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732" r:id="rId4"/>
    <p:sldMasterId id="2147483744" r:id="rId5"/>
    <p:sldMasterId id="2147483756" r:id="rId6"/>
  </p:sldMasterIdLst>
  <p:sldIdLst>
    <p:sldId id="283" r:id="rId7"/>
    <p:sldId id="257" r:id="rId8"/>
    <p:sldId id="259" r:id="rId9"/>
    <p:sldId id="261" r:id="rId10"/>
    <p:sldId id="263" r:id="rId11"/>
    <p:sldId id="262" r:id="rId12"/>
    <p:sldId id="264" r:id="rId13"/>
    <p:sldId id="273" r:id="rId14"/>
    <p:sldId id="274" r:id="rId15"/>
    <p:sldId id="275" r:id="rId16"/>
    <p:sldId id="276" r:id="rId17"/>
    <p:sldId id="265" r:id="rId18"/>
    <p:sldId id="277" r:id="rId19"/>
    <p:sldId id="266" r:id="rId20"/>
    <p:sldId id="278" r:id="rId21"/>
    <p:sldId id="279" r:id="rId22"/>
    <p:sldId id="280" r:id="rId23"/>
    <p:sldId id="281" r:id="rId24"/>
    <p:sldId id="267" r:id="rId25"/>
    <p:sldId id="268" r:id="rId26"/>
    <p:sldId id="289" r:id="rId27"/>
    <p:sldId id="290" r:id="rId28"/>
    <p:sldId id="291" r:id="rId29"/>
    <p:sldId id="292" r:id="rId30"/>
    <p:sldId id="269" r:id="rId31"/>
    <p:sldId id="282" r:id="rId32"/>
    <p:sldId id="271" r:id="rId33"/>
    <p:sldId id="272" r:id="rId34"/>
    <p:sldId id="260" r:id="rId35"/>
    <p:sldId id="284" r:id="rId36"/>
    <p:sldId id="285" r:id="rId37"/>
    <p:sldId id="286" r:id="rId38"/>
    <p:sldId id="287" r:id="rId39"/>
    <p:sldId id="28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0"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4D884A-0CD7-4E43-92CD-4800E0205F40}"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IN"/>
        </a:p>
      </dgm:t>
    </dgm:pt>
    <dgm:pt modelId="{4B5922BB-0A3D-4CC7-ACD5-0FD6A7541CBD}">
      <dgm:prSet phldrT="[Text]"/>
      <dgm:spPr/>
      <dgm:t>
        <a:bodyPr/>
        <a:lstStyle/>
        <a:p>
          <a:r>
            <a:rPr lang="en-IN" dirty="0"/>
            <a:t>Registration</a:t>
          </a:r>
        </a:p>
      </dgm:t>
    </dgm:pt>
    <dgm:pt modelId="{4748F614-28DE-49C8-A12B-2D07EB15403B}" type="parTrans" cxnId="{D30843BA-1D47-437A-B8ED-31DD603DECC5}">
      <dgm:prSet/>
      <dgm:spPr/>
      <dgm:t>
        <a:bodyPr/>
        <a:lstStyle/>
        <a:p>
          <a:endParaRPr lang="en-IN"/>
        </a:p>
      </dgm:t>
    </dgm:pt>
    <dgm:pt modelId="{44C0F2C6-9689-440E-9A35-24C7F6237ACF}" type="sibTrans" cxnId="{D30843BA-1D47-437A-B8ED-31DD603DECC5}">
      <dgm:prSet/>
      <dgm:spPr/>
      <dgm:t>
        <a:bodyPr/>
        <a:lstStyle/>
        <a:p>
          <a:endParaRPr lang="en-IN"/>
        </a:p>
      </dgm:t>
    </dgm:pt>
    <dgm:pt modelId="{4577A815-FF80-4D45-AD6B-F40FF53A77E2}">
      <dgm:prSet phldrT="[Text]"/>
      <dgm:spPr/>
      <dgm:t>
        <a:bodyPr/>
        <a:lstStyle/>
        <a:p>
          <a:r>
            <a:rPr lang="en-IN" dirty="0"/>
            <a:t>Preparation</a:t>
          </a:r>
        </a:p>
      </dgm:t>
    </dgm:pt>
    <dgm:pt modelId="{8C184485-A189-4A6A-8F08-73D31F10A979}" type="parTrans" cxnId="{87E00CA0-C4EC-451A-82A3-1CBBEC6D1327}">
      <dgm:prSet/>
      <dgm:spPr/>
      <dgm:t>
        <a:bodyPr/>
        <a:lstStyle/>
        <a:p>
          <a:endParaRPr lang="en-IN"/>
        </a:p>
      </dgm:t>
    </dgm:pt>
    <dgm:pt modelId="{A8A12F2F-8A07-4B5C-A9DA-D45C0F87198E}" type="sibTrans" cxnId="{87E00CA0-C4EC-451A-82A3-1CBBEC6D1327}">
      <dgm:prSet/>
      <dgm:spPr/>
      <dgm:t>
        <a:bodyPr/>
        <a:lstStyle/>
        <a:p>
          <a:endParaRPr lang="en-IN"/>
        </a:p>
      </dgm:t>
    </dgm:pt>
    <dgm:pt modelId="{8A881168-7C3B-459F-A241-717BCFA11A3B}">
      <dgm:prSet phldrT="[Text]"/>
      <dgm:spPr/>
      <dgm:t>
        <a:bodyPr/>
        <a:lstStyle/>
        <a:p>
          <a:r>
            <a:rPr lang="en-IN" dirty="0"/>
            <a:t>Submission</a:t>
          </a:r>
        </a:p>
      </dgm:t>
    </dgm:pt>
    <dgm:pt modelId="{896FE393-BBCA-45F9-836C-2E9A8B043803}" type="parTrans" cxnId="{9553C234-4F84-4014-A71E-D600AF090CF7}">
      <dgm:prSet/>
      <dgm:spPr/>
      <dgm:t>
        <a:bodyPr/>
        <a:lstStyle/>
        <a:p>
          <a:endParaRPr lang="en-IN"/>
        </a:p>
      </dgm:t>
    </dgm:pt>
    <dgm:pt modelId="{498F1602-34BF-4E36-915A-4F763CC5FF16}" type="sibTrans" cxnId="{9553C234-4F84-4014-A71E-D600AF090CF7}">
      <dgm:prSet/>
      <dgm:spPr/>
      <dgm:t>
        <a:bodyPr/>
        <a:lstStyle/>
        <a:p>
          <a:endParaRPr lang="en-IN"/>
        </a:p>
      </dgm:t>
    </dgm:pt>
    <dgm:pt modelId="{C83399AA-E40B-4983-80DC-15BC06427340}" type="pres">
      <dgm:prSet presAssocID="{074D884A-0CD7-4E43-92CD-4800E0205F40}" presName="Name0" presStyleCnt="0">
        <dgm:presLayoutVars>
          <dgm:chMax val="7"/>
          <dgm:chPref val="7"/>
          <dgm:dir/>
          <dgm:animLvl val="lvl"/>
        </dgm:presLayoutVars>
      </dgm:prSet>
      <dgm:spPr/>
    </dgm:pt>
    <dgm:pt modelId="{E59ECC0B-8428-4D88-AB05-B61F0DBDBD1B}" type="pres">
      <dgm:prSet presAssocID="{4B5922BB-0A3D-4CC7-ACD5-0FD6A7541CBD}" presName="Accent1" presStyleCnt="0"/>
      <dgm:spPr/>
    </dgm:pt>
    <dgm:pt modelId="{4D1C1EE2-BE77-48E1-8D1D-E74DC0186B1F}" type="pres">
      <dgm:prSet presAssocID="{4B5922BB-0A3D-4CC7-ACD5-0FD6A7541CBD}" presName="Accent" presStyleLbl="node1" presStyleIdx="0" presStyleCnt="3"/>
      <dgm:spPr>
        <a:solidFill>
          <a:srgbClr val="FFC000"/>
        </a:solidFill>
      </dgm:spPr>
    </dgm:pt>
    <dgm:pt modelId="{B3420D30-DC15-42F4-896B-7A6F2EC85082}" type="pres">
      <dgm:prSet presAssocID="{4B5922BB-0A3D-4CC7-ACD5-0FD6A7541CBD}" presName="Parent1" presStyleLbl="revTx" presStyleIdx="0" presStyleCnt="3">
        <dgm:presLayoutVars>
          <dgm:chMax val="1"/>
          <dgm:chPref val="1"/>
          <dgm:bulletEnabled val="1"/>
        </dgm:presLayoutVars>
      </dgm:prSet>
      <dgm:spPr/>
    </dgm:pt>
    <dgm:pt modelId="{D975BC06-6A6F-4653-ABA5-71ED377AB202}" type="pres">
      <dgm:prSet presAssocID="{4577A815-FF80-4D45-AD6B-F40FF53A77E2}" presName="Accent2" presStyleCnt="0"/>
      <dgm:spPr/>
    </dgm:pt>
    <dgm:pt modelId="{AF7C4A84-53D9-4CD4-9228-604EE820001D}" type="pres">
      <dgm:prSet presAssocID="{4577A815-FF80-4D45-AD6B-F40FF53A77E2}" presName="Accent" presStyleLbl="node1" presStyleIdx="1" presStyleCnt="3"/>
      <dgm:spPr>
        <a:solidFill>
          <a:srgbClr val="FF0000"/>
        </a:solidFill>
      </dgm:spPr>
    </dgm:pt>
    <dgm:pt modelId="{35B3ADDC-439F-4531-AD79-FD1AEFB1F948}" type="pres">
      <dgm:prSet presAssocID="{4577A815-FF80-4D45-AD6B-F40FF53A77E2}" presName="Parent2" presStyleLbl="revTx" presStyleIdx="1" presStyleCnt="3">
        <dgm:presLayoutVars>
          <dgm:chMax val="1"/>
          <dgm:chPref val="1"/>
          <dgm:bulletEnabled val="1"/>
        </dgm:presLayoutVars>
      </dgm:prSet>
      <dgm:spPr/>
    </dgm:pt>
    <dgm:pt modelId="{CB1DD34C-607C-4067-8DDE-AFB620CDB53B}" type="pres">
      <dgm:prSet presAssocID="{8A881168-7C3B-459F-A241-717BCFA11A3B}" presName="Accent3" presStyleCnt="0"/>
      <dgm:spPr/>
    </dgm:pt>
    <dgm:pt modelId="{1EB28F83-52CC-41EC-BF32-85928CF070B7}" type="pres">
      <dgm:prSet presAssocID="{8A881168-7C3B-459F-A241-717BCFA11A3B}" presName="Accent" presStyleLbl="node1" presStyleIdx="2" presStyleCnt="3"/>
      <dgm:spPr/>
    </dgm:pt>
    <dgm:pt modelId="{7C41A5D1-633E-4A94-8FB9-511A452BC001}" type="pres">
      <dgm:prSet presAssocID="{8A881168-7C3B-459F-A241-717BCFA11A3B}" presName="Parent3" presStyleLbl="revTx" presStyleIdx="2" presStyleCnt="3">
        <dgm:presLayoutVars>
          <dgm:chMax val="1"/>
          <dgm:chPref val="1"/>
          <dgm:bulletEnabled val="1"/>
        </dgm:presLayoutVars>
      </dgm:prSet>
      <dgm:spPr/>
    </dgm:pt>
  </dgm:ptLst>
  <dgm:cxnLst>
    <dgm:cxn modelId="{DD1D8201-9E76-4577-B227-DD9790E638D6}" type="presOf" srcId="{8A881168-7C3B-459F-A241-717BCFA11A3B}" destId="{7C41A5D1-633E-4A94-8FB9-511A452BC001}" srcOrd="0" destOrd="0" presId="urn:microsoft.com/office/officeart/2009/layout/CircleArrowProcess"/>
    <dgm:cxn modelId="{07F44807-A0DF-4B3E-B277-66254E198683}" type="presOf" srcId="{4577A815-FF80-4D45-AD6B-F40FF53A77E2}" destId="{35B3ADDC-439F-4531-AD79-FD1AEFB1F948}" srcOrd="0" destOrd="0" presId="urn:microsoft.com/office/officeart/2009/layout/CircleArrowProcess"/>
    <dgm:cxn modelId="{9553C234-4F84-4014-A71E-D600AF090CF7}" srcId="{074D884A-0CD7-4E43-92CD-4800E0205F40}" destId="{8A881168-7C3B-459F-A241-717BCFA11A3B}" srcOrd="2" destOrd="0" parTransId="{896FE393-BBCA-45F9-836C-2E9A8B043803}" sibTransId="{498F1602-34BF-4E36-915A-4F763CC5FF16}"/>
    <dgm:cxn modelId="{4B759993-4023-452D-A8EC-AD80ACEC3B88}" type="presOf" srcId="{4B5922BB-0A3D-4CC7-ACD5-0FD6A7541CBD}" destId="{B3420D30-DC15-42F4-896B-7A6F2EC85082}" srcOrd="0" destOrd="0" presId="urn:microsoft.com/office/officeart/2009/layout/CircleArrowProcess"/>
    <dgm:cxn modelId="{87E00CA0-C4EC-451A-82A3-1CBBEC6D1327}" srcId="{074D884A-0CD7-4E43-92CD-4800E0205F40}" destId="{4577A815-FF80-4D45-AD6B-F40FF53A77E2}" srcOrd="1" destOrd="0" parTransId="{8C184485-A189-4A6A-8F08-73D31F10A979}" sibTransId="{A8A12F2F-8A07-4B5C-A9DA-D45C0F87198E}"/>
    <dgm:cxn modelId="{D30843BA-1D47-437A-B8ED-31DD603DECC5}" srcId="{074D884A-0CD7-4E43-92CD-4800E0205F40}" destId="{4B5922BB-0A3D-4CC7-ACD5-0FD6A7541CBD}" srcOrd="0" destOrd="0" parTransId="{4748F614-28DE-49C8-A12B-2D07EB15403B}" sibTransId="{44C0F2C6-9689-440E-9A35-24C7F6237ACF}"/>
    <dgm:cxn modelId="{36A554C1-39AF-45E5-9144-29A38634079A}" type="presOf" srcId="{074D884A-0CD7-4E43-92CD-4800E0205F40}" destId="{C83399AA-E40B-4983-80DC-15BC06427340}" srcOrd="0" destOrd="0" presId="urn:microsoft.com/office/officeart/2009/layout/CircleArrowProcess"/>
    <dgm:cxn modelId="{D2788AA7-C542-4C7E-A0C1-7B8FF8B85EC4}" type="presParOf" srcId="{C83399AA-E40B-4983-80DC-15BC06427340}" destId="{E59ECC0B-8428-4D88-AB05-B61F0DBDBD1B}" srcOrd="0" destOrd="0" presId="urn:microsoft.com/office/officeart/2009/layout/CircleArrowProcess"/>
    <dgm:cxn modelId="{8C2FB251-D397-4E4E-8353-A2F3FFB1AE2C}" type="presParOf" srcId="{E59ECC0B-8428-4D88-AB05-B61F0DBDBD1B}" destId="{4D1C1EE2-BE77-48E1-8D1D-E74DC0186B1F}" srcOrd="0" destOrd="0" presId="urn:microsoft.com/office/officeart/2009/layout/CircleArrowProcess"/>
    <dgm:cxn modelId="{9AED19F9-BAD8-4B19-9345-87B1C1EE6FFE}" type="presParOf" srcId="{C83399AA-E40B-4983-80DC-15BC06427340}" destId="{B3420D30-DC15-42F4-896B-7A6F2EC85082}" srcOrd="1" destOrd="0" presId="urn:microsoft.com/office/officeart/2009/layout/CircleArrowProcess"/>
    <dgm:cxn modelId="{0CB6FBF2-1556-48BF-B3BA-2BAF620D4544}" type="presParOf" srcId="{C83399AA-E40B-4983-80DC-15BC06427340}" destId="{D975BC06-6A6F-4653-ABA5-71ED377AB202}" srcOrd="2" destOrd="0" presId="urn:microsoft.com/office/officeart/2009/layout/CircleArrowProcess"/>
    <dgm:cxn modelId="{D1233FDB-6757-4F83-822C-3EA836D4DFD6}" type="presParOf" srcId="{D975BC06-6A6F-4653-ABA5-71ED377AB202}" destId="{AF7C4A84-53D9-4CD4-9228-604EE820001D}" srcOrd="0" destOrd="0" presId="urn:microsoft.com/office/officeart/2009/layout/CircleArrowProcess"/>
    <dgm:cxn modelId="{F82D8098-0471-4153-8426-899A1065EF6C}" type="presParOf" srcId="{C83399AA-E40B-4983-80DC-15BC06427340}" destId="{35B3ADDC-439F-4531-AD79-FD1AEFB1F948}" srcOrd="3" destOrd="0" presId="urn:microsoft.com/office/officeart/2009/layout/CircleArrowProcess"/>
    <dgm:cxn modelId="{013A69C3-9B41-4839-87C9-C5940FE42847}" type="presParOf" srcId="{C83399AA-E40B-4983-80DC-15BC06427340}" destId="{CB1DD34C-607C-4067-8DDE-AFB620CDB53B}" srcOrd="4" destOrd="0" presId="urn:microsoft.com/office/officeart/2009/layout/CircleArrowProcess"/>
    <dgm:cxn modelId="{F270A8FF-857A-4D9E-9536-27B539651A71}" type="presParOf" srcId="{CB1DD34C-607C-4067-8DDE-AFB620CDB53B}" destId="{1EB28F83-52CC-41EC-BF32-85928CF070B7}" srcOrd="0" destOrd="0" presId="urn:microsoft.com/office/officeart/2009/layout/CircleArrowProcess"/>
    <dgm:cxn modelId="{2AC3B6F1-E202-4DF8-82E0-C6926AC17715}" type="presParOf" srcId="{C83399AA-E40B-4983-80DC-15BC06427340}" destId="{7C41A5D1-633E-4A94-8FB9-511A452BC001}"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57A3D2-295B-4955-91A2-738329CFE1A0}" type="doc">
      <dgm:prSet loTypeId="urn:microsoft.com/office/officeart/2005/8/layout/hList6" loCatId="list" qsTypeId="urn:microsoft.com/office/officeart/2005/8/quickstyle/simple1" qsCatId="simple" csTypeId="urn:microsoft.com/office/officeart/2005/8/colors/colorful3" csCatId="colorful" phldr="1"/>
      <dgm:spPr/>
      <dgm:t>
        <a:bodyPr/>
        <a:lstStyle/>
        <a:p>
          <a:endParaRPr lang="en-IN"/>
        </a:p>
      </dgm:t>
    </dgm:pt>
    <dgm:pt modelId="{00DB58EB-E2E6-4B28-BC28-6726D98BBD56}">
      <dgm:prSet phldrT="[Text]"/>
      <dgm:spPr/>
      <dgm:t>
        <a:bodyPr/>
        <a:lstStyle/>
        <a:p>
          <a:r>
            <a:rPr lang="en-US" b="0" i="0" dirty="0"/>
            <a:t>Net Banking</a:t>
          </a:r>
          <a:br>
            <a:rPr lang="en-US" dirty="0"/>
          </a:br>
          <a:br>
            <a:rPr lang="en-US" dirty="0"/>
          </a:br>
          <a:r>
            <a:rPr lang="en-US" b="0" i="0" dirty="0"/>
            <a:t>Principal contact person’s net banking login (linked to the registered PAN) can be used to generate the EVC for the TAN </a:t>
          </a:r>
          <a:endParaRPr lang="en-IN" dirty="0"/>
        </a:p>
      </dgm:t>
    </dgm:pt>
    <dgm:pt modelId="{9950AA33-BE18-439B-B5AB-6E38F1781F1C}" type="parTrans" cxnId="{CCFDEC8F-A0C6-4F99-B626-BAF4BFDC469C}">
      <dgm:prSet/>
      <dgm:spPr/>
      <dgm:t>
        <a:bodyPr/>
        <a:lstStyle/>
        <a:p>
          <a:endParaRPr lang="en-IN"/>
        </a:p>
      </dgm:t>
    </dgm:pt>
    <dgm:pt modelId="{C9CE9D39-B826-4688-A5A8-AA387DBE702B}" type="sibTrans" cxnId="{CCFDEC8F-A0C6-4F99-B626-BAF4BFDC469C}">
      <dgm:prSet/>
      <dgm:spPr/>
      <dgm:t>
        <a:bodyPr/>
        <a:lstStyle/>
        <a:p>
          <a:endParaRPr lang="en-IN"/>
        </a:p>
      </dgm:t>
    </dgm:pt>
    <dgm:pt modelId="{A23DBB05-4438-4111-81FE-09845137F192}">
      <dgm:prSet phldrT="[Text]"/>
      <dgm:spPr/>
      <dgm:t>
        <a:bodyPr/>
        <a:lstStyle/>
        <a:p>
          <a:r>
            <a:rPr lang="en-US" b="0" i="0" dirty="0" err="1"/>
            <a:t>Aadhaar</a:t>
          </a:r>
          <a:r>
            <a:rPr lang="en-US" b="0" i="0" dirty="0"/>
            <a:t> OTP</a:t>
          </a:r>
          <a:br>
            <a:rPr lang="en-US" dirty="0"/>
          </a:br>
          <a:br>
            <a:rPr lang="en-US" dirty="0"/>
          </a:br>
          <a:endParaRPr lang="en-IN" dirty="0"/>
        </a:p>
      </dgm:t>
    </dgm:pt>
    <dgm:pt modelId="{8B0F1472-F157-4DB3-A68D-EDB3C6BDB926}" type="parTrans" cxnId="{234CE3D7-F8C5-4C0C-9C40-935EFEDA4C65}">
      <dgm:prSet/>
      <dgm:spPr/>
      <dgm:t>
        <a:bodyPr/>
        <a:lstStyle/>
        <a:p>
          <a:endParaRPr lang="en-IN"/>
        </a:p>
      </dgm:t>
    </dgm:pt>
    <dgm:pt modelId="{2717A4AF-7BB9-4AA4-9512-722B743569B6}" type="sibTrans" cxnId="{234CE3D7-F8C5-4C0C-9C40-935EFEDA4C65}">
      <dgm:prSet/>
      <dgm:spPr/>
      <dgm:t>
        <a:bodyPr/>
        <a:lstStyle/>
        <a:p>
          <a:endParaRPr lang="en-IN"/>
        </a:p>
      </dgm:t>
    </dgm:pt>
    <dgm:pt modelId="{6A3D8827-CD37-4514-B7E3-7E36A3483A21}">
      <dgm:prSet phldrT="[Text]"/>
      <dgm:spPr/>
      <dgm:t>
        <a:bodyPr/>
        <a:lstStyle/>
        <a:p>
          <a:r>
            <a:rPr lang="en-US" b="0" i="0" dirty="0"/>
            <a:t>The principal contact person’s PAN can be linked with AADHAAR to use this option.</a:t>
          </a:r>
          <a:br>
            <a:rPr lang="en-US" dirty="0"/>
          </a:br>
          <a:endParaRPr lang="en-IN" dirty="0"/>
        </a:p>
      </dgm:t>
    </dgm:pt>
    <dgm:pt modelId="{3ECEF459-F67D-4D05-B408-8AE742B8A866}" type="parTrans" cxnId="{DEA18B9C-A859-4419-8D74-B9625A26EBCE}">
      <dgm:prSet/>
      <dgm:spPr/>
      <dgm:t>
        <a:bodyPr/>
        <a:lstStyle/>
        <a:p>
          <a:endParaRPr lang="en-IN"/>
        </a:p>
      </dgm:t>
    </dgm:pt>
    <dgm:pt modelId="{BA606D13-65BE-438E-A896-99AFF2FC2ED3}" type="sibTrans" cxnId="{DEA18B9C-A859-4419-8D74-B9625A26EBCE}">
      <dgm:prSet/>
      <dgm:spPr/>
      <dgm:t>
        <a:bodyPr/>
        <a:lstStyle/>
        <a:p>
          <a:endParaRPr lang="en-IN"/>
        </a:p>
      </dgm:t>
    </dgm:pt>
    <dgm:pt modelId="{AF67ADB9-A48E-4C44-8421-D1191262DE48}">
      <dgm:prSet phldrT="[Text]"/>
      <dgm:spPr/>
      <dgm:t>
        <a:bodyPr/>
        <a:lstStyle/>
        <a:p>
          <a:r>
            <a:rPr lang="en-US" b="0" i="0" dirty="0"/>
            <a:t>Bank Account Number – The principal contact person can use his pre validated bank account details to avail this option.</a:t>
          </a:r>
          <a:br>
            <a:rPr lang="en-US" dirty="0"/>
          </a:br>
          <a:br>
            <a:rPr lang="en-US" dirty="0"/>
          </a:br>
          <a:endParaRPr lang="en-IN" dirty="0"/>
        </a:p>
      </dgm:t>
    </dgm:pt>
    <dgm:pt modelId="{4BDE1507-851F-4B50-8219-AE1CCF8F63AA}" type="parTrans" cxnId="{086A8C92-2256-4C7F-B943-F469830ACE7C}">
      <dgm:prSet/>
      <dgm:spPr/>
      <dgm:t>
        <a:bodyPr/>
        <a:lstStyle/>
        <a:p>
          <a:endParaRPr lang="en-IN"/>
        </a:p>
      </dgm:t>
    </dgm:pt>
    <dgm:pt modelId="{FE1F4781-382F-4082-8F95-98BE606FAD83}" type="sibTrans" cxnId="{086A8C92-2256-4C7F-B943-F469830ACE7C}">
      <dgm:prSet/>
      <dgm:spPr/>
      <dgm:t>
        <a:bodyPr/>
        <a:lstStyle/>
        <a:p>
          <a:endParaRPr lang="en-IN"/>
        </a:p>
      </dgm:t>
    </dgm:pt>
    <dgm:pt modelId="{3C5182E1-EF3C-45D6-93FB-5ECE167D3967}">
      <dgm:prSet phldrT="[Text]"/>
      <dgm:spPr/>
      <dgm:t>
        <a:bodyPr/>
        <a:lstStyle/>
        <a:p>
          <a:r>
            <a:rPr lang="en-US" b="0" i="0" dirty="0" err="1"/>
            <a:t>Demat</a:t>
          </a:r>
          <a:r>
            <a:rPr lang="en-US" b="0" i="0" dirty="0"/>
            <a:t> Account Number – The principal contact person can use his pre validated </a:t>
          </a:r>
          <a:r>
            <a:rPr lang="en-US" b="0" i="0" dirty="0" err="1"/>
            <a:t>demat</a:t>
          </a:r>
          <a:r>
            <a:rPr lang="en-US" b="0" i="0" dirty="0"/>
            <a:t> account details to avail this option.</a:t>
          </a:r>
          <a:br>
            <a:rPr lang="en-US" dirty="0"/>
          </a:br>
          <a:br>
            <a:rPr lang="en-US" dirty="0"/>
          </a:br>
          <a:endParaRPr lang="en-IN" dirty="0"/>
        </a:p>
      </dgm:t>
    </dgm:pt>
    <dgm:pt modelId="{AB253A41-A396-45F1-9A5A-C8BEEDAF6DDD}" type="parTrans" cxnId="{9C08B8B2-DFCD-4F55-813A-F1C004BEA4DD}">
      <dgm:prSet/>
      <dgm:spPr/>
      <dgm:t>
        <a:bodyPr/>
        <a:lstStyle/>
        <a:p>
          <a:endParaRPr lang="en-IN"/>
        </a:p>
      </dgm:t>
    </dgm:pt>
    <dgm:pt modelId="{65B6721E-3898-4C11-8A98-F91831DBB23B}" type="sibTrans" cxnId="{9C08B8B2-DFCD-4F55-813A-F1C004BEA4DD}">
      <dgm:prSet/>
      <dgm:spPr/>
      <dgm:t>
        <a:bodyPr/>
        <a:lstStyle/>
        <a:p>
          <a:endParaRPr lang="en-IN"/>
        </a:p>
      </dgm:t>
    </dgm:pt>
    <dgm:pt modelId="{B04E476F-5C23-495A-BB91-C287FB51E803}" type="pres">
      <dgm:prSet presAssocID="{D457A3D2-295B-4955-91A2-738329CFE1A0}" presName="Name0" presStyleCnt="0">
        <dgm:presLayoutVars>
          <dgm:dir/>
          <dgm:resizeHandles val="exact"/>
        </dgm:presLayoutVars>
      </dgm:prSet>
      <dgm:spPr/>
    </dgm:pt>
    <dgm:pt modelId="{FE9D212F-2C2B-4452-BDCB-001582E38FE7}" type="pres">
      <dgm:prSet presAssocID="{00DB58EB-E2E6-4B28-BC28-6726D98BBD56}" presName="node" presStyleLbl="node1" presStyleIdx="0" presStyleCnt="4">
        <dgm:presLayoutVars>
          <dgm:bulletEnabled val="1"/>
        </dgm:presLayoutVars>
      </dgm:prSet>
      <dgm:spPr/>
    </dgm:pt>
    <dgm:pt modelId="{B6FF6B7D-A7B2-4541-AE7C-69E0FC55838D}" type="pres">
      <dgm:prSet presAssocID="{C9CE9D39-B826-4688-A5A8-AA387DBE702B}" presName="sibTrans" presStyleCnt="0"/>
      <dgm:spPr/>
    </dgm:pt>
    <dgm:pt modelId="{B6988425-F633-47AD-A4DB-9ABC98B6FD43}" type="pres">
      <dgm:prSet presAssocID="{A23DBB05-4438-4111-81FE-09845137F192}" presName="node" presStyleLbl="node1" presStyleIdx="1" presStyleCnt="4">
        <dgm:presLayoutVars>
          <dgm:bulletEnabled val="1"/>
        </dgm:presLayoutVars>
      </dgm:prSet>
      <dgm:spPr/>
    </dgm:pt>
    <dgm:pt modelId="{06814B63-993C-47E7-9C13-E32783259106}" type="pres">
      <dgm:prSet presAssocID="{2717A4AF-7BB9-4AA4-9512-722B743569B6}" presName="sibTrans" presStyleCnt="0"/>
      <dgm:spPr/>
    </dgm:pt>
    <dgm:pt modelId="{B1B446FF-661B-44D3-907A-44F7CB666AF0}" type="pres">
      <dgm:prSet presAssocID="{AF67ADB9-A48E-4C44-8421-D1191262DE48}" presName="node" presStyleLbl="node1" presStyleIdx="2" presStyleCnt="4">
        <dgm:presLayoutVars>
          <dgm:bulletEnabled val="1"/>
        </dgm:presLayoutVars>
      </dgm:prSet>
      <dgm:spPr/>
    </dgm:pt>
    <dgm:pt modelId="{D3B74B01-93C9-46DF-88C2-194DF74477D9}" type="pres">
      <dgm:prSet presAssocID="{FE1F4781-382F-4082-8F95-98BE606FAD83}" presName="sibTrans" presStyleCnt="0"/>
      <dgm:spPr/>
    </dgm:pt>
    <dgm:pt modelId="{1658723B-FABE-4D0C-A6CE-158C3FC800B2}" type="pres">
      <dgm:prSet presAssocID="{3C5182E1-EF3C-45D6-93FB-5ECE167D3967}" presName="node" presStyleLbl="node1" presStyleIdx="3" presStyleCnt="4">
        <dgm:presLayoutVars>
          <dgm:bulletEnabled val="1"/>
        </dgm:presLayoutVars>
      </dgm:prSet>
      <dgm:spPr/>
    </dgm:pt>
  </dgm:ptLst>
  <dgm:cxnLst>
    <dgm:cxn modelId="{FF836136-FACF-407E-A6D8-1B229872B7C4}" type="presOf" srcId="{AF67ADB9-A48E-4C44-8421-D1191262DE48}" destId="{B1B446FF-661B-44D3-907A-44F7CB666AF0}" srcOrd="0" destOrd="0" presId="urn:microsoft.com/office/officeart/2005/8/layout/hList6"/>
    <dgm:cxn modelId="{870D1C79-709F-41E5-BF71-07BCCEB72A84}" type="presOf" srcId="{6A3D8827-CD37-4514-B7E3-7E36A3483A21}" destId="{B6988425-F633-47AD-A4DB-9ABC98B6FD43}" srcOrd="0" destOrd="1" presId="urn:microsoft.com/office/officeart/2005/8/layout/hList6"/>
    <dgm:cxn modelId="{7B849C7F-BDBA-4CE8-A2C9-F3C548DCBF4D}" type="presOf" srcId="{3C5182E1-EF3C-45D6-93FB-5ECE167D3967}" destId="{1658723B-FABE-4D0C-A6CE-158C3FC800B2}" srcOrd="0" destOrd="0" presId="urn:microsoft.com/office/officeart/2005/8/layout/hList6"/>
    <dgm:cxn modelId="{CCFDEC8F-A0C6-4F99-B626-BAF4BFDC469C}" srcId="{D457A3D2-295B-4955-91A2-738329CFE1A0}" destId="{00DB58EB-E2E6-4B28-BC28-6726D98BBD56}" srcOrd="0" destOrd="0" parTransId="{9950AA33-BE18-439B-B5AB-6E38F1781F1C}" sibTransId="{C9CE9D39-B826-4688-A5A8-AA387DBE702B}"/>
    <dgm:cxn modelId="{086A8C92-2256-4C7F-B943-F469830ACE7C}" srcId="{D457A3D2-295B-4955-91A2-738329CFE1A0}" destId="{AF67ADB9-A48E-4C44-8421-D1191262DE48}" srcOrd="2" destOrd="0" parTransId="{4BDE1507-851F-4B50-8219-AE1CCF8F63AA}" sibTransId="{FE1F4781-382F-4082-8F95-98BE606FAD83}"/>
    <dgm:cxn modelId="{104E809B-EC42-4B3B-AFF9-9C6C4FCB4010}" type="presOf" srcId="{A23DBB05-4438-4111-81FE-09845137F192}" destId="{B6988425-F633-47AD-A4DB-9ABC98B6FD43}" srcOrd="0" destOrd="0" presId="urn:microsoft.com/office/officeart/2005/8/layout/hList6"/>
    <dgm:cxn modelId="{DEA18B9C-A859-4419-8D74-B9625A26EBCE}" srcId="{A23DBB05-4438-4111-81FE-09845137F192}" destId="{6A3D8827-CD37-4514-B7E3-7E36A3483A21}" srcOrd="0" destOrd="0" parTransId="{3ECEF459-F67D-4D05-B408-8AE742B8A866}" sibTransId="{BA606D13-65BE-438E-A896-99AFF2FC2ED3}"/>
    <dgm:cxn modelId="{5D6947A7-22EE-49A4-B07E-FB1834D6BD3B}" type="presOf" srcId="{00DB58EB-E2E6-4B28-BC28-6726D98BBD56}" destId="{FE9D212F-2C2B-4452-BDCB-001582E38FE7}" srcOrd="0" destOrd="0" presId="urn:microsoft.com/office/officeart/2005/8/layout/hList6"/>
    <dgm:cxn modelId="{5A12A4A7-5A81-4FE8-9183-7C2430A1B9B7}" type="presOf" srcId="{D457A3D2-295B-4955-91A2-738329CFE1A0}" destId="{B04E476F-5C23-495A-BB91-C287FB51E803}" srcOrd="0" destOrd="0" presId="urn:microsoft.com/office/officeart/2005/8/layout/hList6"/>
    <dgm:cxn modelId="{9C08B8B2-DFCD-4F55-813A-F1C004BEA4DD}" srcId="{D457A3D2-295B-4955-91A2-738329CFE1A0}" destId="{3C5182E1-EF3C-45D6-93FB-5ECE167D3967}" srcOrd="3" destOrd="0" parTransId="{AB253A41-A396-45F1-9A5A-C8BEEDAF6DDD}" sibTransId="{65B6721E-3898-4C11-8A98-F91831DBB23B}"/>
    <dgm:cxn modelId="{234CE3D7-F8C5-4C0C-9C40-935EFEDA4C65}" srcId="{D457A3D2-295B-4955-91A2-738329CFE1A0}" destId="{A23DBB05-4438-4111-81FE-09845137F192}" srcOrd="1" destOrd="0" parTransId="{8B0F1472-F157-4DB3-A68D-EDB3C6BDB926}" sibTransId="{2717A4AF-7BB9-4AA4-9512-722B743569B6}"/>
    <dgm:cxn modelId="{B35320F2-02D4-4F21-8C4F-A7FFA3C8C221}" type="presParOf" srcId="{B04E476F-5C23-495A-BB91-C287FB51E803}" destId="{FE9D212F-2C2B-4452-BDCB-001582E38FE7}" srcOrd="0" destOrd="0" presId="urn:microsoft.com/office/officeart/2005/8/layout/hList6"/>
    <dgm:cxn modelId="{B2D473AF-55FC-4E66-BFB7-8DEA5A633048}" type="presParOf" srcId="{B04E476F-5C23-495A-BB91-C287FB51E803}" destId="{B6FF6B7D-A7B2-4541-AE7C-69E0FC55838D}" srcOrd="1" destOrd="0" presId="urn:microsoft.com/office/officeart/2005/8/layout/hList6"/>
    <dgm:cxn modelId="{D9BA18B6-F0C4-4FA6-98DA-4E63A274B6A7}" type="presParOf" srcId="{B04E476F-5C23-495A-BB91-C287FB51E803}" destId="{B6988425-F633-47AD-A4DB-9ABC98B6FD43}" srcOrd="2" destOrd="0" presId="urn:microsoft.com/office/officeart/2005/8/layout/hList6"/>
    <dgm:cxn modelId="{73EA548B-7BAB-4A1B-9F7A-D9A0A5BD7A91}" type="presParOf" srcId="{B04E476F-5C23-495A-BB91-C287FB51E803}" destId="{06814B63-993C-47E7-9C13-E32783259106}" srcOrd="3" destOrd="0" presId="urn:microsoft.com/office/officeart/2005/8/layout/hList6"/>
    <dgm:cxn modelId="{3A8A6056-0CD8-42B1-B7CD-4C53E0BCA125}" type="presParOf" srcId="{B04E476F-5C23-495A-BB91-C287FB51E803}" destId="{B1B446FF-661B-44D3-907A-44F7CB666AF0}" srcOrd="4" destOrd="0" presId="urn:microsoft.com/office/officeart/2005/8/layout/hList6"/>
    <dgm:cxn modelId="{67467918-24E7-4C32-91EC-C6E85CA3403F}" type="presParOf" srcId="{B04E476F-5C23-495A-BB91-C287FB51E803}" destId="{D3B74B01-93C9-46DF-88C2-194DF74477D9}" srcOrd="5" destOrd="0" presId="urn:microsoft.com/office/officeart/2005/8/layout/hList6"/>
    <dgm:cxn modelId="{257B3DE8-F7B5-43BF-AFBE-633873808DC6}" type="presParOf" srcId="{B04E476F-5C23-495A-BB91-C287FB51E803}" destId="{1658723B-FABE-4D0C-A6CE-158C3FC800B2}"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C1EE2-BE77-48E1-8D1D-E74DC0186B1F}">
      <dsp:nvSpPr>
        <dsp:cNvPr id="0" name=""/>
        <dsp:cNvSpPr/>
      </dsp:nvSpPr>
      <dsp:spPr>
        <a:xfrm>
          <a:off x="3627130" y="0"/>
          <a:ext cx="2616446" cy="2616845"/>
        </a:xfrm>
        <a:prstGeom prst="circularArrow">
          <a:avLst>
            <a:gd name="adj1" fmla="val 10980"/>
            <a:gd name="adj2" fmla="val 1142322"/>
            <a:gd name="adj3" fmla="val 4500000"/>
            <a:gd name="adj4" fmla="val 10800000"/>
            <a:gd name="adj5" fmla="val 125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20D30-DC15-42F4-896B-7A6F2EC85082}">
      <dsp:nvSpPr>
        <dsp:cNvPr id="0" name=""/>
        <dsp:cNvSpPr/>
      </dsp:nvSpPr>
      <dsp:spPr>
        <a:xfrm>
          <a:off x="4205451" y="944760"/>
          <a:ext cx="1453909" cy="726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IN" sz="2300" kern="1200" dirty="0"/>
            <a:t>Registration</a:t>
          </a:r>
        </a:p>
      </dsp:txBody>
      <dsp:txXfrm>
        <a:off x="4205451" y="944760"/>
        <a:ext cx="1453909" cy="726780"/>
      </dsp:txXfrm>
    </dsp:sp>
    <dsp:sp modelId="{AF7C4A84-53D9-4CD4-9228-604EE820001D}">
      <dsp:nvSpPr>
        <dsp:cNvPr id="0" name=""/>
        <dsp:cNvSpPr/>
      </dsp:nvSpPr>
      <dsp:spPr>
        <a:xfrm>
          <a:off x="2900422" y="1503571"/>
          <a:ext cx="2616446" cy="2616845"/>
        </a:xfrm>
        <a:prstGeom prst="leftCircularArrow">
          <a:avLst>
            <a:gd name="adj1" fmla="val 10980"/>
            <a:gd name="adj2" fmla="val 1142322"/>
            <a:gd name="adj3" fmla="val 6300000"/>
            <a:gd name="adj4" fmla="val 18900000"/>
            <a:gd name="adj5" fmla="val 125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B3ADDC-439F-4531-AD79-FD1AEFB1F948}">
      <dsp:nvSpPr>
        <dsp:cNvPr id="0" name=""/>
        <dsp:cNvSpPr/>
      </dsp:nvSpPr>
      <dsp:spPr>
        <a:xfrm>
          <a:off x="3481690" y="2457029"/>
          <a:ext cx="1453909" cy="726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IN" sz="2300" kern="1200" dirty="0"/>
            <a:t>Preparation</a:t>
          </a:r>
        </a:p>
      </dsp:txBody>
      <dsp:txXfrm>
        <a:off x="3481690" y="2457029"/>
        <a:ext cx="1453909" cy="726780"/>
      </dsp:txXfrm>
    </dsp:sp>
    <dsp:sp modelId="{1EB28F83-52CC-41EC-BF32-85928CF070B7}">
      <dsp:nvSpPr>
        <dsp:cNvPr id="0" name=""/>
        <dsp:cNvSpPr/>
      </dsp:nvSpPr>
      <dsp:spPr>
        <a:xfrm>
          <a:off x="3813353" y="3187071"/>
          <a:ext cx="2247933" cy="2248834"/>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41A5D1-633E-4A94-8FB9-511A452BC001}">
      <dsp:nvSpPr>
        <dsp:cNvPr id="0" name=""/>
        <dsp:cNvSpPr/>
      </dsp:nvSpPr>
      <dsp:spPr>
        <a:xfrm>
          <a:off x="4208891" y="3971472"/>
          <a:ext cx="1453909" cy="726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IN" sz="2300" kern="1200" dirty="0"/>
            <a:t>Submission</a:t>
          </a:r>
        </a:p>
      </dsp:txBody>
      <dsp:txXfrm>
        <a:off x="4208891" y="3971472"/>
        <a:ext cx="1453909" cy="7267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D212F-2C2B-4452-BDCB-001582E38FE7}">
      <dsp:nvSpPr>
        <dsp:cNvPr id="0" name=""/>
        <dsp:cNvSpPr/>
      </dsp:nvSpPr>
      <dsp:spPr>
        <a:xfrm rot="16200000">
          <a:off x="-1956295" y="1958206"/>
          <a:ext cx="5791200" cy="1874787"/>
        </a:xfrm>
        <a:prstGeom prst="flowChartManualOperati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3223" bIns="0" numCol="1" spcCol="1270" anchor="ctr" anchorCtr="0">
          <a:noAutofit/>
        </a:bodyPr>
        <a:lstStyle/>
        <a:p>
          <a:pPr marL="0" lvl="0" indent="0" algn="ctr" defTabSz="844550">
            <a:lnSpc>
              <a:spcPct val="90000"/>
            </a:lnSpc>
            <a:spcBef>
              <a:spcPct val="0"/>
            </a:spcBef>
            <a:spcAft>
              <a:spcPct val="35000"/>
            </a:spcAft>
            <a:buNone/>
          </a:pPr>
          <a:r>
            <a:rPr lang="en-US" sz="1900" b="0" i="0" kern="1200" dirty="0"/>
            <a:t>Net Banking</a:t>
          </a:r>
          <a:br>
            <a:rPr lang="en-US" sz="1900" kern="1200" dirty="0"/>
          </a:br>
          <a:br>
            <a:rPr lang="en-US" sz="1900" kern="1200" dirty="0"/>
          </a:br>
          <a:r>
            <a:rPr lang="en-US" sz="1900" b="0" i="0" kern="1200" dirty="0"/>
            <a:t>Principal contact person’s net banking login (linked to the registered PAN) can be used to generate the EVC for the TAN </a:t>
          </a:r>
          <a:endParaRPr lang="en-IN" sz="1900" kern="1200" dirty="0"/>
        </a:p>
      </dsp:txBody>
      <dsp:txXfrm rot="5400000">
        <a:off x="1911" y="1158240"/>
        <a:ext cx="1874787" cy="3474720"/>
      </dsp:txXfrm>
    </dsp:sp>
    <dsp:sp modelId="{B6988425-F633-47AD-A4DB-9ABC98B6FD43}">
      <dsp:nvSpPr>
        <dsp:cNvPr id="0" name=""/>
        <dsp:cNvSpPr/>
      </dsp:nvSpPr>
      <dsp:spPr>
        <a:xfrm rot="16200000">
          <a:off x="59101" y="1958206"/>
          <a:ext cx="5791200" cy="1874787"/>
        </a:xfrm>
        <a:prstGeom prst="flowChartManualOperation">
          <a:avLst/>
        </a:prstGeom>
        <a:solidFill>
          <a:schemeClr val="accent3">
            <a:hueOff val="791790"/>
            <a:satOff val="4265"/>
            <a:lumOff val="58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3223" bIns="0" numCol="1" spcCol="1270" anchor="t" anchorCtr="0">
          <a:noAutofit/>
        </a:bodyPr>
        <a:lstStyle/>
        <a:p>
          <a:pPr marL="0" lvl="0" indent="0" algn="l" defTabSz="844550">
            <a:lnSpc>
              <a:spcPct val="90000"/>
            </a:lnSpc>
            <a:spcBef>
              <a:spcPct val="0"/>
            </a:spcBef>
            <a:spcAft>
              <a:spcPct val="35000"/>
            </a:spcAft>
            <a:buNone/>
          </a:pPr>
          <a:r>
            <a:rPr lang="en-US" sz="1900" b="0" i="0" kern="1200" dirty="0" err="1"/>
            <a:t>Aadhaar</a:t>
          </a:r>
          <a:r>
            <a:rPr lang="en-US" sz="1900" b="0" i="0" kern="1200" dirty="0"/>
            <a:t> OTP</a:t>
          </a:r>
          <a:br>
            <a:rPr lang="en-US" sz="1900" kern="1200" dirty="0"/>
          </a:br>
          <a:br>
            <a:rPr lang="en-US" sz="1900" kern="1200" dirty="0"/>
          </a:br>
          <a:endParaRPr lang="en-IN" sz="1900" kern="1200" dirty="0"/>
        </a:p>
        <a:p>
          <a:pPr marL="114300" lvl="1" indent="-114300" algn="l" defTabSz="666750">
            <a:lnSpc>
              <a:spcPct val="90000"/>
            </a:lnSpc>
            <a:spcBef>
              <a:spcPct val="0"/>
            </a:spcBef>
            <a:spcAft>
              <a:spcPct val="15000"/>
            </a:spcAft>
            <a:buChar char="•"/>
          </a:pPr>
          <a:r>
            <a:rPr lang="en-US" sz="1500" b="0" i="0" kern="1200" dirty="0"/>
            <a:t>The principal contact person’s PAN can be linked with AADHAAR to use this option.</a:t>
          </a:r>
          <a:br>
            <a:rPr lang="en-US" sz="1500" kern="1200" dirty="0"/>
          </a:br>
          <a:endParaRPr lang="en-IN" sz="1500" kern="1200" dirty="0"/>
        </a:p>
      </dsp:txBody>
      <dsp:txXfrm rot="5400000">
        <a:off x="2017307" y="1158240"/>
        <a:ext cx="1874787" cy="3474720"/>
      </dsp:txXfrm>
    </dsp:sp>
    <dsp:sp modelId="{B1B446FF-661B-44D3-907A-44F7CB666AF0}">
      <dsp:nvSpPr>
        <dsp:cNvPr id="0" name=""/>
        <dsp:cNvSpPr/>
      </dsp:nvSpPr>
      <dsp:spPr>
        <a:xfrm rot="16200000">
          <a:off x="2074498" y="1958206"/>
          <a:ext cx="5791200" cy="1874787"/>
        </a:xfrm>
        <a:prstGeom prst="flowChartManualOperation">
          <a:avLst/>
        </a:prstGeom>
        <a:solidFill>
          <a:schemeClr val="accent3">
            <a:hueOff val="1583581"/>
            <a:satOff val="8529"/>
            <a:lumOff val="116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3223" bIns="0" numCol="1" spcCol="1270" anchor="ctr" anchorCtr="0">
          <a:noAutofit/>
        </a:bodyPr>
        <a:lstStyle/>
        <a:p>
          <a:pPr marL="0" lvl="0" indent="0" algn="ctr" defTabSz="844550">
            <a:lnSpc>
              <a:spcPct val="90000"/>
            </a:lnSpc>
            <a:spcBef>
              <a:spcPct val="0"/>
            </a:spcBef>
            <a:spcAft>
              <a:spcPct val="35000"/>
            </a:spcAft>
            <a:buNone/>
          </a:pPr>
          <a:r>
            <a:rPr lang="en-US" sz="1900" b="0" i="0" kern="1200" dirty="0"/>
            <a:t>Bank Account Number – The principal contact person can use his pre validated bank account details to avail this option.</a:t>
          </a:r>
          <a:br>
            <a:rPr lang="en-US" sz="1900" kern="1200" dirty="0"/>
          </a:br>
          <a:br>
            <a:rPr lang="en-US" sz="1900" kern="1200" dirty="0"/>
          </a:br>
          <a:endParaRPr lang="en-IN" sz="1900" kern="1200" dirty="0"/>
        </a:p>
      </dsp:txBody>
      <dsp:txXfrm rot="5400000">
        <a:off x="4032704" y="1158240"/>
        <a:ext cx="1874787" cy="3474720"/>
      </dsp:txXfrm>
    </dsp:sp>
    <dsp:sp modelId="{1658723B-FABE-4D0C-A6CE-158C3FC800B2}">
      <dsp:nvSpPr>
        <dsp:cNvPr id="0" name=""/>
        <dsp:cNvSpPr/>
      </dsp:nvSpPr>
      <dsp:spPr>
        <a:xfrm rot="16200000">
          <a:off x="4089895" y="1958206"/>
          <a:ext cx="5791200" cy="1874787"/>
        </a:xfrm>
        <a:prstGeom prst="flowChartManualOperation">
          <a:avLst/>
        </a:prstGeom>
        <a:solidFill>
          <a:schemeClr val="accent3">
            <a:hueOff val="2375371"/>
            <a:satOff val="12794"/>
            <a:lumOff val="174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3223" bIns="0" numCol="1" spcCol="1270" anchor="ctr" anchorCtr="0">
          <a:noAutofit/>
        </a:bodyPr>
        <a:lstStyle/>
        <a:p>
          <a:pPr marL="0" lvl="0" indent="0" algn="ctr" defTabSz="844550">
            <a:lnSpc>
              <a:spcPct val="90000"/>
            </a:lnSpc>
            <a:spcBef>
              <a:spcPct val="0"/>
            </a:spcBef>
            <a:spcAft>
              <a:spcPct val="35000"/>
            </a:spcAft>
            <a:buNone/>
          </a:pPr>
          <a:r>
            <a:rPr lang="en-US" sz="1900" b="0" i="0" kern="1200" dirty="0" err="1"/>
            <a:t>Demat</a:t>
          </a:r>
          <a:r>
            <a:rPr lang="en-US" sz="1900" b="0" i="0" kern="1200" dirty="0"/>
            <a:t> Account Number – The principal contact person can use his pre validated </a:t>
          </a:r>
          <a:r>
            <a:rPr lang="en-US" sz="1900" b="0" i="0" kern="1200" dirty="0" err="1"/>
            <a:t>demat</a:t>
          </a:r>
          <a:r>
            <a:rPr lang="en-US" sz="1900" b="0" i="0" kern="1200" dirty="0"/>
            <a:t> account details to avail this option.</a:t>
          </a:r>
          <a:br>
            <a:rPr lang="en-US" sz="1900" kern="1200" dirty="0"/>
          </a:br>
          <a:br>
            <a:rPr lang="en-US" sz="1900" kern="1200" dirty="0"/>
          </a:br>
          <a:endParaRPr lang="en-IN" sz="1900" kern="1200" dirty="0"/>
        </a:p>
      </dsp:txBody>
      <dsp:txXfrm rot="5400000">
        <a:off x="6048101" y="1158240"/>
        <a:ext cx="1874787" cy="3474720"/>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5/28/2023</a:t>
            </a:fld>
            <a:endParaRPr lang="en-US" dirty="0"/>
          </a:p>
        </p:txBody>
      </p:sp>
      <p:sp>
        <p:nvSpPr>
          <p:cNvPr id="8" name="Slide Number Placeholder 7"/>
          <p:cNvSpPr>
            <a:spLocks noGrp="1"/>
          </p:cNvSpPr>
          <p:nvPr>
            <p:ph type="sldNum" sz="quarter" idx="11"/>
          </p:nvPr>
        </p:nvSpPr>
        <p:spPr/>
        <p:txBody>
          <a:bodyPr/>
          <a:lstStyle/>
          <a:p>
            <a:fld id="{2BBB5E19-F10A-4C2F-BF6F-11C513378A2E}" type="slidenum">
              <a:rPr kumimoji="0" lang="en-US" smtClean="0"/>
              <a:pPr eaLnBrk="1" latinLnBrk="0" hangingPunct="1"/>
              <a:t>‹#›</a:t>
            </a:fld>
            <a:endParaRPr kumimoji="0" lang="en-US" dirty="0"/>
          </a:p>
        </p:txBody>
      </p:sp>
      <p:sp>
        <p:nvSpPr>
          <p:cNvPr id="9" name="Footer Placeholder 8"/>
          <p:cNvSpPr>
            <a:spLocks noGrp="1"/>
          </p:cNvSpPr>
          <p:nvPr>
            <p:ph type="ftr" sz="quarter" idx="12"/>
          </p:nvPr>
        </p:nvSpPr>
        <p:spPr/>
        <p:txBody>
          <a:bodyPr/>
          <a:lstStyle/>
          <a:p>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5/28/2023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5/28/2023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0B284E77-3C7B-4A67-9E74-6B54E39859B0}" type="datetimeFigureOut">
              <a:rPr lang="en-IN" smtClean="0">
                <a:solidFill>
                  <a:prstClr val="black">
                    <a:tint val="75000"/>
                  </a:prstClr>
                </a:solidFill>
              </a:rPr>
              <a:pPr/>
              <a:t>28-05-2023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A7ACC820-49C6-458D-B35D-3489DD4567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191400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0B284E77-3C7B-4A67-9E74-6B54E39859B0}" type="datetimeFigureOut">
              <a:rPr lang="en-IN" smtClean="0">
                <a:solidFill>
                  <a:prstClr val="black">
                    <a:tint val="75000"/>
                  </a:prstClr>
                </a:solidFill>
              </a:rPr>
              <a:pPr/>
              <a:t>28-05-2023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A7ACC820-49C6-458D-B35D-3489DD4567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210064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IN"/>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284E77-3C7B-4A67-9E74-6B54E39859B0}" type="datetimeFigureOut">
              <a:rPr lang="en-IN" smtClean="0">
                <a:solidFill>
                  <a:prstClr val="black">
                    <a:tint val="75000"/>
                  </a:prstClr>
                </a:solidFill>
              </a:rPr>
              <a:pPr/>
              <a:t>28-05-2023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A7ACC820-49C6-458D-B35D-3489DD4567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258164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0B284E77-3C7B-4A67-9E74-6B54E39859B0}" type="datetimeFigureOut">
              <a:rPr lang="en-IN" smtClean="0">
                <a:solidFill>
                  <a:prstClr val="black">
                    <a:tint val="75000"/>
                  </a:prstClr>
                </a:solidFill>
              </a:rPr>
              <a:pPr/>
              <a:t>28-05-2023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A7ACC820-49C6-458D-B35D-3489DD4567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6001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0B284E77-3C7B-4A67-9E74-6B54E39859B0}" type="datetimeFigureOut">
              <a:rPr lang="en-IN" smtClean="0">
                <a:solidFill>
                  <a:prstClr val="black">
                    <a:tint val="75000"/>
                  </a:prstClr>
                </a:solidFill>
              </a:rPr>
              <a:pPr/>
              <a:t>28-05-2023</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A7ACC820-49C6-458D-B35D-3489DD4567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282326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0B284E77-3C7B-4A67-9E74-6B54E39859B0}" type="datetimeFigureOut">
              <a:rPr lang="en-IN" smtClean="0">
                <a:solidFill>
                  <a:prstClr val="black">
                    <a:tint val="75000"/>
                  </a:prstClr>
                </a:solidFill>
              </a:rPr>
              <a:pPr/>
              <a:t>28-05-2023</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A7ACC820-49C6-458D-B35D-3489DD4567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057452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284E77-3C7B-4A67-9E74-6B54E39859B0}" type="datetimeFigureOut">
              <a:rPr lang="en-IN" smtClean="0">
                <a:solidFill>
                  <a:prstClr val="black">
                    <a:tint val="75000"/>
                  </a:prstClr>
                </a:solidFill>
              </a:rPr>
              <a:pPr/>
              <a:t>28-05-2023</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A7ACC820-49C6-458D-B35D-3489DD4567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322131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B284E77-3C7B-4A67-9E74-6B54E39859B0}" type="datetimeFigureOut">
              <a:rPr lang="en-IN" smtClean="0">
                <a:solidFill>
                  <a:prstClr val="black">
                    <a:tint val="75000"/>
                  </a:prstClr>
                </a:solidFill>
              </a:rPr>
              <a:pPr/>
              <a:t>28-05-2023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A7ACC820-49C6-458D-B35D-3489DD4567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729359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5/28/2023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B284E77-3C7B-4A67-9E74-6B54E39859B0}" type="datetimeFigureOut">
              <a:rPr lang="en-IN" smtClean="0">
                <a:solidFill>
                  <a:prstClr val="black">
                    <a:tint val="75000"/>
                  </a:prstClr>
                </a:solidFill>
              </a:rPr>
              <a:pPr/>
              <a:t>28-05-2023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A7ACC820-49C6-458D-B35D-3489DD4567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36967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0B284E77-3C7B-4A67-9E74-6B54E39859B0}" type="datetimeFigureOut">
              <a:rPr lang="en-IN" smtClean="0">
                <a:solidFill>
                  <a:prstClr val="black">
                    <a:tint val="75000"/>
                  </a:prstClr>
                </a:solidFill>
              </a:rPr>
              <a:pPr/>
              <a:t>28-05-2023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A7ACC820-49C6-458D-B35D-3489DD4567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7899451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0B284E77-3C7B-4A67-9E74-6B54E39859B0}" type="datetimeFigureOut">
              <a:rPr lang="en-IN" smtClean="0">
                <a:solidFill>
                  <a:prstClr val="black">
                    <a:tint val="75000"/>
                  </a:prstClr>
                </a:solidFill>
              </a:rPr>
              <a:pPr/>
              <a:t>28-05-2023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A7ACC820-49C6-458D-B35D-3489DD4567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5115935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0B284E77-3C7B-4A67-9E74-6B54E39859B0}" type="datetimeFigureOut">
              <a:rPr lang="en-IN" smtClean="0">
                <a:solidFill>
                  <a:prstClr val="black">
                    <a:tint val="75000"/>
                  </a:prstClr>
                </a:solidFill>
              </a:rPr>
              <a:pPr/>
              <a:t>28-05-2023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A7ACC820-49C6-458D-B35D-3489DD4567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5758949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0B284E77-3C7B-4A67-9E74-6B54E39859B0}" type="datetimeFigureOut">
              <a:rPr lang="en-IN" smtClean="0">
                <a:solidFill>
                  <a:prstClr val="black">
                    <a:tint val="75000"/>
                  </a:prstClr>
                </a:solidFill>
              </a:rPr>
              <a:pPr/>
              <a:t>28-05-2023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A7ACC820-49C6-458D-B35D-3489DD4567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74465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IN"/>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284E77-3C7B-4A67-9E74-6B54E39859B0}" type="datetimeFigureOut">
              <a:rPr lang="en-IN" smtClean="0">
                <a:solidFill>
                  <a:prstClr val="black">
                    <a:tint val="75000"/>
                  </a:prstClr>
                </a:solidFill>
              </a:rPr>
              <a:pPr/>
              <a:t>28-05-2023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A7ACC820-49C6-458D-B35D-3489DD4567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0882125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0B284E77-3C7B-4A67-9E74-6B54E39859B0}" type="datetimeFigureOut">
              <a:rPr lang="en-IN" smtClean="0">
                <a:solidFill>
                  <a:prstClr val="black">
                    <a:tint val="75000"/>
                  </a:prstClr>
                </a:solidFill>
              </a:rPr>
              <a:pPr/>
              <a:t>28-05-2023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A7ACC820-49C6-458D-B35D-3489DD4567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3794028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0B284E77-3C7B-4A67-9E74-6B54E39859B0}" type="datetimeFigureOut">
              <a:rPr lang="en-IN" smtClean="0">
                <a:solidFill>
                  <a:prstClr val="black">
                    <a:tint val="75000"/>
                  </a:prstClr>
                </a:solidFill>
              </a:rPr>
              <a:pPr/>
              <a:t>28-05-2023</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A7ACC820-49C6-458D-B35D-3489DD4567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3069313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0B284E77-3C7B-4A67-9E74-6B54E39859B0}" type="datetimeFigureOut">
              <a:rPr lang="en-IN" smtClean="0">
                <a:solidFill>
                  <a:prstClr val="black">
                    <a:tint val="75000"/>
                  </a:prstClr>
                </a:solidFill>
              </a:rPr>
              <a:pPr/>
              <a:t>28-05-2023</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A7ACC820-49C6-458D-B35D-3489DD4567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622022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284E77-3C7B-4A67-9E74-6B54E39859B0}" type="datetimeFigureOut">
              <a:rPr lang="en-IN" smtClean="0">
                <a:solidFill>
                  <a:prstClr val="black">
                    <a:tint val="75000"/>
                  </a:prstClr>
                </a:solidFill>
              </a:rPr>
              <a:pPr/>
              <a:t>28-05-2023</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A7ACC820-49C6-458D-B35D-3489DD4567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94063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5/28/2023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B284E77-3C7B-4A67-9E74-6B54E39859B0}" type="datetimeFigureOut">
              <a:rPr lang="en-IN" smtClean="0">
                <a:solidFill>
                  <a:prstClr val="black">
                    <a:tint val="75000"/>
                  </a:prstClr>
                </a:solidFill>
              </a:rPr>
              <a:pPr/>
              <a:t>28-05-2023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A7ACC820-49C6-458D-B35D-3489DD4567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0875617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B284E77-3C7B-4A67-9E74-6B54E39859B0}" type="datetimeFigureOut">
              <a:rPr lang="en-IN" smtClean="0">
                <a:solidFill>
                  <a:prstClr val="black">
                    <a:tint val="75000"/>
                  </a:prstClr>
                </a:solidFill>
              </a:rPr>
              <a:pPr/>
              <a:t>28-05-2023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A7ACC820-49C6-458D-B35D-3489DD4567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2956551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0B284E77-3C7B-4A67-9E74-6B54E39859B0}" type="datetimeFigureOut">
              <a:rPr lang="en-IN" smtClean="0">
                <a:solidFill>
                  <a:prstClr val="black">
                    <a:tint val="75000"/>
                  </a:prstClr>
                </a:solidFill>
              </a:rPr>
              <a:pPr/>
              <a:t>28-05-2023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A7ACC820-49C6-458D-B35D-3489DD4567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4571723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0B284E77-3C7B-4A67-9E74-6B54E39859B0}" type="datetimeFigureOut">
              <a:rPr lang="en-IN" smtClean="0">
                <a:solidFill>
                  <a:prstClr val="black">
                    <a:tint val="75000"/>
                  </a:prstClr>
                </a:solidFill>
              </a:rPr>
              <a:pPr/>
              <a:t>28-05-2023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A7ACC820-49C6-458D-B35D-3489DD4567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753117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8720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77902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3466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03581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90544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548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5/28/2023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9686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6268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57515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15549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0668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FDCB7"/>
                </a:solidFill>
              </a:rPr>
              <a:pPr/>
              <a:t>5/28/2023</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915468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FDCB7"/>
                </a:solidFill>
              </a:rPr>
              <a:pPr/>
              <a:t>5/28/2023</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587570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FDCB7"/>
                </a:solidFill>
              </a:rPr>
              <a:pPr/>
              <a:t>5/28/2023</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00637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DFDCB7"/>
                </a:solidFill>
              </a:rPr>
              <a:pPr/>
              <a:t>5/28/2023</a:t>
            </a:fld>
            <a:endParaRPr lang="en-US">
              <a:solidFill>
                <a:srgbClr val="DFDCB7"/>
              </a:solidFill>
            </a:endParaRPr>
          </a:p>
        </p:txBody>
      </p:sp>
      <p:sp>
        <p:nvSpPr>
          <p:cNvPr id="6" name="Footer Placeholder 5"/>
          <p:cNvSpPr>
            <a:spLocks noGrp="1"/>
          </p:cNvSpPr>
          <p:nvPr>
            <p:ph type="ftr" sz="quarter" idx="11"/>
          </p:nvPr>
        </p:nvSpPr>
        <p:spPr/>
        <p:txBody>
          <a:bodyPr/>
          <a:lstStyle/>
          <a:p>
            <a:endParaRPr lang="en-US">
              <a:solidFill>
                <a:srgbClr val="DFDCB7"/>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160997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DFDCB7"/>
                </a:solidFill>
              </a:rPr>
              <a:pPr/>
              <a:t>5/28/2023</a:t>
            </a:fld>
            <a:endParaRPr lang="en-US">
              <a:solidFill>
                <a:srgbClr val="DFDCB7"/>
              </a:solidFill>
            </a:endParaRPr>
          </a:p>
        </p:txBody>
      </p:sp>
      <p:sp>
        <p:nvSpPr>
          <p:cNvPr id="8" name="Footer Placeholder 7"/>
          <p:cNvSpPr>
            <a:spLocks noGrp="1"/>
          </p:cNvSpPr>
          <p:nvPr>
            <p:ph type="ftr" sz="quarter" idx="11"/>
          </p:nvPr>
        </p:nvSpPr>
        <p:spPr/>
        <p:txBody>
          <a:bodyPr/>
          <a:lstStyle/>
          <a:p>
            <a:endParaRPr lang="en-US">
              <a:solidFill>
                <a:srgbClr val="DFDCB7"/>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58486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5/28/2023</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DFDCB7"/>
                </a:solidFill>
              </a:rPr>
              <a:pPr/>
              <a:t>5/28/2023</a:t>
            </a:fld>
            <a:endParaRPr lang="en-US">
              <a:solidFill>
                <a:srgbClr val="DFDCB7"/>
              </a:solidFill>
            </a:endParaRPr>
          </a:p>
        </p:txBody>
      </p:sp>
      <p:sp>
        <p:nvSpPr>
          <p:cNvPr id="4" name="Footer Placeholder 3"/>
          <p:cNvSpPr>
            <a:spLocks noGrp="1"/>
          </p:cNvSpPr>
          <p:nvPr>
            <p:ph type="ftr" sz="quarter" idx="11"/>
          </p:nvPr>
        </p:nvSpPr>
        <p:spPr/>
        <p:txBody>
          <a:bodyPr/>
          <a:lstStyle/>
          <a:p>
            <a:endParaRPr lang="en-US">
              <a:solidFill>
                <a:srgbClr val="DFDCB7"/>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405497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DFDCB7"/>
                </a:solidFill>
              </a:rPr>
              <a:pPr/>
              <a:t>5/28/2023</a:t>
            </a:fld>
            <a:endParaRPr lang="en-US">
              <a:solidFill>
                <a:srgbClr val="DFDCB7"/>
              </a:solidFill>
            </a:endParaRPr>
          </a:p>
        </p:txBody>
      </p:sp>
      <p:sp>
        <p:nvSpPr>
          <p:cNvPr id="3" name="Footer Placeholder 2"/>
          <p:cNvSpPr>
            <a:spLocks noGrp="1"/>
          </p:cNvSpPr>
          <p:nvPr>
            <p:ph type="ftr" sz="quarter" idx="11"/>
          </p:nvPr>
        </p:nvSpPr>
        <p:spPr/>
        <p:txBody>
          <a:bodyPr/>
          <a:lstStyle/>
          <a:p>
            <a:endParaRPr lang="en-US">
              <a:solidFill>
                <a:srgbClr val="DFDCB7"/>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499638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DFDCB7"/>
                </a:solidFill>
              </a:rPr>
              <a:pPr/>
              <a:t>5/28/2023</a:t>
            </a:fld>
            <a:endParaRPr lang="en-US">
              <a:solidFill>
                <a:srgbClr val="DFDCB7"/>
              </a:solidFill>
            </a:endParaRPr>
          </a:p>
        </p:txBody>
      </p:sp>
      <p:sp>
        <p:nvSpPr>
          <p:cNvPr id="6" name="Footer Placeholder 5"/>
          <p:cNvSpPr>
            <a:spLocks noGrp="1"/>
          </p:cNvSpPr>
          <p:nvPr>
            <p:ph type="ftr" sz="quarter" idx="11"/>
          </p:nvPr>
        </p:nvSpPr>
        <p:spPr/>
        <p:txBody>
          <a:bodyPr/>
          <a:lstStyle/>
          <a:p>
            <a:endParaRPr lang="en-US">
              <a:solidFill>
                <a:srgbClr val="DFDCB7"/>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07775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solidFill>
                  <a:srgbClr val="DFDCB7"/>
                </a:solidFill>
              </a:rPr>
              <a:pPr/>
              <a:t>5/28/2023</a:t>
            </a:fld>
            <a:endParaRPr lang="en-US">
              <a:solidFill>
                <a:srgbClr val="DFDCB7"/>
              </a:solidFill>
            </a:endParaRPr>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solidFill>
                <a:srgbClr val="DFDCB7"/>
              </a:solidFill>
            </a:endParaRPr>
          </a:p>
        </p:txBody>
      </p:sp>
    </p:spTree>
    <p:extLst>
      <p:ext uri="{BB962C8B-B14F-4D97-AF65-F5344CB8AC3E}">
        <p14:creationId xmlns:p14="http://schemas.microsoft.com/office/powerpoint/2010/main" val="5398261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FDCB7"/>
                </a:solidFill>
              </a:rPr>
              <a:pPr/>
              <a:t>5/28/2023</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247632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FDCB7"/>
                </a:solidFill>
              </a:rPr>
              <a:pPr/>
              <a:t>5/28/2023</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129439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solidFill>
                  <a:srgbClr val="575F6D"/>
                </a:solidFill>
              </a:rPr>
              <a:pPr/>
              <a:t>5/28/2023</a:t>
            </a:fld>
            <a:endParaRPr lang="en-US">
              <a:solidFill>
                <a:srgbClr val="575F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58477134"/>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solidFill>
                  <a:srgbClr val="575F6D"/>
                </a:solidFill>
              </a:rPr>
              <a:pPr/>
              <a:t>5/28/2023</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41130308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solidFill>
                  <a:srgbClr val="FFF39D"/>
                </a:solidFill>
              </a:rPr>
              <a:pPr/>
              <a:t>5/28/2023</a:t>
            </a:fld>
            <a:endParaRPr lang="en-US">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00593300"/>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575F6D"/>
                </a:solidFill>
              </a:rPr>
              <a:pPr/>
              <a:t>5/28/2023</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830638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5/28/2023</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575F6D"/>
                </a:solidFill>
              </a:rPr>
              <a:pPr/>
              <a:t>5/28/2023</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7498052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1D8BD707-D9CF-40AE-B4C6-C98DA3205C09}" type="datetimeFigureOut">
              <a:rPr lang="en-US" smtClean="0">
                <a:solidFill>
                  <a:srgbClr val="575F6D"/>
                </a:solidFill>
              </a:rPr>
              <a:pPr/>
              <a:t>5/28/2023</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30265459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575F6D"/>
                </a:solidFill>
              </a:rPr>
              <a:pPr/>
              <a:t>5/28/2023</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34112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solidFill>
                  <a:srgbClr val="575F6D"/>
                </a:solidFill>
              </a:rPr>
              <a:pPr/>
              <a:t>5/28/2023</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2086478473"/>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1D8BD707-D9CF-40AE-B4C6-C98DA3205C09}" type="datetimeFigureOut">
              <a:rPr lang="en-US" smtClean="0">
                <a:solidFill>
                  <a:srgbClr val="575F6D"/>
                </a:solidFill>
              </a:rPr>
              <a:pPr/>
              <a:t>5/28/2023</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41171546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575F6D"/>
                </a:solidFill>
              </a:rPr>
              <a:pPr/>
              <a:t>5/28/2023</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76711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575F6D"/>
                </a:solidFill>
              </a:rPr>
              <a:pPr/>
              <a:t>5/28/2023</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5520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5/28/2023</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5/28/2023</a:t>
            </a:fld>
            <a:endParaRPr lang="en-US" dirty="0"/>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5/28/2023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lgn="r" eaLnBrk="1" latinLnBrk="0" hangingPunct="1"/>
            <a:fld id="{E6F9B8CD-342D-4579-98EC-A8FD6B7370E1}" type="datetimeFigureOut">
              <a:rPr lang="en-US" smtClean="0"/>
              <a:pPr algn="r" eaLnBrk="1" latinLnBrk="0" hangingPunct="1"/>
              <a:t>5/28/2023</a:t>
            </a:fld>
            <a:endParaRPr lang="en-US" dirty="0">
              <a:solidFill>
                <a:schemeClr val="tx2"/>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algn="l" eaLnBrk="1" latinLnBrk="0" hangingPunct="1"/>
            <a:endParaRPr kumimoji="0" lang="en-US" dirty="0">
              <a:solidFill>
                <a:schemeClr val="tx2"/>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B284E77-3C7B-4A67-9E74-6B54E39859B0}" type="datetimeFigureOut">
              <a:rPr lang="en-IN" smtClean="0">
                <a:solidFill>
                  <a:prstClr val="black">
                    <a:tint val="75000"/>
                  </a:prstClr>
                </a:solidFill>
              </a:rPr>
              <a:pPr/>
              <a:t>28-05-2023</a:t>
            </a:fld>
            <a:endParaRPr lang="en-IN">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7ACC820-49C6-458D-B35D-3489DD4567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907186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B284E77-3C7B-4A67-9E74-6B54E39859B0}" type="datetimeFigureOut">
              <a:rPr lang="en-IN" smtClean="0">
                <a:solidFill>
                  <a:prstClr val="black">
                    <a:tint val="75000"/>
                  </a:prstClr>
                </a:solidFill>
              </a:rPr>
              <a:pPr/>
              <a:t>28-05-2023</a:t>
            </a:fld>
            <a:endParaRPr lang="en-IN">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7ACC820-49C6-458D-B35D-3489DD4567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6208697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5/28/2023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677574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solidFill>
                <a:srgbClr val="DFDCB7"/>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solidFill>
                  <a:srgbClr val="DFDCB7"/>
                </a:solidFill>
              </a:rPr>
              <a:pPr/>
              <a:t>5/28/2023</a:t>
            </a:fld>
            <a:endParaRPr lang="en-US">
              <a:solidFill>
                <a:srgbClr val="DFDCB7"/>
              </a:solidFill>
            </a:endParaRPr>
          </a:p>
        </p:txBody>
      </p:sp>
    </p:spTree>
    <p:extLst>
      <p:ext uri="{BB962C8B-B14F-4D97-AF65-F5344CB8AC3E}">
        <p14:creationId xmlns:p14="http://schemas.microsoft.com/office/powerpoint/2010/main" val="234868571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solidFill>
                  <a:srgbClr val="575F6D"/>
                </a:solidFill>
              </a:rPr>
              <a:pPr/>
              <a:t>5/28/2023</a:t>
            </a:fld>
            <a:endParaRPr lang="en-US">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2904844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1454"/>
          <a:stretch/>
        </p:blipFill>
        <p:spPr>
          <a:xfrm>
            <a:off x="23812" y="0"/>
            <a:ext cx="9154497" cy="5257800"/>
          </a:xfrm>
          <a:prstGeom prst="rect">
            <a:avLst/>
          </a:prstGeom>
        </p:spPr>
      </p:pic>
      <p:sp>
        <p:nvSpPr>
          <p:cNvPr id="3" name="TextBox 2"/>
          <p:cNvSpPr txBox="1"/>
          <p:nvPr/>
        </p:nvSpPr>
        <p:spPr>
          <a:xfrm>
            <a:off x="2133600" y="5486400"/>
            <a:ext cx="6758033" cy="1138773"/>
          </a:xfrm>
          <a:prstGeom prst="rect">
            <a:avLst/>
          </a:prstGeom>
          <a:noFill/>
        </p:spPr>
        <p:txBody>
          <a:bodyPr wrap="square" rtlCol="0">
            <a:spAutoFit/>
          </a:bodyPr>
          <a:lstStyle/>
          <a:p>
            <a:pPr algn="r"/>
            <a:r>
              <a:rPr lang="en-IN" sz="3200" b="1" dirty="0">
                <a:solidFill>
                  <a:srgbClr val="FF0000"/>
                </a:solidFill>
                <a:latin typeface="Garamond" panose="02020404030301010803" pitchFamily="18" charset="0"/>
              </a:rPr>
              <a:t>CMA AJITH SIVADAS</a:t>
            </a:r>
          </a:p>
          <a:p>
            <a:pPr algn="r"/>
            <a:endParaRPr lang="en-IN" sz="1200" dirty="0">
              <a:solidFill>
                <a:srgbClr val="FF0000"/>
              </a:solidFill>
            </a:endParaRPr>
          </a:p>
          <a:p>
            <a:pPr algn="r"/>
            <a:r>
              <a:rPr lang="en-US" sz="2400" dirty="0">
                <a:solidFill>
                  <a:srgbClr val="FF0000"/>
                </a:solidFill>
                <a:latin typeface="Aparajita" pitchFamily="34" charset="0"/>
                <a:cs typeface="Aparajita" pitchFamily="34" charset="0"/>
              </a:rPr>
              <a:t>B.Com, ACMA, ACA, Ad Dip MA CIMA(UK)</a:t>
            </a:r>
            <a:endParaRPr lang="en-IN" sz="2400" dirty="0">
              <a:solidFill>
                <a:srgbClr val="FF0000"/>
              </a:solidFill>
            </a:endParaRPr>
          </a:p>
        </p:txBody>
      </p:sp>
    </p:spTree>
    <p:extLst>
      <p:ext uri="{BB962C8B-B14F-4D97-AF65-F5344CB8AC3E}">
        <p14:creationId xmlns:p14="http://schemas.microsoft.com/office/powerpoint/2010/main" val="2588672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791200"/>
          </a:xfrm>
        </p:spPr>
        <p:txBody>
          <a:bodyPr/>
          <a:lstStyle/>
          <a:p>
            <a:r>
              <a:rPr lang="en-US" dirty="0">
                <a:latin typeface="Garamond" panose="02020404030301010803" pitchFamily="18" charset="0"/>
              </a:rPr>
              <a:t>Where products obtained in course of ship breaking activity are usable as such, they do not fall within definition of scrap. Hence, not liable for TCS.</a:t>
            </a:r>
          </a:p>
          <a:p>
            <a:pPr marL="0" indent="0">
              <a:buNone/>
            </a:pPr>
            <a:r>
              <a:rPr lang="en-US" dirty="0">
                <a:latin typeface="Garamond" panose="02020404030301010803" pitchFamily="18" charset="0"/>
              </a:rPr>
              <a:t>			</a:t>
            </a:r>
            <a:r>
              <a:rPr lang="en-US" b="1" i="1" dirty="0">
                <a:latin typeface="Garamond" panose="02020404030301010803" pitchFamily="18" charset="0"/>
              </a:rPr>
              <a:t>CIT vs. </a:t>
            </a:r>
            <a:r>
              <a:rPr lang="en-US" b="1" i="1" dirty="0" err="1">
                <a:latin typeface="Garamond" panose="02020404030301010803" pitchFamily="18" charset="0"/>
              </a:rPr>
              <a:t>Priya</a:t>
            </a:r>
            <a:r>
              <a:rPr lang="en-US" b="1" i="1" dirty="0">
                <a:latin typeface="Garamond" panose="02020404030301010803" pitchFamily="18" charset="0"/>
              </a:rPr>
              <a:t> Blue Industries Pvt. Ltd. (Gujarat HC)</a:t>
            </a:r>
          </a:p>
          <a:p>
            <a:pPr marL="0" indent="0">
              <a:buNone/>
            </a:pPr>
            <a:endParaRPr lang="en-US" b="1" i="1" dirty="0">
              <a:latin typeface="Garamond" panose="02020404030301010803" pitchFamily="18" charset="0"/>
            </a:endParaRPr>
          </a:p>
          <a:p>
            <a:r>
              <a:rPr lang="en-US" dirty="0">
                <a:latin typeface="Garamond" panose="02020404030301010803" pitchFamily="18" charset="0"/>
              </a:rPr>
              <a:t>Sale of railway scrap by dealer being certainly not usable due to its breakage or wear and tear, same would be subjected to TCS during resale.</a:t>
            </a:r>
          </a:p>
          <a:p>
            <a:pPr marL="0" indent="0">
              <a:buNone/>
            </a:pPr>
            <a:r>
              <a:rPr lang="en-US" b="1" dirty="0">
                <a:latin typeface="Garamond" panose="02020404030301010803" pitchFamily="18" charset="0"/>
              </a:rPr>
              <a:t>							</a:t>
            </a:r>
            <a:r>
              <a:rPr lang="en-US" b="1" dirty="0" err="1">
                <a:latin typeface="Garamond" panose="02020404030301010803" pitchFamily="18" charset="0"/>
              </a:rPr>
              <a:t>Pramod</a:t>
            </a:r>
            <a:r>
              <a:rPr lang="en-US" b="1" dirty="0">
                <a:latin typeface="Garamond" panose="02020404030301010803" pitchFamily="18" charset="0"/>
              </a:rPr>
              <a:t> Kumar Jain vs. ITO</a:t>
            </a:r>
          </a:p>
          <a:p>
            <a:pPr marL="0" indent="0">
              <a:buNone/>
            </a:pPr>
            <a:endParaRPr lang="en-US" sz="6600" b="1" dirty="0">
              <a:latin typeface="Garamond" panose="02020404030301010803" pitchFamily="18" charset="0"/>
            </a:endParaRPr>
          </a:p>
          <a:p>
            <a:pPr marL="0" indent="0">
              <a:buNone/>
            </a:pPr>
            <a:r>
              <a:rPr lang="en-US" dirty="0">
                <a:solidFill>
                  <a:srgbClr val="C00000"/>
                </a:solidFill>
                <a:latin typeface="Garamond" panose="02020404030301010803" pitchFamily="18" charset="0"/>
              </a:rPr>
              <a:t>Whether Sale of Scrap where Form 27C has been submitted by buyer is liable to TCS u/s.206C(1H)?</a:t>
            </a:r>
          </a:p>
          <a:p>
            <a:pPr marL="0" indent="0">
              <a:buNone/>
            </a:pPr>
            <a:r>
              <a:rPr lang="en-US" dirty="0">
                <a:latin typeface="Garamond" panose="02020404030301010803" pitchFamily="18" charset="0"/>
              </a:rPr>
              <a:t>Since sale of scrap is covered u/s. 206C(1), the provisions of Section 206C (1H) shall not apply.</a:t>
            </a:r>
            <a:endParaRPr lang="en-US" b="1" dirty="0">
              <a:latin typeface="Garamond" panose="02020404030301010803" pitchFamily="18" charset="0"/>
            </a:endParaRPr>
          </a:p>
          <a:p>
            <a:pPr marL="0" indent="0">
              <a:buNone/>
            </a:pPr>
            <a:endParaRPr lang="en-US" b="1" dirty="0">
              <a:latin typeface="Garamond" panose="02020404030301010803" pitchFamily="18" charset="0"/>
            </a:endParaRPr>
          </a:p>
          <a:p>
            <a:pPr marL="0" indent="0">
              <a:buNone/>
            </a:pPr>
            <a:endParaRPr lang="en-US" b="1" dirty="0">
              <a:latin typeface="Garamond" panose="02020404030301010803" pitchFamily="18" charset="0"/>
            </a:endParaRPr>
          </a:p>
        </p:txBody>
      </p:sp>
    </p:spTree>
    <p:extLst>
      <p:ext uri="{BB962C8B-B14F-4D97-AF65-F5344CB8AC3E}">
        <p14:creationId xmlns:p14="http://schemas.microsoft.com/office/powerpoint/2010/main" val="4073004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l="-8000" r="-8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43000"/>
            <a:ext cx="7886700" cy="4351338"/>
          </a:xfrm>
        </p:spPr>
        <p:txBody>
          <a:bodyPr>
            <a:normAutofit/>
          </a:bodyPr>
          <a:lstStyle/>
          <a:p>
            <a:pPr marL="0" indent="0" algn="just">
              <a:buNone/>
            </a:pPr>
            <a:r>
              <a:rPr lang="en-US" sz="2200" dirty="0">
                <a:latin typeface="Garamond" panose="02020404030301010803" pitchFamily="18" charset="0"/>
              </a:rPr>
              <a:t>Where the assessee has received declaration in </a:t>
            </a:r>
            <a:r>
              <a:rPr lang="en-US" sz="2200" b="1" dirty="0">
                <a:latin typeface="Garamond" panose="02020404030301010803" pitchFamily="18" charset="0"/>
              </a:rPr>
              <a:t>Form No. 27C </a:t>
            </a:r>
            <a:r>
              <a:rPr lang="en-US" sz="2200" dirty="0">
                <a:latin typeface="Garamond" panose="02020404030301010803" pitchFamily="18" charset="0"/>
              </a:rPr>
              <a:t>from the buyer that the goods shall be used in manufacturing, processing or producing articles or things or for the purposes of generation of power and not for trading purposes, TCS shall not be required to be collected. </a:t>
            </a:r>
            <a:r>
              <a:rPr lang="en-US" sz="2200" b="1" dirty="0">
                <a:latin typeface="Garamond" panose="02020404030301010803" pitchFamily="18" charset="0"/>
              </a:rPr>
              <a:t>[Neither u/s. 206C(1) nor u/s. 206C(1H)]</a:t>
            </a:r>
          </a:p>
        </p:txBody>
      </p:sp>
    </p:spTree>
    <p:extLst>
      <p:ext uri="{BB962C8B-B14F-4D97-AF65-F5344CB8AC3E}">
        <p14:creationId xmlns:p14="http://schemas.microsoft.com/office/powerpoint/2010/main" val="2059041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latin typeface="Garamond" panose="02020404030301010803" pitchFamily="18" charset="0"/>
              </a:rPr>
              <a:t>Lease or a License of Parking Lot, Toll Plaza or Mine or a Quarry</a:t>
            </a:r>
          </a:p>
        </p:txBody>
      </p:sp>
      <p:sp>
        <p:nvSpPr>
          <p:cNvPr id="3" name="Content Placeholder 2"/>
          <p:cNvSpPr>
            <a:spLocks noGrp="1"/>
          </p:cNvSpPr>
          <p:nvPr>
            <p:ph idx="1"/>
          </p:nvPr>
        </p:nvSpPr>
        <p:spPr>
          <a:xfrm>
            <a:off x="628650" y="1825625"/>
            <a:ext cx="7886700" cy="2974975"/>
          </a:xfrm>
        </p:spPr>
        <p:txBody>
          <a:bodyPr>
            <a:normAutofit/>
          </a:bodyPr>
          <a:lstStyle/>
          <a:p>
            <a:pPr marL="0" indent="0">
              <a:buNone/>
            </a:pPr>
            <a:r>
              <a:rPr lang="en-IN" sz="2200" dirty="0">
                <a:latin typeface="Garamond" panose="02020404030301010803" pitchFamily="18" charset="0"/>
              </a:rPr>
              <a:t>Section 206(1C) provides for collection of tax by every person who grants a lease, license or enters into a contract or rights in any</a:t>
            </a:r>
          </a:p>
          <a:p>
            <a:r>
              <a:rPr lang="en-IN" sz="2200" dirty="0">
                <a:latin typeface="Garamond" panose="02020404030301010803" pitchFamily="18" charset="0"/>
              </a:rPr>
              <a:t>Parking lot</a:t>
            </a:r>
          </a:p>
          <a:p>
            <a:r>
              <a:rPr lang="en-IN" sz="2200" dirty="0">
                <a:latin typeface="Garamond" panose="02020404030301010803" pitchFamily="18" charset="0"/>
              </a:rPr>
              <a:t>Toll plaza</a:t>
            </a:r>
          </a:p>
          <a:p>
            <a:r>
              <a:rPr lang="en-IN" sz="2200" dirty="0">
                <a:latin typeface="Garamond" panose="02020404030301010803" pitchFamily="18" charset="0"/>
              </a:rPr>
              <a:t>A mine or quarry</a:t>
            </a:r>
          </a:p>
          <a:p>
            <a:pPr marL="0" indent="0">
              <a:buNone/>
            </a:pPr>
            <a:endParaRPr lang="en-IN" sz="2200" dirty="0">
              <a:latin typeface="Garamond" panose="02020404030301010803" pitchFamily="18" charset="0"/>
            </a:endParaRPr>
          </a:p>
          <a:p>
            <a:pPr marL="0" indent="0">
              <a:buNone/>
            </a:pPr>
            <a:r>
              <a:rPr lang="en-IN" sz="2200" dirty="0">
                <a:latin typeface="Garamond" panose="02020404030301010803" pitchFamily="18" charset="0"/>
              </a:rPr>
              <a:t>To another person for the purpose of business. </a:t>
            </a:r>
          </a:p>
        </p:txBody>
      </p:sp>
      <p:sp>
        <p:nvSpPr>
          <p:cNvPr id="4" name="TextBox 3"/>
          <p:cNvSpPr txBox="1"/>
          <p:nvPr/>
        </p:nvSpPr>
        <p:spPr>
          <a:xfrm>
            <a:off x="4267200" y="4800600"/>
            <a:ext cx="3505200" cy="523220"/>
          </a:xfrm>
          <a:prstGeom prst="rect">
            <a:avLst/>
          </a:prstGeom>
          <a:solidFill>
            <a:schemeClr val="tx2">
              <a:lumMod val="40000"/>
              <a:lumOff val="60000"/>
              <a:alpha val="60000"/>
            </a:schemeClr>
          </a:solidFill>
        </p:spPr>
        <p:txBody>
          <a:bodyPr wrap="square" rtlCol="0">
            <a:spAutoFit/>
          </a:bodyPr>
          <a:lstStyle/>
          <a:p>
            <a:pPr algn="ctr"/>
            <a:r>
              <a:rPr lang="en-US" sz="2800" dirty="0"/>
              <a:t>RATE : 2%</a:t>
            </a:r>
          </a:p>
        </p:txBody>
      </p:sp>
    </p:spTree>
    <p:extLst>
      <p:ext uri="{BB962C8B-B14F-4D97-AF65-F5344CB8AC3E}">
        <p14:creationId xmlns:p14="http://schemas.microsoft.com/office/powerpoint/2010/main" val="3490343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3000" r="-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7886700" cy="4351338"/>
          </a:xfrm>
        </p:spPr>
        <p:txBody>
          <a:bodyPr>
            <a:normAutofit/>
          </a:bodyPr>
          <a:lstStyle/>
          <a:p>
            <a:r>
              <a:rPr lang="en-US" sz="2200" dirty="0">
                <a:latin typeface="Garamond" panose="02020404030301010803" pitchFamily="18" charset="0"/>
              </a:rPr>
              <a:t>The provisions of this section shall not apply to mining and quarrying of mineral oil, petroleum and natural gas.</a:t>
            </a:r>
          </a:p>
          <a:p>
            <a:pPr marL="0" indent="0">
              <a:buNone/>
            </a:pPr>
            <a:endParaRPr lang="en-US" sz="2200" dirty="0">
              <a:latin typeface="Garamond" panose="02020404030301010803" pitchFamily="18" charset="0"/>
            </a:endParaRPr>
          </a:p>
          <a:p>
            <a:r>
              <a:rPr lang="en-US" sz="2200" dirty="0">
                <a:latin typeface="Garamond" panose="02020404030301010803" pitchFamily="18" charset="0"/>
              </a:rPr>
              <a:t>The provisions of this section shall not apply if the licensee or lessee is a public sector company.</a:t>
            </a:r>
          </a:p>
          <a:p>
            <a:pPr marL="0" indent="0">
              <a:buNone/>
            </a:pPr>
            <a:endParaRPr lang="en-US" sz="2200" dirty="0">
              <a:latin typeface="Garamond" panose="02020404030301010803" pitchFamily="18" charset="0"/>
            </a:endParaRPr>
          </a:p>
          <a:p>
            <a:r>
              <a:rPr lang="en-US" sz="2200" dirty="0">
                <a:latin typeface="Garamond" panose="02020404030301010803" pitchFamily="18" charset="0"/>
              </a:rPr>
              <a:t>Individual / HUF even if his turnover does not exceed Rs.1 Crore or Rs. 50 Lakhs, as the case may be are also liable to collect tax u/s. 206C(1C).</a:t>
            </a:r>
          </a:p>
          <a:p>
            <a:endParaRPr lang="en-US" sz="2200" dirty="0">
              <a:latin typeface="Garamond" panose="02020404030301010803" pitchFamily="18" charset="0"/>
            </a:endParaRPr>
          </a:p>
        </p:txBody>
      </p:sp>
    </p:spTree>
    <p:extLst>
      <p:ext uri="{BB962C8B-B14F-4D97-AF65-F5344CB8AC3E}">
        <p14:creationId xmlns:p14="http://schemas.microsoft.com/office/powerpoint/2010/main" val="3620829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l="-5000" r="-5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762000"/>
            <a:ext cx="7600950" cy="1325563"/>
          </a:xfrm>
        </p:spPr>
        <p:txBody>
          <a:bodyPr/>
          <a:lstStyle/>
          <a:p>
            <a:r>
              <a:rPr lang="en-IN" b="1" dirty="0">
                <a:latin typeface="Garamond" panose="02020404030301010803" pitchFamily="18" charset="0"/>
              </a:rPr>
              <a:t>Sale of Motor Vehicle of Value exceeding ₹ 10 Lakhs</a:t>
            </a:r>
          </a:p>
        </p:txBody>
      </p:sp>
      <p:sp>
        <p:nvSpPr>
          <p:cNvPr id="3" name="Content Placeholder 2"/>
          <p:cNvSpPr>
            <a:spLocks noGrp="1"/>
          </p:cNvSpPr>
          <p:nvPr>
            <p:ph idx="1"/>
          </p:nvPr>
        </p:nvSpPr>
        <p:spPr>
          <a:xfrm>
            <a:off x="628650" y="2286000"/>
            <a:ext cx="7886700" cy="4351338"/>
          </a:xfrm>
        </p:spPr>
        <p:txBody>
          <a:bodyPr/>
          <a:lstStyle/>
          <a:p>
            <a:pPr marL="0" indent="0">
              <a:buNone/>
            </a:pPr>
            <a:r>
              <a:rPr lang="en-IN" dirty="0">
                <a:latin typeface="Garamond" panose="02020404030301010803" pitchFamily="18" charset="0"/>
              </a:rPr>
              <a:t>Section 206C(1F) provides that every person, being a seller, who receives any amount as consideration for sale of a motor vehicle of the value exceeding ₹ 10 Lakhs, shall collect tax from buyer @ 1% of the sale consideration. </a:t>
            </a:r>
          </a:p>
        </p:txBody>
      </p:sp>
      <p:sp>
        <p:nvSpPr>
          <p:cNvPr id="4" name="TextBox 3"/>
          <p:cNvSpPr txBox="1"/>
          <p:nvPr/>
        </p:nvSpPr>
        <p:spPr>
          <a:xfrm>
            <a:off x="4267200" y="4800600"/>
            <a:ext cx="3505200" cy="523220"/>
          </a:xfrm>
          <a:prstGeom prst="rect">
            <a:avLst/>
          </a:prstGeom>
          <a:solidFill>
            <a:schemeClr val="tx2">
              <a:lumMod val="40000"/>
              <a:lumOff val="60000"/>
              <a:alpha val="60000"/>
            </a:schemeClr>
          </a:solidFill>
        </p:spPr>
        <p:txBody>
          <a:bodyPr wrap="square" rtlCol="0">
            <a:spAutoFit/>
          </a:bodyPr>
          <a:lstStyle/>
          <a:p>
            <a:pPr algn="ctr"/>
            <a:r>
              <a:rPr lang="en-US" sz="2800" dirty="0"/>
              <a:t>RATE : 1%</a:t>
            </a:r>
          </a:p>
        </p:txBody>
      </p:sp>
    </p:spTree>
    <p:extLst>
      <p:ext uri="{BB962C8B-B14F-4D97-AF65-F5344CB8AC3E}">
        <p14:creationId xmlns:p14="http://schemas.microsoft.com/office/powerpoint/2010/main" val="4035610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l="-8000" r="-8000" b="-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95312"/>
            <a:ext cx="8534400" cy="6248400"/>
          </a:xfrm>
        </p:spPr>
        <p:txBody>
          <a:bodyPr>
            <a:normAutofit/>
          </a:bodyPr>
          <a:lstStyle/>
          <a:p>
            <a:r>
              <a:rPr lang="en-US" sz="2200" dirty="0">
                <a:latin typeface="Garamond" panose="02020404030301010803" pitchFamily="18" charset="0"/>
              </a:rPr>
              <a:t>TCS on motor vehicle to be collected at the time of (receipt of) Retail Sale and not on sale of motor vehicle by manufacturers to dealers / distributors</a:t>
            </a:r>
          </a:p>
          <a:p>
            <a:pPr marL="0" indent="0">
              <a:buNone/>
            </a:pPr>
            <a:r>
              <a:rPr lang="en-US" sz="2200" dirty="0">
                <a:latin typeface="Garamond" panose="02020404030301010803" pitchFamily="18" charset="0"/>
              </a:rPr>
              <a:t>				– CBDT Circular No. 22/2016 </a:t>
            </a:r>
            <a:r>
              <a:rPr lang="en-US" sz="2200" dirty="0" err="1">
                <a:latin typeface="Garamond" panose="02020404030301010803" pitchFamily="18" charset="0"/>
              </a:rPr>
              <a:t>dtd</a:t>
            </a:r>
            <a:r>
              <a:rPr lang="en-US" sz="2200" dirty="0">
                <a:latin typeface="Garamond" panose="02020404030301010803" pitchFamily="18" charset="0"/>
              </a:rPr>
              <a:t>. 08.06.2016</a:t>
            </a:r>
          </a:p>
          <a:p>
            <a:pPr marL="0" indent="0">
              <a:buNone/>
            </a:pPr>
            <a:endParaRPr lang="en-US" sz="2200" dirty="0">
              <a:latin typeface="Garamond" panose="02020404030301010803" pitchFamily="18" charset="0"/>
            </a:endParaRPr>
          </a:p>
          <a:p>
            <a:r>
              <a:rPr lang="en-US" sz="2200" dirty="0">
                <a:latin typeface="Garamond" panose="02020404030301010803" pitchFamily="18" charset="0"/>
              </a:rPr>
              <a:t>Receipt of Sale consideration from a dealer would be subjected to TCS under sub-section (1H) of the Act, if such sales are not subjected to TCS under sub-section (1F) of section 206C of the Act.</a:t>
            </a:r>
          </a:p>
          <a:p>
            <a:pPr marL="0" indent="0">
              <a:buNone/>
            </a:pPr>
            <a:r>
              <a:rPr lang="en-US" sz="2200" dirty="0">
                <a:latin typeface="Garamond" panose="02020404030301010803" pitchFamily="18" charset="0"/>
              </a:rPr>
              <a:t>					-- CBDT circular 17/2020</a:t>
            </a:r>
          </a:p>
          <a:p>
            <a:pPr marL="0" indent="0">
              <a:buNone/>
            </a:pPr>
            <a:endParaRPr lang="en-US" sz="2200" dirty="0">
              <a:latin typeface="Garamond" panose="02020404030301010803" pitchFamily="18" charset="0"/>
            </a:endParaRPr>
          </a:p>
          <a:p>
            <a:r>
              <a:rPr lang="en-US" sz="2200" dirty="0">
                <a:latin typeface="Garamond" panose="02020404030301010803" pitchFamily="18" charset="0"/>
              </a:rPr>
              <a:t>Receipt of sale consideration by a dealer is liable for TCS u/s. 206C(1H).</a:t>
            </a:r>
          </a:p>
          <a:p>
            <a:pPr marL="0" indent="0">
              <a:buNone/>
            </a:pPr>
            <a:r>
              <a:rPr lang="en-US" sz="2200" dirty="0">
                <a:latin typeface="Garamond" panose="02020404030301010803" pitchFamily="18" charset="0"/>
              </a:rPr>
              <a:t>Thus, earlier exemption given on sale of motor vehicles by manufacturers to dealers/distributors vide CBDT Circular No. 22/2016 </a:t>
            </a:r>
            <a:r>
              <a:rPr lang="en-US" sz="2200" dirty="0" err="1">
                <a:latin typeface="Garamond" panose="02020404030301010803" pitchFamily="18" charset="0"/>
              </a:rPr>
              <a:t>dtd</a:t>
            </a:r>
            <a:r>
              <a:rPr lang="en-US" sz="2200" dirty="0">
                <a:latin typeface="Garamond" panose="02020404030301010803" pitchFamily="18" charset="0"/>
              </a:rPr>
              <a:t>. 08.06.2016 is not relevant now since the same have been specifically included vide above Guidelines vide CBDT circular 17/2020.</a:t>
            </a:r>
          </a:p>
        </p:txBody>
      </p:sp>
    </p:spTree>
    <p:extLst>
      <p:ext uri="{BB962C8B-B14F-4D97-AF65-F5344CB8AC3E}">
        <p14:creationId xmlns:p14="http://schemas.microsoft.com/office/powerpoint/2010/main" val="465673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37" y="76200"/>
            <a:ext cx="7886700" cy="1325563"/>
          </a:xfrm>
        </p:spPr>
        <p:txBody>
          <a:bodyPr/>
          <a:lstStyle/>
          <a:p>
            <a:r>
              <a:rPr lang="en-IN" b="1" dirty="0">
                <a:latin typeface="Garamond" panose="02020404030301010803" pitchFamily="18" charset="0"/>
              </a:rPr>
              <a:t>FAQ on Section 206(1F)</a:t>
            </a:r>
          </a:p>
        </p:txBody>
      </p:sp>
      <p:pic>
        <p:nvPicPr>
          <p:cNvPr id="4" name="Picture 3"/>
          <p:cNvPicPr>
            <a:picLocks noChangeAspect="1"/>
          </p:cNvPicPr>
          <p:nvPr/>
        </p:nvPicPr>
        <p:blipFill>
          <a:blip r:embed="rId2"/>
          <a:stretch>
            <a:fillRect/>
          </a:stretch>
        </p:blipFill>
        <p:spPr>
          <a:xfrm>
            <a:off x="647700" y="1525745"/>
            <a:ext cx="7204287" cy="2512855"/>
          </a:xfrm>
          <a:prstGeom prst="rect">
            <a:avLst/>
          </a:prstGeom>
        </p:spPr>
      </p:pic>
      <p:pic>
        <p:nvPicPr>
          <p:cNvPr id="5" name="Picture 4"/>
          <p:cNvPicPr>
            <a:picLocks noChangeAspect="1"/>
          </p:cNvPicPr>
          <p:nvPr/>
        </p:nvPicPr>
        <p:blipFill>
          <a:blip r:embed="rId3"/>
          <a:stretch>
            <a:fillRect/>
          </a:stretch>
        </p:blipFill>
        <p:spPr>
          <a:xfrm>
            <a:off x="609600" y="4419600"/>
            <a:ext cx="7238868" cy="1602234"/>
          </a:xfrm>
          <a:prstGeom prst="rect">
            <a:avLst/>
          </a:prstGeom>
        </p:spPr>
      </p:pic>
    </p:spTree>
    <p:extLst>
      <p:ext uri="{BB962C8B-B14F-4D97-AF65-F5344CB8AC3E}">
        <p14:creationId xmlns:p14="http://schemas.microsoft.com/office/powerpoint/2010/main" val="2701579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14375" y="152400"/>
            <a:ext cx="7250394" cy="2286000"/>
          </a:xfrm>
          <a:prstGeom prst="rect">
            <a:avLst/>
          </a:prstGeom>
        </p:spPr>
      </p:pic>
      <p:pic>
        <p:nvPicPr>
          <p:cNvPr id="5" name="Picture 4"/>
          <p:cNvPicPr>
            <a:picLocks noChangeAspect="1"/>
          </p:cNvPicPr>
          <p:nvPr/>
        </p:nvPicPr>
        <p:blipFill>
          <a:blip r:embed="rId3"/>
          <a:stretch>
            <a:fillRect/>
          </a:stretch>
        </p:blipFill>
        <p:spPr>
          <a:xfrm>
            <a:off x="714375" y="2617572"/>
            <a:ext cx="7296502" cy="1569652"/>
          </a:xfrm>
          <a:prstGeom prst="rect">
            <a:avLst/>
          </a:prstGeom>
        </p:spPr>
      </p:pic>
      <p:pic>
        <p:nvPicPr>
          <p:cNvPr id="6" name="Picture 5"/>
          <p:cNvPicPr>
            <a:picLocks noChangeAspect="1"/>
          </p:cNvPicPr>
          <p:nvPr/>
        </p:nvPicPr>
        <p:blipFill>
          <a:blip r:embed="rId4"/>
          <a:stretch>
            <a:fillRect/>
          </a:stretch>
        </p:blipFill>
        <p:spPr>
          <a:xfrm>
            <a:off x="760483" y="4187224"/>
            <a:ext cx="7250394" cy="2213093"/>
          </a:xfrm>
          <a:prstGeom prst="rect">
            <a:avLst/>
          </a:prstGeom>
        </p:spPr>
      </p:pic>
    </p:spTree>
    <p:extLst>
      <p:ext uri="{BB962C8B-B14F-4D97-AF65-F5344CB8AC3E}">
        <p14:creationId xmlns:p14="http://schemas.microsoft.com/office/powerpoint/2010/main" val="3123484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0" y="609600"/>
            <a:ext cx="7204287" cy="1924986"/>
          </a:xfrm>
          <a:prstGeom prst="rect">
            <a:avLst/>
          </a:prstGeom>
        </p:spPr>
      </p:pic>
    </p:spTree>
    <p:extLst>
      <p:ext uri="{BB962C8B-B14F-4D97-AF65-F5344CB8AC3E}">
        <p14:creationId xmlns:p14="http://schemas.microsoft.com/office/powerpoint/2010/main" val="211309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5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anose="02020404030301010803" pitchFamily="18" charset="0"/>
              </a:rPr>
              <a:t>Overseas remittance or an overseas tour package </a:t>
            </a:r>
            <a:endParaRPr lang="en-IN" dirty="0">
              <a:latin typeface="Garamond" panose="02020404030301010803" pitchFamily="18" charset="0"/>
            </a:endParaRPr>
          </a:p>
        </p:txBody>
      </p:sp>
      <p:sp>
        <p:nvSpPr>
          <p:cNvPr id="3" name="Content Placeholder 2"/>
          <p:cNvSpPr>
            <a:spLocks noGrp="1"/>
          </p:cNvSpPr>
          <p:nvPr>
            <p:ph idx="1"/>
          </p:nvPr>
        </p:nvSpPr>
        <p:spPr/>
        <p:txBody>
          <a:bodyPr/>
          <a:lstStyle/>
          <a:p>
            <a:pPr marL="0" indent="0">
              <a:buNone/>
            </a:pPr>
            <a:r>
              <a:rPr lang="en-US" dirty="0">
                <a:latin typeface="Garamond" panose="02020404030301010803" pitchFamily="18" charset="0"/>
              </a:rPr>
              <a:t>Section 206C(1G) provides for collection of tax by every person, </a:t>
            </a:r>
          </a:p>
          <a:p>
            <a:r>
              <a:rPr lang="en-IN" dirty="0">
                <a:latin typeface="Garamond" panose="02020404030301010803" pitchFamily="18" charset="0"/>
              </a:rPr>
              <a:t>being </a:t>
            </a:r>
            <a:r>
              <a:rPr lang="en-IN" b="1" dirty="0">
                <a:latin typeface="Garamond" panose="02020404030301010803" pitchFamily="18" charset="0"/>
              </a:rPr>
              <a:t>an authorized dealer  - </a:t>
            </a:r>
            <a:r>
              <a:rPr lang="en-US" dirty="0">
                <a:latin typeface="Garamond" panose="02020404030301010803" pitchFamily="18" charset="0"/>
              </a:rPr>
              <a:t>who receives amount, under the </a:t>
            </a:r>
            <a:r>
              <a:rPr lang="en-US" dirty="0" err="1">
                <a:latin typeface="Garamond" panose="02020404030301010803" pitchFamily="18" charset="0"/>
              </a:rPr>
              <a:t>Liberalised</a:t>
            </a:r>
            <a:r>
              <a:rPr lang="en-US" dirty="0">
                <a:latin typeface="Garamond" panose="02020404030301010803" pitchFamily="18" charset="0"/>
              </a:rPr>
              <a:t> Remittance Scheme of the RBI </a:t>
            </a:r>
          </a:p>
          <a:p>
            <a:pPr marL="0" indent="0">
              <a:buNone/>
            </a:pPr>
            <a:endParaRPr lang="en-IN" b="1" dirty="0">
              <a:latin typeface="Garamond" panose="02020404030301010803" pitchFamily="18" charset="0"/>
            </a:endParaRPr>
          </a:p>
          <a:p>
            <a:r>
              <a:rPr lang="en-US" dirty="0">
                <a:latin typeface="Garamond" panose="02020404030301010803" pitchFamily="18" charset="0"/>
              </a:rPr>
              <a:t>being </a:t>
            </a:r>
            <a:r>
              <a:rPr lang="en-US" b="1" dirty="0">
                <a:latin typeface="Garamond" panose="02020404030301010803" pitchFamily="18" charset="0"/>
              </a:rPr>
              <a:t>a seller of an overseas tour </a:t>
            </a:r>
            <a:r>
              <a:rPr lang="en-US" b="1" dirty="0" err="1">
                <a:latin typeface="Garamond" panose="02020404030301010803" pitchFamily="18" charset="0"/>
              </a:rPr>
              <a:t>programme</a:t>
            </a:r>
            <a:r>
              <a:rPr lang="en-US" b="1" dirty="0">
                <a:latin typeface="Garamond" panose="02020404030301010803" pitchFamily="18" charset="0"/>
              </a:rPr>
              <a:t> package - </a:t>
            </a:r>
            <a:r>
              <a:rPr lang="en-US" dirty="0">
                <a:latin typeface="Garamond" panose="02020404030301010803" pitchFamily="18" charset="0"/>
              </a:rPr>
              <a:t>who receives any amount from the buyer who purchases the package </a:t>
            </a:r>
          </a:p>
          <a:p>
            <a:endParaRPr lang="en-US" dirty="0">
              <a:latin typeface="Garamond" panose="02020404030301010803" pitchFamily="18" charset="0"/>
            </a:endParaRPr>
          </a:p>
          <a:p>
            <a:pPr marL="0" indent="0">
              <a:buNone/>
            </a:pPr>
            <a:endParaRPr lang="en-IN" dirty="0">
              <a:latin typeface="Garamond" panose="02020404030301010803" pitchFamily="18" charset="0"/>
            </a:endParaRPr>
          </a:p>
        </p:txBody>
      </p:sp>
      <p:sp>
        <p:nvSpPr>
          <p:cNvPr id="4" name="TextBox 3"/>
          <p:cNvSpPr txBox="1"/>
          <p:nvPr/>
        </p:nvSpPr>
        <p:spPr>
          <a:xfrm>
            <a:off x="4267200" y="4800600"/>
            <a:ext cx="3505200" cy="523220"/>
          </a:xfrm>
          <a:prstGeom prst="rect">
            <a:avLst/>
          </a:prstGeom>
          <a:solidFill>
            <a:schemeClr val="tx2">
              <a:lumMod val="40000"/>
              <a:lumOff val="60000"/>
              <a:alpha val="60000"/>
            </a:schemeClr>
          </a:solidFill>
        </p:spPr>
        <p:txBody>
          <a:bodyPr wrap="square" rtlCol="0">
            <a:spAutoFit/>
          </a:bodyPr>
          <a:lstStyle/>
          <a:p>
            <a:pPr algn="ctr"/>
            <a:r>
              <a:rPr lang="en-US" sz="2800" dirty="0"/>
              <a:t>RATE : 5%</a:t>
            </a:r>
          </a:p>
        </p:txBody>
      </p:sp>
    </p:spTree>
    <p:extLst>
      <p:ext uri="{BB962C8B-B14F-4D97-AF65-F5344CB8AC3E}">
        <p14:creationId xmlns:p14="http://schemas.microsoft.com/office/powerpoint/2010/main" val="1611722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16"/>
            <a:ext cx="9144000" cy="3667125"/>
          </a:xfrm>
          <a:prstGeom prst="rect">
            <a:avLst/>
          </a:prstGeom>
        </p:spPr>
      </p:pic>
      <p:sp>
        <p:nvSpPr>
          <p:cNvPr id="6" name="TextBox 5"/>
          <p:cNvSpPr txBox="1"/>
          <p:nvPr/>
        </p:nvSpPr>
        <p:spPr>
          <a:xfrm>
            <a:off x="533400" y="3886200"/>
            <a:ext cx="8153400" cy="3785652"/>
          </a:xfrm>
          <a:prstGeom prst="rect">
            <a:avLst/>
          </a:prstGeom>
          <a:noFill/>
        </p:spPr>
        <p:txBody>
          <a:bodyPr wrap="square" rtlCol="0">
            <a:spAutoFit/>
          </a:bodyPr>
          <a:lstStyle/>
          <a:p>
            <a:r>
              <a:rPr lang="en-US" sz="2400" dirty="0">
                <a:latin typeface="Garamond" pitchFamily="18" charset="0"/>
              </a:rPr>
              <a:t>Every seller shall collect tax from the buyer of any specified goods at the time of </a:t>
            </a:r>
            <a:r>
              <a:rPr lang="en-US" sz="2400" b="1" dirty="0">
                <a:latin typeface="Garamond" pitchFamily="18" charset="0"/>
              </a:rPr>
              <a:t>receiving the payment or debiting the buyer account </a:t>
            </a:r>
            <a:r>
              <a:rPr lang="en-US" sz="2400" dirty="0">
                <a:latin typeface="Garamond" pitchFamily="18" charset="0"/>
              </a:rPr>
              <a:t>whichever is earlier</a:t>
            </a:r>
          </a:p>
          <a:p>
            <a:endParaRPr lang="en-US" sz="2400" dirty="0">
              <a:latin typeface="Garamond" pitchFamily="18" charset="0"/>
            </a:endParaRPr>
          </a:p>
          <a:p>
            <a:r>
              <a:rPr lang="en-US" sz="2400" b="1" dirty="0">
                <a:latin typeface="Garamond" pitchFamily="18" charset="0"/>
              </a:rPr>
              <a:t>Section 206C </a:t>
            </a:r>
            <a:r>
              <a:rPr lang="en-US" sz="2400" dirty="0">
                <a:latin typeface="Garamond" pitchFamily="18" charset="0"/>
              </a:rPr>
              <a:t>of the Income Tax Act governs the goods on which the seller has to collect tax from the purchaser</a:t>
            </a:r>
            <a:r>
              <a:rPr lang="en-US" sz="2400" dirty="0"/>
              <a:t>.</a:t>
            </a:r>
            <a:br>
              <a:rPr lang="en-US" sz="2400" dirty="0"/>
            </a:br>
            <a:br>
              <a:rPr lang="en-US" sz="2400" dirty="0"/>
            </a:br>
            <a:br>
              <a:rPr lang="en-US" sz="2400" dirty="0">
                <a:latin typeface="Garamond" pitchFamily="18" charset="0"/>
              </a:rPr>
            </a:br>
            <a:br>
              <a:rPr lang="en-US" sz="2400" dirty="0">
                <a:latin typeface="Garamond" pitchFamily="18" charset="0"/>
              </a:rPr>
            </a:br>
            <a:endParaRPr lang="en-US" sz="2400" dirty="0">
              <a:latin typeface="Garamond" pitchFamily="18" charset="0"/>
            </a:endParaRPr>
          </a:p>
        </p:txBody>
      </p:sp>
    </p:spTree>
    <p:extLst>
      <p:ext uri="{BB962C8B-B14F-4D97-AF65-F5344CB8AC3E}">
        <p14:creationId xmlns:p14="http://schemas.microsoft.com/office/powerpoint/2010/main" val="127482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73599" y="273613"/>
            <a:ext cx="6996803" cy="6431987"/>
          </a:xfrm>
          <a:prstGeom prst="rect">
            <a:avLst/>
          </a:prstGeom>
        </p:spPr>
      </p:pic>
    </p:spTree>
    <p:extLst>
      <p:ext uri="{BB962C8B-B14F-4D97-AF65-F5344CB8AC3E}">
        <p14:creationId xmlns:p14="http://schemas.microsoft.com/office/powerpoint/2010/main" val="2711332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ED869-B763-531C-08E6-34EC0B347F8D}"/>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0474497A-10D6-FBF8-E6D3-851D342BD0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7212" y="2209800"/>
            <a:ext cx="7888188" cy="3733800"/>
          </a:xfrm>
        </p:spPr>
      </p:pic>
    </p:spTree>
    <p:extLst>
      <p:ext uri="{BB962C8B-B14F-4D97-AF65-F5344CB8AC3E}">
        <p14:creationId xmlns:p14="http://schemas.microsoft.com/office/powerpoint/2010/main" val="659000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D1F1-8AA9-BF16-0C0A-15A99D3C2A62}"/>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8699AD2C-8E5A-FAF8-6564-17861C0462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181" y="2354263"/>
            <a:ext cx="8599638" cy="3429000"/>
          </a:xfrm>
        </p:spPr>
      </p:pic>
    </p:spTree>
    <p:extLst>
      <p:ext uri="{BB962C8B-B14F-4D97-AF65-F5344CB8AC3E}">
        <p14:creationId xmlns:p14="http://schemas.microsoft.com/office/powerpoint/2010/main" val="3298220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B121B-E602-07E6-C624-D957433E3396}"/>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FE3245AD-70EC-2BF1-62FD-C298808A2D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6820" y="2743200"/>
            <a:ext cx="8744858" cy="2667000"/>
          </a:xfrm>
        </p:spPr>
      </p:pic>
    </p:spTree>
    <p:extLst>
      <p:ext uri="{BB962C8B-B14F-4D97-AF65-F5344CB8AC3E}">
        <p14:creationId xmlns:p14="http://schemas.microsoft.com/office/powerpoint/2010/main" val="1151867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39A0F-CA40-4F97-4D40-AF28951A6984}"/>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A1A68DD2-19E6-7B35-58FE-3A2CD994A0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2043" y="2743200"/>
            <a:ext cx="8776185" cy="2667000"/>
          </a:xfrm>
        </p:spPr>
      </p:pic>
    </p:spTree>
    <p:extLst>
      <p:ext uri="{BB962C8B-B14F-4D97-AF65-F5344CB8AC3E}">
        <p14:creationId xmlns:p14="http://schemas.microsoft.com/office/powerpoint/2010/main" val="3189501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l="-17000" r="-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1143000" y="1600200"/>
            <a:ext cx="7112072" cy="3010214"/>
            <a:chOff x="906836" y="706344"/>
            <a:chExt cx="7112072" cy="3010214"/>
          </a:xfrm>
        </p:grpSpPr>
        <p:pic>
          <p:nvPicPr>
            <p:cNvPr id="4" name="Picture 3"/>
            <p:cNvPicPr>
              <a:picLocks noChangeAspect="1"/>
            </p:cNvPicPr>
            <p:nvPr/>
          </p:nvPicPr>
          <p:blipFill>
            <a:blip r:embed="rId3"/>
            <a:stretch>
              <a:fillRect/>
            </a:stretch>
          </p:blipFill>
          <p:spPr>
            <a:xfrm>
              <a:off x="906836" y="706344"/>
              <a:ext cx="7112072" cy="2397588"/>
            </a:xfrm>
            <a:prstGeom prst="rect">
              <a:avLst/>
            </a:prstGeom>
          </p:spPr>
        </p:pic>
        <p:pic>
          <p:nvPicPr>
            <p:cNvPr id="5" name="Picture 4"/>
            <p:cNvPicPr>
              <a:picLocks noChangeAspect="1"/>
            </p:cNvPicPr>
            <p:nvPr/>
          </p:nvPicPr>
          <p:blipFill>
            <a:blip r:embed="rId4"/>
            <a:stretch>
              <a:fillRect/>
            </a:stretch>
          </p:blipFill>
          <p:spPr>
            <a:xfrm>
              <a:off x="987147" y="3048000"/>
              <a:ext cx="6985277" cy="668558"/>
            </a:xfrm>
            <a:prstGeom prst="rect">
              <a:avLst/>
            </a:prstGeom>
          </p:spPr>
        </p:pic>
      </p:grpSp>
    </p:spTree>
    <p:extLst>
      <p:ext uri="{BB962C8B-B14F-4D97-AF65-F5344CB8AC3E}">
        <p14:creationId xmlns:p14="http://schemas.microsoft.com/office/powerpoint/2010/main" val="368550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85800"/>
            <a:ext cx="8153400" cy="5562600"/>
          </a:xfrm>
        </p:spPr>
        <p:txBody>
          <a:bodyPr/>
          <a:lstStyle/>
          <a:p>
            <a:pPr marL="0" indent="0">
              <a:buNone/>
            </a:pPr>
            <a:r>
              <a:rPr lang="en-US" b="1" dirty="0">
                <a:latin typeface="Garamond" panose="02020404030301010803" pitchFamily="18" charset="0"/>
              </a:rPr>
              <a:t>Consequences of failure to collect tax at source</a:t>
            </a:r>
          </a:p>
          <a:p>
            <a:pPr marL="0" indent="0">
              <a:buNone/>
            </a:pPr>
            <a:endParaRPr lang="en-US" b="1" dirty="0">
              <a:latin typeface="Garamond" panose="02020404030301010803" pitchFamily="18" charset="0"/>
            </a:endParaRPr>
          </a:p>
          <a:p>
            <a:pPr marL="0" indent="0" algn="just">
              <a:buNone/>
            </a:pPr>
            <a:r>
              <a:rPr lang="en-US" dirty="0">
                <a:latin typeface="Garamond" panose="02020404030301010803" pitchFamily="18" charset="0"/>
              </a:rPr>
              <a:t>If any person fails to deduct the TCS in full or in part or deducted the TCS and not deposited or not filed during specified time interval, as in the case may be, not prejudicing to any consequences against him, he shall be deemed to be “</a:t>
            </a:r>
            <a:r>
              <a:rPr lang="en-US" b="1" dirty="0">
                <a:latin typeface="Garamond" panose="02020404030301010803" pitchFamily="18" charset="0"/>
              </a:rPr>
              <a:t>Assessee in Default</a:t>
            </a:r>
            <a:r>
              <a:rPr lang="en-US" dirty="0">
                <a:latin typeface="Garamond" panose="02020404030301010803" pitchFamily="18" charset="0"/>
              </a:rPr>
              <a:t>”  </a:t>
            </a:r>
          </a:p>
          <a:p>
            <a:pPr marL="0" indent="0" algn="just">
              <a:buNone/>
            </a:pPr>
            <a:r>
              <a:rPr lang="en-US" dirty="0">
                <a:latin typeface="Garamond" panose="02020404030301010803" pitchFamily="18" charset="0"/>
              </a:rPr>
              <a:t>Provided further that no penalty shall be charged under </a:t>
            </a:r>
            <a:r>
              <a:rPr lang="en-US" b="1" dirty="0">
                <a:latin typeface="Garamond" panose="02020404030301010803" pitchFamily="18" charset="0"/>
              </a:rPr>
              <a:t>section 221</a:t>
            </a:r>
            <a:r>
              <a:rPr lang="en-US" dirty="0">
                <a:latin typeface="Garamond" panose="02020404030301010803" pitchFamily="18" charset="0"/>
              </a:rPr>
              <a:t> from such person unless the Assessing Officer is satisfied that the person has </a:t>
            </a:r>
            <a:r>
              <a:rPr lang="en-US" b="1" u="sng" dirty="0">
                <a:solidFill>
                  <a:srgbClr val="FF0000"/>
                </a:solidFill>
                <a:latin typeface="Garamond" panose="02020404030301010803" pitchFamily="18" charset="0"/>
              </a:rPr>
              <a:t>without good and sufficient reasons failed to collect and pay the tax.</a:t>
            </a:r>
            <a:br>
              <a:rPr lang="en-US" b="1" u="sng" dirty="0">
                <a:solidFill>
                  <a:srgbClr val="FF0000"/>
                </a:solidFill>
                <a:latin typeface="Garamond" panose="02020404030301010803" pitchFamily="18" charset="0"/>
              </a:rPr>
            </a:br>
            <a:endParaRPr lang="en-US" b="1" u="sng" dirty="0">
              <a:solidFill>
                <a:srgbClr val="FF0000"/>
              </a:solidFill>
              <a:latin typeface="Garamond" panose="02020404030301010803" pitchFamily="18" charset="0"/>
            </a:endParaRPr>
          </a:p>
        </p:txBody>
      </p:sp>
    </p:spTree>
    <p:extLst>
      <p:ext uri="{BB962C8B-B14F-4D97-AF65-F5344CB8AC3E}">
        <p14:creationId xmlns:p14="http://schemas.microsoft.com/office/powerpoint/2010/main" val="2725145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289936" y="685800"/>
            <a:ext cx="8389722" cy="830997"/>
          </a:xfrm>
          <a:prstGeom prst="rect">
            <a:avLst/>
          </a:prstGeom>
        </p:spPr>
        <p:txBody>
          <a:bodyPr wrap="square">
            <a:spAutoFit/>
          </a:bodyPr>
          <a:lstStyle/>
          <a:p>
            <a:r>
              <a:rPr lang="en-IN" sz="2400" b="1" dirty="0">
                <a:solidFill>
                  <a:srgbClr val="212529"/>
                </a:solidFill>
                <a:latin typeface="Garamond" panose="02020404030301010803" pitchFamily="18" charset="0"/>
              </a:rPr>
              <a:t>Section 206CCA – </a:t>
            </a:r>
            <a:r>
              <a:rPr lang="en-US" sz="2400" b="1" dirty="0">
                <a:solidFill>
                  <a:srgbClr val="212529"/>
                </a:solidFill>
                <a:latin typeface="Garamond" panose="02020404030301010803" pitchFamily="18" charset="0"/>
              </a:rPr>
              <a:t>Special provision for collection of tax at source for non-filers of ITR</a:t>
            </a:r>
            <a:endParaRPr lang="en-IN" sz="2400" b="1" dirty="0">
              <a:solidFill>
                <a:srgbClr val="212529"/>
              </a:solidFill>
              <a:latin typeface="Garamond" panose="02020404030301010803" pitchFamily="18" charset="0"/>
            </a:endParaRPr>
          </a:p>
        </p:txBody>
      </p:sp>
      <p:sp>
        <p:nvSpPr>
          <p:cNvPr id="6" name="Rectangle 5"/>
          <p:cNvSpPr/>
          <p:nvPr/>
        </p:nvSpPr>
        <p:spPr>
          <a:xfrm>
            <a:off x="289936" y="1864452"/>
            <a:ext cx="8389721" cy="4431983"/>
          </a:xfrm>
          <a:prstGeom prst="rect">
            <a:avLst/>
          </a:prstGeom>
        </p:spPr>
        <p:txBody>
          <a:bodyPr wrap="square">
            <a:spAutoFit/>
          </a:bodyPr>
          <a:lstStyle/>
          <a:p>
            <a:pPr marL="285750" indent="-285750">
              <a:buFont typeface="Arial" panose="020B0604020202020204" pitchFamily="34" charset="0"/>
              <a:buChar char="•"/>
            </a:pPr>
            <a:r>
              <a:rPr lang="en-US" dirty="0">
                <a:solidFill>
                  <a:prstClr val="black"/>
                </a:solidFill>
                <a:latin typeface="Garamond" panose="02020404030301010803" pitchFamily="18" charset="0"/>
              </a:rPr>
              <a:t>The person from whom tax is required to be collected has not filed ITRs for the assessment year relevant to the previous year immediately prior to the previous year in which tax is required to be collected for which the time limit for filing the return </a:t>
            </a:r>
            <a:r>
              <a:rPr lang="en-US" b="1" dirty="0">
                <a:solidFill>
                  <a:prstClr val="black"/>
                </a:solidFill>
                <a:latin typeface="Garamond" panose="02020404030301010803" pitchFamily="18" charset="0"/>
              </a:rPr>
              <a:t>under section 139(1) </a:t>
            </a:r>
            <a:r>
              <a:rPr lang="en-US" dirty="0">
                <a:solidFill>
                  <a:prstClr val="black"/>
                </a:solidFill>
                <a:latin typeface="Garamond" panose="02020404030301010803" pitchFamily="18" charset="0"/>
              </a:rPr>
              <a:t>has expired and the aggregate amount of TDS and TCS in his case exceeds </a:t>
            </a:r>
            <a:r>
              <a:rPr lang="en-US" b="1" dirty="0">
                <a:solidFill>
                  <a:prstClr val="black"/>
                </a:solidFill>
                <a:latin typeface="Garamond" panose="02020404030301010803" pitchFamily="18" charset="0"/>
              </a:rPr>
              <a:t>Rs.50,000 or more </a:t>
            </a:r>
            <a:r>
              <a:rPr lang="en-US" dirty="0">
                <a:solidFill>
                  <a:prstClr val="black"/>
                </a:solidFill>
                <a:latin typeface="Garamond" panose="02020404030301010803" pitchFamily="18" charset="0"/>
              </a:rPr>
              <a:t>in each of these two previous years.</a:t>
            </a:r>
          </a:p>
          <a:p>
            <a:endParaRPr lang="en-US" sz="1600" dirty="0">
              <a:solidFill>
                <a:prstClr val="black"/>
              </a:solidFill>
              <a:latin typeface="Garamond" panose="02020404030301010803" pitchFamily="18" charset="0"/>
            </a:endParaRPr>
          </a:p>
          <a:p>
            <a:pPr marL="257175" indent="-257175">
              <a:buFont typeface="Arial" panose="020B0604020202020204" pitchFamily="34" charset="0"/>
              <a:buChar char="•"/>
            </a:pPr>
            <a:r>
              <a:rPr lang="en-US" dirty="0">
                <a:solidFill>
                  <a:prstClr val="black"/>
                </a:solidFill>
                <a:latin typeface="Garamond" panose="02020404030301010803" pitchFamily="18" charset="0"/>
              </a:rPr>
              <a:t>The person liable to collect tax at source shall collect at the higher of the following two rates viz.</a:t>
            </a:r>
          </a:p>
          <a:p>
            <a:pPr marL="685800" lvl="1" indent="-342900">
              <a:buFont typeface="+mj-lt"/>
              <a:buAutoNum type="alphaLcParenR"/>
            </a:pPr>
            <a:r>
              <a:rPr lang="en-US" b="1" dirty="0">
                <a:solidFill>
                  <a:prstClr val="black"/>
                </a:solidFill>
                <a:latin typeface="Garamond" panose="02020404030301010803" pitchFamily="18" charset="0"/>
              </a:rPr>
              <a:t>at twice the rate specified in the relevant provisions of the Act; or</a:t>
            </a:r>
          </a:p>
          <a:p>
            <a:pPr marL="685800" lvl="1" indent="-342900">
              <a:buFont typeface="+mj-lt"/>
              <a:buAutoNum type="alphaLcParenR"/>
            </a:pPr>
            <a:r>
              <a:rPr lang="en-US" b="1" dirty="0">
                <a:solidFill>
                  <a:prstClr val="black"/>
                </a:solidFill>
                <a:latin typeface="Garamond" panose="02020404030301010803" pitchFamily="18" charset="0"/>
              </a:rPr>
              <a:t>at the rate of 5 percent.</a:t>
            </a:r>
          </a:p>
          <a:p>
            <a:endParaRPr lang="en-US" sz="1600" dirty="0">
              <a:solidFill>
                <a:prstClr val="black"/>
              </a:solidFill>
              <a:latin typeface="Garamond" panose="02020404030301010803" pitchFamily="18" charset="0"/>
            </a:endParaRPr>
          </a:p>
          <a:p>
            <a:pPr marL="342900" indent="-342900">
              <a:buFont typeface="Arial" panose="020B0604020202020204" pitchFamily="34" charset="0"/>
              <a:buChar char="•"/>
            </a:pPr>
            <a:r>
              <a:rPr lang="en-US" dirty="0">
                <a:solidFill>
                  <a:prstClr val="black"/>
                </a:solidFill>
                <a:latin typeface="Garamond" panose="02020404030301010803" pitchFamily="18" charset="0"/>
              </a:rPr>
              <a:t>If the provisions of </a:t>
            </a:r>
            <a:r>
              <a:rPr lang="en-US" b="1" dirty="0">
                <a:solidFill>
                  <a:prstClr val="black"/>
                </a:solidFill>
                <a:latin typeface="Garamond" panose="02020404030301010803" pitchFamily="18" charset="0"/>
              </a:rPr>
              <a:t>section 206CC</a:t>
            </a:r>
            <a:r>
              <a:rPr lang="en-US" dirty="0">
                <a:solidFill>
                  <a:prstClr val="black"/>
                </a:solidFill>
                <a:latin typeface="Garamond" panose="02020404030301010803" pitchFamily="18" charset="0"/>
              </a:rPr>
              <a:t> is applicable to such person in addition to this provision, TCS shall be at higher of the two rates provided in this section and section 206CC.</a:t>
            </a:r>
          </a:p>
          <a:p>
            <a:endParaRPr lang="en-US" sz="1600" dirty="0">
              <a:solidFill>
                <a:prstClr val="black"/>
              </a:solidFill>
              <a:latin typeface="Garamond" panose="02020404030301010803" pitchFamily="18" charset="0"/>
            </a:endParaRPr>
          </a:p>
          <a:p>
            <a:pPr marL="342900" indent="-342900">
              <a:buFont typeface="Arial" panose="020B0604020202020204" pitchFamily="34" charset="0"/>
              <a:buChar char="•"/>
            </a:pPr>
            <a:r>
              <a:rPr lang="en-US" dirty="0">
                <a:solidFill>
                  <a:prstClr val="black"/>
                </a:solidFill>
                <a:latin typeface="Garamond" panose="02020404030301010803" pitchFamily="18" charset="0"/>
              </a:rPr>
              <a:t>This provision will not apply to a non-resident who does not have a PE in India.</a:t>
            </a:r>
            <a:endParaRPr lang="en-IN" dirty="0">
              <a:solidFill>
                <a:prstClr val="black"/>
              </a:solidFill>
              <a:latin typeface="Garamond" panose="02020404030301010803" pitchFamily="18" charset="0"/>
            </a:endParaRPr>
          </a:p>
        </p:txBody>
      </p:sp>
    </p:spTree>
    <p:extLst>
      <p:ext uri="{BB962C8B-B14F-4D97-AF65-F5344CB8AC3E}">
        <p14:creationId xmlns:p14="http://schemas.microsoft.com/office/powerpoint/2010/main" val="1491249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l="-8000" r="-8000" b="-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206CC – Mandatory Requirement of Furnishing PAN</a:t>
            </a:r>
          </a:p>
        </p:txBody>
      </p:sp>
      <p:sp>
        <p:nvSpPr>
          <p:cNvPr id="3" name="Content Placeholder 2"/>
          <p:cNvSpPr>
            <a:spLocks noGrp="1"/>
          </p:cNvSpPr>
          <p:nvPr>
            <p:ph idx="1"/>
          </p:nvPr>
        </p:nvSpPr>
        <p:spPr/>
        <p:txBody>
          <a:bodyPr/>
          <a:lstStyle/>
          <a:p>
            <a:pPr marL="0" indent="0">
              <a:buNone/>
            </a:pPr>
            <a:r>
              <a:rPr lang="en-US" dirty="0">
                <a:latin typeface="Garamond" panose="02020404030301010803" pitchFamily="18" charset="0"/>
              </a:rPr>
              <a:t>Section 206CC of Income Tax Act, 1961 has been inserted to provide that any person whose payments are subject to tax collection at source </a:t>
            </a:r>
          </a:p>
          <a:p>
            <a:pPr marL="0" indent="0">
              <a:buNone/>
            </a:pPr>
            <a:r>
              <a:rPr lang="en-US" dirty="0">
                <a:latin typeface="Garamond" panose="02020404030301010803" pitchFamily="18" charset="0"/>
              </a:rPr>
              <a:t>i.e. the </a:t>
            </a:r>
            <a:r>
              <a:rPr lang="en-US" dirty="0" err="1">
                <a:latin typeface="Garamond" panose="02020404030301010803" pitchFamily="18" charset="0"/>
              </a:rPr>
              <a:t>collectee</a:t>
            </a:r>
            <a:r>
              <a:rPr lang="en-US" dirty="0">
                <a:latin typeface="Garamond" panose="02020404030301010803" pitchFamily="18" charset="0"/>
              </a:rPr>
              <a:t>, shall mandatorily furnish his PAN to the collector failing which the collector shall collect tax at source at higher of the following rates –</a:t>
            </a:r>
          </a:p>
          <a:p>
            <a:pPr marL="0" indent="0">
              <a:buNone/>
            </a:pPr>
            <a:endParaRPr lang="en-US" dirty="0">
              <a:latin typeface="Garamond" panose="02020404030301010803" pitchFamily="18" charset="0"/>
            </a:endParaRPr>
          </a:p>
          <a:p>
            <a:pPr marL="0" indent="0">
              <a:buNone/>
            </a:pPr>
            <a:r>
              <a:rPr lang="en-US" dirty="0">
                <a:latin typeface="Garamond" panose="02020404030301010803" pitchFamily="18" charset="0"/>
              </a:rPr>
              <a:t>	a. At twice the applicable rate of TCS or </a:t>
            </a:r>
          </a:p>
          <a:p>
            <a:pPr marL="0" indent="0">
              <a:buNone/>
            </a:pPr>
            <a:r>
              <a:rPr lang="en-US" dirty="0">
                <a:latin typeface="Garamond" panose="02020404030301010803" pitchFamily="18" charset="0"/>
              </a:rPr>
              <a:t>	b. At the rate of 5</a:t>
            </a:r>
            <a:endParaRPr lang="en-IN" dirty="0">
              <a:latin typeface="Garamond" panose="02020404030301010803" pitchFamily="18" charset="0"/>
            </a:endParaRPr>
          </a:p>
        </p:txBody>
      </p:sp>
    </p:spTree>
    <p:extLst>
      <p:ext uri="{BB962C8B-B14F-4D97-AF65-F5344CB8AC3E}">
        <p14:creationId xmlns:p14="http://schemas.microsoft.com/office/powerpoint/2010/main" val="1994831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429001"/>
            <a:ext cx="8991600" cy="3047999"/>
          </a:xfrm>
          <a:prstGeom prst="rect">
            <a:avLst/>
          </a:prstGeom>
        </p:spPr>
      </p:pic>
      <p:sp>
        <p:nvSpPr>
          <p:cNvPr id="5" name="TextBox 4"/>
          <p:cNvSpPr txBox="1"/>
          <p:nvPr/>
        </p:nvSpPr>
        <p:spPr>
          <a:xfrm>
            <a:off x="1905000" y="2667000"/>
            <a:ext cx="4572000" cy="369332"/>
          </a:xfrm>
          <a:prstGeom prst="rect">
            <a:avLst/>
          </a:prstGeom>
          <a:solidFill>
            <a:schemeClr val="accent5">
              <a:lumMod val="60000"/>
              <a:lumOff val="40000"/>
            </a:schemeClr>
          </a:solidFill>
        </p:spPr>
        <p:txBody>
          <a:bodyPr wrap="square" rtlCol="0">
            <a:spAutoFit/>
          </a:bodyPr>
          <a:lstStyle/>
          <a:p>
            <a:pPr algn="ctr"/>
            <a:r>
              <a:rPr lang="en-US" dirty="0"/>
              <a:t>DUE DATES FOR TCS RETURN FILING</a:t>
            </a:r>
          </a:p>
        </p:txBody>
      </p:sp>
      <p:sp>
        <p:nvSpPr>
          <p:cNvPr id="6" name="TextBox 5"/>
          <p:cNvSpPr txBox="1"/>
          <p:nvPr/>
        </p:nvSpPr>
        <p:spPr>
          <a:xfrm>
            <a:off x="2209800" y="228600"/>
            <a:ext cx="4267200" cy="523220"/>
          </a:xfrm>
          <a:prstGeom prst="rect">
            <a:avLst/>
          </a:prstGeom>
          <a:solidFill>
            <a:schemeClr val="accent2">
              <a:lumMod val="40000"/>
              <a:lumOff val="60000"/>
            </a:schemeClr>
          </a:solidFill>
        </p:spPr>
        <p:txBody>
          <a:bodyPr wrap="square" rtlCol="0">
            <a:spAutoFit/>
          </a:bodyPr>
          <a:lstStyle/>
          <a:p>
            <a:pPr algn="ctr"/>
            <a:r>
              <a:rPr lang="en-US" sz="2800" dirty="0"/>
              <a:t>TCS RETURN</a:t>
            </a:r>
          </a:p>
        </p:txBody>
      </p:sp>
      <p:sp>
        <p:nvSpPr>
          <p:cNvPr id="7" name="TextBox 6"/>
          <p:cNvSpPr txBox="1"/>
          <p:nvPr/>
        </p:nvSpPr>
        <p:spPr>
          <a:xfrm>
            <a:off x="762000" y="1295400"/>
            <a:ext cx="8001000" cy="1200329"/>
          </a:xfrm>
          <a:prstGeom prst="rect">
            <a:avLst/>
          </a:prstGeom>
          <a:noFill/>
        </p:spPr>
        <p:txBody>
          <a:bodyPr wrap="square" rtlCol="0">
            <a:spAutoFit/>
          </a:bodyPr>
          <a:lstStyle/>
          <a:p>
            <a:r>
              <a:rPr lang="en-US" sz="2400" dirty="0">
                <a:latin typeface="Garamond" pitchFamily="18" charset="0"/>
              </a:rPr>
              <a:t>Seller has to file return in </a:t>
            </a:r>
            <a:r>
              <a:rPr lang="en-US" sz="2400" b="1" dirty="0">
                <a:latin typeface="Garamond" pitchFamily="18" charset="0"/>
              </a:rPr>
              <a:t>Form 27EQ </a:t>
            </a:r>
            <a:r>
              <a:rPr lang="en-US" sz="2400" dirty="0">
                <a:latin typeface="Garamond" pitchFamily="18" charset="0"/>
              </a:rPr>
              <a:t>on </a:t>
            </a:r>
            <a:r>
              <a:rPr lang="en-US" sz="2400" b="1" dirty="0">
                <a:latin typeface="Garamond" pitchFamily="18" charset="0"/>
              </a:rPr>
              <a:t>quarterly basis</a:t>
            </a:r>
            <a:br>
              <a:rPr lang="en-US" sz="2400" dirty="0">
                <a:latin typeface="Garamond" pitchFamily="18" charset="0"/>
              </a:rPr>
            </a:br>
            <a:br>
              <a:rPr lang="en-US" sz="2400" dirty="0">
                <a:latin typeface="Garamond" pitchFamily="18" charset="0"/>
              </a:rPr>
            </a:br>
            <a:endParaRPr lang="en-US" sz="2400" dirty="0">
              <a:latin typeface="Garamond" pitchFamily="18" charset="0"/>
            </a:endParaRPr>
          </a:p>
        </p:txBody>
      </p:sp>
    </p:spTree>
    <p:extLst>
      <p:ext uri="{BB962C8B-B14F-4D97-AF65-F5344CB8AC3E}">
        <p14:creationId xmlns:p14="http://schemas.microsoft.com/office/powerpoint/2010/main" val="3771840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381000"/>
            <a:ext cx="3505200" cy="523220"/>
          </a:xfrm>
          <a:prstGeom prst="rect">
            <a:avLst/>
          </a:prstGeom>
          <a:solidFill>
            <a:schemeClr val="tx2">
              <a:lumMod val="40000"/>
              <a:lumOff val="60000"/>
            </a:schemeClr>
          </a:solidFill>
        </p:spPr>
        <p:txBody>
          <a:bodyPr wrap="square" rtlCol="0">
            <a:spAutoFit/>
          </a:bodyPr>
          <a:lstStyle/>
          <a:p>
            <a:pPr algn="ctr"/>
            <a:r>
              <a:rPr lang="en-US" sz="2800" dirty="0"/>
              <a:t>WHO IS A BUYER ?</a:t>
            </a:r>
          </a:p>
        </p:txBody>
      </p:sp>
      <p:sp>
        <p:nvSpPr>
          <p:cNvPr id="6" name="TextBox 5"/>
          <p:cNvSpPr txBox="1"/>
          <p:nvPr/>
        </p:nvSpPr>
        <p:spPr>
          <a:xfrm>
            <a:off x="838200" y="1295400"/>
            <a:ext cx="7239000" cy="1200329"/>
          </a:xfrm>
          <a:prstGeom prst="rect">
            <a:avLst/>
          </a:prstGeom>
          <a:noFill/>
        </p:spPr>
        <p:txBody>
          <a:bodyPr wrap="square" rtlCol="0">
            <a:spAutoFit/>
          </a:bodyPr>
          <a:lstStyle/>
          <a:p>
            <a:r>
              <a:rPr lang="en-US" sz="2400" dirty="0">
                <a:latin typeface="Garamond" pitchFamily="18" charset="0"/>
              </a:rPr>
              <a:t>A person who obtains in any sale by way of auction tender or any other mode, specified goods or right to receive any such goods.</a:t>
            </a:r>
          </a:p>
        </p:txBody>
      </p:sp>
      <p:sp>
        <p:nvSpPr>
          <p:cNvPr id="7" name="TextBox 6"/>
          <p:cNvSpPr txBox="1"/>
          <p:nvPr/>
        </p:nvSpPr>
        <p:spPr>
          <a:xfrm>
            <a:off x="381000" y="2667000"/>
            <a:ext cx="2286000" cy="369332"/>
          </a:xfrm>
          <a:prstGeom prst="rect">
            <a:avLst/>
          </a:prstGeom>
          <a:solidFill>
            <a:schemeClr val="accent3">
              <a:lumMod val="60000"/>
              <a:lumOff val="40000"/>
            </a:schemeClr>
          </a:solidFill>
        </p:spPr>
        <p:txBody>
          <a:bodyPr wrap="square" rtlCol="0">
            <a:spAutoFit/>
          </a:bodyPr>
          <a:lstStyle/>
          <a:p>
            <a:pPr algn="ctr"/>
            <a:r>
              <a:rPr lang="en-US" dirty="0"/>
              <a:t>EXCLUDES</a:t>
            </a:r>
          </a:p>
        </p:txBody>
      </p:sp>
      <p:sp>
        <p:nvSpPr>
          <p:cNvPr id="8" name="TextBox 7"/>
          <p:cNvSpPr txBox="1"/>
          <p:nvPr/>
        </p:nvSpPr>
        <p:spPr>
          <a:xfrm>
            <a:off x="609600" y="3429000"/>
            <a:ext cx="8229600" cy="3139321"/>
          </a:xfrm>
          <a:prstGeom prst="rect">
            <a:avLst/>
          </a:prstGeom>
          <a:noFill/>
        </p:spPr>
        <p:txBody>
          <a:bodyPr wrap="square" rtlCol="0">
            <a:spAutoFit/>
          </a:bodyPr>
          <a:lstStyle/>
          <a:p>
            <a:pPr marL="285750" indent="-285750">
              <a:buFont typeface="Wingdings" pitchFamily="2" charset="2"/>
              <a:buChar char="v"/>
            </a:pPr>
            <a:r>
              <a:rPr lang="en-US" dirty="0">
                <a:latin typeface="Garamond" pitchFamily="18" charset="0"/>
              </a:rPr>
              <a:t>PUBLIC SECTOR COMPANY</a:t>
            </a:r>
          </a:p>
          <a:p>
            <a:pPr marL="285750" indent="-285750">
              <a:buFont typeface="Wingdings" pitchFamily="2" charset="2"/>
              <a:buChar char="v"/>
            </a:pPr>
            <a:endParaRPr lang="en-US" dirty="0">
              <a:latin typeface="Garamond" pitchFamily="18" charset="0"/>
            </a:endParaRPr>
          </a:p>
          <a:p>
            <a:pPr marL="285750" indent="-285750">
              <a:buFont typeface="Wingdings" pitchFamily="2" charset="2"/>
              <a:buChar char="v"/>
            </a:pPr>
            <a:r>
              <a:rPr lang="en-US" dirty="0">
                <a:latin typeface="Garamond" pitchFamily="18" charset="0"/>
              </a:rPr>
              <a:t>CENTRAL GOVERNMENT</a:t>
            </a:r>
          </a:p>
          <a:p>
            <a:pPr marL="285750" indent="-285750">
              <a:buFont typeface="Wingdings" pitchFamily="2" charset="2"/>
              <a:buChar char="v"/>
            </a:pPr>
            <a:endParaRPr lang="en-US" dirty="0">
              <a:latin typeface="Garamond" pitchFamily="18" charset="0"/>
            </a:endParaRPr>
          </a:p>
          <a:p>
            <a:pPr marL="285750" indent="-285750">
              <a:buFont typeface="Wingdings" pitchFamily="2" charset="2"/>
              <a:buChar char="v"/>
            </a:pPr>
            <a:r>
              <a:rPr lang="en-US" dirty="0">
                <a:latin typeface="Garamond" pitchFamily="18" charset="0"/>
              </a:rPr>
              <a:t>STATE GOVERNMENT</a:t>
            </a:r>
          </a:p>
          <a:p>
            <a:pPr marL="285750" indent="-285750">
              <a:buFont typeface="Wingdings" pitchFamily="2" charset="2"/>
              <a:buChar char="v"/>
            </a:pPr>
            <a:endParaRPr lang="en-US" dirty="0">
              <a:latin typeface="Garamond" pitchFamily="18" charset="0"/>
            </a:endParaRPr>
          </a:p>
          <a:p>
            <a:pPr marL="285750" indent="-285750">
              <a:buFont typeface="Wingdings" pitchFamily="2" charset="2"/>
              <a:buChar char="v"/>
            </a:pPr>
            <a:r>
              <a:rPr lang="en-US" dirty="0">
                <a:latin typeface="Garamond" pitchFamily="18" charset="0"/>
              </a:rPr>
              <a:t>EMBASSY / HIGH COMMISSION</a:t>
            </a:r>
          </a:p>
          <a:p>
            <a:pPr marL="285750" indent="-285750">
              <a:buFont typeface="Wingdings" pitchFamily="2" charset="2"/>
              <a:buChar char="v"/>
            </a:pPr>
            <a:endParaRPr lang="en-US" dirty="0">
              <a:latin typeface="Garamond" pitchFamily="18" charset="0"/>
            </a:endParaRPr>
          </a:p>
          <a:p>
            <a:pPr marL="285750" indent="-285750">
              <a:buFont typeface="Wingdings" pitchFamily="2" charset="2"/>
              <a:buChar char="v"/>
            </a:pPr>
            <a:r>
              <a:rPr lang="en-US" dirty="0">
                <a:latin typeface="Garamond" pitchFamily="18" charset="0"/>
              </a:rPr>
              <a:t>CLUBS ( Sports / Social)</a:t>
            </a:r>
          </a:p>
          <a:p>
            <a:pPr marL="285750" indent="-285750">
              <a:buFont typeface="Wingdings" pitchFamily="2" charset="2"/>
              <a:buChar char="v"/>
            </a:pPr>
            <a:endParaRPr lang="en-US" dirty="0">
              <a:latin typeface="Garamond" pitchFamily="18" charset="0"/>
            </a:endParaRPr>
          </a:p>
          <a:p>
            <a:pPr marL="285750" indent="-285750">
              <a:buFont typeface="Wingdings" pitchFamily="2" charset="2"/>
              <a:buChar char="v"/>
            </a:pPr>
            <a:r>
              <a:rPr lang="en-US" dirty="0">
                <a:latin typeface="Garamond" pitchFamily="18" charset="0"/>
              </a:rPr>
              <a:t>A BUYER who purchases goods for </a:t>
            </a:r>
            <a:r>
              <a:rPr lang="en-US" b="1" dirty="0">
                <a:latin typeface="Garamond" pitchFamily="18" charset="0"/>
              </a:rPr>
              <a:t>PERSONAL CONSUMPTION</a:t>
            </a:r>
          </a:p>
        </p:txBody>
      </p:sp>
    </p:spTree>
    <p:extLst>
      <p:ext uri="{BB962C8B-B14F-4D97-AF65-F5344CB8AC3E}">
        <p14:creationId xmlns:p14="http://schemas.microsoft.com/office/powerpoint/2010/main" val="2744399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1117294"/>
          <a:ext cx="9144000" cy="54359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04800" y="193964"/>
            <a:ext cx="8534400" cy="92333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IN" sz="5400" b="1" dirty="0">
                <a:solidFill>
                  <a:prstClr val="white"/>
                </a:solidFill>
              </a:rPr>
              <a:t>Steps of Filing  at Glance</a:t>
            </a:r>
          </a:p>
        </p:txBody>
      </p:sp>
    </p:spTree>
    <p:extLst>
      <p:ext uri="{BB962C8B-B14F-4D97-AF65-F5344CB8AC3E}">
        <p14:creationId xmlns:p14="http://schemas.microsoft.com/office/powerpoint/2010/main" val="33206759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204925"/>
            <a:ext cx="6934200" cy="461665"/>
          </a:xfrm>
          <a:prstGeom prst="rect">
            <a:avLst/>
          </a:prstGeom>
          <a:noFill/>
        </p:spPr>
        <p:txBody>
          <a:bodyPr wrap="square" rtlCol="0">
            <a:spAutoFit/>
          </a:bodyPr>
          <a:lstStyle/>
          <a:p>
            <a:pPr algn="ctr"/>
            <a:r>
              <a:rPr lang="en-IN" sz="2400" dirty="0">
                <a:solidFill>
                  <a:srgbClr val="2F2B20"/>
                </a:solidFill>
              </a:rPr>
              <a:t>Filing of TDS/ e filing of TCS</a:t>
            </a:r>
          </a:p>
        </p:txBody>
      </p:sp>
      <p:sp>
        <p:nvSpPr>
          <p:cNvPr id="5" name="Rectangle 4"/>
          <p:cNvSpPr/>
          <p:nvPr/>
        </p:nvSpPr>
        <p:spPr>
          <a:xfrm>
            <a:off x="152400" y="1371600"/>
            <a:ext cx="8153400" cy="9233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dirty="0">
                <a:solidFill>
                  <a:srgbClr val="2F2B20"/>
                </a:solidFill>
              </a:rPr>
              <a:t>The </a:t>
            </a:r>
            <a:r>
              <a:rPr lang="en-US" dirty="0" err="1">
                <a:solidFill>
                  <a:srgbClr val="2F2B20"/>
                </a:solidFill>
              </a:rPr>
              <a:t>deductor</a:t>
            </a:r>
            <a:r>
              <a:rPr lang="en-US" dirty="0">
                <a:solidFill>
                  <a:srgbClr val="2F2B20"/>
                </a:solidFill>
              </a:rPr>
              <a:t> /collector should hold valid </a:t>
            </a:r>
            <a:r>
              <a:rPr lang="en-US" b="1" u="sng" dirty="0">
                <a:solidFill>
                  <a:srgbClr val="2F2B20"/>
                </a:solidFill>
              </a:rPr>
              <a:t>TAN</a:t>
            </a:r>
            <a:r>
              <a:rPr lang="en-US" dirty="0">
                <a:solidFill>
                  <a:srgbClr val="2F2B20"/>
                </a:solidFill>
              </a:rPr>
              <a:t> and is required to be registered in the e-filing website </a:t>
            </a:r>
            <a:r>
              <a:rPr lang="en-US" dirty="0">
                <a:solidFill>
                  <a:srgbClr val="00B0F0"/>
                </a:solidFill>
              </a:rPr>
              <a:t>(https://www.incometaxindiaefiling.gov.in/) </a:t>
            </a:r>
            <a:r>
              <a:rPr lang="en-US" dirty="0">
                <a:solidFill>
                  <a:srgbClr val="2F2B20"/>
                </a:solidFill>
              </a:rPr>
              <a:t>as </a:t>
            </a:r>
            <a:r>
              <a:rPr lang="en-US" dirty="0">
                <a:solidFill>
                  <a:srgbClr val="FF0000"/>
                </a:solidFill>
              </a:rPr>
              <a:t>“Tax </a:t>
            </a:r>
            <a:r>
              <a:rPr lang="en-US" dirty="0" err="1">
                <a:solidFill>
                  <a:srgbClr val="FF0000"/>
                </a:solidFill>
              </a:rPr>
              <a:t>Deductor</a:t>
            </a:r>
            <a:r>
              <a:rPr lang="en-US" dirty="0">
                <a:solidFill>
                  <a:srgbClr val="FF0000"/>
                </a:solidFill>
              </a:rPr>
              <a:t> &amp; Collector”</a:t>
            </a:r>
            <a:r>
              <a:rPr lang="en-US" dirty="0">
                <a:solidFill>
                  <a:srgbClr val="2F2B20"/>
                </a:solidFill>
              </a:rPr>
              <a:t> to file the </a:t>
            </a:r>
            <a:r>
              <a:rPr lang="en-US" dirty="0">
                <a:solidFill>
                  <a:srgbClr val="FF0000"/>
                </a:solidFill>
              </a:rPr>
              <a:t>“e-TDS/e-TCS Return”. </a:t>
            </a:r>
            <a:endParaRPr lang="en-IN" dirty="0">
              <a:solidFill>
                <a:srgbClr val="2F2B20"/>
              </a:solidFill>
            </a:endParaRPr>
          </a:p>
        </p:txBody>
      </p:sp>
      <p:sp>
        <p:nvSpPr>
          <p:cNvPr id="6" name="Rectangle 5"/>
          <p:cNvSpPr/>
          <p:nvPr/>
        </p:nvSpPr>
        <p:spPr>
          <a:xfrm>
            <a:off x="152400" y="2671189"/>
            <a:ext cx="6954982"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dirty="0">
                <a:solidFill>
                  <a:srgbClr val="2F2B20"/>
                </a:solidFill>
              </a:rPr>
              <a:t>In case of an office of the government, the Treasury Officer can register </a:t>
            </a:r>
            <a:r>
              <a:rPr lang="en-US" b="1" dirty="0">
                <a:solidFill>
                  <a:srgbClr val="FF0000"/>
                </a:solidFill>
              </a:rPr>
              <a:t>as an external agency user.</a:t>
            </a:r>
            <a:endParaRPr lang="en-IN" b="1" dirty="0">
              <a:solidFill>
                <a:srgbClr val="FF0000"/>
              </a:solidFill>
            </a:endParaRPr>
          </a:p>
        </p:txBody>
      </p:sp>
      <p:sp>
        <p:nvSpPr>
          <p:cNvPr id="7" name="TextBox 6"/>
          <p:cNvSpPr txBox="1"/>
          <p:nvPr/>
        </p:nvSpPr>
        <p:spPr>
          <a:xfrm>
            <a:off x="477982" y="2301857"/>
            <a:ext cx="5237018" cy="369332"/>
          </a:xfrm>
          <a:prstGeom prst="rect">
            <a:avLst/>
          </a:prstGeom>
          <a:noFill/>
        </p:spPr>
        <p:txBody>
          <a:bodyPr wrap="square" rtlCol="0">
            <a:spAutoFit/>
          </a:bodyPr>
          <a:lstStyle/>
          <a:p>
            <a:pPr algn="just"/>
            <a:r>
              <a:rPr lang="en-IN" b="1" dirty="0">
                <a:solidFill>
                  <a:srgbClr val="2F2B20"/>
                </a:solidFill>
              </a:rPr>
              <a:t>Registration in case of Government agencies?</a:t>
            </a:r>
          </a:p>
        </p:txBody>
      </p:sp>
      <p:sp>
        <p:nvSpPr>
          <p:cNvPr id="8" name="Down Arrow 7"/>
          <p:cNvSpPr/>
          <p:nvPr/>
        </p:nvSpPr>
        <p:spPr>
          <a:xfrm>
            <a:off x="7543800" y="2301857"/>
            <a:ext cx="228600" cy="1812943"/>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IN">
              <a:solidFill>
                <a:srgbClr val="FFFFFF"/>
              </a:solidFill>
            </a:endParaRPr>
          </a:p>
        </p:txBody>
      </p:sp>
      <p:sp>
        <p:nvSpPr>
          <p:cNvPr id="9" name="Rectangle 8"/>
          <p:cNvSpPr/>
          <p:nvPr/>
        </p:nvSpPr>
        <p:spPr>
          <a:xfrm>
            <a:off x="685800" y="5486400"/>
            <a:ext cx="815340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US" dirty="0">
                <a:solidFill>
                  <a:srgbClr val="2F2B20"/>
                </a:solidFill>
              </a:rPr>
              <a:t>The statement is required to be uploaded as a </a:t>
            </a:r>
            <a:r>
              <a:rPr lang="en-US" b="1" dirty="0">
                <a:solidFill>
                  <a:srgbClr val="2F2B20"/>
                </a:solidFill>
              </a:rPr>
              <a:t>zip file </a:t>
            </a:r>
            <a:r>
              <a:rPr lang="en-US" dirty="0">
                <a:solidFill>
                  <a:srgbClr val="2F2B20"/>
                </a:solidFill>
              </a:rPr>
              <a:t>and submitted using </a:t>
            </a:r>
            <a:r>
              <a:rPr lang="en-US" b="1" dirty="0">
                <a:solidFill>
                  <a:srgbClr val="00B0F0"/>
                </a:solidFill>
              </a:rPr>
              <a:t>either Digital Signature Certificate (DSC) or Electronic Verification Code (EVC). </a:t>
            </a:r>
            <a:r>
              <a:rPr lang="en-US" dirty="0">
                <a:solidFill>
                  <a:srgbClr val="2F2B20"/>
                </a:solidFill>
              </a:rPr>
              <a:t>For DSC mode, the signature for the zip file can be generated using the </a:t>
            </a:r>
            <a:r>
              <a:rPr lang="en-US" u="sng" dirty="0">
                <a:solidFill>
                  <a:srgbClr val="00B0F0"/>
                </a:solidFill>
              </a:rPr>
              <a:t>DSC Management Utility available under Downloads in the e-Filing website</a:t>
            </a:r>
            <a:endParaRPr lang="en-IN" u="sng" dirty="0">
              <a:solidFill>
                <a:srgbClr val="00B0F0"/>
              </a:solidFill>
            </a:endParaRPr>
          </a:p>
        </p:txBody>
      </p:sp>
      <p:sp>
        <p:nvSpPr>
          <p:cNvPr id="10" name="Rectangle 9"/>
          <p:cNvSpPr/>
          <p:nvPr/>
        </p:nvSpPr>
        <p:spPr>
          <a:xfrm>
            <a:off x="491836" y="548413"/>
            <a:ext cx="3352800" cy="584775"/>
          </a:xfrm>
          <a:prstGeom prst="rect">
            <a:avLst/>
          </a:prstGeom>
          <a:solidFill>
            <a:schemeClr val="accent4">
              <a:lumMod val="50000"/>
            </a:schemeClr>
          </a:solidFill>
        </p:spPr>
        <p:style>
          <a:lnRef idx="3">
            <a:schemeClr val="lt1"/>
          </a:lnRef>
          <a:fillRef idx="1">
            <a:schemeClr val="accent6"/>
          </a:fillRef>
          <a:effectRef idx="1">
            <a:schemeClr val="accent6"/>
          </a:effectRef>
          <a:fontRef idx="minor">
            <a:schemeClr val="lt1"/>
          </a:fontRef>
        </p:style>
        <p:txBody>
          <a:bodyPr wrap="square">
            <a:spAutoFit/>
          </a:bodyPr>
          <a:lstStyle/>
          <a:p>
            <a:r>
              <a:rPr lang="en-US" sz="3200" b="1" u="sng" dirty="0">
                <a:solidFill>
                  <a:srgbClr val="FFFFFF"/>
                </a:solidFill>
              </a:rPr>
              <a:t>1. Registration</a:t>
            </a:r>
            <a:r>
              <a:rPr lang="en-US" sz="3200" dirty="0">
                <a:solidFill>
                  <a:srgbClr val="FFFFFF"/>
                </a:solidFill>
              </a:rPr>
              <a:t>: </a:t>
            </a:r>
            <a:endParaRPr lang="en-IN" sz="3200" dirty="0">
              <a:solidFill>
                <a:srgbClr val="FFFFFF"/>
              </a:solidFill>
            </a:endParaRPr>
          </a:p>
        </p:txBody>
      </p:sp>
      <p:sp>
        <p:nvSpPr>
          <p:cNvPr id="11" name="Rectangle 10"/>
          <p:cNvSpPr/>
          <p:nvPr/>
        </p:nvSpPr>
        <p:spPr>
          <a:xfrm>
            <a:off x="138545" y="3583770"/>
            <a:ext cx="2757055" cy="584775"/>
          </a:xfrm>
          <a:prstGeom prst="rect">
            <a:avLst/>
          </a:prstGeom>
          <a:solidFill>
            <a:schemeClr val="accent4">
              <a:lumMod val="50000"/>
            </a:schemeClr>
          </a:solidFill>
        </p:spPr>
        <p:style>
          <a:lnRef idx="3">
            <a:schemeClr val="lt1"/>
          </a:lnRef>
          <a:fillRef idx="1">
            <a:schemeClr val="accent6"/>
          </a:fillRef>
          <a:effectRef idx="1">
            <a:schemeClr val="accent6"/>
          </a:effectRef>
          <a:fontRef idx="minor">
            <a:schemeClr val="lt1"/>
          </a:fontRef>
        </p:style>
        <p:txBody>
          <a:bodyPr wrap="square">
            <a:spAutoFit/>
          </a:bodyPr>
          <a:lstStyle/>
          <a:p>
            <a:r>
              <a:rPr lang="en-US" sz="3200" b="1" u="sng" dirty="0">
                <a:solidFill>
                  <a:srgbClr val="FFFFFF"/>
                </a:solidFill>
              </a:rPr>
              <a:t>2.Preparation: </a:t>
            </a:r>
            <a:endParaRPr lang="en-IN" sz="3200" b="1" u="sng" dirty="0">
              <a:solidFill>
                <a:srgbClr val="FFFFFF"/>
              </a:solidFill>
            </a:endParaRPr>
          </a:p>
        </p:txBody>
      </p:sp>
      <p:sp>
        <p:nvSpPr>
          <p:cNvPr id="12" name="Rectangle 11"/>
          <p:cNvSpPr/>
          <p:nvPr/>
        </p:nvSpPr>
        <p:spPr>
          <a:xfrm>
            <a:off x="159327" y="4450415"/>
            <a:ext cx="815340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a:solidFill>
                  <a:srgbClr val="2F2B20"/>
                </a:solidFill>
              </a:rPr>
              <a:t>The </a:t>
            </a:r>
            <a:r>
              <a:rPr lang="en-US" b="1" dirty="0">
                <a:solidFill>
                  <a:srgbClr val="2F2B20"/>
                </a:solidFill>
              </a:rPr>
              <a:t>Return Preparation Utility (RPU) </a:t>
            </a:r>
            <a:r>
              <a:rPr lang="en-US" dirty="0">
                <a:solidFill>
                  <a:srgbClr val="2F2B20"/>
                </a:solidFill>
              </a:rPr>
              <a:t>to prepare the TDS/TCS Statement </a:t>
            </a:r>
            <a:r>
              <a:rPr lang="en-US" b="1" dirty="0">
                <a:solidFill>
                  <a:srgbClr val="FF0000"/>
                </a:solidFill>
              </a:rPr>
              <a:t>and File Validation Utility (FVU) to validate the Statements can be downloaded from the </a:t>
            </a:r>
            <a:r>
              <a:rPr lang="en-US" b="1" i="1" dirty="0">
                <a:solidFill>
                  <a:srgbClr val="00B0F0"/>
                </a:solidFill>
              </a:rPr>
              <a:t>tin-</a:t>
            </a:r>
            <a:r>
              <a:rPr lang="en-US" b="1" i="1" dirty="0" err="1">
                <a:solidFill>
                  <a:srgbClr val="00B0F0"/>
                </a:solidFill>
              </a:rPr>
              <a:t>nsdl</a:t>
            </a:r>
            <a:r>
              <a:rPr lang="en-US" b="1" i="1" dirty="0">
                <a:solidFill>
                  <a:srgbClr val="00B0F0"/>
                </a:solidFill>
              </a:rPr>
              <a:t> website (httos://wvvw.tin-nsdi.corni). </a:t>
            </a:r>
            <a:endParaRPr lang="en-IN" b="1" i="1" dirty="0">
              <a:solidFill>
                <a:srgbClr val="00B0F0"/>
              </a:solidFill>
            </a:endParaRPr>
          </a:p>
        </p:txBody>
      </p:sp>
      <p:cxnSp>
        <p:nvCxnSpPr>
          <p:cNvPr id="14" name="Elbow Connector 13"/>
          <p:cNvCxnSpPr/>
          <p:nvPr/>
        </p:nvCxnSpPr>
        <p:spPr>
          <a:xfrm>
            <a:off x="159326" y="5486400"/>
            <a:ext cx="526476" cy="381002"/>
          </a:xfrm>
          <a:prstGeom prst="bentConnector3">
            <a:avLst/>
          </a:prstGeom>
          <a:ln>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682687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1427018"/>
            <a:ext cx="7543800" cy="369332"/>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n-US" b="1" dirty="0">
                <a:solidFill>
                  <a:prstClr val="black"/>
                </a:solidFill>
              </a:rPr>
              <a:t>Alternatively, </a:t>
            </a:r>
            <a:r>
              <a:rPr lang="en-US" b="1" dirty="0" err="1">
                <a:solidFill>
                  <a:prstClr val="black"/>
                </a:solidFill>
              </a:rPr>
              <a:t>deduetor</a:t>
            </a:r>
            <a:r>
              <a:rPr lang="en-US" b="1" dirty="0">
                <a:solidFill>
                  <a:prstClr val="black"/>
                </a:solidFill>
              </a:rPr>
              <a:t> /collector can e-Verify using EVC.</a:t>
            </a:r>
            <a:endParaRPr lang="en-IN" b="1" dirty="0">
              <a:solidFill>
                <a:prstClr val="black"/>
              </a:solidFill>
            </a:endParaRPr>
          </a:p>
        </p:txBody>
      </p:sp>
      <p:sp>
        <p:nvSpPr>
          <p:cNvPr id="5" name="TextBox 4"/>
          <p:cNvSpPr txBox="1"/>
          <p:nvPr/>
        </p:nvSpPr>
        <p:spPr>
          <a:xfrm>
            <a:off x="2438401" y="626859"/>
            <a:ext cx="5867399" cy="461665"/>
          </a:xfrm>
          <a:prstGeom prst="rect">
            <a:avLst/>
          </a:prstGeom>
          <a:noFill/>
        </p:spPr>
        <p:txBody>
          <a:bodyPr wrap="square" rtlCol="0">
            <a:spAutoFit/>
          </a:bodyPr>
          <a:lstStyle/>
          <a:p>
            <a:r>
              <a:rPr lang="en-IN" sz="2400" b="1" dirty="0">
                <a:solidFill>
                  <a:prstClr val="black"/>
                </a:solidFill>
              </a:rPr>
              <a:t>Can I use EVC for Verification?</a:t>
            </a:r>
          </a:p>
        </p:txBody>
      </p:sp>
      <p:pic>
        <p:nvPicPr>
          <p:cNvPr id="1028" name="Picture 4" descr="Why It&amp;amp;#39;s Okay to Have Doubts in the Christian Life - Trending Christian Blog"/>
          <p:cNvPicPr>
            <a:picLocks noChangeAspect="1" noChangeArrowheads="1"/>
          </p:cNvPicPr>
          <p:nvPr/>
        </p:nvPicPr>
        <p:blipFill rotWithShape="1">
          <a:blip r:embed="rId2">
            <a:extLst>
              <a:ext uri="{28A0092B-C50C-407E-A947-70E740481C1C}">
                <a14:useLocalDpi xmlns:a14="http://schemas.microsoft.com/office/drawing/2010/main" val="0"/>
              </a:ext>
            </a:extLst>
          </a:blip>
          <a:srcRect l="37951"/>
          <a:stretch/>
        </p:blipFill>
        <p:spPr bwMode="auto">
          <a:xfrm>
            <a:off x="152401" y="335334"/>
            <a:ext cx="2286000" cy="8763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86000" y="2551837"/>
            <a:ext cx="4572000" cy="923330"/>
          </a:xfrm>
          <a:prstGeom prst="rect">
            <a:avLst/>
          </a:prstGeom>
        </p:spPr>
        <p:txBody>
          <a:bodyPr>
            <a:spAutoFit/>
          </a:bodyPr>
          <a:lstStyle/>
          <a:p>
            <a:br>
              <a:rPr lang="en-US" dirty="0">
                <a:solidFill>
                  <a:prstClr val="black"/>
                </a:solidFill>
              </a:rPr>
            </a:br>
            <a:br>
              <a:rPr lang="en-US" dirty="0">
                <a:solidFill>
                  <a:prstClr val="black"/>
                </a:solidFill>
              </a:rPr>
            </a:br>
            <a:endParaRPr lang="en-IN" dirty="0">
              <a:solidFill>
                <a:prstClr val="black"/>
              </a:solidFill>
            </a:endParaRPr>
          </a:p>
        </p:txBody>
      </p:sp>
      <p:sp>
        <p:nvSpPr>
          <p:cNvPr id="7" name="Rectangle 6"/>
          <p:cNvSpPr/>
          <p:nvPr/>
        </p:nvSpPr>
        <p:spPr>
          <a:xfrm>
            <a:off x="422564" y="3024756"/>
            <a:ext cx="8264236" cy="1200329"/>
          </a:xfrm>
          <a:prstGeom prst="rect">
            <a:avLst/>
          </a:prstGeom>
          <a:solidFill>
            <a:schemeClr val="accent2">
              <a:lumMod val="40000"/>
              <a:lumOff val="60000"/>
            </a:schemeClr>
          </a:solidFill>
        </p:spPr>
        <p:txBody>
          <a:bodyPr wrap="square">
            <a:spAutoFit/>
          </a:bodyPr>
          <a:lstStyle/>
          <a:p>
            <a:pPr algn="just"/>
            <a:r>
              <a:rPr lang="en-US" dirty="0">
                <a:solidFill>
                  <a:prstClr val="black"/>
                </a:solidFill>
              </a:rPr>
              <a:t>The </a:t>
            </a:r>
            <a:r>
              <a:rPr lang="en-US" dirty="0" err="1">
                <a:solidFill>
                  <a:prstClr val="black"/>
                </a:solidFill>
              </a:rPr>
              <a:t>deductor</a:t>
            </a:r>
            <a:r>
              <a:rPr lang="en-US" dirty="0">
                <a:solidFill>
                  <a:prstClr val="black"/>
                </a:solidFill>
              </a:rPr>
              <a:t>/collector is required to login to the e-filing website using </a:t>
            </a:r>
            <a:r>
              <a:rPr lang="en-US" b="1" u="sng" dirty="0">
                <a:solidFill>
                  <a:prstClr val="black"/>
                </a:solidFill>
              </a:rPr>
              <a:t>TAN</a:t>
            </a:r>
            <a:r>
              <a:rPr lang="en-US" dirty="0">
                <a:solidFill>
                  <a:prstClr val="black"/>
                </a:solidFill>
              </a:rPr>
              <a:t> and go to TDS Upload TDS. The </a:t>
            </a:r>
            <a:r>
              <a:rPr lang="en-US" dirty="0" err="1">
                <a:solidFill>
                  <a:prstClr val="black"/>
                </a:solidFill>
              </a:rPr>
              <a:t>deductor</a:t>
            </a:r>
            <a:r>
              <a:rPr lang="en-US" dirty="0">
                <a:solidFill>
                  <a:prstClr val="black"/>
                </a:solidFill>
              </a:rPr>
              <a:t>/collector is required to upload the “</a:t>
            </a:r>
            <a:r>
              <a:rPr lang="en-US" b="1" u="sng" dirty="0">
                <a:solidFill>
                  <a:prstClr val="black"/>
                </a:solidFill>
              </a:rPr>
              <a:t>Zip” file along with either the signature file (generated as explained in </a:t>
            </a:r>
            <a:r>
              <a:rPr lang="en-US" b="1" u="sng" dirty="0" err="1">
                <a:solidFill>
                  <a:prstClr val="black"/>
                </a:solidFill>
              </a:rPr>
              <a:t>para</a:t>
            </a:r>
            <a:r>
              <a:rPr lang="en-US" b="1" u="sng" dirty="0">
                <a:solidFill>
                  <a:prstClr val="black"/>
                </a:solidFill>
              </a:rPr>
              <a:t> (b) above) or EVC. </a:t>
            </a:r>
            <a:endParaRPr lang="en-IN" b="1" u="sng" dirty="0">
              <a:solidFill>
                <a:prstClr val="black"/>
              </a:solidFill>
            </a:endParaRPr>
          </a:p>
        </p:txBody>
      </p:sp>
      <p:sp>
        <p:nvSpPr>
          <p:cNvPr id="8" name="Rectangle 7"/>
          <p:cNvSpPr/>
          <p:nvPr/>
        </p:nvSpPr>
        <p:spPr>
          <a:xfrm>
            <a:off x="381000" y="2367171"/>
            <a:ext cx="4991100" cy="584775"/>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sz="3200" b="1" u="sng" dirty="0">
                <a:solidFill>
                  <a:prstClr val="white"/>
                </a:solidFill>
              </a:rPr>
              <a:t>3. Submission: </a:t>
            </a:r>
            <a:endParaRPr lang="en-IN" sz="3200" b="1" u="sng" dirty="0">
              <a:solidFill>
                <a:prstClr val="white"/>
              </a:solidFill>
            </a:endParaRPr>
          </a:p>
        </p:txBody>
      </p:sp>
      <p:sp>
        <p:nvSpPr>
          <p:cNvPr id="9" name="Rectangle 8"/>
          <p:cNvSpPr/>
          <p:nvPr/>
        </p:nvSpPr>
        <p:spPr>
          <a:xfrm>
            <a:off x="1489363" y="4419600"/>
            <a:ext cx="7211291" cy="923330"/>
          </a:xfrm>
          <a:prstGeom prst="rect">
            <a:avLst/>
          </a:prstGeom>
          <a:solidFill>
            <a:schemeClr val="accent4">
              <a:lumMod val="20000"/>
              <a:lumOff val="80000"/>
            </a:schemeClr>
          </a:solidFill>
        </p:spPr>
        <p:txBody>
          <a:bodyPr wrap="square">
            <a:spAutoFit/>
          </a:bodyPr>
          <a:lstStyle/>
          <a:p>
            <a:pPr algn="just"/>
            <a:r>
              <a:rPr lang="en-US" dirty="0">
                <a:solidFill>
                  <a:prstClr val="black"/>
                </a:solidFill>
              </a:rPr>
              <a:t>In case of </a:t>
            </a:r>
            <a:r>
              <a:rPr lang="en-US" b="1" u="sng" dirty="0">
                <a:solidFill>
                  <a:prstClr val="black"/>
                </a:solidFill>
              </a:rPr>
              <a:t>External agency user</a:t>
            </a:r>
            <a:r>
              <a:rPr lang="en-US" dirty="0">
                <a:solidFill>
                  <a:prstClr val="black"/>
                </a:solidFill>
              </a:rPr>
              <a:t>, TDS/TCS return can be filed for the </a:t>
            </a:r>
            <a:r>
              <a:rPr lang="en-US" b="1" i="1" u="sng" dirty="0" err="1">
                <a:solidFill>
                  <a:prstClr val="black"/>
                </a:solidFill>
              </a:rPr>
              <a:t>deductors</a:t>
            </a:r>
            <a:r>
              <a:rPr lang="en-US" b="1" i="1" u="sng" dirty="0">
                <a:solidFill>
                  <a:prstClr val="black"/>
                </a:solidFill>
              </a:rPr>
              <a:t>/collectors under their jurisdiction using Digital Signature Certificate.</a:t>
            </a:r>
            <a:endParaRPr lang="en-IN" b="1" i="1" u="sng" dirty="0">
              <a:solidFill>
                <a:prstClr val="black"/>
              </a:solidFill>
            </a:endParaRPr>
          </a:p>
        </p:txBody>
      </p:sp>
    </p:spTree>
    <p:extLst>
      <p:ext uri="{BB962C8B-B14F-4D97-AF65-F5344CB8AC3E}">
        <p14:creationId xmlns:p14="http://schemas.microsoft.com/office/powerpoint/2010/main" val="3118233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81000"/>
            <a:ext cx="5867400" cy="461665"/>
          </a:xfrm>
          <a:prstGeom prst="rect">
            <a:avLst/>
          </a:prstGeom>
          <a:noFill/>
        </p:spPr>
        <p:txBody>
          <a:bodyPr wrap="square" rtlCol="0">
            <a:spAutoFit/>
          </a:bodyPr>
          <a:lstStyle/>
          <a:p>
            <a:pPr algn="ctr"/>
            <a:r>
              <a:rPr lang="en-IN" sz="2400" b="1" dirty="0">
                <a:solidFill>
                  <a:prstClr val="black"/>
                </a:solidFill>
              </a:rPr>
              <a:t>Modes of Generating EVC</a:t>
            </a:r>
          </a:p>
        </p:txBody>
      </p:sp>
      <p:graphicFrame>
        <p:nvGraphicFramePr>
          <p:cNvPr id="5" name="Diagram 4"/>
          <p:cNvGraphicFramePr/>
          <p:nvPr/>
        </p:nvGraphicFramePr>
        <p:xfrm>
          <a:off x="381000" y="990600"/>
          <a:ext cx="79248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85750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8153400" cy="4873752"/>
          </a:xfrm>
        </p:spPr>
        <p:txBody>
          <a:bodyPr>
            <a:normAutofit/>
          </a:bodyPr>
          <a:lstStyle/>
          <a:p>
            <a:r>
              <a:rPr lang="en-US" dirty="0"/>
              <a:t>Once uploaded, the status of the statement shall be shown as “Uploaded”. The uploaded file shall be processed and validated.</a:t>
            </a:r>
          </a:p>
          <a:p>
            <a:endParaRPr lang="en-US" dirty="0"/>
          </a:p>
          <a:p>
            <a:r>
              <a:rPr lang="en-US" dirty="0"/>
              <a:t>Upon validation, the status shall be shown as either “Accepted” or “Rejected which will reflect within 24 hours from the time of upload.</a:t>
            </a:r>
          </a:p>
          <a:p>
            <a:endParaRPr lang="en-US" dirty="0"/>
          </a:p>
          <a:p>
            <a:r>
              <a:rPr lang="en-US" dirty="0"/>
              <a:t>The status of uploaded file is visible at TDS View Filed TDS. In case the submitted file is “Rejected”, the rejection reason shall be displayed.</a:t>
            </a:r>
            <a:br>
              <a:rPr lang="en-US" dirty="0"/>
            </a:br>
            <a:endParaRPr lang="en-IN" dirty="0"/>
          </a:p>
        </p:txBody>
      </p:sp>
    </p:spTree>
    <p:extLst>
      <p:ext uri="{BB962C8B-B14F-4D97-AF65-F5344CB8AC3E}">
        <p14:creationId xmlns:p14="http://schemas.microsoft.com/office/powerpoint/2010/main" val="2682392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2497" y="362635"/>
            <a:ext cx="7643328" cy="323165"/>
          </a:xfrm>
          <a:prstGeom prst="rect">
            <a:avLst/>
          </a:prstGeom>
          <a:solidFill>
            <a:srgbClr val="E40059"/>
          </a:solidFill>
          <a:ln>
            <a:solidFill>
              <a:schemeClr val="bg1"/>
            </a:solidFill>
          </a:ln>
        </p:spPr>
        <p:txBody>
          <a:bodyPr wrap="square" rtlCol="0">
            <a:spAutoFit/>
          </a:bodyPr>
          <a:lstStyle/>
          <a:p>
            <a:pPr algn="ctr"/>
            <a:endParaRPr lang="en-IN" sz="1500" i="1" dirty="0">
              <a:solidFill>
                <a:prstClr val="white"/>
              </a:solidFill>
            </a:endParaRPr>
          </a:p>
        </p:txBody>
      </p:sp>
      <p:grpSp>
        <p:nvGrpSpPr>
          <p:cNvPr id="8" name="Group 7"/>
          <p:cNvGrpSpPr/>
          <p:nvPr/>
        </p:nvGrpSpPr>
        <p:grpSpPr>
          <a:xfrm>
            <a:off x="1029995" y="685800"/>
            <a:ext cx="7428332" cy="5783580"/>
            <a:chOff x="2752175" y="982921"/>
            <a:chExt cx="6431348" cy="5670262"/>
          </a:xfrm>
        </p:grpSpPr>
        <p:pic>
          <p:nvPicPr>
            <p:cNvPr id="5" name="Picture 4"/>
            <p:cNvPicPr>
              <a:picLocks noChangeAspect="1"/>
            </p:cNvPicPr>
            <p:nvPr/>
          </p:nvPicPr>
          <p:blipFill>
            <a:blip r:embed="rId2"/>
            <a:stretch>
              <a:fillRect/>
            </a:stretch>
          </p:blipFill>
          <p:spPr>
            <a:xfrm>
              <a:off x="2752175" y="982921"/>
              <a:ext cx="6431348" cy="4112705"/>
            </a:xfrm>
            <a:prstGeom prst="rect">
              <a:avLst/>
            </a:prstGeom>
          </p:spPr>
        </p:pic>
        <p:pic>
          <p:nvPicPr>
            <p:cNvPr id="7" name="Picture 6"/>
            <p:cNvPicPr>
              <a:picLocks noChangeAspect="1"/>
            </p:cNvPicPr>
            <p:nvPr/>
          </p:nvPicPr>
          <p:blipFill>
            <a:blip r:embed="rId3"/>
            <a:stretch>
              <a:fillRect/>
            </a:stretch>
          </p:blipFill>
          <p:spPr>
            <a:xfrm>
              <a:off x="2759919" y="5081339"/>
              <a:ext cx="6423604" cy="1571844"/>
            </a:xfrm>
            <a:prstGeom prst="rect">
              <a:avLst/>
            </a:prstGeom>
          </p:spPr>
        </p:pic>
      </p:grpSp>
    </p:spTree>
    <p:extLst>
      <p:ext uri="{BB962C8B-B14F-4D97-AF65-F5344CB8AC3E}">
        <p14:creationId xmlns:p14="http://schemas.microsoft.com/office/powerpoint/2010/main" val="1914281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60590" y="57152"/>
            <a:ext cx="6422823" cy="6726181"/>
            <a:chOff x="1360590" y="57152"/>
            <a:chExt cx="6422823" cy="6726181"/>
          </a:xfrm>
        </p:grpSpPr>
        <p:pic>
          <p:nvPicPr>
            <p:cNvPr id="4" name="Picture 3"/>
            <p:cNvPicPr>
              <a:picLocks noChangeAspect="1"/>
            </p:cNvPicPr>
            <p:nvPr/>
          </p:nvPicPr>
          <p:blipFill>
            <a:blip r:embed="rId2"/>
            <a:stretch>
              <a:fillRect/>
            </a:stretch>
          </p:blipFill>
          <p:spPr>
            <a:xfrm>
              <a:off x="1360590" y="57152"/>
              <a:ext cx="6422823" cy="1255275"/>
            </a:xfrm>
            <a:prstGeom prst="rect">
              <a:avLst/>
            </a:prstGeom>
          </p:spPr>
        </p:pic>
        <p:pic>
          <p:nvPicPr>
            <p:cNvPr id="5" name="Picture 4"/>
            <p:cNvPicPr>
              <a:picLocks noChangeAspect="1"/>
            </p:cNvPicPr>
            <p:nvPr/>
          </p:nvPicPr>
          <p:blipFill>
            <a:blip r:embed="rId3"/>
            <a:stretch>
              <a:fillRect/>
            </a:stretch>
          </p:blipFill>
          <p:spPr>
            <a:xfrm>
              <a:off x="1360590" y="1312427"/>
              <a:ext cx="6422823" cy="5470906"/>
            </a:xfrm>
            <a:prstGeom prst="rect">
              <a:avLst/>
            </a:prstGeom>
          </p:spPr>
        </p:pic>
      </p:grpSp>
    </p:spTree>
    <p:extLst>
      <p:ext uri="{BB962C8B-B14F-4D97-AF65-F5344CB8AC3E}">
        <p14:creationId xmlns:p14="http://schemas.microsoft.com/office/powerpoint/2010/main" val="737627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73172" y="755348"/>
            <a:ext cx="7089018" cy="5175559"/>
          </a:xfrm>
          <a:prstGeom prst="rect">
            <a:avLst/>
          </a:prstGeom>
        </p:spPr>
      </p:pic>
    </p:spTree>
    <p:extLst>
      <p:ext uri="{BB962C8B-B14F-4D97-AF65-F5344CB8AC3E}">
        <p14:creationId xmlns:p14="http://schemas.microsoft.com/office/powerpoint/2010/main" val="69311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7886700" cy="1325563"/>
          </a:xfrm>
        </p:spPr>
        <p:txBody>
          <a:bodyPr>
            <a:normAutofit/>
          </a:bodyPr>
          <a:lstStyle/>
          <a:p>
            <a:pPr algn="r"/>
            <a:r>
              <a:rPr lang="en-IN" sz="3600" b="1" u="sng" dirty="0">
                <a:latin typeface="Garamond" panose="02020404030301010803" pitchFamily="18" charset="0"/>
              </a:rPr>
              <a:t>Sale of Certain Goods</a:t>
            </a:r>
          </a:p>
        </p:txBody>
      </p:sp>
      <p:pic>
        <p:nvPicPr>
          <p:cNvPr id="4" name="Picture 3"/>
          <p:cNvPicPr>
            <a:picLocks noChangeAspect="1"/>
          </p:cNvPicPr>
          <p:nvPr/>
        </p:nvPicPr>
        <p:blipFill>
          <a:blip r:embed="rId3"/>
          <a:stretch>
            <a:fillRect/>
          </a:stretch>
        </p:blipFill>
        <p:spPr>
          <a:xfrm>
            <a:off x="1709884" y="3276600"/>
            <a:ext cx="6086181" cy="2685759"/>
          </a:xfrm>
          <a:prstGeom prst="rect">
            <a:avLst/>
          </a:prstGeom>
        </p:spPr>
      </p:pic>
      <p:sp>
        <p:nvSpPr>
          <p:cNvPr id="5" name="TextBox 4"/>
          <p:cNvSpPr txBox="1"/>
          <p:nvPr/>
        </p:nvSpPr>
        <p:spPr>
          <a:xfrm>
            <a:off x="914399" y="2438400"/>
            <a:ext cx="7677150" cy="646331"/>
          </a:xfrm>
          <a:prstGeom prst="rect">
            <a:avLst/>
          </a:prstGeom>
          <a:noFill/>
        </p:spPr>
        <p:txBody>
          <a:bodyPr wrap="square" rtlCol="0">
            <a:spAutoFit/>
          </a:bodyPr>
          <a:lstStyle/>
          <a:p>
            <a:r>
              <a:rPr lang="en-IN" dirty="0"/>
              <a:t>Under Section 206C(1), sellers of certain goods are required to collect tax from the buyers at the specified rates.</a:t>
            </a:r>
          </a:p>
        </p:txBody>
      </p:sp>
    </p:spTree>
    <p:extLst>
      <p:ext uri="{BB962C8B-B14F-4D97-AF65-F5344CB8AC3E}">
        <p14:creationId xmlns:p14="http://schemas.microsoft.com/office/powerpoint/2010/main" val="3711002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latin typeface="Garamond" panose="02020404030301010803" pitchFamily="18" charset="0"/>
              </a:rPr>
              <a:t>SCRAP – Definition	</a:t>
            </a:r>
          </a:p>
        </p:txBody>
      </p:sp>
      <p:sp>
        <p:nvSpPr>
          <p:cNvPr id="3" name="Content Placeholder 2"/>
          <p:cNvSpPr>
            <a:spLocks noGrp="1"/>
          </p:cNvSpPr>
          <p:nvPr>
            <p:ph idx="1"/>
          </p:nvPr>
        </p:nvSpPr>
        <p:spPr/>
        <p:txBody>
          <a:bodyPr/>
          <a:lstStyle/>
          <a:p>
            <a:pPr marL="0" indent="0">
              <a:buNone/>
            </a:pPr>
            <a:r>
              <a:rPr lang="en-US" dirty="0">
                <a:latin typeface="Garamond" panose="02020404030301010803" pitchFamily="18" charset="0"/>
              </a:rPr>
              <a:t>The two important conditions for an item to be considered as SCRAP are:</a:t>
            </a:r>
          </a:p>
          <a:p>
            <a:pPr marL="0" indent="0">
              <a:buNone/>
            </a:pPr>
            <a:r>
              <a:rPr lang="en-US" dirty="0">
                <a:latin typeface="Garamond" panose="02020404030301010803" pitchFamily="18" charset="0"/>
              </a:rPr>
              <a:t> </a:t>
            </a:r>
          </a:p>
          <a:p>
            <a:pPr marL="457200" indent="-457200">
              <a:buAutoNum type="arabicPeriod"/>
            </a:pPr>
            <a:r>
              <a:rPr lang="en-US" dirty="0">
                <a:latin typeface="Garamond" panose="02020404030301010803" pitchFamily="18" charset="0"/>
              </a:rPr>
              <a:t>The scrap should arise from manufacture or mechanical working of materials, and </a:t>
            </a:r>
          </a:p>
          <a:p>
            <a:pPr marL="457200" indent="-457200">
              <a:buAutoNum type="arabicPeriod"/>
            </a:pPr>
            <a:r>
              <a:rPr lang="en-US" dirty="0">
                <a:latin typeface="Garamond" panose="02020404030301010803" pitchFamily="18" charset="0"/>
              </a:rPr>
              <a:t>It should not be usable as such</a:t>
            </a:r>
          </a:p>
          <a:p>
            <a:pPr marL="0" indent="0">
              <a:buNone/>
            </a:pPr>
            <a:endParaRPr lang="en-US" dirty="0">
              <a:latin typeface="Garamond" panose="02020404030301010803" pitchFamily="18" charset="0"/>
            </a:endParaRPr>
          </a:p>
          <a:p>
            <a:pPr marL="0" indent="0">
              <a:buNone/>
            </a:pPr>
            <a:r>
              <a:rPr lang="en-US" dirty="0">
                <a:latin typeface="Garamond" panose="02020404030301010803" pitchFamily="18" charset="0"/>
              </a:rPr>
              <a:t>If any of the above 2 conditions is not satisfied, then the item will not be treated as Scrap, and thus </a:t>
            </a:r>
            <a:r>
              <a:rPr lang="en-US" b="1" dirty="0">
                <a:latin typeface="Garamond" panose="02020404030301010803" pitchFamily="18" charset="0"/>
              </a:rPr>
              <a:t>No TCS u/s. 206C.</a:t>
            </a:r>
            <a:endParaRPr lang="en-IN" b="1" dirty="0">
              <a:latin typeface="Garamond" panose="02020404030301010803" pitchFamily="18" charset="0"/>
            </a:endParaRPr>
          </a:p>
        </p:txBody>
      </p:sp>
    </p:spTree>
    <p:extLst>
      <p:ext uri="{BB962C8B-B14F-4D97-AF65-F5344CB8AC3E}">
        <p14:creationId xmlns:p14="http://schemas.microsoft.com/office/powerpoint/2010/main" val="2156586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458200" cy="5943600"/>
          </a:xfrm>
        </p:spPr>
        <p:txBody>
          <a:bodyPr>
            <a:normAutofit/>
          </a:bodyPr>
          <a:lstStyle/>
          <a:p>
            <a:r>
              <a:rPr lang="en-US" dirty="0">
                <a:latin typeface="Garamond" panose="02020404030301010803" pitchFamily="18" charset="0"/>
              </a:rPr>
              <a:t>The definition of Scrap does not suggests that the scrap should be generated by the seller himself. Thus, the provisions of section 206C of the Act are applicable to a trader dealing in the scrap.</a:t>
            </a:r>
          </a:p>
          <a:p>
            <a:pPr marL="0" indent="0">
              <a:buNone/>
            </a:pPr>
            <a:r>
              <a:rPr lang="en-US" dirty="0">
                <a:latin typeface="Garamond" panose="02020404030301010803" pitchFamily="18" charset="0"/>
              </a:rPr>
              <a:t>					</a:t>
            </a:r>
            <a:r>
              <a:rPr lang="en-US" b="1" i="1" dirty="0" err="1">
                <a:latin typeface="Garamond" panose="02020404030301010803" pitchFamily="18" charset="0"/>
              </a:rPr>
              <a:t>Chandmal</a:t>
            </a:r>
            <a:r>
              <a:rPr lang="en-US" b="1" i="1" dirty="0">
                <a:latin typeface="Garamond" panose="02020404030301010803" pitchFamily="18" charset="0"/>
              </a:rPr>
              <a:t> </a:t>
            </a:r>
            <a:r>
              <a:rPr lang="en-US" b="1" i="1" dirty="0" err="1">
                <a:latin typeface="Garamond" panose="02020404030301010803" pitchFamily="18" charset="0"/>
              </a:rPr>
              <a:t>Sancheti</a:t>
            </a:r>
            <a:r>
              <a:rPr lang="en-US" b="1" i="1" dirty="0">
                <a:latin typeface="Garamond" panose="02020404030301010803" pitchFamily="18" charset="0"/>
              </a:rPr>
              <a:t> </a:t>
            </a:r>
            <a:r>
              <a:rPr lang="en-US" b="1" i="1" dirty="0" err="1">
                <a:latin typeface="Garamond" panose="02020404030301010803" pitchFamily="18" charset="0"/>
              </a:rPr>
              <a:t>vs</a:t>
            </a:r>
            <a:r>
              <a:rPr lang="en-US" b="1" i="1" dirty="0">
                <a:latin typeface="Garamond" panose="02020404030301010803" pitchFamily="18" charset="0"/>
              </a:rPr>
              <a:t> ITO (Jaipur ITAT)</a:t>
            </a:r>
          </a:p>
          <a:p>
            <a:pPr marL="0" indent="0">
              <a:buNone/>
            </a:pPr>
            <a:endParaRPr lang="en-US" b="1" i="1" dirty="0">
              <a:latin typeface="Garamond" panose="02020404030301010803" pitchFamily="18" charset="0"/>
            </a:endParaRPr>
          </a:p>
          <a:p>
            <a:r>
              <a:rPr lang="en-US" dirty="0">
                <a:latin typeface="Garamond" panose="02020404030301010803" pitchFamily="18" charset="0"/>
              </a:rPr>
              <a:t>The scrap sold should arise out of manufacturing or mechanical working of material. In absence of which, no requirement to collect tax at source.</a:t>
            </a:r>
          </a:p>
          <a:p>
            <a:pPr marL="0" indent="0">
              <a:buNone/>
            </a:pPr>
            <a:r>
              <a:rPr lang="en-US" dirty="0">
                <a:latin typeface="Garamond" panose="02020404030301010803" pitchFamily="18" charset="0"/>
              </a:rPr>
              <a:t>				</a:t>
            </a:r>
            <a:r>
              <a:rPr lang="en-US" b="1" i="1" dirty="0" err="1">
                <a:latin typeface="Garamond" panose="02020404030301010803" pitchFamily="18" charset="0"/>
              </a:rPr>
              <a:t>Navine</a:t>
            </a:r>
            <a:r>
              <a:rPr lang="en-US" b="1" i="1" dirty="0">
                <a:latin typeface="Garamond" panose="02020404030301010803" pitchFamily="18" charset="0"/>
              </a:rPr>
              <a:t> Fluorine International Ltd. vs. ACIT 									(Ahmedabad ITAT)</a:t>
            </a:r>
          </a:p>
          <a:p>
            <a:pPr marL="0" indent="0">
              <a:buNone/>
            </a:pPr>
            <a:endParaRPr lang="en-US" b="1" i="1" dirty="0">
              <a:latin typeface="Garamond" panose="02020404030301010803" pitchFamily="18" charset="0"/>
            </a:endParaRPr>
          </a:p>
          <a:p>
            <a:r>
              <a:rPr lang="en-US" dirty="0">
                <a:latin typeface="Garamond" panose="02020404030301010803" pitchFamily="18" charset="0"/>
              </a:rPr>
              <a:t>Provisions of TCS not applicable to dealer of scrap.</a:t>
            </a:r>
          </a:p>
          <a:p>
            <a:pPr marL="0" indent="0">
              <a:buNone/>
            </a:pPr>
            <a:r>
              <a:rPr lang="en-US" dirty="0">
                <a:latin typeface="Garamond" panose="02020404030301010803" pitchFamily="18" charset="0"/>
              </a:rPr>
              <a:t>			</a:t>
            </a:r>
            <a:r>
              <a:rPr lang="en-US" b="1" i="1" dirty="0" err="1">
                <a:latin typeface="Garamond" panose="02020404030301010803" pitchFamily="18" charset="0"/>
              </a:rPr>
              <a:t>Lala</a:t>
            </a:r>
            <a:r>
              <a:rPr lang="en-US" b="1" i="1" dirty="0">
                <a:latin typeface="Garamond" panose="02020404030301010803" pitchFamily="18" charset="0"/>
              </a:rPr>
              <a:t> Bharat </a:t>
            </a:r>
            <a:r>
              <a:rPr lang="en-US" b="1" i="1" dirty="0" err="1">
                <a:latin typeface="Garamond" panose="02020404030301010803" pitchFamily="18" charset="0"/>
              </a:rPr>
              <a:t>Lal</a:t>
            </a:r>
            <a:r>
              <a:rPr lang="en-US" b="1" i="1" dirty="0">
                <a:latin typeface="Garamond" panose="02020404030301010803" pitchFamily="18" charset="0"/>
              </a:rPr>
              <a:t> &amp; Sons vs. ITO (</a:t>
            </a:r>
            <a:r>
              <a:rPr lang="en-US" b="1" i="1" dirty="0" err="1">
                <a:latin typeface="Garamond" panose="02020404030301010803" pitchFamily="18" charset="0"/>
              </a:rPr>
              <a:t>Lucknow</a:t>
            </a:r>
            <a:r>
              <a:rPr lang="en-US" b="1" i="1" dirty="0">
                <a:latin typeface="Garamond" panose="02020404030301010803" pitchFamily="18" charset="0"/>
              </a:rPr>
              <a:t> ITAT)</a:t>
            </a:r>
          </a:p>
          <a:p>
            <a:pPr marL="542925" indent="0" algn="just">
              <a:buNone/>
            </a:pPr>
            <a:r>
              <a:rPr lang="en-US" sz="2000" dirty="0">
                <a:latin typeface="+mj-lt"/>
              </a:rPr>
              <a:t>The Tribunal in this case held, that trading in the scrap cannot be deemed to have any nexus with manufacturing and hence a trader cannot be subjected to collection of TCS on the ground that he has dealt in scrap which has been manufactured by another assessee.</a:t>
            </a:r>
          </a:p>
        </p:txBody>
      </p:sp>
    </p:spTree>
    <p:extLst>
      <p:ext uri="{BB962C8B-B14F-4D97-AF65-F5344CB8AC3E}">
        <p14:creationId xmlns:p14="http://schemas.microsoft.com/office/powerpoint/2010/main" val="26015037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6.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254</TotalTime>
  <Words>1898</Words>
  <Application>Microsoft Office PowerPoint</Application>
  <PresentationFormat>On-screen Show (4:3)</PresentationFormat>
  <Paragraphs>130</Paragraphs>
  <Slides>34</Slides>
  <Notes>0</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34</vt:i4>
      </vt:variant>
    </vt:vector>
  </HeadingPairs>
  <TitlesOfParts>
    <vt:vector size="52" baseType="lpstr">
      <vt:lpstr>Aparajita</vt:lpstr>
      <vt:lpstr>Arial</vt:lpstr>
      <vt:lpstr>Calibri</vt:lpstr>
      <vt:lpstr>Calibri Light</vt:lpstr>
      <vt:lpstr>Cambria</vt:lpstr>
      <vt:lpstr>Century Gothic</vt:lpstr>
      <vt:lpstr>Century Schoolbook</vt:lpstr>
      <vt:lpstr>Courier New</vt:lpstr>
      <vt:lpstr>Garamond</vt:lpstr>
      <vt:lpstr>Palatino Linotype</vt:lpstr>
      <vt:lpstr>Wingdings</vt:lpstr>
      <vt:lpstr>Wingdings 2</vt:lpstr>
      <vt:lpstr>Executive</vt:lpstr>
      <vt:lpstr>1_Office Theme</vt:lpstr>
      <vt:lpstr>2_Office Theme</vt:lpstr>
      <vt:lpstr>3_Office Theme</vt:lpstr>
      <vt:lpstr>Adjacency</vt:lpstr>
      <vt:lpstr>Oriel</vt:lpstr>
      <vt:lpstr>PowerPoint Presentation</vt:lpstr>
      <vt:lpstr>PowerPoint Presentation</vt:lpstr>
      <vt:lpstr>PowerPoint Presentation</vt:lpstr>
      <vt:lpstr>PowerPoint Presentation</vt:lpstr>
      <vt:lpstr>PowerPoint Presentation</vt:lpstr>
      <vt:lpstr>PowerPoint Presentation</vt:lpstr>
      <vt:lpstr>Sale of Certain Goods</vt:lpstr>
      <vt:lpstr>SCRAP – Definition </vt:lpstr>
      <vt:lpstr>PowerPoint Presentation</vt:lpstr>
      <vt:lpstr>PowerPoint Presentation</vt:lpstr>
      <vt:lpstr>PowerPoint Presentation</vt:lpstr>
      <vt:lpstr>Lease or a License of Parking Lot, Toll Plaza or Mine or a Quarry</vt:lpstr>
      <vt:lpstr>PowerPoint Presentation</vt:lpstr>
      <vt:lpstr>Sale of Motor Vehicle of Value exceeding ₹ 10 Lakhs</vt:lpstr>
      <vt:lpstr>PowerPoint Presentation</vt:lpstr>
      <vt:lpstr>FAQ on Section 206(1F)</vt:lpstr>
      <vt:lpstr>PowerPoint Presentation</vt:lpstr>
      <vt:lpstr>PowerPoint Presentation</vt:lpstr>
      <vt:lpstr>Overseas remittance or an overseas tour package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206CC – Mandatory Requirement of Furnishing PAN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919633533228</cp:lastModifiedBy>
  <cp:revision>29</cp:revision>
  <dcterms:created xsi:type="dcterms:W3CDTF">2022-03-08T22:45:49Z</dcterms:created>
  <dcterms:modified xsi:type="dcterms:W3CDTF">2023-05-28T05:23:53Z</dcterms:modified>
</cp:coreProperties>
</file>