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82" r:id="rId6"/>
    <p:sldId id="283" r:id="rId7"/>
    <p:sldId id="291" r:id="rId8"/>
    <p:sldId id="292" r:id="rId9"/>
    <p:sldId id="304" r:id="rId10"/>
    <p:sldId id="306" r:id="rId11"/>
    <p:sldId id="307" r:id="rId12"/>
    <p:sldId id="305" r:id="rId13"/>
    <p:sldId id="294" r:id="rId14"/>
    <p:sldId id="297" r:id="rId15"/>
    <p:sldId id="298" r:id="rId16"/>
    <p:sldId id="299" r:id="rId17"/>
    <p:sldId id="300" r:id="rId18"/>
    <p:sldId id="302" r:id="rId19"/>
    <p:sldId id="259" r:id="rId20"/>
    <p:sldId id="308" r:id="rId21"/>
    <p:sldId id="260" r:id="rId22"/>
    <p:sldId id="309" r:id="rId23"/>
    <p:sldId id="310" r:id="rId24"/>
    <p:sldId id="311" r:id="rId25"/>
    <p:sldId id="312" r:id="rId26"/>
    <p:sldId id="313" r:id="rId27"/>
    <p:sldId id="314" r:id="rId28"/>
    <p:sldId id="315" r:id="rId29"/>
    <p:sldId id="273" r:id="rId30"/>
    <p:sldId id="274" r:id="rId31"/>
    <p:sldId id="261" r:id="rId32"/>
    <p:sldId id="262" r:id="rId33"/>
    <p:sldId id="263" r:id="rId34"/>
    <p:sldId id="270" r:id="rId35"/>
    <p:sldId id="271" r:id="rId36"/>
    <p:sldId id="316" r:id="rId37"/>
    <p:sldId id="272" r:id="rId38"/>
    <p:sldId id="275" r:id="rId39"/>
    <p:sldId id="276" r:id="rId40"/>
    <p:sldId id="27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01850-CF8E-4BCE-BE84-424DC333E8E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12A590-237E-47D0-A5B8-8EFAC517047B}">
      <dgm:prSet custT="1"/>
      <dgm:spPr/>
      <dgm:t>
        <a:bodyPr/>
        <a:lstStyle/>
        <a:p>
          <a:pPr>
            <a:lnSpc>
              <a:spcPct val="100000"/>
            </a:lnSpc>
          </a:pPr>
          <a:r>
            <a:rPr lang="en-GB" sz="2400" dirty="0">
              <a:latin typeface="Garamond"/>
            </a:rPr>
            <a:t>Technical services</a:t>
          </a:r>
          <a:endParaRPr lang="en-US" sz="2400" dirty="0">
            <a:latin typeface="Garamond"/>
          </a:endParaRPr>
        </a:p>
      </dgm:t>
    </dgm:pt>
    <dgm:pt modelId="{C0B42666-D282-4C09-82A8-96EAF9D4AF13}" type="parTrans" cxnId="{F33087D5-C975-4744-BD99-5E820E63201B}">
      <dgm:prSet/>
      <dgm:spPr/>
      <dgm:t>
        <a:bodyPr/>
        <a:lstStyle/>
        <a:p>
          <a:endParaRPr lang="en-US" sz="1800"/>
        </a:p>
      </dgm:t>
    </dgm:pt>
    <dgm:pt modelId="{5C51B3C3-AB55-4DF0-A5D9-CB0FD32254EB}" type="sibTrans" cxnId="{F33087D5-C975-4744-BD99-5E820E63201B}">
      <dgm:prSet/>
      <dgm:spPr/>
      <dgm:t>
        <a:bodyPr/>
        <a:lstStyle/>
        <a:p>
          <a:endParaRPr lang="en-US"/>
        </a:p>
      </dgm:t>
    </dgm:pt>
    <dgm:pt modelId="{AD1D088C-41A8-4A54-A6B5-D84E2C21984C}">
      <dgm:prSet custT="1"/>
      <dgm:spPr/>
      <dgm:t>
        <a:bodyPr/>
        <a:lstStyle/>
        <a:p>
          <a:pPr>
            <a:lnSpc>
              <a:spcPct val="100000"/>
            </a:lnSpc>
          </a:pPr>
          <a:r>
            <a:rPr lang="en-GB" sz="2400" dirty="0">
              <a:latin typeface="Garamond"/>
            </a:rPr>
            <a:t>Managerial services</a:t>
          </a:r>
          <a:endParaRPr lang="en-US" sz="2400" dirty="0">
            <a:latin typeface="Garamond"/>
          </a:endParaRPr>
        </a:p>
      </dgm:t>
    </dgm:pt>
    <dgm:pt modelId="{4CBEF361-CB0D-4AE5-8118-D1EA211DE704}" type="parTrans" cxnId="{9C331D8C-3ABA-4941-ADFB-06C8994B7743}">
      <dgm:prSet/>
      <dgm:spPr/>
      <dgm:t>
        <a:bodyPr/>
        <a:lstStyle/>
        <a:p>
          <a:endParaRPr lang="en-US" sz="1800"/>
        </a:p>
      </dgm:t>
    </dgm:pt>
    <dgm:pt modelId="{4FE0EF62-C9D8-4E04-B2BB-02972CBA68DD}" type="sibTrans" cxnId="{9C331D8C-3ABA-4941-ADFB-06C8994B7743}">
      <dgm:prSet/>
      <dgm:spPr/>
      <dgm:t>
        <a:bodyPr/>
        <a:lstStyle/>
        <a:p>
          <a:endParaRPr lang="en-US"/>
        </a:p>
      </dgm:t>
    </dgm:pt>
    <dgm:pt modelId="{64722BD4-034F-47D5-B3FA-57CA92A0EC34}">
      <dgm:prSet custT="1"/>
      <dgm:spPr/>
      <dgm:t>
        <a:bodyPr/>
        <a:lstStyle/>
        <a:p>
          <a:pPr>
            <a:lnSpc>
              <a:spcPct val="100000"/>
            </a:lnSpc>
          </a:pPr>
          <a:r>
            <a:rPr lang="en-GB" sz="2400" dirty="0">
              <a:latin typeface="Garamond"/>
            </a:rPr>
            <a:t>Consultancy Services</a:t>
          </a:r>
          <a:endParaRPr lang="en-US" sz="2400" dirty="0">
            <a:latin typeface="Garamond"/>
          </a:endParaRPr>
        </a:p>
      </dgm:t>
    </dgm:pt>
    <dgm:pt modelId="{943A6993-A897-4300-902E-9E94B017F9E5}" type="parTrans" cxnId="{E3A710E4-E58F-406C-AE88-220081CE7A20}">
      <dgm:prSet/>
      <dgm:spPr/>
      <dgm:t>
        <a:bodyPr/>
        <a:lstStyle/>
        <a:p>
          <a:endParaRPr lang="en-US" sz="1800"/>
        </a:p>
      </dgm:t>
    </dgm:pt>
    <dgm:pt modelId="{4AE02C9D-4F54-467B-A50B-80A345537FCF}" type="sibTrans" cxnId="{E3A710E4-E58F-406C-AE88-220081CE7A20}">
      <dgm:prSet/>
      <dgm:spPr/>
      <dgm:t>
        <a:bodyPr/>
        <a:lstStyle/>
        <a:p>
          <a:endParaRPr lang="en-US"/>
        </a:p>
      </dgm:t>
    </dgm:pt>
    <dgm:pt modelId="{96AAA9BF-307B-4ED7-B0B7-934F829113F3}">
      <dgm:prSet custT="1"/>
      <dgm:spPr/>
      <dgm:t>
        <a:bodyPr/>
        <a:lstStyle/>
        <a:p>
          <a:pPr>
            <a:lnSpc>
              <a:spcPct val="100000"/>
            </a:lnSpc>
          </a:pPr>
          <a:r>
            <a:rPr lang="en-GB" sz="2000" dirty="0">
              <a:latin typeface="Garamond"/>
            </a:rPr>
            <a:t>Provision of services of technical or other personnel</a:t>
          </a:r>
          <a:endParaRPr lang="en-US" sz="2000" dirty="0">
            <a:latin typeface="Garamond"/>
          </a:endParaRPr>
        </a:p>
      </dgm:t>
    </dgm:pt>
    <dgm:pt modelId="{04DF453E-1D3A-40EB-8562-A2F671496FF5}" type="parTrans" cxnId="{B56608F8-0A96-4D79-842B-C6C9CDE968CD}">
      <dgm:prSet/>
      <dgm:spPr/>
      <dgm:t>
        <a:bodyPr/>
        <a:lstStyle/>
        <a:p>
          <a:endParaRPr lang="en-US" sz="1800"/>
        </a:p>
      </dgm:t>
    </dgm:pt>
    <dgm:pt modelId="{1F64559A-2C75-479A-9864-93D6D202FB1A}" type="sibTrans" cxnId="{B56608F8-0A96-4D79-842B-C6C9CDE968CD}">
      <dgm:prSet/>
      <dgm:spPr/>
      <dgm:t>
        <a:bodyPr/>
        <a:lstStyle/>
        <a:p>
          <a:endParaRPr lang="en-US"/>
        </a:p>
      </dgm:t>
    </dgm:pt>
    <dgm:pt modelId="{B58E762A-C906-497A-88F8-F2F437994293}" type="pres">
      <dgm:prSet presAssocID="{12701850-CF8E-4BCE-BE84-424DC333E8E7}" presName="root" presStyleCnt="0">
        <dgm:presLayoutVars>
          <dgm:dir/>
          <dgm:resizeHandles val="exact"/>
        </dgm:presLayoutVars>
      </dgm:prSet>
      <dgm:spPr/>
    </dgm:pt>
    <dgm:pt modelId="{43B47949-510E-4F50-871C-B493B296B4CC}" type="pres">
      <dgm:prSet presAssocID="{0C12A590-237E-47D0-A5B8-8EFAC517047B}" presName="compNode" presStyleCnt="0"/>
      <dgm:spPr/>
    </dgm:pt>
    <dgm:pt modelId="{999E02A2-7B89-4675-A08F-9357DDE0DF04}" type="pres">
      <dgm:prSet presAssocID="{0C12A590-237E-47D0-A5B8-8EFAC517047B}" presName="iconRect" presStyleLbl="node1" presStyleIdx="0" presStyleCnt="4" custScaleX="136804" custScaleY="1226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B445C233-A822-4DE1-B2D8-48B2142F9147}" type="pres">
      <dgm:prSet presAssocID="{0C12A590-237E-47D0-A5B8-8EFAC517047B}" presName="spaceRect" presStyleCnt="0"/>
      <dgm:spPr/>
    </dgm:pt>
    <dgm:pt modelId="{93540116-BC8D-4F0D-B7AF-9C365C2C60E6}" type="pres">
      <dgm:prSet presAssocID="{0C12A590-237E-47D0-A5B8-8EFAC517047B}" presName="textRect" presStyleLbl="revTx" presStyleIdx="0" presStyleCnt="4">
        <dgm:presLayoutVars>
          <dgm:chMax val="1"/>
          <dgm:chPref val="1"/>
        </dgm:presLayoutVars>
      </dgm:prSet>
      <dgm:spPr/>
    </dgm:pt>
    <dgm:pt modelId="{78710713-0241-4F20-B565-287F1D85033A}" type="pres">
      <dgm:prSet presAssocID="{5C51B3C3-AB55-4DF0-A5D9-CB0FD32254EB}" presName="sibTrans" presStyleCnt="0"/>
      <dgm:spPr/>
    </dgm:pt>
    <dgm:pt modelId="{66DC71A2-2119-4781-8FBF-4C6F413A3D6C}" type="pres">
      <dgm:prSet presAssocID="{AD1D088C-41A8-4A54-A6B5-D84E2C21984C}" presName="compNode" presStyleCnt="0"/>
      <dgm:spPr/>
    </dgm:pt>
    <dgm:pt modelId="{5BEDA4CD-6E92-44C6-A14B-C57DCAA13287}" type="pres">
      <dgm:prSet presAssocID="{AD1D088C-41A8-4A54-A6B5-D84E2C21984C}" presName="iconRect" presStyleLbl="node1" presStyleIdx="1" presStyleCnt="4" custScaleX="125047" custScaleY="1156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9565AFDE-C99D-4347-BF65-77EF90C01B91}" type="pres">
      <dgm:prSet presAssocID="{AD1D088C-41A8-4A54-A6B5-D84E2C21984C}" presName="spaceRect" presStyleCnt="0"/>
      <dgm:spPr/>
    </dgm:pt>
    <dgm:pt modelId="{F9B9313C-1ADD-4AD2-92F4-5C302E2412C5}" type="pres">
      <dgm:prSet presAssocID="{AD1D088C-41A8-4A54-A6B5-D84E2C21984C}" presName="textRect" presStyleLbl="revTx" presStyleIdx="1" presStyleCnt="4">
        <dgm:presLayoutVars>
          <dgm:chMax val="1"/>
          <dgm:chPref val="1"/>
        </dgm:presLayoutVars>
      </dgm:prSet>
      <dgm:spPr/>
    </dgm:pt>
    <dgm:pt modelId="{6B36637F-3BD4-4003-A209-14B2B37F1053}" type="pres">
      <dgm:prSet presAssocID="{4FE0EF62-C9D8-4E04-B2BB-02972CBA68DD}" presName="sibTrans" presStyleCnt="0"/>
      <dgm:spPr/>
    </dgm:pt>
    <dgm:pt modelId="{10FF2B46-9EF8-4D45-95B4-3B72484DDCC7}" type="pres">
      <dgm:prSet presAssocID="{64722BD4-034F-47D5-B3FA-57CA92A0EC34}" presName="compNode" presStyleCnt="0"/>
      <dgm:spPr/>
    </dgm:pt>
    <dgm:pt modelId="{54BC50CF-FF25-4E8D-B418-289D7A75C22B}" type="pres">
      <dgm:prSet presAssocID="{64722BD4-034F-47D5-B3FA-57CA92A0EC34}" presName="iconRect" presStyleLbl="node1" presStyleIdx="2" presStyleCnt="4" custScaleX="139406" custScaleY="13470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2974D7C-3881-431B-B666-F455E706A801}" type="pres">
      <dgm:prSet presAssocID="{64722BD4-034F-47D5-B3FA-57CA92A0EC34}" presName="spaceRect" presStyleCnt="0"/>
      <dgm:spPr/>
    </dgm:pt>
    <dgm:pt modelId="{6C185456-CBB4-4FDC-AF60-A67C34B6577C}" type="pres">
      <dgm:prSet presAssocID="{64722BD4-034F-47D5-B3FA-57CA92A0EC34}" presName="textRect" presStyleLbl="revTx" presStyleIdx="2" presStyleCnt="4">
        <dgm:presLayoutVars>
          <dgm:chMax val="1"/>
          <dgm:chPref val="1"/>
        </dgm:presLayoutVars>
      </dgm:prSet>
      <dgm:spPr/>
    </dgm:pt>
    <dgm:pt modelId="{D6851351-C22D-4DA5-9474-1A69382C4DA6}" type="pres">
      <dgm:prSet presAssocID="{4AE02C9D-4F54-467B-A50B-80A345537FCF}" presName="sibTrans" presStyleCnt="0"/>
      <dgm:spPr/>
    </dgm:pt>
    <dgm:pt modelId="{09BF1CB9-7DEE-4AB4-A202-78F3CDFC8525}" type="pres">
      <dgm:prSet presAssocID="{96AAA9BF-307B-4ED7-B0B7-934F829113F3}" presName="compNode" presStyleCnt="0"/>
      <dgm:spPr/>
    </dgm:pt>
    <dgm:pt modelId="{414BB680-8D31-41A7-8558-F0DDEA05095C}" type="pres">
      <dgm:prSet presAssocID="{96AAA9BF-307B-4ED7-B0B7-934F829113F3}" presName="iconRect" presStyleLbl="node1" presStyleIdx="3" presStyleCnt="4" custScaleX="150008" custScaleY="12625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m"/>
        </a:ext>
      </dgm:extLst>
    </dgm:pt>
    <dgm:pt modelId="{C290ECED-DFF8-4EB4-802C-0D485FF954CE}" type="pres">
      <dgm:prSet presAssocID="{96AAA9BF-307B-4ED7-B0B7-934F829113F3}" presName="spaceRect" presStyleCnt="0"/>
      <dgm:spPr/>
    </dgm:pt>
    <dgm:pt modelId="{2989ED21-6303-411A-9529-AE1C5715D570}" type="pres">
      <dgm:prSet presAssocID="{96AAA9BF-307B-4ED7-B0B7-934F829113F3}" presName="textRect" presStyleLbl="revTx" presStyleIdx="3" presStyleCnt="4" custScaleX="137631">
        <dgm:presLayoutVars>
          <dgm:chMax val="1"/>
          <dgm:chPref val="1"/>
        </dgm:presLayoutVars>
      </dgm:prSet>
      <dgm:spPr/>
    </dgm:pt>
  </dgm:ptLst>
  <dgm:cxnLst>
    <dgm:cxn modelId="{893ACE0E-2996-431E-8F2E-DE0FCB0D3D97}" type="presOf" srcId="{96AAA9BF-307B-4ED7-B0B7-934F829113F3}" destId="{2989ED21-6303-411A-9529-AE1C5715D570}" srcOrd="0" destOrd="0" presId="urn:microsoft.com/office/officeart/2018/2/layout/IconLabelList"/>
    <dgm:cxn modelId="{CBA71E47-F07B-41ED-9F28-EC03270BC6CF}" type="presOf" srcId="{64722BD4-034F-47D5-B3FA-57CA92A0EC34}" destId="{6C185456-CBB4-4FDC-AF60-A67C34B6577C}" srcOrd="0" destOrd="0" presId="urn:microsoft.com/office/officeart/2018/2/layout/IconLabelList"/>
    <dgm:cxn modelId="{A01C4470-C7F9-4AD8-AD7E-4021D9250339}" type="presOf" srcId="{12701850-CF8E-4BCE-BE84-424DC333E8E7}" destId="{B58E762A-C906-497A-88F8-F2F437994293}" srcOrd="0" destOrd="0" presId="urn:microsoft.com/office/officeart/2018/2/layout/IconLabelList"/>
    <dgm:cxn modelId="{9C331D8C-3ABA-4941-ADFB-06C8994B7743}" srcId="{12701850-CF8E-4BCE-BE84-424DC333E8E7}" destId="{AD1D088C-41A8-4A54-A6B5-D84E2C21984C}" srcOrd="1" destOrd="0" parTransId="{4CBEF361-CB0D-4AE5-8118-D1EA211DE704}" sibTransId="{4FE0EF62-C9D8-4E04-B2BB-02972CBA68DD}"/>
    <dgm:cxn modelId="{F40477A5-3D9E-44C2-9F1D-F6667E10941A}" type="presOf" srcId="{AD1D088C-41A8-4A54-A6B5-D84E2C21984C}" destId="{F9B9313C-1ADD-4AD2-92F4-5C302E2412C5}" srcOrd="0" destOrd="0" presId="urn:microsoft.com/office/officeart/2018/2/layout/IconLabelList"/>
    <dgm:cxn modelId="{F33087D5-C975-4744-BD99-5E820E63201B}" srcId="{12701850-CF8E-4BCE-BE84-424DC333E8E7}" destId="{0C12A590-237E-47D0-A5B8-8EFAC517047B}" srcOrd="0" destOrd="0" parTransId="{C0B42666-D282-4C09-82A8-96EAF9D4AF13}" sibTransId="{5C51B3C3-AB55-4DF0-A5D9-CB0FD32254EB}"/>
    <dgm:cxn modelId="{E3A710E4-E58F-406C-AE88-220081CE7A20}" srcId="{12701850-CF8E-4BCE-BE84-424DC333E8E7}" destId="{64722BD4-034F-47D5-B3FA-57CA92A0EC34}" srcOrd="2" destOrd="0" parTransId="{943A6993-A897-4300-902E-9E94B017F9E5}" sibTransId="{4AE02C9D-4F54-467B-A50B-80A345537FCF}"/>
    <dgm:cxn modelId="{20EACAEA-5C41-496C-92FA-E770010DA2D6}" type="presOf" srcId="{0C12A590-237E-47D0-A5B8-8EFAC517047B}" destId="{93540116-BC8D-4F0D-B7AF-9C365C2C60E6}" srcOrd="0" destOrd="0" presId="urn:microsoft.com/office/officeart/2018/2/layout/IconLabelList"/>
    <dgm:cxn modelId="{B56608F8-0A96-4D79-842B-C6C9CDE968CD}" srcId="{12701850-CF8E-4BCE-BE84-424DC333E8E7}" destId="{96AAA9BF-307B-4ED7-B0B7-934F829113F3}" srcOrd="3" destOrd="0" parTransId="{04DF453E-1D3A-40EB-8562-A2F671496FF5}" sibTransId="{1F64559A-2C75-479A-9864-93D6D202FB1A}"/>
    <dgm:cxn modelId="{1ABAC7A0-A7F1-4E86-B4D4-6B055AE3D76F}" type="presParOf" srcId="{B58E762A-C906-497A-88F8-F2F437994293}" destId="{43B47949-510E-4F50-871C-B493B296B4CC}" srcOrd="0" destOrd="0" presId="urn:microsoft.com/office/officeart/2018/2/layout/IconLabelList"/>
    <dgm:cxn modelId="{D36D533E-FD38-4AC4-836A-DB86B5D19303}" type="presParOf" srcId="{43B47949-510E-4F50-871C-B493B296B4CC}" destId="{999E02A2-7B89-4675-A08F-9357DDE0DF04}" srcOrd="0" destOrd="0" presId="urn:microsoft.com/office/officeart/2018/2/layout/IconLabelList"/>
    <dgm:cxn modelId="{02F3A958-51F7-47A0-BCFA-AA46BB8D09BF}" type="presParOf" srcId="{43B47949-510E-4F50-871C-B493B296B4CC}" destId="{B445C233-A822-4DE1-B2D8-48B2142F9147}" srcOrd="1" destOrd="0" presId="urn:microsoft.com/office/officeart/2018/2/layout/IconLabelList"/>
    <dgm:cxn modelId="{662A3AD0-4798-4C8C-BCD9-13C729FF55D5}" type="presParOf" srcId="{43B47949-510E-4F50-871C-B493B296B4CC}" destId="{93540116-BC8D-4F0D-B7AF-9C365C2C60E6}" srcOrd="2" destOrd="0" presId="urn:microsoft.com/office/officeart/2018/2/layout/IconLabelList"/>
    <dgm:cxn modelId="{9AD2E3B7-B4BC-4A2D-AED7-B260D0D90291}" type="presParOf" srcId="{B58E762A-C906-497A-88F8-F2F437994293}" destId="{78710713-0241-4F20-B565-287F1D85033A}" srcOrd="1" destOrd="0" presId="urn:microsoft.com/office/officeart/2018/2/layout/IconLabelList"/>
    <dgm:cxn modelId="{A1BF1346-6F4B-4F50-9FA3-3465E4D5F9F6}" type="presParOf" srcId="{B58E762A-C906-497A-88F8-F2F437994293}" destId="{66DC71A2-2119-4781-8FBF-4C6F413A3D6C}" srcOrd="2" destOrd="0" presId="urn:microsoft.com/office/officeart/2018/2/layout/IconLabelList"/>
    <dgm:cxn modelId="{FB504CAA-F9A9-4B97-B34A-CB6C6616364F}" type="presParOf" srcId="{66DC71A2-2119-4781-8FBF-4C6F413A3D6C}" destId="{5BEDA4CD-6E92-44C6-A14B-C57DCAA13287}" srcOrd="0" destOrd="0" presId="urn:microsoft.com/office/officeart/2018/2/layout/IconLabelList"/>
    <dgm:cxn modelId="{93919F73-1C1A-47A6-AF3D-2249332C1B05}" type="presParOf" srcId="{66DC71A2-2119-4781-8FBF-4C6F413A3D6C}" destId="{9565AFDE-C99D-4347-BF65-77EF90C01B91}" srcOrd="1" destOrd="0" presId="urn:microsoft.com/office/officeart/2018/2/layout/IconLabelList"/>
    <dgm:cxn modelId="{C4173483-DC06-4A42-924B-3D2E0F0B2F83}" type="presParOf" srcId="{66DC71A2-2119-4781-8FBF-4C6F413A3D6C}" destId="{F9B9313C-1ADD-4AD2-92F4-5C302E2412C5}" srcOrd="2" destOrd="0" presId="urn:microsoft.com/office/officeart/2018/2/layout/IconLabelList"/>
    <dgm:cxn modelId="{8FEA7B14-8174-49C4-9F7A-1D11D2A992D7}" type="presParOf" srcId="{B58E762A-C906-497A-88F8-F2F437994293}" destId="{6B36637F-3BD4-4003-A209-14B2B37F1053}" srcOrd="3" destOrd="0" presId="urn:microsoft.com/office/officeart/2018/2/layout/IconLabelList"/>
    <dgm:cxn modelId="{A923CEA5-6BA6-448B-A385-93D8B492751D}" type="presParOf" srcId="{B58E762A-C906-497A-88F8-F2F437994293}" destId="{10FF2B46-9EF8-4D45-95B4-3B72484DDCC7}" srcOrd="4" destOrd="0" presId="urn:microsoft.com/office/officeart/2018/2/layout/IconLabelList"/>
    <dgm:cxn modelId="{9930FAAB-F648-4EB2-BBC4-E2B1F73D2435}" type="presParOf" srcId="{10FF2B46-9EF8-4D45-95B4-3B72484DDCC7}" destId="{54BC50CF-FF25-4E8D-B418-289D7A75C22B}" srcOrd="0" destOrd="0" presId="urn:microsoft.com/office/officeart/2018/2/layout/IconLabelList"/>
    <dgm:cxn modelId="{3198FC54-08C6-436A-9476-9B98BC98841A}" type="presParOf" srcId="{10FF2B46-9EF8-4D45-95B4-3B72484DDCC7}" destId="{92974D7C-3881-431B-B666-F455E706A801}" srcOrd="1" destOrd="0" presId="urn:microsoft.com/office/officeart/2018/2/layout/IconLabelList"/>
    <dgm:cxn modelId="{0FD5E120-81AC-4399-B2DD-D145C533C3F3}" type="presParOf" srcId="{10FF2B46-9EF8-4D45-95B4-3B72484DDCC7}" destId="{6C185456-CBB4-4FDC-AF60-A67C34B6577C}" srcOrd="2" destOrd="0" presId="urn:microsoft.com/office/officeart/2018/2/layout/IconLabelList"/>
    <dgm:cxn modelId="{5D6FDDDD-A4CF-4806-9AB7-EA76717DD34D}" type="presParOf" srcId="{B58E762A-C906-497A-88F8-F2F437994293}" destId="{D6851351-C22D-4DA5-9474-1A69382C4DA6}" srcOrd="5" destOrd="0" presId="urn:microsoft.com/office/officeart/2018/2/layout/IconLabelList"/>
    <dgm:cxn modelId="{698CF768-85DA-4234-8410-F94CAEF1B4B5}" type="presParOf" srcId="{B58E762A-C906-497A-88F8-F2F437994293}" destId="{09BF1CB9-7DEE-4AB4-A202-78F3CDFC8525}" srcOrd="6" destOrd="0" presId="urn:microsoft.com/office/officeart/2018/2/layout/IconLabelList"/>
    <dgm:cxn modelId="{FD738DBE-73C2-45C7-AA6F-5305F1EBE4D7}" type="presParOf" srcId="{09BF1CB9-7DEE-4AB4-A202-78F3CDFC8525}" destId="{414BB680-8D31-41A7-8558-F0DDEA05095C}" srcOrd="0" destOrd="0" presId="urn:microsoft.com/office/officeart/2018/2/layout/IconLabelList"/>
    <dgm:cxn modelId="{8EDA1BAB-DD3D-4F1A-BFBC-5BCA8EECFD9F}" type="presParOf" srcId="{09BF1CB9-7DEE-4AB4-A202-78F3CDFC8525}" destId="{C290ECED-DFF8-4EB4-802C-0D485FF954CE}" srcOrd="1" destOrd="0" presId="urn:microsoft.com/office/officeart/2018/2/layout/IconLabelList"/>
    <dgm:cxn modelId="{6E7BBD13-B4ED-4A5E-A674-78A6D811C79C}" type="presParOf" srcId="{09BF1CB9-7DEE-4AB4-A202-78F3CDFC8525}" destId="{2989ED21-6303-411A-9529-AE1C5715D57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E02A2-7B89-4675-A08F-9357DDE0DF04}">
      <dsp:nvSpPr>
        <dsp:cNvPr id="0" name=""/>
        <dsp:cNvSpPr/>
      </dsp:nvSpPr>
      <dsp:spPr>
        <a:xfrm>
          <a:off x="1426004" y="415432"/>
          <a:ext cx="1404622" cy="12592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540116-BC8D-4F0D-B7AF-9C365C2C60E6}">
      <dsp:nvSpPr>
        <dsp:cNvPr id="0" name=""/>
        <dsp:cNvSpPr/>
      </dsp:nvSpPr>
      <dsp:spPr>
        <a:xfrm>
          <a:off x="987492" y="1915322"/>
          <a:ext cx="2281646"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latin typeface="Garamond"/>
            </a:rPr>
            <a:t>Technical services</a:t>
          </a:r>
          <a:endParaRPr lang="en-US" sz="2400" kern="1200" dirty="0">
            <a:latin typeface="Garamond"/>
          </a:endParaRPr>
        </a:p>
      </dsp:txBody>
      <dsp:txXfrm>
        <a:off x="987492" y="1915322"/>
        <a:ext cx="2281646" cy="742500"/>
      </dsp:txXfrm>
    </dsp:sp>
    <dsp:sp modelId="{5BEDA4CD-6E92-44C6-A14B-C57DCAA13287}">
      <dsp:nvSpPr>
        <dsp:cNvPr id="0" name=""/>
        <dsp:cNvSpPr/>
      </dsp:nvSpPr>
      <dsp:spPr>
        <a:xfrm>
          <a:off x="4167296" y="433400"/>
          <a:ext cx="1283908" cy="11874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B9313C-1ADD-4AD2-92F4-5C302E2412C5}">
      <dsp:nvSpPr>
        <dsp:cNvPr id="0" name=""/>
        <dsp:cNvSpPr/>
      </dsp:nvSpPr>
      <dsp:spPr>
        <a:xfrm>
          <a:off x="3668427" y="1897354"/>
          <a:ext cx="2281646"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latin typeface="Garamond"/>
            </a:rPr>
            <a:t>Managerial services</a:t>
          </a:r>
          <a:endParaRPr lang="en-US" sz="2400" kern="1200" dirty="0">
            <a:latin typeface="Garamond"/>
          </a:endParaRPr>
        </a:p>
      </dsp:txBody>
      <dsp:txXfrm>
        <a:off x="3668427" y="1897354"/>
        <a:ext cx="2281646" cy="742500"/>
      </dsp:txXfrm>
    </dsp:sp>
    <dsp:sp modelId="{54BC50CF-FF25-4E8D-B418-289D7A75C22B}">
      <dsp:nvSpPr>
        <dsp:cNvPr id="0" name=""/>
        <dsp:cNvSpPr/>
      </dsp:nvSpPr>
      <dsp:spPr>
        <a:xfrm>
          <a:off x="983342" y="3228234"/>
          <a:ext cx="1431338" cy="13830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185456-CBB4-4FDC-AF60-A67C34B6577C}">
      <dsp:nvSpPr>
        <dsp:cNvPr id="0" name=""/>
        <dsp:cNvSpPr/>
      </dsp:nvSpPr>
      <dsp:spPr>
        <a:xfrm>
          <a:off x="558188" y="4790001"/>
          <a:ext cx="2281646"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latin typeface="Garamond"/>
            </a:rPr>
            <a:t>Consultancy Services</a:t>
          </a:r>
          <a:endParaRPr lang="en-US" sz="2400" kern="1200" dirty="0">
            <a:latin typeface="Garamond"/>
          </a:endParaRPr>
        </a:p>
      </dsp:txBody>
      <dsp:txXfrm>
        <a:off x="558188" y="4790001"/>
        <a:ext cx="2281646" cy="742500"/>
      </dsp:txXfrm>
    </dsp:sp>
    <dsp:sp modelId="{414BB680-8D31-41A7-8558-F0DDEA05095C}">
      <dsp:nvSpPr>
        <dsp:cNvPr id="0" name=""/>
        <dsp:cNvSpPr/>
      </dsp:nvSpPr>
      <dsp:spPr>
        <a:xfrm>
          <a:off x="4039153" y="3249909"/>
          <a:ext cx="1540193" cy="12963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89ED21-6303-411A-9529-AE1C5715D570}">
      <dsp:nvSpPr>
        <dsp:cNvPr id="0" name=""/>
        <dsp:cNvSpPr/>
      </dsp:nvSpPr>
      <dsp:spPr>
        <a:xfrm>
          <a:off x="3239123" y="4768327"/>
          <a:ext cx="3140253"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latin typeface="Garamond"/>
            </a:rPr>
            <a:t>Provision of services of technical or other personnel</a:t>
          </a:r>
          <a:endParaRPr lang="en-US" sz="2000" kern="1200" dirty="0">
            <a:latin typeface="Garamond"/>
          </a:endParaRPr>
        </a:p>
      </dsp:txBody>
      <dsp:txXfrm>
        <a:off x="3239123" y="4768327"/>
        <a:ext cx="3140253" cy="742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4936AE5-A6C2-4D7F-850C-91430ABC4C82}" type="datetimeFigureOut">
              <a:rPr lang="en-IN" smtClean="0"/>
              <a:t>29-04-2023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7F5A111-68BF-4E83-90E3-F13ED1775FE7}"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50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36AE5-A6C2-4D7F-850C-91430ABC4C82}" type="datetimeFigureOut">
              <a:rPr lang="en-IN" smtClean="0"/>
              <a:t>29-04-2023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F5A111-68BF-4E83-90E3-F13ED1775FE7}" type="slidenum">
              <a:rPr lang="en-IN" smtClean="0"/>
              <a:t>‹#›</a:t>
            </a:fld>
            <a:endParaRPr lang="en-IN"/>
          </a:p>
        </p:txBody>
      </p:sp>
    </p:spTree>
    <p:extLst>
      <p:ext uri="{BB962C8B-B14F-4D97-AF65-F5344CB8AC3E}">
        <p14:creationId xmlns:p14="http://schemas.microsoft.com/office/powerpoint/2010/main" val="260773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36AE5-A6C2-4D7F-850C-91430ABC4C82}" type="datetimeFigureOut">
              <a:rPr lang="en-IN" smtClean="0"/>
              <a:t>29-04-2023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F5A111-68BF-4E83-90E3-F13ED1775FE7}"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850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36AE5-A6C2-4D7F-850C-91430ABC4C82}" type="datetimeFigureOut">
              <a:rPr lang="en-IN" smtClean="0"/>
              <a:t>29-04-2023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F5A111-68BF-4E83-90E3-F13ED1775FE7}"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73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36AE5-A6C2-4D7F-850C-91430ABC4C82}" type="datetimeFigureOut">
              <a:rPr lang="en-IN" smtClean="0"/>
              <a:t>29-04-2023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F5A111-68BF-4E83-90E3-F13ED1775FE7}" type="slidenum">
              <a:rPr lang="en-IN" smtClean="0"/>
              <a:t>‹#›</a:t>
            </a:fld>
            <a:endParaRPr lang="en-IN"/>
          </a:p>
        </p:txBody>
      </p:sp>
    </p:spTree>
    <p:extLst>
      <p:ext uri="{BB962C8B-B14F-4D97-AF65-F5344CB8AC3E}">
        <p14:creationId xmlns:p14="http://schemas.microsoft.com/office/powerpoint/2010/main" val="3430128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36AE5-A6C2-4D7F-850C-91430ABC4C82}" type="datetimeFigureOut">
              <a:rPr lang="en-IN" smtClean="0"/>
              <a:t>29-04-2023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F5A111-68BF-4E83-90E3-F13ED1775FE7}"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72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36AE5-A6C2-4D7F-850C-91430ABC4C82}" type="datetimeFigureOut">
              <a:rPr lang="en-IN" smtClean="0"/>
              <a:t>29-04-2023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F5A111-68BF-4E83-90E3-F13ED1775FE7}"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361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36AE5-A6C2-4D7F-850C-91430ABC4C82}" type="datetimeFigureOut">
              <a:rPr lang="en-IN" smtClean="0"/>
              <a:t>29-04-2023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F5A111-68BF-4E83-90E3-F13ED1775FE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79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36AE5-A6C2-4D7F-850C-91430ABC4C82}" type="datetimeFigureOut">
              <a:rPr lang="en-IN" smtClean="0"/>
              <a:t>29-04-2023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F5A111-68BF-4E83-90E3-F13ED1775FE7}"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14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36AE5-A6C2-4D7F-850C-91430ABC4C82}" type="datetimeFigureOut">
              <a:rPr lang="en-IN" smtClean="0"/>
              <a:t>29-04-2023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F5A111-68BF-4E83-90E3-F13ED1775FE7}" type="slidenum">
              <a:rPr lang="en-IN" smtClean="0"/>
              <a:t>‹#›</a:t>
            </a:fld>
            <a:endParaRPr lang="en-IN"/>
          </a:p>
        </p:txBody>
      </p:sp>
    </p:spTree>
    <p:extLst>
      <p:ext uri="{BB962C8B-B14F-4D97-AF65-F5344CB8AC3E}">
        <p14:creationId xmlns:p14="http://schemas.microsoft.com/office/powerpoint/2010/main" val="35420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36AE5-A6C2-4D7F-850C-91430ABC4C82}" type="datetimeFigureOut">
              <a:rPr lang="en-IN" smtClean="0"/>
              <a:t>29-04-2023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7F5A111-68BF-4E83-90E3-F13ED1775FE7}"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292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936AE5-A6C2-4D7F-850C-91430ABC4C82}" type="datetimeFigureOut">
              <a:rPr lang="en-IN" smtClean="0"/>
              <a:t>29-04-2023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F5A111-68BF-4E83-90E3-F13ED1775FE7}" type="slidenum">
              <a:rPr lang="en-IN" smtClean="0"/>
              <a:t>‹#›</a:t>
            </a:fld>
            <a:endParaRPr lang="en-IN"/>
          </a:p>
        </p:txBody>
      </p:sp>
    </p:spTree>
    <p:extLst>
      <p:ext uri="{BB962C8B-B14F-4D97-AF65-F5344CB8AC3E}">
        <p14:creationId xmlns:p14="http://schemas.microsoft.com/office/powerpoint/2010/main" val="371569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936AE5-A6C2-4D7F-850C-91430ABC4C82}" type="datetimeFigureOut">
              <a:rPr lang="en-IN" smtClean="0"/>
              <a:t>29-04-2023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7F5A111-68BF-4E83-90E3-F13ED1775FE7}"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308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936AE5-A6C2-4D7F-850C-91430ABC4C82}" type="datetimeFigureOut">
              <a:rPr lang="en-IN" smtClean="0"/>
              <a:t>29-04-2023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7F5A111-68BF-4E83-90E3-F13ED1775FE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77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36AE5-A6C2-4D7F-850C-91430ABC4C82}" type="datetimeFigureOut">
              <a:rPr lang="en-IN" smtClean="0"/>
              <a:t>29-04-2023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7F5A111-68BF-4E83-90E3-F13ED1775FE7}" type="slidenum">
              <a:rPr lang="en-IN" smtClean="0"/>
              <a:t>‹#›</a:t>
            </a:fld>
            <a:endParaRPr lang="en-IN"/>
          </a:p>
        </p:txBody>
      </p:sp>
    </p:spTree>
    <p:extLst>
      <p:ext uri="{BB962C8B-B14F-4D97-AF65-F5344CB8AC3E}">
        <p14:creationId xmlns:p14="http://schemas.microsoft.com/office/powerpoint/2010/main" val="108852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36AE5-A6C2-4D7F-850C-91430ABC4C82}" type="datetimeFigureOut">
              <a:rPr lang="en-IN" smtClean="0"/>
              <a:t>29-04-2023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F5A111-68BF-4E83-90E3-F13ED1775FE7}"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60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36AE5-A6C2-4D7F-850C-91430ABC4C82}" type="datetimeFigureOut">
              <a:rPr lang="en-IN" smtClean="0"/>
              <a:t>29-04-2023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7F5A111-68BF-4E83-90E3-F13ED1775FE7}" type="slidenum">
              <a:rPr lang="en-IN" smtClean="0"/>
              <a:t>‹#›</a:t>
            </a:fld>
            <a:endParaRPr lang="en-IN"/>
          </a:p>
        </p:txBody>
      </p:sp>
    </p:spTree>
    <p:extLst>
      <p:ext uri="{BB962C8B-B14F-4D97-AF65-F5344CB8AC3E}">
        <p14:creationId xmlns:p14="http://schemas.microsoft.com/office/powerpoint/2010/main" val="359188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936AE5-A6C2-4D7F-850C-91430ABC4C82}" type="datetimeFigureOut">
              <a:rPr lang="en-IN" smtClean="0"/>
              <a:t>29-04-2023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F5A111-68BF-4E83-90E3-F13ED1775FE7}" type="slidenum">
              <a:rPr lang="en-IN" smtClean="0"/>
              <a:t>‹#›</a:t>
            </a:fld>
            <a:endParaRPr lang="en-IN"/>
          </a:p>
        </p:txBody>
      </p:sp>
    </p:spTree>
    <p:extLst>
      <p:ext uri="{BB962C8B-B14F-4D97-AF65-F5344CB8AC3E}">
        <p14:creationId xmlns:p14="http://schemas.microsoft.com/office/powerpoint/2010/main" val="290815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79A3-8A2F-5EB5-D702-78766F856CB7}"/>
              </a:ext>
            </a:extLst>
          </p:cNvPr>
          <p:cNvSpPr>
            <a:spLocks noGrp="1"/>
          </p:cNvSpPr>
          <p:nvPr>
            <p:ph type="ctrTitle"/>
          </p:nvPr>
        </p:nvSpPr>
        <p:spPr/>
        <p:txBody>
          <a:bodyPr/>
          <a:lstStyle/>
          <a:p>
            <a:r>
              <a:rPr lang="en-GB" sz="5200" dirty="0">
                <a:solidFill>
                  <a:srgbClr val="FF0000"/>
                </a:solidFill>
              </a:rPr>
              <a:t>SEC 194 IA,194 IC,194 J</a:t>
            </a:r>
            <a:endParaRPr lang="en-IN" sz="5200" dirty="0">
              <a:solidFill>
                <a:srgbClr val="FF0000"/>
              </a:solidFill>
            </a:endParaRPr>
          </a:p>
        </p:txBody>
      </p:sp>
      <p:sp>
        <p:nvSpPr>
          <p:cNvPr id="3" name="Subtitle 2">
            <a:extLst>
              <a:ext uri="{FF2B5EF4-FFF2-40B4-BE49-F238E27FC236}">
                <a16:creationId xmlns:a16="http://schemas.microsoft.com/office/drawing/2014/main" id="{C34A26A0-1AAE-F6BA-F2B9-7897D237F983}"/>
              </a:ext>
            </a:extLst>
          </p:cNvPr>
          <p:cNvSpPr>
            <a:spLocks noGrp="1"/>
          </p:cNvSpPr>
          <p:nvPr>
            <p:ph type="subTitle" idx="1"/>
          </p:nvPr>
        </p:nvSpPr>
        <p:spPr/>
        <p:txBody>
          <a:bodyPr/>
          <a:lstStyle/>
          <a:p>
            <a:r>
              <a:rPr lang="en-GB" dirty="0"/>
              <a:t>TAX DEDUCTED AT SOURCE</a:t>
            </a:r>
            <a:endParaRPr lang="en-IN" dirty="0"/>
          </a:p>
        </p:txBody>
      </p:sp>
    </p:spTree>
    <p:extLst>
      <p:ext uri="{BB962C8B-B14F-4D97-AF65-F5344CB8AC3E}">
        <p14:creationId xmlns:p14="http://schemas.microsoft.com/office/powerpoint/2010/main" val="351217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929D-42A4-7CAF-BDDF-D137845E73B4}"/>
              </a:ext>
            </a:extLst>
          </p:cNvPr>
          <p:cNvSpPr>
            <a:spLocks noGrp="1"/>
          </p:cNvSpPr>
          <p:nvPr>
            <p:ph type="title"/>
          </p:nvPr>
        </p:nvSpPr>
        <p:spPr/>
        <p:txBody>
          <a:bodyPr/>
          <a:lstStyle/>
          <a:p>
            <a:r>
              <a:rPr lang="en-GB" dirty="0"/>
              <a:t>Time of Deduction</a:t>
            </a:r>
            <a:endParaRPr lang="en-IN" dirty="0"/>
          </a:p>
        </p:txBody>
      </p:sp>
      <p:sp>
        <p:nvSpPr>
          <p:cNvPr id="3" name="Content Placeholder 2">
            <a:extLst>
              <a:ext uri="{FF2B5EF4-FFF2-40B4-BE49-F238E27FC236}">
                <a16:creationId xmlns:a16="http://schemas.microsoft.com/office/drawing/2014/main" id="{5D82614D-2CFA-4A7B-C323-8FFDFE5F3045}"/>
              </a:ext>
            </a:extLst>
          </p:cNvPr>
          <p:cNvSpPr>
            <a:spLocks noGrp="1"/>
          </p:cNvSpPr>
          <p:nvPr>
            <p:ph idx="1"/>
          </p:nvPr>
        </p:nvSpPr>
        <p:spPr/>
        <p:txBody>
          <a:bodyPr/>
          <a:lstStyle/>
          <a:p>
            <a:r>
              <a:rPr lang="en-GB" dirty="0"/>
              <a:t>Date of Payment or</a:t>
            </a:r>
          </a:p>
          <a:p>
            <a:r>
              <a:rPr lang="en-GB" dirty="0"/>
              <a:t>Date of Credit</a:t>
            </a:r>
          </a:p>
          <a:p>
            <a:endParaRPr lang="en-GB" dirty="0"/>
          </a:p>
          <a:p>
            <a:r>
              <a:rPr lang="en-GB" dirty="0"/>
              <a:t>Which ever is earlier</a:t>
            </a:r>
          </a:p>
          <a:p>
            <a:endParaRPr lang="en-GB" dirty="0"/>
          </a:p>
          <a:p>
            <a:r>
              <a:rPr lang="en-GB" dirty="0"/>
              <a:t>With in 30 days payment to exchequer. </a:t>
            </a:r>
            <a:endParaRPr lang="en-IN" dirty="0"/>
          </a:p>
        </p:txBody>
      </p:sp>
    </p:spTree>
    <p:extLst>
      <p:ext uri="{BB962C8B-B14F-4D97-AF65-F5344CB8AC3E}">
        <p14:creationId xmlns:p14="http://schemas.microsoft.com/office/powerpoint/2010/main" val="49656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D5E2-3F38-1DAD-0EC9-FF49148F6541}"/>
              </a:ext>
            </a:extLst>
          </p:cNvPr>
          <p:cNvSpPr>
            <a:spLocks noGrp="1"/>
          </p:cNvSpPr>
          <p:nvPr>
            <p:ph type="title"/>
          </p:nvPr>
        </p:nvSpPr>
        <p:spPr/>
        <p:txBody>
          <a:bodyPr/>
          <a:lstStyle/>
          <a:p>
            <a:r>
              <a:rPr lang="en-GB" dirty="0"/>
              <a:t>NIL / Lower Deduction</a:t>
            </a:r>
            <a:endParaRPr lang="en-IN" dirty="0"/>
          </a:p>
        </p:txBody>
      </p:sp>
      <p:sp>
        <p:nvSpPr>
          <p:cNvPr id="3" name="Content Placeholder 2">
            <a:extLst>
              <a:ext uri="{FF2B5EF4-FFF2-40B4-BE49-F238E27FC236}">
                <a16:creationId xmlns:a16="http://schemas.microsoft.com/office/drawing/2014/main" id="{D82723A0-ED77-8DEA-DC7E-BFE0DD988CD6}"/>
              </a:ext>
            </a:extLst>
          </p:cNvPr>
          <p:cNvSpPr>
            <a:spLocks noGrp="1"/>
          </p:cNvSpPr>
          <p:nvPr>
            <p:ph idx="1"/>
          </p:nvPr>
        </p:nvSpPr>
        <p:spPr/>
        <p:txBody>
          <a:bodyPr/>
          <a:lstStyle/>
          <a:p>
            <a:r>
              <a:rPr lang="en-GB" dirty="0"/>
              <a:t>197 not applicable</a:t>
            </a:r>
          </a:p>
          <a:p>
            <a:r>
              <a:rPr lang="en-GB" dirty="0"/>
              <a:t>15 G/ 15 H not applicable</a:t>
            </a:r>
            <a:endParaRPr lang="en-IN" dirty="0"/>
          </a:p>
        </p:txBody>
      </p:sp>
    </p:spTree>
    <p:extLst>
      <p:ext uri="{BB962C8B-B14F-4D97-AF65-F5344CB8AC3E}">
        <p14:creationId xmlns:p14="http://schemas.microsoft.com/office/powerpoint/2010/main" val="152555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FFAC-F97F-D35F-2265-16EAF78668E5}"/>
              </a:ext>
            </a:extLst>
          </p:cNvPr>
          <p:cNvSpPr>
            <a:spLocks noGrp="1"/>
          </p:cNvSpPr>
          <p:nvPr>
            <p:ph type="title"/>
          </p:nvPr>
        </p:nvSpPr>
        <p:spPr/>
        <p:txBody>
          <a:bodyPr/>
          <a:lstStyle/>
          <a:p>
            <a:r>
              <a:rPr lang="en-GB" dirty="0" err="1"/>
              <a:t>Oxica</a:t>
            </a:r>
            <a:r>
              <a:rPr lang="en-GB" dirty="0"/>
              <a:t> enterprises (P) Ltd. Vs Dy CIT</a:t>
            </a:r>
            <a:endParaRPr lang="en-IN" dirty="0"/>
          </a:p>
        </p:txBody>
      </p:sp>
      <p:sp>
        <p:nvSpPr>
          <p:cNvPr id="3" name="Content Placeholder 2">
            <a:extLst>
              <a:ext uri="{FF2B5EF4-FFF2-40B4-BE49-F238E27FC236}">
                <a16:creationId xmlns:a16="http://schemas.microsoft.com/office/drawing/2014/main" id="{8E68BB61-A0C3-0AD5-B11D-729CC5A83689}"/>
              </a:ext>
            </a:extLst>
          </p:cNvPr>
          <p:cNvSpPr>
            <a:spLocks noGrp="1"/>
          </p:cNvSpPr>
          <p:nvPr>
            <p:ph idx="1"/>
          </p:nvPr>
        </p:nvSpPr>
        <p:spPr/>
        <p:txBody>
          <a:bodyPr/>
          <a:lstStyle/>
          <a:p>
            <a:pPr marL="0" indent="0">
              <a:buNone/>
            </a:pPr>
            <a:r>
              <a:rPr lang="en-GB" dirty="0"/>
              <a:t>Purchased from two Joint Owners – 60.12 Lakhs Total</a:t>
            </a:r>
          </a:p>
          <a:p>
            <a:pPr marL="0" indent="0">
              <a:buNone/>
            </a:pPr>
            <a:endParaRPr lang="en-GB" dirty="0"/>
          </a:p>
          <a:p>
            <a:pPr marL="0" indent="0">
              <a:buNone/>
            </a:pPr>
            <a:r>
              <a:rPr lang="en-GB" dirty="0"/>
              <a:t>No TDS</a:t>
            </a:r>
            <a:endParaRPr lang="en-IN" dirty="0"/>
          </a:p>
        </p:txBody>
      </p:sp>
    </p:spTree>
    <p:extLst>
      <p:ext uri="{BB962C8B-B14F-4D97-AF65-F5344CB8AC3E}">
        <p14:creationId xmlns:p14="http://schemas.microsoft.com/office/powerpoint/2010/main" val="73844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508338"/>
            <a:ext cx="11932920" cy="584775"/>
          </a:xfrm>
          <a:prstGeom prst="rect">
            <a:avLst/>
          </a:prstGeom>
        </p:spPr>
        <p:txBody>
          <a:bodyPr wrap="square">
            <a:spAutoFit/>
          </a:bodyPr>
          <a:lstStyle/>
          <a:p>
            <a:r>
              <a:rPr lang="en-US" sz="3200" b="1" dirty="0">
                <a:latin typeface="+mj-lt"/>
              </a:rPr>
              <a:t>Practical aspects of Section 194 IA and Section 195</a:t>
            </a:r>
            <a:endParaRPr lang="en-IN" sz="3200" b="1" dirty="0">
              <a:latin typeface="+mj-lt"/>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26720" y="1169313"/>
            <a:ext cx="10182855" cy="288000"/>
          </a:xfrm>
          <a:prstGeom prst="rect">
            <a:avLst/>
          </a:prstGeom>
        </p:spPr>
      </p:pic>
      <p:graphicFrame>
        <p:nvGraphicFramePr>
          <p:cNvPr id="4" name="Table 3"/>
          <p:cNvGraphicFramePr>
            <a:graphicFrameLocks noGrp="1"/>
          </p:cNvGraphicFramePr>
          <p:nvPr/>
        </p:nvGraphicFramePr>
        <p:xfrm>
          <a:off x="426720" y="1714748"/>
          <a:ext cx="11326009" cy="4906418"/>
        </p:xfrm>
        <a:graphic>
          <a:graphicData uri="http://schemas.openxmlformats.org/drawingml/2006/table">
            <a:tbl>
              <a:tblPr firstRow="1" bandRow="1">
                <a:tableStyleId>{BC89EF96-8CEA-46FF-86C4-4CE0E7609802}</a:tableStyleId>
              </a:tblPr>
              <a:tblGrid>
                <a:gridCol w="2284056">
                  <a:extLst>
                    <a:ext uri="{9D8B030D-6E8A-4147-A177-3AD203B41FA5}">
                      <a16:colId xmlns:a16="http://schemas.microsoft.com/office/drawing/2014/main" val="20000"/>
                    </a:ext>
                  </a:extLst>
                </a:gridCol>
                <a:gridCol w="4317285">
                  <a:extLst>
                    <a:ext uri="{9D8B030D-6E8A-4147-A177-3AD203B41FA5}">
                      <a16:colId xmlns:a16="http://schemas.microsoft.com/office/drawing/2014/main" val="20001"/>
                    </a:ext>
                  </a:extLst>
                </a:gridCol>
                <a:gridCol w="4724668">
                  <a:extLst>
                    <a:ext uri="{9D8B030D-6E8A-4147-A177-3AD203B41FA5}">
                      <a16:colId xmlns:a16="http://schemas.microsoft.com/office/drawing/2014/main" val="20002"/>
                    </a:ext>
                  </a:extLst>
                </a:gridCol>
              </a:tblGrid>
              <a:tr h="383159">
                <a:tc>
                  <a:txBody>
                    <a:bodyPr/>
                    <a:lstStyle/>
                    <a:p>
                      <a:pPr algn="ctr"/>
                      <a:r>
                        <a:rPr lang="en-IN" dirty="0">
                          <a:latin typeface="Garamond" panose="02020404030301010803" pitchFamily="18" charset="0"/>
                          <a:ea typeface="Gadugi" panose="020B0502040204020203" pitchFamily="34" charset="0"/>
                        </a:rPr>
                        <a:t>Particulars</a:t>
                      </a:r>
                    </a:p>
                  </a:txBody>
                  <a:tcPr/>
                </a:tc>
                <a:tc>
                  <a:txBody>
                    <a:bodyPr/>
                    <a:lstStyle/>
                    <a:p>
                      <a:pPr algn="ctr"/>
                      <a:r>
                        <a:rPr lang="en-IN" dirty="0">
                          <a:latin typeface="Garamond" panose="02020404030301010803" pitchFamily="18" charset="0"/>
                          <a:ea typeface="Gadugi" panose="020B0502040204020203" pitchFamily="34" charset="0"/>
                        </a:rPr>
                        <a:t>Section 194 IA</a:t>
                      </a:r>
                    </a:p>
                  </a:txBody>
                  <a:tcPr/>
                </a:tc>
                <a:tc>
                  <a:txBody>
                    <a:bodyPr/>
                    <a:lstStyle/>
                    <a:p>
                      <a:pPr algn="ctr"/>
                      <a:r>
                        <a:rPr lang="en-IN" dirty="0">
                          <a:latin typeface="Garamond" panose="02020404030301010803" pitchFamily="18" charset="0"/>
                          <a:ea typeface="Gadugi" panose="020B0502040204020203" pitchFamily="34" charset="0"/>
                        </a:rPr>
                        <a:t>Section 195</a:t>
                      </a:r>
                    </a:p>
                  </a:txBody>
                  <a:tcPr/>
                </a:tc>
                <a:extLst>
                  <a:ext uri="{0D108BD9-81ED-4DB2-BD59-A6C34878D82A}">
                    <a16:rowId xmlns:a16="http://schemas.microsoft.com/office/drawing/2014/main" val="10000"/>
                  </a:ext>
                </a:extLst>
              </a:tr>
              <a:tr h="591505">
                <a:tc>
                  <a:txBody>
                    <a:bodyPr/>
                    <a:lstStyle/>
                    <a:p>
                      <a:r>
                        <a:rPr lang="en-IN" b="1" dirty="0">
                          <a:latin typeface="Garamond" panose="02020404030301010803" pitchFamily="18" charset="0"/>
                          <a:ea typeface="Gadugi" panose="020B0502040204020203" pitchFamily="34" charset="0"/>
                        </a:rPr>
                        <a:t>Category of </a:t>
                      </a:r>
                    </a:p>
                    <a:p>
                      <a:r>
                        <a:rPr lang="en-IN" b="1" dirty="0">
                          <a:latin typeface="Garamond" panose="02020404030301010803" pitchFamily="18" charset="0"/>
                          <a:ea typeface="Gadugi" panose="020B0502040204020203" pitchFamily="34" charset="0"/>
                        </a:rPr>
                        <a:t>Payee/Seller</a:t>
                      </a:r>
                    </a:p>
                  </a:txBody>
                  <a:tcPr/>
                </a:tc>
                <a:tc>
                  <a:txBody>
                    <a:bodyPr/>
                    <a:lstStyle/>
                    <a:p>
                      <a:r>
                        <a:rPr lang="en-IN" b="1" dirty="0">
                          <a:latin typeface="Garamond" panose="02020404030301010803" pitchFamily="18" charset="0"/>
                          <a:ea typeface="Gadugi" panose="020B0502040204020203" pitchFamily="34" charset="0"/>
                        </a:rPr>
                        <a:t>Resident</a:t>
                      </a:r>
                    </a:p>
                  </a:txBody>
                  <a:tcPr/>
                </a:tc>
                <a:tc>
                  <a:txBody>
                    <a:bodyPr/>
                    <a:lstStyle/>
                    <a:p>
                      <a:r>
                        <a:rPr lang="en-IN" b="1" dirty="0">
                          <a:latin typeface="Garamond" panose="02020404030301010803" pitchFamily="18" charset="0"/>
                          <a:ea typeface="Gadugi" panose="020B0502040204020203" pitchFamily="34" charset="0"/>
                        </a:rPr>
                        <a:t>Non-Resident</a:t>
                      </a:r>
                    </a:p>
                  </a:txBody>
                  <a:tcPr/>
                </a:tc>
                <a:extLst>
                  <a:ext uri="{0D108BD9-81ED-4DB2-BD59-A6C34878D82A}">
                    <a16:rowId xmlns:a16="http://schemas.microsoft.com/office/drawing/2014/main" val="10001"/>
                  </a:ext>
                </a:extLst>
              </a:tr>
              <a:tr h="1175107">
                <a:tc>
                  <a:txBody>
                    <a:bodyPr/>
                    <a:lstStyle/>
                    <a:p>
                      <a:r>
                        <a:rPr lang="en-IN" b="1" dirty="0">
                          <a:latin typeface="Garamond" panose="02020404030301010803" pitchFamily="18" charset="0"/>
                          <a:ea typeface="Gadugi" panose="020B0502040204020203" pitchFamily="34" charset="0"/>
                        </a:rPr>
                        <a:t>Nature of Payment</a:t>
                      </a:r>
                    </a:p>
                  </a:txBody>
                  <a:tcPr/>
                </a:tc>
                <a:tc>
                  <a:txBody>
                    <a:bodyPr/>
                    <a:lstStyle/>
                    <a:p>
                      <a:r>
                        <a:rPr lang="en-US" dirty="0">
                          <a:latin typeface="Garamond" panose="02020404030301010803" pitchFamily="18" charset="0"/>
                          <a:ea typeface="Gadugi" panose="020B0502040204020203" pitchFamily="34" charset="0"/>
                        </a:rPr>
                        <a:t>any sum by way of </a:t>
                      </a:r>
                      <a:r>
                        <a:rPr lang="en-US" b="1" dirty="0">
                          <a:latin typeface="Garamond" panose="02020404030301010803" pitchFamily="18" charset="0"/>
                          <a:ea typeface="Gadugi" panose="020B0502040204020203" pitchFamily="34" charset="0"/>
                        </a:rPr>
                        <a:t>consideration</a:t>
                      </a:r>
                      <a:r>
                        <a:rPr lang="en-US" dirty="0">
                          <a:latin typeface="Garamond" panose="02020404030301010803" pitchFamily="18" charset="0"/>
                          <a:ea typeface="Gadugi" panose="020B0502040204020203" pitchFamily="34" charset="0"/>
                        </a:rPr>
                        <a:t> for transfer of </a:t>
                      </a:r>
                      <a:r>
                        <a:rPr lang="en-US" b="1" dirty="0">
                          <a:latin typeface="Garamond" panose="02020404030301010803" pitchFamily="18" charset="0"/>
                          <a:ea typeface="Gadugi" panose="020B0502040204020203" pitchFamily="34" charset="0"/>
                        </a:rPr>
                        <a:t>any immovable property </a:t>
                      </a:r>
                      <a:r>
                        <a:rPr lang="en-US" dirty="0">
                          <a:latin typeface="Garamond" panose="02020404030301010803" pitchFamily="18" charset="0"/>
                          <a:ea typeface="Gadugi" panose="020B0502040204020203" pitchFamily="34" charset="0"/>
                        </a:rPr>
                        <a:t>(other than agricultural land)</a:t>
                      </a:r>
                      <a:endParaRPr lang="en-IN" dirty="0">
                        <a:latin typeface="Garamond" panose="02020404030301010803" pitchFamily="18" charset="0"/>
                        <a:ea typeface="Gadugi" panose="020B0502040204020203" pitchFamily="34" charset="0"/>
                      </a:endParaRPr>
                    </a:p>
                  </a:txBody>
                  <a:tcPr/>
                </a:tc>
                <a:tc>
                  <a:txBody>
                    <a:bodyPr/>
                    <a:lstStyle/>
                    <a:p>
                      <a:r>
                        <a:rPr lang="en-US" b="1" dirty="0">
                          <a:latin typeface="Garamond" panose="02020404030301010803" pitchFamily="18" charset="0"/>
                          <a:ea typeface="Gadugi" panose="020B0502040204020203" pitchFamily="34" charset="0"/>
                        </a:rPr>
                        <a:t>any interest </a:t>
                      </a:r>
                      <a:r>
                        <a:rPr lang="en-US" dirty="0">
                          <a:latin typeface="Garamond" panose="02020404030301010803" pitchFamily="18" charset="0"/>
                          <a:ea typeface="Gadugi" panose="020B0502040204020203" pitchFamily="34" charset="0"/>
                        </a:rPr>
                        <a:t>or </a:t>
                      </a:r>
                      <a:r>
                        <a:rPr lang="en-US" b="1" dirty="0">
                          <a:latin typeface="Garamond" panose="02020404030301010803" pitchFamily="18" charset="0"/>
                          <a:ea typeface="Gadugi" panose="020B0502040204020203" pitchFamily="34" charset="0"/>
                        </a:rPr>
                        <a:t>any other sum </a:t>
                      </a:r>
                      <a:r>
                        <a:rPr lang="en-US" dirty="0">
                          <a:latin typeface="Garamond" panose="02020404030301010803" pitchFamily="18" charset="0"/>
                          <a:ea typeface="Gadugi" panose="020B0502040204020203" pitchFamily="34" charset="0"/>
                        </a:rPr>
                        <a:t>chargeable under the provisions of the Act</a:t>
                      </a:r>
                      <a:endParaRPr lang="en-IN" dirty="0">
                        <a:latin typeface="Garamond" panose="02020404030301010803" pitchFamily="18" charset="0"/>
                        <a:ea typeface="Gadugi" panose="020B0502040204020203" pitchFamily="34" charset="0"/>
                      </a:endParaRPr>
                    </a:p>
                  </a:txBody>
                  <a:tcPr/>
                </a:tc>
                <a:extLst>
                  <a:ext uri="{0D108BD9-81ED-4DB2-BD59-A6C34878D82A}">
                    <a16:rowId xmlns:a16="http://schemas.microsoft.com/office/drawing/2014/main" val="10002"/>
                  </a:ext>
                </a:extLst>
              </a:tr>
              <a:tr h="1156447">
                <a:tc>
                  <a:txBody>
                    <a:bodyPr/>
                    <a:lstStyle/>
                    <a:p>
                      <a:r>
                        <a:rPr lang="en-IN" b="1" dirty="0">
                          <a:latin typeface="Garamond" panose="02020404030301010803" pitchFamily="18" charset="0"/>
                          <a:ea typeface="Gadugi" panose="020B0502040204020203" pitchFamily="34" charset="0"/>
                        </a:rPr>
                        <a:t>Rate</a:t>
                      </a:r>
                      <a:r>
                        <a:rPr lang="en-IN" b="1" baseline="0" dirty="0">
                          <a:latin typeface="Garamond" panose="02020404030301010803" pitchFamily="18" charset="0"/>
                          <a:ea typeface="Gadugi" panose="020B0502040204020203" pitchFamily="34" charset="0"/>
                        </a:rPr>
                        <a:t> of TDS</a:t>
                      </a:r>
                      <a:endParaRPr lang="en-IN" b="1" dirty="0">
                        <a:latin typeface="Garamond" panose="02020404030301010803" pitchFamily="18" charset="0"/>
                        <a:ea typeface="Gadugi" panose="020B0502040204020203" pitchFamily="34" charset="0"/>
                      </a:endParaRPr>
                    </a:p>
                  </a:txBody>
                  <a:tcPr/>
                </a:tc>
                <a:tc>
                  <a:txBody>
                    <a:bodyPr/>
                    <a:lstStyle/>
                    <a:p>
                      <a:r>
                        <a:rPr lang="en-IN" b="1" dirty="0">
                          <a:latin typeface="Garamond" panose="02020404030301010803" pitchFamily="18" charset="0"/>
                          <a:ea typeface="Gadugi" panose="020B0502040204020203" pitchFamily="34" charset="0"/>
                        </a:rPr>
                        <a:t>1 % </a:t>
                      </a:r>
                      <a:r>
                        <a:rPr lang="en-IN" b="0" dirty="0">
                          <a:latin typeface="Garamond" panose="02020404030301010803" pitchFamily="18" charset="0"/>
                          <a:ea typeface="Gadugi" panose="020B0502040204020203" pitchFamily="34" charset="0"/>
                        </a:rPr>
                        <a:t>on entire sale consideration </a:t>
                      </a:r>
                    </a:p>
                  </a:txBody>
                  <a:tcPr/>
                </a:tc>
                <a:tc>
                  <a:txBody>
                    <a:bodyPr/>
                    <a:lstStyle/>
                    <a:p>
                      <a:r>
                        <a:rPr lang="en-IN" dirty="0">
                          <a:latin typeface="Garamond" panose="02020404030301010803" pitchFamily="18" charset="0"/>
                          <a:ea typeface="Gadugi" panose="020B0502040204020203" pitchFamily="34" charset="0"/>
                        </a:rPr>
                        <a:t>LTCG – </a:t>
                      </a:r>
                      <a:r>
                        <a:rPr lang="en-IN" b="1" dirty="0">
                          <a:latin typeface="Garamond" panose="02020404030301010803" pitchFamily="18" charset="0"/>
                          <a:ea typeface="Gadugi" panose="020B0502040204020203" pitchFamily="34" charset="0"/>
                        </a:rPr>
                        <a:t>20% , </a:t>
                      </a:r>
                      <a:r>
                        <a:rPr lang="en-IN" b="0" dirty="0">
                          <a:latin typeface="Garamond" panose="02020404030301010803" pitchFamily="18" charset="0"/>
                          <a:ea typeface="Gadugi" panose="020B0502040204020203" pitchFamily="34" charset="0"/>
                        </a:rPr>
                        <a:t>STCG – Slab Rate</a:t>
                      </a:r>
                    </a:p>
                    <a:p>
                      <a:r>
                        <a:rPr lang="en-IN" b="0" dirty="0">
                          <a:latin typeface="Garamond" panose="02020404030301010803" pitchFamily="18" charset="0"/>
                          <a:ea typeface="Gadugi" panose="020B0502040204020203" pitchFamily="34" charset="0"/>
                        </a:rPr>
                        <a:t>(Only on the Capital Gain, not on the entire</a:t>
                      </a:r>
                      <a:r>
                        <a:rPr lang="en-IN" b="0" baseline="0" dirty="0">
                          <a:latin typeface="Garamond" panose="02020404030301010803" pitchFamily="18" charset="0"/>
                          <a:ea typeface="Gadugi" panose="020B0502040204020203" pitchFamily="34" charset="0"/>
                        </a:rPr>
                        <a:t> sale consideration</a:t>
                      </a:r>
                      <a:r>
                        <a:rPr lang="en-IN" b="0" dirty="0">
                          <a:latin typeface="Garamond" panose="02020404030301010803" pitchFamily="18" charset="0"/>
                          <a:ea typeface="Gadugi" panose="020B0502040204020203" pitchFamily="34" charset="0"/>
                        </a:rPr>
                        <a:t>)</a:t>
                      </a:r>
                    </a:p>
                  </a:txBody>
                  <a:tcPr/>
                </a:tc>
                <a:extLst>
                  <a:ext uri="{0D108BD9-81ED-4DB2-BD59-A6C34878D82A}">
                    <a16:rowId xmlns:a16="http://schemas.microsoft.com/office/drawing/2014/main" val="10003"/>
                  </a:ext>
                </a:extLst>
              </a:tr>
              <a:tr h="1551625">
                <a:tc>
                  <a:txBody>
                    <a:bodyPr/>
                    <a:lstStyle/>
                    <a:p>
                      <a:r>
                        <a:rPr lang="en-IN" b="1" dirty="0">
                          <a:latin typeface="Garamond" panose="02020404030301010803" pitchFamily="18" charset="0"/>
                          <a:ea typeface="Gadugi" panose="020B0502040204020203" pitchFamily="34" charset="0"/>
                        </a:rPr>
                        <a:t>Remittance of TDS</a:t>
                      </a:r>
                    </a:p>
                  </a:txBody>
                  <a:tcPr/>
                </a:tc>
                <a:tc>
                  <a:txBody>
                    <a:bodyPr/>
                    <a:lstStyle/>
                    <a:p>
                      <a:r>
                        <a:rPr lang="en-US" dirty="0">
                          <a:latin typeface="Garamond" panose="02020404030301010803" pitchFamily="18" charset="0"/>
                          <a:ea typeface="Gadugi" panose="020B0502040204020203" pitchFamily="34" charset="0"/>
                        </a:rPr>
                        <a:t>The buyer shall remit the TDS amount through a </a:t>
                      </a:r>
                      <a:r>
                        <a:rPr lang="en-US" dirty="0" err="1">
                          <a:latin typeface="Garamond" panose="02020404030301010803" pitchFamily="18" charset="0"/>
                          <a:ea typeface="Gadugi" panose="020B0502040204020203" pitchFamily="34" charset="0"/>
                        </a:rPr>
                        <a:t>challan</a:t>
                      </a:r>
                      <a:r>
                        <a:rPr lang="en-US" dirty="0">
                          <a:latin typeface="Garamond" panose="02020404030301010803" pitchFamily="18" charset="0"/>
                          <a:ea typeface="Gadugi" panose="020B0502040204020203" pitchFamily="34" charset="0"/>
                        </a:rPr>
                        <a:t> cum statement in </a:t>
                      </a:r>
                      <a:r>
                        <a:rPr lang="en-US" b="1" dirty="0">
                          <a:latin typeface="Garamond" panose="02020404030301010803" pitchFamily="18" charset="0"/>
                          <a:ea typeface="Gadugi" panose="020B0502040204020203" pitchFamily="34" charset="0"/>
                        </a:rPr>
                        <a:t>Form</a:t>
                      </a:r>
                      <a:r>
                        <a:rPr lang="en-US" dirty="0">
                          <a:latin typeface="Garamond" panose="02020404030301010803" pitchFamily="18" charset="0"/>
                          <a:ea typeface="Gadugi" panose="020B0502040204020203" pitchFamily="34" charset="0"/>
                        </a:rPr>
                        <a:t> </a:t>
                      </a:r>
                      <a:r>
                        <a:rPr lang="en-US" b="1" dirty="0">
                          <a:latin typeface="Garamond" panose="02020404030301010803" pitchFamily="18" charset="0"/>
                          <a:ea typeface="Gadugi" panose="020B0502040204020203" pitchFamily="34" charset="0"/>
                        </a:rPr>
                        <a:t>26QB</a:t>
                      </a:r>
                      <a:r>
                        <a:rPr lang="en-US" dirty="0">
                          <a:latin typeface="Garamond" panose="02020404030301010803" pitchFamily="18" charset="0"/>
                          <a:ea typeface="Gadugi" panose="020B0502040204020203" pitchFamily="34" charset="0"/>
                        </a:rPr>
                        <a:t> and a TDS certificate shall be issued to the Payee / Seller in </a:t>
                      </a:r>
                      <a:r>
                        <a:rPr lang="en-US" b="1" dirty="0">
                          <a:latin typeface="Garamond" panose="02020404030301010803" pitchFamily="18" charset="0"/>
                          <a:ea typeface="Gadugi" panose="020B0502040204020203" pitchFamily="34" charset="0"/>
                        </a:rPr>
                        <a:t>Form 16B</a:t>
                      </a:r>
                      <a:r>
                        <a:rPr lang="en-US" dirty="0">
                          <a:latin typeface="Garamond" panose="02020404030301010803" pitchFamily="18" charset="0"/>
                          <a:ea typeface="Gadugi" panose="020B0502040204020203" pitchFamily="34" charset="0"/>
                        </a:rPr>
                        <a:t>.</a:t>
                      </a:r>
                      <a:endParaRPr lang="en-IN" dirty="0">
                        <a:latin typeface="Garamond" panose="02020404030301010803" pitchFamily="18" charset="0"/>
                        <a:ea typeface="Gadugi" panose="020B0502040204020203" pitchFamily="34" charset="0"/>
                      </a:endParaRPr>
                    </a:p>
                  </a:txBody>
                  <a:tcPr/>
                </a:tc>
                <a:tc>
                  <a:txBody>
                    <a:bodyPr/>
                    <a:lstStyle/>
                    <a:p>
                      <a:r>
                        <a:rPr lang="en-US" dirty="0">
                          <a:latin typeface="Garamond" panose="02020404030301010803" pitchFamily="18" charset="0"/>
                          <a:ea typeface="Gadugi" panose="020B0502040204020203" pitchFamily="34" charset="0"/>
                        </a:rPr>
                        <a:t>The person who is liable to deduct </a:t>
                      </a:r>
                      <a:r>
                        <a:rPr lang="en-US" b="0" dirty="0">
                          <a:latin typeface="Garamond" panose="02020404030301010803" pitchFamily="18" charset="0"/>
                          <a:ea typeface="Gadugi" panose="020B0502040204020203" pitchFamily="34" charset="0"/>
                        </a:rPr>
                        <a:t>TDS</a:t>
                      </a:r>
                      <a:r>
                        <a:rPr lang="en-US" dirty="0">
                          <a:latin typeface="Garamond" panose="02020404030301010803" pitchFamily="18" charset="0"/>
                          <a:ea typeface="Gadugi" panose="020B0502040204020203" pitchFamily="34" charset="0"/>
                        </a:rPr>
                        <a:t> (Buyer of the immovable property) must mandatorily apply for a </a:t>
                      </a:r>
                      <a:r>
                        <a:rPr lang="en-US" b="1" dirty="0">
                          <a:latin typeface="Garamond" panose="02020404030301010803" pitchFamily="18" charset="0"/>
                          <a:ea typeface="Gadugi" panose="020B0502040204020203" pitchFamily="34" charset="0"/>
                        </a:rPr>
                        <a:t>TAN </a:t>
                      </a:r>
                      <a:r>
                        <a:rPr lang="en-US" dirty="0">
                          <a:latin typeface="Garamond" panose="02020404030301010803" pitchFamily="18" charset="0"/>
                          <a:ea typeface="Gadugi" panose="020B0502040204020203" pitchFamily="34" charset="0"/>
                        </a:rPr>
                        <a:t>(There is no option for him to remit the TDS amount through Form 26QB)</a:t>
                      </a:r>
                      <a:endParaRPr lang="en-IN" dirty="0">
                        <a:latin typeface="Garamond" panose="02020404030301010803" pitchFamily="18" charset="0"/>
                        <a:ea typeface="Gadugi" panose="020B0502040204020203"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199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1452" y="883122"/>
            <a:ext cx="7838013" cy="5974878"/>
          </a:xfrm>
          <a:prstGeom prst="rect">
            <a:avLst/>
          </a:prstGeom>
        </p:spPr>
      </p:pic>
      <p:sp>
        <p:nvSpPr>
          <p:cNvPr id="3" name="TextBox 2"/>
          <p:cNvSpPr txBox="1"/>
          <p:nvPr/>
        </p:nvSpPr>
        <p:spPr>
          <a:xfrm>
            <a:off x="2091452" y="275771"/>
            <a:ext cx="8403772" cy="461665"/>
          </a:xfrm>
          <a:prstGeom prst="rect">
            <a:avLst/>
          </a:prstGeom>
          <a:noFill/>
        </p:spPr>
        <p:txBody>
          <a:bodyPr wrap="square" rtlCol="0">
            <a:spAutoFit/>
          </a:bodyPr>
          <a:lstStyle/>
          <a:p>
            <a:r>
              <a:rPr lang="en-IN" sz="2400" b="1" dirty="0">
                <a:latin typeface="Garamond" panose="02020404030301010803" pitchFamily="18" charset="0"/>
              </a:rPr>
              <a:t>E-Payment Procedure of TDS on Property (Form 26 QB)</a:t>
            </a:r>
          </a:p>
        </p:txBody>
      </p:sp>
    </p:spTree>
    <p:extLst>
      <p:ext uri="{BB962C8B-B14F-4D97-AF65-F5344CB8AC3E}">
        <p14:creationId xmlns:p14="http://schemas.microsoft.com/office/powerpoint/2010/main" val="417055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7614" y="26260"/>
            <a:ext cx="7638214" cy="6831740"/>
          </a:xfrm>
          <a:prstGeom prst="rect">
            <a:avLst/>
          </a:prstGeom>
        </p:spPr>
      </p:pic>
    </p:spTree>
    <p:extLst>
      <p:ext uri="{BB962C8B-B14F-4D97-AF65-F5344CB8AC3E}">
        <p14:creationId xmlns:p14="http://schemas.microsoft.com/office/powerpoint/2010/main" val="4823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8336" y="142416"/>
            <a:ext cx="7535327" cy="6573167"/>
          </a:xfrm>
          <a:prstGeom prst="rect">
            <a:avLst/>
          </a:prstGeom>
        </p:spPr>
      </p:pic>
    </p:spTree>
    <p:extLst>
      <p:ext uri="{BB962C8B-B14F-4D97-AF65-F5344CB8AC3E}">
        <p14:creationId xmlns:p14="http://schemas.microsoft.com/office/powerpoint/2010/main" val="299381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0312" y="137245"/>
            <a:ext cx="8371600" cy="6539326"/>
          </a:xfrm>
          <a:prstGeom prst="rect">
            <a:avLst/>
          </a:prstGeom>
        </p:spPr>
      </p:pic>
    </p:spTree>
    <p:extLst>
      <p:ext uri="{BB962C8B-B14F-4D97-AF65-F5344CB8AC3E}">
        <p14:creationId xmlns:p14="http://schemas.microsoft.com/office/powerpoint/2010/main" val="272914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5126" y="774541"/>
            <a:ext cx="8330775" cy="6025403"/>
          </a:xfrm>
          <a:prstGeom prst="rect">
            <a:avLst/>
          </a:prstGeom>
        </p:spPr>
      </p:pic>
      <p:sp>
        <p:nvSpPr>
          <p:cNvPr id="3" name="TextBox 2"/>
          <p:cNvSpPr txBox="1"/>
          <p:nvPr/>
        </p:nvSpPr>
        <p:spPr>
          <a:xfrm>
            <a:off x="2213428" y="215890"/>
            <a:ext cx="7794172" cy="461665"/>
          </a:xfrm>
          <a:prstGeom prst="rect">
            <a:avLst/>
          </a:prstGeom>
          <a:noFill/>
        </p:spPr>
        <p:txBody>
          <a:bodyPr wrap="square" rtlCol="0">
            <a:spAutoFit/>
          </a:bodyPr>
          <a:lstStyle/>
          <a:p>
            <a:r>
              <a:rPr lang="en-IN" sz="2400" b="1" dirty="0">
                <a:latin typeface="Garamond" panose="02020404030301010803" pitchFamily="18" charset="0"/>
              </a:rPr>
              <a:t>Demand Payment for TDS on Property (Form 26 QB)</a:t>
            </a:r>
          </a:p>
        </p:txBody>
      </p:sp>
    </p:spTree>
    <p:extLst>
      <p:ext uri="{BB962C8B-B14F-4D97-AF65-F5344CB8AC3E}">
        <p14:creationId xmlns:p14="http://schemas.microsoft.com/office/powerpoint/2010/main" val="79983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048D-5C42-6754-AA34-0CF5701ADA79}"/>
              </a:ext>
            </a:extLst>
          </p:cNvPr>
          <p:cNvSpPr>
            <a:spLocks noGrp="1"/>
          </p:cNvSpPr>
          <p:nvPr>
            <p:ph type="title"/>
          </p:nvPr>
        </p:nvSpPr>
        <p:spPr/>
        <p:txBody>
          <a:bodyPr>
            <a:normAutofit fontScale="90000"/>
          </a:bodyPr>
          <a:lstStyle/>
          <a:p>
            <a:r>
              <a:rPr lang="en-GB" b="1" dirty="0"/>
              <a:t>SEC 194 IC - </a:t>
            </a:r>
            <a:r>
              <a:rPr lang="en-IN" b="1" i="0" dirty="0">
                <a:solidFill>
                  <a:srgbClr val="444444"/>
                </a:solidFill>
                <a:effectLst/>
              </a:rPr>
              <a:t>Payment under specified agreement.</a:t>
            </a:r>
            <a:endParaRPr lang="en-IN" b="1" dirty="0"/>
          </a:p>
        </p:txBody>
      </p:sp>
      <p:sp>
        <p:nvSpPr>
          <p:cNvPr id="3" name="Content Placeholder 2">
            <a:extLst>
              <a:ext uri="{FF2B5EF4-FFF2-40B4-BE49-F238E27FC236}">
                <a16:creationId xmlns:a16="http://schemas.microsoft.com/office/drawing/2014/main" id="{94201881-33F2-1740-A53E-22E24E7035C9}"/>
              </a:ext>
            </a:extLst>
          </p:cNvPr>
          <p:cNvSpPr>
            <a:spLocks noGrp="1"/>
          </p:cNvSpPr>
          <p:nvPr>
            <p:ph idx="1"/>
          </p:nvPr>
        </p:nvSpPr>
        <p:spPr/>
        <p:txBody>
          <a:bodyPr/>
          <a:lstStyle/>
          <a:p>
            <a:r>
              <a:rPr lang="en-GB" b="1" i="0" dirty="0">
                <a:solidFill>
                  <a:srgbClr val="444444"/>
                </a:solidFill>
                <a:effectLst/>
                <a:latin typeface="Times New Roman" panose="02020603050405020304" pitchFamily="18" charset="0"/>
              </a:rPr>
              <a:t> </a:t>
            </a:r>
            <a:r>
              <a:rPr lang="en-GB" b="0" i="0" dirty="0">
                <a:solidFill>
                  <a:srgbClr val="444444"/>
                </a:solidFill>
                <a:effectLst/>
                <a:latin typeface="Times New Roman" panose="02020603050405020304" pitchFamily="18" charset="0"/>
              </a:rPr>
              <a:t>Notwithstanding anything contained in </a:t>
            </a:r>
            <a:r>
              <a:rPr lang="en-GB" b="0" i="0" u="none" strike="noStrike" dirty="0">
                <a:solidFill>
                  <a:srgbClr val="0072C6"/>
                </a:solidFill>
                <a:effectLst/>
                <a:latin typeface="Times New Roman" panose="02020603050405020304" pitchFamily="18" charset="0"/>
              </a:rPr>
              <a:t>section 194-IA</a:t>
            </a:r>
            <a:r>
              <a:rPr lang="en-GB" b="0" i="0" dirty="0">
                <a:solidFill>
                  <a:srgbClr val="444444"/>
                </a:solidFill>
                <a:effectLst/>
                <a:latin typeface="Times New Roman" panose="02020603050405020304" pitchFamily="18" charset="0"/>
              </a:rPr>
              <a:t>, any person responsible for paying to a resident any sum by way of consideration, not being consideration in kind, under the agreement referred to in sub-section (5A) of </a:t>
            </a:r>
            <a:r>
              <a:rPr lang="en-GB" b="0" i="0" u="none" strike="noStrike" dirty="0">
                <a:solidFill>
                  <a:srgbClr val="0072C6"/>
                </a:solidFill>
                <a:effectLst/>
                <a:latin typeface="Times New Roman" panose="02020603050405020304" pitchFamily="18" charset="0"/>
              </a:rPr>
              <a:t>section 45</a:t>
            </a:r>
            <a:r>
              <a:rPr lang="en-GB" b="0" i="0" dirty="0">
                <a:solidFill>
                  <a:srgbClr val="444444"/>
                </a:solidFill>
                <a:effectLst/>
                <a:latin typeface="Times New Roman" panose="02020603050405020304" pitchFamily="18" charset="0"/>
              </a:rPr>
              <a:t>, shall at the time of credit of such sum to the account of the payee or at the time of payment thereof in cash or by issue of a cheque or draft or by any other mode, whichever is earlier, deduct an amount equal to ten per cent of such sum as income-tax thereon.</a:t>
            </a:r>
            <a:endParaRPr lang="en-IN" dirty="0"/>
          </a:p>
        </p:txBody>
      </p:sp>
    </p:spTree>
    <p:extLst>
      <p:ext uri="{BB962C8B-B14F-4D97-AF65-F5344CB8AC3E}">
        <p14:creationId xmlns:p14="http://schemas.microsoft.com/office/powerpoint/2010/main" val="311255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469B-44AC-59FB-763C-DF810D62A945}"/>
              </a:ext>
            </a:extLst>
          </p:cNvPr>
          <p:cNvSpPr>
            <a:spLocks noGrp="1"/>
          </p:cNvSpPr>
          <p:nvPr>
            <p:ph type="title"/>
          </p:nvPr>
        </p:nvSpPr>
        <p:spPr/>
        <p:txBody>
          <a:bodyPr>
            <a:normAutofit/>
          </a:bodyPr>
          <a:lstStyle/>
          <a:p>
            <a:r>
              <a:rPr lang="en-GB" sz="2600" dirty="0">
                <a:latin typeface="Bahnschrift Condensed" panose="020B0502040204020203" pitchFamily="34" charset="0"/>
                <a:cs typeface="Aharoni" panose="02010803020104030203" pitchFamily="2" charset="-79"/>
              </a:rPr>
              <a:t>SEC 194 IA - </a:t>
            </a:r>
            <a:r>
              <a:rPr lang="en-GB" sz="2600" b="1" i="0" dirty="0">
                <a:solidFill>
                  <a:srgbClr val="444444"/>
                </a:solidFill>
                <a:effectLst/>
                <a:latin typeface="Bahnschrift Condensed" panose="020B0502040204020203" pitchFamily="34" charset="0"/>
                <a:cs typeface="Aharoni" panose="02010803020104030203" pitchFamily="2" charset="-79"/>
              </a:rPr>
              <a:t>Payment on transfer of certain immovable property other than agricultural land.</a:t>
            </a:r>
            <a:endParaRPr lang="en-IN" sz="2600" dirty="0">
              <a:latin typeface="Bahnschrift Condensed" panose="020B0502040204020203"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C161896F-EB2D-BB85-D498-C65DA32D51D6}"/>
              </a:ext>
            </a:extLst>
          </p:cNvPr>
          <p:cNvSpPr>
            <a:spLocks noGrp="1"/>
          </p:cNvSpPr>
          <p:nvPr>
            <p:ph idx="1"/>
          </p:nvPr>
        </p:nvSpPr>
        <p:spPr>
          <a:xfrm>
            <a:off x="871591" y="2423368"/>
            <a:ext cx="10448817" cy="3452500"/>
          </a:xfrm>
        </p:spPr>
        <p:txBody>
          <a:bodyPr>
            <a:noAutofit/>
          </a:bodyPr>
          <a:lstStyle/>
          <a:p>
            <a:pPr algn="just">
              <a:spcAft>
                <a:spcPts val="400"/>
              </a:spcAft>
            </a:pPr>
            <a:r>
              <a:rPr lang="en-GB" sz="2000" b="0" i="0" dirty="0">
                <a:solidFill>
                  <a:srgbClr val="444444"/>
                </a:solidFill>
                <a:effectLst/>
                <a:latin typeface="Times New Roman" panose="02020603050405020304" pitchFamily="18" charset="0"/>
              </a:rPr>
              <a:t>(1) Any person, being a transferee, responsible for paying (other than the person referred to in </a:t>
            </a:r>
            <a:r>
              <a:rPr lang="en-GB" sz="2000" b="0" i="0" u="none" strike="noStrike" dirty="0">
                <a:solidFill>
                  <a:srgbClr val="0072C6"/>
                </a:solidFill>
                <a:effectLst/>
                <a:latin typeface="Times New Roman" panose="02020603050405020304" pitchFamily="18" charset="0"/>
              </a:rPr>
              <a:t>section 194LA</a:t>
            </a:r>
            <a:r>
              <a:rPr lang="en-GB" sz="2000" b="0" i="0" dirty="0">
                <a:solidFill>
                  <a:srgbClr val="444444"/>
                </a:solidFill>
                <a:effectLst/>
                <a:latin typeface="Times New Roman" panose="02020603050405020304" pitchFamily="18" charset="0"/>
              </a:rPr>
              <a:t>) to a resident transferor any sum by way of consideration for transfer of any immovable property (other than agricultural land), shall, at the time of credit of such sum to the account of the transferor or at the time of payment of such sum in cash or by issue of a cheque or draft or by any other mode, whichever is earlier, deduct an amount equal to one per cent of such sum </a:t>
            </a:r>
            <a:r>
              <a:rPr lang="en-GB" sz="2000" b="0" i="0" u="none" strike="noStrike" baseline="30000" dirty="0">
                <a:solidFill>
                  <a:srgbClr val="0072C6"/>
                </a:solidFill>
                <a:effectLst/>
                <a:latin typeface="Times New Roman" panose="02020603050405020304" pitchFamily="18" charset="0"/>
              </a:rPr>
              <a:t>91</a:t>
            </a:r>
            <a:r>
              <a:rPr lang="en-GB" sz="2000" b="1" i="0" dirty="0">
                <a:solidFill>
                  <a:srgbClr val="444444"/>
                </a:solidFill>
                <a:effectLst/>
                <a:latin typeface="Times New Roman" panose="02020603050405020304" pitchFamily="18" charset="0"/>
              </a:rPr>
              <a:t>[</a:t>
            </a:r>
            <a:r>
              <a:rPr lang="en-GB" sz="2000" b="0" i="1" dirty="0">
                <a:solidFill>
                  <a:srgbClr val="444444"/>
                </a:solidFill>
                <a:effectLst/>
                <a:latin typeface="Times New Roman" panose="02020603050405020304" pitchFamily="18" charset="0"/>
              </a:rPr>
              <a:t>or the stamp duty value of such property, whichever is higher</a:t>
            </a:r>
            <a:r>
              <a:rPr lang="en-GB" sz="2000" b="0" i="0" dirty="0">
                <a:solidFill>
                  <a:srgbClr val="444444"/>
                </a:solidFill>
                <a:effectLst/>
                <a:latin typeface="Times New Roman" panose="02020603050405020304" pitchFamily="18" charset="0"/>
              </a:rPr>
              <a:t>,</a:t>
            </a:r>
            <a:r>
              <a:rPr lang="en-GB" sz="2000" b="1" i="0" dirty="0">
                <a:solidFill>
                  <a:srgbClr val="444444"/>
                </a:solidFill>
                <a:effectLst/>
                <a:latin typeface="Times New Roman" panose="02020603050405020304" pitchFamily="18" charset="0"/>
              </a:rPr>
              <a:t>]</a:t>
            </a:r>
            <a:r>
              <a:rPr lang="en-GB" sz="2000" b="0" i="0" dirty="0">
                <a:solidFill>
                  <a:srgbClr val="444444"/>
                </a:solidFill>
                <a:effectLst/>
                <a:latin typeface="Times New Roman" panose="02020603050405020304" pitchFamily="18" charset="0"/>
              </a:rPr>
              <a:t> as income-tax thereon.</a:t>
            </a:r>
          </a:p>
          <a:p>
            <a:pPr algn="just">
              <a:spcAft>
                <a:spcPts val="400"/>
              </a:spcAft>
            </a:pPr>
            <a:r>
              <a:rPr lang="en-GB" sz="2000" b="0" i="0" dirty="0">
                <a:solidFill>
                  <a:srgbClr val="444444"/>
                </a:solidFill>
                <a:effectLst/>
                <a:latin typeface="Times New Roman" panose="02020603050405020304" pitchFamily="18" charset="0"/>
              </a:rPr>
              <a:t>(2) No deduction under sub-section (1) shall be made where the consideration for the transfer of an </a:t>
            </a:r>
            <a:r>
              <a:rPr lang="en-GB" sz="2000" b="0" i="0" u="none" strike="noStrike" baseline="30000" dirty="0">
                <a:solidFill>
                  <a:srgbClr val="0072C6"/>
                </a:solidFill>
                <a:effectLst/>
                <a:latin typeface="Times New Roman" panose="02020603050405020304" pitchFamily="18" charset="0"/>
              </a:rPr>
              <a:t>92</a:t>
            </a:r>
            <a:r>
              <a:rPr lang="en-GB" sz="2000" b="1" i="0" dirty="0">
                <a:solidFill>
                  <a:srgbClr val="444444"/>
                </a:solidFill>
                <a:effectLst/>
                <a:latin typeface="Times New Roman" panose="02020603050405020304" pitchFamily="18" charset="0"/>
              </a:rPr>
              <a:t>[</a:t>
            </a:r>
            <a:r>
              <a:rPr lang="en-GB" sz="2000" b="0" i="1" dirty="0">
                <a:solidFill>
                  <a:srgbClr val="444444"/>
                </a:solidFill>
                <a:effectLst/>
                <a:latin typeface="Times New Roman" panose="02020603050405020304" pitchFamily="18" charset="0"/>
              </a:rPr>
              <a:t>immovable property and the stamp duty value of such property, are both,</a:t>
            </a:r>
            <a:r>
              <a:rPr lang="en-GB" sz="2000" b="1" i="0" dirty="0">
                <a:solidFill>
                  <a:srgbClr val="444444"/>
                </a:solidFill>
                <a:effectLst/>
                <a:latin typeface="Times New Roman" panose="02020603050405020304" pitchFamily="18" charset="0"/>
              </a:rPr>
              <a:t>]</a:t>
            </a:r>
            <a:r>
              <a:rPr lang="en-GB" sz="2000" b="0" i="0" dirty="0">
                <a:solidFill>
                  <a:srgbClr val="444444"/>
                </a:solidFill>
                <a:effectLst/>
                <a:latin typeface="Times New Roman" panose="02020603050405020304" pitchFamily="18" charset="0"/>
              </a:rPr>
              <a:t> less than fifty lakh rupees.</a:t>
            </a:r>
          </a:p>
          <a:p>
            <a:r>
              <a:rPr lang="en-GB" sz="2000" b="0" i="0" dirty="0">
                <a:solidFill>
                  <a:srgbClr val="444444"/>
                </a:solidFill>
                <a:effectLst/>
                <a:latin typeface="Times New Roman" panose="02020603050405020304" pitchFamily="18" charset="0"/>
              </a:rPr>
              <a:t>(3) The provisions of </a:t>
            </a:r>
            <a:r>
              <a:rPr lang="en-GB" sz="2000" b="0" i="0" u="none" strike="noStrike" dirty="0">
                <a:solidFill>
                  <a:srgbClr val="0072C6"/>
                </a:solidFill>
                <a:effectLst/>
                <a:latin typeface="Times New Roman" panose="02020603050405020304" pitchFamily="18" charset="0"/>
              </a:rPr>
              <a:t>section 203A</a:t>
            </a:r>
            <a:r>
              <a:rPr lang="en-GB" sz="2000" b="0" i="0" dirty="0">
                <a:solidFill>
                  <a:srgbClr val="444444"/>
                </a:solidFill>
                <a:effectLst/>
                <a:latin typeface="Times New Roman" panose="02020603050405020304" pitchFamily="18" charset="0"/>
              </a:rPr>
              <a:t> shall not apply to a person required to deduct tax in accordance with the provisions of this section.</a:t>
            </a:r>
            <a:endParaRPr lang="en-IN" sz="2000" dirty="0"/>
          </a:p>
        </p:txBody>
      </p:sp>
    </p:spTree>
    <p:extLst>
      <p:ext uri="{BB962C8B-B14F-4D97-AF65-F5344CB8AC3E}">
        <p14:creationId xmlns:p14="http://schemas.microsoft.com/office/powerpoint/2010/main" val="2145871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92E6-14BD-46B2-68F3-8BA5E67A450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93BCADD-056E-D9A0-3EDE-67BE7D5A2360}"/>
              </a:ext>
            </a:extLst>
          </p:cNvPr>
          <p:cNvSpPr>
            <a:spLocks noGrp="1"/>
          </p:cNvSpPr>
          <p:nvPr>
            <p:ph idx="1"/>
          </p:nvPr>
        </p:nvSpPr>
        <p:spPr/>
        <p:txBody>
          <a:bodyPr/>
          <a:lstStyle/>
          <a:p>
            <a:r>
              <a:rPr lang="en-GB" dirty="0"/>
              <a:t>Rate – 10%</a:t>
            </a:r>
          </a:p>
          <a:p>
            <a:r>
              <a:rPr lang="en-GB" dirty="0"/>
              <a:t>Payment or credit which ever is earlier.</a:t>
            </a:r>
          </a:p>
          <a:p>
            <a:r>
              <a:rPr lang="en-GB" dirty="0"/>
              <a:t>Payee must be resident</a:t>
            </a:r>
          </a:p>
          <a:p>
            <a:r>
              <a:rPr lang="en-GB" dirty="0"/>
              <a:t>No threshold limits</a:t>
            </a:r>
          </a:p>
          <a:p>
            <a:r>
              <a:rPr lang="en-GB" dirty="0"/>
              <a:t>197 / 15 G,H not applicable</a:t>
            </a:r>
            <a:endParaRPr lang="en-IN" dirty="0"/>
          </a:p>
        </p:txBody>
      </p:sp>
    </p:spTree>
    <p:extLst>
      <p:ext uri="{BB962C8B-B14F-4D97-AF65-F5344CB8AC3E}">
        <p14:creationId xmlns:p14="http://schemas.microsoft.com/office/powerpoint/2010/main" val="374864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A5E6-DA45-DF00-504C-15715DCD8EC3}"/>
              </a:ext>
            </a:extLst>
          </p:cNvPr>
          <p:cNvSpPr>
            <a:spLocks noGrp="1"/>
          </p:cNvSpPr>
          <p:nvPr>
            <p:ph type="title"/>
          </p:nvPr>
        </p:nvSpPr>
        <p:spPr/>
        <p:txBody>
          <a:bodyPr/>
          <a:lstStyle/>
          <a:p>
            <a:r>
              <a:rPr lang="en-GB" dirty="0"/>
              <a:t>194 J - </a:t>
            </a:r>
            <a:endParaRPr lang="en-IN" dirty="0"/>
          </a:p>
        </p:txBody>
      </p:sp>
      <p:sp>
        <p:nvSpPr>
          <p:cNvPr id="3" name="Content Placeholder 2">
            <a:extLst>
              <a:ext uri="{FF2B5EF4-FFF2-40B4-BE49-F238E27FC236}">
                <a16:creationId xmlns:a16="http://schemas.microsoft.com/office/drawing/2014/main" id="{AE46DBCE-8BBE-C5CA-F1A3-A43CB336777A}"/>
              </a:ext>
            </a:extLst>
          </p:cNvPr>
          <p:cNvSpPr>
            <a:spLocks noGrp="1"/>
          </p:cNvSpPr>
          <p:nvPr>
            <p:ph idx="1"/>
          </p:nvPr>
        </p:nvSpPr>
        <p:spPr/>
        <p:txBody>
          <a:bodyPr/>
          <a:lstStyle/>
          <a:p>
            <a:pPr algn="just">
              <a:spcAft>
                <a:spcPts val="400"/>
              </a:spcAft>
            </a:pPr>
            <a:r>
              <a:rPr lang="en-GB" sz="1800" b="0" i="0" dirty="0">
                <a:solidFill>
                  <a:srgbClr val="444444"/>
                </a:solidFill>
                <a:effectLst/>
                <a:latin typeface="Times New Roman" panose="02020603050405020304" pitchFamily="18" charset="0"/>
              </a:rPr>
              <a:t> (1) Any person, not being an individual or a Hindu undivided family, who is responsible for paying to a resident any sum by way of—</a:t>
            </a:r>
          </a:p>
          <a:p>
            <a:pPr algn="just">
              <a:spcAft>
                <a:spcPts val="400"/>
              </a:spcAft>
            </a:pPr>
            <a:r>
              <a:rPr lang="en-GB" sz="1800" b="0" i="0" dirty="0">
                <a:solidFill>
                  <a:srgbClr val="444444"/>
                </a:solidFill>
                <a:effectLst/>
                <a:latin typeface="Times New Roman" panose="02020603050405020304" pitchFamily="18" charset="0"/>
              </a:rPr>
              <a:t> (</a:t>
            </a:r>
            <a:r>
              <a:rPr lang="en-GB" sz="1800" b="0" i="1" dirty="0">
                <a:solidFill>
                  <a:srgbClr val="444444"/>
                </a:solidFill>
                <a:effectLst/>
                <a:latin typeface="Times New Roman" panose="02020603050405020304" pitchFamily="18" charset="0"/>
              </a:rPr>
              <a:t>a</a:t>
            </a:r>
            <a:r>
              <a:rPr lang="en-GB" sz="1800" b="0" i="0" dirty="0">
                <a:solidFill>
                  <a:srgbClr val="444444"/>
                </a:solidFill>
                <a:effectLst/>
                <a:latin typeface="Times New Roman" panose="02020603050405020304" pitchFamily="18" charset="0"/>
              </a:rPr>
              <a:t>) fees for professional services, or</a:t>
            </a:r>
          </a:p>
          <a:p>
            <a:pPr algn="just">
              <a:spcAft>
                <a:spcPts val="400"/>
              </a:spcAft>
            </a:pPr>
            <a:r>
              <a:rPr lang="en-GB" sz="1800" b="0" i="0" dirty="0">
                <a:solidFill>
                  <a:srgbClr val="444444"/>
                </a:solidFill>
                <a:effectLst/>
                <a:latin typeface="Times New Roman" panose="02020603050405020304" pitchFamily="18" charset="0"/>
              </a:rPr>
              <a:t> (</a:t>
            </a:r>
            <a:r>
              <a:rPr lang="en-GB" sz="1800" b="0" i="1" dirty="0">
                <a:solidFill>
                  <a:srgbClr val="444444"/>
                </a:solidFill>
                <a:effectLst/>
                <a:latin typeface="Times New Roman" panose="02020603050405020304" pitchFamily="18" charset="0"/>
              </a:rPr>
              <a:t>b</a:t>
            </a:r>
            <a:r>
              <a:rPr lang="en-GB" sz="1800" b="0" i="0" dirty="0">
                <a:solidFill>
                  <a:srgbClr val="444444"/>
                </a:solidFill>
                <a:effectLst/>
                <a:latin typeface="Times New Roman" panose="02020603050405020304" pitchFamily="18" charset="0"/>
              </a:rPr>
              <a:t>) fees for technical services, or</a:t>
            </a:r>
          </a:p>
          <a:p>
            <a:pPr algn="just">
              <a:spcAft>
                <a:spcPts val="400"/>
              </a:spcAft>
            </a:pPr>
            <a:r>
              <a:rPr lang="en-GB" sz="1800" b="0" i="0" dirty="0">
                <a:solidFill>
                  <a:srgbClr val="444444"/>
                </a:solidFill>
                <a:effectLst/>
                <a:latin typeface="Times New Roman" panose="02020603050405020304" pitchFamily="18" charset="0"/>
              </a:rPr>
              <a:t>(</a:t>
            </a:r>
            <a:r>
              <a:rPr lang="en-GB" sz="1800" b="0" i="1" dirty="0" err="1">
                <a:solidFill>
                  <a:srgbClr val="444444"/>
                </a:solidFill>
                <a:effectLst/>
                <a:latin typeface="Times New Roman" panose="02020603050405020304" pitchFamily="18" charset="0"/>
              </a:rPr>
              <a:t>ba</a:t>
            </a:r>
            <a:r>
              <a:rPr lang="en-GB" sz="1800" b="0" i="0" dirty="0">
                <a:solidFill>
                  <a:srgbClr val="444444"/>
                </a:solidFill>
                <a:effectLst/>
                <a:latin typeface="Times New Roman" panose="02020603050405020304" pitchFamily="18" charset="0"/>
              </a:rPr>
              <a:t>) any remuneration or fees or commission by whatever name called, other than those on which tax is deductible under </a:t>
            </a:r>
            <a:r>
              <a:rPr lang="en-GB" sz="1800" b="0" i="0" u="none" strike="noStrike" dirty="0">
                <a:solidFill>
                  <a:srgbClr val="0072C6"/>
                </a:solidFill>
                <a:effectLst/>
                <a:latin typeface="Times New Roman" panose="02020603050405020304" pitchFamily="18" charset="0"/>
              </a:rPr>
              <a:t>section 192</a:t>
            </a:r>
            <a:r>
              <a:rPr lang="en-GB" sz="1800" b="0" i="0" dirty="0">
                <a:solidFill>
                  <a:srgbClr val="444444"/>
                </a:solidFill>
                <a:effectLst/>
                <a:latin typeface="Times New Roman" panose="02020603050405020304" pitchFamily="18" charset="0"/>
              </a:rPr>
              <a:t>, to a director of a company, or</a:t>
            </a:r>
          </a:p>
          <a:p>
            <a:pPr algn="just">
              <a:spcAft>
                <a:spcPts val="400"/>
              </a:spcAft>
            </a:pPr>
            <a:r>
              <a:rPr lang="en-GB" sz="1800" b="0" i="0" dirty="0">
                <a:solidFill>
                  <a:srgbClr val="444444"/>
                </a:solidFill>
                <a:effectLst/>
                <a:latin typeface="Times New Roman" panose="02020603050405020304" pitchFamily="18" charset="0"/>
              </a:rPr>
              <a:t> (</a:t>
            </a:r>
            <a:r>
              <a:rPr lang="en-GB" sz="1800" b="0" i="1" dirty="0">
                <a:solidFill>
                  <a:srgbClr val="444444"/>
                </a:solidFill>
                <a:effectLst/>
                <a:latin typeface="Times New Roman" panose="02020603050405020304" pitchFamily="18" charset="0"/>
              </a:rPr>
              <a:t>c</a:t>
            </a:r>
            <a:r>
              <a:rPr lang="en-GB" sz="1800" b="0" i="0" dirty="0">
                <a:solidFill>
                  <a:srgbClr val="444444"/>
                </a:solidFill>
                <a:effectLst/>
                <a:latin typeface="Times New Roman" panose="02020603050405020304" pitchFamily="18" charset="0"/>
              </a:rPr>
              <a:t>) royalty, or</a:t>
            </a:r>
          </a:p>
          <a:p>
            <a:pPr algn="just">
              <a:spcAft>
                <a:spcPts val="400"/>
              </a:spcAft>
            </a:pPr>
            <a:r>
              <a:rPr lang="en-GB" sz="1800" b="0" i="0" dirty="0">
                <a:solidFill>
                  <a:srgbClr val="444444"/>
                </a:solidFill>
                <a:effectLst/>
                <a:latin typeface="Times New Roman" panose="02020603050405020304" pitchFamily="18" charset="0"/>
              </a:rPr>
              <a:t> (</a:t>
            </a:r>
            <a:r>
              <a:rPr lang="en-GB" sz="1800" b="0" i="1" dirty="0">
                <a:solidFill>
                  <a:srgbClr val="444444"/>
                </a:solidFill>
                <a:effectLst/>
                <a:latin typeface="Times New Roman" panose="02020603050405020304" pitchFamily="18" charset="0"/>
              </a:rPr>
              <a:t>d</a:t>
            </a:r>
            <a:r>
              <a:rPr lang="en-GB" sz="1800" b="0" i="0" dirty="0">
                <a:solidFill>
                  <a:srgbClr val="444444"/>
                </a:solidFill>
                <a:effectLst/>
                <a:latin typeface="Times New Roman" panose="02020603050405020304" pitchFamily="18" charset="0"/>
              </a:rPr>
              <a:t>) any sum referred to in clause (</a:t>
            </a:r>
            <a:r>
              <a:rPr lang="en-GB" sz="1800" b="0" i="1" dirty="0" err="1">
                <a:solidFill>
                  <a:srgbClr val="444444"/>
                </a:solidFill>
                <a:effectLst/>
                <a:latin typeface="Times New Roman" panose="02020603050405020304" pitchFamily="18" charset="0"/>
              </a:rPr>
              <a:t>va</a:t>
            </a:r>
            <a:r>
              <a:rPr lang="en-GB" sz="1800" b="0" i="0" dirty="0">
                <a:solidFill>
                  <a:srgbClr val="444444"/>
                </a:solidFill>
                <a:effectLst/>
                <a:latin typeface="Times New Roman" panose="02020603050405020304" pitchFamily="18" charset="0"/>
              </a:rPr>
              <a:t>) of </a:t>
            </a:r>
            <a:r>
              <a:rPr lang="en-GB" sz="1800" b="0" i="0" u="none" strike="noStrike" dirty="0">
                <a:solidFill>
                  <a:srgbClr val="0072C6"/>
                </a:solidFill>
                <a:effectLst/>
                <a:latin typeface="Times New Roman" panose="02020603050405020304" pitchFamily="18" charset="0"/>
              </a:rPr>
              <a:t>section 28</a:t>
            </a:r>
            <a:r>
              <a:rPr lang="en-GB" sz="1800" b="0" i="0" dirty="0">
                <a:solidFill>
                  <a:srgbClr val="444444"/>
                </a:solidFill>
                <a:effectLst/>
                <a:latin typeface="Times New Roman" panose="02020603050405020304" pitchFamily="18" charset="0"/>
              </a:rPr>
              <a:t>,</a:t>
            </a:r>
          </a:p>
          <a:p>
            <a:endParaRPr lang="en-IN" dirty="0"/>
          </a:p>
        </p:txBody>
      </p:sp>
    </p:spTree>
    <p:extLst>
      <p:ext uri="{BB962C8B-B14F-4D97-AF65-F5344CB8AC3E}">
        <p14:creationId xmlns:p14="http://schemas.microsoft.com/office/powerpoint/2010/main" val="2788550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E685-CC0A-5A3D-5F8B-B3BBB4BB9E7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C685521-D500-7E24-BF1B-FEF528FD240B}"/>
              </a:ext>
            </a:extLst>
          </p:cNvPr>
          <p:cNvSpPr>
            <a:spLocks noGrp="1"/>
          </p:cNvSpPr>
          <p:nvPr>
            <p:ph idx="1"/>
          </p:nvPr>
        </p:nvSpPr>
        <p:spPr/>
        <p:txBody>
          <a:bodyPr/>
          <a:lstStyle/>
          <a:p>
            <a:r>
              <a:rPr lang="en-GB" b="0" i="0" dirty="0">
                <a:solidFill>
                  <a:srgbClr val="444444"/>
                </a:solidFill>
                <a:effectLst/>
                <a:latin typeface="Times New Roman" panose="02020603050405020304" pitchFamily="18" charset="0"/>
              </a:rPr>
              <a:t>shall, at the time of credit of such sum to the account of the payee or at the time of payment thereof in cash or by issue of a cheque or draft or by any other mode, whichever is earlier, deduct an amount equal to </a:t>
            </a:r>
            <a:r>
              <a:rPr lang="en-GB" b="0" i="0" u="none" strike="noStrike" baseline="30000" dirty="0">
                <a:solidFill>
                  <a:srgbClr val="0072C6"/>
                </a:solidFill>
                <a:effectLst/>
                <a:latin typeface="Times New Roman" panose="02020603050405020304" pitchFamily="18" charset="0"/>
              </a:rPr>
              <a:t>98</a:t>
            </a:r>
            <a:r>
              <a:rPr lang="en-GB" b="0" i="0" dirty="0">
                <a:solidFill>
                  <a:srgbClr val="444444"/>
                </a:solidFill>
                <a:effectLst/>
                <a:latin typeface="Times New Roman" panose="02020603050405020304" pitchFamily="18" charset="0"/>
              </a:rPr>
              <a:t>[two per cent of such sum in case of fees for technical services (not being a professional services), or royalty where such royalty is in the nature of consideration for sale, distribution or exhibition of cinematographic films and ten per cent of such sum in other cases,] as income-tax on income comprised therein :</a:t>
            </a:r>
            <a:endParaRPr lang="en-IN" dirty="0"/>
          </a:p>
        </p:txBody>
      </p:sp>
    </p:spTree>
    <p:extLst>
      <p:ext uri="{BB962C8B-B14F-4D97-AF65-F5344CB8AC3E}">
        <p14:creationId xmlns:p14="http://schemas.microsoft.com/office/powerpoint/2010/main" val="229233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7FCD-0BC7-53D8-EDFB-AD56CF8FF1C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BCD2856-B249-DB65-0A08-BD2508108A2A}"/>
              </a:ext>
            </a:extLst>
          </p:cNvPr>
          <p:cNvSpPr>
            <a:spLocks noGrp="1"/>
          </p:cNvSpPr>
          <p:nvPr>
            <p:ph idx="1"/>
          </p:nvPr>
        </p:nvSpPr>
        <p:spPr/>
        <p:txBody>
          <a:bodyPr/>
          <a:lstStyle/>
          <a:p>
            <a:pPr algn="just">
              <a:spcAft>
                <a:spcPts val="400"/>
              </a:spcAft>
            </a:pPr>
            <a:r>
              <a:rPr lang="en-GB" sz="1800" b="1" i="0" dirty="0">
                <a:solidFill>
                  <a:srgbClr val="444444"/>
                </a:solidFill>
                <a:effectLst/>
                <a:latin typeface="Times New Roman" panose="02020603050405020304" pitchFamily="18" charset="0"/>
              </a:rPr>
              <a:t>Provided</a:t>
            </a:r>
            <a:r>
              <a:rPr lang="en-GB" sz="1800" b="0" i="0" dirty="0">
                <a:solidFill>
                  <a:srgbClr val="444444"/>
                </a:solidFill>
                <a:effectLst/>
                <a:latin typeface="Times New Roman" panose="02020603050405020304" pitchFamily="18" charset="0"/>
              </a:rPr>
              <a:t> that no deduction shall be made under this section—</a:t>
            </a:r>
          </a:p>
          <a:p>
            <a:pPr algn="just">
              <a:spcAft>
                <a:spcPts val="400"/>
              </a:spcAft>
            </a:pPr>
            <a:r>
              <a:rPr lang="en-GB" sz="1800" b="0" i="0" dirty="0">
                <a:solidFill>
                  <a:srgbClr val="444444"/>
                </a:solidFill>
                <a:effectLst/>
                <a:latin typeface="Times New Roman" panose="02020603050405020304" pitchFamily="18" charset="0"/>
              </a:rPr>
              <a:t> (</a:t>
            </a:r>
            <a:r>
              <a:rPr lang="en-GB" sz="1800" b="0" i="1" dirty="0">
                <a:solidFill>
                  <a:srgbClr val="444444"/>
                </a:solidFill>
                <a:effectLst/>
                <a:latin typeface="Times New Roman" panose="02020603050405020304" pitchFamily="18" charset="0"/>
              </a:rPr>
              <a:t>A</a:t>
            </a:r>
            <a:r>
              <a:rPr lang="en-GB" sz="1800" b="0" i="0" dirty="0">
                <a:solidFill>
                  <a:srgbClr val="444444"/>
                </a:solidFill>
                <a:effectLst/>
                <a:latin typeface="Times New Roman" panose="02020603050405020304" pitchFamily="18" charset="0"/>
              </a:rPr>
              <a:t>) from any sums as aforesaid credited or paid before the 1st day of July, 1995; or</a:t>
            </a:r>
          </a:p>
          <a:p>
            <a:pPr algn="just">
              <a:spcAft>
                <a:spcPts val="400"/>
              </a:spcAft>
            </a:pPr>
            <a:r>
              <a:rPr lang="en-GB" sz="1800" b="0" i="0" dirty="0">
                <a:solidFill>
                  <a:srgbClr val="444444"/>
                </a:solidFill>
                <a:effectLst/>
                <a:latin typeface="Times New Roman" panose="02020603050405020304" pitchFamily="18" charset="0"/>
              </a:rPr>
              <a:t> (</a:t>
            </a:r>
            <a:r>
              <a:rPr lang="en-GB" sz="1800" b="0" i="1" dirty="0">
                <a:solidFill>
                  <a:srgbClr val="444444"/>
                </a:solidFill>
                <a:effectLst/>
                <a:latin typeface="Times New Roman" panose="02020603050405020304" pitchFamily="18" charset="0"/>
              </a:rPr>
              <a:t>B</a:t>
            </a:r>
            <a:r>
              <a:rPr lang="en-GB" sz="1800" b="0" i="0" dirty="0">
                <a:solidFill>
                  <a:srgbClr val="444444"/>
                </a:solidFill>
                <a:effectLst/>
                <a:latin typeface="Times New Roman" panose="02020603050405020304" pitchFamily="18" charset="0"/>
              </a:rPr>
              <a:t>) where the amount of such sum or, as the case may be, the aggregate of the amounts of such sums credited or paid or likely to be credited or paid during the financial year by the aforesaid person to the account of, or to, the payee, does not exceed—</a:t>
            </a:r>
          </a:p>
          <a:p>
            <a:pPr algn="just">
              <a:spcAft>
                <a:spcPts val="400"/>
              </a:spcAft>
            </a:pPr>
            <a:r>
              <a:rPr lang="en-GB" sz="1800" b="0" i="0" dirty="0">
                <a:solidFill>
                  <a:srgbClr val="444444"/>
                </a:solidFill>
                <a:effectLst/>
                <a:latin typeface="Times New Roman" panose="02020603050405020304" pitchFamily="18" charset="0"/>
              </a:rPr>
              <a:t>   (</a:t>
            </a:r>
            <a:r>
              <a:rPr lang="en-GB" sz="1800" b="0" i="1" dirty="0" err="1">
                <a:solidFill>
                  <a:srgbClr val="444444"/>
                </a:solidFill>
                <a:effectLst/>
                <a:latin typeface="Times New Roman" panose="02020603050405020304" pitchFamily="18" charset="0"/>
              </a:rPr>
              <a:t>i</a:t>
            </a:r>
            <a:r>
              <a:rPr lang="en-GB" sz="1800" b="0" i="0" dirty="0">
                <a:solidFill>
                  <a:srgbClr val="444444"/>
                </a:solidFill>
                <a:effectLst/>
                <a:latin typeface="Times New Roman" panose="02020603050405020304" pitchFamily="18" charset="0"/>
              </a:rPr>
              <a:t>) thirty thousand rupees, in the case of fees for professional services referred to in clause (</a:t>
            </a:r>
            <a:r>
              <a:rPr lang="en-GB" sz="1800" b="0" i="1" dirty="0">
                <a:solidFill>
                  <a:srgbClr val="444444"/>
                </a:solidFill>
                <a:effectLst/>
                <a:latin typeface="Times New Roman" panose="02020603050405020304" pitchFamily="18" charset="0"/>
              </a:rPr>
              <a:t>a</a:t>
            </a:r>
            <a:r>
              <a:rPr lang="en-GB" sz="1800" b="0" i="0" dirty="0">
                <a:solidFill>
                  <a:srgbClr val="444444"/>
                </a:solidFill>
                <a:effectLst/>
                <a:latin typeface="Times New Roman" panose="02020603050405020304" pitchFamily="18" charset="0"/>
              </a:rPr>
              <a:t>), or</a:t>
            </a:r>
          </a:p>
          <a:p>
            <a:pPr algn="just">
              <a:spcAft>
                <a:spcPts val="400"/>
              </a:spcAft>
            </a:pPr>
            <a:r>
              <a:rPr lang="en-GB" sz="1800" b="0" i="0" dirty="0">
                <a:solidFill>
                  <a:srgbClr val="444444"/>
                </a:solidFill>
                <a:effectLst/>
                <a:latin typeface="Times New Roman" panose="02020603050405020304" pitchFamily="18" charset="0"/>
              </a:rPr>
              <a:t>  (</a:t>
            </a:r>
            <a:r>
              <a:rPr lang="en-GB" sz="1800" b="0" i="1" dirty="0">
                <a:solidFill>
                  <a:srgbClr val="444444"/>
                </a:solidFill>
                <a:effectLst/>
                <a:latin typeface="Times New Roman" panose="02020603050405020304" pitchFamily="18" charset="0"/>
              </a:rPr>
              <a:t>ii</a:t>
            </a:r>
            <a:r>
              <a:rPr lang="en-GB" sz="1800" b="0" i="0" dirty="0">
                <a:solidFill>
                  <a:srgbClr val="444444"/>
                </a:solidFill>
                <a:effectLst/>
                <a:latin typeface="Times New Roman" panose="02020603050405020304" pitchFamily="18" charset="0"/>
              </a:rPr>
              <a:t>) thirty thousand rupees, in the case of fees for technical services referred to in clause (</a:t>
            </a:r>
            <a:r>
              <a:rPr lang="en-GB" sz="1800" b="0" i="1" dirty="0">
                <a:solidFill>
                  <a:srgbClr val="444444"/>
                </a:solidFill>
                <a:effectLst/>
                <a:latin typeface="Times New Roman" panose="02020603050405020304" pitchFamily="18" charset="0"/>
              </a:rPr>
              <a:t>b</a:t>
            </a:r>
            <a:r>
              <a:rPr lang="en-GB" sz="1800" b="0" i="0" dirty="0">
                <a:solidFill>
                  <a:srgbClr val="444444"/>
                </a:solidFill>
                <a:effectLst/>
                <a:latin typeface="Times New Roman" panose="02020603050405020304" pitchFamily="18" charset="0"/>
              </a:rPr>
              <a:t>), or</a:t>
            </a:r>
          </a:p>
          <a:p>
            <a:pPr algn="just">
              <a:spcAft>
                <a:spcPts val="400"/>
              </a:spcAft>
            </a:pPr>
            <a:r>
              <a:rPr lang="en-GB" sz="1800" b="0" i="0" dirty="0">
                <a:solidFill>
                  <a:srgbClr val="444444"/>
                </a:solidFill>
                <a:effectLst/>
                <a:latin typeface="Times New Roman" panose="02020603050405020304" pitchFamily="18" charset="0"/>
              </a:rPr>
              <a:t> (</a:t>
            </a:r>
            <a:r>
              <a:rPr lang="en-GB" sz="1800" b="0" i="1" dirty="0">
                <a:solidFill>
                  <a:srgbClr val="444444"/>
                </a:solidFill>
                <a:effectLst/>
                <a:latin typeface="Times New Roman" panose="02020603050405020304" pitchFamily="18" charset="0"/>
              </a:rPr>
              <a:t>iii</a:t>
            </a:r>
            <a:r>
              <a:rPr lang="en-GB" sz="1800" b="0" i="0" dirty="0">
                <a:solidFill>
                  <a:srgbClr val="444444"/>
                </a:solidFill>
                <a:effectLst/>
                <a:latin typeface="Times New Roman" panose="02020603050405020304" pitchFamily="18" charset="0"/>
              </a:rPr>
              <a:t>) thirty thousand rupees, in the case of royalty referred to in clause (</a:t>
            </a:r>
            <a:r>
              <a:rPr lang="en-GB" sz="1800" b="0" i="1" dirty="0">
                <a:solidFill>
                  <a:srgbClr val="444444"/>
                </a:solidFill>
                <a:effectLst/>
                <a:latin typeface="Times New Roman" panose="02020603050405020304" pitchFamily="18" charset="0"/>
              </a:rPr>
              <a:t>c</a:t>
            </a:r>
            <a:r>
              <a:rPr lang="en-GB" sz="1800" b="0" i="0" dirty="0">
                <a:solidFill>
                  <a:srgbClr val="444444"/>
                </a:solidFill>
                <a:effectLst/>
                <a:latin typeface="Times New Roman" panose="02020603050405020304" pitchFamily="18" charset="0"/>
              </a:rPr>
              <a:t>), or</a:t>
            </a:r>
          </a:p>
          <a:p>
            <a:pPr algn="just">
              <a:spcAft>
                <a:spcPts val="400"/>
              </a:spcAft>
            </a:pPr>
            <a:r>
              <a:rPr lang="en-GB" sz="1800" b="0" i="0" dirty="0">
                <a:solidFill>
                  <a:srgbClr val="444444"/>
                </a:solidFill>
                <a:effectLst/>
                <a:latin typeface="Times New Roman" panose="02020603050405020304" pitchFamily="18" charset="0"/>
              </a:rPr>
              <a:t> (</a:t>
            </a:r>
            <a:r>
              <a:rPr lang="en-GB" sz="1800" b="0" i="1" dirty="0">
                <a:solidFill>
                  <a:srgbClr val="444444"/>
                </a:solidFill>
                <a:effectLst/>
                <a:latin typeface="Times New Roman" panose="02020603050405020304" pitchFamily="18" charset="0"/>
              </a:rPr>
              <a:t>iv</a:t>
            </a:r>
            <a:r>
              <a:rPr lang="en-GB" sz="1800" b="0" i="0" dirty="0">
                <a:solidFill>
                  <a:srgbClr val="444444"/>
                </a:solidFill>
                <a:effectLst/>
                <a:latin typeface="Times New Roman" panose="02020603050405020304" pitchFamily="18" charset="0"/>
              </a:rPr>
              <a:t>) thirty thousand rupees, in the case of sum referred to in clause (</a:t>
            </a:r>
            <a:r>
              <a:rPr lang="en-GB" sz="1800" b="0" i="1" dirty="0">
                <a:solidFill>
                  <a:srgbClr val="444444"/>
                </a:solidFill>
                <a:effectLst/>
                <a:latin typeface="Times New Roman" panose="02020603050405020304" pitchFamily="18" charset="0"/>
              </a:rPr>
              <a:t>d</a:t>
            </a:r>
            <a:r>
              <a:rPr lang="en-GB" sz="1800" b="0" i="0" dirty="0">
                <a:solidFill>
                  <a:srgbClr val="444444"/>
                </a:solidFill>
                <a:effectLst/>
                <a:latin typeface="Times New Roman" panose="02020603050405020304" pitchFamily="18" charset="0"/>
              </a:rPr>
              <a:t>):</a:t>
            </a:r>
          </a:p>
          <a:p>
            <a:endParaRPr lang="en-IN" dirty="0"/>
          </a:p>
        </p:txBody>
      </p:sp>
    </p:spTree>
    <p:extLst>
      <p:ext uri="{BB962C8B-B14F-4D97-AF65-F5344CB8AC3E}">
        <p14:creationId xmlns:p14="http://schemas.microsoft.com/office/powerpoint/2010/main" val="3173621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49CBE9-0A5A-6F3B-0A8B-9EBCFA285D3F}"/>
              </a:ext>
            </a:extLst>
          </p:cNvPr>
          <p:cNvSpPr>
            <a:spLocks noGrp="1"/>
          </p:cNvSpPr>
          <p:nvPr>
            <p:ph idx="1"/>
          </p:nvPr>
        </p:nvSpPr>
        <p:spPr>
          <a:xfrm>
            <a:off x="1017142" y="1089061"/>
            <a:ext cx="9879455" cy="4786807"/>
          </a:xfrm>
        </p:spPr>
        <p:txBody>
          <a:bodyPr>
            <a:normAutofit/>
          </a:bodyPr>
          <a:lstStyle/>
          <a:p>
            <a:pPr algn="just">
              <a:spcAft>
                <a:spcPts val="400"/>
              </a:spcAft>
            </a:pPr>
            <a:r>
              <a:rPr lang="en-GB" sz="2200" b="1" i="0" dirty="0">
                <a:solidFill>
                  <a:srgbClr val="444444"/>
                </a:solidFill>
                <a:effectLst/>
                <a:latin typeface="Times New Roman" panose="02020603050405020304" pitchFamily="18" charset="0"/>
              </a:rPr>
              <a:t>Provided further </a:t>
            </a:r>
            <a:r>
              <a:rPr lang="en-GB" sz="2200" b="0" i="0" dirty="0">
                <a:solidFill>
                  <a:srgbClr val="444444"/>
                </a:solidFill>
                <a:effectLst/>
                <a:latin typeface="Times New Roman" panose="02020603050405020304" pitchFamily="18" charset="0"/>
              </a:rPr>
              <a:t>that an individual or a Hindu undivided family, whose total sales, gross receipts or turnover from the business or profession carried on by him exceed </a:t>
            </a:r>
            <a:r>
              <a:rPr lang="en-GB" sz="2200" b="0" i="0" u="none" strike="noStrike" baseline="30000" dirty="0">
                <a:solidFill>
                  <a:srgbClr val="0072C6"/>
                </a:solidFill>
                <a:effectLst/>
                <a:latin typeface="Times New Roman" panose="02020603050405020304" pitchFamily="18" charset="0"/>
              </a:rPr>
              <a:t>99</a:t>
            </a:r>
            <a:r>
              <a:rPr lang="en-GB" sz="2200" b="0" i="0" dirty="0">
                <a:solidFill>
                  <a:srgbClr val="444444"/>
                </a:solidFill>
                <a:effectLst/>
                <a:latin typeface="Times New Roman" panose="02020603050405020304" pitchFamily="18" charset="0"/>
              </a:rPr>
              <a:t>[one crore rupees in case of business or fifty lakh rupees in case of profession] during the financial year immediately preceding the financial year in which such sum by way of fees for professional services or technical services is credited or paid, shall be liable to deduct income-tax under this section :</a:t>
            </a:r>
          </a:p>
          <a:p>
            <a:pPr algn="just">
              <a:spcAft>
                <a:spcPts val="400"/>
              </a:spcAft>
            </a:pPr>
            <a:r>
              <a:rPr lang="en-GB" sz="2200" b="1" i="0" dirty="0">
                <a:solidFill>
                  <a:srgbClr val="444444"/>
                </a:solidFill>
                <a:effectLst/>
                <a:latin typeface="Times New Roman" panose="02020603050405020304" pitchFamily="18" charset="0"/>
              </a:rPr>
              <a:t>Provided also </a:t>
            </a:r>
            <a:r>
              <a:rPr lang="en-GB" sz="2200" b="0" i="0" dirty="0">
                <a:solidFill>
                  <a:srgbClr val="444444"/>
                </a:solidFill>
                <a:effectLst/>
                <a:latin typeface="Times New Roman" panose="02020603050405020304" pitchFamily="18" charset="0"/>
              </a:rPr>
              <a:t>that no individual or a Hindu undivided family referred to in the second proviso shall be liable to deduct income-tax on the sum by way of fees for professional services in case such sum is credited or paid exclusively for personal purposes of such individual or any member of Hindu undivided family:</a:t>
            </a:r>
          </a:p>
          <a:p>
            <a:pPr algn="just">
              <a:spcAft>
                <a:spcPts val="400"/>
              </a:spcAft>
            </a:pPr>
            <a:r>
              <a:rPr lang="en-GB" sz="2200" b="1" i="0" dirty="0">
                <a:solidFill>
                  <a:srgbClr val="444444"/>
                </a:solidFill>
                <a:effectLst/>
                <a:latin typeface="Times New Roman" panose="02020603050405020304" pitchFamily="18" charset="0"/>
              </a:rPr>
              <a:t>Provided also</a:t>
            </a:r>
            <a:r>
              <a:rPr lang="en-GB" sz="2200" b="0" i="0" dirty="0">
                <a:solidFill>
                  <a:srgbClr val="444444"/>
                </a:solidFill>
                <a:effectLst/>
                <a:latin typeface="Times New Roman" panose="02020603050405020304" pitchFamily="18" charset="0"/>
              </a:rPr>
              <a:t> that the provisions of this section shall have effect, as if for the words "ten per cent", the words "two per cent" had been substituted in the case of a payee, engaged only in the business of operation of call centre.</a:t>
            </a:r>
          </a:p>
          <a:p>
            <a:endParaRPr lang="en-IN" dirty="0"/>
          </a:p>
        </p:txBody>
      </p:sp>
    </p:spTree>
    <p:extLst>
      <p:ext uri="{BB962C8B-B14F-4D97-AF65-F5344CB8AC3E}">
        <p14:creationId xmlns:p14="http://schemas.microsoft.com/office/powerpoint/2010/main" val="160403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93C4-B90B-4281-BCDE-C66CFE4266E2}"/>
              </a:ext>
            </a:extLst>
          </p:cNvPr>
          <p:cNvSpPr>
            <a:spLocks noGrp="1"/>
          </p:cNvSpPr>
          <p:nvPr>
            <p:ph type="title"/>
          </p:nvPr>
        </p:nvSpPr>
        <p:spPr>
          <a:xfrm>
            <a:off x="804671" y="640263"/>
            <a:ext cx="3284331" cy="5254510"/>
          </a:xfrm>
        </p:spPr>
        <p:txBody>
          <a:bodyPr>
            <a:normAutofit/>
          </a:bodyPr>
          <a:lstStyle/>
          <a:p>
            <a:r>
              <a:rPr lang="en-GB" b="1" dirty="0">
                <a:latin typeface="Garamond" panose="02020404030301010803" pitchFamily="18" charset="0"/>
              </a:rPr>
              <a:t>Who is Liable to Deduct TDS Under Section 194J?</a:t>
            </a:r>
            <a:endParaRPr lang="en-US" dirty="0">
              <a:latin typeface="Garamond" panose="02020404030301010803" pitchFamily="18" charset="0"/>
            </a:endParaRPr>
          </a:p>
          <a:p>
            <a:endParaRPr lang="en-GB" dirty="0">
              <a:latin typeface="Garamond" panose="02020404030301010803" pitchFamily="18" charset="0"/>
            </a:endParaRPr>
          </a:p>
        </p:txBody>
      </p:sp>
      <p:sp>
        <p:nvSpPr>
          <p:cNvPr id="3" name="Content Placeholder 2">
            <a:extLst>
              <a:ext uri="{FF2B5EF4-FFF2-40B4-BE49-F238E27FC236}">
                <a16:creationId xmlns:a16="http://schemas.microsoft.com/office/drawing/2014/main" id="{0FC463A9-1E8D-44A4-9147-C0ECF4906322}"/>
              </a:ext>
            </a:extLst>
          </p:cNvPr>
          <p:cNvSpPr>
            <a:spLocks noGrp="1"/>
          </p:cNvSpPr>
          <p:nvPr>
            <p:ph idx="1"/>
          </p:nvPr>
        </p:nvSpPr>
        <p:spPr>
          <a:xfrm>
            <a:off x="5358384" y="640263"/>
            <a:ext cx="6028944" cy="5254510"/>
          </a:xfrm>
        </p:spPr>
        <p:txBody>
          <a:bodyPr vert="horz" lIns="91440" tIns="45720" rIns="91440" bIns="45720" rtlCol="0" anchor="ctr">
            <a:normAutofit lnSpcReduction="10000"/>
          </a:bodyPr>
          <a:lstStyle/>
          <a:p>
            <a:pPr marL="0" indent="0">
              <a:buNone/>
            </a:pPr>
            <a:r>
              <a:rPr lang="en-GB" sz="2200" dirty="0">
                <a:solidFill>
                  <a:schemeClr val="bg1"/>
                </a:solidFill>
                <a:latin typeface="Garamond" panose="02020404030301010803" pitchFamily="18" charset="0"/>
                <a:ea typeface="+mn-lt"/>
                <a:cs typeface="+mn-lt"/>
              </a:rPr>
              <a:t>Everyone except an individual/HUF who is liable to make the following payments to any resident is liable to </a:t>
            </a:r>
            <a:r>
              <a:rPr lang="en-GB" sz="2200" b="1" dirty="0">
                <a:solidFill>
                  <a:srgbClr val="FF0000"/>
                </a:solidFill>
                <a:latin typeface="Garamond" panose="02020404030301010803" pitchFamily="18" charset="0"/>
                <a:ea typeface="+mn-lt"/>
                <a:cs typeface="+mn-lt"/>
              </a:rPr>
              <a:t>deduct TDS Under Section 194J: </a:t>
            </a:r>
            <a:endParaRPr lang="en-GB" sz="2200" dirty="0">
              <a:solidFill>
                <a:srgbClr val="FF0000"/>
              </a:solidFill>
              <a:latin typeface="Garamond" panose="02020404030301010803" pitchFamily="18" charset="0"/>
              <a:ea typeface="+mn-lt"/>
              <a:cs typeface="+mn-lt"/>
            </a:endParaRPr>
          </a:p>
          <a:p>
            <a:pPr marL="0" indent="0">
              <a:buNone/>
            </a:pPr>
            <a:r>
              <a:rPr lang="en-GB" sz="2200" dirty="0">
                <a:solidFill>
                  <a:srgbClr val="FF0000"/>
                </a:solidFill>
                <a:latin typeface="Garamond" panose="02020404030301010803" pitchFamily="18" charset="0"/>
                <a:ea typeface="+mn-lt"/>
                <a:cs typeface="+mn-lt"/>
              </a:rPr>
              <a:t>1.Fees for professional services and for technical services or</a:t>
            </a:r>
            <a:endParaRPr lang="en-GB" sz="2200" dirty="0">
              <a:solidFill>
                <a:srgbClr val="FF0000"/>
              </a:solidFill>
              <a:latin typeface="Garamond" panose="02020404030301010803" pitchFamily="18" charset="0"/>
            </a:endParaRPr>
          </a:p>
          <a:p>
            <a:pPr marL="0" indent="0">
              <a:buNone/>
            </a:pPr>
            <a:r>
              <a:rPr lang="en-GB" sz="2200" dirty="0">
                <a:solidFill>
                  <a:srgbClr val="FF0000"/>
                </a:solidFill>
                <a:latin typeface="Garamond" panose="02020404030301010803" pitchFamily="18" charset="0"/>
                <a:ea typeface="+mn-lt"/>
                <a:cs typeface="+mn-lt"/>
              </a:rPr>
              <a:t>2. Any remuneration/ fees/ commission whatever name called to a director of a company other than the payment on which tax is deductible u/s 192 or </a:t>
            </a:r>
          </a:p>
          <a:p>
            <a:pPr marL="0" indent="0">
              <a:buNone/>
            </a:pPr>
            <a:r>
              <a:rPr lang="en-GB" sz="2200" dirty="0">
                <a:solidFill>
                  <a:srgbClr val="FF0000"/>
                </a:solidFill>
                <a:latin typeface="Garamond" panose="02020404030301010803" pitchFamily="18" charset="0"/>
                <a:ea typeface="+mn-lt"/>
                <a:cs typeface="+mn-lt"/>
              </a:rPr>
              <a:t>3.Royalty or</a:t>
            </a:r>
            <a:endParaRPr lang="en-GB" sz="2200" dirty="0">
              <a:solidFill>
                <a:srgbClr val="FF0000"/>
              </a:solidFill>
              <a:latin typeface="Garamond" panose="02020404030301010803" pitchFamily="18" charset="0"/>
            </a:endParaRPr>
          </a:p>
          <a:p>
            <a:pPr marL="0" indent="0">
              <a:buNone/>
            </a:pPr>
            <a:r>
              <a:rPr lang="en-GB" sz="2200" dirty="0">
                <a:solidFill>
                  <a:srgbClr val="FF0000"/>
                </a:solidFill>
                <a:latin typeface="Garamond" panose="02020404030301010803" pitchFamily="18" charset="0"/>
                <a:ea typeface="+mn-lt"/>
                <a:cs typeface="+mn-lt"/>
              </a:rPr>
              <a:t>4. Non-compete fees u/s 28(VA)</a:t>
            </a:r>
            <a:endParaRPr lang="en-GB" sz="2200" dirty="0">
              <a:solidFill>
                <a:srgbClr val="FF0000"/>
              </a:solidFill>
              <a:latin typeface="Garamond" panose="02020404030301010803" pitchFamily="18" charset="0"/>
            </a:endParaRPr>
          </a:p>
          <a:p>
            <a:pPr marL="0" indent="0">
              <a:buNone/>
            </a:pPr>
            <a:endParaRPr lang="en-GB" sz="2200" dirty="0">
              <a:solidFill>
                <a:srgbClr val="FF0000"/>
              </a:solidFill>
              <a:latin typeface="Garamond" panose="02020404030301010803" pitchFamily="18" charset="0"/>
              <a:ea typeface="+mn-lt"/>
              <a:cs typeface="+mn-lt"/>
            </a:endParaRPr>
          </a:p>
          <a:p>
            <a:r>
              <a:rPr lang="en-GB" sz="2200" b="1" dirty="0">
                <a:solidFill>
                  <a:srgbClr val="FF0000"/>
                </a:solidFill>
                <a:latin typeface="Garamond" panose="02020404030301010803" pitchFamily="18" charset="0"/>
                <a:ea typeface="+mn-lt"/>
                <a:cs typeface="+mn-lt"/>
              </a:rPr>
              <a:t>Note:</a:t>
            </a:r>
            <a:r>
              <a:rPr lang="en-GB" sz="2200" dirty="0">
                <a:solidFill>
                  <a:srgbClr val="FF0000"/>
                </a:solidFill>
                <a:latin typeface="Garamond" panose="02020404030301010803" pitchFamily="18" charset="0"/>
                <a:ea typeface="+mn-lt"/>
                <a:cs typeface="+mn-lt"/>
              </a:rPr>
              <a:t> It includes Individual/HUF falling under the scope of section 44AB.</a:t>
            </a:r>
            <a:endParaRPr lang="en-GB" sz="2200" dirty="0">
              <a:solidFill>
                <a:srgbClr val="FF0000"/>
              </a:solidFill>
              <a:latin typeface="Garamond" panose="02020404030301010803" pitchFamily="18" charset="0"/>
            </a:endParaRPr>
          </a:p>
          <a:p>
            <a:endParaRPr lang="en-GB" sz="22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61628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6426-1348-418C-9029-057811B5A15A}"/>
              </a:ext>
            </a:extLst>
          </p:cNvPr>
          <p:cNvSpPr>
            <a:spLocks noGrp="1"/>
          </p:cNvSpPr>
          <p:nvPr>
            <p:ph type="title"/>
          </p:nvPr>
        </p:nvSpPr>
        <p:spPr>
          <a:xfrm>
            <a:off x="870856" y="273166"/>
            <a:ext cx="10076543" cy="1325563"/>
          </a:xfrm>
        </p:spPr>
        <p:txBody>
          <a:bodyPr>
            <a:normAutofit/>
          </a:bodyPr>
          <a:lstStyle/>
          <a:p>
            <a:r>
              <a:rPr lang="en-GB" b="1" dirty="0">
                <a:latin typeface="The Hand Bold"/>
                <a:ea typeface="+mj-lt"/>
                <a:cs typeface="+mj-lt"/>
              </a:rPr>
              <a:t>Meaning of Professional Services Under Section 194J</a:t>
            </a:r>
            <a:endParaRPr lang="en-US" dirty="0">
              <a:latin typeface="The Hand Bold"/>
            </a:endParaRPr>
          </a:p>
        </p:txBody>
      </p:sp>
      <p:sp>
        <p:nvSpPr>
          <p:cNvPr id="3" name="Content Placeholder 2">
            <a:extLst>
              <a:ext uri="{FF2B5EF4-FFF2-40B4-BE49-F238E27FC236}">
                <a16:creationId xmlns:a16="http://schemas.microsoft.com/office/drawing/2014/main" id="{E6EEED9F-1717-4DC8-9DC4-45F09185C3BA}"/>
              </a:ext>
            </a:extLst>
          </p:cNvPr>
          <p:cNvSpPr>
            <a:spLocks noGrp="1"/>
          </p:cNvSpPr>
          <p:nvPr>
            <p:ph idx="1"/>
          </p:nvPr>
        </p:nvSpPr>
        <p:spPr>
          <a:xfrm>
            <a:off x="328779" y="1617667"/>
            <a:ext cx="3720232" cy="4721685"/>
          </a:xfrm>
        </p:spPr>
        <p:txBody>
          <a:bodyPr vert="horz" lIns="91440" tIns="45720" rIns="91440" bIns="45720" rtlCol="0" anchor="t">
            <a:noAutofit/>
          </a:bodyPr>
          <a:lstStyle/>
          <a:p>
            <a:pPr marL="0" indent="0">
              <a:buNone/>
            </a:pPr>
            <a:r>
              <a:rPr lang="en-GB" sz="2400" b="1" dirty="0">
                <a:latin typeface="Garamond" panose="02020404030301010803" pitchFamily="18" charset="0"/>
                <a:ea typeface="+mn-lt"/>
                <a:cs typeface="+mn-lt"/>
              </a:rPr>
              <a:t>Professional Services are defined under Section 194J includes:</a:t>
            </a:r>
          </a:p>
          <a:p>
            <a:pPr marL="0" indent="0">
              <a:buNone/>
            </a:pPr>
            <a:endParaRPr lang="en-GB" sz="1600" b="1" dirty="0">
              <a:latin typeface="Garamond" panose="02020404030301010803" pitchFamily="18" charset="0"/>
            </a:endParaRPr>
          </a:p>
          <a:p>
            <a:pPr lvl="1"/>
            <a:r>
              <a:rPr lang="en-GB" dirty="0">
                <a:latin typeface="Garamond" panose="02020404030301010803" pitchFamily="18" charset="0"/>
                <a:ea typeface="+mn-lt"/>
                <a:cs typeface="+mn-lt"/>
              </a:rPr>
              <a:t>Medical</a:t>
            </a:r>
            <a:endParaRPr lang="en-GB" dirty="0">
              <a:latin typeface="Garamond" panose="02020404030301010803" pitchFamily="18" charset="0"/>
            </a:endParaRPr>
          </a:p>
          <a:p>
            <a:pPr lvl="1"/>
            <a:r>
              <a:rPr lang="en-GB" dirty="0">
                <a:latin typeface="Garamond" panose="02020404030301010803" pitchFamily="18" charset="0"/>
                <a:ea typeface="+mn-lt"/>
                <a:cs typeface="+mn-lt"/>
              </a:rPr>
              <a:t>Legal</a:t>
            </a:r>
            <a:endParaRPr lang="en-GB" dirty="0">
              <a:latin typeface="Garamond" panose="02020404030301010803" pitchFamily="18" charset="0"/>
            </a:endParaRPr>
          </a:p>
          <a:p>
            <a:pPr lvl="1"/>
            <a:r>
              <a:rPr lang="en-GB" dirty="0">
                <a:latin typeface="Garamond" panose="02020404030301010803" pitchFamily="18" charset="0"/>
                <a:ea typeface="+mn-lt"/>
                <a:cs typeface="+mn-lt"/>
              </a:rPr>
              <a:t>Engineering</a:t>
            </a:r>
            <a:endParaRPr lang="en-GB" dirty="0">
              <a:latin typeface="Garamond" panose="02020404030301010803" pitchFamily="18" charset="0"/>
            </a:endParaRPr>
          </a:p>
          <a:p>
            <a:pPr lvl="1"/>
            <a:r>
              <a:rPr lang="en-GB" dirty="0">
                <a:latin typeface="Garamond" panose="02020404030301010803" pitchFamily="18" charset="0"/>
                <a:ea typeface="+mn-lt"/>
                <a:cs typeface="+mn-lt"/>
              </a:rPr>
              <a:t>Architectural profession</a:t>
            </a:r>
            <a:endParaRPr lang="en-GB" dirty="0">
              <a:latin typeface="Garamond" panose="02020404030301010803" pitchFamily="18" charset="0"/>
            </a:endParaRPr>
          </a:p>
          <a:p>
            <a:pPr lvl="1"/>
            <a:r>
              <a:rPr lang="en-GB" dirty="0">
                <a:latin typeface="Garamond" panose="02020404030301010803" pitchFamily="18" charset="0"/>
                <a:ea typeface="+mn-lt"/>
                <a:cs typeface="+mn-lt"/>
              </a:rPr>
              <a:t>Accountancy</a:t>
            </a:r>
            <a:endParaRPr lang="en-GB" dirty="0">
              <a:latin typeface="Garamond" panose="02020404030301010803" pitchFamily="18" charset="0"/>
            </a:endParaRPr>
          </a:p>
          <a:p>
            <a:pPr lvl="1"/>
            <a:r>
              <a:rPr lang="en-GB" dirty="0">
                <a:latin typeface="Garamond" panose="02020404030301010803" pitchFamily="18" charset="0"/>
                <a:ea typeface="+mn-lt"/>
                <a:cs typeface="+mn-lt"/>
              </a:rPr>
              <a:t>Technical consultancy, or</a:t>
            </a:r>
            <a:endParaRPr lang="en-GB" dirty="0">
              <a:latin typeface="Garamond" panose="02020404030301010803" pitchFamily="18" charset="0"/>
            </a:endParaRPr>
          </a:p>
          <a:p>
            <a:pPr lvl="1"/>
            <a:r>
              <a:rPr lang="en-GB" dirty="0">
                <a:latin typeface="Garamond" panose="02020404030301010803" pitchFamily="18" charset="0"/>
                <a:ea typeface="+mn-lt"/>
                <a:cs typeface="+mn-lt"/>
              </a:rPr>
              <a:t>Interior decoration</a:t>
            </a:r>
            <a:endParaRPr lang="en-GB" dirty="0">
              <a:latin typeface="Garamond" panose="02020404030301010803" pitchFamily="18" charset="0"/>
            </a:endParaRPr>
          </a:p>
          <a:p>
            <a:endParaRPr lang="en-GB" sz="3200" dirty="0">
              <a:latin typeface="Garamond" panose="02020404030301010803" pitchFamily="18" charset="0"/>
            </a:endParaRPr>
          </a:p>
        </p:txBody>
      </p:sp>
      <p:sp>
        <p:nvSpPr>
          <p:cNvPr id="4" name="TextBox 3">
            <a:extLst>
              <a:ext uri="{FF2B5EF4-FFF2-40B4-BE49-F238E27FC236}">
                <a16:creationId xmlns:a16="http://schemas.microsoft.com/office/drawing/2014/main" id="{D7BA17E4-221A-4E74-B9E5-DCEC3165330B}"/>
              </a:ext>
            </a:extLst>
          </p:cNvPr>
          <p:cNvSpPr txBox="1"/>
          <p:nvPr/>
        </p:nvSpPr>
        <p:spPr>
          <a:xfrm>
            <a:off x="3888917" y="1612498"/>
            <a:ext cx="4040419" cy="4713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10000"/>
              </a:lnSpc>
              <a:spcBef>
                <a:spcPts val="500"/>
              </a:spcBef>
            </a:pPr>
            <a:r>
              <a:rPr lang="en-GB" sz="2400" b="1" dirty="0">
                <a:latin typeface="Garamond" panose="02020404030301010803" pitchFamily="18" charset="0"/>
                <a:ea typeface="+mn-lt"/>
                <a:cs typeface="+mn-lt"/>
              </a:rPr>
              <a:t>Professional services notified in section 44AA includes:</a:t>
            </a:r>
          </a:p>
          <a:p>
            <a:pPr lvl="1">
              <a:lnSpc>
                <a:spcPct val="110000"/>
              </a:lnSpc>
              <a:spcBef>
                <a:spcPts val="500"/>
              </a:spcBef>
            </a:pPr>
            <a:endParaRPr lang="en-US" sz="1100" b="1" dirty="0">
              <a:latin typeface="Garamond" panose="02020404030301010803" pitchFamily="18" charset="0"/>
            </a:endParaRPr>
          </a:p>
          <a:p>
            <a:pPr marL="742950" lvl="1" indent="-285750">
              <a:lnSpc>
                <a:spcPct val="110000"/>
              </a:lnSpc>
              <a:spcBef>
                <a:spcPts val="500"/>
              </a:spcBef>
              <a:buFont typeface="Arial"/>
              <a:buChar char="•"/>
            </a:pPr>
            <a:r>
              <a:rPr lang="en-GB" sz="2400" dirty="0">
                <a:latin typeface="Garamond" panose="02020404030301010803" pitchFamily="18" charset="0"/>
                <a:ea typeface="+mn-lt"/>
                <a:cs typeface="+mn-lt"/>
              </a:rPr>
              <a:t>The profession of film artist</a:t>
            </a:r>
          </a:p>
          <a:p>
            <a:pPr marL="742950" lvl="1" indent="-285750">
              <a:lnSpc>
                <a:spcPct val="110000"/>
              </a:lnSpc>
              <a:spcBef>
                <a:spcPts val="500"/>
              </a:spcBef>
              <a:buFont typeface="Arial"/>
              <a:buChar char="•"/>
            </a:pPr>
            <a:r>
              <a:rPr lang="en-GB" sz="2400" dirty="0">
                <a:latin typeface="Garamond" panose="02020404030301010803" pitchFamily="18" charset="0"/>
                <a:ea typeface="+mn-lt"/>
                <a:cs typeface="+mn-lt"/>
              </a:rPr>
              <a:t>The profession of the authorized representative</a:t>
            </a:r>
          </a:p>
          <a:p>
            <a:pPr marL="742950" lvl="1" indent="-285750">
              <a:lnSpc>
                <a:spcPct val="110000"/>
              </a:lnSpc>
              <a:spcBef>
                <a:spcPts val="500"/>
              </a:spcBef>
              <a:buFont typeface="Arial"/>
              <a:buChar char="•"/>
            </a:pPr>
            <a:r>
              <a:rPr lang="en-GB" sz="2400" dirty="0">
                <a:latin typeface="Garamond" panose="02020404030301010803" pitchFamily="18" charset="0"/>
                <a:ea typeface="+mn-lt"/>
                <a:cs typeface="+mn-lt"/>
              </a:rPr>
              <a:t>The profession of Company Secretary</a:t>
            </a:r>
          </a:p>
          <a:p>
            <a:pPr algn="l"/>
            <a:endParaRPr lang="en-GB" sz="2400" dirty="0">
              <a:latin typeface="Garamond" panose="02020404030301010803" pitchFamily="18" charset="0"/>
            </a:endParaRPr>
          </a:p>
        </p:txBody>
      </p:sp>
      <p:sp>
        <p:nvSpPr>
          <p:cNvPr id="5" name="TextBox 4">
            <a:extLst>
              <a:ext uri="{FF2B5EF4-FFF2-40B4-BE49-F238E27FC236}">
                <a16:creationId xmlns:a16="http://schemas.microsoft.com/office/drawing/2014/main" id="{CEF96EE6-D649-4AF8-9280-8D363473EE26}"/>
              </a:ext>
            </a:extLst>
          </p:cNvPr>
          <p:cNvSpPr txBox="1"/>
          <p:nvPr/>
        </p:nvSpPr>
        <p:spPr>
          <a:xfrm>
            <a:off x="7929336" y="1612498"/>
            <a:ext cx="4105715" cy="55543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10000"/>
              </a:lnSpc>
              <a:spcBef>
                <a:spcPts val="500"/>
              </a:spcBef>
            </a:pPr>
            <a:r>
              <a:rPr lang="en-GB" sz="2400" b="1" dirty="0">
                <a:latin typeface="Garamond" panose="02020404030301010803" pitchFamily="18" charset="0"/>
                <a:ea typeface="+mn-lt"/>
                <a:cs typeface="+mn-lt"/>
              </a:rPr>
              <a:t>Professional Services related to sports activities engraved by CBDT for Section 194J Under TDS</a:t>
            </a:r>
            <a:endParaRPr lang="en-US" sz="2400" b="1" dirty="0">
              <a:latin typeface="Garamond" panose="02020404030301010803" pitchFamily="18" charset="0"/>
            </a:endParaRPr>
          </a:p>
          <a:p>
            <a:pPr marL="742950" lvl="1" indent="-285750">
              <a:spcBef>
                <a:spcPts val="500"/>
              </a:spcBef>
              <a:buFont typeface="Arial"/>
              <a:buChar char="•"/>
            </a:pPr>
            <a:r>
              <a:rPr lang="en-GB" sz="2400" dirty="0">
                <a:latin typeface="Garamond" panose="02020404030301010803" pitchFamily="18" charset="0"/>
                <a:ea typeface="+mn-lt"/>
                <a:cs typeface="+mn-lt"/>
              </a:rPr>
              <a:t>Anchors</a:t>
            </a:r>
          </a:p>
          <a:p>
            <a:pPr marL="742950" lvl="1" indent="-285750">
              <a:spcBef>
                <a:spcPts val="500"/>
              </a:spcBef>
              <a:buFont typeface="Arial"/>
              <a:buChar char="•"/>
            </a:pPr>
            <a:r>
              <a:rPr lang="en-GB" sz="2400" dirty="0">
                <a:latin typeface="Garamond" panose="02020404030301010803" pitchFamily="18" charset="0"/>
                <a:ea typeface="+mn-lt"/>
                <a:cs typeface="+mn-lt"/>
              </a:rPr>
              <a:t>Commentators</a:t>
            </a:r>
          </a:p>
          <a:p>
            <a:pPr marL="742950" lvl="1" indent="-285750">
              <a:spcBef>
                <a:spcPts val="500"/>
              </a:spcBef>
              <a:buFont typeface="Arial"/>
              <a:buChar char="•"/>
            </a:pPr>
            <a:r>
              <a:rPr lang="en-GB" sz="2400" dirty="0">
                <a:latin typeface="Garamond" panose="02020404030301010803" pitchFamily="18" charset="0"/>
                <a:ea typeface="+mn-lt"/>
                <a:cs typeface="+mn-lt"/>
              </a:rPr>
              <a:t>Event Managers</a:t>
            </a:r>
          </a:p>
          <a:p>
            <a:pPr marL="742950" lvl="1" indent="-285750">
              <a:spcBef>
                <a:spcPts val="500"/>
              </a:spcBef>
              <a:buFont typeface="Arial"/>
              <a:buChar char="•"/>
            </a:pPr>
            <a:r>
              <a:rPr lang="en-GB" sz="2400" dirty="0">
                <a:latin typeface="Garamond" panose="02020404030301010803" pitchFamily="18" charset="0"/>
                <a:ea typeface="+mn-lt"/>
                <a:cs typeface="+mn-lt"/>
              </a:rPr>
              <a:t>Physiotherapists</a:t>
            </a:r>
          </a:p>
          <a:p>
            <a:pPr marL="742950" lvl="1" indent="-285750">
              <a:spcBef>
                <a:spcPts val="500"/>
              </a:spcBef>
              <a:buFont typeface="Arial"/>
              <a:buChar char="•"/>
            </a:pPr>
            <a:r>
              <a:rPr lang="en-GB" sz="2400" dirty="0">
                <a:latin typeface="Garamond" panose="02020404030301010803" pitchFamily="18" charset="0"/>
                <a:ea typeface="+mn-lt"/>
                <a:cs typeface="+mn-lt"/>
              </a:rPr>
              <a:t>Referees and Umpires</a:t>
            </a:r>
          </a:p>
          <a:p>
            <a:pPr marL="742950" lvl="1" indent="-285750">
              <a:spcBef>
                <a:spcPts val="500"/>
              </a:spcBef>
              <a:buFont typeface="Arial"/>
              <a:buChar char="•"/>
            </a:pPr>
            <a:r>
              <a:rPr lang="en-GB" sz="2400" dirty="0">
                <a:latin typeface="Garamond" panose="02020404030301010803" pitchFamily="18" charset="0"/>
                <a:ea typeface="+mn-lt"/>
                <a:cs typeface="+mn-lt"/>
              </a:rPr>
              <a:t>Sports Persons</a:t>
            </a:r>
          </a:p>
          <a:p>
            <a:pPr marL="742950" lvl="1" indent="-285750">
              <a:spcBef>
                <a:spcPts val="500"/>
              </a:spcBef>
              <a:buFont typeface="Arial"/>
              <a:buChar char="•"/>
            </a:pPr>
            <a:r>
              <a:rPr lang="en-GB" sz="2400" dirty="0">
                <a:latin typeface="Garamond" panose="02020404030301010803" pitchFamily="18" charset="0"/>
                <a:ea typeface="+mn-lt"/>
                <a:cs typeface="+mn-lt"/>
              </a:rPr>
              <a:t>Sports Columnists</a:t>
            </a:r>
          </a:p>
          <a:p>
            <a:pPr marL="742950" lvl="1" indent="-285750">
              <a:spcBef>
                <a:spcPts val="500"/>
              </a:spcBef>
              <a:buFont typeface="Arial"/>
              <a:buChar char="•"/>
            </a:pPr>
            <a:r>
              <a:rPr lang="en-GB" sz="2400" dirty="0">
                <a:latin typeface="Garamond" panose="02020404030301010803" pitchFamily="18" charset="0"/>
                <a:ea typeface="+mn-lt"/>
                <a:cs typeface="+mn-lt"/>
              </a:rPr>
              <a:t>Trainers and Coaches</a:t>
            </a:r>
          </a:p>
          <a:p>
            <a:pPr algn="l"/>
            <a:endParaRPr lang="en-GB" sz="2400" dirty="0">
              <a:latin typeface="Garamond" panose="02020404030301010803" pitchFamily="18" charset="0"/>
            </a:endParaRPr>
          </a:p>
        </p:txBody>
      </p:sp>
      <p:cxnSp>
        <p:nvCxnSpPr>
          <p:cNvPr id="7" name="Straight Connector 6"/>
          <p:cNvCxnSpPr/>
          <p:nvPr/>
        </p:nvCxnSpPr>
        <p:spPr>
          <a:xfrm>
            <a:off x="4160520" y="2212571"/>
            <a:ext cx="0" cy="3713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9336" y="2122000"/>
            <a:ext cx="0" cy="3713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583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1561-B0A8-4B3B-B00F-96AE153B4FC1}"/>
              </a:ext>
            </a:extLst>
          </p:cNvPr>
          <p:cNvSpPr>
            <a:spLocks noGrp="1"/>
          </p:cNvSpPr>
          <p:nvPr>
            <p:ph type="title"/>
          </p:nvPr>
        </p:nvSpPr>
        <p:spPr>
          <a:xfrm>
            <a:off x="585208" y="569359"/>
            <a:ext cx="3495528" cy="5412920"/>
          </a:xfrm>
        </p:spPr>
        <p:txBody>
          <a:bodyPr>
            <a:normAutofit/>
          </a:bodyPr>
          <a:lstStyle/>
          <a:p>
            <a:r>
              <a:rPr lang="en-GB" sz="4000" b="1" dirty="0">
                <a:solidFill>
                  <a:srgbClr val="FF0000"/>
                </a:solidFill>
                <a:latin typeface="Lato"/>
                <a:ea typeface="Lato"/>
                <a:cs typeface="Lato"/>
              </a:rPr>
              <a:t>Meaning of Fees for Technical Services Under Section 194J:</a:t>
            </a:r>
            <a:endParaRPr lang="en-GB" sz="4000" dirty="0">
              <a:solidFill>
                <a:srgbClr val="FF0000"/>
              </a:solidFill>
            </a:endParaRPr>
          </a:p>
        </p:txBody>
      </p:sp>
      <p:graphicFrame>
        <p:nvGraphicFramePr>
          <p:cNvPr id="5" name="Content Placeholder 2">
            <a:extLst>
              <a:ext uri="{FF2B5EF4-FFF2-40B4-BE49-F238E27FC236}">
                <a16:creationId xmlns:a16="http://schemas.microsoft.com/office/drawing/2014/main" id="{47F2CA19-BA59-4E29-920E-2383AA44D096}"/>
              </a:ext>
            </a:extLst>
          </p:cNvPr>
          <p:cNvGraphicFramePr>
            <a:graphicFrameLocks noGrp="1"/>
          </p:cNvGraphicFramePr>
          <p:nvPr>
            <p:ph idx="1"/>
          </p:nvPr>
        </p:nvGraphicFramePr>
        <p:xfrm>
          <a:off x="4802983" y="566378"/>
          <a:ext cx="6937566" cy="594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062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99AC-F4E3-417F-A22E-E6B0FB95AF6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chemeClr val="tx1"/>
                </a:solidFill>
                <a:latin typeface="Garamond" panose="02020404030301010803" pitchFamily="18" charset="0"/>
              </a:rPr>
              <a:t>RATE OF TDS</a:t>
            </a:r>
          </a:p>
        </p:txBody>
      </p:sp>
      <p:graphicFrame>
        <p:nvGraphicFramePr>
          <p:cNvPr id="5" name="Content Placeholder 4">
            <a:extLst>
              <a:ext uri="{FF2B5EF4-FFF2-40B4-BE49-F238E27FC236}">
                <a16:creationId xmlns:a16="http://schemas.microsoft.com/office/drawing/2014/main" id="{61E12212-4879-4761-A0F5-CF5144E318E6}"/>
              </a:ext>
            </a:extLst>
          </p:cNvPr>
          <p:cNvGraphicFramePr>
            <a:graphicFrameLocks noGrp="1"/>
          </p:cNvGraphicFramePr>
          <p:nvPr>
            <p:ph idx="1"/>
            <p:extLst>
              <p:ext uri="{D42A27DB-BD31-4B8C-83A1-F6EECF244321}">
                <p14:modId xmlns:p14="http://schemas.microsoft.com/office/powerpoint/2010/main" val="1135951909"/>
              </p:ext>
            </p:extLst>
          </p:nvPr>
        </p:nvGraphicFramePr>
        <p:xfrm>
          <a:off x="4020457" y="1316321"/>
          <a:ext cx="8011885" cy="5212390"/>
        </p:xfrm>
        <a:graphic>
          <a:graphicData uri="http://schemas.openxmlformats.org/drawingml/2006/table">
            <a:tbl>
              <a:tblPr firstRow="1" bandRow="1">
                <a:tableStyleId>{5C22544A-7EE6-4342-B048-85BDC9FD1C3A}</a:tableStyleId>
              </a:tblPr>
              <a:tblGrid>
                <a:gridCol w="7045094">
                  <a:extLst>
                    <a:ext uri="{9D8B030D-6E8A-4147-A177-3AD203B41FA5}">
                      <a16:colId xmlns:a16="http://schemas.microsoft.com/office/drawing/2014/main" val="1822674276"/>
                    </a:ext>
                  </a:extLst>
                </a:gridCol>
                <a:gridCol w="966791">
                  <a:extLst>
                    <a:ext uri="{9D8B030D-6E8A-4147-A177-3AD203B41FA5}">
                      <a16:colId xmlns:a16="http://schemas.microsoft.com/office/drawing/2014/main" val="2572395172"/>
                    </a:ext>
                  </a:extLst>
                </a:gridCol>
              </a:tblGrid>
              <a:tr h="623359">
                <a:tc>
                  <a:txBody>
                    <a:bodyPr/>
                    <a:lstStyle/>
                    <a:p>
                      <a:pPr algn="l"/>
                      <a:r>
                        <a:rPr lang="en-GB" sz="2000" dirty="0">
                          <a:effectLst/>
                        </a:rPr>
                        <a:t>Category</a:t>
                      </a:r>
                      <a:endParaRPr lang="en-GB" sz="2000" dirty="0">
                        <a:solidFill>
                          <a:srgbClr val="FFFFFF"/>
                        </a:solidFill>
                        <a:effectLst/>
                      </a:endParaRPr>
                    </a:p>
                  </a:txBody>
                  <a:tcPr marL="107045" marR="107045" marT="107045" marB="107045" anchor="ctr"/>
                </a:tc>
                <a:tc>
                  <a:txBody>
                    <a:bodyPr/>
                    <a:lstStyle/>
                    <a:p>
                      <a:pPr algn="l"/>
                      <a:r>
                        <a:rPr lang="en-GB" sz="2000">
                          <a:effectLst/>
                        </a:rPr>
                        <a:t>Rate</a:t>
                      </a:r>
                      <a:endParaRPr lang="en-GB" sz="2000">
                        <a:solidFill>
                          <a:srgbClr val="FFFFFF"/>
                        </a:solidFill>
                        <a:effectLst/>
                      </a:endParaRPr>
                    </a:p>
                  </a:txBody>
                  <a:tcPr marL="107045" marR="107045" marT="107045" marB="107045" anchor="ctr"/>
                </a:tc>
                <a:extLst>
                  <a:ext uri="{0D108BD9-81ED-4DB2-BD59-A6C34878D82A}">
                    <a16:rowId xmlns:a16="http://schemas.microsoft.com/office/drawing/2014/main" val="4268879121"/>
                  </a:ext>
                </a:extLst>
              </a:tr>
              <a:tr h="1987549">
                <a:tc>
                  <a:txBody>
                    <a:bodyPr/>
                    <a:lstStyle/>
                    <a:p>
                      <a:r>
                        <a:rPr lang="en-GB" sz="2000" dirty="0">
                          <a:effectLst/>
                          <a:latin typeface="Garamond" panose="02020404030301010803" pitchFamily="18" charset="0"/>
                        </a:rPr>
                        <a:t>If Payee is engaged only in the business of the operation of the call centre and </a:t>
                      </a:r>
                      <a:r>
                        <a:rPr lang="en-GB" sz="2000" b="0" i="0" u="none" strike="noStrike" noProof="0" dirty="0">
                          <a:effectLst/>
                          <a:latin typeface="Garamond" panose="02020404030301010803" pitchFamily="18" charset="0"/>
                        </a:rPr>
                        <a:t> the payment of fees for technical service (</a:t>
                      </a:r>
                      <a:r>
                        <a:rPr lang="en-GB" sz="2000" b="1" i="0" u="none" strike="noStrike" noProof="0" dirty="0">
                          <a:effectLst/>
                          <a:latin typeface="Garamond" panose="02020404030301010803" pitchFamily="18" charset="0"/>
                        </a:rPr>
                        <a:t>not being</a:t>
                      </a:r>
                      <a:r>
                        <a:rPr lang="en-GB" sz="2000" b="0" i="0" u="none" strike="noStrike" noProof="0" dirty="0">
                          <a:effectLst/>
                          <a:latin typeface="Garamond" panose="02020404030301010803" pitchFamily="18" charset="0"/>
                        </a:rPr>
                        <a:t> a professional royalty where such </a:t>
                      </a:r>
                      <a:r>
                        <a:rPr lang="en-GB" sz="2000" b="1" i="0" u="none" strike="noStrike" noProof="0" dirty="0">
                          <a:effectLst/>
                          <a:latin typeface="Garamond" panose="02020404030301010803" pitchFamily="18" charset="0"/>
                        </a:rPr>
                        <a:t>royalty </a:t>
                      </a:r>
                      <a:r>
                        <a:rPr lang="en-GB" sz="2000" b="0" i="0" u="none" strike="noStrike" noProof="0" dirty="0">
                          <a:effectLst/>
                          <a:latin typeface="Garamond" panose="02020404030301010803" pitchFamily="18" charset="0"/>
                        </a:rPr>
                        <a:t>is in the nature of consideration for sale, distribution or exhibition of </a:t>
                      </a:r>
                      <a:r>
                        <a:rPr lang="en-GB" sz="2000" b="1" i="0" u="none" strike="noStrike" noProof="0" dirty="0">
                          <a:effectLst/>
                          <a:latin typeface="Garamond" panose="02020404030301010803" pitchFamily="18" charset="0"/>
                        </a:rPr>
                        <a:t>cinematographic film) and  Technical services other than professional</a:t>
                      </a:r>
                      <a:endParaRPr lang="en-GB" sz="2000" dirty="0">
                        <a:effectLst/>
                        <a:latin typeface="Garamond" panose="02020404030301010803" pitchFamily="18" charset="0"/>
                      </a:endParaRPr>
                    </a:p>
                  </a:txBody>
                  <a:tcPr marL="107045" marR="107045" marT="107045" marB="107045" anchor="ctr"/>
                </a:tc>
                <a:tc>
                  <a:txBody>
                    <a:bodyPr/>
                    <a:lstStyle/>
                    <a:p>
                      <a:r>
                        <a:rPr lang="en-GB" sz="2000" dirty="0">
                          <a:effectLst/>
                        </a:rPr>
                        <a:t>2%</a:t>
                      </a:r>
                    </a:p>
                  </a:txBody>
                  <a:tcPr marL="107045" marR="107045" marT="107045" marB="107045" anchor="ctr"/>
                </a:tc>
                <a:extLst>
                  <a:ext uri="{0D108BD9-81ED-4DB2-BD59-A6C34878D82A}">
                    <a16:rowId xmlns:a16="http://schemas.microsoft.com/office/drawing/2014/main" val="2880796943"/>
                  </a:ext>
                </a:extLst>
              </a:tr>
              <a:tr h="1922782">
                <a:tc>
                  <a:txBody>
                    <a:bodyPr/>
                    <a:lstStyle/>
                    <a:p>
                      <a:r>
                        <a:rPr lang="en-GB" sz="2000" dirty="0">
                          <a:effectLst/>
                          <a:latin typeface="Garamond" panose="02020404030301010803" pitchFamily="18" charset="0"/>
                        </a:rPr>
                        <a:t>Payee involved in any other business operation or profession comes under the scope of194J and </a:t>
                      </a:r>
                      <a:r>
                        <a:rPr lang="en-GB" sz="2000" b="1" i="0" u="none" strike="noStrike" noProof="0" dirty="0">
                          <a:effectLst/>
                          <a:latin typeface="Garamond" panose="02020404030301010803" pitchFamily="18" charset="0"/>
                        </a:rPr>
                        <a:t>not being</a:t>
                      </a:r>
                      <a:r>
                        <a:rPr lang="en-GB" sz="2000" b="0" i="0" u="none" strike="noStrike" noProof="0" dirty="0">
                          <a:effectLst/>
                          <a:latin typeface="Garamond" panose="02020404030301010803" pitchFamily="18" charset="0"/>
                        </a:rPr>
                        <a:t> a professional royalty where such </a:t>
                      </a:r>
                      <a:r>
                        <a:rPr lang="en-GB" sz="2000" b="1" i="0" u="none" strike="noStrike" noProof="0" dirty="0">
                          <a:effectLst/>
                          <a:latin typeface="Garamond" panose="02020404030301010803" pitchFamily="18" charset="0"/>
                        </a:rPr>
                        <a:t>royalty </a:t>
                      </a:r>
                      <a:r>
                        <a:rPr lang="en-GB" sz="2000" b="0" i="0" u="none" strike="noStrike" noProof="0" dirty="0">
                          <a:effectLst/>
                          <a:latin typeface="Garamond" panose="02020404030301010803" pitchFamily="18" charset="0"/>
                        </a:rPr>
                        <a:t>is in the nature of consideration for sale, distribution or exhibition of </a:t>
                      </a:r>
                      <a:r>
                        <a:rPr lang="en-GB" sz="2000" b="1" i="0" u="none" strike="noStrike" noProof="0" dirty="0">
                          <a:effectLst/>
                          <a:latin typeface="Garamond" panose="02020404030301010803" pitchFamily="18" charset="0"/>
                        </a:rPr>
                        <a:t>cinematographic film.</a:t>
                      </a:r>
                      <a:endParaRPr lang="en-GB" sz="2000" dirty="0">
                        <a:effectLst/>
                        <a:latin typeface="Garamond" panose="02020404030301010803" pitchFamily="18" charset="0"/>
                      </a:endParaRPr>
                    </a:p>
                  </a:txBody>
                  <a:tcPr marL="107045" marR="107045" marT="107045" marB="107045" anchor="ctr"/>
                </a:tc>
                <a:tc>
                  <a:txBody>
                    <a:bodyPr/>
                    <a:lstStyle/>
                    <a:p>
                      <a:r>
                        <a:rPr lang="en-GB" sz="2000" dirty="0">
                          <a:effectLst/>
                        </a:rPr>
                        <a:t>10%</a:t>
                      </a:r>
                    </a:p>
                  </a:txBody>
                  <a:tcPr marL="107045" marR="107045" marT="107045" marB="107045" anchor="ctr"/>
                </a:tc>
                <a:extLst>
                  <a:ext uri="{0D108BD9-81ED-4DB2-BD59-A6C34878D82A}">
                    <a16:rowId xmlns:a16="http://schemas.microsoft.com/office/drawing/2014/main" val="3934395044"/>
                  </a:ext>
                </a:extLst>
              </a:tr>
              <a:tr h="623359">
                <a:tc>
                  <a:txBody>
                    <a:bodyPr/>
                    <a:lstStyle/>
                    <a:p>
                      <a:r>
                        <a:rPr lang="en-GB" sz="2000" dirty="0">
                          <a:effectLst/>
                          <a:latin typeface="Garamond" panose="02020404030301010803" pitchFamily="18" charset="0"/>
                        </a:rPr>
                        <a:t>If PAN not furnished by the payee</a:t>
                      </a:r>
                    </a:p>
                  </a:txBody>
                  <a:tcPr marL="107045" marR="107045" marT="107045" marB="107045" anchor="ctr"/>
                </a:tc>
                <a:tc>
                  <a:txBody>
                    <a:bodyPr/>
                    <a:lstStyle/>
                    <a:p>
                      <a:r>
                        <a:rPr lang="en-GB" sz="2000" dirty="0">
                          <a:effectLst/>
                        </a:rPr>
                        <a:t>20%</a:t>
                      </a:r>
                    </a:p>
                  </a:txBody>
                  <a:tcPr marL="107045" marR="107045" marT="107045" marB="107045" anchor="ctr"/>
                </a:tc>
                <a:extLst>
                  <a:ext uri="{0D108BD9-81ED-4DB2-BD59-A6C34878D82A}">
                    <a16:rowId xmlns:a16="http://schemas.microsoft.com/office/drawing/2014/main" val="3531306735"/>
                  </a:ext>
                </a:extLst>
              </a:tr>
            </a:tbl>
          </a:graphicData>
        </a:graphic>
      </p:graphicFrame>
    </p:spTree>
    <p:extLst>
      <p:ext uri="{BB962C8B-B14F-4D97-AF65-F5344CB8AC3E}">
        <p14:creationId xmlns:p14="http://schemas.microsoft.com/office/powerpoint/2010/main" val="3348401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76" y="491846"/>
            <a:ext cx="10668004" cy="710729"/>
          </a:xfrm>
        </p:spPr>
        <p:txBody>
          <a:bodyPr anchor="t">
            <a:normAutofit fontScale="90000"/>
          </a:bodyPr>
          <a:lstStyle/>
          <a:p>
            <a:r>
              <a:rPr lang="en-US" dirty="0">
                <a:latin typeface="Times New Roman" pitchFamily="18" charset="0"/>
                <a:cs typeface="Times New Roman" pitchFamily="18" charset="0"/>
              </a:rPr>
              <a:t>A CASE STUDY</a:t>
            </a:r>
          </a:p>
        </p:txBody>
      </p:sp>
      <p:sp>
        <p:nvSpPr>
          <p:cNvPr id="3" name="Content Placeholder 2"/>
          <p:cNvSpPr>
            <a:spLocks noGrp="1"/>
          </p:cNvSpPr>
          <p:nvPr>
            <p:ph idx="1"/>
          </p:nvPr>
        </p:nvSpPr>
        <p:spPr>
          <a:xfrm>
            <a:off x="278343" y="1329073"/>
            <a:ext cx="11635312" cy="5184974"/>
          </a:xfrm>
        </p:spPr>
        <p:txBody>
          <a:bodyPr vert="horz" lIns="91440" tIns="45720" rIns="91440" bIns="45720" rtlCol="0" anchor="t">
            <a:normAutofit/>
          </a:bodyPr>
          <a:lstStyle/>
          <a:p>
            <a:pPr algn="just">
              <a:buNone/>
            </a:pPr>
            <a:r>
              <a:rPr lang="en-US" sz="1700" i="1" dirty="0">
                <a:latin typeface="Times New Roman"/>
                <a:cs typeface="Times New Roman"/>
              </a:rPr>
              <a:t>	</a:t>
            </a:r>
            <a:r>
              <a:rPr lang="en-US" sz="2000" i="1" dirty="0">
                <a:latin typeface="Georgia" panose="02040502050405020303" pitchFamily="18" charset="0"/>
                <a:cs typeface="Times New Roman" panose="02020603050405020304" pitchFamily="18" charset="0"/>
              </a:rPr>
              <a:t>Ram &amp; Krishna enterprises is a grocery company. This is a fast growing company so seeing the market need and opportunity, management decided to expand the business. Management has decided below action plans for FY 20-21.</a:t>
            </a:r>
            <a:endParaRPr lang="en-US" i="1" dirty="0">
              <a:latin typeface="Georgia" panose="02040502050405020303" pitchFamily="18" charset="0"/>
              <a:cs typeface="Times New Roman" panose="02020603050405020304" pitchFamily="18" charset="0"/>
            </a:endParaRPr>
          </a:p>
          <a:p>
            <a:pPr algn="just"/>
            <a:r>
              <a:rPr lang="en-US" sz="2000" i="1" dirty="0">
                <a:latin typeface="Georgia" panose="02040502050405020303" pitchFamily="18" charset="0"/>
                <a:cs typeface="Times New Roman" panose="02020603050405020304" pitchFamily="18" charset="0"/>
              </a:rPr>
              <a:t>1. Construct infrastructure to manufacture &amp; store the products</a:t>
            </a:r>
          </a:p>
          <a:p>
            <a:pPr algn="just"/>
            <a:r>
              <a:rPr lang="en-US" sz="2000" i="1" dirty="0">
                <a:latin typeface="Georgia" panose="02040502050405020303" pitchFamily="18" charset="0"/>
                <a:cs typeface="Times New Roman" panose="02020603050405020304" pitchFamily="18" charset="0"/>
              </a:rPr>
              <a:t>2. Implementation of customized software / ERP </a:t>
            </a:r>
          </a:p>
          <a:p>
            <a:pPr algn="just"/>
            <a:r>
              <a:rPr lang="en-US" sz="2000" i="1" dirty="0">
                <a:latin typeface="Georgia" panose="02040502050405020303" pitchFamily="18" charset="0"/>
                <a:cs typeface="Times New Roman" panose="02020603050405020304" pitchFamily="18" charset="0"/>
              </a:rPr>
              <a:t>3. Feasibility study of owned vs hired logistics</a:t>
            </a:r>
          </a:p>
          <a:p>
            <a:pPr algn="just">
              <a:buNone/>
            </a:pPr>
            <a:r>
              <a:rPr lang="en-US" sz="2000" i="1" dirty="0">
                <a:latin typeface="Georgia" panose="02040502050405020303" pitchFamily="18" charset="0"/>
                <a:cs typeface="Times New Roman" panose="02020603050405020304" pitchFamily="18" charset="0"/>
              </a:rPr>
              <a:t>	Management has appointed M/s PMC &amp; associates to design the construction layout to construct the building. They also appointed M/s F&amp;S associates to design and implement an ERP solution for their all activities including procurement, manufacturing, sales, accounts payable and receivables etc., Purchase order has been raised for both the above services and the same is submitted to the finance team to release the advance payment as per the PO terms. Since both the activities are falling under section 194 J hence Finance manager has to deduct the TDS as per the prevailing rates. Now here question comes that whether both the services are covered under the professional services. Whether TDS will be deducted @ 10% or 2%</a:t>
            </a:r>
          </a:p>
          <a:p>
            <a:endParaRPr lang="en-US" sz="1700" i="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B776-7F5A-610B-2052-462B24CF4A08}"/>
              </a:ext>
            </a:extLst>
          </p:cNvPr>
          <p:cNvSpPr>
            <a:spLocks noGrp="1"/>
          </p:cNvSpPr>
          <p:nvPr>
            <p:ph type="title"/>
          </p:nvPr>
        </p:nvSpPr>
        <p:spPr/>
        <p:txBody>
          <a:bodyPr>
            <a:normAutofit/>
          </a:bodyPr>
          <a:lstStyle/>
          <a:p>
            <a:r>
              <a:rPr lang="en-GB" sz="2800" b="0" i="1" dirty="0">
                <a:solidFill>
                  <a:srgbClr val="444444"/>
                </a:solidFill>
                <a:effectLst/>
                <a:latin typeface="Times New Roman" panose="02020603050405020304" pitchFamily="18" charset="0"/>
              </a:rPr>
              <a:t>Explanation.</a:t>
            </a:r>
            <a:r>
              <a:rPr lang="en-GB" sz="2800" b="0" i="0" dirty="0">
                <a:solidFill>
                  <a:srgbClr val="444444"/>
                </a:solidFill>
                <a:effectLst/>
                <a:latin typeface="Times New Roman" panose="02020603050405020304" pitchFamily="18" charset="0"/>
              </a:rPr>
              <a:t>—For the purposes of this section,—</a:t>
            </a:r>
            <a:endParaRPr lang="en-IN" sz="2800" dirty="0"/>
          </a:p>
        </p:txBody>
      </p:sp>
      <p:sp>
        <p:nvSpPr>
          <p:cNvPr id="3" name="Content Placeholder 2">
            <a:extLst>
              <a:ext uri="{FF2B5EF4-FFF2-40B4-BE49-F238E27FC236}">
                <a16:creationId xmlns:a16="http://schemas.microsoft.com/office/drawing/2014/main" id="{5120D03A-CD1D-E368-12B9-386237C2BD00}"/>
              </a:ext>
            </a:extLst>
          </p:cNvPr>
          <p:cNvSpPr>
            <a:spLocks noGrp="1"/>
          </p:cNvSpPr>
          <p:nvPr>
            <p:ph idx="1"/>
          </p:nvPr>
        </p:nvSpPr>
        <p:spPr>
          <a:xfrm>
            <a:off x="1295401" y="2556931"/>
            <a:ext cx="9882882" cy="3494547"/>
          </a:xfrm>
        </p:spPr>
        <p:txBody>
          <a:bodyPr/>
          <a:lstStyle/>
          <a:p>
            <a:pPr algn="just">
              <a:spcAft>
                <a:spcPts val="400"/>
              </a:spcAft>
            </a:pPr>
            <a:r>
              <a:rPr lang="en-GB" sz="1800" b="0" i="0" dirty="0">
                <a:solidFill>
                  <a:srgbClr val="444444"/>
                </a:solidFill>
                <a:effectLst/>
                <a:latin typeface="Times New Roman" panose="02020603050405020304" pitchFamily="18" charset="0"/>
              </a:rPr>
              <a:t>(</a:t>
            </a:r>
            <a:r>
              <a:rPr lang="en-GB" sz="1800" b="0" i="1" dirty="0">
                <a:solidFill>
                  <a:srgbClr val="444444"/>
                </a:solidFill>
                <a:effectLst/>
                <a:latin typeface="Times New Roman" panose="02020603050405020304" pitchFamily="18" charset="0"/>
              </a:rPr>
              <a:t>a</a:t>
            </a:r>
            <a:r>
              <a:rPr lang="en-GB" sz="1800" b="0" i="0" dirty="0">
                <a:solidFill>
                  <a:srgbClr val="444444"/>
                </a:solidFill>
                <a:effectLst/>
                <a:latin typeface="Times New Roman" panose="02020603050405020304" pitchFamily="18" charset="0"/>
              </a:rPr>
              <a:t>)  "agricultural land" means agricultural land in India, not being a land situate in any area referred to in items (</a:t>
            </a:r>
            <a:r>
              <a:rPr lang="en-GB" sz="1800" b="0" i="1" dirty="0">
                <a:solidFill>
                  <a:srgbClr val="444444"/>
                </a:solidFill>
                <a:effectLst/>
                <a:latin typeface="Times New Roman" panose="02020603050405020304" pitchFamily="18" charset="0"/>
              </a:rPr>
              <a:t>a</a:t>
            </a:r>
            <a:r>
              <a:rPr lang="en-GB" sz="1800" b="0" i="0" dirty="0">
                <a:solidFill>
                  <a:srgbClr val="444444"/>
                </a:solidFill>
                <a:effectLst/>
                <a:latin typeface="Times New Roman" panose="02020603050405020304" pitchFamily="18" charset="0"/>
              </a:rPr>
              <a:t>) and (</a:t>
            </a:r>
            <a:r>
              <a:rPr lang="en-GB" sz="1800" b="0" i="1" dirty="0">
                <a:solidFill>
                  <a:srgbClr val="444444"/>
                </a:solidFill>
                <a:effectLst/>
                <a:latin typeface="Times New Roman" panose="02020603050405020304" pitchFamily="18" charset="0"/>
              </a:rPr>
              <a:t>b</a:t>
            </a:r>
            <a:r>
              <a:rPr lang="en-GB" sz="1800" b="0" i="0" dirty="0">
                <a:solidFill>
                  <a:srgbClr val="444444"/>
                </a:solidFill>
                <a:effectLst/>
                <a:latin typeface="Times New Roman" panose="02020603050405020304" pitchFamily="18" charset="0"/>
              </a:rPr>
              <a:t>) of sub-clause (</a:t>
            </a:r>
            <a:r>
              <a:rPr lang="en-GB" sz="1800" b="0" i="1" dirty="0">
                <a:solidFill>
                  <a:srgbClr val="444444"/>
                </a:solidFill>
                <a:effectLst/>
                <a:latin typeface="Times New Roman" panose="02020603050405020304" pitchFamily="18" charset="0"/>
              </a:rPr>
              <a:t>iii</a:t>
            </a:r>
            <a:r>
              <a:rPr lang="en-GB" sz="1800" b="0" i="0" dirty="0">
                <a:solidFill>
                  <a:srgbClr val="444444"/>
                </a:solidFill>
                <a:effectLst/>
                <a:latin typeface="Times New Roman" panose="02020603050405020304" pitchFamily="18" charset="0"/>
              </a:rPr>
              <a:t>) of clause (</a:t>
            </a:r>
            <a:r>
              <a:rPr lang="en-GB" sz="1800" b="0" i="1" dirty="0">
                <a:solidFill>
                  <a:srgbClr val="444444"/>
                </a:solidFill>
                <a:effectLst/>
                <a:latin typeface="Times New Roman" panose="02020603050405020304" pitchFamily="18" charset="0"/>
              </a:rPr>
              <a:t>14</a:t>
            </a:r>
            <a:r>
              <a:rPr lang="en-GB" sz="1800" b="0" i="0" dirty="0">
                <a:solidFill>
                  <a:srgbClr val="444444"/>
                </a:solidFill>
                <a:effectLst/>
                <a:latin typeface="Times New Roman" panose="02020603050405020304" pitchFamily="18" charset="0"/>
              </a:rPr>
              <a:t>) of </a:t>
            </a:r>
            <a:r>
              <a:rPr lang="en-GB" sz="1800" b="0" i="0" u="none" strike="noStrike" dirty="0">
                <a:solidFill>
                  <a:srgbClr val="0072C6"/>
                </a:solidFill>
                <a:effectLst/>
                <a:latin typeface="Times New Roman" panose="02020603050405020304" pitchFamily="18" charset="0"/>
              </a:rPr>
              <a:t>section 2</a:t>
            </a:r>
            <a:r>
              <a:rPr lang="en-GB" sz="1800" b="0" i="0" dirty="0">
                <a:solidFill>
                  <a:srgbClr val="444444"/>
                </a:solidFill>
                <a:effectLst/>
                <a:latin typeface="Times New Roman" panose="02020603050405020304" pitchFamily="18" charset="0"/>
              </a:rPr>
              <a:t>;</a:t>
            </a:r>
          </a:p>
          <a:p>
            <a:pPr algn="just">
              <a:spcAft>
                <a:spcPts val="400"/>
              </a:spcAft>
            </a:pPr>
            <a:r>
              <a:rPr lang="en-GB" sz="1800" b="0" i="0" dirty="0">
                <a:solidFill>
                  <a:srgbClr val="444444"/>
                </a:solidFill>
                <a:effectLst/>
                <a:latin typeface="Times New Roman" panose="02020603050405020304" pitchFamily="18" charset="0"/>
              </a:rPr>
              <a:t>(</a:t>
            </a:r>
            <a:r>
              <a:rPr lang="en-GB" sz="1800" b="0" i="1" dirty="0">
                <a:solidFill>
                  <a:srgbClr val="444444"/>
                </a:solidFill>
                <a:effectLst/>
                <a:latin typeface="Times New Roman" panose="02020603050405020304" pitchFamily="18" charset="0"/>
              </a:rPr>
              <a:t>aa</a:t>
            </a:r>
            <a:r>
              <a:rPr lang="en-GB" sz="1800" b="0" i="0" dirty="0">
                <a:solidFill>
                  <a:srgbClr val="444444"/>
                </a:solidFill>
                <a:effectLst/>
                <a:latin typeface="Times New Roman" panose="02020603050405020304" pitchFamily="18" charset="0"/>
              </a:rPr>
              <a:t>) "consideration for transfer of any immovable property" shall include all charges of the nature of club membership fee, car parking fee, electricity or water facility fee, maintenance fee, advance fee or any other charges of similar nature, which are incidental to transfer of the immovable property;</a:t>
            </a:r>
          </a:p>
          <a:p>
            <a:pPr algn="just">
              <a:spcAft>
                <a:spcPts val="400"/>
              </a:spcAft>
            </a:pPr>
            <a:r>
              <a:rPr lang="en-GB" sz="1800" b="0" i="0" dirty="0">
                <a:solidFill>
                  <a:srgbClr val="444444"/>
                </a:solidFill>
                <a:effectLst/>
                <a:latin typeface="Times New Roman" panose="02020603050405020304" pitchFamily="18" charset="0"/>
              </a:rPr>
              <a:t>(</a:t>
            </a:r>
            <a:r>
              <a:rPr lang="en-GB" sz="1800" b="0" i="1" dirty="0">
                <a:solidFill>
                  <a:srgbClr val="444444"/>
                </a:solidFill>
                <a:effectLst/>
                <a:latin typeface="Times New Roman" panose="02020603050405020304" pitchFamily="18" charset="0"/>
              </a:rPr>
              <a:t>b</a:t>
            </a:r>
            <a:r>
              <a:rPr lang="en-GB" sz="1800" b="0" i="0" dirty="0">
                <a:solidFill>
                  <a:srgbClr val="444444"/>
                </a:solidFill>
                <a:effectLst/>
                <a:latin typeface="Times New Roman" panose="02020603050405020304" pitchFamily="18" charset="0"/>
              </a:rPr>
              <a:t>)  "immovable property" means any land (other than agricultural land) or any building or part of a building;</a:t>
            </a:r>
          </a:p>
          <a:p>
            <a:pPr marL="0" indent="0" algn="just">
              <a:spcAft>
                <a:spcPts val="400"/>
              </a:spcAft>
              <a:buNone/>
            </a:pPr>
            <a:r>
              <a:rPr lang="en-GB" sz="1800" b="1" i="0" baseline="30000" dirty="0">
                <a:solidFill>
                  <a:srgbClr val="0072C6"/>
                </a:solidFill>
                <a:effectLst/>
                <a:latin typeface="Times New Roman" panose="02020603050405020304" pitchFamily="18" charset="0"/>
              </a:rPr>
              <a:t>      </a:t>
            </a:r>
            <a:r>
              <a:rPr lang="en-GB" sz="1800" b="1" i="0" dirty="0">
                <a:solidFill>
                  <a:srgbClr val="444444"/>
                </a:solidFill>
                <a:effectLst/>
                <a:latin typeface="Times New Roman" panose="02020603050405020304" pitchFamily="18" charset="0"/>
              </a:rPr>
              <a:t>[</a:t>
            </a:r>
            <a:r>
              <a:rPr lang="en-GB" sz="1800" b="0" i="1" dirty="0">
                <a:solidFill>
                  <a:srgbClr val="444444"/>
                </a:solidFill>
                <a:effectLst/>
                <a:latin typeface="Times New Roman" panose="02020603050405020304" pitchFamily="18" charset="0"/>
              </a:rPr>
              <a:t>(</a:t>
            </a:r>
            <a:r>
              <a:rPr lang="en-GB" sz="1800" b="0" i="0" dirty="0">
                <a:solidFill>
                  <a:srgbClr val="444444"/>
                </a:solidFill>
                <a:effectLst/>
                <a:latin typeface="Times New Roman" panose="02020603050405020304" pitchFamily="18" charset="0"/>
              </a:rPr>
              <a:t>c</a:t>
            </a:r>
            <a:r>
              <a:rPr lang="en-GB" sz="1800" b="0" i="1" dirty="0">
                <a:solidFill>
                  <a:srgbClr val="444444"/>
                </a:solidFill>
                <a:effectLst/>
                <a:latin typeface="Times New Roman" panose="02020603050405020304" pitchFamily="18" charset="0"/>
              </a:rPr>
              <a:t>)  "stamp duty value" shall have the same meaning as assigned to it in clause (</a:t>
            </a:r>
            <a:r>
              <a:rPr lang="en-GB" sz="1800" b="0" i="0" dirty="0">
                <a:solidFill>
                  <a:srgbClr val="444444"/>
                </a:solidFill>
                <a:effectLst/>
                <a:latin typeface="Times New Roman" panose="02020603050405020304" pitchFamily="18" charset="0"/>
              </a:rPr>
              <a:t>f</a:t>
            </a:r>
            <a:r>
              <a:rPr lang="en-GB" sz="1800" b="0" i="1" dirty="0">
                <a:solidFill>
                  <a:srgbClr val="444444"/>
                </a:solidFill>
                <a:effectLst/>
                <a:latin typeface="Times New Roman" panose="02020603050405020304" pitchFamily="18" charset="0"/>
              </a:rPr>
              <a:t>) of the</a:t>
            </a:r>
            <a:r>
              <a:rPr lang="en-GB" sz="1800" b="0" i="0" dirty="0">
                <a:solidFill>
                  <a:srgbClr val="444444"/>
                </a:solidFill>
                <a:effectLst/>
                <a:latin typeface="Times New Roman" panose="02020603050405020304" pitchFamily="18" charset="0"/>
              </a:rPr>
              <a:t> Explanation</a:t>
            </a:r>
            <a:r>
              <a:rPr lang="en-GB" sz="1800" b="0" i="1" dirty="0">
                <a:solidFill>
                  <a:srgbClr val="444444"/>
                </a:solidFill>
                <a:effectLst/>
                <a:latin typeface="Times New Roman" panose="02020603050405020304" pitchFamily="18" charset="0"/>
              </a:rPr>
              <a:t> to clause (</a:t>
            </a:r>
            <a:r>
              <a:rPr lang="en-GB" sz="1800" b="0" i="0" dirty="0">
                <a:solidFill>
                  <a:srgbClr val="444444"/>
                </a:solidFill>
                <a:effectLst/>
                <a:latin typeface="Times New Roman" panose="02020603050405020304" pitchFamily="18" charset="0"/>
              </a:rPr>
              <a:t>vii</a:t>
            </a:r>
            <a:r>
              <a:rPr lang="en-GB" sz="1800" b="0" i="1" dirty="0">
                <a:solidFill>
                  <a:srgbClr val="444444"/>
                </a:solidFill>
                <a:effectLst/>
                <a:latin typeface="Times New Roman" panose="02020603050405020304" pitchFamily="18" charset="0"/>
              </a:rPr>
              <a:t>) of sub-section (2) of </a:t>
            </a:r>
            <a:r>
              <a:rPr lang="en-GB" sz="1800" b="0" i="1" u="none" strike="noStrike" dirty="0">
                <a:solidFill>
                  <a:srgbClr val="0072C6"/>
                </a:solidFill>
                <a:effectLst/>
                <a:latin typeface="Times New Roman" panose="02020603050405020304" pitchFamily="18" charset="0"/>
              </a:rPr>
              <a:t>section 56</a:t>
            </a:r>
            <a:r>
              <a:rPr lang="en-GB" sz="1800" b="0" i="1" dirty="0">
                <a:solidFill>
                  <a:srgbClr val="444444"/>
                </a:solidFill>
                <a:effectLst/>
                <a:latin typeface="Times New Roman" panose="02020603050405020304" pitchFamily="18" charset="0"/>
              </a:rPr>
              <a:t>.</a:t>
            </a:r>
            <a:r>
              <a:rPr lang="en-GB" sz="1800" b="1" i="0" dirty="0">
                <a:solidFill>
                  <a:srgbClr val="444444"/>
                </a:solidFill>
                <a:effectLst/>
                <a:latin typeface="Times New Roman" panose="02020603050405020304" pitchFamily="18" charset="0"/>
              </a:rPr>
              <a:t>]</a:t>
            </a:r>
            <a:endParaRPr lang="en-GB" sz="1800" b="0" i="0" dirty="0">
              <a:solidFill>
                <a:srgbClr val="444444"/>
              </a:solidFill>
              <a:effectLst/>
              <a:latin typeface="Times New Roman" panose="02020603050405020304" pitchFamily="18" charset="0"/>
            </a:endParaRPr>
          </a:p>
          <a:p>
            <a:endParaRPr lang="en-IN" dirty="0"/>
          </a:p>
        </p:txBody>
      </p:sp>
    </p:spTree>
    <p:extLst>
      <p:ext uri="{BB962C8B-B14F-4D97-AF65-F5344CB8AC3E}">
        <p14:creationId xmlns:p14="http://schemas.microsoft.com/office/powerpoint/2010/main" val="2090408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072" y="196719"/>
            <a:ext cx="11549048" cy="6158435"/>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Prima facie, it is appearing that both the services are falling under the definition of professional services and TDS has to be deducted @10%. These confusions we face in our regular services during consultancy or Job.</a:t>
            </a:r>
          </a:p>
          <a:p>
            <a:pPr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In case of design service, vendor has to give the design layout, which can be finished with his professional knowledge hence finance manager has to deduct TDS @10%. Whereas customized software/ERP design &amp; implementation is a technical service as the same involve following step : </a:t>
            </a:r>
          </a:p>
          <a:p>
            <a:pPr marL="342900"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gathering of the requirement from end users,</a:t>
            </a:r>
          </a:p>
          <a:p>
            <a:pPr marL="342900"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 2) Solution design,</a:t>
            </a:r>
          </a:p>
          <a:p>
            <a:pPr marL="342900"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 3) Development or customization of ERP software,</a:t>
            </a:r>
          </a:p>
          <a:p>
            <a:pPr marL="342900"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 4) Implementation of the software throughout all the branches of PMC &amp; associates. Hence the same will be covered under the technical service and as per our opinion TDS can be deducted @ 2% under section 194J.</a:t>
            </a:r>
          </a:p>
          <a:p>
            <a:pPr marL="114300">
              <a:lnSpc>
                <a:spcPct val="90000"/>
              </a:lnSpc>
              <a:spcAft>
                <a:spcPts val="600"/>
              </a:spcAft>
            </a:pPr>
            <a:endParaRPr lang="en-US" sz="700" i="1" dirty="0">
              <a:latin typeface="Georgia" panose="02040502050405020303" pitchFamily="18" charset="0"/>
              <a:cs typeface="Times New Roman"/>
            </a:endParaRPr>
          </a:p>
          <a:p>
            <a:pPr>
              <a:lnSpc>
                <a:spcPct val="90000"/>
              </a:lnSpc>
              <a:spcAft>
                <a:spcPts val="600"/>
              </a:spcAft>
            </a:pPr>
            <a:r>
              <a:rPr lang="en-US" sz="2000" b="1" i="1" u="sng" dirty="0">
                <a:latin typeface="Georgia" panose="02040502050405020303" pitchFamily="18" charset="0"/>
                <a:cs typeface="Times New Roman"/>
              </a:rPr>
              <a:t>More examples of Professional and technical services:</a:t>
            </a:r>
          </a:p>
          <a:p>
            <a:pPr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Professional services – Services of doctors, chartered accountants, tax consultancy services, project monitoring services etc.</a:t>
            </a:r>
          </a:p>
          <a:p>
            <a:pPr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Technical services –  Computer development software, Bio technical services, geological and scientific services etc.</a:t>
            </a:r>
          </a:p>
          <a:p>
            <a:pPr indent="-228600">
              <a:lnSpc>
                <a:spcPct val="90000"/>
              </a:lnSpc>
              <a:spcAft>
                <a:spcPts val="600"/>
              </a:spcAft>
              <a:buFont typeface="Arial" panose="020B0604020202020204" pitchFamily="34" charset="0"/>
              <a:buChar char="•"/>
            </a:pPr>
            <a:endParaRPr lang="en-US" sz="1400" dirty="0">
              <a:latin typeface="Georgia" panose="02040502050405020303"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14B1-9A33-476F-929B-DA07FFA361F2}"/>
              </a:ext>
            </a:extLst>
          </p:cNvPr>
          <p:cNvSpPr>
            <a:spLocks noGrp="1"/>
          </p:cNvSpPr>
          <p:nvPr>
            <p:ph type="title"/>
          </p:nvPr>
        </p:nvSpPr>
        <p:spPr>
          <a:xfrm>
            <a:off x="489546" y="895350"/>
            <a:ext cx="3785616" cy="2978150"/>
          </a:xfrm>
        </p:spPr>
        <p:txBody>
          <a:bodyPr anchor="b">
            <a:normAutofit fontScale="90000"/>
          </a:bodyPr>
          <a:lstStyle/>
          <a:p>
            <a:r>
              <a:rPr lang="en-GB" b="1" dirty="0">
                <a:latin typeface="Georgia" panose="02040502050405020303" pitchFamily="18" charset="0"/>
              </a:rPr>
              <a:t>Time of TDS Deduction Under Section 194J</a:t>
            </a: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id="{BDFF10AE-30E8-4B26-925A-5B65B05C2173}"/>
              </a:ext>
            </a:extLst>
          </p:cNvPr>
          <p:cNvSpPr>
            <a:spLocks noGrp="1"/>
          </p:cNvSpPr>
          <p:nvPr>
            <p:ph idx="1"/>
          </p:nvPr>
        </p:nvSpPr>
        <p:spPr>
          <a:xfrm>
            <a:off x="6038850" y="704850"/>
            <a:ext cx="5676900" cy="5251450"/>
          </a:xfrm>
        </p:spPr>
        <p:txBody>
          <a:bodyPr vert="horz" lIns="91440" tIns="45720" rIns="91440" bIns="45720" rtlCol="0" anchor="ctr">
            <a:normAutofit/>
          </a:bodyPr>
          <a:lstStyle/>
          <a:p>
            <a:endParaRPr lang="en-GB" dirty="0">
              <a:solidFill>
                <a:schemeClr val="bg1"/>
              </a:solidFill>
              <a:latin typeface="Garamond" panose="02020404030301010803" pitchFamily="18" charset="0"/>
              <a:ea typeface="+mn-lt"/>
              <a:cs typeface="+mn-lt"/>
            </a:endParaRPr>
          </a:p>
          <a:p>
            <a:r>
              <a:rPr lang="en-GB" dirty="0">
                <a:solidFill>
                  <a:schemeClr val="tx1"/>
                </a:solidFill>
                <a:latin typeface="Garamond" panose="02020404030301010803" pitchFamily="18" charset="0"/>
                <a:ea typeface="+mn-lt"/>
                <a:cs typeface="+mn-lt"/>
              </a:rPr>
              <a:t>The credit of the amount to payee’s account</a:t>
            </a:r>
            <a:endParaRPr lang="en-GB" dirty="0">
              <a:solidFill>
                <a:schemeClr val="tx1"/>
              </a:solidFill>
              <a:latin typeface="Garamond" panose="02020404030301010803" pitchFamily="18" charset="0"/>
            </a:endParaRPr>
          </a:p>
          <a:p>
            <a:r>
              <a:rPr lang="en-GB" dirty="0">
                <a:solidFill>
                  <a:schemeClr val="tx1"/>
                </a:solidFill>
                <a:latin typeface="Garamond" panose="02020404030301010803" pitchFamily="18" charset="0"/>
                <a:ea typeface="+mn-lt"/>
                <a:cs typeface="+mn-lt"/>
              </a:rPr>
              <a:t>Payment of such amount to the payee in cash/ cheque/ draft or any other medium,</a:t>
            </a:r>
          </a:p>
          <a:p>
            <a:pPr marL="0" indent="0">
              <a:buNone/>
            </a:pPr>
            <a:endParaRPr lang="en-GB" dirty="0">
              <a:solidFill>
                <a:schemeClr val="tx1"/>
              </a:solidFill>
              <a:latin typeface="Garamond" panose="02020404030301010803" pitchFamily="18" charset="0"/>
              <a:ea typeface="+mn-lt"/>
              <a:cs typeface="+mn-lt"/>
            </a:endParaRPr>
          </a:p>
          <a:p>
            <a:pPr marL="0" indent="0">
              <a:buNone/>
            </a:pPr>
            <a:r>
              <a:rPr lang="en-GB" dirty="0">
                <a:solidFill>
                  <a:schemeClr val="tx1"/>
                </a:solidFill>
                <a:latin typeface="Garamond" panose="02020404030301010803" pitchFamily="18" charset="0"/>
                <a:ea typeface="+mn-lt"/>
                <a:cs typeface="+mn-lt"/>
              </a:rPr>
              <a:t> whichever is earlier</a:t>
            </a:r>
            <a:endParaRPr lang="en-GB" dirty="0">
              <a:solidFill>
                <a:schemeClr val="tx1"/>
              </a:solidFill>
              <a:latin typeface="Garamond" panose="02020404030301010803" pitchFamily="18" charset="0"/>
            </a:endParaRPr>
          </a:p>
          <a:p>
            <a:endParaRPr lang="en-GB"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275222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E7B2-7065-4856-9A12-FC56B1CE156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dirty="0">
                <a:solidFill>
                  <a:srgbClr val="FFFFFF"/>
                </a:solidFill>
                <a:latin typeface="Garamond" panose="02020404030301010803" pitchFamily="18" charset="0"/>
              </a:rPr>
              <a:t>The Threshold </a:t>
            </a:r>
            <a:r>
              <a:rPr lang="en-US" sz="3200" b="1" kern="1200" dirty="0">
                <a:solidFill>
                  <a:schemeClr val="tx1"/>
                </a:solidFill>
                <a:latin typeface="Garamond" panose="02020404030301010803" pitchFamily="18" charset="0"/>
              </a:rPr>
              <a:t>Section 194J Under TDS</a:t>
            </a:r>
            <a:endParaRPr lang="en-US" sz="3200" kern="1200" dirty="0">
              <a:solidFill>
                <a:schemeClr val="tx1"/>
              </a:solidFill>
              <a:latin typeface="Garamond" panose="02020404030301010803" pitchFamily="18" charset="0"/>
            </a:endParaRPr>
          </a:p>
          <a:p>
            <a:endParaRPr lang="en-US" sz="3200" kern="1200" dirty="0">
              <a:solidFill>
                <a:srgbClr val="FFFFFF"/>
              </a:solidFill>
              <a:latin typeface="Garamond" panose="02020404030301010803" pitchFamily="18" charset="0"/>
            </a:endParaRPr>
          </a:p>
        </p:txBody>
      </p:sp>
      <p:graphicFrame>
        <p:nvGraphicFramePr>
          <p:cNvPr id="5" name="Content Placeholder 4">
            <a:extLst>
              <a:ext uri="{FF2B5EF4-FFF2-40B4-BE49-F238E27FC236}">
                <a16:creationId xmlns:a16="http://schemas.microsoft.com/office/drawing/2014/main" id="{EBB60D2C-06C4-4661-8680-1D29C474EDB2}"/>
              </a:ext>
            </a:extLst>
          </p:cNvPr>
          <p:cNvGraphicFramePr>
            <a:graphicFrameLocks noGrp="1"/>
          </p:cNvGraphicFramePr>
          <p:nvPr>
            <p:ph idx="1"/>
          </p:nvPr>
        </p:nvGraphicFramePr>
        <p:xfrm>
          <a:off x="4127922" y="1505916"/>
          <a:ext cx="7755468" cy="4193846"/>
        </p:xfrm>
        <a:graphic>
          <a:graphicData uri="http://schemas.openxmlformats.org/drawingml/2006/table">
            <a:tbl>
              <a:tblPr firstRow="1" bandRow="1">
                <a:tableStyleId>{5C22544A-7EE6-4342-B048-85BDC9FD1C3A}</a:tableStyleId>
              </a:tblPr>
              <a:tblGrid>
                <a:gridCol w="6031262">
                  <a:extLst>
                    <a:ext uri="{9D8B030D-6E8A-4147-A177-3AD203B41FA5}">
                      <a16:colId xmlns:a16="http://schemas.microsoft.com/office/drawing/2014/main" val="2728721674"/>
                    </a:ext>
                  </a:extLst>
                </a:gridCol>
                <a:gridCol w="1724206">
                  <a:extLst>
                    <a:ext uri="{9D8B030D-6E8A-4147-A177-3AD203B41FA5}">
                      <a16:colId xmlns:a16="http://schemas.microsoft.com/office/drawing/2014/main" val="3249459859"/>
                    </a:ext>
                  </a:extLst>
                </a:gridCol>
              </a:tblGrid>
              <a:tr h="925129">
                <a:tc>
                  <a:txBody>
                    <a:bodyPr/>
                    <a:lstStyle/>
                    <a:p>
                      <a:pPr algn="l"/>
                      <a:r>
                        <a:rPr lang="en-GB" sz="2000" cap="none" spc="0" dirty="0">
                          <a:effectLst/>
                          <a:latin typeface="Garamond" panose="02020404030301010803" pitchFamily="18" charset="0"/>
                        </a:rPr>
                        <a:t>Category</a:t>
                      </a:r>
                      <a:endParaRPr lang="en-GB" sz="2000" b="0" cap="none" spc="0" dirty="0">
                        <a:solidFill>
                          <a:schemeClr val="bg1"/>
                        </a:solidFill>
                        <a:effectLst/>
                        <a:latin typeface="Garamond" panose="02020404030301010803" pitchFamily="18" charset="0"/>
                      </a:endParaRPr>
                    </a:p>
                  </a:txBody>
                  <a:tcPr marL="144059" marR="115432" marT="110814" marB="110814" anchor="ctr"/>
                </a:tc>
                <a:tc>
                  <a:txBody>
                    <a:bodyPr/>
                    <a:lstStyle/>
                    <a:p>
                      <a:pPr algn="l"/>
                      <a:r>
                        <a:rPr lang="en-GB" sz="2000" cap="none" spc="0">
                          <a:effectLst/>
                          <a:latin typeface="Garamond" panose="02020404030301010803" pitchFamily="18" charset="0"/>
                        </a:rPr>
                        <a:t>Threshold Limit</a:t>
                      </a:r>
                      <a:endParaRPr lang="en-GB" sz="2000" b="0" cap="none" spc="0">
                        <a:solidFill>
                          <a:schemeClr val="bg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val="388677880"/>
                  </a:ext>
                </a:extLst>
              </a:tr>
              <a:tr h="585897">
                <a:tc>
                  <a:txBody>
                    <a:bodyPr/>
                    <a:lstStyle/>
                    <a:p>
                      <a:r>
                        <a:rPr lang="en-GB" sz="2000" cap="none" spc="0">
                          <a:effectLst/>
                          <a:latin typeface="Garamond" panose="02020404030301010803" pitchFamily="18" charset="0"/>
                        </a:rPr>
                        <a:t>Fees for professional services</a:t>
                      </a:r>
                      <a:endParaRPr lang="en-GB" sz="2000" cap="none" spc="0">
                        <a:solidFill>
                          <a:schemeClr val="tx1"/>
                        </a:solidFill>
                        <a:effectLst/>
                        <a:latin typeface="Garamond" panose="02020404030301010803" pitchFamily="18" charset="0"/>
                      </a:endParaRPr>
                    </a:p>
                  </a:txBody>
                  <a:tcPr marL="144059" marR="115432" marT="110814" marB="110814" anchor="ctr"/>
                </a:tc>
                <a:tc>
                  <a:txBody>
                    <a:bodyPr/>
                    <a:lstStyle/>
                    <a:p>
                      <a:r>
                        <a:rPr lang="en-GB" sz="2000" cap="none" spc="0">
                          <a:effectLst/>
                          <a:latin typeface="Garamond" panose="02020404030301010803" pitchFamily="18" charset="0"/>
                        </a:rPr>
                        <a:t>30000</a:t>
                      </a:r>
                      <a:endParaRPr lang="en-GB" sz="2000" cap="none" spc="0">
                        <a:solidFill>
                          <a:schemeClr val="tx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val="230335719"/>
                  </a:ext>
                </a:extLst>
              </a:tr>
              <a:tr h="585897">
                <a:tc>
                  <a:txBody>
                    <a:bodyPr/>
                    <a:lstStyle/>
                    <a:p>
                      <a:r>
                        <a:rPr lang="en-GB" sz="2000" cap="none" spc="0" dirty="0">
                          <a:effectLst/>
                          <a:latin typeface="Garamond" panose="02020404030301010803" pitchFamily="18" charset="0"/>
                        </a:rPr>
                        <a:t>Fees for technical services</a:t>
                      </a:r>
                      <a:endParaRPr lang="en-GB" sz="2000" cap="none" spc="0" dirty="0">
                        <a:solidFill>
                          <a:schemeClr val="tx1"/>
                        </a:solidFill>
                        <a:effectLst/>
                        <a:latin typeface="Garamond" panose="02020404030301010803" pitchFamily="18" charset="0"/>
                      </a:endParaRPr>
                    </a:p>
                  </a:txBody>
                  <a:tcPr marL="144059" marR="115432" marT="110814" marB="110814" anchor="ctr"/>
                </a:tc>
                <a:tc>
                  <a:txBody>
                    <a:bodyPr/>
                    <a:lstStyle/>
                    <a:p>
                      <a:r>
                        <a:rPr lang="en-GB" sz="2000" cap="none" spc="0">
                          <a:effectLst/>
                          <a:latin typeface="Garamond" panose="02020404030301010803" pitchFamily="18" charset="0"/>
                        </a:rPr>
                        <a:t>30000</a:t>
                      </a:r>
                      <a:endParaRPr lang="en-GB" sz="2000" cap="none" spc="0">
                        <a:solidFill>
                          <a:schemeClr val="tx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val="3499590850"/>
                  </a:ext>
                </a:extLst>
              </a:tr>
              <a:tr h="585897">
                <a:tc>
                  <a:txBody>
                    <a:bodyPr/>
                    <a:lstStyle/>
                    <a:p>
                      <a:r>
                        <a:rPr lang="en-GB" sz="2000" cap="none" spc="0">
                          <a:effectLst/>
                          <a:latin typeface="Garamond" panose="02020404030301010803" pitchFamily="18" charset="0"/>
                        </a:rPr>
                        <a:t>Royalty</a:t>
                      </a:r>
                      <a:endParaRPr lang="en-GB" sz="2000" cap="none" spc="0">
                        <a:solidFill>
                          <a:schemeClr val="tx1"/>
                        </a:solidFill>
                        <a:effectLst/>
                        <a:latin typeface="Garamond" panose="02020404030301010803" pitchFamily="18" charset="0"/>
                      </a:endParaRPr>
                    </a:p>
                  </a:txBody>
                  <a:tcPr marL="144059" marR="115432" marT="110814" marB="110814" anchor="ctr"/>
                </a:tc>
                <a:tc>
                  <a:txBody>
                    <a:bodyPr/>
                    <a:lstStyle/>
                    <a:p>
                      <a:r>
                        <a:rPr lang="en-GB" sz="2000" cap="none" spc="0">
                          <a:effectLst/>
                          <a:latin typeface="Garamond" panose="02020404030301010803" pitchFamily="18" charset="0"/>
                        </a:rPr>
                        <a:t>30000</a:t>
                      </a:r>
                      <a:endParaRPr lang="en-GB" sz="2000" cap="none" spc="0">
                        <a:solidFill>
                          <a:schemeClr val="tx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val="2228638256"/>
                  </a:ext>
                </a:extLst>
              </a:tr>
              <a:tr h="585897">
                <a:tc>
                  <a:txBody>
                    <a:bodyPr/>
                    <a:lstStyle/>
                    <a:p>
                      <a:r>
                        <a:rPr lang="en-GB" sz="2000" cap="none" spc="0">
                          <a:effectLst/>
                          <a:latin typeface="Garamond" panose="02020404030301010803" pitchFamily="18" charset="0"/>
                        </a:rPr>
                        <a:t>Non-compete fees</a:t>
                      </a:r>
                      <a:endParaRPr lang="en-GB" sz="2000" cap="none" spc="0">
                        <a:solidFill>
                          <a:schemeClr val="tx1"/>
                        </a:solidFill>
                        <a:effectLst/>
                        <a:latin typeface="Garamond" panose="02020404030301010803" pitchFamily="18" charset="0"/>
                      </a:endParaRPr>
                    </a:p>
                  </a:txBody>
                  <a:tcPr marL="144059" marR="115432" marT="110814" marB="110814" anchor="ctr"/>
                </a:tc>
                <a:tc>
                  <a:txBody>
                    <a:bodyPr/>
                    <a:lstStyle/>
                    <a:p>
                      <a:r>
                        <a:rPr lang="en-GB" sz="2000" cap="none" spc="0">
                          <a:effectLst/>
                          <a:latin typeface="Garamond" panose="02020404030301010803" pitchFamily="18" charset="0"/>
                        </a:rPr>
                        <a:t>30000</a:t>
                      </a:r>
                      <a:endParaRPr lang="en-GB" sz="2000" cap="none" spc="0">
                        <a:solidFill>
                          <a:schemeClr val="tx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val="3208614524"/>
                  </a:ext>
                </a:extLst>
              </a:tr>
              <a:tr h="925129">
                <a:tc>
                  <a:txBody>
                    <a:bodyPr/>
                    <a:lstStyle/>
                    <a:p>
                      <a:r>
                        <a:rPr lang="en-GB" sz="2000" cap="none" spc="0">
                          <a:effectLst/>
                          <a:latin typeface="Garamond" panose="02020404030301010803" pitchFamily="18" charset="0"/>
                        </a:rPr>
                        <a:t>Remuneration/ commission/fees payable to a director of a company</a:t>
                      </a:r>
                      <a:endParaRPr lang="en-GB" sz="2000" cap="none" spc="0">
                        <a:solidFill>
                          <a:schemeClr val="tx1"/>
                        </a:solidFill>
                        <a:effectLst/>
                        <a:latin typeface="Garamond" panose="02020404030301010803" pitchFamily="18" charset="0"/>
                      </a:endParaRPr>
                    </a:p>
                  </a:txBody>
                  <a:tcPr marL="144059" marR="115432" marT="110814" marB="110814" anchor="ctr"/>
                </a:tc>
                <a:tc>
                  <a:txBody>
                    <a:bodyPr/>
                    <a:lstStyle/>
                    <a:p>
                      <a:r>
                        <a:rPr lang="en-GB" sz="2000" cap="none" spc="0" dirty="0">
                          <a:effectLst/>
                          <a:latin typeface="Garamond" panose="02020404030301010803" pitchFamily="18" charset="0"/>
                        </a:rPr>
                        <a:t>No such limit</a:t>
                      </a:r>
                      <a:endParaRPr lang="en-GB" sz="2000" cap="none" spc="0" dirty="0">
                        <a:solidFill>
                          <a:schemeClr val="tx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val="3887738219"/>
                  </a:ext>
                </a:extLst>
              </a:tr>
            </a:tbl>
          </a:graphicData>
        </a:graphic>
      </p:graphicFrame>
    </p:spTree>
    <p:extLst>
      <p:ext uri="{BB962C8B-B14F-4D97-AF65-F5344CB8AC3E}">
        <p14:creationId xmlns:p14="http://schemas.microsoft.com/office/powerpoint/2010/main" val="2532413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4F61-A595-448B-8955-D8847F309047}"/>
              </a:ext>
            </a:extLst>
          </p:cNvPr>
          <p:cNvSpPr>
            <a:spLocks noGrp="1"/>
          </p:cNvSpPr>
          <p:nvPr>
            <p:ph type="title"/>
          </p:nvPr>
        </p:nvSpPr>
        <p:spPr>
          <a:xfrm>
            <a:off x="623453" y="1342256"/>
            <a:ext cx="3823855" cy="4461163"/>
          </a:xfrm>
        </p:spPr>
        <p:txBody>
          <a:bodyPr>
            <a:normAutofit/>
          </a:bodyPr>
          <a:lstStyle/>
          <a:p>
            <a:r>
              <a:rPr lang="en-GB" sz="4000" b="1" dirty="0">
                <a:solidFill>
                  <a:schemeClr val="tx1"/>
                </a:solidFill>
                <a:latin typeface="Georgia" panose="02040502050405020303" pitchFamily="18" charset="0"/>
              </a:rPr>
              <a:t>Conditions for Non-Applicability of TDS Section 194J</a:t>
            </a:r>
            <a:endParaRPr lang="en-US" sz="4000" dirty="0">
              <a:solidFill>
                <a:schemeClr val="tx1"/>
              </a:solidFill>
              <a:latin typeface="Georgia" panose="02040502050405020303" pitchFamily="18" charset="0"/>
            </a:endParaRPr>
          </a:p>
        </p:txBody>
      </p:sp>
      <p:sp>
        <p:nvSpPr>
          <p:cNvPr id="3" name="Content Placeholder 2">
            <a:extLst>
              <a:ext uri="{FF2B5EF4-FFF2-40B4-BE49-F238E27FC236}">
                <a16:creationId xmlns:a16="http://schemas.microsoft.com/office/drawing/2014/main" id="{4F3528AC-71EF-4FDB-9BBD-A9DDF38F9B05}"/>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GB" dirty="0">
                <a:latin typeface="Garamond" panose="02020404030301010803" pitchFamily="18" charset="0"/>
                <a:ea typeface="+mn-lt"/>
                <a:cs typeface="+mn-lt"/>
              </a:rPr>
              <a:t>If the payment is made by an individual or HUF. But if the individual/ HUF falls under *44AB(a)/ 44AB(b)then the payment is liable to deduct TDS following Section 194J</a:t>
            </a:r>
            <a:endParaRPr lang="en-GB" dirty="0">
              <a:latin typeface="Garamond" panose="02020404030301010803" pitchFamily="18" charset="0"/>
            </a:endParaRPr>
          </a:p>
          <a:p>
            <a:pPr marL="0" indent="0">
              <a:buNone/>
            </a:pPr>
            <a:endParaRPr lang="en-GB" dirty="0">
              <a:latin typeface="Garamond" panose="02020404030301010803" pitchFamily="18" charset="0"/>
              <a:ea typeface="+mn-lt"/>
              <a:cs typeface="+mn-lt"/>
            </a:endParaRPr>
          </a:p>
          <a:p>
            <a:r>
              <a:rPr lang="en-GB" dirty="0">
                <a:latin typeface="Garamond" panose="02020404030301010803" pitchFamily="18" charset="0"/>
                <a:ea typeface="+mn-lt"/>
                <a:cs typeface="+mn-lt"/>
              </a:rPr>
              <a:t>Further, an individual/HUF is not liable to pay TDS under section 194J if the payment is made or credited exclusively for personal purposes.</a:t>
            </a:r>
            <a:endParaRPr lang="en-GB" dirty="0">
              <a:latin typeface="Garamond" panose="02020404030301010803" pitchFamily="18" charset="0"/>
            </a:endParaRPr>
          </a:p>
          <a:p>
            <a:endParaRPr lang="en-GB" dirty="0">
              <a:latin typeface="Garamond" panose="02020404030301010803" pitchFamily="18" charset="0"/>
            </a:endParaRPr>
          </a:p>
        </p:txBody>
      </p:sp>
    </p:spTree>
    <p:extLst>
      <p:ext uri="{BB962C8B-B14F-4D97-AF65-F5344CB8AC3E}">
        <p14:creationId xmlns:p14="http://schemas.microsoft.com/office/powerpoint/2010/main" val="2490954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C905-86B6-4499-8078-C73ADE3EB45C}"/>
              </a:ext>
            </a:extLst>
          </p:cNvPr>
          <p:cNvSpPr>
            <a:spLocks noGrp="1"/>
          </p:cNvSpPr>
          <p:nvPr>
            <p:ph type="title"/>
          </p:nvPr>
        </p:nvSpPr>
        <p:spPr>
          <a:xfrm>
            <a:off x="4965430" y="629268"/>
            <a:ext cx="6586491" cy="1286160"/>
          </a:xfrm>
        </p:spPr>
        <p:txBody>
          <a:bodyPr anchor="b">
            <a:normAutofit fontScale="90000"/>
          </a:bodyPr>
          <a:lstStyle/>
          <a:p>
            <a:r>
              <a:rPr lang="en-GB" sz="4100" dirty="0">
                <a:latin typeface="Garamond" panose="02020404030301010803" pitchFamily="18" charset="0"/>
                <a:cs typeface="Calibri" pitchFamily="34" charset="0"/>
              </a:rPr>
              <a:t>Gross amount including / excluding GST. </a:t>
            </a:r>
          </a:p>
        </p:txBody>
      </p:sp>
      <p:sp>
        <p:nvSpPr>
          <p:cNvPr id="3" name="Content Placeholder 2">
            <a:extLst>
              <a:ext uri="{FF2B5EF4-FFF2-40B4-BE49-F238E27FC236}">
                <a16:creationId xmlns:a16="http://schemas.microsoft.com/office/drawing/2014/main" id="{5AD23DE6-AEF8-42B4-84BF-1CC58A1C7E2B}"/>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en-US" sz="2400" b="1" dirty="0">
                <a:latin typeface="Garamond"/>
              </a:rPr>
              <a:t>Circular No. 23/2017 – dated 19/07/2017.</a:t>
            </a:r>
            <a:endParaRPr lang="en-US" sz="2400">
              <a:latin typeface="Garamond"/>
              <a:cs typeface="Calibri"/>
            </a:endParaRPr>
          </a:p>
          <a:p>
            <a:r>
              <a:rPr lang="en-US" sz="2400" b="1" dirty="0">
                <a:latin typeface="Garamond"/>
              </a:rPr>
              <a:t> </a:t>
            </a:r>
            <a:r>
              <a:rPr lang="en-US" sz="2400" dirty="0">
                <a:latin typeface="Garamond"/>
              </a:rPr>
              <a:t>The Board hereby clarifies that wherever in terms of the agreement or contract between the payer and the payee, the component of ‘GST on services’ comprised in the amount payable to a resident is indicated separately, tax shall be deducted at source under Chapter XVII-B of the Act on the amount paid or payable without including such ‘GST on services’ component. </a:t>
            </a:r>
          </a:p>
          <a:p>
            <a:endParaRPr lang="en-GB" sz="2000">
              <a:latin typeface="Garamond" panose="02020404030301010803" pitchFamily="18" charset="0"/>
            </a:endParaRPr>
          </a:p>
        </p:txBody>
      </p:sp>
      <p:pic>
        <p:nvPicPr>
          <p:cNvPr id="6" name="Picture 4" descr="Antique cash register keys">
            <a:extLst>
              <a:ext uri="{FF2B5EF4-FFF2-40B4-BE49-F238E27FC236}">
                <a16:creationId xmlns:a16="http://schemas.microsoft.com/office/drawing/2014/main" id="{EC3B76A9-8DFB-4869-93EC-2CEB62DA9187}"/>
              </a:ext>
            </a:extLst>
          </p:cNvPr>
          <p:cNvPicPr>
            <a:picLocks noChangeAspect="1"/>
          </p:cNvPicPr>
          <p:nvPr/>
        </p:nvPicPr>
        <p:blipFill rotWithShape="1">
          <a:blip r:embed="rId2"/>
          <a:srcRect l="26173" r="28872" b="-5"/>
          <a:stretch/>
        </p:blipFill>
        <p:spPr>
          <a:xfrm>
            <a:off x="20" y="10"/>
            <a:ext cx="4635571" cy="6857990"/>
          </a:xfrm>
          <a:prstGeom prst="rect">
            <a:avLst/>
          </a:prstGeom>
          <a:effectLst/>
        </p:spPr>
      </p:pic>
    </p:spTree>
    <p:extLst>
      <p:ext uri="{BB962C8B-B14F-4D97-AF65-F5344CB8AC3E}">
        <p14:creationId xmlns:p14="http://schemas.microsoft.com/office/powerpoint/2010/main" val="404227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9F80-DDCB-4590-B23B-8EA843E2AB4E}"/>
              </a:ext>
            </a:extLst>
          </p:cNvPr>
          <p:cNvSpPr>
            <a:spLocks noGrp="1"/>
          </p:cNvSpPr>
          <p:nvPr>
            <p:ph type="title"/>
          </p:nvPr>
        </p:nvSpPr>
        <p:spPr>
          <a:xfrm>
            <a:off x="960120" y="1231143"/>
            <a:ext cx="3770243" cy="4279709"/>
          </a:xfrm>
        </p:spPr>
        <p:txBody>
          <a:bodyPr anchor="ctr">
            <a:normAutofit/>
          </a:bodyPr>
          <a:lstStyle/>
          <a:p>
            <a:r>
              <a:rPr lang="en-GB" sz="4800" dirty="0">
                <a:solidFill>
                  <a:schemeClr val="tx1"/>
                </a:solidFill>
                <a:latin typeface="Garamond"/>
              </a:rPr>
              <a:t>Doctor's remuneration ? 192 / 194 J</a:t>
            </a:r>
          </a:p>
        </p:txBody>
      </p:sp>
      <p:sp>
        <p:nvSpPr>
          <p:cNvPr id="3" name="Content Placeholder 2">
            <a:extLst>
              <a:ext uri="{FF2B5EF4-FFF2-40B4-BE49-F238E27FC236}">
                <a16:creationId xmlns:a16="http://schemas.microsoft.com/office/drawing/2014/main" id="{734DDDFC-B2EF-4B90-A50B-873A251F330E}"/>
              </a:ext>
            </a:extLst>
          </p:cNvPr>
          <p:cNvSpPr>
            <a:spLocks noGrp="1"/>
          </p:cNvSpPr>
          <p:nvPr>
            <p:ph idx="1"/>
          </p:nvPr>
        </p:nvSpPr>
        <p:spPr>
          <a:xfrm>
            <a:off x="5314784" y="1231144"/>
            <a:ext cx="5917096" cy="4279709"/>
          </a:xfrm>
        </p:spPr>
        <p:txBody>
          <a:bodyPr vert="horz" lIns="91440" tIns="45720" rIns="91440" bIns="45720" rtlCol="0" anchor="ctr">
            <a:normAutofit lnSpcReduction="10000"/>
          </a:bodyPr>
          <a:lstStyle/>
          <a:p>
            <a:pPr marL="0" indent="0">
              <a:buNone/>
            </a:pPr>
            <a:r>
              <a:rPr lang="en-US" sz="2400" b="1" dirty="0" err="1">
                <a:latin typeface="Garamond" panose="02020404030301010803" pitchFamily="18" charset="0"/>
              </a:rPr>
              <a:t>Manipal</a:t>
            </a:r>
            <a:r>
              <a:rPr lang="en-US" sz="2400" b="1" dirty="0">
                <a:latin typeface="Garamond" panose="02020404030301010803" pitchFamily="18" charset="0"/>
              </a:rPr>
              <a:t> Health Systems V. CIT</a:t>
            </a:r>
          </a:p>
          <a:p>
            <a:pPr marL="0" indent="0">
              <a:buNone/>
            </a:pPr>
            <a:endParaRPr lang="en-GB" sz="2000" dirty="0">
              <a:latin typeface="Garamond" panose="02020404030301010803" pitchFamily="18" charset="0"/>
              <a:ea typeface="+mn-lt"/>
              <a:cs typeface="+mn-lt"/>
            </a:endParaRPr>
          </a:p>
          <a:p>
            <a:r>
              <a:rPr lang="en-GB" sz="2400" dirty="0">
                <a:latin typeface="Garamond" panose="02020404030301010803" pitchFamily="18" charset="0"/>
                <a:ea typeface="+mn-lt"/>
                <a:cs typeface="+mn-lt"/>
              </a:rPr>
              <a:t>The Karnataka High Court observed that contract between the assesse and doctors was not a </a:t>
            </a:r>
            <a:r>
              <a:rPr lang="en-GB" sz="2400" b="1" dirty="0">
                <a:latin typeface="Garamond" panose="02020404030301010803" pitchFamily="18" charset="0"/>
                <a:ea typeface="+mn-lt"/>
                <a:cs typeface="+mn-lt"/>
              </a:rPr>
              <a:t>“Contract of Service” </a:t>
            </a:r>
            <a:r>
              <a:rPr lang="en-GB" sz="2400" dirty="0">
                <a:latin typeface="Garamond" panose="02020404030301010803" pitchFamily="18" charset="0"/>
                <a:ea typeface="+mn-lt"/>
                <a:cs typeface="+mn-lt"/>
              </a:rPr>
              <a:t>but </a:t>
            </a:r>
            <a:r>
              <a:rPr lang="en-GB" sz="2400" b="1" dirty="0">
                <a:latin typeface="Garamond" panose="02020404030301010803" pitchFamily="18" charset="0"/>
                <a:ea typeface="+mn-lt"/>
                <a:cs typeface="+mn-lt"/>
              </a:rPr>
              <a:t>“Contract for service”</a:t>
            </a:r>
            <a:r>
              <a:rPr lang="en-GB" sz="2400" dirty="0">
                <a:latin typeface="Garamond" panose="02020404030301010803" pitchFamily="18" charset="0"/>
                <a:ea typeface="+mn-lt"/>
                <a:cs typeface="+mn-lt"/>
              </a:rPr>
              <a:t>. Thus the payment made to doctors by the hospital are covered under section 194J of the Income tax act, also as per the agreement made by the doctors and the assesse the doctors were not in employment and PF, ESI </a:t>
            </a:r>
            <a:r>
              <a:rPr lang="en-GB" sz="2400" dirty="0" err="1">
                <a:latin typeface="Garamond" panose="02020404030301010803" pitchFamily="18" charset="0"/>
                <a:ea typeface="+mn-lt"/>
                <a:cs typeface="+mn-lt"/>
              </a:rPr>
              <a:t>etc</a:t>
            </a:r>
            <a:r>
              <a:rPr lang="en-GB" sz="2400" dirty="0">
                <a:latin typeface="Garamond" panose="02020404030301010803" pitchFamily="18" charset="0"/>
                <a:ea typeface="+mn-lt"/>
                <a:cs typeface="+mn-lt"/>
              </a:rPr>
              <a:t> of the doctors was not done.</a:t>
            </a:r>
            <a:endParaRPr lang="en-GB" sz="2400" dirty="0">
              <a:latin typeface="Garamond" panose="02020404030301010803" pitchFamily="18" charset="0"/>
            </a:endParaRPr>
          </a:p>
        </p:txBody>
      </p:sp>
      <p:sp>
        <p:nvSpPr>
          <p:cNvPr id="9" name="Rectangle 8" descr="Stethoscope"/>
          <p:cNvSpPr/>
          <p:nvPr/>
        </p:nvSpPr>
        <p:spPr>
          <a:xfrm>
            <a:off x="10226168" y="259144"/>
            <a:ext cx="1944000" cy="1944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09995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2617F-7740-95C4-0BE9-44061A145964}"/>
              </a:ext>
            </a:extLst>
          </p:cNvPr>
          <p:cNvSpPr>
            <a:spLocks noGrp="1"/>
          </p:cNvSpPr>
          <p:nvPr>
            <p:ph type="title"/>
          </p:nvPr>
        </p:nvSpPr>
        <p:spPr/>
        <p:txBody>
          <a:bodyPr>
            <a:normAutofit fontScale="90000"/>
          </a:bodyPr>
          <a:lstStyle/>
          <a:p>
            <a:r>
              <a:rPr lang="en-GB" dirty="0"/>
              <a:t>Circular no. 715 dated 8.8.1995  - Payment made to Hospitals</a:t>
            </a:r>
            <a:endParaRPr lang="en-IN" dirty="0"/>
          </a:p>
        </p:txBody>
      </p:sp>
      <p:sp>
        <p:nvSpPr>
          <p:cNvPr id="3" name="Content Placeholder 2">
            <a:extLst>
              <a:ext uri="{FF2B5EF4-FFF2-40B4-BE49-F238E27FC236}">
                <a16:creationId xmlns:a16="http://schemas.microsoft.com/office/drawing/2014/main" id="{CB7C3BCA-9806-ACE0-5447-2411F6A34493}"/>
              </a:ext>
            </a:extLst>
          </p:cNvPr>
          <p:cNvSpPr>
            <a:spLocks noGrp="1"/>
          </p:cNvSpPr>
          <p:nvPr>
            <p:ph idx="1"/>
          </p:nvPr>
        </p:nvSpPr>
        <p:spPr/>
        <p:txBody>
          <a:bodyPr/>
          <a:lstStyle/>
          <a:p>
            <a:r>
              <a:rPr lang="en-GB" dirty="0"/>
              <a:t>Payment made to Hospitals - 194 J applicable.</a:t>
            </a:r>
          </a:p>
          <a:p>
            <a:r>
              <a:rPr lang="en-GB" dirty="0"/>
              <a:t>Commission </a:t>
            </a:r>
            <a:r>
              <a:rPr lang="en-GB" dirty="0" err="1"/>
              <a:t>recvd</a:t>
            </a:r>
            <a:r>
              <a:rPr lang="en-GB" dirty="0"/>
              <a:t> by ad. Agency from media – 194J</a:t>
            </a:r>
          </a:p>
          <a:p>
            <a:r>
              <a:rPr lang="en-GB" dirty="0"/>
              <a:t>Payment to electrician – 194C</a:t>
            </a:r>
          </a:p>
          <a:p>
            <a:r>
              <a:rPr lang="en-GB" dirty="0" err="1"/>
              <a:t>Maintanence</a:t>
            </a:r>
            <a:r>
              <a:rPr lang="en-GB" dirty="0"/>
              <a:t> Contract – 194C</a:t>
            </a:r>
          </a:p>
          <a:p>
            <a:r>
              <a:rPr lang="en-GB" dirty="0"/>
              <a:t>Re-imbursements – No TDS</a:t>
            </a:r>
            <a:endParaRPr lang="en-IN" dirty="0"/>
          </a:p>
        </p:txBody>
      </p:sp>
    </p:spTree>
    <p:extLst>
      <p:ext uri="{BB962C8B-B14F-4D97-AF65-F5344CB8AC3E}">
        <p14:creationId xmlns:p14="http://schemas.microsoft.com/office/powerpoint/2010/main" val="277621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805" y="1345958"/>
            <a:ext cx="4193196" cy="1966350"/>
          </a:xfrm>
        </p:spPr>
        <p:txBody>
          <a:bodyPr>
            <a:normAutofit/>
          </a:bodyPr>
          <a:lstStyle/>
          <a:p>
            <a:r>
              <a:rPr lang="en-US" sz="3900">
                <a:latin typeface="Garamond" panose="02020404030301010803" pitchFamily="18" charset="0"/>
              </a:rPr>
              <a:t>DIRECTORS REMUNERATION</a:t>
            </a:r>
          </a:p>
        </p:txBody>
      </p:sp>
      <p:sp>
        <p:nvSpPr>
          <p:cNvPr id="3" name="Content Placeholder 2"/>
          <p:cNvSpPr>
            <a:spLocks noGrp="1"/>
          </p:cNvSpPr>
          <p:nvPr>
            <p:ph idx="1"/>
          </p:nvPr>
        </p:nvSpPr>
        <p:spPr>
          <a:xfrm>
            <a:off x="6229734" y="750307"/>
            <a:ext cx="5354949" cy="5357387"/>
          </a:xfrm>
        </p:spPr>
        <p:txBody>
          <a:bodyPr anchor="ctr">
            <a:normAutofit/>
          </a:bodyPr>
          <a:lstStyle/>
          <a:p>
            <a:pPr fontAlgn="base"/>
            <a:r>
              <a:rPr lang="en-US" sz="2200" dirty="0">
                <a:latin typeface="Garamond"/>
              </a:rPr>
              <a:t>GST not applicable on Director’s remuneration if subjected to TDS u/s 192 of Income Tax Act 1961. </a:t>
            </a:r>
            <a:endParaRPr lang="en-US" sz="2200">
              <a:latin typeface="Garamond" panose="02020404030301010803" pitchFamily="18" charset="0"/>
            </a:endParaRPr>
          </a:p>
          <a:p>
            <a:pPr fontAlgn="base">
              <a:buNone/>
            </a:pPr>
            <a:endParaRPr lang="en-US" sz="2200">
              <a:latin typeface="Garamond" panose="02020404030301010803" pitchFamily="18" charset="0"/>
            </a:endParaRPr>
          </a:p>
          <a:p>
            <a:pPr fontAlgn="base"/>
            <a:r>
              <a:rPr lang="en-US" sz="2200" dirty="0">
                <a:latin typeface="Garamond"/>
              </a:rPr>
              <a:t>CBIC Clarification  Circular No: 140/10/2020 – GST.</a:t>
            </a:r>
          </a:p>
          <a:p>
            <a:pPr fontAlgn="base">
              <a:buNone/>
            </a:pPr>
            <a:endParaRPr lang="en-US" sz="2200">
              <a:latin typeface="Garamond" panose="02020404030301010803" pitchFamily="18" charset="0"/>
            </a:endParaRPr>
          </a:p>
          <a:p>
            <a:pPr marL="0" indent="0" fontAlgn="base">
              <a:buNone/>
            </a:pPr>
            <a:r>
              <a:rPr lang="en-US" sz="2200" dirty="0">
                <a:latin typeface="Garamond"/>
              </a:rPr>
              <a:t>There by 194 J deduction fees/remuneration GST shall be applicable.</a:t>
            </a:r>
          </a:p>
          <a:p>
            <a:endParaRPr lang="en-US" sz="2200">
              <a:latin typeface="Garamond" panose="02020404030301010803" pitchFamily="18" charset="0"/>
            </a:endParaRPr>
          </a:p>
        </p:txBody>
      </p:sp>
      <p:pic>
        <p:nvPicPr>
          <p:cNvPr id="1026" name="Picture 2" descr="Trustees – TRINITTA-ROSE CHARITY ORGANISATIO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96486" y="3276995"/>
            <a:ext cx="1943100" cy="1943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6246" y="385672"/>
            <a:ext cx="10515600" cy="1325563"/>
          </a:xfrm>
          <a:ln w="38100">
            <a:solidFill>
              <a:schemeClr val="tx1"/>
            </a:solidFill>
          </a:ln>
        </p:spPr>
        <p:txBody>
          <a:bodyPr>
            <a:normAutofit/>
          </a:bodyPr>
          <a:lstStyle/>
          <a:p>
            <a:pPr algn="ctr"/>
            <a:r>
              <a:rPr lang="en-US" sz="4400" dirty="0">
                <a:effectLst>
                  <a:outerShdw blurRad="38100" dist="38100" dir="2700000" algn="tl">
                    <a:srgbClr val="000000">
                      <a:alpha val="43137"/>
                    </a:srgbClr>
                  </a:outerShdw>
                </a:effectLst>
                <a:latin typeface="Times New Roman" pitchFamily="18" charset="0"/>
                <a:cs typeface="Times New Roman" pitchFamily="18" charset="0"/>
              </a:rPr>
              <a:t>REIMBURSEMENT OF EXPENSES </a:t>
            </a:r>
          </a:p>
        </p:txBody>
      </p:sp>
      <p:sp>
        <p:nvSpPr>
          <p:cNvPr id="4" name="Down Arrow 3"/>
          <p:cNvSpPr/>
          <p:nvPr/>
        </p:nvSpPr>
        <p:spPr>
          <a:xfrm>
            <a:off x="5329646" y="1920240"/>
            <a:ext cx="914400" cy="679269"/>
          </a:xfrm>
          <a:prstGeom prst="downArrow">
            <a:avLst>
              <a:gd name="adj1" fmla="val 50000"/>
              <a:gd name="adj2" fmla="val 46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8720" y="2808514"/>
            <a:ext cx="10006149" cy="27959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2400" dirty="0">
                <a:latin typeface="Times New Roman" pitchFamily="18" charset="0"/>
                <a:cs typeface="Times New Roman" pitchFamily="18" charset="0"/>
              </a:rPr>
              <a:t>	Reimbursement of Expenses </a:t>
            </a:r>
            <a:r>
              <a:rPr lang="en-US" sz="2400" b="1" dirty="0">
                <a:latin typeface="Times New Roman" pitchFamily="18" charset="0"/>
                <a:cs typeface="Times New Roman" pitchFamily="18" charset="0"/>
              </a:rPr>
              <a:t>should not </a:t>
            </a:r>
            <a:r>
              <a:rPr lang="en-US" sz="2400" dirty="0">
                <a:latin typeface="Times New Roman" pitchFamily="18" charset="0"/>
                <a:cs typeface="Times New Roman" pitchFamily="18" charset="0"/>
              </a:rPr>
              <a:t>be taken into consideration while calculating the gross amount liable to deduct TDS u/s 194J</a:t>
            </a:r>
          </a:p>
          <a:p>
            <a:pPr>
              <a:lnSpc>
                <a:spcPct val="15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i.e</a:t>
            </a:r>
            <a:r>
              <a:rPr lang="en-US" sz="2400" dirty="0">
                <a:latin typeface="Times New Roman" pitchFamily="18" charset="0"/>
                <a:cs typeface="Times New Roman" pitchFamily="18" charset="0"/>
              </a:rPr>
              <a:t>, If the gross amount of professional fees is Rs.100000/- which, includes Rs. 10000/- as Reimbursement of Expenses, TDS u/s 194J is to be deducted on Rs.90000/- only.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545" y="2830285"/>
            <a:ext cx="11127377"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Times New Roman" pitchFamily="18" charset="0"/>
                <a:cs typeface="Times New Roman" pitchFamily="18" charset="0"/>
              </a:rPr>
              <a:t>Services like, </a:t>
            </a:r>
            <a:r>
              <a:rPr lang="en-US" sz="2400" dirty="0" err="1">
                <a:latin typeface="Times New Roman" pitchFamily="18" charset="0"/>
                <a:cs typeface="Times New Roman" pitchFamily="18" charset="0"/>
              </a:rPr>
              <a:t>Maintennance</a:t>
            </a:r>
            <a:r>
              <a:rPr lang="en-US" sz="2400" dirty="0">
                <a:latin typeface="Times New Roman" pitchFamily="18" charset="0"/>
                <a:cs typeface="Times New Roman" pitchFamily="18" charset="0"/>
              </a:rPr>
              <a:t> of </a:t>
            </a:r>
          </a:p>
          <a:p>
            <a:pPr marL="361950" indent="-266700">
              <a:buFont typeface="Arial" pitchFamily="34" charset="0"/>
              <a:buChar char="•"/>
            </a:pPr>
            <a:r>
              <a:rPr lang="en-US" sz="2400" dirty="0">
                <a:latin typeface="Times New Roman" pitchFamily="18" charset="0"/>
                <a:cs typeface="Times New Roman" pitchFamily="18" charset="0"/>
              </a:rPr>
              <a:t>Lift</a:t>
            </a:r>
          </a:p>
          <a:p>
            <a:pPr marL="361950" indent="-266700">
              <a:buFont typeface="Arial" pitchFamily="34" charset="0"/>
              <a:buChar char="•"/>
            </a:pPr>
            <a:r>
              <a:rPr lang="en-US" sz="2400" dirty="0">
                <a:latin typeface="Times New Roman" pitchFamily="18" charset="0"/>
                <a:cs typeface="Times New Roman" pitchFamily="18" charset="0"/>
              </a:rPr>
              <a:t>Air conditioner</a:t>
            </a:r>
          </a:p>
          <a:p>
            <a:pPr marL="361950" indent="-266700">
              <a:buFont typeface="Arial" pitchFamily="34" charset="0"/>
              <a:buChar char="•"/>
            </a:pPr>
            <a:r>
              <a:rPr lang="en-US" sz="2400" dirty="0">
                <a:latin typeface="Times New Roman" pitchFamily="18" charset="0"/>
                <a:cs typeface="Times New Roman" pitchFamily="18" charset="0"/>
              </a:rPr>
              <a:t>Electrical fittings </a:t>
            </a:r>
          </a:p>
          <a:p>
            <a:pPr marL="361950" indent="-266700">
              <a:buFont typeface="Arial" pitchFamily="34" charset="0"/>
              <a:buChar char="•"/>
            </a:pPr>
            <a:r>
              <a:rPr lang="en-US" sz="2400" dirty="0">
                <a:latin typeface="Times New Roman" pitchFamily="18" charset="0"/>
                <a:cs typeface="Times New Roman" pitchFamily="18" charset="0"/>
              </a:rPr>
              <a:t>Fire Hindrance</a:t>
            </a:r>
          </a:p>
          <a:p>
            <a:pPr marL="361950" indent="-266700">
              <a:buFont typeface="Arial" pitchFamily="34" charset="0"/>
              <a:buChar char="•"/>
            </a:pPr>
            <a:r>
              <a:rPr lang="en-US" sz="2400" dirty="0">
                <a:latin typeface="Times New Roman" pitchFamily="18" charset="0"/>
                <a:cs typeface="Times New Roman" pitchFamily="18" charset="0"/>
              </a:rPr>
              <a:t>Pest control</a:t>
            </a:r>
          </a:p>
          <a:p>
            <a:pPr marL="361950" indent="-266700">
              <a:buFont typeface="Arial" pitchFamily="34" charset="0"/>
              <a:buChar char="•"/>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Do not cover under Technical works and hence, covered under 194C and not under 194J</a:t>
            </a:r>
          </a:p>
          <a:p>
            <a:endParaRPr lang="en-US" sz="2400" dirty="0">
              <a:latin typeface="Times New Roman" pitchFamily="18" charset="0"/>
              <a:cs typeface="Times New Roman" pitchFamily="18" charset="0"/>
            </a:endParaRPr>
          </a:p>
        </p:txBody>
      </p:sp>
      <p:sp>
        <p:nvSpPr>
          <p:cNvPr id="3" name="TextBox 2"/>
          <p:cNvSpPr txBox="1"/>
          <p:nvPr/>
        </p:nvSpPr>
        <p:spPr>
          <a:xfrm>
            <a:off x="809897" y="496389"/>
            <a:ext cx="10149840" cy="1319348"/>
          </a:xfrm>
          <a:prstGeom prst="rect">
            <a:avLst/>
          </a:prstGeom>
          <a:ln w="38100">
            <a:solidFill>
              <a:schemeClr val="tx1"/>
            </a:solidFill>
          </a:ln>
        </p:spPr>
        <p:txBody>
          <a:bodyPr vert="horz" lIns="91440" tIns="45720" rIns="91440" bIns="45720" rtlCol="0" anchor="ctr">
            <a:normAutofit fontScale="97500"/>
          </a:bodyPr>
          <a:lstStyle/>
          <a:p>
            <a:pPr algn="ctr">
              <a:spcBef>
                <a:spcPct val="0"/>
              </a:spcBef>
            </a:pPr>
            <a:r>
              <a:rPr lang="en-US" sz="3600" b="1" dirty="0">
                <a:effectLst>
                  <a:outerShdw blurRad="38100" dist="38100" dir="2700000" algn="tl">
                    <a:srgbClr val="000000">
                      <a:alpha val="43137"/>
                    </a:srgbClr>
                  </a:outerShdw>
                </a:effectLst>
                <a:latin typeface="Times New Roman" pitchFamily="18" charset="0"/>
                <a:ea typeface="+mj-ea"/>
                <a:cs typeface="Times New Roman" pitchFamily="18" charset="0"/>
              </a:rPr>
              <a:t>TDS TO BE DEDUCTED NOT UNDER 194J </a:t>
            </a:r>
          </a:p>
        </p:txBody>
      </p:sp>
      <p:sp>
        <p:nvSpPr>
          <p:cNvPr id="4" name="Down Arrow 3"/>
          <p:cNvSpPr/>
          <p:nvPr/>
        </p:nvSpPr>
        <p:spPr>
          <a:xfrm>
            <a:off x="5277394" y="2001358"/>
            <a:ext cx="1005840" cy="643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896" r="11995"/>
          <a:stretch/>
        </p:blipFill>
        <p:spPr>
          <a:xfrm>
            <a:off x="5257797" y="0"/>
            <a:ext cx="6925235" cy="6858000"/>
          </a:xfrm>
          <a:prstGeom prst="rect">
            <a:avLst/>
          </a:prstGeom>
        </p:spPr>
      </p:pic>
      <p:sp>
        <p:nvSpPr>
          <p:cNvPr id="4" name="TextBox 3"/>
          <p:cNvSpPr txBox="1"/>
          <p:nvPr/>
        </p:nvSpPr>
        <p:spPr>
          <a:xfrm>
            <a:off x="80681" y="1243443"/>
            <a:ext cx="4968689" cy="1015663"/>
          </a:xfrm>
          <a:prstGeom prst="rect">
            <a:avLst/>
          </a:prstGeom>
          <a:noFill/>
        </p:spPr>
        <p:txBody>
          <a:bodyPr wrap="square" rtlCol="0">
            <a:spAutoFit/>
          </a:bodyPr>
          <a:lstStyle/>
          <a:p>
            <a:pPr algn="ctr"/>
            <a:r>
              <a:rPr lang="en-IN" sz="6000" b="1" dirty="0">
                <a:latin typeface="Monotype Corsiva" panose="03010101010201010101" pitchFamily="66" charset="0"/>
                <a:ea typeface="Gadugi" panose="020B0502040204020203" pitchFamily="34" charset="0"/>
                <a:cs typeface="Kartika" panose="02020503030404060203" pitchFamily="18" charset="0"/>
              </a:rPr>
              <a:t>Section 194-IA</a:t>
            </a:r>
          </a:p>
        </p:txBody>
      </p:sp>
      <p:sp>
        <p:nvSpPr>
          <p:cNvPr id="5" name="TextBox 4"/>
          <p:cNvSpPr txBox="1"/>
          <p:nvPr/>
        </p:nvSpPr>
        <p:spPr>
          <a:xfrm>
            <a:off x="907675" y="3106270"/>
            <a:ext cx="3718114" cy="2062103"/>
          </a:xfrm>
          <a:prstGeom prst="rect">
            <a:avLst/>
          </a:prstGeom>
          <a:noFill/>
        </p:spPr>
        <p:txBody>
          <a:bodyPr wrap="square" rtlCol="0">
            <a:spAutoFit/>
          </a:bodyPr>
          <a:lstStyle/>
          <a:p>
            <a:pPr algn="just"/>
            <a:r>
              <a:rPr lang="en-US" sz="3200" b="1" dirty="0">
                <a:latin typeface="Baskerville Old Face" panose="02020602080505020303" pitchFamily="18" charset="0"/>
              </a:rPr>
              <a:t>Payment on transfer of certain immovable property other than agricultural land</a:t>
            </a:r>
            <a:endParaRPr lang="en-IN" sz="3200" b="1" dirty="0">
              <a:latin typeface="Baskerville Old Face" panose="02020602080505020303" pitchFamily="18" charset="0"/>
            </a:endParaRPr>
          </a:p>
        </p:txBody>
      </p:sp>
      <p:cxnSp>
        <p:nvCxnSpPr>
          <p:cNvPr id="7" name="Straight Connector 6"/>
          <p:cNvCxnSpPr/>
          <p:nvPr/>
        </p:nvCxnSpPr>
        <p:spPr>
          <a:xfrm>
            <a:off x="504263" y="2427603"/>
            <a:ext cx="41215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215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214" y="3587932"/>
            <a:ext cx="10685417"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a:latin typeface="Times New Roman" pitchFamily="18" charset="0"/>
                <a:cs typeface="Times New Roman" pitchFamily="18" charset="0"/>
              </a:rPr>
              <a:t>Where Tax is required under 194J but deducted at a lesser rate under 194C then the application of 194J cannot  be avoided.</a:t>
            </a:r>
          </a:p>
        </p:txBody>
      </p:sp>
      <p:sp>
        <p:nvSpPr>
          <p:cNvPr id="3" name="TextBox 2"/>
          <p:cNvSpPr txBox="1"/>
          <p:nvPr/>
        </p:nvSpPr>
        <p:spPr>
          <a:xfrm>
            <a:off x="789214" y="975905"/>
            <a:ext cx="10567852" cy="1463041"/>
          </a:xfrm>
          <a:prstGeom prst="rect">
            <a:avLst/>
          </a:prstGeom>
          <a:ln w="38100">
            <a:solidFill>
              <a:schemeClr val="tx1"/>
            </a:solidFill>
          </a:ln>
        </p:spPr>
        <p:txBody>
          <a:bodyPr vert="horz" lIns="91440" tIns="45720" rIns="91440" bIns="45720" rtlCol="0" anchor="ctr">
            <a:noAutofit/>
          </a:bodyPr>
          <a:lstStyle/>
          <a:p>
            <a:pPr algn="ctr">
              <a:spcBef>
                <a:spcPct val="0"/>
              </a:spcBef>
            </a:pPr>
            <a:endParaRPr lang="en-US" sz="2800" b="1" dirty="0">
              <a:effectLst>
                <a:outerShdw blurRad="38100" dist="38100" dir="2700000" algn="tl">
                  <a:srgbClr val="000000">
                    <a:alpha val="43137"/>
                  </a:srgbClr>
                </a:outerShdw>
              </a:effectLst>
              <a:latin typeface="Times New Roman" pitchFamily="18" charset="0"/>
              <a:ea typeface="+mj-ea"/>
              <a:cs typeface="Times New Roman" pitchFamily="18" charset="0"/>
            </a:endParaRPr>
          </a:p>
          <a:p>
            <a:pPr algn="ctr">
              <a:spcBef>
                <a:spcPct val="0"/>
              </a:spcBef>
            </a:pPr>
            <a:r>
              <a:rPr lang="en-US" sz="2800" b="1" dirty="0">
                <a:effectLst>
                  <a:outerShdw blurRad="38100" dist="38100" dir="2700000" algn="tl">
                    <a:srgbClr val="000000">
                      <a:alpha val="43137"/>
                    </a:srgbClr>
                  </a:outerShdw>
                </a:effectLst>
                <a:latin typeface="Times New Roman" pitchFamily="18" charset="0"/>
                <a:ea typeface="+mj-ea"/>
                <a:cs typeface="Times New Roman" pitchFamily="18" charset="0"/>
              </a:rPr>
              <a:t>CIT VS PVS MEMORIAL HOSPITAL LTD</a:t>
            </a:r>
          </a:p>
          <a:p>
            <a:pPr algn="ctr">
              <a:spcBef>
                <a:spcPct val="0"/>
              </a:spcBef>
            </a:pPr>
            <a:r>
              <a:rPr lang="en-US" sz="2800" b="1" dirty="0">
                <a:effectLst>
                  <a:outerShdw blurRad="38100" dist="38100" dir="2700000" algn="tl">
                    <a:srgbClr val="000000">
                      <a:alpha val="43137"/>
                    </a:srgbClr>
                  </a:outerShdw>
                </a:effectLst>
                <a:latin typeface="Times New Roman" pitchFamily="18" charset="0"/>
                <a:ea typeface="+mj-ea"/>
                <a:cs typeface="Times New Roman" pitchFamily="18" charset="0"/>
              </a:rPr>
              <a:t>(KERALA HIGH COURT)</a:t>
            </a:r>
          </a:p>
          <a:p>
            <a:pPr algn="ctr">
              <a:spcBef>
                <a:spcPct val="0"/>
              </a:spcBef>
            </a:pPr>
            <a:r>
              <a:rPr lang="en-US" sz="2800" b="1" dirty="0">
                <a:effectLst>
                  <a:outerShdw blurRad="38100" dist="38100" dir="2700000" algn="tl">
                    <a:srgbClr val="000000">
                      <a:alpha val="43137"/>
                    </a:srgbClr>
                  </a:outerShdw>
                </a:effectLst>
                <a:latin typeface="Times New Roman" pitchFamily="18" charset="0"/>
                <a:ea typeface="+mj-ea"/>
                <a:cs typeface="Times New Roman" pitchFamily="18" charset="0"/>
              </a:rPr>
              <a:t> </a:t>
            </a:r>
          </a:p>
        </p:txBody>
      </p:sp>
      <p:sp>
        <p:nvSpPr>
          <p:cNvPr id="4" name="Down Arrow 3"/>
          <p:cNvSpPr/>
          <p:nvPr/>
        </p:nvSpPr>
        <p:spPr>
          <a:xfrm>
            <a:off x="5126083" y="2543446"/>
            <a:ext cx="1319348" cy="666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0934915"/>
              </p:ext>
            </p:extLst>
          </p:nvPr>
        </p:nvGraphicFramePr>
        <p:xfrm>
          <a:off x="1" y="685800"/>
          <a:ext cx="12191999" cy="4819650"/>
        </p:xfrm>
        <a:graphic>
          <a:graphicData uri="http://schemas.openxmlformats.org/drawingml/2006/table">
            <a:tbl>
              <a:tblPr firstRow="1" bandRow="1">
                <a:tableStyleId>{5C22544A-7EE6-4342-B048-85BDC9FD1C3A}</a:tableStyleId>
              </a:tblPr>
              <a:tblGrid>
                <a:gridCol w="1734671">
                  <a:extLst>
                    <a:ext uri="{9D8B030D-6E8A-4147-A177-3AD203B41FA5}">
                      <a16:colId xmlns:a16="http://schemas.microsoft.com/office/drawing/2014/main" val="20000"/>
                    </a:ext>
                  </a:extLst>
                </a:gridCol>
                <a:gridCol w="2756647">
                  <a:extLst>
                    <a:ext uri="{9D8B030D-6E8A-4147-A177-3AD203B41FA5}">
                      <a16:colId xmlns:a16="http://schemas.microsoft.com/office/drawing/2014/main" val="20002"/>
                    </a:ext>
                  </a:extLst>
                </a:gridCol>
                <a:gridCol w="1949823">
                  <a:extLst>
                    <a:ext uri="{9D8B030D-6E8A-4147-A177-3AD203B41FA5}">
                      <a16:colId xmlns:a16="http://schemas.microsoft.com/office/drawing/2014/main" val="20003"/>
                    </a:ext>
                  </a:extLst>
                </a:gridCol>
                <a:gridCol w="1744862">
                  <a:extLst>
                    <a:ext uri="{9D8B030D-6E8A-4147-A177-3AD203B41FA5}">
                      <a16:colId xmlns:a16="http://schemas.microsoft.com/office/drawing/2014/main" val="20004"/>
                    </a:ext>
                  </a:extLst>
                </a:gridCol>
                <a:gridCol w="1872397">
                  <a:extLst>
                    <a:ext uri="{9D8B030D-6E8A-4147-A177-3AD203B41FA5}">
                      <a16:colId xmlns:a16="http://schemas.microsoft.com/office/drawing/2014/main" val="20005"/>
                    </a:ext>
                  </a:extLst>
                </a:gridCol>
                <a:gridCol w="2133599">
                  <a:extLst>
                    <a:ext uri="{9D8B030D-6E8A-4147-A177-3AD203B41FA5}">
                      <a16:colId xmlns:a16="http://schemas.microsoft.com/office/drawing/2014/main" val="20006"/>
                    </a:ext>
                  </a:extLst>
                </a:gridCol>
              </a:tblGrid>
              <a:tr h="1099307">
                <a:tc>
                  <a:txBody>
                    <a:bodyPr/>
                    <a:lstStyle/>
                    <a:p>
                      <a:pPr algn="ctr"/>
                      <a:r>
                        <a:rPr lang="en-IN" sz="1800" dirty="0">
                          <a:latin typeface="Bookman Old Style" panose="02050604050505020204" pitchFamily="18" charset="0"/>
                        </a:rPr>
                        <a:t>SECTION</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NATURE OF PAYMENT</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PAYER</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PAYEE</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RATE</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LIMIT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3853B"/>
                    </a:solidFill>
                  </a:tcPr>
                </a:tc>
                <a:extLst>
                  <a:ext uri="{0D108BD9-81ED-4DB2-BD59-A6C34878D82A}">
                    <a16:rowId xmlns:a16="http://schemas.microsoft.com/office/drawing/2014/main" val="10000"/>
                  </a:ext>
                </a:extLst>
              </a:tr>
              <a:tr h="3720343">
                <a:tc>
                  <a:txBody>
                    <a:bodyPr/>
                    <a:lstStyle/>
                    <a:p>
                      <a:pPr algn="ctr"/>
                      <a:endParaRPr lang="en-IN" sz="900" b="1" dirty="0">
                        <a:latin typeface="Bookman Old Style" panose="02050604050505020204" pitchFamily="18" charset="0"/>
                      </a:endParaRPr>
                    </a:p>
                    <a:p>
                      <a:pPr algn="ctr"/>
                      <a:r>
                        <a:rPr lang="en-IN" sz="1800" b="1" dirty="0">
                          <a:latin typeface="Bookman Old Style" panose="02050604050505020204" pitchFamily="18" charset="0"/>
                        </a:rPr>
                        <a:t>194-IA</a:t>
                      </a:r>
                    </a:p>
                  </a:txBody>
                  <a:tcPr>
                    <a:lnB w="12700" cap="flat" cmpd="sng" algn="ctr">
                      <a:solidFill>
                        <a:schemeClr val="tx1"/>
                      </a:solidFill>
                      <a:prstDash val="solid"/>
                      <a:round/>
                      <a:headEnd type="none" w="med" len="med"/>
                      <a:tailEnd type="none" w="med" len="med"/>
                    </a:lnB>
                  </a:tcPr>
                </a:tc>
                <a:tc>
                  <a:txBody>
                    <a:bodyPr/>
                    <a:lstStyle/>
                    <a:p>
                      <a:pPr algn="l"/>
                      <a:r>
                        <a:rPr lang="en-IN" sz="1600" dirty="0">
                          <a:latin typeface="Bookman Old Style" panose="02050604050505020204" pitchFamily="18" charset="0"/>
                        </a:rPr>
                        <a:t>Payment on transfer of certain </a:t>
                      </a:r>
                      <a:r>
                        <a:rPr lang="en-IN" sz="1600" b="1" dirty="0">
                          <a:latin typeface="Bookman Old Style" panose="02050604050505020204" pitchFamily="18" charset="0"/>
                        </a:rPr>
                        <a:t>immovable</a:t>
                      </a:r>
                      <a:r>
                        <a:rPr lang="en-IN" sz="1600" dirty="0">
                          <a:latin typeface="Bookman Old Style" panose="02050604050505020204" pitchFamily="18" charset="0"/>
                        </a:rPr>
                        <a:t> </a:t>
                      </a:r>
                      <a:r>
                        <a:rPr lang="en-IN" sz="1600" b="1" dirty="0">
                          <a:latin typeface="Bookman Old Style" panose="02050604050505020204" pitchFamily="18" charset="0"/>
                        </a:rPr>
                        <a:t>property</a:t>
                      </a:r>
                      <a:r>
                        <a:rPr lang="en-IN" sz="1600" baseline="0" dirty="0">
                          <a:latin typeface="Bookman Old Style" panose="02050604050505020204" pitchFamily="18" charset="0"/>
                        </a:rPr>
                        <a:t> other than agricultural land.</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Any</a:t>
                      </a:r>
                      <a:r>
                        <a:rPr lang="en-IN" sz="1600" baseline="0" dirty="0">
                          <a:latin typeface="Bookman Old Style" panose="02050604050505020204" pitchFamily="18" charset="0"/>
                        </a:rPr>
                        <a:t> person, being a transferee (other than a person referred to in section 194LA)</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Any </a:t>
                      </a:r>
                      <a:r>
                        <a:rPr lang="en-IN" sz="1600" b="1" dirty="0">
                          <a:latin typeface="Bookman Old Style" panose="02050604050505020204" pitchFamily="18" charset="0"/>
                        </a:rPr>
                        <a:t>Resident</a:t>
                      </a:r>
                      <a:r>
                        <a:rPr lang="en-IN" sz="1600" dirty="0">
                          <a:latin typeface="Bookman Old Style" panose="02050604050505020204" pitchFamily="18" charset="0"/>
                        </a:rPr>
                        <a:t> Transferor</a:t>
                      </a:r>
                    </a:p>
                  </a:txBody>
                  <a:tcP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IN" sz="1600" b="1" dirty="0">
                          <a:solidFill>
                            <a:schemeClr val="tx1"/>
                          </a:solidFill>
                          <a:latin typeface="Bookman Old Style" panose="02050604050505020204" pitchFamily="18" charset="0"/>
                        </a:rPr>
                        <a:t>1 % </a:t>
                      </a:r>
                    </a:p>
                    <a:p>
                      <a:pPr marL="0" indent="0" algn="ctr">
                        <a:buFont typeface="Arial" panose="020B0604020202020204" pitchFamily="34" charset="0"/>
                        <a:buNone/>
                      </a:pPr>
                      <a:endParaRPr lang="en-IN" sz="1600" b="1" dirty="0">
                        <a:solidFill>
                          <a:schemeClr val="tx1"/>
                        </a:solidFill>
                        <a:latin typeface="Bookman Old Style" panose="02050604050505020204" pitchFamily="18" charset="0"/>
                      </a:endParaRPr>
                    </a:p>
                    <a:p>
                      <a:pPr marL="0" indent="0" algn="ctr">
                        <a:buFont typeface="Arial" panose="020B0604020202020204" pitchFamily="34" charset="0"/>
                        <a:buNone/>
                      </a:pPr>
                      <a:r>
                        <a:rPr lang="en-IN" sz="1600" b="1" dirty="0">
                          <a:solidFill>
                            <a:schemeClr val="tx1"/>
                          </a:solidFill>
                          <a:latin typeface="Bookman Old Style" panose="02050604050505020204" pitchFamily="18" charset="0"/>
                        </a:rPr>
                        <a:t>Non PAN – 20%</a:t>
                      </a:r>
                    </a:p>
                    <a:p>
                      <a:pPr marL="0" indent="0" algn="ctr">
                        <a:buFont typeface="Arial" panose="020B0604020202020204" pitchFamily="34" charset="0"/>
                        <a:buNone/>
                      </a:pPr>
                      <a:endParaRPr lang="en-IN" sz="1600" b="1" dirty="0">
                        <a:solidFill>
                          <a:schemeClr val="tx1"/>
                        </a:solidFill>
                        <a:latin typeface="Bookman Old Style" panose="02050604050505020204" pitchFamily="18" charset="0"/>
                      </a:endParaRPr>
                    </a:p>
                    <a:p>
                      <a:pPr marL="0" indent="0" algn="ctr">
                        <a:buFont typeface="Arial" panose="020B0604020202020204" pitchFamily="34" charset="0"/>
                        <a:buNone/>
                      </a:pPr>
                      <a:r>
                        <a:rPr lang="en-IN" sz="1600" b="1" dirty="0">
                          <a:solidFill>
                            <a:schemeClr val="tx1"/>
                          </a:solidFill>
                          <a:latin typeface="Bookman Old Style" panose="02050604050505020204" pitchFamily="18" charset="0"/>
                        </a:rPr>
                        <a:t>206 AB applicable up to 31.03.2022.</a:t>
                      </a:r>
                    </a:p>
                    <a:p>
                      <a:pPr marL="0" indent="0" algn="ctr">
                        <a:buFont typeface="Arial" panose="020B0604020202020204" pitchFamily="34" charset="0"/>
                        <a:buNone/>
                      </a:pPr>
                      <a:endParaRPr lang="en-IN" sz="1600" b="1" dirty="0">
                        <a:solidFill>
                          <a:schemeClr val="tx1"/>
                        </a:solidFill>
                        <a:latin typeface="Bookman Old Style" panose="02050604050505020204" pitchFamily="18" charset="0"/>
                      </a:endParaRPr>
                    </a:p>
                    <a:p>
                      <a:pPr marL="0" indent="0" algn="ctr">
                        <a:buFont typeface="Arial" panose="020B0604020202020204" pitchFamily="34" charset="0"/>
                        <a:buNone/>
                      </a:pPr>
                      <a:endParaRPr lang="en-IN" sz="1600" baseline="0" dirty="0">
                        <a:solidFill>
                          <a:schemeClr val="tx1"/>
                        </a:solidFill>
                        <a:latin typeface="Bookman Old Style" panose="02050604050505020204" pitchFamily="18" charset="0"/>
                      </a:endParaRPr>
                    </a:p>
                    <a:p>
                      <a:pPr marL="0" indent="0" algn="ctr">
                        <a:buFont typeface="Arial" panose="020B0604020202020204" pitchFamily="34" charset="0"/>
                        <a:buNone/>
                      </a:pPr>
                      <a:endParaRPr lang="en-IN" sz="1600" dirty="0">
                        <a:solidFill>
                          <a:schemeClr val="tx1"/>
                        </a:solidFill>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IN" sz="1600" b="1" dirty="0">
                          <a:latin typeface="Bookman Old Style" panose="02050604050505020204" pitchFamily="18" charset="0"/>
                        </a:rPr>
                        <a:t>Rs. 50,00,000 </a:t>
                      </a:r>
                    </a:p>
                    <a:p>
                      <a:pPr marL="0" indent="0" algn="ctr">
                        <a:buFont typeface="Arial" panose="020B0604020202020204" pitchFamily="34" charset="0"/>
                        <a:buNone/>
                      </a:pPr>
                      <a:r>
                        <a:rPr lang="en-IN" sz="1600" dirty="0">
                          <a:latin typeface="Bookman Old Style" panose="02050604050505020204" pitchFamily="18" charset="0"/>
                        </a:rPr>
                        <a:t>(Consideration or SDV</a:t>
                      </a:r>
                      <a:r>
                        <a:rPr lang="en-IN" sz="1600" baseline="0" dirty="0">
                          <a:latin typeface="Bookman Old Style" panose="02050604050505020204" pitchFamily="18" charset="0"/>
                        </a:rPr>
                        <a:t> for transfer which ever is higher from 01.04.22)</a:t>
                      </a:r>
                    </a:p>
                    <a:p>
                      <a:pPr marL="0" indent="0" algn="ctr">
                        <a:buFont typeface="Arial" panose="020B0604020202020204" pitchFamily="34" charset="0"/>
                        <a:buNone/>
                      </a:pPr>
                      <a:endParaRPr lang="en-IN" sz="1600" baseline="0" dirty="0">
                        <a:latin typeface="Bookman Old Style" panose="02050604050505020204" pitchFamily="18" charset="0"/>
                      </a:endParaRPr>
                    </a:p>
                    <a:p>
                      <a:pPr marL="0" indent="0" algn="ctr">
                        <a:buFont typeface="Arial" panose="020B0604020202020204" pitchFamily="34" charset="0"/>
                        <a:buNone/>
                      </a:pPr>
                      <a:r>
                        <a:rPr lang="en-IN" sz="1600" baseline="0" dirty="0">
                          <a:latin typeface="Bookman Old Style" panose="02050604050505020204" pitchFamily="18" charset="0"/>
                        </a:rPr>
                        <a:t>110% Principle Dilemma.</a:t>
                      </a:r>
                      <a:endParaRPr lang="en-IN" sz="1600" dirty="0">
                        <a:latin typeface="Bookman Old Style" panose="02050604050505020204" pitchFamily="18" charset="0"/>
                      </a:endParaRPr>
                    </a:p>
                    <a:p>
                      <a:pPr marL="0" indent="0" algn="ctr">
                        <a:buFont typeface="Arial" panose="020B0604020202020204" pitchFamily="34" charset="0"/>
                        <a:buNone/>
                      </a:pP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50" name="Picture 2" descr="House Clipart Stick Figure - Guard House Vector Png, Transparent Png -  600x568(#1018239) - PngFin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315" b="97840" l="4286" r="94167">
                        <a14:foregroundMark x1="26786" y1="37654" x2="26905" y2="37654"/>
                        <a14:foregroundMark x1="28690" y1="20216" x2="28690" y2="20216"/>
                      </a14:backgroundRemoval>
                    </a14:imgEffect>
                  </a14:imgLayer>
                </a14:imgProps>
              </a:ext>
              <a:ext uri="{28A0092B-C50C-407E-A947-70E740481C1C}">
                <a14:useLocalDpi xmlns:a14="http://schemas.microsoft.com/office/drawing/2010/main" val="0"/>
              </a:ext>
            </a:extLst>
          </a:blip>
          <a:srcRect l="12897" r="11079" b="2118"/>
          <a:stretch/>
        </p:blipFill>
        <p:spPr bwMode="auto">
          <a:xfrm>
            <a:off x="2258859" y="3629675"/>
            <a:ext cx="1507110" cy="149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9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487680"/>
            <a:ext cx="9159240" cy="584775"/>
          </a:xfrm>
          <a:prstGeom prst="rect">
            <a:avLst/>
          </a:prstGeom>
          <a:noFill/>
        </p:spPr>
        <p:txBody>
          <a:bodyPr wrap="square" rtlCol="0">
            <a:spAutoFit/>
          </a:bodyPr>
          <a:lstStyle/>
          <a:p>
            <a:r>
              <a:rPr lang="en-IN" sz="3200" b="1" dirty="0">
                <a:latin typeface="+mj-lt"/>
              </a:rPr>
              <a:t>Why TDS on transfer of Immovable Property?</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150000"/>
                    </a14:imgEffect>
                  </a14:imgLayer>
                </a14:imgProps>
              </a:ext>
            </a:extLst>
          </a:blip>
          <a:stretch>
            <a:fillRect/>
          </a:stretch>
        </p:blipFill>
        <p:spPr>
          <a:xfrm>
            <a:off x="640080" y="1268711"/>
            <a:ext cx="10182855" cy="288000"/>
          </a:xfrm>
          <a:prstGeom prst="rect">
            <a:avLst/>
          </a:prstGeom>
        </p:spPr>
      </p:pic>
      <p:sp>
        <p:nvSpPr>
          <p:cNvPr id="4" name="TextBox 3"/>
          <p:cNvSpPr txBox="1"/>
          <p:nvPr/>
        </p:nvSpPr>
        <p:spPr>
          <a:xfrm>
            <a:off x="838200" y="2087880"/>
            <a:ext cx="6461760" cy="4154984"/>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Garamond" panose="02020404030301010803" pitchFamily="18" charset="0"/>
              </a:rPr>
              <a:t>Former Finance Minister P. Chidambaram while introducing TDS on Property said that the transactions of Immovable Property are usually undervalued and under‐reported.</a:t>
            </a:r>
          </a:p>
          <a:p>
            <a:pPr algn="just"/>
            <a:endParaRPr lang="en-US" sz="1200" dirty="0">
              <a:latin typeface="Garamond" panose="02020404030301010803" pitchFamily="18" charset="0"/>
            </a:endParaRPr>
          </a:p>
          <a:p>
            <a:pPr marL="285750" indent="-285750" algn="just">
              <a:buFont typeface="Arial" panose="020B0604020202020204" pitchFamily="34" charset="0"/>
              <a:buChar char="•"/>
            </a:pPr>
            <a:r>
              <a:rPr lang="en-US" sz="2400" dirty="0">
                <a:latin typeface="Garamond" panose="02020404030301010803" pitchFamily="18" charset="0"/>
              </a:rPr>
              <a:t>The parties don’t even mention the PAN No. in the agreement or while entering into the transaction.</a:t>
            </a:r>
          </a:p>
          <a:p>
            <a:pPr algn="just"/>
            <a:endParaRPr lang="en-US" sz="1200" dirty="0">
              <a:latin typeface="Garamond" panose="02020404030301010803" pitchFamily="18" charset="0"/>
            </a:endParaRPr>
          </a:p>
          <a:p>
            <a:pPr marL="285750" indent="-285750" algn="just">
              <a:buFont typeface="Arial" panose="020B0604020202020204" pitchFamily="34" charset="0"/>
              <a:buChar char="•"/>
            </a:pPr>
            <a:r>
              <a:rPr lang="en-US" sz="2400" dirty="0">
                <a:latin typeface="Garamond" panose="02020404030301010803" pitchFamily="18" charset="0"/>
              </a:rPr>
              <a:t>With a view to improving the reporting of such transactions, the Section 194‐IA was introduced in the Finance Bill of 2013</a:t>
            </a:r>
            <a:endParaRPr lang="en-IN" sz="2400" dirty="0">
              <a:latin typeface="Garamond" panose="02020404030301010803" pitchFamily="18" charset="0"/>
            </a:endParaRPr>
          </a:p>
        </p:txBody>
      </p:sp>
      <p:pic>
        <p:nvPicPr>
          <p:cNvPr id="6" name="Picture 5"/>
          <p:cNvPicPr>
            <a:picLocks noChangeAspect="1"/>
          </p:cNvPicPr>
          <p:nvPr/>
        </p:nvPicPr>
        <p:blipFill>
          <a:blip r:embed="rId4"/>
          <a:stretch>
            <a:fillRect/>
          </a:stretch>
        </p:blipFill>
        <p:spPr>
          <a:xfrm>
            <a:off x="7754011" y="2648149"/>
            <a:ext cx="3167112" cy="3034447"/>
          </a:xfrm>
          <a:prstGeom prst="rect">
            <a:avLst/>
          </a:prstGeom>
        </p:spPr>
      </p:pic>
    </p:spTree>
    <p:extLst>
      <p:ext uri="{BB962C8B-B14F-4D97-AF65-F5344CB8AC3E}">
        <p14:creationId xmlns:p14="http://schemas.microsoft.com/office/powerpoint/2010/main" val="169086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533400"/>
            <a:ext cx="6995160" cy="584775"/>
          </a:xfrm>
          <a:prstGeom prst="rect">
            <a:avLst/>
          </a:prstGeom>
          <a:noFill/>
        </p:spPr>
        <p:txBody>
          <a:bodyPr wrap="square" rtlCol="0">
            <a:spAutoFit/>
          </a:bodyPr>
          <a:lstStyle/>
          <a:p>
            <a:r>
              <a:rPr lang="en-IN" sz="3200" b="1" dirty="0">
                <a:latin typeface="+mj-lt"/>
              </a:rPr>
              <a:t>Non-Applicability of Section 194-IA</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0080" y="1268711"/>
            <a:ext cx="10182855" cy="288000"/>
          </a:xfrm>
          <a:prstGeom prst="rect">
            <a:avLst/>
          </a:prstGeom>
        </p:spPr>
      </p:pic>
      <p:sp>
        <p:nvSpPr>
          <p:cNvPr id="4" name="TextBox 3"/>
          <p:cNvSpPr txBox="1"/>
          <p:nvPr/>
        </p:nvSpPr>
        <p:spPr>
          <a:xfrm>
            <a:off x="724357" y="2411661"/>
            <a:ext cx="6233160" cy="3108543"/>
          </a:xfrm>
          <a:prstGeom prst="rect">
            <a:avLst/>
          </a:prstGeom>
          <a:noFill/>
        </p:spPr>
        <p:txBody>
          <a:bodyPr wrap="square" rtlCol="0">
            <a:spAutoFit/>
          </a:bodyPr>
          <a:lstStyle/>
          <a:p>
            <a:pPr marL="285750" indent="-285750">
              <a:buFont typeface="Arial" panose="020B0604020202020204" pitchFamily="34" charset="0"/>
              <a:buChar char="•"/>
            </a:pPr>
            <a:r>
              <a:rPr lang="en-IN" sz="2800" dirty="0">
                <a:latin typeface="Garamond" panose="02020404030301010803" pitchFamily="18" charset="0"/>
              </a:rPr>
              <a:t>If Person acquires Rural Agricultural Land in India.</a:t>
            </a:r>
          </a:p>
          <a:p>
            <a:pPr marL="285750" indent="-285750">
              <a:buFont typeface="Arial" panose="020B0604020202020204" pitchFamily="34" charset="0"/>
              <a:buChar char="•"/>
            </a:pPr>
            <a:endParaRPr lang="en-IN" sz="2800" dirty="0">
              <a:latin typeface="Garamond" panose="02020404030301010803" pitchFamily="18" charset="0"/>
            </a:endParaRPr>
          </a:p>
          <a:p>
            <a:pPr marL="285750" indent="-285750">
              <a:buFont typeface="Arial" panose="020B0604020202020204" pitchFamily="34" charset="0"/>
              <a:buChar char="•"/>
            </a:pPr>
            <a:endParaRPr lang="en-IN" sz="2800" dirty="0">
              <a:latin typeface="Garamond" panose="02020404030301010803" pitchFamily="18" charset="0"/>
            </a:endParaRPr>
          </a:p>
          <a:p>
            <a:endParaRPr lang="en-IN" sz="2800" dirty="0">
              <a:latin typeface="Garamond" panose="02020404030301010803" pitchFamily="18" charset="0"/>
            </a:endParaRPr>
          </a:p>
          <a:p>
            <a:endParaRPr lang="en-IN" sz="2800" dirty="0">
              <a:latin typeface="Garamond" panose="02020404030301010803" pitchFamily="18" charset="0"/>
            </a:endParaRPr>
          </a:p>
          <a:p>
            <a:pPr marL="285750" indent="-285750">
              <a:buFont typeface="Arial" panose="020B0604020202020204" pitchFamily="34" charset="0"/>
              <a:buChar char="•"/>
            </a:pPr>
            <a:r>
              <a:rPr lang="en-IN" sz="2800" dirty="0">
                <a:latin typeface="Garamond" panose="02020404030301010803" pitchFamily="18" charset="0"/>
              </a:rPr>
              <a:t>If Transferor is Non-Resident.</a:t>
            </a:r>
          </a:p>
        </p:txBody>
      </p:sp>
      <p:pic>
        <p:nvPicPr>
          <p:cNvPr id="1026" name="Picture 2" descr="NRIs are not permitted to purchase any agricultural land in In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7517" y="1941103"/>
            <a:ext cx="3865418" cy="2177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RI definition | Full form of NRI | NRI status | NRI account | NRI  Categor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7517" y="4503015"/>
            <a:ext cx="3860802" cy="217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36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533400"/>
            <a:ext cx="6995160" cy="584775"/>
          </a:xfrm>
          <a:prstGeom prst="rect">
            <a:avLst/>
          </a:prstGeom>
          <a:noFill/>
        </p:spPr>
        <p:txBody>
          <a:bodyPr wrap="square" rtlCol="0">
            <a:spAutoFit/>
          </a:bodyPr>
          <a:lstStyle/>
          <a:p>
            <a:r>
              <a:rPr lang="en-IN" sz="3200" b="1" dirty="0">
                <a:latin typeface="Garamond" panose="02020404030301010803" pitchFamily="18" charset="0"/>
              </a:rPr>
              <a:t>Case Law : Section 194-IA</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0080" y="1268711"/>
            <a:ext cx="10182855" cy="288000"/>
          </a:xfrm>
          <a:prstGeom prst="rect">
            <a:avLst/>
          </a:prstGeom>
        </p:spPr>
      </p:pic>
      <p:sp>
        <p:nvSpPr>
          <p:cNvPr id="5" name="Rectangle 4"/>
          <p:cNvSpPr/>
          <p:nvPr/>
        </p:nvSpPr>
        <p:spPr>
          <a:xfrm>
            <a:off x="640080" y="1947595"/>
            <a:ext cx="10805160" cy="2923877"/>
          </a:xfrm>
          <a:prstGeom prst="rect">
            <a:avLst/>
          </a:prstGeom>
        </p:spPr>
        <p:txBody>
          <a:bodyPr wrap="square">
            <a:spAutoFit/>
          </a:bodyPr>
          <a:lstStyle/>
          <a:p>
            <a:pPr marL="342900" indent="-342900">
              <a:buFont typeface="Arial" panose="020B0604020202020204" pitchFamily="34" charset="0"/>
              <a:buChar char="•"/>
            </a:pPr>
            <a:r>
              <a:rPr lang="en-IN" sz="2400" b="1" dirty="0" err="1">
                <a:latin typeface="Garamond" panose="02020404030301010803" pitchFamily="18" charset="0"/>
              </a:rPr>
              <a:t>Pushkar</a:t>
            </a:r>
            <a:r>
              <a:rPr lang="en-IN" sz="2400" b="1" dirty="0">
                <a:latin typeface="Garamond" panose="02020404030301010803" pitchFamily="18" charset="0"/>
              </a:rPr>
              <a:t> </a:t>
            </a:r>
            <a:r>
              <a:rPr lang="en-IN" sz="2400" b="1" dirty="0" err="1">
                <a:latin typeface="Garamond" panose="02020404030301010803" pitchFamily="18" charset="0"/>
              </a:rPr>
              <a:t>Prabhat</a:t>
            </a:r>
            <a:r>
              <a:rPr lang="en-IN" sz="2400" b="1" dirty="0">
                <a:latin typeface="Garamond" panose="02020404030301010803" pitchFamily="18" charset="0"/>
              </a:rPr>
              <a:t> Chandra Jain vs. UOI [2019] 262 Taxman 118 (</a:t>
            </a:r>
            <a:r>
              <a:rPr lang="en-IN" sz="2400" b="1" dirty="0" err="1">
                <a:latin typeface="Garamond" panose="02020404030301010803" pitchFamily="18" charset="0"/>
              </a:rPr>
              <a:t>Bom</a:t>
            </a:r>
            <a:r>
              <a:rPr lang="en-IN" sz="2400" b="1" dirty="0">
                <a:latin typeface="Garamond" panose="02020404030301010803" pitchFamily="18" charset="0"/>
              </a:rPr>
              <a:t>)</a:t>
            </a:r>
          </a:p>
          <a:p>
            <a:endParaRPr lang="en-IN" sz="1600" b="1" dirty="0">
              <a:latin typeface="Garamond" panose="02020404030301010803" pitchFamily="18" charset="0"/>
            </a:endParaRPr>
          </a:p>
          <a:p>
            <a:pPr algn="just"/>
            <a:r>
              <a:rPr lang="en-US" sz="2400" dirty="0">
                <a:latin typeface="Garamond" panose="02020404030301010803" pitchFamily="18" charset="0"/>
              </a:rPr>
              <a:t>If payer, after deducting tax, fails to deposit it in Government revenue, measures can always be initiated against such payers once seller of property suffers TDS at hands of payer purchaser; seller could not again be asked to pay same again.</a:t>
            </a:r>
          </a:p>
          <a:p>
            <a:pPr algn="just"/>
            <a:endParaRPr lang="en-US" sz="2400" dirty="0">
              <a:latin typeface="Garamond" panose="02020404030301010803" pitchFamily="18" charset="0"/>
            </a:endParaRPr>
          </a:p>
          <a:p>
            <a:pPr algn="just"/>
            <a:endParaRPr lang="en-IN" sz="2400" b="1" dirty="0">
              <a:latin typeface="Garamond" panose="02020404030301010803" pitchFamily="18" charset="0"/>
            </a:endParaRPr>
          </a:p>
          <a:p>
            <a:pPr algn="just"/>
            <a:endParaRPr lang="en-IN" sz="2400" b="1" dirty="0">
              <a:latin typeface="Garamond" panose="02020404030301010803" pitchFamily="18" charset="0"/>
            </a:endParaRPr>
          </a:p>
        </p:txBody>
      </p:sp>
    </p:spTree>
    <p:extLst>
      <p:ext uri="{BB962C8B-B14F-4D97-AF65-F5344CB8AC3E}">
        <p14:creationId xmlns:p14="http://schemas.microsoft.com/office/powerpoint/2010/main" val="188151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956B-F56C-E175-EDC0-DACB0ABDDCB4}"/>
              </a:ext>
            </a:extLst>
          </p:cNvPr>
          <p:cNvSpPr>
            <a:spLocks noGrp="1"/>
          </p:cNvSpPr>
          <p:nvPr>
            <p:ph type="title"/>
          </p:nvPr>
        </p:nvSpPr>
        <p:spPr/>
        <p:txBody>
          <a:bodyPr/>
          <a:lstStyle/>
          <a:p>
            <a:r>
              <a:rPr lang="en-GB" dirty="0"/>
              <a:t>Vinod Soni V/s ITO</a:t>
            </a:r>
            <a:endParaRPr lang="en-IN" dirty="0"/>
          </a:p>
        </p:txBody>
      </p:sp>
      <p:sp>
        <p:nvSpPr>
          <p:cNvPr id="3" name="Content Placeholder 2">
            <a:extLst>
              <a:ext uri="{FF2B5EF4-FFF2-40B4-BE49-F238E27FC236}">
                <a16:creationId xmlns:a16="http://schemas.microsoft.com/office/drawing/2014/main" id="{E1D6C39E-6809-68DF-F2CB-FA2B2396D72F}"/>
              </a:ext>
            </a:extLst>
          </p:cNvPr>
          <p:cNvSpPr>
            <a:spLocks noGrp="1"/>
          </p:cNvSpPr>
          <p:nvPr>
            <p:ph idx="1"/>
          </p:nvPr>
        </p:nvSpPr>
        <p:spPr/>
        <p:txBody>
          <a:bodyPr/>
          <a:lstStyle/>
          <a:p>
            <a:r>
              <a:rPr lang="en-GB" dirty="0"/>
              <a:t>Purchased by 4 persons – Total amount 1.50 Crores</a:t>
            </a:r>
          </a:p>
          <a:p>
            <a:endParaRPr lang="en-GB" dirty="0"/>
          </a:p>
          <a:p>
            <a:r>
              <a:rPr lang="en-GB" dirty="0"/>
              <a:t>TDS not applicable</a:t>
            </a:r>
            <a:endParaRPr lang="en-IN" dirty="0"/>
          </a:p>
        </p:txBody>
      </p:sp>
    </p:spTree>
    <p:extLst>
      <p:ext uri="{BB962C8B-B14F-4D97-AF65-F5344CB8AC3E}">
        <p14:creationId xmlns:p14="http://schemas.microsoft.com/office/powerpoint/2010/main" val="20782510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99</TotalTime>
  <Words>2915</Words>
  <Application>Microsoft Office PowerPoint</Application>
  <PresentationFormat>Widescreen</PresentationFormat>
  <Paragraphs>236</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Bahnschrift Condensed</vt:lpstr>
      <vt:lpstr>Baskerville Old Face</vt:lpstr>
      <vt:lpstr>Bookman Old Style</vt:lpstr>
      <vt:lpstr>Garamond</vt:lpstr>
      <vt:lpstr>Georgia</vt:lpstr>
      <vt:lpstr>Lato</vt:lpstr>
      <vt:lpstr>Monotype Corsiva</vt:lpstr>
      <vt:lpstr>The Hand Bold</vt:lpstr>
      <vt:lpstr>Times New Roman</vt:lpstr>
      <vt:lpstr>Organic</vt:lpstr>
      <vt:lpstr>SEC 194 IA,194 IC,194 J</vt:lpstr>
      <vt:lpstr>SEC 194 IA - Payment on transfer of certain immovable property other than agricultural land.</vt:lpstr>
      <vt:lpstr>Explanation.—For the purposes of this section,—</vt:lpstr>
      <vt:lpstr>PowerPoint Presentation</vt:lpstr>
      <vt:lpstr>PowerPoint Presentation</vt:lpstr>
      <vt:lpstr>PowerPoint Presentation</vt:lpstr>
      <vt:lpstr>PowerPoint Presentation</vt:lpstr>
      <vt:lpstr>PowerPoint Presentation</vt:lpstr>
      <vt:lpstr>Vinod Soni V/s ITO</vt:lpstr>
      <vt:lpstr>Time of Deduction</vt:lpstr>
      <vt:lpstr>NIL / Lower Deduction</vt:lpstr>
      <vt:lpstr>Oxica enterprises (P) Ltd. Vs Dy CIT</vt:lpstr>
      <vt:lpstr>PowerPoint Presentation</vt:lpstr>
      <vt:lpstr>PowerPoint Presentation</vt:lpstr>
      <vt:lpstr>PowerPoint Presentation</vt:lpstr>
      <vt:lpstr>PowerPoint Presentation</vt:lpstr>
      <vt:lpstr>PowerPoint Presentation</vt:lpstr>
      <vt:lpstr>PowerPoint Presentation</vt:lpstr>
      <vt:lpstr>SEC 194 IC - Payment under specified agreement.</vt:lpstr>
      <vt:lpstr>PowerPoint Presentation</vt:lpstr>
      <vt:lpstr>194 J - </vt:lpstr>
      <vt:lpstr>PowerPoint Presentation</vt:lpstr>
      <vt:lpstr>PowerPoint Presentation</vt:lpstr>
      <vt:lpstr>PowerPoint Presentation</vt:lpstr>
      <vt:lpstr>Who is Liable to Deduct TDS Under Section 194J? </vt:lpstr>
      <vt:lpstr>Meaning of Professional Services Under Section 194J</vt:lpstr>
      <vt:lpstr>Meaning of Fees for Technical Services Under Section 194J:</vt:lpstr>
      <vt:lpstr>RATE OF TDS</vt:lpstr>
      <vt:lpstr>A CASE STUDY</vt:lpstr>
      <vt:lpstr>PowerPoint Presentation</vt:lpstr>
      <vt:lpstr>Time of TDS Deduction Under Section 194J</vt:lpstr>
      <vt:lpstr>The Threshold Section 194J Under TDS </vt:lpstr>
      <vt:lpstr>Conditions for Non-Applicability of TDS Section 194J</vt:lpstr>
      <vt:lpstr>Gross amount including / excluding GST. </vt:lpstr>
      <vt:lpstr>Doctor's remuneration ? 192 / 194 J</vt:lpstr>
      <vt:lpstr>Circular no. 715 dated 8.8.1995  - Payment made to Hospitals</vt:lpstr>
      <vt:lpstr>DIRECTORS REMUNERATION</vt:lpstr>
      <vt:lpstr>REIMBURSEMENT OF EXPENSES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 194 IA,194 IC,194 J</dc:title>
  <dc:creator>919633533228</dc:creator>
  <cp:lastModifiedBy>919633533228</cp:lastModifiedBy>
  <cp:revision>2</cp:revision>
  <dcterms:created xsi:type="dcterms:W3CDTF">2023-04-29T14:58:26Z</dcterms:created>
  <dcterms:modified xsi:type="dcterms:W3CDTF">2023-04-29T16:37:29Z</dcterms:modified>
</cp:coreProperties>
</file>