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24-04-2023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26930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24-04-2023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92192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24-04-2023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899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24-04-2023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42781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957D4-EB9D-428F-AEA1-2FF0B866C296}" type="datetimeFigureOut">
              <a:rPr lang="en-IN" smtClean="0"/>
              <a:t>24-04-2023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92835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t>24-04-2023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375606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t>24-04-2023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10369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t>24-04-2023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76063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t>24-04-2023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17187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24-04-2023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2728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24-04-2023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9460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t>24-04-2023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t>‹#›</a:t>
            </a:fld>
            <a:endParaRPr lang="en-IN"/>
          </a:p>
        </p:txBody>
      </p:sp>
    </p:spTree>
    <p:extLst>
      <p:ext uri="{BB962C8B-B14F-4D97-AF65-F5344CB8AC3E}">
        <p14:creationId xmlns:p14="http://schemas.microsoft.com/office/powerpoint/2010/main" val="1630216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xguru.in/income-tax/simplification-provisions-tax-deduction-source-case-fees-professional-technical-services-section-194j.html" TargetMode="External"/><Relationship Id="rId2" Type="http://schemas.openxmlformats.org/officeDocument/2006/relationships/hyperlink" Target="https://taxguru.in/income-tax/changes-capital-gain-computation-joint-development-agreement.html"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taxguru.in/income-tax/taxation-capital-gains-india-frequently-asked-questions-faqs.html" TargetMode="External"/><Relationship Id="rId2" Type="http://schemas.openxmlformats.org/officeDocument/2006/relationships/hyperlink" Target="https://taxguru.in/income-tax/extension-period-of-concessional-tax-rate-interest-ecb.html"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taxguru.in/income-tax/tds-made-applicable-to-individual-huf-even-if-no-tax-audit.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45465"/>
            <a:ext cx="9144000" cy="2150772"/>
          </a:xfrm>
        </p:spPr>
        <p:txBody>
          <a:bodyPr>
            <a:noAutofit/>
          </a:bodyPr>
          <a:lstStyle/>
          <a:p>
            <a:r>
              <a:rPr lang="en-IN" sz="7200" b="1" dirty="0" smtClean="0">
                <a:solidFill>
                  <a:srgbClr val="FF0000"/>
                </a:solidFill>
              </a:rPr>
              <a:t>PROCEDURE ON TAX DEDUCTED AT SOURCE</a:t>
            </a:r>
            <a:endParaRPr lang="en-IN" sz="7200" b="1" dirty="0">
              <a:solidFill>
                <a:srgbClr val="FF0000"/>
              </a:solidFill>
            </a:endParaRPr>
          </a:p>
        </p:txBody>
      </p:sp>
      <p:sp>
        <p:nvSpPr>
          <p:cNvPr id="3" name="Subtitle 2"/>
          <p:cNvSpPr>
            <a:spLocks noGrp="1"/>
          </p:cNvSpPr>
          <p:nvPr>
            <p:ph type="subTitle" idx="1"/>
          </p:nvPr>
        </p:nvSpPr>
        <p:spPr>
          <a:xfrm>
            <a:off x="1524000" y="4340180"/>
            <a:ext cx="9144000" cy="798490"/>
          </a:xfrm>
        </p:spPr>
        <p:txBody>
          <a:bodyPr>
            <a:normAutofit/>
          </a:bodyPr>
          <a:lstStyle/>
          <a:p>
            <a:r>
              <a:rPr lang="en-IN" sz="3600" b="1" dirty="0" smtClean="0">
                <a:solidFill>
                  <a:srgbClr val="FF0000"/>
                </a:solidFill>
              </a:rPr>
              <a:t>INCOME TAX ACT,1961</a:t>
            </a:r>
            <a:endParaRPr lang="en-IN" sz="3600" b="1" dirty="0">
              <a:solidFill>
                <a:srgbClr val="FF0000"/>
              </a:solidFill>
            </a:endParaRPr>
          </a:p>
        </p:txBody>
      </p:sp>
    </p:spTree>
    <p:extLst>
      <p:ext uri="{BB962C8B-B14F-4D97-AF65-F5344CB8AC3E}">
        <p14:creationId xmlns:p14="http://schemas.microsoft.com/office/powerpoint/2010/main" val="4008199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128789"/>
            <a:ext cx="11951594" cy="6413679"/>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121049440"/>
              </p:ext>
            </p:extLst>
          </p:nvPr>
        </p:nvGraphicFramePr>
        <p:xfrm>
          <a:off x="141669" y="128788"/>
          <a:ext cx="11951592" cy="5824398"/>
        </p:xfrm>
        <a:graphic>
          <a:graphicData uri="http://schemas.openxmlformats.org/drawingml/2006/table">
            <a:tbl>
              <a:tblPr firstRow="1" firstCol="1" bandRow="1">
                <a:tableStyleId>{5C22544A-7EE6-4342-B048-85BDC9FD1C3A}</a:tableStyleId>
              </a:tblPr>
              <a:tblGrid>
                <a:gridCol w="1421270"/>
                <a:gridCol w="4716034"/>
                <a:gridCol w="2777937"/>
                <a:gridCol w="3036351"/>
              </a:tblGrid>
              <a:tr h="2293465">
                <a:tc>
                  <a:txBody>
                    <a:bodyPr/>
                    <a:lstStyle/>
                    <a:p>
                      <a:pPr>
                        <a:lnSpc>
                          <a:spcPct val="115000"/>
                        </a:lnSpc>
                        <a:spcAft>
                          <a:spcPts val="0"/>
                        </a:spcAft>
                      </a:pPr>
                      <a:r>
                        <a:rPr lang="en-US" sz="1400" b="1" dirty="0">
                          <a:effectLst/>
                        </a:rPr>
                        <a:t>194IC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 Payment of Consideration (not being in kind) under Joint Development Agreement or other similar agreement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a:effectLst/>
                        </a:rPr>
                        <a:t>Threshold limit Rs. Nil TDS to be deducted @ 10% (Applicable from 01.04.2017)</a:t>
                      </a:r>
                      <a:endParaRPr lang="en-IN" sz="1400" b="1">
                        <a:effectLst/>
                      </a:endParaRPr>
                    </a:p>
                    <a:p>
                      <a:pPr algn="just">
                        <a:lnSpc>
                          <a:spcPct val="115000"/>
                        </a:lnSpc>
                        <a:spcAft>
                          <a:spcPts val="0"/>
                        </a:spcAft>
                      </a:pPr>
                      <a:r>
                        <a:rPr lang="en-US" sz="1400" b="1">
                          <a:effectLst/>
                        </a:rPr>
                        <a:t>Read-  </a:t>
                      </a:r>
                      <a:r>
                        <a:rPr lang="en-US" sz="1400" b="1" u="none" strike="noStrike">
                          <a:effectLst/>
                          <a:hlinkClick r:id="rId2"/>
                        </a:rPr>
                        <a:t>Budget 2017-Changes in capital gain computation- joint development agreement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r>
              <a:tr h="2870964">
                <a:tc>
                  <a:txBody>
                    <a:bodyPr/>
                    <a:lstStyle/>
                    <a:p>
                      <a:pPr>
                        <a:lnSpc>
                          <a:spcPct val="115000"/>
                        </a:lnSpc>
                        <a:spcAft>
                          <a:spcPts val="0"/>
                        </a:spcAft>
                      </a:pPr>
                      <a:r>
                        <a:rPr lang="en-US" sz="1400" b="1">
                          <a:effectLst/>
                        </a:rPr>
                        <a:t>194J</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Any sum paid by way of</a:t>
                      </a:r>
                      <a:endParaRPr lang="en-IN" sz="1400" b="1" dirty="0">
                        <a:effectLst/>
                      </a:endParaRPr>
                    </a:p>
                    <a:p>
                      <a:pPr algn="just">
                        <a:lnSpc>
                          <a:spcPct val="115000"/>
                        </a:lnSpc>
                        <a:spcAft>
                          <a:spcPts val="0"/>
                        </a:spcAft>
                      </a:pPr>
                      <a:r>
                        <a:rPr lang="en-US" sz="1400" b="1" dirty="0">
                          <a:effectLst/>
                        </a:rPr>
                        <a:t>a) Fee for professional services,</a:t>
                      </a:r>
                      <a:endParaRPr lang="en-IN" sz="1400" b="1" dirty="0">
                        <a:effectLst/>
                      </a:endParaRPr>
                    </a:p>
                    <a:p>
                      <a:pPr algn="just">
                        <a:lnSpc>
                          <a:spcPct val="115000"/>
                        </a:lnSpc>
                        <a:spcAft>
                          <a:spcPts val="0"/>
                        </a:spcAft>
                      </a:pPr>
                      <a:r>
                        <a:rPr lang="en-US" sz="1400" b="1" dirty="0">
                          <a:effectLst/>
                        </a:rPr>
                        <a:t>b) Fee for technical services</a:t>
                      </a:r>
                      <a:endParaRPr lang="en-IN" sz="1400" b="1" dirty="0">
                        <a:effectLst/>
                      </a:endParaRPr>
                    </a:p>
                    <a:p>
                      <a:pPr algn="just">
                        <a:lnSpc>
                          <a:spcPct val="115000"/>
                        </a:lnSpc>
                        <a:spcAft>
                          <a:spcPts val="0"/>
                        </a:spcAft>
                      </a:pPr>
                      <a:r>
                        <a:rPr lang="en-US" sz="1400" b="1" dirty="0">
                          <a:effectLst/>
                        </a:rPr>
                        <a:t>c) Royalty,</a:t>
                      </a:r>
                      <a:endParaRPr lang="en-IN" sz="1400" b="1" dirty="0">
                        <a:effectLst/>
                      </a:endParaRPr>
                    </a:p>
                    <a:p>
                      <a:pPr algn="just">
                        <a:lnSpc>
                          <a:spcPct val="115000"/>
                        </a:lnSpc>
                        <a:spcAft>
                          <a:spcPts val="0"/>
                        </a:spcAft>
                      </a:pPr>
                      <a:r>
                        <a:rPr lang="en-US" sz="1400" b="1" dirty="0">
                          <a:effectLst/>
                        </a:rPr>
                        <a:t>d) Remuneration/fee/commission to a director or</a:t>
                      </a:r>
                      <a:endParaRPr lang="en-IN" sz="1400" b="1" dirty="0">
                        <a:effectLst/>
                      </a:endParaRPr>
                    </a:p>
                    <a:p>
                      <a:pPr algn="just">
                        <a:lnSpc>
                          <a:spcPct val="115000"/>
                        </a:lnSpc>
                        <a:spcAft>
                          <a:spcPts val="0"/>
                        </a:spcAft>
                      </a:pPr>
                      <a:r>
                        <a:rPr lang="en-US" sz="1400" b="1" dirty="0">
                          <a:effectLst/>
                        </a:rPr>
                        <a:t>e) For not carrying out any activity in relation to any business</a:t>
                      </a:r>
                      <a:endParaRPr lang="en-IN" sz="1400" b="1" dirty="0">
                        <a:effectLst/>
                      </a:endParaRPr>
                    </a:p>
                    <a:p>
                      <a:pPr algn="just">
                        <a:lnSpc>
                          <a:spcPct val="115000"/>
                        </a:lnSpc>
                        <a:spcAft>
                          <a:spcPts val="0"/>
                        </a:spcAft>
                      </a:pPr>
                      <a:r>
                        <a:rPr lang="en-US" sz="1400" b="1" dirty="0">
                          <a:effectLst/>
                        </a:rPr>
                        <a:t>f) For not sharing any know-how, patent, copyright etc.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At the time of credit or payment, whichever is earlier, when the amount exceeds Rs. 30,000/-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 in case of payments received or credited to a payee, being a person engaged only in the business of operation of call center </a:t>
                      </a:r>
                      <a:r>
                        <a:rPr lang="en-US" sz="1400" b="1" dirty="0" err="1">
                          <a:effectLst/>
                        </a:rPr>
                        <a:t>wef</a:t>
                      </a:r>
                      <a:r>
                        <a:rPr lang="en-US" sz="1400" b="1" dirty="0">
                          <a:effectLst/>
                        </a:rPr>
                        <a:t> 01.06.2017.</a:t>
                      </a:r>
                      <a:endParaRPr lang="en-IN" sz="1400" b="1" dirty="0">
                        <a:effectLst/>
                      </a:endParaRPr>
                    </a:p>
                    <a:p>
                      <a:pPr algn="just">
                        <a:lnSpc>
                          <a:spcPct val="115000"/>
                        </a:lnSpc>
                        <a:spcAft>
                          <a:spcPts val="0"/>
                        </a:spcAft>
                      </a:pPr>
                      <a:r>
                        <a:rPr lang="en-US" sz="1400" b="1" dirty="0">
                          <a:effectLst/>
                        </a:rPr>
                        <a:t>(20% if no Valid PAN)</a:t>
                      </a:r>
                      <a:endParaRPr lang="en-IN" sz="1400" b="1" dirty="0">
                        <a:effectLst/>
                      </a:endParaRPr>
                    </a:p>
                    <a:p>
                      <a:pPr algn="just">
                        <a:lnSpc>
                          <a:spcPct val="115000"/>
                        </a:lnSpc>
                        <a:spcAft>
                          <a:spcPts val="0"/>
                        </a:spcAft>
                      </a:pPr>
                      <a:r>
                        <a:rPr lang="en-US" sz="1400" b="1" dirty="0">
                          <a:effectLst/>
                        </a:rPr>
                        <a:t>Read- </a:t>
                      </a:r>
                      <a:r>
                        <a:rPr lang="en-US" sz="1400" b="1" u="none" strike="noStrike" dirty="0">
                          <a:effectLst/>
                          <a:hlinkClick r:id="rId3" tooltip="S.194J TDS rate proposed at 2% on Call Center business Income"/>
                        </a:rPr>
                        <a:t>S.194J TDS rate proposed at 2% on Call Center business Income</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r>
              <a:tr h="659969">
                <a:tc>
                  <a:txBody>
                    <a:bodyPr/>
                    <a:lstStyle/>
                    <a:p>
                      <a:pPr>
                        <a:lnSpc>
                          <a:spcPct val="115000"/>
                        </a:lnSpc>
                        <a:spcAft>
                          <a:spcPts val="0"/>
                        </a:spcAft>
                      </a:pPr>
                      <a:r>
                        <a:rPr lang="en-US" sz="1400" b="1">
                          <a:effectLst/>
                        </a:rPr>
                        <a:t>194K</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a:effectLst/>
                        </a:rPr>
                        <a:t>Income in respect of Units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gridSpan="2">
                  <a:txBody>
                    <a:bodyPr/>
                    <a:lstStyle/>
                    <a:p>
                      <a:pPr>
                        <a:lnSpc>
                          <a:spcPct val="115000"/>
                        </a:lnSpc>
                        <a:spcAft>
                          <a:spcPts val="0"/>
                        </a:spcAft>
                      </a:pPr>
                      <a:r>
                        <a:rPr lang="en-US" sz="1400" b="1" dirty="0">
                          <a:effectLst/>
                        </a:rPr>
                        <a:t>Omitted w.e.f 01.06.2016 as Section was non-operational.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hMerge="1">
                  <a:txBody>
                    <a:bodyPr/>
                    <a:lstStyle/>
                    <a:p>
                      <a:endParaRPr lang="en-IN"/>
                    </a:p>
                  </a:txBody>
                  <a:tcPr/>
                </a:tc>
              </a:tr>
            </a:tbl>
          </a:graphicData>
        </a:graphic>
      </p:graphicFrame>
    </p:spTree>
    <p:extLst>
      <p:ext uri="{BB962C8B-B14F-4D97-AF65-F5344CB8AC3E}">
        <p14:creationId xmlns:p14="http://schemas.microsoft.com/office/powerpoint/2010/main" val="1055698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216218264"/>
              </p:ext>
            </p:extLst>
          </p:nvPr>
        </p:nvGraphicFramePr>
        <p:xfrm>
          <a:off x="231820" y="103030"/>
          <a:ext cx="11835684" cy="6323528"/>
        </p:xfrm>
        <a:graphic>
          <a:graphicData uri="http://schemas.openxmlformats.org/drawingml/2006/table">
            <a:tbl>
              <a:tblPr firstRow="1" firstCol="1" bandRow="1">
                <a:tableStyleId>{5C22544A-7EE6-4342-B048-85BDC9FD1C3A}</a:tableStyleId>
              </a:tblPr>
              <a:tblGrid>
                <a:gridCol w="1407487"/>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Payment of Compensation on acquisition of Capital Asset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xBody>
                    <a:bodyPr/>
                    <a:lstStyle/>
                    <a:p>
                      <a:endParaRPr lang="en-IN"/>
                    </a:p>
                  </a:txBody>
                  <a:tcPr/>
                </a:tc>
              </a:tr>
              <a:tr h="972039">
                <a:tc>
                  <a:txBody>
                    <a:bodyPr/>
                    <a:lstStyle/>
                    <a:p>
                      <a:pPr>
                        <a:lnSpc>
                          <a:spcPct val="115000"/>
                        </a:lnSpc>
                        <a:spcAft>
                          <a:spcPts val="0"/>
                        </a:spcAft>
                      </a:pPr>
                      <a:r>
                        <a:rPr lang="en-US" sz="1400" b="1">
                          <a:effectLst/>
                        </a:rPr>
                        <a:t>194LA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 if amount exceeds Rs. 250000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400" b="1">
                          <a:effectLst/>
                        </a:rPr>
                        <a:t>194LB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interest on infrastructure debt fund to non-resident or foreign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Income in respect of investment in securitisation trust. (From 01.06.2016)</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 (See note-10)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extLst>
      <p:ext uri="{BB962C8B-B14F-4D97-AF65-F5344CB8AC3E}">
        <p14:creationId xmlns:p14="http://schemas.microsoft.com/office/powerpoint/2010/main" val="554136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921128683"/>
              </p:ext>
            </p:extLst>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5%#</a:t>
                      </a:r>
                      <a:endParaRPr lang="en-IN" sz="1400" dirty="0">
                        <a:effectLst/>
                      </a:endParaRPr>
                    </a:p>
                    <a:p>
                      <a:pPr algn="just">
                        <a:lnSpc>
                          <a:spcPct val="115000"/>
                        </a:lnSpc>
                        <a:spcAft>
                          <a:spcPts val="0"/>
                        </a:spcAft>
                      </a:pPr>
                      <a:r>
                        <a:rPr lang="en-US" sz="1400" dirty="0">
                          <a:effectLst/>
                        </a:rPr>
                        <a:t>Concessional rate of five per cent TDS on interest</a:t>
                      </a:r>
                      <a:br>
                        <a:rPr lang="en-US" sz="1400" dirty="0">
                          <a:effectLst/>
                        </a:rPr>
                      </a:br>
                      <a:r>
                        <a:rPr lang="en-US" sz="1400" dirty="0">
                          <a:effectLst/>
                        </a:rPr>
                        <a:t>payment under this section will now be available in respect of borrowings made before the 1st July, 2020.</a:t>
                      </a:r>
                      <a:endParaRPr lang="en-IN" sz="1400" dirty="0">
                        <a:effectLst/>
                      </a:endParaRPr>
                    </a:p>
                    <a:p>
                      <a:pPr algn="just">
                        <a:lnSpc>
                          <a:spcPct val="115000"/>
                        </a:lnSpc>
                        <a:spcAft>
                          <a:spcPts val="0"/>
                        </a:spcAft>
                      </a:pPr>
                      <a:r>
                        <a:rPr lang="en-US" sz="1400" dirty="0">
                          <a:effectLst/>
                        </a:rPr>
                        <a:t>Read- </a:t>
                      </a:r>
                      <a:r>
                        <a:rPr lang="en-US" sz="1400" u="none" strike="noStrike" dirty="0">
                          <a:effectLst/>
                          <a:hlinkClick r:id="rId2"/>
                        </a:rPr>
                        <a:t>Extension of period of concessional tax rate on interest on ECB</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dirty="0">
                          <a:effectLst/>
                        </a:rPr>
                        <a:t>194LD (See note-9)</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5%#</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Foreign comp unit holder of MF</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3"/>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extLst>
      <p:ext uri="{BB962C8B-B14F-4D97-AF65-F5344CB8AC3E}">
        <p14:creationId xmlns:p14="http://schemas.microsoft.com/office/powerpoint/2010/main" val="3237812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26582"/>
          </a:xfrm>
        </p:spPr>
        <p:txBody>
          <a:bodyPr>
            <a:normAutofit/>
          </a:bodyPr>
          <a:lstStyle/>
          <a:p>
            <a:pPr fontAlgn="t"/>
            <a:r>
              <a:rPr lang="en-US" b="1" dirty="0" smtClean="0"/>
              <a:t>194N Applicable to </a:t>
            </a:r>
            <a:br>
              <a:rPr lang="en-US" b="1" dirty="0" smtClean="0"/>
            </a:br>
            <a:r>
              <a:rPr lang="en-US" b="1" dirty="0" smtClean="0"/>
              <a:t>1.Banking Company</a:t>
            </a:r>
            <a:br>
              <a:rPr lang="en-US" b="1" dirty="0" smtClean="0"/>
            </a:br>
            <a:r>
              <a:rPr lang="en-US" b="1" dirty="0" smtClean="0"/>
              <a:t>2.Co-operative Society</a:t>
            </a:r>
            <a:br>
              <a:rPr lang="en-US" b="1" dirty="0" smtClean="0"/>
            </a:br>
            <a:r>
              <a:rPr lang="en-US" b="1" dirty="0" smtClean="0"/>
              <a:t>3.Post office</a:t>
            </a:r>
            <a:br>
              <a:rPr lang="en-US" b="1" dirty="0" smtClean="0"/>
            </a:br>
            <a:r>
              <a:rPr lang="en-US" b="1" dirty="0" smtClean="0"/>
              <a:t>@2% on the amount exceeds </a:t>
            </a:r>
            <a:r>
              <a:rPr lang="en-US" b="1" dirty="0"/>
              <a:t>one </a:t>
            </a:r>
            <a:r>
              <a:rPr lang="en-US" b="1" dirty="0" smtClean="0"/>
              <a:t>core rupees</a:t>
            </a:r>
            <a:br>
              <a:rPr lang="en-US" b="1" dirty="0" smtClean="0"/>
            </a:br>
            <a:r>
              <a:rPr lang="en-US" b="1" dirty="0" smtClean="0"/>
              <a:t>If return is not filled U/s 139(1) </a:t>
            </a:r>
            <a:br>
              <a:rPr lang="en-US" b="1" dirty="0" smtClean="0"/>
            </a:br>
            <a:r>
              <a:rPr lang="en-US" b="1" dirty="0" smtClean="0"/>
              <a:t>deduction shall be as under</a:t>
            </a:r>
            <a:br>
              <a:rPr lang="en-US" b="1" dirty="0" smtClean="0"/>
            </a:br>
            <a:r>
              <a:rPr lang="en-US" b="1" dirty="0" smtClean="0"/>
              <a:t>2% on the amount exceeds Rs.20 lac</a:t>
            </a:r>
            <a:br>
              <a:rPr lang="en-US" b="1" dirty="0" smtClean="0"/>
            </a:br>
            <a:r>
              <a:rPr lang="en-US" b="1" dirty="0" smtClean="0"/>
              <a:t>5% </a:t>
            </a:r>
            <a:r>
              <a:rPr lang="en-US" sz="3600" b="1" dirty="0"/>
              <a:t>on the amount exceeds </a:t>
            </a:r>
            <a:r>
              <a:rPr lang="en-US" sz="3600" b="1" dirty="0" smtClean="0"/>
              <a:t>Rs.100 </a:t>
            </a:r>
            <a:r>
              <a:rPr lang="en-US" sz="3600" b="1" dirty="0"/>
              <a:t>lac</a:t>
            </a:r>
            <a:endParaRPr lang="en-US" sz="3600" dirty="0"/>
          </a:p>
        </p:txBody>
      </p:sp>
    </p:spTree>
    <p:extLst>
      <p:ext uri="{BB962C8B-B14F-4D97-AF65-F5344CB8AC3E}">
        <p14:creationId xmlns:p14="http://schemas.microsoft.com/office/powerpoint/2010/main" val="3294553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193183"/>
            <a:ext cx="11449318" cy="6362163"/>
          </a:xfrm>
        </p:spPr>
        <p:txBody>
          <a:bodyPr>
            <a:normAutofit fontScale="90000"/>
          </a:bodyPr>
          <a:lstStyle/>
          <a:p>
            <a:pPr algn="just"/>
            <a:r>
              <a:rPr lang="en-US" sz="4800" b="1" dirty="0"/>
              <a:t>Guidelines for handling issues related to applications received u/s 197:</a:t>
            </a:r>
            <a:r>
              <a:rPr lang="en-US" sz="4800" dirty="0"/>
              <a:t> </a:t>
            </a:r>
            <a:br>
              <a:rPr lang="en-US" sz="4800" dirty="0"/>
            </a:br>
            <a:r>
              <a:rPr lang="en-US" sz="3600" dirty="0"/>
              <a:t>In order to streamline the procedure of handling the applications received u/s 197 and disposing the same in a time bound manner in consonance with the Citizens’ charter, the commissioner of Income tax (TDS) has issued certain guidelines for the Assessing Officers.</a:t>
            </a:r>
            <a:br>
              <a:rPr lang="en-US" sz="3600" dirty="0"/>
            </a:br>
            <a:r>
              <a:rPr lang="en-US" dirty="0"/>
              <a:t> </a:t>
            </a:r>
            <a:br>
              <a:rPr lang="en-US" dirty="0"/>
            </a:br>
            <a:r>
              <a:rPr lang="en-US" sz="2400" b="1" dirty="0"/>
              <a:t>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br>
              <a:rPr lang="en-US" sz="2400" b="1" dirty="0"/>
            </a:br>
            <a:endParaRPr lang="en-US" sz="2400" b="1" dirty="0"/>
          </a:p>
        </p:txBody>
      </p:sp>
    </p:spTree>
    <p:extLst>
      <p:ext uri="{BB962C8B-B14F-4D97-AF65-F5344CB8AC3E}">
        <p14:creationId xmlns:p14="http://schemas.microsoft.com/office/powerpoint/2010/main" val="418130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8402"/>
          </a:xfrm>
        </p:spPr>
        <p:txBody>
          <a:bodyPr>
            <a:normAutofit fontScale="90000"/>
          </a:bodyPr>
          <a:lstStyle/>
          <a:p>
            <a:pPr algn="just"/>
            <a:r>
              <a:rPr lang="en-US" b="1" dirty="0"/>
              <a:t>Section 197 </a:t>
            </a:r>
            <a:r>
              <a:rPr lang="en-US" dirty="0"/>
              <a:t>of the Income Tax Act, 1961 provides </a:t>
            </a:r>
            <a:r>
              <a:rPr lang="en-US" sz="4000" dirty="0"/>
              <a:t>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sz="4000" dirty="0" err="1"/>
              <a:t>Deductee</a:t>
            </a:r>
            <a:r>
              <a:rPr lang="en-US" sz="4000" dirty="0"/>
              <a:t> concerned may apply for a certificate for Nil or lower deduction of TDS on their receipts in </a:t>
            </a:r>
            <a:r>
              <a:rPr lang="en-US" sz="4000" u="sng" dirty="0"/>
              <a:t>Form No 13</a:t>
            </a:r>
            <a:r>
              <a:rPr lang="en-US" sz="4000" i="1" dirty="0"/>
              <a:t>.</a:t>
            </a:r>
            <a:r>
              <a:rPr lang="en-US" sz="4000" dirty="0"/>
              <a:t> Delays in this matter can be avoided by filing the prescribed form correctly and submitting the required details along with the form itself.</a:t>
            </a:r>
          </a:p>
        </p:txBody>
      </p:sp>
    </p:spTree>
    <p:extLst>
      <p:ext uri="{BB962C8B-B14F-4D97-AF65-F5344CB8AC3E}">
        <p14:creationId xmlns:p14="http://schemas.microsoft.com/office/powerpoint/2010/main" val="213836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283335"/>
            <a:ext cx="11243255" cy="6336406"/>
          </a:xfrm>
        </p:spPr>
        <p:txBody>
          <a:bodyPr>
            <a:normAutofit/>
          </a:bodyPr>
          <a:lstStyle/>
          <a:p>
            <a:pPr marL="0" indent="0" algn="ctr">
              <a:buNone/>
            </a:pPr>
            <a:r>
              <a:rPr lang="en-IN" sz="7200" b="1" dirty="0">
                <a:solidFill>
                  <a:srgbClr val="FF0000"/>
                </a:solidFill>
              </a:rPr>
              <a:t>SECTION 194I, 194IB, 194N &amp; 194LA OF THE INCOME TAX ACT, 1961 </a:t>
            </a:r>
            <a:br>
              <a:rPr lang="en-IN" sz="7200" b="1" dirty="0">
                <a:solidFill>
                  <a:srgbClr val="FF0000"/>
                </a:solidFill>
              </a:rPr>
            </a:br>
            <a:r>
              <a:rPr lang="en-IN" sz="7200" b="1" dirty="0">
                <a:solidFill>
                  <a:srgbClr val="FF0000"/>
                </a:solidFill>
              </a:rPr>
              <a:t/>
            </a:r>
            <a:br>
              <a:rPr lang="en-IN" sz="7200" b="1" dirty="0">
                <a:solidFill>
                  <a:srgbClr val="FF0000"/>
                </a:solidFill>
              </a:rPr>
            </a:br>
            <a:r>
              <a:rPr lang="en-IN" sz="7200" b="1" dirty="0">
                <a:solidFill>
                  <a:srgbClr val="FF0000"/>
                </a:solidFill>
              </a:rPr>
              <a:t>WITH PROCEDURES THEREON</a:t>
            </a:r>
            <a:endParaRPr lang="en-US" sz="7200" dirty="0">
              <a:solidFill>
                <a:srgbClr val="FF0000"/>
              </a:solidFill>
            </a:endParaRPr>
          </a:p>
        </p:txBody>
      </p:sp>
    </p:spTree>
    <p:extLst>
      <p:ext uri="{BB962C8B-B14F-4D97-AF65-F5344CB8AC3E}">
        <p14:creationId xmlns:p14="http://schemas.microsoft.com/office/powerpoint/2010/main" val="364616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p>
          <a:p>
            <a:r>
              <a:rPr lang="en-IN" dirty="0" smtClean="0"/>
              <a:t>Definition</a:t>
            </a:r>
          </a:p>
          <a:p>
            <a:r>
              <a:rPr lang="en-IN" dirty="0" smtClean="0"/>
              <a:t>Features and Brief overview</a:t>
            </a:r>
          </a:p>
          <a:p>
            <a:r>
              <a:rPr lang="en-IN" dirty="0" smtClean="0"/>
              <a:t>Sections and Rules</a:t>
            </a:r>
          </a:p>
          <a:p>
            <a:r>
              <a:rPr lang="en-IN" dirty="0" smtClean="0"/>
              <a:t>Transaction with applicable rate</a:t>
            </a:r>
          </a:p>
          <a:p>
            <a:r>
              <a:rPr lang="en-IN" dirty="0" smtClean="0"/>
              <a:t>Procedure and Proceedings</a:t>
            </a:r>
          </a:p>
          <a:p>
            <a:r>
              <a:rPr lang="en-IN" dirty="0" smtClean="0"/>
              <a:t>Duties &amp; Responsibilities</a:t>
            </a:r>
          </a:p>
          <a:p>
            <a:r>
              <a:rPr lang="en-IN" dirty="0" smtClean="0"/>
              <a:t>Examples</a:t>
            </a:r>
          </a:p>
          <a:p>
            <a:r>
              <a:rPr lang="en-IN" dirty="0" smtClean="0"/>
              <a:t>Relevant Case Laws</a:t>
            </a:r>
          </a:p>
          <a:p>
            <a:r>
              <a:rPr lang="en-IN" dirty="0" smtClean="0"/>
              <a:t>Conclusion</a:t>
            </a:r>
          </a:p>
          <a:p>
            <a:endParaRPr lang="en-IN" dirty="0" smtClean="0"/>
          </a:p>
          <a:p>
            <a:endParaRPr lang="en-IN" dirty="0"/>
          </a:p>
        </p:txBody>
      </p:sp>
      <p:sp>
        <p:nvSpPr>
          <p:cNvPr id="4" name="Content Placeholder 3"/>
          <p:cNvSpPr>
            <a:spLocks noGrp="1"/>
          </p:cNvSpPr>
          <p:nvPr>
            <p:ph sz="half" idx="2"/>
          </p:nvPr>
        </p:nvSpPr>
        <p:spPr>
          <a:xfrm>
            <a:off x="7637172" y="1081825"/>
            <a:ext cx="3219718" cy="5095138"/>
          </a:xfrm>
        </p:spPr>
        <p:txBody>
          <a:bodyPr>
            <a:normAutofit/>
          </a:bodyPr>
          <a:lstStyle/>
          <a:p>
            <a:endParaRPr lang="en-IN" dirty="0"/>
          </a:p>
        </p:txBody>
      </p:sp>
    </p:spTree>
    <p:extLst>
      <p:ext uri="{BB962C8B-B14F-4D97-AF65-F5344CB8AC3E}">
        <p14:creationId xmlns:p14="http://schemas.microsoft.com/office/powerpoint/2010/main" val="2231514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smtClean="0">
                <a:solidFill>
                  <a:srgbClr val="FF0000"/>
                </a:solidFill>
              </a:rPr>
              <a:t>TDS</a:t>
            </a:r>
            <a:r>
              <a:rPr lang="en-IN" sz="2400" dirty="0" smtClean="0"/>
              <a:t>: </a:t>
            </a:r>
            <a:r>
              <a:rPr lang="en-IN" sz="2400" b="1" dirty="0" smtClean="0"/>
              <a:t>TAX DEDUCTED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p>
          <a:p>
            <a:pPr algn="just"/>
            <a:endParaRPr lang="en-IN" sz="2400" dirty="0"/>
          </a:p>
          <a:p>
            <a:pPr algn="just"/>
            <a:r>
              <a:rPr lang="en-IN" sz="2400" b="1" dirty="0" smtClean="0"/>
              <a:t>Definition :-</a:t>
            </a:r>
          </a:p>
          <a:p>
            <a:pPr algn="just"/>
            <a:r>
              <a:rPr lang="en-IN" sz="2400" dirty="0" smtClean="0"/>
              <a:t>Income : Section 2(24): </a:t>
            </a:r>
          </a:p>
          <a:p>
            <a:pPr algn="just"/>
            <a:r>
              <a:rPr lang="en-IN" sz="2400" dirty="0" smtClean="0"/>
              <a:t>Chapter XVII</a:t>
            </a:r>
          </a:p>
          <a:p>
            <a:pPr algn="just"/>
            <a:endParaRPr lang="en-IN" sz="2400" dirty="0" smtClean="0"/>
          </a:p>
          <a:p>
            <a:pPr algn="just"/>
            <a:endParaRPr lang="en-IN" sz="2400" dirty="0"/>
          </a:p>
          <a:p>
            <a:pPr algn="just"/>
            <a:endParaRPr lang="en-IN" sz="2400" dirty="0"/>
          </a:p>
        </p:txBody>
      </p:sp>
    </p:spTree>
    <p:extLst>
      <p:ext uri="{BB962C8B-B14F-4D97-AF65-F5344CB8AC3E}">
        <p14:creationId xmlns:p14="http://schemas.microsoft.com/office/powerpoint/2010/main" val="2658472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699" y="321973"/>
            <a:ext cx="11578107" cy="1429554"/>
          </a:xfrm>
        </p:spPr>
        <p:txBody>
          <a:bodyPr>
            <a:normAutofit fontScale="90000"/>
          </a:bodyPr>
          <a:lstStyle/>
          <a:p>
            <a:r>
              <a:rPr lang="en-US" sz="3600" b="1" dirty="0"/>
              <a:t>Tax Deducted at Source (TDS) Rate Chart/Slab for Financial Year </a:t>
            </a:r>
            <a:r>
              <a:rPr lang="en-US" sz="3600" b="1" dirty="0" smtClean="0"/>
              <a:t> 2019-20 relating to the Assessment </a:t>
            </a:r>
            <a:r>
              <a:rPr lang="en-US" sz="3600" b="1" dirty="0"/>
              <a:t>Year </a:t>
            </a:r>
            <a:r>
              <a:rPr lang="en-US" sz="3600" b="1" dirty="0" smtClean="0"/>
              <a:t> 2020 -21 till March 2019</a:t>
            </a:r>
            <a:r>
              <a:rPr lang="en-IN" sz="3600" b="1" dirty="0"/>
              <a:t/>
            </a:r>
            <a:br>
              <a:rPr lang="en-IN" sz="3600" b="1" dirty="0"/>
            </a:br>
            <a:endParaRPr lang="en-IN" sz="3600" b="1" dirty="0"/>
          </a:p>
        </p:txBody>
      </p:sp>
      <p:sp>
        <p:nvSpPr>
          <p:cNvPr id="3" name="Subtitle 2"/>
          <p:cNvSpPr>
            <a:spLocks noGrp="1"/>
          </p:cNvSpPr>
          <p:nvPr>
            <p:ph type="subTitle" idx="1"/>
          </p:nvPr>
        </p:nvSpPr>
        <p:spPr>
          <a:xfrm>
            <a:off x="373487" y="1751526"/>
            <a:ext cx="11616744" cy="4829577"/>
          </a:xfrm>
        </p:spPr>
        <p:txBody>
          <a:bodyPr/>
          <a:lstStyle/>
          <a:p>
            <a:endParaRPr lang="en-IN" dirty="0" smtClean="0"/>
          </a:p>
          <a:p>
            <a:endParaRPr lang="en-IN" dirty="0" smtClean="0"/>
          </a:p>
          <a:p>
            <a:endParaRPr lang="en-IN" dirty="0"/>
          </a:p>
          <a:p>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val="2768749218"/>
              </p:ext>
            </p:extLst>
          </p:nvPr>
        </p:nvGraphicFramePr>
        <p:xfrm>
          <a:off x="244697" y="1825625"/>
          <a:ext cx="11745533" cy="5130127"/>
        </p:xfrm>
        <a:graphic>
          <a:graphicData uri="http://schemas.openxmlformats.org/drawingml/2006/table">
            <a:tbl>
              <a:tblPr firstRow="1" firstCol="1" bandRow="1">
                <a:tableStyleId>{5C22544A-7EE6-4342-B048-85BDC9FD1C3A}</a:tableStyleId>
              </a:tblPr>
              <a:tblGrid>
                <a:gridCol w="1396766"/>
                <a:gridCol w="4634724"/>
                <a:gridCol w="2730042"/>
                <a:gridCol w="2984001"/>
              </a:tblGrid>
              <a:tr h="262430">
                <a:tc>
                  <a:txBody>
                    <a:bodyPr/>
                    <a:lstStyle/>
                    <a:p>
                      <a:pPr>
                        <a:lnSpc>
                          <a:spcPct val="115000"/>
                        </a:lnSpc>
                        <a:spcAft>
                          <a:spcPts val="0"/>
                        </a:spcAft>
                      </a:pPr>
                      <a:r>
                        <a:rPr lang="en-US" sz="1400" b="1" dirty="0">
                          <a:effectLst/>
                        </a:rPr>
                        <a:t>Section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Nature of income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When to deduct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Rate of TDS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3027">
                <a:tc>
                  <a:txBody>
                    <a:bodyPr/>
                    <a:lstStyle/>
                    <a:p>
                      <a:pPr>
                        <a:lnSpc>
                          <a:spcPct val="115000"/>
                        </a:lnSpc>
                        <a:spcAft>
                          <a:spcPts val="0"/>
                        </a:spcAft>
                      </a:pPr>
                      <a:r>
                        <a:rPr lang="en-US" sz="1400" b="1" dirty="0">
                          <a:effectLst/>
                        </a:rPr>
                        <a:t>192</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Salary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Monthly- at the time of payment where estimated yearly net taxable salary exceeds tax free limit.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On the average rates on the basis of per rates for individuals. (30%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4704">
                <a:tc>
                  <a:txBody>
                    <a:bodyPr/>
                    <a:lstStyle/>
                    <a:p>
                      <a:pPr>
                        <a:lnSpc>
                          <a:spcPct val="115000"/>
                        </a:lnSpc>
                        <a:spcAft>
                          <a:spcPts val="0"/>
                        </a:spcAft>
                      </a:pPr>
                      <a:r>
                        <a:rPr lang="en-US" sz="1400" b="1">
                          <a:effectLst/>
                        </a:rPr>
                        <a:t>192A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Payment of accumulated balance due of Employees’ Provident Fund Scheme, 1952, to </a:t>
                      </a:r>
                      <a:r>
                        <a:rPr lang="en-US" sz="1400" b="1" dirty="0" err="1">
                          <a:effectLst/>
                        </a:rPr>
                        <a:t>Employess</a:t>
                      </a:r>
                      <a:r>
                        <a:rPr lang="en-US" sz="1400" b="1" dirty="0">
                          <a:effectLst/>
                        </a:rPr>
                        <a:t> which is taxable in their hand</a:t>
                      </a:r>
                      <a:br>
                        <a:rPr lang="en-US" sz="1400" b="1" dirty="0">
                          <a:effectLst/>
                        </a:rPr>
                      </a:br>
                      <a:r>
                        <a:rPr lang="en-US" sz="1400" b="1" dirty="0">
                          <a:effectLst/>
                        </a:rPr>
                        <a:t>(w.e.f 01-06-15)</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when the amount of</a:t>
                      </a:r>
                      <a:br>
                        <a:rPr lang="en-US" sz="1400" b="1" dirty="0">
                          <a:effectLst/>
                        </a:rPr>
                      </a:br>
                      <a:r>
                        <a:rPr lang="en-US" sz="1400" b="1" dirty="0">
                          <a:effectLst/>
                        </a:rPr>
                        <a:t>payment or aggregate amount of payment exceeds Rs. Rs. 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(30%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2415660">
                <a:tc>
                  <a:txBody>
                    <a:bodyPr/>
                    <a:lstStyle/>
                    <a:p>
                      <a:pPr>
                        <a:lnSpc>
                          <a:spcPct val="115000"/>
                        </a:lnSpc>
                        <a:spcAft>
                          <a:spcPts val="0"/>
                        </a:spcAft>
                      </a:pPr>
                      <a:r>
                        <a:rPr lang="en-US" sz="1400" b="1">
                          <a:effectLst/>
                        </a:rPr>
                        <a:t>193 (See</a:t>
                      </a:r>
                      <a:br>
                        <a:rPr lang="en-US" sz="1400" b="1">
                          <a:effectLst/>
                        </a:rPr>
                      </a:br>
                      <a:r>
                        <a:rPr lang="en-US" sz="1400" b="1">
                          <a:effectLst/>
                        </a:rPr>
                        <a:t>note- 1 )*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Interest on securities*</a:t>
                      </a:r>
                      <a:endParaRPr lang="en-IN" sz="1400" b="1" dirty="0">
                        <a:effectLst/>
                      </a:endParaRPr>
                    </a:p>
                    <a:p>
                      <a:pPr algn="just">
                        <a:lnSpc>
                          <a:spcPct val="115000"/>
                        </a:lnSpc>
                        <a:spcAft>
                          <a:spcPts val="0"/>
                        </a:spcAft>
                      </a:pPr>
                      <a:r>
                        <a:rPr lang="en-US" sz="1400" b="1" dirty="0">
                          <a:effectLst/>
                        </a:rPr>
                        <a:t>a) any debentures or securities for money issued by or on behalf of any local authority or a corporation established by a Central, State or Provincial Act;</a:t>
                      </a:r>
                      <a:endParaRPr lang="en-IN" sz="1400" b="1" dirty="0">
                        <a:effectLst/>
                      </a:endParaRPr>
                    </a:p>
                    <a:p>
                      <a:pPr algn="just">
                        <a:lnSpc>
                          <a:spcPct val="115000"/>
                        </a:lnSpc>
                        <a:spcAft>
                          <a:spcPts val="0"/>
                        </a:spcAft>
                      </a:pPr>
                      <a:r>
                        <a:rPr lang="en-US" sz="1400" b="1" dirty="0">
                          <a:effectLst/>
                        </a:rPr>
                        <a:t>b) any debentures issued by a company where such debentures are listed on a </a:t>
                      </a:r>
                      <a:r>
                        <a:rPr lang="en-US" sz="1400" b="1" dirty="0" err="1">
                          <a:effectLst/>
                        </a:rPr>
                        <a:t>recognised</a:t>
                      </a:r>
                      <a:r>
                        <a:rPr lang="en-US" sz="1400" b="1" dirty="0">
                          <a:effectLst/>
                        </a:rPr>
                        <a:t> stock exchange in accordance with the Securities Contracts (Regulation) Act, 1956 (42 of 1956) and any rules made thereunder;</a:t>
                      </a:r>
                      <a:endParaRPr lang="en-IN" sz="1400" b="1" dirty="0">
                        <a:effectLst/>
                      </a:endParaRPr>
                    </a:p>
                    <a:p>
                      <a:pPr algn="just">
                        <a:lnSpc>
                          <a:spcPct val="115000"/>
                        </a:lnSpc>
                        <a:spcAft>
                          <a:spcPts val="0"/>
                        </a:spcAft>
                      </a:pPr>
                      <a:r>
                        <a:rPr lang="en-US" sz="1400" b="1" dirty="0">
                          <a:effectLst/>
                        </a:rPr>
                        <a:t>c) any security of the Central or State Government;</a:t>
                      </a:r>
                      <a:endParaRPr lang="en-IN" sz="1400" b="1" dirty="0">
                        <a:effectLst/>
                      </a:endParaRPr>
                    </a:p>
                    <a:p>
                      <a:pPr algn="just">
                        <a:lnSpc>
                          <a:spcPct val="115000"/>
                        </a:lnSpc>
                        <a:spcAft>
                          <a:spcPts val="0"/>
                        </a:spcAft>
                      </a:pPr>
                      <a:r>
                        <a:rPr lang="en-US" sz="1400" b="1" dirty="0">
                          <a:effectLst/>
                        </a:rPr>
                        <a:t>d) interest on any other security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At the time of credit or payment, whichever is</a:t>
                      </a:r>
                      <a:br>
                        <a:rPr lang="en-US" sz="1400" b="1" dirty="0">
                          <a:effectLst/>
                        </a:rPr>
                      </a:br>
                      <a:r>
                        <a:rPr lang="en-US" sz="1400" b="1" dirty="0">
                          <a:effectLst/>
                        </a:rPr>
                        <a:t>earlier, when the</a:t>
                      </a:r>
                      <a:br>
                        <a:rPr lang="en-US" sz="1400" b="1" dirty="0">
                          <a:effectLst/>
                        </a:rPr>
                      </a:br>
                      <a:r>
                        <a:rPr lang="en-US" sz="1400" b="1" dirty="0">
                          <a:effectLst/>
                        </a:rPr>
                        <a:t>amount exceeds Rs.</a:t>
                      </a:r>
                      <a:br>
                        <a:rPr lang="en-US" sz="1400" b="1" dirty="0">
                          <a:effectLst/>
                        </a:rPr>
                      </a:br>
                      <a:r>
                        <a:rPr lang="en-US" sz="1400" b="1" dirty="0">
                          <a:effectLst/>
                        </a:rPr>
                        <a:t>10,000/-In case of Debentures Threshold limit is Rs. 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bl>
          </a:graphicData>
        </a:graphic>
      </p:graphicFrame>
    </p:spTree>
    <p:extLst>
      <p:ext uri="{BB962C8B-B14F-4D97-AF65-F5344CB8AC3E}">
        <p14:creationId xmlns:p14="http://schemas.microsoft.com/office/powerpoint/2010/main" val="4079605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80304"/>
            <a:ext cx="11681138" cy="652958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3297849423"/>
              </p:ext>
            </p:extLst>
          </p:nvPr>
        </p:nvGraphicFramePr>
        <p:xfrm>
          <a:off x="231820" y="180305"/>
          <a:ext cx="11797047" cy="6040191"/>
        </p:xfrm>
        <a:graphic>
          <a:graphicData uri="http://schemas.openxmlformats.org/drawingml/2006/table">
            <a:tbl>
              <a:tblPr firstRow="1" firstCol="1" bandRow="1">
                <a:tableStyleId>{5C22544A-7EE6-4342-B048-85BDC9FD1C3A}</a:tableStyleId>
              </a:tblPr>
              <a:tblGrid>
                <a:gridCol w="1402892"/>
                <a:gridCol w="4655052"/>
                <a:gridCol w="2742015"/>
                <a:gridCol w="2997088"/>
              </a:tblGrid>
              <a:tr h="1894141">
                <a:tc>
                  <a:txBody>
                    <a:bodyPr/>
                    <a:lstStyle/>
                    <a:p>
                      <a:pPr>
                        <a:lnSpc>
                          <a:spcPct val="115000"/>
                        </a:lnSpc>
                        <a:spcAft>
                          <a:spcPts val="0"/>
                        </a:spcAft>
                      </a:pPr>
                      <a:r>
                        <a:rPr lang="en-US" sz="1400" b="1" dirty="0">
                          <a:effectLst/>
                        </a:rPr>
                        <a:t>194</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Dividend other than the dividend as referred to in Section 115O</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Before making payment</a:t>
                      </a:r>
                      <a:br>
                        <a:rPr lang="en-US" sz="1400" b="1" dirty="0">
                          <a:effectLst/>
                        </a:rPr>
                      </a:br>
                      <a:r>
                        <a:rPr lang="en-US" sz="1400" b="1" dirty="0">
                          <a:effectLst/>
                        </a:rPr>
                        <a:t>to shareholder, other</a:t>
                      </a:r>
                      <a:br>
                        <a:rPr lang="en-US" sz="1400" b="1" dirty="0">
                          <a:effectLst/>
                        </a:rPr>
                      </a:br>
                      <a:r>
                        <a:rPr lang="en-US" sz="1400" b="1" dirty="0">
                          <a:effectLst/>
                        </a:rPr>
                        <a:t>than dividend declared</a:t>
                      </a:r>
                      <a:br>
                        <a:rPr lang="en-US" sz="1400" b="1" dirty="0">
                          <a:effectLst/>
                        </a:rPr>
                      </a:br>
                      <a:r>
                        <a:rPr lang="en-US" sz="1400" b="1" dirty="0">
                          <a:effectLst/>
                        </a:rPr>
                        <a:t>U/s. 115O, when</a:t>
                      </a:r>
                      <a:br>
                        <a:rPr lang="en-US" sz="1400" b="1" dirty="0">
                          <a:effectLst/>
                        </a:rPr>
                      </a:br>
                      <a:r>
                        <a:rPr lang="en-US" sz="1400" b="1" dirty="0">
                          <a:effectLst/>
                        </a:rPr>
                        <a:t>amount exceeds Rs.</a:t>
                      </a:r>
                      <a:br>
                        <a:rPr lang="en-US" sz="1400" b="1" dirty="0">
                          <a:effectLst/>
                        </a:rPr>
                      </a:br>
                      <a:r>
                        <a:rPr lang="en-US" sz="1400" b="1" dirty="0">
                          <a:effectLst/>
                        </a:rPr>
                        <a:t>2,500/-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a:effectLst/>
                        </a:rPr>
                        <a:t>10%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r>
              <a:tr h="2538300">
                <a:tc>
                  <a:txBody>
                    <a:bodyPr/>
                    <a:lstStyle/>
                    <a:p>
                      <a:pPr>
                        <a:lnSpc>
                          <a:spcPct val="115000"/>
                        </a:lnSpc>
                        <a:spcAft>
                          <a:spcPts val="0"/>
                        </a:spcAft>
                      </a:pPr>
                      <a:r>
                        <a:rPr lang="en-US" sz="1400" b="1">
                          <a:effectLst/>
                        </a:rPr>
                        <a:t>194A</a:t>
                      </a:r>
                      <a:br>
                        <a:rPr lang="en-US" sz="1400" b="1">
                          <a:effectLst/>
                        </a:rPr>
                      </a:br>
                      <a:r>
                        <a:rPr lang="en-US" sz="1400" b="1">
                          <a:effectLst/>
                        </a:rPr>
                        <a:t>(See</a:t>
                      </a:r>
                      <a:br>
                        <a:rPr lang="en-US" sz="1400" b="1">
                          <a:effectLst/>
                        </a:rPr>
                      </a:br>
                      <a:r>
                        <a:rPr lang="en-US" sz="1400" b="1">
                          <a:effectLst/>
                        </a:rPr>
                        <a:t>note- 2 to 5)*</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Interest other than</a:t>
                      </a:r>
                      <a:br>
                        <a:rPr lang="en-US" sz="1400" b="1" dirty="0">
                          <a:effectLst/>
                        </a:rPr>
                      </a:br>
                      <a:r>
                        <a:rPr lang="en-US" sz="1400" b="1" dirty="0">
                          <a:effectLst/>
                        </a:rPr>
                        <a:t>“Interest on securities”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At the time of credit or payment, whichever is</a:t>
                      </a:r>
                      <a:br>
                        <a:rPr lang="en-US" sz="1400" b="1" dirty="0">
                          <a:effectLst/>
                        </a:rPr>
                      </a:br>
                      <a:r>
                        <a:rPr lang="en-US" sz="1400" b="1" dirty="0">
                          <a:effectLst/>
                        </a:rPr>
                        <a:t>earlier, when the</a:t>
                      </a:r>
                      <a:br>
                        <a:rPr lang="en-US" sz="1400" b="1" dirty="0">
                          <a:effectLst/>
                        </a:rPr>
                      </a:br>
                      <a:r>
                        <a:rPr lang="en-US" sz="1400" b="1" dirty="0">
                          <a:effectLst/>
                        </a:rPr>
                        <a:t>amount exceeds Rs.</a:t>
                      </a:r>
                      <a:br>
                        <a:rPr lang="en-US" sz="1400" b="1" dirty="0">
                          <a:effectLst/>
                        </a:rPr>
                      </a:br>
                      <a:r>
                        <a:rPr lang="en-US" sz="1400" b="1" dirty="0">
                          <a:effectLst/>
                        </a:rPr>
                        <a:t>5,000/-. However, limit is Rs. 10,000/- in case of interest credited by banks including co‑operative banks to its members.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r>
              <a:tr h="1607750">
                <a:tc>
                  <a:txBody>
                    <a:bodyPr/>
                    <a:lstStyle/>
                    <a:p>
                      <a:pPr>
                        <a:lnSpc>
                          <a:spcPct val="115000"/>
                        </a:lnSpc>
                        <a:spcAft>
                          <a:spcPts val="0"/>
                        </a:spcAft>
                      </a:pPr>
                      <a:r>
                        <a:rPr lang="en-US" sz="1400" b="1">
                          <a:effectLst/>
                        </a:rPr>
                        <a:t>194B /194BB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Income by way of winnings from lotteries, crossword puzzles, card games and other games of any sort and Income by way of winnings from horse races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a:effectLst/>
                        </a:rPr>
                        <a:t>Winning from Lotteries</a:t>
                      </a:r>
                      <a:endParaRPr lang="en-IN" sz="1400" b="1">
                        <a:effectLst/>
                      </a:endParaRPr>
                    </a:p>
                    <a:p>
                      <a:pPr algn="just">
                        <a:lnSpc>
                          <a:spcPct val="115000"/>
                        </a:lnSpc>
                        <a:spcAft>
                          <a:spcPts val="0"/>
                        </a:spcAft>
                      </a:pPr>
                      <a:r>
                        <a:rPr lang="en-US" sz="1400" b="1">
                          <a:effectLst/>
                        </a:rPr>
                        <a:t>Rs. 10000</a:t>
                      </a:r>
                      <a:endParaRPr lang="en-IN" sz="1400" b="1">
                        <a:effectLst/>
                      </a:endParaRPr>
                    </a:p>
                    <a:p>
                      <a:pPr algn="just">
                        <a:lnSpc>
                          <a:spcPct val="115000"/>
                        </a:lnSpc>
                        <a:spcAft>
                          <a:spcPts val="0"/>
                        </a:spcAft>
                      </a:pPr>
                      <a:r>
                        <a:rPr lang="en-US" sz="1400" b="1">
                          <a:effectLst/>
                        </a:rPr>
                        <a:t>HORSE RACE</a:t>
                      </a:r>
                      <a:endParaRPr lang="en-IN" sz="1400" b="1">
                        <a:effectLst/>
                      </a:endParaRPr>
                    </a:p>
                    <a:p>
                      <a:pPr algn="just">
                        <a:lnSpc>
                          <a:spcPct val="115000"/>
                        </a:lnSpc>
                        <a:spcAft>
                          <a:spcPts val="0"/>
                        </a:spcAft>
                      </a:pPr>
                      <a:r>
                        <a:rPr lang="en-US" sz="1400" b="1">
                          <a:effectLst/>
                        </a:rPr>
                        <a:t>Rs. 10000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30%</a:t>
                      </a:r>
                      <a:endParaRPr lang="en-IN" sz="1400" b="1" dirty="0">
                        <a:effectLst/>
                      </a:endParaRPr>
                    </a:p>
                    <a:p>
                      <a:pPr algn="just">
                        <a:lnSpc>
                          <a:spcPct val="115000"/>
                        </a:lnSpc>
                        <a:spcAft>
                          <a:spcPts val="0"/>
                        </a:spcAft>
                      </a:pPr>
                      <a:r>
                        <a:rPr lang="en-US" sz="1400" b="1" dirty="0">
                          <a:effectLst/>
                        </a:rPr>
                        <a:t>(30%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r>
            </a:tbl>
          </a:graphicData>
        </a:graphic>
      </p:graphicFrame>
    </p:spTree>
    <p:extLst>
      <p:ext uri="{BB962C8B-B14F-4D97-AF65-F5344CB8AC3E}">
        <p14:creationId xmlns:p14="http://schemas.microsoft.com/office/powerpoint/2010/main" val="511042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54547"/>
            <a:ext cx="11822806" cy="6542468"/>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032043790"/>
              </p:ext>
            </p:extLst>
          </p:nvPr>
        </p:nvGraphicFramePr>
        <p:xfrm>
          <a:off x="193183" y="154545"/>
          <a:ext cx="11822806" cy="6542469"/>
        </p:xfrm>
        <a:graphic>
          <a:graphicData uri="http://schemas.openxmlformats.org/drawingml/2006/table">
            <a:tbl>
              <a:tblPr firstRow="1" firstCol="1" bandRow="1">
                <a:tableStyleId>{5C22544A-7EE6-4342-B048-85BDC9FD1C3A}</a:tableStyleId>
              </a:tblPr>
              <a:tblGrid>
                <a:gridCol w="2646057"/>
                <a:gridCol w="4109833"/>
                <a:gridCol w="2420859"/>
                <a:gridCol w="2646057"/>
              </a:tblGrid>
              <a:tr h="1382525">
                <a:tc rowSpan="2">
                  <a:txBody>
                    <a:bodyPr/>
                    <a:lstStyle/>
                    <a:p>
                      <a:pPr>
                        <a:lnSpc>
                          <a:spcPct val="115000"/>
                        </a:lnSpc>
                        <a:spcAft>
                          <a:spcPts val="0"/>
                        </a:spcAft>
                      </a:pPr>
                      <a:r>
                        <a:rPr lang="en-US" sz="1400" b="1">
                          <a:effectLst/>
                        </a:rPr>
                        <a:t>194C (See</a:t>
                      </a:r>
                      <a:br>
                        <a:rPr lang="en-US" sz="1400" b="1">
                          <a:effectLst/>
                        </a:rPr>
                      </a:br>
                      <a:r>
                        <a:rPr lang="en-US" sz="1400" b="1">
                          <a:effectLst/>
                        </a:rPr>
                        <a:t>note- 6)*</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Payment to</a:t>
                      </a:r>
                      <a:br>
                        <a:rPr lang="en-US" sz="1400" b="1">
                          <a:effectLst/>
                        </a:rPr>
                      </a:br>
                      <a:r>
                        <a:rPr lang="en-US" sz="1400" b="1">
                          <a:effectLst/>
                        </a:rPr>
                        <a:t>contractors/ sub-</a:t>
                      </a:r>
                      <a:br>
                        <a:rPr lang="en-US" sz="1400" b="1">
                          <a:effectLst/>
                        </a:rPr>
                      </a:br>
                      <a:r>
                        <a:rPr lang="en-US" sz="1400" b="1">
                          <a:effectLst/>
                        </a:rPr>
                        <a:t>contractors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At the time of credit or payment, whichever is earlier, when the amount of a particular contract exceeds Rs. 30,000/- or the total</a:t>
                      </a:r>
                      <a:br>
                        <a:rPr lang="en-US" sz="1400" b="1">
                          <a:effectLst/>
                        </a:rPr>
                      </a:br>
                      <a:r>
                        <a:rPr lang="en-US" sz="1400" b="1">
                          <a:effectLst/>
                        </a:rPr>
                        <a:t>amount of contract</a:t>
                      </a:r>
                      <a:br>
                        <a:rPr lang="en-US" sz="1400" b="1">
                          <a:effectLst/>
                        </a:rPr>
                      </a:br>
                      <a:r>
                        <a:rPr lang="en-US" sz="1400" b="1">
                          <a:effectLst/>
                        </a:rPr>
                        <a:t>during the whole year exceeds Rs. 1,00,000/-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2% – For payments to contractor / Sub-contractor</a:t>
                      </a:r>
                      <a:br>
                        <a:rPr lang="en-US" sz="1400" b="1">
                          <a:effectLst/>
                        </a:rPr>
                      </a:br>
                      <a:r>
                        <a:rPr lang="en-US" sz="1400" b="1">
                          <a:effectLst/>
                        </a:rPr>
                        <a:t>who is not an</a:t>
                      </a:r>
                      <a:br>
                        <a:rPr lang="en-US" sz="1400" b="1">
                          <a:effectLst/>
                        </a:rPr>
                      </a:br>
                      <a:r>
                        <a:rPr lang="en-US" sz="1400" b="1">
                          <a:effectLst/>
                        </a:rPr>
                        <a:t>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417318">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nSpc>
                          <a:spcPct val="115000"/>
                        </a:lnSpc>
                        <a:spcAft>
                          <a:spcPts val="0"/>
                        </a:spcAft>
                      </a:pPr>
                      <a:r>
                        <a:rPr lang="en-US" sz="1400" b="1">
                          <a:effectLst/>
                        </a:rPr>
                        <a:t>1% – For payment to</a:t>
                      </a:r>
                      <a:br>
                        <a:rPr lang="en-US" sz="1400" b="1">
                          <a:effectLst/>
                        </a:rPr>
                      </a:br>
                      <a:r>
                        <a:rPr lang="en-US" sz="1400" b="1">
                          <a:effectLst/>
                        </a:rPr>
                        <a:t>contractor/Sub-contractor</a:t>
                      </a:r>
                      <a:br>
                        <a:rPr lang="en-US" sz="1400" b="1">
                          <a:effectLst/>
                        </a:rPr>
                      </a:br>
                      <a:r>
                        <a:rPr lang="en-US" sz="1400" b="1">
                          <a:effectLst/>
                        </a:rPr>
                        <a:t>who is an 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Insurance Commission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 when the amount exceeds Rs. 15000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 </a:t>
                      </a:r>
                      <a:endParaRPr lang="en-IN" sz="1400" b="1">
                        <a:effectLst/>
                      </a:endParaRPr>
                    </a:p>
                    <a:p>
                      <a:pPr algn="just">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endParaRPr>
                    </a:p>
                    <a:p>
                      <a:pPr algn="just">
                        <a:lnSpc>
                          <a:spcPct val="115000"/>
                        </a:lnSpc>
                        <a:spcAft>
                          <a:spcPts val="0"/>
                        </a:spcAft>
                      </a:pPr>
                      <a:r>
                        <a:rPr lang="en-US" sz="1400" b="1">
                          <a:effectLst/>
                        </a:rPr>
                        <a:t>(Please refer Note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under life</a:t>
                      </a:r>
                      <a:br>
                        <a:rPr lang="en-US" sz="1400" b="1">
                          <a:effectLst/>
                        </a:rPr>
                      </a:br>
                      <a:r>
                        <a:rPr lang="en-US" sz="1400" b="1">
                          <a:effectLst/>
                        </a:rPr>
                        <a:t>insurance policy</a:t>
                      </a:r>
                      <a:br>
                        <a:rPr lang="en-US" sz="1400" b="1">
                          <a:effectLst/>
                        </a:rPr>
                      </a:br>
                      <a:r>
                        <a:rPr lang="en-US" sz="1400" b="1">
                          <a:effectLst/>
                        </a:rPr>
                        <a:t>(including Bonus)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payment when the amount or the total amount during the whole year exceeds Rs. 1 ,00,000/-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977576">
                <a:tc>
                  <a:txBody>
                    <a:bodyPr/>
                    <a:lstStyle/>
                    <a:p>
                      <a:pPr>
                        <a:lnSpc>
                          <a:spcPct val="115000"/>
                        </a:lnSpc>
                        <a:spcAft>
                          <a:spcPts val="0"/>
                        </a:spcAft>
                      </a:pPr>
                      <a:r>
                        <a:rPr lang="en-US" sz="1400" b="1">
                          <a:effectLst/>
                        </a:rPr>
                        <a:t>194E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to Non-Resident Sportsmen or Sports Association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dirty="0">
                          <a:effectLst/>
                        </a:rPr>
                        <a:t>20%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bl>
          </a:graphicData>
        </a:graphic>
      </p:graphicFrame>
    </p:spTree>
    <p:extLst>
      <p:ext uri="{BB962C8B-B14F-4D97-AF65-F5344CB8AC3E}">
        <p14:creationId xmlns:p14="http://schemas.microsoft.com/office/powerpoint/2010/main" val="2982883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28789"/>
            <a:ext cx="11861441" cy="6632619"/>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214753661"/>
              </p:ext>
            </p:extLst>
          </p:nvPr>
        </p:nvGraphicFramePr>
        <p:xfrm>
          <a:off x="193183" y="128788"/>
          <a:ext cx="11861441" cy="5398867"/>
        </p:xfrm>
        <a:graphic>
          <a:graphicData uri="http://schemas.openxmlformats.org/drawingml/2006/table">
            <a:tbl>
              <a:tblPr firstRow="1" firstCol="1" bandRow="1">
                <a:tableStyleId>{5C22544A-7EE6-4342-B048-85BDC9FD1C3A}</a:tableStyleId>
              </a:tblPr>
              <a:tblGrid>
                <a:gridCol w="1410550"/>
                <a:gridCol w="4680461"/>
                <a:gridCol w="2756983"/>
                <a:gridCol w="3013447"/>
              </a:tblGrid>
              <a:tr h="1262130">
                <a:tc>
                  <a:txBody>
                    <a:bodyPr/>
                    <a:lstStyle/>
                    <a:p>
                      <a:pPr>
                        <a:lnSpc>
                          <a:spcPct val="115000"/>
                        </a:lnSpc>
                        <a:spcAft>
                          <a:spcPts val="0"/>
                        </a:spcAft>
                      </a:pPr>
                      <a:r>
                        <a:rPr lang="en-US" sz="1400" b="1" dirty="0">
                          <a:effectLst/>
                        </a:rPr>
                        <a:t>194EE</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Payment in respect of deposit under National Savings scheme (NSS)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At the time of credit or payment, whichever is earlier when the amount exceeds Rs. 2500/-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10%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20462">
                <a:tc>
                  <a:txBody>
                    <a:bodyPr/>
                    <a:lstStyle/>
                    <a:p>
                      <a:pPr>
                        <a:lnSpc>
                          <a:spcPct val="115000"/>
                        </a:lnSpc>
                        <a:spcAft>
                          <a:spcPts val="0"/>
                        </a:spcAft>
                      </a:pPr>
                      <a:r>
                        <a:rPr lang="en-US" sz="1400" b="1">
                          <a:effectLst/>
                        </a:rPr>
                        <a:t>194F</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Payment on account of repurchase of unit by Mutual Fund or Unit Trust of India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20%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378040">
                <a:tc>
                  <a:txBody>
                    <a:bodyPr/>
                    <a:lstStyle/>
                    <a:p>
                      <a:pPr>
                        <a:lnSpc>
                          <a:spcPct val="115000"/>
                        </a:lnSpc>
                        <a:spcAft>
                          <a:spcPts val="0"/>
                        </a:spcAft>
                      </a:pPr>
                      <a:r>
                        <a:rPr lang="en-US" sz="1400" b="1">
                          <a:effectLst/>
                        </a:rPr>
                        <a:t>194G</a:t>
                      </a:r>
                      <a:endParaRPr lang="en-IN" sz="1400" b="1">
                        <a:effectLst/>
                      </a:endParaRPr>
                    </a:p>
                    <a:p>
                      <a:pPr algn="just">
                        <a:lnSpc>
                          <a:spcPct val="115000"/>
                        </a:lnSpc>
                        <a:spcAft>
                          <a:spcPts val="0"/>
                        </a:spcAft>
                      </a:pPr>
                      <a:r>
                        <a:rPr lang="en-US" sz="1400" b="1">
                          <a:effectLst/>
                        </a:rPr>
                        <a:t>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Commission on sale of lottery tickets</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At the time of credit or payment, whichever is earlier when the amount exceeds Rs. 15000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 </a:t>
                      </a:r>
                      <a:endParaRPr lang="en-IN" sz="1400" b="1" dirty="0">
                        <a:effectLst/>
                      </a:endParaRPr>
                    </a:p>
                    <a:p>
                      <a:pPr algn="just">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38235">
                <a:tc>
                  <a:txBody>
                    <a:bodyPr/>
                    <a:lstStyle/>
                    <a:p>
                      <a:pPr>
                        <a:lnSpc>
                          <a:spcPct val="115000"/>
                        </a:lnSpc>
                        <a:spcAft>
                          <a:spcPts val="0"/>
                        </a:spcAft>
                      </a:pPr>
                      <a:r>
                        <a:rPr lang="en-US" sz="1400" b="1">
                          <a:effectLst/>
                        </a:rPr>
                        <a:t>194H</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TDS on commission or brokerage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At the time of credit or payment whichever is earlier when the amount exceeds Rs.   15000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extLst>
      <p:ext uri="{BB962C8B-B14F-4D97-AF65-F5344CB8AC3E}">
        <p14:creationId xmlns:p14="http://schemas.microsoft.com/office/powerpoint/2010/main" val="169043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448673484"/>
              </p:ext>
            </p:extLst>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 (See note-7)</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At the time of credit or payment, whichever is earlier, when the amount exceeds Rs. </a:t>
                      </a:r>
                      <a:r>
                        <a:rPr lang="en-US" sz="1400" b="1" smtClean="0">
                          <a:effectLst/>
                        </a:rPr>
                        <a:t>2,40,000</a:t>
                      </a:r>
                      <a:r>
                        <a:rPr lang="en-US" sz="1400" b="1">
                          <a:effectLst/>
                        </a:rPr>
                        <a: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dirty="0">
                          <a:effectLst/>
                        </a:rPr>
                        <a:t>194IA ((See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2"/>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extLst>
      <p:ext uri="{BB962C8B-B14F-4D97-AF65-F5344CB8AC3E}">
        <p14:creationId xmlns:p14="http://schemas.microsoft.com/office/powerpoint/2010/main" val="2412363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1726</Words>
  <Application>Microsoft Office PowerPoint</Application>
  <PresentationFormat>Widescreen</PresentationFormat>
  <Paragraphs>220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PROCEDURE ON TAX DEDUCTED AT SOURCE</vt:lpstr>
      <vt:lpstr>PowerPoint Presentation</vt:lpstr>
      <vt:lpstr>INDEX</vt:lpstr>
      <vt:lpstr>Introduction</vt:lpstr>
      <vt:lpstr>Tax Deducted at Source (TDS) Rate Chart/Slab for Financial Year  2019-20 relating to the Assessment Year  2020 -21 till March 2019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194N Applicable to  1.Banking Company 2.Co-operative Society 3.Post office @2% on the amount exceeds one core rupees If return is not filled U/s 139(1)  deduction shall be as under 2% on the amount exceeds Rs.20 lac 5% on the amount exceeds Rs.100 lac</vt:lpstr>
      <vt:lpstr>Guidelines for handling issues related to applications received u/s 197:  In order to streamline the procedure of handling the applications received u/s 197 and disposing the same in a time bound manner in consonance with the Citizens’ charter, the commissioner of Income tax (TDS) has issued certain guidelines for the Assessing Officers.   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 </vt:lpstr>
      <vt:lpstr>Section 197 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Deductee concerned may apply for a certificate for Nil or lower deduction of TDS on their receipts in Form No 13. Delays in this matter can be avoided by filing the prescribed form correctly and submitting the required details along with the form itself.</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Tkm</cp:lastModifiedBy>
  <cp:revision>30</cp:revision>
  <dcterms:created xsi:type="dcterms:W3CDTF">2019-04-09T09:41:13Z</dcterms:created>
  <dcterms:modified xsi:type="dcterms:W3CDTF">2023-04-24T06:20:36Z</dcterms:modified>
</cp:coreProperties>
</file>