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6" r:id="rId16"/>
    <p:sldId id="277" r:id="rId17"/>
    <p:sldId id="270" r:id="rId18"/>
    <p:sldId id="295" r:id="rId19"/>
    <p:sldId id="296" r:id="rId20"/>
    <p:sldId id="300" r:id="rId21"/>
    <p:sldId id="278" r:id="rId22"/>
    <p:sldId id="279" r:id="rId23"/>
    <p:sldId id="271" r:id="rId24"/>
    <p:sldId id="272" r:id="rId25"/>
    <p:sldId id="273" r:id="rId26"/>
    <p:sldId id="274" r:id="rId27"/>
    <p:sldId id="275" r:id="rId28"/>
    <p:sldId id="280" r:id="rId29"/>
    <p:sldId id="281" r:id="rId30"/>
    <p:sldId id="297" r:id="rId31"/>
    <p:sldId id="298" r:id="rId32"/>
    <p:sldId id="299" r:id="rId33"/>
    <p:sldId id="282" r:id="rId34"/>
    <p:sldId id="285" r:id="rId35"/>
    <p:sldId id="286" r:id="rId36"/>
    <p:sldId id="287" r:id="rId37"/>
    <p:sldId id="283" r:id="rId38"/>
    <p:sldId id="301" r:id="rId39"/>
    <p:sldId id="302" r:id="rId40"/>
    <p:sldId id="290" r:id="rId41"/>
    <p:sldId id="288" r:id="rId42"/>
    <p:sldId id="289" r:id="rId43"/>
    <p:sldId id="291" r:id="rId44"/>
    <p:sldId id="292" r:id="rId45"/>
    <p:sldId id="293" r:id="rId46"/>
    <p:sldId id="294" r:id="rId47"/>
    <p:sldId id="303"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1F6CB1-72EB-464C-B83D-5AAC9E070289}" type="datetimeFigureOut">
              <a:rPr lang="en-IN" smtClean="0"/>
              <a:t>04/12/2022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F6337B-D361-431C-887D-EB02A09C453A}" type="slidenum">
              <a:rPr lang="en-IN" smtClean="0"/>
              <a:t>‹#›</a:t>
            </a:fld>
            <a:endParaRPr lang="en-IN"/>
          </a:p>
        </p:txBody>
      </p:sp>
    </p:spTree>
    <p:extLst>
      <p:ext uri="{BB962C8B-B14F-4D97-AF65-F5344CB8AC3E}">
        <p14:creationId xmlns:p14="http://schemas.microsoft.com/office/powerpoint/2010/main" val="931605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18F6337B-D361-431C-887D-EB02A09C453A}" type="slidenum">
              <a:rPr lang="en-IN" smtClean="0"/>
              <a:t>1</a:t>
            </a:fld>
            <a:endParaRPr lang="en-IN"/>
          </a:p>
        </p:txBody>
      </p:sp>
    </p:spTree>
    <p:extLst>
      <p:ext uri="{BB962C8B-B14F-4D97-AF65-F5344CB8AC3E}">
        <p14:creationId xmlns:p14="http://schemas.microsoft.com/office/powerpoint/2010/main" val="2484413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7567884-D652-43D5-B495-B8F796D64A90}" type="datetime1">
              <a:rPr lang="en-IN" smtClean="0"/>
              <a:t>04/12/2022</a:t>
            </a:fld>
            <a:endParaRPr lang="en-IN"/>
          </a:p>
        </p:txBody>
      </p:sp>
      <p:sp>
        <p:nvSpPr>
          <p:cNvPr id="5" name="Footer Placeholder 4"/>
          <p:cNvSpPr>
            <a:spLocks noGrp="1"/>
          </p:cNvSpPr>
          <p:nvPr>
            <p:ph type="ftr" sz="quarter" idx="11"/>
          </p:nvPr>
        </p:nvSpPr>
        <p:spPr/>
        <p:txBody>
          <a:bodyPr/>
          <a:lstStyle/>
          <a:p>
            <a:r>
              <a:rPr lang="en-IN" smtClean="0"/>
              <a:t>ICMAI-CCTDS-Batch8</a:t>
            </a:r>
            <a:endParaRPr lang="en-IN"/>
          </a:p>
        </p:txBody>
      </p:sp>
      <p:sp>
        <p:nvSpPr>
          <p:cNvPr id="6" name="Slide Number Placeholder 5"/>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693450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634627F-155A-490D-828B-78A54B2F134A}" type="datetime1">
              <a:rPr lang="en-IN" smtClean="0"/>
              <a:t>04/12/2022</a:t>
            </a:fld>
            <a:endParaRPr lang="en-IN"/>
          </a:p>
        </p:txBody>
      </p:sp>
      <p:sp>
        <p:nvSpPr>
          <p:cNvPr id="5" name="Footer Placeholder 4"/>
          <p:cNvSpPr>
            <a:spLocks noGrp="1"/>
          </p:cNvSpPr>
          <p:nvPr>
            <p:ph type="ftr" sz="quarter" idx="11"/>
          </p:nvPr>
        </p:nvSpPr>
        <p:spPr/>
        <p:txBody>
          <a:bodyPr/>
          <a:lstStyle/>
          <a:p>
            <a:r>
              <a:rPr lang="en-IN" smtClean="0"/>
              <a:t>ICMAI-CCTDS-Batch8</a:t>
            </a:r>
            <a:endParaRPr lang="en-IN"/>
          </a:p>
        </p:txBody>
      </p:sp>
      <p:sp>
        <p:nvSpPr>
          <p:cNvPr id="6" name="Slide Number Placeholder 5"/>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2179625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8A5DBC-F821-49C7-92C5-A488375BDC6B}" type="datetime1">
              <a:rPr lang="en-IN" smtClean="0"/>
              <a:t>04/12/2022</a:t>
            </a:fld>
            <a:endParaRPr lang="en-IN"/>
          </a:p>
        </p:txBody>
      </p:sp>
      <p:sp>
        <p:nvSpPr>
          <p:cNvPr id="5" name="Footer Placeholder 4"/>
          <p:cNvSpPr>
            <a:spLocks noGrp="1"/>
          </p:cNvSpPr>
          <p:nvPr>
            <p:ph type="ftr" sz="quarter" idx="11"/>
          </p:nvPr>
        </p:nvSpPr>
        <p:spPr/>
        <p:txBody>
          <a:bodyPr/>
          <a:lstStyle/>
          <a:p>
            <a:r>
              <a:rPr lang="en-IN" smtClean="0"/>
              <a:t>ICMAI-CCTDS-Batch8</a:t>
            </a:r>
            <a:endParaRPr lang="en-IN"/>
          </a:p>
        </p:txBody>
      </p:sp>
      <p:sp>
        <p:nvSpPr>
          <p:cNvPr id="6" name="Slide Number Placeholder 5"/>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2472443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BE0C539-0E23-46A7-8CF8-568C02BE00D0}" type="datetime1">
              <a:rPr lang="en-IN" smtClean="0"/>
              <a:t>04/12/2022</a:t>
            </a:fld>
            <a:endParaRPr lang="en-IN"/>
          </a:p>
        </p:txBody>
      </p:sp>
      <p:sp>
        <p:nvSpPr>
          <p:cNvPr id="5" name="Footer Placeholder 4"/>
          <p:cNvSpPr>
            <a:spLocks noGrp="1"/>
          </p:cNvSpPr>
          <p:nvPr>
            <p:ph type="ftr" sz="quarter" idx="11"/>
          </p:nvPr>
        </p:nvSpPr>
        <p:spPr/>
        <p:txBody>
          <a:bodyPr/>
          <a:lstStyle/>
          <a:p>
            <a:r>
              <a:rPr lang="en-IN" smtClean="0"/>
              <a:t>ICMAI-CCTDS-Batch8</a:t>
            </a:r>
            <a:endParaRPr lang="en-IN"/>
          </a:p>
        </p:txBody>
      </p:sp>
      <p:sp>
        <p:nvSpPr>
          <p:cNvPr id="6" name="Slide Number Placeholder 5"/>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346805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D81C24-98D2-4E9F-9A0D-7947C025CB4E}" type="datetime1">
              <a:rPr lang="en-IN" smtClean="0"/>
              <a:t>04/12/2022</a:t>
            </a:fld>
            <a:endParaRPr lang="en-IN"/>
          </a:p>
        </p:txBody>
      </p:sp>
      <p:sp>
        <p:nvSpPr>
          <p:cNvPr id="5" name="Footer Placeholder 4"/>
          <p:cNvSpPr>
            <a:spLocks noGrp="1"/>
          </p:cNvSpPr>
          <p:nvPr>
            <p:ph type="ftr" sz="quarter" idx="11"/>
          </p:nvPr>
        </p:nvSpPr>
        <p:spPr/>
        <p:txBody>
          <a:bodyPr/>
          <a:lstStyle/>
          <a:p>
            <a:r>
              <a:rPr lang="en-IN" smtClean="0"/>
              <a:t>ICMAI-CCTDS-Batch8</a:t>
            </a:r>
            <a:endParaRPr lang="en-IN"/>
          </a:p>
        </p:txBody>
      </p:sp>
      <p:sp>
        <p:nvSpPr>
          <p:cNvPr id="6" name="Slide Number Placeholder 5"/>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200150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C8DD3B6E-77C8-4287-924B-F04841860FB0}" type="datetime1">
              <a:rPr lang="en-IN" smtClean="0"/>
              <a:t>04/12/2022</a:t>
            </a:fld>
            <a:endParaRPr lang="en-IN"/>
          </a:p>
        </p:txBody>
      </p:sp>
      <p:sp>
        <p:nvSpPr>
          <p:cNvPr id="6" name="Footer Placeholder 5"/>
          <p:cNvSpPr>
            <a:spLocks noGrp="1"/>
          </p:cNvSpPr>
          <p:nvPr>
            <p:ph type="ftr" sz="quarter" idx="11"/>
          </p:nvPr>
        </p:nvSpPr>
        <p:spPr/>
        <p:txBody>
          <a:bodyPr/>
          <a:lstStyle/>
          <a:p>
            <a:r>
              <a:rPr lang="en-IN" smtClean="0"/>
              <a:t>ICMAI-CCTDS-Batch8</a:t>
            </a:r>
            <a:endParaRPr lang="en-IN"/>
          </a:p>
        </p:txBody>
      </p:sp>
      <p:sp>
        <p:nvSpPr>
          <p:cNvPr id="7" name="Slide Number Placeholder 6"/>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2486455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35E8427-6889-425F-9362-BD0915304E45}" type="datetime1">
              <a:rPr lang="en-IN" smtClean="0"/>
              <a:t>04/12/2022</a:t>
            </a:fld>
            <a:endParaRPr lang="en-IN"/>
          </a:p>
        </p:txBody>
      </p:sp>
      <p:sp>
        <p:nvSpPr>
          <p:cNvPr id="8" name="Footer Placeholder 7"/>
          <p:cNvSpPr>
            <a:spLocks noGrp="1"/>
          </p:cNvSpPr>
          <p:nvPr>
            <p:ph type="ftr" sz="quarter" idx="11"/>
          </p:nvPr>
        </p:nvSpPr>
        <p:spPr/>
        <p:txBody>
          <a:bodyPr/>
          <a:lstStyle/>
          <a:p>
            <a:r>
              <a:rPr lang="en-IN" smtClean="0"/>
              <a:t>ICMAI-CCTDS-Batch8</a:t>
            </a:r>
            <a:endParaRPr lang="en-IN"/>
          </a:p>
        </p:txBody>
      </p:sp>
      <p:sp>
        <p:nvSpPr>
          <p:cNvPr id="9" name="Slide Number Placeholder 8"/>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1767242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9C4E52D0-BBF3-487B-8512-6AE51BF3F432}" type="datetime1">
              <a:rPr lang="en-IN" smtClean="0"/>
              <a:t>04/12/2022</a:t>
            </a:fld>
            <a:endParaRPr lang="en-IN"/>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Slide Number Placeholder 4"/>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2557833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92B1E-1801-4121-93AB-EE8AF44F15ED}" type="datetime1">
              <a:rPr lang="en-IN" smtClean="0"/>
              <a:t>04/12/2022</a:t>
            </a:fld>
            <a:endParaRPr lang="en-IN"/>
          </a:p>
        </p:txBody>
      </p:sp>
      <p:sp>
        <p:nvSpPr>
          <p:cNvPr id="3" name="Footer Placeholder 2"/>
          <p:cNvSpPr>
            <a:spLocks noGrp="1"/>
          </p:cNvSpPr>
          <p:nvPr>
            <p:ph type="ftr" sz="quarter" idx="11"/>
          </p:nvPr>
        </p:nvSpPr>
        <p:spPr/>
        <p:txBody>
          <a:bodyPr/>
          <a:lstStyle/>
          <a:p>
            <a:r>
              <a:rPr lang="en-IN" smtClean="0"/>
              <a:t>ICMAI-CCTDS-Batch8</a:t>
            </a:r>
            <a:endParaRPr lang="en-IN"/>
          </a:p>
        </p:txBody>
      </p:sp>
      <p:sp>
        <p:nvSpPr>
          <p:cNvPr id="4" name="Slide Number Placeholder 3"/>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770892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045190-D7D0-4508-9BE2-06063EDBCF26}" type="datetime1">
              <a:rPr lang="en-IN" smtClean="0"/>
              <a:t>04/12/2022</a:t>
            </a:fld>
            <a:endParaRPr lang="en-IN"/>
          </a:p>
        </p:txBody>
      </p:sp>
      <p:sp>
        <p:nvSpPr>
          <p:cNvPr id="6" name="Footer Placeholder 5"/>
          <p:cNvSpPr>
            <a:spLocks noGrp="1"/>
          </p:cNvSpPr>
          <p:nvPr>
            <p:ph type="ftr" sz="quarter" idx="11"/>
          </p:nvPr>
        </p:nvSpPr>
        <p:spPr/>
        <p:txBody>
          <a:bodyPr/>
          <a:lstStyle/>
          <a:p>
            <a:r>
              <a:rPr lang="en-IN" smtClean="0"/>
              <a:t>ICMAI-CCTDS-Batch8</a:t>
            </a:r>
            <a:endParaRPr lang="en-IN"/>
          </a:p>
        </p:txBody>
      </p:sp>
      <p:sp>
        <p:nvSpPr>
          <p:cNvPr id="7" name="Slide Number Placeholder 6"/>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2753587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8A54E1-3138-48B1-B162-BC2B220946BF}" type="datetime1">
              <a:rPr lang="en-IN" smtClean="0"/>
              <a:t>04/12/2022</a:t>
            </a:fld>
            <a:endParaRPr lang="en-IN"/>
          </a:p>
        </p:txBody>
      </p:sp>
      <p:sp>
        <p:nvSpPr>
          <p:cNvPr id="6" name="Footer Placeholder 5"/>
          <p:cNvSpPr>
            <a:spLocks noGrp="1"/>
          </p:cNvSpPr>
          <p:nvPr>
            <p:ph type="ftr" sz="quarter" idx="11"/>
          </p:nvPr>
        </p:nvSpPr>
        <p:spPr/>
        <p:txBody>
          <a:bodyPr/>
          <a:lstStyle/>
          <a:p>
            <a:r>
              <a:rPr lang="en-IN" smtClean="0"/>
              <a:t>ICMAI-CCTDS-Batch8</a:t>
            </a:r>
            <a:endParaRPr lang="en-IN"/>
          </a:p>
        </p:txBody>
      </p:sp>
      <p:sp>
        <p:nvSpPr>
          <p:cNvPr id="7" name="Slide Number Placeholder 6"/>
          <p:cNvSpPr>
            <a:spLocks noGrp="1"/>
          </p:cNvSpPr>
          <p:nvPr>
            <p:ph type="sldNum" sz="quarter" idx="12"/>
          </p:nvPr>
        </p:nvSpPr>
        <p:spPr/>
        <p:txBody>
          <a:bodyPr/>
          <a:lstStyle/>
          <a:p>
            <a:fld id="{256FF2C0-96EB-4008-ADFA-1B669DCF4A43}" type="slidenum">
              <a:rPr lang="en-IN" smtClean="0"/>
              <a:t>‹#›</a:t>
            </a:fld>
            <a:endParaRPr lang="en-IN"/>
          </a:p>
        </p:txBody>
      </p:sp>
    </p:spTree>
    <p:extLst>
      <p:ext uri="{BB962C8B-B14F-4D97-AF65-F5344CB8AC3E}">
        <p14:creationId xmlns:p14="http://schemas.microsoft.com/office/powerpoint/2010/main" val="604550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3F54B1-8CE5-417D-BCE6-6A8F2DE6DE8E}" type="datetime1">
              <a:rPr lang="en-IN" smtClean="0"/>
              <a:t>04/12/2022</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ICMAI-CCTDS-Batch8</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6FF2C0-96EB-4008-ADFA-1B669DCF4A43}" type="slidenum">
              <a:rPr lang="en-IN" smtClean="0"/>
              <a:t>‹#›</a:t>
            </a:fld>
            <a:endParaRPr lang="en-IN"/>
          </a:p>
        </p:txBody>
      </p:sp>
    </p:spTree>
    <p:extLst>
      <p:ext uri="{BB962C8B-B14F-4D97-AF65-F5344CB8AC3E}">
        <p14:creationId xmlns:p14="http://schemas.microsoft.com/office/powerpoint/2010/main" val="2886993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ankbazaar.com/tax/hindu-undivided-family-tax-planning.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indiafilings.com/learn/section-194ld-income-tax/"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indiankanoon.org/doc/608278/" TargetMode="External"/><Relationship Id="rId2" Type="http://schemas.openxmlformats.org/officeDocument/2006/relationships/hyperlink" Target="https://indiankanoon.org/doc/14100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ankbazaar.com/tax/education-ces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TDS</a:t>
            </a:r>
            <a:endParaRPr lang="en-IN" dirty="0"/>
          </a:p>
        </p:txBody>
      </p:sp>
      <p:sp>
        <p:nvSpPr>
          <p:cNvPr id="3" name="Subtitle 2"/>
          <p:cNvSpPr>
            <a:spLocks noGrp="1"/>
          </p:cNvSpPr>
          <p:nvPr>
            <p:ph type="subTitle" idx="1"/>
          </p:nvPr>
        </p:nvSpPr>
        <p:spPr/>
        <p:txBody>
          <a:bodyPr/>
          <a:lstStyle/>
          <a:p>
            <a:r>
              <a:rPr lang="en-US" dirty="0" smtClean="0"/>
              <a:t>By</a:t>
            </a:r>
          </a:p>
          <a:p>
            <a:r>
              <a:rPr lang="en-US" dirty="0" smtClean="0"/>
              <a:t>CMA S. VENKANNA</a:t>
            </a:r>
          </a:p>
          <a:p>
            <a:r>
              <a:rPr lang="en-US" dirty="0" smtClean="0"/>
              <a:t>COST ACCOUNTANT</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8A6437EF-61A9-4B62-A61E-140434424AF4}" type="datetime1">
              <a:rPr lang="en-IN" smtClean="0"/>
              <a:t>04/12/2022</a:t>
            </a:fld>
            <a:endParaRPr lang="en-IN"/>
          </a:p>
        </p:txBody>
      </p:sp>
    </p:spTree>
    <p:extLst>
      <p:ext uri="{BB962C8B-B14F-4D97-AF65-F5344CB8AC3E}">
        <p14:creationId xmlns:p14="http://schemas.microsoft.com/office/powerpoint/2010/main" val="1943752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Sec.195</a:t>
            </a:r>
            <a:endParaRPr lang="en-IN" dirty="0"/>
          </a:p>
        </p:txBody>
      </p:sp>
      <p:sp>
        <p:nvSpPr>
          <p:cNvPr id="3" name="Content Placeholder 2"/>
          <p:cNvSpPr>
            <a:spLocks noGrp="1"/>
          </p:cNvSpPr>
          <p:nvPr>
            <p:ph idx="1"/>
          </p:nvPr>
        </p:nvSpPr>
        <p:spPr/>
        <p:txBody>
          <a:bodyPr>
            <a:normAutofit fontScale="92500" lnSpcReduction="20000"/>
          </a:bodyPr>
          <a:lstStyle/>
          <a:p>
            <a:endParaRPr lang="en-US" dirty="0" smtClean="0">
              <a:solidFill>
                <a:srgbClr val="314259"/>
              </a:solidFill>
              <a:latin typeface="Gilroy"/>
            </a:endParaRPr>
          </a:p>
          <a:p>
            <a:r>
              <a:rPr lang="en-US" dirty="0">
                <a:solidFill>
                  <a:srgbClr val="34495E"/>
                </a:solidFill>
                <a:latin typeface="Lato"/>
              </a:rPr>
              <a:t>Any kind of income is chargeable under section 195 of Income Tax Act. </a:t>
            </a:r>
            <a:endParaRPr lang="en-US" dirty="0" smtClean="0">
              <a:solidFill>
                <a:srgbClr val="34495E"/>
              </a:solidFill>
              <a:latin typeface="Lato"/>
            </a:endParaRPr>
          </a:p>
          <a:p>
            <a:r>
              <a:rPr lang="en-US" dirty="0" smtClean="0">
                <a:solidFill>
                  <a:srgbClr val="34495E"/>
                </a:solidFill>
                <a:latin typeface="Lato"/>
              </a:rPr>
              <a:t>The </a:t>
            </a:r>
            <a:r>
              <a:rPr lang="en-US" dirty="0">
                <a:solidFill>
                  <a:srgbClr val="34495E"/>
                </a:solidFill>
                <a:latin typeface="Lato"/>
              </a:rPr>
              <a:t>act establishes a measure to prevent a revenue loss due to a foreign resident's tax burden by deducting the equivalent amount from payments given to them at source.</a:t>
            </a:r>
            <a:endParaRPr lang="en-US" dirty="0">
              <a:solidFill>
                <a:srgbClr val="314259"/>
              </a:solidFill>
              <a:latin typeface="Gilroy"/>
            </a:endParaRPr>
          </a:p>
          <a:p>
            <a:r>
              <a:rPr lang="en-US" dirty="0" smtClean="0">
                <a:solidFill>
                  <a:srgbClr val="314259"/>
                </a:solidFill>
                <a:latin typeface="Gilroy"/>
              </a:rPr>
              <a:t>Section </a:t>
            </a:r>
            <a:r>
              <a:rPr lang="en-US" dirty="0">
                <a:solidFill>
                  <a:srgbClr val="314259"/>
                </a:solidFill>
                <a:latin typeface="Gilroy"/>
              </a:rPr>
              <a:t>195 of the Income Tax Act, 1961 specifies the TDS provision in the case of an individual making a payment by way of interest or any other amount other than salary to an NRI or a foreign company. </a:t>
            </a:r>
          </a:p>
          <a:p>
            <a:r>
              <a:rPr lang="en-US" dirty="0">
                <a:solidFill>
                  <a:srgbClr val="314259"/>
                </a:solidFill>
                <a:latin typeface="Gilroy"/>
              </a:rPr>
              <a:t>Non-resident Indians (NRIs) also need to file their tax returns for the income earned in India. Similarly, they also can claim the tax deducted at source (TDS) when filing tax returns. </a:t>
            </a:r>
            <a:endParaRPr lang="en-US" b="0" i="0" dirty="0">
              <a:solidFill>
                <a:srgbClr val="314259"/>
              </a:solidFill>
              <a:effectLst/>
              <a:latin typeface="Gilroy"/>
            </a:endParaRPr>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85A61101-B128-4AD7-98EB-3B998473CAFD}" type="datetime1">
              <a:rPr lang="en-IN" smtClean="0"/>
              <a:t>04/12/2022</a:t>
            </a:fld>
            <a:endParaRPr lang="en-IN"/>
          </a:p>
        </p:txBody>
      </p:sp>
    </p:spTree>
    <p:extLst>
      <p:ext uri="{BB962C8B-B14F-4D97-AF65-F5344CB8AC3E}">
        <p14:creationId xmlns:p14="http://schemas.microsoft.com/office/powerpoint/2010/main" val="2692880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Payer</a:t>
            </a:r>
            <a:endParaRPr lang="en-IN" dirty="0"/>
          </a:p>
        </p:txBody>
      </p:sp>
      <p:sp>
        <p:nvSpPr>
          <p:cNvPr id="3" name="Content Placeholder 2"/>
          <p:cNvSpPr>
            <a:spLocks noGrp="1"/>
          </p:cNvSpPr>
          <p:nvPr>
            <p:ph idx="1"/>
          </p:nvPr>
        </p:nvSpPr>
        <p:spPr/>
        <p:txBody>
          <a:bodyPr/>
          <a:lstStyle/>
          <a:p>
            <a:r>
              <a:rPr lang="en-US" dirty="0">
                <a:solidFill>
                  <a:srgbClr val="34495E"/>
                </a:solidFill>
                <a:latin typeface="Lato"/>
              </a:rPr>
              <a:t>Payer is the person who is remitting the payment to a non-resident payee. </a:t>
            </a:r>
            <a:endParaRPr lang="en-US" dirty="0" smtClean="0">
              <a:solidFill>
                <a:srgbClr val="34495E"/>
              </a:solidFill>
              <a:latin typeface="Lato"/>
            </a:endParaRPr>
          </a:p>
          <a:p>
            <a:r>
              <a:rPr lang="en-US" dirty="0" smtClean="0">
                <a:solidFill>
                  <a:srgbClr val="34495E"/>
                </a:solidFill>
                <a:latin typeface="Lato"/>
              </a:rPr>
              <a:t>The </a:t>
            </a:r>
            <a:r>
              <a:rPr lang="en-US" dirty="0">
                <a:solidFill>
                  <a:srgbClr val="34495E"/>
                </a:solidFill>
                <a:latin typeface="Lato"/>
              </a:rPr>
              <a:t>payer can be individuals, </a:t>
            </a:r>
            <a:r>
              <a:rPr lang="en-US" u="sng" dirty="0">
                <a:solidFill>
                  <a:srgbClr val="116A9E"/>
                </a:solidFill>
                <a:latin typeface="Lato"/>
                <a:hlinkClick r:id="rId2"/>
              </a:rPr>
              <a:t>Hindu Undivided Family</a:t>
            </a:r>
            <a:r>
              <a:rPr lang="en-US" dirty="0">
                <a:solidFill>
                  <a:srgbClr val="34495E"/>
                </a:solidFill>
                <a:latin typeface="Lato"/>
              </a:rPr>
              <a:t>, firms, non-residents, foreign companies, persons having exempt income in India and any </a:t>
            </a:r>
            <a:r>
              <a:rPr lang="en-US" dirty="0" smtClean="0">
                <a:solidFill>
                  <a:srgbClr val="34495E"/>
                </a:solidFill>
                <a:latin typeface="Lato"/>
              </a:rPr>
              <a:t>juridical </a:t>
            </a:r>
            <a:r>
              <a:rPr lang="en-US" dirty="0">
                <a:solidFill>
                  <a:srgbClr val="34495E"/>
                </a:solidFill>
                <a:latin typeface="Lato"/>
              </a:rPr>
              <a:t>person irrespective of whether that person has income chargeable to tax in India or not. </a:t>
            </a:r>
            <a:endParaRPr lang="en-US" dirty="0" smtClean="0">
              <a:solidFill>
                <a:srgbClr val="34495E"/>
              </a:solidFill>
              <a:latin typeface="Lato"/>
            </a:endParaRPr>
          </a:p>
          <a:p>
            <a:r>
              <a:rPr lang="en-US" dirty="0" smtClean="0">
                <a:solidFill>
                  <a:srgbClr val="34495E"/>
                </a:solidFill>
                <a:latin typeface="Lato"/>
              </a:rPr>
              <a:t>Payee </a:t>
            </a:r>
            <a:r>
              <a:rPr lang="en-US" dirty="0">
                <a:solidFill>
                  <a:srgbClr val="34495E"/>
                </a:solidFill>
                <a:latin typeface="Lato"/>
              </a:rPr>
              <a:t>is a non-resident whose residential status is as per Section 6 of the </a:t>
            </a:r>
            <a:r>
              <a:rPr lang="en-US" dirty="0" smtClean="0">
                <a:solidFill>
                  <a:srgbClr val="34495E"/>
                </a:solidFill>
                <a:latin typeface="Lato"/>
              </a:rPr>
              <a:t>Act.</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B1458905-7131-4CC4-AAA4-A6790B26C837}" type="datetime1">
              <a:rPr lang="en-IN" smtClean="0"/>
              <a:t>04/12/2022</a:t>
            </a:fld>
            <a:endParaRPr lang="en-IN"/>
          </a:p>
        </p:txBody>
      </p:sp>
    </p:spTree>
    <p:extLst>
      <p:ext uri="{BB962C8B-B14F-4D97-AF65-F5344CB8AC3E}">
        <p14:creationId xmlns:p14="http://schemas.microsoft.com/office/powerpoint/2010/main" val="24006456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 - Indians</a:t>
            </a:r>
            <a:endParaRPr lang="en-IN" dirty="0"/>
          </a:p>
        </p:txBody>
      </p:sp>
      <p:sp>
        <p:nvSpPr>
          <p:cNvPr id="3" name="Content Placeholder 2"/>
          <p:cNvSpPr>
            <a:spLocks noGrp="1"/>
          </p:cNvSpPr>
          <p:nvPr>
            <p:ph idx="1"/>
          </p:nvPr>
        </p:nvSpPr>
        <p:spPr/>
        <p:txBody>
          <a:bodyPr>
            <a:normAutofit fontScale="77500" lnSpcReduction="20000"/>
          </a:bodyPr>
          <a:lstStyle/>
          <a:p>
            <a:r>
              <a:rPr lang="en-US" dirty="0">
                <a:solidFill>
                  <a:srgbClr val="314259"/>
                </a:solidFill>
                <a:latin typeface="Gilroy"/>
              </a:rPr>
              <a:t>In the case of an Indian citizen or a person of Indian origin (PIO) whose </a:t>
            </a:r>
            <a:r>
              <a:rPr lang="en-US" b="1" dirty="0">
                <a:solidFill>
                  <a:srgbClr val="314259"/>
                </a:solidFill>
                <a:latin typeface="Gilroy"/>
              </a:rPr>
              <a:t>total income, other than income from foreign sources</a:t>
            </a:r>
            <a:r>
              <a:rPr lang="en-US" dirty="0">
                <a:solidFill>
                  <a:srgbClr val="314259"/>
                </a:solidFill>
                <a:latin typeface="Gilroy"/>
              </a:rPr>
              <a:t>:</a:t>
            </a:r>
          </a:p>
          <a:p>
            <a:r>
              <a:rPr lang="en-US" b="1" dirty="0">
                <a:solidFill>
                  <a:srgbClr val="314259"/>
                </a:solidFill>
                <a:latin typeface="Gilroy"/>
              </a:rPr>
              <a:t>Exceeds </a:t>
            </a:r>
            <a:r>
              <a:rPr lang="en-US" b="1" dirty="0" err="1">
                <a:solidFill>
                  <a:srgbClr val="314259"/>
                </a:solidFill>
                <a:latin typeface="Gilroy"/>
              </a:rPr>
              <a:t>Rs</a:t>
            </a:r>
            <a:r>
              <a:rPr lang="en-US" b="1" dirty="0">
                <a:solidFill>
                  <a:srgbClr val="314259"/>
                </a:solidFill>
                <a:latin typeface="Gilroy"/>
              </a:rPr>
              <a:t> 15 lakhs during the relevant financial year – </a:t>
            </a:r>
            <a:r>
              <a:rPr lang="en-US" dirty="0">
                <a:solidFill>
                  <a:srgbClr val="314259"/>
                </a:solidFill>
                <a:latin typeface="Gilroy"/>
              </a:rPr>
              <a:t>60 days as mentioned in point (2) above will get substituted with 120 days.</a:t>
            </a:r>
          </a:p>
          <a:p>
            <a:r>
              <a:rPr lang="en-US" b="1" dirty="0">
                <a:solidFill>
                  <a:srgbClr val="314259"/>
                </a:solidFill>
                <a:latin typeface="Gilroy"/>
              </a:rPr>
              <a:t>Is less than </a:t>
            </a:r>
            <a:r>
              <a:rPr lang="en-US" b="1" dirty="0" err="1">
                <a:solidFill>
                  <a:srgbClr val="314259"/>
                </a:solidFill>
                <a:latin typeface="Gilroy"/>
              </a:rPr>
              <a:t>Rs</a:t>
            </a:r>
            <a:r>
              <a:rPr lang="en-US" b="1" dirty="0">
                <a:solidFill>
                  <a:srgbClr val="314259"/>
                </a:solidFill>
                <a:latin typeface="Gilroy"/>
              </a:rPr>
              <a:t> 15 lakhs during the relevant financial year- </a:t>
            </a:r>
            <a:r>
              <a:rPr lang="en-US" dirty="0">
                <a:solidFill>
                  <a:srgbClr val="314259"/>
                </a:solidFill>
                <a:latin typeface="Gilroy"/>
              </a:rPr>
              <a:t>60 days as mentioned in point (2) above will get substituted with 182 days. Similarly, for the Indian citizen who leaves India in any year as a crew member or for employment outside India, the period of 60 days in point (2) above will get substituted with 182 days.</a:t>
            </a:r>
          </a:p>
          <a:p>
            <a:r>
              <a:rPr lang="en-US" dirty="0">
                <a:solidFill>
                  <a:srgbClr val="314259"/>
                </a:solidFill>
                <a:latin typeface="Gilroy"/>
              </a:rPr>
              <a:t>Hence, an Indian citizen or PIO earning a total income over </a:t>
            </a:r>
            <a:r>
              <a:rPr lang="en-US" dirty="0" err="1">
                <a:solidFill>
                  <a:srgbClr val="314259"/>
                </a:solidFill>
                <a:latin typeface="Gilroy"/>
              </a:rPr>
              <a:t>Rs</a:t>
            </a:r>
            <a:r>
              <a:rPr lang="en-US" dirty="0">
                <a:solidFill>
                  <a:srgbClr val="314259"/>
                </a:solidFill>
                <a:latin typeface="Gilroy"/>
              </a:rPr>
              <a:t> 15 lakhs (other than from foreign sources) is deemed a resident in India if they are not taxed in any other country.</a:t>
            </a:r>
            <a:br>
              <a:rPr lang="en-US" dirty="0">
                <a:solidFill>
                  <a:srgbClr val="314259"/>
                </a:solidFill>
                <a:latin typeface="Gilroy"/>
              </a:rPr>
            </a:br>
            <a:endParaRPr lang="en-US" dirty="0">
              <a:solidFill>
                <a:srgbClr val="314259"/>
              </a:solidFill>
              <a:latin typeface="Gilroy"/>
            </a:endParaRPr>
          </a:p>
          <a:p>
            <a:r>
              <a:rPr lang="en-US" dirty="0" smtClean="0">
                <a:solidFill>
                  <a:srgbClr val="314259"/>
                </a:solidFill>
                <a:latin typeface="Gilroy"/>
              </a:rPr>
              <a:t>Any </a:t>
            </a:r>
            <a:r>
              <a:rPr lang="en-US" dirty="0">
                <a:solidFill>
                  <a:srgbClr val="314259"/>
                </a:solidFill>
                <a:latin typeface="Gilroy"/>
              </a:rPr>
              <a:t>person not satisfying </a:t>
            </a:r>
            <a:r>
              <a:rPr lang="en-US" dirty="0" smtClean="0">
                <a:solidFill>
                  <a:srgbClr val="314259"/>
                </a:solidFill>
                <a:latin typeface="Gilroy"/>
              </a:rPr>
              <a:t>the </a:t>
            </a:r>
            <a:r>
              <a:rPr lang="en-US" dirty="0">
                <a:solidFill>
                  <a:srgbClr val="314259"/>
                </a:solidFill>
                <a:latin typeface="Gilroy"/>
              </a:rPr>
              <a:t>above conditions will be treated as a non-resident </a:t>
            </a:r>
            <a:r>
              <a:rPr lang="en-US" dirty="0" smtClean="0">
                <a:solidFill>
                  <a:srgbClr val="314259"/>
                </a:solidFill>
                <a:latin typeface="Gilroy"/>
              </a:rPr>
              <a:t>Indian.</a:t>
            </a:r>
            <a:endParaRPr lang="en-US" dirty="0">
              <a:solidFill>
                <a:srgbClr val="314259"/>
              </a:solidFill>
              <a:latin typeface="Gilroy"/>
            </a:endParaRPr>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2CA742D5-072F-45E2-A08B-5164CA572293}" type="datetime1">
              <a:rPr lang="en-IN" smtClean="0"/>
              <a:t>04/12/2022</a:t>
            </a:fld>
            <a:endParaRPr lang="en-IN"/>
          </a:p>
        </p:txBody>
      </p:sp>
    </p:spTree>
    <p:extLst>
      <p:ext uri="{BB962C8B-B14F-4D97-AF65-F5344CB8AC3E}">
        <p14:creationId xmlns:p14="http://schemas.microsoft.com/office/powerpoint/2010/main" val="4033041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Threshold Limit</a:t>
            </a:r>
            <a:endParaRPr lang="en-IN" dirty="0"/>
          </a:p>
        </p:txBody>
      </p:sp>
      <p:sp>
        <p:nvSpPr>
          <p:cNvPr id="3" name="Content Placeholder 2"/>
          <p:cNvSpPr>
            <a:spLocks noGrp="1"/>
          </p:cNvSpPr>
          <p:nvPr>
            <p:ph idx="1"/>
          </p:nvPr>
        </p:nvSpPr>
        <p:spPr/>
        <p:txBody>
          <a:bodyPr/>
          <a:lstStyle/>
          <a:p>
            <a:r>
              <a:rPr lang="en-US" dirty="0" smtClean="0">
                <a:solidFill>
                  <a:srgbClr val="314259"/>
                </a:solidFill>
                <a:latin typeface="Gilroy"/>
              </a:rPr>
              <a:t>No</a:t>
            </a:r>
          </a:p>
          <a:p>
            <a:r>
              <a:rPr lang="en-US" dirty="0" smtClean="0">
                <a:solidFill>
                  <a:srgbClr val="314259"/>
                </a:solidFill>
                <a:latin typeface="Gilroy"/>
              </a:rPr>
              <a:t>Unlike other TDS Provisions relating to payment to </a:t>
            </a:r>
            <a:r>
              <a:rPr lang="en-US" dirty="0" err="1" smtClean="0">
                <a:solidFill>
                  <a:srgbClr val="314259"/>
                </a:solidFill>
                <a:latin typeface="Gilroy"/>
              </a:rPr>
              <a:t>Residents,there</a:t>
            </a:r>
            <a:r>
              <a:rPr lang="en-US" dirty="0" smtClean="0">
                <a:solidFill>
                  <a:srgbClr val="314259"/>
                </a:solidFill>
                <a:latin typeface="Gilroy"/>
              </a:rPr>
              <a:t> </a:t>
            </a:r>
            <a:r>
              <a:rPr lang="en-US" dirty="0">
                <a:solidFill>
                  <a:srgbClr val="314259"/>
                </a:solidFill>
                <a:latin typeface="Gilroy"/>
              </a:rPr>
              <a:t>is no threshold limit to deduct TDS under Section 195. </a:t>
            </a:r>
            <a:endParaRPr lang="en-US" dirty="0" smtClean="0">
              <a:solidFill>
                <a:srgbClr val="314259"/>
              </a:solidFill>
              <a:latin typeface="Gilroy"/>
            </a:endParaRPr>
          </a:p>
          <a:p>
            <a:r>
              <a:rPr lang="en-US" dirty="0" smtClean="0">
                <a:solidFill>
                  <a:srgbClr val="314259"/>
                </a:solidFill>
                <a:latin typeface="Gilroy"/>
              </a:rPr>
              <a:t>However</a:t>
            </a:r>
            <a:r>
              <a:rPr lang="en-US" dirty="0">
                <a:solidFill>
                  <a:srgbClr val="314259"/>
                </a:solidFill>
                <a:latin typeface="Gilroy"/>
              </a:rPr>
              <a:t>, the payer must deduct tax only when the payment made to a non-resident is taxable in India. </a:t>
            </a:r>
            <a:endParaRPr lang="en-US" dirty="0" smtClean="0">
              <a:solidFill>
                <a:srgbClr val="314259"/>
              </a:solidFill>
              <a:latin typeface="Gilroy"/>
            </a:endParaRPr>
          </a:p>
          <a:p>
            <a:r>
              <a:rPr lang="en-US" dirty="0" smtClean="0">
                <a:solidFill>
                  <a:srgbClr val="314259"/>
                </a:solidFill>
                <a:latin typeface="Gilroy"/>
              </a:rPr>
              <a:t>No </a:t>
            </a:r>
            <a:r>
              <a:rPr lang="en-US" dirty="0">
                <a:solidFill>
                  <a:srgbClr val="314259"/>
                </a:solidFill>
                <a:latin typeface="Gilroy"/>
              </a:rPr>
              <a:t>tax is to be deducted in case of exempt income or any other income that is not taxable as per the Income Tax Act unless the government notifies explicitly.</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20C9594F-4FFB-4064-8870-A231CCC08445}" type="datetime1">
              <a:rPr lang="en-IN" smtClean="0"/>
              <a:t>04/12/2022</a:t>
            </a:fld>
            <a:endParaRPr lang="en-IN"/>
          </a:p>
        </p:txBody>
      </p:sp>
    </p:spTree>
    <p:extLst>
      <p:ext uri="{BB962C8B-B14F-4D97-AF65-F5344CB8AC3E}">
        <p14:creationId xmlns:p14="http://schemas.microsoft.com/office/powerpoint/2010/main" val="15205808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 Rate</a:t>
            </a:r>
            <a:endParaRPr lang="en-IN" dirty="0"/>
          </a:p>
        </p:txBody>
      </p:sp>
      <p:sp>
        <p:nvSpPr>
          <p:cNvPr id="3" name="Content Placeholder 2"/>
          <p:cNvSpPr>
            <a:spLocks noGrp="1"/>
          </p:cNvSpPr>
          <p:nvPr>
            <p:ph idx="1"/>
          </p:nvPr>
        </p:nvSpPr>
        <p:spPr/>
        <p:txBody>
          <a:bodyPr/>
          <a:lstStyle/>
          <a:p>
            <a:r>
              <a:rPr lang="en-US" dirty="0">
                <a:solidFill>
                  <a:srgbClr val="314259"/>
                </a:solidFill>
                <a:latin typeface="Gilroy"/>
              </a:rPr>
              <a:t>TDS is deducted at either of the following rates, whichever is more beneficial to the payee:</a:t>
            </a:r>
          </a:p>
          <a:p>
            <a:pPr lvl="1"/>
            <a:r>
              <a:rPr lang="en-US" dirty="0">
                <a:solidFill>
                  <a:srgbClr val="314259"/>
                </a:solidFill>
                <a:latin typeface="Gilroy"/>
              </a:rPr>
              <a:t>Rates as per the Finance Act of the given year</a:t>
            </a:r>
          </a:p>
          <a:p>
            <a:pPr lvl="1"/>
            <a:r>
              <a:rPr lang="en-US" dirty="0">
                <a:solidFill>
                  <a:srgbClr val="314259"/>
                </a:solidFill>
                <a:latin typeface="Gilroy"/>
              </a:rPr>
              <a:t>Rates </a:t>
            </a:r>
            <a:r>
              <a:rPr lang="en-US" dirty="0" smtClean="0">
                <a:solidFill>
                  <a:srgbClr val="314259"/>
                </a:solidFill>
                <a:latin typeface="Gilroy"/>
              </a:rPr>
              <a:t>as DTAA </a:t>
            </a:r>
            <a:r>
              <a:rPr lang="en-US" dirty="0">
                <a:solidFill>
                  <a:srgbClr val="314259"/>
                </a:solidFill>
                <a:latin typeface="Gilroy"/>
              </a:rPr>
              <a:t>between India and the country of residence of such non-resident</a:t>
            </a:r>
          </a:p>
          <a:p>
            <a:r>
              <a:rPr lang="en-US" dirty="0" smtClean="0">
                <a:solidFill>
                  <a:srgbClr val="314259"/>
                </a:solidFill>
                <a:latin typeface="Gilroy"/>
              </a:rPr>
              <a:t>Rates in </a:t>
            </a:r>
            <a:r>
              <a:rPr lang="en-US" dirty="0">
                <a:solidFill>
                  <a:srgbClr val="314259"/>
                </a:solidFill>
                <a:latin typeface="Gilroy"/>
              </a:rPr>
              <a:t>the Finance Act are to be increased by the applicable surcharge and education </a:t>
            </a:r>
            <a:r>
              <a:rPr lang="en-US" dirty="0" err="1">
                <a:solidFill>
                  <a:srgbClr val="314259"/>
                </a:solidFill>
                <a:latin typeface="Gilroy"/>
              </a:rPr>
              <a:t>cess</a:t>
            </a:r>
            <a:r>
              <a:rPr lang="en-US" dirty="0">
                <a:solidFill>
                  <a:srgbClr val="314259"/>
                </a:solidFill>
                <a:latin typeface="Gilroy"/>
              </a:rPr>
              <a:t> of 4%. </a:t>
            </a:r>
            <a:endParaRPr lang="en-US" dirty="0" smtClean="0">
              <a:solidFill>
                <a:srgbClr val="314259"/>
              </a:solidFill>
              <a:latin typeface="Gilroy"/>
            </a:endParaRPr>
          </a:p>
          <a:p>
            <a:r>
              <a:rPr lang="en-US" dirty="0" smtClean="0">
                <a:solidFill>
                  <a:srgbClr val="314259"/>
                </a:solidFill>
                <a:latin typeface="Gilroy"/>
              </a:rPr>
              <a:t>No </a:t>
            </a:r>
            <a:r>
              <a:rPr lang="en-US" dirty="0">
                <a:solidFill>
                  <a:srgbClr val="314259"/>
                </a:solidFill>
                <a:latin typeface="Gilroy"/>
              </a:rPr>
              <a:t>surcharge and </a:t>
            </a:r>
            <a:r>
              <a:rPr lang="en-US" dirty="0" err="1">
                <a:solidFill>
                  <a:srgbClr val="314259"/>
                </a:solidFill>
                <a:latin typeface="Gilroy"/>
              </a:rPr>
              <a:t>cess</a:t>
            </a:r>
            <a:r>
              <a:rPr lang="en-US" dirty="0">
                <a:solidFill>
                  <a:srgbClr val="314259"/>
                </a:solidFill>
                <a:latin typeface="Gilroy"/>
              </a:rPr>
              <a:t> are </a:t>
            </a:r>
            <a:r>
              <a:rPr lang="en-US" dirty="0" smtClean="0">
                <a:solidFill>
                  <a:srgbClr val="314259"/>
                </a:solidFill>
                <a:latin typeface="Gilroy"/>
              </a:rPr>
              <a:t>required </a:t>
            </a:r>
            <a:r>
              <a:rPr lang="en-US" dirty="0">
                <a:solidFill>
                  <a:srgbClr val="314259"/>
                </a:solidFill>
                <a:latin typeface="Gilroy"/>
              </a:rPr>
              <a:t>to be </a:t>
            </a:r>
            <a:r>
              <a:rPr lang="en-US" dirty="0" smtClean="0">
                <a:solidFill>
                  <a:srgbClr val="314259"/>
                </a:solidFill>
                <a:latin typeface="Gilroy"/>
              </a:rPr>
              <a:t>deducted relating </a:t>
            </a:r>
            <a:r>
              <a:rPr lang="en-US" dirty="0">
                <a:solidFill>
                  <a:srgbClr val="314259"/>
                </a:solidFill>
                <a:latin typeface="Gilroy"/>
              </a:rPr>
              <a:t>the rates given under DTAA.</a:t>
            </a:r>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B1DB208C-3C87-4934-B7CE-22926110ED65}" type="datetime1">
              <a:rPr lang="en-IN" smtClean="0"/>
              <a:t>04/12/2022</a:t>
            </a:fld>
            <a:endParaRPr lang="en-IN"/>
          </a:p>
        </p:txBody>
      </p:sp>
    </p:spTree>
    <p:extLst>
      <p:ext uri="{BB962C8B-B14F-4D97-AF65-F5344CB8AC3E}">
        <p14:creationId xmlns:p14="http://schemas.microsoft.com/office/powerpoint/2010/main" val="39371050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Rates</a:t>
            </a:r>
            <a:endParaRPr lang="en-IN" dirty="0"/>
          </a:p>
        </p:txBody>
      </p:sp>
      <p:sp>
        <p:nvSpPr>
          <p:cNvPr id="3" name="Content Placeholder 2"/>
          <p:cNvSpPr>
            <a:spLocks noGrp="1"/>
          </p:cNvSpPr>
          <p:nvPr>
            <p:ph idx="1"/>
          </p:nvPr>
        </p:nvSpPr>
        <p:spPr/>
        <p:txBody>
          <a:bodyPr/>
          <a:lstStyle/>
          <a:p>
            <a:r>
              <a:rPr lang="en-US" dirty="0" smtClean="0"/>
              <a:t>Dividend 		20%</a:t>
            </a:r>
          </a:p>
          <a:p>
            <a:r>
              <a:rPr lang="en-US" dirty="0" smtClean="0"/>
              <a:t>Interest</a:t>
            </a:r>
            <a:r>
              <a:rPr lang="en-IN" dirty="0" smtClean="0"/>
              <a:t>		20%</a:t>
            </a:r>
          </a:p>
          <a:p>
            <a:r>
              <a:rPr lang="en-US" dirty="0" smtClean="0"/>
              <a:t>Royalty		10%</a:t>
            </a:r>
          </a:p>
          <a:p>
            <a:r>
              <a:rPr lang="en-US" dirty="0" smtClean="0"/>
              <a:t>Fees for Technical Services	10%</a:t>
            </a:r>
          </a:p>
          <a:p>
            <a:pPr marL="0" indent="0">
              <a:buNone/>
            </a:pPr>
            <a:endParaRPr lang="en-US" dirty="0" smtClean="0"/>
          </a:p>
          <a:p>
            <a:endParaRPr lang="en-US" dirty="0" smtClean="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AC9E659F-A662-4E7F-BC8E-A94168529A24}" type="datetime1">
              <a:rPr lang="en-IN" smtClean="0"/>
              <a:t>04/12/2022</a:t>
            </a:fld>
            <a:endParaRPr lang="en-IN"/>
          </a:p>
        </p:txBody>
      </p:sp>
    </p:spTree>
    <p:extLst>
      <p:ext uri="{BB962C8B-B14F-4D97-AF65-F5344CB8AC3E}">
        <p14:creationId xmlns:p14="http://schemas.microsoft.com/office/powerpoint/2010/main" val="39198339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a:t>
            </a:r>
            <a:endParaRPr lang="en-IN" dirty="0"/>
          </a:p>
        </p:txBody>
      </p:sp>
      <p:sp>
        <p:nvSpPr>
          <p:cNvPr id="3" name="Content Placeholder 2"/>
          <p:cNvSpPr>
            <a:spLocks noGrp="1"/>
          </p:cNvSpPr>
          <p:nvPr>
            <p:ph idx="1"/>
          </p:nvPr>
        </p:nvSpPr>
        <p:spPr/>
        <p:txBody>
          <a:bodyPr>
            <a:normAutofit fontScale="92500" lnSpcReduction="20000"/>
          </a:bodyPr>
          <a:lstStyle/>
          <a:p>
            <a:r>
              <a:rPr lang="en-US" dirty="0">
                <a:solidFill>
                  <a:srgbClr val="333333"/>
                </a:solidFill>
                <a:latin typeface="Arial" panose="020B0604020202020204" pitchFamily="34" charset="0"/>
              </a:rPr>
              <a:t>Any person who is responsible for paying any sum being royalty or fees for technical services to a non-resident / foreign company carrying on business through a Permanent Establishment (PE) in India shall deduct tax u/s. 195 of the Act at the rate of tax at applicable rates.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For </a:t>
            </a:r>
            <a:r>
              <a:rPr lang="en-US" dirty="0">
                <a:solidFill>
                  <a:srgbClr val="333333"/>
                </a:solidFill>
                <a:latin typeface="Arial" panose="020B0604020202020204" pitchFamily="34" charset="0"/>
              </a:rPr>
              <a:t>payments to Foreign Companies having a PE in India</a:t>
            </a:r>
            <a:r>
              <a:rPr lang="en-US" dirty="0" smtClean="0">
                <a:solidFill>
                  <a:srgbClr val="333333"/>
                </a:solidFill>
                <a:latin typeface="Arial" panose="020B0604020202020204" pitchFamily="34" charset="0"/>
              </a:rPr>
              <a:t>:</a:t>
            </a:r>
          </a:p>
          <a:p>
            <a:pPr lvl="1"/>
            <a:r>
              <a:rPr lang="en-US" dirty="0" smtClean="0">
                <a:solidFill>
                  <a:srgbClr val="333333"/>
                </a:solidFill>
                <a:latin typeface="Arial" panose="020B0604020202020204" pitchFamily="34" charset="0"/>
              </a:rPr>
              <a:t>If </a:t>
            </a:r>
            <a:r>
              <a:rPr lang="en-US" dirty="0">
                <a:solidFill>
                  <a:srgbClr val="333333"/>
                </a:solidFill>
                <a:latin typeface="Arial" panose="020B0604020202020204" pitchFamily="34" charset="0"/>
              </a:rPr>
              <a:t>amount exceeds Rs.1 </a:t>
            </a:r>
            <a:r>
              <a:rPr lang="en-US" dirty="0" err="1">
                <a:solidFill>
                  <a:srgbClr val="333333"/>
                </a:solidFill>
                <a:latin typeface="Arial" panose="020B0604020202020204" pitchFamily="34" charset="0"/>
              </a:rPr>
              <a:t>Crore</a:t>
            </a:r>
            <a:r>
              <a:rPr lang="en-US" dirty="0">
                <a:solidFill>
                  <a:srgbClr val="333333"/>
                </a:solidFill>
                <a:latin typeface="Arial" panose="020B0604020202020204" pitchFamily="34" charset="0"/>
              </a:rPr>
              <a:t>: 40% + 4% </a:t>
            </a:r>
            <a:r>
              <a:rPr lang="en-US" dirty="0" err="1">
                <a:solidFill>
                  <a:srgbClr val="333333"/>
                </a:solidFill>
                <a:latin typeface="Arial" panose="020B0604020202020204" pitchFamily="34" charset="0"/>
              </a:rPr>
              <a:t>Cess</a:t>
            </a:r>
            <a:r>
              <a:rPr lang="en-US" dirty="0">
                <a:solidFill>
                  <a:srgbClr val="333333"/>
                </a:solidFill>
                <a:latin typeface="Arial" panose="020B0604020202020204" pitchFamily="34" charset="0"/>
              </a:rPr>
              <a:t> + 2% Surcharge (42.432%) </a:t>
            </a:r>
            <a:endParaRPr lang="en-US" dirty="0" smtClean="0">
              <a:solidFill>
                <a:srgbClr val="333333"/>
              </a:solidFill>
              <a:latin typeface="Arial" panose="020B0604020202020204" pitchFamily="34" charset="0"/>
            </a:endParaRPr>
          </a:p>
          <a:p>
            <a:pPr lvl="1"/>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If the amount </a:t>
            </a:r>
            <a:r>
              <a:rPr lang="en-US" dirty="0">
                <a:solidFill>
                  <a:srgbClr val="333333"/>
                </a:solidFill>
                <a:latin typeface="Arial" panose="020B0604020202020204" pitchFamily="34" charset="0"/>
              </a:rPr>
              <a:t>exceeds Rs.10 </a:t>
            </a:r>
            <a:r>
              <a:rPr lang="en-US" dirty="0" err="1">
                <a:solidFill>
                  <a:srgbClr val="333333"/>
                </a:solidFill>
                <a:latin typeface="Arial" panose="020B0604020202020204" pitchFamily="34" charset="0"/>
              </a:rPr>
              <a:t>Crores</a:t>
            </a:r>
            <a:r>
              <a:rPr lang="en-US" dirty="0">
                <a:solidFill>
                  <a:srgbClr val="333333"/>
                </a:solidFill>
                <a:latin typeface="Arial" panose="020B0604020202020204" pitchFamily="34" charset="0"/>
              </a:rPr>
              <a:t>: 40% + 4% </a:t>
            </a:r>
            <a:r>
              <a:rPr lang="en-US" dirty="0" err="1">
                <a:solidFill>
                  <a:srgbClr val="333333"/>
                </a:solidFill>
                <a:latin typeface="Arial" panose="020B0604020202020204" pitchFamily="34" charset="0"/>
              </a:rPr>
              <a:t>Cess</a:t>
            </a:r>
            <a:r>
              <a:rPr lang="en-US" dirty="0">
                <a:solidFill>
                  <a:srgbClr val="333333"/>
                </a:solidFill>
                <a:latin typeface="Arial" panose="020B0604020202020204" pitchFamily="34" charset="0"/>
              </a:rPr>
              <a:t> + 5% Surcharge (43.68%)</a:t>
            </a:r>
            <a:r>
              <a:rPr lang="en-US" dirty="0"/>
              <a:t/>
            </a:r>
            <a:br>
              <a:rPr lang="en-US" dirty="0"/>
            </a:br>
            <a:r>
              <a:rPr lang="en-US" dirty="0"/>
              <a:t/>
            </a:r>
            <a:br>
              <a:rPr lang="en-US" dirty="0"/>
            </a:b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D781C07A-745C-471B-AEC5-37D0489DC6C2}" type="datetime1">
              <a:rPr lang="en-IN" smtClean="0"/>
              <a:t>04/12/2022</a:t>
            </a:fld>
            <a:endParaRPr lang="en-IN"/>
          </a:p>
        </p:txBody>
      </p:sp>
    </p:spTree>
    <p:extLst>
      <p:ext uri="{BB962C8B-B14F-4D97-AF65-F5344CB8AC3E}">
        <p14:creationId xmlns:p14="http://schemas.microsoft.com/office/powerpoint/2010/main" val="13512318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Declaration</a:t>
            </a:r>
            <a:endParaRPr lang="en-IN" dirty="0"/>
          </a:p>
        </p:txBody>
      </p:sp>
      <p:sp>
        <p:nvSpPr>
          <p:cNvPr id="3" name="Content Placeholder 2"/>
          <p:cNvSpPr>
            <a:spLocks noGrp="1"/>
          </p:cNvSpPr>
          <p:nvPr>
            <p:ph idx="1"/>
          </p:nvPr>
        </p:nvSpPr>
        <p:spPr/>
        <p:txBody>
          <a:bodyPr/>
          <a:lstStyle/>
          <a:p>
            <a:r>
              <a:rPr lang="en-US" dirty="0">
                <a:solidFill>
                  <a:srgbClr val="314259"/>
                </a:solidFill>
                <a:latin typeface="Gilroy"/>
              </a:rPr>
              <a:t>The payer responsible for paying any amount to a non-resident or a foreign company is required to furnish complete and accurate information regarding such payment in Form 15CA and Form 15CB with the AO. </a:t>
            </a:r>
            <a:endParaRPr lang="en-US" dirty="0" smtClean="0">
              <a:solidFill>
                <a:srgbClr val="314259"/>
              </a:solidFill>
              <a:latin typeface="Gilroy"/>
            </a:endParaRPr>
          </a:p>
          <a:p>
            <a:r>
              <a:rPr lang="en-US" dirty="0" smtClean="0">
                <a:solidFill>
                  <a:srgbClr val="314259"/>
                </a:solidFill>
                <a:latin typeface="Gilroy"/>
              </a:rPr>
              <a:t>Such </a:t>
            </a:r>
            <a:r>
              <a:rPr lang="en-US" dirty="0">
                <a:solidFill>
                  <a:srgbClr val="314259"/>
                </a:solidFill>
                <a:latin typeface="Gilroy"/>
              </a:rPr>
              <a:t>information must be furnished even if the amount paid is not taxable under the Act. </a:t>
            </a:r>
            <a:endParaRPr lang="en-US" dirty="0" smtClean="0">
              <a:solidFill>
                <a:srgbClr val="314259"/>
              </a:solidFill>
              <a:latin typeface="Gilroy"/>
            </a:endParaRPr>
          </a:p>
          <a:p>
            <a:r>
              <a:rPr lang="en-US" dirty="0" smtClean="0">
                <a:solidFill>
                  <a:srgbClr val="314259"/>
                </a:solidFill>
                <a:latin typeface="Gilroy"/>
              </a:rPr>
              <a:t>Failure </a:t>
            </a:r>
            <a:r>
              <a:rPr lang="en-US" dirty="0">
                <a:solidFill>
                  <a:srgbClr val="314259"/>
                </a:solidFill>
                <a:latin typeface="Gilroy"/>
              </a:rPr>
              <a:t>to do such compliance shall attract a penalty of </a:t>
            </a:r>
            <a:r>
              <a:rPr lang="en-US" dirty="0" err="1">
                <a:solidFill>
                  <a:srgbClr val="314259"/>
                </a:solidFill>
                <a:latin typeface="Gilroy"/>
              </a:rPr>
              <a:t>Rs</a:t>
            </a:r>
            <a:r>
              <a:rPr lang="en-US" dirty="0">
                <a:solidFill>
                  <a:srgbClr val="314259"/>
                </a:solidFill>
                <a:latin typeface="Gilroy"/>
              </a:rPr>
              <a:t> 1 lakh under Section 271-I.</a:t>
            </a:r>
          </a:p>
          <a:p>
            <a:endParaRPr lang="en-US" b="0" i="0" dirty="0">
              <a:solidFill>
                <a:srgbClr val="314259"/>
              </a:solidFill>
              <a:effectLst/>
              <a:latin typeface="Gilroy"/>
            </a:endParaRPr>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41BEECC4-6122-4C23-B29B-EC907B19E753}" type="datetime1">
              <a:rPr lang="en-IN" smtClean="0"/>
              <a:t>04/12/2022</a:t>
            </a:fld>
            <a:endParaRPr lang="en-IN"/>
          </a:p>
        </p:txBody>
      </p:sp>
    </p:spTree>
    <p:extLst>
      <p:ext uri="{BB962C8B-B14F-4D97-AF65-F5344CB8AC3E}">
        <p14:creationId xmlns:p14="http://schemas.microsoft.com/office/powerpoint/2010/main" val="7651894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in India</a:t>
            </a:r>
            <a:endParaRPr lang="en-IN" dirty="0"/>
          </a:p>
        </p:txBody>
      </p:sp>
      <p:sp>
        <p:nvSpPr>
          <p:cNvPr id="3" name="Content Placeholder 2"/>
          <p:cNvSpPr>
            <a:spLocks noGrp="1"/>
          </p:cNvSpPr>
          <p:nvPr>
            <p:ph idx="1"/>
          </p:nvPr>
        </p:nvSpPr>
        <p:spPr/>
        <p:txBody>
          <a:bodyPr/>
          <a:lstStyle/>
          <a:p>
            <a:r>
              <a:rPr lang="en-US" dirty="0" smtClean="0"/>
              <a:t>Sec.195 applies only the income of non resident which is taxable in India is subject to TDS.</a:t>
            </a:r>
          </a:p>
          <a:p>
            <a:r>
              <a:rPr lang="en-US" dirty="0" smtClean="0"/>
              <a:t>If some of the income is not </a:t>
            </a:r>
            <a:r>
              <a:rPr lang="en-US" dirty="0" err="1" smtClean="0"/>
              <a:t>chareable</a:t>
            </a:r>
            <a:r>
              <a:rPr lang="en-US" dirty="0" smtClean="0"/>
              <a:t> to tax, the payer, required make an application u/s.195(2) to the AO to determine the sum chargeable to tax.</a:t>
            </a:r>
          </a:p>
          <a:p>
            <a:r>
              <a:rPr lang="en-US" dirty="0" smtClean="0"/>
              <a:t>Application only in case of doubt. And the payment is a composite payment. </a:t>
            </a:r>
          </a:p>
          <a:p>
            <a:r>
              <a:rPr lang="en-US" dirty="0" smtClean="0"/>
              <a:t>It is also applied along with the relevant DTAA.</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B569602F-5703-4715-A178-2AC99F00234B}" type="datetime1">
              <a:rPr lang="en-IN" smtClean="0"/>
              <a:t>04/12/2022</a:t>
            </a:fld>
            <a:endParaRPr lang="en-IN"/>
          </a:p>
        </p:txBody>
      </p:sp>
    </p:spTree>
    <p:extLst>
      <p:ext uri="{BB962C8B-B14F-4D97-AF65-F5344CB8AC3E}">
        <p14:creationId xmlns:p14="http://schemas.microsoft.com/office/powerpoint/2010/main" val="37880538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AO to consider</a:t>
            </a:r>
            <a:endParaRPr lang="en-IN" dirty="0"/>
          </a:p>
        </p:txBody>
      </p:sp>
      <p:sp>
        <p:nvSpPr>
          <p:cNvPr id="3" name="Content Placeholder 2"/>
          <p:cNvSpPr>
            <a:spLocks noGrp="1"/>
          </p:cNvSpPr>
          <p:nvPr>
            <p:ph idx="1"/>
          </p:nvPr>
        </p:nvSpPr>
        <p:spPr/>
        <p:txBody>
          <a:bodyPr/>
          <a:lstStyle/>
          <a:p>
            <a:r>
              <a:rPr lang="en-US" dirty="0" smtClean="0"/>
              <a:t>Tax payable on estimated income of the relevant AY</a:t>
            </a:r>
          </a:p>
          <a:p>
            <a:r>
              <a:rPr lang="en-US" dirty="0" smtClean="0"/>
              <a:t>Tax payable on the assessed or returned income or estimated income relating to the </a:t>
            </a:r>
            <a:r>
              <a:rPr lang="en-US" dirty="0" err="1" smtClean="0"/>
              <a:t>preceeding</a:t>
            </a:r>
            <a:r>
              <a:rPr lang="en-US" dirty="0" smtClean="0"/>
              <a:t> 4  previous years.</a:t>
            </a:r>
          </a:p>
          <a:p>
            <a:r>
              <a:rPr lang="en-US" dirty="0" smtClean="0"/>
              <a:t>Existing liability </a:t>
            </a:r>
          </a:p>
          <a:p>
            <a:r>
              <a:rPr lang="en-US" dirty="0" smtClean="0"/>
              <a:t>Advance tax, other </a:t>
            </a:r>
            <a:r>
              <a:rPr lang="en-US" dirty="0" err="1" smtClean="0"/>
              <a:t>tds</a:t>
            </a:r>
            <a:r>
              <a:rPr lang="en-US" dirty="0" smtClean="0"/>
              <a:t>/</a:t>
            </a:r>
            <a:r>
              <a:rPr lang="en-US" dirty="0" err="1" smtClean="0"/>
              <a:t>tcs</a:t>
            </a:r>
            <a:r>
              <a:rPr lang="en-US" dirty="0" smtClean="0"/>
              <a:t> .</a:t>
            </a:r>
          </a:p>
          <a:p>
            <a:r>
              <a:rPr lang="en-US" dirty="0" smtClean="0"/>
              <a:t>The certificate is only applicable to a particular non resident named.</a:t>
            </a:r>
            <a:endParaRPr lang="en-US" dirty="0"/>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8822EC57-21E2-40E1-AF96-2BAFDB1C8A9E}" type="datetime1">
              <a:rPr lang="en-IN" smtClean="0"/>
              <a:t>04/12/2022</a:t>
            </a:fld>
            <a:endParaRPr lang="en-IN"/>
          </a:p>
        </p:txBody>
      </p:sp>
    </p:spTree>
    <p:extLst>
      <p:ext uri="{BB962C8B-B14F-4D97-AF65-F5344CB8AC3E}">
        <p14:creationId xmlns:p14="http://schemas.microsoft.com/office/powerpoint/2010/main" val="4083214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Provisions Discussed</a:t>
            </a:r>
            <a:endParaRPr lang="en-IN" dirty="0"/>
          </a:p>
        </p:txBody>
      </p:sp>
      <p:sp>
        <p:nvSpPr>
          <p:cNvPr id="3" name="Content Placeholder 2"/>
          <p:cNvSpPr>
            <a:spLocks noGrp="1"/>
          </p:cNvSpPr>
          <p:nvPr>
            <p:ph idx="1"/>
          </p:nvPr>
        </p:nvSpPr>
        <p:spPr/>
        <p:txBody>
          <a:bodyPr/>
          <a:lstStyle/>
          <a:p>
            <a:pPr algn="ctr"/>
            <a:r>
              <a:rPr lang="en-US" dirty="0" smtClean="0"/>
              <a:t>Sec. 194E</a:t>
            </a:r>
          </a:p>
          <a:p>
            <a:pPr algn="ctr"/>
            <a:r>
              <a:rPr lang="en-US" dirty="0" smtClean="0"/>
              <a:t>Sec. 195</a:t>
            </a:r>
          </a:p>
          <a:p>
            <a:pPr algn="ctr"/>
            <a:r>
              <a:rPr lang="en-US" dirty="0" smtClean="0"/>
              <a:t> Sec.196C</a:t>
            </a:r>
          </a:p>
          <a:p>
            <a:pPr algn="ctr"/>
            <a:r>
              <a:rPr lang="en-US" dirty="0" smtClean="0"/>
              <a:t> Sec.196D</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AEBC952E-D509-451C-9F5D-0A5B39A96843}" type="datetime1">
              <a:rPr lang="en-IN" smtClean="0"/>
              <a:t>04/12/2022</a:t>
            </a:fld>
            <a:endParaRPr lang="en-IN"/>
          </a:p>
        </p:txBody>
      </p:sp>
    </p:spTree>
    <p:extLst>
      <p:ext uri="{BB962C8B-B14F-4D97-AF65-F5344CB8AC3E}">
        <p14:creationId xmlns:p14="http://schemas.microsoft.com/office/powerpoint/2010/main" val="6828909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Other provisions</a:t>
            </a:r>
            <a:endParaRPr lang="en-IN" dirty="0"/>
          </a:p>
        </p:txBody>
      </p:sp>
      <p:sp>
        <p:nvSpPr>
          <p:cNvPr id="3" name="Content Placeholder 2"/>
          <p:cNvSpPr>
            <a:spLocks noGrp="1"/>
          </p:cNvSpPr>
          <p:nvPr>
            <p:ph idx="1"/>
          </p:nvPr>
        </p:nvSpPr>
        <p:spPr/>
        <p:txBody>
          <a:bodyPr/>
          <a:lstStyle/>
          <a:p>
            <a:r>
              <a:rPr lang="en-IN" dirty="0" smtClean="0"/>
              <a:t>Sec.195 applicable whether payment is made within India or payment is made outside India.</a:t>
            </a:r>
          </a:p>
          <a:p>
            <a:r>
              <a:rPr lang="en-IN" dirty="0" smtClean="0"/>
              <a:t>Applicable whether the </a:t>
            </a:r>
            <a:r>
              <a:rPr lang="en-IN" dirty="0" err="1" smtClean="0"/>
              <a:t>Deductor</a:t>
            </a:r>
            <a:r>
              <a:rPr lang="en-IN" dirty="0" smtClean="0"/>
              <a:t> is Resident or Non Resident</a:t>
            </a:r>
          </a:p>
          <a:p>
            <a:r>
              <a:rPr lang="en-IN" dirty="0" smtClean="0"/>
              <a:t>Applicable even if the NR do not have any PE, POEM of business.</a:t>
            </a:r>
          </a:p>
          <a:p>
            <a:r>
              <a:rPr lang="en-IN" dirty="0" smtClean="0"/>
              <a:t>If salary is paid to a Non Resident, TDS u/s.192 is applicable not Sec.195.</a:t>
            </a:r>
          </a:p>
          <a:p>
            <a:r>
              <a:rPr lang="en-IN" dirty="0" smtClean="0"/>
              <a:t>If Sections 194E(Sports),  194LB(Interest)  and 194LC(Interest) is applicable, Sec.195 is not applicable.</a:t>
            </a:r>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0EAF736B-62C6-4171-BBF6-A357199BF92E}" type="datetime1">
              <a:rPr lang="en-IN" smtClean="0"/>
              <a:t>04/12/2022</a:t>
            </a:fld>
            <a:endParaRPr lang="en-IN"/>
          </a:p>
        </p:txBody>
      </p:sp>
    </p:spTree>
    <p:extLst>
      <p:ext uri="{BB962C8B-B14F-4D97-AF65-F5344CB8AC3E}">
        <p14:creationId xmlns:p14="http://schemas.microsoft.com/office/powerpoint/2010/main" val="42778799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15CA</a:t>
            </a:r>
            <a:endParaRPr lang="en-IN" dirty="0"/>
          </a:p>
        </p:txBody>
      </p:sp>
      <p:sp>
        <p:nvSpPr>
          <p:cNvPr id="3" name="Content Placeholder 2"/>
          <p:cNvSpPr>
            <a:spLocks noGrp="1"/>
          </p:cNvSpPr>
          <p:nvPr>
            <p:ph idx="1"/>
          </p:nvPr>
        </p:nvSpPr>
        <p:spPr/>
        <p:txBody>
          <a:bodyPr>
            <a:normAutofit fontScale="77500" lnSpcReduction="20000"/>
          </a:bodyPr>
          <a:lstStyle/>
          <a:p>
            <a:r>
              <a:rPr lang="en-US" dirty="0">
                <a:solidFill>
                  <a:srgbClr val="333333"/>
                </a:solidFill>
                <a:latin typeface="Arial" panose="020B0604020202020204" pitchFamily="34" charset="0"/>
              </a:rPr>
              <a:t>Part A –Section A of Form 15CA is filled in by the remitter when the payment or the total sum of the payment extended by the remitter to NRI recipient during a particular Financial Year is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5 Lakhs or less.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Part </a:t>
            </a:r>
            <a:r>
              <a:rPr lang="en-US" dirty="0">
                <a:solidFill>
                  <a:srgbClr val="333333"/>
                </a:solidFill>
                <a:latin typeface="Arial" panose="020B0604020202020204" pitchFamily="34" charset="0"/>
              </a:rPr>
              <a:t>B –Section B of Form 15CA is in the role when such payments are more than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5 Lakhs. Information is entered by the filer in Section B after acquiring a certificate from Assessing Officer (valid under section 197) or the order from Assessing Officer (valid under sub-section (2) or sub-section (3) of section 195).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Part </a:t>
            </a:r>
            <a:r>
              <a:rPr lang="en-US" dirty="0">
                <a:solidFill>
                  <a:srgbClr val="333333"/>
                </a:solidFill>
                <a:latin typeface="Arial" panose="020B0604020202020204" pitchFamily="34" charset="0"/>
              </a:rPr>
              <a:t>C –If such payments made during a particular FY exceed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5 Lakhs, the related information has to be entered in Section C of Form 15CA after acquiring the Tax Determination Certificate or Form 15CB from authorized CA (valid under sub-section (2) of section 288).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Part </a:t>
            </a:r>
            <a:r>
              <a:rPr lang="en-US" dirty="0">
                <a:solidFill>
                  <a:srgbClr val="333333"/>
                </a:solidFill>
                <a:latin typeface="Arial" panose="020B0604020202020204" pitchFamily="34" charset="0"/>
              </a:rPr>
              <a:t>D –Payments made by the remitter during a particular FY which is not referred to in sub-section 37BB or in other words is not taxable under law, the information related to such payments is to be entered in Section D of Form 15CA.</a:t>
            </a:r>
            <a:r>
              <a:rPr lang="en-US" dirty="0"/>
              <a:t/>
            </a:r>
            <a:br>
              <a:rPr lang="en-US" dirty="0"/>
            </a:br>
            <a:r>
              <a:rPr lang="en-US" dirty="0"/>
              <a:t/>
            </a:r>
            <a:br>
              <a:rPr lang="en-US" dirty="0"/>
            </a:b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732CB84B-06BC-482D-BB89-416614A0BB39}" type="datetime1">
              <a:rPr lang="en-IN" smtClean="0"/>
              <a:t>04/12/2022</a:t>
            </a:fld>
            <a:endParaRPr lang="en-IN"/>
          </a:p>
        </p:txBody>
      </p:sp>
    </p:spTree>
    <p:extLst>
      <p:ext uri="{BB962C8B-B14F-4D97-AF65-F5344CB8AC3E}">
        <p14:creationId xmlns:p14="http://schemas.microsoft.com/office/powerpoint/2010/main" val="26646383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15CB</a:t>
            </a:r>
            <a:endParaRPr lang="en-IN" dirty="0"/>
          </a:p>
        </p:txBody>
      </p:sp>
      <p:sp>
        <p:nvSpPr>
          <p:cNvPr id="3" name="Content Placeholder 2"/>
          <p:cNvSpPr>
            <a:spLocks noGrp="1"/>
          </p:cNvSpPr>
          <p:nvPr>
            <p:ph idx="1"/>
          </p:nvPr>
        </p:nvSpPr>
        <p:spPr/>
        <p:txBody>
          <a:bodyPr/>
          <a:lstStyle/>
          <a:p>
            <a:r>
              <a:rPr lang="en-US" dirty="0">
                <a:solidFill>
                  <a:srgbClr val="333333"/>
                </a:solidFill>
                <a:latin typeface="Arial" panose="020B0604020202020204" pitchFamily="34" charset="0"/>
              </a:rPr>
              <a:t>Form 15CB is required to be filled only when the remittance exceeds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5 Lakh in the said fiscal under the income tax act 1961.</a:t>
            </a:r>
            <a:r>
              <a:rPr lang="en-US" dirty="0"/>
              <a:t/>
            </a:r>
            <a:br>
              <a:rPr lang="en-US" dirty="0"/>
            </a:br>
            <a:r>
              <a:rPr lang="en-US" dirty="0"/>
              <a:t/>
            </a:r>
            <a:br>
              <a:rPr lang="en-US" dirty="0"/>
            </a:b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3CDFA35F-E1B5-42ED-8467-7547B4F18F5B}" type="datetime1">
              <a:rPr lang="en-IN" smtClean="0"/>
              <a:t>04/12/2022</a:t>
            </a:fld>
            <a:endParaRPr lang="en-IN"/>
          </a:p>
        </p:txBody>
      </p:sp>
    </p:spTree>
    <p:extLst>
      <p:ext uri="{BB962C8B-B14F-4D97-AF65-F5344CB8AC3E}">
        <p14:creationId xmlns:p14="http://schemas.microsoft.com/office/powerpoint/2010/main" val="17538721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a:t>
            </a:r>
            <a:endParaRPr lang="en-IN" dirty="0"/>
          </a:p>
        </p:txBody>
      </p:sp>
      <p:sp>
        <p:nvSpPr>
          <p:cNvPr id="3" name="Content Placeholder 2"/>
          <p:cNvSpPr>
            <a:spLocks noGrp="1"/>
          </p:cNvSpPr>
          <p:nvPr>
            <p:ph idx="1"/>
          </p:nvPr>
        </p:nvSpPr>
        <p:spPr/>
        <p:txBody>
          <a:bodyPr/>
          <a:lstStyle/>
          <a:p>
            <a:r>
              <a:rPr lang="en-US" dirty="0" smtClean="0">
                <a:solidFill>
                  <a:srgbClr val="314259"/>
                </a:solidFill>
                <a:latin typeface="Gilroy"/>
              </a:rPr>
              <a:t>Return and Certificate</a:t>
            </a:r>
          </a:p>
          <a:p>
            <a:r>
              <a:rPr lang="en-US" dirty="0" smtClean="0">
                <a:solidFill>
                  <a:srgbClr val="314259"/>
                </a:solidFill>
                <a:latin typeface="Gilroy"/>
              </a:rPr>
              <a:t>Any </a:t>
            </a:r>
            <a:r>
              <a:rPr lang="en-US" dirty="0">
                <a:solidFill>
                  <a:srgbClr val="314259"/>
                </a:solidFill>
                <a:latin typeface="Gilroy"/>
              </a:rPr>
              <a:t>person making any payment to a non-resident is required to obtain TAN and deduct tax at the applicable rates. </a:t>
            </a:r>
            <a:endParaRPr lang="en-US" dirty="0" smtClean="0">
              <a:solidFill>
                <a:srgbClr val="314259"/>
              </a:solidFill>
              <a:latin typeface="Gilroy"/>
            </a:endParaRPr>
          </a:p>
          <a:p>
            <a:r>
              <a:rPr lang="en-US" dirty="0" smtClean="0">
                <a:solidFill>
                  <a:srgbClr val="314259"/>
                </a:solidFill>
                <a:latin typeface="Gilroy"/>
              </a:rPr>
              <a:t>The </a:t>
            </a:r>
            <a:r>
              <a:rPr lang="en-US" dirty="0">
                <a:solidFill>
                  <a:srgbClr val="314259"/>
                </a:solidFill>
                <a:latin typeface="Gilroy"/>
              </a:rPr>
              <a:t>payer must deposit the tax deducted with the government against the PAN of the payee within the applicable due dates. </a:t>
            </a:r>
            <a:endParaRPr lang="en-US" dirty="0" smtClean="0">
              <a:solidFill>
                <a:srgbClr val="314259"/>
              </a:solidFill>
              <a:latin typeface="Gilroy"/>
            </a:endParaRPr>
          </a:p>
          <a:p>
            <a:r>
              <a:rPr lang="en-US" dirty="0" smtClean="0">
                <a:solidFill>
                  <a:srgbClr val="314259"/>
                </a:solidFill>
                <a:latin typeface="Gilroy"/>
              </a:rPr>
              <a:t>Further</a:t>
            </a:r>
            <a:r>
              <a:rPr lang="en-US" dirty="0">
                <a:solidFill>
                  <a:srgbClr val="314259"/>
                </a:solidFill>
                <a:latin typeface="Gilroy"/>
              </a:rPr>
              <a:t>, the payer would also need to furnish the TDS return in Form 27Q within the quarterly due dates and issue the TDS certificate in Form 16A to the non-resident.</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31ABC837-3FED-4043-99AA-E9848AB38EBE}" type="datetime1">
              <a:rPr lang="en-IN" smtClean="0"/>
              <a:t>04/12/2022</a:t>
            </a:fld>
            <a:endParaRPr lang="en-IN"/>
          </a:p>
        </p:txBody>
      </p:sp>
    </p:spTree>
    <p:extLst>
      <p:ext uri="{BB962C8B-B14F-4D97-AF65-F5344CB8AC3E}">
        <p14:creationId xmlns:p14="http://schemas.microsoft.com/office/powerpoint/2010/main" val="714268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Payment</a:t>
            </a:r>
            <a:endParaRPr lang="en-IN" dirty="0"/>
          </a:p>
        </p:txBody>
      </p:sp>
      <p:sp>
        <p:nvSpPr>
          <p:cNvPr id="3" name="Content Placeholder 2"/>
          <p:cNvSpPr>
            <a:spLocks noGrp="1"/>
          </p:cNvSpPr>
          <p:nvPr>
            <p:ph idx="1"/>
          </p:nvPr>
        </p:nvSpPr>
        <p:spPr/>
        <p:txBody>
          <a:bodyPr/>
          <a:lstStyle/>
          <a:p>
            <a:r>
              <a:rPr lang="en-US" dirty="0">
                <a:solidFill>
                  <a:srgbClr val="333333"/>
                </a:solidFill>
                <a:latin typeface="Arial" panose="020B0604020202020204" pitchFamily="34" charset="0"/>
              </a:rPr>
              <a:t>a) Any interest (not being interest referred to in section 194LB, 194LC and 194LD)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b</a:t>
            </a:r>
            <a:r>
              <a:rPr lang="en-US" dirty="0">
                <a:solidFill>
                  <a:srgbClr val="333333"/>
                </a:solidFill>
                <a:latin typeface="Arial" panose="020B0604020202020204" pitchFamily="34" charset="0"/>
              </a:rPr>
              <a:t>) Any other sum chargeable under the provision of this Act (not being income chargeable under the head ‘Salaries’)</a:t>
            </a:r>
            <a:r>
              <a:rPr lang="en-US" dirty="0"/>
              <a:t/>
            </a:r>
            <a:br>
              <a:rPr lang="en-US" dirty="0"/>
            </a:br>
            <a:r>
              <a:rPr lang="en-US" dirty="0"/>
              <a:t/>
            </a:r>
            <a:br>
              <a:rPr lang="en-US" dirty="0"/>
            </a:b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9D4CF171-6A4B-49F6-8147-55990DEE693F}" type="datetime1">
              <a:rPr lang="en-IN" smtClean="0"/>
              <a:t>04/12/2022</a:t>
            </a:fld>
            <a:endParaRPr lang="en-IN"/>
          </a:p>
        </p:txBody>
      </p:sp>
    </p:spTree>
    <p:extLst>
      <p:ext uri="{BB962C8B-B14F-4D97-AF65-F5344CB8AC3E}">
        <p14:creationId xmlns:p14="http://schemas.microsoft.com/office/powerpoint/2010/main" val="329362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IN" dirty="0"/>
          </a:p>
        </p:txBody>
      </p:sp>
      <p:sp>
        <p:nvSpPr>
          <p:cNvPr id="3" name="Content Placeholder 2"/>
          <p:cNvSpPr>
            <a:spLocks noGrp="1"/>
          </p:cNvSpPr>
          <p:nvPr>
            <p:ph idx="1"/>
          </p:nvPr>
        </p:nvSpPr>
        <p:spPr/>
        <p:txBody>
          <a:bodyPr/>
          <a:lstStyle/>
          <a:p>
            <a:r>
              <a:rPr lang="en-US" dirty="0">
                <a:solidFill>
                  <a:srgbClr val="333333"/>
                </a:solidFill>
                <a:latin typeface="Arial" panose="020B0604020202020204" pitchFamily="34" charset="0"/>
              </a:rPr>
              <a:t>Applicability: TDS to be deducted on any sum chargeable under the provisions of Income Tax Act, 1961 not being income chargeable under the head ‘Salaries’. (E.g. Payments such as interest, royalty, fees for technical services are liable for tax deduction u/s. 195 of the Act)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 </a:t>
            </a:r>
            <a:r>
              <a:rPr lang="en-US" dirty="0">
                <a:solidFill>
                  <a:srgbClr val="333333"/>
                </a:solidFill>
                <a:latin typeface="Arial" panose="020B0604020202020204" pitchFamily="34" charset="0"/>
              </a:rPr>
              <a:t>Payer: Any person (both Resident and Non-resident)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 </a:t>
            </a:r>
            <a:r>
              <a:rPr lang="en-US" dirty="0">
                <a:solidFill>
                  <a:srgbClr val="333333"/>
                </a:solidFill>
                <a:latin typeface="Arial" panose="020B0604020202020204" pitchFamily="34" charset="0"/>
              </a:rPr>
              <a:t>Payee: Non-residents / Foreign Company</a:t>
            </a:r>
            <a:r>
              <a:rPr lang="en-US" dirty="0"/>
              <a:t/>
            </a:r>
            <a:br>
              <a:rPr lang="en-US" dirty="0"/>
            </a:br>
            <a:r>
              <a:rPr lang="en-US" dirty="0"/>
              <a:t/>
            </a:r>
            <a:br>
              <a:rPr lang="en-US" dirty="0"/>
            </a:b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CCC11653-9D1D-4A57-9B0E-B818F8CF2C08}" type="datetime1">
              <a:rPr lang="en-IN" smtClean="0"/>
              <a:t>04/12/2022</a:t>
            </a:fld>
            <a:endParaRPr lang="en-IN"/>
          </a:p>
        </p:txBody>
      </p:sp>
    </p:spTree>
    <p:extLst>
      <p:ext uri="{BB962C8B-B14F-4D97-AF65-F5344CB8AC3E}">
        <p14:creationId xmlns:p14="http://schemas.microsoft.com/office/powerpoint/2010/main" val="39107324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Deemed to Accrue or Arise in India to the Non Resident (Provisions of Sec.9).</a:t>
            </a:r>
          </a:p>
          <a:p>
            <a:pPr lvl="1"/>
            <a:r>
              <a:rPr lang="en-US" dirty="0" smtClean="0"/>
              <a:t>Interest</a:t>
            </a:r>
          </a:p>
          <a:p>
            <a:pPr lvl="1"/>
            <a:r>
              <a:rPr lang="en-US" dirty="0" smtClean="0"/>
              <a:t>Royalty</a:t>
            </a:r>
          </a:p>
          <a:p>
            <a:pPr lvl="1"/>
            <a:r>
              <a:rPr lang="en-US" dirty="0" smtClean="0"/>
              <a:t>Fees for Technical Services</a:t>
            </a:r>
          </a:p>
          <a:p>
            <a:pPr lvl="1"/>
            <a:r>
              <a:rPr lang="en-US" dirty="0" smtClean="0"/>
              <a:t>Any other payment</a:t>
            </a:r>
          </a:p>
          <a:p>
            <a:pPr lvl="1"/>
            <a:endParaRPr lang="en-US" dirty="0" smtClean="0"/>
          </a:p>
          <a:p>
            <a:pPr marL="0" indent="0">
              <a:buNone/>
            </a:pPr>
            <a:r>
              <a:rPr lang="en-US" dirty="0" smtClean="0">
                <a:solidFill>
                  <a:srgbClr val="333333"/>
                </a:solidFill>
                <a:latin typeface="Arial" panose="020B0604020202020204" pitchFamily="34" charset="0"/>
              </a:rPr>
              <a:t>Income </a:t>
            </a:r>
            <a:r>
              <a:rPr lang="en-US" dirty="0">
                <a:solidFill>
                  <a:srgbClr val="333333"/>
                </a:solidFill>
                <a:latin typeface="Arial" panose="020B0604020202020204" pitchFamily="34" charset="0"/>
              </a:rPr>
              <a:t>of the non-resident, whether or not: </a:t>
            </a:r>
            <a:endParaRPr lang="en-US" dirty="0" smtClean="0">
              <a:solidFill>
                <a:srgbClr val="333333"/>
              </a:solidFill>
              <a:latin typeface="Arial" panose="020B0604020202020204" pitchFamily="34" charset="0"/>
            </a:endParaRPr>
          </a:p>
          <a:p>
            <a:pPr marL="0" indent="0">
              <a:buNone/>
            </a:pPr>
            <a:r>
              <a:rPr lang="en-US" dirty="0">
                <a:solidFill>
                  <a:srgbClr val="333333"/>
                </a:solidFill>
                <a:latin typeface="Arial" panose="020B0604020202020204" pitchFamily="34" charset="0"/>
              </a:rPr>
              <a:t>	</a:t>
            </a:r>
            <a:r>
              <a:rPr lang="en-US" dirty="0" smtClean="0">
                <a:solidFill>
                  <a:srgbClr val="333333"/>
                </a:solidFill>
                <a:latin typeface="Arial" panose="020B0604020202020204" pitchFamily="34" charset="0"/>
              </a:rPr>
              <a:t>The </a:t>
            </a:r>
            <a:r>
              <a:rPr lang="en-US" dirty="0">
                <a:solidFill>
                  <a:srgbClr val="333333"/>
                </a:solidFill>
                <a:latin typeface="Arial" panose="020B0604020202020204" pitchFamily="34" charset="0"/>
              </a:rPr>
              <a:t>non-resident has a residence or place of business or </a:t>
            </a:r>
            <a:r>
              <a:rPr lang="en-US" dirty="0" smtClean="0">
                <a:solidFill>
                  <a:srgbClr val="333333"/>
                </a:solidFill>
                <a:latin typeface="Arial" panose="020B0604020202020204" pitchFamily="34" charset="0"/>
              </a:rPr>
              <a:t>	business </a:t>
            </a:r>
            <a:r>
              <a:rPr lang="en-US" dirty="0">
                <a:solidFill>
                  <a:srgbClr val="333333"/>
                </a:solidFill>
                <a:latin typeface="Arial" panose="020B0604020202020204" pitchFamily="34" charset="0"/>
              </a:rPr>
              <a:t>connection in India; </a:t>
            </a:r>
            <a:endParaRPr lang="en-US" dirty="0" smtClean="0">
              <a:solidFill>
                <a:srgbClr val="333333"/>
              </a:solidFill>
              <a:latin typeface="Arial" panose="020B0604020202020204" pitchFamily="34" charset="0"/>
            </a:endParaRPr>
          </a:p>
          <a:p>
            <a:pPr marL="0" indent="0">
              <a:buNone/>
            </a:pPr>
            <a:r>
              <a:rPr lang="en-US" dirty="0" smtClean="0">
                <a:solidFill>
                  <a:srgbClr val="333333"/>
                </a:solidFill>
                <a:latin typeface="Arial" panose="020B0604020202020204" pitchFamily="34" charset="0"/>
              </a:rPr>
              <a:t>	The </a:t>
            </a:r>
            <a:r>
              <a:rPr lang="en-US" dirty="0">
                <a:solidFill>
                  <a:srgbClr val="333333"/>
                </a:solidFill>
                <a:latin typeface="Arial" panose="020B0604020202020204" pitchFamily="34" charset="0"/>
              </a:rPr>
              <a:t>non-resident has rendered services in India</a:t>
            </a:r>
            <a:r>
              <a:rPr lang="en-US" dirty="0"/>
              <a:t/>
            </a:r>
            <a:br>
              <a:rPr lang="en-US" dirty="0"/>
            </a:br>
            <a:r>
              <a:rPr lang="en-US" dirty="0"/>
              <a:t/>
            </a:r>
            <a:br>
              <a:rPr lang="en-US" dirty="0"/>
            </a:b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21CF26C8-6B7F-4DC8-8A2B-8D257216A77C}" type="datetime1">
              <a:rPr lang="en-IN" smtClean="0"/>
              <a:t>04/12/2022</a:t>
            </a:fld>
            <a:endParaRPr lang="en-IN"/>
          </a:p>
        </p:txBody>
      </p:sp>
    </p:spTree>
    <p:extLst>
      <p:ext uri="{BB962C8B-B14F-4D97-AF65-F5344CB8AC3E}">
        <p14:creationId xmlns:p14="http://schemas.microsoft.com/office/powerpoint/2010/main" val="26265064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Withholding Tax</a:t>
            </a:r>
            <a:endParaRPr lang="en-IN" dirty="0"/>
          </a:p>
        </p:txBody>
      </p:sp>
      <p:sp>
        <p:nvSpPr>
          <p:cNvPr id="3" name="Content Placeholder 2"/>
          <p:cNvSpPr>
            <a:spLocks noGrp="1"/>
          </p:cNvSpPr>
          <p:nvPr>
            <p:ph idx="1"/>
          </p:nvPr>
        </p:nvSpPr>
        <p:spPr/>
        <p:txBody>
          <a:bodyPr>
            <a:normAutofit/>
          </a:bodyPr>
          <a:lstStyle/>
          <a:p>
            <a:r>
              <a:rPr lang="en-US" dirty="0" smtClean="0">
                <a:solidFill>
                  <a:srgbClr val="333333"/>
                </a:solidFill>
                <a:latin typeface="Arial" panose="020B0604020202020204" pitchFamily="34" charset="0"/>
              </a:rPr>
              <a:t>If </a:t>
            </a:r>
            <a:r>
              <a:rPr lang="en-US" dirty="0">
                <a:solidFill>
                  <a:srgbClr val="333333"/>
                </a:solidFill>
                <a:latin typeface="Arial" panose="020B0604020202020204" pitchFamily="34" charset="0"/>
              </a:rPr>
              <a:t>the payment to non-resident or a foreign company is covered u/s. 9 of the Act and chargeable to tax, the provisions of Section195 of the Act shall come into play.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As </a:t>
            </a:r>
            <a:r>
              <a:rPr lang="en-US" dirty="0">
                <a:solidFill>
                  <a:srgbClr val="333333"/>
                </a:solidFill>
                <a:latin typeface="Arial" panose="020B0604020202020204" pitchFamily="34" charset="0"/>
              </a:rPr>
              <a:t>per Section 195 (1)–Tax is required to be deducted at the time of payment or credit, whichever is earlier at the rates in force.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TDS </a:t>
            </a:r>
            <a:r>
              <a:rPr lang="en-US" dirty="0">
                <a:solidFill>
                  <a:srgbClr val="333333"/>
                </a:solidFill>
                <a:latin typeface="Arial" panose="020B0604020202020204" pitchFamily="34" charset="0"/>
              </a:rPr>
              <a:t>u/s. 195 is also required to be withheld at the time of making provision on accrual basis the payee is identified and amount is ascertainable.</a:t>
            </a:r>
            <a:r>
              <a:rPr lang="en-US" dirty="0"/>
              <a:t/>
            </a:r>
            <a:br>
              <a:rPr lang="en-US" dirty="0"/>
            </a:b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3A3FC9C4-3FAF-46C4-AC23-5FD1F9519399}" type="datetime1">
              <a:rPr lang="en-IN" smtClean="0"/>
              <a:t>04/12/2022</a:t>
            </a:fld>
            <a:endParaRPr lang="en-IN"/>
          </a:p>
        </p:txBody>
      </p:sp>
    </p:spTree>
    <p:extLst>
      <p:ext uri="{BB962C8B-B14F-4D97-AF65-F5344CB8AC3E}">
        <p14:creationId xmlns:p14="http://schemas.microsoft.com/office/powerpoint/2010/main" val="1403085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15CA and 15CB Not Required</a:t>
            </a:r>
            <a:endParaRPr lang="en-IN" dirty="0"/>
          </a:p>
        </p:txBody>
      </p:sp>
      <p:sp>
        <p:nvSpPr>
          <p:cNvPr id="3" name="Content Placeholder 2"/>
          <p:cNvSpPr>
            <a:spLocks noGrp="1"/>
          </p:cNvSpPr>
          <p:nvPr>
            <p:ph idx="1"/>
          </p:nvPr>
        </p:nvSpPr>
        <p:spPr/>
        <p:txBody>
          <a:bodyPr/>
          <a:lstStyle/>
          <a:p>
            <a:r>
              <a:rPr lang="en-US" dirty="0" smtClean="0"/>
              <a:t>Investment in Equity Shares abroad</a:t>
            </a:r>
          </a:p>
          <a:p>
            <a:r>
              <a:rPr lang="en-US" dirty="0" smtClean="0"/>
              <a:t>Investment in Debt securities</a:t>
            </a:r>
          </a:p>
          <a:p>
            <a:r>
              <a:rPr lang="en-US" dirty="0" smtClean="0"/>
              <a:t>Payment to branches and subsidiaries</a:t>
            </a:r>
          </a:p>
          <a:p>
            <a:r>
              <a:rPr lang="en-US" dirty="0" smtClean="0"/>
              <a:t>Investment in real estate</a:t>
            </a:r>
          </a:p>
          <a:p>
            <a:r>
              <a:rPr lang="en-US" dirty="0" smtClean="0"/>
              <a:t>Loans to NRs.</a:t>
            </a:r>
          </a:p>
          <a:p>
            <a:r>
              <a:rPr lang="en-US" dirty="0" smtClean="0"/>
              <a:t>Advance payment for imports</a:t>
            </a:r>
          </a:p>
          <a:p>
            <a:r>
              <a:rPr lang="en-US" dirty="0" smtClean="0"/>
              <a:t>Imports by Diplomatic Missions</a:t>
            </a:r>
          </a:p>
          <a:p>
            <a:r>
              <a:rPr lang="en-US" dirty="0" smtClean="0"/>
              <a:t>Payments to Indian Shipping Companies abroad/Airlines Abroad</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8EF3D43A-D447-4585-AABB-6E82A530342C}" type="datetime1">
              <a:rPr lang="en-IN" smtClean="0"/>
              <a:t>04/12/2022</a:t>
            </a:fld>
            <a:endParaRPr lang="en-IN"/>
          </a:p>
        </p:txBody>
      </p:sp>
    </p:spTree>
    <p:extLst>
      <p:ext uri="{BB962C8B-B14F-4D97-AF65-F5344CB8AC3E}">
        <p14:creationId xmlns:p14="http://schemas.microsoft.com/office/powerpoint/2010/main" val="28979191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Others</a:t>
            </a:r>
            <a:endParaRPr lang="en-IN"/>
          </a:p>
        </p:txBody>
      </p:sp>
      <p:sp>
        <p:nvSpPr>
          <p:cNvPr id="3" name="Content Placeholder 2"/>
          <p:cNvSpPr>
            <a:spLocks noGrp="1"/>
          </p:cNvSpPr>
          <p:nvPr>
            <p:ph idx="1"/>
          </p:nvPr>
        </p:nvSpPr>
        <p:spPr/>
        <p:txBody>
          <a:bodyPr/>
          <a:lstStyle/>
          <a:p>
            <a:r>
              <a:rPr lang="en-US" dirty="0" smtClean="0"/>
              <a:t>Business Travel/</a:t>
            </a:r>
            <a:r>
              <a:rPr lang="en-US" dirty="0" err="1" smtClean="0"/>
              <a:t>Piligrimage</a:t>
            </a:r>
            <a:r>
              <a:rPr lang="en-US" dirty="0" smtClean="0"/>
              <a:t>/Medical Treatment</a:t>
            </a:r>
          </a:p>
          <a:p>
            <a:r>
              <a:rPr lang="en-US" dirty="0" err="1" smtClean="0"/>
              <a:t>Remitances</a:t>
            </a:r>
            <a:r>
              <a:rPr lang="en-US" smtClean="0"/>
              <a:t>  </a:t>
            </a:r>
            <a:r>
              <a:rPr lang="en-US" dirty="0" smtClean="0"/>
              <a:t>to family maintenances abroad</a:t>
            </a:r>
          </a:p>
          <a:p>
            <a:r>
              <a:rPr lang="en-US" dirty="0" err="1" smtClean="0"/>
              <a:t>Remitances</a:t>
            </a:r>
            <a:r>
              <a:rPr lang="en-US" dirty="0" smtClean="0"/>
              <a:t> by foreign embassies</a:t>
            </a:r>
          </a:p>
          <a:p>
            <a:r>
              <a:rPr lang="en-US" dirty="0" smtClean="0"/>
              <a:t>Gifts, donations, grants, etc. to charitable purpose</a:t>
            </a:r>
          </a:p>
          <a:p>
            <a:r>
              <a:rPr lang="en-US" dirty="0" smtClean="0"/>
              <a:t>Payments for international bidding</a:t>
            </a:r>
          </a:p>
          <a:p>
            <a:endParaRPr lang="en-US" dirty="0" smtClean="0"/>
          </a:p>
          <a:p>
            <a:endParaRPr lang="en-US" dirty="0" smtClean="0"/>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48D116F2-02F5-48B5-BA96-40CFE4DC626D}" type="datetime1">
              <a:rPr lang="en-IN" smtClean="0"/>
              <a:t>04/12/2022</a:t>
            </a:fld>
            <a:endParaRPr lang="en-IN"/>
          </a:p>
        </p:txBody>
      </p:sp>
    </p:spTree>
    <p:extLst>
      <p:ext uri="{BB962C8B-B14F-4D97-AF65-F5344CB8AC3E}">
        <p14:creationId xmlns:p14="http://schemas.microsoft.com/office/powerpoint/2010/main" val="1342852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a:bodyPr>
          <a:lstStyle/>
          <a:p>
            <a:r>
              <a:rPr lang="en-US" dirty="0">
                <a:solidFill>
                  <a:srgbClr val="314259"/>
                </a:solidFill>
                <a:latin typeface="proxima nova rg"/>
              </a:rPr>
              <a:t>India’s love for cricket can’t be defined by a single ‘word’. Whenever there is any cricket match whether involving the Indian team or IPL, </a:t>
            </a:r>
            <a:r>
              <a:rPr lang="en-US" dirty="0" smtClean="0">
                <a:solidFill>
                  <a:srgbClr val="314259"/>
                </a:solidFill>
                <a:latin typeface="proxima nova rg"/>
              </a:rPr>
              <a:t>there is a craze.</a:t>
            </a:r>
          </a:p>
          <a:p>
            <a:r>
              <a:rPr lang="en-US" dirty="0" smtClean="0">
                <a:solidFill>
                  <a:srgbClr val="314259"/>
                </a:solidFill>
                <a:latin typeface="proxima nova rg"/>
              </a:rPr>
              <a:t>But  </a:t>
            </a:r>
            <a:r>
              <a:rPr lang="en-US" dirty="0">
                <a:solidFill>
                  <a:srgbClr val="314259"/>
                </a:solidFill>
                <a:latin typeface="proxima nova rg"/>
              </a:rPr>
              <a:t>how is the income of many foreign players </a:t>
            </a:r>
            <a:r>
              <a:rPr lang="en-US" dirty="0" smtClean="0">
                <a:solidFill>
                  <a:srgbClr val="314259"/>
                </a:solidFill>
                <a:latin typeface="proxima nova rg"/>
              </a:rPr>
              <a:t> </a:t>
            </a:r>
            <a:r>
              <a:rPr lang="en-US" dirty="0">
                <a:solidFill>
                  <a:srgbClr val="314259"/>
                </a:solidFill>
                <a:latin typeface="proxima nova rg"/>
              </a:rPr>
              <a:t>or even umpires is taxed in India? </a:t>
            </a:r>
            <a:endParaRPr lang="en-US" dirty="0" smtClean="0">
              <a:solidFill>
                <a:srgbClr val="314259"/>
              </a:solidFill>
              <a:latin typeface="proxima nova rg"/>
            </a:endParaRPr>
          </a:p>
          <a:p>
            <a:r>
              <a:rPr lang="en-US" dirty="0" smtClean="0">
                <a:solidFill>
                  <a:srgbClr val="314259"/>
                </a:solidFill>
                <a:latin typeface="proxima nova rg"/>
              </a:rPr>
              <a:t>Not </a:t>
            </a:r>
            <a:r>
              <a:rPr lang="en-US" dirty="0">
                <a:solidFill>
                  <a:srgbClr val="314259"/>
                </a:solidFill>
                <a:latin typeface="proxima nova rg"/>
              </a:rPr>
              <a:t>only cricket, but many international players regularly visit India for tournaments from all sports like football, hockey, </a:t>
            </a:r>
            <a:r>
              <a:rPr lang="en-US" dirty="0" smtClean="0">
                <a:solidFill>
                  <a:srgbClr val="314259"/>
                </a:solidFill>
                <a:latin typeface="proxima nova rg"/>
              </a:rPr>
              <a:t>boxing, etc.</a:t>
            </a:r>
            <a:r>
              <a:rPr lang="en-US" dirty="0"/>
              <a:t/>
            </a:r>
            <a:br>
              <a:rPr lang="en-US" dirty="0"/>
            </a:br>
            <a:r>
              <a:rPr lang="en-US" dirty="0" smtClean="0">
                <a:solidFill>
                  <a:srgbClr val="314259"/>
                </a:solidFill>
                <a:latin typeface="proxima nova rg"/>
              </a:rPr>
              <a:t>Section </a:t>
            </a:r>
            <a:r>
              <a:rPr lang="en-US" dirty="0">
                <a:solidFill>
                  <a:srgbClr val="314259"/>
                </a:solidFill>
                <a:latin typeface="proxima nova rg"/>
              </a:rPr>
              <a:t>194E </a:t>
            </a:r>
            <a:r>
              <a:rPr lang="en-US" dirty="0" smtClean="0">
                <a:solidFill>
                  <a:srgbClr val="314259"/>
                </a:solidFill>
                <a:latin typeface="proxima nova rg"/>
              </a:rPr>
              <a:t>relating to </a:t>
            </a:r>
            <a:r>
              <a:rPr lang="en-US" dirty="0">
                <a:solidFill>
                  <a:srgbClr val="314259"/>
                </a:solidFill>
                <a:latin typeface="proxima nova rg"/>
              </a:rPr>
              <a:t>income earned by </a:t>
            </a:r>
            <a:r>
              <a:rPr lang="en-US" dirty="0" smtClean="0">
                <a:solidFill>
                  <a:srgbClr val="314259"/>
                </a:solidFill>
                <a:latin typeface="proxima nova rg"/>
              </a:rPr>
              <a:t>foreign sportsmen  </a:t>
            </a:r>
            <a:r>
              <a:rPr lang="en-US" dirty="0">
                <a:solidFill>
                  <a:srgbClr val="314259"/>
                </a:solidFill>
                <a:latin typeface="proxima nova rg"/>
              </a:rPr>
              <a:t>in India</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D51E7F22-2A55-49CB-9CE5-C500E3E353A6}" type="datetime1">
              <a:rPr lang="en-IN" smtClean="0"/>
              <a:t>04/12/2022</a:t>
            </a:fld>
            <a:endParaRPr lang="en-IN"/>
          </a:p>
        </p:txBody>
      </p:sp>
    </p:spTree>
    <p:extLst>
      <p:ext uri="{BB962C8B-B14F-4D97-AF65-F5344CB8AC3E}">
        <p14:creationId xmlns:p14="http://schemas.microsoft.com/office/powerpoint/2010/main" val="34368679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Refunds u/s.195</a:t>
            </a:r>
            <a:endParaRPr lang="en-IN" dirty="0"/>
          </a:p>
        </p:txBody>
      </p:sp>
      <p:sp>
        <p:nvSpPr>
          <p:cNvPr id="3" name="Content Placeholder 2"/>
          <p:cNvSpPr>
            <a:spLocks noGrp="1"/>
          </p:cNvSpPr>
          <p:nvPr>
            <p:ph idx="1"/>
          </p:nvPr>
        </p:nvSpPr>
        <p:spPr/>
        <p:txBody>
          <a:bodyPr/>
          <a:lstStyle/>
          <a:p>
            <a:r>
              <a:rPr lang="en-US" dirty="0" smtClean="0"/>
              <a:t>Refunded to the </a:t>
            </a:r>
            <a:r>
              <a:rPr lang="en-US" dirty="0" err="1" smtClean="0"/>
              <a:t>deductor</a:t>
            </a:r>
            <a:r>
              <a:rPr lang="en-US" dirty="0" smtClean="0"/>
              <a:t> </a:t>
            </a:r>
          </a:p>
          <a:p>
            <a:pPr lvl="1"/>
            <a:r>
              <a:rPr lang="en-US" dirty="0" smtClean="0"/>
              <a:t>Cancellation of contract with NR</a:t>
            </a:r>
          </a:p>
          <a:p>
            <a:pPr lvl="1"/>
            <a:r>
              <a:rPr lang="en-US" dirty="0" smtClean="0"/>
              <a:t>No remittance is made to NR after TDS</a:t>
            </a:r>
          </a:p>
          <a:p>
            <a:pPr lvl="1"/>
            <a:r>
              <a:rPr lang="en-US" dirty="0" smtClean="0"/>
              <a:t>Contract is cancelled after partial execution </a:t>
            </a:r>
          </a:p>
          <a:p>
            <a:pPr lvl="1"/>
            <a:r>
              <a:rPr lang="en-US" dirty="0" smtClean="0"/>
              <a:t>If TDS is made twice by mistake.</a:t>
            </a:r>
          </a:p>
          <a:p>
            <a:pPr lvl="1"/>
            <a:r>
              <a:rPr lang="en-US" dirty="0" smtClean="0"/>
              <a:t>If TDS made at higher rate.</a:t>
            </a:r>
          </a:p>
          <a:p>
            <a:pPr lvl="1"/>
            <a:r>
              <a:rPr lang="en-US" dirty="0" smtClean="0"/>
              <a:t>The AO has the authority to adjust against other dues of </a:t>
            </a:r>
            <a:r>
              <a:rPr lang="en-US" dirty="0" err="1" smtClean="0"/>
              <a:t>Deductor</a:t>
            </a:r>
            <a:r>
              <a:rPr lang="en-US" dirty="0" smtClean="0"/>
              <a:t> after giving intimation.</a:t>
            </a:r>
          </a:p>
          <a:p>
            <a:pPr lvl="1"/>
            <a:r>
              <a:rPr lang="en-US" dirty="0" smtClean="0"/>
              <a:t>The </a:t>
            </a:r>
            <a:r>
              <a:rPr lang="en-US" dirty="0" err="1" smtClean="0"/>
              <a:t>deductor</a:t>
            </a:r>
            <a:r>
              <a:rPr lang="en-US" dirty="0" smtClean="0"/>
              <a:t> to give undertaking that relevant TDS Certificate has not been issued to NR.</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F274AAF1-DA24-4911-9FB9-0D3ECE3E03A2}" type="datetime1">
              <a:rPr lang="en-IN" smtClean="0"/>
              <a:t>04/12/2022</a:t>
            </a:fld>
            <a:endParaRPr lang="en-IN"/>
          </a:p>
        </p:txBody>
      </p:sp>
    </p:spTree>
    <p:extLst>
      <p:ext uri="{BB962C8B-B14F-4D97-AF65-F5344CB8AC3E}">
        <p14:creationId xmlns:p14="http://schemas.microsoft.com/office/powerpoint/2010/main" val="34608155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Points</a:t>
            </a:r>
            <a:endParaRPr lang="en-IN" dirty="0"/>
          </a:p>
        </p:txBody>
      </p:sp>
      <p:sp>
        <p:nvSpPr>
          <p:cNvPr id="3" name="Content Placeholder 2"/>
          <p:cNvSpPr>
            <a:spLocks noGrp="1"/>
          </p:cNvSpPr>
          <p:nvPr>
            <p:ph idx="1"/>
          </p:nvPr>
        </p:nvSpPr>
        <p:spPr/>
        <p:txBody>
          <a:bodyPr/>
          <a:lstStyle/>
          <a:p>
            <a:r>
              <a:rPr lang="en-US" dirty="0" smtClean="0"/>
              <a:t>Sec.195 is not applicable if the non resident is engaged in shipping u/s.172.</a:t>
            </a:r>
          </a:p>
          <a:p>
            <a:r>
              <a:rPr lang="en-US" dirty="0" smtClean="0"/>
              <a:t>Sec.172 requires to file return within 30 days from the date of departure of the ship.</a:t>
            </a:r>
          </a:p>
          <a:p>
            <a:r>
              <a:rPr lang="en-US" dirty="0" smtClean="0"/>
              <a:t>The payment may be made to the agent who represents the NR.</a:t>
            </a:r>
          </a:p>
          <a:p>
            <a:r>
              <a:rPr lang="en-US" dirty="0" smtClean="0"/>
              <a:t>Even if the agent is resident.</a:t>
            </a:r>
          </a:p>
          <a:p>
            <a:pPr marL="0" indent="0">
              <a:buNone/>
            </a:pP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45A542E3-74EB-4BC8-AC59-A27134BEF3D1}" type="datetime1">
              <a:rPr lang="en-IN" smtClean="0"/>
              <a:t>04/12/2022</a:t>
            </a:fld>
            <a:endParaRPr lang="en-IN"/>
          </a:p>
        </p:txBody>
      </p:sp>
    </p:spTree>
    <p:extLst>
      <p:ext uri="{BB962C8B-B14F-4D97-AF65-F5344CB8AC3E}">
        <p14:creationId xmlns:p14="http://schemas.microsoft.com/office/powerpoint/2010/main" val="38883991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law</a:t>
            </a:r>
            <a:endParaRPr lang="en-IN" dirty="0"/>
          </a:p>
        </p:txBody>
      </p:sp>
      <p:sp>
        <p:nvSpPr>
          <p:cNvPr id="3" name="Content Placeholder 2"/>
          <p:cNvSpPr>
            <a:spLocks noGrp="1"/>
          </p:cNvSpPr>
          <p:nvPr>
            <p:ph idx="1"/>
          </p:nvPr>
        </p:nvSpPr>
        <p:spPr/>
        <p:txBody>
          <a:bodyPr/>
          <a:lstStyle/>
          <a:p>
            <a:r>
              <a:rPr lang="en-US" dirty="0" smtClean="0"/>
              <a:t>Vodafone International (2012)</a:t>
            </a:r>
          </a:p>
          <a:p>
            <a:r>
              <a:rPr lang="en-US" dirty="0" smtClean="0"/>
              <a:t>After the amendment, an asset or capital asset (being shares or Interest) of a company registered outside India shall be deemed to be situated in India</a:t>
            </a:r>
          </a:p>
          <a:p>
            <a:r>
              <a:rPr lang="en-US" dirty="0" smtClean="0"/>
              <a:t>If the </a:t>
            </a:r>
            <a:r>
              <a:rPr lang="en-US" dirty="0" err="1" smtClean="0"/>
              <a:t>persone</a:t>
            </a:r>
            <a:r>
              <a:rPr lang="en-US" dirty="0" smtClean="0"/>
              <a:t> derives directly or indirectly benefit from the assets located </a:t>
            </a:r>
            <a:r>
              <a:rPr lang="en-US" dirty="0" err="1" smtClean="0"/>
              <a:t>located</a:t>
            </a:r>
            <a:r>
              <a:rPr lang="en-US" dirty="0" smtClean="0"/>
              <a:t> in India.</a:t>
            </a:r>
          </a:p>
          <a:p>
            <a:r>
              <a:rPr lang="en-US" dirty="0" smtClean="0"/>
              <a:t>Capital Gain on the transfer of controlling interest of a foreign company will be chargeable to tax in India.</a:t>
            </a:r>
          </a:p>
          <a:p>
            <a:r>
              <a:rPr lang="en-US" dirty="0" smtClean="0"/>
              <a:t>Even if the transfer takes place outside India.</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688D6B27-F126-4FC3-A6AF-F640EA7927BE}" type="datetime1">
              <a:rPr lang="en-IN" smtClean="0"/>
              <a:t>04/12/2022</a:t>
            </a:fld>
            <a:endParaRPr lang="en-IN"/>
          </a:p>
        </p:txBody>
      </p:sp>
    </p:spTree>
    <p:extLst>
      <p:ext uri="{BB962C8B-B14F-4D97-AF65-F5344CB8AC3E}">
        <p14:creationId xmlns:p14="http://schemas.microsoft.com/office/powerpoint/2010/main" val="17932808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Sec.196C</a:t>
            </a:r>
            <a:endParaRPr lang="en-IN" dirty="0"/>
          </a:p>
        </p:txBody>
      </p:sp>
      <p:sp>
        <p:nvSpPr>
          <p:cNvPr id="3" name="Content Placeholder 2"/>
          <p:cNvSpPr>
            <a:spLocks noGrp="1"/>
          </p:cNvSpPr>
          <p:nvPr>
            <p:ph idx="1"/>
          </p:nvPr>
        </p:nvSpPr>
        <p:spPr/>
        <p:txBody>
          <a:bodyPr>
            <a:normAutofit fontScale="92500"/>
          </a:bodyPr>
          <a:lstStyle/>
          <a:p>
            <a:r>
              <a:rPr lang="en-US" dirty="0" smtClean="0">
                <a:solidFill>
                  <a:srgbClr val="333333"/>
                </a:solidFill>
                <a:latin typeface="Arial" panose="020B0604020202020204" pitchFamily="34" charset="0"/>
              </a:rPr>
              <a:t>Payment</a:t>
            </a:r>
          </a:p>
          <a:p>
            <a:r>
              <a:rPr lang="en-US" dirty="0" smtClean="0">
                <a:solidFill>
                  <a:srgbClr val="333333"/>
                </a:solidFill>
                <a:latin typeface="Arial" panose="020B0604020202020204" pitchFamily="34" charset="0"/>
              </a:rPr>
              <a:t>Section </a:t>
            </a:r>
            <a:r>
              <a:rPr lang="en-US" dirty="0">
                <a:solidFill>
                  <a:srgbClr val="333333"/>
                </a:solidFill>
                <a:latin typeface="Arial" panose="020B0604020202020204" pitchFamily="34" charset="0"/>
              </a:rPr>
              <a:t>196C TDS on Income from foreign currency bonds or GDRs</a:t>
            </a:r>
            <a:r>
              <a:rPr lang="en-US" dirty="0"/>
              <a:t/>
            </a:r>
            <a:br>
              <a:rPr lang="en-US" dirty="0"/>
            </a:br>
            <a:r>
              <a:rPr lang="en-US" dirty="0"/>
              <a:t/>
            </a:r>
            <a:br>
              <a:rPr lang="en-US" dirty="0"/>
            </a:br>
            <a:r>
              <a:rPr lang="en-US" dirty="0" smtClean="0"/>
              <a:t>TDS on </a:t>
            </a:r>
            <a:r>
              <a:rPr lang="en-US" dirty="0" smtClean="0">
                <a:solidFill>
                  <a:srgbClr val="333333"/>
                </a:solidFill>
                <a:latin typeface="Segoe UI" panose="020B0502040204020203" pitchFamily="34" charset="0"/>
              </a:rPr>
              <a:t> </a:t>
            </a:r>
            <a:r>
              <a:rPr lang="en-US" dirty="0">
                <a:solidFill>
                  <a:srgbClr val="333333"/>
                </a:solidFill>
                <a:latin typeface="Segoe UI" panose="020B0502040204020203" pitchFamily="34" charset="0"/>
              </a:rPr>
              <a:t>any income by way of </a:t>
            </a:r>
            <a:endParaRPr lang="en-US" dirty="0" smtClean="0">
              <a:solidFill>
                <a:srgbClr val="333333"/>
              </a:solidFill>
              <a:latin typeface="Segoe UI" panose="020B0502040204020203" pitchFamily="34" charset="0"/>
            </a:endParaRPr>
          </a:p>
          <a:p>
            <a:r>
              <a:rPr lang="en-US" dirty="0" smtClean="0">
                <a:solidFill>
                  <a:srgbClr val="333333"/>
                </a:solidFill>
                <a:latin typeface="Segoe UI" panose="020B0502040204020203" pitchFamily="34" charset="0"/>
              </a:rPr>
              <a:t>Interest </a:t>
            </a:r>
            <a:r>
              <a:rPr lang="en-US" dirty="0">
                <a:solidFill>
                  <a:srgbClr val="333333"/>
                </a:solidFill>
                <a:latin typeface="Segoe UI" panose="020B0502040204020203" pitchFamily="34" charset="0"/>
              </a:rPr>
              <a:t>or dividends in respect of </a:t>
            </a:r>
            <a:r>
              <a:rPr lang="en-US" dirty="0" smtClean="0">
                <a:solidFill>
                  <a:srgbClr val="333333"/>
                </a:solidFill>
                <a:latin typeface="Segoe UI" panose="020B0502040204020203" pitchFamily="34" charset="0"/>
              </a:rPr>
              <a:t>Bonds </a:t>
            </a:r>
            <a:r>
              <a:rPr lang="en-US" dirty="0">
                <a:solidFill>
                  <a:srgbClr val="333333"/>
                </a:solidFill>
                <a:latin typeface="Segoe UI" panose="020B0502040204020203" pitchFamily="34" charset="0"/>
              </a:rPr>
              <a:t>or Global Depository Receipts referred to in </a:t>
            </a:r>
            <a:r>
              <a:rPr lang="en-US" dirty="0">
                <a:solidFill>
                  <a:srgbClr val="333333"/>
                </a:solidFill>
                <a:effectLst>
                  <a:outerShdw blurRad="38100" dist="38100" dir="2700000" algn="tl">
                    <a:srgbClr val="000000">
                      <a:alpha val="43137"/>
                    </a:srgbClr>
                  </a:outerShdw>
                </a:effectLst>
                <a:latin typeface="Segoe UI" panose="020B0502040204020203" pitchFamily="34" charset="0"/>
              </a:rPr>
              <a:t>section </a:t>
            </a:r>
            <a:r>
              <a:rPr lang="en-US" dirty="0" smtClean="0">
                <a:solidFill>
                  <a:srgbClr val="333333"/>
                </a:solidFill>
                <a:effectLst>
                  <a:outerShdw blurRad="38100" dist="38100" dir="2700000" algn="tl">
                    <a:srgbClr val="000000">
                      <a:alpha val="43137"/>
                    </a:srgbClr>
                  </a:outerShdw>
                </a:effectLst>
                <a:latin typeface="Segoe UI" panose="020B0502040204020203" pitchFamily="34" charset="0"/>
              </a:rPr>
              <a:t>115AC</a:t>
            </a:r>
          </a:p>
          <a:p>
            <a:r>
              <a:rPr lang="en-US" dirty="0" smtClean="0">
                <a:solidFill>
                  <a:srgbClr val="333333"/>
                </a:solidFill>
                <a:latin typeface="Segoe UI" panose="020B0502040204020203" pitchFamily="34" charset="0"/>
              </a:rPr>
              <a:t>On </a:t>
            </a:r>
            <a:r>
              <a:rPr lang="en-US" dirty="0">
                <a:solidFill>
                  <a:srgbClr val="333333"/>
                </a:solidFill>
                <a:latin typeface="Segoe UI" panose="020B0502040204020203" pitchFamily="34" charset="0"/>
              </a:rPr>
              <a:t>long-term capital gains arising from the transfer of such </a:t>
            </a:r>
            <a:r>
              <a:rPr lang="en-US" dirty="0" smtClean="0">
                <a:solidFill>
                  <a:srgbClr val="333333"/>
                </a:solidFill>
                <a:latin typeface="Segoe UI" panose="020B0502040204020203" pitchFamily="34" charset="0"/>
              </a:rPr>
              <a:t>bonds or  Global </a:t>
            </a:r>
            <a:r>
              <a:rPr lang="en-US" dirty="0">
                <a:solidFill>
                  <a:srgbClr val="333333"/>
                </a:solidFill>
                <a:latin typeface="Segoe UI" panose="020B0502040204020203" pitchFamily="34" charset="0"/>
              </a:rPr>
              <a:t>Depository </a:t>
            </a:r>
            <a:r>
              <a:rPr lang="en-US" dirty="0" smtClean="0">
                <a:solidFill>
                  <a:srgbClr val="333333"/>
                </a:solidFill>
                <a:latin typeface="Segoe UI" panose="020B0502040204020203" pitchFamily="34" charset="0"/>
              </a:rPr>
              <a:t>Receipts</a:t>
            </a:r>
          </a:p>
          <a:p>
            <a:r>
              <a:rPr lang="en-US" dirty="0" smtClean="0">
                <a:solidFill>
                  <a:srgbClr val="333333"/>
                </a:solidFill>
                <a:latin typeface="Segoe UI" panose="020B0502040204020203" pitchFamily="34" charset="0"/>
              </a:rPr>
              <a:t>Payee</a:t>
            </a:r>
          </a:p>
          <a:p>
            <a:pPr lvl="1"/>
            <a:r>
              <a:rPr lang="en-US" dirty="0" smtClean="0">
                <a:solidFill>
                  <a:srgbClr val="333333"/>
                </a:solidFill>
                <a:latin typeface="Segoe UI" panose="020B0502040204020203" pitchFamily="34" charset="0"/>
              </a:rPr>
              <a:t>Non-resident</a:t>
            </a:r>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8718BF55-4AF2-423F-BACD-820093EE640A}" type="datetime1">
              <a:rPr lang="en-IN" smtClean="0"/>
              <a:t>04/12/2022</a:t>
            </a:fld>
            <a:endParaRPr lang="en-IN"/>
          </a:p>
        </p:txBody>
      </p:sp>
    </p:spTree>
    <p:extLst>
      <p:ext uri="{BB962C8B-B14F-4D97-AF65-F5344CB8AC3E}">
        <p14:creationId xmlns:p14="http://schemas.microsoft.com/office/powerpoint/2010/main" val="32455499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a:t>
            </a:r>
            <a:endParaRPr lang="en-IN" dirty="0"/>
          </a:p>
        </p:txBody>
      </p:sp>
      <p:sp>
        <p:nvSpPr>
          <p:cNvPr id="3" name="Content Placeholder 2"/>
          <p:cNvSpPr>
            <a:spLocks noGrp="1"/>
          </p:cNvSpPr>
          <p:nvPr>
            <p:ph idx="1"/>
          </p:nvPr>
        </p:nvSpPr>
        <p:spPr/>
        <p:txBody>
          <a:bodyPr/>
          <a:lstStyle/>
          <a:p>
            <a:pPr lvl="0"/>
            <a:r>
              <a:rPr lang="en-US" sz="2200" dirty="0">
                <a:solidFill>
                  <a:srgbClr val="333333"/>
                </a:solidFill>
                <a:latin typeface="Segoe UI" panose="020B0502040204020203" pitchFamily="34" charset="0"/>
              </a:rPr>
              <a:t>Payer</a:t>
            </a:r>
          </a:p>
          <a:p>
            <a:pPr lvl="1"/>
            <a:r>
              <a:rPr lang="en-US" sz="1900" dirty="0">
                <a:solidFill>
                  <a:srgbClr val="333333"/>
                </a:solidFill>
                <a:latin typeface="Segoe UI" panose="020B0502040204020203" pitchFamily="34" charset="0"/>
              </a:rPr>
              <a:t>The person responsible for making the payment, at the time of credit of such income to the account of the payee or at the time of payment thereof in cash or by the issue of a </a:t>
            </a:r>
            <a:r>
              <a:rPr lang="en-US" sz="1900" dirty="0" err="1">
                <a:solidFill>
                  <a:srgbClr val="333333"/>
                </a:solidFill>
                <a:latin typeface="Segoe UI" panose="020B0502040204020203" pitchFamily="34" charset="0"/>
              </a:rPr>
              <a:t>cheque</a:t>
            </a:r>
            <a:r>
              <a:rPr lang="en-US" sz="1900" dirty="0">
                <a:solidFill>
                  <a:srgbClr val="333333"/>
                </a:solidFill>
                <a:latin typeface="Segoe UI" panose="020B0502040204020203" pitchFamily="34" charset="0"/>
              </a:rPr>
              <a:t> or draft or by any other mode, whichever is earlier, </a:t>
            </a:r>
          </a:p>
          <a:p>
            <a:pPr lvl="1"/>
            <a:r>
              <a:rPr lang="en-US" sz="1900" dirty="0">
                <a:solidFill>
                  <a:srgbClr val="333333"/>
                </a:solidFill>
                <a:latin typeface="Segoe UI" panose="020B0502040204020203" pitchFamily="34" charset="0"/>
              </a:rPr>
              <a:t>Shall deduct income-tax thereon</a:t>
            </a:r>
            <a:endParaRPr lang="en-IN" sz="1900" dirty="0">
              <a:solidFill>
                <a:prstClr val="black"/>
              </a:solidFill>
            </a:endParaRPr>
          </a:p>
          <a:p>
            <a:endParaRPr lang="en-US" dirty="0" smtClean="0"/>
          </a:p>
          <a:p>
            <a:r>
              <a:rPr lang="en-US" dirty="0" smtClean="0"/>
              <a:t>10% Plus Surcharge Plus HEC</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3B43A240-8600-44B4-8C50-C6BE4690D968}" type="datetime1">
              <a:rPr lang="en-IN" smtClean="0"/>
              <a:t>04/12/2022</a:t>
            </a:fld>
            <a:endParaRPr lang="en-IN"/>
          </a:p>
        </p:txBody>
      </p:sp>
    </p:spTree>
    <p:extLst>
      <p:ext uri="{BB962C8B-B14F-4D97-AF65-F5344CB8AC3E}">
        <p14:creationId xmlns:p14="http://schemas.microsoft.com/office/powerpoint/2010/main" val="29162972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Sec.115AC</a:t>
            </a:r>
            <a:endParaRPr lang="en-IN" dirty="0"/>
          </a:p>
        </p:txBody>
      </p:sp>
      <p:sp>
        <p:nvSpPr>
          <p:cNvPr id="3" name="Content Placeholder 2"/>
          <p:cNvSpPr>
            <a:spLocks noGrp="1"/>
          </p:cNvSpPr>
          <p:nvPr>
            <p:ph idx="1"/>
          </p:nvPr>
        </p:nvSpPr>
        <p:spPr/>
        <p:txBody>
          <a:bodyPr/>
          <a:lstStyle/>
          <a:p>
            <a:r>
              <a:rPr lang="en-US" dirty="0" smtClean="0"/>
              <a:t>Income by way of</a:t>
            </a:r>
          </a:p>
          <a:p>
            <a:pPr lvl="1"/>
            <a:r>
              <a:rPr lang="en-US" dirty="0" smtClean="0"/>
              <a:t>Conditions</a:t>
            </a:r>
          </a:p>
          <a:p>
            <a:pPr lvl="2"/>
            <a:r>
              <a:rPr lang="en-US" dirty="0" smtClean="0"/>
              <a:t>Issued as per the Scheme of Central Government</a:t>
            </a:r>
          </a:p>
          <a:p>
            <a:pPr lvl="2"/>
            <a:r>
              <a:rPr lang="en-US" dirty="0" smtClean="0"/>
              <a:t>Should be IPO</a:t>
            </a:r>
            <a:endParaRPr lang="en-US" dirty="0"/>
          </a:p>
          <a:p>
            <a:pPr lvl="2"/>
            <a:r>
              <a:rPr lang="en-US" dirty="0" smtClean="0"/>
              <a:t>Payment only in foreign currency</a:t>
            </a:r>
          </a:p>
          <a:p>
            <a:pPr lvl="2"/>
            <a:endParaRPr lang="en-US" dirty="0"/>
          </a:p>
          <a:p>
            <a:r>
              <a:rPr lang="en-US" dirty="0" smtClean="0"/>
              <a:t>There is no need for the NR to file ITR</a:t>
            </a:r>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9E243FC2-6DE5-44AC-9DF6-E4DD5C202944}" type="datetime1">
              <a:rPr lang="en-IN" smtClean="0"/>
              <a:t>04/12/2022</a:t>
            </a:fld>
            <a:endParaRPr lang="en-IN"/>
          </a:p>
        </p:txBody>
      </p:sp>
    </p:spTree>
    <p:extLst>
      <p:ext uri="{BB962C8B-B14F-4D97-AF65-F5344CB8AC3E}">
        <p14:creationId xmlns:p14="http://schemas.microsoft.com/office/powerpoint/2010/main" val="24176140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Calculate</a:t>
            </a:r>
            <a:endParaRPr lang="en-IN" dirty="0"/>
          </a:p>
        </p:txBody>
      </p:sp>
      <p:sp>
        <p:nvSpPr>
          <p:cNvPr id="3" name="Content Placeholder 2"/>
          <p:cNvSpPr>
            <a:spLocks noGrp="1"/>
          </p:cNvSpPr>
          <p:nvPr>
            <p:ph idx="1"/>
          </p:nvPr>
        </p:nvSpPr>
        <p:spPr/>
        <p:txBody>
          <a:bodyPr>
            <a:normAutofit/>
          </a:bodyPr>
          <a:lstStyle/>
          <a:p>
            <a:pPr algn="just"/>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Income </a:t>
            </a:r>
            <a:r>
              <a:rPr lang="en-US" dirty="0">
                <a:solidFill>
                  <a:srgbClr val="000000"/>
                </a:solidFill>
                <a:latin typeface="Times New Roman" panose="02020603050405020304" pitchFamily="18" charset="0"/>
              </a:rPr>
              <a:t>by way of interest or dividends </a:t>
            </a:r>
            <a:endParaRPr lang="en-US" dirty="0" smtClean="0">
              <a:solidFill>
                <a:srgbClr val="000000"/>
              </a:solidFill>
              <a:latin typeface="Times New Roman" panose="02020603050405020304" pitchFamily="18" charset="0"/>
            </a:endParaRPr>
          </a:p>
          <a:p>
            <a:pPr algn="just"/>
            <a:r>
              <a:rPr lang="en-US" dirty="0" smtClean="0">
                <a:solidFill>
                  <a:srgbClr val="000000"/>
                </a:solidFill>
                <a:latin typeface="Times New Roman" panose="02020603050405020304" pitchFamily="18" charset="0"/>
              </a:rPr>
              <a:t>Long-term </a:t>
            </a:r>
            <a:r>
              <a:rPr lang="en-US" dirty="0">
                <a:solidFill>
                  <a:srgbClr val="000000"/>
                </a:solidFill>
                <a:latin typeface="Times New Roman" panose="02020603050405020304" pitchFamily="18" charset="0"/>
              </a:rPr>
              <a:t>capital gains </a:t>
            </a:r>
            <a:endParaRPr lang="en-US" dirty="0" smtClean="0">
              <a:solidFill>
                <a:srgbClr val="000000"/>
              </a:solidFill>
              <a:latin typeface="Times New Roman" panose="02020603050405020304" pitchFamily="18" charset="0"/>
            </a:endParaRPr>
          </a:p>
          <a:p>
            <a:pPr algn="just"/>
            <a:r>
              <a:rPr lang="en-US" dirty="0" smtClean="0">
                <a:solidFill>
                  <a:srgbClr val="000000"/>
                </a:solidFill>
                <a:latin typeface="Times New Roman" panose="02020603050405020304" pitchFamily="18" charset="0"/>
              </a:rPr>
              <a:t>Income-tax </a:t>
            </a:r>
            <a:r>
              <a:rPr lang="en-US" dirty="0">
                <a:solidFill>
                  <a:srgbClr val="000000"/>
                </a:solidFill>
                <a:latin typeface="Times New Roman" panose="02020603050405020304" pitchFamily="18" charset="0"/>
              </a:rPr>
              <a:t>with which the non-resi­dent would have been chargeable had his total income been reduced by the amount of </a:t>
            </a:r>
            <a:r>
              <a:rPr lang="en-US" dirty="0" smtClean="0">
                <a:solidFill>
                  <a:srgbClr val="000000"/>
                </a:solidFill>
                <a:latin typeface="Times New Roman" panose="02020603050405020304" pitchFamily="18" charset="0"/>
              </a:rPr>
              <a:t>income</a:t>
            </a:r>
            <a:endParaRPr lang="en-US" dirty="0">
              <a:solidFill>
                <a:srgbClr val="000000"/>
              </a:solidFill>
              <a:latin typeface="Times New Roman" panose="02020603050405020304" pitchFamily="18" charset="0"/>
            </a:endParaRPr>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ACDEECFA-C9D0-47D5-BA86-9E58A0AEAD21}" type="datetime1">
              <a:rPr lang="en-IN" smtClean="0"/>
              <a:t>04/12/2022</a:t>
            </a:fld>
            <a:endParaRPr lang="en-IN"/>
          </a:p>
        </p:txBody>
      </p:sp>
    </p:spTree>
    <p:extLst>
      <p:ext uri="{BB962C8B-B14F-4D97-AF65-F5344CB8AC3E}">
        <p14:creationId xmlns:p14="http://schemas.microsoft.com/office/powerpoint/2010/main" val="2579821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Sec.196D - Applicability</a:t>
            </a:r>
            <a:endParaRPr lang="en-IN" dirty="0"/>
          </a:p>
        </p:txBody>
      </p:sp>
      <p:sp>
        <p:nvSpPr>
          <p:cNvPr id="3" name="Content Placeholder 2"/>
          <p:cNvSpPr>
            <a:spLocks noGrp="1"/>
          </p:cNvSpPr>
          <p:nvPr>
            <p:ph idx="1"/>
          </p:nvPr>
        </p:nvSpPr>
        <p:spPr/>
        <p:txBody>
          <a:bodyPr>
            <a:normAutofit/>
          </a:bodyPr>
          <a:lstStyle/>
          <a:p>
            <a:r>
              <a:rPr lang="en-US" dirty="0" smtClean="0">
                <a:solidFill>
                  <a:srgbClr val="696F6F"/>
                </a:solidFill>
                <a:latin typeface="open sans" panose="020B0606030504020204" pitchFamily="34" charset="0"/>
              </a:rPr>
              <a:t>Any </a:t>
            </a:r>
            <a:r>
              <a:rPr lang="en-US" dirty="0">
                <a:solidFill>
                  <a:srgbClr val="696F6F"/>
                </a:solidFill>
                <a:latin typeface="open sans" panose="020B0606030504020204" pitchFamily="34" charset="0"/>
              </a:rPr>
              <a:t>person who pays any amount </a:t>
            </a:r>
            <a:endParaRPr lang="en-US" dirty="0" smtClean="0">
              <a:solidFill>
                <a:srgbClr val="696F6F"/>
              </a:solidFill>
              <a:latin typeface="open sans" panose="020B0606030504020204" pitchFamily="34" charset="0"/>
            </a:endParaRPr>
          </a:p>
          <a:p>
            <a:pPr lvl="1"/>
            <a:r>
              <a:rPr lang="en-US" dirty="0" smtClean="0">
                <a:solidFill>
                  <a:srgbClr val="696F6F"/>
                </a:solidFill>
                <a:latin typeface="open sans" panose="020B0606030504020204" pitchFamily="34" charset="0"/>
              </a:rPr>
              <a:t>To Foreign Institutional Investors</a:t>
            </a:r>
          </a:p>
          <a:p>
            <a:pPr lvl="1"/>
            <a:r>
              <a:rPr lang="en-US" dirty="0" smtClean="0">
                <a:solidFill>
                  <a:srgbClr val="696F6F"/>
                </a:solidFill>
                <a:latin typeface="open sans" panose="020B0606030504020204" pitchFamily="34" charset="0"/>
              </a:rPr>
              <a:t>Income in the nature of capital gains</a:t>
            </a:r>
          </a:p>
          <a:p>
            <a:pPr lvl="1"/>
            <a:r>
              <a:rPr lang="en-US" dirty="0" smtClean="0">
                <a:solidFill>
                  <a:srgbClr val="696F6F"/>
                </a:solidFill>
                <a:latin typeface="open sans" panose="020B0606030504020204" pitchFamily="34" charset="0"/>
              </a:rPr>
              <a:t>Read with provisions of Sec.115AD</a:t>
            </a:r>
          </a:p>
          <a:p>
            <a:pPr lvl="1"/>
            <a:r>
              <a:rPr lang="en-US" dirty="0" smtClean="0">
                <a:solidFill>
                  <a:srgbClr val="696F6F"/>
                </a:solidFill>
                <a:latin typeface="open sans" panose="020B0606030504020204" pitchFamily="34" charset="0"/>
              </a:rPr>
              <a:t>TDS at 20%</a:t>
            </a:r>
          </a:p>
          <a:p>
            <a:pPr marL="457200" lvl="1" indent="0">
              <a:buNone/>
            </a:pPr>
            <a:endParaRPr lang="en-US" dirty="0" smtClean="0">
              <a:solidFill>
                <a:srgbClr val="696F6F"/>
              </a:solidFill>
              <a:latin typeface="open sans" panose="020B0606030504020204" pitchFamily="34" charset="0"/>
            </a:endParaRPr>
          </a:p>
          <a:p>
            <a:pPr marL="457200" lvl="1" indent="0">
              <a:buNone/>
            </a:pPr>
            <a:r>
              <a:rPr lang="en-US" dirty="0" smtClean="0">
                <a:solidFill>
                  <a:srgbClr val="696F6F"/>
                </a:solidFill>
                <a:latin typeface="open sans" panose="020B0606030504020204" pitchFamily="34" charset="0"/>
              </a:rPr>
              <a:t>Explanation</a:t>
            </a:r>
            <a:endParaRPr lang="en-US" dirty="0">
              <a:solidFill>
                <a:srgbClr val="696F6F"/>
              </a:solidFill>
              <a:latin typeface="open sans" panose="020B0606030504020204" pitchFamily="34" charset="0"/>
            </a:endParaRPr>
          </a:p>
          <a:p>
            <a:pPr marL="457200" lvl="1" indent="0">
              <a:buNone/>
            </a:pPr>
            <a:r>
              <a:rPr lang="en-US" dirty="0">
                <a:solidFill>
                  <a:srgbClr val="696F6F"/>
                </a:solidFill>
                <a:latin typeface="open sans" panose="020B0606030504020204" pitchFamily="34" charset="0"/>
              </a:rPr>
              <a:t>Section 196D states that all incomes earned by the foreign institutional investors on securities (as per Section 115AD) are taxable at 20% except for the income received from the interest of securities. </a:t>
            </a:r>
            <a:endParaRPr lang="en-US" dirty="0" smtClean="0">
              <a:solidFill>
                <a:srgbClr val="696F6F"/>
              </a:solidFill>
              <a:latin typeface="open sans" panose="020B0606030504020204" pitchFamily="34" charset="0"/>
            </a:endParaRPr>
          </a:p>
          <a:p>
            <a:pPr marL="0" indent="0">
              <a:buNone/>
            </a:pPr>
            <a:endParaRPr lang="en-US" dirty="0">
              <a:solidFill>
                <a:srgbClr val="696F6F"/>
              </a:solidFill>
              <a:latin typeface="open sans" panose="020B0606030504020204" pitchFamily="34" charset="0"/>
            </a:endParaRPr>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8B95900A-FF02-4C65-A1B4-2D9E26D97ACF}" type="datetime1">
              <a:rPr lang="en-IN" smtClean="0"/>
              <a:t>04/12/2022</a:t>
            </a:fld>
            <a:endParaRPr lang="en-IN"/>
          </a:p>
        </p:txBody>
      </p:sp>
    </p:spTree>
    <p:extLst>
      <p:ext uri="{BB962C8B-B14F-4D97-AF65-F5344CB8AC3E}">
        <p14:creationId xmlns:p14="http://schemas.microsoft.com/office/powerpoint/2010/main" val="35636631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IN" dirty="0"/>
          </a:p>
        </p:txBody>
      </p:sp>
      <p:sp>
        <p:nvSpPr>
          <p:cNvPr id="3" name="Content Placeholder 2"/>
          <p:cNvSpPr>
            <a:spLocks noGrp="1"/>
          </p:cNvSpPr>
          <p:nvPr>
            <p:ph idx="1"/>
          </p:nvPr>
        </p:nvSpPr>
        <p:spPr/>
        <p:txBody>
          <a:bodyPr>
            <a:normAutofit fontScale="92500" lnSpcReduction="10000"/>
          </a:bodyPr>
          <a:lstStyle/>
          <a:p>
            <a:r>
              <a:rPr lang="en-US" dirty="0">
                <a:solidFill>
                  <a:srgbClr val="696F6F"/>
                </a:solidFill>
                <a:latin typeface="open sans" panose="020B0606030504020204" pitchFamily="34" charset="0"/>
              </a:rPr>
              <a:t>Foreign investments are highly essential to boost the viability of any economy and India being a developing economy has become the destination to invest for prospective investors across the globe. </a:t>
            </a:r>
            <a:endParaRPr lang="en-US" dirty="0" smtClean="0">
              <a:solidFill>
                <a:srgbClr val="696F6F"/>
              </a:solidFill>
              <a:latin typeface="open sans" panose="020B0606030504020204" pitchFamily="34" charset="0"/>
            </a:endParaRPr>
          </a:p>
          <a:p>
            <a:r>
              <a:rPr lang="en-US" dirty="0" smtClean="0">
                <a:solidFill>
                  <a:srgbClr val="696F6F"/>
                </a:solidFill>
                <a:latin typeface="open sans" panose="020B0606030504020204" pitchFamily="34" charset="0"/>
              </a:rPr>
              <a:t>The </a:t>
            </a:r>
            <a:r>
              <a:rPr lang="en-US" dirty="0">
                <a:solidFill>
                  <a:srgbClr val="696F6F"/>
                </a:solidFill>
                <a:latin typeface="open sans" panose="020B0606030504020204" pitchFamily="34" charset="0"/>
              </a:rPr>
              <a:t>fast-growing equity markets are one main reason that attracts foreign investors. </a:t>
            </a:r>
            <a:endParaRPr lang="en-US" dirty="0" smtClean="0">
              <a:solidFill>
                <a:srgbClr val="696F6F"/>
              </a:solidFill>
              <a:latin typeface="open sans" panose="020B0606030504020204" pitchFamily="34" charset="0"/>
            </a:endParaRPr>
          </a:p>
          <a:p>
            <a:r>
              <a:rPr lang="en-US" dirty="0" smtClean="0">
                <a:solidFill>
                  <a:srgbClr val="696F6F"/>
                </a:solidFill>
                <a:latin typeface="open sans" panose="020B0606030504020204" pitchFamily="34" charset="0"/>
              </a:rPr>
              <a:t>The </a:t>
            </a:r>
            <a:r>
              <a:rPr lang="en-US" dirty="0">
                <a:solidFill>
                  <a:srgbClr val="696F6F"/>
                </a:solidFill>
                <a:latin typeface="open sans" panose="020B0606030504020204" pitchFamily="34" charset="0"/>
              </a:rPr>
              <a:t>Government has introduced Section 196D under Income Tax Act to provide lower tax rates for the income earned by foreign institutional investors. </a:t>
            </a:r>
            <a:endParaRPr lang="en-US" dirty="0" smtClean="0">
              <a:solidFill>
                <a:srgbClr val="696F6F"/>
              </a:solidFill>
              <a:latin typeface="open sans" panose="020B0606030504020204" pitchFamily="34" charset="0"/>
            </a:endParaRPr>
          </a:p>
          <a:p>
            <a:r>
              <a:rPr lang="en-US" dirty="0" smtClean="0">
                <a:solidFill>
                  <a:srgbClr val="696F6F"/>
                </a:solidFill>
                <a:latin typeface="open sans" panose="020B0606030504020204" pitchFamily="34" charset="0"/>
              </a:rPr>
              <a:t>However</a:t>
            </a:r>
            <a:r>
              <a:rPr lang="en-US" dirty="0">
                <a:solidFill>
                  <a:srgbClr val="696F6F"/>
                </a:solidFill>
                <a:latin typeface="open sans" panose="020B0606030504020204" pitchFamily="34" charset="0"/>
              </a:rPr>
              <a:t>, this section does not lay down the law relating to the income derived from government securities or rupee-denominated bonds which are mentioned in </a:t>
            </a:r>
            <a:r>
              <a:rPr lang="en-US" b="1" dirty="0">
                <a:solidFill>
                  <a:srgbClr val="0000FF"/>
                </a:solidFill>
                <a:latin typeface="open sans" panose="020B0606030504020204" pitchFamily="34" charset="0"/>
                <a:hlinkClick r:id="rId2"/>
              </a:rPr>
              <a:t>Section 194LD</a:t>
            </a:r>
            <a:endParaRPr lang="en-IN" dirty="0"/>
          </a:p>
        </p:txBody>
      </p:sp>
      <p:sp>
        <p:nvSpPr>
          <p:cNvPr id="4" name="Date Placeholder 3"/>
          <p:cNvSpPr>
            <a:spLocks noGrp="1"/>
          </p:cNvSpPr>
          <p:nvPr>
            <p:ph type="dt" sz="half" idx="10"/>
          </p:nvPr>
        </p:nvSpPr>
        <p:spPr/>
        <p:txBody>
          <a:bodyPr/>
          <a:lstStyle/>
          <a:p>
            <a:fld id="{9BE0C539-0E23-46A7-8CF8-568C02BE00D0}" type="datetime1">
              <a:rPr lang="en-IN" smtClean="0"/>
              <a:t>04/12/2022</a:t>
            </a:fld>
            <a:endParaRPr lang="en-IN"/>
          </a:p>
        </p:txBody>
      </p:sp>
      <p:sp>
        <p:nvSpPr>
          <p:cNvPr id="5" name="Footer Placeholder 4"/>
          <p:cNvSpPr>
            <a:spLocks noGrp="1"/>
          </p:cNvSpPr>
          <p:nvPr>
            <p:ph type="ftr" sz="quarter" idx="11"/>
          </p:nvPr>
        </p:nvSpPr>
        <p:spPr/>
        <p:txBody>
          <a:bodyPr/>
          <a:lstStyle/>
          <a:p>
            <a:r>
              <a:rPr lang="en-IN" smtClean="0"/>
              <a:t>ICMAI-CCTDS-Batch8</a:t>
            </a:r>
            <a:endParaRPr lang="en-IN"/>
          </a:p>
        </p:txBody>
      </p:sp>
    </p:spTree>
    <p:extLst>
      <p:ext uri="{BB962C8B-B14F-4D97-AF65-F5344CB8AC3E}">
        <p14:creationId xmlns:p14="http://schemas.microsoft.com/office/powerpoint/2010/main" val="512619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Sec.115AD</a:t>
            </a:r>
            <a:endParaRPr lang="en-IN" dirty="0"/>
          </a:p>
        </p:txBody>
      </p:sp>
      <p:sp>
        <p:nvSpPr>
          <p:cNvPr id="3" name="Content Placeholder 2"/>
          <p:cNvSpPr>
            <a:spLocks noGrp="1"/>
          </p:cNvSpPr>
          <p:nvPr>
            <p:ph idx="1"/>
          </p:nvPr>
        </p:nvSpPr>
        <p:spPr/>
        <p:txBody>
          <a:bodyPr/>
          <a:lstStyle/>
          <a:p>
            <a:r>
              <a:rPr lang="en-US" dirty="0">
                <a:solidFill>
                  <a:srgbClr val="000000"/>
                </a:solidFill>
                <a:latin typeface="Times New Roman" panose="02020603050405020304" pitchFamily="18" charset="0"/>
              </a:rPr>
              <a:t>Where the total income of a Foreign Institutional Investor </a:t>
            </a:r>
            <a:r>
              <a:rPr lang="en-US" dirty="0" smtClean="0">
                <a:solidFill>
                  <a:srgbClr val="000000"/>
                </a:solidFill>
                <a:latin typeface="Times New Roman" panose="02020603050405020304" pitchFamily="18" charset="0"/>
              </a:rPr>
              <a:t>includes-</a:t>
            </a:r>
          </a:p>
          <a:p>
            <a:r>
              <a:rPr lang="en-US" dirty="0" smtClean="0">
                <a:solidFill>
                  <a:srgbClr val="1100CC"/>
                </a:solidFill>
                <a:latin typeface="Times New Roman" panose="02020603050405020304" pitchFamily="18" charset="0"/>
                <a:hlinkClick r:id="rId2"/>
              </a:rPr>
              <a:t>(</a:t>
            </a:r>
            <a:r>
              <a:rPr lang="en-US" dirty="0">
                <a:solidFill>
                  <a:srgbClr val="1100CC"/>
                </a:solidFill>
                <a:latin typeface="Times New Roman" panose="02020603050405020304" pitchFamily="18" charset="0"/>
                <a:hlinkClick r:id="rId2"/>
              </a:rPr>
              <a:t>a)</a:t>
            </a:r>
            <a:r>
              <a:rPr lang="en-US" dirty="0">
                <a:solidFill>
                  <a:srgbClr val="000000"/>
                </a:solidFill>
                <a:latin typeface="Times New Roman" panose="02020603050405020304" pitchFamily="18" charset="0"/>
              </a:rPr>
              <a:t> income received in respect of securities (other than units referred to in section 115AB) listed in a </a:t>
            </a:r>
            <a:r>
              <a:rPr lang="en-US" dirty="0" err="1">
                <a:solidFill>
                  <a:srgbClr val="000000"/>
                </a:solidFill>
                <a:latin typeface="Times New Roman" panose="02020603050405020304" pitchFamily="18" charset="0"/>
              </a:rPr>
              <a:t>recognised</a:t>
            </a:r>
            <a:r>
              <a:rPr lang="en-US" dirty="0">
                <a:solidFill>
                  <a:srgbClr val="000000"/>
                </a:solidFill>
                <a:latin typeface="Times New Roman" panose="02020603050405020304" pitchFamily="18" charset="0"/>
              </a:rPr>
              <a:t> stock exchange in India in accordance with the provisions of the Securities Contracts (Regulation) Act, 1956 (42 of 1956 ), and any rules made thereunder; or</a:t>
            </a:r>
          </a:p>
          <a:p>
            <a:r>
              <a:rPr lang="en-US" dirty="0">
                <a:solidFill>
                  <a:srgbClr val="1100CC"/>
                </a:solidFill>
                <a:latin typeface="Times New Roman" panose="02020603050405020304" pitchFamily="18" charset="0"/>
                <a:hlinkClick r:id="rId3"/>
              </a:rPr>
              <a:t>(b)</a:t>
            </a:r>
            <a:r>
              <a:rPr lang="en-US" dirty="0">
                <a:solidFill>
                  <a:srgbClr val="000000"/>
                </a:solidFill>
                <a:latin typeface="Times New Roman" panose="02020603050405020304" pitchFamily="18" charset="0"/>
              </a:rPr>
              <a:t> income by way of short- term or long- term capital gains arising from the transfer of such securities,</a:t>
            </a:r>
            <a:endParaRPr lang="en-US" b="0" i="0" dirty="0">
              <a:solidFill>
                <a:srgbClr val="000000"/>
              </a:solidFill>
              <a:effectLst/>
              <a:latin typeface="Times New Roman" panose="02020603050405020304" pitchFamily="18" charset="0"/>
            </a:endParaRPr>
          </a:p>
        </p:txBody>
      </p:sp>
      <p:sp>
        <p:nvSpPr>
          <p:cNvPr id="4" name="Date Placeholder 3"/>
          <p:cNvSpPr>
            <a:spLocks noGrp="1"/>
          </p:cNvSpPr>
          <p:nvPr>
            <p:ph type="dt" sz="half" idx="10"/>
          </p:nvPr>
        </p:nvSpPr>
        <p:spPr/>
        <p:txBody>
          <a:bodyPr/>
          <a:lstStyle/>
          <a:p>
            <a:fld id="{9BE0C539-0E23-46A7-8CF8-568C02BE00D0}" type="datetime1">
              <a:rPr lang="en-IN" smtClean="0"/>
              <a:t>04/12/2022</a:t>
            </a:fld>
            <a:endParaRPr lang="en-IN"/>
          </a:p>
        </p:txBody>
      </p:sp>
      <p:sp>
        <p:nvSpPr>
          <p:cNvPr id="5" name="Footer Placeholder 4"/>
          <p:cNvSpPr>
            <a:spLocks noGrp="1"/>
          </p:cNvSpPr>
          <p:nvPr>
            <p:ph type="ftr" sz="quarter" idx="11"/>
          </p:nvPr>
        </p:nvSpPr>
        <p:spPr/>
        <p:txBody>
          <a:bodyPr/>
          <a:lstStyle/>
          <a:p>
            <a:r>
              <a:rPr lang="en-IN" smtClean="0"/>
              <a:t>ICMAI-CCTDS-Batch8</a:t>
            </a:r>
            <a:endParaRPr lang="en-IN"/>
          </a:p>
        </p:txBody>
      </p:sp>
    </p:spTree>
    <p:extLst>
      <p:ext uri="{BB962C8B-B14F-4D97-AF65-F5344CB8AC3E}">
        <p14:creationId xmlns:p14="http://schemas.microsoft.com/office/powerpoint/2010/main" val="1764063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Sec.194E - Provision</a:t>
            </a:r>
            <a:endParaRPr lang="en-IN" dirty="0"/>
          </a:p>
        </p:txBody>
      </p:sp>
      <p:sp>
        <p:nvSpPr>
          <p:cNvPr id="3" name="Content Placeholder 2"/>
          <p:cNvSpPr>
            <a:spLocks noGrp="1"/>
          </p:cNvSpPr>
          <p:nvPr>
            <p:ph idx="1"/>
          </p:nvPr>
        </p:nvSpPr>
        <p:spPr/>
        <p:txBody>
          <a:bodyPr/>
          <a:lstStyle/>
          <a:p>
            <a:r>
              <a:rPr lang="en-US" dirty="0">
                <a:solidFill>
                  <a:srgbClr val="333333"/>
                </a:solidFill>
                <a:latin typeface="Arial" panose="020B0604020202020204" pitchFamily="34" charset="0"/>
              </a:rPr>
              <a:t>As per section 194E of the Income Tax Act, 1961, any person making payment of income referred to in section 115BBA of the Income Tax Act, 1961 to the following persons shall be liable to deduct TDS –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A </a:t>
            </a:r>
            <a:r>
              <a:rPr lang="en-US" dirty="0">
                <a:solidFill>
                  <a:srgbClr val="333333"/>
                </a:solidFill>
                <a:latin typeface="Arial" panose="020B0604020202020204" pitchFamily="34" charset="0"/>
              </a:rPr>
              <a:t>non-resident sportsman (including an athlete); </a:t>
            </a:r>
            <a:r>
              <a:rPr lang="en-US" dirty="0" smtClean="0">
                <a:solidFill>
                  <a:srgbClr val="333333"/>
                </a:solidFill>
                <a:latin typeface="Arial" panose="020B0604020202020204" pitchFamily="34" charset="0"/>
              </a:rPr>
              <a:t>Or</a:t>
            </a:r>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An </a:t>
            </a:r>
            <a:r>
              <a:rPr lang="en-US" dirty="0">
                <a:solidFill>
                  <a:srgbClr val="333333"/>
                </a:solidFill>
                <a:latin typeface="Arial" panose="020B0604020202020204" pitchFamily="34" charset="0"/>
              </a:rPr>
              <a:t>entertainer who is not a citizen of India; </a:t>
            </a:r>
            <a:r>
              <a:rPr lang="en-US" dirty="0" smtClean="0">
                <a:solidFill>
                  <a:srgbClr val="333333"/>
                </a:solidFill>
                <a:latin typeface="Arial" panose="020B0604020202020204" pitchFamily="34" charset="0"/>
              </a:rPr>
              <a:t>or</a:t>
            </a:r>
          </a:p>
          <a:p>
            <a:pPr lvl="1"/>
            <a:r>
              <a:rPr lang="en-US" dirty="0" smtClean="0">
                <a:solidFill>
                  <a:srgbClr val="333333"/>
                </a:solidFill>
                <a:latin typeface="Arial" panose="020B0604020202020204" pitchFamily="34" charset="0"/>
              </a:rPr>
              <a:t>A </a:t>
            </a:r>
            <a:r>
              <a:rPr lang="en-US" dirty="0">
                <a:solidFill>
                  <a:srgbClr val="333333"/>
                </a:solidFill>
                <a:latin typeface="Arial" panose="020B0604020202020204" pitchFamily="34" charset="0"/>
              </a:rPr>
              <a:t>non-resident sports association / institution.</a:t>
            </a:r>
            <a:r>
              <a:rPr lang="en-US" dirty="0"/>
              <a:t/>
            </a:r>
            <a:br>
              <a:rPr lang="en-US" dirty="0"/>
            </a:br>
            <a:r>
              <a:rPr lang="en-US" dirty="0"/>
              <a:t/>
            </a:r>
            <a:br>
              <a:rPr lang="en-US" dirty="0"/>
            </a:b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EB6C25A5-45AB-4E46-A8ED-9F2E6553BB1C}" type="datetime1">
              <a:rPr lang="en-IN" smtClean="0"/>
              <a:t>04/12/2022</a:t>
            </a:fld>
            <a:endParaRPr lang="en-IN"/>
          </a:p>
        </p:txBody>
      </p:sp>
    </p:spTree>
    <p:extLst>
      <p:ext uri="{BB962C8B-B14F-4D97-AF65-F5344CB8AC3E}">
        <p14:creationId xmlns:p14="http://schemas.microsoft.com/office/powerpoint/2010/main" val="290684322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IN" dirty="0"/>
          </a:p>
        </p:txBody>
      </p:sp>
      <p:sp>
        <p:nvSpPr>
          <p:cNvPr id="3" name="Content Placeholder 2"/>
          <p:cNvSpPr>
            <a:spLocks noGrp="1"/>
          </p:cNvSpPr>
          <p:nvPr>
            <p:ph idx="1"/>
          </p:nvPr>
        </p:nvSpPr>
        <p:spPr/>
        <p:txBody>
          <a:bodyPr>
            <a:normAutofit/>
          </a:bodyPr>
          <a:lstStyle/>
          <a:p>
            <a:r>
              <a:rPr lang="en-US" dirty="0">
                <a:solidFill>
                  <a:srgbClr val="5D5D5D"/>
                </a:solidFill>
                <a:latin typeface="Lato"/>
              </a:rPr>
              <a:t>In case of a specified fund, </a:t>
            </a:r>
            <a:r>
              <a:rPr lang="en-US" dirty="0" smtClean="0">
                <a:solidFill>
                  <a:srgbClr val="5D5D5D"/>
                </a:solidFill>
                <a:latin typeface="Lato"/>
              </a:rPr>
              <a:t>the </a:t>
            </a:r>
            <a:r>
              <a:rPr lang="en-US" dirty="0">
                <a:solidFill>
                  <a:srgbClr val="5D5D5D"/>
                </a:solidFill>
                <a:latin typeface="Lato"/>
              </a:rPr>
              <a:t>provision of this section is applicable only to the extent of income which is attributable to units held by </a:t>
            </a:r>
            <a:r>
              <a:rPr lang="en-US" dirty="0" smtClean="0">
                <a:solidFill>
                  <a:srgbClr val="5D5D5D"/>
                </a:solidFill>
                <a:latin typeface="Lato"/>
              </a:rPr>
              <a:t>non-resident.</a:t>
            </a:r>
          </a:p>
          <a:p>
            <a:r>
              <a:rPr lang="en-US" dirty="0" smtClean="0">
                <a:solidFill>
                  <a:srgbClr val="5D5D5D"/>
                </a:solidFill>
                <a:latin typeface="Lato"/>
              </a:rPr>
              <a:t>In case </a:t>
            </a:r>
            <a:r>
              <a:rPr lang="en-US" dirty="0">
                <a:solidFill>
                  <a:srgbClr val="5D5D5D"/>
                </a:solidFill>
                <a:latin typeface="Lato"/>
              </a:rPr>
              <a:t>of an investment division of an offshore banking unit, </a:t>
            </a:r>
            <a:r>
              <a:rPr lang="en-US" dirty="0" smtClean="0">
                <a:solidFill>
                  <a:srgbClr val="5D5D5D"/>
                </a:solidFill>
                <a:latin typeface="Lato"/>
              </a:rPr>
              <a:t>the </a:t>
            </a:r>
            <a:r>
              <a:rPr lang="en-US" dirty="0">
                <a:solidFill>
                  <a:srgbClr val="5D5D5D"/>
                </a:solidFill>
                <a:latin typeface="Lato"/>
              </a:rPr>
              <a:t>provisions of this section are applicable to the extent of attributable income to the investment division of such banking units. </a:t>
            </a:r>
            <a:endParaRPr lang="en-US" dirty="0" smtClean="0">
              <a:solidFill>
                <a:srgbClr val="5D5D5D"/>
              </a:solidFill>
              <a:latin typeface="Lato"/>
            </a:endParaRPr>
          </a:p>
          <a:p>
            <a:r>
              <a:rPr lang="en-US" dirty="0" smtClean="0">
                <a:solidFill>
                  <a:srgbClr val="5D5D5D"/>
                </a:solidFill>
                <a:latin typeface="Lato"/>
              </a:rPr>
              <a:t>Banking </a:t>
            </a:r>
            <a:r>
              <a:rPr lang="en-US" dirty="0">
                <a:solidFill>
                  <a:srgbClr val="5D5D5D"/>
                </a:solidFill>
                <a:latin typeface="Lato"/>
              </a:rPr>
              <a:t>units are ones </a:t>
            </a:r>
            <a:r>
              <a:rPr lang="en-US" dirty="0" smtClean="0">
                <a:solidFill>
                  <a:srgbClr val="5D5D5D"/>
                </a:solidFill>
                <a:latin typeface="Lato"/>
              </a:rPr>
              <a:t>as </a:t>
            </a:r>
            <a:r>
              <a:rPr lang="en-US" dirty="0">
                <a:solidFill>
                  <a:srgbClr val="5D5D5D"/>
                </a:solidFill>
                <a:latin typeface="Lato"/>
              </a:rPr>
              <a:t>a category-III portfolio investor. </a:t>
            </a:r>
            <a:endParaRPr lang="en-US" dirty="0" smtClean="0">
              <a:solidFill>
                <a:srgbClr val="5D5D5D"/>
              </a:solidFill>
              <a:latin typeface="Lato"/>
            </a:endParaRPr>
          </a:p>
          <a:p>
            <a:r>
              <a:rPr lang="en-US" dirty="0" smtClean="0">
                <a:solidFill>
                  <a:srgbClr val="5D5D5D"/>
                </a:solidFill>
                <a:latin typeface="Lato"/>
              </a:rPr>
              <a:t>As per SEBI Regulations</a:t>
            </a:r>
            <a:r>
              <a:rPr lang="en-US" dirty="0">
                <a:solidFill>
                  <a:srgbClr val="5D5D5D"/>
                </a:solidFill>
                <a:latin typeface="Lato"/>
              </a:rPr>
              <a:t>, 2019 </a:t>
            </a:r>
            <a:r>
              <a:rPr lang="en-US" dirty="0" smtClean="0">
                <a:solidFill>
                  <a:srgbClr val="5D5D5D"/>
                </a:solidFill>
                <a:latin typeface="Lato"/>
              </a:rPr>
              <a:t> </a:t>
            </a:r>
            <a:r>
              <a:rPr lang="en-US" dirty="0">
                <a:solidFill>
                  <a:srgbClr val="5D5D5D"/>
                </a:solidFill>
                <a:latin typeface="Lato"/>
              </a:rPr>
              <a:t>under the Securities and Exchange Board of India Act, 1992.</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D704E46B-B327-4672-9CB6-BB5E383E5260}" type="datetime1">
              <a:rPr lang="en-IN" smtClean="0"/>
              <a:t>04/12/2022</a:t>
            </a:fld>
            <a:endParaRPr lang="en-IN"/>
          </a:p>
        </p:txBody>
      </p:sp>
    </p:spTree>
    <p:extLst>
      <p:ext uri="{BB962C8B-B14F-4D97-AF65-F5344CB8AC3E}">
        <p14:creationId xmlns:p14="http://schemas.microsoft.com/office/powerpoint/2010/main" val="166169367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Calculate</a:t>
            </a:r>
            <a:endParaRPr lang="en-IN" dirty="0"/>
          </a:p>
        </p:txBody>
      </p:sp>
      <p:sp>
        <p:nvSpPr>
          <p:cNvPr id="3" name="Content Placeholder 2"/>
          <p:cNvSpPr>
            <a:spLocks noGrp="1"/>
          </p:cNvSpPr>
          <p:nvPr>
            <p:ph idx="1"/>
          </p:nvPr>
        </p:nvSpPr>
        <p:spPr/>
        <p:txBody>
          <a:bodyPr>
            <a:normAutofit fontScale="70000" lnSpcReduction="20000"/>
          </a:bodyPr>
          <a:lstStyle/>
          <a:p>
            <a:r>
              <a:rPr lang="en-US" dirty="0">
                <a:solidFill>
                  <a:srgbClr val="696F6F"/>
                </a:solidFill>
                <a:latin typeface="open sans" panose="020B0606030504020204" pitchFamily="34" charset="0"/>
              </a:rPr>
              <a:t>The income coming by way of short term or long term capital gains that arise from the transfer of such </a:t>
            </a:r>
            <a:r>
              <a:rPr lang="en-US" dirty="0" smtClean="0">
                <a:solidFill>
                  <a:srgbClr val="696F6F"/>
                </a:solidFill>
                <a:latin typeface="open sans" panose="020B0606030504020204" pitchFamily="34" charset="0"/>
              </a:rPr>
              <a:t>securities</a:t>
            </a:r>
          </a:p>
          <a:p>
            <a:endParaRPr lang="en-US" dirty="0">
              <a:solidFill>
                <a:srgbClr val="696F6F"/>
              </a:solidFill>
              <a:latin typeface="open sans" panose="020B0606030504020204" pitchFamily="34" charset="0"/>
            </a:endParaRPr>
          </a:p>
          <a:p>
            <a:pPr marL="742950" lvl="1" indent="-285750">
              <a:buFont typeface="+mj-lt"/>
              <a:buAutoNum type="arabicPeriod"/>
            </a:pPr>
            <a:r>
              <a:rPr lang="en-US" dirty="0">
                <a:solidFill>
                  <a:srgbClr val="333333"/>
                </a:solidFill>
                <a:latin typeface="open sans" panose="020B0606030504020204" pitchFamily="34" charset="0"/>
              </a:rPr>
              <a:t>The calculated income tax amount in respect of any securities that are referred to in clause (a), if any, included in the total income,</a:t>
            </a:r>
          </a:p>
          <a:p>
            <a:pPr marL="742950" lvl="1" indent="-285750">
              <a:buFont typeface="+mj-lt"/>
              <a:buAutoNum type="arabicPeriod"/>
            </a:pPr>
            <a:r>
              <a:rPr lang="en-US" dirty="0">
                <a:solidFill>
                  <a:srgbClr val="333333"/>
                </a:solidFill>
                <a:latin typeface="open sans" panose="020B0606030504020204" pitchFamily="34" charset="0"/>
              </a:rPr>
              <a:t>At a rate of 20% in the case of Foreign Institutional Investor</a:t>
            </a:r>
          </a:p>
          <a:p>
            <a:pPr marL="742950" lvl="1" indent="-285750">
              <a:buFont typeface="+mj-lt"/>
              <a:buAutoNum type="arabicPeriod"/>
            </a:pPr>
            <a:r>
              <a:rPr lang="en-US" dirty="0">
                <a:solidFill>
                  <a:srgbClr val="333333"/>
                </a:solidFill>
                <a:latin typeface="open sans" panose="020B0606030504020204" pitchFamily="34" charset="0"/>
              </a:rPr>
              <a:t>At a rate of 10% in the case of specified fund or investment branch of an offshore banking unit</a:t>
            </a:r>
          </a:p>
          <a:p>
            <a:pPr marL="742950" lvl="1" indent="-285750">
              <a:buFont typeface="+mj-lt"/>
              <a:buAutoNum type="arabicPeriod"/>
            </a:pPr>
            <a:r>
              <a:rPr lang="en-US" dirty="0">
                <a:solidFill>
                  <a:srgbClr val="333333"/>
                </a:solidFill>
                <a:latin typeface="open sans" panose="020B0606030504020204" pitchFamily="34" charset="0"/>
              </a:rPr>
              <a:t>The calculated income tax amount on the income by way of short term capital gains referred to in clause (b), if any, included in the total income at a rate of 30%, provided that the income tax amount on the income by way of short term capital gains referred to in Section 111A is at the rate of 15%.</a:t>
            </a:r>
          </a:p>
          <a:p>
            <a:pPr marL="742950" lvl="1" indent="-285750">
              <a:buFont typeface="+mj-lt"/>
              <a:buAutoNum type="arabicPeriod"/>
            </a:pPr>
            <a:r>
              <a:rPr lang="en-US" dirty="0">
                <a:solidFill>
                  <a:srgbClr val="333333"/>
                </a:solidFill>
                <a:latin typeface="open sans" panose="020B0606030504020204" pitchFamily="34" charset="0"/>
              </a:rPr>
              <a:t>The calculated income tax amount by way of long term capital gains referred to in clause (b), if any, included in the total income at the rate of 10% provided that in case of obtained income from the transfer of a long term capital asset referred to in Section 112A, 10% income tax shall be calculated where such income exceeds </a:t>
            </a:r>
            <a:r>
              <a:rPr lang="en-US" dirty="0" err="1">
                <a:solidFill>
                  <a:srgbClr val="333333"/>
                </a:solidFill>
                <a:latin typeface="open sans" panose="020B0606030504020204" pitchFamily="34" charset="0"/>
              </a:rPr>
              <a:t>Rs</a:t>
            </a:r>
            <a:r>
              <a:rPr lang="en-US" dirty="0">
                <a:solidFill>
                  <a:srgbClr val="333333"/>
                </a:solidFill>
                <a:latin typeface="open sans" panose="020B0606030504020204" pitchFamily="34" charset="0"/>
              </a:rPr>
              <a:t>. 1 Lakh.</a:t>
            </a:r>
          </a:p>
          <a:p>
            <a:pPr marL="742950" lvl="1" indent="-285750">
              <a:buFont typeface="+mj-lt"/>
              <a:buAutoNum type="arabicPeriod"/>
            </a:pPr>
            <a:r>
              <a:rPr lang="en-US" dirty="0">
                <a:solidFill>
                  <a:srgbClr val="333333"/>
                </a:solidFill>
                <a:latin typeface="open sans" panose="020B0606030504020204" pitchFamily="34" charset="0"/>
              </a:rPr>
              <a:t>the income tax amount with which the specified fund or FII would have been chargeable had its total income reduced by the amount of income that is referred to in clauses (a) and (b).</a:t>
            </a:r>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ADF666CC-BD24-4A82-8615-D81ADCC26D23}" type="datetime1">
              <a:rPr lang="en-IN" smtClean="0"/>
              <a:t>04/12/2022</a:t>
            </a:fld>
            <a:endParaRPr lang="en-IN"/>
          </a:p>
        </p:txBody>
      </p:sp>
    </p:spTree>
    <p:extLst>
      <p:ext uri="{BB962C8B-B14F-4D97-AF65-F5344CB8AC3E}">
        <p14:creationId xmlns:p14="http://schemas.microsoft.com/office/powerpoint/2010/main" val="57129498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Calculation of TDS (2% SC and 4% HEC)</a:t>
            </a:r>
            <a:endParaRPr lang="en-IN"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54589535"/>
              </p:ext>
            </p:extLst>
          </p:nvPr>
        </p:nvGraphicFramePr>
        <p:xfrm>
          <a:off x="1606378" y="1993555"/>
          <a:ext cx="7570576" cy="4743776"/>
        </p:xfrm>
        <a:graphic>
          <a:graphicData uri="http://schemas.openxmlformats.org/drawingml/2006/table">
            <a:tbl>
              <a:tblPr/>
              <a:tblGrid>
                <a:gridCol w="1892644"/>
                <a:gridCol w="1892644"/>
                <a:gridCol w="1892644"/>
                <a:gridCol w="1892644"/>
              </a:tblGrid>
              <a:tr h="603214">
                <a:tc>
                  <a:txBody>
                    <a:bodyPr/>
                    <a:lstStyle/>
                    <a:p>
                      <a:pPr algn="ctr" fontAlgn="ctr"/>
                      <a:r>
                        <a:rPr lang="en-IN" sz="1200" b="1" i="0" dirty="0">
                          <a:effectLst/>
                          <a:latin typeface="Times New Roman" panose="02020603050405020304" pitchFamily="18" charset="0"/>
                          <a:cs typeface="Times New Roman" panose="02020603050405020304" pitchFamily="18" charset="0"/>
                        </a:rPr>
                        <a:t>Income</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nchor="ctr">
                    <a:lnL>
                      <a:noFill/>
                    </a:lnL>
                    <a:lnR>
                      <a:noFill/>
                    </a:lnR>
                    <a:lnT>
                      <a:noFill/>
                    </a:lnT>
                    <a:lnB>
                      <a:noFill/>
                    </a:lnB>
                    <a:solidFill>
                      <a:srgbClr val="F2F7FC"/>
                    </a:solidFill>
                  </a:tcPr>
                </a:tc>
                <a:tc>
                  <a:txBody>
                    <a:bodyPr/>
                    <a:lstStyle/>
                    <a:p>
                      <a:pPr algn="ctr" fontAlgn="ctr"/>
                      <a:r>
                        <a:rPr lang="en-US" sz="1200" b="1" i="0" dirty="0">
                          <a:effectLst/>
                          <a:latin typeface="Times New Roman" panose="02020603050405020304" pitchFamily="18" charset="0"/>
                          <a:cs typeface="Times New Roman" panose="02020603050405020304" pitchFamily="18" charset="0"/>
                        </a:rPr>
                        <a:t>Company where aggregate income is more than </a:t>
                      </a:r>
                      <a:r>
                        <a:rPr lang="en-US" sz="1200" b="1" i="0" dirty="0" err="1">
                          <a:effectLst/>
                          <a:latin typeface="Times New Roman" panose="02020603050405020304" pitchFamily="18" charset="0"/>
                          <a:cs typeface="Times New Roman" panose="02020603050405020304" pitchFamily="18" charset="0"/>
                        </a:rPr>
                        <a:t>Rs</a:t>
                      </a:r>
                      <a:r>
                        <a:rPr lang="en-US" sz="1200" b="1" i="0" dirty="0">
                          <a:effectLst/>
                          <a:latin typeface="Times New Roman" panose="02020603050405020304" pitchFamily="18" charset="0"/>
                          <a:cs typeface="Times New Roman" panose="02020603050405020304" pitchFamily="18" charset="0"/>
                        </a:rPr>
                        <a:t>. 1 </a:t>
                      </a:r>
                      <a:r>
                        <a:rPr lang="en-US" sz="1200" b="1" i="0" dirty="0" err="1">
                          <a:effectLst/>
                          <a:latin typeface="Times New Roman" panose="02020603050405020304" pitchFamily="18" charset="0"/>
                          <a:cs typeface="Times New Roman" panose="02020603050405020304" pitchFamily="18" charset="0"/>
                        </a:rPr>
                        <a:t>crore</a:t>
                      </a:r>
                      <a:r>
                        <a:rPr lang="en-US" sz="1200" b="1" i="0" dirty="0">
                          <a:effectLst/>
                          <a:latin typeface="Times New Roman" panose="02020603050405020304" pitchFamily="18" charset="0"/>
                          <a:cs typeface="Times New Roman" panose="02020603050405020304" pitchFamily="18" charset="0"/>
                        </a:rPr>
                        <a:t> (2% surcharge)</a:t>
                      </a:r>
                      <a:endParaRPr lang="en-US" sz="1200" i="0" dirty="0">
                        <a:effectLst/>
                        <a:latin typeface="Times New Roman" panose="02020603050405020304" pitchFamily="18" charset="0"/>
                        <a:cs typeface="Times New Roman" panose="02020603050405020304" pitchFamily="18" charset="0"/>
                      </a:endParaRPr>
                    </a:p>
                  </a:txBody>
                  <a:tcPr marL="45026" marR="45026" marT="45026" marB="45026" anchor="ctr">
                    <a:lnL>
                      <a:noFill/>
                    </a:lnL>
                    <a:lnR>
                      <a:noFill/>
                    </a:lnR>
                    <a:lnT>
                      <a:noFill/>
                    </a:lnT>
                    <a:lnB>
                      <a:noFill/>
                    </a:lnB>
                    <a:solidFill>
                      <a:srgbClr val="F2F7FC"/>
                    </a:solidFill>
                  </a:tcPr>
                </a:tc>
                <a:tc>
                  <a:txBody>
                    <a:bodyPr/>
                    <a:lstStyle/>
                    <a:p>
                      <a:pPr algn="ctr" fontAlgn="ctr"/>
                      <a:r>
                        <a:rPr lang="en-US" sz="1200" b="1" i="0">
                          <a:effectLst/>
                          <a:latin typeface="Times New Roman" panose="02020603050405020304" pitchFamily="18" charset="0"/>
                          <a:cs typeface="Times New Roman" panose="02020603050405020304" pitchFamily="18" charset="0"/>
                        </a:rPr>
                        <a:t>Company where aggregate income is less than Rs. 1 crore (no surcharge)</a:t>
                      </a:r>
                      <a:endParaRPr lang="en-US" sz="1200" i="0">
                        <a:effectLst/>
                        <a:latin typeface="Times New Roman" panose="02020603050405020304" pitchFamily="18" charset="0"/>
                        <a:cs typeface="Times New Roman" panose="02020603050405020304" pitchFamily="18" charset="0"/>
                      </a:endParaRPr>
                    </a:p>
                  </a:txBody>
                  <a:tcPr marL="45026" marR="45026" marT="45026" marB="45026" anchor="ctr">
                    <a:lnL>
                      <a:noFill/>
                    </a:lnL>
                    <a:lnR>
                      <a:noFill/>
                    </a:lnR>
                    <a:lnT>
                      <a:noFill/>
                    </a:lnT>
                    <a:lnB>
                      <a:noFill/>
                    </a:lnB>
                    <a:solidFill>
                      <a:srgbClr val="F2F7FC"/>
                    </a:solidFill>
                  </a:tcPr>
                </a:tc>
                <a:tc>
                  <a:txBody>
                    <a:bodyPr/>
                    <a:lstStyle/>
                    <a:p>
                      <a:pPr algn="ctr" fontAlgn="ctr"/>
                      <a:r>
                        <a:rPr lang="en-IN" sz="1200" b="1" i="0" dirty="0">
                          <a:effectLst/>
                          <a:latin typeface="Times New Roman" panose="02020603050405020304" pitchFamily="18" charset="0"/>
                          <a:cs typeface="Times New Roman" panose="02020603050405020304" pitchFamily="18" charset="0"/>
                        </a:rPr>
                        <a:t>Non-company</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nchor="ctr">
                    <a:lnL>
                      <a:noFill/>
                    </a:lnL>
                    <a:lnR>
                      <a:noFill/>
                    </a:lnR>
                    <a:lnT>
                      <a:noFill/>
                    </a:lnT>
                    <a:lnB>
                      <a:noFill/>
                    </a:lnB>
                    <a:solidFill>
                      <a:srgbClr val="F2F7FC"/>
                    </a:solidFill>
                  </a:tcPr>
                </a:tc>
              </a:tr>
              <a:tr h="403069">
                <a:tc>
                  <a:txBody>
                    <a:bodyPr/>
                    <a:lstStyle/>
                    <a:p>
                      <a:pPr fontAlgn="t"/>
                      <a:r>
                        <a:rPr lang="en-US" sz="1200" i="0">
                          <a:effectLst/>
                          <a:latin typeface="Times New Roman" panose="02020603050405020304" pitchFamily="18" charset="0"/>
                          <a:cs typeface="Times New Roman" panose="02020603050405020304" pitchFamily="18" charset="0"/>
                        </a:rPr>
                        <a:t>Income other than dividends and earnings from mutual fund units</a:t>
                      </a:r>
                    </a:p>
                  </a:txBody>
                  <a:tcPr marL="45026" marR="45026" marT="45026" marB="45026">
                    <a:lnL>
                      <a:noFill/>
                    </a:lnL>
                    <a:lnR>
                      <a:noFill/>
                    </a:lnR>
                    <a:lnT>
                      <a:noFill/>
                    </a:lnT>
                    <a:lnB>
                      <a:noFill/>
                    </a:lnB>
                    <a:solidFill>
                      <a:srgbClr val="FFFFFF"/>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21.216%</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FFFFF"/>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20.80</a:t>
                      </a:r>
                      <a:r>
                        <a:rPr lang="en-IN" sz="1200" i="0" dirty="0">
                          <a:effectLst/>
                          <a:latin typeface="Times New Roman" panose="02020603050405020304" pitchFamily="18" charset="0"/>
                          <a:cs typeface="Times New Roman" panose="02020603050405020304" pitchFamily="18" charset="0"/>
                        </a:rPr>
                        <a:t>%</a:t>
                      </a:r>
                    </a:p>
                  </a:txBody>
                  <a:tcPr marL="45026" marR="45026" marT="45026" marB="45026">
                    <a:lnL>
                      <a:noFill/>
                    </a:lnL>
                    <a:lnR>
                      <a:noFill/>
                    </a:lnR>
                    <a:lnT>
                      <a:noFill/>
                    </a:lnT>
                    <a:lnB>
                      <a:noFill/>
                    </a:lnB>
                    <a:solidFill>
                      <a:srgbClr val="FFFFFF"/>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20.80</a:t>
                      </a:r>
                      <a:r>
                        <a:rPr lang="en-IN" sz="1200" i="0" dirty="0">
                          <a:effectLst/>
                          <a:latin typeface="Times New Roman" panose="02020603050405020304" pitchFamily="18" charset="0"/>
                          <a:cs typeface="Times New Roman" panose="02020603050405020304" pitchFamily="18" charset="0"/>
                        </a:rPr>
                        <a:t>%</a:t>
                      </a:r>
                    </a:p>
                  </a:txBody>
                  <a:tcPr marL="45026" marR="45026" marT="45026" marB="45026">
                    <a:lnL>
                      <a:noFill/>
                    </a:lnL>
                    <a:lnR>
                      <a:noFill/>
                    </a:lnR>
                    <a:lnT>
                      <a:noFill/>
                    </a:lnT>
                    <a:lnB>
                      <a:noFill/>
                    </a:lnB>
                    <a:solidFill>
                      <a:srgbClr val="FFFFFF"/>
                    </a:solidFill>
                  </a:tcPr>
                </a:tc>
              </a:tr>
              <a:tr h="763602">
                <a:tc>
                  <a:txBody>
                    <a:bodyPr/>
                    <a:lstStyle/>
                    <a:p>
                      <a:pPr fontAlgn="t"/>
                      <a:r>
                        <a:rPr lang="en-US" sz="1200" i="0">
                          <a:effectLst/>
                          <a:latin typeface="Times New Roman" panose="02020603050405020304" pitchFamily="18" charset="0"/>
                          <a:cs typeface="Times New Roman" panose="02020603050405020304" pitchFamily="18" charset="0"/>
                        </a:rPr>
                        <a:t>Capital gains where STT is applicable —Short term capital gains with a holding period of not more than 12 months</a:t>
                      </a:r>
                    </a:p>
                  </a:txBody>
                  <a:tcPr marL="45026" marR="45026" marT="45026" marB="45026">
                    <a:lnL>
                      <a:noFill/>
                    </a:lnL>
                    <a:lnR>
                      <a:noFill/>
                    </a:lnR>
                    <a:lnT>
                      <a:noFill/>
                    </a:lnT>
                    <a:lnB>
                      <a:noFill/>
                    </a:lnB>
                    <a:solidFill>
                      <a:srgbClr val="F2F7FC"/>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15.912%</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2F7FC"/>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15.60%</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2F7FC"/>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15.60%</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2F7FC"/>
                    </a:solidFill>
                  </a:tcPr>
                </a:tc>
              </a:tr>
              <a:tr h="336354">
                <a:tc>
                  <a:txBody>
                    <a:bodyPr/>
                    <a:lstStyle/>
                    <a:p>
                      <a:pPr fontAlgn="t"/>
                      <a:r>
                        <a:rPr lang="en-US" sz="1200" b="1" i="0" dirty="0">
                          <a:effectLst/>
                          <a:latin typeface="Times New Roman" panose="02020603050405020304" pitchFamily="18" charset="0"/>
                          <a:cs typeface="Times New Roman" panose="02020603050405020304" pitchFamily="18" charset="0"/>
                        </a:rPr>
                        <a:t>Capital gains where STT is not chargeable applicable</a:t>
                      </a:r>
                    </a:p>
                  </a:txBody>
                  <a:tcPr marL="45026" marR="45026" marT="45026" marB="45026">
                    <a:lnL>
                      <a:noFill/>
                    </a:lnL>
                    <a:lnR>
                      <a:noFill/>
                    </a:lnR>
                    <a:lnT>
                      <a:noFill/>
                    </a:lnT>
                    <a:lnB>
                      <a:noFill/>
                    </a:lnB>
                    <a:solidFill>
                      <a:srgbClr val="FFFFFF"/>
                    </a:solidFill>
                  </a:tcPr>
                </a:tc>
                <a:tc>
                  <a:txBody>
                    <a:bodyPr/>
                    <a:lstStyle/>
                    <a:p>
                      <a:pPr fontAlgn="t"/>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FFFFF"/>
                    </a:solidFill>
                  </a:tcPr>
                </a:tc>
                <a:tc>
                  <a:txBody>
                    <a:bodyPr/>
                    <a:lstStyle/>
                    <a:p>
                      <a:pPr fontAlgn="t"/>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FFFFF"/>
                    </a:solidFill>
                  </a:tcPr>
                </a:tc>
                <a:tc>
                  <a:txBody>
                    <a:bodyPr/>
                    <a:lstStyle/>
                    <a:p>
                      <a:pPr fontAlgn="t"/>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FFFFF"/>
                    </a:solidFill>
                  </a:tcPr>
                </a:tc>
              </a:tr>
              <a:tr h="336354">
                <a:tc>
                  <a:txBody>
                    <a:bodyPr/>
                    <a:lstStyle/>
                    <a:p>
                      <a:pPr fontAlgn="t"/>
                      <a:r>
                        <a:rPr lang="en-US" sz="1200" i="0">
                          <a:effectLst/>
                          <a:latin typeface="Times New Roman" panose="02020603050405020304" pitchFamily="18" charset="0"/>
                          <a:cs typeface="Times New Roman" panose="02020603050405020304" pitchFamily="18" charset="0"/>
                        </a:rPr>
                        <a:t>Short term (holding period is less than 12 months)</a:t>
                      </a:r>
                    </a:p>
                  </a:txBody>
                  <a:tcPr marL="45026" marR="45026" marT="45026" marB="45026">
                    <a:lnL>
                      <a:noFill/>
                    </a:lnL>
                    <a:lnR>
                      <a:noFill/>
                    </a:lnR>
                    <a:lnT>
                      <a:noFill/>
                    </a:lnT>
                    <a:lnB>
                      <a:noFill/>
                    </a:lnB>
                    <a:solidFill>
                      <a:srgbClr val="F2F7FC"/>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31.824%</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2F7FC"/>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31.20</a:t>
                      </a:r>
                      <a:r>
                        <a:rPr lang="en-IN" sz="1200" i="0" dirty="0">
                          <a:effectLst/>
                          <a:latin typeface="Times New Roman" panose="02020603050405020304" pitchFamily="18" charset="0"/>
                          <a:cs typeface="Times New Roman" panose="02020603050405020304" pitchFamily="18" charset="0"/>
                        </a:rPr>
                        <a:t>%</a:t>
                      </a:r>
                    </a:p>
                  </a:txBody>
                  <a:tcPr marL="45026" marR="45026" marT="45026" marB="45026">
                    <a:lnL>
                      <a:noFill/>
                    </a:lnL>
                    <a:lnR>
                      <a:noFill/>
                    </a:lnR>
                    <a:lnT>
                      <a:noFill/>
                    </a:lnT>
                    <a:lnB>
                      <a:noFill/>
                    </a:lnB>
                    <a:solidFill>
                      <a:srgbClr val="F2F7FC"/>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31.20</a:t>
                      </a:r>
                      <a:r>
                        <a:rPr lang="en-IN" sz="1200" i="0" dirty="0">
                          <a:effectLst/>
                          <a:latin typeface="Times New Roman" panose="02020603050405020304" pitchFamily="18" charset="0"/>
                          <a:cs typeface="Times New Roman" panose="02020603050405020304" pitchFamily="18" charset="0"/>
                        </a:rPr>
                        <a:t>%</a:t>
                      </a:r>
                    </a:p>
                  </a:txBody>
                  <a:tcPr marL="45026" marR="45026" marT="45026" marB="45026">
                    <a:lnL>
                      <a:noFill/>
                    </a:lnL>
                    <a:lnR>
                      <a:noFill/>
                    </a:lnR>
                    <a:lnT>
                      <a:noFill/>
                    </a:lnT>
                    <a:lnB>
                      <a:noFill/>
                    </a:lnB>
                    <a:solidFill>
                      <a:srgbClr val="F2F7FC"/>
                    </a:solidFill>
                  </a:tcPr>
                </a:tc>
              </a:tr>
              <a:tr h="403069">
                <a:tc>
                  <a:txBody>
                    <a:bodyPr/>
                    <a:lstStyle/>
                    <a:p>
                      <a:pPr fontAlgn="t"/>
                      <a:r>
                        <a:rPr lang="en-US" sz="1200" i="0">
                          <a:effectLst/>
                          <a:latin typeface="Times New Roman" panose="02020603050405020304" pitchFamily="18" charset="0"/>
                          <a:cs typeface="Times New Roman" panose="02020603050405020304" pitchFamily="18" charset="0"/>
                        </a:rPr>
                        <a:t>Long term (holding period is more than over 12 months)</a:t>
                      </a:r>
                    </a:p>
                  </a:txBody>
                  <a:tcPr marL="45026" marR="45026" marT="45026" marB="45026">
                    <a:lnL>
                      <a:noFill/>
                    </a:lnL>
                    <a:lnR>
                      <a:noFill/>
                    </a:lnR>
                    <a:lnT>
                      <a:noFill/>
                    </a:lnT>
                    <a:lnB>
                      <a:noFill/>
                    </a:lnB>
                    <a:solidFill>
                      <a:srgbClr val="FFFFFF"/>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10.608%</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FFFFF"/>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10.40</a:t>
                      </a:r>
                      <a:r>
                        <a:rPr lang="en-IN" sz="1200" i="0" dirty="0">
                          <a:effectLst/>
                          <a:latin typeface="Times New Roman" panose="02020603050405020304" pitchFamily="18" charset="0"/>
                          <a:cs typeface="Times New Roman" panose="02020603050405020304" pitchFamily="18" charset="0"/>
                        </a:rPr>
                        <a:t>%</a:t>
                      </a:r>
                    </a:p>
                  </a:txBody>
                  <a:tcPr marL="45026" marR="45026" marT="45026" marB="45026">
                    <a:lnL>
                      <a:noFill/>
                    </a:lnL>
                    <a:lnR>
                      <a:noFill/>
                    </a:lnR>
                    <a:lnT>
                      <a:noFill/>
                    </a:lnT>
                    <a:lnB>
                      <a:noFill/>
                    </a:lnB>
                    <a:solidFill>
                      <a:srgbClr val="FFFFFF"/>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10.40</a:t>
                      </a:r>
                      <a:r>
                        <a:rPr lang="en-IN" sz="1200" i="0" dirty="0">
                          <a:effectLst/>
                          <a:latin typeface="Times New Roman" panose="02020603050405020304" pitchFamily="18" charset="0"/>
                          <a:cs typeface="Times New Roman" panose="02020603050405020304" pitchFamily="18" charset="0"/>
                        </a:rPr>
                        <a:t>%</a:t>
                      </a:r>
                    </a:p>
                  </a:txBody>
                  <a:tcPr marL="45026" marR="45026" marT="45026" marB="45026">
                    <a:lnL>
                      <a:noFill/>
                    </a:lnL>
                    <a:lnR>
                      <a:noFill/>
                    </a:lnR>
                    <a:lnT>
                      <a:noFill/>
                    </a:lnT>
                    <a:lnB>
                      <a:noFill/>
                    </a:lnB>
                    <a:solidFill>
                      <a:srgbClr val="FFFFFF"/>
                    </a:solidFill>
                  </a:tcPr>
                </a:tc>
              </a:tr>
              <a:tr h="336354">
                <a:tc>
                  <a:txBody>
                    <a:bodyPr/>
                    <a:lstStyle/>
                    <a:p>
                      <a:pPr fontAlgn="t"/>
                      <a:r>
                        <a:rPr lang="en-US" sz="1200" i="0">
                          <a:effectLst/>
                          <a:latin typeface="Times New Roman" panose="02020603050405020304" pitchFamily="18" charset="0"/>
                          <a:cs typeface="Times New Roman" panose="02020603050405020304" pitchFamily="18" charset="0"/>
                        </a:rPr>
                        <a:t>Business income (No DTAA, DTAA – extent of PE)</a:t>
                      </a:r>
                    </a:p>
                  </a:txBody>
                  <a:tcPr marL="45026" marR="45026" marT="45026" marB="45026">
                    <a:lnL>
                      <a:noFill/>
                    </a:lnL>
                    <a:lnR>
                      <a:noFill/>
                    </a:lnR>
                    <a:lnT>
                      <a:noFill/>
                    </a:lnT>
                    <a:lnB>
                      <a:noFill/>
                    </a:lnB>
                    <a:solidFill>
                      <a:srgbClr val="F2F7FC"/>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42.432%</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2F7FC"/>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41.60</a:t>
                      </a:r>
                      <a:r>
                        <a:rPr lang="en-IN" sz="1200" i="0" dirty="0">
                          <a:effectLst/>
                          <a:latin typeface="Times New Roman" panose="02020603050405020304" pitchFamily="18" charset="0"/>
                          <a:cs typeface="Times New Roman" panose="02020603050405020304" pitchFamily="18" charset="0"/>
                        </a:rPr>
                        <a:t>%</a:t>
                      </a:r>
                    </a:p>
                  </a:txBody>
                  <a:tcPr marL="45026" marR="45026" marT="45026" marB="45026">
                    <a:lnL>
                      <a:noFill/>
                    </a:lnL>
                    <a:lnR>
                      <a:noFill/>
                    </a:lnR>
                    <a:lnT>
                      <a:noFill/>
                    </a:lnT>
                    <a:lnB>
                      <a:noFill/>
                    </a:lnB>
                    <a:solidFill>
                      <a:srgbClr val="F2F7FC"/>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31.20</a:t>
                      </a:r>
                      <a:r>
                        <a:rPr lang="en-IN" sz="1200" i="0" dirty="0">
                          <a:effectLst/>
                          <a:latin typeface="Times New Roman" panose="02020603050405020304" pitchFamily="18" charset="0"/>
                          <a:cs typeface="Times New Roman" panose="02020603050405020304" pitchFamily="18" charset="0"/>
                        </a:rPr>
                        <a:t>%</a:t>
                      </a:r>
                    </a:p>
                  </a:txBody>
                  <a:tcPr marL="45026" marR="45026" marT="45026" marB="45026">
                    <a:lnL>
                      <a:noFill/>
                    </a:lnL>
                    <a:lnR>
                      <a:noFill/>
                    </a:lnR>
                    <a:lnT>
                      <a:noFill/>
                    </a:lnT>
                    <a:lnB>
                      <a:noFill/>
                    </a:lnB>
                    <a:solidFill>
                      <a:srgbClr val="F2F7FC"/>
                    </a:solidFill>
                  </a:tcPr>
                </a:tc>
              </a:tr>
              <a:tr h="269639">
                <a:tc>
                  <a:txBody>
                    <a:bodyPr/>
                    <a:lstStyle/>
                    <a:p>
                      <a:pPr fontAlgn="t"/>
                      <a:r>
                        <a:rPr lang="en-IN" sz="1200" i="0" dirty="0">
                          <a:effectLst/>
                          <a:latin typeface="Times New Roman" panose="02020603050405020304" pitchFamily="18" charset="0"/>
                          <a:cs typeface="Times New Roman" panose="02020603050405020304" pitchFamily="18" charset="0"/>
                        </a:rPr>
                        <a:t>Business income (No DTAA, no PE</a:t>
                      </a:r>
                      <a:r>
                        <a:rPr lang="en-IN" sz="1200" i="0" dirty="0" smtClean="0">
                          <a:effectLst/>
                          <a:latin typeface="Times New Roman" panose="02020603050405020304" pitchFamily="18" charset="0"/>
                          <a:cs typeface="Times New Roman" panose="02020603050405020304" pitchFamily="18" charset="0"/>
                        </a:rPr>
                        <a:t>)</a:t>
                      </a:r>
                    </a:p>
                    <a:p>
                      <a:pPr fontAlgn="t"/>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FFFFF"/>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NIL</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FFFFF"/>
                    </a:solidFill>
                  </a:tcPr>
                </a:tc>
                <a:tc>
                  <a:txBody>
                    <a:bodyPr/>
                    <a:lstStyle/>
                    <a:p>
                      <a:pPr fontAlgn="t"/>
                      <a:r>
                        <a:rPr lang="en-IN" sz="1200" i="0" dirty="0">
                          <a:effectLst/>
                          <a:latin typeface="Times New Roman" panose="02020603050405020304" pitchFamily="18" charset="0"/>
                          <a:cs typeface="Times New Roman" panose="02020603050405020304" pitchFamily="18" charset="0"/>
                        </a:rPr>
                        <a:t>NIL</a:t>
                      </a:r>
                    </a:p>
                  </a:txBody>
                  <a:tcPr marL="45026" marR="45026" marT="45026" marB="45026">
                    <a:lnL>
                      <a:noFill/>
                    </a:lnL>
                    <a:lnR>
                      <a:noFill/>
                    </a:lnR>
                    <a:lnT>
                      <a:noFill/>
                    </a:lnT>
                    <a:lnB>
                      <a:noFill/>
                    </a:lnB>
                    <a:solidFill>
                      <a:srgbClr val="FFFFFF"/>
                    </a:solidFill>
                  </a:tcPr>
                </a:tc>
                <a:tc>
                  <a:txBody>
                    <a:bodyPr/>
                    <a:lstStyle/>
                    <a:p>
                      <a:pPr fontAlgn="t"/>
                      <a:r>
                        <a:rPr lang="en-IN" sz="1200" i="0" dirty="0" smtClean="0">
                          <a:effectLst/>
                          <a:latin typeface="Times New Roman" panose="02020603050405020304" pitchFamily="18" charset="0"/>
                          <a:cs typeface="Times New Roman" panose="02020603050405020304" pitchFamily="18" charset="0"/>
                        </a:rPr>
                        <a:t>                NIL</a:t>
                      </a:r>
                      <a:endParaRPr lang="en-IN" sz="1200" i="0" dirty="0">
                        <a:effectLst/>
                        <a:latin typeface="Times New Roman" panose="02020603050405020304" pitchFamily="18" charset="0"/>
                        <a:cs typeface="Times New Roman" panose="02020603050405020304" pitchFamily="18" charset="0"/>
                      </a:endParaRPr>
                    </a:p>
                  </a:txBody>
                  <a:tcPr marL="45026" marR="45026" marT="45026" marB="45026">
                    <a:lnL>
                      <a:noFill/>
                    </a:lnL>
                    <a:lnR>
                      <a:noFill/>
                    </a:lnR>
                    <a:lnT>
                      <a:noFill/>
                    </a:lnT>
                    <a:lnB>
                      <a:noFill/>
                    </a:lnB>
                    <a:solidFill>
                      <a:srgbClr val="FFFFFF"/>
                    </a:solidFill>
                  </a:tcPr>
                </a:tc>
              </a:tr>
            </a:tbl>
          </a:graphicData>
        </a:graphic>
      </p:graphicFrame>
      <p:sp>
        <p:nvSpPr>
          <p:cNvPr id="3" name="Footer Placeholder 2"/>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FF5E3E60-B32A-448F-9E31-1C02BA96D925}" type="datetime1">
              <a:rPr lang="en-IN" smtClean="0"/>
              <a:t>04/12/2022</a:t>
            </a:fld>
            <a:endParaRPr lang="en-IN"/>
          </a:p>
        </p:txBody>
      </p:sp>
    </p:spTree>
    <p:extLst>
      <p:ext uri="{BB962C8B-B14F-4D97-AF65-F5344CB8AC3E}">
        <p14:creationId xmlns:p14="http://schemas.microsoft.com/office/powerpoint/2010/main" val="15726646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Rules</a:t>
            </a:r>
            <a:endParaRPr lang="en-IN" dirty="0"/>
          </a:p>
        </p:txBody>
      </p:sp>
      <p:sp>
        <p:nvSpPr>
          <p:cNvPr id="3" name="Content Placeholder 2"/>
          <p:cNvSpPr>
            <a:spLocks noGrp="1"/>
          </p:cNvSpPr>
          <p:nvPr>
            <p:ph idx="1"/>
          </p:nvPr>
        </p:nvSpPr>
        <p:spPr/>
        <p:txBody>
          <a:bodyPr/>
          <a:lstStyle/>
          <a:p>
            <a:r>
              <a:rPr lang="en-US" dirty="0" smtClean="0"/>
              <a:t>Consists of income allowed computed as per Sec.28 to 44C</a:t>
            </a:r>
          </a:p>
          <a:p>
            <a:r>
              <a:rPr lang="en-US" dirty="0" smtClean="0"/>
              <a:t>Income after allowing Chapter VI A deductions</a:t>
            </a:r>
          </a:p>
          <a:p>
            <a:endParaRPr lang="en-US" dirty="0"/>
          </a:p>
          <a:p>
            <a:r>
              <a:rPr lang="en-US" dirty="0" smtClean="0"/>
              <a:t>Amendment to Sec.115AD</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DF6BAD4A-97EF-405A-875B-02CFC79F23A0}" type="datetime1">
              <a:rPr lang="en-IN" smtClean="0"/>
              <a:t>04/12/2022</a:t>
            </a:fld>
            <a:endParaRPr lang="en-IN"/>
          </a:p>
        </p:txBody>
      </p:sp>
    </p:spTree>
    <p:extLst>
      <p:ext uri="{BB962C8B-B14F-4D97-AF65-F5344CB8AC3E}">
        <p14:creationId xmlns:p14="http://schemas.microsoft.com/office/powerpoint/2010/main" val="178103325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a:t>
            </a:r>
            <a:r>
              <a:rPr lang="en-US" dirty="0" smtClean="0"/>
              <a:t>N</a:t>
            </a:r>
            <a:r>
              <a:rPr lang="en-US" sz="2200" dirty="0" smtClean="0"/>
              <a:t>ot </a:t>
            </a:r>
            <a:r>
              <a:rPr lang="en-US" sz="2200" dirty="0"/>
              <a:t>apply to the computation of capital gains coming out of the securities transfer that is referred to in clause (b) of subsection (1) of Section 115AD of the Income Tax Act.</a:t>
            </a:r>
            <a:endParaRPr lang="en-IN" sz="2200" dirty="0"/>
          </a:p>
        </p:txBody>
      </p:sp>
      <p:sp>
        <p:nvSpPr>
          <p:cNvPr id="3" name="Content Placeholder 2"/>
          <p:cNvSpPr>
            <a:spLocks noGrp="1"/>
          </p:cNvSpPr>
          <p:nvPr>
            <p:ph idx="1"/>
          </p:nvPr>
        </p:nvSpPr>
        <p:spPr/>
        <p:txBody>
          <a:bodyPr>
            <a:normAutofit fontScale="92500" lnSpcReduction="20000"/>
          </a:bodyPr>
          <a:lstStyle/>
          <a:p>
            <a:pPr fontAlgn="base">
              <a:buFont typeface="+mj-lt"/>
              <a:buAutoNum type="arabicPeriod"/>
            </a:pPr>
            <a:r>
              <a:rPr lang="en-US" dirty="0">
                <a:solidFill>
                  <a:srgbClr val="FF0000"/>
                </a:solidFill>
                <a:latin typeface="inherit"/>
              </a:rPr>
              <a:t>Foreign Institutional Investor </a:t>
            </a:r>
            <a:r>
              <a:rPr lang="en-US" dirty="0">
                <a:solidFill>
                  <a:srgbClr val="5D5D5D"/>
                </a:solidFill>
                <a:latin typeface="inherit"/>
              </a:rPr>
              <a:t>signifies that investors like the central government may specify on this behalf by notification in the Official Gazette</a:t>
            </a:r>
          </a:p>
          <a:p>
            <a:pPr fontAlgn="base">
              <a:buFont typeface="+mj-lt"/>
              <a:buAutoNum type="arabicPeriod"/>
            </a:pPr>
            <a:r>
              <a:rPr lang="en-US" dirty="0">
                <a:solidFill>
                  <a:srgbClr val="5D5D5D"/>
                </a:solidFill>
                <a:latin typeface="inherit"/>
              </a:rPr>
              <a:t>The term ‘</a:t>
            </a:r>
            <a:r>
              <a:rPr lang="en-US" dirty="0">
                <a:solidFill>
                  <a:srgbClr val="FF0000"/>
                </a:solidFill>
                <a:latin typeface="inherit"/>
              </a:rPr>
              <a:t>investment division of offshore banking unit</a:t>
            </a:r>
            <a:r>
              <a:rPr lang="en-US" dirty="0">
                <a:solidFill>
                  <a:srgbClr val="5D5D5D"/>
                </a:solidFill>
                <a:latin typeface="inherit"/>
              </a:rPr>
              <a:t>’ shall have the meaning assigned to it in clause (</a:t>
            </a:r>
            <a:r>
              <a:rPr lang="en-US" dirty="0" err="1">
                <a:solidFill>
                  <a:srgbClr val="5D5D5D"/>
                </a:solidFill>
                <a:latin typeface="inherit"/>
              </a:rPr>
              <a:t>aa</a:t>
            </a:r>
            <a:r>
              <a:rPr lang="en-US" dirty="0">
                <a:solidFill>
                  <a:srgbClr val="5D5D5D"/>
                </a:solidFill>
                <a:latin typeface="inherit"/>
              </a:rPr>
              <a:t>) of the Explanation to clause (4D) of Section 10</a:t>
            </a:r>
          </a:p>
          <a:p>
            <a:pPr fontAlgn="base">
              <a:buFont typeface="+mj-lt"/>
              <a:buAutoNum type="arabicPeriod"/>
            </a:pPr>
            <a:r>
              <a:rPr lang="en-US" dirty="0">
                <a:solidFill>
                  <a:srgbClr val="5D5D5D"/>
                </a:solidFill>
                <a:latin typeface="inherit"/>
              </a:rPr>
              <a:t>The term ‘</a:t>
            </a:r>
            <a:r>
              <a:rPr lang="en-US" b="1" dirty="0">
                <a:solidFill>
                  <a:srgbClr val="FF0000"/>
                </a:solidFill>
                <a:latin typeface="inherit"/>
              </a:rPr>
              <a:t>permanent establishment</a:t>
            </a:r>
            <a:r>
              <a:rPr lang="en-US" dirty="0">
                <a:solidFill>
                  <a:srgbClr val="5D5D5D"/>
                </a:solidFill>
                <a:latin typeface="inherit"/>
              </a:rPr>
              <a:t>’ should have its meaning in clause (</a:t>
            </a:r>
            <a:r>
              <a:rPr lang="en-US" dirty="0" err="1">
                <a:solidFill>
                  <a:srgbClr val="5D5D5D"/>
                </a:solidFill>
                <a:latin typeface="inherit"/>
              </a:rPr>
              <a:t>iiia</a:t>
            </a:r>
            <a:r>
              <a:rPr lang="en-US" dirty="0">
                <a:solidFill>
                  <a:srgbClr val="5D5D5D"/>
                </a:solidFill>
                <a:latin typeface="inherit"/>
              </a:rPr>
              <a:t>) of Section 92F</a:t>
            </a:r>
          </a:p>
          <a:p>
            <a:pPr fontAlgn="base">
              <a:buFont typeface="+mj-lt"/>
              <a:buAutoNum type="arabicPeriod"/>
            </a:pPr>
            <a:r>
              <a:rPr lang="en-US" dirty="0">
                <a:solidFill>
                  <a:srgbClr val="5D5D5D"/>
                </a:solidFill>
                <a:latin typeface="inherit"/>
              </a:rPr>
              <a:t>The word ‘</a:t>
            </a:r>
            <a:r>
              <a:rPr lang="en-US" dirty="0">
                <a:solidFill>
                  <a:srgbClr val="FF0000"/>
                </a:solidFill>
                <a:latin typeface="inherit"/>
              </a:rPr>
              <a:t>securities’</a:t>
            </a:r>
            <a:r>
              <a:rPr lang="en-US" dirty="0">
                <a:solidFill>
                  <a:srgbClr val="5D5D5D"/>
                </a:solidFill>
                <a:latin typeface="inherit"/>
              </a:rPr>
              <a:t> should have the meaning assigned to it in clause (h) of Section 2 of the Securities Contracts (Regulation) Act, 1956</a:t>
            </a:r>
          </a:p>
          <a:p>
            <a:pPr fontAlgn="base">
              <a:buFont typeface="+mj-lt"/>
              <a:buAutoNum type="arabicPeriod"/>
            </a:pPr>
            <a:r>
              <a:rPr lang="en-US" dirty="0">
                <a:solidFill>
                  <a:srgbClr val="5D5D5D"/>
                </a:solidFill>
                <a:latin typeface="inherit"/>
              </a:rPr>
              <a:t>The term ‘</a:t>
            </a:r>
            <a:r>
              <a:rPr lang="en-US" dirty="0">
                <a:solidFill>
                  <a:srgbClr val="FF0000"/>
                </a:solidFill>
                <a:latin typeface="inherit"/>
              </a:rPr>
              <a:t>specified fund</a:t>
            </a:r>
            <a:r>
              <a:rPr lang="en-US" dirty="0">
                <a:solidFill>
                  <a:srgbClr val="5D5D5D"/>
                </a:solidFill>
                <a:latin typeface="inherit"/>
              </a:rPr>
              <a:t>’ should have a similar meaning in clause (c) of clause (4D)’s explanation of Section 10</a:t>
            </a:r>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30B0AF1D-3C0C-4FCF-8A20-5941C63FC7BC}" type="datetime1">
              <a:rPr lang="en-IN" smtClean="0"/>
              <a:t>04/12/2022</a:t>
            </a:fld>
            <a:endParaRPr lang="en-IN"/>
          </a:p>
        </p:txBody>
      </p:sp>
    </p:spTree>
    <p:extLst>
      <p:ext uri="{BB962C8B-B14F-4D97-AF65-F5344CB8AC3E}">
        <p14:creationId xmlns:p14="http://schemas.microsoft.com/office/powerpoint/2010/main" val="314299342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of Deposit of Tax</a:t>
            </a:r>
            <a:endParaRPr lang="en-IN" dirty="0"/>
          </a:p>
        </p:txBody>
      </p:sp>
      <p:sp>
        <p:nvSpPr>
          <p:cNvPr id="3" name="Content Placeholder 2"/>
          <p:cNvSpPr>
            <a:spLocks noGrp="1"/>
          </p:cNvSpPr>
          <p:nvPr>
            <p:ph idx="1"/>
          </p:nvPr>
        </p:nvSpPr>
        <p:spPr/>
        <p:txBody>
          <a:bodyPr/>
          <a:lstStyle/>
          <a:p>
            <a:r>
              <a:rPr lang="en-US" dirty="0">
                <a:solidFill>
                  <a:srgbClr val="696F6F"/>
                </a:solidFill>
                <a:latin typeface="open sans" panose="020B0606030504020204" pitchFamily="34" charset="0"/>
              </a:rPr>
              <a:t>1. If the tax is to be deposited by the production of any income-tax </a:t>
            </a:r>
            <a:r>
              <a:rPr lang="en-US" dirty="0" err="1">
                <a:solidFill>
                  <a:srgbClr val="696F6F"/>
                </a:solidFill>
                <a:latin typeface="open sans" panose="020B0606030504020204" pitchFamily="34" charset="0"/>
              </a:rPr>
              <a:t>challan</a:t>
            </a:r>
            <a:r>
              <a:rPr lang="en-US" dirty="0">
                <a:solidFill>
                  <a:srgbClr val="696F6F"/>
                </a:solidFill>
                <a:latin typeface="open sans" panose="020B0606030504020204" pitchFamily="34" charset="0"/>
              </a:rPr>
              <a:t> – Tax should be deposited on the same day on which tax is </a:t>
            </a:r>
            <a:r>
              <a:rPr lang="en-US" dirty="0" smtClean="0">
                <a:solidFill>
                  <a:srgbClr val="696F6F"/>
                </a:solidFill>
                <a:latin typeface="open sans" panose="020B0606030504020204" pitchFamily="34" charset="0"/>
              </a:rPr>
              <a:t>deducted</a:t>
            </a:r>
          </a:p>
          <a:p>
            <a:endParaRPr lang="en-US" dirty="0">
              <a:solidFill>
                <a:srgbClr val="696F6F"/>
              </a:solidFill>
              <a:latin typeface="open sans" panose="020B0606030504020204" pitchFamily="34" charset="0"/>
            </a:endParaRPr>
          </a:p>
          <a:p>
            <a:r>
              <a:rPr lang="en-US" dirty="0">
                <a:solidFill>
                  <a:srgbClr val="696F6F"/>
                </a:solidFill>
                <a:latin typeface="open sans" panose="020B0606030504020204" pitchFamily="34" charset="0"/>
              </a:rPr>
              <a:t>2. If the tax is accompanied by an income-tax </a:t>
            </a:r>
            <a:r>
              <a:rPr lang="en-US" dirty="0" err="1">
                <a:solidFill>
                  <a:srgbClr val="696F6F"/>
                </a:solidFill>
                <a:latin typeface="open sans" panose="020B0606030504020204" pitchFamily="34" charset="0"/>
              </a:rPr>
              <a:t>challan</a:t>
            </a:r>
            <a:r>
              <a:rPr lang="en-US" dirty="0">
                <a:solidFill>
                  <a:srgbClr val="696F6F"/>
                </a:solidFill>
                <a:latin typeface="open sans" panose="020B0606030504020204" pitchFamily="34" charset="0"/>
              </a:rPr>
              <a:t> – Tax should be deposited by the end of the month in which the tax is deducted or before seven days</a:t>
            </a:r>
            <a:endParaRPr lang="en-US" b="0" i="0" dirty="0">
              <a:solidFill>
                <a:srgbClr val="696F6F"/>
              </a:solidFill>
              <a:effectLst/>
              <a:latin typeface="open sans" panose="020B0606030504020204" pitchFamily="34" charset="0"/>
            </a:endParaRPr>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8EF5E17E-8CBB-472E-B0E7-7CD4E7CDB4B9}" type="datetime1">
              <a:rPr lang="en-IN" smtClean="0"/>
              <a:t>04/12/2022</a:t>
            </a:fld>
            <a:endParaRPr lang="en-IN"/>
          </a:p>
        </p:txBody>
      </p:sp>
    </p:spTree>
    <p:extLst>
      <p:ext uri="{BB962C8B-B14F-4D97-AF65-F5344CB8AC3E}">
        <p14:creationId xmlns:p14="http://schemas.microsoft.com/office/powerpoint/2010/main" val="234965683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2913" y="356887"/>
            <a:ext cx="10515600" cy="1325563"/>
          </a:xfrm>
        </p:spPr>
        <p:txBody>
          <a:bodyPr/>
          <a:lstStyle/>
          <a:p>
            <a:r>
              <a:rPr lang="en-US" dirty="0" smtClean="0"/>
              <a:t>Difference</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20050185"/>
              </p:ext>
            </p:extLst>
          </p:nvPr>
        </p:nvGraphicFramePr>
        <p:xfrm>
          <a:off x="1977081" y="2237515"/>
          <a:ext cx="7455244" cy="2942438"/>
        </p:xfrm>
        <a:graphic>
          <a:graphicData uri="http://schemas.openxmlformats.org/drawingml/2006/table">
            <a:tbl>
              <a:tblPr firstRow="1" bandRow="1">
                <a:tableStyleId>{5C22544A-7EE6-4342-B048-85BDC9FD1C3A}</a:tableStyleId>
              </a:tblPr>
              <a:tblGrid>
                <a:gridCol w="3727622"/>
                <a:gridCol w="3727622"/>
              </a:tblGrid>
              <a:tr h="702885">
                <a:tc>
                  <a:txBody>
                    <a:bodyPr/>
                    <a:lstStyle/>
                    <a:p>
                      <a:r>
                        <a:rPr lang="en-US" dirty="0" smtClean="0"/>
                        <a:t>Sec.196C</a:t>
                      </a:r>
                      <a:endParaRPr lang="en-IN" dirty="0"/>
                    </a:p>
                  </a:txBody>
                  <a:tcPr/>
                </a:tc>
                <a:tc>
                  <a:txBody>
                    <a:bodyPr/>
                    <a:lstStyle/>
                    <a:p>
                      <a:r>
                        <a:rPr lang="en-US" dirty="0" smtClean="0"/>
                        <a:t>Sec.196D</a:t>
                      </a:r>
                      <a:endParaRPr lang="en-IN" dirty="0"/>
                    </a:p>
                  </a:txBody>
                  <a:tcPr/>
                </a:tc>
              </a:tr>
              <a:tr h="936537">
                <a:tc>
                  <a:txBody>
                    <a:bodyPr/>
                    <a:lstStyle/>
                    <a:p>
                      <a:r>
                        <a:rPr lang="en-US" dirty="0" smtClean="0"/>
                        <a:t>LTCG</a:t>
                      </a:r>
                      <a:r>
                        <a:rPr lang="en-US" baseline="0" dirty="0" smtClean="0"/>
                        <a:t> or Income from GDR</a:t>
                      </a:r>
                      <a:endParaRPr lang="en-IN" dirty="0"/>
                    </a:p>
                  </a:txBody>
                  <a:tcPr/>
                </a:tc>
                <a:tc>
                  <a:txBody>
                    <a:bodyPr/>
                    <a:lstStyle/>
                    <a:p>
                      <a:r>
                        <a:rPr lang="en-US" dirty="0" smtClean="0"/>
                        <a:t>Income of Foreign Institutional</a:t>
                      </a:r>
                      <a:r>
                        <a:rPr lang="en-US" baseline="0" dirty="0" smtClean="0"/>
                        <a:t> Investors from Securities.</a:t>
                      </a:r>
                      <a:endParaRPr lang="en-IN" dirty="0"/>
                    </a:p>
                  </a:txBody>
                  <a:tcPr/>
                </a:tc>
              </a:tr>
              <a:tr h="571496">
                <a:tc>
                  <a:txBody>
                    <a:bodyPr/>
                    <a:lstStyle/>
                    <a:p>
                      <a:r>
                        <a:rPr lang="en-US" dirty="0" smtClean="0"/>
                        <a:t>Ref:</a:t>
                      </a:r>
                      <a:r>
                        <a:rPr lang="en-US" baseline="0" dirty="0" smtClean="0"/>
                        <a:t> Sec.115AC</a:t>
                      </a:r>
                      <a:endParaRPr lang="en-IN" dirty="0"/>
                    </a:p>
                  </a:txBody>
                  <a:tcPr/>
                </a:tc>
                <a:tc>
                  <a:txBody>
                    <a:bodyPr/>
                    <a:lstStyle/>
                    <a:p>
                      <a:r>
                        <a:rPr lang="en-US" dirty="0" smtClean="0"/>
                        <a:t>Ref: Sec.115AD</a:t>
                      </a:r>
                      <a:endParaRPr lang="en-IN" dirty="0"/>
                    </a:p>
                  </a:txBody>
                  <a:tcPr/>
                </a:tc>
              </a:tr>
              <a:tr h="292443">
                <a:tc>
                  <a:txBody>
                    <a:bodyPr/>
                    <a:lstStyle/>
                    <a:p>
                      <a:r>
                        <a:rPr lang="en-US" dirty="0" smtClean="0"/>
                        <a:t>Transfer to a NR</a:t>
                      </a:r>
                      <a:endParaRPr lang="en-IN" dirty="0"/>
                    </a:p>
                  </a:txBody>
                  <a:tcPr/>
                </a:tc>
                <a:tc>
                  <a:txBody>
                    <a:bodyPr/>
                    <a:lstStyle/>
                    <a:p>
                      <a:r>
                        <a:rPr lang="en-US" dirty="0" smtClean="0"/>
                        <a:t>Payment of income</a:t>
                      </a:r>
                      <a:endParaRPr lang="en-IN" dirty="0"/>
                    </a:p>
                  </a:txBody>
                  <a:tcPr/>
                </a:tc>
              </a:tr>
              <a:tr h="292443">
                <a:tc>
                  <a:txBody>
                    <a:bodyPr/>
                    <a:lstStyle/>
                    <a:p>
                      <a:r>
                        <a:rPr lang="en-US" dirty="0" smtClean="0"/>
                        <a:t>Rate 10%</a:t>
                      </a:r>
                      <a:endParaRPr lang="en-IN" dirty="0"/>
                    </a:p>
                  </a:txBody>
                  <a:tcPr/>
                </a:tc>
                <a:tc>
                  <a:txBody>
                    <a:bodyPr/>
                    <a:lstStyle/>
                    <a:p>
                      <a:r>
                        <a:rPr lang="en-US" dirty="0" smtClean="0"/>
                        <a:t>20%</a:t>
                      </a:r>
                      <a:endParaRPr lang="en-IN" dirty="0"/>
                    </a:p>
                  </a:txBody>
                  <a:tcPr/>
                </a:tc>
              </a:tr>
            </a:tbl>
          </a:graphicData>
        </a:graphic>
      </p:graphicFrame>
      <p:sp>
        <p:nvSpPr>
          <p:cNvPr id="3" name="Footer Placeholder 2"/>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FAABD351-F3E6-416B-A17B-18D21658ABCE}" type="datetime1">
              <a:rPr lang="en-IN" smtClean="0"/>
              <a:t>04/12/2022</a:t>
            </a:fld>
            <a:endParaRPr lang="en-IN"/>
          </a:p>
        </p:txBody>
      </p:sp>
    </p:spTree>
    <p:extLst>
      <p:ext uri="{BB962C8B-B14F-4D97-AF65-F5344CB8AC3E}">
        <p14:creationId xmlns:p14="http://schemas.microsoft.com/office/powerpoint/2010/main" val="1003499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IN" dirty="0"/>
          </a:p>
        </p:txBody>
      </p:sp>
      <p:sp>
        <p:nvSpPr>
          <p:cNvPr id="3" name="Content Placeholder 2"/>
          <p:cNvSpPr>
            <a:spLocks noGrp="1"/>
          </p:cNvSpPr>
          <p:nvPr>
            <p:ph idx="1"/>
          </p:nvPr>
        </p:nvSpPr>
        <p:spPr/>
        <p:txBody>
          <a:bodyPr/>
          <a:lstStyle/>
          <a:p>
            <a:r>
              <a:rPr lang="en-US" dirty="0" smtClean="0">
                <a:solidFill>
                  <a:srgbClr val="44475B"/>
                </a:solidFill>
                <a:latin typeface="Navi Sans"/>
              </a:rPr>
              <a:t>Foreign </a:t>
            </a:r>
            <a:r>
              <a:rPr lang="en-US" dirty="0">
                <a:solidFill>
                  <a:srgbClr val="44475B"/>
                </a:solidFill>
                <a:latin typeface="Navi Sans"/>
              </a:rPr>
              <a:t>Institutional Investor, </a:t>
            </a:r>
            <a:r>
              <a:rPr lang="en-US" dirty="0" smtClean="0">
                <a:solidFill>
                  <a:srgbClr val="44475B"/>
                </a:solidFill>
                <a:latin typeface="Navi Sans"/>
              </a:rPr>
              <a:t> </a:t>
            </a:r>
            <a:r>
              <a:rPr lang="en-US" dirty="0">
                <a:solidFill>
                  <a:srgbClr val="44475B"/>
                </a:solidFill>
                <a:latin typeface="Navi Sans"/>
              </a:rPr>
              <a:t>must know that income from dividends and mutual fund units are tax-exempt and do not fall under the provisions of Section 115AD of the Income Tax Act. </a:t>
            </a:r>
            <a:endParaRPr lang="en-US" dirty="0" smtClean="0">
              <a:solidFill>
                <a:srgbClr val="44475B"/>
              </a:solidFill>
              <a:latin typeface="Navi Sans"/>
            </a:endParaRPr>
          </a:p>
          <a:p>
            <a:r>
              <a:rPr lang="en-US" dirty="0" smtClean="0">
                <a:solidFill>
                  <a:srgbClr val="44475B"/>
                </a:solidFill>
                <a:latin typeface="Navi Sans"/>
              </a:rPr>
              <a:t>Ensure that the </a:t>
            </a:r>
            <a:r>
              <a:rPr lang="en-US" dirty="0">
                <a:solidFill>
                  <a:srgbClr val="44475B"/>
                </a:solidFill>
                <a:latin typeface="Navi Sans"/>
              </a:rPr>
              <a:t>applicable tax </a:t>
            </a:r>
            <a:r>
              <a:rPr lang="en-US" dirty="0" smtClean="0">
                <a:solidFill>
                  <a:srgbClr val="44475B"/>
                </a:solidFill>
                <a:latin typeface="Navi Sans"/>
              </a:rPr>
              <a:t>is on </a:t>
            </a:r>
            <a:r>
              <a:rPr lang="en-US" dirty="0">
                <a:solidFill>
                  <a:srgbClr val="44475B"/>
                </a:solidFill>
                <a:latin typeface="Navi Sans"/>
              </a:rPr>
              <a:t>overall tax liabilities.</a:t>
            </a:r>
            <a:endParaRPr lang="en-IN" dirty="0"/>
          </a:p>
        </p:txBody>
      </p:sp>
      <p:sp>
        <p:nvSpPr>
          <p:cNvPr id="4" name="Date Placeholder 3"/>
          <p:cNvSpPr>
            <a:spLocks noGrp="1"/>
          </p:cNvSpPr>
          <p:nvPr>
            <p:ph type="dt" sz="half" idx="10"/>
          </p:nvPr>
        </p:nvSpPr>
        <p:spPr/>
        <p:txBody>
          <a:bodyPr/>
          <a:lstStyle/>
          <a:p>
            <a:fld id="{9BE0C539-0E23-46A7-8CF8-568C02BE00D0}" type="datetime1">
              <a:rPr lang="en-IN" smtClean="0"/>
              <a:t>04/12/2022</a:t>
            </a:fld>
            <a:endParaRPr lang="en-IN"/>
          </a:p>
        </p:txBody>
      </p:sp>
      <p:sp>
        <p:nvSpPr>
          <p:cNvPr id="5" name="Footer Placeholder 4"/>
          <p:cNvSpPr>
            <a:spLocks noGrp="1"/>
          </p:cNvSpPr>
          <p:nvPr>
            <p:ph type="ftr" sz="quarter" idx="11"/>
          </p:nvPr>
        </p:nvSpPr>
        <p:spPr/>
        <p:txBody>
          <a:bodyPr/>
          <a:lstStyle/>
          <a:p>
            <a:r>
              <a:rPr lang="en-IN" smtClean="0"/>
              <a:t>ICMAI-CCTDS-Batch8</a:t>
            </a:r>
            <a:endParaRPr lang="en-IN"/>
          </a:p>
        </p:txBody>
      </p:sp>
    </p:spTree>
    <p:extLst>
      <p:ext uri="{BB962C8B-B14F-4D97-AF65-F5344CB8AC3E}">
        <p14:creationId xmlns:p14="http://schemas.microsoft.com/office/powerpoint/2010/main" val="2305348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of TDS </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solidFill>
                  <a:srgbClr val="314259"/>
                </a:solidFill>
                <a:latin typeface="proxima nova rg"/>
              </a:rPr>
              <a:t>Unlike all TDS relating to the payments to </a:t>
            </a:r>
            <a:r>
              <a:rPr lang="en-US" dirty="0" smtClean="0">
                <a:solidFill>
                  <a:srgbClr val="314259"/>
                </a:solidFill>
                <a:latin typeface="proxima nova rg"/>
              </a:rPr>
              <a:t>Residents </a:t>
            </a:r>
            <a:r>
              <a:rPr lang="en-US" dirty="0" smtClean="0">
                <a:solidFill>
                  <a:srgbClr val="314259"/>
                </a:solidFill>
                <a:latin typeface="proxima nova rg"/>
              </a:rPr>
              <a:t>is not subject to Surcharge and </a:t>
            </a:r>
            <a:r>
              <a:rPr lang="en-US" dirty="0" err="1" smtClean="0">
                <a:solidFill>
                  <a:srgbClr val="314259"/>
                </a:solidFill>
                <a:latin typeface="proxima nova rg"/>
              </a:rPr>
              <a:t>Cess</a:t>
            </a:r>
            <a:r>
              <a:rPr lang="en-US" dirty="0" smtClean="0">
                <a:solidFill>
                  <a:srgbClr val="314259"/>
                </a:solidFill>
                <a:latin typeface="proxima nova rg"/>
              </a:rPr>
              <a:t>. </a:t>
            </a:r>
          </a:p>
          <a:p>
            <a:r>
              <a:rPr lang="en-US" dirty="0" smtClean="0">
                <a:solidFill>
                  <a:srgbClr val="314259"/>
                </a:solidFill>
                <a:latin typeface="proxima nova rg"/>
              </a:rPr>
              <a:t>This </a:t>
            </a:r>
            <a:r>
              <a:rPr lang="en-US" dirty="0">
                <a:solidFill>
                  <a:srgbClr val="314259"/>
                </a:solidFill>
                <a:latin typeface="proxima nova rg"/>
              </a:rPr>
              <a:t>section provides a special tax rate @ 20% </a:t>
            </a:r>
            <a:r>
              <a:rPr lang="en-US" dirty="0" smtClean="0">
                <a:solidFill>
                  <a:srgbClr val="314259"/>
                </a:solidFill>
                <a:latin typeface="proxima nova rg"/>
              </a:rPr>
              <a:t>Plus Surcharge, as applicable Plus HEC at 4% </a:t>
            </a:r>
            <a:r>
              <a:rPr lang="en-US" dirty="0">
                <a:solidFill>
                  <a:srgbClr val="314259"/>
                </a:solidFill>
                <a:latin typeface="proxima nova rg"/>
              </a:rPr>
              <a:t>as applicable on specified income arising to a Non-Resident Sportsman or Entertainer or Sports Association.</a:t>
            </a:r>
            <a:r>
              <a:rPr lang="en-US" dirty="0"/>
              <a:t/>
            </a:r>
            <a:br>
              <a:rPr lang="en-US" dirty="0"/>
            </a:br>
            <a:r>
              <a:rPr lang="en-US" dirty="0">
                <a:solidFill>
                  <a:srgbClr val="314259"/>
                </a:solidFill>
                <a:latin typeface="proxima nova rg"/>
              </a:rPr>
              <a:t>However, no deduction for any expenditure </a:t>
            </a:r>
            <a:r>
              <a:rPr lang="en-US" dirty="0" smtClean="0">
                <a:solidFill>
                  <a:srgbClr val="314259"/>
                </a:solidFill>
                <a:latin typeface="proxima nova rg"/>
              </a:rPr>
              <a:t>incurred.</a:t>
            </a:r>
            <a:r>
              <a:rPr lang="en-US" dirty="0"/>
              <a:t/>
            </a:r>
            <a:br>
              <a:rPr lang="en-US" dirty="0"/>
            </a:br>
            <a:r>
              <a:rPr lang="en-US" u="sng" dirty="0">
                <a:solidFill>
                  <a:srgbClr val="314259"/>
                </a:solidFill>
                <a:latin typeface="proxima nova rg"/>
              </a:rPr>
              <a:t>Specified income </a:t>
            </a:r>
            <a:r>
              <a:rPr lang="en-US" dirty="0">
                <a:solidFill>
                  <a:srgbClr val="314259"/>
                </a:solidFill>
                <a:latin typeface="proxima nova rg"/>
              </a:rPr>
              <a:t>includes income from </a:t>
            </a:r>
            <a:endParaRPr lang="en-US" dirty="0" smtClean="0">
              <a:solidFill>
                <a:srgbClr val="314259"/>
              </a:solidFill>
              <a:latin typeface="proxima nova rg"/>
            </a:endParaRPr>
          </a:p>
          <a:p>
            <a:pPr lvl="1"/>
            <a:r>
              <a:rPr lang="en-US" dirty="0" smtClean="0">
                <a:solidFill>
                  <a:srgbClr val="314259"/>
                </a:solidFill>
                <a:latin typeface="proxima nova rg"/>
              </a:rPr>
              <a:t>participating </a:t>
            </a:r>
            <a:r>
              <a:rPr lang="en-US" dirty="0">
                <a:solidFill>
                  <a:srgbClr val="314259"/>
                </a:solidFill>
                <a:latin typeface="proxima nova rg"/>
              </a:rPr>
              <a:t>in any games/ sports/ performance or </a:t>
            </a:r>
            <a:endParaRPr lang="en-US" dirty="0" smtClean="0">
              <a:solidFill>
                <a:srgbClr val="314259"/>
              </a:solidFill>
              <a:latin typeface="proxima nova rg"/>
            </a:endParaRPr>
          </a:p>
          <a:p>
            <a:pPr lvl="1"/>
            <a:r>
              <a:rPr lang="en-US" dirty="0" smtClean="0">
                <a:solidFill>
                  <a:srgbClr val="314259"/>
                </a:solidFill>
                <a:latin typeface="proxima nova rg"/>
              </a:rPr>
              <a:t>income </a:t>
            </a:r>
            <a:r>
              <a:rPr lang="en-US" dirty="0">
                <a:solidFill>
                  <a:srgbClr val="314259"/>
                </a:solidFill>
                <a:latin typeface="proxima nova rg"/>
              </a:rPr>
              <a:t>from advertising or </a:t>
            </a:r>
            <a:endParaRPr lang="en-US" dirty="0" smtClean="0">
              <a:solidFill>
                <a:srgbClr val="314259"/>
              </a:solidFill>
              <a:latin typeface="proxima nova rg"/>
            </a:endParaRPr>
          </a:p>
          <a:p>
            <a:pPr lvl="1"/>
            <a:r>
              <a:rPr lang="en-US" dirty="0">
                <a:solidFill>
                  <a:srgbClr val="34495E"/>
                </a:solidFill>
                <a:latin typeface="Lato"/>
              </a:rPr>
              <a:t>Rates prescribed under the Act has to be increased by surcharge and education </a:t>
            </a:r>
            <a:r>
              <a:rPr lang="en-US" dirty="0" err="1">
                <a:solidFill>
                  <a:srgbClr val="34495E"/>
                </a:solidFill>
                <a:latin typeface="Lato"/>
              </a:rPr>
              <a:t>cess</a:t>
            </a:r>
            <a:r>
              <a:rPr lang="en-US" dirty="0">
                <a:solidFill>
                  <a:srgbClr val="34495E"/>
                </a:solidFill>
                <a:latin typeface="Lato"/>
              </a:rPr>
              <a:t> at the prescribed rate</a:t>
            </a:r>
            <a:r>
              <a:rPr lang="en-US" dirty="0" smtClean="0">
                <a:solidFill>
                  <a:srgbClr val="34495E"/>
                </a:solidFill>
                <a:latin typeface="Lato"/>
              </a:rPr>
              <a:t>.</a:t>
            </a:r>
          </a:p>
          <a:p>
            <a:pPr marL="0" indent="0">
              <a:buNone/>
            </a:pPr>
            <a:r>
              <a:rPr lang="en-US" i="1" dirty="0" smtClean="0">
                <a:solidFill>
                  <a:srgbClr val="FF0000"/>
                </a:solidFill>
                <a:latin typeface="Lato"/>
              </a:rPr>
              <a:t>If </a:t>
            </a:r>
            <a:r>
              <a:rPr lang="en-US" i="1" dirty="0">
                <a:solidFill>
                  <a:srgbClr val="FF0000"/>
                </a:solidFill>
                <a:latin typeface="Lato"/>
              </a:rPr>
              <a:t>the payment is being made as per DTAA rates, then there is no need to add surcharge and </a:t>
            </a:r>
            <a:r>
              <a:rPr lang="en-US" i="1" u="sng" dirty="0">
                <a:solidFill>
                  <a:srgbClr val="FF0000"/>
                </a:solidFill>
                <a:latin typeface="Lato"/>
                <a:hlinkClick r:id="rId2"/>
              </a:rPr>
              <a:t>education </a:t>
            </a:r>
            <a:r>
              <a:rPr lang="en-US" i="1" u="sng" dirty="0" err="1">
                <a:solidFill>
                  <a:srgbClr val="FF0000"/>
                </a:solidFill>
                <a:latin typeface="Lato"/>
                <a:hlinkClick r:id="rId2"/>
              </a:rPr>
              <a:t>cess</a:t>
            </a:r>
            <a:r>
              <a:rPr lang="en-US" i="1" dirty="0">
                <a:solidFill>
                  <a:srgbClr val="FF0000"/>
                </a:solidFill>
                <a:latin typeface="Lato"/>
              </a:rPr>
              <a:t>. </a:t>
            </a:r>
            <a:endParaRPr lang="en-IN" i="1" dirty="0">
              <a:solidFill>
                <a:srgbClr val="FF0000"/>
              </a:solidFill>
            </a:endParaRPr>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669B212A-4FCE-42EF-9D10-251A4F8C9600}" type="datetime1">
              <a:rPr lang="en-IN" smtClean="0"/>
              <a:t>04/12/2022</a:t>
            </a:fld>
            <a:endParaRPr lang="en-IN"/>
          </a:p>
        </p:txBody>
      </p:sp>
    </p:spTree>
    <p:extLst>
      <p:ext uri="{BB962C8B-B14F-4D97-AF65-F5344CB8AC3E}">
        <p14:creationId xmlns:p14="http://schemas.microsoft.com/office/powerpoint/2010/main" val="3424336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of TDS</a:t>
            </a:r>
            <a:endParaRPr lang="en-IN" dirty="0"/>
          </a:p>
        </p:txBody>
      </p:sp>
      <p:sp>
        <p:nvSpPr>
          <p:cNvPr id="3" name="Content Placeholder 2"/>
          <p:cNvSpPr>
            <a:spLocks noGrp="1"/>
          </p:cNvSpPr>
          <p:nvPr>
            <p:ph idx="1"/>
          </p:nvPr>
        </p:nvSpPr>
        <p:spPr/>
        <p:txBody>
          <a:bodyPr/>
          <a:lstStyle/>
          <a:p>
            <a:r>
              <a:rPr lang="en-US" dirty="0" smtClean="0">
                <a:solidFill>
                  <a:srgbClr val="314259"/>
                </a:solidFill>
                <a:latin typeface="proxima nova rg"/>
              </a:rPr>
              <a:t>Time </a:t>
            </a:r>
            <a:r>
              <a:rPr lang="en-US" dirty="0">
                <a:solidFill>
                  <a:srgbClr val="314259"/>
                </a:solidFill>
                <a:latin typeface="proxima nova rg"/>
              </a:rPr>
              <a:t>of deduction is </a:t>
            </a:r>
            <a:r>
              <a:rPr lang="en-US" b="1" u="sng" dirty="0">
                <a:solidFill>
                  <a:srgbClr val="314259"/>
                </a:solidFill>
                <a:latin typeface="proxima nova rg"/>
              </a:rPr>
              <a:t>earlier</a:t>
            </a:r>
            <a:r>
              <a:rPr lang="en-US" dirty="0">
                <a:solidFill>
                  <a:srgbClr val="314259"/>
                </a:solidFill>
                <a:latin typeface="proxima nova rg"/>
              </a:rPr>
              <a:t> of, </a:t>
            </a:r>
            <a:endParaRPr lang="en-US" dirty="0" smtClean="0">
              <a:solidFill>
                <a:srgbClr val="314259"/>
              </a:solidFill>
              <a:latin typeface="proxima nova rg"/>
            </a:endParaRPr>
          </a:p>
          <a:p>
            <a:pPr lvl="1"/>
            <a:r>
              <a:rPr lang="en-US" dirty="0" smtClean="0">
                <a:solidFill>
                  <a:srgbClr val="314259"/>
                </a:solidFill>
                <a:latin typeface="proxima nova rg"/>
              </a:rPr>
              <a:t>the </a:t>
            </a:r>
            <a:r>
              <a:rPr lang="en-US" dirty="0">
                <a:solidFill>
                  <a:srgbClr val="314259"/>
                </a:solidFill>
                <a:latin typeface="proxima nova rg"/>
              </a:rPr>
              <a:t>credit of income to the account of the payee (receiver) or </a:t>
            </a:r>
            <a:endParaRPr lang="en-US" dirty="0" smtClean="0">
              <a:solidFill>
                <a:srgbClr val="314259"/>
              </a:solidFill>
              <a:latin typeface="proxima nova rg"/>
            </a:endParaRPr>
          </a:p>
          <a:p>
            <a:pPr lvl="1"/>
            <a:r>
              <a:rPr lang="en-US" dirty="0" smtClean="0">
                <a:solidFill>
                  <a:srgbClr val="314259"/>
                </a:solidFill>
                <a:latin typeface="proxima nova rg"/>
              </a:rPr>
              <a:t>actual </a:t>
            </a:r>
            <a:r>
              <a:rPr lang="en-US" dirty="0">
                <a:solidFill>
                  <a:srgbClr val="314259"/>
                </a:solidFill>
                <a:latin typeface="proxima nova rg"/>
              </a:rPr>
              <a:t>payment (in cash, </a:t>
            </a:r>
            <a:r>
              <a:rPr lang="en-US" dirty="0" err="1">
                <a:solidFill>
                  <a:srgbClr val="314259"/>
                </a:solidFill>
                <a:latin typeface="proxima nova rg"/>
              </a:rPr>
              <a:t>cheque</a:t>
            </a:r>
            <a:r>
              <a:rPr lang="en-US" dirty="0">
                <a:solidFill>
                  <a:srgbClr val="314259"/>
                </a:solidFill>
                <a:latin typeface="proxima nova rg"/>
              </a:rPr>
              <a:t>, draft or other modes).</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2D3FD1DE-1C36-4A24-94DF-9A4200A2C836}" type="datetime1">
              <a:rPr lang="en-IN" smtClean="0"/>
              <a:t>04/12/2022</a:t>
            </a:fld>
            <a:endParaRPr lang="en-IN"/>
          </a:p>
        </p:txBody>
      </p:sp>
    </p:spTree>
    <p:extLst>
      <p:ext uri="{BB962C8B-B14F-4D97-AF65-F5344CB8AC3E}">
        <p14:creationId xmlns:p14="http://schemas.microsoft.com/office/powerpoint/2010/main" val="2558823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Non Residents</a:t>
            </a:r>
            <a:endParaRPr lang="en-IN" dirty="0"/>
          </a:p>
        </p:txBody>
      </p:sp>
      <p:sp>
        <p:nvSpPr>
          <p:cNvPr id="3" name="Content Placeholder 2"/>
          <p:cNvSpPr>
            <a:spLocks noGrp="1"/>
          </p:cNvSpPr>
          <p:nvPr>
            <p:ph idx="1"/>
          </p:nvPr>
        </p:nvSpPr>
        <p:spPr/>
        <p:txBody>
          <a:bodyPr>
            <a:normAutofit lnSpcReduction="10000"/>
          </a:bodyPr>
          <a:lstStyle/>
          <a:p>
            <a:r>
              <a:rPr lang="en-US" b="1" dirty="0">
                <a:solidFill>
                  <a:srgbClr val="0000FF"/>
                </a:solidFill>
                <a:latin typeface="Montserrat"/>
              </a:rPr>
              <a:t>Section </a:t>
            </a:r>
            <a:r>
              <a:rPr lang="en-US" b="1" dirty="0" smtClean="0">
                <a:solidFill>
                  <a:srgbClr val="0000FF"/>
                </a:solidFill>
                <a:latin typeface="Montserrat"/>
              </a:rPr>
              <a:t>115BBA </a:t>
            </a:r>
            <a:r>
              <a:rPr lang="en-US" b="1" dirty="0">
                <a:solidFill>
                  <a:srgbClr val="0000FF"/>
                </a:solidFill>
                <a:latin typeface="Montserrat"/>
              </a:rPr>
              <a:t>of the Income Tax Act:</a:t>
            </a:r>
            <a:r>
              <a:rPr lang="en-US" dirty="0">
                <a:solidFill>
                  <a:srgbClr val="1F1F1F"/>
                </a:solidFill>
                <a:latin typeface="Montserrat"/>
              </a:rPr>
              <a:t/>
            </a:r>
            <a:br>
              <a:rPr lang="en-US" dirty="0">
                <a:solidFill>
                  <a:srgbClr val="1F1F1F"/>
                </a:solidFill>
                <a:latin typeface="Montserrat"/>
              </a:rPr>
            </a:br>
            <a:r>
              <a:rPr lang="en-US" b="1" dirty="0">
                <a:solidFill>
                  <a:srgbClr val="1F1F1F"/>
                </a:solidFill>
                <a:latin typeface="Montserrat"/>
              </a:rPr>
              <a:t>(1) Where the total income of an </a:t>
            </a:r>
            <a:r>
              <a:rPr lang="en-US" b="1" dirty="0" err="1">
                <a:solidFill>
                  <a:srgbClr val="1F1F1F"/>
                </a:solidFill>
                <a:latin typeface="Montserrat"/>
              </a:rPr>
              <a:t>assessee</a:t>
            </a:r>
            <a:r>
              <a:rPr lang="en-US" b="1" dirty="0">
                <a:solidFill>
                  <a:srgbClr val="1F1F1F"/>
                </a:solidFill>
                <a:latin typeface="Montserrat"/>
              </a:rPr>
              <a:t>, —</a:t>
            </a:r>
            <a:endParaRPr lang="en-US" dirty="0">
              <a:solidFill>
                <a:srgbClr val="1F1F1F"/>
              </a:solidFill>
              <a:latin typeface="Montserrat"/>
            </a:endParaRPr>
          </a:p>
          <a:p>
            <a:pPr algn="just"/>
            <a:r>
              <a:rPr lang="en-US" dirty="0">
                <a:solidFill>
                  <a:srgbClr val="1F1F1F"/>
                </a:solidFill>
                <a:latin typeface="Montserrat"/>
              </a:rPr>
              <a:t>(a) being a sportsman (including an athlete), who is not a citizen of India and is a non-resident, includes any income received or receivable by way of—</a:t>
            </a:r>
          </a:p>
          <a:p>
            <a:r>
              <a:rPr lang="en-US" dirty="0">
                <a:solidFill>
                  <a:srgbClr val="1F1F1F"/>
                </a:solidFill>
                <a:latin typeface="Montserrat"/>
              </a:rPr>
              <a:t>(</a:t>
            </a:r>
            <a:r>
              <a:rPr lang="en-US" dirty="0" err="1">
                <a:solidFill>
                  <a:srgbClr val="1F1F1F"/>
                </a:solidFill>
                <a:latin typeface="Montserrat"/>
              </a:rPr>
              <a:t>i</a:t>
            </a:r>
            <a:r>
              <a:rPr lang="en-US" dirty="0">
                <a:solidFill>
                  <a:srgbClr val="1F1F1F"/>
                </a:solidFill>
                <a:latin typeface="Montserrat"/>
              </a:rPr>
              <a:t>) participation in India in any game (other than a game the winnings wherefrom are taxable under section 115BB) or sport; or</a:t>
            </a:r>
            <a:br>
              <a:rPr lang="en-US" dirty="0">
                <a:solidFill>
                  <a:srgbClr val="1F1F1F"/>
                </a:solidFill>
                <a:latin typeface="Montserrat"/>
              </a:rPr>
            </a:br>
            <a:r>
              <a:rPr lang="en-US" dirty="0">
                <a:solidFill>
                  <a:srgbClr val="1F1F1F"/>
                </a:solidFill>
                <a:latin typeface="Montserrat"/>
              </a:rPr>
              <a:t>(ii) advertisement; or</a:t>
            </a:r>
            <a:br>
              <a:rPr lang="en-US" dirty="0">
                <a:solidFill>
                  <a:srgbClr val="1F1F1F"/>
                </a:solidFill>
                <a:latin typeface="Montserrat"/>
              </a:rPr>
            </a:br>
            <a:r>
              <a:rPr lang="en-US" dirty="0">
                <a:solidFill>
                  <a:srgbClr val="1F1F1F"/>
                </a:solidFill>
                <a:latin typeface="Montserrat"/>
              </a:rPr>
              <a:t>(iii) contribution of articles relating to any game or sport in India in newspapers, magazines or journals; or</a:t>
            </a:r>
          </a:p>
          <a:p>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8D70811B-DCFF-42E5-88FE-878C00C21C0F}" type="datetime1">
              <a:rPr lang="en-IN" smtClean="0"/>
              <a:t>04/12/2022</a:t>
            </a:fld>
            <a:endParaRPr lang="en-IN"/>
          </a:p>
        </p:txBody>
      </p:sp>
    </p:spTree>
    <p:extLst>
      <p:ext uri="{BB962C8B-B14F-4D97-AF65-F5344CB8AC3E}">
        <p14:creationId xmlns:p14="http://schemas.microsoft.com/office/powerpoint/2010/main" val="30235802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solidFill>
                  <a:srgbClr val="1F1F1F"/>
                </a:solidFill>
                <a:latin typeface="Montserrat"/>
              </a:rPr>
              <a:t>(b) being a non-resident sports association or institution, includes any amount guaranteed to be paid or payable to such association or institution in relation to any game (other than a game the winnings wherefrom are taxable under section 115BB) or sport played in India; or</a:t>
            </a: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380EBCB6-2418-47D1-861A-1E5FA6F64FBB}" type="datetime1">
              <a:rPr lang="en-IN" smtClean="0"/>
              <a:t>04/12/2022</a:t>
            </a:fld>
            <a:endParaRPr lang="en-IN"/>
          </a:p>
        </p:txBody>
      </p:sp>
    </p:spTree>
    <p:extLst>
      <p:ext uri="{BB962C8B-B14F-4D97-AF65-F5344CB8AC3E}">
        <p14:creationId xmlns:p14="http://schemas.microsoft.com/office/powerpoint/2010/main" val="674427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a:t>
            </a:r>
            <a:endParaRPr lang="en-IN" dirty="0"/>
          </a:p>
        </p:txBody>
      </p:sp>
      <p:sp>
        <p:nvSpPr>
          <p:cNvPr id="3" name="Content Placeholder 2"/>
          <p:cNvSpPr>
            <a:spLocks noGrp="1"/>
          </p:cNvSpPr>
          <p:nvPr>
            <p:ph idx="1"/>
          </p:nvPr>
        </p:nvSpPr>
        <p:spPr/>
        <p:txBody>
          <a:bodyPr/>
          <a:lstStyle/>
          <a:p>
            <a:pPr algn="just"/>
            <a:r>
              <a:rPr lang="en-US" b="1" dirty="0">
                <a:solidFill>
                  <a:srgbClr val="1F1F1F"/>
                </a:solidFill>
                <a:latin typeface="Montserrat"/>
              </a:rPr>
              <a:t> It shall not be necessary for the </a:t>
            </a:r>
            <a:r>
              <a:rPr lang="en-US" b="1" dirty="0" err="1">
                <a:solidFill>
                  <a:srgbClr val="1F1F1F"/>
                </a:solidFill>
                <a:latin typeface="Montserrat"/>
              </a:rPr>
              <a:t>assessee</a:t>
            </a:r>
            <a:r>
              <a:rPr lang="en-US" b="1" dirty="0">
                <a:solidFill>
                  <a:srgbClr val="1F1F1F"/>
                </a:solidFill>
                <a:latin typeface="Montserrat"/>
              </a:rPr>
              <a:t> to furnish under sub-section (1) of section 139 a return of his income if—</a:t>
            </a:r>
            <a:endParaRPr lang="en-US" dirty="0">
              <a:solidFill>
                <a:srgbClr val="1F1F1F"/>
              </a:solidFill>
              <a:latin typeface="Montserrat"/>
            </a:endParaRPr>
          </a:p>
          <a:p>
            <a:pPr algn="just"/>
            <a:r>
              <a:rPr lang="en-US" dirty="0">
                <a:solidFill>
                  <a:srgbClr val="1F1F1F"/>
                </a:solidFill>
                <a:latin typeface="Montserrat"/>
              </a:rPr>
              <a:t>(a) his total income in respect of which he is assessable under this Act during the previous year consisted only of income referred to in clause (a) or clause (b) or clause (c) of sub-section (1); and</a:t>
            </a:r>
            <a:br>
              <a:rPr lang="en-US" dirty="0">
                <a:solidFill>
                  <a:srgbClr val="1F1F1F"/>
                </a:solidFill>
                <a:latin typeface="Montserrat"/>
              </a:rPr>
            </a:br>
            <a:r>
              <a:rPr lang="en-US" dirty="0">
                <a:solidFill>
                  <a:srgbClr val="1F1F1F"/>
                </a:solidFill>
                <a:latin typeface="Montserrat"/>
              </a:rPr>
              <a:t>(b) the tax deductible at source under the provisions of Chapter XVII-B has been deducted from such income.</a:t>
            </a:r>
          </a:p>
          <a:p>
            <a:r>
              <a:rPr lang="en-US" dirty="0"/>
              <a:t/>
            </a:r>
            <a:br>
              <a:rPr lang="en-US" dirty="0"/>
            </a:br>
            <a:endParaRPr lang="en-IN" dirty="0"/>
          </a:p>
        </p:txBody>
      </p:sp>
      <p:sp>
        <p:nvSpPr>
          <p:cNvPr id="4" name="Footer Placeholder 3"/>
          <p:cNvSpPr>
            <a:spLocks noGrp="1"/>
          </p:cNvSpPr>
          <p:nvPr>
            <p:ph type="ftr" sz="quarter" idx="11"/>
          </p:nvPr>
        </p:nvSpPr>
        <p:spPr/>
        <p:txBody>
          <a:bodyPr/>
          <a:lstStyle/>
          <a:p>
            <a:r>
              <a:rPr lang="en-IN" smtClean="0"/>
              <a:t>ICMAI-CCTDS-Batch8</a:t>
            </a:r>
            <a:endParaRPr lang="en-IN"/>
          </a:p>
        </p:txBody>
      </p:sp>
      <p:sp>
        <p:nvSpPr>
          <p:cNvPr id="5" name="Date Placeholder 4"/>
          <p:cNvSpPr>
            <a:spLocks noGrp="1"/>
          </p:cNvSpPr>
          <p:nvPr>
            <p:ph type="dt" sz="half" idx="10"/>
          </p:nvPr>
        </p:nvSpPr>
        <p:spPr/>
        <p:txBody>
          <a:bodyPr/>
          <a:lstStyle/>
          <a:p>
            <a:fld id="{8F0E2B94-234F-4400-81C7-F9D29509FB87}" type="datetime1">
              <a:rPr lang="en-IN" smtClean="0"/>
              <a:t>04/12/2022</a:t>
            </a:fld>
            <a:endParaRPr lang="en-IN"/>
          </a:p>
        </p:txBody>
      </p:sp>
    </p:spTree>
    <p:extLst>
      <p:ext uri="{BB962C8B-B14F-4D97-AF65-F5344CB8AC3E}">
        <p14:creationId xmlns:p14="http://schemas.microsoft.com/office/powerpoint/2010/main" val="3090713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444</TotalTime>
  <Words>3015</Words>
  <Application>Microsoft Office PowerPoint</Application>
  <PresentationFormat>Widescreen</PresentationFormat>
  <Paragraphs>377</Paragraphs>
  <Slides>47</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47</vt:i4>
      </vt:variant>
    </vt:vector>
  </HeadingPairs>
  <TitlesOfParts>
    <vt:vector size="60" baseType="lpstr">
      <vt:lpstr>Arial</vt:lpstr>
      <vt:lpstr>Calibri</vt:lpstr>
      <vt:lpstr>Calibri Light</vt:lpstr>
      <vt:lpstr>Gilroy</vt:lpstr>
      <vt:lpstr>inherit</vt:lpstr>
      <vt:lpstr>Lato</vt:lpstr>
      <vt:lpstr>Montserrat</vt:lpstr>
      <vt:lpstr>Navi Sans</vt:lpstr>
      <vt:lpstr>open sans</vt:lpstr>
      <vt:lpstr>proxima nova rg</vt:lpstr>
      <vt:lpstr>Segoe UI</vt:lpstr>
      <vt:lpstr>Times New Roman</vt:lpstr>
      <vt:lpstr>Office Theme</vt:lpstr>
      <vt:lpstr>TDS</vt:lpstr>
      <vt:lpstr>Provisions Discussed</vt:lpstr>
      <vt:lpstr>PowerPoint Presentation</vt:lpstr>
      <vt:lpstr>Sec.194E - Provision</vt:lpstr>
      <vt:lpstr>Rate of TDS </vt:lpstr>
      <vt:lpstr>Time of TDS</vt:lpstr>
      <vt:lpstr>Other Non Residents</vt:lpstr>
      <vt:lpstr>PowerPoint Presentation</vt:lpstr>
      <vt:lpstr>ITR</vt:lpstr>
      <vt:lpstr>Sec.195</vt:lpstr>
      <vt:lpstr>Payer</vt:lpstr>
      <vt:lpstr>Exception - Indians</vt:lpstr>
      <vt:lpstr>Threshold Limit</vt:lpstr>
      <vt:lpstr>TDS Rate</vt:lpstr>
      <vt:lpstr>Rates</vt:lpstr>
      <vt:lpstr>PE</vt:lpstr>
      <vt:lpstr>Declaration</vt:lpstr>
      <vt:lpstr>Income in India</vt:lpstr>
      <vt:lpstr>AO to consider</vt:lpstr>
      <vt:lpstr>Other provisions</vt:lpstr>
      <vt:lpstr>15CA</vt:lpstr>
      <vt:lpstr>15CB</vt:lpstr>
      <vt:lpstr>Compliance</vt:lpstr>
      <vt:lpstr>Nature of Payment</vt:lpstr>
      <vt:lpstr>Applicability</vt:lpstr>
      <vt:lpstr>Income</vt:lpstr>
      <vt:lpstr>Withholding Tax</vt:lpstr>
      <vt:lpstr>15CA and 15CB Not Required</vt:lpstr>
      <vt:lpstr>Others</vt:lpstr>
      <vt:lpstr>Refunds u/s.195</vt:lpstr>
      <vt:lpstr>Other Points</vt:lpstr>
      <vt:lpstr>Case law</vt:lpstr>
      <vt:lpstr>Sec.196C</vt:lpstr>
      <vt:lpstr>Rate</vt:lpstr>
      <vt:lpstr>Sec.115AC</vt:lpstr>
      <vt:lpstr>How to Calculate</vt:lpstr>
      <vt:lpstr>Sec.196D - Applicability</vt:lpstr>
      <vt:lpstr>Background</vt:lpstr>
      <vt:lpstr>Sec.115AD</vt:lpstr>
      <vt:lpstr>Applicability</vt:lpstr>
      <vt:lpstr>How to Calculate</vt:lpstr>
      <vt:lpstr>Calculation of TDS (2% SC and 4% HEC)</vt:lpstr>
      <vt:lpstr>Other Rules</vt:lpstr>
      <vt:lpstr> Not apply to the computation of capital gains coming out of the securities transfer that is referred to in clause (b) of subsection (1) of Section 115AD of the Income Tax Act.</vt:lpstr>
      <vt:lpstr>Time of Deposit of Tax</vt:lpstr>
      <vt:lpstr>Difference</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92</cp:revision>
  <dcterms:created xsi:type="dcterms:W3CDTF">2022-11-29T16:58:48Z</dcterms:created>
  <dcterms:modified xsi:type="dcterms:W3CDTF">2022-12-04T15:00:06Z</dcterms:modified>
</cp:coreProperties>
</file>