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7" r:id="rId8"/>
    <p:sldId id="260" r:id="rId9"/>
    <p:sldId id="261" r:id="rId10"/>
    <p:sldId id="268" r:id="rId11"/>
    <p:sldId id="269" r:id="rId12"/>
    <p:sldId id="266" r:id="rId13"/>
    <p:sldId id="264" r:id="rId14"/>
    <p:sldId id="265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1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3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0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8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2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14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6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7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Saturday, January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0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Saturday, January 2,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1938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9" r:id="rId4"/>
    <p:sldLayoutId id="2147483688" r:id="rId5"/>
    <p:sldLayoutId id="2147483680" r:id="rId6"/>
    <p:sldLayoutId id="2147483687" r:id="rId7"/>
    <p:sldLayoutId id="2147483686" r:id="rId8"/>
    <p:sldLayoutId id="2147483678" r:id="rId9"/>
    <p:sldLayoutId id="2147483679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linkedin.com/in/surendra-amara-39975a3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cometaxindia.gov.in/Pages/Deposit_TDS_TCS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DA4370D0-C8C1-4F1A-9C5B-3300CA3079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988" b="19468"/>
          <a:stretch/>
        </p:blipFill>
        <p:spPr>
          <a:xfrm>
            <a:off x="-2" y="10"/>
            <a:ext cx="12192002" cy="4461036"/>
          </a:xfrm>
          <a:prstGeom prst="rect">
            <a:avLst/>
          </a:prstGeom>
        </p:spPr>
      </p:pic>
      <p:sp>
        <p:nvSpPr>
          <p:cNvPr id="21" name="Rectangle 10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463553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14">
            <a:extLst>
              <a:ext uri="{FF2B5EF4-FFF2-40B4-BE49-F238E27FC236}">
                <a16:creationId xmlns:a16="http://schemas.microsoft.com/office/drawing/2014/main" id="{EBF09AEC-6E6E-418F-9974-8730F1B2B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689F5-5E88-424B-BF30-E933E3007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9436593" cy="1171556"/>
          </a:xfrm>
        </p:spPr>
        <p:txBody>
          <a:bodyPr>
            <a:normAutofit/>
          </a:bodyPr>
          <a:lstStyle/>
          <a:p>
            <a:pPr algn="l"/>
            <a:r>
              <a:rPr lang="en-US" sz="3600">
                <a:solidFill>
                  <a:schemeClr val="bg1"/>
                </a:solidFill>
              </a:rPr>
              <a:t>Introduction to </a:t>
            </a:r>
            <a:br>
              <a:rPr lang="en-US" sz="3600">
                <a:solidFill>
                  <a:schemeClr val="bg1"/>
                </a:solidFill>
              </a:rPr>
            </a:br>
            <a:r>
              <a:rPr lang="en-US" sz="3600">
                <a:solidFill>
                  <a:schemeClr val="bg1"/>
                </a:solidFill>
              </a:rPr>
              <a:t>Income Tax TDS</a:t>
            </a:r>
            <a:endParaRPr lang="en-IN" sz="36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D0378-DAA0-4E7D-BE45-56BC01FC0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>
            <a:normAutofit/>
          </a:bodyPr>
          <a:lstStyle/>
          <a:p>
            <a:pPr algn="l"/>
            <a:endParaRPr lang="en-IN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96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10664-FC1A-409A-A426-D04F9F431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 </a:t>
            </a:r>
            <a:r>
              <a:rPr lang="en-US" sz="2800" dirty="0">
                <a:solidFill>
                  <a:schemeClr val="accent5"/>
                </a:solidFill>
              </a:rPr>
              <a:t>Forms used</a:t>
            </a:r>
            <a:endParaRPr lang="en-IN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C104C62-EBDF-4838-87FE-F1DE6A0AE1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734737"/>
              </p:ext>
            </p:extLst>
          </p:nvPr>
        </p:nvGraphicFramePr>
        <p:xfrm>
          <a:off x="1190847" y="2726604"/>
          <a:ext cx="9462977" cy="2251710"/>
        </p:xfrm>
        <a:graphic>
          <a:graphicData uri="http://schemas.openxmlformats.org/drawingml/2006/table">
            <a:tbl>
              <a:tblPr/>
              <a:tblGrid>
                <a:gridCol w="1551547">
                  <a:extLst>
                    <a:ext uri="{9D8B030D-6E8A-4147-A177-3AD203B41FA5}">
                      <a16:colId xmlns:a16="http://schemas.microsoft.com/office/drawing/2014/main" val="2630843011"/>
                    </a:ext>
                  </a:extLst>
                </a:gridCol>
                <a:gridCol w="4244801">
                  <a:extLst>
                    <a:ext uri="{9D8B030D-6E8A-4147-A177-3AD203B41FA5}">
                      <a16:colId xmlns:a16="http://schemas.microsoft.com/office/drawing/2014/main" val="1996215571"/>
                    </a:ext>
                  </a:extLst>
                </a:gridCol>
                <a:gridCol w="3666629">
                  <a:extLst>
                    <a:ext uri="{9D8B030D-6E8A-4147-A177-3AD203B41FA5}">
                      <a16:colId xmlns:a16="http://schemas.microsoft.com/office/drawing/2014/main" val="18646802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Issued for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2394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on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Quarterly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505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on earnings except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Quarterly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6437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26QB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TDS deducted on income from the transfer of immovable asset (except agricultural land)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30 days from the end of the month when the deduction is made.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3901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26QC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deducted from payment of rent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30 days from the end of a particular month when the deduction is made.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7475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deducted on incomes earned from interest, dividend, or other sum payable to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Quarterly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80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818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84C74-6DC3-4F21-BB5C-94471E86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- </a:t>
            </a:r>
            <a:r>
              <a:rPr lang="en-US" sz="2800" dirty="0">
                <a:solidFill>
                  <a:schemeClr val="accent5"/>
                </a:solidFill>
              </a:rPr>
              <a:t>Certificates</a:t>
            </a:r>
            <a:endParaRPr lang="en-IN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1339E72-7267-4140-A69F-EFFEF59C28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763531"/>
              </p:ext>
            </p:extLst>
          </p:nvPr>
        </p:nvGraphicFramePr>
        <p:xfrm>
          <a:off x="1371600" y="2711303"/>
          <a:ext cx="9824485" cy="2278209"/>
        </p:xfrm>
        <a:graphic>
          <a:graphicData uri="http://schemas.openxmlformats.org/drawingml/2006/table">
            <a:tbl>
              <a:tblPr/>
              <a:tblGrid>
                <a:gridCol w="1309930">
                  <a:extLst>
                    <a:ext uri="{9D8B030D-6E8A-4147-A177-3AD203B41FA5}">
                      <a16:colId xmlns:a16="http://schemas.microsoft.com/office/drawing/2014/main" val="223129781"/>
                    </a:ext>
                  </a:extLst>
                </a:gridCol>
                <a:gridCol w="2096494">
                  <a:extLst>
                    <a:ext uri="{9D8B030D-6E8A-4147-A177-3AD203B41FA5}">
                      <a16:colId xmlns:a16="http://schemas.microsoft.com/office/drawing/2014/main" val="540000775"/>
                    </a:ext>
                  </a:extLst>
                </a:gridCol>
                <a:gridCol w="4653055">
                  <a:extLst>
                    <a:ext uri="{9D8B030D-6E8A-4147-A177-3AD203B41FA5}">
                      <a16:colId xmlns:a16="http://schemas.microsoft.com/office/drawing/2014/main" val="4172534865"/>
                    </a:ext>
                  </a:extLst>
                </a:gridCol>
                <a:gridCol w="1765006">
                  <a:extLst>
                    <a:ext uri="{9D8B030D-6E8A-4147-A177-3AD203B41FA5}">
                      <a16:colId xmlns:a16="http://schemas.microsoft.com/office/drawing/2014/main" val="3549151169"/>
                    </a:ext>
                  </a:extLst>
                </a:gridCol>
              </a:tblGrid>
              <a:tr h="552488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TDS certificate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Respective TDS return form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 of issue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070472"/>
                  </a:ext>
                </a:extLst>
              </a:tr>
              <a:tr h="52916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24Q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15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June of a Financial Year which succeeds a Financial Year when the tax is deducted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267212"/>
                  </a:ext>
                </a:extLst>
              </a:tr>
              <a:tr h="28085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16A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26Q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15 days of submitting Form 26Q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Quarterly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78959"/>
                  </a:ext>
                </a:extLst>
              </a:tr>
              <a:tr h="297928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16B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26QB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15 days of submitting Form 26QB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93596"/>
                  </a:ext>
                </a:extLst>
              </a:tr>
              <a:tr h="55114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16C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 26QC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Within 15 days of submitting Form 26QC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727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262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A64A-0B94-441B-94D7-BA73D1D57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 </a:t>
            </a:r>
            <a:r>
              <a:rPr lang="en-US" sz="1600" dirty="0">
                <a:solidFill>
                  <a:schemeClr val="accent5"/>
                </a:solidFill>
              </a:rPr>
              <a:t>Interest / penalties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ECA4A-487C-482A-AFD1-B007D71C1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Delayed remittance of TDS</a:t>
            </a:r>
          </a:p>
          <a:p>
            <a:r>
              <a:rPr lang="en-IN" dirty="0"/>
              <a:t>Non deduction of TDS</a:t>
            </a:r>
          </a:p>
          <a:p>
            <a:r>
              <a:rPr lang="en-IN" dirty="0"/>
              <a:t>Non remittance of TDS</a:t>
            </a:r>
          </a:p>
          <a:p>
            <a:r>
              <a:rPr lang="en-IN" dirty="0"/>
              <a:t>Lower deduction of TDS</a:t>
            </a:r>
          </a:p>
        </p:txBody>
      </p:sp>
    </p:spTree>
    <p:extLst>
      <p:ext uri="{BB962C8B-B14F-4D97-AF65-F5344CB8AC3E}">
        <p14:creationId xmlns:p14="http://schemas.microsoft.com/office/powerpoint/2010/main" val="64188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A6C07-E76B-47C0-B9CA-0710F8439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 Form 26AS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589F3-C3CF-4883-A632-9FC3A945A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Relevance of Form 26AS</a:t>
            </a:r>
          </a:p>
          <a:p>
            <a:r>
              <a:rPr lang="en-US" dirty="0"/>
              <a:t>Where to view Form 26AS</a:t>
            </a:r>
          </a:p>
          <a:p>
            <a:pPr lvl="1"/>
            <a:r>
              <a:rPr lang="en-US" dirty="0"/>
              <a:t>Income Tax website (</a:t>
            </a:r>
            <a:r>
              <a:rPr lang="en-US" dirty="0" err="1"/>
              <a:t>loggedin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Internet Banking – Bank account linked to PAN Card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7189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2281-99E9-4EA5-8A33-8ED484F66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 </a:t>
            </a:r>
            <a:r>
              <a:rPr lang="en-US" sz="3200" dirty="0">
                <a:solidFill>
                  <a:schemeClr val="accent5"/>
                </a:solidFill>
              </a:rPr>
              <a:t>Advance Tax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C3335-368B-4EA1-A18E-DFB42E02E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Advance Tax?</a:t>
            </a:r>
          </a:p>
          <a:p>
            <a:r>
              <a:rPr lang="en-US" dirty="0"/>
              <a:t>How does it differ from Income Tax TDS?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2822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1FA5B46-FD08-4703-AD68-8C0189B16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016" y="1105786"/>
            <a:ext cx="8487967" cy="529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23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A5AAF-85CC-48A8-920B-4FDFDDBB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Contact Details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9A95A-547D-4878-8258-A8A30732C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2264"/>
            <a:ext cx="10241280" cy="1502806"/>
          </a:xfrm>
        </p:spPr>
        <p:txBody>
          <a:bodyPr/>
          <a:lstStyle/>
          <a:p>
            <a:pPr>
              <a:buFont typeface="Wingdings" panose="05000000000000000000" pitchFamily="2" charset="2"/>
              <a:buChar char=")"/>
            </a:pPr>
            <a:r>
              <a:rPr lang="en-IN" dirty="0">
                <a:sym typeface="Wingdings" panose="05000000000000000000" pitchFamily="2" charset="2"/>
              </a:rPr>
              <a:t>91 9490747591</a:t>
            </a:r>
          </a:p>
          <a:p>
            <a:pPr marL="0" indent="0">
              <a:buNone/>
            </a:pPr>
            <a:r>
              <a:rPr lang="en-IN" dirty="0">
                <a:sym typeface="Wingdings" panose="05000000000000000000" pitchFamily="2" charset="2"/>
              </a:rPr>
              <a:t>  SurendraKumarAmara@yahoo.co.in</a:t>
            </a:r>
          </a:p>
          <a:p>
            <a:pPr marL="0" indent="0">
              <a:buNone/>
            </a:pPr>
            <a:r>
              <a:rPr lang="en-IN" dirty="0">
                <a:sym typeface="Wingdings" panose="05000000000000000000" pitchFamily="2" charset="2"/>
              </a:rPr>
              <a:t>       </a:t>
            </a:r>
            <a:r>
              <a:rPr lang="en-IN" dirty="0">
                <a:sym typeface="Wingdings" panose="05000000000000000000" pitchFamily="2" charset="2"/>
                <a:hlinkClick r:id="rId2"/>
              </a:rPr>
              <a:t>https://www.linkedin.com/in/surendra-amara-39975a30/</a:t>
            </a:r>
            <a:endParaRPr lang="en-IN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IN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IN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7C710C-84BB-454E-A2AE-BA6BCE3764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067050"/>
            <a:ext cx="39052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5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FDEF3-FAE7-423F-9772-FF07226A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- </a:t>
            </a:r>
            <a:r>
              <a:rPr lang="en-US" sz="2800" dirty="0">
                <a:solidFill>
                  <a:schemeClr val="accent5"/>
                </a:solidFill>
              </a:rPr>
              <a:t>introduction</a:t>
            </a:r>
            <a:endParaRPr lang="en-IN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804F1-FD32-463C-BFBB-13D15EE3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What is TDS?</a:t>
            </a:r>
          </a:p>
          <a:p>
            <a:pPr marL="0" indent="0">
              <a:buNone/>
            </a:pPr>
            <a:r>
              <a:rPr lang="en-US" dirty="0"/>
              <a:t>TDS or </a:t>
            </a:r>
            <a:r>
              <a:rPr lang="en-US" b="1" u="sng" dirty="0"/>
              <a:t>T</a:t>
            </a:r>
            <a:r>
              <a:rPr lang="en-US" dirty="0"/>
              <a:t>ax </a:t>
            </a:r>
            <a:r>
              <a:rPr lang="en-US" b="1" u="sng" dirty="0"/>
              <a:t>D</a:t>
            </a:r>
            <a:r>
              <a:rPr lang="en-US" dirty="0"/>
              <a:t>educted at </a:t>
            </a:r>
            <a:r>
              <a:rPr lang="en-US" b="1" u="sng" dirty="0"/>
              <a:t>S</a:t>
            </a:r>
            <a:r>
              <a:rPr lang="en-US" dirty="0"/>
              <a:t>ource is a specific amount which reduced when a certain payment like salary, commission, rent, interest, professional fees, etc., is made. The person who makes the payment deducts tax at source, and the person who receives a payment/income has the liability to pay tax. It lowers tax evasion because tax will be collected at the time of making a payment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690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A03C0-DE80-42BA-8222-BFC19B54A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- Advantages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E5C8D-6F67-452A-B0E5-7B9A65595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is TDS deducted?</a:t>
            </a:r>
          </a:p>
          <a:p>
            <a:endParaRPr lang="en-US" dirty="0"/>
          </a:p>
          <a:p>
            <a:r>
              <a:rPr lang="en-US" dirty="0"/>
              <a:t>Tracking of Incomes generated, Lowers the evasion. </a:t>
            </a:r>
          </a:p>
          <a:p>
            <a:r>
              <a:rPr lang="en-US" dirty="0"/>
              <a:t>Getting money to Government in advance.</a:t>
            </a:r>
          </a:p>
          <a:p>
            <a:r>
              <a:rPr lang="en-US" dirty="0"/>
              <a:t>Consistent receipt of Income to Government.</a:t>
            </a:r>
          </a:p>
          <a:p>
            <a:r>
              <a:rPr lang="en-US" dirty="0"/>
              <a:t>Less burden to Tax payer while filing of Income Tax return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337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FFFB3-5C3F-4C58-8E77-CF2F38C1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TDS-</a:t>
            </a:r>
            <a:r>
              <a:rPr lang="en-US" sz="2400" dirty="0">
                <a:solidFill>
                  <a:schemeClr val="accent5"/>
                </a:solidFill>
              </a:rPr>
              <a:t>Heads of Income</a:t>
            </a:r>
            <a:endParaRPr lang="en-IN" sz="20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35C2E-0C39-4900-872E-77159B71D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Salaries</a:t>
            </a:r>
          </a:p>
          <a:p>
            <a:pPr lvl="1"/>
            <a:r>
              <a:rPr lang="en-US" dirty="0"/>
              <a:t>Income from House Property</a:t>
            </a:r>
          </a:p>
          <a:p>
            <a:pPr lvl="1"/>
            <a:r>
              <a:rPr lang="en-US" dirty="0"/>
              <a:t>Profits of Gains from Business or Profession</a:t>
            </a:r>
          </a:p>
          <a:p>
            <a:pPr lvl="1"/>
            <a:r>
              <a:rPr lang="en-US" dirty="0"/>
              <a:t>Capital Gains</a:t>
            </a:r>
          </a:p>
          <a:p>
            <a:pPr lvl="1"/>
            <a:r>
              <a:rPr lang="en-US" dirty="0"/>
              <a:t>Income from Other Sources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13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F4FB3-D331-4C8F-8FFF-CC4316F4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–TAN Number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57194-FE47-4A1C-9D2E-5880F4B9D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2264"/>
            <a:ext cx="10241280" cy="3959352"/>
          </a:xfrm>
        </p:spPr>
        <p:txBody>
          <a:bodyPr/>
          <a:lstStyle/>
          <a:p>
            <a:endParaRPr lang="en-US" dirty="0"/>
          </a:p>
          <a:p>
            <a:r>
              <a:rPr lang="en-IN" dirty="0"/>
              <a:t>What is TAN Number?</a:t>
            </a:r>
          </a:p>
          <a:p>
            <a:r>
              <a:rPr lang="en-IN" dirty="0"/>
              <a:t>How to apply for TAN Number?</a:t>
            </a:r>
          </a:p>
          <a:p>
            <a:pPr lvl="1"/>
            <a:r>
              <a:rPr lang="en-IN" dirty="0"/>
              <a:t>Companies</a:t>
            </a:r>
          </a:p>
          <a:p>
            <a:pPr lvl="1"/>
            <a:r>
              <a:rPr lang="en-IN" dirty="0"/>
              <a:t>Other than Companies</a:t>
            </a:r>
          </a:p>
          <a:p>
            <a:r>
              <a:rPr lang="en-IN" dirty="0"/>
              <a:t>What is PAN Number?</a:t>
            </a:r>
          </a:p>
          <a:p>
            <a:r>
              <a:rPr lang="en-IN" dirty="0"/>
              <a:t>Importance of PAN Number in TDS</a:t>
            </a:r>
          </a:p>
        </p:txBody>
      </p:sp>
    </p:spTree>
    <p:extLst>
      <p:ext uri="{BB962C8B-B14F-4D97-AF65-F5344CB8AC3E}">
        <p14:creationId xmlns:p14="http://schemas.microsoft.com/office/powerpoint/2010/main" val="1218027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BC8E4-1E4B-4C79-850F-9E37611A1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- TDS Rates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C3E9A-26E4-4447-AC13-E98B29DC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TDS Rates	</a:t>
            </a:r>
            <a:r>
              <a:rPr lang="en-US" dirty="0">
                <a:hlinkClick r:id="rId2"/>
              </a:rPr>
              <a:t>https://www.incometaxindia.gov.in/Pages/Deposit_TDS_TCS.aspx</a:t>
            </a:r>
            <a:endParaRPr lang="en-US" dirty="0"/>
          </a:p>
          <a:p>
            <a:endParaRPr lang="en-US" dirty="0"/>
          </a:p>
          <a:p>
            <a:r>
              <a:rPr lang="en-US" dirty="0"/>
              <a:t>Rates differ based on activity</a:t>
            </a:r>
          </a:p>
          <a:p>
            <a:r>
              <a:rPr lang="en-US" dirty="0"/>
              <a:t>Rates differ based type on </a:t>
            </a:r>
            <a:r>
              <a:rPr lang="en-US" dirty="0" err="1"/>
              <a:t>deductor</a:t>
            </a:r>
            <a:endParaRPr lang="en-US" dirty="0"/>
          </a:p>
          <a:p>
            <a:r>
              <a:rPr lang="en-US" dirty="0"/>
              <a:t>Rates differ based type on </a:t>
            </a:r>
            <a:r>
              <a:rPr lang="en-US" dirty="0" err="1"/>
              <a:t>deductee</a:t>
            </a:r>
            <a:endParaRPr lang="en-US" dirty="0"/>
          </a:p>
          <a:p>
            <a:r>
              <a:rPr lang="en-US" dirty="0"/>
              <a:t>Different for salaried employees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684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BC8E4-1E4B-4C79-850F-9E37611A1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– Form 15G/H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C3E9A-26E4-4447-AC13-E98B29DC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Form 15G/15H – No Deduction</a:t>
            </a:r>
          </a:p>
          <a:p>
            <a:r>
              <a:rPr lang="en-US" dirty="0"/>
              <a:t>Form 13 – NIL / Lower rate of TDS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394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D0667-0CEA-492D-9822-FC6620D9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TDS-</a:t>
            </a:r>
            <a:r>
              <a:rPr lang="en-US" sz="1800" dirty="0">
                <a:solidFill>
                  <a:schemeClr val="accent5"/>
                </a:solidFill>
              </a:rPr>
              <a:t>Practical Scenarios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BE53A-85C3-4C5D-A6C2-BCBC41A78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Salaried employee vs working as a Consultant</a:t>
            </a:r>
          </a:p>
          <a:p>
            <a:r>
              <a:rPr lang="en-IN" dirty="0"/>
              <a:t>Consultant when working at Border rate</a:t>
            </a:r>
          </a:p>
          <a:p>
            <a:r>
              <a:rPr lang="en-IN" dirty="0"/>
              <a:t>Individual vs Other Entities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7867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0949-2A40-4159-A740-39E9D5D41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Income Tax TDS - Procedure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F5380-6253-4122-A7D5-C3799B354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2264"/>
            <a:ext cx="10241280" cy="34060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TDS to be deducted at the time of payment or accounting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TDS to be paid to Government / Income Tax Department by the 7</a:t>
            </a:r>
            <a:r>
              <a:rPr lang="en-US" sz="1600" baseline="30000" dirty="0"/>
              <a:t>th</a:t>
            </a:r>
            <a:r>
              <a:rPr lang="en-US" sz="1600" dirty="0"/>
              <a:t> of the next month.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TDS return is to be filed on Quarterly basis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TDS Certificate to be issued within 15 days of TDS return</a:t>
            </a:r>
            <a:endParaRPr lang="en-IN" sz="1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B78C68-84C6-44A6-96FB-BA881E2DF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74771"/>
              </p:ext>
            </p:extLst>
          </p:nvPr>
        </p:nvGraphicFramePr>
        <p:xfrm>
          <a:off x="1644667" y="4091940"/>
          <a:ext cx="5702428" cy="1266825"/>
        </p:xfrm>
        <a:graphic>
          <a:graphicData uri="http://schemas.openxmlformats.org/drawingml/2006/table">
            <a:tbl>
              <a:tblPr/>
              <a:tblGrid>
                <a:gridCol w="934968">
                  <a:extLst>
                    <a:ext uri="{9D8B030D-6E8A-4147-A177-3AD203B41FA5}">
                      <a16:colId xmlns:a16="http://schemas.microsoft.com/office/drawing/2014/main" val="2223793702"/>
                    </a:ext>
                  </a:extLst>
                </a:gridCol>
                <a:gridCol w="2557934">
                  <a:extLst>
                    <a:ext uri="{9D8B030D-6E8A-4147-A177-3AD203B41FA5}">
                      <a16:colId xmlns:a16="http://schemas.microsoft.com/office/drawing/2014/main" val="1161508963"/>
                    </a:ext>
                  </a:extLst>
                </a:gridCol>
                <a:gridCol w="2209526">
                  <a:extLst>
                    <a:ext uri="{9D8B030D-6E8A-4147-A177-3AD203B41FA5}">
                      <a16:colId xmlns:a16="http://schemas.microsoft.com/office/drawing/2014/main" val="35635697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Quarter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Period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Due date for TDS return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4774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April to 30th June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July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780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July to 30th September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October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1871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October to 31st December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January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0501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January to 31st March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May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82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668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528333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LeftStep">
      <a:dk1>
        <a:srgbClr val="000000"/>
      </a:dk1>
      <a:lt1>
        <a:srgbClr val="FFFFFF"/>
      </a:lt1>
      <a:dk2>
        <a:srgbClr val="242941"/>
      </a:dk2>
      <a:lt2>
        <a:srgbClr val="E8E7E2"/>
      </a:lt2>
      <a:accent1>
        <a:srgbClr val="969FC6"/>
      </a:accent1>
      <a:accent2>
        <a:srgbClr val="7FA2BA"/>
      </a:accent2>
      <a:accent3>
        <a:srgbClr val="82ACAB"/>
      </a:accent3>
      <a:accent4>
        <a:srgbClr val="77AE96"/>
      </a:accent4>
      <a:accent5>
        <a:srgbClr val="84AE8A"/>
      </a:accent5>
      <a:accent6>
        <a:srgbClr val="86AF78"/>
      </a:accent6>
      <a:hlink>
        <a:srgbClr val="8D8355"/>
      </a:hlink>
      <a:folHlink>
        <a:srgbClr val="7F7F7F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645</Words>
  <Application>Microsoft Office PowerPoint</Application>
  <PresentationFormat>Widescreen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Gill Sans Nova</vt:lpstr>
      <vt:lpstr>Wingdings</vt:lpstr>
      <vt:lpstr>GradientRiseVTI</vt:lpstr>
      <vt:lpstr>Introduction to  Income Tax TDS</vt:lpstr>
      <vt:lpstr>Income Tax TDS - introduction</vt:lpstr>
      <vt:lpstr>Income Tax TDS - Advantages</vt:lpstr>
      <vt:lpstr>Income Tax TDS-Heads of Income</vt:lpstr>
      <vt:lpstr>Income Tax TDS –TAN Number</vt:lpstr>
      <vt:lpstr>Income Tax TDS - TDS Rates</vt:lpstr>
      <vt:lpstr>Income Tax TDS – Form 15G/H</vt:lpstr>
      <vt:lpstr>Income Tax TDS-Practical Scenarios</vt:lpstr>
      <vt:lpstr>Income Tax TDS - Procedure</vt:lpstr>
      <vt:lpstr>Income Tax TDS – Forms used</vt:lpstr>
      <vt:lpstr>Income Tax TDS - Certificates</vt:lpstr>
      <vt:lpstr>Income Tax TDS – Interest / penalties</vt:lpstr>
      <vt:lpstr>Income Tax TDS – Form 26AS</vt:lpstr>
      <vt:lpstr>Income Tax TDS – Advance Tax</vt:lpstr>
      <vt:lpstr>PowerPoint Presentation</vt:lpstr>
      <vt:lpstr>Contact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Income Tax TDS</dc:title>
  <dc:creator>Surendra</dc:creator>
  <cp:lastModifiedBy>Surendra Amara</cp:lastModifiedBy>
  <cp:revision>45</cp:revision>
  <dcterms:created xsi:type="dcterms:W3CDTF">2021-01-01T09:55:28Z</dcterms:created>
  <dcterms:modified xsi:type="dcterms:W3CDTF">2021-01-02T14:50:40Z</dcterms:modified>
</cp:coreProperties>
</file>