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76" r:id="rId2"/>
    <p:sldId id="275" r:id="rId3"/>
    <p:sldId id="257" r:id="rId4"/>
    <p:sldId id="294" r:id="rId5"/>
    <p:sldId id="295" r:id="rId6"/>
    <p:sldId id="298" r:id="rId7"/>
    <p:sldId id="299" r:id="rId8"/>
    <p:sldId id="300" r:id="rId9"/>
    <p:sldId id="304" r:id="rId10"/>
    <p:sldId id="305" r:id="rId11"/>
    <p:sldId id="306" r:id="rId12"/>
    <p:sldId id="307" r:id="rId13"/>
    <p:sldId id="308" r:id="rId14"/>
    <p:sldId id="309" r:id="rId15"/>
    <p:sldId id="310" r:id="rId16"/>
    <p:sldId id="311" r:id="rId17"/>
    <p:sldId id="312"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5458" autoAdjust="0"/>
  </p:normalViewPr>
  <p:slideViewPr>
    <p:cSldViewPr snapToGrid="0">
      <p:cViewPr varScale="1">
        <p:scale>
          <a:sx n="63" d="100"/>
          <a:sy n="63" d="100"/>
        </p:scale>
        <p:origin x="10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F6A119-E625-4F5E-BF58-F4524E457638}" type="datetimeFigureOut">
              <a:rPr lang="en-US" smtClean="0"/>
              <a:t>6/11/2024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A9F67-5C46-4060-9173-8FD42275A90A}" type="slidenum">
              <a:rPr lang="en-US" smtClean="0"/>
              <a:t>‹#›</a:t>
            </a:fld>
            <a:endParaRPr lang="en-US"/>
          </a:p>
        </p:txBody>
      </p:sp>
    </p:spTree>
    <p:extLst>
      <p:ext uri="{BB962C8B-B14F-4D97-AF65-F5344CB8AC3E}">
        <p14:creationId xmlns:p14="http://schemas.microsoft.com/office/powerpoint/2010/main" val="2083856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97A9F67-5C46-4060-9173-8FD42275A90A}" type="slidenum">
              <a:rPr lang="en-US" smtClean="0"/>
              <a:t>1</a:t>
            </a:fld>
            <a:endParaRPr lang="en-US"/>
          </a:p>
        </p:txBody>
      </p:sp>
    </p:spTree>
    <p:extLst>
      <p:ext uri="{BB962C8B-B14F-4D97-AF65-F5344CB8AC3E}">
        <p14:creationId xmlns:p14="http://schemas.microsoft.com/office/powerpoint/2010/main" val="3674457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t>11-06-24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t>11-06-24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t>11-06-24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565B915-E057-4560-AAE1-68137859857C}" type="datetimeFigureOut">
              <a:rPr lang="en-IN" smtClean="0"/>
              <a:t>11-06-24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65B915-E057-4560-AAE1-68137859857C}" type="datetimeFigureOut">
              <a:rPr lang="en-IN" smtClean="0"/>
              <a:t>11-06-24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565B915-E057-4560-AAE1-68137859857C}" type="datetimeFigureOut">
              <a:rPr lang="en-IN" smtClean="0"/>
              <a:t>11-06-24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565B915-E057-4560-AAE1-68137859857C}" type="datetimeFigureOut">
              <a:rPr lang="en-IN" smtClean="0"/>
              <a:t>11-06-24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565B915-E057-4560-AAE1-68137859857C}" type="datetimeFigureOut">
              <a:rPr lang="en-IN" smtClean="0"/>
              <a:t>11-06-24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5B915-E057-4560-AAE1-68137859857C}" type="datetimeFigureOut">
              <a:rPr lang="en-IN" smtClean="0"/>
              <a:t>11-06-24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5B915-E057-4560-AAE1-68137859857C}" type="datetimeFigureOut">
              <a:rPr lang="en-IN" smtClean="0"/>
              <a:t>11-06-24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65B915-E057-4560-AAE1-68137859857C}" type="datetimeFigureOut">
              <a:rPr lang="en-IN" smtClean="0"/>
              <a:t>11-06-24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4FECA66-0116-4A44-A204-A8E56F008BAB}"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65B915-E057-4560-AAE1-68137859857C}" type="datetimeFigureOut">
              <a:rPr lang="en-IN" smtClean="0"/>
              <a:t>11-06-24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FECA66-0116-4A44-A204-A8E56F008BAB}"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471805"/>
            <a:ext cx="10515600" cy="5547995"/>
          </a:xfrm>
        </p:spPr>
        <p:txBody>
          <a:bodyPr>
            <a:normAutofit/>
          </a:bodyPr>
          <a:lstStyle/>
          <a:p>
            <a:pPr algn="ctr"/>
            <a:r>
              <a:rPr lang="en-US" sz="7200" b="1" dirty="0" smtClean="0"/>
              <a:t>Process in Deposit of Tax, Procedures of filing of Returns, Processing of TDS and TCS Statements  (200A &amp; 206CB) </a:t>
            </a:r>
            <a:endParaRPr lang="en-US" sz="72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5772150"/>
          </a:xfrm>
        </p:spPr>
        <p:txBody>
          <a:bodyPr/>
          <a:lstStyle/>
          <a:p>
            <a:r>
              <a:rPr lang="en-US" sz="3200" b="1"/>
              <a:t>Details to Fill in 10-IEA</a:t>
            </a:r>
          </a:p>
          <a:p>
            <a:r>
              <a:rPr lang="en-US"/>
              <a:t>Before going through the steps to fill Form 10-IEA online, you must know what details are to be filled out. The following section outlines the details an individual must fill in this form.</a:t>
            </a:r>
          </a:p>
          <a:p>
            <a:endParaRPr lang="en-US"/>
          </a:p>
          <a:p>
            <a:r>
              <a:rPr lang="en-US"/>
              <a:t>Taxpayers should provide their full name exactly as per the one mentioned on the PAN card and other relevant official documents.</a:t>
            </a:r>
          </a:p>
          <a:p>
            <a:r>
              <a:rPr lang="en-US"/>
              <a:t>To choose the old tax regime, it is vital to mention the applicable assessment year. Note that the assessment year would follow the fiscal year under assessment. For example, if a person chooses the old tax regime in FY 2023-24, the applicable assessment year is AY 2024-25.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5772150"/>
          </a:xfrm>
        </p:spPr>
        <p:txBody>
          <a:bodyPr/>
          <a:lstStyle/>
          <a:p>
            <a:r>
              <a:rPr lang="en-US"/>
              <a:t>Taxpayers should also mention whether they are discontinuing or re-entering the default tax regime. The corresponding decision influences the tax deductions, tax rates, and exemptions made for their income.</a:t>
            </a:r>
          </a:p>
          <a:p>
            <a:r>
              <a:rPr lang="en-US"/>
              <a:t>It is mandatory to mention the dates for discontinuing a tax regime and entering into another one.</a:t>
            </a:r>
          </a:p>
          <a:p>
            <a:r>
              <a:rPr lang="en-US"/>
              <a:t>It is necessary to confirm whether the individual has income under the head of “Profits and Gains of Business and Profession.".</a:t>
            </a:r>
          </a:p>
          <a:p>
            <a:r>
              <a:rPr lang="en-US"/>
              <a:t>It must be confirmed in ‘yes/no’ whether the taxpayer has any unit in IFSC (International Financial Service Centre) as specified in sub-section (1A) of Section 80LA. If that answer is ‘Yes,’ the taxpayer should provide the details of the unit.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5772150"/>
          </a:xfrm>
        </p:spPr>
        <p:txBody>
          <a:bodyPr/>
          <a:lstStyle/>
          <a:p>
            <a:r>
              <a:rPr lang="en-US"/>
              <a:t>A taxpayer also needs to mention his/her address, date of birth, type of business/profession (compulsory in case of business income), information on the Form 10-IE filed previously, and declaration.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5772150"/>
          </a:xfrm>
        </p:spPr>
        <p:txBody>
          <a:bodyPr>
            <a:normAutofit fontScale="97500"/>
          </a:bodyPr>
          <a:lstStyle/>
          <a:p>
            <a:pPr marL="0" indent="0">
              <a:buNone/>
            </a:pPr>
            <a:r>
              <a:rPr lang="en-US" sz="3200" b="1"/>
              <a:t>Processing of statements of tax deducted at source</a:t>
            </a:r>
          </a:p>
          <a:p>
            <a:pPr marL="0" indent="0">
              <a:buNone/>
            </a:pPr>
            <a:r>
              <a:rPr lang="en-US"/>
              <a:t>200A. (1) Where a statement of tax deduction at source or a correction statement has been made by a person deducting any sum (hereafter referred to in this section as deductor) under section-200, such statement shall be processed in the following manner, namely:—</a:t>
            </a:r>
          </a:p>
          <a:p>
            <a:pPr marL="0" indent="0">
              <a:buNone/>
            </a:pPr>
            <a:r>
              <a:rPr lang="en-US"/>
              <a:t>(a)  the sums deductible under this Chapter shall be computed after making the following adjustments, namely:—</a:t>
            </a:r>
          </a:p>
          <a:p>
            <a:pPr marL="0" indent="0">
              <a:buNone/>
            </a:pPr>
            <a:r>
              <a:rPr lang="en-US"/>
              <a:t>  (i)  any arithmetical error in the statement; or</a:t>
            </a:r>
          </a:p>
          <a:p>
            <a:pPr marL="0" indent="0">
              <a:buNone/>
            </a:pPr>
            <a:r>
              <a:rPr lang="en-US"/>
              <a:t> (ii)  an incorrect claim, apparent from any information in the statement;</a:t>
            </a:r>
          </a:p>
          <a:p>
            <a:pPr marL="0" indent="0">
              <a:buNone/>
            </a:pPr>
            <a:r>
              <a:rPr lang="en-US"/>
              <a:t>(b)  the interest, if any, shall be computed on the basis of the sums deductible as computed in the statement;</a:t>
            </a:r>
          </a:p>
          <a:p>
            <a:pPr marL="0" indent="0">
              <a:buNone/>
            </a:pPr>
            <a:r>
              <a:rPr lang="en-US"/>
              <a:t>(c)  the fee, if any, shall be computed in accordance with the provisions of section-234E;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6153150"/>
          </a:xfrm>
        </p:spPr>
        <p:txBody>
          <a:bodyPr>
            <a:normAutofit fontScale="87500" lnSpcReduction="10000"/>
          </a:bodyPr>
          <a:lstStyle/>
          <a:p>
            <a:pPr marL="0" indent="0">
              <a:buNone/>
            </a:pPr>
            <a:endParaRPr lang="en-US"/>
          </a:p>
          <a:p>
            <a:pPr marL="0" indent="0" algn="just">
              <a:buNone/>
            </a:pPr>
            <a:r>
              <a:rPr lang="en-US"/>
              <a:t>(d)  the sum payable by, or the amount of refund due to, the deductor shall be determined after adjustment of the amount computed under clause (b) and clause (c) against any amount paid under section-200 or section-201 or section-234E and any amount paid otherwise by way of tax or interest or fee;</a:t>
            </a:r>
          </a:p>
          <a:p>
            <a:pPr algn="just"/>
            <a:r>
              <a:rPr lang="en-US"/>
              <a:t>(e)  an intimation shall be prepared or generated and sent to the deductor specifying the sum determined to be payable by, or the amount of refund due to, him under clause (d); and</a:t>
            </a:r>
          </a:p>
          <a:p>
            <a:pPr algn="just"/>
            <a:r>
              <a:rPr lang="en-US"/>
              <a:t>(f)  the amount of refund due to the deductor in pursuance of the determination under clause (d) shall be granted to the deductor:</a:t>
            </a:r>
          </a:p>
          <a:p>
            <a:pPr algn="just"/>
            <a:r>
              <a:rPr lang="en-US"/>
              <a:t>Provided that no intimation under this sub-section shall be sent after the expiry of one year from the end of the financial year in which the statement is filed.</a:t>
            </a:r>
          </a:p>
          <a:p>
            <a:pPr algn="just"/>
            <a:endParaRPr lang="en-US"/>
          </a:p>
          <a:p>
            <a:pPr algn="just"/>
            <a:r>
              <a:rPr lang="en-US"/>
              <a:t>Explanation.—For the purposes of this sub-section, "an incorrect claim apparent from any information in the statement" shall mean a claim, on the basis of an entry, in the statement—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6006465"/>
          </a:xfrm>
        </p:spPr>
        <p:txBody>
          <a:bodyPr/>
          <a:lstStyle/>
          <a:p>
            <a:pPr marL="0" indent="0">
              <a:buNone/>
            </a:pPr>
            <a:endParaRPr lang="en-US"/>
          </a:p>
          <a:p>
            <a:pPr marL="0" indent="0">
              <a:buNone/>
            </a:pPr>
            <a:r>
              <a:rPr lang="en-US"/>
              <a:t> (i)  of an item, which is inconsistent with another entry of the same or some other item in such statement;</a:t>
            </a:r>
          </a:p>
          <a:p>
            <a:r>
              <a:rPr lang="en-US"/>
              <a:t>(ii)  in respect of rate of deduction of tax at source, where such rate is not in accordance with the provisions of this Act.</a:t>
            </a:r>
          </a:p>
          <a:p>
            <a:endParaRPr lang="en-US"/>
          </a:p>
          <a:p>
            <a:r>
              <a:rPr lang="en-US"/>
              <a:t>(2) For the purposes of processing of statements under sub-section (1), the Board may make a scheme for centralised processing of statements of tax deducted at source to expeditiously determine the tax payable by, or the refund due to, the deductor as required under the said sub-section.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6153150"/>
          </a:xfrm>
        </p:spPr>
        <p:txBody>
          <a:bodyPr>
            <a:normAutofit fontScale="67500" lnSpcReduction="10000"/>
          </a:bodyPr>
          <a:lstStyle/>
          <a:p>
            <a:r>
              <a:rPr lang="en-US" sz="5335" b="1" dirty="0"/>
              <a:t>Section 206CB</a:t>
            </a:r>
          </a:p>
          <a:p>
            <a:r>
              <a:rPr lang="en-US" sz="5335" b="1" dirty="0"/>
              <a:t>Processing of statements of tax collected at source.</a:t>
            </a:r>
          </a:p>
          <a:p>
            <a:r>
              <a:rPr lang="en-US" sz="3200" b="1" dirty="0"/>
              <a:t>206CB. (1) Where a statement of tax collection at source or a correction statement has been made by a person collecting any sum (herein referred to as collector) under section-206C, such statement shall be processed in the following manner, namely:—</a:t>
            </a:r>
          </a:p>
          <a:p>
            <a:endParaRPr lang="en-US" sz="3200" b="1" dirty="0"/>
          </a:p>
          <a:p>
            <a:r>
              <a:rPr lang="en-US" sz="3200" b="1" dirty="0"/>
              <a:t> (a) the sums collectible under this Chapter shall be computed after making the following adjustments, namely:—</a:t>
            </a:r>
          </a:p>
          <a:p>
            <a:r>
              <a:rPr lang="en-US" sz="3200" b="1" dirty="0"/>
              <a:t>  (i) any arithmetical error in the statement;</a:t>
            </a:r>
          </a:p>
          <a:p>
            <a:r>
              <a:rPr lang="en-US" sz="3200" b="1" dirty="0"/>
              <a:t> (ii) an incorrect claim, apparent from any information in the statement;</a:t>
            </a:r>
          </a:p>
          <a:p>
            <a:r>
              <a:rPr lang="en-US" sz="3200" b="1" dirty="0"/>
              <a:t> (b) the interest, if any, shall be computed on the basis of the sums collectible as computed in the statement;</a:t>
            </a:r>
          </a:p>
          <a:p>
            <a:r>
              <a:rPr lang="en-US" sz="3200" b="1" dirty="0"/>
              <a:t> (c) the fee, if any, shall be computed in accordance with the provisions of section-234E;</a:t>
            </a:r>
          </a:p>
          <a:p>
            <a:r>
              <a:rPr lang="en-US" sz="3200" b="1" dirty="0"/>
              <a:t> (d) the sum payable by, or the amount of refund due to, the collector, shall be determined after adjustment of the amount computed under clause (b) and clause (c) against any amount paid under section-206C or section-234E and any amount paid otherwise by way of tax or interest or fee;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6196330"/>
          </a:xfrm>
        </p:spPr>
        <p:txBody>
          <a:bodyPr>
            <a:normAutofit fontScale="77500" lnSpcReduction="10000"/>
          </a:bodyPr>
          <a:lstStyle/>
          <a:p>
            <a:r>
              <a:rPr lang="en-US"/>
              <a:t> (e) an intimation shall be prepared or generated and sent to the collector specifying the sum determined to be payable by, or the amount of refund due to, him under clause (d); and</a:t>
            </a:r>
          </a:p>
          <a:p>
            <a:r>
              <a:rPr lang="en-US"/>
              <a:t> (f) the amount of refund due to the collector in pursuance of the determination under clause (d) shall be granted to the collector:</a:t>
            </a:r>
          </a:p>
          <a:p>
            <a:r>
              <a:rPr lang="en-US"/>
              <a:t>Provided that no intimation under this sub-section shall be sent after the expiry of the period of one year from the end of the financial year in which the statement is filed.</a:t>
            </a:r>
          </a:p>
          <a:p>
            <a:endParaRPr lang="en-US"/>
          </a:p>
          <a:p>
            <a:r>
              <a:rPr lang="en-US"/>
              <a:t>Explanation.—For the purposes of this sub-section, "an incorrect claim apparent from any information in the statement" shall mean a claim, on the basis of an entry, in the statement—</a:t>
            </a:r>
          </a:p>
          <a:p>
            <a:r>
              <a:rPr lang="en-US"/>
              <a:t>  (i) of an item, which is inconsistent with another entry of the same or some other item in such statement;</a:t>
            </a:r>
          </a:p>
          <a:p>
            <a:r>
              <a:rPr lang="en-US"/>
              <a:t> (ii) in respect of rate of collection of tax at source, where such rate is not in accordance with the provisions of this Act.</a:t>
            </a:r>
          </a:p>
          <a:p>
            <a:r>
              <a:rPr lang="en-US"/>
              <a:t>(2) The Board may make a scheme for centralised processing of statements of tax collected at source to expeditiously determine the tax payable by, or the refund due to, the collector, as required under sub-section (1).</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nvPr>
        </p:nvGraphicFramePr>
        <p:xfrm>
          <a:off x="246380" y="365125"/>
          <a:ext cx="11699875" cy="6128385"/>
        </p:xfrm>
        <a:graphic>
          <a:graphicData uri="http://schemas.openxmlformats.org/drawingml/2006/table">
            <a:tbl>
              <a:tblPr firstRow="1" bandRow="1">
                <a:tableStyleId>{5940675A-B579-460E-94D1-54222C63F5DA}</a:tableStyleId>
              </a:tblPr>
              <a:tblGrid>
                <a:gridCol w="2470150"/>
                <a:gridCol w="3225800"/>
                <a:gridCol w="6003925"/>
              </a:tblGrid>
              <a:tr h="6128385">
                <a:tc>
                  <a:txBody>
                    <a:bodyPr/>
                    <a:lstStyle/>
                    <a:p>
                      <a:pPr indent="0" algn="ctr">
                        <a:buNone/>
                      </a:pPr>
                      <a:r>
                        <a:rPr lang="en-US" sz="1800" b="1" dirty="0" smtClean="0">
                          <a:cs typeface="+mn-lt"/>
                        </a:rPr>
                        <a:t>Cases of Under-reporting</a:t>
                      </a:r>
                      <a:r>
                        <a:rPr lang="en-US" sz="1800" b="1" baseline="0" dirty="0" smtClean="0">
                          <a:cs typeface="+mn-lt"/>
                        </a:rPr>
                        <a:t> of Income</a:t>
                      </a:r>
                      <a:endParaRPr lang="en-US" sz="1800" b="1"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Return of Income is filed</a:t>
                      </a: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No Return of Income is filed or return is filed for the first time U/s 148.</a:t>
                      </a:r>
                    </a:p>
                    <a:p>
                      <a:pPr indent="0">
                        <a:buNone/>
                      </a:pPr>
                      <a:endParaRPr lang="en-US" sz="1800" b="0" dirty="0">
                        <a:cs typeface="+mn-lt"/>
                      </a:endParaRPr>
                    </a:p>
                    <a:p>
                      <a:pPr indent="0">
                        <a:buNone/>
                      </a:pPr>
                      <a:r>
                        <a:rPr lang="en-US" sz="1800" b="0" dirty="0">
                          <a:cs typeface="+mn-lt"/>
                        </a:rPr>
                        <a:t>Case of Reassessment</a:t>
                      </a: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Loss Assessed</a:t>
                      </a:r>
                    </a:p>
                  </a:txBody>
                  <a:tcPr marL="76200" marR="76200" marT="76200" marB="76200">
                    <a:lnL w="12700" cap="flat" cmpd="sng">
                      <a:solidFill>
                        <a:srgbClr val="DDDDDD"/>
                      </a:solidFill>
                      <a:prstDash val="solid"/>
                      <a:headEnd type="none" w="med" len="med"/>
                      <a:tailEnd type="none" w="med" len="med"/>
                    </a:lnL>
                    <a:lnR w="12700" cap="flat" cmpd="sng">
                      <a:solidFill>
                        <a:srgbClr val="DDDDDD"/>
                      </a:solidFill>
                      <a:prstDash val="solid"/>
                      <a:headEnd type="none" w="med" len="med"/>
                      <a:tailEnd type="none" w="med" len="med"/>
                    </a:lnR>
                    <a:lnT w="12700" cap="flat" cmpd="sng">
                      <a:solidFill>
                        <a:srgbClr val="DDDDDD"/>
                      </a:solidFill>
                      <a:prstDash val="solid"/>
                      <a:headEnd type="none" w="med" len="med"/>
                      <a:tailEnd type="none" w="med" len="med"/>
                    </a:lnT>
                    <a:lnB w="12700" cap="flat" cmpd="sng">
                      <a:solidFill>
                        <a:srgbClr val="DDDDDD"/>
                      </a:solidFill>
                      <a:prstDash val="solid"/>
                      <a:headEnd type="none" w="med" len="med"/>
                      <a:tailEnd type="none" w="med" len="med"/>
                    </a:lnB>
                    <a:lnTlToBr>
                      <a:noFill/>
                    </a:lnTlToBr>
                    <a:lnBlToTr>
                      <a:noFill/>
                    </a:lnBlToTr>
                    <a:noFill/>
                  </a:tcPr>
                </a:tc>
                <a:tc>
                  <a:txBody>
                    <a:bodyPr/>
                    <a:lstStyle/>
                    <a:p>
                      <a:pPr indent="0" algn="ctr">
                        <a:buNone/>
                      </a:pPr>
                      <a:r>
                        <a:rPr lang="en-US" sz="1800" b="1" dirty="0">
                          <a:cs typeface="+mn-lt"/>
                        </a:rPr>
                        <a:t>Income assessed under normal Provisions</a:t>
                      </a:r>
                    </a:p>
                    <a:p>
                      <a:pPr indent="0">
                        <a:buNone/>
                      </a:pPr>
                      <a:endParaRPr lang="en-US" sz="1800" b="0" dirty="0">
                        <a:cs typeface="+mn-lt"/>
                      </a:endParaRPr>
                    </a:p>
                    <a:p>
                      <a:pPr indent="0">
                        <a:buNone/>
                      </a:pPr>
                      <a:r>
                        <a:rPr lang="en-US" sz="1800" b="0" dirty="0">
                          <a:cs typeface="+mn-lt"/>
                        </a:rPr>
                        <a:t>Income assessed is greater than the income determined in the return processed u/s. 143(1)(a)</a:t>
                      </a: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The income assessed is greater </a:t>
                      </a:r>
                    </a:p>
                    <a:p>
                      <a:pPr indent="0">
                        <a:buNone/>
                      </a:pPr>
                      <a:r>
                        <a:rPr lang="en-US" sz="1800" b="0" dirty="0">
                          <a:cs typeface="+mn-lt"/>
                        </a:rPr>
                        <a:t>than the maximum exemption </a:t>
                      </a:r>
                    </a:p>
                    <a:p>
                      <a:pPr indent="0">
                        <a:buNone/>
                      </a:pPr>
                      <a:r>
                        <a:rPr lang="en-US" sz="1800" b="0" dirty="0">
                          <a:cs typeface="+mn-lt"/>
                        </a:rPr>
                        <a:t>limit</a:t>
                      </a:r>
                    </a:p>
                    <a:p>
                      <a:pPr indent="0">
                        <a:buNone/>
                      </a:pPr>
                      <a:endParaRPr lang="en-US" sz="1800" b="0" dirty="0">
                        <a:cs typeface="+mn-lt"/>
                      </a:endParaRPr>
                    </a:p>
                    <a:p>
                      <a:pPr indent="0">
                        <a:buNone/>
                      </a:pPr>
                      <a:r>
                        <a:rPr lang="en-US" sz="1800" b="0" dirty="0">
                          <a:cs typeface="+mn-lt"/>
                        </a:rPr>
                        <a:t>The income reassessed is greater than the income assessed or reassessed immediately before such reassessment</a:t>
                      </a:r>
                    </a:p>
                    <a:p>
                      <a:pPr indent="0">
                        <a:buNone/>
                      </a:pPr>
                      <a:endParaRPr lang="en-US" sz="1800" b="0" dirty="0">
                        <a:cs typeface="+mn-lt"/>
                      </a:endParaRPr>
                    </a:p>
                    <a:p>
                      <a:pPr indent="0">
                        <a:buNone/>
                      </a:pPr>
                      <a:r>
                        <a:rPr lang="en-US" sz="1800" b="0" dirty="0">
                          <a:cs typeface="+mn-lt"/>
                        </a:rPr>
                        <a:t>The income assessed or </a:t>
                      </a:r>
                    </a:p>
                    <a:p>
                      <a:pPr indent="0">
                        <a:buNone/>
                      </a:pPr>
                      <a:r>
                        <a:rPr lang="en-US" sz="1800" b="0" dirty="0">
                          <a:cs typeface="+mn-lt"/>
                        </a:rPr>
                        <a:t>reassessed has the effect of </a:t>
                      </a:r>
                    </a:p>
                    <a:p>
                      <a:pPr indent="0">
                        <a:buNone/>
                      </a:pPr>
                      <a:r>
                        <a:rPr lang="en-US" sz="1800" b="0" dirty="0">
                          <a:cs typeface="+mn-lt"/>
                        </a:rPr>
                        <a:t>reducing the loss or converting </a:t>
                      </a:r>
                    </a:p>
                    <a:p>
                      <a:pPr indent="0">
                        <a:buNone/>
                      </a:pPr>
                      <a:r>
                        <a:rPr lang="en-US" sz="1800" b="0" dirty="0">
                          <a:cs typeface="+mn-lt"/>
                        </a:rPr>
                        <a:t>such loss into income.</a:t>
                      </a:r>
                    </a:p>
                  </a:txBody>
                  <a:tcPr marL="76200" marR="76200" marT="76200" marB="76200">
                    <a:lnL w="12700" cap="flat" cmpd="sng">
                      <a:solidFill>
                        <a:srgbClr val="DDDDDD"/>
                      </a:solidFill>
                      <a:prstDash val="solid"/>
                      <a:headEnd type="none" w="med" len="med"/>
                      <a:tailEnd type="none" w="med" len="med"/>
                    </a:lnL>
                    <a:lnR w="12700" cap="flat" cmpd="sng">
                      <a:solidFill>
                        <a:srgbClr val="DDDDDD"/>
                      </a:solidFill>
                      <a:prstDash val="solid"/>
                      <a:headEnd type="none" w="med" len="med"/>
                      <a:tailEnd type="none" w="med" len="med"/>
                    </a:lnR>
                    <a:lnT w="12700" cap="flat" cmpd="sng">
                      <a:solidFill>
                        <a:srgbClr val="DDDDDD"/>
                      </a:solidFill>
                      <a:prstDash val="solid"/>
                      <a:headEnd type="none" w="med" len="med"/>
                      <a:tailEnd type="none" w="med" len="med"/>
                    </a:lnT>
                    <a:lnB w="12700" cap="flat" cmpd="sng">
                      <a:solidFill>
                        <a:srgbClr val="DDDDDD"/>
                      </a:solidFill>
                      <a:prstDash val="solid"/>
                      <a:headEnd type="none" w="med" len="med"/>
                      <a:tailEnd type="none" w="med" len="med"/>
                    </a:lnB>
                    <a:lnTlToBr>
                      <a:noFill/>
                    </a:lnTlToBr>
                    <a:lnBlToTr>
                      <a:noFill/>
                    </a:lnBlToTr>
                    <a:noFill/>
                  </a:tcPr>
                </a:tc>
                <a:tc>
                  <a:txBody>
                    <a:bodyPr/>
                    <a:lstStyle/>
                    <a:p>
                      <a:pPr indent="0" algn="ctr">
                        <a:buNone/>
                      </a:pPr>
                      <a:r>
                        <a:rPr lang="en-US" sz="1800" b="1" dirty="0">
                          <a:cs typeface="+mn-lt"/>
                        </a:rPr>
                        <a:t>Income assessed under MAT/AMT Provisions</a:t>
                      </a:r>
                    </a:p>
                    <a:p>
                      <a:pPr indent="0">
                        <a:buNone/>
                      </a:pPr>
                      <a:endParaRPr lang="en-US" sz="1800" b="1" dirty="0">
                        <a:cs typeface="+mn-lt"/>
                      </a:endParaRPr>
                    </a:p>
                    <a:p>
                      <a:pPr indent="0">
                        <a:buNone/>
                      </a:pPr>
                      <a:endParaRPr lang="en-US" sz="1800" b="0" dirty="0">
                        <a:cs typeface="+mn-lt"/>
                      </a:endParaRPr>
                    </a:p>
                    <a:p>
                      <a:pPr indent="0">
                        <a:buNone/>
                      </a:pPr>
                      <a:r>
                        <a:rPr lang="en-US" sz="1800" b="0" dirty="0">
                          <a:cs typeface="+mn-lt"/>
                        </a:rPr>
                        <a:t>The deemed total income assessed or reassessed as per the provisions of sec. 115JB/115JC, is greater than the deemed total income determined in the return processed under sec 143(1)(a)</a:t>
                      </a:r>
                    </a:p>
                    <a:p>
                      <a:pPr indent="0">
                        <a:buNone/>
                      </a:pPr>
                      <a:endParaRPr lang="en-US" sz="1800" b="0" dirty="0">
                        <a:cs typeface="+mn-lt"/>
                      </a:endParaRPr>
                    </a:p>
                    <a:p>
                      <a:pPr indent="0">
                        <a:buNone/>
                      </a:pPr>
                      <a:r>
                        <a:rPr lang="en-US" sz="1800" b="0" dirty="0">
                          <a:cs typeface="+mn-lt"/>
                        </a:rPr>
                        <a:t>The deemed total income assessed as per the provisions of  sec 115JB/115JC is greater than the maximum exemption limit</a:t>
                      </a: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The deemed total income reassessed as per the provisions of sec. 115JB /115JC, is greater than the deemed total income assessed or reassessed immediately before </a:t>
                      </a:r>
                      <a:r>
                        <a:rPr lang="en-US" sz="1800" b="0" dirty="0" err="1">
                          <a:cs typeface="+mn-lt"/>
                        </a:rPr>
                        <a:t>suchr</a:t>
                      </a:r>
                      <a:r>
                        <a:rPr lang="en-US" sz="1800" b="0" dirty="0">
                          <a:cs typeface="+mn-lt"/>
                        </a:rPr>
                        <a:t> </a:t>
                      </a:r>
                      <a:r>
                        <a:rPr lang="en-US" sz="1800" b="0" dirty="0" err="1">
                          <a:cs typeface="+mn-lt"/>
                        </a:rPr>
                        <a:t>eassessment</a:t>
                      </a:r>
                      <a:endParaRPr lang="en-US" sz="1800" b="0" dirty="0">
                        <a:cs typeface="+mn-lt"/>
                      </a:endParaRPr>
                    </a:p>
                    <a:p>
                      <a:pPr indent="0">
                        <a:buNone/>
                      </a:pPr>
                      <a:endParaRPr lang="en-US" sz="1800" b="0" dirty="0">
                        <a:cs typeface="+mn-lt"/>
                      </a:endParaRPr>
                    </a:p>
                    <a:p>
                      <a:pPr indent="0">
                        <a:buNone/>
                      </a:pPr>
                      <a:endParaRPr lang="en-US" sz="1800" b="0" dirty="0">
                        <a:cs typeface="+mn-lt"/>
                      </a:endParaRPr>
                    </a:p>
                    <a:p>
                      <a:pPr indent="0">
                        <a:buNone/>
                      </a:pPr>
                      <a:r>
                        <a:rPr lang="en-US" sz="1800" b="0" dirty="0">
                          <a:cs typeface="+mn-lt"/>
                        </a:rPr>
                        <a:t>The income assessed or reassessed has the effect of reducing the loss or converting such loss into income.</a:t>
                      </a:r>
                    </a:p>
                  </a:txBody>
                  <a:tcPr marL="76200" marR="76200" marT="76200" marB="76200">
                    <a:lnL w="12700" cap="flat" cmpd="sng">
                      <a:solidFill>
                        <a:srgbClr val="DDDDDD"/>
                      </a:solidFill>
                      <a:prstDash val="solid"/>
                      <a:headEnd type="none" w="med" len="med"/>
                      <a:tailEnd type="none" w="med" len="med"/>
                    </a:lnL>
                    <a:lnR w="12700" cap="flat" cmpd="sng">
                      <a:solidFill>
                        <a:srgbClr val="DDDDDD"/>
                      </a:solidFill>
                      <a:prstDash val="solid"/>
                      <a:headEnd type="none" w="med" len="med"/>
                      <a:tailEnd type="none" w="med" len="med"/>
                    </a:lnR>
                    <a:lnT w="12700" cap="flat" cmpd="sng">
                      <a:solidFill>
                        <a:srgbClr val="DDDDDD"/>
                      </a:solidFill>
                      <a:prstDash val="solid"/>
                      <a:headEnd type="none" w="med" len="med"/>
                      <a:tailEnd type="none" w="med" len="med"/>
                    </a:lnT>
                    <a:lnB w="12700" cap="flat" cmpd="sng">
                      <a:solidFill>
                        <a:srgbClr val="DDDDDD"/>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6760" y="594360"/>
            <a:ext cx="11035665" cy="5836285"/>
          </a:xfrm>
        </p:spPr>
        <p:txBody>
          <a:bodyPr>
            <a:normAutofit fontScale="37500" lnSpcReduction="10000"/>
          </a:bodyPr>
          <a:lstStyle/>
          <a:p>
            <a:endParaRPr lang="en-US" sz="3600" dirty="0" smtClean="0"/>
          </a:p>
          <a:p>
            <a:pPr marL="0" indent="0" algn="l">
              <a:buNone/>
            </a:pPr>
            <a:r>
              <a:rPr lang="en-US" sz="12000" b="1" u="sng" dirty="0" smtClean="0"/>
              <a:t>Payment of Income Tax</a:t>
            </a:r>
          </a:p>
          <a:p>
            <a:pPr marL="0" indent="0" algn="l">
              <a:buNone/>
            </a:pPr>
            <a:endParaRPr lang="en-US" sz="8000" b="1" u="sng" dirty="0" smtClean="0"/>
          </a:p>
          <a:p>
            <a:pPr marL="0" indent="0" algn="l">
              <a:buNone/>
            </a:pPr>
            <a:r>
              <a:rPr lang="en-US" sz="8000" b="1" dirty="0" smtClean="0"/>
              <a:t>a) Advance Tax (100),</a:t>
            </a:r>
          </a:p>
          <a:p>
            <a:pPr marL="0" indent="0" algn="l">
              <a:buNone/>
            </a:pPr>
            <a:r>
              <a:rPr lang="en-US" sz="8000" b="1" dirty="0" smtClean="0"/>
              <a:t>b) Self Assessment Tax (300), </a:t>
            </a:r>
          </a:p>
          <a:p>
            <a:pPr marL="0" indent="0" algn="l">
              <a:buNone/>
            </a:pPr>
            <a:r>
              <a:rPr lang="en-US" sz="8000" b="1" dirty="0" smtClean="0"/>
              <a:t>c) Tax on Distributed Income to Unit Holders (107),</a:t>
            </a:r>
          </a:p>
          <a:p>
            <a:pPr marL="0" indent="0" algn="l">
              <a:buNone/>
            </a:pPr>
            <a:r>
              <a:rPr lang="en-US" sz="8000" b="1" dirty="0" smtClean="0"/>
              <a:t>d) Surtax (102), </a:t>
            </a:r>
          </a:p>
          <a:p>
            <a:pPr marL="0" indent="0" algn="l">
              <a:buNone/>
            </a:pPr>
            <a:r>
              <a:rPr lang="en-US" sz="8000" b="1" dirty="0" smtClean="0"/>
              <a:t>e) Payment of Demand/Penalty/Interest etc. under Undisclosed Foreign Income</a:t>
            </a:r>
          </a:p>
          <a:p>
            <a:pPr marL="0" indent="0" algn="l">
              <a:buNone/>
            </a:pPr>
            <a:r>
              <a:rPr lang="en-US" sz="8000" b="1" dirty="0" smtClean="0"/>
              <a:t>    And Assets And Imposition of Tax Act, 2015 (Black Money Act) (108), </a:t>
            </a:r>
          </a:p>
          <a:p>
            <a:pPr marL="0" indent="0" algn="l">
              <a:buNone/>
            </a:pPr>
            <a:r>
              <a:rPr lang="en-US" sz="8000" b="1" dirty="0" smtClean="0"/>
              <a:t>f) Secondary Adjustment Tax under Section 92CE of Income-tax Act, 1961(110),</a:t>
            </a:r>
          </a:p>
          <a:p>
            <a:pPr marL="0" indent="0" algn="l">
              <a:buNone/>
            </a:pPr>
            <a:r>
              <a:rPr lang="en-US" sz="8000" b="1" dirty="0" smtClean="0"/>
              <a:t>g) Accretion Tax under Section 115TD of Income-tax Act, 1961 (111)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6823" y="231820"/>
            <a:ext cx="10728101" cy="6452315"/>
          </a:xfrm>
        </p:spPr>
        <p:txBody>
          <a:bodyPr>
            <a:normAutofit/>
          </a:bodyPr>
          <a:lstStyle/>
          <a:p>
            <a:endParaRPr sz="1800" b="1" u="sng" dirty="0"/>
          </a:p>
          <a:p>
            <a:r>
              <a:rPr sz="2400" b="1" u="sng" dirty="0"/>
              <a:t>Demand Payment as Regular Assessment Tax (400)</a:t>
            </a:r>
          </a:p>
          <a:p>
            <a:r>
              <a:rPr sz="2400" b="1" u="sng" dirty="0"/>
              <a:t>Demand Reference Number</a:t>
            </a:r>
          </a:p>
          <a:p>
            <a:r>
              <a:rPr sz="2400" b="1" u="sng" dirty="0"/>
              <a:t>Assessment Year</a:t>
            </a:r>
          </a:p>
          <a:p>
            <a:r>
              <a:rPr sz="2400" b="1" u="sng" dirty="0"/>
              <a:t>Amount</a:t>
            </a:r>
          </a:p>
          <a:p>
            <a:endParaRPr sz="2400" b="1" u="sng" dirty="0"/>
          </a:p>
          <a:p>
            <a:r>
              <a:rPr sz="3200" b="1" u="sng" dirty="0"/>
              <a:t>Equalisation Levy/ STT/ CTT</a:t>
            </a:r>
          </a:p>
          <a:p>
            <a:r>
              <a:rPr sz="2400" b="1" u="sng" dirty="0"/>
              <a:t>Fee/ Other Payments</a:t>
            </a:r>
          </a:p>
          <a:p>
            <a:r>
              <a:rPr sz="2400" b="1" u="sng" dirty="0"/>
              <a:t>Fees, Wealth Tax, </a:t>
            </a:r>
          </a:p>
          <a:p>
            <a:r>
              <a:rPr sz="2400" b="1" u="sng" dirty="0"/>
              <a:t>Fringe Benefit Tax, </a:t>
            </a:r>
          </a:p>
          <a:p>
            <a:r>
              <a:rPr sz="2400" b="1" u="sng" dirty="0"/>
              <a:t>Banking Cash </a:t>
            </a:r>
          </a:p>
          <a:p>
            <a:r>
              <a:rPr sz="2400" b="1" u="sng" dirty="0"/>
              <a:t>Transaction Tax, I</a:t>
            </a:r>
          </a:p>
          <a:p>
            <a:r>
              <a:rPr lang="en-US" sz="2400" b="1" u="sng" dirty="0"/>
              <a:t>i</a:t>
            </a:r>
            <a:r>
              <a:rPr sz="2400" b="1" u="sng" dirty="0"/>
              <a:t>nterest Tax, Hotel Receipts…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4650"/>
            <a:ext cx="10515600" cy="6080760"/>
          </a:xfrm>
        </p:spPr>
        <p:txBody>
          <a:bodyPr/>
          <a:lstStyle/>
          <a:p>
            <a:r>
              <a:rPr lang="en-US" sz="3200" b="1"/>
              <a:t>26 QB (TDS on Sale of Property)</a:t>
            </a:r>
          </a:p>
          <a:p>
            <a:pPr marL="0" indent="0">
              <a:buNone/>
            </a:pPr>
            <a:r>
              <a:rPr lang="en-US"/>
              <a:t>  Payment of TDS on Sale of Property</a:t>
            </a:r>
          </a:p>
          <a:p>
            <a:pPr marL="0" indent="0">
              <a:buNone/>
            </a:pPr>
            <a:endParaRPr lang="en-US"/>
          </a:p>
          <a:p>
            <a:pPr marL="0" indent="0">
              <a:buNone/>
            </a:pPr>
            <a:r>
              <a:rPr lang="en-US" sz="3200" b="1"/>
              <a:t>Demand Payment for TDS on Property</a:t>
            </a:r>
          </a:p>
          <a:p>
            <a:pPr marL="0" indent="0">
              <a:buNone/>
            </a:pPr>
            <a:r>
              <a:rPr lang="en-US"/>
              <a:t>Payment of demand raised by TDS-CPC against TDS on Sale of Property</a:t>
            </a:r>
          </a:p>
          <a:p>
            <a:pPr marL="0" indent="0">
              <a:buNone/>
            </a:pPr>
            <a:endParaRPr lang="en-US"/>
          </a:p>
          <a:p>
            <a:pPr marL="0" indent="0">
              <a:buNone/>
            </a:pPr>
            <a:r>
              <a:rPr lang="en-US" sz="3200" b="1"/>
              <a:t>26 QC (TDS on Rent of Property)</a:t>
            </a:r>
          </a:p>
          <a:p>
            <a:pPr marL="0" indent="0">
              <a:buNone/>
            </a:pPr>
            <a:r>
              <a:rPr lang="en-US"/>
              <a:t>Payment of TDS on rent of property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8445"/>
            <a:ext cx="10515600" cy="5918835"/>
          </a:xfrm>
        </p:spPr>
        <p:txBody>
          <a:bodyPr/>
          <a:lstStyle/>
          <a:p>
            <a:pPr marL="0" indent="0">
              <a:buNone/>
            </a:pPr>
            <a:r>
              <a:rPr lang="en-US" sz="3200" b="1"/>
              <a:t>Demand Payment for TDS on Rent of Property</a:t>
            </a:r>
          </a:p>
          <a:p>
            <a:pPr marL="0" indent="0">
              <a:buNone/>
            </a:pPr>
            <a:r>
              <a:rPr lang="en-US"/>
              <a:t>Payment of demand raised by TDS-CPC against TDS on Rent of Property</a:t>
            </a:r>
          </a:p>
          <a:p>
            <a:pPr marL="0" indent="0">
              <a:buNone/>
            </a:pPr>
            <a:endParaRPr lang="en-US"/>
          </a:p>
          <a:p>
            <a:pPr marL="0" indent="0">
              <a:buNone/>
            </a:pPr>
            <a:r>
              <a:rPr lang="en-US" sz="3200" b="1"/>
              <a:t>26 QD (TDS on Payment to Resident Contractors and Professionals)</a:t>
            </a:r>
          </a:p>
          <a:p>
            <a:pPr marL="0" indent="0">
              <a:buNone/>
            </a:pPr>
            <a:r>
              <a:rPr lang="en-US"/>
              <a:t>Payment to Resident Contractors and Professionals</a:t>
            </a:r>
          </a:p>
          <a:p>
            <a:pPr marL="0" indent="0">
              <a:buNone/>
            </a:pPr>
            <a:endParaRPr lang="en-US"/>
          </a:p>
          <a:p>
            <a:pPr marL="0" indent="0">
              <a:buNone/>
            </a:pPr>
            <a:r>
              <a:rPr lang="en-US" sz="3200" b="1"/>
              <a:t>Demand Payment for TDS on Payment to Resident Contractors and Professionals</a:t>
            </a:r>
          </a:p>
          <a:p>
            <a:pPr marL="0" indent="0">
              <a:buNone/>
            </a:pPr>
            <a:r>
              <a:rPr lang="en-US"/>
              <a:t>Payment of demand raised by TDS-CPC on Payment to Resident Contractors and Professionals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8445"/>
            <a:ext cx="10515600" cy="5918835"/>
          </a:xfrm>
        </p:spPr>
        <p:txBody>
          <a:bodyPr/>
          <a:lstStyle/>
          <a:p>
            <a:pPr marL="0" indent="0">
              <a:buNone/>
            </a:pPr>
            <a:r>
              <a:rPr lang="en-US" sz="3200" b="1"/>
              <a:t>26 QE (TDS on Transfer of Virtual Digital Asset)</a:t>
            </a:r>
          </a:p>
          <a:p>
            <a:r>
              <a:rPr lang="en-US"/>
              <a:t>Payment of TDS on transfer of virtual digital asset</a:t>
            </a:r>
          </a:p>
          <a:p>
            <a:endParaRPr lang="en-US"/>
          </a:p>
          <a:p>
            <a:pPr marL="0" indent="0">
              <a:buNone/>
            </a:pPr>
            <a:r>
              <a:rPr lang="en-US" sz="3200" b="1"/>
              <a:t>Demand Payment for TDS on Transfer of Virtual Digital Asset</a:t>
            </a:r>
          </a:p>
          <a:p>
            <a:pPr marL="0" indent="0">
              <a:buNone/>
            </a:pPr>
            <a:r>
              <a:rPr lang="en-US" b="1"/>
              <a:t>Payment of demand raised by TDS-CPC on Payment of TDS on transfer of virtual digital asset</a:t>
            </a:r>
          </a:p>
          <a:p>
            <a:pPr marL="0" indent="0">
              <a:buNone/>
            </a:pPr>
            <a:endParaRPr lang="en-US" b="1"/>
          </a:p>
          <a:p>
            <a:pPr marL="0" indent="0">
              <a:buNone/>
            </a:pPr>
            <a:endParaRPr lang="en-US" b="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8445"/>
            <a:ext cx="10515600" cy="5918835"/>
          </a:xfrm>
        </p:spPr>
        <p:txBody>
          <a:bodyPr/>
          <a:lstStyle/>
          <a:p>
            <a:r>
              <a:rPr lang="en-US" sz="3600" b="1" dirty="0"/>
              <a:t>FILING OF ITR</a:t>
            </a:r>
          </a:p>
          <a:p>
            <a:r>
              <a:rPr lang="en-US" dirty="0"/>
              <a:t>Individuals with income sourced from profession/business must submit Form 10-IEA by adhering to the prescribed deadline under Section 139(1). They must do it to change their new tax regime to the old one.</a:t>
            </a:r>
          </a:p>
          <a:p>
            <a:r>
              <a:rPr lang="en-US" dirty="0"/>
              <a:t>The corresponding choice determines the rules and regulations that would be applicable to the assessee.</a:t>
            </a:r>
          </a:p>
          <a:p>
            <a:r>
              <a:rPr lang="en-US" dirty="0"/>
              <a:t>Filling out Form 10-IEA requires individuals to provide all the necessary information like PAN number, assessment year, name, and current status. These details can be used to accurately </a:t>
            </a:r>
            <a:r>
              <a:rPr lang="en-US" dirty="0" err="1"/>
              <a:t>categorise</a:t>
            </a:r>
            <a:r>
              <a:rPr lang="en-US" dirty="0"/>
              <a:t> and identify taxpayer information.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89255"/>
            <a:ext cx="10515600" cy="5788025"/>
          </a:xfrm>
        </p:spPr>
        <p:txBody>
          <a:bodyPr>
            <a:normAutofit lnSpcReduction="10000"/>
          </a:bodyPr>
          <a:lstStyle/>
          <a:p>
            <a:r>
              <a:rPr lang="en-US" sz="3600" b="1"/>
              <a:t>Amendments Reflected in Form-10IEA</a:t>
            </a:r>
          </a:p>
          <a:p>
            <a:r>
              <a:rPr lang="en-US"/>
              <a:t>Until 2022-23, the new tax regime was not announced as the default tax regime. So, the individuals had to file Form 10-IE to express their intent to select the new tax regime. However, beginning from the financial year 2023-24, the new tax regime was established as the default tax regime. It indicates that if the taxpayer doesn’t declare the intent behind choosing the old regime, then they will be automatically taxed under the new regime.</a:t>
            </a:r>
          </a:p>
          <a:p>
            <a:endParaRPr lang="en-US"/>
          </a:p>
          <a:p>
            <a:r>
              <a:rPr lang="en-US"/>
              <a:t>The amendment benefits individuals without professional/business income who want to use the old tax regime. The revised procedure streamlines the process, enabling individuals without business or professional income to directly specify their preference while filing a tax return by selecting the preferred option.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5130"/>
            <a:ext cx="10515600" cy="5772150"/>
          </a:xfrm>
        </p:spPr>
        <p:txBody>
          <a:bodyPr>
            <a:normAutofit fontScale="90000" lnSpcReduction="10000"/>
          </a:bodyPr>
          <a:lstStyle/>
          <a:p>
            <a:r>
              <a:rPr lang="en-US" sz="3600" b="1"/>
              <a:t>Submition of Form 10-IEA</a:t>
            </a:r>
            <a:endParaRPr lang="en-US"/>
          </a:p>
          <a:p>
            <a:r>
              <a:rPr lang="en-US"/>
              <a:t>It is mandatory to submit Form 10-IEA online before the deadline prescribed for filing the income tax return (i.e., usually July 31st). The timely submission guarantees adherence to tax rules and allows the tax authorities to seamlessly process your tax-related information. Note that after filing Form 10-IEA, you will get an acknowledgement number. The acknowledgement number is important for tracking the status of Form 10-IEA and referencing it in future communication. An individual needs to mention this number while filing an ITR.</a:t>
            </a:r>
          </a:p>
          <a:p>
            <a:endParaRPr lang="en-US"/>
          </a:p>
          <a:p>
            <a:r>
              <a:rPr lang="en-US" sz="4000" b="1"/>
              <a:t>Verification of the Form 10-IEA</a:t>
            </a:r>
          </a:p>
          <a:p>
            <a:r>
              <a:rPr lang="en-US"/>
              <a:t>Before an individual goes ahead and submits Form 10-IEA online, there must be thorough verification and validation of the form. The verification can be accomplished using an electronic verification code or a digital signature. Completing the verification process guarantees that the information specified in Form 10-IEA is legitimate and prevents deceitful activities.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2087</Words>
  <Application>Microsoft Office PowerPoint</Application>
  <PresentationFormat>Widescreen</PresentationFormat>
  <Paragraphs>150</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Process in Deposit of Tax, Procedures of filing of Returns, Processing of TDS and TCS Statements  (200A &amp; 206CB)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77</cp:revision>
  <dcterms:created xsi:type="dcterms:W3CDTF">2020-06-09T09:34:00Z</dcterms:created>
  <dcterms:modified xsi:type="dcterms:W3CDTF">2024-06-11T11:29:03Z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1033-12.2.0.17119</vt:lpwstr>
  </property>
  <property fmtid="{D5CDD505-2E9C-101B-9397-08002B2CF9AE}" pid="3" name="ICV">
    <vt:lpwstr>DCEBAC4A5741403E8C76E6344816B8D3_12</vt:lpwstr>
  </property>
</Properties>
</file>