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90" r:id="rId4"/>
    <p:sldId id="291" r:id="rId5"/>
    <p:sldId id="262" r:id="rId6"/>
    <p:sldId id="272" r:id="rId7"/>
    <p:sldId id="273" r:id="rId8"/>
    <p:sldId id="264" r:id="rId9"/>
    <p:sldId id="265" r:id="rId10"/>
    <p:sldId id="285" r:id="rId11"/>
    <p:sldId id="286" r:id="rId12"/>
    <p:sldId id="287" r:id="rId13"/>
    <p:sldId id="288" r:id="rId14"/>
    <p:sldId id="266" r:id="rId15"/>
    <p:sldId id="263" r:id="rId16"/>
    <p:sldId id="268" r:id="rId17"/>
    <p:sldId id="259" r:id="rId18"/>
    <p:sldId id="269" r:id="rId19"/>
    <p:sldId id="256" r:id="rId20"/>
    <p:sldId id="258" r:id="rId21"/>
    <p:sldId id="267" r:id="rId22"/>
    <p:sldId id="26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939A6D30-1C6B-47AB-834D-D11FC8CC50E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939A6D30-1C6B-47AB-834D-D11FC8CC50E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39A6D30-1C6B-47AB-834D-D11FC8CC50E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6D30-1C6B-47AB-834D-D11FC8CC50E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39A6D30-1C6B-47AB-834D-D11FC8CC50E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39A6D30-1C6B-47AB-834D-D11FC8CC50E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A6D30-1C6B-47AB-834D-D11FC8CC50E6}"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370EE-AF73-4EF2-9043-2C9D63BD40DA}"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s://taxguru.in/income-tax/tds-made-applicable-to-individual-huf-even-if-no-tax-audit.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hyperlink" Target="https://taxguru.in/income-tax/taxation-capital-gains-india-frequently-asked-questions-faqs.html" TargetMode="External"/><Relationship Id="rId1" Type="http://schemas.openxmlformats.org/officeDocument/2006/relationships/hyperlink" Target="https://taxguru.in/income-tax/extension-period-of-concessional-tax-rate-interest-ecb.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779758" cy="5885550"/>
          </a:xfrm>
        </p:spPr>
        <p:txBody>
          <a:bodyPr>
            <a:normAutofit/>
          </a:bodyPr>
          <a:lstStyle/>
          <a:p>
            <a:pPr algn="ctr"/>
            <a:r>
              <a:rPr lang="en-IN" sz="5400" b="1" dirty="0" smtClean="0"/>
              <a:t>SECTION 194I,</a:t>
            </a:r>
            <a:r>
              <a:rPr lang="en-US" altLang="en-IN" sz="5400" b="1" dirty="0" smtClean="0"/>
              <a:t>194IA AND </a:t>
            </a:r>
            <a:r>
              <a:rPr lang="en-IN" sz="5400" b="1" dirty="0" smtClean="0"/>
              <a:t>194IB,</a:t>
            </a:r>
            <a:br>
              <a:rPr lang="en-IN" sz="5400" b="1" dirty="0" smtClean="0"/>
            </a:br>
            <a:r>
              <a:rPr lang="en-IN" sz="5400" b="1" dirty="0" smtClean="0"/>
              <a:t>OF THE </a:t>
            </a:r>
            <a:br>
              <a:rPr lang="en-IN" sz="5400" b="1" dirty="0" smtClean="0"/>
            </a:br>
            <a:br>
              <a:rPr lang="en-IN" sz="5400" b="1" dirty="0"/>
            </a:br>
            <a:r>
              <a:rPr lang="en-IN" sz="5400" b="1" dirty="0" smtClean="0"/>
              <a:t>INCOME TAX ACT,1961 </a:t>
            </a:r>
            <a:br>
              <a:rPr lang="en-IN" sz="5400" b="1" dirty="0" smtClean="0"/>
            </a:br>
            <a:br>
              <a:rPr lang="en-IN" sz="5400" b="1" dirty="0" smtClean="0"/>
            </a:br>
            <a:r>
              <a:rPr lang="en-IN" sz="5400" b="1" dirty="0" smtClean="0"/>
              <a:t>WITH PROCEDURES THEREON</a:t>
            </a:r>
            <a:endParaRPr lang="en-IN"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220460"/>
          </a:xfrm>
        </p:spPr>
        <p:txBody>
          <a:bodyPr>
            <a:normAutofit/>
          </a:bodyPr>
          <a:p>
            <a:r>
              <a:rPr lang="en-US" sz="2665" dirty="0">
                <a:sym typeface="+mn-ea"/>
              </a:rPr>
              <a:t>or not being more than six </a:t>
            </a:r>
            <a:r>
              <a:rPr lang="en-US" sz="2665" dirty="0" smtClean="0">
                <a:sym typeface="+mn-ea"/>
              </a:rPr>
              <a:t>kilometers</a:t>
            </a:r>
            <a:r>
              <a:rPr lang="en-US" sz="2665" dirty="0">
                <a:sym typeface="+mn-ea"/>
              </a:rPr>
              <a:t>, from the local limits of any municipality or cantonment board referred to in item (a) and which has a population of more than one lakh but not exceeding ten lakh</a:t>
            </a:r>
            <a:r>
              <a:rPr lang="en-US" sz="2665" dirty="0" smtClean="0">
                <a:sym typeface="+mn-ea"/>
              </a:rPr>
              <a:t>;</a:t>
            </a:r>
            <a:br>
              <a:rPr lang="en-US" sz="2665" dirty="0" smtClean="0">
                <a:sym typeface="+mn-ea"/>
              </a:rPr>
            </a:br>
            <a:br>
              <a:rPr lang="en-US" dirty="0">
                <a:sym typeface="+mn-ea"/>
              </a:rPr>
            </a:br>
            <a:r>
              <a:rPr lang="en-US" sz="2665" dirty="0" smtClean="0">
                <a:sym typeface="+mn-ea"/>
              </a:rPr>
              <a:t>or </a:t>
            </a:r>
            <a:r>
              <a:rPr lang="en-US" sz="2665" dirty="0">
                <a:sym typeface="+mn-ea"/>
              </a:rPr>
              <a:t>not being more than eight </a:t>
            </a:r>
            <a:r>
              <a:rPr lang="en-US" sz="2665" dirty="0" smtClean="0">
                <a:sym typeface="+mn-ea"/>
              </a:rPr>
              <a:t>kilometers</a:t>
            </a:r>
            <a:r>
              <a:rPr lang="en-US" sz="2665" dirty="0">
                <a:sym typeface="+mn-ea"/>
              </a:rPr>
              <a:t>, from the local limits of any municipality or cantonment board referred to in item (a) and which has a population of more than ten lakh</a:t>
            </a:r>
            <a:r>
              <a:rPr lang="en-US" sz="2665" dirty="0" smtClean="0">
                <a:sym typeface="+mn-ea"/>
              </a:rPr>
              <a:t>.</a:t>
            </a:r>
            <a:br>
              <a:rPr lang="en-US" sz="2665" dirty="0" smtClean="0">
                <a:sym typeface="+mn-ea"/>
              </a:rPr>
            </a:br>
            <a:br>
              <a:rPr lang="en-US" sz="2665" dirty="0">
                <a:sym typeface="+mn-ea"/>
              </a:rPr>
            </a:br>
            <a:r>
              <a:rPr lang="en-US" sz="2665" b="1" dirty="0" smtClean="0">
                <a:sym typeface="+mn-ea"/>
              </a:rPr>
              <a:t>Threshold limit: Transaction price or circle value Rs.50 </a:t>
            </a:r>
            <a:r>
              <a:rPr lang="en-US" sz="2665" b="1" dirty="0" err="1" smtClean="0">
                <a:sym typeface="+mn-ea"/>
              </a:rPr>
              <a:t>lacs</a:t>
            </a:r>
            <a:r>
              <a:rPr lang="en-US" sz="2665" b="1" dirty="0" smtClean="0">
                <a:sym typeface="+mn-ea"/>
              </a:rPr>
              <a:t> and above</a:t>
            </a:r>
            <a:br>
              <a:rPr lang="en-US" sz="2665" b="1" dirty="0" smtClean="0">
                <a:sym typeface="+mn-ea"/>
              </a:rPr>
            </a:br>
            <a:r>
              <a:rPr lang="en-US" sz="2665" dirty="0" smtClean="0">
                <a:sym typeface="+mn-ea"/>
              </a:rPr>
              <a:t>Here provision U/s 203A is not applicable i.e. no need to obtain TAN.</a:t>
            </a:r>
            <a:br>
              <a:rPr lang="en-US" sz="2665" dirty="0" smtClean="0">
                <a:sym typeface="+mn-ea"/>
              </a:rPr>
            </a:br>
            <a:br>
              <a:rPr lang="en-US" dirty="0">
                <a:sym typeface="+mn-ea"/>
              </a:rPr>
            </a:br>
            <a:r>
              <a:rPr lang="en-US" sz="2400" dirty="0" smtClean="0">
                <a:sym typeface="+mn-ea"/>
              </a:rPr>
              <a:t>Who is called as </a:t>
            </a:r>
            <a:r>
              <a:rPr lang="en-US" sz="2400" dirty="0" err="1" smtClean="0">
                <a:sym typeface="+mn-ea"/>
              </a:rPr>
              <a:t>Deductee</a:t>
            </a:r>
            <a:br>
              <a:rPr lang="en-US" sz="2400" b="1" dirty="0" smtClean="0">
                <a:sym typeface="+mn-ea"/>
              </a:rPr>
            </a:br>
            <a:endParaRPr 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249670"/>
          </a:xfrm>
        </p:spPr>
        <p:txBody>
          <a:bodyPr>
            <a:normAutofit fontScale="90000"/>
          </a:bodyPr>
          <a:p>
            <a:r>
              <a:rPr lang="en-US" sz="2665" smtClean="0">
                <a:sym typeface="+mn-ea"/>
              </a:rPr>
              <a:t>Meaning </a:t>
            </a:r>
            <a:r>
              <a:rPr lang="en-US" sz="2665" dirty="0">
                <a:sym typeface="+mn-ea"/>
              </a:rPr>
              <a:t>of Immovable Property: The terms have been defined at various places. Section 194-IA of The Income Tax Act, 1961 “Immovable property” means any land (other than agricultural land) or any building or part of a building situated in India Section 269UA of The Income tax Act, 1961 “Immovable property” means— </a:t>
            </a:r>
            <a:r>
              <a:rPr lang="en-US" sz="2665" dirty="0" err="1">
                <a:sym typeface="+mn-ea"/>
              </a:rPr>
              <a:t>i</a:t>
            </a:r>
            <a:r>
              <a:rPr lang="en-US" sz="2665" dirty="0">
                <a:sym typeface="+mn-ea"/>
              </a:rPr>
              <a:t>. any land or any building or part of a building, and includes, where any land or any building or part of a building is to be transferred together with any machinery, plant, furniture, fittings or other things, such machinery, plant, furniture, fittings or other things also. Explanation.—For the purposes of this sub-clause, “land, building, part of a building, machinery, plant, furniture, fittings and other things” include any rights therein ii. any rights in or with respect to </a:t>
            </a:r>
            <a:r>
              <a:rPr lang="en-US" sz="2665" dirty="0">
                <a:sym typeface="+mn-ea"/>
              </a:rPr>
              <a:t>any land or any building or a part of a building (whether or not including any machinery, plant, furniture, fittings or other things therein) which has been constructed or which is to be constructed, accruing or arising from any transaction (whether by way of becoming a member of, or acquiring shares in, a cooperative society, company or other association of persons or by way of any agreement or any arrangement of whatever nature), not being a transaction by way of sale, exchange or lease of such land, building or part of a building 12) Se</a:t>
            </a:r>
            <a:br>
              <a:rPr lang="en-US" sz="2665" dirty="0">
                <a:sym typeface="+mn-ea"/>
              </a:rPr>
            </a:br>
            <a:endParaRPr lang="en-US" sz="2665" dirty="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351270"/>
          </a:xfrm>
        </p:spPr>
        <p:txBody>
          <a:bodyPr>
            <a:normAutofit fontScale="90000"/>
          </a:bodyPr>
          <a:p>
            <a:r>
              <a:rPr lang="en-US" sz="2400" b="1">
                <a:sym typeface="+mn-ea"/>
              </a:rPr>
              <a:t>T</a:t>
            </a:r>
            <a:r>
              <a:rPr lang="en-US" sz="2400">
                <a:sym typeface="+mn-ea"/>
              </a:rPr>
              <a:t>herefore, there would be no requirement of deducting Tax at Source under section 194-IA on payments made by a transferee to a ‘</a:t>
            </a:r>
            <a:r>
              <a:rPr lang="en-US" sz="2400" b="1">
                <a:sym typeface="+mn-ea"/>
              </a:rPr>
              <a:t>Confirming Party</a:t>
            </a:r>
            <a:r>
              <a:rPr lang="en-US" sz="2400">
                <a:sym typeface="+mn-ea"/>
              </a:rPr>
              <a:t>’, as he is not the transferor of ”immovable property” as defined under section 194-IA. </a:t>
            </a:r>
            <a:br>
              <a:rPr lang="en-US" sz="2400">
                <a:sym typeface="+mn-ea"/>
              </a:rPr>
            </a:br>
            <a:br>
              <a:rPr lang="en-US" sz="2400">
                <a:sym typeface="+mn-ea"/>
              </a:rPr>
            </a:br>
            <a:r>
              <a:rPr lang="en-US" sz="2400">
                <a:sym typeface="+mn-ea"/>
              </a:rPr>
              <a:t>Further </a:t>
            </a:r>
            <a:r>
              <a:rPr lang="en-US" sz="2400" b="1">
                <a:sym typeface="+mn-ea"/>
              </a:rPr>
              <a:t>ITO v. Yasin Moosa Godil [2012] 20 taxmann.com 424 (Ahd. – Trib.</a:t>
            </a:r>
            <a:r>
              <a:rPr lang="en-US" sz="2400">
                <a:sym typeface="+mn-ea"/>
              </a:rPr>
              <a:t>), it was held that transfer of ‘booking rights’ in a flat is not transfer of ‘land or buildings or both’. It appears that transfers of interest as above shall not attract TDS Further </a:t>
            </a:r>
            <a:r>
              <a:rPr lang="en-US" sz="2400">
                <a:sym typeface="+mn-ea"/>
              </a:rPr>
              <a:t>in </a:t>
            </a:r>
            <a:r>
              <a:rPr lang="en-US" sz="2400" b="1">
                <a:sym typeface="+mn-ea"/>
              </a:rPr>
              <a:t>Dy. CIT v. Tejinder Singh [2012] 19 taxmann.com</a:t>
            </a:r>
            <a:r>
              <a:rPr lang="en-US" sz="2400">
                <a:sym typeface="+mn-ea"/>
              </a:rPr>
              <a:t> </a:t>
            </a:r>
            <a:r>
              <a:rPr lang="en-US" sz="2400" b="1">
                <a:sym typeface="+mn-ea"/>
              </a:rPr>
              <a:t>4/50 SOT 391 (Kol. – Trib.)</a:t>
            </a:r>
            <a:r>
              <a:rPr lang="en-US" sz="2400">
                <a:sym typeface="+mn-ea"/>
              </a:rPr>
              <a:t>, the Tribunal held that the phrase ‘land or buildings or both’ will not include rights in land or buildings or both such as tenancy rights. In .</a:t>
            </a:r>
            <a:br>
              <a:rPr lang="en-US" sz="2400">
                <a:sym typeface="+mn-ea"/>
              </a:rPr>
            </a:br>
            <a:br>
              <a:rPr lang="en-US" sz="2400" b="1">
                <a:sym typeface="+mn-ea"/>
              </a:rPr>
            </a:br>
            <a:r>
              <a:rPr lang="en-US" sz="2400" b="1">
                <a:sym typeface="+mn-ea"/>
              </a:rPr>
              <a:t>When TDS is not applicable</a:t>
            </a:r>
            <a:br>
              <a:rPr lang="en-US" sz="2400">
                <a:sym typeface="+mn-ea"/>
              </a:rPr>
            </a:br>
            <a:r>
              <a:rPr lang="en-US" sz="2400">
                <a:sym typeface="+mn-ea"/>
              </a:rPr>
              <a:t>a. The immovable property transferred is a rural agricultural land. </a:t>
            </a:r>
            <a:br>
              <a:rPr lang="en-US" sz="2400">
                <a:sym typeface="+mn-ea"/>
              </a:rPr>
            </a:br>
            <a:r>
              <a:rPr lang="en-US" sz="2400">
                <a:sym typeface="+mn-ea"/>
              </a:rPr>
              <a:t>b. The immovable property has been compulsory acquired under any law. </a:t>
            </a:r>
            <a:br>
              <a:rPr lang="en-US" sz="2400">
                <a:sym typeface="+mn-ea"/>
              </a:rPr>
            </a:br>
            <a:r>
              <a:rPr lang="en-US" sz="2400">
                <a:sym typeface="+mn-ea"/>
              </a:rPr>
              <a:t>c. The total amount of consideration for the transfer of immovable property is less than Rs.50,00,001/-</a:t>
            </a:r>
            <a:br>
              <a:rPr lang="en-US" sz="2400">
                <a:sym typeface="+mn-ea"/>
              </a:rPr>
            </a:br>
            <a:r>
              <a:rPr lang="en-US" sz="2400">
                <a:sym typeface="+mn-ea"/>
              </a:rPr>
              <a:t> d. Where the transferor is a Non-Resident. In this case section 195 will be attracted.</a:t>
            </a:r>
            <a:br>
              <a:rPr lang="en-US" sz="2400">
                <a:sym typeface="+mn-ea"/>
              </a:rPr>
            </a:br>
            <a:br>
              <a:rPr lang="en-US" sz="2400">
                <a:sym typeface="+mn-ea"/>
              </a:rPr>
            </a:b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40391"/>
          </a:xfrm>
        </p:spPr>
        <p:txBody>
          <a:bodyPr>
            <a:normAutofit/>
          </a:bodyPr>
          <a:lstStyle/>
          <a:p>
            <a:r>
              <a:rPr lang="en-IN" sz="3200" dirty="0" smtClean="0"/>
              <a:t>194IB – </a:t>
            </a:r>
            <a:r>
              <a:rPr lang="en-IN" sz="3200" b="1" dirty="0" smtClean="0"/>
              <a:t>Payment of Rent by certain Individuals or HUF</a:t>
            </a:r>
            <a:br>
              <a:rPr lang="en-IN" sz="3200" b="1" dirty="0" smtClean="0"/>
            </a:br>
            <a:r>
              <a:rPr lang="en-IN" sz="3200" dirty="0" smtClean="0"/>
              <a:t>Rule 30,31,31A and 37BA</a:t>
            </a:r>
            <a:br>
              <a:rPr lang="en-IN" sz="3200" dirty="0" smtClean="0"/>
            </a:br>
            <a:br>
              <a:rPr lang="en-IN" sz="3200" dirty="0" smtClean="0"/>
            </a:br>
            <a:r>
              <a:rPr lang="en-IN" sz="3200" dirty="0" smtClean="0"/>
              <a:t>Deductor: Individual and HUF other than person covered U/s 194I</a:t>
            </a:r>
            <a:br>
              <a:rPr lang="en-IN" sz="3200" dirty="0" smtClean="0"/>
            </a:br>
            <a:br>
              <a:rPr lang="en-IN" sz="3200" dirty="0"/>
            </a:br>
            <a:r>
              <a:rPr lang="en-IN" sz="3200" dirty="0" smtClean="0"/>
              <a:t>Deductee : Any Resident</a:t>
            </a:r>
            <a:br>
              <a:rPr lang="en-IN" sz="3200" dirty="0" smtClean="0"/>
            </a:br>
            <a:br>
              <a:rPr lang="en-IN" sz="3200" dirty="0" smtClean="0"/>
            </a:br>
            <a:r>
              <a:rPr lang="en-IN" sz="3200" dirty="0" smtClean="0"/>
              <a:t>Threshold limit : Rent exceeds Rs.50,000/- P.M.</a:t>
            </a:r>
            <a:br>
              <a:rPr lang="en-IN" sz="3200" dirty="0" smtClean="0"/>
            </a:br>
            <a:br>
              <a:rPr lang="en-IN" sz="3200" dirty="0"/>
            </a:br>
            <a:r>
              <a:rPr lang="en-IN" sz="3200" dirty="0" smtClean="0"/>
              <a:t>Rate - 5%</a:t>
            </a:r>
            <a:br>
              <a:rPr lang="en-IN" sz="3200" dirty="0" smtClean="0"/>
            </a:br>
            <a:r>
              <a:rPr lang="en-IN" sz="3200" dirty="0" smtClean="0"/>
              <a:t>No need to obtain TAN by the Deductor</a:t>
            </a:r>
            <a:endParaRPr lang="en-IN"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245660"/>
            <a:ext cx="11008057" cy="6332561"/>
          </a:xfrm>
        </p:spPr>
        <p:txBody>
          <a:bodyPr>
            <a:normAutofit fontScale="70000" lnSpcReduction="20000"/>
          </a:bodyPr>
          <a:lstStyle/>
          <a:p>
            <a:endParaRPr lang="en-IN" dirty="0" smtClean="0"/>
          </a:p>
          <a:p>
            <a:r>
              <a:rPr lang="en-IN" dirty="0" smtClean="0"/>
              <a:t>194N – </a:t>
            </a:r>
            <a:r>
              <a:rPr lang="en-IN" b="1" dirty="0"/>
              <a:t>Payment of certain amount in Cash</a:t>
            </a:r>
            <a:endParaRPr lang="en-IN" b="1" dirty="0"/>
          </a:p>
          <a:p>
            <a:r>
              <a:rPr lang="en-IN" dirty="0" smtClean="0"/>
              <a:t>Relevant Rule 30,31,31A,37BA and 37BB</a:t>
            </a:r>
            <a:endParaRPr lang="en-IN" dirty="0" smtClean="0"/>
          </a:p>
          <a:p>
            <a:r>
              <a:rPr lang="en-IN" dirty="0" smtClean="0"/>
              <a:t>Circular no.14/2020 dt.20.07.2020</a:t>
            </a:r>
            <a:endParaRPr lang="en-IN" dirty="0" smtClean="0"/>
          </a:p>
          <a:p>
            <a:endParaRPr lang="en-IN" dirty="0" smtClean="0"/>
          </a:p>
          <a:p>
            <a:r>
              <a:rPr lang="en-IN" dirty="0" smtClean="0"/>
              <a:t>Deductor :- A banking Company, Co-Operative Society engaged in carrying on banking business or a Post Office</a:t>
            </a:r>
            <a:endParaRPr lang="en-IN" dirty="0" smtClean="0"/>
          </a:p>
          <a:p>
            <a:r>
              <a:rPr lang="en-IN" dirty="0" smtClean="0"/>
              <a:t>Deductee :- Any person except a banking Company or</a:t>
            </a:r>
            <a:endParaRPr lang="en-IN" dirty="0" smtClean="0"/>
          </a:p>
          <a:p>
            <a:r>
              <a:rPr lang="en-IN" dirty="0"/>
              <a:t> </a:t>
            </a:r>
            <a:r>
              <a:rPr lang="en-IN" dirty="0" smtClean="0"/>
              <a:t>                     Co-operative bank  or</a:t>
            </a:r>
            <a:endParaRPr lang="en-IN" dirty="0" smtClean="0"/>
          </a:p>
          <a:p>
            <a:r>
              <a:rPr lang="en-IN" dirty="0" smtClean="0"/>
              <a:t>                      Any White level automated teller machine operator of a</a:t>
            </a:r>
            <a:endParaRPr lang="en-IN" dirty="0" smtClean="0"/>
          </a:p>
          <a:p>
            <a:pPr marL="0" indent="0">
              <a:buNone/>
            </a:pPr>
            <a:r>
              <a:rPr lang="en-IN" dirty="0"/>
              <a:t> </a:t>
            </a:r>
            <a:r>
              <a:rPr lang="en-IN" dirty="0" smtClean="0"/>
              <a:t>                        Banking Company or </a:t>
            </a:r>
            <a:r>
              <a:rPr lang="en-IN" dirty="0"/>
              <a:t>Co-operative </a:t>
            </a:r>
            <a:r>
              <a:rPr lang="en-IN" dirty="0" smtClean="0"/>
              <a:t>bank engaged in such </a:t>
            </a:r>
            <a:endParaRPr lang="en-IN" dirty="0" smtClean="0"/>
          </a:p>
          <a:p>
            <a:pPr marL="0" indent="0">
              <a:buNone/>
            </a:pPr>
            <a:r>
              <a:rPr lang="en-IN" dirty="0"/>
              <a:t> </a:t>
            </a:r>
            <a:r>
              <a:rPr lang="en-IN" dirty="0" smtClean="0"/>
              <a:t>                        Banking business </a:t>
            </a:r>
            <a:endParaRPr lang="en-IN" dirty="0" smtClean="0"/>
          </a:p>
          <a:p>
            <a:pPr marL="0" indent="0">
              <a:buNone/>
            </a:pPr>
            <a:r>
              <a:rPr lang="en-IN" dirty="0" smtClean="0"/>
              <a:t>Rate of TDS:  2%</a:t>
            </a:r>
            <a:endParaRPr lang="en-IN" dirty="0" smtClean="0"/>
          </a:p>
          <a:p>
            <a:pPr marL="0" indent="0">
              <a:buNone/>
            </a:pPr>
            <a:r>
              <a:rPr lang="en-IN" dirty="0" smtClean="0"/>
              <a:t>Threshold limit: Cash withdrawals from the bank over Rs.1 crore in any F.Y. and Rs.3 Crore for a simple co-operative society</a:t>
            </a:r>
            <a:endParaRPr lang="en-IN" dirty="0" smtClean="0"/>
          </a:p>
          <a:p>
            <a:pPr marL="0" indent="0">
              <a:buNone/>
            </a:pPr>
            <a:r>
              <a:rPr lang="en-IN" dirty="0" smtClean="0"/>
              <a:t>If the cash recipient has not filled its return of income for last three consecutive years which is evident from the date where the time period to file the Return of Income as envisaged U/s 139(1) of the Act has already been expired the threshold limit is reduced to Rs.20 lac and the TDS rate is replaced by 5% </a:t>
            </a:r>
            <a:endParaRPr lang="en-IN" dirty="0" smtClean="0"/>
          </a:p>
          <a:p>
            <a:pPr marL="0" indent="0">
              <a:buNone/>
            </a:pPr>
            <a:r>
              <a:rPr lang="en-IN" dirty="0" smtClean="0"/>
              <a:t> </a:t>
            </a:r>
            <a:endParaRPr lang="en-IN"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8"/>
            <a:ext cx="10994410" cy="6223379"/>
          </a:xfrm>
        </p:spPr>
        <p:txBody>
          <a:bodyPr>
            <a:normAutofit lnSpcReduction="10000"/>
          </a:bodyPr>
          <a:lstStyle/>
          <a:p>
            <a:pPr marL="0" indent="0">
              <a:buNone/>
            </a:pPr>
            <a:r>
              <a:rPr lang="en-US" dirty="0"/>
              <a:t>Aggregate amount </a:t>
            </a:r>
            <a:r>
              <a:rPr lang="en-US" dirty="0" smtClean="0"/>
              <a:t>of Cash		If </a:t>
            </a:r>
            <a:r>
              <a:rPr lang="en-US" dirty="0"/>
              <a:t>the </a:t>
            </a:r>
            <a:r>
              <a:rPr lang="en-US" dirty="0" smtClean="0"/>
              <a:t>recipient	</a:t>
            </a:r>
            <a:r>
              <a:rPr lang="en-US" dirty="0"/>
              <a:t> If the recipient</a:t>
            </a:r>
            <a:endParaRPr lang="en-US" dirty="0" smtClean="0"/>
          </a:p>
          <a:p>
            <a:pPr marL="0" indent="0">
              <a:buNone/>
            </a:pPr>
            <a:r>
              <a:rPr lang="en-US" dirty="0" smtClean="0"/>
              <a:t>Withdrawal					has Filed return       has not Filed</a:t>
            </a:r>
            <a:endParaRPr lang="en-US" dirty="0" smtClean="0"/>
          </a:p>
          <a:p>
            <a:pPr marL="0" indent="0">
              <a:buNone/>
            </a:pPr>
            <a:r>
              <a:rPr lang="en-US" dirty="0"/>
              <a:t> </a:t>
            </a:r>
            <a:r>
              <a:rPr lang="en-US" dirty="0" smtClean="0"/>
              <a:t>                                                                   for </a:t>
            </a:r>
            <a:r>
              <a:rPr lang="en-US" dirty="0"/>
              <a:t>ALL of the </a:t>
            </a:r>
            <a:r>
              <a:rPr lang="en-US" dirty="0" smtClean="0"/>
              <a:t>3       Return of Income</a:t>
            </a:r>
            <a:endParaRPr lang="en-US" dirty="0" smtClean="0"/>
          </a:p>
          <a:p>
            <a:pPr marL="0" indent="0">
              <a:buNone/>
            </a:pPr>
            <a:r>
              <a:rPr lang="en-US" dirty="0"/>
              <a:t> </a:t>
            </a:r>
            <a:r>
              <a:rPr lang="en-US" dirty="0" smtClean="0"/>
              <a:t>                                                                   previous </a:t>
            </a:r>
            <a:r>
              <a:rPr lang="en-US" dirty="0"/>
              <a:t>years</a:t>
            </a:r>
            <a:r>
              <a:rPr lang="en-US" dirty="0" smtClean="0"/>
              <a:t>        for </a:t>
            </a:r>
            <a:r>
              <a:rPr lang="en-US" dirty="0"/>
              <a:t>ALL of the 3 </a:t>
            </a:r>
            <a:r>
              <a:rPr lang="en-US" dirty="0" smtClean="0"/>
              <a:t>									previous </a:t>
            </a:r>
            <a:r>
              <a:rPr lang="en-US" dirty="0"/>
              <a:t>years</a:t>
            </a:r>
            <a:r>
              <a:rPr lang="en-US" dirty="0" smtClean="0"/>
              <a:t> </a:t>
            </a:r>
            <a:endParaRPr lang="en-US" dirty="0" smtClean="0"/>
          </a:p>
          <a:p>
            <a:endParaRPr lang="en-US" dirty="0"/>
          </a:p>
          <a:p>
            <a:r>
              <a:rPr lang="en-US" dirty="0" smtClean="0"/>
              <a:t>Upto </a:t>
            </a:r>
            <a:r>
              <a:rPr lang="en-US" dirty="0"/>
              <a:t>Rs. 20 Lakhs </a:t>
            </a:r>
            <a:r>
              <a:rPr lang="en-US" dirty="0" smtClean="0"/>
              <a:t>					NIL		 NIL</a:t>
            </a:r>
            <a:endParaRPr lang="en-US" dirty="0" smtClean="0"/>
          </a:p>
          <a:p>
            <a:r>
              <a:rPr lang="en-US" dirty="0" smtClean="0"/>
              <a:t>More </a:t>
            </a:r>
            <a:r>
              <a:rPr lang="en-US" dirty="0"/>
              <a:t>than Rs. 20 Lakhs but upto Rs. 1 Crore </a:t>
            </a:r>
            <a:r>
              <a:rPr lang="en-US" dirty="0" smtClean="0"/>
              <a:t>	NIL 		2</a:t>
            </a:r>
            <a:r>
              <a:rPr lang="en-US" dirty="0"/>
              <a:t>% </a:t>
            </a:r>
            <a:endParaRPr lang="en-US" dirty="0" smtClean="0"/>
          </a:p>
          <a:p>
            <a:r>
              <a:rPr lang="en-US" dirty="0" smtClean="0"/>
              <a:t>More </a:t>
            </a:r>
            <a:r>
              <a:rPr lang="en-US" dirty="0"/>
              <a:t>than Rs. 1 Crore </a:t>
            </a:r>
            <a:r>
              <a:rPr lang="en-US" dirty="0" smtClean="0"/>
              <a:t>					2</a:t>
            </a:r>
            <a:r>
              <a:rPr lang="en-US" dirty="0"/>
              <a:t>% </a:t>
            </a:r>
            <a:r>
              <a:rPr lang="en-US" dirty="0" smtClean="0"/>
              <a:t>		5%</a:t>
            </a:r>
            <a:endParaRPr lang="en-US" dirty="0" smtClean="0"/>
          </a:p>
          <a:p>
            <a:endParaRPr lang="en-US" dirty="0" smtClean="0"/>
          </a:p>
          <a:p>
            <a:r>
              <a:rPr lang="en-US" dirty="0" smtClean="0"/>
              <a:t>Applicable to both Resident and Non Resident </a:t>
            </a:r>
            <a:br>
              <a:rPr lang="en-US" dirty="0"/>
            </a:br>
            <a:br>
              <a:rPr lang="en-US" dirty="0"/>
            </a:b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5660"/>
            <a:ext cx="10515600" cy="6373504"/>
          </a:xfrm>
        </p:spPr>
        <p:txBody>
          <a:bodyPr>
            <a:normAutofit/>
          </a:bodyPr>
          <a:lstStyle/>
          <a:p>
            <a:pPr fontAlgn="t"/>
            <a:endParaRPr lang="en-US" b="1" dirty="0"/>
          </a:p>
          <a:p>
            <a:pPr fontAlgn="t"/>
            <a:r>
              <a:rPr lang="en-US" b="1" dirty="0" smtClean="0"/>
              <a:t>194LA</a:t>
            </a:r>
            <a:endParaRPr lang="en-IN" dirty="0"/>
          </a:p>
          <a:p>
            <a:pPr fontAlgn="t"/>
            <a:r>
              <a:rPr lang="en-US" b="1" dirty="0"/>
              <a:t>Payment </a:t>
            </a:r>
            <a:r>
              <a:rPr lang="en-US" b="1" dirty="0" smtClean="0"/>
              <a:t>of Compensation on acquisition of certain </a:t>
            </a:r>
            <a:r>
              <a:rPr lang="en-US" b="1" dirty="0"/>
              <a:t>immovable property other than agricultural </a:t>
            </a:r>
            <a:r>
              <a:rPr lang="en-US" b="1" dirty="0" smtClean="0"/>
              <a:t>land</a:t>
            </a:r>
            <a:endParaRPr lang="en-US" b="1" dirty="0" smtClean="0"/>
          </a:p>
          <a:p>
            <a:pPr fontAlgn="t"/>
            <a:r>
              <a:rPr lang="en-US" b="1" dirty="0" smtClean="0"/>
              <a:t>Rule: 28,28AA,28AB,30,31,31A AND 37BA</a:t>
            </a:r>
            <a:endParaRPr lang="en-IN" dirty="0"/>
          </a:p>
          <a:p>
            <a:pPr fontAlgn="t"/>
            <a:r>
              <a:rPr lang="en-US" b="1" dirty="0" smtClean="0"/>
              <a:t>At </a:t>
            </a:r>
            <a:r>
              <a:rPr lang="en-US" b="1" dirty="0"/>
              <a:t>the time of credit or payment whichever is earlier if amount exceeds </a:t>
            </a:r>
            <a:r>
              <a:rPr lang="en-US" b="1" dirty="0" smtClean="0"/>
              <a:t>Rs.2,50,000/-</a:t>
            </a:r>
            <a:endParaRPr lang="en-IN" dirty="0"/>
          </a:p>
          <a:p>
            <a:pPr fontAlgn="t"/>
            <a:r>
              <a:rPr lang="en-US" b="1" dirty="0"/>
              <a:t>10%</a:t>
            </a:r>
            <a:endParaRPr lang="en-IN" dirty="0"/>
          </a:p>
          <a:p>
            <a:pPr fontAlgn="t"/>
            <a:r>
              <a:rPr lang="en-US" b="1" dirty="0"/>
              <a:t>(20% if no Valid PAN</a:t>
            </a:r>
            <a:r>
              <a:rPr lang="en-US" b="1" dirty="0" smtClean="0"/>
              <a:t>)</a:t>
            </a:r>
            <a:endParaRPr lang="en-US" b="1" dirty="0" smtClean="0"/>
          </a:p>
          <a:p>
            <a:pPr fontAlgn="t"/>
            <a:r>
              <a:rPr lang="en-US" b="1" dirty="0" smtClean="0"/>
              <a:t>Act not administered to the person who is covered in respect of any award or agreement which is absolutely exempted from the payment of Income Tax u/s 96 of the Right to Fair compensation and Transparency in Land acquisition, Rehabilitation and Resettlement Act 2013 </a:t>
            </a:r>
            <a:endParaRPr lang="en-US" b="1" dirty="0" smtClean="0"/>
          </a:p>
          <a:p>
            <a:pPr fontAlgn="t"/>
            <a:endParaRPr lang="en-IN" dirty="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9"/>
            <a:ext cx="10515600" cy="6277970"/>
          </a:xfrm>
        </p:spPr>
        <p:txBody>
          <a:bodyPr/>
          <a:lstStyle/>
          <a:p>
            <a:endParaRPr lang="en-IN" dirty="0" smtClean="0"/>
          </a:p>
          <a:p>
            <a:r>
              <a:rPr lang="en-IN" dirty="0" smtClean="0"/>
              <a:t>Agricultural land implies any agricultural land situated in any where in India whether in urban area or not .</a:t>
            </a:r>
            <a:endParaRPr lang="en-IN" dirty="0" smtClean="0"/>
          </a:p>
          <a:p>
            <a:r>
              <a:rPr lang="en-IN" dirty="0" smtClean="0"/>
              <a:t>Enhanced Compensation is also under the head Compensation</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smtClean="0"/>
              <a:t>Guidelines </a:t>
            </a:r>
            <a:r>
              <a:rPr lang="en-US" sz="2700" b="1" dirty="0"/>
              <a:t>for handling issues related to applications received u/s 197:</a:t>
            </a:r>
            <a:r>
              <a:rPr lang="en-US" sz="2700" dirty="0"/>
              <a:t> </a:t>
            </a:r>
            <a:endParaRPr lang="en-US" sz="2700" dirty="0" smtClean="0"/>
          </a:p>
          <a:p>
            <a:pPr algn="l"/>
            <a:r>
              <a:rPr lang="en-US" dirty="0" smtClean="0"/>
              <a:t>In </a:t>
            </a:r>
            <a:r>
              <a:rPr lang="en-US" dirty="0"/>
              <a:t>order to streamline the procedure of handling the applications received u/s 197 and disposing the same in a time bound manner in consonance with the Citizens’ charter, the commissioner of Income tax (TDS) has issued certain guidelines for the Assessing Officers</a:t>
            </a:r>
            <a:r>
              <a:rPr lang="en-US" dirty="0" smtClean="0"/>
              <a:t>.</a:t>
            </a:r>
            <a:endParaRPr lang="en-US" dirty="0" smtClean="0"/>
          </a:p>
          <a:p>
            <a:pPr algn="l"/>
            <a:r>
              <a:rPr lang="en-US" dirty="0" smtClean="0"/>
              <a:t> </a:t>
            </a:r>
            <a:endParaRPr lang="en-US" dirty="0" smtClean="0"/>
          </a:p>
          <a:p>
            <a:pPr algn="l"/>
            <a:r>
              <a:rPr lang="en-US" dirty="0" smtClean="0"/>
              <a:t>In </a:t>
            </a:r>
            <a:r>
              <a:rPr lang="en-US" dirty="0"/>
              <a:t>a nutshell, these guidelines make it mandatory for the Assessing Officer to dispose of the applications u/s 197 within a time frame of 30 days from the end of the month in which application </a:t>
            </a:r>
            <a:r>
              <a:rPr lang="en-US" b="1" dirty="0"/>
              <a:t>complete in ALL respect </a:t>
            </a:r>
            <a:r>
              <a:rPr lang="en-US" dirty="0"/>
              <a:t>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endParaRPr lang="en-US" dirty="0"/>
          </a:p>
          <a:p>
            <a:pPr algn="l"/>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smtClean="0"/>
          </a:p>
          <a:p>
            <a:pPr algn="just"/>
            <a:r>
              <a:rPr lang="en-US" b="1" dirty="0" smtClean="0"/>
              <a:t>Section </a:t>
            </a:r>
            <a:r>
              <a:rPr lang="en-US" b="1" dirty="0"/>
              <a:t>197 </a:t>
            </a:r>
            <a:r>
              <a:rPr lang="en-US" dirty="0"/>
              <a:t>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a:t>
            </a:r>
            <a:r>
              <a:rPr lang="en-US" dirty="0" smtClean="0"/>
              <a:t>Deductee </a:t>
            </a:r>
            <a:r>
              <a:rPr lang="en-US" dirty="0"/>
              <a:t>concerned may apply for a certificate for Nil or lower deduction of TDS on their receipts in </a:t>
            </a:r>
            <a:r>
              <a:rPr lang="en-US" u="sng" dirty="0"/>
              <a:t>Form No </a:t>
            </a:r>
            <a:r>
              <a:rPr lang="en-US" u="sng" dirty="0" smtClean="0"/>
              <a:t>13</a:t>
            </a:r>
            <a:r>
              <a:rPr lang="en-US" i="1" dirty="0" smtClean="0"/>
              <a:t>.</a:t>
            </a:r>
            <a:r>
              <a:rPr lang="en-US" dirty="0"/>
              <a:t> Delays in this matter can be avoided by filing the prescribed form correctly and submitting the required details along with the form itself.</a:t>
            </a:r>
            <a:endParaRPr lang="en-US" dirty="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538095" y="365125"/>
            <a:ext cx="5869940" cy="813435"/>
          </a:xfrm>
        </p:spPr>
        <p:txBody>
          <a:bodyPr/>
          <a:p>
            <a:pPr algn="ctr"/>
            <a:r>
              <a:rPr lang="en-US"/>
              <a:t>Index</a:t>
            </a:r>
            <a:endParaRPr lang="en-US"/>
          </a:p>
        </p:txBody>
      </p:sp>
      <p:sp>
        <p:nvSpPr>
          <p:cNvPr id="3" name="Content Placeholder 2"/>
          <p:cNvSpPr>
            <a:spLocks noGrp="1"/>
          </p:cNvSpPr>
          <p:nvPr>
            <p:ph idx="1"/>
          </p:nvPr>
        </p:nvSpPr>
        <p:spPr/>
        <p:txBody>
          <a:bodyPr>
            <a:normAutofit lnSpcReduction="20000"/>
          </a:bodyPr>
          <a:p>
            <a:r>
              <a:rPr lang="en-IN" dirty="0" smtClean="0">
                <a:sym typeface="+mn-ea"/>
              </a:rPr>
              <a:t>Introduction</a:t>
            </a:r>
            <a:endParaRPr lang="en-IN" dirty="0" smtClean="0"/>
          </a:p>
          <a:p>
            <a:r>
              <a:rPr lang="en-IN" dirty="0" smtClean="0">
                <a:sym typeface="+mn-ea"/>
              </a:rPr>
              <a:t>Definition</a:t>
            </a:r>
            <a:endParaRPr lang="en-IN" dirty="0" smtClean="0"/>
          </a:p>
          <a:p>
            <a:r>
              <a:rPr lang="en-IN" dirty="0" smtClean="0">
                <a:sym typeface="+mn-ea"/>
              </a:rPr>
              <a:t>Features and Brief overview</a:t>
            </a:r>
            <a:endParaRPr lang="en-IN" dirty="0" smtClean="0"/>
          </a:p>
          <a:p>
            <a:r>
              <a:rPr lang="en-IN" dirty="0" smtClean="0">
                <a:sym typeface="+mn-ea"/>
              </a:rPr>
              <a:t>Sections and Rules</a:t>
            </a:r>
            <a:endParaRPr lang="en-IN" dirty="0" smtClean="0"/>
          </a:p>
          <a:p>
            <a:r>
              <a:rPr lang="en-IN" dirty="0" smtClean="0">
                <a:sym typeface="+mn-ea"/>
              </a:rPr>
              <a:t>Transaction with applicable rate</a:t>
            </a:r>
            <a:endParaRPr lang="en-IN" dirty="0" smtClean="0"/>
          </a:p>
          <a:p>
            <a:r>
              <a:rPr lang="en-IN" dirty="0" smtClean="0">
                <a:sym typeface="+mn-ea"/>
              </a:rPr>
              <a:t>Procedure and Proceedings</a:t>
            </a:r>
            <a:endParaRPr lang="en-IN" dirty="0" smtClean="0"/>
          </a:p>
          <a:p>
            <a:r>
              <a:rPr lang="en-IN" dirty="0" smtClean="0">
                <a:sym typeface="+mn-ea"/>
              </a:rPr>
              <a:t>Duties &amp; Responsibilities</a:t>
            </a:r>
            <a:endParaRPr lang="en-IN" dirty="0" smtClean="0"/>
          </a:p>
          <a:p>
            <a:r>
              <a:rPr lang="en-IN" dirty="0" smtClean="0">
                <a:sym typeface="+mn-ea"/>
              </a:rPr>
              <a:t>Examples</a:t>
            </a:r>
            <a:endParaRPr lang="en-IN" dirty="0" smtClean="0"/>
          </a:p>
          <a:p>
            <a:r>
              <a:rPr lang="en-IN" dirty="0" smtClean="0">
                <a:sym typeface="+mn-ea"/>
              </a:rPr>
              <a:t>Relevant Case Laws</a:t>
            </a:r>
            <a:endParaRPr lang="en-IN" dirty="0" smtClean="0"/>
          </a:p>
          <a:p>
            <a:r>
              <a:rPr lang="en-IN" dirty="0" smtClean="0">
                <a:sym typeface="+mn-ea"/>
              </a:rPr>
              <a:t>Conclusion</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313901" y="259309"/>
          <a:ext cx="11518707" cy="6346207"/>
        </p:xfrm>
        <a:graphic>
          <a:graphicData uri="http://schemas.openxmlformats.org/drawingml/2006/table">
            <a:tbl>
              <a:tblPr firstRow="1" firstCol="1" bandRow="1">
                <a:tableStyleId>{5C22544A-7EE6-4342-B048-85BDC9FD1C3A}</a:tableStyleId>
              </a:tblPr>
              <a:tblGrid>
                <a:gridCol w="3839569"/>
                <a:gridCol w="3839569"/>
                <a:gridCol w="3839569"/>
              </a:tblGrid>
              <a:tr h="1813379">
                <a:tc>
                  <a:txBody>
                    <a:bodyPr/>
                    <a:lstStyle/>
                    <a:p>
                      <a:pPr>
                        <a:lnSpc>
                          <a:spcPct val="115000"/>
                        </a:lnSpc>
                        <a:spcBef>
                          <a:spcPts val="1500"/>
                        </a:spcBef>
                        <a:spcAft>
                          <a:spcPts val="1500"/>
                        </a:spcAft>
                      </a:pPr>
                      <a:r>
                        <a:rPr lang="en-US" sz="2400" b="1" dirty="0">
                          <a:effectLst/>
                        </a:rPr>
                        <a:t>Quarter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Non-Government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April to June</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July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August</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July to September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October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November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October to December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January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February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January to March</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May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30th May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4"/>
            <a:ext cx="10515600" cy="6237027"/>
          </a:xfrm>
        </p:spPr>
        <p:txBody>
          <a:bodyPr>
            <a:normAutofit/>
          </a:bodyPr>
          <a:lstStyle/>
          <a:p>
            <a:pPr algn="ctr"/>
            <a:endParaRPr lang="en-IN" sz="4800" dirty="0" smtClean="0"/>
          </a:p>
          <a:p>
            <a:pPr algn="ctr"/>
            <a:endParaRPr lang="en-IN" sz="4800" dirty="0"/>
          </a:p>
          <a:p>
            <a:pPr algn="ctr"/>
            <a:r>
              <a:rPr lang="en-IN" sz="4800" dirty="0" smtClean="0"/>
              <a:t>Thanks for watching</a:t>
            </a:r>
            <a:endParaRPr lang="en-IN"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506730"/>
            <a:ext cx="10515600" cy="5670550"/>
          </a:xfrm>
        </p:spPr>
        <p:txBody>
          <a:bodyPr>
            <a:normAutofit lnSpcReduction="20000"/>
          </a:bodyPr>
          <a:p>
            <a:pPr algn="just"/>
            <a:endParaRPr lang="en-IN" b="1" dirty="0" smtClean="0">
              <a:solidFill>
                <a:srgbClr val="FF0000"/>
              </a:solidFill>
              <a:sym typeface="+mn-ea"/>
            </a:endParaRPr>
          </a:p>
          <a:p>
            <a:pPr algn="just"/>
            <a:r>
              <a:rPr lang="en-IN" b="1" dirty="0" smtClean="0">
                <a:solidFill>
                  <a:srgbClr val="FF0000"/>
                </a:solidFill>
                <a:sym typeface="+mn-ea"/>
              </a:rPr>
              <a:t>TDS</a:t>
            </a:r>
            <a:r>
              <a:rPr lang="en-IN" dirty="0" smtClean="0">
                <a:sym typeface="+mn-ea"/>
              </a:rPr>
              <a:t>: </a:t>
            </a:r>
            <a:r>
              <a:rPr lang="en-IN" b="1" dirty="0" smtClean="0">
                <a:sym typeface="+mn-ea"/>
              </a:rPr>
              <a:t>TAX DEDUCTED AT SOURCE :-</a:t>
            </a:r>
            <a:r>
              <a:rPr lang="en-IN" dirty="0" smtClean="0">
                <a:sym typeface="+mn-ea"/>
              </a:rPr>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endParaRPr lang="en-IN" dirty="0" smtClean="0"/>
          </a:p>
          <a:p>
            <a:pPr algn="just"/>
            <a:endParaRPr lang="en-IN" dirty="0"/>
          </a:p>
          <a:p>
            <a:pPr algn="just"/>
            <a:r>
              <a:rPr lang="en-IN" b="1" dirty="0" smtClean="0">
                <a:sym typeface="+mn-ea"/>
              </a:rPr>
              <a:t>Definition :-</a:t>
            </a:r>
            <a:endParaRPr lang="en-IN" b="1" dirty="0" smtClean="0"/>
          </a:p>
          <a:p>
            <a:pPr algn="just"/>
            <a:r>
              <a:rPr lang="en-IN" dirty="0" smtClean="0">
                <a:sym typeface="+mn-ea"/>
              </a:rPr>
              <a:t>Income : Section 2(24): </a:t>
            </a:r>
            <a:endParaRPr lang="en-IN" dirty="0" smtClean="0"/>
          </a:p>
          <a:p>
            <a:pPr algn="just"/>
            <a:r>
              <a:rPr lang="en-IN" dirty="0" smtClean="0">
                <a:sym typeface="+mn-ea"/>
              </a:rPr>
              <a:t>Chapter XVII</a:t>
            </a:r>
            <a:endParaRPr lang="en-IN" dirty="0" smtClean="0"/>
          </a:p>
          <a:p>
            <a:pPr algn="just"/>
            <a:endParaRPr lang="en-IN" dirty="0" smtClean="0"/>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nvGraphicFramePr>
        <p:xfrm>
          <a:off x="270455" y="154547"/>
          <a:ext cx="11732655" cy="6420274"/>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400" b="1" dirty="0">
                          <a:effectLst/>
                        </a:rPr>
                        <a:t>194I</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Rent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a:effectLst/>
                        </a:rPr>
                        <a:t>At the time of credit or payment, whichever is earlier, when the amount exceeds Rs. 2,40,000/-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10% – If rent is for land,</a:t>
                      </a:r>
                      <a:br>
                        <a:rPr lang="en-US" sz="1400" b="1">
                          <a:effectLst/>
                        </a:rPr>
                      </a:br>
                      <a:r>
                        <a:rPr lang="en-US" sz="1400" b="1">
                          <a:effectLst/>
                        </a:rPr>
                        <a:t>building or furniture(20%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cPr/>
                </a:tc>
                <a:tc vMerge="1">
                  <a:tcPr/>
                </a:tc>
                <a:tc vMerge="1">
                  <a:tcPr/>
                </a:tc>
                <a:tc>
                  <a:txBody>
                    <a:bodyPr/>
                    <a:lstStyle/>
                    <a:p>
                      <a:pPr>
                        <a:lnSpc>
                          <a:spcPct val="115000"/>
                        </a:lnSpc>
                        <a:spcAft>
                          <a:spcPts val="0"/>
                        </a:spcAft>
                      </a:pPr>
                      <a:r>
                        <a:rPr lang="en-US" sz="1400" b="1">
                          <a:effectLst/>
                        </a:rPr>
                        <a:t>2% – If the rent is for</a:t>
                      </a:r>
                      <a:br>
                        <a:rPr lang="en-US" sz="1400" b="1">
                          <a:effectLst/>
                        </a:rPr>
                      </a:br>
                      <a:r>
                        <a:rPr lang="en-US" sz="1400" b="1">
                          <a:effectLst/>
                        </a:rPr>
                        <a:t>Machinery, Plant or</a:t>
                      </a:r>
                      <a:br>
                        <a:rPr lang="en-US" sz="1400" b="1">
                          <a:effectLst/>
                        </a:rPr>
                      </a:br>
                      <a:r>
                        <a:rPr lang="en-US" sz="1400" b="1">
                          <a:effectLst/>
                        </a:rPr>
                        <a:t>Equipment(20%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633298">
                <a:tc>
                  <a:txBody>
                    <a:bodyPr/>
                    <a:lstStyle/>
                    <a:p>
                      <a:pPr>
                        <a:lnSpc>
                          <a:spcPct val="115000"/>
                        </a:lnSpc>
                        <a:spcAft>
                          <a:spcPts val="0"/>
                        </a:spcAft>
                      </a:pPr>
                      <a:r>
                        <a:rPr lang="en-US" sz="1400" b="1">
                          <a:effectLst/>
                        </a:rPr>
                        <a:t>194IA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a:t>
                      </a:r>
                      <a:br>
                        <a:rPr lang="en-US" sz="1400" b="1" dirty="0">
                          <a:effectLst/>
                        </a:rPr>
                      </a:br>
                      <a:r>
                        <a:rPr lang="en-US" sz="1400" b="1" dirty="0">
                          <a:effectLst/>
                        </a:rPr>
                        <a:t>area when amount equal to or exceeds Rs. 50 </a:t>
                      </a:r>
                      <a:r>
                        <a:rPr lang="en-US" sz="1400" b="1" dirty="0" err="1">
                          <a:effectLst/>
                        </a:rPr>
                        <a:t>lacs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400" b="1">
                          <a:effectLst/>
                        </a:rPr>
                        <a:t>194IB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Rent payable by an individual or HUF not covered u/s. 194I (W.E.F. from 01.06.2017)</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400" b="1" dirty="0" err="1">
                          <a:effectLst/>
                        </a:rPr>
                        <a:t>cheque</a:t>
                      </a:r>
                      <a:r>
                        <a:rPr lang="en-US" sz="1400" b="1" dirty="0">
                          <a:effectLst/>
                        </a:rPr>
                        <a:t> or draft or by any other mode,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Threshold limit Rs. 50,000/- per month. TDS to be deducted @ 5%</a:t>
                      </a:r>
                      <a:endParaRPr lang="en-IN" sz="1400" b="1" dirty="0">
                        <a:effectLst/>
                      </a:endParaRPr>
                    </a:p>
                    <a:p>
                      <a:pPr algn="just">
                        <a:lnSpc>
                          <a:spcPct val="115000"/>
                        </a:lnSpc>
                        <a:spcAft>
                          <a:spcPts val="0"/>
                        </a:spcAft>
                      </a:pPr>
                      <a:r>
                        <a:rPr lang="en-US" sz="1400" b="1" dirty="0">
                          <a:effectLst/>
                        </a:rPr>
                        <a:t>Read-</a:t>
                      </a:r>
                      <a:endParaRPr lang="en-IN" sz="1400" b="1" dirty="0">
                        <a:effectLst/>
                      </a:endParaRPr>
                    </a:p>
                    <a:p>
                      <a:pPr>
                        <a:lnSpc>
                          <a:spcPct val="115000"/>
                        </a:lnSpc>
                        <a:spcAft>
                          <a:spcPts val="0"/>
                        </a:spcAft>
                      </a:pPr>
                      <a:r>
                        <a:rPr lang="en-US" sz="1400" b="1" u="none" strike="noStrike" dirty="0">
                          <a:effectLst/>
                          <a:hlinkClick r:id="rId1"/>
                        </a:rPr>
                        <a:t>TDS on rent made applicable to Individual / HUF even if no Tax Audit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3031"/>
            <a:ext cx="11835684" cy="6529589"/>
          </a:xfrm>
        </p:spPr>
        <p:txBody>
          <a:bodyPr/>
          <a:lstStyle/>
          <a:p>
            <a:endParaRPr lang="en-IN" dirty="0"/>
          </a:p>
        </p:txBody>
      </p:sp>
      <p:graphicFrame>
        <p:nvGraphicFramePr>
          <p:cNvPr id="4" name="Table 3"/>
          <p:cNvGraphicFramePr>
            <a:graphicFrameLocks noGrp="1"/>
          </p:cNvGraphicFramePr>
          <p:nvPr/>
        </p:nvGraphicFramePr>
        <p:xfrm>
          <a:off x="218941" y="103030"/>
          <a:ext cx="11848563" cy="6514674"/>
        </p:xfrm>
        <a:graphic>
          <a:graphicData uri="http://schemas.openxmlformats.org/drawingml/2006/table">
            <a:tbl>
              <a:tblPr firstRow="1" firstCol="1" bandRow="1">
                <a:tableStyleId>{5C22544A-7EE6-4342-B048-85BDC9FD1C3A}</a:tableStyleId>
              </a:tblPr>
              <a:tblGrid>
                <a:gridCol w="1420366"/>
                <a:gridCol w="4670297"/>
                <a:gridCol w="2750998"/>
                <a:gridCol w="3006902"/>
              </a:tblGrid>
              <a:tr h="519527">
                <a:tc>
                  <a:txBody>
                    <a:bodyPr/>
                    <a:lstStyle/>
                    <a:p>
                      <a:pPr>
                        <a:lnSpc>
                          <a:spcPct val="115000"/>
                        </a:lnSpc>
                        <a:spcAft>
                          <a:spcPts val="0"/>
                        </a:spcAft>
                      </a:pPr>
                      <a:r>
                        <a:rPr lang="en-US" sz="1400" b="1" dirty="0">
                          <a:effectLst/>
                        </a:rPr>
                        <a:t>194L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of Compensation on acquisition of Capital Asset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gridSpan="2">
                  <a:txBody>
                    <a:bodyPr/>
                    <a:lstStyle/>
                    <a:p>
                      <a:pPr>
                        <a:lnSpc>
                          <a:spcPct val="115000"/>
                        </a:lnSpc>
                        <a:spcAft>
                          <a:spcPts val="0"/>
                        </a:spcAft>
                      </a:pPr>
                      <a:r>
                        <a:rPr lang="en-US" sz="1400" b="1">
                          <a:effectLst/>
                        </a:rPr>
                        <a:t>Omitted w.e.f 01.06.2016 as Section was non-operational</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hMerge="1">
                  <a:tcPr/>
                </a:tc>
              </a:tr>
              <a:tr h="972039">
                <a:tc>
                  <a:txBody>
                    <a:bodyPr/>
                    <a:lstStyle/>
                    <a:p>
                      <a:pPr>
                        <a:lnSpc>
                          <a:spcPct val="115000"/>
                        </a:lnSpc>
                        <a:spcAft>
                          <a:spcPts val="0"/>
                        </a:spcAft>
                      </a:pPr>
                      <a:r>
                        <a:rPr lang="en-US" sz="1400" b="1" dirty="0">
                          <a:effectLst/>
                        </a:rPr>
                        <a:t>194LA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on transfer of certain immovable property other than agricultural land</a:t>
                      </a:r>
                      <a:endParaRPr lang="en-IN" sz="1400" b="1" dirty="0">
                        <a:effectLst/>
                      </a:endParaRPr>
                    </a:p>
                    <a:p>
                      <a:pPr algn="just">
                        <a:lnSpc>
                          <a:spcPct val="115000"/>
                        </a:lnSpc>
                        <a:spcAft>
                          <a:spcPts val="0"/>
                        </a:spcAft>
                      </a:pPr>
                      <a:r>
                        <a:rPr lang="en-US" sz="1400" b="1" dirty="0">
                          <a:effectLst/>
                        </a:rPr>
                        <a:t>(Read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 if amount exceeds Rs. 250000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37384">
                <a:tc>
                  <a:txBody>
                    <a:bodyPr/>
                    <a:lstStyle/>
                    <a:p>
                      <a:pPr>
                        <a:lnSpc>
                          <a:spcPct val="115000"/>
                        </a:lnSpc>
                        <a:spcAft>
                          <a:spcPts val="0"/>
                        </a:spcAft>
                      </a:pPr>
                      <a:r>
                        <a:rPr lang="en-US" sz="1800" b="0" dirty="0">
                          <a:solidFill>
                            <a:srgbClr val="FF0000"/>
                          </a:solidFill>
                          <a:effectLst/>
                        </a:rPr>
                        <a:t>194LB</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Payment of interest on infrastructure debt fund to non-resident or foreign company</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At the time of credit or payment whichever is earlier</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5%#</a:t>
                      </a:r>
                      <a:endParaRPr lang="en-IN" sz="1800" b="0" dirty="0">
                        <a:solidFill>
                          <a:srgbClr val="FF0000"/>
                        </a:solidFill>
                        <a:effectLst/>
                      </a:endParaRPr>
                    </a:p>
                    <a:p>
                      <a:pPr algn="just">
                        <a:lnSpc>
                          <a:spcPct val="115000"/>
                        </a:lnSpc>
                        <a:spcAft>
                          <a:spcPts val="0"/>
                        </a:spcAft>
                      </a:pPr>
                      <a:r>
                        <a:rPr lang="en-US" sz="1800" b="0" dirty="0">
                          <a:solidFill>
                            <a:srgbClr val="FF0000"/>
                          </a:solidFill>
                          <a:effectLst/>
                        </a:rPr>
                        <a:t>(20% if no Valid PAN)</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419420">
                <a:tc>
                  <a:txBody>
                    <a:bodyPr/>
                    <a:lstStyle/>
                    <a:p>
                      <a:pPr>
                        <a:lnSpc>
                          <a:spcPct val="115000"/>
                        </a:lnSpc>
                        <a:spcAft>
                          <a:spcPts val="0"/>
                        </a:spcAft>
                      </a:pPr>
                      <a:r>
                        <a:rPr lang="en-US" sz="1400" b="1">
                          <a:effectLst/>
                        </a:rPr>
                        <a:t>Sec 194LBC</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Income in respect of investment in </a:t>
                      </a:r>
                      <a:r>
                        <a:rPr lang="en-US" sz="1400" b="1" dirty="0" err="1">
                          <a:effectLst/>
                        </a:rPr>
                        <a:t>securitisation</a:t>
                      </a:r>
                      <a:r>
                        <a:rPr lang="en-US" sz="1400" b="1" dirty="0">
                          <a:effectLst/>
                        </a:rPr>
                        <a:t> trust. (From 01.06.2016)</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25% For Residents individual or HUFs and 30% For other Residents</a:t>
                      </a:r>
                      <a:endParaRPr lang="en-IN" sz="1400" b="1" dirty="0">
                        <a:effectLst/>
                      </a:endParaRPr>
                    </a:p>
                    <a:p>
                      <a:pPr algn="just">
                        <a:lnSpc>
                          <a:spcPct val="115000"/>
                        </a:lnSpc>
                        <a:spcAft>
                          <a:spcPts val="0"/>
                        </a:spcAft>
                      </a:pPr>
                      <a:r>
                        <a:rPr lang="en-US" sz="1400" b="1" dirty="0">
                          <a:effectLst/>
                        </a:rPr>
                        <a:t>40% For Non Residents Companies and 30% For Non Residents other than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pPr>
                      <a:endParaRPr lang="en-IN" sz="1400" b="1">
                        <a:effectLst/>
                        <a:latin typeface="Calibri" panose="020F0502020204030204" pitchFamily="34" charset="0"/>
                        <a:cs typeface="Times New Roman" panose="02020603050405020304" pitchFamily="18" charset="0"/>
                      </a:endParaRPr>
                    </a:p>
                  </a:txBody>
                  <a:tcPr marL="50334" marR="50334" marT="50334" marB="50334"/>
                </a:tc>
              </a:tr>
              <a:tr h="703226">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Certain income from units of a business trust(applicable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10% #</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01311">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194LBA – Certain income from units of a business trust to non-resident (applicable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070621">
                <a:tc>
                  <a:txBody>
                    <a:bodyPr/>
                    <a:lstStyle/>
                    <a:p>
                      <a:pPr>
                        <a:lnSpc>
                          <a:spcPct val="115000"/>
                        </a:lnSpc>
                        <a:spcAft>
                          <a:spcPts val="0"/>
                        </a:spcAft>
                      </a:pPr>
                      <a:r>
                        <a:rPr lang="en-US" sz="1400" b="1">
                          <a:effectLst/>
                        </a:rPr>
                        <a:t>194LBB (See note-10)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Investment fund paying an income to a unit holder [other than income which is exempt under Section 10(23FBB)] shall deduct tax therefrom</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 y="154546"/>
            <a:ext cx="11784168" cy="6413679"/>
          </a:xfrm>
        </p:spPr>
        <p:txBody>
          <a:bodyPr/>
          <a:lstStyle/>
          <a:p>
            <a:endParaRPr lang="en-IN" dirty="0"/>
          </a:p>
        </p:txBody>
      </p:sp>
      <p:graphicFrame>
        <p:nvGraphicFramePr>
          <p:cNvPr id="4" name="Table 3"/>
          <p:cNvGraphicFramePr>
            <a:graphicFrameLocks noGrp="1"/>
          </p:cNvGraphicFramePr>
          <p:nvPr/>
        </p:nvGraphicFramePr>
        <p:xfrm>
          <a:off x="180306" y="154546"/>
          <a:ext cx="11784166" cy="6626411"/>
        </p:xfrm>
        <a:graphic>
          <a:graphicData uri="http://schemas.openxmlformats.org/drawingml/2006/table">
            <a:tbl>
              <a:tblPr firstRow="1" firstCol="1" bandRow="1">
                <a:tableStyleId>{5C22544A-7EE6-4342-B048-85BDC9FD1C3A}</a:tableStyleId>
              </a:tblPr>
              <a:tblGrid>
                <a:gridCol w="1401361"/>
                <a:gridCol w="4649970"/>
                <a:gridCol w="2513118"/>
                <a:gridCol w="3219717"/>
              </a:tblGrid>
              <a:tr h="2171446">
                <a:tc>
                  <a:txBody>
                    <a:bodyPr/>
                    <a:lstStyle/>
                    <a:p>
                      <a:pPr>
                        <a:lnSpc>
                          <a:spcPct val="115000"/>
                        </a:lnSpc>
                        <a:spcAft>
                          <a:spcPts val="0"/>
                        </a:spcAft>
                      </a:pPr>
                      <a:r>
                        <a:rPr lang="en-US" sz="1400" dirty="0">
                          <a:effectLst/>
                        </a:rPr>
                        <a:t>194LC</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by an Indian Company or a business trust in respect of money borrowed in foreign currency under a loan agreement or by way of issue of long-term bonds (including long-term infrastructure bond)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endParaRPr>
                    </a:p>
                    <a:p>
                      <a:pPr algn="just">
                        <a:lnSpc>
                          <a:spcPct val="115000"/>
                        </a:lnSpc>
                        <a:spcAft>
                          <a:spcPts val="0"/>
                        </a:spcAft>
                      </a:pPr>
                      <a:r>
                        <a:rPr lang="en-US" sz="1400">
                          <a:effectLst/>
                        </a:rPr>
                        <a:t>Concessional rate of five per cent TDS on interest</a:t>
                      </a:r>
                      <a:br>
                        <a:rPr lang="en-US" sz="1400">
                          <a:effectLst/>
                        </a:rPr>
                      </a:br>
                      <a:r>
                        <a:rPr lang="en-US" sz="1400">
                          <a:effectLst/>
                        </a:rPr>
                        <a:t>payment under this section will now be available in respect of borrowings made before the 1st July, 2020.</a:t>
                      </a:r>
                      <a:endParaRPr lang="en-IN" sz="1400">
                        <a:effectLst/>
                      </a:endParaRPr>
                    </a:p>
                    <a:p>
                      <a:pPr algn="just">
                        <a:lnSpc>
                          <a:spcPct val="115000"/>
                        </a:lnSpc>
                        <a:spcAft>
                          <a:spcPts val="0"/>
                        </a:spcAft>
                      </a:pPr>
                      <a:r>
                        <a:rPr lang="en-US" sz="1400">
                          <a:effectLst/>
                        </a:rPr>
                        <a:t>Read- </a:t>
                      </a:r>
                      <a:r>
                        <a:rPr lang="en-US" sz="1400" u="none" strike="noStrike">
                          <a:effectLst/>
                          <a:hlinkClick r:id="rId1"/>
                        </a:rPr>
                        <a:t>Extension of period of concessional tax rate on interest on ECB</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53479">
                <a:tc>
                  <a:txBody>
                    <a:bodyPr/>
                    <a:lstStyle/>
                    <a:p>
                      <a:pPr>
                        <a:lnSpc>
                          <a:spcPct val="115000"/>
                        </a:lnSpc>
                        <a:spcAft>
                          <a:spcPts val="0"/>
                        </a:spcAft>
                      </a:pPr>
                      <a:r>
                        <a:rPr lang="en-US" sz="1400">
                          <a:effectLst/>
                        </a:rPr>
                        <a:t>194LD (See note-9)</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on rupee denominated bond of an Indian Company or Government securities to a Foreign Institutional Investor or a Qualified Foreign Investor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695405">
                <a:tc>
                  <a:txBody>
                    <a:bodyPr/>
                    <a:lstStyle/>
                    <a:p>
                      <a:pPr>
                        <a:lnSpc>
                          <a:spcPct val="115000"/>
                        </a:lnSpc>
                        <a:spcAft>
                          <a:spcPts val="0"/>
                        </a:spcAft>
                      </a:pPr>
                      <a:r>
                        <a:rPr lang="en-US" sz="1400">
                          <a:effectLst/>
                        </a:rPr>
                        <a:t>195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Other Sums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endParaRPr>
                    </a:p>
                    <a:p>
                      <a:pPr algn="just">
                        <a:lnSpc>
                          <a:spcPct val="115000"/>
                        </a:lnSpc>
                        <a:spcAft>
                          <a:spcPts val="0"/>
                        </a:spcAft>
                      </a:pPr>
                      <a:r>
                        <a:rPr lang="en-US" sz="1400" dirty="0">
                          <a:effectLst/>
                        </a:rPr>
                        <a:t>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Average rates as applicable</a:t>
                      </a:r>
                      <a:endParaRPr lang="en-IN" sz="1400">
                        <a:effectLst/>
                      </a:endParaRPr>
                    </a:p>
                    <a:p>
                      <a:pPr algn="just">
                        <a:lnSpc>
                          <a:spcPct val="115000"/>
                        </a:lnSpc>
                        <a:spcAft>
                          <a:spcPts val="0"/>
                        </a:spcAft>
                      </a:pPr>
                      <a:r>
                        <a:rPr lang="en-US" sz="1400">
                          <a:effectLst/>
                        </a:rPr>
                        <a:t>(See Note 17 &amp; 18)</a:t>
                      </a:r>
                      <a:endParaRPr lang="en-IN" sz="1400">
                        <a:effectLst/>
                      </a:endParaRPr>
                    </a:p>
                    <a:p>
                      <a:pPr algn="just">
                        <a:lnSpc>
                          <a:spcPct val="115000"/>
                        </a:lnSpc>
                        <a:spcAft>
                          <a:spcPts val="0"/>
                        </a:spcAft>
                      </a:pPr>
                      <a:r>
                        <a:rPr lang="en-US" sz="1400">
                          <a:effectLst/>
                        </a:rPr>
                        <a:t>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18726">
                <a:tc>
                  <a:txBody>
                    <a:bodyPr/>
                    <a:lstStyle/>
                    <a:p>
                      <a:pPr>
                        <a:lnSpc>
                          <a:spcPct val="115000"/>
                        </a:lnSpc>
                        <a:spcAft>
                          <a:spcPts val="0"/>
                        </a:spcAft>
                      </a:pPr>
                      <a:r>
                        <a:rPr lang="en-US" sz="1400">
                          <a:effectLst/>
                        </a:rPr>
                        <a:t>196A</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Foreign comp unit holder of MF</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10 % In case of a Company</a:t>
                      </a:r>
                      <a:endParaRPr lang="en-IN" sz="1400">
                        <a:effectLst/>
                      </a:endParaRPr>
                    </a:p>
                    <a:p>
                      <a:pPr algn="just">
                        <a:lnSpc>
                          <a:spcPct val="115000"/>
                        </a:lnSpc>
                        <a:spcAft>
                          <a:spcPts val="0"/>
                        </a:spcAft>
                      </a:pPr>
                      <a:r>
                        <a:rPr lang="en-US" sz="1400">
                          <a:effectLst/>
                        </a:rPr>
                        <a:t>20% In the case of a person other than a company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196B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units (including long-term capital gain on transfer of such units) to an offshore fund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a:t>
                      </a:r>
                      <a:endParaRPr lang="en-IN" sz="1400">
                        <a:effectLst/>
                      </a:endParaRPr>
                    </a:p>
                    <a:p>
                      <a:pPr algn="just">
                        <a:lnSpc>
                          <a:spcPct val="115000"/>
                        </a:lnSpc>
                        <a:spcAft>
                          <a:spcPts val="0"/>
                        </a:spcAft>
                      </a:pPr>
                      <a:r>
                        <a:rPr lang="en-US" sz="1400">
                          <a:effectLst/>
                        </a:rPr>
                        <a:t>(20% if no Valid PAN)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707039">
                <a:tc>
                  <a:txBody>
                    <a:bodyPr/>
                    <a:lstStyle/>
                    <a:p>
                      <a:pPr>
                        <a:lnSpc>
                          <a:spcPct val="115000"/>
                        </a:lnSpc>
                        <a:spcAft>
                          <a:spcPts val="0"/>
                        </a:spcAft>
                      </a:pPr>
                      <a:r>
                        <a:rPr lang="en-US" sz="1400">
                          <a:effectLst/>
                        </a:rPr>
                        <a:t>196C</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foreign currency bonds or GDR (including long-term </a:t>
                      </a:r>
                      <a:r>
                        <a:rPr lang="en-US" sz="1400" u="none" strike="noStrike">
                          <a:effectLst/>
                          <a:hlinkClick r:id="rId2"/>
                        </a:rPr>
                        <a:t>capital gains tax</a:t>
                      </a:r>
                      <a:r>
                        <a:rPr lang="en-US" sz="1400">
                          <a:effectLst/>
                        </a:rPr>
                        <a:t> on transfer of such bonds) (not being dividend)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10%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of FIIs from securities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20%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58505"/>
          </a:xfrm>
        </p:spPr>
        <p:txBody>
          <a:bodyPr>
            <a:normAutofit fontScale="90000"/>
          </a:bodyPr>
          <a:lstStyle/>
          <a:p>
            <a:r>
              <a:rPr lang="en-IN" b="1" dirty="0" smtClean="0"/>
              <a:t>Section :194I- Payment of Rent </a:t>
            </a:r>
            <a:br>
              <a:rPr lang="en-IN" b="1" dirty="0" smtClean="0"/>
            </a:br>
            <a:br>
              <a:rPr lang="en-IN" dirty="0" smtClean="0"/>
            </a:br>
            <a:r>
              <a:rPr lang="en-IN" dirty="0" smtClean="0"/>
              <a:t>Rule 28,28AA,28AB,30,31,31A,37BA</a:t>
            </a:r>
            <a:br>
              <a:rPr lang="en-IN" dirty="0" smtClean="0"/>
            </a:br>
            <a:br>
              <a:rPr lang="en-IN" dirty="0" smtClean="0"/>
            </a:br>
            <a:r>
              <a:rPr lang="en-IN" dirty="0" smtClean="0"/>
              <a:t>Deductor: Any person except Individual and HUF and under certain conditions Individual and HUF whose Turnover during the immediate preceding Year exceed Rs.1 crore and in case of Profession exceed Rs.</a:t>
            </a:r>
            <a:r>
              <a:rPr lang="en-US" altLang="en-IN" dirty="0" smtClean="0"/>
              <a:t>75</a:t>
            </a:r>
            <a:r>
              <a:rPr lang="en-IN" dirty="0" smtClean="0"/>
              <a:t> lac.</a:t>
            </a:r>
            <a:br>
              <a:rPr lang="en-IN" dirty="0" smtClean="0"/>
            </a:br>
            <a:br>
              <a:rPr lang="en-IN" dirty="0" smtClean="0"/>
            </a:br>
            <a:r>
              <a:rPr lang="en-IN" dirty="0" smtClean="0"/>
              <a:t>Deductee : Any Resident</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039"/>
          </a:xfrm>
        </p:spPr>
        <p:txBody>
          <a:bodyPr>
            <a:normAutofit fontScale="90000"/>
          </a:bodyPr>
          <a:lstStyle/>
          <a:p>
            <a:br>
              <a:rPr lang="en-IN" sz="3600" dirty="0" smtClean="0"/>
            </a:br>
            <a:br>
              <a:rPr lang="en-IN" sz="3600" dirty="0"/>
            </a:br>
            <a:r>
              <a:rPr lang="en-IN" sz="3600" dirty="0" smtClean="0"/>
              <a:t>Rent means any payment, by whatever named called under any Lease, Sub Lease, Tenancy or any other Agreement for Arrangement for the use of (either separately or together) any-</a:t>
            </a:r>
            <a:br>
              <a:rPr lang="en-IN" sz="3600" dirty="0" smtClean="0"/>
            </a:br>
            <a:r>
              <a:rPr lang="en-IN" sz="3600" dirty="0" smtClean="0"/>
              <a:t>Land; or </a:t>
            </a:r>
            <a:br>
              <a:rPr lang="en-IN" sz="3600" dirty="0" smtClean="0"/>
            </a:br>
            <a:r>
              <a:rPr lang="en-IN" sz="3600" dirty="0" smtClean="0"/>
              <a:t>Building (including Factory or Building)</a:t>
            </a:r>
            <a:br>
              <a:rPr lang="en-IN" sz="3600" dirty="0" smtClean="0"/>
            </a:br>
            <a:r>
              <a:rPr lang="en-IN" sz="3600" dirty="0" smtClean="0"/>
              <a:t>Land appurtenant thereto a Building </a:t>
            </a:r>
            <a:r>
              <a:rPr lang="en-IN" sz="3600" dirty="0"/>
              <a:t>(including Factory or Building</a:t>
            </a:r>
            <a:r>
              <a:rPr lang="en-IN" sz="3600" dirty="0" smtClean="0"/>
              <a:t>) or</a:t>
            </a:r>
            <a:br>
              <a:rPr lang="en-IN" sz="3600" dirty="0" smtClean="0"/>
            </a:br>
            <a:r>
              <a:rPr lang="en-IN" sz="3600" dirty="0" smtClean="0"/>
              <a:t>Machinery or</a:t>
            </a:r>
            <a:br>
              <a:rPr lang="en-IN" sz="3600" dirty="0" smtClean="0"/>
            </a:br>
            <a:r>
              <a:rPr lang="en-IN" sz="3600" dirty="0" smtClean="0"/>
              <a:t>Plant or</a:t>
            </a:r>
            <a:br>
              <a:rPr lang="en-IN" sz="3600" dirty="0" smtClean="0"/>
            </a:br>
            <a:r>
              <a:rPr lang="en-IN" sz="3600" dirty="0" smtClean="0"/>
              <a:t>Equipment or</a:t>
            </a:r>
            <a:br>
              <a:rPr lang="en-IN" sz="3600" dirty="0" smtClean="0"/>
            </a:br>
            <a:r>
              <a:rPr lang="en-IN" sz="3600" dirty="0" smtClean="0"/>
              <a:t>Furniture or</a:t>
            </a:r>
            <a:br>
              <a:rPr lang="en-IN" sz="3600" dirty="0" smtClean="0"/>
            </a:br>
            <a:r>
              <a:rPr lang="en-IN" sz="3600" dirty="0" smtClean="0"/>
              <a:t>Fittings</a:t>
            </a:r>
            <a:br>
              <a:rPr lang="en-IN" sz="3600" dirty="0" smtClean="0"/>
            </a:br>
            <a:r>
              <a:rPr lang="en-IN" sz="3600" dirty="0" smtClean="0"/>
              <a:t>Rate of Deduction: 10%,2% &amp; 20%</a:t>
            </a:r>
            <a:br>
              <a:rPr lang="en-IN" sz="3600" dirty="0" smtClean="0"/>
            </a:br>
            <a:br>
              <a:rPr lang="en-IN" dirty="0"/>
            </a:b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176645"/>
          </a:xfrm>
        </p:spPr>
        <p:txBody>
          <a:bodyPr>
            <a:normAutofit/>
          </a:bodyPr>
          <a:p>
            <a:r>
              <a:rPr lang="en-US" sz="2665" b="1" dirty="0" smtClean="0">
                <a:sym typeface="+mn-ea"/>
              </a:rPr>
              <a:t>194IA</a:t>
            </a:r>
            <a:br>
              <a:rPr lang="en-US" sz="2665" dirty="0" smtClean="0">
                <a:sym typeface="+mn-ea"/>
              </a:rPr>
            </a:br>
            <a:r>
              <a:rPr lang="en-US" sz="2665" b="1" dirty="0" smtClean="0">
                <a:sym typeface="+mn-ea"/>
              </a:rPr>
              <a:t>Who Is liable to deduct tax:</a:t>
            </a:r>
            <a:br>
              <a:rPr lang="en-US" sz="2665" dirty="0" smtClean="0">
                <a:sym typeface="+mn-ea"/>
              </a:rPr>
            </a:br>
            <a:r>
              <a:rPr lang="en-US" sz="2665" dirty="0" smtClean="0">
                <a:sym typeface="+mn-ea"/>
              </a:rPr>
              <a:t>Any Transferee Person as defined U/s 2(31) of the Act liable to pay the consideration to the Resident Transferor and not covered U/s 194LA.</a:t>
            </a:r>
            <a:br>
              <a:rPr lang="en-US" sz="2665" dirty="0" smtClean="0">
                <a:sym typeface="+mn-ea"/>
              </a:rPr>
            </a:br>
            <a:br>
              <a:rPr lang="en-US" sz="2665" dirty="0" smtClean="0">
                <a:sym typeface="+mn-ea"/>
              </a:rPr>
            </a:br>
            <a:r>
              <a:rPr lang="en-US" sz="2665" b="1" dirty="0" smtClean="0">
                <a:sym typeface="+mn-ea"/>
              </a:rPr>
              <a:t>Subject matter: </a:t>
            </a:r>
            <a:r>
              <a:rPr lang="en-US" sz="2665" dirty="0" smtClean="0">
                <a:sym typeface="+mn-ea"/>
              </a:rPr>
              <a:t>Transfer of Immovable property other than Agricultural land</a:t>
            </a:r>
            <a:br>
              <a:rPr lang="en-US" sz="2665" dirty="0" smtClean="0">
                <a:sym typeface="+mn-ea"/>
              </a:rPr>
            </a:br>
            <a:br>
              <a:rPr lang="en-US" dirty="0" smtClean="0">
                <a:sym typeface="+mn-ea"/>
              </a:rPr>
            </a:br>
            <a:r>
              <a:rPr lang="en-US" sz="2220" b="1" dirty="0" smtClean="0">
                <a:sym typeface="+mn-ea"/>
              </a:rPr>
              <a:t>A</a:t>
            </a:r>
            <a:r>
              <a:rPr lang="en-US" sz="2400" b="1" dirty="0" smtClean="0">
                <a:sym typeface="+mn-ea"/>
              </a:rPr>
              <a:t>gricultural Land: </a:t>
            </a:r>
            <a:r>
              <a:rPr lang="en-US" sz="2400" dirty="0" smtClean="0">
                <a:sym typeface="+mn-ea"/>
              </a:rPr>
              <a:t>means Agricultural land in India not being a land situated in area referred to item (a) and (b) of Section 2(14)(iii) which implies </a:t>
            </a:r>
            <a:r>
              <a:rPr lang="en-US" sz="2400" dirty="0">
                <a:sym typeface="+mn-ea"/>
              </a:rPr>
              <a:t>‘</a:t>
            </a:r>
            <a:r>
              <a:rPr lang="en-US" sz="2400" dirty="0" smtClean="0">
                <a:sym typeface="+mn-ea"/>
              </a:rPr>
              <a:t>Agri</a:t>
            </a:r>
            <a:r>
              <a:rPr lang="en-US" sz="2400" dirty="0">
                <a:sym typeface="+mn-ea"/>
              </a:rPr>
              <a:t>cultural land </a:t>
            </a:r>
            <a:r>
              <a:rPr lang="en-US" sz="2400" dirty="0" smtClean="0">
                <a:sym typeface="+mn-ea"/>
              </a:rPr>
              <a:t>situate other than in </a:t>
            </a:r>
            <a:r>
              <a:rPr lang="en-US" sz="2400" dirty="0">
                <a:sym typeface="+mn-ea"/>
              </a:rPr>
              <a:t>any area which is comprised within the jurisdiction of a municipality (whether known as a municipality, municipal corporation, notified area committee, town area committee, town committee, or by any other name) or a cantonment board and which has a population of not less than ten thousand</a:t>
            </a:r>
            <a:r>
              <a:rPr lang="en-US" sz="2400" dirty="0" smtClean="0">
                <a:sym typeface="+mn-ea"/>
              </a:rPr>
              <a:t>;</a:t>
            </a:r>
            <a:br>
              <a:rPr lang="en-US" sz="2400" dirty="0" smtClean="0">
                <a:sym typeface="+mn-ea"/>
              </a:rPr>
            </a:br>
            <a:endParaRPr lang="en-US" sz="2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13350</Words>
  <Application>WPS Presentation</Application>
  <PresentationFormat>Widescreen</PresentationFormat>
  <Paragraphs>280</Paragraphs>
  <Slides>21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vt:i4>
      </vt:variant>
    </vt:vector>
  </HeadingPairs>
  <TitlesOfParts>
    <vt:vector size="30" baseType="lpstr">
      <vt:lpstr>Arial</vt:lpstr>
      <vt:lpstr>SimSun</vt:lpstr>
      <vt:lpstr>Wingdings</vt:lpstr>
      <vt:lpstr>Calibri</vt:lpstr>
      <vt:lpstr>Times New Roman</vt:lpstr>
      <vt:lpstr>Calibri Light</vt:lpstr>
      <vt:lpstr>Microsoft YaHei</vt:lpstr>
      <vt:lpstr>Arial Unicode MS</vt:lpstr>
      <vt:lpstr>Office Theme</vt:lpstr>
      <vt:lpstr>SECTION 194I,194IB, 194N &amp; 194LA OF THE   INCOME TAX ACT,1961   WITH PROCEDURES THEREON</vt:lpstr>
      <vt:lpstr>PowerPoint 演示文稿</vt:lpstr>
      <vt:lpstr>PowerPoint 演示文稿</vt:lpstr>
      <vt:lpstr>PowerPoint 演示文稿</vt:lpstr>
      <vt:lpstr>PowerPoint 演示文稿</vt:lpstr>
      <vt:lpstr>PowerPoint 演示文稿</vt:lpstr>
      <vt:lpstr>Section :194I- Payment of Rent   Rule 28,28AA,28AB,30,31,31A,37BA  Deductor: Any person except Individual and HUF and under certain conditions Individual and HUF whose Turnover during the immediate preceding Year exceed Rs.1 crore and in case of Profession exceed Rs.50 lac.  Deductee : Any Resident</vt:lpstr>
      <vt:lpstr>  Rent means any payment, by whatever named called under any Lease, Sub Lease, Tenancy or any other Agreement for Arrangement for the use of (either separately or together) any- Land; or  Building (including Factory or Building) Land appurtenant thereto a Building (including Factory or Building) or Machinery or Plant or Equipment or Furniture or Fittings Rate of Deduction: 10%,2% &amp; 20%  </vt:lpstr>
      <vt:lpstr>PowerPoint 演示文稿</vt:lpstr>
      <vt:lpstr>PowerPoint 演示文稿</vt:lpstr>
      <vt:lpstr>PowerPoint 演示文稿</vt:lpstr>
      <vt:lpstr>PowerPoint 演示文稿</vt:lpstr>
      <vt:lpstr>194IB – Payment of Rent by certain Individuals or HUF Rule 30,31,31A and 37BA  Deductor: Individual and HUF other than person covered U/s 194I  Deductee : Any Resident  Threshold limit : Rent exceeds Rs.50,000/- P.M.  Rate - 5% No need to obtain TAN by the Deductor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Sir</cp:lastModifiedBy>
  <cp:revision>23</cp:revision>
  <dcterms:created xsi:type="dcterms:W3CDTF">2023-01-05T11:05:00Z</dcterms:created>
  <dcterms:modified xsi:type="dcterms:W3CDTF">2024-04-07T04:47:10Z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B2A5D3CB1CCA4CDDABB40BB92E093457_12</vt:lpwstr>
  </property>
  <property fmtid="{D5CDD505-2E9C-101B-9397-08002B2CF9AE}" pid="3" name="KSOProductBuildVer">
    <vt:lpwstr>1033-12.2.0.16731</vt:lpwstr>
  </property>
</Properties>
</file>