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2" r:id="rId3"/>
    <p:sldId id="333" r:id="rId4"/>
    <p:sldId id="329" r:id="rId5"/>
    <p:sldId id="335" r:id="rId6"/>
    <p:sldId id="318" r:id="rId7"/>
    <p:sldId id="317" r:id="rId8"/>
    <p:sldId id="316" r:id="rId9"/>
    <p:sldId id="315" r:id="rId10"/>
    <p:sldId id="314" r:id="rId11"/>
    <p:sldId id="313" r:id="rId12"/>
    <p:sldId id="312" r:id="rId13"/>
    <p:sldId id="311" r:id="rId14"/>
    <p:sldId id="330" r:id="rId15"/>
    <p:sldId id="33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1" Type="http://schemas.openxmlformats.org/officeDocument/2006/relationships/hyperlink" Target="https://www.incometaxindia.gov.in/Pages/faqs.aspx?k=FAQs%20on%20Tax%20Deducted%20at%20Source(TDS)"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incometaxindia.gov.in/Pages/faqs.aspx?k=FAQs%20on%20Tax%20Deducted%20at%20Source(TDS)" TargetMode="Externa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D60F79-93DF-4C80-BDB3-9B220F53937B}" type="doc">
      <dgm:prSet loTypeId="urn:microsoft.com/office/officeart/2005/8/layout/hList1" loCatId="list" qsTypeId="urn:microsoft.com/office/officeart/2005/8/quickstyle/3d2#11" qsCatId="3D" csTypeId="urn:microsoft.com/office/officeart/2005/8/colors/accent3_2" csCatId="accent3" phldr="1"/>
      <dgm:spPr/>
      <dgm:t>
        <a:bodyPr/>
        <a:lstStyle/>
        <a:p>
          <a:endParaRPr lang="en-US"/>
        </a:p>
      </dgm:t>
    </dgm:pt>
    <dgm:pt modelId="{2461D577-AAAE-4EF5-9071-44B8868520DD}">
      <dgm:prSet phldrT="[Text]"/>
      <dgm:spPr/>
      <dgm:t>
        <a:bodyPr/>
        <a:lstStyle/>
        <a:p>
          <a:r>
            <a:rPr lang="en-US" b="1" i="0" dirty="0"/>
            <a:t>Disallowance of expenditure</a:t>
          </a:r>
          <a:endParaRPr lang="en-US" dirty="0"/>
        </a:p>
      </dgm:t>
    </dgm:pt>
    <dgm:pt modelId="{9734A641-6F68-4713-809E-AD5BB735AC1B}" type="parTrans" cxnId="{2BDD6304-B324-46FE-88EB-5A77B95B304B}">
      <dgm:prSet/>
      <dgm:spPr/>
      <dgm:t>
        <a:bodyPr/>
        <a:lstStyle/>
        <a:p>
          <a:endParaRPr lang="en-US"/>
        </a:p>
      </dgm:t>
    </dgm:pt>
    <dgm:pt modelId="{F6AA74F4-8527-4063-8708-B90D27A49421}" type="sibTrans" cxnId="{2BDD6304-B324-46FE-88EB-5A77B95B304B}">
      <dgm:prSet/>
      <dgm:spPr/>
      <dgm:t>
        <a:bodyPr/>
        <a:lstStyle/>
        <a:p>
          <a:endParaRPr lang="en-US"/>
        </a:p>
      </dgm:t>
    </dgm:pt>
    <dgm:pt modelId="{BEB17833-E7A2-4689-96C0-3622C47DF6ED}">
      <dgm:prSet phldrT="[Text]"/>
      <dgm:spPr/>
      <dgm:t>
        <a:bodyPr/>
        <a:lstStyle/>
        <a:p>
          <a:r>
            <a:rPr lang="en-US" b="0" i="0" u="sng" dirty="0">
              <a:solidFill>
                <a:schemeClr val="tx1"/>
              </a:solidFill>
              <a:hlinkClick xmlns:r="http://schemas.openxmlformats.org/officeDocument/2006/relationships" r:id="rId1"/>
            </a:rPr>
            <a:t>section 40(a)(</a:t>
          </a:r>
          <a:r>
            <a:rPr lang="en-US" b="0" i="0" u="sng" dirty="0" err="1">
              <a:solidFill>
                <a:schemeClr val="tx1"/>
              </a:solidFill>
              <a:hlinkClick xmlns:r="http://schemas.openxmlformats.org/officeDocument/2006/relationships" r:id="rId1"/>
            </a:rPr>
            <a:t>i</a:t>
          </a:r>
          <a:r>
            <a:rPr lang="en-US" b="0" i="0" u="sng" dirty="0">
              <a:solidFill>
                <a:schemeClr val="tx1"/>
              </a:solidFill>
              <a:hlinkClick xmlns:r="http://schemas.openxmlformats.org/officeDocument/2006/relationships" r:id="rId1"/>
            </a:rPr>
            <a:t>)</a:t>
          </a:r>
          <a:endParaRPr lang="en-US" u="sng" dirty="0">
            <a:solidFill>
              <a:schemeClr val="tx1"/>
            </a:solidFill>
          </a:endParaRPr>
        </a:p>
      </dgm:t>
    </dgm:pt>
    <dgm:pt modelId="{3772B417-FB29-4623-B22D-1DC2B770C763}" type="parTrans" cxnId="{F7FDA50E-6849-48A0-BDC5-95D20FD5201A}">
      <dgm:prSet/>
      <dgm:spPr/>
      <dgm:t>
        <a:bodyPr/>
        <a:lstStyle/>
        <a:p>
          <a:endParaRPr lang="en-US"/>
        </a:p>
      </dgm:t>
    </dgm:pt>
    <dgm:pt modelId="{26ABD76D-CA90-4B92-A685-5200A33DF49B}" type="sibTrans" cxnId="{F7FDA50E-6849-48A0-BDC5-95D20FD5201A}">
      <dgm:prSet/>
      <dgm:spPr/>
      <dgm:t>
        <a:bodyPr/>
        <a:lstStyle/>
        <a:p>
          <a:endParaRPr lang="en-US"/>
        </a:p>
      </dgm:t>
    </dgm:pt>
    <dgm:pt modelId="{D46F8D8D-3E27-49AE-904A-2C05784131F4}">
      <dgm:prSet phldrT="[Text]"/>
      <dgm:spPr/>
      <dgm:t>
        <a:bodyPr/>
        <a:lstStyle/>
        <a:p>
          <a:r>
            <a:rPr lang="en-US" b="0" i="0" u="sng" dirty="0">
              <a:solidFill>
                <a:schemeClr val="tx1"/>
              </a:solidFill>
              <a:hlinkClick xmlns:r="http://schemas.openxmlformats.org/officeDocument/2006/relationships" r:id="rId1"/>
            </a:rPr>
            <a:t>section 40(a)(</a:t>
          </a:r>
          <a:r>
            <a:rPr lang="en-US" b="0" i="0" u="sng" dirty="0" err="1">
              <a:solidFill>
                <a:schemeClr val="tx1"/>
              </a:solidFill>
              <a:hlinkClick xmlns:r="http://schemas.openxmlformats.org/officeDocument/2006/relationships" r:id="rId1"/>
            </a:rPr>
            <a:t>ia</a:t>
          </a:r>
          <a:r>
            <a:rPr lang="en-US" b="0" i="0" u="sng" dirty="0">
              <a:solidFill>
                <a:schemeClr val="tx1"/>
              </a:solidFill>
              <a:hlinkClick xmlns:r="http://schemas.openxmlformats.org/officeDocument/2006/relationships" r:id="rId1"/>
            </a:rPr>
            <a:t>)</a:t>
          </a:r>
          <a:endParaRPr lang="en-US" u="sng" dirty="0">
            <a:solidFill>
              <a:schemeClr val="tx1"/>
            </a:solidFill>
          </a:endParaRPr>
        </a:p>
      </dgm:t>
    </dgm:pt>
    <dgm:pt modelId="{FC56461D-9588-48E1-A0E0-2855005C196E}" type="parTrans" cxnId="{B138772F-EB7B-4F13-A06B-67320E6996D2}">
      <dgm:prSet/>
      <dgm:spPr/>
      <dgm:t>
        <a:bodyPr/>
        <a:lstStyle/>
        <a:p>
          <a:endParaRPr lang="en-US"/>
        </a:p>
      </dgm:t>
    </dgm:pt>
    <dgm:pt modelId="{7CA972CC-9A33-44F1-A8E0-54126C05829C}" type="sibTrans" cxnId="{B138772F-EB7B-4F13-A06B-67320E6996D2}">
      <dgm:prSet/>
      <dgm:spPr/>
      <dgm:t>
        <a:bodyPr/>
        <a:lstStyle/>
        <a:p>
          <a:endParaRPr lang="en-US"/>
        </a:p>
      </dgm:t>
    </dgm:pt>
    <dgm:pt modelId="{782A01C9-E968-484C-B3EB-645005167C2C}">
      <dgm:prSet phldrT="[Text]"/>
      <dgm:spPr/>
      <dgm:t>
        <a:bodyPr/>
        <a:lstStyle/>
        <a:p>
          <a:r>
            <a:rPr lang="en-US" b="1" i="0" dirty="0"/>
            <a:t>Levy of interest</a:t>
          </a:r>
          <a:endParaRPr lang="en-US" dirty="0"/>
        </a:p>
      </dgm:t>
    </dgm:pt>
    <dgm:pt modelId="{66CD1487-9F86-4920-9353-0B6B98372C91}" type="parTrans" cxnId="{33B61313-316F-465E-AA08-0660C1CB7F60}">
      <dgm:prSet/>
      <dgm:spPr/>
      <dgm:t>
        <a:bodyPr/>
        <a:lstStyle/>
        <a:p>
          <a:endParaRPr lang="en-US"/>
        </a:p>
      </dgm:t>
    </dgm:pt>
    <dgm:pt modelId="{6BC9CE6E-6522-439E-8845-874C772732C6}" type="sibTrans" cxnId="{33B61313-316F-465E-AA08-0660C1CB7F60}">
      <dgm:prSet/>
      <dgm:spPr/>
      <dgm:t>
        <a:bodyPr/>
        <a:lstStyle/>
        <a:p>
          <a:endParaRPr lang="en-US"/>
        </a:p>
      </dgm:t>
    </dgm:pt>
    <dgm:pt modelId="{DEB54975-8B93-4641-86F0-21F180C61A56}">
      <dgm:prSet phldrT="[Text]"/>
      <dgm:spPr/>
      <dgm:t>
        <a:bodyPr/>
        <a:lstStyle/>
        <a:p>
          <a:r>
            <a:rPr lang="en-US" dirty="0">
              <a:hlinkClick xmlns:r="http://schemas.openxmlformats.org/officeDocument/2006/relationships" r:id="rId1"/>
            </a:rPr>
            <a:t>Section 201(1A)</a:t>
          </a:r>
        </a:p>
      </dgm:t>
    </dgm:pt>
    <dgm:pt modelId="{D23CF87A-E31F-4AED-A604-D80CF4D51939}" type="parTrans" cxnId="{75A8D3C6-8846-42D3-B196-B4EB9DE1EB43}">
      <dgm:prSet/>
      <dgm:spPr/>
      <dgm:t>
        <a:bodyPr/>
        <a:lstStyle/>
        <a:p>
          <a:endParaRPr lang="en-US"/>
        </a:p>
      </dgm:t>
    </dgm:pt>
    <dgm:pt modelId="{B596CE01-E810-4FC3-9DEF-ADD81B769387}" type="sibTrans" cxnId="{75A8D3C6-8846-42D3-B196-B4EB9DE1EB43}">
      <dgm:prSet/>
      <dgm:spPr/>
      <dgm:t>
        <a:bodyPr/>
        <a:lstStyle/>
        <a:p>
          <a:endParaRPr lang="en-US"/>
        </a:p>
      </dgm:t>
    </dgm:pt>
    <dgm:pt modelId="{16B2817F-12EF-45E8-A586-E5595408B1BB}">
      <dgm:prSet phldrT="[Text]"/>
      <dgm:spPr/>
      <dgm:t>
        <a:bodyPr/>
        <a:lstStyle/>
        <a:p>
          <a:r>
            <a:rPr lang="en-US" b="1" i="0" dirty="0"/>
            <a:t>Levy of Penalty</a:t>
          </a:r>
          <a:endParaRPr lang="en-US" dirty="0"/>
        </a:p>
      </dgm:t>
    </dgm:pt>
    <dgm:pt modelId="{BE106CE8-E263-4F57-B767-68BC5B68EE8D}" type="parTrans" cxnId="{0838EAA3-FB08-406D-A7C4-FEF887DDFCE0}">
      <dgm:prSet/>
      <dgm:spPr/>
      <dgm:t>
        <a:bodyPr/>
        <a:lstStyle/>
        <a:p>
          <a:endParaRPr lang="en-US"/>
        </a:p>
      </dgm:t>
    </dgm:pt>
    <dgm:pt modelId="{AAAD4E74-78FC-4953-A18F-CED3A9EC8652}" type="sibTrans" cxnId="{0838EAA3-FB08-406D-A7C4-FEF887DDFCE0}">
      <dgm:prSet/>
      <dgm:spPr/>
      <dgm:t>
        <a:bodyPr/>
        <a:lstStyle/>
        <a:p>
          <a:endParaRPr lang="en-US"/>
        </a:p>
      </dgm:t>
    </dgm:pt>
    <dgm:pt modelId="{A06BE12D-6DAA-4CA8-B3AB-03525B73310A}">
      <dgm:prSet phldrT="[Text]"/>
      <dgm:spPr/>
      <dgm:t>
        <a:bodyPr/>
        <a:lstStyle/>
        <a:p>
          <a:r>
            <a:rPr lang="en-US" dirty="0">
              <a:hlinkClick xmlns:r="http://schemas.openxmlformats.org/officeDocument/2006/relationships" r:id="rId1"/>
            </a:rPr>
            <a:t>section 271C</a:t>
          </a:r>
        </a:p>
      </dgm:t>
    </dgm:pt>
    <dgm:pt modelId="{56468EEE-E86C-43B7-AC91-4E12DD270B01}" type="parTrans" cxnId="{B18C6D61-9C74-4BC1-884F-C3141A25B830}">
      <dgm:prSet/>
      <dgm:spPr/>
      <dgm:t>
        <a:bodyPr/>
        <a:lstStyle/>
        <a:p>
          <a:endParaRPr lang="en-US"/>
        </a:p>
      </dgm:t>
    </dgm:pt>
    <dgm:pt modelId="{39F19DC3-89DA-4F9A-9B10-04952AB8B809}" type="sibTrans" cxnId="{B18C6D61-9C74-4BC1-884F-C3141A25B830}">
      <dgm:prSet/>
      <dgm:spPr/>
      <dgm:t>
        <a:bodyPr/>
        <a:lstStyle/>
        <a:p>
          <a:endParaRPr lang="en-US"/>
        </a:p>
      </dgm:t>
    </dgm:pt>
    <dgm:pt modelId="{174238B9-8564-414B-A1AA-BC26487B2892}">
      <dgm:prSet phldrT="[Text]"/>
      <dgm:spPr/>
      <dgm:t>
        <a:bodyPr/>
        <a:lstStyle/>
        <a:p>
          <a:r>
            <a:rPr lang="en-US" dirty="0">
              <a:hlinkClick xmlns:r="http://schemas.openxmlformats.org/officeDocument/2006/relationships" r:id="rId1"/>
            </a:rPr>
            <a:t>Section 58(1A)</a:t>
          </a:r>
          <a:endParaRPr lang="en-US" dirty="0"/>
        </a:p>
      </dgm:t>
    </dgm:pt>
    <dgm:pt modelId="{D11A7420-100D-4E07-8409-D871AC4DDDD0}" type="parTrans" cxnId="{727DBB81-7ADD-4266-9960-39913DDCD085}">
      <dgm:prSet/>
      <dgm:spPr/>
      <dgm:t>
        <a:bodyPr/>
        <a:lstStyle/>
        <a:p>
          <a:endParaRPr lang="en-US"/>
        </a:p>
      </dgm:t>
    </dgm:pt>
    <dgm:pt modelId="{A6F153A0-A5BC-4E77-A939-2C2C7521BDC1}" type="sibTrans" cxnId="{727DBB81-7ADD-4266-9960-39913DDCD085}">
      <dgm:prSet/>
      <dgm:spPr/>
      <dgm:t>
        <a:bodyPr/>
        <a:lstStyle/>
        <a:p>
          <a:endParaRPr lang="en-US"/>
        </a:p>
      </dgm:t>
    </dgm:pt>
    <dgm:pt modelId="{06F5C290-1FDA-4DAC-8019-BEC453BA64F3}">
      <dgm:prSet phldrT="[Text]"/>
      <dgm:spPr/>
      <dgm:t>
        <a:bodyPr/>
        <a:lstStyle/>
        <a:p>
          <a:r>
            <a:rPr lang="en-US" b="1" i="0" dirty="0"/>
            <a:t>Prosecution</a:t>
          </a:r>
          <a:r>
            <a:rPr lang="en-US" dirty="0"/>
            <a:t> </a:t>
          </a:r>
        </a:p>
      </dgm:t>
    </dgm:pt>
    <dgm:pt modelId="{F50E9C0B-26A3-4242-96B0-606C9919D385}" type="parTrans" cxnId="{DFBFA7D4-6787-4E75-BFF2-FF32F0917216}">
      <dgm:prSet/>
      <dgm:spPr/>
      <dgm:t>
        <a:bodyPr/>
        <a:lstStyle/>
        <a:p>
          <a:endParaRPr lang="en-US"/>
        </a:p>
      </dgm:t>
    </dgm:pt>
    <dgm:pt modelId="{311A88C8-80E4-4BB7-AF7C-AE18BD7439A1}" type="sibTrans" cxnId="{DFBFA7D4-6787-4E75-BFF2-FF32F0917216}">
      <dgm:prSet/>
      <dgm:spPr/>
      <dgm:t>
        <a:bodyPr/>
        <a:lstStyle/>
        <a:p>
          <a:endParaRPr lang="en-US"/>
        </a:p>
      </dgm:t>
    </dgm:pt>
    <dgm:pt modelId="{8044E8AA-C552-4A64-A878-0B850829BC21}">
      <dgm:prSet phldrT="[Text]"/>
      <dgm:spPr/>
      <dgm:t>
        <a:bodyPr/>
        <a:lstStyle/>
        <a:p>
          <a:r>
            <a:rPr lang="en-US" b="0" i="0">
              <a:solidFill>
                <a:schemeClr val="tx1"/>
              </a:solidFill>
              <a:hlinkClick xmlns:r="http://schemas.openxmlformats.org/officeDocument/2006/relationships" r:id="rId1"/>
            </a:rPr>
            <a:t>Section 276 B</a:t>
          </a:r>
          <a:endParaRPr lang="en-US" b="0" i="0" dirty="0">
            <a:solidFill>
              <a:schemeClr val="tx1"/>
            </a:solidFill>
            <a:hlinkClick xmlns:r="http://schemas.openxmlformats.org/officeDocument/2006/relationships" r:id="rId1"/>
          </a:endParaRPr>
        </a:p>
      </dgm:t>
    </dgm:pt>
    <dgm:pt modelId="{8A28ECED-3F4D-4575-AC9A-E364C5A8339B}" type="parTrans" cxnId="{ADB01D3E-7942-440E-BA76-45997FA42C18}">
      <dgm:prSet/>
      <dgm:spPr/>
      <dgm:t>
        <a:bodyPr/>
        <a:lstStyle/>
        <a:p>
          <a:endParaRPr lang="en-US"/>
        </a:p>
      </dgm:t>
    </dgm:pt>
    <dgm:pt modelId="{3DDFCACE-2F5E-4F26-8823-B6E08268FE6B}" type="sibTrans" cxnId="{ADB01D3E-7942-440E-BA76-45997FA42C18}">
      <dgm:prSet/>
      <dgm:spPr/>
      <dgm:t>
        <a:bodyPr/>
        <a:lstStyle/>
        <a:p>
          <a:endParaRPr lang="en-US"/>
        </a:p>
      </dgm:t>
    </dgm:pt>
    <dgm:pt modelId="{AC03ADEA-F7B0-40BB-AAF2-DA7DDCDD8758}">
      <dgm:prSet phldrT="[Text]"/>
      <dgm:spPr/>
      <dgm:t>
        <a:bodyPr/>
        <a:lstStyle/>
        <a:p>
          <a:r>
            <a:rPr lang="en-US" dirty="0">
              <a:hlinkClick xmlns:r="http://schemas.openxmlformats.org/officeDocument/2006/relationships" r:id="rId1"/>
            </a:rPr>
            <a:t>Section 234E</a:t>
          </a:r>
        </a:p>
      </dgm:t>
    </dgm:pt>
    <dgm:pt modelId="{1335049B-2E81-4BAC-B320-E91CF3E21694}" type="parTrans" cxnId="{D442365F-AF0E-43B3-BF48-7DE014BCBAC6}">
      <dgm:prSet/>
      <dgm:spPr/>
      <dgm:t>
        <a:bodyPr/>
        <a:lstStyle/>
        <a:p>
          <a:endParaRPr lang="en-US"/>
        </a:p>
      </dgm:t>
    </dgm:pt>
    <dgm:pt modelId="{1EEEEAB6-81B2-448C-8D2D-9702825AB3AC}" type="sibTrans" cxnId="{D442365F-AF0E-43B3-BF48-7DE014BCBAC6}">
      <dgm:prSet/>
      <dgm:spPr/>
      <dgm:t>
        <a:bodyPr/>
        <a:lstStyle/>
        <a:p>
          <a:endParaRPr lang="en-US"/>
        </a:p>
      </dgm:t>
    </dgm:pt>
    <dgm:pt modelId="{31201096-D47A-4E7C-BF0D-EE76E25BAC71}">
      <dgm:prSet phldrT="[Text]"/>
      <dgm:spPr/>
      <dgm:t>
        <a:bodyPr/>
        <a:lstStyle/>
        <a:p>
          <a:r>
            <a:rPr lang="en-US" dirty="0">
              <a:hlinkClick xmlns:r="http://schemas.openxmlformats.org/officeDocument/2006/relationships" r:id="rId1"/>
            </a:rPr>
            <a:t>Section 270A</a:t>
          </a:r>
        </a:p>
      </dgm:t>
    </dgm:pt>
    <dgm:pt modelId="{B83190DD-7491-44BB-984D-A9AA8F63FEA6}" type="parTrans" cxnId="{77661B41-D122-44EB-92CC-76BCF5DBEDC5}">
      <dgm:prSet/>
      <dgm:spPr/>
    </dgm:pt>
    <dgm:pt modelId="{71BC0FFE-4044-4F5C-A1FC-DC8ECB1B8354}" type="sibTrans" cxnId="{77661B41-D122-44EB-92CC-76BCF5DBEDC5}">
      <dgm:prSet/>
      <dgm:spPr/>
    </dgm:pt>
    <dgm:pt modelId="{3F46B6FB-0718-4604-B4FD-50E95ADF66FC}">
      <dgm:prSet phldrT="[Text]"/>
      <dgm:spPr/>
      <dgm:t>
        <a:bodyPr/>
        <a:lstStyle/>
        <a:p>
          <a:r>
            <a:rPr lang="en-US" dirty="0">
              <a:hlinkClick xmlns:r="http://schemas.openxmlformats.org/officeDocument/2006/relationships" r:id="rId1"/>
            </a:rPr>
            <a:t>Section 271H</a:t>
          </a:r>
        </a:p>
      </dgm:t>
    </dgm:pt>
    <dgm:pt modelId="{21A19D84-225E-45A7-B294-DC1F14439101}" type="parTrans" cxnId="{311A36F0-D121-43D6-9B16-D68A8C61FF10}">
      <dgm:prSet/>
      <dgm:spPr/>
    </dgm:pt>
    <dgm:pt modelId="{B0A32B5D-CA8D-4BEB-B0AB-BE60D635A848}" type="sibTrans" cxnId="{311A36F0-D121-43D6-9B16-D68A8C61FF10}">
      <dgm:prSet/>
      <dgm:spPr/>
    </dgm:pt>
    <dgm:pt modelId="{B54FEAE0-9F8C-4039-9B4B-854A378EAB10}">
      <dgm:prSet phldrT="[Text]"/>
      <dgm:spPr/>
      <dgm:t>
        <a:bodyPr/>
        <a:lstStyle/>
        <a:p>
          <a:r>
            <a:rPr lang="en-US" dirty="0">
              <a:hlinkClick xmlns:r="http://schemas.openxmlformats.org/officeDocument/2006/relationships" r:id="rId1"/>
            </a:rPr>
            <a:t>Section 221</a:t>
          </a:r>
        </a:p>
      </dgm:t>
    </dgm:pt>
    <dgm:pt modelId="{431E3FF1-E2B4-450A-B7C3-F98F41F2B46A}" type="parTrans" cxnId="{119FEDE8-E059-47FC-827A-7F7C966F5E7B}">
      <dgm:prSet/>
      <dgm:spPr/>
    </dgm:pt>
    <dgm:pt modelId="{29DEBE9E-DEFA-4A0F-B2E3-C2FAADC1C2A1}" type="sibTrans" cxnId="{119FEDE8-E059-47FC-827A-7F7C966F5E7B}">
      <dgm:prSet/>
      <dgm:spPr/>
    </dgm:pt>
    <dgm:pt modelId="{77155AF7-2964-4C61-9CBA-4CB596F78BF5}">
      <dgm:prSet phldrT="[Text]"/>
      <dgm:spPr/>
      <dgm:t>
        <a:bodyPr/>
        <a:lstStyle/>
        <a:p>
          <a:r>
            <a:rPr lang="en-US" b="0" i="0" u="sng" dirty="0">
              <a:solidFill>
                <a:schemeClr val="tx1"/>
              </a:solidFill>
            </a:rPr>
            <a:t>section 40(a)(iii)</a:t>
          </a:r>
          <a:endParaRPr lang="en-US" u="sng" dirty="0">
            <a:solidFill>
              <a:schemeClr val="tx1"/>
            </a:solidFill>
          </a:endParaRPr>
        </a:p>
      </dgm:t>
    </dgm:pt>
    <dgm:pt modelId="{9864DACC-D41C-45C2-82D7-031D0DC37F15}" type="parTrans" cxnId="{993031D0-0753-41E5-9BC8-85DD208B9E3B}">
      <dgm:prSet/>
      <dgm:spPr/>
    </dgm:pt>
    <dgm:pt modelId="{5FB0B78E-9D40-48E2-AF37-0541635F7F0A}" type="sibTrans" cxnId="{993031D0-0753-41E5-9BC8-85DD208B9E3B}">
      <dgm:prSet/>
      <dgm:spPr/>
    </dgm:pt>
    <dgm:pt modelId="{3618C293-D8E9-413C-BB2F-FD2B3D8E8FEA}" type="pres">
      <dgm:prSet presAssocID="{90D60F79-93DF-4C80-BDB3-9B220F53937B}" presName="Name0" presStyleCnt="0">
        <dgm:presLayoutVars>
          <dgm:dir/>
          <dgm:animLvl val="lvl"/>
          <dgm:resizeHandles val="exact"/>
        </dgm:presLayoutVars>
      </dgm:prSet>
      <dgm:spPr/>
    </dgm:pt>
    <dgm:pt modelId="{02243DDB-2E93-4A03-90D7-5D56E511B876}" type="pres">
      <dgm:prSet presAssocID="{2461D577-AAAE-4EF5-9071-44B8868520DD}" presName="composite" presStyleCnt="0"/>
      <dgm:spPr/>
    </dgm:pt>
    <dgm:pt modelId="{42B1B79A-6955-46FC-A271-E08E8E8DC919}" type="pres">
      <dgm:prSet presAssocID="{2461D577-AAAE-4EF5-9071-44B8868520DD}" presName="parTx" presStyleLbl="alignNode1" presStyleIdx="0" presStyleCnt="4" custScaleX="116534">
        <dgm:presLayoutVars>
          <dgm:chMax val="0"/>
          <dgm:chPref val="0"/>
          <dgm:bulletEnabled val="1"/>
        </dgm:presLayoutVars>
      </dgm:prSet>
      <dgm:spPr/>
    </dgm:pt>
    <dgm:pt modelId="{AF8431ED-3AC5-4ED6-B323-9D09F435DE27}" type="pres">
      <dgm:prSet presAssocID="{2461D577-AAAE-4EF5-9071-44B8868520DD}" presName="desTx" presStyleLbl="alignAccFollowNode1" presStyleIdx="0" presStyleCnt="4" custScaleX="116534">
        <dgm:presLayoutVars>
          <dgm:bulletEnabled val="1"/>
        </dgm:presLayoutVars>
      </dgm:prSet>
      <dgm:spPr/>
    </dgm:pt>
    <dgm:pt modelId="{9B7F6912-88A6-4F4D-B894-5A485E983C00}" type="pres">
      <dgm:prSet presAssocID="{F6AA74F4-8527-4063-8708-B90D27A49421}" presName="space" presStyleCnt="0"/>
      <dgm:spPr/>
    </dgm:pt>
    <dgm:pt modelId="{A69AA160-BE11-4234-9CA1-2517696C76C8}" type="pres">
      <dgm:prSet presAssocID="{782A01C9-E968-484C-B3EB-645005167C2C}" presName="composite" presStyleCnt="0"/>
      <dgm:spPr/>
    </dgm:pt>
    <dgm:pt modelId="{B84EB046-C1D4-4295-97D0-07F011AD4A70}" type="pres">
      <dgm:prSet presAssocID="{782A01C9-E968-484C-B3EB-645005167C2C}" presName="parTx" presStyleLbl="alignNode1" presStyleIdx="1" presStyleCnt="4">
        <dgm:presLayoutVars>
          <dgm:chMax val="0"/>
          <dgm:chPref val="0"/>
          <dgm:bulletEnabled val="1"/>
        </dgm:presLayoutVars>
      </dgm:prSet>
      <dgm:spPr/>
    </dgm:pt>
    <dgm:pt modelId="{0AE29237-135A-4BBD-943F-C95B9DF74390}" type="pres">
      <dgm:prSet presAssocID="{782A01C9-E968-484C-B3EB-645005167C2C}" presName="desTx" presStyleLbl="alignAccFollowNode1" presStyleIdx="1" presStyleCnt="4">
        <dgm:presLayoutVars>
          <dgm:bulletEnabled val="1"/>
        </dgm:presLayoutVars>
      </dgm:prSet>
      <dgm:spPr/>
    </dgm:pt>
    <dgm:pt modelId="{CCB777F2-B437-4701-9190-6310509BD61A}" type="pres">
      <dgm:prSet presAssocID="{6BC9CE6E-6522-439E-8845-874C772732C6}" presName="space" presStyleCnt="0"/>
      <dgm:spPr/>
    </dgm:pt>
    <dgm:pt modelId="{0743029B-86BE-4C18-933D-151E50988E7E}" type="pres">
      <dgm:prSet presAssocID="{16B2817F-12EF-45E8-A586-E5595408B1BB}" presName="composite" presStyleCnt="0"/>
      <dgm:spPr/>
    </dgm:pt>
    <dgm:pt modelId="{9E115219-920F-4B1C-AA78-7E09E32530F6}" type="pres">
      <dgm:prSet presAssocID="{16B2817F-12EF-45E8-A586-E5595408B1BB}" presName="parTx" presStyleLbl="alignNode1" presStyleIdx="2" presStyleCnt="4" custScaleX="110876" custScaleY="99884">
        <dgm:presLayoutVars>
          <dgm:chMax val="0"/>
          <dgm:chPref val="0"/>
          <dgm:bulletEnabled val="1"/>
        </dgm:presLayoutVars>
      </dgm:prSet>
      <dgm:spPr/>
    </dgm:pt>
    <dgm:pt modelId="{4E45B224-5AE2-49A6-9743-D4615D4EF872}" type="pres">
      <dgm:prSet presAssocID="{16B2817F-12EF-45E8-A586-E5595408B1BB}" presName="desTx" presStyleLbl="alignAccFollowNode1" presStyleIdx="2" presStyleCnt="4" custScaleX="110876" custScaleY="99884">
        <dgm:presLayoutVars>
          <dgm:bulletEnabled val="1"/>
        </dgm:presLayoutVars>
      </dgm:prSet>
      <dgm:spPr/>
    </dgm:pt>
    <dgm:pt modelId="{30FBB0F1-DAD3-4C7C-956D-5AF542B2F894}" type="pres">
      <dgm:prSet presAssocID="{AAAD4E74-78FC-4953-A18F-CED3A9EC8652}" presName="space" presStyleCnt="0"/>
      <dgm:spPr/>
    </dgm:pt>
    <dgm:pt modelId="{3CEAEFDD-D99D-4C49-A79A-A50B79B0D97C}" type="pres">
      <dgm:prSet presAssocID="{06F5C290-1FDA-4DAC-8019-BEC453BA64F3}" presName="composite" presStyleCnt="0"/>
      <dgm:spPr/>
    </dgm:pt>
    <dgm:pt modelId="{6FDC405A-D8BA-43F5-B9BB-BA345559EF55}" type="pres">
      <dgm:prSet presAssocID="{06F5C290-1FDA-4DAC-8019-BEC453BA64F3}" presName="parTx" presStyleLbl="alignNode1" presStyleIdx="3" presStyleCnt="4" custScaleX="105705" custScaleY="100432" custLinFactNeighborX="-515" custLinFactNeighborY="-5120">
        <dgm:presLayoutVars>
          <dgm:chMax val="0"/>
          <dgm:chPref val="0"/>
          <dgm:bulletEnabled val="1"/>
        </dgm:presLayoutVars>
      </dgm:prSet>
      <dgm:spPr/>
    </dgm:pt>
    <dgm:pt modelId="{5B2FF4F5-EE3E-42E6-BF3F-770D2094FAA1}" type="pres">
      <dgm:prSet presAssocID="{06F5C290-1FDA-4DAC-8019-BEC453BA64F3}" presName="desTx" presStyleLbl="alignAccFollowNode1" presStyleIdx="3" presStyleCnt="4" custScaleX="105705" custScaleY="100432">
        <dgm:presLayoutVars>
          <dgm:bulletEnabled val="1"/>
        </dgm:presLayoutVars>
      </dgm:prSet>
      <dgm:spPr/>
    </dgm:pt>
  </dgm:ptLst>
  <dgm:cxnLst>
    <dgm:cxn modelId="{2BDD6304-B324-46FE-88EB-5A77B95B304B}" srcId="{90D60F79-93DF-4C80-BDB3-9B220F53937B}" destId="{2461D577-AAAE-4EF5-9071-44B8868520DD}" srcOrd="0" destOrd="0" parTransId="{9734A641-6F68-4713-809E-AD5BB735AC1B}" sibTransId="{F6AA74F4-8527-4063-8708-B90D27A49421}"/>
    <dgm:cxn modelId="{DAC2BB05-AA4D-478F-A269-FDA0584F918A}" type="presOf" srcId="{B54FEAE0-9F8C-4039-9B4B-854A378EAB10}" destId="{4E45B224-5AE2-49A6-9743-D4615D4EF872}" srcOrd="0" destOrd="0" presId="urn:microsoft.com/office/officeart/2005/8/layout/hList1"/>
    <dgm:cxn modelId="{F7FDA50E-6849-48A0-BDC5-95D20FD5201A}" srcId="{2461D577-AAAE-4EF5-9071-44B8868520DD}" destId="{BEB17833-E7A2-4689-96C0-3622C47DF6ED}" srcOrd="0" destOrd="0" parTransId="{3772B417-FB29-4623-B22D-1DC2B770C763}" sibTransId="{26ABD76D-CA90-4B92-A685-5200A33DF49B}"/>
    <dgm:cxn modelId="{6E06E90F-70A9-46DB-9CE1-2AF940F31EDB}" type="presOf" srcId="{174238B9-8564-414B-A1AA-BC26487B2892}" destId="{AF8431ED-3AC5-4ED6-B323-9D09F435DE27}" srcOrd="0" destOrd="3" presId="urn:microsoft.com/office/officeart/2005/8/layout/hList1"/>
    <dgm:cxn modelId="{33B61313-316F-465E-AA08-0660C1CB7F60}" srcId="{90D60F79-93DF-4C80-BDB3-9B220F53937B}" destId="{782A01C9-E968-484C-B3EB-645005167C2C}" srcOrd="1" destOrd="0" parTransId="{66CD1487-9F86-4920-9353-0B6B98372C91}" sibTransId="{6BC9CE6E-6522-439E-8845-874C772732C6}"/>
    <dgm:cxn modelId="{B138772F-EB7B-4F13-A06B-67320E6996D2}" srcId="{2461D577-AAAE-4EF5-9071-44B8868520DD}" destId="{D46F8D8D-3E27-49AE-904A-2C05784131F4}" srcOrd="1" destOrd="0" parTransId="{FC56461D-9588-48E1-A0E0-2855005C196E}" sibTransId="{7CA972CC-9A33-44F1-A8E0-54126C05829C}"/>
    <dgm:cxn modelId="{D066543A-3FA2-405D-B094-B6B19AF5F0E8}" type="presOf" srcId="{A06BE12D-6DAA-4CA8-B3AB-03525B73310A}" destId="{4E45B224-5AE2-49A6-9743-D4615D4EF872}" srcOrd="0" destOrd="1" presId="urn:microsoft.com/office/officeart/2005/8/layout/hList1"/>
    <dgm:cxn modelId="{ADB01D3E-7942-440E-BA76-45997FA42C18}" srcId="{06F5C290-1FDA-4DAC-8019-BEC453BA64F3}" destId="{8044E8AA-C552-4A64-A878-0B850829BC21}" srcOrd="0" destOrd="0" parTransId="{8A28ECED-3F4D-4575-AC9A-E364C5A8339B}" sibTransId="{3DDFCACE-2F5E-4F26-8823-B6E08268FE6B}"/>
    <dgm:cxn modelId="{D442365F-AF0E-43B3-BF48-7DE014BCBAC6}" srcId="{16B2817F-12EF-45E8-A586-E5595408B1BB}" destId="{AC03ADEA-F7B0-40BB-AAF2-DA7DDCDD8758}" srcOrd="3" destOrd="0" parTransId="{1335049B-2E81-4BAC-B320-E91CF3E21694}" sibTransId="{1EEEEAB6-81B2-448C-8D2D-9702825AB3AC}"/>
    <dgm:cxn modelId="{F68F4C60-02A3-4644-97DB-F8A979D0FF2E}" type="presOf" srcId="{2461D577-AAAE-4EF5-9071-44B8868520DD}" destId="{42B1B79A-6955-46FC-A271-E08E8E8DC919}" srcOrd="0" destOrd="0" presId="urn:microsoft.com/office/officeart/2005/8/layout/hList1"/>
    <dgm:cxn modelId="{77661B41-D122-44EB-92CC-76BCF5DBEDC5}" srcId="{16B2817F-12EF-45E8-A586-E5595408B1BB}" destId="{31201096-D47A-4E7C-BF0D-EE76E25BAC71}" srcOrd="4" destOrd="0" parTransId="{B83190DD-7491-44BB-984D-A9AA8F63FEA6}" sibTransId="{71BC0FFE-4044-4F5C-A1FC-DC8ECB1B8354}"/>
    <dgm:cxn modelId="{B18C6D61-9C74-4BC1-884F-C3141A25B830}" srcId="{16B2817F-12EF-45E8-A586-E5595408B1BB}" destId="{A06BE12D-6DAA-4CA8-B3AB-03525B73310A}" srcOrd="1" destOrd="0" parTransId="{56468EEE-E86C-43B7-AC91-4E12DD270B01}" sibTransId="{39F19DC3-89DA-4F9A-9B10-04952AB8B809}"/>
    <dgm:cxn modelId="{13055944-0F24-4AFB-A503-C42EAB433D1D}" type="presOf" srcId="{90D60F79-93DF-4C80-BDB3-9B220F53937B}" destId="{3618C293-D8E9-413C-BB2F-FD2B3D8E8FEA}" srcOrd="0" destOrd="0" presId="urn:microsoft.com/office/officeart/2005/8/layout/hList1"/>
    <dgm:cxn modelId="{5AE3F644-ACF1-43AC-A60B-85692C35E348}" type="presOf" srcId="{31201096-D47A-4E7C-BF0D-EE76E25BAC71}" destId="{4E45B224-5AE2-49A6-9743-D4615D4EF872}" srcOrd="0" destOrd="4" presId="urn:microsoft.com/office/officeart/2005/8/layout/hList1"/>
    <dgm:cxn modelId="{D7947B6E-85CD-4355-8654-55620A1BF265}" type="presOf" srcId="{16B2817F-12EF-45E8-A586-E5595408B1BB}" destId="{9E115219-920F-4B1C-AA78-7E09E32530F6}" srcOrd="0" destOrd="0" presId="urn:microsoft.com/office/officeart/2005/8/layout/hList1"/>
    <dgm:cxn modelId="{C6317C4E-8B2A-4DB9-90F8-6853CEFDCCA7}" type="presOf" srcId="{06F5C290-1FDA-4DAC-8019-BEC453BA64F3}" destId="{6FDC405A-D8BA-43F5-B9BB-BA345559EF55}" srcOrd="0" destOrd="0" presId="urn:microsoft.com/office/officeart/2005/8/layout/hList1"/>
    <dgm:cxn modelId="{706BB04E-33D9-4BF2-8361-00CC2201379A}" type="presOf" srcId="{782A01C9-E968-484C-B3EB-645005167C2C}" destId="{B84EB046-C1D4-4295-97D0-07F011AD4A70}" srcOrd="0" destOrd="0" presId="urn:microsoft.com/office/officeart/2005/8/layout/hList1"/>
    <dgm:cxn modelId="{4772E773-9B58-4BC0-A9FE-528FDBB069B1}" type="presOf" srcId="{BEB17833-E7A2-4689-96C0-3622C47DF6ED}" destId="{AF8431ED-3AC5-4ED6-B323-9D09F435DE27}" srcOrd="0" destOrd="0" presId="urn:microsoft.com/office/officeart/2005/8/layout/hList1"/>
    <dgm:cxn modelId="{15BE3075-7AF5-498B-A983-6E9B14E4AFB2}" type="presOf" srcId="{AC03ADEA-F7B0-40BB-AAF2-DA7DDCDD8758}" destId="{4E45B224-5AE2-49A6-9743-D4615D4EF872}" srcOrd="0" destOrd="3" presId="urn:microsoft.com/office/officeart/2005/8/layout/hList1"/>
    <dgm:cxn modelId="{727DBB81-7ADD-4266-9960-39913DDCD085}" srcId="{2461D577-AAAE-4EF5-9071-44B8868520DD}" destId="{174238B9-8564-414B-A1AA-BC26487B2892}" srcOrd="3" destOrd="0" parTransId="{D11A7420-100D-4E07-8409-D871AC4DDDD0}" sibTransId="{A6F153A0-A5BC-4E77-A939-2C2C7521BDC1}"/>
    <dgm:cxn modelId="{7AB3528A-B112-4858-ACAA-038A858CD19B}" type="presOf" srcId="{D46F8D8D-3E27-49AE-904A-2C05784131F4}" destId="{AF8431ED-3AC5-4ED6-B323-9D09F435DE27}" srcOrd="0" destOrd="1" presId="urn:microsoft.com/office/officeart/2005/8/layout/hList1"/>
    <dgm:cxn modelId="{0838EAA3-FB08-406D-A7C4-FEF887DDFCE0}" srcId="{90D60F79-93DF-4C80-BDB3-9B220F53937B}" destId="{16B2817F-12EF-45E8-A586-E5595408B1BB}" srcOrd="2" destOrd="0" parTransId="{BE106CE8-E263-4F57-B767-68BC5B68EE8D}" sibTransId="{AAAD4E74-78FC-4953-A18F-CED3A9EC8652}"/>
    <dgm:cxn modelId="{83120BB6-242D-402C-A802-642B0BE3940E}" type="presOf" srcId="{8044E8AA-C552-4A64-A878-0B850829BC21}" destId="{5B2FF4F5-EE3E-42E6-BF3F-770D2094FAA1}" srcOrd="0" destOrd="0" presId="urn:microsoft.com/office/officeart/2005/8/layout/hList1"/>
    <dgm:cxn modelId="{04A5F9C0-755C-4146-B66E-E32F5C814993}" type="presOf" srcId="{77155AF7-2964-4C61-9CBA-4CB596F78BF5}" destId="{AF8431ED-3AC5-4ED6-B323-9D09F435DE27}" srcOrd="0" destOrd="2" presId="urn:microsoft.com/office/officeart/2005/8/layout/hList1"/>
    <dgm:cxn modelId="{75A8D3C6-8846-42D3-B196-B4EB9DE1EB43}" srcId="{782A01C9-E968-484C-B3EB-645005167C2C}" destId="{DEB54975-8B93-4641-86F0-21F180C61A56}" srcOrd="0" destOrd="0" parTransId="{D23CF87A-E31F-4AED-A604-D80CF4D51939}" sibTransId="{B596CE01-E810-4FC3-9DEF-ADD81B769387}"/>
    <dgm:cxn modelId="{463F81C8-6775-48AC-AF37-6076D025C9C4}" type="presOf" srcId="{DEB54975-8B93-4641-86F0-21F180C61A56}" destId="{0AE29237-135A-4BBD-943F-C95B9DF74390}" srcOrd="0" destOrd="0" presId="urn:microsoft.com/office/officeart/2005/8/layout/hList1"/>
    <dgm:cxn modelId="{993031D0-0753-41E5-9BC8-85DD208B9E3B}" srcId="{2461D577-AAAE-4EF5-9071-44B8868520DD}" destId="{77155AF7-2964-4C61-9CBA-4CB596F78BF5}" srcOrd="2" destOrd="0" parTransId="{9864DACC-D41C-45C2-82D7-031D0DC37F15}" sibTransId="{5FB0B78E-9D40-48E2-AF37-0541635F7F0A}"/>
    <dgm:cxn modelId="{DFBFA7D4-6787-4E75-BFF2-FF32F0917216}" srcId="{90D60F79-93DF-4C80-BDB3-9B220F53937B}" destId="{06F5C290-1FDA-4DAC-8019-BEC453BA64F3}" srcOrd="3" destOrd="0" parTransId="{F50E9C0B-26A3-4242-96B0-606C9919D385}" sibTransId="{311A88C8-80E4-4BB7-AF7C-AE18BD7439A1}"/>
    <dgm:cxn modelId="{9F4FC9D4-201D-4CCA-87D5-27E997E42E10}" type="presOf" srcId="{3F46B6FB-0718-4604-B4FD-50E95ADF66FC}" destId="{4E45B224-5AE2-49A6-9743-D4615D4EF872}" srcOrd="0" destOrd="2" presId="urn:microsoft.com/office/officeart/2005/8/layout/hList1"/>
    <dgm:cxn modelId="{119FEDE8-E059-47FC-827A-7F7C966F5E7B}" srcId="{16B2817F-12EF-45E8-A586-E5595408B1BB}" destId="{B54FEAE0-9F8C-4039-9B4B-854A378EAB10}" srcOrd="0" destOrd="0" parTransId="{431E3FF1-E2B4-450A-B7C3-F98F41F2B46A}" sibTransId="{29DEBE9E-DEFA-4A0F-B2E3-C2FAADC1C2A1}"/>
    <dgm:cxn modelId="{311A36F0-D121-43D6-9B16-D68A8C61FF10}" srcId="{16B2817F-12EF-45E8-A586-E5595408B1BB}" destId="{3F46B6FB-0718-4604-B4FD-50E95ADF66FC}" srcOrd="2" destOrd="0" parTransId="{21A19D84-225E-45A7-B294-DC1F14439101}" sibTransId="{B0A32B5D-CA8D-4BEB-B0AB-BE60D635A848}"/>
    <dgm:cxn modelId="{754D7104-84FD-4DB4-B1BE-63C5BDA1035D}" type="presParOf" srcId="{3618C293-D8E9-413C-BB2F-FD2B3D8E8FEA}" destId="{02243DDB-2E93-4A03-90D7-5D56E511B876}" srcOrd="0" destOrd="0" presId="urn:microsoft.com/office/officeart/2005/8/layout/hList1"/>
    <dgm:cxn modelId="{41979050-0669-473C-B81F-BEDD4ACFC6E7}" type="presParOf" srcId="{02243DDB-2E93-4A03-90D7-5D56E511B876}" destId="{42B1B79A-6955-46FC-A271-E08E8E8DC919}" srcOrd="0" destOrd="0" presId="urn:microsoft.com/office/officeart/2005/8/layout/hList1"/>
    <dgm:cxn modelId="{F0A28428-8D33-4F8A-833C-964F4CD4BA7D}" type="presParOf" srcId="{02243DDB-2E93-4A03-90D7-5D56E511B876}" destId="{AF8431ED-3AC5-4ED6-B323-9D09F435DE27}" srcOrd="1" destOrd="0" presId="urn:microsoft.com/office/officeart/2005/8/layout/hList1"/>
    <dgm:cxn modelId="{4270821D-862E-4266-A79C-363255DC08EF}" type="presParOf" srcId="{3618C293-D8E9-413C-BB2F-FD2B3D8E8FEA}" destId="{9B7F6912-88A6-4F4D-B894-5A485E983C00}" srcOrd="1" destOrd="0" presId="urn:microsoft.com/office/officeart/2005/8/layout/hList1"/>
    <dgm:cxn modelId="{75055846-98BF-45F9-8951-AAF555E14FD8}" type="presParOf" srcId="{3618C293-D8E9-413C-BB2F-FD2B3D8E8FEA}" destId="{A69AA160-BE11-4234-9CA1-2517696C76C8}" srcOrd="2" destOrd="0" presId="urn:microsoft.com/office/officeart/2005/8/layout/hList1"/>
    <dgm:cxn modelId="{243C75DF-01D1-41C1-ABAC-2B7600C21EF1}" type="presParOf" srcId="{A69AA160-BE11-4234-9CA1-2517696C76C8}" destId="{B84EB046-C1D4-4295-97D0-07F011AD4A70}" srcOrd="0" destOrd="0" presId="urn:microsoft.com/office/officeart/2005/8/layout/hList1"/>
    <dgm:cxn modelId="{47EAD48C-AA8C-4F68-8B60-0430977D8044}" type="presParOf" srcId="{A69AA160-BE11-4234-9CA1-2517696C76C8}" destId="{0AE29237-135A-4BBD-943F-C95B9DF74390}" srcOrd="1" destOrd="0" presId="urn:microsoft.com/office/officeart/2005/8/layout/hList1"/>
    <dgm:cxn modelId="{A70F167C-AB40-4C9F-9AA4-E3E13B8A375B}" type="presParOf" srcId="{3618C293-D8E9-413C-BB2F-FD2B3D8E8FEA}" destId="{CCB777F2-B437-4701-9190-6310509BD61A}" srcOrd="3" destOrd="0" presId="urn:microsoft.com/office/officeart/2005/8/layout/hList1"/>
    <dgm:cxn modelId="{8BAAB6A0-C057-4758-9624-00D53C0C69FD}" type="presParOf" srcId="{3618C293-D8E9-413C-BB2F-FD2B3D8E8FEA}" destId="{0743029B-86BE-4C18-933D-151E50988E7E}" srcOrd="4" destOrd="0" presId="urn:microsoft.com/office/officeart/2005/8/layout/hList1"/>
    <dgm:cxn modelId="{B30AD2AC-EA54-472B-B761-5FA92A2430BD}" type="presParOf" srcId="{0743029B-86BE-4C18-933D-151E50988E7E}" destId="{9E115219-920F-4B1C-AA78-7E09E32530F6}" srcOrd="0" destOrd="0" presId="urn:microsoft.com/office/officeart/2005/8/layout/hList1"/>
    <dgm:cxn modelId="{5B999C4B-3133-4871-9AA9-6541984AD944}" type="presParOf" srcId="{0743029B-86BE-4C18-933D-151E50988E7E}" destId="{4E45B224-5AE2-49A6-9743-D4615D4EF872}" srcOrd="1" destOrd="0" presId="urn:microsoft.com/office/officeart/2005/8/layout/hList1"/>
    <dgm:cxn modelId="{55CAE679-1617-44CA-977B-9C07644FBA29}" type="presParOf" srcId="{3618C293-D8E9-413C-BB2F-FD2B3D8E8FEA}" destId="{30FBB0F1-DAD3-4C7C-956D-5AF542B2F894}" srcOrd="5" destOrd="0" presId="urn:microsoft.com/office/officeart/2005/8/layout/hList1"/>
    <dgm:cxn modelId="{ABB2E7F7-B84E-4B1C-8ABA-DE17C5718FDD}" type="presParOf" srcId="{3618C293-D8E9-413C-BB2F-FD2B3D8E8FEA}" destId="{3CEAEFDD-D99D-4C49-A79A-A50B79B0D97C}" srcOrd="6" destOrd="0" presId="urn:microsoft.com/office/officeart/2005/8/layout/hList1"/>
    <dgm:cxn modelId="{59040699-615F-45D1-9B63-CB068AA09A07}" type="presParOf" srcId="{3CEAEFDD-D99D-4C49-A79A-A50B79B0D97C}" destId="{6FDC405A-D8BA-43F5-B9BB-BA345559EF55}" srcOrd="0" destOrd="0" presId="urn:microsoft.com/office/officeart/2005/8/layout/hList1"/>
    <dgm:cxn modelId="{13C30116-7739-4038-AFD1-A6ECC61E974F}" type="presParOf" srcId="{3CEAEFDD-D99D-4C49-A79A-A50B79B0D97C}" destId="{5B2FF4F5-EE3E-42E6-BF3F-770D2094FAA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0F1AF2-5F7A-4D3F-9282-629EA6F81728}" type="doc">
      <dgm:prSet loTypeId="urn:microsoft.com/office/officeart/2005/8/layout/chevron2" loCatId="list" qsTypeId="urn:microsoft.com/office/officeart/2005/8/quickstyle/3d2#12" qsCatId="3D" csTypeId="urn:microsoft.com/office/officeart/2005/8/colors/colorful1#2" csCatId="colorful" phldr="1"/>
      <dgm:spPr/>
      <dgm:t>
        <a:bodyPr/>
        <a:lstStyle/>
        <a:p>
          <a:endParaRPr lang="en-US"/>
        </a:p>
      </dgm:t>
    </dgm:pt>
    <dgm:pt modelId="{B9125582-50A7-44E6-B531-FCC85A91F0C2}">
      <dgm:prSet phldrT="[Text]"/>
      <dgm:spPr/>
      <dgm:t>
        <a:bodyPr/>
        <a:lstStyle/>
        <a:p>
          <a:r>
            <a:rPr lang="en-US" dirty="0"/>
            <a:t>SECTION 40(a)(</a:t>
          </a:r>
          <a:r>
            <a:rPr lang="en-US" dirty="0" err="1"/>
            <a:t>i</a:t>
          </a:r>
          <a:r>
            <a:rPr lang="en-US" dirty="0"/>
            <a:t>)</a:t>
          </a:r>
        </a:p>
      </dgm:t>
    </dgm:pt>
    <dgm:pt modelId="{90920948-2409-4D37-BFF8-C7A411735A1A}" type="parTrans" cxnId="{D0C9DC57-35E5-4AD2-B1C6-B148C64E4E10}">
      <dgm:prSet/>
      <dgm:spPr/>
      <dgm:t>
        <a:bodyPr/>
        <a:lstStyle/>
        <a:p>
          <a:endParaRPr lang="en-US"/>
        </a:p>
      </dgm:t>
    </dgm:pt>
    <dgm:pt modelId="{4F2494C7-4301-45B3-B6FB-C2F1B7087F23}" type="sibTrans" cxnId="{D0C9DC57-35E5-4AD2-B1C6-B148C64E4E10}">
      <dgm:prSet/>
      <dgm:spPr/>
      <dgm:t>
        <a:bodyPr/>
        <a:lstStyle/>
        <a:p>
          <a:endParaRPr lang="en-US"/>
        </a:p>
      </dgm:t>
    </dgm:pt>
    <dgm:pt modelId="{B0A3DBF7-77BA-44F0-A32E-61A295F444D0}">
      <dgm:prSet phldrT="[Text]" custT="1"/>
      <dgm:spPr/>
      <dgm:t>
        <a:bodyPr/>
        <a:lstStyle/>
        <a:p>
          <a:pPr algn="just"/>
          <a:r>
            <a:rPr lang="en-US" sz="2200" b="0" i="0" dirty="0">
              <a:latin typeface="Garamond" pitchFamily="18" charset="0"/>
            </a:rPr>
            <a:t>Notwithstanding anything to the contrary in sections 30 to [2][38], the following amounts </a:t>
          </a:r>
          <a:r>
            <a:rPr lang="en-US" sz="2200" b="1" i="0" dirty="0">
              <a:latin typeface="Garamond" pitchFamily="18" charset="0"/>
            </a:rPr>
            <a:t>shall not be deducted </a:t>
          </a:r>
          <a:r>
            <a:rPr lang="en-US" sz="2200" b="0" i="0" dirty="0">
              <a:latin typeface="Garamond" pitchFamily="18" charset="0"/>
            </a:rPr>
            <a:t>in computing the income chargeable under the head Profits and gains of business or profession in the case of any assessee any interest (not being interest on a loan issued for public subscription before the 1st day of April, 1938), royalty, fees for technical services or other sum chargeable under this Act, which is payable,</a:t>
          </a:r>
          <a:r>
            <a:rPr lang="en-US" sz="2200" b="1" i="0" dirty="0">
              <a:latin typeface="Garamond" pitchFamily="18" charset="0"/>
            </a:rPr>
            <a:t>(A) </a:t>
          </a:r>
          <a:r>
            <a:rPr lang="en-US" sz="2200" b="0" i="0" dirty="0">
              <a:latin typeface="Garamond" pitchFamily="18" charset="0"/>
            </a:rPr>
            <a:t>outside India; </a:t>
          </a:r>
          <a:endParaRPr lang="en-US" sz="2200" dirty="0">
            <a:latin typeface="Garamond" pitchFamily="18" charset="0"/>
          </a:endParaRPr>
        </a:p>
      </dgm:t>
    </dgm:pt>
    <dgm:pt modelId="{6E66174B-909B-471B-8226-D0FDCCE4BCD3}" type="parTrans" cxnId="{DCEF5421-08DC-4067-853E-0234B053FF29}">
      <dgm:prSet/>
      <dgm:spPr/>
      <dgm:t>
        <a:bodyPr/>
        <a:lstStyle/>
        <a:p>
          <a:endParaRPr lang="en-US"/>
        </a:p>
      </dgm:t>
    </dgm:pt>
    <dgm:pt modelId="{D633336E-AAB0-48D5-A07B-99323949B935}" type="sibTrans" cxnId="{DCEF5421-08DC-4067-853E-0234B053FF29}">
      <dgm:prSet/>
      <dgm:spPr/>
      <dgm:t>
        <a:bodyPr/>
        <a:lstStyle/>
        <a:p>
          <a:endParaRPr lang="en-US"/>
        </a:p>
      </dgm:t>
    </dgm:pt>
    <dgm:pt modelId="{7230E2E5-876F-4191-83BE-55FF649B0F4E}">
      <dgm:prSet phldrT="[Text]" custT="1"/>
      <dgm:spPr/>
      <dgm:t>
        <a:bodyPr/>
        <a:lstStyle/>
        <a:p>
          <a:pPr algn="just"/>
          <a:r>
            <a:rPr lang="en-US" sz="2200" b="0" i="0" dirty="0">
              <a:latin typeface="Garamond" pitchFamily="18" charset="0"/>
            </a:rPr>
            <a:t>or </a:t>
          </a:r>
          <a:r>
            <a:rPr lang="en-US" sz="2200" b="1" i="0" dirty="0">
              <a:latin typeface="Garamond" pitchFamily="18" charset="0"/>
            </a:rPr>
            <a:t>(B)</a:t>
          </a:r>
          <a:r>
            <a:rPr lang="en-US" sz="2200" b="0" i="0" dirty="0">
              <a:latin typeface="Garamond" pitchFamily="18" charset="0"/>
            </a:rPr>
            <a:t> in India to a non-resident, not being a company or to a foreign company, on which tax is deductible at source under Chapter XVII-B and such </a:t>
          </a:r>
          <a:r>
            <a:rPr lang="en-US" sz="2200" b="1" i="0" dirty="0">
              <a:latin typeface="Garamond" pitchFamily="18" charset="0"/>
            </a:rPr>
            <a:t>tax has not been deducted </a:t>
          </a:r>
          <a:r>
            <a:rPr lang="en-US" sz="2200" b="0" i="0" dirty="0">
              <a:latin typeface="Garamond" pitchFamily="18" charset="0"/>
            </a:rPr>
            <a:t>or, </a:t>
          </a:r>
          <a:r>
            <a:rPr lang="en-US" sz="2200" b="1" i="0" dirty="0">
              <a:latin typeface="Garamond" pitchFamily="18" charset="0"/>
            </a:rPr>
            <a:t>after deduction, has not been paid</a:t>
          </a:r>
          <a:r>
            <a:rPr lang="en-US" sz="2200" b="0" i="0" dirty="0">
              <a:latin typeface="Garamond" pitchFamily="18" charset="0"/>
            </a:rPr>
            <a:t> [4][on or before the due date specified in sub-section (1) of section 139]</a:t>
          </a:r>
          <a:endParaRPr lang="en-US" sz="2200" dirty="0">
            <a:latin typeface="Garamond" pitchFamily="18" charset="0"/>
          </a:endParaRPr>
        </a:p>
      </dgm:t>
    </dgm:pt>
    <dgm:pt modelId="{7AD02110-21C6-4E42-9588-39B3C117F01D}" type="parTrans" cxnId="{7ABFBCC4-5D13-4EEF-AFE7-30BC8DD00D04}">
      <dgm:prSet/>
      <dgm:spPr/>
      <dgm:t>
        <a:bodyPr/>
        <a:lstStyle/>
        <a:p>
          <a:endParaRPr lang="en-US"/>
        </a:p>
      </dgm:t>
    </dgm:pt>
    <dgm:pt modelId="{C56E7476-8FA0-487B-B682-0EBED54F85D5}" type="sibTrans" cxnId="{7ABFBCC4-5D13-4EEF-AFE7-30BC8DD00D04}">
      <dgm:prSet/>
      <dgm:spPr/>
      <dgm:t>
        <a:bodyPr/>
        <a:lstStyle/>
        <a:p>
          <a:endParaRPr lang="en-US"/>
        </a:p>
      </dgm:t>
    </dgm:pt>
    <dgm:pt modelId="{B1EC140B-3B1D-4EA0-B5C8-890112FC4959}" type="pres">
      <dgm:prSet presAssocID="{CA0F1AF2-5F7A-4D3F-9282-629EA6F81728}" presName="linearFlow" presStyleCnt="0">
        <dgm:presLayoutVars>
          <dgm:dir/>
          <dgm:animLvl val="lvl"/>
          <dgm:resizeHandles val="exact"/>
        </dgm:presLayoutVars>
      </dgm:prSet>
      <dgm:spPr/>
    </dgm:pt>
    <dgm:pt modelId="{EC3D9BBB-F4CE-4976-9DF1-0A436AEAD0D6}" type="pres">
      <dgm:prSet presAssocID="{B9125582-50A7-44E6-B531-FCC85A91F0C2}" presName="composite" presStyleCnt="0"/>
      <dgm:spPr/>
    </dgm:pt>
    <dgm:pt modelId="{A025F50C-E8EF-493C-95B3-8A99005E2EAD}" type="pres">
      <dgm:prSet presAssocID="{B9125582-50A7-44E6-B531-FCC85A91F0C2}" presName="parentText" presStyleLbl="alignNode1" presStyleIdx="0" presStyleCnt="1">
        <dgm:presLayoutVars>
          <dgm:chMax val="1"/>
          <dgm:bulletEnabled val="1"/>
        </dgm:presLayoutVars>
      </dgm:prSet>
      <dgm:spPr/>
    </dgm:pt>
    <dgm:pt modelId="{BEF9510B-9803-49EC-BA8F-42FFE0175F8A}" type="pres">
      <dgm:prSet presAssocID="{B9125582-50A7-44E6-B531-FCC85A91F0C2}" presName="descendantText" presStyleLbl="alignAcc1" presStyleIdx="0" presStyleCnt="1" custScaleY="207843">
        <dgm:presLayoutVars>
          <dgm:bulletEnabled val="1"/>
        </dgm:presLayoutVars>
      </dgm:prSet>
      <dgm:spPr/>
    </dgm:pt>
  </dgm:ptLst>
  <dgm:cxnLst>
    <dgm:cxn modelId="{DCEF5421-08DC-4067-853E-0234B053FF29}" srcId="{B9125582-50A7-44E6-B531-FCC85A91F0C2}" destId="{B0A3DBF7-77BA-44F0-A32E-61A295F444D0}" srcOrd="0" destOrd="0" parTransId="{6E66174B-909B-471B-8226-D0FDCCE4BCD3}" sibTransId="{D633336E-AAB0-48D5-A07B-99323949B935}"/>
    <dgm:cxn modelId="{0C46B627-2434-4696-94DB-F8A93E82C522}" type="presOf" srcId="{B0A3DBF7-77BA-44F0-A32E-61A295F444D0}" destId="{BEF9510B-9803-49EC-BA8F-42FFE0175F8A}" srcOrd="0" destOrd="0" presId="urn:microsoft.com/office/officeart/2005/8/layout/chevron2"/>
    <dgm:cxn modelId="{06A6273B-E9EE-459D-97EB-8E1A18D00FE1}" type="presOf" srcId="{B9125582-50A7-44E6-B531-FCC85A91F0C2}" destId="{A025F50C-E8EF-493C-95B3-8A99005E2EAD}" srcOrd="0" destOrd="0" presId="urn:microsoft.com/office/officeart/2005/8/layout/chevron2"/>
    <dgm:cxn modelId="{D0C9DC57-35E5-4AD2-B1C6-B148C64E4E10}" srcId="{CA0F1AF2-5F7A-4D3F-9282-629EA6F81728}" destId="{B9125582-50A7-44E6-B531-FCC85A91F0C2}" srcOrd="0" destOrd="0" parTransId="{90920948-2409-4D37-BFF8-C7A411735A1A}" sibTransId="{4F2494C7-4301-45B3-B6FB-C2F1B7087F23}"/>
    <dgm:cxn modelId="{762DCFB5-C8ED-4501-A8B4-03E578628C84}" type="presOf" srcId="{7230E2E5-876F-4191-83BE-55FF649B0F4E}" destId="{BEF9510B-9803-49EC-BA8F-42FFE0175F8A}" srcOrd="0" destOrd="1" presId="urn:microsoft.com/office/officeart/2005/8/layout/chevron2"/>
    <dgm:cxn modelId="{4F1906BA-B1A0-43BC-89B8-4C80CA69E1C1}" type="presOf" srcId="{CA0F1AF2-5F7A-4D3F-9282-629EA6F81728}" destId="{B1EC140B-3B1D-4EA0-B5C8-890112FC4959}" srcOrd="0" destOrd="0" presId="urn:microsoft.com/office/officeart/2005/8/layout/chevron2"/>
    <dgm:cxn modelId="{7ABFBCC4-5D13-4EEF-AFE7-30BC8DD00D04}" srcId="{B9125582-50A7-44E6-B531-FCC85A91F0C2}" destId="{7230E2E5-876F-4191-83BE-55FF649B0F4E}" srcOrd="1" destOrd="0" parTransId="{7AD02110-21C6-4E42-9588-39B3C117F01D}" sibTransId="{C56E7476-8FA0-487B-B682-0EBED54F85D5}"/>
    <dgm:cxn modelId="{13ADD1CF-E731-4F8E-AADC-8E84A70C75E4}" type="presParOf" srcId="{B1EC140B-3B1D-4EA0-B5C8-890112FC4959}" destId="{EC3D9BBB-F4CE-4976-9DF1-0A436AEAD0D6}" srcOrd="0" destOrd="0" presId="urn:microsoft.com/office/officeart/2005/8/layout/chevron2"/>
    <dgm:cxn modelId="{5F83540C-0AE2-4EAD-AA23-552399A4B410}" type="presParOf" srcId="{EC3D9BBB-F4CE-4976-9DF1-0A436AEAD0D6}" destId="{A025F50C-E8EF-493C-95B3-8A99005E2EAD}" srcOrd="0" destOrd="0" presId="urn:microsoft.com/office/officeart/2005/8/layout/chevron2"/>
    <dgm:cxn modelId="{E6B40E15-6CB4-47A1-A0BD-13B72DF665A6}" type="presParOf" srcId="{EC3D9BBB-F4CE-4976-9DF1-0A436AEAD0D6}" destId="{BEF9510B-9803-49EC-BA8F-42FFE0175F8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F15524-E352-4420-A3F0-4AB32A8EF60F}" type="doc">
      <dgm:prSet loTypeId="urn:microsoft.com/office/officeart/2005/8/layout/chevron2" loCatId="list" qsTypeId="urn:microsoft.com/office/officeart/2005/8/quickstyle/3d2#13" qsCatId="3D" csTypeId="urn:microsoft.com/office/officeart/2005/8/colors/colorful1#3" csCatId="colorful" phldr="1"/>
      <dgm:spPr/>
      <dgm:t>
        <a:bodyPr/>
        <a:lstStyle/>
        <a:p>
          <a:endParaRPr lang="en-US"/>
        </a:p>
      </dgm:t>
    </dgm:pt>
    <dgm:pt modelId="{88F37179-4F03-446D-A79F-9FD2A8B39E8C}">
      <dgm:prSet phldrT="[Text]"/>
      <dgm:spPr/>
      <dgm:t>
        <a:bodyPr/>
        <a:lstStyle/>
        <a:p>
          <a:r>
            <a:rPr lang="en-US" dirty="0"/>
            <a:t>SECTION 40(a)(</a:t>
          </a:r>
          <a:r>
            <a:rPr lang="en-US" dirty="0" err="1"/>
            <a:t>ia</a:t>
          </a:r>
          <a:r>
            <a:rPr lang="en-US" dirty="0"/>
            <a:t>)</a:t>
          </a:r>
        </a:p>
      </dgm:t>
    </dgm:pt>
    <dgm:pt modelId="{C077711C-3803-40CD-A3C8-42914B29A63B}" type="parTrans" cxnId="{F6136C7C-757F-462D-B940-2D24C4251987}">
      <dgm:prSet/>
      <dgm:spPr/>
      <dgm:t>
        <a:bodyPr/>
        <a:lstStyle/>
        <a:p>
          <a:endParaRPr lang="en-US"/>
        </a:p>
      </dgm:t>
    </dgm:pt>
    <dgm:pt modelId="{FCA9F997-7507-4915-98BD-089D3FDCDCA7}" type="sibTrans" cxnId="{F6136C7C-757F-462D-B940-2D24C4251987}">
      <dgm:prSet/>
      <dgm:spPr/>
      <dgm:t>
        <a:bodyPr/>
        <a:lstStyle/>
        <a:p>
          <a:endParaRPr lang="en-US"/>
        </a:p>
      </dgm:t>
    </dgm:pt>
    <dgm:pt modelId="{85033F94-B16E-4720-9ACF-47685BD3E504}">
      <dgm:prSet phldrT="[Text]" custT="1"/>
      <dgm:spPr/>
      <dgm:t>
        <a:bodyPr/>
        <a:lstStyle/>
        <a:p>
          <a:pPr algn="just">
            <a:lnSpc>
              <a:spcPct val="150000"/>
            </a:lnSpc>
          </a:pPr>
          <a:r>
            <a:rPr lang="en-US" sz="2200" b="1" i="0" dirty="0">
              <a:latin typeface="Garamond" pitchFamily="18" charset="0"/>
            </a:rPr>
            <a:t>Thirty per cent </a:t>
          </a:r>
          <a:r>
            <a:rPr lang="en-US" sz="2200" b="0" i="0" dirty="0">
              <a:latin typeface="Garamond" pitchFamily="18" charset="0"/>
            </a:rPr>
            <a:t>of any sum payable to a resident, on which tax is deductible at source under Chapter XVII-B and such tax has not been deducted or, after deduction, has not been paid on or before the due date specified in sub-section (1) of section 139</a:t>
          </a:r>
        </a:p>
      </dgm:t>
    </dgm:pt>
    <dgm:pt modelId="{6D1F4988-967F-4A67-BFBA-B235AEC928F2}" type="parTrans" cxnId="{13C93EBF-0AE5-4A64-B3C7-42F981F2E4F7}">
      <dgm:prSet/>
      <dgm:spPr/>
      <dgm:t>
        <a:bodyPr/>
        <a:lstStyle/>
        <a:p>
          <a:endParaRPr lang="en-US"/>
        </a:p>
      </dgm:t>
    </dgm:pt>
    <dgm:pt modelId="{C1E39386-EBC5-41FA-B893-8D5491DE6F55}" type="sibTrans" cxnId="{13C93EBF-0AE5-4A64-B3C7-42F981F2E4F7}">
      <dgm:prSet/>
      <dgm:spPr/>
      <dgm:t>
        <a:bodyPr/>
        <a:lstStyle/>
        <a:p>
          <a:endParaRPr lang="en-US"/>
        </a:p>
      </dgm:t>
    </dgm:pt>
    <dgm:pt modelId="{1CB0EA25-26D3-4D6E-89A9-CB54912F73BA}" type="pres">
      <dgm:prSet presAssocID="{3DF15524-E352-4420-A3F0-4AB32A8EF60F}" presName="linearFlow" presStyleCnt="0">
        <dgm:presLayoutVars>
          <dgm:dir/>
          <dgm:animLvl val="lvl"/>
          <dgm:resizeHandles val="exact"/>
        </dgm:presLayoutVars>
      </dgm:prSet>
      <dgm:spPr/>
    </dgm:pt>
    <dgm:pt modelId="{476A6902-3A35-4636-ADBE-B905F3851A1E}" type="pres">
      <dgm:prSet presAssocID="{88F37179-4F03-446D-A79F-9FD2A8B39E8C}" presName="composite" presStyleCnt="0"/>
      <dgm:spPr/>
    </dgm:pt>
    <dgm:pt modelId="{124D5C66-5395-467F-A34E-0346B8DD7E03}" type="pres">
      <dgm:prSet presAssocID="{88F37179-4F03-446D-A79F-9FD2A8B39E8C}" presName="parentText" presStyleLbl="alignNode1" presStyleIdx="0" presStyleCnt="1">
        <dgm:presLayoutVars>
          <dgm:chMax val="1"/>
          <dgm:bulletEnabled val="1"/>
        </dgm:presLayoutVars>
      </dgm:prSet>
      <dgm:spPr/>
    </dgm:pt>
    <dgm:pt modelId="{C3548BB0-5107-4E4F-AF44-B9824D0C9301}" type="pres">
      <dgm:prSet presAssocID="{88F37179-4F03-446D-A79F-9FD2A8B39E8C}" presName="descendantText" presStyleLbl="alignAcc1" presStyleIdx="0" presStyleCnt="1" custScaleY="185925">
        <dgm:presLayoutVars>
          <dgm:bulletEnabled val="1"/>
        </dgm:presLayoutVars>
      </dgm:prSet>
      <dgm:spPr/>
    </dgm:pt>
  </dgm:ptLst>
  <dgm:cxnLst>
    <dgm:cxn modelId="{10547E28-8CAB-450B-9C93-CA920EEB8BF4}" type="presOf" srcId="{85033F94-B16E-4720-9ACF-47685BD3E504}" destId="{C3548BB0-5107-4E4F-AF44-B9824D0C9301}" srcOrd="0" destOrd="0" presId="urn:microsoft.com/office/officeart/2005/8/layout/chevron2"/>
    <dgm:cxn modelId="{CE0A4541-9EF3-4819-B4DB-C15F7462D95A}" type="presOf" srcId="{88F37179-4F03-446D-A79F-9FD2A8B39E8C}" destId="{124D5C66-5395-467F-A34E-0346B8DD7E03}" srcOrd="0" destOrd="0" presId="urn:microsoft.com/office/officeart/2005/8/layout/chevron2"/>
    <dgm:cxn modelId="{C5DEA957-9DB8-4D36-8581-545DE670DFED}" type="presOf" srcId="{3DF15524-E352-4420-A3F0-4AB32A8EF60F}" destId="{1CB0EA25-26D3-4D6E-89A9-CB54912F73BA}" srcOrd="0" destOrd="0" presId="urn:microsoft.com/office/officeart/2005/8/layout/chevron2"/>
    <dgm:cxn modelId="{F6136C7C-757F-462D-B940-2D24C4251987}" srcId="{3DF15524-E352-4420-A3F0-4AB32A8EF60F}" destId="{88F37179-4F03-446D-A79F-9FD2A8B39E8C}" srcOrd="0" destOrd="0" parTransId="{C077711C-3803-40CD-A3C8-42914B29A63B}" sibTransId="{FCA9F997-7507-4915-98BD-089D3FDCDCA7}"/>
    <dgm:cxn modelId="{13C93EBF-0AE5-4A64-B3C7-42F981F2E4F7}" srcId="{88F37179-4F03-446D-A79F-9FD2A8B39E8C}" destId="{85033F94-B16E-4720-9ACF-47685BD3E504}" srcOrd="0" destOrd="0" parTransId="{6D1F4988-967F-4A67-BFBA-B235AEC928F2}" sibTransId="{C1E39386-EBC5-41FA-B893-8D5491DE6F55}"/>
    <dgm:cxn modelId="{AFCA84B0-DC97-41DA-9F19-8332B263FFA3}" type="presParOf" srcId="{1CB0EA25-26D3-4D6E-89A9-CB54912F73BA}" destId="{476A6902-3A35-4636-ADBE-B905F3851A1E}" srcOrd="0" destOrd="0" presId="urn:microsoft.com/office/officeart/2005/8/layout/chevron2"/>
    <dgm:cxn modelId="{39D502DE-CE89-4963-93F7-234354E8346B}" type="presParOf" srcId="{476A6902-3A35-4636-ADBE-B905F3851A1E}" destId="{124D5C66-5395-467F-A34E-0346B8DD7E03}" srcOrd="0" destOrd="0" presId="urn:microsoft.com/office/officeart/2005/8/layout/chevron2"/>
    <dgm:cxn modelId="{D7E8E0E8-6EC0-4404-8B05-945FAC321760}" type="presParOf" srcId="{476A6902-3A35-4636-ADBE-B905F3851A1E}" destId="{C3548BB0-5107-4E4F-AF44-B9824D0C930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F15524-E352-4420-A3F0-4AB32A8EF60F}" type="doc">
      <dgm:prSet loTypeId="urn:microsoft.com/office/officeart/2005/8/layout/chevron2" loCatId="list" qsTypeId="urn:microsoft.com/office/officeart/2005/8/quickstyle/3d2#14" qsCatId="3D" csTypeId="urn:microsoft.com/office/officeart/2005/8/colors/colorful1#4" csCatId="colorful" phldr="1"/>
      <dgm:spPr/>
      <dgm:t>
        <a:bodyPr/>
        <a:lstStyle/>
        <a:p>
          <a:endParaRPr lang="en-US"/>
        </a:p>
      </dgm:t>
    </dgm:pt>
    <dgm:pt modelId="{88F37179-4F03-446D-A79F-9FD2A8B39E8C}">
      <dgm:prSet phldrT="[Text]"/>
      <dgm:spPr/>
      <dgm:t>
        <a:bodyPr/>
        <a:lstStyle/>
        <a:p>
          <a:r>
            <a:rPr lang="en-US" dirty="0"/>
            <a:t>SECTION 58(1A)</a:t>
          </a:r>
        </a:p>
      </dgm:t>
    </dgm:pt>
    <dgm:pt modelId="{C077711C-3803-40CD-A3C8-42914B29A63B}" type="parTrans" cxnId="{F6136C7C-757F-462D-B940-2D24C4251987}">
      <dgm:prSet/>
      <dgm:spPr/>
      <dgm:t>
        <a:bodyPr/>
        <a:lstStyle/>
        <a:p>
          <a:endParaRPr lang="en-US"/>
        </a:p>
      </dgm:t>
    </dgm:pt>
    <dgm:pt modelId="{FCA9F997-7507-4915-98BD-089D3FDCDCA7}" type="sibTrans" cxnId="{F6136C7C-757F-462D-B940-2D24C4251987}">
      <dgm:prSet/>
      <dgm:spPr/>
      <dgm:t>
        <a:bodyPr/>
        <a:lstStyle/>
        <a:p>
          <a:endParaRPr lang="en-US"/>
        </a:p>
      </dgm:t>
    </dgm:pt>
    <dgm:pt modelId="{85033F94-B16E-4720-9ACF-47685BD3E504}">
      <dgm:prSet phldrT="[Text]" custT="1"/>
      <dgm:spPr/>
      <dgm:t>
        <a:bodyPr/>
        <a:lstStyle/>
        <a:p>
          <a:pPr algn="just">
            <a:lnSpc>
              <a:spcPct val="150000"/>
            </a:lnSpc>
          </a:pPr>
          <a:r>
            <a:rPr lang="en-US" sz="2200" b="0" i="0" dirty="0">
              <a:latin typeface="Garamond" pitchFamily="18" charset="0"/>
            </a:rPr>
            <a:t>(1A) The provisions of [8][sub-clauses (</a:t>
          </a:r>
          <a:r>
            <a:rPr lang="en-US" sz="2200" b="0" i="0" dirty="0" err="1">
              <a:latin typeface="Garamond" pitchFamily="18" charset="0"/>
            </a:rPr>
            <a:t>ia</a:t>
          </a:r>
          <a:r>
            <a:rPr lang="en-US" sz="2200" b="0" i="0" dirty="0">
              <a:latin typeface="Garamond" pitchFamily="18" charset="0"/>
            </a:rPr>
            <a:t>) and (</a:t>
          </a:r>
          <a:r>
            <a:rPr lang="en-US" sz="2200" b="0" i="0" dirty="0" err="1">
              <a:latin typeface="Garamond" pitchFamily="18" charset="0"/>
            </a:rPr>
            <a:t>iia</a:t>
          </a:r>
          <a:r>
            <a:rPr lang="en-US" sz="2200" b="0" i="0" dirty="0">
              <a:latin typeface="Garamond" pitchFamily="18" charset="0"/>
            </a:rPr>
            <a:t>)] of clause (a) of section 40 shall, so far as may be, apply in computing the income chargeable under the head Income from other sources as they apply in computing the income chargeable under the head Profits and gains of business or profession .]</a:t>
          </a:r>
        </a:p>
      </dgm:t>
    </dgm:pt>
    <dgm:pt modelId="{6D1F4988-967F-4A67-BFBA-B235AEC928F2}" type="parTrans" cxnId="{13C93EBF-0AE5-4A64-B3C7-42F981F2E4F7}">
      <dgm:prSet/>
      <dgm:spPr/>
      <dgm:t>
        <a:bodyPr/>
        <a:lstStyle/>
        <a:p>
          <a:endParaRPr lang="en-US"/>
        </a:p>
      </dgm:t>
    </dgm:pt>
    <dgm:pt modelId="{C1E39386-EBC5-41FA-B893-8D5491DE6F55}" type="sibTrans" cxnId="{13C93EBF-0AE5-4A64-B3C7-42F981F2E4F7}">
      <dgm:prSet/>
      <dgm:spPr/>
      <dgm:t>
        <a:bodyPr/>
        <a:lstStyle/>
        <a:p>
          <a:endParaRPr lang="en-US"/>
        </a:p>
      </dgm:t>
    </dgm:pt>
    <dgm:pt modelId="{1CB0EA25-26D3-4D6E-89A9-CB54912F73BA}" type="pres">
      <dgm:prSet presAssocID="{3DF15524-E352-4420-A3F0-4AB32A8EF60F}" presName="linearFlow" presStyleCnt="0">
        <dgm:presLayoutVars>
          <dgm:dir/>
          <dgm:animLvl val="lvl"/>
          <dgm:resizeHandles val="exact"/>
        </dgm:presLayoutVars>
      </dgm:prSet>
      <dgm:spPr/>
    </dgm:pt>
    <dgm:pt modelId="{476A6902-3A35-4636-ADBE-B905F3851A1E}" type="pres">
      <dgm:prSet presAssocID="{88F37179-4F03-446D-A79F-9FD2A8B39E8C}" presName="composite" presStyleCnt="0"/>
      <dgm:spPr/>
    </dgm:pt>
    <dgm:pt modelId="{124D5C66-5395-467F-A34E-0346B8DD7E03}" type="pres">
      <dgm:prSet presAssocID="{88F37179-4F03-446D-A79F-9FD2A8B39E8C}" presName="parentText" presStyleLbl="alignNode1" presStyleIdx="0" presStyleCnt="1">
        <dgm:presLayoutVars>
          <dgm:chMax val="1"/>
          <dgm:bulletEnabled val="1"/>
        </dgm:presLayoutVars>
      </dgm:prSet>
      <dgm:spPr/>
    </dgm:pt>
    <dgm:pt modelId="{C3548BB0-5107-4E4F-AF44-B9824D0C9301}" type="pres">
      <dgm:prSet presAssocID="{88F37179-4F03-446D-A79F-9FD2A8B39E8C}" presName="descendantText" presStyleLbl="alignAcc1" presStyleIdx="0" presStyleCnt="1" custScaleY="185925">
        <dgm:presLayoutVars>
          <dgm:bulletEnabled val="1"/>
        </dgm:presLayoutVars>
      </dgm:prSet>
      <dgm:spPr/>
    </dgm:pt>
  </dgm:ptLst>
  <dgm:cxnLst>
    <dgm:cxn modelId="{7417DB1C-0723-4E57-8F37-F3D21441F9E8}" type="presOf" srcId="{3DF15524-E352-4420-A3F0-4AB32A8EF60F}" destId="{1CB0EA25-26D3-4D6E-89A9-CB54912F73BA}" srcOrd="0" destOrd="0" presId="urn:microsoft.com/office/officeart/2005/8/layout/chevron2"/>
    <dgm:cxn modelId="{FDEFC868-729F-47E0-9646-1F1A2796EFCD}" type="presOf" srcId="{88F37179-4F03-446D-A79F-9FD2A8B39E8C}" destId="{124D5C66-5395-467F-A34E-0346B8DD7E03}" srcOrd="0" destOrd="0" presId="urn:microsoft.com/office/officeart/2005/8/layout/chevron2"/>
    <dgm:cxn modelId="{F6136C7C-757F-462D-B940-2D24C4251987}" srcId="{3DF15524-E352-4420-A3F0-4AB32A8EF60F}" destId="{88F37179-4F03-446D-A79F-9FD2A8B39E8C}" srcOrd="0" destOrd="0" parTransId="{C077711C-3803-40CD-A3C8-42914B29A63B}" sibTransId="{FCA9F997-7507-4915-98BD-089D3FDCDCA7}"/>
    <dgm:cxn modelId="{13C93EBF-0AE5-4A64-B3C7-42F981F2E4F7}" srcId="{88F37179-4F03-446D-A79F-9FD2A8B39E8C}" destId="{85033F94-B16E-4720-9ACF-47685BD3E504}" srcOrd="0" destOrd="0" parTransId="{6D1F4988-967F-4A67-BFBA-B235AEC928F2}" sibTransId="{C1E39386-EBC5-41FA-B893-8D5491DE6F55}"/>
    <dgm:cxn modelId="{851428DB-7A25-434F-833B-530EDAEF6A81}" type="presOf" srcId="{85033F94-B16E-4720-9ACF-47685BD3E504}" destId="{C3548BB0-5107-4E4F-AF44-B9824D0C9301}" srcOrd="0" destOrd="0" presId="urn:microsoft.com/office/officeart/2005/8/layout/chevron2"/>
    <dgm:cxn modelId="{1A1F5C80-F9F1-4962-87FF-B8BEE2BEF8EB}" type="presParOf" srcId="{1CB0EA25-26D3-4D6E-89A9-CB54912F73BA}" destId="{476A6902-3A35-4636-ADBE-B905F3851A1E}" srcOrd="0" destOrd="0" presId="urn:microsoft.com/office/officeart/2005/8/layout/chevron2"/>
    <dgm:cxn modelId="{B1C04ACE-435C-4C1D-ACE6-D4CC0E3B0005}" type="presParOf" srcId="{476A6902-3A35-4636-ADBE-B905F3851A1E}" destId="{124D5C66-5395-467F-A34E-0346B8DD7E03}" srcOrd="0" destOrd="0" presId="urn:microsoft.com/office/officeart/2005/8/layout/chevron2"/>
    <dgm:cxn modelId="{BB42D1DB-0936-44A3-AB97-BD295DC420AA}" type="presParOf" srcId="{476A6902-3A35-4636-ADBE-B905F3851A1E}" destId="{C3548BB0-5107-4E4F-AF44-B9824D0C930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2942F9-8A1A-4D4D-B830-C0C0320398A9}" type="doc">
      <dgm:prSet loTypeId="urn:microsoft.com/office/officeart/2005/8/layout/chevron2" loCatId="list" qsTypeId="urn:microsoft.com/office/officeart/2005/8/quickstyle/3d2#15" qsCatId="3D" csTypeId="urn:microsoft.com/office/officeart/2005/8/colors/colorful4" csCatId="colorful" phldr="1"/>
      <dgm:spPr/>
      <dgm:t>
        <a:bodyPr/>
        <a:lstStyle/>
        <a:p>
          <a:endParaRPr lang="en-US"/>
        </a:p>
      </dgm:t>
    </dgm:pt>
    <dgm:pt modelId="{78CD9FCC-4387-4CC4-89CD-9C3485AB556A}">
      <dgm:prSet phldrT="[Text]"/>
      <dgm:spPr/>
      <dgm:t>
        <a:bodyPr/>
        <a:lstStyle/>
        <a:p>
          <a:r>
            <a:rPr lang="en-US" dirty="0"/>
            <a:t>SECTION 201 A</a:t>
          </a:r>
        </a:p>
      </dgm:t>
    </dgm:pt>
    <dgm:pt modelId="{4C3DB312-BFAF-403E-9562-6727D8FA79FA}" type="parTrans" cxnId="{BE013C28-C5F3-4DFA-BF36-63C33393FB5B}">
      <dgm:prSet/>
      <dgm:spPr/>
      <dgm:t>
        <a:bodyPr/>
        <a:lstStyle/>
        <a:p>
          <a:endParaRPr lang="en-US"/>
        </a:p>
      </dgm:t>
    </dgm:pt>
    <dgm:pt modelId="{839FB8CB-590E-429A-8372-BB3B10386692}" type="sibTrans" cxnId="{BE013C28-C5F3-4DFA-BF36-63C33393FB5B}">
      <dgm:prSet/>
      <dgm:spPr/>
      <dgm:t>
        <a:bodyPr/>
        <a:lstStyle/>
        <a:p>
          <a:endParaRPr lang="en-US"/>
        </a:p>
      </dgm:t>
    </dgm:pt>
    <dgm:pt modelId="{C6509C50-565B-4775-9E17-565C5A4B06A6}">
      <dgm:prSet phldrT="[Text]" custT="1"/>
      <dgm:spPr/>
      <dgm:t>
        <a:bodyPr/>
        <a:lstStyle/>
        <a:p>
          <a:r>
            <a:rPr lang="en-US" sz="1800" b="0" i="0" dirty="0">
              <a:latin typeface="Garamond" pitchFamily="18" charset="0"/>
            </a:rPr>
            <a:t>Non-deduction of tax at source, either in whole or in part</a:t>
          </a:r>
          <a:endParaRPr lang="en-US" sz="1800" dirty="0">
            <a:latin typeface="Garamond" pitchFamily="18" charset="0"/>
          </a:endParaRPr>
        </a:p>
      </dgm:t>
    </dgm:pt>
    <dgm:pt modelId="{870DD684-7B2D-418F-8A9D-7A5725994B0D}" type="parTrans" cxnId="{0BEC659E-D614-49D5-B1C4-642DAB1C8BF0}">
      <dgm:prSet/>
      <dgm:spPr/>
      <dgm:t>
        <a:bodyPr/>
        <a:lstStyle/>
        <a:p>
          <a:endParaRPr lang="en-US"/>
        </a:p>
      </dgm:t>
    </dgm:pt>
    <dgm:pt modelId="{1FAA0BD4-ECDD-4344-A3A4-475F12744740}" type="sibTrans" cxnId="{0BEC659E-D614-49D5-B1C4-642DAB1C8BF0}">
      <dgm:prSet/>
      <dgm:spPr/>
      <dgm:t>
        <a:bodyPr/>
        <a:lstStyle/>
        <a:p>
          <a:endParaRPr lang="en-US"/>
        </a:p>
      </dgm:t>
    </dgm:pt>
    <dgm:pt modelId="{0F59D813-6E1A-4C91-AC1D-F86635815226}">
      <dgm:prSet phldrT="[Text]" custT="1"/>
      <dgm:spPr/>
      <dgm:t>
        <a:bodyPr/>
        <a:lstStyle/>
        <a:p>
          <a:r>
            <a:rPr lang="en-US" sz="1800" b="0" i="0" dirty="0">
              <a:latin typeface="Garamond" pitchFamily="18" charset="0"/>
            </a:rPr>
            <a:t>After deduction of tax, non-payment of tax either in whole or in part</a:t>
          </a:r>
          <a:endParaRPr lang="en-US" sz="1800" dirty="0">
            <a:latin typeface="Garamond" pitchFamily="18" charset="0"/>
          </a:endParaRPr>
        </a:p>
      </dgm:t>
    </dgm:pt>
    <dgm:pt modelId="{7049CC8D-1A18-42EE-9964-B22429317175}" type="parTrans" cxnId="{5747A8AB-7C52-40F5-9FAE-F4CD6862BE70}">
      <dgm:prSet/>
      <dgm:spPr/>
      <dgm:t>
        <a:bodyPr/>
        <a:lstStyle/>
        <a:p>
          <a:endParaRPr lang="en-US"/>
        </a:p>
      </dgm:t>
    </dgm:pt>
    <dgm:pt modelId="{12F0DF62-7747-4DBD-B6E7-CA36D6CE3896}" type="sibTrans" cxnId="{5747A8AB-7C52-40F5-9FAE-F4CD6862BE70}">
      <dgm:prSet/>
      <dgm:spPr/>
      <dgm:t>
        <a:bodyPr/>
        <a:lstStyle/>
        <a:p>
          <a:endParaRPr lang="en-US"/>
        </a:p>
      </dgm:t>
    </dgm:pt>
    <dgm:pt modelId="{572EE1FA-4B0D-4D5F-BCBB-1B0207846273}">
      <dgm:prSet phldrT="[Text]"/>
      <dgm:spPr/>
      <dgm:t>
        <a:bodyPr/>
        <a:lstStyle/>
        <a:p>
          <a:r>
            <a:rPr lang="en-US" dirty="0"/>
            <a:t>SECTION 221(1)</a:t>
          </a:r>
        </a:p>
      </dgm:t>
    </dgm:pt>
    <dgm:pt modelId="{981649C2-866E-4881-A5F5-0ED247E3ABBC}" type="parTrans" cxnId="{6D3A89FB-E0BA-4507-B1EB-CE8FF8FBDC44}">
      <dgm:prSet/>
      <dgm:spPr/>
      <dgm:t>
        <a:bodyPr/>
        <a:lstStyle/>
        <a:p>
          <a:endParaRPr lang="en-US"/>
        </a:p>
      </dgm:t>
    </dgm:pt>
    <dgm:pt modelId="{DAA0E9B0-684E-4185-B009-F2EBF049EB0E}" type="sibTrans" cxnId="{6D3A89FB-E0BA-4507-B1EB-CE8FF8FBDC44}">
      <dgm:prSet/>
      <dgm:spPr/>
      <dgm:t>
        <a:bodyPr/>
        <a:lstStyle/>
        <a:p>
          <a:endParaRPr lang="en-US"/>
        </a:p>
      </dgm:t>
    </dgm:pt>
    <dgm:pt modelId="{7C9AB3AF-D63A-4A2E-8A8A-6BBB5B0842F0}">
      <dgm:prSet phldrT="[Text]" custT="1"/>
      <dgm:spPr/>
      <dgm:t>
        <a:bodyPr/>
        <a:lstStyle/>
        <a:p>
          <a:pPr algn="just">
            <a:lnSpc>
              <a:spcPct val="100000"/>
            </a:lnSpc>
          </a:pPr>
          <a:r>
            <a:rPr lang="en-US" sz="1900" b="0" i="0" dirty="0">
              <a:latin typeface="Garamond" pitchFamily="18" charset="0"/>
            </a:rPr>
            <a:t>When an assessee is in default or is deemed to be in default in making a payment of tax, he shall, in addition to the amount of the arrears and the amount of interest payable under sub-section (2) of section 220, be liable, by way of penalty, to pay such amount as the [3][Assessing] Officer may direct, and in the case of a continuing default, such further amount or amounts as the [4][Assessing] Officer may, from time to time, direct, so, however, that the total amount of penalty does not exceed the amount of tax in arrears</a:t>
          </a:r>
          <a:endParaRPr lang="en-US" sz="1900" dirty="0">
            <a:latin typeface="Garamond" pitchFamily="18" charset="0"/>
          </a:endParaRPr>
        </a:p>
      </dgm:t>
    </dgm:pt>
    <dgm:pt modelId="{A3330349-A948-4C09-84B7-FE8553DCF9B9}" type="parTrans" cxnId="{D3091D3C-26A9-4708-9C06-5EC9AD8AE4AB}">
      <dgm:prSet/>
      <dgm:spPr/>
      <dgm:t>
        <a:bodyPr/>
        <a:lstStyle/>
        <a:p>
          <a:endParaRPr lang="en-US"/>
        </a:p>
      </dgm:t>
    </dgm:pt>
    <dgm:pt modelId="{D3077A1B-8232-4251-BDF4-700C64ECD313}" type="sibTrans" cxnId="{D3091D3C-26A9-4708-9C06-5EC9AD8AE4AB}">
      <dgm:prSet/>
      <dgm:spPr/>
      <dgm:t>
        <a:bodyPr/>
        <a:lstStyle/>
        <a:p>
          <a:endParaRPr lang="en-US"/>
        </a:p>
      </dgm:t>
    </dgm:pt>
    <dgm:pt modelId="{E10C4CD7-7936-4419-B0D0-68A5AE532AB7}">
      <dgm:prSet phldrT="[Text]" custT="1"/>
      <dgm:spPr/>
      <dgm:t>
        <a:bodyPr/>
        <a:lstStyle/>
        <a:p>
          <a:r>
            <a:rPr lang="en-US" sz="1800" b="0" i="0" dirty="0">
              <a:latin typeface="Garamond" pitchFamily="18" charset="0"/>
            </a:rPr>
            <a:t>Interest  1% Per Month</a:t>
          </a:r>
          <a:endParaRPr lang="en-US" sz="1800" dirty="0">
            <a:latin typeface="Garamond" pitchFamily="18" charset="0"/>
          </a:endParaRPr>
        </a:p>
      </dgm:t>
    </dgm:pt>
    <dgm:pt modelId="{073F42C2-3E94-4DA5-ABD2-A3F62AF3D6F5}" type="parTrans" cxnId="{BDB62629-D6FF-4E73-83DC-BEA554B68A92}">
      <dgm:prSet/>
      <dgm:spPr/>
      <dgm:t>
        <a:bodyPr/>
        <a:lstStyle/>
        <a:p>
          <a:endParaRPr lang="en-US"/>
        </a:p>
      </dgm:t>
    </dgm:pt>
    <dgm:pt modelId="{4FDCA408-D881-4841-813D-842336CB8F3E}" type="sibTrans" cxnId="{BDB62629-D6FF-4E73-83DC-BEA554B68A92}">
      <dgm:prSet/>
      <dgm:spPr/>
      <dgm:t>
        <a:bodyPr/>
        <a:lstStyle/>
        <a:p>
          <a:endParaRPr lang="en-US"/>
        </a:p>
      </dgm:t>
    </dgm:pt>
    <dgm:pt modelId="{55ABBDD2-BA46-40D6-9DC7-526C350EB0C8}">
      <dgm:prSet phldrT="[Text]" custT="1"/>
      <dgm:spPr/>
      <dgm:t>
        <a:bodyPr/>
        <a:lstStyle/>
        <a:p>
          <a:r>
            <a:rPr lang="en-US" sz="1800" b="1" i="0" dirty="0">
              <a:latin typeface="Garamond" pitchFamily="18" charset="0"/>
            </a:rPr>
            <a:t>Period for which interest is to be paid: </a:t>
          </a:r>
          <a:r>
            <a:rPr lang="en-US" sz="1800" b="0" i="0" dirty="0">
              <a:latin typeface="Garamond" pitchFamily="18" charset="0"/>
            </a:rPr>
            <a:t>From the date on which tax-deductible to the date on which tax is actually deducted.</a:t>
          </a:r>
          <a:endParaRPr lang="en-US" sz="1800" dirty="0">
            <a:latin typeface="Garamond" pitchFamily="18" charset="0"/>
          </a:endParaRPr>
        </a:p>
      </dgm:t>
    </dgm:pt>
    <dgm:pt modelId="{04735179-CDCC-46F1-A431-4BD8D9CD23C3}" type="parTrans" cxnId="{321E3B04-5904-431C-9F8B-296AF52E2C2E}">
      <dgm:prSet/>
      <dgm:spPr/>
      <dgm:t>
        <a:bodyPr/>
        <a:lstStyle/>
        <a:p>
          <a:endParaRPr lang="en-US"/>
        </a:p>
      </dgm:t>
    </dgm:pt>
    <dgm:pt modelId="{EFB1FC43-6234-4A8D-8195-9727C5F15D32}" type="sibTrans" cxnId="{321E3B04-5904-431C-9F8B-296AF52E2C2E}">
      <dgm:prSet/>
      <dgm:spPr/>
      <dgm:t>
        <a:bodyPr/>
        <a:lstStyle/>
        <a:p>
          <a:endParaRPr lang="en-US"/>
        </a:p>
      </dgm:t>
    </dgm:pt>
    <dgm:pt modelId="{22743CCE-4F61-4C5C-BE3E-BC67993B2D49}">
      <dgm:prSet phldrT="[Text]" custT="1"/>
      <dgm:spPr/>
      <dgm:t>
        <a:bodyPr/>
        <a:lstStyle/>
        <a:p>
          <a:r>
            <a:rPr lang="en-US" sz="1800" b="0" i="0" dirty="0">
              <a:latin typeface="Garamond" pitchFamily="18" charset="0"/>
            </a:rPr>
            <a:t>Interest 1.5% Per Month</a:t>
          </a:r>
          <a:endParaRPr lang="en-US" sz="1800" b="0" dirty="0">
            <a:latin typeface="Garamond" pitchFamily="18" charset="0"/>
          </a:endParaRPr>
        </a:p>
      </dgm:t>
    </dgm:pt>
    <dgm:pt modelId="{36728D89-E664-4F0F-A36B-259C12C4A6D6}" type="parTrans" cxnId="{7B3B7884-2DB3-4444-BF9F-3CCB196D6AE0}">
      <dgm:prSet/>
      <dgm:spPr/>
      <dgm:t>
        <a:bodyPr/>
        <a:lstStyle/>
        <a:p>
          <a:endParaRPr lang="en-US"/>
        </a:p>
      </dgm:t>
    </dgm:pt>
    <dgm:pt modelId="{BD56D7DF-D239-4875-B275-6E906ED5CF1A}" type="sibTrans" cxnId="{7B3B7884-2DB3-4444-BF9F-3CCB196D6AE0}">
      <dgm:prSet/>
      <dgm:spPr/>
      <dgm:t>
        <a:bodyPr/>
        <a:lstStyle/>
        <a:p>
          <a:endParaRPr lang="en-US"/>
        </a:p>
      </dgm:t>
    </dgm:pt>
    <dgm:pt modelId="{287DD0D9-4EC2-4034-8FED-0523B1FF497A}">
      <dgm:prSet phldrT="[Text]" custT="1"/>
      <dgm:spPr/>
      <dgm:t>
        <a:bodyPr/>
        <a:lstStyle/>
        <a:p>
          <a:r>
            <a:rPr lang="en-US" sz="1800" b="1" i="0" dirty="0">
              <a:latin typeface="Garamond" pitchFamily="18" charset="0"/>
            </a:rPr>
            <a:t>Period for which interest is to be paid: </a:t>
          </a:r>
          <a:r>
            <a:rPr lang="en-US" sz="1800" b="0" i="0" dirty="0">
              <a:latin typeface="Garamond" pitchFamily="18" charset="0"/>
            </a:rPr>
            <a:t>From the date of deduction to the date of payment</a:t>
          </a:r>
          <a:endParaRPr lang="en-US" sz="1800" b="0" dirty="0">
            <a:latin typeface="Garamond" pitchFamily="18" charset="0"/>
          </a:endParaRPr>
        </a:p>
      </dgm:t>
    </dgm:pt>
    <dgm:pt modelId="{36BBAB76-143A-40ED-B428-42EF32364668}" type="parTrans" cxnId="{3A508382-B581-4E83-ABBD-7FDC71B309D4}">
      <dgm:prSet/>
      <dgm:spPr/>
      <dgm:t>
        <a:bodyPr/>
        <a:lstStyle/>
        <a:p>
          <a:endParaRPr lang="en-US"/>
        </a:p>
      </dgm:t>
    </dgm:pt>
    <dgm:pt modelId="{A9072022-930B-444C-AD98-D8913A345665}" type="sibTrans" cxnId="{3A508382-B581-4E83-ABBD-7FDC71B309D4}">
      <dgm:prSet/>
      <dgm:spPr/>
      <dgm:t>
        <a:bodyPr/>
        <a:lstStyle/>
        <a:p>
          <a:endParaRPr lang="en-US"/>
        </a:p>
      </dgm:t>
    </dgm:pt>
    <dgm:pt modelId="{020B978D-5E33-4FB8-AED7-09E992EA0FF7}" type="pres">
      <dgm:prSet presAssocID="{D72942F9-8A1A-4D4D-B830-C0C0320398A9}" presName="linearFlow" presStyleCnt="0">
        <dgm:presLayoutVars>
          <dgm:dir/>
          <dgm:animLvl val="lvl"/>
          <dgm:resizeHandles val="exact"/>
        </dgm:presLayoutVars>
      </dgm:prSet>
      <dgm:spPr/>
    </dgm:pt>
    <dgm:pt modelId="{59650BD6-F2BA-457A-B15D-EABF29FF95A7}" type="pres">
      <dgm:prSet presAssocID="{78CD9FCC-4387-4CC4-89CD-9C3485AB556A}" presName="composite" presStyleCnt="0"/>
      <dgm:spPr/>
    </dgm:pt>
    <dgm:pt modelId="{18437283-4FA9-4653-B536-9D7EED5D369D}" type="pres">
      <dgm:prSet presAssocID="{78CD9FCC-4387-4CC4-89CD-9C3485AB556A}" presName="parentText" presStyleLbl="alignNode1" presStyleIdx="0" presStyleCnt="2" custLinFactNeighborX="-1362" custLinFactNeighborY="-8614">
        <dgm:presLayoutVars>
          <dgm:chMax val="1"/>
          <dgm:bulletEnabled val="1"/>
        </dgm:presLayoutVars>
      </dgm:prSet>
      <dgm:spPr/>
    </dgm:pt>
    <dgm:pt modelId="{DDA4C860-4917-47E3-B636-A3D8BE66C597}" type="pres">
      <dgm:prSet presAssocID="{78CD9FCC-4387-4CC4-89CD-9C3485AB556A}" presName="descendantText" presStyleLbl="alignAcc1" presStyleIdx="0" presStyleCnt="2" custScaleY="146930" custLinFactNeighborX="-327" custLinFactNeighborY="-13253">
        <dgm:presLayoutVars>
          <dgm:bulletEnabled val="1"/>
        </dgm:presLayoutVars>
      </dgm:prSet>
      <dgm:spPr/>
    </dgm:pt>
    <dgm:pt modelId="{B571B5DD-B714-458F-B641-425A68257D15}" type="pres">
      <dgm:prSet presAssocID="{839FB8CB-590E-429A-8372-BB3B10386692}" presName="sp" presStyleCnt="0"/>
      <dgm:spPr/>
    </dgm:pt>
    <dgm:pt modelId="{70649D44-8845-4B4D-9886-C9F7606A624A}" type="pres">
      <dgm:prSet presAssocID="{572EE1FA-4B0D-4D5F-BCBB-1B0207846273}" presName="composite" presStyleCnt="0"/>
      <dgm:spPr/>
    </dgm:pt>
    <dgm:pt modelId="{DFE6DF52-1E98-4407-8C4E-A7EC72924706}" type="pres">
      <dgm:prSet presAssocID="{572EE1FA-4B0D-4D5F-BCBB-1B0207846273}" presName="parentText" presStyleLbl="alignNode1" presStyleIdx="1" presStyleCnt="2">
        <dgm:presLayoutVars>
          <dgm:chMax val="1"/>
          <dgm:bulletEnabled val="1"/>
        </dgm:presLayoutVars>
      </dgm:prSet>
      <dgm:spPr/>
    </dgm:pt>
    <dgm:pt modelId="{02B8CB2B-92F4-49B5-9F49-6B15214592AE}" type="pres">
      <dgm:prSet presAssocID="{572EE1FA-4B0D-4D5F-BCBB-1B0207846273}" presName="descendantText" presStyleLbl="alignAcc1" presStyleIdx="1" presStyleCnt="2" custScaleY="186073">
        <dgm:presLayoutVars>
          <dgm:bulletEnabled val="1"/>
        </dgm:presLayoutVars>
      </dgm:prSet>
      <dgm:spPr/>
    </dgm:pt>
  </dgm:ptLst>
  <dgm:cxnLst>
    <dgm:cxn modelId="{321E3B04-5904-431C-9F8B-296AF52E2C2E}" srcId="{C6509C50-565B-4775-9E17-565C5A4B06A6}" destId="{55ABBDD2-BA46-40D6-9DC7-526C350EB0C8}" srcOrd="1" destOrd="0" parTransId="{04735179-CDCC-46F1-A431-4BD8D9CD23C3}" sibTransId="{EFB1FC43-6234-4A8D-8195-9727C5F15D32}"/>
    <dgm:cxn modelId="{918B5026-3AB7-4727-A6A8-3619B0DD5842}" type="presOf" srcId="{55ABBDD2-BA46-40D6-9DC7-526C350EB0C8}" destId="{DDA4C860-4917-47E3-B636-A3D8BE66C597}" srcOrd="0" destOrd="2" presId="urn:microsoft.com/office/officeart/2005/8/layout/chevron2"/>
    <dgm:cxn modelId="{BE013C28-C5F3-4DFA-BF36-63C33393FB5B}" srcId="{D72942F9-8A1A-4D4D-B830-C0C0320398A9}" destId="{78CD9FCC-4387-4CC4-89CD-9C3485AB556A}" srcOrd="0" destOrd="0" parTransId="{4C3DB312-BFAF-403E-9562-6727D8FA79FA}" sibTransId="{839FB8CB-590E-429A-8372-BB3B10386692}"/>
    <dgm:cxn modelId="{BDB62629-D6FF-4E73-83DC-BEA554B68A92}" srcId="{C6509C50-565B-4775-9E17-565C5A4B06A6}" destId="{E10C4CD7-7936-4419-B0D0-68A5AE532AB7}" srcOrd="0" destOrd="0" parTransId="{073F42C2-3E94-4DA5-ABD2-A3F62AF3D6F5}" sibTransId="{4FDCA408-D881-4841-813D-842336CB8F3E}"/>
    <dgm:cxn modelId="{50EB3538-B642-4A70-BFF9-9F20DAE3562B}" type="presOf" srcId="{C6509C50-565B-4775-9E17-565C5A4B06A6}" destId="{DDA4C860-4917-47E3-B636-A3D8BE66C597}" srcOrd="0" destOrd="0" presId="urn:microsoft.com/office/officeart/2005/8/layout/chevron2"/>
    <dgm:cxn modelId="{D3091D3C-26A9-4708-9C06-5EC9AD8AE4AB}" srcId="{572EE1FA-4B0D-4D5F-BCBB-1B0207846273}" destId="{7C9AB3AF-D63A-4A2E-8A8A-6BBB5B0842F0}" srcOrd="0" destOrd="0" parTransId="{A3330349-A948-4C09-84B7-FE8553DCF9B9}" sibTransId="{D3077A1B-8232-4251-BDF4-700C64ECD313}"/>
    <dgm:cxn modelId="{7CE23565-A121-4372-A69D-BD78AE92BBF2}" type="presOf" srcId="{E10C4CD7-7936-4419-B0D0-68A5AE532AB7}" destId="{DDA4C860-4917-47E3-B636-A3D8BE66C597}" srcOrd="0" destOrd="1" presId="urn:microsoft.com/office/officeart/2005/8/layout/chevron2"/>
    <dgm:cxn modelId="{F0D1D44A-7C05-49FD-9CA4-38C9A622468E}" type="presOf" srcId="{287DD0D9-4EC2-4034-8FED-0523B1FF497A}" destId="{DDA4C860-4917-47E3-B636-A3D8BE66C597}" srcOrd="0" destOrd="5" presId="urn:microsoft.com/office/officeart/2005/8/layout/chevron2"/>
    <dgm:cxn modelId="{579D224B-3C82-402B-A5AC-574853DC1BE8}" type="presOf" srcId="{0F59D813-6E1A-4C91-AC1D-F86635815226}" destId="{DDA4C860-4917-47E3-B636-A3D8BE66C597}" srcOrd="0" destOrd="3" presId="urn:microsoft.com/office/officeart/2005/8/layout/chevron2"/>
    <dgm:cxn modelId="{39674153-7184-402D-B613-CEF5032FB87A}" type="presOf" srcId="{78CD9FCC-4387-4CC4-89CD-9C3485AB556A}" destId="{18437283-4FA9-4653-B536-9D7EED5D369D}" srcOrd="0" destOrd="0" presId="urn:microsoft.com/office/officeart/2005/8/layout/chevron2"/>
    <dgm:cxn modelId="{0749BB75-714A-42BB-AE3E-8585A9D3C80D}" type="presOf" srcId="{7C9AB3AF-D63A-4A2E-8A8A-6BBB5B0842F0}" destId="{02B8CB2B-92F4-49B5-9F49-6B15214592AE}" srcOrd="0" destOrd="0" presId="urn:microsoft.com/office/officeart/2005/8/layout/chevron2"/>
    <dgm:cxn modelId="{52EBA576-C082-4415-86B3-FC5DC8A0E0A4}" type="presOf" srcId="{572EE1FA-4B0D-4D5F-BCBB-1B0207846273}" destId="{DFE6DF52-1E98-4407-8C4E-A7EC72924706}" srcOrd="0" destOrd="0" presId="urn:microsoft.com/office/officeart/2005/8/layout/chevron2"/>
    <dgm:cxn modelId="{3A508382-B581-4E83-ABBD-7FDC71B309D4}" srcId="{0F59D813-6E1A-4C91-AC1D-F86635815226}" destId="{287DD0D9-4EC2-4034-8FED-0523B1FF497A}" srcOrd="1" destOrd="0" parTransId="{36BBAB76-143A-40ED-B428-42EF32364668}" sibTransId="{A9072022-930B-444C-AD98-D8913A345665}"/>
    <dgm:cxn modelId="{7B3B7884-2DB3-4444-BF9F-3CCB196D6AE0}" srcId="{0F59D813-6E1A-4C91-AC1D-F86635815226}" destId="{22743CCE-4F61-4C5C-BE3E-BC67993B2D49}" srcOrd="0" destOrd="0" parTransId="{36728D89-E664-4F0F-A36B-259C12C4A6D6}" sibTransId="{BD56D7DF-D239-4875-B275-6E906ED5CF1A}"/>
    <dgm:cxn modelId="{0BEC659E-D614-49D5-B1C4-642DAB1C8BF0}" srcId="{78CD9FCC-4387-4CC4-89CD-9C3485AB556A}" destId="{C6509C50-565B-4775-9E17-565C5A4B06A6}" srcOrd="0" destOrd="0" parTransId="{870DD684-7B2D-418F-8A9D-7A5725994B0D}" sibTransId="{1FAA0BD4-ECDD-4344-A3A4-475F12744740}"/>
    <dgm:cxn modelId="{5747A8AB-7C52-40F5-9FAE-F4CD6862BE70}" srcId="{78CD9FCC-4387-4CC4-89CD-9C3485AB556A}" destId="{0F59D813-6E1A-4C91-AC1D-F86635815226}" srcOrd="1" destOrd="0" parTransId="{7049CC8D-1A18-42EE-9964-B22429317175}" sibTransId="{12F0DF62-7747-4DBD-B6E7-CA36D6CE3896}"/>
    <dgm:cxn modelId="{1B9698C9-4678-4F76-B846-9378AFBA7119}" type="presOf" srcId="{22743CCE-4F61-4C5C-BE3E-BC67993B2D49}" destId="{DDA4C860-4917-47E3-B636-A3D8BE66C597}" srcOrd="0" destOrd="4" presId="urn:microsoft.com/office/officeart/2005/8/layout/chevron2"/>
    <dgm:cxn modelId="{7850CCF7-964C-407B-B0EB-FAD3106E25C8}" type="presOf" srcId="{D72942F9-8A1A-4D4D-B830-C0C0320398A9}" destId="{020B978D-5E33-4FB8-AED7-09E992EA0FF7}" srcOrd="0" destOrd="0" presId="urn:microsoft.com/office/officeart/2005/8/layout/chevron2"/>
    <dgm:cxn modelId="{6D3A89FB-E0BA-4507-B1EB-CE8FF8FBDC44}" srcId="{D72942F9-8A1A-4D4D-B830-C0C0320398A9}" destId="{572EE1FA-4B0D-4D5F-BCBB-1B0207846273}" srcOrd="1" destOrd="0" parTransId="{981649C2-866E-4881-A5F5-0ED247E3ABBC}" sibTransId="{DAA0E9B0-684E-4185-B009-F2EBF049EB0E}"/>
    <dgm:cxn modelId="{0BE1425C-8A77-4E58-8446-11CDF73A4943}" type="presParOf" srcId="{020B978D-5E33-4FB8-AED7-09E992EA0FF7}" destId="{59650BD6-F2BA-457A-B15D-EABF29FF95A7}" srcOrd="0" destOrd="0" presId="urn:microsoft.com/office/officeart/2005/8/layout/chevron2"/>
    <dgm:cxn modelId="{2D6F8977-8871-4B6A-8639-8ABAEB2EC616}" type="presParOf" srcId="{59650BD6-F2BA-457A-B15D-EABF29FF95A7}" destId="{18437283-4FA9-4653-B536-9D7EED5D369D}" srcOrd="0" destOrd="0" presId="urn:microsoft.com/office/officeart/2005/8/layout/chevron2"/>
    <dgm:cxn modelId="{73C76C89-003F-43F5-819A-8D12816FD7B0}" type="presParOf" srcId="{59650BD6-F2BA-457A-B15D-EABF29FF95A7}" destId="{DDA4C860-4917-47E3-B636-A3D8BE66C597}" srcOrd="1" destOrd="0" presId="urn:microsoft.com/office/officeart/2005/8/layout/chevron2"/>
    <dgm:cxn modelId="{8C97D2D2-91BE-4BB7-AD63-C47A74E72182}" type="presParOf" srcId="{020B978D-5E33-4FB8-AED7-09E992EA0FF7}" destId="{B571B5DD-B714-458F-B641-425A68257D15}" srcOrd="1" destOrd="0" presId="urn:microsoft.com/office/officeart/2005/8/layout/chevron2"/>
    <dgm:cxn modelId="{E5B805EB-DF51-4F8E-8CC2-6008F9B12FE8}" type="presParOf" srcId="{020B978D-5E33-4FB8-AED7-09E992EA0FF7}" destId="{70649D44-8845-4B4D-9886-C9F7606A624A}" srcOrd="2" destOrd="0" presId="urn:microsoft.com/office/officeart/2005/8/layout/chevron2"/>
    <dgm:cxn modelId="{D6B61BAE-3532-48DF-85A4-CF8A014F59F8}" type="presParOf" srcId="{70649D44-8845-4B4D-9886-C9F7606A624A}" destId="{DFE6DF52-1E98-4407-8C4E-A7EC72924706}" srcOrd="0" destOrd="0" presId="urn:microsoft.com/office/officeart/2005/8/layout/chevron2"/>
    <dgm:cxn modelId="{26C74C2B-EC6B-4326-B1C4-60358CCCC61B}" type="presParOf" srcId="{70649D44-8845-4B4D-9886-C9F7606A624A}" destId="{02B8CB2B-92F4-49B5-9F49-6B15214592A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E6B9FC-A916-4C3F-BA99-5F0DEA3EBED4}" type="doc">
      <dgm:prSet loTypeId="urn:microsoft.com/office/officeart/2005/8/layout/chevron2" loCatId="list" qsTypeId="urn:microsoft.com/office/officeart/2005/8/quickstyle/3d2#3" qsCatId="3D" csTypeId="urn:microsoft.com/office/officeart/2005/8/colors/colorful1#5" csCatId="colorful" phldr="1"/>
      <dgm:spPr/>
      <dgm:t>
        <a:bodyPr/>
        <a:lstStyle/>
        <a:p>
          <a:endParaRPr lang="en-US"/>
        </a:p>
      </dgm:t>
    </dgm:pt>
    <dgm:pt modelId="{FAC92648-68A1-4E9E-AA1D-ABE0BD601920}">
      <dgm:prSet phldrT="[Text]" custT="1"/>
      <dgm:spPr/>
      <dgm:t>
        <a:bodyPr/>
        <a:lstStyle/>
        <a:p>
          <a:r>
            <a:rPr lang="en-US" sz="1500" b="1" dirty="0"/>
            <a:t>SECTION 271</a:t>
          </a:r>
        </a:p>
        <a:p>
          <a:r>
            <a:rPr lang="en-US" sz="1500" b="1" dirty="0"/>
            <a:t>C</a:t>
          </a:r>
        </a:p>
      </dgm:t>
    </dgm:pt>
    <dgm:pt modelId="{F71E99DA-F0C2-432F-A12C-25EE0C219366}" type="parTrans" cxnId="{66B68C8C-BD10-4642-9F9A-29EF7B859D4A}">
      <dgm:prSet/>
      <dgm:spPr/>
      <dgm:t>
        <a:bodyPr/>
        <a:lstStyle/>
        <a:p>
          <a:endParaRPr lang="en-US"/>
        </a:p>
      </dgm:t>
    </dgm:pt>
    <dgm:pt modelId="{0D8FCC8D-50B1-4936-829C-24A02E6942AF}" type="sibTrans" cxnId="{66B68C8C-BD10-4642-9F9A-29EF7B859D4A}">
      <dgm:prSet/>
      <dgm:spPr/>
      <dgm:t>
        <a:bodyPr/>
        <a:lstStyle/>
        <a:p>
          <a:endParaRPr lang="en-US"/>
        </a:p>
      </dgm:t>
    </dgm:pt>
    <dgm:pt modelId="{5620C694-3550-4687-9069-75C5F4DE526C}">
      <dgm:prSet phldrT="[Text]" custT="1"/>
      <dgm:spPr/>
      <dgm:t>
        <a:bodyPr/>
        <a:lstStyle/>
        <a:p>
          <a:pPr algn="just"/>
          <a:r>
            <a:rPr lang="en-US" sz="1600" b="0" i="0" dirty="0"/>
            <a:t>If any person fails to deduct the whole or any part of the tax as required by or under the provisions of Chapter XVII-B; or pay the whole or any part of the tax as required by or under, --sub-section (2) of section 115-O; </a:t>
          </a:r>
          <a:r>
            <a:rPr lang="en-US" sz="1600" b="0" i="0" dirty="0" err="1"/>
            <a:t>orsecond</a:t>
          </a:r>
          <a:r>
            <a:rPr lang="en-US" sz="1600" b="0" i="0" dirty="0"/>
            <a:t> proviso to section 194B, then, such person shall be liable to pay, by way of penalty, a sum equal to the amount of tax which such person failed to deduct or pay as aforesaid.</a:t>
          </a:r>
          <a:endParaRPr lang="en-US" sz="1600" dirty="0"/>
        </a:p>
      </dgm:t>
    </dgm:pt>
    <dgm:pt modelId="{4AE6730B-BEDF-4DF2-9117-A3F918F47C8A}" type="parTrans" cxnId="{4C31AC41-24B7-4169-9D36-696FF7D8476E}">
      <dgm:prSet/>
      <dgm:spPr/>
      <dgm:t>
        <a:bodyPr/>
        <a:lstStyle/>
        <a:p>
          <a:endParaRPr lang="en-US"/>
        </a:p>
      </dgm:t>
    </dgm:pt>
    <dgm:pt modelId="{0AA67CA4-50B6-4599-9D83-A221ED3BDF3A}" type="sibTrans" cxnId="{4C31AC41-24B7-4169-9D36-696FF7D8476E}">
      <dgm:prSet/>
      <dgm:spPr/>
      <dgm:t>
        <a:bodyPr/>
        <a:lstStyle/>
        <a:p>
          <a:endParaRPr lang="en-US"/>
        </a:p>
      </dgm:t>
    </dgm:pt>
    <dgm:pt modelId="{8819FEE3-2420-4730-A9AF-1C68BAFCA19F}">
      <dgm:prSet phldrT="[Text]" custT="1"/>
      <dgm:spPr/>
      <dgm:t>
        <a:bodyPr/>
        <a:lstStyle/>
        <a:p>
          <a:r>
            <a:rPr lang="en-US" sz="1500" b="1" dirty="0"/>
            <a:t>SECTION 271 H</a:t>
          </a:r>
        </a:p>
      </dgm:t>
    </dgm:pt>
    <dgm:pt modelId="{FA8648E9-EFB7-4674-9B71-697FFFDE2E24}" type="parTrans" cxnId="{6E4E1CBB-4CFB-4F9E-822E-ABF619A26A62}">
      <dgm:prSet/>
      <dgm:spPr/>
      <dgm:t>
        <a:bodyPr/>
        <a:lstStyle/>
        <a:p>
          <a:endParaRPr lang="en-US"/>
        </a:p>
      </dgm:t>
    </dgm:pt>
    <dgm:pt modelId="{43A21D48-BC11-482A-A23E-DBCFCB091E05}" type="sibTrans" cxnId="{6E4E1CBB-4CFB-4F9E-822E-ABF619A26A62}">
      <dgm:prSet/>
      <dgm:spPr/>
      <dgm:t>
        <a:bodyPr/>
        <a:lstStyle/>
        <a:p>
          <a:endParaRPr lang="en-US"/>
        </a:p>
      </dgm:t>
    </dgm:pt>
    <dgm:pt modelId="{5AA291EA-466A-4267-88FB-6AC0DED8B33B}">
      <dgm:prSet phldrT="[Text]" custT="1"/>
      <dgm:spPr/>
      <dgm:t>
        <a:bodyPr/>
        <a:lstStyle/>
        <a:p>
          <a:pPr algn="just"/>
          <a:r>
            <a:rPr lang="en-US" sz="1600" b="0" i="0" dirty="0"/>
            <a:t>Penalty for failure to furnish statements, etc</a:t>
          </a:r>
          <a:endParaRPr lang="en-US" sz="1600" b="0" dirty="0"/>
        </a:p>
      </dgm:t>
    </dgm:pt>
    <dgm:pt modelId="{FC518391-5D85-44D6-82EC-D2CEC0CE0F61}" type="parTrans" cxnId="{263033BA-62E8-404A-8549-40EA86603027}">
      <dgm:prSet/>
      <dgm:spPr/>
      <dgm:t>
        <a:bodyPr/>
        <a:lstStyle/>
        <a:p>
          <a:endParaRPr lang="en-US"/>
        </a:p>
      </dgm:t>
    </dgm:pt>
    <dgm:pt modelId="{66459ACB-A1C9-41D7-82D4-CC80ADA8F5E0}" type="sibTrans" cxnId="{263033BA-62E8-404A-8549-40EA86603027}">
      <dgm:prSet/>
      <dgm:spPr/>
      <dgm:t>
        <a:bodyPr/>
        <a:lstStyle/>
        <a:p>
          <a:endParaRPr lang="en-US"/>
        </a:p>
      </dgm:t>
    </dgm:pt>
    <dgm:pt modelId="{51C0CF9C-9159-41B6-8A00-055B0757BB10}">
      <dgm:prSet phldrT="[Text]" custT="1"/>
      <dgm:spPr/>
      <dgm:t>
        <a:bodyPr/>
        <a:lstStyle/>
        <a:p>
          <a:pPr algn="just"/>
          <a:r>
            <a:rPr lang="en-US" sz="1600" b="0" i="0" dirty="0"/>
            <a:t>The penalty referred to in sub-section (1) shall be a sum </a:t>
          </a:r>
          <a:r>
            <a:rPr lang="en-US" sz="1600" b="1" i="0" dirty="0"/>
            <a:t>which shall not be less than ten thousand rupees but which may extend to one </a:t>
          </a:r>
          <a:r>
            <a:rPr lang="en-US" sz="1600" b="1" i="0" dirty="0" err="1"/>
            <a:t>lakh</a:t>
          </a:r>
          <a:r>
            <a:rPr lang="en-US" sz="1600" b="1" i="0" dirty="0"/>
            <a:t> rupees</a:t>
          </a:r>
          <a:endParaRPr lang="en-US" sz="1600" b="1" dirty="0"/>
        </a:p>
      </dgm:t>
    </dgm:pt>
    <dgm:pt modelId="{3591AFE0-A3EB-41FA-A66A-13D789D10269}" type="parTrans" cxnId="{D3C113E6-DBC3-445C-9288-C8F9540E6B64}">
      <dgm:prSet/>
      <dgm:spPr/>
      <dgm:t>
        <a:bodyPr/>
        <a:lstStyle/>
        <a:p>
          <a:endParaRPr lang="en-US"/>
        </a:p>
      </dgm:t>
    </dgm:pt>
    <dgm:pt modelId="{57C31A72-6FD4-4AE0-BFE0-B92F022B772D}" type="sibTrans" cxnId="{D3C113E6-DBC3-445C-9288-C8F9540E6B64}">
      <dgm:prSet/>
      <dgm:spPr/>
      <dgm:t>
        <a:bodyPr/>
        <a:lstStyle/>
        <a:p>
          <a:endParaRPr lang="en-US"/>
        </a:p>
      </dgm:t>
    </dgm:pt>
    <dgm:pt modelId="{AC86311E-1CE7-4A0C-929E-6C605D003A9F}">
      <dgm:prSet phldrT="[Text]" custT="1"/>
      <dgm:spPr/>
      <dgm:t>
        <a:bodyPr/>
        <a:lstStyle/>
        <a:p>
          <a:pPr algn="just"/>
          <a:r>
            <a:rPr lang="en-US" sz="1600" b="0" i="0" dirty="0"/>
            <a:t>Any penalty imposable under sub-section (1) shall be imposed by the [4][Joint Commissioner</a:t>
          </a:r>
          <a:endParaRPr lang="en-US" sz="1600" dirty="0"/>
        </a:p>
      </dgm:t>
    </dgm:pt>
    <dgm:pt modelId="{1E250383-A7EA-463E-9242-BE5270FE524C}" type="parTrans" cxnId="{E9FAEC08-1BCE-4E17-A7B6-E9438D7B51BD}">
      <dgm:prSet/>
      <dgm:spPr/>
      <dgm:t>
        <a:bodyPr/>
        <a:lstStyle/>
        <a:p>
          <a:endParaRPr lang="en-US"/>
        </a:p>
      </dgm:t>
    </dgm:pt>
    <dgm:pt modelId="{B352DE46-60FF-4ECC-B327-9DFC4188B0FC}" type="sibTrans" cxnId="{E9FAEC08-1BCE-4E17-A7B6-E9438D7B51BD}">
      <dgm:prSet/>
      <dgm:spPr/>
      <dgm:t>
        <a:bodyPr/>
        <a:lstStyle/>
        <a:p>
          <a:endParaRPr lang="en-US"/>
        </a:p>
      </dgm:t>
    </dgm:pt>
    <dgm:pt modelId="{4F93AF41-A2D4-475A-AE59-5350703F8E9A}">
      <dgm:prSet phldrT="[Text]" custT="1"/>
      <dgm:spPr/>
      <dgm:t>
        <a:bodyPr/>
        <a:lstStyle/>
        <a:p>
          <a:pPr algn="just"/>
          <a:r>
            <a:rPr lang="en-US" sz="1600" b="0" i="0" dirty="0"/>
            <a:t>no penalty shall be levied for the failure referred to in clause (a) of sub-section (1), if the person proves that after paying tax deducted or collected along with the fee and interest, if any, to the credit of the Central Government, he had delivered or cause to be delivered the statement referred to in sub-section (3) of section 200 or the proviso to sub-section (3) of section 206C before the expiry of a period of one year from the time prescribed for delivering or causing to be delivered such statement.</a:t>
          </a:r>
          <a:endParaRPr lang="en-US" sz="1600" dirty="0"/>
        </a:p>
      </dgm:t>
    </dgm:pt>
    <dgm:pt modelId="{A15B0A6C-C7B2-4F2D-9DA6-39F95B3B4765}" type="parTrans" cxnId="{6CCF835D-2941-46ED-A511-DB21FAAC4C4D}">
      <dgm:prSet/>
      <dgm:spPr/>
      <dgm:t>
        <a:bodyPr/>
        <a:lstStyle/>
        <a:p>
          <a:endParaRPr lang="en-US"/>
        </a:p>
      </dgm:t>
    </dgm:pt>
    <dgm:pt modelId="{7FE68DFB-B970-41DA-8C83-AD018C752FCB}" type="sibTrans" cxnId="{6CCF835D-2941-46ED-A511-DB21FAAC4C4D}">
      <dgm:prSet/>
      <dgm:spPr/>
      <dgm:t>
        <a:bodyPr/>
        <a:lstStyle/>
        <a:p>
          <a:endParaRPr lang="en-US"/>
        </a:p>
      </dgm:t>
    </dgm:pt>
    <dgm:pt modelId="{90B80352-BF90-4BAB-882F-6023A81F0122}" type="pres">
      <dgm:prSet presAssocID="{9EE6B9FC-A916-4C3F-BA99-5F0DEA3EBED4}" presName="linearFlow" presStyleCnt="0">
        <dgm:presLayoutVars>
          <dgm:dir/>
          <dgm:animLvl val="lvl"/>
          <dgm:resizeHandles val="exact"/>
        </dgm:presLayoutVars>
      </dgm:prSet>
      <dgm:spPr/>
    </dgm:pt>
    <dgm:pt modelId="{B39451D4-EBF4-4123-BC52-EF12C0979353}" type="pres">
      <dgm:prSet presAssocID="{FAC92648-68A1-4E9E-AA1D-ABE0BD601920}" presName="composite" presStyleCnt="0"/>
      <dgm:spPr/>
    </dgm:pt>
    <dgm:pt modelId="{B3ED8ED0-2B8B-4F8D-8726-011150A08349}" type="pres">
      <dgm:prSet presAssocID="{FAC92648-68A1-4E9E-AA1D-ABE0BD601920}" presName="parentText" presStyleLbl="alignNode1" presStyleIdx="0" presStyleCnt="2" custScaleX="109873">
        <dgm:presLayoutVars>
          <dgm:chMax val="1"/>
          <dgm:bulletEnabled val="1"/>
        </dgm:presLayoutVars>
      </dgm:prSet>
      <dgm:spPr/>
    </dgm:pt>
    <dgm:pt modelId="{4B4C3EA3-5E02-49CD-9D54-9C7699D97F78}" type="pres">
      <dgm:prSet presAssocID="{FAC92648-68A1-4E9E-AA1D-ABE0BD601920}" presName="descendantText" presStyleLbl="alignAcc1" presStyleIdx="0" presStyleCnt="2" custScaleY="135877">
        <dgm:presLayoutVars>
          <dgm:bulletEnabled val="1"/>
        </dgm:presLayoutVars>
      </dgm:prSet>
      <dgm:spPr/>
    </dgm:pt>
    <dgm:pt modelId="{5571FDE0-8F05-4D04-9971-47F6C3A91C91}" type="pres">
      <dgm:prSet presAssocID="{0D8FCC8D-50B1-4936-829C-24A02E6942AF}" presName="sp" presStyleCnt="0"/>
      <dgm:spPr/>
    </dgm:pt>
    <dgm:pt modelId="{CC27893D-E095-4320-890D-14CBD7A950E1}" type="pres">
      <dgm:prSet presAssocID="{8819FEE3-2420-4730-A9AF-1C68BAFCA19F}" presName="composite" presStyleCnt="0"/>
      <dgm:spPr/>
    </dgm:pt>
    <dgm:pt modelId="{AE0CC5D9-C6F0-4A31-B879-11D5167169FC}" type="pres">
      <dgm:prSet presAssocID="{8819FEE3-2420-4730-A9AF-1C68BAFCA19F}" presName="parentText" presStyleLbl="alignNode1" presStyleIdx="1" presStyleCnt="2">
        <dgm:presLayoutVars>
          <dgm:chMax val="1"/>
          <dgm:bulletEnabled val="1"/>
        </dgm:presLayoutVars>
      </dgm:prSet>
      <dgm:spPr/>
    </dgm:pt>
    <dgm:pt modelId="{66156F3C-6E0C-4EEB-8BB2-0576F41F60CC}" type="pres">
      <dgm:prSet presAssocID="{8819FEE3-2420-4730-A9AF-1C68BAFCA19F}" presName="descendantText" presStyleLbl="alignAcc1" presStyleIdx="1" presStyleCnt="2" custScaleY="200425">
        <dgm:presLayoutVars>
          <dgm:bulletEnabled val="1"/>
        </dgm:presLayoutVars>
      </dgm:prSet>
      <dgm:spPr/>
    </dgm:pt>
  </dgm:ptLst>
  <dgm:cxnLst>
    <dgm:cxn modelId="{AD9FFB03-C557-4241-808B-777C824E1A5D}" type="presOf" srcId="{AC86311E-1CE7-4A0C-929E-6C605D003A9F}" destId="{4B4C3EA3-5E02-49CD-9D54-9C7699D97F78}" srcOrd="0" destOrd="1" presId="urn:microsoft.com/office/officeart/2005/8/layout/chevron2"/>
    <dgm:cxn modelId="{E9FAEC08-1BCE-4E17-A7B6-E9438D7B51BD}" srcId="{FAC92648-68A1-4E9E-AA1D-ABE0BD601920}" destId="{AC86311E-1CE7-4A0C-929E-6C605D003A9F}" srcOrd="1" destOrd="0" parTransId="{1E250383-A7EA-463E-9242-BE5270FE524C}" sibTransId="{B352DE46-60FF-4ECC-B327-9DFC4188B0FC}"/>
    <dgm:cxn modelId="{987FB65C-EE8E-4536-B1CA-B1DE44FEC92A}" type="presOf" srcId="{4F93AF41-A2D4-475A-AE59-5350703F8E9A}" destId="{66156F3C-6E0C-4EEB-8BB2-0576F41F60CC}" srcOrd="0" destOrd="2" presId="urn:microsoft.com/office/officeart/2005/8/layout/chevron2"/>
    <dgm:cxn modelId="{6CCF835D-2941-46ED-A511-DB21FAAC4C4D}" srcId="{8819FEE3-2420-4730-A9AF-1C68BAFCA19F}" destId="{4F93AF41-A2D4-475A-AE59-5350703F8E9A}" srcOrd="2" destOrd="0" parTransId="{A15B0A6C-C7B2-4F2D-9DA6-39F95B3B4765}" sibTransId="{7FE68DFB-B970-41DA-8C83-AD018C752FCB}"/>
    <dgm:cxn modelId="{4C31AC41-24B7-4169-9D36-696FF7D8476E}" srcId="{FAC92648-68A1-4E9E-AA1D-ABE0BD601920}" destId="{5620C694-3550-4687-9069-75C5F4DE526C}" srcOrd="0" destOrd="0" parTransId="{4AE6730B-BEDF-4DF2-9117-A3F918F47C8A}" sibTransId="{0AA67CA4-50B6-4599-9D83-A221ED3BDF3A}"/>
    <dgm:cxn modelId="{F8A03C65-DE29-4864-8E29-11A412E22E5D}" type="presOf" srcId="{51C0CF9C-9159-41B6-8A00-055B0757BB10}" destId="{66156F3C-6E0C-4EEB-8BB2-0576F41F60CC}" srcOrd="0" destOrd="1" presId="urn:microsoft.com/office/officeart/2005/8/layout/chevron2"/>
    <dgm:cxn modelId="{8E0CF44D-BE0B-49E3-81E5-C1ABBF4AADAC}" type="presOf" srcId="{5AA291EA-466A-4267-88FB-6AC0DED8B33B}" destId="{66156F3C-6E0C-4EEB-8BB2-0576F41F60CC}" srcOrd="0" destOrd="0" presId="urn:microsoft.com/office/officeart/2005/8/layout/chevron2"/>
    <dgm:cxn modelId="{87A10258-87AA-41E5-8EC1-0676E8420DD3}" type="presOf" srcId="{9EE6B9FC-A916-4C3F-BA99-5F0DEA3EBED4}" destId="{90B80352-BF90-4BAB-882F-6023A81F0122}" srcOrd="0" destOrd="0" presId="urn:microsoft.com/office/officeart/2005/8/layout/chevron2"/>
    <dgm:cxn modelId="{66B68C8C-BD10-4642-9F9A-29EF7B859D4A}" srcId="{9EE6B9FC-A916-4C3F-BA99-5F0DEA3EBED4}" destId="{FAC92648-68A1-4E9E-AA1D-ABE0BD601920}" srcOrd="0" destOrd="0" parTransId="{F71E99DA-F0C2-432F-A12C-25EE0C219366}" sibTransId="{0D8FCC8D-50B1-4936-829C-24A02E6942AF}"/>
    <dgm:cxn modelId="{FB94BF97-1875-4801-87D6-AA5930A72DB7}" type="presOf" srcId="{8819FEE3-2420-4730-A9AF-1C68BAFCA19F}" destId="{AE0CC5D9-C6F0-4A31-B879-11D5167169FC}" srcOrd="0" destOrd="0" presId="urn:microsoft.com/office/officeart/2005/8/layout/chevron2"/>
    <dgm:cxn modelId="{263033BA-62E8-404A-8549-40EA86603027}" srcId="{8819FEE3-2420-4730-A9AF-1C68BAFCA19F}" destId="{5AA291EA-466A-4267-88FB-6AC0DED8B33B}" srcOrd="0" destOrd="0" parTransId="{FC518391-5D85-44D6-82EC-D2CEC0CE0F61}" sibTransId="{66459ACB-A1C9-41D7-82D4-CC80ADA8F5E0}"/>
    <dgm:cxn modelId="{6E4E1CBB-4CFB-4F9E-822E-ABF619A26A62}" srcId="{9EE6B9FC-A916-4C3F-BA99-5F0DEA3EBED4}" destId="{8819FEE3-2420-4730-A9AF-1C68BAFCA19F}" srcOrd="1" destOrd="0" parTransId="{FA8648E9-EFB7-4674-9B71-697FFFDE2E24}" sibTransId="{43A21D48-BC11-482A-A23E-DBCFCB091E05}"/>
    <dgm:cxn modelId="{0C658CDF-F7E7-4724-B9FB-F09DB3130896}" type="presOf" srcId="{FAC92648-68A1-4E9E-AA1D-ABE0BD601920}" destId="{B3ED8ED0-2B8B-4F8D-8726-011150A08349}" srcOrd="0" destOrd="0" presId="urn:microsoft.com/office/officeart/2005/8/layout/chevron2"/>
    <dgm:cxn modelId="{D3C113E6-DBC3-445C-9288-C8F9540E6B64}" srcId="{8819FEE3-2420-4730-A9AF-1C68BAFCA19F}" destId="{51C0CF9C-9159-41B6-8A00-055B0757BB10}" srcOrd="1" destOrd="0" parTransId="{3591AFE0-A3EB-41FA-A66A-13D789D10269}" sibTransId="{57C31A72-6FD4-4AE0-BFE0-B92F022B772D}"/>
    <dgm:cxn modelId="{28AD65FF-E891-4502-8704-D2C5B69AE11F}" type="presOf" srcId="{5620C694-3550-4687-9069-75C5F4DE526C}" destId="{4B4C3EA3-5E02-49CD-9D54-9C7699D97F78}" srcOrd="0" destOrd="0" presId="urn:microsoft.com/office/officeart/2005/8/layout/chevron2"/>
    <dgm:cxn modelId="{8C0A29B7-84FA-4C19-820E-77A13514D837}" type="presParOf" srcId="{90B80352-BF90-4BAB-882F-6023A81F0122}" destId="{B39451D4-EBF4-4123-BC52-EF12C0979353}" srcOrd="0" destOrd="0" presId="urn:microsoft.com/office/officeart/2005/8/layout/chevron2"/>
    <dgm:cxn modelId="{CDDAB306-7E2C-45E9-99F5-3E8978CF911F}" type="presParOf" srcId="{B39451D4-EBF4-4123-BC52-EF12C0979353}" destId="{B3ED8ED0-2B8B-4F8D-8726-011150A08349}" srcOrd="0" destOrd="0" presId="urn:microsoft.com/office/officeart/2005/8/layout/chevron2"/>
    <dgm:cxn modelId="{E02F3255-EA76-4153-8CD6-EF966693F10F}" type="presParOf" srcId="{B39451D4-EBF4-4123-BC52-EF12C0979353}" destId="{4B4C3EA3-5E02-49CD-9D54-9C7699D97F78}" srcOrd="1" destOrd="0" presId="urn:microsoft.com/office/officeart/2005/8/layout/chevron2"/>
    <dgm:cxn modelId="{9C65E5D3-17F7-4A2A-9F42-4E75829C9D0C}" type="presParOf" srcId="{90B80352-BF90-4BAB-882F-6023A81F0122}" destId="{5571FDE0-8F05-4D04-9971-47F6C3A91C91}" srcOrd="1" destOrd="0" presId="urn:microsoft.com/office/officeart/2005/8/layout/chevron2"/>
    <dgm:cxn modelId="{70AB5F7A-715A-4DA0-8EBA-BA8FEF22FF1A}" type="presParOf" srcId="{90B80352-BF90-4BAB-882F-6023A81F0122}" destId="{CC27893D-E095-4320-890D-14CBD7A950E1}" srcOrd="2" destOrd="0" presId="urn:microsoft.com/office/officeart/2005/8/layout/chevron2"/>
    <dgm:cxn modelId="{DD018444-4C33-4CC8-9D32-C2905F8BCFB6}" type="presParOf" srcId="{CC27893D-E095-4320-890D-14CBD7A950E1}" destId="{AE0CC5D9-C6F0-4A31-B879-11D5167169FC}" srcOrd="0" destOrd="0" presId="urn:microsoft.com/office/officeart/2005/8/layout/chevron2"/>
    <dgm:cxn modelId="{5898950F-836A-4F7C-892A-3D17D40C3729}" type="presParOf" srcId="{CC27893D-E095-4320-890D-14CBD7A950E1}" destId="{66156F3C-6E0C-4EEB-8BB2-0576F41F60C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8A5A6EC-F2AE-44BC-A5FA-AE95CA15F4BD}" type="doc">
      <dgm:prSet loTypeId="urn:microsoft.com/office/officeart/2005/8/layout/chevron2" loCatId="list" qsTypeId="urn:microsoft.com/office/officeart/2005/8/quickstyle/3d2#4" qsCatId="3D" csTypeId="urn:microsoft.com/office/officeart/2005/8/colors/colorful4" csCatId="colorful" phldr="1"/>
      <dgm:spPr/>
      <dgm:t>
        <a:bodyPr/>
        <a:lstStyle/>
        <a:p>
          <a:endParaRPr lang="en-US"/>
        </a:p>
      </dgm:t>
    </dgm:pt>
    <dgm:pt modelId="{EB78A31A-F8FE-4F72-86FA-BB18384CCF6E}">
      <dgm:prSet phldrT="[Text]"/>
      <dgm:spPr/>
      <dgm:t>
        <a:bodyPr/>
        <a:lstStyle/>
        <a:p>
          <a:r>
            <a:rPr lang="en-US" dirty="0"/>
            <a:t>SECTION 234E</a:t>
          </a:r>
        </a:p>
      </dgm:t>
    </dgm:pt>
    <dgm:pt modelId="{8B56DFDF-0124-4377-B8FE-9165473B60A5}" type="parTrans" cxnId="{9F8452F1-1A1E-4B12-B8CA-2D408710E1FA}">
      <dgm:prSet/>
      <dgm:spPr/>
      <dgm:t>
        <a:bodyPr/>
        <a:lstStyle/>
        <a:p>
          <a:endParaRPr lang="en-US"/>
        </a:p>
      </dgm:t>
    </dgm:pt>
    <dgm:pt modelId="{03D3E52F-FBEE-4642-81EB-F4468644074B}" type="sibTrans" cxnId="{9F8452F1-1A1E-4B12-B8CA-2D408710E1FA}">
      <dgm:prSet/>
      <dgm:spPr/>
      <dgm:t>
        <a:bodyPr/>
        <a:lstStyle/>
        <a:p>
          <a:endParaRPr lang="en-US"/>
        </a:p>
      </dgm:t>
    </dgm:pt>
    <dgm:pt modelId="{3A16AA94-422F-4217-948B-F91D3B043083}">
      <dgm:prSet phldrT="[Text]"/>
      <dgm:spPr/>
      <dgm:t>
        <a:bodyPr/>
        <a:lstStyle/>
        <a:p>
          <a:r>
            <a:rPr lang="en-US" b="0" i="0" dirty="0"/>
            <a:t>Without prejudice to the provisions of the Act, where a person fails to deliver or cause to be delivered a statement within the time prescribed in sub-section (3) of section 200 or the proviso to sub-section (3) of section 206C, he shall be liable to pay, by way of fee, a sum of two hundred rupees for every day during which the failure continues</a:t>
          </a:r>
          <a:endParaRPr lang="en-US" dirty="0"/>
        </a:p>
      </dgm:t>
    </dgm:pt>
    <dgm:pt modelId="{2ECE67C6-00DF-4335-BEC5-A97DF9E2205B}" type="parTrans" cxnId="{5A683606-4E25-47AE-AB8F-C62DC71B4276}">
      <dgm:prSet/>
      <dgm:spPr/>
      <dgm:t>
        <a:bodyPr/>
        <a:lstStyle/>
        <a:p>
          <a:endParaRPr lang="en-US"/>
        </a:p>
      </dgm:t>
    </dgm:pt>
    <dgm:pt modelId="{2C24E2DC-DE13-4B4A-85E6-12F0A2417A6F}" type="sibTrans" cxnId="{5A683606-4E25-47AE-AB8F-C62DC71B4276}">
      <dgm:prSet/>
      <dgm:spPr/>
      <dgm:t>
        <a:bodyPr/>
        <a:lstStyle/>
        <a:p>
          <a:endParaRPr lang="en-US"/>
        </a:p>
      </dgm:t>
    </dgm:pt>
    <dgm:pt modelId="{8D49CDC6-08FA-44FC-B05F-C9AA3A4E51AA}">
      <dgm:prSet phldrT="[Text]"/>
      <dgm:spPr/>
      <dgm:t>
        <a:bodyPr/>
        <a:lstStyle/>
        <a:p>
          <a:r>
            <a:rPr lang="en-US" dirty="0"/>
            <a:t>SECTION </a:t>
          </a:r>
        </a:p>
        <a:p>
          <a:r>
            <a:rPr lang="en-US" dirty="0"/>
            <a:t>270 A</a:t>
          </a:r>
        </a:p>
      </dgm:t>
    </dgm:pt>
    <dgm:pt modelId="{0CD93BDC-F4D2-439F-9D06-0A609B732FD4}" type="parTrans" cxnId="{59A08782-7E74-47B1-B6E5-37C781D18F4F}">
      <dgm:prSet/>
      <dgm:spPr/>
      <dgm:t>
        <a:bodyPr/>
        <a:lstStyle/>
        <a:p>
          <a:endParaRPr lang="en-US"/>
        </a:p>
      </dgm:t>
    </dgm:pt>
    <dgm:pt modelId="{4B00BC24-B080-439F-91B9-7A2188E8D33D}" type="sibTrans" cxnId="{59A08782-7E74-47B1-B6E5-37C781D18F4F}">
      <dgm:prSet/>
      <dgm:spPr/>
      <dgm:t>
        <a:bodyPr/>
        <a:lstStyle/>
        <a:p>
          <a:endParaRPr lang="en-US"/>
        </a:p>
      </dgm:t>
    </dgm:pt>
    <dgm:pt modelId="{564DEB3E-F6D8-4777-B630-8B6BB821769D}">
      <dgm:prSet phldrT="[Text]"/>
      <dgm:spPr/>
      <dgm:t>
        <a:bodyPr/>
        <a:lstStyle/>
        <a:p>
          <a:r>
            <a:rPr lang="en-US" b="0" i="0" dirty="0"/>
            <a:t>Penalty for under-reporting and misreporting of income</a:t>
          </a:r>
          <a:endParaRPr lang="en-US" dirty="0"/>
        </a:p>
      </dgm:t>
    </dgm:pt>
    <dgm:pt modelId="{6300E92E-78E2-49F8-86D9-634A9B9A248D}" type="parTrans" cxnId="{EFD194AE-B918-4E35-B531-E7B9651BF3C9}">
      <dgm:prSet/>
      <dgm:spPr/>
      <dgm:t>
        <a:bodyPr/>
        <a:lstStyle/>
        <a:p>
          <a:endParaRPr lang="en-US"/>
        </a:p>
      </dgm:t>
    </dgm:pt>
    <dgm:pt modelId="{5B95A38C-1CF7-4076-B3F9-5A1AD146515E}" type="sibTrans" cxnId="{EFD194AE-B918-4E35-B531-E7B9651BF3C9}">
      <dgm:prSet/>
      <dgm:spPr/>
      <dgm:t>
        <a:bodyPr/>
        <a:lstStyle/>
        <a:p>
          <a:endParaRPr lang="en-US"/>
        </a:p>
      </dgm:t>
    </dgm:pt>
    <dgm:pt modelId="{8EE0CD84-8CC6-4101-9653-38DF589437B4}">
      <dgm:prSet phldrT="[Text]"/>
      <dgm:spPr/>
      <dgm:t>
        <a:bodyPr/>
        <a:lstStyle/>
        <a:p>
          <a:r>
            <a:rPr lang="en-US" b="0" i="0" dirty="0"/>
            <a:t>UNDER REPORTING- The penalty referred to in sub-section (1)  shall be a sum equal to fifty per cent of the amount of tax payable on under-reported income</a:t>
          </a:r>
          <a:endParaRPr lang="en-US" dirty="0"/>
        </a:p>
      </dgm:t>
    </dgm:pt>
    <dgm:pt modelId="{39AEA9EF-1ACF-4A50-9AD6-1968A207C8A6}" type="parTrans" cxnId="{C5A086EF-190D-4B5C-B550-26C37A50437D}">
      <dgm:prSet/>
      <dgm:spPr/>
      <dgm:t>
        <a:bodyPr/>
        <a:lstStyle/>
        <a:p>
          <a:endParaRPr lang="en-US"/>
        </a:p>
      </dgm:t>
    </dgm:pt>
    <dgm:pt modelId="{C5CB43CF-CAFA-4D53-A69D-51BC3BD4AC3F}" type="sibTrans" cxnId="{C5A086EF-190D-4B5C-B550-26C37A50437D}">
      <dgm:prSet/>
      <dgm:spPr/>
      <dgm:t>
        <a:bodyPr/>
        <a:lstStyle/>
        <a:p>
          <a:endParaRPr lang="en-US"/>
        </a:p>
      </dgm:t>
    </dgm:pt>
    <dgm:pt modelId="{CFEC4A14-E7C7-49F3-BF3C-24E530EBF00D}">
      <dgm:prSet phldrT="[Text]"/>
      <dgm:spPr/>
      <dgm:t>
        <a:bodyPr/>
        <a:lstStyle/>
        <a:p>
          <a:r>
            <a:rPr lang="en-US" dirty="0"/>
            <a:t>MIS REPORTING- </a:t>
          </a:r>
          <a:r>
            <a:rPr lang="en-US" b="0" i="0" dirty="0"/>
            <a:t>Notwithstanding anything contained in sub-section (6) or sub-section (7), where under-reported income is in consequence of any misreporting thereof by any person, the penalty referred to in sub-section (1) shall be equal to two hundred per cent. of the amount of tax payable on under-reported income</a:t>
          </a:r>
          <a:endParaRPr lang="en-US" dirty="0"/>
        </a:p>
      </dgm:t>
    </dgm:pt>
    <dgm:pt modelId="{1BE20356-03C6-4C10-AD77-17AE9645B0E6}" type="parTrans" cxnId="{B5C5C8BE-A99A-4241-B013-F5C697CF4F49}">
      <dgm:prSet/>
      <dgm:spPr/>
    </dgm:pt>
    <dgm:pt modelId="{1DFD6F52-CD1E-4BD4-84F0-A3C038964044}" type="sibTrans" cxnId="{B5C5C8BE-A99A-4241-B013-F5C697CF4F49}">
      <dgm:prSet/>
      <dgm:spPr/>
    </dgm:pt>
    <dgm:pt modelId="{3EB4CF8F-2F6E-441F-BEE7-704295534C76}" type="pres">
      <dgm:prSet presAssocID="{58A5A6EC-F2AE-44BC-A5FA-AE95CA15F4BD}" presName="linearFlow" presStyleCnt="0">
        <dgm:presLayoutVars>
          <dgm:dir/>
          <dgm:animLvl val="lvl"/>
          <dgm:resizeHandles val="exact"/>
        </dgm:presLayoutVars>
      </dgm:prSet>
      <dgm:spPr/>
    </dgm:pt>
    <dgm:pt modelId="{96D41767-6811-40F5-8475-16491B861555}" type="pres">
      <dgm:prSet presAssocID="{EB78A31A-F8FE-4F72-86FA-BB18384CCF6E}" presName="composite" presStyleCnt="0"/>
      <dgm:spPr/>
    </dgm:pt>
    <dgm:pt modelId="{10F5F85C-02F7-47E2-9BA0-9913CCD19430}" type="pres">
      <dgm:prSet presAssocID="{EB78A31A-F8FE-4F72-86FA-BB18384CCF6E}" presName="parentText" presStyleLbl="alignNode1" presStyleIdx="0" presStyleCnt="2">
        <dgm:presLayoutVars>
          <dgm:chMax val="1"/>
          <dgm:bulletEnabled val="1"/>
        </dgm:presLayoutVars>
      </dgm:prSet>
      <dgm:spPr/>
    </dgm:pt>
    <dgm:pt modelId="{5BCE7CC4-EBB7-460B-8E06-F277BB1E97EE}" type="pres">
      <dgm:prSet presAssocID="{EB78A31A-F8FE-4F72-86FA-BB18384CCF6E}" presName="descendantText" presStyleLbl="alignAcc1" presStyleIdx="0" presStyleCnt="2" custScaleY="132894">
        <dgm:presLayoutVars>
          <dgm:bulletEnabled val="1"/>
        </dgm:presLayoutVars>
      </dgm:prSet>
      <dgm:spPr/>
    </dgm:pt>
    <dgm:pt modelId="{0F949C35-BA81-4D10-8C5C-82B28A7B08AE}" type="pres">
      <dgm:prSet presAssocID="{03D3E52F-FBEE-4642-81EB-F4468644074B}" presName="sp" presStyleCnt="0"/>
      <dgm:spPr/>
    </dgm:pt>
    <dgm:pt modelId="{9992261B-FFFC-4305-BF3B-A4FE057620F3}" type="pres">
      <dgm:prSet presAssocID="{8D49CDC6-08FA-44FC-B05F-C9AA3A4E51AA}" presName="composite" presStyleCnt="0"/>
      <dgm:spPr/>
    </dgm:pt>
    <dgm:pt modelId="{BEC5264C-B6BD-4030-835C-3661E9F39849}" type="pres">
      <dgm:prSet presAssocID="{8D49CDC6-08FA-44FC-B05F-C9AA3A4E51AA}" presName="parentText" presStyleLbl="alignNode1" presStyleIdx="1" presStyleCnt="2">
        <dgm:presLayoutVars>
          <dgm:chMax val="1"/>
          <dgm:bulletEnabled val="1"/>
        </dgm:presLayoutVars>
      </dgm:prSet>
      <dgm:spPr/>
    </dgm:pt>
    <dgm:pt modelId="{0760DFBC-5372-430B-8F1D-8FF2A2C21A93}" type="pres">
      <dgm:prSet presAssocID="{8D49CDC6-08FA-44FC-B05F-C9AA3A4E51AA}" presName="descendantText" presStyleLbl="alignAcc1" presStyleIdx="1" presStyleCnt="2" custScaleY="141807">
        <dgm:presLayoutVars>
          <dgm:bulletEnabled val="1"/>
        </dgm:presLayoutVars>
      </dgm:prSet>
      <dgm:spPr/>
    </dgm:pt>
  </dgm:ptLst>
  <dgm:cxnLst>
    <dgm:cxn modelId="{5A683606-4E25-47AE-AB8F-C62DC71B4276}" srcId="{EB78A31A-F8FE-4F72-86FA-BB18384CCF6E}" destId="{3A16AA94-422F-4217-948B-F91D3B043083}" srcOrd="0" destOrd="0" parTransId="{2ECE67C6-00DF-4335-BEC5-A97DF9E2205B}" sibTransId="{2C24E2DC-DE13-4B4A-85E6-12F0A2417A6F}"/>
    <dgm:cxn modelId="{5B8EE61E-D79D-401E-A074-55E905A3809A}" type="presOf" srcId="{3A16AA94-422F-4217-948B-F91D3B043083}" destId="{5BCE7CC4-EBB7-460B-8E06-F277BB1E97EE}" srcOrd="0" destOrd="0" presId="urn:microsoft.com/office/officeart/2005/8/layout/chevron2"/>
    <dgm:cxn modelId="{5ED76B3C-70CA-46FC-BEA5-91760BAF5C0C}" type="presOf" srcId="{EB78A31A-F8FE-4F72-86FA-BB18384CCF6E}" destId="{10F5F85C-02F7-47E2-9BA0-9913CCD19430}" srcOrd="0" destOrd="0" presId="urn:microsoft.com/office/officeart/2005/8/layout/chevron2"/>
    <dgm:cxn modelId="{5E6A5141-FACE-4F3F-974B-57B72497D3A7}" type="presOf" srcId="{564DEB3E-F6D8-4777-B630-8B6BB821769D}" destId="{0760DFBC-5372-430B-8F1D-8FF2A2C21A93}" srcOrd="0" destOrd="0" presId="urn:microsoft.com/office/officeart/2005/8/layout/chevron2"/>
    <dgm:cxn modelId="{2A719D6B-4A73-4916-9563-F82B8DEF3A87}" type="presOf" srcId="{CFEC4A14-E7C7-49F3-BF3C-24E530EBF00D}" destId="{0760DFBC-5372-430B-8F1D-8FF2A2C21A93}" srcOrd="0" destOrd="2" presId="urn:microsoft.com/office/officeart/2005/8/layout/chevron2"/>
    <dgm:cxn modelId="{59A08782-7E74-47B1-B6E5-37C781D18F4F}" srcId="{58A5A6EC-F2AE-44BC-A5FA-AE95CA15F4BD}" destId="{8D49CDC6-08FA-44FC-B05F-C9AA3A4E51AA}" srcOrd="1" destOrd="0" parTransId="{0CD93BDC-F4D2-439F-9D06-0A609B732FD4}" sibTransId="{4B00BC24-B080-439F-91B9-7A2188E8D33D}"/>
    <dgm:cxn modelId="{C11B878F-6D7D-4B7C-ADCC-5B231DBFD8B2}" type="presOf" srcId="{8D49CDC6-08FA-44FC-B05F-C9AA3A4E51AA}" destId="{BEC5264C-B6BD-4030-835C-3661E9F39849}" srcOrd="0" destOrd="0" presId="urn:microsoft.com/office/officeart/2005/8/layout/chevron2"/>
    <dgm:cxn modelId="{EFD194AE-B918-4E35-B531-E7B9651BF3C9}" srcId="{8D49CDC6-08FA-44FC-B05F-C9AA3A4E51AA}" destId="{564DEB3E-F6D8-4777-B630-8B6BB821769D}" srcOrd="0" destOrd="0" parTransId="{6300E92E-78E2-49F8-86D9-634A9B9A248D}" sibTransId="{5B95A38C-1CF7-4076-B3F9-5A1AD146515E}"/>
    <dgm:cxn modelId="{B5C5C8BE-A99A-4241-B013-F5C697CF4F49}" srcId="{8D49CDC6-08FA-44FC-B05F-C9AA3A4E51AA}" destId="{CFEC4A14-E7C7-49F3-BF3C-24E530EBF00D}" srcOrd="2" destOrd="0" parTransId="{1BE20356-03C6-4C10-AD77-17AE9645B0E6}" sibTransId="{1DFD6F52-CD1E-4BD4-84F0-A3C038964044}"/>
    <dgm:cxn modelId="{879533D9-3F6E-489E-89F0-6268D6CAD14E}" type="presOf" srcId="{8EE0CD84-8CC6-4101-9653-38DF589437B4}" destId="{0760DFBC-5372-430B-8F1D-8FF2A2C21A93}" srcOrd="0" destOrd="1" presId="urn:microsoft.com/office/officeart/2005/8/layout/chevron2"/>
    <dgm:cxn modelId="{9CC017EF-1631-4533-8E11-45714D039E4A}" type="presOf" srcId="{58A5A6EC-F2AE-44BC-A5FA-AE95CA15F4BD}" destId="{3EB4CF8F-2F6E-441F-BEE7-704295534C76}" srcOrd="0" destOrd="0" presId="urn:microsoft.com/office/officeart/2005/8/layout/chevron2"/>
    <dgm:cxn modelId="{C5A086EF-190D-4B5C-B550-26C37A50437D}" srcId="{8D49CDC6-08FA-44FC-B05F-C9AA3A4E51AA}" destId="{8EE0CD84-8CC6-4101-9653-38DF589437B4}" srcOrd="1" destOrd="0" parTransId="{39AEA9EF-1ACF-4A50-9AD6-1968A207C8A6}" sibTransId="{C5CB43CF-CAFA-4D53-A69D-51BC3BD4AC3F}"/>
    <dgm:cxn modelId="{9F8452F1-1A1E-4B12-B8CA-2D408710E1FA}" srcId="{58A5A6EC-F2AE-44BC-A5FA-AE95CA15F4BD}" destId="{EB78A31A-F8FE-4F72-86FA-BB18384CCF6E}" srcOrd="0" destOrd="0" parTransId="{8B56DFDF-0124-4377-B8FE-9165473B60A5}" sibTransId="{03D3E52F-FBEE-4642-81EB-F4468644074B}"/>
    <dgm:cxn modelId="{C9F4107F-6637-4B92-9BA6-81C4B91A51F5}" type="presParOf" srcId="{3EB4CF8F-2F6E-441F-BEE7-704295534C76}" destId="{96D41767-6811-40F5-8475-16491B861555}" srcOrd="0" destOrd="0" presId="urn:microsoft.com/office/officeart/2005/8/layout/chevron2"/>
    <dgm:cxn modelId="{ED7749F7-6279-4236-9B8D-AB8A346EA1CC}" type="presParOf" srcId="{96D41767-6811-40F5-8475-16491B861555}" destId="{10F5F85C-02F7-47E2-9BA0-9913CCD19430}" srcOrd="0" destOrd="0" presId="urn:microsoft.com/office/officeart/2005/8/layout/chevron2"/>
    <dgm:cxn modelId="{D0B7F6BB-D92E-48F0-8989-7EAE3524319E}" type="presParOf" srcId="{96D41767-6811-40F5-8475-16491B861555}" destId="{5BCE7CC4-EBB7-460B-8E06-F277BB1E97EE}" srcOrd="1" destOrd="0" presId="urn:microsoft.com/office/officeart/2005/8/layout/chevron2"/>
    <dgm:cxn modelId="{7EE2A763-664F-4E46-89B6-C1C053439DE0}" type="presParOf" srcId="{3EB4CF8F-2F6E-441F-BEE7-704295534C76}" destId="{0F949C35-BA81-4D10-8C5C-82B28A7B08AE}" srcOrd="1" destOrd="0" presId="urn:microsoft.com/office/officeart/2005/8/layout/chevron2"/>
    <dgm:cxn modelId="{9BACF2B2-A30B-4301-858D-8875AFCFC9B6}" type="presParOf" srcId="{3EB4CF8F-2F6E-441F-BEE7-704295534C76}" destId="{9992261B-FFFC-4305-BF3B-A4FE057620F3}" srcOrd="2" destOrd="0" presId="urn:microsoft.com/office/officeart/2005/8/layout/chevron2"/>
    <dgm:cxn modelId="{E3E1A190-A31D-4154-BCF0-8E250D592EF2}" type="presParOf" srcId="{9992261B-FFFC-4305-BF3B-A4FE057620F3}" destId="{BEC5264C-B6BD-4030-835C-3661E9F39849}" srcOrd="0" destOrd="0" presId="urn:microsoft.com/office/officeart/2005/8/layout/chevron2"/>
    <dgm:cxn modelId="{FA258734-3D3F-488E-B479-665DA7FC73CA}" type="presParOf" srcId="{9992261B-FFFC-4305-BF3B-A4FE057620F3}" destId="{0760DFBC-5372-430B-8F1D-8FF2A2C21A9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5D24630-DB47-424E-8088-63D982A33F22}" type="doc">
      <dgm:prSet loTypeId="urn:microsoft.com/office/officeart/2005/8/layout/chevron2" loCatId="list" qsTypeId="urn:microsoft.com/office/officeart/2005/8/quickstyle/3d2#5" qsCatId="3D" csTypeId="urn:microsoft.com/office/officeart/2005/8/colors/colorful4" csCatId="colorful" phldr="1"/>
      <dgm:spPr/>
      <dgm:t>
        <a:bodyPr/>
        <a:lstStyle/>
        <a:p>
          <a:endParaRPr lang="en-US"/>
        </a:p>
      </dgm:t>
    </dgm:pt>
    <dgm:pt modelId="{C06FAF00-E9A7-4242-AED7-5E82F8D7E998}">
      <dgm:prSet phldrT="[Text]" custT="1"/>
      <dgm:spPr/>
      <dgm:t>
        <a:bodyPr/>
        <a:lstStyle/>
        <a:p>
          <a:r>
            <a:rPr lang="en-US" sz="3500" dirty="0"/>
            <a:t>SECTION 276 B</a:t>
          </a:r>
        </a:p>
      </dgm:t>
    </dgm:pt>
    <dgm:pt modelId="{8690461F-3705-4763-ABF0-C04774D03F17}" type="parTrans" cxnId="{7D27D5E2-BD1A-4A07-9646-D31269A77CEA}">
      <dgm:prSet/>
      <dgm:spPr/>
      <dgm:t>
        <a:bodyPr/>
        <a:lstStyle/>
        <a:p>
          <a:endParaRPr lang="en-US"/>
        </a:p>
      </dgm:t>
    </dgm:pt>
    <dgm:pt modelId="{424AF16E-3EA3-4327-A7CD-0541DF78ADA2}" type="sibTrans" cxnId="{7D27D5E2-BD1A-4A07-9646-D31269A77CEA}">
      <dgm:prSet/>
      <dgm:spPr/>
      <dgm:t>
        <a:bodyPr/>
        <a:lstStyle/>
        <a:p>
          <a:endParaRPr lang="en-US"/>
        </a:p>
      </dgm:t>
    </dgm:pt>
    <dgm:pt modelId="{10A322E2-9094-48A8-A006-099DA915C654}">
      <dgm:prSet phldrT="[Text]"/>
      <dgm:spPr/>
      <dgm:t>
        <a:bodyPr/>
        <a:lstStyle/>
        <a:p>
          <a:r>
            <a:rPr lang="en-US" b="0" i="0" dirty="0"/>
            <a:t>If a person fails to pay to the credit of the Central Government-the tax deducted at source by him as required by or under the provisions of Chapter XVII-B; or the tax payable by him, as required by or under, -- sub-section (2) of section 115-O; or the second proviso to section 194B, he shall be punishable with rigorous imprisonment for a term which shall not be less than three months but which may extend to seven years and with fine.</a:t>
          </a:r>
          <a:endParaRPr lang="en-US" dirty="0"/>
        </a:p>
      </dgm:t>
    </dgm:pt>
    <dgm:pt modelId="{31F0D6DF-3E99-473F-8F8F-450EBDBB0615}" type="parTrans" cxnId="{7B358C50-C9F3-45AC-A117-805570591633}">
      <dgm:prSet/>
      <dgm:spPr/>
      <dgm:t>
        <a:bodyPr/>
        <a:lstStyle/>
        <a:p>
          <a:endParaRPr lang="en-US"/>
        </a:p>
      </dgm:t>
    </dgm:pt>
    <dgm:pt modelId="{16DE2833-E57A-46E3-B46D-7C65403086C1}" type="sibTrans" cxnId="{7B358C50-C9F3-45AC-A117-805570591633}">
      <dgm:prSet/>
      <dgm:spPr/>
      <dgm:t>
        <a:bodyPr/>
        <a:lstStyle/>
        <a:p>
          <a:endParaRPr lang="en-US"/>
        </a:p>
      </dgm:t>
    </dgm:pt>
    <dgm:pt modelId="{F1368C11-929C-40F2-9FEE-DBDDBC28F102}" type="pres">
      <dgm:prSet presAssocID="{B5D24630-DB47-424E-8088-63D982A33F22}" presName="linearFlow" presStyleCnt="0">
        <dgm:presLayoutVars>
          <dgm:dir/>
          <dgm:animLvl val="lvl"/>
          <dgm:resizeHandles val="exact"/>
        </dgm:presLayoutVars>
      </dgm:prSet>
      <dgm:spPr/>
    </dgm:pt>
    <dgm:pt modelId="{EEA1EF09-C0D7-4E57-A074-BA6ADEE6E977}" type="pres">
      <dgm:prSet presAssocID="{C06FAF00-E9A7-4242-AED7-5E82F8D7E998}" presName="composite" presStyleCnt="0"/>
      <dgm:spPr/>
    </dgm:pt>
    <dgm:pt modelId="{F6A3B127-4A0F-47E5-A4E2-700064D8849C}" type="pres">
      <dgm:prSet presAssocID="{C06FAF00-E9A7-4242-AED7-5E82F8D7E998}" presName="parentText" presStyleLbl="alignNode1" presStyleIdx="0" presStyleCnt="1">
        <dgm:presLayoutVars>
          <dgm:chMax val="1"/>
          <dgm:bulletEnabled val="1"/>
        </dgm:presLayoutVars>
      </dgm:prSet>
      <dgm:spPr/>
    </dgm:pt>
    <dgm:pt modelId="{6D478664-402B-447D-8459-1EF0F1B1C197}" type="pres">
      <dgm:prSet presAssocID="{C06FAF00-E9A7-4242-AED7-5E82F8D7E998}" presName="descendantText" presStyleLbl="alignAcc1" presStyleIdx="0" presStyleCnt="1" custScaleY="162861">
        <dgm:presLayoutVars>
          <dgm:bulletEnabled val="1"/>
        </dgm:presLayoutVars>
      </dgm:prSet>
      <dgm:spPr/>
    </dgm:pt>
  </dgm:ptLst>
  <dgm:cxnLst>
    <dgm:cxn modelId="{FA0AC86D-73CA-40EE-A40F-59ED19EEB66F}" type="presOf" srcId="{B5D24630-DB47-424E-8088-63D982A33F22}" destId="{F1368C11-929C-40F2-9FEE-DBDDBC28F102}" srcOrd="0" destOrd="0" presId="urn:microsoft.com/office/officeart/2005/8/layout/chevron2"/>
    <dgm:cxn modelId="{7B358C50-C9F3-45AC-A117-805570591633}" srcId="{C06FAF00-E9A7-4242-AED7-5E82F8D7E998}" destId="{10A322E2-9094-48A8-A006-099DA915C654}" srcOrd="0" destOrd="0" parTransId="{31F0D6DF-3E99-473F-8F8F-450EBDBB0615}" sibTransId="{16DE2833-E57A-46E3-B46D-7C65403086C1}"/>
    <dgm:cxn modelId="{91B1C6BD-6782-4BDD-A99B-066AF6F77173}" type="presOf" srcId="{10A322E2-9094-48A8-A006-099DA915C654}" destId="{6D478664-402B-447D-8459-1EF0F1B1C197}" srcOrd="0" destOrd="0" presId="urn:microsoft.com/office/officeart/2005/8/layout/chevron2"/>
    <dgm:cxn modelId="{1EF7ADD5-0636-4B8D-AED3-9248BA96FB33}" type="presOf" srcId="{C06FAF00-E9A7-4242-AED7-5E82F8D7E998}" destId="{F6A3B127-4A0F-47E5-A4E2-700064D8849C}" srcOrd="0" destOrd="0" presId="urn:microsoft.com/office/officeart/2005/8/layout/chevron2"/>
    <dgm:cxn modelId="{7D27D5E2-BD1A-4A07-9646-D31269A77CEA}" srcId="{B5D24630-DB47-424E-8088-63D982A33F22}" destId="{C06FAF00-E9A7-4242-AED7-5E82F8D7E998}" srcOrd="0" destOrd="0" parTransId="{8690461F-3705-4763-ABF0-C04774D03F17}" sibTransId="{424AF16E-3EA3-4327-A7CD-0541DF78ADA2}"/>
    <dgm:cxn modelId="{DBC8325C-8839-49BB-9772-D9432FAA51FB}" type="presParOf" srcId="{F1368C11-929C-40F2-9FEE-DBDDBC28F102}" destId="{EEA1EF09-C0D7-4E57-A074-BA6ADEE6E977}" srcOrd="0" destOrd="0" presId="urn:microsoft.com/office/officeart/2005/8/layout/chevron2"/>
    <dgm:cxn modelId="{CF9A2E5B-B0B8-47C6-8E2C-E5657BD676F2}" type="presParOf" srcId="{EEA1EF09-C0D7-4E57-A074-BA6ADEE6E977}" destId="{F6A3B127-4A0F-47E5-A4E2-700064D8849C}" srcOrd="0" destOrd="0" presId="urn:microsoft.com/office/officeart/2005/8/layout/chevron2"/>
    <dgm:cxn modelId="{F27301AE-EECE-41A0-9793-F19E6C919042}" type="presParOf" srcId="{EEA1EF09-C0D7-4E57-A074-BA6ADEE6E977}" destId="{6D478664-402B-447D-8459-1EF0F1B1C19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1B79A-6955-46FC-A271-E08E8E8DC919}">
      <dsp:nvSpPr>
        <dsp:cNvPr id="0" name=""/>
        <dsp:cNvSpPr/>
      </dsp:nvSpPr>
      <dsp:spPr>
        <a:xfrm>
          <a:off x="539" y="858483"/>
          <a:ext cx="2130393" cy="629357"/>
        </a:xfrm>
        <a:prstGeom prst="rect">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i="0" kern="1200" dirty="0"/>
            <a:t>Disallowance of expenditure</a:t>
          </a:r>
          <a:endParaRPr lang="en-US" sz="1800" kern="1200" dirty="0"/>
        </a:p>
      </dsp:txBody>
      <dsp:txXfrm>
        <a:off x="539" y="858483"/>
        <a:ext cx="2130393" cy="629357"/>
      </dsp:txXfrm>
    </dsp:sp>
    <dsp:sp modelId="{AF8431ED-3AC5-4ED6-B323-9D09F435DE27}">
      <dsp:nvSpPr>
        <dsp:cNvPr id="0" name=""/>
        <dsp:cNvSpPr/>
      </dsp:nvSpPr>
      <dsp:spPr>
        <a:xfrm>
          <a:off x="539" y="1487841"/>
          <a:ext cx="2130393" cy="1717674"/>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0" i="0" u="sng" kern="1200" dirty="0">
              <a:solidFill>
                <a:schemeClr val="tx1"/>
              </a:solidFill>
              <a:hlinkClick xmlns:r="http://schemas.openxmlformats.org/officeDocument/2006/relationships" r:id="rId1"/>
            </a:rPr>
            <a:t>section 40(a)(</a:t>
          </a:r>
          <a:r>
            <a:rPr lang="en-US" sz="1800" b="0" i="0" u="sng" kern="1200" dirty="0" err="1">
              <a:solidFill>
                <a:schemeClr val="tx1"/>
              </a:solidFill>
              <a:hlinkClick xmlns:r="http://schemas.openxmlformats.org/officeDocument/2006/relationships" r:id="rId1"/>
            </a:rPr>
            <a:t>i</a:t>
          </a:r>
          <a:r>
            <a:rPr lang="en-US" sz="1800" b="0" i="0" u="sng" kern="1200" dirty="0">
              <a:solidFill>
                <a:schemeClr val="tx1"/>
              </a:solidFill>
              <a:hlinkClick xmlns:r="http://schemas.openxmlformats.org/officeDocument/2006/relationships" r:id="rId1"/>
            </a:rPr>
            <a:t>)</a:t>
          </a:r>
          <a:endParaRPr lang="en-US" sz="1800" u="sng" kern="1200" dirty="0">
            <a:solidFill>
              <a:schemeClr val="tx1"/>
            </a:solidFill>
          </a:endParaRPr>
        </a:p>
        <a:p>
          <a:pPr marL="171450" lvl="1" indent="-171450" algn="l" defTabSz="800100">
            <a:lnSpc>
              <a:spcPct val="90000"/>
            </a:lnSpc>
            <a:spcBef>
              <a:spcPct val="0"/>
            </a:spcBef>
            <a:spcAft>
              <a:spcPct val="15000"/>
            </a:spcAft>
            <a:buChar char="•"/>
          </a:pPr>
          <a:r>
            <a:rPr lang="en-US" sz="1800" b="0" i="0" u="sng" kern="1200" dirty="0">
              <a:solidFill>
                <a:schemeClr val="tx1"/>
              </a:solidFill>
              <a:hlinkClick xmlns:r="http://schemas.openxmlformats.org/officeDocument/2006/relationships" r:id="rId1"/>
            </a:rPr>
            <a:t>section 40(a)(</a:t>
          </a:r>
          <a:r>
            <a:rPr lang="en-US" sz="1800" b="0" i="0" u="sng" kern="1200" dirty="0" err="1">
              <a:solidFill>
                <a:schemeClr val="tx1"/>
              </a:solidFill>
              <a:hlinkClick xmlns:r="http://schemas.openxmlformats.org/officeDocument/2006/relationships" r:id="rId1"/>
            </a:rPr>
            <a:t>ia</a:t>
          </a:r>
          <a:r>
            <a:rPr lang="en-US" sz="1800" b="0" i="0" u="sng" kern="1200" dirty="0">
              <a:solidFill>
                <a:schemeClr val="tx1"/>
              </a:solidFill>
              <a:hlinkClick xmlns:r="http://schemas.openxmlformats.org/officeDocument/2006/relationships" r:id="rId1"/>
            </a:rPr>
            <a:t>)</a:t>
          </a:r>
          <a:endParaRPr lang="en-US" sz="1800" u="sng" kern="1200" dirty="0">
            <a:solidFill>
              <a:schemeClr val="tx1"/>
            </a:solidFill>
          </a:endParaRPr>
        </a:p>
        <a:p>
          <a:pPr marL="171450" lvl="1" indent="-171450" algn="l" defTabSz="800100">
            <a:lnSpc>
              <a:spcPct val="90000"/>
            </a:lnSpc>
            <a:spcBef>
              <a:spcPct val="0"/>
            </a:spcBef>
            <a:spcAft>
              <a:spcPct val="15000"/>
            </a:spcAft>
            <a:buChar char="•"/>
          </a:pPr>
          <a:r>
            <a:rPr lang="en-US" sz="1800" b="0" i="0" u="sng" kern="1200" dirty="0">
              <a:solidFill>
                <a:schemeClr val="tx1"/>
              </a:solidFill>
            </a:rPr>
            <a:t>section 40(a)(iii)</a:t>
          </a:r>
          <a:endParaRPr lang="en-US" sz="1800" u="sng"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58(1A)</a:t>
          </a:r>
          <a:endParaRPr lang="en-US" sz="1800" kern="1200" dirty="0"/>
        </a:p>
      </dsp:txBody>
      <dsp:txXfrm>
        <a:off x="539" y="1487841"/>
        <a:ext cx="2130393" cy="1717674"/>
      </dsp:txXfrm>
    </dsp:sp>
    <dsp:sp modelId="{B84EB046-C1D4-4295-97D0-07F011AD4A70}">
      <dsp:nvSpPr>
        <dsp:cNvPr id="0" name=""/>
        <dsp:cNvSpPr/>
      </dsp:nvSpPr>
      <dsp:spPr>
        <a:xfrm>
          <a:off x="2386870" y="858483"/>
          <a:ext cx="1828130" cy="629357"/>
        </a:xfrm>
        <a:prstGeom prst="rect">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i="0" kern="1200" dirty="0"/>
            <a:t>Levy of interest</a:t>
          </a:r>
          <a:endParaRPr lang="en-US" sz="1800" kern="1200" dirty="0"/>
        </a:p>
      </dsp:txBody>
      <dsp:txXfrm>
        <a:off x="2386870" y="858483"/>
        <a:ext cx="1828130" cy="629357"/>
      </dsp:txXfrm>
    </dsp:sp>
    <dsp:sp modelId="{0AE29237-135A-4BBD-943F-C95B9DF74390}">
      <dsp:nvSpPr>
        <dsp:cNvPr id="0" name=""/>
        <dsp:cNvSpPr/>
      </dsp:nvSpPr>
      <dsp:spPr>
        <a:xfrm>
          <a:off x="2386870" y="1487841"/>
          <a:ext cx="1828130" cy="1717674"/>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201(1A)</a:t>
          </a:r>
        </a:p>
      </dsp:txBody>
      <dsp:txXfrm>
        <a:off x="2386870" y="1487841"/>
        <a:ext cx="1828130" cy="1717674"/>
      </dsp:txXfrm>
    </dsp:sp>
    <dsp:sp modelId="{9E115219-920F-4B1C-AA78-7E09E32530F6}">
      <dsp:nvSpPr>
        <dsp:cNvPr id="0" name=""/>
        <dsp:cNvSpPr/>
      </dsp:nvSpPr>
      <dsp:spPr>
        <a:xfrm>
          <a:off x="4470939" y="859529"/>
          <a:ext cx="2026957" cy="628627"/>
        </a:xfrm>
        <a:prstGeom prst="rect">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i="0" kern="1200" dirty="0"/>
            <a:t>Levy of Penalty</a:t>
          </a:r>
          <a:endParaRPr lang="en-US" sz="1800" kern="1200" dirty="0"/>
        </a:p>
      </dsp:txBody>
      <dsp:txXfrm>
        <a:off x="4470939" y="859529"/>
        <a:ext cx="2026957" cy="628627"/>
      </dsp:txXfrm>
    </dsp:sp>
    <dsp:sp modelId="{4E45B224-5AE2-49A6-9743-D4615D4EF872}">
      <dsp:nvSpPr>
        <dsp:cNvPr id="0" name=""/>
        <dsp:cNvSpPr/>
      </dsp:nvSpPr>
      <dsp:spPr>
        <a:xfrm>
          <a:off x="4470939" y="1488788"/>
          <a:ext cx="2026957" cy="1715681"/>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221</a:t>
          </a:r>
        </a:p>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271C</a:t>
          </a:r>
        </a:p>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271H</a:t>
          </a:r>
        </a:p>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234E</a:t>
          </a:r>
        </a:p>
        <a:p>
          <a:pPr marL="171450" lvl="1" indent="-171450" algn="l" defTabSz="800100">
            <a:lnSpc>
              <a:spcPct val="90000"/>
            </a:lnSpc>
            <a:spcBef>
              <a:spcPct val="0"/>
            </a:spcBef>
            <a:spcAft>
              <a:spcPct val="15000"/>
            </a:spcAft>
            <a:buChar char="•"/>
          </a:pPr>
          <a:r>
            <a:rPr lang="en-US" sz="1800" kern="1200" dirty="0">
              <a:hlinkClick xmlns:r="http://schemas.openxmlformats.org/officeDocument/2006/relationships" r:id="rId1"/>
            </a:rPr>
            <a:t>Section 270A</a:t>
          </a:r>
        </a:p>
      </dsp:txBody>
      <dsp:txXfrm>
        <a:off x="4470939" y="1488788"/>
        <a:ext cx="2026957" cy="1715681"/>
      </dsp:txXfrm>
    </dsp:sp>
    <dsp:sp modelId="{6FDC405A-D8BA-43F5-B9BB-BA345559EF55}">
      <dsp:nvSpPr>
        <dsp:cNvPr id="0" name=""/>
        <dsp:cNvSpPr/>
      </dsp:nvSpPr>
      <dsp:spPr>
        <a:xfrm>
          <a:off x="6744420" y="823726"/>
          <a:ext cx="1932425" cy="632076"/>
        </a:xfrm>
        <a:prstGeom prst="rect">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i="0" kern="1200" dirty="0"/>
            <a:t>Prosecution</a:t>
          </a:r>
          <a:r>
            <a:rPr lang="en-US" sz="1800" kern="1200" dirty="0"/>
            <a:t> </a:t>
          </a:r>
        </a:p>
      </dsp:txBody>
      <dsp:txXfrm>
        <a:off x="6744420" y="823726"/>
        <a:ext cx="1932425" cy="632076"/>
      </dsp:txXfrm>
    </dsp:sp>
    <dsp:sp modelId="{5B2FF4F5-EE3E-42E6-BF3F-770D2094FAA1}">
      <dsp:nvSpPr>
        <dsp:cNvPr id="0" name=""/>
        <dsp:cNvSpPr/>
      </dsp:nvSpPr>
      <dsp:spPr>
        <a:xfrm>
          <a:off x="6753835" y="1482956"/>
          <a:ext cx="1932425" cy="1725094"/>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0" i="0" kern="1200">
              <a:solidFill>
                <a:schemeClr val="tx1"/>
              </a:solidFill>
              <a:hlinkClick xmlns:r="http://schemas.openxmlformats.org/officeDocument/2006/relationships" r:id="rId1"/>
            </a:rPr>
            <a:t>Section 276 B</a:t>
          </a:r>
          <a:endParaRPr lang="en-US" sz="1800" b="0" i="0" kern="1200" dirty="0">
            <a:solidFill>
              <a:schemeClr val="tx1"/>
            </a:solidFill>
            <a:hlinkClick xmlns:r="http://schemas.openxmlformats.org/officeDocument/2006/relationships" r:id="rId1"/>
          </a:endParaRPr>
        </a:p>
      </dsp:txBody>
      <dsp:txXfrm>
        <a:off x="6753835" y="1482956"/>
        <a:ext cx="1932425" cy="17250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25F50C-E8EF-493C-95B3-8A99005E2EAD}">
      <dsp:nvSpPr>
        <dsp:cNvPr id="0" name=""/>
        <dsp:cNvSpPr/>
      </dsp:nvSpPr>
      <dsp:spPr>
        <a:xfrm rot="5400000">
          <a:off x="-562035" y="1960491"/>
          <a:ext cx="3746905" cy="2622833"/>
        </a:xfrm>
        <a:prstGeom prst="chevron">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en-US" sz="4000" kern="1200" dirty="0"/>
            <a:t>SECTION 40(a)(</a:t>
          </a:r>
          <a:r>
            <a:rPr lang="en-US" sz="4000" kern="1200" dirty="0" err="1"/>
            <a:t>i</a:t>
          </a:r>
          <a:r>
            <a:rPr lang="en-US" sz="4000" kern="1200" dirty="0"/>
            <a:t>)</a:t>
          </a:r>
        </a:p>
      </dsp:txBody>
      <dsp:txXfrm rot="-5400000">
        <a:off x="2" y="2709872"/>
        <a:ext cx="2622833" cy="1124072"/>
      </dsp:txXfrm>
    </dsp:sp>
    <dsp:sp modelId="{BEF9510B-9803-49EC-BA8F-42FFE0175F8A}">
      <dsp:nvSpPr>
        <dsp:cNvPr id="0" name=""/>
        <dsp:cNvSpPr/>
      </dsp:nvSpPr>
      <dsp:spPr>
        <a:xfrm rot="5400000">
          <a:off x="3085720" y="-377683"/>
          <a:ext cx="5061992" cy="5987766"/>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90000"/>
            </a:lnSpc>
            <a:spcBef>
              <a:spcPct val="0"/>
            </a:spcBef>
            <a:spcAft>
              <a:spcPct val="15000"/>
            </a:spcAft>
            <a:buChar char="•"/>
          </a:pPr>
          <a:r>
            <a:rPr lang="en-US" sz="2200" b="0" i="0" kern="1200" dirty="0">
              <a:latin typeface="Garamond" pitchFamily="18" charset="0"/>
            </a:rPr>
            <a:t>Notwithstanding anything to the contrary in sections 30 to [2][38], the following amounts </a:t>
          </a:r>
          <a:r>
            <a:rPr lang="en-US" sz="2200" b="1" i="0" kern="1200" dirty="0">
              <a:latin typeface="Garamond" pitchFamily="18" charset="0"/>
            </a:rPr>
            <a:t>shall not be deducted </a:t>
          </a:r>
          <a:r>
            <a:rPr lang="en-US" sz="2200" b="0" i="0" kern="1200" dirty="0">
              <a:latin typeface="Garamond" pitchFamily="18" charset="0"/>
            </a:rPr>
            <a:t>in computing the income chargeable under the head Profits and gains of business or profession in the case of any assessee any interest (not being interest on a loan issued for public subscription before the 1st day of April, 1938), royalty, fees for technical services or other sum chargeable under this Act, which is payable,</a:t>
          </a:r>
          <a:r>
            <a:rPr lang="en-US" sz="2200" b="1" i="0" kern="1200" dirty="0">
              <a:latin typeface="Garamond" pitchFamily="18" charset="0"/>
            </a:rPr>
            <a:t>(A) </a:t>
          </a:r>
          <a:r>
            <a:rPr lang="en-US" sz="2200" b="0" i="0" kern="1200" dirty="0">
              <a:latin typeface="Garamond" pitchFamily="18" charset="0"/>
            </a:rPr>
            <a:t>outside India; </a:t>
          </a:r>
          <a:endParaRPr lang="en-US" sz="2200" kern="1200" dirty="0">
            <a:latin typeface="Garamond" pitchFamily="18" charset="0"/>
          </a:endParaRPr>
        </a:p>
        <a:p>
          <a:pPr marL="228600" lvl="1" indent="-228600" algn="just" defTabSz="977900">
            <a:lnSpc>
              <a:spcPct val="90000"/>
            </a:lnSpc>
            <a:spcBef>
              <a:spcPct val="0"/>
            </a:spcBef>
            <a:spcAft>
              <a:spcPct val="15000"/>
            </a:spcAft>
            <a:buChar char="•"/>
          </a:pPr>
          <a:r>
            <a:rPr lang="en-US" sz="2200" b="0" i="0" kern="1200" dirty="0">
              <a:latin typeface="Garamond" pitchFamily="18" charset="0"/>
            </a:rPr>
            <a:t>or </a:t>
          </a:r>
          <a:r>
            <a:rPr lang="en-US" sz="2200" b="1" i="0" kern="1200" dirty="0">
              <a:latin typeface="Garamond" pitchFamily="18" charset="0"/>
            </a:rPr>
            <a:t>(B)</a:t>
          </a:r>
          <a:r>
            <a:rPr lang="en-US" sz="2200" b="0" i="0" kern="1200" dirty="0">
              <a:latin typeface="Garamond" pitchFamily="18" charset="0"/>
            </a:rPr>
            <a:t> in India to a non-resident, not being a company or to a foreign company, on which tax is deductible at source under Chapter XVII-B and such </a:t>
          </a:r>
          <a:r>
            <a:rPr lang="en-US" sz="2200" b="1" i="0" kern="1200" dirty="0">
              <a:latin typeface="Garamond" pitchFamily="18" charset="0"/>
            </a:rPr>
            <a:t>tax has not been deducted </a:t>
          </a:r>
          <a:r>
            <a:rPr lang="en-US" sz="2200" b="0" i="0" kern="1200" dirty="0">
              <a:latin typeface="Garamond" pitchFamily="18" charset="0"/>
            </a:rPr>
            <a:t>or, </a:t>
          </a:r>
          <a:r>
            <a:rPr lang="en-US" sz="2200" b="1" i="0" kern="1200" dirty="0">
              <a:latin typeface="Garamond" pitchFamily="18" charset="0"/>
            </a:rPr>
            <a:t>after deduction, has not been paid</a:t>
          </a:r>
          <a:r>
            <a:rPr lang="en-US" sz="2200" b="0" i="0" kern="1200" dirty="0">
              <a:latin typeface="Garamond" pitchFamily="18" charset="0"/>
            </a:rPr>
            <a:t> [4][on or before the due date specified in sub-section (1) of section 139]</a:t>
          </a:r>
          <a:endParaRPr lang="en-US" sz="2200" kern="1200" dirty="0">
            <a:latin typeface="Garamond" pitchFamily="18" charset="0"/>
          </a:endParaRPr>
        </a:p>
      </dsp:txBody>
      <dsp:txXfrm rot="-5400000">
        <a:off x="2622833" y="332310"/>
        <a:ext cx="5740660" cy="45677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D5C66-5395-467F-A34E-0346B8DD7E03}">
      <dsp:nvSpPr>
        <dsp:cNvPr id="0" name=""/>
        <dsp:cNvSpPr/>
      </dsp:nvSpPr>
      <dsp:spPr>
        <a:xfrm rot="5400000">
          <a:off x="-570399" y="1663827"/>
          <a:ext cx="3802661" cy="2661862"/>
        </a:xfrm>
        <a:prstGeom prst="chevron">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035" tIns="26035" rIns="26035" bIns="26035" numCol="1" spcCol="1270" anchor="ctr" anchorCtr="0">
          <a:noAutofit/>
        </a:bodyPr>
        <a:lstStyle/>
        <a:p>
          <a:pPr marL="0" lvl="0" indent="0" algn="ctr" defTabSz="1822450">
            <a:lnSpc>
              <a:spcPct val="90000"/>
            </a:lnSpc>
            <a:spcBef>
              <a:spcPct val="0"/>
            </a:spcBef>
            <a:spcAft>
              <a:spcPct val="35000"/>
            </a:spcAft>
            <a:buNone/>
          </a:pPr>
          <a:r>
            <a:rPr lang="en-US" sz="4100" kern="1200" dirty="0"/>
            <a:t>SECTION 40(a)(</a:t>
          </a:r>
          <a:r>
            <a:rPr lang="en-US" sz="4100" kern="1200" dirty="0" err="1"/>
            <a:t>ia</a:t>
          </a:r>
          <a:r>
            <a:rPr lang="en-US" sz="4100" kern="1200" dirty="0"/>
            <a:t>)</a:t>
          </a:r>
        </a:p>
      </dsp:txBody>
      <dsp:txXfrm rot="-5400000">
        <a:off x="1" y="2424358"/>
        <a:ext cx="2661862" cy="1140799"/>
      </dsp:txXfrm>
    </dsp:sp>
    <dsp:sp modelId="{C3548BB0-5107-4E4F-AF44-B9824D0C9301}">
      <dsp:nvSpPr>
        <dsp:cNvPr id="0" name=""/>
        <dsp:cNvSpPr/>
      </dsp:nvSpPr>
      <dsp:spPr>
        <a:xfrm rot="5400000">
          <a:off x="2919349" y="-225975"/>
          <a:ext cx="4595563" cy="511053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150000"/>
            </a:lnSpc>
            <a:spcBef>
              <a:spcPct val="0"/>
            </a:spcBef>
            <a:spcAft>
              <a:spcPct val="15000"/>
            </a:spcAft>
            <a:buChar char="•"/>
          </a:pPr>
          <a:r>
            <a:rPr lang="en-US" sz="2200" b="1" i="0" kern="1200" dirty="0">
              <a:latin typeface="Garamond" pitchFamily="18" charset="0"/>
            </a:rPr>
            <a:t>Thirty per cent </a:t>
          </a:r>
          <a:r>
            <a:rPr lang="en-US" sz="2200" b="0" i="0" kern="1200" dirty="0">
              <a:latin typeface="Garamond" pitchFamily="18" charset="0"/>
            </a:rPr>
            <a:t>of any sum payable to a resident, on which tax is deductible at source under Chapter XVII-B and such tax has not been deducted or, after deduction, has not been paid on or before the due date specified in sub-section (1) of section 139</a:t>
          </a:r>
        </a:p>
      </dsp:txBody>
      <dsp:txXfrm rot="-5400000">
        <a:off x="2661863" y="255848"/>
        <a:ext cx="4886200" cy="41468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D5C66-5395-467F-A34E-0346B8DD7E03}">
      <dsp:nvSpPr>
        <dsp:cNvPr id="0" name=""/>
        <dsp:cNvSpPr/>
      </dsp:nvSpPr>
      <dsp:spPr>
        <a:xfrm rot="5400000">
          <a:off x="-570399" y="1663827"/>
          <a:ext cx="3802661" cy="2661862"/>
        </a:xfrm>
        <a:prstGeom prst="chevron">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035" tIns="26035" rIns="26035" bIns="26035" numCol="1" spcCol="1270" anchor="ctr" anchorCtr="0">
          <a:noAutofit/>
        </a:bodyPr>
        <a:lstStyle/>
        <a:p>
          <a:pPr marL="0" lvl="0" indent="0" algn="ctr" defTabSz="1822450">
            <a:lnSpc>
              <a:spcPct val="90000"/>
            </a:lnSpc>
            <a:spcBef>
              <a:spcPct val="0"/>
            </a:spcBef>
            <a:spcAft>
              <a:spcPct val="35000"/>
            </a:spcAft>
            <a:buNone/>
          </a:pPr>
          <a:r>
            <a:rPr lang="en-US" sz="4100" kern="1200" dirty="0"/>
            <a:t>SECTION 58(1A)</a:t>
          </a:r>
        </a:p>
      </dsp:txBody>
      <dsp:txXfrm rot="-5400000">
        <a:off x="1" y="2424358"/>
        <a:ext cx="2661862" cy="1140799"/>
      </dsp:txXfrm>
    </dsp:sp>
    <dsp:sp modelId="{C3548BB0-5107-4E4F-AF44-B9824D0C9301}">
      <dsp:nvSpPr>
        <dsp:cNvPr id="0" name=""/>
        <dsp:cNvSpPr/>
      </dsp:nvSpPr>
      <dsp:spPr>
        <a:xfrm rot="5400000">
          <a:off x="2919349" y="-225975"/>
          <a:ext cx="4595563" cy="511053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150000"/>
            </a:lnSpc>
            <a:spcBef>
              <a:spcPct val="0"/>
            </a:spcBef>
            <a:spcAft>
              <a:spcPct val="15000"/>
            </a:spcAft>
            <a:buChar char="•"/>
          </a:pPr>
          <a:r>
            <a:rPr lang="en-US" sz="2200" b="0" i="0" kern="1200" dirty="0">
              <a:latin typeface="Garamond" pitchFamily="18" charset="0"/>
            </a:rPr>
            <a:t>(1A) The provisions of [8][sub-clauses (</a:t>
          </a:r>
          <a:r>
            <a:rPr lang="en-US" sz="2200" b="0" i="0" kern="1200" dirty="0" err="1">
              <a:latin typeface="Garamond" pitchFamily="18" charset="0"/>
            </a:rPr>
            <a:t>ia</a:t>
          </a:r>
          <a:r>
            <a:rPr lang="en-US" sz="2200" b="0" i="0" kern="1200" dirty="0">
              <a:latin typeface="Garamond" pitchFamily="18" charset="0"/>
            </a:rPr>
            <a:t>) and (</a:t>
          </a:r>
          <a:r>
            <a:rPr lang="en-US" sz="2200" b="0" i="0" kern="1200" dirty="0" err="1">
              <a:latin typeface="Garamond" pitchFamily="18" charset="0"/>
            </a:rPr>
            <a:t>iia</a:t>
          </a:r>
          <a:r>
            <a:rPr lang="en-US" sz="2200" b="0" i="0" kern="1200" dirty="0">
              <a:latin typeface="Garamond" pitchFamily="18" charset="0"/>
            </a:rPr>
            <a:t>)] of clause (a) of section 40 shall, so far as may be, apply in computing the income chargeable under the head Income from other sources as they apply in computing the income chargeable under the head Profits and gains of business or profession .]</a:t>
          </a:r>
        </a:p>
      </dsp:txBody>
      <dsp:txXfrm rot="-5400000">
        <a:off x="2661863" y="255848"/>
        <a:ext cx="4886200" cy="41468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437283-4FA9-4653-B536-9D7EED5D369D}">
      <dsp:nvSpPr>
        <dsp:cNvPr id="0" name=""/>
        <dsp:cNvSpPr/>
      </dsp:nvSpPr>
      <dsp:spPr>
        <a:xfrm rot="5400000">
          <a:off x="-333469" y="507431"/>
          <a:ext cx="2223129" cy="1556190"/>
        </a:xfrm>
        <a:prstGeom prst="chevron">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SECTION 201 A</a:t>
          </a:r>
        </a:p>
      </dsp:txBody>
      <dsp:txXfrm rot="-5400000">
        <a:off x="1" y="952056"/>
        <a:ext cx="1556190" cy="666939"/>
      </dsp:txXfrm>
    </dsp:sp>
    <dsp:sp modelId="{DDA4C860-4917-47E3-B636-A3D8BE66C597}">
      <dsp:nvSpPr>
        <dsp:cNvPr id="0" name=""/>
        <dsp:cNvSpPr/>
      </dsp:nvSpPr>
      <dsp:spPr>
        <a:xfrm rot="5400000">
          <a:off x="3885180" y="-2351310"/>
          <a:ext cx="2123188" cy="6825809"/>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b="0" i="0" kern="1200" dirty="0">
              <a:latin typeface="Garamond" pitchFamily="18" charset="0"/>
            </a:rPr>
            <a:t>Non-deduction of tax at source, either in whole or in part</a:t>
          </a:r>
          <a:endParaRPr lang="en-US" sz="1800" kern="1200" dirty="0">
            <a:latin typeface="Garamond" pitchFamily="18" charset="0"/>
          </a:endParaRPr>
        </a:p>
        <a:p>
          <a:pPr marL="342900" lvl="2" indent="-171450" algn="l" defTabSz="800100">
            <a:lnSpc>
              <a:spcPct val="90000"/>
            </a:lnSpc>
            <a:spcBef>
              <a:spcPct val="0"/>
            </a:spcBef>
            <a:spcAft>
              <a:spcPct val="15000"/>
            </a:spcAft>
            <a:buChar char="•"/>
          </a:pPr>
          <a:r>
            <a:rPr lang="en-US" sz="1800" b="0" i="0" kern="1200" dirty="0">
              <a:latin typeface="Garamond" pitchFamily="18" charset="0"/>
            </a:rPr>
            <a:t>Interest  1% Per Month</a:t>
          </a:r>
          <a:endParaRPr lang="en-US" sz="1800" kern="1200" dirty="0">
            <a:latin typeface="Garamond" pitchFamily="18" charset="0"/>
          </a:endParaRPr>
        </a:p>
        <a:p>
          <a:pPr marL="342900" lvl="2" indent="-171450" algn="l" defTabSz="800100">
            <a:lnSpc>
              <a:spcPct val="90000"/>
            </a:lnSpc>
            <a:spcBef>
              <a:spcPct val="0"/>
            </a:spcBef>
            <a:spcAft>
              <a:spcPct val="15000"/>
            </a:spcAft>
            <a:buChar char="•"/>
          </a:pPr>
          <a:r>
            <a:rPr lang="en-US" sz="1800" b="1" i="0" kern="1200" dirty="0">
              <a:latin typeface="Garamond" pitchFamily="18" charset="0"/>
            </a:rPr>
            <a:t>Period for which interest is to be paid: </a:t>
          </a:r>
          <a:r>
            <a:rPr lang="en-US" sz="1800" b="0" i="0" kern="1200" dirty="0">
              <a:latin typeface="Garamond" pitchFamily="18" charset="0"/>
            </a:rPr>
            <a:t>From the date on which tax-deductible to the date on which tax is actually deducted.</a:t>
          </a:r>
          <a:endParaRPr lang="en-US" sz="1800" kern="1200" dirty="0">
            <a:latin typeface="Garamond" pitchFamily="18" charset="0"/>
          </a:endParaRPr>
        </a:p>
        <a:p>
          <a:pPr marL="171450" lvl="1" indent="-171450" algn="l" defTabSz="800100">
            <a:lnSpc>
              <a:spcPct val="90000"/>
            </a:lnSpc>
            <a:spcBef>
              <a:spcPct val="0"/>
            </a:spcBef>
            <a:spcAft>
              <a:spcPct val="15000"/>
            </a:spcAft>
            <a:buChar char="•"/>
          </a:pPr>
          <a:r>
            <a:rPr lang="en-US" sz="1800" b="0" i="0" kern="1200" dirty="0">
              <a:latin typeface="Garamond" pitchFamily="18" charset="0"/>
            </a:rPr>
            <a:t>After deduction of tax, non-payment of tax either in whole or in part</a:t>
          </a:r>
          <a:endParaRPr lang="en-US" sz="1800" kern="1200" dirty="0">
            <a:latin typeface="Garamond" pitchFamily="18" charset="0"/>
          </a:endParaRPr>
        </a:p>
        <a:p>
          <a:pPr marL="342900" lvl="2" indent="-171450" algn="l" defTabSz="800100">
            <a:lnSpc>
              <a:spcPct val="90000"/>
            </a:lnSpc>
            <a:spcBef>
              <a:spcPct val="0"/>
            </a:spcBef>
            <a:spcAft>
              <a:spcPct val="15000"/>
            </a:spcAft>
            <a:buChar char="•"/>
          </a:pPr>
          <a:r>
            <a:rPr lang="en-US" sz="1800" b="0" i="0" kern="1200" dirty="0">
              <a:latin typeface="Garamond" pitchFamily="18" charset="0"/>
            </a:rPr>
            <a:t>Interest 1.5% Per Month</a:t>
          </a:r>
          <a:endParaRPr lang="en-US" sz="1800" b="0" kern="1200" dirty="0">
            <a:latin typeface="Garamond" pitchFamily="18" charset="0"/>
          </a:endParaRPr>
        </a:p>
        <a:p>
          <a:pPr marL="342900" lvl="2" indent="-171450" algn="l" defTabSz="800100">
            <a:lnSpc>
              <a:spcPct val="90000"/>
            </a:lnSpc>
            <a:spcBef>
              <a:spcPct val="0"/>
            </a:spcBef>
            <a:spcAft>
              <a:spcPct val="15000"/>
            </a:spcAft>
            <a:buChar char="•"/>
          </a:pPr>
          <a:r>
            <a:rPr lang="en-US" sz="1800" b="1" i="0" kern="1200" dirty="0">
              <a:latin typeface="Garamond" pitchFamily="18" charset="0"/>
            </a:rPr>
            <a:t>Period for which interest is to be paid: </a:t>
          </a:r>
          <a:r>
            <a:rPr lang="en-US" sz="1800" b="0" i="0" kern="1200" dirty="0">
              <a:latin typeface="Garamond" pitchFamily="18" charset="0"/>
            </a:rPr>
            <a:t>From the date of deduction to the date of payment</a:t>
          </a:r>
          <a:endParaRPr lang="en-US" sz="1800" b="0" kern="1200" dirty="0">
            <a:latin typeface="Garamond" pitchFamily="18" charset="0"/>
          </a:endParaRPr>
        </a:p>
      </dsp:txBody>
      <dsp:txXfrm rot="-5400000">
        <a:off x="1533870" y="103645"/>
        <a:ext cx="6722164" cy="1915898"/>
      </dsp:txXfrm>
    </dsp:sp>
    <dsp:sp modelId="{DFE6DF52-1E98-4407-8C4E-A7EC72924706}">
      <dsp:nvSpPr>
        <dsp:cNvPr id="0" name=""/>
        <dsp:cNvSpPr/>
      </dsp:nvSpPr>
      <dsp:spPr>
        <a:xfrm rot="5400000">
          <a:off x="-333469" y="3316355"/>
          <a:ext cx="2223129" cy="1556190"/>
        </a:xfrm>
        <a:prstGeom prst="chevron">
          <a:avLst/>
        </a:prstGeom>
        <a:gradFill rotWithShape="0">
          <a:gsLst>
            <a:gs pos="0">
              <a:schemeClr val="accent4">
                <a:hueOff val="-2185313"/>
                <a:satOff val="-2625"/>
                <a:lumOff val="-3138"/>
                <a:alphaOff val="0"/>
                <a:tint val="98000"/>
                <a:satMod val="110000"/>
                <a:lumMod val="104000"/>
              </a:schemeClr>
            </a:gs>
            <a:gs pos="69000">
              <a:schemeClr val="accent4">
                <a:hueOff val="-2185313"/>
                <a:satOff val="-2625"/>
                <a:lumOff val="-3138"/>
                <a:alphaOff val="0"/>
                <a:shade val="88000"/>
                <a:satMod val="130000"/>
                <a:lumMod val="92000"/>
              </a:schemeClr>
            </a:gs>
            <a:gs pos="100000">
              <a:schemeClr val="accent4">
                <a:hueOff val="-2185313"/>
                <a:satOff val="-2625"/>
                <a:lumOff val="-3138"/>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SECTION 221(1)</a:t>
          </a:r>
        </a:p>
      </dsp:txBody>
      <dsp:txXfrm rot="-5400000">
        <a:off x="1" y="3760980"/>
        <a:ext cx="1556190" cy="666939"/>
      </dsp:txXfrm>
    </dsp:sp>
    <dsp:sp modelId="{02B8CB2B-92F4-49B5-9F49-6B15214592AE}">
      <dsp:nvSpPr>
        <dsp:cNvPr id="0" name=""/>
        <dsp:cNvSpPr/>
      </dsp:nvSpPr>
      <dsp:spPr>
        <a:xfrm rot="5400000">
          <a:off x="3624686" y="292498"/>
          <a:ext cx="2688818" cy="6825809"/>
        </a:xfrm>
        <a:prstGeom prst="round2SameRect">
          <a:avLst/>
        </a:prstGeom>
        <a:solidFill>
          <a:schemeClr val="lt1">
            <a:alpha val="90000"/>
            <a:hueOff val="0"/>
            <a:satOff val="0"/>
            <a:lumOff val="0"/>
            <a:alphaOff val="0"/>
          </a:schemeClr>
        </a:solidFill>
        <a:ln w="9525" cap="flat" cmpd="sng" algn="ctr">
          <a:solidFill>
            <a:schemeClr val="accent4">
              <a:hueOff val="-2185313"/>
              <a:satOff val="-2625"/>
              <a:lumOff val="-3138"/>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5128" tIns="12065" rIns="12065" bIns="12065" numCol="1" spcCol="1270" anchor="ctr" anchorCtr="0">
          <a:noAutofit/>
        </a:bodyPr>
        <a:lstStyle/>
        <a:p>
          <a:pPr marL="171450" lvl="1" indent="-171450" algn="just" defTabSz="844550">
            <a:lnSpc>
              <a:spcPct val="100000"/>
            </a:lnSpc>
            <a:spcBef>
              <a:spcPct val="0"/>
            </a:spcBef>
            <a:spcAft>
              <a:spcPct val="15000"/>
            </a:spcAft>
            <a:buChar char="•"/>
          </a:pPr>
          <a:r>
            <a:rPr lang="en-US" sz="1900" b="0" i="0" kern="1200" dirty="0">
              <a:latin typeface="Garamond" pitchFamily="18" charset="0"/>
            </a:rPr>
            <a:t>When an assessee is in default or is deemed to be in default in making a payment of tax, he shall, in addition to the amount of the arrears and the amount of interest payable under sub-section (2) of section 220, be liable, by way of penalty, to pay such amount as the [3][Assessing] Officer may direct, and in the case of a continuing default, such further amount or amounts as the [4][Assessing] Officer may, from time to time, direct, so, however, that the total amount of penalty does not exceed the amount of tax in arrears</a:t>
          </a:r>
          <a:endParaRPr lang="en-US" sz="1900" kern="1200" dirty="0">
            <a:latin typeface="Garamond" pitchFamily="18" charset="0"/>
          </a:endParaRPr>
        </a:p>
      </dsp:txBody>
      <dsp:txXfrm rot="-5400000">
        <a:off x="1556191" y="2492251"/>
        <a:ext cx="6694552" cy="24263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D8ED0-2B8B-4F8D-8726-011150A08349}">
      <dsp:nvSpPr>
        <dsp:cNvPr id="0" name=""/>
        <dsp:cNvSpPr/>
      </dsp:nvSpPr>
      <dsp:spPr>
        <a:xfrm rot="5400000">
          <a:off x="-293364" y="542306"/>
          <a:ext cx="2210367" cy="1700018"/>
        </a:xfrm>
        <a:prstGeom prst="chevron">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b="1" kern="1200" dirty="0"/>
            <a:t>SECTION 271</a:t>
          </a:r>
        </a:p>
        <a:p>
          <a:pPr marL="0" lvl="0" indent="0" algn="ctr" defTabSz="666750">
            <a:lnSpc>
              <a:spcPct val="90000"/>
            </a:lnSpc>
            <a:spcBef>
              <a:spcPct val="0"/>
            </a:spcBef>
            <a:spcAft>
              <a:spcPct val="35000"/>
            </a:spcAft>
            <a:buNone/>
          </a:pPr>
          <a:r>
            <a:rPr lang="en-US" sz="1500" b="1" kern="1200" dirty="0"/>
            <a:t>C</a:t>
          </a:r>
        </a:p>
      </dsp:txBody>
      <dsp:txXfrm rot="-5400000">
        <a:off x="-38189" y="1137140"/>
        <a:ext cx="1700018" cy="510349"/>
      </dsp:txXfrm>
    </dsp:sp>
    <dsp:sp modelId="{4B4C3EA3-5E02-49CD-9D54-9C7699D97F78}">
      <dsp:nvSpPr>
        <dsp:cNvPr id="0" name=""/>
        <dsp:cNvSpPr/>
      </dsp:nvSpPr>
      <dsp:spPr>
        <a:xfrm rot="5400000">
          <a:off x="4141019" y="-2526170"/>
          <a:ext cx="1952197" cy="7063342"/>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en-US" sz="1600" b="0" i="0" kern="1200" dirty="0"/>
            <a:t>If any person fails to deduct the whole or any part of the tax as required by or under the provisions of Chapter XVII-B; or pay the whole or any part of the tax as required by or under, --sub-section (2) of section 115-O; </a:t>
          </a:r>
          <a:r>
            <a:rPr lang="en-US" sz="1600" b="0" i="0" kern="1200" dirty="0" err="1"/>
            <a:t>orsecond</a:t>
          </a:r>
          <a:r>
            <a:rPr lang="en-US" sz="1600" b="0" i="0" kern="1200" dirty="0"/>
            <a:t> proviso to section 194B, then, such person shall be liable to pay, by way of penalty, a sum equal to the amount of tax which such person failed to deduct or pay as aforesaid.</a:t>
          </a:r>
          <a:endParaRPr lang="en-US" sz="1600" kern="1200" dirty="0"/>
        </a:p>
        <a:p>
          <a:pPr marL="171450" lvl="1" indent="-171450" algn="just" defTabSz="711200">
            <a:lnSpc>
              <a:spcPct val="90000"/>
            </a:lnSpc>
            <a:spcBef>
              <a:spcPct val="0"/>
            </a:spcBef>
            <a:spcAft>
              <a:spcPct val="15000"/>
            </a:spcAft>
            <a:buChar char="•"/>
          </a:pPr>
          <a:r>
            <a:rPr lang="en-US" sz="1600" b="0" i="0" kern="1200" dirty="0"/>
            <a:t>Any penalty imposable under sub-section (1) shall be imposed by the [4][Joint Commissioner</a:t>
          </a:r>
          <a:endParaRPr lang="en-US" sz="1600" kern="1200" dirty="0"/>
        </a:p>
      </dsp:txBody>
      <dsp:txXfrm rot="-5400000">
        <a:off x="1585447" y="124700"/>
        <a:ext cx="6968044" cy="1761601"/>
      </dsp:txXfrm>
    </dsp:sp>
    <dsp:sp modelId="{AE0CC5D9-C6F0-4A31-B879-11D5167169FC}">
      <dsp:nvSpPr>
        <dsp:cNvPr id="0" name=""/>
        <dsp:cNvSpPr/>
      </dsp:nvSpPr>
      <dsp:spPr>
        <a:xfrm rot="5400000">
          <a:off x="-369745" y="3324185"/>
          <a:ext cx="2210367" cy="1547257"/>
        </a:xfrm>
        <a:prstGeom prst="chevron">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b="1" kern="1200" dirty="0"/>
            <a:t>SECTION 271 H</a:t>
          </a:r>
        </a:p>
      </dsp:txBody>
      <dsp:txXfrm rot="-5400000">
        <a:off x="-38189" y="3766259"/>
        <a:ext cx="1547257" cy="663110"/>
      </dsp:txXfrm>
    </dsp:sp>
    <dsp:sp modelId="{66156F3C-6E0C-4EEB-8BB2-0576F41F60CC}">
      <dsp:nvSpPr>
        <dsp:cNvPr id="0" name=""/>
        <dsp:cNvSpPr/>
      </dsp:nvSpPr>
      <dsp:spPr>
        <a:xfrm rot="5400000">
          <a:off x="3600946" y="179328"/>
          <a:ext cx="2879584" cy="7063342"/>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en-US" sz="1600" b="0" i="0" kern="1200" dirty="0"/>
            <a:t>Penalty for failure to furnish statements, etc</a:t>
          </a:r>
          <a:endParaRPr lang="en-US" sz="1600" b="0" kern="1200" dirty="0"/>
        </a:p>
        <a:p>
          <a:pPr marL="171450" lvl="1" indent="-171450" algn="just" defTabSz="711200">
            <a:lnSpc>
              <a:spcPct val="90000"/>
            </a:lnSpc>
            <a:spcBef>
              <a:spcPct val="0"/>
            </a:spcBef>
            <a:spcAft>
              <a:spcPct val="15000"/>
            </a:spcAft>
            <a:buChar char="•"/>
          </a:pPr>
          <a:r>
            <a:rPr lang="en-US" sz="1600" b="0" i="0" kern="1200" dirty="0"/>
            <a:t>The penalty referred to in sub-section (1) shall be a sum </a:t>
          </a:r>
          <a:r>
            <a:rPr lang="en-US" sz="1600" b="1" i="0" kern="1200" dirty="0"/>
            <a:t>which shall not be less than ten thousand rupees but which may extend to one </a:t>
          </a:r>
          <a:r>
            <a:rPr lang="en-US" sz="1600" b="1" i="0" kern="1200" dirty="0" err="1"/>
            <a:t>lakh</a:t>
          </a:r>
          <a:r>
            <a:rPr lang="en-US" sz="1600" b="1" i="0" kern="1200" dirty="0"/>
            <a:t> rupees</a:t>
          </a:r>
          <a:endParaRPr lang="en-US" sz="1600" b="1" kern="1200" dirty="0"/>
        </a:p>
        <a:p>
          <a:pPr marL="171450" lvl="1" indent="-171450" algn="just" defTabSz="711200">
            <a:lnSpc>
              <a:spcPct val="90000"/>
            </a:lnSpc>
            <a:spcBef>
              <a:spcPct val="0"/>
            </a:spcBef>
            <a:spcAft>
              <a:spcPct val="15000"/>
            </a:spcAft>
            <a:buChar char="•"/>
          </a:pPr>
          <a:r>
            <a:rPr lang="en-US" sz="1600" b="0" i="0" kern="1200" dirty="0"/>
            <a:t>no penalty shall be levied for the failure referred to in clause (a) of sub-section (1), if the person proves that after paying tax deducted or collected along with the fee and interest, if any, to the credit of the Central Government, he had delivered or cause to be delivered the statement referred to in sub-section (3) of section 200 or the proviso to sub-section (3) of section 206C before the expiry of a period of one year from the time prescribed for delivering or causing to be delivered such statement.</a:t>
          </a:r>
          <a:endParaRPr lang="en-US" sz="1600" kern="1200" dirty="0"/>
        </a:p>
      </dsp:txBody>
      <dsp:txXfrm rot="-5400000">
        <a:off x="1509067" y="2411777"/>
        <a:ext cx="6922772" cy="25984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5F85C-02F7-47E2-9BA0-9913CCD19430}">
      <dsp:nvSpPr>
        <dsp:cNvPr id="0" name=""/>
        <dsp:cNvSpPr/>
      </dsp:nvSpPr>
      <dsp:spPr>
        <a:xfrm rot="5400000">
          <a:off x="-409202" y="736406"/>
          <a:ext cx="2728019" cy="1909613"/>
        </a:xfrm>
        <a:prstGeom prst="chevron">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SECTION 234E</a:t>
          </a:r>
        </a:p>
      </dsp:txBody>
      <dsp:txXfrm rot="-5400000">
        <a:off x="2" y="1282010"/>
        <a:ext cx="1909613" cy="818406"/>
      </dsp:txXfrm>
    </dsp:sp>
    <dsp:sp modelId="{5BCE7CC4-EBB7-460B-8E06-F277BB1E97EE}">
      <dsp:nvSpPr>
        <dsp:cNvPr id="0" name=""/>
        <dsp:cNvSpPr/>
      </dsp:nvSpPr>
      <dsp:spPr>
        <a:xfrm rot="5400000">
          <a:off x="3967560" y="-2022383"/>
          <a:ext cx="2356493" cy="6472386"/>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0" i="0" kern="1200" dirty="0"/>
            <a:t>Without prejudice to the provisions of the Act, where a person fails to deliver or cause to be delivered a statement within the time prescribed in sub-section (3) of section 200 or the proviso to sub-section (3) of section 206C, he shall be liable to pay, by way of fee, a sum of two hundred rupees for every day during which the failure continues</a:t>
          </a:r>
          <a:endParaRPr lang="en-US" sz="1600" kern="1200" dirty="0"/>
        </a:p>
      </dsp:txBody>
      <dsp:txXfrm rot="-5400000">
        <a:off x="1909614" y="150598"/>
        <a:ext cx="6357351" cy="2126423"/>
      </dsp:txXfrm>
    </dsp:sp>
    <dsp:sp modelId="{BEC5264C-B6BD-4030-835C-3661E9F39849}">
      <dsp:nvSpPr>
        <dsp:cNvPr id="0" name=""/>
        <dsp:cNvSpPr/>
      </dsp:nvSpPr>
      <dsp:spPr>
        <a:xfrm rot="5400000">
          <a:off x="-409202" y="3589220"/>
          <a:ext cx="2728019" cy="1909613"/>
        </a:xfrm>
        <a:prstGeom prst="chevron">
          <a:avLst/>
        </a:prstGeom>
        <a:gradFill rotWithShape="0">
          <a:gsLst>
            <a:gs pos="0">
              <a:schemeClr val="accent4">
                <a:hueOff val="-2185313"/>
                <a:satOff val="-2625"/>
                <a:lumOff val="-3138"/>
                <a:alphaOff val="0"/>
                <a:tint val="98000"/>
                <a:satMod val="110000"/>
                <a:lumMod val="104000"/>
              </a:schemeClr>
            </a:gs>
            <a:gs pos="69000">
              <a:schemeClr val="accent4">
                <a:hueOff val="-2185313"/>
                <a:satOff val="-2625"/>
                <a:lumOff val="-3138"/>
                <a:alphaOff val="0"/>
                <a:shade val="88000"/>
                <a:satMod val="130000"/>
                <a:lumMod val="92000"/>
              </a:schemeClr>
            </a:gs>
            <a:gs pos="100000">
              <a:schemeClr val="accent4">
                <a:hueOff val="-2185313"/>
                <a:satOff val="-2625"/>
                <a:lumOff val="-3138"/>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SECTION </a:t>
          </a:r>
        </a:p>
        <a:p>
          <a:pPr marL="0" lvl="0" indent="0" algn="ctr" defTabSz="1066800">
            <a:lnSpc>
              <a:spcPct val="90000"/>
            </a:lnSpc>
            <a:spcBef>
              <a:spcPct val="0"/>
            </a:spcBef>
            <a:spcAft>
              <a:spcPct val="35000"/>
            </a:spcAft>
            <a:buNone/>
          </a:pPr>
          <a:r>
            <a:rPr lang="en-US" sz="2400" kern="1200" dirty="0"/>
            <a:t>270 A</a:t>
          </a:r>
        </a:p>
      </dsp:txBody>
      <dsp:txXfrm rot="-5400000">
        <a:off x="2" y="4134824"/>
        <a:ext cx="1909613" cy="818406"/>
      </dsp:txXfrm>
    </dsp:sp>
    <dsp:sp modelId="{0760DFBC-5372-430B-8F1D-8FF2A2C21A93}">
      <dsp:nvSpPr>
        <dsp:cNvPr id="0" name=""/>
        <dsp:cNvSpPr/>
      </dsp:nvSpPr>
      <dsp:spPr>
        <a:xfrm rot="5400000">
          <a:off x="3888536" y="830430"/>
          <a:ext cx="2514539" cy="6472386"/>
        </a:xfrm>
        <a:prstGeom prst="round2SameRect">
          <a:avLst/>
        </a:prstGeom>
        <a:solidFill>
          <a:schemeClr val="lt1">
            <a:alpha val="90000"/>
            <a:hueOff val="0"/>
            <a:satOff val="0"/>
            <a:lumOff val="0"/>
            <a:alphaOff val="0"/>
          </a:schemeClr>
        </a:solidFill>
        <a:ln w="9525" cap="flat" cmpd="sng" algn="ctr">
          <a:solidFill>
            <a:schemeClr val="accent4">
              <a:hueOff val="-2185313"/>
              <a:satOff val="-2625"/>
              <a:lumOff val="-3138"/>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0" i="0" kern="1200" dirty="0"/>
            <a:t>Penalty for under-reporting and misreporting of income</a:t>
          </a:r>
          <a:endParaRPr lang="en-US" sz="1600" kern="1200" dirty="0"/>
        </a:p>
        <a:p>
          <a:pPr marL="171450" lvl="1" indent="-171450" algn="l" defTabSz="711200">
            <a:lnSpc>
              <a:spcPct val="90000"/>
            </a:lnSpc>
            <a:spcBef>
              <a:spcPct val="0"/>
            </a:spcBef>
            <a:spcAft>
              <a:spcPct val="15000"/>
            </a:spcAft>
            <a:buChar char="•"/>
          </a:pPr>
          <a:r>
            <a:rPr lang="en-US" sz="1600" b="0" i="0" kern="1200" dirty="0"/>
            <a:t>UNDER REPORTING- The penalty referred to in sub-section (1)  shall be a sum equal to fifty per cent of the amount of tax payable on under-reported income</a:t>
          </a:r>
          <a:endParaRPr lang="en-US" sz="1600" kern="1200" dirty="0"/>
        </a:p>
        <a:p>
          <a:pPr marL="171450" lvl="1" indent="-171450" algn="l" defTabSz="711200">
            <a:lnSpc>
              <a:spcPct val="90000"/>
            </a:lnSpc>
            <a:spcBef>
              <a:spcPct val="0"/>
            </a:spcBef>
            <a:spcAft>
              <a:spcPct val="15000"/>
            </a:spcAft>
            <a:buChar char="•"/>
          </a:pPr>
          <a:r>
            <a:rPr lang="en-US" sz="1600" kern="1200" dirty="0"/>
            <a:t>MIS REPORTING- </a:t>
          </a:r>
          <a:r>
            <a:rPr lang="en-US" sz="1600" b="0" i="0" kern="1200" dirty="0"/>
            <a:t>Notwithstanding anything contained in sub-section (6) or sub-section (7), where under-reported income is in consequence of any misreporting thereof by any person, the penalty referred to in sub-section (1) shall be equal to two hundred per cent. of the amount of tax payable on under-reported income</a:t>
          </a:r>
          <a:endParaRPr lang="en-US" sz="1600" kern="1200" dirty="0"/>
        </a:p>
      </dsp:txBody>
      <dsp:txXfrm rot="-5400000">
        <a:off x="1909613" y="2932103"/>
        <a:ext cx="6349636" cy="226903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A3B127-4A0F-47E5-A4E2-700064D8849C}">
      <dsp:nvSpPr>
        <dsp:cNvPr id="0" name=""/>
        <dsp:cNvSpPr/>
      </dsp:nvSpPr>
      <dsp:spPr>
        <a:xfrm rot="5400000">
          <a:off x="-623247" y="1484783"/>
          <a:ext cx="4154983" cy="2908488"/>
        </a:xfrm>
        <a:prstGeom prst="chevron">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SECTION 276 B</a:t>
          </a:r>
        </a:p>
      </dsp:txBody>
      <dsp:txXfrm rot="-5400000">
        <a:off x="1" y="2315779"/>
        <a:ext cx="2908488" cy="1246495"/>
      </dsp:txXfrm>
    </dsp:sp>
    <dsp:sp modelId="{6D478664-402B-447D-8459-1EF0F1B1C197}">
      <dsp:nvSpPr>
        <dsp:cNvPr id="0" name=""/>
        <dsp:cNvSpPr/>
      </dsp:nvSpPr>
      <dsp:spPr>
        <a:xfrm rot="5400000">
          <a:off x="3446018" y="-524849"/>
          <a:ext cx="4398451" cy="5473511"/>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en-US" sz="2300" b="0" i="0" kern="1200" dirty="0"/>
            <a:t>If a person fails to pay to the credit of the Central Government-the tax deducted at source by him as required by or under the provisions of Chapter XVII-B; or the tax payable by him, as required by or under, -- sub-section (2) of section 115-O; or the second proviso to section 194B, he shall be punishable with rigorous imprisonment for a term which shall not be less than three months but which may extend to seven years and with fine.</a:t>
          </a:r>
          <a:endParaRPr lang="en-US" sz="2300" kern="1200" dirty="0"/>
        </a:p>
      </dsp:txBody>
      <dsp:txXfrm rot="-5400000">
        <a:off x="2908489" y="227395"/>
        <a:ext cx="5258796" cy="396902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1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1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1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15">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5">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9330A6-93D3-40EB-A6D3-CFECA7B8E700}" type="datetimeFigureOut">
              <a:rPr lang="en-IN" smtClean="0"/>
              <a:t>02-03-2024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9634CBF7-9806-4817-8A98-16A9C572F029}"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131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9330A6-93D3-40EB-A6D3-CFECA7B8E700}" type="datetimeFigureOut">
              <a:rPr lang="en-IN" smtClean="0"/>
              <a:t>02-03-2024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34CBF7-9806-4817-8A98-16A9C572F029}"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6661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9330A6-93D3-40EB-A6D3-CFECA7B8E700}" type="datetimeFigureOut">
              <a:rPr lang="en-IN" smtClean="0"/>
              <a:t>02-03-2024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34CBF7-9806-4817-8A98-16A9C572F029}"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5197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9330A6-93D3-40EB-A6D3-CFECA7B8E700}" type="datetimeFigureOut">
              <a:rPr lang="en-IN" smtClean="0"/>
              <a:t>02-03-2024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34CBF7-9806-4817-8A98-16A9C572F029}"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18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9330A6-93D3-40EB-A6D3-CFECA7B8E700}" type="datetimeFigureOut">
              <a:rPr lang="en-IN" smtClean="0"/>
              <a:t>02-03-2024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34CBF7-9806-4817-8A98-16A9C572F029}"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7172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9330A6-93D3-40EB-A6D3-CFECA7B8E700}" type="datetimeFigureOut">
              <a:rPr lang="en-IN" smtClean="0"/>
              <a:t>02-03-2024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634CBF7-9806-4817-8A98-16A9C572F029}"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7654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9330A6-93D3-40EB-A6D3-CFECA7B8E700}" type="datetimeFigureOut">
              <a:rPr lang="en-IN" smtClean="0"/>
              <a:t>02-03-2024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634CBF7-9806-4817-8A98-16A9C572F029}"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6458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330A6-93D3-40EB-A6D3-CFECA7B8E700}" type="datetimeFigureOut">
              <a:rPr lang="en-IN" smtClean="0"/>
              <a:t>02-03-2024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634CBF7-9806-4817-8A98-16A9C572F029}"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12317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330A6-93D3-40EB-A6D3-CFECA7B8E700}" type="datetimeFigureOut">
              <a:rPr lang="en-IN" smtClean="0"/>
              <a:t>02-03-2024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634CBF7-9806-4817-8A98-16A9C572F029}" type="slidenum">
              <a:rPr lang="en-IN" smtClean="0"/>
              <a:t>‹#›</a:t>
            </a:fld>
            <a:endParaRPr lang="en-IN"/>
          </a:p>
        </p:txBody>
      </p:sp>
    </p:spTree>
    <p:extLst>
      <p:ext uri="{BB962C8B-B14F-4D97-AF65-F5344CB8AC3E}">
        <p14:creationId xmlns:p14="http://schemas.microsoft.com/office/powerpoint/2010/main" val="14800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9330A6-93D3-40EB-A6D3-CFECA7B8E700}" type="datetimeFigureOut">
              <a:rPr lang="en-IN" smtClean="0"/>
              <a:t>02-03-2024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634CBF7-9806-4817-8A98-16A9C572F029}"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6994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49330A6-93D3-40EB-A6D3-CFECA7B8E700}" type="datetimeFigureOut">
              <a:rPr lang="en-IN" smtClean="0"/>
              <a:t>02-03-2024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9634CBF7-9806-4817-8A98-16A9C572F029}"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968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49330A6-93D3-40EB-A6D3-CFECA7B8E700}" type="datetimeFigureOut">
              <a:rPr lang="en-IN" smtClean="0"/>
              <a:t>02-03-2024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634CBF7-9806-4817-8A98-16A9C572F029}"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646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6A3FA-9891-B3D1-D671-9D0C0FAA36D8}"/>
              </a:ext>
            </a:extLst>
          </p:cNvPr>
          <p:cNvSpPr>
            <a:spLocks noGrp="1"/>
          </p:cNvSpPr>
          <p:nvPr>
            <p:ph type="ctrTitle"/>
          </p:nvPr>
        </p:nvSpPr>
        <p:spPr/>
        <p:txBody>
          <a:bodyPr>
            <a:noAutofit/>
          </a:bodyPr>
          <a:lstStyle/>
          <a:p>
            <a:pPr algn="ctr"/>
            <a:r>
              <a:rPr lang="en-GB" sz="3200" dirty="0">
                <a:latin typeface="Algerian" panose="04020705040A02060702" pitchFamily="82" charset="0"/>
              </a:rPr>
              <a:t>Consequences to failure to deduct tax at source - Interest Penalty, impact on computation of Business Income / disallowances of expenses. Consequences to failure to collect tax at source etc</a:t>
            </a:r>
            <a:endParaRPr lang="en-IN" sz="3200" dirty="0">
              <a:latin typeface="Algerian" panose="04020705040A02060702" pitchFamily="82" charset="0"/>
            </a:endParaRPr>
          </a:p>
        </p:txBody>
      </p:sp>
      <p:sp>
        <p:nvSpPr>
          <p:cNvPr id="3" name="Subtitle 2">
            <a:extLst>
              <a:ext uri="{FF2B5EF4-FFF2-40B4-BE49-F238E27FC236}">
                <a16:creationId xmlns:a16="http://schemas.microsoft.com/office/drawing/2014/main" id="{A73994C7-B199-9906-C86B-B234D5727C9F}"/>
              </a:ext>
            </a:extLst>
          </p:cNvPr>
          <p:cNvSpPr>
            <a:spLocks noGrp="1"/>
          </p:cNvSpPr>
          <p:nvPr>
            <p:ph type="subTitle" idx="1"/>
          </p:nvPr>
        </p:nvSpPr>
        <p:spPr/>
        <p:txBody>
          <a:bodyPr>
            <a:normAutofit/>
          </a:bodyPr>
          <a:lstStyle/>
          <a:p>
            <a:pPr algn="ctr"/>
            <a:r>
              <a:rPr lang="en-GB" sz="2200" b="1" i="0" u="sng" dirty="0">
                <a:solidFill>
                  <a:srgbClr val="222222"/>
                </a:solidFill>
                <a:effectLst/>
                <a:latin typeface="Garamond" panose="02020404030301010803" pitchFamily="18" charset="0"/>
              </a:rPr>
              <a:t>Analysis of TDS provisions, applicability, and relevant judiciary decisions</a:t>
            </a:r>
            <a:endParaRPr lang="en-IN" sz="2200" b="1" u="sng" dirty="0">
              <a:latin typeface="Garamond" panose="02020404030301010803" pitchFamily="18" charset="0"/>
            </a:endParaRPr>
          </a:p>
        </p:txBody>
      </p:sp>
    </p:spTree>
    <p:extLst>
      <p:ext uri="{BB962C8B-B14F-4D97-AF65-F5344CB8AC3E}">
        <p14:creationId xmlns:p14="http://schemas.microsoft.com/office/powerpoint/2010/main" val="1531365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381000"/>
            <a:ext cx="8382000" cy="609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b="1" dirty="0">
                <a:latin typeface="Garamond" pitchFamily="18" charset="0"/>
              </a:rPr>
              <a:t>LEVY OF INTEREST</a:t>
            </a:r>
          </a:p>
        </p:txBody>
      </p:sp>
      <p:graphicFrame>
        <p:nvGraphicFramePr>
          <p:cNvPr id="3" name="Diagram 2"/>
          <p:cNvGraphicFramePr/>
          <p:nvPr/>
        </p:nvGraphicFramePr>
        <p:xfrm>
          <a:off x="1981200" y="1397000"/>
          <a:ext cx="83820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3375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381000"/>
            <a:ext cx="8610600" cy="762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b="1" dirty="0">
                <a:latin typeface="Garamond" pitchFamily="18" charset="0"/>
              </a:rPr>
              <a:t>LEVY OF PENALTY</a:t>
            </a:r>
          </a:p>
        </p:txBody>
      </p:sp>
      <p:graphicFrame>
        <p:nvGraphicFramePr>
          <p:cNvPr id="3" name="Diagram 2"/>
          <p:cNvGraphicFramePr/>
          <p:nvPr/>
        </p:nvGraphicFramePr>
        <p:xfrm>
          <a:off x="1828800" y="1371600"/>
          <a:ext cx="86106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514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981200" y="533400"/>
          <a:ext cx="8382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913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381000"/>
            <a:ext cx="8382000" cy="1066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b="1" dirty="0">
                <a:latin typeface="Garamond" pitchFamily="18" charset="0"/>
              </a:rPr>
              <a:t>PROSECUTION</a:t>
            </a:r>
          </a:p>
        </p:txBody>
      </p:sp>
      <p:graphicFrame>
        <p:nvGraphicFramePr>
          <p:cNvPr id="3" name="Diagram 2"/>
          <p:cNvGraphicFramePr/>
          <p:nvPr/>
        </p:nvGraphicFramePr>
        <p:xfrm>
          <a:off x="1981200" y="1524000"/>
          <a:ext cx="83820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621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35AD34-A83A-4BE9-9711-631067E0FA71}"/>
              </a:ext>
            </a:extLst>
          </p:cNvPr>
          <p:cNvSpPr txBox="1"/>
          <p:nvPr/>
        </p:nvSpPr>
        <p:spPr>
          <a:xfrm>
            <a:off x="346982" y="795432"/>
            <a:ext cx="11498035" cy="4371217"/>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indent="-228600">
              <a:lnSpc>
                <a:spcPct val="90000"/>
              </a:lnSpc>
              <a:spcAft>
                <a:spcPts val="600"/>
              </a:spcAft>
              <a:buFont typeface="Arial" panose="020B0604020202020204" pitchFamily="34" charset="0"/>
              <a:buChar char="•"/>
            </a:pPr>
            <a:r>
              <a:rPr lang="en-US" sz="2400" b="1" dirty="0">
                <a:latin typeface="Book Antiqua"/>
              </a:rPr>
              <a:t>Provided</a:t>
            </a:r>
            <a:r>
              <a:rPr lang="en-US" sz="2400" dirty="0">
                <a:latin typeface="Book Antiqua"/>
              </a:rPr>
              <a:t> that any person, including the principal officer of a company, who fails to deduct the whole or any part of the tax in accordance with the provisions of this Chapter on the sum paid to a resident or on the sum credited to the account of a resident shall not be deemed to be an </a:t>
            </a:r>
            <a:r>
              <a:rPr lang="en-US" sz="2400" dirty="0" err="1">
                <a:latin typeface="Book Antiqua"/>
              </a:rPr>
              <a:t>assessee</a:t>
            </a:r>
            <a:r>
              <a:rPr lang="en-US" sz="2400" dirty="0">
                <a:latin typeface="Book Antiqua"/>
              </a:rPr>
              <a:t> in default in respect of such tax if such resident—</a:t>
            </a:r>
          </a:p>
          <a:p>
            <a:pPr indent="-228600">
              <a:lnSpc>
                <a:spcPct val="90000"/>
              </a:lnSpc>
              <a:spcAft>
                <a:spcPts val="600"/>
              </a:spcAft>
              <a:buFont typeface="Arial" panose="020B0604020202020204" pitchFamily="34" charset="0"/>
              <a:buChar char="•"/>
            </a:pPr>
            <a:r>
              <a:rPr lang="en-US" sz="2400" dirty="0">
                <a:latin typeface="Book Antiqua"/>
              </a:rPr>
              <a:t>(</a:t>
            </a:r>
            <a:r>
              <a:rPr lang="en-US" sz="2400" i="1" dirty="0" err="1">
                <a:latin typeface="Book Antiqua"/>
              </a:rPr>
              <a:t>i</a:t>
            </a:r>
            <a:r>
              <a:rPr lang="en-US" sz="2400" dirty="0">
                <a:latin typeface="Book Antiqua"/>
              </a:rPr>
              <a:t>) has furnished his return of income under section 139;</a:t>
            </a:r>
          </a:p>
          <a:p>
            <a:pPr indent="-228600">
              <a:lnSpc>
                <a:spcPct val="90000"/>
              </a:lnSpc>
              <a:spcAft>
                <a:spcPts val="600"/>
              </a:spcAft>
              <a:buFont typeface="Arial" panose="020B0604020202020204" pitchFamily="34" charset="0"/>
              <a:buChar char="•"/>
            </a:pPr>
            <a:r>
              <a:rPr lang="en-US" sz="2400" dirty="0">
                <a:latin typeface="Book Antiqua"/>
              </a:rPr>
              <a:t>(</a:t>
            </a:r>
            <a:r>
              <a:rPr lang="en-US" sz="2400" i="1" dirty="0">
                <a:latin typeface="Book Antiqua"/>
              </a:rPr>
              <a:t>ii</a:t>
            </a:r>
            <a:r>
              <a:rPr lang="en-US" sz="2400" dirty="0">
                <a:latin typeface="Book Antiqua"/>
              </a:rPr>
              <a:t>) has taken into account such sum for computing income in such return of income; and</a:t>
            </a:r>
          </a:p>
          <a:p>
            <a:pPr indent="-228600">
              <a:lnSpc>
                <a:spcPct val="90000"/>
              </a:lnSpc>
              <a:spcAft>
                <a:spcPts val="600"/>
              </a:spcAft>
              <a:buFont typeface="Arial" panose="020B0604020202020204" pitchFamily="34" charset="0"/>
              <a:buChar char="•"/>
            </a:pPr>
            <a:r>
              <a:rPr lang="en-US" sz="2400" dirty="0">
                <a:latin typeface="Book Antiqua"/>
              </a:rPr>
              <a:t>(</a:t>
            </a:r>
            <a:r>
              <a:rPr lang="en-US" sz="2400" i="1" dirty="0">
                <a:latin typeface="Book Antiqua"/>
              </a:rPr>
              <a:t>iii</a:t>
            </a:r>
            <a:r>
              <a:rPr lang="en-US" sz="2400" dirty="0">
                <a:latin typeface="Book Antiqua"/>
              </a:rPr>
              <a:t>) has paid the tax due on the income declared by him in such return of income,</a:t>
            </a:r>
          </a:p>
          <a:p>
            <a:pPr indent="-228600">
              <a:lnSpc>
                <a:spcPct val="90000"/>
              </a:lnSpc>
              <a:spcAft>
                <a:spcPts val="600"/>
              </a:spcAft>
              <a:buFont typeface="Arial" panose="020B0604020202020204" pitchFamily="34" charset="0"/>
              <a:buChar char="•"/>
            </a:pPr>
            <a:r>
              <a:rPr lang="en-US" sz="2400" dirty="0">
                <a:latin typeface="Book Antiqua"/>
              </a:rPr>
              <a:t>and the person furnishes a certificate to this effect from an accountant in such form as may be prescribed</a:t>
            </a:r>
            <a:r>
              <a:rPr lang="en-US" sz="2400" baseline="30000" dirty="0">
                <a:latin typeface="Book Antiqua"/>
              </a:rPr>
              <a:t>68</a:t>
            </a:r>
            <a:r>
              <a:rPr lang="en-US" sz="2400" dirty="0">
                <a:latin typeface="Book Antiqua"/>
              </a:rPr>
              <a:t>:]</a:t>
            </a:r>
          </a:p>
          <a:p>
            <a:pPr indent="-228600">
              <a:lnSpc>
                <a:spcPct val="90000"/>
              </a:lnSpc>
              <a:spcAft>
                <a:spcPts val="600"/>
              </a:spcAft>
              <a:buFont typeface="Arial" panose="020B0604020202020204" pitchFamily="34" charset="0"/>
              <a:buChar char="•"/>
            </a:pPr>
            <a:endParaRPr lang="en-US" sz="2400" dirty="0">
              <a:latin typeface="Book Antiqua"/>
            </a:endParaRPr>
          </a:p>
          <a:p>
            <a:pPr indent="-228600">
              <a:lnSpc>
                <a:spcPct val="90000"/>
              </a:lnSpc>
              <a:spcAft>
                <a:spcPts val="600"/>
              </a:spcAft>
              <a:buFont typeface="Arial" panose="020B0604020202020204" pitchFamily="34" charset="0"/>
              <a:buChar char="•"/>
            </a:pPr>
            <a:endParaRPr lang="en-US" sz="2400" dirty="0">
              <a:latin typeface="Book Antiqua"/>
            </a:endParaRPr>
          </a:p>
          <a:p>
            <a:pPr indent="-228600">
              <a:lnSpc>
                <a:spcPct val="90000"/>
              </a:lnSpc>
              <a:spcAft>
                <a:spcPts val="600"/>
              </a:spcAft>
              <a:buFont typeface="Arial" panose="020B0604020202020204" pitchFamily="34" charset="0"/>
              <a:buChar char="•"/>
            </a:pPr>
            <a:r>
              <a:rPr lang="en-US" sz="2400" dirty="0">
                <a:latin typeface="Book Antiqua"/>
              </a:rPr>
              <a:t>FORM 26 A</a:t>
            </a:r>
          </a:p>
        </p:txBody>
      </p:sp>
    </p:spTree>
    <p:extLst>
      <p:ext uri="{BB962C8B-B14F-4D97-AF65-F5344CB8AC3E}">
        <p14:creationId xmlns:p14="http://schemas.microsoft.com/office/powerpoint/2010/main" val="1025320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7007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EBD1B-56C2-D8A4-8078-4E4B510B8180}"/>
              </a:ext>
            </a:extLst>
          </p:cNvPr>
          <p:cNvSpPr>
            <a:spLocks noGrp="1"/>
          </p:cNvSpPr>
          <p:nvPr>
            <p:ph type="title"/>
          </p:nvPr>
        </p:nvSpPr>
        <p:spPr/>
        <p:txBody>
          <a:bodyPr/>
          <a:lstStyle/>
          <a:p>
            <a:r>
              <a:rPr lang="en-GB" b="1" i="0" dirty="0">
                <a:solidFill>
                  <a:srgbClr val="000000"/>
                </a:solidFill>
                <a:effectLst/>
                <a:latin typeface="Calibri" panose="020F0502020204030204" pitchFamily="34" charset="0"/>
              </a:rPr>
              <a:t>205. Bar against direct demand on </a:t>
            </a:r>
            <a:r>
              <a:rPr lang="en-GB" b="1" i="0" dirty="0" err="1">
                <a:solidFill>
                  <a:srgbClr val="000000"/>
                </a:solidFill>
                <a:effectLst/>
                <a:latin typeface="Calibri" panose="020F0502020204030204" pitchFamily="34" charset="0"/>
              </a:rPr>
              <a:t>assessee</a:t>
            </a:r>
            <a:r>
              <a:rPr lang="en-GB" b="1"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52AB567F-11F0-5929-4384-F95DCD570ECE}"/>
              </a:ext>
            </a:extLst>
          </p:cNvPr>
          <p:cNvSpPr>
            <a:spLocks noGrp="1"/>
          </p:cNvSpPr>
          <p:nvPr>
            <p:ph idx="1"/>
          </p:nvPr>
        </p:nvSpPr>
        <p:spPr/>
        <p:txBody>
          <a:bodyPr/>
          <a:lstStyle/>
          <a:p>
            <a:pPr algn="just"/>
            <a:r>
              <a:rPr lang="en-GB" b="0" i="0" dirty="0">
                <a:solidFill>
                  <a:srgbClr val="000000"/>
                </a:solidFill>
                <a:effectLst/>
                <a:latin typeface="Calibri" panose="020F0502020204030204" pitchFamily="34" charset="0"/>
              </a:rPr>
              <a:t>Where tax is deductible at the source under [1][the foregoing provisions of this Chapter], the </a:t>
            </a:r>
            <a:r>
              <a:rPr lang="en-GB" b="0" i="0" dirty="0" err="1">
                <a:solidFill>
                  <a:srgbClr val="000000"/>
                </a:solidFill>
                <a:effectLst/>
                <a:latin typeface="Calibri" panose="020F0502020204030204" pitchFamily="34" charset="0"/>
              </a:rPr>
              <a:t>assessee</a:t>
            </a:r>
            <a:r>
              <a:rPr lang="en-GB" b="0" i="0" dirty="0">
                <a:solidFill>
                  <a:srgbClr val="000000"/>
                </a:solidFill>
                <a:effectLst/>
                <a:latin typeface="Calibri" panose="020F0502020204030204" pitchFamily="34" charset="0"/>
              </a:rPr>
              <a:t> shall not be called upon to pay tax himself to the extent to which tax has been deducted from that income.</a:t>
            </a:r>
          </a:p>
          <a:p>
            <a:endParaRPr lang="en-IN" dirty="0"/>
          </a:p>
        </p:txBody>
      </p:sp>
    </p:spTree>
    <p:extLst>
      <p:ext uri="{BB962C8B-B14F-4D97-AF65-F5344CB8AC3E}">
        <p14:creationId xmlns:p14="http://schemas.microsoft.com/office/powerpoint/2010/main" val="733011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D4351-CB8B-0819-804A-C252DD50432A}"/>
              </a:ext>
            </a:extLst>
          </p:cNvPr>
          <p:cNvSpPr>
            <a:spLocks noGrp="1"/>
          </p:cNvSpPr>
          <p:nvPr>
            <p:ph type="title"/>
          </p:nvPr>
        </p:nvSpPr>
        <p:spPr/>
        <p:txBody>
          <a:bodyPr/>
          <a:lstStyle/>
          <a:p>
            <a:r>
              <a:rPr lang="en-GB" b="1" i="0" dirty="0">
                <a:solidFill>
                  <a:srgbClr val="000000"/>
                </a:solidFill>
                <a:effectLst/>
                <a:latin typeface="Calibri" panose="020F0502020204030204" pitchFamily="34" charset="0"/>
              </a:rPr>
              <a:t>191. Direct payment.</a:t>
            </a:r>
            <a:br>
              <a:rPr lang="en-GB" b="0" i="0" dirty="0">
                <a:solidFill>
                  <a:srgbClr val="000000"/>
                </a:solidFill>
                <a:effectLst/>
                <a:latin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AE1F72B4-C428-0F68-616A-C497B75173CB}"/>
              </a:ext>
            </a:extLst>
          </p:cNvPr>
          <p:cNvSpPr>
            <a:spLocks noGrp="1"/>
          </p:cNvSpPr>
          <p:nvPr>
            <p:ph idx="1"/>
          </p:nvPr>
        </p:nvSpPr>
        <p:spPr/>
        <p:txBody>
          <a:bodyPr>
            <a:normAutofit fontScale="85000" lnSpcReduction="20000"/>
          </a:bodyPr>
          <a:lstStyle/>
          <a:p>
            <a:pPr algn="just"/>
            <a:r>
              <a:rPr lang="en-GB" b="0" i="0" baseline="30000" dirty="0">
                <a:solidFill>
                  <a:srgbClr val="000000"/>
                </a:solidFill>
                <a:effectLst/>
                <a:latin typeface="Calibri" panose="020F0502020204030204" pitchFamily="34" charset="0"/>
              </a:rPr>
              <a:t>[2]</a:t>
            </a:r>
            <a:r>
              <a:rPr lang="en-GB" b="0" i="0" dirty="0">
                <a:solidFill>
                  <a:srgbClr val="000000"/>
                </a:solidFill>
                <a:effectLst/>
                <a:latin typeface="Calibri" panose="020F0502020204030204" pitchFamily="34" charset="0"/>
              </a:rPr>
              <a:t>[(1)] In the case of income in respect of which provision is not made under this Chapter for deducting income-tax at the time of payment, and in any case where income-tax has not been deducted in accordance with the provisions of this Chapter, income-tax shall be payable by the </a:t>
            </a:r>
            <a:r>
              <a:rPr lang="en-GB" b="0" i="0" dirty="0" err="1">
                <a:solidFill>
                  <a:srgbClr val="000000"/>
                </a:solidFill>
                <a:effectLst/>
                <a:latin typeface="Calibri" panose="020F0502020204030204" pitchFamily="34" charset="0"/>
              </a:rPr>
              <a:t>assessee</a:t>
            </a:r>
            <a:r>
              <a:rPr lang="en-GB" b="0" i="0" dirty="0">
                <a:solidFill>
                  <a:srgbClr val="000000"/>
                </a:solidFill>
                <a:effectLst/>
                <a:latin typeface="Calibri" panose="020F0502020204030204" pitchFamily="34" charset="0"/>
              </a:rPr>
              <a:t> direct.</a:t>
            </a:r>
          </a:p>
          <a:p>
            <a:pPr algn="just"/>
            <a:r>
              <a:rPr lang="en-GB" b="0" i="0" baseline="30000" dirty="0">
                <a:solidFill>
                  <a:srgbClr val="000000"/>
                </a:solidFill>
                <a:effectLst/>
                <a:latin typeface="Calibri" panose="020F0502020204030204" pitchFamily="34" charset="0"/>
              </a:rPr>
              <a:t>[3]</a:t>
            </a:r>
            <a:r>
              <a:rPr lang="en-GB" b="0" i="0" dirty="0">
                <a:solidFill>
                  <a:srgbClr val="000000"/>
                </a:solidFill>
                <a:effectLst/>
                <a:latin typeface="Calibri" panose="020F0502020204030204" pitchFamily="34" charset="0"/>
              </a:rPr>
              <a:t>[Explanation.--For the removal of doubts, it is hereby declared that if any person, including the principal officer of a company, --</a:t>
            </a:r>
          </a:p>
          <a:p>
            <a:pPr marL="182880" algn="just"/>
            <a:r>
              <a:rPr lang="en-GB" b="0" i="0" dirty="0">
                <a:solidFill>
                  <a:srgbClr val="000000"/>
                </a:solidFill>
                <a:effectLst/>
                <a:latin typeface="Calibri" panose="020F0502020204030204" pitchFamily="34" charset="0"/>
              </a:rPr>
              <a:t>(a) who is required to deduct any sum in accordance with the provisions of this Act; or</a:t>
            </a:r>
          </a:p>
          <a:p>
            <a:pPr marL="182880" algn="just"/>
            <a:r>
              <a:rPr lang="en-GB" b="0" i="0" dirty="0">
                <a:solidFill>
                  <a:srgbClr val="000000"/>
                </a:solidFill>
                <a:effectLst/>
                <a:latin typeface="Calibri" panose="020F0502020204030204" pitchFamily="34" charset="0"/>
              </a:rPr>
              <a:t>(b) referred to in sub-section (1A) of section 192, being an employer,</a:t>
            </a:r>
          </a:p>
          <a:p>
            <a:pPr algn="just"/>
            <a:r>
              <a:rPr lang="en-GB" b="0" i="0" dirty="0">
                <a:solidFill>
                  <a:srgbClr val="000000"/>
                </a:solidFill>
                <a:effectLst/>
                <a:latin typeface="Calibri" panose="020F0502020204030204" pitchFamily="34" charset="0"/>
              </a:rPr>
              <a:t>does not deduct, or after so deducting fails to pay, or does not pay, the whole or any part of the tax, as required by or under this Act, and where the </a:t>
            </a:r>
            <a:r>
              <a:rPr lang="en-GB" b="0" i="0" dirty="0" err="1">
                <a:solidFill>
                  <a:srgbClr val="000000"/>
                </a:solidFill>
                <a:effectLst/>
                <a:latin typeface="Calibri" panose="020F0502020204030204" pitchFamily="34" charset="0"/>
              </a:rPr>
              <a:t>assessee</a:t>
            </a:r>
            <a:r>
              <a:rPr lang="en-GB" b="0" i="0" dirty="0">
                <a:solidFill>
                  <a:srgbClr val="000000"/>
                </a:solidFill>
                <a:effectLst/>
                <a:latin typeface="Calibri" panose="020F0502020204030204" pitchFamily="34" charset="0"/>
              </a:rPr>
              <a:t> has also failed to pay such tax directly, then, such person shall, without prejudice to any other consequences which he may incur, be deemed to be an </a:t>
            </a:r>
            <a:r>
              <a:rPr lang="en-GB" b="0" i="0" dirty="0" err="1">
                <a:solidFill>
                  <a:srgbClr val="000000"/>
                </a:solidFill>
                <a:effectLst/>
                <a:latin typeface="Calibri" panose="020F0502020204030204" pitchFamily="34" charset="0"/>
              </a:rPr>
              <a:t>assessee</a:t>
            </a:r>
            <a:r>
              <a:rPr lang="en-GB" b="0" i="0" dirty="0">
                <a:solidFill>
                  <a:srgbClr val="000000"/>
                </a:solidFill>
                <a:effectLst/>
                <a:latin typeface="Calibri" panose="020F0502020204030204" pitchFamily="34" charset="0"/>
              </a:rPr>
              <a:t> in default within the meaning of sub-section (1) of section 201, in respect of such tax.]</a:t>
            </a:r>
          </a:p>
          <a:p>
            <a:endParaRPr lang="en-IN" dirty="0"/>
          </a:p>
        </p:txBody>
      </p:sp>
    </p:spTree>
    <p:extLst>
      <p:ext uri="{BB962C8B-B14F-4D97-AF65-F5344CB8AC3E}">
        <p14:creationId xmlns:p14="http://schemas.microsoft.com/office/powerpoint/2010/main" val="1471049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394CC3-BD7A-477C-B243-8C90787F3817}"/>
              </a:ext>
            </a:extLst>
          </p:cNvPr>
          <p:cNvSpPr txBox="1"/>
          <p:nvPr/>
        </p:nvSpPr>
        <p:spPr>
          <a:xfrm>
            <a:off x="99182" y="996648"/>
            <a:ext cx="4655698" cy="1448170"/>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just">
              <a:lnSpc>
                <a:spcPct val="90000"/>
              </a:lnSpc>
              <a:spcBef>
                <a:spcPct val="0"/>
              </a:spcBef>
              <a:spcAft>
                <a:spcPts val="600"/>
              </a:spcAft>
            </a:pPr>
            <a:r>
              <a:rPr lang="en-US" sz="2400" b="1" kern="1200" dirty="0" err="1">
                <a:latin typeface="Garamond" panose="02020404030301010803" pitchFamily="18" charset="0"/>
                <a:ea typeface="+mj-ea"/>
                <a:cs typeface="+mj-cs"/>
              </a:rPr>
              <a:t>Assessee</a:t>
            </a:r>
            <a:r>
              <a:rPr lang="en-US" sz="2400" b="1" kern="1200" dirty="0">
                <a:latin typeface="Garamond" panose="02020404030301010803" pitchFamily="18" charset="0"/>
                <a:ea typeface="+mj-ea"/>
                <a:cs typeface="+mj-cs"/>
              </a:rPr>
              <a:t> to be Deemed as </a:t>
            </a:r>
            <a:r>
              <a:rPr lang="en-US" sz="2400" b="1" kern="1200" dirty="0" err="1">
                <a:latin typeface="Garamond" panose="02020404030301010803" pitchFamily="18" charset="0"/>
                <a:ea typeface="+mj-ea"/>
                <a:cs typeface="+mj-cs"/>
              </a:rPr>
              <a:t>Assessee</a:t>
            </a:r>
            <a:r>
              <a:rPr lang="en-US" sz="2400" b="1" kern="1200" dirty="0">
                <a:latin typeface="Garamond" panose="02020404030301010803" pitchFamily="18" charset="0"/>
                <a:ea typeface="+mj-ea"/>
                <a:cs typeface="+mj-cs"/>
              </a:rPr>
              <a:t> in TDS Default </a:t>
            </a:r>
            <a:endParaRPr lang="en-US" sz="2400" b="1" dirty="0">
              <a:latin typeface="Garamond" panose="02020404030301010803" pitchFamily="18" charset="0"/>
              <a:ea typeface="+mj-ea"/>
              <a:cs typeface="+mj-cs"/>
            </a:endParaRPr>
          </a:p>
          <a:p>
            <a:pPr algn="just">
              <a:lnSpc>
                <a:spcPct val="90000"/>
              </a:lnSpc>
              <a:spcBef>
                <a:spcPct val="0"/>
              </a:spcBef>
              <a:spcAft>
                <a:spcPts val="600"/>
              </a:spcAft>
            </a:pPr>
            <a:r>
              <a:rPr lang="en-US" sz="2400" b="1" kern="1200" dirty="0">
                <a:latin typeface="Garamond" panose="02020404030301010803" pitchFamily="18" charset="0"/>
                <a:ea typeface="+mj-ea"/>
                <a:cs typeface="+mj-cs"/>
              </a:rPr>
              <a:t>[Section 201(1)]</a:t>
            </a:r>
            <a:endParaRPr lang="en-US" sz="2400" b="1" dirty="0">
              <a:latin typeface="Garamond" panose="02020404030301010803" pitchFamily="18" charset="0"/>
              <a:ea typeface="+mj-ea"/>
              <a:cs typeface="Calibri"/>
            </a:endParaRPr>
          </a:p>
        </p:txBody>
      </p:sp>
      <p:sp>
        <p:nvSpPr>
          <p:cNvPr id="2" name="TextBox 1">
            <a:extLst>
              <a:ext uri="{FF2B5EF4-FFF2-40B4-BE49-F238E27FC236}">
                <a16:creationId xmlns:a16="http://schemas.microsoft.com/office/drawing/2014/main" id="{1ED3CCA1-C57E-4DAC-AB92-B5C64A43315C}"/>
              </a:ext>
            </a:extLst>
          </p:cNvPr>
          <p:cNvSpPr txBox="1"/>
          <p:nvPr/>
        </p:nvSpPr>
        <p:spPr>
          <a:xfrm>
            <a:off x="4425127" y="1142375"/>
            <a:ext cx="7010703" cy="491550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lgn="just">
              <a:lnSpc>
                <a:spcPct val="90000"/>
              </a:lnSpc>
              <a:spcAft>
                <a:spcPts val="600"/>
              </a:spcAft>
              <a:buFont typeface="Arial" panose="020B0604020202020204" pitchFamily="34" charset="0"/>
              <a:buChar char="•"/>
            </a:pPr>
            <a:endParaRPr lang="en-US" sz="2100" dirty="0">
              <a:latin typeface="Book Antiqua"/>
            </a:endParaRPr>
          </a:p>
          <a:p>
            <a:pPr indent="-228600" algn="just">
              <a:lnSpc>
                <a:spcPct val="90000"/>
              </a:lnSpc>
              <a:spcAft>
                <a:spcPts val="600"/>
              </a:spcAft>
              <a:buFont typeface="Arial" panose="020B0604020202020204" pitchFamily="34" charset="0"/>
              <a:buChar char="•"/>
            </a:pPr>
            <a:r>
              <a:rPr lang="en-US" sz="2100" dirty="0">
                <a:latin typeface="Book Antiqua"/>
              </a:rPr>
              <a:t>Where any person, including the principal officer of a company,—</a:t>
            </a:r>
          </a:p>
          <a:p>
            <a:pPr indent="-228600" algn="just">
              <a:lnSpc>
                <a:spcPct val="90000"/>
              </a:lnSpc>
              <a:spcAft>
                <a:spcPts val="600"/>
              </a:spcAft>
              <a:buFont typeface="Arial" panose="020B0604020202020204" pitchFamily="34" charset="0"/>
              <a:buChar char="•"/>
            </a:pPr>
            <a:r>
              <a:rPr lang="en-US" sz="2100" dirty="0">
                <a:latin typeface="Book Antiqua"/>
              </a:rPr>
              <a:t>who is required to deduct any sum in accordance with the provisions of this Act; or referred to in section 192(1A), being an employer,</a:t>
            </a:r>
          </a:p>
          <a:p>
            <a:pPr lvl="1" indent="-228600" algn="just">
              <a:lnSpc>
                <a:spcPct val="90000"/>
              </a:lnSpc>
              <a:spcAft>
                <a:spcPts val="600"/>
              </a:spcAft>
              <a:buFont typeface="Arial" panose="020B0604020202020204" pitchFamily="34" charset="0"/>
              <a:buChar char="•"/>
            </a:pPr>
            <a:r>
              <a:rPr lang="en-US" sz="2100" dirty="0">
                <a:latin typeface="Book Antiqua"/>
              </a:rPr>
              <a:t>— does not deduct, or</a:t>
            </a:r>
          </a:p>
          <a:p>
            <a:pPr lvl="1" indent="-228600" algn="just">
              <a:lnSpc>
                <a:spcPct val="90000"/>
              </a:lnSpc>
              <a:spcAft>
                <a:spcPts val="600"/>
              </a:spcAft>
              <a:buFont typeface="Arial" panose="020B0604020202020204" pitchFamily="34" charset="0"/>
              <a:buChar char="•"/>
            </a:pPr>
            <a:r>
              <a:rPr lang="en-US" sz="2100" dirty="0">
                <a:latin typeface="Book Antiqua"/>
              </a:rPr>
              <a:t>— does not pay, or</a:t>
            </a:r>
          </a:p>
          <a:p>
            <a:pPr lvl="1" indent="-228600" algn="just">
              <a:lnSpc>
                <a:spcPct val="90000"/>
              </a:lnSpc>
              <a:spcAft>
                <a:spcPts val="600"/>
              </a:spcAft>
              <a:buFont typeface="Arial" panose="020B0604020202020204" pitchFamily="34" charset="0"/>
              <a:buChar char="•"/>
            </a:pPr>
            <a:r>
              <a:rPr lang="en-US" sz="2100" dirty="0">
                <a:latin typeface="Book Antiqua"/>
              </a:rPr>
              <a:t>— after so deducting fails to pay,</a:t>
            </a:r>
          </a:p>
          <a:p>
            <a:pPr lvl="1" indent="-228600" algn="just">
              <a:lnSpc>
                <a:spcPct val="90000"/>
              </a:lnSpc>
              <a:spcAft>
                <a:spcPts val="600"/>
              </a:spcAft>
              <a:buFont typeface="Arial" panose="020B0604020202020204" pitchFamily="34" charset="0"/>
              <a:buChar char="•"/>
            </a:pPr>
            <a:r>
              <a:rPr lang="en-US" sz="2100" dirty="0">
                <a:latin typeface="Book Antiqua"/>
              </a:rPr>
              <a:t>the whole or any part of the tax, as required by or under this Act, then, such person, be deemed to be an </a:t>
            </a:r>
            <a:r>
              <a:rPr lang="en-US" sz="2100" dirty="0" err="1">
                <a:latin typeface="Book Antiqua"/>
              </a:rPr>
              <a:t>assessee</a:t>
            </a:r>
            <a:r>
              <a:rPr lang="en-US" sz="2100" dirty="0">
                <a:latin typeface="Book Antiqua"/>
              </a:rPr>
              <a:t> in default in respect of such tax and hence shall be liable to penalty under section 221.</a:t>
            </a:r>
          </a:p>
        </p:txBody>
      </p:sp>
    </p:spTree>
    <p:extLst>
      <p:ext uri="{BB962C8B-B14F-4D97-AF65-F5344CB8AC3E}">
        <p14:creationId xmlns:p14="http://schemas.microsoft.com/office/powerpoint/2010/main" val="192952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6DC5B-8212-E85B-EDA9-A0E6BA590ECE}"/>
              </a:ext>
            </a:extLst>
          </p:cNvPr>
          <p:cNvSpPr>
            <a:spLocks noGrp="1"/>
          </p:cNvSpPr>
          <p:nvPr>
            <p:ph type="title"/>
          </p:nvPr>
        </p:nvSpPr>
        <p:spPr/>
        <p:txBody>
          <a:bodyPr/>
          <a:lstStyle/>
          <a:p>
            <a:r>
              <a:rPr lang="en-GB" dirty="0"/>
              <a:t>SHORT DEDUCTION – NON DEDUCTION</a:t>
            </a:r>
            <a:endParaRPr lang="en-IN" dirty="0"/>
          </a:p>
        </p:txBody>
      </p:sp>
      <p:sp>
        <p:nvSpPr>
          <p:cNvPr id="3" name="Content Placeholder 2">
            <a:extLst>
              <a:ext uri="{FF2B5EF4-FFF2-40B4-BE49-F238E27FC236}">
                <a16:creationId xmlns:a16="http://schemas.microsoft.com/office/drawing/2014/main" id="{8202603F-408F-E315-62C4-F28CEAD61121}"/>
              </a:ext>
            </a:extLst>
          </p:cNvPr>
          <p:cNvSpPr>
            <a:spLocks noGrp="1"/>
          </p:cNvSpPr>
          <p:nvPr>
            <p:ph idx="1"/>
          </p:nvPr>
        </p:nvSpPr>
        <p:spPr/>
        <p:txBody>
          <a:bodyPr/>
          <a:lstStyle/>
          <a:p>
            <a:r>
              <a:rPr lang="en-GB" dirty="0"/>
              <a:t>206 AB</a:t>
            </a:r>
          </a:p>
          <a:p>
            <a:r>
              <a:rPr lang="en-GB" dirty="0"/>
              <a:t>206 CCA</a:t>
            </a:r>
          </a:p>
          <a:p>
            <a:r>
              <a:rPr lang="en-GB" dirty="0"/>
              <a:t>206 AA</a:t>
            </a:r>
          </a:p>
          <a:p>
            <a:endParaRPr lang="en-GB" dirty="0"/>
          </a:p>
          <a:p>
            <a:r>
              <a:rPr lang="en-GB" dirty="0"/>
              <a:t>REPORTING PORTAL…..</a:t>
            </a:r>
            <a:endParaRPr lang="en-IN" dirty="0"/>
          </a:p>
        </p:txBody>
      </p:sp>
    </p:spTree>
    <p:extLst>
      <p:ext uri="{BB962C8B-B14F-4D97-AF65-F5344CB8AC3E}">
        <p14:creationId xmlns:p14="http://schemas.microsoft.com/office/powerpoint/2010/main" val="395618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828800" y="228601"/>
            <a:ext cx="8458200" cy="2009061"/>
          </a:xfrm>
          <a:prstGeom prst="round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b="1" dirty="0">
                <a:effectLst>
                  <a:outerShdw blurRad="38100" dist="38100" dir="2700000" algn="tl">
                    <a:srgbClr val="000000">
                      <a:alpha val="43137"/>
                    </a:srgbClr>
                  </a:outerShdw>
                </a:effectLst>
                <a:latin typeface="Garamond" pitchFamily="18" charset="0"/>
              </a:rPr>
              <a:t>CONSEQUENCES A DEDUCTOR WOULD FACE IF HE FAILS TO DEDUCT TDS OR AFTER DEDUCTING THE SAME FAILS TO DEPOSIT IT TO THE GOVERNMENT’S ACCOUNT</a:t>
            </a:r>
          </a:p>
        </p:txBody>
      </p:sp>
      <p:graphicFrame>
        <p:nvGraphicFramePr>
          <p:cNvPr id="3" name="Diagram 2"/>
          <p:cNvGraphicFramePr/>
          <p:nvPr>
            <p:extLst>
              <p:ext uri="{D42A27DB-BD31-4B8C-83A1-F6EECF244321}">
                <p14:modId xmlns:p14="http://schemas.microsoft.com/office/powerpoint/2010/main" val="1582918612"/>
              </p:ext>
            </p:extLst>
          </p:nvPr>
        </p:nvGraphicFramePr>
        <p:xfrm>
          <a:off x="1828800" y="2362200"/>
          <a:ext cx="8686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190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752600" y="1397000"/>
          <a:ext cx="86106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2438400" y="381000"/>
            <a:ext cx="7467600" cy="685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en-US" sz="2400" b="1" dirty="0">
                <a:latin typeface="Garamond" pitchFamily="18" charset="0"/>
              </a:rPr>
              <a:t>DISALLOWANCE OF EXPENDITURE</a:t>
            </a:r>
            <a:endParaRPr lang="en-US" sz="2400" dirty="0">
              <a:latin typeface="Garamond" pitchFamily="18" charset="0"/>
            </a:endParaRPr>
          </a:p>
        </p:txBody>
      </p:sp>
    </p:spTree>
    <p:extLst>
      <p:ext uri="{BB962C8B-B14F-4D97-AF65-F5344CB8AC3E}">
        <p14:creationId xmlns:p14="http://schemas.microsoft.com/office/powerpoint/2010/main" val="2234472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905000" y="1066800"/>
          <a:ext cx="77724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8334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905000" y="1066800"/>
          <a:ext cx="77724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201490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215</TotalTime>
  <Words>1684</Words>
  <Application>Microsoft Office PowerPoint</Application>
  <PresentationFormat>Widescreen</PresentationFormat>
  <Paragraphs>86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Algerian</vt:lpstr>
      <vt:lpstr>Arial</vt:lpstr>
      <vt:lpstr>Book Antiqua</vt:lpstr>
      <vt:lpstr>Calibri</vt:lpstr>
      <vt:lpstr>Garamond</vt:lpstr>
      <vt:lpstr>Gill Sans MT</vt:lpstr>
      <vt:lpstr>Gallery</vt:lpstr>
      <vt:lpstr>Consequences to failure to deduct tax at source - Interest Penalty, impact on computation of Business Income / disallowances of expenses. Consequences to failure to collect tax at source etc</vt:lpstr>
      <vt:lpstr>205. Bar against direct demand on assessee. </vt:lpstr>
      <vt:lpstr>191. Direct payment. </vt:lpstr>
      <vt:lpstr>PowerPoint Presentation</vt:lpstr>
      <vt:lpstr>SHORT DEDUCTION – NON DEDUCTION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Consequences to failure to deduct tax at source - Interest Penalty, impact on computation of Business Income / disallowances of expenses. Consequences to failure to collect tax at source etc</dc:title>
  <dc:creator>919633533228</dc:creator>
  <cp:lastModifiedBy>919633533228</cp:lastModifiedBy>
  <cp:revision>2</cp:revision>
  <dcterms:created xsi:type="dcterms:W3CDTF">2024-03-02T11:54:23Z</dcterms:created>
  <dcterms:modified xsi:type="dcterms:W3CDTF">2024-03-02T15:29:50Z</dcterms:modified>
</cp:coreProperties>
</file>