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61" r:id="rId4"/>
    <p:sldId id="284" r:id="rId5"/>
    <p:sldId id="286" r:id="rId6"/>
    <p:sldId id="287" r:id="rId7"/>
    <p:sldId id="280" r:id="rId8"/>
    <p:sldId id="279" r:id="rId9"/>
    <p:sldId id="278" r:id="rId10"/>
    <p:sldId id="281" r:id="rId11"/>
    <p:sldId id="288" r:id="rId12"/>
    <p:sldId id="289" r:id="rId13"/>
    <p:sldId id="290"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6" r:id="rId28"/>
    <p:sldId id="277" r:id="rId29"/>
    <p:sldId id="282" r:id="rId30"/>
    <p:sldId id="283" r:id="rId31"/>
    <p:sldId id="291" r:id="rId32"/>
    <p:sldId id="27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E957D4-EB9D-428F-AEA1-2FF0B866C296}" type="datetimeFigureOut">
              <a:rPr lang="en-IN" smtClean="0"/>
              <a:t>25-02-2024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t>25-02-2024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t>25-02-2024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t>25-02-2024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t>25-02-2024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25-02-2024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25-02-2024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t>25-02-2024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taxguru.in/income-tax/tds-made-applicable-to-individual-huf-even-if-no-tax-audit.html"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xguru.in/income-tax/taxation-capital-gains-india-frequently-asked-questions-faqs.html" TargetMode="External"/><Relationship Id="rId2" Type="http://schemas.openxmlformats.org/officeDocument/2006/relationships/hyperlink" Target="https://taxguru.in/income-tax/extension-period-of-concessional-tax-rate-interest-ecb.html"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indiankanoon.org/doc/130990680/"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indiankanoon.org/doc/66258364/"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950" y="219075"/>
            <a:ext cx="11094085" cy="6288405"/>
          </a:xfrm>
        </p:spPr>
        <p:txBody>
          <a:bodyPr>
            <a:noAutofit/>
          </a:bodyPr>
          <a:lstStyle/>
          <a:p>
            <a:pPr algn="l">
              <a:lnSpc>
                <a:spcPct val="107000"/>
              </a:lnSpc>
              <a:spcAft>
                <a:spcPts val="800"/>
              </a:spcAft>
            </a:pP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  Overview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and TCS Provisions,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2.  Responsibility</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Liability</a:t>
            </a: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a:t>
            </a:r>
            <a:b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3.  Filing </a:t>
            </a: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of Return and Payment thereof </a:t>
            </a:r>
            <a:b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4.  P</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erson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responsible for deduction of tax at source,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5.  Rate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 higher rate for non-filler of returns.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6.  Obligation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deducter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and deductee,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7.  Deposit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8.  Certificate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deduction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9.  PAN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&amp; TAN.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10.Furnishing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statement in respect of payment of any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income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to resident without deduction of tax at source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section 206A).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11.Advance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payment of tax,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12.Impact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of TDS on advance payment of tax, </a:t>
            </a:r>
            <a:b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13.Interest </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in short payment, non-payment of tax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(section </a:t>
            </a:r>
            <a:b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br>
            <a:r>
              <a:rPr lang="en-IN" sz="2400" b="1" kern="100" dirty="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latin typeface="Verdana" panose="020B0604030504040204" pitchFamily="34" charset="0"/>
                <a:ea typeface="Calibri" panose="020F0502020204030204" pitchFamily="34" charset="0"/>
                <a:cs typeface="Times New Roman" panose="02020603050405020304" pitchFamily="18" charset="0"/>
              </a:rPr>
              <a:t>    </a:t>
            </a:r>
            <a:r>
              <a:rPr lang="en-IN" sz="2400" b="1" kern="100" dirty="0" smtClean="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234A</a:t>
            </a:r>
            <a:r>
              <a:rPr lang="en-IN" sz="2400" b="1" kern="100" dirty="0">
                <a:solidFill>
                  <a:srgbClr val="222222"/>
                </a:solidFill>
                <a:effectLst/>
                <a:latin typeface="Verdana" panose="020B0604030504040204" pitchFamily="34" charset="0"/>
                <a:ea typeface="Calibri" panose="020F0502020204030204" pitchFamily="34" charset="0"/>
                <a:cs typeface="Times New Roman" panose="02020603050405020304" pitchFamily="18" charset="0"/>
              </a:rPr>
              <a:t>, 234B, 234C, 234D etc)</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37033" cy="6128981"/>
          </a:xfrm>
        </p:spPr>
        <p:txBody>
          <a:bodyPr>
            <a:normAutofit fontScale="90000"/>
          </a:bodyPr>
          <a:lstStyle/>
          <a:p>
            <a:pPr algn="just"/>
            <a:r>
              <a:rPr lang="en-US" dirty="0">
                <a:effectLst/>
                <a:sym typeface="+mn-ea"/>
              </a:rPr>
              <a:t>Section 206A:Electronic filing of statement of </a:t>
            </a:r>
            <a:r>
              <a:rPr lang="en-US" sz="4445" dirty="0">
                <a:effectLst/>
                <a:sym typeface="+mn-ea"/>
              </a:rPr>
              <a:t>transactions </a:t>
            </a:r>
            <a:br>
              <a:rPr lang="en-US" sz="4445" dirty="0">
                <a:effectLst/>
                <a:sym typeface="+mn-ea"/>
              </a:rPr>
            </a:br>
            <a:r>
              <a:rPr lang="en-US" sz="4445" dirty="0">
                <a:effectLst/>
                <a:sym typeface="+mn-ea"/>
              </a:rPr>
              <a:t/>
            </a:r>
            <a:br>
              <a:rPr lang="en-US" sz="4445" dirty="0">
                <a:effectLst/>
                <a:sym typeface="+mn-ea"/>
              </a:rPr>
            </a:br>
            <a:r>
              <a:rPr lang="en-US" sz="2665" dirty="0">
                <a:effectLst/>
                <a:sym typeface="+mn-ea"/>
              </a:rPr>
              <a:t>on which tax has not been deducted Section 206A of the Act relates to furnishing of statement in respect of payment of certain income by way of interest to residents where no tax has been deducted at source. At present, the section provides for filing of such statements on a floppy, diskette, magnetic tape, CD-ROM, or any other computer readable media. To enable online filing of such statements, it is proposed to substitute this section so as to provide for filing of statement (where tax has not been deducted on payment of interest to residents) in prescribed form in the prescribed manner. It is also proposed to provide for correction of such statements for rectification of any mistake or to add, delete or update the information furnished. It is also proposed to make a consequential amendment arising out of amendment carried out by Finance Act, 2019 whereby threshold for TDS on payment of interest by a banking company or cooperative society or public company was raised to forty thousand rupees.</a:t>
            </a:r>
            <a:br>
              <a:rPr lang="en-US" sz="2665" dirty="0">
                <a:effectLst/>
                <a:sym typeface="+mn-ea"/>
              </a:rPr>
            </a:br>
            <a:r>
              <a:rPr lang="en-US" sz="2665" dirty="0">
                <a:effectLst/>
                <a:sym typeface="+mn-ea"/>
              </a:rPr>
              <a:t/>
            </a:r>
            <a:br>
              <a:rPr lang="en-US" sz="2665" dirty="0">
                <a:effectLst/>
                <a:sym typeface="+mn-ea"/>
              </a:rPr>
            </a:br>
            <a:endParaRPr lang="en-US" sz="2665" dirty="0">
              <a:effectLst/>
              <a:sym typeface="+mn-ea"/>
            </a:endParaRPr>
          </a:p>
        </p:txBody>
      </p:sp>
      <p:sp>
        <p:nvSpPr>
          <p:cNvPr id="3" name="Text Box 2"/>
          <p:cNvSpPr txBox="1"/>
          <p:nvPr/>
        </p:nvSpPr>
        <p:spPr>
          <a:xfrm>
            <a:off x="3048000" y="1701165"/>
            <a:ext cx="6096000" cy="574040"/>
          </a:xfrm>
          <a:prstGeom prst="rect">
            <a:avLst/>
          </a:prstGeom>
          <a:noFill/>
        </p:spPr>
        <p:txBody>
          <a:bodyPr wrap="square" rtlCol="0" anchor="t">
            <a:spAutoFit/>
          </a:bodyPr>
          <a:lstStyle/>
          <a:p>
            <a:r>
              <a:rPr lang="en-US" dirty="0">
                <a:sym typeface="+mn-ea"/>
              </a:rPr>
              <a:t/>
            </a:r>
            <a:br>
              <a:rPr lang="en-US" dirty="0">
                <a:sym typeface="+mn-ea"/>
              </a:rPr>
            </a:br>
            <a:r>
              <a:rPr lang="en-US" sz="1335" dirty="0">
                <a:effectLst/>
                <a:sym typeface="+mn-ea"/>
              </a:rPr>
              <a: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a:t>Guidelines for handling issues related to applications received u/s 197:</a:t>
            </a:r>
            <a:r>
              <a:rPr lang="en-US" sz="2700" dirty="0"/>
              <a:t> </a:t>
            </a:r>
          </a:p>
          <a:p>
            <a:pPr algn="l"/>
            <a:r>
              <a:rPr lang="en-US" dirty="0"/>
              <a:t>In order to streamline the procedure of handling the applications received u/s 197 and disposing the same in a time bound manner in consonance with the Citizens’ charter, the commissioner of Income tax (TDS) has issued certain guidelines for the Assessing Officers.</a:t>
            </a:r>
          </a:p>
          <a:p>
            <a:pPr algn="l"/>
            <a:r>
              <a:rPr lang="en-US" dirty="0"/>
              <a:t> </a:t>
            </a:r>
          </a:p>
          <a:p>
            <a:pPr algn="l"/>
            <a:r>
              <a:rPr lang="en-US" dirty="0"/>
              <a:t>In 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p>
          <a:p>
            <a:pPr algn="l"/>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a:p>
          <a:p>
            <a:pPr algn="just"/>
            <a:r>
              <a:rPr lang="en-US" b="1" dirty="0"/>
              <a:t>Section 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Deductee concerned may apply for a certificate for Nil or lower deduction of TDS on their receipts in </a:t>
            </a:r>
            <a:r>
              <a:rPr lang="en-US" u="sng" dirty="0"/>
              <a:t>Form No 13</a:t>
            </a:r>
            <a:r>
              <a:rPr lang="en-US" i="1" dirty="0"/>
              <a:t>.</a:t>
            </a:r>
            <a:r>
              <a:rPr lang="en-US" dirty="0"/>
              <a:t> Delays in this matter can be avoided by filing the prescribed form correctly and submitting the required details along with the form itself.</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313901" y="259309"/>
          <a:ext cx="11518707" cy="6346207"/>
        </p:xfrm>
        <a:graphic>
          <a:graphicData uri="http://schemas.openxmlformats.org/drawingml/2006/table">
            <a:tbl>
              <a:tblPr firstRow="1" firstCol="1" bandRow="1">
                <a:tableStyleId>{5C22544A-7EE6-4342-B048-85BDC9FD1C3A}</a:tableStyleId>
              </a:tblPr>
              <a:tblGrid>
                <a:gridCol w="3839569"/>
                <a:gridCol w="3839569"/>
                <a:gridCol w="3839569"/>
              </a:tblGrid>
              <a:tr h="1813379">
                <a:tc>
                  <a:txBody>
                    <a:bodyPr/>
                    <a:lstStyle/>
                    <a:p>
                      <a:pPr>
                        <a:lnSpc>
                          <a:spcPct val="115000"/>
                        </a:lnSpc>
                        <a:spcBef>
                          <a:spcPts val="1500"/>
                        </a:spcBef>
                        <a:spcAft>
                          <a:spcPts val="1500"/>
                        </a:spcAft>
                      </a:pPr>
                      <a:r>
                        <a:rPr lang="en-US" sz="2400" b="1" dirty="0">
                          <a:effectLst/>
                        </a:rPr>
                        <a:t>Quarter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Non-Government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Due date for Government deductor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April to June</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July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August</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July to September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October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November</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October to December</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January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15th February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33207">
                <a:tc>
                  <a:txBody>
                    <a:bodyPr/>
                    <a:lstStyle/>
                    <a:p>
                      <a:pPr>
                        <a:lnSpc>
                          <a:spcPct val="115000"/>
                        </a:lnSpc>
                        <a:spcBef>
                          <a:spcPts val="1500"/>
                        </a:spcBef>
                        <a:spcAft>
                          <a:spcPts val="1500"/>
                        </a:spcAft>
                      </a:pPr>
                      <a:r>
                        <a:rPr lang="en-US" sz="2400" b="1">
                          <a:effectLst/>
                        </a:rPr>
                        <a:t>January to March</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a:effectLst/>
                        </a:rPr>
                        <a:t>30th May</a:t>
                      </a:r>
                      <a:endParaRPr lang="en-IN" sz="2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Bef>
                          <a:spcPts val="1500"/>
                        </a:spcBef>
                        <a:spcAft>
                          <a:spcPts val="1500"/>
                        </a:spcAft>
                      </a:pPr>
                      <a:r>
                        <a:rPr lang="en-US" sz="2400" b="1" dirty="0">
                          <a:effectLst/>
                        </a:rPr>
                        <a:t>30th May</a:t>
                      </a:r>
                      <a:endParaRPr lang="en-IN"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fontScale="90000"/>
          </a:bodyPr>
          <a:lstStyle/>
          <a:p>
            <a:r>
              <a:rPr lang="en-US" sz="2400" b="1" dirty="0"/>
              <a:t>SECTION 194C : Payment to Contractors</a:t>
            </a:r>
            <a:br>
              <a:rPr lang="en-US" sz="2400" b="1" dirty="0"/>
            </a:br>
            <a:r>
              <a:rPr lang="en-US" sz="2400" b="1" dirty="0"/>
              <a:t/>
            </a:r>
            <a:br>
              <a:rPr lang="en-US" sz="2400" b="1" dirty="0"/>
            </a:br>
            <a:r>
              <a:rPr lang="en-US" sz="2400" b="1" dirty="0"/>
              <a:t>It includes payment or accrued or due whichever is earlier provided that such transactions are entered in the books or eligible to be entered in the books.</a:t>
            </a:r>
            <a:br>
              <a:rPr lang="en-US" sz="2400" b="1" dirty="0"/>
            </a:br>
            <a:r>
              <a:rPr lang="en-US" sz="2400" b="1" dirty="0"/>
              <a:t/>
            </a:r>
            <a:br>
              <a:rPr lang="en-US" sz="2400" b="1" dirty="0"/>
            </a:br>
            <a:r>
              <a:rPr lang="en-US" sz="2400" b="1" dirty="0"/>
              <a:t>A</a:t>
            </a:r>
            <a:r>
              <a:rPr lang="en-US" sz="2400" dirty="0"/>
              <a:t>ny person responsible for paying any sum to the resident contractor for carrying out any work (including the supply of labor), in pursuance of a contract between the contractor and the following: Carrying out any work includes ‘work’, “works contracts” and ‘contractor’</a:t>
            </a:r>
            <a:r>
              <a:rPr lang="en-US" sz="2400" b="1" dirty="0"/>
              <a:t/>
            </a:r>
            <a:br>
              <a:rPr lang="en-US" sz="2400" b="1" dirty="0"/>
            </a:br>
            <a:r>
              <a:rPr lang="en-US" sz="2400" b="1" dirty="0"/>
              <a:t/>
            </a:r>
            <a:br>
              <a:rPr lang="en-US" sz="2400" b="1" dirty="0"/>
            </a:br>
            <a:r>
              <a:rPr lang="en-US" sz="2400" b="1" dirty="0"/>
              <a:t>Person responsible for deduction of tax:</a:t>
            </a:r>
            <a:br>
              <a:rPr lang="en-US" sz="2400" b="1" dirty="0"/>
            </a:br>
            <a:r>
              <a:rPr lang="en-US" sz="2400" b="1" dirty="0"/>
              <a:t>Specified Person: implies</a:t>
            </a:r>
            <a:br>
              <a:rPr lang="en-US" sz="2400" b="1" dirty="0"/>
            </a:br>
            <a:r>
              <a:rPr lang="en-US" sz="2400" dirty="0"/>
              <a:t> </a:t>
            </a:r>
            <a:br>
              <a:rPr lang="en-US" sz="2400" dirty="0"/>
            </a:br>
            <a:r>
              <a:rPr lang="en-US" sz="2400" dirty="0"/>
              <a:t>a. The Central Government or any State Government</a:t>
            </a:r>
            <a:br>
              <a:rPr lang="en-US" sz="2400" dirty="0"/>
            </a:br>
            <a:r>
              <a:rPr lang="en-US" sz="2400" dirty="0"/>
              <a:t>b. Any local authority</a:t>
            </a:r>
            <a:br>
              <a:rPr lang="en-US" sz="2400" dirty="0"/>
            </a:br>
            <a:r>
              <a:rPr lang="en-US" sz="2400" dirty="0"/>
              <a:t>c. Any corporation established by or under a Central, State or Provisional Act</a:t>
            </a:r>
            <a:br>
              <a:rPr lang="en-US" sz="2400" dirty="0"/>
            </a:br>
            <a:r>
              <a:rPr lang="en-US" sz="2400" dirty="0"/>
              <a:t>d. Any company</a:t>
            </a:r>
            <a:br>
              <a:rPr lang="en-US" sz="2400" dirty="0"/>
            </a:br>
            <a:r>
              <a:rPr lang="en-US" sz="2400" dirty="0"/>
              <a:t>e. Any co-operative society</a:t>
            </a:r>
            <a:br>
              <a:rPr lang="en-US" sz="2400" dirty="0"/>
            </a:br>
            <a:r>
              <a:rPr lang="en-US" sz="2400" b="1" dirty="0"/>
              <a:t/>
            </a:r>
            <a:br>
              <a:rPr lang="en-US" sz="2400" b="1" dirty="0"/>
            </a:br>
            <a:endParaRPr lang="en-US"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a:bodyPr>
          <a:lstStyle/>
          <a:p>
            <a:r>
              <a:rPr lang="en-US" sz="2400" dirty="0"/>
              <a:t>f. Any authority constituted in India by or under any law, engaged either for the purpose of dealing with and satisfying the needs for housing accommodation or for the purpose of planning, development or improvement of cities, towns and villages or for both</a:t>
            </a:r>
            <a:br>
              <a:rPr lang="en-US" sz="2400" dirty="0"/>
            </a:br>
            <a:r>
              <a:rPr lang="en-US" sz="2400" dirty="0"/>
              <a:t/>
            </a:r>
            <a:br>
              <a:rPr lang="en-US" sz="2400" dirty="0"/>
            </a:br>
            <a:r>
              <a:rPr lang="en-US" sz="2400" dirty="0"/>
              <a:t>g. Any society registered under the Society Registration Act, 1980 or under any such corresponding law to the Act in any Part of India</a:t>
            </a:r>
            <a:br>
              <a:rPr lang="en-US" sz="2400" dirty="0"/>
            </a:br>
            <a:r>
              <a:rPr lang="en-US" sz="2400" dirty="0"/>
              <a:t/>
            </a:r>
            <a:br>
              <a:rPr lang="en-US" sz="2400" dirty="0"/>
            </a:br>
            <a:r>
              <a:rPr lang="en-US" sz="2400" dirty="0"/>
              <a:t>h. Any trust</a:t>
            </a:r>
            <a:br>
              <a:rPr lang="en-US" sz="2400" dirty="0"/>
            </a:br>
            <a:r>
              <a:rPr lang="en-US" sz="2400" dirty="0"/>
              <a:t/>
            </a:r>
            <a:br>
              <a:rPr lang="en-US" sz="2400" dirty="0"/>
            </a:br>
            <a:r>
              <a:rPr lang="en-US" sz="2400" dirty="0" err="1"/>
              <a:t>i</a:t>
            </a:r>
            <a:r>
              <a:rPr lang="en-US" sz="2400" dirty="0"/>
              <a:t>. Any university or deemed university</a:t>
            </a:r>
            <a:br>
              <a:rPr lang="en-US" sz="2400" dirty="0"/>
            </a:br>
            <a:r>
              <a:rPr lang="en-US" sz="2400" dirty="0"/>
              <a:t/>
            </a:r>
            <a:br>
              <a:rPr lang="en-US" sz="2400" dirty="0"/>
            </a:br>
            <a:r>
              <a:rPr lang="en-US" sz="2400" dirty="0"/>
              <a:t>j. </a:t>
            </a:r>
            <a:r>
              <a:rPr lang="en-US" sz="2400" dirty="0">
                <a:noFill/>
              </a:rPr>
              <a:t>Any firm</a:t>
            </a:r>
            <a:br>
              <a:rPr lang="en-US" sz="2400" dirty="0">
                <a:noFill/>
              </a:rPr>
            </a:br>
            <a:r>
              <a:rPr lang="en-US" sz="2400" dirty="0"/>
              <a:t/>
            </a:r>
            <a:br>
              <a:rPr lang="en-US" sz="2400" dirty="0"/>
            </a:br>
            <a:r>
              <a:rPr lang="en-US" sz="2400" dirty="0"/>
              <a:t>k.</a:t>
            </a:r>
            <a:r>
              <a:rPr lang="en-US" sz="2400" dirty="0">
                <a:solidFill>
                  <a:srgbClr val="FF0000"/>
                </a:solidFill>
              </a:rPr>
              <a:t> </a:t>
            </a:r>
            <a:r>
              <a:rPr lang="en-US" sz="2400" b="1" dirty="0">
                <a:solidFill>
                  <a:srgbClr val="FF0000"/>
                </a:solidFill>
              </a:rPr>
              <a:t>Any individual or HUF or AOP or BOI whose turnover exceeds the limit under clause (a) or clause (b) of section 44AB during the F.Y. which is the immediately preceding the F.Y. in which such sum credited or paid to the Contractor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0221"/>
          </a:xfrm>
        </p:spPr>
        <p:txBody>
          <a:bodyPr>
            <a:normAutofit/>
          </a:bodyPr>
          <a:lstStyle/>
          <a:p>
            <a:r>
              <a:rPr lang="en-US" sz="2400" dirty="0"/>
              <a:t>The expression, “work” in this section would include-</a:t>
            </a:r>
            <a:br>
              <a:rPr lang="en-US" sz="2400" dirty="0"/>
            </a:br>
            <a:r>
              <a:rPr lang="en-US" sz="2400" dirty="0"/>
              <a:t>a. Advertising</a:t>
            </a:r>
            <a:br>
              <a:rPr lang="en-US" sz="2400" dirty="0"/>
            </a:br>
            <a:r>
              <a:rPr lang="en-US" sz="2400" dirty="0"/>
              <a:t>b. Broadcasting and telecasting including production of programs for such broadcasting or telecasting</a:t>
            </a:r>
            <a:br>
              <a:rPr lang="en-US" sz="2400" dirty="0"/>
            </a:br>
            <a:r>
              <a:rPr lang="en-US" sz="2400" dirty="0"/>
              <a:t>c.</a:t>
            </a:r>
            <a:r>
              <a:rPr lang="en-US" sz="2400" b="1" dirty="0"/>
              <a:t> Carriage of goods and passengers by any mode of transportation, other than railways</a:t>
            </a:r>
            <a:br>
              <a:rPr lang="en-US" sz="2400" b="1" dirty="0"/>
            </a:br>
            <a:r>
              <a:rPr lang="en-US" sz="2400" dirty="0"/>
              <a:t>d. Catering</a:t>
            </a:r>
            <a:br>
              <a:rPr lang="en-US" sz="2400" dirty="0"/>
            </a:br>
            <a:r>
              <a:rPr lang="en-US" sz="2400" dirty="0"/>
              <a:t>e.</a:t>
            </a:r>
            <a:r>
              <a:rPr lang="en-US" sz="2400" b="1" dirty="0"/>
              <a:t> Manufacturing or supplying of a product according to the requirement or specification of a customer by using the materials purchased from such customer, But does not include manufacturing or supplying of a product according to the requirements or specifications of a customer by using the materials purchased from a person, other than such a customer.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403762"/>
            <a:ext cx="10515600" cy="5919765"/>
          </a:xfrm>
        </p:spPr>
        <p:txBody>
          <a:bodyPr>
            <a:normAutofit/>
          </a:bodyPr>
          <a:lstStyle/>
          <a:p>
            <a:r>
              <a:rPr lang="en-US" sz="2400" dirty="0"/>
              <a:t>A “sub-contractor” would mean any person:</a:t>
            </a:r>
            <a:br>
              <a:rPr lang="en-US" sz="2400" dirty="0"/>
            </a:br>
            <a:r>
              <a:rPr lang="en-US" sz="2400" dirty="0"/>
              <a:t/>
            </a:r>
            <a:br>
              <a:rPr lang="en-US" sz="2400" dirty="0"/>
            </a:br>
            <a:r>
              <a:rPr lang="en-US" sz="2400" dirty="0"/>
              <a:t>a. Who enters into a contract with the contractor for carrying out, or</a:t>
            </a:r>
            <a:br>
              <a:rPr lang="en-US" sz="2400" dirty="0"/>
            </a:br>
            <a:r>
              <a:rPr lang="en-US" sz="2400" dirty="0"/>
              <a:t/>
            </a:r>
            <a:br>
              <a:rPr lang="en-US" sz="2400" dirty="0"/>
            </a:br>
            <a:r>
              <a:rPr lang="en-US" sz="2400" b="1" dirty="0"/>
              <a:t>b. For the supply of labor for carrying out the whole or part of the work undertaken by the contractor under a contract with any of the authorities</a:t>
            </a:r>
            <a:r>
              <a:rPr lang="en-US" sz="2400" dirty="0"/>
              <a:t> or</a:t>
            </a:r>
            <a:br>
              <a:rPr lang="en-US" sz="2400" dirty="0"/>
            </a:br>
            <a:r>
              <a:rPr lang="en-US" sz="2400" dirty="0"/>
              <a:t/>
            </a:r>
            <a:br>
              <a:rPr lang="en-US" sz="2400" dirty="0"/>
            </a:br>
            <a:r>
              <a:rPr lang="en-US" sz="2400" dirty="0"/>
              <a:t>c. For the supply of, whether wholly or partly, any labor which the contractor has undertaken to supply in terms of his contract with any of the authorities mentioned under this section.</a:t>
            </a:r>
            <a:br>
              <a:rPr lang="en-US" sz="2400" dirty="0"/>
            </a:b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6" y="231821"/>
            <a:ext cx="10515600" cy="5962918"/>
          </a:xfrm>
        </p:spPr>
        <p:txBody>
          <a:bodyPr>
            <a:normAutofit fontScale="90000"/>
          </a:bodyPr>
          <a:lstStyle/>
          <a:p>
            <a:r>
              <a:rPr lang="en-US" sz="2400" dirty="0"/>
              <a:t/>
            </a:r>
            <a:br>
              <a:rPr lang="en-US" sz="2400" dirty="0"/>
            </a:br>
            <a:r>
              <a:rPr lang="en-US" sz="2400" b="1" dirty="0"/>
              <a:t>TDS TO SUB CONTRACTOR</a:t>
            </a:r>
            <a:br>
              <a:rPr lang="en-US" sz="2400" b="1" dirty="0"/>
            </a:br>
            <a:r>
              <a:rPr lang="en-US" sz="2400" dirty="0"/>
              <a:t/>
            </a:r>
            <a:br>
              <a:rPr lang="en-US" sz="2400" dirty="0"/>
            </a:br>
            <a:r>
              <a:rPr lang="en-US" sz="2400" dirty="0"/>
              <a:t>As per the provisions of Income Tax Act, any person (being a contractor and not being an individual or a Hindu Undivided Family):</a:t>
            </a:r>
            <a:br>
              <a:rPr lang="en-US" sz="2400" dirty="0"/>
            </a:br>
            <a:r>
              <a:rPr lang="en-US" sz="2400" dirty="0"/>
              <a:t/>
            </a:r>
            <a:br>
              <a:rPr lang="en-US" sz="2400" dirty="0"/>
            </a:br>
            <a:r>
              <a:rPr lang="en-US" sz="2400" dirty="0"/>
              <a:t>a. responsible for paying any sum to any resident</a:t>
            </a:r>
            <a:br>
              <a:rPr lang="en-US" sz="2400" dirty="0"/>
            </a:br>
            <a:r>
              <a:rPr lang="en-US" sz="2400" dirty="0"/>
              <a:t/>
            </a:r>
            <a:br>
              <a:rPr lang="en-US" sz="2400" dirty="0"/>
            </a:br>
            <a:r>
              <a:rPr lang="en-US" sz="2400" dirty="0"/>
              <a:t>b. in pursuance of a contract with the sub-contractor for carrying out, or for the supply of labor for carrying out, the whole or any part of the work undertaken by the contractor or for supplying whether wholly or partly any labor which the contractor has undertaken to supply shall,</a:t>
            </a:r>
            <a:br>
              <a:rPr lang="en-US" sz="2400" dirty="0"/>
            </a:br>
            <a:r>
              <a:rPr lang="en-US" sz="2400" dirty="0"/>
              <a:t/>
            </a:r>
            <a:br>
              <a:rPr lang="en-US" sz="2400" dirty="0"/>
            </a:br>
            <a:r>
              <a:rPr lang="en-US" sz="2400" dirty="0" err="1"/>
              <a:t>i</a:t>
            </a:r>
            <a:r>
              <a:rPr lang="en-US" sz="2400" dirty="0"/>
              <a:t>. at the time of credit of such sum to the account of the sub-contractor or</a:t>
            </a:r>
            <a:br>
              <a:rPr lang="en-US" sz="2400" dirty="0"/>
            </a:br>
            <a:r>
              <a:rPr lang="en-US" sz="2400" dirty="0"/>
              <a:t/>
            </a:r>
            <a:br>
              <a:rPr lang="en-US" sz="2400" dirty="0"/>
            </a:br>
            <a:r>
              <a:rPr lang="en-US" sz="2400" dirty="0"/>
              <a:t>ii. at the time of payment thereof in cash or</a:t>
            </a:r>
            <a:br>
              <a:rPr lang="en-US" sz="2400" dirty="0"/>
            </a:br>
            <a:r>
              <a:rPr lang="en-US" sz="2400" dirty="0"/>
              <a:t/>
            </a:r>
            <a:br>
              <a:rPr lang="en-US" sz="2400" dirty="0"/>
            </a:br>
            <a:r>
              <a:rPr lang="en-US" sz="2400" dirty="0"/>
              <a:t>iii. by the issue of a </a:t>
            </a:r>
            <a:r>
              <a:rPr lang="en-US" sz="2400" dirty="0" err="1"/>
              <a:t>cheque</a:t>
            </a:r>
            <a:r>
              <a:rPr lang="en-US" sz="2400" dirty="0"/>
              <a:t> or draft or by any other mode, whichever is earlier</a:t>
            </a:r>
            <a:br>
              <a:rPr lang="en-US" sz="2400" dirty="0"/>
            </a:br>
            <a:r>
              <a:rPr lang="en-US" sz="2400" dirty="0"/>
              <a:t/>
            </a:r>
            <a:br>
              <a:rPr lang="en-US" sz="2400" dirty="0"/>
            </a:br>
            <a:r>
              <a:rPr lang="en-US" sz="2400" dirty="0"/>
              <a:t>c. deduct the amount equal to 1 % of the sum as income-tax on income comprised therein</a:t>
            </a:r>
            <a:br>
              <a:rPr lang="en-US" sz="2400" dirty="0"/>
            </a:b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390882"/>
            <a:ext cx="10515600" cy="6164464"/>
          </a:xfrm>
        </p:spPr>
        <p:txBody>
          <a:bodyPr>
            <a:normAutofit/>
          </a:bodyPr>
          <a:lstStyle/>
          <a:p>
            <a:r>
              <a:rPr lang="en-US" sz="2400" b="1" dirty="0"/>
              <a:t>Condition for the payment or credited applicable to TDS</a:t>
            </a:r>
            <a:br>
              <a:rPr lang="en-US" sz="2400" b="1" dirty="0"/>
            </a:br>
            <a:r>
              <a:rPr lang="en-US" sz="2400" dirty="0"/>
              <a:t/>
            </a:r>
            <a:br>
              <a:rPr lang="en-US" sz="2400" dirty="0"/>
            </a:br>
            <a:r>
              <a:rPr lang="en-US" sz="2400" dirty="0"/>
              <a:t>a. Payment is made to a sub-contractor who is resident within the meaning of Section 6 of the Income Tax Act, 1961 </a:t>
            </a:r>
            <a:br>
              <a:rPr lang="en-US" sz="2400" dirty="0"/>
            </a:br>
            <a:r>
              <a:rPr lang="en-US" sz="2400" dirty="0"/>
              <a:t/>
            </a:r>
            <a:br>
              <a:rPr lang="en-US" sz="2400" dirty="0"/>
            </a:br>
            <a:r>
              <a:rPr lang="en-US" sz="2400" dirty="0"/>
              <a:t>b. Payment is made by a resident contractor, not being an individual or a HUF </a:t>
            </a:r>
            <a:br>
              <a:rPr lang="en-US" sz="2400" dirty="0"/>
            </a:br>
            <a:r>
              <a:rPr lang="en-US" sz="2400" dirty="0"/>
              <a:t/>
            </a:r>
            <a:br>
              <a:rPr lang="en-US" sz="2400" dirty="0"/>
            </a:br>
            <a:r>
              <a:rPr lang="en-US" sz="2400" dirty="0"/>
              <a:t>c. Payment is made to carry out any work, including the supply of labor </a:t>
            </a:r>
            <a:br>
              <a:rPr lang="en-US" sz="2400" dirty="0"/>
            </a:br>
            <a:r>
              <a:rPr lang="en-US" sz="2400" dirty="0"/>
              <a:t/>
            </a:r>
            <a:br>
              <a:rPr lang="en-US" sz="2400" dirty="0"/>
            </a:br>
            <a:r>
              <a:rPr lang="en-US" sz="2400" dirty="0"/>
              <a:t>d. The amount of consideration of the contract in respect to which payment is made should not be less than Rs. 20,000 </a:t>
            </a:r>
            <a:br>
              <a:rPr lang="en-US" sz="2400" dirty="0"/>
            </a:br>
            <a:r>
              <a:rPr lang="en-US" sz="2400" dirty="0"/>
              <a:t/>
            </a:r>
            <a:br>
              <a:rPr lang="en-US" sz="2400" dirty="0"/>
            </a:br>
            <a:r>
              <a:rPr lang="en-US" sz="2400" dirty="0"/>
              <a:t>e. The sum should be credited or paid by the contractor in respect of a contract undertaken by him with the specified bodies and even less than Rs.20,000/- will be applicable if it exceeds Rs.1 lac in the whole year.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a:t>Introduction</a:t>
            </a:r>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a:solidFill>
                  <a:srgbClr val="FF0000"/>
                </a:solidFill>
              </a:rPr>
              <a:t>TDS</a:t>
            </a:r>
            <a:r>
              <a:rPr lang="en-IN" sz="2400" dirty="0"/>
              <a:t>: </a:t>
            </a:r>
            <a:r>
              <a:rPr lang="en-IN" sz="2400" b="1" dirty="0"/>
              <a:t>TAX DEDUCTED AT SOURCE :-</a:t>
            </a:r>
            <a:r>
              <a:rPr lang="en-IN" sz="2400" dirty="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p>
          <a:p>
            <a:pPr algn="just"/>
            <a:endParaRPr lang="en-IN" sz="2400" dirty="0"/>
          </a:p>
          <a:p>
            <a:pPr algn="just"/>
            <a:r>
              <a:rPr lang="en-IN" sz="2400" b="1" dirty="0"/>
              <a:t>Definition :-</a:t>
            </a:r>
          </a:p>
          <a:p>
            <a:pPr algn="just"/>
            <a:r>
              <a:rPr lang="en-IN" sz="2400" dirty="0"/>
              <a:t>Income : Section 2(24): </a:t>
            </a:r>
          </a:p>
          <a:p>
            <a:pPr algn="just"/>
            <a:r>
              <a:rPr lang="en-IN" sz="2400" dirty="0"/>
              <a:t>Chapter XVII</a:t>
            </a:r>
          </a:p>
          <a:p>
            <a:pPr algn="just"/>
            <a:endParaRPr lang="en-IN" sz="2400" dirty="0"/>
          </a:p>
          <a:p>
            <a:pPr algn="just"/>
            <a:endParaRPr lang="en-IN" sz="2400" dirty="0"/>
          </a:p>
          <a:p>
            <a:pPr algn="just"/>
            <a:endParaRPr lang="en-IN"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38706"/>
          </a:xfrm>
        </p:spPr>
        <p:txBody>
          <a:bodyPr>
            <a:normAutofit/>
          </a:bodyPr>
          <a:lstStyle/>
          <a:p>
            <a:pPr algn="just"/>
            <a:r>
              <a:rPr lang="en-US" sz="3200" b="1" dirty="0"/>
              <a:t>Where any sum is credited to any account, whether called “Suspense account” or by any other name, in the books of account of the person liable to pay such amount, such crediting shall be deemed to be credit of such income to the account of the payee and the provisions of this section shall apply accordingly. Thus, the tax has to be deducted even if the amount payable to resident contractor/subcontractor is transferred to suspense account by the payer in his books.</a:t>
            </a:r>
            <a:br>
              <a:rPr lang="en-US" sz="3200" b="1" dirty="0"/>
            </a:br>
            <a:endParaRPr lang="en-US"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15156" y="244700"/>
          <a:ext cx="10831131" cy="6027312"/>
        </p:xfrm>
        <a:graphic>
          <a:graphicData uri="http://schemas.openxmlformats.org/drawingml/2006/table">
            <a:tbl>
              <a:tblPr firstRow="1" firstCol="1" bandRow="1">
                <a:tableStyleId>{5C22544A-7EE6-4342-B048-85BDC9FD1C3A}</a:tableStyleId>
              </a:tblPr>
              <a:tblGrid>
                <a:gridCol w="891122"/>
                <a:gridCol w="4299460"/>
                <a:gridCol w="2874997"/>
                <a:gridCol w="2765552"/>
              </a:tblGrid>
              <a:tr h="1592549">
                <a:tc>
                  <a:txBody>
                    <a:bodyPr/>
                    <a:lstStyle/>
                    <a:p>
                      <a:pPr marL="0" marR="0" algn="ctr">
                        <a:lnSpc>
                          <a:spcPct val="115000"/>
                        </a:lnSpc>
                        <a:spcBef>
                          <a:spcPts val="750"/>
                        </a:spcBef>
                        <a:spcAft>
                          <a:spcPts val="1500"/>
                        </a:spcAft>
                      </a:pPr>
                      <a:r>
                        <a:rPr lang="en-US" sz="2400" dirty="0">
                          <a:effectLst/>
                        </a:rPr>
                        <a:t>Sl. No</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Nature of Payment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TDS Rate if PAN available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TDS Rate if PAN not available</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20859">
                <a:tc>
                  <a:txBody>
                    <a:bodyPr/>
                    <a:lstStyle/>
                    <a:p>
                      <a:pPr marL="0" marR="0" algn="ctr">
                        <a:lnSpc>
                          <a:spcPct val="115000"/>
                        </a:lnSpc>
                        <a:spcBef>
                          <a:spcPts val="750"/>
                        </a:spcBef>
                        <a:spcAft>
                          <a:spcPts val="1500"/>
                        </a:spcAft>
                      </a:pPr>
                      <a:r>
                        <a:rPr lang="en-US" sz="2400">
                          <a:effectLst/>
                        </a:rPr>
                        <a:t>1</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 / Credit to resident individual or HUF</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1%</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20%</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29145">
                <a:tc>
                  <a:txBody>
                    <a:bodyPr/>
                    <a:lstStyle/>
                    <a:p>
                      <a:pPr marL="0" marR="0" algn="ctr">
                        <a:lnSpc>
                          <a:spcPct val="115000"/>
                        </a:lnSpc>
                        <a:spcBef>
                          <a:spcPts val="750"/>
                        </a:spcBef>
                        <a:spcAft>
                          <a:spcPts val="1500"/>
                        </a:spcAft>
                      </a:pPr>
                      <a:r>
                        <a:rPr lang="en-US" sz="2400">
                          <a:effectLst/>
                        </a:rPr>
                        <a:t>2</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Payment/Credit to any resident person other than individual / HUF</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20%</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84759">
                <a:tc>
                  <a:txBody>
                    <a:bodyPr/>
                    <a:lstStyle/>
                    <a:p>
                      <a:pPr marL="0" marR="0" algn="ctr">
                        <a:lnSpc>
                          <a:spcPct val="115000"/>
                        </a:lnSpc>
                        <a:spcBef>
                          <a:spcPts val="750"/>
                        </a:spcBef>
                        <a:spcAft>
                          <a:spcPts val="1500"/>
                        </a:spcAft>
                      </a:pPr>
                      <a:r>
                        <a:rPr lang="en-US" sz="2400">
                          <a:effectLst/>
                        </a:rPr>
                        <a:t>3</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750"/>
                        </a:spcBef>
                        <a:spcAft>
                          <a:spcPts val="1500"/>
                        </a:spcAft>
                      </a:pPr>
                      <a:r>
                        <a:rPr lang="en-US" sz="2400" dirty="0">
                          <a:effectLst/>
                        </a:rPr>
                        <a:t>Payment/ credit to Transporters</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a:effectLst/>
                        </a:rPr>
                        <a:t>NIL</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gn="ctr">
                        <a:lnSpc>
                          <a:spcPct val="115000"/>
                        </a:lnSpc>
                        <a:spcBef>
                          <a:spcPts val="750"/>
                        </a:spcBef>
                        <a:spcAft>
                          <a:spcPts val="1500"/>
                        </a:spcAft>
                      </a:pPr>
                      <a:r>
                        <a:rPr lang="en-US" sz="2400" dirty="0">
                          <a:effectLst/>
                        </a:rPr>
                        <a:t>20%</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6" y="532550"/>
            <a:ext cx="10515600" cy="6022796"/>
          </a:xfrm>
        </p:spPr>
        <p:txBody>
          <a:bodyPr>
            <a:normAutofit fontScale="90000"/>
          </a:bodyPr>
          <a:lstStyle/>
          <a:p>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b="1" dirty="0"/>
              <a:t>Time limit for deduction of tax</a:t>
            </a:r>
            <a:br>
              <a:rPr lang="en-US" sz="2400" b="1" dirty="0"/>
            </a:br>
            <a:r>
              <a:rPr lang="en-US" sz="2400" b="1" dirty="0"/>
              <a:t/>
            </a:r>
            <a:br>
              <a:rPr lang="en-US" sz="2400" b="1" dirty="0"/>
            </a:br>
            <a:r>
              <a:rPr lang="en-US" sz="2400" dirty="0"/>
              <a:t> Where the payment is made by or on behalf of the Government – </a:t>
            </a:r>
            <a:r>
              <a:rPr lang="en-US" sz="2400" b="1" dirty="0"/>
              <a:t>On the same day.</a:t>
            </a:r>
            <a:r>
              <a:rPr lang="en-US" sz="2400" dirty="0"/>
              <a:t/>
            </a:r>
            <a:br>
              <a:rPr lang="en-US" sz="2400" dirty="0"/>
            </a:br>
            <a:r>
              <a:rPr lang="en-US" sz="2400" dirty="0"/>
              <a:t>b.  Where the payment is made in any other case than the government</a:t>
            </a:r>
            <a:br>
              <a:rPr lang="en-US" sz="2400" dirty="0"/>
            </a:br>
            <a:r>
              <a:rPr lang="en-US" sz="2400" dirty="0"/>
              <a:t/>
            </a:r>
            <a:br>
              <a:rPr lang="en-US" sz="2400" dirty="0"/>
            </a:br>
            <a:r>
              <a:rPr lang="en-US" sz="2400" dirty="0" err="1"/>
              <a:t>i</a:t>
            </a:r>
            <a:r>
              <a:rPr lang="en-US" sz="2400" dirty="0"/>
              <a:t>.</a:t>
            </a:r>
            <a:r>
              <a:rPr lang="en-US" sz="2400" b="1" dirty="0"/>
              <a:t> </a:t>
            </a:r>
            <a:r>
              <a:rPr lang="en-US" sz="2400" dirty="0"/>
              <a:t>If the amount is credited in the month of March – </a:t>
            </a:r>
            <a:r>
              <a:rPr lang="en-US" sz="2400" b="1" dirty="0"/>
              <a:t>On or before April 30th</a:t>
            </a:r>
            <a:r>
              <a:rPr lang="en-US" sz="2400" dirty="0"/>
              <a:t/>
            </a:r>
            <a:br>
              <a:rPr lang="en-US" sz="2400" dirty="0"/>
            </a:br>
            <a:r>
              <a:rPr lang="en-US" sz="2400" dirty="0"/>
              <a:t/>
            </a:r>
            <a:br>
              <a:rPr lang="en-US" sz="2400" dirty="0"/>
            </a:br>
            <a:r>
              <a:rPr lang="en-US" sz="2400" dirty="0"/>
              <a:t>ii.</a:t>
            </a:r>
            <a:r>
              <a:rPr lang="en-US" sz="2400" b="1" dirty="0"/>
              <a:t> </a:t>
            </a:r>
            <a:r>
              <a:rPr lang="en-US" sz="2400" dirty="0"/>
              <a:t>In Other months – </a:t>
            </a:r>
            <a:r>
              <a:rPr lang="en-US" sz="2400" b="1" dirty="0"/>
              <a:t>Within 7 days from the end of the month in which the deduction is made.</a:t>
            </a:r>
            <a:r>
              <a:rPr lang="en-US" sz="2400" dirty="0"/>
              <a:t/>
            </a:r>
            <a:br>
              <a:rPr lang="en-US" sz="2400" dirty="0"/>
            </a:br>
            <a:r>
              <a:rPr lang="en-US" sz="2400" dirty="0"/>
              <a:t/>
            </a:r>
            <a:br>
              <a:rPr lang="en-US" sz="2400" dirty="0"/>
            </a:br>
            <a:r>
              <a:rPr lang="en-US" sz="2700" b="1" dirty="0"/>
              <a:t>Issue of TDS certificate</a:t>
            </a:r>
            <a:br>
              <a:rPr lang="en-US" sz="2700" b="1" dirty="0"/>
            </a:br>
            <a:r>
              <a:rPr lang="en-US" sz="2700" dirty="0"/>
              <a:t/>
            </a:r>
            <a:br>
              <a:rPr lang="en-US" sz="2700" dirty="0"/>
            </a:br>
            <a:r>
              <a:rPr lang="en-US" sz="2700" dirty="0"/>
              <a:t>In case of payments other than salary, </a:t>
            </a:r>
            <a:r>
              <a:rPr lang="en-US" sz="2700" dirty="0">
                <a:solidFill>
                  <a:srgbClr val="FF0000"/>
                </a:solidFill>
              </a:rPr>
              <a:t>TDS certificates are to be issued on the quarterly basis in Form No.16A. As per rule 31, every person responsible for deduction of tax from payments other than salary has to issue a quarterly TDS certificate in Form No. 16A. The certificate is to be issued by the following dates</a:t>
            </a:r>
            <a:br>
              <a:rPr lang="en-US" sz="2700" dirty="0">
                <a:solidFill>
                  <a:srgbClr val="FF0000"/>
                </a:solidFill>
              </a:rPr>
            </a:br>
            <a:r>
              <a:rPr lang="en-US" sz="2400" dirty="0">
                <a:solidFill>
                  <a:srgbClr val="FF0000"/>
                </a:solidFill>
              </a:rPr>
              <a:t/>
            </a:r>
            <a:br>
              <a:rPr lang="en-US" sz="2400" dirty="0">
                <a:solidFill>
                  <a:srgbClr val="FF0000"/>
                </a:solidFill>
              </a:rPr>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532" y="300728"/>
            <a:ext cx="10515600" cy="6344771"/>
          </a:xfrm>
        </p:spPr>
        <p:txBody>
          <a:bodyPr>
            <a:normAutofit/>
          </a:bodyPr>
          <a:lstStyle/>
          <a:p>
            <a:endParaRPr lang="en-US" sz="2400" dirty="0"/>
          </a:p>
        </p:txBody>
      </p:sp>
      <p:graphicFrame>
        <p:nvGraphicFramePr>
          <p:cNvPr id="3" name="Table 2"/>
          <p:cNvGraphicFramePr>
            <a:graphicFrameLocks noGrp="1"/>
          </p:cNvGraphicFramePr>
          <p:nvPr/>
        </p:nvGraphicFramePr>
        <p:xfrm>
          <a:off x="1094704" y="553790"/>
          <a:ext cx="9736428" cy="5718220"/>
        </p:xfrm>
        <a:graphic>
          <a:graphicData uri="http://schemas.openxmlformats.org/drawingml/2006/table">
            <a:tbl>
              <a:tblPr firstRow="1" firstCol="1" bandRow="1">
                <a:tableStyleId>{5C22544A-7EE6-4342-B048-85BDC9FD1C3A}</a:tableStyleId>
              </a:tblPr>
              <a:tblGrid>
                <a:gridCol w="3245476"/>
                <a:gridCol w="3245476"/>
                <a:gridCol w="3245476"/>
              </a:tblGrid>
              <a:tr h="1633936">
                <a:tc>
                  <a:txBody>
                    <a:bodyPr/>
                    <a:lstStyle/>
                    <a:p>
                      <a:pPr marL="0" marR="0">
                        <a:lnSpc>
                          <a:spcPct val="115000"/>
                        </a:lnSpc>
                        <a:spcBef>
                          <a:spcPts val="1500"/>
                        </a:spcBef>
                        <a:spcAft>
                          <a:spcPts val="1500"/>
                        </a:spcAft>
                      </a:pPr>
                      <a:r>
                        <a:rPr lang="en-US" sz="2400" dirty="0">
                          <a:effectLst/>
                        </a:rPr>
                        <a:t>Quarter</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Due date for Non-Government deductor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Due date for Government deductor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dirty="0">
                          <a:effectLst/>
                        </a:rPr>
                        <a:t>April to June</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30th July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August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July to September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October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November</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October to December</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January</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15th February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021071">
                <a:tc>
                  <a:txBody>
                    <a:bodyPr/>
                    <a:lstStyle/>
                    <a:p>
                      <a:pPr marL="0" marR="0">
                        <a:lnSpc>
                          <a:spcPct val="115000"/>
                        </a:lnSpc>
                        <a:spcBef>
                          <a:spcPts val="1500"/>
                        </a:spcBef>
                        <a:spcAft>
                          <a:spcPts val="1500"/>
                        </a:spcAft>
                      </a:pPr>
                      <a:r>
                        <a:rPr lang="en-US" sz="2400">
                          <a:effectLst/>
                        </a:rPr>
                        <a:t>January to March</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a:effectLst/>
                        </a:rPr>
                        <a:t>30th May</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marL="0" marR="0">
                        <a:lnSpc>
                          <a:spcPct val="115000"/>
                        </a:lnSpc>
                        <a:spcBef>
                          <a:spcPts val="1500"/>
                        </a:spcBef>
                        <a:spcAft>
                          <a:spcPts val="1500"/>
                        </a:spcAft>
                      </a:pPr>
                      <a:r>
                        <a:rPr lang="en-US" sz="2400" dirty="0">
                          <a:effectLst/>
                        </a:rPr>
                        <a:t>30th May</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379" y="339367"/>
            <a:ext cx="11177789" cy="6215979"/>
          </a:xfrm>
        </p:spPr>
        <p:txBody>
          <a:bodyPr>
            <a:normAutofit/>
          </a:bodyPr>
          <a:lstStyle/>
          <a:p>
            <a:r>
              <a:rPr lang="en-US" sz="2400" dirty="0"/>
              <a:t>CBDT Circular No. 1/2012, dated 9-4-2012, it is mandatory for all the </a:t>
            </a:r>
            <a:r>
              <a:rPr lang="en-US" sz="2400" dirty="0" err="1"/>
              <a:t>deductors</a:t>
            </a:r>
            <a:r>
              <a:rPr lang="en-US" sz="2400" dirty="0"/>
              <a:t> to issue TDS certificate in Form No. 16A by generating the certificate through TIN central system by downloading the certificate from the TIN website with a unique TDS certificate number. These provisions are applicable in respect of all sums deducted on or after 1-4-2012. The certificate so issued can be authenticated either by using the digital signature or manual signature.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683" y="287851"/>
            <a:ext cx="10971727" cy="6280374"/>
          </a:xfrm>
        </p:spPr>
        <p:txBody>
          <a:bodyPr>
            <a:normAutofit/>
          </a:bodyPr>
          <a:lstStyle/>
          <a:p>
            <a:r>
              <a:rPr lang="en-US" sz="2400" b="1" dirty="0"/>
              <a:t>Section 194D – Insurance commission</a:t>
            </a:r>
            <a:br>
              <a:rPr lang="en-US" sz="2400" b="1" dirty="0"/>
            </a:br>
            <a:r>
              <a:rPr lang="en-US" sz="2400" b="1" dirty="0"/>
              <a:t/>
            </a:r>
            <a:br>
              <a:rPr lang="en-US" sz="2400" b="1" dirty="0"/>
            </a:br>
            <a:r>
              <a:rPr lang="en-US" sz="2400" b="1" dirty="0"/>
              <a:t>Payable on Remuneration</a:t>
            </a:r>
            <a:br>
              <a:rPr lang="en-US" sz="2400" b="1" dirty="0"/>
            </a:br>
            <a:r>
              <a:rPr lang="en-US" sz="2400" b="1" dirty="0"/>
              <a:t>Payable on Reward</a:t>
            </a:r>
            <a:br>
              <a:rPr lang="en-US" sz="2400" b="1" dirty="0"/>
            </a:br>
            <a:r>
              <a:rPr lang="en-US" sz="2400" b="1" dirty="0"/>
              <a:t>Payable on Commission including renewal commission</a:t>
            </a:r>
            <a:br>
              <a:rPr lang="en-US" sz="2400" b="1" dirty="0"/>
            </a:br>
            <a:r>
              <a:rPr lang="en-US" sz="2400" b="1" dirty="0"/>
              <a:t/>
            </a:r>
            <a:br>
              <a:rPr lang="en-US" sz="2400" b="1" dirty="0"/>
            </a:br>
            <a:r>
              <a:rPr lang="en-US" sz="2400" b="1" dirty="0"/>
              <a:t>Rate of TDS @5%</a:t>
            </a:r>
            <a:br>
              <a:rPr lang="en-US" sz="2400" b="1" dirty="0"/>
            </a:br>
            <a:r>
              <a:rPr lang="en-US" sz="2400" b="1" dirty="0"/>
              <a:t/>
            </a:r>
            <a:br>
              <a:rPr lang="en-US" sz="2400" b="1" dirty="0"/>
            </a:br>
            <a:r>
              <a:rPr lang="en-US" sz="2400" b="1" dirty="0"/>
              <a:t>Threshold limit Rs.15,000/-</a:t>
            </a:r>
            <a:br>
              <a:rPr lang="en-US" sz="2400" b="1" dirty="0"/>
            </a:br>
            <a:r>
              <a:rPr lang="en-US" sz="2400" b="1" dirty="0"/>
              <a:t/>
            </a:r>
            <a:br>
              <a:rPr lang="en-US" sz="2400" b="1" dirty="0"/>
            </a:br>
            <a:r>
              <a:rPr lang="en-US" sz="2400" b="1" dirty="0"/>
              <a:t>Payable by: Any person responsible for paying to a resident any income by way of soliciting or procuring insurance business including the insurance business of continuation, renewal and revival of policy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716" y="416641"/>
            <a:ext cx="10907332" cy="6087190"/>
          </a:xfrm>
        </p:spPr>
        <p:txBody>
          <a:bodyPr>
            <a:normAutofit/>
          </a:bodyPr>
          <a:lstStyle/>
          <a:p>
            <a:r>
              <a:rPr lang="en-US" sz="2400" b="1" dirty="0"/>
              <a:t>194DA Payment in respect of Life Insurance Policies</a:t>
            </a:r>
            <a:br>
              <a:rPr lang="en-US" sz="2400" b="1" dirty="0"/>
            </a:br>
            <a:r>
              <a:rPr lang="en-US" sz="2400" b="1" dirty="0"/>
              <a:t/>
            </a:r>
            <a:br>
              <a:rPr lang="en-US" sz="2400" b="1" dirty="0"/>
            </a:br>
            <a:r>
              <a:rPr lang="en-US" sz="2400" b="1" dirty="0"/>
              <a:t>Any person responsible for payment in relates to any sum under a Life Insurance Policy other than the amount not included in Total Income under section 10(10D)</a:t>
            </a:r>
            <a:br>
              <a:rPr lang="en-US" sz="2400" b="1" dirty="0"/>
            </a:br>
            <a:r>
              <a:rPr lang="en-US" sz="2400" b="1" dirty="0"/>
              <a:t/>
            </a:r>
            <a:br>
              <a:rPr lang="en-US" sz="2400" b="1" dirty="0"/>
            </a:br>
            <a:r>
              <a:rPr lang="en-US" sz="2400" b="1" dirty="0"/>
              <a:t>Threshold limit: Rs.99,999/-</a:t>
            </a:r>
            <a:br>
              <a:rPr lang="en-US" sz="2400" b="1" dirty="0"/>
            </a:br>
            <a:r>
              <a:rPr lang="en-US" sz="2400" b="1" dirty="0"/>
              <a:t/>
            </a:r>
            <a:br>
              <a:rPr lang="en-US" sz="2400" b="1" dirty="0"/>
            </a:br>
            <a:r>
              <a:rPr lang="en-US" sz="2400" b="1" dirty="0"/>
              <a:t>Rate: 5% on the sum to be paid in excess of the premium paid. </a:t>
            </a:r>
            <a:br>
              <a:rPr lang="en-US" sz="2400" b="1" dirty="0"/>
            </a:br>
            <a:r>
              <a:rPr lang="en-US" sz="2400" b="1" dirty="0"/>
              <a:t/>
            </a:r>
            <a:br>
              <a:rPr lang="en-US" sz="2400" b="1" dirty="0"/>
            </a:br>
            <a:r>
              <a:rPr lang="en-US" sz="2400" dirty="0"/>
              <a:t>As per sec 10 [10(D)] of the Income Tax Act any sum received under the Life Insurance Policy including the sum allocated by way of bonus on such policy is exempted whether received from Indian or a Foreign Company. However, this section has following exceptions to it:</a:t>
            </a:r>
            <a:br>
              <a:rPr lang="en-US" sz="2400" dirty="0"/>
            </a:br>
            <a:r>
              <a:rPr lang="en-US" sz="2400" dirty="0"/>
              <a:t/>
            </a:r>
            <a:br>
              <a:rPr lang="en-US" sz="2400" dirty="0"/>
            </a:br>
            <a:endParaRPr lang="en-US" sz="2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8848" cy="6087190"/>
          </a:xfrm>
        </p:spPr>
        <p:txBody>
          <a:bodyPr>
            <a:normAutofit/>
          </a:bodyPr>
          <a:lstStyle/>
          <a:p>
            <a:r>
              <a:rPr lang="en-US" sz="2400" dirty="0"/>
              <a:t>1. Any sum received under section 80DD (3) or 80DDA (3). </a:t>
            </a:r>
            <a:br>
              <a:rPr lang="en-US" sz="2400" dirty="0"/>
            </a:br>
            <a:r>
              <a:rPr lang="en-US" sz="2400" dirty="0"/>
              <a:t/>
            </a:r>
            <a:br>
              <a:rPr lang="en-US" sz="2400" dirty="0"/>
            </a:br>
            <a:r>
              <a:rPr lang="en-US" sz="2400" dirty="0"/>
              <a:t>2. Any sum received under a Keyman Insurance Policy.</a:t>
            </a:r>
            <a:br>
              <a:rPr lang="en-US" sz="2400" dirty="0"/>
            </a:br>
            <a:r>
              <a:rPr lang="en-US" sz="2400" dirty="0"/>
              <a:t/>
            </a:r>
            <a:br>
              <a:rPr lang="en-US" sz="2400" dirty="0"/>
            </a:br>
            <a:r>
              <a:rPr lang="en-US" sz="2400" dirty="0"/>
              <a:t>3. If Policy is purchased after 1st April 2003 but on or before 31st March 2012, the annual premium paid is 20% more than the sum assured. If the policy is purchased </a:t>
            </a:r>
            <a:br>
              <a:rPr lang="en-US" sz="2400" dirty="0"/>
            </a:br>
            <a:r>
              <a:rPr lang="en-US" sz="2400" dirty="0"/>
              <a:t>after 1</a:t>
            </a:r>
            <a:r>
              <a:rPr lang="en-US" sz="2400" baseline="30000" dirty="0"/>
              <a:t>st</a:t>
            </a:r>
            <a:r>
              <a:rPr lang="en-US" sz="2400" dirty="0"/>
              <a:t> April 2012 the annual premium paid is more than 10% of sum assured.</a:t>
            </a:r>
            <a:br>
              <a:rPr lang="en-US" sz="2400" dirty="0"/>
            </a:br>
            <a:r>
              <a:rPr lang="en-US" sz="2400" dirty="0"/>
              <a:t>Provided that if the person is buying policy with under disability or severe disability</a:t>
            </a:r>
            <a:br>
              <a:rPr lang="en-US" sz="2400" dirty="0"/>
            </a:br>
            <a:r>
              <a:rPr lang="en-US" sz="2400" dirty="0"/>
              <a:t>and eligible to claim deduction U/s 80DDB and/or U/s 80U the annual premium will</a:t>
            </a:r>
            <a:br>
              <a:rPr lang="en-US" sz="2400" dirty="0"/>
            </a:br>
            <a:r>
              <a:rPr lang="en-US" sz="2400" dirty="0"/>
              <a:t>be replaced by 15% of sum assured.</a:t>
            </a:r>
            <a:br>
              <a:rPr lang="en-US" sz="2400" dirty="0"/>
            </a:br>
            <a:r>
              <a:rPr lang="en-US" sz="2400" dirty="0"/>
              <a:t/>
            </a:r>
            <a:br>
              <a:rPr lang="en-US" sz="2400" dirty="0"/>
            </a:br>
            <a:r>
              <a:rPr lang="en-US" sz="2400" dirty="0"/>
              <a:t>The Deductor or payer shall issue a quarterly TDS certificate to the Deductee in form 16A. The deductor can download the form from the Traces and the Deductee can verify the same through form 26AS for the respective year.</a:t>
            </a:r>
            <a:br>
              <a:rPr lang="en-US" sz="2400" dirty="0"/>
            </a:br>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742" y="196312"/>
            <a:ext cx="10515600" cy="6288894"/>
          </a:xfrm>
        </p:spPr>
        <p:txBody>
          <a:bodyPr>
            <a:normAutofit/>
          </a:bodyPr>
          <a:lstStyle/>
          <a:p>
            <a:r>
              <a:rPr lang="en-US" sz="2400" b="1" u="sng" dirty="0"/>
              <a:t>Illustration:</a:t>
            </a:r>
            <a:br>
              <a:rPr lang="en-US" sz="2400" b="1" u="sng" dirty="0"/>
            </a:br>
            <a:r>
              <a:rPr lang="en-US" sz="2400" b="1" u="sng" dirty="0"/>
              <a:t/>
            </a:r>
            <a:br>
              <a:rPr lang="en-US" sz="2400" b="1" u="sng" dirty="0"/>
            </a:br>
            <a:r>
              <a:rPr lang="en-US" sz="2400" dirty="0"/>
              <a:t>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a:t>
            </a:r>
            <a:br>
              <a:rPr lang="en-US" sz="2400" dirty="0"/>
            </a:br>
            <a:r>
              <a:rPr lang="en-US" sz="2400" dirty="0"/>
              <a:t>If Miss Padma is an handicraft being eligible to avail deduction either U/s 80DDB and/or U/s 80U.  </a:t>
            </a:r>
            <a:br>
              <a:rPr lang="en-US" sz="2400" dirty="0"/>
            </a:br>
            <a:r>
              <a:rPr lang="en-US" sz="2400" dirty="0"/>
              <a:t/>
            </a:r>
            <a:br>
              <a:rPr lang="en-US" sz="2400" dirty="0"/>
            </a:br>
            <a:r>
              <a:rPr lang="en-US" sz="2400" dirty="0"/>
              <a:t>In this illustration case, the annual premium is Rs.24,000  P.A. which is more than 10% of sum assured, in respect of a policy taken on or after 01.04.2012 and consequently, the maturity proceeds of Rs. 3,25,000 received on 31.07.23 would</a:t>
            </a:r>
            <a:br>
              <a:rPr lang="en-US" sz="2400" dirty="0"/>
            </a:br>
            <a:r>
              <a:rPr lang="en-US" sz="2400" dirty="0"/>
              <a:t>not be exempt under Section 10(10D) in the hands of Miss Padma. Tax shall be deducted @ 5% on (Rs.3,25,000 less premium paid for ten years as Rs.2,40,000/-</a:t>
            </a:r>
            <a:br>
              <a:rPr lang="en-US" sz="2400" dirty="0"/>
            </a:br>
            <a:r>
              <a:rPr lang="en-US" sz="2400" dirty="0"/>
              <a:t>i.e. Rs. 85,000 @ 5%.</a:t>
            </a:r>
            <a:endParaRPr lang="en-IN"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837" y="365125"/>
            <a:ext cx="11215395" cy="6128981"/>
          </a:xfrm>
        </p:spPr>
        <p:txBody>
          <a:bodyPr>
            <a:normAutofit fontScale="90000"/>
          </a:bodyPr>
          <a:lstStyle/>
          <a:p>
            <a:r>
              <a:rPr lang="en-US" sz="2665">
                <a:sym typeface="+mn-ea"/>
              </a:rPr>
              <a:t>Salaried, freelancers and businesses– If your total tax liability is Rs 10,000 or more in a financial year you have to pay advance tax. The advance tax applies to all taxpayers, salaried, freelancers, and businesses. </a:t>
            </a:r>
            <a:r>
              <a:rPr lang="en-US" sz="2665"/>
              <a:t/>
            </a:r>
            <a:br>
              <a:rPr lang="en-US" sz="2665"/>
            </a:br>
            <a:r>
              <a:rPr lang="en-US" sz="2665"/>
              <a:t/>
            </a:r>
            <a:br>
              <a:rPr lang="en-US" sz="2665"/>
            </a:br>
            <a:r>
              <a:rPr lang="en-US" sz="2665">
                <a:sym typeface="+mn-ea"/>
              </a:rPr>
              <a:t>Senior citizens– People aged 60 years or more, and do not run a business, are exempt from paying advance tax. So only senior citizens (60 years or more) having business income must pay advance tax</a:t>
            </a:r>
            <a:r>
              <a:rPr lang="en-US" sz="2665"/>
              <a:t/>
            </a:r>
            <a:br>
              <a:rPr lang="en-US" sz="2665"/>
            </a:br>
            <a:r>
              <a:rPr lang="en-US"/>
              <a:t/>
            </a:r>
            <a:br>
              <a:rPr lang="en-US"/>
            </a:br>
            <a:r>
              <a:rPr lang="en-US" sz="2665">
                <a:sym typeface="+mn-ea"/>
              </a:rPr>
              <a:t>Presumptive income for businesses–The taxpayers who have opted for the presumptive taxation scheme under section 44AD have to pay the whole amount of their advance tax in one instalment on or before 15 March. They also have the option to pay all of their tax dues by 31 March.</a:t>
            </a:r>
            <a:r>
              <a:rPr lang="en-US" sz="2665"/>
              <a:t/>
            </a:r>
            <a:br>
              <a:rPr lang="en-US" sz="2665"/>
            </a:br>
            <a:r>
              <a:rPr lang="en-US" sz="2665"/>
              <a:t/>
            </a:r>
            <a:br>
              <a:rPr lang="en-US" sz="2665"/>
            </a:br>
            <a:r>
              <a:rPr lang="en-US" sz="2665">
                <a:sym typeface="+mn-ea"/>
              </a:rPr>
              <a:t>Presumptive income for professionals– Independent professionals such as doctors, lawyers, architects, etc. come under the presumptive scheme under section 44ADA. They have to pay the whole of their advance tax liability in one instalment on or before 15 March. They can also pay the entire amount by 31 March.</a:t>
            </a:r>
            <a:endParaRPr lang="en-IN" sz="2665" dirty="0"/>
          </a:p>
        </p:txBody>
      </p:sp>
      <p:sp>
        <p:nvSpPr>
          <p:cNvPr id="3" name="Text Box 2"/>
          <p:cNvSpPr txBox="1"/>
          <p:nvPr/>
        </p:nvSpPr>
        <p:spPr>
          <a:xfrm>
            <a:off x="560070" y="335915"/>
            <a:ext cx="11351260" cy="6157595"/>
          </a:xfrm>
          <a:prstGeom prst="rect">
            <a:avLst/>
          </a:prstGeom>
          <a:noFill/>
        </p:spPr>
        <p:txBody>
          <a:bodyPr wrap="square" rtlCol="0" anchor="t">
            <a:noAutofit/>
          </a:bodyPr>
          <a:lstStyle/>
          <a:p>
            <a:endParaRPr 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54547"/>
            <a:ext cx="11822806" cy="6542468"/>
          </a:xfrm>
        </p:spPr>
        <p:txBody>
          <a:bodyPr/>
          <a:lstStyle/>
          <a:p>
            <a:endParaRPr lang="en-IN" dirty="0"/>
          </a:p>
        </p:txBody>
      </p:sp>
      <p:graphicFrame>
        <p:nvGraphicFramePr>
          <p:cNvPr id="3" name="Table 2"/>
          <p:cNvGraphicFramePr>
            <a:graphicFrameLocks noGrp="1"/>
          </p:cNvGraphicFramePr>
          <p:nvPr/>
        </p:nvGraphicFramePr>
        <p:xfrm>
          <a:off x="193183" y="154545"/>
          <a:ext cx="11822806" cy="6542469"/>
        </p:xfrm>
        <a:graphic>
          <a:graphicData uri="http://schemas.openxmlformats.org/drawingml/2006/table">
            <a:tbl>
              <a:tblPr firstRow="1" firstCol="1" bandRow="1">
                <a:tableStyleId>{5C22544A-7EE6-4342-B048-85BDC9FD1C3A}</a:tableStyleId>
              </a:tblPr>
              <a:tblGrid>
                <a:gridCol w="2646057"/>
                <a:gridCol w="4109833"/>
                <a:gridCol w="2420859"/>
                <a:gridCol w="2646057"/>
              </a:tblGrid>
              <a:tr h="1382525">
                <a:tc rowSpan="2">
                  <a:txBody>
                    <a:bodyPr/>
                    <a:lstStyle/>
                    <a:p>
                      <a:pPr>
                        <a:lnSpc>
                          <a:spcPct val="115000"/>
                        </a:lnSpc>
                        <a:spcAft>
                          <a:spcPts val="0"/>
                        </a:spcAft>
                      </a:pPr>
                      <a:r>
                        <a:rPr lang="en-US" sz="1400" b="1" dirty="0">
                          <a:effectLst/>
                        </a:rPr>
                        <a:t>194C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Payment to</a:t>
                      </a:r>
                      <a:br>
                        <a:rPr lang="en-US" sz="1400" b="1">
                          <a:effectLst/>
                        </a:rPr>
                      </a:br>
                      <a:r>
                        <a:rPr lang="en-US" sz="1400" b="1">
                          <a:effectLst/>
                        </a:rPr>
                        <a:t>contractors/ sub-</a:t>
                      </a:r>
                      <a:br>
                        <a:rPr lang="en-US" sz="1400" b="1">
                          <a:effectLst/>
                        </a:rPr>
                      </a:br>
                      <a:r>
                        <a:rPr lang="en-US" sz="1400" b="1">
                          <a:effectLst/>
                        </a:rPr>
                        <a:t>contractors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At the time of credit or payment, whichever is earlier, when the amount of a particular contract exceeds Rs. 20,000/- </a:t>
                      </a:r>
                      <a:r>
                        <a:rPr lang="en-US" sz="1400" b="0">
                          <a:effectLst/>
                        </a:rPr>
                        <a:t>or</a:t>
                      </a:r>
                      <a:r>
                        <a:rPr lang="en-US" sz="1400" b="1">
                          <a:effectLst/>
                        </a:rPr>
                        <a:t> the total</a:t>
                      </a:r>
                      <a:br>
                        <a:rPr lang="en-US" sz="1400" b="1">
                          <a:effectLst/>
                        </a:rPr>
                      </a:br>
                      <a:r>
                        <a:rPr lang="en-US" sz="1400" b="1">
                          <a:effectLst/>
                        </a:rPr>
                        <a:t>amount of contract</a:t>
                      </a:r>
                      <a:br>
                        <a:rPr lang="en-US" sz="1400" b="1">
                          <a:effectLst/>
                        </a:rPr>
                      </a:br>
                      <a:r>
                        <a:rPr lang="en-US" sz="1400" b="1">
                          <a:effectLst/>
                        </a:rPr>
                        <a:t>during the whole year exceeds Rs. 1,00,000/</a:t>
                      </a:r>
                      <a:r>
                        <a:rPr lang="en-US" sz="1400" b="0">
                          <a:effectLst/>
                        </a:rPr>
                        <a:t>-</a:t>
                      </a:r>
                      <a:r>
                        <a:rPr lang="en-US" sz="1400" b="1">
                          <a:effectLst/>
                        </a:rPr>
                        <a:t>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2% – For payments to contractor / Sub-contractor</a:t>
                      </a:r>
                      <a:br>
                        <a:rPr lang="en-US" sz="1400" b="1">
                          <a:effectLst/>
                        </a:rPr>
                      </a:br>
                      <a:r>
                        <a:rPr lang="en-US" sz="1400" b="1">
                          <a:effectLst/>
                        </a:rPr>
                        <a:t>who is not an</a:t>
                      </a:r>
                      <a:br>
                        <a:rPr lang="en-US" sz="1400" b="1">
                          <a:effectLst/>
                        </a:rPr>
                      </a:br>
                      <a:r>
                        <a:rPr lang="en-US" sz="1400" b="1">
                          <a:effectLst/>
                        </a:rPr>
                        <a:t>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417318">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n-US" sz="1400" b="1">
                          <a:effectLst/>
                        </a:rPr>
                        <a:t>1% – For payment to</a:t>
                      </a:r>
                      <a:br>
                        <a:rPr lang="en-US" sz="1400" b="1">
                          <a:effectLst/>
                        </a:rPr>
                      </a:br>
                      <a:r>
                        <a:rPr lang="en-US" sz="1400" b="1">
                          <a:effectLst/>
                        </a:rPr>
                        <a:t>contractor/Sub-contractor</a:t>
                      </a:r>
                      <a:br>
                        <a:rPr lang="en-US" sz="1400" b="1">
                          <a:effectLst/>
                        </a:rPr>
                      </a:br>
                      <a:r>
                        <a:rPr lang="en-US" sz="1400" b="1">
                          <a:effectLst/>
                        </a:rPr>
                        <a:t>who is an 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Insurance Commission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 when the amount exceeds Rs. 15000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 </a:t>
                      </a:r>
                      <a:endParaRPr lang="en-IN" sz="1400" b="1">
                        <a:effectLst/>
                      </a:endParaRPr>
                    </a:p>
                    <a:p>
                      <a:pPr algn="just">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endParaRPr>
                    </a:p>
                    <a:p>
                      <a:pPr algn="just">
                        <a:lnSpc>
                          <a:spcPct val="115000"/>
                        </a:lnSpc>
                        <a:spcAft>
                          <a:spcPts val="0"/>
                        </a:spcAft>
                      </a:pPr>
                      <a:r>
                        <a:rPr lang="en-US" sz="1400" b="1">
                          <a:effectLst/>
                        </a:rPr>
                        <a:t>(Please refer Note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under life</a:t>
                      </a:r>
                      <a:br>
                        <a:rPr lang="en-US" sz="1400" b="1">
                          <a:effectLst/>
                        </a:rPr>
                      </a:br>
                      <a:r>
                        <a:rPr lang="en-US" sz="1400" b="1">
                          <a:effectLst/>
                        </a:rPr>
                        <a:t>insurance policy</a:t>
                      </a:r>
                      <a:br>
                        <a:rPr lang="en-US" sz="1400" b="1">
                          <a:effectLst/>
                        </a:rPr>
                      </a:br>
                      <a:r>
                        <a:rPr lang="en-US" sz="1400" b="1">
                          <a:effectLst/>
                        </a:rPr>
                        <a:t>(including Bonus)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payment when the amount or the total amount during the whole year exceeds Rs. 1 ,00,000/-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977576">
                <a:tc>
                  <a:txBody>
                    <a:bodyPr/>
                    <a:lstStyle/>
                    <a:p>
                      <a:pPr>
                        <a:lnSpc>
                          <a:spcPct val="115000"/>
                        </a:lnSpc>
                        <a:spcAft>
                          <a:spcPts val="0"/>
                        </a:spcAft>
                      </a:pPr>
                      <a:r>
                        <a:rPr lang="en-US" sz="1400" b="1">
                          <a:effectLst/>
                        </a:rPr>
                        <a:t>194E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to Non-Resident Sportsmen or Sports Association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dirty="0">
                          <a:effectLst/>
                        </a:rPr>
                        <a:t>20%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3" name="Content Placeholder 2"/>
          <p:cNvGraphicFramePr>
            <a:graphicFrameLocks noGrp="1"/>
          </p:cNvGraphicFramePr>
          <p:nvPr>
            <p:ph idx="1"/>
          </p:nvPr>
        </p:nvGraphicFramePr>
        <p:xfrm>
          <a:off x="838200" y="1825625"/>
          <a:ext cx="10791825" cy="3876040"/>
        </p:xfrm>
        <a:graphic>
          <a:graphicData uri="http://schemas.openxmlformats.org/drawingml/2006/table">
            <a:tbl>
              <a:tblPr firstRow="1" bandRow="1">
                <a:tableStyleId>{5C22544A-7EE6-4342-B048-85BDC9FD1C3A}</a:tableStyleId>
              </a:tblPr>
              <a:tblGrid>
                <a:gridCol w="10791825"/>
              </a:tblGrid>
              <a:tr h="553720">
                <a:tc>
                  <a:txBody>
                    <a:bodyPr/>
                    <a:lstStyle/>
                    <a:p>
                      <a:pPr>
                        <a:buNone/>
                      </a:pPr>
                      <a:r>
                        <a:rPr lang="en-US"/>
                        <a:t>FY 2023-24 for both individual and corporate taxpayers</a:t>
                      </a:r>
                    </a:p>
                  </a:txBody>
                  <a:tcPr/>
                </a:tc>
              </a:tr>
              <a:tr h="553720">
                <a:tc>
                  <a:txBody>
                    <a:bodyPr/>
                    <a:lstStyle/>
                    <a:p>
                      <a:pPr>
                        <a:buNone/>
                      </a:pPr>
                      <a:endParaRPr lang="en-US"/>
                    </a:p>
                  </a:txBody>
                  <a:tcPr/>
                </a:tc>
              </a:tr>
              <a:tr h="553720">
                <a:tc>
                  <a:txBody>
                    <a:bodyPr/>
                    <a:lstStyle/>
                    <a:p>
                      <a:pPr>
                        <a:buNone/>
                      </a:pPr>
                      <a:r>
                        <a:rPr lang="en-US"/>
                        <a:t>Due Date                                       Percentage of Total tax excluding TDS and TCS</a:t>
                      </a:r>
                    </a:p>
                  </a:txBody>
                  <a:tcPr/>
                </a:tc>
              </a:tr>
              <a:tr h="553720">
                <a:tc>
                  <a:txBody>
                    <a:bodyPr/>
                    <a:lstStyle/>
                    <a:p>
                      <a:pPr>
                        <a:buNone/>
                      </a:pPr>
                      <a:r>
                        <a:rPr lang="en-US"/>
                        <a:t>On or before 15th June                                      15%</a:t>
                      </a:r>
                    </a:p>
                  </a:txBody>
                  <a:tcPr/>
                </a:tc>
              </a:tr>
              <a:tr h="553720">
                <a:tc>
                  <a:txBody>
                    <a:bodyPr/>
                    <a:lstStyle/>
                    <a:p>
                      <a:pPr>
                        <a:buNone/>
                      </a:pPr>
                      <a:r>
                        <a:rPr lang="en-US"/>
                        <a:t>On or before 15th September                          45%</a:t>
                      </a:r>
                    </a:p>
                  </a:txBody>
                  <a:tcPr/>
                </a:tc>
              </a:tr>
              <a:tr h="553720">
                <a:tc>
                  <a:txBody>
                    <a:bodyPr/>
                    <a:lstStyle/>
                    <a:p>
                      <a:pPr>
                        <a:buNone/>
                      </a:pPr>
                      <a:r>
                        <a:rPr lang="en-US"/>
                        <a:t>On or before 15th December                           75%</a:t>
                      </a:r>
                    </a:p>
                  </a:txBody>
                  <a:tcPr/>
                </a:tc>
              </a:tr>
              <a:tr h="553720">
                <a:tc>
                  <a:txBody>
                    <a:bodyPr/>
                    <a:lstStyle/>
                    <a:p>
                      <a:pPr>
                        <a:buNone/>
                      </a:pPr>
                      <a:r>
                        <a:rPr lang="en-US"/>
                        <a:t>On or before 15th March                                100%</a:t>
                      </a:r>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6259132"/>
          </a:xfrm>
        </p:spPr>
        <p:txBody>
          <a:bodyPr>
            <a:normAutofit lnSpcReduction="10000"/>
          </a:bodyPr>
          <a:lstStyle/>
          <a:p>
            <a:pPr marL="0" indent="0">
              <a:buNone/>
            </a:pPr>
            <a:endParaRPr lang="en-US" dirty="0" smtClean="0"/>
          </a:p>
          <a:p>
            <a:pPr marL="0" indent="0">
              <a:buNone/>
            </a:pPr>
            <a:r>
              <a:rPr lang="en-US" dirty="0" smtClean="0"/>
              <a:t>Interest U/s 234A- For non payment of Income Tax within the due date of Filing of Return.</a:t>
            </a:r>
          </a:p>
          <a:p>
            <a:pPr marL="0" indent="0">
              <a:buNone/>
            </a:pPr>
            <a:r>
              <a:rPr lang="en-US" dirty="0" smtClean="0"/>
              <a:t>Interest </a:t>
            </a:r>
            <a:r>
              <a:rPr lang="en-US" dirty="0"/>
              <a:t>U/s </a:t>
            </a:r>
            <a:r>
              <a:rPr lang="en-US" dirty="0" smtClean="0"/>
              <a:t>234B- </a:t>
            </a:r>
            <a:r>
              <a:rPr lang="en-US" dirty="0"/>
              <a:t>For non payment of </a:t>
            </a:r>
            <a:r>
              <a:rPr lang="en-US" dirty="0" smtClean="0"/>
              <a:t>Advance Tax latest by the last date of the Financial Year i.e. 31</a:t>
            </a:r>
            <a:r>
              <a:rPr lang="en-US" baseline="30000" dirty="0" smtClean="0"/>
              <a:t>St</a:t>
            </a:r>
            <a:r>
              <a:rPr lang="en-US" dirty="0" smtClean="0"/>
              <a:t> March of the Financial Year.</a:t>
            </a:r>
          </a:p>
          <a:p>
            <a:pPr marL="0" indent="0">
              <a:buNone/>
            </a:pPr>
            <a:r>
              <a:rPr lang="en-US" dirty="0"/>
              <a:t>Interest U/s </a:t>
            </a:r>
            <a:r>
              <a:rPr lang="en-US" dirty="0" smtClean="0"/>
              <a:t>234C- </a:t>
            </a:r>
            <a:r>
              <a:rPr lang="en-US" dirty="0"/>
              <a:t>For non payment of </a:t>
            </a:r>
            <a:r>
              <a:rPr lang="en-US" dirty="0" smtClean="0"/>
              <a:t>Advance Income </a:t>
            </a:r>
            <a:r>
              <a:rPr lang="en-US" dirty="0"/>
              <a:t>Tax within the </a:t>
            </a:r>
            <a:r>
              <a:rPr lang="en-US" dirty="0" smtClean="0"/>
              <a:t>sequences thereon.</a:t>
            </a:r>
          </a:p>
          <a:p>
            <a:pPr marL="0" indent="0">
              <a:buNone/>
            </a:pPr>
            <a:r>
              <a:rPr lang="en-US" dirty="0" smtClean="0"/>
              <a:t>Interest U/s 234D - </a:t>
            </a:r>
            <a:r>
              <a:rPr lang="en-US" dirty="0"/>
              <a:t>taxpayer has been granted a refund upon processing of an income tax return. The refund would be granted under an intimation issued under </a:t>
            </a:r>
            <a:r>
              <a:rPr lang="en-US" dirty="0" smtClean="0"/>
              <a:t>section 143(1)(a)</a:t>
            </a:r>
            <a:r>
              <a:rPr lang="en-US" dirty="0"/>
              <a:t> of the Income Tax Act. Subsequently, the taxpayer may be subject to scrutiny at a later date. Upon such scrutiny, and upon a regular assessment, the refund amount may be reduced or no refund may be due. Hence, the earlier amount refunded would be recoverable from the taxpayer. Section 234D further levies interest on the amount recoverable from the taxpayer.</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768003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33090" cy="6254616"/>
          </a:xfrm>
        </p:spPr>
        <p:txBody>
          <a:bodyPr>
            <a:normAutofit/>
          </a:bodyPr>
          <a:lstStyle/>
          <a:p>
            <a:pPr algn="ctr"/>
            <a:r>
              <a:rPr lang="en-US" sz="2400" dirty="0"/>
              <a:t>Thanks for watching the Slides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1,80,000/-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a:effectLst/>
                        </a:rPr>
                        <a:t>194IA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2"/>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150984224"/>
              </p:ext>
            </p:extLst>
          </p:nvPr>
        </p:nvGraphicFramePr>
        <p:xfrm>
          <a:off x="218941" y="103030"/>
          <a:ext cx="11848563" cy="6533216"/>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Compensation on acquisition of Capital Asset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xBody>
                    <a:bodyPr/>
                    <a:lstStyle/>
                    <a:p>
                      <a:endParaRPr lang="en-US"/>
                    </a:p>
                  </a:txBody>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800" b="0" dirty="0">
                          <a:solidFill>
                            <a:schemeClr val="bg1"/>
                          </a:solidFill>
                          <a:effectLst/>
                        </a:rPr>
                        <a:t>194LB</a:t>
                      </a:r>
                      <a:endParaRPr lang="en-IN" sz="1800" b="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Payment of interest on infrastructure debt fund to non-resident or foreign company</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At the time of credit or payment whichever is earlier</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800" b="0" dirty="0">
                          <a:solidFill>
                            <a:srgbClr val="FF0000"/>
                          </a:solidFill>
                          <a:effectLst/>
                        </a:rPr>
                        <a:t>5%#</a:t>
                      </a:r>
                      <a:endParaRPr lang="en-IN" sz="1800" b="0" dirty="0">
                        <a:solidFill>
                          <a:srgbClr val="FF0000"/>
                        </a:solidFill>
                        <a:effectLst/>
                      </a:endParaRPr>
                    </a:p>
                    <a:p>
                      <a:pPr algn="just">
                        <a:lnSpc>
                          <a:spcPct val="115000"/>
                        </a:lnSpc>
                        <a:spcAft>
                          <a:spcPts val="0"/>
                        </a:spcAft>
                      </a:pPr>
                      <a:r>
                        <a:rPr lang="en-US" sz="1800" b="0" dirty="0">
                          <a:solidFill>
                            <a:srgbClr val="FF0000"/>
                          </a:solidFill>
                          <a:effectLst/>
                        </a:rPr>
                        <a:t>(20% if no Valid PAN)</a:t>
                      </a:r>
                      <a:endParaRPr lang="en-IN" sz="1800" b="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Income in respect of investment in </a:t>
                      </a:r>
                      <a:r>
                        <a:rPr lang="en-US" sz="1400" b="1" dirty="0" err="1">
                          <a:effectLst/>
                        </a:rPr>
                        <a:t>securitisation</a:t>
                      </a:r>
                      <a:r>
                        <a:rPr lang="en-US" sz="1400" b="1" dirty="0">
                          <a:effectLst/>
                        </a:rPr>
                        <a:t> trust. (From 01.06.2016)</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2"/>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Foreign comp unit holder of MF</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3"/>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49940" cy="6156960"/>
          </a:xfrm>
        </p:spPr>
        <p:txBody>
          <a:bodyPr>
            <a:normAutofit/>
          </a:bodyPr>
          <a:lstStyle/>
          <a:p>
            <a:pPr algn="just"/>
            <a:r>
              <a:rPr lang="en-US" sz="2400" b="1" dirty="0">
                <a:latin typeface="+mn-lt"/>
                <a:cs typeface="+mn-lt"/>
              </a:rPr>
              <a:t>Section 206A in The Income Tax Act, </a:t>
            </a:r>
            <a:r>
              <a:rPr lang="en-US" sz="2400" b="1" dirty="0" smtClean="0">
                <a:latin typeface="+mn-lt"/>
                <a:cs typeface="+mn-lt"/>
              </a:rPr>
              <a:t>1961--------------------------------------------------206A</a:t>
            </a:r>
            <a:r>
              <a:rPr lang="en-US" sz="2400" b="1" dirty="0">
                <a:latin typeface="+mn-lt"/>
                <a:cs typeface="+mn-lt"/>
              </a:rPr>
              <a:t>.</a:t>
            </a:r>
            <a:br>
              <a:rPr lang="en-US" sz="2400" b="1" dirty="0">
                <a:latin typeface="+mn-lt"/>
                <a:cs typeface="+mn-lt"/>
              </a:rPr>
            </a:br>
            <a:r>
              <a:rPr lang="en-US" sz="2400" b="1" dirty="0">
                <a:latin typeface="+mn-lt"/>
                <a:cs typeface="+mn-lt"/>
              </a:rPr>
              <a:t> </a:t>
            </a:r>
            <a:r>
              <a:rPr lang="en-US" sz="2400" b="1" dirty="0" smtClean="0">
                <a:latin typeface="+mn-lt"/>
                <a:cs typeface="+mn-lt"/>
              </a:rPr>
              <a:t>[Furnishing </a:t>
            </a:r>
            <a:r>
              <a:rPr lang="en-US" sz="2400" b="1" dirty="0">
                <a:latin typeface="+mn-lt"/>
                <a:cs typeface="+mn-lt"/>
              </a:rPr>
              <a:t>of quarterly return in respect of payment of interest to residents without deduction of tax. [Inserted by Act 18 of 2005, Section 52 (w.e.f. 1.6.2005).]</a:t>
            </a:r>
            <a:br>
              <a:rPr lang="en-US" sz="2400" b="1" dirty="0">
                <a:latin typeface="+mn-lt"/>
                <a:cs typeface="+mn-lt"/>
              </a:rPr>
            </a:br>
            <a:r>
              <a:rPr lang="en-US" sz="2400" b="1" dirty="0">
                <a:latin typeface="+mn-lt"/>
                <a:cs typeface="+mn-lt"/>
              </a:rPr>
              <a:t> </a:t>
            </a:r>
            <a:br>
              <a:rPr lang="en-US" sz="2400" b="1" dirty="0">
                <a:latin typeface="+mn-lt"/>
                <a:cs typeface="+mn-lt"/>
              </a:rPr>
            </a:br>
            <a:r>
              <a:rPr lang="en-US" sz="2400" dirty="0">
                <a:latin typeface="+mn-lt"/>
                <a:cs typeface="+mn-lt"/>
                <a:hlinkClick r:id="rId2"/>
              </a:rPr>
              <a:t>(1)</a:t>
            </a:r>
            <a:r>
              <a:rPr lang="en-US" sz="2400" dirty="0">
                <a:latin typeface="+mn-lt"/>
                <a:cs typeface="+mn-lt"/>
              </a:rPr>
              <a:t>Any banking company or co-operative society or public company referred to in the proviso to clause (</a:t>
            </a:r>
            <a:r>
              <a:rPr lang="en-US" sz="2400" dirty="0" err="1">
                <a:latin typeface="+mn-lt"/>
                <a:cs typeface="+mn-lt"/>
              </a:rPr>
              <a:t>i</a:t>
            </a:r>
            <a:r>
              <a:rPr lang="en-US" sz="2400" dirty="0">
                <a:latin typeface="+mn-lt"/>
                <a:cs typeface="+mn-lt"/>
              </a:rPr>
              <a:t>) of sub-section (3) of section 194-A</a:t>
            </a:r>
            <a:br>
              <a:rPr lang="en-US" sz="2400" dirty="0">
                <a:latin typeface="+mn-lt"/>
                <a:cs typeface="+mn-lt"/>
              </a:rPr>
            </a:br>
            <a:r>
              <a:rPr lang="en-US" sz="2400" dirty="0">
                <a:latin typeface="+mn-lt"/>
                <a:cs typeface="+mn-lt"/>
              </a:rPr>
              <a:t> </a:t>
            </a:r>
            <a:br>
              <a:rPr lang="en-US" sz="2400" dirty="0">
                <a:latin typeface="+mn-lt"/>
                <a:cs typeface="+mn-lt"/>
              </a:rPr>
            </a:br>
            <a:r>
              <a:rPr lang="en-US" sz="2400" dirty="0">
                <a:latin typeface="+mn-lt"/>
                <a:cs typeface="+mn-lt"/>
              </a:rPr>
              <a:t>responsible for paying to a resident any income ][</a:t>
            </a:r>
            <a:r>
              <a:rPr lang="en-US" sz="2400" b="1" dirty="0">
                <a:latin typeface="+mn-lt"/>
                <a:cs typeface="+mn-lt"/>
              </a:rPr>
              <a:t>not exceeding ten thousand rupee</a:t>
            </a:r>
            <a:r>
              <a:rPr lang="en-US" sz="2400" dirty="0">
                <a:latin typeface="+mn-lt"/>
                <a:cs typeface="+mn-lt"/>
              </a:rPr>
              <a:t>s, where the payer is a banking company or a co-operative society, and </a:t>
            </a:r>
            <a:r>
              <a:rPr lang="en-US" sz="2400" b="1" dirty="0">
                <a:latin typeface="+mn-lt"/>
                <a:cs typeface="+mn-lt"/>
              </a:rPr>
              <a:t>five thousand rupees in any other case]</a:t>
            </a:r>
            <a:r>
              <a:rPr lang="en-US" sz="2400" dirty="0">
                <a:latin typeface="+mn-lt"/>
                <a:cs typeface="+mn-lt"/>
              </a:rPr>
              <a:t> [ Substituted by Act 22 of 2007, Section 60, for " not exceeding five thousand rupees" (w.e.f. 1.6.2007).][by way of interest (other than interest on securities), shall prepare ] [Inserted by Act 18 of 2005, Section 52 (w.e.f. 1.6.2005).] </a:t>
            </a:r>
            <a:br>
              <a:rPr lang="en-US" sz="2400" dirty="0">
                <a:latin typeface="+mn-lt"/>
                <a:cs typeface="+mn-lt"/>
              </a:rPr>
            </a:br>
            <a:r>
              <a:rPr lang="en-US" sz="2400" dirty="0">
                <a:latin typeface="+mn-lt"/>
                <a:cs typeface="+mn-lt"/>
                <a:sym typeface="+mn-ea"/>
              </a:rPr>
              <a:t>[such statements for such period as may be prescribed] [ Substituted by Act 33 of 2009, Section 68, for " quarterly returns for the period ending on the 30th June, the 30th September, the 31st December and the 31st March in each financial year" (w.e.f. 1.10.2009).]</a:t>
            </a:r>
            <a:endParaRPr lang="en-IN" sz="2400" dirty="0">
              <a:latin typeface="+mn-lt"/>
              <a:cs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675776" cy="6082328"/>
          </a:xfrm>
        </p:spPr>
        <p:txBody>
          <a:bodyPr>
            <a:normAutofit/>
          </a:bodyPr>
          <a:lstStyle/>
          <a:p>
            <a:pPr algn="just"/>
            <a:r>
              <a:rPr lang="en-US" dirty="0">
                <a:sym typeface="+mn-ea"/>
              </a:rPr>
              <a:t>[</a:t>
            </a:r>
            <a:r>
              <a:rPr lang="en-US" sz="3110" dirty="0">
                <a:sym typeface="+mn-ea"/>
              </a:rPr>
              <a:t>and deliver or cause to be delivered to the prescribed income-tax authority or the person </a:t>
            </a:r>
            <a:r>
              <a:rPr lang="en-US" sz="3110" dirty="0" err="1">
                <a:sym typeface="+mn-ea"/>
              </a:rPr>
              <a:t>authorised</a:t>
            </a:r>
            <a:r>
              <a:rPr lang="en-US" sz="3110" dirty="0">
                <a:sym typeface="+mn-ea"/>
              </a:rPr>
              <a:t> by such authority the quarterly returns as aforesaid, in the prescribed form, verified in such manner and within such time as may be prescribed, on a floppy, diskette, magnetic cartridge tape, CD-ROM or any other computer readable media.</a:t>
            </a:r>
            <a:r>
              <a:rPr lang="en-US" sz="3110" dirty="0">
                <a:sym typeface="+mn-ea"/>
                <a:hlinkClick r:id="rId2"/>
              </a:rPr>
              <a:t>(2)</a:t>
            </a:r>
            <a:r>
              <a:rPr lang="en-US" sz="3110" dirty="0">
                <a:sym typeface="+mn-ea"/>
              </a:rPr>
              <a:t>The Central Government may, by notification in the Official Gazette, require any person other than a person mentioned in sub-section (1) responsible for paying to a resident</a:t>
            </a:r>
            <a:endParaRPr lang="en-IN" sz="3110" dirty="0"/>
          </a:p>
        </p:txBody>
      </p:sp>
      <p:sp>
        <p:nvSpPr>
          <p:cNvPr id="3" name="Text Box 2"/>
          <p:cNvSpPr txBox="1"/>
          <p:nvPr/>
        </p:nvSpPr>
        <p:spPr>
          <a:xfrm>
            <a:off x="1718310" y="517525"/>
            <a:ext cx="9795510" cy="5720715"/>
          </a:xfrm>
          <a:prstGeom prst="rect">
            <a:avLst/>
          </a:prstGeom>
          <a:noFill/>
        </p:spPr>
        <p:txBody>
          <a:bodyPr wrap="square" rtlCol="0" anchor="t">
            <a:noAutofit/>
          </a:bodyPr>
          <a:lstStyle/>
          <a:p>
            <a:pPr algn="just"/>
            <a:endParaRPr lang="en-US" sz="2400" dirty="0">
              <a:effectLst/>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54563"/>
            <a:ext cx="10909041" cy="6120882"/>
          </a:xfrm>
        </p:spPr>
        <p:txBody>
          <a:bodyPr>
            <a:normAutofit/>
          </a:bodyPr>
          <a:lstStyle/>
          <a:p>
            <a:r>
              <a:rPr lang="en-US" sz="3110" dirty="0">
                <a:sym typeface="+mn-ea"/>
              </a:rPr>
              <a:t>any income liable for deduction of tax at source under Chapter XVII, to prepare and deliver or cause to be delivered ] [Inserted by Act 18 of 2005, Section 52 (w.e.f. 1.6.2005).] [such statements] [ Substituted by Act 33 of 2009, Section 68, for " quarterly returns" (w.e.f. 1.10.2009).][in the prescribed form and verified in such manner and within such time as may be prescribed, to the prescribed income-tax authority or the person </a:t>
            </a:r>
            <a:r>
              <a:rPr lang="en-US" sz="3110" dirty="0" err="1">
                <a:sym typeface="+mn-ea"/>
              </a:rPr>
              <a:t>authorised</a:t>
            </a:r>
            <a:r>
              <a:rPr lang="en-US" sz="3110" dirty="0">
                <a:sym typeface="+mn-ea"/>
              </a:rPr>
              <a:t> by such authority on a floppy, diskette, magnetic cartridge tape, CD-ROM or any other computer readable media.] [Inserted by Act 18 of 2005, Section 52 (w.e.f. 1.6.2005).]</a:t>
            </a:r>
            <a:br>
              <a:rPr lang="en-US" sz="3110" dirty="0">
                <a:sym typeface="+mn-ea"/>
              </a:rPr>
            </a:br>
            <a:endParaRPr lang="en-IN" sz="3110" dirty="0"/>
          </a:p>
        </p:txBody>
      </p:sp>
      <p:sp>
        <p:nvSpPr>
          <p:cNvPr id="3" name="Text Box 2"/>
          <p:cNvSpPr txBox="1"/>
          <p:nvPr/>
        </p:nvSpPr>
        <p:spPr>
          <a:xfrm>
            <a:off x="1406525" y="4406265"/>
            <a:ext cx="10340975" cy="5746750"/>
          </a:xfrm>
          <a:prstGeom prst="rect">
            <a:avLst/>
          </a:prstGeom>
          <a:noFill/>
        </p:spPr>
        <p:txBody>
          <a:bodyPr wrap="square" rtlCol="0" anchor="t">
            <a:noAutofit/>
          </a:bodyPr>
          <a:lstStyle/>
          <a:p>
            <a:r>
              <a:rPr lang="en-US" sz="1200" dirty="0">
                <a:sym typeface="+mn-ea"/>
              </a:rPr>
              <a:t> </a:t>
            </a:r>
            <a:endParaRPr lang="en-US" sz="800" dirty="0">
              <a:effectLst/>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1866</Words>
  <Application>Microsoft Office PowerPoint</Application>
  <PresentationFormat>Widescreen</PresentationFormat>
  <Paragraphs>201</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Times New Roman</vt:lpstr>
      <vt:lpstr>Verdana</vt:lpstr>
      <vt:lpstr>Office Theme</vt:lpstr>
      <vt:lpstr>1.  Overview of TDS and TCS Provisions,  2.  Responsibility, Liability, 3.  Filing of Return and Payment thereof  4.  Person responsible for deduction of tax at source,  5.  Rate of TDS / higher rate for non-filler of returns.  6.  Obligation of deducter and deductee,  7.  Deposit of TDS.  8.  Certificate of TDS deduction  9.  PAN &amp; TAN.  10.Furnishing of statement in respect of payment of any         income to resident without deduction of tax at source       (section 206A).  11.Advance payment of tax,  12.Impact of TDS on advance payment of tax,  13.Interest in short payment, non-payment of tax (section       234A, 234B, 234C, 234D etc)</vt:lpstr>
      <vt:lpstr>Introduction</vt:lpstr>
      <vt:lpstr>PowerPoint Presentation</vt:lpstr>
      <vt:lpstr>PowerPoint Presentation</vt:lpstr>
      <vt:lpstr>PowerPoint Presentation</vt:lpstr>
      <vt:lpstr>PowerPoint Presentation</vt:lpstr>
      <vt:lpstr>Section 206A in The Income Tax Act, 1961--------------------------------------------------206A.  [Furnishing of quarterly return in respect of payment of interest to residents without deduction of tax. [Inserted by Act 18 of 2005, Section 52 (w.e.f. 1.6.2005).]   (1)Any banking company or co-operative society or public company referred to in the proviso to clause (i) of sub-section (3) of section 194-A   responsible for paying to a resident any income ][not exceeding ten thousand rupees, where the payer is a banking company or a co-operative society, and five thousand rupees in any other case] [ Substituted by Act 22 of 2007, Section 60, for " not exceeding five thousand rupees" (w.e.f. 1.6.2007).][by way of interest (other than interest on securities), shall prepare ] [Inserted by Act 18 of 2005, Section 52 (w.e.f. 1.6.2005).]  [such statements for such period as may be prescribed] [ Substituted by Act 33 of 2009, Section 68, for " quarterly returns for the period ending on the 30th June, the 30th September, the 31st December and the 31st March in each financial year" (w.e.f. 1.10.2009).]</vt:lpstr>
      <vt:lpstr>[and deliver or cause to be delivered to the prescribed income-tax authority or the person authorised by such authority the quarterly returns as aforesaid, in the prescribed form, verified in such manner and within such time as may be prescribed, on a floppy, diskette, magnetic cartridge tape, CD-ROM or any other computer readable media.(2)The Central Government may, by notification in the Official Gazette, require any person other than a person mentioned in sub-section (1) responsible for paying to a resident</vt:lpstr>
      <vt:lpstr>any income liable for deduction of tax at source under Chapter XVII, to prepare and deliver or cause to be delivered ] [Inserted by Act 18 of 2005, Section 52 (w.e.f. 1.6.2005).] [such statements] [ Substituted by Act 33 of 2009, Section 68, for " quarterly returns" (w.e.f. 1.10.2009).][in the prescribed form and verified in such manner and within such time as may be prescribed, to the prescribed income-tax authority or the person authorised by such authority on a floppy, diskette, magnetic cartridge tape, CD-ROM or any other computer readable media.] [Inserted by Act 18 of 2005, Section 52 (w.e.f. 1.6.2005).] </vt:lpstr>
      <vt:lpstr>Section 206A:Electronic filing of statement of transactions   on which tax has not been deducted Section 206A of the Act relates to furnishing of statement in respect of payment of certain income by way of interest to residents where no tax has been deducted at source. At present, the section provides for filing of such statements on a floppy, diskette, magnetic tape, CD-ROM, or any other computer readable media. To enable online filing of such statements, it is proposed to substitute this section so as to provide for filing of statement (where tax has not been deducted on payment of interest to residents) in prescribed form in the prescribed manner. It is also proposed to provide for correction of such statements for rectification of any mistake or to add, delete or update the information furnished. It is also proposed to make a consequential amendment arising out of amendment carried out by Finance Act, 2019 whereby threshold for TDS on payment of interest by a banking company or cooperative society or public company was raised to forty thousand rupees.  </vt:lpstr>
      <vt:lpstr>PowerPoint Presentation</vt:lpstr>
      <vt:lpstr>PowerPoint Presentation</vt:lpstr>
      <vt:lpstr>PowerPoint Presentation</vt:lpstr>
      <vt:lpstr>SECTION 194C : Payment to Contractors  It includes payment or accrued or due whichever is earlier provided that such transactions are entered in the books or eligible to be entered in the books.  Any person responsible for paying any sum to the resident contractor for carrying out any work (including the supply of labor), in pursuance of a contract between the contractor and the following: Carrying out any work includes ‘work’, “works contracts” and ‘contractor’  Person responsible for deduction of tax: Specified Person: implies   a. The Central Government or any State Government b. Any local authority c. Any corporation established by or under a Central, State or Provisional Act d. Any company e. Any co-operative society  </vt:lpstr>
      <vt:lpstr>f. Any authority constituted in India by or under any law, engaged either for the purpose of dealing with and satisfying the needs for housing accommodation or for the purpose of planning, development or improvement of cities, towns and villages or for both  g. Any society registered under the Society Registration Act, 1980 or under any such corresponding law to the Act in any Part of India  h. Any trust  i. Any university or deemed university  j. Any firm  k. Any individual or HUF or AOP or BOI whose turnover exceeds the limit under clause (a) or clause (b) of section 44AB during the F.Y. which is the immediately preceding the F.Y. in which such sum credited or paid to the Contractor</vt:lpstr>
      <vt:lpstr>The expression, “work” in this section would include- a. Advertising b. Broadcasting and telecasting including production of programs for such broadcasting or telecasting c. Carriage of goods and passengers by any mode of transportation, other than railways d. Catering e. Manufacturing or supplying of a product according to the requirement or specification of a customer by using the materials purchased from such customer, But does not include manufacturing or supplying of a product according to the requirements or specifications of a customer by using the materials purchased from a person, other than such a customer.</vt:lpstr>
      <vt:lpstr>A “sub-contractor” would mean any person:  a. Who enters into a contract with the contractor for carrying out, or  b. For the supply of labor for carrying out the whole or part of the work undertaken by the contractor under a contract with any of the authorities or  c. For the supply of, whether wholly or partly, any labor which the contractor has undertaken to supply in terms of his contract with any of the authorities mentioned under this section. </vt:lpstr>
      <vt:lpstr> TDS TO SUB CONTRACTOR  As per the provisions of Income Tax Act, any person (being a contractor and not being an individual or a Hindu Undivided Family):  a. responsible for paying any sum to any resident  b. in pursuance of a contract with the sub-contractor for carrying out, or for the supply of labor for carrying out, the whole or any part of the work undertaken by the contractor or for supplying whether wholly or partly any labor which the contractor has undertaken to supply shall,  i. at the time of credit of such sum to the account of the sub-contractor or  ii. at the time of payment thereof in cash or  iii. by the issue of a cheque or draft or by any other mode, whichever is earlier  c. deduct the amount equal to 1 % of the sum as income-tax on income comprised therein </vt:lpstr>
      <vt:lpstr>Condition for the payment or credited applicable to TDS  a. Payment is made to a sub-contractor who is resident within the meaning of Section 6 of the Income Tax Act, 1961   b. Payment is made by a resident contractor, not being an individual or a HUF   c. Payment is made to carry out any work, including the supply of labor   d. The amount of consideration of the contract in respect to which payment is made should not be less than Rs. 20,000   e. The sum should be credited or paid by the contractor in respect of a contract undertaken by him with the specified bodies and even less than Rs.20,000/- will be applicable if it exceeds Rs.1 lac in the whole year.</vt:lpstr>
      <vt:lpstr>Where any sum is credited to any account, whether called “Suspense account” or by any other name, in the books of account of the person liable to pay such amount, such crediting shall be deemed to be credit of such income to the account of the payee and the provisions of this section shall apply accordingly. Thus, the tax has to be deducted even if the amount payable to resident contractor/subcontractor is transferred to suspense account by the payer in his books. </vt:lpstr>
      <vt:lpstr>PowerPoint Presentation</vt:lpstr>
      <vt:lpstr>            Time limit for deduction of tax   Where the payment is made by or on behalf of the Government – On the same day. b.  Where the payment is made in any other case than the government  i. If the amount is credited in the month of March – On or before April 30th  ii. In Other months – Within 7 days from the end of the month in which the deduction is made.  Issue of TDS certificate  In case of payments other than salary, TDS certificates are to be issued on the quarterly basis in Form No.16A. As per rule 31, every person responsible for deduction of tax from payments other than salary has to issue a quarterly TDS certificate in Form No. 16A. The certificate is to be issued by the following dates              </vt:lpstr>
      <vt:lpstr>PowerPoint Presentation</vt:lpstr>
      <vt:lpstr>CBDT Circular No. 1/2012, dated 9-4-2012, it is mandatory for all the deductors to issue TDS certificate in Form No. 16A by generating the certificate through TIN central system by downloading the certificate from the TIN website with a unique TDS certificate number. These provisions are applicable in respect of all sums deducted on or after 1-4-2012. The certificate so issued can be authenticated either by using the digital signature or manual signature.</vt:lpstr>
      <vt:lpstr>Section 194D – Insurance commission  Payable on Remuneration Payable on Reward Payable on Commission including renewal commission  Rate of TDS @5%  Threshold limit Rs.15,000/-  Payable by: Any person responsible for paying to a resident any income by way of soliciting or procuring insurance business including the insurance business of continuation, renewal and revival of policy</vt:lpstr>
      <vt:lpstr>194DA Payment in respect of Life Insurance Policies  Any person responsible for payment in relates to any sum under a Life Insurance Policy other than the amount not included in Total Income under section 10(10D)  Threshold limit: Rs.99,999/-  Rate: 5% on the sum to be paid in excess of the premium paid.   As per sec 10 [10(D)] of the Income Tax Act any sum received under the Life Insurance Policy including the sum allocated by way of bonus on such policy is exempted whether received from Indian or a Foreign Company. However, this section has following exceptions to it:  </vt:lpstr>
      <vt:lpstr>1. Any sum received under section 80DD (3) or 80DDA (3).   2. Any sum received under a Keyman Insurance Policy.  3. If Policy is purchased after 1st April 2003 but on or before 31st March 2012, the annual premium paid is 20% more than the sum assured. If the policy is purchased  after 1st April 2012 the annual premium paid is more than 10% of sum assured. Provided that if the person is buying policy with under disability or severe disability and eligible to claim deduction U/s 80DDB and/or U/s 80U the annual premium will be replaced by 15% of sum assured.  The Deductor or payer shall issue a quarterly TDS certificate to the Deductee in form 16A. The deductor can download the form from the Traces and the Deductee can verify the same through form 26AS for the respective year. </vt:lpstr>
      <vt:lpstr>Illustration:  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If Miss Padma is an handicraft being eligible to avail deduction either U/s 80DDB and/or U/s 80U.    In this illustration case, the annual premium is Rs.24,000  P.A. which is more than 10% of sum assured, in respect of a policy taken on or after 01.04.2012 and consequently, the maturity proceeds of Rs. 3,25,000 received on 31.07.23 would not be exempt under Section 10(10D) in the hands of Miss Padma. Tax shall be deducted @ 5% on (Rs.3,25,000 less premium paid for ten years as Rs.2,40,000/- i.e. Rs. 85,000 @ 5%.</vt:lpstr>
      <vt:lpstr>Salaried, freelancers and businesses– If your total tax liability is Rs 10,000 or more in a financial year you have to pay advance tax. The advance tax applies to all taxpayers, salaried, freelancers, and businesses.   Senior citizens– People aged 60 years or more, and do not run a business, are exempt from paying advance tax. So only senior citizens (60 years or more) having business income must pay advance tax  Presumptive income for businesses–The taxpayers who have opted for the presumptive taxation scheme under section 44AD have to pay the whole amount of their advance tax in one instalment on or before 15 March. They also have the option to pay all of their tax dues by 31 March.  Presumptive income for professionals– Independent professionals such as doctors, lawyers, architects, etc. come under the presumptive scheme under section 44ADA. They have to pay the whole of their advance tax liability in one instalment on or before 15 March. They can also pay the entire amount by 31 March.</vt:lpstr>
      <vt:lpstr>PowerPoint Presentation</vt:lpstr>
      <vt:lpstr>PowerPoint Presentation</vt:lpstr>
      <vt:lpstr>Thanks for watching the Slides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Tkm</cp:lastModifiedBy>
  <cp:revision>55</cp:revision>
  <dcterms:created xsi:type="dcterms:W3CDTF">2019-04-09T09:41:00Z</dcterms:created>
  <dcterms:modified xsi:type="dcterms:W3CDTF">2024-02-25T12:51:05Z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B1C5C1848D2A4070B7B34E9B6403BB65_12</vt:lpwstr>
  </property>
  <property fmtid="{D5CDD505-2E9C-101B-9397-08002B2CF9AE}" pid="3" name="KSOProductBuildVer">
    <vt:lpwstr>1033-12.2.0.13431</vt:lpwstr>
  </property>
</Properties>
</file>