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308" r:id="rId2"/>
    <p:sldId id="257" r:id="rId3"/>
    <p:sldId id="258" r:id="rId4"/>
    <p:sldId id="271" r:id="rId5"/>
    <p:sldId id="272" r:id="rId6"/>
    <p:sldId id="285" r:id="rId7"/>
    <p:sldId id="273" r:id="rId8"/>
    <p:sldId id="277" r:id="rId9"/>
    <p:sldId id="276" r:id="rId10"/>
    <p:sldId id="279" r:id="rId11"/>
    <p:sldId id="286" r:id="rId12"/>
    <p:sldId id="278" r:id="rId13"/>
    <p:sldId id="287" r:id="rId14"/>
    <p:sldId id="288" r:id="rId15"/>
    <p:sldId id="289" r:id="rId16"/>
    <p:sldId id="290" r:id="rId17"/>
    <p:sldId id="291" r:id="rId18"/>
    <p:sldId id="292" r:id="rId19"/>
    <p:sldId id="269" r:id="rId20"/>
    <p:sldId id="270" r:id="rId21"/>
    <p:sldId id="280" r:id="rId22"/>
    <p:sldId id="281" r:id="rId23"/>
    <p:sldId id="293" r:id="rId24"/>
    <p:sldId id="294" r:id="rId25"/>
    <p:sldId id="295" r:id="rId26"/>
    <p:sldId id="296" r:id="rId27"/>
    <p:sldId id="297" r:id="rId28"/>
    <p:sldId id="298" r:id="rId29"/>
    <p:sldId id="299" r:id="rId30"/>
    <p:sldId id="300" r:id="rId31"/>
    <p:sldId id="301" r:id="rId32"/>
    <p:sldId id="302" r:id="rId33"/>
    <p:sldId id="307" r:id="rId34"/>
    <p:sldId id="303" r:id="rId35"/>
    <p:sldId id="304"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12" autoAdjust="0"/>
    <p:restoredTop sz="94660"/>
  </p:normalViewPr>
  <p:slideViewPr>
    <p:cSldViewPr snapToGrid="0">
      <p:cViewPr varScale="1">
        <p:scale>
          <a:sx n="74" d="100"/>
          <a:sy n="74" d="100"/>
        </p:scale>
        <p:origin x="60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E2E957D4-EB9D-428F-AEA1-2FF0B866C296}" type="datetimeFigureOut">
              <a:rPr lang="en-IN" smtClean="0"/>
              <a:t>29-05-24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9388314-6CAB-4FDD-BB01-49DB1A81CDC6}" type="slidenum">
              <a:rPr lang="en-IN" smtClean="0"/>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E2E957D4-EB9D-428F-AEA1-2FF0B866C296}" type="datetimeFigureOut">
              <a:rPr lang="en-IN" smtClean="0"/>
              <a:t>29-05-24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9388314-6CAB-4FDD-BB01-49DB1A81CDC6}"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E2E957D4-EB9D-428F-AEA1-2FF0B866C296}" type="datetimeFigureOut">
              <a:rPr lang="en-IN" smtClean="0"/>
              <a:t>29-05-24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9388314-6CAB-4FDD-BB01-49DB1A81CDC6}"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E2E957D4-EB9D-428F-AEA1-2FF0B866C296}" type="datetimeFigureOut">
              <a:rPr lang="en-IN" smtClean="0"/>
              <a:t>29-05-24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9388314-6CAB-4FDD-BB01-49DB1A81CDC6}" type="slidenum">
              <a:rPr lang="en-IN" smtClean="0"/>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2E957D4-EB9D-428F-AEA1-2FF0B866C296}" type="datetimeFigureOut">
              <a:rPr lang="en-IN" smtClean="0"/>
              <a:t>29-05-24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9388314-6CAB-4FDD-BB01-49DB1A81CDC6}" type="slidenum">
              <a:rPr lang="en-IN" smtClean="0"/>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E2E957D4-EB9D-428F-AEA1-2FF0B866C296}" type="datetimeFigureOut">
              <a:rPr lang="en-IN" smtClean="0"/>
              <a:t>29-05-24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9388314-6CAB-4FDD-BB01-49DB1A81CDC6}" type="slidenum">
              <a:rPr lang="en-IN" smtClean="0"/>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E2E957D4-EB9D-428F-AEA1-2FF0B866C296}" type="datetimeFigureOut">
              <a:rPr lang="en-IN" smtClean="0"/>
              <a:t>29-05-24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F9388314-6CAB-4FDD-BB01-49DB1A81CDC6}" type="slidenum">
              <a:rPr lang="en-IN" smtClean="0"/>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E2E957D4-EB9D-428F-AEA1-2FF0B866C296}" type="datetimeFigureOut">
              <a:rPr lang="en-IN" smtClean="0"/>
              <a:t>29-05-24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F9388314-6CAB-4FDD-BB01-49DB1A81CDC6}"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E957D4-EB9D-428F-AEA1-2FF0B866C296}" type="datetimeFigureOut">
              <a:rPr lang="en-IN" smtClean="0"/>
              <a:t>29-05-24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F9388314-6CAB-4FDD-BB01-49DB1A81CDC6}"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2E957D4-EB9D-428F-AEA1-2FF0B866C296}" type="datetimeFigureOut">
              <a:rPr lang="en-IN" smtClean="0"/>
              <a:t>29-05-24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9388314-6CAB-4FDD-BB01-49DB1A81CDC6}" type="slidenum">
              <a:rPr lang="en-IN" smtClean="0"/>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2E957D4-EB9D-428F-AEA1-2FF0B866C296}" type="datetimeFigureOut">
              <a:rPr lang="en-IN" smtClean="0"/>
              <a:t>29-05-24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9388314-6CAB-4FDD-BB01-49DB1A81CDC6}" type="slidenum">
              <a:rPr lang="en-IN" smtClean="0"/>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E957D4-EB9D-428F-AEA1-2FF0B866C296}" type="datetimeFigureOut">
              <a:rPr lang="en-IN" smtClean="0"/>
              <a:t>29-05-24</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388314-6CAB-4FDD-BB01-49DB1A81CDC6}" type="slidenum">
              <a:rPr lang="en-IN" smtClean="0"/>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75763" y="1403797"/>
            <a:ext cx="10509161" cy="2382592"/>
          </a:xfrm>
        </p:spPr>
        <p:txBody>
          <a:bodyPr/>
          <a:lstStyle/>
          <a:p>
            <a:r>
              <a:rPr lang="en-IN" b="1" dirty="0" smtClean="0">
                <a:solidFill>
                  <a:srgbClr val="FF0000"/>
                </a:solidFill>
              </a:rPr>
              <a:t>Tax Collected at Source U/s 206C under the Income Tax Act,1961</a:t>
            </a:r>
            <a:endParaRPr lang="en-IN" b="1" dirty="0">
              <a:solidFill>
                <a:srgbClr val="FF0000"/>
              </a:solidFill>
            </a:endParaRPr>
          </a:p>
        </p:txBody>
      </p:sp>
    </p:spTree>
    <p:extLst>
      <p:ext uri="{BB962C8B-B14F-4D97-AF65-F5344CB8AC3E}">
        <p14:creationId xmlns:p14="http://schemas.microsoft.com/office/powerpoint/2010/main" val="5087154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8990" y="87630"/>
            <a:ext cx="10544810" cy="6621780"/>
          </a:xfrm>
        </p:spPr>
        <p:txBody>
          <a:bodyPr>
            <a:normAutofit fontScale="90000"/>
          </a:bodyPr>
          <a:lstStyle/>
          <a:p>
            <a:r>
              <a:rPr lang="en-US" sz="3110">
                <a:sym typeface="+mn-ea"/>
              </a:rPr>
              <a:t/>
            </a:r>
            <a:br>
              <a:rPr lang="en-US" sz="3110">
                <a:sym typeface="+mn-ea"/>
              </a:rPr>
            </a:br>
            <a:r>
              <a:rPr lang="en-US" sz="3110">
                <a:sym typeface="+mn-ea"/>
              </a:rPr>
              <a:t/>
            </a:r>
            <a:br>
              <a:rPr lang="en-US" sz="3110">
                <a:sym typeface="+mn-ea"/>
              </a:rPr>
            </a:br>
            <a:r>
              <a:rPr lang="en-US" sz="3110">
                <a:sym typeface="+mn-ea"/>
              </a:rPr>
              <a:t>The scrap sold should arise out of manufacturing or mechanical working of material. In absence of which, no requirement to collect tax at source-</a:t>
            </a:r>
            <a:br>
              <a:rPr lang="en-US" sz="3110">
                <a:sym typeface="+mn-ea"/>
              </a:rPr>
            </a:br>
            <a:r>
              <a:rPr lang="en-US" sz="3110">
                <a:sym typeface="+mn-ea"/>
              </a:rPr>
              <a:t/>
            </a:r>
            <a:br>
              <a:rPr lang="en-US" sz="3110">
                <a:sym typeface="+mn-ea"/>
              </a:rPr>
            </a:br>
            <a:r>
              <a:rPr lang="en-US" sz="3110" b="1">
                <a:sym typeface="+mn-ea"/>
              </a:rPr>
              <a:t>Navine Fluorine International Ltd. vs. ACIT (Ahmedabad ITAT) [2012] 14ITR (T) 481</a:t>
            </a:r>
            <a:r>
              <a:rPr lang="en-US" sz="3110">
                <a:sym typeface="+mn-ea"/>
              </a:rPr>
              <a:t/>
            </a:r>
            <a:br>
              <a:rPr lang="en-US" sz="3110">
                <a:sym typeface="+mn-ea"/>
              </a:rPr>
            </a:br>
            <a:r>
              <a:rPr lang="en-US" sz="3110">
                <a:sym typeface="+mn-ea"/>
              </a:rPr>
              <a:t>Provisions of TCS not applicable to dealer of scrap–</a:t>
            </a:r>
            <a:r>
              <a:rPr lang="en-US" sz="3110" b="1">
                <a:sym typeface="+mn-ea"/>
              </a:rPr>
              <a:t>Lala Bharat Lal &amp; Sons vs. ITO (Lucknow ITAT) (ITA No.14,15,16/LKW/2019 </a:t>
            </a:r>
            <a:r>
              <a:rPr lang="en-US" sz="3110">
                <a:sym typeface="+mn-ea"/>
              </a:rPr>
              <a:t>dtd.19.02.2020). </a:t>
            </a:r>
            <a:br>
              <a:rPr lang="en-US" sz="3110">
                <a:sym typeface="+mn-ea"/>
              </a:rPr>
            </a:br>
            <a:r>
              <a:rPr lang="en-US" sz="3110">
                <a:sym typeface="+mn-ea"/>
              </a:rPr>
              <a:t/>
            </a:r>
            <a:br>
              <a:rPr lang="en-US" sz="3110">
                <a:sym typeface="+mn-ea"/>
              </a:rPr>
            </a:br>
            <a:r>
              <a:rPr lang="en-US" sz="3110">
                <a:sym typeface="+mn-ea"/>
              </a:rPr>
              <a:t>The Tribunal in this case held, that trading in the scrap</a:t>
            </a:r>
            <a:br>
              <a:rPr lang="en-US" sz="3110">
                <a:sym typeface="+mn-ea"/>
              </a:rPr>
            </a:br>
            <a:r>
              <a:rPr lang="en-US" sz="3110">
                <a:sym typeface="+mn-ea"/>
              </a:rPr>
              <a:t>cannot be deemed to have any nexus with manufacturing and hence a trader cannot be subjected to collect of TCS on the ground that he has dealt in scrap which has been manufactured by another</a:t>
            </a:r>
            <a:br>
              <a:rPr lang="en-US" sz="3110">
                <a:sym typeface="+mn-ea"/>
              </a:rPr>
            </a:br>
            <a:r>
              <a:rPr lang="en-US" sz="3110">
                <a:sym typeface="+mn-ea"/>
              </a:rPr>
              <a:t>assessee. </a:t>
            </a:r>
            <a:br>
              <a:rPr lang="en-US" sz="3110">
                <a:sym typeface="+mn-ea"/>
              </a:rPr>
            </a:br>
            <a:r>
              <a:rPr lang="en-US" sz="3110">
                <a:sym typeface="+mn-ea"/>
              </a:rPr>
              <a:t/>
            </a:r>
            <a:br>
              <a:rPr lang="en-US" sz="3110">
                <a:sym typeface="+mn-ea"/>
              </a:rPr>
            </a:br>
            <a:r>
              <a:rPr lang="en-US" sz="3110">
                <a:sym typeface="+mn-ea"/>
              </a:rPr>
              <a:t>The Tribunal in this judgement followed the decisions given by the Gujarat High Court in Priya</a:t>
            </a:r>
            <a:br>
              <a:rPr lang="en-US" sz="3110">
                <a:sym typeface="+mn-ea"/>
              </a:rPr>
            </a:br>
            <a:endParaRPr lang="en-US" sz="3110">
              <a:sym typeface="+mn-ea"/>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068060"/>
          </a:xfrm>
        </p:spPr>
        <p:txBody>
          <a:bodyPr>
            <a:normAutofit fontScale="90000"/>
          </a:bodyPr>
          <a:lstStyle/>
          <a:p>
            <a:r>
              <a:rPr lang="en-US" sz="4000">
                <a:sym typeface="+mn-ea"/>
              </a:rPr>
              <a:t>Blue Industries case and by the Ahmedabad Tribunal in Dhasawala Traders case. Lucknow Tribunal</a:t>
            </a:r>
            <a:br>
              <a:rPr lang="en-US" sz="4000">
                <a:sym typeface="+mn-ea"/>
              </a:rPr>
            </a:br>
            <a:r>
              <a:rPr lang="en-US" sz="4000">
                <a:sym typeface="+mn-ea"/>
              </a:rPr>
              <a:t>reiterated this view in </a:t>
            </a:r>
            <a:r>
              <a:rPr lang="en-US" sz="4000" b="1">
                <a:sym typeface="+mn-ea"/>
              </a:rPr>
              <a:t>M/s Wire One vs ITO (TDS). This view was also supported earlier by the Ahmedabad Tribunal in Azizbhai A Lada, Bhavnagar vs ITO (TDS)</a:t>
            </a:r>
            <a:br>
              <a:rPr lang="en-US" sz="4000" b="1">
                <a:sym typeface="+mn-ea"/>
              </a:rPr>
            </a:br>
            <a:r>
              <a:rPr lang="en-US" sz="4000" b="1">
                <a:sym typeface="+mn-ea"/>
              </a:rPr>
              <a:t/>
            </a:r>
            <a:br>
              <a:rPr lang="en-US" sz="4000" b="1">
                <a:sym typeface="+mn-ea"/>
              </a:rPr>
            </a:br>
            <a:r>
              <a:rPr lang="en-US" sz="4000">
                <a:sym typeface="+mn-ea"/>
              </a:rPr>
              <a:t>Where products obtained in course of ship breaking activity are usable as such, they do not fall within</a:t>
            </a:r>
            <a:br>
              <a:rPr lang="en-US" sz="4000">
                <a:sym typeface="+mn-ea"/>
              </a:rPr>
            </a:br>
            <a:r>
              <a:rPr lang="en-US" sz="4000">
                <a:sym typeface="+mn-ea"/>
              </a:rPr>
              <a:t>definition of scrap. Hence, not liable for TCS– </a:t>
            </a:r>
            <a:r>
              <a:rPr lang="en-US" sz="4000" b="1">
                <a:sym typeface="+mn-ea"/>
              </a:rPr>
              <a:t>CIT vs. Priya Blue Industries Pvt. Ltd. (Gujarat HC)</a:t>
            </a:r>
            <a:br>
              <a:rPr lang="en-US" sz="4000" b="1">
                <a:sym typeface="+mn-ea"/>
              </a:rPr>
            </a:br>
            <a:r>
              <a:rPr lang="en-US" sz="4000" b="1">
                <a:sym typeface="+mn-ea"/>
              </a:rPr>
              <a:t>[2016] 381 ITR 210</a:t>
            </a:r>
            <a:endParaRPr lang="en-US" sz="4000" b="1"/>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070600"/>
          </a:xfrm>
        </p:spPr>
        <p:txBody>
          <a:bodyPr>
            <a:noAutofit/>
          </a:bodyPr>
          <a:lstStyle/>
          <a:p>
            <a:r>
              <a:rPr lang="en-US" sz="2400"/>
              <a:t/>
            </a:r>
            <a:br>
              <a:rPr lang="en-US" sz="2400"/>
            </a:br>
            <a:r>
              <a:rPr lang="en-US" sz="2400" b="1"/>
              <a:t>Furnishing such declaration,</a:t>
            </a:r>
            <a:r>
              <a:rPr lang="en-US" sz="2400"/>
              <a:t> </a:t>
            </a:r>
            <a:r>
              <a:rPr lang="en-US" sz="2400" b="1"/>
              <a:t>Section 206(1B): Within seven  days of the immediate succeeding month,</a:t>
            </a:r>
            <a:br>
              <a:rPr lang="en-US" sz="2400" b="1"/>
            </a:br>
            <a:r>
              <a:rPr lang="en-US" sz="2400" b="1"/>
              <a:t>However  No time limit has been prescribed for furnishing Form No.27C by the buyer to the seller except the time limit of the seller to to collect</a:t>
            </a:r>
            <a:br>
              <a:rPr lang="en-US" sz="2400" b="1"/>
            </a:br>
            <a:r>
              <a:rPr lang="en-US" sz="2400" b="1"/>
              <a:t/>
            </a:r>
            <a:br>
              <a:rPr lang="en-US" sz="2400" b="1"/>
            </a:br>
            <a:r>
              <a:rPr lang="en-US" sz="2400" b="1">
                <a:solidFill>
                  <a:srgbClr val="FF0000"/>
                </a:solidFill>
              </a:rPr>
              <a:t>Chandmal Sancheti vs ITO (Jaipur ITAT) (ITANo. 344&amp;345/JP/2015)</a:t>
            </a:r>
            <a:br>
              <a:rPr lang="en-US" sz="2400" b="1">
                <a:solidFill>
                  <a:srgbClr val="FF0000"/>
                </a:solidFill>
              </a:rPr>
            </a:br>
            <a:r>
              <a:rPr lang="en-US" sz="2400"/>
              <a:t/>
            </a:r>
            <a:br>
              <a:rPr lang="en-US" sz="2400"/>
            </a:br>
            <a:r>
              <a:rPr lang="en-US" sz="2400" b="1"/>
              <a:t>Payment </a:t>
            </a:r>
            <a:r>
              <a:rPr lang="en-US" sz="2400"/>
              <a:t>: </a:t>
            </a:r>
            <a:r>
              <a:rPr lang="en-US" sz="2400" b="1"/>
              <a:t>Within seven days of the immediate succeeding month</a:t>
            </a:r>
            <a:r>
              <a:rPr lang="en-US" sz="2400"/>
              <a:t/>
            </a:r>
            <a:br>
              <a:rPr lang="en-US" sz="2400"/>
            </a:br>
            <a:r>
              <a:rPr lang="en-US" sz="2400"/>
              <a:t/>
            </a:r>
            <a:br>
              <a:rPr lang="en-US" sz="2400"/>
            </a:br>
            <a:r>
              <a:rPr lang="en-US" sz="2400" b="1">
                <a:sym typeface="+mn-ea"/>
              </a:rPr>
              <a:t>206(1C): Every person, who grants a lease or a license or enters into a contract or otherwise, transfers any right or interest in any parking lot or toll plaza or mine or quarry to another person (hereafter referred to as “licensee or leasee”) for the use of such parking lot or toll plaza or mine or quarry, for the purpose of business, shall collect tax at source at the rate of 2%.</a:t>
            </a:r>
            <a:br>
              <a:rPr lang="en-US" sz="2400" b="1">
                <a:sym typeface="+mn-ea"/>
              </a:rPr>
            </a:br>
            <a:endParaRPr lang="en-US" sz="24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806430" cy="6228080"/>
          </a:xfrm>
        </p:spPr>
        <p:txBody>
          <a:bodyPr>
            <a:normAutofit/>
          </a:bodyPr>
          <a:lstStyle/>
          <a:p>
            <a:r>
              <a:rPr lang="en-US"/>
              <a:t>Nature of contract or license or</a:t>
            </a:r>
            <a:br>
              <a:rPr lang="en-US"/>
            </a:br>
            <a:r>
              <a:rPr lang="en-US"/>
              <a:t>lease, etc.                                         Rate of TCS</a:t>
            </a:r>
            <a:br>
              <a:rPr lang="en-US"/>
            </a:br>
            <a:r>
              <a:rPr lang="en-US"/>
              <a:t/>
            </a:r>
            <a:br>
              <a:rPr lang="en-US"/>
            </a:br>
            <a:r>
              <a:rPr lang="en-US"/>
              <a:t>i. Parking lot                                           2% </a:t>
            </a:r>
            <a:br>
              <a:rPr lang="en-US"/>
            </a:br>
            <a:r>
              <a:rPr lang="en-US"/>
              <a:t>ii. Toll plaza                                             2% </a:t>
            </a:r>
            <a:br>
              <a:rPr lang="en-US"/>
            </a:br>
            <a:r>
              <a:rPr lang="en-US"/>
              <a:t>iii.Mining and quarrying (doesnot</a:t>
            </a:r>
            <a:br>
              <a:rPr lang="en-US"/>
            </a:br>
            <a:r>
              <a:rPr lang="en-US"/>
              <a:t>includes mining and quarrying of</a:t>
            </a:r>
            <a:br>
              <a:rPr lang="en-US"/>
            </a:br>
            <a:r>
              <a:rPr lang="en-US"/>
              <a:t>mineral oil, including petroleum</a:t>
            </a:r>
            <a:br>
              <a:rPr lang="en-US"/>
            </a:br>
            <a:r>
              <a:rPr lang="en-US"/>
              <a:t>And natural gas)                                      2%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953115" cy="6285865"/>
          </a:xfrm>
        </p:spPr>
        <p:txBody>
          <a:bodyPr/>
          <a:lstStyle/>
          <a:p>
            <a:r>
              <a:rPr lang="en-US" sz="3600"/>
              <a:t>The provisions of this section shall not apply to mining and quarrying of mineral oil, petroleum and natural gas.</a:t>
            </a:r>
            <a:br>
              <a:rPr lang="en-US" sz="3600"/>
            </a:br>
            <a:r>
              <a:rPr lang="en-US" sz="3600"/>
              <a:t/>
            </a:r>
            <a:br>
              <a:rPr lang="en-US" sz="3600"/>
            </a:br>
            <a:r>
              <a:rPr lang="en-US" sz="3600"/>
              <a:t>The provisions of this section shall not apply if the licensee or lessee is a public sector company.</a:t>
            </a:r>
            <a:br>
              <a:rPr lang="en-US" sz="3600"/>
            </a:br>
            <a:r>
              <a:rPr lang="en-US" sz="3600"/>
              <a:t/>
            </a:r>
            <a:br>
              <a:rPr lang="en-US" sz="3600"/>
            </a:br>
            <a:r>
              <a:rPr lang="en-US" sz="3600"/>
              <a:t>Tax has to be collected by the seller at the time of debiting of the amount payable by the licensee or leasee to the account of the licensee or leasee or at the time or receipt of such amount from the licensee or leasee in cash or by issue of cheque or draft, or by any other mode, whichever is earlier</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967720" cy="6329680"/>
          </a:xfrm>
        </p:spPr>
        <p:txBody>
          <a:bodyPr>
            <a:normAutofit/>
          </a:bodyPr>
          <a:lstStyle/>
          <a:p>
            <a:pPr algn="just"/>
            <a:r>
              <a:rPr lang="en-US" sz="2665" b="1"/>
              <a:t>Individual / HUF even if his turnover does not exceed Rs.1 Crore or Rs. 50 Lakhs, as the case may be are also liable to collect tax u/s. 206C(1C).</a:t>
            </a:r>
            <a:br>
              <a:rPr lang="en-US" sz="2665" b="1"/>
            </a:br>
            <a:r>
              <a:rPr lang="en-US" sz="2665" b="1"/>
              <a:t/>
            </a:r>
            <a:br>
              <a:rPr lang="en-US" sz="2665" b="1"/>
            </a:br>
            <a:r>
              <a:rPr lang="en-US" sz="2665"/>
              <a:t>For the purpose of section 206C(1C) on parking lot, toll plaza or mining or quarrying, every person [person as defined u/s. 2(31) of the Income tax Act, 1961 [,should collect TCS. Thus, the Central Govt., State Govt., not included in the definition of person u/s .2(31) cannot be made liable to collect tax at source. </a:t>
            </a:r>
            <a:r>
              <a:rPr lang="en-US" sz="2665" b="1"/>
              <a:t>Shree Jagannath Temple</a:t>
            </a:r>
            <a:r>
              <a:rPr lang="en-US" sz="2665"/>
              <a:t> </a:t>
            </a:r>
            <a:r>
              <a:rPr lang="en-US" sz="2665" b="1"/>
              <a:t>Office</a:t>
            </a:r>
            <a:r>
              <a:rPr lang="en-US" sz="2665"/>
              <a:t> is not a person u/s. 2(31). Thus, not liable to collect tax at source u/s. 206C(1C)-</a:t>
            </a:r>
            <a:r>
              <a:rPr lang="en-US" sz="2665" b="1"/>
              <a:t>Shree Jagannath Temple Managing Committee vs. ACIT (Cuttack ITAT)</a:t>
            </a:r>
            <a:r>
              <a:rPr lang="en-US" sz="2665"/>
              <a:t> (ITA No.197 and 198/2013)</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21945"/>
            <a:ext cx="11040110" cy="6271260"/>
          </a:xfrm>
        </p:spPr>
        <p:txBody>
          <a:bodyPr>
            <a:normAutofit/>
          </a:bodyPr>
          <a:lstStyle/>
          <a:p>
            <a:pPr algn="l"/>
            <a:r>
              <a:rPr lang="en-US" sz="2665" b="1"/>
              <a:t>TCS on motor vehicle to be collected at the time of (receipt of) Retail Sale and not on sale of motor vehicle by manufacturers to dealers / distributors – CBDT Circular No. 22/2016 dtd. 08.06.2016 </a:t>
            </a:r>
            <a:br>
              <a:rPr lang="en-US" sz="2665" b="1"/>
            </a:br>
            <a:r>
              <a:rPr lang="en-US" sz="2665" b="1"/>
              <a:t/>
            </a:r>
            <a:br>
              <a:rPr lang="en-US" sz="2665" b="1"/>
            </a:br>
            <a:r>
              <a:rPr lang="en-US" sz="2665" b="1"/>
              <a:t>Receipt of Sale consideration from a dealer would be subjected to TCS under sub-section (1H) of the Act, if such sales are not subjected to TCS under sub-section (1F) of section 206C of the Act. [Para 4.5.2. (i) of the CBDT circular 17/2020]</a:t>
            </a:r>
            <a:br>
              <a:rPr lang="en-US" sz="2665" b="1"/>
            </a:br>
            <a:r>
              <a:rPr lang="en-US" sz="2665" b="1"/>
              <a:t/>
            </a:r>
            <a:br>
              <a:rPr lang="en-US" sz="2665" b="1"/>
            </a:br>
            <a:r>
              <a:rPr lang="en-US" sz="2665" b="1"/>
              <a:t>As per Para 4.5 of CBDT Guidelines vide Circular 17/2020 dated 29.09.2020–Receipt of sale consideration by a dealer is liable for TCS u/s. 206C(1H).</a:t>
            </a:r>
            <a:br>
              <a:rPr lang="en-US" sz="2665" b="1"/>
            </a:br>
            <a:r>
              <a:rPr lang="en-US" sz="2665" b="1"/>
              <a:t/>
            </a:r>
            <a:br>
              <a:rPr lang="en-US" sz="2665" b="1"/>
            </a:br>
            <a:r>
              <a:rPr lang="en-US" sz="2665" b="1"/>
              <a:t>Thus, earlier exemption given on sale of motor vehicles by manufacturers to dealers/distributors vide CBDT Circular No. 22/2016 dtd. 08.06.2016 is not relevant now since the same have been specifically included vide above Guidelines vide CBDT circular 17/2020.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1040745" cy="6198870"/>
          </a:xfrm>
        </p:spPr>
        <p:txBody>
          <a:bodyPr>
            <a:normAutofit/>
          </a:bodyPr>
          <a:lstStyle/>
          <a:p>
            <a:pPr algn="l"/>
            <a:r>
              <a:rPr lang="en-US" sz="3200" b="1"/>
              <a:t>The percentages  of TCS as referred to in section 206C(1), 206C(1C) and 206C(1F) shall be increased by a surcharge and health &amp; education cess for assessment year 2020-21</a:t>
            </a:r>
            <a:r>
              <a:rPr lang="en-US" sz="3600"/>
              <a:t> </a:t>
            </a:r>
            <a:br>
              <a:rPr lang="en-US" sz="3600"/>
            </a:br>
            <a:r>
              <a:rPr lang="en-US" sz="3600"/>
              <a:t/>
            </a:r>
            <a:br>
              <a:rPr lang="en-US" sz="3600"/>
            </a:br>
            <a:r>
              <a:rPr lang="en-US" sz="3600" b="1"/>
              <a:t>Threshold limit: </a:t>
            </a:r>
            <a:br>
              <a:rPr lang="en-US" sz="3600" b="1"/>
            </a:br>
            <a:r>
              <a:rPr lang="en-US" sz="3600" b="1"/>
              <a:t>Motor car exceeding 10 lacs</a:t>
            </a:r>
            <a:br>
              <a:rPr lang="en-US" sz="3600" b="1"/>
            </a:br>
            <a:r>
              <a:rPr lang="en-US" sz="3600" b="1"/>
              <a:t>Foreign Travelling: Exceeding Seven lac for educational and medical.</a:t>
            </a:r>
            <a:br>
              <a:rPr lang="en-US" sz="3600" b="1"/>
            </a:br>
            <a:r>
              <a:rPr lang="en-US" sz="3600" b="1"/>
              <a:t>Hence, when the company deducts tax in the FY 2022-23 and learns that the payee has not filed his ITR for the last year, the TDS should be deducted at higher of the following: Twice the rate prescribed in the Act, i.e. 2% (2 X 1%), or 5%</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982325" cy="6169025"/>
          </a:xfrm>
        </p:spPr>
        <p:txBody>
          <a:bodyPr>
            <a:normAutofit/>
          </a:bodyPr>
          <a:lstStyle/>
          <a:p>
            <a:r>
              <a:rPr lang="en-US" b="1"/>
              <a:t>TCS Return</a:t>
            </a:r>
            <a:r>
              <a:rPr lang="en-US"/>
              <a:t/>
            </a:r>
            <a:br>
              <a:rPr lang="en-US"/>
            </a:br>
            <a:r>
              <a:rPr lang="en-US"/>
              <a:t>TCS return shall be submitted in </a:t>
            </a:r>
            <a:r>
              <a:rPr lang="en-US" b="1"/>
              <a:t>form no. 27 EQ</a:t>
            </a:r>
            <a:r>
              <a:rPr lang="en-US"/>
              <a:t> within the time limit give below:-</a:t>
            </a:r>
            <a:br>
              <a:rPr lang="en-US"/>
            </a:br>
            <a:r>
              <a:rPr lang="en-US"/>
              <a:t/>
            </a:r>
            <a:br>
              <a:rPr lang="en-US"/>
            </a:br>
            <a:r>
              <a:rPr lang="en-US" b="1"/>
              <a:t>Quarter ending                              Due Date</a:t>
            </a:r>
            <a:br>
              <a:rPr lang="en-US" b="1"/>
            </a:br>
            <a:r>
              <a:rPr lang="en-US"/>
              <a:t>30th June                               15th July</a:t>
            </a:r>
            <a:br>
              <a:rPr lang="en-US"/>
            </a:br>
            <a:r>
              <a:rPr lang="en-US"/>
              <a:t>30th September                    15th October</a:t>
            </a:r>
            <a:br>
              <a:rPr lang="en-US"/>
            </a:br>
            <a:r>
              <a:rPr lang="en-US"/>
              <a:t>31st December                      15th January</a:t>
            </a:r>
            <a:br>
              <a:rPr lang="en-US"/>
            </a:br>
            <a:r>
              <a:rPr lang="en-US"/>
              <a:t>31st March                             15th May</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9093" y="193183"/>
            <a:ext cx="11449318" cy="6362163"/>
          </a:xfrm>
        </p:spPr>
        <p:txBody>
          <a:bodyPr>
            <a:normAutofit fontScale="90000"/>
          </a:bodyPr>
          <a:lstStyle/>
          <a:p>
            <a:pPr algn="l"/>
            <a:r>
              <a:rPr lang="en-US" sz="4800" b="1" dirty="0"/>
              <a:t>Guidelines for handling issues related to applications received u/s 197:</a:t>
            </a:r>
            <a:r>
              <a:rPr lang="en-US" sz="4800" dirty="0"/>
              <a:t> </a:t>
            </a:r>
            <a:br>
              <a:rPr lang="en-US" sz="4800" dirty="0"/>
            </a:br>
            <a:r>
              <a:rPr lang="en-US" sz="3600" dirty="0"/>
              <a:t>In order to streamline the procedure of handling the applications received u/s 197 and disposing the same in a time bound manner in consonance with the Citizens’ charter, the commissioner of Income tax (TDS) has issued certain guidelines for the Assessing Officers.</a:t>
            </a:r>
            <a:br>
              <a:rPr lang="en-US" sz="3600" dirty="0"/>
            </a:br>
            <a:r>
              <a:rPr lang="en-US" dirty="0"/>
              <a:t> </a:t>
            </a:r>
            <a:br>
              <a:rPr lang="en-US" dirty="0"/>
            </a:br>
            <a:r>
              <a:rPr lang="en-US" sz="2400" b="1" dirty="0"/>
              <a:t>In a nutshell, these guidelines make it mandatory for the Assessing Officer to dispose of the applications u/s 197 within a time frame of 30 days from the end of the month in which application complete in ALL respect is received. The section 197 strikes a delicate balance between requirement of ensuring cash flow to the taxpayer and realizing government dues at the earliest. Taxpayers are, therefore, advised to file complete details required for processing the application in the first instance itself. This will expedite the issuance of certificate u/s 197.</a:t>
            </a:r>
            <a:br>
              <a:rPr lang="en-US" sz="2400" b="1" dirty="0"/>
            </a:br>
            <a:endParaRPr lang="en-US" sz="24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0" y="365125"/>
            <a:ext cx="7122017" cy="819731"/>
          </a:xfrm>
        </p:spPr>
        <p:txBody>
          <a:bodyPr/>
          <a:lstStyle/>
          <a:p>
            <a:pPr algn="ctr"/>
            <a:r>
              <a:rPr lang="en-IN" b="1" dirty="0" smtClean="0"/>
              <a:t>INDEX</a:t>
            </a:r>
            <a:endParaRPr lang="en-IN" b="1" dirty="0"/>
          </a:p>
        </p:txBody>
      </p:sp>
      <p:sp>
        <p:nvSpPr>
          <p:cNvPr id="3" name="Content Placeholder 2"/>
          <p:cNvSpPr>
            <a:spLocks noGrp="1"/>
          </p:cNvSpPr>
          <p:nvPr>
            <p:ph sz="half" idx="1"/>
          </p:nvPr>
        </p:nvSpPr>
        <p:spPr>
          <a:xfrm>
            <a:off x="838200" y="1081825"/>
            <a:ext cx="5181600" cy="5344733"/>
          </a:xfrm>
        </p:spPr>
        <p:txBody>
          <a:bodyPr>
            <a:normAutofit/>
          </a:bodyPr>
          <a:lstStyle/>
          <a:p>
            <a:r>
              <a:rPr lang="en-IN" dirty="0" smtClean="0"/>
              <a:t>Introduction</a:t>
            </a:r>
          </a:p>
          <a:p>
            <a:r>
              <a:rPr lang="en-IN" dirty="0" smtClean="0"/>
              <a:t>Definition</a:t>
            </a:r>
          </a:p>
          <a:p>
            <a:r>
              <a:rPr lang="en-IN" dirty="0" smtClean="0"/>
              <a:t>Features and Brief overview</a:t>
            </a:r>
          </a:p>
          <a:p>
            <a:r>
              <a:rPr lang="en-IN" dirty="0" smtClean="0"/>
              <a:t>Sections and Rules</a:t>
            </a:r>
          </a:p>
          <a:p>
            <a:r>
              <a:rPr lang="en-IN" dirty="0" smtClean="0"/>
              <a:t>Transaction with applicable rate</a:t>
            </a:r>
          </a:p>
          <a:p>
            <a:r>
              <a:rPr lang="en-IN" dirty="0" smtClean="0"/>
              <a:t>Procedure and Proceedings</a:t>
            </a:r>
          </a:p>
          <a:p>
            <a:r>
              <a:rPr lang="en-IN" dirty="0" smtClean="0"/>
              <a:t>Duties &amp; Responsibilities</a:t>
            </a:r>
          </a:p>
          <a:p>
            <a:r>
              <a:rPr lang="en-IN" dirty="0" smtClean="0"/>
              <a:t>Examples</a:t>
            </a:r>
          </a:p>
          <a:p>
            <a:r>
              <a:rPr lang="en-IN" dirty="0" smtClean="0"/>
              <a:t>Relevant Case Laws</a:t>
            </a:r>
          </a:p>
          <a:p>
            <a:r>
              <a:rPr lang="en-IN" dirty="0" smtClean="0"/>
              <a:t>Conclusion</a:t>
            </a:r>
          </a:p>
          <a:p>
            <a:endParaRPr lang="en-IN" dirty="0" smtClean="0"/>
          </a:p>
          <a:p>
            <a:endParaRPr lang="en-IN"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958402"/>
          </a:xfrm>
        </p:spPr>
        <p:txBody>
          <a:bodyPr>
            <a:normAutofit fontScale="90000"/>
          </a:bodyPr>
          <a:lstStyle/>
          <a:p>
            <a:pPr algn="l"/>
            <a:r>
              <a:rPr lang="en-US" b="1" dirty="0"/>
              <a:t>Similar to Section 197 </a:t>
            </a:r>
            <a:r>
              <a:rPr lang="en-US" dirty="0"/>
              <a:t>of the Income Tax Act, 1961 provides </a:t>
            </a:r>
            <a:r>
              <a:rPr lang="en-US" sz="4000" dirty="0"/>
              <a:t>for the facility of NIL deduction of tax at source or at a deduction at a Lower rate of tax. To avail of this benefit the assessee whose TCS is likely to be collected on certain receipts should make an application before the TCS Assessing Officer who has a jurisdiction over his/ her/ its case. The assessee/ Collectee concerned may apply for a certificate for Nil or lower deduction of TDS on their receipts in </a:t>
            </a:r>
            <a:r>
              <a:rPr lang="en-US" sz="4000" u="sng" dirty="0"/>
              <a:t>Form No 13</a:t>
            </a:r>
            <a:r>
              <a:rPr lang="en-US" sz="4000" i="1" dirty="0"/>
              <a:t>.</a:t>
            </a:r>
            <a:r>
              <a:rPr lang="en-US" sz="4000" dirty="0"/>
              <a:t> Delays in this matter can be avoided by filing the prescribed form correctly and submitting the required details along with the form itself.</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271895"/>
          </a:xfrm>
        </p:spPr>
        <p:txBody>
          <a:bodyPr/>
          <a:lstStyle/>
          <a:p>
            <a:pPr algn="l"/>
            <a:r>
              <a:rPr lang="en-US" sz="2800" b="1"/>
              <a:t>Time Limits and Procedure of depositing TDS and Issue of TCS Certificate: </a:t>
            </a:r>
            <a:r>
              <a:rPr lang="en-US" sz="2800"/>
              <a:t/>
            </a:r>
            <a:br>
              <a:rPr lang="en-US" sz="2800"/>
            </a:br>
            <a:r>
              <a:rPr lang="en-US" sz="2800"/>
              <a:t/>
            </a:r>
            <a:br>
              <a:rPr lang="en-US" sz="2800"/>
            </a:br>
            <a:r>
              <a:rPr lang="en-US" sz="2800"/>
              <a:t>Both transferee and transferor must have Permanent Account Number (PAN). </a:t>
            </a:r>
            <a:br>
              <a:rPr lang="en-US" sz="2800"/>
            </a:br>
            <a:r>
              <a:rPr lang="en-US" sz="2800"/>
              <a:t/>
            </a:r>
            <a:br>
              <a:rPr lang="en-US" sz="2800"/>
            </a:br>
            <a:r>
              <a:rPr lang="en-US" sz="2800"/>
              <a:t>Transferee is not required to hold/obtain TAN for payment of TCS. Online payment of TCS is mandatory. Online payment of challan is available on TIN NSDL website. </a:t>
            </a:r>
            <a:br>
              <a:rPr lang="en-US" sz="2800"/>
            </a:br>
            <a:r>
              <a:rPr lang="en-US" sz="2800"/>
              <a:t/>
            </a:r>
            <a:br>
              <a:rPr lang="en-US" sz="2800"/>
            </a:br>
            <a:r>
              <a:rPr lang="en-US" sz="2800"/>
              <a:t>Any sum collected  shall be paid to the credit of the Central Government within a period of  7 days from the end of the month in which the deduction is made and shall be accompanied by a challan-cum-statement in Form No. 27EQ.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271895"/>
          </a:xfrm>
        </p:spPr>
        <p:txBody>
          <a:bodyPr/>
          <a:lstStyle/>
          <a:p>
            <a:r>
              <a:rPr lang="en-US" sz="2800">
                <a:sym typeface="+mn-ea"/>
              </a:rPr>
              <a:t>Assessing Officer was justified in levying fee under section 234E on account of delay in filing statements in respect of each flat, while processing such statements under section 200A. </a:t>
            </a:r>
            <a:br>
              <a:rPr lang="en-US" sz="2800">
                <a:sym typeface="+mn-ea"/>
              </a:rPr>
            </a:br>
            <a:r>
              <a:rPr lang="en-US" sz="2800">
                <a:sym typeface="+mn-ea"/>
              </a:rPr>
              <a:t/>
            </a:r>
            <a:br>
              <a:rPr lang="en-US" sz="2800">
                <a:sym typeface="+mn-ea"/>
              </a:rPr>
            </a:br>
            <a:r>
              <a:rPr lang="en-US" sz="2800">
                <a:sym typeface="+mn-ea"/>
              </a:rPr>
              <a:t>Refer Corner view </a:t>
            </a:r>
            <a:r>
              <a:rPr lang="en-US" sz="2800" b="1">
                <a:sym typeface="+mn-ea"/>
              </a:rPr>
              <a:t>Construction &amp; Developers (P.) Ltd [2019] 109 taxmann.com 68 (Mumbai – Trib.)</a:t>
            </a:r>
            <a:r>
              <a:rPr lang="en-US" sz="2800">
                <a:sym typeface="+mn-ea"/>
              </a:rPr>
              <a:t> Where in respect of purchase of property, assessee deposited tax at source under section 194-IA and also filed a statement to that effect much prior to date when section 234E came into existence i.e. 1-6-2015, impugned order levying fee under section 234E for violation of section 200(3) was to be set aside </a:t>
            </a:r>
            <a:r>
              <a:rPr lang="en-US" sz="2800" b="1">
                <a:sym typeface="+mn-ea"/>
              </a:rPr>
              <a:t>Meghna Gupta [2018] 99 taxmann.com 334 (Delhi – Trib.)</a:t>
            </a:r>
            <a:r>
              <a:rPr lang="en-US" sz="2800">
                <a:sym typeface="+mn-ea"/>
              </a:rPr>
              <a:t/>
            </a:r>
            <a:br>
              <a:rPr lang="en-US" sz="2800">
                <a:sym typeface="+mn-ea"/>
              </a:rPr>
            </a:br>
            <a:r>
              <a:rPr lang="en-US" sz="2800">
                <a:sym typeface="+mn-ea"/>
              </a:rPr>
              <a:t/>
            </a:r>
            <a:br>
              <a:rPr lang="en-US" sz="2800">
                <a:sym typeface="+mn-ea"/>
              </a:rPr>
            </a:br>
            <a:endParaRPr lang="en-US" sz="280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5"/>
            <a:ext cx="10739907" cy="6164464"/>
          </a:xfrm>
        </p:spPr>
        <p:txBody>
          <a:bodyPr>
            <a:normAutofit/>
          </a:bodyPr>
          <a:lstStyle/>
          <a:p>
            <a:r>
              <a:rPr lang="en-IN" sz="3600" dirty="0" smtClean="0"/>
              <a:t>Sec 206C(1H):</a:t>
            </a:r>
            <a:br>
              <a:rPr lang="en-IN" sz="3600" dirty="0" smtClean="0"/>
            </a:br>
            <a:r>
              <a:rPr lang="en-US" sz="2200" b="1" dirty="0"/>
              <a:t>Section 206C(1H) TCS on Receipt of Sale Consideration</a:t>
            </a:r>
            <a:br>
              <a:rPr lang="en-US" sz="2200" b="1" dirty="0"/>
            </a:br>
            <a:r>
              <a:rPr lang="en-US" sz="2200" i="1" dirty="0"/>
              <a:t>“Every person, being a seller, who receives any amount as consideration for sale of any goods of the value </a:t>
            </a:r>
            <a:r>
              <a:rPr lang="en-US" sz="2200" i="1" dirty="0" smtClean="0"/>
              <a:t>or aggregate </a:t>
            </a:r>
            <a:r>
              <a:rPr lang="en-US" sz="2200" i="1" dirty="0"/>
              <a:t>of such value exceeding fifty lakh rupees in any previous year, other than the goods being </a:t>
            </a:r>
            <a:r>
              <a:rPr lang="en-US" sz="2200" i="1" dirty="0" smtClean="0"/>
              <a:t>exported out </a:t>
            </a:r>
            <a:r>
              <a:rPr lang="en-US" sz="2200" i="1" dirty="0"/>
              <a:t>of India </a:t>
            </a:r>
            <a:r>
              <a:rPr lang="en-US" sz="2200" b="1" i="1" dirty="0"/>
              <a:t>or goods covered </a:t>
            </a:r>
            <a:r>
              <a:rPr lang="en-US" sz="2200" i="1" dirty="0"/>
              <a:t>in </a:t>
            </a:r>
            <a:r>
              <a:rPr lang="en-US" sz="2200" b="1" i="1" dirty="0"/>
              <a:t>sub-section (1) </a:t>
            </a:r>
            <a:r>
              <a:rPr lang="en-US" sz="2200" i="1" dirty="0"/>
              <a:t>or </a:t>
            </a:r>
            <a:r>
              <a:rPr lang="en-US" sz="2200" b="1" i="1" dirty="0"/>
              <a:t>sub-section (1F) </a:t>
            </a:r>
            <a:r>
              <a:rPr lang="en-US" sz="2200" i="1" dirty="0"/>
              <a:t>or </a:t>
            </a:r>
            <a:r>
              <a:rPr lang="en-US" sz="2200" b="1" i="1" dirty="0"/>
              <a:t>sub-section(1G) </a:t>
            </a:r>
            <a:r>
              <a:rPr lang="en-US" sz="2200" i="1" dirty="0"/>
              <a:t>shall, at the time </a:t>
            </a:r>
            <a:r>
              <a:rPr lang="en-US" sz="2200" i="1" dirty="0" smtClean="0"/>
              <a:t>of receipt </a:t>
            </a:r>
            <a:r>
              <a:rPr lang="en-US" sz="2200" i="1" dirty="0"/>
              <a:t>of such amount , collect from the buyer, a sum equal to 0.1per cent of the sale consideration </a:t>
            </a:r>
            <a:r>
              <a:rPr lang="en-US" sz="2200" i="1" dirty="0" smtClean="0"/>
              <a:t>exceeding fifty </a:t>
            </a:r>
            <a:r>
              <a:rPr lang="en-US" sz="2200" i="1" dirty="0"/>
              <a:t>lakh rupees as income-tax</a:t>
            </a:r>
            <a:r>
              <a:rPr lang="en-US" sz="2200" i="1" dirty="0" smtClean="0"/>
              <a:t>” </a:t>
            </a:r>
            <a:br>
              <a:rPr lang="en-US" sz="2200" i="1" dirty="0" smtClean="0"/>
            </a:br>
            <a:r>
              <a:rPr lang="en-US" sz="2200" i="1" dirty="0"/>
              <a:t/>
            </a:r>
            <a:br>
              <a:rPr lang="en-US" sz="2200" i="1" dirty="0"/>
            </a:br>
            <a:r>
              <a:rPr lang="en-IN" sz="2200" b="1" dirty="0"/>
              <a:t>Nature of Transaction</a:t>
            </a:r>
            <a:br>
              <a:rPr lang="en-IN" sz="2200" b="1" dirty="0"/>
            </a:br>
            <a:r>
              <a:rPr lang="en-US" sz="2200" dirty="0"/>
              <a:t>Receipt of Sale consideration for Sale of Goods in India by a </a:t>
            </a:r>
            <a:r>
              <a:rPr lang="en-US" sz="2200" b="1" dirty="0"/>
              <a:t>Seller whose turnover exceeds Rs. </a:t>
            </a:r>
            <a:r>
              <a:rPr lang="en-US" sz="2200" b="1" dirty="0" smtClean="0"/>
              <a:t>10 Crores </a:t>
            </a:r>
            <a:r>
              <a:rPr lang="en-US" sz="2200" dirty="0"/>
              <a:t>in the preceding FY is liable to collect tax at source.</a:t>
            </a:r>
            <a:br>
              <a:rPr lang="en-US" sz="2200" dirty="0"/>
            </a:br>
            <a:r>
              <a:rPr lang="en-US" sz="2200" dirty="0" smtClean="0"/>
              <a:t/>
            </a:r>
            <a:br>
              <a:rPr lang="en-US" sz="2200" dirty="0" smtClean="0"/>
            </a:br>
            <a:r>
              <a:rPr lang="en-US" sz="2200" dirty="0" smtClean="0"/>
              <a:t>The </a:t>
            </a:r>
            <a:r>
              <a:rPr lang="en-US" sz="2200" dirty="0"/>
              <a:t>term </a:t>
            </a:r>
            <a:r>
              <a:rPr lang="en-US" sz="2200" b="1" dirty="0"/>
              <a:t>goods </a:t>
            </a:r>
            <a:r>
              <a:rPr lang="en-US" sz="2200" dirty="0"/>
              <a:t>have not been defined in the Income Tax Act, hence we may refer to Sales of Goods Act</a:t>
            </a:r>
            <a:r>
              <a:rPr lang="en-US" sz="2200" dirty="0" smtClean="0"/>
              <a:t>, 1930 </a:t>
            </a:r>
            <a:r>
              <a:rPr lang="en-US" sz="2200" dirty="0"/>
              <a:t>or Goods and Service Tax Act 2017 for the meaning of goods. In both the Acts, the term “Goods</a:t>
            </a:r>
            <a:r>
              <a:rPr lang="en-US" sz="2200" dirty="0" smtClean="0"/>
              <a:t>” has </a:t>
            </a:r>
            <a:r>
              <a:rPr lang="en-US" sz="2200" dirty="0"/>
              <a:t>been defined as </a:t>
            </a:r>
            <a:r>
              <a:rPr lang="en-US" sz="2200" i="1" dirty="0"/>
              <a:t>“Goods” means every kind of movable property other than money and securities </a:t>
            </a:r>
            <a:r>
              <a:rPr lang="en-US" sz="2200" i="1" dirty="0" smtClean="0"/>
              <a:t>but includes </a:t>
            </a:r>
            <a:r>
              <a:rPr lang="en-US" sz="2200" i="1" dirty="0"/>
              <a:t>actionable claims, growing crops, grass and things attached to or forming part of the land </a:t>
            </a:r>
            <a:r>
              <a:rPr lang="en-US" sz="2200" i="1" dirty="0" smtClean="0"/>
              <a:t>which are </a:t>
            </a:r>
            <a:r>
              <a:rPr lang="en-US" sz="2200" i="1" dirty="0"/>
              <a:t>agreed to be severed before supply or under a contract of supply.</a:t>
            </a:r>
            <a:endParaRPr lang="en-IN" sz="2200" dirty="0"/>
          </a:p>
        </p:txBody>
      </p:sp>
    </p:spTree>
    <p:extLst>
      <p:ext uri="{BB962C8B-B14F-4D97-AF65-F5344CB8AC3E}">
        <p14:creationId xmlns:p14="http://schemas.microsoft.com/office/powerpoint/2010/main" val="28805199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5"/>
            <a:ext cx="10881575" cy="6164464"/>
          </a:xfrm>
        </p:spPr>
        <p:txBody>
          <a:bodyPr>
            <a:normAutofit/>
          </a:bodyPr>
          <a:lstStyle/>
          <a:p>
            <a:r>
              <a:rPr lang="en-US" sz="2400" dirty="0"/>
              <a:t>These provisions are applicable only in respect of transaction of sale of goods and do not apply to sale </a:t>
            </a:r>
            <a:r>
              <a:rPr lang="en-US" sz="2400" dirty="0" smtClean="0"/>
              <a:t>of </a:t>
            </a:r>
            <a:r>
              <a:rPr lang="en-IN" sz="2400" dirty="0" smtClean="0"/>
              <a:t>services.</a:t>
            </a:r>
            <a:br>
              <a:rPr lang="en-IN" sz="2400" dirty="0" smtClean="0"/>
            </a:br>
            <a:r>
              <a:rPr lang="en-IN" sz="2400" dirty="0"/>
              <a:t/>
            </a:r>
            <a:br>
              <a:rPr lang="en-IN" sz="2400" dirty="0"/>
            </a:br>
            <a:r>
              <a:rPr lang="en-US" sz="2400" b="1" dirty="0"/>
              <a:t>Who is liable to collect tax at Source (TCS) under section 206C(1H) ?</a:t>
            </a:r>
            <a:br>
              <a:rPr lang="en-US" sz="2400" b="1" dirty="0"/>
            </a:br>
            <a:r>
              <a:rPr lang="en-US" sz="2400" b="1" dirty="0" smtClean="0"/>
              <a:t/>
            </a:r>
            <a:br>
              <a:rPr lang="en-US" sz="2400" b="1" dirty="0" smtClean="0"/>
            </a:br>
            <a:r>
              <a:rPr lang="en-US" sz="2400" b="1" dirty="0" smtClean="0"/>
              <a:t>&gt; </a:t>
            </a:r>
            <a:r>
              <a:rPr lang="en-US" sz="2400" b="1" dirty="0"/>
              <a:t>Seller whose Turnover of preceding year exceeds Rs. 10 Crores.</a:t>
            </a:r>
            <a:br>
              <a:rPr lang="en-US" sz="2400" b="1" dirty="0"/>
            </a:br>
            <a:r>
              <a:rPr lang="en-US" sz="2400" b="1" dirty="0" smtClean="0"/>
              <a:t/>
            </a:r>
            <a:br>
              <a:rPr lang="en-US" sz="2400" b="1" dirty="0" smtClean="0"/>
            </a:br>
            <a:r>
              <a:rPr lang="en-US" sz="2400" dirty="0" smtClean="0"/>
              <a:t>&gt; </a:t>
            </a:r>
            <a:r>
              <a:rPr lang="en-US" sz="2400" dirty="0"/>
              <a:t>As per Section 206C(1H) “</a:t>
            </a:r>
            <a:r>
              <a:rPr lang="en-US" sz="2400" b="1" dirty="0"/>
              <a:t>Seller </a:t>
            </a:r>
            <a:r>
              <a:rPr lang="en-US" sz="2400" dirty="0"/>
              <a:t>means a person whose total sales, </a:t>
            </a:r>
            <a:r>
              <a:rPr lang="en-US" sz="2400" b="1" dirty="0"/>
              <a:t>gross receipts </a:t>
            </a:r>
            <a:r>
              <a:rPr lang="en-US" sz="2400" dirty="0"/>
              <a:t>or </a:t>
            </a:r>
            <a:r>
              <a:rPr lang="en-US" sz="2400" b="1" dirty="0"/>
              <a:t>turnover </a:t>
            </a:r>
            <a:r>
              <a:rPr lang="en-US" sz="2400" dirty="0"/>
              <a:t>from </a:t>
            </a:r>
            <a:r>
              <a:rPr lang="en-US" sz="2400" dirty="0" smtClean="0"/>
              <a:t>the business </a:t>
            </a:r>
            <a:r>
              <a:rPr lang="en-US" sz="2400" dirty="0"/>
              <a:t>carried on by him </a:t>
            </a:r>
            <a:r>
              <a:rPr lang="en-US" sz="2400" b="1" dirty="0"/>
              <a:t>exceed ten crore rupees during the financial year immediately </a:t>
            </a:r>
            <a:r>
              <a:rPr lang="en-US" sz="2400" b="1" dirty="0" smtClean="0"/>
              <a:t>preceding the </a:t>
            </a:r>
            <a:r>
              <a:rPr lang="en-US" sz="2400" b="1" dirty="0"/>
              <a:t>financial year in which the sale of goods is carried out</a:t>
            </a:r>
            <a:r>
              <a:rPr lang="en-US" sz="2400" dirty="0"/>
              <a:t>, not being a person as the </a:t>
            </a:r>
            <a:r>
              <a:rPr lang="en-US" sz="2400" dirty="0" smtClean="0"/>
              <a:t>Central Government </a:t>
            </a:r>
            <a:r>
              <a:rPr lang="en-US" sz="2400" dirty="0"/>
              <a:t>may, by notification in the Official Gazette, specify for this purpose, subject to </a:t>
            </a:r>
            <a:r>
              <a:rPr lang="en-US" sz="2400" dirty="0" smtClean="0"/>
              <a:t>such conditions </a:t>
            </a:r>
            <a:r>
              <a:rPr lang="en-US" sz="2400" dirty="0"/>
              <a:t>as may be specified therein.” However, as per </a:t>
            </a:r>
            <a:r>
              <a:rPr lang="en-US" sz="2400" b="1" dirty="0"/>
              <a:t>Para 2 </a:t>
            </a:r>
            <a:r>
              <a:rPr lang="en-US" sz="2400" dirty="0"/>
              <a:t>of the </a:t>
            </a:r>
            <a:r>
              <a:rPr lang="en-US" sz="2400" b="1" dirty="0"/>
              <a:t>CBDT Press Release </a:t>
            </a:r>
            <a:r>
              <a:rPr lang="en-US" sz="2400" dirty="0"/>
              <a:t>dated </a:t>
            </a:r>
            <a:r>
              <a:rPr lang="en-US" sz="2400" dirty="0" smtClean="0"/>
              <a:t>30</a:t>
            </a:r>
            <a:r>
              <a:rPr lang="en-US" sz="2400" baseline="30000" dirty="0" smtClean="0"/>
              <a:t>th</a:t>
            </a:r>
            <a:r>
              <a:rPr lang="en-US" sz="2400" dirty="0" smtClean="0"/>
              <a:t> September</a:t>
            </a:r>
            <a:r>
              <a:rPr lang="en-US" sz="2400" dirty="0"/>
              <a:t>, 2020-A seller would be required to collect tax only if his turnover exceeds Rs. 10 crore in the</a:t>
            </a:r>
            <a:br>
              <a:rPr lang="en-US" sz="2400" dirty="0"/>
            </a:br>
            <a:r>
              <a:rPr lang="en-US" sz="2400" b="1" dirty="0"/>
              <a:t>last financial year</a:t>
            </a:r>
            <a:r>
              <a:rPr lang="en-US" sz="2400" dirty="0"/>
              <a:t>. </a:t>
            </a:r>
            <a:r>
              <a:rPr lang="en-US" sz="2400" b="1" dirty="0"/>
              <a:t>(not the year of sale)</a:t>
            </a:r>
            <a:endParaRPr lang="en-IN" sz="2400" dirty="0"/>
          </a:p>
        </p:txBody>
      </p:sp>
    </p:spTree>
    <p:extLst>
      <p:ext uri="{BB962C8B-B14F-4D97-AF65-F5344CB8AC3E}">
        <p14:creationId xmlns:p14="http://schemas.microsoft.com/office/powerpoint/2010/main" val="15289150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267495"/>
          </a:xfrm>
        </p:spPr>
        <p:txBody>
          <a:bodyPr>
            <a:normAutofit/>
          </a:bodyPr>
          <a:lstStyle/>
          <a:p>
            <a:r>
              <a:rPr lang="en-US" sz="2400" b="1" dirty="0"/>
              <a:t>&gt; Practically, it can be concluded that any person whose turnover exceeds Rs.10 Crores in the</a:t>
            </a:r>
            <a:br>
              <a:rPr lang="en-US" sz="2400" b="1" dirty="0"/>
            </a:br>
            <a:r>
              <a:rPr lang="en-US" sz="2400" b="1" dirty="0"/>
              <a:t>preceding year, shall be covered u/s. 206C(1H</a:t>
            </a:r>
            <a:r>
              <a:rPr lang="en-US" sz="2400" b="1" dirty="0" smtClean="0"/>
              <a:t>).</a:t>
            </a:r>
            <a:br>
              <a:rPr lang="en-US" sz="2400" b="1" dirty="0" smtClean="0"/>
            </a:br>
            <a:r>
              <a:rPr lang="en-US" sz="2400" b="1" dirty="0"/>
              <a:t/>
            </a:r>
            <a:br>
              <a:rPr lang="en-US" sz="2400" b="1" dirty="0"/>
            </a:br>
            <a:r>
              <a:rPr lang="en-IN" sz="2400" b="1" dirty="0"/>
              <a:t>From whom to collect?</a:t>
            </a:r>
            <a:br>
              <a:rPr lang="en-IN" sz="2400" b="1" dirty="0"/>
            </a:br>
            <a:r>
              <a:rPr lang="en-US" sz="2400" dirty="0"/>
              <a:t>Buyer from whom, </a:t>
            </a:r>
            <a:r>
              <a:rPr lang="en-US" sz="2400" b="1" dirty="0"/>
              <a:t>receipt (and not sales) </a:t>
            </a:r>
            <a:r>
              <a:rPr lang="en-US" sz="2400" dirty="0"/>
              <a:t>exceeds Rs. 50 Lakhs, in aggregate, in a financial </a:t>
            </a:r>
            <a:r>
              <a:rPr lang="en-US" sz="2400" dirty="0" smtClean="0"/>
              <a:t>year. The </a:t>
            </a:r>
            <a:r>
              <a:rPr lang="en-US" sz="2400" dirty="0"/>
              <a:t>amount on which the tax needs to be collected shall be limited only to the consideration for sale </a:t>
            </a:r>
            <a:r>
              <a:rPr lang="en-US" sz="2400" dirty="0" smtClean="0"/>
              <a:t>of goods </a:t>
            </a:r>
            <a:r>
              <a:rPr lang="en-US" sz="2400" dirty="0"/>
              <a:t>actually received. The liability is triggered at the point of receipt of amount once the threshold </a:t>
            </a:r>
            <a:r>
              <a:rPr lang="en-US" sz="2400" dirty="0" smtClean="0"/>
              <a:t>of Rs.50 </a:t>
            </a:r>
            <a:r>
              <a:rPr lang="en-US" sz="2400" dirty="0"/>
              <a:t>Lakhs is crossed. In the absence of sale of goods and amount received, the liability does not exist.</a:t>
            </a:r>
            <a:br>
              <a:rPr lang="en-US" sz="2400" dirty="0"/>
            </a:br>
            <a:r>
              <a:rPr lang="en-US" sz="2400" dirty="0"/>
              <a:t>The sale consideration can be interpreted as amount received in advance or in arrears. In case, if there </a:t>
            </a:r>
            <a:r>
              <a:rPr lang="en-US" sz="2400" dirty="0" smtClean="0"/>
              <a:t>is some </a:t>
            </a:r>
            <a:r>
              <a:rPr lang="en-US" sz="2400" dirty="0"/>
              <a:t>change in valuation say under GST law then too the requirement of TCS will be qua </a:t>
            </a:r>
            <a:r>
              <a:rPr lang="en-US" sz="2400" dirty="0" smtClean="0"/>
              <a:t>actual consideration </a:t>
            </a:r>
            <a:r>
              <a:rPr lang="en-US" sz="2400" dirty="0"/>
              <a:t>and not qua valuation under the GST law</a:t>
            </a:r>
            <a:r>
              <a:rPr lang="en-US" sz="2400" dirty="0" smtClean="0"/>
              <a:t>.</a:t>
            </a:r>
            <a:br>
              <a:rPr lang="en-US" sz="2400" dirty="0" smtClean="0"/>
            </a:br>
            <a:r>
              <a:rPr lang="en-US" sz="2400" dirty="0"/>
              <a:t/>
            </a:r>
            <a:br>
              <a:rPr lang="en-US" sz="2400" dirty="0"/>
            </a:br>
            <a:r>
              <a:rPr lang="en-IN" sz="2400" b="1" dirty="0"/>
              <a:t>Rate of Tax</a:t>
            </a:r>
            <a:br>
              <a:rPr lang="en-IN" sz="2400" b="1" dirty="0"/>
            </a:br>
            <a:r>
              <a:rPr lang="en-US" sz="2400" dirty="0"/>
              <a:t>&gt; 1% of the amount exceeding Rs. 50 Lakhs. </a:t>
            </a:r>
            <a:r>
              <a:rPr lang="en-US" sz="2400" b="1" dirty="0"/>
              <a:t>(@0.075% upto 31.03.2021)</a:t>
            </a:r>
            <a:endParaRPr lang="en-IN" sz="2400" dirty="0"/>
          </a:p>
        </p:txBody>
      </p:sp>
    </p:spTree>
    <p:extLst>
      <p:ext uri="{BB962C8B-B14F-4D97-AF65-F5344CB8AC3E}">
        <p14:creationId xmlns:p14="http://schemas.microsoft.com/office/powerpoint/2010/main" val="24500542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907332" cy="6215979"/>
          </a:xfrm>
        </p:spPr>
        <p:txBody>
          <a:bodyPr>
            <a:normAutofit fontScale="90000"/>
          </a:bodyPr>
          <a:lstStyle/>
          <a:p>
            <a:r>
              <a:rPr lang="en-US" sz="2400" dirty="0"/>
              <a:t>If the buyer does not provide </a:t>
            </a:r>
            <a:r>
              <a:rPr lang="en-US" sz="2400" dirty="0" smtClean="0"/>
              <a:t>PAN/Aadhaar </a:t>
            </a:r>
            <a:r>
              <a:rPr lang="en-US" sz="2400" dirty="0"/>
              <a:t>number then the TCS shall be collected at </a:t>
            </a:r>
            <a:r>
              <a:rPr lang="en-US" sz="2400" b="1" dirty="0"/>
              <a:t>1%, </a:t>
            </a:r>
            <a:r>
              <a:rPr lang="en-US" sz="2400" dirty="0"/>
              <a:t>instead </a:t>
            </a:r>
            <a:r>
              <a:rPr lang="en-US" sz="2400" dirty="0" smtClean="0"/>
              <a:t>of 0.1</a:t>
            </a:r>
            <a:r>
              <a:rPr lang="en-US" sz="2400" dirty="0"/>
              <a:t>%. In such situation, Covid-19 related concession is also not available.</a:t>
            </a:r>
            <a:br>
              <a:rPr lang="en-US" sz="2400" dirty="0"/>
            </a:br>
            <a:r>
              <a:rPr lang="en-US" sz="2400" dirty="0"/>
              <a:t>&gt; Example: If Amount received in a FY is Rs. 70 Lakhs, then TCS is applicable only on Rs.20 Lakhs</a:t>
            </a:r>
            <a:r>
              <a:rPr lang="en-US" sz="2400" dirty="0" smtClean="0"/>
              <a:t>.</a:t>
            </a:r>
            <a:br>
              <a:rPr lang="en-US" sz="2400" dirty="0" smtClean="0"/>
            </a:br>
            <a:r>
              <a:rPr lang="en-US" sz="2400" dirty="0"/>
              <a:t/>
            </a:r>
            <a:br>
              <a:rPr lang="en-US" sz="2400" dirty="0"/>
            </a:br>
            <a:r>
              <a:rPr lang="en-US" sz="2200" b="1" dirty="0"/>
              <a:t>When to collect the TCS?</a:t>
            </a:r>
            <a:br>
              <a:rPr lang="en-US" sz="2200" b="1" dirty="0"/>
            </a:br>
            <a:r>
              <a:rPr lang="en-US" sz="2200" b="1" dirty="0"/>
              <a:t>&gt; Section 206C(1H) provides that TCS is required to be collected at the time of receipt of the </a:t>
            </a:r>
            <a:r>
              <a:rPr lang="en-US" sz="2200" b="1" dirty="0" smtClean="0"/>
              <a:t>Sale consideration </a:t>
            </a:r>
            <a:r>
              <a:rPr lang="en-US" sz="2200" b="1" dirty="0"/>
              <a:t>and not at the time of debiting the Party Ledger Account.</a:t>
            </a:r>
            <a:br>
              <a:rPr lang="en-US" sz="2200" b="1" dirty="0"/>
            </a:br>
            <a:r>
              <a:rPr lang="en-US" sz="1800" b="1" dirty="0" smtClean="0"/>
              <a:t/>
            </a:r>
            <a:br>
              <a:rPr lang="en-US" sz="1800" b="1" dirty="0" smtClean="0"/>
            </a:br>
            <a:r>
              <a:rPr lang="en-US" sz="2000" b="1" dirty="0" smtClean="0"/>
              <a:t>&gt; </a:t>
            </a:r>
            <a:r>
              <a:rPr lang="en-US" sz="2200" b="1" dirty="0"/>
              <a:t>What about Sales made in FY 2020-21 where TCS @ 0.075% is levied on invoice </a:t>
            </a:r>
            <a:r>
              <a:rPr lang="en-US" sz="2200" b="1" dirty="0" smtClean="0"/>
              <a:t>? </a:t>
            </a:r>
            <a:br>
              <a:rPr lang="en-US" sz="2200" b="1" dirty="0" smtClean="0"/>
            </a:br>
            <a:r>
              <a:rPr lang="en-US" sz="2200" dirty="0" smtClean="0"/>
              <a:t>If </a:t>
            </a:r>
            <a:r>
              <a:rPr lang="en-US" sz="2200" dirty="0"/>
              <a:t>it’s </a:t>
            </a:r>
            <a:r>
              <a:rPr lang="en-US" sz="2200" dirty="0" smtClean="0"/>
              <a:t>payment is </a:t>
            </a:r>
            <a:r>
              <a:rPr lang="en-US" sz="2200" dirty="0"/>
              <a:t>received in FY2021-22, then @0.1% will be levied. Separate accounting /collection for such </a:t>
            </a:r>
            <a:r>
              <a:rPr lang="en-US" sz="2200" dirty="0" smtClean="0"/>
              <a:t>shortfall </a:t>
            </a:r>
            <a:r>
              <a:rPr lang="en-IN" sz="2200" dirty="0" smtClean="0"/>
              <a:t>would </a:t>
            </a:r>
            <a:r>
              <a:rPr lang="en-IN" sz="2200" dirty="0"/>
              <a:t>be required</a:t>
            </a:r>
            <a:r>
              <a:rPr lang="en-IN" sz="2200" dirty="0" smtClean="0"/>
              <a:t>.</a:t>
            </a:r>
            <a:br>
              <a:rPr lang="en-IN" sz="2200" dirty="0" smtClean="0"/>
            </a:br>
            <a:r>
              <a:rPr lang="en-IN" sz="2200" dirty="0"/>
              <a:t/>
            </a:r>
            <a:br>
              <a:rPr lang="en-IN" sz="2200" dirty="0"/>
            </a:br>
            <a:r>
              <a:rPr lang="en-US" sz="2200" dirty="0"/>
              <a:t>&gt; If the buyer is liable to deduct tax at source on goods purchased by him and the buyer has deducted </a:t>
            </a:r>
            <a:r>
              <a:rPr lang="en-US" sz="2200" dirty="0" smtClean="0"/>
              <a:t>the amount </a:t>
            </a:r>
            <a:r>
              <a:rPr lang="en-US" sz="2200" dirty="0"/>
              <a:t>then the seller is not required to collect TCS on such transactions. Both the conditions need to </a:t>
            </a:r>
            <a:r>
              <a:rPr lang="en-US" sz="2200" dirty="0" smtClean="0"/>
              <a:t>be fulfilled </a:t>
            </a:r>
            <a:r>
              <a:rPr lang="en-US" sz="2200" dirty="0"/>
              <a:t>i.e., the buyer should be liable for deduction of tax at source and has deducted such </a:t>
            </a:r>
            <a:r>
              <a:rPr lang="en-US" sz="2200" dirty="0" smtClean="0"/>
              <a:t>amount If </a:t>
            </a:r>
            <a:r>
              <a:rPr lang="en-US" sz="2200" dirty="0"/>
              <a:t>the buyer does not provide </a:t>
            </a:r>
            <a:r>
              <a:rPr lang="en-US" sz="2200" dirty="0" smtClean="0"/>
              <a:t>PAN/Aadhaar </a:t>
            </a:r>
            <a:r>
              <a:rPr lang="en-US" sz="2200" dirty="0"/>
              <a:t>number then the TCS shall be collected at </a:t>
            </a:r>
            <a:r>
              <a:rPr lang="en-US" sz="2200" b="1" dirty="0"/>
              <a:t>1%, </a:t>
            </a:r>
            <a:r>
              <a:rPr lang="en-US" sz="2200" dirty="0"/>
              <a:t>instead </a:t>
            </a:r>
            <a:r>
              <a:rPr lang="en-US" sz="2200" dirty="0" smtClean="0"/>
              <a:t>of 0.1</a:t>
            </a:r>
            <a:r>
              <a:rPr lang="en-US" sz="2200" dirty="0"/>
              <a:t>%. In such situation, Covid-19 related concession is also not available</a:t>
            </a:r>
            <a:r>
              <a:rPr lang="en-US" sz="2200" dirty="0" smtClean="0"/>
              <a:t>.</a:t>
            </a:r>
            <a:br>
              <a:rPr lang="en-US" sz="2200" dirty="0" smtClean="0"/>
            </a:br>
            <a:r>
              <a:rPr lang="en-US" sz="2200" dirty="0"/>
              <a:t/>
            </a:r>
            <a:br>
              <a:rPr lang="en-US" sz="2200" dirty="0"/>
            </a:br>
            <a:r>
              <a:rPr lang="en-US" sz="2200" dirty="0"/>
              <a:t>&gt; Example: If Amount received in a FY is Rs. 70 Lakhs, then TCS is applicable only on Rs.20 Lakhs.</a:t>
            </a:r>
            <a:br>
              <a:rPr lang="en-US" sz="2200" dirty="0"/>
            </a:br>
            <a:r>
              <a:rPr lang="en-US" sz="1600" dirty="0" smtClean="0"/>
              <a:t/>
            </a:r>
            <a:br>
              <a:rPr lang="en-US" sz="1600" dirty="0" smtClean="0"/>
            </a:br>
            <a:r>
              <a:rPr lang="en-US" sz="1600" b="1" dirty="0" smtClean="0"/>
              <a:t/>
            </a:r>
            <a:br>
              <a:rPr lang="en-US" sz="1600" b="1" dirty="0" smtClean="0"/>
            </a:br>
            <a:endParaRPr lang="en-IN" sz="1600" dirty="0"/>
          </a:p>
        </p:txBody>
      </p:sp>
    </p:spTree>
    <p:extLst>
      <p:ext uri="{BB962C8B-B14F-4D97-AF65-F5344CB8AC3E}">
        <p14:creationId xmlns:p14="http://schemas.microsoft.com/office/powerpoint/2010/main" val="12187662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9397" y="365125"/>
            <a:ext cx="10864403" cy="6280374"/>
          </a:xfrm>
        </p:spPr>
        <p:txBody>
          <a:bodyPr>
            <a:normAutofit/>
          </a:bodyPr>
          <a:lstStyle/>
          <a:p>
            <a:r>
              <a:rPr lang="en-US" sz="2400" b="1" dirty="0" smtClean="0"/>
              <a:t>&gt;</a:t>
            </a:r>
            <a:r>
              <a:rPr lang="en-US" sz="2400" b="1" dirty="0"/>
              <a:t>When to collect the TCS?</a:t>
            </a:r>
            <a:br>
              <a:rPr lang="en-US" sz="2400" b="1" dirty="0"/>
            </a:br>
            <a:r>
              <a:rPr lang="en-US" sz="2400" b="1" dirty="0"/>
              <a:t>&gt; Section 206C(1H) provides that TCS is required to be collected at the time of receipt of the </a:t>
            </a:r>
            <a:r>
              <a:rPr lang="en-US" sz="2400" b="1" dirty="0" smtClean="0"/>
              <a:t>Sale consideration </a:t>
            </a:r>
            <a:r>
              <a:rPr lang="en-US" sz="2400" b="1" dirty="0"/>
              <a:t>and not at the time of debiting the Party Ledger Account.</a:t>
            </a:r>
            <a:br>
              <a:rPr lang="en-US" sz="2400" b="1" dirty="0"/>
            </a:br>
            <a:r>
              <a:rPr lang="en-US" sz="2400" b="1" dirty="0" smtClean="0"/>
              <a:t> </a:t>
            </a:r>
            <a:br>
              <a:rPr lang="en-US" sz="2400" b="1" dirty="0" smtClean="0"/>
            </a:br>
            <a:r>
              <a:rPr lang="en-US" sz="2400" b="1" dirty="0"/>
              <a:t/>
            </a:r>
            <a:br>
              <a:rPr lang="en-US" sz="2400" b="1" dirty="0"/>
            </a:br>
            <a:r>
              <a:rPr lang="en-US" sz="2400" b="1" dirty="0" smtClean="0"/>
              <a:t>What </a:t>
            </a:r>
            <a:r>
              <a:rPr lang="en-US" sz="2400" b="1" dirty="0"/>
              <a:t>about Sales made in FY 2020-21 where TCS @ 0.075% is levied on invoice ?</a:t>
            </a:r>
            <a:r>
              <a:rPr lang="en-US" sz="2400" dirty="0"/>
              <a:t>–If it’s </a:t>
            </a:r>
            <a:r>
              <a:rPr lang="en-US" sz="2400" dirty="0" smtClean="0"/>
              <a:t>payment is </a:t>
            </a:r>
            <a:r>
              <a:rPr lang="en-US" sz="2400" dirty="0"/>
              <a:t>received in FY2021-22, then @0.1% will be levied. Separate accounting /collection for such </a:t>
            </a:r>
            <a:r>
              <a:rPr lang="en-US" sz="2400" dirty="0" smtClean="0"/>
              <a:t>shortfall </a:t>
            </a:r>
            <a:r>
              <a:rPr lang="en-IN" sz="2400" dirty="0" smtClean="0"/>
              <a:t>would </a:t>
            </a:r>
            <a:r>
              <a:rPr lang="en-IN" sz="2400" dirty="0"/>
              <a:t>be required.</a:t>
            </a:r>
            <a:br>
              <a:rPr lang="en-IN" sz="2400" dirty="0"/>
            </a:br>
            <a:r>
              <a:rPr lang="en-US" sz="2400" dirty="0" smtClean="0"/>
              <a:t/>
            </a:r>
            <a:br>
              <a:rPr lang="en-US" sz="2400" dirty="0" smtClean="0"/>
            </a:br>
            <a:r>
              <a:rPr lang="en-US" sz="2400" dirty="0"/>
              <a:t/>
            </a:r>
            <a:br>
              <a:rPr lang="en-US" sz="2400" dirty="0"/>
            </a:br>
            <a:r>
              <a:rPr lang="en-US" sz="2400" dirty="0" smtClean="0"/>
              <a:t> </a:t>
            </a:r>
            <a:r>
              <a:rPr lang="en-US" sz="2400" dirty="0"/>
              <a:t>If the buyer is liable to deduct tax at source on goods purchased by him and the buyer has deducted </a:t>
            </a:r>
            <a:r>
              <a:rPr lang="en-US" sz="2400" dirty="0" smtClean="0"/>
              <a:t>the amount </a:t>
            </a:r>
            <a:r>
              <a:rPr lang="en-US" sz="2400" dirty="0"/>
              <a:t>then the seller is not required to collect TCS on such transactions. Both the conditions need to </a:t>
            </a:r>
            <a:r>
              <a:rPr lang="en-US" sz="2400" dirty="0" smtClean="0"/>
              <a:t>be fulfilled </a:t>
            </a:r>
            <a:r>
              <a:rPr lang="en-US" sz="2400" dirty="0"/>
              <a:t>i.e., the buyer should be liable for deduction of tax at source and has deducted such </a:t>
            </a:r>
            <a:r>
              <a:rPr lang="en-US" sz="2400" dirty="0" smtClean="0"/>
              <a:t>amount</a:t>
            </a:r>
            <a:endParaRPr lang="en-IN" sz="2400" dirty="0"/>
          </a:p>
        </p:txBody>
      </p:sp>
    </p:spTree>
    <p:extLst>
      <p:ext uri="{BB962C8B-B14F-4D97-AF65-F5344CB8AC3E}">
        <p14:creationId xmlns:p14="http://schemas.microsoft.com/office/powerpoint/2010/main" val="19107150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907332" cy="6241737"/>
          </a:xfrm>
        </p:spPr>
        <p:txBody>
          <a:bodyPr>
            <a:normAutofit/>
          </a:bodyPr>
          <a:lstStyle/>
          <a:p>
            <a:r>
              <a:rPr lang="en-US" sz="2400" b="1" dirty="0"/>
              <a:t>Tax not to be collected in certain cases</a:t>
            </a:r>
            <a:br>
              <a:rPr lang="en-US" sz="2400" b="1" dirty="0"/>
            </a:br>
            <a:r>
              <a:rPr lang="en-US" sz="2400" b="1" dirty="0"/>
              <a:t>&gt; Explanation (a) to Section 206C(1H)</a:t>
            </a:r>
            <a:r>
              <a:rPr lang="en-US" sz="2400" dirty="0"/>
              <a:t>– </a:t>
            </a:r>
            <a:r>
              <a:rPr lang="en-US" sz="2400" b="1" dirty="0"/>
              <a:t>Buyer </a:t>
            </a:r>
            <a:r>
              <a:rPr lang="en-US" sz="2400" dirty="0"/>
              <a:t>means a person who purchases any goods, but does not</a:t>
            </a:r>
            <a:br>
              <a:rPr lang="en-US" sz="2400" dirty="0"/>
            </a:br>
            <a:r>
              <a:rPr lang="en-IN" sz="2400" dirty="0"/>
              <a:t>include,</a:t>
            </a:r>
            <a:br>
              <a:rPr lang="en-IN" sz="2400" dirty="0"/>
            </a:br>
            <a:r>
              <a:rPr lang="en-US" sz="2400" dirty="0"/>
              <a:t>(A) the Central Government, a State Government, etc.</a:t>
            </a:r>
            <a:br>
              <a:rPr lang="en-US" sz="2400" dirty="0"/>
            </a:br>
            <a:r>
              <a:rPr lang="en-US" sz="2400" dirty="0"/>
              <a:t>(B) a local authority as defined in the Explanation to Section10(20)</a:t>
            </a:r>
            <a:br>
              <a:rPr lang="en-US" sz="2400" dirty="0"/>
            </a:br>
            <a:r>
              <a:rPr lang="en-US" sz="2400" dirty="0"/>
              <a:t>(C) a person importing goods into India or any other notified person</a:t>
            </a:r>
            <a:br>
              <a:rPr lang="en-US" sz="2400" dirty="0"/>
            </a:br>
            <a:r>
              <a:rPr lang="en-US" sz="2400" dirty="0"/>
              <a:t>&gt; Although, no tax is to be collected from them, but the same is </a:t>
            </a:r>
            <a:r>
              <a:rPr lang="en-US" sz="2400" b="1" dirty="0"/>
              <a:t>required to be mentioned in </a:t>
            </a:r>
            <a:r>
              <a:rPr lang="en-US" sz="2400" b="1" dirty="0" smtClean="0"/>
              <a:t>the quarterly </a:t>
            </a:r>
            <a:r>
              <a:rPr lang="en-US" sz="2400" b="1" dirty="0"/>
              <a:t>TCS Statement (Form No. 27EQ) </a:t>
            </a:r>
            <a:r>
              <a:rPr lang="en-US" sz="2400" dirty="0"/>
              <a:t>and non-disclosure of such items in quarterly </a:t>
            </a:r>
            <a:r>
              <a:rPr lang="en-US" sz="2400" dirty="0" smtClean="0"/>
              <a:t>TCS Statement </a:t>
            </a:r>
            <a:r>
              <a:rPr lang="en-US" sz="2400" dirty="0"/>
              <a:t>is required to be reported by the Tax Auditor under </a:t>
            </a:r>
            <a:r>
              <a:rPr lang="en-US" sz="2400" b="1" dirty="0"/>
              <a:t>Clause 34(b) of the Tax Audit Report</a:t>
            </a:r>
            <a:r>
              <a:rPr lang="en-US" sz="2400" dirty="0" smtClean="0"/>
              <a:t>.</a:t>
            </a:r>
            <a:br>
              <a:rPr lang="en-US" sz="2400" dirty="0" smtClean="0"/>
            </a:br>
            <a:r>
              <a:rPr lang="en-US" sz="2400" dirty="0"/>
              <a:t/>
            </a:r>
            <a:br>
              <a:rPr lang="en-US" sz="2400" dirty="0"/>
            </a:br>
            <a:r>
              <a:rPr lang="en-US" sz="2400" dirty="0"/>
              <a:t>TCS is not required to be collected in respect of Export sales as the consideration for sale of goods</a:t>
            </a:r>
            <a:br>
              <a:rPr lang="en-US" sz="2400" dirty="0"/>
            </a:br>
            <a:r>
              <a:rPr lang="en-US" sz="2400" dirty="0"/>
              <a:t>excludes consideration towards goods exported out of India and even the definition of buyer excludes a</a:t>
            </a:r>
            <a:br>
              <a:rPr lang="en-US" sz="2400" dirty="0"/>
            </a:br>
            <a:r>
              <a:rPr lang="en-US" sz="2400" dirty="0"/>
              <a:t>person importing goods from India.</a:t>
            </a:r>
            <a:br>
              <a:rPr lang="en-US" sz="2400" dirty="0"/>
            </a:br>
            <a:r>
              <a:rPr lang="en-US" sz="2400" dirty="0"/>
              <a:t>&gt; TCS not to be collected on Sale of immovable property as it is out of ambit of goods.</a:t>
            </a:r>
            <a:endParaRPr lang="en-IN" sz="2400" dirty="0"/>
          </a:p>
        </p:txBody>
      </p:sp>
    </p:spTree>
    <p:extLst>
      <p:ext uri="{BB962C8B-B14F-4D97-AF65-F5344CB8AC3E}">
        <p14:creationId xmlns:p14="http://schemas.microsoft.com/office/powerpoint/2010/main" val="21385571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984606" cy="6190221"/>
          </a:xfrm>
        </p:spPr>
        <p:txBody>
          <a:bodyPr>
            <a:normAutofit/>
          </a:bodyPr>
          <a:lstStyle/>
          <a:p>
            <a:r>
              <a:rPr lang="en-US" sz="2000" b="1" dirty="0"/>
              <a:t>TCS on trade receivables standing in books as on 30 September 2020:</a:t>
            </a:r>
            <a:br>
              <a:rPr lang="en-US" sz="2000" b="1" dirty="0"/>
            </a:br>
            <a:r>
              <a:rPr lang="en-US" sz="2000" dirty="0"/>
              <a:t>The trigger point of collection of TCS is receipt of consideration for sale of goods and hence one may say</a:t>
            </a:r>
            <a:br>
              <a:rPr lang="en-US" sz="2000" dirty="0"/>
            </a:br>
            <a:r>
              <a:rPr lang="en-US" sz="2000" dirty="0"/>
              <a:t>that as the consideration is received on or after 01 October 2020, TCS provisions are applicable on such</a:t>
            </a:r>
            <a:br>
              <a:rPr lang="en-US" sz="2000" dirty="0"/>
            </a:br>
            <a:r>
              <a:rPr lang="en-US" sz="2000" dirty="0"/>
              <a:t>transactions and TCS should be collected by the seller</a:t>
            </a:r>
            <a:r>
              <a:rPr lang="en-US" sz="2000" dirty="0" smtClean="0"/>
              <a:t>.</a:t>
            </a:r>
            <a:br>
              <a:rPr lang="en-US" sz="2000" dirty="0" smtClean="0"/>
            </a:br>
            <a:r>
              <a:rPr lang="en-US" sz="2000" dirty="0"/>
              <a:t/>
            </a:r>
            <a:br>
              <a:rPr lang="en-US" sz="2000" dirty="0"/>
            </a:br>
            <a:r>
              <a:rPr lang="en-US" sz="2000" b="1" dirty="0"/>
              <a:t>The CBDT has recently issued a clarification which gives an impression that in cases where goods</a:t>
            </a:r>
            <a:br>
              <a:rPr lang="en-US" sz="2000" b="1" dirty="0"/>
            </a:br>
            <a:r>
              <a:rPr lang="en-US" sz="2000" b="1" dirty="0"/>
              <a:t>have been sold prior to 01 October 2020 and the consideration is received on or after 01 October</a:t>
            </a:r>
            <a:br>
              <a:rPr lang="en-US" sz="2000" b="1" dirty="0"/>
            </a:br>
            <a:r>
              <a:rPr lang="en-US" sz="2000" b="1" dirty="0"/>
              <a:t>2020, TCS should be collected.</a:t>
            </a:r>
            <a:br>
              <a:rPr lang="en-US" sz="2000" b="1" dirty="0"/>
            </a:br>
            <a:r>
              <a:rPr lang="en-US" sz="2000" b="1" dirty="0" smtClean="0"/>
              <a:t/>
            </a:r>
            <a:br>
              <a:rPr lang="en-US" sz="2000" b="1" dirty="0" smtClean="0"/>
            </a:br>
            <a:r>
              <a:rPr lang="en-US" sz="2000" dirty="0" smtClean="0"/>
              <a:t>However</a:t>
            </a:r>
            <a:r>
              <a:rPr lang="en-US" sz="2000" dirty="0"/>
              <a:t>, an alternate view is also possible because for this provision to be applicable both the conditions</a:t>
            </a:r>
            <a:br>
              <a:rPr lang="en-US" sz="2000" dirty="0"/>
            </a:br>
            <a:r>
              <a:rPr lang="en-IN" sz="2000" dirty="0"/>
              <a:t>need to be satisfied:</a:t>
            </a:r>
            <a:br>
              <a:rPr lang="en-IN" sz="2000" dirty="0"/>
            </a:br>
            <a:r>
              <a:rPr lang="en-US" sz="2000" dirty="0"/>
              <a:t>&gt; The sale of goods is carried out i.e., sale of goods must have been actually effected and</a:t>
            </a:r>
            <a:br>
              <a:rPr lang="en-US" sz="2000" dirty="0"/>
            </a:br>
            <a:r>
              <a:rPr lang="en-US" sz="2000" dirty="0"/>
              <a:t>&gt; The consideration must be received in respect of such sale</a:t>
            </a:r>
            <a:r>
              <a:rPr lang="en-US" sz="2000" dirty="0" smtClean="0"/>
              <a:t>.</a:t>
            </a:r>
            <a:br>
              <a:rPr lang="en-US" sz="2000" dirty="0" smtClean="0"/>
            </a:br>
            <a:r>
              <a:rPr lang="en-US" sz="2000" dirty="0"/>
              <a:t/>
            </a:r>
            <a:br>
              <a:rPr lang="en-US" sz="2000" dirty="0"/>
            </a:br>
            <a:r>
              <a:rPr lang="en-US" sz="2000" dirty="0"/>
              <a:t>Therefore, in cases where goods have already been sold prior to 01 October 2020, TCS may not be required to be</a:t>
            </a:r>
            <a:br>
              <a:rPr lang="en-US" sz="2000" dirty="0"/>
            </a:br>
            <a:r>
              <a:rPr lang="en-US" sz="2000" dirty="0"/>
              <a:t>collected because these provisions are effectively operative from 01 October 2020. Needless to mention,</a:t>
            </a:r>
            <a:br>
              <a:rPr lang="en-US" sz="2000" dirty="0"/>
            </a:br>
            <a:r>
              <a:rPr lang="en-US" sz="2000" dirty="0"/>
              <a:t>considering that CBDT has issued a clarification that TCS should be applicable on receipt of consideration on </a:t>
            </a:r>
            <a:r>
              <a:rPr lang="en-US" sz="2000" dirty="0" smtClean="0"/>
              <a:t>or after </a:t>
            </a:r>
            <a:r>
              <a:rPr lang="en-US" sz="2000" dirty="0"/>
              <a:t>01 October, 2020 even if sale is made before 01 October 2020, litigation cannot be entirely ruled out.</a:t>
            </a:r>
            <a:endParaRPr lang="en-IN" sz="2000" dirty="0"/>
          </a:p>
        </p:txBody>
      </p:sp>
    </p:spTree>
    <p:extLst>
      <p:ext uri="{BB962C8B-B14F-4D97-AF65-F5344CB8AC3E}">
        <p14:creationId xmlns:p14="http://schemas.microsoft.com/office/powerpoint/2010/main" val="6597121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1380" y="365126"/>
            <a:ext cx="5074276" cy="858368"/>
          </a:xfrm>
        </p:spPr>
        <p:txBody>
          <a:bodyPr/>
          <a:lstStyle/>
          <a:p>
            <a:pPr algn="ctr"/>
            <a:r>
              <a:rPr lang="en-IN" b="1" dirty="0" smtClean="0"/>
              <a:t>Introduction</a:t>
            </a:r>
            <a:endParaRPr lang="en-IN" b="1" dirty="0"/>
          </a:p>
        </p:txBody>
      </p:sp>
      <p:sp>
        <p:nvSpPr>
          <p:cNvPr id="3" name="Content Placeholder 2"/>
          <p:cNvSpPr>
            <a:spLocks noGrp="1"/>
          </p:cNvSpPr>
          <p:nvPr>
            <p:ph idx="1"/>
          </p:nvPr>
        </p:nvSpPr>
        <p:spPr>
          <a:xfrm>
            <a:off x="838200" y="1094703"/>
            <a:ext cx="10515600" cy="5082259"/>
          </a:xfrm>
        </p:spPr>
        <p:txBody>
          <a:bodyPr>
            <a:normAutofit/>
          </a:bodyPr>
          <a:lstStyle/>
          <a:p>
            <a:pPr algn="just"/>
            <a:endParaRPr lang="en-IN" sz="2400" b="1" dirty="0" smtClean="0">
              <a:solidFill>
                <a:srgbClr val="FF0000"/>
              </a:solidFill>
            </a:endParaRPr>
          </a:p>
          <a:p>
            <a:pPr algn="just"/>
            <a:r>
              <a:rPr lang="en-IN" sz="2400" b="1" dirty="0" smtClean="0">
                <a:solidFill>
                  <a:srgbClr val="FF0000"/>
                </a:solidFill>
              </a:rPr>
              <a:t>T</a:t>
            </a:r>
            <a:r>
              <a:rPr lang="en-US" altLang="en-IN" sz="2400" b="1" dirty="0" smtClean="0">
                <a:solidFill>
                  <a:srgbClr val="FF0000"/>
                </a:solidFill>
              </a:rPr>
              <a:t>C</a:t>
            </a:r>
            <a:r>
              <a:rPr lang="en-IN" sz="2400" b="1" dirty="0" smtClean="0">
                <a:solidFill>
                  <a:srgbClr val="FF0000"/>
                </a:solidFill>
              </a:rPr>
              <a:t>S</a:t>
            </a:r>
            <a:r>
              <a:rPr lang="en-IN" sz="2400" dirty="0" smtClean="0"/>
              <a:t>: </a:t>
            </a:r>
            <a:r>
              <a:rPr lang="en-IN" sz="2400" b="1" dirty="0" smtClean="0"/>
              <a:t>TAX </a:t>
            </a:r>
            <a:r>
              <a:rPr lang="en-US" altLang="en-IN" sz="2400" b="1" dirty="0" smtClean="0"/>
              <a:t>COLLECTED</a:t>
            </a:r>
            <a:r>
              <a:rPr lang="en-IN" sz="2400" b="1" dirty="0" smtClean="0"/>
              <a:t> AT SOURCE :-</a:t>
            </a:r>
            <a:r>
              <a:rPr lang="en-IN" sz="2400" dirty="0" smtClean="0"/>
              <a:t> In order to safeguard the government revenue and also to receive Tax in regular manner the Central Government has fixed a mechanism as suggested and implemented inspite of payment of tax after self assessment or after fixation of estimated income by the assesse to c</a:t>
            </a:r>
            <a:r>
              <a:rPr lang="en-US" altLang="en-IN" sz="2400" dirty="0" smtClean="0"/>
              <a:t>ollect</a:t>
            </a:r>
            <a:r>
              <a:rPr lang="en-IN" sz="2400" dirty="0" smtClean="0"/>
              <a:t> tax by the </a:t>
            </a:r>
            <a:r>
              <a:rPr lang="en-US" altLang="en-IN" sz="2400" dirty="0" smtClean="0"/>
              <a:t>Receiver</a:t>
            </a:r>
            <a:r>
              <a:rPr lang="en-IN" sz="2400" dirty="0" smtClean="0"/>
              <a:t> at the time of generation of Income or credit of Income in favour of the beneficiary.</a:t>
            </a:r>
          </a:p>
          <a:p>
            <a:pPr algn="just"/>
            <a:endParaRPr lang="en-IN" sz="2400" dirty="0"/>
          </a:p>
          <a:p>
            <a:pPr algn="just"/>
            <a:endParaRPr lang="en-IN" sz="2400" dirty="0"/>
          </a:p>
          <a:p>
            <a:pPr algn="just"/>
            <a:endParaRPr lang="en-IN" sz="24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5"/>
            <a:ext cx="11010363" cy="6331889"/>
          </a:xfrm>
        </p:spPr>
        <p:txBody>
          <a:bodyPr>
            <a:normAutofit fontScale="90000"/>
          </a:bodyPr>
          <a:lstStyle/>
          <a:p>
            <a:r>
              <a:rPr lang="en-IN" sz="2400" b="1" dirty="0"/>
              <a:t>Cancellation of Sale</a:t>
            </a:r>
            <a:br>
              <a:rPr lang="en-IN" sz="2400" b="1" dirty="0"/>
            </a:br>
            <a:r>
              <a:rPr lang="en-US" sz="2400" dirty="0"/>
              <a:t>Practical difficulties may arise where advance is collected for sale of goods and TCS is remitted </a:t>
            </a:r>
            <a:r>
              <a:rPr lang="en-US" sz="2400" dirty="0" smtClean="0"/>
              <a:t>and subsequently </a:t>
            </a:r>
            <a:r>
              <a:rPr lang="en-US" sz="2400" dirty="0"/>
              <a:t>the contract is cancelled and the amount is refundable. In such cases, the seller may only refund </a:t>
            </a:r>
            <a:r>
              <a:rPr lang="en-US" sz="2400" dirty="0" smtClean="0"/>
              <a:t>the primary </a:t>
            </a:r>
            <a:r>
              <a:rPr lang="en-US" sz="2400" dirty="0"/>
              <a:t>sale consideration received and not the TCS amount, since such TCS amount is already credited </a:t>
            </a:r>
            <a:r>
              <a:rPr lang="en-US" sz="2400" dirty="0" smtClean="0"/>
              <a:t>as prepaid </a:t>
            </a:r>
            <a:r>
              <a:rPr lang="en-US" sz="2400" dirty="0"/>
              <a:t>taxes and will appear in Form 26AS and the buyer should not insist for refund of the TCS amount as the</a:t>
            </a:r>
            <a:br>
              <a:rPr lang="en-US" sz="2400" dirty="0"/>
            </a:br>
            <a:r>
              <a:rPr lang="en-US" sz="2400" dirty="0"/>
              <a:t>buyer would otherwise be entitled to credit of the TCS in the return of income</a:t>
            </a:r>
            <a:r>
              <a:rPr lang="en-US" sz="2400" dirty="0" smtClean="0"/>
              <a:t>.</a:t>
            </a:r>
            <a:br>
              <a:rPr lang="en-US" sz="2400" dirty="0" smtClean="0"/>
            </a:br>
            <a:r>
              <a:rPr lang="en-US" sz="2400" dirty="0"/>
              <a:t/>
            </a:r>
            <a:br>
              <a:rPr lang="en-US" sz="2400" dirty="0"/>
            </a:br>
            <a:r>
              <a:rPr lang="en-IN" sz="2400" b="1" dirty="0"/>
              <a:t>Payments by third party</a:t>
            </a:r>
            <a:br>
              <a:rPr lang="en-IN" sz="2400" b="1" dirty="0"/>
            </a:br>
            <a:r>
              <a:rPr lang="en-US" sz="2400" dirty="0"/>
              <a:t>In quite a few cases, the sale proceeds are partly paid by the Government as a release of subsidy, or the costs </a:t>
            </a:r>
            <a:r>
              <a:rPr lang="en-US" sz="2400" dirty="0" smtClean="0"/>
              <a:t>are funded </a:t>
            </a:r>
            <a:r>
              <a:rPr lang="en-US" sz="2400" dirty="0"/>
              <a:t>by third-party payments. All such transactions also amount to receipt on behalf of the buyer and </a:t>
            </a:r>
            <a:r>
              <a:rPr lang="en-US" sz="2400" dirty="0" smtClean="0"/>
              <a:t>hence the </a:t>
            </a:r>
            <a:r>
              <a:rPr lang="en-US" sz="2400" dirty="0"/>
              <a:t>seller will be under obligation to remit TCS.</a:t>
            </a:r>
            <a:br>
              <a:rPr lang="en-US" sz="2400" dirty="0"/>
            </a:br>
            <a:r>
              <a:rPr lang="en-US" sz="2400" dirty="0" smtClean="0"/>
              <a:t/>
            </a:r>
            <a:br>
              <a:rPr lang="en-US" sz="2400" dirty="0" smtClean="0"/>
            </a:br>
            <a:r>
              <a:rPr lang="en-US" sz="2400" b="1" dirty="0" smtClean="0"/>
              <a:t>Whether </a:t>
            </a:r>
            <a:r>
              <a:rPr lang="en-US" sz="2400" b="1" dirty="0"/>
              <a:t>turnover of </a:t>
            </a:r>
            <a:r>
              <a:rPr lang="en-US" sz="2400" b="1" dirty="0" smtClean="0"/>
              <a:t>Rs.10 </a:t>
            </a:r>
            <a:r>
              <a:rPr lang="en-US" sz="2400" b="1" dirty="0"/>
              <a:t>Crores includes GST?</a:t>
            </a:r>
            <a:br>
              <a:rPr lang="en-US" sz="2400" b="1" dirty="0"/>
            </a:br>
            <a:r>
              <a:rPr lang="en-US" sz="2400" dirty="0"/>
              <a:t>For the purpose of determining applicability of Turnover of Rs. 10 Crores as per Explanation to </a:t>
            </a:r>
            <a:r>
              <a:rPr lang="en-US" sz="2400" dirty="0" smtClean="0"/>
              <a:t>Section 206C(1H</a:t>
            </a:r>
            <a:r>
              <a:rPr lang="en-US" sz="2400" dirty="0"/>
              <a:t>), </a:t>
            </a:r>
            <a:r>
              <a:rPr lang="en-US" sz="2400" b="1" dirty="0"/>
              <a:t>the turnover limit of Rs. 10 Crores shall be determined excluding the amount of GST </a:t>
            </a:r>
            <a:r>
              <a:rPr lang="en-US" sz="2400" b="1" dirty="0" smtClean="0"/>
              <a:t>collected </a:t>
            </a:r>
            <a:r>
              <a:rPr lang="en-IN" sz="2400" b="1" dirty="0" smtClean="0"/>
              <a:t>on </a:t>
            </a:r>
            <a:r>
              <a:rPr lang="en-IN" sz="2400" b="1" dirty="0"/>
              <a:t>Sales.</a:t>
            </a:r>
            <a:endParaRPr lang="en-IN" sz="2400" dirty="0"/>
          </a:p>
        </p:txBody>
      </p:sp>
    </p:spTree>
    <p:extLst>
      <p:ext uri="{BB962C8B-B14F-4D97-AF65-F5344CB8AC3E}">
        <p14:creationId xmlns:p14="http://schemas.microsoft.com/office/powerpoint/2010/main" val="4094330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1074758" cy="6267495"/>
          </a:xfrm>
        </p:spPr>
        <p:txBody>
          <a:bodyPr>
            <a:normAutofit/>
          </a:bodyPr>
          <a:lstStyle/>
          <a:p>
            <a:r>
              <a:rPr lang="en-US" sz="2000" b="1" dirty="0"/>
              <a:t>How to determine the limit of Rs. 50 Lakhs</a:t>
            </a:r>
            <a:r>
              <a:rPr lang="en-US" sz="2000" b="1" dirty="0" smtClean="0"/>
              <a:t>?</a:t>
            </a:r>
            <a:br>
              <a:rPr lang="en-US" sz="2000" b="1" dirty="0" smtClean="0"/>
            </a:br>
            <a:r>
              <a:rPr lang="en-US" sz="2000" b="1" dirty="0"/>
              <a:t/>
            </a:r>
            <a:br>
              <a:rPr lang="en-US" sz="2000" b="1" dirty="0"/>
            </a:br>
            <a:r>
              <a:rPr lang="en-US" sz="2000" b="1" dirty="0"/>
              <a:t>&gt; The seller is liable to collect TCS from the buyer if the receipt of sale consideration in the financial</a:t>
            </a:r>
            <a:br>
              <a:rPr lang="en-US" sz="2000" b="1" dirty="0"/>
            </a:br>
            <a:r>
              <a:rPr lang="en-US" sz="2000" b="1" dirty="0"/>
              <a:t>year (including receipts before 1st October, 2020) exceeds Rs.50 Lakhs.</a:t>
            </a:r>
            <a:br>
              <a:rPr lang="en-US" sz="2000" b="1" dirty="0"/>
            </a:br>
            <a:r>
              <a:rPr lang="en-IN" sz="2000" b="1" dirty="0"/>
              <a:t>&gt; Section 206C(1H)</a:t>
            </a:r>
            <a:r>
              <a:rPr lang="en-IN" sz="2000" dirty="0"/>
              <a:t>–</a:t>
            </a:r>
            <a:br>
              <a:rPr lang="en-IN" sz="2000" dirty="0"/>
            </a:br>
            <a:r>
              <a:rPr lang="en-US" sz="2000" i="1" dirty="0"/>
              <a:t>“Every person, being a seller, </a:t>
            </a:r>
            <a:r>
              <a:rPr lang="en-US" sz="2000" b="1" i="1" dirty="0"/>
              <a:t>who receives any amount as consideration for sale of any goods of the</a:t>
            </a:r>
            <a:br>
              <a:rPr lang="en-US" sz="2000" b="1" i="1" dirty="0"/>
            </a:br>
            <a:r>
              <a:rPr lang="en-US" sz="2000" b="1" i="1" dirty="0"/>
              <a:t>value or aggregate of such value exceeding fifty lakh rupees </a:t>
            </a:r>
            <a:r>
              <a:rPr lang="en-US" sz="2000" i="1" dirty="0"/>
              <a:t>in any previous year, other than the goods</a:t>
            </a:r>
            <a:br>
              <a:rPr lang="en-US" sz="2000" i="1" dirty="0"/>
            </a:br>
            <a:r>
              <a:rPr lang="en-US" sz="2000" i="1" dirty="0"/>
              <a:t>being exported out of India or goods covered in sub-section (1)/ (1F)/ (1G) shall, at the time of receipt of</a:t>
            </a:r>
            <a:br>
              <a:rPr lang="en-US" sz="2000" i="1" dirty="0"/>
            </a:br>
            <a:r>
              <a:rPr lang="en-US" sz="2000" i="1" dirty="0"/>
              <a:t>such amount, collect from the buyer, a sum equal to 0.1% of the sale consideration exceeding Rs.50 Lakhs</a:t>
            </a:r>
            <a:br>
              <a:rPr lang="en-US" sz="2000" i="1" dirty="0"/>
            </a:br>
            <a:r>
              <a:rPr lang="en-IN" sz="2000" i="1" dirty="0"/>
              <a:t>as income-tax</a:t>
            </a:r>
            <a:r>
              <a:rPr lang="en-IN" sz="2000" i="1" dirty="0" smtClean="0"/>
              <a:t>”</a:t>
            </a:r>
            <a:br>
              <a:rPr lang="en-IN" sz="2000" i="1" dirty="0" smtClean="0"/>
            </a:br>
            <a:r>
              <a:rPr lang="en-IN" sz="2000" i="1" dirty="0"/>
              <a:t/>
            </a:r>
            <a:br>
              <a:rPr lang="en-IN" sz="2000" i="1" dirty="0"/>
            </a:br>
            <a:r>
              <a:rPr lang="en-US" sz="2000" b="1" dirty="0"/>
              <a:t>&gt; </a:t>
            </a:r>
            <a:r>
              <a:rPr lang="en-US" sz="2000" dirty="0"/>
              <a:t>Further, as per CBDT Guidelines u/s. 206C(1-I) vide </a:t>
            </a:r>
            <a:r>
              <a:rPr lang="en-US" sz="2000" b="1" dirty="0"/>
              <a:t>circular 17/2020 </a:t>
            </a:r>
            <a:r>
              <a:rPr lang="en-US" sz="2000" dirty="0"/>
              <a:t>dated 29.09.2020 provides that</a:t>
            </a:r>
            <a:br>
              <a:rPr lang="en-US" sz="2000" dirty="0"/>
            </a:br>
            <a:r>
              <a:rPr lang="en-US" sz="2000" dirty="0"/>
              <a:t>the seller is liable to collect TCS </a:t>
            </a:r>
            <a:r>
              <a:rPr lang="en-US" sz="2000" b="1" dirty="0"/>
              <a:t>if the receipt of sales consideration exceeds Rs.50 Lakhs.</a:t>
            </a:r>
            <a:br>
              <a:rPr lang="en-US" sz="2000" b="1" dirty="0"/>
            </a:br>
            <a:r>
              <a:rPr lang="en-US" sz="2000" b="1" dirty="0"/>
              <a:t>&gt; </a:t>
            </a:r>
            <a:r>
              <a:rPr lang="en-US" sz="2000" dirty="0"/>
              <a:t>As per Para 4 of the CBDT Press Release dated 30.09.2020-</a:t>
            </a:r>
            <a:r>
              <a:rPr lang="en-US" sz="2000" b="1" dirty="0"/>
              <a:t>the threshold is based on the yearly</a:t>
            </a:r>
            <a:br>
              <a:rPr lang="en-US" sz="2000" b="1" dirty="0"/>
            </a:br>
            <a:r>
              <a:rPr lang="en-IN" sz="2000" b="1" dirty="0"/>
              <a:t>receipt</a:t>
            </a:r>
            <a:r>
              <a:rPr lang="en-IN" sz="2000" b="1" dirty="0" smtClean="0"/>
              <a:t>.</a:t>
            </a:r>
            <a:br>
              <a:rPr lang="en-IN" sz="2000" b="1" dirty="0" smtClean="0"/>
            </a:br>
            <a:r>
              <a:rPr lang="en-IN" sz="2000" b="1" dirty="0"/>
              <a:t/>
            </a:r>
            <a:br>
              <a:rPr lang="en-IN" sz="2000" b="1" dirty="0"/>
            </a:br>
            <a:r>
              <a:rPr lang="en-US" sz="2000" b="1" dirty="0"/>
              <a:t>Thus, it can be concluded that the limit of Rs.50 Lakhs is of RECEIPT and not SALE.</a:t>
            </a:r>
            <a:br>
              <a:rPr lang="en-US" sz="2000" b="1" dirty="0"/>
            </a:br>
            <a:r>
              <a:rPr lang="en-US" sz="2000" b="1" dirty="0"/>
              <a:t>&gt; </a:t>
            </a:r>
            <a:r>
              <a:rPr lang="en-US" sz="2000" dirty="0"/>
              <a:t>TCS is also required to be collected at the time of receipt of </a:t>
            </a:r>
            <a:r>
              <a:rPr lang="en-US" sz="2000" b="1" dirty="0"/>
              <a:t>advance </a:t>
            </a:r>
            <a:r>
              <a:rPr lang="en-US" sz="2000" dirty="0"/>
              <a:t>– Para No. 4.4.2 </a:t>
            </a:r>
            <a:r>
              <a:rPr lang="en-US" sz="2000" b="1" dirty="0"/>
              <a:t>(ii) </a:t>
            </a:r>
            <a:r>
              <a:rPr lang="en-US" sz="2000" dirty="0"/>
              <a:t>of CBDT</a:t>
            </a:r>
            <a:br>
              <a:rPr lang="en-US" sz="2000" dirty="0"/>
            </a:br>
            <a:r>
              <a:rPr lang="en-IN" sz="2000" dirty="0"/>
              <a:t>Guidelines vide Circular No. 17/2020 dated 29.09.2020</a:t>
            </a:r>
            <a:r>
              <a:rPr lang="en-IN" sz="2000" dirty="0" smtClean="0"/>
              <a:t>.</a:t>
            </a:r>
            <a:br>
              <a:rPr lang="en-IN" sz="2000" dirty="0" smtClean="0"/>
            </a:br>
            <a:r>
              <a:rPr lang="en-IN" sz="2000" dirty="0"/>
              <a:t/>
            </a:r>
            <a:br>
              <a:rPr lang="en-IN" sz="2000" dirty="0"/>
            </a:br>
            <a:r>
              <a:rPr lang="en-US" sz="2000" b="1" dirty="0"/>
              <a:t>&gt; Threshold of Rs.50 Lakhs–EVERY YEAR FOR EVERY DEBTOR</a:t>
            </a:r>
            <a:endParaRPr lang="en-IN" sz="2000" dirty="0"/>
          </a:p>
        </p:txBody>
      </p:sp>
    </p:spTree>
    <p:extLst>
      <p:ext uri="{BB962C8B-B14F-4D97-AF65-F5344CB8AC3E}">
        <p14:creationId xmlns:p14="http://schemas.microsoft.com/office/powerpoint/2010/main" val="403836139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5"/>
            <a:ext cx="10881575" cy="6112948"/>
          </a:xfrm>
        </p:spPr>
        <p:txBody>
          <a:bodyPr>
            <a:normAutofit/>
          </a:bodyPr>
          <a:lstStyle/>
          <a:p>
            <a:r>
              <a:rPr lang="en-US" sz="2000" b="1" dirty="0"/>
              <a:t>Should TCS amount be included in the invoice:</a:t>
            </a:r>
            <a:br>
              <a:rPr lang="en-US" sz="2000" b="1" dirty="0"/>
            </a:br>
            <a:r>
              <a:rPr lang="en-US" sz="2000" dirty="0"/>
              <a:t>As such, there is no provision which mandatorily requires the seller to include the amount of TCS in the</a:t>
            </a:r>
            <a:br>
              <a:rPr lang="en-US" sz="2000" dirty="0"/>
            </a:br>
            <a:r>
              <a:rPr lang="en-US" sz="2000" dirty="0"/>
              <a:t>tax invoice. However, if the amount of TCS is not included in the invoice, then the buyer would not be</a:t>
            </a:r>
            <a:br>
              <a:rPr lang="en-US" sz="2000" dirty="0"/>
            </a:br>
            <a:r>
              <a:rPr lang="en-US" sz="2000" dirty="0"/>
              <a:t>aware of the total amount of consideration payable to the seller and therefore it would be advisable for </a:t>
            </a:r>
            <a:r>
              <a:rPr lang="en-US" sz="2000" dirty="0" smtClean="0"/>
              <a:t>the seller </a:t>
            </a:r>
            <a:r>
              <a:rPr lang="en-US" sz="2000" dirty="0"/>
              <a:t>to add the TCS figure in the invoice itself and also raise an accounting entry in the books of </a:t>
            </a:r>
            <a:r>
              <a:rPr lang="en-US" sz="2000" dirty="0" smtClean="0"/>
              <a:t>accounts as </a:t>
            </a:r>
            <a:r>
              <a:rPr lang="en-US" sz="2000" dirty="0"/>
              <a:t>a TCS liability even though not payable until the receipt of consideration. It may be noted that </a:t>
            </a:r>
            <a:r>
              <a:rPr lang="en-US" sz="2000" dirty="0" smtClean="0"/>
              <a:t>even though </a:t>
            </a:r>
            <a:r>
              <a:rPr lang="en-US" sz="2000" dirty="0"/>
              <a:t>if the TCS amount is debited to the buyer, the liability to deposit TCS u/s 206C(1H) does not </a:t>
            </a:r>
            <a:r>
              <a:rPr lang="en-US" sz="2000" dirty="0" smtClean="0"/>
              <a:t>arise </a:t>
            </a:r>
            <a:r>
              <a:rPr lang="en-IN" sz="2000" dirty="0" smtClean="0"/>
              <a:t>till </a:t>
            </a:r>
            <a:r>
              <a:rPr lang="en-IN" sz="2000" dirty="0"/>
              <a:t>receipt of consideration</a:t>
            </a:r>
            <a:r>
              <a:rPr lang="en-IN" sz="2000" dirty="0" smtClean="0"/>
              <a:t>.</a:t>
            </a:r>
            <a:br>
              <a:rPr lang="en-IN" sz="2000" dirty="0" smtClean="0"/>
            </a:br>
            <a:r>
              <a:rPr lang="en-IN" sz="2000" dirty="0"/>
              <a:t/>
            </a:r>
            <a:br>
              <a:rPr lang="en-IN" sz="2000" dirty="0"/>
            </a:br>
            <a:r>
              <a:rPr lang="en-US" sz="2000" b="1" dirty="0"/>
              <a:t>Impact of Credit notes and Debit notes:</a:t>
            </a:r>
            <a:br>
              <a:rPr lang="en-US" sz="2000" b="1" dirty="0"/>
            </a:br>
            <a:r>
              <a:rPr lang="en-US" sz="2000" dirty="0"/>
              <a:t>If sales return/credit note/debit note is before receipt of any consideration, then the impact thereof will </a:t>
            </a:r>
            <a:r>
              <a:rPr lang="en-US" sz="2000" dirty="0" smtClean="0"/>
              <a:t>be included </a:t>
            </a:r>
            <a:r>
              <a:rPr lang="en-US" sz="2000" dirty="0"/>
              <a:t>in the amount of consideration, and accordingly, on receipt of the revised consideration, the</a:t>
            </a:r>
            <a:br>
              <a:rPr lang="en-US" sz="2000" dirty="0"/>
            </a:br>
            <a:r>
              <a:rPr lang="en-US" sz="2000" dirty="0"/>
              <a:t>provisions of TCS would be applicable. If the amount of consideration is already received and TCS is</a:t>
            </a:r>
            <a:br>
              <a:rPr lang="en-US" sz="2000" dirty="0"/>
            </a:br>
            <a:r>
              <a:rPr lang="en-US" sz="2000" dirty="0"/>
              <a:t>collected and paid, no impact thereof will be required to be made at the time of passing entry for sales</a:t>
            </a:r>
            <a:br>
              <a:rPr lang="en-US" sz="2000" dirty="0"/>
            </a:br>
            <a:r>
              <a:rPr lang="en-US" sz="2000" dirty="0"/>
              <a:t>return/credit note/debit note. However, against the subsequent realization, if the same gets adjusted and </a:t>
            </a:r>
            <a:r>
              <a:rPr lang="en-US" sz="2000" dirty="0" smtClean="0"/>
              <a:t>net consideration </a:t>
            </a:r>
            <a:r>
              <a:rPr lang="en-US" sz="2000" dirty="0"/>
              <a:t>is paid then on such net consideration TCS should be collected.</a:t>
            </a:r>
            <a:endParaRPr lang="en-IN" sz="2000" dirty="0"/>
          </a:p>
        </p:txBody>
      </p:sp>
    </p:spTree>
    <p:extLst>
      <p:ext uri="{BB962C8B-B14F-4D97-AF65-F5344CB8AC3E}">
        <p14:creationId xmlns:p14="http://schemas.microsoft.com/office/powerpoint/2010/main" val="352457892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215979"/>
          </a:xfrm>
        </p:spPr>
        <p:txBody>
          <a:bodyPr>
            <a:normAutofit/>
          </a:bodyPr>
          <a:lstStyle/>
          <a:p>
            <a:r>
              <a:rPr lang="en-US" sz="2000" b="1" dirty="0"/>
              <a:t>Whether TCS Provisions would be applicable if the amount of sale consideration is adjusted against</a:t>
            </a:r>
            <a:br>
              <a:rPr lang="en-US" sz="2000" b="1" dirty="0"/>
            </a:br>
            <a:r>
              <a:rPr lang="en-US" sz="2000" b="1" dirty="0"/>
              <a:t>the amounts payable for purchases from said party</a:t>
            </a:r>
            <a:r>
              <a:rPr lang="en-US" sz="2000" b="1" dirty="0" smtClean="0"/>
              <a:t>:</a:t>
            </a:r>
            <a:br>
              <a:rPr lang="en-US" sz="2000" b="1" dirty="0" smtClean="0"/>
            </a:br>
            <a:r>
              <a:rPr lang="en-US" sz="2000" b="1" dirty="0"/>
              <a:t/>
            </a:r>
            <a:br>
              <a:rPr lang="en-US" sz="2000" b="1" dirty="0"/>
            </a:br>
            <a:r>
              <a:rPr lang="en-US" sz="2000" dirty="0"/>
              <a:t>in such a situation, though the amount is not received in cash mode, however there is a deemed receipt </a:t>
            </a:r>
            <a:r>
              <a:rPr lang="en-US" sz="2000" dirty="0" smtClean="0"/>
              <a:t>of consideration </a:t>
            </a:r>
            <a:r>
              <a:rPr lang="en-US" sz="2000" dirty="0"/>
              <a:t>through indirect means i.e., through an adjustment of receivable and payables account </a:t>
            </a:r>
            <a:r>
              <a:rPr lang="en-US" sz="2000" dirty="0" smtClean="0"/>
              <a:t>and hence </a:t>
            </a:r>
            <a:r>
              <a:rPr lang="en-US" sz="2000" dirty="0"/>
              <a:t>TCS should be collected under such transactions. Even a past, present or future act is </a:t>
            </a:r>
            <a:r>
              <a:rPr lang="en-US" sz="2000" dirty="0" smtClean="0"/>
              <a:t>valid consideration </a:t>
            </a:r>
            <a:r>
              <a:rPr lang="en-US" sz="2000" dirty="0"/>
              <a:t>under the Contract Act and therefore consideration would be deemed to have been </a:t>
            </a:r>
            <a:r>
              <a:rPr lang="en-US" sz="2000" dirty="0" smtClean="0"/>
              <a:t>received on </a:t>
            </a:r>
            <a:r>
              <a:rPr lang="en-US" sz="2000" dirty="0"/>
              <a:t>an adjustment of mutual liabilities</a:t>
            </a:r>
            <a:r>
              <a:rPr lang="en-US" sz="2000" dirty="0" smtClean="0"/>
              <a:t>.</a:t>
            </a:r>
            <a:br>
              <a:rPr lang="en-US" sz="2000" dirty="0" smtClean="0"/>
            </a:br>
            <a:r>
              <a:rPr lang="en-US" sz="2000" dirty="0"/>
              <a:t/>
            </a:r>
            <a:br>
              <a:rPr lang="en-US" sz="2000" dirty="0"/>
            </a:br>
            <a:r>
              <a:rPr lang="en-US" sz="2000" b="1" dirty="0"/>
              <a:t>TCS applicable even on part receipt of consideration:</a:t>
            </a:r>
            <a:br>
              <a:rPr lang="en-US" sz="2000" b="1" dirty="0"/>
            </a:br>
            <a:r>
              <a:rPr lang="en-US" sz="2000" dirty="0"/>
              <a:t>M/s ABC (Turnover for the FY 2019-20 was Rs.20 Crores) from the period 01 April 2020 to 30 October</a:t>
            </a:r>
            <a:br>
              <a:rPr lang="en-US" sz="2000" dirty="0"/>
            </a:br>
            <a:r>
              <a:rPr lang="en-US" sz="2000" dirty="0"/>
              <a:t>2020 has sold goods worth Rs.50 Lakhs to </a:t>
            </a:r>
            <a:r>
              <a:rPr lang="en-US" sz="2000" dirty="0" err="1"/>
              <a:t>Mr</a:t>
            </a:r>
            <a:r>
              <a:rPr lang="en-US" sz="2000" dirty="0"/>
              <a:t> A and the consideration has been received to M/s ABC.</a:t>
            </a:r>
            <a:br>
              <a:rPr lang="en-US" sz="2000" dirty="0"/>
            </a:br>
            <a:r>
              <a:rPr lang="en-US" sz="2000" dirty="0"/>
              <a:t>Thereafter, M/s ABC again sold goods worth Rs.75 Lakhs on 01/11/2020 and till 30/11/2020, M/s ABC</a:t>
            </a:r>
            <a:br>
              <a:rPr lang="en-US" sz="2000" dirty="0"/>
            </a:br>
            <a:r>
              <a:rPr lang="en-US" sz="2000" dirty="0"/>
              <a:t>has received only Rs.60 lakhs from </a:t>
            </a:r>
            <a:r>
              <a:rPr lang="en-US" sz="2000" dirty="0" err="1"/>
              <a:t>Mr</a:t>
            </a:r>
            <a:r>
              <a:rPr lang="en-US" sz="2000" dirty="0"/>
              <a:t> A. Here in this case, M/s ABC will have to consider the receipt </a:t>
            </a:r>
            <a:r>
              <a:rPr lang="en-US" sz="2000" dirty="0" smtClean="0"/>
              <a:t>of amount </a:t>
            </a:r>
            <a:r>
              <a:rPr lang="en-US" sz="2000" dirty="0"/>
              <a:t>of Rs.60 lakhs inclusive of TCS and accordingly compute the amount of TCS on gross up basis </a:t>
            </a:r>
            <a:r>
              <a:rPr lang="en-US" sz="2000" dirty="0" smtClean="0"/>
              <a:t>as </a:t>
            </a:r>
            <a:r>
              <a:rPr lang="en-IN" sz="2000" dirty="0" smtClean="0"/>
              <a:t>under</a:t>
            </a:r>
            <a:r>
              <a:rPr lang="en-IN" sz="2000" dirty="0"/>
              <a:t>;</a:t>
            </a:r>
            <a:br>
              <a:rPr lang="en-IN" sz="2000" dirty="0"/>
            </a:br>
            <a:r>
              <a:rPr lang="en-US" sz="2000" dirty="0"/>
              <a:t>Amount Received / (100 + Rate of TCS) * Rate of TCS = 60,00,000/100.075 * 0.075% = Rs.4,497/-</a:t>
            </a:r>
            <a:endParaRPr lang="en-IN" sz="2000" dirty="0"/>
          </a:p>
        </p:txBody>
      </p:sp>
    </p:spTree>
    <p:extLst>
      <p:ext uri="{BB962C8B-B14F-4D97-AF65-F5344CB8AC3E}">
        <p14:creationId xmlns:p14="http://schemas.microsoft.com/office/powerpoint/2010/main" val="169913129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6669" y="365125"/>
            <a:ext cx="10985679" cy="6254616"/>
          </a:xfrm>
        </p:spPr>
        <p:txBody>
          <a:bodyPr>
            <a:normAutofit/>
          </a:bodyPr>
          <a:lstStyle/>
          <a:p>
            <a:r>
              <a:rPr lang="en-US" sz="2000" dirty="0"/>
              <a:t>TCS is to be collected at the time of receipt of the </a:t>
            </a:r>
            <a:r>
              <a:rPr lang="en-US" sz="2000" dirty="0" smtClean="0"/>
              <a:t>amount</a:t>
            </a:r>
            <a:br>
              <a:rPr lang="en-US" sz="2000" dirty="0" smtClean="0"/>
            </a:br>
            <a:r>
              <a:rPr lang="en-US" sz="2000" dirty="0"/>
              <a:t/>
            </a:r>
            <a:br>
              <a:rPr lang="en-US" sz="2000" dirty="0"/>
            </a:br>
            <a:r>
              <a:rPr lang="en-US" sz="2000" dirty="0"/>
              <a:t>However, TCS is to computed as a % of sale consideration</a:t>
            </a:r>
            <a:br>
              <a:rPr lang="en-US" sz="2000" dirty="0"/>
            </a:br>
            <a:r>
              <a:rPr lang="en-US" sz="2000" dirty="0" smtClean="0"/>
              <a:t/>
            </a:r>
            <a:br>
              <a:rPr lang="en-US" sz="2000" dirty="0" smtClean="0"/>
            </a:br>
            <a:r>
              <a:rPr lang="en-US" sz="2000" dirty="0" smtClean="0"/>
              <a:t>Basic </a:t>
            </a:r>
            <a:r>
              <a:rPr lang="en-US" sz="2000" dirty="0"/>
              <a:t>Threshold of Rs. 50 Lakhs is provided – TCS to be collected only on amount in excess of 50 Lakhs</a:t>
            </a:r>
            <a:br>
              <a:rPr lang="en-US" sz="2000" dirty="0"/>
            </a:br>
            <a:r>
              <a:rPr lang="en-US" sz="2000" dirty="0" smtClean="0"/>
              <a:t/>
            </a:r>
            <a:br>
              <a:rPr lang="en-US" sz="2000" dirty="0" smtClean="0"/>
            </a:br>
            <a:r>
              <a:rPr lang="en-US" sz="2000" dirty="0" smtClean="0"/>
              <a:t>Export </a:t>
            </a:r>
            <a:r>
              <a:rPr lang="en-US" sz="2000" dirty="0"/>
              <a:t>and Import transactions are excluded – FA amendment</a:t>
            </a:r>
            <a:br>
              <a:rPr lang="en-US" sz="2000" dirty="0"/>
            </a:br>
            <a:r>
              <a:rPr lang="en-US" sz="2000" dirty="0" smtClean="0"/>
              <a:t/>
            </a:r>
            <a:br>
              <a:rPr lang="en-US" sz="2000" dirty="0" smtClean="0"/>
            </a:br>
            <a:r>
              <a:rPr lang="en-US" sz="2000" dirty="0" smtClean="0"/>
              <a:t>Government </a:t>
            </a:r>
            <a:r>
              <a:rPr lang="en-US" sz="2000" dirty="0"/>
              <a:t>as a buyer is excluded but government companies as seller is not excluded</a:t>
            </a:r>
            <a:br>
              <a:rPr lang="en-US" sz="2000" dirty="0"/>
            </a:br>
            <a:r>
              <a:rPr lang="en-US" sz="2000" dirty="0" smtClean="0"/>
              <a:t/>
            </a:r>
            <a:br>
              <a:rPr lang="en-US" sz="2000" dirty="0" smtClean="0"/>
            </a:br>
            <a:r>
              <a:rPr lang="en-US" sz="2000" dirty="0" smtClean="0"/>
              <a:t>Applicable </a:t>
            </a:r>
            <a:r>
              <a:rPr lang="en-US" sz="2000" dirty="0"/>
              <a:t>where sales, turnover, gross receipts in business of seller exceeded 10 Crore in immediately preceding Lower collection certificate is not possible – Not covered by sub. Section 9</a:t>
            </a:r>
            <a:br>
              <a:rPr lang="en-US" sz="2000" dirty="0"/>
            </a:br>
            <a:r>
              <a:rPr lang="en-US" sz="2000" dirty="0" smtClean="0"/>
              <a:t/>
            </a:r>
            <a:br>
              <a:rPr lang="en-US" sz="2000" dirty="0" smtClean="0"/>
            </a:br>
            <a:r>
              <a:rPr lang="en-US" sz="2000" dirty="0" smtClean="0"/>
              <a:t>If </a:t>
            </a:r>
            <a:r>
              <a:rPr lang="en-US" sz="2000" dirty="0"/>
              <a:t>TDS deducted by buyer – TCS does not apply – Availability of trail</a:t>
            </a:r>
            <a:endParaRPr lang="en-IN" sz="2000" dirty="0"/>
          </a:p>
        </p:txBody>
      </p:sp>
    </p:spTree>
    <p:extLst>
      <p:ext uri="{BB962C8B-B14F-4D97-AF65-F5344CB8AC3E}">
        <p14:creationId xmlns:p14="http://schemas.microsoft.com/office/powerpoint/2010/main" val="403300527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894007"/>
          </a:xfrm>
        </p:spPr>
        <p:txBody>
          <a:bodyPr/>
          <a:lstStyle/>
          <a:p>
            <a:pPr algn="ctr"/>
            <a:r>
              <a:rPr lang="en-IN" b="1" dirty="0" smtClean="0"/>
              <a:t>THANK YOU</a:t>
            </a:r>
            <a:endParaRPr lang="en-IN" b="1" dirty="0"/>
          </a:p>
        </p:txBody>
      </p:sp>
    </p:spTree>
    <p:extLst>
      <p:ext uri="{BB962C8B-B14F-4D97-AF65-F5344CB8AC3E}">
        <p14:creationId xmlns:p14="http://schemas.microsoft.com/office/powerpoint/2010/main" val="17330187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2137" y="347729"/>
            <a:ext cx="10675513" cy="6104585"/>
          </a:xfrm>
        </p:spPr>
        <p:txBody>
          <a:bodyPr>
            <a:noAutofit/>
          </a:bodyPr>
          <a:lstStyle/>
          <a:p>
            <a:r>
              <a:rPr lang="en-US" sz="3600" b="1" dirty="0" smtClean="0"/>
              <a:t>206C</a:t>
            </a:r>
            <a:br>
              <a:rPr lang="en-US" sz="3600" b="1" dirty="0" smtClean="0"/>
            </a:br>
            <a:r>
              <a:rPr lang="en-US" sz="3600" b="1" dirty="0" smtClean="0"/>
              <a:t>Who Is liable to colect tax:</a:t>
            </a:r>
            <a:br>
              <a:rPr lang="en-US" sz="3600" b="1" dirty="0" smtClean="0"/>
            </a:br>
            <a:r>
              <a:rPr lang="en-US" sz="3600" dirty="0" smtClean="0"/>
              <a:t/>
            </a:r>
            <a:br>
              <a:rPr lang="en-US" sz="3600" dirty="0" smtClean="0"/>
            </a:br>
            <a:r>
              <a:rPr lang="en-US" sz="3600" dirty="0" smtClean="0"/>
              <a:t>1. Any Transferrer Person as defined U/s 2(31) of the Act liable to collect the consideration from the Transferee in regards to the certain specified goods as per tabulated as under.</a:t>
            </a:r>
            <a:br>
              <a:rPr lang="en-US" sz="3600" dirty="0" smtClean="0"/>
            </a:br>
            <a:r>
              <a:rPr lang="en-US" sz="3600" dirty="0" smtClean="0"/>
              <a:t/>
            </a:r>
            <a:br>
              <a:rPr lang="en-US" sz="3600" dirty="0" smtClean="0"/>
            </a:br>
            <a:r>
              <a:rPr lang="en-US" sz="3600" b="1" dirty="0" smtClean="0"/>
              <a:t>Subject matter: </a:t>
            </a:r>
            <a:r>
              <a:rPr lang="en-US" sz="3600" dirty="0" smtClean="0"/>
              <a:t>Transfer of Tabulated goods</a:t>
            </a:r>
            <a:br>
              <a:rPr lang="en-US" sz="3600" dirty="0" smtClean="0"/>
            </a:br>
            <a:endParaRPr lang="en-US" sz="3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
            </a:r>
            <a:br>
              <a:rPr lang="en-US" sz="2800" dirty="0"/>
            </a:br>
            <a:endParaRPr lang="en-US" sz="2800" dirty="0"/>
          </a:p>
        </p:txBody>
      </p:sp>
      <p:graphicFrame>
        <p:nvGraphicFramePr>
          <p:cNvPr id="3" name="Content Placeholder 2"/>
          <p:cNvGraphicFramePr>
            <a:graphicFrameLocks noGrp="1"/>
          </p:cNvGraphicFramePr>
          <p:nvPr>
            <p:ph idx="1"/>
          </p:nvPr>
        </p:nvGraphicFramePr>
        <p:xfrm>
          <a:off x="838200" y="612140"/>
          <a:ext cx="10982960" cy="4796155"/>
        </p:xfrm>
        <a:graphic>
          <a:graphicData uri="http://schemas.openxmlformats.org/drawingml/2006/table">
            <a:tbl>
              <a:tblPr/>
              <a:tblGrid>
                <a:gridCol w="5491480"/>
                <a:gridCol w="5491480"/>
              </a:tblGrid>
              <a:tr h="802005">
                <a:tc>
                  <a:txBody>
                    <a:bodyPr/>
                    <a:lstStyle/>
                    <a:p>
                      <a:pPr indent="0">
                        <a:buNone/>
                      </a:pPr>
                      <a:r>
                        <a:rPr lang="en-US" sz="2000" b="1">
                          <a:latin typeface="Arial Black" panose="020B0A04020102020204" charset="0"/>
                          <a:cs typeface="Arial Black" panose="020B0A04020102020204" charset="0"/>
                        </a:rPr>
                        <a:t>Alcoholic Liquor for human consumption </a:t>
                      </a:r>
                      <a:endParaRPr lang="en-US" sz="2000" b="1">
                        <a:latin typeface="Arial Black" panose="020B0A04020102020204" charset="0"/>
                        <a:ea typeface="Calibri" panose="020F0502020204030204" pitchFamily="34" charset="0"/>
                        <a:cs typeface="Arial Black" panose="020B0A04020102020204" charset="0"/>
                      </a:endParaRPr>
                    </a:p>
                  </a:txBody>
                  <a:tcPr marL="68580" marR="6858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sz="2000" b="1">
                          <a:latin typeface="Arial Black" panose="020B0A04020102020204" charset="0"/>
                          <a:cs typeface="Arial Black" panose="020B0A04020102020204" charset="0"/>
                        </a:rPr>
                        <a:t>One per cent </a:t>
                      </a:r>
                      <a:endParaRPr lang="en-US" sz="2000" b="1">
                        <a:latin typeface="Arial Black" panose="020B0A04020102020204" charset="0"/>
                        <a:ea typeface="Calibri" panose="020F0502020204030204" pitchFamily="34" charset="0"/>
                        <a:cs typeface="Arial Black" panose="020B0A04020102020204" charset="0"/>
                      </a:endParaRPr>
                    </a:p>
                  </a:txBody>
                  <a:tcPr marL="68580" marR="6858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553720">
                <a:tc>
                  <a:txBody>
                    <a:bodyPr/>
                    <a:lstStyle/>
                    <a:p>
                      <a:pPr indent="0">
                        <a:buNone/>
                      </a:pPr>
                      <a:r>
                        <a:rPr lang="en-US" sz="2000" b="1">
                          <a:latin typeface="Arial Black" panose="020B0A04020102020204" charset="0"/>
                          <a:cs typeface="Arial Black" panose="020B0A04020102020204" charset="0"/>
                        </a:rPr>
                        <a:t>Tendu leaves </a:t>
                      </a:r>
                      <a:endParaRPr lang="en-US" sz="2000" b="1">
                        <a:latin typeface="Arial Black" panose="020B0A04020102020204" charset="0"/>
                        <a:ea typeface="Calibri" panose="020F0502020204030204" pitchFamily="34" charset="0"/>
                        <a:cs typeface="Arial Black" panose="020B0A04020102020204" charset="0"/>
                      </a:endParaRPr>
                    </a:p>
                  </a:txBody>
                  <a:tcPr marL="68580" marR="6858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sz="2000" b="1">
                          <a:latin typeface="Arial Black" panose="020B0A04020102020204" charset="0"/>
                          <a:cs typeface="Arial Black" panose="020B0A04020102020204" charset="0"/>
                        </a:rPr>
                        <a:t>Five per cent</a:t>
                      </a:r>
                      <a:endParaRPr lang="en-US" sz="2000" b="1">
                        <a:latin typeface="Arial Black" panose="020B0A04020102020204" charset="0"/>
                        <a:ea typeface="Calibri" panose="020F0502020204030204" pitchFamily="34" charset="0"/>
                        <a:cs typeface="Arial Black" panose="020B0A04020102020204" charset="0"/>
                      </a:endParaRPr>
                    </a:p>
                  </a:txBody>
                  <a:tcPr marL="68580" marR="6858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539115">
                <a:tc>
                  <a:txBody>
                    <a:bodyPr/>
                    <a:lstStyle/>
                    <a:p>
                      <a:pPr indent="0">
                        <a:buNone/>
                      </a:pPr>
                      <a:r>
                        <a:rPr lang="en-US" sz="2000" b="1">
                          <a:latin typeface="Arial Black" panose="020B0A04020102020204" charset="0"/>
                          <a:cs typeface="Arial Black" panose="020B0A04020102020204" charset="0"/>
                        </a:rPr>
                        <a:t>Timber obtained under a forest lease </a:t>
                      </a:r>
                      <a:endParaRPr lang="en-US" sz="2000" b="1">
                        <a:latin typeface="Arial Black" panose="020B0A04020102020204" charset="0"/>
                        <a:ea typeface="Calibri" panose="020F0502020204030204" pitchFamily="34" charset="0"/>
                        <a:cs typeface="Arial Black" panose="020B0A04020102020204" charset="0"/>
                      </a:endParaRPr>
                    </a:p>
                  </a:txBody>
                  <a:tcPr marL="68580" marR="6858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sz="2000" b="1">
                          <a:latin typeface="Arial Black" panose="020B0A04020102020204" charset="0"/>
                          <a:cs typeface="Arial Black" panose="020B0A04020102020204" charset="0"/>
                        </a:rPr>
                        <a:t>Two and one –half per cent</a:t>
                      </a:r>
                      <a:endParaRPr lang="en-US" sz="2000" b="1">
                        <a:latin typeface="Arial Black" panose="020B0A04020102020204" charset="0"/>
                        <a:ea typeface="Calibri" panose="020F0502020204030204" pitchFamily="34" charset="0"/>
                        <a:cs typeface="Arial Black" panose="020B0A04020102020204" charset="0"/>
                      </a:endParaRPr>
                    </a:p>
                  </a:txBody>
                  <a:tcPr marL="68580" marR="6858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802005">
                <a:tc>
                  <a:txBody>
                    <a:bodyPr/>
                    <a:lstStyle/>
                    <a:p>
                      <a:pPr indent="0">
                        <a:buNone/>
                      </a:pPr>
                      <a:r>
                        <a:rPr lang="en-US" sz="2000" b="1">
                          <a:latin typeface="Arial Black" panose="020B0A04020102020204" charset="0"/>
                          <a:cs typeface="Arial Black" panose="020B0A04020102020204" charset="0"/>
                        </a:rPr>
                        <a:t>Timber obtained by any mode other than under a forest lease</a:t>
                      </a:r>
                      <a:endParaRPr lang="en-US" sz="2000" b="1">
                        <a:latin typeface="Arial Black" panose="020B0A04020102020204" charset="0"/>
                        <a:ea typeface="Calibri" panose="020F0502020204030204" pitchFamily="34" charset="0"/>
                        <a:cs typeface="Arial Black" panose="020B0A04020102020204" charset="0"/>
                      </a:endParaRPr>
                    </a:p>
                  </a:txBody>
                  <a:tcPr marL="68580" marR="6858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sz="2000" b="1">
                          <a:latin typeface="Arial Black" panose="020B0A04020102020204" charset="0"/>
                          <a:cs typeface="Arial Black" panose="020B0A04020102020204" charset="0"/>
                        </a:rPr>
                        <a:t>Two and one –half per cent</a:t>
                      </a:r>
                      <a:endParaRPr lang="en-US" sz="2000" b="1">
                        <a:latin typeface="Arial Black" panose="020B0A04020102020204" charset="0"/>
                        <a:ea typeface="Calibri" panose="020F0502020204030204" pitchFamily="34" charset="0"/>
                        <a:cs typeface="Arial Black" panose="020B0A04020102020204" charset="0"/>
                      </a:endParaRPr>
                    </a:p>
                  </a:txBody>
                  <a:tcPr marL="68580" marR="6858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802005">
                <a:tc>
                  <a:txBody>
                    <a:bodyPr/>
                    <a:lstStyle/>
                    <a:p>
                      <a:pPr indent="0">
                        <a:buNone/>
                      </a:pPr>
                      <a:r>
                        <a:rPr lang="en-US" sz="2000" b="1">
                          <a:latin typeface="Arial Black" panose="020B0A04020102020204" charset="0"/>
                          <a:cs typeface="Arial Black" panose="020B0A04020102020204" charset="0"/>
                        </a:rPr>
                        <a:t>Any other forest produce not being timber or tendu leaves</a:t>
                      </a:r>
                      <a:endParaRPr lang="en-US" sz="2000" b="1">
                        <a:latin typeface="Arial Black" panose="020B0A04020102020204" charset="0"/>
                        <a:ea typeface="Calibri" panose="020F0502020204030204" pitchFamily="34" charset="0"/>
                        <a:cs typeface="Arial Black" panose="020B0A04020102020204" charset="0"/>
                      </a:endParaRPr>
                    </a:p>
                  </a:txBody>
                  <a:tcPr marL="68580" marR="6858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sz="2000" b="1">
                          <a:latin typeface="Arial Black" panose="020B0A04020102020204" charset="0"/>
                          <a:cs typeface="Arial Black" panose="020B0A04020102020204" charset="0"/>
                        </a:rPr>
                        <a:t>Two and one –half per cent</a:t>
                      </a:r>
                      <a:endParaRPr lang="en-US" sz="2000" b="1">
                        <a:latin typeface="Arial Black" panose="020B0A04020102020204" charset="0"/>
                        <a:ea typeface="Calibri" panose="020F0502020204030204" pitchFamily="34" charset="0"/>
                        <a:cs typeface="Arial Black" panose="020B0A04020102020204" charset="0"/>
                      </a:endParaRPr>
                    </a:p>
                  </a:txBody>
                  <a:tcPr marL="68580" marR="6858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95300">
                <a:tc>
                  <a:txBody>
                    <a:bodyPr/>
                    <a:lstStyle/>
                    <a:p>
                      <a:pPr indent="0">
                        <a:buNone/>
                      </a:pPr>
                      <a:r>
                        <a:rPr lang="en-US" sz="2000" b="1">
                          <a:latin typeface="Arial Black" panose="020B0A04020102020204" charset="0"/>
                          <a:cs typeface="Arial Black" panose="020B0A04020102020204" charset="0"/>
                        </a:rPr>
                        <a:t>Scrap</a:t>
                      </a:r>
                      <a:endParaRPr lang="en-US" sz="2000" b="1">
                        <a:latin typeface="Arial Black" panose="020B0A04020102020204" charset="0"/>
                        <a:ea typeface="Calibri" panose="020F0502020204030204" pitchFamily="34" charset="0"/>
                        <a:cs typeface="Arial Black" panose="020B0A04020102020204" charset="0"/>
                      </a:endParaRPr>
                    </a:p>
                  </a:txBody>
                  <a:tcPr marL="68580" marR="6858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sz="2000" b="1">
                          <a:latin typeface="Arial Black" panose="020B0A04020102020204" charset="0"/>
                          <a:cs typeface="Arial Black" panose="020B0A04020102020204" charset="0"/>
                        </a:rPr>
                        <a:t>One per cent </a:t>
                      </a:r>
                      <a:endParaRPr lang="en-US" sz="2000" b="1">
                        <a:latin typeface="Arial Black" panose="020B0A04020102020204" charset="0"/>
                        <a:ea typeface="Calibri" panose="020F0502020204030204" pitchFamily="34" charset="0"/>
                        <a:cs typeface="Arial Black" panose="020B0A04020102020204" charset="0"/>
                      </a:endParaRPr>
                    </a:p>
                  </a:txBody>
                  <a:tcPr marL="68580" marR="6858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802005">
                <a:tc>
                  <a:txBody>
                    <a:bodyPr/>
                    <a:lstStyle/>
                    <a:p>
                      <a:pPr indent="0">
                        <a:buNone/>
                      </a:pPr>
                      <a:r>
                        <a:rPr lang="en-US" sz="2000" b="1">
                          <a:latin typeface="Arial Black" panose="020B0A04020102020204" charset="0"/>
                          <a:cs typeface="Arial Black" panose="020B0A04020102020204" charset="0"/>
                        </a:rPr>
                        <a:t>Minerals, being coal or lignite or iron ore</a:t>
                      </a:r>
                      <a:endParaRPr lang="en-US" sz="2000" b="1">
                        <a:latin typeface="Arial Black" panose="020B0A04020102020204" charset="0"/>
                        <a:ea typeface="Calibri" panose="020F0502020204030204" pitchFamily="34" charset="0"/>
                        <a:cs typeface="Arial Black" panose="020B0A04020102020204" charset="0"/>
                      </a:endParaRPr>
                    </a:p>
                  </a:txBody>
                  <a:tcPr marL="68580" marR="6858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sz="2000" b="1">
                          <a:latin typeface="Arial Black" panose="020B0A04020102020204" charset="0"/>
                          <a:cs typeface="Arial Black" panose="020B0A04020102020204" charset="0"/>
                        </a:rPr>
                        <a:t>One per cent </a:t>
                      </a:r>
                      <a:endParaRPr lang="en-US" sz="2000" b="1">
                        <a:latin typeface="Arial Black" panose="020B0A04020102020204" charset="0"/>
                        <a:ea typeface="Calibri" panose="020F0502020204030204" pitchFamily="34" charset="0"/>
                        <a:cs typeface="Arial Black" panose="020B0A04020102020204" charset="0"/>
                      </a:endParaRPr>
                    </a:p>
                  </a:txBody>
                  <a:tcPr marL="68580" marR="6858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024245"/>
          </a:xfrm>
        </p:spPr>
        <p:txBody>
          <a:bodyPr>
            <a:normAutofit fontScale="90000"/>
          </a:bodyPr>
          <a:lstStyle/>
          <a:p>
            <a:r>
              <a:rPr lang="en-US" b="1"/>
              <a:t>Relevant Rules</a:t>
            </a:r>
            <a:r>
              <a:rPr lang="en-US"/>
              <a:t>: 31AA, 37C, 37CA, 37D, 37G to 37J</a:t>
            </a:r>
            <a:br>
              <a:rPr lang="en-US"/>
            </a:br>
            <a:r>
              <a:rPr lang="en-US"/>
              <a:t/>
            </a:r>
            <a:br>
              <a:rPr lang="en-US"/>
            </a:br>
            <a:r>
              <a:rPr lang="en-US" sz="5335" b="1"/>
              <a:t>Relevant Forms</a:t>
            </a:r>
            <a:r>
              <a:rPr lang="en-US"/>
              <a:t>: </a:t>
            </a:r>
            <a:br>
              <a:rPr lang="en-US"/>
            </a:br>
            <a:r>
              <a:rPr lang="en-US"/>
              <a:t>Forn No.13</a:t>
            </a:r>
            <a:br>
              <a:rPr lang="en-US"/>
            </a:br>
            <a:r>
              <a:rPr lang="en-US"/>
              <a:t>Form No.24G</a:t>
            </a:r>
            <a:br>
              <a:rPr lang="en-US"/>
            </a:br>
            <a:r>
              <a:rPr lang="en-US"/>
              <a:t>Form No.27A</a:t>
            </a:r>
            <a:br>
              <a:rPr lang="en-US"/>
            </a:br>
            <a:r>
              <a:rPr lang="en-US"/>
              <a:t>Form No.27BA</a:t>
            </a:r>
            <a:br>
              <a:rPr lang="en-US"/>
            </a:br>
            <a:r>
              <a:rPr lang="en-US" b="1"/>
              <a:t>Form No.27C</a:t>
            </a:r>
            <a:r>
              <a:rPr lang="en-US"/>
              <a:t/>
            </a:r>
            <a:br>
              <a:rPr lang="en-US"/>
            </a:br>
            <a:r>
              <a:rPr lang="en-US"/>
              <a:t>Form No.27D and</a:t>
            </a:r>
            <a:br>
              <a:rPr lang="en-US"/>
            </a:br>
            <a:r>
              <a:rPr lang="en-US" b="1"/>
              <a:t>Form No.27EQ</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3730" y="160655"/>
            <a:ext cx="10828655" cy="6576695"/>
          </a:xfrm>
        </p:spPr>
        <p:txBody>
          <a:bodyPr>
            <a:normAutofit/>
          </a:bodyPr>
          <a:lstStyle/>
          <a:p>
            <a:r>
              <a:rPr lang="en-US" sz="2800" smtClean="0"/>
              <a:t/>
            </a:r>
            <a:br>
              <a:rPr lang="en-US" sz="2800" smtClean="0"/>
            </a:br>
            <a:r>
              <a:rPr lang="en-US" sz="2800"/>
              <a:t/>
            </a:r>
            <a:br>
              <a:rPr lang="en-US" sz="2800"/>
            </a:br>
            <a:r>
              <a:rPr lang="en-US" sz="2800"/>
              <a:t>“</a:t>
            </a:r>
            <a:r>
              <a:rPr lang="en-US" sz="3600" b="1"/>
              <a:t>buyer</a:t>
            </a:r>
            <a:r>
              <a:rPr lang="en-US" sz="2800" b="1"/>
              <a:t> “ with respect to ----</a:t>
            </a:r>
            <a:br>
              <a:rPr lang="en-US" sz="2800" b="1"/>
            </a:br>
            <a:r>
              <a:rPr lang="en-US" sz="2800" b="1"/>
              <a:t>i)Sub-section  (1) means a person who obtains in any sale, by way of auction, tender or any other mode,  goods of the nature specified  in the table of sub-section (1) or the right to receive any such goods but  does not include, -</a:t>
            </a:r>
            <a:br>
              <a:rPr lang="en-US" sz="2800" b="1"/>
            </a:br>
            <a:r>
              <a:rPr lang="en-US" sz="2800" b="1"/>
              <a:t>(A)a  public sector company , the Central  Government , a State  Government , and an embassy,  Hi gh Commission, legation, commission, consulate and the trade representation, of a foreign  State and a club; or</a:t>
            </a:r>
            <a:br>
              <a:rPr lang="en-US" sz="2800" b="1"/>
            </a:br>
            <a:r>
              <a:rPr lang="en-US" sz="2800" b="1"/>
              <a:t>(B)a buyer  in the retail sale of such goods purchased by him for personal consumption ;</a:t>
            </a:r>
            <a:br>
              <a:rPr lang="en-US" sz="2800" b="1"/>
            </a:br>
            <a:r>
              <a:rPr lang="en-US" sz="2800" b="1"/>
              <a:t>ii)[   ] </a:t>
            </a:r>
            <a:br>
              <a:rPr lang="en-US" sz="2800" b="1"/>
            </a:br>
            <a:r>
              <a:rPr lang="en-US" sz="2800" b="1"/>
              <a:t>iii)Sub-section (IF) means a person who obtains in any sale  , goods of the nature specified in the  said sub-section , but  does not include,-</a:t>
            </a:r>
            <a:br>
              <a:rPr lang="en-US" sz="2800" b="1"/>
            </a:br>
            <a:endParaRPr lang="en-US" sz="2800"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636260"/>
          </a:xfrm>
        </p:spPr>
        <p:txBody>
          <a:bodyPr>
            <a:normAutofit fontScale="90000"/>
          </a:bodyPr>
          <a:lstStyle/>
          <a:p>
            <a:r>
              <a:rPr lang="en-US" sz="2400" b="1"/>
              <a:t> (b) “ </a:t>
            </a:r>
            <a:r>
              <a:rPr lang="en-US" sz="4000" b="1"/>
              <a:t>scrap</a:t>
            </a:r>
            <a:r>
              <a:rPr lang="en-US" sz="2400" b="1"/>
              <a:t>” means  waste and scrap  from the  manufacture or mechanical  wo0rking of materials which is definitely not usable as such  because of breakage ,cutting  up, wear and other reasons;</a:t>
            </a:r>
            <a:br>
              <a:rPr lang="en-US" sz="2400" b="1"/>
            </a:br>
            <a:r>
              <a:rPr lang="en-US" sz="2400" b="1"/>
              <a:t/>
            </a:r>
            <a:br>
              <a:rPr lang="en-US" sz="2400" b="1"/>
            </a:br>
            <a:r>
              <a:rPr lang="en-US" sz="2400" b="1"/>
              <a:t>(c) “</a:t>
            </a:r>
            <a:r>
              <a:rPr lang="en-US" sz="4000" b="1"/>
              <a:t>seller</a:t>
            </a:r>
            <a:r>
              <a:rPr lang="en-US" sz="2400" b="1"/>
              <a:t>”  [with respect to section (1) and sub-section (1F) means the  Central Government ,</a:t>
            </a:r>
            <a:br>
              <a:rPr lang="en-US" sz="2400" b="1"/>
            </a:br>
            <a:r>
              <a:rPr lang="en-US" sz="2400" b="1"/>
              <a:t>a State Government or </a:t>
            </a:r>
            <a:br>
              <a:rPr lang="en-US" sz="2400" b="1"/>
            </a:br>
            <a:r>
              <a:rPr lang="en-US" sz="2400" b="1"/>
              <a:t>any local authority  or </a:t>
            </a:r>
            <a:br>
              <a:rPr lang="en-US" sz="2400" b="1"/>
            </a:br>
            <a:r>
              <a:rPr lang="en-US" sz="2400" b="1"/>
              <a:t>corporation or </a:t>
            </a:r>
            <a:br>
              <a:rPr lang="en-US" sz="2400" b="1"/>
            </a:br>
            <a:r>
              <a:rPr lang="en-US" sz="2400" b="1"/>
              <a:t>authority established by  or under a Central, State or Provisional  Act, or</a:t>
            </a:r>
            <a:br>
              <a:rPr lang="en-US" sz="2400" b="1"/>
            </a:br>
            <a:r>
              <a:rPr lang="en-US" sz="2400" b="1"/>
              <a:t>any company or </a:t>
            </a:r>
            <a:br>
              <a:rPr lang="en-US" sz="2400" b="1"/>
            </a:br>
            <a:r>
              <a:rPr lang="en-US" sz="2400" b="1"/>
              <a:t>firm or</a:t>
            </a:r>
            <a:br>
              <a:rPr lang="en-US" sz="2400" b="1"/>
            </a:br>
            <a:r>
              <a:rPr lang="en-US" sz="2400" b="1"/>
              <a:t> co-operative society and also</a:t>
            </a:r>
            <a:br>
              <a:rPr lang="en-US" sz="2400" b="1"/>
            </a:br>
            <a:r>
              <a:rPr lang="en-US" sz="2400" b="1"/>
              <a:t> includes an individual or</a:t>
            </a:r>
            <a:br>
              <a:rPr lang="en-US" sz="2400" b="1"/>
            </a:br>
            <a:r>
              <a:rPr lang="en-US" sz="2400" b="1"/>
              <a:t>a Hindu Undivided Family  whose total sales, gross receipts or turnover from the business  or profession carried on by him  exceed [one crore rupees in case of business or fifty  lakh  rupees in case of profession during the  financial year immediately proceeding  the financial year in which the goods of the nature specified in the Table in sub-section (1)  [are sold]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894695" cy="6332855"/>
          </a:xfrm>
        </p:spPr>
        <p:txBody>
          <a:bodyPr>
            <a:normAutofit fontScale="90000"/>
          </a:bodyPr>
          <a:lstStyle/>
          <a:p>
            <a:r>
              <a:rPr lang="en-US" sz="2800" b="1"/>
              <a:t/>
            </a:r>
            <a:br>
              <a:rPr lang="en-US" sz="2800" b="1"/>
            </a:br>
            <a:r>
              <a:rPr lang="en-US" sz="3110">
                <a:sym typeface="+mn-ea"/>
              </a:rPr>
              <a:t>(A)the  Central  Government , a  State Government  and an embassy , a  High Commission legation,commission, consulate and the trade representation  of a foreign State; or  </a:t>
            </a:r>
            <a:br>
              <a:rPr lang="en-US" sz="3110">
                <a:sym typeface="+mn-ea"/>
              </a:rPr>
            </a:br>
            <a:r>
              <a:rPr lang="en-US" sz="3110">
                <a:sym typeface="+mn-ea"/>
              </a:rPr>
              <a:t>(B)a local  authority  as defined in Explanation  to clause  (20)  of  section 10; or</a:t>
            </a:r>
            <a:br>
              <a:rPr lang="en-US" sz="3110">
                <a:sym typeface="+mn-ea"/>
              </a:rPr>
            </a:br>
            <a:r>
              <a:rPr lang="en-US" sz="3110">
                <a:sym typeface="+mn-ea"/>
              </a:rPr>
              <a:t>(C) a public sector company which is engaged  in the business of carrying  passengters.]</a:t>
            </a:r>
            <a:r>
              <a:rPr lang="en-US" sz="3110" dirty="0">
                <a:sym typeface="+mn-ea"/>
              </a:rPr>
              <a:t/>
            </a:r>
            <a:br>
              <a:rPr lang="en-US" sz="3110" dirty="0">
                <a:sym typeface="+mn-ea"/>
              </a:rPr>
            </a:br>
            <a:r>
              <a:rPr lang="en-US" sz="3110" b="1"/>
              <a:t/>
            </a:r>
            <a:br>
              <a:rPr lang="en-US" sz="3110" b="1"/>
            </a:br>
            <a:r>
              <a:rPr lang="en-US" sz="3110" b="1"/>
              <a:t>When TCS is not applicable Section 206(1A)</a:t>
            </a:r>
            <a:r>
              <a:rPr lang="en-US" sz="3110"/>
              <a:t/>
            </a:r>
            <a:br>
              <a:rPr lang="en-US" sz="3110"/>
            </a:br>
            <a:r>
              <a:rPr lang="en-US" sz="3110"/>
              <a:t>No collection of tax shall be made in the case of a buyer who is resident in India,if such buyer furnishes to the person responsible to collect tax,a declaration in writing in duplicate in Form 27C under Rule 37C and verified in prescribed manner to the effect that the goods referred to in Column (2) of the Table are to be utilised for the purpose of manufacturing,processing or producing articles or things or for generation of power </a:t>
            </a:r>
            <a:r>
              <a:rPr lang="en-US" sz="3110" b="1"/>
              <a:t>and not for trading purpose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TotalTime>
  <Words>693</Words>
  <Application>Microsoft Office PowerPoint</Application>
  <PresentationFormat>Widescreen</PresentationFormat>
  <Paragraphs>62</Paragraphs>
  <Slides>35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35</vt:i4>
      </vt:variant>
    </vt:vector>
  </HeadingPairs>
  <TitlesOfParts>
    <vt:vector size="40" baseType="lpstr">
      <vt:lpstr>Arial</vt:lpstr>
      <vt:lpstr>Arial Black</vt:lpstr>
      <vt:lpstr>Calibri</vt:lpstr>
      <vt:lpstr>Calibri Light</vt:lpstr>
      <vt:lpstr>Office Theme</vt:lpstr>
      <vt:lpstr>Tax Collected at Source U/s 206C under the Income Tax Act,1961</vt:lpstr>
      <vt:lpstr>INDEX</vt:lpstr>
      <vt:lpstr>Introduction</vt:lpstr>
      <vt:lpstr>206C Who Is liable to colect tax:  1. Any Transferrer Person as defined U/s 2(31) of the Act liable to collect the consideration from the Transferee in regards to the certain specified goods as per tabulated as under.  Subject matter: Transfer of Tabulated goods </vt:lpstr>
      <vt:lpstr> </vt:lpstr>
      <vt:lpstr>Relevant Rules: 31AA, 37C, 37CA, 37D, 37G to 37J  Relevant Forms:  Forn No.13 Form No.24G Form No.27A Form No.27BA Form No.27C Form No.27D and Form No.27EQ</vt:lpstr>
      <vt:lpstr>  “buyer “ with respect to ---- i)Sub-section  (1) means a person who obtains in any sale, by way of auction, tender or any other mode,  goods of the nature specified  in the table of sub-section (1) or the right to receive any such goods but  does not include, - (A)a  public sector company , the Central  Government , a State  Government , and an embassy,  Hi gh Commission, legation, commission, consulate and the trade representation, of a foreign  State and a club; or (B)a buyer  in the retail sale of such goods purchased by him for personal consumption ; ii)[   ]  iii)Sub-section (IF) means a person who obtains in any sale  , goods of the nature specified in the  said sub-section , but  does not include,- </vt:lpstr>
      <vt:lpstr> (b) “ scrap” means  waste and scrap  from the  manufacture or mechanical  wo0rking of materials which is definitely not usable as such  because of breakage ,cutting  up, wear and other reasons;  (c) “seller”  [with respect to section (1) and sub-section (1F) means the  Central Government , a State Government or  any local authority  or  corporation or  authority established by  or under a Central, State or Provisional  Act, or any company or  firm or  co-operative society and also  includes an individual or a Hindu Undivided Family  whose total sales, gross receipts or turnover from the business  or profession carried on by him  exceed [one crore rupees in case of business or fifty  lakh  rupees in case of profession during the  financial year immediately proceeding  the financial year in which the goods of the nature specified in the Table in sub-section (1)  [are sold]</vt:lpstr>
      <vt:lpstr> (A)the  Central  Government , a  State Government  and an embassy , a  High Commission legation,commission, consulate and the trade representation  of a foreign State; or   (B)a local  authority  as defined in Explanation  to clause  (20)  of  section 10; or (C) a public sector company which is engaged  in the business of carrying  passengters.]  When TCS is not applicable Section 206(1A) No collection of tax shall be made in the case of a buyer who is resident in India,if such buyer furnishes to the person responsible to collect tax,a declaration in writing in duplicate in Form 27C under Rule 37C and verified in prescribed manner to the effect that the goods referred to in Column (2) of the Table are to be utilised for the purpose of manufacturing,processing or producing articles or things or for generation of power and not for trading purpose    </vt:lpstr>
      <vt:lpstr>  The scrap sold should arise out of manufacturing or mechanical working of material. In absence of which, no requirement to collect tax at source-  Navine Fluorine International Ltd. vs. ACIT (Ahmedabad ITAT) [2012] 14ITR (T) 481 Provisions of TCS not applicable to dealer of scrap–Lala Bharat Lal &amp; Sons vs. ITO (Lucknow ITAT) (ITA No.14,15,16/LKW/2019 dtd.19.02.2020).   The Tribunal in this case held, that trading in the scrap cannot be deemed to have any nexus with manufacturing and hence a trader cannot be subjected to collect of TCS on the ground that he has dealt in scrap which has been manufactured by another assessee.   The Tribunal in this judgement followed the decisions given by the Gujarat High Court in Priya </vt:lpstr>
      <vt:lpstr>Blue Industries case and by the Ahmedabad Tribunal in Dhasawala Traders case. Lucknow Tribunal reiterated this view in M/s Wire One vs ITO (TDS). This view was also supported earlier by the Ahmedabad Tribunal in Azizbhai A Lada, Bhavnagar vs ITO (TDS)  Where products obtained in course of ship breaking activity are usable as such, they do not fall within definition of scrap. Hence, not liable for TCS– CIT vs. Priya Blue Industries Pvt. Ltd. (Gujarat HC) [2016] 381 ITR 210</vt:lpstr>
      <vt:lpstr> Furnishing such declaration, Section 206(1B): Within seven  days of the immediate succeeding month, However  No time limit has been prescribed for furnishing Form No.27C by the buyer to the seller except the time limit of the seller to to collect  Chandmal Sancheti vs ITO (Jaipur ITAT) (ITANo. 344&amp;345/JP/2015)  Payment : Within seven days of the immediate succeeding month  206(1C): Every person, who grants a lease or a license or enters into a contract or otherwise, transfers any right or interest in any parking lot or toll plaza or mine or quarry to another person (hereafter referred to as “licensee or leasee”) for the use of such parking lot or toll plaza or mine or quarry, for the purpose of business, shall collect tax at source at the rate of 2%. </vt:lpstr>
      <vt:lpstr>Nature of contract or license or lease, etc.                                         Rate of TCS  i. Parking lot                                           2%  ii. Toll plaza                                             2%  iii.Mining and quarrying (doesnot includes mining and quarrying of mineral oil, including petroleum And natural gas)                                      2% </vt:lpstr>
      <vt:lpstr>The provisions of this section shall not apply to mining and quarrying of mineral oil, petroleum and natural gas.  The provisions of this section shall not apply if the licensee or lessee is a public sector company.  Tax has to be collected by the seller at the time of debiting of the amount payable by the licensee or leasee to the account of the licensee or leasee or at the time or receipt of such amount from the licensee or leasee in cash or by issue of cheque or draft, or by any other mode, whichever is earlier</vt:lpstr>
      <vt:lpstr>Individual / HUF even if his turnover does not exceed Rs.1 Crore or Rs. 50 Lakhs, as the case may be are also liable to collect tax u/s. 206C(1C).  For the purpose of section 206C(1C) on parking lot, toll plaza or mining or quarrying, every person [person as defined u/s. 2(31) of the Income tax Act, 1961 [,should collect TCS. Thus, the Central Govt., State Govt., not included in the definition of person u/s .2(31) cannot be made liable to collect tax at source. Shree Jagannath Temple Office is not a person u/s. 2(31). Thus, not liable to collect tax at source u/s. 206C(1C)-Shree Jagannath Temple Managing Committee vs. ACIT (Cuttack ITAT) (ITA No.197 and 198/2013)</vt:lpstr>
      <vt:lpstr>TCS on motor vehicle to be collected at the time of (receipt of) Retail Sale and not on sale of motor vehicle by manufacturers to dealers / distributors – CBDT Circular No. 22/2016 dtd. 08.06.2016   Receipt of Sale consideration from a dealer would be subjected to TCS under sub-section (1H) of the Act, if such sales are not subjected to TCS under sub-section (1F) of section 206C of the Act. [Para 4.5.2. (i) of the CBDT circular 17/2020]  As per Para 4.5 of CBDT Guidelines vide Circular 17/2020 dated 29.09.2020–Receipt of sale consideration by a dealer is liable for TCS u/s. 206C(1H).  Thus, earlier exemption given on sale of motor vehicles by manufacturers to dealers/distributors vide CBDT Circular No. 22/2016 dtd. 08.06.2016 is not relevant now since the same have been specifically included vide above Guidelines vide CBDT circular 17/2020. </vt:lpstr>
      <vt:lpstr>The percentages  of TCS as referred to in section 206C(1), 206C(1C) and 206C(1F) shall be increased by a surcharge and health &amp; education cess for assessment year 2020-21   Threshold limit:  Motor car exceeding 10 lacs Foreign Travelling: Exceeding Seven lac for educational and medical. Hence, when the company deducts tax in the FY 2022-23 and learns that the payee has not filed his ITR for the last year, the TDS should be deducted at higher of the following: Twice the rate prescribed in the Act, i.e. 2% (2 X 1%), or 5%</vt:lpstr>
      <vt:lpstr>TCS Return TCS return shall be submitted in form no. 27 EQ within the time limit give below:-  Quarter ending                              Due Date 30th June                               15th July 30th September                    15th October 31st December                      15th January 31st March                             15th May</vt:lpstr>
      <vt:lpstr>Guidelines for handling issues related to applications received u/s 197:  In order to streamline the procedure of handling the applications received u/s 197 and disposing the same in a time bound manner in consonance with the Citizens’ charter, the commissioner of Income tax (TDS) has issued certain guidelines for the Assessing Officers.   In a nutshell, these guidelines make it mandatory for the Assessing Officer to dispose of the applications u/s 197 within a time frame of 30 days from the end of the month in which application complete in ALL respect is received. The section 197 strikes a delicate balance between requirement of ensuring cash flow to the taxpayer and realizing government dues at the earliest. Taxpayers are, therefore, advised to file complete details required for processing the application in the first instance itself. This will expedite the issuance of certificate u/s 197. </vt:lpstr>
      <vt:lpstr>Similar to Section 197 of the Income Tax Act, 1961 provides for the facility of NIL deduction of tax at source or at a deduction at a Lower rate of tax. To avail of this benefit the assessee whose TCS is likely to be collected on certain receipts should make an application before the TCS Assessing Officer who has a jurisdiction over his/ her/ its case. The assessee/ Collectee concerned may apply for a certificate for Nil or lower deduction of TDS on their receipts in Form No 13. Delays in this matter can be avoided by filing the prescribed form correctly and submitting the required details along with the form itself.</vt:lpstr>
      <vt:lpstr>Time Limits and Procedure of depositing TDS and Issue of TCS Certificate:   Both transferee and transferor must have Permanent Account Number (PAN).   Transferee is not required to hold/obtain TAN for payment of TCS. Online payment of TCS is mandatory. Online payment of challan is available on TIN NSDL website.   Any sum collected  shall be paid to the credit of the Central Government within a period of  7 days from the end of the month in which the deduction is made and shall be accompanied by a challan-cum-statement in Form No. 27EQ. </vt:lpstr>
      <vt:lpstr>Assessing Officer was justified in levying fee under section 234E on account of delay in filing statements in respect of each flat, while processing such statements under section 200A.   Refer Corner view Construction &amp; Developers (P.) Ltd [2019] 109 taxmann.com 68 (Mumbai – Trib.) Where in respect of purchase of property, assessee deposited tax at source under section 194-IA and also filed a statement to that effect much prior to date when section 234E came into existence i.e. 1-6-2015, impugned order levying fee under section 234E for violation of section 200(3) was to be set aside Meghna Gupta [2018] 99 taxmann.com 334 (Delhi – Trib.)  </vt:lpstr>
      <vt:lpstr>Sec 206C(1H): Section 206C(1H) TCS on Receipt of Sale Consideration “Every person, being a seller, who receives any amount as consideration for sale of any goods of the value or aggregate of such value exceeding fifty lakh rupees in any previous year, other than the goods being exported out of India or goods covered in sub-section (1) or sub-section (1F) or sub-section(1G) shall, at the time of receipt of such amount , collect from the buyer, a sum equal to 0.1per cent of the sale consideration exceeding fifty lakh rupees as income-tax”   Nature of Transaction Receipt of Sale consideration for Sale of Goods in India by a Seller whose turnover exceeds Rs. 10 Crores in the preceding FY is liable to collect tax at source.  The term goods have not been defined in the Income Tax Act, hence we may refer to Sales of Goods Act, 1930 or Goods and Service Tax Act 2017 for the meaning of goods. In both the Acts, the term “Goods” has been defined as “Goods” means every kind of movable property other than money and securities but includes actionable claims, growing crops, grass and things attached to or forming part of the land which are agreed to be severed before supply or under a contract of supply.</vt:lpstr>
      <vt:lpstr>These provisions are applicable only in respect of transaction of sale of goods and do not apply to sale of services.  Who is liable to collect tax at Source (TCS) under section 206C(1H) ?  &gt; Seller whose Turnover of preceding year exceeds Rs. 10 Crores.  &gt; As per Section 206C(1H) “Seller means a person whose total sales, gross receipts or turnover from the business carried on by him exceed ten crore rupees during the financial year immediately preceding the financial year in which the sale of goods is carried out, not being a person as the Central Government may, by notification in the Official Gazette, specify for this purpose, subject to such conditions as may be specified therein.” However, as per Para 2 of the CBDT Press Release dated 30th September, 2020-A seller would be required to collect tax only if his turnover exceeds Rs. 10 crore in the last financial year. (not the year of sale)</vt:lpstr>
      <vt:lpstr>&gt; Practically, it can be concluded that any person whose turnover exceeds Rs.10 Crores in the preceding year, shall be covered u/s. 206C(1H).  From whom to collect? Buyer from whom, receipt (and not sales) exceeds Rs. 50 Lakhs, in aggregate, in a financial year. The amount on which the tax needs to be collected shall be limited only to the consideration for sale of goods actually received. The liability is triggered at the point of receipt of amount once the threshold of Rs.50 Lakhs is crossed. In the absence of sale of goods and amount received, the liability does not exist. The sale consideration can be interpreted as amount received in advance or in arrears. In case, if there is some change in valuation say under GST law then too the requirement of TCS will be qua actual consideration and not qua valuation under the GST law.  Rate of Tax &gt; 1% of the amount exceeding Rs. 50 Lakhs. (@0.075% upto 31.03.2021)</vt:lpstr>
      <vt:lpstr>If the buyer does not provide PAN/Aadhaar number then the TCS shall be collected at 1%, instead of 0.1%. In such situation, Covid-19 related concession is also not available. &gt; Example: If Amount received in a FY is Rs. 70 Lakhs, then TCS is applicable only on Rs.20 Lakhs.  When to collect the TCS? &gt; Section 206C(1H) provides that TCS is required to be collected at the time of receipt of the Sale consideration and not at the time of debiting the Party Ledger Account.  &gt; What about Sales made in FY 2020-21 where TCS @ 0.075% is levied on invoice ?  If it’s payment is received in FY2021-22, then @0.1% will be levied. Separate accounting /collection for such shortfall would be required.  &gt; If the buyer is liable to deduct tax at source on goods purchased by him and the buyer has deducted the amount then the seller is not required to collect TCS on such transactions. Both the conditions need to be fulfilled i.e., the buyer should be liable for deduction of tax at source and has deducted such amount If the buyer does not provide PAN/Aadhaar number then the TCS shall be collected at 1%, instead of 0.1%. In such situation, Covid-19 related concession is also not available.  &gt; Example: If Amount received in a FY is Rs. 70 Lakhs, then TCS is applicable only on Rs.20 Lakhs.   </vt:lpstr>
      <vt:lpstr>&gt;When to collect the TCS? &gt; Section 206C(1H) provides that TCS is required to be collected at the time of receipt of the Sale consideration and not at the time of debiting the Party Ledger Account.    What about Sales made in FY 2020-21 where TCS @ 0.075% is levied on invoice ?–If it’s payment is received in FY2021-22, then @0.1% will be levied. Separate accounting /collection for such shortfall would be required.    If the buyer is liable to deduct tax at source on goods purchased by him and the buyer has deducted the amount then the seller is not required to collect TCS on such transactions. Both the conditions need to be fulfilled i.e., the buyer should be liable for deduction of tax at source and has deducted such amount</vt:lpstr>
      <vt:lpstr>Tax not to be collected in certain cases &gt; Explanation (a) to Section 206C(1H)– Buyer means a person who purchases any goods, but does not include, (A) the Central Government, a State Government, etc. (B) a local authority as defined in the Explanation to Section10(20) (C) a person importing goods into India or any other notified person &gt; Although, no tax is to be collected from them, but the same is required to be mentioned in the quarterly TCS Statement (Form No. 27EQ) and non-disclosure of such items in quarterly TCS Statement is required to be reported by the Tax Auditor under Clause 34(b) of the Tax Audit Report.  TCS is not required to be collected in respect of Export sales as the consideration for sale of goods excludes consideration towards goods exported out of India and even the definition of buyer excludes a person importing goods from India. &gt; TCS not to be collected on Sale of immovable property as it is out of ambit of goods.</vt:lpstr>
      <vt:lpstr>TCS on trade receivables standing in books as on 30 September 2020: The trigger point of collection of TCS is receipt of consideration for sale of goods and hence one may say that as the consideration is received on or after 01 October 2020, TCS provisions are applicable on such transactions and TCS should be collected by the seller.  The CBDT has recently issued a clarification which gives an impression that in cases where goods have been sold prior to 01 October 2020 and the consideration is received on or after 01 October 2020, TCS should be collected.  However, an alternate view is also possible because for this provision to be applicable both the conditions need to be satisfied: &gt; The sale of goods is carried out i.e., sale of goods must have been actually effected and &gt; The consideration must be received in respect of such sale.  Therefore, in cases where goods have already been sold prior to 01 October 2020, TCS may not be required to be collected because these provisions are effectively operative from 01 October 2020. Needless to mention, considering that CBDT has issued a clarification that TCS should be applicable on receipt of consideration on or after 01 October, 2020 even if sale is made before 01 October 2020, litigation cannot be entirely ruled out.</vt:lpstr>
      <vt:lpstr>Cancellation of Sale Practical difficulties may arise where advance is collected for sale of goods and TCS is remitted and subsequently the contract is cancelled and the amount is refundable. In such cases, the seller may only refund the primary sale consideration received and not the TCS amount, since such TCS amount is already credited as prepaid taxes and will appear in Form 26AS and the buyer should not insist for refund of the TCS amount as the buyer would otherwise be entitled to credit of the TCS in the return of income.  Payments by third party In quite a few cases, the sale proceeds are partly paid by the Government as a release of subsidy, or the costs are funded by third-party payments. All such transactions also amount to receipt on behalf of the buyer and hence the seller will be under obligation to remit TCS.  Whether turnover of Rs.10 Crores includes GST? For the purpose of determining applicability of Turnover of Rs. 10 Crores as per Explanation to Section 206C(1H), the turnover limit of Rs. 10 Crores shall be determined excluding the amount of GST collected on Sales.</vt:lpstr>
      <vt:lpstr>How to determine the limit of Rs. 50 Lakhs?  &gt; The seller is liable to collect TCS from the buyer if the receipt of sale consideration in the financial year (including receipts before 1st October, 2020) exceeds Rs.50 Lakhs. &gt; Section 206C(1H)– “Every person, being a seller, who receives any amount as consideration for sale of any goods of the value or aggregate of such value exceeding fifty lakh rupees in any previous year, other than the goods being exported out of India or goods covered in sub-section (1)/ (1F)/ (1G) shall, at the time of receipt of such amount, collect from the buyer, a sum equal to 0.1% of the sale consideration exceeding Rs.50 Lakhs as income-tax”  &gt; Further, as per CBDT Guidelines u/s. 206C(1-I) vide circular 17/2020 dated 29.09.2020 provides that the seller is liable to collect TCS if the receipt of sales consideration exceeds Rs.50 Lakhs. &gt; As per Para 4 of the CBDT Press Release dated 30.09.2020-the threshold is based on the yearly receipt.  Thus, it can be concluded that the limit of Rs.50 Lakhs is of RECEIPT and not SALE. &gt; TCS is also required to be collected at the time of receipt of advance – Para No. 4.4.2 (ii) of CBDT Guidelines vide Circular No. 17/2020 dated 29.09.2020.  &gt; Threshold of Rs.50 Lakhs–EVERY YEAR FOR EVERY DEBTOR</vt:lpstr>
      <vt:lpstr>Should TCS amount be included in the invoice: As such, there is no provision which mandatorily requires the seller to include the amount of TCS in the tax invoice. However, if the amount of TCS is not included in the invoice, then the buyer would not be aware of the total amount of consideration payable to the seller and therefore it would be advisable for the seller to add the TCS figure in the invoice itself and also raise an accounting entry in the books of accounts as a TCS liability even though not payable until the receipt of consideration. It may be noted that even though if the TCS amount is debited to the buyer, the liability to deposit TCS u/s 206C(1H) does not arise till receipt of consideration.  Impact of Credit notes and Debit notes: If sales return/credit note/debit note is before receipt of any consideration, then the impact thereof will be included in the amount of consideration, and accordingly, on receipt of the revised consideration, the provisions of TCS would be applicable. If the amount of consideration is already received and TCS is collected and paid, no impact thereof will be required to be made at the time of passing entry for sales return/credit note/debit note. However, against the subsequent realization, if the same gets adjusted and net consideration is paid then on such net consideration TCS should be collected.</vt:lpstr>
      <vt:lpstr>Whether TCS Provisions would be applicable if the amount of sale consideration is adjusted against the amounts payable for purchases from said party:  in such a situation, though the amount is not received in cash mode, however there is a deemed receipt of consideration through indirect means i.e., through an adjustment of receivable and payables account and hence TCS should be collected under such transactions. Even a past, present or future act is valid consideration under the Contract Act and therefore consideration would be deemed to have been received on an adjustment of mutual liabilities.  TCS applicable even on part receipt of consideration: M/s ABC (Turnover for the FY 2019-20 was Rs.20 Crores) from the period 01 April 2020 to 30 October 2020 has sold goods worth Rs.50 Lakhs to Mr A and the consideration has been received to M/s ABC. Thereafter, M/s ABC again sold goods worth Rs.75 Lakhs on 01/11/2020 and till 30/11/2020, M/s ABC has received only Rs.60 lakhs from Mr A. Here in this case, M/s ABC will have to consider the receipt of amount of Rs.60 lakhs inclusive of TCS and accordingly compute the amount of TCS on gross up basis as under; Amount Received / (100 + Rate of TCS) * Rate of TCS = 60,00,000/100.075 * 0.075% = Rs.4,497/-</vt:lpstr>
      <vt:lpstr>TCS is to be collected at the time of receipt of the amount  However, TCS is to computed as a % of sale consideration  Basic Threshold of Rs. 50 Lakhs is provided – TCS to be collected only on amount in excess of 50 Lakhs  Export and Import transactions are excluded – FA amendment  Government as a buyer is excluded but government companies as seller is not excluded  Applicable where sales, turnover, gross receipts in business of seller exceeded 10 Crore in immediately preceding Lower collection certificate is not possible – Not covered by sub. Section 9  If TDS deducted by buyer – TCS does not apply – Availability of trail</vt:lpstr>
      <vt:lpstr>THANK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PROCEDURE ON TAX DEDUCTED AT SOURCE</dc:title>
  <dc:creator>Windows User</dc:creator>
  <cp:lastModifiedBy>Windows User</cp:lastModifiedBy>
  <cp:revision>79</cp:revision>
  <dcterms:created xsi:type="dcterms:W3CDTF">2019-04-09T09:41:00Z</dcterms:created>
  <dcterms:modified xsi:type="dcterms:W3CDTF">2024-05-29T07:17:26Z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DD5B7EA2BCE946A79455F0EE08E5C706_12</vt:lpwstr>
  </property>
  <property fmtid="{D5CDD505-2E9C-101B-9397-08002B2CF9AE}" pid="3" name="KSOProductBuildVer">
    <vt:lpwstr>1033-12.2.0.13306</vt:lpwstr>
  </property>
</Properties>
</file>