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82" r:id="rId4"/>
    <p:sldId id="283"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66" d="100"/>
          <a:sy n="66" d="100"/>
        </p:scale>
        <p:origin x="1304"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4CD758A7-8EC1-48D1-82FF-2EB1EB79C501}"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CC24-DC0B-44FA-9CAB-FDE626EF4347}"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7480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58A7-8EC1-48D1-82FF-2EB1EB79C501}"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941537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58A7-8EC1-48D1-82FF-2EB1EB79C501}"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CC24-DC0B-44FA-9CAB-FDE626EF4347}" type="slidenum">
              <a:rPr lang="en-US" smtClean="0"/>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3716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58A7-8EC1-48D1-82FF-2EB1EB79C501}"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54642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D758A7-8EC1-48D1-82FF-2EB1EB79C501}"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CC24-DC0B-44FA-9CAB-FDE626EF4347}"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2214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D758A7-8EC1-48D1-82FF-2EB1EB79C501}"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1089832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D758A7-8EC1-48D1-82FF-2EB1EB79C501}" type="datetimeFigureOut">
              <a:rPr lang="en-US" smtClean="0"/>
              <a:t>5/17/2024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1755337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D758A7-8EC1-48D1-82FF-2EB1EB79C501}" type="datetimeFigureOut">
              <a:rPr lang="en-US" smtClean="0"/>
              <a:t>5/17/2024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3507434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D758A7-8EC1-48D1-82FF-2EB1EB79C501}" type="datetimeFigureOut">
              <a:rPr lang="en-US" smtClean="0"/>
              <a:t>5/17/2024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894865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D758A7-8EC1-48D1-82FF-2EB1EB79C501}"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2609871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CD758A7-8EC1-48D1-82FF-2EB1EB79C501}"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CC24-DC0B-44FA-9CAB-FDE626EF4347}"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1915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CD758A7-8EC1-48D1-82FF-2EB1EB79C501}" type="datetimeFigureOut">
              <a:rPr lang="en-US" smtClean="0"/>
              <a:t>5/17/2024</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6CBCC24-DC0B-44FA-9CAB-FDE626EF4347}" type="slidenum">
              <a:rPr lang="en-US" smtClean="0"/>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81661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 y="4960137"/>
            <a:ext cx="8496300" cy="1364464"/>
          </a:xfrm>
        </p:spPr>
        <p:txBody>
          <a:bodyPr/>
          <a:lstStyle/>
          <a:p>
            <a:pPr algn="ctr"/>
            <a:r>
              <a:rPr lang="en-US" dirty="0"/>
              <a:t>Sec 195-other sums – non resident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At what rate is the tax deducted under section 195?</a:t>
            </a:r>
            <a:br>
              <a:rPr lang="en-US" b="1" dirty="0"/>
            </a:br>
            <a:endParaRPr lang="en-US" dirty="0"/>
          </a:p>
        </p:txBody>
      </p:sp>
      <p:sp>
        <p:nvSpPr>
          <p:cNvPr id="3" name="Content Placeholder 2"/>
          <p:cNvSpPr>
            <a:spLocks noGrp="1"/>
          </p:cNvSpPr>
          <p:nvPr>
            <p:ph idx="1"/>
          </p:nvPr>
        </p:nvSpPr>
        <p:spPr/>
        <p:txBody>
          <a:bodyPr>
            <a:normAutofit/>
          </a:bodyPr>
          <a:lstStyle/>
          <a:p>
            <a:r>
              <a:rPr lang="en-US" dirty="0"/>
              <a:t>TDS is deducted at either of the following rates, whichever is more beneficial to the payee:</a:t>
            </a:r>
          </a:p>
          <a:p>
            <a:r>
              <a:rPr lang="en-US" dirty="0"/>
              <a:t>Rates as per the Finance Act of the given year</a:t>
            </a:r>
          </a:p>
          <a:p>
            <a:r>
              <a:rPr lang="en-US" dirty="0"/>
              <a:t>Rates contained in the Double Taxation Avoidance Agreement (DTAA) between India and the country of residence of such non-resident</a:t>
            </a:r>
          </a:p>
          <a:p>
            <a:r>
              <a:rPr lang="en-US" dirty="0"/>
              <a:t>Note that the rates given under the Finance Act are to be increased by the applicable surcharge and education </a:t>
            </a:r>
            <a:r>
              <a:rPr lang="en-US" dirty="0" err="1"/>
              <a:t>cess</a:t>
            </a:r>
            <a:r>
              <a:rPr lang="en-US" dirty="0"/>
              <a:t> of 4%. However, surcharge and </a:t>
            </a:r>
            <a:r>
              <a:rPr lang="en-US" dirty="0" err="1"/>
              <a:t>cess</a:t>
            </a:r>
            <a:r>
              <a:rPr lang="en-US" dirty="0"/>
              <a:t> are not required to be added to the rates given under DTAA.</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a:extLst>
              <a:ext uri="{FF2B5EF4-FFF2-40B4-BE49-F238E27FC236}">
                <a16:creationId xmlns:a16="http://schemas.microsoft.com/office/drawing/2014/main" id="{8F2C165D-B812-975E-DD5A-4D6273DF821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4575" y="685800"/>
            <a:ext cx="8926966" cy="5967984"/>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Application for nil or lower TDS deduction certificate by the payer</a:t>
            </a:r>
            <a:br>
              <a:rPr lang="en-US" b="1" dirty="0"/>
            </a:br>
            <a:endParaRPr lang="en-US" dirty="0"/>
          </a:p>
        </p:txBody>
      </p:sp>
      <p:sp>
        <p:nvSpPr>
          <p:cNvPr id="3" name="Content Placeholder 2"/>
          <p:cNvSpPr>
            <a:spLocks noGrp="1"/>
          </p:cNvSpPr>
          <p:nvPr>
            <p:ph idx="1"/>
          </p:nvPr>
        </p:nvSpPr>
        <p:spPr/>
        <p:txBody>
          <a:bodyPr/>
          <a:lstStyle/>
          <a:p>
            <a:r>
              <a:rPr lang="en-US" dirty="0"/>
              <a:t>When the payer believes that no amount or only a partial amount (other than salary) is taxable in the hands of the non-resident in India or that TDS is to be done at a lower rate, then he may make an application under Form 15E to the Assessing Officer (AO) for obtaining a lower or nil deduction certificate.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Declaration of information in relation to foreign payments</a:t>
            </a:r>
            <a:br>
              <a:rPr lang="en-US" b="1" dirty="0"/>
            </a:br>
            <a:endParaRPr lang="en-US" dirty="0"/>
          </a:p>
        </p:txBody>
      </p:sp>
      <p:sp>
        <p:nvSpPr>
          <p:cNvPr id="3" name="Content Placeholder 2"/>
          <p:cNvSpPr>
            <a:spLocks noGrp="1"/>
          </p:cNvSpPr>
          <p:nvPr>
            <p:ph idx="1"/>
          </p:nvPr>
        </p:nvSpPr>
        <p:spPr/>
        <p:txBody>
          <a:bodyPr/>
          <a:lstStyle/>
          <a:p>
            <a:r>
              <a:rPr lang="en-US" dirty="0"/>
              <a:t>The payer responsible for paying any amount to a non-resident or a foreign company is required to furnish complete and accurate information regarding such payment in Form 15CA and Form 15CB with the AO. Note that such information must be furnished even if the amount paid is not taxable under the Act. Failure to do such compliance shall attract a penalty of Rs 1 </a:t>
            </a:r>
            <a:r>
              <a:rPr lang="en-US" dirty="0" err="1"/>
              <a:t>lakh</a:t>
            </a:r>
            <a:r>
              <a:rPr lang="en-US" dirty="0"/>
              <a:t> under Section 271-I.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15 CA</a:t>
            </a:r>
          </a:p>
        </p:txBody>
      </p:sp>
      <p:sp>
        <p:nvSpPr>
          <p:cNvPr id="3" name="Content Placeholder 2"/>
          <p:cNvSpPr>
            <a:spLocks noGrp="1"/>
          </p:cNvSpPr>
          <p:nvPr>
            <p:ph idx="1"/>
          </p:nvPr>
        </p:nvSpPr>
        <p:spPr/>
        <p:txBody>
          <a:bodyPr>
            <a:normAutofit/>
          </a:bodyPr>
          <a:lstStyle/>
          <a:p>
            <a:r>
              <a:rPr lang="en-US" dirty="0"/>
              <a:t>Form 15CA is a Declaration of Remitter and is considered as a tool for collecting information in lieu of payments which are chargeable for tax in the hands of recipient non-resident of India. This is starting of an effective Information Processing System which may be utilized by the Income tax Department to freely track the foreign remittances and their source to determine tax liability. </a:t>
            </a:r>
          </a:p>
          <a:p>
            <a:r>
              <a:rPr lang="en-US" dirty="0"/>
              <a:t>Financial Institutions are now more vigilant in seeking such Forms before remittance is effected since now as per revised Rule 37BB a duty is implied on them to furnish Form 15CA received from remitter to an income-tax authority for the uses of any proceedings under the Income-tax Act.</a:t>
            </a: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839200" cy="6477000"/>
          </a:xfrm>
        </p:spPr>
        <p:txBody>
          <a:bodyPr>
            <a:normAutofit/>
          </a:bodyPr>
          <a:lstStyle/>
          <a:p>
            <a:r>
              <a:rPr lang="en-US" dirty="0"/>
              <a:t>Part A –Section A of Form 15CA is filled in by the remitter when the payment or the total sum of the payment extended by the remitter to NRI recipient during a particular Financial Year is Rs. 5 </a:t>
            </a:r>
            <a:r>
              <a:rPr lang="en-US" dirty="0" err="1"/>
              <a:t>Lakhs</a:t>
            </a:r>
            <a:r>
              <a:rPr lang="en-US" dirty="0"/>
              <a:t> or less. </a:t>
            </a:r>
          </a:p>
          <a:p>
            <a:r>
              <a:rPr lang="en-US" dirty="0"/>
              <a:t>Part B –Section B of Form 15CA is in the role when such payments are more than Rs. 5 </a:t>
            </a:r>
            <a:r>
              <a:rPr lang="en-US" dirty="0" err="1"/>
              <a:t>Lakhs</a:t>
            </a:r>
            <a:r>
              <a:rPr lang="en-US" dirty="0"/>
              <a:t>. Information is entered by the filer in Section B after acquiring a certificate from Assessing Officer (valid under section 197) or the order from Assessing Officer (valid under sub-section (2) or sub-section (3) of section 195). </a:t>
            </a:r>
          </a:p>
          <a:p>
            <a:r>
              <a:rPr lang="en-US" dirty="0"/>
              <a:t>Part C –If such payments made during a particular FY exceed Rs. 5 </a:t>
            </a:r>
            <a:r>
              <a:rPr lang="en-US" dirty="0" err="1"/>
              <a:t>Lakhs</a:t>
            </a:r>
            <a:r>
              <a:rPr lang="en-US" dirty="0"/>
              <a:t>, the related information has to be entered in Section C of Form 15CA after acquiring the Tax Determination Certificate or Form 15CB from authorized CA (valid under sub-section (2) of section 288). </a:t>
            </a:r>
          </a:p>
          <a:p>
            <a:r>
              <a:rPr lang="en-US" dirty="0"/>
              <a:t>Part D –Payments made by the remitter during a particular FY which is not referred to in sub-section 37BB or in other words is not taxable under law, the information related to such payments is to be entered in Section D of Form 15CA.</a:t>
            </a:r>
            <a:br>
              <a:rPr lang="en-US" dirty="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JPG"/>
          <p:cNvPicPr>
            <a:picLocks noGrp="1" noChangeAspect="1"/>
          </p:cNvPicPr>
          <p:nvPr>
            <p:ph idx="1"/>
          </p:nvPr>
        </p:nvPicPr>
        <p:blipFill>
          <a:blip r:embed="rId2"/>
          <a:stretch>
            <a:fillRect/>
          </a:stretch>
        </p:blipFill>
        <p:spPr>
          <a:xfrm>
            <a:off x="262244" y="533400"/>
            <a:ext cx="8575430" cy="586740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2.JPG"/>
          <p:cNvPicPr>
            <a:picLocks noGrp="1" noChangeAspect="1"/>
          </p:cNvPicPr>
          <p:nvPr>
            <p:ph idx="1"/>
          </p:nvPr>
        </p:nvPicPr>
        <p:blipFill>
          <a:blip r:embed="rId2"/>
          <a:stretch>
            <a:fillRect/>
          </a:stretch>
        </p:blipFill>
        <p:spPr>
          <a:xfrm>
            <a:off x="236313" y="304800"/>
            <a:ext cx="8671374" cy="57150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53CFC9-010D-20E1-5FDF-571706C66CF9}"/>
              </a:ext>
            </a:extLst>
          </p:cNvPr>
          <p:cNvSpPr>
            <a:spLocks noGrp="1"/>
          </p:cNvSpPr>
          <p:nvPr>
            <p:ph idx="1"/>
          </p:nvPr>
        </p:nvSpPr>
        <p:spPr>
          <a:xfrm>
            <a:off x="768096" y="457200"/>
            <a:ext cx="7994904" cy="5852160"/>
          </a:xfrm>
        </p:spPr>
        <p:txBody>
          <a:bodyPr>
            <a:normAutofit fontScale="92500" lnSpcReduction="20000"/>
          </a:bodyPr>
          <a:lstStyle/>
          <a:p>
            <a:pPr algn="just"/>
            <a:r>
              <a:rPr lang="en-GB" b="0" i="0" baseline="30000" dirty="0">
                <a:solidFill>
                  <a:srgbClr val="000000"/>
                </a:solidFill>
                <a:effectLst/>
                <a:highlight>
                  <a:srgbClr val="FFFFFF"/>
                </a:highlight>
                <a:latin typeface="Calibri" panose="020F0502020204030204" pitchFamily="34" charset="0"/>
              </a:rPr>
              <a:t>[1]</a:t>
            </a:r>
            <a:r>
              <a:rPr lang="en-GB" b="0" i="0" dirty="0">
                <a:solidFill>
                  <a:srgbClr val="000000"/>
                </a:solidFill>
                <a:effectLst/>
                <a:highlight>
                  <a:srgbClr val="FFFFFF"/>
                </a:highlight>
                <a:latin typeface="Calibri" panose="020F0502020204030204" pitchFamily="34" charset="0"/>
              </a:rPr>
              <a:t>[(1) Any person responsible for paying to a non-resident, not being a company, or to a foreign company, </a:t>
            </a:r>
            <a:r>
              <a:rPr lang="en-GB" b="0" i="0" baseline="30000" dirty="0">
                <a:solidFill>
                  <a:srgbClr val="000000"/>
                </a:solidFill>
                <a:effectLst/>
                <a:highlight>
                  <a:srgbClr val="FFFFFF"/>
                </a:highlight>
                <a:latin typeface="Calibri" panose="020F0502020204030204" pitchFamily="34" charset="0"/>
              </a:rPr>
              <a:t>[2]</a:t>
            </a:r>
            <a:r>
              <a:rPr lang="en-GB" b="0" i="0" dirty="0">
                <a:solidFill>
                  <a:srgbClr val="000000"/>
                </a:solidFill>
                <a:effectLst/>
                <a:highlight>
                  <a:srgbClr val="FFFFFF"/>
                </a:highlight>
                <a:latin typeface="Calibri" panose="020F0502020204030204" pitchFamily="34" charset="0"/>
              </a:rPr>
              <a:t>[any interest (not being interest referred to in section 194LB or section 194LC)] </a:t>
            </a:r>
            <a:r>
              <a:rPr lang="en-GB" b="0" i="0" baseline="30000" dirty="0">
                <a:solidFill>
                  <a:srgbClr val="000000"/>
                </a:solidFill>
                <a:effectLst/>
                <a:highlight>
                  <a:srgbClr val="FFFFFF"/>
                </a:highlight>
                <a:latin typeface="Calibri" panose="020F0502020204030204" pitchFamily="34" charset="0"/>
              </a:rPr>
              <a:t>[3]</a:t>
            </a:r>
            <a:r>
              <a:rPr lang="en-GB" b="0" i="0" dirty="0">
                <a:solidFill>
                  <a:srgbClr val="000000"/>
                </a:solidFill>
                <a:effectLst/>
                <a:highlight>
                  <a:srgbClr val="FFFFFF"/>
                </a:highlight>
                <a:latin typeface="Calibri" panose="020F0502020204030204" pitchFamily="34" charset="0"/>
              </a:rPr>
              <a:t>[or section 194LD] </a:t>
            </a:r>
            <a:r>
              <a:rPr lang="en-GB" b="0" i="0" baseline="30000" dirty="0">
                <a:solidFill>
                  <a:srgbClr val="000000"/>
                </a:solidFill>
                <a:effectLst/>
                <a:highlight>
                  <a:srgbClr val="FFFFFF"/>
                </a:highlight>
                <a:latin typeface="Calibri" panose="020F0502020204030204" pitchFamily="34" charset="0"/>
              </a:rPr>
              <a:t>[4]</a:t>
            </a:r>
            <a:r>
              <a:rPr lang="en-GB" b="0" i="0" dirty="0">
                <a:solidFill>
                  <a:srgbClr val="000000"/>
                </a:solidFill>
                <a:effectLst/>
                <a:highlight>
                  <a:srgbClr val="FFFFFF"/>
                </a:highlight>
                <a:latin typeface="Calibri" panose="020F0502020204030204" pitchFamily="34" charset="0"/>
              </a:rPr>
              <a:t>[* * * *] or any other sum chargeable under the provisions of this Act (not being income chargeable under the head Salaries </a:t>
            </a:r>
            <a:r>
              <a:rPr lang="en-GB" b="0" i="0" baseline="30000" dirty="0">
                <a:solidFill>
                  <a:srgbClr val="000000"/>
                </a:solidFill>
                <a:effectLst/>
                <a:highlight>
                  <a:srgbClr val="FFFFFF"/>
                </a:highlight>
                <a:latin typeface="Calibri" panose="020F0502020204030204" pitchFamily="34" charset="0"/>
              </a:rPr>
              <a:t>[5]</a:t>
            </a:r>
            <a:r>
              <a:rPr lang="en-GB" b="0" i="0" dirty="0">
                <a:solidFill>
                  <a:srgbClr val="000000"/>
                </a:solidFill>
                <a:effectLst/>
                <a:highlight>
                  <a:srgbClr val="FFFFFF"/>
                </a:highlight>
                <a:latin typeface="Calibri" panose="020F0502020204030204" pitchFamily="34" charset="0"/>
              </a:rPr>
              <a:t>[* * * *]) shall, at the time of credit of such income to the account of the payee or at the time of payment thereof in cash or by the issue of a cheque or draft or by any other mode, whichever is earlier, deduct income-tax thereon at the rates in force :</a:t>
            </a:r>
          </a:p>
          <a:p>
            <a:pPr algn="just"/>
            <a:r>
              <a:rPr lang="en-GB" b="0" i="0" baseline="30000" dirty="0">
                <a:solidFill>
                  <a:srgbClr val="000000"/>
                </a:solidFill>
                <a:effectLst/>
                <a:highlight>
                  <a:srgbClr val="FFFFFF"/>
                </a:highlight>
                <a:latin typeface="Calibri" panose="020F0502020204030204" pitchFamily="34" charset="0"/>
              </a:rPr>
              <a:t>[6]</a:t>
            </a:r>
            <a:r>
              <a:rPr lang="en-GB" b="0" i="0" dirty="0">
                <a:solidFill>
                  <a:srgbClr val="000000"/>
                </a:solidFill>
                <a:effectLst/>
                <a:highlight>
                  <a:srgbClr val="FFFFFF"/>
                </a:highlight>
                <a:latin typeface="Calibri" panose="020F0502020204030204" pitchFamily="34" charset="0"/>
              </a:rPr>
              <a:t>[Provided that in the case of interest payable by the Government or a public sector bank within the meaning of clause (23D) of section 10 or a public financial institution within the meaning of that clause, deduction of tax shall be made only at the time of payment thereof in cash or by the issue of a cheque or draft or by any other mode :]</a:t>
            </a:r>
          </a:p>
          <a:p>
            <a:pPr algn="just"/>
            <a:r>
              <a:rPr lang="en-GB" b="0" i="0" dirty="0">
                <a:solidFill>
                  <a:srgbClr val="000000"/>
                </a:solidFill>
                <a:effectLst/>
                <a:highlight>
                  <a:srgbClr val="FFFFFF"/>
                </a:highlight>
                <a:latin typeface="Calibri" panose="020F0502020204030204" pitchFamily="34" charset="0"/>
              </a:rPr>
              <a:t>Explanation </a:t>
            </a:r>
            <a:r>
              <a:rPr lang="en-GB" b="0" i="0" baseline="30000" dirty="0">
                <a:solidFill>
                  <a:srgbClr val="000000"/>
                </a:solidFill>
                <a:effectLst/>
                <a:highlight>
                  <a:srgbClr val="FFFFFF"/>
                </a:highlight>
                <a:latin typeface="Calibri" panose="020F0502020204030204" pitchFamily="34" charset="0"/>
              </a:rPr>
              <a:t>[9]</a:t>
            </a:r>
            <a:r>
              <a:rPr lang="en-GB" b="0" i="0" dirty="0">
                <a:solidFill>
                  <a:srgbClr val="000000"/>
                </a:solidFill>
                <a:effectLst/>
                <a:highlight>
                  <a:srgbClr val="FFFFFF"/>
                </a:highlight>
                <a:latin typeface="Calibri" panose="020F0502020204030204" pitchFamily="34" charset="0"/>
              </a:rPr>
              <a:t>[1] : For the purposes of this section, where any interest or other sum as aforesaid is credited to any account, whether called Interest payable account or Suspense account or by any other name, in the books of account of the person liable to pay such income, such crediting shall be deemed to be credit of such income to the account of the payee and the provisions of this section shall apply accordingly.]</a:t>
            </a:r>
          </a:p>
          <a:p>
            <a:pPr algn="just"/>
            <a:r>
              <a:rPr lang="en-GB" b="0" i="0" baseline="30000" dirty="0">
                <a:solidFill>
                  <a:srgbClr val="000000"/>
                </a:solidFill>
                <a:effectLst/>
                <a:highlight>
                  <a:srgbClr val="FFFFFF"/>
                </a:highlight>
                <a:latin typeface="Calibri" panose="020F0502020204030204" pitchFamily="34" charset="0"/>
              </a:rPr>
              <a:t>[10]</a:t>
            </a:r>
            <a:r>
              <a:rPr lang="en-GB" b="0" i="0" dirty="0">
                <a:solidFill>
                  <a:srgbClr val="000000"/>
                </a:solidFill>
                <a:effectLst/>
                <a:highlight>
                  <a:srgbClr val="FFFFFF"/>
                </a:highlight>
                <a:latin typeface="Calibri" panose="020F0502020204030204" pitchFamily="34" charset="0"/>
              </a:rPr>
              <a:t>[Explanation 2.--For the removal of doubts, it is hereby clarified that the obligation to comply with sub-section (1) and to make deduction thereunder applies and shall be deemed to have always applied and extends and shall be deemed to have always extended to all persons, resident or non-resident, whether or not the non-resident person has --</a:t>
            </a:r>
          </a:p>
          <a:p>
            <a:endParaRPr lang="en-IN" dirty="0"/>
          </a:p>
        </p:txBody>
      </p:sp>
    </p:spTree>
    <p:extLst>
      <p:ext uri="{BB962C8B-B14F-4D97-AF65-F5344CB8AC3E}">
        <p14:creationId xmlns:p14="http://schemas.microsoft.com/office/powerpoint/2010/main" val="3534729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57BB4D-63E2-6B0D-70D3-96C019515353}"/>
              </a:ext>
            </a:extLst>
          </p:cNvPr>
          <p:cNvSpPr>
            <a:spLocks noGrp="1"/>
          </p:cNvSpPr>
          <p:nvPr>
            <p:ph idx="1"/>
          </p:nvPr>
        </p:nvSpPr>
        <p:spPr>
          <a:xfrm>
            <a:off x="768096" y="533400"/>
            <a:ext cx="7918704" cy="5775960"/>
          </a:xfrm>
        </p:spPr>
        <p:txBody>
          <a:bodyPr>
            <a:normAutofit fontScale="92500" lnSpcReduction="10000"/>
          </a:bodyPr>
          <a:lstStyle/>
          <a:p>
            <a:pPr marL="182880" algn="just"/>
            <a:r>
              <a:rPr lang="en-GB" b="0" i="0" dirty="0">
                <a:solidFill>
                  <a:srgbClr val="000000"/>
                </a:solidFill>
                <a:effectLst/>
                <a:highlight>
                  <a:srgbClr val="FFFFFF"/>
                </a:highlight>
                <a:latin typeface="Calibri" panose="020F0502020204030204" pitchFamily="34" charset="0"/>
              </a:rPr>
              <a:t>(</a:t>
            </a:r>
            <a:r>
              <a:rPr lang="en-GB" b="0" i="0" dirty="0" err="1">
                <a:solidFill>
                  <a:srgbClr val="000000"/>
                </a:solidFill>
                <a:effectLst/>
                <a:highlight>
                  <a:srgbClr val="FFFFFF"/>
                </a:highlight>
                <a:latin typeface="Calibri" panose="020F0502020204030204" pitchFamily="34" charset="0"/>
              </a:rPr>
              <a:t>i</a:t>
            </a:r>
            <a:r>
              <a:rPr lang="en-GB" b="0" i="0" dirty="0">
                <a:solidFill>
                  <a:srgbClr val="000000"/>
                </a:solidFill>
                <a:effectLst/>
                <a:highlight>
                  <a:srgbClr val="FFFFFF"/>
                </a:highlight>
                <a:latin typeface="Calibri" panose="020F0502020204030204" pitchFamily="34" charset="0"/>
              </a:rPr>
              <a:t>) a residence or place of business or business connection in India; or</a:t>
            </a:r>
          </a:p>
          <a:p>
            <a:pPr marL="182880" algn="just"/>
            <a:r>
              <a:rPr lang="en-GB" b="0" i="0" dirty="0">
                <a:solidFill>
                  <a:srgbClr val="000000"/>
                </a:solidFill>
                <a:effectLst/>
                <a:highlight>
                  <a:srgbClr val="FFFFFF"/>
                </a:highlight>
                <a:latin typeface="Calibri" panose="020F0502020204030204" pitchFamily="34" charset="0"/>
              </a:rPr>
              <a:t>(ii) any other presence in any manner whatsoever in India.]</a:t>
            </a:r>
          </a:p>
          <a:p>
            <a:pPr algn="just"/>
            <a:r>
              <a:rPr lang="en-GB" b="0" i="0" dirty="0">
                <a:solidFill>
                  <a:srgbClr val="000000"/>
                </a:solidFill>
                <a:effectLst/>
                <a:highlight>
                  <a:srgbClr val="FFFFFF"/>
                </a:highlight>
                <a:latin typeface="Calibri" panose="020F0502020204030204" pitchFamily="34" charset="0"/>
              </a:rPr>
              <a:t>(2) Where the person responsible for paying any such sum chargeable under this Act </a:t>
            </a:r>
            <a:r>
              <a:rPr lang="en-GB" b="0" i="0" baseline="30000" dirty="0">
                <a:solidFill>
                  <a:srgbClr val="000000"/>
                </a:solidFill>
                <a:effectLst/>
                <a:highlight>
                  <a:srgbClr val="FFFFFF"/>
                </a:highlight>
                <a:latin typeface="Calibri" panose="020F0502020204030204" pitchFamily="34" charset="0"/>
              </a:rPr>
              <a:t>[11]</a:t>
            </a:r>
            <a:r>
              <a:rPr lang="en-GB" b="0" i="0" dirty="0">
                <a:solidFill>
                  <a:srgbClr val="000000"/>
                </a:solidFill>
                <a:effectLst/>
                <a:highlight>
                  <a:srgbClr val="FFFFFF"/>
                </a:highlight>
                <a:latin typeface="Calibri" panose="020F0502020204030204" pitchFamily="34" charset="0"/>
              </a:rPr>
              <a:t>[(other than salary)] to a non-resident considers that the whole of such sum would not be income chargeable in the case of the recipient, he may make an application </a:t>
            </a:r>
            <a:r>
              <a:rPr lang="en-GB" b="0" i="0" baseline="30000" dirty="0">
                <a:solidFill>
                  <a:srgbClr val="000000"/>
                </a:solidFill>
                <a:effectLst/>
                <a:highlight>
                  <a:srgbClr val="FFFFFF"/>
                </a:highlight>
                <a:latin typeface="Calibri" panose="020F0502020204030204" pitchFamily="34" charset="0"/>
              </a:rPr>
              <a:t>[12]</a:t>
            </a:r>
            <a:r>
              <a:rPr lang="en-GB" b="0" i="0" dirty="0">
                <a:solidFill>
                  <a:srgbClr val="000000"/>
                </a:solidFill>
                <a:effectLst/>
                <a:highlight>
                  <a:srgbClr val="FFFFFF"/>
                </a:highlight>
                <a:latin typeface="Calibri" panose="020F0502020204030204" pitchFamily="34" charset="0"/>
              </a:rPr>
              <a:t>[in such form and manner to the Assessing Officer, to determine in such manner, as may be prescribed], the appropriate proportion of such sum so chargeable, and upon such determination, tax shall be deducted under sub-section (1) only on that proportion of the sum which is so chargeable :</a:t>
            </a:r>
          </a:p>
          <a:p>
            <a:pPr algn="just"/>
            <a:r>
              <a:rPr lang="en-GB" b="0" i="0" baseline="30000" dirty="0">
                <a:solidFill>
                  <a:srgbClr val="000000"/>
                </a:solidFill>
                <a:effectLst/>
                <a:highlight>
                  <a:srgbClr val="FFFFFF"/>
                </a:highlight>
                <a:latin typeface="Calibri" panose="020F0502020204030204" pitchFamily="34" charset="0"/>
              </a:rPr>
              <a:t>[13]</a:t>
            </a:r>
            <a:r>
              <a:rPr lang="en-GB" b="0" i="0" dirty="0">
                <a:solidFill>
                  <a:srgbClr val="000000"/>
                </a:solidFill>
                <a:effectLst/>
                <a:highlight>
                  <a:srgbClr val="FFFFFF"/>
                </a:highlight>
                <a:latin typeface="Calibri" panose="020F0502020204030204" pitchFamily="34" charset="0"/>
              </a:rPr>
              <a:t>[* * * *]</a:t>
            </a:r>
          </a:p>
          <a:p>
            <a:pPr algn="just"/>
            <a:r>
              <a:rPr lang="en-GB" b="0" i="0" baseline="30000" dirty="0">
                <a:solidFill>
                  <a:srgbClr val="000000"/>
                </a:solidFill>
                <a:effectLst/>
                <a:highlight>
                  <a:srgbClr val="FFFFFF"/>
                </a:highlight>
                <a:latin typeface="Calibri" panose="020F0502020204030204" pitchFamily="34" charset="0"/>
              </a:rPr>
              <a:t>[14]</a:t>
            </a:r>
            <a:r>
              <a:rPr lang="en-GB" b="0" i="0" dirty="0">
                <a:solidFill>
                  <a:srgbClr val="000000"/>
                </a:solidFill>
                <a:effectLst/>
                <a:highlight>
                  <a:srgbClr val="FFFFFF"/>
                </a:highlight>
                <a:latin typeface="Calibri" panose="020F0502020204030204" pitchFamily="34" charset="0"/>
              </a:rPr>
              <a:t>[(3) Subject to rules</a:t>
            </a:r>
            <a:r>
              <a:rPr lang="en-GB" b="0" i="0" baseline="30000" dirty="0">
                <a:solidFill>
                  <a:srgbClr val="000000"/>
                </a:solidFill>
                <a:effectLst/>
                <a:highlight>
                  <a:srgbClr val="FFFFFF"/>
                </a:highlight>
                <a:latin typeface="Calibri" panose="020F0502020204030204" pitchFamily="34" charset="0"/>
              </a:rPr>
              <a:t>[15]</a:t>
            </a:r>
            <a:r>
              <a:rPr lang="en-GB" b="0" i="0" dirty="0">
                <a:solidFill>
                  <a:srgbClr val="000000"/>
                </a:solidFill>
                <a:effectLst/>
                <a:highlight>
                  <a:srgbClr val="FFFFFF"/>
                </a:highlight>
                <a:latin typeface="Calibri" panose="020F0502020204030204" pitchFamily="34" charset="0"/>
              </a:rPr>
              <a:t> made under sub-section (5), any person entitled to receive any interest or other sum on which income-tax has to be deducted under sub-section (1) may make an application in the prescribed form to the </a:t>
            </a:r>
            <a:r>
              <a:rPr lang="en-GB" b="0" i="0" baseline="30000" dirty="0">
                <a:solidFill>
                  <a:srgbClr val="000000"/>
                </a:solidFill>
                <a:effectLst/>
                <a:highlight>
                  <a:srgbClr val="FFFFFF"/>
                </a:highlight>
                <a:latin typeface="Calibri" panose="020F0502020204030204" pitchFamily="34" charset="0"/>
              </a:rPr>
              <a:t>[16]</a:t>
            </a:r>
            <a:r>
              <a:rPr lang="en-GB" b="0" i="0" dirty="0">
                <a:solidFill>
                  <a:srgbClr val="000000"/>
                </a:solidFill>
                <a:effectLst/>
                <a:highlight>
                  <a:srgbClr val="FFFFFF"/>
                </a:highlight>
                <a:latin typeface="Calibri" panose="020F0502020204030204" pitchFamily="34" charset="0"/>
              </a:rPr>
              <a:t>[Assessing] Officer for the grant of a certificate authorising him to receive such interest or other sum without deduction of tax under that sub-section, and where any such certificate is granted, every person responsible for paying such interest or other sum to the person to whom such certificate is granted shall, so long as the certificate is in force, make payment of such interest or other sum without deducting tax thereon under sub-section (1).</a:t>
            </a:r>
          </a:p>
          <a:p>
            <a:endParaRPr lang="en-IN" dirty="0"/>
          </a:p>
        </p:txBody>
      </p:sp>
    </p:spTree>
    <p:extLst>
      <p:ext uri="{BB962C8B-B14F-4D97-AF65-F5344CB8AC3E}">
        <p14:creationId xmlns:p14="http://schemas.microsoft.com/office/powerpoint/2010/main" val="3488569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9BA200-1957-8920-D978-B849DB17E023}"/>
              </a:ext>
            </a:extLst>
          </p:cNvPr>
          <p:cNvSpPr>
            <a:spLocks noGrp="1"/>
          </p:cNvSpPr>
          <p:nvPr>
            <p:ph idx="1"/>
          </p:nvPr>
        </p:nvSpPr>
        <p:spPr>
          <a:xfrm>
            <a:off x="768096" y="533400"/>
            <a:ext cx="7842504" cy="5775960"/>
          </a:xfrm>
        </p:spPr>
        <p:txBody>
          <a:bodyPr>
            <a:normAutofit fontScale="92500" lnSpcReduction="10000"/>
          </a:bodyPr>
          <a:lstStyle/>
          <a:p>
            <a:pPr algn="just"/>
            <a:r>
              <a:rPr lang="en-GB" b="0" i="0" dirty="0">
                <a:solidFill>
                  <a:srgbClr val="000000"/>
                </a:solidFill>
                <a:effectLst/>
                <a:highlight>
                  <a:srgbClr val="FFFFFF"/>
                </a:highlight>
                <a:latin typeface="Calibri" panose="020F0502020204030204" pitchFamily="34" charset="0"/>
              </a:rPr>
              <a:t>(4) A certificate granted under sub-section (3) shall remain in force till the expiry of period specified therein or, if it is cancelled by the </a:t>
            </a:r>
            <a:r>
              <a:rPr lang="en-GB" b="0" i="0" baseline="30000" dirty="0">
                <a:solidFill>
                  <a:srgbClr val="000000"/>
                </a:solidFill>
                <a:effectLst/>
                <a:highlight>
                  <a:srgbClr val="FFFFFF"/>
                </a:highlight>
                <a:latin typeface="Calibri" panose="020F0502020204030204" pitchFamily="34" charset="0"/>
              </a:rPr>
              <a:t>[17]</a:t>
            </a:r>
            <a:r>
              <a:rPr lang="en-GB" b="0" i="0" dirty="0">
                <a:solidFill>
                  <a:srgbClr val="000000"/>
                </a:solidFill>
                <a:effectLst/>
                <a:highlight>
                  <a:srgbClr val="FFFFFF"/>
                </a:highlight>
                <a:latin typeface="Calibri" panose="020F0502020204030204" pitchFamily="34" charset="0"/>
              </a:rPr>
              <a:t>[Assessing] Officer before the expiry of such period, till such cancellation.</a:t>
            </a:r>
          </a:p>
          <a:p>
            <a:pPr algn="just"/>
            <a:r>
              <a:rPr lang="en-GB" b="0" i="0" dirty="0">
                <a:solidFill>
                  <a:srgbClr val="000000"/>
                </a:solidFill>
                <a:effectLst/>
                <a:highlight>
                  <a:srgbClr val="FFFFFF"/>
                </a:highlight>
                <a:latin typeface="Calibri" panose="020F0502020204030204" pitchFamily="34" charset="0"/>
              </a:rPr>
              <a:t>(5) The Board may, having regard to the convenience of </a:t>
            </a:r>
            <a:r>
              <a:rPr lang="en-GB" b="0" i="0" dirty="0" err="1">
                <a:solidFill>
                  <a:srgbClr val="000000"/>
                </a:solidFill>
                <a:effectLst/>
                <a:highlight>
                  <a:srgbClr val="FFFFFF"/>
                </a:highlight>
                <a:latin typeface="Calibri" panose="020F0502020204030204" pitchFamily="34" charset="0"/>
              </a:rPr>
              <a:t>assessees</a:t>
            </a:r>
            <a:r>
              <a:rPr lang="en-GB" b="0" i="0" dirty="0">
                <a:solidFill>
                  <a:srgbClr val="000000"/>
                </a:solidFill>
                <a:effectLst/>
                <a:highlight>
                  <a:srgbClr val="FFFFFF"/>
                </a:highlight>
                <a:latin typeface="Calibri" panose="020F0502020204030204" pitchFamily="34" charset="0"/>
              </a:rPr>
              <a:t> and the interests of revenue, by notification in the Official Gazette, make rules specifying the cases in which, and the circumstances under which, an application may be made for the grant of a certificate under sub-section (3) and the conditions subject to which such certificate may be granted and providing for all other matters connected therewith.]</a:t>
            </a:r>
          </a:p>
          <a:p>
            <a:pPr algn="just"/>
            <a:r>
              <a:rPr lang="en-GB" b="0" i="0" baseline="30000" dirty="0">
                <a:solidFill>
                  <a:srgbClr val="000000"/>
                </a:solidFill>
                <a:effectLst/>
                <a:highlight>
                  <a:srgbClr val="FFFFFF"/>
                </a:highlight>
                <a:latin typeface="Calibri" panose="020F0502020204030204" pitchFamily="34" charset="0"/>
              </a:rPr>
              <a:t>[18]</a:t>
            </a:r>
            <a:r>
              <a:rPr lang="en-GB" b="0" i="0" dirty="0">
                <a:solidFill>
                  <a:srgbClr val="000000"/>
                </a:solidFill>
                <a:effectLst/>
                <a:highlight>
                  <a:srgbClr val="FFFFFF"/>
                </a:highlight>
                <a:latin typeface="Calibri" panose="020F0502020204030204" pitchFamily="34" charset="0"/>
              </a:rPr>
              <a:t>[(6) The person responsible for paying to a non-resident, (not being a company), or to a foreign company, any sum, whether or not chargeable under the provisions of this Act, shall furnish the information relating to payment of such sum, in such form and manner, as may be prescribed.]</a:t>
            </a:r>
            <a:r>
              <a:rPr lang="en-GB" b="0" i="0" baseline="30000" dirty="0">
                <a:solidFill>
                  <a:srgbClr val="000000"/>
                </a:solidFill>
                <a:effectLst/>
                <a:highlight>
                  <a:srgbClr val="FFFFFF"/>
                </a:highlight>
                <a:latin typeface="Calibri" panose="020F0502020204030204" pitchFamily="34" charset="0"/>
              </a:rPr>
              <a:t>[19]</a:t>
            </a:r>
            <a:endParaRPr lang="en-GB" b="0" i="0" dirty="0">
              <a:solidFill>
                <a:srgbClr val="000000"/>
              </a:solidFill>
              <a:effectLst/>
              <a:highlight>
                <a:srgbClr val="FFFFFF"/>
              </a:highlight>
              <a:latin typeface="Calibri" panose="020F0502020204030204" pitchFamily="34" charset="0"/>
            </a:endParaRPr>
          </a:p>
          <a:p>
            <a:pPr algn="just"/>
            <a:r>
              <a:rPr lang="en-GB" b="0" i="0" baseline="30000" dirty="0">
                <a:solidFill>
                  <a:srgbClr val="000000"/>
                </a:solidFill>
                <a:effectLst/>
                <a:highlight>
                  <a:srgbClr val="FFFFFF"/>
                </a:highlight>
                <a:latin typeface="Calibri" panose="020F0502020204030204" pitchFamily="34" charset="0"/>
              </a:rPr>
              <a:t>[20]</a:t>
            </a:r>
            <a:r>
              <a:rPr lang="en-GB" b="0" i="0" dirty="0">
                <a:solidFill>
                  <a:srgbClr val="000000"/>
                </a:solidFill>
                <a:effectLst/>
                <a:highlight>
                  <a:srgbClr val="FFFFFF"/>
                </a:highlight>
                <a:latin typeface="Calibri" panose="020F0502020204030204" pitchFamily="34" charset="0"/>
              </a:rPr>
              <a:t>[(7) Notwithstanding anything contained in sub-section (1) and sub-section (2), the Board may, by notification in the Official Gazette, specify a class of persons or cases, where the person responsible for paying to a non-resident, not being a company, or to a foreign company, any sum, whether or not chargeable under the provisions of this Act, shall make an application </a:t>
            </a:r>
            <a:r>
              <a:rPr lang="en-GB" b="0" i="0" baseline="30000" dirty="0">
                <a:solidFill>
                  <a:srgbClr val="000000"/>
                </a:solidFill>
                <a:effectLst/>
                <a:highlight>
                  <a:srgbClr val="FFFFFF"/>
                </a:highlight>
                <a:latin typeface="Calibri" panose="020F0502020204030204" pitchFamily="34" charset="0"/>
              </a:rPr>
              <a:t>[21]</a:t>
            </a:r>
            <a:r>
              <a:rPr lang="en-GB" b="0" i="0" dirty="0">
                <a:solidFill>
                  <a:srgbClr val="000000"/>
                </a:solidFill>
                <a:effectLst/>
                <a:highlight>
                  <a:srgbClr val="FFFFFF"/>
                </a:highlight>
                <a:latin typeface="Calibri" panose="020F0502020204030204" pitchFamily="34" charset="0"/>
              </a:rPr>
              <a:t>[in such form and manner to the Assessing Officer, to determine in such manner, as may be prescribed], the appropriate proportion of sum chargeable, and upon such determination, tax shall be deducted under sub-section (1) on that proportion of the sum which is so chargeable.</a:t>
            </a:r>
          </a:p>
          <a:p>
            <a:endParaRPr lang="en-IN" dirty="0"/>
          </a:p>
        </p:txBody>
      </p:sp>
    </p:spTree>
    <p:extLst>
      <p:ext uri="{BB962C8B-B14F-4D97-AF65-F5344CB8AC3E}">
        <p14:creationId xmlns:p14="http://schemas.microsoft.com/office/powerpoint/2010/main" val="3519207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195 - NONRESIDENT</a:t>
            </a:r>
          </a:p>
        </p:txBody>
      </p:sp>
      <p:sp>
        <p:nvSpPr>
          <p:cNvPr id="3" name="Content Placeholder 2"/>
          <p:cNvSpPr>
            <a:spLocks noGrp="1"/>
          </p:cNvSpPr>
          <p:nvPr>
            <p:ph idx="1"/>
          </p:nvPr>
        </p:nvSpPr>
        <p:spPr/>
        <p:txBody>
          <a:bodyPr>
            <a:normAutofit/>
          </a:bodyPr>
          <a:lstStyle/>
          <a:p>
            <a:r>
              <a:rPr lang="en-US" dirty="0"/>
              <a:t>Tax deducted at source (TDS) is a tax collection mechanism by the government wherein the payer responsible for making the payment must deduct tax from the amount paid to another person or entity. </a:t>
            </a:r>
            <a:br>
              <a:rPr lang="en-US" dirty="0"/>
            </a:br>
            <a:endParaRPr lang="en-US" dirty="0"/>
          </a:p>
          <a:p>
            <a:r>
              <a:rPr lang="en-US" dirty="0"/>
              <a:t>In this regard, Section 195 of the Income Tax Act, 1961 specifies the TDS provision in the case of an individual making a payment by way of interest or any other amount other than salary to an NRI or a foreign company. </a:t>
            </a:r>
          </a:p>
          <a:p>
            <a:r>
              <a:rPr lang="en-US" dirty="0"/>
              <a:t>Non-resident Indians (NRIs) also need to file their tax returns for the income earned in India. Similarly, they also can claim the tax deducted at source (TDS) when filing tax returns.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 RESIDENT</a:t>
            </a:r>
          </a:p>
        </p:txBody>
      </p:sp>
      <p:sp>
        <p:nvSpPr>
          <p:cNvPr id="3" name="Content Placeholder 2"/>
          <p:cNvSpPr>
            <a:spLocks noGrp="1"/>
          </p:cNvSpPr>
          <p:nvPr>
            <p:ph idx="1"/>
          </p:nvPr>
        </p:nvSpPr>
        <p:spPr/>
        <p:txBody>
          <a:bodyPr>
            <a:normAutofit/>
          </a:bodyPr>
          <a:lstStyle/>
          <a:p>
            <a:r>
              <a:rPr lang="en-US" dirty="0"/>
              <a:t>As per the said provisions, a person is said to be a non-resident in India if not a </a:t>
            </a:r>
            <a:r>
              <a:rPr lang="en-US" b="1" dirty="0"/>
              <a:t>resident in India, </a:t>
            </a:r>
            <a:r>
              <a:rPr lang="en-US" dirty="0"/>
              <a:t>as laid out in section 6 of the Act.</a:t>
            </a:r>
            <a:br>
              <a:rPr lang="en-US" dirty="0"/>
            </a:br>
            <a:endParaRPr lang="en-US" dirty="0"/>
          </a:p>
          <a:p>
            <a:r>
              <a:rPr lang="en-US" dirty="0"/>
              <a:t>A person will be a </a:t>
            </a:r>
            <a:r>
              <a:rPr lang="en-US" b="1" dirty="0"/>
              <a:t>resident of India </a:t>
            </a:r>
            <a:r>
              <a:rPr lang="en-US" dirty="0"/>
              <a:t>in any financial year if they satisfy the following conditions: </a:t>
            </a:r>
          </a:p>
          <a:p>
            <a:r>
              <a:rPr lang="en-US" dirty="0"/>
              <a:t>If they stay in India for 182 days or more during the financial year, or</a:t>
            </a:r>
          </a:p>
          <a:p>
            <a:r>
              <a:rPr lang="en-US" dirty="0"/>
              <a:t>If they stay in India for 60 days or more during the financial year, and 365 days or more during the immediately preceding four financial years.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b="1" dirty="0"/>
              <a:t>Exception for point (2)</a:t>
            </a:r>
            <a:endParaRPr lang="en-US" dirty="0"/>
          </a:p>
          <a:p>
            <a:r>
              <a:rPr lang="en-US" dirty="0"/>
              <a:t>In the case of an Indian citizen or a person of Indian origin (PIO) whose </a:t>
            </a:r>
            <a:r>
              <a:rPr lang="en-US" b="1" dirty="0"/>
              <a:t>total income, other than income from foreign sources</a:t>
            </a:r>
            <a:r>
              <a:rPr lang="en-US" dirty="0"/>
              <a:t>:</a:t>
            </a:r>
          </a:p>
          <a:p>
            <a:r>
              <a:rPr lang="en-US" b="1" dirty="0"/>
              <a:t>Exceeds Rs 15 lakhs during the relevant financial year – </a:t>
            </a:r>
            <a:r>
              <a:rPr lang="en-US" dirty="0"/>
              <a:t>60 days as mentioned in point (2) above will get substituted with 120 days.</a:t>
            </a:r>
          </a:p>
          <a:p>
            <a:endParaRPr lang="en-US" dirty="0"/>
          </a:p>
          <a:p>
            <a:r>
              <a:rPr lang="en-US" dirty="0"/>
              <a:t>Sec 6(1A) – DEEMED RESIDENT.</a:t>
            </a:r>
          </a:p>
          <a:p>
            <a:r>
              <a:rPr lang="en-US" dirty="0"/>
              <a:t>An Indian citizen or PIO earning a total income over Rs 15 </a:t>
            </a:r>
            <a:r>
              <a:rPr lang="en-US" dirty="0" err="1"/>
              <a:t>lakhs</a:t>
            </a:r>
            <a:r>
              <a:rPr lang="en-US" dirty="0"/>
              <a:t> (other than from foreign sources) is deemed a NOT ORDINARILY resident in India if they are not taxed in any other country.(DEEMED RESIDENT).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Who should deduct tax under Section 195?</a:t>
            </a:r>
            <a:endParaRPr lang="en-US" dirty="0"/>
          </a:p>
        </p:txBody>
      </p:sp>
      <p:sp>
        <p:nvSpPr>
          <p:cNvPr id="3" name="Content Placeholder 2"/>
          <p:cNvSpPr>
            <a:spLocks noGrp="1"/>
          </p:cNvSpPr>
          <p:nvPr>
            <p:ph idx="1"/>
          </p:nvPr>
        </p:nvSpPr>
        <p:spPr/>
        <p:txBody>
          <a:bodyPr>
            <a:normAutofit/>
          </a:bodyPr>
          <a:lstStyle/>
          <a:p>
            <a:r>
              <a:rPr lang="en-US" dirty="0"/>
              <a:t>Any person who makes any payment (other than salary or interest referred to in sections 194LB, 194LC and 194LD) taxable in India </a:t>
            </a:r>
            <a:r>
              <a:rPr lang="en-US" b="1" dirty="0"/>
              <a:t>to a non-resident </a:t>
            </a:r>
            <a:r>
              <a:rPr lang="en-US" dirty="0"/>
              <a:t>must deduct tax under this section. </a:t>
            </a:r>
            <a:br>
              <a:rPr lang="en-US" dirty="0"/>
            </a:br>
            <a:endParaRPr lang="en-US" dirty="0"/>
          </a:p>
          <a:p>
            <a:r>
              <a:rPr lang="en-US" dirty="0"/>
              <a:t>The payer, one who pays the NRI or remits the payment, can be a resident or a non-resident, an individual, Hindu Undivided Families (HUFs), partnership firms, other NRIs, foreign companies, or an artificial juridical person (for example, a corporation, government agency or non-profit </a:t>
            </a:r>
            <a:r>
              <a:rPr lang="en-US" dirty="0" err="1"/>
              <a:t>organisation</a:t>
            </a:r>
            <a:r>
              <a:rPr lang="en-US" dirty="0"/>
              <a: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Is there a threshold limit to deduct TDS u/s 195?</a:t>
            </a:r>
            <a:br>
              <a:rPr lang="en-US" b="1" dirty="0"/>
            </a:br>
            <a:endParaRPr lang="en-US" dirty="0"/>
          </a:p>
        </p:txBody>
      </p:sp>
      <p:sp>
        <p:nvSpPr>
          <p:cNvPr id="3" name="Content Placeholder 2"/>
          <p:cNvSpPr>
            <a:spLocks noGrp="1"/>
          </p:cNvSpPr>
          <p:nvPr>
            <p:ph idx="1"/>
          </p:nvPr>
        </p:nvSpPr>
        <p:spPr/>
        <p:txBody>
          <a:bodyPr/>
          <a:lstStyle/>
          <a:p>
            <a:r>
              <a:rPr lang="en-US" dirty="0"/>
              <a:t>No, there is no threshold limit to deduct TDS under Section 195. However, the payer must deduct tax only when the payment made to a non-resident is taxable in India. Therefore, no tax is to be deducted in case of exempt income or any other income that is not taxable as per the Income Tax Act unless the government notifies explicitly.</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1965</TotalTime>
  <Words>2060</Words>
  <Application>Microsoft Office PowerPoint</Application>
  <PresentationFormat>On-screen Show (4:3)</PresentationFormat>
  <Paragraphs>50</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Tw Cen MT</vt:lpstr>
      <vt:lpstr>Tw Cen MT Condensed</vt:lpstr>
      <vt:lpstr>Wingdings 3</vt:lpstr>
      <vt:lpstr>Integral</vt:lpstr>
      <vt:lpstr>Sec 195-other sums – non resident</vt:lpstr>
      <vt:lpstr>PowerPoint Presentation</vt:lpstr>
      <vt:lpstr>PowerPoint Presentation</vt:lpstr>
      <vt:lpstr>PowerPoint Presentation</vt:lpstr>
      <vt:lpstr>SEC 195 - NONRESIDENT</vt:lpstr>
      <vt:lpstr>NON RESIDENT</vt:lpstr>
      <vt:lpstr>PowerPoint Presentation</vt:lpstr>
      <vt:lpstr>Who should deduct tax under Section 195?</vt:lpstr>
      <vt:lpstr>Is there a threshold limit to deduct TDS u/s 195? </vt:lpstr>
      <vt:lpstr>At what rate is the tax deducted under section 195? </vt:lpstr>
      <vt:lpstr>PowerPoint Presentation</vt:lpstr>
      <vt:lpstr>Application for nil or lower TDS deduction certificate by the payer </vt:lpstr>
      <vt:lpstr>Declaration of information in relation to foreign payments </vt:lpstr>
      <vt:lpstr>15 CA</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194 E, 195, 196C, 196D</dc:title>
  <dc:creator>ADMIN</dc:creator>
  <cp:lastModifiedBy>919633533228</cp:lastModifiedBy>
  <cp:revision>5</cp:revision>
  <dcterms:created xsi:type="dcterms:W3CDTF">2022-08-05T05:35:47Z</dcterms:created>
  <dcterms:modified xsi:type="dcterms:W3CDTF">2024-05-18T02:52:35Z</dcterms:modified>
</cp:coreProperties>
</file>