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3"/>
  </p:notesMasterIdLst>
  <p:sldIdLst>
    <p:sldId id="257" r:id="rId2"/>
    <p:sldId id="258" r:id="rId3"/>
    <p:sldId id="259" r:id="rId4"/>
    <p:sldId id="260" r:id="rId5"/>
    <p:sldId id="270" r:id="rId6"/>
    <p:sldId id="271" r:id="rId7"/>
    <p:sldId id="272" r:id="rId8"/>
    <p:sldId id="261" r:id="rId9"/>
    <p:sldId id="262" r:id="rId10"/>
    <p:sldId id="263" r:id="rId11"/>
    <p:sldId id="264" r:id="rId12"/>
    <p:sldId id="265" r:id="rId13"/>
    <p:sldId id="266" r:id="rId14"/>
    <p:sldId id="267" r:id="rId15"/>
    <p:sldId id="268" r:id="rId16"/>
    <p:sldId id="269"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4" autoAdjust="0"/>
    <p:restoredTop sz="94660"/>
  </p:normalViewPr>
  <p:slideViewPr>
    <p:cSldViewPr snapToGrid="0">
      <p:cViewPr varScale="1">
        <p:scale>
          <a:sx n="70" d="100"/>
          <a:sy n="70"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commentAuthors" Target="commentAuthor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notesMaster" Target="notesMasters/notesMaster1.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13B590-4651-4D94-8590-6F913FE4CA02}" type="datetimeFigureOut">
              <a:rPr lang="en-IN" smtClean="0"/>
              <a:t>Friday, 7 June, 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14BC93-5171-4CB8-B587-0AB37E4FE1D6}" type="slidenum">
              <a:rPr lang="en-IN" smtClean="0"/>
              <a:t>‹#›</a:t>
            </a:fld>
            <a:endParaRPr lang="en-IN"/>
          </a:p>
        </p:txBody>
      </p:sp>
    </p:spTree>
    <p:extLst>
      <p:ext uri="{BB962C8B-B14F-4D97-AF65-F5344CB8AC3E}">
        <p14:creationId xmlns:p14="http://schemas.microsoft.com/office/powerpoint/2010/main" val="14826137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38451EDB-AD8F-49FB-B649-A81C03278BCB}" type="slidenum">
              <a:rPr lang="en-IN" smtClean="0"/>
              <a:t>18</a:t>
            </a:fld>
            <a:endParaRPr lang="en-IN"/>
          </a:p>
        </p:txBody>
      </p:sp>
    </p:spTree>
    <p:extLst>
      <p:ext uri="{BB962C8B-B14F-4D97-AF65-F5344CB8AC3E}">
        <p14:creationId xmlns:p14="http://schemas.microsoft.com/office/powerpoint/2010/main" val="30816328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8D08FD31-2964-421B-BC7B-BEF3F12599B3}" type="slidenum">
              <a:rPr lang="en-IN" smtClean="0"/>
              <a:t>43</a:t>
            </a:fld>
            <a:endParaRPr lang="en-IN"/>
          </a:p>
        </p:txBody>
      </p:sp>
    </p:spTree>
    <p:extLst>
      <p:ext uri="{BB962C8B-B14F-4D97-AF65-F5344CB8AC3E}">
        <p14:creationId xmlns:p14="http://schemas.microsoft.com/office/powerpoint/2010/main" val="35787870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8D08FD31-2964-421B-BC7B-BEF3F12599B3}" type="slidenum">
              <a:rPr lang="en-IN" smtClean="0"/>
              <a:t>47</a:t>
            </a:fld>
            <a:endParaRPr lang="en-IN"/>
          </a:p>
        </p:txBody>
      </p:sp>
    </p:spTree>
    <p:extLst>
      <p:ext uri="{BB962C8B-B14F-4D97-AF65-F5344CB8AC3E}">
        <p14:creationId xmlns:p14="http://schemas.microsoft.com/office/powerpoint/2010/main" val="2596081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F1D6A886-48CA-4A7B-A36C-82C143D7833D}" type="datetimeFigureOut">
              <a:rPr lang="en-IN" smtClean="0"/>
              <a:t>Friday, 7 June, 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11E3050-A9A2-4842-A387-3CDDBF999544}" type="slidenum">
              <a:rPr lang="en-IN" smtClean="0"/>
              <a:t>‹#›</a:t>
            </a:fld>
            <a:endParaRPr lang="en-IN"/>
          </a:p>
        </p:txBody>
      </p:sp>
    </p:spTree>
    <p:extLst>
      <p:ext uri="{BB962C8B-B14F-4D97-AF65-F5344CB8AC3E}">
        <p14:creationId xmlns:p14="http://schemas.microsoft.com/office/powerpoint/2010/main" val="7474536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1D6A886-48CA-4A7B-A36C-82C143D7833D}" type="datetimeFigureOut">
              <a:rPr lang="en-IN" smtClean="0"/>
              <a:t>Friday, 7 June, 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11E3050-A9A2-4842-A387-3CDDBF999544}" type="slidenum">
              <a:rPr lang="en-IN" smtClean="0"/>
              <a:t>‹#›</a:t>
            </a:fld>
            <a:endParaRPr lang="en-IN"/>
          </a:p>
        </p:txBody>
      </p:sp>
    </p:spTree>
    <p:extLst>
      <p:ext uri="{BB962C8B-B14F-4D97-AF65-F5344CB8AC3E}">
        <p14:creationId xmlns:p14="http://schemas.microsoft.com/office/powerpoint/2010/main" val="3415844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1D6A886-48CA-4A7B-A36C-82C143D7833D}" type="datetimeFigureOut">
              <a:rPr lang="en-IN" smtClean="0"/>
              <a:t>Friday, 7 June, 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11E3050-A9A2-4842-A387-3CDDBF999544}" type="slidenum">
              <a:rPr lang="en-IN" smtClean="0"/>
              <a:t>‹#›</a:t>
            </a:fld>
            <a:endParaRPr lang="en-IN"/>
          </a:p>
        </p:txBody>
      </p:sp>
    </p:spTree>
    <p:extLst>
      <p:ext uri="{BB962C8B-B14F-4D97-AF65-F5344CB8AC3E}">
        <p14:creationId xmlns:p14="http://schemas.microsoft.com/office/powerpoint/2010/main" val="325406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F1D6A886-48CA-4A7B-A36C-82C143D7833D}" type="datetimeFigureOut">
              <a:rPr lang="en-IN" smtClean="0"/>
              <a:t>Friday, 7 June, 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11E3050-A9A2-4842-A387-3CDDBF999544}" type="slidenum">
              <a:rPr lang="en-IN" smtClean="0"/>
              <a:t>‹#›</a:t>
            </a:fld>
            <a:endParaRPr lang="en-IN"/>
          </a:p>
        </p:txBody>
      </p:sp>
    </p:spTree>
    <p:extLst>
      <p:ext uri="{BB962C8B-B14F-4D97-AF65-F5344CB8AC3E}">
        <p14:creationId xmlns:p14="http://schemas.microsoft.com/office/powerpoint/2010/main" val="4488951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D6A886-48CA-4A7B-A36C-82C143D7833D}" type="datetimeFigureOut">
              <a:rPr lang="en-IN" smtClean="0"/>
              <a:t>Friday, 7 June, 2024</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11E3050-A9A2-4842-A387-3CDDBF999544}" type="slidenum">
              <a:rPr lang="en-IN" smtClean="0"/>
              <a:t>‹#›</a:t>
            </a:fld>
            <a:endParaRPr lang="en-IN"/>
          </a:p>
        </p:txBody>
      </p:sp>
    </p:spTree>
    <p:extLst>
      <p:ext uri="{BB962C8B-B14F-4D97-AF65-F5344CB8AC3E}">
        <p14:creationId xmlns:p14="http://schemas.microsoft.com/office/powerpoint/2010/main" val="2040138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F1D6A886-48CA-4A7B-A36C-82C143D7833D}" type="datetimeFigureOut">
              <a:rPr lang="en-IN" smtClean="0"/>
              <a:t>Friday, 7 June, 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11E3050-A9A2-4842-A387-3CDDBF999544}" type="slidenum">
              <a:rPr lang="en-IN" smtClean="0"/>
              <a:t>‹#›</a:t>
            </a:fld>
            <a:endParaRPr lang="en-IN"/>
          </a:p>
        </p:txBody>
      </p:sp>
    </p:spTree>
    <p:extLst>
      <p:ext uri="{BB962C8B-B14F-4D97-AF65-F5344CB8AC3E}">
        <p14:creationId xmlns:p14="http://schemas.microsoft.com/office/powerpoint/2010/main" val="10657581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F1D6A886-48CA-4A7B-A36C-82C143D7833D}" type="datetimeFigureOut">
              <a:rPr lang="en-IN" smtClean="0"/>
              <a:t>Friday, 7 June, 2024</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11E3050-A9A2-4842-A387-3CDDBF999544}" type="slidenum">
              <a:rPr lang="en-IN" smtClean="0"/>
              <a:t>‹#›</a:t>
            </a:fld>
            <a:endParaRPr lang="en-IN"/>
          </a:p>
        </p:txBody>
      </p:sp>
    </p:spTree>
    <p:extLst>
      <p:ext uri="{BB962C8B-B14F-4D97-AF65-F5344CB8AC3E}">
        <p14:creationId xmlns:p14="http://schemas.microsoft.com/office/powerpoint/2010/main" val="17800292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F1D6A886-48CA-4A7B-A36C-82C143D7833D}" type="datetimeFigureOut">
              <a:rPr lang="en-IN" smtClean="0"/>
              <a:t>Friday, 7 June, 2024</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11E3050-A9A2-4842-A387-3CDDBF999544}" type="slidenum">
              <a:rPr lang="en-IN" smtClean="0"/>
              <a:t>‹#›</a:t>
            </a:fld>
            <a:endParaRPr lang="en-IN"/>
          </a:p>
        </p:txBody>
      </p:sp>
    </p:spTree>
    <p:extLst>
      <p:ext uri="{BB962C8B-B14F-4D97-AF65-F5344CB8AC3E}">
        <p14:creationId xmlns:p14="http://schemas.microsoft.com/office/powerpoint/2010/main" val="623843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D6A886-48CA-4A7B-A36C-82C143D7833D}" type="datetimeFigureOut">
              <a:rPr lang="en-IN" smtClean="0"/>
              <a:t>Friday, 7 June, 2024</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11E3050-A9A2-4842-A387-3CDDBF999544}" type="slidenum">
              <a:rPr lang="en-IN" smtClean="0"/>
              <a:t>‹#›</a:t>
            </a:fld>
            <a:endParaRPr lang="en-IN"/>
          </a:p>
        </p:txBody>
      </p:sp>
    </p:spTree>
    <p:extLst>
      <p:ext uri="{BB962C8B-B14F-4D97-AF65-F5344CB8AC3E}">
        <p14:creationId xmlns:p14="http://schemas.microsoft.com/office/powerpoint/2010/main" val="29633619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D6A886-48CA-4A7B-A36C-82C143D7833D}" type="datetimeFigureOut">
              <a:rPr lang="en-IN" smtClean="0"/>
              <a:t>Friday, 7 June, 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11E3050-A9A2-4842-A387-3CDDBF999544}" type="slidenum">
              <a:rPr lang="en-IN" smtClean="0"/>
              <a:t>‹#›</a:t>
            </a:fld>
            <a:endParaRPr lang="en-IN"/>
          </a:p>
        </p:txBody>
      </p:sp>
    </p:spTree>
    <p:extLst>
      <p:ext uri="{BB962C8B-B14F-4D97-AF65-F5344CB8AC3E}">
        <p14:creationId xmlns:p14="http://schemas.microsoft.com/office/powerpoint/2010/main" val="3817658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D6A886-48CA-4A7B-A36C-82C143D7833D}" type="datetimeFigureOut">
              <a:rPr lang="en-IN" smtClean="0"/>
              <a:t>Friday, 7 June, 2024</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11E3050-A9A2-4842-A387-3CDDBF999544}" type="slidenum">
              <a:rPr lang="en-IN" smtClean="0"/>
              <a:t>‹#›</a:t>
            </a:fld>
            <a:endParaRPr lang="en-IN"/>
          </a:p>
        </p:txBody>
      </p:sp>
    </p:spTree>
    <p:extLst>
      <p:ext uri="{BB962C8B-B14F-4D97-AF65-F5344CB8AC3E}">
        <p14:creationId xmlns:p14="http://schemas.microsoft.com/office/powerpoint/2010/main" val="956551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D6A886-48CA-4A7B-A36C-82C143D7833D}" type="datetimeFigureOut">
              <a:rPr lang="en-IN" smtClean="0"/>
              <a:t>Friday, 7 June, 2024</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1E3050-A9A2-4842-A387-3CDDBF999544}" type="slidenum">
              <a:rPr lang="en-IN" smtClean="0"/>
              <a:t>‹#›</a:t>
            </a:fld>
            <a:endParaRPr lang="en-IN"/>
          </a:p>
        </p:txBody>
      </p:sp>
    </p:spTree>
    <p:extLst>
      <p:ext uri="{BB962C8B-B14F-4D97-AF65-F5344CB8AC3E}">
        <p14:creationId xmlns:p14="http://schemas.microsoft.com/office/powerpoint/2010/main" val="12267758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182241160"/>
              </p:ext>
            </p:extLst>
          </p:nvPr>
        </p:nvGraphicFramePr>
        <p:xfrm>
          <a:off x="4123440" y="1772774"/>
          <a:ext cx="3945120" cy="4457040"/>
        </p:xfrm>
        <a:graphic>
          <a:graphicData uri="http://schemas.openxmlformats.org/drawingml/2006/table">
            <a:tbl>
              <a:tblPr/>
              <a:tblGrid>
                <a:gridCol w="3254431">
                  <a:extLst>
                    <a:ext uri="{9D8B030D-6E8A-4147-A177-3AD203B41FA5}">
                      <a16:colId xmlns:a16="http://schemas.microsoft.com/office/drawing/2014/main" val="20000"/>
                    </a:ext>
                  </a:extLst>
                </a:gridCol>
                <a:gridCol w="690689">
                  <a:extLst>
                    <a:ext uri="{9D8B030D-6E8A-4147-A177-3AD203B41FA5}">
                      <a16:colId xmlns:a16="http://schemas.microsoft.com/office/drawing/2014/main" val="20001"/>
                    </a:ext>
                  </a:extLst>
                </a:gridCol>
              </a:tblGrid>
              <a:tr h="1020229">
                <a:tc>
                  <a:txBody>
                    <a:bodyPr/>
                    <a:lstStyle/>
                    <a:p>
                      <a:pPr fontAlgn="ctr"/>
                      <a:r>
                        <a:rPr lang="en-US" sz="1700" dirty="0">
                          <a:effectLst/>
                          <a:latin typeface="verdana, sans-serif"/>
                        </a:rPr>
                        <a:t>Payments made for contracts, brokerage, commission, or professional fees (excluding sections 194C, 194H, 194J)</a:t>
                      </a:r>
                      <a:endParaRPr lang="en-US" sz="1700" dirty="0">
                        <a:effectLst/>
                      </a:endParaRP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IN" sz="1700">
                          <a:effectLst/>
                          <a:latin typeface="verdana, sans-serif"/>
                        </a:rPr>
                        <a:t>194M</a:t>
                      </a:r>
                      <a:endParaRPr lang="en-IN" sz="1700">
                        <a:effectLst/>
                      </a:endParaRP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767367">
                <a:tc>
                  <a:txBody>
                    <a:bodyPr/>
                    <a:lstStyle/>
                    <a:p>
                      <a:pPr fontAlgn="ctr"/>
                      <a:r>
                        <a:rPr lang="en-US" sz="1700">
                          <a:effectLst/>
                          <a:latin typeface="verdana, sans-serif"/>
                        </a:rPr>
                        <a:t>Cash withdrawal exceeding a specified amount from the bank, with filed ITR</a:t>
                      </a:r>
                      <a:endParaRPr lang="en-US" sz="1700">
                        <a:effectLst/>
                      </a:endParaRP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IN" sz="1700" dirty="0">
                          <a:solidFill>
                            <a:srgbClr val="C00000"/>
                          </a:solidFill>
                          <a:effectLst/>
                          <a:latin typeface="verdana, sans-serif"/>
                        </a:rPr>
                        <a:t>194N</a:t>
                      </a:r>
                      <a:endParaRPr lang="en-IN" sz="1700" dirty="0">
                        <a:solidFill>
                          <a:srgbClr val="C00000"/>
                        </a:solidFill>
                        <a:effectLst/>
                      </a:endParaRP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514504">
                <a:tc>
                  <a:txBody>
                    <a:bodyPr/>
                    <a:lstStyle/>
                    <a:p>
                      <a:pPr fontAlgn="ctr"/>
                      <a:r>
                        <a:rPr lang="en-US" sz="1700">
                          <a:effectLst/>
                          <a:latin typeface="verdana, sans-serif"/>
                        </a:rPr>
                        <a:t>Cash withdrawal from a bank without filing ITR</a:t>
                      </a:r>
                      <a:endParaRPr lang="en-US" sz="1700">
                        <a:effectLst/>
                      </a:endParaRP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IN" sz="1700" dirty="0">
                          <a:solidFill>
                            <a:srgbClr val="C00000"/>
                          </a:solidFill>
                          <a:effectLst/>
                          <a:latin typeface="verdana, sans-serif"/>
                        </a:rPr>
                        <a:t>194N</a:t>
                      </a:r>
                      <a:endParaRPr lang="en-IN" sz="1700" dirty="0">
                        <a:solidFill>
                          <a:srgbClr val="C00000"/>
                        </a:solidFill>
                        <a:effectLst/>
                      </a:endParaRP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1020229">
                <a:tc>
                  <a:txBody>
                    <a:bodyPr/>
                    <a:lstStyle/>
                    <a:p>
                      <a:pPr fontAlgn="ctr"/>
                      <a:r>
                        <a:rPr lang="en-US" sz="1700">
                          <a:effectLst/>
                          <a:latin typeface="verdana, sans-serif"/>
                        </a:rPr>
                        <a:t>Amount received for the sale of products/services by e-commerce service providers through digital platforms</a:t>
                      </a:r>
                      <a:endParaRPr lang="en-US" sz="1700">
                        <a:effectLst/>
                      </a:endParaRP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IN" sz="1700">
                          <a:effectLst/>
                          <a:latin typeface="verdana, sans-serif"/>
                        </a:rPr>
                        <a:t>194O</a:t>
                      </a:r>
                      <a:endParaRPr lang="en-IN" sz="1700">
                        <a:effectLst/>
                      </a:endParaRP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514504">
                <a:tc>
                  <a:txBody>
                    <a:bodyPr/>
                    <a:lstStyle/>
                    <a:p>
                      <a:pPr fontAlgn="ctr"/>
                      <a:r>
                        <a:rPr lang="en-US" sz="1700">
                          <a:effectLst/>
                          <a:latin typeface="verdana, sans-serif"/>
                        </a:rPr>
                        <a:t>TDS in case of Senior specified Citizen</a:t>
                      </a:r>
                      <a:endParaRPr lang="en-US" sz="1700">
                        <a:effectLst/>
                      </a:endParaRP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IN" sz="1700">
                          <a:effectLst/>
                          <a:latin typeface="verdana, sans-serif"/>
                        </a:rPr>
                        <a:t>194P</a:t>
                      </a:r>
                      <a:endParaRPr lang="en-IN" sz="1700">
                        <a:effectLst/>
                      </a:endParaRP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514504">
                <a:tc>
                  <a:txBody>
                    <a:bodyPr/>
                    <a:lstStyle/>
                    <a:p>
                      <a:pPr fontAlgn="ctr"/>
                      <a:r>
                        <a:rPr lang="en-US" sz="1700">
                          <a:effectLst/>
                          <a:latin typeface="verdana, sans-serif"/>
                        </a:rPr>
                        <a:t>Payments made for the purchase of goods</a:t>
                      </a:r>
                      <a:endParaRPr lang="en-US" sz="1700">
                        <a:effectLst/>
                      </a:endParaRP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IN" sz="1700" dirty="0">
                          <a:solidFill>
                            <a:srgbClr val="C00000"/>
                          </a:solidFill>
                          <a:effectLst/>
                          <a:latin typeface="verdana, sans-serif"/>
                        </a:rPr>
                        <a:t>194Q</a:t>
                      </a:r>
                      <a:endParaRPr lang="en-IN" sz="1700" dirty="0">
                        <a:solidFill>
                          <a:srgbClr val="C00000"/>
                        </a:solidFill>
                        <a:effectLst/>
                      </a:endParaRPr>
                    </a:p>
                  </a:txBody>
                  <a:tcPr marL="8780" marR="8780" marT="878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6447461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a:t>
            </a:r>
            <a:endParaRPr lang="en-IN" dirty="0"/>
          </a:p>
        </p:txBody>
      </p:sp>
      <p:sp>
        <p:nvSpPr>
          <p:cNvPr id="3" name="Content Placeholder 2"/>
          <p:cNvSpPr>
            <a:spLocks noGrp="1"/>
          </p:cNvSpPr>
          <p:nvPr>
            <p:ph idx="1"/>
          </p:nvPr>
        </p:nvSpPr>
        <p:spPr/>
        <p:txBody>
          <a:bodyPr/>
          <a:lstStyle/>
          <a:p>
            <a:r>
              <a:rPr lang="en-US" dirty="0" smtClean="0"/>
              <a:t>Situation 3:</a:t>
            </a:r>
          </a:p>
          <a:p>
            <a:r>
              <a:rPr lang="en-US" dirty="0" smtClean="0"/>
              <a:t>Payment to a Consultant is for personal purpose.</a:t>
            </a:r>
          </a:p>
          <a:p>
            <a:r>
              <a:rPr lang="en-US" dirty="0" smtClean="0"/>
              <a:t>The is not covered u/s.194C or 194J</a:t>
            </a:r>
          </a:p>
          <a:p>
            <a:r>
              <a:rPr lang="en-US" dirty="0" smtClean="0"/>
              <a:t>TDS is under Sec.194M applicable </a:t>
            </a:r>
          </a:p>
          <a:p>
            <a:pPr lvl="1"/>
            <a:r>
              <a:rPr lang="en-US" dirty="0" smtClean="0"/>
              <a:t>5% at the time of payment of Rs.27,00,000</a:t>
            </a:r>
          </a:p>
          <a:p>
            <a:pPr lvl="1"/>
            <a:r>
              <a:rPr lang="en-US" dirty="0" smtClean="0"/>
              <a:t>5% at the time of payment of Rs.26,00,000</a:t>
            </a:r>
          </a:p>
          <a:p>
            <a:pPr marL="457200" lvl="1" indent="0">
              <a:buNone/>
            </a:pPr>
            <a:endParaRPr lang="en-IN" dirty="0"/>
          </a:p>
        </p:txBody>
      </p:sp>
    </p:spTree>
    <p:extLst>
      <p:ext uri="{BB962C8B-B14F-4D97-AF65-F5344CB8AC3E}">
        <p14:creationId xmlns:p14="http://schemas.microsoft.com/office/powerpoint/2010/main" val="3021567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a:t>
            </a:r>
            <a:endParaRPr lang="en-IN" dirty="0"/>
          </a:p>
        </p:txBody>
      </p:sp>
      <p:sp>
        <p:nvSpPr>
          <p:cNvPr id="3" name="Content Placeholder 2"/>
          <p:cNvSpPr>
            <a:spLocks noGrp="1"/>
          </p:cNvSpPr>
          <p:nvPr>
            <p:ph idx="1"/>
          </p:nvPr>
        </p:nvSpPr>
        <p:spPr/>
        <p:txBody>
          <a:bodyPr/>
          <a:lstStyle/>
          <a:p>
            <a:r>
              <a:rPr lang="en-US" dirty="0" smtClean="0"/>
              <a:t>Situation 4:</a:t>
            </a:r>
          </a:p>
          <a:p>
            <a:r>
              <a:rPr lang="en-US" dirty="0" smtClean="0"/>
              <a:t>X is a non-resident. There is no income in India. Payment is for personal use:</a:t>
            </a:r>
          </a:p>
          <a:p>
            <a:pPr lvl="1"/>
            <a:r>
              <a:rPr lang="en-US" dirty="0" smtClean="0"/>
              <a:t>Even if X is a non-resident TDS u/s.194M is applicable.</a:t>
            </a:r>
          </a:p>
          <a:p>
            <a:pPr lvl="1"/>
            <a:endParaRPr lang="en-US" dirty="0"/>
          </a:p>
          <a:p>
            <a:r>
              <a:rPr lang="en-US" dirty="0" smtClean="0"/>
              <a:t>Situation 5:</a:t>
            </a:r>
          </a:p>
          <a:p>
            <a:r>
              <a:rPr lang="en-US" dirty="0" smtClean="0"/>
              <a:t>X is a farmer.  His income is exempt u/s.10(1) Payment to a consultant is for personal purpose</a:t>
            </a:r>
          </a:p>
          <a:p>
            <a:pPr lvl="1"/>
            <a:r>
              <a:rPr lang="en-US" dirty="0" smtClean="0"/>
              <a:t>Even if his income is exempted, TDS u/s.194M </a:t>
            </a:r>
            <a:r>
              <a:rPr lang="en-US" smtClean="0"/>
              <a:t>is applicable.</a:t>
            </a:r>
            <a:endParaRPr lang="en-IN" dirty="0"/>
          </a:p>
        </p:txBody>
      </p:sp>
    </p:spTree>
    <p:extLst>
      <p:ext uri="{BB962C8B-B14F-4D97-AF65-F5344CB8AC3E}">
        <p14:creationId xmlns:p14="http://schemas.microsoft.com/office/powerpoint/2010/main" val="22988533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Sec.194-O</a:t>
            </a:r>
            <a:endParaRPr lang="en-IN" dirty="0"/>
          </a:p>
        </p:txBody>
      </p:sp>
      <p:sp>
        <p:nvSpPr>
          <p:cNvPr id="3" name="Content Placeholder 2"/>
          <p:cNvSpPr>
            <a:spLocks noGrp="1"/>
          </p:cNvSpPr>
          <p:nvPr>
            <p:ph idx="1"/>
          </p:nvPr>
        </p:nvSpPr>
        <p:spPr/>
        <p:txBody>
          <a:bodyPr/>
          <a:lstStyle/>
          <a:p>
            <a:r>
              <a:rPr lang="en-US" dirty="0" smtClean="0"/>
              <a:t>TDS Applicable to E-Commerce Operator</a:t>
            </a:r>
          </a:p>
          <a:p>
            <a:r>
              <a:rPr lang="en-US" dirty="0" smtClean="0"/>
              <a:t>Introduced </a:t>
            </a:r>
            <a:r>
              <a:rPr lang="en-US" dirty="0" err="1" smtClean="0"/>
              <a:t>w.e.f</a:t>
            </a:r>
            <a:r>
              <a:rPr lang="en-US" dirty="0" smtClean="0"/>
              <a:t>. 1-10-2020</a:t>
            </a:r>
          </a:p>
          <a:p>
            <a:r>
              <a:rPr lang="en-US" dirty="0" smtClean="0"/>
              <a:t>E-Commerce Operator:</a:t>
            </a:r>
          </a:p>
          <a:p>
            <a:pPr lvl="1"/>
            <a:r>
              <a:rPr lang="en-US" dirty="0" smtClean="0"/>
              <a:t>A person who is a resident in India.</a:t>
            </a:r>
          </a:p>
          <a:p>
            <a:pPr lvl="1"/>
            <a:r>
              <a:rPr lang="en-US" dirty="0" smtClean="0"/>
              <a:t>Providing on-line platform to the sellers to sell the goods on line</a:t>
            </a:r>
          </a:p>
          <a:p>
            <a:pPr lvl="1"/>
            <a:r>
              <a:rPr lang="en-US" dirty="0" smtClean="0"/>
              <a:t>Person responsible to make payment o E-Commerce Participants (the sellers)</a:t>
            </a:r>
          </a:p>
          <a:p>
            <a:pPr lvl="1"/>
            <a:r>
              <a:rPr lang="en-US" dirty="0" smtClean="0"/>
              <a:t>TDS at the time of making payment</a:t>
            </a:r>
          </a:p>
          <a:p>
            <a:pPr marL="0" indent="0">
              <a:buNone/>
            </a:pPr>
            <a:r>
              <a:rPr lang="en-US" dirty="0" smtClean="0"/>
              <a:t>Rate:</a:t>
            </a:r>
          </a:p>
          <a:p>
            <a:pPr marL="0" indent="0">
              <a:buNone/>
            </a:pPr>
            <a:r>
              <a:rPr lang="en-US" dirty="0"/>
              <a:t>	</a:t>
            </a:r>
            <a:r>
              <a:rPr lang="en-US" dirty="0" smtClean="0"/>
              <a:t>1% of the gross amount of sale</a:t>
            </a:r>
          </a:p>
          <a:p>
            <a:endParaRPr lang="en-IN" dirty="0"/>
          </a:p>
        </p:txBody>
      </p:sp>
    </p:spTree>
    <p:extLst>
      <p:ext uri="{BB962C8B-B14F-4D97-AF65-F5344CB8AC3E}">
        <p14:creationId xmlns:p14="http://schemas.microsoft.com/office/powerpoint/2010/main" val="906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Sec,194-O contd.</a:t>
            </a:r>
            <a:endParaRPr lang="en-IN" dirty="0"/>
          </a:p>
        </p:txBody>
      </p:sp>
      <p:sp>
        <p:nvSpPr>
          <p:cNvPr id="3" name="Content Placeholder 2"/>
          <p:cNvSpPr>
            <a:spLocks noGrp="1"/>
          </p:cNvSpPr>
          <p:nvPr>
            <p:ph idx="1"/>
          </p:nvPr>
        </p:nvSpPr>
        <p:spPr/>
        <p:txBody>
          <a:bodyPr/>
          <a:lstStyle/>
          <a:p>
            <a:r>
              <a:rPr lang="en-US" dirty="0" smtClean="0"/>
              <a:t>If the purchaser makes payment directly to the e-commerce participant, TDS required to be made under this section by E-Commerce Operator.</a:t>
            </a:r>
          </a:p>
          <a:p>
            <a:r>
              <a:rPr lang="en-US" dirty="0" smtClean="0"/>
              <a:t>No TDS when:</a:t>
            </a:r>
          </a:p>
          <a:p>
            <a:pPr lvl="1"/>
            <a:r>
              <a:rPr lang="en-US" dirty="0" smtClean="0"/>
              <a:t>a) the e-commerce participant is Individual or HUF</a:t>
            </a:r>
          </a:p>
          <a:p>
            <a:pPr lvl="1"/>
            <a:r>
              <a:rPr lang="en-US" dirty="0"/>
              <a:t>b</a:t>
            </a:r>
            <a:r>
              <a:rPr lang="en-US" dirty="0" smtClean="0"/>
              <a:t>) gross amount of sales through e-commerce does not exceed Rs.5 lakhs in the year.	</a:t>
            </a:r>
          </a:p>
          <a:p>
            <a:pPr lvl="1"/>
            <a:r>
              <a:rPr lang="en-US" dirty="0" smtClean="0"/>
              <a:t>c) if such e-commerce participant furnishes PAN or </a:t>
            </a:r>
            <a:r>
              <a:rPr lang="en-US" dirty="0" err="1" smtClean="0"/>
              <a:t>Aadhaar</a:t>
            </a:r>
            <a:r>
              <a:rPr lang="en-US" dirty="0" smtClean="0"/>
              <a:t> to the e-commerce operator.</a:t>
            </a:r>
            <a:endParaRPr lang="en-IN" dirty="0"/>
          </a:p>
        </p:txBody>
      </p:sp>
    </p:spTree>
    <p:extLst>
      <p:ext uri="{BB962C8B-B14F-4D97-AF65-F5344CB8AC3E}">
        <p14:creationId xmlns:p14="http://schemas.microsoft.com/office/powerpoint/2010/main" val="942395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smtClean="0"/>
              <a:t>Lower TDS or no TDS</a:t>
            </a:r>
          </a:p>
          <a:p>
            <a:pPr lvl="1"/>
            <a:r>
              <a:rPr lang="en-US" dirty="0" smtClean="0"/>
              <a:t>The e-commerce participant can obtain certificate by filing Form 13 u/s.197 (with the parameters)</a:t>
            </a:r>
          </a:p>
          <a:p>
            <a:endParaRPr lang="en-IN" dirty="0"/>
          </a:p>
        </p:txBody>
      </p:sp>
    </p:spTree>
    <p:extLst>
      <p:ext uri="{BB962C8B-B14F-4D97-AF65-F5344CB8AC3E}">
        <p14:creationId xmlns:p14="http://schemas.microsoft.com/office/powerpoint/2010/main" val="25070472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Sec.194-P</a:t>
            </a:r>
            <a:endParaRPr lang="en-IN" dirty="0"/>
          </a:p>
        </p:txBody>
      </p:sp>
      <p:sp>
        <p:nvSpPr>
          <p:cNvPr id="3" name="Content Placeholder 2"/>
          <p:cNvSpPr>
            <a:spLocks noGrp="1"/>
          </p:cNvSpPr>
          <p:nvPr>
            <p:ph idx="1"/>
          </p:nvPr>
        </p:nvSpPr>
        <p:spPr/>
        <p:txBody>
          <a:bodyPr/>
          <a:lstStyle/>
          <a:p>
            <a:r>
              <a:rPr lang="en-US" dirty="0" smtClean="0"/>
              <a:t>TDS in case of Specified Senior Citizen</a:t>
            </a:r>
          </a:p>
          <a:p>
            <a:r>
              <a:rPr lang="en-US" dirty="0" smtClean="0"/>
              <a:t>W.E.F. 1.4.2021</a:t>
            </a:r>
          </a:p>
          <a:p>
            <a:r>
              <a:rPr lang="en-US" dirty="0" smtClean="0"/>
              <a:t>Specified Senior Citizen</a:t>
            </a:r>
          </a:p>
          <a:p>
            <a:pPr lvl="1"/>
            <a:r>
              <a:rPr lang="en-US" dirty="0" smtClean="0"/>
              <a:t>An Individual satisfies the following conditions:</a:t>
            </a:r>
          </a:p>
          <a:p>
            <a:pPr lvl="2"/>
            <a:r>
              <a:rPr lang="en-US" dirty="0" smtClean="0"/>
              <a:t>He is a resident Individual</a:t>
            </a:r>
          </a:p>
          <a:p>
            <a:pPr lvl="2"/>
            <a:r>
              <a:rPr lang="en-US" dirty="0" smtClean="0"/>
              <a:t>He is 75 years or more at any time during the previous year</a:t>
            </a:r>
          </a:p>
          <a:p>
            <a:pPr lvl="2"/>
            <a:r>
              <a:rPr lang="en-US" dirty="0" smtClean="0"/>
              <a:t>He has income from pension which is credited in this  pension account with specified bank.</a:t>
            </a:r>
          </a:p>
          <a:p>
            <a:pPr lvl="2"/>
            <a:r>
              <a:rPr lang="en-US" dirty="0" smtClean="0"/>
              <a:t>He has no other income except interest received / receivable from any account maintained by such person in the same bank.</a:t>
            </a:r>
          </a:p>
          <a:p>
            <a:pPr lvl="2"/>
            <a:r>
              <a:rPr lang="en-US" dirty="0" smtClean="0"/>
              <a:t>He is required to furnished a declaration in the prescribed form and verified.</a:t>
            </a:r>
            <a:endParaRPr lang="en-IN" dirty="0"/>
          </a:p>
        </p:txBody>
      </p:sp>
    </p:spTree>
    <p:extLst>
      <p:ext uri="{BB962C8B-B14F-4D97-AF65-F5344CB8AC3E}">
        <p14:creationId xmlns:p14="http://schemas.microsoft.com/office/powerpoint/2010/main" val="379948986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Provisions</a:t>
            </a:r>
            <a:endParaRPr lang="en-IN" dirty="0"/>
          </a:p>
        </p:txBody>
      </p:sp>
      <p:sp>
        <p:nvSpPr>
          <p:cNvPr id="3" name="Content Placeholder 2"/>
          <p:cNvSpPr>
            <a:spLocks noGrp="1"/>
          </p:cNvSpPr>
          <p:nvPr>
            <p:ph idx="1"/>
          </p:nvPr>
        </p:nvSpPr>
        <p:spPr/>
        <p:txBody>
          <a:bodyPr>
            <a:normAutofit fontScale="92500" lnSpcReduction="10000"/>
          </a:bodyPr>
          <a:lstStyle/>
          <a:p>
            <a:r>
              <a:rPr lang="en-US" dirty="0" smtClean="0"/>
              <a:t>TDS by Specified Bank:</a:t>
            </a:r>
          </a:p>
          <a:p>
            <a:pPr lvl="1"/>
            <a:r>
              <a:rPr lang="en-US" dirty="0" smtClean="0"/>
              <a:t>Based on the declaration by specified senior citizen</a:t>
            </a:r>
          </a:p>
          <a:p>
            <a:pPr lvl="1"/>
            <a:r>
              <a:rPr lang="en-US" dirty="0" smtClean="0"/>
              <a:t>Specified Banks as notified by the Central Government.</a:t>
            </a:r>
          </a:p>
          <a:p>
            <a:r>
              <a:rPr lang="en-US" dirty="0" smtClean="0"/>
              <a:t>TDS:</a:t>
            </a:r>
          </a:p>
          <a:p>
            <a:pPr lvl="1"/>
            <a:r>
              <a:rPr lang="en-US" dirty="0" smtClean="0"/>
              <a:t>The Specified Bank would be required to compute the taxable income of the senior citizen.</a:t>
            </a:r>
          </a:p>
          <a:p>
            <a:pPr lvl="1"/>
            <a:r>
              <a:rPr lang="en-US" dirty="0" smtClean="0"/>
              <a:t>Considering deduction u/s.80C to 80U and also give rebated u/s.87A.</a:t>
            </a:r>
          </a:p>
          <a:p>
            <a:pPr lvl="1"/>
            <a:r>
              <a:rPr lang="en-US" dirty="0" smtClean="0"/>
              <a:t>The TDS is on the taxable income as per the normal rates applicable to senior citizen.</a:t>
            </a:r>
          </a:p>
          <a:p>
            <a:r>
              <a:rPr lang="en-US" dirty="0" smtClean="0"/>
              <a:t>Time of making TDS:</a:t>
            </a:r>
          </a:p>
          <a:p>
            <a:pPr lvl="1"/>
            <a:r>
              <a:rPr lang="en-US" dirty="0" smtClean="0"/>
              <a:t>It is not given in the section 194P.</a:t>
            </a:r>
          </a:p>
          <a:p>
            <a:r>
              <a:rPr lang="en-US" dirty="0" smtClean="0"/>
              <a:t>ITR u/s.139(1) is not applicable to the senior citizen for the relevant assessment year. </a:t>
            </a:r>
          </a:p>
          <a:p>
            <a:pPr marL="0" indent="0">
              <a:buNone/>
            </a:pPr>
            <a:endParaRPr lang="en-US" dirty="0"/>
          </a:p>
          <a:p>
            <a:pPr marL="0" indent="0">
              <a:buNone/>
            </a:pPr>
            <a:endParaRPr lang="en-IN" dirty="0"/>
          </a:p>
        </p:txBody>
      </p:sp>
    </p:spTree>
    <p:extLst>
      <p:ext uri="{BB962C8B-B14F-4D97-AF65-F5344CB8AC3E}">
        <p14:creationId xmlns:p14="http://schemas.microsoft.com/office/powerpoint/2010/main" val="8139346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Exemption from TDS</a:t>
            </a:r>
            <a:endParaRPr lang="en-IN" dirty="0"/>
          </a:p>
        </p:txBody>
      </p:sp>
      <p:sp>
        <p:nvSpPr>
          <p:cNvPr id="3" name="Content Placeholder 2"/>
          <p:cNvSpPr>
            <a:spLocks noGrp="1"/>
          </p:cNvSpPr>
          <p:nvPr>
            <p:ph idx="1"/>
          </p:nvPr>
        </p:nvSpPr>
        <p:spPr/>
        <p:txBody>
          <a:bodyPr/>
          <a:lstStyle/>
          <a:p>
            <a:r>
              <a:rPr lang="en-US" dirty="0" smtClean="0"/>
              <a:t>If the Specified Senior Citizen furnishes Form 12BBA, TDS should not be deducted by the Bank or Post Office.</a:t>
            </a:r>
          </a:p>
          <a:p>
            <a:endParaRPr lang="en-US" dirty="0"/>
          </a:p>
          <a:p>
            <a:r>
              <a:rPr lang="en-US" dirty="0" smtClean="0"/>
              <a:t>If the Specified Senior Citizen has not furnished the </a:t>
            </a:r>
            <a:r>
              <a:rPr lang="en-US" dirty="0" err="1" smtClean="0"/>
              <a:t>declation</a:t>
            </a:r>
            <a:r>
              <a:rPr lang="en-US" dirty="0" smtClean="0"/>
              <a:t> in Form 12BBA, then the Bank or Post Office should deduct TDS at the normal rates.</a:t>
            </a:r>
          </a:p>
          <a:p>
            <a:endParaRPr lang="en-US" dirty="0"/>
          </a:p>
        </p:txBody>
      </p:sp>
    </p:spTree>
    <p:extLst>
      <p:ext uri="{BB962C8B-B14F-4D97-AF65-F5344CB8AC3E}">
        <p14:creationId xmlns:p14="http://schemas.microsoft.com/office/powerpoint/2010/main" val="30817929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TDS on Cash Withdrawal-Sec.194N</a:t>
            </a:r>
            <a:endParaRPr lang="en-IN" dirty="0"/>
          </a:p>
        </p:txBody>
      </p:sp>
      <p:sp>
        <p:nvSpPr>
          <p:cNvPr id="3" name="Subtitle 2"/>
          <p:cNvSpPr>
            <a:spLocks noGrp="1"/>
          </p:cNvSpPr>
          <p:nvPr>
            <p:ph type="subTitle" idx="1"/>
          </p:nvPr>
        </p:nvSpPr>
        <p:spPr/>
        <p:txBody>
          <a:bodyPr/>
          <a:lstStyle/>
          <a:p>
            <a:r>
              <a:rPr lang="en-US" dirty="0" smtClean="0"/>
              <a:t>By</a:t>
            </a:r>
          </a:p>
          <a:p>
            <a:r>
              <a:rPr lang="en-US" dirty="0" smtClean="0"/>
              <a:t>CMA S VENKANNA</a:t>
            </a:r>
          </a:p>
          <a:p>
            <a:r>
              <a:rPr lang="en-US" dirty="0" smtClean="0"/>
              <a:t>PRACTICING COST ACCOUNTANT</a:t>
            </a:r>
            <a:endParaRPr lang="en-IN" dirty="0"/>
          </a:p>
        </p:txBody>
      </p:sp>
      <p:sp>
        <p:nvSpPr>
          <p:cNvPr id="4" name="Date Placeholder 3"/>
          <p:cNvSpPr>
            <a:spLocks noGrp="1"/>
          </p:cNvSpPr>
          <p:nvPr>
            <p:ph type="dt" sz="half" idx="10"/>
          </p:nvPr>
        </p:nvSpPr>
        <p:spPr/>
        <p:txBody>
          <a:bodyPr/>
          <a:lstStyle/>
          <a:p>
            <a:fld id="{76677B6D-DE30-4986-9A4B-88B27EB46353}"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4827476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Applicability</a:t>
            </a:r>
            <a:endParaRPr lang="en-IN" dirty="0"/>
          </a:p>
        </p:txBody>
      </p:sp>
      <p:sp>
        <p:nvSpPr>
          <p:cNvPr id="3" name="Content Placeholder 2"/>
          <p:cNvSpPr>
            <a:spLocks noGrp="1"/>
          </p:cNvSpPr>
          <p:nvPr>
            <p:ph idx="1"/>
          </p:nvPr>
        </p:nvSpPr>
        <p:spPr/>
        <p:txBody>
          <a:bodyPr>
            <a:normAutofit lnSpcReduction="10000"/>
          </a:bodyPr>
          <a:lstStyle/>
          <a:p>
            <a:r>
              <a:rPr lang="en-US" b="1" dirty="0" smtClean="0"/>
              <a:t>Union Budget 2019</a:t>
            </a:r>
          </a:p>
          <a:p>
            <a:pPr lvl="1"/>
            <a:endParaRPr lang="en-US" dirty="0" smtClean="0"/>
          </a:p>
          <a:p>
            <a:pPr lvl="1"/>
            <a:r>
              <a:rPr lang="en-US" dirty="0" smtClean="0"/>
              <a:t>TDS Under  Section </a:t>
            </a:r>
            <a:r>
              <a:rPr lang="en-US" dirty="0"/>
              <a:t>194N is applicable </a:t>
            </a:r>
            <a:r>
              <a:rPr lang="en-US" dirty="0" smtClean="0"/>
              <a:t>if  Cash Withdrawal exceeds  </a:t>
            </a:r>
            <a:r>
              <a:rPr lang="en-US" dirty="0" err="1"/>
              <a:t>Rs</a:t>
            </a:r>
            <a:r>
              <a:rPr lang="en-US" dirty="0"/>
              <a:t> 1 </a:t>
            </a:r>
            <a:r>
              <a:rPr lang="en-US" dirty="0" err="1"/>
              <a:t>crore</a:t>
            </a:r>
            <a:r>
              <a:rPr lang="en-US" dirty="0"/>
              <a:t> </a:t>
            </a:r>
            <a:r>
              <a:rPr lang="en-US" dirty="0" smtClean="0"/>
              <a:t>during </a:t>
            </a:r>
            <a:r>
              <a:rPr lang="en-US" dirty="0"/>
              <a:t>a financial </a:t>
            </a:r>
            <a:r>
              <a:rPr lang="en-US" dirty="0" smtClean="0"/>
              <a:t>year from the account in Bank.</a:t>
            </a:r>
          </a:p>
          <a:p>
            <a:r>
              <a:rPr lang="en-US" b="1" dirty="0" smtClean="0"/>
              <a:t>Amendment – Union Budget 2020</a:t>
            </a:r>
            <a:endParaRPr lang="en-US" b="1" dirty="0"/>
          </a:p>
          <a:p>
            <a:endParaRPr lang="en-US" b="0" i="0" dirty="0" smtClean="0">
              <a:effectLst/>
              <a:latin typeface="roboto"/>
            </a:endParaRPr>
          </a:p>
          <a:p>
            <a:pPr lvl="1"/>
            <a:r>
              <a:rPr lang="en-US" b="0" i="0" dirty="0" smtClean="0">
                <a:effectLst/>
                <a:latin typeface="roboto"/>
              </a:rPr>
              <a:t>According to section 194N of the Act, TDS has to be deducted if a sum or aggregate of sum withdrawn in cash by a person in a particular FY exceeds : </a:t>
            </a:r>
          </a:p>
          <a:p>
            <a:pPr lvl="1"/>
            <a:r>
              <a:rPr lang="en-US" b="0" i="0" dirty="0" smtClean="0">
                <a:solidFill>
                  <a:srgbClr val="282828"/>
                </a:solidFill>
                <a:effectLst/>
                <a:latin typeface="roboto"/>
              </a:rPr>
              <a:t>₹ 20 lakh (if no ITR has been filed for all the three previous AYs), or</a:t>
            </a:r>
          </a:p>
          <a:p>
            <a:pPr lvl="1"/>
            <a:r>
              <a:rPr lang="en-US" b="0" i="0" dirty="0" smtClean="0">
                <a:solidFill>
                  <a:srgbClr val="282828"/>
                </a:solidFill>
                <a:effectLst/>
                <a:latin typeface="roboto"/>
              </a:rPr>
              <a:t>₹ 1 </a:t>
            </a:r>
            <a:r>
              <a:rPr lang="en-US" b="0" i="0" dirty="0" err="1" smtClean="0">
                <a:solidFill>
                  <a:srgbClr val="282828"/>
                </a:solidFill>
                <a:effectLst/>
                <a:latin typeface="roboto"/>
              </a:rPr>
              <a:t>crore</a:t>
            </a:r>
            <a:r>
              <a:rPr lang="en-US" b="0" i="0" dirty="0" smtClean="0">
                <a:solidFill>
                  <a:srgbClr val="282828"/>
                </a:solidFill>
                <a:effectLst/>
                <a:latin typeface="roboto"/>
              </a:rPr>
              <a:t> (if ITRs have been filed for all or any one of three previous AYs).</a:t>
            </a:r>
          </a:p>
          <a:p>
            <a:endParaRPr lang="en-IN" dirty="0"/>
          </a:p>
        </p:txBody>
      </p:sp>
      <p:sp>
        <p:nvSpPr>
          <p:cNvPr id="4" name="Date Placeholder 3"/>
          <p:cNvSpPr>
            <a:spLocks noGrp="1"/>
          </p:cNvSpPr>
          <p:nvPr>
            <p:ph type="dt" sz="half" idx="10"/>
          </p:nvPr>
        </p:nvSpPr>
        <p:spPr/>
        <p:txBody>
          <a:bodyPr/>
          <a:lstStyle/>
          <a:p>
            <a:fld id="{1E4E73C2-BF7D-458D-88B4-A29397CCD515}"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35417966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8635314" cy="862313"/>
          </a:xfrm>
        </p:spPr>
        <p:txBody>
          <a:bodyPr>
            <a:normAutofit/>
          </a:bodyPr>
          <a:lstStyle/>
          <a:p>
            <a:r>
              <a:rPr lang="en-US" sz="3200" dirty="0" smtClean="0"/>
              <a:t>Sec.194M – TDS on Payment to a Resident</a:t>
            </a:r>
            <a:endParaRPr lang="en-IN" sz="3200" dirty="0"/>
          </a:p>
        </p:txBody>
      </p:sp>
      <p:sp>
        <p:nvSpPr>
          <p:cNvPr id="3" name="Content Placeholder 2"/>
          <p:cNvSpPr>
            <a:spLocks noGrp="1"/>
          </p:cNvSpPr>
          <p:nvPr>
            <p:ph idx="1"/>
          </p:nvPr>
        </p:nvSpPr>
        <p:spPr/>
        <p:txBody>
          <a:bodyPr>
            <a:normAutofit lnSpcReduction="10000"/>
          </a:bodyPr>
          <a:lstStyle/>
          <a:p>
            <a:r>
              <a:rPr lang="en-US" dirty="0" smtClean="0"/>
              <a:t>TDS when Payment is made to a Resident</a:t>
            </a:r>
            <a:r>
              <a:rPr lang="en-IN" dirty="0" smtClean="0"/>
              <a:t> who is</a:t>
            </a:r>
          </a:p>
          <a:p>
            <a:pPr lvl="1"/>
            <a:r>
              <a:rPr lang="en-US" dirty="0" smtClean="0"/>
              <a:t>Contractor</a:t>
            </a:r>
          </a:p>
          <a:p>
            <a:pPr lvl="1"/>
            <a:r>
              <a:rPr lang="en-US" dirty="0" smtClean="0"/>
              <a:t>Professional</a:t>
            </a:r>
          </a:p>
          <a:p>
            <a:r>
              <a:rPr lang="en-US" dirty="0" smtClean="0"/>
              <a:t>The payment made relating to the services for personal use</a:t>
            </a:r>
          </a:p>
          <a:p>
            <a:r>
              <a:rPr lang="en-US" dirty="0" smtClean="0"/>
              <a:t>This Section applicable to</a:t>
            </a:r>
          </a:p>
          <a:p>
            <a:pPr lvl="1"/>
            <a:r>
              <a:rPr lang="en-US" dirty="0" smtClean="0"/>
              <a:t>Individual</a:t>
            </a:r>
          </a:p>
          <a:p>
            <a:pPr lvl="1"/>
            <a:r>
              <a:rPr lang="en-US" dirty="0" smtClean="0"/>
              <a:t>HUF</a:t>
            </a:r>
          </a:p>
          <a:p>
            <a:pPr lvl="1"/>
            <a:r>
              <a:rPr lang="en-US" dirty="0" smtClean="0"/>
              <a:t>Applicable </a:t>
            </a:r>
            <a:r>
              <a:rPr lang="en-US" dirty="0" err="1" smtClean="0"/>
              <a:t>w.e.f</a:t>
            </a:r>
            <a:r>
              <a:rPr lang="en-US" dirty="0" smtClean="0"/>
              <a:t>. from 1.9.2019</a:t>
            </a:r>
            <a:endParaRPr lang="en-US" dirty="0"/>
          </a:p>
          <a:p>
            <a:r>
              <a:rPr lang="en-US" dirty="0" smtClean="0"/>
              <a:t>This section applies to whom not required to deduct tax at source under section 194C, 194H </a:t>
            </a:r>
            <a:r>
              <a:rPr lang="en-US" dirty="0" err="1" smtClean="0"/>
              <a:t>abd</a:t>
            </a:r>
            <a:r>
              <a:rPr lang="en-US" dirty="0" smtClean="0"/>
              <a:t> 194J.</a:t>
            </a:r>
            <a:endParaRPr lang="en-US" dirty="0"/>
          </a:p>
        </p:txBody>
      </p:sp>
    </p:spTree>
    <p:extLst>
      <p:ext uri="{BB962C8B-B14F-4D97-AF65-F5344CB8AC3E}">
        <p14:creationId xmlns:p14="http://schemas.microsoft.com/office/powerpoint/2010/main" val="32050295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Rate of TDS</a:t>
            </a:r>
            <a:endParaRPr lang="en-IN" dirty="0"/>
          </a:p>
        </p:txBody>
      </p:sp>
      <p:sp>
        <p:nvSpPr>
          <p:cNvPr id="3" name="Content Placeholder 2"/>
          <p:cNvSpPr>
            <a:spLocks noGrp="1"/>
          </p:cNvSpPr>
          <p:nvPr>
            <p:ph idx="1"/>
          </p:nvPr>
        </p:nvSpPr>
        <p:spPr/>
        <p:txBody>
          <a:bodyPr/>
          <a:lstStyle/>
          <a:p>
            <a:r>
              <a:rPr lang="en-US" dirty="0" smtClean="0"/>
              <a:t>Cash Withdrawal </a:t>
            </a:r>
            <a:r>
              <a:rPr lang="en-US" dirty="0"/>
              <a:t>during the year exceeds </a:t>
            </a:r>
            <a:r>
              <a:rPr lang="en-US" dirty="0" err="1"/>
              <a:t>Rs</a:t>
            </a:r>
            <a:r>
              <a:rPr lang="en-US" dirty="0"/>
              <a:t> 20 lakhs but less than </a:t>
            </a:r>
            <a:r>
              <a:rPr lang="en-US" dirty="0" err="1"/>
              <a:t>Rs</a:t>
            </a:r>
            <a:r>
              <a:rPr lang="en-US" dirty="0"/>
              <a:t> 1 </a:t>
            </a:r>
            <a:r>
              <a:rPr lang="en-US" dirty="0" err="1" smtClean="0"/>
              <a:t>crore</a:t>
            </a:r>
            <a:r>
              <a:rPr lang="en-US" dirty="0" smtClean="0"/>
              <a:t> :</a:t>
            </a:r>
          </a:p>
          <a:p>
            <a:pPr marL="457200" lvl="1" indent="0">
              <a:buNone/>
            </a:pPr>
            <a:r>
              <a:rPr lang="en-US" dirty="0" smtClean="0"/>
              <a:t>		</a:t>
            </a:r>
            <a:r>
              <a:rPr lang="en-US" sz="2800" dirty="0" smtClean="0"/>
              <a:t>– Rate of TDS is 2%</a:t>
            </a:r>
          </a:p>
          <a:p>
            <a:pPr marL="457200" lvl="1" indent="0">
              <a:buNone/>
            </a:pPr>
            <a:endParaRPr lang="en-US" dirty="0"/>
          </a:p>
          <a:p>
            <a:r>
              <a:rPr lang="en-US" dirty="0" smtClean="0"/>
              <a:t>Cash With </a:t>
            </a:r>
            <a:r>
              <a:rPr lang="en-US" dirty="0" err="1" smtClean="0"/>
              <a:t>Drawal</a:t>
            </a:r>
            <a:r>
              <a:rPr lang="en-US" dirty="0" smtClean="0"/>
              <a:t> during the year exceeds Rs.1 </a:t>
            </a:r>
            <a:r>
              <a:rPr lang="en-US" dirty="0" err="1" smtClean="0"/>
              <a:t>Crore</a:t>
            </a:r>
            <a:r>
              <a:rPr lang="en-US" dirty="0" smtClean="0"/>
              <a:t>:</a:t>
            </a:r>
          </a:p>
          <a:p>
            <a:pPr marL="0" indent="0">
              <a:buNone/>
            </a:pPr>
            <a:r>
              <a:rPr lang="en-US" dirty="0" smtClean="0"/>
              <a:t>		- Rate of TDS is 5%</a:t>
            </a:r>
          </a:p>
          <a:p>
            <a:pPr marL="0" indent="0">
              <a:buNone/>
            </a:pPr>
            <a:endParaRPr lang="en-US" dirty="0"/>
          </a:p>
          <a:p>
            <a:pPr marL="1371600" lvl="3" indent="0">
              <a:buNone/>
            </a:pPr>
            <a:r>
              <a:rPr lang="en-US" dirty="0"/>
              <a:t>	</a:t>
            </a:r>
            <a:r>
              <a:rPr lang="en-US" dirty="0" smtClean="0"/>
              <a:t/>
            </a:r>
            <a:br>
              <a:rPr lang="en-US" dirty="0" smtClean="0"/>
            </a:br>
            <a:r>
              <a:rPr lang="en-US" dirty="0" smtClean="0"/>
              <a:t/>
            </a:r>
            <a:br>
              <a:rPr lang="en-US" dirty="0" smtClean="0"/>
            </a:br>
            <a:endParaRPr lang="en-IN" dirty="0"/>
          </a:p>
        </p:txBody>
      </p:sp>
      <p:sp>
        <p:nvSpPr>
          <p:cNvPr id="4" name="Date Placeholder 3"/>
          <p:cNvSpPr>
            <a:spLocks noGrp="1"/>
          </p:cNvSpPr>
          <p:nvPr>
            <p:ph type="dt" sz="half" idx="10"/>
          </p:nvPr>
        </p:nvSpPr>
        <p:spPr/>
        <p:txBody>
          <a:bodyPr/>
          <a:lstStyle/>
          <a:p>
            <a:fld id="{5920F772-3D32-47F9-8B23-F3B3BED7BB06}"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11615154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Explanation of Applicability</a:t>
            </a:r>
            <a:endParaRPr lang="en-IN" dirty="0"/>
          </a:p>
        </p:txBody>
      </p:sp>
      <p:graphicFrame>
        <p:nvGraphicFramePr>
          <p:cNvPr id="4" name="Content Placeholder 3"/>
          <p:cNvGraphicFramePr>
            <a:graphicFrameLocks noGrp="1"/>
          </p:cNvGraphicFramePr>
          <p:nvPr>
            <p:ph idx="1"/>
            <p:extLst/>
          </p:nvPr>
        </p:nvGraphicFramePr>
        <p:xfrm>
          <a:off x="1582614" y="2368061"/>
          <a:ext cx="8311662" cy="3342796"/>
        </p:xfrm>
        <a:graphic>
          <a:graphicData uri="http://schemas.openxmlformats.org/drawingml/2006/table">
            <a:tbl>
              <a:tblPr firstRow="1" bandRow="1">
                <a:tableStyleId>{5C22544A-7EE6-4342-B048-85BDC9FD1C3A}</a:tableStyleId>
              </a:tblPr>
              <a:tblGrid>
                <a:gridCol w="2770554">
                  <a:extLst>
                    <a:ext uri="{9D8B030D-6E8A-4147-A177-3AD203B41FA5}">
                      <a16:colId xmlns:a16="http://schemas.microsoft.com/office/drawing/2014/main" val="20000"/>
                    </a:ext>
                  </a:extLst>
                </a:gridCol>
                <a:gridCol w="2770554">
                  <a:extLst>
                    <a:ext uri="{9D8B030D-6E8A-4147-A177-3AD203B41FA5}">
                      <a16:colId xmlns:a16="http://schemas.microsoft.com/office/drawing/2014/main" val="20001"/>
                    </a:ext>
                  </a:extLst>
                </a:gridCol>
                <a:gridCol w="2770554">
                  <a:extLst>
                    <a:ext uri="{9D8B030D-6E8A-4147-A177-3AD203B41FA5}">
                      <a16:colId xmlns:a16="http://schemas.microsoft.com/office/drawing/2014/main" val="20002"/>
                    </a:ext>
                  </a:extLst>
                </a:gridCol>
              </a:tblGrid>
              <a:tr h="843436">
                <a:tc>
                  <a:txBody>
                    <a:bodyPr/>
                    <a:lstStyle/>
                    <a:p>
                      <a:pPr algn="ctr"/>
                      <a:r>
                        <a:rPr lang="en-US" dirty="0" smtClean="0"/>
                        <a:t>Aggregate Amount</a:t>
                      </a:r>
                      <a:r>
                        <a:rPr lang="en-US" baseline="0" dirty="0" smtClean="0"/>
                        <a:t> of Cash Withdrawal</a:t>
                      </a:r>
                      <a:endParaRPr lang="en-IN" dirty="0"/>
                    </a:p>
                  </a:txBody>
                  <a:tcPr/>
                </a:tc>
                <a:tc>
                  <a:txBody>
                    <a:bodyPr/>
                    <a:lstStyle/>
                    <a:p>
                      <a:pPr algn="ctr"/>
                      <a:r>
                        <a:rPr lang="en-US" dirty="0" smtClean="0"/>
                        <a:t>If the</a:t>
                      </a:r>
                      <a:r>
                        <a:rPr lang="en-US" baseline="0" dirty="0" smtClean="0"/>
                        <a:t> Return of Income  has been filed for Any of the 3 Previous Years</a:t>
                      </a:r>
                      <a:endParaRPr lang="en-IN" dirty="0"/>
                    </a:p>
                  </a:txBody>
                  <a:tcPr/>
                </a:tc>
                <a:tc>
                  <a:txBody>
                    <a:bodyPr/>
                    <a:lstStyle/>
                    <a:p>
                      <a:pPr algn="ctr"/>
                      <a:r>
                        <a:rPr lang="en-US" dirty="0" smtClean="0"/>
                        <a:t>If the Return</a:t>
                      </a:r>
                      <a:r>
                        <a:rPr lang="en-US" baseline="0" dirty="0" smtClean="0"/>
                        <a:t> of Income has </a:t>
                      </a:r>
                      <a:r>
                        <a:rPr lang="en-US" sz="2000" b="1" baseline="0" dirty="0" smtClean="0">
                          <a:solidFill>
                            <a:schemeClr val="tx1"/>
                          </a:solidFill>
                        </a:rPr>
                        <a:t>NOT</a:t>
                      </a:r>
                      <a:r>
                        <a:rPr lang="en-US" sz="2000" b="1" baseline="0" dirty="0" smtClean="0">
                          <a:solidFill>
                            <a:srgbClr val="FF0000"/>
                          </a:solidFill>
                        </a:rPr>
                        <a:t>  </a:t>
                      </a:r>
                      <a:r>
                        <a:rPr lang="en-US" baseline="0" dirty="0" smtClean="0"/>
                        <a:t>been filed for all the 3 previous years</a:t>
                      </a:r>
                      <a:endParaRPr lang="en-IN" dirty="0"/>
                    </a:p>
                  </a:txBody>
                  <a:tcPr/>
                </a:tc>
                <a:extLst>
                  <a:ext uri="{0D108BD9-81ED-4DB2-BD59-A6C34878D82A}">
                    <a16:rowId xmlns:a16="http://schemas.microsoft.com/office/drawing/2014/main" val="10000"/>
                  </a:ext>
                </a:extLst>
              </a:tr>
              <a:tr h="542166">
                <a:tc>
                  <a:txBody>
                    <a:bodyPr/>
                    <a:lstStyle/>
                    <a:p>
                      <a:r>
                        <a:rPr lang="en-US" dirty="0" smtClean="0"/>
                        <a:t>Withdrawal</a:t>
                      </a:r>
                      <a:r>
                        <a:rPr lang="en-US" baseline="0" dirty="0" smtClean="0"/>
                        <a:t> </a:t>
                      </a:r>
                      <a:r>
                        <a:rPr lang="en-US" baseline="0" dirty="0" err="1" smtClean="0"/>
                        <a:t>upto</a:t>
                      </a:r>
                      <a:r>
                        <a:rPr lang="en-US" baseline="0" dirty="0" smtClean="0"/>
                        <a:t> Rs.20 lakhs</a:t>
                      </a:r>
                      <a:endParaRPr lang="en-IN" dirty="0"/>
                    </a:p>
                  </a:txBody>
                  <a:tcPr/>
                </a:tc>
                <a:tc>
                  <a:txBody>
                    <a:bodyPr/>
                    <a:lstStyle/>
                    <a:p>
                      <a:pPr algn="ctr"/>
                      <a:r>
                        <a:rPr lang="en-US" dirty="0" smtClean="0"/>
                        <a:t>NIL</a:t>
                      </a:r>
                    </a:p>
                    <a:p>
                      <a:pPr algn="ctr"/>
                      <a:endParaRPr lang="en-IN" dirty="0"/>
                    </a:p>
                  </a:txBody>
                  <a:tcPr/>
                </a:tc>
                <a:tc>
                  <a:txBody>
                    <a:bodyPr/>
                    <a:lstStyle/>
                    <a:p>
                      <a:pPr algn="ctr"/>
                      <a:r>
                        <a:rPr lang="en-US" dirty="0" smtClean="0"/>
                        <a:t>NIL</a:t>
                      </a:r>
                      <a:endParaRPr lang="en-IN" dirty="0"/>
                    </a:p>
                  </a:txBody>
                  <a:tcPr/>
                </a:tc>
                <a:extLst>
                  <a:ext uri="{0D108BD9-81ED-4DB2-BD59-A6C34878D82A}">
                    <a16:rowId xmlns:a16="http://schemas.microsoft.com/office/drawing/2014/main" val="10001"/>
                  </a:ext>
                </a:extLst>
              </a:tr>
              <a:tr h="774523">
                <a:tc>
                  <a:txBody>
                    <a:bodyPr/>
                    <a:lstStyle/>
                    <a:p>
                      <a:r>
                        <a:rPr lang="en-US" dirty="0" smtClean="0"/>
                        <a:t>Withdrawal More than Rs.20 lakhs but less than Rs.1 </a:t>
                      </a:r>
                      <a:r>
                        <a:rPr lang="en-US" dirty="0" err="1" smtClean="0"/>
                        <a:t>Crore</a:t>
                      </a:r>
                      <a:endParaRPr lang="en-IN" dirty="0"/>
                    </a:p>
                  </a:txBody>
                  <a:tcPr/>
                </a:tc>
                <a:tc>
                  <a:txBody>
                    <a:bodyPr/>
                    <a:lstStyle/>
                    <a:p>
                      <a:pPr algn="ctr"/>
                      <a:r>
                        <a:rPr lang="en-US" dirty="0" smtClean="0"/>
                        <a:t>NIL</a:t>
                      </a:r>
                      <a:endParaRPr lang="en-IN" dirty="0"/>
                    </a:p>
                  </a:txBody>
                  <a:tcPr/>
                </a:tc>
                <a:tc>
                  <a:txBody>
                    <a:bodyPr/>
                    <a:lstStyle/>
                    <a:p>
                      <a:pPr algn="ctr"/>
                      <a:r>
                        <a:rPr lang="en-US" dirty="0" smtClean="0"/>
                        <a:t>2%</a:t>
                      </a:r>
                      <a:endParaRPr lang="en-IN" dirty="0"/>
                    </a:p>
                  </a:txBody>
                  <a:tcPr/>
                </a:tc>
                <a:extLst>
                  <a:ext uri="{0D108BD9-81ED-4DB2-BD59-A6C34878D82A}">
                    <a16:rowId xmlns:a16="http://schemas.microsoft.com/office/drawing/2014/main" val="10002"/>
                  </a:ext>
                </a:extLst>
              </a:tr>
              <a:tr h="843436">
                <a:tc>
                  <a:txBody>
                    <a:bodyPr/>
                    <a:lstStyle/>
                    <a:p>
                      <a:r>
                        <a:rPr lang="en-US" dirty="0" smtClean="0"/>
                        <a:t>Withdrawal More than Rs.1 </a:t>
                      </a:r>
                      <a:r>
                        <a:rPr lang="en-US" dirty="0" err="1" smtClean="0"/>
                        <a:t>Crore</a:t>
                      </a:r>
                      <a:endParaRPr lang="en-IN" dirty="0"/>
                    </a:p>
                  </a:txBody>
                  <a:tcPr/>
                </a:tc>
                <a:tc>
                  <a:txBody>
                    <a:bodyPr/>
                    <a:lstStyle/>
                    <a:p>
                      <a:pPr algn="ctr"/>
                      <a:r>
                        <a:rPr lang="en-US" dirty="0" smtClean="0"/>
                        <a:t>2%</a:t>
                      </a:r>
                      <a:endParaRPr lang="en-IN" dirty="0"/>
                    </a:p>
                  </a:txBody>
                  <a:tcPr/>
                </a:tc>
                <a:tc>
                  <a:txBody>
                    <a:bodyPr/>
                    <a:lstStyle/>
                    <a:p>
                      <a:pPr algn="ctr"/>
                      <a:r>
                        <a:rPr lang="en-US" dirty="0" smtClean="0"/>
                        <a:t>5%</a:t>
                      </a:r>
                      <a:endParaRPr lang="en-IN" dirty="0"/>
                    </a:p>
                  </a:txBody>
                  <a:tcPr/>
                </a:tc>
                <a:extLst>
                  <a:ext uri="{0D108BD9-81ED-4DB2-BD59-A6C34878D82A}">
                    <a16:rowId xmlns:a16="http://schemas.microsoft.com/office/drawing/2014/main" val="10003"/>
                  </a:ext>
                </a:extLst>
              </a:tr>
            </a:tbl>
          </a:graphicData>
        </a:graphic>
      </p:graphicFrame>
      <p:sp>
        <p:nvSpPr>
          <p:cNvPr id="3" name="Date Placeholder 2"/>
          <p:cNvSpPr>
            <a:spLocks noGrp="1"/>
          </p:cNvSpPr>
          <p:nvPr>
            <p:ph type="dt" sz="half" idx="10"/>
          </p:nvPr>
        </p:nvSpPr>
        <p:spPr/>
        <p:txBody>
          <a:bodyPr/>
          <a:lstStyle/>
          <a:p>
            <a:fld id="{1EF83DCB-FAB2-48A9-A94F-25A8B98B5EFD}"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12340607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IN" dirty="0"/>
          </a:p>
        </p:txBody>
      </p:sp>
      <p:sp>
        <p:nvSpPr>
          <p:cNvPr id="3" name="Content Placeholder 2"/>
          <p:cNvSpPr>
            <a:spLocks noGrp="1"/>
          </p:cNvSpPr>
          <p:nvPr>
            <p:ph idx="1"/>
          </p:nvPr>
        </p:nvSpPr>
        <p:spPr/>
        <p:txBody>
          <a:bodyPr/>
          <a:lstStyle/>
          <a:p>
            <a:pPr lvl="1"/>
            <a:endParaRPr lang="en-US" b="0" i="0" dirty="0" smtClean="0">
              <a:solidFill>
                <a:srgbClr val="333333"/>
              </a:solidFill>
              <a:effectLst/>
              <a:latin typeface="open sans" panose="020B0606030504020204" pitchFamily="34" charset="0"/>
            </a:endParaRPr>
          </a:p>
          <a:p>
            <a:pPr lvl="1"/>
            <a:endParaRPr lang="en-US" dirty="0">
              <a:solidFill>
                <a:srgbClr val="333333"/>
              </a:solidFill>
              <a:latin typeface="open sans" panose="020B0606030504020204" pitchFamily="34" charset="0"/>
            </a:endParaRPr>
          </a:p>
          <a:p>
            <a:pPr lvl="1"/>
            <a:r>
              <a:rPr lang="en-US" b="0" i="0" dirty="0" smtClean="0">
                <a:solidFill>
                  <a:srgbClr val="333333"/>
                </a:solidFill>
                <a:effectLst/>
                <a:latin typeface="open sans" panose="020B0606030504020204" pitchFamily="34" charset="0"/>
              </a:rPr>
              <a:t>to discourage huge cash withdrawals</a:t>
            </a:r>
          </a:p>
          <a:p>
            <a:pPr lvl="1"/>
            <a:r>
              <a:rPr lang="en-US" b="0" i="0" dirty="0" smtClean="0">
                <a:solidFill>
                  <a:srgbClr val="333333"/>
                </a:solidFill>
                <a:effectLst/>
                <a:latin typeface="open sans" panose="020B0606030504020204" pitchFamily="34" charset="0"/>
              </a:rPr>
              <a:t>promote digital payments</a:t>
            </a:r>
          </a:p>
          <a:p>
            <a:pPr lvl="1"/>
            <a:r>
              <a:rPr lang="en-US" b="0" i="0" dirty="0" smtClean="0">
                <a:solidFill>
                  <a:srgbClr val="333333"/>
                </a:solidFill>
                <a:effectLst/>
                <a:latin typeface="open sans" panose="020B0606030504020204" pitchFamily="34" charset="0"/>
              </a:rPr>
              <a:t>keep track of cash flow in the country</a:t>
            </a:r>
          </a:p>
          <a:p>
            <a:pPr lvl="1"/>
            <a:r>
              <a:rPr lang="en-US" b="0" i="0" dirty="0" smtClean="0">
                <a:solidFill>
                  <a:srgbClr val="333333"/>
                </a:solidFill>
                <a:effectLst/>
                <a:latin typeface="open sans" panose="020B0606030504020204" pitchFamily="34" charset="0"/>
              </a:rPr>
              <a:t>arrest the creation of unaccounted wealth ;  and</a:t>
            </a:r>
          </a:p>
          <a:p>
            <a:pPr lvl="1"/>
            <a:r>
              <a:rPr lang="en-US" b="0" i="0" dirty="0" smtClean="0">
                <a:solidFill>
                  <a:srgbClr val="333333"/>
                </a:solidFill>
                <a:effectLst/>
                <a:latin typeface="open sans" panose="020B0606030504020204" pitchFamily="34" charset="0"/>
              </a:rPr>
              <a:t>phase out black money from the country</a:t>
            </a:r>
          </a:p>
          <a:p>
            <a:pPr marL="0" indent="0">
              <a:buNone/>
            </a:pPr>
            <a:endParaRPr lang="en-IN" dirty="0"/>
          </a:p>
        </p:txBody>
      </p:sp>
      <p:sp>
        <p:nvSpPr>
          <p:cNvPr id="4" name="Date Placeholder 3"/>
          <p:cNvSpPr>
            <a:spLocks noGrp="1"/>
          </p:cNvSpPr>
          <p:nvPr>
            <p:ph type="dt" sz="half" idx="10"/>
          </p:nvPr>
        </p:nvSpPr>
        <p:spPr/>
        <p:txBody>
          <a:bodyPr/>
          <a:lstStyle/>
          <a:p>
            <a:fld id="{C6019942-6C02-44F8-89CD-DA43EFF53274}"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9280097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59583"/>
          </a:xfrm>
        </p:spPr>
        <p:txBody>
          <a:bodyPr/>
          <a:lstStyle/>
          <a:p>
            <a:r>
              <a:rPr lang="en-US" dirty="0" smtClean="0"/>
              <a:t>To whom applicable</a:t>
            </a:r>
            <a:endParaRPr lang="en-IN" dirty="0"/>
          </a:p>
        </p:txBody>
      </p:sp>
      <p:sp>
        <p:nvSpPr>
          <p:cNvPr id="3" name="Content Placeholder 2"/>
          <p:cNvSpPr>
            <a:spLocks noGrp="1"/>
          </p:cNvSpPr>
          <p:nvPr>
            <p:ph idx="1"/>
          </p:nvPr>
        </p:nvSpPr>
        <p:spPr>
          <a:xfrm>
            <a:off x="732692" y="1324708"/>
            <a:ext cx="10515600" cy="5275384"/>
          </a:xfrm>
        </p:spPr>
        <p:txBody>
          <a:bodyPr/>
          <a:lstStyle/>
          <a:p>
            <a:pPr marL="0" indent="0">
              <a:buNone/>
            </a:pPr>
            <a:r>
              <a:rPr lang="en-US" dirty="0" smtClean="0"/>
              <a:t>This Section </a:t>
            </a:r>
            <a:r>
              <a:rPr lang="en-US" dirty="0"/>
              <a:t>will apply to withdrawals made by any </a:t>
            </a:r>
            <a:r>
              <a:rPr lang="en-US" dirty="0" smtClean="0"/>
              <a:t>of the taxpayer:</a:t>
            </a:r>
          </a:p>
          <a:p>
            <a:pPr marL="0" indent="0">
              <a:buNone/>
            </a:pPr>
            <a:endParaRPr lang="en-US" dirty="0" smtClean="0"/>
          </a:p>
          <a:p>
            <a:r>
              <a:rPr lang="en-US" dirty="0" smtClean="0"/>
              <a:t>An Individual</a:t>
            </a:r>
          </a:p>
          <a:p>
            <a:r>
              <a:rPr lang="en-US" dirty="0" smtClean="0"/>
              <a:t>HUF</a:t>
            </a:r>
          </a:p>
          <a:p>
            <a:r>
              <a:rPr lang="en-US" dirty="0" smtClean="0"/>
              <a:t>Company</a:t>
            </a:r>
          </a:p>
          <a:p>
            <a:r>
              <a:rPr lang="en-US" dirty="0" smtClean="0"/>
              <a:t>Firm Including LLP</a:t>
            </a:r>
          </a:p>
          <a:p>
            <a:r>
              <a:rPr lang="en-US" dirty="0" smtClean="0"/>
              <a:t>Local Authority</a:t>
            </a:r>
          </a:p>
          <a:p>
            <a:r>
              <a:rPr lang="en-US" dirty="0" smtClean="0"/>
              <a:t>AOP or BOI</a:t>
            </a:r>
            <a:br>
              <a:rPr lang="en-US" dirty="0" smtClean="0"/>
            </a:br>
            <a:endParaRPr lang="en-IN" dirty="0"/>
          </a:p>
        </p:txBody>
      </p:sp>
      <p:sp>
        <p:nvSpPr>
          <p:cNvPr id="4" name="Date Placeholder 3"/>
          <p:cNvSpPr>
            <a:spLocks noGrp="1"/>
          </p:cNvSpPr>
          <p:nvPr>
            <p:ph type="dt" sz="half" idx="10"/>
          </p:nvPr>
        </p:nvSpPr>
        <p:spPr/>
        <p:txBody>
          <a:bodyPr/>
          <a:lstStyle/>
          <a:p>
            <a:fld id="{8AA8798A-88B5-40F0-9A95-7F385EA5A05A}"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3731420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whom not Applicable</a:t>
            </a:r>
            <a:endParaRPr lang="en-IN" dirty="0"/>
          </a:p>
        </p:txBody>
      </p:sp>
      <p:sp>
        <p:nvSpPr>
          <p:cNvPr id="3" name="Content Placeholder 2"/>
          <p:cNvSpPr>
            <a:spLocks noGrp="1"/>
          </p:cNvSpPr>
          <p:nvPr>
            <p:ph idx="1"/>
          </p:nvPr>
        </p:nvSpPr>
        <p:spPr/>
        <p:txBody>
          <a:bodyPr>
            <a:normAutofit/>
          </a:bodyPr>
          <a:lstStyle/>
          <a:p>
            <a:endParaRPr lang="en-US" dirty="0" smtClean="0"/>
          </a:p>
          <a:p>
            <a:r>
              <a:rPr lang="en-US" dirty="0" smtClean="0"/>
              <a:t>Central </a:t>
            </a:r>
            <a:r>
              <a:rPr lang="en-US" dirty="0"/>
              <a:t>or </a:t>
            </a:r>
            <a:r>
              <a:rPr lang="en-US" dirty="0" smtClean="0"/>
              <a:t>State Government</a:t>
            </a:r>
            <a:endParaRPr lang="en-US" dirty="0"/>
          </a:p>
          <a:p>
            <a:r>
              <a:rPr lang="en-US" dirty="0"/>
              <a:t>Private or P</a:t>
            </a:r>
            <a:r>
              <a:rPr lang="en-US" dirty="0" smtClean="0"/>
              <a:t>ublic Sector Bank</a:t>
            </a:r>
            <a:endParaRPr lang="en-US" dirty="0"/>
          </a:p>
          <a:p>
            <a:r>
              <a:rPr lang="en-US" dirty="0"/>
              <a:t>Any C</a:t>
            </a:r>
            <a:r>
              <a:rPr lang="en-US" dirty="0" smtClean="0"/>
              <a:t>o-operative </a:t>
            </a:r>
            <a:r>
              <a:rPr lang="en-US" dirty="0"/>
              <a:t>bank</a:t>
            </a:r>
          </a:p>
          <a:p>
            <a:r>
              <a:rPr lang="en-US" dirty="0"/>
              <a:t>Post office</a:t>
            </a:r>
          </a:p>
          <a:p>
            <a:r>
              <a:rPr lang="en-US" dirty="0" smtClean="0"/>
              <a:t>Banking  </a:t>
            </a:r>
            <a:r>
              <a:rPr lang="en-US" dirty="0"/>
              <a:t>C</a:t>
            </a:r>
            <a:r>
              <a:rPr lang="en-US" dirty="0" smtClean="0"/>
              <a:t>orrespondent </a:t>
            </a:r>
            <a:r>
              <a:rPr lang="en-US" dirty="0"/>
              <a:t>of any bank</a:t>
            </a:r>
          </a:p>
          <a:p>
            <a:r>
              <a:rPr lang="en-US" dirty="0"/>
              <a:t>White label ATM operator of any </a:t>
            </a:r>
            <a:r>
              <a:rPr lang="en-US" dirty="0" smtClean="0"/>
              <a:t>bank</a:t>
            </a:r>
          </a:p>
          <a:p>
            <a:pPr marL="0" indent="0">
              <a:buNone/>
            </a:pPr>
            <a:endParaRPr lang="en-US" dirty="0" smtClean="0"/>
          </a:p>
          <a:p>
            <a:endParaRPr lang="en-US" dirty="0"/>
          </a:p>
          <a:p>
            <a:endParaRPr lang="en-IN" dirty="0"/>
          </a:p>
        </p:txBody>
      </p:sp>
      <p:sp>
        <p:nvSpPr>
          <p:cNvPr id="4" name="Date Placeholder 3"/>
          <p:cNvSpPr>
            <a:spLocks noGrp="1"/>
          </p:cNvSpPr>
          <p:nvPr>
            <p:ph type="dt" sz="half" idx="10"/>
          </p:nvPr>
        </p:nvSpPr>
        <p:spPr/>
        <p:txBody>
          <a:bodyPr/>
          <a:lstStyle/>
          <a:p>
            <a:fld id="{FC0CBE78-B969-487B-BE41-307147DF664E}"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27720920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Persons Notified by Government</a:t>
            </a:r>
            <a:endParaRPr lang="en-IN" dirty="0"/>
          </a:p>
        </p:txBody>
      </p:sp>
      <p:sp>
        <p:nvSpPr>
          <p:cNvPr id="3" name="Content Placeholder 2"/>
          <p:cNvSpPr>
            <a:spLocks noGrp="1"/>
          </p:cNvSpPr>
          <p:nvPr>
            <p:ph idx="1"/>
          </p:nvPr>
        </p:nvSpPr>
        <p:spPr/>
        <p:txBody>
          <a:bodyPr>
            <a:normAutofit fontScale="92500" lnSpcReduction="10000"/>
          </a:bodyPr>
          <a:lstStyle/>
          <a:p>
            <a:r>
              <a:rPr lang="en-US" dirty="0"/>
              <a:t>a) Cash Replenishment Agencies (CRA’s) and franchise agents of White Label Automated Teller Machine Operators (WLATMO’s) </a:t>
            </a:r>
            <a:endParaRPr lang="en-US" dirty="0" smtClean="0"/>
          </a:p>
          <a:p>
            <a:endParaRPr lang="en-US" dirty="0" smtClean="0"/>
          </a:p>
          <a:p>
            <a:r>
              <a:rPr lang="en-US" dirty="0" smtClean="0"/>
              <a:t>b</a:t>
            </a:r>
            <a:r>
              <a:rPr lang="en-US" dirty="0"/>
              <a:t>) Commission agent or trader, operating under Agriculture Produce Market Committee (APMC), and registered under any Law relating to Agriculture Produce Market </a:t>
            </a:r>
            <a:endParaRPr lang="en-US" dirty="0" smtClean="0"/>
          </a:p>
          <a:p>
            <a:endParaRPr lang="en-US" dirty="0"/>
          </a:p>
          <a:p>
            <a:r>
              <a:rPr lang="en-US" dirty="0" smtClean="0"/>
              <a:t>c</a:t>
            </a:r>
            <a:r>
              <a:rPr lang="en-US" dirty="0"/>
              <a:t>) The authorized dealer and its franchise agent and sub-agent and Full-Fledged Money Changer (FFMC) licensed by the RBI and its franchise agent.</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fld id="{253AE97C-4FE8-4466-AF2B-D3C5C21C6C22}"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22683697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 Responsible for making TDS</a:t>
            </a:r>
            <a:endParaRPr lang="en-IN" dirty="0"/>
          </a:p>
        </p:txBody>
      </p:sp>
      <p:sp>
        <p:nvSpPr>
          <p:cNvPr id="3" name="Content Placeholder 2"/>
          <p:cNvSpPr>
            <a:spLocks noGrp="1"/>
          </p:cNvSpPr>
          <p:nvPr>
            <p:ph idx="1"/>
          </p:nvPr>
        </p:nvSpPr>
        <p:spPr/>
        <p:txBody>
          <a:bodyPr>
            <a:normAutofit/>
          </a:bodyPr>
          <a:lstStyle/>
          <a:p>
            <a:r>
              <a:rPr lang="en-US" dirty="0"/>
              <a:t>Every person, being</a:t>
            </a:r>
            <a:r>
              <a:rPr lang="en-US" dirty="0" smtClean="0"/>
              <a:t>,</a:t>
            </a:r>
          </a:p>
          <a:p>
            <a:r>
              <a:rPr lang="en-US" dirty="0" smtClean="0"/>
              <a:t>(</a:t>
            </a:r>
            <a:r>
              <a:rPr lang="en-US" dirty="0" err="1"/>
              <a:t>i</a:t>
            </a:r>
            <a:r>
              <a:rPr lang="en-US" dirty="0"/>
              <a:t>) a banking company to which the Banking Regulation Act, 1949 (10 of 1949) applies (including any bank or banking institution referred to in section 51 of that Act</a:t>
            </a:r>
            <a:r>
              <a:rPr lang="en-US" dirty="0" smtClean="0"/>
              <a:t>); (Including Co-Operative Bank)</a:t>
            </a:r>
          </a:p>
          <a:p>
            <a:r>
              <a:rPr lang="en-US" dirty="0" smtClean="0"/>
              <a:t>ii</a:t>
            </a:r>
            <a:r>
              <a:rPr lang="en-US" dirty="0"/>
              <a:t>) a </a:t>
            </a:r>
            <a:r>
              <a:rPr lang="en-US" dirty="0" smtClean="0"/>
              <a:t>Co-operative Society </a:t>
            </a:r>
            <a:r>
              <a:rPr lang="en-US" dirty="0"/>
              <a:t>engaged in carrying on the business of banking;</a:t>
            </a:r>
          </a:p>
          <a:p>
            <a:r>
              <a:rPr lang="en-US" dirty="0" smtClean="0"/>
              <a:t>Iii) A Post Office</a:t>
            </a:r>
            <a:endParaRPr lang="en-US" dirty="0"/>
          </a:p>
        </p:txBody>
      </p:sp>
      <p:sp>
        <p:nvSpPr>
          <p:cNvPr id="4" name="Date Placeholder 3"/>
          <p:cNvSpPr>
            <a:spLocks noGrp="1"/>
          </p:cNvSpPr>
          <p:nvPr>
            <p:ph type="dt" sz="half" idx="10"/>
          </p:nvPr>
        </p:nvSpPr>
        <p:spPr/>
        <p:txBody>
          <a:bodyPr/>
          <a:lstStyle/>
          <a:p>
            <a:fld id="{49E998A7-791E-4CE5-815D-C98286487DFB}"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222015677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Threshold Limit</a:t>
            </a:r>
            <a:endParaRPr lang="en-IN" dirty="0"/>
          </a:p>
        </p:txBody>
      </p:sp>
      <p:sp>
        <p:nvSpPr>
          <p:cNvPr id="3" name="Content Placeholder 2"/>
          <p:cNvSpPr>
            <a:spLocks noGrp="1"/>
          </p:cNvSpPr>
          <p:nvPr>
            <p:ph idx="1"/>
          </p:nvPr>
        </p:nvSpPr>
        <p:spPr/>
        <p:txBody>
          <a:bodyPr/>
          <a:lstStyle/>
          <a:p>
            <a:r>
              <a:rPr lang="en-US" dirty="0" smtClean="0"/>
              <a:t>The threshold limit is applicable to each different bank separately.</a:t>
            </a:r>
          </a:p>
          <a:p>
            <a:endParaRPr lang="en-US" dirty="0"/>
          </a:p>
          <a:p>
            <a:r>
              <a:rPr lang="en-US" dirty="0" smtClean="0"/>
              <a:t>But in case of same bank</a:t>
            </a:r>
          </a:p>
          <a:p>
            <a:pPr lvl="1"/>
            <a:r>
              <a:rPr lang="en-US" dirty="0" smtClean="0"/>
              <a:t>Branch-wise withdrawal  is taken into account  – The Limit is applicable for all aggregate withdrawal </a:t>
            </a:r>
            <a:endParaRPr lang="en-IN" dirty="0"/>
          </a:p>
        </p:txBody>
      </p:sp>
      <p:sp>
        <p:nvSpPr>
          <p:cNvPr id="4" name="Date Placeholder 3"/>
          <p:cNvSpPr>
            <a:spLocks noGrp="1"/>
          </p:cNvSpPr>
          <p:nvPr>
            <p:ph type="dt" sz="half" idx="10"/>
          </p:nvPr>
        </p:nvSpPr>
        <p:spPr/>
        <p:txBody>
          <a:bodyPr/>
          <a:lstStyle/>
          <a:p>
            <a:fld id="{294712FA-7D21-42C4-957A-F6F48832CC04}"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8751613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Same Bank</a:t>
            </a:r>
            <a:endParaRPr lang="en-IN" dirty="0"/>
          </a:p>
        </p:txBody>
      </p:sp>
      <p:sp>
        <p:nvSpPr>
          <p:cNvPr id="3" name="Content Placeholder 2"/>
          <p:cNvSpPr>
            <a:spLocks noGrp="1"/>
          </p:cNvSpPr>
          <p:nvPr>
            <p:ph idx="1"/>
          </p:nvPr>
        </p:nvSpPr>
        <p:spPr/>
        <p:txBody>
          <a:bodyPr>
            <a:normAutofit fontScale="92500" lnSpcReduction="20000"/>
          </a:bodyPr>
          <a:lstStyle/>
          <a:p>
            <a:r>
              <a:rPr lang="en-US" dirty="0"/>
              <a:t>Applicability of section when amount is withdrawn from different branches of same </a:t>
            </a:r>
            <a:r>
              <a:rPr lang="en-US" dirty="0" smtClean="0"/>
              <a:t>bank.</a:t>
            </a:r>
          </a:p>
          <a:p>
            <a:r>
              <a:rPr lang="en-US" dirty="0" smtClean="0"/>
              <a:t>The </a:t>
            </a:r>
            <a:r>
              <a:rPr lang="en-US" dirty="0"/>
              <a:t>limit of </a:t>
            </a:r>
            <a:r>
              <a:rPr lang="en-US" dirty="0" err="1"/>
              <a:t>Rs</a:t>
            </a:r>
            <a:r>
              <a:rPr lang="en-US" dirty="0"/>
              <a:t> 1 </a:t>
            </a:r>
            <a:r>
              <a:rPr lang="en-US" dirty="0" err="1"/>
              <a:t>crore</a:t>
            </a:r>
            <a:r>
              <a:rPr lang="en-US" dirty="0"/>
              <a:t> has to be seen for cash withdrawals made from all branches of a </a:t>
            </a:r>
            <a:r>
              <a:rPr lang="en-US" dirty="0" smtClean="0"/>
              <a:t>bank:</a:t>
            </a:r>
          </a:p>
          <a:p>
            <a:pPr marL="0" indent="0">
              <a:buNone/>
            </a:pPr>
            <a:r>
              <a:rPr lang="en-US" dirty="0"/>
              <a:t>	</a:t>
            </a:r>
            <a:r>
              <a:rPr lang="en-US" dirty="0" smtClean="0"/>
              <a:t>On 1.8.2021		</a:t>
            </a:r>
            <a:r>
              <a:rPr lang="en-US" dirty="0" err="1" smtClean="0"/>
              <a:t>Kolkatta</a:t>
            </a:r>
            <a:r>
              <a:rPr lang="en-US" dirty="0" smtClean="0"/>
              <a:t> Branch	Withdrawal Rs.40 Lakhs</a:t>
            </a:r>
          </a:p>
          <a:p>
            <a:pPr marL="0" indent="0">
              <a:buNone/>
            </a:pPr>
            <a:r>
              <a:rPr lang="en-US" dirty="0"/>
              <a:t>	</a:t>
            </a:r>
            <a:r>
              <a:rPr lang="en-US" dirty="0" smtClean="0"/>
              <a:t>On 1.10.2021		Delhi Branch		Withdrawal Rs.50 Lakhs</a:t>
            </a:r>
          </a:p>
          <a:p>
            <a:pPr marL="0" indent="0">
              <a:buNone/>
            </a:pPr>
            <a:r>
              <a:rPr lang="en-US" dirty="0"/>
              <a:t>	</a:t>
            </a:r>
            <a:r>
              <a:rPr lang="en-US" dirty="0" smtClean="0"/>
              <a:t>On 1.12.2021		Mumbai Branch	Withdrawal Rs.40 Lakhs</a:t>
            </a:r>
          </a:p>
          <a:p>
            <a:pPr marL="0" indent="0">
              <a:buNone/>
            </a:pPr>
            <a:r>
              <a:rPr lang="en-US" dirty="0"/>
              <a:t>	</a:t>
            </a:r>
            <a:endParaRPr lang="en-US" dirty="0" smtClean="0"/>
          </a:p>
          <a:p>
            <a:pPr marL="0" indent="0">
              <a:buNone/>
            </a:pPr>
            <a:r>
              <a:rPr lang="en-US" dirty="0"/>
              <a:t>	</a:t>
            </a:r>
            <a:r>
              <a:rPr lang="en-US" dirty="0" smtClean="0"/>
              <a:t>TDS on 1.12.2021	on Rs.30 lakhs  - TDS 2% Rs.60,000 from the 	payment of Rs.40 </a:t>
            </a:r>
            <a:r>
              <a:rPr lang="en-US" dirty="0" err="1" smtClean="0"/>
              <a:t>alkhs</a:t>
            </a:r>
            <a:r>
              <a:rPr lang="en-US" dirty="0" smtClean="0"/>
              <a:t>.</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fld id="{F647AD00-7EED-497E-A986-D3D87188EC2B}"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24482491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 Different Banks</a:t>
            </a:r>
            <a:endParaRPr lang="en-IN" dirty="0"/>
          </a:p>
        </p:txBody>
      </p:sp>
      <p:sp>
        <p:nvSpPr>
          <p:cNvPr id="3" name="Content Placeholder 2"/>
          <p:cNvSpPr>
            <a:spLocks noGrp="1"/>
          </p:cNvSpPr>
          <p:nvPr>
            <p:ph idx="1"/>
          </p:nvPr>
        </p:nvSpPr>
        <p:spPr/>
        <p:txBody>
          <a:bodyPr>
            <a:normAutofit lnSpcReduction="10000"/>
          </a:bodyPr>
          <a:lstStyle/>
          <a:p>
            <a:r>
              <a:rPr lang="en-US" dirty="0" smtClean="0"/>
              <a:t>A Company withdraws cash during the year 2021-22 as per the following details from different Banks:</a:t>
            </a:r>
          </a:p>
          <a:p>
            <a:endParaRPr lang="en-US" dirty="0"/>
          </a:p>
          <a:p>
            <a:r>
              <a:rPr lang="en-US" dirty="0" smtClean="0"/>
              <a:t>State Bank of India		Rs.75 lakhs 	 	On 1.12.2021</a:t>
            </a:r>
          </a:p>
          <a:p>
            <a:r>
              <a:rPr lang="en-US" dirty="0" smtClean="0"/>
              <a:t>HDFC Bank				Rs.90 lakhs		On 1.1.2022</a:t>
            </a:r>
          </a:p>
          <a:p>
            <a:r>
              <a:rPr lang="en-US" dirty="0" smtClean="0"/>
              <a:t>ICICI Bank				Rs.60 lakhs		On 1.3.2022</a:t>
            </a:r>
          </a:p>
          <a:p>
            <a:endParaRPr lang="en-US" dirty="0"/>
          </a:p>
          <a:p>
            <a:r>
              <a:rPr lang="en-US" dirty="0" smtClean="0"/>
              <a:t>No TDS in any of the above cases.</a:t>
            </a:r>
            <a:r>
              <a:rPr lang="en-US" dirty="0"/>
              <a:t> </a:t>
            </a:r>
            <a:r>
              <a:rPr lang="en-US" dirty="0" smtClean="0"/>
              <a:t>Multiple </a:t>
            </a:r>
            <a:r>
              <a:rPr lang="en-US" dirty="0"/>
              <a:t>accounts in different banks and makes a cash withdrawal of more than 1 </a:t>
            </a:r>
            <a:r>
              <a:rPr lang="en-US" dirty="0" err="1"/>
              <a:t>crore</a:t>
            </a:r>
            <a:r>
              <a:rPr lang="en-US" dirty="0"/>
              <a:t> from different banks, TDS will not be applicable to him.</a:t>
            </a:r>
            <a:endParaRPr lang="en-IN" dirty="0"/>
          </a:p>
        </p:txBody>
      </p:sp>
      <p:sp>
        <p:nvSpPr>
          <p:cNvPr id="4" name="Date Placeholder 3"/>
          <p:cNvSpPr>
            <a:spLocks noGrp="1"/>
          </p:cNvSpPr>
          <p:nvPr>
            <p:ph type="dt" sz="half" idx="10"/>
          </p:nvPr>
        </p:nvSpPr>
        <p:spPr/>
        <p:txBody>
          <a:bodyPr/>
          <a:lstStyle/>
          <a:p>
            <a:fld id="{9661828A-9026-4399-A867-BD8D80687FC4}"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3226916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Provisions</a:t>
            </a:r>
            <a:endParaRPr lang="en-IN" dirty="0"/>
          </a:p>
        </p:txBody>
      </p:sp>
      <p:sp>
        <p:nvSpPr>
          <p:cNvPr id="3" name="Content Placeholder 2"/>
          <p:cNvSpPr>
            <a:spLocks noGrp="1"/>
          </p:cNvSpPr>
          <p:nvPr>
            <p:ph idx="1"/>
          </p:nvPr>
        </p:nvSpPr>
        <p:spPr/>
        <p:txBody>
          <a:bodyPr/>
          <a:lstStyle/>
          <a:p>
            <a:r>
              <a:rPr lang="en-US" dirty="0" smtClean="0"/>
              <a:t>Payment in the nature of</a:t>
            </a:r>
          </a:p>
          <a:p>
            <a:pPr lvl="1"/>
            <a:r>
              <a:rPr lang="en-US" dirty="0" smtClean="0"/>
              <a:t>Commission or brokerage </a:t>
            </a:r>
            <a:endParaRPr lang="en-IN" dirty="0" smtClean="0"/>
          </a:p>
          <a:p>
            <a:r>
              <a:rPr lang="en-US" dirty="0" smtClean="0"/>
              <a:t>Applicable  to</a:t>
            </a:r>
          </a:p>
          <a:p>
            <a:pPr lvl="1"/>
            <a:r>
              <a:rPr lang="en-US" dirty="0" smtClean="0"/>
              <a:t>Individual or HUF who is carrying on business or profession</a:t>
            </a:r>
          </a:p>
          <a:p>
            <a:pPr lvl="1"/>
            <a:r>
              <a:rPr lang="en-US" dirty="0" smtClean="0"/>
              <a:t>The total turnover does not exceed Rs.1.00 </a:t>
            </a:r>
            <a:r>
              <a:rPr lang="en-US" dirty="0" err="1" smtClean="0"/>
              <a:t>crore</a:t>
            </a:r>
            <a:r>
              <a:rPr lang="en-US" dirty="0" smtClean="0"/>
              <a:t> in case of business</a:t>
            </a:r>
          </a:p>
          <a:p>
            <a:pPr lvl="1"/>
            <a:r>
              <a:rPr lang="en-US" dirty="0" smtClean="0"/>
              <a:t>Gross Receipt does not exceed Rs.50 lakhs in case of profession</a:t>
            </a:r>
          </a:p>
          <a:p>
            <a:pPr lvl="1"/>
            <a:r>
              <a:rPr lang="en-US" dirty="0" smtClean="0"/>
              <a:t>This is for  the year immediately preceding financial year.</a:t>
            </a:r>
          </a:p>
          <a:p>
            <a:r>
              <a:rPr lang="en-US" dirty="0" smtClean="0"/>
              <a:t>Threshold Limit</a:t>
            </a:r>
          </a:p>
          <a:p>
            <a:pPr lvl="1"/>
            <a:r>
              <a:rPr lang="en-US" dirty="0" smtClean="0"/>
              <a:t>No TDS if the aggregate amount paid or payable does not exceed Rs.50 lakhs during the financial year.</a:t>
            </a:r>
          </a:p>
          <a:p>
            <a:pPr lvl="1"/>
            <a:endParaRPr lang="en-US" dirty="0" smtClean="0"/>
          </a:p>
        </p:txBody>
      </p:sp>
    </p:spTree>
    <p:extLst>
      <p:ext uri="{BB962C8B-B14F-4D97-AF65-F5344CB8AC3E}">
        <p14:creationId xmlns:p14="http://schemas.microsoft.com/office/powerpoint/2010/main" val="5782477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 Resident</a:t>
            </a:r>
            <a:endParaRPr lang="en-IN" dirty="0"/>
          </a:p>
        </p:txBody>
      </p:sp>
      <p:sp>
        <p:nvSpPr>
          <p:cNvPr id="3" name="Content Placeholder 2"/>
          <p:cNvSpPr>
            <a:spLocks noGrp="1"/>
          </p:cNvSpPr>
          <p:nvPr>
            <p:ph idx="1"/>
          </p:nvPr>
        </p:nvSpPr>
        <p:spPr/>
        <p:txBody>
          <a:bodyPr/>
          <a:lstStyle/>
          <a:p>
            <a:r>
              <a:rPr lang="en-US" dirty="0">
                <a:solidFill>
                  <a:srgbClr val="333333"/>
                </a:solidFill>
                <a:latin typeface="Arial" panose="020B0604020202020204" pitchFamily="34" charset="0"/>
              </a:rPr>
              <a:t>The </a:t>
            </a:r>
            <a:r>
              <a:rPr lang="en-US" dirty="0" smtClean="0">
                <a:solidFill>
                  <a:srgbClr val="333333"/>
                </a:solidFill>
                <a:latin typeface="Arial" panose="020B0604020202020204" pitchFamily="34" charset="0"/>
              </a:rPr>
              <a:t>provisions of section 194N is  applicable  </a:t>
            </a:r>
            <a:r>
              <a:rPr lang="en-US" dirty="0">
                <a:solidFill>
                  <a:srgbClr val="333333"/>
                </a:solidFill>
                <a:latin typeface="Arial" panose="020B0604020202020204" pitchFamily="34" charset="0"/>
              </a:rPr>
              <a:t>to cash withdrawals made by </a:t>
            </a:r>
            <a:r>
              <a:rPr lang="en-US" dirty="0" smtClean="0">
                <a:solidFill>
                  <a:srgbClr val="333333"/>
                </a:solidFill>
                <a:latin typeface="Arial" panose="020B0604020202020204" pitchFamily="34" charset="0"/>
              </a:rPr>
              <a:t>Resident </a:t>
            </a:r>
            <a:r>
              <a:rPr lang="en-US" dirty="0">
                <a:solidFill>
                  <a:srgbClr val="333333"/>
                </a:solidFill>
                <a:latin typeface="Arial" panose="020B0604020202020204" pitchFamily="34" charset="0"/>
              </a:rPr>
              <a:t>as well as Non-resident.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An </a:t>
            </a:r>
            <a:r>
              <a:rPr lang="en-US" dirty="0">
                <a:solidFill>
                  <a:srgbClr val="333333"/>
                </a:solidFill>
                <a:latin typeface="Arial" panose="020B0604020202020204" pitchFamily="34" charset="0"/>
              </a:rPr>
              <a:t>NRI withdraws an amount of ₹ 150 lakhs on </a:t>
            </a:r>
            <a:r>
              <a:rPr lang="en-US" dirty="0" smtClean="0">
                <a:solidFill>
                  <a:srgbClr val="333333"/>
                </a:solidFill>
                <a:latin typeface="Arial" panose="020B0604020202020204" pitchFamily="34" charset="0"/>
              </a:rPr>
              <a:t>15.02.2022 </a:t>
            </a:r>
            <a:r>
              <a:rPr lang="en-US" dirty="0">
                <a:solidFill>
                  <a:srgbClr val="333333"/>
                </a:solidFill>
                <a:latin typeface="Arial" panose="020B0604020202020204" pitchFamily="34" charset="0"/>
              </a:rPr>
              <a:t>from his NRE Account maintained in India, </a:t>
            </a:r>
            <a:endParaRPr lang="en-US" dirty="0" smtClean="0">
              <a:solidFill>
                <a:srgbClr val="333333"/>
              </a:solidFill>
              <a:latin typeface="Arial" panose="020B0604020202020204" pitchFamily="34" charset="0"/>
            </a:endParaRPr>
          </a:p>
          <a:p>
            <a:endParaRPr lang="en-US" dirty="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The </a:t>
            </a:r>
            <a:r>
              <a:rPr lang="en-US" dirty="0">
                <a:solidFill>
                  <a:srgbClr val="333333"/>
                </a:solidFill>
                <a:latin typeface="Arial" panose="020B0604020202020204" pitchFamily="34" charset="0"/>
              </a:rPr>
              <a:t>bank shall deduct TDS of ₹</a:t>
            </a:r>
            <a:r>
              <a:rPr lang="en-US" dirty="0" smtClean="0">
                <a:solidFill>
                  <a:srgbClr val="333333"/>
                </a:solidFill>
                <a:latin typeface="Arial" panose="020B0604020202020204" pitchFamily="34" charset="0"/>
              </a:rPr>
              <a:t>1,00,000 (2% of Rs.50 lakhs)</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fld id="{70A9E765-446C-4A60-8D47-42B9FECB52BF}"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35478514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Exemptions for TDS</a:t>
            </a:r>
            <a:endParaRPr lang="en-IN" dirty="0"/>
          </a:p>
        </p:txBody>
      </p:sp>
      <p:sp>
        <p:nvSpPr>
          <p:cNvPr id="3" name="Content Placeholder 2"/>
          <p:cNvSpPr>
            <a:spLocks noGrp="1"/>
          </p:cNvSpPr>
          <p:nvPr>
            <p:ph idx="1"/>
          </p:nvPr>
        </p:nvSpPr>
        <p:spPr/>
        <p:txBody>
          <a:bodyPr/>
          <a:lstStyle/>
          <a:p>
            <a:r>
              <a:rPr lang="en-US" dirty="0" smtClean="0"/>
              <a:t>Answer is NO Except notified persons </a:t>
            </a:r>
            <a:endParaRPr lang="en-IN" dirty="0"/>
          </a:p>
        </p:txBody>
      </p:sp>
      <p:sp>
        <p:nvSpPr>
          <p:cNvPr id="4" name="Date Placeholder 3"/>
          <p:cNvSpPr>
            <a:spLocks noGrp="1"/>
          </p:cNvSpPr>
          <p:nvPr>
            <p:ph type="dt" sz="half" idx="10"/>
          </p:nvPr>
        </p:nvSpPr>
        <p:spPr/>
        <p:txBody>
          <a:bodyPr/>
          <a:lstStyle/>
          <a:p>
            <a:fld id="{D804F24E-26D7-4CE8-955C-7C86835D6499}"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23340514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Joint Account</a:t>
            </a:r>
            <a:endParaRPr lang="en-IN" dirty="0"/>
          </a:p>
        </p:txBody>
      </p:sp>
      <p:sp>
        <p:nvSpPr>
          <p:cNvPr id="3" name="Content Placeholder 2"/>
          <p:cNvSpPr>
            <a:spLocks noGrp="1"/>
          </p:cNvSpPr>
          <p:nvPr>
            <p:ph idx="1"/>
          </p:nvPr>
        </p:nvSpPr>
        <p:spPr/>
        <p:txBody>
          <a:bodyPr/>
          <a:lstStyle/>
          <a:p>
            <a:r>
              <a:rPr lang="en-US" dirty="0" smtClean="0"/>
              <a:t>The law is not clear.</a:t>
            </a:r>
          </a:p>
          <a:p>
            <a:endParaRPr lang="en-US" dirty="0"/>
          </a:p>
          <a:p>
            <a:r>
              <a:rPr lang="en-US" dirty="0" smtClean="0"/>
              <a:t>However, withdrawal by both husband and wife is considered for determining the limit. </a:t>
            </a:r>
            <a:endParaRPr lang="en-IN" dirty="0"/>
          </a:p>
        </p:txBody>
      </p:sp>
      <p:sp>
        <p:nvSpPr>
          <p:cNvPr id="4" name="Date Placeholder 3"/>
          <p:cNvSpPr>
            <a:spLocks noGrp="1"/>
          </p:cNvSpPr>
          <p:nvPr>
            <p:ph type="dt" sz="half" idx="10"/>
          </p:nvPr>
        </p:nvSpPr>
        <p:spPr/>
        <p:txBody>
          <a:bodyPr/>
          <a:lstStyle/>
          <a:p>
            <a:fld id="{508B79FE-0064-4D02-B462-859D3DAA98FF}"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5671116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Multiple Accounts in same bank </a:t>
            </a:r>
            <a:endParaRPr lang="en-IN" dirty="0"/>
          </a:p>
        </p:txBody>
      </p:sp>
      <p:sp>
        <p:nvSpPr>
          <p:cNvPr id="3" name="Content Placeholder 2"/>
          <p:cNvSpPr>
            <a:spLocks noGrp="1"/>
          </p:cNvSpPr>
          <p:nvPr>
            <p:ph idx="1"/>
          </p:nvPr>
        </p:nvSpPr>
        <p:spPr/>
        <p:txBody>
          <a:bodyPr/>
          <a:lstStyle/>
          <a:p>
            <a:r>
              <a:rPr lang="en-US" dirty="0" smtClean="0"/>
              <a:t>Since multiple accounts in different branches are considered for the limit, </a:t>
            </a:r>
          </a:p>
          <a:p>
            <a:r>
              <a:rPr lang="en-US" dirty="0" smtClean="0"/>
              <a:t>It is clear that</a:t>
            </a:r>
          </a:p>
          <a:p>
            <a:r>
              <a:rPr lang="en-US" dirty="0" smtClean="0"/>
              <a:t>For </a:t>
            </a:r>
            <a:r>
              <a:rPr lang="en-US" dirty="0"/>
              <a:t>the purpose of calculation of threshold limit of ₹ 1 </a:t>
            </a:r>
            <a:r>
              <a:rPr lang="en-US" dirty="0" err="1"/>
              <a:t>crore</a:t>
            </a:r>
            <a:r>
              <a:rPr lang="en-US" dirty="0"/>
              <a:t>, the aggregate amount of cash withdrawn from one or more accounts during the previous year shall be considered</a:t>
            </a:r>
            <a:r>
              <a:rPr lang="en-US" dirty="0" smtClean="0"/>
              <a:t>.</a:t>
            </a:r>
          </a:p>
          <a:p>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fld id="{72EB7122-FBFE-4D71-A178-B43E42BF9A1E}"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16918512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Tax Treatment of cash withdrawal</a:t>
            </a:r>
            <a:endParaRPr lang="en-IN" dirty="0"/>
          </a:p>
        </p:txBody>
      </p:sp>
      <p:sp>
        <p:nvSpPr>
          <p:cNvPr id="3" name="Content Placeholder 2"/>
          <p:cNvSpPr>
            <a:spLocks noGrp="1"/>
          </p:cNvSpPr>
          <p:nvPr>
            <p:ph idx="1"/>
          </p:nvPr>
        </p:nvSpPr>
        <p:spPr/>
        <p:txBody>
          <a:bodyPr/>
          <a:lstStyle/>
          <a:p>
            <a:r>
              <a:rPr lang="en-US" dirty="0" smtClean="0">
                <a:solidFill>
                  <a:srgbClr val="333333"/>
                </a:solidFill>
                <a:latin typeface="Arial" panose="020B0604020202020204" pitchFamily="34" charset="0"/>
              </a:rPr>
              <a:t>Cash withdrawn on which Tax is  </a:t>
            </a:r>
            <a:r>
              <a:rPr lang="en-US" dirty="0">
                <a:solidFill>
                  <a:srgbClr val="333333"/>
                </a:solidFill>
                <a:latin typeface="Arial" panose="020B0604020202020204" pitchFamily="34" charset="0"/>
              </a:rPr>
              <a:t>deducted u/s 194N is not considered as deemed receipt of income.</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fld id="{E2DEBE60-111A-4AB7-9094-96A8E7DB78CA}"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4707887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 of TDS</a:t>
            </a:r>
            <a:endParaRPr lang="en-IN" dirty="0"/>
          </a:p>
        </p:txBody>
      </p:sp>
      <p:sp>
        <p:nvSpPr>
          <p:cNvPr id="3" name="Content Placeholder 2"/>
          <p:cNvSpPr>
            <a:spLocks noGrp="1"/>
          </p:cNvSpPr>
          <p:nvPr>
            <p:ph idx="1"/>
          </p:nvPr>
        </p:nvSpPr>
        <p:spPr/>
        <p:txBody>
          <a:bodyPr>
            <a:normAutofit/>
          </a:bodyPr>
          <a:lstStyle/>
          <a:p>
            <a:r>
              <a:rPr lang="en-US" dirty="0"/>
              <a:t>TDS will be deducted by the payer while making the cash payment over </a:t>
            </a:r>
            <a:r>
              <a:rPr lang="en-US" dirty="0" smtClean="0"/>
              <a:t>and above </a:t>
            </a:r>
            <a:r>
              <a:rPr lang="en-US" dirty="0" err="1"/>
              <a:t>Rs</a:t>
            </a:r>
            <a:r>
              <a:rPr lang="en-US" dirty="0"/>
              <a:t> 1 </a:t>
            </a:r>
            <a:r>
              <a:rPr lang="en-US" dirty="0" err="1"/>
              <a:t>crore</a:t>
            </a:r>
            <a:r>
              <a:rPr lang="en-US" dirty="0"/>
              <a:t> in a financial year to the payee. </a:t>
            </a:r>
            <a:endParaRPr lang="en-US" dirty="0" smtClean="0"/>
          </a:p>
          <a:p>
            <a:r>
              <a:rPr lang="en-US" dirty="0" smtClean="0"/>
              <a:t>If </a:t>
            </a:r>
            <a:r>
              <a:rPr lang="en-US" dirty="0"/>
              <a:t>the payee withdraws a </a:t>
            </a:r>
            <a:r>
              <a:rPr lang="en-US" dirty="0" smtClean="0"/>
              <a:t>sum of </a:t>
            </a:r>
            <a:r>
              <a:rPr lang="en-US" dirty="0"/>
              <a:t>money on regular intervals, the payer will have to deduct TDS from </a:t>
            </a:r>
            <a:r>
              <a:rPr lang="en-US" dirty="0" smtClean="0"/>
              <a:t>the amount</a:t>
            </a:r>
            <a:r>
              <a:rPr lang="en-US" dirty="0"/>
              <a:t>, once the total sum withdrawn exceeds </a:t>
            </a:r>
            <a:r>
              <a:rPr lang="en-US" dirty="0" err="1"/>
              <a:t>Rs</a:t>
            </a:r>
            <a:r>
              <a:rPr lang="en-US" dirty="0"/>
              <a:t> 1 </a:t>
            </a:r>
            <a:r>
              <a:rPr lang="en-US" dirty="0" err="1"/>
              <a:t>crore</a:t>
            </a:r>
            <a:r>
              <a:rPr lang="en-US" dirty="0"/>
              <a:t> in a financial year.</a:t>
            </a:r>
          </a:p>
          <a:p>
            <a:r>
              <a:rPr lang="en-US" dirty="0"/>
              <a:t>Further, the TDS will be done on the amount exceeding </a:t>
            </a:r>
            <a:r>
              <a:rPr lang="en-US" dirty="0" err="1"/>
              <a:t>Rs</a:t>
            </a:r>
            <a:r>
              <a:rPr lang="en-US" dirty="0"/>
              <a:t> 1 </a:t>
            </a:r>
            <a:r>
              <a:rPr lang="en-US" dirty="0" err="1"/>
              <a:t>crore</a:t>
            </a:r>
            <a:r>
              <a:rPr lang="en-US" dirty="0"/>
              <a:t>. </a:t>
            </a:r>
            <a:endParaRPr lang="en-US" dirty="0" smtClean="0"/>
          </a:p>
          <a:p>
            <a:r>
              <a:rPr lang="en-US" dirty="0" smtClean="0"/>
              <a:t>For example</a:t>
            </a:r>
            <a:r>
              <a:rPr lang="en-US" dirty="0"/>
              <a:t>, if a person withdraws </a:t>
            </a:r>
            <a:r>
              <a:rPr lang="en-US" dirty="0" err="1"/>
              <a:t>Rs</a:t>
            </a:r>
            <a:r>
              <a:rPr lang="en-US" dirty="0"/>
              <a:t> 98 lakh in the aggregate in the </a:t>
            </a:r>
            <a:r>
              <a:rPr lang="en-US" dirty="0" smtClean="0"/>
              <a:t>financial year </a:t>
            </a:r>
            <a:r>
              <a:rPr lang="en-US" dirty="0"/>
              <a:t>and in the next withdrawal, an amount of </a:t>
            </a:r>
            <a:r>
              <a:rPr lang="en-US" dirty="0" err="1"/>
              <a:t>Rs</a:t>
            </a:r>
            <a:r>
              <a:rPr lang="en-US" dirty="0"/>
              <a:t> 2,50,000 is withdrawn, </a:t>
            </a:r>
            <a:r>
              <a:rPr lang="en-US" dirty="0" smtClean="0"/>
              <a:t>the TDS </a:t>
            </a:r>
            <a:r>
              <a:rPr lang="en-US" dirty="0"/>
              <a:t>liability is only on the excess amount of </a:t>
            </a:r>
            <a:r>
              <a:rPr lang="en-US" dirty="0" err="1"/>
              <a:t>Rs</a:t>
            </a:r>
            <a:r>
              <a:rPr lang="en-US" dirty="0"/>
              <a:t> 50,000.</a:t>
            </a:r>
            <a:endParaRPr lang="en-IN" dirty="0"/>
          </a:p>
        </p:txBody>
      </p:sp>
      <p:sp>
        <p:nvSpPr>
          <p:cNvPr id="4" name="Date Placeholder 3"/>
          <p:cNvSpPr>
            <a:spLocks noGrp="1"/>
          </p:cNvSpPr>
          <p:nvPr>
            <p:ph type="dt" sz="half" idx="10"/>
          </p:nvPr>
        </p:nvSpPr>
        <p:spPr/>
        <p:txBody>
          <a:bodyPr/>
          <a:lstStyle/>
          <a:p>
            <a:fld id="{BEDDC0E6-A649-4ADA-A7DE-A77B1A33556E}"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10152624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claim TDS</a:t>
            </a:r>
            <a:endParaRPr lang="en-IN" dirty="0"/>
          </a:p>
        </p:txBody>
      </p:sp>
      <p:sp>
        <p:nvSpPr>
          <p:cNvPr id="3" name="Content Placeholder 2"/>
          <p:cNvSpPr>
            <a:spLocks noGrp="1"/>
          </p:cNvSpPr>
          <p:nvPr>
            <p:ph idx="1"/>
          </p:nvPr>
        </p:nvSpPr>
        <p:spPr/>
        <p:txBody>
          <a:bodyPr>
            <a:normAutofit fontScale="92500" lnSpcReduction="10000"/>
          </a:bodyPr>
          <a:lstStyle/>
          <a:p>
            <a:r>
              <a:rPr lang="en-US" dirty="0" smtClean="0"/>
              <a:t>One </a:t>
            </a:r>
            <a:r>
              <a:rPr lang="en-US" dirty="0"/>
              <a:t>can claim the TDS deducted under section 194N at the time of filing your income tax return. </a:t>
            </a:r>
            <a:endParaRPr lang="en-US" dirty="0" smtClean="0"/>
          </a:p>
          <a:p>
            <a:r>
              <a:rPr lang="en-US" dirty="0" smtClean="0"/>
              <a:t>While </a:t>
            </a:r>
            <a:r>
              <a:rPr lang="en-US" dirty="0"/>
              <a:t>filing the income tax return </a:t>
            </a:r>
            <a:r>
              <a:rPr lang="en-US" dirty="0" smtClean="0"/>
              <a:t> </a:t>
            </a:r>
            <a:r>
              <a:rPr lang="en-US" dirty="0"/>
              <a:t>must enter the amount of TDS already deducted under the details of ‘TDS Deduction’. </a:t>
            </a:r>
            <a:endParaRPr lang="en-US" dirty="0" smtClean="0"/>
          </a:p>
          <a:p>
            <a:r>
              <a:rPr lang="en-US" dirty="0" smtClean="0"/>
              <a:t>From the total </a:t>
            </a:r>
            <a:r>
              <a:rPr lang="en-US" dirty="0"/>
              <a:t>tax liability, </a:t>
            </a:r>
            <a:r>
              <a:rPr lang="en-US" dirty="0" smtClean="0"/>
              <a:t>one </a:t>
            </a:r>
            <a:r>
              <a:rPr lang="en-US" dirty="0"/>
              <a:t>can deduct the TDS amount and pay the residual net payable amount. </a:t>
            </a:r>
            <a:endParaRPr lang="en-US" dirty="0" smtClean="0"/>
          </a:p>
          <a:p>
            <a:r>
              <a:rPr lang="en-US" dirty="0">
                <a:solidFill>
                  <a:srgbClr val="000000"/>
                </a:solidFill>
                <a:latin typeface="georgia" panose="02040502050405020303" pitchFamily="18" charset="0"/>
              </a:rPr>
              <a:t>The person can claim the credit of the TDS under section 194N in his/its return of income. The credit will be allowed even if the person has no income under any heads of income. Further, the credit of such TDS can be adjusted with the tax liability of the person. Any remaining or </a:t>
            </a:r>
            <a:r>
              <a:rPr lang="en-US" b="1" dirty="0">
                <a:solidFill>
                  <a:srgbClr val="000000"/>
                </a:solidFill>
                <a:latin typeface="georgia" panose="02040502050405020303" pitchFamily="18" charset="0"/>
              </a:rPr>
              <a:t>excess credit of TDS will be refunded</a:t>
            </a:r>
            <a:r>
              <a:rPr lang="en-US" dirty="0">
                <a:solidFill>
                  <a:srgbClr val="000000"/>
                </a:solidFill>
                <a:latin typeface="georgia" panose="02040502050405020303" pitchFamily="18" charset="0"/>
              </a:rPr>
              <a:t> to such person.</a:t>
            </a:r>
            <a:endParaRPr lang="en-US" dirty="0" smtClean="0"/>
          </a:p>
          <a:p>
            <a:pPr marL="0" indent="0">
              <a:buNone/>
            </a:pPr>
            <a:endParaRPr lang="en-IN" dirty="0"/>
          </a:p>
        </p:txBody>
      </p:sp>
      <p:sp>
        <p:nvSpPr>
          <p:cNvPr id="4" name="Date Placeholder 3"/>
          <p:cNvSpPr>
            <a:spLocks noGrp="1"/>
          </p:cNvSpPr>
          <p:nvPr>
            <p:ph type="dt" sz="half" idx="10"/>
          </p:nvPr>
        </p:nvSpPr>
        <p:spPr/>
        <p:txBody>
          <a:bodyPr/>
          <a:lstStyle/>
          <a:p>
            <a:fld id="{9314B942-4CB3-420D-AB3C-A5BDB3A55802}"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26489599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carry forward of TDS</a:t>
            </a:r>
            <a:endParaRPr lang="en-IN" dirty="0"/>
          </a:p>
        </p:txBody>
      </p:sp>
      <p:sp>
        <p:nvSpPr>
          <p:cNvPr id="3" name="Content Placeholder 2"/>
          <p:cNvSpPr>
            <a:spLocks noGrp="1"/>
          </p:cNvSpPr>
          <p:nvPr>
            <p:ph idx="1"/>
          </p:nvPr>
        </p:nvSpPr>
        <p:spPr/>
        <p:txBody>
          <a:bodyPr/>
          <a:lstStyle/>
          <a:p>
            <a:r>
              <a:rPr lang="en-US" dirty="0"/>
              <a:t>Further, such credit of TDS on cash withdrawals shall be claimed in the year in which it is deducted. </a:t>
            </a:r>
            <a:endParaRPr lang="en-US" dirty="0" smtClean="0"/>
          </a:p>
          <a:p>
            <a:r>
              <a:rPr lang="en-US" dirty="0" smtClean="0"/>
              <a:t>It </a:t>
            </a:r>
            <a:r>
              <a:rPr lang="en-US" dirty="0"/>
              <a:t>cannot be carried forward for subsequent year(s) as is allowed by Rule 37BA for other credits.</a:t>
            </a:r>
            <a:endParaRPr lang="en-IN" dirty="0"/>
          </a:p>
        </p:txBody>
      </p:sp>
      <p:sp>
        <p:nvSpPr>
          <p:cNvPr id="4" name="Date Placeholder 3"/>
          <p:cNvSpPr>
            <a:spLocks noGrp="1"/>
          </p:cNvSpPr>
          <p:nvPr>
            <p:ph type="dt" sz="half" idx="10"/>
          </p:nvPr>
        </p:nvSpPr>
        <p:spPr/>
        <p:txBody>
          <a:bodyPr/>
          <a:lstStyle/>
          <a:p>
            <a:fld id="{8240A740-D8F0-43FF-AE30-76B004BEE86B}"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42351212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Whether Form 15G or 15H can be submitted</a:t>
            </a:r>
            <a:endParaRPr lang="en-IN" dirty="0"/>
          </a:p>
        </p:txBody>
      </p:sp>
      <p:sp>
        <p:nvSpPr>
          <p:cNvPr id="3" name="Content Placeholder 2"/>
          <p:cNvSpPr>
            <a:spLocks noGrp="1"/>
          </p:cNvSpPr>
          <p:nvPr>
            <p:ph idx="1"/>
          </p:nvPr>
        </p:nvSpPr>
        <p:spPr/>
        <p:txBody>
          <a:bodyPr/>
          <a:lstStyle/>
          <a:p>
            <a:r>
              <a:rPr lang="en-US" dirty="0" smtClean="0"/>
              <a:t>NO.</a:t>
            </a:r>
          </a:p>
          <a:p>
            <a:r>
              <a:rPr lang="en-US" dirty="0" smtClean="0"/>
              <a:t>Not allowed</a:t>
            </a:r>
          </a:p>
          <a:p>
            <a:r>
              <a:rPr lang="en-US" dirty="0" smtClean="0"/>
              <a:t>Note</a:t>
            </a:r>
          </a:p>
          <a:p>
            <a:pPr lvl="1"/>
            <a:r>
              <a:rPr lang="en-US" dirty="0" smtClean="0"/>
              <a:t>While </a:t>
            </a:r>
            <a:r>
              <a:rPr lang="en-US" dirty="0"/>
              <a:t>calculating three years immediately preceding the years, if the date of return u/s 139(1) has not expired, then that assessment year is not to be considered.</a:t>
            </a:r>
          </a:p>
          <a:p>
            <a:endParaRPr lang="en-IN" dirty="0"/>
          </a:p>
        </p:txBody>
      </p:sp>
      <p:sp>
        <p:nvSpPr>
          <p:cNvPr id="4" name="Date Placeholder 3"/>
          <p:cNvSpPr>
            <a:spLocks noGrp="1"/>
          </p:cNvSpPr>
          <p:nvPr>
            <p:ph type="dt" sz="half" idx="10"/>
          </p:nvPr>
        </p:nvSpPr>
        <p:spPr/>
        <p:txBody>
          <a:bodyPr/>
          <a:lstStyle/>
          <a:p>
            <a:fld id="{CDA401CD-2856-42BA-82D5-97F16BAF1337}"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419975191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Example-1</a:t>
            </a:r>
            <a:endParaRPr lang="en-IN" dirty="0"/>
          </a:p>
        </p:txBody>
      </p:sp>
      <p:sp>
        <p:nvSpPr>
          <p:cNvPr id="3" name="Content Placeholder 2"/>
          <p:cNvSpPr>
            <a:spLocks noGrp="1"/>
          </p:cNvSpPr>
          <p:nvPr>
            <p:ph idx="1"/>
          </p:nvPr>
        </p:nvSpPr>
        <p:spPr/>
        <p:txBody>
          <a:bodyPr/>
          <a:lstStyle/>
          <a:p>
            <a:r>
              <a:rPr lang="en-US" dirty="0" smtClean="0"/>
              <a:t>X has </a:t>
            </a:r>
            <a:r>
              <a:rPr lang="en-US" dirty="0"/>
              <a:t>withdrawn </a:t>
            </a:r>
            <a:r>
              <a:rPr lang="en-US" dirty="0" err="1"/>
              <a:t>Rs</a:t>
            </a:r>
            <a:r>
              <a:rPr lang="en-US" dirty="0"/>
              <a:t> </a:t>
            </a:r>
            <a:r>
              <a:rPr lang="en-US" dirty="0" smtClean="0"/>
              <a:t>99,50,000 </a:t>
            </a:r>
            <a:r>
              <a:rPr lang="en-US" dirty="0" err="1" smtClean="0"/>
              <a:t>upto</a:t>
            </a:r>
            <a:r>
              <a:rPr lang="en-US" dirty="0" smtClean="0"/>
              <a:t> February. </a:t>
            </a:r>
          </a:p>
          <a:p>
            <a:r>
              <a:rPr lang="en-US" dirty="0" smtClean="0"/>
              <a:t>Again </a:t>
            </a:r>
            <a:r>
              <a:rPr lang="en-US" dirty="0"/>
              <a:t>withdraws </a:t>
            </a:r>
            <a:r>
              <a:rPr lang="en-US" dirty="0" err="1"/>
              <a:t>Rs</a:t>
            </a:r>
            <a:r>
              <a:rPr lang="en-US" dirty="0"/>
              <a:t>, 2,00,000 in March. </a:t>
            </a:r>
            <a:endParaRPr lang="en-US" dirty="0" smtClean="0"/>
          </a:p>
          <a:p>
            <a:r>
              <a:rPr lang="en-US" dirty="0" smtClean="0"/>
              <a:t>The </a:t>
            </a:r>
            <a:r>
              <a:rPr lang="en-US" dirty="0"/>
              <a:t>TDS will be applicable on </a:t>
            </a:r>
            <a:r>
              <a:rPr lang="en-US" dirty="0" err="1"/>
              <a:t>Rs</a:t>
            </a:r>
            <a:r>
              <a:rPr lang="en-US" dirty="0"/>
              <a:t> 1,50,000 (the excess cash over </a:t>
            </a:r>
            <a:r>
              <a:rPr lang="en-US" dirty="0" err="1"/>
              <a:t>Rs</a:t>
            </a:r>
            <a:r>
              <a:rPr lang="en-US" dirty="0"/>
              <a:t> 1 </a:t>
            </a:r>
            <a:r>
              <a:rPr lang="en-US" dirty="0" err="1"/>
              <a:t>Crore</a:t>
            </a:r>
            <a:r>
              <a:rPr lang="en-US" dirty="0"/>
              <a:t>). </a:t>
            </a:r>
            <a:endParaRPr lang="en-US" dirty="0" smtClean="0"/>
          </a:p>
          <a:p>
            <a:r>
              <a:rPr lang="en-US" dirty="0" smtClean="0"/>
              <a:t>TDS </a:t>
            </a:r>
            <a:r>
              <a:rPr lang="en-US" smtClean="0"/>
              <a:t>is Rs.3,000 </a:t>
            </a:r>
            <a:r>
              <a:rPr lang="en-US" dirty="0" smtClean="0"/>
              <a:t>(2% of Rs.1,50,000)</a:t>
            </a:r>
          </a:p>
          <a:p>
            <a:r>
              <a:rPr lang="en-US" dirty="0" smtClean="0"/>
              <a:t>The </a:t>
            </a:r>
            <a:r>
              <a:rPr lang="en-US" dirty="0"/>
              <a:t>net payment the recipient will receive will be </a:t>
            </a:r>
            <a:r>
              <a:rPr lang="en-US" dirty="0" err="1"/>
              <a:t>Rs</a:t>
            </a:r>
            <a:r>
              <a:rPr lang="en-US" dirty="0"/>
              <a:t> 1,97,000.</a:t>
            </a:r>
            <a:endParaRPr lang="en-IN" dirty="0"/>
          </a:p>
        </p:txBody>
      </p:sp>
      <p:sp>
        <p:nvSpPr>
          <p:cNvPr id="4" name="Date Placeholder 3"/>
          <p:cNvSpPr>
            <a:spLocks noGrp="1"/>
          </p:cNvSpPr>
          <p:nvPr>
            <p:ph type="dt" sz="half" idx="10"/>
          </p:nvPr>
        </p:nvSpPr>
        <p:spPr/>
        <p:txBody>
          <a:bodyPr/>
          <a:lstStyle/>
          <a:p>
            <a:fld id="{7086DACB-3037-4FE7-BB7E-C677134778B6}"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843742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Provisions</a:t>
            </a:r>
            <a:endParaRPr lang="en-IN" dirty="0"/>
          </a:p>
        </p:txBody>
      </p:sp>
      <p:sp>
        <p:nvSpPr>
          <p:cNvPr id="3" name="Content Placeholder 2"/>
          <p:cNvSpPr>
            <a:spLocks noGrp="1"/>
          </p:cNvSpPr>
          <p:nvPr>
            <p:ph idx="1"/>
          </p:nvPr>
        </p:nvSpPr>
        <p:spPr/>
        <p:txBody>
          <a:bodyPr>
            <a:normAutofit fontScale="85000" lnSpcReduction="20000"/>
          </a:bodyPr>
          <a:lstStyle/>
          <a:p>
            <a:r>
              <a:rPr lang="en-US" dirty="0" smtClean="0"/>
              <a:t>Payment in the nature of </a:t>
            </a:r>
            <a:r>
              <a:rPr lang="en-IN" dirty="0" smtClean="0"/>
              <a:t>service </a:t>
            </a:r>
          </a:p>
          <a:p>
            <a:pPr lvl="1"/>
            <a:r>
              <a:rPr lang="en-US" dirty="0" smtClean="0"/>
              <a:t>Carrying out any work (including </a:t>
            </a:r>
            <a:r>
              <a:rPr lang="en-US" dirty="0" err="1" smtClean="0"/>
              <a:t>labour</a:t>
            </a:r>
            <a:r>
              <a:rPr lang="en-US" dirty="0" smtClean="0"/>
              <a:t> for work) by a contractor</a:t>
            </a:r>
          </a:p>
          <a:p>
            <a:pPr lvl="1"/>
            <a:r>
              <a:rPr lang="en-US" dirty="0" smtClean="0"/>
              <a:t>Commission or brokerage</a:t>
            </a:r>
          </a:p>
          <a:p>
            <a:pPr lvl="1"/>
            <a:r>
              <a:rPr lang="en-US" dirty="0" smtClean="0"/>
              <a:t>Fees for Professional Service</a:t>
            </a:r>
          </a:p>
          <a:p>
            <a:r>
              <a:rPr lang="en-US" dirty="0" smtClean="0"/>
              <a:t>When TDS is to be made:</a:t>
            </a:r>
          </a:p>
          <a:p>
            <a:pPr lvl="1"/>
            <a:r>
              <a:rPr lang="en-US" dirty="0" smtClean="0"/>
              <a:t>At the time of making payment or credit in the form of cash or </a:t>
            </a:r>
            <a:r>
              <a:rPr lang="en-US" dirty="0" err="1" smtClean="0"/>
              <a:t>cheque</a:t>
            </a:r>
            <a:r>
              <a:rPr lang="en-US" dirty="0" smtClean="0"/>
              <a:t> or draft or any other mode.</a:t>
            </a:r>
          </a:p>
          <a:p>
            <a:r>
              <a:rPr lang="en-US" dirty="0" smtClean="0"/>
              <a:t>Rate of TDS:</a:t>
            </a:r>
          </a:p>
          <a:p>
            <a:pPr lvl="1"/>
            <a:r>
              <a:rPr lang="en-US" dirty="0" smtClean="0"/>
              <a:t>5% of the amount payable</a:t>
            </a:r>
          </a:p>
          <a:p>
            <a:r>
              <a:rPr lang="en-US" dirty="0" smtClean="0"/>
              <a:t>Lower TDS:</a:t>
            </a:r>
          </a:p>
          <a:p>
            <a:pPr lvl="1"/>
            <a:r>
              <a:rPr lang="en-US" dirty="0" smtClean="0"/>
              <a:t>The </a:t>
            </a:r>
            <a:r>
              <a:rPr lang="en-US" dirty="0" err="1" smtClean="0"/>
              <a:t>receipient</a:t>
            </a:r>
            <a:r>
              <a:rPr lang="en-US" dirty="0" smtClean="0"/>
              <a:t> can apply for NIL rate or lesser rate certificate u/s.197</a:t>
            </a:r>
          </a:p>
          <a:p>
            <a:r>
              <a:rPr lang="en-US" dirty="0" smtClean="0"/>
              <a:t>TAN:</a:t>
            </a:r>
          </a:p>
          <a:p>
            <a:pPr lvl="1"/>
            <a:r>
              <a:rPr lang="en-US" dirty="0" smtClean="0"/>
              <a:t>Not required to obtain TAN</a:t>
            </a:r>
          </a:p>
          <a:p>
            <a:pPr lvl="1"/>
            <a:r>
              <a:rPr lang="en-US" dirty="0" smtClean="0"/>
              <a:t>Deduction can be made using the PAN</a:t>
            </a:r>
          </a:p>
        </p:txBody>
      </p:sp>
    </p:spTree>
    <p:extLst>
      <p:ext uri="{BB962C8B-B14F-4D97-AF65-F5344CB8AC3E}">
        <p14:creationId xmlns:p14="http://schemas.microsoft.com/office/powerpoint/2010/main" val="42151449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Example-2</a:t>
            </a:r>
            <a:endParaRPr lang="en-IN" dirty="0"/>
          </a:p>
        </p:txBody>
      </p:sp>
      <p:sp>
        <p:nvSpPr>
          <p:cNvPr id="3" name="Content Placeholder 2"/>
          <p:cNvSpPr>
            <a:spLocks noGrp="1"/>
          </p:cNvSpPr>
          <p:nvPr>
            <p:ph idx="1"/>
          </p:nvPr>
        </p:nvSpPr>
        <p:spPr/>
        <p:txBody>
          <a:bodyPr/>
          <a:lstStyle/>
          <a:p>
            <a:r>
              <a:rPr lang="en-US" dirty="0" smtClean="0"/>
              <a:t>X,  an account holder </a:t>
            </a:r>
            <a:r>
              <a:rPr lang="en-US" dirty="0"/>
              <a:t>withdraws </a:t>
            </a:r>
            <a:r>
              <a:rPr lang="en-US" dirty="0" err="1"/>
              <a:t>Rs</a:t>
            </a:r>
            <a:r>
              <a:rPr lang="en-US" dirty="0"/>
              <a:t> 1,00,00, 000 </a:t>
            </a:r>
            <a:r>
              <a:rPr lang="en-US" dirty="0" smtClean="0"/>
              <a:t>in </a:t>
            </a:r>
            <a:r>
              <a:rPr lang="en-US" dirty="0"/>
              <a:t>a year and </a:t>
            </a:r>
            <a:r>
              <a:rPr lang="en-US" dirty="0" smtClean="0"/>
              <a:t>again </a:t>
            </a:r>
            <a:r>
              <a:rPr lang="en-US" dirty="0"/>
              <a:t>issues a bearer </a:t>
            </a:r>
            <a:r>
              <a:rPr lang="en-US" dirty="0" err="1"/>
              <a:t>cheque</a:t>
            </a:r>
            <a:r>
              <a:rPr lang="en-US" dirty="0"/>
              <a:t> to </a:t>
            </a:r>
            <a:r>
              <a:rPr lang="en-US" dirty="0" smtClean="0"/>
              <a:t>Y, </a:t>
            </a:r>
            <a:r>
              <a:rPr lang="en-US" dirty="0"/>
              <a:t>his friend for </a:t>
            </a:r>
            <a:r>
              <a:rPr lang="en-US" dirty="0" err="1"/>
              <a:t>Rs</a:t>
            </a:r>
            <a:r>
              <a:rPr lang="en-US" dirty="0"/>
              <a:t> 5,00,000 </a:t>
            </a:r>
            <a:endParaRPr lang="en-US" dirty="0" smtClean="0"/>
          </a:p>
          <a:p>
            <a:r>
              <a:rPr lang="en-US" dirty="0" smtClean="0"/>
              <a:t>No </a:t>
            </a:r>
            <a:r>
              <a:rPr lang="en-US" dirty="0"/>
              <a:t>TDS will be deducted in this case. </a:t>
            </a:r>
            <a:endParaRPr lang="en-US" dirty="0" smtClean="0"/>
          </a:p>
          <a:p>
            <a:r>
              <a:rPr lang="en-US" dirty="0" smtClean="0"/>
              <a:t>Though </a:t>
            </a:r>
            <a:r>
              <a:rPr lang="en-US" dirty="0"/>
              <a:t>the total amount withdrawn is over </a:t>
            </a:r>
            <a:r>
              <a:rPr lang="en-US" dirty="0" err="1"/>
              <a:t>Rs</a:t>
            </a:r>
            <a:r>
              <a:rPr lang="en-US" dirty="0"/>
              <a:t> 1 </a:t>
            </a:r>
            <a:r>
              <a:rPr lang="en-US" dirty="0" err="1"/>
              <a:t>Crore</a:t>
            </a:r>
            <a:r>
              <a:rPr lang="en-US" dirty="0"/>
              <a:t>, </a:t>
            </a:r>
            <a:endParaRPr lang="en-US" dirty="0" smtClean="0"/>
          </a:p>
          <a:p>
            <a:r>
              <a:rPr lang="en-US" dirty="0" smtClean="0"/>
              <a:t>But the </a:t>
            </a:r>
            <a:r>
              <a:rPr lang="en-US" dirty="0"/>
              <a:t>recipient and the holder </a:t>
            </a:r>
            <a:r>
              <a:rPr lang="en-US" dirty="0" smtClean="0"/>
              <a:t>of the account do </a:t>
            </a:r>
            <a:r>
              <a:rPr lang="en-US" dirty="0"/>
              <a:t>not </a:t>
            </a:r>
            <a:r>
              <a:rPr lang="en-US" dirty="0" smtClean="0"/>
              <a:t>have the </a:t>
            </a:r>
            <a:r>
              <a:rPr lang="en-US" dirty="0"/>
              <a:t>same bank account.</a:t>
            </a:r>
            <a:endParaRPr lang="en-IN" dirty="0"/>
          </a:p>
        </p:txBody>
      </p:sp>
      <p:sp>
        <p:nvSpPr>
          <p:cNvPr id="4" name="Date Placeholder 3"/>
          <p:cNvSpPr>
            <a:spLocks noGrp="1"/>
          </p:cNvSpPr>
          <p:nvPr>
            <p:ph type="dt" sz="half" idx="10"/>
          </p:nvPr>
        </p:nvSpPr>
        <p:spPr/>
        <p:txBody>
          <a:bodyPr/>
          <a:lstStyle/>
          <a:p>
            <a:fld id="{28F70B05-E74A-46CB-9D06-F0D9535C7594}"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5098281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Example-3</a:t>
            </a:r>
            <a:endParaRPr lang="en-IN" dirty="0"/>
          </a:p>
        </p:txBody>
      </p:sp>
      <p:sp>
        <p:nvSpPr>
          <p:cNvPr id="3" name="Content Placeholder 2"/>
          <p:cNvSpPr>
            <a:spLocks noGrp="1"/>
          </p:cNvSpPr>
          <p:nvPr>
            <p:ph idx="1"/>
          </p:nvPr>
        </p:nvSpPr>
        <p:spPr/>
        <p:txBody>
          <a:bodyPr/>
          <a:lstStyle/>
          <a:p>
            <a:r>
              <a:rPr lang="en-US" dirty="0"/>
              <a:t>All types of bank accounts maintained by an individual in a bank come under the </a:t>
            </a:r>
            <a:r>
              <a:rPr lang="en-US" dirty="0" err="1"/>
              <a:t>Rs</a:t>
            </a:r>
            <a:r>
              <a:rPr lang="en-US" dirty="0"/>
              <a:t> 1 </a:t>
            </a:r>
            <a:r>
              <a:rPr lang="en-US" dirty="0" err="1"/>
              <a:t>Crore</a:t>
            </a:r>
            <a:r>
              <a:rPr lang="en-US" dirty="0"/>
              <a:t> threshold limits. </a:t>
            </a:r>
            <a:endParaRPr lang="en-US" dirty="0" smtClean="0"/>
          </a:p>
          <a:p>
            <a:r>
              <a:rPr lang="en-US" dirty="0" smtClean="0"/>
              <a:t>For </a:t>
            </a:r>
            <a:r>
              <a:rPr lang="en-US" dirty="0"/>
              <a:t>instance, if </a:t>
            </a:r>
            <a:r>
              <a:rPr lang="en-US" dirty="0" smtClean="0"/>
              <a:t>M </a:t>
            </a:r>
            <a:r>
              <a:rPr lang="en-US" dirty="0"/>
              <a:t>has a current and a savings bank account in the same bank, the threshold limit of </a:t>
            </a:r>
            <a:r>
              <a:rPr lang="en-US" dirty="0" err="1"/>
              <a:t>Rs</a:t>
            </a:r>
            <a:r>
              <a:rPr lang="en-US" dirty="0"/>
              <a:t> 1 </a:t>
            </a:r>
            <a:r>
              <a:rPr lang="en-US" dirty="0" err="1"/>
              <a:t>crore</a:t>
            </a:r>
            <a:r>
              <a:rPr lang="en-US" dirty="0"/>
              <a:t> will be applied on the aggregate cash withdrawals from both his accounts.</a:t>
            </a:r>
            <a:endParaRPr lang="en-IN" dirty="0"/>
          </a:p>
        </p:txBody>
      </p:sp>
      <p:sp>
        <p:nvSpPr>
          <p:cNvPr id="4" name="Date Placeholder 3"/>
          <p:cNvSpPr>
            <a:spLocks noGrp="1"/>
          </p:cNvSpPr>
          <p:nvPr>
            <p:ph type="dt" sz="half" idx="10"/>
          </p:nvPr>
        </p:nvSpPr>
        <p:spPr/>
        <p:txBody>
          <a:bodyPr/>
          <a:lstStyle/>
          <a:p>
            <a:fld id="{EFFDCD07-E130-402F-B471-3A1D5B3BB5B6}"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124014063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Verification of TDS </a:t>
            </a:r>
            <a:endParaRPr lang="en-IN" dirty="0"/>
          </a:p>
        </p:txBody>
      </p:sp>
      <p:sp>
        <p:nvSpPr>
          <p:cNvPr id="3" name="Content Placeholder 2"/>
          <p:cNvSpPr>
            <a:spLocks noGrp="1"/>
          </p:cNvSpPr>
          <p:nvPr>
            <p:ph idx="1"/>
          </p:nvPr>
        </p:nvSpPr>
        <p:spPr/>
        <p:txBody>
          <a:bodyPr/>
          <a:lstStyle/>
          <a:p>
            <a:r>
              <a:rPr lang="en-US" dirty="0" smtClean="0"/>
              <a:t>A </a:t>
            </a:r>
            <a:r>
              <a:rPr lang="en-US" dirty="0"/>
              <a:t>functionality is added to the e-filing portal of the Income </a:t>
            </a:r>
            <a:r>
              <a:rPr lang="en-US" dirty="0" smtClean="0"/>
              <a:t>Tax Department </a:t>
            </a:r>
            <a:r>
              <a:rPr lang="en-US" dirty="0"/>
              <a:t>for VERIFICATION OF APPLICABILITY u/s 194N.</a:t>
            </a:r>
          </a:p>
          <a:p>
            <a:r>
              <a:rPr lang="en-US" dirty="0"/>
              <a:t>The </a:t>
            </a:r>
            <a:r>
              <a:rPr lang="en-US" dirty="0" err="1"/>
              <a:t>deductor</a:t>
            </a:r>
            <a:r>
              <a:rPr lang="en-US" dirty="0"/>
              <a:t> needs to fill the PAN and mobile number and </a:t>
            </a:r>
            <a:r>
              <a:rPr lang="en-US" dirty="0" smtClean="0"/>
              <a:t>it </a:t>
            </a:r>
            <a:r>
              <a:rPr lang="en-IN" dirty="0" smtClean="0"/>
              <a:t>will </a:t>
            </a:r>
            <a:r>
              <a:rPr lang="en-IN" dirty="0"/>
              <a:t>show the applicability</a:t>
            </a:r>
            <a:r>
              <a:rPr lang="en-IN" dirty="0" smtClean="0"/>
              <a:t>.</a:t>
            </a:r>
          </a:p>
          <a:p>
            <a:endParaRPr lang="en-US" dirty="0"/>
          </a:p>
          <a:p>
            <a:r>
              <a:rPr lang="en-US" dirty="0"/>
              <a:t>In the new portal.</a:t>
            </a:r>
          </a:p>
          <a:p>
            <a:r>
              <a:rPr lang="en-US" dirty="0"/>
              <a:t>Log in</a:t>
            </a:r>
          </a:p>
          <a:p>
            <a:r>
              <a:rPr lang="en-US" dirty="0"/>
              <a:t>Follow the </a:t>
            </a:r>
            <a:r>
              <a:rPr lang="en-US" dirty="0" smtClean="0"/>
              <a:t>procedure by entering the OTP received on Mobile.</a:t>
            </a:r>
            <a:endParaRPr lang="en-US" dirty="0"/>
          </a:p>
          <a:p>
            <a:pPr marL="0" indent="0">
              <a:buNone/>
            </a:pPr>
            <a:endParaRPr lang="en-IN" dirty="0"/>
          </a:p>
        </p:txBody>
      </p:sp>
      <p:sp>
        <p:nvSpPr>
          <p:cNvPr id="4" name="Date Placeholder 3"/>
          <p:cNvSpPr>
            <a:spLocks noGrp="1"/>
          </p:cNvSpPr>
          <p:nvPr>
            <p:ph type="dt" sz="half" idx="10"/>
          </p:nvPr>
        </p:nvSpPr>
        <p:spPr/>
        <p:txBody>
          <a:bodyPr/>
          <a:lstStyle/>
          <a:p>
            <a:fld id="{E4440FA7-0468-4E43-B98A-B7DFBF98F8AC}" type="datetime1">
              <a:rPr lang="en-IN" smtClean="0"/>
              <a:t>Friday, 7 June, 2024</a:t>
            </a:fld>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347090907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TDS -  Sec.194Q</a:t>
            </a:r>
            <a:endParaRPr lang="en-IN" dirty="0"/>
          </a:p>
        </p:txBody>
      </p:sp>
      <p:sp>
        <p:nvSpPr>
          <p:cNvPr id="3" name="Subtitle 2"/>
          <p:cNvSpPr>
            <a:spLocks noGrp="1"/>
          </p:cNvSpPr>
          <p:nvPr>
            <p:ph type="subTitle" idx="1"/>
          </p:nvPr>
        </p:nvSpPr>
        <p:spPr/>
        <p:txBody>
          <a:bodyPr/>
          <a:lstStyle/>
          <a:p>
            <a:r>
              <a:rPr lang="en-US" dirty="0" smtClean="0"/>
              <a:t>By</a:t>
            </a:r>
          </a:p>
          <a:p>
            <a:r>
              <a:rPr lang="en-US" dirty="0" smtClean="0"/>
              <a:t>CMA S VENKANNA</a:t>
            </a:r>
          </a:p>
          <a:p>
            <a:r>
              <a:rPr lang="en-US" smtClean="0"/>
              <a:t>Cost Accountant</a:t>
            </a:r>
            <a:endParaRPr lang="en-IN"/>
          </a:p>
        </p:txBody>
      </p:sp>
      <p:sp>
        <p:nvSpPr>
          <p:cNvPr id="4" name="Date Placeholder 3"/>
          <p:cNvSpPr>
            <a:spLocks noGrp="1"/>
          </p:cNvSpPr>
          <p:nvPr>
            <p:ph type="dt" sz="half" idx="10"/>
          </p:nvPr>
        </p:nvSpPr>
        <p:spPr/>
        <p:txBody>
          <a:bodyPr/>
          <a:lstStyle/>
          <a:p>
            <a:r>
              <a:rPr lang="en-US" smtClean="0"/>
              <a:t>18/03/24</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196853355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 of Sec.194-Q</a:t>
            </a:r>
            <a:endParaRPr lang="en-IN" dirty="0"/>
          </a:p>
        </p:txBody>
      </p:sp>
      <p:sp>
        <p:nvSpPr>
          <p:cNvPr id="3" name="Content Placeholder 2"/>
          <p:cNvSpPr>
            <a:spLocks noGrp="1"/>
          </p:cNvSpPr>
          <p:nvPr>
            <p:ph idx="1"/>
          </p:nvPr>
        </p:nvSpPr>
        <p:spPr/>
        <p:txBody>
          <a:bodyPr>
            <a:normAutofit fontScale="77500" lnSpcReduction="20000"/>
          </a:bodyPr>
          <a:lstStyle/>
          <a:p>
            <a:r>
              <a:rPr lang="en-US" dirty="0" smtClean="0">
                <a:solidFill>
                  <a:srgbClr val="333333"/>
                </a:solidFill>
                <a:latin typeface="Arial" panose="020B0604020202020204" pitchFamily="34" charset="0"/>
              </a:rPr>
              <a:t>This section applies to the purchaser  of goods, who is carrying on the business.</a:t>
            </a:r>
          </a:p>
          <a:p>
            <a:r>
              <a:rPr lang="en-US" dirty="0" smtClean="0">
                <a:solidFill>
                  <a:srgbClr val="333333"/>
                </a:solidFill>
                <a:latin typeface="Arial" panose="020B0604020202020204" pitchFamily="34" charset="0"/>
              </a:rPr>
              <a:t>Provision </a:t>
            </a:r>
            <a:r>
              <a:rPr lang="en-US" dirty="0">
                <a:solidFill>
                  <a:srgbClr val="333333"/>
                </a:solidFill>
                <a:latin typeface="Arial" panose="020B0604020202020204" pitchFamily="34" charset="0"/>
              </a:rPr>
              <a:t>shall apply only if the following conditions are met: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The </a:t>
            </a:r>
            <a:r>
              <a:rPr lang="en-US" dirty="0">
                <a:solidFill>
                  <a:srgbClr val="333333"/>
                </a:solidFill>
                <a:latin typeface="Arial" panose="020B0604020202020204" pitchFamily="34" charset="0"/>
              </a:rPr>
              <a:t>vendor of the products must be a resident of India.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The </a:t>
            </a:r>
            <a:r>
              <a:rPr lang="en-US" dirty="0">
                <a:solidFill>
                  <a:srgbClr val="333333"/>
                </a:solidFill>
                <a:latin typeface="Arial" panose="020B0604020202020204" pitchFamily="34" charset="0"/>
              </a:rPr>
              <a:t>buyer of products shall be construed in accordance with the definition of Buyer stated in the explanation to Section 194Q.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In </a:t>
            </a:r>
            <a:r>
              <a:rPr lang="en-US" dirty="0">
                <a:solidFill>
                  <a:srgbClr val="333333"/>
                </a:solidFill>
                <a:latin typeface="Arial" panose="020B0604020202020204" pitchFamily="34" charset="0"/>
              </a:rPr>
              <a:t>any previous year, the amount or sum of values must have exceeded 50 lakhs. </a:t>
            </a:r>
            <a:endParaRPr lang="en-US" dirty="0" smtClean="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TDS </a:t>
            </a:r>
            <a:r>
              <a:rPr lang="en-US" dirty="0">
                <a:solidFill>
                  <a:srgbClr val="333333"/>
                </a:solidFill>
                <a:latin typeface="Arial" panose="020B0604020202020204" pitchFamily="34" charset="0"/>
              </a:rPr>
              <a:t>will be levied at a rate of 0.1% on amounts in excess of 50 lakhs. The requirements of this section do not apply if the transaction is subject to TDS and TCS under any other section of the Income Tax Act of 1961. </a:t>
            </a:r>
            <a:endParaRPr lang="en-US" dirty="0" smtClean="0">
              <a:solidFill>
                <a:srgbClr val="333333"/>
              </a:solidFill>
              <a:latin typeface="Arial" panose="020B0604020202020204" pitchFamily="34" charset="0"/>
            </a:endParaRPr>
          </a:p>
          <a:p>
            <a:pPr lvl="1"/>
            <a:endParaRPr lang="en-US" dirty="0">
              <a:solidFill>
                <a:srgbClr val="333333"/>
              </a:solidFill>
              <a:latin typeface="Arial" panose="020B0604020202020204" pitchFamily="34" charset="0"/>
            </a:endParaRPr>
          </a:p>
          <a:p>
            <a:pPr lvl="1"/>
            <a:r>
              <a:rPr lang="en-US" i="1" dirty="0" smtClean="0">
                <a:solidFill>
                  <a:srgbClr val="FF0000"/>
                </a:solidFill>
                <a:latin typeface="Arial" panose="020B0604020202020204" pitchFamily="34" charset="0"/>
              </a:rPr>
              <a:t>If </a:t>
            </a:r>
            <a:r>
              <a:rPr lang="en-US" i="1" dirty="0">
                <a:solidFill>
                  <a:srgbClr val="FF0000"/>
                </a:solidFill>
                <a:latin typeface="Arial" panose="020B0604020202020204" pitchFamily="34" charset="0"/>
              </a:rPr>
              <a:t>provisions under Section 194Q and Section 206C (1H) attract at the same time, the provisions under Section 194Q take precedence</a:t>
            </a:r>
            <a:r>
              <a:rPr lang="en-US" i="1" dirty="0" smtClean="0">
                <a:solidFill>
                  <a:srgbClr val="FF0000"/>
                </a:solidFill>
                <a:latin typeface="Arial" panose="020B0604020202020204" pitchFamily="34" charset="0"/>
              </a:rPr>
              <a:t>.</a:t>
            </a:r>
          </a:p>
          <a:p>
            <a:pPr lvl="1"/>
            <a:endParaRPr lang="en-US" i="1" dirty="0">
              <a:solidFill>
                <a:srgbClr val="FF0000"/>
              </a:solidFill>
              <a:latin typeface="Arial" panose="020B0604020202020204" pitchFamily="34" charset="0"/>
            </a:endParaRPr>
          </a:p>
          <a:p>
            <a:pPr marL="457200" lvl="1" indent="0">
              <a:buNone/>
            </a:pPr>
            <a:r>
              <a:rPr lang="en-US" i="1" dirty="0" smtClean="0">
                <a:solidFill>
                  <a:srgbClr val="FF0000"/>
                </a:solidFill>
                <a:latin typeface="Lora"/>
              </a:rPr>
              <a:t>This </a:t>
            </a:r>
            <a:r>
              <a:rPr lang="en-US" i="1" dirty="0">
                <a:solidFill>
                  <a:srgbClr val="FF0000"/>
                </a:solidFill>
                <a:latin typeface="Lora"/>
              </a:rPr>
              <a:t>section is exactly the opposite of section 206C(1H), where TCS must be collected. </a:t>
            </a:r>
            <a:endParaRPr lang="en-US" i="1" dirty="0" smtClean="0">
              <a:solidFill>
                <a:srgbClr val="FF0000"/>
              </a:solidFill>
            </a:endParaRPr>
          </a:p>
          <a:p>
            <a:pPr lvl="1"/>
            <a:endParaRPr lang="en-IN" i="1" dirty="0">
              <a:solidFill>
                <a:srgbClr val="FF0000"/>
              </a:solidFill>
            </a:endParaRPr>
          </a:p>
        </p:txBody>
      </p:sp>
      <p:sp>
        <p:nvSpPr>
          <p:cNvPr id="4" name="Date Placeholder 3"/>
          <p:cNvSpPr>
            <a:spLocks noGrp="1"/>
          </p:cNvSpPr>
          <p:nvPr>
            <p:ph type="dt" sz="half" idx="10"/>
          </p:nvPr>
        </p:nvSpPr>
        <p:spPr/>
        <p:txBody>
          <a:bodyPr/>
          <a:lstStyle/>
          <a:p>
            <a:r>
              <a:rPr lang="en-US" smtClean="0"/>
              <a:t>18/03/24</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143778617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Higher Rate of TDS</a:t>
            </a:r>
            <a:endParaRPr lang="en-IN" dirty="0"/>
          </a:p>
        </p:txBody>
      </p:sp>
      <p:sp>
        <p:nvSpPr>
          <p:cNvPr id="3" name="Content Placeholder 2"/>
          <p:cNvSpPr>
            <a:spLocks noGrp="1"/>
          </p:cNvSpPr>
          <p:nvPr>
            <p:ph idx="1"/>
          </p:nvPr>
        </p:nvSpPr>
        <p:spPr/>
        <p:txBody>
          <a:bodyPr/>
          <a:lstStyle/>
          <a:p>
            <a:r>
              <a:rPr lang="en-US" dirty="0"/>
              <a:t>The Finance Act, 2021 has introduced a special provision of TDS in the Income Tax Act, 1961. Section 206AB has been inserted which will be applicable from July 01, 2021.</a:t>
            </a:r>
          </a:p>
          <a:p>
            <a:r>
              <a:rPr lang="en-US" dirty="0"/>
              <a:t>This new section requires deduction of TDS at the higher rate while making payment to the ‘</a:t>
            </a:r>
            <a:r>
              <a:rPr lang="en-US" u="sng" dirty="0"/>
              <a:t>Specified </a:t>
            </a:r>
            <a:r>
              <a:rPr lang="en-US" u="sng" dirty="0" smtClean="0"/>
              <a:t>Person</a:t>
            </a:r>
            <a:r>
              <a:rPr lang="en-US" dirty="0"/>
              <a:t>’. TDS rates would be higher of the following :</a:t>
            </a:r>
          </a:p>
          <a:p>
            <a:r>
              <a:rPr lang="en-US" dirty="0"/>
              <a:t>1. At twice the rate specified in the relevant provision of the Act; or</a:t>
            </a:r>
          </a:p>
          <a:p>
            <a:r>
              <a:rPr lang="en-US" dirty="0"/>
              <a:t>2. At twice the rate or rates in force; or</a:t>
            </a:r>
          </a:p>
          <a:p>
            <a:r>
              <a:rPr lang="en-US" dirty="0"/>
              <a:t>3. At the rate of 5%</a:t>
            </a:r>
          </a:p>
          <a:p>
            <a:endParaRPr lang="en-IN" dirty="0"/>
          </a:p>
        </p:txBody>
      </p:sp>
      <p:sp>
        <p:nvSpPr>
          <p:cNvPr id="4" name="Date Placeholder 3"/>
          <p:cNvSpPr>
            <a:spLocks noGrp="1"/>
          </p:cNvSpPr>
          <p:nvPr>
            <p:ph type="dt" sz="half" idx="10"/>
          </p:nvPr>
        </p:nvSpPr>
        <p:spPr/>
        <p:txBody>
          <a:bodyPr/>
          <a:lstStyle/>
          <a:p>
            <a:r>
              <a:rPr lang="en-US" smtClean="0"/>
              <a:t>18/03/24</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211798292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Specified Person</a:t>
            </a:r>
            <a:endParaRPr lang="en-IN" dirty="0"/>
          </a:p>
        </p:txBody>
      </p:sp>
      <p:sp>
        <p:nvSpPr>
          <p:cNvPr id="3" name="Content Placeholder 2"/>
          <p:cNvSpPr>
            <a:spLocks noGrp="1"/>
          </p:cNvSpPr>
          <p:nvPr>
            <p:ph idx="1"/>
          </p:nvPr>
        </p:nvSpPr>
        <p:spPr/>
        <p:txBody>
          <a:bodyPr>
            <a:normAutofit fontScale="92500" lnSpcReduction="10000"/>
          </a:bodyPr>
          <a:lstStyle/>
          <a:p>
            <a:r>
              <a:rPr lang="en-US" dirty="0"/>
              <a:t>A specified person is a person who has</a:t>
            </a:r>
          </a:p>
          <a:p>
            <a:r>
              <a:rPr lang="en-US" dirty="0"/>
              <a:t>(a)  not filed the returns of income for both of the immediately preceding two years relevant to the year in which tax is required to be deducted or collected, as the case may be and due date prescribed under Section 139(1) to file such return has expired.</a:t>
            </a:r>
          </a:p>
          <a:p>
            <a:r>
              <a:rPr lang="en-US" dirty="0"/>
              <a:t>AND</a:t>
            </a:r>
          </a:p>
          <a:p>
            <a:r>
              <a:rPr lang="en-US" dirty="0"/>
              <a:t>(b) whose aggregate of tax deducted at source and tax collected at source in his case is INR </a:t>
            </a:r>
            <a:r>
              <a:rPr lang="en-US" b="1" dirty="0"/>
              <a:t>50,000</a:t>
            </a:r>
            <a:r>
              <a:rPr lang="en-US" dirty="0"/>
              <a:t> or more in each of these immediately preceding two years.</a:t>
            </a:r>
          </a:p>
          <a:p>
            <a:r>
              <a:rPr lang="en-US" b="1" dirty="0"/>
              <a:t>However, a specified person shall not include a non-resident who does not have a permanent establishment in India.</a:t>
            </a:r>
          </a:p>
          <a:p>
            <a:pPr algn="just"/>
            <a:endParaRPr lang="en-US" b="1" dirty="0"/>
          </a:p>
        </p:txBody>
      </p:sp>
      <p:sp>
        <p:nvSpPr>
          <p:cNvPr id="4" name="Date Placeholder 3"/>
          <p:cNvSpPr>
            <a:spLocks noGrp="1"/>
          </p:cNvSpPr>
          <p:nvPr>
            <p:ph type="dt" sz="half" idx="10"/>
          </p:nvPr>
        </p:nvSpPr>
        <p:spPr/>
        <p:txBody>
          <a:bodyPr/>
          <a:lstStyle/>
          <a:p>
            <a:r>
              <a:rPr lang="en-US" smtClean="0"/>
              <a:t>18/03/24</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364998528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 of Sec.194Q</a:t>
            </a:r>
            <a:endParaRPr lang="en-IN" dirty="0"/>
          </a:p>
        </p:txBody>
      </p:sp>
      <p:sp>
        <p:nvSpPr>
          <p:cNvPr id="3" name="Content Placeholder 2"/>
          <p:cNvSpPr>
            <a:spLocks noGrp="1"/>
          </p:cNvSpPr>
          <p:nvPr>
            <p:ph idx="1"/>
          </p:nvPr>
        </p:nvSpPr>
        <p:spPr>
          <a:xfrm>
            <a:off x="838200" y="1849071"/>
            <a:ext cx="10515600" cy="4351338"/>
          </a:xfrm>
        </p:spPr>
        <p:txBody>
          <a:bodyPr>
            <a:normAutofit lnSpcReduction="10000"/>
          </a:bodyPr>
          <a:lstStyle/>
          <a:p>
            <a:r>
              <a:rPr lang="en-US" dirty="0">
                <a:solidFill>
                  <a:srgbClr val="333333"/>
                </a:solidFill>
                <a:latin typeface="Arial" panose="020B0604020202020204" pitchFamily="34" charset="0"/>
              </a:rPr>
              <a:t>According to the new provision – 194Q of the Income Tax Act, the </a:t>
            </a:r>
            <a:r>
              <a:rPr lang="en-US" i="1" dirty="0">
                <a:solidFill>
                  <a:srgbClr val="333333"/>
                </a:solidFill>
                <a:latin typeface="Arial" panose="020B0604020202020204" pitchFamily="34" charset="0"/>
              </a:rPr>
              <a:t>buyer of the goods is obliged to deduct the TDS </a:t>
            </a:r>
            <a:r>
              <a:rPr lang="en-US" dirty="0">
                <a:solidFill>
                  <a:srgbClr val="333333"/>
                </a:solidFill>
                <a:latin typeface="Arial" panose="020B0604020202020204" pitchFamily="34" charset="0"/>
              </a:rPr>
              <a:t>of the seller of the goods if the products purchased by the buyer from a specific seller have an </a:t>
            </a:r>
            <a:r>
              <a:rPr lang="en-US" dirty="0" smtClean="0">
                <a:solidFill>
                  <a:srgbClr val="333333"/>
                </a:solidFill>
                <a:latin typeface="Arial" panose="020B0604020202020204" pitchFamily="34" charset="0"/>
              </a:rPr>
              <a:t>aggregate annual </a:t>
            </a:r>
            <a:r>
              <a:rPr lang="en-US" dirty="0">
                <a:solidFill>
                  <a:srgbClr val="333333"/>
                </a:solidFill>
                <a:latin typeface="Arial" panose="020B0604020202020204" pitchFamily="34" charset="0"/>
              </a:rPr>
              <a:t>value of Rs.50,00,000/- or more. </a:t>
            </a:r>
            <a:endParaRPr lang="en-US" dirty="0" smtClean="0">
              <a:solidFill>
                <a:srgbClr val="333333"/>
              </a:solidFill>
              <a:latin typeface="Arial" panose="020B0604020202020204" pitchFamily="34" charset="0"/>
            </a:endParaRPr>
          </a:p>
          <a:p>
            <a:endParaRPr lang="en-US" dirty="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Purchases </a:t>
            </a:r>
            <a:r>
              <a:rPr lang="en-US" dirty="0">
                <a:solidFill>
                  <a:srgbClr val="333333"/>
                </a:solidFill>
                <a:latin typeface="Arial" panose="020B0604020202020204" pitchFamily="34" charset="0"/>
              </a:rPr>
              <a:t>exceed Rs.50,00,000/-, </a:t>
            </a:r>
            <a:r>
              <a:rPr lang="en-US" dirty="0" smtClean="0">
                <a:solidFill>
                  <a:srgbClr val="333333"/>
                </a:solidFill>
                <a:latin typeface="Arial" panose="020B0604020202020204" pitchFamily="34" charset="0"/>
              </a:rPr>
              <a:t> </a:t>
            </a:r>
            <a:r>
              <a:rPr lang="en-US" dirty="0">
                <a:solidFill>
                  <a:srgbClr val="333333"/>
                </a:solidFill>
                <a:latin typeface="Arial" panose="020B0604020202020204" pitchFamily="34" charset="0"/>
              </a:rPr>
              <a:t>TDS on purchases above the Rs.50,00,000/- </a:t>
            </a:r>
            <a:r>
              <a:rPr lang="en-US" dirty="0" smtClean="0">
                <a:solidFill>
                  <a:srgbClr val="333333"/>
                </a:solidFill>
                <a:latin typeface="Arial" panose="020B0604020202020204" pitchFamily="34" charset="0"/>
              </a:rPr>
              <a:t>limit</a:t>
            </a:r>
            <a:r>
              <a:rPr lang="en-US" dirty="0">
                <a:solidFill>
                  <a:srgbClr val="333333"/>
                </a:solidFill>
                <a:latin typeface="Arial" panose="020B0604020202020204" pitchFamily="34" charset="0"/>
              </a:rPr>
              <a:t> </a:t>
            </a:r>
            <a:r>
              <a:rPr lang="en-US" dirty="0" smtClean="0">
                <a:solidFill>
                  <a:srgbClr val="333333"/>
                </a:solidFill>
                <a:latin typeface="Arial" panose="020B0604020202020204" pitchFamily="34" charset="0"/>
              </a:rPr>
              <a:t>is to be made</a:t>
            </a:r>
          </a:p>
          <a:p>
            <a:r>
              <a:rPr lang="en-US" dirty="0" smtClean="0">
                <a:solidFill>
                  <a:srgbClr val="333333"/>
                </a:solidFill>
                <a:latin typeface="Arial" panose="020B0604020202020204" pitchFamily="34" charset="0"/>
              </a:rPr>
              <a:t>This </a:t>
            </a:r>
            <a:r>
              <a:rPr lang="en-US" dirty="0">
                <a:solidFill>
                  <a:srgbClr val="333333"/>
                </a:solidFill>
                <a:latin typeface="Arial" panose="020B0604020202020204" pitchFamily="34" charset="0"/>
              </a:rPr>
              <a:t>will take effect on July 1, 2021.</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US" smtClean="0"/>
              <a:t>18/03/24</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109027454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Obligation</a:t>
            </a:r>
            <a:endParaRPr lang="en-IN" dirty="0"/>
          </a:p>
        </p:txBody>
      </p:sp>
      <p:sp>
        <p:nvSpPr>
          <p:cNvPr id="3" name="Content Placeholder 2"/>
          <p:cNvSpPr>
            <a:spLocks noGrp="1"/>
          </p:cNvSpPr>
          <p:nvPr>
            <p:ph idx="1"/>
          </p:nvPr>
        </p:nvSpPr>
        <p:spPr/>
        <p:txBody>
          <a:bodyPr>
            <a:normAutofit fontScale="85000" lnSpcReduction="20000"/>
          </a:bodyPr>
          <a:lstStyle/>
          <a:p>
            <a:r>
              <a:rPr lang="en-US" dirty="0">
                <a:solidFill>
                  <a:srgbClr val="333333"/>
                </a:solidFill>
                <a:latin typeface="Arial" panose="020B0604020202020204" pitchFamily="34" charset="0"/>
              </a:rPr>
              <a:t>Any individual (</a:t>
            </a:r>
            <a:r>
              <a:rPr lang="en-US" dirty="0" err="1">
                <a:solidFill>
                  <a:srgbClr val="333333"/>
                </a:solidFill>
                <a:latin typeface="Arial" panose="020B0604020202020204" pitchFamily="34" charset="0"/>
              </a:rPr>
              <a:t>deductor</a:t>
            </a:r>
            <a:r>
              <a:rPr lang="en-US" dirty="0">
                <a:solidFill>
                  <a:srgbClr val="333333"/>
                </a:solidFill>
                <a:latin typeface="Arial" panose="020B0604020202020204" pitchFamily="34" charset="0"/>
              </a:rPr>
              <a:t>) who purchases goods from another person (</a:t>
            </a:r>
            <a:r>
              <a:rPr lang="en-US" dirty="0" err="1">
                <a:solidFill>
                  <a:srgbClr val="333333"/>
                </a:solidFill>
                <a:latin typeface="Arial" panose="020B0604020202020204" pitchFamily="34" charset="0"/>
              </a:rPr>
              <a:t>deductee</a:t>
            </a:r>
            <a:r>
              <a:rPr lang="en-US" dirty="0">
                <a:solidFill>
                  <a:srgbClr val="333333"/>
                </a:solidFill>
                <a:latin typeface="Arial" panose="020B0604020202020204" pitchFamily="34" charset="0"/>
              </a:rPr>
              <a:t>) and the value of those goods exceeds Rs.50,00,000/- in a calendar year. </a:t>
            </a:r>
            <a:endParaRPr lang="en-US" dirty="0" smtClean="0">
              <a:solidFill>
                <a:srgbClr val="333333"/>
              </a:solidFill>
              <a:latin typeface="Arial" panose="020B0604020202020204" pitchFamily="34" charset="0"/>
            </a:endParaRPr>
          </a:p>
          <a:p>
            <a:endParaRPr lang="en-US" dirty="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However</a:t>
            </a:r>
            <a:r>
              <a:rPr lang="en-US" dirty="0">
                <a:solidFill>
                  <a:srgbClr val="333333"/>
                </a:solidFill>
                <a:latin typeface="Arial" panose="020B0604020202020204" pitchFamily="34" charset="0"/>
              </a:rPr>
              <a:t>, the following individuals are not </a:t>
            </a:r>
            <a:r>
              <a:rPr lang="en-US" dirty="0" err="1">
                <a:solidFill>
                  <a:srgbClr val="333333"/>
                </a:solidFill>
                <a:latin typeface="Arial" panose="020B0604020202020204" pitchFamily="34" charset="0"/>
              </a:rPr>
              <a:t>deductors</a:t>
            </a:r>
            <a:r>
              <a:rPr lang="en-US" dirty="0">
                <a:solidFill>
                  <a:srgbClr val="333333"/>
                </a:solidFill>
                <a:latin typeface="Arial" panose="020B0604020202020204" pitchFamily="34" charset="0"/>
              </a:rPr>
              <a:t> and are not obligated to deduct TDS: </a:t>
            </a:r>
            <a:endParaRPr lang="en-US" dirty="0" smtClean="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New </a:t>
            </a:r>
            <a:r>
              <a:rPr lang="en-US" dirty="0">
                <a:solidFill>
                  <a:srgbClr val="333333"/>
                </a:solidFill>
                <a:latin typeface="Arial" panose="020B0604020202020204" pitchFamily="34" charset="0"/>
              </a:rPr>
              <a:t>business — This does not apply to the year the business is founded or incorporated. </a:t>
            </a:r>
            <a:endParaRPr lang="en-US" dirty="0" smtClean="0">
              <a:solidFill>
                <a:srgbClr val="333333"/>
              </a:solidFill>
              <a:latin typeface="Arial" panose="020B0604020202020204" pitchFamily="34" charset="0"/>
            </a:endParaRPr>
          </a:p>
          <a:p>
            <a:pPr lvl="1"/>
            <a:endParaRPr lang="en-US" dirty="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Turnover </a:t>
            </a:r>
            <a:r>
              <a:rPr lang="en-US" dirty="0">
                <a:solidFill>
                  <a:srgbClr val="333333"/>
                </a:solidFill>
                <a:latin typeface="Arial" panose="020B0604020202020204" pitchFamily="34" charset="0"/>
              </a:rPr>
              <a:t>limit – This will not apply to individuals who had a gross turnover of less than </a:t>
            </a:r>
            <a:r>
              <a:rPr lang="en-US" dirty="0" err="1">
                <a:solidFill>
                  <a:srgbClr val="333333"/>
                </a:solidFill>
                <a:latin typeface="Arial" panose="020B0604020202020204" pitchFamily="34" charset="0"/>
              </a:rPr>
              <a:t>Rs</a:t>
            </a:r>
            <a:r>
              <a:rPr lang="en-US" dirty="0">
                <a:solidFill>
                  <a:srgbClr val="333333"/>
                </a:solidFill>
                <a:latin typeface="Arial" panose="020B0604020202020204" pitchFamily="34" charset="0"/>
              </a:rPr>
              <a:t>. 10 </a:t>
            </a:r>
            <a:r>
              <a:rPr lang="en-US" dirty="0" err="1">
                <a:solidFill>
                  <a:srgbClr val="333333"/>
                </a:solidFill>
                <a:latin typeface="Arial" panose="020B0604020202020204" pitchFamily="34" charset="0"/>
              </a:rPr>
              <a:t>crores</a:t>
            </a:r>
            <a:r>
              <a:rPr lang="en-US" dirty="0">
                <a:solidFill>
                  <a:srgbClr val="333333"/>
                </a:solidFill>
                <a:latin typeface="Arial" panose="020B0604020202020204" pitchFamily="34" charset="0"/>
              </a:rPr>
              <a:t> in the year before the year in which items are purchased</a:t>
            </a:r>
            <a:r>
              <a:rPr lang="en-US" dirty="0" smtClean="0">
                <a:solidFill>
                  <a:srgbClr val="333333"/>
                </a:solidFill>
                <a:latin typeface="Arial" panose="020B0604020202020204" pitchFamily="34" charset="0"/>
              </a:rPr>
              <a:t>.</a:t>
            </a:r>
          </a:p>
          <a:p>
            <a:pPr lvl="1"/>
            <a:r>
              <a:rPr lang="en-US" dirty="0" smtClean="0">
                <a:solidFill>
                  <a:srgbClr val="333333"/>
                </a:solidFill>
                <a:latin typeface="Arial" panose="020B0604020202020204" pitchFamily="34" charset="0"/>
              </a:rPr>
              <a:t>Non-resident </a:t>
            </a:r>
            <a:r>
              <a:rPr lang="en-US" dirty="0">
                <a:solidFill>
                  <a:srgbClr val="333333"/>
                </a:solidFill>
                <a:latin typeface="Arial" panose="020B0604020202020204" pitchFamily="34" charset="0"/>
              </a:rPr>
              <a:t>— This does NOT apply to non-resident purchasers. However, if the buyer has a Permanent Establishment (PE) in India, this may apply.</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US" smtClean="0"/>
              <a:t>18/03/24</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202691859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 applicable</a:t>
            </a:r>
            <a:endParaRPr lang="en-IN" dirty="0"/>
          </a:p>
        </p:txBody>
      </p:sp>
      <p:sp>
        <p:nvSpPr>
          <p:cNvPr id="3" name="Content Placeholder 2"/>
          <p:cNvSpPr>
            <a:spLocks noGrp="1"/>
          </p:cNvSpPr>
          <p:nvPr>
            <p:ph idx="1"/>
          </p:nvPr>
        </p:nvSpPr>
        <p:spPr/>
        <p:txBody>
          <a:bodyPr>
            <a:normAutofit lnSpcReduction="10000"/>
          </a:bodyPr>
          <a:lstStyle/>
          <a:p>
            <a:r>
              <a:rPr lang="en-US" dirty="0">
                <a:solidFill>
                  <a:srgbClr val="333333"/>
                </a:solidFill>
                <a:latin typeface="Arial" panose="020B0604020202020204" pitchFamily="34" charset="0"/>
              </a:rPr>
              <a:t>Securities and commodity transactions are conducted through </a:t>
            </a:r>
            <a:r>
              <a:rPr lang="en-US" dirty="0" err="1">
                <a:solidFill>
                  <a:srgbClr val="333333"/>
                </a:solidFill>
                <a:latin typeface="Arial" panose="020B0604020202020204" pitchFamily="34" charset="0"/>
              </a:rPr>
              <a:t>recognised</a:t>
            </a:r>
            <a:r>
              <a:rPr lang="en-US" dirty="0">
                <a:solidFill>
                  <a:srgbClr val="333333"/>
                </a:solidFill>
                <a:latin typeface="Arial" panose="020B0604020202020204" pitchFamily="34" charset="0"/>
              </a:rPr>
              <a:t> stock exchanges and clearing </a:t>
            </a:r>
            <a:r>
              <a:rPr lang="en-US" dirty="0" err="1">
                <a:solidFill>
                  <a:srgbClr val="333333"/>
                </a:solidFill>
                <a:latin typeface="Arial" panose="020B0604020202020204" pitchFamily="34" charset="0"/>
              </a:rPr>
              <a:t>organisations</a:t>
            </a:r>
            <a:r>
              <a:rPr lang="en-US" dirty="0">
                <a:solidFill>
                  <a:srgbClr val="333333"/>
                </a:solidFill>
                <a:latin typeface="Arial" panose="020B0604020202020204" pitchFamily="34" charset="0"/>
              </a:rPr>
              <a:t>. </a:t>
            </a:r>
            <a:endParaRPr lang="en-US" dirty="0" smtClean="0">
              <a:solidFill>
                <a:srgbClr val="333333"/>
              </a:solidFill>
              <a:latin typeface="Arial" panose="020B0604020202020204" pitchFamily="34" charset="0"/>
            </a:endParaRPr>
          </a:p>
          <a:p>
            <a:endParaRPr lang="en-US" dirty="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Power </a:t>
            </a:r>
            <a:r>
              <a:rPr lang="en-US" dirty="0">
                <a:solidFill>
                  <a:srgbClr val="333333"/>
                </a:solidFill>
                <a:latin typeface="Arial" panose="020B0604020202020204" pitchFamily="34" charset="0"/>
              </a:rPr>
              <a:t>exchanges facilitate the trading of electricity, renewable energy certificates, and energy-saving certificates. </a:t>
            </a:r>
            <a:endParaRPr lang="en-US" dirty="0" smtClean="0">
              <a:solidFill>
                <a:srgbClr val="333333"/>
              </a:solidFill>
              <a:latin typeface="Arial" panose="020B0604020202020204" pitchFamily="34" charset="0"/>
            </a:endParaRPr>
          </a:p>
          <a:p>
            <a:endParaRPr lang="en-US" dirty="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Other </a:t>
            </a:r>
            <a:r>
              <a:rPr lang="en-US" dirty="0">
                <a:solidFill>
                  <a:srgbClr val="333333"/>
                </a:solidFill>
                <a:latin typeface="Arial" panose="020B0604020202020204" pitchFamily="34" charset="0"/>
              </a:rPr>
              <a:t>sections of the Income Tax Act apply to transactions on which TDS is deducted.</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US" smtClean="0"/>
              <a:t>18/03/24</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13509792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Nature of work</a:t>
            </a:r>
            <a:endParaRPr lang="en-IN"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solidFill>
                  <a:srgbClr val="000000"/>
                </a:solidFill>
                <a:latin typeface="Roboto"/>
              </a:rPr>
              <a:t>1.Advertising</a:t>
            </a:r>
          </a:p>
          <a:p>
            <a:pPr>
              <a:buFont typeface="+mj-lt"/>
              <a:buAutoNum type="arabicPeriod" startAt="2"/>
            </a:pPr>
            <a:r>
              <a:rPr lang="en-US" dirty="0" smtClean="0">
                <a:solidFill>
                  <a:srgbClr val="000000"/>
                </a:solidFill>
                <a:latin typeface="Roboto"/>
              </a:rPr>
              <a:t>Broadcasting or telecasting including production of programs for such broadcasting or telecasting</a:t>
            </a:r>
          </a:p>
          <a:p>
            <a:pPr>
              <a:buFont typeface="+mj-lt"/>
              <a:buAutoNum type="arabicPeriod" startAt="2"/>
            </a:pPr>
            <a:r>
              <a:rPr lang="en-US" dirty="0" smtClean="0">
                <a:solidFill>
                  <a:srgbClr val="000000"/>
                </a:solidFill>
                <a:latin typeface="Roboto"/>
              </a:rPr>
              <a:t>Carriage </a:t>
            </a:r>
            <a:r>
              <a:rPr lang="en-US" dirty="0">
                <a:solidFill>
                  <a:srgbClr val="000000"/>
                </a:solidFill>
                <a:latin typeface="Roboto"/>
              </a:rPr>
              <a:t>of goods or passengers by any mode of transport other than by railways</a:t>
            </a:r>
          </a:p>
          <a:p>
            <a:pPr>
              <a:buFont typeface="+mj-lt"/>
              <a:buAutoNum type="arabicPeriod" startAt="2"/>
            </a:pPr>
            <a:r>
              <a:rPr lang="en-US" dirty="0">
                <a:solidFill>
                  <a:srgbClr val="000000"/>
                </a:solidFill>
                <a:latin typeface="Roboto"/>
              </a:rPr>
              <a:t>Catering</a:t>
            </a:r>
          </a:p>
          <a:p>
            <a:pPr>
              <a:buFont typeface="+mj-lt"/>
              <a:buAutoNum type="arabicPeriod" startAt="2"/>
            </a:pPr>
            <a:r>
              <a:rPr lang="en-US" dirty="0">
                <a:solidFill>
                  <a:srgbClr val="000000"/>
                </a:solidFill>
                <a:latin typeface="Roboto"/>
              </a:rPr>
              <a:t>Manufacturing or supplying a product as per requirement or specification of a customer by using material purchased from such customer (i.e., job-work), or its associate, being a relative as defined under Section 40A(2)(b).</a:t>
            </a:r>
            <a:br>
              <a:rPr lang="en-US" dirty="0">
                <a:solidFill>
                  <a:srgbClr val="000000"/>
                </a:solidFill>
                <a:latin typeface="Roboto"/>
              </a:rPr>
            </a:br>
            <a:r>
              <a:rPr lang="en-US" dirty="0">
                <a:solidFill>
                  <a:srgbClr val="000000"/>
                </a:solidFill>
                <a:latin typeface="Roboto"/>
              </a:rPr>
              <a:t>It does not include manufacturing or supplying a product according to the requirement or specification of a customer by using material purchased from a person, other than such customer or associate of such customer.</a:t>
            </a:r>
          </a:p>
          <a:p>
            <a:pPr>
              <a:buFont typeface="+mj-lt"/>
              <a:buAutoNum type="arabicPeriod" startAt="2"/>
            </a:pPr>
            <a:r>
              <a:rPr lang="en-US" dirty="0">
                <a:solidFill>
                  <a:srgbClr val="000000"/>
                </a:solidFill>
                <a:latin typeface="Roboto"/>
              </a:rPr>
              <a:t>Supply of </a:t>
            </a:r>
            <a:r>
              <a:rPr lang="en-US" dirty="0" err="1">
                <a:solidFill>
                  <a:srgbClr val="000000"/>
                </a:solidFill>
                <a:latin typeface="Roboto"/>
              </a:rPr>
              <a:t>labour</a:t>
            </a:r>
            <a:r>
              <a:rPr lang="en-US" dirty="0">
                <a:solidFill>
                  <a:srgbClr val="000000"/>
                </a:solidFill>
                <a:latin typeface="Roboto"/>
              </a:rPr>
              <a:t> for carrying out any work</a:t>
            </a:r>
          </a:p>
          <a:p>
            <a:endParaRPr lang="en-IN" dirty="0"/>
          </a:p>
        </p:txBody>
      </p:sp>
    </p:spTree>
    <p:extLst>
      <p:ext uri="{BB962C8B-B14F-4D97-AF65-F5344CB8AC3E}">
        <p14:creationId xmlns:p14="http://schemas.microsoft.com/office/powerpoint/2010/main" val="298518685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Sec.194Q Not applicable</a:t>
            </a:r>
            <a:endParaRPr lang="en-IN" dirty="0"/>
          </a:p>
        </p:txBody>
      </p:sp>
      <p:sp>
        <p:nvSpPr>
          <p:cNvPr id="3" name="Content Placeholder 2"/>
          <p:cNvSpPr>
            <a:spLocks noGrp="1"/>
          </p:cNvSpPr>
          <p:nvPr>
            <p:ph idx="1"/>
          </p:nvPr>
        </p:nvSpPr>
        <p:spPr/>
        <p:txBody>
          <a:bodyPr>
            <a:normAutofit lnSpcReduction="10000"/>
          </a:bodyPr>
          <a:lstStyle/>
          <a:p>
            <a:r>
              <a:rPr lang="en-US" dirty="0">
                <a:solidFill>
                  <a:srgbClr val="333333"/>
                </a:solidFill>
                <a:latin typeface="Arial" panose="020B0604020202020204" pitchFamily="34" charset="0"/>
              </a:rPr>
              <a:t>No liability under section 194Q in following scenarios: </a:t>
            </a:r>
            <a:endParaRPr lang="en-US" dirty="0" smtClean="0">
              <a:solidFill>
                <a:srgbClr val="333333"/>
              </a:solidFill>
              <a:latin typeface="Arial" panose="020B0604020202020204" pitchFamily="34" charset="0"/>
            </a:endParaRPr>
          </a:p>
          <a:p>
            <a:endParaRPr lang="en-US" dirty="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TDS </a:t>
            </a:r>
            <a:r>
              <a:rPr lang="en-US" dirty="0">
                <a:solidFill>
                  <a:srgbClr val="333333"/>
                </a:solidFill>
                <a:latin typeface="Arial" panose="020B0604020202020204" pitchFamily="34" charset="0"/>
              </a:rPr>
              <a:t>is deducted under any other provisions or TCS is collectible except u/s 206C(1H). There is still reporting requirement under Form 26Q </a:t>
            </a:r>
            <a:endParaRPr lang="en-US" dirty="0" smtClean="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In </a:t>
            </a:r>
            <a:r>
              <a:rPr lang="en-US" dirty="0">
                <a:solidFill>
                  <a:srgbClr val="333333"/>
                </a:solidFill>
                <a:latin typeface="Arial" panose="020B0604020202020204" pitchFamily="34" charset="0"/>
              </a:rPr>
              <a:t>relation to transactions involving purchase of immovable property </a:t>
            </a:r>
            <a:endParaRPr lang="en-US" dirty="0" smtClean="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If </a:t>
            </a:r>
            <a:r>
              <a:rPr lang="en-US" dirty="0">
                <a:solidFill>
                  <a:srgbClr val="333333"/>
                </a:solidFill>
                <a:latin typeface="Arial" panose="020B0604020202020204" pitchFamily="34" charset="0"/>
              </a:rPr>
              <a:t>seller is Central/State Government, Reserve Bank of India, corporations established by Central Act which are exempt from Income Tax and Mutual Funds covered under section 10(23D) </a:t>
            </a:r>
            <a:endParaRPr lang="en-US" dirty="0" smtClean="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Any </a:t>
            </a:r>
            <a:r>
              <a:rPr lang="en-US" dirty="0">
                <a:solidFill>
                  <a:srgbClr val="333333"/>
                </a:solidFill>
                <a:latin typeface="Arial" panose="020B0604020202020204" pitchFamily="34" charset="0"/>
              </a:rPr>
              <a:t>other person as Government may notify</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US" smtClean="0"/>
              <a:t>18/03/24</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418466218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Deductor</a:t>
            </a:r>
            <a:r>
              <a:rPr lang="en-US" dirty="0" smtClean="0"/>
              <a:t> – TO Limit</a:t>
            </a:r>
            <a:endParaRPr lang="en-IN" dirty="0"/>
          </a:p>
        </p:txBody>
      </p:sp>
      <p:sp>
        <p:nvSpPr>
          <p:cNvPr id="3" name="Content Placeholder 2"/>
          <p:cNvSpPr>
            <a:spLocks noGrp="1"/>
          </p:cNvSpPr>
          <p:nvPr>
            <p:ph idx="1"/>
          </p:nvPr>
        </p:nvSpPr>
        <p:spPr/>
        <p:txBody>
          <a:bodyPr>
            <a:normAutofit fontScale="77500" lnSpcReduction="20000"/>
          </a:bodyPr>
          <a:lstStyle/>
          <a:p>
            <a:r>
              <a:rPr lang="en-US" dirty="0">
                <a:solidFill>
                  <a:srgbClr val="333333"/>
                </a:solidFill>
                <a:latin typeface="Arial" panose="020B0604020202020204" pitchFamily="34" charset="0"/>
              </a:rPr>
              <a:t>The </a:t>
            </a:r>
            <a:r>
              <a:rPr lang="en-US" dirty="0" smtClean="0">
                <a:solidFill>
                  <a:srgbClr val="333333"/>
                </a:solidFill>
                <a:latin typeface="Arial" panose="020B0604020202020204" pitchFamily="34" charset="0"/>
              </a:rPr>
              <a:t>turnover </a:t>
            </a:r>
            <a:r>
              <a:rPr lang="en-US" dirty="0">
                <a:solidFill>
                  <a:srgbClr val="333333"/>
                </a:solidFill>
                <a:latin typeface="Arial" panose="020B0604020202020204" pitchFamily="34" charset="0"/>
              </a:rPr>
              <a:t>limit </a:t>
            </a:r>
            <a:r>
              <a:rPr lang="en-US" dirty="0" smtClean="0">
                <a:solidFill>
                  <a:srgbClr val="333333"/>
                </a:solidFill>
                <a:latin typeface="Arial" panose="020B0604020202020204" pitchFamily="34" charset="0"/>
              </a:rPr>
              <a:t>to the </a:t>
            </a:r>
            <a:r>
              <a:rPr lang="en-US" dirty="0" err="1" smtClean="0">
                <a:solidFill>
                  <a:srgbClr val="333333"/>
                </a:solidFill>
                <a:latin typeface="Arial" panose="020B0604020202020204" pitchFamily="34" charset="0"/>
              </a:rPr>
              <a:t>deductor</a:t>
            </a:r>
            <a:r>
              <a:rPr lang="en-US" dirty="0" smtClean="0">
                <a:solidFill>
                  <a:srgbClr val="333333"/>
                </a:solidFill>
                <a:latin typeface="Arial" panose="020B0604020202020204" pitchFamily="34" charset="0"/>
              </a:rPr>
              <a:t> for this </a:t>
            </a:r>
            <a:r>
              <a:rPr lang="en-US" dirty="0">
                <a:solidFill>
                  <a:srgbClr val="333333"/>
                </a:solidFill>
                <a:latin typeface="Arial" panose="020B0604020202020204" pitchFamily="34" charset="0"/>
              </a:rPr>
              <a:t>TDS provisions is </a:t>
            </a:r>
            <a:r>
              <a:rPr lang="en-US" dirty="0" err="1">
                <a:solidFill>
                  <a:srgbClr val="333333"/>
                </a:solidFill>
                <a:latin typeface="Arial" panose="020B0604020202020204" pitchFamily="34" charset="0"/>
              </a:rPr>
              <a:t>Rs</a:t>
            </a:r>
            <a:r>
              <a:rPr lang="en-US" dirty="0">
                <a:solidFill>
                  <a:srgbClr val="333333"/>
                </a:solidFill>
                <a:latin typeface="Arial" panose="020B0604020202020204" pitchFamily="34" charset="0"/>
              </a:rPr>
              <a:t>. 10 </a:t>
            </a:r>
            <a:r>
              <a:rPr lang="en-US" dirty="0" err="1">
                <a:solidFill>
                  <a:srgbClr val="333333"/>
                </a:solidFill>
                <a:latin typeface="Arial" panose="020B0604020202020204" pitchFamily="34" charset="0"/>
              </a:rPr>
              <a:t>crores</a:t>
            </a:r>
            <a:r>
              <a:rPr lang="en-US" dirty="0">
                <a:solidFill>
                  <a:srgbClr val="333333"/>
                </a:solidFill>
                <a:latin typeface="Arial" panose="020B0604020202020204" pitchFamily="34" charset="0"/>
              </a:rPr>
              <a:t>. </a:t>
            </a:r>
            <a:endParaRPr lang="en-US" dirty="0" smtClean="0">
              <a:solidFill>
                <a:srgbClr val="333333"/>
              </a:solidFill>
              <a:latin typeface="Arial" panose="020B0604020202020204" pitchFamily="34" charset="0"/>
            </a:endParaRPr>
          </a:p>
          <a:p>
            <a:endParaRPr lang="en-US" dirty="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This shows </a:t>
            </a:r>
            <a:r>
              <a:rPr lang="en-US" dirty="0">
                <a:solidFill>
                  <a:srgbClr val="333333"/>
                </a:solidFill>
                <a:latin typeface="Arial" panose="020B0604020202020204" pitchFamily="34" charset="0"/>
              </a:rPr>
              <a:t>that </a:t>
            </a:r>
            <a:r>
              <a:rPr lang="en-US" dirty="0" smtClean="0">
                <a:solidFill>
                  <a:srgbClr val="333333"/>
                </a:solidFill>
                <a:latin typeface="Arial" panose="020B0604020202020204" pitchFamily="34" charset="0"/>
              </a:rPr>
              <a:t>must </a:t>
            </a:r>
            <a:r>
              <a:rPr lang="en-US" dirty="0">
                <a:solidFill>
                  <a:srgbClr val="333333"/>
                </a:solidFill>
                <a:latin typeface="Arial" panose="020B0604020202020204" pitchFamily="34" charset="0"/>
              </a:rPr>
              <a:t>have total sales or gross revenues of </a:t>
            </a:r>
            <a:r>
              <a:rPr lang="en-US" dirty="0" err="1">
                <a:solidFill>
                  <a:srgbClr val="333333"/>
                </a:solidFill>
                <a:latin typeface="Arial" panose="020B0604020202020204" pitchFamily="34" charset="0"/>
              </a:rPr>
              <a:t>Rs</a:t>
            </a:r>
            <a:r>
              <a:rPr lang="en-US" dirty="0">
                <a:solidFill>
                  <a:srgbClr val="333333"/>
                </a:solidFill>
                <a:latin typeface="Arial" panose="020B0604020202020204" pitchFamily="34" charset="0"/>
              </a:rPr>
              <a:t>. 10 </a:t>
            </a:r>
            <a:r>
              <a:rPr lang="en-US" dirty="0" err="1">
                <a:solidFill>
                  <a:srgbClr val="333333"/>
                </a:solidFill>
                <a:latin typeface="Arial" panose="020B0604020202020204" pitchFamily="34" charset="0"/>
              </a:rPr>
              <a:t>crores</a:t>
            </a:r>
            <a:r>
              <a:rPr lang="en-US" dirty="0">
                <a:solidFill>
                  <a:srgbClr val="333333"/>
                </a:solidFill>
                <a:latin typeface="Arial" panose="020B0604020202020204" pitchFamily="34" charset="0"/>
              </a:rPr>
              <a:t> or more in the year before the buying transaction. </a:t>
            </a:r>
            <a:endParaRPr lang="en-US" dirty="0" smtClean="0">
              <a:solidFill>
                <a:srgbClr val="333333"/>
              </a:solidFill>
              <a:latin typeface="Arial" panose="020B0604020202020204" pitchFamily="34" charset="0"/>
            </a:endParaRPr>
          </a:p>
          <a:p>
            <a:endParaRPr lang="en-US" dirty="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If there is  </a:t>
            </a:r>
            <a:r>
              <a:rPr lang="en-US" dirty="0">
                <a:solidFill>
                  <a:srgbClr val="333333"/>
                </a:solidFill>
                <a:latin typeface="Arial" panose="020B0604020202020204" pitchFamily="34" charset="0"/>
              </a:rPr>
              <a:t>interest income, capital gains income, or rental revenue in a given year, they may be considered receipts, but they are not considered “business turnover”. </a:t>
            </a:r>
            <a:endParaRPr lang="en-US" dirty="0" smtClean="0">
              <a:solidFill>
                <a:srgbClr val="333333"/>
              </a:solidFill>
              <a:latin typeface="Arial" panose="020B0604020202020204" pitchFamily="34" charset="0"/>
            </a:endParaRPr>
          </a:p>
          <a:p>
            <a:endParaRPr lang="en-US" dirty="0">
              <a:solidFill>
                <a:srgbClr val="333333"/>
              </a:solidFill>
              <a:latin typeface="Arial" panose="020B0604020202020204" pitchFamily="34" charset="0"/>
            </a:endParaRPr>
          </a:p>
          <a:p>
            <a:r>
              <a:rPr lang="en-US" dirty="0">
                <a:solidFill>
                  <a:srgbClr val="333333"/>
                </a:solidFill>
                <a:latin typeface="Arial" panose="020B0604020202020204" pitchFamily="34" charset="0"/>
              </a:rPr>
              <a:t>A “business turnover” is required for these requirements to be applicable. As a result, until </a:t>
            </a:r>
            <a:r>
              <a:rPr lang="en-US" dirty="0" smtClean="0">
                <a:solidFill>
                  <a:srgbClr val="333333"/>
                </a:solidFill>
                <a:latin typeface="Arial" panose="020B0604020202020204" pitchFamily="34" charset="0"/>
              </a:rPr>
              <a:t> </a:t>
            </a:r>
            <a:r>
              <a:rPr lang="en-US" dirty="0">
                <a:solidFill>
                  <a:srgbClr val="333333"/>
                </a:solidFill>
                <a:latin typeface="Arial" panose="020B0604020202020204" pitchFamily="34" charset="0"/>
              </a:rPr>
              <a:t>business revenue exceeds </a:t>
            </a:r>
            <a:r>
              <a:rPr lang="en-US" dirty="0" err="1">
                <a:solidFill>
                  <a:srgbClr val="333333"/>
                </a:solidFill>
                <a:latin typeface="Arial" panose="020B0604020202020204" pitchFamily="34" charset="0"/>
              </a:rPr>
              <a:t>Rs</a:t>
            </a:r>
            <a:r>
              <a:rPr lang="en-US" dirty="0">
                <a:solidFill>
                  <a:srgbClr val="333333"/>
                </a:solidFill>
                <a:latin typeface="Arial" panose="020B0604020202020204" pitchFamily="34" charset="0"/>
              </a:rPr>
              <a:t>. 10 </a:t>
            </a:r>
            <a:r>
              <a:rPr lang="en-US" dirty="0" err="1">
                <a:solidFill>
                  <a:srgbClr val="333333"/>
                </a:solidFill>
                <a:latin typeface="Arial" panose="020B0604020202020204" pitchFamily="34" charset="0"/>
              </a:rPr>
              <a:t>crores</a:t>
            </a:r>
            <a:r>
              <a:rPr lang="en-US" dirty="0">
                <a:solidFill>
                  <a:srgbClr val="333333"/>
                </a:solidFill>
                <a:latin typeface="Arial" panose="020B0604020202020204" pitchFamily="34" charset="0"/>
              </a:rPr>
              <a:t>, </a:t>
            </a:r>
            <a:r>
              <a:rPr lang="en-US" dirty="0" smtClean="0">
                <a:solidFill>
                  <a:srgbClr val="333333"/>
                </a:solidFill>
                <a:latin typeface="Arial" panose="020B0604020202020204" pitchFamily="34" charset="0"/>
              </a:rPr>
              <a:t>not </a:t>
            </a:r>
            <a:r>
              <a:rPr lang="en-US" dirty="0">
                <a:solidFill>
                  <a:srgbClr val="333333"/>
                </a:solidFill>
                <a:latin typeface="Arial" panose="020B0604020202020204" pitchFamily="34" charset="0"/>
              </a:rPr>
              <a:t>required to deduct tax on purchases of items.</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US" smtClean="0"/>
              <a:t>18/03/24</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4150272083"/>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Transaction Limit</a:t>
            </a:r>
            <a:endParaRPr lang="en-IN" dirty="0"/>
          </a:p>
        </p:txBody>
      </p:sp>
      <p:sp>
        <p:nvSpPr>
          <p:cNvPr id="3" name="Content Placeholder 2"/>
          <p:cNvSpPr>
            <a:spLocks noGrp="1"/>
          </p:cNvSpPr>
          <p:nvPr>
            <p:ph idx="1"/>
          </p:nvPr>
        </p:nvSpPr>
        <p:spPr/>
        <p:txBody>
          <a:bodyPr>
            <a:normAutofit fontScale="85000" lnSpcReduction="20000"/>
          </a:bodyPr>
          <a:lstStyle/>
          <a:p>
            <a:r>
              <a:rPr lang="en-US" dirty="0">
                <a:solidFill>
                  <a:srgbClr val="333333"/>
                </a:solidFill>
                <a:latin typeface="Arial" panose="020B0604020202020204" pitchFamily="34" charset="0"/>
              </a:rPr>
              <a:t>TDS on purchases of goods is levied only when the total amount of such transactions exceeds </a:t>
            </a:r>
            <a:r>
              <a:rPr lang="en-US" dirty="0" err="1">
                <a:solidFill>
                  <a:srgbClr val="333333"/>
                </a:solidFill>
                <a:latin typeface="Arial" panose="020B0604020202020204" pitchFamily="34" charset="0"/>
              </a:rPr>
              <a:t>Rs</a:t>
            </a:r>
            <a:r>
              <a:rPr lang="en-US" dirty="0">
                <a:solidFill>
                  <a:srgbClr val="333333"/>
                </a:solidFill>
                <a:latin typeface="Arial" panose="020B0604020202020204" pitchFamily="34" charset="0"/>
              </a:rPr>
              <a:t>. 50 lakhs in </a:t>
            </a:r>
            <a:r>
              <a:rPr lang="en-US">
                <a:solidFill>
                  <a:srgbClr val="333333"/>
                </a:solidFill>
                <a:latin typeface="Arial" panose="020B0604020202020204" pitchFamily="34" charset="0"/>
              </a:rPr>
              <a:t>a </a:t>
            </a:r>
            <a:r>
              <a:rPr lang="en-US" smtClean="0">
                <a:solidFill>
                  <a:srgbClr val="333333"/>
                </a:solidFill>
                <a:latin typeface="Arial" panose="020B0604020202020204" pitchFamily="34" charset="0"/>
              </a:rPr>
              <a:t>financial year</a:t>
            </a:r>
            <a:r>
              <a:rPr lang="en-US" dirty="0">
                <a:solidFill>
                  <a:srgbClr val="333333"/>
                </a:solidFill>
                <a:latin typeface="Arial" panose="020B0604020202020204" pitchFamily="34" charset="0"/>
              </a:rPr>
              <a:t>. </a:t>
            </a:r>
            <a:endParaRPr lang="en-US" dirty="0" smtClean="0">
              <a:solidFill>
                <a:srgbClr val="333333"/>
              </a:solidFill>
              <a:latin typeface="Arial" panose="020B0604020202020204" pitchFamily="34" charset="0"/>
            </a:endParaRPr>
          </a:p>
          <a:p>
            <a:endParaRPr lang="en-US" dirty="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TDS </a:t>
            </a:r>
            <a:r>
              <a:rPr lang="en-US" dirty="0">
                <a:solidFill>
                  <a:srgbClr val="333333"/>
                </a:solidFill>
                <a:latin typeface="Arial" panose="020B0604020202020204" pitchFamily="34" charset="0"/>
              </a:rPr>
              <a:t>is to be deducted on purchases above </a:t>
            </a:r>
            <a:r>
              <a:rPr lang="en-US" dirty="0" err="1">
                <a:solidFill>
                  <a:srgbClr val="333333"/>
                </a:solidFill>
                <a:latin typeface="Arial" panose="020B0604020202020204" pitchFamily="34" charset="0"/>
              </a:rPr>
              <a:t>Rs</a:t>
            </a:r>
            <a:r>
              <a:rPr lang="en-US" dirty="0">
                <a:solidFill>
                  <a:srgbClr val="333333"/>
                </a:solidFill>
                <a:latin typeface="Arial" panose="020B0604020202020204" pitchFamily="34" charset="0"/>
              </a:rPr>
              <a:t>. 50 lakhs. </a:t>
            </a:r>
            <a:endParaRPr lang="en-US" dirty="0" smtClean="0">
              <a:solidFill>
                <a:srgbClr val="333333"/>
              </a:solidFill>
              <a:latin typeface="Arial" panose="020B0604020202020204" pitchFamily="34" charset="0"/>
            </a:endParaRPr>
          </a:p>
          <a:p>
            <a:endParaRPr lang="en-US" dirty="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These </a:t>
            </a:r>
            <a:r>
              <a:rPr lang="en-US" dirty="0">
                <a:solidFill>
                  <a:srgbClr val="333333"/>
                </a:solidFill>
                <a:latin typeface="Arial" panose="020B0604020202020204" pitchFamily="34" charset="0"/>
              </a:rPr>
              <a:t>rules are effective on 01/07/2021; however, if </a:t>
            </a:r>
            <a:r>
              <a:rPr lang="en-US" dirty="0" smtClean="0">
                <a:solidFill>
                  <a:srgbClr val="333333"/>
                </a:solidFill>
                <a:latin typeface="Arial" panose="020B0604020202020204" pitchFamily="34" charset="0"/>
              </a:rPr>
              <a:t> </a:t>
            </a:r>
            <a:r>
              <a:rPr lang="en-US" dirty="0">
                <a:solidFill>
                  <a:srgbClr val="333333"/>
                </a:solidFill>
                <a:latin typeface="Arial" panose="020B0604020202020204" pitchFamily="34" charset="0"/>
              </a:rPr>
              <a:t>transaction limit exceeded Rs.50 lakhs before 01/07/2021, </a:t>
            </a:r>
            <a:r>
              <a:rPr lang="en-US" dirty="0" smtClean="0">
                <a:solidFill>
                  <a:srgbClr val="333333"/>
                </a:solidFill>
                <a:latin typeface="Arial" panose="020B0604020202020204" pitchFamily="34" charset="0"/>
              </a:rPr>
              <a:t>person </a:t>
            </a:r>
            <a:r>
              <a:rPr lang="en-US" dirty="0">
                <a:solidFill>
                  <a:srgbClr val="333333"/>
                </a:solidFill>
                <a:latin typeface="Arial" panose="020B0604020202020204" pitchFamily="34" charset="0"/>
              </a:rPr>
              <a:t>must begin TDS on 01/07/2021, since the transaction limitations will be applicable on a yearly basis, beginning on 01/04/2021. </a:t>
            </a:r>
            <a:endParaRPr lang="en-US" dirty="0" smtClean="0">
              <a:solidFill>
                <a:srgbClr val="333333"/>
              </a:solidFill>
              <a:latin typeface="Arial" panose="020B0604020202020204" pitchFamily="34" charset="0"/>
            </a:endParaRPr>
          </a:p>
          <a:p>
            <a:endParaRPr lang="en-US" dirty="0">
              <a:solidFill>
                <a:srgbClr val="333333"/>
              </a:solidFill>
              <a:latin typeface="Arial" panose="020B0604020202020204" pitchFamily="34" charset="0"/>
            </a:endParaRPr>
          </a:p>
          <a:p>
            <a:pPr marL="0" indent="0">
              <a:buNone/>
            </a:pPr>
            <a:r>
              <a:rPr lang="en-US" dirty="0"/>
              <a:t/>
            </a:r>
            <a:br>
              <a:rPr lang="en-US" dirty="0"/>
            </a:br>
            <a:endParaRPr lang="en-IN" dirty="0"/>
          </a:p>
        </p:txBody>
      </p:sp>
      <p:sp>
        <p:nvSpPr>
          <p:cNvPr id="4" name="Date Placeholder 3"/>
          <p:cNvSpPr>
            <a:spLocks noGrp="1"/>
          </p:cNvSpPr>
          <p:nvPr>
            <p:ph type="dt" sz="half" idx="10"/>
          </p:nvPr>
        </p:nvSpPr>
        <p:spPr/>
        <p:txBody>
          <a:bodyPr/>
          <a:lstStyle/>
          <a:p>
            <a:r>
              <a:rPr lang="en-US" smtClean="0"/>
              <a:t>18/03/24</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1330294894"/>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endParaRPr lang="en-IN" dirty="0"/>
          </a:p>
        </p:txBody>
      </p:sp>
      <p:sp>
        <p:nvSpPr>
          <p:cNvPr id="3" name="Content Placeholder 2"/>
          <p:cNvSpPr>
            <a:spLocks noGrp="1"/>
          </p:cNvSpPr>
          <p:nvPr>
            <p:ph idx="1"/>
          </p:nvPr>
        </p:nvSpPr>
        <p:spPr/>
        <p:txBody>
          <a:bodyPr/>
          <a:lstStyle/>
          <a:p>
            <a:pPr>
              <a:lnSpc>
                <a:spcPct val="107000"/>
              </a:lnSpc>
              <a:spcAft>
                <a:spcPts val="800"/>
              </a:spcAft>
            </a:pPr>
            <a:r>
              <a:rPr lang="en-IN" dirty="0" smtClean="0">
                <a:solidFill>
                  <a:srgbClr val="404040"/>
                </a:solidFill>
                <a:latin typeface="Trebuchet MS" panose="020B0603020202020204" pitchFamily="34" charset="0"/>
                <a:ea typeface="Times New Roman" panose="02020603050405020304" pitchFamily="18" charset="0"/>
                <a:cs typeface="Times New Roman" panose="02020603050405020304" pitchFamily="18" charset="0"/>
              </a:rPr>
              <a:t>If </a:t>
            </a:r>
            <a:r>
              <a:rPr lang="en-IN" dirty="0">
                <a:solidFill>
                  <a:srgbClr val="404040"/>
                </a:solidFill>
                <a:latin typeface="Trebuchet MS" panose="020B0603020202020204" pitchFamily="34" charset="0"/>
                <a:ea typeface="Times New Roman" panose="02020603050405020304" pitchFamily="18" charset="0"/>
                <a:cs typeface="Times New Roman" panose="02020603050405020304" pitchFamily="18" charset="0"/>
              </a:rPr>
              <a:t>the consideration exceeds INR 50 lakh, the tax will be deducted at source. </a:t>
            </a:r>
            <a:endParaRPr lang="en-IN" dirty="0" smtClean="0">
              <a:solidFill>
                <a:srgbClr val="404040"/>
              </a:solidFill>
              <a:latin typeface="Trebuchet MS" panose="020B060302020202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en-IN" dirty="0" smtClean="0">
                <a:solidFill>
                  <a:srgbClr val="404040"/>
                </a:solidFill>
                <a:latin typeface="Trebuchet MS" panose="020B0603020202020204" pitchFamily="34" charset="0"/>
                <a:ea typeface="Times New Roman" panose="02020603050405020304" pitchFamily="18" charset="0"/>
                <a:cs typeface="Times New Roman" panose="02020603050405020304" pitchFamily="18" charset="0"/>
              </a:rPr>
              <a:t>For </a:t>
            </a:r>
            <a:r>
              <a:rPr lang="en-IN" dirty="0">
                <a:solidFill>
                  <a:srgbClr val="404040"/>
                </a:solidFill>
                <a:latin typeface="Trebuchet MS" panose="020B0603020202020204" pitchFamily="34" charset="0"/>
                <a:ea typeface="Times New Roman" panose="02020603050405020304" pitchFamily="18" charset="0"/>
                <a:cs typeface="Times New Roman" panose="02020603050405020304" pitchFamily="18" charset="0"/>
              </a:rPr>
              <a:t>example, if the first purchase was for INR 35 lakh and the second purchase was for INR 40 lakh, TDS should only be applied to the second purchase and only to the sum of INR 25 lakh (35 lakh + 40 lakh – 50 lakh). The INR 50 lakh limit will be applied year after year.</a:t>
            </a:r>
            <a:endParaRPr lang="en-IN"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Date Placeholder 3"/>
          <p:cNvSpPr>
            <a:spLocks noGrp="1"/>
          </p:cNvSpPr>
          <p:nvPr>
            <p:ph type="dt" sz="half" idx="10"/>
          </p:nvPr>
        </p:nvSpPr>
        <p:spPr/>
        <p:txBody>
          <a:bodyPr/>
          <a:lstStyle/>
          <a:p>
            <a:r>
              <a:rPr lang="en-US" smtClean="0"/>
              <a:t>18/03/24</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295597897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a:t>
            </a:r>
            <a:endParaRPr lang="en-IN" dirty="0"/>
          </a:p>
        </p:txBody>
      </p:sp>
      <p:sp>
        <p:nvSpPr>
          <p:cNvPr id="3" name="Content Placeholder 2"/>
          <p:cNvSpPr>
            <a:spLocks noGrp="1"/>
          </p:cNvSpPr>
          <p:nvPr>
            <p:ph idx="1"/>
          </p:nvPr>
        </p:nvSpPr>
        <p:spPr/>
        <p:txBody>
          <a:bodyPr>
            <a:normAutofit fontScale="85000" lnSpcReduction="10000"/>
          </a:bodyPr>
          <a:lstStyle/>
          <a:p>
            <a:r>
              <a:rPr lang="en-US" dirty="0">
                <a:solidFill>
                  <a:srgbClr val="333333"/>
                </a:solidFill>
                <a:latin typeface="Arial" panose="020B0604020202020204" pitchFamily="34" charset="0"/>
              </a:rPr>
              <a:t>The following factors may be taken into account while calculating the Rs.50 lakh </a:t>
            </a:r>
            <a:r>
              <a:rPr lang="en-US" dirty="0" smtClean="0">
                <a:solidFill>
                  <a:srgbClr val="333333"/>
                </a:solidFill>
                <a:latin typeface="Arial" panose="020B0604020202020204" pitchFamily="34" charset="0"/>
              </a:rPr>
              <a:t>limit</a:t>
            </a:r>
            <a:r>
              <a:rPr lang="en-US" dirty="0">
                <a:solidFill>
                  <a:srgbClr val="333333"/>
                </a:solidFill>
                <a:latin typeface="Arial" panose="020B0604020202020204" pitchFamily="34" charset="0"/>
              </a:rPr>
              <a:t>:</a:t>
            </a:r>
            <a:endParaRPr lang="en-US" dirty="0" smtClean="0">
              <a:solidFill>
                <a:srgbClr val="333333"/>
              </a:solidFill>
              <a:latin typeface="Arial" panose="020B0604020202020204" pitchFamily="34" charset="0"/>
            </a:endParaRPr>
          </a:p>
          <a:p>
            <a:endParaRPr lang="en-US" dirty="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The </a:t>
            </a:r>
            <a:r>
              <a:rPr lang="en-US" dirty="0">
                <a:solidFill>
                  <a:srgbClr val="333333"/>
                </a:solidFill>
                <a:latin typeface="Arial" panose="020B0604020202020204" pitchFamily="34" charset="0"/>
              </a:rPr>
              <a:t>amount of GST may be deducted from the total amount of bills paid. </a:t>
            </a:r>
            <a:endParaRPr lang="en-US" dirty="0" smtClean="0">
              <a:solidFill>
                <a:srgbClr val="333333"/>
              </a:solidFill>
              <a:latin typeface="Arial" panose="020B0604020202020204" pitchFamily="34" charset="0"/>
            </a:endParaRPr>
          </a:p>
          <a:p>
            <a:endParaRPr lang="en-US" dirty="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If </a:t>
            </a:r>
            <a:r>
              <a:rPr lang="en-US" dirty="0">
                <a:solidFill>
                  <a:srgbClr val="333333"/>
                </a:solidFill>
                <a:latin typeface="Arial" panose="020B0604020202020204" pitchFamily="34" charset="0"/>
              </a:rPr>
              <a:t>the amount is paid in advance or before crediting the purchasing party’s accounts in books of account, TDS may be needed on the entire amount, including GST, because it is not practicable to separate GST from the number of purchases. </a:t>
            </a:r>
            <a:endParaRPr lang="en-US" dirty="0" smtClean="0">
              <a:solidFill>
                <a:srgbClr val="333333"/>
              </a:solidFill>
              <a:latin typeface="Arial" panose="020B0604020202020204" pitchFamily="34" charset="0"/>
            </a:endParaRPr>
          </a:p>
          <a:p>
            <a:endParaRPr lang="en-US" dirty="0">
              <a:solidFill>
                <a:srgbClr val="333333"/>
              </a:solidFill>
              <a:latin typeface="Arial" panose="020B0604020202020204" pitchFamily="34" charset="0"/>
            </a:endParaRPr>
          </a:p>
          <a:p>
            <a:pPr lvl="1"/>
            <a:r>
              <a:rPr lang="en-US" dirty="0" smtClean="0">
                <a:solidFill>
                  <a:srgbClr val="333333"/>
                </a:solidFill>
                <a:latin typeface="Arial" panose="020B0604020202020204" pitchFamily="34" charset="0"/>
              </a:rPr>
              <a:t>TDS </a:t>
            </a:r>
            <a:r>
              <a:rPr lang="en-US" dirty="0">
                <a:solidFill>
                  <a:srgbClr val="333333"/>
                </a:solidFill>
                <a:latin typeface="Arial" panose="020B0604020202020204" pitchFamily="34" charset="0"/>
              </a:rPr>
              <a:t>must be deducted on a payment basis in the event of advance payments because TDS is applicable at the time of crediting the amount in books or payment, whichever comes first.</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US" smtClean="0"/>
              <a:t>18/03/24</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154664439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Deposit of TDS</a:t>
            </a:r>
            <a:endParaRPr lang="en-IN" dirty="0"/>
          </a:p>
        </p:txBody>
      </p:sp>
      <p:sp>
        <p:nvSpPr>
          <p:cNvPr id="3" name="Content Placeholder 2"/>
          <p:cNvSpPr>
            <a:spLocks noGrp="1"/>
          </p:cNvSpPr>
          <p:nvPr>
            <p:ph idx="1"/>
          </p:nvPr>
        </p:nvSpPr>
        <p:spPr/>
        <p:txBody>
          <a:bodyPr>
            <a:normAutofit lnSpcReduction="10000"/>
          </a:bodyPr>
          <a:lstStyle/>
          <a:p>
            <a:r>
              <a:rPr lang="en-US" dirty="0">
                <a:solidFill>
                  <a:srgbClr val="333333"/>
                </a:solidFill>
                <a:latin typeface="Arial" panose="020B0604020202020204" pitchFamily="34" charset="0"/>
              </a:rPr>
              <a:t>TDS must be deposited on or before the 7th day of the month following the month in which TDS is deducted. </a:t>
            </a:r>
            <a:endParaRPr lang="en-US" dirty="0" smtClean="0">
              <a:solidFill>
                <a:srgbClr val="333333"/>
              </a:solidFill>
              <a:latin typeface="Arial" panose="020B0604020202020204" pitchFamily="34" charset="0"/>
            </a:endParaRPr>
          </a:p>
          <a:p>
            <a:endParaRPr lang="en-US" dirty="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TDS </a:t>
            </a:r>
            <a:r>
              <a:rPr lang="en-US" dirty="0">
                <a:solidFill>
                  <a:srgbClr val="333333"/>
                </a:solidFill>
                <a:latin typeface="Arial" panose="020B0604020202020204" pitchFamily="34" charset="0"/>
              </a:rPr>
              <a:t>for the month of March, on the other hand, must be submitted on or before April 30th of the next fiscal year. </a:t>
            </a:r>
            <a:endParaRPr lang="en-US" dirty="0" smtClean="0">
              <a:solidFill>
                <a:srgbClr val="333333"/>
              </a:solidFill>
              <a:latin typeface="Arial" panose="020B0604020202020204" pitchFamily="34" charset="0"/>
            </a:endParaRPr>
          </a:p>
          <a:p>
            <a:endParaRPr lang="en-US" dirty="0">
              <a:solidFill>
                <a:srgbClr val="333333"/>
              </a:solidFill>
              <a:latin typeface="Arial" panose="020B0604020202020204" pitchFamily="34" charset="0"/>
            </a:endParaRPr>
          </a:p>
          <a:p>
            <a:r>
              <a:rPr lang="en-US" dirty="0" smtClean="0">
                <a:solidFill>
                  <a:srgbClr val="333333"/>
                </a:solidFill>
                <a:latin typeface="Arial" panose="020B0604020202020204" pitchFamily="34" charset="0"/>
              </a:rPr>
              <a:t>TDS </a:t>
            </a:r>
            <a:r>
              <a:rPr lang="en-US" dirty="0">
                <a:solidFill>
                  <a:srgbClr val="333333"/>
                </a:solidFill>
                <a:latin typeface="Arial" panose="020B0604020202020204" pitchFamily="34" charset="0"/>
              </a:rPr>
              <a:t>returns have the same due dates as other TDS requirements.</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US" smtClean="0"/>
              <a:t>18/03/24</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173884207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Comparison</a:t>
            </a:r>
            <a:endParaRPr lang="en-IN" dirty="0"/>
          </a:p>
        </p:txBody>
      </p:sp>
      <p:sp>
        <p:nvSpPr>
          <p:cNvPr id="3" name="Content Placeholder 2"/>
          <p:cNvSpPr>
            <a:spLocks noGrp="1"/>
          </p:cNvSpPr>
          <p:nvPr>
            <p:ph idx="1"/>
          </p:nvPr>
        </p:nvSpPr>
        <p:spPr/>
        <p:txBody>
          <a:bodyPr/>
          <a:lstStyle/>
          <a:p>
            <a:pPr marL="0" indent="0">
              <a:buNone/>
            </a:pPr>
            <a:endParaRPr lang="en-US" sz="4400" dirty="0" smtClean="0">
              <a:solidFill>
                <a:prstClr val="black"/>
              </a:solidFill>
              <a:latin typeface="Calibri Light" panose="020F0302020204030204"/>
            </a:endParaRPr>
          </a:p>
          <a:p>
            <a:pPr marL="0" indent="0">
              <a:buNone/>
            </a:pPr>
            <a:endParaRPr lang="en-US" sz="4400" dirty="0">
              <a:solidFill>
                <a:prstClr val="black"/>
              </a:solidFill>
              <a:latin typeface="Calibri Light" panose="020F0302020204030204"/>
            </a:endParaRPr>
          </a:p>
          <a:p>
            <a:pPr marL="0" indent="0">
              <a:buNone/>
            </a:pPr>
            <a:r>
              <a:rPr lang="en-US" sz="4400" dirty="0" smtClean="0">
                <a:solidFill>
                  <a:prstClr val="black"/>
                </a:solidFill>
                <a:latin typeface="Calibri Light" panose="020F0302020204030204"/>
              </a:rPr>
              <a:t>				194Q Vs. 206C(1H</a:t>
            </a:r>
            <a:r>
              <a:rPr lang="en-US" sz="4400" dirty="0">
                <a:solidFill>
                  <a:prstClr val="black"/>
                </a:solidFill>
                <a:latin typeface="Calibri Light" panose="020F0302020204030204"/>
              </a:rPr>
              <a:t>)</a:t>
            </a:r>
            <a:endParaRPr lang="en-IN" dirty="0"/>
          </a:p>
        </p:txBody>
      </p:sp>
      <p:sp>
        <p:nvSpPr>
          <p:cNvPr id="4" name="Date Placeholder 3"/>
          <p:cNvSpPr>
            <a:spLocks noGrp="1"/>
          </p:cNvSpPr>
          <p:nvPr>
            <p:ph type="dt" sz="half" idx="10"/>
          </p:nvPr>
        </p:nvSpPr>
        <p:spPr/>
        <p:txBody>
          <a:bodyPr/>
          <a:lstStyle/>
          <a:p>
            <a:r>
              <a:rPr lang="en-US" smtClean="0"/>
              <a:t>18/03/24</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358426357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Sec.194Q  - TDS on Purchase of Goods</a:t>
            </a:r>
            <a:endParaRPr lang="en-IN" dirty="0"/>
          </a:p>
        </p:txBody>
      </p:sp>
      <p:pic>
        <p:nvPicPr>
          <p:cNvPr id="2050" name="Picture 2" descr="Section 194Q – TDS on purchase of good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481754" y="1793631"/>
            <a:ext cx="4865077" cy="4278923"/>
          </a:xfrm>
          <a:prstGeom prst="rect">
            <a:avLst/>
          </a:prstGeom>
          <a:noFill/>
          <a:extLst>
            <a:ext uri="{909E8E84-426E-40DD-AFC4-6F175D3DCCD1}">
              <a14:hiddenFill xmlns:a14="http://schemas.microsoft.com/office/drawing/2010/main">
                <a:solidFill>
                  <a:srgbClr val="FFFFFF"/>
                </a:solidFill>
              </a14:hiddenFill>
            </a:ext>
          </a:extLst>
        </p:spPr>
      </p:pic>
      <p:sp>
        <p:nvSpPr>
          <p:cNvPr id="3" name="Date Placeholder 2"/>
          <p:cNvSpPr>
            <a:spLocks noGrp="1"/>
          </p:cNvSpPr>
          <p:nvPr>
            <p:ph type="dt" sz="half" idx="10"/>
          </p:nvPr>
        </p:nvSpPr>
        <p:spPr/>
        <p:txBody>
          <a:bodyPr/>
          <a:lstStyle/>
          <a:p>
            <a:r>
              <a:rPr lang="en-US" smtClean="0"/>
              <a:t>18/03/24</a:t>
            </a:r>
            <a:endParaRPr lang="en-IN"/>
          </a:p>
        </p:txBody>
      </p:sp>
      <p:sp>
        <p:nvSpPr>
          <p:cNvPr id="4" name="Footer Placeholder 3"/>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2629092475"/>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Sec.206C(1H) – TCS on Sale of Goods</a:t>
            </a:r>
            <a:endParaRPr lang="en-IN" dirty="0"/>
          </a:p>
        </p:txBody>
      </p:sp>
      <p:pic>
        <p:nvPicPr>
          <p:cNvPr id="1026" name="Picture 2" descr="https://taxguru.in/wp-content/uploads/2021/09/Section-2061H-%E2%80%93-TCS-on-sale-of-goods.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341077" y="1690688"/>
            <a:ext cx="5140935" cy="4215606"/>
          </a:xfrm>
          <a:prstGeom prst="rect">
            <a:avLst/>
          </a:prstGeom>
          <a:noFill/>
          <a:extLst>
            <a:ext uri="{909E8E84-426E-40DD-AFC4-6F175D3DCCD1}">
              <a14:hiddenFill xmlns:a14="http://schemas.microsoft.com/office/drawing/2010/main">
                <a:solidFill>
                  <a:srgbClr val="FFFFFF"/>
                </a:solidFill>
              </a14:hiddenFill>
            </a:ext>
          </a:extLst>
        </p:spPr>
      </p:pic>
      <p:sp>
        <p:nvSpPr>
          <p:cNvPr id="3" name="Date Placeholder 2"/>
          <p:cNvSpPr>
            <a:spLocks noGrp="1"/>
          </p:cNvSpPr>
          <p:nvPr>
            <p:ph type="dt" sz="half" idx="10"/>
          </p:nvPr>
        </p:nvSpPr>
        <p:spPr/>
        <p:txBody>
          <a:bodyPr/>
          <a:lstStyle/>
          <a:p>
            <a:r>
              <a:rPr lang="en-US" smtClean="0"/>
              <a:t>18/03/24</a:t>
            </a:r>
            <a:endParaRPr lang="en-IN"/>
          </a:p>
        </p:txBody>
      </p:sp>
      <p:sp>
        <p:nvSpPr>
          <p:cNvPr id="4" name="Footer Placeholder 3"/>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148335377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Difference between the two</a:t>
            </a:r>
            <a:endParaRPr lang="en-IN" dirty="0"/>
          </a:p>
        </p:txBody>
      </p:sp>
      <p:graphicFrame>
        <p:nvGraphicFramePr>
          <p:cNvPr id="4" name="Content Placeholder 3"/>
          <p:cNvGraphicFramePr>
            <a:graphicFrameLocks noGrp="1"/>
          </p:cNvGraphicFramePr>
          <p:nvPr>
            <p:ph idx="1"/>
            <p:extLst/>
          </p:nvPr>
        </p:nvGraphicFramePr>
        <p:xfrm>
          <a:off x="838200" y="1825623"/>
          <a:ext cx="10515600" cy="4008650"/>
        </p:xfrm>
        <a:graphic>
          <a:graphicData uri="http://schemas.openxmlformats.org/drawingml/2006/table">
            <a:tbl>
              <a:tblPr firstRow="1" bandRow="1">
                <a:tableStyleId>{5C22544A-7EE6-4342-B048-85BDC9FD1C3A}</a:tableStyleId>
              </a:tblPr>
              <a:tblGrid>
                <a:gridCol w="5351585">
                  <a:extLst>
                    <a:ext uri="{9D8B030D-6E8A-4147-A177-3AD203B41FA5}">
                      <a16:colId xmlns:a16="http://schemas.microsoft.com/office/drawing/2014/main" val="20000"/>
                    </a:ext>
                  </a:extLst>
                </a:gridCol>
                <a:gridCol w="5164015">
                  <a:extLst>
                    <a:ext uri="{9D8B030D-6E8A-4147-A177-3AD203B41FA5}">
                      <a16:colId xmlns:a16="http://schemas.microsoft.com/office/drawing/2014/main" val="20001"/>
                    </a:ext>
                  </a:extLst>
                </a:gridCol>
              </a:tblGrid>
              <a:tr h="625370">
                <a:tc>
                  <a:txBody>
                    <a:bodyPr/>
                    <a:lstStyle/>
                    <a:p>
                      <a:pPr algn="ctr"/>
                      <a:r>
                        <a:rPr lang="en-US" dirty="0" smtClean="0"/>
                        <a:t>Sec.194Q</a:t>
                      </a:r>
                      <a:endParaRPr lang="en-IN" dirty="0"/>
                    </a:p>
                  </a:txBody>
                  <a:tcPr/>
                </a:tc>
                <a:tc>
                  <a:txBody>
                    <a:bodyPr/>
                    <a:lstStyle/>
                    <a:p>
                      <a:pPr algn="ctr"/>
                      <a:r>
                        <a:rPr lang="en-US" dirty="0" smtClean="0"/>
                        <a:t>Sec.206C(1H)</a:t>
                      </a:r>
                      <a:endParaRPr lang="en-IN" dirty="0"/>
                    </a:p>
                  </a:txBody>
                  <a:tcPr/>
                </a:tc>
                <a:extLst>
                  <a:ext uri="{0D108BD9-81ED-4DB2-BD59-A6C34878D82A}">
                    <a16:rowId xmlns:a16="http://schemas.microsoft.com/office/drawing/2014/main" val="10000"/>
                  </a:ext>
                </a:extLst>
              </a:tr>
              <a:tr h="3340207">
                <a:tc>
                  <a:txBody>
                    <a:bodyPr/>
                    <a:lstStyle/>
                    <a:p>
                      <a:r>
                        <a:rPr lang="en-US" b="0" i="0" dirty="0" smtClean="0">
                          <a:solidFill>
                            <a:srgbClr val="212529"/>
                          </a:solidFill>
                          <a:effectLst/>
                          <a:latin typeface="IBM Plex Sans"/>
                        </a:rPr>
                        <a:t>Section 194Q is a newly added section in Finance Act 2021. </a:t>
                      </a:r>
                    </a:p>
                    <a:p>
                      <a:r>
                        <a:rPr lang="en-US" b="0" i="0" dirty="0" smtClean="0">
                          <a:solidFill>
                            <a:srgbClr val="212529"/>
                          </a:solidFill>
                          <a:effectLst/>
                          <a:latin typeface="IBM Plex Sans"/>
                        </a:rPr>
                        <a:t>It imposes TDS on the purchase of goods @0.1% on the amount of purchase done by a single supplier over RS 50 lakhs. </a:t>
                      </a:r>
                    </a:p>
                    <a:p>
                      <a:r>
                        <a:rPr lang="en-US" b="0" i="0" dirty="0" smtClean="0">
                          <a:solidFill>
                            <a:srgbClr val="212529"/>
                          </a:solidFill>
                          <a:effectLst/>
                          <a:latin typeface="IBM Plex Sans"/>
                        </a:rPr>
                        <a:t>Section 194Q is applicable when the buyer's gross receipts/ turnover of the previous year exceeds </a:t>
                      </a:r>
                      <a:r>
                        <a:rPr lang="en-US" b="0" i="0" dirty="0" err="1" smtClean="0">
                          <a:solidFill>
                            <a:srgbClr val="212529"/>
                          </a:solidFill>
                          <a:effectLst/>
                          <a:latin typeface="IBM Plex Sans"/>
                        </a:rPr>
                        <a:t>Rs</a:t>
                      </a:r>
                      <a:r>
                        <a:rPr lang="en-US" b="0" i="0" dirty="0" smtClean="0">
                          <a:solidFill>
                            <a:srgbClr val="212529"/>
                          </a:solidFill>
                          <a:effectLst/>
                          <a:latin typeface="IBM Plex Sans"/>
                        </a:rPr>
                        <a:t> 10 </a:t>
                      </a:r>
                      <a:r>
                        <a:rPr lang="en-US" b="0" i="0" dirty="0" err="1" smtClean="0">
                          <a:solidFill>
                            <a:srgbClr val="212529"/>
                          </a:solidFill>
                          <a:effectLst/>
                          <a:latin typeface="IBM Plex Sans"/>
                        </a:rPr>
                        <a:t>crore</a:t>
                      </a:r>
                      <a:r>
                        <a:rPr lang="en-US" b="0" i="0" dirty="0" smtClean="0">
                          <a:solidFill>
                            <a:srgbClr val="212529"/>
                          </a:solidFill>
                          <a:effectLst/>
                          <a:latin typeface="IBM Plex Sans"/>
                        </a:rPr>
                        <a:t>. </a:t>
                      </a:r>
                    </a:p>
                    <a:p>
                      <a:r>
                        <a:rPr lang="en-US" b="0" i="0" dirty="0" smtClean="0">
                          <a:solidFill>
                            <a:srgbClr val="212529"/>
                          </a:solidFill>
                          <a:effectLst/>
                          <a:latin typeface="IBM Plex Sans"/>
                        </a:rPr>
                        <a:t>In case Sellers PAN is not available the applicable TDS rate will be 5%.</a:t>
                      </a:r>
                      <a:r>
                        <a:rPr lang="en-US" dirty="0" smtClean="0"/>
                        <a:t/>
                      </a:r>
                      <a:br>
                        <a:rPr lang="en-US" dirty="0" smtClean="0"/>
                      </a:br>
                      <a:r>
                        <a:rPr lang="en-US" dirty="0" smtClean="0"/>
                        <a:t/>
                      </a:r>
                      <a:br>
                        <a:rPr lang="en-US" dirty="0" smtClean="0"/>
                      </a:br>
                      <a:endParaRPr lang="en-IN" dirty="0"/>
                    </a:p>
                  </a:txBody>
                  <a:tcPr/>
                </a:tc>
                <a:tc>
                  <a:txBody>
                    <a:bodyPr/>
                    <a:lstStyle/>
                    <a:p>
                      <a:r>
                        <a:rPr lang="en-US" b="0" i="0" dirty="0" smtClean="0">
                          <a:solidFill>
                            <a:srgbClr val="212529"/>
                          </a:solidFill>
                          <a:effectLst/>
                          <a:latin typeface="IBM Plex Sans"/>
                        </a:rPr>
                        <a:t>Section 206C(1H) was introduced in the year 2020 was made effective from 01st October 2020. </a:t>
                      </a:r>
                    </a:p>
                    <a:p>
                      <a:r>
                        <a:rPr lang="en-US" b="0" i="0" dirty="0" smtClean="0">
                          <a:solidFill>
                            <a:srgbClr val="212529"/>
                          </a:solidFill>
                          <a:effectLst/>
                          <a:latin typeface="IBM Plex Sans"/>
                        </a:rPr>
                        <a:t>It imposes TCS for the sale of goods on the value exceeding </a:t>
                      </a:r>
                      <a:r>
                        <a:rPr lang="en-US" b="0" i="0" dirty="0" err="1" smtClean="0">
                          <a:solidFill>
                            <a:srgbClr val="212529"/>
                          </a:solidFill>
                          <a:effectLst/>
                          <a:latin typeface="IBM Plex Sans"/>
                        </a:rPr>
                        <a:t>Rs</a:t>
                      </a:r>
                      <a:r>
                        <a:rPr lang="en-US" b="0" i="0" dirty="0" smtClean="0">
                          <a:solidFill>
                            <a:srgbClr val="212529"/>
                          </a:solidFill>
                          <a:effectLst/>
                          <a:latin typeface="IBM Plex Sans"/>
                        </a:rPr>
                        <a:t> 50 Lakhs @0.1%. </a:t>
                      </a:r>
                    </a:p>
                    <a:p>
                      <a:r>
                        <a:rPr lang="en-US" b="0" i="0" dirty="0" smtClean="0">
                          <a:solidFill>
                            <a:srgbClr val="212529"/>
                          </a:solidFill>
                          <a:effectLst/>
                          <a:latin typeface="IBM Plex Sans"/>
                        </a:rPr>
                        <a:t>Applicable when the seller's gross receipts/ turnover of the previous year exceeds </a:t>
                      </a:r>
                      <a:r>
                        <a:rPr lang="en-US" b="0" i="0" dirty="0" err="1" smtClean="0">
                          <a:solidFill>
                            <a:srgbClr val="212529"/>
                          </a:solidFill>
                          <a:effectLst/>
                          <a:latin typeface="IBM Plex Sans"/>
                        </a:rPr>
                        <a:t>Rs</a:t>
                      </a:r>
                      <a:r>
                        <a:rPr lang="en-US" b="0" i="0" dirty="0" smtClean="0">
                          <a:solidFill>
                            <a:srgbClr val="212529"/>
                          </a:solidFill>
                          <a:effectLst/>
                          <a:latin typeface="IBM Plex Sans"/>
                        </a:rPr>
                        <a:t> 10 </a:t>
                      </a:r>
                      <a:r>
                        <a:rPr lang="en-US" b="0" i="0" dirty="0" err="1" smtClean="0">
                          <a:solidFill>
                            <a:srgbClr val="212529"/>
                          </a:solidFill>
                          <a:effectLst/>
                          <a:latin typeface="IBM Plex Sans"/>
                        </a:rPr>
                        <a:t>crore</a:t>
                      </a:r>
                      <a:r>
                        <a:rPr lang="en-US" b="0" i="0" dirty="0" smtClean="0">
                          <a:solidFill>
                            <a:srgbClr val="212529"/>
                          </a:solidFill>
                          <a:effectLst/>
                          <a:latin typeface="IBM Plex Sans"/>
                        </a:rPr>
                        <a:t>. </a:t>
                      </a:r>
                    </a:p>
                    <a:p>
                      <a:r>
                        <a:rPr lang="en-US" b="0" i="0" dirty="0" smtClean="0">
                          <a:solidFill>
                            <a:srgbClr val="212529"/>
                          </a:solidFill>
                          <a:effectLst/>
                          <a:latin typeface="IBM Plex Sans"/>
                        </a:rPr>
                        <a:t>In the case of buyers, PAN is not available the applicable TCS rate will be 1%</a:t>
                      </a:r>
                      <a:r>
                        <a:rPr lang="en-US" dirty="0" smtClean="0"/>
                        <a:t/>
                      </a:r>
                      <a:br>
                        <a:rPr lang="en-US" dirty="0" smtClean="0"/>
                      </a:br>
                      <a:r>
                        <a:rPr lang="en-US" dirty="0" smtClean="0"/>
                        <a:t/>
                      </a:r>
                      <a:br>
                        <a:rPr lang="en-US" dirty="0" smtClean="0"/>
                      </a:br>
                      <a:endParaRPr lang="en-IN" dirty="0"/>
                    </a:p>
                  </a:txBody>
                  <a:tcPr/>
                </a:tc>
                <a:extLst>
                  <a:ext uri="{0D108BD9-81ED-4DB2-BD59-A6C34878D82A}">
                    <a16:rowId xmlns:a16="http://schemas.microsoft.com/office/drawing/2014/main" val="10001"/>
                  </a:ext>
                </a:extLst>
              </a:tr>
            </a:tbl>
          </a:graphicData>
        </a:graphic>
      </p:graphicFrame>
      <p:sp>
        <p:nvSpPr>
          <p:cNvPr id="3" name="Date Placeholder 2"/>
          <p:cNvSpPr>
            <a:spLocks noGrp="1"/>
          </p:cNvSpPr>
          <p:nvPr>
            <p:ph type="dt" sz="half" idx="10"/>
          </p:nvPr>
        </p:nvSpPr>
        <p:spPr/>
        <p:txBody>
          <a:bodyPr/>
          <a:lstStyle/>
          <a:p>
            <a:r>
              <a:rPr lang="en-US" smtClean="0"/>
              <a:t>18/03/24</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13127015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Professional Services</a:t>
            </a:r>
            <a:endParaRPr lang="en-IN" dirty="0"/>
          </a:p>
        </p:txBody>
      </p:sp>
      <p:sp>
        <p:nvSpPr>
          <p:cNvPr id="3" name="Content Placeholder 2"/>
          <p:cNvSpPr>
            <a:spLocks noGrp="1"/>
          </p:cNvSpPr>
          <p:nvPr>
            <p:ph idx="1"/>
          </p:nvPr>
        </p:nvSpPr>
        <p:spPr/>
        <p:txBody>
          <a:bodyPr/>
          <a:lstStyle/>
          <a:p>
            <a:r>
              <a:rPr lang="en-US" dirty="0">
                <a:solidFill>
                  <a:srgbClr val="000000"/>
                </a:solidFill>
                <a:latin typeface="Roboto"/>
              </a:rPr>
              <a:t>Professional Services” refers to services rendered by a person in the course of carrying on legal, medical, engineering, or architectural profession or accountancy or technical consultancy or interior decoration or advertising or such other profession as may be notified by the Central Board of Direct Taxes (hereinafter referred to as the “CBDT”) under Section 44AA.</a:t>
            </a:r>
            <a:endParaRPr lang="en-IN" dirty="0"/>
          </a:p>
        </p:txBody>
      </p:sp>
    </p:spTree>
    <p:extLst>
      <p:ext uri="{BB962C8B-B14F-4D97-AF65-F5344CB8AC3E}">
        <p14:creationId xmlns:p14="http://schemas.microsoft.com/office/powerpoint/2010/main" val="169780131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Overlap</a:t>
            </a:r>
            <a:endParaRPr lang="en-IN" dirty="0"/>
          </a:p>
        </p:txBody>
      </p:sp>
      <p:sp>
        <p:nvSpPr>
          <p:cNvPr id="3" name="Content Placeholder 2"/>
          <p:cNvSpPr>
            <a:spLocks noGrp="1"/>
          </p:cNvSpPr>
          <p:nvPr>
            <p:ph idx="1"/>
          </p:nvPr>
        </p:nvSpPr>
        <p:spPr/>
        <p:txBody>
          <a:bodyPr>
            <a:normAutofit fontScale="92500" lnSpcReduction="10000"/>
          </a:bodyPr>
          <a:lstStyle/>
          <a:p>
            <a:r>
              <a:rPr lang="en-US" dirty="0" smtClean="0">
                <a:solidFill>
                  <a:srgbClr val="212529"/>
                </a:solidFill>
                <a:latin typeface="IBM Plex Sans"/>
              </a:rPr>
              <a:t>Primarily </a:t>
            </a:r>
            <a:r>
              <a:rPr lang="en-US" dirty="0">
                <a:solidFill>
                  <a:srgbClr val="212529"/>
                </a:solidFill>
                <a:latin typeface="IBM Plex Sans"/>
              </a:rPr>
              <a:t>both the sections seem similar. </a:t>
            </a:r>
            <a:endParaRPr lang="en-US" dirty="0" smtClean="0">
              <a:solidFill>
                <a:srgbClr val="212529"/>
              </a:solidFill>
              <a:latin typeface="IBM Plex Sans"/>
            </a:endParaRPr>
          </a:p>
          <a:p>
            <a:endParaRPr lang="en-US" dirty="0">
              <a:solidFill>
                <a:srgbClr val="212529"/>
              </a:solidFill>
              <a:latin typeface="IBM Plex Sans"/>
            </a:endParaRPr>
          </a:p>
          <a:p>
            <a:r>
              <a:rPr lang="en-US" dirty="0" smtClean="0">
                <a:solidFill>
                  <a:srgbClr val="212529"/>
                </a:solidFill>
                <a:latin typeface="IBM Plex Sans"/>
              </a:rPr>
              <a:t>What </a:t>
            </a:r>
            <a:r>
              <a:rPr lang="en-US" dirty="0">
                <a:solidFill>
                  <a:srgbClr val="212529"/>
                </a:solidFill>
                <a:latin typeface="IBM Plex Sans"/>
              </a:rPr>
              <a:t>will happen if both the seller and buyer's previous year's gross receipt exceeds </a:t>
            </a:r>
            <a:r>
              <a:rPr lang="en-US" dirty="0" err="1">
                <a:solidFill>
                  <a:srgbClr val="212529"/>
                </a:solidFill>
                <a:latin typeface="IBM Plex Sans"/>
              </a:rPr>
              <a:t>Rs</a:t>
            </a:r>
            <a:r>
              <a:rPr lang="en-US" dirty="0">
                <a:solidFill>
                  <a:srgbClr val="212529"/>
                </a:solidFill>
                <a:latin typeface="IBM Plex Sans"/>
              </a:rPr>
              <a:t> 10 Cr and the transaction between both the parties exceeds </a:t>
            </a:r>
            <a:r>
              <a:rPr lang="en-US" dirty="0" err="1">
                <a:solidFill>
                  <a:srgbClr val="212529"/>
                </a:solidFill>
                <a:latin typeface="IBM Plex Sans"/>
              </a:rPr>
              <a:t>Rs</a:t>
            </a:r>
            <a:r>
              <a:rPr lang="en-US" dirty="0">
                <a:solidFill>
                  <a:srgbClr val="212529"/>
                </a:solidFill>
                <a:latin typeface="IBM Plex Sans"/>
              </a:rPr>
              <a:t> 50 Lakh in the current year. </a:t>
            </a:r>
            <a:endParaRPr lang="en-US" dirty="0" smtClean="0">
              <a:solidFill>
                <a:srgbClr val="212529"/>
              </a:solidFill>
              <a:latin typeface="IBM Plex Sans"/>
            </a:endParaRPr>
          </a:p>
          <a:p>
            <a:r>
              <a:rPr lang="en-US" dirty="0" smtClean="0">
                <a:latin typeface="IBM Plex Sans"/>
              </a:rPr>
              <a:t>In </a:t>
            </a:r>
            <a:r>
              <a:rPr lang="en-US" dirty="0">
                <a:latin typeface="IBM Plex Sans"/>
              </a:rPr>
              <a:t>such a case both section 194Q and Section 206C(1H) are applicable</a:t>
            </a:r>
            <a:r>
              <a:rPr lang="en-US" dirty="0">
                <a:solidFill>
                  <a:srgbClr val="FF0000"/>
                </a:solidFill>
                <a:latin typeface="IBM Plex Sans"/>
              </a:rPr>
              <a:t>. </a:t>
            </a:r>
            <a:endParaRPr lang="en-US" dirty="0" smtClean="0">
              <a:solidFill>
                <a:srgbClr val="FF0000"/>
              </a:solidFill>
              <a:latin typeface="IBM Plex Sans"/>
            </a:endParaRPr>
          </a:p>
          <a:p>
            <a:r>
              <a:rPr lang="en-US" dirty="0" smtClean="0">
                <a:solidFill>
                  <a:srgbClr val="212529"/>
                </a:solidFill>
                <a:latin typeface="IBM Plex Sans"/>
              </a:rPr>
              <a:t>It </a:t>
            </a:r>
            <a:r>
              <a:rPr lang="en-US" dirty="0">
                <a:solidFill>
                  <a:srgbClr val="212529"/>
                </a:solidFill>
                <a:latin typeface="IBM Plex Sans"/>
              </a:rPr>
              <a:t>is not possible that the buyer deducts TDS and the supplier collects the TCS at the same time on the same transaction.</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US" smtClean="0"/>
              <a:t>18/03/24</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3888092112"/>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a:t>
            </a:r>
            <a:endParaRPr lang="en-IN" dirty="0"/>
          </a:p>
        </p:txBody>
      </p:sp>
      <p:sp>
        <p:nvSpPr>
          <p:cNvPr id="3" name="Content Placeholder 2"/>
          <p:cNvSpPr>
            <a:spLocks noGrp="1"/>
          </p:cNvSpPr>
          <p:nvPr>
            <p:ph idx="1"/>
          </p:nvPr>
        </p:nvSpPr>
        <p:spPr/>
        <p:txBody>
          <a:bodyPr>
            <a:normAutofit lnSpcReduction="10000"/>
          </a:bodyPr>
          <a:lstStyle/>
          <a:p>
            <a:r>
              <a:rPr lang="en-US" dirty="0">
                <a:solidFill>
                  <a:srgbClr val="212529"/>
                </a:solidFill>
                <a:latin typeface="IBM Plex Sans"/>
              </a:rPr>
              <a:t>In such a case, it is </a:t>
            </a:r>
            <a:r>
              <a:rPr lang="en-US" dirty="0" smtClean="0">
                <a:solidFill>
                  <a:srgbClr val="212529"/>
                </a:solidFill>
                <a:latin typeface="IBM Plex Sans"/>
              </a:rPr>
              <a:t>stated </a:t>
            </a:r>
            <a:r>
              <a:rPr lang="en-US" dirty="0">
                <a:solidFill>
                  <a:srgbClr val="212529"/>
                </a:solidFill>
                <a:latin typeface="IBM Plex Sans"/>
              </a:rPr>
              <a:t>that whenever Section 194Q becomes applicable, Section 206C(1H) is not made applicable</a:t>
            </a:r>
            <a:r>
              <a:rPr lang="en-US" dirty="0" smtClean="0">
                <a:solidFill>
                  <a:srgbClr val="212529"/>
                </a:solidFill>
                <a:latin typeface="IBM Plex Sans"/>
              </a:rPr>
              <a:t>.</a:t>
            </a:r>
          </a:p>
          <a:p>
            <a:endParaRPr lang="en-US" dirty="0">
              <a:solidFill>
                <a:srgbClr val="212529"/>
              </a:solidFill>
              <a:latin typeface="IBM Plex Sans"/>
            </a:endParaRPr>
          </a:p>
          <a:p>
            <a:r>
              <a:rPr lang="en-US" dirty="0" smtClean="0">
                <a:solidFill>
                  <a:srgbClr val="212529"/>
                </a:solidFill>
                <a:latin typeface="IBM Plex Sans"/>
              </a:rPr>
              <a:t>Therefore</a:t>
            </a:r>
            <a:r>
              <a:rPr lang="en-US" dirty="0">
                <a:solidFill>
                  <a:srgbClr val="212529"/>
                </a:solidFill>
                <a:latin typeface="IBM Plex Sans"/>
              </a:rPr>
              <a:t>, </a:t>
            </a:r>
            <a:endParaRPr lang="en-US" dirty="0" smtClean="0">
              <a:solidFill>
                <a:srgbClr val="212529"/>
              </a:solidFill>
              <a:latin typeface="IBM Plex Sans"/>
            </a:endParaRPr>
          </a:p>
          <a:p>
            <a:endParaRPr lang="en-US" dirty="0">
              <a:solidFill>
                <a:srgbClr val="212529"/>
              </a:solidFill>
              <a:latin typeface="IBM Plex Sans"/>
            </a:endParaRPr>
          </a:p>
          <a:p>
            <a:pPr lvl="1"/>
            <a:r>
              <a:rPr lang="en-US" b="1" i="1" dirty="0" smtClean="0">
                <a:solidFill>
                  <a:srgbClr val="FF0000"/>
                </a:solidFill>
                <a:latin typeface="IBM Plex Sans"/>
              </a:rPr>
              <a:t>Section </a:t>
            </a:r>
            <a:r>
              <a:rPr lang="en-US" b="1" i="1" dirty="0">
                <a:solidFill>
                  <a:srgbClr val="FF0000"/>
                </a:solidFill>
                <a:latin typeface="IBM Plex Sans"/>
              </a:rPr>
              <a:t>194 Q is applicable. </a:t>
            </a:r>
            <a:r>
              <a:rPr lang="en-US" b="1" i="1" dirty="0" smtClean="0">
                <a:solidFill>
                  <a:srgbClr val="FF0000"/>
                </a:solidFill>
                <a:latin typeface="IBM Plex Sans"/>
              </a:rPr>
              <a:t>Hence Section </a:t>
            </a:r>
            <a:r>
              <a:rPr lang="en-US" b="1" i="1" dirty="0">
                <a:solidFill>
                  <a:srgbClr val="FF0000"/>
                </a:solidFill>
                <a:latin typeface="IBM Plex Sans"/>
              </a:rPr>
              <a:t>194Q is a priority section over Section 206C(1H</a:t>
            </a:r>
            <a:r>
              <a:rPr lang="en-US" b="1" i="1" dirty="0" smtClean="0">
                <a:solidFill>
                  <a:srgbClr val="FF0000"/>
                </a:solidFill>
                <a:latin typeface="IBM Plex Sans"/>
              </a:rPr>
              <a:t>).</a:t>
            </a:r>
          </a:p>
          <a:p>
            <a:pPr lvl="1"/>
            <a:endParaRPr lang="en-US" b="1" i="1" dirty="0">
              <a:solidFill>
                <a:srgbClr val="FF0000"/>
              </a:solidFill>
              <a:latin typeface="IBM Plex Sans"/>
            </a:endParaRPr>
          </a:p>
          <a:p>
            <a:pPr lvl="1"/>
            <a:r>
              <a:rPr lang="en-US" b="1" i="1" dirty="0" smtClean="0">
                <a:solidFill>
                  <a:srgbClr val="FF0000"/>
                </a:solidFill>
                <a:latin typeface="IBM Plex Sans"/>
              </a:rPr>
              <a:t>Sec.194Q overrides Sec.206C(1H)</a:t>
            </a:r>
            <a:r>
              <a:rPr lang="en-US" b="1" i="1" dirty="0">
                <a:solidFill>
                  <a:srgbClr val="FF0000"/>
                </a:solidFill>
              </a:rPr>
              <a:t/>
            </a:r>
            <a:br>
              <a:rPr lang="en-US" b="1" i="1" dirty="0">
                <a:solidFill>
                  <a:srgbClr val="FF0000"/>
                </a:solidFill>
              </a:rPr>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US" smtClean="0"/>
              <a:t>18/03/24</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560159604"/>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1</a:t>
            </a:r>
            <a:endParaRPr lang="en-IN" dirty="0"/>
          </a:p>
        </p:txBody>
      </p:sp>
      <p:sp>
        <p:nvSpPr>
          <p:cNvPr id="3" name="Content Placeholder 2"/>
          <p:cNvSpPr>
            <a:spLocks noGrp="1"/>
          </p:cNvSpPr>
          <p:nvPr>
            <p:ph idx="1"/>
          </p:nvPr>
        </p:nvSpPr>
        <p:spPr/>
        <p:txBody>
          <a:bodyPr>
            <a:normAutofit fontScale="77500" lnSpcReduction="20000"/>
          </a:bodyPr>
          <a:lstStyle/>
          <a:p>
            <a:r>
              <a:rPr lang="en-US" dirty="0">
                <a:solidFill>
                  <a:srgbClr val="212529"/>
                </a:solidFill>
                <a:latin typeface="IBM Plex Sans"/>
              </a:rPr>
              <a:t>Suppose the turnover of the previous year of the buyer and seller are </a:t>
            </a:r>
            <a:endParaRPr lang="en-US" dirty="0" smtClean="0">
              <a:solidFill>
                <a:srgbClr val="212529"/>
              </a:solidFill>
              <a:latin typeface="IBM Plex Sans"/>
            </a:endParaRPr>
          </a:p>
          <a:p>
            <a:endParaRPr lang="en-US" dirty="0">
              <a:solidFill>
                <a:srgbClr val="212529"/>
              </a:solidFill>
              <a:latin typeface="IBM Plex Sans"/>
            </a:endParaRPr>
          </a:p>
          <a:p>
            <a:pPr lvl="1"/>
            <a:r>
              <a:rPr lang="en-US" dirty="0" smtClean="0">
                <a:solidFill>
                  <a:srgbClr val="212529"/>
                </a:solidFill>
                <a:latin typeface="IBM Plex Sans"/>
              </a:rPr>
              <a:t>Buyer</a:t>
            </a:r>
            <a:r>
              <a:rPr lang="en-US" dirty="0">
                <a:solidFill>
                  <a:srgbClr val="212529"/>
                </a:solidFill>
                <a:latin typeface="IBM Plex Sans"/>
              </a:rPr>
              <a:t>: </a:t>
            </a:r>
            <a:r>
              <a:rPr lang="en-US" dirty="0" err="1">
                <a:solidFill>
                  <a:srgbClr val="212529"/>
                </a:solidFill>
                <a:latin typeface="IBM Plex Sans"/>
              </a:rPr>
              <a:t>Rs</a:t>
            </a:r>
            <a:r>
              <a:rPr lang="en-US" dirty="0">
                <a:solidFill>
                  <a:srgbClr val="212529"/>
                </a:solidFill>
                <a:latin typeface="IBM Plex Sans"/>
              </a:rPr>
              <a:t> 8 </a:t>
            </a:r>
            <a:r>
              <a:rPr lang="en-US" dirty="0" err="1">
                <a:solidFill>
                  <a:srgbClr val="212529"/>
                </a:solidFill>
                <a:latin typeface="IBM Plex Sans"/>
              </a:rPr>
              <a:t>Crore</a:t>
            </a:r>
            <a:r>
              <a:rPr lang="en-US" dirty="0">
                <a:solidFill>
                  <a:srgbClr val="212529"/>
                </a:solidFill>
                <a:latin typeface="IBM Plex Sans"/>
              </a:rPr>
              <a:t> </a:t>
            </a:r>
            <a:endParaRPr lang="en-US" dirty="0" smtClean="0">
              <a:solidFill>
                <a:srgbClr val="212529"/>
              </a:solidFill>
              <a:latin typeface="IBM Plex Sans"/>
            </a:endParaRPr>
          </a:p>
          <a:p>
            <a:pPr lvl="1"/>
            <a:r>
              <a:rPr lang="en-US" dirty="0" smtClean="0">
                <a:solidFill>
                  <a:srgbClr val="212529"/>
                </a:solidFill>
                <a:latin typeface="IBM Plex Sans"/>
              </a:rPr>
              <a:t>Seller</a:t>
            </a:r>
            <a:r>
              <a:rPr lang="en-US" dirty="0">
                <a:solidFill>
                  <a:srgbClr val="212529"/>
                </a:solidFill>
                <a:latin typeface="IBM Plex Sans"/>
              </a:rPr>
              <a:t>: </a:t>
            </a:r>
            <a:r>
              <a:rPr lang="en-US" dirty="0" err="1">
                <a:solidFill>
                  <a:srgbClr val="212529"/>
                </a:solidFill>
                <a:latin typeface="IBM Plex Sans"/>
              </a:rPr>
              <a:t>Rs</a:t>
            </a:r>
            <a:r>
              <a:rPr lang="en-US" dirty="0">
                <a:solidFill>
                  <a:srgbClr val="212529"/>
                </a:solidFill>
                <a:latin typeface="IBM Plex Sans"/>
              </a:rPr>
              <a:t> 15 </a:t>
            </a:r>
            <a:r>
              <a:rPr lang="en-US" dirty="0" err="1">
                <a:solidFill>
                  <a:srgbClr val="212529"/>
                </a:solidFill>
                <a:latin typeface="IBM Plex Sans"/>
              </a:rPr>
              <a:t>Crore</a:t>
            </a:r>
            <a:r>
              <a:rPr lang="en-US" dirty="0">
                <a:solidFill>
                  <a:srgbClr val="212529"/>
                </a:solidFill>
                <a:latin typeface="IBM Plex Sans"/>
              </a:rPr>
              <a:t> </a:t>
            </a:r>
            <a:endParaRPr lang="en-US" dirty="0" smtClean="0">
              <a:solidFill>
                <a:srgbClr val="212529"/>
              </a:solidFill>
              <a:latin typeface="IBM Plex Sans"/>
            </a:endParaRPr>
          </a:p>
          <a:p>
            <a:pPr lvl="1"/>
            <a:endParaRPr lang="en-US" dirty="0">
              <a:solidFill>
                <a:srgbClr val="212529"/>
              </a:solidFill>
              <a:latin typeface="IBM Plex Sans"/>
            </a:endParaRPr>
          </a:p>
          <a:p>
            <a:pPr marL="457200" lvl="1" indent="0">
              <a:buNone/>
            </a:pPr>
            <a:r>
              <a:rPr lang="en-US" dirty="0" smtClean="0">
                <a:solidFill>
                  <a:srgbClr val="212529"/>
                </a:solidFill>
                <a:latin typeface="IBM Plex Sans"/>
              </a:rPr>
              <a:t>The </a:t>
            </a:r>
            <a:r>
              <a:rPr lang="en-US" dirty="0">
                <a:solidFill>
                  <a:srgbClr val="212529"/>
                </a:solidFill>
                <a:latin typeface="IBM Plex Sans"/>
              </a:rPr>
              <a:t>transaction entered between both parties is </a:t>
            </a:r>
            <a:r>
              <a:rPr lang="en-US" dirty="0" err="1">
                <a:solidFill>
                  <a:srgbClr val="212529"/>
                </a:solidFill>
                <a:latin typeface="IBM Plex Sans"/>
              </a:rPr>
              <a:t>Rs</a:t>
            </a:r>
            <a:r>
              <a:rPr lang="en-US" dirty="0">
                <a:solidFill>
                  <a:srgbClr val="212529"/>
                </a:solidFill>
                <a:latin typeface="IBM Plex Sans"/>
              </a:rPr>
              <a:t> 55 lakh in the current financial year. </a:t>
            </a:r>
            <a:endParaRPr lang="en-US" dirty="0" smtClean="0">
              <a:solidFill>
                <a:srgbClr val="212529"/>
              </a:solidFill>
              <a:latin typeface="IBM Plex Sans"/>
            </a:endParaRPr>
          </a:p>
          <a:p>
            <a:pPr marL="457200" lvl="1" indent="0">
              <a:buNone/>
            </a:pPr>
            <a:r>
              <a:rPr lang="en-US" dirty="0" smtClean="0">
                <a:solidFill>
                  <a:srgbClr val="212529"/>
                </a:solidFill>
                <a:latin typeface="IBM Plex Sans"/>
              </a:rPr>
              <a:t>In </a:t>
            </a:r>
            <a:r>
              <a:rPr lang="en-US" dirty="0">
                <a:solidFill>
                  <a:srgbClr val="212529"/>
                </a:solidFill>
                <a:latin typeface="IBM Plex Sans"/>
              </a:rPr>
              <a:t>such a case, Section 194Q is not applicable because the turnover of the buyer in the previous FY does not exceed </a:t>
            </a:r>
            <a:r>
              <a:rPr lang="en-US" dirty="0" err="1">
                <a:solidFill>
                  <a:srgbClr val="212529"/>
                </a:solidFill>
                <a:latin typeface="IBM Plex Sans"/>
              </a:rPr>
              <a:t>Rs</a:t>
            </a:r>
            <a:r>
              <a:rPr lang="en-US" dirty="0">
                <a:solidFill>
                  <a:srgbClr val="212529"/>
                </a:solidFill>
                <a:latin typeface="IBM Plex Sans"/>
              </a:rPr>
              <a:t> 10 </a:t>
            </a:r>
            <a:r>
              <a:rPr lang="en-US" dirty="0" err="1">
                <a:solidFill>
                  <a:srgbClr val="212529"/>
                </a:solidFill>
                <a:latin typeface="IBM Plex Sans"/>
              </a:rPr>
              <a:t>Crore</a:t>
            </a:r>
            <a:r>
              <a:rPr lang="en-US" dirty="0">
                <a:solidFill>
                  <a:srgbClr val="212529"/>
                </a:solidFill>
                <a:latin typeface="IBM Plex Sans"/>
              </a:rPr>
              <a:t>. </a:t>
            </a:r>
            <a:endParaRPr lang="en-US" dirty="0" smtClean="0">
              <a:solidFill>
                <a:srgbClr val="212529"/>
              </a:solidFill>
              <a:latin typeface="IBM Plex Sans"/>
            </a:endParaRPr>
          </a:p>
          <a:p>
            <a:pPr marL="457200" lvl="1" indent="0">
              <a:buNone/>
            </a:pPr>
            <a:endParaRPr lang="en-US" dirty="0">
              <a:solidFill>
                <a:srgbClr val="212529"/>
              </a:solidFill>
              <a:latin typeface="IBM Plex Sans"/>
            </a:endParaRPr>
          </a:p>
          <a:p>
            <a:pPr marL="457200" lvl="1" indent="0">
              <a:buNone/>
            </a:pPr>
            <a:r>
              <a:rPr lang="en-US" dirty="0" smtClean="0">
                <a:solidFill>
                  <a:srgbClr val="212529"/>
                </a:solidFill>
                <a:latin typeface="IBM Plex Sans"/>
              </a:rPr>
              <a:t>However</a:t>
            </a:r>
            <a:r>
              <a:rPr lang="en-US" dirty="0">
                <a:solidFill>
                  <a:srgbClr val="212529"/>
                </a:solidFill>
                <a:latin typeface="IBM Plex Sans"/>
              </a:rPr>
              <a:t>, Section 206C(1H) is applicable. TCS @0.1% on the amount of </a:t>
            </a:r>
            <a:r>
              <a:rPr lang="en-US" dirty="0" err="1">
                <a:solidFill>
                  <a:srgbClr val="212529"/>
                </a:solidFill>
                <a:latin typeface="IBM Plex Sans"/>
              </a:rPr>
              <a:t>Rs</a:t>
            </a:r>
            <a:r>
              <a:rPr lang="en-US" dirty="0">
                <a:solidFill>
                  <a:srgbClr val="212529"/>
                </a:solidFill>
                <a:latin typeface="IBM Plex Sans"/>
              </a:rPr>
              <a:t> </a:t>
            </a:r>
            <a:r>
              <a:rPr lang="en-US" dirty="0" smtClean="0">
                <a:solidFill>
                  <a:srgbClr val="212529"/>
                </a:solidFill>
                <a:latin typeface="IBM Plex Sans"/>
              </a:rPr>
              <a:t>5 lakhs (in excess of Rs.50 lakhs) will </a:t>
            </a:r>
            <a:r>
              <a:rPr lang="en-US" dirty="0">
                <a:solidFill>
                  <a:srgbClr val="212529"/>
                </a:solidFill>
                <a:latin typeface="IBM Plex Sans"/>
              </a:rPr>
              <a:t>be collected by the seller. (Provided the buyer's PAN is available). </a:t>
            </a:r>
            <a:endParaRPr lang="en-US" dirty="0" smtClean="0">
              <a:solidFill>
                <a:srgbClr val="212529"/>
              </a:solidFill>
              <a:latin typeface="IBM Plex Sans"/>
            </a:endParaRPr>
          </a:p>
          <a:p>
            <a:pPr marL="457200" lvl="1" indent="0">
              <a:buNone/>
            </a:pPr>
            <a:endParaRPr lang="en-US" dirty="0">
              <a:solidFill>
                <a:srgbClr val="212529"/>
              </a:solidFill>
              <a:latin typeface="IBM Plex Sans"/>
            </a:endParaRPr>
          </a:p>
          <a:p>
            <a:pPr marL="457200" lvl="1" indent="0">
              <a:buNone/>
            </a:pPr>
            <a:r>
              <a:rPr lang="en-US" dirty="0" smtClean="0">
                <a:solidFill>
                  <a:srgbClr val="212529"/>
                </a:solidFill>
                <a:latin typeface="IBM Plex Sans"/>
              </a:rPr>
              <a:t>In </a:t>
            </a:r>
            <a:r>
              <a:rPr lang="en-US" dirty="0">
                <a:solidFill>
                  <a:srgbClr val="212529"/>
                </a:solidFill>
                <a:latin typeface="IBM Plex Sans"/>
              </a:rPr>
              <a:t>the case Buyer's PAN is not available, then TCS will be collected by the seller @1% on </a:t>
            </a:r>
            <a:r>
              <a:rPr lang="en-US" dirty="0" err="1">
                <a:solidFill>
                  <a:srgbClr val="212529"/>
                </a:solidFill>
                <a:latin typeface="IBM Plex Sans"/>
              </a:rPr>
              <a:t>Rs</a:t>
            </a:r>
            <a:r>
              <a:rPr lang="en-US" dirty="0">
                <a:solidFill>
                  <a:srgbClr val="212529"/>
                </a:solidFill>
                <a:latin typeface="IBM Plex Sans"/>
              </a:rPr>
              <a:t> 5 Lakhs.</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US" smtClean="0"/>
              <a:t>18/03/24</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77205799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2</a:t>
            </a:r>
            <a:endParaRPr lang="en-IN" dirty="0"/>
          </a:p>
        </p:txBody>
      </p:sp>
      <p:sp>
        <p:nvSpPr>
          <p:cNvPr id="3" name="Content Placeholder 2"/>
          <p:cNvSpPr>
            <a:spLocks noGrp="1"/>
          </p:cNvSpPr>
          <p:nvPr>
            <p:ph idx="1"/>
          </p:nvPr>
        </p:nvSpPr>
        <p:spPr/>
        <p:txBody>
          <a:bodyPr>
            <a:normAutofit fontScale="85000" lnSpcReduction="20000"/>
          </a:bodyPr>
          <a:lstStyle/>
          <a:p>
            <a:r>
              <a:rPr lang="en-US" dirty="0">
                <a:solidFill>
                  <a:srgbClr val="212529"/>
                </a:solidFill>
                <a:latin typeface="IBM Plex Sans"/>
              </a:rPr>
              <a:t>Suppose the turnover of the previous year of the buyer and seller are </a:t>
            </a:r>
            <a:endParaRPr lang="en-US" dirty="0" smtClean="0">
              <a:solidFill>
                <a:srgbClr val="212529"/>
              </a:solidFill>
              <a:latin typeface="IBM Plex Sans"/>
            </a:endParaRPr>
          </a:p>
          <a:p>
            <a:endParaRPr lang="en-US" dirty="0">
              <a:solidFill>
                <a:srgbClr val="212529"/>
              </a:solidFill>
              <a:latin typeface="IBM Plex Sans"/>
            </a:endParaRPr>
          </a:p>
          <a:p>
            <a:pPr lvl="1"/>
            <a:r>
              <a:rPr lang="en-US" dirty="0" smtClean="0">
                <a:solidFill>
                  <a:srgbClr val="212529"/>
                </a:solidFill>
                <a:latin typeface="IBM Plex Sans"/>
              </a:rPr>
              <a:t>Buyer</a:t>
            </a:r>
            <a:r>
              <a:rPr lang="en-US" dirty="0">
                <a:solidFill>
                  <a:srgbClr val="212529"/>
                </a:solidFill>
                <a:latin typeface="IBM Plex Sans"/>
              </a:rPr>
              <a:t>: </a:t>
            </a:r>
            <a:r>
              <a:rPr lang="en-US" dirty="0" err="1">
                <a:solidFill>
                  <a:srgbClr val="212529"/>
                </a:solidFill>
                <a:latin typeface="IBM Plex Sans"/>
              </a:rPr>
              <a:t>Rs</a:t>
            </a:r>
            <a:r>
              <a:rPr lang="en-US" dirty="0">
                <a:solidFill>
                  <a:srgbClr val="212529"/>
                </a:solidFill>
                <a:latin typeface="IBM Plex Sans"/>
              </a:rPr>
              <a:t> 18 </a:t>
            </a:r>
            <a:r>
              <a:rPr lang="en-US" dirty="0" err="1">
                <a:solidFill>
                  <a:srgbClr val="212529"/>
                </a:solidFill>
                <a:latin typeface="IBM Plex Sans"/>
              </a:rPr>
              <a:t>Crore</a:t>
            </a:r>
            <a:r>
              <a:rPr lang="en-US" dirty="0">
                <a:solidFill>
                  <a:srgbClr val="212529"/>
                </a:solidFill>
                <a:latin typeface="IBM Plex Sans"/>
              </a:rPr>
              <a:t> </a:t>
            </a:r>
            <a:endParaRPr lang="en-US" dirty="0" smtClean="0">
              <a:solidFill>
                <a:srgbClr val="212529"/>
              </a:solidFill>
              <a:latin typeface="IBM Plex Sans"/>
            </a:endParaRPr>
          </a:p>
          <a:p>
            <a:pPr lvl="1"/>
            <a:r>
              <a:rPr lang="en-US" dirty="0" smtClean="0">
                <a:solidFill>
                  <a:srgbClr val="212529"/>
                </a:solidFill>
                <a:latin typeface="IBM Plex Sans"/>
              </a:rPr>
              <a:t>Seller</a:t>
            </a:r>
            <a:r>
              <a:rPr lang="en-US" dirty="0">
                <a:solidFill>
                  <a:srgbClr val="212529"/>
                </a:solidFill>
                <a:latin typeface="IBM Plex Sans"/>
              </a:rPr>
              <a:t>: </a:t>
            </a:r>
            <a:r>
              <a:rPr lang="en-US" dirty="0" err="1">
                <a:solidFill>
                  <a:srgbClr val="212529"/>
                </a:solidFill>
                <a:latin typeface="IBM Plex Sans"/>
              </a:rPr>
              <a:t>Rs</a:t>
            </a:r>
            <a:r>
              <a:rPr lang="en-US" dirty="0">
                <a:solidFill>
                  <a:srgbClr val="212529"/>
                </a:solidFill>
                <a:latin typeface="IBM Plex Sans"/>
              </a:rPr>
              <a:t> 7 </a:t>
            </a:r>
            <a:r>
              <a:rPr lang="en-US" dirty="0" err="1">
                <a:solidFill>
                  <a:srgbClr val="212529"/>
                </a:solidFill>
                <a:latin typeface="IBM Plex Sans"/>
              </a:rPr>
              <a:t>Crore</a:t>
            </a:r>
            <a:r>
              <a:rPr lang="en-US" dirty="0">
                <a:solidFill>
                  <a:srgbClr val="212529"/>
                </a:solidFill>
                <a:latin typeface="IBM Plex Sans"/>
              </a:rPr>
              <a:t> </a:t>
            </a:r>
            <a:endParaRPr lang="en-US" dirty="0" smtClean="0">
              <a:solidFill>
                <a:srgbClr val="212529"/>
              </a:solidFill>
              <a:latin typeface="IBM Plex Sans"/>
            </a:endParaRPr>
          </a:p>
          <a:p>
            <a:pPr lvl="1"/>
            <a:endParaRPr lang="en-US" dirty="0">
              <a:solidFill>
                <a:srgbClr val="212529"/>
              </a:solidFill>
              <a:latin typeface="IBM Plex Sans"/>
            </a:endParaRPr>
          </a:p>
          <a:p>
            <a:pPr lvl="1"/>
            <a:r>
              <a:rPr lang="en-US" dirty="0" smtClean="0">
                <a:solidFill>
                  <a:srgbClr val="212529"/>
                </a:solidFill>
                <a:latin typeface="IBM Plex Sans"/>
              </a:rPr>
              <a:t>The </a:t>
            </a:r>
            <a:r>
              <a:rPr lang="en-US" dirty="0">
                <a:solidFill>
                  <a:srgbClr val="212529"/>
                </a:solidFill>
                <a:latin typeface="IBM Plex Sans"/>
              </a:rPr>
              <a:t>transaction entered between both parties is </a:t>
            </a:r>
            <a:r>
              <a:rPr lang="en-US" dirty="0" err="1">
                <a:solidFill>
                  <a:srgbClr val="212529"/>
                </a:solidFill>
                <a:latin typeface="IBM Plex Sans"/>
              </a:rPr>
              <a:t>Rs</a:t>
            </a:r>
            <a:r>
              <a:rPr lang="en-US" dirty="0">
                <a:solidFill>
                  <a:srgbClr val="212529"/>
                </a:solidFill>
                <a:latin typeface="IBM Plex Sans"/>
              </a:rPr>
              <a:t> 58 lakh in the current financial year. </a:t>
            </a:r>
            <a:endParaRPr lang="en-US" dirty="0" smtClean="0">
              <a:solidFill>
                <a:srgbClr val="212529"/>
              </a:solidFill>
              <a:latin typeface="IBM Plex Sans"/>
            </a:endParaRPr>
          </a:p>
          <a:p>
            <a:pPr lvl="1"/>
            <a:r>
              <a:rPr lang="en-US" dirty="0" smtClean="0">
                <a:solidFill>
                  <a:srgbClr val="212529"/>
                </a:solidFill>
                <a:latin typeface="IBM Plex Sans"/>
              </a:rPr>
              <a:t>In </a:t>
            </a:r>
            <a:r>
              <a:rPr lang="en-US" dirty="0">
                <a:solidFill>
                  <a:srgbClr val="212529"/>
                </a:solidFill>
                <a:latin typeface="IBM Plex Sans"/>
              </a:rPr>
              <a:t>such a case, Section 194Q is applicable because the turnover of the buyer in the previous FY exceeds </a:t>
            </a:r>
            <a:r>
              <a:rPr lang="en-US" dirty="0" err="1">
                <a:solidFill>
                  <a:srgbClr val="212529"/>
                </a:solidFill>
                <a:latin typeface="IBM Plex Sans"/>
              </a:rPr>
              <a:t>Rs</a:t>
            </a:r>
            <a:r>
              <a:rPr lang="en-US" dirty="0">
                <a:solidFill>
                  <a:srgbClr val="212529"/>
                </a:solidFill>
                <a:latin typeface="IBM Plex Sans"/>
              </a:rPr>
              <a:t> 10 </a:t>
            </a:r>
            <a:r>
              <a:rPr lang="en-US" dirty="0" err="1">
                <a:solidFill>
                  <a:srgbClr val="212529"/>
                </a:solidFill>
                <a:latin typeface="IBM Plex Sans"/>
              </a:rPr>
              <a:t>Crore</a:t>
            </a:r>
            <a:r>
              <a:rPr lang="en-US" dirty="0">
                <a:solidFill>
                  <a:srgbClr val="212529"/>
                </a:solidFill>
                <a:latin typeface="IBM Plex Sans"/>
              </a:rPr>
              <a:t>. </a:t>
            </a:r>
            <a:endParaRPr lang="en-US" dirty="0" smtClean="0">
              <a:solidFill>
                <a:srgbClr val="212529"/>
              </a:solidFill>
              <a:latin typeface="IBM Plex Sans"/>
            </a:endParaRPr>
          </a:p>
          <a:p>
            <a:pPr lvl="1"/>
            <a:r>
              <a:rPr lang="en-US" dirty="0" smtClean="0">
                <a:solidFill>
                  <a:srgbClr val="212529"/>
                </a:solidFill>
                <a:latin typeface="IBM Plex Sans"/>
              </a:rPr>
              <a:t>Section </a:t>
            </a:r>
            <a:r>
              <a:rPr lang="en-US" dirty="0">
                <a:solidFill>
                  <a:srgbClr val="212529"/>
                </a:solidFill>
                <a:latin typeface="IBM Plex Sans"/>
              </a:rPr>
              <a:t>206C(1H) is not applicable. TDS @0.1% on the amount of </a:t>
            </a:r>
            <a:r>
              <a:rPr lang="en-US" dirty="0" err="1">
                <a:solidFill>
                  <a:srgbClr val="212529"/>
                </a:solidFill>
                <a:latin typeface="IBM Plex Sans"/>
              </a:rPr>
              <a:t>Rs</a:t>
            </a:r>
            <a:r>
              <a:rPr lang="en-US" dirty="0">
                <a:solidFill>
                  <a:srgbClr val="212529"/>
                </a:solidFill>
                <a:latin typeface="IBM Plex Sans"/>
              </a:rPr>
              <a:t> 8 lakhs will be deducted by the buyer. (Provided the seller's PAN is available). </a:t>
            </a:r>
            <a:endParaRPr lang="en-US" dirty="0" smtClean="0">
              <a:solidFill>
                <a:srgbClr val="212529"/>
              </a:solidFill>
              <a:latin typeface="IBM Plex Sans"/>
            </a:endParaRPr>
          </a:p>
          <a:p>
            <a:pPr lvl="1"/>
            <a:endParaRPr lang="en-US">
              <a:solidFill>
                <a:srgbClr val="212529"/>
              </a:solidFill>
              <a:latin typeface="IBM Plex Sans"/>
            </a:endParaRPr>
          </a:p>
          <a:p>
            <a:pPr lvl="1"/>
            <a:r>
              <a:rPr lang="en-US" smtClean="0">
                <a:solidFill>
                  <a:srgbClr val="212529"/>
                </a:solidFill>
                <a:latin typeface="IBM Plex Sans"/>
              </a:rPr>
              <a:t>In </a:t>
            </a:r>
            <a:r>
              <a:rPr lang="en-US" dirty="0">
                <a:solidFill>
                  <a:srgbClr val="212529"/>
                </a:solidFill>
                <a:latin typeface="IBM Plex Sans"/>
              </a:rPr>
              <a:t>the case seller's PAN is not available, then TDS will be deducted by the buyer @5% on </a:t>
            </a:r>
            <a:r>
              <a:rPr lang="en-US" dirty="0" err="1">
                <a:solidFill>
                  <a:srgbClr val="212529"/>
                </a:solidFill>
                <a:latin typeface="IBM Plex Sans"/>
              </a:rPr>
              <a:t>Rs</a:t>
            </a:r>
            <a:r>
              <a:rPr lang="en-US" dirty="0">
                <a:solidFill>
                  <a:srgbClr val="212529"/>
                </a:solidFill>
                <a:latin typeface="IBM Plex Sans"/>
              </a:rPr>
              <a:t> 8 Lakhs.</a:t>
            </a:r>
            <a:r>
              <a:rPr lang="en-US" dirty="0"/>
              <a:t/>
            </a:r>
            <a:br>
              <a:rPr lang="en-US" dirty="0"/>
            </a:br>
            <a:r>
              <a:rPr lang="en-US" dirty="0"/>
              <a:t/>
            </a:r>
            <a:br>
              <a:rPr lang="en-US" dirty="0"/>
            </a:br>
            <a:endParaRPr lang="en-IN" dirty="0"/>
          </a:p>
        </p:txBody>
      </p:sp>
      <p:sp>
        <p:nvSpPr>
          <p:cNvPr id="4" name="Date Placeholder 3"/>
          <p:cNvSpPr>
            <a:spLocks noGrp="1"/>
          </p:cNvSpPr>
          <p:nvPr>
            <p:ph type="dt" sz="half" idx="10"/>
          </p:nvPr>
        </p:nvSpPr>
        <p:spPr/>
        <p:txBody>
          <a:bodyPr/>
          <a:lstStyle/>
          <a:p>
            <a:r>
              <a:rPr lang="en-US" smtClean="0"/>
              <a:t>18/03/24</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126776903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2032000" y="719665"/>
          <a:ext cx="8127999" cy="4602611"/>
        </p:xfrm>
        <a:graphic>
          <a:graphicData uri="http://schemas.openxmlformats.org/drawingml/2006/table">
            <a:tbl>
              <a:tblPr firstRow="1" bandRow="1">
                <a:tableStyleId>{5C22544A-7EE6-4342-B048-85BDC9FD1C3A}</a:tableStyleId>
              </a:tblPr>
              <a:tblGrid>
                <a:gridCol w="1989015">
                  <a:extLst>
                    <a:ext uri="{9D8B030D-6E8A-4147-A177-3AD203B41FA5}">
                      <a16:colId xmlns:a16="http://schemas.microsoft.com/office/drawing/2014/main" val="20000"/>
                    </a:ext>
                  </a:extLst>
                </a:gridCol>
                <a:gridCol w="3429651">
                  <a:extLst>
                    <a:ext uri="{9D8B030D-6E8A-4147-A177-3AD203B41FA5}">
                      <a16:colId xmlns:a16="http://schemas.microsoft.com/office/drawing/2014/main" val="20001"/>
                    </a:ext>
                  </a:extLst>
                </a:gridCol>
                <a:gridCol w="2709333">
                  <a:extLst>
                    <a:ext uri="{9D8B030D-6E8A-4147-A177-3AD203B41FA5}">
                      <a16:colId xmlns:a16="http://schemas.microsoft.com/office/drawing/2014/main" val="20002"/>
                    </a:ext>
                  </a:extLst>
                </a:gridCol>
              </a:tblGrid>
              <a:tr h="613631">
                <a:tc>
                  <a:txBody>
                    <a:bodyPr/>
                    <a:lstStyle/>
                    <a:p>
                      <a:endParaRPr lang="en-IN" dirty="0"/>
                    </a:p>
                  </a:txBody>
                  <a:tcPr/>
                </a:tc>
                <a:tc>
                  <a:txBody>
                    <a:bodyPr/>
                    <a:lstStyle/>
                    <a:p>
                      <a:pPr algn="ctr"/>
                      <a:r>
                        <a:rPr lang="en-US" dirty="0" smtClean="0"/>
                        <a:t>Sec.194Q</a:t>
                      </a:r>
                      <a:endParaRPr lang="en-IN" dirty="0"/>
                    </a:p>
                  </a:txBody>
                  <a:tcPr/>
                </a:tc>
                <a:tc>
                  <a:txBody>
                    <a:bodyPr/>
                    <a:lstStyle/>
                    <a:p>
                      <a:pPr algn="ctr"/>
                      <a:r>
                        <a:rPr lang="en-US" dirty="0" smtClean="0"/>
                        <a:t>Sec.206C(1H)</a:t>
                      </a:r>
                      <a:endParaRPr lang="en-IN" dirty="0"/>
                    </a:p>
                  </a:txBody>
                  <a:tcPr/>
                </a:tc>
                <a:extLst>
                  <a:ext uri="{0D108BD9-81ED-4DB2-BD59-A6C34878D82A}">
                    <a16:rowId xmlns:a16="http://schemas.microsoft.com/office/drawing/2014/main" val="10000"/>
                  </a:ext>
                </a:extLst>
              </a:tr>
              <a:tr h="1004123">
                <a:tc>
                  <a:txBody>
                    <a:bodyPr/>
                    <a:lstStyle/>
                    <a:p>
                      <a:r>
                        <a:rPr lang="en-US" dirty="0" smtClean="0"/>
                        <a:t>Applicable on</a:t>
                      </a:r>
                      <a:endParaRPr lang="en-IN" dirty="0"/>
                    </a:p>
                  </a:txBody>
                  <a:tcPr/>
                </a:tc>
                <a:tc>
                  <a:txBody>
                    <a:bodyPr/>
                    <a:lstStyle/>
                    <a:p>
                      <a:r>
                        <a:rPr lang="en-US" dirty="0" smtClean="0"/>
                        <a:t>Purchase of</a:t>
                      </a:r>
                      <a:r>
                        <a:rPr lang="en-US" baseline="0" dirty="0" smtClean="0"/>
                        <a:t> Goods</a:t>
                      </a:r>
                      <a:endParaRPr lang="en-IN" dirty="0"/>
                    </a:p>
                  </a:txBody>
                  <a:tcPr/>
                </a:tc>
                <a:tc>
                  <a:txBody>
                    <a:bodyPr/>
                    <a:lstStyle/>
                    <a:p>
                      <a:r>
                        <a:rPr lang="en-US" dirty="0" smtClean="0"/>
                        <a:t>Receipt of Consideration on sale of goods</a:t>
                      </a:r>
                      <a:endParaRPr lang="en-IN" dirty="0"/>
                    </a:p>
                  </a:txBody>
                  <a:tcPr/>
                </a:tc>
                <a:extLst>
                  <a:ext uri="{0D108BD9-81ED-4DB2-BD59-A6C34878D82A}">
                    <a16:rowId xmlns:a16="http://schemas.microsoft.com/office/drawing/2014/main" val="10001"/>
                  </a:ext>
                </a:extLst>
              </a:tr>
              <a:tr h="1549551">
                <a:tc>
                  <a:txBody>
                    <a:bodyPr/>
                    <a:lstStyle/>
                    <a:p>
                      <a:r>
                        <a:rPr lang="en-US" dirty="0" smtClean="0"/>
                        <a:t>Effective Date</a:t>
                      </a:r>
                      <a:endParaRPr lang="en-IN" dirty="0"/>
                    </a:p>
                  </a:txBody>
                  <a:tcPr/>
                </a:tc>
                <a:tc>
                  <a:txBody>
                    <a:bodyPr/>
                    <a:lstStyle/>
                    <a:p>
                      <a:r>
                        <a:rPr lang="en-US" dirty="0" smtClean="0"/>
                        <a:t>1-7-2021</a:t>
                      </a:r>
                      <a:endParaRPr lang="en-IN" dirty="0"/>
                    </a:p>
                  </a:txBody>
                  <a:tcPr/>
                </a:tc>
                <a:tc>
                  <a:txBody>
                    <a:bodyPr/>
                    <a:lstStyle/>
                    <a:p>
                      <a:r>
                        <a:rPr lang="en-US" dirty="0" smtClean="0"/>
                        <a:t>1-10-2020</a:t>
                      </a:r>
                      <a:endParaRPr lang="en-IN" dirty="0"/>
                    </a:p>
                  </a:txBody>
                  <a:tcPr/>
                </a:tc>
                <a:extLst>
                  <a:ext uri="{0D108BD9-81ED-4DB2-BD59-A6C34878D82A}">
                    <a16:rowId xmlns:a16="http://schemas.microsoft.com/office/drawing/2014/main" val="10002"/>
                  </a:ext>
                </a:extLst>
              </a:tr>
              <a:tr h="1435306">
                <a:tc>
                  <a:txBody>
                    <a:bodyPr/>
                    <a:lstStyle/>
                    <a:p>
                      <a:r>
                        <a:rPr lang="en-US" dirty="0" smtClean="0"/>
                        <a:t>Person Responsible for TDS or TCS</a:t>
                      </a:r>
                      <a:endParaRPr lang="en-IN" dirty="0"/>
                    </a:p>
                  </a:txBody>
                  <a:tcPr/>
                </a:tc>
                <a:tc>
                  <a:txBody>
                    <a:bodyPr/>
                    <a:lstStyle/>
                    <a:p>
                      <a:endParaRPr lang="en-US" dirty="0" smtClean="0"/>
                    </a:p>
                    <a:p>
                      <a:r>
                        <a:rPr lang="en-US" dirty="0" err="1" smtClean="0"/>
                        <a:t>Deductor</a:t>
                      </a:r>
                      <a:endParaRPr lang="en-US" dirty="0" smtClean="0"/>
                    </a:p>
                    <a:p>
                      <a:r>
                        <a:rPr lang="en-US" dirty="0" smtClean="0"/>
                        <a:t>Buyer will deduct TDS on Seller</a:t>
                      </a:r>
                      <a:endParaRPr lang="en-IN" dirty="0"/>
                    </a:p>
                  </a:txBody>
                  <a:tcPr/>
                </a:tc>
                <a:tc>
                  <a:txBody>
                    <a:bodyPr/>
                    <a:lstStyle/>
                    <a:p>
                      <a:endParaRPr lang="en-US" dirty="0" smtClean="0"/>
                    </a:p>
                    <a:p>
                      <a:r>
                        <a:rPr lang="en-US" dirty="0" smtClean="0"/>
                        <a:t>Collector</a:t>
                      </a:r>
                    </a:p>
                    <a:p>
                      <a:r>
                        <a:rPr lang="en-US" dirty="0" smtClean="0"/>
                        <a:t>Seller will collect TCS from Buyer</a:t>
                      </a:r>
                      <a:endParaRPr lang="en-IN" dirty="0"/>
                    </a:p>
                  </a:txBody>
                  <a:tcPr/>
                </a:tc>
                <a:extLst>
                  <a:ext uri="{0D108BD9-81ED-4DB2-BD59-A6C34878D82A}">
                    <a16:rowId xmlns:a16="http://schemas.microsoft.com/office/drawing/2014/main" val="10003"/>
                  </a:ext>
                </a:extLst>
              </a:tr>
            </a:tbl>
          </a:graphicData>
        </a:graphic>
      </p:graphicFrame>
      <p:sp>
        <p:nvSpPr>
          <p:cNvPr id="3" name="Date Placeholder 2"/>
          <p:cNvSpPr>
            <a:spLocks noGrp="1"/>
          </p:cNvSpPr>
          <p:nvPr>
            <p:ph type="dt" sz="half" idx="10"/>
          </p:nvPr>
        </p:nvSpPr>
        <p:spPr/>
        <p:txBody>
          <a:bodyPr/>
          <a:lstStyle/>
          <a:p>
            <a:r>
              <a:rPr lang="en-US" smtClean="0"/>
              <a:t>18/03/24</a:t>
            </a:r>
            <a:endParaRPr lang="en-IN"/>
          </a:p>
        </p:txBody>
      </p:sp>
      <p:sp>
        <p:nvSpPr>
          <p:cNvPr id="4" name="Footer Placeholder 3"/>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2382669138"/>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879230" y="422030"/>
          <a:ext cx="10785232" cy="6309360"/>
        </p:xfrm>
        <a:graphic>
          <a:graphicData uri="http://schemas.openxmlformats.org/drawingml/2006/table">
            <a:tbl>
              <a:tblPr firstRow="1" bandRow="1">
                <a:tableStyleId>{5C22544A-7EE6-4342-B048-85BDC9FD1C3A}</a:tableStyleId>
              </a:tblPr>
              <a:tblGrid>
                <a:gridCol w="1981692">
                  <a:extLst>
                    <a:ext uri="{9D8B030D-6E8A-4147-A177-3AD203B41FA5}">
                      <a16:colId xmlns:a16="http://schemas.microsoft.com/office/drawing/2014/main" val="20000"/>
                    </a:ext>
                  </a:extLst>
                </a:gridCol>
                <a:gridCol w="3583148">
                  <a:extLst>
                    <a:ext uri="{9D8B030D-6E8A-4147-A177-3AD203B41FA5}">
                      <a16:colId xmlns:a16="http://schemas.microsoft.com/office/drawing/2014/main" val="20001"/>
                    </a:ext>
                  </a:extLst>
                </a:gridCol>
                <a:gridCol w="5220392">
                  <a:extLst>
                    <a:ext uri="{9D8B030D-6E8A-4147-A177-3AD203B41FA5}">
                      <a16:colId xmlns:a16="http://schemas.microsoft.com/office/drawing/2014/main" val="20002"/>
                    </a:ext>
                  </a:extLst>
                </a:gridCol>
              </a:tblGrid>
              <a:tr h="352032">
                <a:tc>
                  <a:txBody>
                    <a:bodyPr/>
                    <a:lstStyle/>
                    <a:p>
                      <a:endParaRPr lang="en-IN" dirty="0"/>
                    </a:p>
                  </a:txBody>
                  <a:tcPr/>
                </a:tc>
                <a:tc>
                  <a:txBody>
                    <a:bodyPr/>
                    <a:lstStyle/>
                    <a:p>
                      <a:pPr algn="ctr"/>
                      <a:r>
                        <a:rPr lang="en-US" dirty="0" smtClean="0"/>
                        <a:t>Sec.194Q</a:t>
                      </a:r>
                      <a:endParaRPr lang="en-IN" dirty="0"/>
                    </a:p>
                  </a:txBody>
                  <a:tcPr/>
                </a:tc>
                <a:tc>
                  <a:txBody>
                    <a:bodyPr/>
                    <a:lstStyle/>
                    <a:p>
                      <a:pPr algn="ctr"/>
                      <a:r>
                        <a:rPr lang="en-US" dirty="0" smtClean="0"/>
                        <a:t>Sec.206C(1H)</a:t>
                      </a:r>
                      <a:endParaRPr lang="en-IN" dirty="0"/>
                    </a:p>
                  </a:txBody>
                  <a:tcPr/>
                </a:tc>
                <a:extLst>
                  <a:ext uri="{0D108BD9-81ED-4DB2-BD59-A6C34878D82A}">
                    <a16:rowId xmlns:a16="http://schemas.microsoft.com/office/drawing/2014/main" val="10000"/>
                  </a:ext>
                </a:extLst>
              </a:tr>
              <a:tr h="3256298">
                <a:tc>
                  <a:txBody>
                    <a:bodyPr/>
                    <a:lstStyle/>
                    <a:p>
                      <a:r>
                        <a:rPr lang="en-US" dirty="0" smtClean="0"/>
                        <a:t>Meaning of Buyer</a:t>
                      </a:r>
                      <a:endParaRPr lang="en-IN" dirty="0"/>
                    </a:p>
                  </a:txBody>
                  <a:tcPr/>
                </a:tc>
                <a:tc>
                  <a:txBody>
                    <a:bodyPr/>
                    <a:lstStyle/>
                    <a:p>
                      <a:r>
                        <a:rPr lang="en-US" b="0" i="0" dirty="0" smtClean="0">
                          <a:solidFill>
                            <a:srgbClr val="333333"/>
                          </a:solidFill>
                          <a:effectLst/>
                          <a:latin typeface="Arial" panose="020B0604020202020204" pitchFamily="34" charset="0"/>
                        </a:rPr>
                        <a:t>Buyer means a person carrying on business whose total sales, gross receipts or turnover from the business exceeds Rs.10 </a:t>
                      </a:r>
                      <a:r>
                        <a:rPr lang="en-US" b="0" i="0" dirty="0" err="1" smtClean="0">
                          <a:solidFill>
                            <a:srgbClr val="333333"/>
                          </a:solidFill>
                          <a:effectLst/>
                          <a:latin typeface="Arial" panose="020B0604020202020204" pitchFamily="34" charset="0"/>
                        </a:rPr>
                        <a:t>crores</a:t>
                      </a:r>
                      <a:r>
                        <a:rPr lang="en-US" b="0" i="0" dirty="0" smtClean="0">
                          <a:solidFill>
                            <a:srgbClr val="333333"/>
                          </a:solidFill>
                          <a:effectLst/>
                          <a:latin typeface="Arial" panose="020B0604020202020204" pitchFamily="34" charset="0"/>
                        </a:rPr>
                        <a:t> during the financial year immediately preceding the financial year in which such goods are purchased. (For FY 2021-22, turnover of buyer for the FY 2020-21 is to be considered)</a:t>
                      </a:r>
                      <a:r>
                        <a:rPr lang="en-US" dirty="0" smtClean="0"/>
                        <a:t/>
                      </a:r>
                      <a:br>
                        <a:rPr lang="en-US" dirty="0" smtClean="0"/>
                      </a:br>
                      <a:endParaRPr lang="en-IN" dirty="0"/>
                    </a:p>
                  </a:txBody>
                  <a:tcPr/>
                </a:tc>
                <a:tc>
                  <a:txBody>
                    <a:bodyPr/>
                    <a:lstStyle/>
                    <a:p>
                      <a:r>
                        <a:rPr lang="en-US" b="0" i="0" dirty="0" smtClean="0">
                          <a:solidFill>
                            <a:srgbClr val="333333"/>
                          </a:solidFill>
                          <a:effectLst/>
                          <a:latin typeface="Arial" panose="020B0604020202020204" pitchFamily="34" charset="0"/>
                        </a:rPr>
                        <a:t>Buyer means a person who purchases any goods, but does not include,- a) Government, Embassy, High Commission, legation, consulate, trade representation of foreign state b) Local Authority c) Importer of the goods</a:t>
                      </a:r>
                      <a:r>
                        <a:rPr lang="en-US" dirty="0" smtClean="0"/>
                        <a:t/>
                      </a:r>
                      <a:br>
                        <a:rPr lang="en-US" dirty="0" smtClean="0"/>
                      </a:br>
                      <a:r>
                        <a:rPr lang="en-US" dirty="0" smtClean="0"/>
                        <a:t/>
                      </a:r>
                      <a:br>
                        <a:rPr lang="en-US" dirty="0" smtClean="0"/>
                      </a:br>
                      <a:endParaRPr lang="en-IN" dirty="0"/>
                    </a:p>
                  </a:txBody>
                  <a:tcPr/>
                </a:tc>
                <a:extLst>
                  <a:ext uri="{0D108BD9-81ED-4DB2-BD59-A6C34878D82A}">
                    <a16:rowId xmlns:a16="http://schemas.microsoft.com/office/drawing/2014/main" val="10001"/>
                  </a:ext>
                </a:extLst>
              </a:tr>
              <a:tr h="2464225">
                <a:tc>
                  <a:txBody>
                    <a:bodyPr/>
                    <a:lstStyle/>
                    <a:p>
                      <a:r>
                        <a:rPr lang="en-US" dirty="0" smtClean="0"/>
                        <a:t>Meaning of</a:t>
                      </a:r>
                      <a:r>
                        <a:rPr lang="en-US" baseline="0" dirty="0" smtClean="0"/>
                        <a:t> Seller</a:t>
                      </a:r>
                      <a:endParaRPr lang="en-IN" dirty="0"/>
                    </a:p>
                  </a:txBody>
                  <a:tcPr/>
                </a:tc>
                <a:tc>
                  <a:txBody>
                    <a:bodyPr/>
                    <a:lstStyle/>
                    <a:p>
                      <a:r>
                        <a:rPr lang="en-US" dirty="0" smtClean="0"/>
                        <a:t>Not Relevant</a:t>
                      </a:r>
                      <a:endParaRPr lang="en-IN" dirty="0"/>
                    </a:p>
                  </a:txBody>
                  <a:tcPr/>
                </a:tc>
                <a:tc>
                  <a:txBody>
                    <a:bodyPr/>
                    <a:lstStyle/>
                    <a:p>
                      <a:r>
                        <a:rPr lang="en-US" b="0" i="0" dirty="0" smtClean="0">
                          <a:solidFill>
                            <a:srgbClr val="333333"/>
                          </a:solidFill>
                          <a:effectLst/>
                          <a:latin typeface="Arial" panose="020B0604020202020204" pitchFamily="34" charset="0"/>
                        </a:rPr>
                        <a:t>Seller means a person carrying on business whose total sales, gross receipts or turnover from the business exceeds Rs.10 </a:t>
                      </a:r>
                      <a:r>
                        <a:rPr lang="en-US" b="0" i="0" dirty="0" err="1" smtClean="0">
                          <a:solidFill>
                            <a:srgbClr val="333333"/>
                          </a:solidFill>
                          <a:effectLst/>
                          <a:latin typeface="Arial" panose="020B0604020202020204" pitchFamily="34" charset="0"/>
                        </a:rPr>
                        <a:t>crores</a:t>
                      </a:r>
                      <a:r>
                        <a:rPr lang="en-US" b="0" i="0" dirty="0" smtClean="0">
                          <a:solidFill>
                            <a:srgbClr val="333333"/>
                          </a:solidFill>
                          <a:effectLst/>
                          <a:latin typeface="Arial" panose="020B0604020202020204" pitchFamily="34" charset="0"/>
                        </a:rPr>
                        <a:t> during the financial year immediately preceding the financial year in which the sale of goods  is carried out (For FY 2021-22, turnover of seller for the FY 2020-21 is to be considered)</a:t>
                      </a:r>
                      <a:r>
                        <a:rPr lang="en-US" dirty="0" smtClean="0"/>
                        <a:t/>
                      </a:r>
                      <a:br>
                        <a:rPr lang="en-US" dirty="0" smtClean="0"/>
                      </a:br>
                      <a:r>
                        <a:rPr lang="en-US" dirty="0" smtClean="0"/>
                        <a:t/>
                      </a:r>
                      <a:br>
                        <a:rPr lang="en-US" dirty="0" smtClean="0"/>
                      </a:br>
                      <a:endParaRPr lang="en-IN" dirty="0"/>
                    </a:p>
                  </a:txBody>
                  <a:tcPr/>
                </a:tc>
                <a:extLst>
                  <a:ext uri="{0D108BD9-81ED-4DB2-BD59-A6C34878D82A}">
                    <a16:rowId xmlns:a16="http://schemas.microsoft.com/office/drawing/2014/main" val="10002"/>
                  </a:ext>
                </a:extLst>
              </a:tr>
            </a:tbl>
          </a:graphicData>
        </a:graphic>
      </p:graphicFrame>
      <p:sp>
        <p:nvSpPr>
          <p:cNvPr id="3" name="Date Placeholder 2"/>
          <p:cNvSpPr>
            <a:spLocks noGrp="1"/>
          </p:cNvSpPr>
          <p:nvPr>
            <p:ph type="dt" sz="half" idx="10"/>
          </p:nvPr>
        </p:nvSpPr>
        <p:spPr/>
        <p:txBody>
          <a:bodyPr/>
          <a:lstStyle/>
          <a:p>
            <a:r>
              <a:rPr lang="en-US" smtClean="0"/>
              <a:t>18/03/24</a:t>
            </a:r>
            <a:endParaRPr lang="en-IN"/>
          </a:p>
        </p:txBody>
      </p:sp>
      <p:sp>
        <p:nvSpPr>
          <p:cNvPr id="4" name="Footer Placeholder 3"/>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199080603"/>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879230" y="422031"/>
          <a:ext cx="10785232" cy="3798364"/>
        </p:xfrm>
        <a:graphic>
          <a:graphicData uri="http://schemas.openxmlformats.org/drawingml/2006/table">
            <a:tbl>
              <a:tblPr firstRow="1" bandRow="1">
                <a:tableStyleId>{5C22544A-7EE6-4342-B048-85BDC9FD1C3A}</a:tableStyleId>
              </a:tblPr>
              <a:tblGrid>
                <a:gridCol w="1981692">
                  <a:extLst>
                    <a:ext uri="{9D8B030D-6E8A-4147-A177-3AD203B41FA5}">
                      <a16:colId xmlns:a16="http://schemas.microsoft.com/office/drawing/2014/main" val="20000"/>
                    </a:ext>
                  </a:extLst>
                </a:gridCol>
                <a:gridCol w="3583148">
                  <a:extLst>
                    <a:ext uri="{9D8B030D-6E8A-4147-A177-3AD203B41FA5}">
                      <a16:colId xmlns:a16="http://schemas.microsoft.com/office/drawing/2014/main" val="20001"/>
                    </a:ext>
                  </a:extLst>
                </a:gridCol>
                <a:gridCol w="5220392">
                  <a:extLst>
                    <a:ext uri="{9D8B030D-6E8A-4147-A177-3AD203B41FA5}">
                      <a16:colId xmlns:a16="http://schemas.microsoft.com/office/drawing/2014/main" val="20002"/>
                    </a:ext>
                  </a:extLst>
                </a:gridCol>
              </a:tblGrid>
              <a:tr h="312747">
                <a:tc>
                  <a:txBody>
                    <a:bodyPr/>
                    <a:lstStyle/>
                    <a:p>
                      <a:endParaRPr lang="en-IN" dirty="0"/>
                    </a:p>
                  </a:txBody>
                  <a:tcPr/>
                </a:tc>
                <a:tc>
                  <a:txBody>
                    <a:bodyPr/>
                    <a:lstStyle/>
                    <a:p>
                      <a:pPr algn="ctr"/>
                      <a:r>
                        <a:rPr lang="en-US" dirty="0" smtClean="0"/>
                        <a:t>Sec.194Q</a:t>
                      </a:r>
                      <a:endParaRPr lang="en-IN" dirty="0"/>
                    </a:p>
                  </a:txBody>
                  <a:tcPr/>
                </a:tc>
                <a:tc>
                  <a:txBody>
                    <a:bodyPr/>
                    <a:lstStyle/>
                    <a:p>
                      <a:pPr algn="ctr"/>
                      <a:r>
                        <a:rPr lang="en-US" smtClean="0"/>
                        <a:t>Sec.206C(1H</a:t>
                      </a:r>
                      <a:r>
                        <a:rPr lang="en-US" dirty="0" smtClean="0"/>
                        <a:t>)</a:t>
                      </a:r>
                      <a:endParaRPr lang="en-IN" dirty="0"/>
                    </a:p>
                  </a:txBody>
                  <a:tcPr/>
                </a:tc>
                <a:extLst>
                  <a:ext uri="{0D108BD9-81ED-4DB2-BD59-A6C34878D82A}">
                    <a16:rowId xmlns:a16="http://schemas.microsoft.com/office/drawing/2014/main" val="10000"/>
                  </a:ext>
                </a:extLst>
              </a:tr>
              <a:tr h="1720108">
                <a:tc>
                  <a:txBody>
                    <a:bodyPr/>
                    <a:lstStyle/>
                    <a:p>
                      <a:r>
                        <a:rPr lang="en-US" dirty="0" smtClean="0"/>
                        <a:t>When TDS / TCS Applicable</a:t>
                      </a:r>
                      <a:endParaRPr lang="en-IN" dirty="0"/>
                    </a:p>
                  </a:txBody>
                  <a:tcPr/>
                </a:tc>
                <a:tc>
                  <a:txBody>
                    <a:bodyPr/>
                    <a:lstStyle/>
                    <a:p>
                      <a:r>
                        <a:rPr lang="en-US" b="0" i="0" dirty="0" smtClean="0">
                          <a:solidFill>
                            <a:srgbClr val="333333"/>
                          </a:solidFill>
                          <a:effectLst/>
                          <a:latin typeface="Arial" panose="020B0604020202020204" pitchFamily="34" charset="0"/>
                        </a:rPr>
                        <a:t>When payment (paid or payable) to a seller for purchase of any goods of the value or aggregate of such value exceeds Rs.50 Lakhs during the year.</a:t>
                      </a:r>
                      <a:r>
                        <a:rPr lang="en-US" dirty="0" smtClean="0"/>
                        <a:t/>
                      </a:r>
                      <a:br>
                        <a:rPr lang="en-US" dirty="0" smtClean="0"/>
                      </a:br>
                      <a:r>
                        <a:rPr lang="en-US" dirty="0" smtClean="0"/>
                        <a:t/>
                      </a:r>
                      <a:br>
                        <a:rPr lang="en-US" dirty="0" smtClean="0"/>
                      </a:br>
                      <a:endParaRPr lang="en-IN" dirty="0"/>
                    </a:p>
                  </a:txBody>
                  <a:tcPr/>
                </a:tc>
                <a:tc>
                  <a:txBody>
                    <a:bodyPr/>
                    <a:lstStyle/>
                    <a:p>
                      <a:r>
                        <a:rPr lang="en-US" b="0" i="0" dirty="0" smtClean="0">
                          <a:solidFill>
                            <a:srgbClr val="333333"/>
                          </a:solidFill>
                          <a:effectLst/>
                          <a:latin typeface="Arial" panose="020B0604020202020204" pitchFamily="34" charset="0"/>
                        </a:rPr>
                        <a:t>Seller shall at the time of receipt of such amount, collect from the buyer, a sum equal to 0.10% of the sale consideration exceeding Rs.50 Lakhs.</a:t>
                      </a:r>
                      <a:r>
                        <a:rPr lang="en-US" dirty="0" smtClean="0"/>
                        <a:t/>
                      </a:r>
                      <a:br>
                        <a:rPr lang="en-US" dirty="0" smtClean="0"/>
                      </a:br>
                      <a:r>
                        <a:rPr lang="en-US" dirty="0" smtClean="0"/>
                        <a:t/>
                      </a:r>
                      <a:br>
                        <a:rPr lang="en-US" dirty="0" smtClean="0"/>
                      </a:br>
                      <a:endParaRPr lang="en-IN" dirty="0"/>
                    </a:p>
                  </a:txBody>
                  <a:tcPr/>
                </a:tc>
                <a:extLst>
                  <a:ext uri="{0D108BD9-81ED-4DB2-BD59-A6C34878D82A}">
                    <a16:rowId xmlns:a16="http://schemas.microsoft.com/office/drawing/2014/main" val="10001"/>
                  </a:ext>
                </a:extLst>
              </a:tr>
              <a:tr h="1420924">
                <a:tc>
                  <a:txBody>
                    <a:bodyPr/>
                    <a:lstStyle/>
                    <a:p>
                      <a:r>
                        <a:rPr lang="en-US" dirty="0" smtClean="0"/>
                        <a:t>Rate</a:t>
                      </a:r>
                      <a:endParaRPr lang="en-IN" dirty="0"/>
                    </a:p>
                  </a:txBody>
                  <a:tcPr/>
                </a:tc>
                <a:tc>
                  <a:txBody>
                    <a:bodyPr/>
                    <a:lstStyle/>
                    <a:p>
                      <a:r>
                        <a:rPr lang="en-US" dirty="0" smtClean="0"/>
                        <a:t>TDS at 0.1% of</a:t>
                      </a:r>
                      <a:r>
                        <a:rPr lang="en-US" baseline="0" dirty="0" smtClean="0"/>
                        <a:t> such amount exceeding Rs.50 lakhs</a:t>
                      </a:r>
                      <a:endParaRPr lang="en-IN" dirty="0"/>
                    </a:p>
                  </a:txBody>
                  <a:tcPr/>
                </a:tc>
                <a:tc>
                  <a:txBody>
                    <a:bodyPr/>
                    <a:lstStyle/>
                    <a:p>
                      <a:r>
                        <a:rPr lang="en-US" dirty="0" smtClean="0"/>
                        <a:t>TCS at</a:t>
                      </a:r>
                      <a:r>
                        <a:rPr lang="en-US" baseline="0" dirty="0" smtClean="0"/>
                        <a:t> 0.1% of the sales consideration received exceeding Rs.50 lakhs</a:t>
                      </a:r>
                      <a:endParaRPr lang="en-IN" dirty="0"/>
                    </a:p>
                  </a:txBody>
                  <a:tcPr/>
                </a:tc>
                <a:extLst>
                  <a:ext uri="{0D108BD9-81ED-4DB2-BD59-A6C34878D82A}">
                    <a16:rowId xmlns:a16="http://schemas.microsoft.com/office/drawing/2014/main" val="10002"/>
                  </a:ext>
                </a:extLst>
              </a:tr>
            </a:tbl>
          </a:graphicData>
        </a:graphic>
      </p:graphicFrame>
      <p:sp>
        <p:nvSpPr>
          <p:cNvPr id="3" name="Date Placeholder 2"/>
          <p:cNvSpPr>
            <a:spLocks noGrp="1"/>
          </p:cNvSpPr>
          <p:nvPr>
            <p:ph type="dt" sz="half" idx="10"/>
          </p:nvPr>
        </p:nvSpPr>
        <p:spPr/>
        <p:txBody>
          <a:bodyPr/>
          <a:lstStyle/>
          <a:p>
            <a:r>
              <a:rPr lang="en-US" smtClean="0"/>
              <a:t>18/03/24</a:t>
            </a:r>
            <a:endParaRPr lang="en-IN"/>
          </a:p>
        </p:txBody>
      </p:sp>
      <p:sp>
        <p:nvSpPr>
          <p:cNvPr id="4" name="Footer Placeholder 3"/>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982847366"/>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879230" y="422031"/>
          <a:ext cx="10785232" cy="3506792"/>
        </p:xfrm>
        <a:graphic>
          <a:graphicData uri="http://schemas.openxmlformats.org/drawingml/2006/table">
            <a:tbl>
              <a:tblPr firstRow="1" bandRow="1">
                <a:tableStyleId>{5C22544A-7EE6-4342-B048-85BDC9FD1C3A}</a:tableStyleId>
              </a:tblPr>
              <a:tblGrid>
                <a:gridCol w="1981692">
                  <a:extLst>
                    <a:ext uri="{9D8B030D-6E8A-4147-A177-3AD203B41FA5}">
                      <a16:colId xmlns:a16="http://schemas.microsoft.com/office/drawing/2014/main" val="20000"/>
                    </a:ext>
                  </a:extLst>
                </a:gridCol>
                <a:gridCol w="3583148">
                  <a:extLst>
                    <a:ext uri="{9D8B030D-6E8A-4147-A177-3AD203B41FA5}">
                      <a16:colId xmlns:a16="http://schemas.microsoft.com/office/drawing/2014/main" val="20001"/>
                    </a:ext>
                  </a:extLst>
                </a:gridCol>
                <a:gridCol w="5220392">
                  <a:extLst>
                    <a:ext uri="{9D8B030D-6E8A-4147-A177-3AD203B41FA5}">
                      <a16:colId xmlns:a16="http://schemas.microsoft.com/office/drawing/2014/main" val="20002"/>
                    </a:ext>
                  </a:extLst>
                </a:gridCol>
              </a:tblGrid>
              <a:tr h="312747">
                <a:tc>
                  <a:txBody>
                    <a:bodyPr/>
                    <a:lstStyle/>
                    <a:p>
                      <a:endParaRPr lang="en-IN" dirty="0"/>
                    </a:p>
                  </a:txBody>
                  <a:tcPr/>
                </a:tc>
                <a:tc>
                  <a:txBody>
                    <a:bodyPr/>
                    <a:lstStyle/>
                    <a:p>
                      <a:pPr algn="ctr"/>
                      <a:r>
                        <a:rPr lang="en-US" dirty="0" smtClean="0"/>
                        <a:t>Sec.194Q</a:t>
                      </a:r>
                      <a:endParaRPr lang="en-IN" dirty="0"/>
                    </a:p>
                  </a:txBody>
                  <a:tcPr/>
                </a:tc>
                <a:tc>
                  <a:txBody>
                    <a:bodyPr/>
                    <a:lstStyle/>
                    <a:p>
                      <a:pPr algn="ctr"/>
                      <a:r>
                        <a:rPr lang="en-US" dirty="0" smtClean="0"/>
                        <a:t>Sec.206C(1H)</a:t>
                      </a:r>
                      <a:endParaRPr lang="en-IN" dirty="0"/>
                    </a:p>
                  </a:txBody>
                  <a:tcPr/>
                </a:tc>
                <a:extLst>
                  <a:ext uri="{0D108BD9-81ED-4DB2-BD59-A6C34878D82A}">
                    <a16:rowId xmlns:a16="http://schemas.microsoft.com/office/drawing/2014/main" val="10000"/>
                  </a:ext>
                </a:extLst>
              </a:tr>
              <a:tr h="1720108">
                <a:tc>
                  <a:txBody>
                    <a:bodyPr/>
                    <a:lstStyle/>
                    <a:p>
                      <a:r>
                        <a:rPr lang="en-US" dirty="0" smtClean="0"/>
                        <a:t>If No PAN or </a:t>
                      </a:r>
                      <a:r>
                        <a:rPr lang="en-US" dirty="0" err="1" smtClean="0"/>
                        <a:t>Aadhaar</a:t>
                      </a:r>
                      <a:r>
                        <a:rPr lang="en-US" dirty="0" smtClean="0"/>
                        <a:t> is furnished</a:t>
                      </a:r>
                      <a:endParaRPr lang="en-IN" dirty="0"/>
                    </a:p>
                  </a:txBody>
                  <a:tcPr/>
                </a:tc>
                <a:tc>
                  <a:txBody>
                    <a:bodyPr/>
                    <a:lstStyle/>
                    <a:p>
                      <a:r>
                        <a:rPr lang="en-US" dirty="0" smtClean="0"/>
                        <a:t>TDS 5%</a:t>
                      </a:r>
                      <a:endParaRPr lang="en-IN" dirty="0"/>
                    </a:p>
                  </a:txBody>
                  <a:tcPr/>
                </a:tc>
                <a:tc>
                  <a:txBody>
                    <a:bodyPr/>
                    <a:lstStyle/>
                    <a:p>
                      <a:r>
                        <a:rPr lang="en-US" dirty="0" smtClean="0"/>
                        <a:t>TCS 1%</a:t>
                      </a:r>
                      <a:endParaRPr lang="en-IN" dirty="0"/>
                    </a:p>
                  </a:txBody>
                  <a:tcPr/>
                </a:tc>
                <a:extLst>
                  <a:ext uri="{0D108BD9-81ED-4DB2-BD59-A6C34878D82A}">
                    <a16:rowId xmlns:a16="http://schemas.microsoft.com/office/drawing/2014/main" val="10001"/>
                  </a:ext>
                </a:extLst>
              </a:tr>
              <a:tr h="1420924">
                <a:tc>
                  <a:txBody>
                    <a:bodyPr/>
                    <a:lstStyle/>
                    <a:p>
                      <a:r>
                        <a:rPr lang="en-US" dirty="0" smtClean="0"/>
                        <a:t>Time</a:t>
                      </a:r>
                      <a:endParaRPr lang="en-IN" dirty="0"/>
                    </a:p>
                  </a:txBody>
                  <a:tcPr/>
                </a:tc>
                <a:tc>
                  <a:txBody>
                    <a:bodyPr/>
                    <a:lstStyle/>
                    <a:p>
                      <a:r>
                        <a:rPr lang="en-US" dirty="0" smtClean="0"/>
                        <a:t>TDS at the time making payment or credit to the account of the seller.  Whichever is earlier</a:t>
                      </a:r>
                      <a:endParaRPr lang="en-IN" dirty="0"/>
                    </a:p>
                  </a:txBody>
                  <a:tcPr/>
                </a:tc>
                <a:tc>
                  <a:txBody>
                    <a:bodyPr/>
                    <a:lstStyle/>
                    <a:p>
                      <a:r>
                        <a:rPr lang="en-US" dirty="0" smtClean="0"/>
                        <a:t>At the time of receipt of such amount</a:t>
                      </a:r>
                      <a:endParaRPr lang="en-IN" dirty="0"/>
                    </a:p>
                  </a:txBody>
                  <a:tcPr/>
                </a:tc>
                <a:extLst>
                  <a:ext uri="{0D108BD9-81ED-4DB2-BD59-A6C34878D82A}">
                    <a16:rowId xmlns:a16="http://schemas.microsoft.com/office/drawing/2014/main" val="10002"/>
                  </a:ext>
                </a:extLst>
              </a:tr>
            </a:tbl>
          </a:graphicData>
        </a:graphic>
      </p:graphicFrame>
      <p:sp>
        <p:nvSpPr>
          <p:cNvPr id="3" name="Date Placeholder 2"/>
          <p:cNvSpPr>
            <a:spLocks noGrp="1"/>
          </p:cNvSpPr>
          <p:nvPr>
            <p:ph type="dt" sz="half" idx="10"/>
          </p:nvPr>
        </p:nvSpPr>
        <p:spPr/>
        <p:txBody>
          <a:bodyPr/>
          <a:lstStyle/>
          <a:p>
            <a:r>
              <a:rPr lang="en-US" smtClean="0"/>
              <a:t>18/03/24</a:t>
            </a:r>
            <a:endParaRPr lang="en-IN"/>
          </a:p>
        </p:txBody>
      </p:sp>
      <p:sp>
        <p:nvSpPr>
          <p:cNvPr id="4" name="Footer Placeholder 3"/>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3422570390"/>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1319645" y="719666"/>
          <a:ext cx="9549246" cy="5371792"/>
        </p:xfrm>
        <a:graphic>
          <a:graphicData uri="http://schemas.openxmlformats.org/drawingml/2006/table">
            <a:tbl>
              <a:tblPr firstRow="1" bandRow="1">
                <a:tableStyleId>{5C22544A-7EE6-4342-B048-85BDC9FD1C3A}</a:tableStyleId>
              </a:tblPr>
              <a:tblGrid>
                <a:gridCol w="3183082">
                  <a:extLst>
                    <a:ext uri="{9D8B030D-6E8A-4147-A177-3AD203B41FA5}">
                      <a16:colId xmlns:a16="http://schemas.microsoft.com/office/drawing/2014/main" val="20000"/>
                    </a:ext>
                  </a:extLst>
                </a:gridCol>
                <a:gridCol w="3183082">
                  <a:extLst>
                    <a:ext uri="{9D8B030D-6E8A-4147-A177-3AD203B41FA5}">
                      <a16:colId xmlns:a16="http://schemas.microsoft.com/office/drawing/2014/main" val="20001"/>
                    </a:ext>
                  </a:extLst>
                </a:gridCol>
                <a:gridCol w="3183082">
                  <a:extLst>
                    <a:ext uri="{9D8B030D-6E8A-4147-A177-3AD203B41FA5}">
                      <a16:colId xmlns:a16="http://schemas.microsoft.com/office/drawing/2014/main" val="20002"/>
                    </a:ext>
                  </a:extLst>
                </a:gridCol>
              </a:tblGrid>
              <a:tr h="1222856">
                <a:tc>
                  <a:txBody>
                    <a:bodyPr/>
                    <a:lstStyle/>
                    <a:p>
                      <a:r>
                        <a:rPr lang="en-US" dirty="0" smtClean="0"/>
                        <a:t>Overriding Effect or Non Applicability</a:t>
                      </a:r>
                      <a:endParaRPr lang="en-IN" dirty="0"/>
                    </a:p>
                  </a:txBody>
                  <a:tcPr/>
                </a:tc>
                <a:tc>
                  <a:txBody>
                    <a:bodyPr/>
                    <a:lstStyle/>
                    <a:p>
                      <a:r>
                        <a:rPr lang="en-US" dirty="0" smtClean="0"/>
                        <a:t>194Q</a:t>
                      </a:r>
                      <a:r>
                        <a:rPr lang="en-US" baseline="0" dirty="0" smtClean="0"/>
                        <a:t> is not applicable if TDS is made under any other provisions of the act</a:t>
                      </a:r>
                      <a:endParaRPr lang="en-IN" dirty="0"/>
                    </a:p>
                  </a:txBody>
                  <a:tcPr/>
                </a:tc>
                <a:tc>
                  <a:txBody>
                    <a:bodyPr/>
                    <a:lstStyle/>
                    <a:p>
                      <a:r>
                        <a:rPr lang="en-US" dirty="0" smtClean="0"/>
                        <a:t>206C)1H) No TCS when goods are exported.</a:t>
                      </a:r>
                    </a:p>
                    <a:p>
                      <a:r>
                        <a:rPr lang="en-US" dirty="0" smtClean="0"/>
                        <a:t>No TCS on sale of goods viz., Motor Vehicle, Tend</a:t>
                      </a:r>
                      <a:r>
                        <a:rPr lang="en-US" baseline="0" dirty="0" smtClean="0"/>
                        <a:t> leaves, scrap, liquor, minerals, etc.</a:t>
                      </a:r>
                      <a:endParaRPr lang="en-IN" dirty="0"/>
                    </a:p>
                  </a:txBody>
                  <a:tcPr/>
                </a:tc>
                <a:extLst>
                  <a:ext uri="{0D108BD9-81ED-4DB2-BD59-A6C34878D82A}">
                    <a16:rowId xmlns:a16="http://schemas.microsoft.com/office/drawing/2014/main" val="10000"/>
                  </a:ext>
                </a:extLst>
              </a:tr>
              <a:tr h="1222856">
                <a:tc>
                  <a:txBody>
                    <a:bodyPr/>
                    <a:lstStyle/>
                    <a:p>
                      <a:r>
                        <a:rPr lang="en-US" dirty="0" smtClean="0"/>
                        <a:t>Adjustment for DN/CN</a:t>
                      </a:r>
                      <a:endParaRPr lang="en-IN" dirty="0"/>
                    </a:p>
                  </a:txBody>
                  <a:tcPr/>
                </a:tc>
                <a:tc>
                  <a:txBody>
                    <a:bodyPr/>
                    <a:lstStyle/>
                    <a:p>
                      <a:r>
                        <a:rPr lang="en-US" dirty="0" smtClean="0"/>
                        <a:t>Adjustment</a:t>
                      </a:r>
                      <a:r>
                        <a:rPr lang="en-US" baseline="0" dirty="0" smtClean="0"/>
                        <a:t> Allowed</a:t>
                      </a:r>
                      <a:endParaRPr lang="en-IN" dirty="0"/>
                    </a:p>
                  </a:txBody>
                  <a:tcPr/>
                </a:tc>
                <a:tc>
                  <a:txBody>
                    <a:bodyPr/>
                    <a:lstStyle/>
                    <a:p>
                      <a:r>
                        <a:rPr lang="en-US" dirty="0" smtClean="0"/>
                        <a:t>No Adjustment</a:t>
                      </a:r>
                      <a:endParaRPr lang="en-IN" dirty="0"/>
                    </a:p>
                  </a:txBody>
                  <a:tcPr/>
                </a:tc>
                <a:extLst>
                  <a:ext uri="{0D108BD9-81ED-4DB2-BD59-A6C34878D82A}">
                    <a16:rowId xmlns:a16="http://schemas.microsoft.com/office/drawing/2014/main" val="10001"/>
                  </a:ext>
                </a:extLst>
              </a:tr>
              <a:tr h="1222856">
                <a:tc>
                  <a:txBody>
                    <a:bodyPr/>
                    <a:lstStyle/>
                    <a:p>
                      <a:r>
                        <a:rPr lang="en-US" dirty="0" smtClean="0"/>
                        <a:t>GST Implication</a:t>
                      </a:r>
                      <a:endParaRPr lang="en-IN" dirty="0"/>
                    </a:p>
                  </a:txBody>
                  <a:tcPr/>
                </a:tc>
                <a:tc>
                  <a:txBody>
                    <a:bodyPr/>
                    <a:lstStyle/>
                    <a:p>
                      <a:r>
                        <a:rPr lang="en-US" dirty="0" smtClean="0"/>
                        <a:t>No</a:t>
                      </a:r>
                      <a:r>
                        <a:rPr lang="en-US" baseline="0" dirty="0" smtClean="0"/>
                        <a:t> TDS on GST, if amount is credited in the books of account.</a:t>
                      </a:r>
                    </a:p>
                    <a:p>
                      <a:r>
                        <a:rPr lang="en-US" baseline="0" dirty="0" smtClean="0"/>
                        <a:t>If TDS on payment basis, TDS is to be made including GST</a:t>
                      </a:r>
                      <a:endParaRPr lang="en-IN" dirty="0"/>
                    </a:p>
                  </a:txBody>
                  <a:tcPr/>
                </a:tc>
                <a:tc>
                  <a:txBody>
                    <a:bodyPr/>
                    <a:lstStyle/>
                    <a:p>
                      <a:r>
                        <a:rPr lang="en-US" dirty="0" smtClean="0"/>
                        <a:t>TCS is applicable on Sales Consideration as per CBDT Clarification. TCS required to be collected on whole amount including GST</a:t>
                      </a:r>
                      <a:endParaRPr lang="en-IN" dirty="0"/>
                    </a:p>
                  </a:txBody>
                  <a:tcPr/>
                </a:tc>
                <a:extLst>
                  <a:ext uri="{0D108BD9-81ED-4DB2-BD59-A6C34878D82A}">
                    <a16:rowId xmlns:a16="http://schemas.microsoft.com/office/drawing/2014/main" val="10002"/>
                  </a:ext>
                </a:extLst>
              </a:tr>
              <a:tr h="1222856">
                <a:tc>
                  <a:txBody>
                    <a:bodyPr/>
                    <a:lstStyle/>
                    <a:p>
                      <a:r>
                        <a:rPr lang="en-US" dirty="0" smtClean="0"/>
                        <a:t>Multiple GSTNs by Buyer</a:t>
                      </a:r>
                      <a:r>
                        <a:rPr lang="en-US" baseline="0" dirty="0" smtClean="0"/>
                        <a:t> or Seller</a:t>
                      </a:r>
                      <a:endParaRPr lang="en-IN" dirty="0"/>
                    </a:p>
                  </a:txBody>
                  <a:tcPr/>
                </a:tc>
                <a:tc>
                  <a:txBody>
                    <a:bodyPr/>
                    <a:lstStyle/>
                    <a:p>
                      <a:r>
                        <a:rPr lang="en-US" dirty="0" smtClean="0"/>
                        <a:t>Threshold Limit of both Rs.10 </a:t>
                      </a:r>
                      <a:r>
                        <a:rPr lang="en-US" dirty="0" err="1" smtClean="0"/>
                        <a:t>Crores</a:t>
                      </a:r>
                      <a:r>
                        <a:rPr lang="en-US" baseline="0" dirty="0" smtClean="0"/>
                        <a:t> and Rs.50 lakhs is calculated on PAN Basis not </a:t>
                      </a:r>
                      <a:r>
                        <a:rPr lang="en-US" baseline="0" dirty="0" err="1" smtClean="0"/>
                        <a:t>onGSTN</a:t>
                      </a:r>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black"/>
                          </a:solidFill>
                          <a:effectLst/>
                          <a:uLnTx/>
                          <a:uFillTx/>
                          <a:latin typeface="+mn-lt"/>
                        </a:rPr>
                        <a:t>Threshold Limit of both Rs.10 </a:t>
                      </a:r>
                      <a:r>
                        <a:rPr kumimoji="0" lang="en-US" sz="1800" b="0" i="0" u="none" strike="noStrike" kern="1200" cap="none" spc="0" normalizeH="0" baseline="0" noProof="0" dirty="0" err="1" smtClean="0">
                          <a:ln>
                            <a:noFill/>
                          </a:ln>
                          <a:solidFill>
                            <a:prstClr val="black"/>
                          </a:solidFill>
                          <a:effectLst/>
                          <a:uLnTx/>
                          <a:uFillTx/>
                          <a:latin typeface="+mn-lt"/>
                        </a:rPr>
                        <a:t>Crores</a:t>
                      </a:r>
                      <a:r>
                        <a:rPr kumimoji="0" lang="en-US" sz="1800" b="0" i="0" u="none" strike="noStrike" kern="1200" cap="none" spc="0" normalizeH="0" baseline="0" noProof="0" dirty="0" smtClean="0">
                          <a:ln>
                            <a:noFill/>
                          </a:ln>
                          <a:solidFill>
                            <a:prstClr val="black"/>
                          </a:solidFill>
                          <a:effectLst/>
                          <a:uLnTx/>
                          <a:uFillTx/>
                          <a:latin typeface="+mn-lt"/>
                        </a:rPr>
                        <a:t> and Rs.50 lakhs is calculated on PAN Basis not </a:t>
                      </a:r>
                      <a:r>
                        <a:rPr kumimoji="0" lang="en-US" sz="1800" b="0" i="0" u="none" strike="noStrike" kern="1200" cap="none" spc="0" normalizeH="0" baseline="0" noProof="0" dirty="0" err="1" smtClean="0">
                          <a:ln>
                            <a:noFill/>
                          </a:ln>
                          <a:solidFill>
                            <a:prstClr val="black"/>
                          </a:solidFill>
                          <a:effectLst/>
                          <a:uLnTx/>
                          <a:uFillTx/>
                          <a:latin typeface="+mn-lt"/>
                        </a:rPr>
                        <a:t>onGSTN</a:t>
                      </a:r>
                      <a:endParaRPr kumimoji="0" lang="en-IN" sz="1800" b="0" i="0" u="none" strike="noStrike" kern="1200" cap="none" spc="0" normalizeH="0" baseline="0" noProof="0" dirty="0">
                        <a:ln>
                          <a:noFill/>
                        </a:ln>
                        <a:solidFill>
                          <a:prstClr val="black"/>
                        </a:solidFill>
                        <a:effectLst/>
                        <a:uLnTx/>
                        <a:uFillTx/>
                        <a:latin typeface="+mn-lt"/>
                      </a:endParaRPr>
                    </a:p>
                  </a:txBody>
                  <a:tcPr/>
                </a:tc>
                <a:extLst>
                  <a:ext uri="{0D108BD9-81ED-4DB2-BD59-A6C34878D82A}">
                    <a16:rowId xmlns:a16="http://schemas.microsoft.com/office/drawing/2014/main" val="10003"/>
                  </a:ext>
                </a:extLst>
              </a:tr>
            </a:tbl>
          </a:graphicData>
        </a:graphic>
      </p:graphicFrame>
      <p:sp>
        <p:nvSpPr>
          <p:cNvPr id="3" name="Date Placeholder 2"/>
          <p:cNvSpPr>
            <a:spLocks noGrp="1"/>
          </p:cNvSpPr>
          <p:nvPr>
            <p:ph type="dt" sz="half" idx="10"/>
          </p:nvPr>
        </p:nvSpPr>
        <p:spPr/>
        <p:txBody>
          <a:bodyPr/>
          <a:lstStyle/>
          <a:p>
            <a:r>
              <a:rPr lang="en-US" smtClean="0"/>
              <a:t>18/03/24</a:t>
            </a:r>
            <a:endParaRPr lang="en-IN"/>
          </a:p>
        </p:txBody>
      </p:sp>
      <p:sp>
        <p:nvSpPr>
          <p:cNvPr id="4" name="Footer Placeholder 3"/>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283402468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1319645" y="498764"/>
          <a:ext cx="9549246" cy="5722719"/>
        </p:xfrm>
        <a:graphic>
          <a:graphicData uri="http://schemas.openxmlformats.org/drawingml/2006/table">
            <a:tbl>
              <a:tblPr firstRow="1" bandRow="1">
                <a:tableStyleId>{5C22544A-7EE6-4342-B048-85BDC9FD1C3A}</a:tableStyleId>
              </a:tblPr>
              <a:tblGrid>
                <a:gridCol w="3183082">
                  <a:extLst>
                    <a:ext uri="{9D8B030D-6E8A-4147-A177-3AD203B41FA5}">
                      <a16:colId xmlns:a16="http://schemas.microsoft.com/office/drawing/2014/main" val="20000"/>
                    </a:ext>
                  </a:extLst>
                </a:gridCol>
                <a:gridCol w="3183082">
                  <a:extLst>
                    <a:ext uri="{9D8B030D-6E8A-4147-A177-3AD203B41FA5}">
                      <a16:colId xmlns:a16="http://schemas.microsoft.com/office/drawing/2014/main" val="20001"/>
                    </a:ext>
                  </a:extLst>
                </a:gridCol>
                <a:gridCol w="3183082">
                  <a:extLst>
                    <a:ext uri="{9D8B030D-6E8A-4147-A177-3AD203B41FA5}">
                      <a16:colId xmlns:a16="http://schemas.microsoft.com/office/drawing/2014/main" val="20002"/>
                    </a:ext>
                  </a:extLst>
                </a:gridCol>
              </a:tblGrid>
              <a:tr h="1152798">
                <a:tc>
                  <a:txBody>
                    <a:bodyPr/>
                    <a:lstStyle/>
                    <a:p>
                      <a:r>
                        <a:rPr lang="en-US" dirty="0" smtClean="0"/>
                        <a:t>Return</a:t>
                      </a:r>
                      <a:endParaRPr lang="en-IN" dirty="0"/>
                    </a:p>
                  </a:txBody>
                  <a:tcPr/>
                </a:tc>
                <a:tc>
                  <a:txBody>
                    <a:bodyPr/>
                    <a:lstStyle/>
                    <a:p>
                      <a:r>
                        <a:rPr lang="en-US" dirty="0" smtClean="0"/>
                        <a:t>Quarterly Form 26Q</a:t>
                      </a:r>
                      <a:endParaRPr lang="en-IN" dirty="0"/>
                    </a:p>
                  </a:txBody>
                  <a:tcPr/>
                </a:tc>
                <a:tc>
                  <a:txBody>
                    <a:bodyPr/>
                    <a:lstStyle/>
                    <a:p>
                      <a:r>
                        <a:rPr lang="en-US" dirty="0" smtClean="0"/>
                        <a:t>Quarterly Form 27EQ</a:t>
                      </a:r>
                      <a:endParaRPr lang="en-IN" dirty="0"/>
                    </a:p>
                  </a:txBody>
                  <a:tcPr/>
                </a:tc>
                <a:extLst>
                  <a:ext uri="{0D108BD9-81ED-4DB2-BD59-A6C34878D82A}">
                    <a16:rowId xmlns:a16="http://schemas.microsoft.com/office/drawing/2014/main" val="10000"/>
                  </a:ext>
                </a:extLst>
              </a:tr>
              <a:tr h="582483">
                <a:tc>
                  <a:txBody>
                    <a:bodyPr/>
                    <a:lstStyle/>
                    <a:p>
                      <a:r>
                        <a:rPr lang="en-US" dirty="0" smtClean="0"/>
                        <a:t>Issue of TDS/TCS Certificate</a:t>
                      </a:r>
                      <a:endParaRPr lang="en-IN" dirty="0"/>
                    </a:p>
                  </a:txBody>
                  <a:tcPr/>
                </a:tc>
                <a:tc>
                  <a:txBody>
                    <a:bodyPr/>
                    <a:lstStyle/>
                    <a:p>
                      <a:r>
                        <a:rPr lang="en-US" dirty="0" smtClean="0"/>
                        <a:t>Form 16A</a:t>
                      </a:r>
                      <a:endParaRPr lang="en-IN" dirty="0"/>
                    </a:p>
                  </a:txBody>
                  <a:tcPr/>
                </a:tc>
                <a:tc>
                  <a:txBody>
                    <a:bodyPr/>
                    <a:lstStyle/>
                    <a:p>
                      <a:r>
                        <a:rPr lang="en-US" dirty="0" smtClean="0"/>
                        <a:t>Form 27D</a:t>
                      </a:r>
                      <a:endParaRPr lang="en-IN" dirty="0"/>
                    </a:p>
                  </a:txBody>
                  <a:tcPr/>
                </a:tc>
                <a:extLst>
                  <a:ext uri="{0D108BD9-81ED-4DB2-BD59-A6C34878D82A}">
                    <a16:rowId xmlns:a16="http://schemas.microsoft.com/office/drawing/2014/main" val="10001"/>
                  </a:ext>
                </a:extLst>
              </a:tr>
              <a:tr h="2619695">
                <a:tc>
                  <a:txBody>
                    <a:bodyPr/>
                    <a:lstStyle/>
                    <a:p>
                      <a:r>
                        <a:rPr lang="en-US" dirty="0" smtClean="0"/>
                        <a:t>Penalty for failure to make TDS or TCS</a:t>
                      </a:r>
                      <a:endParaRPr lang="en-IN" dirty="0"/>
                    </a:p>
                  </a:txBody>
                  <a:tcPr/>
                </a:tc>
                <a:tc>
                  <a:txBody>
                    <a:bodyPr/>
                    <a:lstStyle/>
                    <a:p>
                      <a:r>
                        <a:rPr lang="en-US" b="0" i="0" dirty="0" smtClean="0">
                          <a:solidFill>
                            <a:srgbClr val="333333"/>
                          </a:solidFill>
                          <a:effectLst/>
                          <a:latin typeface="Arial" panose="020B0604020202020204" pitchFamily="34" charset="0"/>
                        </a:rPr>
                        <a:t>In addition to late fee as prescribed U/s 234E, Assessing Officer can levy penalty U/s 274H (which ranges from minimum Rs.10,000/- to maximum Rs.1,00,000/-) for late / incorrect furnishing of TDS statement.</a:t>
                      </a:r>
                      <a:r>
                        <a:rPr lang="en-US" dirty="0" smtClean="0"/>
                        <a:t/>
                      </a:r>
                      <a:br>
                        <a:rPr lang="en-US" dirty="0" smtClean="0"/>
                      </a:br>
                      <a:endParaRPr lang="en-IN" dirty="0"/>
                    </a:p>
                  </a:txBody>
                  <a:tcPr/>
                </a:tc>
                <a:tc>
                  <a:txBody>
                    <a:bodyPr/>
                    <a:lstStyle/>
                    <a:p>
                      <a:r>
                        <a:rPr lang="en-US" b="0" i="0" dirty="0" smtClean="0">
                          <a:solidFill>
                            <a:srgbClr val="333333"/>
                          </a:solidFill>
                          <a:effectLst/>
                          <a:latin typeface="Arial" panose="020B0604020202020204" pitchFamily="34" charset="0"/>
                        </a:rPr>
                        <a:t>In addition to late fee as prescribed U/s 234E, Assessing Officer can levy penalty U/s 274H (which ranges from minimum Rs.10,000/- to maximum Rs.1,00,000/-) for late / incorrect furnishing of TCS statement.</a:t>
                      </a:r>
                      <a:r>
                        <a:rPr lang="en-US" dirty="0" smtClean="0"/>
                        <a:t/>
                      </a:r>
                      <a:br>
                        <a:rPr lang="en-US" dirty="0" smtClean="0"/>
                      </a:br>
                      <a:endParaRPr lang="en-IN" dirty="0"/>
                    </a:p>
                  </a:txBody>
                  <a:tcPr/>
                </a:tc>
                <a:extLst>
                  <a:ext uri="{0D108BD9-81ED-4DB2-BD59-A6C34878D82A}">
                    <a16:rowId xmlns:a16="http://schemas.microsoft.com/office/drawing/2014/main" val="10002"/>
                  </a:ext>
                </a:extLst>
              </a:tr>
              <a:tr h="1152798">
                <a:tc>
                  <a:txBody>
                    <a:bodyPr/>
                    <a:lstStyle/>
                    <a:p>
                      <a:r>
                        <a:rPr lang="en-US" dirty="0" smtClean="0"/>
                        <a:t>Failure to deposit tax</a:t>
                      </a:r>
                      <a:endParaRPr lang="en-IN" dirty="0"/>
                    </a:p>
                  </a:txBody>
                  <a:tcPr/>
                </a:tc>
                <a:tc>
                  <a:txBody>
                    <a:bodyPr/>
                    <a:lstStyle/>
                    <a:p>
                      <a:r>
                        <a:rPr lang="en-US" dirty="0" smtClean="0"/>
                        <a:t>Sec.276B</a:t>
                      </a:r>
                    </a:p>
                    <a:p>
                      <a:r>
                        <a:rPr lang="en-US" dirty="0" smtClean="0"/>
                        <a:t>RI 3 months to 7 years</a:t>
                      </a:r>
                      <a:endParaRPr lang="en-IN"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black"/>
                          </a:solidFill>
                          <a:effectLst/>
                          <a:uLnTx/>
                          <a:uFillTx/>
                          <a:latin typeface="+mn-lt"/>
                        </a:rPr>
                        <a:t>Sec.276BB</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smtClean="0">
                          <a:ln>
                            <a:noFill/>
                          </a:ln>
                          <a:solidFill>
                            <a:prstClr val="black"/>
                          </a:solidFill>
                          <a:effectLst/>
                          <a:uLnTx/>
                          <a:uFillTx/>
                          <a:latin typeface="+mn-lt"/>
                        </a:rPr>
                        <a:t>RI 3 months to 7 years</a:t>
                      </a:r>
                      <a:endParaRPr kumimoji="0" lang="en-IN" sz="1800" b="0" i="0" u="none" strike="noStrike" kern="1200" cap="none" spc="0" normalizeH="0" baseline="0" noProof="0" dirty="0">
                        <a:ln>
                          <a:noFill/>
                        </a:ln>
                        <a:solidFill>
                          <a:prstClr val="black"/>
                        </a:solidFill>
                        <a:effectLst/>
                        <a:uLnTx/>
                        <a:uFillTx/>
                        <a:latin typeface="+mn-lt"/>
                      </a:endParaRPr>
                    </a:p>
                  </a:txBody>
                  <a:tcPr/>
                </a:tc>
                <a:extLst>
                  <a:ext uri="{0D108BD9-81ED-4DB2-BD59-A6C34878D82A}">
                    <a16:rowId xmlns:a16="http://schemas.microsoft.com/office/drawing/2014/main" val="10003"/>
                  </a:ext>
                </a:extLst>
              </a:tr>
            </a:tbl>
          </a:graphicData>
        </a:graphic>
      </p:graphicFrame>
      <p:sp>
        <p:nvSpPr>
          <p:cNvPr id="3" name="Date Placeholder 2"/>
          <p:cNvSpPr>
            <a:spLocks noGrp="1"/>
          </p:cNvSpPr>
          <p:nvPr>
            <p:ph type="dt" sz="half" idx="10"/>
          </p:nvPr>
        </p:nvSpPr>
        <p:spPr/>
        <p:txBody>
          <a:bodyPr/>
          <a:lstStyle/>
          <a:p>
            <a:r>
              <a:rPr lang="en-US" smtClean="0"/>
              <a:t>18/03/24</a:t>
            </a:r>
            <a:endParaRPr lang="en-IN"/>
          </a:p>
        </p:txBody>
      </p:sp>
      <p:sp>
        <p:nvSpPr>
          <p:cNvPr id="4" name="Footer Placeholder 3"/>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1736484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TDS Certificate</a:t>
            </a:r>
            <a:endParaRPr lang="en-IN" dirty="0"/>
          </a:p>
        </p:txBody>
      </p:sp>
      <p:sp>
        <p:nvSpPr>
          <p:cNvPr id="3" name="Content Placeholder 2"/>
          <p:cNvSpPr>
            <a:spLocks noGrp="1"/>
          </p:cNvSpPr>
          <p:nvPr>
            <p:ph idx="1"/>
          </p:nvPr>
        </p:nvSpPr>
        <p:spPr/>
        <p:txBody>
          <a:bodyPr/>
          <a:lstStyle/>
          <a:p>
            <a:pPr marL="342900" lvl="0" indent="-342900" fontAlgn="base">
              <a:lnSpc>
                <a:spcPct val="107000"/>
              </a:lnSpc>
              <a:spcAft>
                <a:spcPts val="750"/>
              </a:spcAft>
              <a:buSzPts val="1000"/>
              <a:buFont typeface="Symbol" panose="05050102010706020507" pitchFamily="18" charset="2"/>
              <a:buChar char=""/>
              <a:tabLst>
                <a:tab pos="457200" algn="l"/>
              </a:tabLst>
            </a:pPr>
            <a:r>
              <a:rPr lang="en-IN" dirty="0">
                <a:solidFill>
                  <a:srgbClr val="1E293B"/>
                </a:solidFill>
                <a:latin typeface="Arial" panose="020B0604020202020204" pitchFamily="34" charset="0"/>
                <a:ea typeface="Times New Roman" panose="02020603050405020304" pitchFamily="18" charset="0"/>
                <a:cs typeface="Times New Roman" panose="02020603050405020304" pitchFamily="18" charset="0"/>
              </a:rPr>
              <a:t>The person responsible to deduct tax shall furnish details in Form 26QD within 7 days from the end of the month in which tax has been deducted (April 30</a:t>
            </a:r>
            <a:r>
              <a:rPr lang="en-IN" sz="1600" baseline="30000" dirty="0">
                <a:solidFill>
                  <a:srgbClr val="1E293B"/>
                </a:solidFill>
                <a:latin typeface="Arial" panose="020B0604020202020204" pitchFamily="34" charset="0"/>
                <a:ea typeface="Times New Roman" panose="02020603050405020304" pitchFamily="18" charset="0"/>
                <a:cs typeface="Times New Roman" panose="02020603050405020304" pitchFamily="18" charset="0"/>
              </a:rPr>
              <a:t>th</a:t>
            </a:r>
            <a:r>
              <a:rPr lang="en-IN" dirty="0">
                <a:solidFill>
                  <a:srgbClr val="1E293B"/>
                </a:solidFill>
                <a:latin typeface="Arial" panose="020B0604020202020204" pitchFamily="34" charset="0"/>
                <a:ea typeface="Times New Roman" panose="02020603050405020304" pitchFamily="18" charset="0"/>
                <a:cs typeface="Times New Roman" panose="02020603050405020304" pitchFamily="18" charset="0"/>
              </a:rPr>
              <a:t> for tax deducted during the month of March).</a:t>
            </a:r>
            <a:endParaRPr lang="en-IN" sz="2400" dirty="0">
              <a:solidFill>
                <a:srgbClr val="1E293B"/>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fontAlgn="base">
              <a:lnSpc>
                <a:spcPct val="107000"/>
              </a:lnSpc>
              <a:spcAft>
                <a:spcPts val="800"/>
              </a:spcAft>
              <a:buSzPts val="1000"/>
              <a:buFont typeface="Symbol" panose="05050102010706020507" pitchFamily="18" charset="2"/>
              <a:buChar char=""/>
              <a:tabLst>
                <a:tab pos="457200" algn="l"/>
              </a:tabLst>
            </a:pPr>
            <a:r>
              <a:rPr lang="en-IN" dirty="0">
                <a:solidFill>
                  <a:srgbClr val="1E293B"/>
                </a:solidFill>
                <a:latin typeface="Arial" panose="020B0604020202020204" pitchFamily="34" charset="0"/>
                <a:ea typeface="Times New Roman" panose="02020603050405020304" pitchFamily="18" charset="0"/>
                <a:cs typeface="Times New Roman" panose="02020603050405020304" pitchFamily="18" charset="0"/>
              </a:rPr>
              <a:t>Form 26QD is a </a:t>
            </a:r>
            <a:r>
              <a:rPr lang="en-IN" dirty="0" err="1">
                <a:solidFill>
                  <a:srgbClr val="1E293B"/>
                </a:solidFill>
                <a:latin typeface="Arial" panose="020B0604020202020204" pitchFamily="34" charset="0"/>
                <a:ea typeface="Times New Roman" panose="02020603050405020304" pitchFamily="18" charset="0"/>
                <a:cs typeface="Times New Roman" panose="02020603050405020304" pitchFamily="18" charset="0"/>
              </a:rPr>
              <a:t>challan</a:t>
            </a:r>
            <a:r>
              <a:rPr lang="en-IN">
                <a:solidFill>
                  <a:srgbClr val="1E293B"/>
                </a:solidFill>
                <a:latin typeface="Arial" panose="020B0604020202020204" pitchFamily="34" charset="0"/>
                <a:ea typeface="Times New Roman" panose="02020603050405020304" pitchFamily="18" charset="0"/>
                <a:cs typeface="Times New Roman" panose="02020603050405020304" pitchFamily="18" charset="0"/>
              </a:rPr>
              <a:t> cum statement containing details of tax deducted at source under section 194M.</a:t>
            </a:r>
            <a:endParaRPr lang="en-IN" sz="2400">
              <a:solidFill>
                <a:srgbClr val="1E293B"/>
              </a:solidFill>
              <a:latin typeface="Calibri" panose="020F0502020204030204" pitchFamily="34" charset="0"/>
              <a:ea typeface="Calibri" panose="020F0502020204030204" pitchFamily="34" charset="0"/>
              <a:cs typeface="Times New Roman" panose="02020603050405020304" pitchFamily="18" charset="0"/>
            </a:endParaRPr>
          </a:p>
          <a:p>
            <a:endParaRPr lang="en-IN"/>
          </a:p>
        </p:txBody>
      </p:sp>
    </p:spTree>
    <p:extLst>
      <p:ext uri="{BB962C8B-B14F-4D97-AF65-F5344CB8AC3E}">
        <p14:creationId xmlns:p14="http://schemas.microsoft.com/office/powerpoint/2010/main" val="8619336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902566"/>
          </a:xfrm>
        </p:spPr>
        <p:txBody>
          <a:bodyPr/>
          <a:lstStyle/>
          <a:p>
            <a:r>
              <a:rPr lang="en-US" dirty="0" smtClean="0"/>
              <a:t>Non Deduction/Non Payment</a:t>
            </a:r>
            <a:endParaRPr lang="en-IN" dirty="0"/>
          </a:p>
        </p:txBody>
      </p:sp>
      <p:sp>
        <p:nvSpPr>
          <p:cNvPr id="3" name="Content Placeholder 2"/>
          <p:cNvSpPr>
            <a:spLocks noGrp="1"/>
          </p:cNvSpPr>
          <p:nvPr>
            <p:ph idx="1"/>
          </p:nvPr>
        </p:nvSpPr>
        <p:spPr>
          <a:xfrm>
            <a:off x="838200" y="1569027"/>
            <a:ext cx="10515600" cy="4607936"/>
          </a:xfrm>
        </p:spPr>
        <p:txBody>
          <a:bodyPr/>
          <a:lstStyle/>
          <a:p>
            <a:r>
              <a:rPr lang="en-US" dirty="0" smtClean="0"/>
              <a:t>Sec.194Q, Since TDS on purchases</a:t>
            </a:r>
          </a:p>
          <a:p>
            <a:pPr lvl="1"/>
            <a:r>
              <a:rPr lang="en-US" dirty="0">
                <a:solidFill>
                  <a:srgbClr val="333333"/>
                </a:solidFill>
                <a:latin typeface="Arial" panose="020B0604020202020204" pitchFamily="34" charset="0"/>
              </a:rPr>
              <a:t>As per the provisions of Section 40a(</a:t>
            </a:r>
            <a:r>
              <a:rPr lang="en-US" dirty="0" err="1">
                <a:solidFill>
                  <a:srgbClr val="333333"/>
                </a:solidFill>
                <a:latin typeface="Arial" panose="020B0604020202020204" pitchFamily="34" charset="0"/>
              </a:rPr>
              <a:t>ia</a:t>
            </a:r>
            <a:r>
              <a:rPr lang="en-US" dirty="0">
                <a:solidFill>
                  <a:srgbClr val="333333"/>
                </a:solidFill>
                <a:latin typeface="Arial" panose="020B0604020202020204" pitchFamily="34" charset="0"/>
              </a:rPr>
              <a:t>) – If buyer fails to deduct and deposit TDS at applicable rates, expenditure to the extent of 30% will be </a:t>
            </a:r>
            <a:r>
              <a:rPr lang="en-US" dirty="0" smtClean="0">
                <a:solidFill>
                  <a:srgbClr val="333333"/>
                </a:solidFill>
                <a:latin typeface="Arial" panose="020B0604020202020204" pitchFamily="34" charset="0"/>
              </a:rPr>
              <a:t>disallowed in computing the Business Income. </a:t>
            </a:r>
            <a:endParaRPr lang="en-US" dirty="0" smtClean="0"/>
          </a:p>
          <a:p>
            <a:pPr lvl="1"/>
            <a:endParaRPr lang="en-US" dirty="0"/>
          </a:p>
          <a:p>
            <a:r>
              <a:rPr lang="en-US" dirty="0" smtClean="0"/>
              <a:t>Sec.206C(1H) – Not applicable</a:t>
            </a:r>
            <a:endParaRPr lang="en-IN" dirty="0"/>
          </a:p>
        </p:txBody>
      </p:sp>
      <p:sp>
        <p:nvSpPr>
          <p:cNvPr id="4" name="Date Placeholder 3"/>
          <p:cNvSpPr>
            <a:spLocks noGrp="1"/>
          </p:cNvSpPr>
          <p:nvPr>
            <p:ph type="dt" sz="half" idx="10"/>
          </p:nvPr>
        </p:nvSpPr>
        <p:spPr/>
        <p:txBody>
          <a:bodyPr/>
          <a:lstStyle/>
          <a:p>
            <a:r>
              <a:rPr lang="en-US" smtClean="0"/>
              <a:t>18/03/24</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14811702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Issues</a:t>
            </a:r>
            <a:endParaRPr lang="en-IN" dirty="0"/>
          </a:p>
        </p:txBody>
      </p:sp>
      <p:sp>
        <p:nvSpPr>
          <p:cNvPr id="3" name="Content Placeholder 2"/>
          <p:cNvSpPr>
            <a:spLocks noGrp="1"/>
          </p:cNvSpPr>
          <p:nvPr>
            <p:ph idx="1"/>
          </p:nvPr>
        </p:nvSpPr>
        <p:spPr/>
        <p:txBody>
          <a:bodyPr>
            <a:normAutofit fontScale="55000" lnSpcReduction="20000"/>
          </a:bodyPr>
          <a:lstStyle/>
          <a:p>
            <a:r>
              <a:rPr lang="en-US" dirty="0" smtClean="0"/>
              <a:t>If the buyer is liable to TDS under other provisions, Sec.206C(1H) is not applicable.</a:t>
            </a:r>
          </a:p>
          <a:p>
            <a:r>
              <a:rPr lang="en-US" sz="2000" dirty="0" smtClean="0">
                <a:solidFill>
                  <a:srgbClr val="333333"/>
                </a:solidFill>
                <a:latin typeface="Arial" panose="020B0604020202020204" pitchFamily="34" charset="0"/>
              </a:rPr>
              <a:t>Non-Resident Buyer </a:t>
            </a:r>
            <a:r>
              <a:rPr lang="en-US" sz="2000" dirty="0">
                <a:solidFill>
                  <a:srgbClr val="333333"/>
                </a:solidFill>
                <a:latin typeface="Arial" panose="020B0604020202020204" pitchFamily="34" charset="0"/>
              </a:rPr>
              <a:t>under section </a:t>
            </a:r>
            <a:r>
              <a:rPr lang="en-US" sz="2000" dirty="0" smtClean="0">
                <a:solidFill>
                  <a:srgbClr val="333333"/>
                </a:solidFill>
                <a:latin typeface="Arial" panose="020B0604020202020204" pitchFamily="34" charset="0"/>
              </a:rPr>
              <a:t>194Q</a:t>
            </a:r>
          </a:p>
          <a:p>
            <a:pPr lvl="1"/>
            <a:r>
              <a:rPr lang="en-US" sz="2000" dirty="0" smtClean="0">
                <a:solidFill>
                  <a:srgbClr val="333333"/>
                </a:solidFill>
                <a:latin typeface="Arial" panose="020B0604020202020204" pitchFamily="34" charset="0"/>
              </a:rPr>
              <a:t>Clarification </a:t>
            </a:r>
            <a:r>
              <a:rPr lang="en-US" sz="2000" dirty="0">
                <a:solidFill>
                  <a:srgbClr val="333333"/>
                </a:solidFill>
                <a:latin typeface="Arial" panose="020B0604020202020204" pitchFamily="34" charset="0"/>
              </a:rPr>
              <a:t>:- Section 194Q shall not apply to a Non-Resident Buyer where purchase of goods is from Seller Resident in India &amp; such Purchase is not effectively connected with the Permanent Establishment of such non resident</a:t>
            </a:r>
            <a:r>
              <a:rPr lang="en-US" dirty="0" smtClean="0">
                <a:solidFill>
                  <a:srgbClr val="333333"/>
                </a:solidFill>
                <a:latin typeface="Arial" panose="020B0604020202020204" pitchFamily="34" charset="0"/>
              </a:rPr>
              <a:t>.</a:t>
            </a:r>
          </a:p>
          <a:p>
            <a:r>
              <a:rPr lang="en-US" dirty="0" smtClean="0"/>
              <a:t>If the seller’s income is exempted, no TDS u/s.194Q</a:t>
            </a:r>
          </a:p>
          <a:p>
            <a:r>
              <a:rPr lang="en-US" dirty="0" smtClean="0"/>
              <a:t>If the buyer’s income is exempted, no TCS u/s.206C(1H)</a:t>
            </a:r>
          </a:p>
          <a:p>
            <a:r>
              <a:rPr lang="en-US" dirty="0" smtClean="0"/>
              <a:t>Sec.194-O is applicable to E-Commerce Operator, hence provisions of Sec.194Q and Sec.206C(1H) is not applicable to E-Commerce Operator.</a:t>
            </a:r>
          </a:p>
          <a:p>
            <a:r>
              <a:rPr lang="en-US" dirty="0" smtClean="0"/>
              <a:t>If a transaction is within the purview of both sections, Sec.194Q will prevail upon.</a:t>
            </a:r>
          </a:p>
          <a:p>
            <a:r>
              <a:rPr lang="en-US" dirty="0" smtClean="0"/>
              <a:t>Same Transaction</a:t>
            </a:r>
          </a:p>
          <a:p>
            <a:pPr marL="0" indent="0">
              <a:buNone/>
            </a:pPr>
            <a:r>
              <a:rPr lang="en-US" b="1" dirty="0" smtClean="0">
                <a:solidFill>
                  <a:srgbClr val="FF0000"/>
                </a:solidFill>
                <a:latin typeface="inherit"/>
              </a:rPr>
              <a:t>	Primary </a:t>
            </a:r>
            <a:r>
              <a:rPr lang="en-US" b="1" dirty="0">
                <a:solidFill>
                  <a:srgbClr val="FF0000"/>
                </a:solidFill>
                <a:latin typeface="inherit"/>
              </a:rPr>
              <a:t>liability is on the buyer to deduct TDS.</a:t>
            </a:r>
            <a:r>
              <a:rPr lang="en-US" dirty="0">
                <a:solidFill>
                  <a:srgbClr val="000000"/>
                </a:solidFill>
                <a:latin typeface="Sarala"/>
              </a:rPr>
              <a:t> </a:t>
            </a:r>
            <a:endParaRPr lang="en-US" dirty="0" smtClean="0">
              <a:solidFill>
                <a:srgbClr val="000000"/>
              </a:solidFill>
              <a:latin typeface="Sarala"/>
            </a:endParaRPr>
          </a:p>
          <a:p>
            <a:pPr marL="0" indent="0">
              <a:buNone/>
            </a:pPr>
            <a:r>
              <a:rPr lang="en-US" dirty="0">
                <a:solidFill>
                  <a:srgbClr val="000000"/>
                </a:solidFill>
                <a:latin typeface="Sarala"/>
              </a:rPr>
              <a:t>	</a:t>
            </a:r>
            <a:r>
              <a:rPr lang="en-US" dirty="0" smtClean="0">
                <a:solidFill>
                  <a:srgbClr val="000000"/>
                </a:solidFill>
                <a:latin typeface="Sarala"/>
              </a:rPr>
              <a:t>If </a:t>
            </a:r>
            <a:r>
              <a:rPr lang="en-US" dirty="0">
                <a:solidFill>
                  <a:srgbClr val="000000"/>
                </a:solidFill>
                <a:latin typeface="Sarala"/>
              </a:rPr>
              <a:t>the buyer is liable to deduct TDS, then the seller shall not collect TCS on the </a:t>
            </a:r>
            <a:r>
              <a:rPr lang="en-US" dirty="0" smtClean="0">
                <a:solidFill>
                  <a:srgbClr val="000000"/>
                </a:solidFill>
                <a:latin typeface="Sarala"/>
              </a:rPr>
              <a:t>same</a:t>
            </a:r>
            <a:r>
              <a:rPr lang="en-US" dirty="0">
                <a:solidFill>
                  <a:srgbClr val="000000"/>
                </a:solidFill>
                <a:latin typeface="Sarala"/>
              </a:rPr>
              <a:t>, </a:t>
            </a:r>
            <a:endParaRPr lang="en-US" dirty="0" smtClean="0">
              <a:solidFill>
                <a:srgbClr val="000000"/>
              </a:solidFill>
              <a:latin typeface="Sarala"/>
            </a:endParaRPr>
          </a:p>
          <a:p>
            <a:pPr marL="0" indent="0">
              <a:buNone/>
            </a:pPr>
            <a:r>
              <a:rPr lang="en-US" dirty="0">
                <a:solidFill>
                  <a:srgbClr val="000000"/>
                </a:solidFill>
                <a:latin typeface="Sarala"/>
              </a:rPr>
              <a:t>	</a:t>
            </a:r>
            <a:r>
              <a:rPr lang="en-US" dirty="0" smtClean="0">
                <a:solidFill>
                  <a:srgbClr val="000000"/>
                </a:solidFill>
                <a:latin typeface="Sarala"/>
              </a:rPr>
              <a:t>but </a:t>
            </a:r>
            <a:r>
              <a:rPr lang="en-US" dirty="0">
                <a:solidFill>
                  <a:srgbClr val="000000"/>
                </a:solidFill>
                <a:latin typeface="Sarala"/>
              </a:rPr>
              <a:t>if the buyer is not liable for TDS deduction, then the seller must collect </a:t>
            </a:r>
            <a:r>
              <a:rPr lang="en-US" dirty="0" smtClean="0">
                <a:solidFill>
                  <a:srgbClr val="000000"/>
                </a:solidFill>
                <a:latin typeface="Sarala"/>
              </a:rPr>
              <a:t>TCS </a:t>
            </a:r>
            <a:r>
              <a:rPr lang="en-US" dirty="0">
                <a:solidFill>
                  <a:srgbClr val="000000"/>
                </a:solidFill>
                <a:latin typeface="Sarala"/>
              </a:rPr>
              <a:t>u/s </a:t>
            </a:r>
            <a:r>
              <a:rPr lang="en-US" dirty="0" smtClean="0">
                <a:solidFill>
                  <a:srgbClr val="000000"/>
                </a:solidFill>
                <a:latin typeface="Sarala"/>
              </a:rPr>
              <a:t>	206C(1H).</a:t>
            </a:r>
          </a:p>
          <a:p>
            <a:pPr marL="0" indent="0">
              <a:buNone/>
            </a:pPr>
            <a:r>
              <a:rPr lang="en-US" dirty="0">
                <a:solidFill>
                  <a:srgbClr val="000000"/>
                </a:solidFill>
                <a:latin typeface="Sarala"/>
              </a:rPr>
              <a:t>	</a:t>
            </a:r>
            <a:endParaRPr lang="en-US" dirty="0" smtClean="0">
              <a:solidFill>
                <a:srgbClr val="000000"/>
              </a:solidFill>
              <a:latin typeface="Sarala"/>
            </a:endParaRPr>
          </a:p>
          <a:p>
            <a:pPr marL="0" indent="0">
              <a:buNone/>
            </a:pPr>
            <a:r>
              <a:rPr lang="en-US" dirty="0">
                <a:solidFill>
                  <a:srgbClr val="000000"/>
                </a:solidFill>
                <a:latin typeface="Sarala"/>
              </a:rPr>
              <a:t>	</a:t>
            </a:r>
            <a:r>
              <a:rPr lang="en-US" b="1" dirty="0">
                <a:solidFill>
                  <a:srgbClr val="FF0000"/>
                </a:solidFill>
                <a:latin typeface="inherit"/>
              </a:rPr>
              <a:t>the seller should seek a declaration from the purchaser on whether TDS u/s 194Q applies to the buyer</a:t>
            </a:r>
            <a:r>
              <a:rPr lang="en-US" dirty="0">
                <a:solidFill>
                  <a:srgbClr val="000000"/>
                </a:solidFill>
                <a:latin typeface="Sarala"/>
              </a:rPr>
              <a:t> </a:t>
            </a:r>
            <a:r>
              <a:rPr lang="en-US" dirty="0"/>
              <a:t/>
            </a:r>
            <a:br>
              <a:rPr lang="en-US" dirty="0"/>
            </a:br>
            <a:endParaRPr lang="en-IN" dirty="0"/>
          </a:p>
        </p:txBody>
      </p:sp>
      <p:sp>
        <p:nvSpPr>
          <p:cNvPr id="4" name="Date Placeholder 3"/>
          <p:cNvSpPr>
            <a:spLocks noGrp="1"/>
          </p:cNvSpPr>
          <p:nvPr>
            <p:ph type="dt" sz="half" idx="10"/>
          </p:nvPr>
        </p:nvSpPr>
        <p:spPr/>
        <p:txBody>
          <a:bodyPr/>
          <a:lstStyle/>
          <a:p>
            <a:r>
              <a:rPr lang="en-US" smtClean="0"/>
              <a:t>18/03/24</a:t>
            </a:r>
            <a:endParaRPr lang="en-IN"/>
          </a:p>
        </p:txBody>
      </p:sp>
      <p:sp>
        <p:nvSpPr>
          <p:cNvPr id="5" name="Footer Placeholder 4"/>
          <p:cNvSpPr>
            <a:spLocks noGrp="1"/>
          </p:cNvSpPr>
          <p:nvPr>
            <p:ph type="ftr" sz="quarter" idx="11"/>
          </p:nvPr>
        </p:nvSpPr>
        <p:spPr/>
        <p:txBody>
          <a:bodyPr/>
          <a:lstStyle/>
          <a:p>
            <a:r>
              <a:rPr lang="en-IN" smtClean="0"/>
              <a:t>ICMAI</a:t>
            </a:r>
            <a:endParaRPr lang="en-IN"/>
          </a:p>
        </p:txBody>
      </p:sp>
    </p:spTree>
    <p:extLst>
      <p:ext uri="{BB962C8B-B14F-4D97-AF65-F5344CB8AC3E}">
        <p14:creationId xmlns:p14="http://schemas.microsoft.com/office/powerpoint/2010/main" val="6711804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62313"/>
          </a:xfrm>
        </p:spPr>
        <p:txBody>
          <a:bodyPr/>
          <a:lstStyle/>
          <a:p>
            <a:r>
              <a:rPr lang="en-US" dirty="0" smtClean="0"/>
              <a:t>Case Study – Sec.194M</a:t>
            </a:r>
            <a:endParaRPr lang="en-IN" dirty="0"/>
          </a:p>
        </p:txBody>
      </p:sp>
      <p:sp>
        <p:nvSpPr>
          <p:cNvPr id="3" name="Content Placeholder 2"/>
          <p:cNvSpPr>
            <a:spLocks noGrp="1"/>
          </p:cNvSpPr>
          <p:nvPr>
            <p:ph idx="1"/>
          </p:nvPr>
        </p:nvSpPr>
        <p:spPr>
          <a:xfrm>
            <a:off x="838200" y="1367481"/>
            <a:ext cx="10515600" cy="4809482"/>
          </a:xfrm>
        </p:spPr>
        <p:txBody>
          <a:bodyPr>
            <a:normAutofit fontScale="92500" lnSpcReduction="20000"/>
          </a:bodyPr>
          <a:lstStyle/>
          <a:p>
            <a:r>
              <a:rPr lang="en-US" dirty="0" smtClean="0"/>
              <a:t>X is an Individual</a:t>
            </a:r>
          </a:p>
          <a:p>
            <a:r>
              <a:rPr lang="en-US" dirty="0" smtClean="0"/>
              <a:t>Payment to resident consultant</a:t>
            </a:r>
          </a:p>
          <a:p>
            <a:r>
              <a:rPr lang="en-US" dirty="0" smtClean="0"/>
              <a:t>Work Contract by way of commission or </a:t>
            </a:r>
            <a:r>
              <a:rPr lang="en-US" dirty="0" err="1" smtClean="0"/>
              <a:t>brokegage</a:t>
            </a:r>
            <a:endParaRPr lang="en-US" dirty="0" smtClean="0"/>
          </a:p>
          <a:p>
            <a:r>
              <a:rPr lang="en-US" dirty="0" smtClean="0"/>
              <a:t>Amount of Payment</a:t>
            </a:r>
          </a:p>
          <a:p>
            <a:pPr lvl="1"/>
            <a:r>
              <a:rPr lang="en-US" dirty="0" smtClean="0"/>
              <a:t>Rs.27,00,000 on 10</a:t>
            </a:r>
            <a:r>
              <a:rPr lang="en-US" baseline="30000" dirty="0" smtClean="0"/>
              <a:t>th</a:t>
            </a:r>
            <a:r>
              <a:rPr lang="en-US" dirty="0" smtClean="0"/>
              <a:t> August 2023</a:t>
            </a:r>
          </a:p>
          <a:p>
            <a:pPr lvl="1"/>
            <a:r>
              <a:rPr lang="en-US" dirty="0" smtClean="0"/>
              <a:t>Rs.26,00,000 on 22</a:t>
            </a:r>
            <a:r>
              <a:rPr lang="en-US" baseline="30000" dirty="0" smtClean="0"/>
              <a:t>nd</a:t>
            </a:r>
            <a:r>
              <a:rPr lang="en-US" dirty="0" smtClean="0"/>
              <a:t> November 2023</a:t>
            </a:r>
            <a:endParaRPr lang="en-IN" dirty="0" smtClean="0"/>
          </a:p>
          <a:p>
            <a:r>
              <a:rPr lang="en-US" dirty="0" smtClean="0"/>
              <a:t>Situation 1:</a:t>
            </a:r>
          </a:p>
          <a:p>
            <a:r>
              <a:rPr lang="en-US" dirty="0" smtClean="0"/>
              <a:t>1. X is a business man. Turnover for the year 2022-23 is Rs.15 </a:t>
            </a:r>
            <a:r>
              <a:rPr lang="en-US" dirty="0" err="1" smtClean="0"/>
              <a:t>Crores</a:t>
            </a:r>
            <a:r>
              <a:rPr lang="en-US" dirty="0" smtClean="0"/>
              <a:t>. Payment to consultant is for business purpose.</a:t>
            </a:r>
          </a:p>
          <a:p>
            <a:pPr lvl="1"/>
            <a:r>
              <a:rPr lang="en-US" dirty="0" smtClean="0"/>
              <a:t> In this case TDS u/s.194M is not applicable</a:t>
            </a:r>
          </a:p>
          <a:p>
            <a:pPr lvl="1"/>
            <a:r>
              <a:rPr lang="en-US" dirty="0" smtClean="0"/>
              <a:t>TDS is to be made u/s.194C if the recipient is a contractor</a:t>
            </a:r>
          </a:p>
          <a:p>
            <a:pPr lvl="1"/>
            <a:r>
              <a:rPr lang="en-US" dirty="0" smtClean="0"/>
              <a:t>TDS is to be made u/s.194H if the recipient is a broker</a:t>
            </a:r>
          </a:p>
          <a:p>
            <a:pPr lvl="1"/>
            <a:r>
              <a:rPr lang="en-US" dirty="0" smtClean="0"/>
              <a:t>If the payment is made to a </a:t>
            </a:r>
            <a:r>
              <a:rPr lang="en-US" dirty="0" err="1" smtClean="0"/>
              <a:t>Consolutant</a:t>
            </a:r>
            <a:r>
              <a:rPr lang="en-US" dirty="0" smtClean="0"/>
              <a:t> – TDS applicable under section 194J.</a:t>
            </a:r>
          </a:p>
        </p:txBody>
      </p:sp>
    </p:spTree>
    <p:extLst>
      <p:ext uri="{BB962C8B-B14F-4D97-AF65-F5344CB8AC3E}">
        <p14:creationId xmlns:p14="http://schemas.microsoft.com/office/powerpoint/2010/main" val="32288921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a:t>
            </a:r>
            <a:r>
              <a:rPr lang="en-US" dirty="0" err="1" smtClean="0"/>
              <a:t>Sudy</a:t>
            </a:r>
            <a:endParaRPr lang="en-IN" dirty="0"/>
          </a:p>
        </p:txBody>
      </p:sp>
      <p:sp>
        <p:nvSpPr>
          <p:cNvPr id="3" name="Content Placeholder 2"/>
          <p:cNvSpPr>
            <a:spLocks noGrp="1"/>
          </p:cNvSpPr>
          <p:nvPr>
            <p:ph idx="1"/>
          </p:nvPr>
        </p:nvSpPr>
        <p:spPr/>
        <p:txBody>
          <a:bodyPr/>
          <a:lstStyle/>
          <a:p>
            <a:r>
              <a:rPr lang="en-US" dirty="0" smtClean="0"/>
              <a:t>Situation 2:</a:t>
            </a:r>
          </a:p>
          <a:p>
            <a:r>
              <a:rPr lang="en-US" dirty="0" smtClean="0"/>
              <a:t>X is a business man.  His books are not audit u/s.44AB during the preceding previous year. Payment is for business purpose:</a:t>
            </a:r>
          </a:p>
          <a:p>
            <a:r>
              <a:rPr lang="en-US" dirty="0" smtClean="0"/>
              <a:t>TDS u/s.194M is applicable as the turnover of X is less than the limit since there was no audit in the previous year.</a:t>
            </a:r>
          </a:p>
          <a:p>
            <a:r>
              <a:rPr lang="en-US" dirty="0" smtClean="0"/>
              <a:t>The Total amount is Rs.53,00,000 (more than the threshold limit).Hence TDS at 5% is applicable</a:t>
            </a:r>
          </a:p>
          <a:p>
            <a:pPr lvl="1"/>
            <a:endParaRPr lang="en-US" dirty="0" smtClean="0"/>
          </a:p>
          <a:p>
            <a:pPr lvl="1"/>
            <a:endParaRPr lang="en-IN" dirty="0"/>
          </a:p>
        </p:txBody>
      </p:sp>
    </p:spTree>
    <p:extLst>
      <p:ext uri="{BB962C8B-B14F-4D97-AF65-F5344CB8AC3E}">
        <p14:creationId xmlns:p14="http://schemas.microsoft.com/office/powerpoint/2010/main" val="37027305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TotalTime>
  <Words>4713</Words>
  <Application>Microsoft Office PowerPoint</Application>
  <PresentationFormat>Widescreen</PresentationFormat>
  <Paragraphs>620</Paragraphs>
  <Slides>71</Slides>
  <Notes>3</Notes>
  <HiddenSlides>0</HiddenSlides>
  <MMClips>0</MMClips>
  <ScaleCrop>false</ScaleCrop>
  <HeadingPairs>
    <vt:vector size="6" baseType="variant">
      <vt:variant>
        <vt:lpstr>Fonts Used</vt:lpstr>
      </vt:variant>
      <vt:variant>
        <vt:i4>15</vt:i4>
      </vt:variant>
      <vt:variant>
        <vt:lpstr>Theme</vt:lpstr>
      </vt:variant>
      <vt:variant>
        <vt:i4>1</vt:i4>
      </vt:variant>
      <vt:variant>
        <vt:lpstr>Slide Titles</vt:lpstr>
      </vt:variant>
      <vt:variant>
        <vt:i4>71</vt:i4>
      </vt:variant>
    </vt:vector>
  </HeadingPairs>
  <TitlesOfParts>
    <vt:vector size="87" baseType="lpstr">
      <vt:lpstr>Arial</vt:lpstr>
      <vt:lpstr>Calibri</vt:lpstr>
      <vt:lpstr>Calibri Light</vt:lpstr>
      <vt:lpstr>georgia</vt:lpstr>
      <vt:lpstr>IBM Plex Sans</vt:lpstr>
      <vt:lpstr>inherit</vt:lpstr>
      <vt:lpstr>Lora</vt:lpstr>
      <vt:lpstr>open sans</vt:lpstr>
      <vt:lpstr>Roboto</vt:lpstr>
      <vt:lpstr>Roboto</vt:lpstr>
      <vt:lpstr>Sarala</vt:lpstr>
      <vt:lpstr>Symbol</vt:lpstr>
      <vt:lpstr>Times New Roman</vt:lpstr>
      <vt:lpstr>Trebuchet MS</vt:lpstr>
      <vt:lpstr>verdana, sans-serif</vt:lpstr>
      <vt:lpstr>Office Theme</vt:lpstr>
      <vt:lpstr>PowerPoint Presentation</vt:lpstr>
      <vt:lpstr>Sec.194M – TDS on Payment to a Resident</vt:lpstr>
      <vt:lpstr>Provisions</vt:lpstr>
      <vt:lpstr>Other Provisions</vt:lpstr>
      <vt:lpstr>Nature of work</vt:lpstr>
      <vt:lpstr>Professional Services</vt:lpstr>
      <vt:lpstr>TDS Certificate</vt:lpstr>
      <vt:lpstr>Case Study – Sec.194M</vt:lpstr>
      <vt:lpstr>Case Sudy</vt:lpstr>
      <vt:lpstr>Case Study</vt:lpstr>
      <vt:lpstr>Case Study</vt:lpstr>
      <vt:lpstr>Sec.194-O</vt:lpstr>
      <vt:lpstr>Sec,194-O contd.</vt:lpstr>
      <vt:lpstr>PowerPoint Presentation</vt:lpstr>
      <vt:lpstr>Sec.194-P</vt:lpstr>
      <vt:lpstr>Other Provisions</vt:lpstr>
      <vt:lpstr>Exemption from TDS</vt:lpstr>
      <vt:lpstr>TDS on Cash Withdrawal-Sec.194N</vt:lpstr>
      <vt:lpstr>Applicability</vt:lpstr>
      <vt:lpstr>Rate of TDS</vt:lpstr>
      <vt:lpstr>Explanation of Applicability</vt:lpstr>
      <vt:lpstr>Purpose</vt:lpstr>
      <vt:lpstr>To whom applicable</vt:lpstr>
      <vt:lpstr>To whom not Applicable</vt:lpstr>
      <vt:lpstr>Other Persons Notified by Government</vt:lpstr>
      <vt:lpstr>Person Responsible for making TDS</vt:lpstr>
      <vt:lpstr>Threshold Limit</vt:lpstr>
      <vt:lpstr>Example – Same Bank</vt:lpstr>
      <vt:lpstr>Example – Different Banks</vt:lpstr>
      <vt:lpstr>Non Resident</vt:lpstr>
      <vt:lpstr>Exemptions for TDS</vt:lpstr>
      <vt:lpstr>Joint Account</vt:lpstr>
      <vt:lpstr>Multiple Accounts in same bank </vt:lpstr>
      <vt:lpstr>Tax Treatment of cash withdrawal</vt:lpstr>
      <vt:lpstr>Point of TDS</vt:lpstr>
      <vt:lpstr>How to claim TDS</vt:lpstr>
      <vt:lpstr>No carry forward of TDS</vt:lpstr>
      <vt:lpstr>Whether Form 15G or 15H can be submitted</vt:lpstr>
      <vt:lpstr>Example-1</vt:lpstr>
      <vt:lpstr>Example-2</vt:lpstr>
      <vt:lpstr>Example-3</vt:lpstr>
      <vt:lpstr>Verification of TDS </vt:lpstr>
      <vt:lpstr>TDS -  Sec.194Q</vt:lpstr>
      <vt:lpstr>Scope of Sec.194-Q</vt:lpstr>
      <vt:lpstr>Higher Rate of TDS</vt:lpstr>
      <vt:lpstr>Specified Person</vt:lpstr>
      <vt:lpstr>Scope of Sec.194Q</vt:lpstr>
      <vt:lpstr>Obligation</vt:lpstr>
      <vt:lpstr>Not applicable</vt:lpstr>
      <vt:lpstr>Sec.194Q Not applicable</vt:lpstr>
      <vt:lpstr>Deductor – TO Limit</vt:lpstr>
      <vt:lpstr>Transaction Limit</vt:lpstr>
      <vt:lpstr>Example </vt:lpstr>
      <vt:lpstr>Issues</vt:lpstr>
      <vt:lpstr>Deposit of TDS</vt:lpstr>
      <vt:lpstr>Comparison</vt:lpstr>
      <vt:lpstr>Sec.194Q  - TDS on Purchase of Goods</vt:lpstr>
      <vt:lpstr>Sec.206C(1H) – TCS on Sale of Goods</vt:lpstr>
      <vt:lpstr>Difference between the two</vt:lpstr>
      <vt:lpstr>Overlap</vt:lpstr>
      <vt:lpstr>Law</vt:lpstr>
      <vt:lpstr>Case 1</vt:lpstr>
      <vt:lpstr>Case 2</vt:lpstr>
      <vt:lpstr>PowerPoint Presentation</vt:lpstr>
      <vt:lpstr>PowerPoint Presentation</vt:lpstr>
      <vt:lpstr>PowerPoint Presentation</vt:lpstr>
      <vt:lpstr>PowerPoint Presentation</vt:lpstr>
      <vt:lpstr>PowerPoint Presentation</vt:lpstr>
      <vt:lpstr>PowerPoint Presentation</vt:lpstr>
      <vt:lpstr>Non Deduction/Non Payment</vt:lpstr>
      <vt:lpstr>Other Issues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Priyanka Roy</cp:lastModifiedBy>
  <cp:revision>23</cp:revision>
  <dcterms:created xsi:type="dcterms:W3CDTF">2024-05-09T13:26:17Z</dcterms:created>
  <dcterms:modified xsi:type="dcterms:W3CDTF">2024-06-07T11:04:58Z</dcterms:modified>
</cp:coreProperties>
</file>