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3"/>
    <p:sldId id="257" r:id="rId4"/>
    <p:sldId id="258" r:id="rId5"/>
    <p:sldId id="259" r:id="rId6"/>
    <p:sldId id="260" r:id="rId7"/>
    <p:sldId id="261" r:id="rId8"/>
    <p:sldId id="262" r:id="rId10"/>
    <p:sldId id="263" r:id="rId11"/>
    <p:sldId id="264" r:id="rId12"/>
    <p:sldId id="265" r:id="rId13"/>
    <p:sldId id="266" r:id="rId14"/>
    <p:sldId id="271" r:id="rId15"/>
    <p:sldId id="272" r:id="rId16"/>
    <p:sldId id="273" r:id="rId17"/>
    <p:sldId id="267" r:id="rId18"/>
    <p:sldId id="285" r:id="rId19"/>
    <p:sldId id="268" r:id="rId20"/>
    <p:sldId id="269" r:id="rId21"/>
    <p:sldId id="270" r:id="rId22"/>
    <p:sldId id="278" r:id="rId23"/>
    <p:sldId id="279" r:id="rId24"/>
    <p:sldId id="280" r:id="rId25"/>
    <p:sldId id="281" r:id="rId26"/>
    <p:sldId id="282" r:id="rId27"/>
    <p:sldId id="283" r:id="rId28"/>
    <p:sldId id="28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E2E957D4-EB9D-428F-AEA1-2FF0B866C296}"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E2E957D4-EB9D-428F-AEA1-2FF0B866C2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E2E957D4-EB9D-428F-AEA1-2FF0B866C296}"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E2E957D4-EB9D-428F-AEA1-2FF0B866C296}"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E957D4-EB9D-428F-AEA1-2FF0B866C296}"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2E957D4-EB9D-428F-AEA1-2FF0B866C2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E2E957D4-EB9D-428F-AEA1-2FF0B866C296}"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9388314-6CAB-4FDD-BB01-49DB1A81CDC6}"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E957D4-EB9D-428F-AEA1-2FF0B866C296}" type="datetimeFigureOut">
              <a:rPr lang="en-IN" smtClean="0"/>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388314-6CAB-4FDD-BB01-49DB1A81CDC6}"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hyperlink" Target="https://taxguru.in/income-tax/taxation-capital-gains-india-frequently-asked-questions-faqs.html" TargetMode="External"/><Relationship Id="rId1" Type="http://schemas.openxmlformats.org/officeDocument/2006/relationships/hyperlink" Target="https://taxguru.in/income-tax/extension-period-of-concessional-tax-rate-interest-ecb.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hyperlink" Target="https://taxguru.in/income-tax/tds-made-applicable-to-individual-huf-even-if-no-tax-audit.html" TargetMode="Externa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hyperlink" Target="https://taxguru.in/income-tax/simplification-provisions-tax-deduction-source-case-fees-professional-technical-services-section-194j.html" TargetMode="External"/><Relationship Id="rId1" Type="http://schemas.openxmlformats.org/officeDocument/2006/relationships/hyperlink" Target="https://taxguru.in/income-tax/changes-capital-gain-computation-joint-development-agreement.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7930" y="713740"/>
            <a:ext cx="10091420" cy="5431790"/>
          </a:xfrm>
        </p:spPr>
        <p:txBody>
          <a:bodyPr>
            <a:noAutofit/>
          </a:bodyPr>
          <a:lstStyle/>
          <a:p>
            <a:r>
              <a:rPr lang="en-IN" sz="5400" b="1" dirty="0" smtClean="0">
                <a:solidFill>
                  <a:srgbClr val="FF0000"/>
                </a:solidFill>
                <a:latin typeface="Arial Black" panose="020B0A04020102020204" charset="0"/>
                <a:cs typeface="Arial Black" panose="020B0A04020102020204" charset="0"/>
              </a:rPr>
              <a:t>PROCEDURE ON TAX DEDUCTED AT SOURCE</a:t>
            </a:r>
            <a:r>
              <a:rPr lang="en-US" altLang="en-IN" sz="5400" b="1" dirty="0" smtClean="0">
                <a:solidFill>
                  <a:srgbClr val="FF0000"/>
                </a:solidFill>
                <a:latin typeface="Arial Black" panose="020B0A04020102020204" charset="0"/>
                <a:cs typeface="Arial Black" panose="020B0A04020102020204" charset="0"/>
              </a:rPr>
              <a:t> U/S 194DA, 194E, 194EE,194F,194G AND 194H</a:t>
            </a:r>
            <a:endParaRPr lang="en-US" altLang="en-IN" sz="5400" b="1" dirty="0" smtClean="0">
              <a:solidFill>
                <a:srgbClr val="FF0000"/>
              </a:solidFill>
              <a:latin typeface="Arial Black" panose="020B0A04020102020204" charset="0"/>
              <a:cs typeface="Arial Black" panose="020B0A0402010202020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20" y="103031"/>
            <a:ext cx="11835684" cy="6529589"/>
          </a:xfrm>
        </p:spPr>
        <p:txBody>
          <a:bodyPr/>
          <a:lstStyle/>
          <a:p>
            <a:endParaRPr lang="en-IN" dirty="0"/>
          </a:p>
        </p:txBody>
      </p:sp>
      <p:graphicFrame>
        <p:nvGraphicFramePr>
          <p:cNvPr id="4" name="Table 3"/>
          <p:cNvGraphicFramePr>
            <a:graphicFrameLocks noGrp="1"/>
          </p:cNvGraphicFramePr>
          <p:nvPr/>
        </p:nvGraphicFramePr>
        <p:xfrm>
          <a:off x="218941" y="103030"/>
          <a:ext cx="11848563" cy="6323528"/>
        </p:xfrm>
        <a:graphic>
          <a:graphicData uri="http://schemas.openxmlformats.org/drawingml/2006/table">
            <a:tbl>
              <a:tblPr firstRow="1" firstCol="1" bandRow="1">
                <a:tableStyleId>{5C22544A-7EE6-4342-B048-85BDC9FD1C3A}</a:tableStyleId>
              </a:tblPr>
              <a:tblGrid>
                <a:gridCol w="1420366"/>
                <a:gridCol w="4670297"/>
                <a:gridCol w="2750998"/>
                <a:gridCol w="3006902"/>
              </a:tblGrid>
              <a:tr h="519527">
                <a:tc>
                  <a:txBody>
                    <a:bodyPr/>
                    <a:lstStyle/>
                    <a:p>
                      <a:pPr>
                        <a:lnSpc>
                          <a:spcPct val="115000"/>
                        </a:lnSpc>
                        <a:spcAft>
                          <a:spcPts val="0"/>
                        </a:spcAft>
                      </a:pPr>
                      <a:r>
                        <a:rPr lang="en-US" sz="1400" b="1" dirty="0">
                          <a:effectLst/>
                        </a:rPr>
                        <a:t>194L</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Payment of Compensation on acquisition of Capital Asset</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gridSpan="2">
                  <a:txBody>
                    <a:bodyPr/>
                    <a:lstStyle/>
                    <a:p>
                      <a:pPr>
                        <a:lnSpc>
                          <a:spcPct val="115000"/>
                        </a:lnSpc>
                        <a:spcAft>
                          <a:spcPts val="0"/>
                        </a:spcAft>
                      </a:pPr>
                      <a:r>
                        <a:rPr lang="en-US" sz="1400" b="1">
                          <a:effectLst/>
                        </a:rPr>
                        <a:t>Omitted w.e.f 01.06.2016 as Section was non-operational</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hMerge="1">
                  <a:tcPr/>
                </a:tc>
              </a:tr>
              <a:tr h="972039">
                <a:tc>
                  <a:txBody>
                    <a:bodyPr/>
                    <a:lstStyle/>
                    <a:p>
                      <a:pPr>
                        <a:lnSpc>
                          <a:spcPct val="115000"/>
                        </a:lnSpc>
                        <a:spcAft>
                          <a:spcPts val="0"/>
                        </a:spcAft>
                      </a:pPr>
                      <a:r>
                        <a:rPr lang="en-US" sz="1400" b="1" dirty="0">
                          <a:effectLst/>
                        </a:rPr>
                        <a:t>194LA</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Payment on transfer of certain immovable property other than agricultural land</a:t>
                      </a:r>
                      <a:endParaRPr lang="en-IN" sz="1400" b="1" dirty="0">
                        <a:effectLst/>
                      </a:endParaRPr>
                    </a:p>
                    <a:p>
                      <a:pPr algn="just">
                        <a:lnSpc>
                          <a:spcPct val="115000"/>
                        </a:lnSpc>
                        <a:spcAft>
                          <a:spcPts val="0"/>
                        </a:spcAft>
                      </a:pPr>
                      <a:r>
                        <a:rPr lang="en-US" sz="1400" b="1" dirty="0">
                          <a:effectLst/>
                        </a:rPr>
                        <a:t>(Read Note-8)</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 if amount exceeds Rs. 250000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837384">
                <a:tc>
                  <a:txBody>
                    <a:bodyPr/>
                    <a:lstStyle/>
                    <a:p>
                      <a:pPr>
                        <a:lnSpc>
                          <a:spcPct val="115000"/>
                        </a:lnSpc>
                        <a:spcAft>
                          <a:spcPts val="0"/>
                        </a:spcAft>
                      </a:pPr>
                      <a:r>
                        <a:rPr lang="en-US" sz="1400" b="1">
                          <a:effectLst/>
                        </a:rPr>
                        <a:t>194LB</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Payment of interest on infrastructure debt fund to non-resident or foreign company</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5%#</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1419420">
                <a:tc>
                  <a:txBody>
                    <a:bodyPr/>
                    <a:lstStyle/>
                    <a:p>
                      <a:pPr>
                        <a:lnSpc>
                          <a:spcPct val="115000"/>
                        </a:lnSpc>
                        <a:spcAft>
                          <a:spcPts val="0"/>
                        </a:spcAft>
                      </a:pPr>
                      <a:r>
                        <a:rPr lang="en-US" sz="1400" b="1">
                          <a:effectLst/>
                        </a:rPr>
                        <a:t>Sec 194LBC</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Income in respect of investment in securitisation trust. (From 01.06.2016)</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25% For Residents individual or HUFs and 30% For other Residents</a:t>
                      </a:r>
                      <a:endParaRPr lang="en-IN" sz="1400" b="1" dirty="0">
                        <a:effectLst/>
                      </a:endParaRPr>
                    </a:p>
                    <a:p>
                      <a:pPr algn="just">
                        <a:lnSpc>
                          <a:spcPct val="115000"/>
                        </a:lnSpc>
                        <a:spcAft>
                          <a:spcPts val="0"/>
                        </a:spcAft>
                      </a:pPr>
                      <a:r>
                        <a:rPr lang="en-US" sz="1400" b="1" dirty="0">
                          <a:effectLst/>
                        </a:rPr>
                        <a:t>40% For Non Residents Companies and 30% For Non Residents other than Company</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pPr>
                      <a:endParaRPr lang="en-IN" sz="1400" b="1">
                        <a:effectLst/>
                        <a:latin typeface="Calibri" panose="020F0502020204030204" pitchFamily="34" charset="0"/>
                        <a:cs typeface="Times New Roman" panose="02020603050405020304" pitchFamily="18" charset="0"/>
                      </a:endParaRPr>
                    </a:p>
                  </a:txBody>
                  <a:tcPr marL="50334" marR="50334" marT="50334" marB="50334"/>
                </a:tc>
              </a:tr>
              <a:tr h="703226">
                <a:tc>
                  <a:txBody>
                    <a:bodyPr/>
                    <a:lstStyle/>
                    <a:p>
                      <a:pPr>
                        <a:lnSpc>
                          <a:spcPct val="115000"/>
                        </a:lnSpc>
                        <a:spcAft>
                          <a:spcPts val="0"/>
                        </a:spcAft>
                      </a:pPr>
                      <a:r>
                        <a:rPr lang="en-US" sz="1400" b="1">
                          <a:effectLst/>
                        </a:rPr>
                        <a:t>194LBA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Certain income from units of a business trust(applicable from 01.10.2014</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10% #</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801311">
                <a:tc>
                  <a:txBody>
                    <a:bodyPr/>
                    <a:lstStyle/>
                    <a:p>
                      <a:pPr>
                        <a:lnSpc>
                          <a:spcPct val="115000"/>
                        </a:lnSpc>
                        <a:spcAft>
                          <a:spcPts val="0"/>
                        </a:spcAft>
                      </a:pPr>
                      <a:r>
                        <a:rPr lang="en-US" sz="1400" b="1">
                          <a:effectLst/>
                        </a:rPr>
                        <a:t>194LBA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194LBA – Certain income from units of a business trust to non-resident (applicable from 01.10.2014)</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5%#</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r h="1070621">
                <a:tc>
                  <a:txBody>
                    <a:bodyPr/>
                    <a:lstStyle/>
                    <a:p>
                      <a:pPr>
                        <a:lnSpc>
                          <a:spcPct val="115000"/>
                        </a:lnSpc>
                        <a:spcAft>
                          <a:spcPts val="0"/>
                        </a:spcAft>
                      </a:pPr>
                      <a:r>
                        <a:rPr lang="en-US" sz="1400" b="1">
                          <a:effectLst/>
                        </a:rPr>
                        <a:t>194LBB (See note-10)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Investment fund paying an income to a unit holder [other than income which is exempt under Section 10(23FBB)] shall deduct tax therefrom</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a:effectLst/>
                        </a:rPr>
                        <a:t>At the time of credit or payment whichever is earlier</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or Rate Applicable whichever is higher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334" marR="50334" marT="50334" marB="50334"/>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05" y="154546"/>
            <a:ext cx="11784168" cy="6413679"/>
          </a:xfrm>
        </p:spPr>
        <p:txBody>
          <a:bodyPr/>
          <a:lstStyle/>
          <a:p>
            <a:endParaRPr lang="en-IN" dirty="0"/>
          </a:p>
        </p:txBody>
      </p:sp>
      <p:graphicFrame>
        <p:nvGraphicFramePr>
          <p:cNvPr id="4" name="Table 3"/>
          <p:cNvGraphicFramePr>
            <a:graphicFrameLocks noGrp="1"/>
          </p:cNvGraphicFramePr>
          <p:nvPr/>
        </p:nvGraphicFramePr>
        <p:xfrm>
          <a:off x="180306" y="154546"/>
          <a:ext cx="11784166" cy="6626411"/>
        </p:xfrm>
        <a:graphic>
          <a:graphicData uri="http://schemas.openxmlformats.org/drawingml/2006/table">
            <a:tbl>
              <a:tblPr firstRow="1" firstCol="1" bandRow="1">
                <a:tableStyleId>{5C22544A-7EE6-4342-B048-85BDC9FD1C3A}</a:tableStyleId>
              </a:tblPr>
              <a:tblGrid>
                <a:gridCol w="1401361"/>
                <a:gridCol w="4649970"/>
                <a:gridCol w="2513118"/>
                <a:gridCol w="3219717"/>
              </a:tblGrid>
              <a:tr h="2171446">
                <a:tc>
                  <a:txBody>
                    <a:bodyPr/>
                    <a:lstStyle/>
                    <a:p>
                      <a:pPr>
                        <a:lnSpc>
                          <a:spcPct val="115000"/>
                        </a:lnSpc>
                        <a:spcAft>
                          <a:spcPts val="0"/>
                        </a:spcAft>
                      </a:pPr>
                      <a:r>
                        <a:rPr lang="en-US" sz="1400" dirty="0">
                          <a:effectLst/>
                        </a:rPr>
                        <a:t>194LC</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Payment of interest by an Indian Company or a business trust in respect of money borrowed in foreign currency under a loan agreement or by way of issue of long-term bonds (including long-term infrastructure bond)</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At the time of credit or payment whichever is earlier</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5%#</a:t>
                      </a:r>
                      <a:endParaRPr lang="en-IN" sz="1400">
                        <a:effectLst/>
                      </a:endParaRPr>
                    </a:p>
                    <a:p>
                      <a:pPr algn="just">
                        <a:lnSpc>
                          <a:spcPct val="115000"/>
                        </a:lnSpc>
                        <a:spcAft>
                          <a:spcPts val="0"/>
                        </a:spcAft>
                      </a:pPr>
                      <a:r>
                        <a:rPr lang="en-US" sz="1400">
                          <a:effectLst/>
                        </a:rPr>
                        <a:t>Concessional rate of five per cent TDS on interest</a:t>
                      </a:r>
                      <a:br>
                        <a:rPr lang="en-US" sz="1400">
                          <a:effectLst/>
                        </a:rPr>
                      </a:br>
                      <a:r>
                        <a:rPr lang="en-US" sz="1400">
                          <a:effectLst/>
                        </a:rPr>
                        <a:t>payment under this section will now be available in respect of borrowings made before the 1st July, 2020.</a:t>
                      </a:r>
                      <a:endParaRPr lang="en-IN" sz="1400">
                        <a:effectLst/>
                      </a:endParaRPr>
                    </a:p>
                    <a:p>
                      <a:pPr algn="just">
                        <a:lnSpc>
                          <a:spcPct val="115000"/>
                        </a:lnSpc>
                        <a:spcAft>
                          <a:spcPts val="0"/>
                        </a:spcAft>
                      </a:pPr>
                      <a:r>
                        <a:rPr lang="en-US" sz="1400">
                          <a:effectLst/>
                        </a:rPr>
                        <a:t>Read- </a:t>
                      </a:r>
                      <a:r>
                        <a:rPr lang="en-US" sz="1400" u="none" strike="noStrike">
                          <a:effectLst/>
                          <a:hlinkClick r:id="rId1"/>
                        </a:rPr>
                        <a:t>Extension of period of concessional tax rate on interest on ECB</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853479">
                <a:tc>
                  <a:txBody>
                    <a:bodyPr/>
                    <a:lstStyle/>
                    <a:p>
                      <a:pPr>
                        <a:lnSpc>
                          <a:spcPct val="115000"/>
                        </a:lnSpc>
                        <a:spcAft>
                          <a:spcPts val="0"/>
                        </a:spcAft>
                      </a:pPr>
                      <a:r>
                        <a:rPr lang="en-US" sz="1400">
                          <a:effectLst/>
                        </a:rPr>
                        <a:t>194LD (See note-9)</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Payment of interest on rupee denominated bond of an Indian Company or Government securities to a Foreign Institutional Investor or a Qualified Foreign Investor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5%#</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695405">
                <a:tc>
                  <a:txBody>
                    <a:bodyPr/>
                    <a:lstStyle/>
                    <a:p>
                      <a:pPr>
                        <a:lnSpc>
                          <a:spcPct val="115000"/>
                        </a:lnSpc>
                        <a:spcAft>
                          <a:spcPts val="0"/>
                        </a:spcAft>
                      </a:pPr>
                      <a:r>
                        <a:rPr lang="en-US" sz="1400">
                          <a:effectLst/>
                        </a:rPr>
                        <a:t>195</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Other Sums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endParaRPr>
                    </a:p>
                    <a:p>
                      <a:pPr algn="just">
                        <a:lnSpc>
                          <a:spcPct val="115000"/>
                        </a:lnSpc>
                        <a:spcAft>
                          <a:spcPts val="0"/>
                        </a:spcAft>
                      </a:pPr>
                      <a:r>
                        <a:rPr lang="en-US" sz="1400" dirty="0">
                          <a:effectLst/>
                        </a:rPr>
                        <a:t> </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Average rates as applicable</a:t>
                      </a:r>
                      <a:endParaRPr lang="en-IN" sz="1400">
                        <a:effectLst/>
                      </a:endParaRPr>
                    </a:p>
                    <a:p>
                      <a:pPr algn="just">
                        <a:lnSpc>
                          <a:spcPct val="115000"/>
                        </a:lnSpc>
                        <a:spcAft>
                          <a:spcPts val="0"/>
                        </a:spcAft>
                      </a:pPr>
                      <a:r>
                        <a:rPr lang="en-US" sz="1400">
                          <a:effectLst/>
                        </a:rPr>
                        <a:t>(See Note 17 &amp; 18)</a:t>
                      </a:r>
                      <a:endParaRPr lang="en-IN" sz="1400">
                        <a:effectLst/>
                      </a:endParaRPr>
                    </a:p>
                    <a:p>
                      <a:pPr algn="just">
                        <a:lnSpc>
                          <a:spcPct val="115000"/>
                        </a:lnSpc>
                        <a:spcAft>
                          <a:spcPts val="0"/>
                        </a:spcAft>
                      </a:pPr>
                      <a:r>
                        <a:rPr lang="en-US" sz="1400">
                          <a:effectLst/>
                        </a:rPr>
                        <a:t> </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818726">
                <a:tc>
                  <a:txBody>
                    <a:bodyPr/>
                    <a:lstStyle/>
                    <a:p>
                      <a:pPr>
                        <a:lnSpc>
                          <a:spcPct val="115000"/>
                        </a:lnSpc>
                        <a:spcAft>
                          <a:spcPts val="0"/>
                        </a:spcAft>
                      </a:pPr>
                      <a:r>
                        <a:rPr lang="en-US" sz="1400">
                          <a:effectLst/>
                        </a:rPr>
                        <a:t>196A</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Foreign comp unit holder of MF</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10 % In case of a Company</a:t>
                      </a:r>
                      <a:endParaRPr lang="en-IN" sz="1400">
                        <a:effectLst/>
                      </a:endParaRPr>
                    </a:p>
                    <a:p>
                      <a:pPr algn="just">
                        <a:lnSpc>
                          <a:spcPct val="115000"/>
                        </a:lnSpc>
                        <a:spcAft>
                          <a:spcPts val="0"/>
                        </a:spcAft>
                      </a:pPr>
                      <a:r>
                        <a:rPr lang="en-US" sz="1400">
                          <a:effectLst/>
                        </a:rPr>
                        <a:t>20% In the case of a person other than a company</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560598">
                <a:tc>
                  <a:txBody>
                    <a:bodyPr/>
                    <a:lstStyle/>
                    <a:p>
                      <a:pPr>
                        <a:lnSpc>
                          <a:spcPct val="115000"/>
                        </a:lnSpc>
                        <a:spcAft>
                          <a:spcPts val="0"/>
                        </a:spcAft>
                      </a:pPr>
                      <a:r>
                        <a:rPr lang="en-US" sz="1400">
                          <a:effectLst/>
                        </a:rPr>
                        <a:t>196B –</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from units (including long-term capital gain on transfer of such units) to an offshore fund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10%</a:t>
                      </a:r>
                      <a:endParaRPr lang="en-IN" sz="1400">
                        <a:effectLst/>
                      </a:endParaRPr>
                    </a:p>
                    <a:p>
                      <a:pPr algn="just">
                        <a:lnSpc>
                          <a:spcPct val="115000"/>
                        </a:lnSpc>
                        <a:spcAft>
                          <a:spcPts val="0"/>
                        </a:spcAft>
                      </a:pPr>
                      <a:r>
                        <a:rPr lang="en-US" sz="1400">
                          <a:effectLst/>
                        </a:rPr>
                        <a:t>(20% if no Valid PAN)</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707039">
                <a:tc>
                  <a:txBody>
                    <a:bodyPr/>
                    <a:lstStyle/>
                    <a:p>
                      <a:pPr>
                        <a:lnSpc>
                          <a:spcPct val="115000"/>
                        </a:lnSpc>
                        <a:spcAft>
                          <a:spcPts val="0"/>
                        </a:spcAft>
                      </a:pPr>
                      <a:r>
                        <a:rPr lang="en-US" sz="1400">
                          <a:effectLst/>
                        </a:rPr>
                        <a:t>196C</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from foreign currency bonds or GDR (including long-term </a:t>
                      </a:r>
                      <a:r>
                        <a:rPr lang="en-US" sz="1400" u="none" strike="noStrike">
                          <a:effectLst/>
                          <a:hlinkClick r:id="rId2"/>
                        </a:rPr>
                        <a:t>capital gains tax</a:t>
                      </a:r>
                      <a:r>
                        <a:rPr lang="en-US" sz="1400">
                          <a:effectLst/>
                        </a:rPr>
                        <a:t> on transfer of such bonds) (not being dividend)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At the time of credit or payment whichever is earlier</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10%</a:t>
                      </a:r>
                      <a:endParaRPr lang="en-IN" sz="1400" dirty="0">
                        <a:effectLst/>
                      </a:endParaRPr>
                    </a:p>
                    <a:p>
                      <a:pPr algn="just">
                        <a:lnSpc>
                          <a:spcPct val="115000"/>
                        </a:lnSpc>
                        <a:spcAft>
                          <a:spcPts val="0"/>
                        </a:spcAft>
                      </a:pPr>
                      <a:r>
                        <a:rPr lang="en-US" sz="1400" dirty="0">
                          <a:effectLst/>
                        </a:rPr>
                        <a:t>(20% if no Valid PAN)</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r h="560598">
                <a:tc>
                  <a:txBody>
                    <a:bodyPr/>
                    <a:lstStyle/>
                    <a:p>
                      <a:pPr>
                        <a:lnSpc>
                          <a:spcPct val="115000"/>
                        </a:lnSpc>
                        <a:spcAft>
                          <a:spcPts val="0"/>
                        </a:spcAft>
                      </a:pPr>
                      <a:r>
                        <a:rPr lang="en-US" sz="1400">
                          <a:effectLst/>
                        </a:rPr>
                        <a:t>196D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Income of FIIs from securities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a:effectLst/>
                        </a:rPr>
                        <a:t>At the time of credit or payment whichever is earlier</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c>
                  <a:txBody>
                    <a:bodyPr/>
                    <a:lstStyle/>
                    <a:p>
                      <a:pPr>
                        <a:lnSpc>
                          <a:spcPct val="115000"/>
                        </a:lnSpc>
                        <a:spcAft>
                          <a:spcPts val="0"/>
                        </a:spcAft>
                      </a:pPr>
                      <a:r>
                        <a:rPr lang="en-US" sz="1400" dirty="0">
                          <a:effectLst/>
                        </a:rPr>
                        <a:t>20%</a:t>
                      </a:r>
                      <a:endParaRPr lang="en-IN" sz="1400" dirty="0">
                        <a:effectLst/>
                      </a:endParaRPr>
                    </a:p>
                    <a:p>
                      <a:pPr algn="just">
                        <a:lnSpc>
                          <a:spcPct val="115000"/>
                        </a:lnSpc>
                        <a:spcAft>
                          <a:spcPts val="0"/>
                        </a:spcAft>
                      </a:pPr>
                      <a:r>
                        <a:rPr lang="en-US" sz="1400" dirty="0">
                          <a:effectLst/>
                        </a:rPr>
                        <a:t>(20% if no Valid PAN)</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140" marR="41140" marT="41140" marB="4114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716" y="416641"/>
            <a:ext cx="10907332" cy="6087190"/>
          </a:xfrm>
        </p:spPr>
        <p:txBody>
          <a:bodyPr>
            <a:normAutofit/>
          </a:bodyPr>
          <a:lstStyle/>
          <a:p>
            <a:r>
              <a:rPr lang="en-US" sz="2400" b="1" dirty="0" smtClean="0"/>
              <a:t>194DA Payment in respect of Life Insurance Policies</a:t>
            </a:r>
            <a:br>
              <a:rPr lang="en-US" sz="2400" b="1" dirty="0" smtClean="0"/>
            </a:br>
            <a:br>
              <a:rPr lang="en-US" sz="2400" b="1" dirty="0" smtClean="0"/>
            </a:br>
            <a:r>
              <a:rPr lang="en-US" sz="2400" b="1" dirty="0" smtClean="0"/>
              <a:t>Any person responsible for payment in relates to any sum under a Life Insurance Policy other than the amount not included in Total Income under section 10(10D)</a:t>
            </a:r>
            <a:br>
              <a:rPr lang="en-US" sz="2400" b="1" dirty="0" smtClean="0"/>
            </a:br>
            <a:br>
              <a:rPr lang="en-US" sz="2400" b="1" dirty="0" smtClean="0"/>
            </a:br>
            <a:r>
              <a:rPr lang="en-US" sz="2400" b="1" dirty="0" smtClean="0"/>
              <a:t>Threshold limit: Rs.99,999/-</a:t>
            </a:r>
            <a:br>
              <a:rPr lang="en-US" sz="2400" b="1" dirty="0" smtClean="0"/>
            </a:br>
            <a:br>
              <a:rPr lang="en-US" sz="2400" b="1" dirty="0"/>
            </a:br>
            <a:r>
              <a:rPr lang="en-US" sz="2400" b="1" dirty="0" smtClean="0"/>
              <a:t>Rate: 5% on the sum to be paid in excess of the premium paid. </a:t>
            </a:r>
            <a:br>
              <a:rPr lang="en-US" sz="2400" b="1" dirty="0" smtClean="0"/>
            </a:br>
            <a:br>
              <a:rPr lang="en-US" sz="2400" b="1" dirty="0" smtClean="0"/>
            </a:br>
            <a:r>
              <a:rPr lang="en-US" sz="2400" dirty="0" smtClean="0"/>
              <a:t>As </a:t>
            </a:r>
            <a:r>
              <a:rPr lang="en-US" sz="2400" dirty="0"/>
              <a:t>per sec 10 [10(D)] of the Income Tax Act any sum received under the Life Insurance Policy including the sum allocated by way of bonus on such policy is exempted whether received from Indian or a Foreign Company. However, this section has following exceptions to it:</a:t>
            </a:r>
            <a:br>
              <a:rPr lang="en-US" sz="2400" dirty="0"/>
            </a:br>
            <a:br>
              <a:rPr lang="en-US" sz="2400" dirty="0"/>
            </a:br>
            <a:endParaRPr lang="en-US" sz="24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958848" cy="6087190"/>
          </a:xfrm>
        </p:spPr>
        <p:txBody>
          <a:bodyPr>
            <a:normAutofit/>
          </a:bodyPr>
          <a:lstStyle/>
          <a:p>
            <a:r>
              <a:rPr lang="en-US" sz="2400" dirty="0" smtClean="0"/>
              <a:t>1. Any </a:t>
            </a:r>
            <a:r>
              <a:rPr lang="en-US" sz="2400" dirty="0"/>
              <a:t>sum received under section 80DD (3) or 80DDA (3). </a:t>
            </a:r>
            <a:br>
              <a:rPr lang="en-US" sz="2400" dirty="0" smtClean="0"/>
            </a:br>
            <a:br>
              <a:rPr lang="en-US" sz="2400" dirty="0" smtClean="0"/>
            </a:br>
            <a:r>
              <a:rPr lang="en-US" sz="2400" dirty="0" smtClean="0"/>
              <a:t>2. Any </a:t>
            </a:r>
            <a:r>
              <a:rPr lang="en-US" sz="2400" dirty="0"/>
              <a:t>sum received under a Keyman Insurance Policy</a:t>
            </a:r>
            <a:r>
              <a:rPr lang="en-US" sz="2400" dirty="0" smtClean="0"/>
              <a:t>.</a:t>
            </a:r>
            <a:br>
              <a:rPr lang="en-US" sz="2400" dirty="0" smtClean="0"/>
            </a:br>
            <a:br>
              <a:rPr lang="en-US" sz="2400" dirty="0"/>
            </a:br>
            <a:r>
              <a:rPr lang="en-US" sz="2400" dirty="0" smtClean="0"/>
              <a:t>3. If </a:t>
            </a:r>
            <a:r>
              <a:rPr lang="en-US" sz="2400" dirty="0"/>
              <a:t>Policy is </a:t>
            </a:r>
            <a:r>
              <a:rPr lang="en-US" sz="2400" dirty="0" smtClean="0"/>
              <a:t>purchased after </a:t>
            </a:r>
            <a:r>
              <a:rPr lang="en-US" sz="2400" dirty="0"/>
              <a:t>1st April 2003 but on or before 31st March </a:t>
            </a:r>
            <a:r>
              <a:rPr lang="en-US" sz="2400" dirty="0" smtClean="0"/>
              <a:t>2012, the annual premium </a:t>
            </a:r>
            <a:r>
              <a:rPr lang="en-US" sz="2400" dirty="0"/>
              <a:t>paid is </a:t>
            </a:r>
            <a:r>
              <a:rPr lang="en-US" sz="2400" dirty="0" smtClean="0"/>
              <a:t>20</a:t>
            </a:r>
            <a:r>
              <a:rPr lang="en-US" sz="2400" dirty="0"/>
              <a:t>% more than the sum </a:t>
            </a:r>
            <a:r>
              <a:rPr lang="en-US" sz="2400" dirty="0" smtClean="0"/>
              <a:t>assured</a:t>
            </a:r>
            <a:r>
              <a:rPr lang="en-US" sz="2400" dirty="0"/>
              <a:t>. </a:t>
            </a:r>
            <a:r>
              <a:rPr lang="en-US" sz="2400" dirty="0" smtClean="0"/>
              <a:t>If the policy is purchased </a:t>
            </a:r>
            <a:br>
              <a:rPr lang="en-US" sz="2400" dirty="0" smtClean="0"/>
            </a:br>
            <a:r>
              <a:rPr lang="en-US" sz="2400" dirty="0" smtClean="0"/>
              <a:t>after </a:t>
            </a:r>
            <a:r>
              <a:rPr lang="en-US" sz="2400" dirty="0" smtClean="0"/>
              <a:t>1</a:t>
            </a:r>
            <a:r>
              <a:rPr lang="en-US" sz="2400" baseline="30000" dirty="0" smtClean="0"/>
              <a:t>st</a:t>
            </a:r>
            <a:r>
              <a:rPr lang="en-US" sz="2400" dirty="0" smtClean="0"/>
              <a:t> April 2012 the annual premium paid is more than 10% of sum </a:t>
            </a:r>
            <a:r>
              <a:rPr lang="en-US" sz="2400" dirty="0" smtClean="0"/>
              <a:t>assured.</a:t>
            </a:r>
            <a:br>
              <a:rPr lang="en-US" sz="2400" dirty="0" smtClean="0"/>
            </a:br>
            <a:r>
              <a:rPr lang="en-US" sz="2400" dirty="0" smtClean="0"/>
              <a:t>Provided that if the person is buying policy with under disability or severe disability</a:t>
            </a:r>
            <a:br>
              <a:rPr lang="en-US" sz="2400" dirty="0" smtClean="0"/>
            </a:br>
            <a:r>
              <a:rPr lang="en-US" sz="2400" dirty="0" smtClean="0"/>
              <a:t>and eligible to claim deduction U/s 80DDB and/or U/s 80U the annual premium will</a:t>
            </a:r>
            <a:br>
              <a:rPr lang="en-US" sz="2400" dirty="0" smtClean="0"/>
            </a:br>
            <a:r>
              <a:rPr lang="en-US" sz="2400" dirty="0" smtClean="0"/>
              <a:t>be replaced by 15% of sum assured.</a:t>
            </a:r>
            <a:br>
              <a:rPr lang="en-US" sz="2400" dirty="0" smtClean="0"/>
            </a:br>
            <a:br>
              <a:rPr lang="en-US" sz="2400" dirty="0"/>
            </a:br>
            <a:r>
              <a:rPr lang="en-US" sz="2400" dirty="0"/>
              <a:t>The Deductor or payer shall issue a quarterly TDS certificate to the </a:t>
            </a:r>
            <a:r>
              <a:rPr lang="en-US" sz="2400" dirty="0" smtClean="0"/>
              <a:t>Deductee </a:t>
            </a:r>
            <a:r>
              <a:rPr lang="en-US" sz="2400" dirty="0"/>
              <a:t>in form 16A. The deductor can download the form from the Traces and the </a:t>
            </a:r>
            <a:r>
              <a:rPr lang="en-US" sz="2400" dirty="0" smtClean="0"/>
              <a:t>Deductee </a:t>
            </a:r>
            <a:r>
              <a:rPr lang="en-US" sz="2400" dirty="0"/>
              <a:t>can </a:t>
            </a:r>
            <a:r>
              <a:rPr lang="en-US" sz="2400" dirty="0" smtClean="0"/>
              <a:t>verify </a:t>
            </a:r>
            <a:r>
              <a:rPr lang="en-US" sz="2400" dirty="0"/>
              <a:t>the same </a:t>
            </a:r>
            <a:r>
              <a:rPr lang="en-US" sz="2400" dirty="0" smtClean="0"/>
              <a:t>through </a:t>
            </a:r>
            <a:r>
              <a:rPr lang="en-US" sz="2400" dirty="0"/>
              <a:t>form </a:t>
            </a:r>
            <a:r>
              <a:rPr lang="en-US" sz="2400" dirty="0" smtClean="0"/>
              <a:t>26AS for the respective year.</a:t>
            </a:r>
            <a:br>
              <a:rPr lang="en-US" sz="2400" dirty="0"/>
            </a:b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0742" y="196312"/>
            <a:ext cx="10515600" cy="6288894"/>
          </a:xfrm>
        </p:spPr>
        <p:txBody>
          <a:bodyPr>
            <a:normAutofit/>
          </a:bodyPr>
          <a:lstStyle/>
          <a:p>
            <a:r>
              <a:rPr lang="en-US" sz="2400" b="1" u="sng" dirty="0" smtClean="0"/>
              <a:t>Illustration:</a:t>
            </a:r>
            <a:br>
              <a:rPr lang="en-US" sz="2400" b="1" u="sng" dirty="0" smtClean="0"/>
            </a:br>
            <a:br>
              <a:rPr lang="en-US" sz="2400" b="1" u="sng" dirty="0" smtClean="0"/>
            </a:br>
            <a:r>
              <a:rPr lang="en-US" sz="2400" dirty="0" smtClean="0"/>
              <a:t>Miss Padma, </a:t>
            </a:r>
            <a:r>
              <a:rPr lang="en-US" sz="2400" dirty="0"/>
              <a:t>a resident </a:t>
            </a:r>
            <a:r>
              <a:rPr lang="en-US" sz="2400" dirty="0" smtClean="0"/>
              <a:t>individual has received </a:t>
            </a:r>
            <a:r>
              <a:rPr lang="en-US" sz="2400" dirty="0"/>
              <a:t>Rs. </a:t>
            </a:r>
            <a:r>
              <a:rPr lang="en-US" sz="2400" dirty="0" smtClean="0"/>
              <a:t>3,25,000 </a:t>
            </a:r>
            <a:r>
              <a:rPr lang="en-US" sz="2400" dirty="0"/>
              <a:t>on </a:t>
            </a:r>
            <a:r>
              <a:rPr lang="en-US" sz="2400" dirty="0" smtClean="0"/>
              <a:t>31.07.2023 after </a:t>
            </a:r>
            <a:r>
              <a:rPr lang="en-US" sz="2400" dirty="0"/>
              <a:t>maturity of her life insurance policy taken on </a:t>
            </a:r>
            <a:r>
              <a:rPr lang="en-US" sz="2400" dirty="0" smtClean="0"/>
              <a:t>30.06.2013. </a:t>
            </a:r>
            <a:r>
              <a:rPr lang="en-US" sz="2400" dirty="0"/>
              <a:t>The </a:t>
            </a:r>
            <a:r>
              <a:rPr lang="en-US" sz="2400" dirty="0" smtClean="0"/>
              <a:t>sum </a:t>
            </a:r>
            <a:r>
              <a:rPr lang="en-US" sz="2400" dirty="0"/>
              <a:t>assured </a:t>
            </a:r>
            <a:r>
              <a:rPr lang="en-US" sz="2400" dirty="0" smtClean="0"/>
              <a:t>of that policy is </a:t>
            </a:r>
            <a:r>
              <a:rPr lang="en-US" sz="2400" dirty="0"/>
              <a:t>Rs. </a:t>
            </a:r>
            <a:r>
              <a:rPr lang="en-US" sz="2400" dirty="0" smtClean="0"/>
              <a:t>2,25,000/-  </a:t>
            </a:r>
            <a:r>
              <a:rPr lang="en-US" sz="2400" dirty="0"/>
              <a:t>and </a:t>
            </a:r>
            <a:r>
              <a:rPr lang="en-US" sz="2400" dirty="0" smtClean="0"/>
              <a:t>the annual </a:t>
            </a:r>
            <a:r>
              <a:rPr lang="en-US" sz="2400" dirty="0"/>
              <a:t>premium </a:t>
            </a:r>
            <a:r>
              <a:rPr lang="en-US" sz="2400" dirty="0" smtClean="0"/>
              <a:t>was Rs.24,000 and paid till 30.06.2022 for ten years. The deductor deducted the tax U/s 194DA Rs.4,250/-. </a:t>
            </a:r>
            <a:br>
              <a:rPr lang="en-US" sz="2400" dirty="0" smtClean="0"/>
            </a:br>
            <a:r>
              <a:rPr lang="en-US" sz="2400" dirty="0" smtClean="0"/>
              <a:t>If Miss Padma is an handicraft being eligible to avail deduction either U/s 80DDB and/or U/s 80U.  </a:t>
            </a:r>
            <a:br>
              <a:rPr lang="en-US" sz="2400" dirty="0" smtClean="0"/>
            </a:br>
            <a:br>
              <a:rPr lang="en-US" sz="2400" dirty="0"/>
            </a:br>
            <a:r>
              <a:rPr lang="en-US" sz="2400" dirty="0" smtClean="0"/>
              <a:t>In </a:t>
            </a:r>
            <a:r>
              <a:rPr lang="en-US" sz="2400" dirty="0"/>
              <a:t>this </a:t>
            </a:r>
            <a:r>
              <a:rPr lang="en-US" sz="2400" dirty="0" smtClean="0"/>
              <a:t>illustration case</a:t>
            </a:r>
            <a:r>
              <a:rPr lang="en-US" sz="2400" dirty="0"/>
              <a:t>, the annual premium </a:t>
            </a:r>
            <a:r>
              <a:rPr lang="en-US" sz="2400" dirty="0" smtClean="0"/>
              <a:t>is Rs.24,000  P.A. which is more than 10% of sum assured, in </a:t>
            </a:r>
            <a:r>
              <a:rPr lang="en-US" sz="2400" dirty="0"/>
              <a:t>respect of a policy taken on or after 01.04.2012 and consequently, the maturity proceeds of Rs. </a:t>
            </a:r>
            <a:r>
              <a:rPr lang="en-US" sz="2400" dirty="0" smtClean="0"/>
              <a:t>3,25,000 </a:t>
            </a:r>
            <a:r>
              <a:rPr lang="en-US" sz="2400" dirty="0"/>
              <a:t>received on </a:t>
            </a:r>
            <a:r>
              <a:rPr lang="en-US" sz="2400" dirty="0" smtClean="0"/>
              <a:t>31.07.23 would</a:t>
            </a:r>
            <a:br>
              <a:rPr lang="en-US" sz="2400" dirty="0" smtClean="0"/>
            </a:br>
            <a:r>
              <a:rPr lang="en-US" sz="2400" dirty="0" smtClean="0"/>
              <a:t>not </a:t>
            </a:r>
            <a:r>
              <a:rPr lang="en-US" sz="2400" dirty="0"/>
              <a:t>be exempt under Section 10(10D) in the hands of Miss </a:t>
            </a:r>
            <a:r>
              <a:rPr lang="en-US" sz="2400" dirty="0" smtClean="0"/>
              <a:t>Padma. </a:t>
            </a:r>
            <a:r>
              <a:rPr lang="en-US" sz="2400" dirty="0"/>
              <a:t>Tax shall be deducted @ 5% on (</a:t>
            </a:r>
            <a:r>
              <a:rPr lang="en-US" sz="2400" dirty="0" smtClean="0"/>
              <a:t>Rs.3,25,000 </a:t>
            </a:r>
            <a:r>
              <a:rPr lang="en-US" sz="2400" dirty="0"/>
              <a:t>less premium </a:t>
            </a:r>
            <a:r>
              <a:rPr lang="en-US" sz="2400" dirty="0" smtClean="0"/>
              <a:t>paid for ten years as Rs.2,40,000/-</a:t>
            </a:r>
            <a:br>
              <a:rPr lang="en-US" sz="2400" dirty="0" smtClean="0"/>
            </a:br>
            <a:r>
              <a:rPr lang="en-US" sz="2400" dirty="0" smtClean="0"/>
              <a:t>i.e. Rs</a:t>
            </a:r>
            <a:r>
              <a:rPr lang="en-US" sz="2400" dirty="0"/>
              <a:t>. </a:t>
            </a:r>
            <a:r>
              <a:rPr lang="en-US" sz="2400" dirty="0" smtClean="0"/>
              <a:t>85,000 @ 5%.</a:t>
            </a:r>
            <a:endParaRPr lang="en-IN"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97840" y="365125"/>
            <a:ext cx="10855960" cy="6184900"/>
          </a:xfrm>
        </p:spPr>
        <p:txBody>
          <a:bodyPr>
            <a:normAutofit fontScale="90000"/>
          </a:bodyPr>
          <a:p>
            <a:r>
              <a:rPr lang="en-US" sz="4000" b="1" dirty="0" smtClean="0">
                <a:latin typeface="+mn-ea"/>
                <a:cs typeface="+mn-ea"/>
                <a:sym typeface="+mn-ea"/>
              </a:rPr>
              <a:t>194E: Payment to Non Resident Sportsmen and Sports associations</a:t>
            </a:r>
            <a:br>
              <a:rPr lang="en-US" sz="4000" b="1" dirty="0" smtClean="0">
                <a:latin typeface="+mn-ea"/>
                <a:cs typeface="+mn-ea"/>
                <a:sym typeface="+mn-ea"/>
              </a:rPr>
            </a:br>
            <a:br>
              <a:rPr lang="en-US" sz="2665" b="1" dirty="0" smtClean="0">
                <a:latin typeface="+mn-ea"/>
                <a:cs typeface="+mn-ea"/>
                <a:sym typeface="+mn-ea"/>
              </a:rPr>
            </a:br>
            <a:r>
              <a:rPr lang="en-US" sz="2665" b="1" dirty="0" smtClean="0">
                <a:latin typeface="+mn-ea"/>
                <a:cs typeface="+mn-ea"/>
                <a:sym typeface="+mn-ea"/>
              </a:rPr>
              <a:t>Income covered U/s 115BBA </a:t>
            </a:r>
            <a:br>
              <a:rPr lang="en-US" sz="2665" b="1" dirty="0" smtClean="0">
                <a:latin typeface="+mn-ea"/>
                <a:cs typeface="+mn-ea"/>
                <a:sym typeface="+mn-ea"/>
              </a:rPr>
            </a:br>
            <a:br>
              <a:rPr lang="en-US" sz="2665" b="1" dirty="0" smtClean="0">
                <a:latin typeface="+mn-ea"/>
                <a:cs typeface="+mn-ea"/>
                <a:sym typeface="+mn-ea"/>
              </a:rPr>
            </a:br>
            <a:r>
              <a:rPr lang="en-US" sz="2665" b="1" dirty="0" smtClean="0">
                <a:latin typeface="+mn-ea"/>
                <a:cs typeface="+mn-ea"/>
                <a:sym typeface="+mn-ea"/>
              </a:rPr>
              <a:t>Any Income from any sports activities or game which is not covered U/s 115BB</a:t>
            </a:r>
            <a:br>
              <a:rPr lang="en-US" sz="2665" b="1" dirty="0" smtClean="0">
                <a:latin typeface="+mn-ea"/>
                <a:cs typeface="+mn-ea"/>
                <a:sym typeface="+mn-ea"/>
              </a:rPr>
            </a:br>
            <a:br>
              <a:rPr lang="en-US" sz="2665" b="1" dirty="0" smtClean="0">
                <a:latin typeface="+mn-ea"/>
                <a:cs typeface="+mn-ea"/>
                <a:sym typeface="+mn-ea"/>
              </a:rPr>
            </a:br>
            <a:r>
              <a:rPr lang="en-US" sz="2665" b="1" dirty="0" smtClean="0">
                <a:latin typeface="+mn-ea"/>
                <a:cs typeface="+mn-ea"/>
                <a:sym typeface="+mn-ea"/>
              </a:rPr>
              <a:t>Any Entertainer</a:t>
            </a:r>
            <a:br>
              <a:rPr lang="en-US" sz="2665" b="1" dirty="0" smtClean="0">
                <a:latin typeface="+mn-ea"/>
                <a:cs typeface="+mn-ea"/>
                <a:sym typeface="+mn-ea"/>
              </a:rPr>
            </a:br>
            <a:br>
              <a:rPr lang="en-US" sz="2665" b="1" dirty="0" smtClean="0">
                <a:latin typeface="+mn-ea"/>
                <a:cs typeface="+mn-ea"/>
                <a:sym typeface="+mn-ea"/>
              </a:rPr>
            </a:br>
            <a:r>
              <a:rPr lang="en-US" sz="2665" b="1" dirty="0" smtClean="0">
                <a:latin typeface="+mn-ea"/>
                <a:cs typeface="+mn-ea"/>
                <a:sym typeface="+mn-ea"/>
              </a:rPr>
              <a:t>Any Non resident Sports Association or Institution which includes any amount guaranteed to be paid or payable other than covered U/s 115BB</a:t>
            </a:r>
            <a:br>
              <a:rPr lang="en-US" sz="2665" b="1" dirty="0" smtClean="0">
                <a:latin typeface="+mn-ea"/>
                <a:cs typeface="+mn-ea"/>
                <a:sym typeface="+mn-ea"/>
              </a:rPr>
            </a:br>
            <a:br>
              <a:rPr lang="en-US" sz="2665" b="1" dirty="0" smtClean="0">
                <a:latin typeface="+mn-ea"/>
                <a:cs typeface="+mn-ea"/>
                <a:sym typeface="+mn-ea"/>
              </a:rPr>
            </a:br>
            <a:r>
              <a:rPr lang="en-US" sz="2665" b="1" dirty="0" smtClean="0">
                <a:latin typeface="+mn-ea"/>
                <a:cs typeface="+mn-ea"/>
                <a:sym typeface="+mn-ea"/>
              </a:rPr>
              <a:t>Any Advertisement activities</a:t>
            </a:r>
            <a:br>
              <a:rPr lang="en-US" sz="2665" b="1" dirty="0" smtClean="0">
                <a:latin typeface="+mn-ea"/>
                <a:cs typeface="+mn-ea"/>
                <a:sym typeface="+mn-ea"/>
              </a:rPr>
            </a:br>
            <a:br>
              <a:rPr lang="en-US" sz="2665" b="1" dirty="0" smtClean="0">
                <a:latin typeface="+mn-ea"/>
                <a:cs typeface="+mn-ea"/>
                <a:sym typeface="+mn-ea"/>
              </a:rPr>
            </a:br>
            <a:r>
              <a:rPr lang="en-US" sz="2665" b="1" dirty="0" smtClean="0">
                <a:latin typeface="+mn-ea"/>
                <a:cs typeface="+mn-ea"/>
                <a:sym typeface="+mn-ea"/>
              </a:rPr>
              <a:t>Any Contribution of articles relating to any game or sports in India in Newspapers,Magazines,or journals</a:t>
            </a:r>
            <a:endParaRPr lang="en-US" sz="2665" b="1" dirty="0" smtClean="0">
              <a:latin typeface="+mn-ea"/>
              <a:cs typeface="+mn-ea"/>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771505" cy="6083300"/>
          </a:xfrm>
        </p:spPr>
        <p:txBody>
          <a:bodyPr>
            <a:normAutofit fontScale="90000"/>
          </a:bodyPr>
          <a:p>
            <a:br>
              <a:rPr lang="en-US" sz="3110"/>
            </a:br>
            <a:br>
              <a:rPr lang="en-US" sz="3110"/>
            </a:br>
            <a:r>
              <a:rPr lang="en-US" sz="3110"/>
              <a:t>The Deductor, under section 194E of the Income Tax Act, 1961, is required to furnish TDS return in Form 27Q.</a:t>
            </a:r>
            <a:br>
              <a:rPr lang="en-US" sz="3110"/>
            </a:br>
            <a:br>
              <a:rPr lang="en-US" sz="3110"/>
            </a:br>
            <a:r>
              <a:rPr lang="en-US" sz="3110"/>
              <a:t> The TDS return in form 27Q is to be filed on a quarterly basis within the following prescribed due dates – </a:t>
            </a:r>
            <a:br>
              <a:rPr lang="en-US" sz="3110"/>
            </a:br>
            <a:r>
              <a:rPr lang="en-US" sz="3110"/>
              <a:t>1. April to June – 31st July </a:t>
            </a:r>
            <a:br>
              <a:rPr lang="en-US" sz="3110"/>
            </a:br>
            <a:r>
              <a:rPr lang="en-US" sz="3110"/>
              <a:t>2. July to September – 31st October </a:t>
            </a:r>
            <a:br>
              <a:rPr lang="en-US" sz="3110"/>
            </a:br>
            <a:r>
              <a:rPr lang="en-US" sz="3110"/>
              <a:t>3. October to December – 31st January </a:t>
            </a:r>
            <a:br>
              <a:rPr lang="en-US" sz="3110"/>
            </a:br>
            <a:r>
              <a:rPr lang="en-US" sz="3110"/>
              <a:t>4. January to March – 31st May Issuance of TDS certificate – </a:t>
            </a:r>
            <a:br>
              <a:rPr lang="en-US" sz="3110"/>
            </a:br>
            <a:br>
              <a:rPr lang="en-US" sz="3110"/>
            </a:br>
            <a:r>
              <a:rPr lang="en-US" sz="3110"/>
              <a:t>Provisions of section 203 of the Income Tax Act, 1961 makes it mandatory for the Deductor to issue the TDS certificate to the payee. The Deductor deducting TDS under section 194E is required to furnish TDS certificate in Form 16A within the following prescribed dates –</a:t>
            </a:r>
            <a:br>
              <a:rPr lang="en-US" sz="3110"/>
            </a:br>
            <a:br>
              <a:rPr lang="en-US"/>
            </a:b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5913120"/>
          </a:xfrm>
        </p:spPr>
        <p:txBody>
          <a:bodyPr>
            <a:normAutofit fontScale="90000"/>
          </a:bodyPr>
          <a:p>
            <a:r>
              <a:rPr lang="en-US" sz="3600" b="1">
                <a:latin typeface="Arial Black" panose="020B0A04020102020204" charset="0"/>
                <a:cs typeface="Arial Black" panose="020B0A04020102020204" charset="0"/>
              </a:rPr>
              <a:t>Sec 194EE: Payment in respect of Deposits under National Savings Scheme etc</a:t>
            </a:r>
            <a:br>
              <a:rPr lang="en-US" sz="3600" b="1">
                <a:latin typeface="Arial Black" panose="020B0A04020102020204" charset="0"/>
                <a:cs typeface="Arial Black" panose="020B0A04020102020204" charset="0"/>
              </a:rPr>
            </a:br>
            <a:br>
              <a:rPr lang="en-US" sz="3600" b="1">
                <a:latin typeface="Arial Black" panose="020B0A04020102020204" charset="0"/>
                <a:cs typeface="Arial Black" panose="020B0A04020102020204" charset="0"/>
              </a:rPr>
            </a:br>
            <a:r>
              <a:rPr lang="en-US" sz="2665" b="1">
                <a:latin typeface="Arial Black" panose="020B0A04020102020204" charset="0"/>
                <a:cs typeface="Arial Black" panose="020B0A04020102020204" charset="0"/>
              </a:rPr>
              <a:t>Any person responsible for paying to any person any amount referred to in Clause (a) of Sub Section (2) of 80CCA shall at the time of payment thereof deduct tax @ 10%</a:t>
            </a:r>
            <a:br>
              <a:rPr lang="en-US" sz="2665" b="1">
                <a:latin typeface="Arial Black" panose="020B0A04020102020204" charset="0"/>
                <a:cs typeface="Arial Black" panose="020B0A04020102020204" charset="0"/>
              </a:rPr>
            </a:br>
            <a:br>
              <a:rPr lang="en-US" sz="2665" b="1">
                <a:latin typeface="Arial Black" panose="020B0A04020102020204" charset="0"/>
                <a:cs typeface="Arial Black" panose="020B0A04020102020204" charset="0"/>
              </a:rPr>
            </a:br>
            <a:r>
              <a:rPr lang="en-US" sz="2665" b="1">
                <a:latin typeface="Arial Black" panose="020B0A04020102020204" charset="0"/>
                <a:cs typeface="Arial Black" panose="020B0A04020102020204" charset="0"/>
              </a:rPr>
              <a:t>Provided that no TDS is applicable when the aggregate amount is less than Rs.2,500/-</a:t>
            </a:r>
            <a:br>
              <a:rPr lang="en-US" sz="2665" b="1">
                <a:latin typeface="Arial Black" panose="020B0A04020102020204" charset="0"/>
                <a:cs typeface="Arial Black" panose="020B0A04020102020204" charset="0"/>
              </a:rPr>
            </a:br>
            <a:br>
              <a:rPr lang="en-US" sz="2665" b="1">
                <a:latin typeface="Arial Black" panose="020B0A04020102020204" charset="0"/>
                <a:cs typeface="Arial Black" panose="020B0A04020102020204" charset="0"/>
              </a:rPr>
            </a:br>
            <a:r>
              <a:rPr lang="en-US" sz="2665" b="1">
                <a:latin typeface="Arial Black" panose="020B0A04020102020204" charset="0"/>
                <a:cs typeface="Arial Black" panose="020B0A04020102020204" charset="0"/>
                <a:sym typeface="+mn-ea"/>
              </a:rPr>
              <a:t>Provided that nothing contained in this provisions in respect of payment to the legal heirs</a:t>
            </a:r>
            <a:br>
              <a:rPr lang="en-US" sz="2665" b="1">
                <a:latin typeface="Arial Black" panose="020B0A04020102020204" charset="0"/>
                <a:cs typeface="Arial Black" panose="020B0A04020102020204" charset="0"/>
              </a:rPr>
            </a:br>
            <a:endParaRPr lang="en-US" sz="2665" b="1">
              <a:latin typeface="Arial Black" panose="020B0A04020102020204" charset="0"/>
              <a:cs typeface="Arial Black" panose="020B0A0402010202020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6116955"/>
          </a:xfrm>
        </p:spPr>
        <p:txBody>
          <a:bodyPr/>
          <a:p>
            <a:r>
              <a:rPr lang="en-US" sz="3600">
                <a:latin typeface="Arial Black" panose="020B0A04020102020204" charset="0"/>
                <a:cs typeface="Arial Black" panose="020B0A04020102020204" charset="0"/>
              </a:rPr>
              <a:t>Sec 194F: Payment on account of reourchase of units by Mutual Fund or Unit Trust of India</a:t>
            </a:r>
            <a:br>
              <a:rPr lang="en-US" sz="3600">
                <a:latin typeface="Arial Black" panose="020B0A04020102020204" charset="0"/>
                <a:cs typeface="Arial Black" panose="020B0A04020102020204" charset="0"/>
              </a:rPr>
            </a:br>
            <a:br>
              <a:rPr lang="en-US" sz="3600">
                <a:latin typeface="Arial Black" panose="020B0A04020102020204" charset="0"/>
                <a:cs typeface="Arial Black" panose="020B0A04020102020204" charset="0"/>
              </a:rPr>
            </a:br>
            <a:r>
              <a:rPr lang="en-US" sz="3600">
                <a:latin typeface="Arial Black" panose="020B0A04020102020204" charset="0"/>
                <a:cs typeface="Arial Black" panose="020B0A04020102020204" charset="0"/>
              </a:rPr>
              <a:t>Any Person responsible for paying to any person as referred to in Section 80CCB(2) shall at the time of payment thereof deduct income tax thereon @ 20%</a:t>
            </a:r>
            <a:endParaRPr lang="en-US" sz="3600">
              <a:latin typeface="Arial Black" panose="020B0A04020102020204" charset="0"/>
              <a:cs typeface="Arial Black" panose="020B0A0402010202020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6111240"/>
          </a:xfrm>
        </p:spPr>
        <p:txBody>
          <a:bodyPr>
            <a:normAutofit fontScale="90000"/>
          </a:bodyPr>
          <a:p>
            <a:pPr algn="l"/>
            <a:br>
              <a:rPr lang="en-US" sz="3600" b="1"/>
            </a:br>
            <a:br>
              <a:rPr lang="en-US" sz="3600" b="1"/>
            </a:br>
            <a:r>
              <a:rPr lang="en-US" sz="3600" b="1"/>
              <a:t>Section 194G :Commission etc on sale of Lottery tickets</a:t>
            </a:r>
            <a:br>
              <a:rPr lang="en-US" sz="3600" b="1"/>
            </a:br>
            <a:br>
              <a:rPr lang="en-US" sz="3600" b="1"/>
            </a:br>
            <a:r>
              <a:rPr lang="en-US" sz="2665" b="1"/>
              <a:t>Section 194G requires the person, who is paying any income by way of commission / remuneration / prize on lottery tickets to the person who has been stocking / distributing / purchasing / selling the lottery tickets, to deduct TDS. </a:t>
            </a:r>
            <a:br>
              <a:rPr lang="en-US" sz="2665" b="1"/>
            </a:br>
            <a:br>
              <a:rPr lang="en-US" sz="2665" b="1"/>
            </a:br>
            <a:r>
              <a:rPr lang="en-US" sz="2665" b="1" u="sng"/>
              <a:t>Time of deduction of TDS </a:t>
            </a:r>
            <a:br>
              <a:rPr lang="en-US" sz="2665" b="1" u="sng"/>
            </a:br>
            <a:r>
              <a:rPr lang="en-US" sz="2665" b="1"/>
              <a:t>In case the Deductor is liable to deduct TDS as per provisions of section 194G of the Income Tax Act, 1961, then, the Deductor is required to deduct TDS within earlier of the following prescribed dates – At the time of payment in cash / cheque / draft / any other mode; or At the time of credit of income to the account of the payeeHere Payee implies the person who acknowledges the receipt.</a:t>
            </a:r>
            <a:br>
              <a:rPr lang="en-US" sz="2665" b="1"/>
            </a:br>
            <a:r>
              <a:rPr lang="en-US" sz="2665" b="1"/>
              <a:t> </a:t>
            </a:r>
            <a:br>
              <a:rPr lang="en-US" sz="2665" b="1"/>
            </a:br>
            <a:r>
              <a:rPr lang="en-US" sz="2665" b="1" u="sng"/>
              <a:t>Applicable TDS rates</a:t>
            </a:r>
            <a:br>
              <a:rPr lang="en-US" sz="2665" b="1" u="sng"/>
            </a:br>
            <a:r>
              <a:rPr lang="en-US" sz="2665" b="1"/>
              <a:t>The provision of section 194G requires the Deductor to deduct TDS @ 5%. It should be noted that no surcharge, education cess or SHE cess shall be levied on the said rate of 5%.</a:t>
            </a:r>
            <a:br>
              <a:rPr lang="en-US" sz="2665" b="1"/>
            </a:br>
            <a:br>
              <a:rPr lang="en-US" sz="2665" b="1" u="sng"/>
            </a:br>
            <a:br>
              <a:rPr lang="en-US" sz="3600" b="1"/>
            </a:br>
            <a:endParaRPr lang="en-US" sz="3600" b="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365125"/>
            <a:ext cx="7122017" cy="819731"/>
          </a:xfrm>
        </p:spPr>
        <p:txBody>
          <a:bodyPr/>
          <a:lstStyle/>
          <a:p>
            <a:pPr algn="ctr"/>
            <a:r>
              <a:rPr lang="en-IN" b="1" dirty="0" smtClean="0"/>
              <a:t>INDEX</a:t>
            </a:r>
            <a:endParaRPr lang="en-IN" b="1" dirty="0"/>
          </a:p>
        </p:txBody>
      </p:sp>
      <p:sp>
        <p:nvSpPr>
          <p:cNvPr id="3" name="Content Placeholder 2"/>
          <p:cNvSpPr>
            <a:spLocks noGrp="1"/>
          </p:cNvSpPr>
          <p:nvPr>
            <p:ph sz="half" idx="1"/>
          </p:nvPr>
        </p:nvSpPr>
        <p:spPr>
          <a:xfrm>
            <a:off x="838200" y="1081825"/>
            <a:ext cx="5181600" cy="5344733"/>
          </a:xfrm>
        </p:spPr>
        <p:txBody>
          <a:bodyPr>
            <a:normAutofit/>
          </a:bodyPr>
          <a:lstStyle/>
          <a:p>
            <a:r>
              <a:rPr lang="en-IN" dirty="0" smtClean="0"/>
              <a:t>Introduction</a:t>
            </a:r>
            <a:endParaRPr lang="en-IN" dirty="0" smtClean="0"/>
          </a:p>
          <a:p>
            <a:r>
              <a:rPr lang="en-IN" dirty="0" smtClean="0"/>
              <a:t>Definition</a:t>
            </a:r>
            <a:endParaRPr lang="en-IN" dirty="0" smtClean="0"/>
          </a:p>
          <a:p>
            <a:r>
              <a:rPr lang="en-IN" dirty="0" smtClean="0"/>
              <a:t>Features and Brief overview</a:t>
            </a:r>
            <a:endParaRPr lang="en-IN" dirty="0" smtClean="0"/>
          </a:p>
          <a:p>
            <a:r>
              <a:rPr lang="en-IN" dirty="0" smtClean="0"/>
              <a:t>Sections and Rules</a:t>
            </a:r>
            <a:endParaRPr lang="en-IN" dirty="0" smtClean="0"/>
          </a:p>
          <a:p>
            <a:r>
              <a:rPr lang="en-IN" dirty="0" smtClean="0"/>
              <a:t>Transaction with applicable rate</a:t>
            </a:r>
            <a:endParaRPr lang="en-IN" dirty="0" smtClean="0"/>
          </a:p>
          <a:p>
            <a:r>
              <a:rPr lang="en-IN" dirty="0" smtClean="0"/>
              <a:t>Procedure and Proceedings</a:t>
            </a:r>
            <a:endParaRPr lang="en-IN" dirty="0" smtClean="0"/>
          </a:p>
          <a:p>
            <a:r>
              <a:rPr lang="en-IN" dirty="0" smtClean="0"/>
              <a:t>Duties &amp; Responsibilities</a:t>
            </a:r>
            <a:endParaRPr lang="en-IN" dirty="0" smtClean="0"/>
          </a:p>
          <a:p>
            <a:r>
              <a:rPr lang="en-IN" dirty="0" smtClean="0"/>
              <a:t>Examples</a:t>
            </a:r>
            <a:endParaRPr lang="en-IN" dirty="0" smtClean="0"/>
          </a:p>
          <a:p>
            <a:r>
              <a:rPr lang="en-IN" dirty="0" smtClean="0"/>
              <a:t>Relevant Case Laws</a:t>
            </a:r>
            <a:endParaRPr lang="en-IN" dirty="0" smtClean="0"/>
          </a:p>
          <a:p>
            <a:r>
              <a:rPr lang="en-IN" dirty="0" smtClean="0"/>
              <a:t>Conclusion</a:t>
            </a:r>
            <a:endParaRPr lang="en-IN" dirty="0" smtClean="0"/>
          </a:p>
          <a:p>
            <a:endParaRPr lang="en-IN" dirty="0" smtClean="0"/>
          </a:p>
          <a:p>
            <a:endParaRPr lang="en-IN" dirty="0"/>
          </a:p>
        </p:txBody>
      </p:sp>
      <p:sp>
        <p:nvSpPr>
          <p:cNvPr id="4" name="Content Placeholder 3"/>
          <p:cNvSpPr>
            <a:spLocks noGrp="1"/>
          </p:cNvSpPr>
          <p:nvPr>
            <p:ph sz="half" idx="2"/>
          </p:nvPr>
        </p:nvSpPr>
        <p:spPr>
          <a:xfrm>
            <a:off x="7637172" y="1081825"/>
            <a:ext cx="3219718" cy="5095138"/>
          </a:xfrm>
        </p:spPr>
        <p:txBody>
          <a:bodyPr>
            <a:normAutofit/>
          </a:bodyPr>
          <a:lstStyle/>
          <a:p>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924540" cy="6116955"/>
          </a:xfrm>
        </p:spPr>
        <p:txBody>
          <a:bodyPr>
            <a:normAutofit fontScale="90000"/>
          </a:bodyPr>
          <a:p>
            <a:r>
              <a:rPr lang="en-US" sz="3110"/>
              <a:t>However, in case the PAN is not furnished, the Deductor is liable to deduct TDS @ 20% (maximum marginal rate). </a:t>
            </a:r>
            <a:br>
              <a:rPr lang="en-US" sz="3110"/>
            </a:br>
            <a:br>
              <a:rPr lang="en-US" sz="3110"/>
            </a:br>
            <a:r>
              <a:rPr lang="en-US" sz="3110" b="1"/>
              <a:t>Exemption limit under section 194G</a:t>
            </a:r>
            <a:r>
              <a:rPr lang="en-US" sz="3110"/>
              <a:t> </a:t>
            </a:r>
            <a:br>
              <a:rPr lang="en-US" sz="3110"/>
            </a:br>
            <a:r>
              <a:rPr lang="en-US" sz="3110"/>
              <a:t>The Deductor would be liable to deduct TDS under section 194G only if the income amount exceeds INR 15,000. In other words, the exemption limit sp</a:t>
            </a:r>
            <a:r>
              <a:rPr lang="en-US" sz="2665"/>
              <a:t>ecified under section 194G is INR 15,000 and TDS would be deductible only above that. Provision of lower / NIL TDS deduction The payee can, by filing an application in Form no. 13, request the assessing officer for lower TDS deduction or NIL / no TDS deduction. If the payee receives the appropriate certificate from the Assessing Officer, the Deductor would deduct TDS at a lower rate or NIL rate, as directed. However, section 206AA(4) states that no certificate for lower / NIL deduction shall be granted unless the application contains the Permanent Account Number (PAN) of the applicant.</a:t>
            </a:r>
            <a:br>
              <a:rPr lang="en-US" sz="2665"/>
            </a:br>
            <a:br>
              <a:rPr lang="en-US" sz="2665"/>
            </a:br>
            <a:endParaRPr lang="en-US" sz="2665"/>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531495" y="365125"/>
            <a:ext cx="11266170" cy="6185535"/>
          </a:xfrm>
        </p:spPr>
        <p:txBody>
          <a:bodyPr>
            <a:normAutofit fontScale="90000"/>
          </a:bodyPr>
          <a:p>
            <a:br>
              <a:rPr lang="en-US" sz="3110" b="1"/>
            </a:br>
            <a:br>
              <a:rPr lang="en-US" sz="3110" b="1"/>
            </a:br>
            <a:br>
              <a:rPr lang="en-US" sz="3110" b="1"/>
            </a:br>
            <a:r>
              <a:rPr lang="en-US" sz="4000" b="1" u="sng"/>
              <a:t>Section 194H of the Income Tax Act;</a:t>
            </a:r>
            <a:br>
              <a:rPr lang="en-US" sz="4000" b="1"/>
            </a:br>
            <a:r>
              <a:rPr lang="en-US" sz="4000" b="1"/>
              <a:t>This section </a:t>
            </a:r>
            <a:r>
              <a:rPr lang="en-US" sz="3110" b="1"/>
              <a:t>explains the meaning of commission / brokerage; provides TDS deduction rate and time of deduction of TDS and also provides the list of cases wherein TDS is not deductible under section 194H.</a:t>
            </a:r>
            <a:br>
              <a:rPr lang="en-US" sz="3110" b="1"/>
            </a:br>
            <a:br>
              <a:rPr lang="en-US" sz="3110" b="1"/>
            </a:br>
            <a:r>
              <a:rPr lang="en-US" b="1" u="sng"/>
              <a:t>Basic provisions of section 194H: </a:t>
            </a:r>
            <a:br>
              <a:rPr lang="en-US" b="1"/>
            </a:br>
            <a:r>
              <a:rPr lang="en-US" sz="3555" b="1"/>
              <a:t>As per the provisions of section 194H of the Income Tax Act, 1961, any person making payment of any income in respect of commission / brokerage is required to deduct TDS. In case of Individual / Hindu Undivided Family (HUF) provisions of section 194H applies only if the total sales / gross receipts or turnover exceeds the monetary limit specified under section 44AB (a) or (b).</a:t>
            </a:r>
            <a:br>
              <a:rPr lang="en-US" sz="3555" b="1"/>
            </a:br>
            <a:br>
              <a:rPr lang="en-US" b="1"/>
            </a:br>
            <a:endParaRPr lang="en-US" b="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1026775" cy="6184900"/>
          </a:xfrm>
        </p:spPr>
        <p:txBody>
          <a:bodyPr>
            <a:normAutofit fontScale="90000"/>
          </a:bodyPr>
          <a:p>
            <a:br>
              <a:rPr lang="en-US" sz="3600" b="1" u="sng"/>
            </a:br>
            <a:br>
              <a:rPr lang="en-US" sz="3600" b="1" u="sng"/>
            </a:br>
            <a:r>
              <a:rPr lang="en-US" sz="3600" b="1" u="sng"/>
              <a:t>Meaning of commission / brokerage – </a:t>
            </a:r>
            <a:br>
              <a:rPr lang="en-US" sz="3600" b="1" u="sng"/>
            </a:br>
            <a:br>
              <a:rPr lang="en-US" sz="3600" b="1" u="sng"/>
            </a:br>
            <a:r>
              <a:rPr lang="en-US" sz="3600" b="1"/>
              <a:t>At the time of understanding the provisions of TDS on commission / brokerage, firstly, it is essential to understand what is commission / brokerage? Explanation (i) to Section 194H of the Income Tax Act, 1961 contains the meaning of the term ‘Commission or Brokerage’. </a:t>
            </a:r>
            <a:br>
              <a:rPr lang="en-US" sz="3600" b="1"/>
            </a:br>
            <a:r>
              <a:rPr lang="en-US" sz="3600" b="1"/>
              <a:t>As per the said Explanation, Commission or Brokerage includes any payment received / receivable (directly or indirectly) by a person acting on behalf of another person for – Services rendered (except the professional services); or Any service in the course of buying / selling of goods; or In relation to any transaction to any asset, thing or valuable article (except securities).</a:t>
            </a:r>
            <a:br>
              <a:rPr lang="en-US" sz="3600" b="1"/>
            </a:br>
            <a:br>
              <a:rPr lang="en-US" sz="3600" b="1" u="sng"/>
            </a:b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27025" y="365125"/>
            <a:ext cx="11316970" cy="6031865"/>
          </a:xfrm>
        </p:spPr>
        <p:txBody>
          <a:bodyPr>
            <a:normAutofit fontScale="90000"/>
          </a:bodyPr>
          <a:p>
            <a:br>
              <a:rPr lang="en-US"/>
            </a:br>
            <a:r>
              <a:rPr lang="en-US"/>
              <a:t>TDS deduction rate – </a:t>
            </a:r>
            <a:br>
              <a:rPr lang="en-US"/>
            </a:br>
            <a:r>
              <a:rPr lang="en-US" sz="3110"/>
              <a:t>The person liable to deduct TDS under section 194H of the Income Tax Act is required to deduct TDS @ 5%. No additional surcharge, Education Cess or SHE Cess is to be added to the TDS rate of 5%. However, in the absence of PAN, the Deductor would be liable to deduct TDS at the maximum marginal rate i.e. 20%. </a:t>
            </a:r>
            <a:br>
              <a:rPr lang="en-US" sz="3110"/>
            </a:br>
            <a:r>
              <a:rPr lang="en-US" sz="3110" b="1"/>
              <a:t>Time of TDS deduction</a:t>
            </a:r>
            <a:r>
              <a:rPr lang="en-US" sz="3110"/>
              <a:t> – Section 194H of the Income Tax Act, 1961 requires the Deductor to deduct TDS within earlier of the following dates – </a:t>
            </a:r>
            <a:br>
              <a:rPr lang="en-US" sz="3110"/>
            </a:br>
            <a:br>
              <a:rPr lang="en-US" sz="3110"/>
            </a:br>
            <a:r>
              <a:rPr lang="en-US" sz="3110"/>
              <a:t>At the time of credit of commission or brokerage to the account of the payee; or </a:t>
            </a:r>
            <a:br>
              <a:rPr lang="en-US" sz="3110"/>
            </a:br>
            <a:r>
              <a:rPr lang="en-US" sz="3110"/>
              <a:t>At the time of payment of commission or brokerage in cash or cheque or draft or any other mode.</a:t>
            </a:r>
            <a:br>
              <a:rPr lang="en-US" sz="3110"/>
            </a:br>
            <a:br>
              <a:rPr lang="en-US"/>
            </a:b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0075" y="501650"/>
            <a:ext cx="10720070" cy="6134100"/>
          </a:xfrm>
        </p:spPr>
        <p:txBody>
          <a:bodyPr>
            <a:normAutofit fontScale="90000"/>
          </a:bodyPr>
          <a:p>
            <a:br>
              <a:rPr lang="en-US" sz="2800" b="1" u="sng"/>
            </a:br>
            <a:br>
              <a:rPr lang="en-US" sz="2800" b="1" u="sng"/>
            </a:br>
            <a:br>
              <a:rPr lang="en-US" sz="2800" b="1" u="sng"/>
            </a:br>
            <a:br>
              <a:rPr lang="en-US" sz="2800" b="1" u="sng"/>
            </a:br>
            <a:br>
              <a:rPr lang="en-US" sz="2800" b="1" u="sng"/>
            </a:br>
            <a:r>
              <a:rPr lang="en-US" sz="2800" b="1" u="sng"/>
              <a:t>Cases wherein TDS not to be deducted under section 194H</a:t>
            </a:r>
            <a:br>
              <a:rPr lang="en-US" sz="2800" b="1" u="sng"/>
            </a:br>
            <a:br>
              <a:rPr lang="en-US" sz="2800" b="1" u="sng"/>
            </a:br>
            <a:r>
              <a:rPr lang="en-US" sz="2800" b="1"/>
              <a:t>TDS is not liable to be deduction under Section 194H of the Income Tax Act in the following cases –</a:t>
            </a:r>
            <a:br>
              <a:rPr lang="en-US" sz="2800" b="1"/>
            </a:br>
            <a:r>
              <a:rPr lang="en-US" sz="2800" b="1"/>
              <a:t> 1. The aggregate amount of commission or brokerage credited / paid to the account of the payee doesn’t exceed INR 15,000. </a:t>
            </a:r>
            <a:br>
              <a:rPr lang="en-US" sz="2800" b="1"/>
            </a:br>
            <a:br>
              <a:rPr lang="en-US" sz="2800" b="1"/>
            </a:br>
            <a:r>
              <a:rPr lang="en-US" sz="2800" b="1"/>
              <a:t>2. The Commission or brokerage payable by the Bharat Sanchar Nigam Limited (BSNL) or Mahanagar Telephone Nigam Limited (MTNL) to their public call office franchisees. </a:t>
            </a:r>
            <a:br>
              <a:rPr lang="en-US" sz="2800" b="1"/>
            </a:br>
            <a:br>
              <a:rPr lang="en-US" sz="2800" b="1"/>
            </a:br>
            <a:r>
              <a:rPr lang="en-US" sz="2800" b="1"/>
              <a:t>3. The Bank guarantee commission. 4. The cash management service charges.</a:t>
            </a:r>
            <a:br>
              <a:rPr lang="en-US" sz="2800" b="1"/>
            </a:br>
            <a:br>
              <a:rPr lang="en-US" sz="2800" b="1"/>
            </a:br>
            <a:r>
              <a:rPr lang="en-US" sz="2800" b="1"/>
              <a:t>4. The cash management service charges.</a:t>
            </a:r>
            <a:br>
              <a:rPr lang="en-US" sz="2800" b="1"/>
            </a:br>
            <a:br>
              <a:rPr lang="en-US" sz="2800" b="1"/>
            </a:br>
            <a:r>
              <a:rPr lang="en-US" sz="2800">
                <a:sym typeface="+mn-ea"/>
              </a:rPr>
              <a:t>5. TDS on insurance commission is not deductible under section 194H, the same is specifically covered under section 194D. </a:t>
            </a:r>
            <a:br>
              <a:rPr lang="en-US" sz="2800">
                <a:sym typeface="+mn-ea"/>
              </a:rPr>
            </a:br>
            <a:br>
              <a:rPr lang="en-US" sz="2800">
                <a:sym typeface="+mn-ea"/>
              </a:rPr>
            </a:br>
            <a:br>
              <a:rPr lang="en-US" sz="2800" b="1"/>
            </a:br>
            <a:br>
              <a:rPr lang="en-US" sz="2800" b="1" u="sng"/>
            </a:b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33730" y="143510"/>
            <a:ext cx="10924540" cy="6133465"/>
          </a:xfrm>
        </p:spPr>
        <p:txBody>
          <a:bodyPr>
            <a:normAutofit fontScale="90000"/>
          </a:bodyPr>
          <a:p>
            <a:r>
              <a:rPr lang="en-US" sz="2665">
                <a:sym typeface="+mn-ea"/>
              </a:rPr>
              <a:t>6. The payee has applied for and obtained a certificate from the Assessing Officer under section 197 for NIL or lower deduction of TDS. </a:t>
            </a:r>
            <a:br>
              <a:rPr lang="en-US" sz="2665">
                <a:sym typeface="+mn-ea"/>
              </a:rPr>
            </a:br>
            <a:br>
              <a:rPr lang="en-US" sz="2665"/>
            </a:br>
            <a:r>
              <a:rPr lang="en-US" sz="2665"/>
              <a:t>7. TDS on commission paid by the employer to its employee is deductible as per provisions of section 192 and not under section 194H.</a:t>
            </a:r>
            <a:br>
              <a:rPr lang="en-US" sz="2665"/>
            </a:br>
            <a:br>
              <a:rPr lang="en-US" sz="2665"/>
            </a:br>
            <a:r>
              <a:rPr lang="en-US" sz="2665"/>
              <a:t>In case of levy of GST on the commission / brokerage, the Deductor would be required to deduct TDS on the basic value of the commission / brokerage paid and not on the GST component. </a:t>
            </a:r>
            <a:br>
              <a:rPr lang="en-US" sz="2665"/>
            </a:br>
            <a:br>
              <a:rPr lang="en-US" sz="2665"/>
            </a:br>
            <a:r>
              <a:rPr lang="en-US" sz="2665"/>
              <a:t>If the commission / brokerage exceeds the exemption limit of INR 15,000, the TDS is to be deducted on the whole amount paid / payable during that Financial Year and not only on the amount exceeding the exemption limit. If the agent retains the commission amount while remitting the sale consideration, TDS on such amount of commission is to be deposited by the principal.</a:t>
            </a:r>
            <a:br>
              <a:rPr lang="en-US" sz="2665"/>
            </a:br>
            <a:br>
              <a:rPr lang="en-US" sz="2665"/>
            </a:br>
            <a:endParaRPr lang="en-US" sz="2665"/>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5350510"/>
          </a:xfrm>
        </p:spPr>
        <p:txBody>
          <a:bodyPr/>
          <a:p>
            <a:pPr algn="ctr"/>
            <a:r>
              <a:rPr lang="en-US" b="1"/>
              <a:t>THANKS FOR WATCHING</a:t>
            </a:r>
            <a:endParaRPr lang="en-US"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1380" y="365126"/>
            <a:ext cx="5074276" cy="858368"/>
          </a:xfrm>
        </p:spPr>
        <p:txBody>
          <a:bodyPr/>
          <a:lstStyle/>
          <a:p>
            <a:pPr algn="ctr"/>
            <a:r>
              <a:rPr lang="en-IN" b="1" dirty="0" smtClean="0"/>
              <a:t>Introduction</a:t>
            </a:r>
            <a:endParaRPr lang="en-IN" b="1" dirty="0"/>
          </a:p>
        </p:txBody>
      </p:sp>
      <p:sp>
        <p:nvSpPr>
          <p:cNvPr id="3" name="Content Placeholder 2"/>
          <p:cNvSpPr>
            <a:spLocks noGrp="1"/>
          </p:cNvSpPr>
          <p:nvPr>
            <p:ph idx="1"/>
          </p:nvPr>
        </p:nvSpPr>
        <p:spPr>
          <a:xfrm>
            <a:off x="838200" y="1094703"/>
            <a:ext cx="10515600" cy="5082259"/>
          </a:xfrm>
        </p:spPr>
        <p:txBody>
          <a:bodyPr>
            <a:normAutofit/>
          </a:bodyPr>
          <a:lstStyle/>
          <a:p>
            <a:pPr algn="just"/>
            <a:r>
              <a:rPr lang="en-IN" sz="2400" b="1" dirty="0" smtClean="0">
                <a:solidFill>
                  <a:srgbClr val="FF0000"/>
                </a:solidFill>
              </a:rPr>
              <a:t>TDS</a:t>
            </a:r>
            <a:r>
              <a:rPr lang="en-IN" sz="2400" dirty="0" smtClean="0"/>
              <a:t>: </a:t>
            </a:r>
            <a:r>
              <a:rPr lang="en-IN" sz="2400" b="1" dirty="0" smtClean="0"/>
              <a:t>TAX DEDUCTED AT SOURCE :-</a:t>
            </a:r>
            <a:r>
              <a:rPr lang="en-IN" sz="2400" dirty="0" smtClean="0"/>
              <a:t> In order to safeguard the government revenue and also to receive Tax in regular manner the Central Government has fixed a mechanism as suggested and implemented inspite of payment of tax after self assessment or after fixation of estimated income by the assesse to deduct tax by the payer at the time of generation of Income or credit of Income in favour of the beneficiary.</a:t>
            </a:r>
            <a:endParaRPr lang="en-IN" sz="2400" dirty="0" smtClean="0"/>
          </a:p>
          <a:p>
            <a:pPr algn="just"/>
            <a:endParaRPr lang="en-IN" sz="2400" dirty="0"/>
          </a:p>
          <a:p>
            <a:pPr algn="just"/>
            <a:r>
              <a:rPr lang="en-IN" sz="2400" b="1" dirty="0" smtClean="0"/>
              <a:t>Definition :-</a:t>
            </a:r>
            <a:endParaRPr lang="en-IN" sz="2400" b="1" dirty="0" smtClean="0"/>
          </a:p>
          <a:p>
            <a:pPr algn="just"/>
            <a:r>
              <a:rPr lang="en-IN" sz="2400" dirty="0" smtClean="0"/>
              <a:t>Income : Section 2(24): </a:t>
            </a:r>
            <a:endParaRPr lang="en-IN" sz="2400" dirty="0" smtClean="0"/>
          </a:p>
          <a:p>
            <a:pPr algn="just"/>
            <a:r>
              <a:rPr lang="en-IN" sz="2400" dirty="0" smtClean="0"/>
              <a:t>Chapter XVII</a:t>
            </a:r>
            <a:endParaRPr lang="en-IN" sz="2400" dirty="0" smtClean="0"/>
          </a:p>
          <a:p>
            <a:pPr algn="just"/>
            <a:endParaRPr lang="en-IN" sz="2400" dirty="0" smtClean="0"/>
          </a:p>
          <a:p>
            <a:pPr algn="just"/>
            <a:endParaRPr lang="en-IN" sz="2400" dirty="0"/>
          </a:p>
          <a:p>
            <a:pPr algn="just"/>
            <a:endParaRPr lang="en-IN"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4699" y="321973"/>
            <a:ext cx="11578107" cy="1429554"/>
          </a:xfrm>
        </p:spPr>
        <p:txBody>
          <a:bodyPr>
            <a:normAutofit fontScale="90000"/>
          </a:bodyPr>
          <a:lstStyle/>
          <a:p>
            <a:r>
              <a:rPr lang="en-US" sz="3600" b="1" dirty="0"/>
              <a:t>Tax Deducted at Source (TDS) Rate Chart/Slab for Financial Year </a:t>
            </a:r>
            <a:r>
              <a:rPr lang="en-US" sz="3600" b="1" dirty="0" smtClean="0"/>
              <a:t> 2019-20 relating to the Assessment </a:t>
            </a:r>
            <a:r>
              <a:rPr lang="en-US" sz="3600" b="1" dirty="0"/>
              <a:t>Year </a:t>
            </a:r>
            <a:r>
              <a:rPr lang="en-US" sz="3600" b="1" dirty="0" smtClean="0"/>
              <a:t> 2020 -21 till March 2019</a:t>
            </a:r>
            <a:br>
              <a:rPr lang="en-IN" sz="3600" b="1" dirty="0"/>
            </a:br>
            <a:endParaRPr lang="en-IN" sz="3600" b="1" dirty="0"/>
          </a:p>
        </p:txBody>
      </p:sp>
      <p:sp>
        <p:nvSpPr>
          <p:cNvPr id="3" name="Subtitle 2"/>
          <p:cNvSpPr>
            <a:spLocks noGrp="1"/>
          </p:cNvSpPr>
          <p:nvPr>
            <p:ph type="subTitle" idx="1"/>
          </p:nvPr>
        </p:nvSpPr>
        <p:spPr>
          <a:xfrm>
            <a:off x="373487" y="1751526"/>
            <a:ext cx="11616744" cy="4829577"/>
          </a:xfrm>
        </p:spPr>
        <p:txBody>
          <a:bodyPr/>
          <a:lstStyle/>
          <a:p>
            <a:endParaRPr lang="en-IN" dirty="0" smtClean="0"/>
          </a:p>
          <a:p>
            <a:endParaRPr lang="en-IN" dirty="0" smtClean="0"/>
          </a:p>
          <a:p>
            <a:endParaRPr lang="en-IN" dirty="0"/>
          </a:p>
          <a:p>
            <a:endParaRPr lang="en-IN" dirty="0"/>
          </a:p>
        </p:txBody>
      </p:sp>
      <p:graphicFrame>
        <p:nvGraphicFramePr>
          <p:cNvPr id="6" name="Table 5"/>
          <p:cNvGraphicFramePr>
            <a:graphicFrameLocks noGrp="1"/>
          </p:cNvGraphicFramePr>
          <p:nvPr/>
        </p:nvGraphicFramePr>
        <p:xfrm>
          <a:off x="244697" y="1825625"/>
          <a:ext cx="11745533" cy="5130127"/>
        </p:xfrm>
        <a:graphic>
          <a:graphicData uri="http://schemas.openxmlformats.org/drawingml/2006/table">
            <a:tbl>
              <a:tblPr firstRow="1" firstCol="1" bandRow="1">
                <a:tableStyleId>{5C22544A-7EE6-4342-B048-85BDC9FD1C3A}</a:tableStyleId>
              </a:tblPr>
              <a:tblGrid>
                <a:gridCol w="1396766"/>
                <a:gridCol w="4634724"/>
                <a:gridCol w="2730042"/>
                <a:gridCol w="2984001"/>
              </a:tblGrid>
              <a:tr h="262430">
                <a:tc>
                  <a:txBody>
                    <a:bodyPr/>
                    <a:lstStyle/>
                    <a:p>
                      <a:pPr>
                        <a:lnSpc>
                          <a:spcPct val="115000"/>
                        </a:lnSpc>
                        <a:spcAft>
                          <a:spcPts val="0"/>
                        </a:spcAft>
                      </a:pPr>
                      <a:r>
                        <a:rPr lang="en-US" sz="1400" b="1" dirty="0">
                          <a:effectLst/>
                        </a:rPr>
                        <a:t>Section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a:effectLst/>
                        </a:rPr>
                        <a:t>Nature of income</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a:effectLst/>
                        </a:rPr>
                        <a:t>When to deduct</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a:effectLst/>
                        </a:rPr>
                        <a:t>Rate of TDS</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r>
              <a:tr h="1093027">
                <a:tc>
                  <a:txBody>
                    <a:bodyPr/>
                    <a:lstStyle/>
                    <a:p>
                      <a:pPr>
                        <a:lnSpc>
                          <a:spcPct val="115000"/>
                        </a:lnSpc>
                        <a:spcAft>
                          <a:spcPts val="0"/>
                        </a:spcAft>
                      </a:pPr>
                      <a:r>
                        <a:rPr lang="en-US" sz="1400" b="1" dirty="0">
                          <a:effectLst/>
                        </a:rPr>
                        <a:t>192</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Salary</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Monthly- at the time of payment where estimated yearly net taxable salary exceeds tax free limit.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a:effectLst/>
                        </a:rPr>
                        <a:t>On the average rates on the basis of per rates for individuals. (30%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r>
              <a:tr h="1094704">
                <a:tc>
                  <a:txBody>
                    <a:bodyPr/>
                    <a:lstStyle/>
                    <a:p>
                      <a:pPr>
                        <a:lnSpc>
                          <a:spcPct val="115000"/>
                        </a:lnSpc>
                        <a:spcAft>
                          <a:spcPts val="0"/>
                        </a:spcAft>
                      </a:pPr>
                      <a:r>
                        <a:rPr lang="en-US" sz="1400" b="1">
                          <a:effectLst/>
                        </a:rPr>
                        <a:t>192A</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Payment of accumulated balance due of Employees’ Provident Fund Scheme, 1952, to </a:t>
                      </a:r>
                      <a:r>
                        <a:rPr lang="en-US" sz="1400" b="1" dirty="0" err="1">
                          <a:effectLst/>
                        </a:rPr>
                        <a:t>Employess</a:t>
                      </a:r>
                      <a:r>
                        <a:rPr lang="en-US" sz="1400" b="1" dirty="0">
                          <a:effectLst/>
                        </a:rPr>
                        <a:t> which is taxable in their hand</a:t>
                      </a:r>
                      <a:br>
                        <a:rPr lang="en-US" sz="1400" b="1" dirty="0">
                          <a:effectLst/>
                        </a:rPr>
                      </a:br>
                      <a:r>
                        <a:rPr lang="en-US" sz="1400" b="1" dirty="0">
                          <a:effectLst/>
                        </a:rPr>
                        <a:t>(w.e.f 01-06-15)</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when the amount of</a:t>
                      </a:r>
                      <a:br>
                        <a:rPr lang="en-US" sz="1400" b="1" dirty="0">
                          <a:effectLst/>
                        </a:rPr>
                      </a:br>
                      <a:r>
                        <a:rPr lang="en-US" sz="1400" b="1" dirty="0">
                          <a:effectLst/>
                        </a:rPr>
                        <a:t>payment or aggregate amount of payment exceeds Rs. Rs. 50,000/-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(30%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r>
              <a:tr h="2415660">
                <a:tc>
                  <a:txBody>
                    <a:bodyPr/>
                    <a:lstStyle/>
                    <a:p>
                      <a:pPr>
                        <a:lnSpc>
                          <a:spcPct val="115000"/>
                        </a:lnSpc>
                        <a:spcAft>
                          <a:spcPts val="0"/>
                        </a:spcAft>
                      </a:pPr>
                      <a:r>
                        <a:rPr lang="en-US" sz="1400" b="1">
                          <a:effectLst/>
                        </a:rPr>
                        <a:t>193 (See</a:t>
                      </a:r>
                      <a:br>
                        <a:rPr lang="en-US" sz="1400" b="1">
                          <a:effectLst/>
                        </a:rPr>
                      </a:br>
                      <a:r>
                        <a:rPr lang="en-US" sz="1400" b="1">
                          <a:effectLst/>
                        </a:rPr>
                        <a:t>note- 1 )*</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Interest on securities*</a:t>
                      </a:r>
                      <a:endParaRPr lang="en-IN" sz="1400" b="1" dirty="0">
                        <a:effectLst/>
                      </a:endParaRPr>
                    </a:p>
                    <a:p>
                      <a:pPr algn="just">
                        <a:lnSpc>
                          <a:spcPct val="115000"/>
                        </a:lnSpc>
                        <a:spcAft>
                          <a:spcPts val="0"/>
                        </a:spcAft>
                      </a:pPr>
                      <a:r>
                        <a:rPr lang="en-US" sz="1400" b="1" dirty="0">
                          <a:effectLst/>
                        </a:rPr>
                        <a:t>a) any debentures or securities for money issued by or on behalf of any local authority or a corporation established by a Central, State or Provincial Act;</a:t>
                      </a:r>
                      <a:endParaRPr lang="en-IN" sz="1400" b="1" dirty="0">
                        <a:effectLst/>
                      </a:endParaRPr>
                    </a:p>
                    <a:p>
                      <a:pPr algn="just">
                        <a:lnSpc>
                          <a:spcPct val="115000"/>
                        </a:lnSpc>
                        <a:spcAft>
                          <a:spcPts val="0"/>
                        </a:spcAft>
                      </a:pPr>
                      <a:r>
                        <a:rPr lang="en-US" sz="1400" b="1" dirty="0">
                          <a:effectLst/>
                        </a:rPr>
                        <a:t>b) any debentures issued by a company where such debentures are listed on a </a:t>
                      </a:r>
                      <a:r>
                        <a:rPr lang="en-US" sz="1400" b="1" dirty="0" err="1">
                          <a:effectLst/>
                        </a:rPr>
                        <a:t>recognised</a:t>
                      </a:r>
                      <a:r>
                        <a:rPr lang="en-US" sz="1400" b="1" dirty="0">
                          <a:effectLst/>
                        </a:rPr>
                        <a:t> stock exchange in accordance with the Securities Contracts (Regulation) Act, 1956 (42 of 1956) and any rules made thereunder;</a:t>
                      </a:r>
                      <a:endParaRPr lang="en-IN" sz="1400" b="1" dirty="0">
                        <a:effectLst/>
                      </a:endParaRPr>
                    </a:p>
                    <a:p>
                      <a:pPr algn="just">
                        <a:lnSpc>
                          <a:spcPct val="115000"/>
                        </a:lnSpc>
                        <a:spcAft>
                          <a:spcPts val="0"/>
                        </a:spcAft>
                      </a:pPr>
                      <a:r>
                        <a:rPr lang="en-US" sz="1400" b="1" dirty="0">
                          <a:effectLst/>
                        </a:rPr>
                        <a:t>c) any security of the Central or State Government;</a:t>
                      </a:r>
                      <a:endParaRPr lang="en-IN" sz="1400" b="1" dirty="0">
                        <a:effectLst/>
                      </a:endParaRPr>
                    </a:p>
                    <a:p>
                      <a:pPr algn="just">
                        <a:lnSpc>
                          <a:spcPct val="115000"/>
                        </a:lnSpc>
                        <a:spcAft>
                          <a:spcPts val="0"/>
                        </a:spcAft>
                      </a:pPr>
                      <a:r>
                        <a:rPr lang="en-US" sz="1400" b="1" dirty="0">
                          <a:effectLst/>
                        </a:rPr>
                        <a:t>d) interest on any other security</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At the time of credit or payment, whichever is</a:t>
                      </a:r>
                      <a:br>
                        <a:rPr lang="en-US" sz="1400" b="1" dirty="0">
                          <a:effectLst/>
                        </a:rPr>
                      </a:br>
                      <a:r>
                        <a:rPr lang="en-US" sz="1400" b="1" dirty="0">
                          <a:effectLst/>
                        </a:rPr>
                        <a:t>earlier, when the</a:t>
                      </a:r>
                      <a:br>
                        <a:rPr lang="en-US" sz="1400" b="1" dirty="0">
                          <a:effectLst/>
                        </a:rPr>
                      </a:br>
                      <a:r>
                        <a:rPr lang="en-US" sz="1400" b="1" dirty="0">
                          <a:effectLst/>
                        </a:rPr>
                        <a:t>amount exceeds Rs.</a:t>
                      </a:r>
                      <a:br>
                        <a:rPr lang="en-US" sz="1400" b="1" dirty="0">
                          <a:effectLst/>
                        </a:rPr>
                      </a:br>
                      <a:r>
                        <a:rPr lang="en-US" sz="1400" b="1" dirty="0">
                          <a:effectLst/>
                        </a:rPr>
                        <a:t>10,000/-In case of Debentures Threshold limit is Rs. 5000/-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9440" marR="59440" marT="59440" marB="59440"/>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20" y="180304"/>
            <a:ext cx="11681138" cy="6529589"/>
          </a:xfrm>
        </p:spPr>
        <p:txBody>
          <a:bodyPr/>
          <a:lstStyle/>
          <a:p>
            <a:endParaRPr lang="en-IN" dirty="0"/>
          </a:p>
        </p:txBody>
      </p:sp>
      <p:graphicFrame>
        <p:nvGraphicFramePr>
          <p:cNvPr id="4" name="Table 3"/>
          <p:cNvGraphicFramePr>
            <a:graphicFrameLocks noGrp="1"/>
          </p:cNvGraphicFramePr>
          <p:nvPr/>
        </p:nvGraphicFramePr>
        <p:xfrm>
          <a:off x="231820" y="180305"/>
          <a:ext cx="11797047" cy="6040191"/>
        </p:xfrm>
        <a:graphic>
          <a:graphicData uri="http://schemas.openxmlformats.org/drawingml/2006/table">
            <a:tbl>
              <a:tblPr firstRow="1" firstCol="1" bandRow="1">
                <a:tableStyleId>{5C22544A-7EE6-4342-B048-85BDC9FD1C3A}</a:tableStyleId>
              </a:tblPr>
              <a:tblGrid>
                <a:gridCol w="1402892"/>
                <a:gridCol w="4655052"/>
                <a:gridCol w="2742015"/>
                <a:gridCol w="2997088"/>
              </a:tblGrid>
              <a:tr h="1894141">
                <a:tc>
                  <a:txBody>
                    <a:bodyPr/>
                    <a:lstStyle/>
                    <a:p>
                      <a:pPr>
                        <a:lnSpc>
                          <a:spcPct val="115000"/>
                        </a:lnSpc>
                        <a:spcAft>
                          <a:spcPts val="0"/>
                        </a:spcAft>
                      </a:pPr>
                      <a:r>
                        <a:rPr lang="en-US" sz="1400" b="1" dirty="0">
                          <a:effectLst/>
                        </a:rPr>
                        <a:t>194</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c>
                  <a:txBody>
                    <a:bodyPr/>
                    <a:lstStyle/>
                    <a:p>
                      <a:pPr>
                        <a:lnSpc>
                          <a:spcPct val="115000"/>
                        </a:lnSpc>
                        <a:spcAft>
                          <a:spcPts val="0"/>
                        </a:spcAft>
                      </a:pPr>
                      <a:r>
                        <a:rPr lang="en-US" sz="1400" b="1" dirty="0">
                          <a:effectLst/>
                        </a:rPr>
                        <a:t>Dividend other than the dividend as referred to in Section 115O</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c>
                  <a:txBody>
                    <a:bodyPr/>
                    <a:lstStyle/>
                    <a:p>
                      <a:pPr>
                        <a:lnSpc>
                          <a:spcPct val="115000"/>
                        </a:lnSpc>
                        <a:spcAft>
                          <a:spcPts val="0"/>
                        </a:spcAft>
                      </a:pPr>
                      <a:r>
                        <a:rPr lang="en-US" sz="1400" b="1" dirty="0">
                          <a:effectLst/>
                        </a:rPr>
                        <a:t>Before making payment</a:t>
                      </a:r>
                      <a:br>
                        <a:rPr lang="en-US" sz="1400" b="1" dirty="0">
                          <a:effectLst/>
                        </a:rPr>
                      </a:br>
                      <a:r>
                        <a:rPr lang="en-US" sz="1400" b="1" dirty="0">
                          <a:effectLst/>
                        </a:rPr>
                        <a:t>to shareholder, other</a:t>
                      </a:r>
                      <a:br>
                        <a:rPr lang="en-US" sz="1400" b="1" dirty="0">
                          <a:effectLst/>
                        </a:rPr>
                      </a:br>
                      <a:r>
                        <a:rPr lang="en-US" sz="1400" b="1" dirty="0">
                          <a:effectLst/>
                        </a:rPr>
                        <a:t>than dividend declared</a:t>
                      </a:r>
                      <a:br>
                        <a:rPr lang="en-US" sz="1400" b="1" dirty="0">
                          <a:effectLst/>
                        </a:rPr>
                      </a:br>
                      <a:r>
                        <a:rPr lang="en-US" sz="1400" b="1" dirty="0">
                          <a:effectLst/>
                        </a:rPr>
                        <a:t>U/s. 115O, when</a:t>
                      </a:r>
                      <a:br>
                        <a:rPr lang="en-US" sz="1400" b="1" dirty="0">
                          <a:effectLst/>
                        </a:rPr>
                      </a:br>
                      <a:r>
                        <a:rPr lang="en-US" sz="1400" b="1" dirty="0">
                          <a:effectLst/>
                        </a:rPr>
                        <a:t>amount exceeds Rs.</a:t>
                      </a:r>
                      <a:br>
                        <a:rPr lang="en-US" sz="1400" b="1" dirty="0">
                          <a:effectLst/>
                        </a:rPr>
                      </a:br>
                      <a:r>
                        <a:rPr lang="en-US" sz="1400" b="1" dirty="0">
                          <a:effectLst/>
                        </a:rPr>
                        <a:t>2,500/-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c>
                  <a:txBody>
                    <a:bodyPr/>
                    <a:lstStyle/>
                    <a:p>
                      <a:pPr>
                        <a:lnSpc>
                          <a:spcPct val="115000"/>
                        </a:lnSpc>
                        <a:spcAft>
                          <a:spcPts val="0"/>
                        </a:spcAft>
                      </a:pPr>
                      <a:r>
                        <a:rPr lang="en-US" sz="1400" b="1">
                          <a:effectLst/>
                        </a:rPr>
                        <a:t>10%</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r>
              <a:tr h="2538300">
                <a:tc>
                  <a:txBody>
                    <a:bodyPr/>
                    <a:lstStyle/>
                    <a:p>
                      <a:pPr>
                        <a:lnSpc>
                          <a:spcPct val="115000"/>
                        </a:lnSpc>
                        <a:spcAft>
                          <a:spcPts val="0"/>
                        </a:spcAft>
                      </a:pPr>
                      <a:r>
                        <a:rPr lang="en-US" sz="1400" b="1">
                          <a:effectLst/>
                        </a:rPr>
                        <a:t>194A</a:t>
                      </a:r>
                      <a:br>
                        <a:rPr lang="en-US" sz="1400" b="1">
                          <a:effectLst/>
                        </a:rPr>
                      </a:br>
                      <a:r>
                        <a:rPr lang="en-US" sz="1400" b="1">
                          <a:effectLst/>
                        </a:rPr>
                        <a:t>(See</a:t>
                      </a:r>
                      <a:br>
                        <a:rPr lang="en-US" sz="1400" b="1">
                          <a:effectLst/>
                        </a:rPr>
                      </a:br>
                      <a:r>
                        <a:rPr lang="en-US" sz="1400" b="1">
                          <a:effectLst/>
                        </a:rPr>
                        <a:t>note- 2 to 5)*</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c>
                  <a:txBody>
                    <a:bodyPr/>
                    <a:lstStyle/>
                    <a:p>
                      <a:pPr>
                        <a:lnSpc>
                          <a:spcPct val="115000"/>
                        </a:lnSpc>
                        <a:spcAft>
                          <a:spcPts val="0"/>
                        </a:spcAft>
                      </a:pPr>
                      <a:r>
                        <a:rPr lang="en-US" sz="1400" b="1" dirty="0">
                          <a:effectLst/>
                        </a:rPr>
                        <a:t>Interest other than</a:t>
                      </a:r>
                      <a:br>
                        <a:rPr lang="en-US" sz="1400" b="1" dirty="0">
                          <a:effectLst/>
                        </a:rPr>
                      </a:br>
                      <a:r>
                        <a:rPr lang="en-US" sz="1400" b="1" dirty="0">
                          <a:effectLst/>
                        </a:rPr>
                        <a:t>“Interest on securities”</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c>
                  <a:txBody>
                    <a:bodyPr/>
                    <a:lstStyle/>
                    <a:p>
                      <a:pPr>
                        <a:lnSpc>
                          <a:spcPct val="115000"/>
                        </a:lnSpc>
                        <a:spcAft>
                          <a:spcPts val="0"/>
                        </a:spcAft>
                      </a:pPr>
                      <a:r>
                        <a:rPr lang="en-US" sz="1400" b="1" dirty="0">
                          <a:effectLst/>
                        </a:rPr>
                        <a:t>At the time of credit or payment, whichever is</a:t>
                      </a:r>
                      <a:br>
                        <a:rPr lang="en-US" sz="1400" b="1" dirty="0">
                          <a:effectLst/>
                        </a:rPr>
                      </a:br>
                      <a:r>
                        <a:rPr lang="en-US" sz="1400" b="1" dirty="0">
                          <a:effectLst/>
                        </a:rPr>
                        <a:t>earlier, when the</a:t>
                      </a:r>
                      <a:br>
                        <a:rPr lang="en-US" sz="1400" b="1" dirty="0">
                          <a:effectLst/>
                        </a:rPr>
                      </a:br>
                      <a:r>
                        <a:rPr lang="en-US" sz="1400" b="1" dirty="0">
                          <a:effectLst/>
                        </a:rPr>
                        <a:t>amount exceeds Rs.</a:t>
                      </a:r>
                      <a:br>
                        <a:rPr lang="en-US" sz="1400" b="1" dirty="0">
                          <a:effectLst/>
                        </a:rPr>
                      </a:br>
                      <a:r>
                        <a:rPr lang="en-US" sz="1400" b="1" dirty="0">
                          <a:effectLst/>
                        </a:rPr>
                        <a:t>5,000/-. However, limit is Rs. 10,000/- in case of interest credited by banks including co‑operative banks to its members.</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r>
              <a:tr h="1607750">
                <a:tc>
                  <a:txBody>
                    <a:bodyPr/>
                    <a:lstStyle/>
                    <a:p>
                      <a:pPr>
                        <a:lnSpc>
                          <a:spcPct val="115000"/>
                        </a:lnSpc>
                        <a:spcAft>
                          <a:spcPts val="0"/>
                        </a:spcAft>
                      </a:pPr>
                      <a:r>
                        <a:rPr lang="en-US" sz="1400" b="1">
                          <a:effectLst/>
                        </a:rPr>
                        <a:t>194B /194BB</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c>
                  <a:txBody>
                    <a:bodyPr/>
                    <a:lstStyle/>
                    <a:p>
                      <a:pPr>
                        <a:lnSpc>
                          <a:spcPct val="115000"/>
                        </a:lnSpc>
                        <a:spcAft>
                          <a:spcPts val="0"/>
                        </a:spcAft>
                      </a:pPr>
                      <a:r>
                        <a:rPr lang="en-US" sz="1400" b="1" dirty="0">
                          <a:effectLst/>
                        </a:rPr>
                        <a:t>Income by way of winnings from lotteries, crossword puzzles, card games and other games of any sort and Income by way of winnings from horse races</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c>
                  <a:txBody>
                    <a:bodyPr/>
                    <a:lstStyle/>
                    <a:p>
                      <a:pPr>
                        <a:lnSpc>
                          <a:spcPct val="115000"/>
                        </a:lnSpc>
                        <a:spcAft>
                          <a:spcPts val="0"/>
                        </a:spcAft>
                      </a:pPr>
                      <a:r>
                        <a:rPr lang="en-US" sz="1400" b="1">
                          <a:effectLst/>
                        </a:rPr>
                        <a:t>Winning from Lotteries</a:t>
                      </a:r>
                      <a:endParaRPr lang="en-IN" sz="1400" b="1">
                        <a:effectLst/>
                      </a:endParaRPr>
                    </a:p>
                    <a:p>
                      <a:pPr algn="just">
                        <a:lnSpc>
                          <a:spcPct val="115000"/>
                        </a:lnSpc>
                        <a:spcAft>
                          <a:spcPts val="0"/>
                        </a:spcAft>
                      </a:pPr>
                      <a:r>
                        <a:rPr lang="en-US" sz="1400" b="1">
                          <a:effectLst/>
                        </a:rPr>
                        <a:t>Rs. 10000</a:t>
                      </a:r>
                      <a:endParaRPr lang="en-IN" sz="1400" b="1">
                        <a:effectLst/>
                      </a:endParaRPr>
                    </a:p>
                    <a:p>
                      <a:pPr algn="just">
                        <a:lnSpc>
                          <a:spcPct val="115000"/>
                        </a:lnSpc>
                        <a:spcAft>
                          <a:spcPts val="0"/>
                        </a:spcAft>
                      </a:pPr>
                      <a:r>
                        <a:rPr lang="en-US" sz="1400" b="1">
                          <a:effectLst/>
                        </a:rPr>
                        <a:t>HORSE RACE</a:t>
                      </a:r>
                      <a:endParaRPr lang="en-IN" sz="1400" b="1">
                        <a:effectLst/>
                      </a:endParaRPr>
                    </a:p>
                    <a:p>
                      <a:pPr algn="just">
                        <a:lnSpc>
                          <a:spcPct val="115000"/>
                        </a:lnSpc>
                        <a:spcAft>
                          <a:spcPts val="0"/>
                        </a:spcAft>
                      </a:pPr>
                      <a:r>
                        <a:rPr lang="en-US" sz="1400" b="1">
                          <a:effectLst/>
                        </a:rPr>
                        <a:t>Rs. 10000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c>
                  <a:txBody>
                    <a:bodyPr/>
                    <a:lstStyle/>
                    <a:p>
                      <a:pPr>
                        <a:lnSpc>
                          <a:spcPct val="115000"/>
                        </a:lnSpc>
                        <a:spcAft>
                          <a:spcPts val="0"/>
                        </a:spcAft>
                      </a:pPr>
                      <a:r>
                        <a:rPr lang="en-US" sz="1400" b="1" dirty="0">
                          <a:effectLst/>
                        </a:rPr>
                        <a:t>30%</a:t>
                      </a:r>
                      <a:endParaRPr lang="en-IN" sz="1400" b="1" dirty="0">
                        <a:effectLst/>
                      </a:endParaRPr>
                    </a:p>
                    <a:p>
                      <a:pPr algn="just">
                        <a:lnSpc>
                          <a:spcPct val="115000"/>
                        </a:lnSpc>
                        <a:spcAft>
                          <a:spcPts val="0"/>
                        </a:spcAft>
                      </a:pPr>
                      <a:r>
                        <a:rPr lang="en-US" sz="1400" b="1" dirty="0">
                          <a:effectLst/>
                        </a:rPr>
                        <a:t>(30%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032" marR="68032" marT="68032" marB="68032"/>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154547"/>
            <a:ext cx="11822806" cy="6542468"/>
          </a:xfrm>
        </p:spPr>
        <p:txBody>
          <a:bodyPr/>
          <a:lstStyle/>
          <a:p>
            <a:endParaRPr lang="en-IN" dirty="0"/>
          </a:p>
        </p:txBody>
      </p:sp>
      <p:graphicFrame>
        <p:nvGraphicFramePr>
          <p:cNvPr id="3" name="Table 2"/>
          <p:cNvGraphicFramePr>
            <a:graphicFrameLocks noGrp="1"/>
          </p:cNvGraphicFramePr>
          <p:nvPr/>
        </p:nvGraphicFramePr>
        <p:xfrm>
          <a:off x="193183" y="154545"/>
          <a:ext cx="11822806" cy="6542469"/>
        </p:xfrm>
        <a:graphic>
          <a:graphicData uri="http://schemas.openxmlformats.org/drawingml/2006/table">
            <a:tbl>
              <a:tblPr firstRow="1" firstCol="1" bandRow="1">
                <a:tableStyleId>{5C22544A-7EE6-4342-B048-85BDC9FD1C3A}</a:tableStyleId>
              </a:tblPr>
              <a:tblGrid>
                <a:gridCol w="2646057"/>
                <a:gridCol w="4109833"/>
                <a:gridCol w="2420859"/>
                <a:gridCol w="2646057"/>
              </a:tblGrid>
              <a:tr h="1382525">
                <a:tc rowSpan="2">
                  <a:txBody>
                    <a:bodyPr/>
                    <a:lstStyle/>
                    <a:p>
                      <a:pPr>
                        <a:lnSpc>
                          <a:spcPct val="115000"/>
                        </a:lnSpc>
                        <a:spcAft>
                          <a:spcPts val="0"/>
                        </a:spcAft>
                      </a:pPr>
                      <a:r>
                        <a:rPr lang="en-US" sz="1400" b="1">
                          <a:effectLst/>
                        </a:rPr>
                        <a:t>194C (See</a:t>
                      </a:r>
                      <a:br>
                        <a:rPr lang="en-US" sz="1400" b="1">
                          <a:effectLst/>
                        </a:rPr>
                      </a:br>
                      <a:r>
                        <a:rPr lang="en-US" sz="1400" b="1">
                          <a:effectLst/>
                        </a:rPr>
                        <a:t>note- 6)*</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rowSpan="2">
                  <a:txBody>
                    <a:bodyPr/>
                    <a:lstStyle/>
                    <a:p>
                      <a:pPr>
                        <a:lnSpc>
                          <a:spcPct val="115000"/>
                        </a:lnSpc>
                        <a:spcAft>
                          <a:spcPts val="0"/>
                        </a:spcAft>
                      </a:pPr>
                      <a:r>
                        <a:rPr lang="en-US" sz="1400" b="1">
                          <a:effectLst/>
                        </a:rPr>
                        <a:t>Payment to</a:t>
                      </a:r>
                      <a:br>
                        <a:rPr lang="en-US" sz="1400" b="1">
                          <a:effectLst/>
                        </a:rPr>
                      </a:br>
                      <a:r>
                        <a:rPr lang="en-US" sz="1400" b="1">
                          <a:effectLst/>
                        </a:rPr>
                        <a:t>contractors/ sub-</a:t>
                      </a:r>
                      <a:br>
                        <a:rPr lang="en-US" sz="1400" b="1">
                          <a:effectLst/>
                        </a:rPr>
                      </a:br>
                      <a:r>
                        <a:rPr lang="en-US" sz="1400" b="1">
                          <a:effectLst/>
                        </a:rPr>
                        <a:t>contractors</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rowSpan="2">
                  <a:txBody>
                    <a:bodyPr/>
                    <a:lstStyle/>
                    <a:p>
                      <a:pPr>
                        <a:lnSpc>
                          <a:spcPct val="115000"/>
                        </a:lnSpc>
                        <a:spcAft>
                          <a:spcPts val="0"/>
                        </a:spcAft>
                      </a:pPr>
                      <a:r>
                        <a:rPr lang="en-US" sz="1400" b="1">
                          <a:effectLst/>
                        </a:rPr>
                        <a:t>At the time of credit or payment, whichever is earlier, when the amount of a particular contract exceeds Rs. 30,000/- or the total</a:t>
                      </a:r>
                      <a:br>
                        <a:rPr lang="en-US" sz="1400" b="1">
                          <a:effectLst/>
                        </a:rPr>
                      </a:br>
                      <a:r>
                        <a:rPr lang="en-US" sz="1400" b="1">
                          <a:effectLst/>
                        </a:rPr>
                        <a:t>amount of contract</a:t>
                      </a:r>
                      <a:br>
                        <a:rPr lang="en-US" sz="1400" b="1">
                          <a:effectLst/>
                        </a:rPr>
                      </a:br>
                      <a:r>
                        <a:rPr lang="en-US" sz="1400" b="1">
                          <a:effectLst/>
                        </a:rPr>
                        <a:t>during the whole year exceeds Rs. 1,00,000/-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2% – For payments to contractor / Sub-contractor</a:t>
                      </a:r>
                      <a:br>
                        <a:rPr lang="en-US" sz="1400" b="1">
                          <a:effectLst/>
                        </a:rPr>
                      </a:br>
                      <a:r>
                        <a:rPr lang="en-US" sz="1400" b="1">
                          <a:effectLst/>
                        </a:rPr>
                        <a:t>who is not an</a:t>
                      </a:r>
                      <a:br>
                        <a:rPr lang="en-US" sz="1400" b="1">
                          <a:effectLst/>
                        </a:rPr>
                      </a:br>
                      <a:r>
                        <a:rPr lang="en-US" sz="1400" b="1">
                          <a:effectLst/>
                        </a:rPr>
                        <a:t>Individual/HUF(20%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1417318">
                <a:tc vMerge="1">
                  <a:tcPr/>
                </a:tc>
                <a:tc vMerge="1">
                  <a:tcPr/>
                </a:tc>
                <a:tc vMerge="1">
                  <a:tcPr/>
                </a:tc>
                <a:tc>
                  <a:txBody>
                    <a:bodyPr/>
                    <a:lstStyle/>
                    <a:p>
                      <a:pPr>
                        <a:lnSpc>
                          <a:spcPct val="115000"/>
                        </a:lnSpc>
                        <a:spcAft>
                          <a:spcPts val="0"/>
                        </a:spcAft>
                      </a:pPr>
                      <a:r>
                        <a:rPr lang="en-US" sz="1400" b="1">
                          <a:effectLst/>
                        </a:rPr>
                        <a:t>1% – For payment to</a:t>
                      </a:r>
                      <a:br>
                        <a:rPr lang="en-US" sz="1400" b="1">
                          <a:effectLst/>
                        </a:rPr>
                      </a:br>
                      <a:r>
                        <a:rPr lang="en-US" sz="1400" b="1">
                          <a:effectLst/>
                        </a:rPr>
                        <a:t>contractor/Sub-contractor</a:t>
                      </a:r>
                      <a:br>
                        <a:rPr lang="en-US" sz="1400" b="1">
                          <a:effectLst/>
                        </a:rPr>
                      </a:br>
                      <a:r>
                        <a:rPr lang="en-US" sz="1400" b="1">
                          <a:effectLst/>
                        </a:rPr>
                        <a:t>who is an Individual/HUF(20%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1382525">
                <a:tc>
                  <a:txBody>
                    <a:bodyPr/>
                    <a:lstStyle/>
                    <a:p>
                      <a:pPr>
                        <a:lnSpc>
                          <a:spcPct val="115000"/>
                        </a:lnSpc>
                        <a:spcAft>
                          <a:spcPts val="0"/>
                        </a:spcAft>
                      </a:pPr>
                      <a:r>
                        <a:rPr lang="en-US" sz="1400" b="1">
                          <a:effectLst/>
                        </a:rPr>
                        <a:t>194D</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Insurance Commission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At the time of credit or payment, whichever is earlier when the amount exceeds Rs. 15000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 </a:t>
                      </a:r>
                      <a:endParaRPr lang="en-IN" sz="1400" b="1">
                        <a:effectLst/>
                      </a:endParaRPr>
                    </a:p>
                    <a:p>
                      <a:pPr algn="just">
                        <a:lnSpc>
                          <a:spcPct val="115000"/>
                        </a:lnSpc>
                        <a:spcAft>
                          <a:spcPts val="0"/>
                        </a:spcAft>
                      </a:pPr>
                      <a:r>
                        <a:rPr lang="en-US" sz="1400" b="1">
                          <a:effectLst/>
                        </a:rPr>
                        <a:t>5%</a:t>
                      </a:r>
                      <a:endParaRPr lang="en-IN" sz="1400" b="1">
                        <a:effectLst/>
                      </a:endParaRPr>
                    </a:p>
                    <a:p>
                      <a:pPr algn="just">
                        <a:lnSpc>
                          <a:spcPct val="115000"/>
                        </a:lnSpc>
                        <a:spcAft>
                          <a:spcPts val="0"/>
                        </a:spcAft>
                      </a:pPr>
                      <a:r>
                        <a:rPr lang="en-US" sz="1400" b="1">
                          <a:effectLst/>
                        </a:rPr>
                        <a:t>(20% if no Valid PAN)</a:t>
                      </a:r>
                      <a:endParaRPr lang="en-IN" sz="1400" b="1">
                        <a:effectLst/>
                      </a:endParaRPr>
                    </a:p>
                    <a:p>
                      <a:pPr algn="just">
                        <a:lnSpc>
                          <a:spcPct val="115000"/>
                        </a:lnSpc>
                        <a:spcAft>
                          <a:spcPts val="0"/>
                        </a:spcAft>
                      </a:pPr>
                      <a:r>
                        <a:rPr lang="en-US" sz="1400" b="1">
                          <a:effectLst/>
                        </a:rPr>
                        <a:t>(Please refer Note</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1382525">
                <a:tc>
                  <a:txBody>
                    <a:bodyPr/>
                    <a:lstStyle/>
                    <a:p>
                      <a:pPr>
                        <a:lnSpc>
                          <a:spcPct val="115000"/>
                        </a:lnSpc>
                        <a:spcAft>
                          <a:spcPts val="0"/>
                        </a:spcAft>
                      </a:pPr>
                      <a:r>
                        <a:rPr lang="en-US" sz="3600" b="1">
                          <a:solidFill>
                            <a:schemeClr val="tx1"/>
                          </a:solidFill>
                          <a:effectLst/>
                          <a:highlight>
                            <a:srgbClr val="FFFF00"/>
                          </a:highlight>
                        </a:rPr>
                        <a:t>194DA</a:t>
                      </a:r>
                      <a:endParaRPr lang="en-US" sz="3600" b="1">
                        <a:solidFill>
                          <a:schemeClr val="tx1"/>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Payment under life</a:t>
                      </a:r>
                      <a:br>
                        <a:rPr lang="en-US" sz="1400" b="1">
                          <a:effectLst/>
                        </a:rPr>
                      </a:br>
                      <a:r>
                        <a:rPr lang="en-US" sz="1400" b="1">
                          <a:effectLst/>
                        </a:rPr>
                        <a:t>insurance policy</a:t>
                      </a:r>
                      <a:br>
                        <a:rPr lang="en-US" sz="1400" b="1">
                          <a:effectLst/>
                        </a:rPr>
                      </a:br>
                      <a:r>
                        <a:rPr lang="en-US" sz="1400" b="1">
                          <a:effectLst/>
                        </a:rPr>
                        <a:t>(including Bonus) excluding any surplus covered U/s10(10D)</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At the time of payment when the amount or the total amount during the whole year exceeds or equal to Rs. 1 ,00,000/-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5%</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r h="977576">
                <a:tc>
                  <a:txBody>
                    <a:bodyPr/>
                    <a:lstStyle/>
                    <a:p>
                      <a:pPr>
                        <a:lnSpc>
                          <a:spcPct val="115000"/>
                        </a:lnSpc>
                        <a:spcAft>
                          <a:spcPts val="0"/>
                        </a:spcAft>
                      </a:pPr>
                      <a:r>
                        <a:rPr lang="en-US" sz="3600" b="1">
                          <a:solidFill>
                            <a:schemeClr val="tx1"/>
                          </a:solidFill>
                          <a:effectLst/>
                          <a:highlight>
                            <a:srgbClr val="FFFF00"/>
                          </a:highlight>
                        </a:rPr>
                        <a:t>194E</a:t>
                      </a:r>
                      <a:endParaRPr lang="en-US" sz="3600" b="1">
                        <a:solidFill>
                          <a:schemeClr val="tx1"/>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Payment to Non-Resident Sportsmen or Sports Association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a:effectLst/>
                        </a:rPr>
                        <a:t>At the time of credit or payment, whichever is earlier</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c>
                  <a:txBody>
                    <a:bodyPr/>
                    <a:lstStyle/>
                    <a:p>
                      <a:pPr>
                        <a:lnSpc>
                          <a:spcPct val="115000"/>
                        </a:lnSpc>
                        <a:spcAft>
                          <a:spcPts val="0"/>
                        </a:spcAft>
                      </a:pPr>
                      <a:r>
                        <a:rPr lang="en-US" sz="1400" b="1" dirty="0">
                          <a:effectLst/>
                        </a:rPr>
                        <a:t>20%</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5761" marR="55761" marT="55761" marB="55761"/>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128789"/>
            <a:ext cx="11861441" cy="6632619"/>
          </a:xfrm>
        </p:spPr>
        <p:txBody>
          <a:bodyPr/>
          <a:lstStyle/>
          <a:p>
            <a:endParaRPr lang="en-IN" dirty="0"/>
          </a:p>
        </p:txBody>
      </p:sp>
      <p:graphicFrame>
        <p:nvGraphicFramePr>
          <p:cNvPr id="3" name="Table 2"/>
          <p:cNvGraphicFramePr>
            <a:graphicFrameLocks noGrp="1"/>
          </p:cNvGraphicFramePr>
          <p:nvPr/>
        </p:nvGraphicFramePr>
        <p:xfrm>
          <a:off x="193183" y="128788"/>
          <a:ext cx="11861441" cy="5398867"/>
        </p:xfrm>
        <a:graphic>
          <a:graphicData uri="http://schemas.openxmlformats.org/drawingml/2006/table">
            <a:tbl>
              <a:tblPr firstRow="1" firstCol="1" bandRow="1">
                <a:tableStyleId>{5C22544A-7EE6-4342-B048-85BDC9FD1C3A}</a:tableStyleId>
              </a:tblPr>
              <a:tblGrid>
                <a:gridCol w="1410550"/>
                <a:gridCol w="4680461"/>
                <a:gridCol w="2756983"/>
                <a:gridCol w="3013447"/>
              </a:tblGrid>
              <a:tr h="1262130">
                <a:tc>
                  <a:txBody>
                    <a:bodyPr/>
                    <a:lstStyle/>
                    <a:p>
                      <a:pPr>
                        <a:lnSpc>
                          <a:spcPct val="115000"/>
                        </a:lnSpc>
                        <a:spcAft>
                          <a:spcPts val="0"/>
                        </a:spcAft>
                      </a:pPr>
                      <a:r>
                        <a:rPr lang="en-US" sz="3600" b="1" dirty="0">
                          <a:solidFill>
                            <a:schemeClr val="tx1"/>
                          </a:solidFill>
                          <a:effectLst/>
                          <a:highlight>
                            <a:srgbClr val="FFFF00"/>
                          </a:highlight>
                        </a:rPr>
                        <a:t>194EE</a:t>
                      </a:r>
                      <a:endParaRPr lang="en-US" sz="3600" b="1" dirty="0">
                        <a:solidFill>
                          <a:schemeClr val="tx1"/>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dirty="0">
                          <a:effectLst/>
                        </a:rPr>
                        <a:t>Payment in respect of deposit under National Savings scheme (NSS)</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a:effectLst/>
                        </a:rPr>
                        <a:t>At the time of credit or payment, whichever is earlier when the amount exceeds Rs. 2500/-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a:effectLst/>
                        </a:rPr>
                        <a:t>10%</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120462">
                <a:tc>
                  <a:txBody>
                    <a:bodyPr/>
                    <a:lstStyle/>
                    <a:p>
                      <a:pPr>
                        <a:lnSpc>
                          <a:spcPct val="115000"/>
                        </a:lnSpc>
                        <a:spcAft>
                          <a:spcPts val="0"/>
                        </a:spcAft>
                      </a:pPr>
                      <a:r>
                        <a:rPr lang="en-US" sz="3600" b="1">
                          <a:solidFill>
                            <a:schemeClr val="tx1"/>
                          </a:solidFill>
                          <a:effectLst/>
                          <a:highlight>
                            <a:srgbClr val="FFFF00"/>
                          </a:highlight>
                        </a:rPr>
                        <a:t>194F</a:t>
                      </a:r>
                      <a:endParaRPr lang="en-US" sz="3600" b="1">
                        <a:solidFill>
                          <a:schemeClr val="tx1"/>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dirty="0">
                          <a:effectLst/>
                        </a:rPr>
                        <a:t>Payment on account of repurchase of unit by Mutual Fund or Unit Trust of India</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a:effectLst/>
                        </a:rPr>
                        <a:t>20%</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378040">
                <a:tc>
                  <a:txBody>
                    <a:bodyPr/>
                    <a:lstStyle/>
                    <a:p>
                      <a:pPr>
                        <a:lnSpc>
                          <a:spcPct val="115000"/>
                        </a:lnSpc>
                        <a:spcAft>
                          <a:spcPts val="0"/>
                        </a:spcAft>
                      </a:pPr>
                      <a:r>
                        <a:rPr lang="en-US" sz="3600" b="1">
                          <a:solidFill>
                            <a:schemeClr val="tx1"/>
                          </a:solidFill>
                          <a:effectLst/>
                          <a:highlight>
                            <a:srgbClr val="FFFF00"/>
                          </a:highlight>
                        </a:rPr>
                        <a:t>194G</a:t>
                      </a:r>
                      <a:endParaRPr lang="en-IN" sz="3600" b="1">
                        <a:solidFill>
                          <a:schemeClr val="tx1"/>
                        </a:solidFill>
                        <a:effectLst/>
                        <a:highlight>
                          <a:srgbClr val="FFFF00"/>
                        </a:highlight>
                      </a:endParaRPr>
                    </a:p>
                    <a:p>
                      <a:pPr algn="just">
                        <a:lnSpc>
                          <a:spcPct val="115000"/>
                        </a:lnSpc>
                        <a:spcAft>
                          <a:spcPts val="0"/>
                        </a:spcAft>
                      </a:pPr>
                      <a:r>
                        <a:rPr lang="en-US" sz="1400" b="1">
                          <a:effectLst/>
                        </a:rPr>
                        <a:t> </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dirty="0">
                          <a:effectLst/>
                        </a:rPr>
                        <a:t>Commission on sale of lottery tickets</a:t>
                      </a:r>
                      <a:endParaRPr lang="en-IN" sz="1400" b="1" dirty="0">
                        <a:effectLst/>
                      </a:endParaRPr>
                    </a:p>
                    <a:p>
                      <a:pPr algn="just">
                        <a:lnSpc>
                          <a:spcPct val="115000"/>
                        </a:lnSpc>
                        <a:spcAft>
                          <a:spcPts val="0"/>
                        </a:spcAft>
                      </a:pPr>
                      <a:r>
                        <a:rPr lang="en-US" sz="1400" b="1" dirty="0">
                          <a:effectLst/>
                        </a:rPr>
                        <a:t> </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dirty="0">
                          <a:effectLst/>
                        </a:rPr>
                        <a:t>At the time of credit or payment, whichever is earlier when the amount exceeds Rs. 15000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dirty="0">
                          <a:effectLst/>
                        </a:rPr>
                        <a:t> </a:t>
                      </a:r>
                      <a:endParaRPr lang="en-IN" sz="1400" b="1" dirty="0">
                        <a:effectLst/>
                      </a:endParaRPr>
                    </a:p>
                    <a:p>
                      <a:pPr algn="just">
                        <a:lnSpc>
                          <a:spcPct val="115000"/>
                        </a:lnSpc>
                        <a:spcAft>
                          <a:spcPts val="0"/>
                        </a:spcAft>
                      </a:pPr>
                      <a:r>
                        <a:rPr lang="en-US" sz="1400" b="1" dirty="0">
                          <a:effectLst/>
                        </a:rPr>
                        <a:t>5%</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r h="1638235">
                <a:tc>
                  <a:txBody>
                    <a:bodyPr/>
                    <a:lstStyle/>
                    <a:p>
                      <a:pPr>
                        <a:lnSpc>
                          <a:spcPct val="115000"/>
                        </a:lnSpc>
                        <a:spcAft>
                          <a:spcPts val="0"/>
                        </a:spcAft>
                      </a:pPr>
                      <a:r>
                        <a:rPr lang="en-US" sz="3600" b="1">
                          <a:solidFill>
                            <a:schemeClr val="tx1"/>
                          </a:solidFill>
                          <a:effectLst/>
                          <a:highlight>
                            <a:srgbClr val="FFFF00"/>
                          </a:highlight>
                        </a:rPr>
                        <a:t>194H</a:t>
                      </a:r>
                      <a:endParaRPr lang="en-US" sz="3600" b="1">
                        <a:solidFill>
                          <a:schemeClr val="tx1"/>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a:effectLst/>
                        </a:rPr>
                        <a:t>TDS on commission or brokerage</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dirty="0">
                          <a:effectLst/>
                        </a:rPr>
                        <a:t>At the time of credit or payment whichever is earlier when the amount exceeds Rs.   15000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c>
                  <a:txBody>
                    <a:bodyPr/>
                    <a:lstStyle/>
                    <a:p>
                      <a:pPr>
                        <a:lnSpc>
                          <a:spcPct val="115000"/>
                        </a:lnSpc>
                        <a:spcAft>
                          <a:spcPts val="0"/>
                        </a:spcAft>
                      </a:pPr>
                      <a:r>
                        <a:rPr lang="en-US" sz="1400" b="1" dirty="0">
                          <a:effectLst/>
                        </a:rPr>
                        <a:t>5%</a:t>
                      </a:r>
                      <a:endParaRPr lang="en-IN" sz="1400" b="1" dirty="0">
                        <a:effectLst/>
                      </a:endParaRPr>
                    </a:p>
                    <a:p>
                      <a:pPr algn="just">
                        <a:lnSpc>
                          <a:spcPct val="115000"/>
                        </a:lnSpc>
                        <a:spcAft>
                          <a:spcPts val="0"/>
                        </a:spcAft>
                      </a:pPr>
                      <a:r>
                        <a:rPr lang="en-US" sz="1400" b="1" dirty="0">
                          <a:effectLst/>
                        </a:rPr>
                        <a:t>(20% if no Valid PAN)</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6200" marR="76200" marT="76200" marB="76200"/>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456" y="154547"/>
            <a:ext cx="11732654" cy="6606862"/>
          </a:xfrm>
        </p:spPr>
        <p:txBody>
          <a:bodyPr/>
          <a:lstStyle/>
          <a:p>
            <a:endParaRPr lang="en-IN" dirty="0"/>
          </a:p>
        </p:txBody>
      </p:sp>
      <p:graphicFrame>
        <p:nvGraphicFramePr>
          <p:cNvPr id="3" name="Table 2"/>
          <p:cNvGraphicFramePr>
            <a:graphicFrameLocks noGrp="1"/>
          </p:cNvGraphicFramePr>
          <p:nvPr/>
        </p:nvGraphicFramePr>
        <p:xfrm>
          <a:off x="270455" y="154547"/>
          <a:ext cx="11732655" cy="6420274"/>
        </p:xfrm>
        <a:graphic>
          <a:graphicData uri="http://schemas.openxmlformats.org/drawingml/2006/table">
            <a:tbl>
              <a:tblPr firstRow="1" firstCol="1" bandRow="1">
                <a:tableStyleId>{5C22544A-7EE6-4342-B048-85BDC9FD1C3A}</a:tableStyleId>
              </a:tblPr>
              <a:tblGrid>
                <a:gridCol w="2625880"/>
                <a:gridCol w="4078494"/>
                <a:gridCol w="2402401"/>
                <a:gridCol w="2625880"/>
              </a:tblGrid>
              <a:tr h="932060">
                <a:tc rowSpan="2">
                  <a:txBody>
                    <a:bodyPr/>
                    <a:lstStyle/>
                    <a:p>
                      <a:pPr>
                        <a:lnSpc>
                          <a:spcPct val="115000"/>
                        </a:lnSpc>
                        <a:spcAft>
                          <a:spcPts val="0"/>
                        </a:spcAft>
                      </a:pPr>
                      <a:r>
                        <a:rPr lang="en-US" sz="1400" b="1" dirty="0">
                          <a:effectLst/>
                        </a:rPr>
                        <a:t>194I (See note-7)</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400" b="1" dirty="0">
                          <a:effectLst/>
                        </a:rPr>
                        <a:t>Rent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rowSpan="2">
                  <a:txBody>
                    <a:bodyPr/>
                    <a:lstStyle/>
                    <a:p>
                      <a:pPr>
                        <a:lnSpc>
                          <a:spcPct val="115000"/>
                        </a:lnSpc>
                        <a:spcAft>
                          <a:spcPts val="0"/>
                        </a:spcAft>
                      </a:pPr>
                      <a:r>
                        <a:rPr lang="en-US" sz="1400" b="1">
                          <a:effectLst/>
                        </a:rPr>
                        <a:t>At the time of credit or payment, whichever is earlier, when the amount exceeds Rs. 1,80,000/-</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10% – If rent is for land,</a:t>
                      </a:r>
                      <a:br>
                        <a:rPr lang="en-US" sz="1400" b="1">
                          <a:effectLst/>
                        </a:rPr>
                      </a:br>
                      <a:r>
                        <a:rPr lang="en-US" sz="1400" b="1">
                          <a:effectLst/>
                        </a:rPr>
                        <a:t>building or furniture(20%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772136">
                <a:tc vMerge="1">
                  <a:tcPr/>
                </a:tc>
                <a:tc vMerge="1">
                  <a:tcPr/>
                </a:tc>
                <a:tc vMerge="1">
                  <a:tcPr/>
                </a:tc>
                <a:tc>
                  <a:txBody>
                    <a:bodyPr/>
                    <a:lstStyle/>
                    <a:p>
                      <a:pPr>
                        <a:lnSpc>
                          <a:spcPct val="115000"/>
                        </a:lnSpc>
                        <a:spcAft>
                          <a:spcPts val="0"/>
                        </a:spcAft>
                      </a:pPr>
                      <a:r>
                        <a:rPr lang="en-US" sz="1400" b="1">
                          <a:effectLst/>
                        </a:rPr>
                        <a:t>2% – If the rent is for</a:t>
                      </a:r>
                      <a:br>
                        <a:rPr lang="en-US" sz="1400" b="1">
                          <a:effectLst/>
                        </a:rPr>
                      </a:br>
                      <a:r>
                        <a:rPr lang="en-US" sz="1400" b="1">
                          <a:effectLst/>
                        </a:rPr>
                        <a:t>Machinery, Plant or</a:t>
                      </a:r>
                      <a:br>
                        <a:rPr lang="en-US" sz="1400" b="1">
                          <a:effectLst/>
                        </a:rPr>
                      </a:br>
                      <a:r>
                        <a:rPr lang="en-US" sz="1400" b="1">
                          <a:effectLst/>
                        </a:rPr>
                        <a:t>Equipment(20%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1633298">
                <a:tc>
                  <a:txBody>
                    <a:bodyPr/>
                    <a:lstStyle/>
                    <a:p>
                      <a:pPr>
                        <a:lnSpc>
                          <a:spcPct val="115000"/>
                        </a:lnSpc>
                        <a:spcAft>
                          <a:spcPts val="0"/>
                        </a:spcAft>
                      </a:pPr>
                      <a:r>
                        <a:rPr lang="en-US" sz="1400" b="1">
                          <a:effectLst/>
                        </a:rPr>
                        <a:t>194IA ((See note-8)</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Payment on transfer of certain immovable property other than agriculture land.</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At the time of credit or payment, whichever is earlier, when the land is situated in specified</a:t>
                      </a:r>
                      <a:br>
                        <a:rPr lang="en-US" sz="1400" b="1" dirty="0">
                          <a:effectLst/>
                        </a:rPr>
                      </a:br>
                      <a:r>
                        <a:rPr lang="en-US" sz="1400" b="1" dirty="0">
                          <a:effectLst/>
                        </a:rPr>
                        <a:t>area when amount exceeds Rs. 50 </a:t>
                      </a:r>
                      <a:r>
                        <a:rPr lang="en-US" sz="1400" b="1" dirty="0" err="1">
                          <a:effectLst/>
                        </a:rPr>
                        <a:t>lacs</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a:effectLst/>
                        </a:rPr>
                        <a:t>1%</a:t>
                      </a:r>
                      <a:endParaRPr lang="en-IN" sz="1400" b="1">
                        <a:effectLst/>
                      </a:endParaRPr>
                    </a:p>
                    <a:p>
                      <a:pPr algn="just">
                        <a:lnSpc>
                          <a:spcPct val="115000"/>
                        </a:lnSpc>
                        <a:spcAft>
                          <a:spcPts val="0"/>
                        </a:spcAft>
                      </a:pPr>
                      <a:r>
                        <a:rPr lang="en-US" sz="1400" b="1">
                          <a:effectLst/>
                        </a:rPr>
                        <a:t>(20% if no Valid PAN)</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r h="3026535">
                <a:tc>
                  <a:txBody>
                    <a:bodyPr/>
                    <a:lstStyle/>
                    <a:p>
                      <a:pPr>
                        <a:lnSpc>
                          <a:spcPct val="115000"/>
                        </a:lnSpc>
                        <a:spcAft>
                          <a:spcPts val="0"/>
                        </a:spcAft>
                      </a:pPr>
                      <a:r>
                        <a:rPr lang="en-US" sz="1400" b="1">
                          <a:effectLst/>
                        </a:rPr>
                        <a:t>194IB</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Rent payable by an individual or HUF not covered u/s. 194I (W.E.F. from 01.06.2017)</a:t>
                      </a:r>
                      <a:endParaRPr lang="en-IN" sz="1400" b="1" dirty="0">
                        <a:effectLst/>
                      </a:endParaRPr>
                    </a:p>
                    <a:p>
                      <a:pPr algn="just">
                        <a:lnSpc>
                          <a:spcPct val="115000"/>
                        </a:lnSpc>
                        <a:spcAft>
                          <a:spcPts val="0"/>
                        </a:spcAft>
                      </a:pPr>
                      <a:r>
                        <a:rPr lang="en-US" sz="1400" b="1" dirty="0">
                          <a:effectLst/>
                        </a:rPr>
                        <a:t> </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Tax shall be deducted on such income at the time of credit of rent, for the last month of the previous year or the last month of tenancy if the property is vacated during the year, as the case may be, to the account of the payee or at the time of payment thereof in cash or by issue of a </a:t>
                      </a:r>
                      <a:r>
                        <a:rPr lang="en-US" sz="1400" b="1" dirty="0" err="1">
                          <a:effectLst/>
                        </a:rPr>
                        <a:t>cheque</a:t>
                      </a:r>
                      <a:r>
                        <a:rPr lang="en-US" sz="1400" b="1" dirty="0">
                          <a:effectLst/>
                        </a:rPr>
                        <a:t> or draft or by any other mode,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c>
                  <a:txBody>
                    <a:bodyPr/>
                    <a:lstStyle/>
                    <a:p>
                      <a:pPr>
                        <a:lnSpc>
                          <a:spcPct val="115000"/>
                        </a:lnSpc>
                        <a:spcAft>
                          <a:spcPts val="0"/>
                        </a:spcAft>
                      </a:pPr>
                      <a:r>
                        <a:rPr lang="en-US" sz="1400" b="1" dirty="0">
                          <a:effectLst/>
                        </a:rPr>
                        <a:t>Threshold limit Rs. 50,000/- per month. TDS to be deducted @ 5%</a:t>
                      </a:r>
                      <a:endParaRPr lang="en-IN" sz="1400" b="1" dirty="0">
                        <a:effectLst/>
                      </a:endParaRPr>
                    </a:p>
                    <a:p>
                      <a:pPr algn="just">
                        <a:lnSpc>
                          <a:spcPct val="115000"/>
                        </a:lnSpc>
                        <a:spcAft>
                          <a:spcPts val="0"/>
                        </a:spcAft>
                      </a:pPr>
                      <a:r>
                        <a:rPr lang="en-US" sz="1400" b="1" dirty="0">
                          <a:effectLst/>
                        </a:rPr>
                        <a:t>Read-</a:t>
                      </a:r>
                      <a:endParaRPr lang="en-IN" sz="1400" b="1" dirty="0">
                        <a:effectLst/>
                      </a:endParaRPr>
                    </a:p>
                    <a:p>
                      <a:pPr>
                        <a:lnSpc>
                          <a:spcPct val="115000"/>
                        </a:lnSpc>
                        <a:spcAft>
                          <a:spcPts val="0"/>
                        </a:spcAft>
                      </a:pPr>
                      <a:r>
                        <a:rPr lang="en-US" sz="1400" b="1" u="none" strike="noStrike" dirty="0">
                          <a:effectLst/>
                          <a:hlinkClick r:id="rId1"/>
                        </a:rPr>
                        <a:t>TDS on rent made applicable to Individual / HUF even if no Tax Audit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614" marR="43614" marT="43614" marB="43614"/>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668" y="128789"/>
            <a:ext cx="11951594" cy="6413679"/>
          </a:xfrm>
        </p:spPr>
        <p:txBody>
          <a:bodyPr/>
          <a:lstStyle/>
          <a:p>
            <a:endParaRPr lang="en-IN" dirty="0"/>
          </a:p>
        </p:txBody>
      </p:sp>
      <p:graphicFrame>
        <p:nvGraphicFramePr>
          <p:cNvPr id="3" name="Table 2"/>
          <p:cNvGraphicFramePr>
            <a:graphicFrameLocks noGrp="1"/>
          </p:cNvGraphicFramePr>
          <p:nvPr/>
        </p:nvGraphicFramePr>
        <p:xfrm>
          <a:off x="141669" y="128788"/>
          <a:ext cx="11951592" cy="5824398"/>
        </p:xfrm>
        <a:graphic>
          <a:graphicData uri="http://schemas.openxmlformats.org/drawingml/2006/table">
            <a:tbl>
              <a:tblPr firstRow="1" firstCol="1" bandRow="1">
                <a:tableStyleId>{5C22544A-7EE6-4342-B048-85BDC9FD1C3A}</a:tableStyleId>
              </a:tblPr>
              <a:tblGrid>
                <a:gridCol w="1421270"/>
                <a:gridCol w="4716034"/>
                <a:gridCol w="2777937"/>
                <a:gridCol w="3036351"/>
              </a:tblGrid>
              <a:tr h="2293465">
                <a:tc>
                  <a:txBody>
                    <a:bodyPr/>
                    <a:lstStyle/>
                    <a:p>
                      <a:pPr>
                        <a:lnSpc>
                          <a:spcPct val="115000"/>
                        </a:lnSpc>
                        <a:spcAft>
                          <a:spcPts val="0"/>
                        </a:spcAft>
                      </a:pPr>
                      <a:r>
                        <a:rPr lang="en-US" sz="1400" b="1" dirty="0">
                          <a:effectLst/>
                        </a:rPr>
                        <a:t>194IC</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dirty="0">
                          <a:effectLst/>
                        </a:rPr>
                        <a:t> Payment of Consideration (not being in kind) under Joint Development Agreement or other similar agreement</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dirty="0">
                          <a:effectLst/>
                        </a:rPr>
                        <a:t>At the time of credit or payment, whichever is earlier.</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a:effectLst/>
                        </a:rPr>
                        <a:t>Threshold limit Rs. Nil TDS to be deducted @ 10% (Applicable from 01.04.2017)</a:t>
                      </a:r>
                      <a:endParaRPr lang="en-IN" sz="1400" b="1">
                        <a:effectLst/>
                      </a:endParaRPr>
                    </a:p>
                    <a:p>
                      <a:pPr algn="just">
                        <a:lnSpc>
                          <a:spcPct val="115000"/>
                        </a:lnSpc>
                        <a:spcAft>
                          <a:spcPts val="0"/>
                        </a:spcAft>
                      </a:pPr>
                      <a:r>
                        <a:rPr lang="en-US" sz="1400" b="1">
                          <a:effectLst/>
                        </a:rPr>
                        <a:t>Read-  </a:t>
                      </a:r>
                      <a:r>
                        <a:rPr lang="en-US" sz="1400" b="1" u="none" strike="noStrike">
                          <a:effectLst/>
                          <a:hlinkClick r:id="rId1"/>
                        </a:rPr>
                        <a:t>Budget 2017-Changes in capital gain computation- joint development agreement</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r>
              <a:tr h="2870964">
                <a:tc>
                  <a:txBody>
                    <a:bodyPr/>
                    <a:lstStyle/>
                    <a:p>
                      <a:pPr>
                        <a:lnSpc>
                          <a:spcPct val="115000"/>
                        </a:lnSpc>
                        <a:spcAft>
                          <a:spcPts val="0"/>
                        </a:spcAft>
                      </a:pPr>
                      <a:r>
                        <a:rPr lang="en-US" sz="1400" b="1">
                          <a:effectLst/>
                        </a:rPr>
                        <a:t>194J</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dirty="0">
                          <a:effectLst/>
                        </a:rPr>
                        <a:t>Any sum paid by way of</a:t>
                      </a:r>
                      <a:endParaRPr lang="en-IN" sz="1400" b="1" dirty="0">
                        <a:effectLst/>
                      </a:endParaRPr>
                    </a:p>
                    <a:p>
                      <a:pPr algn="just">
                        <a:lnSpc>
                          <a:spcPct val="115000"/>
                        </a:lnSpc>
                        <a:spcAft>
                          <a:spcPts val="0"/>
                        </a:spcAft>
                      </a:pPr>
                      <a:r>
                        <a:rPr lang="en-US" sz="1400" b="1" dirty="0">
                          <a:effectLst/>
                        </a:rPr>
                        <a:t>a) Fee for professional services,</a:t>
                      </a:r>
                      <a:endParaRPr lang="en-IN" sz="1400" b="1" dirty="0">
                        <a:effectLst/>
                      </a:endParaRPr>
                    </a:p>
                    <a:p>
                      <a:pPr algn="just">
                        <a:lnSpc>
                          <a:spcPct val="115000"/>
                        </a:lnSpc>
                        <a:spcAft>
                          <a:spcPts val="0"/>
                        </a:spcAft>
                      </a:pPr>
                      <a:r>
                        <a:rPr lang="en-US" sz="1400" b="1" dirty="0">
                          <a:effectLst/>
                        </a:rPr>
                        <a:t>b) Fee for technical services</a:t>
                      </a:r>
                      <a:endParaRPr lang="en-IN" sz="1400" b="1" dirty="0">
                        <a:effectLst/>
                      </a:endParaRPr>
                    </a:p>
                    <a:p>
                      <a:pPr algn="just">
                        <a:lnSpc>
                          <a:spcPct val="115000"/>
                        </a:lnSpc>
                        <a:spcAft>
                          <a:spcPts val="0"/>
                        </a:spcAft>
                      </a:pPr>
                      <a:r>
                        <a:rPr lang="en-US" sz="1400" b="1" dirty="0">
                          <a:effectLst/>
                        </a:rPr>
                        <a:t>c) Royalty,</a:t>
                      </a:r>
                      <a:endParaRPr lang="en-IN" sz="1400" b="1" dirty="0">
                        <a:effectLst/>
                      </a:endParaRPr>
                    </a:p>
                    <a:p>
                      <a:pPr algn="just">
                        <a:lnSpc>
                          <a:spcPct val="115000"/>
                        </a:lnSpc>
                        <a:spcAft>
                          <a:spcPts val="0"/>
                        </a:spcAft>
                      </a:pPr>
                      <a:r>
                        <a:rPr lang="en-US" sz="1400" b="1" dirty="0">
                          <a:effectLst/>
                        </a:rPr>
                        <a:t>d) Remuneration/fee/commission to a director or</a:t>
                      </a:r>
                      <a:endParaRPr lang="en-IN" sz="1400" b="1" dirty="0">
                        <a:effectLst/>
                      </a:endParaRPr>
                    </a:p>
                    <a:p>
                      <a:pPr algn="just">
                        <a:lnSpc>
                          <a:spcPct val="115000"/>
                        </a:lnSpc>
                        <a:spcAft>
                          <a:spcPts val="0"/>
                        </a:spcAft>
                      </a:pPr>
                      <a:r>
                        <a:rPr lang="en-US" sz="1400" b="1" dirty="0">
                          <a:effectLst/>
                        </a:rPr>
                        <a:t>e) For not carrying out any activity in relation to any business</a:t>
                      </a:r>
                      <a:endParaRPr lang="en-IN" sz="1400" b="1" dirty="0">
                        <a:effectLst/>
                      </a:endParaRPr>
                    </a:p>
                    <a:p>
                      <a:pPr algn="just">
                        <a:lnSpc>
                          <a:spcPct val="115000"/>
                        </a:lnSpc>
                        <a:spcAft>
                          <a:spcPts val="0"/>
                        </a:spcAft>
                      </a:pPr>
                      <a:r>
                        <a:rPr lang="en-US" sz="1400" b="1" dirty="0">
                          <a:effectLst/>
                        </a:rPr>
                        <a:t>f) For not sharing any know-how, patent, copyright etc.</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dirty="0">
                          <a:effectLst/>
                        </a:rPr>
                        <a:t>At the time of credit or payment, whichever is earlier, when the amount exceeds Rs. 30,000/-</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dirty="0">
                          <a:effectLst/>
                        </a:rPr>
                        <a:t>10%</a:t>
                      </a:r>
                      <a:endParaRPr lang="en-IN" sz="1400" b="1" dirty="0">
                        <a:effectLst/>
                      </a:endParaRPr>
                    </a:p>
                    <a:p>
                      <a:pPr algn="just">
                        <a:lnSpc>
                          <a:spcPct val="115000"/>
                        </a:lnSpc>
                        <a:spcAft>
                          <a:spcPts val="0"/>
                        </a:spcAft>
                      </a:pPr>
                      <a:r>
                        <a:rPr lang="en-US" sz="1400" b="1" dirty="0">
                          <a:effectLst/>
                        </a:rPr>
                        <a:t>2% in case of payments received or credited to a payee, being a person engaged only in the business of operation of call center </a:t>
                      </a:r>
                      <a:r>
                        <a:rPr lang="en-US" sz="1400" b="1" dirty="0" err="1">
                          <a:effectLst/>
                        </a:rPr>
                        <a:t>wef</a:t>
                      </a:r>
                      <a:r>
                        <a:rPr lang="en-US" sz="1400" b="1" dirty="0">
                          <a:effectLst/>
                        </a:rPr>
                        <a:t> 01.06.2017.</a:t>
                      </a:r>
                      <a:endParaRPr lang="en-IN" sz="1400" b="1" dirty="0">
                        <a:effectLst/>
                      </a:endParaRPr>
                    </a:p>
                    <a:p>
                      <a:pPr algn="just">
                        <a:lnSpc>
                          <a:spcPct val="115000"/>
                        </a:lnSpc>
                        <a:spcAft>
                          <a:spcPts val="0"/>
                        </a:spcAft>
                      </a:pPr>
                      <a:r>
                        <a:rPr lang="en-US" sz="1400" b="1" dirty="0">
                          <a:effectLst/>
                        </a:rPr>
                        <a:t>(20% if no Valid PAN)</a:t>
                      </a:r>
                      <a:endParaRPr lang="en-IN" sz="1400" b="1" dirty="0">
                        <a:effectLst/>
                      </a:endParaRPr>
                    </a:p>
                    <a:p>
                      <a:pPr algn="just">
                        <a:lnSpc>
                          <a:spcPct val="115000"/>
                        </a:lnSpc>
                        <a:spcAft>
                          <a:spcPts val="0"/>
                        </a:spcAft>
                      </a:pPr>
                      <a:r>
                        <a:rPr lang="en-US" sz="1400" b="1" dirty="0">
                          <a:effectLst/>
                        </a:rPr>
                        <a:t>Read- </a:t>
                      </a:r>
                      <a:r>
                        <a:rPr lang="en-US" sz="1400" b="1" u="none" strike="noStrike" dirty="0">
                          <a:effectLst/>
                          <a:hlinkClick r:id="rId2" tooltip="S.194J TDS rate proposed at 2% on Call Center business Income"/>
                        </a:rPr>
                        <a:t>S.194J TDS rate proposed at 2% on Call Center business Income</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r>
              <a:tr h="659969">
                <a:tc>
                  <a:txBody>
                    <a:bodyPr/>
                    <a:lstStyle/>
                    <a:p>
                      <a:pPr>
                        <a:lnSpc>
                          <a:spcPct val="115000"/>
                        </a:lnSpc>
                        <a:spcAft>
                          <a:spcPts val="0"/>
                        </a:spcAft>
                      </a:pPr>
                      <a:r>
                        <a:rPr lang="en-US" sz="1400" b="1">
                          <a:effectLst/>
                        </a:rPr>
                        <a:t>194K</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a:txBody>
                    <a:bodyPr/>
                    <a:lstStyle/>
                    <a:p>
                      <a:pPr>
                        <a:lnSpc>
                          <a:spcPct val="115000"/>
                        </a:lnSpc>
                        <a:spcAft>
                          <a:spcPts val="0"/>
                        </a:spcAft>
                      </a:pPr>
                      <a:r>
                        <a:rPr lang="en-US" sz="1400" b="1">
                          <a:effectLst/>
                        </a:rPr>
                        <a:t>Income in respect of Units</a:t>
                      </a:r>
                      <a:endParaRPr lang="en-IN" sz="14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gridSpan="2">
                  <a:txBody>
                    <a:bodyPr/>
                    <a:lstStyle/>
                    <a:p>
                      <a:pPr>
                        <a:lnSpc>
                          <a:spcPct val="115000"/>
                        </a:lnSpc>
                        <a:spcAft>
                          <a:spcPts val="0"/>
                        </a:spcAft>
                      </a:pPr>
                      <a:r>
                        <a:rPr lang="en-US" sz="1400" b="1" dirty="0">
                          <a:effectLst/>
                        </a:rPr>
                        <a:t>Omitted w.e.f 01.06.2016 as Section was non-operational.</a:t>
                      </a:r>
                      <a:endParaRPr lang="en-IN" sz="14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57" marR="65557" marT="65557" marB="65557"/>
                </a:tc>
                <a:tc hMerge="1">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19097</Words>
  <Application>WPS Presentation</Application>
  <PresentationFormat>Widescreen</PresentationFormat>
  <Paragraphs>412</Paragraphs>
  <Slides>26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26</vt:i4>
      </vt:variant>
    </vt:vector>
  </HeadingPairs>
  <TitlesOfParts>
    <vt:vector size="36" baseType="lpstr">
      <vt:lpstr>Arial</vt:lpstr>
      <vt:lpstr>SimSun</vt:lpstr>
      <vt:lpstr>Wingdings</vt:lpstr>
      <vt:lpstr>Arial Black</vt:lpstr>
      <vt:lpstr>Calibri</vt:lpstr>
      <vt:lpstr>Times New Roman</vt:lpstr>
      <vt:lpstr>Microsoft YaHei</vt:lpstr>
      <vt:lpstr>Arial Unicode MS</vt:lpstr>
      <vt:lpstr>Calibri Light</vt:lpstr>
      <vt:lpstr>Office Theme</vt:lpstr>
      <vt:lpstr>PROCEDURE ON TAX DEDUCTED AT SOURCE U/S 194DA, 194E, 194EE,194F,194G AND 194H</vt:lpstr>
      <vt:lpstr>INDEX</vt:lpstr>
      <vt:lpstr>Introduction</vt:lpstr>
      <vt:lpstr>Tax Deducted at Source (TDS) Rate Chart/Slab for Financial Year  2019-20 relating to the Assessment Year  2020 -21 till March 2019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194DA Payment in respect of Life Insurance Policies  Any person responsible for payment in relates to any sum under a Life Insurance Policy other than the amount not included in Total Income under section 10(10D)  Threshold limit: Rs.99,999/-  Rate: 5% on the sum to be paid in excess of the premium paid.   As per sec 10 [10(D)] of the Income Tax Act any sum received under the Life Insurance Policy including the sum allocated by way of bonus on such policy is exempted whether received from Indian or a Foreign Company. However, this section has following exceptions to it:  </vt:lpstr>
      <vt:lpstr>1. Any sum received under section 80DD (3) or 80DDA (3).   2. Any sum received under a Keyman Insurance Policy.  3. If Policy is purchased after 1st April 2003 but on or before 31st March 2012, the annual premium paid is 20% more than the sum assured. If the policy is purchased  after 1st April 2012 the annual premium paid is more than 10% of sum assured. Provided that if the person is buying policy with under disability or severe disability and eligible to claim deduction U/s 80DDB and/or U/s 80U the annual premium will be replaced by 15% of sum assured.  The Deductor or payer shall issue a quarterly TDS certificate to the Deductee in form 16A. The deductor can download the form from the Traces and the Deductee can verify the same through form 26AS for the respective year. </vt:lpstr>
      <vt:lpstr>Illustration:  Miss Padma, a resident individual has received Rs. 3,25,000 on 31.07.2023 after maturity of her life insurance policy taken on 30.06.2013. The sum assured of that policy is Rs. 2,25,000/-  and the annual premium was Rs.24,000 and paid till 30.06.2022 for ten years. The deductor deducted the tax U/s 194DA Rs.4,250/-.  If Miss Padma is an handicraft being eligible to avail deduction either U/s 80DDB and/or U/s 80U.    In this illustration case, the annual premium is Rs.24,000  P.A. which is more than 10% of sum assured, in respect of a policy taken on or after 01.04.2012 and consequently, the maturity proceeds of Rs. 3,25,000 received on 31.07.23 would not be exempt under Section 10(10D) in the hands of Miss Padma. Tax shall be deducted @ 5% on (Rs.3,25,000 less premium paid for ten years as Rs.2,40,000/- i.e. Rs. 85,000 @ 5%.</vt:lpstr>
      <vt:lpstr>194E: Payment to Non Resident Sportsmen and Sports associations  Income covered U/s 115BBA   Any Income from any sports activities or game which is not covered U/s 115BB  Any Entertainer  Any Non resident Sports Association or Institution which includes any amount guaranteed to be paid or payable other than covered U/s 115BB  Any Advertisement activities  Any Contribution of articles relating to any game or sports in India in Newspapers,Magazines,or journals</vt:lpstr>
      <vt:lpstr>PowerPoint 演示文稿</vt:lpstr>
      <vt:lpstr>Sec 194EE: Payment in respect of Deposits under National Savings Scheme etc  Any person responsible for paying to any person any amount referred to in Clause (a) of Sub Section (2) of 80CCA shall at the time of payment thereof deduct tax @ 10%  Provided that no TDS is applicable when the aggregate amount is less than Rs.2,500/-  Provided that nothing contained in this provisions in respect of payment to the legal heirs </vt:lpstr>
      <vt:lpstr>Sec 194F: Payment on account of reourchase of units by Mutual Fund or Unit Trust of India  Any Person responsible for paying to any person as referred to in Section 80CCB(2) shall at the time of payment thereof deduct income tax thereon @ 20%</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 ON TAX DEDUCTED AT SOURCE</dc:title>
  <dc:creator>Windows User</dc:creator>
  <cp:lastModifiedBy>Sir</cp:lastModifiedBy>
  <cp:revision>39</cp:revision>
  <dcterms:created xsi:type="dcterms:W3CDTF">2019-04-09T09:41:00Z</dcterms:created>
  <dcterms:modified xsi:type="dcterms:W3CDTF">2024-03-31T12:10:34Z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938104F0804D4E18901129A52BBB5DA9_12</vt:lpwstr>
  </property>
  <property fmtid="{D5CDD505-2E9C-101B-9397-08002B2CF9AE}" pid="3" name="KSOProductBuildVer">
    <vt:lpwstr>1033-12.2.0.13489</vt:lpwstr>
  </property>
</Properties>
</file>