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6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CA83074-D78C-4858-A3F8-B3C41E7DB901}" type="datetimeFigureOut">
              <a:rPr lang="en-IN" smtClean="0"/>
              <a:t>15-03-2024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527247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A83074-D78C-4858-A3F8-B3C41E7DB901}" type="datetimeFigureOut">
              <a:rPr lang="en-IN" smtClean="0"/>
              <a:t>15-03-2024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3799468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A83074-D78C-4858-A3F8-B3C41E7DB901}" type="datetimeFigureOut">
              <a:rPr lang="en-IN" smtClean="0"/>
              <a:t>15-03-2024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446BBD-AFAD-47B9-979C-8F7AFD774593}"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390547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A83074-D78C-4858-A3F8-B3C41E7DB901}" type="datetimeFigureOut">
              <a:rPr lang="en-IN" smtClean="0"/>
              <a:t>15-03-2024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10643499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A83074-D78C-4858-A3F8-B3C41E7DB901}" type="datetimeFigureOut">
              <a:rPr lang="en-IN" smtClean="0"/>
              <a:t>15-03-2024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446BBD-AFAD-47B9-979C-8F7AFD774593}"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955316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A83074-D78C-4858-A3F8-B3C41E7DB901}" type="datetimeFigureOut">
              <a:rPr lang="en-IN" smtClean="0"/>
              <a:t>15-03-2024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16377940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A83074-D78C-4858-A3F8-B3C41E7DB901}" type="datetimeFigureOut">
              <a:rPr lang="en-IN" smtClean="0"/>
              <a:t>15-03-2024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30657139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A83074-D78C-4858-A3F8-B3C41E7DB901}" type="datetimeFigureOut">
              <a:rPr lang="en-IN" smtClean="0"/>
              <a:t>15-03-2024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1861108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A83074-D78C-4858-A3F8-B3C41E7DB901}" type="datetimeFigureOut">
              <a:rPr lang="en-IN" smtClean="0"/>
              <a:t>15-03-2024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3057165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A83074-D78C-4858-A3F8-B3C41E7DB901}" type="datetimeFigureOut">
              <a:rPr lang="en-IN" smtClean="0"/>
              <a:t>15-03-2024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3262457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CA83074-D78C-4858-A3F8-B3C41E7DB901}" type="datetimeFigureOut">
              <a:rPr lang="en-IN" smtClean="0"/>
              <a:t>15-03-2024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1122815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CA83074-D78C-4858-A3F8-B3C41E7DB901}" type="datetimeFigureOut">
              <a:rPr lang="en-IN" smtClean="0"/>
              <a:t>15-03-2024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3085916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CA83074-D78C-4858-A3F8-B3C41E7DB901}" type="datetimeFigureOut">
              <a:rPr lang="en-IN" smtClean="0"/>
              <a:t>15-03-2024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3063912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A83074-D78C-4858-A3F8-B3C41E7DB901}" type="datetimeFigureOut">
              <a:rPr lang="en-IN" smtClean="0"/>
              <a:t>15-03-2024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4019728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CA83074-D78C-4858-A3F8-B3C41E7DB901}" type="datetimeFigureOut">
              <a:rPr lang="en-IN" smtClean="0"/>
              <a:t>15-03-2024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501378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A83074-D78C-4858-A3F8-B3C41E7DB901}" type="datetimeFigureOut">
              <a:rPr lang="en-IN" smtClean="0"/>
              <a:t>15-03-2024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C446BBD-AFAD-47B9-979C-8F7AFD774593}" type="slidenum">
              <a:rPr lang="en-IN" smtClean="0"/>
              <a:t>‹#›</a:t>
            </a:fld>
            <a:endParaRPr lang="en-IN"/>
          </a:p>
        </p:txBody>
      </p:sp>
    </p:spTree>
    <p:extLst>
      <p:ext uri="{BB962C8B-B14F-4D97-AF65-F5344CB8AC3E}">
        <p14:creationId xmlns:p14="http://schemas.microsoft.com/office/powerpoint/2010/main" val="3840671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CA83074-D78C-4858-A3F8-B3C41E7DB901}" type="datetimeFigureOut">
              <a:rPr lang="en-IN" smtClean="0"/>
              <a:t>15-03-2024</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C446BBD-AFAD-47B9-979C-8F7AFD774593}" type="slidenum">
              <a:rPr lang="en-IN" smtClean="0"/>
              <a:t>‹#›</a:t>
            </a:fld>
            <a:endParaRPr lang="en-IN"/>
          </a:p>
        </p:txBody>
      </p:sp>
    </p:spTree>
    <p:extLst>
      <p:ext uri="{BB962C8B-B14F-4D97-AF65-F5344CB8AC3E}">
        <p14:creationId xmlns:p14="http://schemas.microsoft.com/office/powerpoint/2010/main" val="11319073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groww.in/p/tax/tds" TargetMode="External"/><Relationship Id="rId2" Type="http://schemas.openxmlformats.org/officeDocument/2006/relationships/hyperlink" Target="https://groww.in/p/tax/income-tax-act"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groww.in/p/tax/education-cess"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groww.in/p/savings-schemes/national-savings-certificat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x2win.in/guide/form-15g-15h"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3910B-16FD-69BC-63FA-952C13979CAF}"/>
              </a:ext>
            </a:extLst>
          </p:cNvPr>
          <p:cNvSpPr>
            <a:spLocks noGrp="1"/>
          </p:cNvSpPr>
          <p:nvPr>
            <p:ph type="ctrTitle"/>
          </p:nvPr>
        </p:nvSpPr>
        <p:spPr>
          <a:xfrm>
            <a:off x="606392" y="2348564"/>
            <a:ext cx="8667611" cy="1702272"/>
          </a:xfrm>
        </p:spPr>
        <p:txBody>
          <a:bodyPr/>
          <a:lstStyle/>
          <a:p>
            <a:r>
              <a:rPr lang="en-GB" dirty="0"/>
              <a:t>SEC 193, 194, 194A, 194B, 194BB, 194BA</a:t>
            </a:r>
            <a:endParaRPr lang="en-IN" dirty="0"/>
          </a:p>
        </p:txBody>
      </p:sp>
    </p:spTree>
    <p:extLst>
      <p:ext uri="{BB962C8B-B14F-4D97-AF65-F5344CB8AC3E}">
        <p14:creationId xmlns:p14="http://schemas.microsoft.com/office/powerpoint/2010/main" val="6863303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D23A7-A62F-D9A2-3E46-048ACF7EC634}"/>
              </a:ext>
            </a:extLst>
          </p:cNvPr>
          <p:cNvSpPr>
            <a:spLocks noGrp="1"/>
          </p:cNvSpPr>
          <p:nvPr>
            <p:ph type="title"/>
          </p:nvPr>
        </p:nvSpPr>
        <p:spPr/>
        <p:txBody>
          <a:bodyPr/>
          <a:lstStyle/>
          <a:p>
            <a:r>
              <a:rPr lang="en-GB" b="0" i="0" dirty="0">
                <a:solidFill>
                  <a:srgbClr val="1C3455"/>
                </a:solidFill>
                <a:effectLst/>
                <a:latin typeface="proxima nova rg"/>
              </a:rPr>
              <a:t>Time Limit to Deposit TDS Collected</a:t>
            </a:r>
            <a:br>
              <a:rPr lang="en-GB" b="0" i="0" dirty="0">
                <a:solidFill>
                  <a:srgbClr val="1C3455"/>
                </a:solidFill>
                <a:effectLst/>
                <a:latin typeface="proxima nova rg"/>
              </a:rPr>
            </a:br>
            <a:endParaRPr lang="en-IN" dirty="0"/>
          </a:p>
        </p:txBody>
      </p:sp>
      <p:sp>
        <p:nvSpPr>
          <p:cNvPr id="3" name="Content Placeholder 2">
            <a:extLst>
              <a:ext uri="{FF2B5EF4-FFF2-40B4-BE49-F238E27FC236}">
                <a16:creationId xmlns:a16="http://schemas.microsoft.com/office/drawing/2014/main" id="{7B5A6511-703A-93F1-03B1-D58BEE2AF817}"/>
              </a:ext>
            </a:extLst>
          </p:cNvPr>
          <p:cNvSpPr>
            <a:spLocks noGrp="1"/>
          </p:cNvSpPr>
          <p:nvPr>
            <p:ph idx="1"/>
          </p:nvPr>
        </p:nvSpPr>
        <p:spPr/>
        <p:txBody>
          <a:bodyPr/>
          <a:lstStyle/>
          <a:p>
            <a:pPr algn="l"/>
            <a:r>
              <a:rPr lang="en-GB" b="0" i="0" dirty="0">
                <a:solidFill>
                  <a:srgbClr val="314259"/>
                </a:solidFill>
                <a:effectLst/>
                <a:latin typeface="proxima nova rg"/>
              </a:rPr>
              <a:t>The TDS collected by the company has to deposit the amount of TDS deducted, with the government. Here’s the deadline for depositing the same -</a:t>
            </a:r>
          </a:p>
          <a:p>
            <a:pPr algn="l">
              <a:buFont typeface="Arial" panose="020B0604020202020204" pitchFamily="34" charset="0"/>
              <a:buChar char="•"/>
            </a:pPr>
            <a:r>
              <a:rPr lang="en-GB" b="0" i="0" dirty="0">
                <a:solidFill>
                  <a:srgbClr val="314259"/>
                </a:solidFill>
                <a:effectLst/>
                <a:latin typeface="Proxima Nova Rg"/>
              </a:rPr>
              <a:t>The tax withheld from April to February has to be deposited with the government by the 7th of the following month. Any delay in such a deposit might lead to penalties.</a:t>
            </a:r>
          </a:p>
          <a:p>
            <a:pPr algn="l">
              <a:buFont typeface="Arial" panose="020B0604020202020204" pitchFamily="34" charset="0"/>
              <a:buChar char="•"/>
            </a:pPr>
            <a:r>
              <a:rPr lang="en-GB" b="0" i="0" dirty="0">
                <a:solidFill>
                  <a:srgbClr val="314259"/>
                </a:solidFill>
                <a:effectLst/>
                <a:latin typeface="Proxima Nova Rg"/>
              </a:rPr>
              <a:t>The taxes for March should be paid by April 30th or earlier.</a:t>
            </a:r>
          </a:p>
          <a:p>
            <a:endParaRPr lang="en-IN" dirty="0"/>
          </a:p>
        </p:txBody>
      </p:sp>
    </p:spTree>
    <p:extLst>
      <p:ext uri="{BB962C8B-B14F-4D97-AF65-F5344CB8AC3E}">
        <p14:creationId xmlns:p14="http://schemas.microsoft.com/office/powerpoint/2010/main" val="1774564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2778F-B85C-79B1-BB74-E209789B4E18}"/>
              </a:ext>
            </a:extLst>
          </p:cNvPr>
          <p:cNvSpPr>
            <a:spLocks noGrp="1"/>
          </p:cNvSpPr>
          <p:nvPr>
            <p:ph type="title"/>
          </p:nvPr>
        </p:nvSpPr>
        <p:spPr/>
        <p:txBody>
          <a:bodyPr>
            <a:normAutofit fontScale="90000"/>
          </a:bodyPr>
          <a:lstStyle/>
          <a:p>
            <a:r>
              <a:rPr lang="en-GB" b="0" i="0" dirty="0">
                <a:solidFill>
                  <a:srgbClr val="1C3455"/>
                </a:solidFill>
                <a:effectLst/>
                <a:latin typeface="Raleway" pitchFamily="2" charset="0"/>
              </a:rPr>
              <a:t>What is Section 2(22)(a)- Distribution of Assets Deemed as Dividend?</a:t>
            </a:r>
            <a:br>
              <a:rPr lang="en-GB" b="0" i="0" dirty="0">
                <a:solidFill>
                  <a:srgbClr val="1C3455"/>
                </a:solidFill>
                <a:effectLst/>
                <a:latin typeface="Raleway" pitchFamily="2" charset="0"/>
              </a:rPr>
            </a:br>
            <a:endParaRPr lang="en-IN" dirty="0"/>
          </a:p>
        </p:txBody>
      </p:sp>
      <p:sp>
        <p:nvSpPr>
          <p:cNvPr id="3" name="Content Placeholder 2">
            <a:extLst>
              <a:ext uri="{FF2B5EF4-FFF2-40B4-BE49-F238E27FC236}">
                <a16:creationId xmlns:a16="http://schemas.microsoft.com/office/drawing/2014/main" id="{38770C8A-2E9D-491B-31B4-97D89D397CBA}"/>
              </a:ext>
            </a:extLst>
          </p:cNvPr>
          <p:cNvSpPr>
            <a:spLocks noGrp="1"/>
          </p:cNvSpPr>
          <p:nvPr>
            <p:ph idx="1"/>
          </p:nvPr>
        </p:nvSpPr>
        <p:spPr/>
        <p:txBody>
          <a:bodyPr/>
          <a:lstStyle/>
          <a:p>
            <a:pPr algn="l">
              <a:buFont typeface="Arial" panose="020B0604020202020204" pitchFamily="34" charset="0"/>
              <a:buChar char="•"/>
            </a:pPr>
            <a:r>
              <a:rPr lang="en-GB" b="0" i="0" dirty="0">
                <a:solidFill>
                  <a:srgbClr val="314259"/>
                </a:solidFill>
                <a:effectLst/>
                <a:latin typeface="Proxima Nova Rg"/>
              </a:rPr>
              <a:t>It includes the distribution of accumulated profits made by a company, whether capitalized or not.</a:t>
            </a:r>
          </a:p>
          <a:p>
            <a:pPr algn="l">
              <a:buFont typeface="Arial" panose="020B0604020202020204" pitchFamily="34" charset="0"/>
              <a:buChar char="•"/>
            </a:pPr>
            <a:r>
              <a:rPr lang="en-GB" b="0" i="0" dirty="0">
                <a:solidFill>
                  <a:srgbClr val="314259"/>
                </a:solidFill>
                <a:effectLst/>
                <a:latin typeface="Proxima Nova Rg"/>
              </a:rPr>
              <a:t>If such distribution of dividends involves the release of all assets or a part of the assets to the shareholders by the company.</a:t>
            </a:r>
          </a:p>
          <a:p>
            <a:pPr algn="l"/>
            <a:r>
              <a:rPr lang="en-GB" b="0" i="0" dirty="0">
                <a:solidFill>
                  <a:srgbClr val="314259"/>
                </a:solidFill>
                <a:effectLst/>
                <a:latin typeface="proxima nova rg"/>
              </a:rPr>
              <a:t>Accumulated profits: Company’s all profits up to the date of distribution</a:t>
            </a:r>
          </a:p>
          <a:p>
            <a:pPr algn="l"/>
            <a:r>
              <a:rPr lang="en-GB" b="0" i="0" dirty="0">
                <a:solidFill>
                  <a:srgbClr val="314259"/>
                </a:solidFill>
                <a:effectLst/>
                <a:latin typeface="proxima nova rg"/>
              </a:rPr>
              <a:t>All profits of the company in the form of current business profits, tax-free incomes, general reserve, investment allowance reserve, etc.</a:t>
            </a:r>
          </a:p>
          <a:p>
            <a:pPr algn="l"/>
            <a:r>
              <a:rPr lang="en-GB" b="0" i="0" dirty="0">
                <a:solidFill>
                  <a:srgbClr val="314259"/>
                </a:solidFill>
                <a:effectLst/>
                <a:latin typeface="proxima nova rg"/>
              </a:rPr>
              <a:t>It does not include revaluation reserve and depreciation reserve.</a:t>
            </a:r>
          </a:p>
          <a:p>
            <a:endParaRPr lang="en-IN" dirty="0"/>
          </a:p>
        </p:txBody>
      </p:sp>
    </p:spTree>
    <p:extLst>
      <p:ext uri="{BB962C8B-B14F-4D97-AF65-F5344CB8AC3E}">
        <p14:creationId xmlns:p14="http://schemas.microsoft.com/office/powerpoint/2010/main" val="4179048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DAE6C-E494-3CC5-C6EE-6AF3241D11A3}"/>
              </a:ext>
            </a:extLst>
          </p:cNvPr>
          <p:cNvSpPr>
            <a:spLocks noGrp="1"/>
          </p:cNvSpPr>
          <p:nvPr>
            <p:ph type="title"/>
          </p:nvPr>
        </p:nvSpPr>
        <p:spPr/>
        <p:txBody>
          <a:bodyPr>
            <a:normAutofit fontScale="90000"/>
          </a:bodyPr>
          <a:lstStyle/>
          <a:p>
            <a:r>
              <a:rPr lang="en-GB" b="0" i="0" dirty="0">
                <a:solidFill>
                  <a:srgbClr val="1C3455"/>
                </a:solidFill>
                <a:effectLst/>
                <a:latin typeface="Raleway" pitchFamily="2" charset="0"/>
              </a:rPr>
              <a:t>Section 2(22)(b)- Distribution of Debentures etc. Deemed as Dividend</a:t>
            </a:r>
            <a:br>
              <a:rPr lang="en-GB" b="0" i="0" dirty="0">
                <a:solidFill>
                  <a:srgbClr val="1C3455"/>
                </a:solidFill>
                <a:effectLst/>
                <a:latin typeface="Raleway" pitchFamily="2" charset="0"/>
              </a:rPr>
            </a:br>
            <a:endParaRPr lang="en-IN" dirty="0"/>
          </a:p>
        </p:txBody>
      </p:sp>
      <p:sp>
        <p:nvSpPr>
          <p:cNvPr id="3" name="Content Placeholder 2">
            <a:extLst>
              <a:ext uri="{FF2B5EF4-FFF2-40B4-BE49-F238E27FC236}">
                <a16:creationId xmlns:a16="http://schemas.microsoft.com/office/drawing/2014/main" id="{4CA9040E-57B0-DF96-80D6-530520B97FFA}"/>
              </a:ext>
            </a:extLst>
          </p:cNvPr>
          <p:cNvSpPr>
            <a:spLocks noGrp="1"/>
          </p:cNvSpPr>
          <p:nvPr>
            <p:ph idx="1"/>
          </p:nvPr>
        </p:nvSpPr>
        <p:spPr/>
        <p:txBody>
          <a:bodyPr/>
          <a:lstStyle/>
          <a:p>
            <a:pPr algn="l"/>
            <a:r>
              <a:rPr lang="en-GB" b="1" i="0" dirty="0">
                <a:solidFill>
                  <a:srgbClr val="314259"/>
                </a:solidFill>
                <a:effectLst/>
                <a:latin typeface="proxima nova rg"/>
              </a:rPr>
              <a:t>If any amount is distributed by the company to its shareholders, dividend includes -</a:t>
            </a:r>
            <a:endParaRPr lang="en-GB" b="0" i="0" dirty="0">
              <a:solidFill>
                <a:srgbClr val="314259"/>
              </a:solidFill>
              <a:effectLst/>
              <a:latin typeface="proxima nova rg"/>
            </a:endParaRPr>
          </a:p>
          <a:p>
            <a:pPr algn="l">
              <a:buFont typeface="Arial" panose="020B0604020202020204" pitchFamily="34" charset="0"/>
              <a:buChar char="•"/>
            </a:pPr>
            <a:r>
              <a:rPr lang="en-GB" b="0" i="0" dirty="0">
                <a:solidFill>
                  <a:srgbClr val="314259"/>
                </a:solidFill>
                <a:effectLst/>
                <a:latin typeface="Proxima Nova Rg"/>
              </a:rPr>
              <a:t>Debenture, debenture stock, or deposit certificates of any form, with interest or without interest to equity shareholders or preference shareholders.</a:t>
            </a:r>
          </a:p>
          <a:p>
            <a:pPr algn="l">
              <a:buFont typeface="Arial" panose="020B0604020202020204" pitchFamily="34" charset="0"/>
              <a:buChar char="•"/>
            </a:pPr>
            <a:r>
              <a:rPr lang="en-GB" b="0" i="0" dirty="0">
                <a:solidFill>
                  <a:srgbClr val="314259"/>
                </a:solidFill>
                <a:effectLst/>
                <a:latin typeface="Proxima Nova Rg"/>
              </a:rPr>
              <a:t>Bonus shares distribution to preference shareholders.</a:t>
            </a:r>
          </a:p>
          <a:p>
            <a:pPr algn="l">
              <a:buFont typeface="Arial" panose="020B0604020202020204" pitchFamily="34" charset="0"/>
              <a:buChar char="•"/>
            </a:pPr>
            <a:r>
              <a:rPr lang="en-GB" b="0" i="0" dirty="0">
                <a:solidFill>
                  <a:srgbClr val="314259"/>
                </a:solidFill>
                <a:effectLst/>
                <a:latin typeface="Proxima Nova Rg"/>
              </a:rPr>
              <a:t>The extent to which a company possesses accumulated profits, whether capitalized or not.</a:t>
            </a:r>
          </a:p>
          <a:p>
            <a:endParaRPr lang="en-IN" dirty="0"/>
          </a:p>
        </p:txBody>
      </p:sp>
    </p:spTree>
    <p:extLst>
      <p:ext uri="{BB962C8B-B14F-4D97-AF65-F5344CB8AC3E}">
        <p14:creationId xmlns:p14="http://schemas.microsoft.com/office/powerpoint/2010/main" val="25096981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F7669-BCA9-E137-96A9-A3F2A184A69A}"/>
              </a:ext>
            </a:extLst>
          </p:cNvPr>
          <p:cNvSpPr>
            <a:spLocks noGrp="1"/>
          </p:cNvSpPr>
          <p:nvPr>
            <p:ph type="title"/>
          </p:nvPr>
        </p:nvSpPr>
        <p:spPr/>
        <p:txBody>
          <a:bodyPr>
            <a:normAutofit fontScale="90000"/>
          </a:bodyPr>
          <a:lstStyle/>
          <a:p>
            <a:r>
              <a:rPr lang="en-GB" b="0" i="0" dirty="0">
                <a:solidFill>
                  <a:srgbClr val="1C3455"/>
                </a:solidFill>
                <a:effectLst/>
                <a:latin typeface="Raleway" pitchFamily="2" charset="0"/>
              </a:rPr>
              <a:t>Section 2(22)(C)- Distribution of Assets on Liquidation Deemed as Dividend</a:t>
            </a:r>
            <a:br>
              <a:rPr lang="en-GB" b="0" i="0" dirty="0">
                <a:solidFill>
                  <a:srgbClr val="1C3455"/>
                </a:solidFill>
                <a:effectLst/>
                <a:latin typeface="Raleway" pitchFamily="2" charset="0"/>
              </a:rPr>
            </a:br>
            <a:endParaRPr lang="en-IN" dirty="0"/>
          </a:p>
        </p:txBody>
      </p:sp>
      <p:sp>
        <p:nvSpPr>
          <p:cNvPr id="3" name="Content Placeholder 2">
            <a:extLst>
              <a:ext uri="{FF2B5EF4-FFF2-40B4-BE49-F238E27FC236}">
                <a16:creationId xmlns:a16="http://schemas.microsoft.com/office/drawing/2014/main" id="{D872346E-C7CC-C740-0631-ED843D5661C7}"/>
              </a:ext>
            </a:extLst>
          </p:cNvPr>
          <p:cNvSpPr>
            <a:spLocks noGrp="1"/>
          </p:cNvSpPr>
          <p:nvPr>
            <p:ph idx="1"/>
          </p:nvPr>
        </p:nvSpPr>
        <p:spPr/>
        <p:txBody>
          <a:bodyPr/>
          <a:lstStyle/>
          <a:p>
            <a:pPr algn="l"/>
            <a:r>
              <a:rPr lang="en-GB" b="0" i="0" dirty="0">
                <a:solidFill>
                  <a:srgbClr val="314259"/>
                </a:solidFill>
                <a:effectLst/>
                <a:latin typeface="proxima nova rg"/>
              </a:rPr>
              <a:t>Any amount distributed by the company to its shareholders on its liquidation -</a:t>
            </a:r>
          </a:p>
          <a:p>
            <a:pPr algn="l">
              <a:buFont typeface="Arial" panose="020B0604020202020204" pitchFamily="34" charset="0"/>
              <a:buChar char="•"/>
            </a:pPr>
            <a:r>
              <a:rPr lang="en-GB" b="0" i="0" dirty="0">
                <a:solidFill>
                  <a:srgbClr val="314259"/>
                </a:solidFill>
                <a:effectLst/>
                <a:latin typeface="Proxima Nova Rg"/>
              </a:rPr>
              <a:t>To the extent where such distribution can be attributed to the accumulated profits of the company right before its liquidation, whether capitalized or not. However, any amount distributed from the company’s profits after its liquidation cannot be considered a dividend.</a:t>
            </a:r>
          </a:p>
          <a:p>
            <a:pPr algn="l">
              <a:buFont typeface="Arial" panose="020B0604020202020204" pitchFamily="34" charset="0"/>
              <a:buChar char="•"/>
            </a:pPr>
            <a:r>
              <a:rPr lang="en-GB" b="0" i="0" dirty="0">
                <a:solidFill>
                  <a:srgbClr val="314259"/>
                </a:solidFill>
                <a:effectLst/>
                <a:latin typeface="Proxima Nova Rg"/>
              </a:rPr>
              <a:t>When liquidation happens due to the compulsory acquisition by the government, the accumulated profits do not include the company’s profits before 3 consecutive previous years preceding the previous year when the acquisition took place.</a:t>
            </a:r>
          </a:p>
          <a:p>
            <a:endParaRPr lang="en-IN" dirty="0"/>
          </a:p>
        </p:txBody>
      </p:sp>
    </p:spTree>
    <p:extLst>
      <p:ext uri="{BB962C8B-B14F-4D97-AF65-F5344CB8AC3E}">
        <p14:creationId xmlns:p14="http://schemas.microsoft.com/office/powerpoint/2010/main" val="457082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C5B4B-C1E9-28AB-C2D5-C15454BD35CF}"/>
              </a:ext>
            </a:extLst>
          </p:cNvPr>
          <p:cNvSpPr>
            <a:spLocks noGrp="1"/>
          </p:cNvSpPr>
          <p:nvPr>
            <p:ph type="title"/>
          </p:nvPr>
        </p:nvSpPr>
        <p:spPr/>
        <p:txBody>
          <a:bodyPr>
            <a:normAutofit fontScale="90000"/>
          </a:bodyPr>
          <a:lstStyle/>
          <a:p>
            <a:r>
              <a:rPr lang="en-GB" b="0" i="0" dirty="0">
                <a:solidFill>
                  <a:srgbClr val="1C3455"/>
                </a:solidFill>
                <a:effectLst/>
                <a:latin typeface="Raleway" pitchFamily="2" charset="0"/>
              </a:rPr>
              <a:t>Section 2(22)(d)- Distribution on Reduction of Share Capital Deemed as Dividend</a:t>
            </a:r>
            <a:br>
              <a:rPr lang="en-GB" b="0" i="0" dirty="0">
                <a:solidFill>
                  <a:srgbClr val="1C3455"/>
                </a:solidFill>
                <a:effectLst/>
                <a:latin typeface="Raleway" pitchFamily="2" charset="0"/>
              </a:rPr>
            </a:br>
            <a:endParaRPr lang="en-IN" dirty="0"/>
          </a:p>
        </p:txBody>
      </p:sp>
      <p:sp>
        <p:nvSpPr>
          <p:cNvPr id="3" name="Content Placeholder 2">
            <a:extLst>
              <a:ext uri="{FF2B5EF4-FFF2-40B4-BE49-F238E27FC236}">
                <a16:creationId xmlns:a16="http://schemas.microsoft.com/office/drawing/2014/main" id="{BC6C5C4F-B04A-7B98-08F7-94AA0966663A}"/>
              </a:ext>
            </a:extLst>
          </p:cNvPr>
          <p:cNvSpPr>
            <a:spLocks noGrp="1"/>
          </p:cNvSpPr>
          <p:nvPr>
            <p:ph idx="1"/>
          </p:nvPr>
        </p:nvSpPr>
        <p:spPr/>
        <p:txBody>
          <a:bodyPr/>
          <a:lstStyle/>
          <a:p>
            <a:pPr algn="l"/>
            <a:r>
              <a:rPr lang="en-GB" b="0" i="0" dirty="0">
                <a:solidFill>
                  <a:srgbClr val="314259"/>
                </a:solidFill>
                <a:effectLst/>
                <a:latin typeface="proxima nova rg"/>
              </a:rPr>
              <a:t>A dividend includes any distribution to its shareholders by a company on the reduction of its capital to the extent to which the company possesses accumulated profits, whether capitalized or not, is deemed as a dividend.</a:t>
            </a:r>
          </a:p>
          <a:p>
            <a:endParaRPr lang="en-IN" dirty="0"/>
          </a:p>
        </p:txBody>
      </p:sp>
    </p:spTree>
    <p:extLst>
      <p:ext uri="{BB962C8B-B14F-4D97-AF65-F5344CB8AC3E}">
        <p14:creationId xmlns:p14="http://schemas.microsoft.com/office/powerpoint/2010/main" val="40862836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13C7C-2312-8D4B-098F-5B8DEDE01B66}"/>
              </a:ext>
            </a:extLst>
          </p:cNvPr>
          <p:cNvSpPr>
            <a:spLocks noGrp="1"/>
          </p:cNvSpPr>
          <p:nvPr>
            <p:ph type="title"/>
          </p:nvPr>
        </p:nvSpPr>
        <p:spPr/>
        <p:txBody>
          <a:bodyPr>
            <a:normAutofit fontScale="90000"/>
          </a:bodyPr>
          <a:lstStyle/>
          <a:p>
            <a:r>
              <a:rPr lang="en-GB" b="0" i="0" dirty="0">
                <a:solidFill>
                  <a:srgbClr val="1C3455"/>
                </a:solidFill>
                <a:effectLst/>
                <a:latin typeface="Raleway" pitchFamily="2" charset="0"/>
              </a:rPr>
              <a:t>Section 2(22)(e)- Loans &amp; Advances by Closely held Company Deemed as Dividend</a:t>
            </a:r>
            <a:br>
              <a:rPr lang="en-GB" b="0" i="0" dirty="0">
                <a:solidFill>
                  <a:srgbClr val="1C3455"/>
                </a:solidFill>
                <a:effectLst/>
                <a:latin typeface="Raleway" pitchFamily="2" charset="0"/>
              </a:rPr>
            </a:br>
            <a:endParaRPr lang="en-IN" dirty="0"/>
          </a:p>
        </p:txBody>
      </p:sp>
      <p:sp>
        <p:nvSpPr>
          <p:cNvPr id="3" name="Content Placeholder 2">
            <a:extLst>
              <a:ext uri="{FF2B5EF4-FFF2-40B4-BE49-F238E27FC236}">
                <a16:creationId xmlns:a16="http://schemas.microsoft.com/office/drawing/2014/main" id="{52B27AE1-C14B-4C76-1AB9-54BD9E072FC1}"/>
              </a:ext>
            </a:extLst>
          </p:cNvPr>
          <p:cNvSpPr>
            <a:spLocks noGrp="1"/>
          </p:cNvSpPr>
          <p:nvPr>
            <p:ph idx="1"/>
          </p:nvPr>
        </p:nvSpPr>
        <p:spPr/>
        <p:txBody>
          <a:bodyPr/>
          <a:lstStyle/>
          <a:p>
            <a:pPr algn="l"/>
            <a:r>
              <a:rPr lang="en-GB" b="0" i="0" dirty="0">
                <a:solidFill>
                  <a:srgbClr val="314259"/>
                </a:solidFill>
                <a:effectLst/>
                <a:latin typeface="proxima nova rg"/>
              </a:rPr>
              <a:t>Dividend Includes: Any payment by a company not being a company in which the public is substantially interested of any sum by way of loan or advance to be from substantial shareholders.</a:t>
            </a:r>
          </a:p>
          <a:p>
            <a:endParaRPr lang="en-IN" dirty="0"/>
          </a:p>
        </p:txBody>
      </p:sp>
    </p:spTree>
    <p:extLst>
      <p:ext uri="{BB962C8B-B14F-4D97-AF65-F5344CB8AC3E}">
        <p14:creationId xmlns:p14="http://schemas.microsoft.com/office/powerpoint/2010/main" val="42410382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59D8C-3600-E3BC-3946-35C0C52B629B}"/>
              </a:ext>
            </a:extLst>
          </p:cNvPr>
          <p:cNvSpPr>
            <a:spLocks noGrp="1"/>
          </p:cNvSpPr>
          <p:nvPr>
            <p:ph type="title"/>
          </p:nvPr>
        </p:nvSpPr>
        <p:spPr/>
        <p:txBody>
          <a:bodyPr/>
          <a:lstStyle/>
          <a:p>
            <a:r>
              <a:rPr lang="en-GB" dirty="0"/>
              <a:t>194 A</a:t>
            </a:r>
            <a:endParaRPr lang="en-IN" dirty="0"/>
          </a:p>
        </p:txBody>
      </p:sp>
      <p:sp>
        <p:nvSpPr>
          <p:cNvPr id="3" name="Content Placeholder 2">
            <a:extLst>
              <a:ext uri="{FF2B5EF4-FFF2-40B4-BE49-F238E27FC236}">
                <a16:creationId xmlns:a16="http://schemas.microsoft.com/office/drawing/2014/main" id="{C436C1A2-D682-51C0-BF1A-3C29C6FE7B4A}"/>
              </a:ext>
            </a:extLst>
          </p:cNvPr>
          <p:cNvSpPr>
            <a:spLocks noGrp="1"/>
          </p:cNvSpPr>
          <p:nvPr>
            <p:ph idx="1"/>
          </p:nvPr>
        </p:nvSpPr>
        <p:spPr/>
        <p:txBody>
          <a:bodyPr/>
          <a:lstStyle/>
          <a:p>
            <a:pPr algn="l">
              <a:buFont typeface="Arial" panose="020B0604020202020204" pitchFamily="34" charset="0"/>
              <a:buChar char="•"/>
            </a:pPr>
            <a:r>
              <a:rPr lang="en-GB" b="0" i="0" dirty="0">
                <a:solidFill>
                  <a:srgbClr val="314259"/>
                </a:solidFill>
                <a:effectLst/>
                <a:latin typeface="Gilroy"/>
              </a:rPr>
              <a:t>This section is only applicable to a resident. Thus, the provisions of section 194A are not applicable in case of payment of interest to a non-resident.</a:t>
            </a:r>
          </a:p>
          <a:p>
            <a:pPr algn="l">
              <a:buFont typeface="Arial" panose="020B0604020202020204" pitchFamily="34" charset="0"/>
              <a:buChar char="•"/>
            </a:pPr>
            <a:r>
              <a:rPr lang="en-GB" b="0" i="0" dirty="0">
                <a:solidFill>
                  <a:srgbClr val="314259"/>
                </a:solidFill>
                <a:effectLst/>
                <a:latin typeface="Gilroy"/>
              </a:rPr>
              <a:t>Payments made to non-residents are also covered under TDS mechanism. However, tax in such a case is to be deducted as per Section 195.</a:t>
            </a:r>
          </a:p>
          <a:p>
            <a:pPr marL="0" indent="0">
              <a:buNone/>
            </a:pPr>
            <a:endParaRPr lang="en-IN" dirty="0"/>
          </a:p>
        </p:txBody>
      </p:sp>
    </p:spTree>
    <p:extLst>
      <p:ext uri="{BB962C8B-B14F-4D97-AF65-F5344CB8AC3E}">
        <p14:creationId xmlns:p14="http://schemas.microsoft.com/office/powerpoint/2010/main" val="31389031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6FF95-CB48-D01F-EAA0-238C502B3383}"/>
              </a:ext>
            </a:extLst>
          </p:cNvPr>
          <p:cNvSpPr>
            <a:spLocks noGrp="1"/>
          </p:cNvSpPr>
          <p:nvPr>
            <p:ph type="title"/>
          </p:nvPr>
        </p:nvSpPr>
        <p:spPr>
          <a:xfrm>
            <a:off x="677334" y="609600"/>
            <a:ext cx="10767104" cy="555057"/>
          </a:xfrm>
        </p:spPr>
        <p:txBody>
          <a:bodyPr>
            <a:normAutofit fontScale="90000"/>
          </a:bodyPr>
          <a:lstStyle/>
          <a:p>
            <a:r>
              <a:rPr lang="en-GB" b="1" i="0" dirty="0">
                <a:solidFill>
                  <a:srgbClr val="314259"/>
                </a:solidFill>
                <a:effectLst/>
                <a:latin typeface="Gilroy"/>
              </a:rPr>
              <a:t>When does TDS under Section 194A need to be deducted?</a:t>
            </a:r>
            <a:br>
              <a:rPr lang="en-GB" b="1" i="0" dirty="0">
                <a:solidFill>
                  <a:srgbClr val="314259"/>
                </a:solidFill>
                <a:effectLst/>
                <a:latin typeface="Gilroy"/>
              </a:rPr>
            </a:br>
            <a:endParaRPr lang="en-IN" dirty="0"/>
          </a:p>
        </p:txBody>
      </p:sp>
      <p:sp>
        <p:nvSpPr>
          <p:cNvPr id="3" name="Content Placeholder 2">
            <a:extLst>
              <a:ext uri="{FF2B5EF4-FFF2-40B4-BE49-F238E27FC236}">
                <a16:creationId xmlns:a16="http://schemas.microsoft.com/office/drawing/2014/main" id="{56B2489B-31CA-0B52-65B4-B12C4D7DECF2}"/>
              </a:ext>
            </a:extLst>
          </p:cNvPr>
          <p:cNvSpPr>
            <a:spLocks noGrp="1"/>
          </p:cNvSpPr>
          <p:nvPr>
            <p:ph idx="1"/>
          </p:nvPr>
        </p:nvSpPr>
        <p:spPr>
          <a:xfrm>
            <a:off x="677334" y="1636295"/>
            <a:ext cx="9515820" cy="4405067"/>
          </a:xfrm>
        </p:spPr>
        <p:txBody>
          <a:bodyPr>
            <a:normAutofit fontScale="77500" lnSpcReduction="20000"/>
          </a:bodyPr>
          <a:lstStyle/>
          <a:p>
            <a:pPr algn="l"/>
            <a:r>
              <a:rPr lang="en-GB" sz="2400" b="0" i="0" dirty="0">
                <a:solidFill>
                  <a:srgbClr val="314259"/>
                </a:solidFill>
                <a:effectLst/>
                <a:latin typeface="Gilroy"/>
              </a:rPr>
              <a:t>The payer/</a:t>
            </a:r>
            <a:r>
              <a:rPr lang="en-GB" sz="2400" b="0" i="0" dirty="0" err="1">
                <a:solidFill>
                  <a:srgbClr val="314259"/>
                </a:solidFill>
                <a:effectLst/>
                <a:latin typeface="Gilroy"/>
              </a:rPr>
              <a:t>deductor</a:t>
            </a:r>
            <a:r>
              <a:rPr lang="en-GB" sz="2400" b="0" i="0" dirty="0">
                <a:solidFill>
                  <a:srgbClr val="314259"/>
                </a:solidFill>
                <a:effectLst/>
                <a:latin typeface="Gilroy"/>
              </a:rPr>
              <a:t> shall deduct TDS if the amount of such interest paid or credited or is likely to be paid or credited in a financial year,  exceed</a:t>
            </a:r>
          </a:p>
          <a:p>
            <a:pPr algn="l"/>
            <a:r>
              <a:rPr lang="en-GB" sz="2400" b="1" i="0" dirty="0">
                <a:solidFill>
                  <a:srgbClr val="314259"/>
                </a:solidFill>
                <a:effectLst/>
                <a:latin typeface="Gilroy"/>
              </a:rPr>
              <a:t>40,000 where the payer is</a:t>
            </a:r>
            <a:endParaRPr lang="en-GB" sz="2400" b="0" i="0" dirty="0">
              <a:solidFill>
                <a:srgbClr val="314259"/>
              </a:solidFill>
              <a:effectLst/>
              <a:latin typeface="Gilroy"/>
            </a:endParaRPr>
          </a:p>
          <a:p>
            <a:pPr algn="l">
              <a:buFont typeface="Arial" panose="020B0604020202020204" pitchFamily="34" charset="0"/>
              <a:buChar char="•"/>
            </a:pPr>
            <a:r>
              <a:rPr lang="en-GB" sz="2400" b="0" i="0" dirty="0">
                <a:solidFill>
                  <a:srgbClr val="314259"/>
                </a:solidFill>
                <a:effectLst/>
                <a:latin typeface="Gilroy"/>
              </a:rPr>
              <a:t>Banking company or any bank or a banking institution</a:t>
            </a:r>
          </a:p>
          <a:p>
            <a:pPr algn="l">
              <a:buFont typeface="Arial" panose="020B0604020202020204" pitchFamily="34" charset="0"/>
              <a:buChar char="•"/>
            </a:pPr>
            <a:r>
              <a:rPr lang="en-GB" sz="2400" b="0" i="0" dirty="0">
                <a:solidFill>
                  <a:srgbClr val="314259"/>
                </a:solidFill>
                <a:effectLst/>
                <a:latin typeface="Gilroy"/>
              </a:rPr>
              <a:t>Co-operative society engaged in the business of banking</a:t>
            </a:r>
          </a:p>
          <a:p>
            <a:pPr algn="l">
              <a:buFont typeface="Arial" panose="020B0604020202020204" pitchFamily="34" charset="0"/>
              <a:buChar char="•"/>
            </a:pPr>
            <a:r>
              <a:rPr lang="en-GB" sz="2400" b="0" i="0" dirty="0">
                <a:solidFill>
                  <a:srgbClr val="314259"/>
                </a:solidFill>
                <a:effectLst/>
                <a:latin typeface="Gilroy"/>
              </a:rPr>
              <a:t>Post office (on deposit under scheme framed and notified by Central Government).</a:t>
            </a:r>
          </a:p>
          <a:p>
            <a:pPr algn="l"/>
            <a:r>
              <a:rPr lang="en-GB" sz="2400" b="0" i="0" dirty="0">
                <a:solidFill>
                  <a:srgbClr val="314259"/>
                </a:solidFill>
                <a:effectLst/>
                <a:latin typeface="Gilroy"/>
              </a:rPr>
              <a:t>5,000 in any other case</a:t>
            </a:r>
          </a:p>
          <a:p>
            <a:pPr algn="l">
              <a:buFont typeface="Arial" panose="020B0604020202020204" pitchFamily="34" charset="0"/>
              <a:buChar char="•"/>
            </a:pPr>
            <a:r>
              <a:rPr lang="en-GB" sz="2400" b="0" i="0" dirty="0">
                <a:solidFill>
                  <a:srgbClr val="314259"/>
                </a:solidFill>
                <a:effectLst/>
                <a:latin typeface="Gilroy"/>
              </a:rPr>
              <a:t>From FY 2018-19 onwards no TDS will be deducted on interest earned </a:t>
            </a:r>
            <a:r>
              <a:rPr lang="en-GB" sz="2400" b="0" i="0" dirty="0" err="1">
                <a:solidFill>
                  <a:srgbClr val="314259"/>
                </a:solidFill>
                <a:effectLst/>
                <a:latin typeface="Gilroy"/>
              </a:rPr>
              <a:t>upto</a:t>
            </a:r>
            <a:r>
              <a:rPr lang="en-GB" sz="2400" b="0" i="0" dirty="0">
                <a:solidFill>
                  <a:srgbClr val="314259"/>
                </a:solidFill>
                <a:effectLst/>
                <a:latin typeface="Gilroy"/>
              </a:rPr>
              <a:t> INR 50,000 by senior citizens. The interest amount should be earned from the following:</a:t>
            </a:r>
          </a:p>
          <a:p>
            <a:pPr marL="742950" lvl="1" indent="-285750" algn="l">
              <a:buFont typeface="Arial" panose="020B0604020202020204" pitchFamily="34" charset="0"/>
              <a:buChar char="•"/>
            </a:pPr>
            <a:r>
              <a:rPr lang="en-GB" sz="2400" b="0" i="0" dirty="0">
                <a:solidFill>
                  <a:srgbClr val="314259"/>
                </a:solidFill>
                <a:effectLst/>
                <a:latin typeface="Gilroy"/>
              </a:rPr>
              <a:t>Deposits with banks;</a:t>
            </a:r>
          </a:p>
          <a:p>
            <a:pPr marL="742950" lvl="1" indent="-285750" algn="l">
              <a:buFont typeface="Arial" panose="020B0604020202020204" pitchFamily="34" charset="0"/>
              <a:buChar char="•"/>
            </a:pPr>
            <a:r>
              <a:rPr lang="en-GB" sz="2400" b="0" i="0" dirty="0">
                <a:solidFill>
                  <a:srgbClr val="314259"/>
                </a:solidFill>
                <a:effectLst/>
                <a:latin typeface="Gilroy"/>
              </a:rPr>
              <a:t>Deposits with post offices</a:t>
            </a:r>
          </a:p>
          <a:p>
            <a:pPr marL="742950" lvl="1" indent="-285750" algn="l">
              <a:buFont typeface="Arial" panose="020B0604020202020204" pitchFamily="34" charset="0"/>
              <a:buChar char="•"/>
            </a:pPr>
            <a:r>
              <a:rPr lang="en-GB" sz="2400" b="0" i="0" dirty="0">
                <a:solidFill>
                  <a:srgbClr val="314259"/>
                </a:solidFill>
                <a:effectLst/>
                <a:latin typeface="Gilroy"/>
              </a:rPr>
              <a:t>Fixed deposit schemes</a:t>
            </a:r>
          </a:p>
          <a:p>
            <a:pPr marL="742950" lvl="1" indent="-285750" algn="l">
              <a:buFont typeface="Arial" panose="020B0604020202020204" pitchFamily="34" charset="0"/>
              <a:buChar char="•"/>
            </a:pPr>
            <a:r>
              <a:rPr lang="en-GB" sz="2400" b="0" i="0" dirty="0">
                <a:solidFill>
                  <a:srgbClr val="314259"/>
                </a:solidFill>
                <a:effectLst/>
                <a:latin typeface="Gilroy"/>
              </a:rPr>
              <a:t>Recurring deposit schemes</a:t>
            </a:r>
          </a:p>
          <a:p>
            <a:endParaRPr lang="en-IN" dirty="0"/>
          </a:p>
        </p:txBody>
      </p:sp>
    </p:spTree>
    <p:extLst>
      <p:ext uri="{BB962C8B-B14F-4D97-AF65-F5344CB8AC3E}">
        <p14:creationId xmlns:p14="http://schemas.microsoft.com/office/powerpoint/2010/main" val="1636365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52929-ABB8-2A8F-0269-65CFBA5DACA2}"/>
              </a:ext>
            </a:extLst>
          </p:cNvPr>
          <p:cNvSpPr>
            <a:spLocks noGrp="1"/>
          </p:cNvSpPr>
          <p:nvPr>
            <p:ph type="title"/>
          </p:nvPr>
        </p:nvSpPr>
        <p:spPr>
          <a:xfrm>
            <a:off x="677333" y="609600"/>
            <a:ext cx="9650573" cy="632059"/>
          </a:xfrm>
        </p:spPr>
        <p:txBody>
          <a:bodyPr>
            <a:normAutofit fontScale="90000"/>
          </a:bodyPr>
          <a:lstStyle/>
          <a:p>
            <a:r>
              <a:rPr lang="en-GB" b="1" i="0" dirty="0">
                <a:solidFill>
                  <a:srgbClr val="314259"/>
                </a:solidFill>
                <a:effectLst/>
                <a:latin typeface="Gilroy"/>
              </a:rPr>
              <a:t>When is Tax deducted at NIL rate or lower rate?</a:t>
            </a:r>
            <a:br>
              <a:rPr lang="en-GB" b="1" i="0" dirty="0">
                <a:solidFill>
                  <a:srgbClr val="314259"/>
                </a:solidFill>
                <a:effectLst/>
                <a:latin typeface="Gilroy"/>
              </a:rPr>
            </a:br>
            <a:endParaRPr lang="en-IN" dirty="0"/>
          </a:p>
        </p:txBody>
      </p:sp>
      <p:sp>
        <p:nvSpPr>
          <p:cNvPr id="3" name="Content Placeholder 2">
            <a:extLst>
              <a:ext uri="{FF2B5EF4-FFF2-40B4-BE49-F238E27FC236}">
                <a16:creationId xmlns:a16="http://schemas.microsoft.com/office/drawing/2014/main" id="{63BA69C9-0CA2-6B3E-6986-0D538DA9C497}"/>
              </a:ext>
            </a:extLst>
          </p:cNvPr>
          <p:cNvSpPr>
            <a:spLocks noGrp="1"/>
          </p:cNvSpPr>
          <p:nvPr>
            <p:ph idx="1"/>
          </p:nvPr>
        </p:nvSpPr>
        <p:spPr>
          <a:xfrm>
            <a:off x="677333" y="1424539"/>
            <a:ext cx="9650573" cy="5303520"/>
          </a:xfrm>
        </p:spPr>
        <p:txBody>
          <a:bodyPr>
            <a:normAutofit/>
          </a:bodyPr>
          <a:lstStyle/>
          <a:p>
            <a:pPr algn="l"/>
            <a:r>
              <a:rPr lang="en-GB" b="0" i="0" dirty="0">
                <a:solidFill>
                  <a:srgbClr val="314259"/>
                </a:solidFill>
                <a:effectLst/>
                <a:latin typeface="Gilroy"/>
              </a:rPr>
              <a:t>This happens under the following scenarios:</a:t>
            </a:r>
          </a:p>
          <a:p>
            <a:pPr algn="l"/>
            <a:r>
              <a:rPr lang="en-GB" b="1" i="0" dirty="0">
                <a:solidFill>
                  <a:srgbClr val="314259"/>
                </a:solidFill>
                <a:effectLst/>
                <a:latin typeface="Gilroy"/>
              </a:rPr>
              <a:t>When a declaration is submitted in form 15G/15H u/s 197A</a:t>
            </a:r>
            <a:endParaRPr lang="en-GB" b="0" i="0" dirty="0">
              <a:solidFill>
                <a:srgbClr val="314259"/>
              </a:solidFill>
              <a:effectLst/>
              <a:latin typeface="Gilroy"/>
            </a:endParaRPr>
          </a:p>
          <a:p>
            <a:pPr algn="l"/>
            <a:r>
              <a:rPr lang="en-GB" b="0" i="0" dirty="0">
                <a:solidFill>
                  <a:srgbClr val="314259"/>
                </a:solidFill>
                <a:effectLst/>
                <a:latin typeface="Gilroy"/>
              </a:rPr>
              <a:t>If a declaration is submitted under Section 197A by the recipient to the payer along with his/her PAN, then no tax is deductible if the following conditions are satisfied:</a:t>
            </a:r>
          </a:p>
          <a:p>
            <a:pPr algn="l">
              <a:buFont typeface="Arial" panose="020B0604020202020204" pitchFamily="34" charset="0"/>
              <a:buChar char="•"/>
            </a:pPr>
            <a:r>
              <a:rPr lang="en-GB" b="0" i="0" dirty="0">
                <a:solidFill>
                  <a:srgbClr val="314259"/>
                </a:solidFill>
                <a:effectLst/>
                <a:latin typeface="Gilroy"/>
              </a:rPr>
              <a:t>Recipient is a person other than a company or firm</a:t>
            </a:r>
          </a:p>
          <a:p>
            <a:pPr algn="l">
              <a:buFont typeface="Arial" panose="020B0604020202020204" pitchFamily="34" charset="0"/>
              <a:buChar char="•"/>
            </a:pPr>
            <a:r>
              <a:rPr lang="en-GB" b="0" i="0" dirty="0">
                <a:solidFill>
                  <a:srgbClr val="314259"/>
                </a:solidFill>
                <a:effectLst/>
                <a:latin typeface="Gilroy"/>
              </a:rPr>
              <a:t>Tax on total income of the previous year (PY) is NIL</a:t>
            </a:r>
          </a:p>
          <a:p>
            <a:pPr algn="l">
              <a:buFont typeface="Arial" panose="020B0604020202020204" pitchFamily="34" charset="0"/>
              <a:buChar char="•"/>
            </a:pPr>
            <a:r>
              <a:rPr lang="en-GB" b="0" i="0" dirty="0">
                <a:solidFill>
                  <a:srgbClr val="314259"/>
                </a:solidFill>
                <a:effectLst/>
                <a:latin typeface="Gilroy"/>
              </a:rPr>
              <a:t>Total income does not exceed the exemption limit (i.e. for AY 2020-21, Rs.2,50,000 or Rs.3,00,000 or Rs.5,00,000, as applicable). This condition is NOT applicable if the recipient is a resident senior citizen.</a:t>
            </a:r>
          </a:p>
          <a:p>
            <a:pPr algn="l">
              <a:buFont typeface="Arial" panose="020B0604020202020204" pitchFamily="34" charset="0"/>
              <a:buChar char="•"/>
            </a:pPr>
            <a:r>
              <a:rPr lang="en-GB" b="0" i="0" dirty="0">
                <a:solidFill>
                  <a:srgbClr val="314259"/>
                </a:solidFill>
                <a:effectLst/>
                <a:latin typeface="Gilroy"/>
              </a:rPr>
              <a:t>Such a declaration shall be given in duplicate form 15G (15H for senior citizens). In case of Senior Citizens Saving Scheme, 2004 (SCSS), investors can submit the declaration.</a:t>
            </a:r>
          </a:p>
          <a:p>
            <a:pPr algn="l">
              <a:buFont typeface="Arial" panose="020B0604020202020204" pitchFamily="34" charset="0"/>
              <a:buChar char="•"/>
            </a:pPr>
            <a:r>
              <a:rPr lang="en-GB" b="0" i="0" dirty="0">
                <a:solidFill>
                  <a:srgbClr val="314259"/>
                </a:solidFill>
                <a:effectLst/>
                <a:latin typeface="Gilroy"/>
              </a:rPr>
              <a:t>Nominees of investors of SCSS can also produce the declaration at the time of payment after the death of the depositor.</a:t>
            </a:r>
          </a:p>
          <a:p>
            <a:pPr algn="l">
              <a:buFont typeface="Arial" panose="020B0604020202020204" pitchFamily="34" charset="0"/>
              <a:buChar char="•"/>
            </a:pPr>
            <a:r>
              <a:rPr lang="en-GB" b="0" i="0" dirty="0">
                <a:solidFill>
                  <a:srgbClr val="314259"/>
                </a:solidFill>
                <a:effectLst/>
                <a:latin typeface="Gilroy"/>
              </a:rPr>
              <a:t>On submission of declaration to the bank, bank shall not deduct tax (subject to the conditions) on payment of interest.</a:t>
            </a:r>
          </a:p>
          <a:p>
            <a:endParaRPr lang="en-IN" dirty="0"/>
          </a:p>
        </p:txBody>
      </p:sp>
    </p:spTree>
    <p:extLst>
      <p:ext uri="{BB962C8B-B14F-4D97-AF65-F5344CB8AC3E}">
        <p14:creationId xmlns:p14="http://schemas.microsoft.com/office/powerpoint/2010/main" val="35149354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EA523-A02D-CAA7-9275-8FC7C137DB1A}"/>
              </a:ext>
            </a:extLst>
          </p:cNvPr>
          <p:cNvSpPr>
            <a:spLocks noGrp="1"/>
          </p:cNvSpPr>
          <p:nvPr>
            <p:ph type="title"/>
          </p:nvPr>
        </p:nvSpPr>
        <p:spPr/>
        <p:txBody>
          <a:bodyPr>
            <a:normAutofit fontScale="90000"/>
          </a:bodyPr>
          <a:lstStyle/>
          <a:p>
            <a:r>
              <a:rPr lang="en-GB" b="1" i="0" dirty="0">
                <a:solidFill>
                  <a:srgbClr val="314259"/>
                </a:solidFill>
                <a:effectLst/>
                <a:latin typeface="Gilroy"/>
              </a:rPr>
              <a:t>When an application is submitted in Form 13 under Section 197</a:t>
            </a:r>
            <a:br>
              <a:rPr lang="en-GB" b="0" i="0" dirty="0">
                <a:solidFill>
                  <a:srgbClr val="314259"/>
                </a:solidFill>
                <a:effectLst/>
                <a:latin typeface="Gilroy"/>
              </a:rPr>
            </a:br>
            <a:endParaRPr lang="en-IN" dirty="0"/>
          </a:p>
        </p:txBody>
      </p:sp>
      <p:sp>
        <p:nvSpPr>
          <p:cNvPr id="3" name="Content Placeholder 2">
            <a:extLst>
              <a:ext uri="{FF2B5EF4-FFF2-40B4-BE49-F238E27FC236}">
                <a16:creationId xmlns:a16="http://schemas.microsoft.com/office/drawing/2014/main" id="{00FBB76A-953D-334B-61F0-ED4D8B2F1506}"/>
              </a:ext>
            </a:extLst>
          </p:cNvPr>
          <p:cNvSpPr>
            <a:spLocks noGrp="1"/>
          </p:cNvSpPr>
          <p:nvPr>
            <p:ph idx="1"/>
          </p:nvPr>
        </p:nvSpPr>
        <p:spPr/>
        <p:txBody>
          <a:bodyPr>
            <a:normAutofit/>
          </a:bodyPr>
          <a:lstStyle/>
          <a:p>
            <a:pPr algn="l">
              <a:buFont typeface="Arial" panose="020B0604020202020204" pitchFamily="34" charset="0"/>
              <a:buChar char="•"/>
            </a:pPr>
            <a:r>
              <a:rPr lang="en-GB" b="0" i="0" dirty="0">
                <a:solidFill>
                  <a:srgbClr val="314259"/>
                </a:solidFill>
                <a:effectLst/>
                <a:latin typeface="Gilroy"/>
              </a:rPr>
              <a:t>As per provisions of Section 197, the recipient can apply in Form no.13 to the Assessing Officer to get a certificate authorizing the payer to deduct tax at lower rate (or deduct no tax, if certain conditions are satisfied).</a:t>
            </a:r>
          </a:p>
          <a:p>
            <a:pPr algn="l">
              <a:buFont typeface="Arial" panose="020B0604020202020204" pitchFamily="34" charset="0"/>
              <a:buChar char="•"/>
            </a:pPr>
            <a:r>
              <a:rPr lang="en-GB" b="0" i="0" dirty="0">
                <a:solidFill>
                  <a:srgbClr val="314259"/>
                </a:solidFill>
                <a:effectLst/>
                <a:latin typeface="Gilroy"/>
              </a:rPr>
              <a:t>There is no time limit for application and it can be filed at any time before actual deduction of tax. If the recipient does not have PAN, he cannot apply for the certificate.</a:t>
            </a:r>
          </a:p>
          <a:p>
            <a:pPr algn="l">
              <a:buFont typeface="Arial" panose="020B0604020202020204" pitchFamily="34" charset="0"/>
              <a:buChar char="•"/>
            </a:pPr>
            <a:r>
              <a:rPr lang="en-GB" b="0" i="0" dirty="0">
                <a:solidFill>
                  <a:srgbClr val="314259"/>
                </a:solidFill>
                <a:effectLst/>
                <a:latin typeface="Gilroy"/>
              </a:rPr>
              <a:t>The certificate shall be issued, directly to the person responsible for paying income, on a plain paper, under an advice to the applicant.</a:t>
            </a:r>
          </a:p>
          <a:p>
            <a:pPr algn="l">
              <a:buFont typeface="Arial" panose="020B0604020202020204" pitchFamily="34" charset="0"/>
              <a:buChar char="•"/>
            </a:pPr>
            <a:r>
              <a:rPr lang="en-GB" b="0" i="0" dirty="0">
                <a:solidFill>
                  <a:srgbClr val="314259"/>
                </a:solidFill>
                <a:effectLst/>
                <a:latin typeface="Gilroy"/>
              </a:rPr>
              <a:t>The certificate cannot be issued with retrospective effect.</a:t>
            </a:r>
          </a:p>
          <a:p>
            <a:pPr algn="l">
              <a:buFont typeface="Arial" panose="020B0604020202020204" pitchFamily="34" charset="0"/>
              <a:buChar char="•"/>
            </a:pPr>
            <a:r>
              <a:rPr lang="en-GB" b="0" i="0" dirty="0">
                <a:solidFill>
                  <a:srgbClr val="314259"/>
                </a:solidFill>
                <a:effectLst/>
                <a:latin typeface="Gilroy"/>
              </a:rPr>
              <a:t>The recipient may furnish copy of such certificate to the person responsible for paying the income for lower/no deduction of tax at source.</a:t>
            </a:r>
          </a:p>
          <a:p>
            <a:endParaRPr lang="en-IN" dirty="0"/>
          </a:p>
        </p:txBody>
      </p:sp>
    </p:spTree>
    <p:extLst>
      <p:ext uri="{BB962C8B-B14F-4D97-AF65-F5344CB8AC3E}">
        <p14:creationId xmlns:p14="http://schemas.microsoft.com/office/powerpoint/2010/main" val="225973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3A8E0-8BB1-4794-43B2-8B6FD610A1F6}"/>
              </a:ext>
            </a:extLst>
          </p:cNvPr>
          <p:cNvSpPr>
            <a:spLocks noGrp="1"/>
          </p:cNvSpPr>
          <p:nvPr>
            <p:ph type="title"/>
          </p:nvPr>
        </p:nvSpPr>
        <p:spPr/>
        <p:txBody>
          <a:bodyPr/>
          <a:lstStyle/>
          <a:p>
            <a:r>
              <a:rPr lang="en-GB" dirty="0"/>
              <a:t>SEC 193</a:t>
            </a:r>
            <a:endParaRPr lang="en-IN" dirty="0"/>
          </a:p>
        </p:txBody>
      </p:sp>
      <p:sp>
        <p:nvSpPr>
          <p:cNvPr id="3" name="Content Placeholder 2">
            <a:extLst>
              <a:ext uri="{FF2B5EF4-FFF2-40B4-BE49-F238E27FC236}">
                <a16:creationId xmlns:a16="http://schemas.microsoft.com/office/drawing/2014/main" id="{7C7B64B1-BCC9-0117-4F09-7AA9B3F9D9E5}"/>
              </a:ext>
            </a:extLst>
          </p:cNvPr>
          <p:cNvSpPr>
            <a:spLocks noGrp="1"/>
          </p:cNvSpPr>
          <p:nvPr>
            <p:ph idx="1"/>
          </p:nvPr>
        </p:nvSpPr>
        <p:spPr/>
        <p:txBody>
          <a:bodyPr/>
          <a:lstStyle/>
          <a:p>
            <a:r>
              <a:rPr lang="en-GB" b="0" i="0" dirty="0">
                <a:solidFill>
                  <a:srgbClr val="44475B"/>
                </a:solidFill>
                <a:effectLst/>
                <a:latin typeface="GrowwSans"/>
              </a:rPr>
              <a:t>Who is required to deduct these sections –</a:t>
            </a:r>
          </a:p>
          <a:p>
            <a:pPr marL="0" indent="0">
              <a:buNone/>
            </a:pPr>
            <a:endParaRPr lang="en-GB" b="0" i="0" dirty="0">
              <a:solidFill>
                <a:srgbClr val="44475B"/>
              </a:solidFill>
              <a:effectLst/>
              <a:latin typeface="GrowwSans"/>
            </a:endParaRPr>
          </a:p>
          <a:p>
            <a:pPr marL="0" indent="0">
              <a:buNone/>
            </a:pPr>
            <a:r>
              <a:rPr lang="en-GB" b="0" i="0" dirty="0">
                <a:solidFill>
                  <a:srgbClr val="44475B"/>
                </a:solidFill>
                <a:effectLst/>
                <a:latin typeface="GrowwSans"/>
              </a:rPr>
              <a:t>Anyone who is giving the interest income on securities to an Indian resident to deduct tax before releasing the interest.</a:t>
            </a:r>
            <a:endParaRPr lang="en-IN" dirty="0"/>
          </a:p>
        </p:txBody>
      </p:sp>
    </p:spTree>
    <p:extLst>
      <p:ext uri="{BB962C8B-B14F-4D97-AF65-F5344CB8AC3E}">
        <p14:creationId xmlns:p14="http://schemas.microsoft.com/office/powerpoint/2010/main" val="1823508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60F95-AB63-0DE8-B4CE-015965A764D2}"/>
              </a:ext>
            </a:extLst>
          </p:cNvPr>
          <p:cNvSpPr>
            <a:spLocks noGrp="1"/>
          </p:cNvSpPr>
          <p:nvPr>
            <p:ph type="title"/>
          </p:nvPr>
        </p:nvSpPr>
        <p:spPr/>
        <p:txBody>
          <a:bodyPr/>
          <a:lstStyle/>
          <a:p>
            <a:r>
              <a:rPr lang="en-GB" b="1" i="0" dirty="0">
                <a:solidFill>
                  <a:srgbClr val="314259"/>
                </a:solidFill>
                <a:effectLst/>
                <a:latin typeface="Gilroy"/>
              </a:rPr>
              <a:t>What is the rate of TDS?</a:t>
            </a:r>
            <a:endParaRPr lang="en-IN" dirty="0"/>
          </a:p>
        </p:txBody>
      </p:sp>
      <p:sp>
        <p:nvSpPr>
          <p:cNvPr id="3" name="Content Placeholder 2">
            <a:extLst>
              <a:ext uri="{FF2B5EF4-FFF2-40B4-BE49-F238E27FC236}">
                <a16:creationId xmlns:a16="http://schemas.microsoft.com/office/drawing/2014/main" id="{0EF73835-B536-992B-C3F3-715E27C9AB29}"/>
              </a:ext>
            </a:extLst>
          </p:cNvPr>
          <p:cNvSpPr>
            <a:spLocks noGrp="1"/>
          </p:cNvSpPr>
          <p:nvPr>
            <p:ph idx="1"/>
          </p:nvPr>
        </p:nvSpPr>
        <p:spPr/>
        <p:txBody>
          <a:bodyPr/>
          <a:lstStyle/>
          <a:p>
            <a:pPr algn="l"/>
            <a:r>
              <a:rPr lang="en-GB" b="0" i="0" dirty="0">
                <a:solidFill>
                  <a:srgbClr val="314259"/>
                </a:solidFill>
                <a:effectLst/>
                <a:latin typeface="Gilroy"/>
              </a:rPr>
              <a:t>Following are the applicable rates of taxes:</a:t>
            </a:r>
          </a:p>
          <a:p>
            <a:pPr algn="l">
              <a:buFont typeface="Arial" panose="020B0604020202020204" pitchFamily="34" charset="0"/>
              <a:buChar char="•"/>
            </a:pPr>
            <a:r>
              <a:rPr lang="en-GB" b="0" i="0" dirty="0">
                <a:solidFill>
                  <a:srgbClr val="314259"/>
                </a:solidFill>
                <a:effectLst/>
                <a:latin typeface="Gilroy"/>
              </a:rPr>
              <a:t>10% when the PAN is furnished (the rate is 7.5% for interest credited from 14th May, 2020 until 31st March, 2021 as a COVID-19 relief measure);</a:t>
            </a:r>
          </a:p>
          <a:p>
            <a:pPr algn="l">
              <a:buFont typeface="Arial" panose="020B0604020202020204" pitchFamily="34" charset="0"/>
              <a:buChar char="•"/>
            </a:pPr>
            <a:r>
              <a:rPr lang="en-GB" b="0" i="0" dirty="0">
                <a:solidFill>
                  <a:srgbClr val="314259"/>
                </a:solidFill>
                <a:effectLst/>
                <a:latin typeface="Gilroy"/>
              </a:rPr>
              <a:t>20% if the PAN is not provided.</a:t>
            </a:r>
          </a:p>
          <a:p>
            <a:pPr algn="l">
              <a:buFont typeface="Arial" panose="020B0604020202020204" pitchFamily="34" charset="0"/>
              <a:buChar char="•"/>
            </a:pPr>
            <a:r>
              <a:rPr lang="en-GB" b="0" i="0" dirty="0">
                <a:solidFill>
                  <a:srgbClr val="314259"/>
                </a:solidFill>
                <a:effectLst/>
                <a:latin typeface="Gilroy"/>
              </a:rPr>
              <a:t>No surcharge, education cess or SHEC shall be added to the above rates. Hence, tax will be deducted at source at the basic rate.</a:t>
            </a:r>
          </a:p>
          <a:p>
            <a:endParaRPr lang="en-IN" dirty="0"/>
          </a:p>
        </p:txBody>
      </p:sp>
    </p:spTree>
    <p:extLst>
      <p:ext uri="{BB962C8B-B14F-4D97-AF65-F5344CB8AC3E}">
        <p14:creationId xmlns:p14="http://schemas.microsoft.com/office/powerpoint/2010/main" val="31638729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69C5B-D1A6-907B-A633-5DEE8FD1DD2A}"/>
              </a:ext>
            </a:extLst>
          </p:cNvPr>
          <p:cNvSpPr>
            <a:spLocks noGrp="1"/>
          </p:cNvSpPr>
          <p:nvPr>
            <p:ph type="title"/>
          </p:nvPr>
        </p:nvSpPr>
        <p:spPr/>
        <p:txBody>
          <a:bodyPr/>
          <a:lstStyle/>
          <a:p>
            <a:r>
              <a:rPr lang="en-GB" b="1" i="0" dirty="0">
                <a:solidFill>
                  <a:srgbClr val="314259"/>
                </a:solidFill>
                <a:effectLst/>
                <a:latin typeface="Gilroy"/>
              </a:rPr>
              <a:t>What is the time limit for depositing TDS ?</a:t>
            </a:r>
            <a:br>
              <a:rPr lang="en-GB" b="1" i="0" dirty="0">
                <a:solidFill>
                  <a:srgbClr val="314259"/>
                </a:solidFill>
                <a:effectLst/>
                <a:latin typeface="Gilroy"/>
              </a:rPr>
            </a:br>
            <a:endParaRPr lang="en-IN" dirty="0"/>
          </a:p>
        </p:txBody>
      </p:sp>
      <p:sp>
        <p:nvSpPr>
          <p:cNvPr id="3" name="Content Placeholder 2">
            <a:extLst>
              <a:ext uri="{FF2B5EF4-FFF2-40B4-BE49-F238E27FC236}">
                <a16:creationId xmlns:a16="http://schemas.microsoft.com/office/drawing/2014/main" id="{57A04A9A-F8AD-4787-2C61-57C90591A453}"/>
              </a:ext>
            </a:extLst>
          </p:cNvPr>
          <p:cNvSpPr>
            <a:spLocks noGrp="1"/>
          </p:cNvSpPr>
          <p:nvPr>
            <p:ph idx="1"/>
          </p:nvPr>
        </p:nvSpPr>
        <p:spPr/>
        <p:txBody>
          <a:bodyPr/>
          <a:lstStyle/>
          <a:p>
            <a:pPr algn="l">
              <a:buFont typeface="Arial" panose="020B0604020202020204" pitchFamily="34" charset="0"/>
              <a:buChar char="•"/>
            </a:pPr>
            <a:r>
              <a:rPr lang="en-GB" b="0" i="0" dirty="0">
                <a:solidFill>
                  <a:srgbClr val="314259"/>
                </a:solidFill>
                <a:effectLst/>
                <a:latin typeface="Gilroy"/>
              </a:rPr>
              <a:t>Tax Deducted during the month of April to February is to be deposited on or before the 7th of next month. Tax Deducted in the month of March is to be deposited on or before 30th April.</a:t>
            </a:r>
          </a:p>
          <a:p>
            <a:pPr algn="l">
              <a:buFont typeface="Arial" panose="020B0604020202020204" pitchFamily="34" charset="0"/>
              <a:buChar char="•"/>
            </a:pPr>
            <a:r>
              <a:rPr lang="en-GB" b="0" i="0" dirty="0">
                <a:solidFill>
                  <a:srgbClr val="314259"/>
                </a:solidFill>
                <a:effectLst/>
                <a:latin typeface="Gilroy"/>
              </a:rPr>
              <a:t>For example, tax deducted on 25th April is to be deposited on or before 7th May and tax deducted on 15th march is to be deposited on or before 30th  April.</a:t>
            </a:r>
          </a:p>
          <a:p>
            <a:endParaRPr lang="en-IN" dirty="0"/>
          </a:p>
        </p:txBody>
      </p:sp>
    </p:spTree>
    <p:extLst>
      <p:ext uri="{BB962C8B-B14F-4D97-AF65-F5344CB8AC3E}">
        <p14:creationId xmlns:p14="http://schemas.microsoft.com/office/powerpoint/2010/main" val="15136058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E855D-4468-6955-A60A-AA751968124B}"/>
              </a:ext>
            </a:extLst>
          </p:cNvPr>
          <p:cNvSpPr>
            <a:spLocks noGrp="1"/>
          </p:cNvSpPr>
          <p:nvPr>
            <p:ph type="title"/>
          </p:nvPr>
        </p:nvSpPr>
        <p:spPr/>
        <p:txBody>
          <a:bodyPr/>
          <a:lstStyle/>
          <a:p>
            <a:r>
              <a:rPr lang="en-GB" b="0" i="0" dirty="0">
                <a:solidFill>
                  <a:srgbClr val="44475B"/>
                </a:solidFill>
                <a:effectLst/>
                <a:latin typeface="GrowwSans"/>
              </a:rPr>
              <a:t>What is the Section 194B?</a:t>
            </a:r>
            <a:br>
              <a:rPr lang="en-GB" b="0" i="0" dirty="0">
                <a:solidFill>
                  <a:srgbClr val="44475B"/>
                </a:solidFill>
                <a:effectLst/>
                <a:latin typeface="GrowwSans"/>
              </a:rPr>
            </a:br>
            <a:endParaRPr lang="en-IN" dirty="0"/>
          </a:p>
        </p:txBody>
      </p:sp>
      <p:sp>
        <p:nvSpPr>
          <p:cNvPr id="3" name="Content Placeholder 2">
            <a:extLst>
              <a:ext uri="{FF2B5EF4-FFF2-40B4-BE49-F238E27FC236}">
                <a16:creationId xmlns:a16="http://schemas.microsoft.com/office/drawing/2014/main" id="{3284A773-0ED5-A3E0-6A6A-10DF599AC7F4}"/>
              </a:ext>
            </a:extLst>
          </p:cNvPr>
          <p:cNvSpPr>
            <a:spLocks noGrp="1"/>
          </p:cNvSpPr>
          <p:nvPr>
            <p:ph idx="1"/>
          </p:nvPr>
        </p:nvSpPr>
        <p:spPr/>
        <p:txBody>
          <a:bodyPr/>
          <a:lstStyle/>
          <a:p>
            <a:pPr algn="l"/>
            <a:r>
              <a:rPr lang="en-GB" b="0" i="0" dirty="0">
                <a:solidFill>
                  <a:srgbClr val="44475B"/>
                </a:solidFill>
                <a:effectLst/>
                <a:latin typeface="GrowwSans"/>
              </a:rPr>
              <a:t>According to sec 194b of the </a:t>
            </a:r>
            <a:r>
              <a:rPr lang="en-GB" b="0" i="0" u="none" strike="noStrike" dirty="0">
                <a:solidFill>
                  <a:srgbClr val="44475B"/>
                </a:solidFill>
                <a:effectLst/>
                <a:latin typeface="GrowwSans"/>
                <a:hlinkClick r:id="rId2"/>
              </a:rPr>
              <a:t>income tax act</a:t>
            </a:r>
            <a:r>
              <a:rPr lang="en-GB" b="0" i="0" dirty="0">
                <a:solidFill>
                  <a:srgbClr val="44475B"/>
                </a:solidFill>
                <a:effectLst/>
                <a:latin typeface="GrowwSans"/>
              </a:rPr>
              <a:t>, a person will be responsible for paying lottery tax and more before making the payment. It is applicable when the winnings exceed ten thousand Rupees.</a:t>
            </a:r>
          </a:p>
          <a:p>
            <a:pPr algn="l"/>
            <a:r>
              <a:rPr lang="en-GB" b="0" i="0" dirty="0">
                <a:solidFill>
                  <a:srgbClr val="44475B"/>
                </a:solidFill>
                <a:effectLst/>
                <a:latin typeface="GrowwSans"/>
              </a:rPr>
              <a:t>There could also be cases when the winnings are partly in kind or fully in kind. When the cash balance is not enough to deduct TDS, the payer is accountable for withholding the winnings until the payee pays him an equal amount of cash. </a:t>
            </a:r>
          </a:p>
          <a:p>
            <a:pPr algn="l"/>
            <a:r>
              <a:rPr lang="en-GB" b="0" i="0" dirty="0">
                <a:solidFill>
                  <a:srgbClr val="44475B"/>
                </a:solidFill>
                <a:effectLst/>
                <a:latin typeface="GrowwSans"/>
              </a:rPr>
              <a:t>Alternatively, the payee could pay applicable </a:t>
            </a:r>
            <a:r>
              <a:rPr lang="en-GB" b="0" i="0" u="none" strike="noStrike" dirty="0">
                <a:solidFill>
                  <a:srgbClr val="44475B"/>
                </a:solidFill>
                <a:effectLst/>
                <a:latin typeface="GrowwSans"/>
                <a:hlinkClick r:id="rId3"/>
              </a:rPr>
              <a:t>TDS</a:t>
            </a:r>
            <a:r>
              <a:rPr lang="en-GB" b="0" i="0" dirty="0">
                <a:solidFill>
                  <a:srgbClr val="44475B"/>
                </a:solidFill>
                <a:effectLst/>
                <a:latin typeface="GrowwSans"/>
              </a:rPr>
              <a:t> and submit the proof of payment to the payer. </a:t>
            </a:r>
          </a:p>
          <a:p>
            <a:endParaRPr lang="en-IN" dirty="0"/>
          </a:p>
        </p:txBody>
      </p:sp>
    </p:spTree>
    <p:extLst>
      <p:ext uri="{BB962C8B-B14F-4D97-AF65-F5344CB8AC3E}">
        <p14:creationId xmlns:p14="http://schemas.microsoft.com/office/powerpoint/2010/main" val="28756401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39C6F-BDAE-EFB9-374A-09906EF16185}"/>
              </a:ext>
            </a:extLst>
          </p:cNvPr>
          <p:cNvSpPr>
            <a:spLocks noGrp="1"/>
          </p:cNvSpPr>
          <p:nvPr>
            <p:ph type="title"/>
          </p:nvPr>
        </p:nvSpPr>
        <p:spPr/>
        <p:txBody>
          <a:bodyPr/>
          <a:lstStyle/>
          <a:p>
            <a:r>
              <a:rPr lang="en-GB" b="0" i="0" dirty="0">
                <a:solidFill>
                  <a:srgbClr val="44475B"/>
                </a:solidFill>
                <a:effectLst/>
                <a:latin typeface="GrowwSans"/>
              </a:rPr>
              <a:t>Applicability of Section 194B</a:t>
            </a:r>
            <a:br>
              <a:rPr lang="en-GB" b="0" i="0" dirty="0">
                <a:solidFill>
                  <a:srgbClr val="44475B"/>
                </a:solidFill>
                <a:effectLst/>
                <a:latin typeface="GrowwSans"/>
              </a:rPr>
            </a:br>
            <a:endParaRPr lang="en-IN" dirty="0"/>
          </a:p>
        </p:txBody>
      </p:sp>
      <p:sp>
        <p:nvSpPr>
          <p:cNvPr id="3" name="Content Placeholder 2">
            <a:extLst>
              <a:ext uri="{FF2B5EF4-FFF2-40B4-BE49-F238E27FC236}">
                <a16:creationId xmlns:a16="http://schemas.microsoft.com/office/drawing/2014/main" id="{09CFE3F2-C9E1-9D0D-11F2-11931337491A}"/>
              </a:ext>
            </a:extLst>
          </p:cNvPr>
          <p:cNvSpPr>
            <a:spLocks noGrp="1"/>
          </p:cNvSpPr>
          <p:nvPr>
            <p:ph idx="1"/>
          </p:nvPr>
        </p:nvSpPr>
        <p:spPr/>
        <p:txBody>
          <a:bodyPr>
            <a:normAutofit/>
          </a:bodyPr>
          <a:lstStyle/>
          <a:p>
            <a:pPr algn="l"/>
            <a:r>
              <a:rPr lang="en-GB" b="0" i="0" dirty="0">
                <a:solidFill>
                  <a:srgbClr val="44475B"/>
                </a:solidFill>
                <a:effectLst/>
                <a:latin typeface="GrowwSans"/>
              </a:rPr>
              <a:t>Lottery, television, and internet game winners are required to collect and deposit the TDS amount at the time of payment to the Government. </a:t>
            </a:r>
          </a:p>
          <a:p>
            <a:pPr algn="l"/>
            <a:r>
              <a:rPr lang="en-GB" b="0" i="0" dirty="0">
                <a:solidFill>
                  <a:srgbClr val="44475B"/>
                </a:solidFill>
                <a:effectLst/>
                <a:latin typeface="GrowwSans"/>
              </a:rPr>
              <a:t>Here is the list of the sources that will be subject to a 31.2 per cent flat tax:</a:t>
            </a:r>
          </a:p>
          <a:p>
            <a:pPr algn="l">
              <a:buFont typeface="Arial" panose="020B0604020202020204" pitchFamily="34" charset="0"/>
              <a:buChar char="•"/>
            </a:pPr>
            <a:r>
              <a:rPr lang="en-GB" b="0" i="0" dirty="0">
                <a:solidFill>
                  <a:srgbClr val="44475B"/>
                </a:solidFill>
                <a:effectLst/>
                <a:latin typeface="GrowwSans"/>
              </a:rPr>
              <a:t>Lottery </a:t>
            </a:r>
          </a:p>
          <a:p>
            <a:pPr algn="l">
              <a:buFont typeface="Arial" panose="020B0604020202020204" pitchFamily="34" charset="0"/>
              <a:buChar char="•"/>
            </a:pPr>
            <a:r>
              <a:rPr lang="en-GB" b="0" i="0" dirty="0">
                <a:solidFill>
                  <a:srgbClr val="44475B"/>
                </a:solidFill>
                <a:effectLst/>
                <a:latin typeface="GrowwSans"/>
              </a:rPr>
              <a:t>Crossword puzzles</a:t>
            </a:r>
          </a:p>
          <a:p>
            <a:pPr algn="l">
              <a:buFont typeface="Arial" panose="020B0604020202020204" pitchFamily="34" charset="0"/>
              <a:buChar char="•"/>
            </a:pPr>
            <a:r>
              <a:rPr lang="en-GB" b="0" i="0" dirty="0">
                <a:solidFill>
                  <a:srgbClr val="44475B"/>
                </a:solidFill>
                <a:effectLst/>
                <a:latin typeface="GrowwSans"/>
              </a:rPr>
              <a:t>Fantasy sports</a:t>
            </a:r>
          </a:p>
          <a:p>
            <a:pPr algn="l">
              <a:buFont typeface="Arial" panose="020B0604020202020204" pitchFamily="34" charset="0"/>
              <a:buChar char="•"/>
            </a:pPr>
            <a:r>
              <a:rPr lang="en-GB" b="0" i="0" dirty="0">
                <a:solidFill>
                  <a:srgbClr val="44475B"/>
                </a:solidFill>
                <a:effectLst/>
                <a:latin typeface="GrowwSans"/>
              </a:rPr>
              <a:t>Gambling</a:t>
            </a:r>
          </a:p>
          <a:p>
            <a:pPr algn="l">
              <a:buFont typeface="Arial" panose="020B0604020202020204" pitchFamily="34" charset="0"/>
              <a:buChar char="•"/>
            </a:pPr>
            <a:r>
              <a:rPr lang="en-GB" b="0" i="0" dirty="0">
                <a:solidFill>
                  <a:srgbClr val="44475B"/>
                </a:solidFill>
                <a:effectLst/>
                <a:latin typeface="GrowwSans"/>
              </a:rPr>
              <a:t>TV shows</a:t>
            </a:r>
          </a:p>
          <a:p>
            <a:pPr algn="l">
              <a:buFont typeface="Arial" panose="020B0604020202020204" pitchFamily="34" charset="0"/>
              <a:buChar char="•"/>
            </a:pPr>
            <a:r>
              <a:rPr lang="en-GB" b="0" i="0" dirty="0">
                <a:solidFill>
                  <a:srgbClr val="44475B"/>
                </a:solidFill>
                <a:effectLst/>
                <a:latin typeface="GrowwSans"/>
              </a:rPr>
              <a:t>Card games </a:t>
            </a:r>
          </a:p>
          <a:p>
            <a:pPr algn="l">
              <a:buFont typeface="Arial" panose="020B0604020202020204" pitchFamily="34" charset="0"/>
              <a:buChar char="•"/>
            </a:pPr>
            <a:r>
              <a:rPr lang="en-GB" b="0" i="0" dirty="0">
                <a:solidFill>
                  <a:srgbClr val="44475B"/>
                </a:solidFill>
                <a:effectLst/>
                <a:latin typeface="GrowwSans"/>
              </a:rPr>
              <a:t>Race betting</a:t>
            </a:r>
          </a:p>
          <a:p>
            <a:endParaRPr lang="en-IN" dirty="0"/>
          </a:p>
        </p:txBody>
      </p:sp>
    </p:spTree>
    <p:extLst>
      <p:ext uri="{BB962C8B-B14F-4D97-AF65-F5344CB8AC3E}">
        <p14:creationId xmlns:p14="http://schemas.microsoft.com/office/powerpoint/2010/main" val="14292860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F94FA-622A-8117-6B26-B60252759039}"/>
              </a:ext>
            </a:extLst>
          </p:cNvPr>
          <p:cNvSpPr>
            <a:spLocks noGrp="1"/>
          </p:cNvSpPr>
          <p:nvPr>
            <p:ph type="title"/>
          </p:nvPr>
        </p:nvSpPr>
        <p:spPr>
          <a:xfrm>
            <a:off x="677334" y="609600"/>
            <a:ext cx="9429192" cy="401053"/>
          </a:xfrm>
        </p:spPr>
        <p:txBody>
          <a:bodyPr>
            <a:normAutofit fontScale="90000"/>
          </a:bodyPr>
          <a:lstStyle/>
          <a:p>
            <a:r>
              <a:rPr lang="en-GB" b="0" i="0" dirty="0">
                <a:solidFill>
                  <a:srgbClr val="44475B"/>
                </a:solidFill>
                <a:effectLst/>
                <a:latin typeface="GrowwSans"/>
              </a:rPr>
              <a:t>Things to Remember About Section 194B</a:t>
            </a:r>
            <a:br>
              <a:rPr lang="en-GB" b="0" i="0" dirty="0">
                <a:solidFill>
                  <a:srgbClr val="44475B"/>
                </a:solidFill>
                <a:effectLst/>
                <a:latin typeface="GrowwSans"/>
              </a:rPr>
            </a:br>
            <a:endParaRPr lang="en-IN" dirty="0"/>
          </a:p>
        </p:txBody>
      </p:sp>
      <p:sp>
        <p:nvSpPr>
          <p:cNvPr id="3" name="Content Placeholder 2">
            <a:extLst>
              <a:ext uri="{FF2B5EF4-FFF2-40B4-BE49-F238E27FC236}">
                <a16:creationId xmlns:a16="http://schemas.microsoft.com/office/drawing/2014/main" id="{10CDA8DD-3C44-4518-2621-DB16222281B1}"/>
              </a:ext>
            </a:extLst>
          </p:cNvPr>
          <p:cNvSpPr>
            <a:spLocks noGrp="1"/>
          </p:cNvSpPr>
          <p:nvPr>
            <p:ph idx="1"/>
          </p:nvPr>
        </p:nvSpPr>
        <p:spPr>
          <a:xfrm>
            <a:off x="677333" y="1232034"/>
            <a:ext cx="10247341" cy="5409397"/>
          </a:xfrm>
        </p:spPr>
        <p:txBody>
          <a:bodyPr>
            <a:normAutofit fontScale="47500" lnSpcReduction="20000"/>
          </a:bodyPr>
          <a:lstStyle/>
          <a:p>
            <a:pPr algn="l">
              <a:buFont typeface="Arial" panose="020B0604020202020204" pitchFamily="34" charset="0"/>
              <a:buChar char="•"/>
            </a:pPr>
            <a:r>
              <a:rPr lang="en-GB" sz="3600" b="0" i="0" dirty="0">
                <a:solidFill>
                  <a:srgbClr val="44475B"/>
                </a:solidFill>
                <a:effectLst/>
                <a:latin typeface="GrowwSans"/>
              </a:rPr>
              <a:t>If the prize is given partly in cash and then partly in kind, then the tax on the whole prize would be deducted from the cash prize.</a:t>
            </a:r>
            <a:br>
              <a:rPr lang="en-GB" sz="3600" b="0" i="0" dirty="0">
                <a:solidFill>
                  <a:srgbClr val="44475B"/>
                </a:solidFill>
                <a:effectLst/>
                <a:latin typeface="GrowwSans"/>
              </a:rPr>
            </a:br>
            <a:br>
              <a:rPr lang="en-GB" sz="3600" b="0" i="0" dirty="0">
                <a:solidFill>
                  <a:srgbClr val="44475B"/>
                </a:solidFill>
                <a:effectLst/>
                <a:latin typeface="GrowwSans"/>
              </a:rPr>
            </a:br>
            <a:endParaRPr lang="en-GB" sz="3600" b="0" i="0" dirty="0">
              <a:solidFill>
                <a:srgbClr val="44475B"/>
              </a:solidFill>
              <a:effectLst/>
              <a:latin typeface="GrowwSans"/>
            </a:endParaRPr>
          </a:p>
          <a:p>
            <a:pPr algn="l">
              <a:buFont typeface="Arial" panose="020B0604020202020204" pitchFamily="34" charset="0"/>
              <a:buChar char="•"/>
            </a:pPr>
            <a:r>
              <a:rPr lang="en-GB" sz="3600" b="0" i="0" dirty="0">
                <a:solidFill>
                  <a:srgbClr val="44475B"/>
                </a:solidFill>
                <a:effectLst/>
                <a:latin typeface="GrowwSans"/>
              </a:rPr>
              <a:t>If the prize is given only in kind, then the payer needs to ensure that the tax has been paid on these incomes before releasing such prizes.</a:t>
            </a:r>
            <a:br>
              <a:rPr lang="en-GB" sz="3600" b="0" i="0" dirty="0">
                <a:solidFill>
                  <a:srgbClr val="44475B"/>
                </a:solidFill>
                <a:effectLst/>
                <a:latin typeface="GrowwSans"/>
              </a:rPr>
            </a:br>
            <a:br>
              <a:rPr lang="en-GB" sz="3600" b="0" i="0" dirty="0">
                <a:solidFill>
                  <a:srgbClr val="44475B"/>
                </a:solidFill>
                <a:effectLst/>
                <a:latin typeface="GrowwSans"/>
              </a:rPr>
            </a:br>
            <a:endParaRPr lang="en-GB" sz="3600" b="0" i="0" dirty="0">
              <a:solidFill>
                <a:srgbClr val="44475B"/>
              </a:solidFill>
              <a:effectLst/>
              <a:latin typeface="GrowwSans"/>
            </a:endParaRPr>
          </a:p>
          <a:p>
            <a:pPr algn="l">
              <a:buFont typeface="Arial" panose="020B0604020202020204" pitchFamily="34" charset="0"/>
              <a:buChar char="•"/>
            </a:pPr>
            <a:r>
              <a:rPr lang="en-GB" sz="3600" b="0" i="0" dirty="0">
                <a:solidFill>
                  <a:srgbClr val="44475B"/>
                </a:solidFill>
                <a:effectLst/>
                <a:latin typeface="GrowwSans"/>
              </a:rPr>
              <a:t>Where there is a particular percentage that has been forgone either in favour of the Government or the agency conducting lotteries, then this portion will not be subject to deduction of the TDS.</a:t>
            </a:r>
            <a:br>
              <a:rPr lang="en-GB" sz="3600" b="0" i="0" dirty="0">
                <a:solidFill>
                  <a:srgbClr val="44475B"/>
                </a:solidFill>
                <a:effectLst/>
                <a:latin typeface="GrowwSans"/>
              </a:rPr>
            </a:br>
            <a:br>
              <a:rPr lang="en-GB" sz="3600" b="0" i="0" dirty="0">
                <a:solidFill>
                  <a:srgbClr val="44475B"/>
                </a:solidFill>
                <a:effectLst/>
                <a:latin typeface="GrowwSans"/>
              </a:rPr>
            </a:br>
            <a:endParaRPr lang="en-GB" sz="3600" b="0" i="0" dirty="0">
              <a:solidFill>
                <a:srgbClr val="44475B"/>
              </a:solidFill>
              <a:effectLst/>
              <a:latin typeface="GrowwSans"/>
            </a:endParaRPr>
          </a:p>
          <a:p>
            <a:pPr algn="l">
              <a:buFont typeface="Arial" panose="020B0604020202020204" pitchFamily="34" charset="0"/>
              <a:buChar char="•"/>
            </a:pPr>
            <a:r>
              <a:rPr lang="en-GB" sz="3600" b="0" i="0" dirty="0">
                <a:solidFill>
                  <a:srgbClr val="44475B"/>
                </a:solidFill>
                <a:effectLst/>
                <a:latin typeface="GrowwSans"/>
              </a:rPr>
              <a:t>Where an agent gets the prize money on an unsold ticket or becomes entitled to the unclaimed prize, it would then form a part of the business income and, therefore, will not be liable for a tax deduction in Section 194B.</a:t>
            </a:r>
            <a:br>
              <a:rPr lang="en-GB" sz="3600" b="0" i="0" dirty="0">
                <a:solidFill>
                  <a:srgbClr val="44475B"/>
                </a:solidFill>
                <a:effectLst/>
                <a:latin typeface="GrowwSans"/>
              </a:rPr>
            </a:br>
            <a:br>
              <a:rPr lang="en-GB" sz="3600" b="0" i="0" dirty="0">
                <a:solidFill>
                  <a:srgbClr val="44475B"/>
                </a:solidFill>
                <a:effectLst/>
                <a:latin typeface="GrowwSans"/>
              </a:rPr>
            </a:br>
            <a:endParaRPr lang="en-GB" sz="3600" b="0" i="0" dirty="0">
              <a:solidFill>
                <a:srgbClr val="44475B"/>
              </a:solidFill>
              <a:effectLst/>
              <a:latin typeface="GrowwSans"/>
            </a:endParaRPr>
          </a:p>
          <a:p>
            <a:pPr algn="l">
              <a:buFont typeface="Arial" panose="020B0604020202020204" pitchFamily="34" charset="0"/>
              <a:buChar char="•"/>
            </a:pPr>
            <a:r>
              <a:rPr lang="en-GB" sz="3600" b="0" i="0" dirty="0">
                <a:solidFill>
                  <a:srgbClr val="44475B"/>
                </a:solidFill>
                <a:effectLst/>
                <a:latin typeface="GrowwSans"/>
              </a:rPr>
              <a:t>If the prize money is paid in </a:t>
            </a:r>
            <a:r>
              <a:rPr lang="en-GB" sz="3600" b="0" i="0" dirty="0" err="1">
                <a:solidFill>
                  <a:srgbClr val="44475B"/>
                </a:solidFill>
                <a:effectLst/>
                <a:latin typeface="GrowwSans"/>
              </a:rPr>
              <a:t>installments</a:t>
            </a:r>
            <a:r>
              <a:rPr lang="en-GB" sz="3600" b="0" i="0" dirty="0">
                <a:solidFill>
                  <a:srgbClr val="44475B"/>
                </a:solidFill>
                <a:effectLst/>
                <a:latin typeface="GrowwSans"/>
              </a:rPr>
              <a:t>, then the tax would be deducted at the time of the payment of every </a:t>
            </a:r>
            <a:r>
              <a:rPr lang="en-GB" sz="3600" b="0" i="0" dirty="0" err="1">
                <a:solidFill>
                  <a:srgbClr val="44475B"/>
                </a:solidFill>
                <a:effectLst/>
                <a:latin typeface="GrowwSans"/>
              </a:rPr>
              <a:t>installment</a:t>
            </a:r>
            <a:r>
              <a:rPr lang="en-GB" sz="3600" b="0" i="0" dirty="0">
                <a:solidFill>
                  <a:srgbClr val="44475B"/>
                </a:solidFill>
                <a:effectLst/>
                <a:latin typeface="GrowwSans"/>
              </a:rPr>
              <a:t>.</a:t>
            </a:r>
            <a:br>
              <a:rPr lang="en-GB" sz="3600" b="0" i="0" dirty="0">
                <a:solidFill>
                  <a:srgbClr val="44475B"/>
                </a:solidFill>
                <a:effectLst/>
                <a:latin typeface="GrowwSans"/>
              </a:rPr>
            </a:br>
            <a:br>
              <a:rPr lang="en-GB" sz="3600" b="0" i="0" dirty="0">
                <a:solidFill>
                  <a:srgbClr val="44475B"/>
                </a:solidFill>
                <a:effectLst/>
                <a:latin typeface="GrowwSans"/>
              </a:rPr>
            </a:br>
            <a:endParaRPr lang="en-GB" sz="3600" b="0" i="0" dirty="0">
              <a:solidFill>
                <a:srgbClr val="44475B"/>
              </a:solidFill>
              <a:effectLst/>
              <a:latin typeface="GrowwSans"/>
            </a:endParaRPr>
          </a:p>
          <a:p>
            <a:pPr algn="l">
              <a:buFont typeface="Arial" panose="020B0604020202020204" pitchFamily="34" charset="0"/>
              <a:buChar char="•"/>
            </a:pPr>
            <a:r>
              <a:rPr lang="en-GB" sz="3600" b="0" i="0" dirty="0">
                <a:solidFill>
                  <a:srgbClr val="44475B"/>
                </a:solidFill>
                <a:effectLst/>
                <a:latin typeface="GrowwSans"/>
              </a:rPr>
              <a:t>The tax would be deducted on the payment of a commission and more to the lottery agent in Section 194B.</a:t>
            </a:r>
          </a:p>
          <a:p>
            <a:endParaRPr lang="en-IN" dirty="0"/>
          </a:p>
        </p:txBody>
      </p:sp>
    </p:spTree>
    <p:extLst>
      <p:ext uri="{BB962C8B-B14F-4D97-AF65-F5344CB8AC3E}">
        <p14:creationId xmlns:p14="http://schemas.microsoft.com/office/powerpoint/2010/main" val="9922633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B3C13-C7DB-E429-6EE7-2D75DE1058AE}"/>
              </a:ext>
            </a:extLst>
          </p:cNvPr>
          <p:cNvSpPr>
            <a:spLocks noGrp="1"/>
          </p:cNvSpPr>
          <p:nvPr>
            <p:ph type="title"/>
          </p:nvPr>
        </p:nvSpPr>
        <p:spPr/>
        <p:txBody>
          <a:bodyPr/>
          <a:lstStyle/>
          <a:p>
            <a:r>
              <a:rPr lang="en-GB" b="0" i="0" dirty="0">
                <a:solidFill>
                  <a:srgbClr val="44475B"/>
                </a:solidFill>
                <a:effectLst/>
                <a:latin typeface="GrowwSans"/>
              </a:rPr>
              <a:t>Rate of Interest Under this Section</a:t>
            </a:r>
            <a:br>
              <a:rPr lang="en-GB" b="0" i="0" dirty="0">
                <a:solidFill>
                  <a:srgbClr val="44475B"/>
                </a:solidFill>
                <a:effectLst/>
                <a:latin typeface="GrowwSans"/>
              </a:rPr>
            </a:br>
            <a:endParaRPr lang="en-IN" dirty="0"/>
          </a:p>
        </p:txBody>
      </p:sp>
      <p:sp>
        <p:nvSpPr>
          <p:cNvPr id="3" name="Content Placeholder 2">
            <a:extLst>
              <a:ext uri="{FF2B5EF4-FFF2-40B4-BE49-F238E27FC236}">
                <a16:creationId xmlns:a16="http://schemas.microsoft.com/office/drawing/2014/main" id="{FBB4D721-06ED-9AE6-87A9-F3A763195216}"/>
              </a:ext>
            </a:extLst>
          </p:cNvPr>
          <p:cNvSpPr>
            <a:spLocks noGrp="1"/>
          </p:cNvSpPr>
          <p:nvPr>
            <p:ph idx="1"/>
          </p:nvPr>
        </p:nvSpPr>
        <p:spPr/>
        <p:txBody>
          <a:bodyPr/>
          <a:lstStyle/>
          <a:p>
            <a:pPr algn="l">
              <a:buFont typeface="Arial" panose="020B0604020202020204" pitchFamily="34" charset="0"/>
              <a:buChar char="•"/>
            </a:pPr>
            <a:r>
              <a:rPr lang="en-GB" b="0" i="0" dirty="0">
                <a:solidFill>
                  <a:srgbClr val="44475B"/>
                </a:solidFill>
                <a:effectLst/>
                <a:latin typeface="GrowwSans"/>
              </a:rPr>
              <a:t>TDS rate is 30%. </a:t>
            </a:r>
          </a:p>
          <a:p>
            <a:pPr algn="l">
              <a:buFont typeface="Arial" panose="020B0604020202020204" pitchFamily="34" charset="0"/>
              <a:buChar char="•"/>
            </a:pPr>
            <a:r>
              <a:rPr lang="en-GB" b="0" i="0" dirty="0">
                <a:solidFill>
                  <a:srgbClr val="44475B"/>
                </a:solidFill>
                <a:effectLst/>
                <a:latin typeface="GrowwSans"/>
              </a:rPr>
              <a:t>There won't be a fee and a health and </a:t>
            </a:r>
            <a:r>
              <a:rPr lang="en-GB" b="0" i="0" u="none" strike="noStrike" dirty="0">
                <a:solidFill>
                  <a:srgbClr val="44475B"/>
                </a:solidFill>
                <a:effectLst/>
                <a:latin typeface="GrowwSans"/>
                <a:hlinkClick r:id="rId2"/>
              </a:rPr>
              <a:t>education cess</a:t>
            </a:r>
            <a:r>
              <a:rPr lang="en-GB" b="0" i="0" dirty="0">
                <a:solidFill>
                  <a:srgbClr val="44475B"/>
                </a:solidFill>
                <a:effectLst/>
                <a:latin typeface="GrowwSans"/>
              </a:rPr>
              <a:t> added. </a:t>
            </a:r>
          </a:p>
          <a:p>
            <a:pPr algn="l">
              <a:buFont typeface="Arial" panose="020B0604020202020204" pitchFamily="34" charset="0"/>
              <a:buChar char="•"/>
            </a:pPr>
            <a:r>
              <a:rPr lang="en-GB" b="0" i="0" dirty="0">
                <a:solidFill>
                  <a:srgbClr val="44475B"/>
                </a:solidFill>
                <a:effectLst/>
                <a:latin typeface="GrowwSans"/>
              </a:rPr>
              <a:t>TDS will therefore be deducted at standard rates.</a:t>
            </a:r>
          </a:p>
          <a:p>
            <a:endParaRPr lang="en-IN" dirty="0"/>
          </a:p>
        </p:txBody>
      </p:sp>
    </p:spTree>
    <p:extLst>
      <p:ext uri="{BB962C8B-B14F-4D97-AF65-F5344CB8AC3E}">
        <p14:creationId xmlns:p14="http://schemas.microsoft.com/office/powerpoint/2010/main" val="42311840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0DF64-C1AA-856C-5F64-3FDC3F00C017}"/>
              </a:ext>
            </a:extLst>
          </p:cNvPr>
          <p:cNvSpPr>
            <a:spLocks noGrp="1"/>
          </p:cNvSpPr>
          <p:nvPr>
            <p:ph type="title"/>
          </p:nvPr>
        </p:nvSpPr>
        <p:spPr/>
        <p:txBody>
          <a:bodyPr>
            <a:normAutofit fontScale="90000"/>
          </a:bodyPr>
          <a:lstStyle/>
          <a:p>
            <a:r>
              <a:rPr lang="en-GB" b="0" i="0" dirty="0">
                <a:solidFill>
                  <a:srgbClr val="1C3455"/>
                </a:solidFill>
                <a:effectLst/>
                <a:latin typeface="Raleway" pitchFamily="2" charset="0"/>
              </a:rPr>
              <a:t>Who is required to deduct TDS u/s 194BB?</a:t>
            </a:r>
            <a:br>
              <a:rPr lang="en-GB" b="0" i="0" dirty="0">
                <a:solidFill>
                  <a:srgbClr val="1C3455"/>
                </a:solidFill>
                <a:effectLst/>
                <a:latin typeface="Raleway" pitchFamily="2" charset="0"/>
              </a:rPr>
            </a:br>
            <a:endParaRPr lang="en-IN" dirty="0"/>
          </a:p>
        </p:txBody>
      </p:sp>
      <p:sp>
        <p:nvSpPr>
          <p:cNvPr id="3" name="Content Placeholder 2">
            <a:extLst>
              <a:ext uri="{FF2B5EF4-FFF2-40B4-BE49-F238E27FC236}">
                <a16:creationId xmlns:a16="http://schemas.microsoft.com/office/drawing/2014/main" id="{4866892A-5067-7707-98B0-353881301A4D}"/>
              </a:ext>
            </a:extLst>
          </p:cNvPr>
          <p:cNvSpPr>
            <a:spLocks noGrp="1"/>
          </p:cNvSpPr>
          <p:nvPr>
            <p:ph idx="1"/>
          </p:nvPr>
        </p:nvSpPr>
        <p:spPr/>
        <p:txBody>
          <a:bodyPr/>
          <a:lstStyle/>
          <a:p>
            <a:pPr algn="l"/>
            <a:r>
              <a:rPr lang="en-GB" b="0" i="0" dirty="0">
                <a:solidFill>
                  <a:srgbClr val="314259"/>
                </a:solidFill>
                <a:effectLst/>
                <a:latin typeface="proxima nova rg"/>
              </a:rPr>
              <a:t>As per this section, a person</a:t>
            </a:r>
          </a:p>
          <a:p>
            <a:pPr algn="l">
              <a:buFont typeface="Arial" panose="020B0604020202020204" pitchFamily="34" charset="0"/>
              <a:buChar char="•"/>
            </a:pPr>
            <a:r>
              <a:rPr lang="en-GB" b="0" i="0" dirty="0">
                <a:solidFill>
                  <a:srgbClr val="314259"/>
                </a:solidFill>
                <a:effectLst/>
                <a:latin typeface="Proxima Nova Rg"/>
              </a:rPr>
              <a:t>who is a bookmaker or Turf accountant</a:t>
            </a:r>
          </a:p>
          <a:p>
            <a:pPr algn="l">
              <a:buFont typeface="Arial" panose="020B0604020202020204" pitchFamily="34" charset="0"/>
              <a:buChar char="•"/>
            </a:pPr>
            <a:r>
              <a:rPr lang="en-GB" b="0" i="0" dirty="0">
                <a:solidFill>
                  <a:srgbClr val="314259"/>
                </a:solidFill>
                <a:effectLst/>
                <a:latin typeface="Proxima Nova Rg"/>
              </a:rPr>
              <a:t>have a government license for organizing horse races, wagering, or betting; then, such a person will be responsible for deducting tax.</a:t>
            </a:r>
          </a:p>
          <a:p>
            <a:endParaRPr lang="en-IN" dirty="0"/>
          </a:p>
        </p:txBody>
      </p:sp>
    </p:spTree>
    <p:extLst>
      <p:ext uri="{BB962C8B-B14F-4D97-AF65-F5344CB8AC3E}">
        <p14:creationId xmlns:p14="http://schemas.microsoft.com/office/powerpoint/2010/main" val="13525192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92A67-6D8E-F2CF-2F59-5571B1F7E528}"/>
              </a:ext>
            </a:extLst>
          </p:cNvPr>
          <p:cNvSpPr>
            <a:spLocks noGrp="1"/>
          </p:cNvSpPr>
          <p:nvPr>
            <p:ph type="title"/>
          </p:nvPr>
        </p:nvSpPr>
        <p:spPr/>
        <p:txBody>
          <a:bodyPr/>
          <a:lstStyle/>
          <a:p>
            <a:r>
              <a:rPr lang="en-GB" b="0" i="0" dirty="0">
                <a:solidFill>
                  <a:srgbClr val="1C3455"/>
                </a:solidFill>
                <a:effectLst/>
                <a:latin typeface="Raleway" pitchFamily="2" charset="0"/>
              </a:rPr>
              <a:t>What is the rate of </a:t>
            </a:r>
            <a:r>
              <a:rPr lang="en-GB" b="0" i="0" dirty="0" err="1">
                <a:solidFill>
                  <a:srgbClr val="1C3455"/>
                </a:solidFill>
                <a:effectLst/>
                <a:latin typeface="Raleway" pitchFamily="2" charset="0"/>
              </a:rPr>
              <a:t>of</a:t>
            </a:r>
            <a:r>
              <a:rPr lang="en-GB" b="0" i="0" dirty="0">
                <a:solidFill>
                  <a:srgbClr val="1C3455"/>
                </a:solidFill>
                <a:effectLst/>
                <a:latin typeface="Raleway" pitchFamily="2" charset="0"/>
              </a:rPr>
              <a:t> TDS u/s 194BB?</a:t>
            </a:r>
            <a:br>
              <a:rPr lang="en-GB" b="0" i="0" dirty="0">
                <a:solidFill>
                  <a:srgbClr val="1C3455"/>
                </a:solidFill>
                <a:effectLst/>
                <a:latin typeface="Raleway" pitchFamily="2" charset="0"/>
              </a:rPr>
            </a:br>
            <a:endParaRPr lang="en-IN" dirty="0"/>
          </a:p>
        </p:txBody>
      </p:sp>
      <p:sp>
        <p:nvSpPr>
          <p:cNvPr id="3" name="Content Placeholder 2">
            <a:extLst>
              <a:ext uri="{FF2B5EF4-FFF2-40B4-BE49-F238E27FC236}">
                <a16:creationId xmlns:a16="http://schemas.microsoft.com/office/drawing/2014/main" id="{CA63C163-D30E-EF22-957E-B19E8310A1C3}"/>
              </a:ext>
            </a:extLst>
          </p:cNvPr>
          <p:cNvSpPr>
            <a:spLocks noGrp="1"/>
          </p:cNvSpPr>
          <p:nvPr>
            <p:ph idx="1"/>
          </p:nvPr>
        </p:nvSpPr>
        <p:spPr/>
        <p:txBody>
          <a:bodyPr/>
          <a:lstStyle/>
          <a:p>
            <a:pPr algn="l"/>
            <a:r>
              <a:rPr lang="en-GB" b="0" i="0" dirty="0">
                <a:solidFill>
                  <a:srgbClr val="314259"/>
                </a:solidFill>
                <a:effectLst/>
                <a:latin typeface="proxima nova rg"/>
              </a:rPr>
              <a:t>TDS Rate under section 194BB is 30% plus surcharges. The deduction is made at the time of payment. If the prize is paid in </a:t>
            </a:r>
            <a:r>
              <a:rPr lang="en-GB" b="0" i="0" dirty="0" err="1">
                <a:solidFill>
                  <a:srgbClr val="314259"/>
                </a:solidFill>
                <a:effectLst/>
                <a:latin typeface="proxima nova rg"/>
              </a:rPr>
              <a:t>installments</a:t>
            </a:r>
            <a:r>
              <a:rPr lang="en-GB" b="0" i="0" dirty="0">
                <a:solidFill>
                  <a:srgbClr val="314259"/>
                </a:solidFill>
                <a:effectLst/>
                <a:latin typeface="proxima nova rg"/>
              </a:rPr>
              <a:t>, a TDS deduction will be made at the time of each </a:t>
            </a:r>
            <a:r>
              <a:rPr lang="en-GB" b="0" i="0" dirty="0" err="1">
                <a:solidFill>
                  <a:srgbClr val="314259"/>
                </a:solidFill>
                <a:effectLst/>
                <a:latin typeface="proxima nova rg"/>
              </a:rPr>
              <a:t>installment</a:t>
            </a:r>
            <a:r>
              <a:rPr lang="en-GB" b="0" i="0" dirty="0">
                <a:solidFill>
                  <a:srgbClr val="314259"/>
                </a:solidFill>
                <a:effectLst/>
                <a:latin typeface="proxima nova rg"/>
              </a:rPr>
              <a:t>. No tax deduction will be required if the winning amount is within Rs 10000.</a:t>
            </a:r>
          </a:p>
          <a:p>
            <a:endParaRPr lang="en-IN" dirty="0"/>
          </a:p>
        </p:txBody>
      </p:sp>
    </p:spTree>
    <p:extLst>
      <p:ext uri="{BB962C8B-B14F-4D97-AF65-F5344CB8AC3E}">
        <p14:creationId xmlns:p14="http://schemas.microsoft.com/office/powerpoint/2010/main" val="11076618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286A0-E3DF-EE89-FB0E-090C427A6916}"/>
              </a:ext>
            </a:extLst>
          </p:cNvPr>
          <p:cNvSpPr>
            <a:spLocks noGrp="1"/>
          </p:cNvSpPr>
          <p:nvPr>
            <p:ph type="title"/>
          </p:nvPr>
        </p:nvSpPr>
        <p:spPr/>
        <p:txBody>
          <a:bodyPr>
            <a:normAutofit fontScale="90000"/>
          </a:bodyPr>
          <a:lstStyle/>
          <a:p>
            <a:r>
              <a:rPr lang="en-GB" b="0" i="0" dirty="0">
                <a:solidFill>
                  <a:srgbClr val="1C3455"/>
                </a:solidFill>
                <a:effectLst/>
                <a:latin typeface="Raleway" pitchFamily="2" charset="0"/>
              </a:rPr>
              <a:t>What is the Penalty for non-compliance under Section 194B?</a:t>
            </a:r>
            <a:br>
              <a:rPr lang="en-GB" b="0" i="0" dirty="0">
                <a:solidFill>
                  <a:srgbClr val="1C3455"/>
                </a:solidFill>
                <a:effectLst/>
                <a:latin typeface="Raleway" pitchFamily="2" charset="0"/>
              </a:rPr>
            </a:br>
            <a:endParaRPr lang="en-IN" dirty="0"/>
          </a:p>
        </p:txBody>
      </p:sp>
      <p:sp>
        <p:nvSpPr>
          <p:cNvPr id="3" name="Content Placeholder 2">
            <a:extLst>
              <a:ext uri="{FF2B5EF4-FFF2-40B4-BE49-F238E27FC236}">
                <a16:creationId xmlns:a16="http://schemas.microsoft.com/office/drawing/2014/main" id="{2B97E187-98EF-1299-5DEF-5947545F2669}"/>
              </a:ext>
            </a:extLst>
          </p:cNvPr>
          <p:cNvSpPr>
            <a:spLocks noGrp="1"/>
          </p:cNvSpPr>
          <p:nvPr>
            <p:ph idx="1"/>
          </p:nvPr>
        </p:nvSpPr>
        <p:spPr/>
        <p:txBody>
          <a:bodyPr/>
          <a:lstStyle/>
          <a:p>
            <a:pPr algn="l"/>
            <a:r>
              <a:rPr lang="en-GB" b="0" i="0" dirty="0">
                <a:solidFill>
                  <a:srgbClr val="314259"/>
                </a:solidFill>
                <a:effectLst/>
                <a:latin typeface="proxima nova rg"/>
              </a:rPr>
              <a:t>The penalty provisions are similar to section 194B. The person responsible for the tax deduction, as discussed, if fails to deduct tax at source before paying the winning amount, then this could lead to a minimum imprisonment of 3 months and a maximum imprisonment of 7 years. Additionally, a fine may also be imposed.</a:t>
            </a:r>
          </a:p>
          <a:p>
            <a:endParaRPr lang="en-IN" dirty="0"/>
          </a:p>
        </p:txBody>
      </p:sp>
    </p:spTree>
    <p:extLst>
      <p:ext uri="{BB962C8B-B14F-4D97-AF65-F5344CB8AC3E}">
        <p14:creationId xmlns:p14="http://schemas.microsoft.com/office/powerpoint/2010/main" val="7615151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B3C3D-7314-3045-FFAD-401BC0F8AF54}"/>
              </a:ext>
            </a:extLst>
          </p:cNvPr>
          <p:cNvSpPr>
            <a:spLocks noGrp="1"/>
          </p:cNvSpPr>
          <p:nvPr>
            <p:ph type="title"/>
          </p:nvPr>
        </p:nvSpPr>
        <p:spPr/>
        <p:txBody>
          <a:bodyPr/>
          <a:lstStyle/>
          <a:p>
            <a:r>
              <a:rPr lang="en-GB" b="1" i="0" dirty="0">
                <a:solidFill>
                  <a:srgbClr val="212529"/>
                </a:solidFill>
                <a:effectLst/>
                <a:latin typeface="Faustina"/>
              </a:rPr>
              <a:t> What is Online Gaming?</a:t>
            </a:r>
            <a:br>
              <a:rPr lang="en-GB" b="1" i="0" dirty="0">
                <a:solidFill>
                  <a:srgbClr val="212529"/>
                </a:solidFill>
                <a:effectLst/>
                <a:latin typeface="Faustina"/>
              </a:rPr>
            </a:br>
            <a:endParaRPr lang="en-IN" dirty="0"/>
          </a:p>
        </p:txBody>
      </p:sp>
      <p:sp>
        <p:nvSpPr>
          <p:cNvPr id="3" name="Content Placeholder 2">
            <a:extLst>
              <a:ext uri="{FF2B5EF4-FFF2-40B4-BE49-F238E27FC236}">
                <a16:creationId xmlns:a16="http://schemas.microsoft.com/office/drawing/2014/main" id="{105F7173-0847-689C-B304-CDC150DF258C}"/>
              </a:ext>
            </a:extLst>
          </p:cNvPr>
          <p:cNvSpPr>
            <a:spLocks noGrp="1"/>
          </p:cNvSpPr>
          <p:nvPr>
            <p:ph idx="1"/>
          </p:nvPr>
        </p:nvSpPr>
        <p:spPr/>
        <p:txBody>
          <a:bodyPr/>
          <a:lstStyle/>
          <a:p>
            <a:pPr algn="l"/>
            <a:r>
              <a:rPr lang="en-GB" b="0" i="0" dirty="0">
                <a:solidFill>
                  <a:srgbClr val="6A6A6A"/>
                </a:solidFill>
                <a:effectLst/>
                <a:latin typeface="Faustina"/>
              </a:rPr>
              <a:t>A game that is offered on the internet and is accessible by a user through a computer resource including any telecommunication device is termed as an online game.</a:t>
            </a:r>
          </a:p>
          <a:p>
            <a:endParaRPr lang="en-IN" dirty="0"/>
          </a:p>
        </p:txBody>
      </p:sp>
    </p:spTree>
    <p:extLst>
      <p:ext uri="{BB962C8B-B14F-4D97-AF65-F5344CB8AC3E}">
        <p14:creationId xmlns:p14="http://schemas.microsoft.com/office/powerpoint/2010/main" val="531619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AF54A-9605-35F2-B7DB-ED2458D00848}"/>
              </a:ext>
            </a:extLst>
          </p:cNvPr>
          <p:cNvSpPr>
            <a:spLocks noGrp="1"/>
          </p:cNvSpPr>
          <p:nvPr>
            <p:ph type="title"/>
          </p:nvPr>
        </p:nvSpPr>
        <p:spPr/>
        <p:txBody>
          <a:bodyPr/>
          <a:lstStyle/>
          <a:p>
            <a:r>
              <a:rPr lang="en-IN" b="0" i="0" dirty="0">
                <a:solidFill>
                  <a:srgbClr val="44475B"/>
                </a:solidFill>
                <a:effectLst/>
                <a:latin typeface="GrowwSans"/>
              </a:rPr>
              <a:t>Rate of Section 193 -</a:t>
            </a:r>
            <a:endParaRPr lang="en-IN" dirty="0"/>
          </a:p>
        </p:txBody>
      </p:sp>
      <p:sp>
        <p:nvSpPr>
          <p:cNvPr id="3" name="Content Placeholder 2">
            <a:extLst>
              <a:ext uri="{FF2B5EF4-FFF2-40B4-BE49-F238E27FC236}">
                <a16:creationId xmlns:a16="http://schemas.microsoft.com/office/drawing/2014/main" id="{31618DAE-5829-2933-77E0-CC4DC2CB943E}"/>
              </a:ext>
            </a:extLst>
          </p:cNvPr>
          <p:cNvSpPr>
            <a:spLocks noGrp="1"/>
          </p:cNvSpPr>
          <p:nvPr>
            <p:ph idx="1"/>
          </p:nvPr>
        </p:nvSpPr>
        <p:spPr/>
        <p:txBody>
          <a:bodyPr/>
          <a:lstStyle/>
          <a:p>
            <a:r>
              <a:rPr lang="en-GB" b="0" i="0" dirty="0">
                <a:solidFill>
                  <a:srgbClr val="44475B"/>
                </a:solidFill>
                <a:effectLst/>
                <a:latin typeface="GrowwSans"/>
              </a:rPr>
              <a:t>The tax rate under Section 193 - is 10%. The earliest of the actual payment or the time of deduction is when income is credited to the payee's (receiver's) account (in cash, cheque, draught, or other modes). If a PAN is not provided by the payee or is not available, TDS will be withheld at the maximum marginal rate. However, if the requirements are met, this section may issue a reduced TDS certificate or a Nil TDS certificate under Section 197.</a:t>
            </a:r>
            <a:endParaRPr lang="en-IN" dirty="0"/>
          </a:p>
        </p:txBody>
      </p:sp>
    </p:spTree>
    <p:extLst>
      <p:ext uri="{BB962C8B-B14F-4D97-AF65-F5344CB8AC3E}">
        <p14:creationId xmlns:p14="http://schemas.microsoft.com/office/powerpoint/2010/main" val="16852567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C5586-BC9D-9983-4E8E-D2AC6FC25357}"/>
              </a:ext>
            </a:extLst>
          </p:cNvPr>
          <p:cNvSpPr>
            <a:spLocks noGrp="1"/>
          </p:cNvSpPr>
          <p:nvPr>
            <p:ph type="title"/>
          </p:nvPr>
        </p:nvSpPr>
        <p:spPr/>
        <p:txBody>
          <a:bodyPr/>
          <a:lstStyle/>
          <a:p>
            <a:r>
              <a:rPr lang="en-GB" b="1" i="0" dirty="0">
                <a:solidFill>
                  <a:srgbClr val="212529"/>
                </a:solidFill>
                <a:effectLst/>
                <a:latin typeface="Faustina"/>
              </a:rPr>
              <a:t>Section 115BBJ – Charging Section</a:t>
            </a:r>
            <a:br>
              <a:rPr lang="en-GB" b="1" i="0" dirty="0">
                <a:solidFill>
                  <a:srgbClr val="212529"/>
                </a:solidFill>
                <a:effectLst/>
                <a:latin typeface="Faustina"/>
              </a:rPr>
            </a:br>
            <a:endParaRPr lang="en-IN" dirty="0"/>
          </a:p>
        </p:txBody>
      </p:sp>
      <p:sp>
        <p:nvSpPr>
          <p:cNvPr id="3" name="Content Placeholder 2">
            <a:extLst>
              <a:ext uri="{FF2B5EF4-FFF2-40B4-BE49-F238E27FC236}">
                <a16:creationId xmlns:a16="http://schemas.microsoft.com/office/drawing/2014/main" id="{4ADC2886-3C96-7A6C-3273-0B451E3B8453}"/>
              </a:ext>
            </a:extLst>
          </p:cNvPr>
          <p:cNvSpPr>
            <a:spLocks noGrp="1"/>
          </p:cNvSpPr>
          <p:nvPr>
            <p:ph idx="1"/>
          </p:nvPr>
        </p:nvSpPr>
        <p:spPr/>
        <p:txBody>
          <a:bodyPr/>
          <a:lstStyle/>
          <a:p>
            <a:pPr algn="l">
              <a:buFont typeface="Arial" panose="020B0604020202020204" pitchFamily="34" charset="0"/>
              <a:buChar char="•"/>
            </a:pPr>
            <a:r>
              <a:rPr lang="en-GB" b="0" i="0" dirty="0">
                <a:solidFill>
                  <a:srgbClr val="6A6A6A"/>
                </a:solidFill>
                <a:effectLst/>
                <a:latin typeface="Faustina"/>
              </a:rPr>
              <a:t>Winnings from any online game shall be charged to tax under this section of the Income Tax Act, 1961.</a:t>
            </a:r>
          </a:p>
          <a:p>
            <a:pPr algn="l">
              <a:buFont typeface="Arial" panose="020B0604020202020204" pitchFamily="34" charset="0"/>
              <a:buChar char="•"/>
            </a:pPr>
            <a:r>
              <a:rPr lang="en-GB" b="0" i="0" dirty="0">
                <a:solidFill>
                  <a:srgbClr val="6A6A6A"/>
                </a:solidFill>
                <a:effectLst/>
                <a:latin typeface="Faustina"/>
              </a:rPr>
              <a:t>The rate of taxon such income shall be 30% excluding surcharge and cess.</a:t>
            </a:r>
          </a:p>
          <a:p>
            <a:pPr algn="l">
              <a:buFont typeface="Arial" panose="020B0604020202020204" pitchFamily="34" charset="0"/>
              <a:buChar char="•"/>
            </a:pPr>
            <a:r>
              <a:rPr lang="en-GB" b="0" i="0" dirty="0">
                <a:solidFill>
                  <a:srgbClr val="6A6A6A"/>
                </a:solidFill>
                <a:effectLst/>
                <a:latin typeface="Faustina"/>
              </a:rPr>
              <a:t>The section was applicable from 1</a:t>
            </a:r>
            <a:r>
              <a:rPr lang="en-GB" b="0" i="0" baseline="30000" dirty="0">
                <a:solidFill>
                  <a:srgbClr val="6A6A6A"/>
                </a:solidFill>
                <a:effectLst/>
                <a:latin typeface="Faustina"/>
              </a:rPr>
              <a:t>st </a:t>
            </a:r>
            <a:r>
              <a:rPr lang="en-GB" b="0" i="0" dirty="0">
                <a:solidFill>
                  <a:srgbClr val="6A6A6A"/>
                </a:solidFill>
                <a:effectLst/>
                <a:latin typeface="Faustina"/>
              </a:rPr>
              <a:t>April, 2023, i.e., any income from online games from the said date shall be taxable under this section.</a:t>
            </a:r>
          </a:p>
          <a:p>
            <a:endParaRPr lang="en-IN" dirty="0"/>
          </a:p>
        </p:txBody>
      </p:sp>
    </p:spTree>
    <p:extLst>
      <p:ext uri="{BB962C8B-B14F-4D97-AF65-F5344CB8AC3E}">
        <p14:creationId xmlns:p14="http://schemas.microsoft.com/office/powerpoint/2010/main" val="29970785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A38B1-0536-01A4-9301-AA3CBA764A47}"/>
              </a:ext>
            </a:extLst>
          </p:cNvPr>
          <p:cNvSpPr>
            <a:spLocks noGrp="1"/>
          </p:cNvSpPr>
          <p:nvPr>
            <p:ph type="title"/>
          </p:nvPr>
        </p:nvSpPr>
        <p:spPr>
          <a:xfrm>
            <a:off x="677334" y="609600"/>
            <a:ext cx="9746826" cy="843815"/>
          </a:xfrm>
        </p:spPr>
        <p:txBody>
          <a:bodyPr>
            <a:normAutofit fontScale="90000"/>
          </a:bodyPr>
          <a:lstStyle/>
          <a:p>
            <a:r>
              <a:rPr lang="en-GB" b="1" i="0" dirty="0">
                <a:solidFill>
                  <a:srgbClr val="212529"/>
                </a:solidFill>
                <a:effectLst/>
                <a:latin typeface="Faustina"/>
              </a:rPr>
              <a:t>Section 194BA – TDS on Winnings from Online Games</a:t>
            </a:r>
            <a:br>
              <a:rPr lang="en-GB" b="1" i="0" dirty="0">
                <a:solidFill>
                  <a:srgbClr val="212529"/>
                </a:solidFill>
                <a:effectLst/>
                <a:latin typeface="Faustina"/>
              </a:rPr>
            </a:br>
            <a:endParaRPr lang="en-IN" dirty="0"/>
          </a:p>
        </p:txBody>
      </p:sp>
      <p:sp>
        <p:nvSpPr>
          <p:cNvPr id="3" name="Content Placeholder 2">
            <a:extLst>
              <a:ext uri="{FF2B5EF4-FFF2-40B4-BE49-F238E27FC236}">
                <a16:creationId xmlns:a16="http://schemas.microsoft.com/office/drawing/2014/main" id="{91297F84-B9EA-EE2B-C2FE-92A4AA429413}"/>
              </a:ext>
            </a:extLst>
          </p:cNvPr>
          <p:cNvSpPr>
            <a:spLocks noGrp="1"/>
          </p:cNvSpPr>
          <p:nvPr>
            <p:ph idx="1"/>
          </p:nvPr>
        </p:nvSpPr>
        <p:spPr>
          <a:xfrm>
            <a:off x="677334" y="1636295"/>
            <a:ext cx="9881580" cy="4405067"/>
          </a:xfrm>
        </p:spPr>
        <p:txBody>
          <a:bodyPr>
            <a:normAutofit/>
          </a:bodyPr>
          <a:lstStyle/>
          <a:p>
            <a:pPr algn="l">
              <a:buFont typeface="Arial" panose="020B0604020202020204" pitchFamily="34" charset="0"/>
              <a:buChar char="•"/>
            </a:pPr>
            <a:r>
              <a:rPr lang="en-GB" b="0" i="0" dirty="0">
                <a:solidFill>
                  <a:srgbClr val="6A6A6A"/>
                </a:solidFill>
                <a:effectLst/>
                <a:latin typeface="Faustina"/>
              </a:rPr>
              <a:t>Any person responsible for paying to any person any income by way of winnings from any online game during the financial year shall deduct income-tax on the net winnings in his user account under the said section of Income Tax Act, 1961.</a:t>
            </a:r>
          </a:p>
          <a:p>
            <a:pPr algn="l">
              <a:buFont typeface="Arial" panose="020B0604020202020204" pitchFamily="34" charset="0"/>
              <a:buChar char="•"/>
            </a:pPr>
            <a:r>
              <a:rPr lang="en-GB" b="0" i="0" dirty="0">
                <a:solidFill>
                  <a:srgbClr val="6A6A6A"/>
                </a:solidFill>
                <a:effectLst/>
                <a:latin typeface="Faustina"/>
              </a:rPr>
              <a:t>The applicable rate of TDS shall be 30% at the time of withdrawal (without any threshold) of such winning amount.</a:t>
            </a:r>
          </a:p>
          <a:p>
            <a:pPr algn="l">
              <a:buFont typeface="Arial" panose="020B0604020202020204" pitchFamily="34" charset="0"/>
              <a:buChar char="•"/>
            </a:pPr>
            <a:r>
              <a:rPr lang="en-GB" b="0" i="0" dirty="0">
                <a:solidFill>
                  <a:srgbClr val="6A6A6A"/>
                </a:solidFill>
                <a:effectLst/>
                <a:latin typeface="Faustina"/>
              </a:rPr>
              <a:t>“Any Person” here means the one making payments of winnings or online gaming intermediary.</a:t>
            </a:r>
          </a:p>
          <a:p>
            <a:pPr algn="l">
              <a:buFont typeface="Arial" panose="020B0604020202020204" pitchFamily="34" charset="0"/>
              <a:buChar char="•"/>
            </a:pPr>
            <a:r>
              <a:rPr lang="en-GB" b="0" i="0" dirty="0">
                <a:solidFill>
                  <a:srgbClr val="6A6A6A"/>
                </a:solidFill>
                <a:effectLst/>
                <a:latin typeface="Faustina"/>
              </a:rPr>
              <a:t>“Net Winnings” is </a:t>
            </a:r>
            <a:r>
              <a:rPr lang="en-GB" b="1" i="0" dirty="0">
                <a:solidFill>
                  <a:srgbClr val="6A6A6A"/>
                </a:solidFill>
                <a:effectLst/>
                <a:latin typeface="Faustina"/>
              </a:rPr>
              <a:t>A – (B + C)</a:t>
            </a:r>
            <a:r>
              <a:rPr lang="en-GB" b="0" i="0" dirty="0">
                <a:solidFill>
                  <a:srgbClr val="6A6A6A"/>
                </a:solidFill>
                <a:effectLst/>
                <a:latin typeface="Faustina"/>
              </a:rPr>
              <a:t>, where A is the amount withdrawn, B is the aggregate of non-tax deposits made by the user until the time of withdrawal and C is the opening balance at the beginning of the financial year.</a:t>
            </a:r>
          </a:p>
          <a:p>
            <a:pPr algn="l">
              <a:buFont typeface="Arial" panose="020B0604020202020204" pitchFamily="34" charset="0"/>
              <a:buChar char="•"/>
            </a:pPr>
            <a:r>
              <a:rPr lang="en-GB" b="0" i="0" dirty="0">
                <a:solidFill>
                  <a:srgbClr val="6A6A6A"/>
                </a:solidFill>
                <a:effectLst/>
                <a:latin typeface="Faustina"/>
              </a:rPr>
              <a:t>“User Account” means a user who has registered with an online gaming intermediary, delivering one or more online games.</a:t>
            </a:r>
          </a:p>
          <a:p>
            <a:pPr algn="l">
              <a:buFont typeface="Arial" panose="020B0604020202020204" pitchFamily="34" charset="0"/>
              <a:buChar char="•"/>
            </a:pPr>
            <a:r>
              <a:rPr lang="en-GB" b="0" i="0" dirty="0">
                <a:solidFill>
                  <a:srgbClr val="6A6A6A"/>
                </a:solidFill>
                <a:effectLst/>
                <a:latin typeface="Faustina"/>
              </a:rPr>
              <a:t>The section was applicable from 1</a:t>
            </a:r>
            <a:r>
              <a:rPr lang="en-GB" b="0" i="0" baseline="30000" dirty="0">
                <a:solidFill>
                  <a:srgbClr val="6A6A6A"/>
                </a:solidFill>
                <a:effectLst/>
                <a:latin typeface="Faustina"/>
              </a:rPr>
              <a:t>st </a:t>
            </a:r>
            <a:r>
              <a:rPr lang="en-GB" b="0" i="0" dirty="0">
                <a:solidFill>
                  <a:srgbClr val="6A6A6A"/>
                </a:solidFill>
                <a:effectLst/>
                <a:latin typeface="Faustina"/>
              </a:rPr>
              <a:t>July, 2023, i.e., tax shall be deducted from any income from online games from the said date</a:t>
            </a:r>
          </a:p>
          <a:p>
            <a:endParaRPr lang="en-IN" dirty="0"/>
          </a:p>
        </p:txBody>
      </p:sp>
    </p:spTree>
    <p:extLst>
      <p:ext uri="{BB962C8B-B14F-4D97-AF65-F5344CB8AC3E}">
        <p14:creationId xmlns:p14="http://schemas.microsoft.com/office/powerpoint/2010/main" val="35615634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845EE-D913-E078-E49A-9EB5ECFA0607}"/>
              </a:ext>
            </a:extLst>
          </p:cNvPr>
          <p:cNvSpPr>
            <a:spLocks noGrp="1"/>
          </p:cNvSpPr>
          <p:nvPr>
            <p:ph type="title"/>
          </p:nvPr>
        </p:nvSpPr>
        <p:spPr/>
        <p:txBody>
          <a:bodyPr/>
          <a:lstStyle/>
          <a:p>
            <a:r>
              <a:rPr lang="en-GB" b="1" i="0">
                <a:solidFill>
                  <a:srgbClr val="212529"/>
                </a:solidFill>
                <a:effectLst/>
                <a:latin typeface="Faustina"/>
              </a:rPr>
              <a:t>Illustration</a:t>
            </a:r>
            <a:endParaRPr lang="en-IN"/>
          </a:p>
        </p:txBody>
      </p:sp>
      <p:sp>
        <p:nvSpPr>
          <p:cNvPr id="3" name="Content Placeholder 2">
            <a:extLst>
              <a:ext uri="{FF2B5EF4-FFF2-40B4-BE49-F238E27FC236}">
                <a16:creationId xmlns:a16="http://schemas.microsoft.com/office/drawing/2014/main" id="{325A93F6-D05F-B26B-E810-F99F09E46002}"/>
              </a:ext>
            </a:extLst>
          </p:cNvPr>
          <p:cNvSpPr>
            <a:spLocks noGrp="1"/>
          </p:cNvSpPr>
          <p:nvPr>
            <p:ph idx="1"/>
          </p:nvPr>
        </p:nvSpPr>
        <p:spPr/>
        <p:txBody>
          <a:bodyPr/>
          <a:lstStyle/>
          <a:p>
            <a:pPr algn="l"/>
            <a:r>
              <a:rPr lang="en-GB" b="0" i="0" dirty="0">
                <a:solidFill>
                  <a:srgbClr val="6A6A6A"/>
                </a:solidFill>
                <a:effectLst/>
                <a:latin typeface="Faustina"/>
              </a:rPr>
              <a:t>Mr M has an annual income of Rs. 2 lakhs and has earned Rs. 30,000 from online gaming. Despite Mr M’s income being below the basic exemption limit i.e., Rs. 2.5 lakhs, he shall still have to pay tax at the rate of 30% (plus cess) on Rs. 30,000. No further deduction under section 80C/ 80D or any expenditure shall be allowed to be applied to such income.</a:t>
            </a:r>
          </a:p>
          <a:p>
            <a:pPr algn="l"/>
            <a:r>
              <a:rPr lang="en-GB" b="0" i="0" dirty="0">
                <a:solidFill>
                  <a:srgbClr val="6A6A6A"/>
                </a:solidFill>
                <a:effectLst/>
                <a:latin typeface="Faustina"/>
              </a:rPr>
              <a:t>The entity distributing the prize is required to deduct TDS at the rate of 30% under section 194BA of the Income Tax Act if it exceeds the threshold of Rs. 100. The beneficiary i.e., Mr. M shall be required to show the amount so deducted while filing the annual Income Tax Return.</a:t>
            </a:r>
          </a:p>
          <a:p>
            <a:endParaRPr lang="en-IN" dirty="0"/>
          </a:p>
        </p:txBody>
      </p:sp>
    </p:spTree>
    <p:extLst>
      <p:ext uri="{BB962C8B-B14F-4D97-AF65-F5344CB8AC3E}">
        <p14:creationId xmlns:p14="http://schemas.microsoft.com/office/powerpoint/2010/main" val="1239729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131CB-2922-2DAD-4002-C5D4BE43BA68}"/>
              </a:ext>
            </a:extLst>
          </p:cNvPr>
          <p:cNvSpPr>
            <a:spLocks noGrp="1"/>
          </p:cNvSpPr>
          <p:nvPr>
            <p:ph type="title"/>
          </p:nvPr>
        </p:nvSpPr>
        <p:spPr/>
        <p:txBody>
          <a:bodyPr/>
          <a:lstStyle/>
          <a:p>
            <a:r>
              <a:rPr lang="en-IN" b="0" i="0" dirty="0">
                <a:solidFill>
                  <a:srgbClr val="44475B"/>
                </a:solidFill>
                <a:effectLst/>
                <a:latin typeface="GrowwSans"/>
              </a:rPr>
              <a:t>Exemptions of Section 193 -</a:t>
            </a:r>
            <a:endParaRPr lang="en-IN" dirty="0"/>
          </a:p>
        </p:txBody>
      </p:sp>
      <p:sp>
        <p:nvSpPr>
          <p:cNvPr id="3" name="Content Placeholder 2">
            <a:extLst>
              <a:ext uri="{FF2B5EF4-FFF2-40B4-BE49-F238E27FC236}">
                <a16:creationId xmlns:a16="http://schemas.microsoft.com/office/drawing/2014/main" id="{5E6C797B-60EB-56AF-B731-AB9EDBC8845D}"/>
              </a:ext>
            </a:extLst>
          </p:cNvPr>
          <p:cNvSpPr>
            <a:spLocks noGrp="1"/>
          </p:cNvSpPr>
          <p:nvPr>
            <p:ph idx="1"/>
          </p:nvPr>
        </p:nvSpPr>
        <p:spPr/>
        <p:txBody>
          <a:bodyPr/>
          <a:lstStyle/>
          <a:p>
            <a:pPr algn="l"/>
            <a:r>
              <a:rPr lang="en-GB" b="0" i="0" dirty="0">
                <a:solidFill>
                  <a:srgbClr val="44475B"/>
                </a:solidFill>
                <a:effectLst/>
                <a:latin typeface="GrowwSans"/>
              </a:rPr>
              <a:t>In the following circumstances, no TDS shall be taken:</a:t>
            </a:r>
          </a:p>
          <a:p>
            <a:pPr algn="l">
              <a:buFont typeface="Arial" panose="020B0604020202020204" pitchFamily="34" charset="0"/>
              <a:buChar char="•"/>
            </a:pPr>
            <a:r>
              <a:rPr lang="en-GB" b="0" i="0" dirty="0">
                <a:solidFill>
                  <a:srgbClr val="44475B"/>
                </a:solidFill>
                <a:effectLst/>
                <a:latin typeface="GrowwSans"/>
              </a:rPr>
              <a:t>If debentures are issued by listed businesses, no TDS will be taken up to Rs. 5000 (this sum must be paid by an a/c payee check up to Rs. 5000).</a:t>
            </a:r>
          </a:p>
          <a:p>
            <a:pPr algn="l">
              <a:buFont typeface="Arial" panose="020B0604020202020204" pitchFamily="34" charset="0"/>
              <a:buChar char="•"/>
            </a:pPr>
            <a:r>
              <a:rPr lang="en-GB" b="0" i="0" dirty="0">
                <a:solidFill>
                  <a:srgbClr val="44475B"/>
                </a:solidFill>
                <a:effectLst/>
                <a:latin typeface="GrowwSans"/>
              </a:rPr>
              <a:t>Up to Rs. 10,000 in the case of 8% saving (taxable) bonds.</a:t>
            </a:r>
          </a:p>
          <a:p>
            <a:endParaRPr lang="en-IN" dirty="0"/>
          </a:p>
        </p:txBody>
      </p:sp>
    </p:spTree>
    <p:extLst>
      <p:ext uri="{BB962C8B-B14F-4D97-AF65-F5344CB8AC3E}">
        <p14:creationId xmlns:p14="http://schemas.microsoft.com/office/powerpoint/2010/main" val="2601640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C5BB6-BB5F-C8B7-8FAC-597D624E1623}"/>
              </a:ext>
            </a:extLst>
          </p:cNvPr>
          <p:cNvSpPr>
            <a:spLocks noGrp="1"/>
          </p:cNvSpPr>
          <p:nvPr>
            <p:ph type="title"/>
          </p:nvPr>
        </p:nvSpPr>
        <p:spPr>
          <a:xfrm>
            <a:off x="484827" y="128337"/>
            <a:ext cx="9948957" cy="786063"/>
          </a:xfrm>
        </p:spPr>
        <p:txBody>
          <a:bodyPr>
            <a:normAutofit fontScale="90000"/>
          </a:bodyPr>
          <a:lstStyle/>
          <a:p>
            <a:r>
              <a:rPr lang="en-GB" b="0" i="0" dirty="0">
                <a:solidFill>
                  <a:srgbClr val="44475B"/>
                </a:solidFill>
                <a:effectLst/>
                <a:latin typeface="GrowwSans"/>
              </a:rPr>
              <a:t>What is Excluded in the Deductions of Section 193?</a:t>
            </a:r>
            <a:br>
              <a:rPr lang="en-GB" b="0" i="0" dirty="0">
                <a:solidFill>
                  <a:srgbClr val="44475B"/>
                </a:solidFill>
                <a:effectLst/>
                <a:latin typeface="GrowwSans"/>
              </a:rPr>
            </a:br>
            <a:endParaRPr lang="en-IN" dirty="0"/>
          </a:p>
        </p:txBody>
      </p:sp>
      <p:sp>
        <p:nvSpPr>
          <p:cNvPr id="3" name="Content Placeholder 2">
            <a:extLst>
              <a:ext uri="{FF2B5EF4-FFF2-40B4-BE49-F238E27FC236}">
                <a16:creationId xmlns:a16="http://schemas.microsoft.com/office/drawing/2014/main" id="{BF02117C-4A8A-14E7-11D2-07683DBCD467}"/>
              </a:ext>
            </a:extLst>
          </p:cNvPr>
          <p:cNvSpPr>
            <a:spLocks noGrp="1"/>
          </p:cNvSpPr>
          <p:nvPr>
            <p:ph idx="1"/>
          </p:nvPr>
        </p:nvSpPr>
        <p:spPr>
          <a:xfrm>
            <a:off x="144379" y="1"/>
            <a:ext cx="11829448" cy="6477802"/>
          </a:xfrm>
        </p:spPr>
        <p:txBody>
          <a:bodyPr>
            <a:noAutofit/>
          </a:bodyPr>
          <a:lstStyle/>
          <a:p>
            <a:pPr algn="l">
              <a:lnSpc>
                <a:spcPct val="120000"/>
              </a:lnSpc>
              <a:buFont typeface="Arial" panose="020B0604020202020204" pitchFamily="34" charset="0"/>
              <a:buChar char="•"/>
            </a:pPr>
            <a:endParaRPr lang="en-GB" sz="2000" dirty="0">
              <a:solidFill>
                <a:srgbClr val="44475B"/>
              </a:solidFill>
              <a:latin typeface="GrowwSans"/>
            </a:endParaRPr>
          </a:p>
          <a:p>
            <a:pPr algn="l">
              <a:lnSpc>
                <a:spcPct val="120000"/>
              </a:lnSpc>
              <a:buFont typeface="Arial" panose="020B0604020202020204" pitchFamily="34" charset="0"/>
              <a:buChar char="•"/>
            </a:pPr>
            <a:r>
              <a:rPr lang="en-GB" sz="2000" b="0" i="0" dirty="0">
                <a:solidFill>
                  <a:srgbClr val="44475B"/>
                </a:solidFill>
                <a:effectLst/>
                <a:latin typeface="GrowwSans"/>
              </a:rPr>
              <a:t>A resident's National Defence Bond has an interest rate of 4.25%.</a:t>
            </a:r>
            <a:br>
              <a:rPr lang="en-GB" sz="2000" b="0" i="0" dirty="0">
                <a:solidFill>
                  <a:srgbClr val="44475B"/>
                </a:solidFill>
                <a:effectLst/>
                <a:latin typeface="GrowwSans"/>
              </a:rPr>
            </a:br>
            <a:endParaRPr lang="en-GB" sz="2000" b="0" i="0" dirty="0">
              <a:solidFill>
                <a:srgbClr val="44475B"/>
              </a:solidFill>
              <a:effectLst/>
              <a:latin typeface="GrowwSans"/>
            </a:endParaRPr>
          </a:p>
          <a:p>
            <a:pPr algn="l">
              <a:lnSpc>
                <a:spcPct val="120000"/>
              </a:lnSpc>
              <a:buFont typeface="Arial" panose="020B0604020202020204" pitchFamily="34" charset="0"/>
              <a:buChar char="•"/>
            </a:pPr>
            <a:r>
              <a:rPr lang="en-GB" sz="2000" b="0" i="0" dirty="0">
                <a:solidFill>
                  <a:srgbClr val="44475B"/>
                </a:solidFill>
                <a:effectLst/>
                <a:latin typeface="GrowwSans"/>
              </a:rPr>
              <a:t>National </a:t>
            </a:r>
            <a:r>
              <a:rPr lang="en-GB" sz="2000" b="0" i="0" dirty="0" err="1">
                <a:solidFill>
                  <a:srgbClr val="44475B"/>
                </a:solidFill>
                <a:effectLst/>
                <a:latin typeface="GrowwSans"/>
              </a:rPr>
              <a:t>Defense</a:t>
            </a:r>
            <a:r>
              <a:rPr lang="en-GB" sz="2000" b="0" i="0" dirty="0">
                <a:solidFill>
                  <a:srgbClr val="44475B"/>
                </a:solidFill>
                <a:effectLst/>
                <a:latin typeface="GrowwSans"/>
              </a:rPr>
              <a:t> Loans were obtained between 1968 and 1972, with a 4.25% interest rate.</a:t>
            </a:r>
            <a:br>
              <a:rPr lang="en-GB" sz="2000" b="0" i="0" dirty="0">
                <a:solidFill>
                  <a:srgbClr val="44475B"/>
                </a:solidFill>
                <a:effectLst/>
                <a:latin typeface="GrowwSans"/>
              </a:rPr>
            </a:br>
            <a:endParaRPr lang="en-GB" sz="2000" b="0" i="0" dirty="0">
              <a:solidFill>
                <a:srgbClr val="44475B"/>
              </a:solidFill>
              <a:effectLst/>
              <a:latin typeface="GrowwSans"/>
            </a:endParaRPr>
          </a:p>
          <a:p>
            <a:pPr algn="l">
              <a:lnSpc>
                <a:spcPct val="120000"/>
              </a:lnSpc>
              <a:buFont typeface="Arial" panose="020B0604020202020204" pitchFamily="34" charset="0"/>
              <a:buChar char="•"/>
            </a:pPr>
            <a:r>
              <a:rPr lang="en-GB" sz="2000" b="0" i="0" dirty="0">
                <a:solidFill>
                  <a:srgbClr val="44475B"/>
                </a:solidFill>
                <a:effectLst/>
                <a:latin typeface="GrowwSans"/>
              </a:rPr>
              <a:t>On the National </a:t>
            </a:r>
            <a:r>
              <a:rPr lang="en-GB" sz="2000" b="0" i="0" dirty="0" err="1">
                <a:solidFill>
                  <a:srgbClr val="44475B"/>
                </a:solidFill>
                <a:effectLst/>
                <a:latin typeface="GrowwSans"/>
              </a:rPr>
              <a:t>Defense</a:t>
            </a:r>
            <a:r>
              <a:rPr lang="en-GB" sz="2000" b="0" i="0" dirty="0">
                <a:solidFill>
                  <a:srgbClr val="44475B"/>
                </a:solidFill>
                <a:effectLst/>
                <a:latin typeface="GrowwSans"/>
              </a:rPr>
              <a:t> Loan, interest is due.</a:t>
            </a:r>
            <a:br>
              <a:rPr lang="en-GB" sz="2000" b="0" i="0" dirty="0">
                <a:solidFill>
                  <a:srgbClr val="44475B"/>
                </a:solidFill>
                <a:effectLst/>
                <a:latin typeface="GrowwSans"/>
              </a:rPr>
            </a:br>
            <a:endParaRPr lang="en-GB" sz="2000" b="0" i="0" dirty="0">
              <a:solidFill>
                <a:srgbClr val="44475B"/>
              </a:solidFill>
              <a:effectLst/>
              <a:latin typeface="GrowwSans"/>
            </a:endParaRPr>
          </a:p>
          <a:p>
            <a:pPr algn="l">
              <a:lnSpc>
                <a:spcPct val="120000"/>
              </a:lnSpc>
              <a:buFont typeface="Arial" panose="020B0604020202020204" pitchFamily="34" charset="0"/>
              <a:buChar char="•"/>
            </a:pPr>
            <a:r>
              <a:rPr lang="en-GB" sz="2000" b="0" i="0" dirty="0">
                <a:solidFill>
                  <a:srgbClr val="44475B"/>
                </a:solidFill>
                <a:effectLst/>
                <a:latin typeface="GrowwSans"/>
              </a:rPr>
              <a:t>Interest is paid on some registered debentures issued by institutions, authorities, public-sector businesses, or cooperative societies.</a:t>
            </a:r>
            <a:br>
              <a:rPr lang="en-GB" sz="2000" b="0" i="0" dirty="0">
                <a:solidFill>
                  <a:srgbClr val="44475B"/>
                </a:solidFill>
                <a:effectLst/>
                <a:latin typeface="GrowwSans"/>
              </a:rPr>
            </a:br>
            <a:endParaRPr lang="en-GB" sz="2000" b="0" i="0" dirty="0">
              <a:solidFill>
                <a:srgbClr val="44475B"/>
              </a:solidFill>
              <a:effectLst/>
              <a:latin typeface="GrowwSans"/>
            </a:endParaRPr>
          </a:p>
          <a:p>
            <a:pPr algn="l">
              <a:lnSpc>
                <a:spcPct val="120000"/>
              </a:lnSpc>
              <a:buFont typeface="Arial" panose="020B0604020202020204" pitchFamily="34" charset="0"/>
              <a:buChar char="•"/>
            </a:pPr>
            <a:r>
              <a:rPr lang="en-GB" sz="2000" b="0" i="0" dirty="0">
                <a:solidFill>
                  <a:srgbClr val="44475B"/>
                </a:solidFill>
                <a:effectLst/>
                <a:latin typeface="GrowwSans"/>
              </a:rPr>
              <a:t>Interest due to specific businesses set up under the General Insurance Business Act or to any other insurer.</a:t>
            </a:r>
            <a:br>
              <a:rPr lang="en-GB" sz="2000" b="0" i="0" dirty="0">
                <a:solidFill>
                  <a:srgbClr val="44475B"/>
                </a:solidFill>
                <a:effectLst/>
                <a:latin typeface="GrowwSans"/>
              </a:rPr>
            </a:br>
            <a:r>
              <a:rPr lang="en-GB" sz="2000" b="0" i="0" dirty="0">
                <a:solidFill>
                  <a:srgbClr val="44475B"/>
                </a:solidFill>
                <a:effectLst/>
                <a:latin typeface="GrowwSans"/>
              </a:rPr>
              <a:t>According to the rules of the Securities Contracts (Regulation) Act, 1956, interest is payable on any dematerialized security issued by a corporation as long as the instrument is listed on a reputable stock exchange.</a:t>
            </a:r>
            <a:br>
              <a:rPr lang="en-GB" sz="2000" b="0" i="0" dirty="0">
                <a:solidFill>
                  <a:srgbClr val="44475B"/>
                </a:solidFill>
                <a:effectLst/>
                <a:latin typeface="GrowwSans"/>
              </a:rPr>
            </a:br>
            <a:endParaRPr lang="en-GB" sz="2000" b="0" i="0" dirty="0">
              <a:solidFill>
                <a:srgbClr val="44475B"/>
              </a:solidFill>
              <a:effectLst/>
              <a:latin typeface="GrowwSans"/>
            </a:endParaRPr>
          </a:p>
          <a:p>
            <a:pPr algn="l">
              <a:lnSpc>
                <a:spcPct val="120000"/>
              </a:lnSpc>
              <a:buFont typeface="Arial" panose="020B0604020202020204" pitchFamily="34" charset="0"/>
              <a:buChar char="•"/>
            </a:pPr>
            <a:r>
              <a:rPr lang="en-GB" sz="2000" b="0" i="0" dirty="0">
                <a:solidFill>
                  <a:srgbClr val="44475B"/>
                </a:solidFill>
                <a:effectLst/>
                <a:latin typeface="GrowwSans"/>
              </a:rPr>
              <a:t>Interest on a 7-year </a:t>
            </a:r>
            <a:r>
              <a:rPr lang="en-GB" sz="2000" b="0" i="0" u="none" strike="noStrike" dirty="0">
                <a:solidFill>
                  <a:srgbClr val="44475B"/>
                </a:solidFill>
                <a:effectLst/>
                <a:latin typeface="GrowwSans"/>
                <a:hlinkClick r:id="rId2"/>
              </a:rPr>
              <a:t>National Savings Certificate</a:t>
            </a:r>
            <a:r>
              <a:rPr lang="en-GB" sz="2000" b="0" i="0" dirty="0">
                <a:solidFill>
                  <a:srgbClr val="44475B"/>
                </a:solidFill>
                <a:effectLst/>
                <a:latin typeface="GrowwSans"/>
              </a:rPr>
              <a:t> is paid.</a:t>
            </a:r>
            <a:br>
              <a:rPr lang="en-GB" sz="2000" b="0" i="0" dirty="0">
                <a:solidFill>
                  <a:srgbClr val="44475B"/>
                </a:solidFill>
                <a:effectLst/>
                <a:latin typeface="GrowwSans"/>
              </a:rPr>
            </a:br>
            <a:endParaRPr lang="en-GB" sz="2000" b="0" i="0" dirty="0">
              <a:solidFill>
                <a:srgbClr val="44475B"/>
              </a:solidFill>
              <a:effectLst/>
              <a:latin typeface="GrowwSans"/>
            </a:endParaRPr>
          </a:p>
        </p:txBody>
      </p:sp>
    </p:spTree>
    <p:extLst>
      <p:ext uri="{BB962C8B-B14F-4D97-AF65-F5344CB8AC3E}">
        <p14:creationId xmlns:p14="http://schemas.microsoft.com/office/powerpoint/2010/main" val="452238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B6D3C-7126-2875-B3FA-2BA59CE4BD1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3401410-A59E-19BE-E6D5-9D68F6EC4BA3}"/>
              </a:ext>
            </a:extLst>
          </p:cNvPr>
          <p:cNvSpPr>
            <a:spLocks noGrp="1"/>
          </p:cNvSpPr>
          <p:nvPr>
            <p:ph idx="1"/>
          </p:nvPr>
        </p:nvSpPr>
        <p:spPr/>
        <p:txBody>
          <a:bodyPr/>
          <a:lstStyle/>
          <a:p>
            <a:r>
              <a:rPr lang="en-GB" sz="1800" b="0" i="0" dirty="0">
                <a:solidFill>
                  <a:srgbClr val="44475B"/>
                </a:solidFill>
                <a:effectLst/>
                <a:latin typeface="GrowwSans"/>
              </a:rPr>
              <a:t>If the amount of interest is limited to Rs. 5000 and the corporation deposits the interest using an account payee check, interest is due on debentures that are issued by a company in which the general public is significantly engaged (applicable for resident individuals, resident, or HUF).</a:t>
            </a:r>
          </a:p>
          <a:p>
            <a:br>
              <a:rPr lang="en-GB" sz="1800" b="0" i="0" dirty="0">
                <a:solidFill>
                  <a:srgbClr val="44475B"/>
                </a:solidFill>
                <a:effectLst/>
                <a:latin typeface="GrowwSans"/>
              </a:rPr>
            </a:br>
            <a:r>
              <a:rPr lang="en-GB" sz="1800" b="0" i="0" dirty="0">
                <a:solidFill>
                  <a:srgbClr val="44475B"/>
                </a:solidFill>
                <a:effectLst/>
                <a:latin typeface="GrowwSans"/>
              </a:rPr>
              <a:t>Interest that is past due on any bond issued by the federal government or a state government if the interest does not exceed Rs. 10,000 in a fiscal year.</a:t>
            </a:r>
            <a:br>
              <a:rPr lang="en-GB" sz="1800" b="0" i="0" dirty="0">
                <a:solidFill>
                  <a:srgbClr val="44475B"/>
                </a:solidFill>
                <a:effectLst/>
                <a:latin typeface="GrowwSans"/>
              </a:rPr>
            </a:br>
            <a:endParaRPr lang="en-GB" sz="1800" b="0" i="0" dirty="0">
              <a:solidFill>
                <a:srgbClr val="44475B"/>
              </a:solidFill>
              <a:effectLst/>
              <a:latin typeface="GrowwSans"/>
            </a:endParaRPr>
          </a:p>
          <a:p>
            <a:r>
              <a:rPr lang="en-GB" sz="1800" b="0" i="0" dirty="0">
                <a:solidFill>
                  <a:srgbClr val="44475B"/>
                </a:solidFill>
                <a:effectLst/>
                <a:latin typeface="GrowwSans"/>
              </a:rPr>
              <a:t>Interest is paid on 7.5% gold bonds issued in 1980 or 6.5 percent gold bonds issued in 1977 held by residents if the nominal value of all such bonds during the applicable period does not exceed Rs. 10,000.</a:t>
            </a:r>
            <a:endParaRPr lang="en-IN" dirty="0"/>
          </a:p>
        </p:txBody>
      </p:sp>
    </p:spTree>
    <p:extLst>
      <p:ext uri="{BB962C8B-B14F-4D97-AF65-F5344CB8AC3E}">
        <p14:creationId xmlns:p14="http://schemas.microsoft.com/office/powerpoint/2010/main" val="1100297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D5AF1-C747-CA3D-0E31-99B821F49728}"/>
              </a:ext>
            </a:extLst>
          </p:cNvPr>
          <p:cNvSpPr>
            <a:spLocks noGrp="1"/>
          </p:cNvSpPr>
          <p:nvPr>
            <p:ph type="title"/>
          </p:nvPr>
        </p:nvSpPr>
        <p:spPr/>
        <p:txBody>
          <a:bodyPr/>
          <a:lstStyle/>
          <a:p>
            <a:r>
              <a:rPr lang="en-GB" dirty="0"/>
              <a:t>194</a:t>
            </a:r>
            <a:endParaRPr lang="en-IN" dirty="0"/>
          </a:p>
        </p:txBody>
      </p:sp>
      <p:sp>
        <p:nvSpPr>
          <p:cNvPr id="3" name="Content Placeholder 2">
            <a:extLst>
              <a:ext uri="{FF2B5EF4-FFF2-40B4-BE49-F238E27FC236}">
                <a16:creationId xmlns:a16="http://schemas.microsoft.com/office/drawing/2014/main" id="{BAB020B0-B019-BFFC-FB41-BB37CF3770B0}"/>
              </a:ext>
            </a:extLst>
          </p:cNvPr>
          <p:cNvSpPr>
            <a:spLocks noGrp="1"/>
          </p:cNvSpPr>
          <p:nvPr>
            <p:ph idx="1"/>
          </p:nvPr>
        </p:nvSpPr>
        <p:spPr/>
        <p:txBody>
          <a:bodyPr/>
          <a:lstStyle/>
          <a:p>
            <a:pPr algn="l"/>
            <a:r>
              <a:rPr lang="en-GB" b="0" i="0" dirty="0">
                <a:solidFill>
                  <a:srgbClr val="1C3455"/>
                </a:solidFill>
                <a:effectLst/>
                <a:latin typeface="proxima nova rg"/>
              </a:rPr>
              <a:t>What are the requirements to deduct TDS under section 194?</a:t>
            </a:r>
          </a:p>
          <a:p>
            <a:pPr algn="l"/>
            <a:endParaRPr lang="en-GB" dirty="0">
              <a:solidFill>
                <a:srgbClr val="1C3455"/>
              </a:solidFill>
              <a:latin typeface="proxima nova rg"/>
            </a:endParaRPr>
          </a:p>
          <a:p>
            <a:pPr marL="0" indent="0" algn="l">
              <a:buNone/>
            </a:pPr>
            <a:endParaRPr lang="en-GB" b="0" i="0" dirty="0">
              <a:solidFill>
                <a:srgbClr val="1C3455"/>
              </a:solidFill>
              <a:effectLst/>
              <a:latin typeface="proxima nova rg"/>
            </a:endParaRPr>
          </a:p>
          <a:p>
            <a:pPr algn="l"/>
            <a:r>
              <a:rPr lang="en-GB" b="0" i="0" dirty="0">
                <a:solidFill>
                  <a:srgbClr val="314259"/>
                </a:solidFill>
                <a:effectLst/>
                <a:latin typeface="proxima nova rg"/>
              </a:rPr>
              <a:t>A principal officer of a company, which is in the process of declaring dividends (equity or preference or both) in India, is required to deduct tax on dividends covered in the sub-clause (a) or (b) or (c) or (d) or (e) of clause 22 of section 2.</a:t>
            </a:r>
          </a:p>
          <a:p>
            <a:pPr marL="0" indent="0">
              <a:buNone/>
            </a:pPr>
            <a:br>
              <a:rPr lang="en-GB" dirty="0"/>
            </a:br>
            <a:endParaRPr lang="en-IN" dirty="0"/>
          </a:p>
        </p:txBody>
      </p:sp>
    </p:spTree>
    <p:extLst>
      <p:ext uri="{BB962C8B-B14F-4D97-AF65-F5344CB8AC3E}">
        <p14:creationId xmlns:p14="http://schemas.microsoft.com/office/powerpoint/2010/main" val="1807135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E9F24-D449-71C2-9320-D949CCE17F7F}"/>
              </a:ext>
            </a:extLst>
          </p:cNvPr>
          <p:cNvSpPr>
            <a:spLocks noGrp="1"/>
          </p:cNvSpPr>
          <p:nvPr>
            <p:ph type="title"/>
          </p:nvPr>
        </p:nvSpPr>
        <p:spPr/>
        <p:txBody>
          <a:bodyPr/>
          <a:lstStyle/>
          <a:p>
            <a:r>
              <a:rPr lang="en-GB" b="0" i="0" dirty="0">
                <a:solidFill>
                  <a:srgbClr val="1C3455"/>
                </a:solidFill>
                <a:effectLst/>
                <a:latin typeface="proxima nova rg"/>
              </a:rPr>
              <a:t>What is the tax rate of TDS u/s 194?</a:t>
            </a:r>
            <a:br>
              <a:rPr lang="en-GB" b="0" i="0" dirty="0">
                <a:solidFill>
                  <a:srgbClr val="1C3455"/>
                </a:solidFill>
                <a:effectLst/>
                <a:latin typeface="proxima nova rg"/>
              </a:rPr>
            </a:br>
            <a:endParaRPr lang="en-IN" dirty="0"/>
          </a:p>
        </p:txBody>
      </p:sp>
      <p:sp>
        <p:nvSpPr>
          <p:cNvPr id="3" name="Content Placeholder 2">
            <a:extLst>
              <a:ext uri="{FF2B5EF4-FFF2-40B4-BE49-F238E27FC236}">
                <a16:creationId xmlns:a16="http://schemas.microsoft.com/office/drawing/2014/main" id="{544FE292-1F14-EAC8-8AE1-16F1A47C0647}"/>
              </a:ext>
            </a:extLst>
          </p:cNvPr>
          <p:cNvSpPr>
            <a:spLocks noGrp="1"/>
          </p:cNvSpPr>
          <p:nvPr>
            <p:ph idx="1"/>
          </p:nvPr>
        </p:nvSpPr>
        <p:spPr>
          <a:xfrm>
            <a:off x="677334" y="2977227"/>
            <a:ext cx="8596668" cy="3880773"/>
          </a:xfrm>
        </p:spPr>
        <p:txBody>
          <a:bodyPr/>
          <a:lstStyle/>
          <a:p>
            <a:pPr algn="l">
              <a:buFont typeface="Arial" panose="020B0604020202020204" pitchFamily="34" charset="0"/>
              <a:buChar char="•"/>
            </a:pPr>
            <a:r>
              <a:rPr lang="en-GB" b="0" i="0" dirty="0">
                <a:solidFill>
                  <a:srgbClr val="314259"/>
                </a:solidFill>
                <a:effectLst/>
                <a:latin typeface="Proxima Nova Rg"/>
              </a:rPr>
              <a:t>TDS is deducted at 10% under section 194 if the dividend amount is more than 5000 in a year. TDS is deducted at the time of making payment or credit, whichever is earlier. Payment can be made via cheque, draft, or online.</a:t>
            </a:r>
          </a:p>
          <a:p>
            <a:pPr algn="l">
              <a:buFont typeface="Arial" panose="020B0604020202020204" pitchFamily="34" charset="0"/>
              <a:buChar char="•"/>
            </a:pPr>
            <a:r>
              <a:rPr lang="en-GB" b="0" i="0" dirty="0">
                <a:solidFill>
                  <a:srgbClr val="314259"/>
                </a:solidFill>
                <a:effectLst/>
                <a:latin typeface="Proxima Nova Rg"/>
              </a:rPr>
              <a:t>If the payee does not provide a PAN number, TDS has to be deducted at 20%.</a:t>
            </a:r>
          </a:p>
          <a:p>
            <a:endParaRPr lang="en-IN" dirty="0"/>
          </a:p>
        </p:txBody>
      </p:sp>
    </p:spTree>
    <p:extLst>
      <p:ext uri="{BB962C8B-B14F-4D97-AF65-F5344CB8AC3E}">
        <p14:creationId xmlns:p14="http://schemas.microsoft.com/office/powerpoint/2010/main" val="3512524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5D712-E4F4-3646-C044-E81DFE1FF10B}"/>
              </a:ext>
            </a:extLst>
          </p:cNvPr>
          <p:cNvSpPr>
            <a:spLocks noGrp="1"/>
          </p:cNvSpPr>
          <p:nvPr>
            <p:ph type="title"/>
          </p:nvPr>
        </p:nvSpPr>
        <p:spPr/>
        <p:txBody>
          <a:bodyPr>
            <a:normAutofit fontScale="90000"/>
          </a:bodyPr>
          <a:lstStyle/>
          <a:p>
            <a:r>
              <a:rPr lang="en-GB" b="0" i="0" dirty="0">
                <a:solidFill>
                  <a:srgbClr val="1C3455"/>
                </a:solidFill>
                <a:effectLst/>
                <a:latin typeface="proxima nova rg"/>
              </a:rPr>
              <a:t>What are the exceptions to TDS deduction under section 194?</a:t>
            </a:r>
            <a:br>
              <a:rPr lang="en-GB" b="0" i="0" dirty="0">
                <a:solidFill>
                  <a:srgbClr val="1C3455"/>
                </a:solidFill>
                <a:effectLst/>
                <a:latin typeface="proxima nova rg"/>
              </a:rPr>
            </a:br>
            <a:endParaRPr lang="en-IN" dirty="0"/>
          </a:p>
        </p:txBody>
      </p:sp>
      <p:sp>
        <p:nvSpPr>
          <p:cNvPr id="3" name="Content Placeholder 2">
            <a:extLst>
              <a:ext uri="{FF2B5EF4-FFF2-40B4-BE49-F238E27FC236}">
                <a16:creationId xmlns:a16="http://schemas.microsoft.com/office/drawing/2014/main" id="{57234A5F-C44C-AF30-3349-C7A0DAF88B54}"/>
              </a:ext>
            </a:extLst>
          </p:cNvPr>
          <p:cNvSpPr>
            <a:spLocks noGrp="1"/>
          </p:cNvSpPr>
          <p:nvPr>
            <p:ph idx="1"/>
          </p:nvPr>
        </p:nvSpPr>
        <p:spPr/>
        <p:txBody>
          <a:bodyPr/>
          <a:lstStyle/>
          <a:p>
            <a:pPr algn="l"/>
            <a:r>
              <a:rPr lang="en-GB" b="0" i="0" dirty="0">
                <a:solidFill>
                  <a:srgbClr val="314259"/>
                </a:solidFill>
                <a:effectLst/>
                <a:latin typeface="proxima nova rg"/>
              </a:rPr>
              <a:t>No tax deduction will be made u/s 194 in the case of the shareholder (who is an individual) when:</a:t>
            </a:r>
          </a:p>
          <a:p>
            <a:pPr algn="l">
              <a:buFont typeface="Arial" panose="020B0604020202020204" pitchFamily="34" charset="0"/>
              <a:buChar char="•"/>
            </a:pPr>
            <a:r>
              <a:rPr lang="en-GB" b="0" i="0" dirty="0">
                <a:solidFill>
                  <a:srgbClr val="314259"/>
                </a:solidFill>
                <a:effectLst/>
                <a:latin typeface="Proxima Nova Rg"/>
              </a:rPr>
              <a:t>The dividend is covered under section 115-O.</a:t>
            </a:r>
          </a:p>
          <a:p>
            <a:pPr algn="l">
              <a:buFont typeface="Arial" panose="020B0604020202020204" pitchFamily="34" charset="0"/>
              <a:buChar char="•"/>
            </a:pPr>
            <a:r>
              <a:rPr lang="en-GB" b="0" i="0" dirty="0">
                <a:solidFill>
                  <a:srgbClr val="314259"/>
                </a:solidFill>
                <a:effectLst/>
                <a:latin typeface="Proxima Nova Rg"/>
              </a:rPr>
              <a:t>The dividend is paid to LIC, GIC, or its subsidiaries or to any other insurer in respect of the shares that are owned by them or in which they have full beneficial interest.</a:t>
            </a:r>
          </a:p>
          <a:p>
            <a:pPr algn="l">
              <a:buFont typeface="Arial" panose="020B0604020202020204" pitchFamily="34" charset="0"/>
              <a:buChar char="•"/>
            </a:pPr>
            <a:r>
              <a:rPr lang="en-GB" b="0" i="0" dirty="0">
                <a:solidFill>
                  <a:srgbClr val="314259"/>
                </a:solidFill>
                <a:effectLst/>
                <a:latin typeface="Proxima Nova Rg"/>
              </a:rPr>
              <a:t>If you have submitted </a:t>
            </a:r>
            <a:r>
              <a:rPr lang="en-GB" b="0" i="0" u="sng" dirty="0">
                <a:solidFill>
                  <a:srgbClr val="000000"/>
                </a:solidFill>
                <a:effectLst/>
                <a:latin typeface="Proxima Nova Rg"/>
                <a:hlinkClick r:id="rId2"/>
              </a:rPr>
              <a:t>Form I5G/15H</a:t>
            </a:r>
            <a:r>
              <a:rPr lang="en-GB" b="0" i="0" dirty="0">
                <a:solidFill>
                  <a:srgbClr val="314259"/>
                </a:solidFill>
                <a:effectLst/>
                <a:latin typeface="Proxima Nova Rg"/>
              </a:rPr>
              <a:t> as your income is below the taxable limit.</a:t>
            </a:r>
          </a:p>
          <a:p>
            <a:br>
              <a:rPr lang="en-GB" dirty="0"/>
            </a:br>
            <a:endParaRPr lang="en-IN" dirty="0"/>
          </a:p>
        </p:txBody>
      </p:sp>
    </p:spTree>
    <p:extLst>
      <p:ext uri="{BB962C8B-B14F-4D97-AF65-F5344CB8AC3E}">
        <p14:creationId xmlns:p14="http://schemas.microsoft.com/office/powerpoint/2010/main" val="317264538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27</TotalTime>
  <Words>2973</Words>
  <Application>Microsoft Office PowerPoint</Application>
  <PresentationFormat>Widescreen</PresentationFormat>
  <Paragraphs>148</Paragraphs>
  <Slides>32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32</vt:i4>
      </vt:variant>
    </vt:vector>
  </HeadingPairs>
  <TitlesOfParts>
    <vt:vector size="42" baseType="lpstr">
      <vt:lpstr>Arial</vt:lpstr>
      <vt:lpstr>Faustina</vt:lpstr>
      <vt:lpstr>Gilroy</vt:lpstr>
      <vt:lpstr>GrowwSans</vt:lpstr>
      <vt:lpstr>proxima nova rg</vt:lpstr>
      <vt:lpstr>proxima nova rg</vt:lpstr>
      <vt:lpstr>Raleway</vt:lpstr>
      <vt:lpstr>Trebuchet MS</vt:lpstr>
      <vt:lpstr>Wingdings 3</vt:lpstr>
      <vt:lpstr>Facet</vt:lpstr>
      <vt:lpstr>SEC 193, 194, 194A, 194B, 194BB, 194BA</vt:lpstr>
      <vt:lpstr>SEC 193</vt:lpstr>
      <vt:lpstr>Rate of Section 193 -</vt:lpstr>
      <vt:lpstr>Exemptions of Section 193 -</vt:lpstr>
      <vt:lpstr>What is Excluded in the Deductions of Section 193? </vt:lpstr>
      <vt:lpstr>PowerPoint Presentation</vt:lpstr>
      <vt:lpstr>194</vt:lpstr>
      <vt:lpstr>What is the tax rate of TDS u/s 194? </vt:lpstr>
      <vt:lpstr>What are the exceptions to TDS deduction under section 194? </vt:lpstr>
      <vt:lpstr>Time Limit to Deposit TDS Collected </vt:lpstr>
      <vt:lpstr>What is Section 2(22)(a)- Distribution of Assets Deemed as Dividend? </vt:lpstr>
      <vt:lpstr>Section 2(22)(b)- Distribution of Debentures etc. Deemed as Dividend </vt:lpstr>
      <vt:lpstr>Section 2(22)(C)- Distribution of Assets on Liquidation Deemed as Dividend </vt:lpstr>
      <vt:lpstr>Section 2(22)(d)- Distribution on Reduction of Share Capital Deemed as Dividend </vt:lpstr>
      <vt:lpstr>Section 2(22)(e)- Loans &amp; Advances by Closely held Company Deemed as Dividend </vt:lpstr>
      <vt:lpstr>194 A</vt:lpstr>
      <vt:lpstr>When does TDS under Section 194A need to be deducted? </vt:lpstr>
      <vt:lpstr>When is Tax deducted at NIL rate or lower rate? </vt:lpstr>
      <vt:lpstr>When an application is submitted in Form 13 under Section 197 </vt:lpstr>
      <vt:lpstr>What is the rate of TDS?</vt:lpstr>
      <vt:lpstr>What is the time limit for depositing TDS ? </vt:lpstr>
      <vt:lpstr>What is the Section 194B? </vt:lpstr>
      <vt:lpstr>Applicability of Section 194B </vt:lpstr>
      <vt:lpstr>Things to Remember About Section 194B </vt:lpstr>
      <vt:lpstr>Rate of Interest Under this Section </vt:lpstr>
      <vt:lpstr>Who is required to deduct TDS u/s 194BB? </vt:lpstr>
      <vt:lpstr>What is the rate of of TDS u/s 194BB? </vt:lpstr>
      <vt:lpstr>What is the Penalty for non-compliance under Section 194B? </vt:lpstr>
      <vt:lpstr> What is Online Gaming? </vt:lpstr>
      <vt:lpstr>Section 115BBJ – Charging Section </vt:lpstr>
      <vt:lpstr>Section 194BA – TDS on Winnings from Online Games </vt:lpstr>
      <vt:lpstr>Illustration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 193, 194, 194A, 194B, 194BB, 194BA</dc:title>
  <dc:creator>919633533228</dc:creator>
  <cp:lastModifiedBy>919633533228</cp:lastModifiedBy>
  <cp:revision>1</cp:revision>
  <dcterms:created xsi:type="dcterms:W3CDTF">2024-03-15T14:56:04Z</dcterms:created>
  <dcterms:modified xsi:type="dcterms:W3CDTF">2024-03-15T15:23:50Z</dcterms:modified>
</cp:coreProperties>
</file>