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Lst>
  <p:notesMasterIdLst>
    <p:notesMasterId r:id="rId45"/>
  </p:notesMasterIdLst>
  <p:sldIdLst>
    <p:sldId id="263" r:id="rId6"/>
    <p:sldId id="269" r:id="rId7"/>
    <p:sldId id="280" r:id="rId8"/>
    <p:sldId id="270" r:id="rId9"/>
    <p:sldId id="271" r:id="rId10"/>
    <p:sldId id="281" r:id="rId11"/>
    <p:sldId id="288" r:id="rId12"/>
    <p:sldId id="289" r:id="rId13"/>
    <p:sldId id="287" r:id="rId14"/>
    <p:sldId id="272" r:id="rId15"/>
    <p:sldId id="273" r:id="rId16"/>
    <p:sldId id="282" r:id="rId17"/>
    <p:sldId id="290" r:id="rId18"/>
    <p:sldId id="291" r:id="rId19"/>
    <p:sldId id="274" r:id="rId20"/>
    <p:sldId id="256" r:id="rId21"/>
    <p:sldId id="283" r:id="rId22"/>
    <p:sldId id="292" r:id="rId23"/>
    <p:sldId id="257" r:id="rId24"/>
    <p:sldId id="259" r:id="rId25"/>
    <p:sldId id="261" r:id="rId26"/>
    <p:sldId id="260" r:id="rId27"/>
    <p:sldId id="284" r:id="rId28"/>
    <p:sldId id="285" r:id="rId29"/>
    <p:sldId id="278" r:id="rId30"/>
    <p:sldId id="279" r:id="rId31"/>
    <p:sldId id="275" r:id="rId32"/>
    <p:sldId id="286" r:id="rId33"/>
    <p:sldId id="276" r:id="rId34"/>
    <p:sldId id="277" r:id="rId35"/>
    <p:sldId id="318" r:id="rId36"/>
    <p:sldId id="317" r:id="rId37"/>
    <p:sldId id="316" r:id="rId38"/>
    <p:sldId id="315" r:id="rId39"/>
    <p:sldId id="314" r:id="rId40"/>
    <p:sldId id="313" r:id="rId41"/>
    <p:sldId id="312" r:id="rId42"/>
    <p:sldId id="311" r:id="rId43"/>
    <p:sldId id="33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141"/>
    <a:srgbClr val="BCB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1" Type="http://schemas.openxmlformats.org/officeDocument/2006/relationships/hyperlink" Target="https://www.incometaxindia.gov.in/Pages/faqs.aspx?k=FAQs%20on%20Tax%20Deducted%20at%20Source(TD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incometaxindia.gov.in/Pages/faqs.aspx?k=FAQs%20on%20Tax%20Deducted%20at%20Source(TDS)"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60F79-93DF-4C80-BDB3-9B220F53937B}" type="doc">
      <dgm:prSet loTypeId="urn:microsoft.com/office/officeart/2005/8/layout/hList1" loCatId="list" qsTypeId="urn:microsoft.com/office/officeart/2005/8/quickstyle/3d2#11" qsCatId="3D" csTypeId="urn:microsoft.com/office/officeart/2005/8/colors/accent3_2" csCatId="accent3" phldr="1"/>
      <dgm:spPr/>
      <dgm:t>
        <a:bodyPr/>
        <a:lstStyle/>
        <a:p>
          <a:endParaRPr lang="en-US"/>
        </a:p>
      </dgm:t>
    </dgm:pt>
    <dgm:pt modelId="{2461D577-AAAE-4EF5-9071-44B8868520DD}">
      <dgm:prSet phldrT="[Text]"/>
      <dgm:spPr/>
      <dgm:t>
        <a:bodyPr/>
        <a:lstStyle/>
        <a:p>
          <a:r>
            <a:rPr lang="en-US" b="1" i="0" dirty="0"/>
            <a:t>Disallowance of expenditure</a:t>
          </a:r>
          <a:endParaRPr lang="en-US" dirty="0"/>
        </a:p>
      </dgm:t>
    </dgm:pt>
    <dgm:pt modelId="{9734A641-6F68-4713-809E-AD5BB735AC1B}" type="parTrans" cxnId="{2BDD6304-B324-46FE-88EB-5A77B95B304B}">
      <dgm:prSet/>
      <dgm:spPr/>
      <dgm:t>
        <a:bodyPr/>
        <a:lstStyle/>
        <a:p>
          <a:endParaRPr lang="en-US"/>
        </a:p>
      </dgm:t>
    </dgm:pt>
    <dgm:pt modelId="{F6AA74F4-8527-4063-8708-B90D27A49421}" type="sibTrans" cxnId="{2BDD6304-B324-46FE-88EB-5A77B95B304B}">
      <dgm:prSet/>
      <dgm:spPr/>
      <dgm:t>
        <a:bodyPr/>
        <a:lstStyle/>
        <a:p>
          <a:endParaRPr lang="en-US"/>
        </a:p>
      </dgm:t>
    </dgm:pt>
    <dgm:pt modelId="{BEB17833-E7A2-4689-96C0-3622C47DF6ED}">
      <dgm:prSet phldrT="[Text]"/>
      <dgm:spPr/>
      <dgm:t>
        <a:bodyPr/>
        <a:lstStyle/>
        <a:p>
          <a:r>
            <a:rPr lang="en-US" b="0" i="0" u="sng" dirty="0">
              <a:solidFill>
                <a:schemeClr val="tx1"/>
              </a:solidFill>
              <a:hlinkClick xmlns:r="http://schemas.openxmlformats.org/officeDocument/2006/relationships" r:id="rId1"/>
            </a:rPr>
            <a:t>section 40(a)(</a:t>
          </a:r>
          <a:r>
            <a:rPr lang="en-US" b="0" i="0" u="sng" dirty="0" err="1">
              <a:solidFill>
                <a:schemeClr val="tx1"/>
              </a:solidFill>
              <a:hlinkClick xmlns:r="http://schemas.openxmlformats.org/officeDocument/2006/relationships" r:id="rId1"/>
            </a:rPr>
            <a:t>i</a:t>
          </a:r>
          <a:r>
            <a:rPr lang="en-US" b="0" i="0" u="sng" dirty="0">
              <a:solidFill>
                <a:schemeClr val="tx1"/>
              </a:solidFill>
              <a:hlinkClick xmlns:r="http://schemas.openxmlformats.org/officeDocument/2006/relationships" r:id="rId1"/>
            </a:rPr>
            <a:t>)</a:t>
          </a:r>
          <a:endParaRPr lang="en-US" u="sng" dirty="0">
            <a:solidFill>
              <a:schemeClr val="tx1"/>
            </a:solidFill>
          </a:endParaRPr>
        </a:p>
      </dgm:t>
    </dgm:pt>
    <dgm:pt modelId="{3772B417-FB29-4623-B22D-1DC2B770C763}" type="parTrans" cxnId="{F7FDA50E-6849-48A0-BDC5-95D20FD5201A}">
      <dgm:prSet/>
      <dgm:spPr/>
      <dgm:t>
        <a:bodyPr/>
        <a:lstStyle/>
        <a:p>
          <a:endParaRPr lang="en-US"/>
        </a:p>
      </dgm:t>
    </dgm:pt>
    <dgm:pt modelId="{26ABD76D-CA90-4B92-A685-5200A33DF49B}" type="sibTrans" cxnId="{F7FDA50E-6849-48A0-BDC5-95D20FD5201A}">
      <dgm:prSet/>
      <dgm:spPr/>
      <dgm:t>
        <a:bodyPr/>
        <a:lstStyle/>
        <a:p>
          <a:endParaRPr lang="en-US"/>
        </a:p>
      </dgm:t>
    </dgm:pt>
    <dgm:pt modelId="{D46F8D8D-3E27-49AE-904A-2C05784131F4}">
      <dgm:prSet phldrT="[Text]"/>
      <dgm:spPr/>
      <dgm:t>
        <a:bodyPr/>
        <a:lstStyle/>
        <a:p>
          <a:r>
            <a:rPr lang="en-US" b="0" i="0" u="sng" dirty="0">
              <a:solidFill>
                <a:schemeClr val="tx1"/>
              </a:solidFill>
              <a:hlinkClick xmlns:r="http://schemas.openxmlformats.org/officeDocument/2006/relationships" r:id="rId1"/>
            </a:rPr>
            <a:t>section 40(a)(</a:t>
          </a:r>
          <a:r>
            <a:rPr lang="en-US" b="0" i="0" u="sng" dirty="0" err="1">
              <a:solidFill>
                <a:schemeClr val="tx1"/>
              </a:solidFill>
              <a:hlinkClick xmlns:r="http://schemas.openxmlformats.org/officeDocument/2006/relationships" r:id="rId1"/>
            </a:rPr>
            <a:t>ia</a:t>
          </a:r>
          <a:r>
            <a:rPr lang="en-US" b="0" i="0" u="sng" dirty="0">
              <a:solidFill>
                <a:schemeClr val="tx1"/>
              </a:solidFill>
              <a:hlinkClick xmlns:r="http://schemas.openxmlformats.org/officeDocument/2006/relationships" r:id="rId1"/>
            </a:rPr>
            <a:t>)</a:t>
          </a:r>
          <a:endParaRPr lang="en-US" u="sng" dirty="0">
            <a:solidFill>
              <a:schemeClr val="tx1"/>
            </a:solidFill>
          </a:endParaRPr>
        </a:p>
      </dgm:t>
    </dgm:pt>
    <dgm:pt modelId="{FC56461D-9588-48E1-A0E0-2855005C196E}" type="parTrans" cxnId="{B138772F-EB7B-4F13-A06B-67320E6996D2}">
      <dgm:prSet/>
      <dgm:spPr/>
      <dgm:t>
        <a:bodyPr/>
        <a:lstStyle/>
        <a:p>
          <a:endParaRPr lang="en-US"/>
        </a:p>
      </dgm:t>
    </dgm:pt>
    <dgm:pt modelId="{7CA972CC-9A33-44F1-A8E0-54126C05829C}" type="sibTrans" cxnId="{B138772F-EB7B-4F13-A06B-67320E6996D2}">
      <dgm:prSet/>
      <dgm:spPr/>
      <dgm:t>
        <a:bodyPr/>
        <a:lstStyle/>
        <a:p>
          <a:endParaRPr lang="en-US"/>
        </a:p>
      </dgm:t>
    </dgm:pt>
    <dgm:pt modelId="{782A01C9-E968-484C-B3EB-645005167C2C}">
      <dgm:prSet phldrT="[Text]"/>
      <dgm:spPr/>
      <dgm:t>
        <a:bodyPr/>
        <a:lstStyle/>
        <a:p>
          <a:r>
            <a:rPr lang="en-US" b="1" i="0" dirty="0"/>
            <a:t>Levy of interest</a:t>
          </a:r>
          <a:endParaRPr lang="en-US" dirty="0"/>
        </a:p>
      </dgm:t>
    </dgm:pt>
    <dgm:pt modelId="{66CD1487-9F86-4920-9353-0B6B98372C91}" type="parTrans" cxnId="{33B61313-316F-465E-AA08-0660C1CB7F60}">
      <dgm:prSet/>
      <dgm:spPr/>
      <dgm:t>
        <a:bodyPr/>
        <a:lstStyle/>
        <a:p>
          <a:endParaRPr lang="en-US"/>
        </a:p>
      </dgm:t>
    </dgm:pt>
    <dgm:pt modelId="{6BC9CE6E-6522-439E-8845-874C772732C6}" type="sibTrans" cxnId="{33B61313-316F-465E-AA08-0660C1CB7F60}">
      <dgm:prSet/>
      <dgm:spPr/>
      <dgm:t>
        <a:bodyPr/>
        <a:lstStyle/>
        <a:p>
          <a:endParaRPr lang="en-US"/>
        </a:p>
      </dgm:t>
    </dgm:pt>
    <dgm:pt modelId="{DEB54975-8B93-4641-86F0-21F180C61A56}">
      <dgm:prSet phldrT="[Text]"/>
      <dgm:spPr/>
      <dgm:t>
        <a:bodyPr/>
        <a:lstStyle/>
        <a:p>
          <a:r>
            <a:rPr lang="en-US" dirty="0">
              <a:hlinkClick xmlns:r="http://schemas.openxmlformats.org/officeDocument/2006/relationships" r:id="rId1"/>
            </a:rPr>
            <a:t>Section 201(1A)</a:t>
          </a:r>
        </a:p>
      </dgm:t>
    </dgm:pt>
    <dgm:pt modelId="{D23CF87A-E31F-4AED-A604-D80CF4D51939}" type="parTrans" cxnId="{75A8D3C6-8846-42D3-B196-B4EB9DE1EB43}">
      <dgm:prSet/>
      <dgm:spPr/>
      <dgm:t>
        <a:bodyPr/>
        <a:lstStyle/>
        <a:p>
          <a:endParaRPr lang="en-US"/>
        </a:p>
      </dgm:t>
    </dgm:pt>
    <dgm:pt modelId="{B596CE01-E810-4FC3-9DEF-ADD81B769387}" type="sibTrans" cxnId="{75A8D3C6-8846-42D3-B196-B4EB9DE1EB43}">
      <dgm:prSet/>
      <dgm:spPr/>
      <dgm:t>
        <a:bodyPr/>
        <a:lstStyle/>
        <a:p>
          <a:endParaRPr lang="en-US"/>
        </a:p>
      </dgm:t>
    </dgm:pt>
    <dgm:pt modelId="{16B2817F-12EF-45E8-A586-E5595408B1BB}">
      <dgm:prSet phldrT="[Text]"/>
      <dgm:spPr/>
      <dgm:t>
        <a:bodyPr/>
        <a:lstStyle/>
        <a:p>
          <a:r>
            <a:rPr lang="en-US" b="1" i="0" dirty="0"/>
            <a:t>Levy of Penalty</a:t>
          </a:r>
          <a:endParaRPr lang="en-US" dirty="0"/>
        </a:p>
      </dgm:t>
    </dgm:pt>
    <dgm:pt modelId="{BE106CE8-E263-4F57-B767-68BC5B68EE8D}" type="parTrans" cxnId="{0838EAA3-FB08-406D-A7C4-FEF887DDFCE0}">
      <dgm:prSet/>
      <dgm:spPr/>
      <dgm:t>
        <a:bodyPr/>
        <a:lstStyle/>
        <a:p>
          <a:endParaRPr lang="en-US"/>
        </a:p>
      </dgm:t>
    </dgm:pt>
    <dgm:pt modelId="{AAAD4E74-78FC-4953-A18F-CED3A9EC8652}" type="sibTrans" cxnId="{0838EAA3-FB08-406D-A7C4-FEF887DDFCE0}">
      <dgm:prSet/>
      <dgm:spPr/>
      <dgm:t>
        <a:bodyPr/>
        <a:lstStyle/>
        <a:p>
          <a:endParaRPr lang="en-US"/>
        </a:p>
      </dgm:t>
    </dgm:pt>
    <dgm:pt modelId="{A06BE12D-6DAA-4CA8-B3AB-03525B73310A}">
      <dgm:prSet phldrT="[Text]"/>
      <dgm:spPr/>
      <dgm:t>
        <a:bodyPr/>
        <a:lstStyle/>
        <a:p>
          <a:r>
            <a:rPr lang="en-US" dirty="0">
              <a:hlinkClick xmlns:r="http://schemas.openxmlformats.org/officeDocument/2006/relationships" r:id="rId1"/>
            </a:rPr>
            <a:t>section 271C</a:t>
          </a:r>
        </a:p>
      </dgm:t>
    </dgm:pt>
    <dgm:pt modelId="{56468EEE-E86C-43B7-AC91-4E12DD270B01}" type="parTrans" cxnId="{B18C6D61-9C74-4BC1-884F-C3141A25B830}">
      <dgm:prSet/>
      <dgm:spPr/>
      <dgm:t>
        <a:bodyPr/>
        <a:lstStyle/>
        <a:p>
          <a:endParaRPr lang="en-US"/>
        </a:p>
      </dgm:t>
    </dgm:pt>
    <dgm:pt modelId="{39F19DC3-89DA-4F9A-9B10-04952AB8B809}" type="sibTrans" cxnId="{B18C6D61-9C74-4BC1-884F-C3141A25B830}">
      <dgm:prSet/>
      <dgm:spPr/>
      <dgm:t>
        <a:bodyPr/>
        <a:lstStyle/>
        <a:p>
          <a:endParaRPr lang="en-US"/>
        </a:p>
      </dgm:t>
    </dgm:pt>
    <dgm:pt modelId="{174238B9-8564-414B-A1AA-BC26487B2892}">
      <dgm:prSet phldrT="[Text]"/>
      <dgm:spPr/>
      <dgm:t>
        <a:bodyPr/>
        <a:lstStyle/>
        <a:p>
          <a:r>
            <a:rPr lang="en-US" dirty="0">
              <a:hlinkClick xmlns:r="http://schemas.openxmlformats.org/officeDocument/2006/relationships" r:id="rId1"/>
            </a:rPr>
            <a:t>Section 58(1A)</a:t>
          </a:r>
          <a:endParaRPr lang="en-US" dirty="0"/>
        </a:p>
      </dgm:t>
    </dgm:pt>
    <dgm:pt modelId="{D11A7420-100D-4E07-8409-D871AC4DDDD0}" type="parTrans" cxnId="{727DBB81-7ADD-4266-9960-39913DDCD085}">
      <dgm:prSet/>
      <dgm:spPr/>
      <dgm:t>
        <a:bodyPr/>
        <a:lstStyle/>
        <a:p>
          <a:endParaRPr lang="en-US"/>
        </a:p>
      </dgm:t>
    </dgm:pt>
    <dgm:pt modelId="{A6F153A0-A5BC-4E77-A939-2C2C7521BDC1}" type="sibTrans" cxnId="{727DBB81-7ADD-4266-9960-39913DDCD085}">
      <dgm:prSet/>
      <dgm:spPr/>
      <dgm:t>
        <a:bodyPr/>
        <a:lstStyle/>
        <a:p>
          <a:endParaRPr lang="en-US"/>
        </a:p>
      </dgm:t>
    </dgm:pt>
    <dgm:pt modelId="{06F5C290-1FDA-4DAC-8019-BEC453BA64F3}">
      <dgm:prSet phldrT="[Text]"/>
      <dgm:spPr/>
      <dgm:t>
        <a:bodyPr/>
        <a:lstStyle/>
        <a:p>
          <a:r>
            <a:rPr lang="en-US" b="1" i="0" dirty="0"/>
            <a:t>Prosecution</a:t>
          </a:r>
          <a:r>
            <a:rPr lang="en-US" dirty="0"/>
            <a:t> </a:t>
          </a:r>
        </a:p>
      </dgm:t>
    </dgm:pt>
    <dgm:pt modelId="{F50E9C0B-26A3-4242-96B0-606C9919D385}" type="parTrans" cxnId="{DFBFA7D4-6787-4E75-BFF2-FF32F0917216}">
      <dgm:prSet/>
      <dgm:spPr/>
      <dgm:t>
        <a:bodyPr/>
        <a:lstStyle/>
        <a:p>
          <a:endParaRPr lang="en-US"/>
        </a:p>
      </dgm:t>
    </dgm:pt>
    <dgm:pt modelId="{311A88C8-80E4-4BB7-AF7C-AE18BD7439A1}" type="sibTrans" cxnId="{DFBFA7D4-6787-4E75-BFF2-FF32F0917216}">
      <dgm:prSet/>
      <dgm:spPr/>
      <dgm:t>
        <a:bodyPr/>
        <a:lstStyle/>
        <a:p>
          <a:endParaRPr lang="en-US"/>
        </a:p>
      </dgm:t>
    </dgm:pt>
    <dgm:pt modelId="{8044E8AA-C552-4A64-A878-0B850829BC21}">
      <dgm:prSet phldrT="[Text]"/>
      <dgm:spPr/>
      <dgm:t>
        <a:bodyPr/>
        <a:lstStyle/>
        <a:p>
          <a:r>
            <a:rPr lang="en-US" b="0" i="0">
              <a:solidFill>
                <a:schemeClr val="tx1"/>
              </a:solidFill>
              <a:hlinkClick xmlns:r="http://schemas.openxmlformats.org/officeDocument/2006/relationships" r:id="rId1"/>
            </a:rPr>
            <a:t>Section 276 B</a:t>
          </a:r>
          <a:endParaRPr lang="en-US" b="0" i="0" dirty="0">
            <a:solidFill>
              <a:schemeClr val="tx1"/>
            </a:solidFill>
            <a:hlinkClick xmlns:r="http://schemas.openxmlformats.org/officeDocument/2006/relationships" r:id="rId1"/>
          </a:endParaRPr>
        </a:p>
      </dgm:t>
    </dgm:pt>
    <dgm:pt modelId="{8A28ECED-3F4D-4575-AC9A-E364C5A8339B}" type="parTrans" cxnId="{ADB01D3E-7942-440E-BA76-45997FA42C18}">
      <dgm:prSet/>
      <dgm:spPr/>
      <dgm:t>
        <a:bodyPr/>
        <a:lstStyle/>
        <a:p>
          <a:endParaRPr lang="en-US"/>
        </a:p>
      </dgm:t>
    </dgm:pt>
    <dgm:pt modelId="{3DDFCACE-2F5E-4F26-8823-B6E08268FE6B}" type="sibTrans" cxnId="{ADB01D3E-7942-440E-BA76-45997FA42C18}">
      <dgm:prSet/>
      <dgm:spPr/>
      <dgm:t>
        <a:bodyPr/>
        <a:lstStyle/>
        <a:p>
          <a:endParaRPr lang="en-US"/>
        </a:p>
      </dgm:t>
    </dgm:pt>
    <dgm:pt modelId="{AC03ADEA-F7B0-40BB-AAF2-DA7DDCDD8758}">
      <dgm:prSet phldrT="[Text]"/>
      <dgm:spPr/>
      <dgm:t>
        <a:bodyPr/>
        <a:lstStyle/>
        <a:p>
          <a:r>
            <a:rPr lang="en-US" dirty="0">
              <a:hlinkClick xmlns:r="http://schemas.openxmlformats.org/officeDocument/2006/relationships" r:id="rId1"/>
            </a:rPr>
            <a:t>Section 234E</a:t>
          </a:r>
        </a:p>
      </dgm:t>
    </dgm:pt>
    <dgm:pt modelId="{1335049B-2E81-4BAC-B320-E91CF3E21694}" type="parTrans" cxnId="{D442365F-AF0E-43B3-BF48-7DE014BCBAC6}">
      <dgm:prSet/>
      <dgm:spPr/>
      <dgm:t>
        <a:bodyPr/>
        <a:lstStyle/>
        <a:p>
          <a:endParaRPr lang="en-US"/>
        </a:p>
      </dgm:t>
    </dgm:pt>
    <dgm:pt modelId="{1EEEEAB6-81B2-448C-8D2D-9702825AB3AC}" type="sibTrans" cxnId="{D442365F-AF0E-43B3-BF48-7DE014BCBAC6}">
      <dgm:prSet/>
      <dgm:spPr/>
      <dgm:t>
        <a:bodyPr/>
        <a:lstStyle/>
        <a:p>
          <a:endParaRPr lang="en-US"/>
        </a:p>
      </dgm:t>
    </dgm:pt>
    <dgm:pt modelId="{31201096-D47A-4E7C-BF0D-EE76E25BAC71}">
      <dgm:prSet phldrT="[Text]"/>
      <dgm:spPr/>
      <dgm:t>
        <a:bodyPr/>
        <a:lstStyle/>
        <a:p>
          <a:r>
            <a:rPr lang="en-US" dirty="0">
              <a:hlinkClick xmlns:r="http://schemas.openxmlformats.org/officeDocument/2006/relationships" r:id="rId1"/>
            </a:rPr>
            <a:t>Section 270A</a:t>
          </a:r>
        </a:p>
      </dgm:t>
    </dgm:pt>
    <dgm:pt modelId="{B83190DD-7491-44BB-984D-A9AA8F63FEA6}" type="parTrans" cxnId="{77661B41-D122-44EB-92CC-76BCF5DBEDC5}">
      <dgm:prSet/>
      <dgm:spPr/>
    </dgm:pt>
    <dgm:pt modelId="{71BC0FFE-4044-4F5C-A1FC-DC8ECB1B8354}" type="sibTrans" cxnId="{77661B41-D122-44EB-92CC-76BCF5DBEDC5}">
      <dgm:prSet/>
      <dgm:spPr/>
    </dgm:pt>
    <dgm:pt modelId="{3F46B6FB-0718-4604-B4FD-50E95ADF66FC}">
      <dgm:prSet phldrT="[Text]"/>
      <dgm:spPr/>
      <dgm:t>
        <a:bodyPr/>
        <a:lstStyle/>
        <a:p>
          <a:r>
            <a:rPr lang="en-US" dirty="0">
              <a:hlinkClick xmlns:r="http://schemas.openxmlformats.org/officeDocument/2006/relationships" r:id="rId1"/>
            </a:rPr>
            <a:t>Section 271H</a:t>
          </a:r>
        </a:p>
      </dgm:t>
    </dgm:pt>
    <dgm:pt modelId="{21A19D84-225E-45A7-B294-DC1F14439101}" type="parTrans" cxnId="{311A36F0-D121-43D6-9B16-D68A8C61FF10}">
      <dgm:prSet/>
      <dgm:spPr/>
    </dgm:pt>
    <dgm:pt modelId="{B0A32B5D-CA8D-4BEB-B0AB-BE60D635A848}" type="sibTrans" cxnId="{311A36F0-D121-43D6-9B16-D68A8C61FF10}">
      <dgm:prSet/>
      <dgm:spPr/>
    </dgm:pt>
    <dgm:pt modelId="{B54FEAE0-9F8C-4039-9B4B-854A378EAB10}">
      <dgm:prSet phldrT="[Text]"/>
      <dgm:spPr/>
      <dgm:t>
        <a:bodyPr/>
        <a:lstStyle/>
        <a:p>
          <a:r>
            <a:rPr lang="en-US" dirty="0">
              <a:hlinkClick xmlns:r="http://schemas.openxmlformats.org/officeDocument/2006/relationships" r:id="rId1"/>
            </a:rPr>
            <a:t>Section 221</a:t>
          </a:r>
        </a:p>
      </dgm:t>
    </dgm:pt>
    <dgm:pt modelId="{431E3FF1-E2B4-450A-B7C3-F98F41F2B46A}" type="parTrans" cxnId="{119FEDE8-E059-47FC-827A-7F7C966F5E7B}">
      <dgm:prSet/>
      <dgm:spPr/>
    </dgm:pt>
    <dgm:pt modelId="{29DEBE9E-DEFA-4A0F-B2E3-C2FAADC1C2A1}" type="sibTrans" cxnId="{119FEDE8-E059-47FC-827A-7F7C966F5E7B}">
      <dgm:prSet/>
      <dgm:spPr/>
    </dgm:pt>
    <dgm:pt modelId="{77155AF7-2964-4C61-9CBA-4CB596F78BF5}">
      <dgm:prSet phldrT="[Text]"/>
      <dgm:spPr/>
      <dgm:t>
        <a:bodyPr/>
        <a:lstStyle/>
        <a:p>
          <a:r>
            <a:rPr lang="en-US" b="0" i="0" u="sng" dirty="0">
              <a:solidFill>
                <a:schemeClr val="tx1"/>
              </a:solidFill>
            </a:rPr>
            <a:t>section 40(a)(iii)</a:t>
          </a:r>
          <a:endParaRPr lang="en-US" u="sng" dirty="0">
            <a:solidFill>
              <a:schemeClr val="tx1"/>
            </a:solidFill>
          </a:endParaRPr>
        </a:p>
      </dgm:t>
    </dgm:pt>
    <dgm:pt modelId="{9864DACC-D41C-45C2-82D7-031D0DC37F15}" type="parTrans" cxnId="{993031D0-0753-41E5-9BC8-85DD208B9E3B}">
      <dgm:prSet/>
      <dgm:spPr/>
    </dgm:pt>
    <dgm:pt modelId="{5FB0B78E-9D40-48E2-AF37-0541635F7F0A}" type="sibTrans" cxnId="{993031D0-0753-41E5-9BC8-85DD208B9E3B}">
      <dgm:prSet/>
      <dgm:spPr/>
    </dgm:pt>
    <dgm:pt modelId="{3618C293-D8E9-413C-BB2F-FD2B3D8E8FEA}" type="pres">
      <dgm:prSet presAssocID="{90D60F79-93DF-4C80-BDB3-9B220F53937B}" presName="Name0" presStyleCnt="0">
        <dgm:presLayoutVars>
          <dgm:dir/>
          <dgm:animLvl val="lvl"/>
          <dgm:resizeHandles val="exact"/>
        </dgm:presLayoutVars>
      </dgm:prSet>
      <dgm:spPr/>
    </dgm:pt>
    <dgm:pt modelId="{02243DDB-2E93-4A03-90D7-5D56E511B876}" type="pres">
      <dgm:prSet presAssocID="{2461D577-AAAE-4EF5-9071-44B8868520DD}" presName="composite" presStyleCnt="0"/>
      <dgm:spPr/>
    </dgm:pt>
    <dgm:pt modelId="{42B1B79A-6955-46FC-A271-E08E8E8DC919}" type="pres">
      <dgm:prSet presAssocID="{2461D577-AAAE-4EF5-9071-44B8868520DD}" presName="parTx" presStyleLbl="alignNode1" presStyleIdx="0" presStyleCnt="4" custScaleX="116534">
        <dgm:presLayoutVars>
          <dgm:chMax val="0"/>
          <dgm:chPref val="0"/>
          <dgm:bulletEnabled val="1"/>
        </dgm:presLayoutVars>
      </dgm:prSet>
      <dgm:spPr/>
    </dgm:pt>
    <dgm:pt modelId="{AF8431ED-3AC5-4ED6-B323-9D09F435DE27}" type="pres">
      <dgm:prSet presAssocID="{2461D577-AAAE-4EF5-9071-44B8868520DD}" presName="desTx" presStyleLbl="alignAccFollowNode1" presStyleIdx="0" presStyleCnt="4" custScaleX="116534">
        <dgm:presLayoutVars>
          <dgm:bulletEnabled val="1"/>
        </dgm:presLayoutVars>
      </dgm:prSet>
      <dgm:spPr/>
    </dgm:pt>
    <dgm:pt modelId="{9B7F6912-88A6-4F4D-B894-5A485E983C00}" type="pres">
      <dgm:prSet presAssocID="{F6AA74F4-8527-4063-8708-B90D27A49421}" presName="space" presStyleCnt="0"/>
      <dgm:spPr/>
    </dgm:pt>
    <dgm:pt modelId="{A69AA160-BE11-4234-9CA1-2517696C76C8}" type="pres">
      <dgm:prSet presAssocID="{782A01C9-E968-484C-B3EB-645005167C2C}" presName="composite" presStyleCnt="0"/>
      <dgm:spPr/>
    </dgm:pt>
    <dgm:pt modelId="{B84EB046-C1D4-4295-97D0-07F011AD4A70}" type="pres">
      <dgm:prSet presAssocID="{782A01C9-E968-484C-B3EB-645005167C2C}" presName="parTx" presStyleLbl="alignNode1" presStyleIdx="1" presStyleCnt="4">
        <dgm:presLayoutVars>
          <dgm:chMax val="0"/>
          <dgm:chPref val="0"/>
          <dgm:bulletEnabled val="1"/>
        </dgm:presLayoutVars>
      </dgm:prSet>
      <dgm:spPr/>
    </dgm:pt>
    <dgm:pt modelId="{0AE29237-135A-4BBD-943F-C95B9DF74390}" type="pres">
      <dgm:prSet presAssocID="{782A01C9-E968-484C-B3EB-645005167C2C}" presName="desTx" presStyleLbl="alignAccFollowNode1" presStyleIdx="1" presStyleCnt="4">
        <dgm:presLayoutVars>
          <dgm:bulletEnabled val="1"/>
        </dgm:presLayoutVars>
      </dgm:prSet>
      <dgm:spPr/>
    </dgm:pt>
    <dgm:pt modelId="{CCB777F2-B437-4701-9190-6310509BD61A}" type="pres">
      <dgm:prSet presAssocID="{6BC9CE6E-6522-439E-8845-874C772732C6}" presName="space" presStyleCnt="0"/>
      <dgm:spPr/>
    </dgm:pt>
    <dgm:pt modelId="{0743029B-86BE-4C18-933D-151E50988E7E}" type="pres">
      <dgm:prSet presAssocID="{16B2817F-12EF-45E8-A586-E5595408B1BB}" presName="composite" presStyleCnt="0"/>
      <dgm:spPr/>
    </dgm:pt>
    <dgm:pt modelId="{9E115219-920F-4B1C-AA78-7E09E32530F6}" type="pres">
      <dgm:prSet presAssocID="{16B2817F-12EF-45E8-A586-E5595408B1BB}" presName="parTx" presStyleLbl="alignNode1" presStyleIdx="2" presStyleCnt="4" custScaleX="110876" custScaleY="99884">
        <dgm:presLayoutVars>
          <dgm:chMax val="0"/>
          <dgm:chPref val="0"/>
          <dgm:bulletEnabled val="1"/>
        </dgm:presLayoutVars>
      </dgm:prSet>
      <dgm:spPr/>
    </dgm:pt>
    <dgm:pt modelId="{4E45B224-5AE2-49A6-9743-D4615D4EF872}" type="pres">
      <dgm:prSet presAssocID="{16B2817F-12EF-45E8-A586-E5595408B1BB}" presName="desTx" presStyleLbl="alignAccFollowNode1" presStyleIdx="2" presStyleCnt="4" custScaleX="110876" custScaleY="99884">
        <dgm:presLayoutVars>
          <dgm:bulletEnabled val="1"/>
        </dgm:presLayoutVars>
      </dgm:prSet>
      <dgm:spPr/>
    </dgm:pt>
    <dgm:pt modelId="{30FBB0F1-DAD3-4C7C-956D-5AF542B2F894}" type="pres">
      <dgm:prSet presAssocID="{AAAD4E74-78FC-4953-A18F-CED3A9EC8652}" presName="space" presStyleCnt="0"/>
      <dgm:spPr/>
    </dgm:pt>
    <dgm:pt modelId="{3CEAEFDD-D99D-4C49-A79A-A50B79B0D97C}" type="pres">
      <dgm:prSet presAssocID="{06F5C290-1FDA-4DAC-8019-BEC453BA64F3}" presName="composite" presStyleCnt="0"/>
      <dgm:spPr/>
    </dgm:pt>
    <dgm:pt modelId="{6FDC405A-D8BA-43F5-B9BB-BA345559EF55}" type="pres">
      <dgm:prSet presAssocID="{06F5C290-1FDA-4DAC-8019-BEC453BA64F3}" presName="parTx" presStyleLbl="alignNode1" presStyleIdx="3" presStyleCnt="4" custScaleX="105705" custScaleY="100432" custLinFactNeighborX="-515" custLinFactNeighborY="-5120">
        <dgm:presLayoutVars>
          <dgm:chMax val="0"/>
          <dgm:chPref val="0"/>
          <dgm:bulletEnabled val="1"/>
        </dgm:presLayoutVars>
      </dgm:prSet>
      <dgm:spPr/>
    </dgm:pt>
    <dgm:pt modelId="{5B2FF4F5-EE3E-42E6-BF3F-770D2094FAA1}" type="pres">
      <dgm:prSet presAssocID="{06F5C290-1FDA-4DAC-8019-BEC453BA64F3}" presName="desTx" presStyleLbl="alignAccFollowNode1" presStyleIdx="3" presStyleCnt="4" custScaleX="105705" custScaleY="100432">
        <dgm:presLayoutVars>
          <dgm:bulletEnabled val="1"/>
        </dgm:presLayoutVars>
      </dgm:prSet>
      <dgm:spPr/>
    </dgm:pt>
  </dgm:ptLst>
  <dgm:cxnLst>
    <dgm:cxn modelId="{2BDD6304-B324-46FE-88EB-5A77B95B304B}" srcId="{90D60F79-93DF-4C80-BDB3-9B220F53937B}" destId="{2461D577-AAAE-4EF5-9071-44B8868520DD}" srcOrd="0" destOrd="0" parTransId="{9734A641-6F68-4713-809E-AD5BB735AC1B}" sibTransId="{F6AA74F4-8527-4063-8708-B90D27A49421}"/>
    <dgm:cxn modelId="{DAC2BB05-AA4D-478F-A269-FDA0584F918A}" type="presOf" srcId="{B54FEAE0-9F8C-4039-9B4B-854A378EAB10}" destId="{4E45B224-5AE2-49A6-9743-D4615D4EF872}" srcOrd="0" destOrd="0" presId="urn:microsoft.com/office/officeart/2005/8/layout/hList1"/>
    <dgm:cxn modelId="{F7FDA50E-6849-48A0-BDC5-95D20FD5201A}" srcId="{2461D577-AAAE-4EF5-9071-44B8868520DD}" destId="{BEB17833-E7A2-4689-96C0-3622C47DF6ED}" srcOrd="0" destOrd="0" parTransId="{3772B417-FB29-4623-B22D-1DC2B770C763}" sibTransId="{26ABD76D-CA90-4B92-A685-5200A33DF49B}"/>
    <dgm:cxn modelId="{6E06E90F-70A9-46DB-9CE1-2AF940F31EDB}" type="presOf" srcId="{174238B9-8564-414B-A1AA-BC26487B2892}" destId="{AF8431ED-3AC5-4ED6-B323-9D09F435DE27}" srcOrd="0" destOrd="3" presId="urn:microsoft.com/office/officeart/2005/8/layout/hList1"/>
    <dgm:cxn modelId="{33B61313-316F-465E-AA08-0660C1CB7F60}" srcId="{90D60F79-93DF-4C80-BDB3-9B220F53937B}" destId="{782A01C9-E968-484C-B3EB-645005167C2C}" srcOrd="1" destOrd="0" parTransId="{66CD1487-9F86-4920-9353-0B6B98372C91}" sibTransId="{6BC9CE6E-6522-439E-8845-874C772732C6}"/>
    <dgm:cxn modelId="{B138772F-EB7B-4F13-A06B-67320E6996D2}" srcId="{2461D577-AAAE-4EF5-9071-44B8868520DD}" destId="{D46F8D8D-3E27-49AE-904A-2C05784131F4}" srcOrd="1" destOrd="0" parTransId="{FC56461D-9588-48E1-A0E0-2855005C196E}" sibTransId="{7CA972CC-9A33-44F1-A8E0-54126C05829C}"/>
    <dgm:cxn modelId="{D066543A-3FA2-405D-B094-B6B19AF5F0E8}" type="presOf" srcId="{A06BE12D-6DAA-4CA8-B3AB-03525B73310A}" destId="{4E45B224-5AE2-49A6-9743-D4615D4EF872}" srcOrd="0" destOrd="1" presId="urn:microsoft.com/office/officeart/2005/8/layout/hList1"/>
    <dgm:cxn modelId="{ADB01D3E-7942-440E-BA76-45997FA42C18}" srcId="{06F5C290-1FDA-4DAC-8019-BEC453BA64F3}" destId="{8044E8AA-C552-4A64-A878-0B850829BC21}" srcOrd="0" destOrd="0" parTransId="{8A28ECED-3F4D-4575-AC9A-E364C5A8339B}" sibTransId="{3DDFCACE-2F5E-4F26-8823-B6E08268FE6B}"/>
    <dgm:cxn modelId="{D442365F-AF0E-43B3-BF48-7DE014BCBAC6}" srcId="{16B2817F-12EF-45E8-A586-E5595408B1BB}" destId="{AC03ADEA-F7B0-40BB-AAF2-DA7DDCDD8758}" srcOrd="3" destOrd="0" parTransId="{1335049B-2E81-4BAC-B320-E91CF3E21694}" sibTransId="{1EEEEAB6-81B2-448C-8D2D-9702825AB3AC}"/>
    <dgm:cxn modelId="{F68F4C60-02A3-4644-97DB-F8A979D0FF2E}" type="presOf" srcId="{2461D577-AAAE-4EF5-9071-44B8868520DD}" destId="{42B1B79A-6955-46FC-A271-E08E8E8DC919}" srcOrd="0" destOrd="0" presId="urn:microsoft.com/office/officeart/2005/8/layout/hList1"/>
    <dgm:cxn modelId="{77661B41-D122-44EB-92CC-76BCF5DBEDC5}" srcId="{16B2817F-12EF-45E8-A586-E5595408B1BB}" destId="{31201096-D47A-4E7C-BF0D-EE76E25BAC71}" srcOrd="4" destOrd="0" parTransId="{B83190DD-7491-44BB-984D-A9AA8F63FEA6}" sibTransId="{71BC0FFE-4044-4F5C-A1FC-DC8ECB1B8354}"/>
    <dgm:cxn modelId="{B18C6D61-9C74-4BC1-884F-C3141A25B830}" srcId="{16B2817F-12EF-45E8-A586-E5595408B1BB}" destId="{A06BE12D-6DAA-4CA8-B3AB-03525B73310A}" srcOrd="1" destOrd="0" parTransId="{56468EEE-E86C-43B7-AC91-4E12DD270B01}" sibTransId="{39F19DC3-89DA-4F9A-9B10-04952AB8B809}"/>
    <dgm:cxn modelId="{13055944-0F24-4AFB-A503-C42EAB433D1D}" type="presOf" srcId="{90D60F79-93DF-4C80-BDB3-9B220F53937B}" destId="{3618C293-D8E9-413C-BB2F-FD2B3D8E8FEA}" srcOrd="0" destOrd="0" presId="urn:microsoft.com/office/officeart/2005/8/layout/hList1"/>
    <dgm:cxn modelId="{5AE3F644-ACF1-43AC-A60B-85692C35E348}" type="presOf" srcId="{31201096-D47A-4E7C-BF0D-EE76E25BAC71}" destId="{4E45B224-5AE2-49A6-9743-D4615D4EF872}" srcOrd="0" destOrd="4" presId="urn:microsoft.com/office/officeart/2005/8/layout/hList1"/>
    <dgm:cxn modelId="{D7947B6E-85CD-4355-8654-55620A1BF265}" type="presOf" srcId="{16B2817F-12EF-45E8-A586-E5595408B1BB}" destId="{9E115219-920F-4B1C-AA78-7E09E32530F6}" srcOrd="0" destOrd="0" presId="urn:microsoft.com/office/officeart/2005/8/layout/hList1"/>
    <dgm:cxn modelId="{C6317C4E-8B2A-4DB9-90F8-6853CEFDCCA7}" type="presOf" srcId="{06F5C290-1FDA-4DAC-8019-BEC453BA64F3}" destId="{6FDC405A-D8BA-43F5-B9BB-BA345559EF55}" srcOrd="0" destOrd="0" presId="urn:microsoft.com/office/officeart/2005/8/layout/hList1"/>
    <dgm:cxn modelId="{706BB04E-33D9-4BF2-8361-00CC2201379A}" type="presOf" srcId="{782A01C9-E968-484C-B3EB-645005167C2C}" destId="{B84EB046-C1D4-4295-97D0-07F011AD4A70}" srcOrd="0" destOrd="0" presId="urn:microsoft.com/office/officeart/2005/8/layout/hList1"/>
    <dgm:cxn modelId="{4772E773-9B58-4BC0-A9FE-528FDBB069B1}" type="presOf" srcId="{BEB17833-E7A2-4689-96C0-3622C47DF6ED}" destId="{AF8431ED-3AC5-4ED6-B323-9D09F435DE27}" srcOrd="0" destOrd="0" presId="urn:microsoft.com/office/officeart/2005/8/layout/hList1"/>
    <dgm:cxn modelId="{15BE3075-7AF5-498B-A983-6E9B14E4AFB2}" type="presOf" srcId="{AC03ADEA-F7B0-40BB-AAF2-DA7DDCDD8758}" destId="{4E45B224-5AE2-49A6-9743-D4615D4EF872}" srcOrd="0" destOrd="3" presId="urn:microsoft.com/office/officeart/2005/8/layout/hList1"/>
    <dgm:cxn modelId="{727DBB81-7ADD-4266-9960-39913DDCD085}" srcId="{2461D577-AAAE-4EF5-9071-44B8868520DD}" destId="{174238B9-8564-414B-A1AA-BC26487B2892}" srcOrd="3" destOrd="0" parTransId="{D11A7420-100D-4E07-8409-D871AC4DDDD0}" sibTransId="{A6F153A0-A5BC-4E77-A939-2C2C7521BDC1}"/>
    <dgm:cxn modelId="{7AB3528A-B112-4858-ACAA-038A858CD19B}" type="presOf" srcId="{D46F8D8D-3E27-49AE-904A-2C05784131F4}" destId="{AF8431ED-3AC5-4ED6-B323-9D09F435DE27}" srcOrd="0" destOrd="1" presId="urn:microsoft.com/office/officeart/2005/8/layout/hList1"/>
    <dgm:cxn modelId="{0838EAA3-FB08-406D-A7C4-FEF887DDFCE0}" srcId="{90D60F79-93DF-4C80-BDB3-9B220F53937B}" destId="{16B2817F-12EF-45E8-A586-E5595408B1BB}" srcOrd="2" destOrd="0" parTransId="{BE106CE8-E263-4F57-B767-68BC5B68EE8D}" sibTransId="{AAAD4E74-78FC-4953-A18F-CED3A9EC8652}"/>
    <dgm:cxn modelId="{83120BB6-242D-402C-A802-642B0BE3940E}" type="presOf" srcId="{8044E8AA-C552-4A64-A878-0B850829BC21}" destId="{5B2FF4F5-EE3E-42E6-BF3F-770D2094FAA1}" srcOrd="0" destOrd="0" presId="urn:microsoft.com/office/officeart/2005/8/layout/hList1"/>
    <dgm:cxn modelId="{04A5F9C0-755C-4146-B66E-E32F5C814993}" type="presOf" srcId="{77155AF7-2964-4C61-9CBA-4CB596F78BF5}" destId="{AF8431ED-3AC5-4ED6-B323-9D09F435DE27}" srcOrd="0" destOrd="2" presId="urn:microsoft.com/office/officeart/2005/8/layout/hList1"/>
    <dgm:cxn modelId="{75A8D3C6-8846-42D3-B196-B4EB9DE1EB43}" srcId="{782A01C9-E968-484C-B3EB-645005167C2C}" destId="{DEB54975-8B93-4641-86F0-21F180C61A56}" srcOrd="0" destOrd="0" parTransId="{D23CF87A-E31F-4AED-A604-D80CF4D51939}" sibTransId="{B596CE01-E810-4FC3-9DEF-ADD81B769387}"/>
    <dgm:cxn modelId="{463F81C8-6775-48AC-AF37-6076D025C9C4}" type="presOf" srcId="{DEB54975-8B93-4641-86F0-21F180C61A56}" destId="{0AE29237-135A-4BBD-943F-C95B9DF74390}" srcOrd="0" destOrd="0" presId="urn:microsoft.com/office/officeart/2005/8/layout/hList1"/>
    <dgm:cxn modelId="{993031D0-0753-41E5-9BC8-85DD208B9E3B}" srcId="{2461D577-AAAE-4EF5-9071-44B8868520DD}" destId="{77155AF7-2964-4C61-9CBA-4CB596F78BF5}" srcOrd="2" destOrd="0" parTransId="{9864DACC-D41C-45C2-82D7-031D0DC37F15}" sibTransId="{5FB0B78E-9D40-48E2-AF37-0541635F7F0A}"/>
    <dgm:cxn modelId="{DFBFA7D4-6787-4E75-BFF2-FF32F0917216}" srcId="{90D60F79-93DF-4C80-BDB3-9B220F53937B}" destId="{06F5C290-1FDA-4DAC-8019-BEC453BA64F3}" srcOrd="3" destOrd="0" parTransId="{F50E9C0B-26A3-4242-96B0-606C9919D385}" sibTransId="{311A88C8-80E4-4BB7-AF7C-AE18BD7439A1}"/>
    <dgm:cxn modelId="{9F4FC9D4-201D-4CCA-87D5-27E997E42E10}" type="presOf" srcId="{3F46B6FB-0718-4604-B4FD-50E95ADF66FC}" destId="{4E45B224-5AE2-49A6-9743-D4615D4EF872}" srcOrd="0" destOrd="2" presId="urn:microsoft.com/office/officeart/2005/8/layout/hList1"/>
    <dgm:cxn modelId="{119FEDE8-E059-47FC-827A-7F7C966F5E7B}" srcId="{16B2817F-12EF-45E8-A586-E5595408B1BB}" destId="{B54FEAE0-9F8C-4039-9B4B-854A378EAB10}" srcOrd="0" destOrd="0" parTransId="{431E3FF1-E2B4-450A-B7C3-F98F41F2B46A}" sibTransId="{29DEBE9E-DEFA-4A0F-B2E3-C2FAADC1C2A1}"/>
    <dgm:cxn modelId="{311A36F0-D121-43D6-9B16-D68A8C61FF10}" srcId="{16B2817F-12EF-45E8-A586-E5595408B1BB}" destId="{3F46B6FB-0718-4604-B4FD-50E95ADF66FC}" srcOrd="2" destOrd="0" parTransId="{21A19D84-225E-45A7-B294-DC1F14439101}" sibTransId="{B0A32B5D-CA8D-4BEB-B0AB-BE60D635A848}"/>
    <dgm:cxn modelId="{754D7104-84FD-4DB4-B1BE-63C5BDA1035D}" type="presParOf" srcId="{3618C293-D8E9-413C-BB2F-FD2B3D8E8FEA}" destId="{02243DDB-2E93-4A03-90D7-5D56E511B876}" srcOrd="0" destOrd="0" presId="urn:microsoft.com/office/officeart/2005/8/layout/hList1"/>
    <dgm:cxn modelId="{41979050-0669-473C-B81F-BEDD4ACFC6E7}" type="presParOf" srcId="{02243DDB-2E93-4A03-90D7-5D56E511B876}" destId="{42B1B79A-6955-46FC-A271-E08E8E8DC919}" srcOrd="0" destOrd="0" presId="urn:microsoft.com/office/officeart/2005/8/layout/hList1"/>
    <dgm:cxn modelId="{F0A28428-8D33-4F8A-833C-964F4CD4BA7D}" type="presParOf" srcId="{02243DDB-2E93-4A03-90D7-5D56E511B876}" destId="{AF8431ED-3AC5-4ED6-B323-9D09F435DE27}" srcOrd="1" destOrd="0" presId="urn:microsoft.com/office/officeart/2005/8/layout/hList1"/>
    <dgm:cxn modelId="{4270821D-862E-4266-A79C-363255DC08EF}" type="presParOf" srcId="{3618C293-D8E9-413C-BB2F-FD2B3D8E8FEA}" destId="{9B7F6912-88A6-4F4D-B894-5A485E983C00}" srcOrd="1" destOrd="0" presId="urn:microsoft.com/office/officeart/2005/8/layout/hList1"/>
    <dgm:cxn modelId="{75055846-98BF-45F9-8951-AAF555E14FD8}" type="presParOf" srcId="{3618C293-D8E9-413C-BB2F-FD2B3D8E8FEA}" destId="{A69AA160-BE11-4234-9CA1-2517696C76C8}" srcOrd="2" destOrd="0" presId="urn:microsoft.com/office/officeart/2005/8/layout/hList1"/>
    <dgm:cxn modelId="{243C75DF-01D1-41C1-ABAC-2B7600C21EF1}" type="presParOf" srcId="{A69AA160-BE11-4234-9CA1-2517696C76C8}" destId="{B84EB046-C1D4-4295-97D0-07F011AD4A70}" srcOrd="0" destOrd="0" presId="urn:microsoft.com/office/officeart/2005/8/layout/hList1"/>
    <dgm:cxn modelId="{47EAD48C-AA8C-4F68-8B60-0430977D8044}" type="presParOf" srcId="{A69AA160-BE11-4234-9CA1-2517696C76C8}" destId="{0AE29237-135A-4BBD-943F-C95B9DF74390}" srcOrd="1" destOrd="0" presId="urn:microsoft.com/office/officeart/2005/8/layout/hList1"/>
    <dgm:cxn modelId="{A70F167C-AB40-4C9F-9AA4-E3E13B8A375B}" type="presParOf" srcId="{3618C293-D8E9-413C-BB2F-FD2B3D8E8FEA}" destId="{CCB777F2-B437-4701-9190-6310509BD61A}" srcOrd="3" destOrd="0" presId="urn:microsoft.com/office/officeart/2005/8/layout/hList1"/>
    <dgm:cxn modelId="{8BAAB6A0-C057-4758-9624-00D53C0C69FD}" type="presParOf" srcId="{3618C293-D8E9-413C-BB2F-FD2B3D8E8FEA}" destId="{0743029B-86BE-4C18-933D-151E50988E7E}" srcOrd="4" destOrd="0" presId="urn:microsoft.com/office/officeart/2005/8/layout/hList1"/>
    <dgm:cxn modelId="{B30AD2AC-EA54-472B-B761-5FA92A2430BD}" type="presParOf" srcId="{0743029B-86BE-4C18-933D-151E50988E7E}" destId="{9E115219-920F-4B1C-AA78-7E09E32530F6}" srcOrd="0" destOrd="0" presId="urn:microsoft.com/office/officeart/2005/8/layout/hList1"/>
    <dgm:cxn modelId="{5B999C4B-3133-4871-9AA9-6541984AD944}" type="presParOf" srcId="{0743029B-86BE-4C18-933D-151E50988E7E}" destId="{4E45B224-5AE2-49A6-9743-D4615D4EF872}" srcOrd="1" destOrd="0" presId="urn:microsoft.com/office/officeart/2005/8/layout/hList1"/>
    <dgm:cxn modelId="{55CAE679-1617-44CA-977B-9C07644FBA29}" type="presParOf" srcId="{3618C293-D8E9-413C-BB2F-FD2B3D8E8FEA}" destId="{30FBB0F1-DAD3-4C7C-956D-5AF542B2F894}" srcOrd="5" destOrd="0" presId="urn:microsoft.com/office/officeart/2005/8/layout/hList1"/>
    <dgm:cxn modelId="{ABB2E7F7-B84E-4B1C-8ABA-DE17C5718FDD}" type="presParOf" srcId="{3618C293-D8E9-413C-BB2F-FD2B3D8E8FEA}" destId="{3CEAEFDD-D99D-4C49-A79A-A50B79B0D97C}" srcOrd="6" destOrd="0" presId="urn:microsoft.com/office/officeart/2005/8/layout/hList1"/>
    <dgm:cxn modelId="{59040699-615F-45D1-9B63-CB068AA09A07}" type="presParOf" srcId="{3CEAEFDD-D99D-4C49-A79A-A50B79B0D97C}" destId="{6FDC405A-D8BA-43F5-B9BB-BA345559EF55}" srcOrd="0" destOrd="0" presId="urn:microsoft.com/office/officeart/2005/8/layout/hList1"/>
    <dgm:cxn modelId="{13C30116-7739-4038-AFD1-A6ECC61E974F}" type="presParOf" srcId="{3CEAEFDD-D99D-4C49-A79A-A50B79B0D97C}" destId="{5B2FF4F5-EE3E-42E6-BF3F-770D2094FAA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F1AF2-5F7A-4D3F-9282-629EA6F81728}" type="doc">
      <dgm:prSet loTypeId="urn:microsoft.com/office/officeart/2005/8/layout/chevron2" loCatId="list" qsTypeId="urn:microsoft.com/office/officeart/2005/8/quickstyle/3d2#12" qsCatId="3D" csTypeId="urn:microsoft.com/office/officeart/2005/8/colors/colorful1#2" csCatId="colorful" phldr="1"/>
      <dgm:spPr/>
      <dgm:t>
        <a:bodyPr/>
        <a:lstStyle/>
        <a:p>
          <a:endParaRPr lang="en-US"/>
        </a:p>
      </dgm:t>
    </dgm:pt>
    <dgm:pt modelId="{B9125582-50A7-44E6-B531-FCC85A91F0C2}">
      <dgm:prSet phldrT="[Text]"/>
      <dgm:spPr/>
      <dgm:t>
        <a:bodyPr/>
        <a:lstStyle/>
        <a:p>
          <a:r>
            <a:rPr lang="en-US" dirty="0"/>
            <a:t>SECTION 40(a)(</a:t>
          </a:r>
          <a:r>
            <a:rPr lang="en-US" dirty="0" err="1"/>
            <a:t>i</a:t>
          </a:r>
          <a:r>
            <a:rPr lang="en-US" dirty="0"/>
            <a:t>)</a:t>
          </a:r>
        </a:p>
      </dgm:t>
    </dgm:pt>
    <dgm:pt modelId="{90920948-2409-4D37-BFF8-C7A411735A1A}" type="parTrans" cxnId="{D0C9DC57-35E5-4AD2-B1C6-B148C64E4E10}">
      <dgm:prSet/>
      <dgm:spPr/>
      <dgm:t>
        <a:bodyPr/>
        <a:lstStyle/>
        <a:p>
          <a:endParaRPr lang="en-US"/>
        </a:p>
      </dgm:t>
    </dgm:pt>
    <dgm:pt modelId="{4F2494C7-4301-45B3-B6FB-C2F1B7087F23}" type="sibTrans" cxnId="{D0C9DC57-35E5-4AD2-B1C6-B148C64E4E10}">
      <dgm:prSet/>
      <dgm:spPr/>
      <dgm:t>
        <a:bodyPr/>
        <a:lstStyle/>
        <a:p>
          <a:endParaRPr lang="en-US"/>
        </a:p>
      </dgm:t>
    </dgm:pt>
    <dgm:pt modelId="{B0A3DBF7-77BA-44F0-A32E-61A295F444D0}">
      <dgm:prSet phldrT="[Text]" custT="1"/>
      <dgm:spPr/>
      <dgm:t>
        <a:bodyPr/>
        <a:lstStyle/>
        <a:p>
          <a:pPr algn="just"/>
          <a:r>
            <a:rPr lang="en-US" sz="2200" b="0" i="0" dirty="0">
              <a:latin typeface="Garamond" pitchFamily="18" charset="0"/>
            </a:rPr>
            <a:t>Notwithstanding anything to the contrary in sections 30 to [2][38], the following amounts </a:t>
          </a:r>
          <a:r>
            <a:rPr lang="en-US" sz="2200" b="1" i="0" dirty="0">
              <a:latin typeface="Garamond" pitchFamily="18" charset="0"/>
            </a:rPr>
            <a:t>shall not be deducted </a:t>
          </a:r>
          <a:r>
            <a:rPr lang="en-US" sz="2200" b="0" i="0" dirty="0">
              <a:latin typeface="Garamond" pitchFamily="18" charset="0"/>
            </a:rPr>
            <a:t>in computing the income chargeable under the head Profits and gains of business or profession in the case of any assessee any interest (not being interest on a loan issued for public subscription before the 1st day of April, 1938), royalty, fees for technical services or other sum chargeable under this Act, which is payable,</a:t>
          </a:r>
          <a:r>
            <a:rPr lang="en-US" sz="2200" b="1" i="0" dirty="0">
              <a:latin typeface="Garamond" pitchFamily="18" charset="0"/>
            </a:rPr>
            <a:t>(A) </a:t>
          </a:r>
          <a:r>
            <a:rPr lang="en-US" sz="2200" b="0" i="0" dirty="0">
              <a:latin typeface="Garamond" pitchFamily="18" charset="0"/>
            </a:rPr>
            <a:t>outside India; </a:t>
          </a:r>
          <a:endParaRPr lang="en-US" sz="2200" dirty="0">
            <a:latin typeface="Garamond" pitchFamily="18" charset="0"/>
          </a:endParaRPr>
        </a:p>
      </dgm:t>
    </dgm:pt>
    <dgm:pt modelId="{6E66174B-909B-471B-8226-D0FDCCE4BCD3}" type="parTrans" cxnId="{DCEF5421-08DC-4067-853E-0234B053FF29}">
      <dgm:prSet/>
      <dgm:spPr/>
      <dgm:t>
        <a:bodyPr/>
        <a:lstStyle/>
        <a:p>
          <a:endParaRPr lang="en-US"/>
        </a:p>
      </dgm:t>
    </dgm:pt>
    <dgm:pt modelId="{D633336E-AAB0-48D5-A07B-99323949B935}" type="sibTrans" cxnId="{DCEF5421-08DC-4067-853E-0234B053FF29}">
      <dgm:prSet/>
      <dgm:spPr/>
      <dgm:t>
        <a:bodyPr/>
        <a:lstStyle/>
        <a:p>
          <a:endParaRPr lang="en-US"/>
        </a:p>
      </dgm:t>
    </dgm:pt>
    <dgm:pt modelId="{7230E2E5-876F-4191-83BE-55FF649B0F4E}">
      <dgm:prSet phldrT="[Text]" custT="1"/>
      <dgm:spPr/>
      <dgm:t>
        <a:bodyPr/>
        <a:lstStyle/>
        <a:p>
          <a:pPr algn="just"/>
          <a:r>
            <a:rPr lang="en-US" sz="2200" b="0" i="0" dirty="0">
              <a:latin typeface="Garamond" pitchFamily="18" charset="0"/>
            </a:rPr>
            <a:t>or </a:t>
          </a:r>
          <a:r>
            <a:rPr lang="en-US" sz="2200" b="1" i="0" dirty="0">
              <a:latin typeface="Garamond" pitchFamily="18" charset="0"/>
            </a:rPr>
            <a:t>(B)</a:t>
          </a:r>
          <a:r>
            <a:rPr lang="en-US" sz="2200" b="0" i="0" dirty="0">
              <a:latin typeface="Garamond" pitchFamily="18" charset="0"/>
            </a:rPr>
            <a:t> in India to a non-resident, not being a company or to a foreign company, on which tax is deductible at source under Chapter XVII-B and such </a:t>
          </a:r>
          <a:r>
            <a:rPr lang="en-US" sz="2200" b="1" i="0" dirty="0">
              <a:latin typeface="Garamond" pitchFamily="18" charset="0"/>
            </a:rPr>
            <a:t>tax has not been deducted </a:t>
          </a:r>
          <a:r>
            <a:rPr lang="en-US" sz="2200" b="0" i="0" dirty="0">
              <a:latin typeface="Garamond" pitchFamily="18" charset="0"/>
            </a:rPr>
            <a:t>or, </a:t>
          </a:r>
          <a:r>
            <a:rPr lang="en-US" sz="2200" b="1" i="0" dirty="0">
              <a:latin typeface="Garamond" pitchFamily="18" charset="0"/>
            </a:rPr>
            <a:t>after deduction, has not been paid</a:t>
          </a:r>
          <a:r>
            <a:rPr lang="en-US" sz="2200" b="0" i="0" dirty="0">
              <a:latin typeface="Garamond" pitchFamily="18" charset="0"/>
            </a:rPr>
            <a:t> [4][on or before the due date specified in sub-section (1) of section 139]</a:t>
          </a:r>
          <a:endParaRPr lang="en-US" sz="2200" dirty="0">
            <a:latin typeface="Garamond" pitchFamily="18" charset="0"/>
          </a:endParaRPr>
        </a:p>
      </dgm:t>
    </dgm:pt>
    <dgm:pt modelId="{7AD02110-21C6-4E42-9588-39B3C117F01D}" type="parTrans" cxnId="{7ABFBCC4-5D13-4EEF-AFE7-30BC8DD00D04}">
      <dgm:prSet/>
      <dgm:spPr/>
      <dgm:t>
        <a:bodyPr/>
        <a:lstStyle/>
        <a:p>
          <a:endParaRPr lang="en-US"/>
        </a:p>
      </dgm:t>
    </dgm:pt>
    <dgm:pt modelId="{C56E7476-8FA0-487B-B682-0EBED54F85D5}" type="sibTrans" cxnId="{7ABFBCC4-5D13-4EEF-AFE7-30BC8DD00D04}">
      <dgm:prSet/>
      <dgm:spPr/>
      <dgm:t>
        <a:bodyPr/>
        <a:lstStyle/>
        <a:p>
          <a:endParaRPr lang="en-US"/>
        </a:p>
      </dgm:t>
    </dgm:pt>
    <dgm:pt modelId="{B1EC140B-3B1D-4EA0-B5C8-890112FC4959}" type="pres">
      <dgm:prSet presAssocID="{CA0F1AF2-5F7A-4D3F-9282-629EA6F81728}" presName="linearFlow" presStyleCnt="0">
        <dgm:presLayoutVars>
          <dgm:dir/>
          <dgm:animLvl val="lvl"/>
          <dgm:resizeHandles val="exact"/>
        </dgm:presLayoutVars>
      </dgm:prSet>
      <dgm:spPr/>
    </dgm:pt>
    <dgm:pt modelId="{EC3D9BBB-F4CE-4976-9DF1-0A436AEAD0D6}" type="pres">
      <dgm:prSet presAssocID="{B9125582-50A7-44E6-B531-FCC85A91F0C2}" presName="composite" presStyleCnt="0"/>
      <dgm:spPr/>
    </dgm:pt>
    <dgm:pt modelId="{A025F50C-E8EF-493C-95B3-8A99005E2EAD}" type="pres">
      <dgm:prSet presAssocID="{B9125582-50A7-44E6-B531-FCC85A91F0C2}" presName="parentText" presStyleLbl="alignNode1" presStyleIdx="0" presStyleCnt="1">
        <dgm:presLayoutVars>
          <dgm:chMax val="1"/>
          <dgm:bulletEnabled val="1"/>
        </dgm:presLayoutVars>
      </dgm:prSet>
      <dgm:spPr/>
    </dgm:pt>
    <dgm:pt modelId="{BEF9510B-9803-49EC-BA8F-42FFE0175F8A}" type="pres">
      <dgm:prSet presAssocID="{B9125582-50A7-44E6-B531-FCC85A91F0C2}" presName="descendantText" presStyleLbl="alignAcc1" presStyleIdx="0" presStyleCnt="1" custScaleY="207843">
        <dgm:presLayoutVars>
          <dgm:bulletEnabled val="1"/>
        </dgm:presLayoutVars>
      </dgm:prSet>
      <dgm:spPr/>
    </dgm:pt>
  </dgm:ptLst>
  <dgm:cxnLst>
    <dgm:cxn modelId="{DCEF5421-08DC-4067-853E-0234B053FF29}" srcId="{B9125582-50A7-44E6-B531-FCC85A91F0C2}" destId="{B0A3DBF7-77BA-44F0-A32E-61A295F444D0}" srcOrd="0" destOrd="0" parTransId="{6E66174B-909B-471B-8226-D0FDCCE4BCD3}" sibTransId="{D633336E-AAB0-48D5-A07B-99323949B935}"/>
    <dgm:cxn modelId="{0C46B627-2434-4696-94DB-F8A93E82C522}" type="presOf" srcId="{B0A3DBF7-77BA-44F0-A32E-61A295F444D0}" destId="{BEF9510B-9803-49EC-BA8F-42FFE0175F8A}" srcOrd="0" destOrd="0" presId="urn:microsoft.com/office/officeart/2005/8/layout/chevron2"/>
    <dgm:cxn modelId="{06A6273B-E9EE-459D-97EB-8E1A18D00FE1}" type="presOf" srcId="{B9125582-50A7-44E6-B531-FCC85A91F0C2}" destId="{A025F50C-E8EF-493C-95B3-8A99005E2EAD}" srcOrd="0" destOrd="0" presId="urn:microsoft.com/office/officeart/2005/8/layout/chevron2"/>
    <dgm:cxn modelId="{D0C9DC57-35E5-4AD2-B1C6-B148C64E4E10}" srcId="{CA0F1AF2-5F7A-4D3F-9282-629EA6F81728}" destId="{B9125582-50A7-44E6-B531-FCC85A91F0C2}" srcOrd="0" destOrd="0" parTransId="{90920948-2409-4D37-BFF8-C7A411735A1A}" sibTransId="{4F2494C7-4301-45B3-B6FB-C2F1B7087F23}"/>
    <dgm:cxn modelId="{762DCFB5-C8ED-4501-A8B4-03E578628C84}" type="presOf" srcId="{7230E2E5-876F-4191-83BE-55FF649B0F4E}" destId="{BEF9510B-9803-49EC-BA8F-42FFE0175F8A}" srcOrd="0" destOrd="1" presId="urn:microsoft.com/office/officeart/2005/8/layout/chevron2"/>
    <dgm:cxn modelId="{4F1906BA-B1A0-43BC-89B8-4C80CA69E1C1}" type="presOf" srcId="{CA0F1AF2-5F7A-4D3F-9282-629EA6F81728}" destId="{B1EC140B-3B1D-4EA0-B5C8-890112FC4959}" srcOrd="0" destOrd="0" presId="urn:microsoft.com/office/officeart/2005/8/layout/chevron2"/>
    <dgm:cxn modelId="{7ABFBCC4-5D13-4EEF-AFE7-30BC8DD00D04}" srcId="{B9125582-50A7-44E6-B531-FCC85A91F0C2}" destId="{7230E2E5-876F-4191-83BE-55FF649B0F4E}" srcOrd="1" destOrd="0" parTransId="{7AD02110-21C6-4E42-9588-39B3C117F01D}" sibTransId="{C56E7476-8FA0-487B-B682-0EBED54F85D5}"/>
    <dgm:cxn modelId="{13ADD1CF-E731-4F8E-AADC-8E84A70C75E4}" type="presParOf" srcId="{B1EC140B-3B1D-4EA0-B5C8-890112FC4959}" destId="{EC3D9BBB-F4CE-4976-9DF1-0A436AEAD0D6}" srcOrd="0" destOrd="0" presId="urn:microsoft.com/office/officeart/2005/8/layout/chevron2"/>
    <dgm:cxn modelId="{5F83540C-0AE2-4EAD-AA23-552399A4B410}" type="presParOf" srcId="{EC3D9BBB-F4CE-4976-9DF1-0A436AEAD0D6}" destId="{A025F50C-E8EF-493C-95B3-8A99005E2EAD}" srcOrd="0" destOrd="0" presId="urn:microsoft.com/office/officeart/2005/8/layout/chevron2"/>
    <dgm:cxn modelId="{E6B40E15-6CB4-47A1-A0BD-13B72DF665A6}" type="presParOf" srcId="{EC3D9BBB-F4CE-4976-9DF1-0A436AEAD0D6}" destId="{BEF9510B-9803-49EC-BA8F-42FFE0175F8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F15524-E352-4420-A3F0-4AB32A8EF60F}" type="doc">
      <dgm:prSet loTypeId="urn:microsoft.com/office/officeart/2005/8/layout/chevron2" loCatId="list" qsTypeId="urn:microsoft.com/office/officeart/2005/8/quickstyle/3d2#13" qsCatId="3D" csTypeId="urn:microsoft.com/office/officeart/2005/8/colors/colorful1#3" csCatId="colorful" phldr="1"/>
      <dgm:spPr/>
      <dgm:t>
        <a:bodyPr/>
        <a:lstStyle/>
        <a:p>
          <a:endParaRPr lang="en-US"/>
        </a:p>
      </dgm:t>
    </dgm:pt>
    <dgm:pt modelId="{88F37179-4F03-446D-A79F-9FD2A8B39E8C}">
      <dgm:prSet phldrT="[Text]"/>
      <dgm:spPr/>
      <dgm:t>
        <a:bodyPr/>
        <a:lstStyle/>
        <a:p>
          <a:r>
            <a:rPr lang="en-US" dirty="0"/>
            <a:t>SECTION 40(a)(</a:t>
          </a:r>
          <a:r>
            <a:rPr lang="en-US" dirty="0" err="1"/>
            <a:t>ia</a:t>
          </a:r>
          <a:r>
            <a:rPr lang="en-US" dirty="0"/>
            <a:t>)</a:t>
          </a:r>
        </a:p>
      </dgm:t>
    </dgm:pt>
    <dgm:pt modelId="{C077711C-3803-40CD-A3C8-42914B29A63B}" type="parTrans" cxnId="{F6136C7C-757F-462D-B940-2D24C4251987}">
      <dgm:prSet/>
      <dgm:spPr/>
      <dgm:t>
        <a:bodyPr/>
        <a:lstStyle/>
        <a:p>
          <a:endParaRPr lang="en-US"/>
        </a:p>
      </dgm:t>
    </dgm:pt>
    <dgm:pt modelId="{FCA9F997-7507-4915-98BD-089D3FDCDCA7}" type="sibTrans" cxnId="{F6136C7C-757F-462D-B940-2D24C4251987}">
      <dgm:prSet/>
      <dgm:spPr/>
      <dgm:t>
        <a:bodyPr/>
        <a:lstStyle/>
        <a:p>
          <a:endParaRPr lang="en-US"/>
        </a:p>
      </dgm:t>
    </dgm:pt>
    <dgm:pt modelId="{85033F94-B16E-4720-9ACF-47685BD3E504}">
      <dgm:prSet phldrT="[Text]" custT="1"/>
      <dgm:spPr/>
      <dgm:t>
        <a:bodyPr/>
        <a:lstStyle/>
        <a:p>
          <a:pPr algn="just">
            <a:lnSpc>
              <a:spcPct val="150000"/>
            </a:lnSpc>
          </a:pPr>
          <a:r>
            <a:rPr lang="en-US" sz="2200" b="1" i="0" dirty="0">
              <a:latin typeface="Garamond" pitchFamily="18" charset="0"/>
            </a:rPr>
            <a:t>Thirty per cent </a:t>
          </a:r>
          <a:r>
            <a:rPr lang="en-US" sz="2200" b="0" i="0" dirty="0">
              <a:latin typeface="Garamond" pitchFamily="18" charset="0"/>
            </a:rPr>
            <a:t>of any sum payable to a resident, on which tax is deductible at source under Chapter XVII-B and such tax has not been deducted or, after deduction, has not been paid on or before the due date specified in sub-section (1) of section 139</a:t>
          </a:r>
        </a:p>
      </dgm:t>
    </dgm:pt>
    <dgm:pt modelId="{6D1F4988-967F-4A67-BFBA-B235AEC928F2}" type="parTrans" cxnId="{13C93EBF-0AE5-4A64-B3C7-42F981F2E4F7}">
      <dgm:prSet/>
      <dgm:spPr/>
      <dgm:t>
        <a:bodyPr/>
        <a:lstStyle/>
        <a:p>
          <a:endParaRPr lang="en-US"/>
        </a:p>
      </dgm:t>
    </dgm:pt>
    <dgm:pt modelId="{C1E39386-EBC5-41FA-B893-8D5491DE6F55}" type="sibTrans" cxnId="{13C93EBF-0AE5-4A64-B3C7-42F981F2E4F7}">
      <dgm:prSet/>
      <dgm:spPr/>
      <dgm:t>
        <a:bodyPr/>
        <a:lstStyle/>
        <a:p>
          <a:endParaRPr lang="en-US"/>
        </a:p>
      </dgm:t>
    </dgm:pt>
    <dgm:pt modelId="{1CB0EA25-26D3-4D6E-89A9-CB54912F73BA}" type="pres">
      <dgm:prSet presAssocID="{3DF15524-E352-4420-A3F0-4AB32A8EF60F}" presName="linearFlow" presStyleCnt="0">
        <dgm:presLayoutVars>
          <dgm:dir/>
          <dgm:animLvl val="lvl"/>
          <dgm:resizeHandles val="exact"/>
        </dgm:presLayoutVars>
      </dgm:prSet>
      <dgm:spPr/>
    </dgm:pt>
    <dgm:pt modelId="{476A6902-3A35-4636-ADBE-B905F3851A1E}" type="pres">
      <dgm:prSet presAssocID="{88F37179-4F03-446D-A79F-9FD2A8B39E8C}" presName="composite" presStyleCnt="0"/>
      <dgm:spPr/>
    </dgm:pt>
    <dgm:pt modelId="{124D5C66-5395-467F-A34E-0346B8DD7E03}" type="pres">
      <dgm:prSet presAssocID="{88F37179-4F03-446D-A79F-9FD2A8B39E8C}" presName="parentText" presStyleLbl="alignNode1" presStyleIdx="0" presStyleCnt="1">
        <dgm:presLayoutVars>
          <dgm:chMax val="1"/>
          <dgm:bulletEnabled val="1"/>
        </dgm:presLayoutVars>
      </dgm:prSet>
      <dgm:spPr/>
    </dgm:pt>
    <dgm:pt modelId="{C3548BB0-5107-4E4F-AF44-B9824D0C9301}" type="pres">
      <dgm:prSet presAssocID="{88F37179-4F03-446D-A79F-9FD2A8B39E8C}" presName="descendantText" presStyleLbl="alignAcc1" presStyleIdx="0" presStyleCnt="1" custScaleY="185925">
        <dgm:presLayoutVars>
          <dgm:bulletEnabled val="1"/>
        </dgm:presLayoutVars>
      </dgm:prSet>
      <dgm:spPr/>
    </dgm:pt>
  </dgm:ptLst>
  <dgm:cxnLst>
    <dgm:cxn modelId="{10547E28-8CAB-450B-9C93-CA920EEB8BF4}" type="presOf" srcId="{85033F94-B16E-4720-9ACF-47685BD3E504}" destId="{C3548BB0-5107-4E4F-AF44-B9824D0C9301}" srcOrd="0" destOrd="0" presId="urn:microsoft.com/office/officeart/2005/8/layout/chevron2"/>
    <dgm:cxn modelId="{CE0A4541-9EF3-4819-B4DB-C15F7462D95A}" type="presOf" srcId="{88F37179-4F03-446D-A79F-9FD2A8B39E8C}" destId="{124D5C66-5395-467F-A34E-0346B8DD7E03}" srcOrd="0" destOrd="0" presId="urn:microsoft.com/office/officeart/2005/8/layout/chevron2"/>
    <dgm:cxn modelId="{C5DEA957-9DB8-4D36-8581-545DE670DFED}" type="presOf" srcId="{3DF15524-E352-4420-A3F0-4AB32A8EF60F}" destId="{1CB0EA25-26D3-4D6E-89A9-CB54912F73BA}" srcOrd="0" destOrd="0" presId="urn:microsoft.com/office/officeart/2005/8/layout/chevron2"/>
    <dgm:cxn modelId="{F6136C7C-757F-462D-B940-2D24C4251987}" srcId="{3DF15524-E352-4420-A3F0-4AB32A8EF60F}" destId="{88F37179-4F03-446D-A79F-9FD2A8B39E8C}" srcOrd="0" destOrd="0" parTransId="{C077711C-3803-40CD-A3C8-42914B29A63B}" sibTransId="{FCA9F997-7507-4915-98BD-089D3FDCDCA7}"/>
    <dgm:cxn modelId="{13C93EBF-0AE5-4A64-B3C7-42F981F2E4F7}" srcId="{88F37179-4F03-446D-A79F-9FD2A8B39E8C}" destId="{85033F94-B16E-4720-9ACF-47685BD3E504}" srcOrd="0" destOrd="0" parTransId="{6D1F4988-967F-4A67-BFBA-B235AEC928F2}" sibTransId="{C1E39386-EBC5-41FA-B893-8D5491DE6F55}"/>
    <dgm:cxn modelId="{AFCA84B0-DC97-41DA-9F19-8332B263FFA3}" type="presParOf" srcId="{1CB0EA25-26D3-4D6E-89A9-CB54912F73BA}" destId="{476A6902-3A35-4636-ADBE-B905F3851A1E}" srcOrd="0" destOrd="0" presId="urn:microsoft.com/office/officeart/2005/8/layout/chevron2"/>
    <dgm:cxn modelId="{39D502DE-CE89-4963-93F7-234354E8346B}" type="presParOf" srcId="{476A6902-3A35-4636-ADBE-B905F3851A1E}" destId="{124D5C66-5395-467F-A34E-0346B8DD7E03}" srcOrd="0" destOrd="0" presId="urn:microsoft.com/office/officeart/2005/8/layout/chevron2"/>
    <dgm:cxn modelId="{D7E8E0E8-6EC0-4404-8B05-945FAC321760}" type="presParOf" srcId="{476A6902-3A35-4636-ADBE-B905F3851A1E}" destId="{C3548BB0-5107-4E4F-AF44-B9824D0C930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F15524-E352-4420-A3F0-4AB32A8EF60F}" type="doc">
      <dgm:prSet loTypeId="urn:microsoft.com/office/officeart/2005/8/layout/chevron2" loCatId="list" qsTypeId="urn:microsoft.com/office/officeart/2005/8/quickstyle/3d2#14" qsCatId="3D" csTypeId="urn:microsoft.com/office/officeart/2005/8/colors/colorful1#4" csCatId="colorful" phldr="1"/>
      <dgm:spPr/>
      <dgm:t>
        <a:bodyPr/>
        <a:lstStyle/>
        <a:p>
          <a:endParaRPr lang="en-US"/>
        </a:p>
      </dgm:t>
    </dgm:pt>
    <dgm:pt modelId="{88F37179-4F03-446D-A79F-9FD2A8B39E8C}">
      <dgm:prSet phldrT="[Text]"/>
      <dgm:spPr/>
      <dgm:t>
        <a:bodyPr/>
        <a:lstStyle/>
        <a:p>
          <a:r>
            <a:rPr lang="en-US" dirty="0"/>
            <a:t>SECTION 58(1A)</a:t>
          </a:r>
        </a:p>
      </dgm:t>
    </dgm:pt>
    <dgm:pt modelId="{C077711C-3803-40CD-A3C8-42914B29A63B}" type="parTrans" cxnId="{F6136C7C-757F-462D-B940-2D24C4251987}">
      <dgm:prSet/>
      <dgm:spPr/>
      <dgm:t>
        <a:bodyPr/>
        <a:lstStyle/>
        <a:p>
          <a:endParaRPr lang="en-US"/>
        </a:p>
      </dgm:t>
    </dgm:pt>
    <dgm:pt modelId="{FCA9F997-7507-4915-98BD-089D3FDCDCA7}" type="sibTrans" cxnId="{F6136C7C-757F-462D-B940-2D24C4251987}">
      <dgm:prSet/>
      <dgm:spPr/>
      <dgm:t>
        <a:bodyPr/>
        <a:lstStyle/>
        <a:p>
          <a:endParaRPr lang="en-US"/>
        </a:p>
      </dgm:t>
    </dgm:pt>
    <dgm:pt modelId="{85033F94-B16E-4720-9ACF-47685BD3E504}">
      <dgm:prSet phldrT="[Text]" custT="1"/>
      <dgm:spPr/>
      <dgm:t>
        <a:bodyPr/>
        <a:lstStyle/>
        <a:p>
          <a:pPr algn="just">
            <a:lnSpc>
              <a:spcPct val="150000"/>
            </a:lnSpc>
          </a:pPr>
          <a:r>
            <a:rPr lang="en-US" sz="2200" b="0" i="0" dirty="0">
              <a:latin typeface="Garamond" pitchFamily="18" charset="0"/>
            </a:rPr>
            <a:t>(1A) The provisions of [8][sub-clauses (</a:t>
          </a:r>
          <a:r>
            <a:rPr lang="en-US" sz="2200" b="0" i="0" dirty="0" err="1">
              <a:latin typeface="Garamond" pitchFamily="18" charset="0"/>
            </a:rPr>
            <a:t>ia</a:t>
          </a:r>
          <a:r>
            <a:rPr lang="en-US" sz="2200" b="0" i="0" dirty="0">
              <a:latin typeface="Garamond" pitchFamily="18" charset="0"/>
            </a:rPr>
            <a:t>) and (</a:t>
          </a:r>
          <a:r>
            <a:rPr lang="en-US" sz="2200" b="0" i="0" dirty="0" err="1">
              <a:latin typeface="Garamond" pitchFamily="18" charset="0"/>
            </a:rPr>
            <a:t>iia</a:t>
          </a:r>
          <a:r>
            <a:rPr lang="en-US" sz="2200" b="0" i="0" dirty="0">
              <a:latin typeface="Garamond" pitchFamily="18" charset="0"/>
            </a:rPr>
            <a:t>)] of clause (a) of section 40 shall, so far as may be, apply in computing the income chargeable under the head Income from other sources as they apply in computing the income chargeable under the head Profits and gains of business or profession .]</a:t>
          </a:r>
        </a:p>
      </dgm:t>
    </dgm:pt>
    <dgm:pt modelId="{6D1F4988-967F-4A67-BFBA-B235AEC928F2}" type="parTrans" cxnId="{13C93EBF-0AE5-4A64-B3C7-42F981F2E4F7}">
      <dgm:prSet/>
      <dgm:spPr/>
      <dgm:t>
        <a:bodyPr/>
        <a:lstStyle/>
        <a:p>
          <a:endParaRPr lang="en-US"/>
        </a:p>
      </dgm:t>
    </dgm:pt>
    <dgm:pt modelId="{C1E39386-EBC5-41FA-B893-8D5491DE6F55}" type="sibTrans" cxnId="{13C93EBF-0AE5-4A64-B3C7-42F981F2E4F7}">
      <dgm:prSet/>
      <dgm:spPr/>
      <dgm:t>
        <a:bodyPr/>
        <a:lstStyle/>
        <a:p>
          <a:endParaRPr lang="en-US"/>
        </a:p>
      </dgm:t>
    </dgm:pt>
    <dgm:pt modelId="{1CB0EA25-26D3-4D6E-89A9-CB54912F73BA}" type="pres">
      <dgm:prSet presAssocID="{3DF15524-E352-4420-A3F0-4AB32A8EF60F}" presName="linearFlow" presStyleCnt="0">
        <dgm:presLayoutVars>
          <dgm:dir/>
          <dgm:animLvl val="lvl"/>
          <dgm:resizeHandles val="exact"/>
        </dgm:presLayoutVars>
      </dgm:prSet>
      <dgm:spPr/>
    </dgm:pt>
    <dgm:pt modelId="{476A6902-3A35-4636-ADBE-B905F3851A1E}" type="pres">
      <dgm:prSet presAssocID="{88F37179-4F03-446D-A79F-9FD2A8B39E8C}" presName="composite" presStyleCnt="0"/>
      <dgm:spPr/>
    </dgm:pt>
    <dgm:pt modelId="{124D5C66-5395-467F-A34E-0346B8DD7E03}" type="pres">
      <dgm:prSet presAssocID="{88F37179-4F03-446D-A79F-9FD2A8B39E8C}" presName="parentText" presStyleLbl="alignNode1" presStyleIdx="0" presStyleCnt="1">
        <dgm:presLayoutVars>
          <dgm:chMax val="1"/>
          <dgm:bulletEnabled val="1"/>
        </dgm:presLayoutVars>
      </dgm:prSet>
      <dgm:spPr/>
    </dgm:pt>
    <dgm:pt modelId="{C3548BB0-5107-4E4F-AF44-B9824D0C9301}" type="pres">
      <dgm:prSet presAssocID="{88F37179-4F03-446D-A79F-9FD2A8B39E8C}" presName="descendantText" presStyleLbl="alignAcc1" presStyleIdx="0" presStyleCnt="1" custScaleY="185925">
        <dgm:presLayoutVars>
          <dgm:bulletEnabled val="1"/>
        </dgm:presLayoutVars>
      </dgm:prSet>
      <dgm:spPr/>
    </dgm:pt>
  </dgm:ptLst>
  <dgm:cxnLst>
    <dgm:cxn modelId="{7417DB1C-0723-4E57-8F37-F3D21441F9E8}" type="presOf" srcId="{3DF15524-E352-4420-A3F0-4AB32A8EF60F}" destId="{1CB0EA25-26D3-4D6E-89A9-CB54912F73BA}" srcOrd="0" destOrd="0" presId="urn:microsoft.com/office/officeart/2005/8/layout/chevron2"/>
    <dgm:cxn modelId="{FDEFC868-729F-47E0-9646-1F1A2796EFCD}" type="presOf" srcId="{88F37179-4F03-446D-A79F-9FD2A8B39E8C}" destId="{124D5C66-5395-467F-A34E-0346B8DD7E03}" srcOrd="0" destOrd="0" presId="urn:microsoft.com/office/officeart/2005/8/layout/chevron2"/>
    <dgm:cxn modelId="{F6136C7C-757F-462D-B940-2D24C4251987}" srcId="{3DF15524-E352-4420-A3F0-4AB32A8EF60F}" destId="{88F37179-4F03-446D-A79F-9FD2A8B39E8C}" srcOrd="0" destOrd="0" parTransId="{C077711C-3803-40CD-A3C8-42914B29A63B}" sibTransId="{FCA9F997-7507-4915-98BD-089D3FDCDCA7}"/>
    <dgm:cxn modelId="{13C93EBF-0AE5-4A64-B3C7-42F981F2E4F7}" srcId="{88F37179-4F03-446D-A79F-9FD2A8B39E8C}" destId="{85033F94-B16E-4720-9ACF-47685BD3E504}" srcOrd="0" destOrd="0" parTransId="{6D1F4988-967F-4A67-BFBA-B235AEC928F2}" sibTransId="{C1E39386-EBC5-41FA-B893-8D5491DE6F55}"/>
    <dgm:cxn modelId="{851428DB-7A25-434F-833B-530EDAEF6A81}" type="presOf" srcId="{85033F94-B16E-4720-9ACF-47685BD3E504}" destId="{C3548BB0-5107-4E4F-AF44-B9824D0C9301}" srcOrd="0" destOrd="0" presId="urn:microsoft.com/office/officeart/2005/8/layout/chevron2"/>
    <dgm:cxn modelId="{1A1F5C80-F9F1-4962-87FF-B8BEE2BEF8EB}" type="presParOf" srcId="{1CB0EA25-26D3-4D6E-89A9-CB54912F73BA}" destId="{476A6902-3A35-4636-ADBE-B905F3851A1E}" srcOrd="0" destOrd="0" presId="urn:microsoft.com/office/officeart/2005/8/layout/chevron2"/>
    <dgm:cxn modelId="{B1C04ACE-435C-4C1D-ACE6-D4CC0E3B0005}" type="presParOf" srcId="{476A6902-3A35-4636-ADBE-B905F3851A1E}" destId="{124D5C66-5395-467F-A34E-0346B8DD7E03}" srcOrd="0" destOrd="0" presId="urn:microsoft.com/office/officeart/2005/8/layout/chevron2"/>
    <dgm:cxn modelId="{BB42D1DB-0936-44A3-AB97-BD295DC420AA}" type="presParOf" srcId="{476A6902-3A35-4636-ADBE-B905F3851A1E}" destId="{C3548BB0-5107-4E4F-AF44-B9824D0C930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2942F9-8A1A-4D4D-B830-C0C0320398A9}" type="doc">
      <dgm:prSet loTypeId="urn:microsoft.com/office/officeart/2005/8/layout/chevron2" loCatId="list" qsTypeId="urn:microsoft.com/office/officeart/2005/8/quickstyle/3d2#15" qsCatId="3D" csTypeId="urn:microsoft.com/office/officeart/2005/8/colors/colorful4" csCatId="colorful" phldr="1"/>
      <dgm:spPr/>
      <dgm:t>
        <a:bodyPr/>
        <a:lstStyle/>
        <a:p>
          <a:endParaRPr lang="en-US"/>
        </a:p>
      </dgm:t>
    </dgm:pt>
    <dgm:pt modelId="{78CD9FCC-4387-4CC4-89CD-9C3485AB556A}">
      <dgm:prSet phldrT="[Text]"/>
      <dgm:spPr/>
      <dgm:t>
        <a:bodyPr/>
        <a:lstStyle/>
        <a:p>
          <a:r>
            <a:rPr lang="en-US" dirty="0"/>
            <a:t>SECTION 201 A</a:t>
          </a:r>
        </a:p>
      </dgm:t>
    </dgm:pt>
    <dgm:pt modelId="{4C3DB312-BFAF-403E-9562-6727D8FA79FA}" type="parTrans" cxnId="{BE013C28-C5F3-4DFA-BF36-63C33393FB5B}">
      <dgm:prSet/>
      <dgm:spPr/>
      <dgm:t>
        <a:bodyPr/>
        <a:lstStyle/>
        <a:p>
          <a:endParaRPr lang="en-US"/>
        </a:p>
      </dgm:t>
    </dgm:pt>
    <dgm:pt modelId="{839FB8CB-590E-429A-8372-BB3B10386692}" type="sibTrans" cxnId="{BE013C28-C5F3-4DFA-BF36-63C33393FB5B}">
      <dgm:prSet/>
      <dgm:spPr/>
      <dgm:t>
        <a:bodyPr/>
        <a:lstStyle/>
        <a:p>
          <a:endParaRPr lang="en-US"/>
        </a:p>
      </dgm:t>
    </dgm:pt>
    <dgm:pt modelId="{C6509C50-565B-4775-9E17-565C5A4B06A6}">
      <dgm:prSet phldrT="[Text]" custT="1"/>
      <dgm:spPr/>
      <dgm:t>
        <a:bodyPr/>
        <a:lstStyle/>
        <a:p>
          <a:r>
            <a:rPr lang="en-US" sz="1800" b="0" i="0" dirty="0">
              <a:latin typeface="Garamond" pitchFamily="18" charset="0"/>
            </a:rPr>
            <a:t>Non-deduction of tax at source, either in whole or in part</a:t>
          </a:r>
          <a:endParaRPr lang="en-US" sz="1800" dirty="0">
            <a:latin typeface="Garamond" pitchFamily="18" charset="0"/>
          </a:endParaRPr>
        </a:p>
      </dgm:t>
    </dgm:pt>
    <dgm:pt modelId="{870DD684-7B2D-418F-8A9D-7A5725994B0D}" type="parTrans" cxnId="{0BEC659E-D614-49D5-B1C4-642DAB1C8BF0}">
      <dgm:prSet/>
      <dgm:spPr/>
      <dgm:t>
        <a:bodyPr/>
        <a:lstStyle/>
        <a:p>
          <a:endParaRPr lang="en-US"/>
        </a:p>
      </dgm:t>
    </dgm:pt>
    <dgm:pt modelId="{1FAA0BD4-ECDD-4344-A3A4-475F12744740}" type="sibTrans" cxnId="{0BEC659E-D614-49D5-B1C4-642DAB1C8BF0}">
      <dgm:prSet/>
      <dgm:spPr/>
      <dgm:t>
        <a:bodyPr/>
        <a:lstStyle/>
        <a:p>
          <a:endParaRPr lang="en-US"/>
        </a:p>
      </dgm:t>
    </dgm:pt>
    <dgm:pt modelId="{0F59D813-6E1A-4C91-AC1D-F86635815226}">
      <dgm:prSet phldrT="[Text]" custT="1"/>
      <dgm:spPr/>
      <dgm:t>
        <a:bodyPr/>
        <a:lstStyle/>
        <a:p>
          <a:r>
            <a:rPr lang="en-US" sz="1800" b="0" i="0" dirty="0">
              <a:latin typeface="Garamond" pitchFamily="18" charset="0"/>
            </a:rPr>
            <a:t>After deduction of tax, non-payment of tax either in whole or in part</a:t>
          </a:r>
          <a:endParaRPr lang="en-US" sz="1800" dirty="0">
            <a:latin typeface="Garamond" pitchFamily="18" charset="0"/>
          </a:endParaRPr>
        </a:p>
      </dgm:t>
    </dgm:pt>
    <dgm:pt modelId="{7049CC8D-1A18-42EE-9964-B22429317175}" type="parTrans" cxnId="{5747A8AB-7C52-40F5-9FAE-F4CD6862BE70}">
      <dgm:prSet/>
      <dgm:spPr/>
      <dgm:t>
        <a:bodyPr/>
        <a:lstStyle/>
        <a:p>
          <a:endParaRPr lang="en-US"/>
        </a:p>
      </dgm:t>
    </dgm:pt>
    <dgm:pt modelId="{12F0DF62-7747-4DBD-B6E7-CA36D6CE3896}" type="sibTrans" cxnId="{5747A8AB-7C52-40F5-9FAE-F4CD6862BE70}">
      <dgm:prSet/>
      <dgm:spPr/>
      <dgm:t>
        <a:bodyPr/>
        <a:lstStyle/>
        <a:p>
          <a:endParaRPr lang="en-US"/>
        </a:p>
      </dgm:t>
    </dgm:pt>
    <dgm:pt modelId="{572EE1FA-4B0D-4D5F-BCBB-1B0207846273}">
      <dgm:prSet phldrT="[Text]"/>
      <dgm:spPr/>
      <dgm:t>
        <a:bodyPr/>
        <a:lstStyle/>
        <a:p>
          <a:r>
            <a:rPr lang="en-US" dirty="0"/>
            <a:t>SECTION 221(1)</a:t>
          </a:r>
        </a:p>
      </dgm:t>
    </dgm:pt>
    <dgm:pt modelId="{981649C2-866E-4881-A5F5-0ED247E3ABBC}" type="parTrans" cxnId="{6D3A89FB-E0BA-4507-B1EB-CE8FF8FBDC44}">
      <dgm:prSet/>
      <dgm:spPr/>
      <dgm:t>
        <a:bodyPr/>
        <a:lstStyle/>
        <a:p>
          <a:endParaRPr lang="en-US"/>
        </a:p>
      </dgm:t>
    </dgm:pt>
    <dgm:pt modelId="{DAA0E9B0-684E-4185-B009-F2EBF049EB0E}" type="sibTrans" cxnId="{6D3A89FB-E0BA-4507-B1EB-CE8FF8FBDC44}">
      <dgm:prSet/>
      <dgm:spPr/>
      <dgm:t>
        <a:bodyPr/>
        <a:lstStyle/>
        <a:p>
          <a:endParaRPr lang="en-US"/>
        </a:p>
      </dgm:t>
    </dgm:pt>
    <dgm:pt modelId="{7C9AB3AF-D63A-4A2E-8A8A-6BBB5B0842F0}">
      <dgm:prSet phldrT="[Text]" custT="1"/>
      <dgm:spPr/>
      <dgm:t>
        <a:bodyPr/>
        <a:lstStyle/>
        <a:p>
          <a:pPr algn="just">
            <a:lnSpc>
              <a:spcPct val="100000"/>
            </a:lnSpc>
          </a:pPr>
          <a:r>
            <a:rPr lang="en-US" sz="1900" b="0" i="0" dirty="0">
              <a:latin typeface="Garamond" pitchFamily="18" charset="0"/>
            </a:rPr>
            <a:t>When an assessee is in default or is deemed to be in default in making a payment of tax, he shall, in addition to the amount of the arrears and the amount of interest payable under sub-section (2) of section 220, be liable, by way of penalty, to pay such amount as the [3][Assessing] Officer may direct, and in the case of a continuing default, such further amount or amounts as the [4][Assessing] Officer may, from time to time, direct, so, however, that the total amount of penalty does not exceed the amount of tax in arrears</a:t>
          </a:r>
          <a:endParaRPr lang="en-US" sz="1900" dirty="0">
            <a:latin typeface="Garamond" pitchFamily="18" charset="0"/>
          </a:endParaRPr>
        </a:p>
      </dgm:t>
    </dgm:pt>
    <dgm:pt modelId="{A3330349-A948-4C09-84B7-FE8553DCF9B9}" type="parTrans" cxnId="{D3091D3C-26A9-4708-9C06-5EC9AD8AE4AB}">
      <dgm:prSet/>
      <dgm:spPr/>
      <dgm:t>
        <a:bodyPr/>
        <a:lstStyle/>
        <a:p>
          <a:endParaRPr lang="en-US"/>
        </a:p>
      </dgm:t>
    </dgm:pt>
    <dgm:pt modelId="{D3077A1B-8232-4251-BDF4-700C64ECD313}" type="sibTrans" cxnId="{D3091D3C-26A9-4708-9C06-5EC9AD8AE4AB}">
      <dgm:prSet/>
      <dgm:spPr/>
      <dgm:t>
        <a:bodyPr/>
        <a:lstStyle/>
        <a:p>
          <a:endParaRPr lang="en-US"/>
        </a:p>
      </dgm:t>
    </dgm:pt>
    <dgm:pt modelId="{E10C4CD7-7936-4419-B0D0-68A5AE532AB7}">
      <dgm:prSet phldrT="[Text]" custT="1"/>
      <dgm:spPr/>
      <dgm:t>
        <a:bodyPr/>
        <a:lstStyle/>
        <a:p>
          <a:r>
            <a:rPr lang="en-US" sz="1800" b="0" i="0" dirty="0">
              <a:latin typeface="Garamond" pitchFamily="18" charset="0"/>
            </a:rPr>
            <a:t>Interest  1% Per Month</a:t>
          </a:r>
          <a:endParaRPr lang="en-US" sz="1800" dirty="0">
            <a:latin typeface="Garamond" pitchFamily="18" charset="0"/>
          </a:endParaRPr>
        </a:p>
      </dgm:t>
    </dgm:pt>
    <dgm:pt modelId="{073F42C2-3E94-4DA5-ABD2-A3F62AF3D6F5}" type="parTrans" cxnId="{BDB62629-D6FF-4E73-83DC-BEA554B68A92}">
      <dgm:prSet/>
      <dgm:spPr/>
      <dgm:t>
        <a:bodyPr/>
        <a:lstStyle/>
        <a:p>
          <a:endParaRPr lang="en-US"/>
        </a:p>
      </dgm:t>
    </dgm:pt>
    <dgm:pt modelId="{4FDCA408-D881-4841-813D-842336CB8F3E}" type="sibTrans" cxnId="{BDB62629-D6FF-4E73-83DC-BEA554B68A92}">
      <dgm:prSet/>
      <dgm:spPr/>
      <dgm:t>
        <a:bodyPr/>
        <a:lstStyle/>
        <a:p>
          <a:endParaRPr lang="en-US"/>
        </a:p>
      </dgm:t>
    </dgm:pt>
    <dgm:pt modelId="{55ABBDD2-BA46-40D6-9DC7-526C350EB0C8}">
      <dgm:prSet phldrT="[Text]" custT="1"/>
      <dgm:spPr/>
      <dgm:t>
        <a:bodyPr/>
        <a:lstStyle/>
        <a:p>
          <a:r>
            <a:rPr lang="en-US" sz="1800" b="1" i="0" dirty="0">
              <a:latin typeface="Garamond" pitchFamily="18" charset="0"/>
            </a:rPr>
            <a:t>Period for which interest is to be paid: </a:t>
          </a:r>
          <a:r>
            <a:rPr lang="en-US" sz="1800" b="0" i="0" dirty="0">
              <a:latin typeface="Garamond" pitchFamily="18" charset="0"/>
            </a:rPr>
            <a:t>From the date on which tax-deductible to the date on which tax is actually deducted.</a:t>
          </a:r>
          <a:endParaRPr lang="en-US" sz="1800" dirty="0">
            <a:latin typeface="Garamond" pitchFamily="18" charset="0"/>
          </a:endParaRPr>
        </a:p>
      </dgm:t>
    </dgm:pt>
    <dgm:pt modelId="{04735179-CDCC-46F1-A431-4BD8D9CD23C3}" type="parTrans" cxnId="{321E3B04-5904-431C-9F8B-296AF52E2C2E}">
      <dgm:prSet/>
      <dgm:spPr/>
      <dgm:t>
        <a:bodyPr/>
        <a:lstStyle/>
        <a:p>
          <a:endParaRPr lang="en-US"/>
        </a:p>
      </dgm:t>
    </dgm:pt>
    <dgm:pt modelId="{EFB1FC43-6234-4A8D-8195-9727C5F15D32}" type="sibTrans" cxnId="{321E3B04-5904-431C-9F8B-296AF52E2C2E}">
      <dgm:prSet/>
      <dgm:spPr/>
      <dgm:t>
        <a:bodyPr/>
        <a:lstStyle/>
        <a:p>
          <a:endParaRPr lang="en-US"/>
        </a:p>
      </dgm:t>
    </dgm:pt>
    <dgm:pt modelId="{22743CCE-4F61-4C5C-BE3E-BC67993B2D49}">
      <dgm:prSet phldrT="[Text]" custT="1"/>
      <dgm:spPr/>
      <dgm:t>
        <a:bodyPr/>
        <a:lstStyle/>
        <a:p>
          <a:r>
            <a:rPr lang="en-US" sz="1800" b="0" i="0" dirty="0">
              <a:latin typeface="Garamond" pitchFamily="18" charset="0"/>
            </a:rPr>
            <a:t>Interest 1.5% Per Month</a:t>
          </a:r>
          <a:endParaRPr lang="en-US" sz="1800" b="0" dirty="0">
            <a:latin typeface="Garamond" pitchFamily="18" charset="0"/>
          </a:endParaRPr>
        </a:p>
      </dgm:t>
    </dgm:pt>
    <dgm:pt modelId="{36728D89-E664-4F0F-A36B-259C12C4A6D6}" type="parTrans" cxnId="{7B3B7884-2DB3-4444-BF9F-3CCB196D6AE0}">
      <dgm:prSet/>
      <dgm:spPr/>
      <dgm:t>
        <a:bodyPr/>
        <a:lstStyle/>
        <a:p>
          <a:endParaRPr lang="en-US"/>
        </a:p>
      </dgm:t>
    </dgm:pt>
    <dgm:pt modelId="{BD56D7DF-D239-4875-B275-6E906ED5CF1A}" type="sibTrans" cxnId="{7B3B7884-2DB3-4444-BF9F-3CCB196D6AE0}">
      <dgm:prSet/>
      <dgm:spPr/>
      <dgm:t>
        <a:bodyPr/>
        <a:lstStyle/>
        <a:p>
          <a:endParaRPr lang="en-US"/>
        </a:p>
      </dgm:t>
    </dgm:pt>
    <dgm:pt modelId="{287DD0D9-4EC2-4034-8FED-0523B1FF497A}">
      <dgm:prSet phldrT="[Text]" custT="1"/>
      <dgm:spPr/>
      <dgm:t>
        <a:bodyPr/>
        <a:lstStyle/>
        <a:p>
          <a:r>
            <a:rPr lang="en-US" sz="1800" b="1" i="0" dirty="0">
              <a:latin typeface="Garamond" pitchFamily="18" charset="0"/>
            </a:rPr>
            <a:t>Period for which interest is to be paid: </a:t>
          </a:r>
          <a:r>
            <a:rPr lang="en-US" sz="1800" b="0" i="0" dirty="0">
              <a:latin typeface="Garamond" pitchFamily="18" charset="0"/>
            </a:rPr>
            <a:t>From the date of deduction to the date of payment</a:t>
          </a:r>
          <a:endParaRPr lang="en-US" sz="1800" b="0" dirty="0">
            <a:latin typeface="Garamond" pitchFamily="18" charset="0"/>
          </a:endParaRPr>
        </a:p>
      </dgm:t>
    </dgm:pt>
    <dgm:pt modelId="{36BBAB76-143A-40ED-B428-42EF32364668}" type="parTrans" cxnId="{3A508382-B581-4E83-ABBD-7FDC71B309D4}">
      <dgm:prSet/>
      <dgm:spPr/>
      <dgm:t>
        <a:bodyPr/>
        <a:lstStyle/>
        <a:p>
          <a:endParaRPr lang="en-US"/>
        </a:p>
      </dgm:t>
    </dgm:pt>
    <dgm:pt modelId="{A9072022-930B-444C-AD98-D8913A345665}" type="sibTrans" cxnId="{3A508382-B581-4E83-ABBD-7FDC71B309D4}">
      <dgm:prSet/>
      <dgm:spPr/>
      <dgm:t>
        <a:bodyPr/>
        <a:lstStyle/>
        <a:p>
          <a:endParaRPr lang="en-US"/>
        </a:p>
      </dgm:t>
    </dgm:pt>
    <dgm:pt modelId="{020B978D-5E33-4FB8-AED7-09E992EA0FF7}" type="pres">
      <dgm:prSet presAssocID="{D72942F9-8A1A-4D4D-B830-C0C0320398A9}" presName="linearFlow" presStyleCnt="0">
        <dgm:presLayoutVars>
          <dgm:dir/>
          <dgm:animLvl val="lvl"/>
          <dgm:resizeHandles val="exact"/>
        </dgm:presLayoutVars>
      </dgm:prSet>
      <dgm:spPr/>
    </dgm:pt>
    <dgm:pt modelId="{59650BD6-F2BA-457A-B15D-EABF29FF95A7}" type="pres">
      <dgm:prSet presAssocID="{78CD9FCC-4387-4CC4-89CD-9C3485AB556A}" presName="composite" presStyleCnt="0"/>
      <dgm:spPr/>
    </dgm:pt>
    <dgm:pt modelId="{18437283-4FA9-4653-B536-9D7EED5D369D}" type="pres">
      <dgm:prSet presAssocID="{78CD9FCC-4387-4CC4-89CD-9C3485AB556A}" presName="parentText" presStyleLbl="alignNode1" presStyleIdx="0" presStyleCnt="2" custLinFactNeighborX="-1362" custLinFactNeighborY="-8614">
        <dgm:presLayoutVars>
          <dgm:chMax val="1"/>
          <dgm:bulletEnabled val="1"/>
        </dgm:presLayoutVars>
      </dgm:prSet>
      <dgm:spPr/>
    </dgm:pt>
    <dgm:pt modelId="{DDA4C860-4917-47E3-B636-A3D8BE66C597}" type="pres">
      <dgm:prSet presAssocID="{78CD9FCC-4387-4CC4-89CD-9C3485AB556A}" presName="descendantText" presStyleLbl="alignAcc1" presStyleIdx="0" presStyleCnt="2" custScaleY="146930" custLinFactNeighborX="-327" custLinFactNeighborY="-13253">
        <dgm:presLayoutVars>
          <dgm:bulletEnabled val="1"/>
        </dgm:presLayoutVars>
      </dgm:prSet>
      <dgm:spPr/>
    </dgm:pt>
    <dgm:pt modelId="{B571B5DD-B714-458F-B641-425A68257D15}" type="pres">
      <dgm:prSet presAssocID="{839FB8CB-590E-429A-8372-BB3B10386692}" presName="sp" presStyleCnt="0"/>
      <dgm:spPr/>
    </dgm:pt>
    <dgm:pt modelId="{70649D44-8845-4B4D-9886-C9F7606A624A}" type="pres">
      <dgm:prSet presAssocID="{572EE1FA-4B0D-4D5F-BCBB-1B0207846273}" presName="composite" presStyleCnt="0"/>
      <dgm:spPr/>
    </dgm:pt>
    <dgm:pt modelId="{DFE6DF52-1E98-4407-8C4E-A7EC72924706}" type="pres">
      <dgm:prSet presAssocID="{572EE1FA-4B0D-4D5F-BCBB-1B0207846273}" presName="parentText" presStyleLbl="alignNode1" presStyleIdx="1" presStyleCnt="2">
        <dgm:presLayoutVars>
          <dgm:chMax val="1"/>
          <dgm:bulletEnabled val="1"/>
        </dgm:presLayoutVars>
      </dgm:prSet>
      <dgm:spPr/>
    </dgm:pt>
    <dgm:pt modelId="{02B8CB2B-92F4-49B5-9F49-6B15214592AE}" type="pres">
      <dgm:prSet presAssocID="{572EE1FA-4B0D-4D5F-BCBB-1B0207846273}" presName="descendantText" presStyleLbl="alignAcc1" presStyleIdx="1" presStyleCnt="2" custScaleY="186073">
        <dgm:presLayoutVars>
          <dgm:bulletEnabled val="1"/>
        </dgm:presLayoutVars>
      </dgm:prSet>
      <dgm:spPr/>
    </dgm:pt>
  </dgm:ptLst>
  <dgm:cxnLst>
    <dgm:cxn modelId="{321E3B04-5904-431C-9F8B-296AF52E2C2E}" srcId="{C6509C50-565B-4775-9E17-565C5A4B06A6}" destId="{55ABBDD2-BA46-40D6-9DC7-526C350EB0C8}" srcOrd="1" destOrd="0" parTransId="{04735179-CDCC-46F1-A431-4BD8D9CD23C3}" sibTransId="{EFB1FC43-6234-4A8D-8195-9727C5F15D32}"/>
    <dgm:cxn modelId="{918B5026-3AB7-4727-A6A8-3619B0DD5842}" type="presOf" srcId="{55ABBDD2-BA46-40D6-9DC7-526C350EB0C8}" destId="{DDA4C860-4917-47E3-B636-A3D8BE66C597}" srcOrd="0" destOrd="2" presId="urn:microsoft.com/office/officeart/2005/8/layout/chevron2"/>
    <dgm:cxn modelId="{BE013C28-C5F3-4DFA-BF36-63C33393FB5B}" srcId="{D72942F9-8A1A-4D4D-B830-C0C0320398A9}" destId="{78CD9FCC-4387-4CC4-89CD-9C3485AB556A}" srcOrd="0" destOrd="0" parTransId="{4C3DB312-BFAF-403E-9562-6727D8FA79FA}" sibTransId="{839FB8CB-590E-429A-8372-BB3B10386692}"/>
    <dgm:cxn modelId="{BDB62629-D6FF-4E73-83DC-BEA554B68A92}" srcId="{C6509C50-565B-4775-9E17-565C5A4B06A6}" destId="{E10C4CD7-7936-4419-B0D0-68A5AE532AB7}" srcOrd="0" destOrd="0" parTransId="{073F42C2-3E94-4DA5-ABD2-A3F62AF3D6F5}" sibTransId="{4FDCA408-D881-4841-813D-842336CB8F3E}"/>
    <dgm:cxn modelId="{50EB3538-B642-4A70-BFF9-9F20DAE3562B}" type="presOf" srcId="{C6509C50-565B-4775-9E17-565C5A4B06A6}" destId="{DDA4C860-4917-47E3-B636-A3D8BE66C597}" srcOrd="0" destOrd="0" presId="urn:microsoft.com/office/officeart/2005/8/layout/chevron2"/>
    <dgm:cxn modelId="{D3091D3C-26A9-4708-9C06-5EC9AD8AE4AB}" srcId="{572EE1FA-4B0D-4D5F-BCBB-1B0207846273}" destId="{7C9AB3AF-D63A-4A2E-8A8A-6BBB5B0842F0}" srcOrd="0" destOrd="0" parTransId="{A3330349-A948-4C09-84B7-FE8553DCF9B9}" sibTransId="{D3077A1B-8232-4251-BDF4-700C64ECD313}"/>
    <dgm:cxn modelId="{7CE23565-A121-4372-A69D-BD78AE92BBF2}" type="presOf" srcId="{E10C4CD7-7936-4419-B0D0-68A5AE532AB7}" destId="{DDA4C860-4917-47E3-B636-A3D8BE66C597}" srcOrd="0" destOrd="1" presId="urn:microsoft.com/office/officeart/2005/8/layout/chevron2"/>
    <dgm:cxn modelId="{F0D1D44A-7C05-49FD-9CA4-38C9A622468E}" type="presOf" srcId="{287DD0D9-4EC2-4034-8FED-0523B1FF497A}" destId="{DDA4C860-4917-47E3-B636-A3D8BE66C597}" srcOrd="0" destOrd="5" presId="urn:microsoft.com/office/officeart/2005/8/layout/chevron2"/>
    <dgm:cxn modelId="{579D224B-3C82-402B-A5AC-574853DC1BE8}" type="presOf" srcId="{0F59D813-6E1A-4C91-AC1D-F86635815226}" destId="{DDA4C860-4917-47E3-B636-A3D8BE66C597}" srcOrd="0" destOrd="3" presId="urn:microsoft.com/office/officeart/2005/8/layout/chevron2"/>
    <dgm:cxn modelId="{39674153-7184-402D-B613-CEF5032FB87A}" type="presOf" srcId="{78CD9FCC-4387-4CC4-89CD-9C3485AB556A}" destId="{18437283-4FA9-4653-B536-9D7EED5D369D}" srcOrd="0" destOrd="0" presId="urn:microsoft.com/office/officeart/2005/8/layout/chevron2"/>
    <dgm:cxn modelId="{0749BB75-714A-42BB-AE3E-8585A9D3C80D}" type="presOf" srcId="{7C9AB3AF-D63A-4A2E-8A8A-6BBB5B0842F0}" destId="{02B8CB2B-92F4-49B5-9F49-6B15214592AE}" srcOrd="0" destOrd="0" presId="urn:microsoft.com/office/officeart/2005/8/layout/chevron2"/>
    <dgm:cxn modelId="{52EBA576-C082-4415-86B3-FC5DC8A0E0A4}" type="presOf" srcId="{572EE1FA-4B0D-4D5F-BCBB-1B0207846273}" destId="{DFE6DF52-1E98-4407-8C4E-A7EC72924706}" srcOrd="0" destOrd="0" presId="urn:microsoft.com/office/officeart/2005/8/layout/chevron2"/>
    <dgm:cxn modelId="{3A508382-B581-4E83-ABBD-7FDC71B309D4}" srcId="{0F59D813-6E1A-4C91-AC1D-F86635815226}" destId="{287DD0D9-4EC2-4034-8FED-0523B1FF497A}" srcOrd="1" destOrd="0" parTransId="{36BBAB76-143A-40ED-B428-42EF32364668}" sibTransId="{A9072022-930B-444C-AD98-D8913A345665}"/>
    <dgm:cxn modelId="{7B3B7884-2DB3-4444-BF9F-3CCB196D6AE0}" srcId="{0F59D813-6E1A-4C91-AC1D-F86635815226}" destId="{22743CCE-4F61-4C5C-BE3E-BC67993B2D49}" srcOrd="0" destOrd="0" parTransId="{36728D89-E664-4F0F-A36B-259C12C4A6D6}" sibTransId="{BD56D7DF-D239-4875-B275-6E906ED5CF1A}"/>
    <dgm:cxn modelId="{0BEC659E-D614-49D5-B1C4-642DAB1C8BF0}" srcId="{78CD9FCC-4387-4CC4-89CD-9C3485AB556A}" destId="{C6509C50-565B-4775-9E17-565C5A4B06A6}" srcOrd="0" destOrd="0" parTransId="{870DD684-7B2D-418F-8A9D-7A5725994B0D}" sibTransId="{1FAA0BD4-ECDD-4344-A3A4-475F12744740}"/>
    <dgm:cxn modelId="{5747A8AB-7C52-40F5-9FAE-F4CD6862BE70}" srcId="{78CD9FCC-4387-4CC4-89CD-9C3485AB556A}" destId="{0F59D813-6E1A-4C91-AC1D-F86635815226}" srcOrd="1" destOrd="0" parTransId="{7049CC8D-1A18-42EE-9964-B22429317175}" sibTransId="{12F0DF62-7747-4DBD-B6E7-CA36D6CE3896}"/>
    <dgm:cxn modelId="{1B9698C9-4678-4F76-B846-9378AFBA7119}" type="presOf" srcId="{22743CCE-4F61-4C5C-BE3E-BC67993B2D49}" destId="{DDA4C860-4917-47E3-B636-A3D8BE66C597}" srcOrd="0" destOrd="4" presId="urn:microsoft.com/office/officeart/2005/8/layout/chevron2"/>
    <dgm:cxn modelId="{7850CCF7-964C-407B-B0EB-FAD3106E25C8}" type="presOf" srcId="{D72942F9-8A1A-4D4D-B830-C0C0320398A9}" destId="{020B978D-5E33-4FB8-AED7-09E992EA0FF7}" srcOrd="0" destOrd="0" presId="urn:microsoft.com/office/officeart/2005/8/layout/chevron2"/>
    <dgm:cxn modelId="{6D3A89FB-E0BA-4507-B1EB-CE8FF8FBDC44}" srcId="{D72942F9-8A1A-4D4D-B830-C0C0320398A9}" destId="{572EE1FA-4B0D-4D5F-BCBB-1B0207846273}" srcOrd="1" destOrd="0" parTransId="{981649C2-866E-4881-A5F5-0ED247E3ABBC}" sibTransId="{DAA0E9B0-684E-4185-B009-F2EBF049EB0E}"/>
    <dgm:cxn modelId="{0BE1425C-8A77-4E58-8446-11CDF73A4943}" type="presParOf" srcId="{020B978D-5E33-4FB8-AED7-09E992EA0FF7}" destId="{59650BD6-F2BA-457A-B15D-EABF29FF95A7}" srcOrd="0" destOrd="0" presId="urn:microsoft.com/office/officeart/2005/8/layout/chevron2"/>
    <dgm:cxn modelId="{2D6F8977-8871-4B6A-8639-8ABAEB2EC616}" type="presParOf" srcId="{59650BD6-F2BA-457A-B15D-EABF29FF95A7}" destId="{18437283-4FA9-4653-B536-9D7EED5D369D}" srcOrd="0" destOrd="0" presId="urn:microsoft.com/office/officeart/2005/8/layout/chevron2"/>
    <dgm:cxn modelId="{73C76C89-003F-43F5-819A-8D12816FD7B0}" type="presParOf" srcId="{59650BD6-F2BA-457A-B15D-EABF29FF95A7}" destId="{DDA4C860-4917-47E3-B636-A3D8BE66C597}" srcOrd="1" destOrd="0" presId="urn:microsoft.com/office/officeart/2005/8/layout/chevron2"/>
    <dgm:cxn modelId="{8C97D2D2-91BE-4BB7-AD63-C47A74E72182}" type="presParOf" srcId="{020B978D-5E33-4FB8-AED7-09E992EA0FF7}" destId="{B571B5DD-B714-458F-B641-425A68257D15}" srcOrd="1" destOrd="0" presId="urn:microsoft.com/office/officeart/2005/8/layout/chevron2"/>
    <dgm:cxn modelId="{E5B805EB-DF51-4F8E-8CC2-6008F9B12FE8}" type="presParOf" srcId="{020B978D-5E33-4FB8-AED7-09E992EA0FF7}" destId="{70649D44-8845-4B4D-9886-C9F7606A624A}" srcOrd="2" destOrd="0" presId="urn:microsoft.com/office/officeart/2005/8/layout/chevron2"/>
    <dgm:cxn modelId="{D6B61BAE-3532-48DF-85A4-CF8A014F59F8}" type="presParOf" srcId="{70649D44-8845-4B4D-9886-C9F7606A624A}" destId="{DFE6DF52-1E98-4407-8C4E-A7EC72924706}" srcOrd="0" destOrd="0" presId="urn:microsoft.com/office/officeart/2005/8/layout/chevron2"/>
    <dgm:cxn modelId="{26C74C2B-EC6B-4326-B1C4-60358CCCC61B}" type="presParOf" srcId="{70649D44-8845-4B4D-9886-C9F7606A624A}" destId="{02B8CB2B-92F4-49B5-9F49-6B15214592A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E6B9FC-A916-4C3F-BA99-5F0DEA3EBED4}" type="doc">
      <dgm:prSet loTypeId="urn:microsoft.com/office/officeart/2005/8/layout/chevron2" loCatId="list" qsTypeId="urn:microsoft.com/office/officeart/2005/8/quickstyle/3d2#3" qsCatId="3D" csTypeId="urn:microsoft.com/office/officeart/2005/8/colors/colorful1#5" csCatId="colorful" phldr="1"/>
      <dgm:spPr/>
      <dgm:t>
        <a:bodyPr/>
        <a:lstStyle/>
        <a:p>
          <a:endParaRPr lang="en-US"/>
        </a:p>
      </dgm:t>
    </dgm:pt>
    <dgm:pt modelId="{FAC92648-68A1-4E9E-AA1D-ABE0BD601920}">
      <dgm:prSet phldrT="[Text]" custT="1"/>
      <dgm:spPr/>
      <dgm:t>
        <a:bodyPr/>
        <a:lstStyle/>
        <a:p>
          <a:r>
            <a:rPr lang="en-US" sz="1500" b="1" dirty="0"/>
            <a:t>SECTION 271</a:t>
          </a:r>
        </a:p>
        <a:p>
          <a:r>
            <a:rPr lang="en-US" sz="1500" b="1" dirty="0"/>
            <a:t>C</a:t>
          </a:r>
        </a:p>
      </dgm:t>
    </dgm:pt>
    <dgm:pt modelId="{F71E99DA-F0C2-432F-A12C-25EE0C219366}" type="parTrans" cxnId="{66B68C8C-BD10-4642-9F9A-29EF7B859D4A}">
      <dgm:prSet/>
      <dgm:spPr/>
      <dgm:t>
        <a:bodyPr/>
        <a:lstStyle/>
        <a:p>
          <a:endParaRPr lang="en-US"/>
        </a:p>
      </dgm:t>
    </dgm:pt>
    <dgm:pt modelId="{0D8FCC8D-50B1-4936-829C-24A02E6942AF}" type="sibTrans" cxnId="{66B68C8C-BD10-4642-9F9A-29EF7B859D4A}">
      <dgm:prSet/>
      <dgm:spPr/>
      <dgm:t>
        <a:bodyPr/>
        <a:lstStyle/>
        <a:p>
          <a:endParaRPr lang="en-US"/>
        </a:p>
      </dgm:t>
    </dgm:pt>
    <dgm:pt modelId="{5620C694-3550-4687-9069-75C5F4DE526C}">
      <dgm:prSet phldrT="[Text]" custT="1"/>
      <dgm:spPr/>
      <dgm:t>
        <a:bodyPr/>
        <a:lstStyle/>
        <a:p>
          <a:pPr algn="just"/>
          <a:r>
            <a:rPr lang="en-US" sz="1600" b="0" i="0" dirty="0"/>
            <a:t>If any person fails to deduct the whole or any part of the tax as required by or under the provisions of Chapter XVII-B; or pay the whole or any part of the tax as required by or under, --sub-section (2) of section 115-O; </a:t>
          </a:r>
          <a:r>
            <a:rPr lang="en-US" sz="1600" b="0" i="0" dirty="0" err="1"/>
            <a:t>orsecond</a:t>
          </a:r>
          <a:r>
            <a:rPr lang="en-US" sz="1600" b="0" i="0" dirty="0"/>
            <a:t> proviso to section 194B, then, such person shall be liable to pay, by way of penalty, a sum equal to the amount of tax which such person failed to deduct or pay as aforesaid.</a:t>
          </a:r>
          <a:endParaRPr lang="en-US" sz="1600" dirty="0"/>
        </a:p>
      </dgm:t>
    </dgm:pt>
    <dgm:pt modelId="{4AE6730B-BEDF-4DF2-9117-A3F918F47C8A}" type="parTrans" cxnId="{4C31AC41-24B7-4169-9D36-696FF7D8476E}">
      <dgm:prSet/>
      <dgm:spPr/>
      <dgm:t>
        <a:bodyPr/>
        <a:lstStyle/>
        <a:p>
          <a:endParaRPr lang="en-US"/>
        </a:p>
      </dgm:t>
    </dgm:pt>
    <dgm:pt modelId="{0AA67CA4-50B6-4599-9D83-A221ED3BDF3A}" type="sibTrans" cxnId="{4C31AC41-24B7-4169-9D36-696FF7D8476E}">
      <dgm:prSet/>
      <dgm:spPr/>
      <dgm:t>
        <a:bodyPr/>
        <a:lstStyle/>
        <a:p>
          <a:endParaRPr lang="en-US"/>
        </a:p>
      </dgm:t>
    </dgm:pt>
    <dgm:pt modelId="{8819FEE3-2420-4730-A9AF-1C68BAFCA19F}">
      <dgm:prSet phldrT="[Text]" custT="1"/>
      <dgm:spPr/>
      <dgm:t>
        <a:bodyPr/>
        <a:lstStyle/>
        <a:p>
          <a:r>
            <a:rPr lang="en-US" sz="1500" b="1" dirty="0"/>
            <a:t>SECTION 271 H</a:t>
          </a:r>
        </a:p>
      </dgm:t>
    </dgm:pt>
    <dgm:pt modelId="{FA8648E9-EFB7-4674-9B71-697FFFDE2E24}" type="parTrans" cxnId="{6E4E1CBB-4CFB-4F9E-822E-ABF619A26A62}">
      <dgm:prSet/>
      <dgm:spPr/>
      <dgm:t>
        <a:bodyPr/>
        <a:lstStyle/>
        <a:p>
          <a:endParaRPr lang="en-US"/>
        </a:p>
      </dgm:t>
    </dgm:pt>
    <dgm:pt modelId="{43A21D48-BC11-482A-A23E-DBCFCB091E05}" type="sibTrans" cxnId="{6E4E1CBB-4CFB-4F9E-822E-ABF619A26A62}">
      <dgm:prSet/>
      <dgm:spPr/>
      <dgm:t>
        <a:bodyPr/>
        <a:lstStyle/>
        <a:p>
          <a:endParaRPr lang="en-US"/>
        </a:p>
      </dgm:t>
    </dgm:pt>
    <dgm:pt modelId="{5AA291EA-466A-4267-88FB-6AC0DED8B33B}">
      <dgm:prSet phldrT="[Text]" custT="1"/>
      <dgm:spPr/>
      <dgm:t>
        <a:bodyPr/>
        <a:lstStyle/>
        <a:p>
          <a:pPr algn="just"/>
          <a:r>
            <a:rPr lang="en-US" sz="1600" b="0" i="0" dirty="0"/>
            <a:t>Penalty for failure to furnish statements, etc</a:t>
          </a:r>
          <a:endParaRPr lang="en-US" sz="1600" b="0" dirty="0"/>
        </a:p>
      </dgm:t>
    </dgm:pt>
    <dgm:pt modelId="{FC518391-5D85-44D6-82EC-D2CEC0CE0F61}" type="parTrans" cxnId="{263033BA-62E8-404A-8549-40EA86603027}">
      <dgm:prSet/>
      <dgm:spPr/>
      <dgm:t>
        <a:bodyPr/>
        <a:lstStyle/>
        <a:p>
          <a:endParaRPr lang="en-US"/>
        </a:p>
      </dgm:t>
    </dgm:pt>
    <dgm:pt modelId="{66459ACB-A1C9-41D7-82D4-CC80ADA8F5E0}" type="sibTrans" cxnId="{263033BA-62E8-404A-8549-40EA86603027}">
      <dgm:prSet/>
      <dgm:spPr/>
      <dgm:t>
        <a:bodyPr/>
        <a:lstStyle/>
        <a:p>
          <a:endParaRPr lang="en-US"/>
        </a:p>
      </dgm:t>
    </dgm:pt>
    <dgm:pt modelId="{51C0CF9C-9159-41B6-8A00-055B0757BB10}">
      <dgm:prSet phldrT="[Text]" custT="1"/>
      <dgm:spPr/>
      <dgm:t>
        <a:bodyPr/>
        <a:lstStyle/>
        <a:p>
          <a:pPr algn="just"/>
          <a:r>
            <a:rPr lang="en-US" sz="1600" b="0" i="0" dirty="0"/>
            <a:t>The penalty referred to in sub-section (1) shall be a sum </a:t>
          </a:r>
          <a:r>
            <a:rPr lang="en-US" sz="1600" b="1" i="0" dirty="0"/>
            <a:t>which shall not be less than ten thousand rupees but which may extend to one </a:t>
          </a:r>
          <a:r>
            <a:rPr lang="en-US" sz="1600" b="1" i="0" dirty="0" err="1"/>
            <a:t>lakh</a:t>
          </a:r>
          <a:r>
            <a:rPr lang="en-US" sz="1600" b="1" i="0" dirty="0"/>
            <a:t> rupees</a:t>
          </a:r>
          <a:endParaRPr lang="en-US" sz="1600" b="1" dirty="0"/>
        </a:p>
      </dgm:t>
    </dgm:pt>
    <dgm:pt modelId="{3591AFE0-A3EB-41FA-A66A-13D789D10269}" type="parTrans" cxnId="{D3C113E6-DBC3-445C-9288-C8F9540E6B64}">
      <dgm:prSet/>
      <dgm:spPr/>
      <dgm:t>
        <a:bodyPr/>
        <a:lstStyle/>
        <a:p>
          <a:endParaRPr lang="en-US"/>
        </a:p>
      </dgm:t>
    </dgm:pt>
    <dgm:pt modelId="{57C31A72-6FD4-4AE0-BFE0-B92F022B772D}" type="sibTrans" cxnId="{D3C113E6-DBC3-445C-9288-C8F9540E6B64}">
      <dgm:prSet/>
      <dgm:spPr/>
      <dgm:t>
        <a:bodyPr/>
        <a:lstStyle/>
        <a:p>
          <a:endParaRPr lang="en-US"/>
        </a:p>
      </dgm:t>
    </dgm:pt>
    <dgm:pt modelId="{AC86311E-1CE7-4A0C-929E-6C605D003A9F}">
      <dgm:prSet phldrT="[Text]" custT="1"/>
      <dgm:spPr/>
      <dgm:t>
        <a:bodyPr/>
        <a:lstStyle/>
        <a:p>
          <a:pPr algn="just"/>
          <a:r>
            <a:rPr lang="en-US" sz="1600" b="0" i="0" dirty="0"/>
            <a:t>Any penalty imposable under sub-section (1) shall be imposed by the [4][Joint Commissioner</a:t>
          </a:r>
          <a:endParaRPr lang="en-US" sz="1600" dirty="0"/>
        </a:p>
      </dgm:t>
    </dgm:pt>
    <dgm:pt modelId="{1E250383-A7EA-463E-9242-BE5270FE524C}" type="parTrans" cxnId="{E9FAEC08-1BCE-4E17-A7B6-E9438D7B51BD}">
      <dgm:prSet/>
      <dgm:spPr/>
      <dgm:t>
        <a:bodyPr/>
        <a:lstStyle/>
        <a:p>
          <a:endParaRPr lang="en-US"/>
        </a:p>
      </dgm:t>
    </dgm:pt>
    <dgm:pt modelId="{B352DE46-60FF-4ECC-B327-9DFC4188B0FC}" type="sibTrans" cxnId="{E9FAEC08-1BCE-4E17-A7B6-E9438D7B51BD}">
      <dgm:prSet/>
      <dgm:spPr/>
      <dgm:t>
        <a:bodyPr/>
        <a:lstStyle/>
        <a:p>
          <a:endParaRPr lang="en-US"/>
        </a:p>
      </dgm:t>
    </dgm:pt>
    <dgm:pt modelId="{4F93AF41-A2D4-475A-AE59-5350703F8E9A}">
      <dgm:prSet phldrT="[Text]" custT="1"/>
      <dgm:spPr/>
      <dgm:t>
        <a:bodyPr/>
        <a:lstStyle/>
        <a:p>
          <a:pPr algn="just"/>
          <a:r>
            <a:rPr lang="en-US" sz="1600" b="0" i="0" dirty="0"/>
            <a:t>no penalty shall be levied for the failure referred to in clause (a) of sub-section (1), if the person proves that after paying tax deducted or collected along with the fee and interest, if any, to the credit of the Central Government, he had delivered or cause to be delivered the statement referred to in sub-section (3) of section 200 or the proviso to sub-section (3) of section 206C before the expiry of a period of one year from the time prescribed for delivering or causing to be delivered such statement.</a:t>
          </a:r>
          <a:endParaRPr lang="en-US" sz="1600" dirty="0"/>
        </a:p>
      </dgm:t>
    </dgm:pt>
    <dgm:pt modelId="{A15B0A6C-C7B2-4F2D-9DA6-39F95B3B4765}" type="parTrans" cxnId="{6CCF835D-2941-46ED-A511-DB21FAAC4C4D}">
      <dgm:prSet/>
      <dgm:spPr/>
      <dgm:t>
        <a:bodyPr/>
        <a:lstStyle/>
        <a:p>
          <a:endParaRPr lang="en-US"/>
        </a:p>
      </dgm:t>
    </dgm:pt>
    <dgm:pt modelId="{7FE68DFB-B970-41DA-8C83-AD018C752FCB}" type="sibTrans" cxnId="{6CCF835D-2941-46ED-A511-DB21FAAC4C4D}">
      <dgm:prSet/>
      <dgm:spPr/>
      <dgm:t>
        <a:bodyPr/>
        <a:lstStyle/>
        <a:p>
          <a:endParaRPr lang="en-US"/>
        </a:p>
      </dgm:t>
    </dgm:pt>
    <dgm:pt modelId="{90B80352-BF90-4BAB-882F-6023A81F0122}" type="pres">
      <dgm:prSet presAssocID="{9EE6B9FC-A916-4C3F-BA99-5F0DEA3EBED4}" presName="linearFlow" presStyleCnt="0">
        <dgm:presLayoutVars>
          <dgm:dir/>
          <dgm:animLvl val="lvl"/>
          <dgm:resizeHandles val="exact"/>
        </dgm:presLayoutVars>
      </dgm:prSet>
      <dgm:spPr/>
    </dgm:pt>
    <dgm:pt modelId="{B39451D4-EBF4-4123-BC52-EF12C0979353}" type="pres">
      <dgm:prSet presAssocID="{FAC92648-68A1-4E9E-AA1D-ABE0BD601920}" presName="composite" presStyleCnt="0"/>
      <dgm:spPr/>
    </dgm:pt>
    <dgm:pt modelId="{B3ED8ED0-2B8B-4F8D-8726-011150A08349}" type="pres">
      <dgm:prSet presAssocID="{FAC92648-68A1-4E9E-AA1D-ABE0BD601920}" presName="parentText" presStyleLbl="alignNode1" presStyleIdx="0" presStyleCnt="2" custScaleX="109873">
        <dgm:presLayoutVars>
          <dgm:chMax val="1"/>
          <dgm:bulletEnabled val="1"/>
        </dgm:presLayoutVars>
      </dgm:prSet>
      <dgm:spPr/>
    </dgm:pt>
    <dgm:pt modelId="{4B4C3EA3-5E02-49CD-9D54-9C7699D97F78}" type="pres">
      <dgm:prSet presAssocID="{FAC92648-68A1-4E9E-AA1D-ABE0BD601920}" presName="descendantText" presStyleLbl="alignAcc1" presStyleIdx="0" presStyleCnt="2" custScaleY="135877">
        <dgm:presLayoutVars>
          <dgm:bulletEnabled val="1"/>
        </dgm:presLayoutVars>
      </dgm:prSet>
      <dgm:spPr/>
    </dgm:pt>
    <dgm:pt modelId="{5571FDE0-8F05-4D04-9971-47F6C3A91C91}" type="pres">
      <dgm:prSet presAssocID="{0D8FCC8D-50B1-4936-829C-24A02E6942AF}" presName="sp" presStyleCnt="0"/>
      <dgm:spPr/>
    </dgm:pt>
    <dgm:pt modelId="{CC27893D-E095-4320-890D-14CBD7A950E1}" type="pres">
      <dgm:prSet presAssocID="{8819FEE3-2420-4730-A9AF-1C68BAFCA19F}" presName="composite" presStyleCnt="0"/>
      <dgm:spPr/>
    </dgm:pt>
    <dgm:pt modelId="{AE0CC5D9-C6F0-4A31-B879-11D5167169FC}" type="pres">
      <dgm:prSet presAssocID="{8819FEE3-2420-4730-A9AF-1C68BAFCA19F}" presName="parentText" presStyleLbl="alignNode1" presStyleIdx="1" presStyleCnt="2">
        <dgm:presLayoutVars>
          <dgm:chMax val="1"/>
          <dgm:bulletEnabled val="1"/>
        </dgm:presLayoutVars>
      </dgm:prSet>
      <dgm:spPr/>
    </dgm:pt>
    <dgm:pt modelId="{66156F3C-6E0C-4EEB-8BB2-0576F41F60CC}" type="pres">
      <dgm:prSet presAssocID="{8819FEE3-2420-4730-A9AF-1C68BAFCA19F}" presName="descendantText" presStyleLbl="alignAcc1" presStyleIdx="1" presStyleCnt="2" custScaleY="200425">
        <dgm:presLayoutVars>
          <dgm:bulletEnabled val="1"/>
        </dgm:presLayoutVars>
      </dgm:prSet>
      <dgm:spPr/>
    </dgm:pt>
  </dgm:ptLst>
  <dgm:cxnLst>
    <dgm:cxn modelId="{AD9FFB03-C557-4241-808B-777C824E1A5D}" type="presOf" srcId="{AC86311E-1CE7-4A0C-929E-6C605D003A9F}" destId="{4B4C3EA3-5E02-49CD-9D54-9C7699D97F78}" srcOrd="0" destOrd="1" presId="urn:microsoft.com/office/officeart/2005/8/layout/chevron2"/>
    <dgm:cxn modelId="{E9FAEC08-1BCE-4E17-A7B6-E9438D7B51BD}" srcId="{FAC92648-68A1-4E9E-AA1D-ABE0BD601920}" destId="{AC86311E-1CE7-4A0C-929E-6C605D003A9F}" srcOrd="1" destOrd="0" parTransId="{1E250383-A7EA-463E-9242-BE5270FE524C}" sibTransId="{B352DE46-60FF-4ECC-B327-9DFC4188B0FC}"/>
    <dgm:cxn modelId="{987FB65C-EE8E-4536-B1CA-B1DE44FEC92A}" type="presOf" srcId="{4F93AF41-A2D4-475A-AE59-5350703F8E9A}" destId="{66156F3C-6E0C-4EEB-8BB2-0576F41F60CC}" srcOrd="0" destOrd="2" presId="urn:microsoft.com/office/officeart/2005/8/layout/chevron2"/>
    <dgm:cxn modelId="{6CCF835D-2941-46ED-A511-DB21FAAC4C4D}" srcId="{8819FEE3-2420-4730-A9AF-1C68BAFCA19F}" destId="{4F93AF41-A2D4-475A-AE59-5350703F8E9A}" srcOrd="2" destOrd="0" parTransId="{A15B0A6C-C7B2-4F2D-9DA6-39F95B3B4765}" sibTransId="{7FE68DFB-B970-41DA-8C83-AD018C752FCB}"/>
    <dgm:cxn modelId="{4C31AC41-24B7-4169-9D36-696FF7D8476E}" srcId="{FAC92648-68A1-4E9E-AA1D-ABE0BD601920}" destId="{5620C694-3550-4687-9069-75C5F4DE526C}" srcOrd="0" destOrd="0" parTransId="{4AE6730B-BEDF-4DF2-9117-A3F918F47C8A}" sibTransId="{0AA67CA4-50B6-4599-9D83-A221ED3BDF3A}"/>
    <dgm:cxn modelId="{F8A03C65-DE29-4864-8E29-11A412E22E5D}" type="presOf" srcId="{51C0CF9C-9159-41B6-8A00-055B0757BB10}" destId="{66156F3C-6E0C-4EEB-8BB2-0576F41F60CC}" srcOrd="0" destOrd="1" presId="urn:microsoft.com/office/officeart/2005/8/layout/chevron2"/>
    <dgm:cxn modelId="{8E0CF44D-BE0B-49E3-81E5-C1ABBF4AADAC}" type="presOf" srcId="{5AA291EA-466A-4267-88FB-6AC0DED8B33B}" destId="{66156F3C-6E0C-4EEB-8BB2-0576F41F60CC}" srcOrd="0" destOrd="0" presId="urn:microsoft.com/office/officeart/2005/8/layout/chevron2"/>
    <dgm:cxn modelId="{87A10258-87AA-41E5-8EC1-0676E8420DD3}" type="presOf" srcId="{9EE6B9FC-A916-4C3F-BA99-5F0DEA3EBED4}" destId="{90B80352-BF90-4BAB-882F-6023A81F0122}" srcOrd="0" destOrd="0" presId="urn:microsoft.com/office/officeart/2005/8/layout/chevron2"/>
    <dgm:cxn modelId="{66B68C8C-BD10-4642-9F9A-29EF7B859D4A}" srcId="{9EE6B9FC-A916-4C3F-BA99-5F0DEA3EBED4}" destId="{FAC92648-68A1-4E9E-AA1D-ABE0BD601920}" srcOrd="0" destOrd="0" parTransId="{F71E99DA-F0C2-432F-A12C-25EE0C219366}" sibTransId="{0D8FCC8D-50B1-4936-829C-24A02E6942AF}"/>
    <dgm:cxn modelId="{FB94BF97-1875-4801-87D6-AA5930A72DB7}" type="presOf" srcId="{8819FEE3-2420-4730-A9AF-1C68BAFCA19F}" destId="{AE0CC5D9-C6F0-4A31-B879-11D5167169FC}" srcOrd="0" destOrd="0" presId="urn:microsoft.com/office/officeart/2005/8/layout/chevron2"/>
    <dgm:cxn modelId="{263033BA-62E8-404A-8549-40EA86603027}" srcId="{8819FEE3-2420-4730-A9AF-1C68BAFCA19F}" destId="{5AA291EA-466A-4267-88FB-6AC0DED8B33B}" srcOrd="0" destOrd="0" parTransId="{FC518391-5D85-44D6-82EC-D2CEC0CE0F61}" sibTransId="{66459ACB-A1C9-41D7-82D4-CC80ADA8F5E0}"/>
    <dgm:cxn modelId="{6E4E1CBB-4CFB-4F9E-822E-ABF619A26A62}" srcId="{9EE6B9FC-A916-4C3F-BA99-5F0DEA3EBED4}" destId="{8819FEE3-2420-4730-A9AF-1C68BAFCA19F}" srcOrd="1" destOrd="0" parTransId="{FA8648E9-EFB7-4674-9B71-697FFFDE2E24}" sibTransId="{43A21D48-BC11-482A-A23E-DBCFCB091E05}"/>
    <dgm:cxn modelId="{0C658CDF-F7E7-4724-B9FB-F09DB3130896}" type="presOf" srcId="{FAC92648-68A1-4E9E-AA1D-ABE0BD601920}" destId="{B3ED8ED0-2B8B-4F8D-8726-011150A08349}" srcOrd="0" destOrd="0" presId="urn:microsoft.com/office/officeart/2005/8/layout/chevron2"/>
    <dgm:cxn modelId="{D3C113E6-DBC3-445C-9288-C8F9540E6B64}" srcId="{8819FEE3-2420-4730-A9AF-1C68BAFCA19F}" destId="{51C0CF9C-9159-41B6-8A00-055B0757BB10}" srcOrd="1" destOrd="0" parTransId="{3591AFE0-A3EB-41FA-A66A-13D789D10269}" sibTransId="{57C31A72-6FD4-4AE0-BFE0-B92F022B772D}"/>
    <dgm:cxn modelId="{28AD65FF-E891-4502-8704-D2C5B69AE11F}" type="presOf" srcId="{5620C694-3550-4687-9069-75C5F4DE526C}" destId="{4B4C3EA3-5E02-49CD-9D54-9C7699D97F78}" srcOrd="0" destOrd="0" presId="urn:microsoft.com/office/officeart/2005/8/layout/chevron2"/>
    <dgm:cxn modelId="{8C0A29B7-84FA-4C19-820E-77A13514D837}" type="presParOf" srcId="{90B80352-BF90-4BAB-882F-6023A81F0122}" destId="{B39451D4-EBF4-4123-BC52-EF12C0979353}" srcOrd="0" destOrd="0" presId="urn:microsoft.com/office/officeart/2005/8/layout/chevron2"/>
    <dgm:cxn modelId="{CDDAB306-7E2C-45E9-99F5-3E8978CF911F}" type="presParOf" srcId="{B39451D4-EBF4-4123-BC52-EF12C0979353}" destId="{B3ED8ED0-2B8B-4F8D-8726-011150A08349}" srcOrd="0" destOrd="0" presId="urn:microsoft.com/office/officeart/2005/8/layout/chevron2"/>
    <dgm:cxn modelId="{E02F3255-EA76-4153-8CD6-EF966693F10F}" type="presParOf" srcId="{B39451D4-EBF4-4123-BC52-EF12C0979353}" destId="{4B4C3EA3-5E02-49CD-9D54-9C7699D97F78}" srcOrd="1" destOrd="0" presId="urn:microsoft.com/office/officeart/2005/8/layout/chevron2"/>
    <dgm:cxn modelId="{9C65E5D3-17F7-4A2A-9F42-4E75829C9D0C}" type="presParOf" srcId="{90B80352-BF90-4BAB-882F-6023A81F0122}" destId="{5571FDE0-8F05-4D04-9971-47F6C3A91C91}" srcOrd="1" destOrd="0" presId="urn:microsoft.com/office/officeart/2005/8/layout/chevron2"/>
    <dgm:cxn modelId="{70AB5F7A-715A-4DA0-8EBA-BA8FEF22FF1A}" type="presParOf" srcId="{90B80352-BF90-4BAB-882F-6023A81F0122}" destId="{CC27893D-E095-4320-890D-14CBD7A950E1}" srcOrd="2" destOrd="0" presId="urn:microsoft.com/office/officeart/2005/8/layout/chevron2"/>
    <dgm:cxn modelId="{DD018444-4C33-4CC8-9D32-C2905F8BCFB6}" type="presParOf" srcId="{CC27893D-E095-4320-890D-14CBD7A950E1}" destId="{AE0CC5D9-C6F0-4A31-B879-11D5167169FC}" srcOrd="0" destOrd="0" presId="urn:microsoft.com/office/officeart/2005/8/layout/chevron2"/>
    <dgm:cxn modelId="{5898950F-836A-4F7C-892A-3D17D40C3729}" type="presParOf" srcId="{CC27893D-E095-4320-890D-14CBD7A950E1}" destId="{66156F3C-6E0C-4EEB-8BB2-0576F41F60C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A5A6EC-F2AE-44BC-A5FA-AE95CA15F4BD}" type="doc">
      <dgm:prSet loTypeId="urn:microsoft.com/office/officeart/2005/8/layout/chevron2" loCatId="list" qsTypeId="urn:microsoft.com/office/officeart/2005/8/quickstyle/3d2#4" qsCatId="3D" csTypeId="urn:microsoft.com/office/officeart/2005/8/colors/colorful4" csCatId="colorful" phldr="1"/>
      <dgm:spPr/>
      <dgm:t>
        <a:bodyPr/>
        <a:lstStyle/>
        <a:p>
          <a:endParaRPr lang="en-US"/>
        </a:p>
      </dgm:t>
    </dgm:pt>
    <dgm:pt modelId="{EB78A31A-F8FE-4F72-86FA-BB18384CCF6E}">
      <dgm:prSet phldrT="[Text]"/>
      <dgm:spPr/>
      <dgm:t>
        <a:bodyPr/>
        <a:lstStyle/>
        <a:p>
          <a:r>
            <a:rPr lang="en-US" dirty="0"/>
            <a:t>SECTION 234E</a:t>
          </a:r>
        </a:p>
      </dgm:t>
    </dgm:pt>
    <dgm:pt modelId="{8B56DFDF-0124-4377-B8FE-9165473B60A5}" type="parTrans" cxnId="{9F8452F1-1A1E-4B12-B8CA-2D408710E1FA}">
      <dgm:prSet/>
      <dgm:spPr/>
      <dgm:t>
        <a:bodyPr/>
        <a:lstStyle/>
        <a:p>
          <a:endParaRPr lang="en-US"/>
        </a:p>
      </dgm:t>
    </dgm:pt>
    <dgm:pt modelId="{03D3E52F-FBEE-4642-81EB-F4468644074B}" type="sibTrans" cxnId="{9F8452F1-1A1E-4B12-B8CA-2D408710E1FA}">
      <dgm:prSet/>
      <dgm:spPr/>
      <dgm:t>
        <a:bodyPr/>
        <a:lstStyle/>
        <a:p>
          <a:endParaRPr lang="en-US"/>
        </a:p>
      </dgm:t>
    </dgm:pt>
    <dgm:pt modelId="{3A16AA94-422F-4217-948B-F91D3B043083}">
      <dgm:prSet phldrT="[Text]"/>
      <dgm:spPr/>
      <dgm:t>
        <a:bodyPr/>
        <a:lstStyle/>
        <a:p>
          <a:r>
            <a:rPr lang="en-US" b="0" i="0" dirty="0"/>
            <a:t>Without prejudice to the provisions of the Act, where a person fails to deliver or cause to be delivered a statement within the time prescribed in sub-section (3) of section 200 or the proviso to sub-section (3) of section 206C, he shall be liable to pay, by way of fee, a sum of two hundred rupees for every day during which the failure continues</a:t>
          </a:r>
          <a:endParaRPr lang="en-US" dirty="0"/>
        </a:p>
      </dgm:t>
    </dgm:pt>
    <dgm:pt modelId="{2ECE67C6-00DF-4335-BEC5-A97DF9E2205B}" type="parTrans" cxnId="{5A683606-4E25-47AE-AB8F-C62DC71B4276}">
      <dgm:prSet/>
      <dgm:spPr/>
      <dgm:t>
        <a:bodyPr/>
        <a:lstStyle/>
        <a:p>
          <a:endParaRPr lang="en-US"/>
        </a:p>
      </dgm:t>
    </dgm:pt>
    <dgm:pt modelId="{2C24E2DC-DE13-4B4A-85E6-12F0A2417A6F}" type="sibTrans" cxnId="{5A683606-4E25-47AE-AB8F-C62DC71B4276}">
      <dgm:prSet/>
      <dgm:spPr/>
      <dgm:t>
        <a:bodyPr/>
        <a:lstStyle/>
        <a:p>
          <a:endParaRPr lang="en-US"/>
        </a:p>
      </dgm:t>
    </dgm:pt>
    <dgm:pt modelId="{8D49CDC6-08FA-44FC-B05F-C9AA3A4E51AA}">
      <dgm:prSet phldrT="[Text]"/>
      <dgm:spPr/>
      <dgm:t>
        <a:bodyPr/>
        <a:lstStyle/>
        <a:p>
          <a:r>
            <a:rPr lang="en-US" dirty="0"/>
            <a:t>SECTION </a:t>
          </a:r>
        </a:p>
        <a:p>
          <a:r>
            <a:rPr lang="en-US" dirty="0"/>
            <a:t>270 A</a:t>
          </a:r>
        </a:p>
      </dgm:t>
    </dgm:pt>
    <dgm:pt modelId="{0CD93BDC-F4D2-439F-9D06-0A609B732FD4}" type="parTrans" cxnId="{59A08782-7E74-47B1-B6E5-37C781D18F4F}">
      <dgm:prSet/>
      <dgm:spPr/>
      <dgm:t>
        <a:bodyPr/>
        <a:lstStyle/>
        <a:p>
          <a:endParaRPr lang="en-US"/>
        </a:p>
      </dgm:t>
    </dgm:pt>
    <dgm:pt modelId="{4B00BC24-B080-439F-91B9-7A2188E8D33D}" type="sibTrans" cxnId="{59A08782-7E74-47B1-B6E5-37C781D18F4F}">
      <dgm:prSet/>
      <dgm:spPr/>
      <dgm:t>
        <a:bodyPr/>
        <a:lstStyle/>
        <a:p>
          <a:endParaRPr lang="en-US"/>
        </a:p>
      </dgm:t>
    </dgm:pt>
    <dgm:pt modelId="{564DEB3E-F6D8-4777-B630-8B6BB821769D}">
      <dgm:prSet phldrT="[Text]"/>
      <dgm:spPr/>
      <dgm:t>
        <a:bodyPr/>
        <a:lstStyle/>
        <a:p>
          <a:r>
            <a:rPr lang="en-US" b="0" i="0" dirty="0"/>
            <a:t>Penalty for under-reporting and misreporting of income</a:t>
          </a:r>
          <a:endParaRPr lang="en-US" dirty="0"/>
        </a:p>
      </dgm:t>
    </dgm:pt>
    <dgm:pt modelId="{6300E92E-78E2-49F8-86D9-634A9B9A248D}" type="parTrans" cxnId="{EFD194AE-B918-4E35-B531-E7B9651BF3C9}">
      <dgm:prSet/>
      <dgm:spPr/>
      <dgm:t>
        <a:bodyPr/>
        <a:lstStyle/>
        <a:p>
          <a:endParaRPr lang="en-US"/>
        </a:p>
      </dgm:t>
    </dgm:pt>
    <dgm:pt modelId="{5B95A38C-1CF7-4076-B3F9-5A1AD146515E}" type="sibTrans" cxnId="{EFD194AE-B918-4E35-B531-E7B9651BF3C9}">
      <dgm:prSet/>
      <dgm:spPr/>
      <dgm:t>
        <a:bodyPr/>
        <a:lstStyle/>
        <a:p>
          <a:endParaRPr lang="en-US"/>
        </a:p>
      </dgm:t>
    </dgm:pt>
    <dgm:pt modelId="{8EE0CD84-8CC6-4101-9653-38DF589437B4}">
      <dgm:prSet phldrT="[Text]"/>
      <dgm:spPr/>
      <dgm:t>
        <a:bodyPr/>
        <a:lstStyle/>
        <a:p>
          <a:r>
            <a:rPr lang="en-US" b="0" i="0" dirty="0"/>
            <a:t>UNDER REPORTING- The penalty referred to in sub-section (1)  shall be a sum equal to fifty per cent of the amount of tax payable on under-reported income</a:t>
          </a:r>
          <a:endParaRPr lang="en-US" dirty="0"/>
        </a:p>
      </dgm:t>
    </dgm:pt>
    <dgm:pt modelId="{39AEA9EF-1ACF-4A50-9AD6-1968A207C8A6}" type="parTrans" cxnId="{C5A086EF-190D-4B5C-B550-26C37A50437D}">
      <dgm:prSet/>
      <dgm:spPr/>
      <dgm:t>
        <a:bodyPr/>
        <a:lstStyle/>
        <a:p>
          <a:endParaRPr lang="en-US"/>
        </a:p>
      </dgm:t>
    </dgm:pt>
    <dgm:pt modelId="{C5CB43CF-CAFA-4D53-A69D-51BC3BD4AC3F}" type="sibTrans" cxnId="{C5A086EF-190D-4B5C-B550-26C37A50437D}">
      <dgm:prSet/>
      <dgm:spPr/>
      <dgm:t>
        <a:bodyPr/>
        <a:lstStyle/>
        <a:p>
          <a:endParaRPr lang="en-US"/>
        </a:p>
      </dgm:t>
    </dgm:pt>
    <dgm:pt modelId="{CFEC4A14-E7C7-49F3-BF3C-24E530EBF00D}">
      <dgm:prSet phldrT="[Text]"/>
      <dgm:spPr/>
      <dgm:t>
        <a:bodyPr/>
        <a:lstStyle/>
        <a:p>
          <a:r>
            <a:rPr lang="en-US" dirty="0"/>
            <a:t>MIS REPORTING- </a:t>
          </a:r>
          <a:r>
            <a:rPr lang="en-US" b="0" i="0" dirty="0"/>
            <a:t>Notwithstanding anything contained in sub-section (6) or sub-section (7), where under-reported income is in consequence of any misreporting thereof by any person, the penalty referred to in sub-section (1) shall be equal to two hundred per cent. of the amount of tax payable on under-reported income</a:t>
          </a:r>
          <a:endParaRPr lang="en-US" dirty="0"/>
        </a:p>
      </dgm:t>
    </dgm:pt>
    <dgm:pt modelId="{1BE20356-03C6-4C10-AD77-17AE9645B0E6}" type="parTrans" cxnId="{B5C5C8BE-A99A-4241-B013-F5C697CF4F49}">
      <dgm:prSet/>
      <dgm:spPr/>
    </dgm:pt>
    <dgm:pt modelId="{1DFD6F52-CD1E-4BD4-84F0-A3C038964044}" type="sibTrans" cxnId="{B5C5C8BE-A99A-4241-B013-F5C697CF4F49}">
      <dgm:prSet/>
      <dgm:spPr/>
    </dgm:pt>
    <dgm:pt modelId="{3EB4CF8F-2F6E-441F-BEE7-704295534C76}" type="pres">
      <dgm:prSet presAssocID="{58A5A6EC-F2AE-44BC-A5FA-AE95CA15F4BD}" presName="linearFlow" presStyleCnt="0">
        <dgm:presLayoutVars>
          <dgm:dir/>
          <dgm:animLvl val="lvl"/>
          <dgm:resizeHandles val="exact"/>
        </dgm:presLayoutVars>
      </dgm:prSet>
      <dgm:spPr/>
    </dgm:pt>
    <dgm:pt modelId="{96D41767-6811-40F5-8475-16491B861555}" type="pres">
      <dgm:prSet presAssocID="{EB78A31A-F8FE-4F72-86FA-BB18384CCF6E}" presName="composite" presStyleCnt="0"/>
      <dgm:spPr/>
    </dgm:pt>
    <dgm:pt modelId="{10F5F85C-02F7-47E2-9BA0-9913CCD19430}" type="pres">
      <dgm:prSet presAssocID="{EB78A31A-F8FE-4F72-86FA-BB18384CCF6E}" presName="parentText" presStyleLbl="alignNode1" presStyleIdx="0" presStyleCnt="2">
        <dgm:presLayoutVars>
          <dgm:chMax val="1"/>
          <dgm:bulletEnabled val="1"/>
        </dgm:presLayoutVars>
      </dgm:prSet>
      <dgm:spPr/>
    </dgm:pt>
    <dgm:pt modelId="{5BCE7CC4-EBB7-460B-8E06-F277BB1E97EE}" type="pres">
      <dgm:prSet presAssocID="{EB78A31A-F8FE-4F72-86FA-BB18384CCF6E}" presName="descendantText" presStyleLbl="alignAcc1" presStyleIdx="0" presStyleCnt="2" custScaleY="132894">
        <dgm:presLayoutVars>
          <dgm:bulletEnabled val="1"/>
        </dgm:presLayoutVars>
      </dgm:prSet>
      <dgm:spPr/>
    </dgm:pt>
    <dgm:pt modelId="{0F949C35-BA81-4D10-8C5C-82B28A7B08AE}" type="pres">
      <dgm:prSet presAssocID="{03D3E52F-FBEE-4642-81EB-F4468644074B}" presName="sp" presStyleCnt="0"/>
      <dgm:spPr/>
    </dgm:pt>
    <dgm:pt modelId="{9992261B-FFFC-4305-BF3B-A4FE057620F3}" type="pres">
      <dgm:prSet presAssocID="{8D49CDC6-08FA-44FC-B05F-C9AA3A4E51AA}" presName="composite" presStyleCnt="0"/>
      <dgm:spPr/>
    </dgm:pt>
    <dgm:pt modelId="{BEC5264C-B6BD-4030-835C-3661E9F39849}" type="pres">
      <dgm:prSet presAssocID="{8D49CDC6-08FA-44FC-B05F-C9AA3A4E51AA}" presName="parentText" presStyleLbl="alignNode1" presStyleIdx="1" presStyleCnt="2">
        <dgm:presLayoutVars>
          <dgm:chMax val="1"/>
          <dgm:bulletEnabled val="1"/>
        </dgm:presLayoutVars>
      </dgm:prSet>
      <dgm:spPr/>
    </dgm:pt>
    <dgm:pt modelId="{0760DFBC-5372-430B-8F1D-8FF2A2C21A93}" type="pres">
      <dgm:prSet presAssocID="{8D49CDC6-08FA-44FC-B05F-C9AA3A4E51AA}" presName="descendantText" presStyleLbl="alignAcc1" presStyleIdx="1" presStyleCnt="2" custScaleY="141807">
        <dgm:presLayoutVars>
          <dgm:bulletEnabled val="1"/>
        </dgm:presLayoutVars>
      </dgm:prSet>
      <dgm:spPr/>
    </dgm:pt>
  </dgm:ptLst>
  <dgm:cxnLst>
    <dgm:cxn modelId="{5A683606-4E25-47AE-AB8F-C62DC71B4276}" srcId="{EB78A31A-F8FE-4F72-86FA-BB18384CCF6E}" destId="{3A16AA94-422F-4217-948B-F91D3B043083}" srcOrd="0" destOrd="0" parTransId="{2ECE67C6-00DF-4335-BEC5-A97DF9E2205B}" sibTransId="{2C24E2DC-DE13-4B4A-85E6-12F0A2417A6F}"/>
    <dgm:cxn modelId="{5B8EE61E-D79D-401E-A074-55E905A3809A}" type="presOf" srcId="{3A16AA94-422F-4217-948B-F91D3B043083}" destId="{5BCE7CC4-EBB7-460B-8E06-F277BB1E97EE}" srcOrd="0" destOrd="0" presId="urn:microsoft.com/office/officeart/2005/8/layout/chevron2"/>
    <dgm:cxn modelId="{5ED76B3C-70CA-46FC-BEA5-91760BAF5C0C}" type="presOf" srcId="{EB78A31A-F8FE-4F72-86FA-BB18384CCF6E}" destId="{10F5F85C-02F7-47E2-9BA0-9913CCD19430}" srcOrd="0" destOrd="0" presId="urn:microsoft.com/office/officeart/2005/8/layout/chevron2"/>
    <dgm:cxn modelId="{5E6A5141-FACE-4F3F-974B-57B72497D3A7}" type="presOf" srcId="{564DEB3E-F6D8-4777-B630-8B6BB821769D}" destId="{0760DFBC-5372-430B-8F1D-8FF2A2C21A93}" srcOrd="0" destOrd="0" presId="urn:microsoft.com/office/officeart/2005/8/layout/chevron2"/>
    <dgm:cxn modelId="{2A719D6B-4A73-4916-9563-F82B8DEF3A87}" type="presOf" srcId="{CFEC4A14-E7C7-49F3-BF3C-24E530EBF00D}" destId="{0760DFBC-5372-430B-8F1D-8FF2A2C21A93}" srcOrd="0" destOrd="2" presId="urn:microsoft.com/office/officeart/2005/8/layout/chevron2"/>
    <dgm:cxn modelId="{59A08782-7E74-47B1-B6E5-37C781D18F4F}" srcId="{58A5A6EC-F2AE-44BC-A5FA-AE95CA15F4BD}" destId="{8D49CDC6-08FA-44FC-B05F-C9AA3A4E51AA}" srcOrd="1" destOrd="0" parTransId="{0CD93BDC-F4D2-439F-9D06-0A609B732FD4}" sibTransId="{4B00BC24-B080-439F-91B9-7A2188E8D33D}"/>
    <dgm:cxn modelId="{C11B878F-6D7D-4B7C-ADCC-5B231DBFD8B2}" type="presOf" srcId="{8D49CDC6-08FA-44FC-B05F-C9AA3A4E51AA}" destId="{BEC5264C-B6BD-4030-835C-3661E9F39849}" srcOrd="0" destOrd="0" presId="urn:microsoft.com/office/officeart/2005/8/layout/chevron2"/>
    <dgm:cxn modelId="{EFD194AE-B918-4E35-B531-E7B9651BF3C9}" srcId="{8D49CDC6-08FA-44FC-B05F-C9AA3A4E51AA}" destId="{564DEB3E-F6D8-4777-B630-8B6BB821769D}" srcOrd="0" destOrd="0" parTransId="{6300E92E-78E2-49F8-86D9-634A9B9A248D}" sibTransId="{5B95A38C-1CF7-4076-B3F9-5A1AD146515E}"/>
    <dgm:cxn modelId="{B5C5C8BE-A99A-4241-B013-F5C697CF4F49}" srcId="{8D49CDC6-08FA-44FC-B05F-C9AA3A4E51AA}" destId="{CFEC4A14-E7C7-49F3-BF3C-24E530EBF00D}" srcOrd="2" destOrd="0" parTransId="{1BE20356-03C6-4C10-AD77-17AE9645B0E6}" sibTransId="{1DFD6F52-CD1E-4BD4-84F0-A3C038964044}"/>
    <dgm:cxn modelId="{879533D9-3F6E-489E-89F0-6268D6CAD14E}" type="presOf" srcId="{8EE0CD84-8CC6-4101-9653-38DF589437B4}" destId="{0760DFBC-5372-430B-8F1D-8FF2A2C21A93}" srcOrd="0" destOrd="1" presId="urn:microsoft.com/office/officeart/2005/8/layout/chevron2"/>
    <dgm:cxn modelId="{9CC017EF-1631-4533-8E11-45714D039E4A}" type="presOf" srcId="{58A5A6EC-F2AE-44BC-A5FA-AE95CA15F4BD}" destId="{3EB4CF8F-2F6E-441F-BEE7-704295534C76}" srcOrd="0" destOrd="0" presId="urn:microsoft.com/office/officeart/2005/8/layout/chevron2"/>
    <dgm:cxn modelId="{C5A086EF-190D-4B5C-B550-26C37A50437D}" srcId="{8D49CDC6-08FA-44FC-B05F-C9AA3A4E51AA}" destId="{8EE0CD84-8CC6-4101-9653-38DF589437B4}" srcOrd="1" destOrd="0" parTransId="{39AEA9EF-1ACF-4A50-9AD6-1968A207C8A6}" sibTransId="{C5CB43CF-CAFA-4D53-A69D-51BC3BD4AC3F}"/>
    <dgm:cxn modelId="{9F8452F1-1A1E-4B12-B8CA-2D408710E1FA}" srcId="{58A5A6EC-F2AE-44BC-A5FA-AE95CA15F4BD}" destId="{EB78A31A-F8FE-4F72-86FA-BB18384CCF6E}" srcOrd="0" destOrd="0" parTransId="{8B56DFDF-0124-4377-B8FE-9165473B60A5}" sibTransId="{03D3E52F-FBEE-4642-81EB-F4468644074B}"/>
    <dgm:cxn modelId="{C9F4107F-6637-4B92-9BA6-81C4B91A51F5}" type="presParOf" srcId="{3EB4CF8F-2F6E-441F-BEE7-704295534C76}" destId="{96D41767-6811-40F5-8475-16491B861555}" srcOrd="0" destOrd="0" presId="urn:microsoft.com/office/officeart/2005/8/layout/chevron2"/>
    <dgm:cxn modelId="{ED7749F7-6279-4236-9B8D-AB8A346EA1CC}" type="presParOf" srcId="{96D41767-6811-40F5-8475-16491B861555}" destId="{10F5F85C-02F7-47E2-9BA0-9913CCD19430}" srcOrd="0" destOrd="0" presId="urn:microsoft.com/office/officeart/2005/8/layout/chevron2"/>
    <dgm:cxn modelId="{D0B7F6BB-D92E-48F0-8989-7EAE3524319E}" type="presParOf" srcId="{96D41767-6811-40F5-8475-16491B861555}" destId="{5BCE7CC4-EBB7-460B-8E06-F277BB1E97EE}" srcOrd="1" destOrd="0" presId="urn:microsoft.com/office/officeart/2005/8/layout/chevron2"/>
    <dgm:cxn modelId="{7EE2A763-664F-4E46-89B6-C1C053439DE0}" type="presParOf" srcId="{3EB4CF8F-2F6E-441F-BEE7-704295534C76}" destId="{0F949C35-BA81-4D10-8C5C-82B28A7B08AE}" srcOrd="1" destOrd="0" presId="urn:microsoft.com/office/officeart/2005/8/layout/chevron2"/>
    <dgm:cxn modelId="{9BACF2B2-A30B-4301-858D-8875AFCFC9B6}" type="presParOf" srcId="{3EB4CF8F-2F6E-441F-BEE7-704295534C76}" destId="{9992261B-FFFC-4305-BF3B-A4FE057620F3}" srcOrd="2" destOrd="0" presId="urn:microsoft.com/office/officeart/2005/8/layout/chevron2"/>
    <dgm:cxn modelId="{E3E1A190-A31D-4154-BCF0-8E250D592EF2}" type="presParOf" srcId="{9992261B-FFFC-4305-BF3B-A4FE057620F3}" destId="{BEC5264C-B6BD-4030-835C-3661E9F39849}" srcOrd="0" destOrd="0" presId="urn:microsoft.com/office/officeart/2005/8/layout/chevron2"/>
    <dgm:cxn modelId="{FA258734-3D3F-488E-B479-665DA7FC73CA}" type="presParOf" srcId="{9992261B-FFFC-4305-BF3B-A4FE057620F3}" destId="{0760DFBC-5372-430B-8F1D-8FF2A2C21A9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D24630-DB47-424E-8088-63D982A33F22}" type="doc">
      <dgm:prSet loTypeId="urn:microsoft.com/office/officeart/2005/8/layout/chevron2" loCatId="list" qsTypeId="urn:microsoft.com/office/officeart/2005/8/quickstyle/3d2#5" qsCatId="3D" csTypeId="urn:microsoft.com/office/officeart/2005/8/colors/colorful4" csCatId="colorful" phldr="1"/>
      <dgm:spPr/>
      <dgm:t>
        <a:bodyPr/>
        <a:lstStyle/>
        <a:p>
          <a:endParaRPr lang="en-US"/>
        </a:p>
      </dgm:t>
    </dgm:pt>
    <dgm:pt modelId="{C06FAF00-E9A7-4242-AED7-5E82F8D7E998}">
      <dgm:prSet phldrT="[Text]" custT="1"/>
      <dgm:spPr/>
      <dgm:t>
        <a:bodyPr/>
        <a:lstStyle/>
        <a:p>
          <a:r>
            <a:rPr lang="en-US" sz="3500" dirty="0"/>
            <a:t>SECTION 276 B</a:t>
          </a:r>
        </a:p>
      </dgm:t>
    </dgm:pt>
    <dgm:pt modelId="{8690461F-3705-4763-ABF0-C04774D03F17}" type="parTrans" cxnId="{7D27D5E2-BD1A-4A07-9646-D31269A77CEA}">
      <dgm:prSet/>
      <dgm:spPr/>
      <dgm:t>
        <a:bodyPr/>
        <a:lstStyle/>
        <a:p>
          <a:endParaRPr lang="en-US"/>
        </a:p>
      </dgm:t>
    </dgm:pt>
    <dgm:pt modelId="{424AF16E-3EA3-4327-A7CD-0541DF78ADA2}" type="sibTrans" cxnId="{7D27D5E2-BD1A-4A07-9646-D31269A77CEA}">
      <dgm:prSet/>
      <dgm:spPr/>
      <dgm:t>
        <a:bodyPr/>
        <a:lstStyle/>
        <a:p>
          <a:endParaRPr lang="en-US"/>
        </a:p>
      </dgm:t>
    </dgm:pt>
    <dgm:pt modelId="{10A322E2-9094-48A8-A006-099DA915C654}">
      <dgm:prSet phldrT="[Text]"/>
      <dgm:spPr/>
      <dgm:t>
        <a:bodyPr/>
        <a:lstStyle/>
        <a:p>
          <a:r>
            <a:rPr lang="en-US" b="0" i="0" dirty="0"/>
            <a:t>If a person fails to pay to the credit of the Central Government-the tax deducted at source by him as required by or under the provisions of Chapter XVII-B; or the tax payable by him, as required by or under, -- sub-section (2) of section 115-O; or the second proviso to section 194B, he shall be punishable with rigorous imprisonment for a term which shall not be less than three months but which may extend to seven years and with fine.</a:t>
          </a:r>
          <a:endParaRPr lang="en-US" dirty="0"/>
        </a:p>
      </dgm:t>
    </dgm:pt>
    <dgm:pt modelId="{31F0D6DF-3E99-473F-8F8F-450EBDBB0615}" type="parTrans" cxnId="{7B358C50-C9F3-45AC-A117-805570591633}">
      <dgm:prSet/>
      <dgm:spPr/>
      <dgm:t>
        <a:bodyPr/>
        <a:lstStyle/>
        <a:p>
          <a:endParaRPr lang="en-US"/>
        </a:p>
      </dgm:t>
    </dgm:pt>
    <dgm:pt modelId="{16DE2833-E57A-46E3-B46D-7C65403086C1}" type="sibTrans" cxnId="{7B358C50-C9F3-45AC-A117-805570591633}">
      <dgm:prSet/>
      <dgm:spPr/>
      <dgm:t>
        <a:bodyPr/>
        <a:lstStyle/>
        <a:p>
          <a:endParaRPr lang="en-US"/>
        </a:p>
      </dgm:t>
    </dgm:pt>
    <dgm:pt modelId="{F1368C11-929C-40F2-9FEE-DBDDBC28F102}" type="pres">
      <dgm:prSet presAssocID="{B5D24630-DB47-424E-8088-63D982A33F22}" presName="linearFlow" presStyleCnt="0">
        <dgm:presLayoutVars>
          <dgm:dir/>
          <dgm:animLvl val="lvl"/>
          <dgm:resizeHandles val="exact"/>
        </dgm:presLayoutVars>
      </dgm:prSet>
      <dgm:spPr/>
    </dgm:pt>
    <dgm:pt modelId="{EEA1EF09-C0D7-4E57-A074-BA6ADEE6E977}" type="pres">
      <dgm:prSet presAssocID="{C06FAF00-E9A7-4242-AED7-5E82F8D7E998}" presName="composite" presStyleCnt="0"/>
      <dgm:spPr/>
    </dgm:pt>
    <dgm:pt modelId="{F6A3B127-4A0F-47E5-A4E2-700064D8849C}" type="pres">
      <dgm:prSet presAssocID="{C06FAF00-E9A7-4242-AED7-5E82F8D7E998}" presName="parentText" presStyleLbl="alignNode1" presStyleIdx="0" presStyleCnt="1">
        <dgm:presLayoutVars>
          <dgm:chMax val="1"/>
          <dgm:bulletEnabled val="1"/>
        </dgm:presLayoutVars>
      </dgm:prSet>
      <dgm:spPr/>
    </dgm:pt>
    <dgm:pt modelId="{6D478664-402B-447D-8459-1EF0F1B1C197}" type="pres">
      <dgm:prSet presAssocID="{C06FAF00-E9A7-4242-AED7-5E82F8D7E998}" presName="descendantText" presStyleLbl="alignAcc1" presStyleIdx="0" presStyleCnt="1" custScaleY="162861">
        <dgm:presLayoutVars>
          <dgm:bulletEnabled val="1"/>
        </dgm:presLayoutVars>
      </dgm:prSet>
      <dgm:spPr/>
    </dgm:pt>
  </dgm:ptLst>
  <dgm:cxnLst>
    <dgm:cxn modelId="{FA0AC86D-73CA-40EE-A40F-59ED19EEB66F}" type="presOf" srcId="{B5D24630-DB47-424E-8088-63D982A33F22}" destId="{F1368C11-929C-40F2-9FEE-DBDDBC28F102}" srcOrd="0" destOrd="0" presId="urn:microsoft.com/office/officeart/2005/8/layout/chevron2"/>
    <dgm:cxn modelId="{7B358C50-C9F3-45AC-A117-805570591633}" srcId="{C06FAF00-E9A7-4242-AED7-5E82F8D7E998}" destId="{10A322E2-9094-48A8-A006-099DA915C654}" srcOrd="0" destOrd="0" parTransId="{31F0D6DF-3E99-473F-8F8F-450EBDBB0615}" sibTransId="{16DE2833-E57A-46E3-B46D-7C65403086C1}"/>
    <dgm:cxn modelId="{91B1C6BD-6782-4BDD-A99B-066AF6F77173}" type="presOf" srcId="{10A322E2-9094-48A8-A006-099DA915C654}" destId="{6D478664-402B-447D-8459-1EF0F1B1C197}" srcOrd="0" destOrd="0" presId="urn:microsoft.com/office/officeart/2005/8/layout/chevron2"/>
    <dgm:cxn modelId="{1EF7ADD5-0636-4B8D-AED3-9248BA96FB33}" type="presOf" srcId="{C06FAF00-E9A7-4242-AED7-5E82F8D7E998}" destId="{F6A3B127-4A0F-47E5-A4E2-700064D8849C}" srcOrd="0" destOrd="0" presId="urn:microsoft.com/office/officeart/2005/8/layout/chevron2"/>
    <dgm:cxn modelId="{7D27D5E2-BD1A-4A07-9646-D31269A77CEA}" srcId="{B5D24630-DB47-424E-8088-63D982A33F22}" destId="{C06FAF00-E9A7-4242-AED7-5E82F8D7E998}" srcOrd="0" destOrd="0" parTransId="{8690461F-3705-4763-ABF0-C04774D03F17}" sibTransId="{424AF16E-3EA3-4327-A7CD-0541DF78ADA2}"/>
    <dgm:cxn modelId="{DBC8325C-8839-49BB-9772-D9432FAA51FB}" type="presParOf" srcId="{F1368C11-929C-40F2-9FEE-DBDDBC28F102}" destId="{EEA1EF09-C0D7-4E57-A074-BA6ADEE6E977}" srcOrd="0" destOrd="0" presId="urn:microsoft.com/office/officeart/2005/8/layout/chevron2"/>
    <dgm:cxn modelId="{CF9A2E5B-B0B8-47C6-8E2C-E5657BD676F2}" type="presParOf" srcId="{EEA1EF09-C0D7-4E57-A074-BA6ADEE6E977}" destId="{F6A3B127-4A0F-47E5-A4E2-700064D8849C}" srcOrd="0" destOrd="0" presId="urn:microsoft.com/office/officeart/2005/8/layout/chevron2"/>
    <dgm:cxn modelId="{F27301AE-EECE-41A0-9793-F19E6C919042}" type="presParOf" srcId="{EEA1EF09-C0D7-4E57-A074-BA6ADEE6E977}" destId="{6D478664-402B-447D-8459-1EF0F1B1C19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1B79A-6955-46FC-A271-E08E8E8DC919}">
      <dsp:nvSpPr>
        <dsp:cNvPr id="0" name=""/>
        <dsp:cNvSpPr/>
      </dsp:nvSpPr>
      <dsp:spPr>
        <a:xfrm>
          <a:off x="539" y="892974"/>
          <a:ext cx="2130393" cy="586150"/>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i="0" kern="1200" dirty="0"/>
            <a:t>Disallowance of expenditure</a:t>
          </a:r>
          <a:endParaRPr lang="en-US" sz="1700" kern="1200" dirty="0"/>
        </a:p>
      </dsp:txBody>
      <dsp:txXfrm>
        <a:off x="539" y="892974"/>
        <a:ext cx="2130393" cy="586150"/>
      </dsp:txXfrm>
    </dsp:sp>
    <dsp:sp modelId="{AF8431ED-3AC5-4ED6-B323-9D09F435DE27}">
      <dsp:nvSpPr>
        <dsp:cNvPr id="0" name=""/>
        <dsp:cNvSpPr/>
      </dsp:nvSpPr>
      <dsp:spPr>
        <a:xfrm>
          <a:off x="539" y="1479124"/>
          <a:ext cx="2130393" cy="169190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i="0" u="sng" kern="1200" dirty="0">
              <a:solidFill>
                <a:schemeClr val="tx1"/>
              </a:solidFill>
              <a:hlinkClick xmlns:r="http://schemas.openxmlformats.org/officeDocument/2006/relationships" r:id="rId1"/>
            </a:rPr>
            <a:t>section 40(a)(</a:t>
          </a:r>
          <a:r>
            <a:rPr lang="en-US" sz="1700" b="0" i="0" u="sng" kern="1200" dirty="0" err="1">
              <a:solidFill>
                <a:schemeClr val="tx1"/>
              </a:solidFill>
              <a:hlinkClick xmlns:r="http://schemas.openxmlformats.org/officeDocument/2006/relationships" r:id="rId1"/>
            </a:rPr>
            <a:t>i</a:t>
          </a:r>
          <a:r>
            <a:rPr lang="en-US" sz="1700" b="0" i="0" u="sng" kern="1200" dirty="0">
              <a:solidFill>
                <a:schemeClr val="tx1"/>
              </a:solidFill>
              <a:hlinkClick xmlns:r="http://schemas.openxmlformats.org/officeDocument/2006/relationships" r:id="rId1"/>
            </a:rPr>
            <a:t>)</a:t>
          </a:r>
          <a:endParaRPr lang="en-US" sz="1700" u="sng" kern="1200" dirty="0">
            <a:solidFill>
              <a:schemeClr val="tx1"/>
            </a:solidFill>
          </a:endParaRPr>
        </a:p>
        <a:p>
          <a:pPr marL="171450" lvl="1" indent="-171450" algn="l" defTabSz="755650">
            <a:lnSpc>
              <a:spcPct val="90000"/>
            </a:lnSpc>
            <a:spcBef>
              <a:spcPct val="0"/>
            </a:spcBef>
            <a:spcAft>
              <a:spcPct val="15000"/>
            </a:spcAft>
            <a:buChar char="•"/>
          </a:pPr>
          <a:r>
            <a:rPr lang="en-US" sz="1700" b="0" i="0" u="sng" kern="1200" dirty="0">
              <a:solidFill>
                <a:schemeClr val="tx1"/>
              </a:solidFill>
              <a:hlinkClick xmlns:r="http://schemas.openxmlformats.org/officeDocument/2006/relationships" r:id="rId1"/>
            </a:rPr>
            <a:t>section 40(a)(</a:t>
          </a:r>
          <a:r>
            <a:rPr lang="en-US" sz="1700" b="0" i="0" u="sng" kern="1200" dirty="0" err="1">
              <a:solidFill>
                <a:schemeClr val="tx1"/>
              </a:solidFill>
              <a:hlinkClick xmlns:r="http://schemas.openxmlformats.org/officeDocument/2006/relationships" r:id="rId1"/>
            </a:rPr>
            <a:t>ia</a:t>
          </a:r>
          <a:r>
            <a:rPr lang="en-US" sz="1700" b="0" i="0" u="sng" kern="1200" dirty="0">
              <a:solidFill>
                <a:schemeClr val="tx1"/>
              </a:solidFill>
              <a:hlinkClick xmlns:r="http://schemas.openxmlformats.org/officeDocument/2006/relationships" r:id="rId1"/>
            </a:rPr>
            <a:t>)</a:t>
          </a:r>
          <a:endParaRPr lang="en-US" sz="1700" u="sng" kern="1200" dirty="0">
            <a:solidFill>
              <a:schemeClr val="tx1"/>
            </a:solidFill>
          </a:endParaRPr>
        </a:p>
        <a:p>
          <a:pPr marL="171450" lvl="1" indent="-171450" algn="l" defTabSz="755650">
            <a:lnSpc>
              <a:spcPct val="90000"/>
            </a:lnSpc>
            <a:spcBef>
              <a:spcPct val="0"/>
            </a:spcBef>
            <a:spcAft>
              <a:spcPct val="15000"/>
            </a:spcAft>
            <a:buChar char="•"/>
          </a:pPr>
          <a:r>
            <a:rPr lang="en-US" sz="1700" b="0" i="0" u="sng" kern="1200" dirty="0">
              <a:solidFill>
                <a:schemeClr val="tx1"/>
              </a:solidFill>
            </a:rPr>
            <a:t>section 40(a)(iii)</a:t>
          </a:r>
          <a:endParaRPr lang="en-US" sz="1700" u="sng" kern="1200" dirty="0">
            <a:solidFill>
              <a:schemeClr val="tx1"/>
            </a:solidFill>
          </a:endParaRPr>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1"/>
            </a:rPr>
            <a:t>Section 58(1A)</a:t>
          </a:r>
          <a:endParaRPr lang="en-US" sz="1700" kern="1200" dirty="0"/>
        </a:p>
      </dsp:txBody>
      <dsp:txXfrm>
        <a:off x="539" y="1479124"/>
        <a:ext cx="2130393" cy="1691900"/>
      </dsp:txXfrm>
    </dsp:sp>
    <dsp:sp modelId="{B84EB046-C1D4-4295-97D0-07F011AD4A70}">
      <dsp:nvSpPr>
        <dsp:cNvPr id="0" name=""/>
        <dsp:cNvSpPr/>
      </dsp:nvSpPr>
      <dsp:spPr>
        <a:xfrm>
          <a:off x="2386870" y="892974"/>
          <a:ext cx="1828130" cy="586150"/>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i="0" kern="1200" dirty="0"/>
            <a:t>Levy of interest</a:t>
          </a:r>
          <a:endParaRPr lang="en-US" sz="1700" kern="1200" dirty="0"/>
        </a:p>
      </dsp:txBody>
      <dsp:txXfrm>
        <a:off x="2386870" y="892974"/>
        <a:ext cx="1828130" cy="586150"/>
      </dsp:txXfrm>
    </dsp:sp>
    <dsp:sp modelId="{0AE29237-135A-4BBD-943F-C95B9DF74390}">
      <dsp:nvSpPr>
        <dsp:cNvPr id="0" name=""/>
        <dsp:cNvSpPr/>
      </dsp:nvSpPr>
      <dsp:spPr>
        <a:xfrm>
          <a:off x="2386870" y="1479124"/>
          <a:ext cx="1828130" cy="169190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1"/>
            </a:rPr>
            <a:t>Section 201(1A)</a:t>
          </a:r>
        </a:p>
      </dsp:txBody>
      <dsp:txXfrm>
        <a:off x="2386870" y="1479124"/>
        <a:ext cx="1828130" cy="1691900"/>
      </dsp:txXfrm>
    </dsp:sp>
    <dsp:sp modelId="{9E115219-920F-4B1C-AA78-7E09E32530F6}">
      <dsp:nvSpPr>
        <dsp:cNvPr id="0" name=""/>
        <dsp:cNvSpPr/>
      </dsp:nvSpPr>
      <dsp:spPr>
        <a:xfrm>
          <a:off x="4470939" y="893975"/>
          <a:ext cx="2026957" cy="585470"/>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i="0" kern="1200" dirty="0"/>
            <a:t>Levy of Penalty</a:t>
          </a:r>
          <a:endParaRPr lang="en-US" sz="1700" kern="1200" dirty="0"/>
        </a:p>
      </dsp:txBody>
      <dsp:txXfrm>
        <a:off x="4470939" y="893975"/>
        <a:ext cx="2026957" cy="585470"/>
      </dsp:txXfrm>
    </dsp:sp>
    <dsp:sp modelId="{4E45B224-5AE2-49A6-9743-D4615D4EF872}">
      <dsp:nvSpPr>
        <dsp:cNvPr id="0" name=""/>
        <dsp:cNvSpPr/>
      </dsp:nvSpPr>
      <dsp:spPr>
        <a:xfrm>
          <a:off x="4470939" y="1480086"/>
          <a:ext cx="2026957" cy="1689937"/>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1"/>
            </a:rPr>
            <a:t>Section 221</a:t>
          </a:r>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1"/>
            </a:rPr>
            <a:t>section 271C</a:t>
          </a:r>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1"/>
            </a:rPr>
            <a:t>Section 271H</a:t>
          </a:r>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1"/>
            </a:rPr>
            <a:t>Section 234E</a:t>
          </a:r>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1"/>
            </a:rPr>
            <a:t>Section 270A</a:t>
          </a:r>
        </a:p>
      </dsp:txBody>
      <dsp:txXfrm>
        <a:off x="4470939" y="1480086"/>
        <a:ext cx="2026957" cy="1689937"/>
      </dsp:txXfrm>
    </dsp:sp>
    <dsp:sp modelId="{6FDC405A-D8BA-43F5-B9BB-BA345559EF55}">
      <dsp:nvSpPr>
        <dsp:cNvPr id="0" name=""/>
        <dsp:cNvSpPr/>
      </dsp:nvSpPr>
      <dsp:spPr>
        <a:xfrm>
          <a:off x="6744420" y="860503"/>
          <a:ext cx="1932425" cy="588682"/>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i="0" kern="1200" dirty="0"/>
            <a:t>Prosecution</a:t>
          </a:r>
          <a:r>
            <a:rPr lang="en-US" sz="1700" kern="1200" dirty="0"/>
            <a:t> </a:t>
          </a:r>
        </a:p>
      </dsp:txBody>
      <dsp:txXfrm>
        <a:off x="6744420" y="860503"/>
        <a:ext cx="1932425" cy="588682"/>
      </dsp:txXfrm>
    </dsp:sp>
    <dsp:sp modelId="{5B2FF4F5-EE3E-42E6-BF3F-770D2094FAA1}">
      <dsp:nvSpPr>
        <dsp:cNvPr id="0" name=""/>
        <dsp:cNvSpPr/>
      </dsp:nvSpPr>
      <dsp:spPr>
        <a:xfrm>
          <a:off x="6753835" y="1474276"/>
          <a:ext cx="1932425" cy="169920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i="0" kern="1200">
              <a:solidFill>
                <a:schemeClr val="tx1"/>
              </a:solidFill>
              <a:hlinkClick xmlns:r="http://schemas.openxmlformats.org/officeDocument/2006/relationships" r:id="rId1"/>
            </a:rPr>
            <a:t>Section 276 B</a:t>
          </a:r>
          <a:endParaRPr lang="en-US" sz="1700" b="0" i="0" kern="1200" dirty="0">
            <a:solidFill>
              <a:schemeClr val="tx1"/>
            </a:solidFill>
            <a:hlinkClick xmlns:r="http://schemas.openxmlformats.org/officeDocument/2006/relationships" r:id="rId1"/>
          </a:endParaRPr>
        </a:p>
      </dsp:txBody>
      <dsp:txXfrm>
        <a:off x="6753835" y="1474276"/>
        <a:ext cx="1932425" cy="1699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5F50C-E8EF-493C-95B3-8A99005E2EAD}">
      <dsp:nvSpPr>
        <dsp:cNvPr id="0" name=""/>
        <dsp:cNvSpPr/>
      </dsp:nvSpPr>
      <dsp:spPr>
        <a:xfrm rot="5400000">
          <a:off x="-562035" y="1960491"/>
          <a:ext cx="3746905" cy="2622833"/>
        </a:xfrm>
        <a:prstGeom prst="chevron">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SECTION 40(a)(</a:t>
          </a:r>
          <a:r>
            <a:rPr lang="en-US" sz="4000" kern="1200" dirty="0" err="1"/>
            <a:t>i</a:t>
          </a:r>
          <a:r>
            <a:rPr lang="en-US" sz="4000" kern="1200" dirty="0"/>
            <a:t>)</a:t>
          </a:r>
        </a:p>
      </dsp:txBody>
      <dsp:txXfrm rot="-5400000">
        <a:off x="2" y="2709872"/>
        <a:ext cx="2622833" cy="1124072"/>
      </dsp:txXfrm>
    </dsp:sp>
    <dsp:sp modelId="{BEF9510B-9803-49EC-BA8F-42FFE0175F8A}">
      <dsp:nvSpPr>
        <dsp:cNvPr id="0" name=""/>
        <dsp:cNvSpPr/>
      </dsp:nvSpPr>
      <dsp:spPr>
        <a:xfrm rot="5400000">
          <a:off x="3085720" y="-377683"/>
          <a:ext cx="5061992" cy="598776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en-US" sz="2200" b="0" i="0" kern="1200" dirty="0">
              <a:latin typeface="Garamond" pitchFamily="18" charset="0"/>
            </a:rPr>
            <a:t>Notwithstanding anything to the contrary in sections 30 to [2][38], the following amounts </a:t>
          </a:r>
          <a:r>
            <a:rPr lang="en-US" sz="2200" b="1" i="0" kern="1200" dirty="0">
              <a:latin typeface="Garamond" pitchFamily="18" charset="0"/>
            </a:rPr>
            <a:t>shall not be deducted </a:t>
          </a:r>
          <a:r>
            <a:rPr lang="en-US" sz="2200" b="0" i="0" kern="1200" dirty="0">
              <a:latin typeface="Garamond" pitchFamily="18" charset="0"/>
            </a:rPr>
            <a:t>in computing the income chargeable under the head Profits and gains of business or profession in the case of any assessee any interest (not being interest on a loan issued for public subscription before the 1st day of April, 1938), royalty, fees for technical services or other sum chargeable under this Act, which is payable,</a:t>
          </a:r>
          <a:r>
            <a:rPr lang="en-US" sz="2200" b="1" i="0" kern="1200" dirty="0">
              <a:latin typeface="Garamond" pitchFamily="18" charset="0"/>
            </a:rPr>
            <a:t>(A) </a:t>
          </a:r>
          <a:r>
            <a:rPr lang="en-US" sz="2200" b="0" i="0" kern="1200" dirty="0">
              <a:latin typeface="Garamond" pitchFamily="18" charset="0"/>
            </a:rPr>
            <a:t>outside India; </a:t>
          </a:r>
          <a:endParaRPr lang="en-US" sz="2200" kern="1200" dirty="0">
            <a:latin typeface="Garamond" pitchFamily="18" charset="0"/>
          </a:endParaRPr>
        </a:p>
        <a:p>
          <a:pPr marL="228600" lvl="1" indent="-228600" algn="just" defTabSz="977900">
            <a:lnSpc>
              <a:spcPct val="90000"/>
            </a:lnSpc>
            <a:spcBef>
              <a:spcPct val="0"/>
            </a:spcBef>
            <a:spcAft>
              <a:spcPct val="15000"/>
            </a:spcAft>
            <a:buChar char="•"/>
          </a:pPr>
          <a:r>
            <a:rPr lang="en-US" sz="2200" b="0" i="0" kern="1200" dirty="0">
              <a:latin typeface="Garamond" pitchFamily="18" charset="0"/>
            </a:rPr>
            <a:t>or </a:t>
          </a:r>
          <a:r>
            <a:rPr lang="en-US" sz="2200" b="1" i="0" kern="1200" dirty="0">
              <a:latin typeface="Garamond" pitchFamily="18" charset="0"/>
            </a:rPr>
            <a:t>(B)</a:t>
          </a:r>
          <a:r>
            <a:rPr lang="en-US" sz="2200" b="0" i="0" kern="1200" dirty="0">
              <a:latin typeface="Garamond" pitchFamily="18" charset="0"/>
            </a:rPr>
            <a:t> in India to a non-resident, not being a company or to a foreign company, on which tax is deductible at source under Chapter XVII-B and such </a:t>
          </a:r>
          <a:r>
            <a:rPr lang="en-US" sz="2200" b="1" i="0" kern="1200" dirty="0">
              <a:latin typeface="Garamond" pitchFamily="18" charset="0"/>
            </a:rPr>
            <a:t>tax has not been deducted </a:t>
          </a:r>
          <a:r>
            <a:rPr lang="en-US" sz="2200" b="0" i="0" kern="1200" dirty="0">
              <a:latin typeface="Garamond" pitchFamily="18" charset="0"/>
            </a:rPr>
            <a:t>or, </a:t>
          </a:r>
          <a:r>
            <a:rPr lang="en-US" sz="2200" b="1" i="0" kern="1200" dirty="0">
              <a:latin typeface="Garamond" pitchFamily="18" charset="0"/>
            </a:rPr>
            <a:t>after deduction, has not been paid</a:t>
          </a:r>
          <a:r>
            <a:rPr lang="en-US" sz="2200" b="0" i="0" kern="1200" dirty="0">
              <a:latin typeface="Garamond" pitchFamily="18" charset="0"/>
            </a:rPr>
            <a:t> [4][on or before the due date specified in sub-section (1) of section 139]</a:t>
          </a:r>
          <a:endParaRPr lang="en-US" sz="2200" kern="1200" dirty="0">
            <a:latin typeface="Garamond" pitchFamily="18" charset="0"/>
          </a:endParaRPr>
        </a:p>
      </dsp:txBody>
      <dsp:txXfrm rot="-5400000">
        <a:off x="2622833" y="332310"/>
        <a:ext cx="5740660" cy="4567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D5C66-5395-467F-A34E-0346B8DD7E03}">
      <dsp:nvSpPr>
        <dsp:cNvPr id="0" name=""/>
        <dsp:cNvSpPr/>
      </dsp:nvSpPr>
      <dsp:spPr>
        <a:xfrm rot="5400000">
          <a:off x="-570399" y="1663827"/>
          <a:ext cx="3802661" cy="2661862"/>
        </a:xfrm>
        <a:prstGeom prst="chevron">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SECTION 40(a)(</a:t>
          </a:r>
          <a:r>
            <a:rPr lang="en-US" sz="4100" kern="1200" dirty="0" err="1"/>
            <a:t>ia</a:t>
          </a:r>
          <a:r>
            <a:rPr lang="en-US" sz="4100" kern="1200" dirty="0"/>
            <a:t>)</a:t>
          </a:r>
        </a:p>
      </dsp:txBody>
      <dsp:txXfrm rot="-5400000">
        <a:off x="1" y="2424358"/>
        <a:ext cx="2661862" cy="1140799"/>
      </dsp:txXfrm>
    </dsp:sp>
    <dsp:sp modelId="{C3548BB0-5107-4E4F-AF44-B9824D0C9301}">
      <dsp:nvSpPr>
        <dsp:cNvPr id="0" name=""/>
        <dsp:cNvSpPr/>
      </dsp:nvSpPr>
      <dsp:spPr>
        <a:xfrm rot="5400000">
          <a:off x="2919349" y="-225975"/>
          <a:ext cx="4595563" cy="511053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150000"/>
            </a:lnSpc>
            <a:spcBef>
              <a:spcPct val="0"/>
            </a:spcBef>
            <a:spcAft>
              <a:spcPct val="15000"/>
            </a:spcAft>
            <a:buChar char="•"/>
          </a:pPr>
          <a:r>
            <a:rPr lang="en-US" sz="2200" b="1" i="0" kern="1200" dirty="0">
              <a:latin typeface="Garamond" pitchFamily="18" charset="0"/>
            </a:rPr>
            <a:t>Thirty per cent </a:t>
          </a:r>
          <a:r>
            <a:rPr lang="en-US" sz="2200" b="0" i="0" kern="1200" dirty="0">
              <a:latin typeface="Garamond" pitchFamily="18" charset="0"/>
            </a:rPr>
            <a:t>of any sum payable to a resident, on which tax is deductible at source under Chapter XVII-B and such tax has not been deducted or, after deduction, has not been paid on or before the due date specified in sub-section (1) of section 139</a:t>
          </a:r>
        </a:p>
      </dsp:txBody>
      <dsp:txXfrm rot="-5400000">
        <a:off x="2661863" y="255848"/>
        <a:ext cx="4886200" cy="41468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D5C66-5395-467F-A34E-0346B8DD7E03}">
      <dsp:nvSpPr>
        <dsp:cNvPr id="0" name=""/>
        <dsp:cNvSpPr/>
      </dsp:nvSpPr>
      <dsp:spPr>
        <a:xfrm rot="5400000">
          <a:off x="-570399" y="1663827"/>
          <a:ext cx="3802661" cy="2661862"/>
        </a:xfrm>
        <a:prstGeom prst="chevron">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SECTION 58(1A)</a:t>
          </a:r>
        </a:p>
      </dsp:txBody>
      <dsp:txXfrm rot="-5400000">
        <a:off x="1" y="2424358"/>
        <a:ext cx="2661862" cy="1140799"/>
      </dsp:txXfrm>
    </dsp:sp>
    <dsp:sp modelId="{C3548BB0-5107-4E4F-AF44-B9824D0C9301}">
      <dsp:nvSpPr>
        <dsp:cNvPr id="0" name=""/>
        <dsp:cNvSpPr/>
      </dsp:nvSpPr>
      <dsp:spPr>
        <a:xfrm rot="5400000">
          <a:off x="2919349" y="-225975"/>
          <a:ext cx="4595563" cy="511053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150000"/>
            </a:lnSpc>
            <a:spcBef>
              <a:spcPct val="0"/>
            </a:spcBef>
            <a:spcAft>
              <a:spcPct val="15000"/>
            </a:spcAft>
            <a:buChar char="•"/>
          </a:pPr>
          <a:r>
            <a:rPr lang="en-US" sz="2200" b="0" i="0" kern="1200" dirty="0">
              <a:latin typeface="Garamond" pitchFamily="18" charset="0"/>
            </a:rPr>
            <a:t>(1A) The provisions of [8][sub-clauses (</a:t>
          </a:r>
          <a:r>
            <a:rPr lang="en-US" sz="2200" b="0" i="0" kern="1200" dirty="0" err="1">
              <a:latin typeface="Garamond" pitchFamily="18" charset="0"/>
            </a:rPr>
            <a:t>ia</a:t>
          </a:r>
          <a:r>
            <a:rPr lang="en-US" sz="2200" b="0" i="0" kern="1200" dirty="0">
              <a:latin typeface="Garamond" pitchFamily="18" charset="0"/>
            </a:rPr>
            <a:t>) and (</a:t>
          </a:r>
          <a:r>
            <a:rPr lang="en-US" sz="2200" b="0" i="0" kern="1200" dirty="0" err="1">
              <a:latin typeface="Garamond" pitchFamily="18" charset="0"/>
            </a:rPr>
            <a:t>iia</a:t>
          </a:r>
          <a:r>
            <a:rPr lang="en-US" sz="2200" b="0" i="0" kern="1200" dirty="0">
              <a:latin typeface="Garamond" pitchFamily="18" charset="0"/>
            </a:rPr>
            <a:t>)] of clause (a) of section 40 shall, so far as may be, apply in computing the income chargeable under the head Income from other sources as they apply in computing the income chargeable under the head Profits and gains of business or profession .]</a:t>
          </a:r>
        </a:p>
      </dsp:txBody>
      <dsp:txXfrm rot="-5400000">
        <a:off x="2661863" y="255848"/>
        <a:ext cx="4886200" cy="4146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37283-4FA9-4653-B536-9D7EED5D369D}">
      <dsp:nvSpPr>
        <dsp:cNvPr id="0" name=""/>
        <dsp:cNvSpPr/>
      </dsp:nvSpPr>
      <dsp:spPr>
        <a:xfrm rot="5400000">
          <a:off x="-333469" y="507431"/>
          <a:ext cx="2223129" cy="1556190"/>
        </a:xfrm>
        <a:prstGeom prst="chevron">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SECTION 201 A</a:t>
          </a:r>
        </a:p>
      </dsp:txBody>
      <dsp:txXfrm rot="-5400000">
        <a:off x="1" y="952056"/>
        <a:ext cx="1556190" cy="666939"/>
      </dsp:txXfrm>
    </dsp:sp>
    <dsp:sp modelId="{DDA4C860-4917-47E3-B636-A3D8BE66C597}">
      <dsp:nvSpPr>
        <dsp:cNvPr id="0" name=""/>
        <dsp:cNvSpPr/>
      </dsp:nvSpPr>
      <dsp:spPr>
        <a:xfrm rot="5400000">
          <a:off x="3885180" y="-2351310"/>
          <a:ext cx="2123188" cy="6825809"/>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latin typeface="Garamond" pitchFamily="18" charset="0"/>
            </a:rPr>
            <a:t>Non-deduction of tax at source, either in whole or in part</a:t>
          </a:r>
          <a:endParaRPr lang="en-US" sz="1800" kern="1200" dirty="0">
            <a:latin typeface="Garamond" pitchFamily="18" charset="0"/>
          </a:endParaRPr>
        </a:p>
        <a:p>
          <a:pPr marL="342900" lvl="2" indent="-171450" algn="l" defTabSz="800100">
            <a:lnSpc>
              <a:spcPct val="90000"/>
            </a:lnSpc>
            <a:spcBef>
              <a:spcPct val="0"/>
            </a:spcBef>
            <a:spcAft>
              <a:spcPct val="15000"/>
            </a:spcAft>
            <a:buChar char="•"/>
          </a:pPr>
          <a:r>
            <a:rPr lang="en-US" sz="1800" b="0" i="0" kern="1200" dirty="0">
              <a:latin typeface="Garamond" pitchFamily="18" charset="0"/>
            </a:rPr>
            <a:t>Interest  1% Per Month</a:t>
          </a:r>
          <a:endParaRPr lang="en-US" sz="1800" kern="1200" dirty="0">
            <a:latin typeface="Garamond" pitchFamily="18" charset="0"/>
          </a:endParaRPr>
        </a:p>
        <a:p>
          <a:pPr marL="342900" lvl="2" indent="-171450" algn="l" defTabSz="800100">
            <a:lnSpc>
              <a:spcPct val="90000"/>
            </a:lnSpc>
            <a:spcBef>
              <a:spcPct val="0"/>
            </a:spcBef>
            <a:spcAft>
              <a:spcPct val="15000"/>
            </a:spcAft>
            <a:buChar char="•"/>
          </a:pPr>
          <a:r>
            <a:rPr lang="en-US" sz="1800" b="1" i="0" kern="1200" dirty="0">
              <a:latin typeface="Garamond" pitchFamily="18" charset="0"/>
            </a:rPr>
            <a:t>Period for which interest is to be paid: </a:t>
          </a:r>
          <a:r>
            <a:rPr lang="en-US" sz="1800" b="0" i="0" kern="1200" dirty="0">
              <a:latin typeface="Garamond" pitchFamily="18" charset="0"/>
            </a:rPr>
            <a:t>From the date on which tax-deductible to the date on which tax is actually deducted.</a:t>
          </a:r>
          <a:endParaRPr lang="en-US" sz="1800" kern="1200" dirty="0">
            <a:latin typeface="Garamond" pitchFamily="18" charset="0"/>
          </a:endParaRPr>
        </a:p>
        <a:p>
          <a:pPr marL="171450" lvl="1" indent="-171450" algn="l" defTabSz="800100">
            <a:lnSpc>
              <a:spcPct val="90000"/>
            </a:lnSpc>
            <a:spcBef>
              <a:spcPct val="0"/>
            </a:spcBef>
            <a:spcAft>
              <a:spcPct val="15000"/>
            </a:spcAft>
            <a:buChar char="•"/>
          </a:pPr>
          <a:r>
            <a:rPr lang="en-US" sz="1800" b="0" i="0" kern="1200" dirty="0">
              <a:latin typeface="Garamond" pitchFamily="18" charset="0"/>
            </a:rPr>
            <a:t>After deduction of tax, non-payment of tax either in whole or in part</a:t>
          </a:r>
          <a:endParaRPr lang="en-US" sz="1800" kern="1200" dirty="0">
            <a:latin typeface="Garamond" pitchFamily="18" charset="0"/>
          </a:endParaRPr>
        </a:p>
        <a:p>
          <a:pPr marL="342900" lvl="2" indent="-171450" algn="l" defTabSz="800100">
            <a:lnSpc>
              <a:spcPct val="90000"/>
            </a:lnSpc>
            <a:spcBef>
              <a:spcPct val="0"/>
            </a:spcBef>
            <a:spcAft>
              <a:spcPct val="15000"/>
            </a:spcAft>
            <a:buChar char="•"/>
          </a:pPr>
          <a:r>
            <a:rPr lang="en-US" sz="1800" b="0" i="0" kern="1200" dirty="0">
              <a:latin typeface="Garamond" pitchFamily="18" charset="0"/>
            </a:rPr>
            <a:t>Interest 1.5% Per Month</a:t>
          </a:r>
          <a:endParaRPr lang="en-US" sz="1800" b="0" kern="1200" dirty="0">
            <a:latin typeface="Garamond" pitchFamily="18" charset="0"/>
          </a:endParaRPr>
        </a:p>
        <a:p>
          <a:pPr marL="342900" lvl="2" indent="-171450" algn="l" defTabSz="800100">
            <a:lnSpc>
              <a:spcPct val="90000"/>
            </a:lnSpc>
            <a:spcBef>
              <a:spcPct val="0"/>
            </a:spcBef>
            <a:spcAft>
              <a:spcPct val="15000"/>
            </a:spcAft>
            <a:buChar char="•"/>
          </a:pPr>
          <a:r>
            <a:rPr lang="en-US" sz="1800" b="1" i="0" kern="1200" dirty="0">
              <a:latin typeface="Garamond" pitchFamily="18" charset="0"/>
            </a:rPr>
            <a:t>Period for which interest is to be paid: </a:t>
          </a:r>
          <a:r>
            <a:rPr lang="en-US" sz="1800" b="0" i="0" kern="1200" dirty="0">
              <a:latin typeface="Garamond" pitchFamily="18" charset="0"/>
            </a:rPr>
            <a:t>From the date of deduction to the date of payment</a:t>
          </a:r>
          <a:endParaRPr lang="en-US" sz="1800" b="0" kern="1200" dirty="0">
            <a:latin typeface="Garamond" pitchFamily="18" charset="0"/>
          </a:endParaRPr>
        </a:p>
      </dsp:txBody>
      <dsp:txXfrm rot="-5400000">
        <a:off x="1533870" y="103645"/>
        <a:ext cx="6722164" cy="1915898"/>
      </dsp:txXfrm>
    </dsp:sp>
    <dsp:sp modelId="{DFE6DF52-1E98-4407-8C4E-A7EC72924706}">
      <dsp:nvSpPr>
        <dsp:cNvPr id="0" name=""/>
        <dsp:cNvSpPr/>
      </dsp:nvSpPr>
      <dsp:spPr>
        <a:xfrm rot="5400000">
          <a:off x="-333469" y="3316355"/>
          <a:ext cx="2223129" cy="1556190"/>
        </a:xfrm>
        <a:prstGeom prst="chevron">
          <a:avLst/>
        </a:prstGeom>
        <a:gradFill rotWithShape="0">
          <a:gsLst>
            <a:gs pos="0">
              <a:schemeClr val="accent4">
                <a:hueOff val="217290"/>
                <a:satOff val="-2070"/>
                <a:lumOff val="20784"/>
                <a:alphaOff val="0"/>
                <a:shade val="70000"/>
                <a:satMod val="150000"/>
              </a:schemeClr>
            </a:gs>
            <a:gs pos="34000">
              <a:schemeClr val="accent4">
                <a:hueOff val="217290"/>
                <a:satOff val="-2070"/>
                <a:lumOff val="20784"/>
                <a:alphaOff val="0"/>
                <a:shade val="70000"/>
                <a:satMod val="140000"/>
              </a:schemeClr>
            </a:gs>
            <a:gs pos="70000">
              <a:schemeClr val="accent4">
                <a:hueOff val="217290"/>
                <a:satOff val="-2070"/>
                <a:lumOff val="20784"/>
                <a:alphaOff val="0"/>
                <a:tint val="100000"/>
                <a:shade val="90000"/>
                <a:satMod val="140000"/>
              </a:schemeClr>
            </a:gs>
            <a:gs pos="100000">
              <a:schemeClr val="accent4">
                <a:hueOff val="217290"/>
                <a:satOff val="-2070"/>
                <a:lumOff val="2078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SECTION 221(1)</a:t>
          </a:r>
        </a:p>
      </dsp:txBody>
      <dsp:txXfrm rot="-5400000">
        <a:off x="1" y="3760980"/>
        <a:ext cx="1556190" cy="666939"/>
      </dsp:txXfrm>
    </dsp:sp>
    <dsp:sp modelId="{02B8CB2B-92F4-49B5-9F49-6B15214592AE}">
      <dsp:nvSpPr>
        <dsp:cNvPr id="0" name=""/>
        <dsp:cNvSpPr/>
      </dsp:nvSpPr>
      <dsp:spPr>
        <a:xfrm rot="5400000">
          <a:off x="3624686" y="292498"/>
          <a:ext cx="2688818" cy="6825809"/>
        </a:xfrm>
        <a:prstGeom prst="round2SameRect">
          <a:avLst/>
        </a:prstGeom>
        <a:solidFill>
          <a:schemeClr val="lt1">
            <a:alpha val="90000"/>
            <a:hueOff val="0"/>
            <a:satOff val="0"/>
            <a:lumOff val="0"/>
            <a:alphaOff val="0"/>
          </a:schemeClr>
        </a:solidFill>
        <a:ln w="9525" cap="flat" cmpd="sng" algn="ctr">
          <a:solidFill>
            <a:schemeClr val="accent4">
              <a:hueOff val="217290"/>
              <a:satOff val="-2070"/>
              <a:lumOff val="20784"/>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100000"/>
            </a:lnSpc>
            <a:spcBef>
              <a:spcPct val="0"/>
            </a:spcBef>
            <a:spcAft>
              <a:spcPct val="15000"/>
            </a:spcAft>
            <a:buChar char="•"/>
          </a:pPr>
          <a:r>
            <a:rPr lang="en-US" sz="1900" b="0" i="0" kern="1200" dirty="0">
              <a:latin typeface="Garamond" pitchFamily="18" charset="0"/>
            </a:rPr>
            <a:t>When an assessee is in default or is deemed to be in default in making a payment of tax, he shall, in addition to the amount of the arrears and the amount of interest payable under sub-section (2) of section 220, be liable, by way of penalty, to pay such amount as the [3][Assessing] Officer may direct, and in the case of a continuing default, such further amount or amounts as the [4][Assessing] Officer may, from time to time, direct, so, however, that the total amount of penalty does not exceed the amount of tax in arrears</a:t>
          </a:r>
          <a:endParaRPr lang="en-US" sz="1900" kern="1200" dirty="0">
            <a:latin typeface="Garamond" pitchFamily="18" charset="0"/>
          </a:endParaRPr>
        </a:p>
      </dsp:txBody>
      <dsp:txXfrm rot="-5400000">
        <a:off x="1556191" y="2492251"/>
        <a:ext cx="6694552" cy="24263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D8ED0-2B8B-4F8D-8726-011150A08349}">
      <dsp:nvSpPr>
        <dsp:cNvPr id="0" name=""/>
        <dsp:cNvSpPr/>
      </dsp:nvSpPr>
      <dsp:spPr>
        <a:xfrm rot="5400000">
          <a:off x="-293364" y="542306"/>
          <a:ext cx="2210367" cy="1700018"/>
        </a:xfrm>
        <a:prstGeom prst="chevron">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SECTION 271</a:t>
          </a:r>
        </a:p>
        <a:p>
          <a:pPr marL="0" lvl="0" indent="0" algn="ctr" defTabSz="666750">
            <a:lnSpc>
              <a:spcPct val="90000"/>
            </a:lnSpc>
            <a:spcBef>
              <a:spcPct val="0"/>
            </a:spcBef>
            <a:spcAft>
              <a:spcPct val="35000"/>
            </a:spcAft>
            <a:buNone/>
          </a:pPr>
          <a:r>
            <a:rPr lang="en-US" sz="1500" b="1" kern="1200" dirty="0"/>
            <a:t>C</a:t>
          </a:r>
        </a:p>
      </dsp:txBody>
      <dsp:txXfrm rot="-5400000">
        <a:off x="-38189" y="1137140"/>
        <a:ext cx="1700018" cy="510349"/>
      </dsp:txXfrm>
    </dsp:sp>
    <dsp:sp modelId="{4B4C3EA3-5E02-49CD-9D54-9C7699D97F78}">
      <dsp:nvSpPr>
        <dsp:cNvPr id="0" name=""/>
        <dsp:cNvSpPr/>
      </dsp:nvSpPr>
      <dsp:spPr>
        <a:xfrm rot="5400000">
          <a:off x="4141019" y="-2526170"/>
          <a:ext cx="1952197" cy="706334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b="0" i="0" kern="1200" dirty="0"/>
            <a:t>If any person fails to deduct the whole or any part of the tax as required by or under the provisions of Chapter XVII-B; or pay the whole or any part of the tax as required by or under, --sub-section (2) of section 115-O; </a:t>
          </a:r>
          <a:r>
            <a:rPr lang="en-US" sz="1600" b="0" i="0" kern="1200" dirty="0" err="1"/>
            <a:t>orsecond</a:t>
          </a:r>
          <a:r>
            <a:rPr lang="en-US" sz="1600" b="0" i="0" kern="1200" dirty="0"/>
            <a:t> proviso to section 194B, then, such person shall be liable to pay, by way of penalty, a sum equal to the amount of tax which such person failed to deduct or pay as aforesaid.</a:t>
          </a:r>
          <a:endParaRPr lang="en-US" sz="1600" kern="1200" dirty="0"/>
        </a:p>
        <a:p>
          <a:pPr marL="171450" lvl="1" indent="-171450" algn="just" defTabSz="711200">
            <a:lnSpc>
              <a:spcPct val="90000"/>
            </a:lnSpc>
            <a:spcBef>
              <a:spcPct val="0"/>
            </a:spcBef>
            <a:spcAft>
              <a:spcPct val="15000"/>
            </a:spcAft>
            <a:buChar char="•"/>
          </a:pPr>
          <a:r>
            <a:rPr lang="en-US" sz="1600" b="0" i="0" kern="1200" dirty="0"/>
            <a:t>Any penalty imposable under sub-section (1) shall be imposed by the [4][Joint Commissioner</a:t>
          </a:r>
          <a:endParaRPr lang="en-US" sz="1600" kern="1200" dirty="0"/>
        </a:p>
      </dsp:txBody>
      <dsp:txXfrm rot="-5400000">
        <a:off x="1585447" y="124700"/>
        <a:ext cx="6968044" cy="1761601"/>
      </dsp:txXfrm>
    </dsp:sp>
    <dsp:sp modelId="{AE0CC5D9-C6F0-4A31-B879-11D5167169FC}">
      <dsp:nvSpPr>
        <dsp:cNvPr id="0" name=""/>
        <dsp:cNvSpPr/>
      </dsp:nvSpPr>
      <dsp:spPr>
        <a:xfrm rot="5400000">
          <a:off x="-369745" y="3324185"/>
          <a:ext cx="2210367" cy="1547257"/>
        </a:xfrm>
        <a:prstGeom prst="chevron">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SECTION 271 H</a:t>
          </a:r>
        </a:p>
      </dsp:txBody>
      <dsp:txXfrm rot="-5400000">
        <a:off x="-38189" y="3766259"/>
        <a:ext cx="1547257" cy="663110"/>
      </dsp:txXfrm>
    </dsp:sp>
    <dsp:sp modelId="{66156F3C-6E0C-4EEB-8BB2-0576F41F60CC}">
      <dsp:nvSpPr>
        <dsp:cNvPr id="0" name=""/>
        <dsp:cNvSpPr/>
      </dsp:nvSpPr>
      <dsp:spPr>
        <a:xfrm rot="5400000">
          <a:off x="3600946" y="179328"/>
          <a:ext cx="2879584" cy="706334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b="0" i="0" kern="1200" dirty="0"/>
            <a:t>Penalty for failure to furnish statements, etc</a:t>
          </a:r>
          <a:endParaRPr lang="en-US" sz="1600" b="0" kern="1200" dirty="0"/>
        </a:p>
        <a:p>
          <a:pPr marL="171450" lvl="1" indent="-171450" algn="just" defTabSz="711200">
            <a:lnSpc>
              <a:spcPct val="90000"/>
            </a:lnSpc>
            <a:spcBef>
              <a:spcPct val="0"/>
            </a:spcBef>
            <a:spcAft>
              <a:spcPct val="15000"/>
            </a:spcAft>
            <a:buChar char="•"/>
          </a:pPr>
          <a:r>
            <a:rPr lang="en-US" sz="1600" b="0" i="0" kern="1200" dirty="0"/>
            <a:t>The penalty referred to in sub-section (1) shall be a sum </a:t>
          </a:r>
          <a:r>
            <a:rPr lang="en-US" sz="1600" b="1" i="0" kern="1200" dirty="0"/>
            <a:t>which shall not be less than ten thousand rupees but which may extend to one </a:t>
          </a:r>
          <a:r>
            <a:rPr lang="en-US" sz="1600" b="1" i="0" kern="1200" dirty="0" err="1"/>
            <a:t>lakh</a:t>
          </a:r>
          <a:r>
            <a:rPr lang="en-US" sz="1600" b="1" i="0" kern="1200" dirty="0"/>
            <a:t> rupees</a:t>
          </a:r>
          <a:endParaRPr lang="en-US" sz="1600" b="1" kern="1200" dirty="0"/>
        </a:p>
        <a:p>
          <a:pPr marL="171450" lvl="1" indent="-171450" algn="just" defTabSz="711200">
            <a:lnSpc>
              <a:spcPct val="90000"/>
            </a:lnSpc>
            <a:spcBef>
              <a:spcPct val="0"/>
            </a:spcBef>
            <a:spcAft>
              <a:spcPct val="15000"/>
            </a:spcAft>
            <a:buChar char="•"/>
          </a:pPr>
          <a:r>
            <a:rPr lang="en-US" sz="1600" b="0" i="0" kern="1200" dirty="0"/>
            <a:t>no penalty shall be levied for the failure referred to in clause (a) of sub-section (1), if the person proves that after paying tax deducted or collected along with the fee and interest, if any, to the credit of the Central Government, he had delivered or cause to be delivered the statement referred to in sub-section (3) of section 200 or the proviso to sub-section (3) of section 206C before the expiry of a period of one year from the time prescribed for delivering or causing to be delivered such statement.</a:t>
          </a:r>
          <a:endParaRPr lang="en-US" sz="1600" kern="1200" dirty="0"/>
        </a:p>
      </dsp:txBody>
      <dsp:txXfrm rot="-5400000">
        <a:off x="1509067" y="2411777"/>
        <a:ext cx="6922772" cy="25984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5F85C-02F7-47E2-9BA0-9913CCD19430}">
      <dsp:nvSpPr>
        <dsp:cNvPr id="0" name=""/>
        <dsp:cNvSpPr/>
      </dsp:nvSpPr>
      <dsp:spPr>
        <a:xfrm rot="5400000">
          <a:off x="-409202" y="736406"/>
          <a:ext cx="2728019" cy="1909613"/>
        </a:xfrm>
        <a:prstGeom prst="chevron">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SECTION 234E</a:t>
          </a:r>
        </a:p>
      </dsp:txBody>
      <dsp:txXfrm rot="-5400000">
        <a:off x="2" y="1282010"/>
        <a:ext cx="1909613" cy="818406"/>
      </dsp:txXfrm>
    </dsp:sp>
    <dsp:sp modelId="{5BCE7CC4-EBB7-460B-8E06-F277BB1E97EE}">
      <dsp:nvSpPr>
        <dsp:cNvPr id="0" name=""/>
        <dsp:cNvSpPr/>
      </dsp:nvSpPr>
      <dsp:spPr>
        <a:xfrm rot="5400000">
          <a:off x="3967560" y="-2022383"/>
          <a:ext cx="2356493" cy="6472386"/>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0" i="0" kern="1200" dirty="0"/>
            <a:t>Without prejudice to the provisions of the Act, where a person fails to deliver or cause to be delivered a statement within the time prescribed in sub-section (3) of section 200 or the proviso to sub-section (3) of section 206C, he shall be liable to pay, by way of fee, a sum of two hundred rupees for every day during which the failure continues</a:t>
          </a:r>
          <a:endParaRPr lang="en-US" sz="1500" kern="1200" dirty="0"/>
        </a:p>
      </dsp:txBody>
      <dsp:txXfrm rot="-5400000">
        <a:off x="1909614" y="150598"/>
        <a:ext cx="6357351" cy="2126423"/>
      </dsp:txXfrm>
    </dsp:sp>
    <dsp:sp modelId="{BEC5264C-B6BD-4030-835C-3661E9F39849}">
      <dsp:nvSpPr>
        <dsp:cNvPr id="0" name=""/>
        <dsp:cNvSpPr/>
      </dsp:nvSpPr>
      <dsp:spPr>
        <a:xfrm rot="5400000">
          <a:off x="-409202" y="3589220"/>
          <a:ext cx="2728019" cy="1909613"/>
        </a:xfrm>
        <a:prstGeom prst="chevron">
          <a:avLst/>
        </a:prstGeom>
        <a:gradFill rotWithShape="0">
          <a:gsLst>
            <a:gs pos="0">
              <a:schemeClr val="accent4">
                <a:hueOff val="217290"/>
                <a:satOff val="-2070"/>
                <a:lumOff val="20784"/>
                <a:alphaOff val="0"/>
                <a:shade val="70000"/>
                <a:satMod val="150000"/>
              </a:schemeClr>
            </a:gs>
            <a:gs pos="34000">
              <a:schemeClr val="accent4">
                <a:hueOff val="217290"/>
                <a:satOff val="-2070"/>
                <a:lumOff val="20784"/>
                <a:alphaOff val="0"/>
                <a:shade val="70000"/>
                <a:satMod val="140000"/>
              </a:schemeClr>
            </a:gs>
            <a:gs pos="70000">
              <a:schemeClr val="accent4">
                <a:hueOff val="217290"/>
                <a:satOff val="-2070"/>
                <a:lumOff val="20784"/>
                <a:alphaOff val="0"/>
                <a:tint val="100000"/>
                <a:shade val="90000"/>
                <a:satMod val="140000"/>
              </a:schemeClr>
            </a:gs>
            <a:gs pos="100000">
              <a:schemeClr val="accent4">
                <a:hueOff val="217290"/>
                <a:satOff val="-2070"/>
                <a:lumOff val="2078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SECTION </a:t>
          </a:r>
        </a:p>
        <a:p>
          <a:pPr marL="0" lvl="0" indent="0" algn="ctr" defTabSz="1111250">
            <a:lnSpc>
              <a:spcPct val="90000"/>
            </a:lnSpc>
            <a:spcBef>
              <a:spcPct val="0"/>
            </a:spcBef>
            <a:spcAft>
              <a:spcPct val="35000"/>
            </a:spcAft>
            <a:buNone/>
          </a:pPr>
          <a:r>
            <a:rPr lang="en-US" sz="2500" kern="1200" dirty="0"/>
            <a:t>270 A</a:t>
          </a:r>
        </a:p>
      </dsp:txBody>
      <dsp:txXfrm rot="-5400000">
        <a:off x="2" y="4134824"/>
        <a:ext cx="1909613" cy="818406"/>
      </dsp:txXfrm>
    </dsp:sp>
    <dsp:sp modelId="{0760DFBC-5372-430B-8F1D-8FF2A2C21A93}">
      <dsp:nvSpPr>
        <dsp:cNvPr id="0" name=""/>
        <dsp:cNvSpPr/>
      </dsp:nvSpPr>
      <dsp:spPr>
        <a:xfrm rot="5400000">
          <a:off x="3888536" y="830430"/>
          <a:ext cx="2514539" cy="6472386"/>
        </a:xfrm>
        <a:prstGeom prst="round2SameRect">
          <a:avLst/>
        </a:prstGeom>
        <a:solidFill>
          <a:schemeClr val="lt1">
            <a:alpha val="90000"/>
            <a:hueOff val="0"/>
            <a:satOff val="0"/>
            <a:lumOff val="0"/>
            <a:alphaOff val="0"/>
          </a:schemeClr>
        </a:solidFill>
        <a:ln w="9525" cap="flat" cmpd="sng" algn="ctr">
          <a:solidFill>
            <a:schemeClr val="accent4">
              <a:hueOff val="217290"/>
              <a:satOff val="-2070"/>
              <a:lumOff val="20784"/>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0" i="0" kern="1200" dirty="0"/>
            <a:t>Penalty for under-reporting and misreporting of income</a:t>
          </a:r>
          <a:endParaRPr lang="en-US" sz="1500" kern="1200" dirty="0"/>
        </a:p>
        <a:p>
          <a:pPr marL="114300" lvl="1" indent="-114300" algn="l" defTabSz="666750">
            <a:lnSpc>
              <a:spcPct val="90000"/>
            </a:lnSpc>
            <a:spcBef>
              <a:spcPct val="0"/>
            </a:spcBef>
            <a:spcAft>
              <a:spcPct val="15000"/>
            </a:spcAft>
            <a:buChar char="•"/>
          </a:pPr>
          <a:r>
            <a:rPr lang="en-US" sz="1500" b="0" i="0" kern="1200" dirty="0"/>
            <a:t>UNDER REPORTING- The penalty referred to in sub-section (1)  shall be a sum equal to fifty per cent of the amount of tax payable on under-reported income</a:t>
          </a:r>
          <a:endParaRPr lang="en-US" sz="1500" kern="1200" dirty="0"/>
        </a:p>
        <a:p>
          <a:pPr marL="114300" lvl="1" indent="-114300" algn="l" defTabSz="666750">
            <a:lnSpc>
              <a:spcPct val="90000"/>
            </a:lnSpc>
            <a:spcBef>
              <a:spcPct val="0"/>
            </a:spcBef>
            <a:spcAft>
              <a:spcPct val="15000"/>
            </a:spcAft>
            <a:buChar char="•"/>
          </a:pPr>
          <a:r>
            <a:rPr lang="en-US" sz="1500" kern="1200" dirty="0"/>
            <a:t>MIS REPORTING- </a:t>
          </a:r>
          <a:r>
            <a:rPr lang="en-US" sz="1500" b="0" i="0" kern="1200" dirty="0"/>
            <a:t>Notwithstanding anything contained in sub-section (6) or sub-section (7), where under-reported income is in consequence of any misreporting thereof by any person, the penalty referred to in sub-section (1) shall be equal to two hundred per cent. of the amount of tax payable on under-reported income</a:t>
          </a:r>
          <a:endParaRPr lang="en-US" sz="1500" kern="1200" dirty="0"/>
        </a:p>
      </dsp:txBody>
      <dsp:txXfrm rot="-5400000">
        <a:off x="1909613" y="2932103"/>
        <a:ext cx="6349636" cy="22690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3B127-4A0F-47E5-A4E2-700064D8849C}">
      <dsp:nvSpPr>
        <dsp:cNvPr id="0" name=""/>
        <dsp:cNvSpPr/>
      </dsp:nvSpPr>
      <dsp:spPr>
        <a:xfrm rot="5400000">
          <a:off x="-623247" y="1484783"/>
          <a:ext cx="4154983" cy="2908488"/>
        </a:xfrm>
        <a:prstGeom prst="chevron">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SECTION 276 B</a:t>
          </a:r>
        </a:p>
      </dsp:txBody>
      <dsp:txXfrm rot="-5400000">
        <a:off x="1" y="2315779"/>
        <a:ext cx="2908488" cy="1246495"/>
      </dsp:txXfrm>
    </dsp:sp>
    <dsp:sp modelId="{6D478664-402B-447D-8459-1EF0F1B1C197}">
      <dsp:nvSpPr>
        <dsp:cNvPr id="0" name=""/>
        <dsp:cNvSpPr/>
      </dsp:nvSpPr>
      <dsp:spPr>
        <a:xfrm rot="5400000">
          <a:off x="3446018" y="-524849"/>
          <a:ext cx="4398451" cy="547351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0" i="0" kern="1200" dirty="0"/>
            <a:t>If a person fails to pay to the credit of the Central Government-the tax deducted at source by him as required by or under the provisions of Chapter XVII-B; or the tax payable by him, as required by or under, -- sub-section (2) of section 115-O; or the second proviso to section 194B, he shall be punishable with rigorous imprisonment for a term which shall not be less than three months but which may extend to seven years and with fine.</a:t>
          </a:r>
          <a:endParaRPr lang="en-US" sz="2100" kern="1200" dirty="0"/>
        </a:p>
      </dsp:txBody>
      <dsp:txXfrm rot="-5400000">
        <a:off x="2908489" y="227395"/>
        <a:ext cx="5258796" cy="396902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1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811716-E10E-43EE-AFDC-032D603D753A}" type="datetimeFigureOut">
              <a:rPr lang="en-US" smtClean="0"/>
              <a:pPr/>
              <a:t>5/1/2024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2748FF-8E5B-4BB5-AC58-06CC36DB5BFA}" type="slidenum">
              <a:rPr lang="en-US" smtClean="0"/>
              <a:pPr/>
              <a:t>‹#›</a:t>
            </a:fld>
            <a:endParaRPr lang="en-US"/>
          </a:p>
        </p:txBody>
      </p:sp>
    </p:spTree>
    <p:extLst>
      <p:ext uri="{BB962C8B-B14F-4D97-AF65-F5344CB8AC3E}">
        <p14:creationId xmlns:p14="http://schemas.microsoft.com/office/powerpoint/2010/main" val="128064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748FF-8E5B-4BB5-AC58-06CC36DB5BFA}" type="slidenum">
              <a:rPr lang="en-US" smtClean="0"/>
              <a:pPr/>
              <a:t>30</a:t>
            </a:fld>
            <a:endParaRPr lang="en-US"/>
          </a:p>
        </p:txBody>
      </p:sp>
    </p:spTree>
    <p:extLst>
      <p:ext uri="{BB962C8B-B14F-4D97-AF65-F5344CB8AC3E}">
        <p14:creationId xmlns:p14="http://schemas.microsoft.com/office/powerpoint/2010/main" val="3490507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6FFD22-4633-4E67-A75D-215CF8B5D802}" type="slidenum">
              <a:rPr lang="en-IN" smtClean="0"/>
              <a:pPr/>
              <a:t>‹#›</a:t>
            </a:fld>
            <a:endParaRPr lang="en-IN"/>
          </a:p>
        </p:txBody>
      </p:sp>
    </p:spTree>
    <p:extLst>
      <p:ext uri="{BB962C8B-B14F-4D97-AF65-F5344CB8AC3E}">
        <p14:creationId xmlns:p14="http://schemas.microsoft.com/office/powerpoint/2010/main" val="183198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6FFD22-4633-4E67-A75D-215CF8B5D802}" type="slidenum">
              <a:rPr lang="en-IN" smtClean="0"/>
              <a:pPr/>
              <a:t>‹#›</a:t>
            </a:fld>
            <a:endParaRPr lang="en-IN"/>
          </a:p>
        </p:txBody>
      </p:sp>
    </p:spTree>
    <p:extLst>
      <p:ext uri="{BB962C8B-B14F-4D97-AF65-F5344CB8AC3E}">
        <p14:creationId xmlns:p14="http://schemas.microsoft.com/office/powerpoint/2010/main" val="316577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6FFD22-4633-4E67-A75D-215CF8B5D802}" type="slidenum">
              <a:rPr lang="en-IN" smtClean="0"/>
              <a:pPr/>
              <a:t>‹#›</a:t>
            </a:fld>
            <a:endParaRPr lang="en-IN"/>
          </a:p>
        </p:txBody>
      </p:sp>
    </p:spTree>
    <p:extLst>
      <p:ext uri="{BB962C8B-B14F-4D97-AF65-F5344CB8AC3E}">
        <p14:creationId xmlns:p14="http://schemas.microsoft.com/office/powerpoint/2010/main" val="290946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10666"/>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32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5/1/2024</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67282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5/1/2024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5316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1219170" rtl="0" eaLnBrk="1" latinLnBrk="0" hangingPunct="1">
              <a:lnSpc>
                <a:spcPct val="100000"/>
              </a:lnSpc>
              <a:spcBef>
                <a:spcPct val="0"/>
              </a:spcBef>
              <a:buNone/>
              <a:defRPr lang="en-US" sz="64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9"/>
            <a:ext cx="10363200" cy="1131887"/>
          </a:xfrm>
        </p:spPr>
        <p:txBody>
          <a:bodyPr anchor="t"/>
          <a:lstStyle>
            <a:lvl1pPr marL="0" indent="0" algn="ctr">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5/1/2024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5994400" y="3924303"/>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 name="Oval 7"/>
          <p:cNvSpPr/>
          <p:nvPr/>
        </p:nvSpPr>
        <p:spPr>
          <a:xfrm>
            <a:off x="6261100" y="3924303"/>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9" name="Oval 8"/>
          <p:cNvSpPr/>
          <p:nvPr/>
        </p:nvSpPr>
        <p:spPr>
          <a:xfrm>
            <a:off x="5728971" y="3924303"/>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150366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3200"/>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5/1/2024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9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p:nvPr>
        </p:nvSpPr>
        <p:spPr>
          <a:xfrm>
            <a:off x="6197610" y="1600200"/>
            <a:ext cx="5389033" cy="609600"/>
          </a:xfrm>
        </p:spPr>
        <p:txBody>
          <a:bodyPr anchor="b">
            <a:noAutofit/>
          </a:bodyPr>
          <a:lstStyle>
            <a:lvl1pPr marL="0" indent="0" algn="ctr">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5/1/2024</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774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5/1/2024</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347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5/1/2024</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93165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26" y="266703"/>
            <a:ext cx="4011084" cy="2095500"/>
          </a:xfrm>
        </p:spPr>
        <p:txBody>
          <a:bodyPr anchor="b"/>
          <a:lstStyle>
            <a:lvl1pPr algn="ctr">
              <a:lnSpc>
                <a:spcPct val="100000"/>
              </a:lnSpc>
              <a:defRPr sz="3733"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8" y="273056"/>
            <a:ext cx="6661151"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26" y="2438401"/>
            <a:ext cx="4011084" cy="3687763"/>
          </a:xfrm>
        </p:spPr>
        <p:txBody>
          <a:bodyPr>
            <a:normAutofit/>
          </a:bodyPr>
          <a:lstStyle>
            <a:lvl1pPr marL="0" indent="0" algn="ctr">
              <a:lnSpc>
                <a:spcPct val="125000"/>
              </a:lnSpc>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5/1/2024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8734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6FFD22-4633-4E67-A75D-215CF8B5D802}" type="slidenum">
              <a:rPr lang="en-IN" smtClean="0"/>
              <a:pPr/>
              <a:t>‹#›</a:t>
            </a:fld>
            <a:endParaRPr lang="en-IN"/>
          </a:p>
        </p:txBody>
      </p:sp>
    </p:spTree>
    <p:extLst>
      <p:ext uri="{BB962C8B-B14F-4D97-AF65-F5344CB8AC3E}">
        <p14:creationId xmlns:p14="http://schemas.microsoft.com/office/powerpoint/2010/main" val="422162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5"/>
            <a:ext cx="7615765" cy="895351"/>
          </a:xfrm>
        </p:spPr>
        <p:txBody>
          <a:bodyPr anchor="b"/>
          <a:lstStyle>
            <a:lvl1pPr algn="ctr">
              <a:lnSpc>
                <a:spcPct val="100000"/>
              </a:lnSpc>
              <a:defRPr sz="3733" b="0"/>
            </a:lvl1pPr>
          </a:lstStyle>
          <a:p>
            <a:r>
              <a:rPr lang="en-US"/>
              <a:t>Click to edit Master title style</a:t>
            </a:r>
            <a:endParaRPr lang="en-US" dirty="0"/>
          </a:p>
        </p:txBody>
      </p:sp>
      <p:sp>
        <p:nvSpPr>
          <p:cNvPr id="3" name="Picture Placeholder 2"/>
          <p:cNvSpPr>
            <a:spLocks noGrp="1"/>
          </p:cNvSpPr>
          <p:nvPr>
            <p:ph type="pic" idx="1"/>
          </p:nvPr>
        </p:nvSpPr>
        <p:spPr>
          <a:xfrm>
            <a:off x="2010835" y="1143003"/>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2239435" y="5810251"/>
            <a:ext cx="7615765" cy="533400"/>
          </a:xfrm>
        </p:spPr>
        <p:txBody>
          <a:bodyPr>
            <a:normAutofit/>
          </a:bodyPr>
          <a:lstStyle>
            <a:lvl1pPr marL="0" indent="0" algn="ctr">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5/1/2024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3530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5/1/2024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3465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5/1/2024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8849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10666"/>
            </a:lvl1pPr>
          </a:lstStyle>
          <a:p>
            <a:r>
              <a:rPr lang="en-US"/>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3733">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5/1/2024</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24628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5/1/2024</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91501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7200" b="0" cap="all"/>
            </a:lvl1pPr>
          </a:lstStyle>
          <a:p>
            <a:r>
              <a:rPr lang="en-US"/>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3733">
                <a:solidFill>
                  <a:schemeClr val="tx2"/>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5/1/2024</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428117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609601"/>
            <a:ext cx="4876800" cy="3767328"/>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5/1/2024</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03143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1936" y="609601"/>
            <a:ext cx="4876800" cy="639763"/>
          </a:xfrm>
        </p:spPr>
        <p:txBody>
          <a:bodyPr anchor="b">
            <a:noAutofit/>
          </a:bodyPr>
          <a:lstStyle>
            <a:lvl1pPr marL="0" indent="0">
              <a:buNone/>
              <a:defRPr sz="3733" b="0">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536" y="609601"/>
            <a:ext cx="4876800" cy="639763"/>
          </a:xfrm>
        </p:spPr>
        <p:txBody>
          <a:bodyPr anchor="b">
            <a:noAutofit/>
          </a:bodyPr>
          <a:lstStyle>
            <a:lvl1pPr marL="0" indent="0">
              <a:buNone/>
              <a:defRPr sz="3733" b="0">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5/1/2024</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1" name="Straight Connector 10"/>
          <p:cNvCxnSpPr/>
          <p:nvPr/>
        </p:nvCxnSpPr>
        <p:spPr>
          <a:xfrm>
            <a:off x="10119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7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5/1/2024</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4767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5/1/2024</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85969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6FFD22-4633-4E67-A75D-215CF8B5D802}" type="slidenum">
              <a:rPr lang="en-IN" smtClean="0"/>
              <a:pPr/>
              <a:t>‹#›</a:t>
            </a:fld>
            <a:endParaRPr lang="en-IN"/>
          </a:p>
        </p:txBody>
      </p:sp>
    </p:spTree>
    <p:extLst>
      <p:ext uri="{BB962C8B-B14F-4D97-AF65-F5344CB8AC3E}">
        <p14:creationId xmlns:p14="http://schemas.microsoft.com/office/powerpoint/2010/main" val="411728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7200" b="0"/>
            </a:lvl1pPr>
          </a:lstStyle>
          <a:p>
            <a:r>
              <a:rPr lang="en-US"/>
              <a:t>Click to edit Master title style</a:t>
            </a:r>
          </a:p>
        </p:txBody>
      </p:sp>
      <p:sp>
        <p:nvSpPr>
          <p:cNvPr id="3" name="Content Placeholder 2"/>
          <p:cNvSpPr>
            <a:spLocks noGrp="1"/>
          </p:cNvSpPr>
          <p:nvPr>
            <p:ph idx="1"/>
          </p:nvPr>
        </p:nvSpPr>
        <p:spPr>
          <a:xfrm>
            <a:off x="4947821" y="457205"/>
            <a:ext cx="6126579" cy="4114799"/>
          </a:xfrm>
        </p:spPr>
        <p:txBody>
          <a:bodyPr/>
          <a:lstStyle>
            <a:lvl1pPr>
              <a:defRPr sz="3200"/>
            </a:lvl1pPr>
            <a:lvl2pPr>
              <a:defRPr sz="2933"/>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11" y="457200"/>
            <a:ext cx="3564876" cy="4114800"/>
          </a:xfrm>
        </p:spPr>
        <p:txBody>
          <a:bodyPr>
            <a:normAutofit/>
          </a:bodyPr>
          <a:lstStyle>
            <a:lvl1pPr marL="0" indent="0">
              <a:buNone/>
              <a:defRPr sz="2800">
                <a:solidFill>
                  <a:schemeClr val="tx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5/1/2024</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22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7200" b="0"/>
            </a:lvl1pPr>
          </a:lstStyle>
          <a:p>
            <a:r>
              <a:rPr lang="en-US"/>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1133856" y="3505205"/>
            <a:ext cx="9855200" cy="804863"/>
          </a:xfrm>
        </p:spPr>
        <p:txBody>
          <a:bodyPr anchor="t" anchorCtr="0">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5/1/2024</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1374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5/1/2024</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72138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6"/>
            <a:ext cx="24384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5/1/2024</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15186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438400" y="3159761"/>
            <a:ext cx="6096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1036320" y="1219200"/>
            <a:ext cx="100584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16" name="Slide Number Placeholder 15"/>
          <p:cNvSpPr>
            <a:spLocks noGrp="1"/>
          </p:cNvSpPr>
          <p:nvPr>
            <p:ph type="sldNum" sz="quarter" idx="11"/>
          </p:nvPr>
        </p:nvSpPr>
        <p:spPr/>
        <p:txBody>
          <a:bodyPr/>
          <a:lstStyle/>
          <a:p>
            <a:fld id="{F06FFD22-4633-4E67-A75D-215CF8B5D802}" type="slidenum">
              <a:rPr lang="en-IN" smtClean="0"/>
              <a:pPr/>
              <a:t>‹#›</a:t>
            </a:fld>
            <a:endParaRPr lang="en-IN"/>
          </a:p>
        </p:txBody>
      </p:sp>
      <p:sp>
        <p:nvSpPr>
          <p:cNvPr id="17" name="Footer Placeholder 16"/>
          <p:cNvSpPr>
            <a:spLocks noGrp="1"/>
          </p:cNvSpPr>
          <p:nvPr>
            <p:ph type="ftr" sz="quarter" idx="12"/>
          </p:nvPr>
        </p:nvSpPr>
        <p:spPr/>
        <p:txBody>
          <a:bodyPr/>
          <a:lstStyle/>
          <a:p>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15" name="Slide Number Placeholder 14"/>
          <p:cNvSpPr>
            <a:spLocks noGrp="1"/>
          </p:cNvSpPr>
          <p:nvPr>
            <p:ph type="sldNum" sz="quarter" idx="11"/>
          </p:nvPr>
        </p:nvSpPr>
        <p:spPr/>
        <p:txBody>
          <a:bodyPr/>
          <a:lstStyle/>
          <a:p>
            <a:fld id="{F06FFD22-4633-4E67-A75D-215CF8B5D802}" type="slidenum">
              <a:rPr lang="en-IN" smtClean="0"/>
              <a:pPr/>
              <a:t>‹#›</a:t>
            </a:fld>
            <a:endParaRPr lang="en-IN"/>
          </a:p>
        </p:txBody>
      </p:sp>
      <p:sp>
        <p:nvSpPr>
          <p:cNvPr id="16" name="Footer Placeholder 15"/>
          <p:cNvSpPr>
            <a:spLocks noGrp="1"/>
          </p:cNvSpPr>
          <p:nvPr>
            <p:ph type="ftr" sz="quarter" idx="12"/>
          </p:nvPr>
        </p:nvSpPr>
        <p:spPr/>
        <p:txBody>
          <a:bodyPr/>
          <a:lstStyle/>
          <a:p>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5689600" y="4074498"/>
            <a:ext cx="6096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6096000" y="4267368"/>
            <a:ext cx="49784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13" name="Slide Number Placeholder 12"/>
          <p:cNvSpPr>
            <a:spLocks noGrp="1"/>
          </p:cNvSpPr>
          <p:nvPr>
            <p:ph type="sldNum" sz="quarter" idx="11"/>
          </p:nvPr>
        </p:nvSpPr>
        <p:spPr/>
        <p:txBody>
          <a:bodyPr/>
          <a:lstStyle/>
          <a:p>
            <a:fld id="{F06FFD22-4633-4E67-A75D-215CF8B5D802}" type="slidenum">
              <a:rPr lang="en-IN" smtClean="0"/>
              <a:pPr/>
              <a:t>‹#›</a:t>
            </a:fld>
            <a:endParaRPr lang="en-IN"/>
          </a:p>
        </p:txBody>
      </p:sp>
      <p:sp>
        <p:nvSpPr>
          <p:cNvPr id="14" name="Footer Placeholder 13"/>
          <p:cNvSpPr>
            <a:spLocks noGrp="1"/>
          </p:cNvSpPr>
          <p:nvPr>
            <p:ph type="ftr" sz="quarter" idx="12"/>
          </p:nvPr>
        </p:nvSpPr>
        <p:spPr/>
        <p:txBody>
          <a:bodyPr/>
          <a:lstStyle/>
          <a:p>
            <a:endParaRPr lang="en-IN"/>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9" name="Slide Number Placeholder 8"/>
          <p:cNvSpPr>
            <a:spLocks noGrp="1"/>
          </p:cNvSpPr>
          <p:nvPr>
            <p:ph type="sldNum" sz="quarter" idx="11"/>
          </p:nvPr>
        </p:nvSpPr>
        <p:spPr/>
        <p:txBody>
          <a:bodyPr/>
          <a:lstStyle/>
          <a:p>
            <a:fld id="{F06FFD22-4633-4E67-A75D-215CF8B5D802}" type="slidenum">
              <a:rPr lang="en-IN" smtClean="0"/>
              <a:pPr/>
              <a:t>‹#›</a:t>
            </a:fld>
            <a:endParaRPr lang="en-IN"/>
          </a:p>
        </p:txBody>
      </p:sp>
      <p:sp>
        <p:nvSpPr>
          <p:cNvPr id="10" name="Footer Placeholder 9"/>
          <p:cNvSpPr>
            <a:spLocks noGrp="1"/>
          </p:cNvSpPr>
          <p:nvPr>
            <p:ph type="ftr" sz="quarter" idx="12"/>
          </p:nvPr>
        </p:nvSpPr>
        <p:spPr/>
        <p:txBody>
          <a:bodyPr/>
          <a:lstStyle/>
          <a:p>
            <a:endParaRPr lang="en-IN"/>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6705600" y="658369"/>
            <a:ext cx="4364736"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8160" y="661976"/>
            <a:ext cx="4364736"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5600" y="661976"/>
            <a:ext cx="4364736"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408853" y="520192"/>
            <a:ext cx="6096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6373707" y="520192"/>
            <a:ext cx="6096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15" name="Slide Number Placeholder 14"/>
          <p:cNvSpPr>
            <a:spLocks noGrp="1"/>
          </p:cNvSpPr>
          <p:nvPr>
            <p:ph type="sldNum" sz="quarter" idx="11"/>
          </p:nvPr>
        </p:nvSpPr>
        <p:spPr/>
        <p:txBody>
          <a:bodyPr/>
          <a:lstStyle/>
          <a:p>
            <a:fld id="{F06FFD22-4633-4E67-A75D-215CF8B5D802}" type="slidenum">
              <a:rPr lang="en-IN" smtClean="0"/>
              <a:pPr/>
              <a:t>‹#›</a:t>
            </a:fld>
            <a:endParaRPr lang="en-IN"/>
          </a:p>
        </p:txBody>
      </p:sp>
      <p:sp>
        <p:nvSpPr>
          <p:cNvPr id="16" name="Footer Placeholder 15"/>
          <p:cNvSpPr>
            <a:spLocks noGrp="1"/>
          </p:cNvSpPr>
          <p:nvPr>
            <p:ph type="ftr" sz="quarter" idx="12"/>
          </p:nvPr>
        </p:nvSpPr>
        <p:spPr/>
        <p:txBody>
          <a:bodyPr/>
          <a:lstStyle/>
          <a:p>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8" name="Slide Number Placeholder 7"/>
          <p:cNvSpPr>
            <a:spLocks noGrp="1"/>
          </p:cNvSpPr>
          <p:nvPr>
            <p:ph type="sldNum" sz="quarter" idx="11"/>
          </p:nvPr>
        </p:nvSpPr>
        <p:spPr/>
        <p:txBody>
          <a:bodyPr/>
          <a:lstStyle/>
          <a:p>
            <a:fld id="{F06FFD22-4633-4E67-A75D-215CF8B5D802}" type="slidenum">
              <a:rPr lang="en-IN" smtClean="0"/>
              <a:pPr/>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6FFD22-4633-4E67-A75D-215CF8B5D802}" type="slidenum">
              <a:rPr lang="en-IN" smtClean="0"/>
              <a:pPr/>
              <a:t>‹#›</a:t>
            </a:fld>
            <a:endParaRPr lang="en-IN"/>
          </a:p>
        </p:txBody>
      </p:sp>
    </p:spTree>
    <p:extLst>
      <p:ext uri="{BB962C8B-B14F-4D97-AF65-F5344CB8AC3E}">
        <p14:creationId xmlns:p14="http://schemas.microsoft.com/office/powerpoint/2010/main" val="288596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6" name="Slide Number Placeholder 5"/>
          <p:cNvSpPr>
            <a:spLocks noGrp="1"/>
          </p:cNvSpPr>
          <p:nvPr>
            <p:ph type="sldNum" sz="quarter" idx="11"/>
          </p:nvPr>
        </p:nvSpPr>
        <p:spPr/>
        <p:txBody>
          <a:bodyPr/>
          <a:lstStyle/>
          <a:p>
            <a:fld id="{F06FFD22-4633-4E67-A75D-215CF8B5D802}" type="slidenum">
              <a:rPr lang="en-IN" smtClean="0"/>
              <a:pPr/>
              <a:t>‹#›</a:t>
            </a:fld>
            <a:endParaRPr lang="en-IN"/>
          </a:p>
        </p:txBody>
      </p:sp>
      <p:sp>
        <p:nvSpPr>
          <p:cNvPr id="7" name="Footer Placeholder 6"/>
          <p:cNvSpPr>
            <a:spLocks noGrp="1"/>
          </p:cNvSpPr>
          <p:nvPr>
            <p:ph type="ftr" sz="quarter" idx="12"/>
          </p:nvPr>
        </p:nvSpPr>
        <p:spPr/>
        <p:txBody>
          <a:bodyPr/>
          <a:lstStyle/>
          <a:p>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7105227" y="1774588"/>
            <a:ext cx="6096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1117600" y="685801"/>
            <a:ext cx="57912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0" y="685801"/>
            <a:ext cx="34544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16" name="Slide Number Placeholder 15"/>
          <p:cNvSpPr>
            <a:spLocks noGrp="1"/>
          </p:cNvSpPr>
          <p:nvPr>
            <p:ph type="sldNum" sz="quarter" idx="11"/>
          </p:nvPr>
        </p:nvSpPr>
        <p:spPr/>
        <p:txBody>
          <a:bodyPr/>
          <a:lstStyle/>
          <a:p>
            <a:fld id="{F06FFD22-4633-4E67-A75D-215CF8B5D802}" type="slidenum">
              <a:rPr lang="en-IN" smtClean="0"/>
              <a:pPr/>
              <a:t>‹#›</a:t>
            </a:fld>
            <a:endParaRPr lang="en-IN"/>
          </a:p>
        </p:txBody>
      </p:sp>
      <p:sp>
        <p:nvSpPr>
          <p:cNvPr id="17" name="Footer Placeholder 16"/>
          <p:cNvSpPr>
            <a:spLocks noGrp="1"/>
          </p:cNvSpPr>
          <p:nvPr>
            <p:ph type="ftr" sz="quarter" idx="12"/>
          </p:nvPr>
        </p:nvSpPr>
        <p:spPr/>
        <p:txBody>
          <a:bodyPr/>
          <a:lstStyle/>
          <a:p>
            <a:endParaRPr lang="en-IN"/>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657600" y="3453047"/>
            <a:ext cx="67056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3247136" y="3331464"/>
            <a:ext cx="6096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14" name="Slide Number Placeholder 13"/>
          <p:cNvSpPr>
            <a:spLocks noGrp="1"/>
          </p:cNvSpPr>
          <p:nvPr>
            <p:ph type="sldNum" sz="quarter" idx="11"/>
          </p:nvPr>
        </p:nvSpPr>
        <p:spPr/>
        <p:txBody>
          <a:bodyPr/>
          <a:lstStyle/>
          <a:p>
            <a:fld id="{F06FFD22-4633-4E67-A75D-215CF8B5D802}" type="slidenum">
              <a:rPr lang="en-IN" smtClean="0"/>
              <a:pPr/>
              <a:t>‹#›</a:t>
            </a:fld>
            <a:endParaRPr lang="en-IN"/>
          </a:p>
        </p:txBody>
      </p:sp>
      <p:sp>
        <p:nvSpPr>
          <p:cNvPr id="15" name="Footer Placeholder 14"/>
          <p:cNvSpPr>
            <a:spLocks noGrp="1"/>
          </p:cNvSpPr>
          <p:nvPr>
            <p:ph type="ftr" sz="quarter" idx="12"/>
          </p:nvPr>
        </p:nvSpPr>
        <p:spPr/>
        <p:txBody>
          <a:bodyPr/>
          <a:lstStyle/>
          <a:p>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844800" y="685802"/>
            <a:ext cx="77216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6FFD22-4633-4E67-A75D-215CF8B5D802}" type="slidenum">
              <a:rPr lang="en-IN" smtClean="0"/>
              <a:pPr/>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6FFD22-4633-4E67-A75D-215CF8B5D802}" type="slidenum">
              <a:rPr lang="en-IN" smtClean="0"/>
              <a:pPr/>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6FFD22-4633-4E67-A75D-215CF8B5D802}" type="slidenum">
              <a:rPr lang="en-IN" smtClean="0"/>
              <a:pPr/>
              <a:t>‹#›</a:t>
            </a:fld>
            <a:endParaRPr lang="en-IN"/>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6FFD22-4633-4E67-A75D-215CF8B5D802}" type="slidenum">
              <a:rPr lang="en-IN" smtClean="0"/>
              <a:pPr/>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6FFD22-4633-4E67-A75D-215CF8B5D802}" type="slidenum">
              <a:rPr lang="en-IN" smtClean="0"/>
              <a:pPr/>
              <a:t>‹#›</a:t>
            </a:fld>
            <a:endParaRPr lang="en-IN"/>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6FFD22-4633-4E67-A75D-215CF8B5D802}" type="slidenum">
              <a:rPr lang="en-IN" smtClean="0"/>
              <a:pPr/>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06FFD22-4633-4E67-A75D-215CF8B5D802}" type="slidenum">
              <a:rPr lang="en-IN" smtClean="0"/>
              <a:pPr/>
              <a:t>‹#›</a:t>
            </a:fld>
            <a:endParaRPr lang="en-IN"/>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06FFD22-4633-4E67-A75D-215CF8B5D802}" type="slidenum">
              <a:rPr lang="en-IN" smtClean="0"/>
              <a:pPr/>
              <a:t>‹#›</a:t>
            </a:fld>
            <a:endParaRPr lang="en-IN"/>
          </a:p>
        </p:txBody>
      </p:sp>
    </p:spTree>
    <p:extLst>
      <p:ext uri="{BB962C8B-B14F-4D97-AF65-F5344CB8AC3E}">
        <p14:creationId xmlns:p14="http://schemas.microsoft.com/office/powerpoint/2010/main" val="101874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06FFD22-4633-4E67-A75D-215CF8B5D802}" type="slidenum">
              <a:rPr lang="en-IN" smtClean="0"/>
              <a:pPr/>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06FFD22-4633-4E67-A75D-215CF8B5D802}" type="slidenum">
              <a:rPr lang="en-IN" smtClean="0"/>
              <a:pPr/>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6FFD22-4633-4E67-A75D-215CF8B5D802}" type="slidenum">
              <a:rPr lang="en-IN" smtClean="0"/>
              <a:pPr/>
              <a:t>‹#›</a:t>
            </a:fld>
            <a:endParaRPr lang="en-IN"/>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6FFD22-4633-4E67-A75D-215CF8B5D802}" type="slidenum">
              <a:rPr lang="en-IN" smtClean="0"/>
              <a:pPr/>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6FFD22-4633-4E67-A75D-215CF8B5D802}" type="slidenum">
              <a:rPr lang="en-IN" smtClean="0"/>
              <a:pPr/>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6FFD22-4633-4E67-A75D-215CF8B5D802}" type="slidenum">
              <a:rPr lang="en-IN" smtClean="0"/>
              <a:pPr/>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06FFD22-4633-4E67-A75D-215CF8B5D802}" type="slidenum">
              <a:rPr lang="en-IN" smtClean="0"/>
              <a:pPr/>
              <a:t>‹#›</a:t>
            </a:fld>
            <a:endParaRPr lang="en-IN"/>
          </a:p>
        </p:txBody>
      </p:sp>
    </p:spTree>
    <p:extLst>
      <p:ext uri="{BB962C8B-B14F-4D97-AF65-F5344CB8AC3E}">
        <p14:creationId xmlns:p14="http://schemas.microsoft.com/office/powerpoint/2010/main" val="364501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06FFD22-4633-4E67-A75D-215CF8B5D802}" type="slidenum">
              <a:rPr lang="en-IN" smtClean="0"/>
              <a:pPr/>
              <a:t>‹#›</a:t>
            </a:fld>
            <a:endParaRPr lang="en-IN"/>
          </a:p>
        </p:txBody>
      </p:sp>
    </p:spTree>
    <p:extLst>
      <p:ext uri="{BB962C8B-B14F-4D97-AF65-F5344CB8AC3E}">
        <p14:creationId xmlns:p14="http://schemas.microsoft.com/office/powerpoint/2010/main" val="339781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6FFD22-4633-4E67-A75D-215CF8B5D802}" type="slidenum">
              <a:rPr lang="en-IN" smtClean="0"/>
              <a:pPr/>
              <a:t>‹#›</a:t>
            </a:fld>
            <a:endParaRPr lang="en-IN"/>
          </a:p>
        </p:txBody>
      </p:sp>
    </p:spTree>
    <p:extLst>
      <p:ext uri="{BB962C8B-B14F-4D97-AF65-F5344CB8AC3E}">
        <p14:creationId xmlns:p14="http://schemas.microsoft.com/office/powerpoint/2010/main" val="8842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34D83-649F-414E-A159-870799D009A0}" type="datetimeFigureOut">
              <a:rPr lang="en-IN" smtClean="0"/>
              <a:pPr/>
              <a:t>01-05-2024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6FFD22-4633-4E67-A75D-215CF8B5D802}" type="slidenum">
              <a:rPr lang="en-IN" smtClean="0"/>
              <a:pPr/>
              <a:t>‹#›</a:t>
            </a:fld>
            <a:endParaRPr lang="en-IN"/>
          </a:p>
        </p:txBody>
      </p:sp>
    </p:spTree>
    <p:extLst>
      <p:ext uri="{BB962C8B-B14F-4D97-AF65-F5344CB8AC3E}">
        <p14:creationId xmlns:p14="http://schemas.microsoft.com/office/powerpoint/2010/main" val="154759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34D83-649F-414E-A159-870799D009A0}" type="datetimeFigureOut">
              <a:rPr lang="en-IN" smtClean="0"/>
              <a:pPr/>
              <a:t>01-05-2024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FFD22-4633-4E67-A75D-215CF8B5D802}" type="slidenum">
              <a:rPr lang="en-IN" smtClean="0"/>
              <a:pPr/>
              <a:t>‹#›</a:t>
            </a:fld>
            <a:endParaRPr lang="en-IN"/>
          </a:p>
        </p:txBody>
      </p:sp>
    </p:spTree>
    <p:extLst>
      <p:ext uri="{BB962C8B-B14F-4D97-AF65-F5344CB8AC3E}">
        <p14:creationId xmlns:p14="http://schemas.microsoft.com/office/powerpoint/2010/main" val="115107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4473" y="6356352"/>
            <a:ext cx="2781300" cy="365125"/>
          </a:xfrm>
          <a:prstGeom prst="rect">
            <a:avLst/>
          </a:prstGeom>
        </p:spPr>
        <p:txBody>
          <a:bodyPr vert="horz" lIns="91440" tIns="45720" rIns="45720" bIns="45720" rtlCol="0" anchor="ctr"/>
          <a:lstStyle>
            <a:lvl1pPr algn="r">
              <a:defRPr sz="1600">
                <a:solidFill>
                  <a:schemeClr val="tx1">
                    <a:lumMod val="65000"/>
                    <a:lumOff val="35000"/>
                  </a:schemeClr>
                </a:solidFill>
                <a:latin typeface="Century Gothic" pitchFamily="34" charset="0"/>
              </a:defRPr>
            </a:lvl1pPr>
          </a:lstStyle>
          <a:p>
            <a:fld id="{1D8BD707-D9CF-40AE-B4C6-C98DA3205C09}" type="datetimeFigureOut">
              <a:rPr lang="en-US" smtClean="0">
                <a:solidFill>
                  <a:prstClr val="black">
                    <a:lumMod val="65000"/>
                    <a:lumOff val="35000"/>
                  </a:prstClr>
                </a:solidFill>
              </a:rPr>
              <a:pPr/>
              <a:t>5/1/2024</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878897" y="6356352"/>
            <a:ext cx="3797300" cy="365125"/>
          </a:xfrm>
          <a:prstGeom prst="rect">
            <a:avLst/>
          </a:prstGeom>
        </p:spPr>
        <p:txBody>
          <a:bodyPr vert="horz" lIns="45720" tIns="45720" rIns="91440" bIns="45720" rtlCol="0" anchor="ctr"/>
          <a:lstStyle>
            <a:lvl1pPr algn="l">
              <a:defRPr sz="16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11391047" y="6356352"/>
            <a:ext cx="749300" cy="365125"/>
          </a:xfrm>
          <a:prstGeom prst="rect">
            <a:avLst/>
          </a:prstGeom>
        </p:spPr>
        <p:txBody>
          <a:bodyPr vert="horz" lIns="27432" tIns="45720" rIns="45720" bIns="45720" rtlCol="0" anchor="ctr"/>
          <a:lstStyle>
            <a:lvl1pPr algn="l">
              <a:defRPr sz="1600">
                <a:solidFill>
                  <a:schemeClr val="tx1">
                    <a:lumMod val="65000"/>
                    <a:lumOff val="35000"/>
                  </a:schemeClr>
                </a:solidFill>
                <a:latin typeface="Century Gothic" pitchFamily="34" charset="0"/>
              </a:defRPr>
            </a:lvl1p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11277014" y="6499387"/>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 name="Oval 7"/>
          <p:cNvSpPr/>
          <p:nvPr/>
        </p:nvSpPr>
        <p:spPr>
          <a:xfrm>
            <a:off x="758826" y="6499387"/>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663540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70" rtl="0" eaLnBrk="1" latinLnBrk="0" hangingPunct="1">
        <a:lnSpc>
          <a:spcPts val="7733"/>
        </a:lnSpc>
        <a:spcBef>
          <a:spcPct val="0"/>
        </a:spcBef>
        <a:buNone/>
        <a:defRPr sz="72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457189" indent="-457189" algn="l" defTabSz="121917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mn-cs"/>
        </a:defRPr>
      </a:lvl1pPr>
      <a:lvl2pPr marL="990575" indent="-380990" algn="l" defTabSz="1219170" rtl="0" eaLnBrk="1" latinLnBrk="0" hangingPunct="1">
        <a:spcBef>
          <a:spcPct val="20000"/>
        </a:spcBef>
        <a:buFont typeface="Courier New" pitchFamily="49" charset="0"/>
        <a:buChar char="o"/>
        <a:defRPr sz="2133" kern="1200">
          <a:solidFill>
            <a:schemeClr val="tx1">
              <a:lumMod val="50000"/>
              <a:lumOff val="50000"/>
            </a:schemeClr>
          </a:solidFill>
          <a:latin typeface="+mj-lt"/>
          <a:ea typeface="+mn-ea"/>
          <a:cs typeface="+mn-cs"/>
        </a:defRPr>
      </a:lvl2pPr>
      <a:lvl3pPr marL="1523962" indent="-304792" algn="l" defTabSz="1219170" rtl="0" eaLnBrk="1" latinLnBrk="0" hangingPunct="1">
        <a:spcBef>
          <a:spcPct val="20000"/>
        </a:spcBef>
        <a:buFont typeface="Arial" pitchFamily="34" charset="0"/>
        <a:buChar char="•"/>
        <a:defRPr sz="2133" kern="1200">
          <a:solidFill>
            <a:schemeClr val="tx1">
              <a:lumMod val="50000"/>
              <a:lumOff val="50000"/>
            </a:schemeClr>
          </a:solidFill>
          <a:latin typeface="+mj-lt"/>
          <a:ea typeface="+mn-ea"/>
          <a:cs typeface="+mn-cs"/>
        </a:defRPr>
      </a:lvl3pPr>
      <a:lvl4pPr marL="2133547" indent="-304792" algn="l" defTabSz="1219170" rtl="0" eaLnBrk="1" latinLnBrk="0" hangingPunct="1">
        <a:spcBef>
          <a:spcPct val="20000"/>
        </a:spcBef>
        <a:buFont typeface="Courier New" pitchFamily="49" charset="0"/>
        <a:buChar char="o"/>
        <a:defRPr sz="2133" kern="1200">
          <a:solidFill>
            <a:schemeClr val="tx1">
              <a:lumMod val="50000"/>
              <a:lumOff val="50000"/>
            </a:schemeClr>
          </a:solidFill>
          <a:latin typeface="+mj-lt"/>
          <a:ea typeface="+mn-ea"/>
          <a:cs typeface="+mn-cs"/>
        </a:defRPr>
      </a:lvl4pPr>
      <a:lvl5pPr marL="2743131" indent="-304792" algn="l" defTabSz="1219170" rtl="0" eaLnBrk="1" latinLnBrk="0" hangingPunct="1">
        <a:spcBef>
          <a:spcPct val="20000"/>
        </a:spcBef>
        <a:buFont typeface="Arial" pitchFamily="34" charset="0"/>
        <a:buChar char="•"/>
        <a:defRPr sz="2133" kern="1200">
          <a:solidFill>
            <a:schemeClr val="tx1">
              <a:lumMod val="50000"/>
              <a:lumOff val="50000"/>
            </a:schemeClr>
          </a:solidFill>
          <a:latin typeface="+mj-lt"/>
          <a:ea typeface="+mn-ea"/>
          <a:cs typeface="+mn-cs"/>
        </a:defRPr>
      </a:lvl5pPr>
      <a:lvl6pPr marL="3352716" indent="-304792" algn="l" defTabSz="1219170" rtl="0" eaLnBrk="1" latinLnBrk="0" hangingPunct="1">
        <a:spcBef>
          <a:spcPct val="20000"/>
        </a:spcBef>
        <a:buFont typeface="Courier New" pitchFamily="49" charset="0"/>
        <a:buChar char="o"/>
        <a:defRPr sz="2133" kern="1200">
          <a:solidFill>
            <a:schemeClr val="tx1">
              <a:lumMod val="50000"/>
              <a:lumOff val="50000"/>
            </a:schemeClr>
          </a:solidFill>
          <a:latin typeface="+mj-lt"/>
          <a:ea typeface="+mn-ea"/>
          <a:cs typeface="+mn-cs"/>
        </a:defRPr>
      </a:lvl6pPr>
      <a:lvl7pPr marL="3962301" indent="-304792" algn="l" defTabSz="1219170" rtl="0" eaLnBrk="1" latinLnBrk="0" hangingPunct="1">
        <a:spcBef>
          <a:spcPct val="20000"/>
        </a:spcBef>
        <a:buFont typeface="Arial" pitchFamily="34" charset="0"/>
        <a:buChar char="•"/>
        <a:defRPr sz="2133" kern="1200">
          <a:solidFill>
            <a:schemeClr val="tx1">
              <a:lumMod val="50000"/>
              <a:lumOff val="50000"/>
            </a:schemeClr>
          </a:solidFill>
          <a:latin typeface="+mj-lt"/>
          <a:ea typeface="+mn-ea"/>
          <a:cs typeface="+mn-cs"/>
        </a:defRPr>
      </a:lvl7pPr>
      <a:lvl8pPr marL="4571886" indent="-304792" algn="l" defTabSz="1219170" rtl="0" eaLnBrk="1" latinLnBrk="0" hangingPunct="1">
        <a:spcBef>
          <a:spcPct val="20000"/>
        </a:spcBef>
        <a:buFont typeface="Courier New" pitchFamily="49" charset="0"/>
        <a:buChar char="o"/>
        <a:defRPr sz="2133" kern="1200">
          <a:solidFill>
            <a:schemeClr val="tx1">
              <a:lumMod val="50000"/>
              <a:lumOff val="50000"/>
            </a:schemeClr>
          </a:solidFill>
          <a:latin typeface="+mj-lt"/>
          <a:ea typeface="+mn-ea"/>
          <a:cs typeface="+mn-cs"/>
        </a:defRPr>
      </a:lvl8pPr>
      <a:lvl9pPr marL="5181470" indent="-304792" algn="l" defTabSz="1219170" rtl="0" eaLnBrk="1" latinLnBrk="0" hangingPunct="1">
        <a:spcBef>
          <a:spcPct val="20000"/>
        </a:spcBef>
        <a:buFont typeface="Arial" pitchFamily="34" charset="0"/>
        <a:buChar char="•"/>
        <a:defRPr sz="2133" kern="1200">
          <a:solidFill>
            <a:schemeClr val="tx1">
              <a:lumMod val="50000"/>
              <a:lumOff val="50000"/>
            </a:schemeClr>
          </a:solidFill>
          <a:latin typeface="+mj-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31200" y="6208776"/>
            <a:ext cx="2844800" cy="365125"/>
          </a:xfrm>
          <a:prstGeom prst="rect">
            <a:avLst/>
          </a:prstGeom>
        </p:spPr>
        <p:txBody>
          <a:bodyPr vert="horz" lIns="91440" tIns="45720" rIns="91440" bIns="45720" rtlCol="0" anchor="ctr"/>
          <a:lstStyle>
            <a:lvl1pPr algn="r">
              <a:defRPr sz="1600" b="1">
                <a:solidFill>
                  <a:schemeClr val="tx2">
                    <a:lumMod val="90000"/>
                    <a:lumOff val="10000"/>
                  </a:schemeClr>
                </a:solidFill>
                <a:latin typeface="+mn-lt"/>
              </a:defRPr>
            </a:lvl1pPr>
          </a:lstStyle>
          <a:p>
            <a:fld id="{1D8BD707-D9CF-40AE-B4C6-C98DA3205C09}" type="datetimeFigureOut">
              <a:rPr lang="en-US" smtClean="0">
                <a:solidFill>
                  <a:srgbClr val="303030">
                    <a:lumMod val="90000"/>
                    <a:lumOff val="10000"/>
                  </a:srgbClr>
                </a:solidFill>
              </a:rPr>
              <a:pPr/>
              <a:t>5/1/2024</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1016009" y="6208776"/>
            <a:ext cx="6498492" cy="365125"/>
          </a:xfrm>
          <a:prstGeom prst="rect">
            <a:avLst/>
          </a:prstGeom>
        </p:spPr>
        <p:txBody>
          <a:bodyPr vert="horz" lIns="91440" tIns="45720" rIns="91440" bIns="45720" rtlCol="0" anchor="ctr"/>
          <a:lstStyle>
            <a:lvl1pPr algn="l">
              <a:defRPr sz="1600" b="1">
                <a:solidFill>
                  <a:schemeClr val="tx2">
                    <a:lumMod val="90000"/>
                    <a:lumOff val="10000"/>
                  </a:schemeClr>
                </a:solidFill>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68"/>
            <a:ext cx="1016000" cy="365125"/>
          </a:xfrm>
          <a:prstGeom prst="rect">
            <a:avLst/>
          </a:prstGeom>
        </p:spPr>
        <p:txBody>
          <a:bodyPr vert="horz" lIns="91440" tIns="45720" rIns="91440" bIns="45720" rtlCol="0" anchor="ctr"/>
          <a:lstStyle>
            <a:lvl1pPr algn="r">
              <a:defRPr sz="3200">
                <a:solidFill>
                  <a:schemeClr val="tx1">
                    <a:lumMod val="85000"/>
                    <a:lumOff val="15000"/>
                  </a:schemeClr>
                </a:solidFill>
                <a:latin typeface="+mj-lt"/>
              </a:defRPr>
            </a:lvl1p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2514473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70" rtl="0" eaLnBrk="1" latinLnBrk="0" hangingPunct="1">
        <a:spcBef>
          <a:spcPct val="0"/>
        </a:spcBef>
        <a:buNone/>
        <a:defRPr sz="72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51" indent="-365751" algn="l" defTabSz="1219170" rtl="0" eaLnBrk="1" latinLnBrk="0" hangingPunct="1">
        <a:spcBef>
          <a:spcPct val="20000"/>
        </a:spcBef>
        <a:buClr>
          <a:schemeClr val="accent1"/>
        </a:buClr>
        <a:buFont typeface="Arial" pitchFamily="34" charset="0"/>
        <a:buChar char="•"/>
        <a:defRPr sz="3200" kern="1200">
          <a:solidFill>
            <a:schemeClr val="tx2"/>
          </a:solidFill>
          <a:latin typeface="+mn-lt"/>
          <a:ea typeface="+mn-ea"/>
          <a:cs typeface="+mn-cs"/>
        </a:defRPr>
      </a:lvl1pPr>
      <a:lvl2pPr marL="792460" indent="-365751" algn="l" defTabSz="1219170" rtl="0" eaLnBrk="1" latinLnBrk="0" hangingPunct="1">
        <a:spcBef>
          <a:spcPct val="20000"/>
        </a:spcBef>
        <a:buClr>
          <a:schemeClr val="accent1"/>
        </a:buClr>
        <a:buFont typeface="Arial" pitchFamily="34" charset="0"/>
        <a:buChar char="•"/>
        <a:defRPr sz="2933" kern="1200">
          <a:solidFill>
            <a:schemeClr val="tx2"/>
          </a:solidFill>
          <a:latin typeface="+mn-lt"/>
          <a:ea typeface="+mn-ea"/>
          <a:cs typeface="+mn-cs"/>
        </a:defRPr>
      </a:lvl2pPr>
      <a:lvl3pPr marL="1158211" indent="-304792" algn="l" defTabSz="1219170" rtl="0" eaLnBrk="1" latinLnBrk="0" hangingPunct="1">
        <a:spcBef>
          <a:spcPct val="20000"/>
        </a:spcBef>
        <a:buClr>
          <a:schemeClr val="accent1"/>
        </a:buClr>
        <a:buFont typeface="Arial" pitchFamily="34" charset="0"/>
        <a:buChar char="•"/>
        <a:defRPr sz="2667" kern="1200">
          <a:solidFill>
            <a:schemeClr val="tx2"/>
          </a:solidFill>
          <a:latin typeface="+mn-lt"/>
          <a:ea typeface="+mn-ea"/>
          <a:cs typeface="+mn-cs"/>
        </a:defRPr>
      </a:lvl3pPr>
      <a:lvl4pPr marL="1523962" indent="-304792" algn="l" defTabSz="121917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4pPr>
      <a:lvl5pPr marL="1828754" indent="-304792" algn="l" defTabSz="1219170" rtl="0" eaLnBrk="1" latinLnBrk="0" hangingPunct="1">
        <a:spcBef>
          <a:spcPct val="20000"/>
        </a:spcBef>
        <a:buClr>
          <a:schemeClr val="accent1"/>
        </a:buClr>
        <a:buFont typeface="Arial" pitchFamily="34" charset="0"/>
        <a:buChar char="•"/>
        <a:defRPr sz="2400" kern="1200" baseline="0">
          <a:solidFill>
            <a:schemeClr val="tx2"/>
          </a:solidFill>
          <a:latin typeface="+mn-lt"/>
          <a:ea typeface="+mn-ea"/>
          <a:cs typeface="+mn-cs"/>
        </a:defRPr>
      </a:lvl5pPr>
      <a:lvl6pPr marL="2194505" indent="-304792" algn="l" defTabSz="1219170" rtl="0" eaLnBrk="1" latinLnBrk="0" hangingPunct="1">
        <a:spcBef>
          <a:spcPct val="20000"/>
        </a:spcBef>
        <a:buClr>
          <a:schemeClr val="accent1"/>
        </a:buClr>
        <a:buFont typeface="Arial" pitchFamily="34" charset="0"/>
        <a:buChar char="•"/>
        <a:defRPr sz="2133" kern="1200">
          <a:solidFill>
            <a:schemeClr val="tx2"/>
          </a:solidFill>
          <a:latin typeface="+mn-lt"/>
          <a:ea typeface="+mn-ea"/>
          <a:cs typeface="+mn-cs"/>
        </a:defRPr>
      </a:lvl6pPr>
      <a:lvl7pPr marL="2535873" indent="-304792" algn="l" defTabSz="1219170" rtl="0" eaLnBrk="1" latinLnBrk="0" hangingPunct="1">
        <a:spcBef>
          <a:spcPct val="20000"/>
        </a:spcBef>
        <a:buClr>
          <a:schemeClr val="accent1"/>
        </a:buClr>
        <a:buFont typeface="Arial" pitchFamily="34" charset="0"/>
        <a:buChar char="•"/>
        <a:defRPr sz="2133" kern="1200">
          <a:solidFill>
            <a:schemeClr val="tx2"/>
          </a:solidFill>
          <a:latin typeface="+mn-lt"/>
          <a:ea typeface="+mn-ea"/>
          <a:cs typeface="+mn-cs"/>
        </a:defRPr>
      </a:lvl7pPr>
      <a:lvl8pPr marL="2926007" indent="-304792" algn="l" defTabSz="1219170" rtl="0" eaLnBrk="1" latinLnBrk="0" hangingPunct="1">
        <a:spcBef>
          <a:spcPct val="20000"/>
        </a:spcBef>
        <a:buClr>
          <a:schemeClr val="accent1"/>
        </a:buClr>
        <a:buFont typeface="Arial" pitchFamily="34" charset="0"/>
        <a:buChar char="•"/>
        <a:defRPr sz="2133" kern="1200">
          <a:solidFill>
            <a:schemeClr val="tx2"/>
          </a:solidFill>
          <a:latin typeface="+mn-lt"/>
          <a:ea typeface="+mn-ea"/>
          <a:cs typeface="+mn-cs"/>
        </a:defRPr>
      </a:lvl8pPr>
      <a:lvl9pPr marL="3291758" indent="-304792" algn="l" defTabSz="1219170" rtl="0" eaLnBrk="1" latinLnBrk="0" hangingPunct="1">
        <a:spcBef>
          <a:spcPct val="20000"/>
        </a:spcBef>
        <a:buClr>
          <a:schemeClr val="accent1"/>
        </a:buClr>
        <a:buFont typeface="Arial" pitchFamily="34" charset="0"/>
        <a:buChar char="•"/>
        <a:defRPr sz="2133" kern="120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830961" y="1038441"/>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557464" y="419133"/>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4370607" y="116855"/>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6320" y="4876800"/>
            <a:ext cx="100584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844800" y="685802"/>
            <a:ext cx="8128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54739"/>
            <a:ext cx="28448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4A334D83-649F-414E-A159-870799D009A0}" type="datetimeFigureOut">
              <a:rPr lang="en-IN" smtClean="0"/>
              <a:pPr/>
              <a:t>01-05-2024</a:t>
            </a:fld>
            <a:endParaRPr lang="en-IN"/>
          </a:p>
        </p:txBody>
      </p:sp>
      <p:sp>
        <p:nvSpPr>
          <p:cNvPr id="5" name="Footer Placeholder 4"/>
          <p:cNvSpPr>
            <a:spLocks noGrp="1"/>
          </p:cNvSpPr>
          <p:nvPr>
            <p:ph type="ftr" sz="quarter" idx="3"/>
          </p:nvPr>
        </p:nvSpPr>
        <p:spPr>
          <a:xfrm>
            <a:off x="1097280" y="6154739"/>
            <a:ext cx="6096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IN"/>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06FFD22-4633-4E67-A75D-215CF8B5D802}"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4A334D83-649F-414E-A159-870799D009A0}" type="datetimeFigureOut">
              <a:rPr lang="en-IN" smtClean="0"/>
              <a:pPr/>
              <a:t>01-05-2024</a:t>
            </a:fld>
            <a:endParaRPr lang="en-IN"/>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IN"/>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F06FFD22-4633-4E67-A75D-215CF8B5D80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Triangle 1">
            <a:extLst>
              <a:ext uri="{FF2B5EF4-FFF2-40B4-BE49-F238E27FC236}">
                <a16:creationId xmlns:a16="http://schemas.microsoft.com/office/drawing/2014/main" id="{0654360B-1604-45B4-8E30-A012620C4F58}"/>
              </a:ext>
            </a:extLst>
          </p:cNvPr>
          <p:cNvSpPr/>
          <p:nvPr/>
        </p:nvSpPr>
        <p:spPr>
          <a:xfrm flipH="1">
            <a:off x="10435771" y="1305456"/>
            <a:ext cx="1756229" cy="1169676"/>
          </a:xfrm>
          <a:custGeom>
            <a:avLst/>
            <a:gdLst>
              <a:gd name="connsiteX0" fmla="*/ 0 w 3309257"/>
              <a:gd name="connsiteY0" fmla="*/ 899885 h 899885"/>
              <a:gd name="connsiteX1" fmla="*/ 0 w 3309257"/>
              <a:gd name="connsiteY1" fmla="*/ 0 h 899885"/>
              <a:gd name="connsiteX2" fmla="*/ 3309257 w 3309257"/>
              <a:gd name="connsiteY2" fmla="*/ 899885 h 899885"/>
              <a:gd name="connsiteX3" fmla="*/ 0 w 3309257"/>
              <a:gd name="connsiteY3" fmla="*/ 899885 h 899885"/>
              <a:gd name="connsiteX0" fmla="*/ 0 w 3541486"/>
              <a:gd name="connsiteY0" fmla="*/ 899885 h 1175656"/>
              <a:gd name="connsiteX1" fmla="*/ 0 w 3541486"/>
              <a:gd name="connsiteY1" fmla="*/ 0 h 1175656"/>
              <a:gd name="connsiteX2" fmla="*/ 3541486 w 3541486"/>
              <a:gd name="connsiteY2" fmla="*/ 1175656 h 1175656"/>
              <a:gd name="connsiteX3" fmla="*/ 0 w 3541486"/>
              <a:gd name="connsiteY3" fmla="*/ 899885 h 1175656"/>
              <a:gd name="connsiteX0" fmla="*/ 0 w 3541486"/>
              <a:gd name="connsiteY0" fmla="*/ 899885 h 1175656"/>
              <a:gd name="connsiteX1" fmla="*/ 0 w 3541486"/>
              <a:gd name="connsiteY1" fmla="*/ 0 h 1175656"/>
              <a:gd name="connsiteX2" fmla="*/ 3541486 w 3541486"/>
              <a:gd name="connsiteY2" fmla="*/ 1175656 h 1175656"/>
              <a:gd name="connsiteX3" fmla="*/ 0 w 3541486"/>
              <a:gd name="connsiteY3" fmla="*/ 899885 h 1175656"/>
              <a:gd name="connsiteX0" fmla="*/ 0 w 3541486"/>
              <a:gd name="connsiteY0" fmla="*/ 899885 h 1175656"/>
              <a:gd name="connsiteX1" fmla="*/ 0 w 3541486"/>
              <a:gd name="connsiteY1" fmla="*/ 0 h 1175656"/>
              <a:gd name="connsiteX2" fmla="*/ 3541486 w 3541486"/>
              <a:gd name="connsiteY2" fmla="*/ 1175656 h 1175656"/>
              <a:gd name="connsiteX3" fmla="*/ 0 w 3541486"/>
              <a:gd name="connsiteY3" fmla="*/ 899885 h 1175656"/>
            </a:gdLst>
            <a:ahLst/>
            <a:cxnLst>
              <a:cxn ang="0">
                <a:pos x="connsiteX0" y="connsiteY0"/>
              </a:cxn>
              <a:cxn ang="0">
                <a:pos x="connsiteX1" y="connsiteY1"/>
              </a:cxn>
              <a:cxn ang="0">
                <a:pos x="connsiteX2" y="connsiteY2"/>
              </a:cxn>
              <a:cxn ang="0">
                <a:pos x="connsiteX3" y="connsiteY3"/>
              </a:cxn>
            </a:cxnLst>
            <a:rect l="l" t="t" r="r" b="b"/>
            <a:pathLst>
              <a:path w="3541486" h="1175656">
                <a:moveTo>
                  <a:pt x="0" y="899885"/>
                </a:moveTo>
                <a:lnTo>
                  <a:pt x="0" y="0"/>
                </a:lnTo>
                <a:cubicBezTo>
                  <a:pt x="861181" y="522513"/>
                  <a:pt x="1693334" y="928913"/>
                  <a:pt x="3541486" y="1175656"/>
                </a:cubicBezTo>
                <a:lnTo>
                  <a:pt x="0" y="899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083CC74-3590-4817-9D02-F09A6BDD9D37}"/>
              </a:ext>
            </a:extLst>
          </p:cNvPr>
          <p:cNvSpPr/>
          <p:nvPr/>
        </p:nvSpPr>
        <p:spPr>
          <a:xfrm>
            <a:off x="8771159" y="344911"/>
            <a:ext cx="1380674" cy="1380674"/>
          </a:xfrm>
          <a:prstGeom prst="ellipse">
            <a:avLst/>
          </a:prstGeom>
          <a:solidFill>
            <a:srgbClr val="FF00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C8422A9-21D6-4BB9-9D9A-C4DBED2100AA}"/>
              </a:ext>
            </a:extLst>
          </p:cNvPr>
          <p:cNvSpPr/>
          <p:nvPr/>
        </p:nvSpPr>
        <p:spPr>
          <a:xfrm>
            <a:off x="7369627" y="3208845"/>
            <a:ext cx="2293257" cy="2293257"/>
          </a:xfrm>
          <a:prstGeom prst="ellipse">
            <a:avLst/>
          </a:prstGeom>
          <a:solidFill>
            <a:srgbClr val="FF00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366A84C-49AD-4850-83F2-B1D2FF337163}"/>
              </a:ext>
            </a:extLst>
          </p:cNvPr>
          <p:cNvSpPr/>
          <p:nvPr/>
        </p:nvSpPr>
        <p:spPr>
          <a:xfrm>
            <a:off x="246743" y="3304983"/>
            <a:ext cx="10058400" cy="1294283"/>
          </a:xfrm>
          <a:custGeom>
            <a:avLst/>
            <a:gdLst>
              <a:gd name="connsiteX0" fmla="*/ 4626093 w 9252187"/>
              <a:gd name="connsiteY0" fmla="*/ 0 h 1294283"/>
              <a:gd name="connsiteX1" fmla="*/ 9239733 w 9252187"/>
              <a:gd name="connsiteY1" fmla="*/ 1282211 h 1294283"/>
              <a:gd name="connsiteX2" fmla="*/ 9252187 w 9252187"/>
              <a:gd name="connsiteY2" fmla="*/ 1294283 h 1294283"/>
              <a:gd name="connsiteX3" fmla="*/ 8971665 w 9252187"/>
              <a:gd name="connsiteY3" fmla="*/ 1131077 h 1294283"/>
              <a:gd name="connsiteX4" fmla="*/ 4626093 w 9252187"/>
              <a:gd name="connsiteY4" fmla="*/ 239486 h 1294283"/>
              <a:gd name="connsiteX5" fmla="*/ 280521 w 9252187"/>
              <a:gd name="connsiteY5" fmla="*/ 1131077 h 1294283"/>
              <a:gd name="connsiteX6" fmla="*/ 0 w 9252187"/>
              <a:gd name="connsiteY6" fmla="*/ 1294283 h 1294283"/>
              <a:gd name="connsiteX7" fmla="*/ 12453 w 9252187"/>
              <a:gd name="connsiteY7" fmla="*/ 1282211 h 1294283"/>
              <a:gd name="connsiteX8" fmla="*/ 4626093 w 9252187"/>
              <a:gd name="connsiteY8" fmla="*/ 0 h 129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52187" h="1294283">
                <a:moveTo>
                  <a:pt x="4626093" y="0"/>
                </a:moveTo>
                <a:cubicBezTo>
                  <a:pt x="6618325" y="0"/>
                  <a:pt x="8351224" y="518469"/>
                  <a:pt x="9239733" y="1282211"/>
                </a:cubicBezTo>
                <a:lnTo>
                  <a:pt x="9252187" y="1294283"/>
                </a:lnTo>
                <a:lnTo>
                  <a:pt x="8971665" y="1131077"/>
                </a:lnTo>
                <a:cubicBezTo>
                  <a:pt x="7938757" y="586560"/>
                  <a:pt x="6375589" y="239486"/>
                  <a:pt x="4626093" y="239486"/>
                </a:cubicBezTo>
                <a:cubicBezTo>
                  <a:pt x="2876597" y="239486"/>
                  <a:pt x="1313429" y="586560"/>
                  <a:pt x="280521" y="1131077"/>
                </a:cubicBezTo>
                <a:lnTo>
                  <a:pt x="0" y="1294283"/>
                </a:lnTo>
                <a:lnTo>
                  <a:pt x="12453" y="1282211"/>
                </a:lnTo>
                <a:cubicBezTo>
                  <a:pt x="900962" y="518469"/>
                  <a:pt x="2633862" y="0"/>
                  <a:pt x="4626093"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4C9320E-6C74-4867-8554-21CA58AC8957}"/>
              </a:ext>
            </a:extLst>
          </p:cNvPr>
          <p:cNvSpPr/>
          <p:nvPr/>
        </p:nvSpPr>
        <p:spPr>
          <a:xfrm>
            <a:off x="246743" y="3069124"/>
            <a:ext cx="9927772" cy="1294283"/>
          </a:xfrm>
          <a:custGeom>
            <a:avLst/>
            <a:gdLst>
              <a:gd name="connsiteX0" fmla="*/ 4626093 w 9252187"/>
              <a:gd name="connsiteY0" fmla="*/ 0 h 1294283"/>
              <a:gd name="connsiteX1" fmla="*/ 9239733 w 9252187"/>
              <a:gd name="connsiteY1" fmla="*/ 1282211 h 1294283"/>
              <a:gd name="connsiteX2" fmla="*/ 9252187 w 9252187"/>
              <a:gd name="connsiteY2" fmla="*/ 1294283 h 1294283"/>
              <a:gd name="connsiteX3" fmla="*/ 8971665 w 9252187"/>
              <a:gd name="connsiteY3" fmla="*/ 1131077 h 1294283"/>
              <a:gd name="connsiteX4" fmla="*/ 4626093 w 9252187"/>
              <a:gd name="connsiteY4" fmla="*/ 239486 h 1294283"/>
              <a:gd name="connsiteX5" fmla="*/ 280521 w 9252187"/>
              <a:gd name="connsiteY5" fmla="*/ 1131077 h 1294283"/>
              <a:gd name="connsiteX6" fmla="*/ 0 w 9252187"/>
              <a:gd name="connsiteY6" fmla="*/ 1294283 h 1294283"/>
              <a:gd name="connsiteX7" fmla="*/ 12453 w 9252187"/>
              <a:gd name="connsiteY7" fmla="*/ 1282211 h 1294283"/>
              <a:gd name="connsiteX8" fmla="*/ 4626093 w 9252187"/>
              <a:gd name="connsiteY8" fmla="*/ 0 h 129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52187" h="1294283">
                <a:moveTo>
                  <a:pt x="4626093" y="0"/>
                </a:moveTo>
                <a:cubicBezTo>
                  <a:pt x="6618325" y="0"/>
                  <a:pt x="8351224" y="518469"/>
                  <a:pt x="9239733" y="1282211"/>
                </a:cubicBezTo>
                <a:lnTo>
                  <a:pt x="9252187" y="1294283"/>
                </a:lnTo>
                <a:lnTo>
                  <a:pt x="8971665" y="1131077"/>
                </a:lnTo>
                <a:cubicBezTo>
                  <a:pt x="7938757" y="586560"/>
                  <a:pt x="6375589" y="239486"/>
                  <a:pt x="4626093" y="239486"/>
                </a:cubicBezTo>
                <a:cubicBezTo>
                  <a:pt x="2876597" y="239486"/>
                  <a:pt x="1313429" y="586560"/>
                  <a:pt x="280521" y="1131077"/>
                </a:cubicBezTo>
                <a:lnTo>
                  <a:pt x="0" y="1294283"/>
                </a:lnTo>
                <a:lnTo>
                  <a:pt x="12453" y="1282211"/>
                </a:lnTo>
                <a:cubicBezTo>
                  <a:pt x="900962" y="518469"/>
                  <a:pt x="2633862" y="0"/>
                  <a:pt x="4626093"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F03F700C-8BD1-44A8-8F8D-872ED6330871}"/>
              </a:ext>
            </a:extLst>
          </p:cNvPr>
          <p:cNvSpPr/>
          <p:nvPr/>
        </p:nvSpPr>
        <p:spPr>
          <a:xfrm flipV="1">
            <a:off x="1" y="2729132"/>
            <a:ext cx="3541486" cy="1306286"/>
          </a:xfrm>
          <a:custGeom>
            <a:avLst/>
            <a:gdLst>
              <a:gd name="connsiteX0" fmla="*/ 0 w 3309257"/>
              <a:gd name="connsiteY0" fmla="*/ 899885 h 899885"/>
              <a:gd name="connsiteX1" fmla="*/ 0 w 3309257"/>
              <a:gd name="connsiteY1" fmla="*/ 0 h 899885"/>
              <a:gd name="connsiteX2" fmla="*/ 3309257 w 3309257"/>
              <a:gd name="connsiteY2" fmla="*/ 899885 h 899885"/>
              <a:gd name="connsiteX3" fmla="*/ 0 w 3309257"/>
              <a:gd name="connsiteY3" fmla="*/ 899885 h 899885"/>
              <a:gd name="connsiteX0" fmla="*/ 0 w 3541486"/>
              <a:gd name="connsiteY0" fmla="*/ 899885 h 1175656"/>
              <a:gd name="connsiteX1" fmla="*/ 0 w 3541486"/>
              <a:gd name="connsiteY1" fmla="*/ 0 h 1175656"/>
              <a:gd name="connsiteX2" fmla="*/ 3541486 w 3541486"/>
              <a:gd name="connsiteY2" fmla="*/ 1175656 h 1175656"/>
              <a:gd name="connsiteX3" fmla="*/ 0 w 3541486"/>
              <a:gd name="connsiteY3" fmla="*/ 899885 h 1175656"/>
              <a:gd name="connsiteX0" fmla="*/ 0 w 3541486"/>
              <a:gd name="connsiteY0" fmla="*/ 899885 h 1175656"/>
              <a:gd name="connsiteX1" fmla="*/ 0 w 3541486"/>
              <a:gd name="connsiteY1" fmla="*/ 0 h 1175656"/>
              <a:gd name="connsiteX2" fmla="*/ 3541486 w 3541486"/>
              <a:gd name="connsiteY2" fmla="*/ 1175656 h 1175656"/>
              <a:gd name="connsiteX3" fmla="*/ 0 w 3541486"/>
              <a:gd name="connsiteY3" fmla="*/ 899885 h 1175656"/>
              <a:gd name="connsiteX0" fmla="*/ 0 w 3541486"/>
              <a:gd name="connsiteY0" fmla="*/ 899885 h 1175656"/>
              <a:gd name="connsiteX1" fmla="*/ 0 w 3541486"/>
              <a:gd name="connsiteY1" fmla="*/ 0 h 1175656"/>
              <a:gd name="connsiteX2" fmla="*/ 3541486 w 3541486"/>
              <a:gd name="connsiteY2" fmla="*/ 1175656 h 1175656"/>
              <a:gd name="connsiteX3" fmla="*/ 0 w 3541486"/>
              <a:gd name="connsiteY3" fmla="*/ 899885 h 1175656"/>
            </a:gdLst>
            <a:ahLst/>
            <a:cxnLst>
              <a:cxn ang="0">
                <a:pos x="connsiteX0" y="connsiteY0"/>
              </a:cxn>
              <a:cxn ang="0">
                <a:pos x="connsiteX1" y="connsiteY1"/>
              </a:cxn>
              <a:cxn ang="0">
                <a:pos x="connsiteX2" y="connsiteY2"/>
              </a:cxn>
              <a:cxn ang="0">
                <a:pos x="connsiteX3" y="connsiteY3"/>
              </a:cxn>
            </a:cxnLst>
            <a:rect l="l" t="t" r="r" b="b"/>
            <a:pathLst>
              <a:path w="3541486" h="1175656">
                <a:moveTo>
                  <a:pt x="0" y="899885"/>
                </a:moveTo>
                <a:lnTo>
                  <a:pt x="0" y="0"/>
                </a:lnTo>
                <a:cubicBezTo>
                  <a:pt x="861181" y="522513"/>
                  <a:pt x="1693334" y="928913"/>
                  <a:pt x="3541486" y="1175656"/>
                </a:cubicBezTo>
                <a:lnTo>
                  <a:pt x="0" y="899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CE03901-97AF-45E6-9FC0-4CC04202AF01}"/>
              </a:ext>
            </a:extLst>
          </p:cNvPr>
          <p:cNvSpPr/>
          <p:nvPr/>
        </p:nvSpPr>
        <p:spPr>
          <a:xfrm>
            <a:off x="0" y="-28583"/>
            <a:ext cx="12192000" cy="5293896"/>
          </a:xfrm>
          <a:custGeom>
            <a:avLst/>
            <a:gdLst>
              <a:gd name="connsiteX0" fmla="*/ 0 w 12192000"/>
              <a:gd name="connsiteY0" fmla="*/ 0 h 4782156"/>
              <a:gd name="connsiteX1" fmla="*/ 4583553 w 12192000"/>
              <a:gd name="connsiteY1" fmla="*/ 0 h 4782156"/>
              <a:gd name="connsiteX2" fmla="*/ 4738784 w 12192000"/>
              <a:gd name="connsiteY2" fmla="*/ 159008 h 4782156"/>
              <a:gd name="connsiteX3" fmla="*/ 9887951 w 12192000"/>
              <a:gd name="connsiteY3" fmla="*/ 2113725 h 4782156"/>
              <a:gd name="connsiteX4" fmla="*/ 12182333 w 12192000"/>
              <a:gd name="connsiteY4" fmla="*/ 1787786 h 4782156"/>
              <a:gd name="connsiteX5" fmla="*/ 12192000 w 12192000"/>
              <a:gd name="connsiteY5" fmla="*/ 1784717 h 4782156"/>
              <a:gd name="connsiteX6" fmla="*/ 12192000 w 12192000"/>
              <a:gd name="connsiteY6" fmla="*/ 4782156 h 4782156"/>
              <a:gd name="connsiteX7" fmla="*/ 12014862 w 12192000"/>
              <a:gd name="connsiteY7" fmla="*/ 4665347 h 4782156"/>
              <a:gd name="connsiteX8" fmla="*/ 4033156 w 12192000"/>
              <a:gd name="connsiteY8" fmla="*/ 2532394 h 4782156"/>
              <a:gd name="connsiteX9" fmla="*/ 503122 w 12192000"/>
              <a:gd name="connsiteY9" fmla="*/ 2901524 h 4782156"/>
              <a:gd name="connsiteX10" fmla="*/ 0 w 12192000"/>
              <a:gd name="connsiteY10" fmla="*/ 3019270 h 478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782156">
                <a:moveTo>
                  <a:pt x="0" y="0"/>
                </a:moveTo>
                <a:lnTo>
                  <a:pt x="4583553" y="0"/>
                </a:lnTo>
                <a:lnTo>
                  <a:pt x="4738784" y="159008"/>
                </a:lnTo>
                <a:cubicBezTo>
                  <a:pt x="5962700" y="1352803"/>
                  <a:pt x="7814934" y="2113725"/>
                  <a:pt x="9887951" y="2113725"/>
                </a:cubicBezTo>
                <a:cubicBezTo>
                  <a:pt x="10694125" y="2113725"/>
                  <a:pt x="11466908" y="1998647"/>
                  <a:pt x="12182333" y="1787786"/>
                </a:cubicBezTo>
                <a:lnTo>
                  <a:pt x="12192000" y="1784717"/>
                </a:lnTo>
                <a:lnTo>
                  <a:pt x="12192000" y="4782156"/>
                </a:lnTo>
                <a:lnTo>
                  <a:pt x="12014862" y="4665347"/>
                </a:lnTo>
                <a:cubicBezTo>
                  <a:pt x="9906748" y="3340107"/>
                  <a:pt x="7106330" y="2532394"/>
                  <a:pt x="4033156" y="2532394"/>
                </a:cubicBezTo>
                <a:cubicBezTo>
                  <a:pt x="2803887" y="2532394"/>
                  <a:pt x="1618258" y="2661628"/>
                  <a:pt x="503122" y="2901524"/>
                </a:cubicBezTo>
                <a:lnTo>
                  <a:pt x="0" y="301927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1CA3DDB-8DC5-4938-BE5A-A36C385D10B1}"/>
              </a:ext>
            </a:extLst>
          </p:cNvPr>
          <p:cNvSpPr txBox="1"/>
          <p:nvPr/>
        </p:nvSpPr>
        <p:spPr>
          <a:xfrm>
            <a:off x="2175382" y="4425529"/>
            <a:ext cx="7474857" cy="830997"/>
          </a:xfrm>
          <a:prstGeom prst="rect">
            <a:avLst/>
          </a:prstGeom>
          <a:noFill/>
        </p:spPr>
        <p:txBody>
          <a:bodyPr wrap="square" rtlCol="0">
            <a:spAutoFit/>
          </a:bodyPr>
          <a:lstStyle/>
          <a:p>
            <a:r>
              <a:rPr lang="en-US" sz="4800" b="1" dirty="0">
                <a:solidFill>
                  <a:srgbClr val="FF0000"/>
                </a:solidFill>
                <a:latin typeface="Century Gothic" panose="020B0502020202020204" pitchFamily="34" charset="0"/>
              </a:rPr>
              <a:t>TDS</a:t>
            </a:r>
          </a:p>
        </p:txBody>
      </p:sp>
      <p:sp>
        <p:nvSpPr>
          <p:cNvPr id="3" name="Oval 2">
            <a:extLst>
              <a:ext uri="{FF2B5EF4-FFF2-40B4-BE49-F238E27FC236}">
                <a16:creationId xmlns:a16="http://schemas.microsoft.com/office/drawing/2014/main" id="{3F18385F-BDD6-4EC0-ABF1-C7205CA31E14}"/>
              </a:ext>
            </a:extLst>
          </p:cNvPr>
          <p:cNvSpPr/>
          <p:nvPr/>
        </p:nvSpPr>
        <p:spPr>
          <a:xfrm>
            <a:off x="5259777" y="622066"/>
            <a:ext cx="4466435" cy="3570248"/>
          </a:xfrm>
          <a:prstGeom prst="ellipse">
            <a:avLst/>
          </a:prstGeom>
          <a:blipFill dpi="0" rotWithShape="1">
            <a:blip r:embed="rId2"/>
            <a:srcRect/>
            <a:stretch>
              <a:fillRect/>
            </a:stretch>
          </a:blipFill>
          <a:ln w="508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75943" y="5330181"/>
            <a:ext cx="6758033" cy="1138773"/>
          </a:xfrm>
          <a:prstGeom prst="rect">
            <a:avLst/>
          </a:prstGeom>
          <a:noFill/>
        </p:spPr>
        <p:txBody>
          <a:bodyPr wrap="square" rtlCol="0">
            <a:spAutoFit/>
          </a:bodyPr>
          <a:lstStyle/>
          <a:p>
            <a:pPr algn="r"/>
            <a:r>
              <a:rPr lang="en-IN" sz="3200" b="1" dirty="0">
                <a:solidFill>
                  <a:srgbClr val="FF0000"/>
                </a:solidFill>
                <a:latin typeface="Garamond" panose="02020404030301010803" pitchFamily="18" charset="0"/>
              </a:rPr>
              <a:t>CA AJITH SIVADAS</a:t>
            </a:r>
          </a:p>
          <a:p>
            <a:pPr algn="r"/>
            <a:endParaRPr lang="en-IN" sz="1200" dirty="0">
              <a:solidFill>
                <a:srgbClr val="FF0000"/>
              </a:solidFill>
            </a:endParaRPr>
          </a:p>
          <a:p>
            <a:pPr algn="r"/>
            <a:r>
              <a:rPr lang="en-US" sz="2400" dirty="0">
                <a:solidFill>
                  <a:srgbClr val="FF0000"/>
                </a:solidFill>
                <a:latin typeface="Aparajita" pitchFamily="34" charset="0"/>
                <a:cs typeface="Aparajita" pitchFamily="34" charset="0"/>
              </a:rPr>
              <a:t>B.Com, ACMA, ACA, Ad Dip MA CIMA(UK)</a:t>
            </a:r>
            <a:endParaRPr lang="en-IN" sz="2400" dirty="0">
              <a:solidFill>
                <a:srgbClr val="FF0000"/>
              </a:solidFill>
            </a:endParaRPr>
          </a:p>
        </p:txBody>
      </p:sp>
    </p:spTree>
    <p:extLst>
      <p:ext uri="{BB962C8B-B14F-4D97-AF65-F5344CB8AC3E}">
        <p14:creationId xmlns:p14="http://schemas.microsoft.com/office/powerpoint/2010/main" val="214792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0" y="482601"/>
            <a:ext cx="3860800" cy="461665"/>
          </a:xfrm>
          <a:prstGeom prst="rect">
            <a:avLst/>
          </a:prstGeom>
          <a:solidFill>
            <a:schemeClr val="accent5">
              <a:lumMod val="40000"/>
              <a:lumOff val="60000"/>
            </a:schemeClr>
          </a:solidFill>
        </p:spPr>
        <p:txBody>
          <a:bodyPr wrap="square" rtlCol="0">
            <a:spAutoFit/>
          </a:bodyPr>
          <a:lstStyle/>
          <a:p>
            <a:pPr marL="380990" indent="-380990">
              <a:buFont typeface="Wingdings" pitchFamily="2" charset="2"/>
              <a:buChar char="v"/>
            </a:pPr>
            <a:r>
              <a:rPr lang="en-US" sz="2400" dirty="0">
                <a:solidFill>
                  <a:prstClr val="black"/>
                </a:solidFill>
              </a:rPr>
              <a:t>    NATURE &amp; SCOPE</a:t>
            </a:r>
          </a:p>
        </p:txBody>
      </p:sp>
      <p:sp>
        <p:nvSpPr>
          <p:cNvPr id="5" name="TextBox 4"/>
          <p:cNvSpPr txBox="1"/>
          <p:nvPr/>
        </p:nvSpPr>
        <p:spPr>
          <a:xfrm>
            <a:off x="4876800" y="279405"/>
            <a:ext cx="6908800" cy="830997"/>
          </a:xfrm>
          <a:prstGeom prst="rect">
            <a:avLst/>
          </a:prstGeom>
          <a:noFill/>
        </p:spPr>
        <p:txBody>
          <a:bodyPr wrap="square" rtlCol="0">
            <a:spAutoFit/>
          </a:bodyPr>
          <a:lstStyle/>
          <a:p>
            <a:r>
              <a:rPr lang="en-US" sz="2400" dirty="0">
                <a:solidFill>
                  <a:prstClr val="black"/>
                </a:solidFill>
              </a:rPr>
              <a:t>On amount paid as Income under section  115UA  by a Business trust to its unit holder.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00" y="1600205"/>
            <a:ext cx="7366000" cy="3835935"/>
          </a:xfrm>
          <a:prstGeom prst="rect">
            <a:avLst/>
          </a:prstGeom>
        </p:spPr>
      </p:pic>
      <p:sp>
        <p:nvSpPr>
          <p:cNvPr id="9" name="TextBox 8"/>
          <p:cNvSpPr txBox="1"/>
          <p:nvPr/>
        </p:nvSpPr>
        <p:spPr>
          <a:xfrm>
            <a:off x="812800" y="3038158"/>
            <a:ext cx="2540000" cy="461665"/>
          </a:xfrm>
          <a:prstGeom prst="rect">
            <a:avLst/>
          </a:prstGeom>
          <a:solidFill>
            <a:schemeClr val="accent3">
              <a:lumMod val="60000"/>
              <a:lumOff val="40000"/>
            </a:schemeClr>
          </a:solidFill>
        </p:spPr>
        <p:txBody>
          <a:bodyPr wrap="square" rtlCol="0">
            <a:spAutoFit/>
          </a:bodyPr>
          <a:lstStyle/>
          <a:p>
            <a:pPr marL="380990" indent="-380990">
              <a:buFont typeface="Wingdings" pitchFamily="2" charset="2"/>
              <a:buChar char="v"/>
            </a:pPr>
            <a:r>
              <a:rPr lang="en-US" sz="2400" dirty="0">
                <a:solidFill>
                  <a:prstClr val="black"/>
                </a:solidFill>
              </a:rPr>
              <a:t>     RATE</a:t>
            </a:r>
          </a:p>
        </p:txBody>
      </p:sp>
      <p:sp>
        <p:nvSpPr>
          <p:cNvPr id="10" name="TextBox 9"/>
          <p:cNvSpPr txBox="1"/>
          <p:nvPr/>
        </p:nvSpPr>
        <p:spPr>
          <a:xfrm>
            <a:off x="304800" y="5765801"/>
            <a:ext cx="3759200" cy="461665"/>
          </a:xfrm>
          <a:prstGeom prst="rect">
            <a:avLst/>
          </a:prstGeom>
          <a:solidFill>
            <a:schemeClr val="accent1">
              <a:lumMod val="60000"/>
              <a:lumOff val="40000"/>
            </a:schemeClr>
          </a:solidFill>
        </p:spPr>
        <p:txBody>
          <a:bodyPr wrap="square" rtlCol="0">
            <a:spAutoFit/>
          </a:bodyPr>
          <a:lstStyle/>
          <a:p>
            <a:pPr marL="380990" indent="-380990">
              <a:buFont typeface="Wingdings" pitchFamily="2" charset="2"/>
              <a:buChar char="v"/>
            </a:pPr>
            <a:r>
              <a:rPr lang="en-US" sz="2400" dirty="0">
                <a:solidFill>
                  <a:prstClr val="black"/>
                </a:solidFill>
              </a:rPr>
              <a:t>WHEN TO DEDUCT ?</a:t>
            </a:r>
          </a:p>
        </p:txBody>
      </p:sp>
      <p:sp>
        <p:nvSpPr>
          <p:cNvPr id="11" name="TextBox 10"/>
          <p:cNvSpPr txBox="1"/>
          <p:nvPr/>
        </p:nvSpPr>
        <p:spPr>
          <a:xfrm>
            <a:off x="4572000" y="5765801"/>
            <a:ext cx="7315200" cy="461665"/>
          </a:xfrm>
          <a:prstGeom prst="rect">
            <a:avLst/>
          </a:prstGeom>
          <a:noFill/>
        </p:spPr>
        <p:txBody>
          <a:bodyPr wrap="square" rtlCol="0">
            <a:spAutoFit/>
          </a:bodyPr>
          <a:lstStyle/>
          <a:p>
            <a:r>
              <a:rPr lang="en-US" sz="2400" dirty="0">
                <a:solidFill>
                  <a:prstClr val="black"/>
                </a:solidFill>
              </a:rPr>
              <a:t>At the time of making payment of such income.</a:t>
            </a:r>
          </a:p>
        </p:txBody>
      </p:sp>
    </p:spTree>
    <p:extLst>
      <p:ext uri="{BB962C8B-B14F-4D97-AF65-F5344CB8AC3E}">
        <p14:creationId xmlns:p14="http://schemas.microsoft.com/office/powerpoint/2010/main" val="292087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DS on Income in Respect of Units of Investment Fund"/>
          <p:cNvPicPr>
            <a:picLocks noChangeAspect="1" noChangeArrowheads="1"/>
          </p:cNvPicPr>
          <p:nvPr/>
        </p:nvPicPr>
        <p:blipFill rotWithShape="1">
          <a:blip r:embed="rId2">
            <a:extLst>
              <a:ext uri="{28A0092B-C50C-407E-A947-70E740481C1C}">
                <a14:useLocalDpi xmlns:a14="http://schemas.microsoft.com/office/drawing/2010/main" val="0"/>
              </a:ext>
            </a:extLst>
          </a:blip>
          <a:srcRect t="-1" b="-2557"/>
          <a:stretch/>
        </p:blipFill>
        <p:spPr bwMode="auto">
          <a:xfrm>
            <a:off x="1074057" y="381000"/>
            <a:ext cx="100584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915" y="4540553"/>
            <a:ext cx="2220685" cy="54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73" y="5303766"/>
            <a:ext cx="9811657" cy="3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53717" y="4546604"/>
            <a:ext cx="1856683" cy="584775"/>
          </a:xfrm>
          <a:prstGeom prst="rect">
            <a:avLst/>
          </a:prstGeom>
          <a:noFill/>
        </p:spPr>
        <p:txBody>
          <a:bodyPr wrap="square" rtlCol="0">
            <a:spAutoFit/>
          </a:bodyPr>
          <a:lstStyle/>
          <a:p>
            <a:r>
              <a:rPr lang="en-US" sz="3200" b="1" dirty="0">
                <a:latin typeface="Times New Roman" pitchFamily="18" charset="0"/>
                <a:cs typeface="Times New Roman" pitchFamily="18" charset="0"/>
              </a:rPr>
              <a:t>194LBB</a:t>
            </a:r>
            <a:endParaRPr lang="en-US" sz="2400" b="1" dirty="0">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543" y="5156200"/>
            <a:ext cx="10072915" cy="51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94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E1E5-6B90-E793-84ED-5240E6CE7FC2}"/>
              </a:ext>
            </a:extLst>
          </p:cNvPr>
          <p:cNvSpPr>
            <a:spLocks noGrp="1"/>
          </p:cNvSpPr>
          <p:nvPr>
            <p:ph type="title"/>
          </p:nvPr>
        </p:nvSpPr>
        <p:spPr/>
        <p:txBody>
          <a:bodyPr/>
          <a:lstStyle/>
          <a:p>
            <a:r>
              <a:rPr lang="en-GB" sz="3200" b="1" i="0" dirty="0">
                <a:solidFill>
                  <a:srgbClr val="000000"/>
                </a:solidFill>
                <a:effectLst/>
                <a:highlight>
                  <a:srgbClr val="FFFFFF"/>
                </a:highlight>
                <a:latin typeface="Calibri" panose="020F0502020204030204" pitchFamily="34" charset="0"/>
              </a:rPr>
              <a:t>194LBB. Income in respect of units of investment fund.</a:t>
            </a:r>
            <a:br>
              <a:rPr lang="en-GB" sz="3200" b="0" i="0" dirty="0">
                <a:solidFill>
                  <a:srgbClr val="000000"/>
                </a:solidFill>
                <a:effectLst/>
                <a:highlight>
                  <a:srgbClr val="FFFFFF"/>
                </a:highlight>
                <a:latin typeface="Calibri" panose="020F0502020204030204" pitchFamily="34" charset="0"/>
              </a:rPr>
            </a:br>
            <a:endParaRPr lang="en-IN" sz="3200" dirty="0"/>
          </a:p>
        </p:txBody>
      </p:sp>
      <p:sp>
        <p:nvSpPr>
          <p:cNvPr id="3" name="Content Placeholder 2">
            <a:extLst>
              <a:ext uri="{FF2B5EF4-FFF2-40B4-BE49-F238E27FC236}">
                <a16:creationId xmlns:a16="http://schemas.microsoft.com/office/drawing/2014/main" id="{62B7E292-0B63-9F6B-6C81-921A00EC97A8}"/>
              </a:ext>
            </a:extLst>
          </p:cNvPr>
          <p:cNvSpPr>
            <a:spLocks noGrp="1"/>
          </p:cNvSpPr>
          <p:nvPr>
            <p:ph idx="1"/>
          </p:nvPr>
        </p:nvSpPr>
        <p:spPr>
          <a:xfrm>
            <a:off x="609600" y="688369"/>
            <a:ext cx="10972800" cy="5537770"/>
          </a:xfrm>
        </p:spPr>
        <p:txBody>
          <a:bodyPr>
            <a:normAutofit fontScale="62500" lnSpcReduction="20000"/>
          </a:bodyPr>
          <a:lstStyle/>
          <a:p>
            <a:pPr algn="just"/>
            <a:r>
              <a:rPr lang="en-GB" b="0" i="0" dirty="0">
                <a:solidFill>
                  <a:srgbClr val="000000"/>
                </a:solidFill>
                <a:effectLst/>
                <a:highlight>
                  <a:srgbClr val="FFFFFF"/>
                </a:highlight>
                <a:latin typeface="Calibri" panose="020F0502020204030204" pitchFamily="34" charset="0"/>
              </a:rPr>
              <a:t>Where any income, other than that proportion of income which is of the same nature as income referred to in clause (23FBB) of section 10, is payable to a unit holder in respect of units of an investment fund specified in clause (a) of the Explanation 1 to section 115UB, the person responsible for making the payment shall, at the time of credit of such income to the account of payee or at the time of payment thereof in cash or by issue of a cheque or draft or by any other mode, whichever is earlier, [2][deduct income-tax thereon,--</a:t>
            </a:r>
          </a:p>
          <a:p>
            <a:pPr marL="182880" algn="just"/>
            <a:r>
              <a:rPr lang="en-GB" b="0" i="0" dirty="0">
                <a:solidFill>
                  <a:srgbClr val="000000"/>
                </a:solidFill>
                <a:effectLst/>
                <a:highlight>
                  <a:srgbClr val="FFFFFF"/>
                </a:highlight>
                <a:latin typeface="Calibri" panose="020F0502020204030204" pitchFamily="34" charset="0"/>
              </a:rPr>
              <a:t>(</a:t>
            </a:r>
            <a:r>
              <a:rPr lang="en-GB" b="0" i="0" dirty="0" err="1">
                <a:solidFill>
                  <a:srgbClr val="000000"/>
                </a:solidFill>
                <a:effectLst/>
                <a:highlight>
                  <a:srgbClr val="FFFFFF"/>
                </a:highlight>
                <a:latin typeface="Calibri" panose="020F0502020204030204" pitchFamily="34" charset="0"/>
              </a:rPr>
              <a:t>i</a:t>
            </a:r>
            <a:r>
              <a:rPr lang="en-GB" b="0" i="0" dirty="0">
                <a:solidFill>
                  <a:srgbClr val="000000"/>
                </a:solidFill>
                <a:effectLst/>
                <a:highlight>
                  <a:srgbClr val="FFFFFF"/>
                </a:highlight>
                <a:latin typeface="Calibri" panose="020F0502020204030204" pitchFamily="34" charset="0"/>
              </a:rPr>
              <a:t>) at the rate of ten per cent., where the payee is a resident;</a:t>
            </a:r>
          </a:p>
          <a:p>
            <a:pPr marL="182880" algn="just"/>
            <a:r>
              <a:rPr lang="en-GB" b="0" i="0" dirty="0">
                <a:solidFill>
                  <a:srgbClr val="000000"/>
                </a:solidFill>
                <a:effectLst/>
                <a:highlight>
                  <a:srgbClr val="FFFFFF"/>
                </a:highlight>
                <a:latin typeface="Calibri" panose="020F0502020204030204" pitchFamily="34" charset="0"/>
              </a:rPr>
              <a:t>(ii) at the rates in force, where the payee is a non-resident (not being a company) or a foreign company.</a:t>
            </a:r>
          </a:p>
          <a:p>
            <a:pPr algn="just"/>
            <a:r>
              <a:rPr lang="en-GB" b="0" i="0" dirty="0">
                <a:solidFill>
                  <a:srgbClr val="000000"/>
                </a:solidFill>
                <a:effectLst/>
                <a:highlight>
                  <a:srgbClr val="FFFFFF"/>
                </a:highlight>
                <a:latin typeface="Calibri" panose="020F0502020204030204" pitchFamily="34" charset="0"/>
              </a:rPr>
              <a:t>Provided that where the payee is a non-resident (not being a company) or a foreign company, no deduction shall be made in respect of any income that is not chargeable to tax under the provisions of the Act.]</a:t>
            </a:r>
          </a:p>
          <a:p>
            <a:pPr algn="just"/>
            <a:r>
              <a:rPr lang="en-GB" b="0" i="0" dirty="0">
                <a:solidFill>
                  <a:srgbClr val="000000"/>
                </a:solidFill>
                <a:effectLst/>
                <a:highlight>
                  <a:srgbClr val="FFFFFF"/>
                </a:highlight>
                <a:latin typeface="Calibri" panose="020F0502020204030204" pitchFamily="34" charset="0"/>
              </a:rPr>
              <a:t>Explanation.--For the purposes of this section,--</a:t>
            </a:r>
          </a:p>
          <a:p>
            <a:pPr marL="182880" algn="just"/>
            <a:r>
              <a:rPr lang="en-GB" b="0" i="0" dirty="0">
                <a:solidFill>
                  <a:srgbClr val="000000"/>
                </a:solidFill>
                <a:effectLst/>
                <a:highlight>
                  <a:srgbClr val="FFFFFF"/>
                </a:highlight>
                <a:latin typeface="Calibri" panose="020F0502020204030204" pitchFamily="34" charset="0"/>
              </a:rPr>
              <a:t>(a) unit shall have the meaning assigned to it in clause (c) of the Explanation 1 to section 115UB;</a:t>
            </a:r>
          </a:p>
          <a:p>
            <a:pPr marL="182880" algn="just"/>
            <a:r>
              <a:rPr lang="en-GB" b="0" i="0" dirty="0">
                <a:solidFill>
                  <a:srgbClr val="000000"/>
                </a:solidFill>
                <a:effectLst/>
                <a:highlight>
                  <a:srgbClr val="FFFFFF"/>
                </a:highlight>
                <a:latin typeface="Calibri" panose="020F0502020204030204" pitchFamily="34" charset="0"/>
              </a:rPr>
              <a:t>(b) where any income as aforesaid is credited to any account, whether called suspense account or by any other name, in the books of account of the person liable to pay such income, such crediting shall be deemed to be the credit of such income to the account of the payee, and the provisions of this section shall apply accordingly.</a:t>
            </a:r>
          </a:p>
          <a:p>
            <a:endParaRPr lang="en-IN" dirty="0"/>
          </a:p>
        </p:txBody>
      </p:sp>
    </p:spTree>
    <p:extLst>
      <p:ext uri="{BB962C8B-B14F-4D97-AF65-F5344CB8AC3E}">
        <p14:creationId xmlns:p14="http://schemas.microsoft.com/office/powerpoint/2010/main" val="242461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AF344-5157-61E0-F1F1-486FFDA6FAB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6D9BC47-C518-40DD-C352-F88F09A3FC9C}"/>
              </a:ext>
            </a:extLst>
          </p:cNvPr>
          <p:cNvSpPr>
            <a:spLocks noGrp="1"/>
          </p:cNvSpPr>
          <p:nvPr>
            <p:ph idx="1"/>
          </p:nvPr>
        </p:nvSpPr>
        <p:spPr/>
        <p:txBody>
          <a:bodyPr>
            <a:normAutofit lnSpcReduction="10000"/>
          </a:bodyPr>
          <a:lstStyle/>
          <a:p>
            <a:pPr algn="just"/>
            <a:r>
              <a:rPr lang="en-GB" b="0" i="0" dirty="0">
                <a:solidFill>
                  <a:srgbClr val="000000"/>
                </a:solidFill>
                <a:effectLst/>
                <a:highlight>
                  <a:srgbClr val="FFFFFF"/>
                </a:highlight>
                <a:latin typeface="Calibri" panose="020F0502020204030204" pitchFamily="34" charset="0"/>
              </a:rPr>
              <a:t>(23FBB) any income referred to in section 115UB, accruing or arising to, or received by, a unit holder of an investment fund, being that proportion of income which is of the same nature as income chargeable under the head “Profits and gains of business or profession”.</a:t>
            </a:r>
          </a:p>
          <a:p>
            <a:pPr algn="just"/>
            <a:r>
              <a:rPr lang="en-GB" b="0" i="0" dirty="0">
                <a:solidFill>
                  <a:srgbClr val="000000"/>
                </a:solidFill>
                <a:effectLst/>
                <a:highlight>
                  <a:srgbClr val="FFFFFF"/>
                </a:highlight>
                <a:latin typeface="Calibri" panose="020F0502020204030204" pitchFamily="34" charset="0"/>
              </a:rPr>
              <a:t>Explanation.-For the purposes of clauses (23FBA) and (23FBB), the expression “investment fund” shall have the meaning assigned to it in clause (a) of the Explanation 1 to section 115UB; ]</a:t>
            </a:r>
          </a:p>
          <a:p>
            <a:endParaRPr lang="en-IN" dirty="0"/>
          </a:p>
        </p:txBody>
      </p:sp>
    </p:spTree>
    <p:extLst>
      <p:ext uri="{BB962C8B-B14F-4D97-AF65-F5344CB8AC3E}">
        <p14:creationId xmlns:p14="http://schemas.microsoft.com/office/powerpoint/2010/main" val="180106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BA29CA-A00B-1BC6-63A0-74CEEF769E73}"/>
              </a:ext>
            </a:extLst>
          </p:cNvPr>
          <p:cNvSpPr>
            <a:spLocks noGrp="1"/>
          </p:cNvSpPr>
          <p:nvPr>
            <p:ph idx="1"/>
          </p:nvPr>
        </p:nvSpPr>
        <p:spPr>
          <a:xfrm>
            <a:off x="523982" y="513709"/>
            <a:ext cx="11058418" cy="5612456"/>
          </a:xfrm>
        </p:spPr>
        <p:txBody>
          <a:bodyPr>
            <a:normAutofit fontScale="85000" lnSpcReduction="20000"/>
          </a:bodyPr>
          <a:lstStyle/>
          <a:p>
            <a:pPr algn="just"/>
            <a:r>
              <a:rPr lang="en-GB" b="0" i="1" dirty="0">
                <a:solidFill>
                  <a:srgbClr val="000000"/>
                </a:solidFill>
                <a:effectLst/>
                <a:highlight>
                  <a:srgbClr val="FFFFFF"/>
                </a:highlight>
                <a:latin typeface="Calibri" panose="020F0502020204030204" pitchFamily="34" charset="0"/>
              </a:rPr>
              <a:t>Explanation 1</a:t>
            </a:r>
            <a:r>
              <a:rPr lang="en-GB" b="0" i="0" dirty="0">
                <a:solidFill>
                  <a:srgbClr val="000000"/>
                </a:solidFill>
                <a:effectLst/>
                <a:highlight>
                  <a:srgbClr val="FFFFFF"/>
                </a:highlight>
                <a:latin typeface="Calibri" panose="020F0502020204030204" pitchFamily="34" charset="0"/>
              </a:rPr>
              <a:t>.-For the purposes of this Chapter,-</a:t>
            </a:r>
          </a:p>
          <a:p>
            <a:pPr marL="381000" algn="just"/>
            <a:r>
              <a:rPr lang="en-GB" b="0" i="0" dirty="0">
                <a:solidFill>
                  <a:srgbClr val="000000"/>
                </a:solidFill>
                <a:effectLst/>
                <a:highlight>
                  <a:srgbClr val="FFFFFF"/>
                </a:highlight>
                <a:latin typeface="Calibri" panose="020F0502020204030204" pitchFamily="34" charset="0"/>
              </a:rPr>
              <a:t>(a) “investment fund” means any fund established or incorporated in India in the form of a trust or a company or a limited liability partnership or a body corporate which has been granted a certificate of registration as a Category I or a Category II Alternative Investment Fund and is regulated under the Securities and Exchange Board of India (Alternative Investment Fund) Regulations, 2012, made under the Securities and Exchange Board of India Act, 1992 (15 of 1992)</a:t>
            </a:r>
            <a:r>
              <a:rPr lang="en-GB" b="0" i="0" baseline="30000" dirty="0">
                <a:solidFill>
                  <a:srgbClr val="000000"/>
                </a:solidFill>
                <a:effectLst/>
                <a:highlight>
                  <a:srgbClr val="FFFFFF"/>
                </a:highlight>
                <a:latin typeface="Calibri" panose="020F0502020204030204" pitchFamily="34" charset="0"/>
              </a:rPr>
              <a:t> 5</a:t>
            </a:r>
            <a:r>
              <a:rPr lang="en-GB" b="0" i="0" dirty="0">
                <a:solidFill>
                  <a:srgbClr val="000000"/>
                </a:solidFill>
                <a:effectLst/>
                <a:highlight>
                  <a:srgbClr val="FFFFFF"/>
                </a:highlight>
                <a:latin typeface="Calibri" panose="020F0502020204030204" pitchFamily="34" charset="0"/>
              </a:rPr>
              <a:t>[regulated under the International Financial Services Centres Authority (Fund Management) Regulations, 2022 made]</a:t>
            </a:r>
            <a:r>
              <a:rPr lang="en-GB" b="0" i="0" baseline="30000" dirty="0">
                <a:solidFill>
                  <a:srgbClr val="000000"/>
                </a:solidFill>
                <a:effectLst/>
                <a:highlight>
                  <a:srgbClr val="FFFFFF"/>
                </a:highlight>
                <a:latin typeface="Calibri" panose="020F0502020204030204" pitchFamily="34" charset="0"/>
              </a:rPr>
              <a:t> 4</a:t>
            </a:r>
            <a:r>
              <a:rPr lang="en-GB" b="0" i="0" dirty="0">
                <a:solidFill>
                  <a:srgbClr val="000000"/>
                </a:solidFill>
                <a:effectLst/>
                <a:highlight>
                  <a:srgbClr val="FFFFFF"/>
                </a:highlight>
                <a:latin typeface="Calibri" panose="020F0502020204030204" pitchFamily="34" charset="0"/>
              </a:rPr>
              <a:t>[or under the International Financial Services Centres Authority Act, 2019 (50 of 2019.)];</a:t>
            </a:r>
          </a:p>
          <a:p>
            <a:pPr marL="381000" algn="just"/>
            <a:r>
              <a:rPr lang="en-GB" b="0" i="0" dirty="0">
                <a:solidFill>
                  <a:srgbClr val="000000"/>
                </a:solidFill>
                <a:effectLst/>
                <a:highlight>
                  <a:srgbClr val="FFFFFF"/>
                </a:highlight>
                <a:latin typeface="Calibri" panose="020F0502020204030204" pitchFamily="34" charset="0"/>
              </a:rPr>
              <a:t>(b) “trust” means a trust established under the Indian Trusts Act, 1882 (2 of 1882) or under any other law for the time being in force;</a:t>
            </a:r>
          </a:p>
          <a:p>
            <a:pPr marL="381000" algn="just"/>
            <a:r>
              <a:rPr lang="en-GB" b="0" i="0" dirty="0">
                <a:solidFill>
                  <a:srgbClr val="000000"/>
                </a:solidFill>
                <a:effectLst/>
                <a:highlight>
                  <a:srgbClr val="FFFFFF"/>
                </a:highlight>
                <a:latin typeface="Calibri" panose="020F0502020204030204" pitchFamily="34" charset="0"/>
              </a:rPr>
              <a:t>(c) “unit” means beneficial interest of an investor in the investment fund or a scheme of the investment fund and shall include shares or partnership interests.</a:t>
            </a:r>
          </a:p>
          <a:p>
            <a:endParaRPr lang="en-IN" dirty="0"/>
          </a:p>
        </p:txBody>
      </p:sp>
    </p:spTree>
    <p:extLst>
      <p:ext uri="{BB962C8B-B14F-4D97-AF65-F5344CB8AC3E}">
        <p14:creationId xmlns:p14="http://schemas.microsoft.com/office/powerpoint/2010/main" val="254260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1200" y="787400"/>
            <a:ext cx="3624582" cy="502766"/>
          </a:xfrm>
          <a:prstGeom prst="rect">
            <a:avLst/>
          </a:prstGeom>
          <a:solidFill>
            <a:schemeClr val="bg1"/>
          </a:solidFill>
        </p:spPr>
        <p:txBody>
          <a:bodyPr wrap="none" rtlCol="0">
            <a:spAutoFit/>
          </a:bodyPr>
          <a:lstStyle/>
          <a:p>
            <a:pPr marL="380990" indent="-380990">
              <a:buFont typeface="Wingdings" pitchFamily="2" charset="2"/>
              <a:buChar char="v"/>
            </a:pPr>
            <a:r>
              <a:rPr lang="en-US" sz="2667" b="1" dirty="0">
                <a:latin typeface="Garamond" pitchFamily="18" charset="0"/>
              </a:rPr>
              <a:t>NATURE &amp; SCOPE</a:t>
            </a:r>
          </a:p>
        </p:txBody>
      </p:sp>
      <p:sp>
        <p:nvSpPr>
          <p:cNvPr id="6" name="TextBox 5"/>
          <p:cNvSpPr txBox="1"/>
          <p:nvPr/>
        </p:nvSpPr>
        <p:spPr>
          <a:xfrm>
            <a:off x="5283200" y="381000"/>
            <a:ext cx="5588000" cy="1323632"/>
          </a:xfrm>
          <a:prstGeom prst="rect">
            <a:avLst/>
          </a:prstGeom>
          <a:noFill/>
        </p:spPr>
        <p:txBody>
          <a:bodyPr wrap="square" rtlCol="0">
            <a:spAutoFit/>
          </a:bodyPr>
          <a:lstStyle/>
          <a:p>
            <a:r>
              <a:rPr lang="en-US" sz="2400" dirty="0"/>
              <a:t> </a:t>
            </a:r>
            <a:r>
              <a:rPr lang="en-US" sz="2667" dirty="0">
                <a:latin typeface="Garamond" pitchFamily="18" charset="0"/>
              </a:rPr>
              <a:t>Amount paid as income in respect of      an Investment Fund specified under section 115UB to a unit holder.</a:t>
            </a:r>
          </a:p>
        </p:txBody>
      </p:sp>
      <p:sp>
        <p:nvSpPr>
          <p:cNvPr id="8" name="TextBox 7"/>
          <p:cNvSpPr txBox="1"/>
          <p:nvPr/>
        </p:nvSpPr>
        <p:spPr>
          <a:xfrm>
            <a:off x="1625600" y="2311400"/>
            <a:ext cx="1930400" cy="502766"/>
          </a:xfrm>
          <a:prstGeom prst="rect">
            <a:avLst/>
          </a:prstGeom>
          <a:solidFill>
            <a:srgbClr val="FFC000"/>
          </a:solidFill>
        </p:spPr>
        <p:txBody>
          <a:bodyPr wrap="square" rtlCol="0">
            <a:spAutoFit/>
          </a:bodyPr>
          <a:lstStyle/>
          <a:p>
            <a:pPr marL="380990" indent="-380990">
              <a:buFont typeface="Wingdings" pitchFamily="2" charset="2"/>
              <a:buChar char="v"/>
            </a:pPr>
            <a:r>
              <a:rPr lang="en-US" sz="2667" b="1" dirty="0">
                <a:latin typeface="Garamond" pitchFamily="18" charset="0"/>
              </a:rPr>
              <a:t>  RATE</a:t>
            </a:r>
          </a:p>
        </p:txBody>
      </p:sp>
      <p:sp>
        <p:nvSpPr>
          <p:cNvPr id="9" name="TextBox 8"/>
          <p:cNvSpPr txBox="1"/>
          <p:nvPr/>
        </p:nvSpPr>
        <p:spPr>
          <a:xfrm>
            <a:off x="6299200" y="2429681"/>
            <a:ext cx="4978400" cy="461665"/>
          </a:xfrm>
          <a:prstGeom prst="rect">
            <a:avLst/>
          </a:prstGeom>
          <a:solidFill>
            <a:schemeClr val="accent5">
              <a:lumMod val="40000"/>
              <a:lumOff val="60000"/>
            </a:schemeClr>
          </a:solidFill>
        </p:spPr>
        <p:txBody>
          <a:bodyPr wrap="square" rtlCol="0">
            <a:spAutoFit/>
          </a:bodyPr>
          <a:lstStyle/>
          <a:p>
            <a:pPr marL="380990" indent="-380990">
              <a:buFont typeface="Wingdings" pitchFamily="2" charset="2"/>
              <a:buChar char="v"/>
            </a:pPr>
            <a:r>
              <a:rPr lang="en-US" sz="2400" b="1" dirty="0">
                <a:latin typeface="Garamond" pitchFamily="18" charset="0"/>
              </a:rPr>
              <a:t>    WHEN TO DEDUCT	</a:t>
            </a:r>
          </a:p>
        </p:txBody>
      </p:sp>
      <p:sp>
        <p:nvSpPr>
          <p:cNvPr id="19" name="TextBox 18"/>
          <p:cNvSpPr txBox="1"/>
          <p:nvPr/>
        </p:nvSpPr>
        <p:spPr>
          <a:xfrm>
            <a:off x="304801" y="3937000"/>
            <a:ext cx="1785412" cy="1262012"/>
          </a:xfrm>
          <a:prstGeom prst="rect">
            <a:avLst/>
          </a:prstGeom>
          <a:noFill/>
        </p:spPr>
        <p:txBody>
          <a:bodyPr wrap="square" rtlCol="0">
            <a:spAutoFit/>
          </a:bodyPr>
          <a:lstStyle/>
          <a:p>
            <a:pPr algn="ctr">
              <a:lnSpc>
                <a:spcPct val="150000"/>
              </a:lnSpc>
            </a:pPr>
            <a:r>
              <a:rPr lang="en-US" sz="2400" dirty="0">
                <a:latin typeface="Garamond" pitchFamily="18" charset="0"/>
              </a:rPr>
              <a:t>Resident</a:t>
            </a:r>
          </a:p>
          <a:p>
            <a:pPr algn="ctr">
              <a:lnSpc>
                <a:spcPct val="150000"/>
              </a:lnSpc>
            </a:pPr>
            <a:r>
              <a:rPr lang="en-US" sz="2400" dirty="0">
                <a:latin typeface="Garamond" pitchFamily="18" charset="0"/>
              </a:rPr>
              <a:t>  </a:t>
            </a:r>
            <a:r>
              <a:rPr lang="en-US" sz="2667" b="1" dirty="0">
                <a:latin typeface="Garamond" pitchFamily="18" charset="0"/>
              </a:rPr>
              <a:t>10%</a:t>
            </a:r>
          </a:p>
        </p:txBody>
      </p:sp>
      <p:cxnSp>
        <p:nvCxnSpPr>
          <p:cNvPr id="21" name="Straight Arrow Connector 20"/>
          <p:cNvCxnSpPr>
            <a:stCxn id="8" idx="2"/>
          </p:cNvCxnSpPr>
          <p:nvPr/>
        </p:nvCxnSpPr>
        <p:spPr>
          <a:xfrm>
            <a:off x="2590800" y="2814166"/>
            <a:ext cx="762000" cy="7164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2336800" y="3937000"/>
            <a:ext cx="2844800" cy="2267224"/>
          </a:xfrm>
          <a:prstGeom prst="rect">
            <a:avLst/>
          </a:prstGeom>
          <a:noFill/>
        </p:spPr>
        <p:txBody>
          <a:bodyPr wrap="square" rtlCol="0">
            <a:spAutoFit/>
          </a:bodyPr>
          <a:lstStyle/>
          <a:p>
            <a:pPr algn="ctr"/>
            <a:r>
              <a:rPr lang="en-US" sz="2400" dirty="0">
                <a:latin typeface="Garamond" pitchFamily="18" charset="0"/>
              </a:rPr>
              <a:t>Non-Resident/</a:t>
            </a:r>
          </a:p>
          <a:p>
            <a:pPr algn="ctr"/>
            <a:r>
              <a:rPr lang="en-US" sz="2400" dirty="0">
                <a:latin typeface="Garamond" pitchFamily="18" charset="0"/>
              </a:rPr>
              <a:t>Foreign Company</a:t>
            </a:r>
          </a:p>
          <a:p>
            <a:pPr algn="ctr"/>
            <a:r>
              <a:rPr lang="en-US" sz="2133" dirty="0">
                <a:latin typeface="Garamond" pitchFamily="18" charset="0"/>
              </a:rPr>
              <a:t>(Not being a company).</a:t>
            </a:r>
          </a:p>
          <a:p>
            <a:pPr algn="ctr"/>
            <a:endParaRPr lang="en-US" sz="2400" dirty="0"/>
          </a:p>
          <a:p>
            <a:pPr algn="ctr"/>
            <a:r>
              <a:rPr lang="en-US" sz="2400" b="1" dirty="0">
                <a:latin typeface="Garamond" pitchFamily="18" charset="0"/>
              </a:rPr>
              <a:t>At The Rate In Force</a:t>
            </a:r>
          </a:p>
        </p:txBody>
      </p:sp>
      <p:cxnSp>
        <p:nvCxnSpPr>
          <p:cNvPr id="25" name="Straight Arrow Connector 24"/>
          <p:cNvCxnSpPr/>
          <p:nvPr/>
        </p:nvCxnSpPr>
        <p:spPr>
          <a:xfrm flipH="1">
            <a:off x="7010400" y="2922123"/>
            <a:ext cx="1437224" cy="12180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8447624" y="2922123"/>
            <a:ext cx="1305976" cy="12180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5740400" y="4429441"/>
            <a:ext cx="2540000" cy="1200329"/>
          </a:xfrm>
          <a:prstGeom prst="rect">
            <a:avLst/>
          </a:prstGeom>
          <a:noFill/>
        </p:spPr>
        <p:txBody>
          <a:bodyPr wrap="square" rtlCol="0">
            <a:spAutoFit/>
          </a:bodyPr>
          <a:lstStyle/>
          <a:p>
            <a:r>
              <a:rPr lang="en-US" sz="2400" b="1" dirty="0">
                <a:latin typeface="Garamond" pitchFamily="18" charset="0"/>
              </a:rPr>
              <a:t>Amount Credited to the account of the payee </a:t>
            </a:r>
          </a:p>
        </p:txBody>
      </p:sp>
      <p:sp>
        <p:nvSpPr>
          <p:cNvPr id="32" name="TextBox 31"/>
          <p:cNvSpPr txBox="1"/>
          <p:nvPr/>
        </p:nvSpPr>
        <p:spPr>
          <a:xfrm>
            <a:off x="9100613" y="4429441"/>
            <a:ext cx="3091388" cy="830997"/>
          </a:xfrm>
          <a:prstGeom prst="rect">
            <a:avLst/>
          </a:prstGeom>
          <a:noFill/>
        </p:spPr>
        <p:txBody>
          <a:bodyPr wrap="square" rtlCol="0">
            <a:spAutoFit/>
          </a:bodyPr>
          <a:lstStyle/>
          <a:p>
            <a:r>
              <a:rPr lang="en-US" sz="2400" b="1" dirty="0">
                <a:latin typeface="Garamond" pitchFamily="18" charset="0"/>
              </a:rPr>
              <a:t>Time of payment in Cash/</a:t>
            </a:r>
            <a:r>
              <a:rPr lang="en-US" sz="2400" b="1" dirty="0" err="1">
                <a:latin typeface="Garamond" pitchFamily="18" charset="0"/>
              </a:rPr>
              <a:t>Cheque</a:t>
            </a:r>
            <a:r>
              <a:rPr lang="en-US" sz="2400" b="1" dirty="0">
                <a:latin typeface="Garamond" pitchFamily="18" charset="0"/>
              </a:rPr>
              <a:t>/draft </a:t>
            </a:r>
          </a:p>
        </p:txBody>
      </p:sp>
      <p:sp>
        <p:nvSpPr>
          <p:cNvPr id="37" name="TextBox 36"/>
          <p:cNvSpPr txBox="1"/>
          <p:nvPr/>
        </p:nvSpPr>
        <p:spPr>
          <a:xfrm>
            <a:off x="7010400" y="6219894"/>
            <a:ext cx="3454400" cy="502766"/>
          </a:xfrm>
          <a:prstGeom prst="rect">
            <a:avLst/>
          </a:prstGeom>
          <a:solidFill>
            <a:srgbClr val="92D050"/>
          </a:solidFill>
        </p:spPr>
        <p:txBody>
          <a:bodyPr wrap="square" rtlCol="0">
            <a:spAutoFit/>
          </a:bodyPr>
          <a:lstStyle/>
          <a:p>
            <a:pPr algn="ctr"/>
            <a:r>
              <a:rPr lang="en-US" sz="2667" b="1" dirty="0">
                <a:latin typeface="Garamond" pitchFamily="18" charset="0"/>
              </a:rPr>
              <a:t>whichever is earlier</a:t>
            </a:r>
          </a:p>
        </p:txBody>
      </p:sp>
      <p:cxnSp>
        <p:nvCxnSpPr>
          <p:cNvPr id="39" name="Straight Arrow Connector 38"/>
          <p:cNvCxnSpPr/>
          <p:nvPr/>
        </p:nvCxnSpPr>
        <p:spPr>
          <a:xfrm>
            <a:off x="7518400" y="5461000"/>
            <a:ext cx="929224" cy="6964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a:off x="8622827" y="5257800"/>
            <a:ext cx="1130773" cy="8996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8" idx="2"/>
          </p:cNvCxnSpPr>
          <p:nvPr/>
        </p:nvCxnSpPr>
        <p:spPr>
          <a:xfrm flipH="1">
            <a:off x="1930400" y="2814166"/>
            <a:ext cx="660400" cy="7164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9761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37003"/>
            <a:ext cx="12192000" cy="5514389"/>
            <a:chOff x="0" y="637003"/>
            <a:chExt cx="12192000" cy="5514389"/>
          </a:xfrm>
        </p:grpSpPr>
        <p:grpSp>
          <p:nvGrpSpPr>
            <p:cNvPr id="5" name="Group 4"/>
            <p:cNvGrpSpPr/>
            <p:nvPr/>
          </p:nvGrpSpPr>
          <p:grpSpPr>
            <a:xfrm>
              <a:off x="0" y="637003"/>
              <a:ext cx="12192000" cy="5514389"/>
              <a:chOff x="0" y="637003"/>
              <a:chExt cx="12192000" cy="5514389"/>
            </a:xfrm>
          </p:grpSpPr>
          <p:pic>
            <p:nvPicPr>
              <p:cNvPr id="1026" name="Picture 2" descr="https://taxguru.in/wp-content/uploads/2020/11/TDS-on-Income-in-Respect-of-Investment-in-Securitization-Trust.jpg"/>
              <p:cNvPicPr>
                <a:picLocks noChangeAspect="1" noChangeArrowheads="1"/>
              </p:cNvPicPr>
              <p:nvPr/>
            </p:nvPicPr>
            <p:blipFill rotWithShape="1">
              <a:blip r:embed="rId2">
                <a:extLst>
                  <a:ext uri="{28A0092B-C50C-407E-A947-70E740481C1C}">
                    <a14:useLocalDpi xmlns:a14="http://schemas.microsoft.com/office/drawing/2010/main" val="0"/>
                  </a:ext>
                </a:extLst>
              </a:blip>
              <a:srcRect b="9974"/>
              <a:stretch/>
            </p:blipFill>
            <p:spPr bwMode="auto">
              <a:xfrm>
                <a:off x="0" y="637003"/>
                <a:ext cx="12192000" cy="55143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777802" y="5294123"/>
                <a:ext cx="2636395" cy="857269"/>
              </a:xfrm>
              <a:prstGeom prst="rect">
                <a:avLst/>
              </a:prstGeom>
            </p:spPr>
          </p:pic>
        </p:grpSp>
        <p:sp>
          <p:nvSpPr>
            <p:cNvPr id="6" name="TextBox 5"/>
            <p:cNvSpPr txBox="1"/>
            <p:nvPr/>
          </p:nvSpPr>
          <p:spPr>
            <a:xfrm>
              <a:off x="4777802" y="5399591"/>
              <a:ext cx="2363227" cy="646331"/>
            </a:xfrm>
            <a:prstGeom prst="rect">
              <a:avLst/>
            </a:prstGeom>
            <a:noFill/>
          </p:spPr>
          <p:txBody>
            <a:bodyPr wrap="square" rtlCol="0">
              <a:spAutoFit/>
            </a:bodyPr>
            <a:lstStyle/>
            <a:p>
              <a:pPr algn="ctr"/>
              <a:r>
                <a:rPr lang="en-IN" sz="3600" b="1" dirty="0">
                  <a:latin typeface="Times New Roman" panose="02020603050405020304" pitchFamily="18" charset="0"/>
                  <a:cs typeface="Times New Roman" panose="02020603050405020304" pitchFamily="18" charset="0"/>
                </a:rPr>
                <a:t>194LBC</a:t>
              </a:r>
            </a:p>
          </p:txBody>
        </p:sp>
      </p:grpSp>
    </p:spTree>
    <p:extLst>
      <p:ext uri="{BB962C8B-B14F-4D97-AF65-F5344CB8AC3E}">
        <p14:creationId xmlns:p14="http://schemas.microsoft.com/office/powerpoint/2010/main" val="129011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17C3-8D2F-0EC2-4FF0-3472FB729D6D}"/>
              </a:ext>
            </a:extLst>
          </p:cNvPr>
          <p:cNvSpPr>
            <a:spLocks noGrp="1"/>
          </p:cNvSpPr>
          <p:nvPr>
            <p:ph type="title"/>
          </p:nvPr>
        </p:nvSpPr>
        <p:spPr>
          <a:xfrm>
            <a:off x="205483" y="955497"/>
            <a:ext cx="11986517" cy="1068514"/>
          </a:xfrm>
        </p:spPr>
        <p:txBody>
          <a:bodyPr>
            <a:normAutofit fontScale="90000"/>
          </a:bodyPr>
          <a:lstStyle/>
          <a:p>
            <a:r>
              <a:rPr lang="en-GB" b="1" i="0" dirty="0">
                <a:solidFill>
                  <a:srgbClr val="000000"/>
                </a:solidFill>
                <a:effectLst/>
                <a:highlight>
                  <a:srgbClr val="FFFFFF"/>
                </a:highlight>
                <a:latin typeface="Calibri" panose="020F0502020204030204" pitchFamily="34" charset="0"/>
              </a:rPr>
              <a:t>194LBC. Income in respect of investment in securitisation trust.</a:t>
            </a:r>
            <a:br>
              <a:rPr lang="en-GB" b="0" i="0" dirty="0">
                <a:solidFill>
                  <a:srgbClr val="000000"/>
                </a:solidFill>
                <a:effectLst/>
                <a:highlight>
                  <a:srgbClr val="FFFFFF"/>
                </a:highlight>
                <a:latin typeface="Calibri" panose="020F0502020204030204" pitchFamily="34" charset="0"/>
              </a:rPr>
            </a:br>
            <a:endParaRPr lang="en-IN" dirty="0"/>
          </a:p>
        </p:txBody>
      </p:sp>
      <p:sp>
        <p:nvSpPr>
          <p:cNvPr id="3" name="Content Placeholder 2">
            <a:extLst>
              <a:ext uri="{FF2B5EF4-FFF2-40B4-BE49-F238E27FC236}">
                <a16:creationId xmlns:a16="http://schemas.microsoft.com/office/drawing/2014/main" id="{F42B92AF-9664-9F0E-8360-93792C7D1CED}"/>
              </a:ext>
            </a:extLst>
          </p:cNvPr>
          <p:cNvSpPr>
            <a:spLocks noGrp="1"/>
          </p:cNvSpPr>
          <p:nvPr>
            <p:ph idx="1"/>
          </p:nvPr>
        </p:nvSpPr>
        <p:spPr>
          <a:xfrm>
            <a:off x="205483" y="1825625"/>
            <a:ext cx="11459966" cy="5032375"/>
          </a:xfrm>
        </p:spPr>
        <p:txBody>
          <a:bodyPr>
            <a:normAutofit fontScale="47500" lnSpcReduction="20000"/>
          </a:bodyPr>
          <a:lstStyle/>
          <a:p>
            <a:pPr algn="just"/>
            <a:r>
              <a:rPr lang="en-GB" sz="4000" b="0" i="0" dirty="0">
                <a:solidFill>
                  <a:srgbClr val="000000"/>
                </a:solidFill>
                <a:effectLst/>
                <a:highlight>
                  <a:srgbClr val="FFFFFF"/>
                </a:highlight>
                <a:latin typeface="Calibri" panose="020F0502020204030204" pitchFamily="34" charset="0"/>
              </a:rPr>
              <a:t>(1) Where any income is payable to an investor, being a resident, in respect of an investment in a securitisation trust specified in clause (d) of the Explanation occurring after section 115TCA, the person responsible for making the payment shall, at the time of credit of such income to the account of the payee or at the time of payment thereof in cash or by issue of a cheque or draft or by any other mode, whichever is earlier, deduct income-tax thereon, at the rate of--</a:t>
            </a:r>
          </a:p>
          <a:p>
            <a:pPr marL="182880" algn="just"/>
            <a:r>
              <a:rPr lang="en-GB" sz="4000" b="0" i="0" dirty="0">
                <a:solidFill>
                  <a:srgbClr val="000000"/>
                </a:solidFill>
                <a:effectLst/>
                <a:highlight>
                  <a:srgbClr val="FFFFFF"/>
                </a:highlight>
                <a:latin typeface="Calibri" panose="020F0502020204030204" pitchFamily="34" charset="0"/>
              </a:rPr>
              <a:t>(</a:t>
            </a:r>
            <a:r>
              <a:rPr lang="en-GB" sz="4000" b="0" i="0" dirty="0" err="1">
                <a:solidFill>
                  <a:srgbClr val="000000"/>
                </a:solidFill>
                <a:effectLst/>
                <a:highlight>
                  <a:srgbClr val="FFFFFF"/>
                </a:highlight>
                <a:latin typeface="Calibri" panose="020F0502020204030204" pitchFamily="34" charset="0"/>
              </a:rPr>
              <a:t>i</a:t>
            </a:r>
            <a:r>
              <a:rPr lang="en-GB" sz="4000" b="0" i="0" dirty="0">
                <a:solidFill>
                  <a:srgbClr val="000000"/>
                </a:solidFill>
                <a:effectLst/>
                <a:highlight>
                  <a:srgbClr val="FFFFFF"/>
                </a:highlight>
                <a:latin typeface="Calibri" panose="020F0502020204030204" pitchFamily="34" charset="0"/>
              </a:rPr>
              <a:t>) twenty-five per cent., if the payee is an individual or a Hindu undivided family;</a:t>
            </a:r>
          </a:p>
          <a:p>
            <a:pPr marL="182880" algn="just"/>
            <a:r>
              <a:rPr lang="en-GB" sz="4000" b="0" i="0" dirty="0">
                <a:solidFill>
                  <a:srgbClr val="000000"/>
                </a:solidFill>
                <a:effectLst/>
                <a:highlight>
                  <a:srgbClr val="FFFFFF"/>
                </a:highlight>
                <a:latin typeface="Calibri" panose="020F0502020204030204" pitchFamily="34" charset="0"/>
              </a:rPr>
              <a:t>(ii) thirty per cent., if the payee is any other person.</a:t>
            </a:r>
          </a:p>
          <a:p>
            <a:pPr algn="just"/>
            <a:r>
              <a:rPr lang="en-GB" sz="4000" b="0" i="0" dirty="0">
                <a:solidFill>
                  <a:srgbClr val="000000"/>
                </a:solidFill>
                <a:effectLst/>
                <a:highlight>
                  <a:srgbClr val="FFFFFF"/>
                </a:highlight>
                <a:latin typeface="Calibri" panose="020F0502020204030204" pitchFamily="34" charset="0"/>
              </a:rPr>
              <a:t>(2) Where any income is payable to an investor, being a non-resident (not being a company) or a foreign company, in respect of an investment in a securitisation trust specified in clause (d) of the Explanation occurring after section 115TCA, the person responsible for making the payment shall, at the time of credit of such income to the account of the payee or at the time of payment thereof in cash or by issue of a cheque or draft or by any other mode, whichever is earlier, deduct income-tax thereon, at the rates in force.</a:t>
            </a:r>
          </a:p>
          <a:p>
            <a:pPr algn="just"/>
            <a:r>
              <a:rPr lang="en-GB" sz="4000" b="0" i="0" dirty="0">
                <a:solidFill>
                  <a:srgbClr val="000000"/>
                </a:solidFill>
                <a:effectLst/>
                <a:highlight>
                  <a:srgbClr val="FFFFFF"/>
                </a:highlight>
                <a:latin typeface="Calibri" panose="020F0502020204030204" pitchFamily="34" charset="0"/>
              </a:rPr>
              <a:t>Explanation.--For the purposes of this section,--</a:t>
            </a:r>
          </a:p>
          <a:p>
            <a:pPr marL="182880" algn="just"/>
            <a:r>
              <a:rPr lang="en-GB" sz="4000" b="0" i="0" dirty="0">
                <a:solidFill>
                  <a:srgbClr val="000000"/>
                </a:solidFill>
                <a:effectLst/>
                <a:highlight>
                  <a:srgbClr val="FFFFFF"/>
                </a:highlight>
                <a:latin typeface="Calibri" panose="020F0502020204030204" pitchFamily="34" charset="0"/>
              </a:rPr>
              <a:t>(a) investor shall have the meaning assigned to it in clause (a) of the Explanation occurring after section 115TCA;</a:t>
            </a:r>
          </a:p>
          <a:p>
            <a:pPr marL="182880" algn="just"/>
            <a:r>
              <a:rPr lang="en-GB" sz="4000" b="0" i="0" dirty="0">
                <a:solidFill>
                  <a:srgbClr val="000000"/>
                </a:solidFill>
                <a:effectLst/>
                <a:highlight>
                  <a:srgbClr val="FFFFFF"/>
                </a:highlight>
                <a:latin typeface="Calibri" panose="020F0502020204030204" pitchFamily="34" charset="0"/>
              </a:rPr>
              <a:t>(b) where any income as aforesaid is credited to any account, whether called suspense account or by any other name, in the books of account of the person liable to pay such income, such crediting shall be deemed to be the credit of such income to the account of the payee, and the provisions of this section shall apply accordingly.</a:t>
            </a:r>
          </a:p>
          <a:p>
            <a:endParaRPr lang="en-IN" dirty="0"/>
          </a:p>
        </p:txBody>
      </p:sp>
    </p:spTree>
    <p:extLst>
      <p:ext uri="{BB962C8B-B14F-4D97-AF65-F5344CB8AC3E}">
        <p14:creationId xmlns:p14="http://schemas.microsoft.com/office/powerpoint/2010/main" val="409234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4E9B83-A308-9C0D-9796-2022DB6B1AA7}"/>
              </a:ext>
            </a:extLst>
          </p:cNvPr>
          <p:cNvSpPr>
            <a:spLocks noGrp="1"/>
          </p:cNvSpPr>
          <p:nvPr>
            <p:ph idx="1"/>
          </p:nvPr>
        </p:nvSpPr>
        <p:spPr>
          <a:xfrm>
            <a:off x="838200" y="410966"/>
            <a:ext cx="10442825" cy="5776271"/>
          </a:xfrm>
        </p:spPr>
        <p:txBody>
          <a:bodyPr>
            <a:normAutofit fontScale="77500" lnSpcReduction="20000"/>
          </a:bodyPr>
          <a:lstStyle/>
          <a:p>
            <a:pPr marL="182880" algn="just"/>
            <a:r>
              <a:rPr lang="en-GB" b="0" i="0" dirty="0">
                <a:solidFill>
                  <a:srgbClr val="000000"/>
                </a:solidFill>
                <a:effectLst/>
                <a:highlight>
                  <a:srgbClr val="FFFFFF"/>
                </a:highlight>
                <a:latin typeface="Calibri" panose="020F0502020204030204" pitchFamily="34" charset="0"/>
              </a:rPr>
              <a:t>(a) investor means a person who is holder of any securitised debt instrument or securities [3][or security receipt] issued by the securitisation trust;</a:t>
            </a:r>
          </a:p>
          <a:p>
            <a:pPr marL="182880" algn="just"/>
            <a:r>
              <a:rPr lang="en-GB" b="0" i="0" dirty="0">
                <a:solidFill>
                  <a:srgbClr val="000000"/>
                </a:solidFill>
                <a:effectLst/>
                <a:highlight>
                  <a:srgbClr val="FFFFFF"/>
                </a:highlight>
                <a:latin typeface="Calibri" panose="020F0502020204030204" pitchFamily="34" charset="0"/>
              </a:rPr>
              <a:t>(b) securities means debt securities issued by a Special Purpose Vehicle as referred to in the guidelines on securitisation of standard assets issued by the Reserve Bank of India;</a:t>
            </a:r>
          </a:p>
          <a:p>
            <a:pPr marL="182880" algn="just"/>
            <a:r>
              <a:rPr lang="en-GB" b="0" i="0" dirty="0">
                <a:solidFill>
                  <a:srgbClr val="000000"/>
                </a:solidFill>
                <a:effectLst/>
                <a:highlight>
                  <a:srgbClr val="FFFFFF"/>
                </a:highlight>
                <a:latin typeface="Calibri" panose="020F0502020204030204" pitchFamily="34" charset="0"/>
              </a:rPr>
              <a:t>(c) securitised debt instrument shall have the same meaning as assigned to it in clause(s) of sub-regulation (1) of regulation 2 of the Securities and Exchange Board of India (Public Offer and Listing of Securitised Debt Instruments) Regulations, 2008 made under the Securities and Exchange Board of India Act, 1992 (15 of 1992) and the Securities Contracts (Regulation) Act, 1956 (42 of 1956);</a:t>
            </a:r>
          </a:p>
          <a:p>
            <a:pPr marL="182880" algn="just"/>
            <a:r>
              <a:rPr lang="en-GB" b="0" i="0" dirty="0">
                <a:solidFill>
                  <a:srgbClr val="000000"/>
                </a:solidFill>
                <a:effectLst/>
                <a:highlight>
                  <a:srgbClr val="FFFFFF"/>
                </a:highlight>
                <a:latin typeface="Calibri" panose="020F0502020204030204" pitchFamily="34" charset="0"/>
              </a:rPr>
              <a:t>(d) securitisation trust means a trust, being a --</a:t>
            </a:r>
          </a:p>
          <a:p>
            <a:pPr marL="274320" algn="just"/>
            <a:r>
              <a:rPr lang="en-GB" b="0" i="0" dirty="0">
                <a:solidFill>
                  <a:srgbClr val="000000"/>
                </a:solidFill>
                <a:effectLst/>
                <a:highlight>
                  <a:srgbClr val="FFFFFF"/>
                </a:highlight>
                <a:latin typeface="Calibri" panose="020F0502020204030204" pitchFamily="34" charset="0"/>
              </a:rPr>
              <a:t>(</a:t>
            </a:r>
            <a:r>
              <a:rPr lang="en-GB" b="0" i="0" dirty="0" err="1">
                <a:solidFill>
                  <a:srgbClr val="000000"/>
                </a:solidFill>
                <a:effectLst/>
                <a:highlight>
                  <a:srgbClr val="FFFFFF"/>
                </a:highlight>
                <a:latin typeface="Calibri" panose="020F0502020204030204" pitchFamily="34" charset="0"/>
              </a:rPr>
              <a:t>i</a:t>
            </a:r>
            <a:r>
              <a:rPr lang="en-GB" b="0" i="0" dirty="0">
                <a:solidFill>
                  <a:srgbClr val="000000"/>
                </a:solidFill>
                <a:effectLst/>
                <a:highlight>
                  <a:srgbClr val="FFFFFF"/>
                </a:highlight>
                <a:latin typeface="Calibri" panose="020F0502020204030204" pitchFamily="34" charset="0"/>
              </a:rPr>
              <a:t>)  special purpose distinct entity as defined in clause (u) of sub-regulation (1) of regulation 2 of the Securities and Exchange Board of India (Public Offer and Listing of Securitised Debt Instruments) Regulations, 2008 made under the Securities and Exchange Board of India Act, 1992 (15 of 1992) and the Securities Contracts (Regulation) Act, 1956 (42 of 1956), and regulated under the said regulations; or</a:t>
            </a:r>
          </a:p>
          <a:p>
            <a:pPr marL="274320" algn="just"/>
            <a:r>
              <a:rPr lang="en-GB" b="0" i="0" dirty="0">
                <a:solidFill>
                  <a:srgbClr val="000000"/>
                </a:solidFill>
                <a:effectLst/>
                <a:highlight>
                  <a:srgbClr val="FFFFFF"/>
                </a:highlight>
                <a:latin typeface="Calibri" panose="020F0502020204030204" pitchFamily="34" charset="0"/>
              </a:rPr>
              <a:t>(ii)  Special Purpose Vehicle as defined in, and regulated by, the guidelines on securitisation of standard assets issued by the Reserve Bank of India [4][; or]</a:t>
            </a:r>
          </a:p>
          <a:p>
            <a:endParaRPr lang="en-IN" dirty="0"/>
          </a:p>
        </p:txBody>
      </p:sp>
    </p:spTree>
    <p:extLst>
      <p:ext uri="{BB962C8B-B14F-4D97-AF65-F5344CB8AC3E}">
        <p14:creationId xmlns:p14="http://schemas.microsoft.com/office/powerpoint/2010/main" val="205932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Table 3"/>
          <p:cNvGraphicFramePr>
            <a:graphicFrameLocks noGrp="1"/>
          </p:cNvGraphicFramePr>
          <p:nvPr>
            <p:extLst>
              <p:ext uri="{D42A27DB-BD31-4B8C-83A1-F6EECF244321}">
                <p14:modId xmlns:p14="http://schemas.microsoft.com/office/powerpoint/2010/main" val="3899583356"/>
              </p:ext>
            </p:extLst>
          </p:nvPr>
        </p:nvGraphicFramePr>
        <p:xfrm>
          <a:off x="0" y="14514"/>
          <a:ext cx="12191999" cy="5021943"/>
        </p:xfrm>
        <a:graphic>
          <a:graphicData uri="http://schemas.openxmlformats.org/drawingml/2006/table">
            <a:tbl>
              <a:tblPr firstRow="1" bandRow="1">
                <a:tableStyleId>{5C22544A-7EE6-4342-B048-85BDC9FD1C3A}</a:tableStyleId>
              </a:tblPr>
              <a:tblGrid>
                <a:gridCol w="1761445">
                  <a:extLst>
                    <a:ext uri="{9D8B030D-6E8A-4147-A177-3AD203B41FA5}">
                      <a16:colId xmlns:a16="http://schemas.microsoft.com/office/drawing/2014/main" val="20001"/>
                    </a:ext>
                  </a:extLst>
                </a:gridCol>
                <a:gridCol w="2168925">
                  <a:extLst>
                    <a:ext uri="{9D8B030D-6E8A-4147-A177-3AD203B41FA5}">
                      <a16:colId xmlns:a16="http://schemas.microsoft.com/office/drawing/2014/main" val="20002"/>
                    </a:ext>
                  </a:extLst>
                </a:gridCol>
                <a:gridCol w="1892879">
                  <a:extLst>
                    <a:ext uri="{9D8B030D-6E8A-4147-A177-3AD203B41FA5}">
                      <a16:colId xmlns:a16="http://schemas.microsoft.com/office/drawing/2014/main" val="20003"/>
                    </a:ext>
                  </a:extLst>
                </a:gridCol>
                <a:gridCol w="2090055">
                  <a:extLst>
                    <a:ext uri="{9D8B030D-6E8A-4147-A177-3AD203B41FA5}">
                      <a16:colId xmlns:a16="http://schemas.microsoft.com/office/drawing/2014/main" val="20004"/>
                    </a:ext>
                  </a:extLst>
                </a:gridCol>
                <a:gridCol w="2267510">
                  <a:extLst>
                    <a:ext uri="{9D8B030D-6E8A-4147-A177-3AD203B41FA5}">
                      <a16:colId xmlns:a16="http://schemas.microsoft.com/office/drawing/2014/main" val="20005"/>
                    </a:ext>
                  </a:extLst>
                </a:gridCol>
                <a:gridCol w="2011185">
                  <a:extLst>
                    <a:ext uri="{9D8B030D-6E8A-4147-A177-3AD203B41FA5}">
                      <a16:colId xmlns:a16="http://schemas.microsoft.com/office/drawing/2014/main" val="20006"/>
                    </a:ext>
                  </a:extLst>
                </a:gridCol>
              </a:tblGrid>
              <a:tr h="1099307">
                <a:tc>
                  <a:txBody>
                    <a:bodyPr/>
                    <a:lstStyle/>
                    <a:p>
                      <a:pPr algn="ctr"/>
                      <a:r>
                        <a:rPr lang="en-IN" sz="1800" dirty="0">
                          <a:latin typeface="Bookman Old Style" panose="02050604050505020204" pitchFamily="18" charset="0"/>
                        </a:rPr>
                        <a:t>SECTION</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NATURE OF PAYMENT</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PAYER</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PAYEE</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RATE</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LIMIT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922636">
                <a:tc>
                  <a:txBody>
                    <a:bodyPr/>
                    <a:lstStyle/>
                    <a:p>
                      <a:pPr algn="ctr"/>
                      <a:r>
                        <a:rPr lang="en-IN" sz="1600" dirty="0">
                          <a:latin typeface="Bookman Old Style" panose="02050604050505020204" pitchFamily="18" charset="0"/>
                        </a:rPr>
                        <a:t>194LBC</a:t>
                      </a:r>
                    </a:p>
                  </a:txBody>
                  <a:tcPr>
                    <a:lnB w="12700" cap="flat" cmpd="sng" algn="ctr">
                      <a:solidFill>
                        <a:schemeClr val="tx1"/>
                      </a:solidFill>
                      <a:prstDash val="solid"/>
                      <a:round/>
                      <a:headEnd type="none" w="med" len="med"/>
                      <a:tailEnd type="none" w="med" len="med"/>
                    </a:lnB>
                  </a:tcPr>
                </a:tc>
                <a:tc>
                  <a:txBody>
                    <a:bodyPr/>
                    <a:lstStyle/>
                    <a:p>
                      <a:pPr algn="l"/>
                      <a:r>
                        <a:rPr lang="en-US" sz="1600" dirty="0">
                          <a:latin typeface="Bookman Old Style" panose="02050604050505020204" pitchFamily="18" charset="0"/>
                        </a:rPr>
                        <a:t>Income in Respect of Investment in Securitization Trust</a:t>
                      </a:r>
                    </a:p>
                    <a:p>
                      <a:pPr algn="l"/>
                      <a:endParaRPr lang="en-US"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1600" dirty="0">
                          <a:latin typeface="Bookman Old Style" panose="02050604050505020204" pitchFamily="18" charset="0"/>
                        </a:rPr>
                        <a:t>Any person who gives income to an investor with respect to investment in securitization trust</a:t>
                      </a: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Any Person</a:t>
                      </a:r>
                    </a:p>
                  </a:txBody>
                  <a:tcPr>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600" dirty="0">
                          <a:solidFill>
                            <a:schemeClr val="tx1"/>
                          </a:solidFill>
                          <a:latin typeface="Bookman Old Style" panose="02050604050505020204" pitchFamily="18" charset="0"/>
                        </a:rPr>
                        <a:t>25% (resident Individual &amp; HUF)</a:t>
                      </a:r>
                    </a:p>
                    <a:p>
                      <a:pPr marL="285750" indent="-285750" algn="l">
                        <a:buFont typeface="Arial" panose="020B0604020202020204" pitchFamily="34" charset="0"/>
                        <a:buChar char="•"/>
                      </a:pPr>
                      <a:endParaRPr lang="en-US" sz="1600" dirty="0">
                        <a:solidFill>
                          <a:schemeClr val="tx1"/>
                        </a:solidFill>
                        <a:latin typeface="Bookman Old Style" panose="02050604050505020204" pitchFamily="18" charset="0"/>
                      </a:endParaRPr>
                    </a:p>
                    <a:p>
                      <a:pPr marL="285750" indent="-285750" algn="l">
                        <a:buFont typeface="Arial" panose="020B0604020202020204" pitchFamily="34" charset="0"/>
                        <a:buChar char="•"/>
                      </a:pPr>
                      <a:r>
                        <a:rPr lang="en-US" sz="1600" dirty="0">
                          <a:solidFill>
                            <a:schemeClr val="tx1"/>
                          </a:solidFill>
                          <a:latin typeface="Bookman Old Style" panose="02050604050505020204" pitchFamily="18" charset="0"/>
                        </a:rPr>
                        <a:t>30%</a:t>
                      </a:r>
                      <a:r>
                        <a:rPr lang="en-US" sz="1600" baseline="0" dirty="0">
                          <a:solidFill>
                            <a:schemeClr val="tx1"/>
                          </a:solidFill>
                          <a:latin typeface="Bookman Old Style" panose="02050604050505020204" pitchFamily="18" charset="0"/>
                        </a:rPr>
                        <a:t> (other than resident individual &amp; HUF)</a:t>
                      </a:r>
                    </a:p>
                    <a:p>
                      <a:pPr marL="285750" indent="-285750" algn="l">
                        <a:buFont typeface="Arial" panose="020B0604020202020204" pitchFamily="34" charset="0"/>
                        <a:buChar char="•"/>
                      </a:pPr>
                      <a:endParaRPr lang="en-US" sz="1600" baseline="0" dirty="0">
                        <a:solidFill>
                          <a:schemeClr val="tx1"/>
                        </a:solidFill>
                        <a:latin typeface="Bookman Old Style" panose="02050604050505020204" pitchFamily="18" charset="0"/>
                      </a:endParaRPr>
                    </a:p>
                    <a:p>
                      <a:pPr marL="285750" indent="-285750" algn="l">
                        <a:buFont typeface="Arial" panose="020B0604020202020204" pitchFamily="34" charset="0"/>
                        <a:buChar char="•"/>
                      </a:pPr>
                      <a:r>
                        <a:rPr lang="en-US" sz="1600" baseline="0" dirty="0">
                          <a:solidFill>
                            <a:schemeClr val="tx1"/>
                          </a:solidFill>
                          <a:latin typeface="Bookman Old Style" panose="02050604050505020204" pitchFamily="18" charset="0"/>
                        </a:rPr>
                        <a:t>40% (foreign company)</a:t>
                      </a:r>
                    </a:p>
                    <a:p>
                      <a:pPr marL="285750" indent="-285750" algn="l">
                        <a:buFont typeface="Arial" panose="020B0604020202020204" pitchFamily="34" charset="0"/>
                        <a:buChar char="•"/>
                      </a:pPr>
                      <a:endParaRPr lang="en-US" sz="1600" baseline="0" dirty="0">
                        <a:solidFill>
                          <a:schemeClr val="tx1"/>
                        </a:solidFill>
                        <a:latin typeface="Bookman Old Style" panose="02050604050505020204" pitchFamily="18" charset="0"/>
                      </a:endParaRPr>
                    </a:p>
                    <a:p>
                      <a:pPr marL="285750" indent="-285750" algn="l">
                        <a:buFont typeface="Arial" panose="020B0604020202020204" pitchFamily="34" charset="0"/>
                        <a:buChar char="•"/>
                      </a:pPr>
                      <a:r>
                        <a:rPr lang="en-US" sz="1600" baseline="0" dirty="0">
                          <a:solidFill>
                            <a:schemeClr val="tx1"/>
                          </a:solidFill>
                          <a:latin typeface="Bookman Old Style" panose="02050604050505020204" pitchFamily="18" charset="0"/>
                        </a:rPr>
                        <a:t>30% (Non-resident not being a foreign company)</a:t>
                      </a:r>
                      <a:endParaRPr lang="en-US" sz="1600" dirty="0">
                        <a:solidFill>
                          <a:schemeClr val="tx1"/>
                        </a:solidFill>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3710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864807"/>
            <a:ext cx="12192000" cy="5002676"/>
            <a:chOff x="0" y="648604"/>
            <a:chExt cx="9144000" cy="3752007"/>
          </a:xfrm>
        </p:grpSpPr>
        <p:pic>
          <p:nvPicPr>
            <p:cNvPr id="1026" name="Picture 2" descr="https://taxguru.in/wp-content/uploads/2020/11/TDS-on-Income-by-way-of-Interest-from-Infrastructure-Debt-Fund.jpg"/>
            <p:cNvPicPr>
              <a:picLocks noChangeAspect="1" noChangeArrowheads="1"/>
            </p:cNvPicPr>
            <p:nvPr/>
          </p:nvPicPr>
          <p:blipFill rotWithShape="1">
            <a:blip r:embed="rId2">
              <a:extLst>
                <a:ext uri="{28A0092B-C50C-407E-A947-70E740481C1C}">
                  <a14:useLocalDpi xmlns:a14="http://schemas.microsoft.com/office/drawing/2010/main" val="0"/>
                </a:ext>
              </a:extLst>
            </a:blip>
            <a:srcRect b="10093"/>
            <a:stretch/>
          </p:blipFill>
          <p:spPr bwMode="auto">
            <a:xfrm>
              <a:off x="0" y="648604"/>
              <a:ext cx="9144000" cy="37520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865624"/>
              <a:ext cx="190500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581400" y="3865624"/>
              <a:ext cx="1905000" cy="500090"/>
            </a:xfrm>
            <a:prstGeom prst="rect">
              <a:avLst/>
            </a:prstGeom>
            <a:noFill/>
          </p:spPr>
          <p:txBody>
            <a:bodyPr wrap="square" rtlCol="0">
              <a:spAutoFit/>
            </a:bodyPr>
            <a:lstStyle/>
            <a:p>
              <a:pPr algn="ctr"/>
              <a:r>
                <a:rPr lang="en-US" sz="3733" b="1" dirty="0">
                  <a:solidFill>
                    <a:prstClr val="black"/>
                  </a:solidFill>
                  <a:latin typeface="Garamond" pitchFamily="18" charset="0"/>
                </a:rPr>
                <a:t>194LB</a:t>
              </a:r>
            </a:p>
          </p:txBody>
        </p:sp>
      </p:grpSp>
    </p:spTree>
    <p:extLst>
      <p:ext uri="{BB962C8B-B14F-4D97-AF65-F5344CB8AC3E}">
        <p14:creationId xmlns:p14="http://schemas.microsoft.com/office/powerpoint/2010/main" val="289401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508000" y="506550"/>
            <a:ext cx="11161486" cy="3046988"/>
          </a:xfrm>
          <a:prstGeom prst="rect">
            <a:avLst/>
          </a:prstGeom>
        </p:spPr>
        <p:txBody>
          <a:bodyPr wrap="square">
            <a:spAutoFit/>
          </a:bodyPr>
          <a:lstStyle/>
          <a:p>
            <a:pPr marL="342900" indent="-342900">
              <a:buFont typeface="Arial" panose="020B0604020202020204" pitchFamily="34" charset="0"/>
              <a:buChar char="•"/>
            </a:pPr>
            <a:r>
              <a:rPr lang="en-US" sz="2400" b="1" i="0" dirty="0">
                <a:solidFill>
                  <a:srgbClr val="3A3A3A"/>
                </a:solidFill>
                <a:effectLst/>
                <a:latin typeface="Garamond" panose="02020404030301010803" pitchFamily="18" charset="0"/>
              </a:rPr>
              <a:t>Scope of Section 194LBC</a:t>
            </a:r>
            <a:endParaRPr lang="en-US" sz="2400" b="0" i="0" dirty="0">
              <a:solidFill>
                <a:srgbClr val="3A3A3A"/>
              </a:solidFill>
              <a:effectLst/>
              <a:latin typeface="Garamond" panose="02020404030301010803" pitchFamily="18" charset="0"/>
            </a:endParaRPr>
          </a:p>
          <a:p>
            <a:r>
              <a:rPr lang="en-US" sz="2400" b="0" i="0" dirty="0">
                <a:solidFill>
                  <a:srgbClr val="3A3A3A"/>
                </a:solidFill>
                <a:effectLst/>
                <a:latin typeface="Garamond" panose="02020404030301010803" pitchFamily="18" charset="0"/>
              </a:rPr>
              <a:t>Section 194LBC applies to the amount paid as an income to an investor in respect of an investment in a securitization trust as specified u/s 115TCA.</a:t>
            </a:r>
          </a:p>
          <a:p>
            <a:endParaRPr lang="en-US" sz="2400" dirty="0">
              <a:solidFill>
                <a:srgbClr val="3A3A3A"/>
              </a:solidFill>
              <a:latin typeface="Garamond" panose="02020404030301010803" pitchFamily="18" charset="0"/>
            </a:endParaRPr>
          </a:p>
          <a:p>
            <a:pPr marL="342900" indent="-342900">
              <a:buFont typeface="Arial" panose="020B0604020202020204" pitchFamily="34" charset="0"/>
              <a:buChar char="•"/>
            </a:pPr>
            <a:r>
              <a:rPr lang="en-US" sz="2400" b="1" i="0" dirty="0">
                <a:solidFill>
                  <a:srgbClr val="3A3A3A"/>
                </a:solidFill>
                <a:effectLst/>
                <a:latin typeface="Garamond" panose="02020404030301010803" pitchFamily="18" charset="0"/>
              </a:rPr>
              <a:t>When to deduct TDS u/s 194LBC</a:t>
            </a:r>
          </a:p>
          <a:p>
            <a:r>
              <a:rPr lang="en-US" sz="2400" i="0" dirty="0">
                <a:solidFill>
                  <a:srgbClr val="3A3A3A"/>
                </a:solidFill>
                <a:effectLst/>
                <a:latin typeface="Garamond" panose="02020404030301010803" pitchFamily="18" charset="0"/>
              </a:rPr>
              <a:t>Tax u/s 194LBC shall be deducted at the earlier of, the credit of such income to the account of the payee or at the time of making payment either in cash or by way of issuing cheque or draft or by any other mode.</a:t>
            </a:r>
          </a:p>
        </p:txBody>
      </p:sp>
    </p:spTree>
    <p:extLst>
      <p:ext uri="{BB962C8B-B14F-4D97-AF65-F5344CB8AC3E}">
        <p14:creationId xmlns:p14="http://schemas.microsoft.com/office/powerpoint/2010/main" val="112255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553357" y="631763"/>
            <a:ext cx="10840357" cy="5693866"/>
          </a:xfrm>
          <a:prstGeom prst="rect">
            <a:avLst/>
          </a:prstGeom>
        </p:spPr>
        <p:txBody>
          <a:bodyPr wrap="square">
            <a:spAutoFit/>
          </a:bodyPr>
          <a:lstStyle/>
          <a:p>
            <a:r>
              <a:rPr lang="en-US" sz="2400" b="0" i="0" dirty="0">
                <a:solidFill>
                  <a:srgbClr val="007474"/>
                </a:solidFill>
                <a:effectLst/>
                <a:latin typeface="Segoe"/>
              </a:rPr>
              <a:t>Who is responsible to Deduct TDS under Section 194LBC?</a:t>
            </a:r>
          </a:p>
          <a:p>
            <a:endParaRPr lang="en-US" sz="2000" dirty="0">
              <a:solidFill>
                <a:srgbClr val="007474"/>
              </a:solidFill>
              <a:latin typeface="Segoe"/>
            </a:endParaRPr>
          </a:p>
          <a:p>
            <a:r>
              <a:rPr lang="en-US" sz="2000" dirty="0"/>
              <a:t>(a) Where such income is payable to a resident investor [Section 194LBC(1)]</a:t>
            </a:r>
          </a:p>
          <a:p>
            <a:endParaRPr lang="en-US" sz="2000" b="0" i="0" dirty="0">
              <a:solidFill>
                <a:srgbClr val="007474"/>
              </a:solidFill>
              <a:effectLst/>
              <a:latin typeface="Segoe"/>
            </a:endParaRPr>
          </a:p>
          <a:p>
            <a:r>
              <a:rPr lang="en-US" sz="2000" b="0" i="0" dirty="0">
                <a:solidFill>
                  <a:srgbClr val="007474"/>
                </a:solidFill>
                <a:effectLst/>
                <a:latin typeface="Segoe"/>
              </a:rPr>
              <a:t>Where any income is payable to an investor, being a resident, in respect of an investment in a </a:t>
            </a:r>
            <a:r>
              <a:rPr lang="en-US" sz="2000" b="0" i="0" dirty="0" err="1">
                <a:solidFill>
                  <a:srgbClr val="007474"/>
                </a:solidFill>
                <a:effectLst/>
                <a:latin typeface="Segoe"/>
              </a:rPr>
              <a:t>securitisation</a:t>
            </a:r>
            <a:r>
              <a:rPr lang="en-US" sz="2000" b="0" i="0" dirty="0">
                <a:solidFill>
                  <a:srgbClr val="007474"/>
                </a:solidFill>
                <a:effectLst/>
                <a:latin typeface="Segoe"/>
              </a:rPr>
              <a:t> trust specified in clause (d) of the Explanation occurring after section 115TCA, the person responsible for making the payment shall, at the time of credit of such income to the account of the payee or at the time of payment thereof in cash or by issue of a cheque or draft or by any other mode, whichever is earlier, deduct income-tax thereon.</a:t>
            </a:r>
          </a:p>
          <a:p>
            <a:endParaRPr lang="en-US" sz="2000" dirty="0">
              <a:solidFill>
                <a:srgbClr val="007474"/>
              </a:solidFill>
              <a:latin typeface="Segoe"/>
            </a:endParaRPr>
          </a:p>
          <a:p>
            <a:r>
              <a:rPr lang="en-US" sz="2000" dirty="0"/>
              <a:t>(b) Where such income is payable to a Non-Resident Investor [Section 194LBC(2)]</a:t>
            </a:r>
          </a:p>
          <a:p>
            <a:endParaRPr lang="en-US" sz="2000" b="0" i="0" dirty="0">
              <a:solidFill>
                <a:srgbClr val="007474"/>
              </a:solidFill>
              <a:effectLst/>
              <a:latin typeface="Segoe"/>
            </a:endParaRPr>
          </a:p>
          <a:p>
            <a:r>
              <a:rPr lang="en-US" sz="2000" b="0" i="0" dirty="0">
                <a:solidFill>
                  <a:srgbClr val="007474"/>
                </a:solidFill>
                <a:effectLst/>
                <a:latin typeface="Segoe"/>
              </a:rPr>
              <a:t>Where any income is payable to an investor, being a non-resident (not being a company) or a foreign company, in respect of an investment in a </a:t>
            </a:r>
            <a:r>
              <a:rPr lang="en-US" sz="2000" b="0" i="0" dirty="0" err="1">
                <a:solidFill>
                  <a:srgbClr val="007474"/>
                </a:solidFill>
                <a:effectLst/>
                <a:latin typeface="Segoe"/>
              </a:rPr>
              <a:t>securitisation</a:t>
            </a:r>
            <a:r>
              <a:rPr lang="en-US" sz="2000" b="0" i="0" dirty="0">
                <a:solidFill>
                  <a:srgbClr val="007474"/>
                </a:solidFill>
                <a:effectLst/>
                <a:latin typeface="Segoe"/>
              </a:rPr>
              <a:t> trust specified in clause (d) of the Explanation occurring after section 115TCA, the person responsible for making the payment shall, at the time of credit of such income to the account of the payee or at the time of payment thereof in cash or by issue of a cheque or draft or by any other mode, whichever is earlier, deduct income-tax thereon, at the rates in force.</a:t>
            </a:r>
          </a:p>
        </p:txBody>
      </p:sp>
    </p:spTree>
    <p:extLst>
      <p:ext uri="{BB962C8B-B14F-4D97-AF65-F5344CB8AC3E}">
        <p14:creationId xmlns:p14="http://schemas.microsoft.com/office/powerpoint/2010/main" val="287833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464456" y="826371"/>
            <a:ext cx="10813143" cy="4524315"/>
          </a:xfrm>
          <a:prstGeom prst="rect">
            <a:avLst/>
          </a:prstGeom>
        </p:spPr>
        <p:txBody>
          <a:bodyPr wrap="square">
            <a:spAutoFit/>
          </a:bodyPr>
          <a:lstStyle/>
          <a:p>
            <a:r>
              <a:rPr lang="en-US" b="1" i="0" u="sng" dirty="0" err="1">
                <a:solidFill>
                  <a:srgbClr val="202124"/>
                </a:solidFill>
                <a:effectLst/>
                <a:latin typeface="roboto"/>
              </a:rPr>
              <a:t>Securitisation</a:t>
            </a:r>
            <a:r>
              <a:rPr lang="en-US" b="1" i="0" u="sng" dirty="0">
                <a:solidFill>
                  <a:srgbClr val="202124"/>
                </a:solidFill>
                <a:effectLst/>
                <a:latin typeface="roboto"/>
              </a:rPr>
              <a:t> trust means:</a:t>
            </a:r>
            <a:br>
              <a:rPr lang="en-US" b="1" i="0" dirty="0">
                <a:solidFill>
                  <a:srgbClr val="000000"/>
                </a:solidFill>
                <a:effectLst/>
                <a:latin typeface="Poppins"/>
              </a:rPr>
            </a:br>
            <a:r>
              <a:rPr lang="en-US" b="0" i="0" dirty="0">
                <a:solidFill>
                  <a:srgbClr val="202124"/>
                </a:solidFill>
                <a:effectLst/>
                <a:latin typeface="roboto"/>
              </a:rPr>
              <a:t>a trust, being a—</a:t>
            </a:r>
            <a:br>
              <a:rPr lang="en-US" b="0" i="0" dirty="0">
                <a:solidFill>
                  <a:srgbClr val="000000"/>
                </a:solidFill>
                <a:effectLst/>
                <a:latin typeface="Poppins"/>
              </a:rPr>
            </a:br>
            <a:br>
              <a:rPr lang="en-US" b="0" i="0" dirty="0">
                <a:solidFill>
                  <a:srgbClr val="000000"/>
                </a:solidFill>
                <a:effectLst/>
                <a:latin typeface="Poppins"/>
              </a:rPr>
            </a:br>
            <a:r>
              <a:rPr lang="en-US" b="0" i="0" dirty="0">
                <a:solidFill>
                  <a:srgbClr val="202124"/>
                </a:solidFill>
                <a:effectLst/>
                <a:latin typeface="roboto"/>
              </a:rPr>
              <a:t>(</a:t>
            </a:r>
            <a:r>
              <a:rPr lang="en-US" b="0" i="0" dirty="0" err="1">
                <a:solidFill>
                  <a:srgbClr val="202124"/>
                </a:solidFill>
                <a:effectLst/>
                <a:latin typeface="roboto"/>
              </a:rPr>
              <a:t>i</a:t>
            </a:r>
            <a:r>
              <a:rPr lang="en-US" b="0" i="0" dirty="0">
                <a:solidFill>
                  <a:srgbClr val="202124"/>
                </a:solidFill>
                <a:effectLst/>
                <a:latin typeface="roboto"/>
              </a:rPr>
              <a:t>) "</a:t>
            </a:r>
            <a:r>
              <a:rPr lang="en-US" b="0" i="0" dirty="0">
                <a:solidFill>
                  <a:srgbClr val="000000"/>
                </a:solidFill>
                <a:effectLst/>
                <a:latin typeface="roboto"/>
              </a:rPr>
              <a:t>special purpose distinct entity</a:t>
            </a:r>
            <a:r>
              <a:rPr lang="en-US" b="0" i="0" dirty="0">
                <a:solidFill>
                  <a:srgbClr val="202124"/>
                </a:solidFill>
                <a:effectLst/>
                <a:latin typeface="roboto"/>
              </a:rPr>
              <a:t>" as defined in clause (u) of sub-regulation (1) of regulation 2 of the Securities and Exchange Board of India (Public Offer and Listing of </a:t>
            </a:r>
            <a:r>
              <a:rPr lang="en-US" b="0" i="0" dirty="0" err="1">
                <a:solidFill>
                  <a:srgbClr val="202124"/>
                </a:solidFill>
                <a:effectLst/>
                <a:latin typeface="roboto"/>
              </a:rPr>
              <a:t>Securitised</a:t>
            </a:r>
            <a:r>
              <a:rPr lang="en-US" b="0" i="0" dirty="0">
                <a:solidFill>
                  <a:srgbClr val="202124"/>
                </a:solidFill>
                <a:effectLst/>
                <a:latin typeface="roboto"/>
              </a:rPr>
              <a:t> Debt Instruments) Regulations, 2008 made under the Securities and Exchange Board of India Act, 1992 (15 of 1992) and the Securities Contracts (Regulation) Act, 1956 (42 of 1956), and regulated under the said regulations; or</a:t>
            </a:r>
          </a:p>
          <a:p>
            <a:br>
              <a:rPr lang="en-US" b="0" i="0" dirty="0">
                <a:solidFill>
                  <a:srgbClr val="000000"/>
                </a:solidFill>
                <a:effectLst/>
                <a:latin typeface="Poppins"/>
              </a:rPr>
            </a:br>
            <a:br>
              <a:rPr lang="en-US" b="0" i="0" dirty="0">
                <a:solidFill>
                  <a:srgbClr val="000000"/>
                </a:solidFill>
                <a:effectLst/>
                <a:latin typeface="Poppins"/>
              </a:rPr>
            </a:br>
            <a:r>
              <a:rPr lang="en-US" b="0" i="0" dirty="0">
                <a:solidFill>
                  <a:srgbClr val="202124"/>
                </a:solidFill>
                <a:effectLst/>
                <a:latin typeface="roboto"/>
              </a:rPr>
              <a:t>(ii) "</a:t>
            </a:r>
            <a:r>
              <a:rPr lang="en-US" b="0" i="0" dirty="0">
                <a:solidFill>
                  <a:srgbClr val="000000"/>
                </a:solidFill>
                <a:effectLst/>
                <a:latin typeface="roboto"/>
              </a:rPr>
              <a:t>Special Purpose Vehicle</a:t>
            </a:r>
            <a:r>
              <a:rPr lang="en-US" b="0" i="0" dirty="0">
                <a:solidFill>
                  <a:srgbClr val="202124"/>
                </a:solidFill>
                <a:effectLst/>
                <a:latin typeface="roboto"/>
              </a:rPr>
              <a:t>" as defined in, and regulated by, the guidelines on </a:t>
            </a:r>
            <a:r>
              <a:rPr lang="en-US" b="0" i="0" dirty="0" err="1">
                <a:solidFill>
                  <a:srgbClr val="202124"/>
                </a:solidFill>
                <a:effectLst/>
                <a:latin typeface="roboto"/>
              </a:rPr>
              <a:t>securitisation</a:t>
            </a:r>
            <a:r>
              <a:rPr lang="en-US" b="0" i="0" dirty="0">
                <a:solidFill>
                  <a:srgbClr val="202124"/>
                </a:solidFill>
                <a:effectLst/>
                <a:latin typeface="roboto"/>
              </a:rPr>
              <a:t> of standard assets issued by the Reserve Bank of India; or</a:t>
            </a:r>
          </a:p>
          <a:p>
            <a:endParaRPr lang="en-US" dirty="0">
              <a:solidFill>
                <a:srgbClr val="202124"/>
              </a:solidFill>
              <a:latin typeface="roboto"/>
            </a:endParaRPr>
          </a:p>
          <a:p>
            <a:r>
              <a:rPr lang="en-US" b="0" i="0" dirty="0">
                <a:solidFill>
                  <a:srgbClr val="000000"/>
                </a:solidFill>
                <a:effectLst/>
                <a:latin typeface="Poppins"/>
              </a:rPr>
              <a:t>(iii) trust set-up by a </a:t>
            </a:r>
            <a:r>
              <a:rPr lang="en-US" b="0" i="0" dirty="0" err="1">
                <a:solidFill>
                  <a:srgbClr val="000000"/>
                </a:solidFill>
                <a:effectLst/>
                <a:latin typeface="Poppins"/>
              </a:rPr>
              <a:t>securitisation</a:t>
            </a:r>
            <a:r>
              <a:rPr lang="en-US" b="0" i="0" dirty="0">
                <a:solidFill>
                  <a:srgbClr val="000000"/>
                </a:solidFill>
                <a:effectLst/>
                <a:latin typeface="Poppins"/>
              </a:rPr>
              <a:t> company or a reconstruction company formed, for the purposes of the </a:t>
            </a:r>
            <a:r>
              <a:rPr lang="en-US" b="0" i="0" dirty="0" err="1">
                <a:solidFill>
                  <a:srgbClr val="000000"/>
                </a:solidFill>
                <a:effectLst/>
                <a:latin typeface="Poppins"/>
              </a:rPr>
              <a:t>Securitisation</a:t>
            </a:r>
            <a:r>
              <a:rPr lang="en-US" b="0" i="0" dirty="0">
                <a:solidFill>
                  <a:srgbClr val="000000"/>
                </a:solidFill>
                <a:effectLst/>
                <a:latin typeface="Poppins"/>
              </a:rPr>
              <a:t> and Reconstruction of Financial Assets and Enforcement of Security Interest Act, 2002 (54 of 2002), or in pursuance of any guidelines or directions issued for the said purposes by the Reserve Bank of India, which fulfils such conditions, as may be prescribed.</a:t>
            </a:r>
          </a:p>
        </p:txBody>
      </p:sp>
    </p:spTree>
    <p:extLst>
      <p:ext uri="{BB962C8B-B14F-4D97-AF65-F5344CB8AC3E}">
        <p14:creationId xmlns:p14="http://schemas.microsoft.com/office/powerpoint/2010/main" val="87196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0BF0-E8DF-67AB-EE6A-A4176E52A08D}"/>
              </a:ext>
            </a:extLst>
          </p:cNvPr>
          <p:cNvSpPr>
            <a:spLocks noGrp="1"/>
          </p:cNvSpPr>
          <p:nvPr>
            <p:ph type="title"/>
          </p:nvPr>
        </p:nvSpPr>
        <p:spPr/>
        <p:txBody>
          <a:bodyPr>
            <a:normAutofit/>
          </a:bodyPr>
          <a:lstStyle/>
          <a:p>
            <a:br>
              <a:rPr lang="en-GB" b="0" i="0" dirty="0">
                <a:solidFill>
                  <a:srgbClr val="000000"/>
                </a:solidFill>
                <a:effectLst/>
                <a:highlight>
                  <a:srgbClr val="FFFFFF"/>
                </a:highlight>
                <a:latin typeface="Calibri" panose="020F0502020204030204" pitchFamily="34" charset="0"/>
              </a:rPr>
            </a:br>
            <a:endParaRPr lang="en-IN" dirty="0"/>
          </a:p>
        </p:txBody>
      </p:sp>
      <p:sp>
        <p:nvSpPr>
          <p:cNvPr id="3" name="Content Placeholder 2">
            <a:extLst>
              <a:ext uri="{FF2B5EF4-FFF2-40B4-BE49-F238E27FC236}">
                <a16:creationId xmlns:a16="http://schemas.microsoft.com/office/drawing/2014/main" id="{AA3C3EB9-F79B-B3FD-C48B-CE0F76A3DBD4}"/>
              </a:ext>
            </a:extLst>
          </p:cNvPr>
          <p:cNvSpPr>
            <a:spLocks noGrp="1"/>
          </p:cNvSpPr>
          <p:nvPr>
            <p:ph idx="1"/>
          </p:nvPr>
        </p:nvSpPr>
        <p:spPr>
          <a:xfrm>
            <a:off x="626724" y="780835"/>
            <a:ext cx="10727076" cy="5426950"/>
          </a:xfrm>
        </p:spPr>
        <p:txBody>
          <a:bodyPr>
            <a:normAutofit fontScale="70000" lnSpcReduction="20000"/>
          </a:bodyPr>
          <a:lstStyle/>
          <a:p>
            <a:pPr marL="0" indent="0" algn="just">
              <a:buNone/>
            </a:pPr>
            <a:r>
              <a:rPr lang="en-GB" b="0" i="0" dirty="0">
                <a:solidFill>
                  <a:srgbClr val="000000"/>
                </a:solidFill>
                <a:effectLst/>
                <a:highlight>
                  <a:srgbClr val="FFFFFF"/>
                </a:highlight>
                <a:latin typeface="arial" panose="020B0604020202020204" pitchFamily="34" charset="0"/>
              </a:rPr>
              <a:t>194LC. Income by way of interest from Indian Company.</a:t>
            </a:r>
            <a:endParaRPr lang="en-GB" b="0" i="0" dirty="0">
              <a:solidFill>
                <a:srgbClr val="000000"/>
              </a:solidFill>
              <a:effectLst/>
              <a:highlight>
                <a:srgbClr val="FFFFFF"/>
              </a:highlight>
              <a:latin typeface="Calibri" panose="020F0502020204030204" pitchFamily="34" charset="0"/>
            </a:endParaRPr>
          </a:p>
          <a:p>
            <a:pPr algn="just"/>
            <a:r>
              <a:rPr lang="en-GB" b="0" i="0" dirty="0">
                <a:solidFill>
                  <a:srgbClr val="000000"/>
                </a:solidFill>
                <a:effectLst/>
                <a:highlight>
                  <a:srgbClr val="FFFFFF"/>
                </a:highlight>
                <a:latin typeface="arial" panose="020B0604020202020204" pitchFamily="34" charset="0"/>
              </a:rPr>
              <a:t>(1) Where any income by way of interest referred to in sub-section (2) is payable to a non-resident, not being a company or to a foreign company by a specified company </a:t>
            </a:r>
            <a:r>
              <a:rPr lang="en-GB" b="0" i="0" baseline="30000" dirty="0">
                <a:solidFill>
                  <a:srgbClr val="000000"/>
                </a:solidFill>
                <a:effectLst/>
                <a:highlight>
                  <a:srgbClr val="FFFFFF"/>
                </a:highlight>
                <a:latin typeface="arial" panose="020B0604020202020204" pitchFamily="34" charset="0"/>
              </a:rPr>
              <a:t>[2]</a:t>
            </a:r>
            <a:r>
              <a:rPr lang="en-GB" b="0" i="0" dirty="0">
                <a:solidFill>
                  <a:srgbClr val="000000"/>
                </a:solidFill>
                <a:effectLst/>
                <a:highlight>
                  <a:srgbClr val="FFFFFF"/>
                </a:highlight>
                <a:latin typeface="arial" panose="020B0604020202020204" pitchFamily="34" charset="0"/>
              </a:rPr>
              <a:t>[or a business trust], the person responsible for making the payment, shall at the time of credit of such income to the account of the payee or at the time of payment thereof in cash or by issue of a cheque or draft or by any other mode, whichever is earlier, deduct the income-tax thereon at the rate of five per cent.</a:t>
            </a:r>
            <a:endParaRPr lang="en-GB" b="0" i="0" dirty="0">
              <a:solidFill>
                <a:srgbClr val="000000"/>
              </a:solidFill>
              <a:effectLst/>
              <a:highlight>
                <a:srgbClr val="FFFFFF"/>
              </a:highlight>
              <a:latin typeface="Calibri" panose="020F0502020204030204" pitchFamily="34" charset="0"/>
            </a:endParaRPr>
          </a:p>
          <a:p>
            <a:pPr algn="just"/>
            <a:r>
              <a:rPr lang="en-GB" b="0" i="0" baseline="30000" dirty="0">
                <a:solidFill>
                  <a:srgbClr val="000000"/>
                </a:solidFill>
                <a:effectLst/>
                <a:highlight>
                  <a:srgbClr val="FFFFFF"/>
                </a:highlight>
                <a:latin typeface="arial" panose="020B0604020202020204" pitchFamily="34" charset="0"/>
              </a:rPr>
              <a:t>[3]</a:t>
            </a:r>
            <a:r>
              <a:rPr lang="en-GB" b="0" i="0" dirty="0">
                <a:solidFill>
                  <a:srgbClr val="000000"/>
                </a:solidFill>
                <a:effectLst/>
                <a:highlight>
                  <a:srgbClr val="FFFFFF"/>
                </a:highlight>
                <a:latin typeface="arial" panose="020B0604020202020204" pitchFamily="34" charset="0"/>
              </a:rPr>
              <a:t>[Provided that in case of income by way of interest referred to clause (</a:t>
            </a:r>
            <a:r>
              <a:rPr lang="en-GB" b="0" i="0" dirty="0" err="1">
                <a:solidFill>
                  <a:srgbClr val="000000"/>
                </a:solidFill>
                <a:effectLst/>
                <a:highlight>
                  <a:srgbClr val="FFFFFF"/>
                </a:highlight>
                <a:latin typeface="arial" panose="020B0604020202020204" pitchFamily="34" charset="0"/>
              </a:rPr>
              <a:t>ib</a:t>
            </a:r>
            <a:r>
              <a:rPr lang="en-GB" b="0" i="0" dirty="0">
                <a:solidFill>
                  <a:srgbClr val="000000"/>
                </a:solidFill>
                <a:effectLst/>
                <a:highlight>
                  <a:srgbClr val="FFFFFF"/>
                </a:highlight>
                <a:latin typeface="arial" panose="020B0604020202020204" pitchFamily="34" charset="0"/>
              </a:rPr>
              <a:t>) of sub-section (2), the income-tax shall be deducted at the rate of four per cent.]</a:t>
            </a:r>
            <a:endParaRPr lang="en-GB" b="0" i="0" dirty="0">
              <a:solidFill>
                <a:srgbClr val="000000"/>
              </a:solidFill>
              <a:effectLst/>
              <a:highlight>
                <a:srgbClr val="FFFFFF"/>
              </a:highlight>
              <a:latin typeface="Calibri" panose="020F0502020204030204" pitchFamily="34" charset="0"/>
            </a:endParaRPr>
          </a:p>
          <a:p>
            <a:pPr algn="just"/>
            <a:r>
              <a:rPr lang="en-GB" b="0" i="0" baseline="30000" dirty="0">
                <a:solidFill>
                  <a:srgbClr val="000000"/>
                </a:solidFill>
                <a:effectLst/>
                <a:highlight>
                  <a:srgbClr val="FFFFFF"/>
                </a:highlight>
                <a:latin typeface="arial" panose="020B0604020202020204" pitchFamily="34" charset="0"/>
              </a:rPr>
              <a:t>[3A][</a:t>
            </a:r>
            <a:r>
              <a:rPr lang="en-GB" b="0" i="0" dirty="0">
                <a:solidFill>
                  <a:srgbClr val="000000"/>
                </a:solidFill>
                <a:effectLst/>
                <a:highlight>
                  <a:srgbClr val="FFFFFF"/>
                </a:highlight>
                <a:latin typeface="arial" panose="020B0604020202020204" pitchFamily="34" charset="0"/>
              </a:rPr>
              <a:t>Provided further that in case of income by way of interest referred to in clause (</a:t>
            </a:r>
            <a:r>
              <a:rPr lang="en-GB" b="0" i="0" dirty="0" err="1">
                <a:solidFill>
                  <a:srgbClr val="000000"/>
                </a:solidFill>
                <a:effectLst/>
                <a:highlight>
                  <a:srgbClr val="FFFFFF"/>
                </a:highlight>
                <a:latin typeface="arial" panose="020B0604020202020204" pitchFamily="34" charset="0"/>
              </a:rPr>
              <a:t>ic</a:t>
            </a:r>
            <a:r>
              <a:rPr lang="en-GB" b="0" i="0" dirty="0">
                <a:solidFill>
                  <a:srgbClr val="000000"/>
                </a:solidFill>
                <a:effectLst/>
                <a:highlight>
                  <a:srgbClr val="FFFFFF"/>
                </a:highlight>
                <a:latin typeface="arial" panose="020B0604020202020204" pitchFamily="34" charset="0"/>
              </a:rPr>
              <a:t>) of sub-section (2), the income-tax shall be deducted at the rate of nine per cent.]</a:t>
            </a:r>
            <a:endParaRPr lang="en-GB" b="0" i="0" dirty="0">
              <a:solidFill>
                <a:srgbClr val="000000"/>
              </a:solidFill>
              <a:effectLst/>
              <a:highlight>
                <a:srgbClr val="FFFFFF"/>
              </a:highlight>
              <a:latin typeface="Calibri" panose="020F0502020204030204" pitchFamily="34" charset="0"/>
            </a:endParaRPr>
          </a:p>
          <a:p>
            <a:pPr algn="just"/>
            <a:r>
              <a:rPr lang="en-GB" b="0" i="0" dirty="0">
                <a:solidFill>
                  <a:srgbClr val="000000"/>
                </a:solidFill>
                <a:effectLst/>
                <a:highlight>
                  <a:srgbClr val="FFFFFF"/>
                </a:highlight>
                <a:latin typeface="arial" panose="020B0604020202020204" pitchFamily="34" charset="0"/>
              </a:rPr>
              <a:t>(2) The interest referred to in sub-section (1) shall be the income by way of interest payable by the specified company </a:t>
            </a:r>
            <a:r>
              <a:rPr lang="en-GB" b="0" i="0" baseline="30000" dirty="0">
                <a:solidFill>
                  <a:srgbClr val="000000"/>
                </a:solidFill>
                <a:effectLst/>
                <a:highlight>
                  <a:srgbClr val="FFFFFF"/>
                </a:highlight>
                <a:latin typeface="arial" panose="020B0604020202020204" pitchFamily="34" charset="0"/>
              </a:rPr>
              <a:t>[4]</a:t>
            </a:r>
            <a:r>
              <a:rPr lang="en-GB" b="0" i="0" dirty="0">
                <a:solidFill>
                  <a:srgbClr val="000000"/>
                </a:solidFill>
                <a:effectLst/>
                <a:highlight>
                  <a:srgbClr val="FFFFFF"/>
                </a:highlight>
                <a:latin typeface="arial" panose="020B0604020202020204" pitchFamily="34" charset="0"/>
              </a:rPr>
              <a:t>[or the business trust], --</a:t>
            </a:r>
            <a:endParaRPr lang="en-GB" b="0" i="0" dirty="0">
              <a:solidFill>
                <a:srgbClr val="000000"/>
              </a:solidFill>
              <a:effectLst/>
              <a:highlight>
                <a:srgbClr val="FFFFFF"/>
              </a:highlight>
              <a:latin typeface="Calibri" panose="020F0502020204030204" pitchFamily="34" charset="0"/>
            </a:endParaRPr>
          </a:p>
          <a:p>
            <a:pPr marL="182880" algn="just"/>
            <a:r>
              <a:rPr lang="en-GB" b="0" i="0" baseline="30000" dirty="0">
                <a:solidFill>
                  <a:srgbClr val="000000"/>
                </a:solidFill>
                <a:effectLst/>
                <a:highlight>
                  <a:srgbClr val="FFFFFF"/>
                </a:highlight>
                <a:latin typeface="arial" panose="020B0604020202020204" pitchFamily="34" charset="0"/>
              </a:rPr>
              <a:t>[5]</a:t>
            </a:r>
            <a:r>
              <a:rPr lang="en-GB" b="0" i="0" dirty="0">
                <a:solidFill>
                  <a:srgbClr val="000000"/>
                </a:solidFill>
                <a:effectLst/>
                <a:highlight>
                  <a:srgbClr val="FFFFFF"/>
                </a:highlight>
                <a:latin typeface="arial" panose="020B0604020202020204" pitchFamily="34" charset="0"/>
              </a:rPr>
              <a:t>[(</a:t>
            </a:r>
            <a:r>
              <a:rPr lang="en-GB" b="0" i="0" dirty="0" err="1">
                <a:solidFill>
                  <a:srgbClr val="000000"/>
                </a:solidFill>
                <a:effectLst/>
                <a:highlight>
                  <a:srgbClr val="FFFFFF"/>
                </a:highlight>
                <a:latin typeface="arial" panose="020B0604020202020204" pitchFamily="34" charset="0"/>
              </a:rPr>
              <a:t>i</a:t>
            </a:r>
            <a:r>
              <a:rPr lang="en-GB" b="0" i="0" dirty="0">
                <a:solidFill>
                  <a:srgbClr val="000000"/>
                </a:solidFill>
                <a:effectLst/>
                <a:highlight>
                  <a:srgbClr val="FFFFFF"/>
                </a:highlight>
                <a:latin typeface="arial" panose="020B0604020202020204" pitchFamily="34" charset="0"/>
              </a:rPr>
              <a:t>) in respect of monies borrowed by it in foreign currency from a source outside India,--</a:t>
            </a:r>
            <a:endParaRPr lang="en-GB" b="0" i="0" dirty="0">
              <a:solidFill>
                <a:srgbClr val="000000"/>
              </a:solidFill>
              <a:effectLst/>
              <a:highlight>
                <a:srgbClr val="FFFFFF"/>
              </a:highlight>
              <a:latin typeface="Calibri" panose="020F0502020204030204" pitchFamily="34" charset="0"/>
            </a:endParaRPr>
          </a:p>
          <a:p>
            <a:pPr marL="274320" algn="just"/>
            <a:r>
              <a:rPr lang="en-GB" b="0" i="0" dirty="0">
                <a:solidFill>
                  <a:srgbClr val="000000"/>
                </a:solidFill>
                <a:effectLst/>
                <a:highlight>
                  <a:srgbClr val="FFFFFF"/>
                </a:highlight>
                <a:latin typeface="arial" panose="020B0604020202020204" pitchFamily="34" charset="0"/>
              </a:rPr>
              <a:t>(a) under a loan agreement at any time on or after the 1st day of July, 2012 but before the </a:t>
            </a:r>
            <a:r>
              <a:rPr lang="en-GB" b="0" i="0" baseline="30000" dirty="0">
                <a:solidFill>
                  <a:srgbClr val="000000"/>
                </a:solidFill>
                <a:effectLst/>
                <a:highlight>
                  <a:srgbClr val="FFFFFF"/>
                </a:highlight>
                <a:latin typeface="arial" panose="020B0604020202020204" pitchFamily="34" charset="0"/>
              </a:rPr>
              <a:t>[6]</a:t>
            </a:r>
            <a:r>
              <a:rPr lang="en-GB" b="0" i="0" dirty="0">
                <a:solidFill>
                  <a:srgbClr val="000000"/>
                </a:solidFill>
                <a:effectLst/>
                <a:highlight>
                  <a:srgbClr val="FFFFFF"/>
                </a:highlight>
                <a:latin typeface="arial" panose="020B0604020202020204" pitchFamily="34" charset="0"/>
              </a:rPr>
              <a:t>[1st day of July, </a:t>
            </a:r>
            <a:r>
              <a:rPr lang="en-GB" b="0" i="0" baseline="30000" dirty="0">
                <a:solidFill>
                  <a:srgbClr val="000000"/>
                </a:solidFill>
                <a:effectLst/>
                <a:highlight>
                  <a:srgbClr val="FFFFFF"/>
                </a:highlight>
                <a:latin typeface="arial" panose="020B0604020202020204" pitchFamily="34" charset="0"/>
              </a:rPr>
              <a:t>[7]</a:t>
            </a:r>
            <a:r>
              <a:rPr lang="en-GB" b="0" i="0" dirty="0">
                <a:solidFill>
                  <a:srgbClr val="000000"/>
                </a:solidFill>
                <a:effectLst/>
                <a:highlight>
                  <a:srgbClr val="FFFFFF"/>
                </a:highlight>
                <a:latin typeface="arial" panose="020B0604020202020204" pitchFamily="34" charset="0"/>
              </a:rPr>
              <a:t>[2023]]; or</a:t>
            </a:r>
            <a:endParaRPr lang="en-GB" b="0" i="0" dirty="0">
              <a:solidFill>
                <a:srgbClr val="000000"/>
              </a:solidFill>
              <a:effectLst/>
              <a:highlight>
                <a:srgbClr val="FFFFFF"/>
              </a:highlight>
              <a:latin typeface="Calibri" panose="020F0502020204030204" pitchFamily="34" charset="0"/>
            </a:endParaRPr>
          </a:p>
          <a:p>
            <a:pPr marL="274320" algn="just"/>
            <a:r>
              <a:rPr lang="en-GB" b="0" i="0" dirty="0">
                <a:solidFill>
                  <a:srgbClr val="000000"/>
                </a:solidFill>
                <a:effectLst/>
                <a:highlight>
                  <a:srgbClr val="FFFFFF"/>
                </a:highlight>
                <a:latin typeface="arial" panose="020B0604020202020204" pitchFamily="34" charset="0"/>
              </a:rPr>
              <a:t>(b) by way of issue of long-term infrastructure bonds at any time on or after the 1st day of July, 2012 but before the 1st day of October, 2014; or</a:t>
            </a:r>
            <a:endParaRPr lang="en-GB" b="0" i="0" dirty="0">
              <a:solidFill>
                <a:srgbClr val="000000"/>
              </a:solidFill>
              <a:effectLst/>
              <a:highlight>
                <a:srgbClr val="FFFFFF"/>
              </a:highlight>
              <a:latin typeface="Calibri" panose="020F0502020204030204" pitchFamily="34" charset="0"/>
            </a:endParaRPr>
          </a:p>
          <a:p>
            <a:pPr marL="274320" algn="just"/>
            <a:r>
              <a:rPr lang="en-GB" b="0" i="0" dirty="0">
                <a:solidFill>
                  <a:srgbClr val="000000"/>
                </a:solidFill>
                <a:effectLst/>
                <a:highlight>
                  <a:srgbClr val="FFFFFF"/>
                </a:highlight>
                <a:latin typeface="arial" panose="020B0604020202020204" pitchFamily="34" charset="0"/>
              </a:rPr>
              <a:t>(c) by way of issue of any long-term bond including long-term infrastructure bond at any time on or after the 1st day of October, 2014 but before the </a:t>
            </a:r>
            <a:r>
              <a:rPr lang="en-GB" b="0" i="0" baseline="30000" dirty="0">
                <a:solidFill>
                  <a:srgbClr val="000000"/>
                </a:solidFill>
                <a:effectLst/>
                <a:highlight>
                  <a:srgbClr val="FFFFFF"/>
                </a:highlight>
                <a:latin typeface="arial" panose="020B0604020202020204" pitchFamily="34" charset="0"/>
              </a:rPr>
              <a:t>[8]</a:t>
            </a:r>
            <a:r>
              <a:rPr lang="en-GB" b="0" i="0" dirty="0">
                <a:solidFill>
                  <a:srgbClr val="000000"/>
                </a:solidFill>
                <a:effectLst/>
                <a:highlight>
                  <a:srgbClr val="FFFFFF"/>
                </a:highlight>
                <a:latin typeface="arial" panose="020B0604020202020204" pitchFamily="34" charset="0"/>
              </a:rPr>
              <a:t>[1st day of July, </a:t>
            </a:r>
            <a:r>
              <a:rPr lang="en-GB" b="0" i="0" baseline="30000" dirty="0">
                <a:solidFill>
                  <a:srgbClr val="000000"/>
                </a:solidFill>
                <a:effectLst/>
                <a:highlight>
                  <a:srgbClr val="FFFFFF"/>
                </a:highlight>
                <a:latin typeface="arial" panose="020B0604020202020204" pitchFamily="34" charset="0"/>
              </a:rPr>
              <a:t>[9]</a:t>
            </a:r>
            <a:r>
              <a:rPr lang="en-GB" b="0" i="0" dirty="0">
                <a:solidFill>
                  <a:srgbClr val="000000"/>
                </a:solidFill>
                <a:effectLst/>
                <a:highlight>
                  <a:srgbClr val="FFFFFF"/>
                </a:highlight>
                <a:latin typeface="arial" panose="020B0604020202020204" pitchFamily="34" charset="0"/>
              </a:rPr>
              <a:t>[2023]],</a:t>
            </a:r>
            <a:endParaRPr lang="en-GB" b="0" i="0" dirty="0">
              <a:solidFill>
                <a:srgbClr val="000000"/>
              </a:solidFill>
              <a:effectLst/>
              <a:highlight>
                <a:srgbClr val="FFFFFF"/>
              </a:highlight>
              <a:latin typeface="Calibri" panose="020F0502020204030204" pitchFamily="34" charset="0"/>
            </a:endParaRPr>
          </a:p>
        </p:txBody>
      </p:sp>
    </p:spTree>
    <p:extLst>
      <p:ext uri="{BB962C8B-B14F-4D97-AF65-F5344CB8AC3E}">
        <p14:creationId xmlns:p14="http://schemas.microsoft.com/office/powerpoint/2010/main" val="28404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38D759-48AC-17D3-E263-AF58CF92DA08}"/>
              </a:ext>
            </a:extLst>
          </p:cNvPr>
          <p:cNvSpPr>
            <a:spLocks noGrp="1"/>
          </p:cNvSpPr>
          <p:nvPr>
            <p:ph idx="1"/>
          </p:nvPr>
        </p:nvSpPr>
        <p:spPr>
          <a:xfrm>
            <a:off x="838199" y="472611"/>
            <a:ext cx="10617485" cy="5704352"/>
          </a:xfrm>
        </p:spPr>
        <p:txBody>
          <a:bodyPr>
            <a:normAutofit fontScale="62500" lnSpcReduction="20000"/>
          </a:bodyPr>
          <a:lstStyle/>
          <a:p>
            <a:pPr marL="182880" algn="just"/>
            <a:r>
              <a:rPr lang="en-GB" b="0" i="0" dirty="0">
                <a:solidFill>
                  <a:srgbClr val="000000"/>
                </a:solidFill>
                <a:effectLst/>
                <a:highlight>
                  <a:srgbClr val="FFFFFF"/>
                </a:highlight>
                <a:latin typeface="arial" panose="020B0604020202020204" pitchFamily="34" charset="0"/>
              </a:rPr>
              <a:t>as approved by the Central Government in this behalf; </a:t>
            </a:r>
            <a:r>
              <a:rPr lang="en-GB" b="0" i="0" baseline="30000" dirty="0">
                <a:solidFill>
                  <a:srgbClr val="000000"/>
                </a:solidFill>
                <a:effectLst/>
                <a:highlight>
                  <a:srgbClr val="FFFFFF"/>
                </a:highlight>
                <a:latin typeface="arial" panose="020B0604020202020204" pitchFamily="34" charset="0"/>
              </a:rPr>
              <a:t>[10]</a:t>
            </a:r>
            <a:r>
              <a:rPr lang="en-GB" b="0" i="0" dirty="0">
                <a:solidFill>
                  <a:srgbClr val="000000"/>
                </a:solidFill>
                <a:effectLst/>
                <a:highlight>
                  <a:srgbClr val="FFFFFF"/>
                </a:highlight>
                <a:latin typeface="arial" panose="020B0604020202020204" pitchFamily="34" charset="0"/>
              </a:rPr>
              <a:t>[or]]</a:t>
            </a:r>
            <a:endParaRPr lang="en-GB" b="0" i="0" dirty="0">
              <a:solidFill>
                <a:srgbClr val="000000"/>
              </a:solidFill>
              <a:effectLst/>
              <a:highlight>
                <a:srgbClr val="FFFFFF"/>
              </a:highlight>
              <a:latin typeface="Calibri" panose="020F0502020204030204" pitchFamily="34" charset="0"/>
            </a:endParaRPr>
          </a:p>
          <a:p>
            <a:pPr marL="182880" algn="just"/>
            <a:r>
              <a:rPr lang="en-GB" b="0" i="0" baseline="30000" dirty="0">
                <a:solidFill>
                  <a:srgbClr val="000000"/>
                </a:solidFill>
                <a:effectLst/>
                <a:highlight>
                  <a:srgbClr val="FFFFFF"/>
                </a:highlight>
                <a:latin typeface="arial" panose="020B0604020202020204" pitchFamily="34" charset="0"/>
              </a:rPr>
              <a:t>[11]</a:t>
            </a:r>
            <a:r>
              <a:rPr lang="en-GB" b="0" i="0" dirty="0">
                <a:solidFill>
                  <a:srgbClr val="000000"/>
                </a:solidFill>
                <a:effectLst/>
                <a:highlight>
                  <a:srgbClr val="FFFFFF"/>
                </a:highlight>
                <a:latin typeface="arial" panose="020B0604020202020204" pitchFamily="34" charset="0"/>
              </a:rPr>
              <a:t>[(</a:t>
            </a:r>
            <a:r>
              <a:rPr lang="en-GB" b="0" i="0" dirty="0" err="1">
                <a:solidFill>
                  <a:srgbClr val="000000"/>
                </a:solidFill>
                <a:effectLst/>
                <a:highlight>
                  <a:srgbClr val="FFFFFF"/>
                </a:highlight>
                <a:latin typeface="arial" panose="020B0604020202020204" pitchFamily="34" charset="0"/>
              </a:rPr>
              <a:t>ia</a:t>
            </a:r>
            <a:r>
              <a:rPr lang="en-GB" b="0" i="0" dirty="0">
                <a:solidFill>
                  <a:srgbClr val="000000"/>
                </a:solidFill>
                <a:effectLst/>
                <a:highlight>
                  <a:srgbClr val="FFFFFF"/>
                </a:highlight>
                <a:latin typeface="arial" panose="020B0604020202020204" pitchFamily="34" charset="0"/>
              </a:rPr>
              <a:t>) in respect of monies borrowed by it from a source outside India by way of issue of rupee denominated bond before the 1st day of July, </a:t>
            </a:r>
            <a:r>
              <a:rPr lang="en-GB" b="0" i="0" baseline="30000" dirty="0">
                <a:solidFill>
                  <a:srgbClr val="000000"/>
                </a:solidFill>
                <a:effectLst/>
                <a:highlight>
                  <a:srgbClr val="FFFFFF"/>
                </a:highlight>
                <a:latin typeface="arial" panose="020B0604020202020204" pitchFamily="34" charset="0"/>
              </a:rPr>
              <a:t>[12]</a:t>
            </a:r>
            <a:r>
              <a:rPr lang="en-GB" b="0" i="0" dirty="0">
                <a:solidFill>
                  <a:srgbClr val="000000"/>
                </a:solidFill>
                <a:effectLst/>
                <a:highlight>
                  <a:srgbClr val="FFFFFF"/>
                </a:highlight>
                <a:latin typeface="arial" panose="020B0604020202020204" pitchFamily="34" charset="0"/>
              </a:rPr>
              <a:t>[2023], and]</a:t>
            </a:r>
            <a:endParaRPr lang="en-GB" b="0" i="0" dirty="0">
              <a:solidFill>
                <a:srgbClr val="000000"/>
              </a:solidFill>
              <a:effectLst/>
              <a:highlight>
                <a:srgbClr val="FFFFFF"/>
              </a:highlight>
              <a:latin typeface="Calibri" panose="020F0502020204030204" pitchFamily="34" charset="0"/>
            </a:endParaRPr>
          </a:p>
          <a:p>
            <a:pPr marL="182880" algn="just"/>
            <a:r>
              <a:rPr lang="en-GB" b="0" i="0" baseline="30000" dirty="0">
                <a:solidFill>
                  <a:srgbClr val="000000"/>
                </a:solidFill>
                <a:effectLst/>
                <a:highlight>
                  <a:srgbClr val="FFFFFF"/>
                </a:highlight>
                <a:latin typeface="arial" panose="020B0604020202020204" pitchFamily="34" charset="0"/>
              </a:rPr>
              <a:t>[13]</a:t>
            </a:r>
            <a:r>
              <a:rPr lang="en-GB" b="0" i="0" dirty="0">
                <a:solidFill>
                  <a:srgbClr val="000000"/>
                </a:solidFill>
                <a:effectLst/>
                <a:highlight>
                  <a:srgbClr val="FFFFFF"/>
                </a:highlight>
                <a:latin typeface="arial" panose="020B0604020202020204" pitchFamily="34" charset="0"/>
              </a:rPr>
              <a:t>[(</a:t>
            </a:r>
            <a:r>
              <a:rPr lang="en-GB" b="0" i="0" dirty="0" err="1">
                <a:solidFill>
                  <a:srgbClr val="000000"/>
                </a:solidFill>
                <a:effectLst/>
                <a:highlight>
                  <a:srgbClr val="FFFFFF"/>
                </a:highlight>
                <a:latin typeface="arial" panose="020B0604020202020204" pitchFamily="34" charset="0"/>
              </a:rPr>
              <a:t>ib</a:t>
            </a:r>
            <a:r>
              <a:rPr lang="en-GB" b="0" i="0" dirty="0">
                <a:solidFill>
                  <a:srgbClr val="000000"/>
                </a:solidFill>
                <a:effectLst/>
                <a:highlight>
                  <a:srgbClr val="FFFFFF"/>
                </a:highlight>
                <a:latin typeface="arial" panose="020B0604020202020204" pitchFamily="34" charset="0"/>
              </a:rPr>
              <a:t>) in respect of monies borrowed by it from a source outside India by way of issue of any long-term bond or rupee denominated bond on or after the 1st day of April, 2020 but before the 1st day of July, 2023, which is listed only on a recognised stock exchange located in any International Financial Services Centre, </a:t>
            </a:r>
            <a:r>
              <a:rPr lang="en-GB" b="0" i="0" baseline="30000" dirty="0">
                <a:solidFill>
                  <a:srgbClr val="000000"/>
                </a:solidFill>
                <a:effectLst/>
                <a:highlight>
                  <a:srgbClr val="FFFFFF"/>
                </a:highlight>
                <a:latin typeface="arial" panose="020B0604020202020204" pitchFamily="34" charset="0"/>
              </a:rPr>
              <a:t>[13A]</a:t>
            </a:r>
            <a:r>
              <a:rPr lang="en-GB" b="0" i="0" dirty="0">
                <a:solidFill>
                  <a:srgbClr val="000000"/>
                </a:solidFill>
                <a:effectLst/>
                <a:highlight>
                  <a:srgbClr val="FFFFFF"/>
                </a:highlight>
                <a:latin typeface="arial" panose="020B0604020202020204" pitchFamily="34" charset="0"/>
              </a:rPr>
              <a:t>[or]]</a:t>
            </a:r>
            <a:endParaRPr lang="en-GB" b="0" i="0" dirty="0">
              <a:solidFill>
                <a:srgbClr val="000000"/>
              </a:solidFill>
              <a:effectLst/>
              <a:highlight>
                <a:srgbClr val="FFFFFF"/>
              </a:highlight>
              <a:latin typeface="Calibri" panose="020F0502020204030204" pitchFamily="34" charset="0"/>
            </a:endParaRPr>
          </a:p>
          <a:p>
            <a:pPr marL="182880" algn="just"/>
            <a:r>
              <a:rPr lang="en-GB" b="0" i="0" baseline="30000" dirty="0">
                <a:solidFill>
                  <a:srgbClr val="000000"/>
                </a:solidFill>
                <a:effectLst/>
                <a:highlight>
                  <a:srgbClr val="FFFFFF"/>
                </a:highlight>
                <a:latin typeface="arial" panose="020B0604020202020204" pitchFamily="34" charset="0"/>
              </a:rPr>
              <a:t>[13B]</a:t>
            </a:r>
            <a:r>
              <a:rPr lang="en-GB" b="0" i="0" dirty="0">
                <a:solidFill>
                  <a:srgbClr val="000000"/>
                </a:solidFill>
                <a:effectLst/>
                <a:highlight>
                  <a:srgbClr val="FFFFFF"/>
                </a:highlight>
                <a:latin typeface="arial" panose="020B0604020202020204" pitchFamily="34" charset="0"/>
              </a:rPr>
              <a:t>[(</a:t>
            </a:r>
            <a:r>
              <a:rPr lang="en-GB" b="0" i="0" dirty="0" err="1">
                <a:solidFill>
                  <a:srgbClr val="000000"/>
                </a:solidFill>
                <a:effectLst/>
                <a:highlight>
                  <a:srgbClr val="FFFFFF"/>
                </a:highlight>
                <a:latin typeface="arial" panose="020B0604020202020204" pitchFamily="34" charset="0"/>
              </a:rPr>
              <a:t>ic</a:t>
            </a:r>
            <a:r>
              <a:rPr lang="en-GB" b="0" i="0" dirty="0">
                <a:solidFill>
                  <a:srgbClr val="000000"/>
                </a:solidFill>
                <a:effectLst/>
                <a:highlight>
                  <a:srgbClr val="FFFFFF"/>
                </a:highlight>
                <a:latin typeface="arial" panose="020B0604020202020204" pitchFamily="34" charset="0"/>
              </a:rPr>
              <a:t>) in respect of money borrowed by it from a source outside India by way of issuance of any long-term bond or rupee denominated bond on or after the 1st day of July, 2023, which is listed only on a recognised stock exchange located in an International Financial Services Centre; and]</a:t>
            </a:r>
            <a:endParaRPr lang="en-GB" b="0" i="0" dirty="0">
              <a:solidFill>
                <a:srgbClr val="000000"/>
              </a:solidFill>
              <a:effectLst/>
              <a:highlight>
                <a:srgbClr val="FFFFFF"/>
              </a:highlight>
              <a:latin typeface="Calibri" panose="020F0502020204030204" pitchFamily="34" charset="0"/>
            </a:endParaRPr>
          </a:p>
          <a:p>
            <a:pPr marL="182880" algn="just"/>
            <a:r>
              <a:rPr lang="en-GB" b="0" i="0" dirty="0">
                <a:solidFill>
                  <a:srgbClr val="000000"/>
                </a:solidFill>
                <a:effectLst/>
                <a:highlight>
                  <a:srgbClr val="FFFFFF"/>
                </a:highlight>
                <a:latin typeface="arial" panose="020B0604020202020204" pitchFamily="34" charset="0"/>
              </a:rPr>
              <a:t>(ii) to the extent to which such interest does not exceed the amount of interest calculated at the rate approved by the Central Government in this behalf, having regard to the terms of the loan or the bond and its repayment.</a:t>
            </a:r>
            <a:endParaRPr lang="en-GB" b="0" i="0" dirty="0">
              <a:solidFill>
                <a:srgbClr val="000000"/>
              </a:solidFill>
              <a:effectLst/>
              <a:highlight>
                <a:srgbClr val="FFFFFF"/>
              </a:highlight>
              <a:latin typeface="Calibri" panose="020F0502020204030204" pitchFamily="34" charset="0"/>
            </a:endParaRPr>
          </a:p>
          <a:p>
            <a:pPr algn="just"/>
            <a:r>
              <a:rPr lang="en-GB" b="0" i="0" dirty="0">
                <a:solidFill>
                  <a:srgbClr val="000000"/>
                </a:solidFill>
                <a:effectLst/>
                <a:highlight>
                  <a:srgbClr val="FFFFFF"/>
                </a:highlight>
                <a:latin typeface="arial" panose="020B0604020202020204" pitchFamily="34" charset="0"/>
              </a:rPr>
              <a:t>Explanation.--For the purpose of this section --</a:t>
            </a:r>
            <a:endParaRPr lang="en-GB" b="0" i="0" dirty="0">
              <a:solidFill>
                <a:srgbClr val="000000"/>
              </a:solidFill>
              <a:effectLst/>
              <a:highlight>
                <a:srgbClr val="FFFFFF"/>
              </a:highlight>
              <a:latin typeface="Calibri" panose="020F0502020204030204" pitchFamily="34" charset="0"/>
            </a:endParaRPr>
          </a:p>
          <a:p>
            <a:pPr marL="182880" algn="just"/>
            <a:r>
              <a:rPr lang="en-GB" b="0" i="0" dirty="0">
                <a:solidFill>
                  <a:srgbClr val="000000"/>
                </a:solidFill>
                <a:effectLst/>
                <a:highlight>
                  <a:srgbClr val="FFFFFF"/>
                </a:highlight>
                <a:latin typeface="arial" panose="020B0604020202020204" pitchFamily="34" charset="0"/>
              </a:rPr>
              <a:t>(a) foreign currency shall have the meaning assigned to it in clause (m) of section 2 of the Foreign Exchange Management Act, 1999 (42 of 1999);</a:t>
            </a:r>
            <a:endParaRPr lang="en-GB" b="0" i="0" dirty="0">
              <a:solidFill>
                <a:srgbClr val="000000"/>
              </a:solidFill>
              <a:effectLst/>
              <a:highlight>
                <a:srgbClr val="FFFFFF"/>
              </a:highlight>
              <a:latin typeface="Calibri" panose="020F0502020204030204" pitchFamily="34" charset="0"/>
            </a:endParaRPr>
          </a:p>
          <a:p>
            <a:pPr marL="182880" algn="just"/>
            <a:r>
              <a:rPr lang="en-GB" b="0" i="0" dirty="0">
                <a:solidFill>
                  <a:srgbClr val="000000"/>
                </a:solidFill>
                <a:effectLst/>
                <a:highlight>
                  <a:srgbClr val="FFFFFF"/>
                </a:highlight>
                <a:latin typeface="arial" panose="020B0604020202020204" pitchFamily="34" charset="0"/>
              </a:rPr>
              <a:t>(b) specified company means an Indian company.]</a:t>
            </a:r>
            <a:endParaRPr lang="en-GB" b="0" i="0" dirty="0">
              <a:solidFill>
                <a:srgbClr val="000000"/>
              </a:solidFill>
              <a:effectLst/>
              <a:highlight>
                <a:srgbClr val="FFFFFF"/>
              </a:highlight>
              <a:latin typeface="Calibri" panose="020F0502020204030204" pitchFamily="34" charset="0"/>
            </a:endParaRPr>
          </a:p>
          <a:p>
            <a:pPr marL="182880" algn="just"/>
            <a:r>
              <a:rPr lang="en-GB" b="0" i="0" baseline="30000" dirty="0">
                <a:solidFill>
                  <a:srgbClr val="000000"/>
                </a:solidFill>
                <a:effectLst/>
                <a:highlight>
                  <a:srgbClr val="FFFFFF"/>
                </a:highlight>
                <a:latin typeface="arial" panose="020B0604020202020204" pitchFamily="34" charset="0"/>
              </a:rPr>
              <a:t>[14]</a:t>
            </a:r>
            <a:r>
              <a:rPr lang="en-GB" b="0" i="0" dirty="0">
                <a:solidFill>
                  <a:srgbClr val="000000"/>
                </a:solidFill>
                <a:effectLst/>
                <a:highlight>
                  <a:srgbClr val="FFFFFF"/>
                </a:highlight>
                <a:latin typeface="arial" panose="020B0604020202020204" pitchFamily="34" charset="0"/>
              </a:rPr>
              <a:t>[(c) International Financial Services Centre" shall have the meaning assigned to it in clause (q) of section 2 of the Special Economic Zones Act, 2005 (28 of 2005);</a:t>
            </a:r>
            <a:endParaRPr lang="en-GB" b="0" i="0" dirty="0">
              <a:solidFill>
                <a:srgbClr val="000000"/>
              </a:solidFill>
              <a:effectLst/>
              <a:highlight>
                <a:srgbClr val="FFFFFF"/>
              </a:highlight>
              <a:latin typeface="Calibri" panose="020F0502020204030204" pitchFamily="34" charset="0"/>
            </a:endParaRPr>
          </a:p>
          <a:p>
            <a:pPr marL="182880" algn="just"/>
            <a:r>
              <a:rPr lang="en-GB" b="0" i="0" dirty="0">
                <a:solidFill>
                  <a:srgbClr val="000000"/>
                </a:solidFill>
                <a:effectLst/>
                <a:highlight>
                  <a:srgbClr val="FFFFFF"/>
                </a:highlight>
                <a:latin typeface="arial" panose="020B0604020202020204" pitchFamily="34" charset="0"/>
              </a:rPr>
              <a:t>(d) recognised stock exchange shall have the meaning assigned to it in clause (ii) of Explanation 1 to clause (5) of section 43.</a:t>
            </a:r>
            <a:endParaRPr lang="en-GB" b="0" i="0" dirty="0">
              <a:solidFill>
                <a:srgbClr val="000000"/>
              </a:solidFill>
              <a:effectLst/>
              <a:highlight>
                <a:srgbClr val="FFFFFF"/>
              </a:highlight>
              <a:latin typeface="Calibri" panose="020F0502020204030204" pitchFamily="34" charset="0"/>
            </a:endParaRPr>
          </a:p>
          <a:p>
            <a:endParaRPr lang="en-IN" dirty="0"/>
          </a:p>
        </p:txBody>
      </p:sp>
    </p:spTree>
    <p:extLst>
      <p:ext uri="{BB962C8B-B14F-4D97-AF65-F5344CB8AC3E}">
        <p14:creationId xmlns:p14="http://schemas.microsoft.com/office/powerpoint/2010/main" val="77861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371475" y="866982"/>
            <a:ext cx="9529763" cy="461665"/>
          </a:xfrm>
          <a:prstGeom prst="rect">
            <a:avLst/>
          </a:prstGeom>
          <a:noFill/>
        </p:spPr>
        <p:txBody>
          <a:bodyPr wrap="square" rtlCol="0">
            <a:spAutoFit/>
          </a:bodyPr>
          <a:lstStyle/>
          <a:p>
            <a:r>
              <a:rPr lang="en-IN" sz="2400" b="1" dirty="0">
                <a:solidFill>
                  <a:prstClr val="black"/>
                </a:solidFill>
                <a:latin typeface="Garamond" panose="02020404030301010803" pitchFamily="18" charset="0"/>
              </a:rPr>
              <a:t>Section 194 LC – </a:t>
            </a:r>
            <a:r>
              <a:rPr lang="en-US" sz="2400" b="1" dirty="0">
                <a:solidFill>
                  <a:prstClr val="black"/>
                </a:solidFill>
                <a:latin typeface="Garamond" panose="02020404030301010803" pitchFamily="18" charset="0"/>
              </a:rPr>
              <a:t>Income by way of interest from Indian company.</a:t>
            </a:r>
            <a:endParaRPr lang="en-IN" sz="2400" b="1" dirty="0">
              <a:solidFill>
                <a:prstClr val="black"/>
              </a:solidFill>
              <a:latin typeface="Garamond" panose="02020404030301010803" pitchFamily="18" charset="0"/>
            </a:endParaRPr>
          </a:p>
        </p:txBody>
      </p:sp>
      <p:sp>
        <p:nvSpPr>
          <p:cNvPr id="5" name="Rectangle 4"/>
          <p:cNvSpPr/>
          <p:nvPr/>
        </p:nvSpPr>
        <p:spPr>
          <a:xfrm>
            <a:off x="371475" y="1771561"/>
            <a:ext cx="11501438" cy="707886"/>
          </a:xfrm>
          <a:prstGeom prst="rect">
            <a:avLst/>
          </a:prstGeom>
        </p:spPr>
        <p:txBody>
          <a:bodyPr wrap="square">
            <a:spAutoFit/>
          </a:bodyPr>
          <a:lstStyle/>
          <a:p>
            <a:pPr algn="just"/>
            <a:r>
              <a:rPr lang="en-US" sz="2000" dirty="0">
                <a:solidFill>
                  <a:prstClr val="black"/>
                </a:solidFill>
                <a:latin typeface="Garamond" panose="02020404030301010803" pitchFamily="18" charset="0"/>
              </a:rPr>
              <a:t>The section deals with TDS deduction on income by way of interest from an Indian Company or a business trust and the provisions relating to the same has been explained in the current article.</a:t>
            </a:r>
            <a:endParaRPr lang="en-IN" sz="2000" dirty="0">
              <a:solidFill>
                <a:prstClr val="black"/>
              </a:solidFill>
              <a:latin typeface="Garamond" panose="02020404030301010803" pitchFamily="18" charset="0"/>
            </a:endParaRPr>
          </a:p>
        </p:txBody>
      </p:sp>
      <p:sp>
        <p:nvSpPr>
          <p:cNvPr id="6" name="Rectangle 5"/>
          <p:cNvSpPr/>
          <p:nvPr/>
        </p:nvSpPr>
        <p:spPr>
          <a:xfrm>
            <a:off x="371475" y="2809231"/>
            <a:ext cx="11051031" cy="3693319"/>
          </a:xfrm>
          <a:prstGeom prst="rect">
            <a:avLst/>
          </a:prstGeom>
        </p:spPr>
        <p:txBody>
          <a:bodyPr wrap="square">
            <a:spAutoFit/>
          </a:bodyPr>
          <a:lstStyle/>
          <a:p>
            <a:r>
              <a:rPr lang="en-IN" sz="2000" b="1" u="sng" dirty="0">
                <a:solidFill>
                  <a:prstClr val="black"/>
                </a:solidFill>
                <a:latin typeface="Garamond" panose="02020404030301010803" pitchFamily="18" charset="0"/>
              </a:rPr>
              <a:t>Basic Applicability:</a:t>
            </a:r>
          </a:p>
          <a:p>
            <a:endParaRPr lang="en-IN" sz="1400" b="1" u="sng" dirty="0">
              <a:solidFill>
                <a:prstClr val="black"/>
              </a:solidFill>
              <a:latin typeface="Garamond" panose="02020404030301010803" pitchFamily="18" charset="0"/>
            </a:endParaRPr>
          </a:p>
          <a:p>
            <a:pPr marL="342900" indent="-342900">
              <a:buFont typeface="Arial" panose="020B0604020202020204" pitchFamily="34" charset="0"/>
              <a:buChar char="•"/>
            </a:pPr>
            <a:r>
              <a:rPr lang="en-US" sz="2000" dirty="0">
                <a:solidFill>
                  <a:prstClr val="black"/>
                </a:solidFill>
                <a:latin typeface="Garamond" panose="02020404030301010803" pitchFamily="18" charset="0"/>
              </a:rPr>
              <a:t>The Indian Company or a business trust paying interest income to a non-resident, not being a company, or to a foreign company is liable to deduct TDS.</a:t>
            </a:r>
          </a:p>
          <a:p>
            <a:pPr marL="342900" indent="-342900">
              <a:buFont typeface="Arial" panose="020B0604020202020204" pitchFamily="34" charset="0"/>
              <a:buChar char="•"/>
            </a:pPr>
            <a:r>
              <a:rPr lang="en-US" sz="2000" dirty="0">
                <a:solidFill>
                  <a:prstClr val="black"/>
                </a:solidFill>
                <a:latin typeface="Garamond" panose="02020404030301010803" pitchFamily="18" charset="0"/>
              </a:rPr>
              <a:t>Interest income payable by the Indian Company or the business trust on the following is covered under section 194LC –</a:t>
            </a:r>
          </a:p>
          <a:p>
            <a:pPr marL="971550" lvl="1" indent="-514350">
              <a:buFont typeface="+mj-lt"/>
              <a:buAutoNum type="romanLcPeriod"/>
            </a:pPr>
            <a:r>
              <a:rPr lang="en-US" sz="2000" dirty="0">
                <a:solidFill>
                  <a:prstClr val="black"/>
                </a:solidFill>
                <a:latin typeface="Garamond" panose="02020404030301010803" pitchFamily="18" charset="0"/>
              </a:rPr>
              <a:t>Interest in respect of money borrowed by the Indian Company or the business trust in foreign currency from a source outside India –</a:t>
            </a:r>
          </a:p>
          <a:p>
            <a:pPr marL="1257300" lvl="2" indent="-342900">
              <a:buFont typeface="Wingdings" panose="05000000000000000000" pitchFamily="2" charset="2"/>
              <a:buChar char="§"/>
            </a:pPr>
            <a:r>
              <a:rPr lang="en-US" sz="2000" dirty="0">
                <a:solidFill>
                  <a:prstClr val="black"/>
                </a:solidFill>
                <a:latin typeface="Garamond" panose="02020404030301010803" pitchFamily="18" charset="0"/>
              </a:rPr>
              <a:t>Under a loan agreement between 1</a:t>
            </a:r>
            <a:r>
              <a:rPr lang="en-US" sz="2000" baseline="30000" dirty="0">
                <a:solidFill>
                  <a:prstClr val="black"/>
                </a:solidFill>
                <a:latin typeface="Garamond" panose="02020404030301010803" pitchFamily="18" charset="0"/>
              </a:rPr>
              <a:t>st</a:t>
            </a:r>
            <a:r>
              <a:rPr lang="en-US" sz="2000" dirty="0">
                <a:solidFill>
                  <a:prstClr val="black"/>
                </a:solidFill>
                <a:latin typeface="Garamond" panose="02020404030301010803" pitchFamily="18" charset="0"/>
              </a:rPr>
              <a:t> July 2012 to </a:t>
            </a:r>
            <a:r>
              <a:rPr lang="en-US" sz="2000" b="1" u="sng" dirty="0">
                <a:solidFill>
                  <a:srgbClr val="FF0000"/>
                </a:solidFill>
                <a:latin typeface="Garamond" panose="02020404030301010803" pitchFamily="18" charset="0"/>
              </a:rPr>
              <a:t>1</a:t>
            </a:r>
            <a:r>
              <a:rPr lang="en-US" sz="2000" b="1" u="sng" baseline="30000" dirty="0">
                <a:solidFill>
                  <a:srgbClr val="FF0000"/>
                </a:solidFill>
                <a:latin typeface="Garamond" panose="02020404030301010803" pitchFamily="18" charset="0"/>
              </a:rPr>
              <a:t>st</a:t>
            </a:r>
            <a:r>
              <a:rPr lang="en-US" sz="2000" b="1" u="sng" dirty="0">
                <a:solidFill>
                  <a:srgbClr val="FF0000"/>
                </a:solidFill>
                <a:latin typeface="Garamond" panose="02020404030301010803" pitchFamily="18" charset="0"/>
              </a:rPr>
              <a:t> July 2023.</a:t>
            </a:r>
          </a:p>
          <a:p>
            <a:pPr marL="1257300" lvl="2" indent="-342900">
              <a:buFont typeface="Wingdings" panose="05000000000000000000" pitchFamily="2" charset="2"/>
              <a:buChar char="§"/>
            </a:pPr>
            <a:r>
              <a:rPr lang="en-US" sz="2000" dirty="0">
                <a:solidFill>
                  <a:prstClr val="black"/>
                </a:solidFill>
                <a:latin typeface="Garamond" panose="02020404030301010803" pitchFamily="18" charset="0"/>
              </a:rPr>
              <a:t>By issuing long term infrastructure bonds between 1</a:t>
            </a:r>
            <a:r>
              <a:rPr lang="en-US" sz="2000" baseline="30000" dirty="0">
                <a:solidFill>
                  <a:prstClr val="black"/>
                </a:solidFill>
                <a:latin typeface="Garamond" panose="02020404030301010803" pitchFamily="18" charset="0"/>
              </a:rPr>
              <a:t>st</a:t>
            </a:r>
            <a:r>
              <a:rPr lang="en-US" sz="2000" dirty="0">
                <a:solidFill>
                  <a:prstClr val="black"/>
                </a:solidFill>
                <a:latin typeface="Garamond" panose="02020404030301010803" pitchFamily="18" charset="0"/>
              </a:rPr>
              <a:t> July 2012 to 1</a:t>
            </a:r>
            <a:r>
              <a:rPr lang="en-US" sz="2000" baseline="30000" dirty="0">
                <a:solidFill>
                  <a:prstClr val="black"/>
                </a:solidFill>
                <a:latin typeface="Garamond" panose="02020404030301010803" pitchFamily="18" charset="0"/>
              </a:rPr>
              <a:t>st</a:t>
            </a:r>
            <a:r>
              <a:rPr lang="en-US" sz="2000" dirty="0">
                <a:solidFill>
                  <a:prstClr val="black"/>
                </a:solidFill>
                <a:latin typeface="Garamond" panose="02020404030301010803" pitchFamily="18" charset="0"/>
              </a:rPr>
              <a:t> October 2014.</a:t>
            </a:r>
          </a:p>
          <a:p>
            <a:pPr marL="1257300" lvl="2" indent="-342900">
              <a:buFont typeface="Wingdings" panose="05000000000000000000" pitchFamily="2" charset="2"/>
              <a:buChar char="§"/>
            </a:pPr>
            <a:r>
              <a:rPr lang="en-US" sz="2000" dirty="0">
                <a:solidFill>
                  <a:prstClr val="black"/>
                </a:solidFill>
                <a:latin typeface="Garamond" panose="02020404030301010803" pitchFamily="18" charset="0"/>
              </a:rPr>
              <a:t>By issuing long term bond including long term infrastructure bonds between 1</a:t>
            </a:r>
            <a:r>
              <a:rPr lang="en-US" sz="2000" baseline="30000" dirty="0">
                <a:solidFill>
                  <a:prstClr val="black"/>
                </a:solidFill>
                <a:latin typeface="Garamond" panose="02020404030301010803" pitchFamily="18" charset="0"/>
              </a:rPr>
              <a:t>st</a:t>
            </a:r>
            <a:r>
              <a:rPr lang="en-US" sz="2000" dirty="0">
                <a:solidFill>
                  <a:prstClr val="black"/>
                </a:solidFill>
                <a:latin typeface="Garamond" panose="02020404030301010803" pitchFamily="18" charset="0"/>
              </a:rPr>
              <a:t> October 2014 to </a:t>
            </a:r>
            <a:r>
              <a:rPr lang="en-US" sz="2000" b="1" u="sng" dirty="0">
                <a:solidFill>
                  <a:srgbClr val="FF0000"/>
                </a:solidFill>
                <a:latin typeface="Garamond" panose="02020404030301010803" pitchFamily="18" charset="0"/>
              </a:rPr>
              <a:t>1</a:t>
            </a:r>
            <a:r>
              <a:rPr lang="en-US" sz="2000" b="1" u="sng" baseline="30000" dirty="0">
                <a:solidFill>
                  <a:srgbClr val="FF0000"/>
                </a:solidFill>
                <a:latin typeface="Garamond" panose="02020404030301010803" pitchFamily="18" charset="0"/>
              </a:rPr>
              <a:t>st</a:t>
            </a:r>
            <a:r>
              <a:rPr lang="en-US" sz="2000" b="1" u="sng" dirty="0">
                <a:solidFill>
                  <a:srgbClr val="FF0000"/>
                </a:solidFill>
                <a:latin typeface="Garamond" panose="02020404030301010803" pitchFamily="18" charset="0"/>
              </a:rPr>
              <a:t> July 2023.</a:t>
            </a:r>
            <a:endParaRPr lang="en-IN" sz="2000" b="1" u="sng"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363836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559632" y="595301"/>
            <a:ext cx="11102715" cy="4785926"/>
          </a:xfrm>
          <a:prstGeom prst="rect">
            <a:avLst/>
          </a:prstGeom>
        </p:spPr>
        <p:txBody>
          <a:bodyPr wrap="square">
            <a:spAutoFit/>
          </a:bodyPr>
          <a:lstStyle/>
          <a:p>
            <a:pPr marL="514350" indent="-514350">
              <a:buFontTx/>
              <a:buAutoNum type="romanLcPeriod" startAt="2"/>
            </a:pPr>
            <a:r>
              <a:rPr lang="en-US" sz="2000" dirty="0">
                <a:solidFill>
                  <a:prstClr val="black"/>
                </a:solidFill>
                <a:latin typeface="Garamond" panose="02020404030301010803" pitchFamily="18" charset="0"/>
              </a:rPr>
              <a:t>Interest in respect of money borrowed by the Indian Company or the business trust in foreign currency from a source outside India by way of issue of rupee denominated bond before </a:t>
            </a:r>
            <a:r>
              <a:rPr lang="en-US" sz="2000" b="1" u="sng" dirty="0">
                <a:solidFill>
                  <a:srgbClr val="FF0000"/>
                </a:solidFill>
                <a:latin typeface="Garamond" panose="02020404030301010803" pitchFamily="18" charset="0"/>
              </a:rPr>
              <a:t>1</a:t>
            </a:r>
            <a:r>
              <a:rPr lang="en-US" sz="2000" b="1" u="sng" baseline="30000" dirty="0">
                <a:solidFill>
                  <a:srgbClr val="FF0000"/>
                </a:solidFill>
                <a:latin typeface="Garamond" panose="02020404030301010803" pitchFamily="18" charset="0"/>
              </a:rPr>
              <a:t>st</a:t>
            </a:r>
            <a:r>
              <a:rPr lang="en-US" sz="2000" b="1" u="sng" dirty="0">
                <a:solidFill>
                  <a:srgbClr val="FF0000"/>
                </a:solidFill>
                <a:latin typeface="Garamond" panose="02020404030301010803" pitchFamily="18" charset="0"/>
              </a:rPr>
              <a:t>July 2023.</a:t>
            </a:r>
          </a:p>
          <a:p>
            <a:pPr marL="514350" indent="-514350">
              <a:buFontTx/>
              <a:buAutoNum type="romanLcPeriod" startAt="2"/>
            </a:pPr>
            <a:endParaRPr lang="en-US" sz="1200" b="1" u="sng" dirty="0">
              <a:solidFill>
                <a:srgbClr val="FF0000"/>
              </a:solidFill>
              <a:latin typeface="Garamond" panose="02020404030301010803" pitchFamily="18" charset="0"/>
            </a:endParaRPr>
          </a:p>
          <a:p>
            <a:pPr marL="514350" indent="-514350">
              <a:buFontTx/>
              <a:buAutoNum type="romanLcPeriod" startAt="2"/>
            </a:pPr>
            <a:r>
              <a:rPr lang="en-US" sz="2000" dirty="0">
                <a:solidFill>
                  <a:prstClr val="black"/>
                </a:solidFill>
                <a:latin typeface="Garamond" panose="02020404030301010803" pitchFamily="18" charset="0"/>
              </a:rPr>
              <a:t>To the extent, the interest income does not exceed the amount of interest calculated at the rate approved by the Central Government.</a:t>
            </a:r>
          </a:p>
          <a:p>
            <a:endParaRPr lang="en-US" sz="2800" dirty="0">
              <a:solidFill>
                <a:prstClr val="black"/>
              </a:solidFill>
              <a:latin typeface="Garamond" panose="02020404030301010803" pitchFamily="18" charset="0"/>
            </a:endParaRPr>
          </a:p>
          <a:p>
            <a:r>
              <a:rPr lang="en-US" sz="2000" b="1" u="sng" dirty="0">
                <a:solidFill>
                  <a:prstClr val="black"/>
                </a:solidFill>
                <a:latin typeface="Garamond" panose="02020404030301010803" pitchFamily="18" charset="0"/>
              </a:rPr>
              <a:t>Time of TDS deduction –</a:t>
            </a:r>
          </a:p>
          <a:p>
            <a:endParaRPr lang="en-US" sz="1400" b="1" u="sng" dirty="0">
              <a:solidFill>
                <a:prstClr val="black"/>
              </a:solidFill>
              <a:latin typeface="Garamond" panose="02020404030301010803" pitchFamily="18" charset="0"/>
            </a:endParaRPr>
          </a:p>
          <a:p>
            <a:pPr marL="342900" indent="-342900">
              <a:buFont typeface="Arial" panose="020B0604020202020204" pitchFamily="34" charset="0"/>
              <a:buChar char="•"/>
            </a:pPr>
            <a:r>
              <a:rPr lang="en-US" sz="2000" dirty="0">
                <a:solidFill>
                  <a:prstClr val="black"/>
                </a:solidFill>
                <a:latin typeface="Garamond" panose="02020404030301010803" pitchFamily="18" charset="0"/>
              </a:rPr>
              <a:t>At the time of payment thereof in cheque or cash or draft or any other mode of payment; or</a:t>
            </a:r>
          </a:p>
          <a:p>
            <a:pPr marL="342900" indent="-342900">
              <a:buFont typeface="Arial" panose="020B0604020202020204" pitchFamily="34" charset="0"/>
              <a:buChar char="•"/>
            </a:pPr>
            <a:endParaRPr lang="en-US" sz="1100" dirty="0">
              <a:solidFill>
                <a:prstClr val="black"/>
              </a:solidFill>
              <a:latin typeface="Garamond" panose="02020404030301010803" pitchFamily="18" charset="0"/>
            </a:endParaRPr>
          </a:p>
          <a:p>
            <a:pPr marL="342900" indent="-342900">
              <a:buFont typeface="Arial" panose="020B0604020202020204" pitchFamily="34" charset="0"/>
              <a:buChar char="•"/>
            </a:pPr>
            <a:r>
              <a:rPr lang="en-US" sz="2000" dirty="0">
                <a:solidFill>
                  <a:prstClr val="black"/>
                </a:solidFill>
                <a:latin typeface="Garamond" panose="02020404030301010803" pitchFamily="18" charset="0"/>
              </a:rPr>
              <a:t>At the time of credit of interest income to the account of the payee.</a:t>
            </a:r>
          </a:p>
          <a:p>
            <a:pPr marL="342900" indent="-342900">
              <a:buFont typeface="Arial" panose="020B0604020202020204" pitchFamily="34" charset="0"/>
              <a:buChar char="•"/>
            </a:pPr>
            <a:endParaRPr lang="en-US" sz="2000" dirty="0">
              <a:solidFill>
                <a:prstClr val="black"/>
              </a:solidFill>
              <a:latin typeface="Garamond" panose="02020404030301010803" pitchFamily="18" charset="0"/>
            </a:endParaRPr>
          </a:p>
          <a:p>
            <a:r>
              <a:rPr lang="en-US" sz="2000" b="1" u="sng" dirty="0">
                <a:solidFill>
                  <a:prstClr val="black"/>
                </a:solidFill>
                <a:latin typeface="Garamond" panose="02020404030301010803" pitchFamily="18" charset="0"/>
              </a:rPr>
              <a:t>Rate of deduction of TDS –</a:t>
            </a:r>
          </a:p>
          <a:p>
            <a:endParaRPr lang="en-US" sz="2000" b="1" u="sng" dirty="0">
              <a:solidFill>
                <a:prstClr val="black"/>
              </a:solidFill>
              <a:latin typeface="Garamond" panose="02020404030301010803" pitchFamily="18" charset="0"/>
            </a:endParaRPr>
          </a:p>
          <a:p>
            <a:r>
              <a:rPr lang="en-US" sz="2000" dirty="0">
                <a:solidFill>
                  <a:prstClr val="black"/>
                </a:solidFill>
                <a:latin typeface="Garamond" panose="02020404030301010803" pitchFamily="18" charset="0"/>
              </a:rPr>
              <a:t>The </a:t>
            </a:r>
            <a:r>
              <a:rPr lang="en-US" sz="2000" dirty="0" err="1">
                <a:solidFill>
                  <a:prstClr val="black"/>
                </a:solidFill>
                <a:latin typeface="Garamond" panose="02020404030301010803" pitchFamily="18" charset="0"/>
              </a:rPr>
              <a:t>Deductor</a:t>
            </a:r>
            <a:r>
              <a:rPr lang="en-US" sz="2000" dirty="0">
                <a:solidFill>
                  <a:prstClr val="black"/>
                </a:solidFill>
                <a:latin typeface="Garamond" panose="02020404030301010803" pitchFamily="18" charset="0"/>
              </a:rPr>
              <a:t> is liable to deduct TDS </a:t>
            </a:r>
            <a:r>
              <a:rPr lang="en-US" sz="2000" b="1" dirty="0">
                <a:solidFill>
                  <a:prstClr val="black"/>
                </a:solidFill>
                <a:latin typeface="Garamond" panose="02020404030301010803" pitchFamily="18" charset="0"/>
              </a:rPr>
              <a:t>@ 5%</a:t>
            </a:r>
            <a:r>
              <a:rPr lang="en-US" sz="2000" dirty="0">
                <a:solidFill>
                  <a:prstClr val="black"/>
                </a:solidFill>
                <a:latin typeface="Garamond" panose="02020404030301010803" pitchFamily="18" charset="0"/>
              </a:rPr>
              <a:t>. In addition to the same, the </a:t>
            </a:r>
            <a:r>
              <a:rPr lang="en-US" sz="2000" b="1" dirty="0">
                <a:solidFill>
                  <a:prstClr val="black"/>
                </a:solidFill>
                <a:latin typeface="Garamond" panose="02020404030301010803" pitchFamily="18" charset="0"/>
              </a:rPr>
              <a:t>Education </a:t>
            </a:r>
            <a:r>
              <a:rPr lang="en-US" sz="2000" b="1" dirty="0" err="1">
                <a:solidFill>
                  <a:prstClr val="black"/>
                </a:solidFill>
                <a:latin typeface="Garamond" panose="02020404030301010803" pitchFamily="18" charset="0"/>
              </a:rPr>
              <a:t>Cess</a:t>
            </a:r>
            <a:r>
              <a:rPr lang="en-US" sz="2000" b="1" dirty="0">
                <a:solidFill>
                  <a:prstClr val="black"/>
                </a:solidFill>
                <a:latin typeface="Garamond" panose="02020404030301010803" pitchFamily="18" charset="0"/>
              </a:rPr>
              <a:t> </a:t>
            </a:r>
            <a:r>
              <a:rPr lang="en-US" sz="2000" dirty="0">
                <a:solidFill>
                  <a:prstClr val="black"/>
                </a:solidFill>
                <a:latin typeface="Garamond" panose="02020404030301010803" pitchFamily="18" charset="0"/>
              </a:rPr>
              <a:t>and </a:t>
            </a:r>
            <a:r>
              <a:rPr lang="en-US" sz="2000" b="1" dirty="0">
                <a:solidFill>
                  <a:prstClr val="black"/>
                </a:solidFill>
                <a:latin typeface="Garamond" panose="02020404030301010803" pitchFamily="18" charset="0"/>
              </a:rPr>
              <a:t>SHE </a:t>
            </a:r>
            <a:r>
              <a:rPr lang="en-US" sz="2000" b="1" dirty="0" err="1">
                <a:solidFill>
                  <a:prstClr val="black"/>
                </a:solidFill>
                <a:latin typeface="Garamond" panose="02020404030301010803" pitchFamily="18" charset="0"/>
              </a:rPr>
              <a:t>Cess</a:t>
            </a:r>
            <a:r>
              <a:rPr lang="en-US" sz="2000" dirty="0">
                <a:solidFill>
                  <a:prstClr val="black"/>
                </a:solidFill>
                <a:latin typeface="Garamond" panose="02020404030301010803" pitchFamily="18" charset="0"/>
              </a:rPr>
              <a:t> is to be added to the base rate. Further, if the Surcharge gets applicable the same is also to be added.</a:t>
            </a:r>
          </a:p>
        </p:txBody>
      </p:sp>
    </p:spTree>
    <p:extLst>
      <p:ext uri="{BB962C8B-B14F-4D97-AF65-F5344CB8AC3E}">
        <p14:creationId xmlns:p14="http://schemas.microsoft.com/office/powerpoint/2010/main" val="28818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1" y="795545"/>
            <a:ext cx="9772650" cy="815608"/>
          </a:xfrm>
          <a:prstGeom prst="rect">
            <a:avLst/>
          </a:prstGeom>
          <a:noFill/>
        </p:spPr>
        <p:txBody>
          <a:bodyPr wrap="square" rtlCol="0">
            <a:spAutoFit/>
          </a:bodyPr>
          <a:lstStyle/>
          <a:p>
            <a:r>
              <a:rPr lang="en-IN" sz="2350" b="1" dirty="0">
                <a:solidFill>
                  <a:prstClr val="black"/>
                </a:solidFill>
                <a:latin typeface="Garamond" panose="02020404030301010803" pitchFamily="18" charset="0"/>
              </a:rPr>
              <a:t>Section 194 LD – </a:t>
            </a:r>
            <a:r>
              <a:rPr lang="en-US" sz="2350" b="1" dirty="0">
                <a:solidFill>
                  <a:prstClr val="black"/>
                </a:solidFill>
                <a:latin typeface="Garamond" panose="02020404030301010803" pitchFamily="18" charset="0"/>
              </a:rPr>
              <a:t>Income by way of interest on certain bonds and </a:t>
            </a:r>
          </a:p>
          <a:p>
            <a:pPr marL="2157413"/>
            <a:r>
              <a:rPr lang="en-US" sz="2350" b="1" dirty="0">
                <a:solidFill>
                  <a:prstClr val="black"/>
                </a:solidFill>
                <a:latin typeface="Garamond" panose="02020404030301010803" pitchFamily="18" charset="0"/>
              </a:rPr>
              <a:t>Government securities.</a:t>
            </a:r>
            <a:endParaRPr lang="en-IN" sz="2350" b="1" dirty="0">
              <a:solidFill>
                <a:prstClr val="black"/>
              </a:solidFill>
              <a:latin typeface="Garamond" panose="02020404030301010803" pitchFamily="18" charset="0"/>
            </a:endParaRPr>
          </a:p>
        </p:txBody>
      </p:sp>
      <p:grpSp>
        <p:nvGrpSpPr>
          <p:cNvPr id="8" name="Group 7"/>
          <p:cNvGrpSpPr/>
          <p:nvPr/>
        </p:nvGrpSpPr>
        <p:grpSpPr>
          <a:xfrm>
            <a:off x="1447595" y="2057979"/>
            <a:ext cx="9153936" cy="4047283"/>
            <a:chOff x="1447595" y="2057979"/>
            <a:chExt cx="9153936" cy="4047283"/>
          </a:xfrm>
        </p:grpSpPr>
        <p:pic>
          <p:nvPicPr>
            <p:cNvPr id="6" name="Picture 5"/>
            <p:cNvPicPr>
              <a:picLocks noChangeAspect="1"/>
            </p:cNvPicPr>
            <p:nvPr/>
          </p:nvPicPr>
          <p:blipFill rotWithShape="1">
            <a:blip r:embed="rId2"/>
            <a:srcRect b="1722"/>
            <a:stretch/>
          </p:blipFill>
          <p:spPr>
            <a:xfrm>
              <a:off x="1447595" y="2057979"/>
              <a:ext cx="9153936" cy="4042784"/>
            </a:xfrm>
            <a:prstGeom prst="rect">
              <a:avLst/>
            </a:prstGeom>
          </p:spPr>
        </p:pic>
        <p:sp>
          <p:nvSpPr>
            <p:cNvPr id="7" name="TextBox 6"/>
            <p:cNvSpPr txBox="1"/>
            <p:nvPr/>
          </p:nvSpPr>
          <p:spPr>
            <a:xfrm>
              <a:off x="4772025" y="5529262"/>
              <a:ext cx="2500313" cy="576000"/>
            </a:xfrm>
            <a:prstGeom prst="rect">
              <a:avLst/>
            </a:prstGeom>
            <a:solidFill>
              <a:srgbClr val="1C74BB"/>
            </a:solidFill>
          </p:spPr>
          <p:txBody>
            <a:bodyPr wrap="square" rtlCol="0">
              <a:spAutoFit/>
            </a:bodyPr>
            <a:lstStyle/>
            <a:p>
              <a:endParaRPr lang="en-IN" dirty="0">
                <a:solidFill>
                  <a:prstClr val="black"/>
                </a:solidFill>
              </a:endParaRPr>
            </a:p>
          </p:txBody>
        </p:sp>
      </p:grpSp>
    </p:spTree>
    <p:extLst>
      <p:ext uri="{BB962C8B-B14F-4D97-AF65-F5344CB8AC3E}">
        <p14:creationId xmlns:p14="http://schemas.microsoft.com/office/powerpoint/2010/main" val="81760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5FDBF-6919-340E-2F4C-6E2845AF8F2C}"/>
              </a:ext>
            </a:extLst>
          </p:cNvPr>
          <p:cNvSpPr>
            <a:spLocks noGrp="1"/>
          </p:cNvSpPr>
          <p:nvPr>
            <p:ph type="title"/>
          </p:nvPr>
        </p:nvSpPr>
        <p:spPr>
          <a:xfrm>
            <a:off x="838199" y="365125"/>
            <a:ext cx="11049001" cy="919145"/>
          </a:xfrm>
        </p:spPr>
        <p:txBody>
          <a:bodyPr>
            <a:normAutofit fontScale="90000"/>
          </a:bodyPr>
          <a:lstStyle/>
          <a:p>
            <a:r>
              <a:rPr lang="en-GB" sz="2200" b="1" i="0" dirty="0">
                <a:solidFill>
                  <a:srgbClr val="000000"/>
                </a:solidFill>
                <a:effectLst/>
                <a:highlight>
                  <a:srgbClr val="FFFFFF"/>
                </a:highlight>
                <a:latin typeface="Calibri" panose="020F0502020204030204" pitchFamily="34" charset="0"/>
              </a:rPr>
              <a:t>194LD. Income by way of interest on certain bonds and Government securities</a:t>
            </a:r>
            <a:br>
              <a:rPr lang="en-GB" b="0" i="0" dirty="0">
                <a:solidFill>
                  <a:srgbClr val="000000"/>
                </a:solidFill>
                <a:effectLst/>
                <a:highlight>
                  <a:srgbClr val="FFFFFF"/>
                </a:highlight>
                <a:latin typeface="Calibri" panose="020F0502020204030204" pitchFamily="34" charset="0"/>
              </a:rPr>
            </a:br>
            <a:endParaRPr lang="en-IN" dirty="0"/>
          </a:p>
        </p:txBody>
      </p:sp>
      <p:sp>
        <p:nvSpPr>
          <p:cNvPr id="3" name="Content Placeholder 2">
            <a:extLst>
              <a:ext uri="{FF2B5EF4-FFF2-40B4-BE49-F238E27FC236}">
                <a16:creationId xmlns:a16="http://schemas.microsoft.com/office/drawing/2014/main" id="{D0CC068C-6794-D66A-BA88-E5F5BF13906B}"/>
              </a:ext>
            </a:extLst>
          </p:cNvPr>
          <p:cNvSpPr>
            <a:spLocks noGrp="1"/>
          </p:cNvSpPr>
          <p:nvPr>
            <p:ph idx="1"/>
          </p:nvPr>
        </p:nvSpPr>
        <p:spPr>
          <a:xfrm>
            <a:off x="838199" y="1150706"/>
            <a:ext cx="10771599" cy="5414481"/>
          </a:xfrm>
        </p:spPr>
        <p:txBody>
          <a:bodyPr>
            <a:normAutofit fontScale="55000" lnSpcReduction="20000"/>
          </a:bodyPr>
          <a:lstStyle/>
          <a:p>
            <a:pPr algn="just"/>
            <a:r>
              <a:rPr lang="en-GB" b="0" i="0" dirty="0">
                <a:solidFill>
                  <a:srgbClr val="000000"/>
                </a:solidFill>
                <a:effectLst/>
                <a:highlight>
                  <a:srgbClr val="FFFFFF"/>
                </a:highlight>
                <a:latin typeface="Calibri" panose="020F0502020204030204" pitchFamily="34" charset="0"/>
              </a:rPr>
              <a:t>(1) Any person who is responsible for paying to a person being a Foreign Institutional Investor or a Qualified Foreign Investor any income by way of interest referred to in sub-section (2), shall, at the time of credit of such income to the account of the payee or at the time of payment of such income in cash or by the issue of a cheque or draft or by any other mode, whichever is earlier, deduct income-tax thereon at the rate of five per cent.</a:t>
            </a:r>
          </a:p>
          <a:p>
            <a:pPr algn="just"/>
            <a:r>
              <a:rPr lang="en-GB" b="0" i="0" baseline="30000" dirty="0">
                <a:solidFill>
                  <a:srgbClr val="000000"/>
                </a:solidFill>
                <a:effectLst/>
                <a:highlight>
                  <a:srgbClr val="FFFFFF"/>
                </a:highlight>
                <a:latin typeface="Calibri" panose="020F0502020204030204" pitchFamily="34" charset="0"/>
              </a:rPr>
              <a:t>[2]</a:t>
            </a:r>
            <a:r>
              <a:rPr lang="en-GB" b="0" i="0" dirty="0">
                <a:solidFill>
                  <a:srgbClr val="000000"/>
                </a:solidFill>
                <a:effectLst/>
                <a:highlight>
                  <a:srgbClr val="FFFFFF"/>
                </a:highlight>
                <a:latin typeface="Calibri" panose="020F0502020204030204" pitchFamily="34" charset="0"/>
              </a:rPr>
              <a:t>[(2) The income by way of interest referred to in sub-section (1) shall be the interest payable,--</a:t>
            </a:r>
          </a:p>
          <a:p>
            <a:pPr marL="182880" algn="just"/>
            <a:r>
              <a:rPr lang="en-GB" b="0" i="0" dirty="0">
                <a:solidFill>
                  <a:srgbClr val="000000"/>
                </a:solidFill>
                <a:effectLst/>
                <a:highlight>
                  <a:srgbClr val="FFFFFF"/>
                </a:highlight>
                <a:latin typeface="Calibri" panose="020F0502020204030204" pitchFamily="34" charset="0"/>
              </a:rPr>
              <a:t>(a) on or after the 1st day of June, 2013 but before the 1st day of July, 2023 in respect of the investment made by the payee in --</a:t>
            </a:r>
          </a:p>
          <a:p>
            <a:pPr marL="274320" algn="just"/>
            <a:r>
              <a:rPr lang="en-GB" b="0" i="0" dirty="0">
                <a:solidFill>
                  <a:srgbClr val="000000"/>
                </a:solidFill>
                <a:effectLst/>
                <a:highlight>
                  <a:srgbClr val="FFFFFF"/>
                </a:highlight>
                <a:latin typeface="Calibri" panose="020F0502020204030204" pitchFamily="34" charset="0"/>
              </a:rPr>
              <a:t>(</a:t>
            </a:r>
            <a:r>
              <a:rPr lang="en-GB" b="0" i="0" dirty="0" err="1">
                <a:solidFill>
                  <a:srgbClr val="000000"/>
                </a:solidFill>
                <a:effectLst/>
                <a:highlight>
                  <a:srgbClr val="FFFFFF"/>
                </a:highlight>
                <a:latin typeface="Calibri" panose="020F0502020204030204" pitchFamily="34" charset="0"/>
              </a:rPr>
              <a:t>i</a:t>
            </a:r>
            <a:r>
              <a:rPr lang="en-GB" b="0" i="0" dirty="0">
                <a:solidFill>
                  <a:srgbClr val="000000"/>
                </a:solidFill>
                <a:effectLst/>
                <a:highlight>
                  <a:srgbClr val="FFFFFF"/>
                </a:highlight>
                <a:latin typeface="Calibri" panose="020F0502020204030204" pitchFamily="34" charset="0"/>
              </a:rPr>
              <a:t>) a rupee denominated bond of an Indian company; or</a:t>
            </a:r>
          </a:p>
          <a:p>
            <a:pPr marL="274320" algn="just"/>
            <a:r>
              <a:rPr lang="en-GB" b="0" i="0" dirty="0">
                <a:solidFill>
                  <a:srgbClr val="000000"/>
                </a:solidFill>
                <a:effectLst/>
                <a:highlight>
                  <a:srgbClr val="FFFFFF"/>
                </a:highlight>
                <a:latin typeface="Calibri" panose="020F0502020204030204" pitchFamily="34" charset="0"/>
              </a:rPr>
              <a:t>(ii) a Government security;</a:t>
            </a:r>
          </a:p>
          <a:p>
            <a:pPr marL="182880" algn="just"/>
            <a:r>
              <a:rPr lang="en-GB" b="0" i="0" dirty="0">
                <a:solidFill>
                  <a:srgbClr val="000000"/>
                </a:solidFill>
                <a:effectLst/>
                <a:highlight>
                  <a:srgbClr val="FFFFFF"/>
                </a:highlight>
                <a:latin typeface="Calibri" panose="020F0502020204030204" pitchFamily="34" charset="0"/>
              </a:rPr>
              <a:t>(b) on or after the 1st day of April, 2020 but before the 1st day of July, 2023 in respect of the investment made by the payee in municipal debt securities:</a:t>
            </a:r>
          </a:p>
          <a:p>
            <a:pPr algn="just"/>
            <a:r>
              <a:rPr lang="en-GB" b="0" i="0" dirty="0">
                <a:solidFill>
                  <a:srgbClr val="000000"/>
                </a:solidFill>
                <a:effectLst/>
                <a:highlight>
                  <a:srgbClr val="FFFFFF"/>
                </a:highlight>
                <a:latin typeface="Calibri" panose="020F0502020204030204" pitchFamily="34" charset="0"/>
              </a:rPr>
              <a:t>Provided that the rate of interest in respect of bond referred to in sub-clause (</a:t>
            </a:r>
            <a:r>
              <a:rPr lang="en-GB" b="0" i="0" dirty="0" err="1">
                <a:solidFill>
                  <a:srgbClr val="000000"/>
                </a:solidFill>
                <a:effectLst/>
                <a:highlight>
                  <a:srgbClr val="FFFFFF"/>
                </a:highlight>
                <a:latin typeface="Calibri" panose="020F0502020204030204" pitchFamily="34" charset="0"/>
              </a:rPr>
              <a:t>i</a:t>
            </a:r>
            <a:r>
              <a:rPr lang="en-GB" b="0" i="0" dirty="0">
                <a:solidFill>
                  <a:srgbClr val="000000"/>
                </a:solidFill>
                <a:effectLst/>
                <a:highlight>
                  <a:srgbClr val="FFFFFF"/>
                </a:highlight>
                <a:latin typeface="Calibri" panose="020F0502020204030204" pitchFamily="34" charset="0"/>
              </a:rPr>
              <a:t>) of clause (a) shall not exceed the rate as the Central Government may, by notification in the Official Gazette, specify.]</a:t>
            </a:r>
          </a:p>
          <a:p>
            <a:pPr algn="just"/>
            <a:r>
              <a:rPr lang="en-GB" b="0" i="0" dirty="0">
                <a:solidFill>
                  <a:srgbClr val="000000"/>
                </a:solidFill>
                <a:effectLst/>
                <a:highlight>
                  <a:srgbClr val="FFFFFF"/>
                </a:highlight>
                <a:latin typeface="Calibri" panose="020F0502020204030204" pitchFamily="34" charset="0"/>
              </a:rPr>
              <a:t>Explanation.--For the purpose of this section,--</a:t>
            </a:r>
          </a:p>
          <a:p>
            <a:pPr marL="182880" algn="just"/>
            <a:r>
              <a:rPr lang="en-GB" b="0" i="0" dirty="0">
                <a:solidFill>
                  <a:srgbClr val="000000"/>
                </a:solidFill>
                <a:effectLst/>
                <a:highlight>
                  <a:srgbClr val="FFFFFF"/>
                </a:highlight>
                <a:latin typeface="Calibri" panose="020F0502020204030204" pitchFamily="34" charset="0"/>
              </a:rPr>
              <a:t>(a) Foreign Institutional Investor shall have the meaning assigned to it in clause (a) of the Explanation to section 115AD;</a:t>
            </a:r>
          </a:p>
          <a:p>
            <a:pPr marL="182880" algn="just"/>
            <a:r>
              <a:rPr lang="en-GB" b="0" i="0" dirty="0">
                <a:solidFill>
                  <a:srgbClr val="000000"/>
                </a:solidFill>
                <a:effectLst/>
                <a:highlight>
                  <a:srgbClr val="FFFFFF"/>
                </a:highlight>
                <a:latin typeface="Calibri" panose="020F0502020204030204" pitchFamily="34" charset="0"/>
              </a:rPr>
              <a:t>(b) Government security shall have the meaning assigned to it in clause (b) of section 2 of the Securities Contracts (Regulation) Act, 1956 (42 of 1956);</a:t>
            </a:r>
          </a:p>
          <a:p>
            <a:pPr marL="182880" algn="just"/>
            <a:r>
              <a:rPr lang="en-GB" b="0" i="0" baseline="30000" dirty="0">
                <a:solidFill>
                  <a:srgbClr val="000000"/>
                </a:solidFill>
                <a:effectLst/>
                <a:highlight>
                  <a:srgbClr val="FFFFFF"/>
                </a:highlight>
                <a:latin typeface="Calibri" panose="020F0502020204030204" pitchFamily="34" charset="0"/>
              </a:rPr>
              <a:t>[3]</a:t>
            </a:r>
            <a:r>
              <a:rPr lang="en-GB" b="0" i="0" dirty="0">
                <a:solidFill>
                  <a:srgbClr val="000000"/>
                </a:solidFill>
                <a:effectLst/>
                <a:highlight>
                  <a:srgbClr val="FFFFFF"/>
                </a:highlight>
                <a:latin typeface="Calibri" panose="020F0502020204030204" pitchFamily="34" charset="0"/>
              </a:rPr>
              <a:t>[(</a:t>
            </a:r>
            <a:r>
              <a:rPr lang="en-GB" b="0" i="0" dirty="0" err="1">
                <a:solidFill>
                  <a:srgbClr val="000000"/>
                </a:solidFill>
                <a:effectLst/>
                <a:highlight>
                  <a:srgbClr val="FFFFFF"/>
                </a:highlight>
                <a:latin typeface="Calibri" panose="020F0502020204030204" pitchFamily="34" charset="0"/>
              </a:rPr>
              <a:t>ba</a:t>
            </a:r>
            <a:r>
              <a:rPr lang="en-GB" b="0" i="0" dirty="0">
                <a:solidFill>
                  <a:srgbClr val="000000"/>
                </a:solidFill>
                <a:effectLst/>
                <a:highlight>
                  <a:srgbClr val="FFFFFF"/>
                </a:highlight>
                <a:latin typeface="Calibri" panose="020F0502020204030204" pitchFamily="34" charset="0"/>
              </a:rPr>
              <a:t>) municipal debt securities shall have the meaning assigned to it in clause (m) of sub-regulation (1) of regulation 2 of the Securities and Exchange Board of India (Issue and Listing of Municipal Debt Securities) Regulations, 2015 made under the Securities and Exchange Board of India Act, 1992 (15 of 1992);]</a:t>
            </a:r>
          </a:p>
          <a:p>
            <a:pPr marL="182880" algn="just"/>
            <a:r>
              <a:rPr lang="en-GB" b="0" i="0" dirty="0">
                <a:solidFill>
                  <a:srgbClr val="000000"/>
                </a:solidFill>
                <a:effectLst/>
                <a:highlight>
                  <a:srgbClr val="FFFFFF"/>
                </a:highlight>
                <a:latin typeface="Calibri" panose="020F0502020204030204" pitchFamily="34" charset="0"/>
              </a:rPr>
              <a:t>(c) Qualified Foreign Investor shall have the meaning assigned to it in the Circular No. Cir/IMD/DF/14/2011, dated the 9th August, 2011, as amended from time to time, issued by the Securities and Exchange Board of India, under section 11 of the Securities and Exchange Board of India Act, 1992 (15 of 1992)</a:t>
            </a:r>
          </a:p>
        </p:txBody>
      </p:sp>
    </p:spTree>
    <p:extLst>
      <p:ext uri="{BB962C8B-B14F-4D97-AF65-F5344CB8AC3E}">
        <p14:creationId xmlns:p14="http://schemas.microsoft.com/office/powerpoint/2010/main" val="282809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498564" y="1099392"/>
            <a:ext cx="5310172" cy="400110"/>
          </a:xfrm>
          <a:prstGeom prst="rect">
            <a:avLst/>
          </a:prstGeom>
        </p:spPr>
        <p:txBody>
          <a:bodyPr wrap="none">
            <a:spAutoFit/>
          </a:bodyPr>
          <a:lstStyle/>
          <a:p>
            <a:r>
              <a:rPr lang="en-US" sz="2000" b="1" dirty="0">
                <a:solidFill>
                  <a:prstClr val="black"/>
                </a:solidFill>
                <a:latin typeface="Garamond" panose="02020404030301010803" pitchFamily="18" charset="0"/>
              </a:rPr>
              <a:t>1) Who is responsible to deduct tax u/s 194LD?</a:t>
            </a:r>
            <a:endParaRPr lang="en-IN" sz="2000" dirty="0">
              <a:solidFill>
                <a:prstClr val="black"/>
              </a:solidFill>
              <a:latin typeface="Garamond" panose="02020404030301010803" pitchFamily="18" charset="0"/>
            </a:endParaRPr>
          </a:p>
        </p:txBody>
      </p:sp>
      <p:sp>
        <p:nvSpPr>
          <p:cNvPr id="5" name="Rectangle 4"/>
          <p:cNvSpPr/>
          <p:nvPr/>
        </p:nvSpPr>
        <p:spPr>
          <a:xfrm>
            <a:off x="498564" y="1595735"/>
            <a:ext cx="10759986" cy="707886"/>
          </a:xfrm>
          <a:prstGeom prst="rect">
            <a:avLst/>
          </a:prstGeom>
        </p:spPr>
        <p:txBody>
          <a:bodyPr wrap="square">
            <a:spAutoFit/>
          </a:bodyPr>
          <a:lstStyle/>
          <a:p>
            <a:r>
              <a:rPr lang="en-US" sz="2000" dirty="0">
                <a:solidFill>
                  <a:prstClr val="black"/>
                </a:solidFill>
                <a:latin typeface="Garamond" panose="02020404030301010803" pitchFamily="18" charset="0"/>
              </a:rPr>
              <a:t>Any person who is responsible for paying to a person being a Foreign Institutional Investor or a Qualified Foreign Investor any income by way of interest.</a:t>
            </a:r>
            <a:endParaRPr lang="en-IN" sz="2000" dirty="0">
              <a:solidFill>
                <a:prstClr val="black"/>
              </a:solidFill>
              <a:latin typeface="Garamond" panose="02020404030301010803" pitchFamily="18" charset="0"/>
            </a:endParaRPr>
          </a:p>
        </p:txBody>
      </p:sp>
      <p:sp>
        <p:nvSpPr>
          <p:cNvPr id="6" name="Rectangle 5"/>
          <p:cNvSpPr/>
          <p:nvPr/>
        </p:nvSpPr>
        <p:spPr>
          <a:xfrm>
            <a:off x="498564" y="3430071"/>
            <a:ext cx="11002874" cy="3046988"/>
          </a:xfrm>
          <a:prstGeom prst="rect">
            <a:avLst/>
          </a:prstGeom>
        </p:spPr>
        <p:txBody>
          <a:bodyPr wrap="square">
            <a:spAutoFit/>
          </a:bodyPr>
          <a:lstStyle/>
          <a:p>
            <a:r>
              <a:rPr lang="en-US" sz="2000" b="1" dirty="0">
                <a:solidFill>
                  <a:prstClr val="black"/>
                </a:solidFill>
                <a:latin typeface="Garamond" panose="02020404030301010803" pitchFamily="18" charset="0"/>
              </a:rPr>
              <a:t>2) Nature of Payment</a:t>
            </a:r>
          </a:p>
          <a:p>
            <a:endParaRPr lang="en-US" sz="1200" b="1" dirty="0">
              <a:solidFill>
                <a:prstClr val="black"/>
              </a:solidFill>
              <a:latin typeface="Garamond" panose="02020404030301010803" pitchFamily="18" charset="0"/>
            </a:endParaRPr>
          </a:p>
          <a:p>
            <a:pPr marL="457200" indent="-457200">
              <a:buFontTx/>
              <a:buAutoNum type="alphaLcParenR"/>
            </a:pPr>
            <a:r>
              <a:rPr lang="en-US" sz="2000" dirty="0">
                <a:solidFill>
                  <a:prstClr val="black"/>
                </a:solidFill>
                <a:latin typeface="Garamond" panose="02020404030301010803" pitchFamily="18" charset="0"/>
              </a:rPr>
              <a:t>Interest payable on or after the 1st day of June, 2013 but before the 1st day of July, 2023 (Amended in Finance Act,2020) in respect of investment made by the payee in —</a:t>
            </a:r>
          </a:p>
          <a:p>
            <a:pPr marL="985838" indent="-328613">
              <a:buFontTx/>
              <a:buAutoNum type="romanLcPeriod"/>
              <a:tabLst>
                <a:tab pos="1700213" algn="l"/>
              </a:tabLst>
            </a:pPr>
            <a:r>
              <a:rPr lang="en-US" sz="2000" dirty="0">
                <a:solidFill>
                  <a:prstClr val="black"/>
                </a:solidFill>
                <a:latin typeface="Garamond" panose="02020404030301010803" pitchFamily="18" charset="0"/>
              </a:rPr>
              <a:t>a rupee denominated bond of an Indian company ; or</a:t>
            </a:r>
          </a:p>
          <a:p>
            <a:pPr marL="985838" indent="-328613">
              <a:buFontTx/>
              <a:buAutoNum type="romanLcPeriod" startAt="2"/>
              <a:tabLst>
                <a:tab pos="1700213" algn="l"/>
              </a:tabLst>
            </a:pPr>
            <a:r>
              <a:rPr lang="en-US" sz="2000" dirty="0">
                <a:solidFill>
                  <a:prstClr val="black"/>
                </a:solidFill>
                <a:latin typeface="Garamond" panose="02020404030301010803" pitchFamily="18" charset="0"/>
              </a:rPr>
              <a:t>a Government security.</a:t>
            </a:r>
          </a:p>
          <a:p>
            <a:pPr marL="657225">
              <a:tabLst>
                <a:tab pos="1700213" algn="l"/>
              </a:tabLst>
            </a:pPr>
            <a:endParaRPr lang="en-US" sz="2000" dirty="0">
              <a:solidFill>
                <a:prstClr val="black"/>
              </a:solidFill>
              <a:latin typeface="Garamond" panose="02020404030301010803" pitchFamily="18" charset="0"/>
            </a:endParaRPr>
          </a:p>
          <a:p>
            <a:pPr marL="457200" indent="-457200">
              <a:buFontTx/>
              <a:buAutoNum type="alphaLcParenR" startAt="2"/>
              <a:tabLst>
                <a:tab pos="1700213" algn="l"/>
              </a:tabLst>
            </a:pPr>
            <a:r>
              <a:rPr lang="en-US" sz="2000" dirty="0">
                <a:solidFill>
                  <a:prstClr val="black"/>
                </a:solidFill>
                <a:latin typeface="Garamond" panose="02020404030301010803" pitchFamily="18" charset="0"/>
              </a:rPr>
              <a:t>on or after the 1st day of April, 2020 but before the 1st day of July, 2023 in respect of the investment made by the payee in municipal debt securities</a:t>
            </a:r>
          </a:p>
          <a:p>
            <a:endParaRPr lang="en-IN" sz="20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46861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211B2-F0BA-D99B-C869-BFBCD59737F0}"/>
              </a:ext>
            </a:extLst>
          </p:cNvPr>
          <p:cNvSpPr>
            <a:spLocks noGrp="1"/>
          </p:cNvSpPr>
          <p:nvPr>
            <p:ph type="title"/>
          </p:nvPr>
        </p:nvSpPr>
        <p:spPr>
          <a:xfrm>
            <a:off x="493160" y="821932"/>
            <a:ext cx="11089240" cy="778267"/>
          </a:xfrm>
        </p:spPr>
        <p:txBody>
          <a:bodyPr/>
          <a:lstStyle/>
          <a:p>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br>
              <a:rPr lang="en-GB" sz="3200" b="1" i="0" dirty="0">
                <a:solidFill>
                  <a:srgbClr val="000000"/>
                </a:solidFill>
                <a:effectLst/>
                <a:highlight>
                  <a:srgbClr val="FFFFFF"/>
                </a:highlight>
                <a:latin typeface="Calibri" panose="020F0502020204030204" pitchFamily="34" charset="0"/>
              </a:rPr>
            </a:br>
            <a:r>
              <a:rPr lang="en-GB" sz="3200" b="1" i="0" dirty="0">
                <a:solidFill>
                  <a:srgbClr val="000000"/>
                </a:solidFill>
                <a:effectLst/>
                <a:highlight>
                  <a:srgbClr val="FFFFFF"/>
                </a:highlight>
                <a:latin typeface="Calibri" panose="020F0502020204030204" pitchFamily="34" charset="0"/>
              </a:rPr>
              <a:t>194LB. Income by way of interest from infrastructure debt fund.</a:t>
            </a:r>
            <a:br>
              <a:rPr lang="en-GB" sz="3200" b="0" i="0" dirty="0">
                <a:solidFill>
                  <a:srgbClr val="000000"/>
                </a:solidFill>
                <a:effectLst/>
                <a:highlight>
                  <a:srgbClr val="FFFFFF"/>
                </a:highlight>
                <a:latin typeface="Calibri" panose="020F0502020204030204" pitchFamily="34" charset="0"/>
              </a:rPr>
            </a:br>
            <a:endParaRPr lang="en-IN" sz="3200" dirty="0"/>
          </a:p>
        </p:txBody>
      </p:sp>
      <p:sp>
        <p:nvSpPr>
          <p:cNvPr id="3" name="Content Placeholder 2">
            <a:extLst>
              <a:ext uri="{FF2B5EF4-FFF2-40B4-BE49-F238E27FC236}">
                <a16:creationId xmlns:a16="http://schemas.microsoft.com/office/drawing/2014/main" id="{E082BC28-8896-8808-89AD-BC42EB36FB2F}"/>
              </a:ext>
            </a:extLst>
          </p:cNvPr>
          <p:cNvSpPr>
            <a:spLocks noGrp="1"/>
          </p:cNvSpPr>
          <p:nvPr>
            <p:ph idx="1"/>
          </p:nvPr>
        </p:nvSpPr>
        <p:spPr/>
        <p:txBody>
          <a:bodyPr>
            <a:normAutofit/>
          </a:bodyPr>
          <a:lstStyle/>
          <a:p>
            <a:pPr algn="just"/>
            <a:r>
              <a:rPr lang="en-GB" b="0" i="0" dirty="0">
                <a:solidFill>
                  <a:srgbClr val="000000"/>
                </a:solidFill>
                <a:effectLst/>
                <a:highlight>
                  <a:srgbClr val="FFFFFF"/>
                </a:highlight>
                <a:latin typeface="Calibri" panose="020F0502020204030204" pitchFamily="34" charset="0"/>
              </a:rPr>
              <a:t>Where any income by way of interest is payable to a non-resident, not being a company or to a foreign company, by an infrastructure debt fund referred to in clause (47) of section 10, the person responsible for making the payment shall, at the time of credit of such income to the account of the payee or at the time of payment thereof in cash or by issue of a cheque or draft or by any other mode, whichever is earlier, deduct income-tax thereon at the rate of five per cent.</a:t>
            </a:r>
          </a:p>
          <a:p>
            <a:endParaRPr lang="en-IN" dirty="0"/>
          </a:p>
        </p:txBody>
      </p:sp>
    </p:spTree>
    <p:extLst>
      <p:ext uri="{BB962C8B-B14F-4D97-AF65-F5344CB8AC3E}">
        <p14:creationId xmlns:p14="http://schemas.microsoft.com/office/powerpoint/2010/main" val="409811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5886" y="529709"/>
            <a:ext cx="11401326" cy="892552"/>
          </a:xfrm>
          <a:prstGeom prst="rect">
            <a:avLst/>
          </a:prstGeom>
        </p:spPr>
        <p:txBody>
          <a:bodyPr wrap="none">
            <a:spAutoFit/>
          </a:bodyPr>
          <a:lstStyle/>
          <a:p>
            <a:pPr marL="457200" indent="-457200">
              <a:buFontTx/>
              <a:buAutoNum type="arabicParenR" startAt="3"/>
            </a:pPr>
            <a:r>
              <a:rPr lang="en-US" sz="2000" b="1" dirty="0">
                <a:solidFill>
                  <a:prstClr val="black"/>
                </a:solidFill>
                <a:latin typeface="Garamond" panose="02020404030301010803" pitchFamily="18" charset="0"/>
              </a:rPr>
              <a:t>When to Deduct TDS under Section 194LD?</a:t>
            </a:r>
          </a:p>
          <a:p>
            <a:endParaRPr lang="en-US" sz="1200" b="1" dirty="0">
              <a:solidFill>
                <a:prstClr val="black"/>
              </a:solidFill>
              <a:latin typeface="Garamond" panose="02020404030301010803" pitchFamily="18" charset="0"/>
            </a:endParaRPr>
          </a:p>
          <a:p>
            <a:pPr marL="442913"/>
            <a:r>
              <a:rPr lang="en-US" sz="2000" dirty="0">
                <a:solidFill>
                  <a:prstClr val="black"/>
                </a:solidFill>
                <a:latin typeface="Garamond" panose="02020404030301010803" pitchFamily="18" charset="0"/>
              </a:rPr>
              <a:t>At the time of credit of such income to the account of payee or at the time of payment whichever is earlier.</a:t>
            </a:r>
            <a:endParaRPr lang="en-IN" sz="2000" dirty="0">
              <a:solidFill>
                <a:prstClr val="black"/>
              </a:solidFill>
              <a:latin typeface="Garamond" panose="02020404030301010803" pitchFamily="18" charset="0"/>
            </a:endParaRPr>
          </a:p>
        </p:txBody>
      </p:sp>
      <p:pic>
        <p:nvPicPr>
          <p:cNvPr id="5" name="Picture 4"/>
          <p:cNvPicPr>
            <a:picLocks noChangeAspect="1"/>
          </p:cNvPicPr>
          <p:nvPr/>
        </p:nvPicPr>
        <p:blipFill>
          <a:blip r:embed="rId3"/>
          <a:stretch>
            <a:fillRect/>
          </a:stretch>
        </p:blipFill>
        <p:spPr>
          <a:xfrm>
            <a:off x="940087" y="3173389"/>
            <a:ext cx="7282879" cy="2326330"/>
          </a:xfrm>
          <a:prstGeom prst="rect">
            <a:avLst/>
          </a:prstGeom>
        </p:spPr>
      </p:pic>
      <p:sp>
        <p:nvSpPr>
          <p:cNvPr id="6" name="Rectangle 5"/>
          <p:cNvSpPr/>
          <p:nvPr/>
        </p:nvSpPr>
        <p:spPr>
          <a:xfrm>
            <a:off x="525886" y="2622203"/>
            <a:ext cx="3138103" cy="400110"/>
          </a:xfrm>
          <a:prstGeom prst="rect">
            <a:avLst/>
          </a:prstGeom>
        </p:spPr>
        <p:txBody>
          <a:bodyPr wrap="none">
            <a:spAutoFit/>
          </a:bodyPr>
          <a:lstStyle/>
          <a:p>
            <a:r>
              <a:rPr lang="en-US" sz="2000" b="1" dirty="0">
                <a:solidFill>
                  <a:prstClr val="black"/>
                </a:solidFill>
                <a:latin typeface="Garamond" panose="02020404030301010803" pitchFamily="18" charset="0"/>
              </a:rPr>
              <a:t>4)  Applicable Rate of TDS</a:t>
            </a:r>
            <a:endParaRPr lang="en-IN" sz="2000" dirty="0">
              <a:solidFill>
                <a:prstClr val="black"/>
              </a:solidFill>
              <a:latin typeface="Garamond" panose="02020404030301010803"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8612919" y="3841979"/>
            <a:ext cx="3474151" cy="3016021"/>
          </a:xfrm>
          <a:prstGeom prst="rect">
            <a:avLst/>
          </a:prstGeom>
        </p:spPr>
      </p:pic>
    </p:spTree>
    <p:extLst>
      <p:ext uri="{BB962C8B-B14F-4D97-AF65-F5344CB8AC3E}">
        <p14:creationId xmlns:p14="http://schemas.microsoft.com/office/powerpoint/2010/main" val="27973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28800" y="228601"/>
            <a:ext cx="8458200" cy="200906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a:effectLst>
                  <a:outerShdw blurRad="38100" dist="38100" dir="2700000" algn="tl">
                    <a:srgbClr val="000000">
                      <a:alpha val="43137"/>
                    </a:srgbClr>
                  </a:outerShdw>
                </a:effectLst>
                <a:latin typeface="Garamond" pitchFamily="18" charset="0"/>
              </a:rPr>
              <a:t>CONSEQUENCES A DEDUCTOR WOULD FACE IF HE FAILS TO DEDUCT TDS OR AFTER DEDUCTING THE SAME FAILS TO DEPOSIT IT TO THE GOVERNMENT’S ACCOUNT</a:t>
            </a:r>
          </a:p>
        </p:txBody>
      </p:sp>
      <p:graphicFrame>
        <p:nvGraphicFramePr>
          <p:cNvPr id="3" name="Diagram 2"/>
          <p:cNvGraphicFramePr/>
          <p:nvPr/>
        </p:nvGraphicFramePr>
        <p:xfrm>
          <a:off x="1828800" y="2362200"/>
          <a:ext cx="8686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319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752600" y="1397000"/>
          <a:ext cx="86106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438400" y="381000"/>
            <a:ext cx="7467600"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en-US" sz="2400" b="1" dirty="0">
                <a:latin typeface="Garamond" pitchFamily="18" charset="0"/>
              </a:rPr>
              <a:t>DISALLOWANCE OF EXPENDITURE</a:t>
            </a:r>
            <a:endParaRPr lang="en-US" sz="2400" dirty="0">
              <a:latin typeface="Garamond" pitchFamily="18" charset="0"/>
            </a:endParaRPr>
          </a:p>
        </p:txBody>
      </p:sp>
    </p:spTree>
    <p:extLst>
      <p:ext uri="{BB962C8B-B14F-4D97-AF65-F5344CB8AC3E}">
        <p14:creationId xmlns:p14="http://schemas.microsoft.com/office/powerpoint/2010/main" val="223447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905000" y="1066800"/>
          <a:ext cx="77724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833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905000" y="1066800"/>
          <a:ext cx="77724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01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81000"/>
            <a:ext cx="8382000" cy="609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latin typeface="Garamond" pitchFamily="18" charset="0"/>
              </a:rPr>
              <a:t>LEVY OF INTEREST</a:t>
            </a:r>
          </a:p>
        </p:txBody>
      </p:sp>
      <p:graphicFrame>
        <p:nvGraphicFramePr>
          <p:cNvPr id="3" name="Diagram 2"/>
          <p:cNvGraphicFramePr/>
          <p:nvPr/>
        </p:nvGraphicFramePr>
        <p:xfrm>
          <a:off x="1981200" y="1397000"/>
          <a:ext cx="83820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337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381000"/>
            <a:ext cx="8610600" cy="762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latin typeface="Garamond" pitchFamily="18" charset="0"/>
              </a:rPr>
              <a:t>LEVY OF PENALTY</a:t>
            </a:r>
          </a:p>
        </p:txBody>
      </p:sp>
      <p:graphicFrame>
        <p:nvGraphicFramePr>
          <p:cNvPr id="3" name="Diagram 2"/>
          <p:cNvGraphicFramePr/>
          <p:nvPr/>
        </p:nvGraphicFramePr>
        <p:xfrm>
          <a:off x="1828800" y="1371600"/>
          <a:ext cx="86106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14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981200" y="533400"/>
          <a:ext cx="8382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91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81000"/>
            <a:ext cx="8382000" cy="1066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a:latin typeface="Garamond" pitchFamily="18" charset="0"/>
              </a:rPr>
              <a:t>PROSECUTION</a:t>
            </a:r>
          </a:p>
        </p:txBody>
      </p:sp>
      <p:graphicFrame>
        <p:nvGraphicFramePr>
          <p:cNvPr id="3" name="Diagram 2"/>
          <p:cNvGraphicFramePr/>
          <p:nvPr/>
        </p:nvGraphicFramePr>
        <p:xfrm>
          <a:off x="1981200" y="1524000"/>
          <a:ext cx="8382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62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35AD34-A83A-4BE9-9711-631067E0FA71}"/>
              </a:ext>
            </a:extLst>
          </p:cNvPr>
          <p:cNvSpPr txBox="1"/>
          <p:nvPr/>
        </p:nvSpPr>
        <p:spPr>
          <a:xfrm>
            <a:off x="346982" y="795432"/>
            <a:ext cx="11498035" cy="437121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400" b="1" dirty="0">
                <a:latin typeface="Book Antiqua"/>
              </a:rPr>
              <a:t>Provided</a:t>
            </a:r>
            <a:r>
              <a:rPr lang="en-US" sz="2400" dirty="0">
                <a:latin typeface="Book Antiqua"/>
              </a:rPr>
              <a:t> that any person, including the principal officer of a company, who fails to deduct the whole or any part of the tax in accordance with the provisions of this Chapter on the sum paid to a resident or on the sum credited to the account of a resident shall not be deemed to be an </a:t>
            </a:r>
            <a:r>
              <a:rPr lang="en-US" sz="2400" dirty="0" err="1">
                <a:latin typeface="Book Antiqua"/>
              </a:rPr>
              <a:t>assessee</a:t>
            </a:r>
            <a:r>
              <a:rPr lang="en-US" sz="2400" dirty="0">
                <a:latin typeface="Book Antiqua"/>
              </a:rPr>
              <a:t> in default in respect of such tax if such resident—</a:t>
            </a:r>
          </a:p>
          <a:p>
            <a:pPr indent="-228600">
              <a:lnSpc>
                <a:spcPct val="90000"/>
              </a:lnSpc>
              <a:spcAft>
                <a:spcPts val="600"/>
              </a:spcAft>
              <a:buFont typeface="Arial" panose="020B0604020202020204" pitchFamily="34" charset="0"/>
              <a:buChar char="•"/>
            </a:pPr>
            <a:r>
              <a:rPr lang="en-US" sz="2400" dirty="0">
                <a:latin typeface="Book Antiqua"/>
              </a:rPr>
              <a:t>(</a:t>
            </a:r>
            <a:r>
              <a:rPr lang="en-US" sz="2400" i="1" dirty="0" err="1">
                <a:latin typeface="Book Antiqua"/>
              </a:rPr>
              <a:t>i</a:t>
            </a:r>
            <a:r>
              <a:rPr lang="en-US" sz="2400" dirty="0">
                <a:latin typeface="Book Antiqua"/>
              </a:rPr>
              <a:t>) has furnished his return of income under section 139;</a:t>
            </a:r>
          </a:p>
          <a:p>
            <a:pPr indent="-228600">
              <a:lnSpc>
                <a:spcPct val="90000"/>
              </a:lnSpc>
              <a:spcAft>
                <a:spcPts val="600"/>
              </a:spcAft>
              <a:buFont typeface="Arial" panose="020B0604020202020204" pitchFamily="34" charset="0"/>
              <a:buChar char="•"/>
            </a:pPr>
            <a:r>
              <a:rPr lang="en-US" sz="2400" dirty="0">
                <a:latin typeface="Book Antiqua"/>
              </a:rPr>
              <a:t>(</a:t>
            </a:r>
            <a:r>
              <a:rPr lang="en-US" sz="2400" i="1" dirty="0">
                <a:latin typeface="Book Antiqua"/>
              </a:rPr>
              <a:t>ii</a:t>
            </a:r>
            <a:r>
              <a:rPr lang="en-US" sz="2400" dirty="0">
                <a:latin typeface="Book Antiqua"/>
              </a:rPr>
              <a:t>) has taken into account such sum for computing income in such return of income; and</a:t>
            </a:r>
          </a:p>
          <a:p>
            <a:pPr indent="-228600">
              <a:lnSpc>
                <a:spcPct val="90000"/>
              </a:lnSpc>
              <a:spcAft>
                <a:spcPts val="600"/>
              </a:spcAft>
              <a:buFont typeface="Arial" panose="020B0604020202020204" pitchFamily="34" charset="0"/>
              <a:buChar char="•"/>
            </a:pPr>
            <a:r>
              <a:rPr lang="en-US" sz="2400" dirty="0">
                <a:latin typeface="Book Antiqua"/>
              </a:rPr>
              <a:t>(</a:t>
            </a:r>
            <a:r>
              <a:rPr lang="en-US" sz="2400" i="1" dirty="0">
                <a:latin typeface="Book Antiqua"/>
              </a:rPr>
              <a:t>iii</a:t>
            </a:r>
            <a:r>
              <a:rPr lang="en-US" sz="2400" dirty="0">
                <a:latin typeface="Book Antiqua"/>
              </a:rPr>
              <a:t>) has paid the tax due on the income declared by him in such return of income,</a:t>
            </a:r>
          </a:p>
          <a:p>
            <a:pPr indent="-228600">
              <a:lnSpc>
                <a:spcPct val="90000"/>
              </a:lnSpc>
              <a:spcAft>
                <a:spcPts val="600"/>
              </a:spcAft>
              <a:buFont typeface="Arial" panose="020B0604020202020204" pitchFamily="34" charset="0"/>
              <a:buChar char="•"/>
            </a:pPr>
            <a:r>
              <a:rPr lang="en-US" sz="2400" dirty="0">
                <a:latin typeface="Book Antiqua"/>
              </a:rPr>
              <a:t>and the person furnishes a certificate to this effect from an accountant in such form as may be prescribed</a:t>
            </a:r>
            <a:r>
              <a:rPr lang="en-US" sz="2400" baseline="30000" dirty="0">
                <a:latin typeface="Book Antiqua"/>
              </a:rPr>
              <a:t>68</a:t>
            </a:r>
            <a:r>
              <a:rPr lang="en-US" sz="2400" dirty="0">
                <a:latin typeface="Book Antiqua"/>
              </a:rPr>
              <a:t>:]</a:t>
            </a:r>
          </a:p>
          <a:p>
            <a:pPr indent="-228600">
              <a:lnSpc>
                <a:spcPct val="90000"/>
              </a:lnSpc>
              <a:spcAft>
                <a:spcPts val="600"/>
              </a:spcAft>
              <a:buFont typeface="Arial" panose="020B0604020202020204" pitchFamily="34" charset="0"/>
              <a:buChar char="•"/>
            </a:pPr>
            <a:endParaRPr lang="en-US" sz="2400" dirty="0">
              <a:latin typeface="Book Antiqua"/>
            </a:endParaRPr>
          </a:p>
          <a:p>
            <a:pPr indent="-228600">
              <a:lnSpc>
                <a:spcPct val="90000"/>
              </a:lnSpc>
              <a:spcAft>
                <a:spcPts val="600"/>
              </a:spcAft>
              <a:buFont typeface="Arial" panose="020B0604020202020204" pitchFamily="34" charset="0"/>
              <a:buChar char="•"/>
            </a:pPr>
            <a:endParaRPr lang="en-US" sz="2400" dirty="0">
              <a:latin typeface="Book Antiqua"/>
            </a:endParaRPr>
          </a:p>
          <a:p>
            <a:pPr indent="-228600">
              <a:lnSpc>
                <a:spcPct val="90000"/>
              </a:lnSpc>
              <a:spcAft>
                <a:spcPts val="600"/>
              </a:spcAft>
              <a:buFont typeface="Arial" panose="020B0604020202020204" pitchFamily="34" charset="0"/>
              <a:buChar char="•"/>
            </a:pPr>
            <a:r>
              <a:rPr lang="en-US" sz="2400" dirty="0">
                <a:latin typeface="Book Antiqua"/>
              </a:rPr>
              <a:t>FORM 26 A</a:t>
            </a:r>
          </a:p>
        </p:txBody>
      </p:sp>
    </p:spTree>
    <p:extLst>
      <p:ext uri="{BB962C8B-B14F-4D97-AF65-F5344CB8AC3E}">
        <p14:creationId xmlns:p14="http://schemas.microsoft.com/office/powerpoint/2010/main" val="102532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2133" y="771843"/>
            <a:ext cx="3657600" cy="461665"/>
          </a:xfrm>
          <a:prstGeom prst="rect">
            <a:avLst/>
          </a:prstGeom>
          <a:solidFill>
            <a:schemeClr val="accent3">
              <a:lumMod val="40000"/>
              <a:lumOff val="60000"/>
            </a:schemeClr>
          </a:solidFill>
        </p:spPr>
        <p:txBody>
          <a:bodyPr wrap="square" rtlCol="0">
            <a:spAutoFit/>
          </a:bodyPr>
          <a:lstStyle/>
          <a:p>
            <a:pPr marL="380990" indent="-380990">
              <a:buFont typeface="Wingdings" pitchFamily="2" charset="2"/>
              <a:buChar char="v"/>
            </a:pPr>
            <a:r>
              <a:rPr lang="en-US" sz="2400" dirty="0">
                <a:solidFill>
                  <a:prstClr val="black"/>
                </a:solidFill>
                <a:latin typeface="Garamond" pitchFamily="18" charset="0"/>
              </a:rPr>
              <a:t>    NATURE &amp; SCOPE</a:t>
            </a:r>
          </a:p>
        </p:txBody>
      </p:sp>
      <p:sp>
        <p:nvSpPr>
          <p:cNvPr id="6" name="TextBox 5"/>
          <p:cNvSpPr txBox="1"/>
          <p:nvPr/>
        </p:nvSpPr>
        <p:spPr>
          <a:xfrm>
            <a:off x="5452533" y="279404"/>
            <a:ext cx="6299200" cy="1569660"/>
          </a:xfrm>
          <a:prstGeom prst="rect">
            <a:avLst/>
          </a:prstGeom>
          <a:noFill/>
        </p:spPr>
        <p:txBody>
          <a:bodyPr wrap="square" rtlCol="0">
            <a:spAutoFit/>
          </a:bodyPr>
          <a:lstStyle/>
          <a:p>
            <a:r>
              <a:rPr lang="en-US" sz="2400" dirty="0">
                <a:solidFill>
                  <a:prstClr val="black"/>
                </a:solidFill>
              </a:rPr>
              <a:t>amount paid in the nature of interest on infrastructure debt fund to a non-resident (other than a company or foreign company).</a:t>
            </a:r>
          </a:p>
        </p:txBody>
      </p:sp>
      <p:sp>
        <p:nvSpPr>
          <p:cNvPr id="7" name="TextBox 6"/>
          <p:cNvSpPr txBox="1"/>
          <p:nvPr/>
        </p:nvSpPr>
        <p:spPr>
          <a:xfrm>
            <a:off x="982133" y="2834958"/>
            <a:ext cx="4097867" cy="461665"/>
          </a:xfrm>
          <a:prstGeom prst="rect">
            <a:avLst/>
          </a:prstGeom>
          <a:solidFill>
            <a:schemeClr val="accent6">
              <a:lumMod val="60000"/>
              <a:lumOff val="40000"/>
            </a:schemeClr>
          </a:solidFill>
        </p:spPr>
        <p:txBody>
          <a:bodyPr wrap="square" rtlCol="0">
            <a:spAutoFit/>
          </a:bodyPr>
          <a:lstStyle/>
          <a:p>
            <a:pPr marL="380990" indent="-380990">
              <a:buFont typeface="Wingdings" pitchFamily="2" charset="2"/>
              <a:buChar char="v"/>
            </a:pPr>
            <a:r>
              <a:rPr lang="en-US" sz="2400" dirty="0">
                <a:solidFill>
                  <a:prstClr val="black"/>
                </a:solidFill>
                <a:latin typeface="Garamond" pitchFamily="18" charset="0"/>
              </a:rPr>
              <a:t>  RATE OF DEDUCTION</a:t>
            </a:r>
          </a:p>
        </p:txBody>
      </p:sp>
      <p:sp>
        <p:nvSpPr>
          <p:cNvPr id="8" name="TextBox 7"/>
          <p:cNvSpPr txBox="1"/>
          <p:nvPr/>
        </p:nvSpPr>
        <p:spPr>
          <a:xfrm>
            <a:off x="5672667" y="2834957"/>
            <a:ext cx="5858933" cy="502766"/>
          </a:xfrm>
          <a:prstGeom prst="rect">
            <a:avLst/>
          </a:prstGeom>
          <a:noFill/>
        </p:spPr>
        <p:txBody>
          <a:bodyPr wrap="square" rtlCol="0">
            <a:spAutoFit/>
          </a:bodyPr>
          <a:lstStyle/>
          <a:p>
            <a:r>
              <a:rPr lang="en-US" sz="2667" b="1" dirty="0">
                <a:solidFill>
                  <a:prstClr val="black"/>
                </a:solidFill>
              </a:rPr>
              <a:t>5 %</a:t>
            </a:r>
            <a:r>
              <a:rPr lang="en-US" sz="2667" dirty="0">
                <a:solidFill>
                  <a:prstClr val="black"/>
                </a:solidFill>
              </a:rPr>
              <a:t> </a:t>
            </a:r>
            <a:r>
              <a:rPr lang="en-US" sz="2400" dirty="0">
                <a:solidFill>
                  <a:prstClr val="black"/>
                </a:solidFill>
              </a:rPr>
              <a:t>on the interest amount</a:t>
            </a:r>
          </a:p>
        </p:txBody>
      </p:sp>
      <p:sp>
        <p:nvSpPr>
          <p:cNvPr id="9" name="TextBox 8"/>
          <p:cNvSpPr txBox="1"/>
          <p:nvPr/>
        </p:nvSpPr>
        <p:spPr>
          <a:xfrm>
            <a:off x="914400" y="4765358"/>
            <a:ext cx="4301067" cy="461665"/>
          </a:xfrm>
          <a:prstGeom prst="rect">
            <a:avLst/>
          </a:prstGeom>
          <a:solidFill>
            <a:schemeClr val="accent5">
              <a:lumMod val="40000"/>
              <a:lumOff val="60000"/>
            </a:schemeClr>
          </a:solidFill>
        </p:spPr>
        <p:txBody>
          <a:bodyPr wrap="square" rtlCol="0">
            <a:spAutoFit/>
          </a:bodyPr>
          <a:lstStyle/>
          <a:p>
            <a:pPr marL="380990" indent="-380990">
              <a:buFont typeface="Wingdings" pitchFamily="2" charset="2"/>
              <a:buChar char="v"/>
            </a:pPr>
            <a:r>
              <a:rPr lang="en-US" sz="2400" dirty="0">
                <a:solidFill>
                  <a:prstClr val="black"/>
                </a:solidFill>
                <a:latin typeface="Garamond" pitchFamily="18" charset="0"/>
              </a:rPr>
              <a:t>  WHEN TO DEDUCT </a:t>
            </a:r>
            <a:r>
              <a:rPr lang="en-US" sz="2400" b="1" dirty="0">
                <a:solidFill>
                  <a:prstClr val="black"/>
                </a:solidFill>
                <a:latin typeface="Garamond" pitchFamily="18" charset="0"/>
              </a:rPr>
              <a:t>?</a:t>
            </a:r>
          </a:p>
        </p:txBody>
      </p:sp>
      <p:sp>
        <p:nvSpPr>
          <p:cNvPr id="10" name="TextBox 9"/>
          <p:cNvSpPr txBox="1"/>
          <p:nvPr/>
        </p:nvSpPr>
        <p:spPr>
          <a:xfrm>
            <a:off x="5791200" y="4599230"/>
            <a:ext cx="5486400" cy="1200329"/>
          </a:xfrm>
          <a:prstGeom prst="rect">
            <a:avLst/>
          </a:prstGeom>
          <a:noFill/>
        </p:spPr>
        <p:txBody>
          <a:bodyPr wrap="square" rtlCol="0">
            <a:spAutoFit/>
          </a:bodyPr>
          <a:lstStyle/>
          <a:p>
            <a:r>
              <a:rPr lang="en-US" sz="2400" dirty="0">
                <a:solidFill>
                  <a:prstClr val="black"/>
                </a:solidFill>
              </a:rPr>
              <a:t>deducted at the time of making payment or credit of the interest income which ever is earlier.</a:t>
            </a:r>
          </a:p>
        </p:txBody>
      </p:sp>
    </p:spTree>
    <p:extLst>
      <p:ext uri="{BB962C8B-B14F-4D97-AF65-F5344CB8AC3E}">
        <p14:creationId xmlns:p14="http://schemas.microsoft.com/office/powerpoint/2010/main" val="257644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amantra.com/wp-content/uploads/2021/02/it-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41" y="429684"/>
            <a:ext cx="10668000" cy="5791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01" y="5156203"/>
            <a:ext cx="4690736" cy="106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1136361"/>
            <a:ext cx="1727200" cy="45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941" y="465494"/>
            <a:ext cx="4522259" cy="101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877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ECD7D-74E2-B919-EBBE-E74901AA5D79}"/>
              </a:ext>
            </a:extLst>
          </p:cNvPr>
          <p:cNvSpPr>
            <a:spLocks noGrp="1"/>
          </p:cNvSpPr>
          <p:nvPr>
            <p:ph type="title"/>
          </p:nvPr>
        </p:nvSpPr>
        <p:spPr/>
        <p:txBody>
          <a:bodyPr/>
          <a:lstStyle/>
          <a:p>
            <a:r>
              <a:rPr lang="en-GB" sz="3200" b="1" i="0" dirty="0">
                <a:solidFill>
                  <a:srgbClr val="000000"/>
                </a:solidFill>
                <a:effectLst/>
                <a:highlight>
                  <a:srgbClr val="FFFFFF"/>
                </a:highlight>
                <a:latin typeface="Calibri" panose="020F0502020204030204" pitchFamily="34" charset="0"/>
              </a:rPr>
              <a:t> 194LBA. Certain income from units of a business trust.</a:t>
            </a:r>
            <a:br>
              <a:rPr lang="en-GB" sz="3200" b="0" i="0" dirty="0">
                <a:solidFill>
                  <a:srgbClr val="000000"/>
                </a:solidFill>
                <a:effectLst/>
                <a:highlight>
                  <a:srgbClr val="FFFFFF"/>
                </a:highlight>
                <a:latin typeface="Calibri" panose="020F0502020204030204" pitchFamily="34" charset="0"/>
              </a:rPr>
            </a:br>
            <a:endParaRPr lang="en-IN" sz="3200" dirty="0"/>
          </a:p>
        </p:txBody>
      </p:sp>
      <p:sp>
        <p:nvSpPr>
          <p:cNvPr id="3" name="Content Placeholder 2">
            <a:extLst>
              <a:ext uri="{FF2B5EF4-FFF2-40B4-BE49-F238E27FC236}">
                <a16:creationId xmlns:a16="http://schemas.microsoft.com/office/drawing/2014/main" id="{1A6BCBC6-BD62-F55E-B857-8A8B820C7CAE}"/>
              </a:ext>
            </a:extLst>
          </p:cNvPr>
          <p:cNvSpPr>
            <a:spLocks noGrp="1"/>
          </p:cNvSpPr>
          <p:nvPr>
            <p:ph idx="1"/>
          </p:nvPr>
        </p:nvSpPr>
        <p:spPr>
          <a:xfrm>
            <a:off x="-1" y="760288"/>
            <a:ext cx="11846103" cy="6097711"/>
          </a:xfrm>
        </p:spPr>
        <p:txBody>
          <a:bodyPr>
            <a:normAutofit fontScale="62500" lnSpcReduction="20000"/>
          </a:bodyPr>
          <a:lstStyle/>
          <a:p>
            <a:pPr algn="just"/>
            <a:r>
              <a:rPr lang="en-GB" b="0" i="0" dirty="0">
                <a:solidFill>
                  <a:srgbClr val="000000"/>
                </a:solidFill>
                <a:effectLst/>
                <a:highlight>
                  <a:srgbClr val="FFFFFF"/>
                </a:highlight>
                <a:latin typeface="Calibri" panose="020F0502020204030204" pitchFamily="34" charset="0"/>
              </a:rPr>
              <a:t>(1) Where any distributed income referred to in section 115UA, being of the nature referred to </a:t>
            </a:r>
            <a:r>
              <a:rPr lang="en-GB" b="0" i="0" baseline="30000" dirty="0">
                <a:solidFill>
                  <a:srgbClr val="000000"/>
                </a:solidFill>
                <a:effectLst/>
                <a:highlight>
                  <a:srgbClr val="FFFFFF"/>
                </a:highlight>
                <a:latin typeface="Calibri" panose="020F0502020204030204" pitchFamily="34" charset="0"/>
              </a:rPr>
              <a:t>[2]</a:t>
            </a:r>
            <a:r>
              <a:rPr lang="en-GB" b="0" i="0" dirty="0">
                <a:solidFill>
                  <a:srgbClr val="000000"/>
                </a:solidFill>
                <a:effectLst/>
                <a:highlight>
                  <a:srgbClr val="FFFFFF"/>
                </a:highlight>
                <a:latin typeface="Calibri" panose="020F0502020204030204" pitchFamily="34" charset="0"/>
              </a:rPr>
              <a:t>[in </a:t>
            </a:r>
            <a:r>
              <a:rPr lang="en-GB" b="0" i="0" baseline="30000" dirty="0">
                <a:solidFill>
                  <a:srgbClr val="000000"/>
                </a:solidFill>
                <a:effectLst/>
                <a:highlight>
                  <a:srgbClr val="FFFFFF"/>
                </a:highlight>
                <a:latin typeface="Calibri" panose="020F0502020204030204" pitchFamily="34" charset="0"/>
              </a:rPr>
              <a:t>[3]</a:t>
            </a:r>
            <a:r>
              <a:rPr lang="en-GB" b="0" i="0" dirty="0">
                <a:solidFill>
                  <a:srgbClr val="000000"/>
                </a:solidFill>
                <a:effectLst/>
                <a:highlight>
                  <a:srgbClr val="FFFFFF"/>
                </a:highlight>
                <a:latin typeface="Calibri" panose="020F0502020204030204" pitchFamily="34" charset="0"/>
              </a:rPr>
              <a:t>[* * *] clause (23FC)] </a:t>
            </a:r>
            <a:r>
              <a:rPr lang="en-GB" b="0" i="0" baseline="30000" dirty="0">
                <a:solidFill>
                  <a:srgbClr val="000000"/>
                </a:solidFill>
                <a:effectLst/>
                <a:highlight>
                  <a:srgbClr val="FFFFFF"/>
                </a:highlight>
                <a:latin typeface="Calibri" panose="020F0502020204030204" pitchFamily="34" charset="0"/>
              </a:rPr>
              <a:t>[4]</a:t>
            </a:r>
            <a:r>
              <a:rPr lang="en-GB" b="0" i="0" dirty="0">
                <a:solidFill>
                  <a:srgbClr val="000000"/>
                </a:solidFill>
                <a:effectLst/>
                <a:highlight>
                  <a:srgbClr val="FFFFFF"/>
                </a:highlight>
                <a:latin typeface="Calibri" panose="020F0502020204030204" pitchFamily="34" charset="0"/>
              </a:rPr>
              <a:t>[or clause (23FCA)] of section 10, is payable by a business trust to its unit holder being a resident, the person responsible for making the payment shall at the time of credit of such payment to the account of the payee or at the time of payment thereof in cash or by the issue of a cheque or draft or by any other mode, whichever is earlier, deduct income-tax thereon at the rate of ten per cent.</a:t>
            </a:r>
          </a:p>
          <a:p>
            <a:pPr algn="just"/>
            <a:r>
              <a:rPr lang="en-GB" b="0" i="0" dirty="0">
                <a:solidFill>
                  <a:srgbClr val="000000"/>
                </a:solidFill>
                <a:effectLst/>
                <a:highlight>
                  <a:srgbClr val="FFFFFF"/>
                </a:highlight>
                <a:latin typeface="Calibri" panose="020F0502020204030204" pitchFamily="34" charset="0"/>
              </a:rPr>
              <a:t>(2) Where any distributed income referred to in section 115UA, being of the nature referred to </a:t>
            </a:r>
            <a:r>
              <a:rPr lang="en-GB" b="0" i="0" baseline="30000" dirty="0">
                <a:solidFill>
                  <a:srgbClr val="000000"/>
                </a:solidFill>
                <a:effectLst/>
                <a:highlight>
                  <a:srgbClr val="FFFFFF"/>
                </a:highlight>
                <a:latin typeface="Calibri" panose="020F0502020204030204" pitchFamily="34" charset="0"/>
              </a:rPr>
              <a:t>[5]</a:t>
            </a:r>
            <a:r>
              <a:rPr lang="en-GB" b="0" i="0" dirty="0">
                <a:solidFill>
                  <a:srgbClr val="000000"/>
                </a:solidFill>
                <a:effectLst/>
                <a:highlight>
                  <a:srgbClr val="FFFFFF"/>
                </a:highlight>
                <a:latin typeface="Calibri" panose="020F0502020204030204" pitchFamily="34" charset="0"/>
              </a:rPr>
              <a:t>[in </a:t>
            </a:r>
            <a:r>
              <a:rPr lang="en-GB" b="0" i="0" baseline="30000" dirty="0">
                <a:solidFill>
                  <a:srgbClr val="000000"/>
                </a:solidFill>
                <a:effectLst/>
                <a:highlight>
                  <a:srgbClr val="FFFFFF"/>
                </a:highlight>
                <a:latin typeface="Calibri" panose="020F0502020204030204" pitchFamily="34" charset="0"/>
              </a:rPr>
              <a:t>[6]</a:t>
            </a:r>
            <a:r>
              <a:rPr lang="en-GB" b="0" i="0" dirty="0">
                <a:solidFill>
                  <a:srgbClr val="000000"/>
                </a:solidFill>
                <a:effectLst/>
                <a:highlight>
                  <a:srgbClr val="FFFFFF"/>
                </a:highlight>
                <a:latin typeface="Calibri" panose="020F0502020204030204" pitchFamily="34" charset="0"/>
              </a:rPr>
              <a:t>[* * *] of clause (23FC)] of section 10, is payable by a business trust to its unit holder, </a:t>
            </a:r>
            <a:r>
              <a:rPr lang="en-GB" b="0" i="0" baseline="30000" dirty="0">
                <a:solidFill>
                  <a:srgbClr val="000000"/>
                </a:solidFill>
                <a:effectLst/>
                <a:highlight>
                  <a:srgbClr val="FFFFFF"/>
                </a:highlight>
                <a:latin typeface="Calibri" panose="020F0502020204030204" pitchFamily="34" charset="0"/>
              </a:rPr>
              <a:t>[7]</a:t>
            </a:r>
            <a:r>
              <a:rPr lang="en-GB" b="0" i="0" dirty="0">
                <a:solidFill>
                  <a:srgbClr val="000000"/>
                </a:solidFill>
                <a:effectLst/>
                <a:highlight>
                  <a:srgbClr val="FFFFFF"/>
                </a:highlight>
                <a:latin typeface="Calibri" panose="020F0502020204030204" pitchFamily="34" charset="0"/>
              </a:rPr>
              <a:t>[being a non-resident (not being a company)] or a foreign company, the person responsible for making the payment shall at the time of credit of such payment to the account of the payee or at the time of payment thereof in cash or by the issue of a cheque or draft or by any other mode, whichever is earlier, deduct income-tax thereon at the rate of </a:t>
            </a:r>
            <a:r>
              <a:rPr lang="en-GB" b="0" i="0" baseline="30000" dirty="0">
                <a:solidFill>
                  <a:srgbClr val="000000"/>
                </a:solidFill>
                <a:effectLst/>
                <a:highlight>
                  <a:srgbClr val="FFFFFF"/>
                </a:highlight>
                <a:latin typeface="Calibri" panose="020F0502020204030204" pitchFamily="34" charset="0"/>
              </a:rPr>
              <a:t>[8]</a:t>
            </a:r>
            <a:r>
              <a:rPr lang="en-GB" b="0" i="0" dirty="0">
                <a:solidFill>
                  <a:srgbClr val="000000"/>
                </a:solidFill>
                <a:effectLst/>
                <a:highlight>
                  <a:srgbClr val="FFFFFF"/>
                </a:highlight>
                <a:latin typeface="Calibri" panose="020F0502020204030204" pitchFamily="34" charset="0"/>
              </a:rPr>
              <a:t>[five per cent in case of income of the nature referred to in sub-clause (a) and ten per cent in case of income of the nature referred to in sub-clause (b), of the said clause].]</a:t>
            </a:r>
          </a:p>
          <a:p>
            <a:pPr algn="just"/>
            <a:r>
              <a:rPr lang="en-GB" b="0" i="0" baseline="30000" dirty="0">
                <a:solidFill>
                  <a:srgbClr val="000000"/>
                </a:solidFill>
                <a:effectLst/>
                <a:highlight>
                  <a:srgbClr val="FFFFFF"/>
                </a:highlight>
                <a:latin typeface="Calibri" panose="020F0502020204030204" pitchFamily="34" charset="0"/>
              </a:rPr>
              <a:t>[9]</a:t>
            </a:r>
            <a:r>
              <a:rPr lang="en-GB" b="0" i="0" dirty="0">
                <a:solidFill>
                  <a:srgbClr val="000000"/>
                </a:solidFill>
                <a:effectLst/>
                <a:highlight>
                  <a:srgbClr val="FFFFFF"/>
                </a:highlight>
                <a:latin typeface="Calibri" panose="020F0502020204030204" pitchFamily="34" charset="0"/>
              </a:rPr>
              <a:t>[(2A) Nothing contained in sub-sections (1) and (2) shall apply in respect of income of the nature referred to in sub-clause (b) of clause (23FC) of section, 10, if the special purpose vehicle referred to in the said clause has not exercised the option under section 115BAA.]</a:t>
            </a:r>
          </a:p>
          <a:p>
            <a:pPr algn="just"/>
            <a:r>
              <a:rPr lang="en-GB" b="0" i="0" baseline="30000" dirty="0">
                <a:solidFill>
                  <a:srgbClr val="000000"/>
                </a:solidFill>
                <a:effectLst/>
                <a:highlight>
                  <a:srgbClr val="FFFFFF"/>
                </a:highlight>
                <a:latin typeface="Calibri" panose="020F0502020204030204" pitchFamily="34" charset="0"/>
              </a:rPr>
              <a:t>[10]</a:t>
            </a:r>
            <a:r>
              <a:rPr lang="en-GB" b="0" i="0" dirty="0">
                <a:solidFill>
                  <a:srgbClr val="000000"/>
                </a:solidFill>
                <a:effectLst/>
                <a:highlight>
                  <a:srgbClr val="FFFFFF"/>
                </a:highlight>
                <a:latin typeface="Calibri" panose="020F0502020204030204" pitchFamily="34" charset="0"/>
              </a:rPr>
              <a:t>[(3) Where any distributed income referred to in section 115UA, being of the nature referred to in clause (23FCA) of section 10, is payable by a business trust to its unit holder, being a non-resident (not being a company), or a foreign company, the person responsible for making the payment shall at the time of credit of such payment to the account of the payee or at the time of payment thereof in cash or by the issue of a cheque or draft or by any other mode, whichever is earlier, deduct income-tax thereon at the rates in force.</a:t>
            </a:r>
          </a:p>
          <a:p>
            <a:endParaRPr lang="en-IN" dirty="0"/>
          </a:p>
        </p:txBody>
      </p:sp>
    </p:spTree>
    <p:extLst>
      <p:ext uri="{BB962C8B-B14F-4D97-AF65-F5344CB8AC3E}">
        <p14:creationId xmlns:p14="http://schemas.microsoft.com/office/powerpoint/2010/main" val="357322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430DB9-55DA-4752-FB39-B1A44F10ED30}"/>
              </a:ext>
            </a:extLst>
          </p:cNvPr>
          <p:cNvSpPr>
            <a:spLocks noGrp="1"/>
          </p:cNvSpPr>
          <p:nvPr>
            <p:ph idx="1"/>
          </p:nvPr>
        </p:nvSpPr>
        <p:spPr>
          <a:xfrm>
            <a:off x="609600" y="924675"/>
            <a:ext cx="10774166" cy="5201490"/>
          </a:xfrm>
        </p:spPr>
        <p:txBody>
          <a:bodyPr>
            <a:normAutofit lnSpcReduction="10000"/>
          </a:bodyPr>
          <a:lstStyle/>
          <a:p>
            <a:pPr algn="just"/>
            <a:r>
              <a:rPr lang="en-GB" b="0" i="0" dirty="0">
                <a:solidFill>
                  <a:srgbClr val="000000"/>
                </a:solidFill>
                <a:effectLst/>
                <a:highlight>
                  <a:srgbClr val="FFFFFF"/>
                </a:highlight>
                <a:latin typeface="Calibri" panose="020F0502020204030204" pitchFamily="34" charset="0"/>
              </a:rPr>
              <a:t>(23FC) any income of a business trust </a:t>
            </a:r>
            <a:r>
              <a:rPr lang="en-GB" b="0" i="0" baseline="30000" dirty="0">
                <a:solidFill>
                  <a:srgbClr val="000000"/>
                </a:solidFill>
                <a:effectLst/>
                <a:highlight>
                  <a:srgbClr val="FFFFFF"/>
                </a:highlight>
                <a:latin typeface="Calibri" panose="020F0502020204030204" pitchFamily="34" charset="0"/>
              </a:rPr>
              <a:t>93</a:t>
            </a:r>
            <a:r>
              <a:rPr lang="en-GB" b="0" i="0" dirty="0">
                <a:solidFill>
                  <a:srgbClr val="000000"/>
                </a:solidFill>
                <a:effectLst/>
                <a:highlight>
                  <a:srgbClr val="FFFFFF"/>
                </a:highlight>
                <a:latin typeface="Calibri" panose="020F0502020204030204" pitchFamily="34" charset="0"/>
              </a:rPr>
              <a:t>[by way of-</a:t>
            </a:r>
          </a:p>
          <a:p>
            <a:pPr marL="273050" algn="just"/>
            <a:r>
              <a:rPr lang="en-GB" b="0" i="0" dirty="0">
                <a:solidFill>
                  <a:srgbClr val="000000"/>
                </a:solidFill>
                <a:effectLst/>
                <a:highlight>
                  <a:srgbClr val="FFFFFF"/>
                </a:highlight>
                <a:latin typeface="Calibri" panose="020F0502020204030204" pitchFamily="34" charset="0"/>
              </a:rPr>
              <a:t>(a) interest received or receivable from a special purpose vehicle; or</a:t>
            </a:r>
          </a:p>
          <a:p>
            <a:pPr marL="273050" algn="just"/>
            <a:r>
              <a:rPr lang="en-GB" b="0" i="0" dirty="0">
                <a:solidFill>
                  <a:srgbClr val="000000"/>
                </a:solidFill>
                <a:effectLst/>
                <a:highlight>
                  <a:srgbClr val="FFFFFF"/>
                </a:highlight>
                <a:latin typeface="Calibri" panose="020F0502020204030204" pitchFamily="34" charset="0"/>
              </a:rPr>
              <a:t>(b) dividend </a:t>
            </a:r>
            <a:r>
              <a:rPr lang="en-GB" b="0" i="0" baseline="30000" dirty="0">
                <a:solidFill>
                  <a:srgbClr val="000000"/>
                </a:solidFill>
                <a:effectLst/>
                <a:highlight>
                  <a:srgbClr val="FFFFFF"/>
                </a:highlight>
                <a:latin typeface="Calibri" panose="020F0502020204030204" pitchFamily="34" charset="0"/>
              </a:rPr>
              <a:t>110</a:t>
            </a:r>
            <a:r>
              <a:rPr lang="en-GB" b="0" i="0" dirty="0">
                <a:solidFill>
                  <a:srgbClr val="000000"/>
                </a:solidFill>
                <a:effectLst/>
                <a:highlight>
                  <a:srgbClr val="FFFFFF"/>
                </a:highlight>
                <a:latin typeface="Calibri" panose="020F0502020204030204" pitchFamily="34" charset="0"/>
              </a:rPr>
              <a:t>[received or receivable from a special purpose vehicle]]</a:t>
            </a:r>
          </a:p>
          <a:p>
            <a:pPr marL="273050" algn="just"/>
            <a:r>
              <a:rPr lang="en-GB" b="0" i="0" dirty="0">
                <a:solidFill>
                  <a:srgbClr val="000000"/>
                </a:solidFill>
                <a:effectLst/>
                <a:highlight>
                  <a:srgbClr val="FFFFFF"/>
                </a:highlight>
                <a:latin typeface="Calibri" panose="020F0502020204030204" pitchFamily="34" charset="0"/>
              </a:rPr>
              <a:t>Explanation.-For the purposes of this clause, the expression “special purpose vehicle” means an Indian company in which the business trust holds controlling interest and any specific percentage of shareholding or interest, as may be required by the regulations under which such trust is granted registration;</a:t>
            </a:r>
          </a:p>
          <a:p>
            <a:endParaRPr lang="en-IN" dirty="0"/>
          </a:p>
        </p:txBody>
      </p:sp>
    </p:spTree>
    <p:extLst>
      <p:ext uri="{BB962C8B-B14F-4D97-AF65-F5344CB8AC3E}">
        <p14:creationId xmlns:p14="http://schemas.microsoft.com/office/powerpoint/2010/main" val="292588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7A21C5-E1B6-2690-B45B-A43EE21047A4}"/>
              </a:ext>
            </a:extLst>
          </p:cNvPr>
          <p:cNvSpPr>
            <a:spLocks noGrp="1"/>
          </p:cNvSpPr>
          <p:nvPr>
            <p:ph idx="1"/>
          </p:nvPr>
        </p:nvSpPr>
        <p:spPr>
          <a:xfrm>
            <a:off x="472611" y="657547"/>
            <a:ext cx="11109789" cy="5468618"/>
          </a:xfrm>
        </p:spPr>
        <p:txBody>
          <a:bodyPr>
            <a:normAutofit/>
          </a:bodyPr>
          <a:lstStyle/>
          <a:p>
            <a:pPr algn="just"/>
            <a:r>
              <a:rPr lang="en-GB" b="0" i="0" dirty="0">
                <a:solidFill>
                  <a:srgbClr val="000000"/>
                </a:solidFill>
                <a:effectLst/>
                <a:highlight>
                  <a:srgbClr val="FFFFFF"/>
                </a:highlight>
                <a:latin typeface="Calibri" panose="020F0502020204030204" pitchFamily="34" charset="0"/>
              </a:rPr>
              <a:t>(23FCA) any income of a business trust, being a real estate investment trust, by way of renting or leasing or letting out any real estate asset owned directly by such business trust.</a:t>
            </a:r>
          </a:p>
          <a:p>
            <a:pPr marL="273050" algn="just"/>
            <a:r>
              <a:rPr lang="en-GB" b="0" i="0" dirty="0">
                <a:solidFill>
                  <a:srgbClr val="000000"/>
                </a:solidFill>
                <a:effectLst/>
                <a:highlight>
                  <a:srgbClr val="FFFFFF"/>
                </a:highlight>
                <a:latin typeface="Calibri" panose="020F0502020204030204" pitchFamily="34" charset="0"/>
              </a:rPr>
              <a:t>Explanation.-For the purposes of this clause, the expression “real estate asset” shall have the same meaning as assigned to it in clause (</a:t>
            </a:r>
            <a:r>
              <a:rPr lang="en-GB" b="0" i="0" dirty="0" err="1">
                <a:solidFill>
                  <a:srgbClr val="000000"/>
                </a:solidFill>
                <a:effectLst/>
                <a:highlight>
                  <a:srgbClr val="FFFFFF"/>
                </a:highlight>
                <a:latin typeface="Calibri" panose="020F0502020204030204" pitchFamily="34" charset="0"/>
              </a:rPr>
              <a:t>zj</a:t>
            </a:r>
            <a:r>
              <a:rPr lang="en-GB" b="0" i="0" dirty="0">
                <a:solidFill>
                  <a:srgbClr val="000000"/>
                </a:solidFill>
                <a:effectLst/>
                <a:highlight>
                  <a:srgbClr val="FFFFFF"/>
                </a:highlight>
                <a:latin typeface="Calibri" panose="020F0502020204030204" pitchFamily="34" charset="0"/>
              </a:rPr>
              <a:t>) of sub-regulation (1) of regulation 2 of the Securities and Exchange Board of India (Real Estate Investment Trusts) Regulations, 2014 made under the Securities and Exchange Board of India Act, 1992 (15 of 1992);]</a:t>
            </a:r>
          </a:p>
          <a:p>
            <a:endParaRPr lang="en-IN" dirty="0"/>
          </a:p>
        </p:txBody>
      </p:sp>
    </p:spTree>
    <p:extLst>
      <p:ext uri="{BB962C8B-B14F-4D97-AF65-F5344CB8AC3E}">
        <p14:creationId xmlns:p14="http://schemas.microsoft.com/office/powerpoint/2010/main" val="25760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9BE504-0C6F-8A7F-7A61-0FDD27F1A36B}"/>
              </a:ext>
            </a:extLst>
          </p:cNvPr>
          <p:cNvSpPr>
            <a:spLocks noGrp="1"/>
          </p:cNvSpPr>
          <p:nvPr>
            <p:ph idx="1"/>
          </p:nvPr>
        </p:nvSpPr>
        <p:spPr>
          <a:xfrm>
            <a:off x="517132" y="624155"/>
            <a:ext cx="11185133" cy="6136239"/>
          </a:xfrm>
        </p:spPr>
        <p:txBody>
          <a:bodyPr>
            <a:normAutofit fontScale="70000" lnSpcReduction="20000"/>
          </a:bodyPr>
          <a:lstStyle/>
          <a:p>
            <a:pPr algn="just"/>
            <a:r>
              <a:rPr lang="en-GB" b="0" i="0" dirty="0">
                <a:solidFill>
                  <a:srgbClr val="000000"/>
                </a:solidFill>
                <a:effectLst/>
                <a:highlight>
                  <a:srgbClr val="FFFFFF"/>
                </a:highlight>
                <a:latin typeface="Calibri" panose="020F0502020204030204" pitchFamily="34" charset="0"/>
              </a:rPr>
              <a:t>115UA. (1) Notwithstanding anything contained in any other provisions of this Act, any income distributed by a business trust to its unit holders shall be deemed to be of the same nature and in the same proportion in the hands of the unit holder as it had been received by, or accrued to, the business trust.</a:t>
            </a:r>
          </a:p>
          <a:p>
            <a:pPr algn="just"/>
            <a:r>
              <a:rPr lang="en-GB" b="0" i="0" dirty="0">
                <a:solidFill>
                  <a:srgbClr val="000000"/>
                </a:solidFill>
                <a:effectLst/>
                <a:highlight>
                  <a:srgbClr val="FFFFFF"/>
                </a:highlight>
                <a:latin typeface="Calibri" panose="020F0502020204030204" pitchFamily="34" charset="0"/>
              </a:rPr>
              <a:t>(2) Subject to the provisions of section 111A and section 112, the total income of a business trust shall be charged to tax at the maximum marginal rate.</a:t>
            </a:r>
          </a:p>
          <a:p>
            <a:pPr algn="just"/>
            <a:r>
              <a:rPr lang="en-GB" b="0" i="0" dirty="0">
                <a:solidFill>
                  <a:srgbClr val="000000"/>
                </a:solidFill>
                <a:effectLst/>
                <a:highlight>
                  <a:srgbClr val="FFFFFF"/>
                </a:highlight>
                <a:latin typeface="Calibri" panose="020F0502020204030204" pitchFamily="34" charset="0"/>
              </a:rPr>
              <a:t>(3) If in any previous year, the distributed income or any part thereof, received by a unit holder from the business trust is of the nature as referred to </a:t>
            </a:r>
            <a:r>
              <a:rPr lang="en-GB" b="0" i="0" baseline="30000" dirty="0">
                <a:solidFill>
                  <a:srgbClr val="000000"/>
                </a:solidFill>
                <a:effectLst/>
                <a:highlight>
                  <a:srgbClr val="FFFFFF"/>
                </a:highlight>
                <a:latin typeface="Calibri" panose="020F0502020204030204" pitchFamily="34" charset="0"/>
              </a:rPr>
              <a:t>3</a:t>
            </a:r>
            <a:r>
              <a:rPr lang="en-GB" b="0" i="0" dirty="0">
                <a:solidFill>
                  <a:srgbClr val="000000"/>
                </a:solidFill>
                <a:effectLst/>
                <a:highlight>
                  <a:srgbClr val="FFFFFF"/>
                </a:highlight>
                <a:latin typeface="Calibri" panose="020F0502020204030204" pitchFamily="34" charset="0"/>
              </a:rPr>
              <a:t>[ in </a:t>
            </a:r>
            <a:r>
              <a:rPr lang="en-GB" b="0" i="0" baseline="30000" dirty="0">
                <a:solidFill>
                  <a:srgbClr val="000000"/>
                </a:solidFill>
                <a:effectLst/>
                <a:highlight>
                  <a:srgbClr val="FFFFFF"/>
                </a:highlight>
                <a:latin typeface="Calibri" panose="020F0502020204030204" pitchFamily="34" charset="0"/>
              </a:rPr>
              <a:t>4</a:t>
            </a:r>
            <a:r>
              <a:rPr lang="en-GB" b="0" i="0" dirty="0">
                <a:solidFill>
                  <a:srgbClr val="000000"/>
                </a:solidFill>
                <a:effectLst/>
                <a:highlight>
                  <a:srgbClr val="FFFFFF"/>
                </a:highlight>
                <a:latin typeface="Calibri" panose="020F0502020204030204" pitchFamily="34" charset="0"/>
              </a:rPr>
              <a:t>[****] clause (23FC) ] </a:t>
            </a:r>
            <a:r>
              <a:rPr lang="en-GB" b="0" i="0" baseline="30000" dirty="0">
                <a:solidFill>
                  <a:srgbClr val="000000"/>
                </a:solidFill>
                <a:effectLst/>
                <a:highlight>
                  <a:srgbClr val="FFFFFF"/>
                </a:highlight>
                <a:latin typeface="Calibri" panose="020F0502020204030204" pitchFamily="34" charset="0"/>
              </a:rPr>
              <a:t>2</a:t>
            </a:r>
            <a:r>
              <a:rPr lang="en-GB" b="0" i="0" dirty="0">
                <a:solidFill>
                  <a:srgbClr val="000000"/>
                </a:solidFill>
                <a:effectLst/>
                <a:highlight>
                  <a:srgbClr val="FFFFFF"/>
                </a:highlight>
                <a:latin typeface="Calibri" panose="020F0502020204030204" pitchFamily="34" charset="0"/>
              </a:rPr>
              <a:t>[or clause (23FCA)] of section 10, then, such distributed income or part thereof shall be deemed to be income of such unit holder and shall be charged to tax as income of the previous year.</a:t>
            </a:r>
          </a:p>
          <a:p>
            <a:pPr algn="just"/>
            <a:r>
              <a:rPr lang="en-GB" b="0" i="0" baseline="30000" dirty="0">
                <a:solidFill>
                  <a:srgbClr val="000000"/>
                </a:solidFill>
                <a:effectLst/>
                <a:highlight>
                  <a:srgbClr val="FFFFFF"/>
                </a:highlight>
                <a:latin typeface="Calibri" panose="020F0502020204030204" pitchFamily="34" charset="0"/>
              </a:rPr>
              <a:t>5</a:t>
            </a:r>
            <a:r>
              <a:rPr lang="en-GB" b="0" i="0" dirty="0">
                <a:solidFill>
                  <a:srgbClr val="000000"/>
                </a:solidFill>
                <a:effectLst/>
                <a:highlight>
                  <a:srgbClr val="FFFFFF"/>
                </a:highlight>
                <a:latin typeface="Calibri" panose="020F0502020204030204" pitchFamily="34" charset="0"/>
              </a:rPr>
              <a:t>[(3A) The provisions of sub-section (1) shall not apply in respect of any sum referred to in clause (xii) of sub-section (2) of section 56, received by a unit holder from a business trust.]</a:t>
            </a:r>
          </a:p>
          <a:p>
            <a:pPr algn="just"/>
            <a:r>
              <a:rPr lang="en-GB" b="0" i="0" dirty="0">
                <a:solidFill>
                  <a:srgbClr val="000000"/>
                </a:solidFill>
                <a:effectLst/>
                <a:highlight>
                  <a:srgbClr val="FFFFFF"/>
                </a:highlight>
                <a:latin typeface="Calibri" panose="020F0502020204030204" pitchFamily="34" charset="0"/>
              </a:rPr>
              <a:t>(4) Any person responsible for making payment of the income distributed on behalf of a business trust to a unit holder shall furnish a statement to the unit holder and the prescribed authority, within such time and in such form and manner as may be prescribed, giving the details of the nature of the income paid during the previous year and such other details as may be prescribed.]</a:t>
            </a:r>
          </a:p>
          <a:p>
            <a:endParaRPr lang="en-IN" dirty="0"/>
          </a:p>
        </p:txBody>
      </p:sp>
    </p:spTree>
    <p:extLst>
      <p:ext uri="{BB962C8B-B14F-4D97-AF65-F5344CB8AC3E}">
        <p14:creationId xmlns:p14="http://schemas.microsoft.com/office/powerpoint/2010/main" val="27038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5.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6064</Words>
  <Application>Microsoft Office PowerPoint</Application>
  <PresentationFormat>Widescreen</PresentationFormat>
  <Paragraphs>247</Paragraphs>
  <Slides>39</Slides>
  <Notes>1</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39</vt:i4>
      </vt:variant>
    </vt:vector>
  </HeadingPairs>
  <TitlesOfParts>
    <vt:vector size="61" baseType="lpstr">
      <vt:lpstr>Aparajita</vt:lpstr>
      <vt:lpstr>arial</vt:lpstr>
      <vt:lpstr>arial</vt:lpstr>
      <vt:lpstr>Book Antiqua</vt:lpstr>
      <vt:lpstr>Bookman Old Style</vt:lpstr>
      <vt:lpstr>Calibri</vt:lpstr>
      <vt:lpstr>Calibri Light</vt:lpstr>
      <vt:lpstr>Century Gothic</vt:lpstr>
      <vt:lpstr>Courier New</vt:lpstr>
      <vt:lpstr>Garamond</vt:lpstr>
      <vt:lpstr>Impact</vt:lpstr>
      <vt:lpstr>Palatino Linotype</vt:lpstr>
      <vt:lpstr>Poppins</vt:lpstr>
      <vt:lpstr>roboto</vt:lpstr>
      <vt:lpstr>Segoe</vt:lpstr>
      <vt:lpstr>Times New Roman</vt:lpstr>
      <vt:lpstr>Wingdings</vt:lpstr>
      <vt:lpstr>Office Theme</vt:lpstr>
      <vt:lpstr>Executive</vt:lpstr>
      <vt:lpstr>NewsPrint</vt:lpstr>
      <vt:lpstr>Elemental</vt:lpstr>
      <vt:lpstr>Clarity</vt:lpstr>
      <vt:lpstr>PowerPoint Presentation</vt:lpstr>
      <vt:lpstr>PowerPoint Presentation</vt:lpstr>
      <vt:lpstr>                                    194LB. Income by way of interest from infrastructure debt fund. </vt:lpstr>
      <vt:lpstr>PowerPoint Presentation</vt:lpstr>
      <vt:lpstr>PowerPoint Presentation</vt:lpstr>
      <vt:lpstr> 194LBA. Certain income from units of a business trust. </vt:lpstr>
      <vt:lpstr>PowerPoint Presentation</vt:lpstr>
      <vt:lpstr>PowerPoint Presentation</vt:lpstr>
      <vt:lpstr>PowerPoint Presentation</vt:lpstr>
      <vt:lpstr>PowerPoint Presentation</vt:lpstr>
      <vt:lpstr>PowerPoint Presentation</vt:lpstr>
      <vt:lpstr>194LBB. Income in respect of units of investment fund. </vt:lpstr>
      <vt:lpstr>PowerPoint Presentation</vt:lpstr>
      <vt:lpstr>PowerPoint Presentation</vt:lpstr>
      <vt:lpstr>PowerPoint Presentation</vt:lpstr>
      <vt:lpstr>PowerPoint Presentation</vt:lpstr>
      <vt:lpstr>194LBC. Income in respect of investment in securitisation trust.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194LD. Income by way of interest on certain bonds and Government securities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919633533228</cp:lastModifiedBy>
  <cp:revision>15</cp:revision>
  <dcterms:created xsi:type="dcterms:W3CDTF">2022-03-02T05:32:23Z</dcterms:created>
  <dcterms:modified xsi:type="dcterms:W3CDTF">2024-05-01T05:19:56Z</dcterms:modified>
</cp:coreProperties>
</file>