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73" r:id="rId6"/>
    <p:sldId id="271" r:id="rId7"/>
    <p:sldId id="272" r:id="rId8"/>
    <p:sldId id="275" r:id="rId9"/>
    <p:sldId id="276" r:id="rId10"/>
    <p:sldId id="277" r:id="rId11"/>
    <p:sldId id="280" r:id="rId12"/>
    <p:sldId id="281" r:id="rId13"/>
    <p:sldId id="279" r:id="rId14"/>
    <p:sldId id="269" r:id="rId15"/>
    <p:sldId id="270" r:id="rId16"/>
    <p:sldId id="28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25-09-23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6930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25-09-23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92192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25-09-23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899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t>25-09-23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42781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E957D4-EB9D-428F-AEA1-2FF0B866C296}" type="datetimeFigureOut">
              <a:rPr lang="en-IN" smtClean="0"/>
              <a:t>25-09-23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92835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t>25-09-23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375606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t>25-09-23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10369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t>25-09-23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2760631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t>25-09-23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171878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25-09-23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72728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E957D4-EB9D-428F-AEA1-2FF0B866C296}" type="datetimeFigureOut">
              <a:rPr lang="en-IN" smtClean="0"/>
              <a:t>25-09-23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t>‹#›</a:t>
            </a:fld>
            <a:endParaRPr lang="en-IN"/>
          </a:p>
        </p:txBody>
      </p:sp>
    </p:spTree>
    <p:extLst>
      <p:ext uri="{BB962C8B-B14F-4D97-AF65-F5344CB8AC3E}">
        <p14:creationId xmlns:p14="http://schemas.microsoft.com/office/powerpoint/2010/main" val="194608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t>25-09-23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t>‹#›</a:t>
            </a:fld>
            <a:endParaRPr lang="en-IN"/>
          </a:p>
        </p:txBody>
      </p:sp>
    </p:spTree>
    <p:extLst>
      <p:ext uri="{BB962C8B-B14F-4D97-AF65-F5344CB8AC3E}">
        <p14:creationId xmlns:p14="http://schemas.microsoft.com/office/powerpoint/2010/main" val="1630216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5" y="283335"/>
            <a:ext cx="11243255" cy="6336406"/>
          </a:xfrm>
        </p:spPr>
        <p:txBody>
          <a:bodyPr>
            <a:normAutofit/>
          </a:bodyPr>
          <a:lstStyle/>
          <a:p>
            <a:pPr marL="0" indent="0" algn="ctr">
              <a:buNone/>
            </a:pPr>
            <a:endParaRPr lang="en-IN" sz="7200" b="1" dirty="0" smtClean="0">
              <a:solidFill>
                <a:srgbClr val="FF0000"/>
              </a:solidFill>
            </a:endParaRPr>
          </a:p>
          <a:p>
            <a:pPr marL="0" indent="0" algn="ctr">
              <a:buNone/>
            </a:pPr>
            <a:r>
              <a:rPr lang="en-IN" sz="7200" b="1" dirty="0" smtClean="0">
                <a:solidFill>
                  <a:srgbClr val="FF0000"/>
                </a:solidFill>
              </a:rPr>
              <a:t>SECTION 192 and 192A </a:t>
            </a:r>
            <a:r>
              <a:rPr lang="en-IN" sz="7200" b="1" dirty="0">
                <a:solidFill>
                  <a:srgbClr val="FF0000"/>
                </a:solidFill>
              </a:rPr>
              <a:t>OF THE INCOME TAX ACT, 1961 </a:t>
            </a:r>
            <a:br>
              <a:rPr lang="en-IN" sz="7200" b="1" dirty="0">
                <a:solidFill>
                  <a:srgbClr val="FF0000"/>
                </a:solidFill>
              </a:rPr>
            </a:br>
            <a:r>
              <a:rPr lang="en-IN" sz="7200" b="1" dirty="0">
                <a:solidFill>
                  <a:srgbClr val="FF0000"/>
                </a:solidFill>
              </a:rPr>
              <a:t/>
            </a:r>
            <a:br>
              <a:rPr lang="en-IN" sz="7200" b="1" dirty="0">
                <a:solidFill>
                  <a:srgbClr val="FF0000"/>
                </a:solidFill>
              </a:rPr>
            </a:br>
            <a:r>
              <a:rPr lang="en-IN" sz="7200" b="1" dirty="0">
                <a:solidFill>
                  <a:srgbClr val="FF0000"/>
                </a:solidFill>
              </a:rPr>
              <a:t>WITH PROCEDURES THEREON</a:t>
            </a:r>
            <a:endParaRPr lang="en-US" sz="7200" dirty="0">
              <a:solidFill>
                <a:srgbClr val="FF0000"/>
              </a:solidFill>
            </a:endParaRPr>
          </a:p>
        </p:txBody>
      </p:sp>
    </p:spTree>
    <p:extLst>
      <p:ext uri="{BB962C8B-B14F-4D97-AF65-F5344CB8AC3E}">
        <p14:creationId xmlns:p14="http://schemas.microsoft.com/office/powerpoint/2010/main" val="364616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7495"/>
          </a:xfrm>
        </p:spPr>
        <p:txBody>
          <a:bodyPr>
            <a:normAutofit/>
          </a:bodyPr>
          <a:lstStyle/>
          <a:p>
            <a:pPr lvl="0"/>
            <a:r>
              <a:rPr lang="en-US" b="1" dirty="0"/>
              <a:t>Donations under sec. 80G –</a:t>
            </a:r>
            <a:r>
              <a:rPr lang="en-IN" b="1" u="sng" dirty="0"/>
              <a:t/>
            </a:r>
            <a:br>
              <a:rPr lang="en-IN" b="1" u="sng" dirty="0"/>
            </a:br>
            <a:r>
              <a:rPr lang="en-US" sz="2000" dirty="0" smtClean="0"/>
              <a:t>The </a:t>
            </a:r>
            <a:r>
              <a:rPr lang="en-US" sz="2000" dirty="0"/>
              <a:t>donations are made under sec 80G (other than to a notified charitable institute) then the employer should allow that donation while calculating tax deductible. When donation is made to a notified public then the employer should not allow that donation while calculating tax deductible</a:t>
            </a:r>
            <a:r>
              <a:rPr lang="en-US" sz="2000" dirty="0" smtClean="0"/>
              <a:t>.</a:t>
            </a:r>
            <a:br>
              <a:rPr lang="en-US" sz="2000" dirty="0" smtClean="0"/>
            </a:br>
            <a:r>
              <a:rPr lang="en-IN" sz="2000" dirty="0"/>
              <a:t/>
            </a:r>
            <a:br>
              <a:rPr lang="en-IN" sz="2000" dirty="0"/>
            </a:br>
            <a:r>
              <a:rPr lang="en-US" sz="2000" b="1" dirty="0" smtClean="0"/>
              <a:t>Other </a:t>
            </a:r>
            <a:r>
              <a:rPr lang="en-US" sz="2000" b="1" dirty="0"/>
              <a:t>deductions- </a:t>
            </a:r>
            <a:r>
              <a:rPr lang="en-US" sz="2000" dirty="0"/>
              <a:t>Deductions under sections 80C, 80CCC, 80CCD, 80CCG, 80D, 80DD, 80DDB, 80E, 80EE, 80GG, 80GGA, 80TTA, 80U</a:t>
            </a:r>
            <a:r>
              <a:rPr lang="en-US" sz="2000" dirty="0" smtClean="0"/>
              <a:t>.</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US" sz="2000" dirty="0" smtClean="0"/>
              <a:t/>
            </a:r>
            <a:br>
              <a:rPr lang="en-US" sz="2000" dirty="0" smtClean="0"/>
            </a:br>
            <a:r>
              <a:rPr lang="en-US" sz="2000" dirty="0"/>
              <a:t/>
            </a:r>
            <a:br>
              <a:rPr lang="en-US" sz="2000" dirty="0"/>
            </a:br>
            <a:r>
              <a:rPr lang="en-IN" sz="2000" dirty="0"/>
              <a:t/>
            </a:r>
            <a:br>
              <a:rPr lang="en-IN" sz="2000" dirty="0"/>
            </a:br>
            <a:endParaRPr lang="en-IN" sz="2000" dirty="0"/>
          </a:p>
        </p:txBody>
      </p:sp>
      <p:graphicFrame>
        <p:nvGraphicFramePr>
          <p:cNvPr id="4" name="Table 3"/>
          <p:cNvGraphicFramePr>
            <a:graphicFrameLocks noGrp="1"/>
          </p:cNvGraphicFramePr>
          <p:nvPr>
            <p:extLst>
              <p:ext uri="{D42A27DB-BD31-4B8C-83A1-F6EECF244321}">
                <p14:modId xmlns:p14="http://schemas.microsoft.com/office/powerpoint/2010/main" val="4074437409"/>
              </p:ext>
            </p:extLst>
          </p:nvPr>
        </p:nvGraphicFramePr>
        <p:xfrm>
          <a:off x="1390918" y="3451540"/>
          <a:ext cx="8165206" cy="2884865"/>
        </p:xfrm>
        <a:graphic>
          <a:graphicData uri="http://schemas.openxmlformats.org/drawingml/2006/table">
            <a:tbl>
              <a:tblPr firstRow="1" firstCol="1" lastRow="1" lastCol="1" bandRow="1" bandCol="1">
                <a:tableStyleId>{5C22544A-7EE6-4342-B048-85BDC9FD1C3A}</a:tableStyleId>
              </a:tblPr>
              <a:tblGrid>
                <a:gridCol w="5808231"/>
                <a:gridCol w="2356975"/>
              </a:tblGrid>
              <a:tr h="1090796">
                <a:tc>
                  <a:txBody>
                    <a:bodyPr/>
                    <a:lstStyle/>
                    <a:p>
                      <a:pPr marL="31750">
                        <a:lnSpc>
                          <a:spcPts val="1330"/>
                        </a:lnSpc>
                        <a:spcBef>
                          <a:spcPts val="145"/>
                        </a:spcBef>
                        <a:spcAft>
                          <a:spcPts val="0"/>
                        </a:spcAft>
                      </a:pPr>
                      <a:r>
                        <a:rPr lang="en-US" sz="1200" dirty="0">
                          <a:effectLst/>
                        </a:rPr>
                        <a:t>18) TDS under section 192 and Section 115BAC</a:t>
                      </a:r>
                      <a:endParaRPr lang="en-IN" sz="1100" dirty="0">
                        <a:effectLst/>
                      </a:endParaRPr>
                    </a:p>
                    <a:p>
                      <a:pPr marL="60325">
                        <a:spcBef>
                          <a:spcPts val="35"/>
                        </a:spcBef>
                        <a:spcAft>
                          <a:spcPts val="0"/>
                        </a:spcAft>
                      </a:pPr>
                      <a:r>
                        <a:rPr lang="en-US" sz="1050" dirty="0">
                          <a:effectLst/>
                        </a:rPr>
                        <a:t> </a:t>
                      </a:r>
                      <a:endParaRPr lang="en-IN" sz="1100" dirty="0">
                        <a:effectLst/>
                      </a:endParaRPr>
                    </a:p>
                    <a:p>
                      <a:pPr marL="31750">
                        <a:spcBef>
                          <a:spcPts val="145"/>
                        </a:spcBef>
                        <a:spcAft>
                          <a:spcPts val="0"/>
                        </a:spcAft>
                      </a:pPr>
                      <a:r>
                        <a:rPr lang="en-US" sz="1200" dirty="0">
                          <a:effectLst/>
                        </a:rPr>
                        <a:t>Tax rates u/s 115 BAC inserted vide Finance Act, 2020</a:t>
                      </a:r>
                      <a:endParaRPr lang="en-IN" sz="1100" dirty="0">
                        <a:effectLst/>
                      </a:endParaRPr>
                    </a:p>
                    <a:p>
                      <a:pPr marL="60325">
                        <a:spcBef>
                          <a:spcPts val="35"/>
                        </a:spcBef>
                        <a:spcAft>
                          <a:spcPts val="0"/>
                        </a:spcAft>
                      </a:pPr>
                      <a:r>
                        <a:rPr lang="en-US" sz="1250" dirty="0">
                          <a:effectLst/>
                        </a:rPr>
                        <a:t> </a:t>
                      </a:r>
                      <a:endParaRPr lang="en-IN" sz="1100" dirty="0">
                        <a:effectLst/>
                      </a:endParaRPr>
                    </a:p>
                    <a:p>
                      <a:pPr marL="60325">
                        <a:spcBef>
                          <a:spcPts val="145"/>
                        </a:spcBef>
                        <a:spcAft>
                          <a:spcPts val="0"/>
                        </a:spcAft>
                      </a:pPr>
                      <a:r>
                        <a:rPr lang="en-US" sz="1200" dirty="0">
                          <a:effectLst/>
                        </a:rPr>
                        <a:t>Total Income</a:t>
                      </a: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0325">
                        <a:spcBef>
                          <a:spcPts val="145"/>
                        </a:spcBef>
                        <a:spcAft>
                          <a:spcPts val="0"/>
                        </a:spcAft>
                      </a:pPr>
                      <a:r>
                        <a:rPr lang="en-US" sz="1300">
                          <a:effectLst/>
                        </a:rPr>
                        <a:t> </a:t>
                      </a:r>
                      <a:endParaRPr lang="en-IN" sz="1100">
                        <a:effectLst/>
                      </a:endParaRPr>
                    </a:p>
                    <a:p>
                      <a:pPr marL="60325">
                        <a:spcBef>
                          <a:spcPts val="145"/>
                        </a:spcBef>
                        <a:spcAft>
                          <a:spcPts val="0"/>
                        </a:spcAft>
                      </a:pPr>
                      <a:r>
                        <a:rPr lang="en-US" sz="1300">
                          <a:effectLst/>
                        </a:rPr>
                        <a:t> </a:t>
                      </a:r>
                      <a:endParaRPr lang="en-IN" sz="1100">
                        <a:effectLst/>
                      </a:endParaRPr>
                    </a:p>
                    <a:p>
                      <a:pPr marL="60325">
                        <a:spcBef>
                          <a:spcPts val="145"/>
                        </a:spcBef>
                        <a:spcAft>
                          <a:spcPts val="0"/>
                        </a:spcAft>
                      </a:pPr>
                      <a:r>
                        <a:rPr lang="en-US" sz="1300">
                          <a:effectLst/>
                        </a:rPr>
                        <a:t> </a:t>
                      </a:r>
                      <a:endParaRPr lang="en-IN" sz="1100">
                        <a:effectLst/>
                      </a:endParaRPr>
                    </a:p>
                    <a:p>
                      <a:pPr marL="991870">
                        <a:spcBef>
                          <a:spcPts val="940"/>
                        </a:spcBef>
                        <a:spcAft>
                          <a:spcPts val="0"/>
                        </a:spcAft>
                      </a:pPr>
                      <a:r>
                        <a:rPr lang="en-US" sz="1200">
                          <a:effectLst/>
                        </a:rPr>
                        <a:t>Rate of Tax</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dirty="0">
                          <a:effectLst/>
                        </a:rPr>
                        <a:t>Upto Rs. 2,50,000</a:t>
                      </a: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Nil</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a:effectLst/>
                        </a:rPr>
                        <a:t>From Rs. 2,50,001 to Rs. 5,00,000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5%</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dirty="0">
                          <a:effectLst/>
                        </a:rPr>
                        <a:t>From Rs. 5,00,001 to Rs. 7,50,000</a:t>
                      </a: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10%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a:effectLst/>
                        </a:rPr>
                        <a:t>From Rs. 7,50,001 to Rs. 10,00,000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15%</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a:effectLst/>
                        </a:rPr>
                        <a:t>From Rs. 10,00,001 to Rs. 12,50,000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20%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60612">
                <a:tc>
                  <a:txBody>
                    <a:bodyPr/>
                    <a:lstStyle/>
                    <a:p>
                      <a:pPr marL="60325">
                        <a:spcBef>
                          <a:spcPts val="145"/>
                        </a:spcBef>
                        <a:spcAft>
                          <a:spcPts val="0"/>
                        </a:spcAft>
                      </a:pPr>
                      <a:r>
                        <a:rPr lang="en-US" sz="1200">
                          <a:effectLst/>
                        </a:rPr>
                        <a:t>From Rs. 12,50,001 to Rs. 15,00,000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spcBef>
                          <a:spcPts val="145"/>
                        </a:spcBef>
                        <a:spcAft>
                          <a:spcPts val="0"/>
                        </a:spcAft>
                      </a:pPr>
                      <a:r>
                        <a:rPr lang="en-US" sz="1200">
                          <a:effectLst/>
                        </a:rPr>
                        <a:t>25%</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30397">
                <a:tc>
                  <a:txBody>
                    <a:bodyPr/>
                    <a:lstStyle/>
                    <a:p>
                      <a:pPr marL="60325">
                        <a:lnSpc>
                          <a:spcPts val="1280"/>
                        </a:lnSpc>
                        <a:spcBef>
                          <a:spcPts val="145"/>
                        </a:spcBef>
                        <a:spcAft>
                          <a:spcPts val="0"/>
                        </a:spcAft>
                      </a:pPr>
                      <a:r>
                        <a:rPr lang="en-US" sz="1200">
                          <a:effectLst/>
                        </a:rPr>
                        <a:t>Above Rs. 15,00,000</a:t>
                      </a:r>
                      <a:endParaRPr lang="en-IN"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91870">
                        <a:lnSpc>
                          <a:spcPts val="1280"/>
                        </a:lnSpc>
                        <a:spcBef>
                          <a:spcPts val="145"/>
                        </a:spcBef>
                        <a:spcAft>
                          <a:spcPts val="0"/>
                        </a:spcAft>
                      </a:pPr>
                      <a:r>
                        <a:rPr lang="en-US" sz="1200" dirty="0">
                          <a:effectLst/>
                        </a:rPr>
                        <a:t>30%</a:t>
                      </a:r>
                      <a:endParaRPr lang="en-IN"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3838990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6"/>
            <a:ext cx="10515600" cy="6400800"/>
          </a:xfrm>
        </p:spPr>
        <p:txBody>
          <a:bodyPr>
            <a:normAutofit fontScale="90000"/>
          </a:bodyPr>
          <a:lstStyle/>
          <a:p>
            <a:r>
              <a:rPr lang="en-IN" sz="2000" dirty="0" smtClean="0"/>
              <a:t/>
            </a:r>
            <a:br>
              <a:rPr lang="en-IN" sz="2000" dirty="0" smtClean="0"/>
            </a:br>
            <a:r>
              <a:rPr lang="en-IN" sz="2000" dirty="0"/>
              <a:t/>
            </a:r>
            <a:br>
              <a:rPr lang="en-IN" sz="2000" dirty="0"/>
            </a:br>
            <a:r>
              <a:rPr lang="en-IN" sz="2000" dirty="0" smtClean="0"/>
              <a:t/>
            </a:r>
            <a:br>
              <a:rPr lang="en-IN" sz="2000" dirty="0" smtClean="0"/>
            </a:br>
            <a:r>
              <a:rPr lang="en-IN" sz="2000" dirty="0" smtClean="0"/>
              <a:t>Options to be exercised at the time of at the time of furnishing of ROI However </a:t>
            </a:r>
            <a:r>
              <a:rPr lang="en-US" sz="2000" dirty="0" smtClean="0"/>
              <a:t>Assessee will have option each assessment year to choose from either the normal provisions or Section 115 BAC.</a:t>
            </a:r>
            <a:br>
              <a:rPr lang="en-US" sz="2000" dirty="0" smtClean="0"/>
            </a:br>
            <a:r>
              <a:rPr lang="en-IN" sz="2000" dirty="0" smtClean="0"/>
              <a:t/>
            </a:r>
            <a:br>
              <a:rPr lang="en-IN" sz="2000" dirty="0" smtClean="0"/>
            </a:br>
            <a:r>
              <a:rPr lang="en-US" sz="2000" dirty="0" smtClean="0"/>
              <a:t>TDS U/S. 192 IN LIGHT OF THE SECTION 115 BAC</a:t>
            </a:r>
            <a:br>
              <a:rPr lang="en-US" sz="2000" dirty="0" smtClean="0"/>
            </a:br>
            <a:r>
              <a:rPr lang="en-US" sz="2000" b="1" dirty="0" smtClean="0"/>
              <a:t>Intimation to Employer-</a:t>
            </a:r>
            <a:r>
              <a:rPr lang="en-US" sz="2000" dirty="0" smtClean="0"/>
              <a:t>The employee, whether having any income under head ‘profits and gains from business or profession’ or not, has to intimate the employer about the intention to opt for concessional rate of taxation u/s.115BAC of the Act. The employer will deduct TDS accordingly.</a:t>
            </a:r>
            <a:br>
              <a:rPr lang="en-US" sz="2000" dirty="0" smtClean="0"/>
            </a:br>
            <a:r>
              <a:rPr lang="en-US" sz="2000" dirty="0" smtClean="0"/>
              <a:t/>
            </a:r>
            <a:br>
              <a:rPr lang="en-US" sz="2000" dirty="0" smtClean="0"/>
            </a:br>
            <a:r>
              <a:rPr lang="en-US" sz="2000" dirty="0" smtClean="0"/>
              <a:t>If </a:t>
            </a:r>
            <a:r>
              <a:rPr lang="en-US" sz="2000" b="1" dirty="0" smtClean="0"/>
              <a:t>no such intimation </a:t>
            </a:r>
            <a:r>
              <a:rPr lang="en-US" sz="2000" dirty="0" smtClean="0"/>
              <a:t>is made, TDS will be deducted without considering Section115BAC. </a:t>
            </a:r>
            <a:br>
              <a:rPr lang="en-US" sz="2000" dirty="0" smtClean="0"/>
            </a:br>
            <a:r>
              <a:rPr lang="en-US" sz="2000" dirty="0" smtClean="0"/>
              <a:t>Intimations made to the employer </a:t>
            </a:r>
            <a:r>
              <a:rPr lang="en-US" sz="2000" b="1" dirty="0" smtClean="0"/>
              <a:t>cannot be modified during the year.</a:t>
            </a:r>
            <a:r>
              <a:rPr lang="en-IN" sz="2000" dirty="0" smtClean="0"/>
              <a:t/>
            </a:r>
            <a:br>
              <a:rPr lang="en-IN" sz="2000" dirty="0" smtClean="0"/>
            </a:br>
            <a:r>
              <a:rPr lang="en-US" sz="2000" dirty="0" smtClean="0"/>
              <a:t>However, this intimation given to employer is not binding and the employee can choose different option </a:t>
            </a:r>
            <a:br>
              <a:rPr lang="en-US" sz="2000" dirty="0" smtClean="0"/>
            </a:br>
            <a:r>
              <a:rPr lang="en-US" sz="2000" dirty="0" smtClean="0"/>
              <a:t>while filing return of income.</a:t>
            </a:r>
            <a:br>
              <a:rPr lang="en-US" sz="2000" dirty="0" smtClean="0"/>
            </a:br>
            <a:r>
              <a:rPr lang="en-US" sz="2000" dirty="0" smtClean="0"/>
              <a:t>In respect of employee having income under PGBP head– intimation for subsequent years should not deviate from previous intimation, except when the employee opts out from Section115BAC</a:t>
            </a:r>
            <a:br>
              <a:rPr lang="en-US" sz="2000" dirty="0" smtClean="0"/>
            </a:br>
            <a:r>
              <a:rPr lang="en-US" sz="2000" dirty="0" smtClean="0"/>
              <a:t>CBDT Circular No.C1 of 2020 dated April 13, 2020.</a:t>
            </a:r>
            <a:br>
              <a:rPr lang="en-US" sz="2000" dirty="0" smtClean="0"/>
            </a:br>
            <a:r>
              <a:rPr lang="en-US" sz="2000" dirty="0" smtClean="0"/>
              <a:t> </a:t>
            </a:r>
            <a:br>
              <a:rPr lang="en-US" sz="2000" dirty="0" smtClean="0"/>
            </a:br>
            <a:r>
              <a:rPr lang="en-US" sz="2000" b="1" dirty="0" smtClean="0"/>
              <a:t>Relief When Salary Is Paid In Arrears Or Advance –Section 89(1)</a:t>
            </a:r>
            <a:br>
              <a:rPr lang="en-US" sz="2000" b="1" dirty="0" smtClean="0"/>
            </a:br>
            <a:r>
              <a:rPr lang="en-US" sz="2000" dirty="0" smtClean="0"/>
              <a:t>Advance Salary and Arrears of salary-Taxable in the year of receipt. </a:t>
            </a:r>
            <a:br>
              <a:rPr lang="en-US" sz="2000" dirty="0" smtClean="0"/>
            </a:br>
            <a:r>
              <a:rPr lang="en-US" sz="2000" dirty="0" smtClean="0"/>
              <a:t>However, eligible to claim relief u/s. 89(1). </a:t>
            </a:r>
            <a:br>
              <a:rPr lang="en-US" sz="2000" dirty="0" smtClean="0"/>
            </a:br>
            <a:r>
              <a:rPr lang="en-US" sz="2000" dirty="0" smtClean="0"/>
              <a:t>Relief to be computed as per Rule 21A.</a:t>
            </a:r>
            <a:br>
              <a:rPr lang="en-US" sz="2000" dirty="0" smtClean="0"/>
            </a:br>
            <a:r>
              <a:rPr lang="en-US" sz="2000" dirty="0" smtClean="0"/>
              <a:t>As per Sec.192 (2A), Form No.10E is required to be submitted to the employer. Form No.10E is also required to be submitted electronically on the e-filing portal.</a:t>
            </a:r>
            <a:r>
              <a:rPr lang="en-US" sz="1800" b="1" dirty="0" smtClean="0"/>
              <a:t> relief u/s. 89(1) cannot be claimed when VRS granted under Section 10(10C).</a:t>
            </a:r>
            <a:br>
              <a:rPr lang="en-US" sz="1800" b="1" dirty="0" smtClean="0"/>
            </a:br>
            <a:r>
              <a:rPr lang="en-US" sz="1800" dirty="0" smtClean="0"/>
              <a:t>Any excess/deficiency arising out of previous deduction or failure to deduct during the financial year can </a:t>
            </a:r>
            <a:r>
              <a:rPr lang="en-US" sz="1800" dirty="0"/>
              <a:t>be adjusted subsequently as per </a:t>
            </a:r>
            <a:r>
              <a:rPr lang="en-US" sz="1800" b="1" dirty="0"/>
              <a:t>Section 192(3).</a:t>
            </a:r>
            <a:r>
              <a:rPr lang="en-IN" sz="1800" dirty="0"/>
              <a:t/>
            </a:r>
            <a:br>
              <a:rPr lang="en-IN" sz="1800" dirty="0"/>
            </a:br>
            <a:r>
              <a:rPr lang="en-US" sz="2000" b="1" dirty="0" smtClean="0"/>
              <a:t/>
            </a:r>
            <a:br>
              <a:rPr lang="en-US" sz="2000" b="1" dirty="0" smtClean="0"/>
            </a:br>
            <a:r>
              <a:rPr lang="en-US" sz="2000" dirty="0" smtClean="0"/>
              <a:t> </a:t>
            </a:r>
            <a:br>
              <a:rPr lang="en-US" sz="2000" dirty="0" smtClean="0"/>
            </a:br>
            <a:r>
              <a:rPr lang="en-US" sz="1800" b="1" dirty="0" smtClean="0"/>
              <a:t/>
            </a:r>
            <a:br>
              <a:rPr lang="en-US" sz="1800" b="1" dirty="0" smtClean="0"/>
            </a:br>
            <a:endParaRPr lang="en-IN" sz="1800" b="1" dirty="0"/>
          </a:p>
        </p:txBody>
      </p:sp>
    </p:spTree>
    <p:extLst>
      <p:ext uri="{BB962C8B-B14F-4D97-AF65-F5344CB8AC3E}">
        <p14:creationId xmlns:p14="http://schemas.microsoft.com/office/powerpoint/2010/main" val="2493601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6542468"/>
          </a:xfrm>
        </p:spPr>
        <p:txBody>
          <a:bodyPr>
            <a:normAutofit fontScale="90000"/>
          </a:bodyPr>
          <a:lstStyle/>
          <a:p>
            <a:r>
              <a:rPr lang="en-IN" sz="2400" b="1" dirty="0" smtClean="0"/>
              <a:t/>
            </a:r>
            <a:br>
              <a:rPr lang="en-IN" sz="2400" b="1" dirty="0" smtClean="0"/>
            </a:br>
            <a:r>
              <a:rPr lang="en-IN" sz="2400" b="1" dirty="0"/>
              <a:t/>
            </a:r>
            <a:br>
              <a:rPr lang="en-IN" sz="2400" b="1" dirty="0"/>
            </a:br>
            <a:r>
              <a:rPr lang="en-IN" sz="2400" b="1" dirty="0" smtClean="0"/>
              <a:t>Interest on TDS</a:t>
            </a:r>
            <a:br>
              <a:rPr lang="en-IN" sz="2400" b="1" dirty="0" smtClean="0"/>
            </a:br>
            <a:r>
              <a:rPr lang="en-US" sz="2000" dirty="0"/>
              <a:t>If TDS u/s.192 is not deducted in equal installments intentionally (not bonafide) and the deficiency is made good in last months, interest u/s. 201(1A) is liable to be levied </a:t>
            </a:r>
            <a:r>
              <a:rPr lang="en-US" sz="2000" dirty="0" smtClean="0"/>
              <a:t/>
            </a:r>
            <a:br>
              <a:rPr lang="en-US" sz="2000" dirty="0" smtClean="0"/>
            </a:br>
            <a:r>
              <a:rPr lang="en-US" sz="1800" dirty="0"/>
              <a:t/>
            </a:r>
            <a:br>
              <a:rPr lang="en-US" sz="1800" dirty="0"/>
            </a:br>
            <a:r>
              <a:rPr lang="en-US" sz="2000" b="1" dirty="0"/>
              <a:t>Threshold limit</a:t>
            </a:r>
            <a:r>
              <a:rPr lang="en-IN" sz="2000" b="1" u="sng" dirty="0"/>
              <a:t/>
            </a:r>
            <a:br>
              <a:rPr lang="en-IN" sz="2000" b="1" u="sng" dirty="0"/>
            </a:br>
            <a:r>
              <a:rPr lang="en-US" sz="1800" b="1" dirty="0"/>
              <a:t> </a:t>
            </a:r>
            <a:r>
              <a:rPr lang="en-IN" sz="1800" dirty="0"/>
              <a:t/>
            </a:r>
            <a:br>
              <a:rPr lang="en-IN" sz="1800" dirty="0"/>
            </a:br>
            <a:r>
              <a:rPr lang="en-US" sz="2000" dirty="0"/>
              <a:t>No tax is required to be deducted at source unless the estimated salary exceeds the maximum amount not chargeable to tax. No TDS u/s 192 if tax payable (after taking rebate u/s.87A) by the employee is NIL.</a:t>
            </a:r>
            <a:r>
              <a:rPr lang="en-IN" sz="2000" dirty="0"/>
              <a:t/>
            </a:r>
            <a:br>
              <a:rPr lang="en-IN" sz="2000" dirty="0"/>
            </a:br>
            <a:r>
              <a:rPr lang="en-IN" sz="1800" dirty="0" smtClean="0"/>
              <a:t/>
            </a:r>
            <a:br>
              <a:rPr lang="en-IN" sz="1800" dirty="0" smtClean="0"/>
            </a:br>
            <a:r>
              <a:rPr lang="en-US" sz="2000" b="1" dirty="0"/>
              <a:t>Rate of TDS under Section 192</a:t>
            </a:r>
            <a:r>
              <a:rPr lang="en-IN" sz="2000" b="1" u="sng" dirty="0"/>
              <a:t/>
            </a:r>
            <a:br>
              <a:rPr lang="en-IN" sz="2000" b="1" u="sng" dirty="0"/>
            </a:br>
            <a:r>
              <a:rPr lang="en-US" sz="1800" b="1" dirty="0"/>
              <a:t> </a:t>
            </a:r>
            <a:r>
              <a:rPr lang="en-IN" sz="1800" dirty="0"/>
              <a:t/>
            </a:r>
            <a:br>
              <a:rPr lang="en-IN" sz="1800" dirty="0"/>
            </a:br>
            <a:r>
              <a:rPr lang="en-US" sz="2000" dirty="0"/>
              <a:t>Under section 192 there is no specific TDS rate. TDS to be deducted is calculated according to the tax slabs and rates thereof applicable to the financial year for which the salary is paid. The requirement of deducting TDS u/s 192 shall be worked out, after considering all the exemptions, allowances, rebate and deductions which are available to the employee</a:t>
            </a:r>
            <a:r>
              <a:rPr lang="en-US" sz="2000" dirty="0" smtClean="0"/>
              <a:t>.</a:t>
            </a:r>
            <a:br>
              <a:rPr lang="en-US" sz="2000" dirty="0" smtClean="0"/>
            </a:br>
            <a:r>
              <a:rPr lang="en-US" sz="2000" dirty="0" smtClean="0"/>
              <a:t/>
            </a:r>
            <a:br>
              <a:rPr lang="en-US" sz="2000" dirty="0" smtClean="0"/>
            </a:br>
            <a:r>
              <a:rPr lang="en-US" sz="2000" dirty="0"/>
              <a:t>TDS u/s 192 has to be deducted at the average of income tax computed on the basis of rates in force during the financial year. The total tax to be deducted on the estimated income of the employee for the relevant financial year is divided by the number of months of his employment. The amount so arrived is the monthly deduction of tax at source</a:t>
            </a:r>
            <a:r>
              <a:rPr lang="en-US" sz="2000" dirty="0" smtClean="0"/>
              <a:t>.</a:t>
            </a:r>
            <a:r>
              <a:rPr lang="en-US" sz="2000" dirty="0"/>
              <a:t> However, if the employee does not have PAN No., TDS shall be deducted 20% without including Health &amp; Education Cess, if the normal tax rate in this case is less than 20</a:t>
            </a:r>
            <a:r>
              <a:rPr lang="en-US" sz="2000" dirty="0" smtClean="0"/>
              <a:t>%. </a:t>
            </a:r>
            <a:br>
              <a:rPr lang="en-US" sz="2000" dirty="0" smtClean="0"/>
            </a:br>
            <a:r>
              <a:rPr lang="en-US" sz="1800" dirty="0"/>
              <a:t/>
            </a:r>
            <a:br>
              <a:rPr lang="en-US" sz="1800" dirty="0"/>
            </a:br>
            <a:r>
              <a:rPr lang="en-US" sz="2000" dirty="0" smtClean="0"/>
              <a:t>Salary includes All allowances Perquisites and Obligation payment </a:t>
            </a:r>
            <a:br>
              <a:rPr lang="en-US" sz="2000" dirty="0" smtClean="0"/>
            </a:br>
            <a:r>
              <a:rPr lang="en-US" sz="2000" dirty="0" smtClean="0"/>
              <a:t>Perquisites means: Any benefit provided by the employer either with free of cost or at a concessional rate.</a:t>
            </a:r>
            <a:br>
              <a:rPr lang="en-US" sz="2000" dirty="0" smtClean="0"/>
            </a:br>
            <a:r>
              <a:rPr lang="en-US" sz="2000" dirty="0" smtClean="0"/>
              <a:t>Obligation Payment means any payment made by the employer for the absolute personal nature of an employee such as Club membership fees paid by the employer etc.</a:t>
            </a:r>
            <a:r>
              <a:rPr lang="en-IN" sz="2000" dirty="0"/>
              <a:t/>
            </a:r>
            <a:br>
              <a:rPr lang="en-IN" sz="2000" dirty="0"/>
            </a:br>
            <a:r>
              <a:rPr lang="en-IN" sz="1800" dirty="0"/>
              <a:t/>
            </a:r>
            <a:br>
              <a:rPr lang="en-IN" sz="1800" dirty="0"/>
            </a:br>
            <a:r>
              <a:rPr lang="en-IN" sz="1800" dirty="0"/>
              <a:t/>
            </a:r>
            <a:br>
              <a:rPr lang="en-IN" sz="1800" dirty="0"/>
            </a:br>
            <a:endParaRPr lang="en-IN" sz="1800" dirty="0"/>
          </a:p>
        </p:txBody>
      </p:sp>
    </p:spTree>
    <p:extLst>
      <p:ext uri="{BB962C8B-B14F-4D97-AF65-F5344CB8AC3E}">
        <p14:creationId xmlns:p14="http://schemas.microsoft.com/office/powerpoint/2010/main" val="238595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09917"/>
          </a:xfrm>
        </p:spPr>
        <p:txBody>
          <a:bodyPr>
            <a:normAutofit fontScale="90000"/>
          </a:bodyPr>
          <a:lstStyle/>
          <a:p>
            <a:r>
              <a:rPr lang="en-US" sz="1800" b="1" dirty="0" smtClean="0"/>
              <a:t/>
            </a:r>
            <a:br>
              <a:rPr lang="en-US" sz="1800" b="1" dirty="0" smtClean="0"/>
            </a:br>
            <a:r>
              <a:rPr lang="en-US" sz="1800" b="1" dirty="0"/>
              <a:t/>
            </a:r>
            <a:br>
              <a:rPr lang="en-US" sz="1800" b="1" dirty="0"/>
            </a:br>
            <a:r>
              <a:rPr lang="en-US" sz="1800" b="1" dirty="0" smtClean="0"/>
              <a:t/>
            </a:r>
            <a:br>
              <a:rPr lang="en-US" sz="1800" b="1" dirty="0" smtClean="0"/>
            </a:br>
            <a:r>
              <a:rPr lang="en-US" sz="1800" b="1" dirty="0"/>
              <a:t/>
            </a:r>
            <a:br>
              <a:rPr lang="en-US" sz="1800" b="1" dirty="0"/>
            </a:br>
            <a:r>
              <a:rPr lang="en-US" sz="1800" b="1" dirty="0" smtClean="0"/>
              <a:t>TDS </a:t>
            </a:r>
            <a:r>
              <a:rPr lang="en-US" sz="1800" b="1" dirty="0"/>
              <a:t>on Pension and Family Pension</a:t>
            </a:r>
            <a:r>
              <a:rPr lang="en-IN" sz="1800" b="1" u="sng" dirty="0"/>
              <a:t/>
            </a:r>
            <a:br>
              <a:rPr lang="en-IN" sz="1800" b="1" u="sng" dirty="0"/>
            </a:br>
            <a:r>
              <a:rPr lang="en-US" sz="2000" dirty="0" smtClean="0"/>
              <a:t>There </a:t>
            </a:r>
            <a:r>
              <a:rPr lang="en-US" sz="2000" dirty="0"/>
              <a:t>is difference between “Pension” and “Family Pension” for the purposes of Income Tax Act, 1961. The Income Tax treatment for “Pension” and “Family Pension” is different.</a:t>
            </a:r>
            <a:r>
              <a:rPr lang="en-IN" sz="2000" dirty="0"/>
              <a:t/>
            </a:r>
            <a:br>
              <a:rPr lang="en-IN" sz="2000" dirty="0"/>
            </a:br>
            <a:r>
              <a:rPr lang="en-US" sz="2000" dirty="0"/>
              <a:t> </a:t>
            </a:r>
            <a:r>
              <a:rPr lang="en-IN" sz="2000" dirty="0"/>
              <a:t/>
            </a:r>
            <a:br>
              <a:rPr lang="en-IN" sz="2000" dirty="0"/>
            </a:br>
            <a:r>
              <a:rPr lang="en-US" sz="2000" dirty="0"/>
              <a:t>It is pertinent to point out that “Pension” received from a former employer is taxable under the head “Salary” since Section 17 of Income Tax Act specifically lays down in clause (ii) of sub-section (1) that “any annuity or pension” is included in “salary”. Therefore, “Pension” is taxed in the same way as “Salary” is taxed</a:t>
            </a:r>
            <a:r>
              <a:rPr lang="en-US" sz="2000" dirty="0" smtClean="0"/>
              <a:t>.</a:t>
            </a:r>
            <a:br>
              <a:rPr lang="en-US" sz="2000" dirty="0" smtClean="0"/>
            </a:br>
            <a:r>
              <a:rPr lang="en-US" sz="2000" dirty="0" smtClean="0"/>
              <a:t/>
            </a:r>
            <a:br>
              <a:rPr lang="en-US" sz="2000" dirty="0" smtClean="0"/>
            </a:br>
            <a:r>
              <a:rPr lang="en-US" sz="2000" dirty="0"/>
              <a:t>On the other hand, “Family Pension” is taxed under Section 56 as “Income from Other Sources”.</a:t>
            </a:r>
            <a:r>
              <a:rPr lang="en-IN" sz="2000" dirty="0"/>
              <a:t/>
            </a:r>
            <a:br>
              <a:rPr lang="en-IN" sz="2000" dirty="0"/>
            </a:br>
            <a:r>
              <a:rPr lang="en-US" sz="2000" dirty="0"/>
              <a:t> </a:t>
            </a:r>
            <a:r>
              <a:rPr lang="en-IN" sz="2000" dirty="0"/>
              <a:t/>
            </a:r>
            <a:br>
              <a:rPr lang="en-IN" sz="2000" dirty="0"/>
            </a:br>
            <a:r>
              <a:rPr lang="en-US" sz="2000" dirty="0"/>
              <a:t>Now, Section 192 of Income Tax Act makes any income chargeable under the head “Salary” subject to Tax Deduction at Source (TDS). Since pension is also considered as Salary, therefore TDS is deducted on pension also, wherever applicable as per the prevailing rates</a:t>
            </a:r>
            <a:r>
              <a:rPr lang="en-US" sz="2000" dirty="0" smtClean="0"/>
              <a:t>.</a:t>
            </a:r>
            <a:r>
              <a:rPr lang="en-US" sz="2000" dirty="0"/>
              <a:t> On the other hand, Family Pension is not “Salary” but an “Income from Other Sources”. Therefore, TDS cannot be deducted on Family Pension under Section 192. Moreover, there is no other Section in the Income Tax Act which makes it mandatory to deduct TDS on family pension. Therefore, there is no TDS deduction on Family Pension</a:t>
            </a:r>
            <a:r>
              <a:rPr lang="en-US" sz="2000" dirty="0" smtClean="0"/>
              <a:t>.</a:t>
            </a:r>
            <a:br>
              <a:rPr lang="en-US" sz="2000" dirty="0" smtClean="0"/>
            </a:br>
            <a:r>
              <a:rPr lang="en-US" sz="2000" dirty="0"/>
              <a:t>In case of pensioners of a Govt. or other departments, receiving pension through nationalized banks, TDS has to be deducted by the bank u/s </a:t>
            </a:r>
            <a:r>
              <a:rPr lang="en-US" sz="2000" dirty="0" smtClean="0"/>
              <a:t>192.</a:t>
            </a:r>
            <a:br>
              <a:rPr lang="en-US" sz="2000" dirty="0" smtClean="0"/>
            </a:br>
            <a:r>
              <a:rPr lang="en-US" sz="1800" dirty="0"/>
              <a:t>Further, the Banks are bound to issue Form No. 16 to such pensioners as per Section 203.</a:t>
            </a:r>
            <a:r>
              <a:rPr lang="en-IN" sz="1800" dirty="0"/>
              <a:t/>
            </a:r>
            <a:br>
              <a:rPr lang="en-IN" sz="1800" dirty="0"/>
            </a:br>
            <a:r>
              <a:rPr lang="en-US" sz="1800" dirty="0"/>
              <a:t> </a:t>
            </a:r>
            <a:r>
              <a:rPr lang="en-IN" sz="1800" dirty="0"/>
              <a:t/>
            </a:r>
            <a:br>
              <a:rPr lang="en-IN" sz="1800" dirty="0"/>
            </a:br>
            <a:r>
              <a:rPr lang="en-US" sz="2000" dirty="0"/>
              <a:t>Form No. 16 cannot be denied merely because there is no Employer-employee relationship between the bank and such pensioner. [CBDT Circular No. 761 dated 13.01.1998]</a:t>
            </a:r>
            <a:r>
              <a:rPr lang="en-IN" sz="2000" dirty="0"/>
              <a:t/>
            </a:r>
            <a:br>
              <a:rPr lang="en-IN" sz="2000" dirty="0"/>
            </a:br>
            <a:r>
              <a:rPr lang="en-IN" sz="2000" dirty="0"/>
              <a:t/>
            </a:r>
            <a:br>
              <a:rPr lang="en-IN" sz="2000" dirty="0"/>
            </a:br>
            <a:r>
              <a:rPr lang="en-IN" sz="2000" dirty="0"/>
              <a:t/>
            </a:r>
            <a:br>
              <a:rPr lang="en-IN" sz="2000" dirty="0"/>
            </a:br>
            <a:r>
              <a:rPr lang="en-IN" sz="2000" dirty="0"/>
              <a:t/>
            </a:r>
            <a:br>
              <a:rPr lang="en-IN" sz="2000" dirty="0"/>
            </a:br>
            <a:endParaRPr lang="en-IN" sz="2000" dirty="0"/>
          </a:p>
        </p:txBody>
      </p:sp>
    </p:spTree>
    <p:extLst>
      <p:ext uri="{BB962C8B-B14F-4D97-AF65-F5344CB8AC3E}">
        <p14:creationId xmlns:p14="http://schemas.microsoft.com/office/powerpoint/2010/main" val="1006291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just"/>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extLst>
      <p:ext uri="{BB962C8B-B14F-4D97-AF65-F5344CB8AC3E}">
        <p14:creationId xmlns:p14="http://schemas.microsoft.com/office/powerpoint/2010/main" val="418130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just"/>
            <a:r>
              <a:rPr lang="en-US" b="1" dirty="0"/>
              <a:t>Section 197 </a:t>
            </a:r>
            <a:r>
              <a:rPr lang="en-US" dirty="0"/>
              <a:t>of the Income Tax Act, 1961 provides </a:t>
            </a:r>
            <a:r>
              <a:rPr lang="en-US" sz="4000" dirty="0"/>
              <a:t>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sz="4000" dirty="0" err="1"/>
              <a:t>Deductee</a:t>
            </a:r>
            <a:r>
              <a:rPr lang="en-US" sz="4000" dirty="0"/>
              <a:t>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p>
        </p:txBody>
      </p:sp>
    </p:spTree>
    <p:extLst>
      <p:ext uri="{BB962C8B-B14F-4D97-AF65-F5344CB8AC3E}">
        <p14:creationId xmlns:p14="http://schemas.microsoft.com/office/powerpoint/2010/main" val="213836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33090" cy="6177343"/>
          </a:xfrm>
        </p:spPr>
        <p:txBody>
          <a:bodyPr>
            <a:normAutofit fontScale="90000"/>
          </a:bodyPr>
          <a:lstStyle/>
          <a:p>
            <a:pPr lvl="0"/>
            <a:r>
              <a:rPr lang="en-US" sz="2000" dirty="0" smtClean="0"/>
              <a:t/>
            </a:r>
            <a:br>
              <a:rPr lang="en-US" sz="2000" dirty="0" smtClean="0"/>
            </a:br>
            <a:r>
              <a:rPr lang="en-US" sz="2000" b="1" dirty="0" smtClean="0"/>
              <a:t>Section 192A</a:t>
            </a:r>
            <a:br>
              <a:rPr lang="en-US" sz="2000" b="1" dirty="0" smtClean="0"/>
            </a:br>
            <a:r>
              <a:rPr lang="en-US" sz="2000" b="1" dirty="0"/>
              <a:t/>
            </a:r>
            <a:br>
              <a:rPr lang="en-US" sz="2000" b="1" dirty="0"/>
            </a:br>
            <a:r>
              <a:rPr lang="en-US" sz="2000" dirty="0" smtClean="0"/>
              <a:t>(3) </a:t>
            </a:r>
            <a:r>
              <a:rPr lang="en-US" sz="2000" dirty="0"/>
              <a:t>The trustees of a recognised provident fund, or any </a:t>
            </a:r>
            <a:r>
              <a:rPr lang="en-US" sz="2000" dirty="0" smtClean="0"/>
              <a:t>t</a:t>
            </a:r>
            <a:r>
              <a:rPr lang="en-US" sz="1800" i="1" dirty="0" smtClean="0"/>
              <a:t>he </a:t>
            </a:r>
            <a:r>
              <a:rPr lang="en-US" sz="1800" i="1" dirty="0"/>
              <a:t>person responsible for making the payment referred to in sub-section (1) or sub-section (1A) or sub- section (2) or sub-section (2A) or sub-section (2B) may, at the time of making any deduction, increase or reduce the amount to be deducted under this section for the purpose of adjusting any excess or deficiency arising out of any previous deduction or failure to deduct during the financial year.</a:t>
            </a:r>
            <a:r>
              <a:rPr lang="en-IN" sz="1800" dirty="0"/>
              <a:t/>
            </a:r>
            <a:br>
              <a:rPr lang="en-IN" sz="1800" dirty="0"/>
            </a:br>
            <a:r>
              <a:rPr lang="en-US" sz="1800" i="1" dirty="0"/>
              <a:t> </a:t>
            </a:r>
            <a:r>
              <a:rPr lang="en-IN" sz="1800" dirty="0"/>
              <a:t/>
            </a:r>
            <a:br>
              <a:rPr lang="en-IN" sz="1800" dirty="0"/>
            </a:br>
            <a:r>
              <a:rPr lang="en-IN" sz="1800" dirty="0" smtClean="0"/>
              <a:t>(4) </a:t>
            </a:r>
            <a:r>
              <a:rPr lang="en-US" sz="1800" i="1" dirty="0" smtClean="0"/>
              <a:t>The </a:t>
            </a:r>
            <a:r>
              <a:rPr lang="en-US" sz="1800" i="1" dirty="0"/>
              <a:t>trustees of a recognised provident fund, or any person authorised by the regulations of the fund to make payment of accumulated balances due to employees, shall, in cases where sub-rule (1) of rule 9 of Part A of the Fourth Schedule applies, at the time an accumulated balance due to an employee is paid, make therefrom the deduction provided in rule 10 of Part A of the Fourth Schedule.</a:t>
            </a:r>
            <a:r>
              <a:rPr lang="en-IN" sz="1800" dirty="0"/>
              <a:t/>
            </a:r>
            <a:br>
              <a:rPr lang="en-IN" sz="1800" dirty="0"/>
            </a:br>
            <a:r>
              <a:rPr lang="en-US" i="1" dirty="0"/>
              <a:t> </a:t>
            </a:r>
            <a:r>
              <a:rPr lang="en-IN" dirty="0"/>
              <a:t/>
            </a:r>
            <a:br>
              <a:rPr lang="en-IN" dirty="0"/>
            </a:br>
            <a:r>
              <a:rPr lang="en-US" sz="2000" i="1" dirty="0" smtClean="0"/>
              <a:t>(5</a:t>
            </a:r>
            <a:r>
              <a:rPr lang="en-US" sz="2000" i="1" dirty="0"/>
              <a:t>) Where any contribution made by an employer, including interest on such contributions, if any, in an approved superannuation fund is paid to the employee, tax on the amount so paid shall be deducted by the trustees of the fund to the extent provided in rule 6 of Part B of the Fourth Schedule.</a:t>
            </a:r>
            <a:r>
              <a:rPr lang="en-IN" sz="2000" dirty="0"/>
              <a:t/>
            </a:r>
            <a:br>
              <a:rPr lang="en-IN" sz="2000" dirty="0"/>
            </a:br>
            <a:r>
              <a:rPr lang="en-US" sz="2000" i="1" dirty="0"/>
              <a:t> </a:t>
            </a:r>
            <a:r>
              <a:rPr lang="en-IN" sz="2000" dirty="0"/>
              <a:t/>
            </a:r>
            <a:br>
              <a:rPr lang="en-IN" sz="2000" dirty="0"/>
            </a:br>
            <a:r>
              <a:rPr lang="en-US" sz="2000" i="1" dirty="0"/>
              <a:t>(6) For the purposes of deduction of tax on salary payable in foreign currency, the value in rupees of such salary shall be calculated at the prescribed rate of exchange.</a:t>
            </a:r>
            <a:r>
              <a:rPr lang="en-IN" sz="2000" dirty="0"/>
              <a:t/>
            </a:r>
            <a:br>
              <a:rPr lang="en-IN" sz="2000" dirty="0"/>
            </a:br>
            <a:r>
              <a:rPr lang="en-US" i="1" dirty="0"/>
              <a:t> </a:t>
            </a:r>
            <a:r>
              <a:rPr lang="en-IN" dirty="0"/>
              <a:t/>
            </a:r>
            <a:br>
              <a:rPr lang="en-IN" dirty="0"/>
            </a:br>
            <a:endParaRPr lang="en-IN" dirty="0"/>
          </a:p>
        </p:txBody>
      </p:sp>
    </p:spTree>
    <p:extLst>
      <p:ext uri="{BB962C8B-B14F-4D97-AF65-F5344CB8AC3E}">
        <p14:creationId xmlns:p14="http://schemas.microsoft.com/office/powerpoint/2010/main" val="7913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p>
          <a:p>
            <a:r>
              <a:rPr lang="en-IN" dirty="0" smtClean="0"/>
              <a:t>Definition</a:t>
            </a:r>
          </a:p>
          <a:p>
            <a:r>
              <a:rPr lang="en-IN" dirty="0" smtClean="0"/>
              <a:t>Features and Brief overview</a:t>
            </a:r>
          </a:p>
          <a:p>
            <a:r>
              <a:rPr lang="en-IN" dirty="0" smtClean="0"/>
              <a:t>Sections and Rules</a:t>
            </a:r>
          </a:p>
          <a:p>
            <a:r>
              <a:rPr lang="en-IN" dirty="0" smtClean="0"/>
              <a:t>Transaction with applicable rate</a:t>
            </a:r>
          </a:p>
          <a:p>
            <a:r>
              <a:rPr lang="en-IN" dirty="0" smtClean="0"/>
              <a:t>Procedure and Proceedings</a:t>
            </a:r>
          </a:p>
          <a:p>
            <a:r>
              <a:rPr lang="en-IN" dirty="0" smtClean="0"/>
              <a:t>Duties &amp; Responsibilities</a:t>
            </a:r>
          </a:p>
          <a:p>
            <a:r>
              <a:rPr lang="en-IN" dirty="0" smtClean="0"/>
              <a:t>Examples</a:t>
            </a:r>
          </a:p>
          <a:p>
            <a:r>
              <a:rPr lang="en-IN" dirty="0" smtClean="0"/>
              <a:t>Relevant Case Laws</a:t>
            </a:r>
          </a:p>
          <a:p>
            <a:r>
              <a:rPr lang="en-IN" dirty="0" smtClean="0"/>
              <a:t>Conclusion</a:t>
            </a:r>
          </a:p>
          <a:p>
            <a:endParaRPr lang="en-IN" dirty="0" smtClean="0"/>
          </a:p>
          <a:p>
            <a:endParaRPr lang="en-IN" dirty="0"/>
          </a:p>
        </p:txBody>
      </p:sp>
    </p:spTree>
    <p:extLst>
      <p:ext uri="{BB962C8B-B14F-4D97-AF65-F5344CB8AC3E}">
        <p14:creationId xmlns:p14="http://schemas.microsoft.com/office/powerpoint/2010/main" val="2231514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smtClean="0">
                <a:solidFill>
                  <a:srgbClr val="FF0000"/>
                </a:solidFill>
              </a:rPr>
              <a:t>TDS</a:t>
            </a:r>
            <a:r>
              <a:rPr lang="en-IN" sz="2400" dirty="0" smtClean="0"/>
              <a:t>: </a:t>
            </a:r>
            <a:r>
              <a:rPr lang="en-IN" sz="2400" b="1" dirty="0" smtClean="0"/>
              <a:t>TAX DEDUCTED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p>
          <a:p>
            <a:pPr algn="just"/>
            <a:endParaRPr lang="en-IN" sz="2400" dirty="0"/>
          </a:p>
          <a:p>
            <a:pPr algn="just"/>
            <a:r>
              <a:rPr lang="en-IN" sz="2400" b="1" dirty="0" smtClean="0"/>
              <a:t>Definition :-</a:t>
            </a:r>
          </a:p>
          <a:p>
            <a:pPr algn="just"/>
            <a:r>
              <a:rPr lang="en-IN" sz="2400" dirty="0" smtClean="0"/>
              <a:t>Income : Section 2(24): </a:t>
            </a:r>
          </a:p>
          <a:p>
            <a:pPr algn="just"/>
            <a:r>
              <a:rPr lang="en-IN" sz="2400" dirty="0" smtClean="0"/>
              <a:t>Chapter XVII</a:t>
            </a:r>
          </a:p>
          <a:p>
            <a:pPr algn="just"/>
            <a:endParaRPr lang="en-IN" sz="2400" dirty="0" smtClean="0"/>
          </a:p>
          <a:p>
            <a:pPr algn="just"/>
            <a:endParaRPr lang="en-IN" sz="2400" dirty="0"/>
          </a:p>
          <a:p>
            <a:pPr algn="just"/>
            <a:endParaRPr lang="en-IN" sz="2400" dirty="0"/>
          </a:p>
        </p:txBody>
      </p:sp>
    </p:spTree>
    <p:extLst>
      <p:ext uri="{BB962C8B-B14F-4D97-AF65-F5344CB8AC3E}">
        <p14:creationId xmlns:p14="http://schemas.microsoft.com/office/powerpoint/2010/main" val="2658472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699" y="321973"/>
            <a:ext cx="11578107" cy="1429554"/>
          </a:xfrm>
        </p:spPr>
        <p:txBody>
          <a:bodyPr>
            <a:normAutofit fontScale="90000"/>
          </a:bodyPr>
          <a:lstStyle/>
          <a:p>
            <a:r>
              <a:rPr lang="en-US" sz="3600" b="1" dirty="0"/>
              <a:t>Tax Deducted at Source (TDS) Rate Chart/Slab for Financial Year </a:t>
            </a:r>
            <a:r>
              <a:rPr lang="en-US" sz="3600" b="1" dirty="0" smtClean="0"/>
              <a:t> 2019-20 relating to the Assessment </a:t>
            </a:r>
            <a:r>
              <a:rPr lang="en-US" sz="3600" b="1" dirty="0"/>
              <a:t>Year </a:t>
            </a:r>
            <a:r>
              <a:rPr lang="en-US" sz="3600" b="1" dirty="0" smtClean="0"/>
              <a:t> 2020 -21 till March 2019</a:t>
            </a:r>
            <a:r>
              <a:rPr lang="en-IN" sz="3600" b="1" dirty="0"/>
              <a:t/>
            </a:r>
            <a:br>
              <a:rPr lang="en-IN" sz="3600" b="1" dirty="0"/>
            </a:br>
            <a:endParaRPr lang="en-IN" sz="3600" b="1" dirty="0"/>
          </a:p>
        </p:txBody>
      </p:sp>
      <p:sp>
        <p:nvSpPr>
          <p:cNvPr id="3" name="Subtitle 2"/>
          <p:cNvSpPr>
            <a:spLocks noGrp="1"/>
          </p:cNvSpPr>
          <p:nvPr>
            <p:ph type="subTitle" idx="1"/>
          </p:nvPr>
        </p:nvSpPr>
        <p:spPr>
          <a:xfrm>
            <a:off x="373487" y="1751526"/>
            <a:ext cx="11616744" cy="4829577"/>
          </a:xfrm>
        </p:spPr>
        <p:txBody>
          <a:bodyPr/>
          <a:lstStyle/>
          <a:p>
            <a:endParaRPr lang="en-IN" dirty="0" smtClean="0"/>
          </a:p>
          <a:p>
            <a:endParaRPr lang="en-IN" dirty="0" smtClean="0"/>
          </a:p>
          <a:p>
            <a:endParaRPr lang="en-IN" dirty="0"/>
          </a:p>
          <a:p>
            <a:endParaRPr lang="en-IN" dirty="0"/>
          </a:p>
        </p:txBody>
      </p:sp>
      <p:graphicFrame>
        <p:nvGraphicFramePr>
          <p:cNvPr id="6" name="Table 5"/>
          <p:cNvGraphicFramePr>
            <a:graphicFrameLocks noGrp="1"/>
          </p:cNvGraphicFramePr>
          <p:nvPr>
            <p:extLst>
              <p:ext uri="{D42A27DB-BD31-4B8C-83A1-F6EECF244321}">
                <p14:modId xmlns:p14="http://schemas.microsoft.com/office/powerpoint/2010/main" val="2768749218"/>
              </p:ext>
            </p:extLst>
          </p:nvPr>
        </p:nvGraphicFramePr>
        <p:xfrm>
          <a:off x="244697" y="1825625"/>
          <a:ext cx="11745533" cy="5130127"/>
        </p:xfrm>
        <a:graphic>
          <a:graphicData uri="http://schemas.openxmlformats.org/drawingml/2006/table">
            <a:tbl>
              <a:tblPr firstRow="1" firstCol="1" bandRow="1">
                <a:tableStyleId>{5C22544A-7EE6-4342-B048-85BDC9FD1C3A}</a:tableStyleId>
              </a:tblPr>
              <a:tblGrid>
                <a:gridCol w="1396766"/>
                <a:gridCol w="4634724"/>
                <a:gridCol w="2730042"/>
                <a:gridCol w="2984001"/>
              </a:tblGrid>
              <a:tr h="262430">
                <a:tc>
                  <a:txBody>
                    <a:bodyPr/>
                    <a:lstStyle/>
                    <a:p>
                      <a:pPr>
                        <a:lnSpc>
                          <a:spcPct val="115000"/>
                        </a:lnSpc>
                        <a:spcAft>
                          <a:spcPts val="0"/>
                        </a:spcAft>
                      </a:pPr>
                      <a:r>
                        <a:rPr lang="en-US" sz="1400" b="1" dirty="0">
                          <a:effectLst/>
                        </a:rPr>
                        <a:t>Section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Nature of income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When to deduct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Rate of TDS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3027">
                <a:tc>
                  <a:txBody>
                    <a:bodyPr/>
                    <a:lstStyle/>
                    <a:p>
                      <a:pPr>
                        <a:lnSpc>
                          <a:spcPct val="115000"/>
                        </a:lnSpc>
                        <a:spcAft>
                          <a:spcPts val="0"/>
                        </a:spcAft>
                      </a:pPr>
                      <a:r>
                        <a:rPr lang="en-US" sz="1400" b="1" dirty="0">
                          <a:effectLst/>
                        </a:rPr>
                        <a:t>192</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Salary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Monthly- at the time of payment where estimated yearly net taxable salary exceeds tax free limit.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On the average rates on the basis of per rates for individuals. (30%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4704">
                <a:tc>
                  <a:txBody>
                    <a:bodyPr/>
                    <a:lstStyle/>
                    <a:p>
                      <a:pPr>
                        <a:lnSpc>
                          <a:spcPct val="115000"/>
                        </a:lnSpc>
                        <a:spcAft>
                          <a:spcPts val="0"/>
                        </a:spcAft>
                      </a:pPr>
                      <a:r>
                        <a:rPr lang="en-US" sz="1400" b="1">
                          <a:effectLst/>
                        </a:rPr>
                        <a:t>192A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Payment of accumulated balance due of Employees’ Provident Fund Scheme, 1952, to </a:t>
                      </a:r>
                      <a:r>
                        <a:rPr lang="en-US" sz="1400" b="1" dirty="0" err="1">
                          <a:effectLst/>
                        </a:rPr>
                        <a:t>Employess</a:t>
                      </a:r>
                      <a:r>
                        <a:rPr lang="en-US" sz="1400" b="1" dirty="0">
                          <a:effectLst/>
                        </a:rPr>
                        <a:t> which is taxable in their hand</a:t>
                      </a:r>
                      <a:br>
                        <a:rPr lang="en-US" sz="1400" b="1" dirty="0">
                          <a:effectLst/>
                        </a:rPr>
                      </a:br>
                      <a:r>
                        <a:rPr lang="en-US" sz="1400" b="1" dirty="0">
                          <a:effectLst/>
                        </a:rPr>
                        <a:t>(w.e.f 01-06-15)</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when the amount of</a:t>
                      </a:r>
                      <a:br>
                        <a:rPr lang="en-US" sz="1400" b="1" dirty="0">
                          <a:effectLst/>
                        </a:rPr>
                      </a:br>
                      <a:r>
                        <a:rPr lang="en-US" sz="1400" b="1" dirty="0">
                          <a:effectLst/>
                        </a:rPr>
                        <a:t>payment or aggregate amount of payment exceeds Rs. Rs. 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(30%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2415660">
                <a:tc>
                  <a:txBody>
                    <a:bodyPr/>
                    <a:lstStyle/>
                    <a:p>
                      <a:pPr>
                        <a:lnSpc>
                          <a:spcPct val="115000"/>
                        </a:lnSpc>
                        <a:spcAft>
                          <a:spcPts val="0"/>
                        </a:spcAft>
                      </a:pPr>
                      <a:r>
                        <a:rPr lang="en-US" sz="1400" b="1" dirty="0">
                          <a:effectLst/>
                        </a:rPr>
                        <a:t>193 (See</a:t>
                      </a:r>
                      <a:br>
                        <a:rPr lang="en-US" sz="1400" b="1" dirty="0">
                          <a:effectLst/>
                        </a:rPr>
                      </a:br>
                      <a:r>
                        <a:rPr lang="en-US" sz="1400" b="1" dirty="0">
                          <a:effectLst/>
                        </a:rPr>
                        <a:t>note- 1 )*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Interest on securities*</a:t>
                      </a:r>
                      <a:endParaRPr lang="en-IN" sz="1400" b="1" dirty="0">
                        <a:effectLst/>
                      </a:endParaRPr>
                    </a:p>
                    <a:p>
                      <a:pPr algn="just">
                        <a:lnSpc>
                          <a:spcPct val="115000"/>
                        </a:lnSpc>
                        <a:spcAft>
                          <a:spcPts val="0"/>
                        </a:spcAft>
                      </a:pPr>
                      <a:r>
                        <a:rPr lang="en-US" sz="1400" b="1" dirty="0">
                          <a:effectLst/>
                        </a:rPr>
                        <a:t>a) any debentures or securities for money issued by or on behalf of any local authority or a corporation established by a Central, State or Provincial Act;</a:t>
                      </a:r>
                      <a:endParaRPr lang="en-IN" sz="1400" b="1" dirty="0">
                        <a:effectLst/>
                      </a:endParaRPr>
                    </a:p>
                    <a:p>
                      <a:pPr algn="just">
                        <a:lnSpc>
                          <a:spcPct val="115000"/>
                        </a:lnSpc>
                        <a:spcAft>
                          <a:spcPts val="0"/>
                        </a:spcAft>
                      </a:pPr>
                      <a:r>
                        <a:rPr lang="en-US" sz="1400" b="1" dirty="0">
                          <a:effectLst/>
                        </a:rPr>
                        <a:t>b) any debentures issued by a company where such debentures are listed on a recognised stock exchange in accordance with the Securities Contracts (Regulation) Act, 1956 (42 of 1956) and any rules made thereunder;</a:t>
                      </a:r>
                      <a:endParaRPr lang="en-IN" sz="1400" b="1" dirty="0">
                        <a:effectLst/>
                      </a:endParaRPr>
                    </a:p>
                    <a:p>
                      <a:pPr algn="just">
                        <a:lnSpc>
                          <a:spcPct val="115000"/>
                        </a:lnSpc>
                        <a:spcAft>
                          <a:spcPts val="0"/>
                        </a:spcAft>
                      </a:pPr>
                      <a:r>
                        <a:rPr lang="en-US" sz="1400" b="1" dirty="0">
                          <a:effectLst/>
                        </a:rPr>
                        <a:t>c) any security of the Central or State Government;</a:t>
                      </a:r>
                      <a:endParaRPr lang="en-IN" sz="1400" b="1" dirty="0">
                        <a:effectLst/>
                      </a:endParaRPr>
                    </a:p>
                    <a:p>
                      <a:pPr algn="just">
                        <a:lnSpc>
                          <a:spcPct val="115000"/>
                        </a:lnSpc>
                        <a:spcAft>
                          <a:spcPts val="0"/>
                        </a:spcAft>
                      </a:pPr>
                      <a:r>
                        <a:rPr lang="en-US" sz="1400" b="1" dirty="0">
                          <a:effectLst/>
                        </a:rPr>
                        <a:t>d) interest on any other security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At the time of credit or payment, whichever is</a:t>
                      </a:r>
                      <a:br>
                        <a:rPr lang="en-US" sz="1400" b="1" dirty="0">
                          <a:effectLst/>
                        </a:rPr>
                      </a:br>
                      <a:r>
                        <a:rPr lang="en-US" sz="1400" b="1" dirty="0">
                          <a:effectLst/>
                        </a:rPr>
                        <a:t>earlier, when the</a:t>
                      </a:r>
                      <a:br>
                        <a:rPr lang="en-US" sz="1400" b="1" dirty="0">
                          <a:effectLst/>
                        </a:rPr>
                      </a:br>
                      <a:r>
                        <a:rPr lang="en-US" sz="1400" b="1" dirty="0">
                          <a:effectLst/>
                        </a:rPr>
                        <a:t>amount exceeds Rs.</a:t>
                      </a:r>
                      <a:br>
                        <a:rPr lang="en-US" sz="1400" b="1" dirty="0">
                          <a:effectLst/>
                        </a:rPr>
                      </a:br>
                      <a:r>
                        <a:rPr lang="en-US" sz="1400" b="1" dirty="0">
                          <a:effectLst/>
                        </a:rPr>
                        <a:t>10,000/-In case of Debentures Threshold limit is Rs. 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bl>
          </a:graphicData>
        </a:graphic>
      </p:graphicFrame>
    </p:spTree>
    <p:extLst>
      <p:ext uri="{BB962C8B-B14F-4D97-AF65-F5344CB8AC3E}">
        <p14:creationId xmlns:p14="http://schemas.microsoft.com/office/powerpoint/2010/main" val="407960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6700"/>
          </a:xfrm>
        </p:spPr>
        <p:txBody>
          <a:bodyPr>
            <a:normAutofit/>
          </a:bodyPr>
          <a:lstStyle/>
          <a:p>
            <a:r>
              <a:rPr lang="en-IN" sz="3600" b="1" dirty="0" smtClean="0"/>
              <a:t>Person responsible to deduct tax under section192</a:t>
            </a:r>
            <a:endParaRPr lang="en-IN" sz="3600" b="1" dirty="0"/>
          </a:p>
        </p:txBody>
      </p:sp>
      <p:sp>
        <p:nvSpPr>
          <p:cNvPr id="3" name="Content Placeholder 2"/>
          <p:cNvSpPr>
            <a:spLocks noGrp="1"/>
          </p:cNvSpPr>
          <p:nvPr>
            <p:ph idx="1"/>
          </p:nvPr>
        </p:nvSpPr>
        <p:spPr>
          <a:xfrm>
            <a:off x="838200" y="1275008"/>
            <a:ext cx="10515600" cy="5306095"/>
          </a:xfrm>
        </p:spPr>
        <p:txBody>
          <a:bodyPr>
            <a:normAutofit fontScale="70000" lnSpcReduction="20000"/>
          </a:bodyPr>
          <a:lstStyle/>
          <a:p>
            <a:pPr lvl="0"/>
            <a:r>
              <a:rPr lang="en-US" dirty="0"/>
              <a:t>Every person </a:t>
            </a:r>
            <a:r>
              <a:rPr lang="en-US" dirty="0" smtClean="0"/>
              <a:t>irrespective of the fact that whether Individual, HUF, Firm, LLP, Company, AOP, Body of Individual, Society, Co-Operative Society and Artificial Juridical Person as defined U/s 2(31) of the Act whether incorporated or not paying </a:t>
            </a:r>
            <a:r>
              <a:rPr lang="en-US" dirty="0"/>
              <a:t>salary income is </a:t>
            </a:r>
            <a:r>
              <a:rPr lang="en-US" dirty="0" smtClean="0"/>
              <a:t>required to compute the </a:t>
            </a:r>
            <a:r>
              <a:rPr lang="en-US" dirty="0"/>
              <a:t>estimate </a:t>
            </a:r>
            <a:r>
              <a:rPr lang="en-US" dirty="0" smtClean="0"/>
              <a:t>of the </a:t>
            </a:r>
            <a:r>
              <a:rPr lang="en-US" dirty="0"/>
              <a:t>income chargeable under the head </a:t>
            </a:r>
            <a:r>
              <a:rPr lang="en-US" dirty="0" smtClean="0"/>
              <a:t>‘Salaries’. </a:t>
            </a:r>
            <a:r>
              <a:rPr lang="en-US" dirty="0"/>
              <a:t>The value of the perquisites </a:t>
            </a:r>
            <a:r>
              <a:rPr lang="en-US" dirty="0" smtClean="0"/>
              <a:t>as provided </a:t>
            </a:r>
            <a:r>
              <a:rPr lang="en-US" dirty="0"/>
              <a:t>by the employers to </a:t>
            </a:r>
            <a:r>
              <a:rPr lang="en-US" dirty="0" smtClean="0"/>
              <a:t>its employees and any obligation payment thereof </a:t>
            </a:r>
            <a:r>
              <a:rPr lang="en-US" dirty="0"/>
              <a:t>shall be determined under </a:t>
            </a:r>
            <a:r>
              <a:rPr lang="en-US" b="1" dirty="0"/>
              <a:t>rule 3</a:t>
            </a:r>
            <a:r>
              <a:rPr lang="en-US" dirty="0"/>
              <a:t> and shall be taken in to account while estimating income under the head “Salaries”.</a:t>
            </a:r>
            <a:endParaRPr lang="en-IN" dirty="0"/>
          </a:p>
          <a:p>
            <a:pPr lvl="0"/>
            <a:r>
              <a:rPr lang="en-US" dirty="0" smtClean="0"/>
              <a:t>Further</a:t>
            </a:r>
            <a:r>
              <a:rPr lang="en-US" dirty="0"/>
              <a:t>, any income falling under section 10 (income which do not form part of total income) shall not be included in computing the income from salaries for the purpose of section 192 of the Act.</a:t>
            </a:r>
            <a:endParaRPr lang="en-IN" dirty="0"/>
          </a:p>
          <a:p>
            <a:pPr lvl="0"/>
            <a:r>
              <a:rPr lang="en-US" dirty="0" smtClean="0"/>
              <a:t>The </a:t>
            </a:r>
            <a:r>
              <a:rPr lang="en-US" dirty="0"/>
              <a:t>person responsible for making payments shall also take into consideration amount deductible under section </a:t>
            </a:r>
            <a:r>
              <a:rPr lang="en-US" dirty="0" smtClean="0"/>
              <a:t>24b or any set off of loss whether applicable under section 70-72 and also deduction under Chapter VIA such as 80C</a:t>
            </a:r>
            <a:r>
              <a:rPr lang="en-US" dirty="0"/>
              <a:t>, 80CCC, 80CCD, 80CCG, 80D, 80DD, 80DDB, 80E, 80EE, 80G, 80GG, 80GGA, 80TTA and 80U</a:t>
            </a:r>
            <a:r>
              <a:rPr lang="en-US" dirty="0" smtClean="0"/>
              <a:t>.</a:t>
            </a:r>
            <a:endParaRPr lang="en-IN" dirty="0"/>
          </a:p>
          <a:p>
            <a:pPr lvl="0"/>
            <a:r>
              <a:rPr lang="en-US" dirty="0"/>
              <a:t>Section 192(2A) provides that deduction of tax at source is to be made after allowing relief u/s 89(1) and after considering the tax on perquisites agreed to be borne by employer.</a:t>
            </a:r>
            <a:endParaRPr lang="en-IN" dirty="0"/>
          </a:p>
          <a:p>
            <a:r>
              <a:rPr lang="en-US" dirty="0"/>
              <a:t> </a:t>
            </a:r>
            <a:endParaRPr lang="en-IN" dirty="0"/>
          </a:p>
          <a:p>
            <a:pPr lvl="0"/>
            <a:r>
              <a:rPr lang="en-US" dirty="0"/>
              <a:t>Section 192(2D) further casts responsibility on the person responsible for paying any income chargeable under the head ‘Salaries’ to obtain from the assessee (employee), the evidence or proof or particulars of prescribed claims </a:t>
            </a:r>
            <a:r>
              <a:rPr lang="en-US" dirty="0" smtClean="0"/>
              <a:t>which includes any </a:t>
            </a:r>
            <a:r>
              <a:rPr lang="en-US" dirty="0"/>
              <a:t>claim for set-off of </a:t>
            </a:r>
            <a:r>
              <a:rPr lang="en-US" dirty="0" smtClean="0"/>
              <a:t>loss </a:t>
            </a:r>
            <a:r>
              <a:rPr lang="en-US" dirty="0"/>
              <a:t>under the provisions of the Act in the prescribed form and manner for the purposes of –</a:t>
            </a:r>
            <a:endParaRPr lang="en-IN" dirty="0"/>
          </a:p>
          <a:p>
            <a:endParaRPr lang="en-IN" dirty="0"/>
          </a:p>
        </p:txBody>
      </p:sp>
    </p:spTree>
    <p:extLst>
      <p:ext uri="{BB962C8B-B14F-4D97-AF65-F5344CB8AC3E}">
        <p14:creationId xmlns:p14="http://schemas.microsoft.com/office/powerpoint/2010/main" val="156743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3" y="390883"/>
            <a:ext cx="11436438" cy="6190221"/>
          </a:xfrm>
        </p:spPr>
        <p:txBody>
          <a:bodyPr>
            <a:normAutofit/>
          </a:bodyPr>
          <a:lstStyle/>
          <a:p>
            <a:pPr lvl="1"/>
            <a:r>
              <a:rPr lang="en-US" dirty="0" smtClean="0"/>
              <a:t>a) estimating </a:t>
            </a:r>
            <a:r>
              <a:rPr lang="en-US" dirty="0"/>
              <a:t>income of the assessee (employee); or</a:t>
            </a:r>
            <a:r>
              <a:rPr lang="en-IN" dirty="0"/>
              <a:t/>
            </a:r>
            <a:br>
              <a:rPr lang="en-IN" dirty="0"/>
            </a:br>
            <a:r>
              <a:rPr lang="en-US" dirty="0" smtClean="0"/>
              <a:t/>
            </a:r>
            <a:br>
              <a:rPr lang="en-US" dirty="0" smtClean="0"/>
            </a:br>
            <a:r>
              <a:rPr lang="en-US" dirty="0" smtClean="0"/>
              <a:t>b) computing </a:t>
            </a:r>
            <a:r>
              <a:rPr lang="en-US" dirty="0"/>
              <a:t>tax deductible under section 192(1).</a:t>
            </a:r>
            <a:r>
              <a:rPr lang="en-IN" sz="1600" dirty="0"/>
              <a:t/>
            </a:r>
            <a:br>
              <a:rPr lang="en-IN" sz="1600" dirty="0"/>
            </a:br>
            <a:r>
              <a:rPr lang="en-US" sz="1400" dirty="0"/>
              <a:t> </a:t>
            </a:r>
            <a:r>
              <a:rPr lang="en-IN" dirty="0"/>
              <a:t/>
            </a:r>
            <a:br>
              <a:rPr lang="en-IN" dirty="0"/>
            </a:br>
            <a:r>
              <a:rPr lang="en-US" dirty="0"/>
              <a:t>Section 192(2) provides that where an assessee is employed under more than one employer, then the assessee (employee) may choose the employer for deduction of tax at source. Thereupon, that </a:t>
            </a:r>
            <a:r>
              <a:rPr lang="en-US" dirty="0" smtClean="0"/>
              <a:t>employer</a:t>
            </a:r>
            <a:br>
              <a:rPr lang="en-US" dirty="0" smtClean="0"/>
            </a:br>
            <a:r>
              <a:rPr lang="en-US" dirty="0" smtClean="0"/>
              <a:t>shall </a:t>
            </a:r>
            <a:r>
              <a:rPr lang="en-US" dirty="0"/>
              <a:t>deduct tax at source from the aggregate salary of an employee. For this purpose, employee </a:t>
            </a:r>
            <a:r>
              <a:rPr lang="en-US" dirty="0" smtClean="0"/>
              <a:t>is</a:t>
            </a:r>
            <a:br>
              <a:rPr lang="en-US" dirty="0" smtClean="0"/>
            </a:br>
            <a:r>
              <a:rPr lang="en-US" dirty="0" smtClean="0"/>
              <a:t>required </a:t>
            </a:r>
            <a:r>
              <a:rPr lang="en-US" dirty="0"/>
              <a:t>to furnish details of salary due or received by him from other employer(s) in Form No. 12B to </a:t>
            </a:r>
            <a:r>
              <a:rPr lang="en-US" dirty="0" smtClean="0"/>
              <a:t>one</a:t>
            </a:r>
            <a:br>
              <a:rPr lang="en-US" dirty="0" smtClean="0"/>
            </a:br>
            <a:r>
              <a:rPr lang="en-US" dirty="0" smtClean="0"/>
              <a:t>of </a:t>
            </a:r>
            <a:r>
              <a:rPr lang="en-US" dirty="0"/>
              <a:t>the employers (as chosen by him).</a:t>
            </a:r>
            <a:r>
              <a:rPr lang="en-IN" sz="1600" dirty="0"/>
              <a:t/>
            </a:r>
            <a:br>
              <a:rPr lang="en-IN" sz="1600" dirty="0"/>
            </a:br>
            <a:r>
              <a:rPr lang="en-US" sz="1400" dirty="0"/>
              <a:t> </a:t>
            </a:r>
            <a:r>
              <a:rPr lang="en-IN" dirty="0"/>
              <a:t/>
            </a:r>
            <a:br>
              <a:rPr lang="en-IN" dirty="0"/>
            </a:br>
            <a:r>
              <a:rPr lang="en-US" dirty="0"/>
              <a:t>As per the provision of section 192(3), the person responsible for paying the salary may, at the time of deducting tax at source, increase or reduce the amount to be deducted for the purpose of adjusting any </a:t>
            </a:r>
            <a:r>
              <a:rPr lang="en-US" dirty="0" smtClean="0"/>
              <a:t/>
            </a:r>
            <a:br>
              <a:rPr lang="en-US" dirty="0" smtClean="0"/>
            </a:br>
            <a:r>
              <a:rPr lang="en-US" dirty="0" smtClean="0"/>
              <a:t>excess </a:t>
            </a:r>
            <a:r>
              <a:rPr lang="en-US" dirty="0"/>
              <a:t>or deficiency arising out of previous deduction or non-deduction</a:t>
            </a:r>
            <a:r>
              <a:rPr lang="en-US" dirty="0" smtClean="0"/>
              <a:t>.</a:t>
            </a:r>
            <a:br>
              <a:rPr lang="en-US" dirty="0" smtClean="0"/>
            </a:br>
            <a:r>
              <a:rPr lang="en-US" dirty="0" smtClean="0"/>
              <a:t/>
            </a:r>
            <a:br>
              <a:rPr lang="en-US" dirty="0" smtClean="0"/>
            </a:br>
            <a:r>
              <a:rPr lang="en-US" dirty="0"/>
              <a:t>The employee may provide to the employer, particulars of: </a:t>
            </a:r>
            <a:r>
              <a:rPr lang="en-US" dirty="0" smtClean="0"/>
              <a:t/>
            </a:r>
            <a:br>
              <a:rPr lang="en-US" dirty="0" smtClean="0"/>
            </a:br>
            <a:r>
              <a:rPr lang="en-US" dirty="0" smtClean="0"/>
              <a:t/>
            </a:r>
            <a:br>
              <a:rPr lang="en-US" dirty="0" smtClean="0"/>
            </a:br>
            <a:r>
              <a:rPr lang="en-US" dirty="0" smtClean="0"/>
              <a:t>i) Other </a:t>
            </a:r>
            <a:r>
              <a:rPr lang="en-US" dirty="0"/>
              <a:t>Income, including tax deducted </a:t>
            </a:r>
            <a:r>
              <a:rPr lang="en-US" dirty="0" smtClean="0"/>
              <a:t>thereon</a:t>
            </a:r>
            <a:br>
              <a:rPr lang="en-US" dirty="0" smtClean="0"/>
            </a:br>
            <a:r>
              <a:rPr lang="en-US" dirty="0" smtClean="0"/>
              <a:t>ii) Loss only if it is under the head of “Income from House Property”</a:t>
            </a:r>
            <a:br>
              <a:rPr lang="en-US" dirty="0" smtClean="0"/>
            </a:br>
            <a:r>
              <a:rPr lang="en-US" dirty="0"/>
              <a:t/>
            </a:r>
            <a:br>
              <a:rPr lang="en-US" dirty="0"/>
            </a:br>
            <a:r>
              <a:rPr lang="en-US" dirty="0" smtClean="0"/>
              <a:t/>
            </a:r>
            <a:br>
              <a:rPr lang="en-US" dirty="0" smtClean="0"/>
            </a:br>
            <a:endParaRPr lang="en-IN" sz="1600" dirty="0"/>
          </a:p>
        </p:txBody>
      </p:sp>
    </p:spTree>
    <p:extLst>
      <p:ext uri="{BB962C8B-B14F-4D97-AF65-F5344CB8AC3E}">
        <p14:creationId xmlns:p14="http://schemas.microsoft.com/office/powerpoint/2010/main" val="3007093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7" y="365125"/>
            <a:ext cx="11487954" cy="6254616"/>
          </a:xfrm>
        </p:spPr>
        <p:txBody>
          <a:bodyPr>
            <a:normAutofit/>
          </a:bodyPr>
          <a:lstStyle/>
          <a:p>
            <a:r>
              <a:rPr lang="en-US" sz="2400" dirty="0"/>
              <a:t>Income from House </a:t>
            </a:r>
            <a:r>
              <a:rPr lang="en-US" sz="2400" dirty="0" smtClean="0"/>
              <a:t>Property implies:-</a:t>
            </a:r>
            <a:br>
              <a:rPr lang="en-US" sz="2400" dirty="0" smtClean="0"/>
            </a:br>
            <a:r>
              <a:rPr lang="en-US" sz="2400" dirty="0"/>
              <a:t>Any other rental income may be informed to the </a:t>
            </a:r>
            <a:r>
              <a:rPr lang="en-US" sz="2400" dirty="0" smtClean="0"/>
              <a:t>employer</a:t>
            </a:r>
            <a:br>
              <a:rPr lang="en-US" sz="2400" dirty="0" smtClean="0"/>
            </a:br>
            <a:r>
              <a:rPr lang="en-US" sz="2400" dirty="0"/>
              <a:t>Deemed let out property- From A.Y. 2020-21, if assessee owns more than</a:t>
            </a:r>
            <a:r>
              <a:rPr lang="en-US" sz="2400" dirty="0" smtClean="0"/>
              <a:t> two self </a:t>
            </a:r>
            <a:r>
              <a:rPr lang="en-US" sz="2400" dirty="0"/>
              <a:t>occupied </a:t>
            </a:r>
            <a:r>
              <a:rPr lang="en-US" sz="2400" dirty="0" smtClean="0"/>
              <a:t>residential houses</a:t>
            </a:r>
            <a:r>
              <a:rPr lang="en-US" sz="2400" dirty="0"/>
              <a:t>, such other house or houses shall be deemed to have been let out and its annual value shall be computed in accordance with Section 23(1</a:t>
            </a:r>
            <a:r>
              <a:rPr lang="en-US" sz="2400" dirty="0" smtClean="0"/>
              <a:t>) from the A.Y</a:t>
            </a:r>
            <a:r>
              <a:rPr lang="en-US" sz="2400" dirty="0"/>
              <a:t>. </a:t>
            </a:r>
            <a:r>
              <a:rPr lang="en-US" sz="2400" dirty="0" smtClean="0"/>
              <a:t>2020-21 and upto A.Y. 2019-20 </a:t>
            </a:r>
            <a:r>
              <a:rPr lang="en-US" sz="2400" dirty="0"/>
              <a:t>if the assessee owned </a:t>
            </a:r>
            <a:r>
              <a:rPr lang="en-US" sz="2400" dirty="0" smtClean="0"/>
              <a:t>two houses</a:t>
            </a:r>
            <a:r>
              <a:rPr lang="en-US" sz="2400" dirty="0"/>
              <a:t>, the other house had to be deemed to have been let </a:t>
            </a:r>
            <a:r>
              <a:rPr lang="en-US" sz="2400" dirty="0" smtClean="0"/>
              <a:t>out.</a:t>
            </a:r>
            <a:br>
              <a:rPr lang="en-US" sz="2400" dirty="0" smtClean="0"/>
            </a:br>
            <a:r>
              <a:rPr lang="en-US" sz="2400" dirty="0"/>
              <a:t>Assessee can claim deduction of interest paid on borrowed capital u/s 24(b) of the </a:t>
            </a:r>
            <a:r>
              <a:rPr lang="en-US" sz="2400" dirty="0" smtClean="0"/>
              <a:t>Act</a:t>
            </a:r>
            <a:br>
              <a:rPr lang="en-US" sz="2400" dirty="0" smtClean="0"/>
            </a:br>
            <a:r>
              <a:rPr lang="en-US" sz="2400" dirty="0"/>
              <a:t>Loss only under the head ‘Income from House Property’ can be informed to the </a:t>
            </a:r>
            <a:r>
              <a:rPr lang="en-US" sz="2400" dirty="0" smtClean="0"/>
              <a:t>employer</a:t>
            </a:r>
            <a:br>
              <a:rPr lang="en-US" sz="2400" dirty="0" smtClean="0"/>
            </a:br>
            <a:r>
              <a:rPr lang="en-US" sz="2400" dirty="0"/>
              <a:t>House Property loss can be set-off maximum upto Rs. 2 Lakhs. [Section 71(3A</a:t>
            </a:r>
            <a:r>
              <a:rPr lang="en-US" sz="2400" dirty="0" smtClean="0"/>
              <a:t>)]</a:t>
            </a:r>
            <a:br>
              <a:rPr lang="en-US" sz="2400" dirty="0" smtClean="0"/>
            </a:br>
            <a:r>
              <a:rPr lang="en-US" sz="2400" dirty="0"/>
              <a:t>Particulars of ‘Other Income’ to be informed to the employer in simple statement duly verified by the employee- Rule 26B</a:t>
            </a:r>
            <a:r>
              <a:rPr lang="en-IN" sz="2400" dirty="0"/>
              <a:t/>
            </a:r>
            <a:br>
              <a:rPr lang="en-IN" sz="2400" dirty="0"/>
            </a:br>
            <a:r>
              <a:rPr lang="en-US" sz="2400" dirty="0"/>
              <a:t/>
            </a:r>
            <a:br>
              <a:rPr lang="en-US" sz="2400" dirty="0"/>
            </a:br>
            <a:r>
              <a:rPr lang="en-US" sz="2400" dirty="0"/>
              <a:t>In case if the employee furnishes to his employer, the details regarding his other incomes, </a:t>
            </a:r>
            <a:r>
              <a:rPr lang="en-US" sz="2400" dirty="0" smtClean="0"/>
              <a:t>investments,</a:t>
            </a:r>
            <a:r>
              <a:rPr lang="en-US" sz="2400" dirty="0"/>
              <a:t> eligible deductions etc., then for the purpose of TDS u/s 192, the employer shall be bound </a:t>
            </a:r>
            <a:r>
              <a:rPr lang="en-US" sz="2400" dirty="0" smtClean="0"/>
              <a:t>to consider such information.</a:t>
            </a:r>
            <a:br>
              <a:rPr lang="en-US" sz="2400" dirty="0" smtClean="0"/>
            </a:br>
            <a:r>
              <a:rPr lang="en-IN" sz="2400" dirty="0"/>
              <a:t/>
            </a:r>
            <a:br>
              <a:rPr lang="en-IN" sz="2400" dirty="0"/>
            </a:br>
            <a:endParaRPr lang="en-IN" sz="2400" dirty="0"/>
          </a:p>
        </p:txBody>
      </p:sp>
    </p:spTree>
    <p:extLst>
      <p:ext uri="{BB962C8B-B14F-4D97-AF65-F5344CB8AC3E}">
        <p14:creationId xmlns:p14="http://schemas.microsoft.com/office/powerpoint/2010/main" val="2141216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2" y="365125"/>
            <a:ext cx="11346288" cy="6190221"/>
          </a:xfrm>
        </p:spPr>
        <p:txBody>
          <a:bodyPr/>
          <a:lstStyle/>
          <a:p>
            <a:pPr lvl="0"/>
            <a:r>
              <a:rPr lang="en-US" dirty="0"/>
              <a:t>The employee may declare his other incomes to the employer for the purpose of tax deduction at source under this section</a:t>
            </a:r>
            <a:r>
              <a:rPr lang="en-US" dirty="0" smtClean="0"/>
              <a:t>.</a:t>
            </a:r>
            <a:br>
              <a:rPr lang="en-US" dirty="0" smtClean="0"/>
            </a:br>
            <a:r>
              <a:rPr lang="en-US" dirty="0" smtClean="0"/>
              <a:t/>
            </a:r>
            <a:br>
              <a:rPr lang="en-US" dirty="0" smtClean="0"/>
            </a:br>
            <a:r>
              <a:rPr lang="en-US" dirty="0"/>
              <a:t>If he wants to declare, then particulars </a:t>
            </a:r>
            <a:r>
              <a:rPr lang="en-US" dirty="0" smtClean="0"/>
              <a:t>of </a:t>
            </a:r>
            <a:r>
              <a:rPr lang="en-US" dirty="0"/>
              <a:t>other income (not being a loss) and tax deducted </a:t>
            </a:r>
            <a:r>
              <a:rPr lang="en-US" dirty="0" smtClean="0"/>
              <a:t>thereon the </a:t>
            </a:r>
            <a:r>
              <a:rPr lang="en-US" dirty="0"/>
              <a:t>loss under the head “Income from house property</a:t>
            </a:r>
            <a:r>
              <a:rPr lang="en-US" dirty="0" smtClean="0"/>
              <a:t>” shall </a:t>
            </a:r>
            <a:r>
              <a:rPr lang="en-US" dirty="0"/>
              <a:t>be submitted to the employer </a:t>
            </a:r>
            <a:r>
              <a:rPr lang="en-US" dirty="0" smtClean="0"/>
              <a:t>in Form 12BB and/or other Forms as prescribed.</a:t>
            </a:r>
            <a:endParaRPr lang="en-IN" dirty="0"/>
          </a:p>
        </p:txBody>
      </p:sp>
    </p:spTree>
    <p:extLst>
      <p:ext uri="{BB962C8B-B14F-4D97-AF65-F5344CB8AC3E}">
        <p14:creationId xmlns:p14="http://schemas.microsoft.com/office/powerpoint/2010/main" val="972235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7343"/>
          </a:xfrm>
        </p:spPr>
        <p:txBody>
          <a:bodyPr>
            <a:normAutofit fontScale="90000"/>
          </a:bodyPr>
          <a:lstStyle/>
          <a:p>
            <a:pPr lvl="0"/>
            <a:r>
              <a:rPr lang="en-US" sz="2700" b="1" dirty="0" smtClean="0"/>
              <a:t>Evidence/Proof of Claims To Be Submitted By The Employee –Section 192(2D)</a:t>
            </a:r>
            <a:r>
              <a:rPr lang="en-IN" sz="2700" b="1" u="sng" dirty="0" smtClean="0"/>
              <a:t/>
            </a:r>
            <a:br>
              <a:rPr lang="en-IN" sz="2700" b="1" u="sng" dirty="0" smtClean="0"/>
            </a:br>
            <a:r>
              <a:rPr lang="en-IN" sz="2700" b="1" u="sng" dirty="0" smtClean="0"/>
              <a:t/>
            </a:r>
            <a:br>
              <a:rPr lang="en-IN" sz="2700" b="1" u="sng" dirty="0" smtClean="0"/>
            </a:br>
            <a:r>
              <a:rPr lang="en-US" sz="1800" dirty="0" smtClean="0"/>
              <a:t>The person responsible for making any payment of income chargeable under the head ‘Salaries’ shall obtain from the assessee the evidence or proof of particulars of prescribed claims made by him in Form No. 12BB:</a:t>
            </a:r>
            <a:r>
              <a:rPr lang="en-IN" sz="1800" dirty="0" smtClean="0"/>
              <a:t/>
            </a:r>
            <a:br>
              <a:rPr lang="en-IN" sz="1800" dirty="0" smtClean="0"/>
            </a:br>
            <a:r>
              <a:rPr lang="en-US" sz="1800" dirty="0" smtClean="0"/>
              <a:t> </a:t>
            </a:r>
            <a:r>
              <a:rPr lang="en-IN" sz="1800" dirty="0" smtClean="0"/>
              <a:t/>
            </a:r>
            <a:br>
              <a:rPr lang="en-IN" sz="1800" dirty="0" smtClean="0"/>
            </a:br>
            <a:r>
              <a:rPr lang="en-US" sz="1800" b="1" dirty="0" smtClean="0"/>
              <a:t>Exemption of House Rent Allowance</a:t>
            </a:r>
            <a:r>
              <a:rPr lang="en-IN" sz="1800" b="1" u="sng" dirty="0" smtClean="0"/>
              <a:t/>
            </a:r>
            <a:br>
              <a:rPr lang="en-IN" sz="1800" b="1" u="sng" dirty="0" smtClean="0"/>
            </a:br>
            <a:r>
              <a:rPr lang="en-US" sz="1800" b="1" dirty="0" smtClean="0"/>
              <a:t> </a:t>
            </a:r>
            <a:r>
              <a:rPr lang="en-IN" sz="1800" dirty="0" smtClean="0"/>
              <a:t/>
            </a:r>
            <a:br>
              <a:rPr lang="en-IN" sz="1800" dirty="0" smtClean="0"/>
            </a:br>
            <a:r>
              <a:rPr lang="en-US" sz="1800" dirty="0" smtClean="0"/>
              <a:t>Amount of rent paid to the landlord</a:t>
            </a:r>
            <a:r>
              <a:rPr lang="en-IN" sz="1800" dirty="0" smtClean="0"/>
              <a:t/>
            </a:r>
            <a:br>
              <a:rPr lang="en-IN" sz="1800" dirty="0" smtClean="0"/>
            </a:br>
            <a:r>
              <a:rPr lang="en-US" sz="1800" dirty="0" smtClean="0"/>
              <a:t> </a:t>
            </a:r>
            <a:r>
              <a:rPr lang="en-IN" sz="1800" dirty="0" smtClean="0"/>
              <a:t/>
            </a:r>
            <a:br>
              <a:rPr lang="en-IN" sz="1800" dirty="0" smtClean="0"/>
            </a:br>
            <a:r>
              <a:rPr lang="en-US" sz="1800" dirty="0" smtClean="0"/>
              <a:t>Name and address of the landlord</a:t>
            </a:r>
            <a:r>
              <a:rPr lang="en-IN" sz="1800" dirty="0" smtClean="0"/>
              <a:t/>
            </a:r>
            <a:br>
              <a:rPr lang="en-IN" sz="1800" dirty="0" smtClean="0"/>
            </a:br>
            <a:r>
              <a:rPr lang="en-US" sz="1800" dirty="0" smtClean="0"/>
              <a:t> </a:t>
            </a:r>
            <a:r>
              <a:rPr lang="en-IN" sz="1800" dirty="0" smtClean="0"/>
              <a:t/>
            </a:r>
            <a:br>
              <a:rPr lang="en-IN" sz="1800" dirty="0" smtClean="0"/>
            </a:br>
            <a:r>
              <a:rPr lang="en-US" sz="1800" dirty="0" smtClean="0"/>
              <a:t>PAN of the landlord if aggregate rent paid during the previous year exceeds Rs. 1 lakh</a:t>
            </a:r>
            <a:r>
              <a:rPr lang="en-IN" sz="1800" dirty="0" smtClean="0"/>
              <a:t/>
            </a:r>
            <a:br>
              <a:rPr lang="en-IN" sz="1800" dirty="0" smtClean="0"/>
            </a:br>
            <a:r>
              <a:rPr lang="en-US" sz="1800" dirty="0" smtClean="0"/>
              <a:t>Rent receipts/ rent agreement from the landlord.</a:t>
            </a:r>
            <a:br>
              <a:rPr lang="en-US" sz="1800" dirty="0" smtClean="0"/>
            </a:br>
            <a:r>
              <a:rPr lang="en-US" sz="1800" dirty="0" smtClean="0"/>
              <a:t/>
            </a:r>
            <a:br>
              <a:rPr lang="en-US" sz="1800" dirty="0" smtClean="0"/>
            </a:br>
            <a:r>
              <a:rPr lang="en-US" sz="1800" b="1" dirty="0" smtClean="0"/>
              <a:t>Leave Travel Concession</a:t>
            </a:r>
            <a:br>
              <a:rPr lang="en-US" sz="1800" b="1" dirty="0" smtClean="0"/>
            </a:br>
            <a:r>
              <a:rPr lang="en-US" sz="1800" dirty="0" smtClean="0"/>
              <a:t>Evidence of expenditure is required to be furnished to the employer as per Rule 26C excludes foreign travelling</a:t>
            </a:r>
            <a:br>
              <a:rPr lang="en-US" sz="1800" dirty="0" smtClean="0"/>
            </a:br>
            <a:r>
              <a:rPr lang="en-US" sz="1800" dirty="0" smtClean="0"/>
              <a:t/>
            </a:r>
            <a:br>
              <a:rPr lang="en-US" sz="1800" dirty="0" smtClean="0"/>
            </a:br>
            <a:r>
              <a:rPr lang="en-US" sz="1800" b="1" dirty="0" smtClean="0"/>
              <a:t>Deduction of Interest u/s 24 (b)</a:t>
            </a:r>
            <a:r>
              <a:rPr lang="en-IN" sz="1800" b="1" u="sng" dirty="0" smtClean="0"/>
              <a:t/>
            </a:r>
            <a:br>
              <a:rPr lang="en-IN" sz="1800" b="1" u="sng" dirty="0" smtClean="0"/>
            </a:br>
            <a:r>
              <a:rPr lang="en-US" sz="1800" b="1" dirty="0" smtClean="0"/>
              <a:t> </a:t>
            </a:r>
            <a:r>
              <a:rPr lang="en-IN" sz="1800" dirty="0" smtClean="0"/>
              <a:t/>
            </a:r>
            <a:br>
              <a:rPr lang="en-IN" sz="1800" dirty="0" smtClean="0"/>
            </a:br>
            <a:r>
              <a:rPr lang="en-US" sz="1800" dirty="0" smtClean="0"/>
              <a:t>Interest on borrowing can be set off against Salary income. (House Property) loss to the extent of Rs. 2 Lakhs</a:t>
            </a:r>
            <a:br>
              <a:rPr lang="en-US" sz="1800" dirty="0" smtClean="0"/>
            </a:br>
            <a:r>
              <a:rPr lang="en-US" sz="1800" dirty="0" smtClean="0"/>
              <a:t/>
            </a:r>
            <a:br>
              <a:rPr lang="en-US" sz="1800" dirty="0" smtClean="0"/>
            </a:br>
            <a:r>
              <a:rPr lang="en-US" sz="1800" dirty="0" smtClean="0"/>
              <a:t>Interest paid to the banker or Financial Institution along with name </a:t>
            </a:r>
            <a:r>
              <a:rPr lang="en-US" sz="1800" dirty="0" err="1" smtClean="0"/>
              <a:t>address,PAN</a:t>
            </a:r>
            <a:r>
              <a:rPr lang="en-US" sz="1800" dirty="0" smtClean="0"/>
              <a:t> and interest certificate of the Lender.</a:t>
            </a:r>
            <a:r>
              <a:rPr lang="en-IN" sz="1800" dirty="0" smtClean="0"/>
              <a:t/>
            </a:r>
            <a:br>
              <a:rPr lang="en-IN" sz="1800" dirty="0" smtClean="0"/>
            </a:br>
            <a:r>
              <a:rPr lang="en-US" sz="1800" dirty="0" smtClean="0"/>
              <a:t/>
            </a:r>
            <a:br>
              <a:rPr lang="en-US" sz="1800" dirty="0" smtClean="0"/>
            </a:br>
            <a:r>
              <a:rPr lang="en-IN" sz="1800" b="1" u="sng" dirty="0" smtClean="0"/>
              <a:t/>
            </a:r>
            <a:br>
              <a:rPr lang="en-IN" sz="1800" b="1" u="sng" dirty="0" smtClean="0"/>
            </a:br>
            <a:r>
              <a:rPr lang="en-US" sz="1800" dirty="0" smtClean="0"/>
              <a:t/>
            </a:r>
            <a:br>
              <a:rPr lang="en-US" sz="1800" dirty="0" smtClean="0"/>
            </a:br>
            <a:endParaRPr lang="en-IN" sz="1800" dirty="0"/>
          </a:p>
        </p:txBody>
      </p:sp>
    </p:spTree>
    <p:extLst>
      <p:ext uri="{BB962C8B-B14F-4D97-AF65-F5344CB8AC3E}">
        <p14:creationId xmlns:p14="http://schemas.microsoft.com/office/powerpoint/2010/main" val="4274515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TotalTime>
  <Words>821</Words>
  <Application>Microsoft Office PowerPoint</Application>
  <PresentationFormat>Widescreen</PresentationFormat>
  <Paragraphs>86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PowerPoint Presentation</vt:lpstr>
      <vt:lpstr>INDEX</vt:lpstr>
      <vt:lpstr>Introduction</vt:lpstr>
      <vt:lpstr>Tax Deducted at Source (TDS) Rate Chart/Slab for Financial Year  2019-20 relating to the Assessment Year  2020 -21 till March 2019 </vt:lpstr>
      <vt:lpstr>Person responsible to deduct tax under section192</vt:lpstr>
      <vt:lpstr>a) estimating income of the assessee (employee); or  b) computing tax deductible under section 192(1).   Section 192(2) provides that where an assessee is employed under more than one employer, then the assessee (employee) may choose the employer for deduction of tax at source. Thereupon, that employer shall deduct tax at source from the aggregate salary of an employee. For this purpose, employee is required to furnish details of salary due or received by him from other employer(s) in Form No. 12B to one of the employers (as chosen by him).   As per the provision of section 192(3), the person responsible for paying the salary may, at the time of deducting tax at source, increase or reduce the amount to be deducted for the purpose of adjusting any  excess or deficiency arising out of previous deduction or non-deduction.  The employee may provide to the employer, particulars of:   i) Other Income, including tax deducted thereon ii) Loss only if it is under the head of “Income from House Property”   </vt:lpstr>
      <vt:lpstr>Income from House Property implies:- Any other rental income may be informed to the employer Deemed let out property- From A.Y. 2020-21, if assessee owns more than two self occupied residential houses, such other house or houses shall be deemed to have been let out and its annual value shall be computed in accordance with Section 23(1) from the A.Y. 2020-21 and upto A.Y. 2019-20 if the assessee owned two houses, the other house had to be deemed to have been let out. Assessee can claim deduction of interest paid on borrowed capital u/s 24(b) of the Act Loss only under the head ‘Income from House Property’ can be informed to the employer House Property loss can be set-off maximum upto Rs. 2 Lakhs. [Section 71(3A)] Particulars of ‘Other Income’ to be informed to the employer in simple statement duly verified by the employee- Rule 26B  In case if the employee furnishes to his employer, the details regarding his other incomes, investments, eligible deductions etc., then for the purpose of TDS u/s 192, the employer shall be bound to consider such information.  </vt:lpstr>
      <vt:lpstr>The employee may declare his other incomes to the employer for the purpose of tax deduction at source under this section.  If he wants to declare, then particulars of other income (not being a loss) and tax deducted thereon the loss under the head “Income from house property” shall be submitted to the employer in Form 12BB and/or other Forms as prescribed.</vt:lpstr>
      <vt:lpstr>Evidence/Proof of Claims To Be Submitted By The Employee –Section 192(2D)  The person responsible for making any payment of income chargeable under the head ‘Salaries’ shall obtain from the assessee the evidence or proof of particulars of prescribed claims made by him in Form No. 12BB:   Exemption of House Rent Allowance   Amount of rent paid to the landlord   Name and address of the landlord   PAN of the landlord if aggregate rent paid during the previous year exceeds Rs. 1 lakh Rent receipts/ rent agreement from the landlord.  Leave Travel Concession Evidence of expenditure is required to be furnished to the employer as per Rule 26C excludes foreign travelling  Deduction of Interest u/s 24 (b)   Interest on borrowing can be set off against Salary income. (House Property) loss to the extent of Rs. 2 Lakhs  Interest paid to the banker or Financial Institution along with name address,PAN and interest certificate of the Lender.    </vt:lpstr>
      <vt:lpstr>Donations under sec. 80G – The donations are made under sec 80G (other than to a notified charitable institute) then the employer should allow that donation while calculating tax deductible. When donation is made to a notified public then the employer should not allow that donation while calculating tax deductible.  Other deductions- Deductions under sections 80C, 80CCC, 80CCD, 80CCG, 80D, 80DD, 80DDB, 80E, 80EE, 80GG, 80GGA, 80TTA, 80U.           </vt:lpstr>
      <vt:lpstr>   Options to be exercised at the time of at the time of furnishing of ROI However Assessee will have option each assessment year to choose from either the normal provisions or Section 115 BAC.  TDS U/S. 192 IN LIGHT OF THE SECTION 115 BAC Intimation to Employer-The employee, whether having any income under head ‘profits and gains from business or profession’ or not, has to intimate the employer about the intention to opt for concessional rate of taxation u/s.115BAC of the Act. The employer will deduct TDS accordingly.  If no such intimation is made, TDS will be deducted without considering Section115BAC.  Intimations made to the employer cannot be modified during the year. However, this intimation given to employer is not binding and the employee can choose different option  while filing return of income. In respect of employee having income under PGBP head– intimation for subsequent years should not deviate from previous intimation, except when the employee opts out from Section115BAC CBDT Circular No.C1 of 2020 dated April 13, 2020.   Relief When Salary Is Paid In Arrears Or Advance –Section 89(1) Advance Salary and Arrears of salary-Taxable in the year of receipt.  However, eligible to claim relief u/s. 89(1).  Relief to be computed as per Rule 21A. As per Sec.192 (2A), Form No.10E is required to be submitted to the employer. Form No.10E is also required to be submitted electronically on the e-filing portal. relief u/s. 89(1) cannot be claimed when VRS granted under Section 10(10C). Any excess/deficiency arising out of previous deduction or failure to deduct during the financial year can be adjusted subsequently as per Section 192(3).     </vt:lpstr>
      <vt:lpstr>  Interest on TDS If TDS u/s.192 is not deducted in equal installments intentionally (not bonafide) and the deficiency is made good in last months, interest u/s. 201(1A) is liable to be levied   Threshold limit   No tax is required to be deducted at source unless the estimated salary exceeds the maximum amount not chargeable to tax. No TDS u/s 192 if tax payable (after taking rebate u/s.87A) by the employee is NIL.  Rate of TDS under Section 192   Under section 192 there is no specific TDS rate. TDS to be deducted is calculated according to the tax slabs and rates thereof applicable to the financial year for which the salary is paid. The requirement of deducting TDS u/s 192 shall be worked out, after considering all the exemptions, allowances, rebate and deductions which are available to the employee.  TDS u/s 192 has to be deducted at the average of income tax computed on the basis of rates in force during the financial year. The total tax to be deducted on the estimated income of the employee for the relevant financial year is divided by the number of months of his employment. The amount so arrived is the monthly deduction of tax at source. However, if the employee does not have PAN No., TDS shall be deducted 20% without including Health &amp; Education Cess, if the normal tax rate in this case is less than 20%.   Salary includes All allowances Perquisites and Obligation payment  Perquisites means: Any benefit provided by the employer either with free of cost or at a concessional rate. Obligation Payment means any payment made by the employer for the absolute personal nature of an employee such as Club membership fees paid by the employer etc.   </vt:lpstr>
      <vt:lpstr>    TDS on Pension and Family Pension There is difference between “Pension” and “Family Pension” for the purposes of Income Tax Act, 1961. The Income Tax treatment for “Pension” and “Family Pension” is different.   It is pertinent to point out that “Pension” received from a former employer is taxable under the head “Salary” since Section 17 of Income Tax Act specifically lays down in clause (ii) of sub-section (1) that “any annuity or pension” is included in “salary”. Therefore, “Pension” is taxed in the same way as “Salary” is taxed.  On the other hand, “Family Pension” is taxed under Section 56 as “Income from Other Sources”.   Now, Section 192 of Income Tax Act makes any income chargeable under the head “Salary” subject to Tax Deduction at Source (TDS). Since pension is also considered as Salary, therefore TDS is deducted on pension also, wherever applicable as per the prevailing rates. On the other hand, Family Pension is not “Salary” but an “Income from Other Sources”. Therefore, TDS cannot be deducted on Family Pension under Section 192. Moreover, there is no other Section in the Income Tax Act which makes it mandatory to deduct TDS on family pension. Therefore, there is no TDS deduction on Family Pension. In case of pensioners of a Govt. or other departments, receiving pension through nationalized banks, TDS has to be deducted by the bank u/s 192. Further, the Banks are bound to issue Form No. 16 to such pensioners as per Section 203.   Form No. 16 cannot be denied merely because there is no Employer-employee relationship between the bank and such pensioner. [CBDT Circular No. 761 dated 13.01.1998]    </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Section 197 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Deductee concerned may apply for a certificate for Nil or lower deduction of TDS on their receipts in Form No 13. Delays in this matter can be avoided by filing the prescribed form correctly and submitting the required details along with the form itself.</vt:lpstr>
      <vt:lpstr> Section 192A  (3) The trustees of a recognised provident fund, or any the person responsible for making the payment referred to in sub-section (1) or sub-section (1A) or sub- section (2) or sub-section (2A) or sub-section (2B) may, at the time of making any deduction, increase or reduce the amount to be deducted under this section for the purpose of adjusting any excess or deficiency arising out of any previous deduction or failure to deduct during the financial year.   (4) The trustees of a recognised provident fund, or any person authorised by the regulations of the fund to make payment of accumulated balances due to employees, shall, in cases where sub-rule (1) of rule 9 of Part A of the Fourth Schedule applies, at the time an accumulated balance due to an employee is paid, make therefrom the deduction provided in rule 10 of Part A of the Fourth Schedule.   (5) Where any contribution made by an employer, including interest on such contributions, if any, in an approved superannuation fund is paid to the employee, tax on the amount so paid shall be deducted by the trustees of the fund to the extent provided in rule 6 of Part B of the Fourth Schedule.   (6) For the purposes of deduction of tax on salary payable in foreign currency, the value in rupees of such salary shall be calculated at the prescribed rate of exchange.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Windows User</cp:lastModifiedBy>
  <cp:revision>53</cp:revision>
  <dcterms:created xsi:type="dcterms:W3CDTF">2019-04-09T09:41:13Z</dcterms:created>
  <dcterms:modified xsi:type="dcterms:W3CDTF">2023-09-25T10:53:07Z</dcterms:modified>
</cp:coreProperties>
</file>