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66" d="100"/>
          <a:sy n="66" d="100"/>
        </p:scale>
        <p:origin x="1304"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4CD758A7-8EC1-48D1-82FF-2EB1EB79C501}"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CC24-DC0B-44FA-9CAB-FDE626EF4347}"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748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58A7-8EC1-48D1-82FF-2EB1EB79C501}"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941537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58A7-8EC1-48D1-82FF-2EB1EB79C501}"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CC24-DC0B-44FA-9CAB-FDE626EF4347}" type="slidenum">
              <a:rPr lang="en-US" smtClean="0"/>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3716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D758A7-8EC1-48D1-82FF-2EB1EB79C501}"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54642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D758A7-8EC1-48D1-82FF-2EB1EB79C501}" type="datetimeFigureOut">
              <a:rPr lang="en-US" smtClean="0"/>
              <a:t>11/21/2023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CBCC24-DC0B-44FA-9CAB-FDE626EF4347}"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2214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CD758A7-8EC1-48D1-82FF-2EB1EB79C501}" type="datetimeFigureOut">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1089832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CD758A7-8EC1-48D1-82FF-2EB1EB79C501}" type="datetimeFigureOut">
              <a:rPr lang="en-US" smtClean="0"/>
              <a:t>11/21/2023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1755337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CD758A7-8EC1-48D1-82FF-2EB1EB79C501}" type="datetimeFigureOut">
              <a:rPr lang="en-US" smtClean="0"/>
              <a:t>11/21/2023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3507434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D758A7-8EC1-48D1-82FF-2EB1EB79C501}" type="datetimeFigureOut">
              <a:rPr lang="en-US" smtClean="0"/>
              <a:t>11/21/2023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894865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D758A7-8EC1-48D1-82FF-2EB1EB79C501}" type="datetimeFigureOut">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CC24-DC0B-44FA-9CAB-FDE626EF4347}" type="slidenum">
              <a:rPr lang="en-US" smtClean="0"/>
              <a:t>‹#›</a:t>
            </a:fld>
            <a:endParaRPr lang="en-US"/>
          </a:p>
        </p:txBody>
      </p:sp>
    </p:spTree>
    <p:extLst>
      <p:ext uri="{BB962C8B-B14F-4D97-AF65-F5344CB8AC3E}">
        <p14:creationId xmlns:p14="http://schemas.microsoft.com/office/powerpoint/2010/main" val="2609871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CD758A7-8EC1-48D1-82FF-2EB1EB79C501}" type="datetimeFigureOut">
              <a:rPr lang="en-US" smtClean="0"/>
              <a:t>11/21/2023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CBCC24-DC0B-44FA-9CAB-FDE626EF4347}"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1915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CD758A7-8EC1-48D1-82FF-2EB1EB79C501}" type="datetimeFigureOut">
              <a:rPr lang="en-US" smtClean="0"/>
              <a:t>11/21/2023</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6CBCC24-DC0B-44FA-9CAB-FDE626EF4347}" type="slidenum">
              <a:rPr lang="en-US" smtClean="0"/>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81661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taxguru.in/income-tax/filing-date-of-form-27q-related-to-e-tds-changed.html"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194 E, 195, 196C, 196D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95400"/>
            <a:ext cx="6096000" cy="52322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en-US" sz="2800" b="1" dirty="0">
                <a:effectLst>
                  <a:outerShdw blurRad="38100" dist="38100" dir="2700000" algn="tl">
                    <a:srgbClr val="000000">
                      <a:alpha val="43137"/>
                    </a:srgbClr>
                  </a:outerShdw>
                </a:effectLst>
                <a:latin typeface="Times New Roman" pitchFamily="18" charset="0"/>
                <a:cs typeface="Times New Roman" pitchFamily="18" charset="0"/>
              </a:rPr>
              <a:t>CASE LAWS</a:t>
            </a:r>
            <a:endParaRPr lang="en-IN" sz="28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TextBox 3"/>
          <p:cNvSpPr txBox="1"/>
          <p:nvPr/>
        </p:nvSpPr>
        <p:spPr>
          <a:xfrm>
            <a:off x="3510280" y="2961620"/>
            <a:ext cx="5410200" cy="163121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n-US" sz="2000" b="1" dirty="0">
                <a:latin typeface="Times New Roman" pitchFamily="18" charset="0"/>
                <a:cs typeface="Times New Roman" pitchFamily="18" charset="0"/>
              </a:rPr>
              <a:t>Payments made to the Non-Resident Sports Association represented  their income which accrued or arose or deemed to have accrued or arisen  in India, shall required to deduct tax under section 194E.</a:t>
            </a:r>
            <a:endParaRPr lang="en-IN" sz="2000" b="1" dirty="0">
              <a:latin typeface="Times New Roman" pitchFamily="18" charset="0"/>
              <a:cs typeface="Times New Roman" pitchFamily="18" charset="0"/>
            </a:endParaRPr>
          </a:p>
        </p:txBody>
      </p:sp>
      <p:sp>
        <p:nvSpPr>
          <p:cNvPr id="5" name="TextBox 4"/>
          <p:cNvSpPr txBox="1"/>
          <p:nvPr/>
        </p:nvSpPr>
        <p:spPr>
          <a:xfrm>
            <a:off x="381000" y="2438400"/>
            <a:ext cx="8534400"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2800" b="1" i="1" dirty="0">
                <a:effectLst>
                  <a:outerShdw blurRad="38100" dist="38100" dir="2700000" algn="tl">
                    <a:srgbClr val="000000">
                      <a:alpha val="43137"/>
                    </a:srgbClr>
                  </a:outerShdw>
                </a:effectLst>
                <a:latin typeface="Times New Roman" pitchFamily="18" charset="0"/>
                <a:cs typeface="Times New Roman" pitchFamily="18" charset="0"/>
              </a:rPr>
              <a:t>Pilcom Vs. CIT West Bengal(SUPREME COURT)</a:t>
            </a:r>
            <a:endParaRPr lang="en-IN" sz="2800" b="1" i="1"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609334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295400"/>
            <a:ext cx="6096000" cy="52322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en-US" sz="2800" b="1" dirty="0">
                <a:solidFill>
                  <a:prstClr val="white"/>
                </a:solidFill>
                <a:effectLst>
                  <a:outerShdw blurRad="38100" dist="38100" dir="2700000" algn="tl">
                    <a:srgbClr val="000000">
                      <a:alpha val="43137"/>
                    </a:srgbClr>
                  </a:outerShdw>
                </a:effectLst>
                <a:latin typeface="Times New Roman" pitchFamily="18" charset="0"/>
                <a:cs typeface="Times New Roman" pitchFamily="18" charset="0"/>
              </a:rPr>
              <a:t>CASE LAWS</a:t>
            </a:r>
            <a:endParaRPr lang="en-IN" sz="2800" b="1" dirty="0">
              <a:solidFill>
                <a:prstClr val="white"/>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 name="TextBox 3"/>
          <p:cNvSpPr txBox="1"/>
          <p:nvPr/>
        </p:nvSpPr>
        <p:spPr>
          <a:xfrm>
            <a:off x="3352800" y="3392507"/>
            <a:ext cx="5562600" cy="1015663"/>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a:r>
              <a:rPr lang="en-US" sz="2000" b="1" dirty="0">
                <a:solidFill>
                  <a:prstClr val="black"/>
                </a:solidFill>
                <a:latin typeface="Times New Roman" pitchFamily="18" charset="0"/>
                <a:cs typeface="Times New Roman" pitchFamily="18" charset="0"/>
              </a:rPr>
              <a:t>Sanction Fees paid to a non-resident association of a tennis professional requires tax to be deducted at source under section 194E</a:t>
            </a:r>
          </a:p>
        </p:txBody>
      </p:sp>
      <p:sp>
        <p:nvSpPr>
          <p:cNvPr id="5" name="TextBox 4"/>
          <p:cNvSpPr txBox="1"/>
          <p:nvPr/>
        </p:nvSpPr>
        <p:spPr>
          <a:xfrm>
            <a:off x="381000" y="2438400"/>
            <a:ext cx="8534400"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sz="2800" b="1" i="1" dirty="0">
                <a:solidFill>
                  <a:prstClr val="black"/>
                </a:solidFill>
                <a:effectLst>
                  <a:outerShdw blurRad="38100" dist="38100" dir="2700000" algn="tl">
                    <a:srgbClr val="000000">
                      <a:alpha val="43137"/>
                    </a:srgbClr>
                  </a:outerShdw>
                </a:effectLst>
                <a:latin typeface="Times New Roman" pitchFamily="18" charset="0"/>
                <a:cs typeface="Times New Roman" pitchFamily="18" charset="0"/>
              </a:rPr>
              <a:t>International Merchandising Corporations-Indian Branch Office V/s. ADIT (2015) 42 Tribunal</a:t>
            </a:r>
          </a:p>
        </p:txBody>
      </p:sp>
    </p:spTree>
    <p:extLst>
      <p:ext uri="{BB962C8B-B14F-4D97-AF65-F5344CB8AC3E}">
        <p14:creationId xmlns:p14="http://schemas.microsoft.com/office/powerpoint/2010/main" val="2322327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195 - NONRESIDENT</a:t>
            </a:r>
          </a:p>
        </p:txBody>
      </p:sp>
      <p:sp>
        <p:nvSpPr>
          <p:cNvPr id="3" name="Content Placeholder 2"/>
          <p:cNvSpPr>
            <a:spLocks noGrp="1"/>
          </p:cNvSpPr>
          <p:nvPr>
            <p:ph idx="1"/>
          </p:nvPr>
        </p:nvSpPr>
        <p:spPr/>
        <p:txBody>
          <a:bodyPr>
            <a:normAutofit/>
          </a:bodyPr>
          <a:lstStyle/>
          <a:p>
            <a:r>
              <a:rPr lang="en-US" dirty="0"/>
              <a:t>Tax deducted at source (TDS) is a tax collection mechanism by the government wherein the payer responsible for making the payment must deduct tax from the amount paid to another person or entity. </a:t>
            </a:r>
            <a:br>
              <a:rPr lang="en-US" dirty="0"/>
            </a:br>
            <a:endParaRPr lang="en-US" dirty="0"/>
          </a:p>
          <a:p>
            <a:r>
              <a:rPr lang="en-US" dirty="0"/>
              <a:t>In this regard, Section 195 of the Income Tax Act, 1961 specifies the TDS provision in the case of an individual making a payment by way of interest or any other amount other than salary to an NRI or a foreign company. </a:t>
            </a:r>
          </a:p>
          <a:p>
            <a:r>
              <a:rPr lang="en-US" dirty="0"/>
              <a:t>Non-resident Indians (NRIs) also need to file their tax returns for the income earned in India. Similarly, they also can claim the tax deducted at source (TDS) when filing tax returns.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 RESIDENT</a:t>
            </a:r>
          </a:p>
        </p:txBody>
      </p:sp>
      <p:sp>
        <p:nvSpPr>
          <p:cNvPr id="3" name="Content Placeholder 2"/>
          <p:cNvSpPr>
            <a:spLocks noGrp="1"/>
          </p:cNvSpPr>
          <p:nvPr>
            <p:ph idx="1"/>
          </p:nvPr>
        </p:nvSpPr>
        <p:spPr/>
        <p:txBody>
          <a:bodyPr>
            <a:normAutofit/>
          </a:bodyPr>
          <a:lstStyle/>
          <a:p>
            <a:r>
              <a:rPr lang="en-US" dirty="0"/>
              <a:t>As per the said provisions, a person is said to be a non-resident in India if not a </a:t>
            </a:r>
            <a:r>
              <a:rPr lang="en-US" b="1" dirty="0"/>
              <a:t>resident in India, </a:t>
            </a:r>
            <a:r>
              <a:rPr lang="en-US" dirty="0"/>
              <a:t>as laid out in section 6 of the Act.</a:t>
            </a:r>
            <a:br>
              <a:rPr lang="en-US" dirty="0"/>
            </a:br>
            <a:endParaRPr lang="en-US" dirty="0"/>
          </a:p>
          <a:p>
            <a:r>
              <a:rPr lang="en-US" dirty="0"/>
              <a:t>A person will be a </a:t>
            </a:r>
            <a:r>
              <a:rPr lang="en-US" b="1" dirty="0"/>
              <a:t>resident of India </a:t>
            </a:r>
            <a:r>
              <a:rPr lang="en-US" dirty="0"/>
              <a:t>in any financial year if they satisfy the following conditions: </a:t>
            </a:r>
          </a:p>
          <a:p>
            <a:r>
              <a:rPr lang="en-US" dirty="0"/>
              <a:t>If they stay in India for 182 days or more during the financial year, or</a:t>
            </a:r>
          </a:p>
          <a:p>
            <a:r>
              <a:rPr lang="en-US" dirty="0"/>
              <a:t>If they stay in India for 60 days or more during the financial year, and 365 days or more during the immediately preceding four financial years.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en-US" b="1" dirty="0"/>
              <a:t>Exception for point (2)</a:t>
            </a:r>
            <a:endParaRPr lang="en-US" dirty="0"/>
          </a:p>
          <a:p>
            <a:r>
              <a:rPr lang="en-US" dirty="0"/>
              <a:t>In the case of an Indian citizen or a person of Indian origin (PIO) whose </a:t>
            </a:r>
            <a:r>
              <a:rPr lang="en-US" b="1" dirty="0"/>
              <a:t>total income, other than income from foreign sources</a:t>
            </a:r>
            <a:r>
              <a:rPr lang="en-US" dirty="0"/>
              <a:t>:</a:t>
            </a:r>
          </a:p>
          <a:p>
            <a:r>
              <a:rPr lang="en-US" b="1" dirty="0"/>
              <a:t>Exceeds Rs 15 </a:t>
            </a:r>
            <a:r>
              <a:rPr lang="en-US" b="1" dirty="0" err="1"/>
              <a:t>lakhs</a:t>
            </a:r>
            <a:r>
              <a:rPr lang="en-US" b="1" dirty="0"/>
              <a:t> during the relevant financial year – </a:t>
            </a:r>
            <a:r>
              <a:rPr lang="en-US" dirty="0"/>
              <a:t>60 days as mentioned in point (2) above will get substituted with 120 days.</a:t>
            </a:r>
          </a:p>
          <a:p>
            <a:r>
              <a:rPr lang="en-US" dirty="0"/>
              <a:t>An Indian citizen or PIO earning a total income over Rs 15 </a:t>
            </a:r>
            <a:r>
              <a:rPr lang="en-US" dirty="0" err="1"/>
              <a:t>lakhs</a:t>
            </a:r>
            <a:r>
              <a:rPr lang="en-US" dirty="0"/>
              <a:t> (other than from foreign sources) is deemed a NOT ORDINARILY resident in India if they are not taxed in any other country.(DEEMED RESIDENT).</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Who should deduct tax under Section 195?</a:t>
            </a:r>
            <a:br>
              <a:rPr lang="en-US" b="1" dirty="0"/>
            </a:br>
            <a:endParaRPr lang="en-US" dirty="0"/>
          </a:p>
        </p:txBody>
      </p:sp>
      <p:sp>
        <p:nvSpPr>
          <p:cNvPr id="3" name="Content Placeholder 2"/>
          <p:cNvSpPr>
            <a:spLocks noGrp="1"/>
          </p:cNvSpPr>
          <p:nvPr>
            <p:ph idx="1"/>
          </p:nvPr>
        </p:nvSpPr>
        <p:spPr/>
        <p:txBody>
          <a:bodyPr>
            <a:normAutofit/>
          </a:bodyPr>
          <a:lstStyle/>
          <a:p>
            <a:r>
              <a:rPr lang="en-US" dirty="0"/>
              <a:t>Any person who makes any payment (other than salary or interest referred to in sections 194LB, 194LC and 194LD) taxable in India </a:t>
            </a:r>
            <a:r>
              <a:rPr lang="en-US" b="1" dirty="0"/>
              <a:t>to a non-resident </a:t>
            </a:r>
            <a:r>
              <a:rPr lang="en-US" dirty="0"/>
              <a:t>must deduct tax under this section. </a:t>
            </a:r>
            <a:br>
              <a:rPr lang="en-US" dirty="0"/>
            </a:br>
            <a:endParaRPr lang="en-US" dirty="0"/>
          </a:p>
          <a:p>
            <a:r>
              <a:rPr lang="en-US" dirty="0"/>
              <a:t>The payer, one who pays the NRI or remits the payment, can be a resident or a non-resident, an individual, Hindu Undivided Families (HUFs), partnership firms, other NRIs, foreign companies, or an artificial juridical person (for example, a corporation, government agency or non-profit </a:t>
            </a:r>
            <a:r>
              <a:rPr lang="en-US" dirty="0" err="1"/>
              <a:t>organisation</a:t>
            </a:r>
            <a:r>
              <a:rPr lang="en-US" dirty="0"/>
              <a:t>).</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Is there a threshold limit to deduct TDS u/s 195?</a:t>
            </a:r>
            <a:br>
              <a:rPr lang="en-US" b="1" dirty="0"/>
            </a:br>
            <a:endParaRPr lang="en-US" dirty="0"/>
          </a:p>
        </p:txBody>
      </p:sp>
      <p:sp>
        <p:nvSpPr>
          <p:cNvPr id="3" name="Content Placeholder 2"/>
          <p:cNvSpPr>
            <a:spLocks noGrp="1"/>
          </p:cNvSpPr>
          <p:nvPr>
            <p:ph idx="1"/>
          </p:nvPr>
        </p:nvSpPr>
        <p:spPr/>
        <p:txBody>
          <a:bodyPr/>
          <a:lstStyle/>
          <a:p>
            <a:r>
              <a:rPr lang="en-US" dirty="0"/>
              <a:t>No, there is no threshold limit to deduct TDS under Section 195. However, the payer must deduct tax only when the payment made to a non-resident is taxable in India. Therefore, no tax is to be deducted in case of exempt income or any other income that is not taxable as per the Income Tax Act unless the government notifies explicitly.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At what rate is the tax deducted under section 195?</a:t>
            </a:r>
            <a:br>
              <a:rPr lang="en-US" b="1" dirty="0"/>
            </a:br>
            <a:endParaRPr lang="en-US" dirty="0"/>
          </a:p>
        </p:txBody>
      </p:sp>
      <p:sp>
        <p:nvSpPr>
          <p:cNvPr id="3" name="Content Placeholder 2"/>
          <p:cNvSpPr>
            <a:spLocks noGrp="1"/>
          </p:cNvSpPr>
          <p:nvPr>
            <p:ph idx="1"/>
          </p:nvPr>
        </p:nvSpPr>
        <p:spPr/>
        <p:txBody>
          <a:bodyPr>
            <a:normAutofit/>
          </a:bodyPr>
          <a:lstStyle/>
          <a:p>
            <a:r>
              <a:rPr lang="en-US" dirty="0"/>
              <a:t>TDS is deducted at either of the following rates, whichever is more beneficial to the payee:</a:t>
            </a:r>
          </a:p>
          <a:p>
            <a:r>
              <a:rPr lang="en-US" dirty="0"/>
              <a:t>Rates as per the Finance Act of the given year</a:t>
            </a:r>
          </a:p>
          <a:p>
            <a:r>
              <a:rPr lang="en-US" dirty="0"/>
              <a:t>Rates contained in the Double Taxation Avoidance Agreement (DTAA) between India and the country of residence of such non-resident</a:t>
            </a:r>
          </a:p>
          <a:p>
            <a:r>
              <a:rPr lang="en-US" dirty="0"/>
              <a:t>Note that the rates given under the Finance Act are to be increased by the applicable surcharge and education </a:t>
            </a:r>
            <a:r>
              <a:rPr lang="en-US" dirty="0" err="1"/>
              <a:t>cess</a:t>
            </a:r>
            <a:r>
              <a:rPr lang="en-US" dirty="0"/>
              <a:t> of 4%. However, surcharge and </a:t>
            </a:r>
            <a:r>
              <a:rPr lang="en-US" dirty="0" err="1"/>
              <a:t>cess</a:t>
            </a:r>
            <a:r>
              <a:rPr lang="en-US" dirty="0"/>
              <a:t> are not required to be added to the rates given under DTAA.</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apture.JPG"/>
          <p:cNvPicPr>
            <a:picLocks noGrp="1" noChangeAspect="1"/>
          </p:cNvPicPr>
          <p:nvPr>
            <p:ph idx="1"/>
          </p:nvPr>
        </p:nvPicPr>
        <p:blipFill>
          <a:blip r:embed="rId2"/>
          <a:stretch>
            <a:fillRect/>
          </a:stretch>
        </p:blipFill>
        <p:spPr>
          <a:xfrm>
            <a:off x="126436" y="0"/>
            <a:ext cx="9017564" cy="6858000"/>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Application for nil or lower TDS deduction certificate by the payer</a:t>
            </a:r>
            <a:br>
              <a:rPr lang="en-US" b="1" dirty="0"/>
            </a:br>
            <a:endParaRPr lang="en-US" dirty="0"/>
          </a:p>
        </p:txBody>
      </p:sp>
      <p:sp>
        <p:nvSpPr>
          <p:cNvPr id="3" name="Content Placeholder 2"/>
          <p:cNvSpPr>
            <a:spLocks noGrp="1"/>
          </p:cNvSpPr>
          <p:nvPr>
            <p:ph idx="1"/>
          </p:nvPr>
        </p:nvSpPr>
        <p:spPr/>
        <p:txBody>
          <a:bodyPr/>
          <a:lstStyle/>
          <a:p>
            <a:r>
              <a:rPr lang="en-US" dirty="0"/>
              <a:t>When the payer believes that no amount or only a partial amount (other than salary) is taxable in the hands of the non-resident in India or that TDS is to be done at a lower rate, then he may make an application under Form 15E to the Assessing Officer (AO) for obtaining a lower or nil deduction certificate.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194 E.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Declaration of information in relation to foreign payments</a:t>
            </a:r>
            <a:br>
              <a:rPr lang="en-US" b="1" dirty="0"/>
            </a:br>
            <a:endParaRPr lang="en-US" dirty="0"/>
          </a:p>
        </p:txBody>
      </p:sp>
      <p:sp>
        <p:nvSpPr>
          <p:cNvPr id="3" name="Content Placeholder 2"/>
          <p:cNvSpPr>
            <a:spLocks noGrp="1"/>
          </p:cNvSpPr>
          <p:nvPr>
            <p:ph idx="1"/>
          </p:nvPr>
        </p:nvSpPr>
        <p:spPr/>
        <p:txBody>
          <a:bodyPr/>
          <a:lstStyle/>
          <a:p>
            <a:r>
              <a:rPr lang="en-US" dirty="0"/>
              <a:t>The payer responsible for paying any amount to a non-resident or a foreign company is required to furnish complete and accurate information regarding such payment in Form 15CA and Form 15CB with the AO. Note that such information must be furnished even if the amount paid is not taxable under the Act. Failure to do such compliance shall attract a penalty of Rs 1 </a:t>
            </a:r>
            <a:r>
              <a:rPr lang="en-US" dirty="0" err="1"/>
              <a:t>lakh</a:t>
            </a:r>
            <a:r>
              <a:rPr lang="en-US" dirty="0"/>
              <a:t> under Section 271-I.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15 CA</a:t>
            </a:r>
          </a:p>
        </p:txBody>
      </p:sp>
      <p:sp>
        <p:nvSpPr>
          <p:cNvPr id="3" name="Content Placeholder 2"/>
          <p:cNvSpPr>
            <a:spLocks noGrp="1"/>
          </p:cNvSpPr>
          <p:nvPr>
            <p:ph idx="1"/>
          </p:nvPr>
        </p:nvSpPr>
        <p:spPr/>
        <p:txBody>
          <a:bodyPr>
            <a:normAutofit/>
          </a:bodyPr>
          <a:lstStyle/>
          <a:p>
            <a:r>
              <a:rPr lang="en-US" dirty="0"/>
              <a:t>Form 15CA is a Declaration of Remitter and is considered as a tool for collecting information in lieu of payments which are chargeable for tax in the hands of recipient non-resident of India. This is starting of an effective Information Processing System which may be utilized by the Income tax Department to freely track the foreign remittances and their source to determine tax liability. </a:t>
            </a:r>
          </a:p>
          <a:p>
            <a:r>
              <a:rPr lang="en-US" dirty="0"/>
              <a:t>Financial Institutions are now more vigilant in seeking such Forms before remittance is effected since now as per revised Rule 37BB a duty is implied on them to furnish Form 15CA received from remitter to an income-tax authority for the uses of any proceedings under the Income-tax Act.</a:t>
            </a:r>
            <a:br>
              <a:rPr lang="en-US" dirty="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839200" cy="6477000"/>
          </a:xfrm>
        </p:spPr>
        <p:txBody>
          <a:bodyPr>
            <a:normAutofit/>
          </a:bodyPr>
          <a:lstStyle/>
          <a:p>
            <a:r>
              <a:rPr lang="en-US" dirty="0"/>
              <a:t>Part A –Section A of Form 15CA is filled in by the remitter when the payment or the total sum of the payment extended by the remitter to NRI recipient during a particular Financial Year is Rs. 5 </a:t>
            </a:r>
            <a:r>
              <a:rPr lang="en-US" dirty="0" err="1"/>
              <a:t>Lakhs</a:t>
            </a:r>
            <a:r>
              <a:rPr lang="en-US" dirty="0"/>
              <a:t> or less. </a:t>
            </a:r>
          </a:p>
          <a:p>
            <a:r>
              <a:rPr lang="en-US" dirty="0"/>
              <a:t>Part B –Section B of Form 15CA is in the role when such payments are more than Rs. 5 </a:t>
            </a:r>
            <a:r>
              <a:rPr lang="en-US" dirty="0" err="1"/>
              <a:t>Lakhs</a:t>
            </a:r>
            <a:r>
              <a:rPr lang="en-US" dirty="0"/>
              <a:t>. Information is entered by the filer in Section B after acquiring a certificate from Assessing Officer (valid under section 197) or the order from Assessing Officer (valid under sub-section (2) or sub-section (3) of section 195). </a:t>
            </a:r>
          </a:p>
          <a:p>
            <a:r>
              <a:rPr lang="en-US" dirty="0"/>
              <a:t>Part C –If such payments made during a particular FY exceed Rs. 5 </a:t>
            </a:r>
            <a:r>
              <a:rPr lang="en-US" dirty="0" err="1"/>
              <a:t>Lakhs</a:t>
            </a:r>
            <a:r>
              <a:rPr lang="en-US" dirty="0"/>
              <a:t>, the related information has to be entered in Section C of Form 15CA after acquiring the Tax Determination Certificate or Form 15CB from authorized CA (valid under sub-section (2) of section 288). </a:t>
            </a:r>
          </a:p>
          <a:p>
            <a:r>
              <a:rPr lang="en-US" dirty="0"/>
              <a:t>Part D –Payments made by the remitter during a particular FY which is not referred to in sub-section 37BB or in other words is not taxable under law, the information related to such payments is to be entered in Section D of Form 15CA.</a:t>
            </a:r>
            <a:br>
              <a:rPr lang="en-US" dirty="0"/>
            </a:b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JPG"/>
          <p:cNvPicPr>
            <a:picLocks noGrp="1" noChangeAspect="1"/>
          </p:cNvPicPr>
          <p:nvPr>
            <p:ph idx="1"/>
          </p:nvPr>
        </p:nvPicPr>
        <p:blipFill>
          <a:blip r:embed="rId2"/>
          <a:stretch>
            <a:fillRect/>
          </a:stretch>
        </p:blipFill>
        <p:spPr>
          <a:xfrm>
            <a:off x="262244" y="533400"/>
            <a:ext cx="8575430" cy="5867400"/>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2.JPG"/>
          <p:cNvPicPr>
            <a:picLocks noGrp="1" noChangeAspect="1"/>
          </p:cNvPicPr>
          <p:nvPr>
            <p:ph idx="1"/>
          </p:nvPr>
        </p:nvPicPr>
        <p:blipFill>
          <a:blip r:embed="rId2"/>
          <a:stretch>
            <a:fillRect/>
          </a:stretch>
        </p:blipFill>
        <p:spPr>
          <a:xfrm>
            <a:off x="236313" y="304800"/>
            <a:ext cx="8671374" cy="5715000"/>
          </a:xfr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196 C</a:t>
            </a:r>
          </a:p>
        </p:txBody>
      </p:sp>
      <p:sp>
        <p:nvSpPr>
          <p:cNvPr id="3" name="Content Placeholder 2"/>
          <p:cNvSpPr>
            <a:spLocks noGrp="1"/>
          </p:cNvSpPr>
          <p:nvPr>
            <p:ph idx="1"/>
          </p:nvPr>
        </p:nvSpPr>
        <p:spPr/>
        <p:txBody>
          <a:bodyPr>
            <a:normAutofit/>
          </a:bodyPr>
          <a:lstStyle/>
          <a:p>
            <a:r>
              <a:rPr lang="en-US" dirty="0"/>
              <a:t>Nature of Payment </a:t>
            </a:r>
          </a:p>
          <a:p>
            <a:r>
              <a:rPr lang="en-US" dirty="0"/>
              <a:t>(a) Interest on notified bonds referred to in section 115AC.</a:t>
            </a:r>
          </a:p>
          <a:p>
            <a:pPr>
              <a:buNone/>
            </a:pPr>
            <a:endParaRPr lang="en-US" dirty="0"/>
          </a:p>
          <a:p>
            <a:r>
              <a:rPr lang="en-US" dirty="0"/>
              <a:t>(b) Dividends on Global Depository Receipts referred to in section 115AC (c) Long-term capital gain arising from transfer of such bonds or Global Depository Receipts</a:t>
            </a:r>
            <a:br>
              <a:rPr lang="en-US" dirty="0"/>
            </a:br>
            <a:br>
              <a:rPr lang="en-US" dirty="0"/>
            </a:b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When to Deduct TDS under Section 196C?</a:t>
            </a:r>
          </a:p>
        </p:txBody>
      </p:sp>
      <p:sp>
        <p:nvSpPr>
          <p:cNvPr id="3" name="Content Placeholder 2"/>
          <p:cNvSpPr>
            <a:spLocks noGrp="1"/>
          </p:cNvSpPr>
          <p:nvPr>
            <p:ph idx="1"/>
          </p:nvPr>
        </p:nvSpPr>
        <p:spPr/>
        <p:txBody>
          <a:bodyPr/>
          <a:lstStyle/>
          <a:p>
            <a:r>
              <a:rPr lang="en-US" dirty="0"/>
              <a:t>At the time of credit of such income to the account of payee or at the time of payment, whichever is earlier.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Rate of TDS under Section 196C?</a:t>
            </a:r>
          </a:p>
        </p:txBody>
      </p:sp>
      <p:sp>
        <p:nvSpPr>
          <p:cNvPr id="3" name="Content Placeholder 2"/>
          <p:cNvSpPr>
            <a:spLocks noGrp="1"/>
          </p:cNvSpPr>
          <p:nvPr>
            <p:ph idx="1"/>
          </p:nvPr>
        </p:nvSpPr>
        <p:spPr>
          <a:xfrm>
            <a:off x="457200" y="1828800"/>
            <a:ext cx="8229600" cy="4525963"/>
          </a:xfrm>
        </p:spPr>
        <p:txBody>
          <a:bodyPr/>
          <a:lstStyle/>
          <a:p>
            <a:r>
              <a:rPr lang="en-US" dirty="0"/>
              <a:t>The rate of tax deduction u/s 1946C is </a:t>
            </a:r>
          </a:p>
          <a:p>
            <a:endParaRPr lang="en-US" dirty="0"/>
          </a:p>
          <a:p>
            <a:pPr>
              <a:buNone/>
            </a:pPr>
            <a:r>
              <a:rPr lang="en-US" dirty="0"/>
              <a:t>    10%(+ SC+H&amp;E </a:t>
            </a:r>
            <a:r>
              <a:rPr lang="en-US" dirty="0" err="1"/>
              <a:t>Cess</a:t>
            </a:r>
            <a:r>
              <a:rPr lang="en-US"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Other key point related to Section 196C</a:t>
            </a:r>
          </a:p>
        </p:txBody>
      </p:sp>
      <p:sp>
        <p:nvSpPr>
          <p:cNvPr id="3" name="Content Placeholder 2"/>
          <p:cNvSpPr>
            <a:spLocks noGrp="1"/>
          </p:cNvSpPr>
          <p:nvPr>
            <p:ph idx="1"/>
          </p:nvPr>
        </p:nvSpPr>
        <p:spPr>
          <a:xfrm>
            <a:off x="533400" y="2057400"/>
            <a:ext cx="8229600" cy="4525963"/>
          </a:xfrm>
        </p:spPr>
        <p:txBody>
          <a:bodyPr/>
          <a:lstStyle/>
          <a:p>
            <a:r>
              <a:rPr lang="en-US" dirty="0"/>
              <a:t>No deduction shall be made in respect of dividend referred to in section 115-O.</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Who is responsible to deduct tax under section 196D of Income Tax Act, 1961?</a:t>
            </a:r>
          </a:p>
        </p:txBody>
      </p:sp>
      <p:sp>
        <p:nvSpPr>
          <p:cNvPr id="3" name="Content Placeholder 2"/>
          <p:cNvSpPr>
            <a:spLocks noGrp="1"/>
          </p:cNvSpPr>
          <p:nvPr>
            <p:ph idx="1"/>
          </p:nvPr>
        </p:nvSpPr>
        <p:spPr>
          <a:xfrm>
            <a:off x="533400" y="2332037"/>
            <a:ext cx="8229600" cy="4525963"/>
          </a:xfrm>
        </p:spPr>
        <p:txBody>
          <a:bodyPr/>
          <a:lstStyle/>
          <a:p>
            <a:r>
              <a:rPr lang="en-US" dirty="0"/>
              <a:t>Any person responsible for making payment to Foreign Institutional Investors</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609600"/>
            <a:ext cx="8001000"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3200" b="1" i="1" dirty="0">
                <a:solidFill>
                  <a:srgbClr val="002060"/>
                </a:solidFill>
                <a:effectLst>
                  <a:outerShdw blurRad="38100" dist="38100" dir="2700000" algn="tl">
                    <a:srgbClr val="000000">
                      <a:alpha val="43137"/>
                    </a:srgbClr>
                  </a:outerShdw>
                </a:effectLst>
              </a:rPr>
              <a:t>SECTION 194 E</a:t>
            </a:r>
          </a:p>
        </p:txBody>
      </p:sp>
      <p:sp>
        <p:nvSpPr>
          <p:cNvPr id="5" name="TextBox 4"/>
          <p:cNvSpPr txBox="1"/>
          <p:nvPr/>
        </p:nvSpPr>
        <p:spPr>
          <a:xfrm>
            <a:off x="457200" y="1260396"/>
            <a:ext cx="8001000" cy="1107996"/>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sz="2400" b="1" dirty="0">
                <a:solidFill>
                  <a:schemeClr val="accent1">
                    <a:lumMod val="20000"/>
                    <a:lumOff val="80000"/>
                  </a:schemeClr>
                </a:solidFill>
                <a:effectLst>
                  <a:outerShdw blurRad="38100" dist="38100" dir="2700000" algn="tl">
                    <a:srgbClr val="000000">
                      <a:alpha val="43137"/>
                    </a:srgbClr>
                  </a:outerShdw>
                </a:effectLst>
                <a:latin typeface="Garamond" pitchFamily="18" charset="0"/>
              </a:rPr>
              <a:t>TDS ON PAYMENT TO NON- RESIDENT SPORTSMEN/ SPORTS ASSOCIATION</a:t>
            </a:r>
          </a:p>
          <a:p>
            <a:pPr algn="ctr"/>
            <a:endParaRPr lang="en-US" b="1" dirty="0">
              <a:solidFill>
                <a:schemeClr val="accent1">
                  <a:lumMod val="20000"/>
                  <a:lumOff val="80000"/>
                </a:schemeClr>
              </a:solidFill>
              <a:effectLst>
                <a:outerShdw blurRad="38100" dist="38100" dir="2700000" algn="tl">
                  <a:srgbClr val="000000">
                    <a:alpha val="43137"/>
                  </a:srgbClr>
                </a:outerShdw>
              </a:effectLst>
            </a:endParaRPr>
          </a:p>
        </p:txBody>
      </p:sp>
      <p:sp>
        <p:nvSpPr>
          <p:cNvPr id="6" name="TextBox 5"/>
          <p:cNvSpPr txBox="1"/>
          <p:nvPr/>
        </p:nvSpPr>
        <p:spPr>
          <a:xfrm>
            <a:off x="446314" y="2543145"/>
            <a:ext cx="8077200" cy="40011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sz="2000" b="1" dirty="0">
                <a:effectLst>
                  <a:outerShdw blurRad="38100" dist="38100" dir="2700000" algn="tl">
                    <a:srgbClr val="000000">
                      <a:alpha val="43137"/>
                    </a:srgbClr>
                  </a:outerShdw>
                </a:effectLst>
                <a:latin typeface="Garamond" pitchFamily="18" charset="0"/>
              </a:rPr>
              <a:t>PERSONS LIABLE TO DEDUCT TDS U/S 194E</a:t>
            </a:r>
          </a:p>
        </p:txBody>
      </p:sp>
      <p:sp>
        <p:nvSpPr>
          <p:cNvPr id="8" name="TextBox 7"/>
          <p:cNvSpPr txBox="1"/>
          <p:nvPr/>
        </p:nvSpPr>
        <p:spPr>
          <a:xfrm>
            <a:off x="457200" y="3276600"/>
            <a:ext cx="8066314" cy="707886"/>
          </a:xfrm>
          <a:prstGeom prst="rect">
            <a:avLst/>
          </a:prstGeom>
          <a:noFill/>
        </p:spPr>
        <p:txBody>
          <a:bodyPr wrap="square" rtlCol="0">
            <a:spAutoFit/>
          </a:bodyPr>
          <a:lstStyle/>
          <a:p>
            <a:pPr algn="ctr"/>
            <a:r>
              <a:rPr lang="en-US" sz="2000" dirty="0">
                <a:latin typeface="Garamond" pitchFamily="18" charset="0"/>
              </a:rPr>
              <a:t>Any person making payment of income referred to in </a:t>
            </a:r>
            <a:r>
              <a:rPr lang="en-US" sz="2000" b="1" dirty="0">
                <a:latin typeface="Garamond" pitchFamily="18" charset="0"/>
              </a:rPr>
              <a:t>section 115BBA </a:t>
            </a:r>
            <a:r>
              <a:rPr lang="en-US" sz="2000" dirty="0">
                <a:latin typeface="Garamond" pitchFamily="18" charset="0"/>
              </a:rPr>
              <a:t>of Income Tax Act, 1961  to the following persons shall be liable to deduct TDS:-</a:t>
            </a:r>
          </a:p>
        </p:txBody>
      </p:sp>
      <p:cxnSp>
        <p:nvCxnSpPr>
          <p:cNvPr id="10" name="Straight Connector 9"/>
          <p:cNvCxnSpPr/>
          <p:nvPr/>
        </p:nvCxnSpPr>
        <p:spPr>
          <a:xfrm>
            <a:off x="4191000" y="3984486"/>
            <a:ext cx="0" cy="457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219200" y="4441686"/>
            <a:ext cx="6400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1219200" y="4441686"/>
            <a:ext cx="0" cy="58751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4191000" y="4441686"/>
            <a:ext cx="0" cy="58751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620000" y="4441686"/>
            <a:ext cx="0" cy="58751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04800" y="5181600"/>
            <a:ext cx="2362200" cy="923330"/>
          </a:xfrm>
          <a:prstGeom prst="rect">
            <a:avLst/>
          </a:prstGeo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b="1" dirty="0">
                <a:solidFill>
                  <a:srgbClr val="FF0000"/>
                </a:solidFill>
                <a:latin typeface="Garamond" pitchFamily="18" charset="0"/>
              </a:rPr>
              <a:t>A Non resident sportsman(including an athlete)</a:t>
            </a:r>
          </a:p>
        </p:txBody>
      </p:sp>
      <p:sp>
        <p:nvSpPr>
          <p:cNvPr id="21" name="TextBox 20"/>
          <p:cNvSpPr txBox="1"/>
          <p:nvPr/>
        </p:nvSpPr>
        <p:spPr>
          <a:xfrm>
            <a:off x="3200400" y="5181600"/>
            <a:ext cx="2362200" cy="923330"/>
          </a:xfrm>
          <a:prstGeom prst="rect">
            <a:avLst/>
          </a:prstGeo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lgn="ctr">
              <a:defRPr b="1">
                <a:solidFill>
                  <a:srgbClr val="FF0000"/>
                </a:solidFill>
                <a:latin typeface="Garamond" pitchFamily="18" charset="0"/>
              </a:defRPr>
            </a:lvl1pPr>
          </a:lstStyle>
          <a:p>
            <a:r>
              <a:rPr lang="en-US" dirty="0"/>
              <a:t>An Entertainer</a:t>
            </a:r>
          </a:p>
          <a:p>
            <a:r>
              <a:rPr lang="en-US" dirty="0"/>
              <a:t> who is not a citizen of India.</a:t>
            </a:r>
          </a:p>
        </p:txBody>
      </p:sp>
      <p:sp>
        <p:nvSpPr>
          <p:cNvPr id="22" name="TextBox 21"/>
          <p:cNvSpPr txBox="1"/>
          <p:nvPr/>
        </p:nvSpPr>
        <p:spPr>
          <a:xfrm>
            <a:off x="6384472" y="5186847"/>
            <a:ext cx="2362200" cy="923330"/>
          </a:xfrm>
          <a:prstGeom prst="rect">
            <a:avLst/>
          </a:prstGeom>
          <a:solidFill>
            <a:schemeClr val="accent3">
              <a:lumMod val="20000"/>
              <a:lumOff val="8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algn="ctr">
              <a:defRPr b="1">
                <a:solidFill>
                  <a:srgbClr val="FF0000"/>
                </a:solidFill>
                <a:latin typeface="Garamond" pitchFamily="18" charset="0"/>
              </a:defRPr>
            </a:lvl1pPr>
          </a:lstStyle>
          <a:p>
            <a:r>
              <a:rPr lang="en-US" dirty="0"/>
              <a:t>A non- resident sports association / institution.</a:t>
            </a:r>
          </a:p>
        </p:txBody>
      </p:sp>
    </p:spTree>
    <p:extLst>
      <p:ext uri="{BB962C8B-B14F-4D97-AF65-F5344CB8AC3E}">
        <p14:creationId xmlns:p14="http://schemas.microsoft.com/office/powerpoint/2010/main" val="943716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Nature of Payment</a:t>
            </a:r>
          </a:p>
        </p:txBody>
      </p:sp>
      <p:sp>
        <p:nvSpPr>
          <p:cNvPr id="3" name="Content Placeholder 2"/>
          <p:cNvSpPr>
            <a:spLocks noGrp="1"/>
          </p:cNvSpPr>
          <p:nvPr>
            <p:ph idx="1"/>
          </p:nvPr>
        </p:nvSpPr>
        <p:spPr/>
        <p:txBody>
          <a:bodyPr/>
          <a:lstStyle/>
          <a:p>
            <a:r>
              <a:rPr lang="en-US" dirty="0"/>
              <a:t>Income in respect of securities referred to in section 115AD (not being interest referred to in section 194LD)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When to Deduct TDS under Section 196D?</a:t>
            </a:r>
          </a:p>
        </p:txBody>
      </p:sp>
      <p:sp>
        <p:nvSpPr>
          <p:cNvPr id="3" name="Content Placeholder 2"/>
          <p:cNvSpPr>
            <a:spLocks noGrp="1"/>
          </p:cNvSpPr>
          <p:nvPr>
            <p:ph idx="1"/>
          </p:nvPr>
        </p:nvSpPr>
        <p:spPr/>
        <p:txBody>
          <a:bodyPr>
            <a:normAutofit/>
          </a:bodyPr>
          <a:lstStyle/>
          <a:p>
            <a:r>
              <a:rPr lang="en-US" dirty="0"/>
              <a:t>At the time of credit of such income to the account of payee or at the time of payment, whichever is earlier. For this purpose, “payment” can be in cash or by issue of a </a:t>
            </a:r>
            <a:r>
              <a:rPr lang="en-US" dirty="0" err="1"/>
              <a:t>cheque</a:t>
            </a:r>
            <a:r>
              <a:rPr lang="en-US" dirty="0"/>
              <a:t> or draft of by any other mode.</a:t>
            </a:r>
            <a:br>
              <a:rPr lang="en-US" dirty="0"/>
            </a:br>
            <a:br>
              <a:rPr lang="en-US" dirty="0"/>
            </a:b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Rate of TDS under Section 196D</a:t>
            </a:r>
          </a:p>
        </p:txBody>
      </p:sp>
      <p:sp>
        <p:nvSpPr>
          <p:cNvPr id="3" name="Content Placeholder 2"/>
          <p:cNvSpPr>
            <a:spLocks noGrp="1"/>
          </p:cNvSpPr>
          <p:nvPr>
            <p:ph idx="1"/>
          </p:nvPr>
        </p:nvSpPr>
        <p:spPr/>
        <p:txBody>
          <a:bodyPr/>
          <a:lstStyle/>
          <a:p>
            <a:r>
              <a:rPr lang="en-US" dirty="0"/>
              <a:t>The rate of tax deduction u/s 196D is 20% (+ SC+H&amp;E </a:t>
            </a:r>
            <a:r>
              <a:rPr lang="en-US" dirty="0" err="1"/>
              <a:t>Cess</a:t>
            </a:r>
            <a:r>
              <a:rPr lang="en-US"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Other key point related to Section 196D</a:t>
            </a:r>
          </a:p>
        </p:txBody>
      </p:sp>
      <p:sp>
        <p:nvSpPr>
          <p:cNvPr id="3" name="Content Placeholder 2"/>
          <p:cNvSpPr>
            <a:spLocks noGrp="1"/>
          </p:cNvSpPr>
          <p:nvPr>
            <p:ph idx="1"/>
          </p:nvPr>
        </p:nvSpPr>
        <p:spPr>
          <a:xfrm>
            <a:off x="533400" y="1828800"/>
            <a:ext cx="8229600" cy="4525963"/>
          </a:xfrm>
        </p:spPr>
        <p:txBody>
          <a:bodyPr/>
          <a:lstStyle/>
          <a:p>
            <a:r>
              <a:rPr lang="en-US" dirty="0"/>
              <a:t>No deduction shall be made in respect of capital gains arising from transfer of such securities.</a:t>
            </a:r>
            <a:br>
              <a:rPr lang="en-US" dirty="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8382000" cy="461665"/>
          </a:xfrm>
          <a:prstGeom prst="rect">
            <a:avLst/>
          </a:prstGeom>
          <a:solidFill>
            <a:srgbClr val="002060"/>
          </a:solidFill>
        </p:spPr>
        <p:txBody>
          <a:bodyPr wrap="square" rtlCol="0">
            <a:spAutoFit/>
          </a:bodyPr>
          <a:lstStyle/>
          <a:p>
            <a:pPr algn="ctr"/>
            <a:r>
              <a:rPr lang="en-US" sz="2400" b="1" dirty="0">
                <a:solidFill>
                  <a:schemeClr val="bg1"/>
                </a:solidFill>
                <a:latin typeface="Garamond" pitchFamily="18" charset="0"/>
              </a:rPr>
              <a:t>PAYMENTS REFFERED TO IN SECTION 115BBA</a:t>
            </a:r>
          </a:p>
        </p:txBody>
      </p:sp>
      <p:sp>
        <p:nvSpPr>
          <p:cNvPr id="3" name="TextBox 2"/>
          <p:cNvSpPr txBox="1"/>
          <p:nvPr/>
        </p:nvSpPr>
        <p:spPr>
          <a:xfrm>
            <a:off x="457200" y="990600"/>
            <a:ext cx="8382000" cy="461665"/>
          </a:xfrm>
          <a:prstGeom prst="rect">
            <a:avLst/>
          </a:prstGeom>
          <a:noFill/>
        </p:spPr>
        <p:txBody>
          <a:bodyPr wrap="square" rtlCol="0">
            <a:spAutoFit/>
          </a:bodyPr>
          <a:lstStyle/>
          <a:p>
            <a:r>
              <a:rPr lang="en-US" sz="2400" dirty="0">
                <a:latin typeface="Garamond" pitchFamily="18" charset="0"/>
              </a:rPr>
              <a:t>Where the total income of an assessee,-</a:t>
            </a:r>
          </a:p>
        </p:txBody>
      </p:sp>
      <p:sp>
        <p:nvSpPr>
          <p:cNvPr id="4" name="Rectangle 3"/>
          <p:cNvSpPr/>
          <p:nvPr/>
        </p:nvSpPr>
        <p:spPr>
          <a:xfrm>
            <a:off x="1219200" y="1600200"/>
            <a:ext cx="3200400" cy="11430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being a sportsman (including an athlete),</a:t>
            </a:r>
          </a:p>
        </p:txBody>
      </p:sp>
      <p:sp>
        <p:nvSpPr>
          <p:cNvPr id="5" name="Rectangle 4"/>
          <p:cNvSpPr/>
          <p:nvPr/>
        </p:nvSpPr>
        <p:spPr>
          <a:xfrm>
            <a:off x="4572000" y="1600200"/>
            <a:ext cx="3505200" cy="11430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who is not a citizen of India and is a non-resident</a:t>
            </a:r>
          </a:p>
        </p:txBody>
      </p:sp>
      <p:sp>
        <p:nvSpPr>
          <p:cNvPr id="6" name="TextBox 5"/>
          <p:cNvSpPr txBox="1"/>
          <p:nvPr/>
        </p:nvSpPr>
        <p:spPr>
          <a:xfrm>
            <a:off x="609600" y="2895600"/>
            <a:ext cx="7924800" cy="461665"/>
          </a:xfrm>
          <a:prstGeom prst="rect">
            <a:avLst/>
          </a:prstGeom>
          <a:noFill/>
        </p:spPr>
        <p:txBody>
          <a:bodyPr wrap="square" rtlCol="0">
            <a:spAutoFit/>
          </a:bodyPr>
          <a:lstStyle/>
          <a:p>
            <a:r>
              <a:rPr lang="en-US" sz="2400" dirty="0">
                <a:latin typeface="Garamond" pitchFamily="18" charset="0"/>
              </a:rPr>
              <a:t>includes any income received or receivable by way of --</a:t>
            </a:r>
          </a:p>
        </p:txBody>
      </p:sp>
      <p:sp>
        <p:nvSpPr>
          <p:cNvPr id="7" name="TextBox 6"/>
          <p:cNvSpPr txBox="1"/>
          <p:nvPr/>
        </p:nvSpPr>
        <p:spPr>
          <a:xfrm>
            <a:off x="457200" y="1676400"/>
            <a:ext cx="533400" cy="430887"/>
          </a:xfrm>
          <a:prstGeom prst="rect">
            <a:avLst/>
          </a:prstGeom>
          <a:noFill/>
        </p:spPr>
        <p:txBody>
          <a:bodyPr wrap="square" rtlCol="0">
            <a:spAutoFit/>
          </a:bodyPr>
          <a:lstStyle/>
          <a:p>
            <a:r>
              <a:rPr lang="en-US" sz="2200" dirty="0">
                <a:effectLst>
                  <a:outerShdw blurRad="38100" dist="38100" dir="2700000" algn="tl">
                    <a:srgbClr val="000000">
                      <a:alpha val="43137"/>
                    </a:srgbClr>
                  </a:outerShdw>
                </a:effectLst>
              </a:rPr>
              <a:t>a)</a:t>
            </a:r>
          </a:p>
        </p:txBody>
      </p:sp>
      <p:cxnSp>
        <p:nvCxnSpPr>
          <p:cNvPr id="9" name="Straight Arrow Connector 8"/>
          <p:cNvCxnSpPr/>
          <p:nvPr/>
        </p:nvCxnSpPr>
        <p:spPr>
          <a:xfrm rot="10800000" flipV="1">
            <a:off x="2209800" y="3429000"/>
            <a:ext cx="1295400" cy="914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6200000" flipH="1">
            <a:off x="3390900" y="3924300"/>
            <a:ext cx="1066800" cy="76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343400" y="3429000"/>
            <a:ext cx="1524000" cy="990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28600" y="4419600"/>
            <a:ext cx="2438400" cy="1754326"/>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dirty="0">
                <a:latin typeface="Garamond" pitchFamily="18" charset="0"/>
              </a:rPr>
              <a:t>(</a:t>
            </a:r>
            <a:r>
              <a:rPr lang="en-US" b="1" dirty="0">
                <a:latin typeface="Garamond" pitchFamily="18" charset="0"/>
              </a:rPr>
              <a:t>i) participation in India in any game (other than a game the winnings wherefrom are taxable under section 115BB) or sport</a:t>
            </a:r>
          </a:p>
        </p:txBody>
      </p:sp>
      <p:sp>
        <p:nvSpPr>
          <p:cNvPr id="18" name="TextBox 17"/>
          <p:cNvSpPr txBox="1"/>
          <p:nvPr/>
        </p:nvSpPr>
        <p:spPr>
          <a:xfrm>
            <a:off x="2971800" y="4572000"/>
            <a:ext cx="2133600"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b="1" dirty="0">
                <a:solidFill>
                  <a:schemeClr val="dk1"/>
                </a:solidFill>
                <a:latin typeface="Garamond" pitchFamily="18" charset="0"/>
              </a:rPr>
              <a:t>(ii) advertisement; or</a:t>
            </a:r>
          </a:p>
        </p:txBody>
      </p:sp>
      <p:sp>
        <p:nvSpPr>
          <p:cNvPr id="19" name="TextBox 18"/>
          <p:cNvSpPr txBox="1"/>
          <p:nvPr/>
        </p:nvSpPr>
        <p:spPr>
          <a:xfrm>
            <a:off x="5486400" y="4495800"/>
            <a:ext cx="3048000"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b="1" dirty="0">
                <a:solidFill>
                  <a:schemeClr val="dk1"/>
                </a:solidFill>
                <a:latin typeface="Garamond" pitchFamily="18" charset="0"/>
              </a:rPr>
              <a:t>(iii) contribution of articles relating to any game or sport in India in newspapers, magazines or journals; 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81000"/>
            <a:ext cx="457200" cy="430887"/>
          </a:xfrm>
          <a:prstGeom prst="rect">
            <a:avLst/>
          </a:prstGeom>
          <a:noFill/>
        </p:spPr>
        <p:txBody>
          <a:bodyPr wrap="square" rtlCol="0">
            <a:spAutoFit/>
          </a:bodyPr>
          <a:lstStyle/>
          <a:p>
            <a:r>
              <a:rPr lang="en-US" sz="2200" dirty="0">
                <a:effectLst>
                  <a:outerShdw blurRad="38100" dist="38100" dir="2700000" algn="tl">
                    <a:srgbClr val="000000">
                      <a:alpha val="43137"/>
                    </a:srgbClr>
                  </a:outerShdw>
                </a:effectLst>
              </a:rPr>
              <a:t>b)</a:t>
            </a:r>
          </a:p>
        </p:txBody>
      </p:sp>
      <p:sp>
        <p:nvSpPr>
          <p:cNvPr id="4" name="Rectangle 3"/>
          <p:cNvSpPr/>
          <p:nvPr/>
        </p:nvSpPr>
        <p:spPr>
          <a:xfrm>
            <a:off x="762000" y="381000"/>
            <a:ext cx="7162800" cy="5334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being a non-resident sports association or institution</a:t>
            </a:r>
          </a:p>
        </p:txBody>
      </p:sp>
      <p:sp>
        <p:nvSpPr>
          <p:cNvPr id="5" name="Left Brace 4"/>
          <p:cNvSpPr/>
          <p:nvPr/>
        </p:nvSpPr>
        <p:spPr>
          <a:xfrm rot="16200000">
            <a:off x="4076700" y="-2171700"/>
            <a:ext cx="457200" cy="6934200"/>
          </a:xfrm>
          <a:prstGeom prst="leftBrace">
            <a:avLst>
              <a:gd name="adj1" fmla="val 8333"/>
              <a:gd name="adj2" fmla="val 49446"/>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Rectangle 5"/>
          <p:cNvSpPr/>
          <p:nvPr/>
        </p:nvSpPr>
        <p:spPr>
          <a:xfrm>
            <a:off x="838200" y="1676400"/>
            <a:ext cx="7010400"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b="1" dirty="0">
                <a:solidFill>
                  <a:schemeClr val="dk1"/>
                </a:solidFill>
                <a:latin typeface="Garamond" pitchFamily="18" charset="0"/>
              </a:rPr>
              <a:t> includes any amount guaranteed to be paid or payable to such association or institution in relation to any game (other than a game the winnings wherefrom are taxable under section 115BB) or sport played in India,</a:t>
            </a:r>
          </a:p>
        </p:txBody>
      </p:sp>
      <p:sp>
        <p:nvSpPr>
          <p:cNvPr id="7" name="TextBox 6"/>
          <p:cNvSpPr txBox="1"/>
          <p:nvPr/>
        </p:nvSpPr>
        <p:spPr>
          <a:xfrm>
            <a:off x="304800" y="3429000"/>
            <a:ext cx="533400" cy="430887"/>
          </a:xfrm>
          <a:prstGeom prst="rect">
            <a:avLst/>
          </a:prstGeom>
          <a:noFill/>
        </p:spPr>
        <p:txBody>
          <a:bodyPr wrap="square" rtlCol="0">
            <a:spAutoFit/>
          </a:bodyPr>
          <a:lstStyle/>
          <a:p>
            <a:r>
              <a:rPr lang="en-US" sz="2200" dirty="0">
                <a:effectLst>
                  <a:outerShdw blurRad="38100" dist="38100" dir="2700000" algn="tl">
                    <a:srgbClr val="000000">
                      <a:alpha val="43137"/>
                    </a:srgbClr>
                  </a:outerShdw>
                </a:effectLst>
              </a:rPr>
              <a:t>c)</a:t>
            </a:r>
          </a:p>
        </p:txBody>
      </p:sp>
      <p:sp>
        <p:nvSpPr>
          <p:cNvPr id="8" name="Rectangle 7"/>
          <p:cNvSpPr/>
          <p:nvPr/>
        </p:nvSpPr>
        <p:spPr>
          <a:xfrm>
            <a:off x="838200" y="3429000"/>
            <a:ext cx="3581400" cy="6858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being an entertainer</a:t>
            </a:r>
          </a:p>
        </p:txBody>
      </p:sp>
      <p:sp>
        <p:nvSpPr>
          <p:cNvPr id="9" name="Rectangle 8"/>
          <p:cNvSpPr/>
          <p:nvPr/>
        </p:nvSpPr>
        <p:spPr>
          <a:xfrm>
            <a:off x="4648200" y="3429000"/>
            <a:ext cx="3810000" cy="68580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who is not a citizen of India  and is a non-resident</a:t>
            </a:r>
          </a:p>
        </p:txBody>
      </p:sp>
      <p:cxnSp>
        <p:nvCxnSpPr>
          <p:cNvPr id="11" name="Straight Arrow Connector 10"/>
          <p:cNvCxnSpPr/>
          <p:nvPr/>
        </p:nvCxnSpPr>
        <p:spPr>
          <a:xfrm>
            <a:off x="2667000" y="4267200"/>
            <a:ext cx="1371600" cy="990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0800000" flipV="1">
            <a:off x="4267200" y="4191000"/>
            <a:ext cx="1143000" cy="10668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1219200" y="5410200"/>
            <a:ext cx="6248400" cy="715089"/>
          </a:xfrm>
          <a:prstGeom prst="round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US" b="1" dirty="0">
                <a:solidFill>
                  <a:schemeClr val="dk1"/>
                </a:solidFill>
                <a:latin typeface="Garamond" pitchFamily="18" charset="0"/>
              </a:rPr>
              <a:t>includes any income received or receivable from his performance in India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7848600"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sz="2800" b="1" dirty="0">
                <a:solidFill>
                  <a:schemeClr val="dk1"/>
                </a:solidFill>
                <a:effectLst>
                  <a:outerShdw blurRad="38100" dist="38100" dir="2700000" algn="tl">
                    <a:srgbClr val="000000">
                      <a:alpha val="43137"/>
                    </a:srgbClr>
                  </a:outerShdw>
                </a:effectLst>
                <a:latin typeface="Garamond" pitchFamily="18" charset="0"/>
              </a:rPr>
              <a:t>TIME OF DEDUCTION OF TDS UNDER SECTION 194E</a:t>
            </a:r>
          </a:p>
        </p:txBody>
      </p:sp>
      <p:sp>
        <p:nvSpPr>
          <p:cNvPr id="3" name="TextBox 2"/>
          <p:cNvSpPr txBox="1"/>
          <p:nvPr/>
        </p:nvSpPr>
        <p:spPr>
          <a:xfrm>
            <a:off x="609600" y="1752600"/>
            <a:ext cx="7696200" cy="738664"/>
          </a:xfrm>
          <a:prstGeom prst="rect">
            <a:avLst/>
          </a:prstGeom>
          <a:noFill/>
        </p:spPr>
        <p:txBody>
          <a:bodyPr wrap="square" rtlCol="0">
            <a:spAutoFit/>
          </a:bodyPr>
          <a:lstStyle/>
          <a:p>
            <a:r>
              <a:rPr lang="en-US" sz="2100" b="1" dirty="0">
                <a:latin typeface="Times New Roman" pitchFamily="18" charset="0"/>
                <a:cs typeface="Times New Roman" pitchFamily="18" charset="0"/>
              </a:rPr>
              <a:t>When this section gets attracted  in a given transaction, deductor is required to deduct TDS </a:t>
            </a:r>
            <a:r>
              <a:rPr lang="en-US" sz="2100" b="1" u="sng" dirty="0">
                <a:solidFill>
                  <a:srgbClr val="FF0000"/>
                </a:solidFill>
                <a:latin typeface="Times New Roman" pitchFamily="18" charset="0"/>
                <a:cs typeface="Times New Roman" pitchFamily="18" charset="0"/>
              </a:rPr>
              <a:t>within earlier of the following dates </a:t>
            </a:r>
            <a:r>
              <a:rPr lang="en-US" sz="2100" b="1" dirty="0">
                <a:latin typeface="Times New Roman" pitchFamily="18" charset="0"/>
                <a:cs typeface="Times New Roman" pitchFamily="18" charset="0"/>
              </a:rPr>
              <a:t>–</a:t>
            </a:r>
          </a:p>
        </p:txBody>
      </p:sp>
      <p:sp>
        <p:nvSpPr>
          <p:cNvPr id="4" name="Oval 3"/>
          <p:cNvSpPr/>
          <p:nvPr/>
        </p:nvSpPr>
        <p:spPr>
          <a:xfrm>
            <a:off x="685800" y="2971800"/>
            <a:ext cx="3124200" cy="29718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400" b="1" dirty="0">
                <a:latin typeface="Garamond" pitchFamily="18" charset="0"/>
              </a:rPr>
              <a:t>At the time of payment in cheque, draft, cash or any other mode</a:t>
            </a:r>
          </a:p>
        </p:txBody>
      </p:sp>
      <p:sp>
        <p:nvSpPr>
          <p:cNvPr id="5" name="TextBox 4"/>
          <p:cNvSpPr txBox="1"/>
          <p:nvPr/>
        </p:nvSpPr>
        <p:spPr>
          <a:xfrm>
            <a:off x="4038600" y="3810000"/>
            <a:ext cx="838200" cy="400110"/>
          </a:xfrm>
          <a:prstGeom prst="rect">
            <a:avLst/>
          </a:prstGeom>
          <a:noFill/>
        </p:spPr>
        <p:txBody>
          <a:bodyPr wrap="square" rtlCol="0">
            <a:spAutoFit/>
          </a:bodyPr>
          <a:lstStyle/>
          <a:p>
            <a:pPr algn="ctr"/>
            <a:r>
              <a:rPr lang="en-US" sz="2000" b="1" dirty="0">
                <a:effectLst>
                  <a:outerShdw blurRad="38100" dist="38100" dir="2700000" algn="tl">
                    <a:srgbClr val="000000">
                      <a:alpha val="43137"/>
                    </a:srgbClr>
                  </a:outerShdw>
                </a:effectLst>
                <a:latin typeface="Garamond" pitchFamily="18" charset="0"/>
              </a:rPr>
              <a:t>OR</a:t>
            </a:r>
          </a:p>
        </p:txBody>
      </p:sp>
      <p:sp>
        <p:nvSpPr>
          <p:cNvPr id="6" name="Oval 5"/>
          <p:cNvSpPr/>
          <p:nvPr/>
        </p:nvSpPr>
        <p:spPr>
          <a:xfrm>
            <a:off x="5410200" y="3048000"/>
            <a:ext cx="2971800" cy="2819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2400" b="1" dirty="0">
                <a:latin typeface="Garamond" pitchFamily="18" charset="0"/>
              </a:rPr>
              <a:t>At the time of credit of the income to the account of the recipient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534400" cy="99060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sz="2800" b="1" dirty="0">
                <a:solidFill>
                  <a:schemeClr val="dk1"/>
                </a:solidFill>
                <a:effectLst>
                  <a:outerShdw blurRad="38100" dist="38100" dir="2700000" algn="tl">
                    <a:srgbClr val="000000">
                      <a:alpha val="43137"/>
                    </a:srgbClr>
                  </a:outerShdw>
                </a:effectLst>
                <a:latin typeface="Garamond" pitchFamily="18" charset="0"/>
              </a:rPr>
              <a:t> RATE AT WHICH TDS UNDER SECTION 194E IS TO BE DEDUCTED</a:t>
            </a:r>
          </a:p>
        </p:txBody>
      </p:sp>
      <p:sp>
        <p:nvSpPr>
          <p:cNvPr id="3" name="Round Same Side Corner Rectangle 2"/>
          <p:cNvSpPr/>
          <p:nvPr/>
        </p:nvSpPr>
        <p:spPr>
          <a:xfrm>
            <a:off x="1066800" y="2057400"/>
            <a:ext cx="7010400" cy="1447800"/>
          </a:xfrm>
          <a:prstGeom prst="round2Same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dirty="0">
                <a:latin typeface="Garamond" pitchFamily="18" charset="0"/>
              </a:rPr>
              <a:t>Deductor liable to deduct TDS under section 194E is required to deduct TDS </a:t>
            </a:r>
          </a:p>
        </p:txBody>
      </p:sp>
      <p:cxnSp>
        <p:nvCxnSpPr>
          <p:cNvPr id="6" name="Straight Arrow Connector 5"/>
          <p:cNvCxnSpPr/>
          <p:nvPr/>
        </p:nvCxnSpPr>
        <p:spPr>
          <a:xfrm rot="5400000">
            <a:off x="4229100" y="1714500"/>
            <a:ext cx="5334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4000500" y="4229100"/>
            <a:ext cx="9906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3048000" y="4800600"/>
            <a:ext cx="3048000" cy="15240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600" dirty="0"/>
              <a:t>@ 20%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81000"/>
            <a:ext cx="7696200"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sz="2800" b="1" dirty="0">
                <a:solidFill>
                  <a:schemeClr val="dk1"/>
                </a:solidFill>
                <a:effectLst>
                  <a:outerShdw blurRad="38100" dist="38100" dir="2700000" algn="tl">
                    <a:srgbClr val="000000">
                      <a:alpha val="43137"/>
                    </a:srgbClr>
                  </a:outerShdw>
                </a:effectLst>
                <a:latin typeface="Garamond" pitchFamily="18" charset="0"/>
              </a:rPr>
              <a:t>TDS RETURN FILING U/S 194E</a:t>
            </a:r>
          </a:p>
        </p:txBody>
      </p:sp>
      <p:sp>
        <p:nvSpPr>
          <p:cNvPr id="3" name="Rounded Rectangle 2"/>
          <p:cNvSpPr/>
          <p:nvPr/>
        </p:nvSpPr>
        <p:spPr>
          <a:xfrm>
            <a:off x="533400" y="1143000"/>
            <a:ext cx="7772400" cy="2209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200" dirty="0">
                <a:latin typeface="Garamond" pitchFamily="18" charset="0"/>
              </a:rPr>
              <a:t>The Deductor, under section 194E of the Income Tax Act, 1961, is required to furnish TDS return in </a:t>
            </a:r>
            <a:r>
              <a:rPr lang="en-US" sz="2200" b="1" dirty="0">
                <a:latin typeface="Garamond" pitchFamily="18" charset="0"/>
                <a:hlinkClick r:id="rId2"/>
              </a:rPr>
              <a:t>Form 27Q</a:t>
            </a:r>
            <a:endParaRPr lang="en-US" sz="2200" dirty="0">
              <a:latin typeface="Garamond" pitchFamily="18" charset="0"/>
            </a:endParaRPr>
          </a:p>
        </p:txBody>
      </p:sp>
      <p:sp>
        <p:nvSpPr>
          <p:cNvPr id="5" name="Round Diagonal Corner Rectangle 4"/>
          <p:cNvSpPr/>
          <p:nvPr/>
        </p:nvSpPr>
        <p:spPr>
          <a:xfrm>
            <a:off x="1143000" y="3505200"/>
            <a:ext cx="6324600" cy="990600"/>
          </a:xfrm>
          <a:prstGeom prst="round2Diag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000" b="1" dirty="0">
                <a:latin typeface="Garamond" pitchFamily="18" charset="0"/>
              </a:rPr>
              <a:t>FORM 27Q IS TO BE FILED QUARTERLY</a:t>
            </a:r>
          </a:p>
        </p:txBody>
      </p:sp>
      <p:sp>
        <p:nvSpPr>
          <p:cNvPr id="6" name="Flowchart: Terminator 5"/>
          <p:cNvSpPr/>
          <p:nvPr/>
        </p:nvSpPr>
        <p:spPr>
          <a:xfrm>
            <a:off x="457200" y="4953000"/>
            <a:ext cx="7848600" cy="1447800"/>
          </a:xfrm>
          <a:prstGeom prst="flowChartTerminator">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US" sz="2000" b="1" dirty="0">
                <a:latin typeface="Garamond" pitchFamily="18" charset="0"/>
              </a:rPr>
              <a:t>Provisions of section 203 of the Income Tax Act, 1961 makes it mandatory for the Deductor to issue the TDS certificate to the payee. The Deductor deducting TDS under section 194E is required to furnish TDS certificate in Form 16A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57200" y="304800"/>
            <a:ext cx="8001000" cy="8382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800" b="1" dirty="0"/>
              <a:t>RELEVANT RULES AND FORMS FOR THE PURPOSE OF THIS SECTION</a:t>
            </a:r>
          </a:p>
        </p:txBody>
      </p:sp>
      <p:sp>
        <p:nvSpPr>
          <p:cNvPr id="8" name="Rounded Rectangle 7"/>
          <p:cNvSpPr/>
          <p:nvPr/>
        </p:nvSpPr>
        <p:spPr>
          <a:xfrm>
            <a:off x="2895600" y="1371600"/>
            <a:ext cx="3200400" cy="6096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2400" b="1" dirty="0">
                <a:latin typeface="Garamond" pitchFamily="18" charset="0"/>
              </a:rPr>
              <a:t>RULES</a:t>
            </a:r>
          </a:p>
        </p:txBody>
      </p:sp>
      <p:sp>
        <p:nvSpPr>
          <p:cNvPr id="9" name="Rounded Rectangle 8"/>
          <p:cNvSpPr/>
          <p:nvPr/>
        </p:nvSpPr>
        <p:spPr>
          <a:xfrm>
            <a:off x="2971800" y="3810000"/>
            <a:ext cx="3200400" cy="6096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2400" b="1" dirty="0">
                <a:latin typeface="Garamond" pitchFamily="18" charset="0"/>
              </a:rPr>
              <a:t>FORMS</a:t>
            </a:r>
          </a:p>
        </p:txBody>
      </p:sp>
      <p:sp>
        <p:nvSpPr>
          <p:cNvPr id="13" name="Oval 12"/>
          <p:cNvSpPr/>
          <p:nvPr/>
        </p:nvSpPr>
        <p:spPr>
          <a:xfrm>
            <a:off x="381000" y="2819400"/>
            <a:ext cx="1752600" cy="8382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a:t>RULE 30 </a:t>
            </a:r>
          </a:p>
        </p:txBody>
      </p:sp>
      <p:sp>
        <p:nvSpPr>
          <p:cNvPr id="14" name="Oval 13"/>
          <p:cNvSpPr/>
          <p:nvPr/>
        </p:nvSpPr>
        <p:spPr>
          <a:xfrm>
            <a:off x="2209800" y="2362200"/>
            <a:ext cx="1600200" cy="7620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a:t>RULE 31</a:t>
            </a:r>
          </a:p>
        </p:txBody>
      </p:sp>
      <p:sp>
        <p:nvSpPr>
          <p:cNvPr id="15" name="Oval 14"/>
          <p:cNvSpPr/>
          <p:nvPr/>
        </p:nvSpPr>
        <p:spPr>
          <a:xfrm>
            <a:off x="4114800" y="2819400"/>
            <a:ext cx="1600200" cy="7620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a:t>RULE 31A</a:t>
            </a:r>
          </a:p>
        </p:txBody>
      </p:sp>
      <p:sp>
        <p:nvSpPr>
          <p:cNvPr id="16" name="Oval 15"/>
          <p:cNvSpPr/>
          <p:nvPr/>
        </p:nvSpPr>
        <p:spPr>
          <a:xfrm>
            <a:off x="5715000" y="2133600"/>
            <a:ext cx="1676400" cy="7620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a:t>RULE 31AB</a:t>
            </a:r>
          </a:p>
        </p:txBody>
      </p:sp>
      <p:sp>
        <p:nvSpPr>
          <p:cNvPr id="17" name="Oval 16"/>
          <p:cNvSpPr/>
          <p:nvPr/>
        </p:nvSpPr>
        <p:spPr>
          <a:xfrm>
            <a:off x="7239000" y="2895600"/>
            <a:ext cx="1752600" cy="91440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dirty="0"/>
              <a:t>RULE 37 A</a:t>
            </a:r>
          </a:p>
        </p:txBody>
      </p:sp>
      <p:sp>
        <p:nvSpPr>
          <p:cNvPr id="18" name="Oval 17"/>
          <p:cNvSpPr/>
          <p:nvPr/>
        </p:nvSpPr>
        <p:spPr>
          <a:xfrm>
            <a:off x="838200" y="4953000"/>
            <a:ext cx="1981200" cy="990600"/>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b="1" dirty="0"/>
              <a:t>FORM No.16A</a:t>
            </a:r>
          </a:p>
        </p:txBody>
      </p:sp>
      <p:sp>
        <p:nvSpPr>
          <p:cNvPr id="19" name="Oval 18"/>
          <p:cNvSpPr/>
          <p:nvPr/>
        </p:nvSpPr>
        <p:spPr>
          <a:xfrm>
            <a:off x="3810000" y="4953000"/>
            <a:ext cx="2057400" cy="1066800"/>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b="1" dirty="0"/>
              <a:t>FORM 26 AS </a:t>
            </a:r>
          </a:p>
        </p:txBody>
      </p:sp>
      <p:sp>
        <p:nvSpPr>
          <p:cNvPr id="20" name="Oval 19"/>
          <p:cNvSpPr/>
          <p:nvPr/>
        </p:nvSpPr>
        <p:spPr>
          <a:xfrm>
            <a:off x="6553200" y="5029200"/>
            <a:ext cx="2057400" cy="990600"/>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b="1" dirty="0"/>
              <a:t>FORM 27 Q</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1220</TotalTime>
  <Words>1929</Words>
  <Application>Microsoft Office PowerPoint</Application>
  <PresentationFormat>On-screen Show (4:3)</PresentationFormat>
  <Paragraphs>111</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Garamond</vt:lpstr>
      <vt:lpstr>Times New Roman</vt:lpstr>
      <vt:lpstr>Tw Cen MT</vt:lpstr>
      <vt:lpstr>Tw Cen MT Condensed</vt:lpstr>
      <vt:lpstr>Wingdings 3</vt:lpstr>
      <vt:lpstr>Integral</vt:lpstr>
      <vt:lpstr>194 E, 195, 196C, 196D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SEC 195 - NONRESIDENT</vt:lpstr>
      <vt:lpstr>NON RESIDENT</vt:lpstr>
      <vt:lpstr>PowerPoint Presentation</vt:lpstr>
      <vt:lpstr>Who should deduct tax under Section 195? </vt:lpstr>
      <vt:lpstr>Is there a threshold limit to deduct TDS u/s 195? </vt:lpstr>
      <vt:lpstr>At what rate is the tax deducted under section 195? </vt:lpstr>
      <vt:lpstr>PowerPoint Presentation</vt:lpstr>
      <vt:lpstr>Application for nil or lower TDS deduction certificate by the payer </vt:lpstr>
      <vt:lpstr>Declaration of information in relation to foreign payments </vt:lpstr>
      <vt:lpstr>15 CA</vt:lpstr>
      <vt:lpstr>PowerPoint Presentation</vt:lpstr>
      <vt:lpstr>PowerPoint Presentation</vt:lpstr>
      <vt:lpstr>PowerPoint Presentation</vt:lpstr>
      <vt:lpstr>196 C</vt:lpstr>
      <vt:lpstr>When to Deduct TDS under Section 196C?</vt:lpstr>
      <vt:lpstr>Rate of TDS under Section 196C?</vt:lpstr>
      <vt:lpstr>Other key point related to Section 196C</vt:lpstr>
      <vt:lpstr>Who is responsible to deduct tax under section 196D of Income Tax Act, 1961?</vt:lpstr>
      <vt:lpstr>Nature of Payment</vt:lpstr>
      <vt:lpstr>When to Deduct TDS under Section 196D?</vt:lpstr>
      <vt:lpstr>Rate of TDS under Section 196D</vt:lpstr>
      <vt:lpstr>Other key point related to Section 196D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194 E, 195, 196C, 196D</dc:title>
  <dc:creator>ADMIN</dc:creator>
  <cp:lastModifiedBy>919633533228</cp:lastModifiedBy>
  <cp:revision>3</cp:revision>
  <dcterms:created xsi:type="dcterms:W3CDTF">2022-08-05T05:35:47Z</dcterms:created>
  <dcterms:modified xsi:type="dcterms:W3CDTF">2023-11-21T16:28:50Z</dcterms:modified>
</cp:coreProperties>
</file>