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1" r:id="rId15"/>
    <p:sldId id="272" r:id="rId16"/>
    <p:sldId id="273" r:id="rId17"/>
    <p:sldId id="274" r:id="rId18"/>
    <p:sldId id="275" r:id="rId19"/>
    <p:sldId id="276" r:id="rId20"/>
    <p:sldId id="277" r:id="rId21"/>
    <p:sldId id="279" r:id="rId22"/>
    <p:sldId id="280" r:id="rId23"/>
    <p:sldId id="281" r:id="rId24"/>
    <p:sldId id="282" r:id="rId25"/>
    <p:sldId id="284" r:id="rId26"/>
    <p:sldId id="286" r:id="rId27"/>
    <p:sldId id="283" r:id="rId28"/>
    <p:sldId id="285" r:id="rId29"/>
    <p:sldId id="287" r:id="rId30"/>
    <p:sldId id="288" r:id="rId31"/>
    <p:sldId id="292" r:id="rId32"/>
    <p:sldId id="294" r:id="rId33"/>
    <p:sldId id="295" r:id="rId34"/>
    <p:sldId id="296" r:id="rId35"/>
    <p:sldId id="297" r:id="rId36"/>
    <p:sldId id="298" r:id="rId37"/>
    <p:sldId id="299" r:id="rId38"/>
    <p:sldId id="300" r:id="rId39"/>
    <p:sldId id="301" r:id="rId40"/>
    <p:sldId id="306" r:id="rId41"/>
    <p:sldId id="308" r:id="rId42"/>
    <p:sldId id="309" r:id="rId43"/>
    <p:sldId id="310" r:id="rId44"/>
    <p:sldId id="311" r:id="rId45"/>
    <p:sldId id="312" r:id="rId46"/>
    <p:sldId id="313" r:id="rId47"/>
    <p:sldId id="314" r:id="rId48"/>
    <p:sldId id="316" r:id="rId49"/>
    <p:sldId id="315"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49C22F-993C-4E74-A93A-E629E1653191}" type="datetimeFigureOut">
              <a:rPr lang="en-IN" smtClean="0"/>
              <a:t>11/12/2023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1A88B3-AB80-4906-86F5-394990E6D62F}" type="slidenum">
              <a:rPr lang="en-IN" smtClean="0"/>
              <a:t>‹#›</a:t>
            </a:fld>
            <a:endParaRPr lang="en-IN"/>
          </a:p>
        </p:txBody>
      </p:sp>
    </p:spTree>
    <p:extLst>
      <p:ext uri="{BB962C8B-B14F-4D97-AF65-F5344CB8AC3E}">
        <p14:creationId xmlns:p14="http://schemas.microsoft.com/office/powerpoint/2010/main" val="3091290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81A88B3-AB80-4906-86F5-394990E6D62F}" type="slidenum">
              <a:rPr lang="en-IN" smtClean="0"/>
              <a:t>1</a:t>
            </a:fld>
            <a:endParaRPr lang="en-IN"/>
          </a:p>
        </p:txBody>
      </p:sp>
    </p:spTree>
    <p:extLst>
      <p:ext uri="{BB962C8B-B14F-4D97-AF65-F5344CB8AC3E}">
        <p14:creationId xmlns:p14="http://schemas.microsoft.com/office/powerpoint/2010/main" val="2101612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
        <p:nvSpPr>
          <p:cNvPr id="6" name="Slide Number Placeholder 5"/>
          <p:cNvSpPr>
            <a:spLocks noGrp="1"/>
          </p:cNvSpPr>
          <p:nvPr>
            <p:ph type="sldNum" sz="quarter" idx="12"/>
          </p:nvPr>
        </p:nvSpPr>
        <p:spPr/>
        <p:txBody>
          <a:bodyPr/>
          <a:lstStyle/>
          <a:p>
            <a:fld id="{FE0B678B-5BE7-4E88-961E-0E7F5D2ED59F}" type="slidenum">
              <a:rPr lang="en-IN" smtClean="0"/>
              <a:t>‹#›</a:t>
            </a:fld>
            <a:endParaRPr lang="en-IN"/>
          </a:p>
        </p:txBody>
      </p:sp>
    </p:spTree>
    <p:extLst>
      <p:ext uri="{BB962C8B-B14F-4D97-AF65-F5344CB8AC3E}">
        <p14:creationId xmlns:p14="http://schemas.microsoft.com/office/powerpoint/2010/main" val="1856875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
        <p:nvSpPr>
          <p:cNvPr id="6" name="Slide Number Placeholder 5"/>
          <p:cNvSpPr>
            <a:spLocks noGrp="1"/>
          </p:cNvSpPr>
          <p:nvPr>
            <p:ph type="sldNum" sz="quarter" idx="12"/>
          </p:nvPr>
        </p:nvSpPr>
        <p:spPr/>
        <p:txBody>
          <a:bodyPr/>
          <a:lstStyle/>
          <a:p>
            <a:fld id="{FE0B678B-5BE7-4E88-961E-0E7F5D2ED59F}" type="slidenum">
              <a:rPr lang="en-IN" smtClean="0"/>
              <a:t>‹#›</a:t>
            </a:fld>
            <a:endParaRPr lang="en-IN"/>
          </a:p>
        </p:txBody>
      </p:sp>
    </p:spTree>
    <p:extLst>
      <p:ext uri="{BB962C8B-B14F-4D97-AF65-F5344CB8AC3E}">
        <p14:creationId xmlns:p14="http://schemas.microsoft.com/office/powerpoint/2010/main" val="342403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
        <p:nvSpPr>
          <p:cNvPr id="6" name="Slide Number Placeholder 5"/>
          <p:cNvSpPr>
            <a:spLocks noGrp="1"/>
          </p:cNvSpPr>
          <p:nvPr>
            <p:ph type="sldNum" sz="quarter" idx="12"/>
          </p:nvPr>
        </p:nvSpPr>
        <p:spPr/>
        <p:txBody>
          <a:bodyPr/>
          <a:lstStyle/>
          <a:p>
            <a:fld id="{FE0B678B-5BE7-4E88-961E-0E7F5D2ED59F}" type="slidenum">
              <a:rPr lang="en-IN" smtClean="0"/>
              <a:t>‹#›</a:t>
            </a:fld>
            <a:endParaRPr lang="en-IN"/>
          </a:p>
        </p:txBody>
      </p:sp>
    </p:spTree>
    <p:extLst>
      <p:ext uri="{BB962C8B-B14F-4D97-AF65-F5344CB8AC3E}">
        <p14:creationId xmlns:p14="http://schemas.microsoft.com/office/powerpoint/2010/main" val="786226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
        <p:nvSpPr>
          <p:cNvPr id="6" name="Slide Number Placeholder 5"/>
          <p:cNvSpPr>
            <a:spLocks noGrp="1"/>
          </p:cNvSpPr>
          <p:nvPr>
            <p:ph type="sldNum" sz="quarter" idx="12"/>
          </p:nvPr>
        </p:nvSpPr>
        <p:spPr/>
        <p:txBody>
          <a:bodyPr/>
          <a:lstStyle/>
          <a:p>
            <a:fld id="{FE0B678B-5BE7-4E88-961E-0E7F5D2ED59F}" type="slidenum">
              <a:rPr lang="en-IN" smtClean="0"/>
              <a:t>‹#›</a:t>
            </a:fld>
            <a:endParaRPr lang="en-IN"/>
          </a:p>
        </p:txBody>
      </p:sp>
    </p:spTree>
    <p:extLst>
      <p:ext uri="{BB962C8B-B14F-4D97-AF65-F5344CB8AC3E}">
        <p14:creationId xmlns:p14="http://schemas.microsoft.com/office/powerpoint/2010/main" val="2417220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
        <p:nvSpPr>
          <p:cNvPr id="6" name="Slide Number Placeholder 5"/>
          <p:cNvSpPr>
            <a:spLocks noGrp="1"/>
          </p:cNvSpPr>
          <p:nvPr>
            <p:ph type="sldNum" sz="quarter" idx="12"/>
          </p:nvPr>
        </p:nvSpPr>
        <p:spPr/>
        <p:txBody>
          <a:bodyPr/>
          <a:lstStyle/>
          <a:p>
            <a:fld id="{FE0B678B-5BE7-4E88-961E-0E7F5D2ED59F}" type="slidenum">
              <a:rPr lang="en-IN" smtClean="0"/>
              <a:t>‹#›</a:t>
            </a:fld>
            <a:endParaRPr lang="en-IN"/>
          </a:p>
        </p:txBody>
      </p:sp>
    </p:spTree>
    <p:extLst>
      <p:ext uri="{BB962C8B-B14F-4D97-AF65-F5344CB8AC3E}">
        <p14:creationId xmlns:p14="http://schemas.microsoft.com/office/powerpoint/2010/main" val="864880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r>
              <a:rPr lang="en-IN" smtClean="0"/>
              <a:t>09/12/2023</a:t>
            </a:r>
            <a:endParaRPr lang="en-IN"/>
          </a:p>
        </p:txBody>
      </p:sp>
      <p:sp>
        <p:nvSpPr>
          <p:cNvPr id="6" name="Footer Placeholder 5"/>
          <p:cNvSpPr>
            <a:spLocks noGrp="1"/>
          </p:cNvSpPr>
          <p:nvPr>
            <p:ph type="ftr" sz="quarter" idx="11"/>
          </p:nvPr>
        </p:nvSpPr>
        <p:spPr/>
        <p:txBody>
          <a:bodyPr/>
          <a:lstStyle/>
          <a:p>
            <a:r>
              <a:rPr lang="en-IN" smtClean="0"/>
              <a:t>TDS-ICMAI</a:t>
            </a:r>
            <a:endParaRPr lang="en-IN"/>
          </a:p>
        </p:txBody>
      </p:sp>
      <p:sp>
        <p:nvSpPr>
          <p:cNvPr id="7" name="Slide Number Placeholder 6"/>
          <p:cNvSpPr>
            <a:spLocks noGrp="1"/>
          </p:cNvSpPr>
          <p:nvPr>
            <p:ph type="sldNum" sz="quarter" idx="12"/>
          </p:nvPr>
        </p:nvSpPr>
        <p:spPr/>
        <p:txBody>
          <a:bodyPr/>
          <a:lstStyle/>
          <a:p>
            <a:fld id="{FE0B678B-5BE7-4E88-961E-0E7F5D2ED59F}" type="slidenum">
              <a:rPr lang="en-IN" smtClean="0"/>
              <a:t>‹#›</a:t>
            </a:fld>
            <a:endParaRPr lang="en-IN"/>
          </a:p>
        </p:txBody>
      </p:sp>
    </p:spTree>
    <p:extLst>
      <p:ext uri="{BB962C8B-B14F-4D97-AF65-F5344CB8AC3E}">
        <p14:creationId xmlns:p14="http://schemas.microsoft.com/office/powerpoint/2010/main" val="661495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r>
              <a:rPr lang="en-IN" smtClean="0"/>
              <a:t>09/12/2023</a:t>
            </a:r>
            <a:endParaRPr lang="en-IN"/>
          </a:p>
        </p:txBody>
      </p:sp>
      <p:sp>
        <p:nvSpPr>
          <p:cNvPr id="8" name="Footer Placeholder 7"/>
          <p:cNvSpPr>
            <a:spLocks noGrp="1"/>
          </p:cNvSpPr>
          <p:nvPr>
            <p:ph type="ftr" sz="quarter" idx="11"/>
          </p:nvPr>
        </p:nvSpPr>
        <p:spPr/>
        <p:txBody>
          <a:bodyPr/>
          <a:lstStyle/>
          <a:p>
            <a:r>
              <a:rPr lang="en-IN" smtClean="0"/>
              <a:t>TDS-ICMAI</a:t>
            </a:r>
            <a:endParaRPr lang="en-IN"/>
          </a:p>
        </p:txBody>
      </p:sp>
      <p:sp>
        <p:nvSpPr>
          <p:cNvPr id="9" name="Slide Number Placeholder 8"/>
          <p:cNvSpPr>
            <a:spLocks noGrp="1"/>
          </p:cNvSpPr>
          <p:nvPr>
            <p:ph type="sldNum" sz="quarter" idx="12"/>
          </p:nvPr>
        </p:nvSpPr>
        <p:spPr/>
        <p:txBody>
          <a:bodyPr/>
          <a:lstStyle/>
          <a:p>
            <a:fld id="{FE0B678B-5BE7-4E88-961E-0E7F5D2ED59F}" type="slidenum">
              <a:rPr lang="en-IN" smtClean="0"/>
              <a:t>‹#›</a:t>
            </a:fld>
            <a:endParaRPr lang="en-IN"/>
          </a:p>
        </p:txBody>
      </p:sp>
    </p:spTree>
    <p:extLst>
      <p:ext uri="{BB962C8B-B14F-4D97-AF65-F5344CB8AC3E}">
        <p14:creationId xmlns:p14="http://schemas.microsoft.com/office/powerpoint/2010/main" val="2820541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r>
              <a:rPr lang="en-IN" smtClean="0"/>
              <a:t>09/12/2023</a:t>
            </a:r>
            <a:endParaRPr lang="en-IN"/>
          </a:p>
        </p:txBody>
      </p:sp>
      <p:sp>
        <p:nvSpPr>
          <p:cNvPr id="4" name="Footer Placeholder 3"/>
          <p:cNvSpPr>
            <a:spLocks noGrp="1"/>
          </p:cNvSpPr>
          <p:nvPr>
            <p:ph type="ftr" sz="quarter" idx="11"/>
          </p:nvPr>
        </p:nvSpPr>
        <p:spPr/>
        <p:txBody>
          <a:bodyPr/>
          <a:lstStyle/>
          <a:p>
            <a:r>
              <a:rPr lang="en-IN" smtClean="0"/>
              <a:t>TDS-ICMAI</a:t>
            </a:r>
            <a:endParaRPr lang="en-IN"/>
          </a:p>
        </p:txBody>
      </p:sp>
      <p:sp>
        <p:nvSpPr>
          <p:cNvPr id="5" name="Slide Number Placeholder 4"/>
          <p:cNvSpPr>
            <a:spLocks noGrp="1"/>
          </p:cNvSpPr>
          <p:nvPr>
            <p:ph type="sldNum" sz="quarter" idx="12"/>
          </p:nvPr>
        </p:nvSpPr>
        <p:spPr/>
        <p:txBody>
          <a:bodyPr/>
          <a:lstStyle/>
          <a:p>
            <a:fld id="{FE0B678B-5BE7-4E88-961E-0E7F5D2ED59F}" type="slidenum">
              <a:rPr lang="en-IN" smtClean="0"/>
              <a:t>‹#›</a:t>
            </a:fld>
            <a:endParaRPr lang="en-IN"/>
          </a:p>
        </p:txBody>
      </p:sp>
    </p:spTree>
    <p:extLst>
      <p:ext uri="{BB962C8B-B14F-4D97-AF65-F5344CB8AC3E}">
        <p14:creationId xmlns:p14="http://schemas.microsoft.com/office/powerpoint/2010/main" val="928371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IN" smtClean="0"/>
              <a:t>09/12/2023</a:t>
            </a:r>
            <a:endParaRPr lang="en-IN"/>
          </a:p>
        </p:txBody>
      </p:sp>
      <p:sp>
        <p:nvSpPr>
          <p:cNvPr id="3" name="Footer Placeholder 2"/>
          <p:cNvSpPr>
            <a:spLocks noGrp="1"/>
          </p:cNvSpPr>
          <p:nvPr>
            <p:ph type="ftr" sz="quarter" idx="11"/>
          </p:nvPr>
        </p:nvSpPr>
        <p:spPr/>
        <p:txBody>
          <a:bodyPr/>
          <a:lstStyle/>
          <a:p>
            <a:r>
              <a:rPr lang="en-IN" smtClean="0"/>
              <a:t>TDS-ICMAI</a:t>
            </a:r>
            <a:endParaRPr lang="en-IN"/>
          </a:p>
        </p:txBody>
      </p:sp>
      <p:sp>
        <p:nvSpPr>
          <p:cNvPr id="4" name="Slide Number Placeholder 3"/>
          <p:cNvSpPr>
            <a:spLocks noGrp="1"/>
          </p:cNvSpPr>
          <p:nvPr>
            <p:ph type="sldNum" sz="quarter" idx="12"/>
          </p:nvPr>
        </p:nvSpPr>
        <p:spPr/>
        <p:txBody>
          <a:bodyPr/>
          <a:lstStyle/>
          <a:p>
            <a:fld id="{FE0B678B-5BE7-4E88-961E-0E7F5D2ED59F}" type="slidenum">
              <a:rPr lang="en-IN" smtClean="0"/>
              <a:t>‹#›</a:t>
            </a:fld>
            <a:endParaRPr lang="en-IN"/>
          </a:p>
        </p:txBody>
      </p:sp>
    </p:spTree>
    <p:extLst>
      <p:ext uri="{BB962C8B-B14F-4D97-AF65-F5344CB8AC3E}">
        <p14:creationId xmlns:p14="http://schemas.microsoft.com/office/powerpoint/2010/main" val="1859582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IN" smtClean="0"/>
              <a:t>09/12/2023</a:t>
            </a:r>
            <a:endParaRPr lang="en-IN"/>
          </a:p>
        </p:txBody>
      </p:sp>
      <p:sp>
        <p:nvSpPr>
          <p:cNvPr id="6" name="Footer Placeholder 5"/>
          <p:cNvSpPr>
            <a:spLocks noGrp="1"/>
          </p:cNvSpPr>
          <p:nvPr>
            <p:ph type="ftr" sz="quarter" idx="11"/>
          </p:nvPr>
        </p:nvSpPr>
        <p:spPr/>
        <p:txBody>
          <a:bodyPr/>
          <a:lstStyle/>
          <a:p>
            <a:r>
              <a:rPr lang="en-IN" smtClean="0"/>
              <a:t>TDS-ICMAI</a:t>
            </a:r>
            <a:endParaRPr lang="en-IN"/>
          </a:p>
        </p:txBody>
      </p:sp>
      <p:sp>
        <p:nvSpPr>
          <p:cNvPr id="7" name="Slide Number Placeholder 6"/>
          <p:cNvSpPr>
            <a:spLocks noGrp="1"/>
          </p:cNvSpPr>
          <p:nvPr>
            <p:ph type="sldNum" sz="quarter" idx="12"/>
          </p:nvPr>
        </p:nvSpPr>
        <p:spPr/>
        <p:txBody>
          <a:bodyPr/>
          <a:lstStyle/>
          <a:p>
            <a:fld id="{FE0B678B-5BE7-4E88-961E-0E7F5D2ED59F}" type="slidenum">
              <a:rPr lang="en-IN" smtClean="0"/>
              <a:t>‹#›</a:t>
            </a:fld>
            <a:endParaRPr lang="en-IN"/>
          </a:p>
        </p:txBody>
      </p:sp>
    </p:spTree>
    <p:extLst>
      <p:ext uri="{BB962C8B-B14F-4D97-AF65-F5344CB8AC3E}">
        <p14:creationId xmlns:p14="http://schemas.microsoft.com/office/powerpoint/2010/main" val="3054719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IN" smtClean="0"/>
              <a:t>09/12/2023</a:t>
            </a:r>
            <a:endParaRPr lang="en-IN"/>
          </a:p>
        </p:txBody>
      </p:sp>
      <p:sp>
        <p:nvSpPr>
          <p:cNvPr id="6" name="Footer Placeholder 5"/>
          <p:cNvSpPr>
            <a:spLocks noGrp="1"/>
          </p:cNvSpPr>
          <p:nvPr>
            <p:ph type="ftr" sz="quarter" idx="11"/>
          </p:nvPr>
        </p:nvSpPr>
        <p:spPr/>
        <p:txBody>
          <a:bodyPr/>
          <a:lstStyle/>
          <a:p>
            <a:r>
              <a:rPr lang="en-IN" smtClean="0"/>
              <a:t>TDS-ICMAI</a:t>
            </a:r>
            <a:endParaRPr lang="en-IN"/>
          </a:p>
        </p:txBody>
      </p:sp>
      <p:sp>
        <p:nvSpPr>
          <p:cNvPr id="7" name="Slide Number Placeholder 6"/>
          <p:cNvSpPr>
            <a:spLocks noGrp="1"/>
          </p:cNvSpPr>
          <p:nvPr>
            <p:ph type="sldNum" sz="quarter" idx="12"/>
          </p:nvPr>
        </p:nvSpPr>
        <p:spPr/>
        <p:txBody>
          <a:bodyPr/>
          <a:lstStyle/>
          <a:p>
            <a:fld id="{FE0B678B-5BE7-4E88-961E-0E7F5D2ED59F}" type="slidenum">
              <a:rPr lang="en-IN" smtClean="0"/>
              <a:t>‹#›</a:t>
            </a:fld>
            <a:endParaRPr lang="en-IN"/>
          </a:p>
        </p:txBody>
      </p:sp>
    </p:spTree>
    <p:extLst>
      <p:ext uri="{BB962C8B-B14F-4D97-AF65-F5344CB8AC3E}">
        <p14:creationId xmlns:p14="http://schemas.microsoft.com/office/powerpoint/2010/main" val="805910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IN" smtClean="0"/>
              <a:t>09/12/2023</a:t>
            </a:r>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TDS-ICMAI</a:t>
            </a: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0B678B-5BE7-4E88-961E-0E7F5D2ED59F}" type="slidenum">
              <a:rPr lang="en-IN" smtClean="0"/>
              <a:t>‹#›</a:t>
            </a:fld>
            <a:endParaRPr lang="en-IN"/>
          </a:p>
        </p:txBody>
      </p:sp>
    </p:spTree>
    <p:extLst>
      <p:ext uri="{BB962C8B-B14F-4D97-AF65-F5344CB8AC3E}">
        <p14:creationId xmlns:p14="http://schemas.microsoft.com/office/powerpoint/2010/main" val="3824007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indiafilings.com/learn/section-234f-income-ta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spcAft>
                <a:spcPts val="0"/>
              </a:spcAft>
            </a:pPr>
            <a:r>
              <a:rPr lang="en-US" sz="1800" b="0" i="0" dirty="0" smtClean="0">
                <a:solidFill>
                  <a:srgbClr val="000000"/>
                </a:solidFill>
                <a:effectLst/>
                <a:latin typeface="Verdana" panose="020B0604030504040204" pitchFamily="34" charset="0"/>
              </a:rPr>
              <a:t>Date: 09.12.2023 </a:t>
            </a:r>
            <a:r>
              <a:rPr lang="en-US" sz="1800" b="0" i="0" dirty="0" smtClean="0">
                <a:solidFill>
                  <a:srgbClr val="222222"/>
                </a:solidFill>
                <a:effectLst/>
                <a:latin typeface="Verdana" panose="020B0604030504040204" pitchFamily="34" charset="0"/>
              </a:rPr>
              <a:t>(Saturday)</a:t>
            </a:r>
            <a:r>
              <a:rPr lang="en-US" sz="1800" b="0" i="0" dirty="0" smtClean="0">
                <a:solidFill>
                  <a:srgbClr val="222222"/>
                </a:solidFill>
                <a:effectLst/>
                <a:latin typeface="Calibri" panose="020F0502020204030204" pitchFamily="34" charset="0"/>
              </a:rPr>
              <a:t/>
            </a:r>
            <a:br>
              <a:rPr lang="en-US" sz="1800" b="0" i="0" dirty="0" smtClean="0">
                <a:solidFill>
                  <a:srgbClr val="222222"/>
                </a:solidFill>
                <a:effectLst/>
                <a:latin typeface="Calibri" panose="020F0502020204030204" pitchFamily="34" charset="0"/>
              </a:rPr>
            </a:br>
            <a:r>
              <a:rPr lang="en-US" sz="1800" b="0" i="0" dirty="0" smtClean="0">
                <a:solidFill>
                  <a:srgbClr val="000000"/>
                </a:solidFill>
                <a:effectLst/>
                <a:latin typeface="Verdana" panose="020B0604030504040204" pitchFamily="34" charset="0"/>
              </a:rPr>
              <a:t>Topic: </a:t>
            </a:r>
            <a:r>
              <a:rPr lang="en-US" sz="1800" b="0" i="0" dirty="0" smtClean="0">
                <a:solidFill>
                  <a:srgbClr val="222222"/>
                </a:solidFill>
                <a:effectLst/>
                <a:latin typeface="Verdana" panose="020B0604030504040204" pitchFamily="34" charset="0"/>
              </a:rPr>
              <a:t>Sec 200, 200A, 201, 201(1A), 234E, 203</a:t>
            </a:r>
            <a:r>
              <a:rPr lang="en-US" sz="1800" b="0" i="0" dirty="0" smtClean="0">
                <a:solidFill>
                  <a:srgbClr val="222222"/>
                </a:solidFill>
                <a:effectLst/>
                <a:latin typeface="Calibri" panose="020F0502020204030204" pitchFamily="34" charset="0"/>
              </a:rPr>
              <a:t/>
            </a:r>
            <a:br>
              <a:rPr lang="en-US" sz="1800" b="0" i="0" dirty="0" smtClean="0">
                <a:solidFill>
                  <a:srgbClr val="222222"/>
                </a:solidFill>
                <a:effectLst/>
                <a:latin typeface="Calibri" panose="020F0502020204030204" pitchFamily="34" charset="0"/>
              </a:rPr>
            </a:br>
            <a:r>
              <a:rPr lang="en-US" sz="1800" b="0" i="0" dirty="0" smtClean="0">
                <a:solidFill>
                  <a:srgbClr val="000000"/>
                </a:solidFill>
                <a:effectLst/>
                <a:latin typeface="Verdana" panose="020B0604030504040204" pitchFamily="34" charset="0"/>
              </a:rPr>
              <a:t>Timing: 6.00 PM to 8.00 PM</a:t>
            </a:r>
            <a:r>
              <a:rPr lang="en-US" sz="1800" b="0" i="0" dirty="0" smtClean="0">
                <a:solidFill>
                  <a:srgbClr val="222222"/>
                </a:solidFill>
                <a:effectLst/>
                <a:latin typeface="Calibri" panose="020F0502020204030204" pitchFamily="34" charset="0"/>
              </a:rPr>
              <a:t/>
            </a:r>
            <a:br>
              <a:rPr lang="en-US" sz="1800" b="0" i="0" dirty="0" smtClean="0">
                <a:solidFill>
                  <a:srgbClr val="222222"/>
                </a:solidFill>
                <a:effectLst/>
                <a:latin typeface="Calibri" panose="020F0502020204030204" pitchFamily="34" charset="0"/>
              </a:rPr>
            </a:br>
            <a:endParaRPr lang="en-IN" sz="1800" dirty="0"/>
          </a:p>
        </p:txBody>
      </p:sp>
      <p:sp>
        <p:nvSpPr>
          <p:cNvPr id="3" name="Subtitle 2"/>
          <p:cNvSpPr>
            <a:spLocks noGrp="1"/>
          </p:cNvSpPr>
          <p:nvPr>
            <p:ph type="subTitle" idx="1"/>
          </p:nvPr>
        </p:nvSpPr>
        <p:spPr/>
        <p:txBody>
          <a:bodyPr/>
          <a:lstStyle/>
          <a:p>
            <a:r>
              <a:rPr lang="en-US" dirty="0" smtClean="0"/>
              <a:t>By</a:t>
            </a:r>
          </a:p>
          <a:p>
            <a:r>
              <a:rPr lang="en-US" dirty="0" smtClean="0"/>
              <a:t>CMA S. VENKANNA</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2322546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Corrections</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In case of any errors in the details provided in the </a:t>
            </a:r>
            <a:r>
              <a:rPr lang="en-US" dirty="0" err="1">
                <a:solidFill>
                  <a:srgbClr val="222222"/>
                </a:solidFill>
                <a:latin typeface="Open Sans" panose="020B0606030504020204" pitchFamily="34" charset="0"/>
              </a:rPr>
              <a:t>challan</a:t>
            </a:r>
            <a:r>
              <a:rPr lang="en-US" dirty="0">
                <a:solidFill>
                  <a:srgbClr val="222222"/>
                </a:solidFill>
                <a:latin typeface="Open Sans" panose="020B0606030504020204" pitchFamily="34" charset="0"/>
              </a:rPr>
              <a:t> or TDS certificate, the taxpayer can make corrections by filing a request with the Assessing Officer. The correction request should be filed within one year from the end of the financial year in which the tax was deducted.</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489331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Failure</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222222"/>
                </a:solidFill>
                <a:latin typeface="Open Sans" panose="020B0606030504020204" pitchFamily="34" charset="0"/>
              </a:rPr>
              <a:t>Non-compliance with the provisions of Section 200(1) can attract severe consequences, including penalties and interest. The penalty for failure to deduct tax at source or short deduction of tax is equal to the amount of tax that should have been deducted or short deducted, along with interest. The penalty for late payment of tax deducted is 1% per month or part of the month on the amount of tax deducted.</a:t>
            </a:r>
          </a:p>
          <a:p>
            <a:r>
              <a:rPr lang="en-US" dirty="0">
                <a:solidFill>
                  <a:srgbClr val="222222"/>
                </a:solidFill>
                <a:latin typeface="Open Sans" panose="020B0606030504020204" pitchFamily="34" charset="0"/>
              </a:rPr>
              <a:t>Apart from the above-discussed information, there are some more important aspects of Section 200(1) of the Income Tax Act that taxpayers should be aware of:</a:t>
            </a:r>
            <a:endParaRPr lang="en-US" b="0" i="0" dirty="0">
              <a:solidFill>
                <a:srgbClr val="222222"/>
              </a:solidFill>
              <a:effectLst/>
              <a:latin typeface="Open Sans" panose="020B0606030504020204" pitchFamily="34" charset="0"/>
            </a:endParaRPr>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2264842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Statement</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As per Section 203AA, every person who has deducted tax at source is required to file an annual statement of tax deducted and deposited with the government. The statement should be filed in Form 26AS, which is a consolidated tax statement that contains details of all taxes paid by the taxpayer during the year. It is essential for taxpayers to verify the information in Form 26AS to ensure that all taxes deducted have been correctly credited to their accounts.</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4285809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Quarterly Statement</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As per Section 200(3), the person responsible for deducting the tax at source is required to furnish quarterly statements of tax deducted and deposited with the government. The statements should be filed in Form 24Q, which contains details of taxes deducted and deposited in respect of salaries. The quarterly statements should be filed within the prescribed due dates, failing which penalties may be levied.</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1095832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Non-compliance with the provisions of Section 200(1) can attract severe consequences, including prosecution and imprisonment. If the person responsible for deducting tax at source fails to deduct tax, they may be liable for prosecution and imprisonment. Similarly, if they deduct tax but fail to deposit the same to the government, they may be prosecuted and may face imprisonment for a period ranging from three months to seven years.</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3323062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Section 200(1) of the Income Tax Act, 1961 is a crucial provision that governs the deduction and payment of tax at source. It imposes significant compliance requirements on persons who are required to deduct tax at source and failure to comply with these requirements can attract penalties under the Income Tax Act. Therefore, it is essential for entities that deduct tax at source to ensure that they comply with the provisions of Section 200(1) and related provisions of the Income Tax Act.</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3487913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Sec.200A</a:t>
            </a:r>
            <a:endParaRPr lang="en-IN" dirty="0"/>
          </a:p>
        </p:txBody>
      </p:sp>
      <p:sp>
        <p:nvSpPr>
          <p:cNvPr id="3" name="Subtitle 2"/>
          <p:cNvSpPr>
            <a:spLocks noGrp="1"/>
          </p:cNvSpPr>
          <p:nvPr>
            <p:ph type="subTitle" idx="1"/>
          </p:nvPr>
        </p:nvSpPr>
        <p:spPr/>
        <p:txBody>
          <a:bodyPr/>
          <a:lstStyle/>
          <a:p>
            <a:r>
              <a:rPr lang="en-US" dirty="0" smtClean="0"/>
              <a:t>This section has been inserted with effect from </a:t>
            </a:r>
            <a:r>
              <a:rPr lang="en-US" dirty="0" err="1" smtClean="0"/>
              <a:t>lst</a:t>
            </a:r>
            <a:r>
              <a:rPr lang="en-US" dirty="0" smtClean="0"/>
              <a:t> April 2010.  </a:t>
            </a:r>
          </a:p>
          <a:p>
            <a:r>
              <a:rPr lang="en-US" dirty="0" smtClean="0"/>
              <a:t>It provides for processing of statements of tax deducted at source.</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1223891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significance </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222222"/>
                </a:solidFill>
                <a:latin typeface="Open Sans" panose="020B0606030504020204" pitchFamily="34" charset="0"/>
              </a:rPr>
              <a:t>Section 200A of the Income Tax Act, 1961 was introduced by the Finance Act, 2009. The section deals with the processing of income tax returns (ITRs) filed by taxpayers and the issue of refunds. It outlines the process that the Income Tax Department must follow in processing returns and issuing refunds</a:t>
            </a:r>
            <a:r>
              <a:rPr lang="en-US" dirty="0" smtClean="0">
                <a:solidFill>
                  <a:srgbClr val="222222"/>
                </a:solidFill>
                <a:latin typeface="Open Sans" panose="020B0606030504020204" pitchFamily="34" charset="0"/>
              </a:rPr>
              <a:t>.</a:t>
            </a:r>
          </a:p>
          <a:p>
            <a:r>
              <a:rPr lang="en-US" dirty="0">
                <a:solidFill>
                  <a:srgbClr val="222222"/>
                </a:solidFill>
                <a:latin typeface="Open Sans" panose="020B0606030504020204" pitchFamily="34" charset="0"/>
              </a:rPr>
              <a:t>The introduction of Section 200A has streamlined the process of ITR processing and refund issuance, making it faster and more efficient. The section has also brought greater transparency to the process and helps taxpayers track the status of their refund applications.</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2430024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provisions of Sec.200A</a:t>
            </a:r>
            <a:endParaRPr lang="en-IN" dirty="0"/>
          </a:p>
        </p:txBody>
      </p:sp>
      <p:sp>
        <p:nvSpPr>
          <p:cNvPr id="3" name="Content Placeholder 2"/>
          <p:cNvSpPr>
            <a:spLocks noGrp="1"/>
          </p:cNvSpPr>
          <p:nvPr>
            <p:ph idx="1"/>
          </p:nvPr>
        </p:nvSpPr>
        <p:spPr/>
        <p:txBody>
          <a:bodyPr>
            <a:normAutofit lnSpcReduction="10000"/>
          </a:bodyPr>
          <a:lstStyle/>
          <a:p>
            <a:pPr>
              <a:buFont typeface="+mj-lt"/>
              <a:buAutoNum type="arabicPeriod"/>
            </a:pPr>
            <a:r>
              <a:rPr lang="en-US" b="1" dirty="0">
                <a:solidFill>
                  <a:srgbClr val="222222"/>
                </a:solidFill>
                <a:latin typeface="PT Serif"/>
              </a:rPr>
              <a:t>Processing of ITRs</a:t>
            </a:r>
            <a:r>
              <a:rPr lang="en-US" dirty="0">
                <a:solidFill>
                  <a:srgbClr val="222222"/>
                </a:solidFill>
                <a:latin typeface="PT Serif"/>
              </a:rPr>
              <a:t>: The Income Tax Department is required to process every ITR that is filed by a taxpayer. The processing involves verifying the information provided in the ITR against the information available with the department. If any discrepancies or errors are found, the department may issue a notice to the taxpayer seeking clarification or correction.</a:t>
            </a:r>
          </a:p>
          <a:p>
            <a:pPr>
              <a:buFont typeface="+mj-lt"/>
              <a:buAutoNum type="arabicPeriod"/>
            </a:pPr>
            <a:r>
              <a:rPr lang="en-US" b="1" dirty="0">
                <a:solidFill>
                  <a:srgbClr val="222222"/>
                </a:solidFill>
                <a:latin typeface="PT Serif"/>
              </a:rPr>
              <a:t>Issue of Refunds:</a:t>
            </a:r>
            <a:r>
              <a:rPr lang="en-US" dirty="0">
                <a:solidFill>
                  <a:srgbClr val="222222"/>
                </a:solidFill>
                <a:latin typeface="PT Serif"/>
              </a:rPr>
              <a:t> Section 200A mandates that the Income Tax Department must issue refunds to taxpayers within a specific timeframe. The department must issue refunds within 90 days of the filing of the return. If the refund is not issued within this timeframe, the department must pay interest on the amount of refund due to the taxpayer.</a:t>
            </a:r>
          </a:p>
          <a:p>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25392588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Font typeface="+mj-lt"/>
              <a:buAutoNum type="arabicPeriod"/>
            </a:pPr>
            <a:r>
              <a:rPr lang="en-US" b="1" dirty="0">
                <a:solidFill>
                  <a:srgbClr val="222222"/>
                </a:solidFill>
                <a:latin typeface="PT Serif"/>
              </a:rPr>
              <a:t>Adjustment of Refunds</a:t>
            </a:r>
            <a:r>
              <a:rPr lang="en-US" dirty="0">
                <a:solidFill>
                  <a:srgbClr val="222222"/>
                </a:solidFill>
                <a:latin typeface="PT Serif"/>
              </a:rPr>
              <a:t>: The department has the power to adjust any outstanding tax liability of the taxpayer against the refund due. This adjustment can be made if the department has evidence of unpaid tax liability.</a:t>
            </a:r>
          </a:p>
          <a:p>
            <a:pPr>
              <a:buFont typeface="+mj-lt"/>
              <a:buAutoNum type="arabicPeriod"/>
            </a:pPr>
            <a:r>
              <a:rPr lang="en-US" b="1" dirty="0">
                <a:solidFill>
                  <a:srgbClr val="222222"/>
                </a:solidFill>
                <a:latin typeface="PT Serif"/>
              </a:rPr>
              <a:t>Communication with Taxpayers</a:t>
            </a:r>
            <a:r>
              <a:rPr lang="en-US" dirty="0">
                <a:solidFill>
                  <a:srgbClr val="222222"/>
                </a:solidFill>
                <a:latin typeface="PT Serif"/>
              </a:rPr>
              <a:t>: Under Section 200A, the Income Tax Department must communicate with taxpayers regarding the processing of their ITR and the issue of refunds. The department must inform the taxpayer of any discrepancies or errors found in the ITR and any adjustments made to the refund amount.</a:t>
            </a:r>
          </a:p>
          <a:p>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1523430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Sec.200 – Duty of the person under TDS</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Section 200(1) of the Income Tax Act, 1961 is an important provision that deals with the responsibility of a person who is required to deduct tax at source.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Discussion on  </a:t>
            </a:r>
            <a:endParaRPr lang="en-US" dirty="0">
              <a:solidFill>
                <a:srgbClr val="222222"/>
              </a:solidFill>
              <a:latin typeface="Open Sans" panose="020B0606030504020204" pitchFamily="34" charset="0"/>
            </a:endParaRPr>
          </a:p>
          <a:p>
            <a:pPr lvl="1"/>
            <a:r>
              <a:rPr lang="en-US" dirty="0" smtClean="0">
                <a:solidFill>
                  <a:srgbClr val="222222"/>
                </a:solidFill>
                <a:latin typeface="Open Sans" panose="020B0606030504020204" pitchFamily="34" charset="0"/>
              </a:rPr>
              <a:t>Meaning</a:t>
            </a:r>
            <a:r>
              <a:rPr lang="en-US" dirty="0">
                <a:solidFill>
                  <a:srgbClr val="222222"/>
                </a:solidFill>
                <a:latin typeface="Open Sans" panose="020B0606030504020204" pitchFamily="34" charset="0"/>
              </a:rPr>
              <a:t>, </a:t>
            </a:r>
            <a:endParaRPr lang="en-US" dirty="0" smtClean="0">
              <a:solidFill>
                <a:srgbClr val="222222"/>
              </a:solidFill>
              <a:latin typeface="Open Sans" panose="020B0606030504020204" pitchFamily="34" charset="0"/>
            </a:endParaRPr>
          </a:p>
          <a:p>
            <a:pPr lvl="1"/>
            <a:r>
              <a:rPr lang="en-US" dirty="0" smtClean="0">
                <a:solidFill>
                  <a:srgbClr val="222222"/>
                </a:solidFill>
                <a:latin typeface="Open Sans" panose="020B0606030504020204" pitchFamily="34" charset="0"/>
              </a:rPr>
              <a:t>scope</a:t>
            </a:r>
            <a:r>
              <a:rPr lang="en-US" dirty="0">
                <a:solidFill>
                  <a:srgbClr val="222222"/>
                </a:solidFill>
                <a:latin typeface="Open Sans" panose="020B0606030504020204" pitchFamily="34" charset="0"/>
              </a:rPr>
              <a:t>, and </a:t>
            </a:r>
            <a:endParaRPr lang="en-US" dirty="0" smtClean="0">
              <a:solidFill>
                <a:srgbClr val="222222"/>
              </a:solidFill>
              <a:latin typeface="Open Sans" panose="020B0606030504020204" pitchFamily="34" charset="0"/>
            </a:endParaRPr>
          </a:p>
          <a:p>
            <a:pPr lvl="1"/>
            <a:r>
              <a:rPr lang="en-US" dirty="0" smtClean="0">
                <a:solidFill>
                  <a:srgbClr val="222222"/>
                </a:solidFill>
                <a:latin typeface="Open Sans" panose="020B0606030504020204" pitchFamily="34" charset="0"/>
              </a:rPr>
              <a:t>compliance </a:t>
            </a:r>
            <a:r>
              <a:rPr lang="en-US" dirty="0">
                <a:solidFill>
                  <a:srgbClr val="222222"/>
                </a:solidFill>
                <a:latin typeface="Open Sans" panose="020B0606030504020204" pitchFamily="34" charset="0"/>
              </a:rPr>
              <a:t>requirements.</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2357781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Adjustments </a:t>
            </a:r>
            <a:endParaRPr lang="en-IN" dirty="0"/>
          </a:p>
        </p:txBody>
      </p:sp>
      <p:sp>
        <p:nvSpPr>
          <p:cNvPr id="3" name="Content Placeholder 2"/>
          <p:cNvSpPr>
            <a:spLocks noGrp="1"/>
          </p:cNvSpPr>
          <p:nvPr>
            <p:ph idx="1"/>
          </p:nvPr>
        </p:nvSpPr>
        <p:spPr/>
        <p:txBody>
          <a:bodyPr>
            <a:normAutofit lnSpcReduction="10000"/>
          </a:bodyPr>
          <a:lstStyle/>
          <a:p>
            <a:r>
              <a:rPr lang="en-US" dirty="0" smtClean="0"/>
              <a:t>Adjustments can be made during the computerized processing of statements of tax deducted at source:</a:t>
            </a:r>
          </a:p>
          <a:p>
            <a:r>
              <a:rPr lang="en-US" dirty="0" smtClean="0"/>
              <a:t>a.	any arithmetical error in the statement ; or</a:t>
            </a:r>
          </a:p>
          <a:p>
            <a:r>
              <a:rPr lang="en-US" dirty="0" smtClean="0"/>
              <a:t>b.	an incorrect claim, if such incorrect claim is apparent from any information in the statement</a:t>
            </a:r>
          </a:p>
          <a:p>
            <a:pPr lvl="1"/>
            <a:r>
              <a:rPr lang="en-US" dirty="0" smtClean="0"/>
              <a:t>For Example</a:t>
            </a:r>
            <a:br>
              <a:rPr lang="en-US" dirty="0" smtClean="0"/>
            </a:br>
            <a:r>
              <a:rPr lang="en-US" dirty="0" smtClean="0"/>
              <a:t>	in respect of rate of deduction of tax at source where such rate is not in accordance with the provisions of the Act.</a:t>
            </a:r>
          </a:p>
          <a:p>
            <a:r>
              <a:rPr lang="en-US" dirty="0" smtClean="0"/>
              <a:t>After making adjustments, tax and interest would be calculated and sum payable by the </a:t>
            </a:r>
            <a:r>
              <a:rPr lang="en-US" dirty="0" err="1" smtClean="0"/>
              <a:t>deductor</a:t>
            </a:r>
            <a:r>
              <a:rPr lang="en-US" dirty="0" smtClean="0"/>
              <a:t> or refund due to the </a:t>
            </a:r>
            <a:r>
              <a:rPr lang="en-US" dirty="0" err="1" smtClean="0"/>
              <a:t>deductor</a:t>
            </a:r>
            <a:r>
              <a:rPr lang="en-US" dirty="0" smtClean="0"/>
              <a:t>  will be determined.</a:t>
            </a:r>
          </a:p>
          <a:p>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1240849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Sec.200A</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Section 200A of the Income Tax Act, 1961 is an important provision that taxpayers must be aware of. It outlines the process for the processing of ITRs and the issue of refunds, bringing greater transparency and efficiency to the process. By following the provisions of this section, taxpayers can ensure that their ITR is processed correctly, and any refunds due are issued in </a:t>
            </a:r>
            <a:r>
              <a:rPr lang="en-US" dirty="0" smtClean="0">
                <a:solidFill>
                  <a:srgbClr val="222222"/>
                </a:solidFill>
                <a:latin typeface="Open Sans" panose="020B0606030504020204" pitchFamily="34" charset="0"/>
              </a:rPr>
              <a:t>a </a:t>
            </a:r>
            <a:r>
              <a:rPr lang="en-US" dirty="0">
                <a:solidFill>
                  <a:srgbClr val="222222"/>
                </a:solidFill>
                <a:latin typeface="Open Sans" panose="020B0606030504020204" pitchFamily="34" charset="0"/>
              </a:rPr>
              <a:t>timely manner.</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23526158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Sec.201</a:t>
            </a:r>
            <a:endParaRPr lang="en-IN" dirty="0"/>
          </a:p>
        </p:txBody>
      </p:sp>
      <p:sp>
        <p:nvSpPr>
          <p:cNvPr id="3" name="Content Placeholder 2"/>
          <p:cNvSpPr>
            <a:spLocks noGrp="1"/>
          </p:cNvSpPr>
          <p:nvPr>
            <p:ph idx="1"/>
          </p:nvPr>
        </p:nvSpPr>
        <p:spPr/>
        <p:txBody>
          <a:bodyPr>
            <a:normAutofit/>
          </a:bodyPr>
          <a:lstStyle/>
          <a:p>
            <a:r>
              <a:rPr lang="en-US" dirty="0">
                <a:solidFill>
                  <a:srgbClr val="222222"/>
                </a:solidFill>
                <a:latin typeface="Open Sans" panose="020B0606030504020204" pitchFamily="34" charset="0"/>
              </a:rPr>
              <a:t>Section 201 of the Income Tax Act, 1961 is an important provision that deals with the Tax Deducted at Source (TDS) on failure to deduct or pay tax.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Section </a:t>
            </a:r>
            <a:r>
              <a:rPr lang="en-US" dirty="0">
                <a:solidFill>
                  <a:srgbClr val="222222"/>
                </a:solidFill>
                <a:latin typeface="Open Sans" panose="020B0606030504020204" pitchFamily="34" charset="0"/>
              </a:rPr>
              <a:t>201 of the Income Tax Act deals with the consequences of failure to deduct or pay TDS. According to this provision, if a person who is required to deduct TDS fails to do so, or after deducting TDS fails to deposit the same with the government, he shall be deemed to be an </a:t>
            </a:r>
            <a:r>
              <a:rPr lang="en-US" dirty="0" err="1">
                <a:solidFill>
                  <a:srgbClr val="222222"/>
                </a:solidFill>
                <a:latin typeface="Open Sans" panose="020B0606030504020204" pitchFamily="34" charset="0"/>
              </a:rPr>
              <a:t>assessee</a:t>
            </a:r>
            <a:r>
              <a:rPr lang="en-US" dirty="0">
                <a:solidFill>
                  <a:srgbClr val="222222"/>
                </a:solidFill>
                <a:latin typeface="Open Sans" panose="020B0606030504020204" pitchFamily="34" charset="0"/>
              </a:rPr>
              <a:t>-in-default.</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20698055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Default</a:t>
            </a:r>
            <a:endParaRPr lang="en-IN" dirty="0"/>
          </a:p>
        </p:txBody>
      </p:sp>
      <p:sp>
        <p:nvSpPr>
          <p:cNvPr id="3" name="Content Placeholder 2"/>
          <p:cNvSpPr>
            <a:spLocks noGrp="1"/>
          </p:cNvSpPr>
          <p:nvPr>
            <p:ph idx="1"/>
          </p:nvPr>
        </p:nvSpPr>
        <p:spPr/>
        <p:txBody>
          <a:bodyPr/>
          <a:lstStyle/>
          <a:p>
            <a:r>
              <a:rPr lang="en-US" dirty="0" smtClean="0">
                <a:solidFill>
                  <a:srgbClr val="222222"/>
                </a:solidFill>
                <a:latin typeface="Open Sans" panose="020B0606030504020204" pitchFamily="34" charset="0"/>
              </a:rPr>
              <a:t>If </a:t>
            </a:r>
            <a:r>
              <a:rPr lang="en-US" dirty="0">
                <a:solidFill>
                  <a:srgbClr val="222222"/>
                </a:solidFill>
                <a:latin typeface="Open Sans" panose="020B0606030504020204" pitchFamily="34" charset="0"/>
              </a:rPr>
              <a:t>the TDS deducted is not deposited with the government within the specified time, the person who has deducted TDS will be considered as an </a:t>
            </a:r>
            <a:r>
              <a:rPr lang="en-US" dirty="0" err="1">
                <a:solidFill>
                  <a:srgbClr val="222222"/>
                </a:solidFill>
                <a:latin typeface="Open Sans" panose="020B0606030504020204" pitchFamily="34" charset="0"/>
              </a:rPr>
              <a:t>assessee</a:t>
            </a:r>
            <a:r>
              <a:rPr lang="en-US" dirty="0">
                <a:solidFill>
                  <a:srgbClr val="222222"/>
                </a:solidFill>
                <a:latin typeface="Open Sans" panose="020B0606030504020204" pitchFamily="34" charset="0"/>
              </a:rPr>
              <a:t>-in-default.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This </a:t>
            </a:r>
            <a:r>
              <a:rPr lang="en-US" dirty="0">
                <a:solidFill>
                  <a:srgbClr val="222222"/>
                </a:solidFill>
                <a:latin typeface="Open Sans" panose="020B0606030504020204" pitchFamily="34" charset="0"/>
              </a:rPr>
              <a:t>means that the person will have to pay a penalty, which is equal to the amount of TDS that has not been deposited with the government.</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1748651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Penalties</a:t>
            </a:r>
            <a:endParaRPr lang="en-IN" dirty="0"/>
          </a:p>
        </p:txBody>
      </p:sp>
      <p:sp>
        <p:nvSpPr>
          <p:cNvPr id="3" name="Content Placeholder 2"/>
          <p:cNvSpPr>
            <a:spLocks noGrp="1"/>
          </p:cNvSpPr>
          <p:nvPr>
            <p:ph idx="1"/>
          </p:nvPr>
        </p:nvSpPr>
        <p:spPr/>
        <p:txBody>
          <a:bodyPr>
            <a:normAutofit/>
          </a:bodyPr>
          <a:lstStyle/>
          <a:p>
            <a:r>
              <a:rPr lang="en-US" dirty="0">
                <a:solidFill>
                  <a:srgbClr val="222222"/>
                </a:solidFill>
                <a:latin typeface="Open Sans" panose="020B0606030504020204" pitchFamily="34" charset="0"/>
              </a:rPr>
              <a:t>If a person is deemed to be an </a:t>
            </a:r>
            <a:r>
              <a:rPr lang="en-US" dirty="0" err="1">
                <a:solidFill>
                  <a:srgbClr val="222222"/>
                </a:solidFill>
                <a:latin typeface="Open Sans" panose="020B0606030504020204" pitchFamily="34" charset="0"/>
              </a:rPr>
              <a:t>assessee</a:t>
            </a:r>
            <a:r>
              <a:rPr lang="en-US" dirty="0">
                <a:solidFill>
                  <a:srgbClr val="222222"/>
                </a:solidFill>
                <a:latin typeface="Open Sans" panose="020B0606030504020204" pitchFamily="34" charset="0"/>
              </a:rPr>
              <a:t>-in-default under Section 201, he will be liable to pay interest on the amount of TDS that has not been deposited with the government.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Apart </a:t>
            </a:r>
            <a:r>
              <a:rPr lang="en-US" dirty="0">
                <a:solidFill>
                  <a:srgbClr val="222222"/>
                </a:solidFill>
                <a:latin typeface="Open Sans" panose="020B0606030504020204" pitchFamily="34" charset="0"/>
              </a:rPr>
              <a:t>from interest, a penalty may also be imposed on the defaulter. </a:t>
            </a:r>
            <a:r>
              <a:rPr lang="en-US" b="1" dirty="0">
                <a:solidFill>
                  <a:srgbClr val="222222"/>
                </a:solidFill>
                <a:latin typeface="Open Sans" panose="020B0606030504020204" pitchFamily="34" charset="0"/>
              </a:rPr>
              <a:t>The penalty can be up to the amount of TDS that has not been deposited</a:t>
            </a:r>
            <a:r>
              <a:rPr lang="en-US" dirty="0">
                <a:solidFill>
                  <a:srgbClr val="222222"/>
                </a:solidFill>
                <a:latin typeface="Open Sans" panose="020B0606030504020204" pitchFamily="34" charset="0"/>
              </a:rPr>
              <a:t>.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However</a:t>
            </a:r>
            <a:r>
              <a:rPr lang="en-US" dirty="0">
                <a:solidFill>
                  <a:srgbClr val="222222"/>
                </a:solidFill>
                <a:latin typeface="Open Sans" panose="020B0606030504020204" pitchFamily="34" charset="0"/>
              </a:rPr>
              <a:t>, the penalty cannot exceed the amount of TDS that should have been deducted.</a:t>
            </a:r>
          </a:p>
          <a:p>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1019803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of Sec.201 – 201(1A)</a:t>
            </a:r>
            <a:endParaRPr lang="en-IN" dirty="0"/>
          </a:p>
        </p:txBody>
      </p:sp>
      <p:sp>
        <p:nvSpPr>
          <p:cNvPr id="3" name="Content Placeholder 2"/>
          <p:cNvSpPr>
            <a:spLocks noGrp="1"/>
          </p:cNvSpPr>
          <p:nvPr>
            <p:ph idx="1"/>
          </p:nvPr>
        </p:nvSpPr>
        <p:spPr/>
        <p:txBody>
          <a:bodyPr>
            <a:normAutofit fontScale="77500" lnSpcReduction="20000"/>
          </a:bodyPr>
          <a:lstStyle/>
          <a:p>
            <a:pPr algn="just"/>
            <a:r>
              <a:rPr lang="en-US" dirty="0">
                <a:solidFill>
                  <a:srgbClr val="212529"/>
                </a:solidFill>
                <a:latin typeface="system-ui"/>
              </a:rPr>
              <a:t>In section 201 of the Income-tax Act, for sub-section (1A), the following sub-section shall be substituted with effect from the 1st day of July, 2010, namely:—</a:t>
            </a:r>
          </a:p>
          <a:p>
            <a:pPr algn="just"/>
            <a:r>
              <a:rPr lang="en-US" dirty="0">
                <a:solidFill>
                  <a:srgbClr val="212529"/>
                </a:solidFill>
                <a:latin typeface="system-ui"/>
              </a:rPr>
              <a:t>“(1A) Without prejudice to the provisions of sub-section (1), if any such person, principal officer or company as is referred to in that sub-section does not deduct the whole or any part of the tax or after deducting fails to pay the tax as required by or under this Act, he or it shall be liable to pay simple interest,—</a:t>
            </a:r>
          </a:p>
          <a:p>
            <a:pPr algn="just"/>
            <a:r>
              <a:rPr lang="en-US" dirty="0">
                <a:solidFill>
                  <a:srgbClr val="212529"/>
                </a:solidFill>
                <a:latin typeface="system-ui"/>
              </a:rPr>
              <a:t>(</a:t>
            </a:r>
            <a:r>
              <a:rPr lang="en-US" dirty="0" err="1">
                <a:solidFill>
                  <a:srgbClr val="212529"/>
                </a:solidFill>
                <a:latin typeface="system-ui"/>
              </a:rPr>
              <a:t>i</a:t>
            </a:r>
            <a:r>
              <a:rPr lang="en-US" dirty="0">
                <a:solidFill>
                  <a:srgbClr val="212529"/>
                </a:solidFill>
                <a:latin typeface="system-ui"/>
              </a:rPr>
              <a:t>) at </a:t>
            </a:r>
            <a:r>
              <a:rPr lang="en-US" b="1" u="sng" dirty="0">
                <a:solidFill>
                  <a:srgbClr val="212529"/>
                </a:solidFill>
                <a:latin typeface="system-ui"/>
              </a:rPr>
              <a:t>one per cent</a:t>
            </a:r>
            <a:r>
              <a:rPr lang="en-US" dirty="0">
                <a:solidFill>
                  <a:srgbClr val="212529"/>
                </a:solidFill>
                <a:latin typeface="system-ui"/>
              </a:rPr>
              <a:t>. for every month or part of a month on the amount of such tax from the date on which such tax was deductible to the date on which such tax is deducted; and</a:t>
            </a:r>
          </a:p>
          <a:p>
            <a:pPr algn="just"/>
            <a:r>
              <a:rPr lang="en-US" dirty="0">
                <a:solidFill>
                  <a:srgbClr val="212529"/>
                </a:solidFill>
                <a:latin typeface="system-ui"/>
              </a:rPr>
              <a:t>(ii) at one and </a:t>
            </a:r>
            <a:r>
              <a:rPr lang="en-US" b="1" u="sng" dirty="0">
                <a:solidFill>
                  <a:srgbClr val="212529"/>
                </a:solidFill>
                <a:latin typeface="system-ui"/>
              </a:rPr>
              <a:t>one-half per cent</a:t>
            </a:r>
            <a:r>
              <a:rPr lang="en-US" dirty="0">
                <a:solidFill>
                  <a:srgbClr val="212529"/>
                </a:solidFill>
                <a:latin typeface="system-ui"/>
              </a:rPr>
              <a:t>. for every month or part of a month on the amount of such tax from the date on which such tax was deducted to the date on which such tax is actually paid, and such interest shall be paid before furnishing the statement in accordance with the provisions of sub-section (3) of section 200.”.</a:t>
            </a:r>
          </a:p>
          <a:p>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566823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a:t>
            </a:r>
            <a:endParaRPr lang="en-IN" dirty="0"/>
          </a:p>
        </p:txBody>
      </p:sp>
      <p:sp>
        <p:nvSpPr>
          <p:cNvPr id="3" name="Content Placeholder 2"/>
          <p:cNvSpPr>
            <a:spLocks noGrp="1"/>
          </p:cNvSpPr>
          <p:nvPr>
            <p:ph idx="1"/>
          </p:nvPr>
        </p:nvSpPr>
        <p:spPr/>
        <p:txBody>
          <a:bodyPr>
            <a:normAutofit fontScale="92500" lnSpcReduction="20000"/>
          </a:bodyPr>
          <a:lstStyle/>
          <a:p>
            <a:r>
              <a:rPr lang="en-US" dirty="0">
                <a:solidFill>
                  <a:srgbClr val="333333"/>
                </a:solidFill>
                <a:latin typeface="Arial" panose="020B0604020202020204" pitchFamily="34" charset="0"/>
              </a:rPr>
              <a:t>ITAT states that various </a:t>
            </a:r>
            <a:r>
              <a:rPr lang="en-US" dirty="0" err="1">
                <a:solidFill>
                  <a:srgbClr val="333333"/>
                </a:solidFill>
                <a:latin typeface="Arial" panose="020B0604020202020204" pitchFamily="34" charset="0"/>
              </a:rPr>
              <a:t>Hon‟ble</a:t>
            </a:r>
            <a:r>
              <a:rPr lang="en-US" dirty="0">
                <a:solidFill>
                  <a:srgbClr val="333333"/>
                </a:solidFill>
                <a:latin typeface="Arial" panose="020B0604020202020204" pitchFamily="34" charset="0"/>
              </a:rPr>
              <a:t> High Court as well tribunal has taken a consistent view that “month” is to be interpreted as period of 30 days and not British calendar .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There </a:t>
            </a:r>
            <a:r>
              <a:rPr lang="en-US" dirty="0">
                <a:solidFill>
                  <a:srgbClr val="333333"/>
                </a:solidFill>
                <a:latin typeface="Arial" panose="020B0604020202020204" pitchFamily="34" charset="0"/>
              </a:rPr>
              <a:t>are other judgments also relied upon by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wherein similar view has been taken.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Hence the  </a:t>
            </a:r>
            <a:r>
              <a:rPr lang="en-US" dirty="0">
                <a:solidFill>
                  <a:srgbClr val="333333"/>
                </a:solidFill>
                <a:latin typeface="Arial" panose="020B0604020202020204" pitchFamily="34" charset="0"/>
              </a:rPr>
              <a:t>following the ratio of aforesaid decisions, ITAT allow the appeal of the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by holding that for purpose of computation of interest payable u/s. 201(1A) month is to be interpreted as period of 30 days and not British Calendar Month</a:t>
            </a:r>
            <a:r>
              <a:rPr lang="en-US" dirty="0" smtClean="0">
                <a:solidFill>
                  <a:srgbClr val="333333"/>
                </a:solidFill>
                <a:latin typeface="Arial" panose="020B0604020202020204" pitchFamily="34" charset="0"/>
              </a:rPr>
              <a:t>.</a:t>
            </a:r>
          </a:p>
          <a:p>
            <a:r>
              <a:rPr lang="en-US" dirty="0"/>
              <a:t/>
            </a:r>
            <a:br>
              <a:rPr lang="en-US" dirty="0"/>
            </a:br>
            <a:r>
              <a:rPr lang="en-US" dirty="0">
                <a:solidFill>
                  <a:srgbClr val="000000"/>
                </a:solidFill>
                <a:latin typeface="Arial" panose="020B0604020202020204" pitchFamily="34" charset="0"/>
              </a:rPr>
              <a:t>The interest calculation is done on a monthly basis, and any fraction of a month is considered as a full month.</a:t>
            </a: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1095087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avoid consequences</a:t>
            </a:r>
            <a:endParaRPr lang="en-IN" dirty="0"/>
          </a:p>
        </p:txBody>
      </p:sp>
      <p:sp>
        <p:nvSpPr>
          <p:cNvPr id="3" name="Content Placeholder 2"/>
          <p:cNvSpPr>
            <a:spLocks noGrp="1"/>
          </p:cNvSpPr>
          <p:nvPr>
            <p:ph idx="1"/>
          </p:nvPr>
        </p:nvSpPr>
        <p:spPr/>
        <p:txBody>
          <a:bodyPr>
            <a:normAutofit fontScale="77500" lnSpcReduction="20000"/>
          </a:bodyPr>
          <a:lstStyle/>
          <a:p>
            <a:r>
              <a:rPr lang="en-US" dirty="0">
                <a:solidFill>
                  <a:srgbClr val="222222"/>
                </a:solidFill>
                <a:latin typeface="Open Sans" panose="020B0606030504020204" pitchFamily="34" charset="0"/>
              </a:rPr>
              <a:t>To avoid the consequences under Section 201, it is essential to deduct TDS as per the provisions of the Income Tax Act. The following steps can be taken to avoid any issues</a:t>
            </a:r>
            <a:r>
              <a:rPr lang="en-US" dirty="0" smtClean="0">
                <a:solidFill>
                  <a:srgbClr val="222222"/>
                </a:solidFill>
                <a:latin typeface="Open Sans" panose="020B0606030504020204" pitchFamily="34" charset="0"/>
              </a:rPr>
              <a:t>:</a:t>
            </a:r>
          </a:p>
          <a:p>
            <a:pPr>
              <a:buFont typeface="+mj-lt"/>
              <a:buAutoNum type="arabicPeriod"/>
            </a:pPr>
            <a:r>
              <a:rPr lang="en-US" b="1" dirty="0">
                <a:solidFill>
                  <a:srgbClr val="222222"/>
                </a:solidFill>
                <a:latin typeface="PT Serif"/>
              </a:rPr>
              <a:t>Identify Payments Subject to TDS:</a:t>
            </a:r>
            <a:r>
              <a:rPr lang="en-US" dirty="0">
                <a:solidFill>
                  <a:srgbClr val="222222"/>
                </a:solidFill>
                <a:latin typeface="PT Serif"/>
              </a:rPr>
              <a:t> The first step is to identify the payments that are subject to TDS. This will ensure that TDS is deducted at the correct rate.</a:t>
            </a:r>
          </a:p>
          <a:p>
            <a:pPr>
              <a:buFont typeface="+mj-lt"/>
              <a:buAutoNum type="arabicPeriod"/>
            </a:pPr>
            <a:r>
              <a:rPr lang="en-US" b="1" dirty="0">
                <a:solidFill>
                  <a:srgbClr val="222222"/>
                </a:solidFill>
                <a:latin typeface="PT Serif"/>
              </a:rPr>
              <a:t>Obtain TAN</a:t>
            </a:r>
            <a:r>
              <a:rPr lang="en-US" dirty="0">
                <a:solidFill>
                  <a:srgbClr val="222222"/>
                </a:solidFill>
                <a:latin typeface="PT Serif"/>
              </a:rPr>
              <a:t>: The person who is required to deduct TDS must obtain a Tax Deduction and Collection Account Number (TAN) from the Income Tax Department.</a:t>
            </a:r>
          </a:p>
          <a:p>
            <a:pPr>
              <a:buFont typeface="+mj-lt"/>
              <a:buAutoNum type="arabicPeriod"/>
            </a:pPr>
            <a:r>
              <a:rPr lang="en-US" b="1" dirty="0">
                <a:solidFill>
                  <a:srgbClr val="222222"/>
                </a:solidFill>
                <a:latin typeface="PT Serif"/>
              </a:rPr>
              <a:t>Deduct TDS and Deposit the Same:</a:t>
            </a:r>
            <a:r>
              <a:rPr lang="en-US" dirty="0">
                <a:solidFill>
                  <a:srgbClr val="222222"/>
                </a:solidFill>
                <a:latin typeface="PT Serif"/>
              </a:rPr>
              <a:t> After obtaining the TAN, the person must deduct TDS at the prescribed rate and deposit it with the government within the specified time.</a:t>
            </a:r>
          </a:p>
          <a:p>
            <a:pPr>
              <a:buFont typeface="+mj-lt"/>
              <a:buAutoNum type="arabicPeriod"/>
            </a:pPr>
            <a:r>
              <a:rPr lang="en-US" b="1" dirty="0">
                <a:solidFill>
                  <a:srgbClr val="222222"/>
                </a:solidFill>
                <a:latin typeface="PT Serif"/>
              </a:rPr>
              <a:t>File TDS Returns</a:t>
            </a:r>
            <a:r>
              <a:rPr lang="en-US" dirty="0">
                <a:solidFill>
                  <a:srgbClr val="222222"/>
                </a:solidFill>
                <a:latin typeface="PT Serif"/>
              </a:rPr>
              <a:t>: The person who deducts TDS must file TDS returns within the specified time. This will ensure that the TDS credit is given to the recipient.</a:t>
            </a:r>
          </a:p>
          <a:p>
            <a:pPr marL="0" indent="0">
              <a:buNone/>
            </a:pP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15491473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Assessee</a:t>
            </a:r>
            <a:r>
              <a:rPr lang="en-US" dirty="0" smtClean="0"/>
              <a:t> in Default</a:t>
            </a:r>
            <a:endParaRPr lang="en-IN" dirty="0"/>
          </a:p>
        </p:txBody>
      </p:sp>
      <p:sp>
        <p:nvSpPr>
          <p:cNvPr id="3" name="Content Placeholder 2"/>
          <p:cNvSpPr>
            <a:spLocks noGrp="1"/>
          </p:cNvSpPr>
          <p:nvPr>
            <p:ph idx="1"/>
          </p:nvPr>
        </p:nvSpPr>
        <p:spPr/>
        <p:txBody>
          <a:bodyPr>
            <a:normAutofit fontScale="70000" lnSpcReduction="20000"/>
          </a:bodyPr>
          <a:lstStyle/>
          <a:p>
            <a:pPr fontAlgn="base"/>
            <a:r>
              <a:rPr lang="en-US" dirty="0">
                <a:latin typeface="inter"/>
              </a:rPr>
              <a:t>As per section 201, a payer who fails to deduct the whole or part of TDS is treated as an </a:t>
            </a:r>
            <a:r>
              <a:rPr lang="en-US" dirty="0" err="1">
                <a:latin typeface="inter"/>
              </a:rPr>
              <a:t>assessee</a:t>
            </a:r>
            <a:r>
              <a:rPr lang="en-US" dirty="0">
                <a:latin typeface="inter"/>
              </a:rPr>
              <a:t>-in-default. There are some conditions in which it’s not true, and the </a:t>
            </a:r>
            <a:r>
              <a:rPr lang="en-US" dirty="0" err="1">
                <a:latin typeface="inter"/>
              </a:rPr>
              <a:t>deductor</a:t>
            </a:r>
            <a:r>
              <a:rPr lang="en-US" dirty="0">
                <a:latin typeface="inter"/>
              </a:rPr>
              <a:t> is not treated as an </a:t>
            </a:r>
            <a:r>
              <a:rPr lang="en-US" dirty="0" err="1">
                <a:latin typeface="inter"/>
              </a:rPr>
              <a:t>assessee</a:t>
            </a:r>
            <a:r>
              <a:rPr lang="en-US" dirty="0">
                <a:latin typeface="inter"/>
              </a:rPr>
              <a:t> by default. Here are those conditions:</a:t>
            </a:r>
          </a:p>
          <a:p>
            <a:pPr fontAlgn="base"/>
            <a:r>
              <a:rPr lang="en-US" dirty="0">
                <a:latin typeface="inter"/>
              </a:rPr>
              <a:t>If the recipient has furnished his return of income under section 139.</a:t>
            </a:r>
          </a:p>
          <a:p>
            <a:pPr fontAlgn="base"/>
            <a:r>
              <a:rPr lang="en-US" dirty="0">
                <a:latin typeface="inter"/>
              </a:rPr>
              <a:t>If the recipient has shown the above income in its return of income.</a:t>
            </a:r>
          </a:p>
          <a:p>
            <a:pPr fontAlgn="base"/>
            <a:r>
              <a:rPr lang="en-US" dirty="0">
                <a:latin typeface="inter"/>
              </a:rPr>
              <a:t>If the recipient has paid the due taxes on the income declared in such return of income.</a:t>
            </a:r>
          </a:p>
          <a:p>
            <a:pPr fontAlgn="base"/>
            <a:r>
              <a:rPr lang="en-US" dirty="0">
                <a:latin typeface="inter"/>
              </a:rPr>
              <a:t>If the recipient has a certificate to this effect from an accountant in Form No. 26A.</a:t>
            </a:r>
          </a:p>
          <a:p>
            <a:pPr fontAlgn="base"/>
            <a:r>
              <a:rPr lang="en-US" dirty="0">
                <a:latin typeface="inter"/>
              </a:rPr>
              <a:t>However, even in such cases, the payer is liable to pay interest under section 201(1A), at 1%  on the amount of tax from the date the tax was to be deducted to the date of furnishing of return of income by such payee. The interest will be charged for each month or part of the month in which the tax was not deducted/deposited.</a:t>
            </a:r>
          </a:p>
          <a:p>
            <a:pPr fontAlgn="base"/>
            <a:r>
              <a:rPr lang="en-US" dirty="0">
                <a:latin typeface="inter"/>
              </a:rPr>
              <a:t>In case of non-deduction of TDS or short deduction of tax, in case of the payee, if all the conditions are satisfied then only the payer will not be treated as an </a:t>
            </a:r>
            <a:r>
              <a:rPr lang="en-US" dirty="0" err="1">
                <a:latin typeface="inter"/>
              </a:rPr>
              <a:t>assessee</a:t>
            </a:r>
            <a:r>
              <a:rPr lang="en-US" dirty="0">
                <a:latin typeface="inter"/>
              </a:rPr>
              <a:t>-in-default.</a:t>
            </a:r>
          </a:p>
          <a:p>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37502407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10000"/>
          </a:bodyPr>
          <a:lstStyle/>
          <a:p>
            <a:r>
              <a:rPr lang="en-US" dirty="0">
                <a:solidFill>
                  <a:srgbClr val="222222"/>
                </a:solidFill>
                <a:latin typeface="Open Sans" panose="020B0606030504020204" pitchFamily="34" charset="0"/>
              </a:rPr>
              <a:t>It is important for persons responsible for deducting TDS to comply with the provisions of Section 201(1a) of the Income Tax Act to avoid being deemed an </a:t>
            </a:r>
            <a:r>
              <a:rPr lang="en-US" dirty="0" err="1">
                <a:solidFill>
                  <a:srgbClr val="222222"/>
                </a:solidFill>
                <a:latin typeface="Open Sans" panose="020B0606030504020204" pitchFamily="34" charset="0"/>
              </a:rPr>
              <a:t>assessee</a:t>
            </a:r>
            <a:r>
              <a:rPr lang="en-US" dirty="0">
                <a:solidFill>
                  <a:srgbClr val="222222"/>
                </a:solidFill>
                <a:latin typeface="Open Sans" panose="020B0606030504020204" pitchFamily="34" charset="0"/>
              </a:rPr>
              <a:t> in default and facing penalties.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It should be ensured </a:t>
            </a:r>
            <a:r>
              <a:rPr lang="en-US" dirty="0">
                <a:solidFill>
                  <a:srgbClr val="222222"/>
                </a:solidFill>
                <a:latin typeface="Open Sans" panose="020B0606030504020204" pitchFamily="34" charset="0"/>
              </a:rPr>
              <a:t>that TDS is deducted and deposited with the government within the specified time frame to avoid any legal consequences.</a:t>
            </a:r>
          </a:p>
          <a:p>
            <a:r>
              <a:rPr lang="en-US" dirty="0">
                <a:solidFill>
                  <a:srgbClr val="222222"/>
                </a:solidFill>
                <a:latin typeface="Open Sans" panose="020B0606030504020204" pitchFamily="34" charset="0"/>
              </a:rPr>
              <a:t>In conclusion, Section 201(1a) of the Income Tax Act is a crucial provision that lays down the liability of a person responsible for deducting TDS.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Any </a:t>
            </a:r>
            <a:r>
              <a:rPr lang="en-US" dirty="0">
                <a:solidFill>
                  <a:srgbClr val="222222"/>
                </a:solidFill>
                <a:latin typeface="Open Sans" panose="020B0606030504020204" pitchFamily="34" charset="0"/>
              </a:rPr>
              <a:t>failure to deduct or deposit TDS with the government can lead to penalties and legal consequences. Hence, it is important for taxpayers to comply with the provisions of this section to avoid any such situations.</a:t>
            </a:r>
          </a:p>
          <a:p>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2582691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82596"/>
            <a:ext cx="10515600" cy="593124"/>
          </a:xfrm>
        </p:spPr>
        <p:txBody>
          <a:bodyPr>
            <a:normAutofit fontScale="90000"/>
          </a:bodyPr>
          <a:lstStyle/>
          <a:p>
            <a:r>
              <a:rPr lang="en-US" dirty="0" smtClean="0"/>
              <a:t/>
            </a:r>
            <a:br>
              <a:rPr lang="en-US" dirty="0" smtClean="0"/>
            </a:br>
            <a:r>
              <a:rPr lang="en-US" dirty="0" smtClean="0"/>
              <a:t>Meaning</a:t>
            </a:r>
            <a:br>
              <a:rPr lang="en-US" dirty="0" smtClean="0"/>
            </a:b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Section 200(1) of the Income Tax Act, 1961 states that any person who is required to deduct tax at source must pay the amount so deducted to the credit of the Central Government within the prescribed time limit.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The </a:t>
            </a:r>
            <a:r>
              <a:rPr lang="en-US" dirty="0">
                <a:solidFill>
                  <a:srgbClr val="222222"/>
                </a:solidFill>
                <a:latin typeface="Open Sans" panose="020B0606030504020204" pitchFamily="34" charset="0"/>
              </a:rPr>
              <a:t>provision applies to all persons who are required to deduct tax at source, including employers, banks, and other entities.</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41021516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Examples-Interest Calculations</a:t>
            </a:r>
            <a:endParaRPr lang="en-IN" dirty="0"/>
          </a:p>
        </p:txBody>
      </p:sp>
      <p:sp>
        <p:nvSpPr>
          <p:cNvPr id="3" name="Content Placeholder 2"/>
          <p:cNvSpPr>
            <a:spLocks noGrp="1"/>
          </p:cNvSpPr>
          <p:nvPr>
            <p:ph idx="1"/>
          </p:nvPr>
        </p:nvSpPr>
        <p:spPr/>
        <p:txBody>
          <a:bodyPr>
            <a:normAutofit fontScale="62500" lnSpcReduction="20000"/>
          </a:bodyPr>
          <a:lstStyle/>
          <a:p>
            <a:pPr algn="just"/>
            <a:r>
              <a:rPr lang="en-US" dirty="0">
                <a:solidFill>
                  <a:srgbClr val="000000"/>
                </a:solidFill>
                <a:latin typeface="Arial" panose="020B0604020202020204" pitchFamily="34" charset="0"/>
              </a:rPr>
              <a:t>ABC </a:t>
            </a:r>
            <a:r>
              <a:rPr lang="en-US" dirty="0" err="1">
                <a:solidFill>
                  <a:srgbClr val="000000"/>
                </a:solidFill>
                <a:latin typeface="Arial" panose="020B0604020202020204" pitchFamily="34" charset="0"/>
              </a:rPr>
              <a:t>Pvt</a:t>
            </a:r>
            <a:r>
              <a:rPr lang="en-US" dirty="0">
                <a:solidFill>
                  <a:srgbClr val="000000"/>
                </a:solidFill>
                <a:latin typeface="Arial" panose="020B0604020202020204" pitchFamily="34" charset="0"/>
              </a:rPr>
              <a:t> Ltd is a company that paid professional fees of </a:t>
            </a:r>
            <a:r>
              <a:rPr lang="en-US" dirty="0" err="1">
                <a:solidFill>
                  <a:srgbClr val="000000"/>
                </a:solidFill>
                <a:latin typeface="Arial" panose="020B0604020202020204" pitchFamily="34" charset="0"/>
              </a:rPr>
              <a:t>Rs</a:t>
            </a:r>
            <a:r>
              <a:rPr lang="en-US" dirty="0">
                <a:solidFill>
                  <a:srgbClr val="000000"/>
                </a:solidFill>
                <a:latin typeface="Arial" panose="020B0604020202020204" pitchFamily="34" charset="0"/>
              </a:rPr>
              <a:t>. 50,000 to Mr. Gupta on 10th April 2022. The company was required to deduct TDS at the rate of 10% before making the payment. However, the company forgot to deduct TDS from the payment made to Mr. Gupta. The actual date of deduction of TDS was 7th July 2022.</a:t>
            </a:r>
          </a:p>
          <a:p>
            <a:pPr algn="just"/>
            <a:r>
              <a:rPr lang="en-US" dirty="0">
                <a:solidFill>
                  <a:srgbClr val="000000"/>
                </a:solidFill>
                <a:latin typeface="Arial" panose="020B0604020202020204" pitchFamily="34" charset="0"/>
              </a:rPr>
              <a:t/>
            </a:r>
            <a:br>
              <a:rPr lang="en-US" dirty="0">
                <a:solidFill>
                  <a:srgbClr val="000000"/>
                </a:solidFill>
                <a:latin typeface="Arial" panose="020B0604020202020204" pitchFamily="34" charset="0"/>
              </a:rPr>
            </a:br>
            <a:endParaRPr lang="en-US" dirty="0">
              <a:solidFill>
                <a:srgbClr val="000000"/>
              </a:solidFill>
              <a:latin typeface="Arial" panose="020B0604020202020204" pitchFamily="34" charset="0"/>
            </a:endParaRPr>
          </a:p>
          <a:p>
            <a:pPr algn="just"/>
            <a:r>
              <a:rPr lang="en-US" dirty="0">
                <a:solidFill>
                  <a:srgbClr val="000000"/>
                </a:solidFill>
                <a:latin typeface="Arial" panose="020B0604020202020204" pitchFamily="34" charset="0"/>
              </a:rPr>
              <a:t>The interest calculation will be as follows:</a:t>
            </a:r>
          </a:p>
          <a:p>
            <a:pPr algn="just"/>
            <a:r>
              <a:rPr lang="en-US" dirty="0">
                <a:solidFill>
                  <a:srgbClr val="000000"/>
                </a:solidFill>
                <a:latin typeface="Arial" panose="020B0604020202020204" pitchFamily="34" charset="0"/>
              </a:rPr>
              <a:t/>
            </a:r>
            <a:br>
              <a:rPr lang="en-US" dirty="0">
                <a:solidFill>
                  <a:srgbClr val="000000"/>
                </a:solidFill>
                <a:latin typeface="Arial" panose="020B0604020202020204" pitchFamily="34" charset="0"/>
              </a:rPr>
            </a:br>
            <a:endParaRPr lang="en-US" dirty="0">
              <a:solidFill>
                <a:srgbClr val="000000"/>
              </a:solidFill>
              <a:latin typeface="Arial" panose="020B0604020202020204" pitchFamily="34" charset="0"/>
            </a:endParaRPr>
          </a:p>
          <a:p>
            <a:pPr algn="just"/>
            <a:r>
              <a:rPr lang="en-US" dirty="0">
                <a:solidFill>
                  <a:srgbClr val="000000"/>
                </a:solidFill>
                <a:latin typeface="Arial" panose="020B0604020202020204" pitchFamily="34" charset="0"/>
              </a:rPr>
              <a:t>The period of delay in the deduction of TDS is 3 months (April, May, and June).</a:t>
            </a:r>
          </a:p>
          <a:p>
            <a:pPr algn="just"/>
            <a:r>
              <a:rPr lang="en-US" dirty="0">
                <a:solidFill>
                  <a:srgbClr val="000000"/>
                </a:solidFill>
                <a:latin typeface="Arial" panose="020B0604020202020204" pitchFamily="34" charset="0"/>
              </a:rPr>
              <a:t>The amount on which TDS was required to be deducted is </a:t>
            </a:r>
            <a:r>
              <a:rPr lang="en-US" dirty="0" err="1">
                <a:solidFill>
                  <a:srgbClr val="000000"/>
                </a:solidFill>
                <a:latin typeface="Arial" panose="020B0604020202020204" pitchFamily="34" charset="0"/>
              </a:rPr>
              <a:t>Rs</a:t>
            </a:r>
            <a:r>
              <a:rPr lang="en-US" dirty="0">
                <a:solidFill>
                  <a:srgbClr val="000000"/>
                </a:solidFill>
                <a:latin typeface="Arial" panose="020B0604020202020204" pitchFamily="34" charset="0"/>
              </a:rPr>
              <a:t>. 50,000.</a:t>
            </a:r>
          </a:p>
          <a:p>
            <a:pPr algn="just"/>
            <a:r>
              <a:rPr lang="en-US" dirty="0">
                <a:solidFill>
                  <a:srgbClr val="000000"/>
                </a:solidFill>
                <a:latin typeface="Arial" panose="020B0604020202020204" pitchFamily="34" charset="0"/>
              </a:rPr>
              <a:t>The TDS rate applicable is 10%, which amounts to </a:t>
            </a:r>
            <a:r>
              <a:rPr lang="en-US" dirty="0" err="1">
                <a:solidFill>
                  <a:srgbClr val="000000"/>
                </a:solidFill>
                <a:latin typeface="Arial" panose="020B0604020202020204" pitchFamily="34" charset="0"/>
              </a:rPr>
              <a:t>Rs</a:t>
            </a:r>
            <a:r>
              <a:rPr lang="en-US" dirty="0">
                <a:solidFill>
                  <a:srgbClr val="000000"/>
                </a:solidFill>
                <a:latin typeface="Arial" panose="020B0604020202020204" pitchFamily="34" charset="0"/>
              </a:rPr>
              <a:t>. 5,000.</a:t>
            </a:r>
          </a:p>
          <a:p>
            <a:pPr algn="just"/>
            <a:r>
              <a:rPr lang="en-US" dirty="0">
                <a:solidFill>
                  <a:srgbClr val="000000"/>
                </a:solidFill>
                <a:latin typeface="Arial" panose="020B0604020202020204" pitchFamily="34" charset="0"/>
              </a:rPr>
              <a:t>The interest rate applicable is 1% per month.</a:t>
            </a:r>
          </a:p>
          <a:p>
            <a:pPr algn="just"/>
            <a:r>
              <a:rPr lang="en-US" dirty="0">
                <a:solidFill>
                  <a:srgbClr val="000000"/>
                </a:solidFill>
                <a:latin typeface="Arial" panose="020B0604020202020204" pitchFamily="34" charset="0"/>
              </a:rPr>
              <a:t>The interest will be calculated from 10th April 2022 to 7th July 2022, which is a period of 2 months and 27 days. (Part of the Month to be considered Full)</a:t>
            </a:r>
          </a:p>
          <a:p>
            <a:pPr algn="just"/>
            <a:r>
              <a:rPr lang="en-US" dirty="0">
                <a:solidFill>
                  <a:srgbClr val="000000"/>
                </a:solidFill>
                <a:latin typeface="Arial" panose="020B0604020202020204" pitchFamily="34" charset="0"/>
              </a:rPr>
              <a:t>Therefore, the interest payable will be </a:t>
            </a:r>
            <a:r>
              <a:rPr lang="en-US" dirty="0" err="1">
                <a:solidFill>
                  <a:srgbClr val="000000"/>
                </a:solidFill>
                <a:latin typeface="Arial" panose="020B0604020202020204" pitchFamily="34" charset="0"/>
              </a:rPr>
              <a:t>Rs</a:t>
            </a:r>
            <a:r>
              <a:rPr lang="en-US" dirty="0">
                <a:solidFill>
                  <a:srgbClr val="000000"/>
                </a:solidFill>
                <a:latin typeface="Arial" panose="020B0604020202020204" pitchFamily="34" charset="0"/>
              </a:rPr>
              <a:t>. 5,000 x 1% x 3 months = </a:t>
            </a:r>
            <a:r>
              <a:rPr lang="en-US" dirty="0" err="1">
                <a:solidFill>
                  <a:srgbClr val="000000"/>
                </a:solidFill>
                <a:latin typeface="Arial" panose="020B0604020202020204" pitchFamily="34" charset="0"/>
              </a:rPr>
              <a:t>Rs</a:t>
            </a:r>
            <a:r>
              <a:rPr lang="en-US" dirty="0">
                <a:solidFill>
                  <a:srgbClr val="000000"/>
                </a:solidFill>
                <a:latin typeface="Arial" panose="020B0604020202020204" pitchFamily="34" charset="0"/>
              </a:rPr>
              <a:t>. 150.</a:t>
            </a:r>
            <a:endParaRPr lang="en-US" b="0" i="0" dirty="0">
              <a:solidFill>
                <a:srgbClr val="000000"/>
              </a:solidFill>
              <a:effectLst/>
              <a:latin typeface="Arial" panose="020B0604020202020204" pitchFamily="34" charset="0"/>
            </a:endParaRPr>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26955302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IN" dirty="0"/>
          </a:p>
        </p:txBody>
      </p:sp>
      <p:sp>
        <p:nvSpPr>
          <p:cNvPr id="3" name="Content Placeholder 2"/>
          <p:cNvSpPr>
            <a:spLocks noGrp="1"/>
          </p:cNvSpPr>
          <p:nvPr>
            <p:ph idx="1"/>
          </p:nvPr>
        </p:nvSpPr>
        <p:spPr/>
        <p:txBody>
          <a:bodyPr>
            <a:normAutofit fontScale="85000" lnSpcReduction="20000"/>
          </a:bodyPr>
          <a:lstStyle/>
          <a:p>
            <a:pPr algn="just"/>
            <a:r>
              <a:rPr lang="en-US" dirty="0">
                <a:solidFill>
                  <a:srgbClr val="000000"/>
                </a:solidFill>
                <a:latin typeface="Arial" panose="020B0604020202020204" pitchFamily="34" charset="0"/>
              </a:rPr>
              <a:t>XYZ Pvt. Ltd. is a company that deducted TDS of </a:t>
            </a:r>
            <a:r>
              <a:rPr lang="en-US" dirty="0" err="1">
                <a:solidFill>
                  <a:srgbClr val="000000"/>
                </a:solidFill>
                <a:latin typeface="Arial" panose="020B0604020202020204" pitchFamily="34" charset="0"/>
              </a:rPr>
              <a:t>Rs</a:t>
            </a:r>
            <a:r>
              <a:rPr lang="en-US" dirty="0">
                <a:solidFill>
                  <a:srgbClr val="000000"/>
                </a:solidFill>
                <a:latin typeface="Arial" panose="020B0604020202020204" pitchFamily="34" charset="0"/>
              </a:rPr>
              <a:t>. 1,00,000 on 15th January 2023 u/s 194C. The due date for depositing the TDS to the Government is 7th February 2023. However, XYZ Pvt. Ltd. deposited the TDS on 5th April 2023. Calculate the interest payable by XYZ Pvt. Ltd.</a:t>
            </a:r>
          </a:p>
          <a:p>
            <a:pPr algn="just"/>
            <a:r>
              <a:rPr lang="en-US" dirty="0">
                <a:solidFill>
                  <a:srgbClr val="000000"/>
                </a:solidFill>
                <a:latin typeface="Arial" panose="020B0604020202020204" pitchFamily="34" charset="0"/>
              </a:rPr>
              <a:t/>
            </a:r>
            <a:br>
              <a:rPr lang="en-US" dirty="0">
                <a:solidFill>
                  <a:srgbClr val="000000"/>
                </a:solidFill>
                <a:latin typeface="Arial" panose="020B0604020202020204" pitchFamily="34" charset="0"/>
              </a:rPr>
            </a:br>
            <a:endParaRPr lang="en-US" dirty="0">
              <a:solidFill>
                <a:srgbClr val="000000"/>
              </a:solidFill>
              <a:latin typeface="Arial" panose="020B0604020202020204" pitchFamily="34" charset="0"/>
            </a:endParaRPr>
          </a:p>
          <a:p>
            <a:pPr algn="just"/>
            <a:r>
              <a:rPr lang="en-US" dirty="0">
                <a:solidFill>
                  <a:srgbClr val="000000"/>
                </a:solidFill>
                <a:latin typeface="Arial" panose="020B0604020202020204" pitchFamily="34" charset="0"/>
              </a:rPr>
              <a:t>Solution:</a:t>
            </a:r>
          </a:p>
          <a:p>
            <a:pPr algn="just"/>
            <a:r>
              <a:rPr lang="en-US" dirty="0">
                <a:solidFill>
                  <a:srgbClr val="000000"/>
                </a:solidFill>
                <a:latin typeface="Arial" panose="020B0604020202020204" pitchFamily="34" charset="0"/>
              </a:rPr>
              <a:t>Delay in depositing TDS = 2 month and 20 days (5th April 2023 - 15th January 2023)</a:t>
            </a:r>
          </a:p>
          <a:p>
            <a:pPr algn="just"/>
            <a:r>
              <a:rPr lang="en-US" dirty="0">
                <a:solidFill>
                  <a:srgbClr val="000000"/>
                </a:solidFill>
                <a:latin typeface="Arial" panose="020B0604020202020204" pitchFamily="34" charset="0"/>
              </a:rPr>
              <a:t>Number of months of delay = 3 (Jan, February, and March) (part of the month considered full)</a:t>
            </a:r>
          </a:p>
          <a:p>
            <a:pPr algn="just"/>
            <a:r>
              <a:rPr lang="en-US" dirty="0">
                <a:solidFill>
                  <a:srgbClr val="000000"/>
                </a:solidFill>
                <a:latin typeface="Arial" panose="020B0604020202020204" pitchFamily="34" charset="0"/>
              </a:rPr>
              <a:t>Interest payable = </a:t>
            </a:r>
            <a:r>
              <a:rPr lang="en-US" dirty="0" err="1">
                <a:solidFill>
                  <a:srgbClr val="000000"/>
                </a:solidFill>
                <a:latin typeface="Arial" panose="020B0604020202020204" pitchFamily="34" charset="0"/>
              </a:rPr>
              <a:t>Rs</a:t>
            </a:r>
            <a:r>
              <a:rPr lang="en-US" dirty="0">
                <a:solidFill>
                  <a:srgbClr val="000000"/>
                </a:solidFill>
                <a:latin typeface="Arial" panose="020B0604020202020204" pitchFamily="34" charset="0"/>
              </a:rPr>
              <a:t>. 1,00,000 x 1.5% x 3 = </a:t>
            </a:r>
            <a:r>
              <a:rPr lang="en-US" dirty="0" err="1">
                <a:solidFill>
                  <a:srgbClr val="000000"/>
                </a:solidFill>
                <a:latin typeface="Arial" panose="020B0604020202020204" pitchFamily="34" charset="0"/>
              </a:rPr>
              <a:t>Rs</a:t>
            </a:r>
            <a:r>
              <a:rPr lang="en-US" dirty="0">
                <a:solidFill>
                  <a:srgbClr val="000000"/>
                </a:solidFill>
                <a:latin typeface="Arial" panose="020B0604020202020204" pitchFamily="34" charset="0"/>
              </a:rPr>
              <a:t>. 4,500</a:t>
            </a:r>
          </a:p>
          <a:p>
            <a:pPr algn="just"/>
            <a:r>
              <a:rPr lang="en-US" b="1" dirty="0">
                <a:solidFill>
                  <a:srgbClr val="000000"/>
                </a:solidFill>
                <a:latin typeface="Arial" panose="020B0604020202020204" pitchFamily="34" charset="0"/>
              </a:rPr>
              <a:t>A delay of One day in the deposit: Interest for Two Months</a:t>
            </a:r>
          </a:p>
          <a:p>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31363720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of Sec.234E</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222222"/>
                </a:solidFill>
                <a:latin typeface="Open Sans" panose="020B0606030504020204" pitchFamily="34" charset="0"/>
              </a:rPr>
              <a:t>Section 234E of the Income Tax Act, 1961 deals with the levy of a fee for default in furnishing statements of tax deducted at source (TDS) or tax collected at source (TCS). The section was introduced by the Finance Act, 2012, and is applicable from 1st July 2012. </a:t>
            </a:r>
            <a:endParaRPr lang="en-US" dirty="0" smtClean="0">
              <a:solidFill>
                <a:srgbClr val="222222"/>
              </a:solidFill>
              <a:latin typeface="Open Sans" panose="020B0606030504020204" pitchFamily="34" charset="0"/>
            </a:endParaRPr>
          </a:p>
          <a:p>
            <a:r>
              <a:rPr lang="en-US" dirty="0">
                <a:solidFill>
                  <a:srgbClr val="222222"/>
                </a:solidFill>
                <a:latin typeface="Open Sans" panose="020B0606030504020204" pitchFamily="34" charset="0"/>
              </a:rPr>
              <a:t>According to Section 234E of the Income Tax Act, if a person fails to file the statement of TDS or TCS, he/she will be liable to pay a fee of </a:t>
            </a:r>
            <a:r>
              <a:rPr lang="en-US" dirty="0" err="1">
                <a:solidFill>
                  <a:srgbClr val="222222"/>
                </a:solidFill>
                <a:latin typeface="Open Sans" panose="020B0606030504020204" pitchFamily="34" charset="0"/>
              </a:rPr>
              <a:t>Rs</a:t>
            </a:r>
            <a:r>
              <a:rPr lang="en-US" dirty="0">
                <a:solidFill>
                  <a:srgbClr val="222222"/>
                </a:solidFill>
                <a:latin typeface="Open Sans" panose="020B0606030504020204" pitchFamily="34" charset="0"/>
              </a:rPr>
              <a:t>. 200/- per day until the default continues. The amount of the fee shall not exceed the amount of TDS or TCS for which the statement was required to be furnished. The total amount of the fee, however, cannot exceed the TDS or TCS amount</a:t>
            </a:r>
            <a:r>
              <a:rPr lang="en-US" dirty="0" smtClean="0">
                <a:solidFill>
                  <a:srgbClr val="222222"/>
                </a:solidFill>
                <a:latin typeface="Open Sans" panose="020B0606030504020204" pitchFamily="34" charset="0"/>
              </a:rPr>
              <a:t>.</a:t>
            </a:r>
          </a:p>
          <a:p>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9758358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Applicability</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Section 234E applies to both TDS and TCS statements. Any person who is required to file a statement of TDS or TCS is liable to pay the fee under Section 234E.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This </a:t>
            </a:r>
            <a:r>
              <a:rPr lang="en-US" dirty="0">
                <a:solidFill>
                  <a:srgbClr val="222222"/>
                </a:solidFill>
                <a:latin typeface="Open Sans" panose="020B0606030504020204" pitchFamily="34" charset="0"/>
              </a:rPr>
              <a:t>includes individuals, HUFs, partnership firms, companies, and other entities.</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4000774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a:t>
            </a:r>
            <a:endParaRPr lang="en-IN" dirty="0"/>
          </a:p>
        </p:txBody>
      </p:sp>
      <p:sp>
        <p:nvSpPr>
          <p:cNvPr id="3" name="Content Placeholder 2"/>
          <p:cNvSpPr>
            <a:spLocks noGrp="1"/>
          </p:cNvSpPr>
          <p:nvPr>
            <p:ph idx="1"/>
          </p:nvPr>
        </p:nvSpPr>
        <p:spPr/>
        <p:txBody>
          <a:bodyPr>
            <a:normAutofit fontScale="92500" lnSpcReduction="10000"/>
          </a:bodyPr>
          <a:lstStyle/>
          <a:p>
            <a:r>
              <a:rPr lang="en-US" dirty="0">
                <a:solidFill>
                  <a:srgbClr val="222222"/>
                </a:solidFill>
                <a:latin typeface="Open Sans" panose="020B0606030504020204" pitchFamily="34" charset="0"/>
              </a:rPr>
              <a:t>If a person fails to file the statement of TDS or TCS within the prescribed time limit, he/she will be liable to pay a fee under Section 234E.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In </a:t>
            </a:r>
            <a:r>
              <a:rPr lang="en-US" dirty="0">
                <a:solidFill>
                  <a:srgbClr val="222222"/>
                </a:solidFill>
                <a:latin typeface="Open Sans" panose="020B0606030504020204" pitchFamily="34" charset="0"/>
              </a:rPr>
              <a:t>addition to the fee, interest under Section 201(1A) will also be levied on the amount of TDS or TCS that was required to be deducted or collected. The interest will be calculated from the due date of filing the statement till the date of actual filing of the statement.</a:t>
            </a:r>
          </a:p>
          <a:p>
            <a:r>
              <a:rPr lang="en-US" dirty="0">
                <a:solidFill>
                  <a:srgbClr val="222222"/>
                </a:solidFill>
                <a:latin typeface="Open Sans" panose="020B0606030504020204" pitchFamily="34" charset="0"/>
              </a:rPr>
              <a:t>If a person fails to pay the fee, the assessing officer can initiate penalty proceedings under Section 271H of the Income Tax Act. The penalty amount can range from </a:t>
            </a:r>
            <a:r>
              <a:rPr lang="en-US" dirty="0" err="1">
                <a:solidFill>
                  <a:srgbClr val="222222"/>
                </a:solidFill>
                <a:latin typeface="Open Sans" panose="020B0606030504020204" pitchFamily="34" charset="0"/>
              </a:rPr>
              <a:t>Rs</a:t>
            </a:r>
            <a:r>
              <a:rPr lang="en-US" dirty="0">
                <a:solidFill>
                  <a:srgbClr val="222222"/>
                </a:solidFill>
                <a:latin typeface="Open Sans" panose="020B0606030504020204" pitchFamily="34" charset="0"/>
              </a:rPr>
              <a:t>. 10,000/- to </a:t>
            </a:r>
            <a:r>
              <a:rPr lang="en-US" dirty="0" err="1">
                <a:solidFill>
                  <a:srgbClr val="222222"/>
                </a:solidFill>
                <a:latin typeface="Open Sans" panose="020B0606030504020204" pitchFamily="34" charset="0"/>
              </a:rPr>
              <a:t>Rs</a:t>
            </a:r>
            <a:r>
              <a:rPr lang="en-US" dirty="0">
                <a:solidFill>
                  <a:srgbClr val="222222"/>
                </a:solidFill>
                <a:latin typeface="Open Sans" panose="020B0606030504020204" pitchFamily="34" charset="0"/>
              </a:rPr>
              <a:t>. 1,00,000/-. The penalty can also be levied in addition to the fee and interest.</a:t>
            </a:r>
          </a:p>
          <a:p>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30887052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to be considered</a:t>
            </a:r>
            <a:endParaRPr lang="en-IN" dirty="0"/>
          </a:p>
        </p:txBody>
      </p:sp>
      <p:sp>
        <p:nvSpPr>
          <p:cNvPr id="3" name="Content Placeholder 2"/>
          <p:cNvSpPr>
            <a:spLocks noGrp="1"/>
          </p:cNvSpPr>
          <p:nvPr>
            <p:ph idx="1"/>
          </p:nvPr>
        </p:nvSpPr>
        <p:spPr/>
        <p:txBody>
          <a:bodyPr/>
          <a:lstStyle/>
          <a:p>
            <a:r>
              <a:rPr lang="en-US" b="1" dirty="0">
                <a:solidFill>
                  <a:srgbClr val="222222"/>
                </a:solidFill>
                <a:latin typeface="Open Sans" panose="020B0606030504020204" pitchFamily="34" charset="0"/>
              </a:rPr>
              <a:t>Waiver of fee:</a:t>
            </a:r>
            <a:r>
              <a:rPr lang="en-US" dirty="0">
                <a:solidFill>
                  <a:srgbClr val="222222"/>
                </a:solidFill>
                <a:latin typeface="Open Sans" panose="020B0606030504020204" pitchFamily="34" charset="0"/>
              </a:rPr>
              <a:t>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The </a:t>
            </a:r>
            <a:r>
              <a:rPr lang="en-US" dirty="0">
                <a:solidFill>
                  <a:srgbClr val="222222"/>
                </a:solidFill>
                <a:latin typeface="Open Sans" panose="020B0606030504020204" pitchFamily="34" charset="0"/>
              </a:rPr>
              <a:t>Central Board of Direct Taxes (CBDT) has the power to waive or reduce the fee levied under Section 234E.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However</a:t>
            </a:r>
            <a:r>
              <a:rPr lang="en-US" dirty="0">
                <a:solidFill>
                  <a:srgbClr val="222222"/>
                </a:solidFill>
                <a:latin typeface="Open Sans" panose="020B0606030504020204" pitchFamily="34" charset="0"/>
              </a:rPr>
              <a:t>, the waiver or reduction can only be done on a case-by-case basis, and the decision will depend on the facts and circumstances of the case.</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32406330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 filing</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 In addition to the TDS and TCS statements, Section 234E also applies to late filing fees for Form 26AS.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If </a:t>
            </a:r>
            <a:r>
              <a:rPr lang="en-US" dirty="0">
                <a:solidFill>
                  <a:srgbClr val="222222"/>
                </a:solidFill>
                <a:latin typeface="Open Sans" panose="020B0606030504020204" pitchFamily="34" charset="0"/>
              </a:rPr>
              <a:t>a taxpayer fails to file the Form 26AS within the prescribed time limit, he/she will be liable to pay a late filing fee of </a:t>
            </a:r>
            <a:r>
              <a:rPr lang="en-US" dirty="0" err="1">
                <a:solidFill>
                  <a:srgbClr val="222222"/>
                </a:solidFill>
                <a:latin typeface="Open Sans" panose="020B0606030504020204" pitchFamily="34" charset="0"/>
              </a:rPr>
              <a:t>Rs</a:t>
            </a:r>
            <a:r>
              <a:rPr lang="en-US" dirty="0">
                <a:solidFill>
                  <a:srgbClr val="222222"/>
                </a:solidFill>
                <a:latin typeface="Open Sans" panose="020B0606030504020204" pitchFamily="34" charset="0"/>
              </a:rPr>
              <a:t>. 200/- per day until the default continues.</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12098181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Certificates</a:t>
            </a:r>
            <a:endParaRPr lang="en-IN" dirty="0"/>
          </a:p>
        </p:txBody>
      </p:sp>
      <p:sp>
        <p:nvSpPr>
          <p:cNvPr id="3" name="Content Placeholder 2"/>
          <p:cNvSpPr>
            <a:spLocks noGrp="1"/>
          </p:cNvSpPr>
          <p:nvPr>
            <p:ph idx="1"/>
          </p:nvPr>
        </p:nvSpPr>
        <p:spPr/>
        <p:txBody>
          <a:bodyPr/>
          <a:lstStyle/>
          <a:p>
            <a:r>
              <a:rPr lang="en-US" b="1" dirty="0">
                <a:solidFill>
                  <a:srgbClr val="222222"/>
                </a:solidFill>
                <a:latin typeface="Open Sans" panose="020B0606030504020204" pitchFamily="34" charset="0"/>
              </a:rPr>
              <a:t>TDS and TCS certificates:</a:t>
            </a:r>
            <a:r>
              <a:rPr lang="en-US" dirty="0">
                <a:solidFill>
                  <a:srgbClr val="222222"/>
                </a:solidFill>
                <a:latin typeface="Open Sans" panose="020B0606030504020204" pitchFamily="34" charset="0"/>
              </a:rPr>
              <a:t>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The </a:t>
            </a:r>
            <a:r>
              <a:rPr lang="en-US" dirty="0">
                <a:solidFill>
                  <a:srgbClr val="222222"/>
                </a:solidFill>
                <a:latin typeface="Open Sans" panose="020B0606030504020204" pitchFamily="34" charset="0"/>
              </a:rPr>
              <a:t>TDS and TCS certificates should be issued to the </a:t>
            </a:r>
            <a:r>
              <a:rPr lang="en-US" dirty="0" err="1">
                <a:solidFill>
                  <a:srgbClr val="222222"/>
                </a:solidFill>
                <a:latin typeface="Open Sans" panose="020B0606030504020204" pitchFamily="34" charset="0"/>
              </a:rPr>
              <a:t>deductee</a:t>
            </a:r>
            <a:r>
              <a:rPr lang="en-US" dirty="0">
                <a:solidFill>
                  <a:srgbClr val="222222"/>
                </a:solidFill>
                <a:latin typeface="Open Sans" panose="020B0606030504020204" pitchFamily="34" charset="0"/>
              </a:rPr>
              <a:t> or the collector within the prescribed time limit. If there is a delay in issuing the certificate, the </a:t>
            </a:r>
            <a:r>
              <a:rPr lang="en-US" dirty="0" err="1">
                <a:solidFill>
                  <a:srgbClr val="222222"/>
                </a:solidFill>
                <a:latin typeface="Open Sans" panose="020B0606030504020204" pitchFamily="34" charset="0"/>
              </a:rPr>
              <a:t>deductor</a:t>
            </a:r>
            <a:r>
              <a:rPr lang="en-US" dirty="0">
                <a:solidFill>
                  <a:srgbClr val="222222"/>
                </a:solidFill>
                <a:latin typeface="Open Sans" panose="020B0606030504020204" pitchFamily="34" charset="0"/>
              </a:rPr>
              <a:t> or the collector will be liable to pay a fee of </a:t>
            </a:r>
            <a:r>
              <a:rPr lang="en-US" dirty="0" err="1">
                <a:solidFill>
                  <a:srgbClr val="222222"/>
                </a:solidFill>
                <a:latin typeface="Open Sans" panose="020B0606030504020204" pitchFamily="34" charset="0"/>
              </a:rPr>
              <a:t>Rs</a:t>
            </a:r>
            <a:r>
              <a:rPr lang="en-US" dirty="0">
                <a:solidFill>
                  <a:srgbClr val="222222"/>
                </a:solidFill>
                <a:latin typeface="Open Sans" panose="020B0606030504020204" pitchFamily="34" charset="0"/>
              </a:rPr>
              <a:t>. 100/- per day until the certificate is issued.</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9480961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 Statement</a:t>
            </a:r>
            <a:endParaRPr lang="en-IN" dirty="0"/>
          </a:p>
        </p:txBody>
      </p:sp>
      <p:sp>
        <p:nvSpPr>
          <p:cNvPr id="3" name="Content Placeholder 2"/>
          <p:cNvSpPr>
            <a:spLocks noGrp="1"/>
          </p:cNvSpPr>
          <p:nvPr>
            <p:ph idx="1"/>
          </p:nvPr>
        </p:nvSpPr>
        <p:spPr/>
        <p:txBody>
          <a:bodyPr/>
          <a:lstStyle/>
          <a:p>
            <a:r>
              <a:rPr lang="en-US" b="1" dirty="0">
                <a:solidFill>
                  <a:srgbClr val="222222"/>
                </a:solidFill>
                <a:latin typeface="Open Sans" panose="020B0606030504020204" pitchFamily="34" charset="0"/>
              </a:rPr>
              <a:t>Revised TDS and TCS statements</a:t>
            </a:r>
            <a:r>
              <a:rPr lang="en-US" dirty="0">
                <a:solidFill>
                  <a:srgbClr val="222222"/>
                </a:solidFill>
                <a:latin typeface="Open Sans" panose="020B0606030504020204" pitchFamily="34" charset="0"/>
              </a:rPr>
              <a:t>: If a taxpayer files a revised TDS or TCS statement, he/she must ensure that it is filed within the prescribed time limit. Failure to do so can attract a late filing fee under Section 234E.</a:t>
            </a:r>
          </a:p>
          <a:p>
            <a:r>
              <a:rPr lang="en-US" b="1" dirty="0">
                <a:solidFill>
                  <a:srgbClr val="222222"/>
                </a:solidFill>
                <a:latin typeface="Open Sans" panose="020B0606030504020204" pitchFamily="34" charset="0"/>
              </a:rPr>
              <a:t>Rectification of TDS and TCS statements:</a:t>
            </a:r>
            <a:r>
              <a:rPr lang="en-US" dirty="0">
                <a:solidFill>
                  <a:srgbClr val="222222"/>
                </a:solidFill>
                <a:latin typeface="Open Sans" panose="020B0606030504020204" pitchFamily="34" charset="0"/>
              </a:rPr>
              <a:t> If a taxpayer wants to rectify any errors in the TDS or TCS statement, he/she can do so by filing a correction statement. The correction statement should be filed within the prescribed time limit to avoid any penalty or interest.</a:t>
            </a:r>
          </a:p>
          <a:p>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12514410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residents</a:t>
            </a:r>
            <a:endParaRPr lang="en-IN" dirty="0"/>
          </a:p>
        </p:txBody>
      </p:sp>
      <p:sp>
        <p:nvSpPr>
          <p:cNvPr id="3" name="Content Placeholder 2"/>
          <p:cNvSpPr>
            <a:spLocks noGrp="1"/>
          </p:cNvSpPr>
          <p:nvPr>
            <p:ph idx="1"/>
          </p:nvPr>
        </p:nvSpPr>
        <p:spPr/>
        <p:txBody>
          <a:bodyPr>
            <a:normAutofit fontScale="92500"/>
          </a:bodyPr>
          <a:lstStyle/>
          <a:p>
            <a:r>
              <a:rPr lang="en-US" b="1" dirty="0">
                <a:solidFill>
                  <a:srgbClr val="222222"/>
                </a:solidFill>
                <a:latin typeface="Open Sans" panose="020B0606030504020204" pitchFamily="34" charset="0"/>
              </a:rPr>
              <a:t>Applicability of Section 234E to non-residents:</a:t>
            </a:r>
            <a:r>
              <a:rPr lang="en-US" dirty="0">
                <a:solidFill>
                  <a:srgbClr val="222222"/>
                </a:solidFill>
                <a:latin typeface="Open Sans" panose="020B0606030504020204" pitchFamily="34" charset="0"/>
              </a:rPr>
              <a:t>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Section </a:t>
            </a:r>
            <a:r>
              <a:rPr lang="en-US" dirty="0">
                <a:solidFill>
                  <a:srgbClr val="222222"/>
                </a:solidFill>
                <a:latin typeface="Open Sans" panose="020B0606030504020204" pitchFamily="34" charset="0"/>
              </a:rPr>
              <a:t>234E also applies to non-resident taxpayers who are required to deduct or collect TDS or TCS in India. However, the fee levied under the section cannot exceed the amount of TDS or TCS for which the statement was required to be furnished</a:t>
            </a:r>
            <a:r>
              <a:rPr lang="en-US" dirty="0" smtClean="0">
                <a:solidFill>
                  <a:srgbClr val="222222"/>
                </a:solidFill>
                <a:latin typeface="Open Sans" panose="020B0606030504020204" pitchFamily="34" charset="0"/>
              </a:rPr>
              <a:t>.</a:t>
            </a:r>
          </a:p>
          <a:p>
            <a:r>
              <a:rPr lang="en-US" dirty="0">
                <a:solidFill>
                  <a:srgbClr val="222222"/>
                </a:solidFill>
                <a:latin typeface="Open Sans" panose="020B0606030504020204" pitchFamily="34" charset="0"/>
              </a:rPr>
              <a:t>Section 234E of the Income Tax Act, 1961 aims to encourage timely filing of TDS and TCS statements. Non-compliance with the provisions of the section can lead to substantial financial implications for the taxpayer. Therefore, it is advisable to file the TDS or TCS statement within the prescribed time limit to avoid any penalty or interest.</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980536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The scope of Section 200(1) is wide and covers all types of payments on which tax is required to be deducted at source. This includes salaries, interest, rent, commission, and any other payment that attracts the TDS provisions under the Income Tax Act.</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36549468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Maximum</a:t>
            </a:r>
            <a:endParaRPr lang="en-IN" dirty="0"/>
          </a:p>
        </p:txBody>
      </p:sp>
      <p:sp>
        <p:nvSpPr>
          <p:cNvPr id="3" name="Content Placeholder 2"/>
          <p:cNvSpPr>
            <a:spLocks noGrp="1"/>
          </p:cNvSpPr>
          <p:nvPr>
            <p:ph idx="1"/>
          </p:nvPr>
        </p:nvSpPr>
        <p:spPr/>
        <p:txBody>
          <a:bodyPr/>
          <a:lstStyle/>
          <a:p>
            <a:r>
              <a:rPr lang="en-US" dirty="0" smtClean="0">
                <a:solidFill>
                  <a:srgbClr val="333333"/>
                </a:solidFill>
                <a:latin typeface="Arial" panose="020B0604020202020204" pitchFamily="34" charset="0"/>
              </a:rPr>
              <a:t>In </a:t>
            </a:r>
            <a:r>
              <a:rPr lang="en-US" dirty="0">
                <a:solidFill>
                  <a:srgbClr val="333333"/>
                </a:solidFill>
                <a:latin typeface="Arial" panose="020B0604020202020204" pitchFamily="34" charset="0"/>
              </a:rPr>
              <a:t>terms of section 234E(2) of the Income Tax Act, the maximum amount of late fees payable will not exceed the amount of TDS or TCS, as the case may be.</a:t>
            </a: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40231966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payable </a:t>
            </a:r>
            <a:endParaRPr lang="en-IN" dirty="0"/>
          </a:p>
        </p:txBody>
      </p:sp>
      <p:sp>
        <p:nvSpPr>
          <p:cNvPr id="3" name="Content Placeholder 2"/>
          <p:cNvSpPr>
            <a:spLocks noGrp="1"/>
          </p:cNvSpPr>
          <p:nvPr>
            <p:ph idx="1"/>
          </p:nvPr>
        </p:nvSpPr>
        <p:spPr/>
        <p:txBody>
          <a:bodyPr>
            <a:normAutofit fontScale="92500" lnSpcReduction="10000"/>
          </a:bodyPr>
          <a:lstStyle/>
          <a:p>
            <a:r>
              <a:rPr lang="en-US" dirty="0">
                <a:solidFill>
                  <a:srgbClr val="333333"/>
                </a:solidFill>
                <a:latin typeface="open sans" panose="020B0606030504020204" pitchFamily="34" charset="0"/>
              </a:rPr>
              <a:t>The </a:t>
            </a:r>
            <a:r>
              <a:rPr lang="en-US" dirty="0" err="1">
                <a:solidFill>
                  <a:srgbClr val="333333"/>
                </a:solidFill>
                <a:latin typeface="open sans" panose="020B0606030504020204" pitchFamily="34" charset="0"/>
              </a:rPr>
              <a:t>assessee</a:t>
            </a:r>
            <a:r>
              <a:rPr lang="en-US" dirty="0">
                <a:solidFill>
                  <a:srgbClr val="333333"/>
                </a:solidFill>
                <a:latin typeface="open sans" panose="020B0606030504020204" pitchFamily="34" charset="0"/>
              </a:rPr>
              <a:t> will not incur any penalties under this provision if the following conditions are satisfied:</a:t>
            </a:r>
          </a:p>
          <a:p>
            <a:r>
              <a:rPr lang="en-US" dirty="0">
                <a:solidFill>
                  <a:srgbClr val="333333"/>
                </a:solidFill>
                <a:latin typeface="open sans" panose="020B0606030504020204" pitchFamily="34" charset="0"/>
              </a:rPr>
              <a:t>The taxpayer substantiates the delay with a reasonable cause.</a:t>
            </a:r>
          </a:p>
          <a:p>
            <a:r>
              <a:rPr lang="en-US" dirty="0">
                <a:solidFill>
                  <a:srgbClr val="333333"/>
                </a:solidFill>
                <a:latin typeface="open sans" panose="020B0606030504020204" pitchFamily="34" charset="0"/>
              </a:rPr>
              <a:t>The tax deducted/ collected at source is credited to the Government.</a:t>
            </a:r>
          </a:p>
          <a:p>
            <a:r>
              <a:rPr lang="en-US" dirty="0">
                <a:solidFill>
                  <a:srgbClr val="333333"/>
                </a:solidFill>
                <a:latin typeface="open sans" panose="020B0606030504020204" pitchFamily="34" charset="0"/>
              </a:rPr>
              <a:t>The </a:t>
            </a:r>
            <a:r>
              <a:rPr lang="en-US" b="1" dirty="0">
                <a:solidFill>
                  <a:srgbClr val="337AB7"/>
                </a:solidFill>
                <a:latin typeface="open sans" panose="020B0606030504020204" pitchFamily="34" charset="0"/>
                <a:hlinkClick r:id="rId2"/>
              </a:rPr>
              <a:t>late filing fee</a:t>
            </a:r>
            <a:r>
              <a:rPr lang="en-US" dirty="0">
                <a:solidFill>
                  <a:srgbClr val="333333"/>
                </a:solidFill>
                <a:latin typeface="open sans" panose="020B0606030504020204" pitchFamily="34" charset="0"/>
              </a:rPr>
              <a:t> and interest (if any) are credited to the Government.</a:t>
            </a:r>
          </a:p>
          <a:p>
            <a:r>
              <a:rPr lang="en-US" dirty="0">
                <a:solidFill>
                  <a:srgbClr val="333333"/>
                </a:solidFill>
                <a:latin typeface="open sans" panose="020B0606030504020204" pitchFamily="34" charset="0"/>
              </a:rPr>
              <a:t>The TDS/TCS return is filed within a year from the specified due date.</a:t>
            </a:r>
          </a:p>
          <a:p>
            <a:r>
              <a:rPr lang="en-US" dirty="0">
                <a:solidFill>
                  <a:srgbClr val="333333"/>
                </a:solidFill>
                <a:latin typeface="open sans" panose="020B0606030504020204" pitchFamily="34" charset="0"/>
              </a:rPr>
              <a:t>Waiver or reduction of penalties by the Commissioner of Income Tax.</a:t>
            </a:r>
          </a:p>
          <a:p>
            <a:pPr marL="0" indent="0">
              <a:buNone/>
            </a:pP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1622237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203</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202124"/>
                </a:solidFill>
                <a:latin typeface="Google Sans"/>
              </a:rPr>
              <a:t>This section is to be read with Sec.192 to 195 </a:t>
            </a:r>
          </a:p>
          <a:p>
            <a:r>
              <a:rPr lang="en-US" dirty="0" smtClean="0">
                <a:solidFill>
                  <a:srgbClr val="314259"/>
                </a:solidFill>
                <a:latin typeface="Gilroy"/>
              </a:rPr>
              <a:t>This section should be read along with Rule 31 of Income Tax Rules 1962:</a:t>
            </a:r>
          </a:p>
          <a:p>
            <a:r>
              <a:rPr lang="en-US" dirty="0" smtClean="0">
                <a:solidFill>
                  <a:srgbClr val="314259"/>
                </a:solidFill>
                <a:latin typeface="Gilroy"/>
              </a:rPr>
              <a:t>Sec.203 reads:</a:t>
            </a:r>
          </a:p>
          <a:p>
            <a:r>
              <a:rPr lang="en-US" dirty="0" smtClean="0">
                <a:solidFill>
                  <a:srgbClr val="314259"/>
                </a:solidFill>
                <a:latin typeface="Gilroy"/>
              </a:rPr>
              <a:t>(1)	Every </a:t>
            </a:r>
            <a:r>
              <a:rPr lang="en-US" dirty="0">
                <a:solidFill>
                  <a:srgbClr val="314259"/>
                </a:solidFill>
                <a:latin typeface="Gilroy"/>
              </a:rPr>
              <a:t>person deducting income-tax or super-tax in accordance with the provisions of sections 192 to 195 shall, at the time of payment of the sum, or, as the case may be, at the time of issue of a </a:t>
            </a:r>
            <a:r>
              <a:rPr lang="en-US" dirty="0" err="1">
                <a:solidFill>
                  <a:srgbClr val="314259"/>
                </a:solidFill>
                <a:latin typeface="Gilroy"/>
              </a:rPr>
              <a:t>cheque</a:t>
            </a:r>
            <a:r>
              <a:rPr lang="en-US" dirty="0">
                <a:solidFill>
                  <a:srgbClr val="314259"/>
                </a:solidFill>
                <a:latin typeface="Gilroy"/>
              </a:rPr>
              <a:t> or warrant for payment of any dividend to a shareholder, furnish to the person to whom such payment is made, or the </a:t>
            </a:r>
            <a:r>
              <a:rPr lang="en-US" dirty="0" err="1">
                <a:solidFill>
                  <a:srgbClr val="314259"/>
                </a:solidFill>
                <a:latin typeface="Gilroy"/>
              </a:rPr>
              <a:t>cheque</a:t>
            </a:r>
            <a:r>
              <a:rPr lang="en-US" dirty="0">
                <a:solidFill>
                  <a:srgbClr val="314259"/>
                </a:solidFill>
                <a:latin typeface="Gilroy"/>
              </a:rPr>
              <a:t> or warrant is issued, a certificate to the effect that income-tax or super-tax has been deducted, and specifying the amount so deducted, the rate at which the tax has been deducted and such other particulars as may be prescribed.</a:t>
            </a:r>
            <a:endParaRPr lang="en-US" dirty="0" smtClean="0">
              <a:solidFill>
                <a:srgbClr val="202124"/>
              </a:solidFill>
              <a:latin typeface="Google Sans"/>
            </a:endParaRPr>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36856025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Extract of Sec.203</a:t>
            </a:r>
            <a:endParaRPr lang="en-IN" dirty="0"/>
          </a:p>
        </p:txBody>
      </p:sp>
      <p:sp>
        <p:nvSpPr>
          <p:cNvPr id="3" name="Content Placeholder 2"/>
          <p:cNvSpPr>
            <a:spLocks noGrp="1"/>
          </p:cNvSpPr>
          <p:nvPr>
            <p:ph idx="1"/>
          </p:nvPr>
        </p:nvSpPr>
        <p:spPr/>
        <p:txBody>
          <a:bodyPr>
            <a:normAutofit/>
          </a:bodyPr>
          <a:lstStyle/>
          <a:p>
            <a:r>
              <a:rPr lang="en-US" dirty="0" smtClean="0">
                <a:solidFill>
                  <a:srgbClr val="333333"/>
                </a:solidFill>
                <a:latin typeface="Arial" panose="020B0604020202020204" pitchFamily="34" charset="0"/>
              </a:rPr>
              <a:t>(2</a:t>
            </a:r>
            <a:r>
              <a:rPr lang="en-US" dirty="0">
                <a:solidFill>
                  <a:srgbClr val="333333"/>
                </a:solidFill>
                <a:latin typeface="Arial" panose="020B0604020202020204" pitchFamily="34" charset="0"/>
              </a:rPr>
              <a:t>) Every person, being an employer, referred to in sub-section (1A) of section 192 shall, within such period, as may be prescribed, furnish to the person in respect of whose income such payment of tax has been made, a certificate to the effect that tax has been paid to the Central Government, and specify the amount so paid, the rate at which the tax has been paid and such other particulars as may be prescribed. </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311084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Relating to Salaries – Sec.192</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Section 203 of the Income Tax Act requires employers to deduct TDS from the salaries paid to their employees. The TDS amount is calculated based on the employee’s income tax slab rate, and the employer is responsible for deducting and remitting the TDS to the government on behalf of the employee.</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3225591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Provisions covered as per Sec.203</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222222"/>
                </a:solidFill>
                <a:latin typeface="Open Sans" panose="020B0606030504020204" pitchFamily="34" charset="0"/>
              </a:rPr>
              <a:t>Section </a:t>
            </a:r>
            <a:r>
              <a:rPr lang="en-US" dirty="0">
                <a:solidFill>
                  <a:srgbClr val="222222"/>
                </a:solidFill>
                <a:latin typeface="Open Sans" panose="020B0606030504020204" pitchFamily="34" charset="0"/>
              </a:rPr>
              <a:t>203 </a:t>
            </a:r>
            <a:r>
              <a:rPr lang="en-US" dirty="0" smtClean="0">
                <a:solidFill>
                  <a:srgbClr val="222222"/>
                </a:solidFill>
                <a:latin typeface="Open Sans" panose="020B0606030504020204" pitchFamily="34" charset="0"/>
              </a:rPr>
              <a:t>- its </a:t>
            </a:r>
            <a:r>
              <a:rPr lang="en-US" dirty="0">
                <a:solidFill>
                  <a:srgbClr val="222222"/>
                </a:solidFill>
                <a:latin typeface="Open Sans" panose="020B0606030504020204" pitchFamily="34" charset="0"/>
              </a:rPr>
              <a:t>implications for taxpayers</a:t>
            </a:r>
            <a:r>
              <a:rPr lang="en-US" dirty="0" smtClean="0">
                <a:solidFill>
                  <a:srgbClr val="222222"/>
                </a:solidFill>
                <a:latin typeface="Open Sans" panose="020B0606030504020204" pitchFamily="34" charset="0"/>
              </a:rPr>
              <a:t>.</a:t>
            </a:r>
          </a:p>
          <a:p>
            <a:r>
              <a:rPr lang="en-US" dirty="0" smtClean="0">
                <a:solidFill>
                  <a:srgbClr val="222222"/>
                </a:solidFill>
                <a:latin typeface="Open Sans" panose="020B0606030504020204" pitchFamily="34" charset="0"/>
              </a:rPr>
              <a:t>Person responsible</a:t>
            </a:r>
          </a:p>
          <a:p>
            <a:r>
              <a:rPr lang="en-US" dirty="0">
                <a:solidFill>
                  <a:srgbClr val="222222"/>
                </a:solidFill>
                <a:latin typeface="Open Sans" panose="020B0606030504020204" pitchFamily="34" charset="0"/>
              </a:rPr>
              <a:t>employers are responsible for deducting TDS on behalf of their employees. This includes both private and public sector employers, as well as government entities that pay salaries to their employees</a:t>
            </a:r>
            <a:r>
              <a:rPr lang="en-US" dirty="0" smtClean="0">
                <a:solidFill>
                  <a:srgbClr val="222222"/>
                </a:solidFill>
                <a:latin typeface="Open Sans" panose="020B0606030504020204" pitchFamily="34" charset="0"/>
              </a:rPr>
              <a:t>.</a:t>
            </a:r>
          </a:p>
          <a:p>
            <a:r>
              <a:rPr lang="en-US" dirty="0" smtClean="0"/>
              <a:t>TDS on Salary</a:t>
            </a:r>
          </a:p>
          <a:p>
            <a:r>
              <a:rPr lang="en-US" dirty="0">
                <a:solidFill>
                  <a:srgbClr val="222222"/>
                </a:solidFill>
                <a:latin typeface="Open Sans" panose="020B0606030504020204" pitchFamily="34" charset="0"/>
              </a:rPr>
              <a:t>TDS on salary is calculated based on the employee’s income tax slab rate for the relevant financial year. Employers are required to deduct TDS on a monthly basis, and the amount deducted must be remitted to the government within the specified time frame.</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30512356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Rates</a:t>
            </a:r>
            <a:endParaRPr lang="en-IN" dirty="0"/>
          </a:p>
        </p:txBody>
      </p:sp>
      <p:sp>
        <p:nvSpPr>
          <p:cNvPr id="3" name="Content Placeholder 2"/>
          <p:cNvSpPr>
            <a:spLocks noGrp="1"/>
          </p:cNvSpPr>
          <p:nvPr>
            <p:ph idx="1"/>
          </p:nvPr>
        </p:nvSpPr>
        <p:spPr/>
        <p:txBody>
          <a:bodyPr>
            <a:normAutofit lnSpcReduction="10000"/>
          </a:bodyPr>
          <a:lstStyle/>
          <a:p>
            <a:r>
              <a:rPr lang="en-US" dirty="0" smtClean="0">
                <a:solidFill>
                  <a:srgbClr val="222222"/>
                </a:solidFill>
                <a:latin typeface="Open Sans" panose="020B0606030504020204" pitchFamily="34" charset="0"/>
              </a:rPr>
              <a:t>Rate </a:t>
            </a:r>
            <a:r>
              <a:rPr lang="en-US" dirty="0">
                <a:solidFill>
                  <a:srgbClr val="222222"/>
                </a:solidFill>
                <a:latin typeface="Open Sans" panose="020B0606030504020204" pitchFamily="34" charset="0"/>
              </a:rPr>
              <a:t>of TDS on salary is determined by the employee’s income tax slab rate, which is based on their annual income. The rates can vary from year to year, and it is important for employers to keep themselves updated on any changes to the tax laws</a:t>
            </a:r>
            <a:r>
              <a:rPr lang="en-US" dirty="0" smtClean="0">
                <a:solidFill>
                  <a:srgbClr val="222222"/>
                </a:solidFill>
                <a:latin typeface="Open Sans" panose="020B0606030504020204" pitchFamily="34" charset="0"/>
              </a:rPr>
              <a:t>.</a:t>
            </a:r>
          </a:p>
          <a:p>
            <a:r>
              <a:rPr lang="en-US" dirty="0" smtClean="0">
                <a:solidFill>
                  <a:srgbClr val="222222"/>
                </a:solidFill>
                <a:latin typeface="Open Sans" panose="020B0606030504020204" pitchFamily="34" charset="0"/>
              </a:rPr>
              <a:t>Non Compliance</a:t>
            </a:r>
          </a:p>
          <a:p>
            <a:r>
              <a:rPr lang="en-US" dirty="0">
                <a:solidFill>
                  <a:srgbClr val="222222"/>
                </a:solidFill>
                <a:latin typeface="Open Sans" panose="020B0606030504020204" pitchFamily="34" charset="0"/>
              </a:rPr>
              <a:t>Employers who fail to deduct or remit TDS on time can face penalties and interest charges. These penalties can be significant, and it is important for employers to ensure that they comply with the tax laws to avoid any legal or financial repercussions.</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12197308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TDS Certificate</a:t>
            </a:r>
            <a:endParaRPr lang="en-IN" dirty="0"/>
          </a:p>
        </p:txBody>
      </p:sp>
      <p:sp>
        <p:nvSpPr>
          <p:cNvPr id="3" name="Content Placeholder 2"/>
          <p:cNvSpPr>
            <a:spLocks noGrp="1"/>
          </p:cNvSpPr>
          <p:nvPr>
            <p:ph idx="1"/>
          </p:nvPr>
        </p:nvSpPr>
        <p:spPr/>
        <p:txBody>
          <a:bodyPr>
            <a:normAutofit fontScale="62500" lnSpcReduction="20000"/>
          </a:bodyPr>
          <a:lstStyle/>
          <a:p>
            <a:r>
              <a:rPr lang="en-US" dirty="0">
                <a:solidFill>
                  <a:srgbClr val="333333"/>
                </a:solidFill>
                <a:latin typeface="Arial" panose="020B0604020202020204" pitchFamily="34" charset="0"/>
              </a:rPr>
              <a:t>Every person deducting tax at source is required as per Section 203 of Income Tax Act, 1961 to furnish a certificate to the payee to the effect that tax has been deducted along with certain other particulars.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This </a:t>
            </a:r>
            <a:r>
              <a:rPr lang="en-US" dirty="0">
                <a:solidFill>
                  <a:srgbClr val="333333"/>
                </a:solidFill>
                <a:latin typeface="Arial" panose="020B0604020202020204" pitchFamily="34" charset="0"/>
              </a:rPr>
              <a:t>certificate is usually called the TDS certificate. Even the banks deducting tax at the time of payment of pension are required to issue such certificates. </a:t>
            </a:r>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In </a:t>
            </a:r>
            <a:r>
              <a:rPr lang="en-US" dirty="0">
                <a:solidFill>
                  <a:srgbClr val="333333"/>
                </a:solidFill>
                <a:latin typeface="Arial" panose="020B0604020202020204" pitchFamily="34" charset="0"/>
              </a:rPr>
              <a:t>case of employees receiving salary income including pension, the certificate has to be issued in Form No.16. </a:t>
            </a:r>
            <a:endParaRPr lang="en-US" dirty="0" smtClean="0">
              <a:solidFill>
                <a:srgbClr val="333333"/>
              </a:solidFill>
              <a:latin typeface="Arial" panose="020B0604020202020204" pitchFamily="34" charset="0"/>
            </a:endParaRPr>
          </a:p>
          <a:p>
            <a:r>
              <a:rPr lang="en-US" dirty="0">
                <a:solidFill>
                  <a:srgbClr val="333333"/>
                </a:solidFill>
                <a:latin typeface="Arial" panose="020B0604020202020204" pitchFamily="34" charset="0"/>
              </a:rPr>
              <a:t>Where the original TDS certificate is lost, the </a:t>
            </a:r>
            <a:r>
              <a:rPr lang="en-US" dirty="0" err="1">
                <a:solidFill>
                  <a:srgbClr val="333333"/>
                </a:solidFill>
                <a:latin typeface="Arial" panose="020B0604020202020204" pitchFamily="34" charset="0"/>
              </a:rPr>
              <a:t>deductee</a:t>
            </a:r>
            <a:r>
              <a:rPr lang="en-US" dirty="0">
                <a:solidFill>
                  <a:srgbClr val="333333"/>
                </a:solidFill>
                <a:latin typeface="Arial" panose="020B0604020202020204" pitchFamily="34" charset="0"/>
              </a:rPr>
              <a:t> can approach the </a:t>
            </a:r>
            <a:r>
              <a:rPr lang="en-US" dirty="0" err="1">
                <a:solidFill>
                  <a:srgbClr val="333333"/>
                </a:solidFill>
                <a:latin typeface="Arial" panose="020B0604020202020204" pitchFamily="34" charset="0"/>
              </a:rPr>
              <a:t>deductor</a:t>
            </a:r>
            <a:r>
              <a:rPr lang="en-US" dirty="0">
                <a:solidFill>
                  <a:srgbClr val="333333"/>
                </a:solidFill>
                <a:latin typeface="Arial" panose="020B0604020202020204" pitchFamily="34" charset="0"/>
              </a:rPr>
              <a:t> for issue of a duplicate TDS certificate. The </a:t>
            </a:r>
            <a:r>
              <a:rPr lang="en-US" dirty="0" err="1">
                <a:solidFill>
                  <a:srgbClr val="333333"/>
                </a:solidFill>
                <a:latin typeface="Arial" panose="020B0604020202020204" pitchFamily="34" charset="0"/>
              </a:rPr>
              <a:t>deductor</a:t>
            </a:r>
            <a:r>
              <a:rPr lang="en-US" dirty="0">
                <a:solidFill>
                  <a:srgbClr val="333333"/>
                </a:solidFill>
                <a:latin typeface="Arial" panose="020B0604020202020204" pitchFamily="34" charset="0"/>
              </a:rPr>
              <a:t> may issue a duplicate certificate in Form No. 16 </a:t>
            </a:r>
            <a:r>
              <a:rPr lang="en-US" dirty="0" smtClean="0">
                <a:solidFill>
                  <a:srgbClr val="333333"/>
                </a:solidFill>
                <a:latin typeface="Arial" panose="020B0604020202020204" pitchFamily="34" charset="0"/>
              </a:rPr>
              <a:t>–Section 192 and from Sec.193  </a:t>
            </a:r>
            <a:r>
              <a:rPr lang="en-US" dirty="0">
                <a:solidFill>
                  <a:srgbClr val="333333"/>
                </a:solidFill>
                <a:latin typeface="Arial" panose="020B0604020202020204" pitchFamily="34" charset="0"/>
              </a:rPr>
              <a:t>Form </a:t>
            </a:r>
            <a:r>
              <a:rPr lang="en-US" dirty="0" smtClean="0">
                <a:solidFill>
                  <a:srgbClr val="333333"/>
                </a:solidFill>
                <a:latin typeface="Arial" panose="020B0604020202020204" pitchFamily="34" charset="0"/>
              </a:rPr>
              <a:t>16A. </a:t>
            </a:r>
          </a:p>
          <a:p>
            <a:r>
              <a:rPr lang="en-US" dirty="0" smtClean="0">
                <a:solidFill>
                  <a:srgbClr val="333333"/>
                </a:solidFill>
                <a:latin typeface="Arial" panose="020B0604020202020204" pitchFamily="34" charset="0"/>
              </a:rPr>
              <a:t>However </a:t>
            </a:r>
            <a:r>
              <a:rPr lang="en-US" dirty="0">
                <a:solidFill>
                  <a:srgbClr val="333333"/>
                </a:solidFill>
                <a:latin typeface="Arial" panose="020B0604020202020204" pitchFamily="34" charset="0"/>
              </a:rPr>
              <a:t>such a certificate has to be certified as duplicate by the </a:t>
            </a:r>
            <a:r>
              <a:rPr lang="en-US" dirty="0" err="1">
                <a:solidFill>
                  <a:srgbClr val="333333"/>
                </a:solidFill>
                <a:latin typeface="Arial" panose="020B0604020202020204" pitchFamily="34" charset="0"/>
              </a:rPr>
              <a:t>deductor</a:t>
            </a:r>
            <a:r>
              <a:rPr lang="en-US" dirty="0">
                <a:solidFill>
                  <a:srgbClr val="333333"/>
                </a:solidFill>
                <a:latin typeface="Arial" panose="020B0604020202020204" pitchFamily="34" charset="0"/>
              </a:rPr>
              <a:t>. Further, the </a:t>
            </a:r>
            <a:r>
              <a:rPr lang="en-US" dirty="0" err="1">
                <a:solidFill>
                  <a:srgbClr val="333333"/>
                </a:solidFill>
                <a:latin typeface="Arial" panose="020B0604020202020204" pitchFamily="34" charset="0"/>
              </a:rPr>
              <a:t>deductor</a:t>
            </a:r>
            <a:r>
              <a:rPr lang="en-US" dirty="0">
                <a:solidFill>
                  <a:srgbClr val="333333"/>
                </a:solidFill>
                <a:latin typeface="Arial" panose="020B0604020202020204" pitchFamily="34" charset="0"/>
              </a:rPr>
              <a:t> may, at his option, use digital signatures to authenticate such certificates.</a:t>
            </a:r>
            <a:r>
              <a:rPr lang="en-US" dirty="0"/>
              <a:t/>
            </a:r>
            <a:br>
              <a:rPr lang="en-US" dirty="0"/>
            </a:br>
            <a:r>
              <a:rPr lang="en-US" dirty="0"/>
              <a:t/>
            </a:r>
            <a:br>
              <a:rPr lang="en-US" dirty="0"/>
            </a:br>
            <a:r>
              <a:rPr lang="en-US" dirty="0" smtClean="0">
                <a:solidFill>
                  <a:srgbClr val="333333"/>
                </a:solidFill>
                <a:latin typeface="Arial" panose="020B0604020202020204" pitchFamily="34" charset="0"/>
              </a:rPr>
              <a:t>The </a:t>
            </a:r>
            <a:r>
              <a:rPr lang="en-US" dirty="0">
                <a:solidFill>
                  <a:srgbClr val="333333"/>
                </a:solidFill>
                <a:latin typeface="Arial" panose="020B0604020202020204" pitchFamily="34" charset="0"/>
              </a:rPr>
              <a:t>certificate is to be issued in the </a:t>
            </a:r>
            <a:r>
              <a:rPr lang="en-US" dirty="0" err="1">
                <a:solidFill>
                  <a:srgbClr val="333333"/>
                </a:solidFill>
                <a:latin typeface="Arial" panose="020B0604020202020204" pitchFamily="34" charset="0"/>
              </a:rPr>
              <a:t>deductor’s</a:t>
            </a:r>
            <a:r>
              <a:rPr lang="en-US" dirty="0">
                <a:solidFill>
                  <a:srgbClr val="333333"/>
                </a:solidFill>
                <a:latin typeface="Arial" panose="020B0604020202020204" pitchFamily="34" charset="0"/>
              </a:rPr>
              <a:t> own stationery. However, there is no obligation to issue TDS certificate in case of tax at source is not deducted /deductible by virtue of claims of exemptions/ deductions</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9073143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Certificates to be issued</a:t>
            </a:r>
            <a:endParaRPr lang="en-IN" dirty="0"/>
          </a:p>
        </p:txBody>
      </p:sp>
      <p:sp>
        <p:nvSpPr>
          <p:cNvPr id="3" name="Content Placeholder 2"/>
          <p:cNvSpPr>
            <a:spLocks noGrp="1"/>
          </p:cNvSpPr>
          <p:nvPr>
            <p:ph idx="1"/>
          </p:nvPr>
        </p:nvSpPr>
        <p:spPr/>
        <p:txBody>
          <a:bodyPr>
            <a:normAutofit fontScale="92500" lnSpcReduction="10000"/>
          </a:bodyPr>
          <a:lstStyle/>
          <a:p>
            <a:r>
              <a:rPr lang="en-US" dirty="0">
                <a:solidFill>
                  <a:srgbClr val="333333"/>
                </a:solidFill>
                <a:latin typeface="Arial" panose="020B0604020202020204" pitchFamily="34" charset="0"/>
              </a:rPr>
              <a:t>Form No. Periodicity Due Date Form No.16 and Form No. 12BA Annual On or before May 31 of the financial year immediately following the financial year in which tax is deducted. </a:t>
            </a:r>
            <a:endParaRPr lang="en-US" dirty="0" smtClean="0">
              <a:solidFill>
                <a:srgbClr val="333333"/>
              </a:solidFill>
              <a:latin typeface="Arial" panose="020B0604020202020204" pitchFamily="34" charset="0"/>
            </a:endParaRP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Form </a:t>
            </a:r>
            <a:r>
              <a:rPr lang="en-US" dirty="0">
                <a:solidFill>
                  <a:srgbClr val="333333"/>
                </a:solidFill>
                <a:latin typeface="Arial" panose="020B0604020202020204" pitchFamily="34" charset="0"/>
              </a:rPr>
              <a:t>No.16A </a:t>
            </a:r>
            <a:r>
              <a:rPr lang="en-US" dirty="0" err="1">
                <a:solidFill>
                  <a:srgbClr val="333333"/>
                </a:solidFill>
                <a:latin typeface="Arial" panose="020B0604020202020204" pitchFamily="34" charset="0"/>
              </a:rPr>
              <a:t>Quaterly</a:t>
            </a:r>
            <a:r>
              <a:rPr lang="en-US" dirty="0">
                <a:solidFill>
                  <a:srgbClr val="333333"/>
                </a:solidFill>
                <a:latin typeface="Arial" panose="020B0604020202020204" pitchFamily="34" charset="0"/>
              </a:rPr>
              <a:t> Within 15 days from the due date of furnishing quarterly TDS returns. </a:t>
            </a:r>
            <a:endParaRPr lang="en-US" dirty="0" smtClean="0">
              <a:solidFill>
                <a:srgbClr val="333333"/>
              </a:solidFill>
              <a:latin typeface="Arial" panose="020B0604020202020204" pitchFamily="34" charset="0"/>
            </a:endParaRPr>
          </a:p>
          <a:p>
            <a:endParaRPr lang="en-US" dirty="0" smtClean="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Form </a:t>
            </a:r>
            <a:r>
              <a:rPr lang="en-US" dirty="0">
                <a:solidFill>
                  <a:srgbClr val="333333"/>
                </a:solidFill>
                <a:latin typeface="Arial" panose="020B0604020202020204" pitchFamily="34" charset="0"/>
              </a:rPr>
              <a:t>No.16B – Within 15 days of furnishing </a:t>
            </a:r>
            <a:r>
              <a:rPr lang="en-US" dirty="0" err="1">
                <a:solidFill>
                  <a:srgbClr val="333333"/>
                </a:solidFill>
                <a:latin typeface="Arial" panose="020B0604020202020204" pitchFamily="34" charset="0"/>
              </a:rPr>
              <a:t>challan</a:t>
            </a:r>
            <a:r>
              <a:rPr lang="en-US" dirty="0">
                <a:solidFill>
                  <a:srgbClr val="333333"/>
                </a:solidFill>
                <a:latin typeface="Arial" panose="020B0604020202020204" pitchFamily="34" charset="0"/>
              </a:rPr>
              <a:t> in Form No.26QB</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17732518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Quarterly Returns</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Employers must file quarterly TDS returns (Form 24Q) with the income tax department, which provides details of the TDS deducted and deposited during the quarter. </a:t>
            </a:r>
            <a:endParaRPr lang="en-US" dirty="0" smtClean="0">
              <a:solidFill>
                <a:srgbClr val="222222"/>
              </a:solidFill>
              <a:latin typeface="Open Sans" panose="020B0606030504020204" pitchFamily="34" charset="0"/>
            </a:endParaRPr>
          </a:p>
          <a:p>
            <a:r>
              <a:rPr lang="en-US" dirty="0" smtClean="0">
                <a:solidFill>
                  <a:srgbClr val="222222"/>
                </a:solidFill>
                <a:latin typeface="Open Sans" panose="020B0606030504020204" pitchFamily="34" charset="0"/>
              </a:rPr>
              <a:t>The </a:t>
            </a:r>
            <a:r>
              <a:rPr lang="en-US" dirty="0">
                <a:solidFill>
                  <a:srgbClr val="222222"/>
                </a:solidFill>
                <a:latin typeface="Open Sans" panose="020B0606030504020204" pitchFamily="34" charset="0"/>
              </a:rPr>
              <a:t>due date for filing TDS returns is generally </a:t>
            </a:r>
            <a:endParaRPr lang="en-US" dirty="0" smtClean="0">
              <a:solidFill>
                <a:srgbClr val="222222"/>
              </a:solidFill>
              <a:latin typeface="Open Sans" panose="020B0606030504020204" pitchFamily="34" charset="0"/>
            </a:endParaRPr>
          </a:p>
          <a:p>
            <a:pPr lvl="1"/>
            <a:r>
              <a:rPr lang="en-US" dirty="0" smtClean="0">
                <a:solidFill>
                  <a:srgbClr val="222222"/>
                </a:solidFill>
                <a:latin typeface="Open Sans" panose="020B0606030504020204" pitchFamily="34" charset="0"/>
              </a:rPr>
              <a:t>31st </a:t>
            </a:r>
            <a:r>
              <a:rPr lang="en-US" dirty="0">
                <a:solidFill>
                  <a:srgbClr val="222222"/>
                </a:solidFill>
                <a:latin typeface="Open Sans" panose="020B0606030504020204" pitchFamily="34" charset="0"/>
              </a:rPr>
              <a:t>July for the first quarter, </a:t>
            </a:r>
            <a:endParaRPr lang="en-US" dirty="0" smtClean="0">
              <a:solidFill>
                <a:srgbClr val="222222"/>
              </a:solidFill>
              <a:latin typeface="Open Sans" panose="020B0606030504020204" pitchFamily="34" charset="0"/>
            </a:endParaRPr>
          </a:p>
          <a:p>
            <a:pPr lvl="1"/>
            <a:r>
              <a:rPr lang="en-US" dirty="0" smtClean="0">
                <a:solidFill>
                  <a:srgbClr val="222222"/>
                </a:solidFill>
                <a:latin typeface="Open Sans" panose="020B0606030504020204" pitchFamily="34" charset="0"/>
              </a:rPr>
              <a:t>31st </a:t>
            </a:r>
            <a:r>
              <a:rPr lang="en-US" dirty="0">
                <a:solidFill>
                  <a:srgbClr val="222222"/>
                </a:solidFill>
                <a:latin typeface="Open Sans" panose="020B0606030504020204" pitchFamily="34" charset="0"/>
              </a:rPr>
              <a:t>October for the second quarter, </a:t>
            </a:r>
            <a:endParaRPr lang="en-US" dirty="0" smtClean="0">
              <a:solidFill>
                <a:srgbClr val="222222"/>
              </a:solidFill>
              <a:latin typeface="Open Sans" panose="020B0606030504020204" pitchFamily="34" charset="0"/>
            </a:endParaRPr>
          </a:p>
          <a:p>
            <a:pPr lvl="1"/>
            <a:r>
              <a:rPr lang="en-US" dirty="0" smtClean="0">
                <a:solidFill>
                  <a:srgbClr val="222222"/>
                </a:solidFill>
                <a:latin typeface="Open Sans" panose="020B0606030504020204" pitchFamily="34" charset="0"/>
              </a:rPr>
              <a:t>31st </a:t>
            </a:r>
            <a:r>
              <a:rPr lang="en-US" dirty="0">
                <a:solidFill>
                  <a:srgbClr val="222222"/>
                </a:solidFill>
                <a:latin typeface="Open Sans" panose="020B0606030504020204" pitchFamily="34" charset="0"/>
              </a:rPr>
              <a:t>January for the third quarter, and </a:t>
            </a:r>
            <a:endParaRPr lang="en-US" dirty="0" smtClean="0">
              <a:solidFill>
                <a:srgbClr val="222222"/>
              </a:solidFill>
              <a:latin typeface="Open Sans" panose="020B0606030504020204" pitchFamily="34" charset="0"/>
            </a:endParaRPr>
          </a:p>
          <a:p>
            <a:pPr lvl="1"/>
            <a:r>
              <a:rPr lang="en-US" dirty="0" smtClean="0">
                <a:solidFill>
                  <a:srgbClr val="222222"/>
                </a:solidFill>
                <a:latin typeface="Open Sans" panose="020B0606030504020204" pitchFamily="34" charset="0"/>
              </a:rPr>
              <a:t>31st </a:t>
            </a:r>
            <a:r>
              <a:rPr lang="en-US" dirty="0">
                <a:solidFill>
                  <a:srgbClr val="222222"/>
                </a:solidFill>
                <a:latin typeface="Open Sans" panose="020B0606030504020204" pitchFamily="34" charset="0"/>
              </a:rPr>
              <a:t>May for the fourth quarter.</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1564534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a:t>
            </a:r>
            <a:endParaRPr lang="en-IN" dirty="0"/>
          </a:p>
        </p:txBody>
      </p:sp>
      <p:sp>
        <p:nvSpPr>
          <p:cNvPr id="3" name="Content Placeholder 2"/>
          <p:cNvSpPr>
            <a:spLocks noGrp="1"/>
          </p:cNvSpPr>
          <p:nvPr>
            <p:ph idx="1"/>
          </p:nvPr>
        </p:nvSpPr>
        <p:spPr/>
        <p:txBody>
          <a:bodyPr>
            <a:normAutofit fontScale="85000" lnSpcReduction="10000"/>
          </a:bodyPr>
          <a:lstStyle/>
          <a:p>
            <a:pPr>
              <a:buFont typeface="+mj-lt"/>
              <a:buAutoNum type="arabicPeriod"/>
            </a:pPr>
            <a:r>
              <a:rPr lang="en-US" b="1" dirty="0">
                <a:solidFill>
                  <a:srgbClr val="222222"/>
                </a:solidFill>
                <a:latin typeface="PT Serif"/>
              </a:rPr>
              <a:t>Deduction of Tax at Source</a:t>
            </a:r>
            <a:r>
              <a:rPr lang="en-US" dirty="0">
                <a:solidFill>
                  <a:srgbClr val="222222"/>
                </a:solidFill>
                <a:latin typeface="PT Serif"/>
              </a:rPr>
              <a:t>: The first compliance requirement under Section 200(1) is the deduction of tax at source. Any person who is required to deduct tax at source must deduct the tax at the prescribed rates and deposit it with the government within the prescribed time limit. </a:t>
            </a:r>
            <a:endParaRPr lang="en-US" dirty="0" smtClean="0">
              <a:solidFill>
                <a:srgbClr val="222222"/>
              </a:solidFill>
              <a:latin typeface="PT Serif"/>
            </a:endParaRPr>
          </a:p>
          <a:p>
            <a:pPr marL="0" indent="0">
              <a:buNone/>
            </a:pPr>
            <a:r>
              <a:rPr lang="en-US" dirty="0" smtClean="0">
                <a:solidFill>
                  <a:srgbClr val="222222"/>
                </a:solidFill>
                <a:latin typeface="PT Serif"/>
              </a:rPr>
              <a:t>  Failure </a:t>
            </a:r>
            <a:r>
              <a:rPr lang="en-US" dirty="0">
                <a:solidFill>
                  <a:srgbClr val="222222"/>
                </a:solidFill>
                <a:latin typeface="PT Serif"/>
              </a:rPr>
              <a:t>to deduct tax at source or short deduction of tax can attract </a:t>
            </a:r>
            <a:r>
              <a:rPr lang="en-US" dirty="0" smtClean="0">
                <a:solidFill>
                  <a:srgbClr val="222222"/>
                </a:solidFill>
                <a:latin typeface="PT Serif"/>
              </a:rPr>
              <a:t>     penalties </a:t>
            </a:r>
            <a:r>
              <a:rPr lang="en-US" dirty="0">
                <a:solidFill>
                  <a:srgbClr val="222222"/>
                </a:solidFill>
                <a:latin typeface="PT Serif"/>
              </a:rPr>
              <a:t>under the Income Tax Act.</a:t>
            </a:r>
          </a:p>
          <a:p>
            <a:pPr>
              <a:buFont typeface="+mj-lt"/>
              <a:buAutoNum type="arabicPeriod"/>
            </a:pPr>
            <a:r>
              <a:rPr lang="en-US" b="1" dirty="0">
                <a:solidFill>
                  <a:srgbClr val="222222"/>
                </a:solidFill>
                <a:latin typeface="PT Serif"/>
              </a:rPr>
              <a:t>Payment of Tax Deducted:</a:t>
            </a:r>
            <a:r>
              <a:rPr lang="en-US" dirty="0">
                <a:solidFill>
                  <a:srgbClr val="222222"/>
                </a:solidFill>
                <a:latin typeface="PT Serif"/>
              </a:rPr>
              <a:t> The second compliance requirement under Section 200(1) is the payment of tax deducted to the credit of the Central Government. The tax deducted at source must be paid to the government within the prescribed time limit, which is usually 7 days from the end of the month in which the tax was deducted. </a:t>
            </a:r>
            <a:endParaRPr lang="en-US" dirty="0" smtClean="0">
              <a:solidFill>
                <a:srgbClr val="222222"/>
              </a:solidFill>
              <a:latin typeface="PT Serif"/>
            </a:endParaRPr>
          </a:p>
          <a:p>
            <a:pPr marL="0" indent="0">
              <a:buNone/>
            </a:pPr>
            <a:r>
              <a:rPr lang="en-US" dirty="0">
                <a:solidFill>
                  <a:srgbClr val="222222"/>
                </a:solidFill>
                <a:latin typeface="PT Serif"/>
              </a:rPr>
              <a:t>	</a:t>
            </a:r>
            <a:r>
              <a:rPr lang="en-US" dirty="0" smtClean="0">
                <a:solidFill>
                  <a:srgbClr val="222222"/>
                </a:solidFill>
                <a:latin typeface="PT Serif"/>
              </a:rPr>
              <a:t>Failure </a:t>
            </a:r>
            <a:r>
              <a:rPr lang="en-US" dirty="0">
                <a:solidFill>
                  <a:srgbClr val="222222"/>
                </a:solidFill>
                <a:latin typeface="PT Serif"/>
              </a:rPr>
              <a:t>to pay tax deducted can also attract penalties under the Income Tax Act.</a:t>
            </a:r>
          </a:p>
          <a:p>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3569892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Penalty</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Non-compliance with the provisions of Section 200(1) can attract penalties under the Income Tax Act. The penalty for non-deduction of tax at source or short deduction of tax is equal to the amount of tax that should have been deducted or short deducted, along with interest. The penalty for late payment of tax deducted is 1% per month or part of the month on the amount of tax deducted.</a:t>
            </a:r>
          </a:p>
          <a:p>
            <a:r>
              <a:rPr lang="en-US" dirty="0">
                <a:solidFill>
                  <a:srgbClr val="222222"/>
                </a:solidFill>
                <a:latin typeface="Open Sans" panose="020B0606030504020204" pitchFamily="34" charset="0"/>
              </a:rPr>
              <a:t>In addition to the above-discussed information, here are some more important aspects of Section 200(1) of the Income Tax Act that taxpayers should be aware of:</a:t>
            </a:r>
          </a:p>
          <a:p>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3768221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Due Date for depositing tax</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As per Section 200(1), the tax deducted at source should be deposited to the credit of the government within seven days from the end of the month in which the tax was deducted. However, for the month of March, the tax should be deposited on or before April 30th.</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1000142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deposit</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The tax deducted at source should be deposited using a </a:t>
            </a:r>
            <a:r>
              <a:rPr lang="en-US" dirty="0" err="1">
                <a:solidFill>
                  <a:srgbClr val="222222"/>
                </a:solidFill>
                <a:latin typeface="Open Sans" panose="020B0606030504020204" pitchFamily="34" charset="0"/>
              </a:rPr>
              <a:t>challan</a:t>
            </a:r>
            <a:r>
              <a:rPr lang="en-US" dirty="0">
                <a:solidFill>
                  <a:srgbClr val="222222"/>
                </a:solidFill>
                <a:latin typeface="Open Sans" panose="020B0606030504020204" pitchFamily="34" charset="0"/>
              </a:rPr>
              <a:t> (ITNS 281) available on the Income Tax Department’s website. The taxpayer should ensure that they fill out the correct details, including the type of payment, amount, and correct assessment year.</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1648482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TDS Certificate issue</a:t>
            </a:r>
            <a:endParaRPr lang="en-IN" dirty="0"/>
          </a:p>
        </p:txBody>
      </p:sp>
      <p:sp>
        <p:nvSpPr>
          <p:cNvPr id="3" name="Content Placeholder 2"/>
          <p:cNvSpPr>
            <a:spLocks noGrp="1"/>
          </p:cNvSpPr>
          <p:nvPr>
            <p:ph idx="1"/>
          </p:nvPr>
        </p:nvSpPr>
        <p:spPr/>
        <p:txBody>
          <a:bodyPr/>
          <a:lstStyle/>
          <a:p>
            <a:r>
              <a:rPr lang="en-US" dirty="0">
                <a:solidFill>
                  <a:srgbClr val="222222"/>
                </a:solidFill>
                <a:latin typeface="Open Sans" panose="020B0606030504020204" pitchFamily="34" charset="0"/>
              </a:rPr>
              <a:t>The person responsible for deducting the tax at source should issue a TDS certificate to the payee within the prescribed time limit. The TDS certificate should contain details such as the amount of tax deducted, the nature of payment, and the name and PAN of the </a:t>
            </a:r>
            <a:r>
              <a:rPr lang="en-US" dirty="0" err="1">
                <a:solidFill>
                  <a:srgbClr val="222222"/>
                </a:solidFill>
                <a:latin typeface="Open Sans" panose="020B0606030504020204" pitchFamily="34" charset="0"/>
              </a:rPr>
              <a:t>deductee</a:t>
            </a:r>
            <a:r>
              <a:rPr lang="en-US" dirty="0">
                <a:solidFill>
                  <a:srgbClr val="222222"/>
                </a:solidFill>
                <a:latin typeface="Open Sans" panose="020B0606030504020204" pitchFamily="34" charset="0"/>
              </a:rPr>
              <a:t>.</a:t>
            </a:r>
            <a:endParaRPr lang="en-IN" dirty="0"/>
          </a:p>
        </p:txBody>
      </p:sp>
      <p:sp>
        <p:nvSpPr>
          <p:cNvPr id="4" name="Date Placeholder 3"/>
          <p:cNvSpPr>
            <a:spLocks noGrp="1"/>
          </p:cNvSpPr>
          <p:nvPr>
            <p:ph type="dt" sz="half" idx="10"/>
          </p:nvPr>
        </p:nvSpPr>
        <p:spPr/>
        <p:txBody>
          <a:bodyPr/>
          <a:lstStyle/>
          <a:p>
            <a:r>
              <a:rPr lang="en-IN" smtClean="0"/>
              <a:t>09/12/2023</a:t>
            </a:r>
            <a:endParaRPr lang="en-IN"/>
          </a:p>
        </p:txBody>
      </p:sp>
      <p:sp>
        <p:nvSpPr>
          <p:cNvPr id="5" name="Footer Placeholder 4"/>
          <p:cNvSpPr>
            <a:spLocks noGrp="1"/>
          </p:cNvSpPr>
          <p:nvPr>
            <p:ph type="ftr" sz="quarter" idx="11"/>
          </p:nvPr>
        </p:nvSpPr>
        <p:spPr/>
        <p:txBody>
          <a:bodyPr/>
          <a:lstStyle/>
          <a:p>
            <a:r>
              <a:rPr lang="en-IN" smtClean="0"/>
              <a:t>TDS-ICMAI</a:t>
            </a:r>
            <a:endParaRPr lang="en-IN"/>
          </a:p>
        </p:txBody>
      </p:sp>
    </p:spTree>
    <p:extLst>
      <p:ext uri="{BB962C8B-B14F-4D97-AF65-F5344CB8AC3E}">
        <p14:creationId xmlns:p14="http://schemas.microsoft.com/office/powerpoint/2010/main" val="8135530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TotalTime>
  <Words>3463</Words>
  <Application>Microsoft Office PowerPoint</Application>
  <PresentationFormat>Widescreen</PresentationFormat>
  <Paragraphs>290</Paragraphs>
  <Slides>49</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49</vt:i4>
      </vt:variant>
    </vt:vector>
  </HeadingPairs>
  <TitlesOfParts>
    <vt:vector size="61" baseType="lpstr">
      <vt:lpstr>Arial</vt:lpstr>
      <vt:lpstr>Calibri</vt:lpstr>
      <vt:lpstr>Calibri Light</vt:lpstr>
      <vt:lpstr>Gilroy</vt:lpstr>
      <vt:lpstr>Google Sans</vt:lpstr>
      <vt:lpstr>inter</vt:lpstr>
      <vt:lpstr>Open Sans</vt:lpstr>
      <vt:lpstr>Open Sans</vt:lpstr>
      <vt:lpstr>PT Serif</vt:lpstr>
      <vt:lpstr>system-ui</vt:lpstr>
      <vt:lpstr>Verdana</vt:lpstr>
      <vt:lpstr>Office Theme</vt:lpstr>
      <vt:lpstr>Date: 09.12.2023 (Saturday) Topic: Sec 200, 200A, 201, 201(1A), 234E, 203 Timing: 6.00 PM to 8.00 PM </vt:lpstr>
      <vt:lpstr>Sec.200 – Duty of the person under TDS</vt:lpstr>
      <vt:lpstr> Meaning </vt:lpstr>
      <vt:lpstr>Scope</vt:lpstr>
      <vt:lpstr>Compliance</vt:lpstr>
      <vt:lpstr>Penalty</vt:lpstr>
      <vt:lpstr>Due Date for depositing tax</vt:lpstr>
      <vt:lpstr>How to deposit</vt:lpstr>
      <vt:lpstr>TDS Certificate issue</vt:lpstr>
      <vt:lpstr>Corrections</vt:lpstr>
      <vt:lpstr>Failure</vt:lpstr>
      <vt:lpstr>Annual Statement</vt:lpstr>
      <vt:lpstr>Quarterly Statement</vt:lpstr>
      <vt:lpstr>Consequences</vt:lpstr>
      <vt:lpstr>Conclusion</vt:lpstr>
      <vt:lpstr>Sec.200A</vt:lpstr>
      <vt:lpstr>What is the significance </vt:lpstr>
      <vt:lpstr>Important provisions of Sec.200A</vt:lpstr>
      <vt:lpstr>PowerPoint Presentation</vt:lpstr>
      <vt:lpstr>Adjustments </vt:lpstr>
      <vt:lpstr>Importance of Sec.200A</vt:lpstr>
      <vt:lpstr>Sec.201</vt:lpstr>
      <vt:lpstr>Default</vt:lpstr>
      <vt:lpstr>Penalties</vt:lpstr>
      <vt:lpstr>Amendment of Sec.201 – 201(1A)</vt:lpstr>
      <vt:lpstr>Month</vt:lpstr>
      <vt:lpstr>How to avoid consequences</vt:lpstr>
      <vt:lpstr>Assessee in Default</vt:lpstr>
      <vt:lpstr>PowerPoint Presentation</vt:lpstr>
      <vt:lpstr>Examples-Interest Calculations</vt:lpstr>
      <vt:lpstr>Example 2</vt:lpstr>
      <vt:lpstr>Background of Sec.234E</vt:lpstr>
      <vt:lpstr>Applicability</vt:lpstr>
      <vt:lpstr>Consequences</vt:lpstr>
      <vt:lpstr>Points to be considered</vt:lpstr>
      <vt:lpstr>Late filing</vt:lpstr>
      <vt:lpstr>Certificates</vt:lpstr>
      <vt:lpstr>Revised Statement</vt:lpstr>
      <vt:lpstr>Non residents</vt:lpstr>
      <vt:lpstr>Maximum</vt:lpstr>
      <vt:lpstr>Not payable </vt:lpstr>
      <vt:lpstr>Section 203</vt:lpstr>
      <vt:lpstr>Extract of Sec.203</vt:lpstr>
      <vt:lpstr>Relating to Salaries – Sec.192</vt:lpstr>
      <vt:lpstr>Provisions covered as per Sec.203</vt:lpstr>
      <vt:lpstr>Rates</vt:lpstr>
      <vt:lpstr>TDS Certificate</vt:lpstr>
      <vt:lpstr>When Certificates to be issued</vt:lpstr>
      <vt:lpstr>Quarterly Returns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Date: 09.12.2023 (Saturday) Topic: Sec 200, 200A, 201, 201(1A), 234E, 203 Timing: 6.00 PM to 8.00 PM </dc:title>
  <dc:creator>user</dc:creator>
  <cp:lastModifiedBy>user</cp:lastModifiedBy>
  <cp:revision>79</cp:revision>
  <dcterms:created xsi:type="dcterms:W3CDTF">2023-12-05T12:55:03Z</dcterms:created>
  <dcterms:modified xsi:type="dcterms:W3CDTF">2023-12-11T05:59:04Z</dcterms:modified>
</cp:coreProperties>
</file>