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71" r:id="rId6"/>
    <p:sldId id="285" r:id="rId7"/>
    <p:sldId id="272" r:id="rId8"/>
    <p:sldId id="273" r:id="rId9"/>
    <p:sldId id="276" r:id="rId10"/>
    <p:sldId id="277" r:id="rId11"/>
    <p:sldId id="286" r:id="rId12"/>
    <p:sldId id="279" r:id="rId13"/>
    <p:sldId id="278" r:id="rId14"/>
    <p:sldId id="287" r:id="rId15"/>
    <p:sldId id="288" r:id="rId16"/>
    <p:sldId id="289" r:id="rId17"/>
    <p:sldId id="290" r:id="rId18"/>
    <p:sldId id="291" r:id="rId19"/>
    <p:sldId id="292" r:id="rId20"/>
    <p:sldId id="280" r:id="rId21"/>
    <p:sldId id="28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E2E957D4-EB9D-428F-AEA1-2FF0B866C29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2E957D4-EB9D-428F-AEA1-2FF0B866C29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957D4-EB9D-428F-AEA1-2FF0B866C29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957D4-EB9D-428F-AEA1-2FF0B866C296}" type="datetimeFigureOut">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88314-6CAB-4FDD-BB01-49DB1A81CDC6}"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0320" y="321945"/>
            <a:ext cx="9377680" cy="4935220"/>
          </a:xfrm>
        </p:spPr>
        <p:txBody>
          <a:bodyPr>
            <a:noAutofit/>
          </a:bodyPr>
          <a:lstStyle/>
          <a:p>
            <a:r>
              <a:rPr lang="en-IN" sz="5400" b="1" dirty="0" smtClean="0">
                <a:solidFill>
                  <a:srgbClr val="FF0000"/>
                </a:solidFill>
              </a:rPr>
              <a:t>TAX </a:t>
            </a:r>
            <a:r>
              <a:rPr lang="en-US" altLang="en-IN" sz="5400" b="1" dirty="0" smtClean="0">
                <a:solidFill>
                  <a:srgbClr val="FF0000"/>
                </a:solidFill>
              </a:rPr>
              <a:t>COLLECTED</a:t>
            </a:r>
            <a:r>
              <a:rPr lang="en-IN" sz="5400" b="1" dirty="0" smtClean="0">
                <a:solidFill>
                  <a:srgbClr val="FF0000"/>
                </a:solidFill>
              </a:rPr>
              <a:t> AT SOURCE U/S </a:t>
            </a:r>
            <a:r>
              <a:rPr lang="en-US" altLang="en-IN" sz="5400" b="1" dirty="0" smtClean="0">
                <a:solidFill>
                  <a:srgbClr val="FF0000"/>
                </a:solidFill>
              </a:rPr>
              <a:t>206C EXCEPT SUB SECTION (1H)UNDER THE INCOME TAX ACT,1961</a:t>
            </a:r>
            <a:endParaRPr lang="en-US" altLang="en-IN" sz="5400" b="1" dirty="0" smtClean="0">
              <a:solidFill>
                <a:srgbClr val="FF0000"/>
              </a:solidFill>
            </a:endParaRPr>
          </a:p>
        </p:txBody>
      </p:sp>
      <p:sp>
        <p:nvSpPr>
          <p:cNvPr id="4" name="Subtitle 3"/>
          <p:cNvSpPr/>
          <p:nvPr>
            <p:ph type="subTitle" idx="1"/>
          </p:nvPr>
        </p:nvSpPr>
        <p:spPr>
          <a:xfrm>
            <a:off x="1290955" y="555625"/>
            <a:ext cx="9672955" cy="5169535"/>
          </a:xfrm>
        </p:spPr>
        <p:txBody>
          <a:bodyPr/>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068060"/>
          </a:xfrm>
        </p:spPr>
        <p:txBody>
          <a:bodyPr>
            <a:normAutofit fontScale="90000"/>
          </a:bodyPr>
          <a:p>
            <a:r>
              <a:rPr lang="en-US" sz="4000">
                <a:sym typeface="+mn-ea"/>
              </a:rPr>
              <a:t>Blue Industries case and by the Ahmedabad Tribunal in Dhasawala Traders case. Lucknow Tribunal</a:t>
            </a:r>
            <a:br>
              <a:rPr lang="en-US" sz="4000">
                <a:sym typeface="+mn-ea"/>
              </a:rPr>
            </a:br>
            <a:r>
              <a:rPr lang="en-US" sz="4000">
                <a:sym typeface="+mn-ea"/>
              </a:rPr>
              <a:t>reiterated this view in </a:t>
            </a:r>
            <a:r>
              <a:rPr lang="en-US" sz="4000" b="1">
                <a:sym typeface="+mn-ea"/>
              </a:rPr>
              <a:t>M/s Wire One vs ITO (TDS). This view was also supported earlier by the Ahmedabad Tribunal in Azizbhai A Lada, Bhavnagar vs ITO (TDS)</a:t>
            </a:r>
            <a:br>
              <a:rPr lang="en-US" sz="4000" b="1">
                <a:sym typeface="+mn-ea"/>
              </a:rPr>
            </a:br>
            <a:br>
              <a:rPr lang="en-US" sz="4000" b="1">
                <a:sym typeface="+mn-ea"/>
              </a:rPr>
            </a:br>
            <a:r>
              <a:rPr lang="en-US" sz="4000">
                <a:sym typeface="+mn-ea"/>
              </a:rPr>
              <a:t>Where products obtained in course of ship breaking activity are usable as such, they do not fall within</a:t>
            </a:r>
            <a:br>
              <a:rPr lang="en-US" sz="4000">
                <a:sym typeface="+mn-ea"/>
              </a:rPr>
            </a:br>
            <a:r>
              <a:rPr lang="en-US" sz="4000">
                <a:sym typeface="+mn-ea"/>
              </a:rPr>
              <a:t>definition of scrap. Hence, not liable for TCS– </a:t>
            </a:r>
            <a:r>
              <a:rPr lang="en-US" sz="4000" b="1">
                <a:sym typeface="+mn-ea"/>
              </a:rPr>
              <a:t>CIT vs. Priya Blue Industries Pvt. Ltd. (Gujarat HC)</a:t>
            </a:r>
            <a:br>
              <a:rPr lang="en-US" sz="4000" b="1">
                <a:sym typeface="+mn-ea"/>
              </a:rPr>
            </a:br>
            <a:r>
              <a:rPr lang="en-US" sz="4000" b="1">
                <a:sym typeface="+mn-ea"/>
              </a:rPr>
              <a:t>[2016] 381 ITR 210</a:t>
            </a:r>
            <a:endParaRPr lang="en-US" sz="40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08990" y="87630"/>
            <a:ext cx="10544810" cy="6621780"/>
          </a:xfrm>
        </p:spPr>
        <p:txBody>
          <a:bodyPr>
            <a:normAutofit fontScale="90000"/>
          </a:bodyPr>
          <a:p>
            <a:br>
              <a:rPr lang="en-US" sz="3110">
                <a:sym typeface="+mn-ea"/>
              </a:rPr>
            </a:br>
            <a:br>
              <a:rPr lang="en-US" sz="3110">
                <a:sym typeface="+mn-ea"/>
              </a:rPr>
            </a:br>
            <a:r>
              <a:rPr lang="en-US" sz="3110">
                <a:sym typeface="+mn-ea"/>
              </a:rPr>
              <a:t>The scrap sold should arise out of manufacturing or mechanical working of material. In absence of which, no requirement to collect tax at source-</a:t>
            </a:r>
            <a:br>
              <a:rPr lang="en-US" sz="3110">
                <a:sym typeface="+mn-ea"/>
              </a:rPr>
            </a:br>
            <a:br>
              <a:rPr lang="en-US" sz="3110">
                <a:sym typeface="+mn-ea"/>
              </a:rPr>
            </a:br>
            <a:r>
              <a:rPr lang="en-US" sz="3110" b="1">
                <a:sym typeface="+mn-ea"/>
              </a:rPr>
              <a:t>Navine Fluorine International Ltd. vs. ACIT (Ahmedabad ITAT) [2012] 14ITR (T) 481</a:t>
            </a:r>
            <a:br>
              <a:rPr lang="en-US" sz="3110">
                <a:sym typeface="+mn-ea"/>
              </a:rPr>
            </a:br>
            <a:r>
              <a:rPr lang="en-US" sz="3110">
                <a:sym typeface="+mn-ea"/>
              </a:rPr>
              <a:t>Provisions of TCS not applicable to dealer of scrap–</a:t>
            </a:r>
            <a:r>
              <a:rPr lang="en-US" sz="3110" b="1">
                <a:sym typeface="+mn-ea"/>
              </a:rPr>
              <a:t>Lala Bharat Lal &amp; Sons vs. ITO (Lucknow ITAT) (ITA No.14,15,16/LKW/2019 </a:t>
            </a:r>
            <a:r>
              <a:rPr lang="en-US" sz="3110">
                <a:sym typeface="+mn-ea"/>
              </a:rPr>
              <a:t>dtd.19.02.2020). </a:t>
            </a:r>
            <a:br>
              <a:rPr lang="en-US" sz="3110">
                <a:sym typeface="+mn-ea"/>
              </a:rPr>
            </a:br>
            <a:br>
              <a:rPr lang="en-US" sz="3110">
                <a:sym typeface="+mn-ea"/>
              </a:rPr>
            </a:br>
            <a:r>
              <a:rPr lang="en-US" sz="3110">
                <a:sym typeface="+mn-ea"/>
              </a:rPr>
              <a:t>The Tribunal in this case held, that trading in the scrap</a:t>
            </a:r>
            <a:br>
              <a:rPr lang="en-US" sz="3110">
                <a:sym typeface="+mn-ea"/>
              </a:rPr>
            </a:br>
            <a:r>
              <a:rPr lang="en-US" sz="3110">
                <a:sym typeface="+mn-ea"/>
              </a:rPr>
              <a:t>cannot be deemed to have any nexus with manufacturing and hence a trader cannot be subjected to collection of TCS on the ground that he has dealt in scrap which has been manufactured by another</a:t>
            </a:r>
            <a:br>
              <a:rPr lang="en-US" sz="3110">
                <a:sym typeface="+mn-ea"/>
              </a:rPr>
            </a:br>
            <a:r>
              <a:rPr lang="en-US" sz="3110">
                <a:sym typeface="+mn-ea"/>
              </a:rPr>
              <a:t>assessee. </a:t>
            </a:r>
            <a:br>
              <a:rPr lang="en-US" sz="3110">
                <a:sym typeface="+mn-ea"/>
              </a:rPr>
            </a:br>
            <a:br>
              <a:rPr lang="en-US" sz="3110">
                <a:sym typeface="+mn-ea"/>
              </a:rPr>
            </a:br>
            <a:r>
              <a:rPr lang="en-US" sz="3110">
                <a:sym typeface="+mn-ea"/>
              </a:rPr>
              <a:t>The Tribunal in this judgement followed the decisions given by the Gujarat High Court in Priya</a:t>
            </a:r>
            <a:br>
              <a:rPr lang="en-US" sz="3110">
                <a:sym typeface="+mn-ea"/>
              </a:rPr>
            </a:br>
            <a:endParaRPr lang="en-US" sz="3110">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070600"/>
          </a:xfrm>
        </p:spPr>
        <p:txBody>
          <a:bodyPr>
            <a:noAutofit/>
          </a:bodyPr>
          <a:p>
            <a:br>
              <a:rPr lang="en-US" sz="2400"/>
            </a:br>
            <a:r>
              <a:rPr lang="en-US" sz="2400" b="1"/>
              <a:t>Furnishing such declaration,</a:t>
            </a:r>
            <a:r>
              <a:rPr lang="en-US" sz="2400"/>
              <a:t> </a:t>
            </a:r>
            <a:r>
              <a:rPr lang="en-US" sz="2400" b="1"/>
              <a:t>Section 206(1B): Within seven  days of the immediate succeeding month,</a:t>
            </a:r>
            <a:br>
              <a:rPr lang="en-US" sz="2400" b="1"/>
            </a:br>
            <a:r>
              <a:rPr lang="en-US" sz="2400" b="1"/>
              <a:t>However  No time limit has been prescribed for furnishing Form No.27C by the buyer to the seller except the time limit of the seller to to collect</a:t>
            </a:r>
            <a:br>
              <a:rPr lang="en-US" sz="2400" b="1"/>
            </a:br>
            <a:br>
              <a:rPr lang="en-US" sz="2400" b="1"/>
            </a:br>
            <a:r>
              <a:rPr lang="en-US" sz="2400" b="1">
                <a:solidFill>
                  <a:srgbClr val="FF0000"/>
                </a:solidFill>
              </a:rPr>
              <a:t>Chandmal Sancheti vs ITO (Jaipur ITAT) (ITANo. 344&amp;345/JP/2015)</a:t>
            </a:r>
            <a:br>
              <a:rPr lang="en-US" sz="2400" b="1">
                <a:solidFill>
                  <a:srgbClr val="FF0000"/>
                </a:solidFill>
              </a:rPr>
            </a:br>
            <a:br>
              <a:rPr lang="en-US" sz="2400"/>
            </a:br>
            <a:r>
              <a:rPr lang="en-US" sz="2400" b="1"/>
              <a:t>Payment Section 206(1C) </a:t>
            </a:r>
            <a:r>
              <a:rPr lang="en-US" sz="2400"/>
              <a:t>: </a:t>
            </a:r>
            <a:r>
              <a:rPr lang="en-US" sz="2400" b="1"/>
              <a:t>Within seven days of the immediate succeeding month</a:t>
            </a:r>
            <a:br>
              <a:rPr lang="en-US" sz="2400"/>
            </a:br>
            <a:br>
              <a:rPr lang="en-US" sz="2400"/>
            </a:br>
            <a:r>
              <a:rPr lang="en-US" sz="2400" b="1">
                <a:sym typeface="+mn-ea"/>
              </a:rPr>
              <a:t>206(1C): Every person, who grants a lease or a license or enters into a contract or otherwise, transfers any right or interest in any parking lot or toll plaza or mine or quarry to another person (hereafter referred to as “licensee or leasee”) for the use of such parking lot or toll plaza or mine or quarry, for the purpose of business, shall collect tax at source at the rate of 2%.</a:t>
            </a:r>
            <a:br>
              <a:rPr lang="en-US" sz="2400" b="1">
                <a:sym typeface="+mn-ea"/>
              </a:rPr>
            </a:br>
            <a:endParaRPr 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806430" cy="6228080"/>
          </a:xfrm>
        </p:spPr>
        <p:txBody>
          <a:bodyPr>
            <a:normAutofit/>
          </a:bodyPr>
          <a:p>
            <a:r>
              <a:rPr lang="en-US"/>
              <a:t>Nature of contract or license or</a:t>
            </a:r>
            <a:br>
              <a:rPr lang="en-US"/>
            </a:br>
            <a:r>
              <a:rPr lang="en-US"/>
              <a:t>lease, etc.                                         Rate of TCS</a:t>
            </a:r>
            <a:br>
              <a:rPr lang="en-US"/>
            </a:br>
            <a:br>
              <a:rPr lang="en-US"/>
            </a:br>
            <a:r>
              <a:rPr lang="en-US"/>
              <a:t>i. Parking lot                                           2% </a:t>
            </a:r>
            <a:br>
              <a:rPr lang="en-US"/>
            </a:br>
            <a:r>
              <a:rPr lang="en-US"/>
              <a:t>ii. Toll plaza                                             2% </a:t>
            </a:r>
            <a:br>
              <a:rPr lang="en-US"/>
            </a:br>
            <a:r>
              <a:rPr lang="en-US"/>
              <a:t>iii.Mining and quarrying (doesnot</a:t>
            </a:r>
            <a:br>
              <a:rPr lang="en-US"/>
            </a:br>
            <a:r>
              <a:rPr lang="en-US"/>
              <a:t>includes mining and quarrying of</a:t>
            </a:r>
            <a:br>
              <a:rPr lang="en-US"/>
            </a:br>
            <a:r>
              <a:rPr lang="en-US"/>
              <a:t>mineral oil, including petroleum</a:t>
            </a:r>
            <a:br>
              <a:rPr lang="en-US"/>
            </a:br>
            <a:r>
              <a:rPr lang="en-US"/>
              <a:t>And natural gas)                                      2% </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953115" cy="6285865"/>
          </a:xfrm>
        </p:spPr>
        <p:txBody>
          <a:bodyPr/>
          <a:p>
            <a:r>
              <a:rPr lang="en-US" sz="3600"/>
              <a:t>The provisions of this section shall not apply to mining and quarrying of mineral oil, petroleum and natural gas.</a:t>
            </a:r>
            <a:br>
              <a:rPr lang="en-US" sz="3600"/>
            </a:br>
            <a:br>
              <a:rPr lang="en-US" sz="3600"/>
            </a:br>
            <a:r>
              <a:rPr lang="en-US" sz="3600"/>
              <a:t>The provisions of this section shall not apply if the licensee or lessee is a public sector company.</a:t>
            </a:r>
            <a:br>
              <a:rPr lang="en-US" sz="3600"/>
            </a:br>
            <a:br>
              <a:rPr lang="en-US" sz="3600"/>
            </a:br>
            <a:r>
              <a:rPr lang="en-US" sz="3600"/>
              <a:t>Tax has to be collected by the seller at the time of debiting of the amount payable by the licensee or leasee to the account of the licensee or leasee or at the time or receipt of such amount from the licensee or leasee in cash or by issue of cheque or draft, or by any other mode, whichever is earlier</a:t>
            </a:r>
            <a:endParaRPr lang="en-US" sz="3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967720" cy="6329680"/>
          </a:xfrm>
        </p:spPr>
        <p:txBody>
          <a:bodyPr>
            <a:normAutofit/>
          </a:bodyPr>
          <a:p>
            <a:pPr algn="just"/>
            <a:r>
              <a:rPr lang="en-US" sz="2665" b="1"/>
              <a:t>Individual / HUF even if his turnover does not exceed Rs.1 Crore or Rs. 50 Lakhs, as the case may be are also liable to collect tax u/s. 206C(1C).</a:t>
            </a:r>
            <a:br>
              <a:rPr lang="en-US" sz="2665" b="1"/>
            </a:br>
            <a:br>
              <a:rPr lang="en-US" sz="2665" b="1"/>
            </a:br>
            <a:r>
              <a:rPr lang="en-US" sz="2665"/>
              <a:t>For the purpose of section 206C(1C) on parking lot, toll plaza or mining or quarrying, every person [person as defined u/s. 2(31) of the Income tax Act, 1961 [,should collect TCS. Thus, the Central Govt., State Govt., not included in the definition of person u/s .2(31) cannot be made liable to collect tax at source. </a:t>
            </a:r>
            <a:r>
              <a:rPr lang="en-US" sz="2665" b="1"/>
              <a:t>Shree Jagannath Temple</a:t>
            </a:r>
            <a:r>
              <a:rPr lang="en-US" sz="2665"/>
              <a:t> </a:t>
            </a:r>
            <a:r>
              <a:rPr lang="en-US" sz="2665" b="1"/>
              <a:t>Office</a:t>
            </a:r>
            <a:r>
              <a:rPr lang="en-US" sz="2665"/>
              <a:t> is not a person u/s. 2(31). Thus, not liable to collect tax at source u/s. 206C(1C)-</a:t>
            </a:r>
            <a:r>
              <a:rPr lang="en-US" sz="2665" b="1"/>
              <a:t>Shree Jagannath Temple Managing Committee vs. ACIT (Cuttack ITAT)</a:t>
            </a:r>
            <a:r>
              <a:rPr lang="en-US" sz="2665"/>
              <a:t> (ITA No.197 and 198/2013)</a:t>
            </a:r>
            <a:endParaRPr lang="en-US" sz="2665"/>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21945"/>
            <a:ext cx="11040110" cy="6271260"/>
          </a:xfrm>
        </p:spPr>
        <p:txBody>
          <a:bodyPr>
            <a:normAutofit fontScale="90000"/>
          </a:bodyPr>
          <a:p>
            <a:pPr algn="l"/>
            <a:r>
              <a:rPr lang="en-US" sz="2665" b="1"/>
              <a:t>TCS on motor vehicle to be collected at the time of (receipt of) Retail Sale and not on sale of motor vehicle by manufacturers to dealers / distributors – CBDT Circular No. 22/2016 dtd. 08.06.2016 </a:t>
            </a:r>
            <a:br>
              <a:rPr lang="en-US" sz="2665" b="1"/>
            </a:br>
            <a:br>
              <a:rPr lang="en-US" sz="2665" b="1"/>
            </a:br>
            <a:r>
              <a:rPr lang="en-US" sz="2665" b="1"/>
              <a:t>Receipt of Sale consideration from a dealer would be subjected to TCS under sub-section (1H) of the Act, if such sales are not subjected to TCS under sub-section (1F) of section 206C of the Act. [Para 4.5.2. (i) of the CBDT circular 17/2020]</a:t>
            </a:r>
            <a:br>
              <a:rPr lang="en-US" sz="2665" b="1"/>
            </a:br>
            <a:br>
              <a:rPr lang="en-US" sz="2665" b="1"/>
            </a:br>
            <a:r>
              <a:rPr lang="en-US" sz="2665" b="1"/>
              <a:t>As per Para 4.5 of CBDT Guidelines vide Circular 17/2020 dated 29.09.2020–Receipt of sale consideration by a dealer is liable for TCS u/s. 206C(1H).</a:t>
            </a:r>
            <a:br>
              <a:rPr lang="en-US" sz="2665" b="1"/>
            </a:br>
            <a:br>
              <a:rPr lang="en-US" sz="2665" b="1"/>
            </a:br>
            <a:r>
              <a:rPr lang="en-US" sz="2665" b="1"/>
              <a:t>Thus, earlier exemption given on sale of motor vehicles by manufacturers to dealers/distributors vide CBDT Circular No. 22/2016 dtd. 08.06.2016 is not relevant now since the same have been specifically included vide above Guidelines vide CBDT circular 17/2020. </a:t>
            </a:r>
            <a:endParaRPr lang="en-US" sz="2665"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1040745" cy="6198870"/>
          </a:xfrm>
        </p:spPr>
        <p:txBody>
          <a:bodyPr>
            <a:normAutofit fontScale="90000"/>
          </a:bodyPr>
          <a:p>
            <a:pPr algn="l"/>
            <a:r>
              <a:rPr lang="en-US" sz="3200" b="1"/>
              <a:t>The percentages  of TCS as referred to in section 206C(1), 206C(1C) and 206C(1F) shall be increased by a surcharge and health &amp; education cess for assessment year 2020-21</a:t>
            </a:r>
            <a:r>
              <a:rPr lang="en-US" sz="3600"/>
              <a:t> </a:t>
            </a:r>
            <a:br>
              <a:rPr lang="en-US" sz="3600"/>
            </a:br>
            <a:br>
              <a:rPr lang="en-US" sz="3600"/>
            </a:br>
            <a:r>
              <a:rPr lang="en-US" sz="3600" b="1"/>
              <a:t>Threshold limit: </a:t>
            </a:r>
            <a:br>
              <a:rPr lang="en-US" sz="3600" b="1"/>
            </a:br>
            <a:r>
              <a:rPr lang="en-US" sz="3600" b="1"/>
              <a:t>Motor car exceeding 10 lacs</a:t>
            </a:r>
            <a:br>
              <a:rPr lang="en-US" sz="3600" b="1"/>
            </a:br>
            <a:r>
              <a:rPr lang="en-US" sz="3600" b="1"/>
              <a:t>Foreign Travelling: Exceeding Seven lac for educational and medical.</a:t>
            </a:r>
            <a:br>
              <a:rPr lang="en-US" sz="3600" b="1"/>
            </a:br>
            <a:r>
              <a:rPr lang="en-US" sz="3600" b="1"/>
              <a:t>Hence, when the company deducts tax in the FY 2022-23 and learns that the payee has not filed his ITR for the last year, the TDS should be deducted at higher of the following: Twice the rate prescribed in the Act, i.e. 2% (2 X 1%), or 5%</a:t>
            </a:r>
            <a:endParaRPr lang="en-US" sz="3600"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982325" cy="6169025"/>
          </a:xfrm>
        </p:spPr>
        <p:txBody>
          <a:bodyPr>
            <a:normAutofit/>
          </a:bodyPr>
          <a:p>
            <a:r>
              <a:rPr lang="en-US" b="1"/>
              <a:t>TCS Return</a:t>
            </a:r>
            <a:br>
              <a:rPr lang="en-US"/>
            </a:br>
            <a:r>
              <a:rPr lang="en-US"/>
              <a:t>TCS return shall be submitted in </a:t>
            </a:r>
            <a:r>
              <a:rPr lang="en-US" b="1"/>
              <a:t>form no. 27 EQ</a:t>
            </a:r>
            <a:r>
              <a:rPr lang="en-US"/>
              <a:t> within the time limit give below:-</a:t>
            </a:r>
            <a:br>
              <a:rPr lang="en-US"/>
            </a:br>
            <a:br>
              <a:rPr lang="en-US"/>
            </a:br>
            <a:r>
              <a:rPr lang="en-US" b="1"/>
              <a:t>Quarter ending                              Due Date</a:t>
            </a:r>
            <a:br>
              <a:rPr lang="en-US" b="1"/>
            </a:br>
            <a:r>
              <a:rPr lang="en-US"/>
              <a:t>30th June                               15th July</a:t>
            </a:r>
            <a:br>
              <a:rPr lang="en-US"/>
            </a:br>
            <a:r>
              <a:rPr lang="en-US"/>
              <a:t>30th September                    15th October</a:t>
            </a:r>
            <a:br>
              <a:rPr lang="en-US"/>
            </a:br>
            <a:r>
              <a:rPr lang="en-US"/>
              <a:t>31st December                      15th January</a:t>
            </a:r>
            <a:br>
              <a:rPr lang="en-US"/>
            </a:br>
            <a:r>
              <a:rPr lang="en-US"/>
              <a:t>31st March                             15th May</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271895"/>
          </a:xfrm>
        </p:spPr>
        <p:txBody>
          <a:bodyPr/>
          <a:p>
            <a:pPr algn="l"/>
            <a:r>
              <a:rPr lang="en-US" sz="2800" b="1"/>
              <a:t>Time Limits and Procedure of depositing TDS and Issue of TCS Certificate: </a:t>
            </a:r>
            <a:br>
              <a:rPr lang="en-US" sz="2800"/>
            </a:br>
            <a:br>
              <a:rPr lang="en-US" sz="2800"/>
            </a:br>
            <a:r>
              <a:rPr lang="en-US" sz="2800"/>
              <a:t>Both transferee and transferor must have Permanent Account Number (PAN). </a:t>
            </a:r>
            <a:br>
              <a:rPr lang="en-US" sz="2800"/>
            </a:br>
            <a:br>
              <a:rPr lang="en-US" sz="2800"/>
            </a:br>
            <a:r>
              <a:rPr lang="en-US" sz="2800"/>
              <a:t>Transferee is not required to hold/obtain TAN for payment of TCS. Online payment of TCS is mandatory. Online payment of challan is available on TIN NSDL website. </a:t>
            </a:r>
            <a:br>
              <a:rPr lang="en-US" sz="2800"/>
            </a:br>
            <a:br>
              <a:rPr lang="en-US" sz="2800"/>
            </a:br>
            <a:r>
              <a:rPr lang="en-US" sz="2800"/>
              <a:t>Any sum collected  shall be paid to the credit of the Central Government within a period of  7 days from the end of the month in which the deduction is made and shall be accompanied by a challan-cum-statement in Form No. 27EQ. </a:t>
            </a:r>
            <a:endParaRPr lang="en-US"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65125"/>
            <a:ext cx="7122017" cy="819731"/>
          </a:xfrm>
        </p:spPr>
        <p:txBody>
          <a:bodyPr/>
          <a:lstStyle/>
          <a:p>
            <a:pPr algn="ctr"/>
            <a:r>
              <a:rPr lang="en-IN" b="1" dirty="0" smtClean="0"/>
              <a:t>INDEX</a:t>
            </a:r>
            <a:endParaRPr lang="en-IN" b="1" dirty="0"/>
          </a:p>
        </p:txBody>
      </p:sp>
      <p:sp>
        <p:nvSpPr>
          <p:cNvPr id="3" name="Content Placeholder 2"/>
          <p:cNvSpPr>
            <a:spLocks noGrp="1"/>
          </p:cNvSpPr>
          <p:nvPr>
            <p:ph sz="half" idx="1"/>
          </p:nvPr>
        </p:nvSpPr>
        <p:spPr>
          <a:xfrm>
            <a:off x="838200" y="1081825"/>
            <a:ext cx="5181600" cy="5344733"/>
          </a:xfrm>
        </p:spPr>
        <p:txBody>
          <a:bodyPr>
            <a:normAutofit/>
          </a:bodyPr>
          <a:lstStyle/>
          <a:p>
            <a:r>
              <a:rPr lang="en-IN" dirty="0" smtClean="0"/>
              <a:t>Introduction</a:t>
            </a:r>
            <a:endParaRPr lang="en-IN" dirty="0" smtClean="0"/>
          </a:p>
          <a:p>
            <a:r>
              <a:rPr lang="en-IN" dirty="0" smtClean="0"/>
              <a:t>Definition</a:t>
            </a:r>
            <a:endParaRPr lang="en-IN" dirty="0" smtClean="0"/>
          </a:p>
          <a:p>
            <a:r>
              <a:rPr lang="en-IN" dirty="0" smtClean="0"/>
              <a:t>Features and Brief overview</a:t>
            </a:r>
            <a:endParaRPr lang="en-IN" dirty="0" smtClean="0"/>
          </a:p>
          <a:p>
            <a:r>
              <a:rPr lang="en-IN" dirty="0" smtClean="0"/>
              <a:t>Sections and Rules</a:t>
            </a:r>
            <a:endParaRPr lang="en-IN" dirty="0" smtClean="0"/>
          </a:p>
          <a:p>
            <a:r>
              <a:rPr lang="en-IN" dirty="0" smtClean="0"/>
              <a:t>Transaction with applicable rate</a:t>
            </a:r>
            <a:endParaRPr lang="en-IN" dirty="0" smtClean="0"/>
          </a:p>
          <a:p>
            <a:r>
              <a:rPr lang="en-IN" dirty="0" smtClean="0"/>
              <a:t>Procedure and Proceedings</a:t>
            </a:r>
            <a:endParaRPr lang="en-IN" dirty="0" smtClean="0"/>
          </a:p>
          <a:p>
            <a:r>
              <a:rPr lang="en-IN" dirty="0" smtClean="0"/>
              <a:t>Duties &amp; Responsibilities</a:t>
            </a:r>
            <a:endParaRPr lang="en-IN" dirty="0" smtClean="0"/>
          </a:p>
          <a:p>
            <a:r>
              <a:rPr lang="en-IN" dirty="0" smtClean="0"/>
              <a:t>Examples</a:t>
            </a:r>
            <a:endParaRPr lang="en-IN" dirty="0" smtClean="0"/>
          </a:p>
          <a:p>
            <a:r>
              <a:rPr lang="en-IN" dirty="0" smtClean="0"/>
              <a:t>Relevant Case Laws</a:t>
            </a:r>
            <a:endParaRPr lang="en-IN" dirty="0" smtClean="0"/>
          </a:p>
          <a:p>
            <a:r>
              <a:rPr lang="en-IN" dirty="0" smtClean="0"/>
              <a:t>Conclusion</a:t>
            </a:r>
            <a:endParaRPr lang="en-IN"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271895"/>
          </a:xfrm>
        </p:spPr>
        <p:txBody>
          <a:bodyPr/>
          <a:p>
            <a:r>
              <a:rPr lang="en-US" sz="2800">
                <a:sym typeface="+mn-ea"/>
              </a:rPr>
              <a:t>Assessing Officer was justified in levying fee under section 234E on account of delay in filing statements in respect of each flat, while processing such statements under section 200A. </a:t>
            </a:r>
            <a:br>
              <a:rPr lang="en-US" sz="2800">
                <a:sym typeface="+mn-ea"/>
              </a:rPr>
            </a:br>
            <a:br>
              <a:rPr lang="en-US" sz="2800">
                <a:sym typeface="+mn-ea"/>
              </a:rPr>
            </a:br>
            <a:r>
              <a:rPr lang="en-US" sz="2800">
                <a:sym typeface="+mn-ea"/>
              </a:rPr>
              <a:t>Refer Corner view </a:t>
            </a:r>
            <a:r>
              <a:rPr lang="en-US" sz="2800" b="1">
                <a:sym typeface="+mn-ea"/>
              </a:rPr>
              <a:t>Construction &amp; Developers (P.) Ltd [2019] 109 taxmann.com 68 (Mumbai – Trib.)</a:t>
            </a:r>
            <a:r>
              <a:rPr lang="en-US" sz="2800">
                <a:sym typeface="+mn-ea"/>
              </a:rPr>
              <a:t> Where in respect of purchase of property, assessee deposited tax at source under section 194-IA and also filed a statement to that effect much prior to date when section 234E came into existence i.e. 1-6-2015, impugned order levying fee under section 234E for violation of section 200(3) was to be set aside </a:t>
            </a:r>
            <a:r>
              <a:rPr lang="en-US" sz="2800" b="1">
                <a:sym typeface="+mn-ea"/>
              </a:rPr>
              <a:t>Meghna Gupta [2018] 99 taxmann.com 334 (Delhi – Trib.)</a:t>
            </a:r>
            <a:br>
              <a:rPr lang="en-US" sz="2800">
                <a:sym typeface="+mn-ea"/>
              </a:rPr>
            </a:br>
            <a:br>
              <a:rPr lang="en-US" sz="2800">
                <a:sym typeface="+mn-ea"/>
              </a:rPr>
            </a:br>
            <a:endParaRPr lang="en-US"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1380" y="365126"/>
            <a:ext cx="5074276" cy="858368"/>
          </a:xfrm>
        </p:spPr>
        <p:txBody>
          <a:bodyPr/>
          <a:lstStyle/>
          <a:p>
            <a:pPr algn="ctr"/>
            <a:r>
              <a:rPr lang="en-IN" b="1" dirty="0" smtClean="0"/>
              <a:t>Introduction</a:t>
            </a:r>
            <a:endParaRPr lang="en-IN" b="1" dirty="0"/>
          </a:p>
        </p:txBody>
      </p:sp>
      <p:sp>
        <p:nvSpPr>
          <p:cNvPr id="3" name="Content Placeholder 2"/>
          <p:cNvSpPr>
            <a:spLocks noGrp="1"/>
          </p:cNvSpPr>
          <p:nvPr>
            <p:ph idx="1"/>
          </p:nvPr>
        </p:nvSpPr>
        <p:spPr>
          <a:xfrm>
            <a:off x="838200" y="1094703"/>
            <a:ext cx="10515600" cy="5082259"/>
          </a:xfrm>
        </p:spPr>
        <p:txBody>
          <a:bodyPr>
            <a:normAutofit/>
          </a:bodyPr>
          <a:lstStyle/>
          <a:p>
            <a:pPr algn="just"/>
            <a:endParaRPr lang="en-IN" sz="2400" b="1" dirty="0" smtClean="0">
              <a:solidFill>
                <a:srgbClr val="FF0000"/>
              </a:solidFill>
            </a:endParaRPr>
          </a:p>
          <a:p>
            <a:pPr algn="just"/>
            <a:r>
              <a:rPr lang="en-IN" sz="2400" b="1" dirty="0" smtClean="0">
                <a:solidFill>
                  <a:srgbClr val="FF0000"/>
                </a:solidFill>
              </a:rPr>
              <a:t>T</a:t>
            </a:r>
            <a:r>
              <a:rPr lang="en-US" altLang="en-IN" sz="2400" b="1" dirty="0" smtClean="0">
                <a:solidFill>
                  <a:srgbClr val="FF0000"/>
                </a:solidFill>
              </a:rPr>
              <a:t>C</a:t>
            </a:r>
            <a:r>
              <a:rPr lang="en-IN" sz="2400" b="1" dirty="0" smtClean="0">
                <a:solidFill>
                  <a:srgbClr val="FF0000"/>
                </a:solidFill>
              </a:rPr>
              <a:t>S</a:t>
            </a:r>
            <a:r>
              <a:rPr lang="en-IN" sz="2400" dirty="0" smtClean="0"/>
              <a:t>: </a:t>
            </a:r>
            <a:r>
              <a:rPr lang="en-IN" sz="2400" b="1" dirty="0" smtClean="0"/>
              <a:t>TAX </a:t>
            </a:r>
            <a:r>
              <a:rPr lang="en-US" altLang="en-IN" sz="2400" b="1" dirty="0" smtClean="0"/>
              <a:t>COLLECTED</a:t>
            </a:r>
            <a:r>
              <a:rPr lang="en-IN" sz="2400" b="1" dirty="0" smtClean="0"/>
              <a:t> AT SOURCE :-</a:t>
            </a:r>
            <a:r>
              <a:rPr lang="en-IN" sz="2400" dirty="0" smtClean="0"/>
              <a:t> In order to safeguard the government revenue and also to receive Tax in regular manner the Central Government has fixed a mechanism as suggested and implemented inspite of payment of tax after self assessment or after fixation of estimated income by the assesse to c</a:t>
            </a:r>
            <a:r>
              <a:rPr lang="en-US" altLang="en-IN" sz="2400" dirty="0" smtClean="0"/>
              <a:t>ollect</a:t>
            </a:r>
            <a:r>
              <a:rPr lang="en-IN" sz="2400" dirty="0" smtClean="0"/>
              <a:t> tax by the </a:t>
            </a:r>
            <a:r>
              <a:rPr lang="en-US" altLang="en-IN" sz="2400" dirty="0" smtClean="0"/>
              <a:t>Receiver</a:t>
            </a:r>
            <a:r>
              <a:rPr lang="en-IN" sz="2400" dirty="0" smtClean="0"/>
              <a:t> at the time of generation of Income or credit of Income in favour of the beneficiary.</a:t>
            </a:r>
            <a:endParaRPr lang="en-IN" sz="2400" dirty="0" smtClean="0"/>
          </a:p>
          <a:p>
            <a:pPr algn="just"/>
            <a:endParaRPr lang="en-IN" sz="2400" dirty="0"/>
          </a:p>
          <a:p>
            <a:pPr algn="just"/>
            <a:endParaRPr lang="en-IN" sz="2400" dirty="0"/>
          </a:p>
          <a:p>
            <a:pPr algn="just"/>
            <a:endParaRPr lang="en-IN"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137" y="347729"/>
            <a:ext cx="10675513" cy="6104585"/>
          </a:xfrm>
        </p:spPr>
        <p:txBody>
          <a:bodyPr>
            <a:noAutofit/>
          </a:bodyPr>
          <a:lstStyle/>
          <a:p>
            <a:r>
              <a:rPr lang="en-US" sz="3600" b="1" dirty="0" smtClean="0"/>
              <a:t>206C</a:t>
            </a:r>
            <a:br>
              <a:rPr lang="en-US" sz="3600" b="1" dirty="0" smtClean="0"/>
            </a:br>
            <a:r>
              <a:rPr lang="en-US" sz="3600" b="1" dirty="0" smtClean="0"/>
              <a:t>Who Is liable to colect tax:</a:t>
            </a:r>
            <a:br>
              <a:rPr lang="en-US" sz="3600" b="1" dirty="0" smtClean="0"/>
            </a:br>
            <a:br>
              <a:rPr lang="en-US" sz="3600" dirty="0" smtClean="0"/>
            </a:br>
            <a:r>
              <a:rPr lang="en-US" sz="3600" dirty="0" smtClean="0"/>
              <a:t>1. </a:t>
            </a:r>
            <a:r>
              <a:rPr lang="en-US" sz="3600" dirty="0" smtClean="0"/>
              <a:t>Any Transferrer Person as defined U/s 2(31) of the Act liable to collect the consideration from the Transferee in regards to the certain specified goods as per tabulated as under.</a:t>
            </a:r>
            <a:br>
              <a:rPr lang="en-US" sz="3600" dirty="0" smtClean="0"/>
            </a:br>
            <a:br>
              <a:rPr lang="en-US" sz="3600" dirty="0" smtClean="0"/>
            </a:br>
            <a:r>
              <a:rPr lang="en-US" sz="3600" b="1" dirty="0" smtClean="0"/>
              <a:t>Subject matter: </a:t>
            </a:r>
            <a:r>
              <a:rPr lang="en-US" sz="3600" dirty="0" smtClean="0"/>
              <a:t>Transfer of Tabulated goods</a:t>
            </a:r>
            <a:br>
              <a:rPr lang="en-US" sz="3600" dirty="0" smtClean="0"/>
            </a:b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024245"/>
          </a:xfrm>
        </p:spPr>
        <p:txBody>
          <a:bodyPr>
            <a:normAutofit fontScale="90000"/>
          </a:bodyPr>
          <a:p>
            <a:r>
              <a:rPr lang="en-US" b="1"/>
              <a:t>Relevant Rules</a:t>
            </a:r>
            <a:r>
              <a:rPr lang="en-US"/>
              <a:t>: 31AA, 37C, 37CA, 37D, 37G to 37J</a:t>
            </a:r>
            <a:br>
              <a:rPr lang="en-US"/>
            </a:br>
            <a:br>
              <a:rPr lang="en-US"/>
            </a:br>
            <a:r>
              <a:rPr lang="en-US" sz="5335" b="1"/>
              <a:t>Relevant Forms</a:t>
            </a:r>
            <a:r>
              <a:rPr lang="en-US"/>
              <a:t>: </a:t>
            </a:r>
            <a:br>
              <a:rPr lang="en-US"/>
            </a:br>
            <a:r>
              <a:rPr lang="en-US"/>
              <a:t>Forn No.13</a:t>
            </a:r>
            <a:br>
              <a:rPr lang="en-US"/>
            </a:br>
            <a:r>
              <a:rPr lang="en-US"/>
              <a:t>Form No.24G</a:t>
            </a:r>
            <a:br>
              <a:rPr lang="en-US"/>
            </a:br>
            <a:r>
              <a:rPr lang="en-US"/>
              <a:t>Form No.27A</a:t>
            </a:r>
            <a:br>
              <a:rPr lang="en-US"/>
            </a:br>
            <a:r>
              <a:rPr lang="en-US"/>
              <a:t>Form No.27BA</a:t>
            </a:r>
            <a:br>
              <a:rPr lang="en-US"/>
            </a:br>
            <a:r>
              <a:rPr lang="en-US"/>
              <a:t>Form No.27C</a:t>
            </a:r>
            <a:br>
              <a:rPr lang="en-US"/>
            </a:br>
            <a:r>
              <a:rPr lang="en-US"/>
              <a:t>Form No.27D and</a:t>
            </a:r>
            <a:br>
              <a:rPr lang="en-US"/>
            </a:br>
            <a:r>
              <a:rPr lang="en-US"/>
              <a:t>Form No.27EQ</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sz="2800" dirty="0"/>
            </a:br>
            <a:endParaRPr lang="en-US" sz="2800" dirty="0"/>
          </a:p>
        </p:txBody>
      </p:sp>
      <p:graphicFrame>
        <p:nvGraphicFramePr>
          <p:cNvPr id="3" name="Content Placeholder 2"/>
          <p:cNvGraphicFramePr/>
          <p:nvPr>
            <p:ph idx="1"/>
          </p:nvPr>
        </p:nvGraphicFramePr>
        <p:xfrm>
          <a:off x="838200" y="612140"/>
          <a:ext cx="10982960" cy="4796155"/>
        </p:xfrm>
        <a:graphic>
          <a:graphicData uri="http://schemas.openxmlformats.org/drawingml/2006/table">
            <a:tbl>
              <a:tblPr/>
              <a:tblGrid>
                <a:gridCol w="5491480"/>
                <a:gridCol w="5491480"/>
              </a:tblGrid>
              <a:tr h="802005">
                <a:tc>
                  <a:txBody>
                    <a:bodyPr/>
                    <a:p>
                      <a:pPr indent="0">
                        <a:buNone/>
                      </a:pPr>
                      <a:r>
                        <a:rPr lang="en-US" sz="2000" b="1">
                          <a:latin typeface="Arial Black" panose="020B0A04020102020204" charset="0"/>
                          <a:cs typeface="Arial Black" panose="020B0A04020102020204" charset="0"/>
                        </a:rPr>
                        <a:t>Alcoholic Liquor for human consumption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1">
                          <a:latin typeface="Arial Black" panose="020B0A04020102020204" charset="0"/>
                          <a:cs typeface="Arial Black" panose="020B0A04020102020204" charset="0"/>
                        </a:rPr>
                        <a:t>One per cent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53720">
                <a:tc>
                  <a:txBody>
                    <a:bodyPr/>
                    <a:p>
                      <a:pPr indent="0">
                        <a:buNone/>
                      </a:pPr>
                      <a:r>
                        <a:rPr lang="en-US" sz="2000" b="1">
                          <a:latin typeface="Arial Black" panose="020B0A04020102020204" charset="0"/>
                          <a:cs typeface="Arial Black" panose="020B0A04020102020204" charset="0"/>
                        </a:rPr>
                        <a:t>Tendu leaves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1">
                          <a:latin typeface="Arial Black" panose="020B0A04020102020204" charset="0"/>
                          <a:cs typeface="Arial Black" panose="020B0A04020102020204" charset="0"/>
                        </a:rPr>
                        <a:t>Five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39115">
                <a:tc>
                  <a:txBody>
                    <a:bodyPr/>
                    <a:p>
                      <a:pPr indent="0">
                        <a:buNone/>
                      </a:pPr>
                      <a:r>
                        <a:rPr lang="en-US" sz="2000" b="1">
                          <a:latin typeface="Arial Black" panose="020B0A04020102020204" charset="0"/>
                          <a:cs typeface="Arial Black" panose="020B0A04020102020204" charset="0"/>
                        </a:rPr>
                        <a:t>Timber obtained under a forest lease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1">
                          <a:latin typeface="Arial Black" panose="020B0A04020102020204" charset="0"/>
                          <a:cs typeface="Arial Black" panose="020B0A04020102020204" charset="0"/>
                        </a:rPr>
                        <a:t>Two and one –half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02005">
                <a:tc>
                  <a:txBody>
                    <a:bodyPr/>
                    <a:p>
                      <a:pPr indent="0">
                        <a:buNone/>
                      </a:pPr>
                      <a:r>
                        <a:rPr lang="en-US" sz="2000" b="1">
                          <a:latin typeface="Arial Black" panose="020B0A04020102020204" charset="0"/>
                          <a:cs typeface="Arial Black" panose="020B0A04020102020204" charset="0"/>
                        </a:rPr>
                        <a:t>Timber obtained by any mode other than under a forest lease</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1">
                          <a:latin typeface="Arial Black" panose="020B0A04020102020204" charset="0"/>
                          <a:cs typeface="Arial Black" panose="020B0A04020102020204" charset="0"/>
                        </a:rPr>
                        <a:t>Two and one –half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02005">
                <a:tc>
                  <a:txBody>
                    <a:bodyPr/>
                    <a:p>
                      <a:pPr indent="0">
                        <a:buNone/>
                      </a:pPr>
                      <a:r>
                        <a:rPr lang="en-US" sz="2000" b="1">
                          <a:latin typeface="Arial Black" panose="020B0A04020102020204" charset="0"/>
                          <a:cs typeface="Arial Black" panose="020B0A04020102020204" charset="0"/>
                        </a:rPr>
                        <a:t>Any other forest produce not being timber or tendu leaves</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1">
                          <a:latin typeface="Arial Black" panose="020B0A04020102020204" charset="0"/>
                          <a:cs typeface="Arial Black" panose="020B0A04020102020204" charset="0"/>
                        </a:rPr>
                        <a:t>Two and one –half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5300">
                <a:tc>
                  <a:txBody>
                    <a:bodyPr/>
                    <a:p>
                      <a:pPr indent="0">
                        <a:buNone/>
                      </a:pPr>
                      <a:r>
                        <a:rPr lang="en-US" sz="2000" b="1">
                          <a:latin typeface="Arial Black" panose="020B0A04020102020204" charset="0"/>
                          <a:cs typeface="Arial Black" panose="020B0A04020102020204" charset="0"/>
                        </a:rPr>
                        <a:t>Scrap</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1">
                          <a:latin typeface="Arial Black" panose="020B0A04020102020204" charset="0"/>
                          <a:cs typeface="Arial Black" panose="020B0A04020102020204" charset="0"/>
                        </a:rPr>
                        <a:t>One per cent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02005">
                <a:tc>
                  <a:txBody>
                    <a:bodyPr/>
                    <a:p>
                      <a:pPr indent="0">
                        <a:buNone/>
                      </a:pPr>
                      <a:r>
                        <a:rPr lang="en-US" sz="2000" b="1">
                          <a:latin typeface="Arial Black" panose="020B0A04020102020204" charset="0"/>
                          <a:cs typeface="Arial Black" panose="020B0A04020102020204" charset="0"/>
                        </a:rPr>
                        <a:t>Minerals, being coal or lignite or iron ore</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1">
                          <a:latin typeface="Arial Black" panose="020B0A04020102020204" charset="0"/>
                          <a:cs typeface="Arial Black" panose="020B0A04020102020204" charset="0"/>
                        </a:rPr>
                        <a:t>One per cent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730" y="160655"/>
            <a:ext cx="10828655" cy="6576695"/>
          </a:xfrm>
        </p:spPr>
        <p:txBody>
          <a:bodyPr>
            <a:normAutofit/>
          </a:bodyPr>
          <a:lstStyle/>
          <a:p>
            <a:br>
              <a:rPr lang="en-US" sz="2800" smtClean="0"/>
            </a:br>
            <a:br>
              <a:rPr lang="en-US" sz="2800"/>
            </a:br>
            <a:r>
              <a:rPr lang="en-US" sz="2800"/>
              <a:t>“</a:t>
            </a:r>
            <a:r>
              <a:rPr lang="en-US" sz="3600" b="1"/>
              <a:t>buyer</a:t>
            </a:r>
            <a:r>
              <a:rPr lang="en-US" sz="2800" b="1"/>
              <a:t> “ with respect to ----</a:t>
            </a:r>
            <a:br>
              <a:rPr lang="en-US" sz="2800" b="1"/>
            </a:br>
            <a:r>
              <a:rPr lang="en-US" sz="2800" b="1"/>
              <a:t>i)Sub-section  (1) means a person who obtains in any sale, by way of auction, tender or any other mode,  goods of the nature specified  in the table of sub-section (1) or the right to receive any such goods but  does not include, -</a:t>
            </a:r>
            <a:br>
              <a:rPr lang="en-US" sz="2800" b="1"/>
            </a:br>
            <a:r>
              <a:rPr lang="en-US" sz="2800" b="1"/>
              <a:t>(A)a  public sector company , the Central  Government , a State  Government , and an embassy,  Hi gh Commission, legation, commission, consulate and the trade representation, of a foreign  State and a club; or</a:t>
            </a:r>
            <a:br>
              <a:rPr lang="en-US" sz="2800" b="1"/>
            </a:br>
            <a:r>
              <a:rPr lang="en-US" sz="2800" b="1"/>
              <a:t>(B)a buyer  in the retail sale of such goods purchased by him for personal consumption ;</a:t>
            </a:r>
            <a:br>
              <a:rPr lang="en-US" sz="2800" b="1"/>
            </a:br>
            <a:r>
              <a:rPr lang="en-US" sz="2800" b="1"/>
              <a:t>ii)[   ] </a:t>
            </a:r>
            <a:br>
              <a:rPr lang="en-US" sz="2800" b="1"/>
            </a:br>
            <a:r>
              <a:rPr lang="en-US" sz="2800" b="1"/>
              <a:t>iii)Sub-section (IF) means a person who obtains in any sale  , goods of the nature specified in the  said sub-section , but  does not include,-</a:t>
            </a:r>
            <a:br>
              <a:rPr lang="en-US" sz="2800" b="1"/>
            </a:br>
            <a:endParaRPr lang="en-US" sz="28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894695" cy="6332855"/>
          </a:xfrm>
        </p:spPr>
        <p:txBody>
          <a:bodyPr>
            <a:normAutofit fontScale="90000"/>
          </a:bodyPr>
          <a:p>
            <a:br>
              <a:rPr lang="en-US" sz="2800" b="1"/>
            </a:br>
            <a:r>
              <a:rPr lang="en-US" sz="3110">
                <a:sym typeface="+mn-ea"/>
              </a:rPr>
              <a:t>(A)the  Central  Government , a  State Government  and an embassy , a  High Commission legation,commission, consulate and the trade representation  of a foreign State; or  </a:t>
            </a:r>
            <a:br>
              <a:rPr lang="en-US" sz="3110">
                <a:sym typeface="+mn-ea"/>
              </a:rPr>
            </a:br>
            <a:r>
              <a:rPr lang="en-US" sz="3110">
                <a:sym typeface="+mn-ea"/>
              </a:rPr>
              <a:t>(B)a local  authority  as defined in Explanation  to clause  (20)  of  section 10; or</a:t>
            </a:r>
            <a:br>
              <a:rPr lang="en-US" sz="3110">
                <a:sym typeface="+mn-ea"/>
              </a:rPr>
            </a:br>
            <a:r>
              <a:rPr lang="en-US" sz="3110">
                <a:sym typeface="+mn-ea"/>
              </a:rPr>
              <a:t>(C) a public sector company which is engaged  in the business of carrying  passengters.]</a:t>
            </a:r>
            <a:br>
              <a:rPr lang="en-US" sz="3110" dirty="0">
                <a:sym typeface="+mn-ea"/>
              </a:rPr>
            </a:br>
            <a:br>
              <a:rPr lang="en-US" sz="3110" b="1"/>
            </a:br>
            <a:r>
              <a:rPr lang="en-US" sz="3110" b="1"/>
              <a:t>When TCS is not applicable Section 206(1A)</a:t>
            </a:r>
            <a:br>
              <a:rPr lang="en-US" sz="3110"/>
            </a:br>
            <a:r>
              <a:rPr lang="en-US" sz="3110"/>
              <a:t>No collection of tax shall be made in the case of a buyer who is resident in India,if such buyer furnishes to the person responsible to collect tax,a declaration in writing in duplicate in Form 27C under Rule 37C and verified in prescribed manner to the effect that the goods referred to in Column (2) of the Table are to be utilised for the purpose of manufacturing,processing or producing articles or things or for generation of power </a:t>
            </a:r>
            <a:r>
              <a:rPr lang="en-US" sz="3110" b="1"/>
              <a:t>and not for trading purpose    </a:t>
            </a:r>
            <a:endParaRPr lang="en-US" sz="3110"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5636260"/>
          </a:xfrm>
        </p:spPr>
        <p:txBody>
          <a:bodyPr>
            <a:normAutofit fontScale="90000"/>
          </a:bodyPr>
          <a:p>
            <a:r>
              <a:rPr lang="en-US" sz="2400" b="1"/>
              <a:t> (b) “ </a:t>
            </a:r>
            <a:r>
              <a:rPr lang="en-US" sz="4000" b="1"/>
              <a:t>scrap</a:t>
            </a:r>
            <a:r>
              <a:rPr lang="en-US" sz="2400" b="1"/>
              <a:t>” means  waste and scrap  from the  manufacture or mechanical  wo0rking of materials which is definitely not usable as such  because of breakage ,cutting  up, wear and other reasons;</a:t>
            </a:r>
            <a:br>
              <a:rPr lang="en-US" sz="2400" b="1"/>
            </a:br>
            <a:br>
              <a:rPr lang="en-US" sz="2400" b="1"/>
            </a:br>
            <a:r>
              <a:rPr lang="en-US" sz="2400" b="1"/>
              <a:t>(c) “</a:t>
            </a:r>
            <a:r>
              <a:rPr lang="en-US" sz="4000" b="1"/>
              <a:t>seller</a:t>
            </a:r>
            <a:r>
              <a:rPr lang="en-US" sz="2400" b="1"/>
              <a:t>”  [with respect to section (1) and sub-section (1F) means the  Central Government ,</a:t>
            </a:r>
            <a:br>
              <a:rPr lang="en-US" sz="2400" b="1"/>
            </a:br>
            <a:r>
              <a:rPr lang="en-US" sz="2400" b="1"/>
              <a:t>a State Government or </a:t>
            </a:r>
            <a:br>
              <a:rPr lang="en-US" sz="2400" b="1"/>
            </a:br>
            <a:r>
              <a:rPr lang="en-US" sz="2400" b="1"/>
              <a:t>any local authority  or </a:t>
            </a:r>
            <a:br>
              <a:rPr lang="en-US" sz="2400" b="1"/>
            </a:br>
            <a:r>
              <a:rPr lang="en-US" sz="2400" b="1"/>
              <a:t>corporation or </a:t>
            </a:r>
            <a:br>
              <a:rPr lang="en-US" sz="2400" b="1"/>
            </a:br>
            <a:r>
              <a:rPr lang="en-US" sz="2400" b="1"/>
              <a:t>authority established by  or under a Central, State or Provisional  Act, or</a:t>
            </a:r>
            <a:br>
              <a:rPr lang="en-US" sz="2400" b="1"/>
            </a:br>
            <a:r>
              <a:rPr lang="en-US" sz="2400" b="1"/>
              <a:t>any company or </a:t>
            </a:r>
            <a:br>
              <a:rPr lang="en-US" sz="2400" b="1"/>
            </a:br>
            <a:r>
              <a:rPr lang="en-US" sz="2400" b="1"/>
              <a:t>firm or</a:t>
            </a:r>
            <a:br>
              <a:rPr lang="en-US" sz="2400" b="1"/>
            </a:br>
            <a:r>
              <a:rPr lang="en-US" sz="2400" b="1"/>
              <a:t> co-operative society and also</a:t>
            </a:r>
            <a:br>
              <a:rPr lang="en-US" sz="2400" b="1"/>
            </a:br>
            <a:r>
              <a:rPr lang="en-US" sz="2400" b="1"/>
              <a:t> includes an individual or</a:t>
            </a:r>
            <a:br>
              <a:rPr lang="en-US" sz="2400" b="1"/>
            </a:br>
            <a:r>
              <a:rPr lang="en-US" sz="2400" b="1"/>
              <a:t>a Hindu Undivided Family  whose total sales, gross receipts or turnover from the business  or profession carried on by him  exceed [one crore rupees in case of business or fifty  lakh  rupees in case of profession during the  financial year immediately proceeding  the financial year in which the goods of the nature specified in the Table in sub-section (1)  [are sold]</a:t>
            </a:r>
            <a:endParaRPr lang="en-US" sz="2400" b="1"/>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10425</Words>
  <Application>WPS Presentation</Application>
  <PresentationFormat>Widescreen</PresentationFormat>
  <Paragraphs>86</Paragraphs>
  <Slides>20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Arial</vt:lpstr>
      <vt:lpstr>SimSun</vt:lpstr>
      <vt:lpstr>Wingdings</vt:lpstr>
      <vt:lpstr>Arial Black</vt:lpstr>
      <vt:lpstr>Calibri</vt:lpstr>
      <vt:lpstr>Calibri Light</vt:lpstr>
      <vt:lpstr>Microsoft YaHei</vt:lpstr>
      <vt:lpstr>Arial Unicode MS</vt:lpstr>
      <vt:lpstr>Office Theme</vt:lpstr>
      <vt:lpstr>TAX COLLECTED AT SOURCE U/S 206C EXCEPT SUB SECTION (1H)UNDER THE INCOME TAX ACT,1961</vt:lpstr>
      <vt:lpstr>INDEX</vt:lpstr>
      <vt:lpstr>Introduction</vt:lpstr>
      <vt:lpstr>206C Who Is liable to colect tax:  1. Any Transferrer Person as defined U/s 2(31) of the Act liable to collect the consideration from the Transferee in regards to the certain specified goods as per tabulated as under.  Subject matter: Transfer of Tabulated goods </vt:lpstr>
      <vt:lpstr>Relevant Rules: 31AA, 37C, 37CA, 37D, 37G to 37J  Relevant Forms:  Forn No.13 Form No.24G Form No.27A Form No.27BA Form No.27C Form No.27D and Form No.27EQ</vt:lpstr>
      <vt:lpstr> </vt:lpstr>
      <vt:lpstr>  “buyer “ with respect to ---- i)Sub-section  (1) means a person who obtains in any sale, by way of auction, tender or any other mode,  goods of the nature specified  in the table of sub-section (1) or the right to receive any such goods but  does not include, - (A)a  public sector company , the Central  Government , a State  Government , and an embassy,  Hi gh Commission, legation, commission, consulate and the trade representation, of a foreign  State and a club; or (B)a buyer  in the retail sale of such goods purchased by him for personal consumption ; ii)[   ]  iii)Sub-section (IF) means a person who obtains in any sale  , goods of the nature specified in the  said sub-section , but  does not include,- </vt:lpstr>
      <vt:lpstr> (A)the  Central  Government , a  State Government  and an embassy , a  High Commission legation,commission, consulate and the trade representation  of a foreign State; or   (B)a local  authority  as defined in Explanation  to clause  (20)  of  section 10; or (C) a public sector company which is engaged  in the business of carrying  passengters.]  When TCS is not applicable Section 206(1A) No collection of tax shall be made in the case of a buyer who is resident in India,if such buyer furnishes to the person responsible to collect tax,a declaration in writing in duplicate in Form 27C under Rule 37C and verified in prescribed manner to the effect that the goods referred to in Column (2) of the Table are to be utilised for the purpose of manufacturing,processing or producing articles or things or for generation of power and not for trading purpose    </vt:lpstr>
      <vt:lpstr> (b) “ scrap” means  waste and scrap  from the  manufacture or mechanical  wo0rking of materials which is definitely not usable as such  because of breakage ,cutting  up, wear and other reasons;  (c) “seller”  [with respect to section (1) and sub-section (1F) means the  Central Government , a State Government or  any local authority  or  corporation or  authority established by  or under a Central, State or Provisional  Act, or any company or  firm or  co-operative society and also  includes an individual or a Hindu Undivided Family  whose total sales, gross receipts or turnover from the business  or profession carried on by him  exceed [one crore rupees in case of business or fifty  lakh  rupees in case of profession during the  financial year immediately proceeding  the financial year in which the goods of the nature specified in the Table in sub-section (1)  [are sold]</vt:lpstr>
      <vt:lpstr>Blue Industries case and by the Ahmedabad Tribunal in Dhasawala Traders case. Lucknow Tribunal reiterated this view in M/s Wire One vs ITO (TDS). This view was also supported earlier by the Ahmedabad Tribunal in Azizbhai A Lada, Bhavnagar vs ITO (TDS)  Where products obtained in course of ship breaking activity are usable as such, they do not fall within definition of scrap. Hence, not liable for TCS– CIT vs. Priya Blue Industries Pvt. Ltd. (Gujarat HC) [2016] 381 ITR 210</vt:lpstr>
      <vt:lpstr>  The scrap sold should arise out of manufacturing or mechanical working of material. In absence of which, no requirement to collect tax at source-  Navine Fluorine International Ltd. vs. ACIT (Ahmedabad ITAT) [2012] 14ITR (T) 481 Provisions of TCS not applicable to dealer of scrap–Lala Bharat Lal &amp; Sons vs. ITO (Lucknow ITAT) (ITA No.14,15,16/LKW/2019 dtd.19.02.2020).   The Tribunal in this case held, that trading in the scrap cannot be deemed to have any nexus with manufacturing and hence a trader cannot be subjected to collection of TCS on the ground that he has dealt in scrap which has been manufactured by another assessee.   The Tribunal in this judgement followed the decisions given by the Gujarat High Court in Priya </vt:lpstr>
      <vt:lpstr> Furnishing such declaration, Section 206(1B): Within seven  days of the immediate succeeding month, However  No time limit has been prescribed for furnishing Form No.27C by the buyer to the seller except the time limit of the seller to to collect  Chandmal Sancheti vs ITO (Jaipur ITAT) (ITANo. 344&amp;345/JP/2015)  Payment Section 206(1C) : Within seven days of the immediate succeeding month  206(1C): Every person, who grants a lease or a license or enters into a contract or otherwise, transfers any right or interest in any parking lot or toll plaza or mine or quarry to another person (hereafter referred to as “licensee or leasee”) for the use of such parking lot or toll plaza or mine or quarry, for the purpose of business, shall collect tax at source at the rate of 2%. </vt:lpstr>
      <vt:lpstr>Nature of contract or license or lease, etc.                                         Rate of TCS  i. Parking lot                                           2%  ii. Toll plaza                                             2%  iii.Mining and quarrying (doesnot includes mining and quarrying of mineral oil, including petroleum And natural gas)                                      2% </vt:lpstr>
      <vt:lpstr>The provisions of this section shall not apply to mining and quarrying of mineral oil, petroleum and natural gas.  The provisions of this section shall not apply if the licensee or lessee is a public sector company.  Tax has to be collected by the seller at the time of debiting of the amount payable by the licensee or leasee to the account of the licensee or leasee or at the time or receipt of such amount from the licensee or leasee in cash or by issue of cheque or draft, or by any other mode, whichever is earlier</vt:lpstr>
      <vt:lpstr>Individual / HUF even if his turnover does not exceed Rs.1 Crore or Rs. 50 Lakhs, as the case may be are also liable to collect tax u/s. 206C(1C).  For the purpose of section 206C(1C) on parking lot, toll plaza or mining or quarrying, every person [person as defined u/s. 2(31) of the Income tax Act, 1961 [,should collect TCS. Thus, the Central Govt., State Govt., not included in the definition of person u/s .2(31) cannot be made liable to collect tax at source. Shree Jagannath Temple Office is not a person u/s. 2(31). Thus, not liable to collect tax at source u/s. 206C(1C)-Shree Jagannath Temple Managing Committee vs. ACIT (Cuttack ITAT) (ITA No.197 and 198/2013)</vt:lpstr>
      <vt:lpstr>TCS on motor vehicle to be collected at the time of (receipt of) Retail Sale and not on sale of motor vehicle by manufacturers to dealers / distributors – CBDT Circular No. 22/2016 dtd. 08.06.2016   Receipt of Sale consideration from a dealer would be subjected to TCS under sub-section (1H) of the Act, if such sales are not subjected to TCS under sub-section (1F) of section 206C of the Act. [Para 4.5.2. (i) of the CBDT circular 17/2020]  As per Para 4.5 of CBDT Guidelines vide Circular 17/2020 dated 29.09.2020–Receipt of sale consideration by a dealer is liable for TCS u/s. 206C(1H).  Thus, earlier exemption given on sale of motor vehicles by manufacturers to dealers/distributors vide CBDT Circular No. 22/2016 dtd. 08.06.2016 is not relevant now since the same have been specifically included vide above Guidelines vide CBDT circular 17/2020. </vt:lpstr>
      <vt:lpstr>The percentages  of TCS as referred to in section 206C(1), 206C(1C) and 206C(1F) shall be increased by a surcharge and health &amp; education cess for assessment year 2020-21   Threshold limit:  Motor car exceeding 10 lacs Foreign Travelling: Exceeding Seven lac for educational and medical. Hence, when the company deducts tax in the FY 2022-23 and learns that the payee has not filed his ITR for the last year, the TDS should be deducted at higher of the following: Twice the rate prescribed in the Act, i.e. 2% (2 X 1%), or 5%</vt:lpstr>
      <vt:lpstr>TCS Return TCS return shall be submitted in form no. 27 EQ within the time limit give below:-  Quarter ending                              Due Date 30th June                               15th July 30th September                    15th October 31st December                      15th January 31st March                             15th May</vt:lpstr>
      <vt:lpstr>Time Limits and Procedure of depositing TDS and Issue of TCS Certificate:   Both transferee and transferor must have Permanent Account Number (PAN).   Transferee is not required to hold/obtain TAN for payment of TCS. Online payment of TCS is mandatory. Online payment of challan is available on TIN NSDL website.   Any sum collected  shall be paid to the credit of the Central Government within a period of  7 days from the end of the month in which the deduction is made and shall be accompanied by a challan-cum-statement in Form No. 27EQ. </vt:lpstr>
      <vt:lpstr>Assessing Officer was justified in levying fee under section 234E on account of delay in filing statements in respect of each flat, while processing such statements under section 200A.   Refer Corner view Construction &amp; Developers (P.) Ltd [2019] 109 taxmann.com 68 (Mumbai – Trib.) Where in respect of purchase of property, assessee deposited tax at source under section 194-IA and also filed a statement to that effect much prior to date when section 234E came into existence i.e. 1-6-2015, impugned order levying fee under section 234E for violation of section 200(3) was to be set aside Meghna Gupta [2018] 99 taxmann.com 334 (Delhi – Trib.)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ON TAX DEDUCTED AT SOURCE</dc:title>
  <dc:creator>Windows User</dc:creator>
  <cp:lastModifiedBy>Sir</cp:lastModifiedBy>
  <cp:revision>65</cp:revision>
  <dcterms:created xsi:type="dcterms:W3CDTF">2019-04-09T09:41:00Z</dcterms:created>
  <dcterms:modified xsi:type="dcterms:W3CDTF">2023-12-08T04:57:13Z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DD5B7EA2BCE946A79455F0EE08E5C706_12</vt:lpwstr>
  </property>
  <property fmtid="{D5CDD505-2E9C-101B-9397-08002B2CF9AE}" pid="3" name="KSOProductBuildVer">
    <vt:lpwstr>1033-12.2.0.13306</vt:lpwstr>
  </property>
</Properties>
</file>