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63" r:id="rId5"/>
    <p:sldId id="264" r:id="rId6"/>
    <p:sldId id="271" r:id="rId7"/>
    <p:sldId id="272" r:id="rId8"/>
    <p:sldId id="273" r:id="rId9"/>
    <p:sldId id="276" r:id="rId10"/>
    <p:sldId id="277" r:id="rId11"/>
    <p:sldId id="278" r:id="rId12"/>
    <p:sldId id="279" r:id="rId13"/>
    <p:sldId id="269" r:id="rId14"/>
    <p:sldId id="270" r:id="rId15"/>
    <p:sldId id="280" r:id="rId16"/>
    <p:sldId id="281" r:id="rId17"/>
    <p:sldId id="28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13-11-23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13-11-23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13-11-23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13-11-23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E957D4-EB9D-428F-AEA1-2FF0B866C296}" type="datetimeFigureOut">
              <a:rPr lang="en-IN" smtClean="0"/>
              <a:t>13-11-23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t>13-11-23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t>13-11-23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t>13-11-23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t>13-11-23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13-11-23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13-11-23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t>13-11-23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xguru.in/income-tax/tds-made-applicable-to-individual-huf-even-if-no-tax-audit.html"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taxguru.in/income-tax/simplification-provisions-tax-deduction-source-case-fees-professional-technical-services-section-194j.html"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21972"/>
            <a:ext cx="9144000" cy="3773509"/>
          </a:xfrm>
        </p:spPr>
        <p:txBody>
          <a:bodyPr>
            <a:noAutofit/>
          </a:bodyPr>
          <a:lstStyle/>
          <a:p>
            <a:r>
              <a:rPr lang="en-IN" sz="7200" b="1" dirty="0" smtClean="0">
                <a:solidFill>
                  <a:srgbClr val="FF0000"/>
                </a:solidFill>
              </a:rPr>
              <a:t>TAX DEDUCTED AT SOURCE U/S 194IA,194IC AND 194J</a:t>
            </a:r>
            <a:endParaRPr lang="en-IN" sz="7200" b="1" dirty="0">
              <a:solidFill>
                <a:srgbClr val="FF0000"/>
              </a:solidFill>
            </a:endParaRPr>
          </a:p>
        </p:txBody>
      </p:sp>
      <p:sp>
        <p:nvSpPr>
          <p:cNvPr id="3" name="Subtitle 2"/>
          <p:cNvSpPr>
            <a:spLocks noGrp="1"/>
          </p:cNvSpPr>
          <p:nvPr>
            <p:ph type="subTitle" idx="1"/>
          </p:nvPr>
        </p:nvSpPr>
        <p:spPr>
          <a:xfrm>
            <a:off x="1524000" y="4340180"/>
            <a:ext cx="9144000" cy="798490"/>
          </a:xfrm>
        </p:spPr>
        <p:txBody>
          <a:bodyPr>
            <a:normAutofit/>
          </a:bodyPr>
          <a:lstStyle/>
          <a:p>
            <a:r>
              <a:rPr lang="en-IN" sz="3600" b="1" dirty="0" smtClean="0">
                <a:solidFill>
                  <a:srgbClr val="FF0000"/>
                </a:solidFill>
              </a:rPr>
              <a:t>INCOME TAX ACT,1961</a:t>
            </a:r>
            <a:endParaRPr lang="en-IN" sz="36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6260"/>
          </a:xfrm>
        </p:spPr>
        <p:txBody>
          <a:bodyPr>
            <a:normAutofit fontScale="90000"/>
          </a:bodyPr>
          <a:lstStyle/>
          <a:p>
            <a:r>
              <a:rPr lang="en-US" sz="2400" b="1"/>
              <a:t>194IC</a:t>
            </a:r>
            <a:br>
              <a:rPr lang="en-US" sz="2400" b="1"/>
            </a:br>
            <a:r>
              <a:rPr lang="en-US" sz="2400" b="1"/>
              <a:t>Section 194-IA vis a vis 194-IC and Joint Development Agreement: Under the existing provisions of section 45, capital gain is chargeable to tax in the year in which transfer takes place except in certain cases. The definition of ‘transfer’, inter alia, includes any arrangement or transaction where any rights are handed over in execution of part performance of contract, even though the legal title has not been transferred. In such a scenario, execution of Joint Development Agreement between the owner of immovable property and the developer triggers the capital gains tax liability in the hands of the owner in the year in which the possession of immovable property is handed over to the developer for development of a project.</a:t>
            </a:r>
            <a:br>
              <a:rPr lang="en-US" sz="2400" b="1"/>
            </a:br>
            <a:r>
              <a:rPr lang="en-US" sz="2400" b="1"/>
              <a:t/>
            </a:r>
            <a:br>
              <a:rPr lang="en-US" sz="2400" b="1"/>
            </a:br>
            <a:r>
              <a:rPr lang="en-US" sz="2400" b="1"/>
              <a:t>When case falls u/s 45(5A): With a view to minimise the genuine hardship which the owner of land may face in paying capital gains tax in the year of transfer, the Act has inserted a new sub-section (5A) in section 45 which can be explained as under: Section 45(5A) has been inserted with effect from assessment year 2018-19 to provide for a special provision for computation of capital gains in case of an assessee transferring a capital asset pursuant to a joint development agreement.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0600"/>
          </a:xfrm>
        </p:spPr>
        <p:txBody>
          <a:bodyPr>
            <a:noAutofit/>
          </a:bodyPr>
          <a:lstStyle/>
          <a:p>
            <a:r>
              <a:rPr lang="en-US" sz="2400" dirty="0"/>
              <a:t/>
            </a:r>
            <a:br>
              <a:rPr lang="en-US" sz="2400" dirty="0"/>
            </a:br>
            <a:r>
              <a:rPr lang="en-US" sz="2400" dirty="0"/>
              <a:t/>
            </a:r>
            <a:br>
              <a:rPr lang="en-US" sz="2400" dirty="0"/>
            </a:br>
            <a:r>
              <a:rPr lang="en-US" sz="2400" b="1" dirty="0"/>
              <a:t>Elaborating, the section 45(5A) applies if all the following conditions are fulfilled</a:t>
            </a:r>
            <a:r>
              <a:rPr lang="en-US" sz="2400" dirty="0"/>
              <a:t>: </a:t>
            </a:r>
            <a:br>
              <a:rPr lang="en-US" sz="2400" dirty="0"/>
            </a:br>
            <a:r>
              <a:rPr lang="en-US" sz="2400" dirty="0"/>
              <a:t>a. The assessee is an individual or an HUF; </a:t>
            </a:r>
            <a:r>
              <a:rPr lang="en-US" sz="2400" dirty="0" smtClean="0"/>
              <a:t/>
            </a:r>
            <a:br>
              <a:rPr lang="en-US" sz="2400" dirty="0" smtClean="0"/>
            </a:br>
            <a:r>
              <a:rPr lang="en-US" sz="2400" dirty="0"/>
              <a:t/>
            </a:r>
            <a:br>
              <a:rPr lang="en-US" sz="2400" dirty="0"/>
            </a:br>
            <a:r>
              <a:rPr lang="en-US" sz="2400" dirty="0"/>
              <a:t>b. Capital gains arise to the assessee from transfer of a capital asset; </a:t>
            </a:r>
            <a:r>
              <a:rPr lang="en-US" sz="2400" dirty="0" smtClean="0"/>
              <a:t/>
            </a:r>
            <a:br>
              <a:rPr lang="en-US" sz="2400" dirty="0" smtClean="0"/>
            </a:br>
            <a:r>
              <a:rPr lang="en-US" sz="2400" dirty="0"/>
              <a:t/>
            </a:r>
            <a:br>
              <a:rPr lang="en-US" sz="2400" dirty="0"/>
            </a:br>
            <a:r>
              <a:rPr lang="en-US" sz="2400" dirty="0"/>
              <a:t>c. The capital asset is a land or building or both</a:t>
            </a:r>
            <a:r>
              <a:rPr lang="en-US" sz="2400" dirty="0" smtClean="0"/>
              <a:t>;</a:t>
            </a:r>
            <a:br>
              <a:rPr lang="en-US" sz="2400" dirty="0" smtClean="0"/>
            </a:br>
            <a:r>
              <a:rPr lang="en-US" sz="2400" dirty="0"/>
              <a:t/>
            </a:r>
            <a:br>
              <a:rPr lang="en-US" sz="2400" dirty="0"/>
            </a:br>
            <a:r>
              <a:rPr lang="en-US" sz="2400" dirty="0"/>
              <a:t> d. The transfer is made under a specified agreement; </a:t>
            </a:r>
            <a:r>
              <a:rPr lang="en-US" sz="2400" dirty="0" smtClean="0"/>
              <a:t/>
            </a:r>
            <a:br>
              <a:rPr lang="en-US" sz="2400" dirty="0" smtClean="0"/>
            </a:br>
            <a:r>
              <a:rPr lang="en-US" sz="2400" dirty="0"/>
              <a:t/>
            </a:r>
            <a:br>
              <a:rPr lang="en-US" sz="2400" dirty="0"/>
            </a:br>
            <a:r>
              <a:rPr lang="en-US" sz="2400" dirty="0"/>
              <a:t>e. Such land or building or both are transferred to the developer by an individual or an HUF; </a:t>
            </a:r>
            <a:r>
              <a:rPr lang="en-US" sz="2400" dirty="0" smtClean="0"/>
              <a:t>and</a:t>
            </a:r>
            <a:br>
              <a:rPr lang="en-US" sz="2400" dirty="0" smtClean="0"/>
            </a:br>
            <a:r>
              <a:rPr lang="en-US" sz="2400" dirty="0"/>
              <a:t/>
            </a:r>
            <a:br>
              <a:rPr lang="en-US" sz="2400" dirty="0"/>
            </a:br>
            <a:r>
              <a:rPr lang="en-US" sz="2400" dirty="0"/>
              <a:t> f. The assessee has not transferred his share in the project on or before the date of issue of the certificate of completion (“CC”) for the whole or part of the project as issued by the competent authority. If the aforesaid conditions are satisfied, </a:t>
            </a:r>
            <a:r>
              <a:rPr lang="en-US" sz="2400" dirty="0" smtClean="0"/>
              <a:t/>
            </a:r>
            <a:br>
              <a:rPr lang="en-US" sz="2400" dirty="0" smtClean="0"/>
            </a:br>
            <a:r>
              <a:rPr lang="en-US" sz="2400" dirty="0" smtClean="0"/>
              <a:t>then</a:t>
            </a:r>
            <a:r>
              <a:rPr lang="en-US" sz="2400" dirty="0"/>
              <a:t>—</a:t>
            </a:r>
            <a:br>
              <a:rPr lang="en-US" sz="2400" dirty="0"/>
            </a:br>
            <a:r>
              <a:rPr lang="en-US" sz="2400" dirty="0"/>
              <a:t> a. the full value of the consideration received or accruing as a result of the transfer of the capital asset shall be equal to</a:t>
            </a:r>
            <a:br>
              <a:rPr lang="en-US" sz="2400" dirty="0"/>
            </a:br>
            <a:r>
              <a:rPr lang="en-US" sz="2400" dirty="0"/>
              <a:t/>
            </a:r>
            <a:br>
              <a:rPr lang="en-US" sz="2400" dirty="0"/>
            </a:b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80430"/>
          </a:xfrm>
        </p:spPr>
        <p:txBody>
          <a:bodyPr>
            <a:normAutofit fontScale="90000"/>
          </a:bodyPr>
          <a:lstStyle/>
          <a:p>
            <a:r>
              <a:rPr lang="en-US" sz="2800" dirty="0" smtClean="0"/>
              <a:t/>
            </a:r>
            <a:br>
              <a:rPr lang="en-US" sz="2800" dirty="0" smtClean="0"/>
            </a:br>
            <a:r>
              <a:rPr lang="en-US" sz="2800" dirty="0"/>
              <a:t> b. the stamp duty value of the above referred share in land or building or both on the date of issue of the completion certificate; plus </a:t>
            </a:r>
            <a:r>
              <a:rPr lang="en-US" sz="2800" dirty="0" smtClean="0"/>
              <a:t/>
            </a:r>
            <a:br>
              <a:rPr lang="en-US" sz="2800" dirty="0" smtClean="0"/>
            </a:br>
            <a:r>
              <a:rPr lang="en-US" sz="2800" dirty="0"/>
              <a:t/>
            </a:r>
            <a:br>
              <a:rPr lang="en-US" sz="2800" dirty="0"/>
            </a:br>
            <a:r>
              <a:rPr lang="en-US" sz="2800" dirty="0"/>
              <a:t>c. consideration received in cash, if any </a:t>
            </a:r>
            <a:br>
              <a:rPr lang="en-US" sz="2800" dirty="0"/>
            </a:br>
            <a:r>
              <a:rPr lang="en-US" sz="2800" dirty="0" smtClean="0"/>
              <a:t/>
            </a:r>
            <a:br>
              <a:rPr lang="en-US" sz="2800" dirty="0" smtClean="0"/>
            </a:br>
            <a:r>
              <a:rPr lang="en-US" sz="2800" dirty="0" smtClean="0"/>
              <a:t>d</a:t>
            </a:r>
            <a:r>
              <a:rPr lang="en-US" sz="2800" dirty="0"/>
              <a:t>. the capital gains shall be chargeable to income tax as income of the previous year in which the above referred certificate of completion is issued by the competent authority. </a:t>
            </a:r>
            <a:br>
              <a:rPr lang="en-US" sz="2800" dirty="0"/>
            </a:br>
            <a:r>
              <a:rPr lang="en-US" sz="2800" dirty="0">
                <a:sym typeface="+mn-ea"/>
              </a:rPr>
              <a:t/>
            </a:r>
            <a:br>
              <a:rPr lang="en-US" sz="2800" dirty="0">
                <a:sym typeface="+mn-ea"/>
              </a:rPr>
            </a:br>
            <a:r>
              <a:rPr lang="en-US" sz="2800" dirty="0" smtClean="0">
                <a:sym typeface="+mn-ea"/>
              </a:rPr>
              <a:t>Thus </a:t>
            </a:r>
            <a:r>
              <a:rPr lang="en-US" sz="2800" dirty="0">
                <a:sym typeface="+mn-ea"/>
              </a:rPr>
              <a:t>if the above conditions are satisfied, the capital gains shall be chargeable to income-tax as income of the previous year in which the certificate of completion for the whole or part of the project is issued by the competent authority and under such scenario the transfer is said to have taken place u/s 2(47)(v) in the year on execution of the Joint Development Agreement.</a:t>
            </a:r>
            <a:br>
              <a:rPr lang="en-US" sz="2800" dirty="0">
                <a:sym typeface="+mn-ea"/>
              </a:rPr>
            </a:br>
            <a:r>
              <a:rPr lang="en-US" sz="2800" dirty="0">
                <a:sym typeface="+mn-ea"/>
              </a:rPr>
              <a:t/>
            </a:r>
            <a:br>
              <a:rPr lang="en-US" sz="2800" dirty="0">
                <a:sym typeface="+mn-ea"/>
              </a:rPr>
            </a:b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193183"/>
            <a:ext cx="11449318" cy="6362163"/>
          </a:xfrm>
        </p:spPr>
        <p:txBody>
          <a:bodyPr>
            <a:normAutofit fontScale="90000"/>
          </a:bodyPr>
          <a:lstStyle/>
          <a:p>
            <a:pPr algn="just"/>
            <a:r>
              <a:rPr lang="en-US" sz="4800" b="1" dirty="0"/>
              <a:t>Guidelines for handling issues related to applications received u/s 197:</a:t>
            </a:r>
            <a:r>
              <a:rPr lang="en-US" sz="4800" dirty="0"/>
              <a:t> </a:t>
            </a:r>
            <a:br>
              <a:rPr lang="en-US" sz="4800" dirty="0"/>
            </a:br>
            <a:r>
              <a:rPr lang="en-US" sz="3600" dirty="0"/>
              <a:t>In order to streamline the procedure of handling the applications received u/s 197 and disposing the same in a time bound manner in consonance with the Citizens’ charter, the commissioner of Income tax (TDS) has issued certain guidelines for the Assessing Officers.</a:t>
            </a:r>
            <a:br>
              <a:rPr lang="en-US" sz="3600" dirty="0"/>
            </a:br>
            <a:r>
              <a:rPr lang="en-US" dirty="0"/>
              <a:t> </a:t>
            </a:r>
            <a:br>
              <a:rPr lang="en-US" dirty="0"/>
            </a:br>
            <a:r>
              <a:rPr lang="en-US" sz="2400" b="1" dirty="0"/>
              <a:t>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br>
              <a:rPr lang="en-US" sz="2400" b="1" dirty="0"/>
            </a:br>
            <a:endParaRPr lang="en-US"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58402"/>
          </a:xfrm>
        </p:spPr>
        <p:txBody>
          <a:bodyPr>
            <a:normAutofit fontScale="90000"/>
          </a:bodyPr>
          <a:lstStyle/>
          <a:p>
            <a:pPr algn="just"/>
            <a:r>
              <a:rPr lang="en-US" b="1" dirty="0"/>
              <a:t>Section 197 </a:t>
            </a:r>
            <a:r>
              <a:rPr lang="en-US" dirty="0"/>
              <a:t>of the Income Tax Act, 1961 provides </a:t>
            </a:r>
            <a:r>
              <a:rPr lang="en-US" sz="4000" dirty="0"/>
              <a:t>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a:t>
            </a:r>
            <a:r>
              <a:rPr lang="en-US" sz="4000" dirty="0" err="1"/>
              <a:t>Deductee</a:t>
            </a:r>
            <a:r>
              <a:rPr lang="en-US" sz="4000" dirty="0"/>
              <a:t> concerned may apply for a certificate for Nil or lower deduction of TDS on their receipts in </a:t>
            </a:r>
            <a:r>
              <a:rPr lang="en-US" sz="4000" u="sng" dirty="0"/>
              <a:t>Form No 13</a:t>
            </a:r>
            <a:r>
              <a:rPr lang="en-US" sz="4000" i="1" dirty="0"/>
              <a:t>.</a:t>
            </a:r>
            <a:r>
              <a:rPr lang="en-US" sz="4000" dirty="0"/>
              <a:t> Delays in this matter can be avoided by filing the prescribed form correctly and submitting the required details along with the form itself.</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71895"/>
          </a:xfrm>
        </p:spPr>
        <p:txBody>
          <a:bodyPr/>
          <a:lstStyle/>
          <a:p>
            <a:pPr algn="just"/>
            <a:r>
              <a:rPr lang="en-US" sz="2800"/>
              <a:t>Time Limits and Procedure of depositing TDS and Issue of TDS Certificate: Both transferee and transferor must have Permanent Account Number (PAN). Transferee is not required to hold/obtain TAN for payment of TDS. Online payment of TDS is mandatory. Online payment of challan is available on TIN NSDL website. Any sum deducted under section 194-IA shall be paid to the credit of the Central Government within a period of 30 days w.e.f. 1.6.2016 (earlier it was 7 days) from the end of the month in which the deduction is made and shall be accompanied by a challan-cum-statement in Form No. 26QB. Where assessee purchased 96 flats and made payments towards same after deducting tax at source under section 194IA, since assessee itself had filed separate TDS statements under section 200(3) in Form 26QB in respect of TDS deducted in respect of every individual transaction relating to purchase of each flat,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71895"/>
          </a:xfrm>
        </p:spPr>
        <p:txBody>
          <a:bodyPr/>
          <a:lstStyle/>
          <a:p>
            <a:r>
              <a:rPr lang="en-US" sz="2800">
                <a:sym typeface="+mn-ea"/>
              </a:rPr>
              <a:t>Assessing Officer was justified in levying fee under section 234E on account of delay in filing statements in respect of each flat, while processing such statements under section 200A. </a:t>
            </a:r>
            <a:br>
              <a:rPr lang="en-US" sz="2800">
                <a:sym typeface="+mn-ea"/>
              </a:rPr>
            </a:br>
            <a:r>
              <a:rPr lang="en-US" sz="2800">
                <a:sym typeface="+mn-ea"/>
              </a:rPr>
              <a:t/>
            </a:r>
            <a:br>
              <a:rPr lang="en-US" sz="2800">
                <a:sym typeface="+mn-ea"/>
              </a:rPr>
            </a:br>
            <a:r>
              <a:rPr lang="en-US" sz="2800">
                <a:sym typeface="+mn-ea"/>
              </a:rPr>
              <a:t>Refer Corner view </a:t>
            </a:r>
            <a:r>
              <a:rPr lang="en-US" sz="2800" b="1">
                <a:sym typeface="+mn-ea"/>
              </a:rPr>
              <a:t>Construction &amp; Developers (P.) Ltd [2019] 109 taxmann.com 68 (Mumbai – Trib.)</a:t>
            </a:r>
            <a:r>
              <a:rPr lang="en-US" sz="2800">
                <a:sym typeface="+mn-ea"/>
              </a:rPr>
              <a:t> Where in respect of purchase of property, assessee deposited tax at source under section 194-IA and also filed a statement to that effect much prior to date when section 234E came into existence i.e. 1-6-2015, impugned order levying fee under section 234E for violation of section 200(3) was to be set aside </a:t>
            </a:r>
            <a:r>
              <a:rPr lang="en-US" sz="2800" b="1">
                <a:sym typeface="+mn-ea"/>
              </a:rPr>
              <a:t>Meghna Gupta [2018] 99 taxmann.com 334 (Delhi – Trib.)</a:t>
            </a:r>
            <a:r>
              <a:rPr lang="en-US" sz="2800">
                <a:sym typeface="+mn-ea"/>
              </a:rPr>
              <a:t/>
            </a:r>
            <a:br>
              <a:rPr lang="en-US" sz="2800">
                <a:sym typeface="+mn-ea"/>
              </a:rPr>
            </a:br>
            <a:r>
              <a:rPr lang="en-US" sz="2800">
                <a:sym typeface="+mn-ea"/>
              </a:rPr>
              <a:t/>
            </a:r>
            <a:br>
              <a:rPr lang="en-US" sz="2800">
                <a:sym typeface="+mn-ea"/>
              </a:rPr>
            </a:br>
            <a:endParaRPr lang="en-US"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75325"/>
          </a:xfrm>
        </p:spPr>
        <p:txBody>
          <a:bodyPr/>
          <a:lstStyle/>
          <a:p>
            <a:r>
              <a:rPr lang="en-US" sz="2800"/>
              <a:t>The person responsible for deduction of tax under section 194-IA shall furnish the certificate of deduction of tax at source in Form No.16B to the payee within 15 days from the due date for furnishing the challan-cum-statement in Form No.26QB under rule 31A after generating and downloading the same from the web portal specified by the Principal Director General or Director General of Income-tax (System) or the person authorised by him. Refer ‘Bar against direct demand on assessee’:</a:t>
            </a:r>
            <a:br>
              <a:rPr lang="en-US" sz="2800"/>
            </a:br>
            <a:r>
              <a:rPr lang="en-US" sz="2800"/>
              <a:t/>
            </a:r>
            <a:br>
              <a:rPr lang="en-US" sz="2800"/>
            </a:br>
            <a:endParaRPr 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65125"/>
            <a:ext cx="7122017" cy="819731"/>
          </a:xfrm>
        </p:spPr>
        <p:txBody>
          <a:bodyPr/>
          <a:lstStyle/>
          <a:p>
            <a:pPr algn="ctr"/>
            <a:r>
              <a:rPr lang="en-IN" b="1" dirty="0" smtClean="0"/>
              <a:t>INDEX</a:t>
            </a:r>
            <a:endParaRPr lang="en-IN" b="1" dirty="0"/>
          </a:p>
        </p:txBody>
      </p:sp>
      <p:sp>
        <p:nvSpPr>
          <p:cNvPr id="3" name="Content Placeholder 2"/>
          <p:cNvSpPr>
            <a:spLocks noGrp="1"/>
          </p:cNvSpPr>
          <p:nvPr>
            <p:ph sz="half" idx="1"/>
          </p:nvPr>
        </p:nvSpPr>
        <p:spPr>
          <a:xfrm>
            <a:off x="838200" y="1081825"/>
            <a:ext cx="5181600" cy="5344733"/>
          </a:xfrm>
        </p:spPr>
        <p:txBody>
          <a:bodyPr>
            <a:normAutofit/>
          </a:bodyPr>
          <a:lstStyle/>
          <a:p>
            <a:r>
              <a:rPr lang="en-IN" dirty="0" smtClean="0"/>
              <a:t>Introduction</a:t>
            </a:r>
          </a:p>
          <a:p>
            <a:r>
              <a:rPr lang="en-IN" dirty="0" smtClean="0"/>
              <a:t>Definition</a:t>
            </a:r>
          </a:p>
          <a:p>
            <a:r>
              <a:rPr lang="en-IN" dirty="0" smtClean="0"/>
              <a:t>Features and Brief overview</a:t>
            </a:r>
          </a:p>
          <a:p>
            <a:r>
              <a:rPr lang="en-IN" dirty="0" smtClean="0"/>
              <a:t>Sections and Rules</a:t>
            </a:r>
          </a:p>
          <a:p>
            <a:r>
              <a:rPr lang="en-IN" dirty="0" smtClean="0"/>
              <a:t>Transaction with applicable rate</a:t>
            </a:r>
          </a:p>
          <a:p>
            <a:r>
              <a:rPr lang="en-IN" dirty="0" smtClean="0"/>
              <a:t>Procedure and Proceedings</a:t>
            </a:r>
          </a:p>
          <a:p>
            <a:r>
              <a:rPr lang="en-IN" dirty="0" smtClean="0"/>
              <a:t>Duties &amp; Responsibilities</a:t>
            </a:r>
          </a:p>
          <a:p>
            <a:r>
              <a:rPr lang="en-IN" dirty="0" smtClean="0"/>
              <a:t>Examples</a:t>
            </a:r>
          </a:p>
          <a:p>
            <a:r>
              <a:rPr lang="en-IN" dirty="0" smtClean="0"/>
              <a:t>Relevant Case Laws</a:t>
            </a:r>
          </a:p>
          <a:p>
            <a:r>
              <a:rPr lang="en-IN" dirty="0" smtClean="0"/>
              <a:t>Conclusion</a:t>
            </a:r>
          </a:p>
          <a:p>
            <a:endParaRPr lang="en-IN" dirty="0" smtClean="0"/>
          </a:p>
          <a:p>
            <a:endParaRPr lang="en-IN" dirty="0"/>
          </a:p>
        </p:txBody>
      </p:sp>
      <p:sp>
        <p:nvSpPr>
          <p:cNvPr id="4" name="Content Placeholder 3"/>
          <p:cNvSpPr>
            <a:spLocks noGrp="1"/>
          </p:cNvSpPr>
          <p:nvPr>
            <p:ph sz="half" idx="2"/>
          </p:nvPr>
        </p:nvSpPr>
        <p:spPr>
          <a:xfrm>
            <a:off x="7637172" y="1081825"/>
            <a:ext cx="3219718" cy="5095138"/>
          </a:xfrm>
        </p:spPr>
        <p:txBody>
          <a:bodyPr>
            <a:normAutofit/>
          </a:bodyPr>
          <a:lstStyle/>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smtClean="0"/>
              <a:t>Introduction</a:t>
            </a:r>
            <a:endParaRPr lang="en-IN" b="1" dirty="0"/>
          </a:p>
        </p:txBody>
      </p:sp>
      <p:sp>
        <p:nvSpPr>
          <p:cNvPr id="3" name="Content Placeholder 2"/>
          <p:cNvSpPr>
            <a:spLocks noGrp="1"/>
          </p:cNvSpPr>
          <p:nvPr>
            <p:ph idx="1"/>
          </p:nvPr>
        </p:nvSpPr>
        <p:spPr>
          <a:xfrm>
            <a:off x="838200" y="1094703"/>
            <a:ext cx="10515600" cy="5082259"/>
          </a:xfrm>
        </p:spPr>
        <p:txBody>
          <a:bodyPr>
            <a:normAutofit/>
          </a:bodyPr>
          <a:lstStyle/>
          <a:p>
            <a:pPr algn="just"/>
            <a:r>
              <a:rPr lang="en-IN" sz="2400" b="1" dirty="0" smtClean="0">
                <a:solidFill>
                  <a:srgbClr val="FF0000"/>
                </a:solidFill>
              </a:rPr>
              <a:t>TDS</a:t>
            </a:r>
            <a:r>
              <a:rPr lang="en-IN" sz="2400" dirty="0" smtClean="0"/>
              <a:t>: </a:t>
            </a:r>
            <a:r>
              <a:rPr lang="en-IN" sz="2400" b="1" dirty="0" smtClean="0"/>
              <a:t>TAX DEDUCTED AT SOURCE :-</a:t>
            </a:r>
            <a:r>
              <a:rPr lang="en-IN" sz="2400" dirty="0" smtClean="0"/>
              <a:t> In order to safeguard the government revenue and also to receive Tax in regular manner the Central Government has fixed a mechanism as suggested and implemented inspite of payment of tax after self assessment or after fixation of estimated income by the assesse to deduct tax by the payer at the time of generation of Income or credit of Income in favour of the beneficiary.</a:t>
            </a:r>
          </a:p>
          <a:p>
            <a:pPr algn="just"/>
            <a:endParaRPr lang="en-IN" sz="2400" dirty="0"/>
          </a:p>
          <a:p>
            <a:pPr algn="just"/>
            <a:r>
              <a:rPr lang="en-IN" sz="2400" b="1" dirty="0" smtClean="0"/>
              <a:t>Definition :-</a:t>
            </a:r>
          </a:p>
          <a:p>
            <a:pPr algn="just"/>
            <a:r>
              <a:rPr lang="en-IN" sz="2400" dirty="0" smtClean="0"/>
              <a:t>Income : Section 2(24): </a:t>
            </a:r>
          </a:p>
          <a:p>
            <a:pPr algn="just"/>
            <a:r>
              <a:rPr lang="en-IN" sz="2400" dirty="0" smtClean="0"/>
              <a:t>Chapter XVII</a:t>
            </a:r>
          </a:p>
          <a:p>
            <a:pPr algn="just"/>
            <a:endParaRPr lang="en-IN" sz="2400" dirty="0" smtClean="0"/>
          </a:p>
          <a:p>
            <a:pPr algn="just"/>
            <a:endParaRPr lang="en-IN" sz="2400" dirty="0"/>
          </a:p>
          <a:p>
            <a:pPr algn="just"/>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54547"/>
            <a:ext cx="11732654" cy="6606862"/>
          </a:xfrm>
        </p:spPr>
        <p:txBody>
          <a:bodyPr/>
          <a:lstStyle/>
          <a:p>
            <a:endParaRPr lang="en-IN" dirty="0"/>
          </a:p>
        </p:txBody>
      </p:sp>
      <p:graphicFrame>
        <p:nvGraphicFramePr>
          <p:cNvPr id="3" name="Table 2"/>
          <p:cNvGraphicFramePr>
            <a:graphicFrameLocks noGrp="1"/>
          </p:cNvGraphicFramePr>
          <p:nvPr/>
        </p:nvGraphicFramePr>
        <p:xfrm>
          <a:off x="270455" y="154547"/>
          <a:ext cx="11732655" cy="6420274"/>
        </p:xfrm>
        <a:graphic>
          <a:graphicData uri="http://schemas.openxmlformats.org/drawingml/2006/table">
            <a:tbl>
              <a:tblPr firstRow="1" firstCol="1" bandRow="1">
                <a:tableStyleId>{5C22544A-7EE6-4342-B048-85BDC9FD1C3A}</a:tableStyleId>
              </a:tblPr>
              <a:tblGrid>
                <a:gridCol w="2625880"/>
                <a:gridCol w="4078494"/>
                <a:gridCol w="2402401"/>
                <a:gridCol w="2625880"/>
              </a:tblGrid>
              <a:tr h="932060">
                <a:tc rowSpan="2">
                  <a:txBody>
                    <a:bodyPr/>
                    <a:lstStyle/>
                    <a:p>
                      <a:pPr>
                        <a:lnSpc>
                          <a:spcPct val="115000"/>
                        </a:lnSpc>
                        <a:spcAft>
                          <a:spcPts val="0"/>
                        </a:spcAft>
                      </a:pPr>
                      <a:r>
                        <a:rPr lang="en-US" sz="1400" b="1" dirty="0">
                          <a:effectLst/>
                        </a:rPr>
                        <a:t>194I (See note-7)</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Rent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At the time of credit or payment, whichever is earlier, when the amount exceeds Rs. </a:t>
                      </a:r>
                      <a:r>
                        <a:rPr lang="en-US" sz="1400" b="1" smtClean="0">
                          <a:effectLst/>
                        </a:rPr>
                        <a:t>2,40,000</a:t>
                      </a:r>
                      <a:r>
                        <a:rPr lang="en-US" sz="1400" b="1">
                          <a:effectLst/>
                        </a:rPr>
                        <a: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10% – If rent is for land,</a:t>
                      </a:r>
                      <a:br>
                        <a:rPr lang="en-US" sz="1400" b="1">
                          <a:effectLst/>
                        </a:rPr>
                      </a:br>
                      <a:r>
                        <a:rPr lang="en-US" sz="1400" b="1">
                          <a:effectLst/>
                        </a:rPr>
                        <a:t>building or furniture(20%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77213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n-US" sz="1400" b="1">
                          <a:effectLst/>
                        </a:rPr>
                        <a:t>2% – If the rent is for</a:t>
                      </a:r>
                      <a:br>
                        <a:rPr lang="en-US" sz="1400" b="1">
                          <a:effectLst/>
                        </a:rPr>
                      </a:br>
                      <a:r>
                        <a:rPr lang="en-US" sz="1400" b="1">
                          <a:effectLst/>
                        </a:rPr>
                        <a:t>Machinery, Plant or</a:t>
                      </a:r>
                      <a:br>
                        <a:rPr lang="en-US" sz="1400" b="1">
                          <a:effectLst/>
                        </a:rPr>
                      </a:br>
                      <a:r>
                        <a:rPr lang="en-US" sz="1400" b="1">
                          <a:effectLst/>
                        </a:rPr>
                        <a:t>Equipment(20%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1633298">
                <a:tc>
                  <a:txBody>
                    <a:bodyPr/>
                    <a:lstStyle/>
                    <a:p>
                      <a:pPr>
                        <a:lnSpc>
                          <a:spcPct val="115000"/>
                        </a:lnSpc>
                        <a:spcAft>
                          <a:spcPts val="0"/>
                        </a:spcAft>
                      </a:pPr>
                      <a:r>
                        <a:rPr lang="en-US" sz="1400" b="1" dirty="0">
                          <a:effectLst/>
                        </a:rPr>
                        <a:t>194IA ((See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Payment on transfer of certain immovable property other than agriculture land.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At the time of credit or payment, whichever is earlier, when the land is situated in specified</a:t>
                      </a:r>
                      <a:br>
                        <a:rPr lang="en-US" sz="1400" b="1" dirty="0">
                          <a:effectLst/>
                        </a:rPr>
                      </a:br>
                      <a:r>
                        <a:rPr lang="en-US" sz="1400" b="1" dirty="0">
                          <a:effectLst/>
                        </a:rPr>
                        <a:t>area when amount </a:t>
                      </a:r>
                      <a:r>
                        <a:rPr lang="en-US" sz="1400" b="1" dirty="0" smtClean="0">
                          <a:effectLst/>
                        </a:rPr>
                        <a:t>is </a:t>
                      </a:r>
                      <a:r>
                        <a:rPr lang="en-US" sz="1400" b="1" dirty="0">
                          <a:effectLst/>
                        </a:rPr>
                        <a:t>Rs. 50 </a:t>
                      </a:r>
                      <a:r>
                        <a:rPr lang="en-US" sz="1400" b="1" dirty="0" err="1" smtClean="0">
                          <a:effectLst/>
                        </a:rPr>
                        <a:t>lacs</a:t>
                      </a:r>
                      <a:r>
                        <a:rPr lang="en-US" sz="1400" b="1" dirty="0" smtClean="0">
                          <a:effectLst/>
                        </a:rPr>
                        <a:t> and above</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3026535">
                <a:tc>
                  <a:txBody>
                    <a:bodyPr/>
                    <a:lstStyle/>
                    <a:p>
                      <a:pPr>
                        <a:lnSpc>
                          <a:spcPct val="115000"/>
                        </a:lnSpc>
                        <a:spcAft>
                          <a:spcPts val="0"/>
                        </a:spcAft>
                      </a:pPr>
                      <a:r>
                        <a:rPr lang="en-US" sz="1400" b="1">
                          <a:effectLst/>
                        </a:rPr>
                        <a:t>194IB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Rent payable by an individual or HUF not covered u/s. 194I (W.E.F. from 01.06.2017)</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Tax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1400" b="1" dirty="0" err="1">
                          <a:effectLst/>
                        </a:rPr>
                        <a:t>cheque</a:t>
                      </a:r>
                      <a:r>
                        <a:rPr lang="en-US" sz="1400" b="1" dirty="0">
                          <a:effectLst/>
                        </a:rPr>
                        <a:t> or draft or by any other mode,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Threshold limit Rs. 50,000/- per month. TDS to be deducted @ 5%</a:t>
                      </a:r>
                      <a:endParaRPr lang="en-IN" sz="1400" b="1" dirty="0">
                        <a:effectLst/>
                      </a:endParaRPr>
                    </a:p>
                    <a:p>
                      <a:pPr algn="just">
                        <a:lnSpc>
                          <a:spcPct val="115000"/>
                        </a:lnSpc>
                        <a:spcAft>
                          <a:spcPts val="0"/>
                        </a:spcAft>
                      </a:pPr>
                      <a:r>
                        <a:rPr lang="en-US" sz="1400" b="1" dirty="0">
                          <a:effectLst/>
                        </a:rPr>
                        <a:t>Read-</a:t>
                      </a:r>
                      <a:endParaRPr lang="en-IN" sz="1400" b="1" dirty="0">
                        <a:effectLst/>
                      </a:endParaRPr>
                    </a:p>
                    <a:p>
                      <a:pPr>
                        <a:lnSpc>
                          <a:spcPct val="115000"/>
                        </a:lnSpc>
                        <a:spcAft>
                          <a:spcPts val="0"/>
                        </a:spcAft>
                      </a:pPr>
                      <a:r>
                        <a:rPr lang="en-US" sz="1400" b="1" u="none" strike="noStrike" dirty="0">
                          <a:effectLst/>
                          <a:hlinkClick r:id="rId2"/>
                        </a:rPr>
                        <a:t>TDS on rent made applicable to Individual / HUF even if no Tax Audit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128789"/>
            <a:ext cx="11951594" cy="6413679"/>
          </a:xfrm>
        </p:spPr>
        <p:txBody>
          <a:bodyPr/>
          <a:lstStyle/>
          <a:p>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2668743369"/>
              </p:ext>
            </p:extLst>
          </p:nvPr>
        </p:nvGraphicFramePr>
        <p:xfrm>
          <a:off x="141669" y="128788"/>
          <a:ext cx="11951592" cy="5824398"/>
        </p:xfrm>
        <a:graphic>
          <a:graphicData uri="http://schemas.openxmlformats.org/drawingml/2006/table">
            <a:tbl>
              <a:tblPr firstRow="1" firstCol="1" bandRow="1">
                <a:tableStyleId>{5C22544A-7EE6-4342-B048-85BDC9FD1C3A}</a:tableStyleId>
              </a:tblPr>
              <a:tblGrid>
                <a:gridCol w="1421270"/>
                <a:gridCol w="4716034"/>
                <a:gridCol w="2777937"/>
                <a:gridCol w="3036351"/>
              </a:tblGrid>
              <a:tr h="2293465">
                <a:tc>
                  <a:txBody>
                    <a:bodyPr/>
                    <a:lstStyle/>
                    <a:p>
                      <a:pPr>
                        <a:lnSpc>
                          <a:spcPct val="115000"/>
                        </a:lnSpc>
                        <a:spcAft>
                          <a:spcPts val="0"/>
                        </a:spcAft>
                      </a:pPr>
                      <a:r>
                        <a:rPr lang="en-US" sz="1400" b="1" dirty="0">
                          <a:effectLst/>
                        </a:rPr>
                        <a:t>194IC</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 Payment of Consideration (not being in kind) under Joint Development Agreement or other similar agreement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Threshold limit Rs. Nil TDS to be deducted @ 10% (Applicable from </a:t>
                      </a:r>
                      <a:r>
                        <a:rPr lang="en-US" sz="1400" b="1" dirty="0" smtClean="0">
                          <a:effectLst/>
                        </a:rPr>
                        <a:t>01.04.2017)</a:t>
                      </a:r>
                    </a:p>
                    <a:p>
                      <a:pPr algn="just">
                        <a:lnSpc>
                          <a:spcPct val="115000"/>
                        </a:lnSpc>
                        <a:spcAft>
                          <a:spcPts val="0"/>
                        </a:spcAft>
                      </a:pP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r>
              <a:tr h="2870964">
                <a:tc>
                  <a:txBody>
                    <a:bodyPr/>
                    <a:lstStyle/>
                    <a:p>
                      <a:pPr>
                        <a:lnSpc>
                          <a:spcPct val="115000"/>
                        </a:lnSpc>
                        <a:spcAft>
                          <a:spcPts val="0"/>
                        </a:spcAft>
                      </a:pPr>
                      <a:r>
                        <a:rPr lang="en-US" sz="1400" b="1">
                          <a:effectLst/>
                        </a:rPr>
                        <a:t>194J</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Any sum paid by way of</a:t>
                      </a:r>
                      <a:endParaRPr lang="en-IN" sz="1400" b="1" dirty="0">
                        <a:effectLst/>
                      </a:endParaRPr>
                    </a:p>
                    <a:p>
                      <a:pPr algn="just">
                        <a:lnSpc>
                          <a:spcPct val="115000"/>
                        </a:lnSpc>
                        <a:spcAft>
                          <a:spcPts val="0"/>
                        </a:spcAft>
                      </a:pPr>
                      <a:r>
                        <a:rPr lang="en-US" sz="1400" b="1" dirty="0">
                          <a:effectLst/>
                        </a:rPr>
                        <a:t>a) Fee for professional services,</a:t>
                      </a:r>
                      <a:endParaRPr lang="en-IN" sz="1400" b="1" dirty="0">
                        <a:effectLst/>
                      </a:endParaRPr>
                    </a:p>
                    <a:p>
                      <a:pPr algn="just">
                        <a:lnSpc>
                          <a:spcPct val="115000"/>
                        </a:lnSpc>
                        <a:spcAft>
                          <a:spcPts val="0"/>
                        </a:spcAft>
                      </a:pPr>
                      <a:r>
                        <a:rPr lang="en-US" sz="1400" b="1" dirty="0">
                          <a:effectLst/>
                        </a:rPr>
                        <a:t>b) Fee for technical services</a:t>
                      </a:r>
                      <a:endParaRPr lang="en-IN" sz="1400" b="1" dirty="0">
                        <a:effectLst/>
                      </a:endParaRPr>
                    </a:p>
                    <a:p>
                      <a:pPr algn="just">
                        <a:lnSpc>
                          <a:spcPct val="115000"/>
                        </a:lnSpc>
                        <a:spcAft>
                          <a:spcPts val="0"/>
                        </a:spcAft>
                      </a:pPr>
                      <a:r>
                        <a:rPr lang="en-US" sz="1400" b="1" dirty="0">
                          <a:effectLst/>
                        </a:rPr>
                        <a:t>c) Royalty,</a:t>
                      </a:r>
                      <a:endParaRPr lang="en-IN" sz="1400" b="1" dirty="0">
                        <a:effectLst/>
                      </a:endParaRPr>
                    </a:p>
                    <a:p>
                      <a:pPr algn="just">
                        <a:lnSpc>
                          <a:spcPct val="115000"/>
                        </a:lnSpc>
                        <a:spcAft>
                          <a:spcPts val="0"/>
                        </a:spcAft>
                      </a:pPr>
                      <a:r>
                        <a:rPr lang="en-US" sz="1400" b="1" dirty="0">
                          <a:effectLst/>
                        </a:rPr>
                        <a:t>d) Remuneration/fee/commission to a director or</a:t>
                      </a:r>
                      <a:endParaRPr lang="en-IN" sz="1400" b="1" dirty="0">
                        <a:effectLst/>
                      </a:endParaRPr>
                    </a:p>
                    <a:p>
                      <a:pPr algn="just">
                        <a:lnSpc>
                          <a:spcPct val="115000"/>
                        </a:lnSpc>
                        <a:spcAft>
                          <a:spcPts val="0"/>
                        </a:spcAft>
                      </a:pPr>
                      <a:r>
                        <a:rPr lang="en-US" sz="1400" b="1" dirty="0">
                          <a:effectLst/>
                        </a:rPr>
                        <a:t>e) For not carrying out any activity in relation to any business</a:t>
                      </a:r>
                      <a:endParaRPr lang="en-IN" sz="1400" b="1" dirty="0">
                        <a:effectLst/>
                      </a:endParaRPr>
                    </a:p>
                    <a:p>
                      <a:pPr algn="just">
                        <a:lnSpc>
                          <a:spcPct val="115000"/>
                        </a:lnSpc>
                        <a:spcAft>
                          <a:spcPts val="0"/>
                        </a:spcAft>
                      </a:pPr>
                      <a:r>
                        <a:rPr lang="en-US" sz="1400" b="1" dirty="0">
                          <a:effectLst/>
                        </a:rPr>
                        <a:t>f) For not sharing any know-how, patent, copyright etc.</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At the time of credit or payment, whichever is earlier, when the amount exceeds Rs. 30,000/-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 in case of payments received or credited to a payee, being a person engaged only in the business of operation of call center </a:t>
                      </a:r>
                      <a:r>
                        <a:rPr lang="en-US" sz="1400" b="1" dirty="0" smtClean="0">
                          <a:effectLst/>
                        </a:rPr>
                        <a:t>w.e.f. </a:t>
                      </a:r>
                      <a:r>
                        <a:rPr lang="en-US" sz="1400" b="1" dirty="0">
                          <a:effectLst/>
                        </a:rPr>
                        <a:t>01.06.2017.</a:t>
                      </a:r>
                      <a:endParaRPr lang="en-IN" sz="1400" b="1" dirty="0">
                        <a:effectLst/>
                      </a:endParaRPr>
                    </a:p>
                    <a:p>
                      <a:pPr algn="just">
                        <a:lnSpc>
                          <a:spcPct val="115000"/>
                        </a:lnSpc>
                        <a:spcAft>
                          <a:spcPts val="0"/>
                        </a:spcAft>
                      </a:pPr>
                      <a:r>
                        <a:rPr lang="en-US" sz="1400" b="1" dirty="0">
                          <a:effectLst/>
                        </a:rPr>
                        <a:t>(20% if no Valid PAN)</a:t>
                      </a:r>
                      <a:endParaRPr lang="en-IN" sz="1400" b="1" dirty="0">
                        <a:effectLst/>
                      </a:endParaRPr>
                    </a:p>
                    <a:p>
                      <a:pPr algn="just">
                        <a:lnSpc>
                          <a:spcPct val="115000"/>
                        </a:lnSpc>
                        <a:spcAft>
                          <a:spcPts val="0"/>
                        </a:spcAft>
                      </a:pPr>
                      <a:r>
                        <a:rPr lang="en-US" sz="1400" b="1" dirty="0">
                          <a:effectLst/>
                        </a:rPr>
                        <a:t>Read- </a:t>
                      </a:r>
                      <a:r>
                        <a:rPr lang="en-US" sz="1400" b="1" u="none" strike="noStrike" dirty="0">
                          <a:effectLst/>
                          <a:hlinkClick r:id="rId2" tooltip="S.194J TDS rate proposed at 2% on Call Center business Income"/>
                        </a:rPr>
                        <a:t>S.194J TDS rate proposed at 2% on Call Center business Income</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r>
              <a:tr h="659969">
                <a:tc>
                  <a:txBody>
                    <a:bodyPr/>
                    <a:lstStyle/>
                    <a:p>
                      <a:pPr>
                        <a:lnSpc>
                          <a:spcPct val="115000"/>
                        </a:lnSpc>
                        <a:spcAft>
                          <a:spcPts val="0"/>
                        </a:spcAft>
                      </a:pPr>
                      <a:r>
                        <a:rPr lang="en-US" sz="1400" b="1">
                          <a:effectLst/>
                        </a:rPr>
                        <a:t>194K</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a:effectLst/>
                        </a:rPr>
                        <a:t>Income in respect of Units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gridSpan="2">
                  <a:txBody>
                    <a:bodyPr/>
                    <a:lstStyle/>
                    <a:p>
                      <a:pPr>
                        <a:lnSpc>
                          <a:spcPct val="115000"/>
                        </a:lnSpc>
                        <a:spcAft>
                          <a:spcPts val="0"/>
                        </a:spcAft>
                      </a:pPr>
                      <a:r>
                        <a:rPr lang="en-US" sz="1400" b="1" dirty="0">
                          <a:effectLst/>
                        </a:rPr>
                        <a:t>Omitted w.e.f 01.06.2016 as Section was non-operational.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7" y="347729"/>
            <a:ext cx="10675513" cy="6104585"/>
          </a:xfrm>
        </p:spPr>
        <p:txBody>
          <a:bodyPr>
            <a:noAutofit/>
          </a:bodyPr>
          <a:lstStyle/>
          <a:p>
            <a:r>
              <a:rPr lang="en-US" sz="2800" b="1" dirty="0" smtClean="0"/>
              <a:t/>
            </a:r>
            <a:br>
              <a:rPr lang="en-US" sz="2800" b="1" dirty="0" smtClean="0"/>
            </a:br>
            <a:r>
              <a:rPr lang="en-US" sz="2800" b="1" dirty="0" smtClean="0"/>
              <a:t>194IA</a:t>
            </a:r>
            <a:r>
              <a:rPr lang="en-US" sz="2800" dirty="0" smtClean="0"/>
              <a:t/>
            </a:r>
            <a:br>
              <a:rPr lang="en-US" sz="2800" dirty="0" smtClean="0"/>
            </a:br>
            <a:r>
              <a:rPr lang="en-US" sz="2800" b="1" dirty="0" smtClean="0"/>
              <a:t>Who Is liable to deduct tax:</a:t>
            </a:r>
            <a:r>
              <a:rPr lang="en-US" sz="2800" dirty="0" smtClean="0"/>
              <a:t/>
            </a:r>
            <a:br>
              <a:rPr lang="en-US" sz="2800" dirty="0" smtClean="0"/>
            </a:br>
            <a:r>
              <a:rPr lang="en-US" sz="2800" dirty="0" smtClean="0"/>
              <a:t>Any Transferee Person as defined U/s 2(31) of the Act liable to pay the consideration to the Resident Transferor and not covered U/s 194LA.</a:t>
            </a:r>
            <a:br>
              <a:rPr lang="en-US" sz="2800" dirty="0" smtClean="0"/>
            </a:br>
            <a:r>
              <a:rPr lang="en-US" sz="2800" dirty="0" smtClean="0"/>
              <a:t/>
            </a:r>
            <a:br>
              <a:rPr lang="en-US" sz="2800" dirty="0" smtClean="0"/>
            </a:br>
            <a:r>
              <a:rPr lang="en-US" sz="2800" b="1" dirty="0" smtClean="0"/>
              <a:t>Subject matter: </a:t>
            </a:r>
            <a:r>
              <a:rPr lang="en-US" sz="2800" dirty="0" smtClean="0"/>
              <a:t>Transfer of Immovable property other than Agricultural land</a:t>
            </a:r>
            <a:br>
              <a:rPr lang="en-US" sz="2800" dirty="0" smtClean="0"/>
            </a:br>
            <a:r>
              <a:rPr lang="en-US" sz="2800" dirty="0" smtClean="0"/>
              <a:t/>
            </a:r>
            <a:br>
              <a:rPr lang="en-US" sz="2800" dirty="0" smtClean="0"/>
            </a:br>
            <a:r>
              <a:rPr lang="en-US" sz="2800" b="1" dirty="0" smtClean="0"/>
              <a:t>Agricultural Land: </a:t>
            </a:r>
            <a:r>
              <a:rPr lang="en-US" sz="2800" dirty="0" smtClean="0"/>
              <a:t>means Agricultural land in India not being a land situated in area referred to item (a) and (b) of Section 2(14)(iii) which implies </a:t>
            </a:r>
            <a:r>
              <a:rPr lang="en-US" sz="2800" dirty="0"/>
              <a:t>‘</a:t>
            </a:r>
            <a:r>
              <a:rPr lang="en-US" sz="2800" dirty="0" smtClean="0"/>
              <a:t>Agri</a:t>
            </a:r>
            <a:r>
              <a:rPr lang="en-US" sz="2800" dirty="0"/>
              <a:t>cultural land </a:t>
            </a:r>
            <a:r>
              <a:rPr lang="en-US" sz="2800" dirty="0" smtClean="0"/>
              <a:t>situate other than in </a:t>
            </a:r>
            <a:r>
              <a:rPr lang="en-US" sz="2800" dirty="0"/>
              <a:t>any area which is comprised within the jurisdiction of a municipality (whether known as a municipality, municipal corporation, notified area committee, town area committee, town committee, or by any other name) or a cantonment board and which has a population of not less than ten thousand</a:t>
            </a:r>
            <a:r>
              <a:rPr lang="en-US" sz="2800" dirty="0" smtClean="0"/>
              <a:t>;</a:t>
            </a:r>
            <a:br>
              <a:rPr lang="en-US" sz="2800" dirty="0" smtClean="0"/>
            </a:b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430814" cy="6074312"/>
          </a:xfrm>
        </p:spPr>
        <p:txBody>
          <a:bodyPr>
            <a:normAutofit/>
          </a:bodyPr>
          <a:lstStyle/>
          <a:p>
            <a:r>
              <a:rPr lang="en-US" sz="2800" dirty="0"/>
              <a:t>or not being more than six </a:t>
            </a:r>
            <a:r>
              <a:rPr lang="en-US" sz="2800" dirty="0" smtClean="0"/>
              <a:t>kilometers</a:t>
            </a:r>
            <a:r>
              <a:rPr lang="en-US" sz="2800" dirty="0"/>
              <a:t>, from the local limits of any municipality or cantonment board referred to in item (a) and which has a population of more than one lakh but not exceeding ten lakh</a:t>
            </a:r>
            <a:r>
              <a:rPr lang="en-US" sz="2800" dirty="0" smtClean="0"/>
              <a:t>;</a:t>
            </a:r>
            <a:br>
              <a:rPr lang="en-US" sz="2800" dirty="0" smtClean="0"/>
            </a:br>
            <a:r>
              <a:rPr lang="en-US" sz="2800" dirty="0"/>
              <a:t/>
            </a:r>
            <a:br>
              <a:rPr lang="en-US" sz="2800" dirty="0"/>
            </a:br>
            <a:r>
              <a:rPr lang="en-US" sz="2800" dirty="0" smtClean="0"/>
              <a:t>or </a:t>
            </a:r>
            <a:r>
              <a:rPr lang="en-US" sz="2800" dirty="0"/>
              <a:t>not being more than eight </a:t>
            </a:r>
            <a:r>
              <a:rPr lang="en-US" sz="2800" dirty="0" smtClean="0"/>
              <a:t>kilometers</a:t>
            </a:r>
            <a:r>
              <a:rPr lang="en-US" sz="2800" dirty="0"/>
              <a:t>, from the local limits of any municipality or cantonment board referred to in item (a) and which has a population of more than ten lakh</a:t>
            </a:r>
            <a:r>
              <a:rPr lang="en-US" sz="2800" dirty="0" smtClean="0"/>
              <a:t>.</a:t>
            </a:r>
            <a:br>
              <a:rPr lang="en-US" sz="2800" dirty="0" smtClean="0"/>
            </a:br>
            <a:r>
              <a:rPr lang="en-US" sz="2800" dirty="0"/>
              <a:t/>
            </a:r>
            <a:br>
              <a:rPr lang="en-US" sz="2800" dirty="0"/>
            </a:br>
            <a:r>
              <a:rPr lang="en-US" sz="2800" b="1" dirty="0" smtClean="0"/>
              <a:t>Threshold limit: Transaction price or circle value Rs.50 </a:t>
            </a:r>
            <a:r>
              <a:rPr lang="en-US" sz="2800" b="1" dirty="0" err="1" smtClean="0"/>
              <a:t>lacs</a:t>
            </a:r>
            <a:r>
              <a:rPr lang="en-US" sz="2800" b="1" dirty="0" smtClean="0"/>
              <a:t> and above</a:t>
            </a:r>
            <a:br>
              <a:rPr lang="en-US" sz="2800" b="1" dirty="0" smtClean="0"/>
            </a:br>
            <a:r>
              <a:rPr lang="en-US" sz="2800" dirty="0" smtClean="0"/>
              <a:t>Here provision U/s 203A is not applicable i.e. no need to obtain TAN.</a:t>
            </a:r>
            <a:br>
              <a:rPr lang="en-US" sz="2800" dirty="0" smtClean="0"/>
            </a:br>
            <a:r>
              <a:rPr lang="en-US" sz="2800" dirty="0"/>
              <a:t/>
            </a:r>
            <a:br>
              <a:rPr lang="en-US" sz="2800" dirty="0"/>
            </a:br>
            <a:r>
              <a:rPr lang="en-US" sz="2800" dirty="0" smtClean="0"/>
              <a:t>Who is called as </a:t>
            </a:r>
            <a:r>
              <a:rPr lang="en-US" sz="2800" dirty="0" err="1" smtClean="0"/>
              <a:t>Deductee</a:t>
            </a:r>
            <a:r>
              <a:rPr lang="en-US" sz="2800" b="1" dirty="0" smtClean="0"/>
              <a:t/>
            </a:r>
            <a:br>
              <a:rPr lang="en-US" sz="2800" b="1" dirty="0" smtClean="0"/>
            </a:br>
            <a:r>
              <a:rPr lang="en-US" sz="2800" dirty="0"/>
              <a:t/>
            </a:r>
            <a:br>
              <a:rPr lang="en-US" sz="2800" dirty="0"/>
            </a:b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623997" cy="5906886"/>
          </a:xfrm>
        </p:spPr>
        <p:txBody>
          <a:bodyPr>
            <a:normAutofit fontScale="90000"/>
          </a:bodyPr>
          <a:lstStyle/>
          <a:p>
            <a:r>
              <a:rPr lang="en-US" sz="2800" smtClean="0"/>
              <a:t/>
            </a:r>
            <a:br>
              <a:rPr lang="en-US" sz="2800" smtClean="0"/>
            </a:br>
            <a:r>
              <a:rPr lang="en-US" sz="2800"/>
              <a:t/>
            </a:r>
            <a:br>
              <a:rPr lang="en-US" sz="2800"/>
            </a:br>
            <a:r>
              <a:rPr lang="en-US" sz="2800" smtClean="0"/>
              <a:t>Meaning </a:t>
            </a:r>
            <a:r>
              <a:rPr lang="en-US" sz="2800" dirty="0"/>
              <a:t>of Immovable Property: The terms have been defined at various places. Section 194-IA of The Income Tax Act, 1961 “Immovable property” means any land (other than agricultural land) or any building or part of a building situated in India Section 269UA of The Income tax Act, 1961 “Immovable property” means— </a:t>
            </a:r>
            <a:r>
              <a:rPr lang="en-US" sz="2800" dirty="0" err="1"/>
              <a:t>i</a:t>
            </a:r>
            <a:r>
              <a:rPr lang="en-US" sz="2800" dirty="0"/>
              <a:t>. any land or any building or part of a building, and includes, where any land or any building or part of a building is to be transferred together with any machinery, plant, furniture, fittings or other things, such machinery, plant, furniture, fittings or other things also. Explanation.—For the purposes of this sub-clause, “land, building, part of a building, machinery, plant, furniture, fittings and other things” include any rights therein ii. any rights in or with respect to any land or any building or a part of a building (whether or not including any machinery, plant, furniture, fittings or other things therein) which has been constructed or which is to be constructed, accruing or arising from any transaction (whether by way of becoming a member of, or acquiring shares in, a cooperative society, company or other association of persons or by way of any agreement or any arrangement of whatever nature), not being a transaction by way of sale, exchange or lease of such land, building or part of a building 12) Se</a:t>
            </a:r>
            <a:br>
              <a:rPr lang="en-US" sz="2800" dirty="0"/>
            </a:br>
            <a:r>
              <a:rPr lang="en-US" sz="2800" dirty="0"/>
              <a:t/>
            </a:r>
            <a:br>
              <a:rPr lang="en-US" sz="2800" dirty="0"/>
            </a:b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94695" cy="6332855"/>
          </a:xfrm>
        </p:spPr>
        <p:txBody>
          <a:bodyPr>
            <a:normAutofit fontScale="90000"/>
          </a:bodyPr>
          <a:lstStyle/>
          <a:p>
            <a:r>
              <a:rPr lang="en-US" sz="2800" b="1"/>
              <a:t/>
            </a:r>
            <a:br>
              <a:rPr lang="en-US" sz="2800" b="1"/>
            </a:br>
            <a:r>
              <a:rPr lang="en-US" sz="2800" b="1"/>
              <a:t/>
            </a:r>
            <a:br>
              <a:rPr lang="en-US" sz="2800" b="1"/>
            </a:br>
            <a:r>
              <a:rPr lang="en-US" sz="2800" b="1"/>
              <a:t/>
            </a:r>
            <a:br>
              <a:rPr lang="en-US" sz="2800" b="1"/>
            </a:br>
            <a:r>
              <a:rPr lang="en-US" sz="2800" b="1"/>
              <a:t>T</a:t>
            </a:r>
            <a:r>
              <a:rPr lang="en-US" sz="2800"/>
              <a:t>herefore, there would be no requirement of deducting Tax at Source under section 194-IA on payments made by a transferee to a ‘</a:t>
            </a:r>
            <a:r>
              <a:rPr lang="en-US" sz="2800" b="1"/>
              <a:t>Confirming Party</a:t>
            </a:r>
            <a:r>
              <a:rPr lang="en-US" sz="2800"/>
              <a:t>’, as he is not the transferor of ”immovable property” as defined under section 194-IA. </a:t>
            </a:r>
            <a:br>
              <a:rPr lang="en-US" sz="2800"/>
            </a:br>
            <a:r>
              <a:rPr lang="en-US" sz="2800"/>
              <a:t/>
            </a:r>
            <a:br>
              <a:rPr lang="en-US" sz="2800"/>
            </a:br>
            <a:r>
              <a:rPr lang="en-US" sz="2800"/>
              <a:t>Further </a:t>
            </a:r>
            <a:r>
              <a:rPr lang="en-US" sz="2800" b="1">
                <a:sym typeface="+mn-ea"/>
              </a:rPr>
              <a:t>ITO v. Yasin Moosa Godil [2012] 20 taxmann.com 424 (Ahd. – Trib.</a:t>
            </a:r>
            <a:r>
              <a:rPr lang="en-US" sz="2800">
                <a:sym typeface="+mn-ea"/>
              </a:rPr>
              <a:t>), it was held that transfer of ‘booking rights’ in a flat is not transfer of ‘land or buildings or both’. It appears that transfers of interest as above shall not attract TDS Further </a:t>
            </a:r>
            <a:r>
              <a:rPr lang="en-US" sz="2800"/>
              <a:t>in </a:t>
            </a:r>
            <a:r>
              <a:rPr lang="en-US" sz="2800" b="1"/>
              <a:t>Dy. CIT v. Tejinder Singh [2012] 19 taxmann.com</a:t>
            </a:r>
            <a:r>
              <a:rPr lang="en-US" sz="2800"/>
              <a:t> </a:t>
            </a:r>
            <a:r>
              <a:rPr lang="en-US" sz="2800" b="1"/>
              <a:t>4/50 SOT 391 (Kol. – Trib.)</a:t>
            </a:r>
            <a:r>
              <a:rPr lang="en-US" sz="2800"/>
              <a:t>, the Tribunal held that the phrase ‘land or buildings or both’ will not include rights in land or buildings or both such as tenancy rights. In .</a:t>
            </a:r>
            <a:br>
              <a:rPr lang="en-US" sz="2800"/>
            </a:br>
            <a:r>
              <a:rPr lang="en-US" sz="2800" b="1"/>
              <a:t/>
            </a:r>
            <a:br>
              <a:rPr lang="en-US" sz="2800" b="1"/>
            </a:br>
            <a:r>
              <a:rPr lang="en-US" sz="2800" b="1"/>
              <a:t>When TDS is not applicable</a:t>
            </a:r>
            <a:r>
              <a:rPr lang="en-US" sz="2800"/>
              <a:t/>
            </a:r>
            <a:br>
              <a:rPr lang="en-US" sz="2800"/>
            </a:br>
            <a:r>
              <a:rPr lang="en-US" sz="2800"/>
              <a:t>a. The immovable property transferred is a rural agricultural land. </a:t>
            </a:r>
            <a:br>
              <a:rPr lang="en-US" sz="2800"/>
            </a:br>
            <a:r>
              <a:rPr lang="en-US" sz="2800"/>
              <a:t>b. The immovable property has been compulsory acquired under any law. </a:t>
            </a:r>
            <a:br>
              <a:rPr lang="en-US" sz="2800"/>
            </a:br>
            <a:r>
              <a:rPr lang="en-US" sz="2800"/>
              <a:t>c. The total amount of consideration for the transfer of immovable property is less than Rs.50,00,001/-</a:t>
            </a:r>
            <a:br>
              <a:rPr lang="en-US" sz="2800"/>
            </a:br>
            <a:r>
              <a:rPr lang="en-US" sz="2800"/>
              <a:t> d. Where the transferor is a Non-Resident. In this case section 195 will be attracted.</a:t>
            </a:r>
            <a:br>
              <a:rPr lang="en-US" sz="2800"/>
            </a:br>
            <a:r>
              <a:rPr lang="en-US" sz="2800"/>
              <a:t/>
            </a:r>
            <a:br>
              <a:rPr lang="en-US" sz="2800"/>
            </a:br>
            <a:endParaRPr lang="en-US" sz="28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918</Words>
  <Application>Microsoft Office PowerPoint</Application>
  <PresentationFormat>Widescreen</PresentationFormat>
  <Paragraphs>69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TAX DEDUCTED AT SOURCE U/S 194IA,194IC AND 194J</vt:lpstr>
      <vt:lpstr>INDEX</vt:lpstr>
      <vt:lpstr>Introduction</vt:lpstr>
      <vt:lpstr>PowerPoint Presentation</vt:lpstr>
      <vt:lpstr>PowerPoint Presentation</vt:lpstr>
      <vt:lpstr> 194IA Who Is liable to deduct tax: Any Transferee Person as defined U/s 2(31) of the Act liable to pay the consideration to the Resident Transferor and not covered U/s 194LA.  Subject matter: Transfer of Immovable property other than Agricultural land  Agricultural Land: means Agricultural land in India not being a land situated in area referred to item (a) and (b) of Section 2(14)(iii) which implies ‘Agricultural land situate other than in any area which is comprised within the jurisdiction of a municipality (whether known as a municipality, municipal corporation, notified area committee, town area committee, town committee, or by any other name) or a cantonment board and which has a population of not less than ten thousand; </vt:lpstr>
      <vt:lpstr>or not being more than six kilometers, from the local limits of any municipality or cantonment board referred to in item (a) and which has a population of more than one lakh but not exceeding ten lakh;  or not being more than eight kilometers, from the local limits of any municipality or cantonment board referred to in item (a) and which has a population of more than ten lakh.  Threshold limit: Transaction price or circle value Rs.50 lacs and above Here provision U/s 203A is not applicable i.e. no need to obtain TAN.  Who is called as Deductee  </vt:lpstr>
      <vt:lpstr>  Meaning of Immovable Property: The terms have been defined at various places. Section 194-IA of The Income Tax Act, 1961 “Immovable property” means any land (other than agricultural land) or any building or part of a building situated in India Section 269UA of The Income tax Act, 1961 “Immovable property” means— i. any land or any building or part of a building, and includes, where any land or any building or part of a building is to be transferred together with any machinery, plant, furniture, fittings or other things, such machinery, plant, furniture, fittings or other things also. Explanation.—For the purposes of this sub-clause, “land, building, part of a building, machinery, plant, furniture, fittings and other things” include any rights therein ii. any rights in or with respect to any land or any building or a part of a building (whether or not including any machinery, plant, furniture, fittings or other things therein) which has been constructed or which is to be constructed, accruing or arising from any transaction (whether by way of becoming a member of, or acquiring shares in, a cooperative society, company or other association of persons or by way of any agreement or any arrangement of whatever nature), not being a transaction by way of sale, exchange or lease of such land, building or part of a building 12) Se  </vt:lpstr>
      <vt:lpstr>   Therefore, there would be no requirement of deducting Tax at Source under section 194-IA on payments made by a transferee to a ‘Confirming Party’, as he is not the transferor of ”immovable property” as defined under section 194-IA.   Further ITO v. Yasin Moosa Godil [2012] 20 taxmann.com 424 (Ahd. – Trib.), it was held that transfer of ‘booking rights’ in a flat is not transfer of ‘land or buildings or both’. It appears that transfers of interest as above shall not attract TDS Further in Dy. CIT v. Tejinder Singh [2012] 19 taxmann.com 4/50 SOT 391 (Kol. – Trib.), the Tribunal held that the phrase ‘land or buildings or both’ will not include rights in land or buildings or both such as tenancy rights. In .  When TDS is not applicable a. The immovable property transferred is a rural agricultural land.  b. The immovable property has been compulsory acquired under any law.  c. The total amount of consideration for the transfer of immovable property is less than Rs.50,00,001/-  d. Where the transferor is a Non-Resident. In this case section 195 will be attracted.  </vt:lpstr>
      <vt:lpstr>194IC Section 194-IA vis a vis 194-IC and Joint Development Agreement: Under the existing provisions of section 45, capital gain is chargeable to tax in the year in which transfer takes place except in certain cases. The definition of ‘transfer’, inter alia, includes any arrangement or transaction where any rights are handed over in execution of part performance of contract, even though the legal title has not been transferred. In such a scenario, execution of Joint Development Agreement between the owner of immovable property and the developer triggers the capital gains tax liability in the hands of the owner in the year in which the possession of immovable property is handed over to the developer for development of a project.  When case falls u/s 45(5A): With a view to minimise the genuine hardship which the owner of land may face in paying capital gains tax in the year of transfer, the Act has inserted a new sub-section (5A) in section 45 which can be explained as under: Section 45(5A) has been inserted with effect from assessment year 2018-19 to provide for a special provision for computation of capital gains in case of an assessee transferring a capital asset pursuant to a joint development agreement.</vt:lpstr>
      <vt:lpstr>  Elaborating, the section 45(5A) applies if all the following conditions are fulfilled:  a. The assessee is an individual or an HUF;   b. Capital gains arise to the assessee from transfer of a capital asset;   c. The capital asset is a land or building or both;   d. The transfer is made under a specified agreement;   e. Such land or building or both are transferred to the developer by an individual or an HUF; and   f. The assessee has not transferred his share in the project on or before the date of issue of the certificate of completion (“CC”) for the whole or part of the project as issued by the competent authority. If the aforesaid conditions are satisfied,  then—  a. the full value of the consideration received or accruing as a result of the transfer of the capital asset shall be equal to  </vt:lpstr>
      <vt:lpstr>  b. the stamp duty value of the above referred share in land or building or both on the date of issue of the completion certificate; plus   c. consideration received in cash, if any   d. the capital gains shall be chargeable to income tax as income of the previous year in which the above referred certificate of completion is issued by the competent authority.   Thus if the above conditions are satisfied, the capital gains shall be chargeable to income-tax as income of the previous year in which the certificate of completion for the whole or part of the project is issued by the competent authority and under such scenario the transfer is said to have taken place u/s 2(47)(v) in the year on execution of the Joint Development Agreement.  </vt:lpstr>
      <vt:lpstr>Guidelines for handling issues related to applications received u/s 197:  In order to streamline the procedure of handling the applications received u/s 197 and disposing the same in a time bound manner in consonance with the Citizens’ charter, the commissioner of Income tax (TDS) has issued certain guidelines for the Assessing Officers.   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 </vt:lpstr>
      <vt:lpstr>Section 197 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Deductee concerned may apply for a certificate for Nil or lower deduction of TDS on their receipts in Form No 13. Delays in this matter can be avoided by filing the prescribed form correctly and submitting the required details along with the form itself.</vt:lpstr>
      <vt:lpstr>Time Limits and Procedure of depositing TDS and Issue of TDS Certificate: Both transferee and transferor must have Permanent Account Number (PAN). Transferee is not required to hold/obtain TAN for payment of TDS. Online payment of TDS is mandatory. Online payment of challan is available on TIN NSDL website. Any sum deducted under section 194-IA shall be paid to the credit of the Central Government within a period of 30 days w.e.f. 1.6.2016 (earlier it was 7 days) from the end of the month in which the deduction is made and shall be accompanied by a challan-cum-statement in Form No. 26QB. Where assessee purchased 96 flats and made payments towards same after deducting tax at source under section 194IA, since assessee itself had filed separate TDS statements under section 200(3) in Form 26QB in respect of TDS deducted in respect of every individual transaction relating to purchase of each flat, </vt:lpstr>
      <vt:lpstr>Assessing Officer was justified in levying fee under section 234E on account of delay in filing statements in respect of each flat, while processing such statements under section 200A.   Refer Corner view Construction &amp; Developers (P.) Ltd [2019] 109 taxmann.com 68 (Mumbai – Trib.) Where in respect of purchase of property, assessee deposited tax at source under section 194-IA and also filed a statement to that effect much prior to date when section 234E came into existence i.e. 1-6-2015, impugned order levying fee under section 234E for violation of section 200(3) was to be set aside Meghna Gupta [2018] 99 taxmann.com 334 (Delhi – Trib.)  </vt:lpstr>
      <vt:lpstr>The person responsible for deduction of tax under section 194-IA shall furnish the certificate of deduction of tax at source in Form No.16B to the payee within 15 days from the due date for furnishing the challan-cum-statement in Form No.26QB under rule 31A after generating and downloading the same from the web portal specified by the Principal Director General or Director General of Income-tax (System) or the person authorised by him. Refer ‘Bar against direct demand on assessee’: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Windows User</cp:lastModifiedBy>
  <cp:revision>44</cp:revision>
  <dcterms:created xsi:type="dcterms:W3CDTF">2019-04-09T09:41:00Z</dcterms:created>
  <dcterms:modified xsi:type="dcterms:W3CDTF">2023-11-13T07:04:51Z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DD5B7EA2BCE946A79455F0EE08E5C706_12</vt:lpwstr>
  </property>
  <property fmtid="{D5CDD505-2E9C-101B-9397-08002B2CF9AE}" pid="3" name="KSOProductBuildVer">
    <vt:lpwstr>1033-12.2.0.13266</vt:lpwstr>
  </property>
</Properties>
</file>