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sldIdLst>
    <p:sldId id="256" r:id="rId2"/>
    <p:sldId id="258" r:id="rId3"/>
    <p:sldId id="261" r:id="rId4"/>
    <p:sldId id="262" r:id="rId5"/>
    <p:sldId id="263" r:id="rId6"/>
    <p:sldId id="264" r:id="rId7"/>
    <p:sldId id="265" r:id="rId8"/>
    <p:sldId id="266" r:id="rId9"/>
    <p:sldId id="267" r:id="rId10"/>
    <p:sldId id="268" r:id="rId11"/>
    <p:sldId id="269" r:id="rId12"/>
    <p:sldId id="270" r:id="rId13"/>
    <p:sldId id="271" r:id="rId14"/>
    <p:sldId id="272" r:id="rId15"/>
    <p:sldId id="273" r:id="rId16"/>
    <p:sldId id="274" r:id="rId17"/>
    <p:sldId id="276" r:id="rId18"/>
    <p:sldId id="277" r:id="rId19"/>
    <p:sldId id="275" r:id="rId2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27" autoAdjust="0"/>
    <p:restoredTop sz="94660"/>
  </p:normalViewPr>
  <p:slideViewPr>
    <p:cSldViewPr snapToGrid="0">
      <p:cViewPr varScale="1">
        <p:scale>
          <a:sx n="68" d="100"/>
          <a:sy n="68" d="100"/>
        </p:scale>
        <p:origin x="90" y="21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IN"/>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IN"/>
          </a:p>
        </p:txBody>
      </p:sp>
      <p:sp>
        <p:nvSpPr>
          <p:cNvPr id="4" name="Date Placeholder 3"/>
          <p:cNvSpPr>
            <a:spLocks noGrp="1"/>
          </p:cNvSpPr>
          <p:nvPr>
            <p:ph type="dt" sz="half" idx="10"/>
          </p:nvPr>
        </p:nvSpPr>
        <p:spPr/>
        <p:txBody>
          <a:bodyPr/>
          <a:lstStyle/>
          <a:p>
            <a:fld id="{E2E957D4-EB9D-428F-AEA1-2FF0B866C296}" type="datetimeFigureOut">
              <a:rPr lang="en-IN" smtClean="0"/>
              <a:t>02-10-23</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F9388314-6CAB-4FDD-BB01-49DB1A81CDC6}" type="slidenum">
              <a:rPr lang="en-IN" smtClean="0"/>
              <a:t>‹#›</a:t>
            </a:fld>
            <a:endParaRPr lang="en-I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E2E957D4-EB9D-428F-AEA1-2FF0B866C296}" type="datetimeFigureOut">
              <a:rPr lang="en-IN" smtClean="0"/>
              <a:t>02-10-23</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F9388314-6CAB-4FDD-BB01-49DB1A81CDC6}" type="slidenum">
              <a:rPr lang="en-IN" smtClean="0"/>
              <a:t>‹#›</a:t>
            </a:fld>
            <a:endParaRPr lang="en-I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IN"/>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E2E957D4-EB9D-428F-AEA1-2FF0B866C296}" type="datetimeFigureOut">
              <a:rPr lang="en-IN" smtClean="0"/>
              <a:t>02-10-23</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F9388314-6CAB-4FDD-BB01-49DB1A81CDC6}" type="slidenum">
              <a:rPr lang="en-IN" smtClean="0"/>
              <a:t>‹#›</a:t>
            </a:fld>
            <a:endParaRPr lang="en-I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E2E957D4-EB9D-428F-AEA1-2FF0B866C296}" type="datetimeFigureOut">
              <a:rPr lang="en-IN" smtClean="0"/>
              <a:t>02-10-23</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F9388314-6CAB-4FDD-BB01-49DB1A81CDC6}" type="slidenum">
              <a:rPr lang="en-IN" smtClean="0"/>
              <a:t>‹#›</a:t>
            </a:fld>
            <a:endParaRPr lang="en-I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IN"/>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2E957D4-EB9D-428F-AEA1-2FF0B866C296}" type="datetimeFigureOut">
              <a:rPr lang="en-IN" smtClean="0"/>
              <a:t>02-10-23</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F9388314-6CAB-4FDD-BB01-49DB1A81CDC6}" type="slidenum">
              <a:rPr lang="en-IN" smtClean="0"/>
              <a:t>‹#›</a:t>
            </a:fld>
            <a:endParaRPr lang="en-I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Date Placeholder 4"/>
          <p:cNvSpPr>
            <a:spLocks noGrp="1"/>
          </p:cNvSpPr>
          <p:nvPr>
            <p:ph type="dt" sz="half" idx="10"/>
          </p:nvPr>
        </p:nvSpPr>
        <p:spPr/>
        <p:txBody>
          <a:bodyPr/>
          <a:lstStyle/>
          <a:p>
            <a:fld id="{E2E957D4-EB9D-428F-AEA1-2FF0B866C296}" type="datetimeFigureOut">
              <a:rPr lang="en-IN" smtClean="0"/>
              <a:t>02-10-23</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F9388314-6CAB-4FDD-BB01-49DB1A81CDC6}" type="slidenum">
              <a:rPr lang="en-IN" smtClean="0"/>
              <a:t>‹#›</a:t>
            </a:fld>
            <a:endParaRPr lang="en-I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IN"/>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7" name="Date Placeholder 6"/>
          <p:cNvSpPr>
            <a:spLocks noGrp="1"/>
          </p:cNvSpPr>
          <p:nvPr>
            <p:ph type="dt" sz="half" idx="10"/>
          </p:nvPr>
        </p:nvSpPr>
        <p:spPr/>
        <p:txBody>
          <a:bodyPr/>
          <a:lstStyle/>
          <a:p>
            <a:fld id="{E2E957D4-EB9D-428F-AEA1-2FF0B866C296}" type="datetimeFigureOut">
              <a:rPr lang="en-IN" smtClean="0"/>
              <a:t>02-10-23</a:t>
            </a:fld>
            <a:endParaRPr lang="en-IN"/>
          </a:p>
        </p:txBody>
      </p:sp>
      <p:sp>
        <p:nvSpPr>
          <p:cNvPr id="8" name="Footer Placeholder 7"/>
          <p:cNvSpPr>
            <a:spLocks noGrp="1"/>
          </p:cNvSpPr>
          <p:nvPr>
            <p:ph type="ftr" sz="quarter" idx="11"/>
          </p:nvPr>
        </p:nvSpPr>
        <p:spPr/>
        <p:txBody>
          <a:bodyPr/>
          <a:lstStyle/>
          <a:p>
            <a:endParaRPr lang="en-IN"/>
          </a:p>
        </p:txBody>
      </p:sp>
      <p:sp>
        <p:nvSpPr>
          <p:cNvPr id="9" name="Slide Number Placeholder 8"/>
          <p:cNvSpPr>
            <a:spLocks noGrp="1"/>
          </p:cNvSpPr>
          <p:nvPr>
            <p:ph type="sldNum" sz="quarter" idx="12"/>
          </p:nvPr>
        </p:nvSpPr>
        <p:spPr/>
        <p:txBody>
          <a:bodyPr/>
          <a:lstStyle/>
          <a:p>
            <a:fld id="{F9388314-6CAB-4FDD-BB01-49DB1A81CDC6}" type="slidenum">
              <a:rPr lang="en-IN" smtClean="0"/>
              <a:t>‹#›</a:t>
            </a:fld>
            <a:endParaRPr lang="en-I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Date Placeholder 2"/>
          <p:cNvSpPr>
            <a:spLocks noGrp="1"/>
          </p:cNvSpPr>
          <p:nvPr>
            <p:ph type="dt" sz="half" idx="10"/>
          </p:nvPr>
        </p:nvSpPr>
        <p:spPr/>
        <p:txBody>
          <a:bodyPr/>
          <a:lstStyle/>
          <a:p>
            <a:fld id="{E2E957D4-EB9D-428F-AEA1-2FF0B866C296}" type="datetimeFigureOut">
              <a:rPr lang="en-IN" smtClean="0"/>
              <a:t>02-10-23</a:t>
            </a:fld>
            <a:endParaRPr lang="en-IN"/>
          </a:p>
        </p:txBody>
      </p:sp>
      <p:sp>
        <p:nvSpPr>
          <p:cNvPr id="4" name="Footer Placeholder 3"/>
          <p:cNvSpPr>
            <a:spLocks noGrp="1"/>
          </p:cNvSpPr>
          <p:nvPr>
            <p:ph type="ftr" sz="quarter" idx="11"/>
          </p:nvPr>
        </p:nvSpPr>
        <p:spPr/>
        <p:txBody>
          <a:bodyPr/>
          <a:lstStyle/>
          <a:p>
            <a:endParaRPr lang="en-IN"/>
          </a:p>
        </p:txBody>
      </p:sp>
      <p:sp>
        <p:nvSpPr>
          <p:cNvPr id="5" name="Slide Number Placeholder 4"/>
          <p:cNvSpPr>
            <a:spLocks noGrp="1"/>
          </p:cNvSpPr>
          <p:nvPr>
            <p:ph type="sldNum" sz="quarter" idx="12"/>
          </p:nvPr>
        </p:nvSpPr>
        <p:spPr/>
        <p:txBody>
          <a:bodyPr/>
          <a:lstStyle/>
          <a:p>
            <a:fld id="{F9388314-6CAB-4FDD-BB01-49DB1A81CDC6}" type="slidenum">
              <a:rPr lang="en-IN" smtClean="0"/>
              <a:t>‹#›</a:t>
            </a:fld>
            <a:endParaRPr lang="en-I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2E957D4-EB9D-428F-AEA1-2FF0B866C296}" type="datetimeFigureOut">
              <a:rPr lang="en-IN" smtClean="0"/>
              <a:t>02-10-23</a:t>
            </a:fld>
            <a:endParaRPr lang="en-IN"/>
          </a:p>
        </p:txBody>
      </p:sp>
      <p:sp>
        <p:nvSpPr>
          <p:cNvPr id="3" name="Footer Placeholder 2"/>
          <p:cNvSpPr>
            <a:spLocks noGrp="1"/>
          </p:cNvSpPr>
          <p:nvPr>
            <p:ph type="ftr" sz="quarter" idx="11"/>
          </p:nvPr>
        </p:nvSpPr>
        <p:spPr/>
        <p:txBody>
          <a:bodyPr/>
          <a:lstStyle/>
          <a:p>
            <a:endParaRPr lang="en-IN"/>
          </a:p>
        </p:txBody>
      </p:sp>
      <p:sp>
        <p:nvSpPr>
          <p:cNvPr id="4" name="Slide Number Placeholder 3"/>
          <p:cNvSpPr>
            <a:spLocks noGrp="1"/>
          </p:cNvSpPr>
          <p:nvPr>
            <p:ph type="sldNum" sz="quarter" idx="12"/>
          </p:nvPr>
        </p:nvSpPr>
        <p:spPr/>
        <p:txBody>
          <a:bodyPr/>
          <a:lstStyle/>
          <a:p>
            <a:fld id="{F9388314-6CAB-4FDD-BB01-49DB1A81CDC6}" type="slidenum">
              <a:rPr lang="en-IN" smtClean="0"/>
              <a:t>‹#›</a:t>
            </a:fld>
            <a:endParaRPr lang="en-I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IN"/>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2E957D4-EB9D-428F-AEA1-2FF0B866C296}" type="datetimeFigureOut">
              <a:rPr lang="en-IN" smtClean="0"/>
              <a:t>02-10-23</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F9388314-6CAB-4FDD-BB01-49DB1A81CDC6}" type="slidenum">
              <a:rPr lang="en-IN" smtClean="0"/>
              <a:t>‹#›</a:t>
            </a:fld>
            <a:endParaRPr lang="en-I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IN"/>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N"/>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2E957D4-EB9D-428F-AEA1-2FF0B866C296}" type="datetimeFigureOut">
              <a:rPr lang="en-IN" smtClean="0"/>
              <a:t>02-10-23</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F9388314-6CAB-4FDD-BB01-49DB1A81CDC6}" type="slidenum">
              <a:rPr lang="en-IN" smtClean="0"/>
              <a:t>‹#›</a:t>
            </a:fld>
            <a:endParaRPr lang="en-I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IN"/>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2E957D4-EB9D-428F-AEA1-2FF0B866C296}" type="datetimeFigureOut">
              <a:rPr lang="en-IN" smtClean="0"/>
              <a:t>02-10-23</a:t>
            </a:fld>
            <a:endParaRPr lang="en-IN"/>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N"/>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9388314-6CAB-4FDD-BB01-49DB1A81CDC6}" type="slidenum">
              <a:rPr lang="en-IN" smtClean="0"/>
              <a:t>‹#›</a:t>
            </a:fld>
            <a:endParaRPr lang="en-I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218941"/>
            <a:ext cx="9144000" cy="5280338"/>
          </a:xfrm>
        </p:spPr>
        <p:txBody>
          <a:bodyPr>
            <a:noAutofit/>
          </a:bodyPr>
          <a:lstStyle/>
          <a:p>
            <a:r>
              <a:rPr lang="en-IN" sz="7200" b="1" dirty="0" smtClean="0">
                <a:solidFill>
                  <a:srgbClr val="FF0000"/>
                </a:solidFill>
              </a:rPr>
              <a:t>TDS U/S 194C 194D AND 194DA AND PROCEDURE THEREOF</a:t>
            </a:r>
            <a:endParaRPr lang="en-IN" sz="7200" b="1" dirty="0">
              <a:solidFill>
                <a:srgbClr val="FF0000"/>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6138706"/>
          </a:xfrm>
        </p:spPr>
        <p:txBody>
          <a:bodyPr>
            <a:normAutofit/>
          </a:bodyPr>
          <a:lstStyle/>
          <a:p>
            <a:pPr algn="just"/>
            <a:r>
              <a:rPr lang="en-US" sz="3200" b="1" dirty="0"/>
              <a:t>Where any sum is credited to any account, whether called “Suspense account” or by any other name, in the books of account of the person liable to pay such amount, such crediting shall be deemed to be credit of such income to the account of the payee and the provisions of this section shall apply accordingly. Thus, the tax has to be deducted even if the amount payable to resident contractor/subcontractor is transferred to suspense account by the payer in his books.</a:t>
            </a:r>
            <a:br>
              <a:rPr lang="en-US" sz="3200" b="1" dirty="0"/>
            </a:br>
            <a:endParaRPr lang="en-US" sz="3200" b="1"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515156" y="244700"/>
          <a:ext cx="10831131" cy="6027312"/>
        </p:xfrm>
        <a:graphic>
          <a:graphicData uri="http://schemas.openxmlformats.org/drawingml/2006/table">
            <a:tbl>
              <a:tblPr firstRow="1" firstCol="1" bandRow="1">
                <a:tableStyleId>{5C22544A-7EE6-4342-B048-85BDC9FD1C3A}</a:tableStyleId>
              </a:tblPr>
              <a:tblGrid>
                <a:gridCol w="891122"/>
                <a:gridCol w="4299460"/>
                <a:gridCol w="2874997"/>
                <a:gridCol w="2765552"/>
              </a:tblGrid>
              <a:tr h="1592549">
                <a:tc>
                  <a:txBody>
                    <a:bodyPr/>
                    <a:lstStyle/>
                    <a:p>
                      <a:pPr marL="0" marR="0" algn="ctr">
                        <a:lnSpc>
                          <a:spcPct val="115000"/>
                        </a:lnSpc>
                        <a:spcBef>
                          <a:spcPts val="750"/>
                        </a:spcBef>
                        <a:spcAft>
                          <a:spcPts val="1500"/>
                        </a:spcAft>
                      </a:pPr>
                      <a:r>
                        <a:rPr lang="en-US" sz="2400" dirty="0">
                          <a:effectLst/>
                        </a:rPr>
                        <a:t>Sl. No</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gn="ctr">
                        <a:lnSpc>
                          <a:spcPct val="115000"/>
                        </a:lnSpc>
                        <a:spcBef>
                          <a:spcPts val="750"/>
                        </a:spcBef>
                        <a:spcAft>
                          <a:spcPts val="1500"/>
                        </a:spcAft>
                      </a:pPr>
                      <a:r>
                        <a:rPr lang="en-US" sz="2400" dirty="0">
                          <a:effectLst/>
                        </a:rPr>
                        <a:t>Nature of Payment</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gn="ctr">
                        <a:lnSpc>
                          <a:spcPct val="115000"/>
                        </a:lnSpc>
                        <a:spcBef>
                          <a:spcPts val="750"/>
                        </a:spcBef>
                        <a:spcAft>
                          <a:spcPts val="1500"/>
                        </a:spcAft>
                      </a:pPr>
                      <a:r>
                        <a:rPr lang="en-US" sz="2400">
                          <a:effectLst/>
                        </a:rPr>
                        <a:t>TDS Rate if PAN available</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gn="ctr">
                        <a:lnSpc>
                          <a:spcPct val="115000"/>
                        </a:lnSpc>
                        <a:spcBef>
                          <a:spcPts val="750"/>
                        </a:spcBef>
                        <a:spcAft>
                          <a:spcPts val="1500"/>
                        </a:spcAft>
                      </a:pPr>
                      <a:r>
                        <a:rPr lang="en-US" sz="2400">
                          <a:effectLst/>
                        </a:rPr>
                        <a:t>TDS Rate if PAN not available</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r>
              <a:tr h="1620859">
                <a:tc>
                  <a:txBody>
                    <a:bodyPr/>
                    <a:lstStyle/>
                    <a:p>
                      <a:pPr marL="0" marR="0" algn="ctr">
                        <a:lnSpc>
                          <a:spcPct val="115000"/>
                        </a:lnSpc>
                        <a:spcBef>
                          <a:spcPts val="750"/>
                        </a:spcBef>
                        <a:spcAft>
                          <a:spcPts val="1500"/>
                        </a:spcAft>
                      </a:pPr>
                      <a:r>
                        <a:rPr lang="en-US" sz="2400">
                          <a:effectLst/>
                        </a:rPr>
                        <a:t>1</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750"/>
                        </a:spcBef>
                        <a:spcAft>
                          <a:spcPts val="1500"/>
                        </a:spcAft>
                      </a:pPr>
                      <a:r>
                        <a:rPr lang="en-US" sz="2400" dirty="0">
                          <a:effectLst/>
                        </a:rPr>
                        <a:t>Payment / Credit to resident individual or HUF</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gn="ctr">
                        <a:lnSpc>
                          <a:spcPct val="115000"/>
                        </a:lnSpc>
                        <a:spcBef>
                          <a:spcPts val="750"/>
                        </a:spcBef>
                        <a:spcAft>
                          <a:spcPts val="1500"/>
                        </a:spcAft>
                      </a:pPr>
                      <a:r>
                        <a:rPr lang="en-US" sz="2400">
                          <a:effectLst/>
                        </a:rPr>
                        <a:t>1%</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gn="ctr">
                        <a:lnSpc>
                          <a:spcPct val="115000"/>
                        </a:lnSpc>
                        <a:spcBef>
                          <a:spcPts val="750"/>
                        </a:spcBef>
                        <a:spcAft>
                          <a:spcPts val="1500"/>
                        </a:spcAft>
                      </a:pPr>
                      <a:r>
                        <a:rPr lang="en-US" sz="2400">
                          <a:effectLst/>
                        </a:rPr>
                        <a:t>20%</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r>
              <a:tr h="1629145">
                <a:tc>
                  <a:txBody>
                    <a:bodyPr/>
                    <a:lstStyle/>
                    <a:p>
                      <a:pPr marL="0" marR="0" algn="ctr">
                        <a:lnSpc>
                          <a:spcPct val="115000"/>
                        </a:lnSpc>
                        <a:spcBef>
                          <a:spcPts val="750"/>
                        </a:spcBef>
                        <a:spcAft>
                          <a:spcPts val="1500"/>
                        </a:spcAft>
                      </a:pPr>
                      <a:r>
                        <a:rPr lang="en-US" sz="2400">
                          <a:effectLst/>
                        </a:rPr>
                        <a:t>2</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750"/>
                        </a:spcBef>
                        <a:spcAft>
                          <a:spcPts val="1500"/>
                        </a:spcAft>
                      </a:pPr>
                      <a:r>
                        <a:rPr lang="en-US" sz="2400" dirty="0">
                          <a:effectLst/>
                        </a:rPr>
                        <a:t>Payment/Credit to any resident person other than individual / HUF</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gn="ctr">
                        <a:lnSpc>
                          <a:spcPct val="115000"/>
                        </a:lnSpc>
                        <a:spcBef>
                          <a:spcPts val="750"/>
                        </a:spcBef>
                        <a:spcAft>
                          <a:spcPts val="1500"/>
                        </a:spcAft>
                      </a:pPr>
                      <a:r>
                        <a:rPr lang="en-US" sz="2400" dirty="0">
                          <a:effectLst/>
                        </a:rPr>
                        <a:t>2%</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gn="ctr">
                        <a:lnSpc>
                          <a:spcPct val="115000"/>
                        </a:lnSpc>
                        <a:spcBef>
                          <a:spcPts val="750"/>
                        </a:spcBef>
                        <a:spcAft>
                          <a:spcPts val="1500"/>
                        </a:spcAft>
                      </a:pPr>
                      <a:r>
                        <a:rPr lang="en-US" sz="2400" dirty="0">
                          <a:effectLst/>
                        </a:rPr>
                        <a:t>20%</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r>
              <a:tr h="1184759">
                <a:tc>
                  <a:txBody>
                    <a:bodyPr/>
                    <a:lstStyle/>
                    <a:p>
                      <a:pPr marL="0" marR="0" algn="ctr">
                        <a:lnSpc>
                          <a:spcPct val="115000"/>
                        </a:lnSpc>
                        <a:spcBef>
                          <a:spcPts val="750"/>
                        </a:spcBef>
                        <a:spcAft>
                          <a:spcPts val="1500"/>
                        </a:spcAft>
                      </a:pPr>
                      <a:r>
                        <a:rPr lang="en-US" sz="2400">
                          <a:effectLst/>
                        </a:rPr>
                        <a:t>3</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750"/>
                        </a:spcBef>
                        <a:spcAft>
                          <a:spcPts val="1500"/>
                        </a:spcAft>
                      </a:pPr>
                      <a:r>
                        <a:rPr lang="en-US" sz="2400" dirty="0">
                          <a:effectLst/>
                        </a:rPr>
                        <a:t>Payment/ credit to Transporters</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gn="ctr">
                        <a:lnSpc>
                          <a:spcPct val="115000"/>
                        </a:lnSpc>
                        <a:spcBef>
                          <a:spcPts val="750"/>
                        </a:spcBef>
                        <a:spcAft>
                          <a:spcPts val="1500"/>
                        </a:spcAft>
                      </a:pPr>
                      <a:r>
                        <a:rPr lang="en-US" sz="2400">
                          <a:effectLst/>
                        </a:rPr>
                        <a:t>NIL</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gn="ctr">
                        <a:lnSpc>
                          <a:spcPct val="115000"/>
                        </a:lnSpc>
                        <a:spcBef>
                          <a:spcPts val="750"/>
                        </a:spcBef>
                        <a:spcAft>
                          <a:spcPts val="1500"/>
                        </a:spcAft>
                      </a:pPr>
                      <a:r>
                        <a:rPr lang="en-US" sz="2400" dirty="0">
                          <a:effectLst/>
                        </a:rPr>
                        <a:t>20%</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r>
            </a:tbl>
          </a:graphicData>
        </a:graphic>
      </p:graphicFrame>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0926" y="532550"/>
            <a:ext cx="10515600" cy="6022796"/>
          </a:xfrm>
        </p:spPr>
        <p:txBody>
          <a:bodyPr>
            <a:normAutofit fontScale="90000"/>
          </a:bodyPr>
          <a:lstStyle/>
          <a:p>
            <a:r>
              <a:rPr lang="en-US" sz="2400" dirty="0" smtClean="0"/>
              <a:t/>
            </a:r>
            <a:br>
              <a:rPr lang="en-US" sz="2400" dirty="0" smtClean="0"/>
            </a:br>
            <a:r>
              <a:rPr lang="en-US" sz="2400" dirty="0"/>
              <a:t/>
            </a:r>
            <a:br>
              <a:rPr lang="en-US" sz="2400" dirty="0"/>
            </a:br>
            <a:r>
              <a:rPr lang="en-US" sz="2400" dirty="0" smtClean="0"/>
              <a:t/>
            </a:r>
            <a:br>
              <a:rPr lang="en-US" sz="2400" dirty="0" smtClean="0"/>
            </a:br>
            <a:r>
              <a:rPr lang="en-US" sz="2400" dirty="0" smtClean="0"/>
              <a:t/>
            </a:r>
            <a:br>
              <a:rPr lang="en-US" sz="2400" dirty="0" smtClean="0"/>
            </a:br>
            <a:r>
              <a:rPr lang="en-US" sz="2400" dirty="0"/>
              <a:t/>
            </a:r>
            <a:br>
              <a:rPr lang="en-US" sz="2400" dirty="0"/>
            </a:br>
            <a:r>
              <a:rPr lang="en-US" sz="2400" dirty="0" smtClean="0"/>
              <a:t/>
            </a:r>
            <a:br>
              <a:rPr lang="en-US" sz="2400" dirty="0" smtClean="0"/>
            </a:br>
            <a:r>
              <a:rPr lang="en-US" sz="2400" dirty="0"/>
              <a:t/>
            </a:r>
            <a:br>
              <a:rPr lang="en-US" sz="2400" dirty="0"/>
            </a:br>
            <a:r>
              <a:rPr lang="en-US" sz="2400" dirty="0" smtClean="0"/>
              <a:t/>
            </a:r>
            <a:br>
              <a:rPr lang="en-US" sz="2400" dirty="0" smtClean="0"/>
            </a:br>
            <a:r>
              <a:rPr lang="en-US" sz="2400" dirty="0" smtClean="0"/>
              <a:t/>
            </a:r>
            <a:br>
              <a:rPr lang="en-US" sz="2400" dirty="0" smtClean="0"/>
            </a:br>
            <a:r>
              <a:rPr lang="en-US" sz="2400" dirty="0"/>
              <a:t/>
            </a:r>
            <a:br>
              <a:rPr lang="en-US" sz="2400" dirty="0"/>
            </a:br>
            <a:r>
              <a:rPr lang="en-US" sz="2400" dirty="0" smtClean="0"/>
              <a:t/>
            </a:r>
            <a:br>
              <a:rPr lang="en-US" sz="2400" dirty="0" smtClean="0"/>
            </a:br>
            <a:r>
              <a:rPr lang="en-US" sz="2400" dirty="0"/>
              <a:t/>
            </a:r>
            <a:br>
              <a:rPr lang="en-US" sz="2400" dirty="0"/>
            </a:br>
            <a:r>
              <a:rPr lang="en-US" sz="2400" b="1" dirty="0" smtClean="0"/>
              <a:t>Time limit for deduction of tax</a:t>
            </a:r>
            <a:br>
              <a:rPr lang="en-US" sz="2400" b="1" dirty="0" smtClean="0"/>
            </a:br>
            <a:r>
              <a:rPr lang="en-US" sz="2400" b="1" dirty="0" smtClean="0"/>
              <a:t/>
            </a:r>
            <a:br>
              <a:rPr lang="en-US" sz="2400" b="1" dirty="0" smtClean="0"/>
            </a:br>
            <a:r>
              <a:rPr lang="en-US" sz="2400" dirty="0"/>
              <a:t> Where the payment is made by or on behalf of the Government – </a:t>
            </a:r>
            <a:r>
              <a:rPr lang="en-US" sz="2400" b="1" dirty="0"/>
              <a:t>On the same day.</a:t>
            </a:r>
            <a:r>
              <a:rPr lang="en-US" sz="2400" dirty="0"/>
              <a:t/>
            </a:r>
            <a:br>
              <a:rPr lang="en-US" sz="2400" dirty="0"/>
            </a:br>
            <a:r>
              <a:rPr lang="en-US" sz="2400" dirty="0"/>
              <a:t>b.  Where the payment is made in any other case than the </a:t>
            </a:r>
            <a:r>
              <a:rPr lang="en-US" sz="2400" dirty="0" smtClean="0"/>
              <a:t>government</a:t>
            </a:r>
            <a:br>
              <a:rPr lang="en-US" sz="2400" dirty="0" smtClean="0"/>
            </a:br>
            <a:r>
              <a:rPr lang="en-US" sz="2400" dirty="0"/>
              <a:t/>
            </a:r>
            <a:br>
              <a:rPr lang="en-US" sz="2400" dirty="0"/>
            </a:br>
            <a:r>
              <a:rPr lang="en-US" sz="2400" dirty="0" err="1"/>
              <a:t>i</a:t>
            </a:r>
            <a:r>
              <a:rPr lang="en-US" sz="2400" dirty="0"/>
              <a:t>.</a:t>
            </a:r>
            <a:r>
              <a:rPr lang="en-US" sz="2400" b="1" dirty="0"/>
              <a:t> </a:t>
            </a:r>
            <a:r>
              <a:rPr lang="en-US" sz="2400" dirty="0"/>
              <a:t>If the amount is credited in the month of March – </a:t>
            </a:r>
            <a:r>
              <a:rPr lang="en-US" sz="2400" b="1" dirty="0"/>
              <a:t>On or before April 30th</a:t>
            </a:r>
            <a:r>
              <a:rPr lang="en-US" sz="2400" dirty="0"/>
              <a:t/>
            </a:r>
            <a:br>
              <a:rPr lang="en-US" sz="2400" dirty="0"/>
            </a:br>
            <a:r>
              <a:rPr lang="en-US" sz="2400" dirty="0" smtClean="0"/>
              <a:t/>
            </a:r>
            <a:br>
              <a:rPr lang="en-US" sz="2400" dirty="0" smtClean="0"/>
            </a:br>
            <a:r>
              <a:rPr lang="en-US" sz="2400" dirty="0" smtClean="0"/>
              <a:t>ii</a:t>
            </a:r>
            <a:r>
              <a:rPr lang="en-US" sz="2400" dirty="0"/>
              <a:t>.</a:t>
            </a:r>
            <a:r>
              <a:rPr lang="en-US" sz="2400" b="1" dirty="0"/>
              <a:t> </a:t>
            </a:r>
            <a:r>
              <a:rPr lang="en-US" sz="2400" dirty="0"/>
              <a:t>In Other months – </a:t>
            </a:r>
            <a:r>
              <a:rPr lang="en-US" sz="2400" b="1" dirty="0"/>
              <a:t>Within 7 days from the end of the month in which the deduction is made.</a:t>
            </a:r>
            <a:r>
              <a:rPr lang="en-US" sz="2400" dirty="0"/>
              <a:t/>
            </a:r>
            <a:br>
              <a:rPr lang="en-US" sz="2400" dirty="0"/>
            </a:br>
            <a:r>
              <a:rPr lang="en-US" sz="2400" dirty="0"/>
              <a:t/>
            </a:r>
            <a:br>
              <a:rPr lang="en-US" sz="2400" dirty="0"/>
            </a:br>
            <a:r>
              <a:rPr lang="en-US" sz="2700" b="1" dirty="0"/>
              <a:t>Issue of TDS certificate</a:t>
            </a:r>
            <a:br>
              <a:rPr lang="en-US" sz="2700" b="1" dirty="0"/>
            </a:br>
            <a:r>
              <a:rPr lang="en-US" sz="2700" dirty="0" smtClean="0"/>
              <a:t/>
            </a:r>
            <a:br>
              <a:rPr lang="en-US" sz="2700" dirty="0" smtClean="0"/>
            </a:br>
            <a:r>
              <a:rPr lang="en-US" sz="2700" dirty="0" smtClean="0"/>
              <a:t>In </a:t>
            </a:r>
            <a:r>
              <a:rPr lang="en-US" sz="2700" dirty="0"/>
              <a:t>case of payments other than salary, </a:t>
            </a:r>
            <a:r>
              <a:rPr lang="en-US" sz="2700" dirty="0">
                <a:solidFill>
                  <a:srgbClr val="FF0000"/>
                </a:solidFill>
              </a:rPr>
              <a:t>TDS certificates are to be issued on the quarterly basis in Form No.16A. As per rule 31, every person responsible for deduction of tax from payments other than salary has to issue a quarterly TDS certificate in Form No. 16A. The certificate is to be issued by the following dates</a:t>
            </a:r>
            <a:r>
              <a:rPr lang="en-US" sz="2700" dirty="0" smtClean="0">
                <a:solidFill>
                  <a:srgbClr val="FF0000"/>
                </a:solidFill>
              </a:rPr>
              <a:t/>
            </a:r>
            <a:br>
              <a:rPr lang="en-US" sz="2700" dirty="0" smtClean="0">
                <a:solidFill>
                  <a:srgbClr val="FF0000"/>
                </a:solidFill>
              </a:rPr>
            </a:br>
            <a:r>
              <a:rPr lang="en-US" sz="2400" dirty="0">
                <a:solidFill>
                  <a:srgbClr val="FF0000"/>
                </a:solidFill>
              </a:rPr>
              <a:t/>
            </a:r>
            <a:br>
              <a:rPr lang="en-US" sz="2400" dirty="0">
                <a:solidFill>
                  <a:srgbClr val="FF0000"/>
                </a:solidFill>
              </a:rPr>
            </a:br>
            <a:r>
              <a:rPr lang="en-US" sz="2400" dirty="0" smtClean="0"/>
              <a:t/>
            </a:r>
            <a:br>
              <a:rPr lang="en-US" sz="2400" dirty="0" smtClean="0"/>
            </a:br>
            <a:r>
              <a:rPr lang="en-US" sz="2400" dirty="0"/>
              <a:t/>
            </a:r>
            <a:br>
              <a:rPr lang="en-US" sz="2400" dirty="0"/>
            </a:br>
            <a:r>
              <a:rPr lang="en-US" sz="2400" dirty="0" smtClean="0"/>
              <a:t/>
            </a:r>
            <a:br>
              <a:rPr lang="en-US" sz="2400" dirty="0" smtClean="0"/>
            </a:br>
            <a:r>
              <a:rPr lang="en-US" sz="2400" dirty="0"/>
              <a:t/>
            </a:r>
            <a:br>
              <a:rPr lang="en-US" sz="2400" dirty="0"/>
            </a:br>
            <a:r>
              <a:rPr lang="en-US" sz="2400" dirty="0" smtClean="0"/>
              <a:t/>
            </a:r>
            <a:br>
              <a:rPr lang="en-US" sz="2400" dirty="0" smtClean="0"/>
            </a:br>
            <a:r>
              <a:rPr lang="en-US" sz="2400" dirty="0"/>
              <a:t/>
            </a:r>
            <a:br>
              <a:rPr lang="en-US" sz="2400" dirty="0"/>
            </a:br>
            <a:r>
              <a:rPr lang="en-US" sz="2400" dirty="0" smtClean="0"/>
              <a:t/>
            </a:r>
            <a:br>
              <a:rPr lang="en-US" sz="2400" dirty="0" smtClean="0"/>
            </a:br>
            <a:r>
              <a:rPr lang="en-US" sz="2400" dirty="0"/>
              <a:t/>
            </a:r>
            <a:br>
              <a:rPr lang="en-US" sz="2400" dirty="0"/>
            </a:br>
            <a:r>
              <a:rPr lang="en-US" sz="2400" dirty="0" smtClean="0"/>
              <a:t/>
            </a:r>
            <a:br>
              <a:rPr lang="en-US" sz="2400" dirty="0" smtClean="0"/>
            </a:br>
            <a:r>
              <a:rPr lang="en-US" sz="2400" dirty="0"/>
              <a:t/>
            </a:r>
            <a:br>
              <a:rPr lang="en-US" sz="2400" dirty="0"/>
            </a:br>
            <a:r>
              <a:rPr lang="en-US" sz="2400" dirty="0" smtClean="0"/>
              <a:t/>
            </a:r>
            <a:br>
              <a:rPr lang="en-US" sz="2400" dirty="0" smtClean="0"/>
            </a:br>
            <a:r>
              <a:rPr lang="en-US" sz="2400" dirty="0"/>
              <a:t/>
            </a:r>
            <a:br>
              <a:rPr lang="en-US" sz="2400" dirty="0"/>
            </a:br>
            <a:endParaRPr lang="en-US" sz="2400"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96532" y="300728"/>
            <a:ext cx="10515600" cy="6344771"/>
          </a:xfrm>
        </p:spPr>
        <p:txBody>
          <a:bodyPr>
            <a:normAutofit/>
          </a:bodyPr>
          <a:lstStyle/>
          <a:p>
            <a:endParaRPr lang="en-US" sz="2400" dirty="0"/>
          </a:p>
        </p:txBody>
      </p:sp>
      <p:graphicFrame>
        <p:nvGraphicFramePr>
          <p:cNvPr id="3" name="Table 2"/>
          <p:cNvGraphicFramePr>
            <a:graphicFrameLocks noGrp="1"/>
          </p:cNvGraphicFramePr>
          <p:nvPr/>
        </p:nvGraphicFramePr>
        <p:xfrm>
          <a:off x="1094704" y="553790"/>
          <a:ext cx="9736428" cy="5718220"/>
        </p:xfrm>
        <a:graphic>
          <a:graphicData uri="http://schemas.openxmlformats.org/drawingml/2006/table">
            <a:tbl>
              <a:tblPr firstRow="1" firstCol="1" bandRow="1">
                <a:tableStyleId>{5C22544A-7EE6-4342-B048-85BDC9FD1C3A}</a:tableStyleId>
              </a:tblPr>
              <a:tblGrid>
                <a:gridCol w="3245476"/>
                <a:gridCol w="3245476"/>
                <a:gridCol w="3245476"/>
              </a:tblGrid>
              <a:tr h="1633936">
                <a:tc>
                  <a:txBody>
                    <a:bodyPr/>
                    <a:lstStyle/>
                    <a:p>
                      <a:pPr marL="0" marR="0">
                        <a:lnSpc>
                          <a:spcPct val="115000"/>
                        </a:lnSpc>
                        <a:spcBef>
                          <a:spcPts val="1500"/>
                        </a:spcBef>
                        <a:spcAft>
                          <a:spcPts val="1500"/>
                        </a:spcAft>
                      </a:pPr>
                      <a:r>
                        <a:rPr lang="en-US" sz="2400" dirty="0">
                          <a:effectLst/>
                        </a:rPr>
                        <a:t>Quarter</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1500"/>
                        </a:spcBef>
                        <a:spcAft>
                          <a:spcPts val="1500"/>
                        </a:spcAft>
                      </a:pPr>
                      <a:r>
                        <a:rPr lang="en-US" sz="2400">
                          <a:effectLst/>
                        </a:rPr>
                        <a:t>Due date for Non-Government deductor</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1500"/>
                        </a:spcBef>
                        <a:spcAft>
                          <a:spcPts val="1500"/>
                        </a:spcAft>
                      </a:pPr>
                      <a:r>
                        <a:rPr lang="en-US" sz="2400">
                          <a:effectLst/>
                        </a:rPr>
                        <a:t>Due date for Government deductor</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r>
              <a:tr h="1021071">
                <a:tc>
                  <a:txBody>
                    <a:bodyPr/>
                    <a:lstStyle/>
                    <a:p>
                      <a:pPr marL="0" marR="0">
                        <a:lnSpc>
                          <a:spcPct val="115000"/>
                        </a:lnSpc>
                        <a:spcBef>
                          <a:spcPts val="1500"/>
                        </a:spcBef>
                        <a:spcAft>
                          <a:spcPts val="1500"/>
                        </a:spcAft>
                      </a:pPr>
                      <a:r>
                        <a:rPr lang="en-US" sz="2400" dirty="0">
                          <a:effectLst/>
                        </a:rPr>
                        <a:t>April to June</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1500"/>
                        </a:spcBef>
                        <a:spcAft>
                          <a:spcPts val="1500"/>
                        </a:spcAft>
                      </a:pPr>
                      <a:r>
                        <a:rPr lang="en-US" sz="2400" dirty="0">
                          <a:effectLst/>
                        </a:rPr>
                        <a:t>30th July</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1500"/>
                        </a:spcBef>
                        <a:spcAft>
                          <a:spcPts val="1500"/>
                        </a:spcAft>
                      </a:pPr>
                      <a:r>
                        <a:rPr lang="en-US" sz="2400" dirty="0">
                          <a:effectLst/>
                        </a:rPr>
                        <a:t>15th August</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r>
              <a:tr h="1021071">
                <a:tc>
                  <a:txBody>
                    <a:bodyPr/>
                    <a:lstStyle/>
                    <a:p>
                      <a:pPr marL="0" marR="0">
                        <a:lnSpc>
                          <a:spcPct val="115000"/>
                        </a:lnSpc>
                        <a:spcBef>
                          <a:spcPts val="1500"/>
                        </a:spcBef>
                        <a:spcAft>
                          <a:spcPts val="1500"/>
                        </a:spcAft>
                      </a:pPr>
                      <a:r>
                        <a:rPr lang="en-US" sz="2400">
                          <a:effectLst/>
                        </a:rPr>
                        <a:t>July to September</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1500"/>
                        </a:spcBef>
                        <a:spcAft>
                          <a:spcPts val="1500"/>
                        </a:spcAft>
                      </a:pPr>
                      <a:r>
                        <a:rPr lang="en-US" sz="2400">
                          <a:effectLst/>
                        </a:rPr>
                        <a:t>30th October</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1500"/>
                        </a:spcBef>
                        <a:spcAft>
                          <a:spcPts val="1500"/>
                        </a:spcAft>
                      </a:pPr>
                      <a:r>
                        <a:rPr lang="en-US" sz="2400" dirty="0">
                          <a:effectLst/>
                        </a:rPr>
                        <a:t>15th November</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r>
              <a:tr h="1021071">
                <a:tc>
                  <a:txBody>
                    <a:bodyPr/>
                    <a:lstStyle/>
                    <a:p>
                      <a:pPr marL="0" marR="0">
                        <a:lnSpc>
                          <a:spcPct val="115000"/>
                        </a:lnSpc>
                        <a:spcBef>
                          <a:spcPts val="1500"/>
                        </a:spcBef>
                        <a:spcAft>
                          <a:spcPts val="1500"/>
                        </a:spcAft>
                      </a:pPr>
                      <a:r>
                        <a:rPr lang="en-US" sz="2400">
                          <a:effectLst/>
                        </a:rPr>
                        <a:t>October to December</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1500"/>
                        </a:spcBef>
                        <a:spcAft>
                          <a:spcPts val="1500"/>
                        </a:spcAft>
                      </a:pPr>
                      <a:r>
                        <a:rPr lang="en-US" sz="2400">
                          <a:effectLst/>
                        </a:rPr>
                        <a:t>30th January</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1500"/>
                        </a:spcBef>
                        <a:spcAft>
                          <a:spcPts val="1500"/>
                        </a:spcAft>
                      </a:pPr>
                      <a:r>
                        <a:rPr lang="en-US" sz="2400" dirty="0">
                          <a:effectLst/>
                        </a:rPr>
                        <a:t>15th February</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r>
              <a:tr h="1021071">
                <a:tc>
                  <a:txBody>
                    <a:bodyPr/>
                    <a:lstStyle/>
                    <a:p>
                      <a:pPr marL="0" marR="0">
                        <a:lnSpc>
                          <a:spcPct val="115000"/>
                        </a:lnSpc>
                        <a:spcBef>
                          <a:spcPts val="1500"/>
                        </a:spcBef>
                        <a:spcAft>
                          <a:spcPts val="1500"/>
                        </a:spcAft>
                      </a:pPr>
                      <a:r>
                        <a:rPr lang="en-US" sz="2400">
                          <a:effectLst/>
                        </a:rPr>
                        <a:t>January to March</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1500"/>
                        </a:spcBef>
                        <a:spcAft>
                          <a:spcPts val="1500"/>
                        </a:spcAft>
                      </a:pPr>
                      <a:r>
                        <a:rPr lang="en-US" sz="2400">
                          <a:effectLst/>
                        </a:rPr>
                        <a:t>30th May</a:t>
                      </a:r>
                      <a:endParaRPr lang="en-US" sz="240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c>
                  <a:txBody>
                    <a:bodyPr/>
                    <a:lstStyle/>
                    <a:p>
                      <a:pPr marL="0" marR="0">
                        <a:lnSpc>
                          <a:spcPct val="115000"/>
                        </a:lnSpc>
                        <a:spcBef>
                          <a:spcPts val="1500"/>
                        </a:spcBef>
                        <a:spcAft>
                          <a:spcPts val="1500"/>
                        </a:spcAft>
                      </a:pPr>
                      <a:r>
                        <a:rPr lang="en-US" sz="2400" dirty="0">
                          <a:effectLst/>
                        </a:rPr>
                        <a:t>30th May</a:t>
                      </a:r>
                      <a:endParaRPr lang="en-US" sz="2400"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76200" marR="76200" marT="76200" marB="76200"/>
                </a:tc>
              </a:tr>
            </a:tbl>
          </a:graphicData>
        </a:graphic>
      </p:graphicFrame>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6379" y="339367"/>
            <a:ext cx="11177789" cy="6215979"/>
          </a:xfrm>
        </p:spPr>
        <p:txBody>
          <a:bodyPr>
            <a:normAutofit/>
          </a:bodyPr>
          <a:lstStyle/>
          <a:p>
            <a:r>
              <a:rPr lang="en-US" sz="2400" dirty="0"/>
              <a:t>CBDT Circular No. 1/2012, dated 9-4-2012, it is mandatory for all the </a:t>
            </a:r>
            <a:r>
              <a:rPr lang="en-US" sz="2400" dirty="0" err="1"/>
              <a:t>deductors</a:t>
            </a:r>
            <a:r>
              <a:rPr lang="en-US" sz="2400" dirty="0"/>
              <a:t> to issue TDS certificate in Form No. 16A by generating the certificate through TIN central system by downloading the certificate from the TIN website with a unique TDS certificate number. These provisions are applicable in respect of all sums deducted on or after 1-4-2012. The certificate so issued can be authenticated either by using the digital signature or manual signature.</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86683" y="287851"/>
            <a:ext cx="10971727" cy="6280374"/>
          </a:xfrm>
        </p:spPr>
        <p:txBody>
          <a:bodyPr>
            <a:normAutofit/>
          </a:bodyPr>
          <a:lstStyle/>
          <a:p>
            <a:r>
              <a:rPr lang="en-US" sz="2400" b="1" dirty="0" smtClean="0"/>
              <a:t>Section 194D – Insurance commission</a:t>
            </a:r>
            <a:br>
              <a:rPr lang="en-US" sz="2400" b="1" dirty="0" smtClean="0"/>
            </a:br>
            <a:r>
              <a:rPr lang="en-US" sz="2400" b="1" dirty="0" smtClean="0"/>
              <a:t/>
            </a:r>
            <a:br>
              <a:rPr lang="en-US" sz="2400" b="1" dirty="0" smtClean="0"/>
            </a:br>
            <a:r>
              <a:rPr lang="en-US" sz="2400" b="1" dirty="0" smtClean="0"/>
              <a:t>Payable on Remuneration</a:t>
            </a:r>
            <a:br>
              <a:rPr lang="en-US" sz="2400" b="1" dirty="0" smtClean="0"/>
            </a:br>
            <a:r>
              <a:rPr lang="en-US" sz="2400" b="1" dirty="0" smtClean="0"/>
              <a:t>Payable on Reward</a:t>
            </a:r>
            <a:br>
              <a:rPr lang="en-US" sz="2400" b="1" dirty="0" smtClean="0"/>
            </a:br>
            <a:r>
              <a:rPr lang="en-US" sz="2400" b="1" dirty="0" smtClean="0"/>
              <a:t>Payable on Commission including renewal commission</a:t>
            </a:r>
            <a:br>
              <a:rPr lang="en-US" sz="2400" b="1" dirty="0" smtClean="0"/>
            </a:br>
            <a:r>
              <a:rPr lang="en-US" sz="2400" b="1" dirty="0" smtClean="0"/>
              <a:t/>
            </a:r>
            <a:br>
              <a:rPr lang="en-US" sz="2400" b="1" dirty="0" smtClean="0"/>
            </a:br>
            <a:r>
              <a:rPr lang="en-US" sz="2400" b="1" dirty="0" smtClean="0"/>
              <a:t>Rate of TDS @5%</a:t>
            </a:r>
            <a:br>
              <a:rPr lang="en-US" sz="2400" b="1" dirty="0" smtClean="0"/>
            </a:br>
            <a:r>
              <a:rPr lang="en-US" sz="2400" b="1" dirty="0" smtClean="0"/>
              <a:t/>
            </a:r>
            <a:br>
              <a:rPr lang="en-US" sz="2400" b="1" dirty="0" smtClean="0"/>
            </a:br>
            <a:r>
              <a:rPr lang="en-US" sz="2400" b="1" dirty="0" smtClean="0"/>
              <a:t>Threshold limit Rs.15,000/-</a:t>
            </a:r>
            <a:br>
              <a:rPr lang="en-US" sz="2400" b="1" dirty="0" smtClean="0"/>
            </a:br>
            <a:r>
              <a:rPr lang="en-US" sz="2400" b="1" dirty="0" smtClean="0"/>
              <a:t/>
            </a:r>
            <a:br>
              <a:rPr lang="en-US" sz="2400" b="1" dirty="0" smtClean="0"/>
            </a:br>
            <a:r>
              <a:rPr lang="en-US" sz="2400" b="1" dirty="0" smtClean="0"/>
              <a:t>Payable by: Any person responsible for paying to a resident any income by way of soliciting or procuring insurance business including the insurance business of continuation, renewal and revival of policy</a:t>
            </a:r>
            <a:endParaRPr lang="en-US" sz="2400" b="1"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89716" y="416641"/>
            <a:ext cx="10907332" cy="6087190"/>
          </a:xfrm>
        </p:spPr>
        <p:txBody>
          <a:bodyPr>
            <a:normAutofit/>
          </a:bodyPr>
          <a:lstStyle/>
          <a:p>
            <a:r>
              <a:rPr lang="en-US" sz="2400" b="1" dirty="0" smtClean="0"/>
              <a:t>194DA Payment in respect of Life Insurance Policies</a:t>
            </a:r>
            <a:br>
              <a:rPr lang="en-US" sz="2400" b="1" dirty="0" smtClean="0"/>
            </a:br>
            <a:r>
              <a:rPr lang="en-US" sz="2400" b="1" dirty="0" smtClean="0"/>
              <a:t/>
            </a:r>
            <a:br>
              <a:rPr lang="en-US" sz="2400" b="1" dirty="0" smtClean="0"/>
            </a:br>
            <a:r>
              <a:rPr lang="en-US" sz="2400" b="1" dirty="0" smtClean="0"/>
              <a:t>Any person responsible for payment in relates to any sum under a Life Insurance Policy other than the amount not included in Total Income under section 10(10D)</a:t>
            </a:r>
            <a:br>
              <a:rPr lang="en-US" sz="2400" b="1" dirty="0" smtClean="0"/>
            </a:br>
            <a:r>
              <a:rPr lang="en-US" sz="2400" b="1" dirty="0" smtClean="0"/>
              <a:t/>
            </a:r>
            <a:br>
              <a:rPr lang="en-US" sz="2400" b="1" dirty="0" smtClean="0"/>
            </a:br>
            <a:r>
              <a:rPr lang="en-US" sz="2400" b="1" dirty="0" smtClean="0"/>
              <a:t>Threshold limit: Rs.99,999/-</a:t>
            </a:r>
            <a:br>
              <a:rPr lang="en-US" sz="2400" b="1" dirty="0" smtClean="0"/>
            </a:br>
            <a:r>
              <a:rPr lang="en-US" sz="2400" b="1" dirty="0"/>
              <a:t/>
            </a:r>
            <a:br>
              <a:rPr lang="en-US" sz="2400" b="1" dirty="0"/>
            </a:br>
            <a:r>
              <a:rPr lang="en-US" sz="2400" b="1" dirty="0" smtClean="0"/>
              <a:t>Rate: 5% on the sum to be paid in excess of the premium paid. </a:t>
            </a:r>
            <a:br>
              <a:rPr lang="en-US" sz="2400" b="1" dirty="0" smtClean="0"/>
            </a:br>
            <a:r>
              <a:rPr lang="en-US" sz="2400" b="1" dirty="0" smtClean="0"/>
              <a:t/>
            </a:r>
            <a:br>
              <a:rPr lang="en-US" sz="2400" b="1" dirty="0" smtClean="0"/>
            </a:br>
            <a:r>
              <a:rPr lang="en-US" sz="2400" dirty="0" smtClean="0"/>
              <a:t>As </a:t>
            </a:r>
            <a:r>
              <a:rPr lang="en-US" sz="2400" dirty="0"/>
              <a:t>per sec 10 [10(D)] of the Income Tax Act any sum received under the Life Insurance Policy including the sum allocated by way of bonus on such policy is exempted whether received from Indian or a Foreign Company. However, this section has following exceptions to it:</a:t>
            </a:r>
            <a:br>
              <a:rPr lang="en-US" sz="2400" dirty="0"/>
            </a:br>
            <a:r>
              <a:rPr lang="en-US" sz="2400" dirty="0"/>
              <a:t/>
            </a:r>
            <a:br>
              <a:rPr lang="en-US" sz="2400" dirty="0"/>
            </a:br>
            <a:endParaRPr lang="en-US" sz="2400" b="1"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958848" cy="6087190"/>
          </a:xfrm>
        </p:spPr>
        <p:txBody>
          <a:bodyPr>
            <a:normAutofit/>
          </a:bodyPr>
          <a:lstStyle/>
          <a:p>
            <a:r>
              <a:rPr lang="en-US" sz="2400" dirty="0" smtClean="0"/>
              <a:t>1. Any </a:t>
            </a:r>
            <a:r>
              <a:rPr lang="en-US" sz="2400" dirty="0"/>
              <a:t>sum received under section 80DD (3) or 80DDA (3). </a:t>
            </a:r>
            <a:r>
              <a:rPr lang="en-US" sz="2400" dirty="0" smtClean="0"/>
              <a:t/>
            </a:r>
            <a:br>
              <a:rPr lang="en-US" sz="2400" dirty="0" smtClean="0"/>
            </a:br>
            <a:r>
              <a:rPr lang="en-US" sz="2400" dirty="0" smtClean="0"/>
              <a:t/>
            </a:r>
            <a:br>
              <a:rPr lang="en-US" sz="2400" dirty="0" smtClean="0"/>
            </a:br>
            <a:r>
              <a:rPr lang="en-US" sz="2400" dirty="0" smtClean="0"/>
              <a:t>2. Any </a:t>
            </a:r>
            <a:r>
              <a:rPr lang="en-US" sz="2400" dirty="0"/>
              <a:t>sum received under a Keyman Insurance Policy</a:t>
            </a:r>
            <a:r>
              <a:rPr lang="en-US" sz="2400" dirty="0" smtClean="0"/>
              <a:t>.</a:t>
            </a:r>
            <a:br>
              <a:rPr lang="en-US" sz="2400" dirty="0" smtClean="0"/>
            </a:br>
            <a:r>
              <a:rPr lang="en-US" sz="2400" dirty="0"/>
              <a:t/>
            </a:r>
            <a:br>
              <a:rPr lang="en-US" sz="2400" dirty="0"/>
            </a:br>
            <a:r>
              <a:rPr lang="en-US" sz="2400" dirty="0" smtClean="0"/>
              <a:t>3. If </a:t>
            </a:r>
            <a:r>
              <a:rPr lang="en-US" sz="2400" dirty="0"/>
              <a:t>Policy is </a:t>
            </a:r>
            <a:r>
              <a:rPr lang="en-US" sz="2400" dirty="0" smtClean="0"/>
              <a:t>purchased after </a:t>
            </a:r>
            <a:r>
              <a:rPr lang="en-US" sz="2400" dirty="0"/>
              <a:t>1st April 2003 but on or before 31st March </a:t>
            </a:r>
            <a:r>
              <a:rPr lang="en-US" sz="2400" dirty="0" smtClean="0"/>
              <a:t>2012, the annual premium </a:t>
            </a:r>
            <a:r>
              <a:rPr lang="en-US" sz="2400" dirty="0"/>
              <a:t>paid is </a:t>
            </a:r>
            <a:r>
              <a:rPr lang="en-US" sz="2400" dirty="0" smtClean="0"/>
              <a:t>20</a:t>
            </a:r>
            <a:r>
              <a:rPr lang="en-US" sz="2400" dirty="0"/>
              <a:t>% more than the sum </a:t>
            </a:r>
            <a:r>
              <a:rPr lang="en-US" sz="2400" dirty="0" smtClean="0"/>
              <a:t>assured</a:t>
            </a:r>
            <a:r>
              <a:rPr lang="en-US" sz="2400" dirty="0"/>
              <a:t>. </a:t>
            </a:r>
            <a:r>
              <a:rPr lang="en-US" sz="2400" dirty="0" smtClean="0"/>
              <a:t>If the policy is purchased </a:t>
            </a:r>
            <a:r>
              <a:rPr lang="en-US" sz="2400" dirty="0" smtClean="0"/>
              <a:t/>
            </a:r>
            <a:br>
              <a:rPr lang="en-US" sz="2400" dirty="0" smtClean="0"/>
            </a:br>
            <a:r>
              <a:rPr lang="en-US" sz="2400" dirty="0" smtClean="0"/>
              <a:t>after </a:t>
            </a:r>
            <a:r>
              <a:rPr lang="en-US" sz="2400" dirty="0" smtClean="0"/>
              <a:t>1</a:t>
            </a:r>
            <a:r>
              <a:rPr lang="en-US" sz="2400" baseline="30000" dirty="0" smtClean="0"/>
              <a:t>st</a:t>
            </a:r>
            <a:r>
              <a:rPr lang="en-US" sz="2400" dirty="0" smtClean="0"/>
              <a:t> April 2012 the annual premium paid is more than 10% of sum </a:t>
            </a:r>
            <a:r>
              <a:rPr lang="en-US" sz="2400" dirty="0" smtClean="0"/>
              <a:t>assured.</a:t>
            </a:r>
            <a:br>
              <a:rPr lang="en-US" sz="2400" dirty="0" smtClean="0"/>
            </a:br>
            <a:r>
              <a:rPr lang="en-US" sz="2400" dirty="0" smtClean="0"/>
              <a:t>Provided that if the person is buying policy with under disability or severe disability</a:t>
            </a:r>
            <a:br>
              <a:rPr lang="en-US" sz="2400" dirty="0" smtClean="0"/>
            </a:br>
            <a:r>
              <a:rPr lang="en-US" sz="2400" dirty="0" smtClean="0"/>
              <a:t>and eligible to claim deduction U/s 80DDB and/or U/s 80U the annual premium will</a:t>
            </a:r>
            <a:br>
              <a:rPr lang="en-US" sz="2400" dirty="0" smtClean="0"/>
            </a:br>
            <a:r>
              <a:rPr lang="en-US" sz="2400" dirty="0" smtClean="0"/>
              <a:t>be replaced by 15% of sum assured.</a:t>
            </a:r>
            <a:br>
              <a:rPr lang="en-US" sz="2400" dirty="0" smtClean="0"/>
            </a:br>
            <a:r>
              <a:rPr lang="en-US" sz="2400" dirty="0"/>
              <a:t/>
            </a:r>
            <a:br>
              <a:rPr lang="en-US" sz="2400" dirty="0"/>
            </a:br>
            <a:r>
              <a:rPr lang="en-US" sz="2400" dirty="0"/>
              <a:t>The Deductor or payer shall issue a quarterly TDS certificate to the </a:t>
            </a:r>
            <a:r>
              <a:rPr lang="en-US" sz="2400" dirty="0" smtClean="0"/>
              <a:t>Deductee </a:t>
            </a:r>
            <a:r>
              <a:rPr lang="en-US" sz="2400" dirty="0"/>
              <a:t>in form 16A. The deductor can download the form from the Traces and the </a:t>
            </a:r>
            <a:r>
              <a:rPr lang="en-US" sz="2400" dirty="0" smtClean="0"/>
              <a:t>Deductee </a:t>
            </a:r>
            <a:r>
              <a:rPr lang="en-US" sz="2400" dirty="0"/>
              <a:t>can </a:t>
            </a:r>
            <a:r>
              <a:rPr lang="en-US" sz="2400" dirty="0" smtClean="0"/>
              <a:t>verify </a:t>
            </a:r>
            <a:r>
              <a:rPr lang="en-US" sz="2400" dirty="0"/>
              <a:t>the same </a:t>
            </a:r>
            <a:r>
              <a:rPr lang="en-US" sz="2400" dirty="0" smtClean="0"/>
              <a:t>through </a:t>
            </a:r>
            <a:r>
              <a:rPr lang="en-US" sz="2400" dirty="0"/>
              <a:t>form </a:t>
            </a:r>
            <a:r>
              <a:rPr lang="en-US" sz="2400" dirty="0" smtClean="0"/>
              <a:t>26AS for the respective year.</a:t>
            </a:r>
            <a:r>
              <a:rPr lang="en-US" sz="2400" dirty="0"/>
              <a:t/>
            </a:r>
            <a:br>
              <a:rPr lang="en-US" sz="2400" dirty="0"/>
            </a:br>
            <a:endParaRPr lang="en-US" sz="2400"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50742" y="196312"/>
            <a:ext cx="10515600" cy="6288894"/>
          </a:xfrm>
        </p:spPr>
        <p:txBody>
          <a:bodyPr>
            <a:normAutofit/>
          </a:bodyPr>
          <a:lstStyle/>
          <a:p>
            <a:r>
              <a:rPr lang="en-US" sz="2400" b="1" u="sng" dirty="0" smtClean="0"/>
              <a:t>Illustration:</a:t>
            </a:r>
            <a:br>
              <a:rPr lang="en-US" sz="2400" b="1" u="sng" dirty="0" smtClean="0"/>
            </a:br>
            <a:r>
              <a:rPr lang="en-US" sz="2400" b="1" u="sng" dirty="0" smtClean="0"/>
              <a:t/>
            </a:r>
            <a:br>
              <a:rPr lang="en-US" sz="2400" b="1" u="sng" dirty="0" smtClean="0"/>
            </a:br>
            <a:r>
              <a:rPr lang="en-US" sz="2400" dirty="0" smtClean="0"/>
              <a:t>Miss Padma, </a:t>
            </a:r>
            <a:r>
              <a:rPr lang="en-US" sz="2400" dirty="0"/>
              <a:t>a resident </a:t>
            </a:r>
            <a:r>
              <a:rPr lang="en-US" sz="2400" dirty="0" smtClean="0"/>
              <a:t>individual has received </a:t>
            </a:r>
            <a:r>
              <a:rPr lang="en-US" sz="2400" dirty="0"/>
              <a:t>Rs. </a:t>
            </a:r>
            <a:r>
              <a:rPr lang="en-US" sz="2400" dirty="0" smtClean="0"/>
              <a:t>3,25,000 </a:t>
            </a:r>
            <a:r>
              <a:rPr lang="en-US" sz="2400" dirty="0"/>
              <a:t>on </a:t>
            </a:r>
            <a:r>
              <a:rPr lang="en-US" sz="2400" dirty="0" smtClean="0"/>
              <a:t>31.07.2023 after </a:t>
            </a:r>
            <a:r>
              <a:rPr lang="en-US" sz="2400" dirty="0"/>
              <a:t>maturity of her life insurance policy taken on </a:t>
            </a:r>
            <a:r>
              <a:rPr lang="en-US" sz="2400" dirty="0" smtClean="0"/>
              <a:t>30.06.2013. </a:t>
            </a:r>
            <a:r>
              <a:rPr lang="en-US" sz="2400" dirty="0"/>
              <a:t>The </a:t>
            </a:r>
            <a:r>
              <a:rPr lang="en-US" sz="2400" dirty="0" smtClean="0"/>
              <a:t>sum </a:t>
            </a:r>
            <a:r>
              <a:rPr lang="en-US" sz="2400" dirty="0"/>
              <a:t>assured </a:t>
            </a:r>
            <a:r>
              <a:rPr lang="en-US" sz="2400" dirty="0" smtClean="0"/>
              <a:t>of that policy is </a:t>
            </a:r>
            <a:r>
              <a:rPr lang="en-US" sz="2400" dirty="0"/>
              <a:t>Rs. </a:t>
            </a:r>
            <a:r>
              <a:rPr lang="en-US" sz="2400" dirty="0" smtClean="0"/>
              <a:t>2,25,000/-  </a:t>
            </a:r>
            <a:r>
              <a:rPr lang="en-US" sz="2400" dirty="0"/>
              <a:t>and </a:t>
            </a:r>
            <a:r>
              <a:rPr lang="en-US" sz="2400" dirty="0" smtClean="0"/>
              <a:t>the annual </a:t>
            </a:r>
            <a:r>
              <a:rPr lang="en-US" sz="2400" dirty="0"/>
              <a:t>premium </a:t>
            </a:r>
            <a:r>
              <a:rPr lang="en-US" sz="2400" dirty="0" smtClean="0"/>
              <a:t>was Rs.24,000 and paid till 30.06.2022 for ten years. The deductor deducted the tax U/s 194DA Rs.4,250/-. </a:t>
            </a:r>
            <a:br>
              <a:rPr lang="en-US" sz="2400" dirty="0" smtClean="0"/>
            </a:br>
            <a:r>
              <a:rPr lang="en-US" sz="2400" dirty="0" smtClean="0"/>
              <a:t>If Miss Padma is an handicraft being eligible to avail deduction either U/s 80DDB and/or U/s 80U.  </a:t>
            </a:r>
            <a:br>
              <a:rPr lang="en-US" sz="2400" dirty="0" smtClean="0"/>
            </a:br>
            <a:r>
              <a:rPr lang="en-US" sz="2400" dirty="0"/>
              <a:t/>
            </a:r>
            <a:br>
              <a:rPr lang="en-US" sz="2400" dirty="0"/>
            </a:br>
            <a:r>
              <a:rPr lang="en-US" sz="2400" dirty="0" smtClean="0"/>
              <a:t>In </a:t>
            </a:r>
            <a:r>
              <a:rPr lang="en-US" sz="2400" dirty="0"/>
              <a:t>this </a:t>
            </a:r>
            <a:r>
              <a:rPr lang="en-US" sz="2400" dirty="0" smtClean="0"/>
              <a:t>illustration case</a:t>
            </a:r>
            <a:r>
              <a:rPr lang="en-US" sz="2400" dirty="0"/>
              <a:t>, the annual premium </a:t>
            </a:r>
            <a:r>
              <a:rPr lang="en-US" sz="2400" dirty="0" smtClean="0"/>
              <a:t>is Rs.24,000  P.A. which is more than 10% of sum assured, in </a:t>
            </a:r>
            <a:r>
              <a:rPr lang="en-US" sz="2400" dirty="0"/>
              <a:t>respect of a policy taken on or after 01.04.2012 and consequently, the maturity proceeds of Rs. </a:t>
            </a:r>
            <a:r>
              <a:rPr lang="en-US" sz="2400" dirty="0" smtClean="0"/>
              <a:t>3,25,000 </a:t>
            </a:r>
            <a:r>
              <a:rPr lang="en-US" sz="2400" dirty="0"/>
              <a:t>received on </a:t>
            </a:r>
            <a:r>
              <a:rPr lang="en-US" sz="2400" dirty="0" smtClean="0"/>
              <a:t>31.07.23 would</a:t>
            </a:r>
            <a:br>
              <a:rPr lang="en-US" sz="2400" dirty="0" smtClean="0"/>
            </a:br>
            <a:r>
              <a:rPr lang="en-US" sz="2400" dirty="0" smtClean="0"/>
              <a:t>not </a:t>
            </a:r>
            <a:r>
              <a:rPr lang="en-US" sz="2400" dirty="0"/>
              <a:t>be exempt under Section 10(10D) in the hands of Miss </a:t>
            </a:r>
            <a:r>
              <a:rPr lang="en-US" sz="2400" dirty="0" smtClean="0"/>
              <a:t>Padma. </a:t>
            </a:r>
            <a:r>
              <a:rPr lang="en-US" sz="2400" dirty="0"/>
              <a:t>Tax shall be deducted @ 5% on (</a:t>
            </a:r>
            <a:r>
              <a:rPr lang="en-US" sz="2400" dirty="0" smtClean="0"/>
              <a:t>Rs.3,25,000 </a:t>
            </a:r>
            <a:r>
              <a:rPr lang="en-US" sz="2400" dirty="0"/>
              <a:t>less premium </a:t>
            </a:r>
            <a:r>
              <a:rPr lang="en-US" sz="2400" dirty="0" smtClean="0"/>
              <a:t>paid for ten years as Rs.2,40,000/-</a:t>
            </a:r>
            <a:br>
              <a:rPr lang="en-US" sz="2400" dirty="0" smtClean="0"/>
            </a:br>
            <a:r>
              <a:rPr lang="en-US" sz="2400" dirty="0" smtClean="0"/>
              <a:t>i.e. Rs</a:t>
            </a:r>
            <a:r>
              <a:rPr lang="en-US" sz="2400" dirty="0"/>
              <a:t>. </a:t>
            </a:r>
            <a:r>
              <a:rPr lang="en-US" sz="2400" dirty="0" smtClean="0"/>
              <a:t>85,000 @ 5%.</a:t>
            </a:r>
            <a:endParaRPr lang="en-IN" sz="2400" dirty="0"/>
          </a:p>
        </p:txBody>
      </p:sp>
    </p:spTree>
    <p:extLst>
      <p:ext uri="{BB962C8B-B14F-4D97-AF65-F5344CB8AC3E}">
        <p14:creationId xmlns:p14="http://schemas.microsoft.com/office/powerpoint/2010/main" val="289884985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933090" cy="6254616"/>
          </a:xfrm>
        </p:spPr>
        <p:txBody>
          <a:bodyPr>
            <a:normAutofit/>
          </a:bodyPr>
          <a:lstStyle/>
          <a:p>
            <a:pPr algn="ctr"/>
            <a:r>
              <a:rPr lang="en-US" sz="2400" dirty="0"/>
              <a:t>Thanks for watching the Slides</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11380" y="365126"/>
            <a:ext cx="5074276" cy="858368"/>
          </a:xfrm>
        </p:spPr>
        <p:txBody>
          <a:bodyPr/>
          <a:lstStyle/>
          <a:p>
            <a:pPr algn="ctr"/>
            <a:r>
              <a:rPr lang="en-IN" b="1" dirty="0" smtClean="0"/>
              <a:t>Introduction</a:t>
            </a:r>
            <a:endParaRPr lang="en-IN" b="1" dirty="0"/>
          </a:p>
        </p:txBody>
      </p:sp>
      <p:sp>
        <p:nvSpPr>
          <p:cNvPr id="3" name="Content Placeholder 2"/>
          <p:cNvSpPr>
            <a:spLocks noGrp="1"/>
          </p:cNvSpPr>
          <p:nvPr>
            <p:ph idx="1"/>
          </p:nvPr>
        </p:nvSpPr>
        <p:spPr>
          <a:xfrm>
            <a:off x="838200" y="1094703"/>
            <a:ext cx="10515600" cy="5082259"/>
          </a:xfrm>
        </p:spPr>
        <p:txBody>
          <a:bodyPr>
            <a:normAutofit/>
          </a:bodyPr>
          <a:lstStyle/>
          <a:p>
            <a:pPr algn="just"/>
            <a:r>
              <a:rPr lang="en-IN" sz="2400" b="1" dirty="0" smtClean="0">
                <a:solidFill>
                  <a:srgbClr val="FF0000"/>
                </a:solidFill>
              </a:rPr>
              <a:t>TDS</a:t>
            </a:r>
            <a:r>
              <a:rPr lang="en-IN" sz="2400" dirty="0" smtClean="0"/>
              <a:t>: </a:t>
            </a:r>
            <a:r>
              <a:rPr lang="en-IN" sz="2400" b="1" dirty="0" smtClean="0"/>
              <a:t>TAX DEDUCTED AT SOURCE :-</a:t>
            </a:r>
            <a:r>
              <a:rPr lang="en-IN" sz="2400" dirty="0" smtClean="0"/>
              <a:t> In order to safeguard the government revenue and also to receive Tax in regular manner the Central Government has fixed a mechanism as suggested and implemented inspite of payment of tax after self assessment or after fixation of estimated income by the assesse to deduct tax by the payer at the time of generation of Income or credit of Income in favour of the beneficiary.</a:t>
            </a:r>
          </a:p>
          <a:p>
            <a:pPr algn="just"/>
            <a:endParaRPr lang="en-IN" sz="2400" dirty="0"/>
          </a:p>
          <a:p>
            <a:pPr algn="just"/>
            <a:r>
              <a:rPr lang="en-IN" sz="2400" b="1" dirty="0" smtClean="0"/>
              <a:t>Definition :-</a:t>
            </a:r>
          </a:p>
          <a:p>
            <a:pPr algn="just"/>
            <a:r>
              <a:rPr lang="en-IN" sz="2400" dirty="0" smtClean="0"/>
              <a:t>Income : Section 2(24): </a:t>
            </a:r>
          </a:p>
          <a:p>
            <a:pPr algn="just"/>
            <a:r>
              <a:rPr lang="en-IN" sz="2400" dirty="0" smtClean="0"/>
              <a:t>Chapter XVII</a:t>
            </a:r>
          </a:p>
          <a:p>
            <a:pPr algn="just"/>
            <a:endParaRPr lang="en-IN" sz="2400" dirty="0" smtClean="0"/>
          </a:p>
          <a:p>
            <a:pPr algn="just"/>
            <a:endParaRPr lang="en-IN" sz="2400" dirty="0"/>
          </a:p>
          <a:p>
            <a:pPr algn="just"/>
            <a:endParaRPr lang="en-IN" sz="2400"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3183" y="154547"/>
            <a:ext cx="11822806" cy="6542468"/>
          </a:xfrm>
        </p:spPr>
        <p:txBody>
          <a:bodyPr/>
          <a:lstStyle/>
          <a:p>
            <a:endParaRPr lang="en-IN" dirty="0"/>
          </a:p>
        </p:txBody>
      </p:sp>
      <p:graphicFrame>
        <p:nvGraphicFramePr>
          <p:cNvPr id="3" name="Table 2"/>
          <p:cNvGraphicFramePr>
            <a:graphicFrameLocks noGrp="1"/>
          </p:cNvGraphicFramePr>
          <p:nvPr/>
        </p:nvGraphicFramePr>
        <p:xfrm>
          <a:off x="193183" y="154545"/>
          <a:ext cx="11822806" cy="6542469"/>
        </p:xfrm>
        <a:graphic>
          <a:graphicData uri="http://schemas.openxmlformats.org/drawingml/2006/table">
            <a:tbl>
              <a:tblPr firstRow="1" firstCol="1" bandRow="1">
                <a:tableStyleId>{5C22544A-7EE6-4342-B048-85BDC9FD1C3A}</a:tableStyleId>
              </a:tblPr>
              <a:tblGrid>
                <a:gridCol w="2646057"/>
                <a:gridCol w="4109833"/>
                <a:gridCol w="2420859"/>
                <a:gridCol w="2646057"/>
              </a:tblGrid>
              <a:tr h="1382525">
                <a:tc rowSpan="2">
                  <a:txBody>
                    <a:bodyPr/>
                    <a:lstStyle/>
                    <a:p>
                      <a:pPr>
                        <a:lnSpc>
                          <a:spcPct val="115000"/>
                        </a:lnSpc>
                        <a:spcAft>
                          <a:spcPts val="0"/>
                        </a:spcAft>
                      </a:pPr>
                      <a:r>
                        <a:rPr lang="en-US" sz="1400" b="1" dirty="0">
                          <a:effectLst/>
                        </a:rPr>
                        <a:t>194C </a:t>
                      </a:r>
                      <a:endParaRPr lang="en-IN" sz="1400" b="1"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rowSpan="2">
                  <a:txBody>
                    <a:bodyPr/>
                    <a:lstStyle/>
                    <a:p>
                      <a:pPr>
                        <a:lnSpc>
                          <a:spcPct val="115000"/>
                        </a:lnSpc>
                        <a:spcAft>
                          <a:spcPts val="0"/>
                        </a:spcAft>
                      </a:pPr>
                      <a:r>
                        <a:rPr lang="en-US" sz="1400" b="1">
                          <a:effectLst/>
                        </a:rPr>
                        <a:t>Payment to</a:t>
                      </a:r>
                      <a:br>
                        <a:rPr lang="en-US" sz="1400" b="1">
                          <a:effectLst/>
                        </a:rPr>
                      </a:br>
                      <a:r>
                        <a:rPr lang="en-US" sz="1400" b="1">
                          <a:effectLst/>
                        </a:rPr>
                        <a:t>contractors/ sub-</a:t>
                      </a:r>
                      <a:br>
                        <a:rPr lang="en-US" sz="1400" b="1">
                          <a:effectLst/>
                        </a:rPr>
                      </a:br>
                      <a:r>
                        <a:rPr lang="en-US" sz="1400" b="1">
                          <a:effectLst/>
                        </a:rPr>
                        <a:t>contractors</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rowSpan="2">
                  <a:txBody>
                    <a:bodyPr/>
                    <a:lstStyle/>
                    <a:p>
                      <a:pPr>
                        <a:lnSpc>
                          <a:spcPct val="115000"/>
                        </a:lnSpc>
                        <a:spcAft>
                          <a:spcPts val="0"/>
                        </a:spcAft>
                      </a:pPr>
                      <a:r>
                        <a:rPr lang="en-US" sz="1400" b="1">
                          <a:effectLst/>
                        </a:rPr>
                        <a:t>At the time of credit or payment, whichever is earlier, when the amount of a particular contract exceeds Rs. 20,000/- </a:t>
                      </a:r>
                      <a:r>
                        <a:rPr lang="en-US" sz="1400" b="0">
                          <a:effectLst/>
                        </a:rPr>
                        <a:t>or</a:t>
                      </a:r>
                      <a:r>
                        <a:rPr lang="en-US" sz="1400" b="1">
                          <a:effectLst/>
                        </a:rPr>
                        <a:t> the total</a:t>
                      </a:r>
                      <a:br>
                        <a:rPr lang="en-US" sz="1400" b="1">
                          <a:effectLst/>
                        </a:rPr>
                      </a:br>
                      <a:r>
                        <a:rPr lang="en-US" sz="1400" b="1">
                          <a:effectLst/>
                        </a:rPr>
                        <a:t>amount of contract</a:t>
                      </a:r>
                      <a:br>
                        <a:rPr lang="en-US" sz="1400" b="1">
                          <a:effectLst/>
                        </a:rPr>
                      </a:br>
                      <a:r>
                        <a:rPr lang="en-US" sz="1400" b="1">
                          <a:effectLst/>
                        </a:rPr>
                        <a:t>during the whole year exceeds Rs. 1,00,000/</a:t>
                      </a:r>
                      <a:r>
                        <a:rPr lang="en-US" sz="1400" b="0">
                          <a:effectLst/>
                        </a:rPr>
                        <a:t>-</a:t>
                      </a:r>
                      <a:r>
                        <a:rPr lang="en-US" sz="1400" b="1">
                          <a:effectLst/>
                        </a:rPr>
                        <a:t> </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a:txBody>
                    <a:bodyPr/>
                    <a:lstStyle/>
                    <a:p>
                      <a:pPr>
                        <a:lnSpc>
                          <a:spcPct val="115000"/>
                        </a:lnSpc>
                        <a:spcAft>
                          <a:spcPts val="0"/>
                        </a:spcAft>
                      </a:pPr>
                      <a:r>
                        <a:rPr lang="en-US" sz="1400" b="1">
                          <a:effectLst/>
                        </a:rPr>
                        <a:t>2% – For payments to contractor / Sub-contractor</a:t>
                      </a:r>
                      <a:br>
                        <a:rPr lang="en-US" sz="1400" b="1">
                          <a:effectLst/>
                        </a:rPr>
                      </a:br>
                      <a:r>
                        <a:rPr lang="en-US" sz="1400" b="1">
                          <a:effectLst/>
                        </a:rPr>
                        <a:t>who is not an</a:t>
                      </a:r>
                      <a:br>
                        <a:rPr lang="en-US" sz="1400" b="1">
                          <a:effectLst/>
                        </a:rPr>
                      </a:br>
                      <a:r>
                        <a:rPr lang="en-US" sz="1400" b="1">
                          <a:effectLst/>
                        </a:rPr>
                        <a:t>Individual/HUF(20% if no Valid PAN)</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r>
              <a:tr h="1417318">
                <a:tc vMerge="1">
                  <a:txBody>
                    <a:bodyPr/>
                    <a:lstStyle/>
                    <a:p>
                      <a:endParaRPr lang="en-US"/>
                    </a:p>
                  </a:txBody>
                  <a:tcPr/>
                </a:tc>
                <a:tc vMerge="1">
                  <a:txBody>
                    <a:bodyPr/>
                    <a:lstStyle/>
                    <a:p>
                      <a:endParaRPr lang="en-US"/>
                    </a:p>
                  </a:txBody>
                  <a:tcPr/>
                </a:tc>
                <a:tc vMerge="1">
                  <a:txBody>
                    <a:bodyPr/>
                    <a:lstStyle/>
                    <a:p>
                      <a:endParaRPr lang="en-US"/>
                    </a:p>
                  </a:txBody>
                  <a:tcPr/>
                </a:tc>
                <a:tc>
                  <a:txBody>
                    <a:bodyPr/>
                    <a:lstStyle/>
                    <a:p>
                      <a:pPr>
                        <a:lnSpc>
                          <a:spcPct val="115000"/>
                        </a:lnSpc>
                        <a:spcAft>
                          <a:spcPts val="0"/>
                        </a:spcAft>
                      </a:pPr>
                      <a:r>
                        <a:rPr lang="en-US" sz="1400" b="1">
                          <a:effectLst/>
                        </a:rPr>
                        <a:t>1% – For payment to</a:t>
                      </a:r>
                      <a:br>
                        <a:rPr lang="en-US" sz="1400" b="1">
                          <a:effectLst/>
                        </a:rPr>
                      </a:br>
                      <a:r>
                        <a:rPr lang="en-US" sz="1400" b="1">
                          <a:effectLst/>
                        </a:rPr>
                        <a:t>contractor/Sub-contractor</a:t>
                      </a:r>
                      <a:br>
                        <a:rPr lang="en-US" sz="1400" b="1">
                          <a:effectLst/>
                        </a:rPr>
                      </a:br>
                      <a:r>
                        <a:rPr lang="en-US" sz="1400" b="1">
                          <a:effectLst/>
                        </a:rPr>
                        <a:t>who is an Individual/HUF(20% if no Valid PAN)</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r>
              <a:tr h="1382525">
                <a:tc>
                  <a:txBody>
                    <a:bodyPr/>
                    <a:lstStyle/>
                    <a:p>
                      <a:pPr>
                        <a:lnSpc>
                          <a:spcPct val="115000"/>
                        </a:lnSpc>
                        <a:spcAft>
                          <a:spcPts val="0"/>
                        </a:spcAft>
                      </a:pPr>
                      <a:r>
                        <a:rPr lang="en-US" sz="1400" b="1">
                          <a:effectLst/>
                        </a:rPr>
                        <a:t>194D</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a:txBody>
                    <a:bodyPr/>
                    <a:lstStyle/>
                    <a:p>
                      <a:pPr>
                        <a:lnSpc>
                          <a:spcPct val="115000"/>
                        </a:lnSpc>
                        <a:spcAft>
                          <a:spcPts val="0"/>
                        </a:spcAft>
                      </a:pPr>
                      <a:r>
                        <a:rPr lang="en-US" sz="1400" b="1">
                          <a:effectLst/>
                        </a:rPr>
                        <a:t>Insurance Commission</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a:txBody>
                    <a:bodyPr/>
                    <a:lstStyle/>
                    <a:p>
                      <a:pPr>
                        <a:lnSpc>
                          <a:spcPct val="115000"/>
                        </a:lnSpc>
                        <a:spcAft>
                          <a:spcPts val="0"/>
                        </a:spcAft>
                      </a:pPr>
                      <a:r>
                        <a:rPr lang="en-US" sz="1400" b="1">
                          <a:effectLst/>
                        </a:rPr>
                        <a:t>At the time of credit or payment, whichever is earlier when the amount exceeds Rs. 15000</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a:txBody>
                    <a:bodyPr/>
                    <a:lstStyle/>
                    <a:p>
                      <a:pPr>
                        <a:lnSpc>
                          <a:spcPct val="115000"/>
                        </a:lnSpc>
                        <a:spcAft>
                          <a:spcPts val="0"/>
                        </a:spcAft>
                      </a:pPr>
                      <a:r>
                        <a:rPr lang="en-US" sz="1400" b="1">
                          <a:effectLst/>
                        </a:rPr>
                        <a:t> </a:t>
                      </a:r>
                      <a:endParaRPr lang="en-IN" sz="1400" b="1">
                        <a:effectLst/>
                      </a:endParaRPr>
                    </a:p>
                    <a:p>
                      <a:pPr algn="just">
                        <a:lnSpc>
                          <a:spcPct val="115000"/>
                        </a:lnSpc>
                        <a:spcAft>
                          <a:spcPts val="0"/>
                        </a:spcAft>
                      </a:pPr>
                      <a:r>
                        <a:rPr lang="en-US" sz="1400" b="1">
                          <a:effectLst/>
                        </a:rPr>
                        <a:t>5%</a:t>
                      </a:r>
                      <a:endParaRPr lang="en-IN" sz="1400" b="1">
                        <a:effectLst/>
                      </a:endParaRPr>
                    </a:p>
                    <a:p>
                      <a:pPr algn="just">
                        <a:lnSpc>
                          <a:spcPct val="115000"/>
                        </a:lnSpc>
                        <a:spcAft>
                          <a:spcPts val="0"/>
                        </a:spcAft>
                      </a:pPr>
                      <a:r>
                        <a:rPr lang="en-US" sz="1400" b="1">
                          <a:effectLst/>
                        </a:rPr>
                        <a:t>(20% if no Valid PAN)</a:t>
                      </a:r>
                      <a:endParaRPr lang="en-IN" sz="1400" b="1">
                        <a:effectLst/>
                      </a:endParaRPr>
                    </a:p>
                    <a:p>
                      <a:pPr algn="just">
                        <a:lnSpc>
                          <a:spcPct val="115000"/>
                        </a:lnSpc>
                        <a:spcAft>
                          <a:spcPts val="0"/>
                        </a:spcAft>
                      </a:pPr>
                      <a:r>
                        <a:rPr lang="en-US" sz="1400" b="1">
                          <a:effectLst/>
                        </a:rPr>
                        <a:t>(Please refer Note</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r>
              <a:tr h="1382525">
                <a:tc>
                  <a:txBody>
                    <a:bodyPr/>
                    <a:lstStyle/>
                    <a:p>
                      <a:pPr>
                        <a:lnSpc>
                          <a:spcPct val="115000"/>
                        </a:lnSpc>
                        <a:spcAft>
                          <a:spcPts val="0"/>
                        </a:spcAft>
                      </a:pPr>
                      <a:r>
                        <a:rPr lang="en-US" sz="1400" b="1">
                          <a:effectLst/>
                        </a:rPr>
                        <a:t>194DA</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a:txBody>
                    <a:bodyPr/>
                    <a:lstStyle/>
                    <a:p>
                      <a:pPr>
                        <a:lnSpc>
                          <a:spcPct val="115000"/>
                        </a:lnSpc>
                        <a:spcAft>
                          <a:spcPts val="0"/>
                        </a:spcAft>
                      </a:pPr>
                      <a:r>
                        <a:rPr lang="en-US" sz="1400" b="1">
                          <a:effectLst/>
                        </a:rPr>
                        <a:t>Payment under life</a:t>
                      </a:r>
                      <a:br>
                        <a:rPr lang="en-US" sz="1400" b="1">
                          <a:effectLst/>
                        </a:rPr>
                      </a:br>
                      <a:r>
                        <a:rPr lang="en-US" sz="1400" b="1">
                          <a:effectLst/>
                        </a:rPr>
                        <a:t>insurance policy</a:t>
                      </a:r>
                      <a:br>
                        <a:rPr lang="en-US" sz="1400" b="1">
                          <a:effectLst/>
                        </a:rPr>
                      </a:br>
                      <a:r>
                        <a:rPr lang="en-US" sz="1400" b="1">
                          <a:effectLst/>
                        </a:rPr>
                        <a:t>(including Bonus)</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a:txBody>
                    <a:bodyPr/>
                    <a:lstStyle/>
                    <a:p>
                      <a:pPr>
                        <a:lnSpc>
                          <a:spcPct val="115000"/>
                        </a:lnSpc>
                        <a:spcAft>
                          <a:spcPts val="0"/>
                        </a:spcAft>
                      </a:pPr>
                      <a:r>
                        <a:rPr lang="en-US" sz="1400" b="1">
                          <a:effectLst/>
                        </a:rPr>
                        <a:t>At the time of payment when the amount or the total amount during the whole year exceeds Rs. 1 ,00,000/-</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a:txBody>
                    <a:bodyPr/>
                    <a:lstStyle/>
                    <a:p>
                      <a:pPr>
                        <a:lnSpc>
                          <a:spcPct val="115000"/>
                        </a:lnSpc>
                        <a:spcAft>
                          <a:spcPts val="0"/>
                        </a:spcAft>
                      </a:pPr>
                      <a:r>
                        <a:rPr lang="en-US" sz="1400" b="1">
                          <a:effectLst/>
                        </a:rPr>
                        <a:t>1%</a:t>
                      </a:r>
                      <a:endParaRPr lang="en-IN" sz="1400" b="1">
                        <a:effectLst/>
                      </a:endParaRPr>
                    </a:p>
                    <a:p>
                      <a:pPr algn="just">
                        <a:lnSpc>
                          <a:spcPct val="115000"/>
                        </a:lnSpc>
                        <a:spcAft>
                          <a:spcPts val="0"/>
                        </a:spcAft>
                      </a:pPr>
                      <a:r>
                        <a:rPr lang="en-US" sz="1400" b="1">
                          <a:effectLst/>
                        </a:rPr>
                        <a:t>(20% if no Valid PAN)</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r>
              <a:tr h="977576">
                <a:tc>
                  <a:txBody>
                    <a:bodyPr/>
                    <a:lstStyle/>
                    <a:p>
                      <a:pPr>
                        <a:lnSpc>
                          <a:spcPct val="115000"/>
                        </a:lnSpc>
                        <a:spcAft>
                          <a:spcPts val="0"/>
                        </a:spcAft>
                      </a:pPr>
                      <a:r>
                        <a:rPr lang="en-US" sz="1400" b="1">
                          <a:effectLst/>
                        </a:rPr>
                        <a:t>194E</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a:txBody>
                    <a:bodyPr/>
                    <a:lstStyle/>
                    <a:p>
                      <a:pPr>
                        <a:lnSpc>
                          <a:spcPct val="115000"/>
                        </a:lnSpc>
                        <a:spcAft>
                          <a:spcPts val="0"/>
                        </a:spcAft>
                      </a:pPr>
                      <a:r>
                        <a:rPr lang="en-US" sz="1400" b="1">
                          <a:effectLst/>
                        </a:rPr>
                        <a:t>Payment to Non-Resident Sportsmen or Sports Association</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a:txBody>
                    <a:bodyPr/>
                    <a:lstStyle/>
                    <a:p>
                      <a:pPr>
                        <a:lnSpc>
                          <a:spcPct val="115000"/>
                        </a:lnSpc>
                        <a:spcAft>
                          <a:spcPts val="0"/>
                        </a:spcAft>
                      </a:pPr>
                      <a:r>
                        <a:rPr lang="en-US" sz="1400" b="1">
                          <a:effectLst/>
                        </a:rPr>
                        <a:t>At the time of credit or payment, whichever is earlier</a:t>
                      </a:r>
                      <a:endParaRPr lang="en-IN" sz="1400" b="1">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c>
                  <a:txBody>
                    <a:bodyPr/>
                    <a:lstStyle/>
                    <a:p>
                      <a:pPr>
                        <a:lnSpc>
                          <a:spcPct val="115000"/>
                        </a:lnSpc>
                        <a:spcAft>
                          <a:spcPts val="0"/>
                        </a:spcAft>
                      </a:pPr>
                      <a:r>
                        <a:rPr lang="en-US" sz="1400" b="1" dirty="0">
                          <a:effectLst/>
                        </a:rPr>
                        <a:t>20%</a:t>
                      </a:r>
                      <a:endParaRPr lang="en-IN" sz="1400" b="1" dirty="0">
                        <a:effectLst/>
                      </a:endParaRPr>
                    </a:p>
                    <a:p>
                      <a:pPr algn="just">
                        <a:lnSpc>
                          <a:spcPct val="115000"/>
                        </a:lnSpc>
                        <a:spcAft>
                          <a:spcPts val="0"/>
                        </a:spcAft>
                      </a:pPr>
                      <a:r>
                        <a:rPr lang="en-US" sz="1400" b="1" dirty="0">
                          <a:effectLst/>
                        </a:rPr>
                        <a:t>(20% if no Valid PAN)</a:t>
                      </a:r>
                      <a:endParaRPr lang="en-IN" sz="1400" b="1" dirty="0">
                        <a:effectLst/>
                        <a:latin typeface="Calibri" panose="020F0502020204030204" pitchFamily="34" charset="0"/>
                        <a:ea typeface="Times New Roman" panose="02020603050405020304" pitchFamily="18" charset="0"/>
                        <a:cs typeface="Times New Roman" panose="02020603050405020304" pitchFamily="18" charset="0"/>
                      </a:endParaRPr>
                    </a:p>
                  </a:txBody>
                  <a:tcPr marL="55761" marR="55761" marT="55761" marB="55761"/>
                </a:tc>
              </a:tr>
            </a:tbl>
          </a:graphicData>
        </a:graphic>
      </p:graphicFrame>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6177343"/>
          </a:xfrm>
        </p:spPr>
        <p:txBody>
          <a:bodyPr>
            <a:normAutofit fontScale="90000"/>
          </a:bodyPr>
          <a:lstStyle/>
          <a:p>
            <a:r>
              <a:rPr lang="en-US" sz="2400" b="1" dirty="0" smtClean="0"/>
              <a:t>SECTION 194C : Payment to Contractors</a:t>
            </a:r>
            <a:br>
              <a:rPr lang="en-US" sz="2400" b="1" dirty="0" smtClean="0"/>
            </a:br>
            <a:r>
              <a:rPr lang="en-US" sz="2400" b="1" dirty="0" smtClean="0"/>
              <a:t/>
            </a:r>
            <a:br>
              <a:rPr lang="en-US" sz="2400" b="1" dirty="0" smtClean="0"/>
            </a:br>
            <a:r>
              <a:rPr lang="en-US" sz="2400" b="1" dirty="0" smtClean="0"/>
              <a:t>It includes payment or accrued or due whichever is earlier provided that such transactions are entered in the books or eligible to be entered in the books.</a:t>
            </a:r>
            <a:br>
              <a:rPr lang="en-US" sz="2400" b="1" dirty="0" smtClean="0"/>
            </a:br>
            <a:r>
              <a:rPr lang="en-US" sz="2400" b="1" dirty="0" smtClean="0"/>
              <a:t/>
            </a:r>
            <a:br>
              <a:rPr lang="en-US" sz="2400" b="1" dirty="0" smtClean="0"/>
            </a:br>
            <a:r>
              <a:rPr lang="en-US" sz="2400" b="1" dirty="0" smtClean="0"/>
              <a:t>A</a:t>
            </a:r>
            <a:r>
              <a:rPr lang="en-US" sz="2400" dirty="0" smtClean="0"/>
              <a:t>ny </a:t>
            </a:r>
            <a:r>
              <a:rPr lang="en-US" sz="2400" dirty="0"/>
              <a:t>person responsible for paying any sum to the resident contractor for carrying out any work (including the supply of labor), in pursuance of a contract between the contractor and the </a:t>
            </a:r>
            <a:r>
              <a:rPr lang="en-US" sz="2400" dirty="0" smtClean="0"/>
              <a:t>following: Carrying out any work includes ‘work’, “works contracts” and ‘contractor’</a:t>
            </a:r>
            <a:r>
              <a:rPr lang="en-US" sz="2400" b="1" dirty="0" smtClean="0"/>
              <a:t/>
            </a:r>
            <a:br>
              <a:rPr lang="en-US" sz="2400" b="1" dirty="0" smtClean="0"/>
            </a:br>
            <a:r>
              <a:rPr lang="en-US" sz="2400" b="1" dirty="0" smtClean="0"/>
              <a:t/>
            </a:r>
            <a:br>
              <a:rPr lang="en-US" sz="2400" b="1" dirty="0" smtClean="0"/>
            </a:br>
            <a:r>
              <a:rPr lang="en-US" sz="2400" b="1" dirty="0" smtClean="0"/>
              <a:t>Person responsible for deduction of tax:</a:t>
            </a:r>
            <a:br>
              <a:rPr lang="en-US" sz="2400" b="1" dirty="0" smtClean="0"/>
            </a:br>
            <a:r>
              <a:rPr lang="en-US" sz="2400" b="1" dirty="0" smtClean="0"/>
              <a:t>Specified Person: implies</a:t>
            </a:r>
            <a:br>
              <a:rPr lang="en-US" sz="2400" b="1" dirty="0" smtClean="0"/>
            </a:br>
            <a:r>
              <a:rPr lang="en-US" sz="2400" dirty="0"/>
              <a:t> </a:t>
            </a:r>
            <a:br>
              <a:rPr lang="en-US" sz="2400" dirty="0"/>
            </a:br>
            <a:r>
              <a:rPr lang="en-US" sz="2400" dirty="0"/>
              <a:t>a. The Central Government or any State Government</a:t>
            </a:r>
            <a:br>
              <a:rPr lang="en-US" sz="2400" dirty="0"/>
            </a:br>
            <a:r>
              <a:rPr lang="en-US" sz="2400" dirty="0"/>
              <a:t>b. Any local authority</a:t>
            </a:r>
            <a:br>
              <a:rPr lang="en-US" sz="2400" dirty="0"/>
            </a:br>
            <a:r>
              <a:rPr lang="en-US" sz="2400" dirty="0"/>
              <a:t>c. Any corporation established by or under a Central, State or Provisional Act</a:t>
            </a:r>
            <a:br>
              <a:rPr lang="en-US" sz="2400" dirty="0"/>
            </a:br>
            <a:r>
              <a:rPr lang="en-US" sz="2400" dirty="0"/>
              <a:t>d. Any company</a:t>
            </a:r>
            <a:br>
              <a:rPr lang="en-US" sz="2400" dirty="0"/>
            </a:br>
            <a:r>
              <a:rPr lang="en-US" sz="2400" dirty="0"/>
              <a:t>e. Any co-operative society</a:t>
            </a:r>
            <a:br>
              <a:rPr lang="en-US" sz="2400" dirty="0"/>
            </a:br>
            <a:r>
              <a:rPr lang="en-US" sz="2400" b="1" dirty="0" smtClean="0"/>
              <a:t/>
            </a:r>
            <a:br>
              <a:rPr lang="en-US" sz="2400" b="1" dirty="0" smtClean="0"/>
            </a:br>
            <a:endParaRPr lang="en-US" sz="2400" b="1"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6177343"/>
          </a:xfrm>
        </p:spPr>
        <p:txBody>
          <a:bodyPr>
            <a:normAutofit/>
          </a:bodyPr>
          <a:lstStyle/>
          <a:p>
            <a:r>
              <a:rPr lang="en-US" sz="2400" dirty="0"/>
              <a:t>f. Any authority constituted in India by or under any law, engaged either for the purpose of dealing with and satisfying the needs for housing accommodation or for the purpose of planning, development or improvement of cities, towns and villages or for </a:t>
            </a:r>
            <a:r>
              <a:rPr lang="en-US" sz="2400" dirty="0" smtClean="0"/>
              <a:t>both</a:t>
            </a:r>
            <a:br>
              <a:rPr lang="en-US" sz="2400" dirty="0" smtClean="0"/>
            </a:br>
            <a:r>
              <a:rPr lang="en-US" sz="2400" dirty="0"/>
              <a:t/>
            </a:r>
            <a:br>
              <a:rPr lang="en-US" sz="2400" dirty="0"/>
            </a:br>
            <a:r>
              <a:rPr lang="en-US" sz="2400" dirty="0"/>
              <a:t>g. Any society registered under the Society Registration Act, 1980 or under any such corresponding law to the Act in any Part of </a:t>
            </a:r>
            <a:r>
              <a:rPr lang="en-US" sz="2400" dirty="0" smtClean="0"/>
              <a:t>India</a:t>
            </a:r>
            <a:br>
              <a:rPr lang="en-US" sz="2400" dirty="0" smtClean="0"/>
            </a:br>
            <a:r>
              <a:rPr lang="en-US" sz="2400" dirty="0"/>
              <a:t/>
            </a:r>
            <a:br>
              <a:rPr lang="en-US" sz="2400" dirty="0"/>
            </a:br>
            <a:r>
              <a:rPr lang="en-US" sz="2400" dirty="0"/>
              <a:t>h. Any </a:t>
            </a:r>
            <a:r>
              <a:rPr lang="en-US" sz="2400" dirty="0" smtClean="0"/>
              <a:t>trust</a:t>
            </a:r>
            <a:br>
              <a:rPr lang="en-US" sz="2400" dirty="0" smtClean="0"/>
            </a:br>
            <a:r>
              <a:rPr lang="en-US" sz="2400" dirty="0"/>
              <a:t/>
            </a:r>
            <a:br>
              <a:rPr lang="en-US" sz="2400" dirty="0"/>
            </a:br>
            <a:r>
              <a:rPr lang="en-US" sz="2400" dirty="0" err="1"/>
              <a:t>i</a:t>
            </a:r>
            <a:r>
              <a:rPr lang="en-US" sz="2400" dirty="0"/>
              <a:t>. Any university or deemed </a:t>
            </a:r>
            <a:r>
              <a:rPr lang="en-US" sz="2400" dirty="0" smtClean="0"/>
              <a:t>university</a:t>
            </a:r>
            <a:br>
              <a:rPr lang="en-US" sz="2400" dirty="0" smtClean="0"/>
            </a:br>
            <a:r>
              <a:rPr lang="en-US" sz="2400" dirty="0"/>
              <a:t/>
            </a:r>
            <a:br>
              <a:rPr lang="en-US" sz="2400" dirty="0"/>
            </a:br>
            <a:r>
              <a:rPr lang="en-US" sz="2400" dirty="0"/>
              <a:t>j. </a:t>
            </a:r>
            <a:r>
              <a:rPr lang="en-US" sz="2400" dirty="0">
                <a:noFill/>
              </a:rPr>
              <a:t>Any </a:t>
            </a:r>
            <a:r>
              <a:rPr lang="en-US" sz="2400" dirty="0" smtClean="0">
                <a:noFill/>
              </a:rPr>
              <a:t>firm</a:t>
            </a:r>
            <a:br>
              <a:rPr lang="en-US" sz="2400" dirty="0" smtClean="0">
                <a:noFill/>
              </a:rPr>
            </a:br>
            <a:r>
              <a:rPr lang="en-US" sz="2400" dirty="0"/>
              <a:t/>
            </a:r>
            <a:br>
              <a:rPr lang="en-US" sz="2400" dirty="0"/>
            </a:br>
            <a:r>
              <a:rPr lang="en-US" sz="2400" dirty="0" smtClean="0"/>
              <a:t>k.</a:t>
            </a:r>
            <a:r>
              <a:rPr lang="en-US" sz="2400" dirty="0" smtClean="0">
                <a:solidFill>
                  <a:srgbClr val="FF0000"/>
                </a:solidFill>
              </a:rPr>
              <a:t> </a:t>
            </a:r>
            <a:r>
              <a:rPr lang="en-US" sz="2400" b="1" dirty="0" smtClean="0">
                <a:solidFill>
                  <a:srgbClr val="FF0000"/>
                </a:solidFill>
              </a:rPr>
              <a:t>Any individual or HUF or AOP or BOI whose turnover exceeds the limit under clause (a) or clause (b) of section 44AB during the F.Y. which is the immediately preceding the F.Y. in which such sum credited or paid to the Contractor</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6190221"/>
          </a:xfrm>
        </p:spPr>
        <p:txBody>
          <a:bodyPr>
            <a:normAutofit/>
          </a:bodyPr>
          <a:lstStyle/>
          <a:p>
            <a:r>
              <a:rPr lang="en-US" sz="2400" dirty="0"/>
              <a:t>The expression, “work” in this section would include-</a:t>
            </a:r>
            <a:br>
              <a:rPr lang="en-US" sz="2400" dirty="0"/>
            </a:br>
            <a:r>
              <a:rPr lang="en-US" sz="2400" dirty="0"/>
              <a:t>a. Advertising</a:t>
            </a:r>
            <a:br>
              <a:rPr lang="en-US" sz="2400" dirty="0"/>
            </a:br>
            <a:r>
              <a:rPr lang="en-US" sz="2400" dirty="0"/>
              <a:t>b. Broadcasting and telecasting including production of programs for such broadcasting or telecasting</a:t>
            </a:r>
            <a:br>
              <a:rPr lang="en-US" sz="2400" dirty="0"/>
            </a:br>
            <a:r>
              <a:rPr lang="en-US" sz="2400" dirty="0"/>
              <a:t>c.</a:t>
            </a:r>
            <a:r>
              <a:rPr lang="en-US" sz="2400" b="1" dirty="0"/>
              <a:t> Carriage of goods and passengers by any mode of transportation, other than railways</a:t>
            </a:r>
            <a:br>
              <a:rPr lang="en-US" sz="2400" b="1" dirty="0"/>
            </a:br>
            <a:r>
              <a:rPr lang="en-US" sz="2400" dirty="0"/>
              <a:t>d. Catering</a:t>
            </a:r>
            <a:br>
              <a:rPr lang="en-US" sz="2400" dirty="0"/>
            </a:br>
            <a:r>
              <a:rPr lang="en-US" sz="2400" dirty="0"/>
              <a:t>e.</a:t>
            </a:r>
            <a:r>
              <a:rPr lang="en-US" sz="2400" b="1" dirty="0"/>
              <a:t> Manufacturing or supplying of a product according to the requirement or specification of a customer by using the materials purchased from such customer, But does not include manufacturing or supplying of a product according to the requirements or specifications of a customer by using the materials purchased from a person, other than such a customer.</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12442" y="403762"/>
            <a:ext cx="10515600" cy="5919765"/>
          </a:xfrm>
        </p:spPr>
        <p:txBody>
          <a:bodyPr>
            <a:normAutofit/>
          </a:bodyPr>
          <a:lstStyle/>
          <a:p>
            <a:r>
              <a:rPr lang="en-US" sz="2400" dirty="0" smtClean="0"/>
              <a:t>A “sub-contractor” would mean any person:</a:t>
            </a:r>
            <a:br>
              <a:rPr lang="en-US" sz="2400" dirty="0" smtClean="0"/>
            </a:br>
            <a:r>
              <a:rPr lang="en-US" sz="2400" dirty="0" smtClean="0"/>
              <a:t/>
            </a:r>
            <a:br>
              <a:rPr lang="en-US" sz="2400" dirty="0" smtClean="0"/>
            </a:br>
            <a:r>
              <a:rPr lang="en-US" sz="2400" dirty="0" smtClean="0"/>
              <a:t>a. Who enters into a contract with the contractor for carrying out, or</a:t>
            </a:r>
            <a:br>
              <a:rPr lang="en-US" sz="2400" dirty="0" smtClean="0"/>
            </a:br>
            <a:r>
              <a:rPr lang="en-US" sz="2400" dirty="0" smtClean="0"/>
              <a:t/>
            </a:r>
            <a:br>
              <a:rPr lang="en-US" sz="2400" dirty="0" smtClean="0"/>
            </a:br>
            <a:r>
              <a:rPr lang="en-US" sz="2400" b="1" dirty="0" smtClean="0"/>
              <a:t>b. For the supply of labor for carrying out the whole or part of the work undertaken by the contractor under a contract with any of the authorities</a:t>
            </a:r>
            <a:r>
              <a:rPr lang="en-US" sz="2400" dirty="0" smtClean="0"/>
              <a:t> or</a:t>
            </a:r>
            <a:br>
              <a:rPr lang="en-US" sz="2400" dirty="0" smtClean="0"/>
            </a:br>
            <a:r>
              <a:rPr lang="en-US" sz="2400" dirty="0" smtClean="0"/>
              <a:t/>
            </a:r>
            <a:br>
              <a:rPr lang="en-US" sz="2400" dirty="0" smtClean="0"/>
            </a:br>
            <a:r>
              <a:rPr lang="en-US" sz="2400" dirty="0" smtClean="0"/>
              <a:t>c. For the supply of, whether wholly or partly, any labor which the contractor has undertaken to supply in terms of his contract with any of the authorities mentioned under this section.</a:t>
            </a:r>
            <a:br>
              <a:rPr lang="en-US" sz="2400" dirty="0" smtClean="0"/>
            </a:br>
            <a:endParaRPr lang="en-US" sz="2400"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54866" y="231821"/>
            <a:ext cx="10515600" cy="5962918"/>
          </a:xfrm>
        </p:spPr>
        <p:txBody>
          <a:bodyPr>
            <a:normAutofit fontScale="90000"/>
          </a:bodyPr>
          <a:lstStyle/>
          <a:p>
            <a:r>
              <a:rPr lang="en-US" sz="2400" dirty="0" smtClean="0"/>
              <a:t/>
            </a:r>
            <a:br>
              <a:rPr lang="en-US" sz="2400" dirty="0" smtClean="0"/>
            </a:br>
            <a:r>
              <a:rPr lang="en-US" sz="2400" b="1" dirty="0" smtClean="0"/>
              <a:t>TDS TO SUB CONTRACTOR</a:t>
            </a:r>
            <a:br>
              <a:rPr lang="en-US" sz="2400" b="1" dirty="0" smtClean="0"/>
            </a:br>
            <a:r>
              <a:rPr lang="en-US" sz="2400" dirty="0"/>
              <a:t/>
            </a:r>
            <a:br>
              <a:rPr lang="en-US" sz="2400" dirty="0"/>
            </a:br>
            <a:r>
              <a:rPr lang="en-US" sz="2400" dirty="0" smtClean="0"/>
              <a:t>As </a:t>
            </a:r>
            <a:r>
              <a:rPr lang="en-US" sz="2400" dirty="0"/>
              <a:t>per the provisions of Income Tax Act, any person (being a contractor and not being an individual or a Hindu Undivided Family</a:t>
            </a:r>
            <a:r>
              <a:rPr lang="en-US" sz="2400" dirty="0" smtClean="0"/>
              <a:t>):</a:t>
            </a:r>
            <a:br>
              <a:rPr lang="en-US" sz="2400" dirty="0" smtClean="0"/>
            </a:br>
            <a:r>
              <a:rPr lang="en-US" sz="2400" dirty="0"/>
              <a:t/>
            </a:r>
            <a:br>
              <a:rPr lang="en-US" sz="2400" dirty="0"/>
            </a:br>
            <a:r>
              <a:rPr lang="en-US" sz="2400" dirty="0"/>
              <a:t>a. responsible for paying any sum to any resident</a:t>
            </a:r>
            <a:br>
              <a:rPr lang="en-US" sz="2400" dirty="0"/>
            </a:br>
            <a:r>
              <a:rPr lang="en-US" sz="2400" dirty="0" smtClean="0"/>
              <a:t/>
            </a:r>
            <a:br>
              <a:rPr lang="en-US" sz="2400" dirty="0" smtClean="0"/>
            </a:br>
            <a:r>
              <a:rPr lang="en-US" sz="2400" dirty="0" smtClean="0"/>
              <a:t>b</a:t>
            </a:r>
            <a:r>
              <a:rPr lang="en-US" sz="2400" dirty="0"/>
              <a:t>. in pursuance of a contract with the sub-contractor for carrying out, or for the supply of labor for carrying out, the whole or any part of the work undertaken by the contractor or for supplying whether wholly or partly any labor which the contractor has undertaken to supply shall,</a:t>
            </a:r>
            <a:br>
              <a:rPr lang="en-US" sz="2400" dirty="0"/>
            </a:br>
            <a:r>
              <a:rPr lang="en-US" sz="2400" dirty="0" smtClean="0"/>
              <a:t/>
            </a:r>
            <a:br>
              <a:rPr lang="en-US" sz="2400" dirty="0" smtClean="0"/>
            </a:br>
            <a:r>
              <a:rPr lang="en-US" sz="2400" dirty="0" err="1" smtClean="0"/>
              <a:t>i</a:t>
            </a:r>
            <a:r>
              <a:rPr lang="en-US" sz="2400" dirty="0"/>
              <a:t>. at the time of credit of such sum to the account of the sub-contractor or</a:t>
            </a:r>
            <a:br>
              <a:rPr lang="en-US" sz="2400" dirty="0"/>
            </a:br>
            <a:r>
              <a:rPr lang="en-US" sz="2400" dirty="0" smtClean="0"/>
              <a:t/>
            </a:r>
            <a:br>
              <a:rPr lang="en-US" sz="2400" dirty="0" smtClean="0"/>
            </a:br>
            <a:r>
              <a:rPr lang="en-US" sz="2400" dirty="0" smtClean="0"/>
              <a:t>ii</a:t>
            </a:r>
            <a:r>
              <a:rPr lang="en-US" sz="2400" dirty="0"/>
              <a:t>. at the time of payment thereof in cash or</a:t>
            </a:r>
            <a:br>
              <a:rPr lang="en-US" sz="2400" dirty="0"/>
            </a:br>
            <a:r>
              <a:rPr lang="en-US" sz="2400" dirty="0" smtClean="0"/>
              <a:t/>
            </a:r>
            <a:br>
              <a:rPr lang="en-US" sz="2400" dirty="0" smtClean="0"/>
            </a:br>
            <a:r>
              <a:rPr lang="en-US" sz="2400" dirty="0" smtClean="0"/>
              <a:t>iii</a:t>
            </a:r>
            <a:r>
              <a:rPr lang="en-US" sz="2400" dirty="0"/>
              <a:t>. by the issue of a </a:t>
            </a:r>
            <a:r>
              <a:rPr lang="en-US" sz="2400" dirty="0" err="1"/>
              <a:t>cheque</a:t>
            </a:r>
            <a:r>
              <a:rPr lang="en-US" sz="2400" dirty="0"/>
              <a:t> or draft or by any other mode, whichever is earlier</a:t>
            </a:r>
            <a:br>
              <a:rPr lang="en-US" sz="2400" dirty="0"/>
            </a:br>
            <a:r>
              <a:rPr lang="en-US" sz="2400" dirty="0" smtClean="0"/>
              <a:t/>
            </a:r>
            <a:br>
              <a:rPr lang="en-US" sz="2400" dirty="0" smtClean="0"/>
            </a:br>
            <a:r>
              <a:rPr lang="en-US" sz="2400" dirty="0" smtClean="0"/>
              <a:t>c</a:t>
            </a:r>
            <a:r>
              <a:rPr lang="en-US" sz="2400" dirty="0"/>
              <a:t>. deduct the amount equal to 1 % of the sum as income-tax on income comprised therein</a:t>
            </a:r>
            <a:br>
              <a:rPr lang="en-US" sz="2400" dirty="0"/>
            </a:br>
            <a:endParaRPr lang="en-US" sz="2400"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57896" y="390882"/>
            <a:ext cx="10515600" cy="6164464"/>
          </a:xfrm>
        </p:spPr>
        <p:txBody>
          <a:bodyPr>
            <a:normAutofit/>
          </a:bodyPr>
          <a:lstStyle/>
          <a:p>
            <a:r>
              <a:rPr lang="en-US" sz="2400" b="1" dirty="0" smtClean="0"/>
              <a:t>Condition for the payment or credited applicable to TDS</a:t>
            </a:r>
            <a:br>
              <a:rPr lang="en-US" sz="2400" b="1" dirty="0" smtClean="0"/>
            </a:br>
            <a:r>
              <a:rPr lang="en-US" sz="2400" dirty="0" smtClean="0"/>
              <a:t/>
            </a:r>
            <a:br>
              <a:rPr lang="en-US" sz="2400" dirty="0" smtClean="0"/>
            </a:br>
            <a:r>
              <a:rPr lang="en-US" sz="2400" dirty="0" smtClean="0"/>
              <a:t>a. Payment </a:t>
            </a:r>
            <a:r>
              <a:rPr lang="en-US" sz="2400" dirty="0"/>
              <a:t>is made to a sub-contractor who is resident within the meaning of Section 6 of the Income Tax Act, 1961 </a:t>
            </a:r>
            <a:r>
              <a:rPr lang="en-US" sz="2400" dirty="0" smtClean="0"/>
              <a:t/>
            </a:r>
            <a:br>
              <a:rPr lang="en-US" sz="2400" dirty="0" smtClean="0"/>
            </a:br>
            <a:r>
              <a:rPr lang="en-US" sz="2400" dirty="0" smtClean="0"/>
              <a:t/>
            </a:r>
            <a:br>
              <a:rPr lang="en-US" sz="2400" dirty="0" smtClean="0"/>
            </a:br>
            <a:r>
              <a:rPr lang="en-US" sz="2400" dirty="0" smtClean="0"/>
              <a:t>b</a:t>
            </a:r>
            <a:r>
              <a:rPr lang="en-US" sz="2400" dirty="0"/>
              <a:t>. Payment is made by a resident contractor, not being an individual or a HUF </a:t>
            </a:r>
            <a:r>
              <a:rPr lang="en-US" sz="2400" dirty="0" smtClean="0"/>
              <a:t/>
            </a:r>
            <a:br>
              <a:rPr lang="en-US" sz="2400" dirty="0" smtClean="0"/>
            </a:br>
            <a:r>
              <a:rPr lang="en-US" sz="2400" dirty="0" smtClean="0"/>
              <a:t/>
            </a:r>
            <a:br>
              <a:rPr lang="en-US" sz="2400" dirty="0" smtClean="0"/>
            </a:br>
            <a:r>
              <a:rPr lang="en-US" sz="2400" dirty="0" smtClean="0"/>
              <a:t>c</a:t>
            </a:r>
            <a:r>
              <a:rPr lang="en-US" sz="2400" dirty="0"/>
              <a:t>. Payment is made to carry out any work, including the supply of labor </a:t>
            </a:r>
            <a:r>
              <a:rPr lang="en-US" sz="2400" dirty="0" smtClean="0"/>
              <a:t/>
            </a:r>
            <a:br>
              <a:rPr lang="en-US" sz="2400" dirty="0" smtClean="0"/>
            </a:br>
            <a:r>
              <a:rPr lang="en-US" sz="2400" dirty="0" smtClean="0"/>
              <a:t/>
            </a:r>
            <a:br>
              <a:rPr lang="en-US" sz="2400" dirty="0" smtClean="0"/>
            </a:br>
            <a:r>
              <a:rPr lang="en-US" sz="2400" dirty="0" smtClean="0"/>
              <a:t>d</a:t>
            </a:r>
            <a:r>
              <a:rPr lang="en-US" sz="2400" dirty="0"/>
              <a:t>. The amount of consideration of the contract in respect to which payment is made should not be less than Rs. </a:t>
            </a:r>
            <a:r>
              <a:rPr lang="en-US" sz="2400" dirty="0" smtClean="0"/>
              <a:t>20,000 </a:t>
            </a:r>
            <a:br>
              <a:rPr lang="en-US" sz="2400" dirty="0" smtClean="0"/>
            </a:br>
            <a:r>
              <a:rPr lang="en-US" sz="2400" dirty="0"/>
              <a:t/>
            </a:r>
            <a:br>
              <a:rPr lang="en-US" sz="2400" dirty="0"/>
            </a:br>
            <a:r>
              <a:rPr lang="en-US" sz="2400" dirty="0" smtClean="0"/>
              <a:t>e</a:t>
            </a:r>
            <a:r>
              <a:rPr lang="en-US" sz="2400" dirty="0"/>
              <a:t>. The sum should be credited or paid by the contractor in respect of a contract undertaken by him with the specified </a:t>
            </a:r>
            <a:r>
              <a:rPr lang="en-US" sz="2400" dirty="0" smtClean="0"/>
              <a:t>bodies and even less than Rs.20,000/- will be applicable if it exceeds Rs.1 lac in the whole year.</a:t>
            </a:r>
            <a:endParaRPr lang="en-US" sz="2400"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87</TotalTime>
  <Words>595</Words>
  <Application>Microsoft Office PowerPoint</Application>
  <PresentationFormat>Widescreen</PresentationFormat>
  <Paragraphs>75</Paragraphs>
  <Slides>19</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19</vt:i4>
      </vt:variant>
    </vt:vector>
  </HeadingPairs>
  <TitlesOfParts>
    <vt:vector size="24" baseType="lpstr">
      <vt:lpstr>Arial</vt:lpstr>
      <vt:lpstr>Calibri</vt:lpstr>
      <vt:lpstr>Calibri Light</vt:lpstr>
      <vt:lpstr>Times New Roman</vt:lpstr>
      <vt:lpstr>Office Theme</vt:lpstr>
      <vt:lpstr>TDS U/S 194C 194D AND 194DA AND PROCEDURE THEREOF</vt:lpstr>
      <vt:lpstr>Introduction</vt:lpstr>
      <vt:lpstr>PowerPoint Presentation</vt:lpstr>
      <vt:lpstr>SECTION 194C : Payment to Contractors  It includes payment or accrued or due whichever is earlier provided that such transactions are entered in the books or eligible to be entered in the books.  Any person responsible for paying any sum to the resident contractor for carrying out any work (including the supply of labor), in pursuance of a contract between the contractor and the following: Carrying out any work includes ‘work’, “works contracts” and ‘contractor’  Person responsible for deduction of tax: Specified Person: implies   a. The Central Government or any State Government b. Any local authority c. Any corporation established by or under a Central, State or Provisional Act d. Any company e. Any co-operative society  </vt:lpstr>
      <vt:lpstr>f. Any authority constituted in India by or under any law, engaged either for the purpose of dealing with and satisfying the needs for housing accommodation or for the purpose of planning, development or improvement of cities, towns and villages or for both  g. Any society registered under the Society Registration Act, 1980 or under any such corresponding law to the Act in any Part of India  h. Any trust  i. Any university or deemed university  j. Any firm  k. Any individual or HUF or AOP or BOI whose turnover exceeds the limit under clause (a) or clause (b) of section 44AB during the F.Y. which is the immediately preceding the F.Y. in which such sum credited or paid to the Contractor</vt:lpstr>
      <vt:lpstr>The expression, “work” in this section would include- a. Advertising b. Broadcasting and telecasting including production of programs for such broadcasting or telecasting c. Carriage of goods and passengers by any mode of transportation, other than railways d. Catering e. Manufacturing or supplying of a product according to the requirement or specification of a customer by using the materials purchased from such customer, But does not include manufacturing or supplying of a product according to the requirements or specifications of a customer by using the materials purchased from a person, other than such a customer.</vt:lpstr>
      <vt:lpstr>A “sub-contractor” would mean any person:  a. Who enters into a contract with the contractor for carrying out, or  b. For the supply of labor for carrying out the whole or part of the work undertaken by the contractor under a contract with any of the authorities or  c. For the supply of, whether wholly or partly, any labor which the contractor has undertaken to supply in terms of his contract with any of the authorities mentioned under this section. </vt:lpstr>
      <vt:lpstr> TDS TO SUB CONTRACTOR  As per the provisions of Income Tax Act, any person (being a contractor and not being an individual or a Hindu Undivided Family):  a. responsible for paying any sum to any resident  b. in pursuance of a contract with the sub-contractor for carrying out, or for the supply of labor for carrying out, the whole or any part of the work undertaken by the contractor or for supplying whether wholly or partly any labor which the contractor has undertaken to supply shall,  i. at the time of credit of such sum to the account of the sub-contractor or  ii. at the time of payment thereof in cash or  iii. by the issue of a cheque or draft or by any other mode, whichever is earlier  c. deduct the amount equal to 1 % of the sum as income-tax on income comprised therein </vt:lpstr>
      <vt:lpstr>Condition for the payment or credited applicable to TDS  a. Payment is made to a sub-contractor who is resident within the meaning of Section 6 of the Income Tax Act, 1961   b. Payment is made by a resident contractor, not being an individual or a HUF   c. Payment is made to carry out any work, including the supply of labor   d. The amount of consideration of the contract in respect to which payment is made should not be less than Rs. 20,000   e. The sum should be credited or paid by the contractor in respect of a contract undertaken by him with the specified bodies and even less than Rs.20,000/- will be applicable if it exceeds Rs.1 lac in the whole year.</vt:lpstr>
      <vt:lpstr>Where any sum is credited to any account, whether called “Suspense account” or by any other name, in the books of account of the person liable to pay such amount, such crediting shall be deemed to be credit of such income to the account of the payee and the provisions of this section shall apply accordingly. Thus, the tax has to be deducted even if the amount payable to resident contractor/subcontractor is transferred to suspense account by the payer in his books. </vt:lpstr>
      <vt:lpstr>PowerPoint Presentation</vt:lpstr>
      <vt:lpstr>            Time limit for deduction of tax   Where the payment is made by or on behalf of the Government – On the same day. b.  Where the payment is made in any other case than the government  i. If the amount is credited in the month of March – On or before April 30th  ii. In Other months – Within 7 days from the end of the month in which the deduction is made.  Issue of TDS certificate  In case of payments other than salary, TDS certificates are to be issued on the quarterly basis in Form No.16A. As per rule 31, every person responsible for deduction of tax from payments other than salary has to issue a quarterly TDS certificate in Form No. 16A. The certificate is to be issued by the following dates              </vt:lpstr>
      <vt:lpstr>PowerPoint Presentation</vt:lpstr>
      <vt:lpstr>CBDT Circular No. 1/2012, dated 9-4-2012, it is mandatory for all the deductors to issue TDS certificate in Form No. 16A by generating the certificate through TIN central system by downloading the certificate from the TIN website with a unique TDS certificate number. These provisions are applicable in respect of all sums deducted on or after 1-4-2012. The certificate so issued can be authenticated either by using the digital signature or manual signature.</vt:lpstr>
      <vt:lpstr>Section 194D – Insurance commission  Payable on Remuneration Payable on Reward Payable on Commission including renewal commission  Rate of TDS @5%  Threshold limit Rs.15,000/-  Payable by: Any person responsible for paying to a resident any income by way of soliciting or procuring insurance business including the insurance business of continuation, renewal and revival of policy</vt:lpstr>
      <vt:lpstr>194DA Payment in respect of Life Insurance Policies  Any person responsible for payment in relates to any sum under a Life Insurance Policy other than the amount not included in Total Income under section 10(10D)  Threshold limit: Rs.99,999/-  Rate: 5% on the sum to be paid in excess of the premium paid.   As per sec 10 [10(D)] of the Income Tax Act any sum received under the Life Insurance Policy including the sum allocated by way of bonus on such policy is exempted whether received from Indian or a Foreign Company. However, this section has following exceptions to it:  </vt:lpstr>
      <vt:lpstr>1. Any sum received under section 80DD (3) or 80DDA (3).   2. Any sum received under a Keyman Insurance Policy.  3. If Policy is purchased after 1st April 2003 but on or before 31st March 2012, the annual premium paid is 20% more than the sum assured. If the policy is purchased  after 1st April 2012 the annual premium paid is more than 10% of sum assured. Provided that if the person is buying policy with under disability or severe disability and eligible to claim deduction U/s 80DDB and/or U/s 80U the annual premium will be replaced by 15% of sum assured.  The Deductor or payer shall issue a quarterly TDS certificate to the Deductee in form 16A. The deductor can download the form from the Traces and the Deductee can verify the same through form 26AS for the respective year. </vt:lpstr>
      <vt:lpstr>Illustration:  Miss Padma, a resident individual has received Rs. 3,25,000 on 31.07.2023 after maturity of her life insurance policy taken on 30.06.2013. The sum assured of that policy is Rs. 2,25,000/-  and the annual premium was Rs.24,000 and paid till 30.06.2022 for ten years. The deductor deducted the tax U/s 194DA Rs.4,250/-.  If Miss Padma is an handicraft being eligible to avail deduction either U/s 80DDB and/or U/s 80U.    In this illustration case, the annual premium is Rs.24,000  P.A. which is more than 10% of sum assured, in respect of a policy taken on or after 01.04.2012 and consequently, the maturity proceeds of Rs. 3,25,000 received on 31.07.23 would not be exempt under Section 10(10D) in the hands of Miss Padma. Tax shall be deducted @ 5% on (Rs.3,25,000 less premium paid for ten years as Rs.2,40,000/- i.e. Rs. 85,000 @ 5%.</vt:lpstr>
      <vt:lpstr>Thanks for watching the Slides</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PROCEDURE ON TAX DEDUCTED AT SOURCE</dc:title>
  <dc:creator>Windows User</dc:creator>
  <cp:lastModifiedBy>Windows User</cp:lastModifiedBy>
  <cp:revision>44</cp:revision>
  <dcterms:created xsi:type="dcterms:W3CDTF">2019-04-09T09:41:00Z</dcterms:created>
  <dcterms:modified xsi:type="dcterms:W3CDTF">2023-10-02T08:09:09Z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B1C5C1848D2A4070B7B34E9B6403BB65_12</vt:lpwstr>
  </property>
  <property fmtid="{D5CDD505-2E9C-101B-9397-08002B2CF9AE}" pid="3" name="KSOProductBuildVer">
    <vt:lpwstr>1033-12.2.0.13215</vt:lpwstr>
  </property>
</Properties>
</file>