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44" r:id="rId2"/>
    <p:sldId id="345" r:id="rId3"/>
    <p:sldId id="349" r:id="rId4"/>
    <p:sldId id="346" r:id="rId5"/>
    <p:sldId id="352" r:id="rId6"/>
    <p:sldId id="347" r:id="rId7"/>
    <p:sldId id="350" r:id="rId8"/>
    <p:sldId id="323" r:id="rId9"/>
    <p:sldId id="324"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C74BB"/>
    <a:srgbClr val="003300"/>
    <a:srgbClr val="A50021"/>
    <a:srgbClr val="993300"/>
    <a:srgbClr val="CC9900"/>
    <a:srgbClr val="800000"/>
    <a:srgbClr val="E40059"/>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44" autoAdjust="0"/>
    <p:restoredTop sz="94434" autoAdjust="0"/>
  </p:normalViewPr>
  <p:slideViewPr>
    <p:cSldViewPr snapToGrid="0">
      <p:cViewPr varScale="1">
        <p:scale>
          <a:sx n="62" d="100"/>
          <a:sy n="62" d="100"/>
        </p:scale>
        <p:origin x="768" y="44"/>
      </p:cViewPr>
      <p:guideLst>
        <p:guide orient="horz" pos="2160"/>
        <p:guide pos="3840"/>
      </p:guideLst>
    </p:cSldViewPr>
  </p:slideViewPr>
  <p:outlineViewPr>
    <p:cViewPr>
      <p:scale>
        <a:sx n="33" d="100"/>
        <a:sy n="33" d="100"/>
      </p:scale>
      <p:origin x="0" y="-280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2876360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22794651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975929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33580120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5444244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680174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41994485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IN"/>
          </a:p>
        </p:txBody>
      </p:sp>
      <p:sp>
        <p:nvSpPr>
          <p:cNvPr id="3" name="Date Placeholder 2"/>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19599163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24798618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34147730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B284E77-3C7B-4A67-9E74-6B54E39859B0}" type="datetimeFigureOut">
              <a:rPr lang="en-IN" smtClean="0"/>
              <a:pPr/>
              <a:t>24-09-2023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7ACC820-49C6-458D-B35D-3489DD4567E0}" type="slidenum">
              <a:rPr lang="en-IN" smtClean="0"/>
              <a:pPr/>
              <a:t>‹#›</a:t>
            </a:fld>
            <a:endParaRPr lang="en-IN"/>
          </a:p>
        </p:txBody>
      </p:sp>
    </p:spTree>
    <p:extLst>
      <p:ext uri="{BB962C8B-B14F-4D97-AF65-F5344CB8AC3E}">
        <p14:creationId xmlns:p14="http://schemas.microsoft.com/office/powerpoint/2010/main" val="6016075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284E77-3C7B-4A67-9E74-6B54E39859B0}" type="datetimeFigureOut">
              <a:rPr lang="en-IN" smtClean="0"/>
              <a:pPr/>
              <a:t>24-09-2023</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7ACC820-49C6-458D-B35D-3489DD4567E0}" type="slidenum">
              <a:rPr lang="en-IN" smtClean="0"/>
              <a:pPr/>
              <a:t>‹#›</a:t>
            </a:fld>
            <a:endParaRPr lang="en-IN"/>
          </a:p>
        </p:txBody>
      </p:sp>
    </p:spTree>
    <p:extLst>
      <p:ext uri="{BB962C8B-B14F-4D97-AF65-F5344CB8AC3E}">
        <p14:creationId xmlns:p14="http://schemas.microsoft.com/office/powerpoint/2010/main" val="2231600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45727" y="368618"/>
            <a:ext cx="7100545" cy="6120762"/>
          </a:xfrm>
          <a:prstGeom prst="rect">
            <a:avLst/>
          </a:prstGeom>
        </p:spPr>
      </p:pic>
    </p:spTree>
    <p:extLst>
      <p:ext uri="{BB962C8B-B14F-4D97-AF65-F5344CB8AC3E}">
        <p14:creationId xmlns:p14="http://schemas.microsoft.com/office/powerpoint/2010/main" val="48865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39963" y="812403"/>
            <a:ext cx="7112072" cy="5233194"/>
          </a:xfrm>
          <a:prstGeom prst="rect">
            <a:avLst/>
          </a:prstGeom>
        </p:spPr>
      </p:pic>
    </p:spTree>
    <p:extLst>
      <p:ext uri="{BB962C8B-B14F-4D97-AF65-F5344CB8AC3E}">
        <p14:creationId xmlns:p14="http://schemas.microsoft.com/office/powerpoint/2010/main" val="2533038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324559" y="1887104"/>
            <a:ext cx="9542881" cy="3083792"/>
          </a:xfrm>
          <a:prstGeom prst="rect">
            <a:avLst/>
          </a:prstGeom>
        </p:spPr>
      </p:pic>
    </p:spTree>
    <p:extLst>
      <p:ext uri="{BB962C8B-B14F-4D97-AF65-F5344CB8AC3E}">
        <p14:creationId xmlns:p14="http://schemas.microsoft.com/office/powerpoint/2010/main" val="6060210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11146" y="455070"/>
            <a:ext cx="7169707" cy="5947860"/>
          </a:xfrm>
          <a:prstGeom prst="rect">
            <a:avLst/>
          </a:prstGeom>
        </p:spPr>
      </p:pic>
    </p:spTree>
    <p:extLst>
      <p:ext uri="{BB962C8B-B14F-4D97-AF65-F5344CB8AC3E}">
        <p14:creationId xmlns:p14="http://schemas.microsoft.com/office/powerpoint/2010/main" val="25353724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667668" y="806870"/>
            <a:ext cx="8856662" cy="5244260"/>
          </a:xfrm>
          <a:prstGeom prst="rect">
            <a:avLst/>
          </a:prstGeom>
        </p:spPr>
      </p:pic>
    </p:spTree>
    <p:extLst>
      <p:ext uri="{BB962C8B-B14F-4D97-AF65-F5344CB8AC3E}">
        <p14:creationId xmlns:p14="http://schemas.microsoft.com/office/powerpoint/2010/main" val="913199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57263" y="757238"/>
            <a:ext cx="3071812" cy="461665"/>
          </a:xfrm>
          <a:prstGeom prst="rect">
            <a:avLst/>
          </a:prstGeom>
          <a:noFill/>
        </p:spPr>
        <p:txBody>
          <a:bodyPr wrap="square" rtlCol="0">
            <a:spAutoFit/>
          </a:bodyPr>
          <a:lstStyle/>
          <a:p>
            <a:r>
              <a:rPr lang="en-IN" sz="2400" b="1" dirty="0">
                <a:latin typeface="Garamond" panose="02020404030301010803" pitchFamily="18" charset="0"/>
              </a:rPr>
              <a:t>ILLUSTRATION</a:t>
            </a:r>
          </a:p>
        </p:txBody>
      </p:sp>
      <p:pic>
        <p:nvPicPr>
          <p:cNvPr id="6" name="Picture 5"/>
          <p:cNvPicPr>
            <a:picLocks noChangeAspect="1"/>
          </p:cNvPicPr>
          <p:nvPr/>
        </p:nvPicPr>
        <p:blipFill>
          <a:blip r:embed="rId2"/>
          <a:stretch>
            <a:fillRect/>
          </a:stretch>
        </p:blipFill>
        <p:spPr>
          <a:xfrm>
            <a:off x="1229633" y="1988820"/>
            <a:ext cx="9532711" cy="4080508"/>
          </a:xfrm>
          <a:prstGeom prst="rect">
            <a:avLst/>
          </a:prstGeom>
        </p:spPr>
      </p:pic>
    </p:spTree>
    <p:extLst>
      <p:ext uri="{BB962C8B-B14F-4D97-AF65-F5344CB8AC3E}">
        <p14:creationId xmlns:p14="http://schemas.microsoft.com/office/powerpoint/2010/main" val="29896397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359059" y="988038"/>
            <a:ext cx="7861317" cy="4488559"/>
          </a:xfrm>
          <a:prstGeom prst="rect">
            <a:avLst/>
          </a:prstGeom>
        </p:spPr>
      </p:pic>
      <p:sp>
        <p:nvSpPr>
          <p:cNvPr id="5" name="TextBox 4"/>
          <p:cNvSpPr txBox="1"/>
          <p:nvPr/>
        </p:nvSpPr>
        <p:spPr>
          <a:xfrm>
            <a:off x="866774" y="230315"/>
            <a:ext cx="5229225" cy="461665"/>
          </a:xfrm>
          <a:prstGeom prst="rect">
            <a:avLst/>
          </a:prstGeom>
          <a:noFill/>
        </p:spPr>
        <p:txBody>
          <a:bodyPr wrap="square" rtlCol="0">
            <a:spAutoFit/>
          </a:bodyPr>
          <a:lstStyle/>
          <a:p>
            <a:r>
              <a:rPr lang="en-IN" sz="2400" b="1" dirty="0">
                <a:latin typeface="Garamond" panose="02020404030301010803" pitchFamily="18" charset="0"/>
              </a:rPr>
              <a:t>TRICKY SITUATIONS</a:t>
            </a:r>
          </a:p>
        </p:txBody>
      </p:sp>
      <p:pic>
        <p:nvPicPr>
          <p:cNvPr id="6" name="Picture 5"/>
          <p:cNvPicPr>
            <a:picLocks noChangeAspect="1"/>
          </p:cNvPicPr>
          <p:nvPr/>
        </p:nvPicPr>
        <p:blipFill rotWithShape="1">
          <a:blip r:embed="rId3"/>
          <a:srcRect t="62608"/>
          <a:stretch/>
        </p:blipFill>
        <p:spPr>
          <a:xfrm>
            <a:off x="2384418" y="5476597"/>
            <a:ext cx="7810600" cy="1232705"/>
          </a:xfrm>
          <a:prstGeom prst="rect">
            <a:avLst/>
          </a:prstGeom>
        </p:spPr>
      </p:pic>
    </p:spTree>
    <p:extLst>
      <p:ext uri="{BB962C8B-B14F-4D97-AF65-F5344CB8AC3E}">
        <p14:creationId xmlns:p14="http://schemas.microsoft.com/office/powerpoint/2010/main" val="2216877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35000"/>
            <a:lum/>
          </a:blip>
          <a:srcRect/>
          <a:stretch>
            <a:fillRect t="-19000" b="-19000"/>
          </a:stretch>
        </a:blipFill>
        <a:effectLst/>
      </p:bgPr>
    </p:bg>
    <p:spTree>
      <p:nvGrpSpPr>
        <p:cNvPr id="1" name=""/>
        <p:cNvGrpSpPr/>
        <p:nvPr/>
      </p:nvGrpSpPr>
      <p:grpSpPr>
        <a:xfrm>
          <a:off x="0" y="0"/>
          <a:ext cx="0" cy="0"/>
          <a:chOff x="0" y="0"/>
          <a:chExt cx="0" cy="0"/>
        </a:xfrm>
      </p:grpSpPr>
      <p:sp>
        <p:nvSpPr>
          <p:cNvPr id="4" name="Rectangle 3"/>
          <p:cNvSpPr/>
          <p:nvPr/>
        </p:nvSpPr>
        <p:spPr>
          <a:xfrm>
            <a:off x="386580" y="829746"/>
            <a:ext cx="10374891" cy="430887"/>
          </a:xfrm>
          <a:prstGeom prst="rect">
            <a:avLst/>
          </a:prstGeom>
        </p:spPr>
        <p:txBody>
          <a:bodyPr wrap="none">
            <a:spAutoFit/>
          </a:bodyPr>
          <a:lstStyle/>
          <a:p>
            <a:r>
              <a:rPr lang="en-IN" sz="2200" b="1" dirty="0">
                <a:solidFill>
                  <a:srgbClr val="212529"/>
                </a:solidFill>
                <a:latin typeface="Garamond" panose="02020404030301010803" pitchFamily="18" charset="0"/>
              </a:rPr>
              <a:t>Section 206AB – </a:t>
            </a:r>
            <a:r>
              <a:rPr lang="en-US" sz="2200" b="1" dirty="0">
                <a:solidFill>
                  <a:srgbClr val="212529"/>
                </a:solidFill>
                <a:latin typeface="Garamond" panose="02020404030301010803" pitchFamily="18" charset="0"/>
              </a:rPr>
              <a:t>Special provision for deduction of tax at source for non-filers of ITR</a:t>
            </a:r>
            <a:endParaRPr lang="en-IN" sz="2200" b="1" dirty="0">
              <a:solidFill>
                <a:srgbClr val="212529"/>
              </a:solidFill>
              <a:latin typeface="Garamond" panose="02020404030301010803" pitchFamily="18" charset="0"/>
            </a:endParaRPr>
          </a:p>
        </p:txBody>
      </p:sp>
      <p:sp>
        <p:nvSpPr>
          <p:cNvPr id="5" name="Rectangle 4"/>
          <p:cNvSpPr/>
          <p:nvPr/>
        </p:nvSpPr>
        <p:spPr>
          <a:xfrm>
            <a:off x="386580" y="1441799"/>
            <a:ext cx="11597098" cy="3600986"/>
          </a:xfrm>
          <a:prstGeom prst="rect">
            <a:avLst/>
          </a:prstGeom>
        </p:spPr>
        <p:txBody>
          <a:bodyPr wrap="square">
            <a:spAutoFit/>
          </a:bodyPr>
          <a:lstStyle/>
          <a:p>
            <a:pPr marL="342900" indent="-342900">
              <a:buFont typeface="Arial" panose="020B0604020202020204" pitchFamily="34" charset="0"/>
              <a:buChar char="•"/>
            </a:pPr>
            <a:r>
              <a:rPr lang="en-US" sz="2000" dirty="0">
                <a:solidFill>
                  <a:srgbClr val="212529"/>
                </a:solidFill>
                <a:latin typeface="Garamond" panose="02020404030301010803" pitchFamily="18" charset="0"/>
              </a:rPr>
              <a:t>This provision would apply notwithstanding anything contained in any other provisions of this Act where tax is required to be deducted under Chapter XVII-B of the Act.</a:t>
            </a:r>
          </a:p>
          <a:p>
            <a:endParaRPr lang="en-US" sz="1200" dirty="0">
              <a:solidFill>
                <a:srgbClr val="212529"/>
              </a:solidFill>
              <a:latin typeface="Garamond" panose="02020404030301010803" pitchFamily="18" charset="0"/>
            </a:endParaRPr>
          </a:p>
          <a:p>
            <a:pPr marL="342900" indent="-342900">
              <a:buFont typeface="Arial" panose="020B0604020202020204" pitchFamily="34" charset="0"/>
              <a:buChar char="•"/>
            </a:pPr>
            <a:r>
              <a:rPr lang="en-US" sz="2000" dirty="0">
                <a:latin typeface="Garamond" panose="02020404030301010803" pitchFamily="18" charset="0"/>
              </a:rPr>
              <a:t>However, this overriding applicability would not arise where the provisions of </a:t>
            </a:r>
            <a:r>
              <a:rPr lang="en-US" sz="2000" b="1" dirty="0">
                <a:latin typeface="Garamond" panose="02020404030301010803" pitchFamily="18" charset="0"/>
              </a:rPr>
              <a:t>sections 192, 192A, 194B, 194BB, 194LBC or 194N</a:t>
            </a:r>
            <a:r>
              <a:rPr lang="en-US" sz="2000" dirty="0">
                <a:latin typeface="Garamond" panose="02020404030301010803" pitchFamily="18" charset="0"/>
              </a:rPr>
              <a:t> is applicable. In other words, for these provisions this </a:t>
            </a:r>
            <a:r>
              <a:rPr lang="en-US" sz="2000" b="1" dirty="0">
                <a:latin typeface="Garamond" panose="02020404030301010803" pitchFamily="18" charset="0"/>
              </a:rPr>
              <a:t>206AB</a:t>
            </a:r>
            <a:r>
              <a:rPr lang="en-US" sz="2000" dirty="0">
                <a:latin typeface="Garamond" panose="02020404030301010803" pitchFamily="18" charset="0"/>
              </a:rPr>
              <a:t> will not have overriding authority.</a:t>
            </a:r>
          </a:p>
          <a:p>
            <a:endParaRPr lang="en-US" sz="1200" dirty="0">
              <a:latin typeface="Garamond" panose="02020404030301010803" pitchFamily="18" charset="0"/>
            </a:endParaRPr>
          </a:p>
          <a:p>
            <a:pPr marL="342900" indent="-342900">
              <a:buFont typeface="Arial" panose="020B0604020202020204" pitchFamily="34" charset="0"/>
              <a:buChar char="•"/>
            </a:pPr>
            <a:r>
              <a:rPr lang="en-US" sz="2000" dirty="0">
                <a:latin typeface="Garamond" panose="02020404030301010803" pitchFamily="18" charset="0"/>
              </a:rPr>
              <a:t>This provision would apply to a specified person to whom the payment is made but who has not filed the return of income for both the two assessment years relevant to the two previous years immediately prior to the previous year in which tax is required to be deducted and for which the time limit for filing the return of income </a:t>
            </a:r>
            <a:r>
              <a:rPr lang="en-US" sz="2000" b="1" dirty="0">
                <a:latin typeface="Garamond" panose="02020404030301010803" pitchFamily="18" charset="0"/>
              </a:rPr>
              <a:t>under section 139(1) </a:t>
            </a:r>
            <a:r>
              <a:rPr lang="en-US" sz="2000" dirty="0">
                <a:latin typeface="Garamond" panose="02020404030301010803" pitchFamily="18" charset="0"/>
              </a:rPr>
              <a:t>has expired.</a:t>
            </a:r>
          </a:p>
          <a:p>
            <a:endParaRPr lang="en-US" sz="1200" dirty="0">
              <a:latin typeface="Garamond" panose="02020404030301010803" pitchFamily="18" charset="0"/>
            </a:endParaRPr>
          </a:p>
          <a:p>
            <a:endParaRPr lang="en-US" sz="1200" dirty="0">
              <a:latin typeface="Garamond" panose="02020404030301010803" pitchFamily="18" charset="0"/>
            </a:endParaRPr>
          </a:p>
        </p:txBody>
      </p:sp>
      <p:pic>
        <p:nvPicPr>
          <p:cNvPr id="6" name="Picture 5"/>
          <p:cNvPicPr>
            <a:picLocks noChangeAspect="1"/>
          </p:cNvPicPr>
          <p:nvPr/>
        </p:nvPicPr>
        <p:blipFill rotWithShape="1">
          <a:blip r:embed="rId3">
            <a:extLst>
              <a:ext uri="{BEBA8EAE-BF5A-486C-A8C5-ECC9F3942E4B}">
                <a14:imgProps xmlns:a14="http://schemas.microsoft.com/office/drawing/2010/main">
                  <a14:imgLayer r:embed="rId4">
                    <a14:imgEffect>
                      <a14:backgroundRemoval t="1500" b="100000" l="59000" r="100000">
                        <a14:foregroundMark x1="95273" y1="7250" x2="95273" y2="7250"/>
                        <a14:foregroundMark x1="93273" y1="17750" x2="93273" y2="17750"/>
                        <a14:foregroundMark x1="97091" y1="17250" x2="97091" y2="17250"/>
                        <a14:foregroundMark x1="98636" y1="10250" x2="98636" y2="10250"/>
                      </a14:backgroundRemoval>
                    </a14:imgEffect>
                  </a14:imgLayer>
                </a14:imgProps>
              </a:ext>
              <a:ext uri="{28A0092B-C50C-407E-A947-70E740481C1C}">
                <a14:useLocalDpi xmlns:a14="http://schemas.microsoft.com/office/drawing/2010/main" val="0"/>
              </a:ext>
            </a:extLst>
          </a:blip>
          <a:srcRect l="58117"/>
          <a:stretch/>
        </p:blipFill>
        <p:spPr>
          <a:xfrm>
            <a:off x="9186517" y="4429433"/>
            <a:ext cx="2797161" cy="2428567"/>
          </a:xfrm>
          <a:prstGeom prst="rect">
            <a:avLst/>
          </a:prstGeom>
        </p:spPr>
      </p:pic>
      <p:sp>
        <p:nvSpPr>
          <p:cNvPr id="7" name="Rectangle 6"/>
          <p:cNvSpPr/>
          <p:nvPr/>
        </p:nvSpPr>
        <p:spPr>
          <a:xfrm>
            <a:off x="386580" y="4900785"/>
            <a:ext cx="8934401" cy="707886"/>
          </a:xfrm>
          <a:prstGeom prst="rect">
            <a:avLst/>
          </a:prstGeom>
        </p:spPr>
        <p:txBody>
          <a:bodyPr wrap="square">
            <a:spAutoFit/>
          </a:bodyPr>
          <a:lstStyle/>
          <a:p>
            <a:pPr marL="342900" indent="-342900">
              <a:buFont typeface="Arial" panose="020B0604020202020204" pitchFamily="34" charset="0"/>
              <a:buChar char="•"/>
            </a:pPr>
            <a:r>
              <a:rPr lang="en-US" sz="2000" dirty="0">
                <a:latin typeface="Garamond" panose="02020404030301010803" pitchFamily="18" charset="0"/>
              </a:rPr>
              <a:t>The aggregate amount of tax deducted at source and collected at source in the case of such payee is </a:t>
            </a:r>
            <a:r>
              <a:rPr lang="en-US" sz="2000" b="1" dirty="0">
                <a:latin typeface="Garamond" panose="02020404030301010803" pitchFamily="18" charset="0"/>
              </a:rPr>
              <a:t>Rs.50,000 or more </a:t>
            </a:r>
            <a:r>
              <a:rPr lang="en-US" sz="2000" dirty="0">
                <a:latin typeface="Garamond" panose="02020404030301010803" pitchFamily="18" charset="0"/>
              </a:rPr>
              <a:t>in each of these two preceding previous years.</a:t>
            </a:r>
          </a:p>
        </p:txBody>
      </p:sp>
    </p:spTree>
    <p:extLst>
      <p:ext uri="{BB962C8B-B14F-4D97-AF65-F5344CB8AC3E}">
        <p14:creationId xmlns:p14="http://schemas.microsoft.com/office/powerpoint/2010/main" val="1803657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15000"/>
            <a:lum/>
          </a:blip>
          <a:srcRect/>
          <a:stretch>
            <a:fillRect/>
          </a:stretch>
        </a:blipFill>
        <a:effectLst/>
      </p:bgPr>
    </p:bg>
    <p:spTree>
      <p:nvGrpSpPr>
        <p:cNvPr id="1" name=""/>
        <p:cNvGrpSpPr/>
        <p:nvPr/>
      </p:nvGrpSpPr>
      <p:grpSpPr>
        <a:xfrm>
          <a:off x="0" y="0"/>
          <a:ext cx="0" cy="0"/>
          <a:chOff x="0" y="0"/>
          <a:chExt cx="0" cy="0"/>
        </a:xfrm>
      </p:grpSpPr>
      <p:sp>
        <p:nvSpPr>
          <p:cNvPr id="4" name="Rectangle 3"/>
          <p:cNvSpPr/>
          <p:nvPr/>
        </p:nvSpPr>
        <p:spPr>
          <a:xfrm>
            <a:off x="419101" y="676960"/>
            <a:ext cx="10882312" cy="3954929"/>
          </a:xfrm>
          <a:prstGeom prst="rect">
            <a:avLst/>
          </a:prstGeom>
        </p:spPr>
        <p:txBody>
          <a:bodyPr wrap="square">
            <a:spAutoFit/>
          </a:bodyPr>
          <a:lstStyle/>
          <a:p>
            <a:pPr marL="342900" indent="-342900">
              <a:buFont typeface="Arial" panose="020B0604020202020204" pitchFamily="34" charset="0"/>
              <a:buChar char="•"/>
            </a:pPr>
            <a:r>
              <a:rPr lang="en-US" sz="2000" dirty="0">
                <a:latin typeface="Garamond" panose="02020404030301010803" pitchFamily="18" charset="0"/>
              </a:rPr>
              <a:t>If the provisions of </a:t>
            </a:r>
            <a:r>
              <a:rPr lang="en-US" sz="2000" b="1" dirty="0">
                <a:latin typeface="Garamond" panose="02020404030301010803" pitchFamily="18" charset="0"/>
              </a:rPr>
              <a:t>section 206AA </a:t>
            </a:r>
            <a:r>
              <a:rPr lang="en-US" sz="2000" dirty="0">
                <a:latin typeface="Garamond" panose="02020404030301010803" pitchFamily="18" charset="0"/>
              </a:rPr>
              <a:t>are applicable to the person from whom tax is deductible at source, in addition to the provision of this section, the tax shall be deducted at higher of the two rates provided in this section and in section 206AA.</a:t>
            </a:r>
            <a:endParaRPr lang="en-IN" sz="2000" dirty="0">
              <a:latin typeface="Garamond" panose="02020404030301010803" pitchFamily="18" charset="0"/>
            </a:endParaRPr>
          </a:p>
          <a:p>
            <a:endParaRPr lang="en-US" sz="2000" dirty="0">
              <a:solidFill>
                <a:srgbClr val="212529"/>
              </a:solidFill>
              <a:latin typeface="Garamond" panose="02020404030301010803" pitchFamily="18" charset="0"/>
            </a:endParaRPr>
          </a:p>
          <a:p>
            <a:pPr marL="342900" indent="-342900">
              <a:buFont typeface="Arial" panose="020B0604020202020204" pitchFamily="34" charset="0"/>
              <a:buChar char="•"/>
            </a:pPr>
            <a:r>
              <a:rPr lang="en-US" sz="2000" dirty="0">
                <a:solidFill>
                  <a:srgbClr val="212529"/>
                </a:solidFill>
                <a:latin typeface="Garamond" panose="02020404030301010803" pitchFamily="18" charset="0"/>
              </a:rPr>
              <a:t>The rate of tax deduction in such cases shall be higher of the following rates –</a:t>
            </a:r>
          </a:p>
          <a:p>
            <a:endParaRPr lang="en-US" sz="1100" dirty="0">
              <a:solidFill>
                <a:srgbClr val="212529"/>
              </a:solidFill>
              <a:latin typeface="Garamond" panose="02020404030301010803" pitchFamily="18" charset="0"/>
            </a:endParaRPr>
          </a:p>
          <a:p>
            <a:pPr marL="1071563" indent="-457200">
              <a:buFont typeface="+mj-lt"/>
              <a:buAutoNum type="alphaLcParenR"/>
            </a:pPr>
            <a:r>
              <a:rPr lang="en-US" sz="2000" b="1" dirty="0">
                <a:latin typeface="Garamond" panose="02020404030301010803" pitchFamily="18" charset="0"/>
              </a:rPr>
              <a:t>at twice the rate specified in the relevant provision of the Act; or</a:t>
            </a:r>
          </a:p>
          <a:p>
            <a:pPr marL="1071563" indent="-457200">
              <a:buFont typeface="+mj-lt"/>
              <a:buAutoNum type="alphaLcParenR"/>
            </a:pPr>
            <a:r>
              <a:rPr lang="en-US" sz="2000" b="1" dirty="0">
                <a:latin typeface="Garamond" panose="02020404030301010803" pitchFamily="18" charset="0"/>
              </a:rPr>
              <a:t>at twice the rate or rates in force; or</a:t>
            </a:r>
          </a:p>
          <a:p>
            <a:pPr marL="1071563" indent="-457200">
              <a:buFont typeface="+mj-lt"/>
              <a:buAutoNum type="alphaLcParenR"/>
            </a:pPr>
            <a:r>
              <a:rPr lang="en-US" sz="2000" b="1" dirty="0">
                <a:latin typeface="Garamond" panose="02020404030301010803" pitchFamily="18" charset="0"/>
              </a:rPr>
              <a:t>at the rate of 5 percent.</a:t>
            </a:r>
          </a:p>
          <a:p>
            <a:endParaRPr lang="en-US" sz="2000" dirty="0">
              <a:latin typeface="Garamond" panose="02020404030301010803" pitchFamily="18" charset="0"/>
            </a:endParaRPr>
          </a:p>
          <a:p>
            <a:pPr marL="342900" indent="-342900">
              <a:buFont typeface="Arial" panose="020B0604020202020204" pitchFamily="34" charset="0"/>
              <a:buChar char="•"/>
            </a:pPr>
            <a:r>
              <a:rPr lang="en-US" sz="2000" dirty="0">
                <a:latin typeface="Garamond" panose="02020404030301010803" pitchFamily="18" charset="0"/>
              </a:rPr>
              <a:t>This provision is not applicable to a non-resident who does not have a permanent PE in India. This provision is applicable from 1st July, 2021 in respect of all TDS provisions except those listed above</a:t>
            </a:r>
          </a:p>
          <a:p>
            <a:endParaRPr lang="en-IN" sz="2000" dirty="0">
              <a:latin typeface="Garamond" panose="02020404030301010803" pitchFamily="18" charset="0"/>
            </a:endParaRPr>
          </a:p>
        </p:txBody>
      </p:sp>
    </p:spTree>
    <p:extLst>
      <p:ext uri="{BB962C8B-B14F-4D97-AF65-F5344CB8AC3E}">
        <p14:creationId xmlns:p14="http://schemas.microsoft.com/office/powerpoint/2010/main" val="18472063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2679</TotalTime>
  <Words>321</Words>
  <Application>Microsoft Office PowerPoint</Application>
  <PresentationFormat>Widescreen</PresentationFormat>
  <Paragraphs>18</Paragraphs>
  <Slides>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9</vt:i4>
      </vt:variant>
    </vt:vector>
  </HeadingPairs>
  <TitlesOfParts>
    <vt:vector size="14" baseType="lpstr">
      <vt:lpstr>Arial</vt:lpstr>
      <vt:lpstr>Calibri</vt:lpstr>
      <vt:lpstr>Calibri Light</vt:lpstr>
      <vt:lpstr>Garamond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account</dc:creator>
  <cp:lastModifiedBy>AJITH SIVADAS</cp:lastModifiedBy>
  <cp:revision>268</cp:revision>
  <dcterms:created xsi:type="dcterms:W3CDTF">2020-12-20T05:19:05Z</dcterms:created>
  <dcterms:modified xsi:type="dcterms:W3CDTF">2023-09-24T08:11:34Z</dcterms:modified>
</cp:coreProperties>
</file>