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308" r:id="rId3"/>
    <p:sldId id="257" r:id="rId4"/>
    <p:sldId id="258" r:id="rId5"/>
    <p:sldId id="259" r:id="rId6"/>
    <p:sldId id="260" r:id="rId7"/>
    <p:sldId id="261" r:id="rId8"/>
    <p:sldId id="262" r:id="rId9"/>
    <p:sldId id="263" r:id="rId10"/>
    <p:sldId id="264" r:id="rId11"/>
    <p:sldId id="265" r:id="rId12"/>
    <p:sldId id="267" r:id="rId13"/>
    <p:sldId id="266" r:id="rId14"/>
    <p:sldId id="268" r:id="rId15"/>
    <p:sldId id="269" r:id="rId16"/>
    <p:sldId id="270" r:id="rId17"/>
    <p:sldId id="271" r:id="rId18"/>
    <p:sldId id="272" r:id="rId19"/>
    <p:sldId id="273" r:id="rId20"/>
    <p:sldId id="274" r:id="rId21"/>
    <p:sldId id="276" r:id="rId22"/>
    <p:sldId id="277" r:id="rId23"/>
    <p:sldId id="278" r:id="rId24"/>
    <p:sldId id="279" r:id="rId25"/>
    <p:sldId id="280" r:id="rId26"/>
    <p:sldId id="281" r:id="rId27"/>
    <p:sldId id="282" r:id="rId28"/>
    <p:sldId id="275" r:id="rId29"/>
    <p:sldId id="283" r:id="rId30"/>
    <p:sldId id="285" r:id="rId31"/>
    <p:sldId id="284"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9" r:id="rId45"/>
    <p:sldId id="300" r:id="rId46"/>
    <p:sldId id="301" r:id="rId47"/>
    <p:sldId id="298" r:id="rId48"/>
    <p:sldId id="302" r:id="rId49"/>
    <p:sldId id="303" r:id="rId50"/>
    <p:sldId id="304" r:id="rId51"/>
    <p:sldId id="305" r:id="rId52"/>
    <p:sldId id="306" r:id="rId53"/>
    <p:sldId id="307"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varScale="1">
        <p:scale>
          <a:sx n="116" d="100"/>
          <a:sy n="116" d="100"/>
        </p:scale>
        <p:origin x="3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CAF3F-4CDE-4C80-9CCE-C6B7656844C8}" type="datetimeFigureOut">
              <a:rPr lang="en-IN" smtClean="0"/>
              <a:t>26/11/2023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6CF351-C3A2-45C1-955A-A254916328AA}" type="slidenum">
              <a:rPr lang="en-IN" smtClean="0"/>
              <a:t>‹#›</a:t>
            </a:fld>
            <a:endParaRPr lang="en-IN"/>
          </a:p>
        </p:txBody>
      </p:sp>
    </p:spTree>
    <p:extLst>
      <p:ext uri="{BB962C8B-B14F-4D97-AF65-F5344CB8AC3E}">
        <p14:creationId xmlns:p14="http://schemas.microsoft.com/office/powerpoint/2010/main" val="2625440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76CF351-C3A2-45C1-955A-A254916328AA}" type="slidenum">
              <a:rPr lang="en-IN" smtClean="0"/>
              <a:t>53</a:t>
            </a:fld>
            <a:endParaRPr lang="en-IN"/>
          </a:p>
        </p:txBody>
      </p:sp>
    </p:spTree>
    <p:extLst>
      <p:ext uri="{BB962C8B-B14F-4D97-AF65-F5344CB8AC3E}">
        <p14:creationId xmlns:p14="http://schemas.microsoft.com/office/powerpoint/2010/main" val="1188059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
        <p:nvSpPr>
          <p:cNvPr id="6" name="Slide Number Placeholder 5"/>
          <p:cNvSpPr>
            <a:spLocks noGrp="1"/>
          </p:cNvSpPr>
          <p:nvPr>
            <p:ph type="sldNum" sz="quarter" idx="12"/>
          </p:nvPr>
        </p:nvSpPr>
        <p:spPr/>
        <p:txBody>
          <a:bodyPr/>
          <a:lstStyle/>
          <a:p>
            <a:fld id="{D0D1002F-0E65-424A-B118-A8B86C5649E8}" type="slidenum">
              <a:rPr lang="en-IN" smtClean="0"/>
              <a:t>‹#›</a:t>
            </a:fld>
            <a:endParaRPr lang="en-IN"/>
          </a:p>
        </p:txBody>
      </p:sp>
    </p:spTree>
    <p:extLst>
      <p:ext uri="{BB962C8B-B14F-4D97-AF65-F5344CB8AC3E}">
        <p14:creationId xmlns:p14="http://schemas.microsoft.com/office/powerpoint/2010/main" val="3475440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
        <p:nvSpPr>
          <p:cNvPr id="6" name="Slide Number Placeholder 5"/>
          <p:cNvSpPr>
            <a:spLocks noGrp="1"/>
          </p:cNvSpPr>
          <p:nvPr>
            <p:ph type="sldNum" sz="quarter" idx="12"/>
          </p:nvPr>
        </p:nvSpPr>
        <p:spPr/>
        <p:txBody>
          <a:bodyPr/>
          <a:lstStyle/>
          <a:p>
            <a:fld id="{D0D1002F-0E65-424A-B118-A8B86C5649E8}" type="slidenum">
              <a:rPr lang="en-IN" smtClean="0"/>
              <a:t>‹#›</a:t>
            </a:fld>
            <a:endParaRPr lang="en-IN"/>
          </a:p>
        </p:txBody>
      </p:sp>
    </p:spTree>
    <p:extLst>
      <p:ext uri="{BB962C8B-B14F-4D97-AF65-F5344CB8AC3E}">
        <p14:creationId xmlns:p14="http://schemas.microsoft.com/office/powerpoint/2010/main" val="3736298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
        <p:nvSpPr>
          <p:cNvPr id="6" name="Slide Number Placeholder 5"/>
          <p:cNvSpPr>
            <a:spLocks noGrp="1"/>
          </p:cNvSpPr>
          <p:nvPr>
            <p:ph type="sldNum" sz="quarter" idx="12"/>
          </p:nvPr>
        </p:nvSpPr>
        <p:spPr/>
        <p:txBody>
          <a:bodyPr/>
          <a:lstStyle/>
          <a:p>
            <a:fld id="{D0D1002F-0E65-424A-B118-A8B86C5649E8}" type="slidenum">
              <a:rPr lang="en-IN" smtClean="0"/>
              <a:t>‹#›</a:t>
            </a:fld>
            <a:endParaRPr lang="en-IN"/>
          </a:p>
        </p:txBody>
      </p:sp>
    </p:spTree>
    <p:extLst>
      <p:ext uri="{BB962C8B-B14F-4D97-AF65-F5344CB8AC3E}">
        <p14:creationId xmlns:p14="http://schemas.microsoft.com/office/powerpoint/2010/main" val="3031056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
        <p:nvSpPr>
          <p:cNvPr id="6" name="Slide Number Placeholder 5"/>
          <p:cNvSpPr>
            <a:spLocks noGrp="1"/>
          </p:cNvSpPr>
          <p:nvPr>
            <p:ph type="sldNum" sz="quarter" idx="12"/>
          </p:nvPr>
        </p:nvSpPr>
        <p:spPr/>
        <p:txBody>
          <a:bodyPr/>
          <a:lstStyle/>
          <a:p>
            <a:fld id="{D0D1002F-0E65-424A-B118-A8B86C5649E8}" type="slidenum">
              <a:rPr lang="en-IN" smtClean="0"/>
              <a:t>‹#›</a:t>
            </a:fld>
            <a:endParaRPr lang="en-IN"/>
          </a:p>
        </p:txBody>
      </p:sp>
    </p:spTree>
    <p:extLst>
      <p:ext uri="{BB962C8B-B14F-4D97-AF65-F5344CB8AC3E}">
        <p14:creationId xmlns:p14="http://schemas.microsoft.com/office/powerpoint/2010/main" val="2469908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
        <p:nvSpPr>
          <p:cNvPr id="6" name="Slide Number Placeholder 5"/>
          <p:cNvSpPr>
            <a:spLocks noGrp="1"/>
          </p:cNvSpPr>
          <p:nvPr>
            <p:ph type="sldNum" sz="quarter" idx="12"/>
          </p:nvPr>
        </p:nvSpPr>
        <p:spPr/>
        <p:txBody>
          <a:bodyPr/>
          <a:lstStyle/>
          <a:p>
            <a:fld id="{D0D1002F-0E65-424A-B118-A8B86C5649E8}" type="slidenum">
              <a:rPr lang="en-IN" smtClean="0"/>
              <a:t>‹#›</a:t>
            </a:fld>
            <a:endParaRPr lang="en-IN"/>
          </a:p>
        </p:txBody>
      </p:sp>
    </p:spTree>
    <p:extLst>
      <p:ext uri="{BB962C8B-B14F-4D97-AF65-F5344CB8AC3E}">
        <p14:creationId xmlns:p14="http://schemas.microsoft.com/office/powerpoint/2010/main" val="1399987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r>
              <a:rPr lang="en-IN" smtClean="0"/>
              <a:t>26/11/2023</a:t>
            </a:r>
            <a:endParaRPr lang="en-IN"/>
          </a:p>
        </p:txBody>
      </p:sp>
      <p:sp>
        <p:nvSpPr>
          <p:cNvPr id="6" name="Footer Placeholder 5"/>
          <p:cNvSpPr>
            <a:spLocks noGrp="1"/>
          </p:cNvSpPr>
          <p:nvPr>
            <p:ph type="ftr" sz="quarter" idx="11"/>
          </p:nvPr>
        </p:nvSpPr>
        <p:spPr/>
        <p:txBody>
          <a:bodyPr/>
          <a:lstStyle/>
          <a:p>
            <a:r>
              <a:rPr lang="en-IN" smtClean="0"/>
              <a:t>S.Venkanna-ICMAI-TDS</a:t>
            </a:r>
            <a:endParaRPr lang="en-IN"/>
          </a:p>
        </p:txBody>
      </p:sp>
      <p:sp>
        <p:nvSpPr>
          <p:cNvPr id="7" name="Slide Number Placeholder 6"/>
          <p:cNvSpPr>
            <a:spLocks noGrp="1"/>
          </p:cNvSpPr>
          <p:nvPr>
            <p:ph type="sldNum" sz="quarter" idx="12"/>
          </p:nvPr>
        </p:nvSpPr>
        <p:spPr/>
        <p:txBody>
          <a:bodyPr/>
          <a:lstStyle/>
          <a:p>
            <a:fld id="{D0D1002F-0E65-424A-B118-A8B86C5649E8}" type="slidenum">
              <a:rPr lang="en-IN" smtClean="0"/>
              <a:t>‹#›</a:t>
            </a:fld>
            <a:endParaRPr lang="en-IN"/>
          </a:p>
        </p:txBody>
      </p:sp>
    </p:spTree>
    <p:extLst>
      <p:ext uri="{BB962C8B-B14F-4D97-AF65-F5344CB8AC3E}">
        <p14:creationId xmlns:p14="http://schemas.microsoft.com/office/powerpoint/2010/main" val="1098283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r>
              <a:rPr lang="en-IN" smtClean="0"/>
              <a:t>26/11/2023</a:t>
            </a:r>
            <a:endParaRPr lang="en-IN"/>
          </a:p>
        </p:txBody>
      </p:sp>
      <p:sp>
        <p:nvSpPr>
          <p:cNvPr id="8" name="Footer Placeholder 7"/>
          <p:cNvSpPr>
            <a:spLocks noGrp="1"/>
          </p:cNvSpPr>
          <p:nvPr>
            <p:ph type="ftr" sz="quarter" idx="11"/>
          </p:nvPr>
        </p:nvSpPr>
        <p:spPr/>
        <p:txBody>
          <a:bodyPr/>
          <a:lstStyle/>
          <a:p>
            <a:r>
              <a:rPr lang="en-IN" smtClean="0"/>
              <a:t>S.Venkanna-ICMAI-TDS</a:t>
            </a:r>
            <a:endParaRPr lang="en-IN"/>
          </a:p>
        </p:txBody>
      </p:sp>
      <p:sp>
        <p:nvSpPr>
          <p:cNvPr id="9" name="Slide Number Placeholder 8"/>
          <p:cNvSpPr>
            <a:spLocks noGrp="1"/>
          </p:cNvSpPr>
          <p:nvPr>
            <p:ph type="sldNum" sz="quarter" idx="12"/>
          </p:nvPr>
        </p:nvSpPr>
        <p:spPr/>
        <p:txBody>
          <a:bodyPr/>
          <a:lstStyle/>
          <a:p>
            <a:fld id="{D0D1002F-0E65-424A-B118-A8B86C5649E8}" type="slidenum">
              <a:rPr lang="en-IN" smtClean="0"/>
              <a:t>‹#›</a:t>
            </a:fld>
            <a:endParaRPr lang="en-IN"/>
          </a:p>
        </p:txBody>
      </p:sp>
    </p:spTree>
    <p:extLst>
      <p:ext uri="{BB962C8B-B14F-4D97-AF65-F5344CB8AC3E}">
        <p14:creationId xmlns:p14="http://schemas.microsoft.com/office/powerpoint/2010/main" val="2782311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r>
              <a:rPr lang="en-IN" smtClean="0"/>
              <a:t>26/11/2023</a:t>
            </a:r>
            <a:endParaRPr lang="en-IN"/>
          </a:p>
        </p:txBody>
      </p:sp>
      <p:sp>
        <p:nvSpPr>
          <p:cNvPr id="4" name="Footer Placeholder 3"/>
          <p:cNvSpPr>
            <a:spLocks noGrp="1"/>
          </p:cNvSpPr>
          <p:nvPr>
            <p:ph type="ftr" sz="quarter" idx="11"/>
          </p:nvPr>
        </p:nvSpPr>
        <p:spPr/>
        <p:txBody>
          <a:bodyPr/>
          <a:lstStyle/>
          <a:p>
            <a:r>
              <a:rPr lang="en-IN" smtClean="0"/>
              <a:t>S.Venkanna-ICMAI-TDS</a:t>
            </a:r>
            <a:endParaRPr lang="en-IN"/>
          </a:p>
        </p:txBody>
      </p:sp>
      <p:sp>
        <p:nvSpPr>
          <p:cNvPr id="5" name="Slide Number Placeholder 4"/>
          <p:cNvSpPr>
            <a:spLocks noGrp="1"/>
          </p:cNvSpPr>
          <p:nvPr>
            <p:ph type="sldNum" sz="quarter" idx="12"/>
          </p:nvPr>
        </p:nvSpPr>
        <p:spPr/>
        <p:txBody>
          <a:bodyPr/>
          <a:lstStyle/>
          <a:p>
            <a:fld id="{D0D1002F-0E65-424A-B118-A8B86C5649E8}" type="slidenum">
              <a:rPr lang="en-IN" smtClean="0"/>
              <a:t>‹#›</a:t>
            </a:fld>
            <a:endParaRPr lang="en-IN"/>
          </a:p>
        </p:txBody>
      </p:sp>
    </p:spTree>
    <p:extLst>
      <p:ext uri="{BB962C8B-B14F-4D97-AF65-F5344CB8AC3E}">
        <p14:creationId xmlns:p14="http://schemas.microsoft.com/office/powerpoint/2010/main" val="3766506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IN" smtClean="0"/>
              <a:t>26/11/2023</a:t>
            </a:r>
            <a:endParaRPr lang="en-IN"/>
          </a:p>
        </p:txBody>
      </p:sp>
      <p:sp>
        <p:nvSpPr>
          <p:cNvPr id="3" name="Footer Placeholder 2"/>
          <p:cNvSpPr>
            <a:spLocks noGrp="1"/>
          </p:cNvSpPr>
          <p:nvPr>
            <p:ph type="ftr" sz="quarter" idx="11"/>
          </p:nvPr>
        </p:nvSpPr>
        <p:spPr/>
        <p:txBody>
          <a:bodyPr/>
          <a:lstStyle/>
          <a:p>
            <a:r>
              <a:rPr lang="en-IN" smtClean="0"/>
              <a:t>S.Venkanna-ICMAI-TDS</a:t>
            </a:r>
            <a:endParaRPr lang="en-IN"/>
          </a:p>
        </p:txBody>
      </p:sp>
      <p:sp>
        <p:nvSpPr>
          <p:cNvPr id="4" name="Slide Number Placeholder 3"/>
          <p:cNvSpPr>
            <a:spLocks noGrp="1"/>
          </p:cNvSpPr>
          <p:nvPr>
            <p:ph type="sldNum" sz="quarter" idx="12"/>
          </p:nvPr>
        </p:nvSpPr>
        <p:spPr/>
        <p:txBody>
          <a:bodyPr/>
          <a:lstStyle/>
          <a:p>
            <a:fld id="{D0D1002F-0E65-424A-B118-A8B86C5649E8}" type="slidenum">
              <a:rPr lang="en-IN" smtClean="0"/>
              <a:t>‹#›</a:t>
            </a:fld>
            <a:endParaRPr lang="en-IN"/>
          </a:p>
        </p:txBody>
      </p:sp>
    </p:spTree>
    <p:extLst>
      <p:ext uri="{BB962C8B-B14F-4D97-AF65-F5344CB8AC3E}">
        <p14:creationId xmlns:p14="http://schemas.microsoft.com/office/powerpoint/2010/main" val="1298127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IN" smtClean="0"/>
              <a:t>26/11/2023</a:t>
            </a:r>
            <a:endParaRPr lang="en-IN"/>
          </a:p>
        </p:txBody>
      </p:sp>
      <p:sp>
        <p:nvSpPr>
          <p:cNvPr id="6" name="Footer Placeholder 5"/>
          <p:cNvSpPr>
            <a:spLocks noGrp="1"/>
          </p:cNvSpPr>
          <p:nvPr>
            <p:ph type="ftr" sz="quarter" idx="11"/>
          </p:nvPr>
        </p:nvSpPr>
        <p:spPr/>
        <p:txBody>
          <a:bodyPr/>
          <a:lstStyle/>
          <a:p>
            <a:r>
              <a:rPr lang="en-IN" smtClean="0"/>
              <a:t>S.Venkanna-ICMAI-TDS</a:t>
            </a:r>
            <a:endParaRPr lang="en-IN"/>
          </a:p>
        </p:txBody>
      </p:sp>
      <p:sp>
        <p:nvSpPr>
          <p:cNvPr id="7" name="Slide Number Placeholder 6"/>
          <p:cNvSpPr>
            <a:spLocks noGrp="1"/>
          </p:cNvSpPr>
          <p:nvPr>
            <p:ph type="sldNum" sz="quarter" idx="12"/>
          </p:nvPr>
        </p:nvSpPr>
        <p:spPr/>
        <p:txBody>
          <a:bodyPr/>
          <a:lstStyle/>
          <a:p>
            <a:fld id="{D0D1002F-0E65-424A-B118-A8B86C5649E8}" type="slidenum">
              <a:rPr lang="en-IN" smtClean="0"/>
              <a:t>‹#›</a:t>
            </a:fld>
            <a:endParaRPr lang="en-IN"/>
          </a:p>
        </p:txBody>
      </p:sp>
    </p:spTree>
    <p:extLst>
      <p:ext uri="{BB962C8B-B14F-4D97-AF65-F5344CB8AC3E}">
        <p14:creationId xmlns:p14="http://schemas.microsoft.com/office/powerpoint/2010/main" val="2592319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IN" smtClean="0"/>
              <a:t>26/11/2023</a:t>
            </a:r>
            <a:endParaRPr lang="en-IN"/>
          </a:p>
        </p:txBody>
      </p:sp>
      <p:sp>
        <p:nvSpPr>
          <p:cNvPr id="6" name="Footer Placeholder 5"/>
          <p:cNvSpPr>
            <a:spLocks noGrp="1"/>
          </p:cNvSpPr>
          <p:nvPr>
            <p:ph type="ftr" sz="quarter" idx="11"/>
          </p:nvPr>
        </p:nvSpPr>
        <p:spPr/>
        <p:txBody>
          <a:bodyPr/>
          <a:lstStyle/>
          <a:p>
            <a:r>
              <a:rPr lang="en-IN" smtClean="0"/>
              <a:t>S.Venkanna-ICMAI-TDS</a:t>
            </a:r>
            <a:endParaRPr lang="en-IN"/>
          </a:p>
        </p:txBody>
      </p:sp>
      <p:sp>
        <p:nvSpPr>
          <p:cNvPr id="7" name="Slide Number Placeholder 6"/>
          <p:cNvSpPr>
            <a:spLocks noGrp="1"/>
          </p:cNvSpPr>
          <p:nvPr>
            <p:ph type="sldNum" sz="quarter" idx="12"/>
          </p:nvPr>
        </p:nvSpPr>
        <p:spPr/>
        <p:txBody>
          <a:bodyPr/>
          <a:lstStyle/>
          <a:p>
            <a:fld id="{D0D1002F-0E65-424A-B118-A8B86C5649E8}" type="slidenum">
              <a:rPr lang="en-IN" smtClean="0"/>
              <a:t>‹#›</a:t>
            </a:fld>
            <a:endParaRPr lang="en-IN"/>
          </a:p>
        </p:txBody>
      </p:sp>
    </p:spTree>
    <p:extLst>
      <p:ext uri="{BB962C8B-B14F-4D97-AF65-F5344CB8AC3E}">
        <p14:creationId xmlns:p14="http://schemas.microsoft.com/office/powerpoint/2010/main" val="4125756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IN" smtClean="0"/>
              <a:t>26/11/2023</a:t>
            </a:r>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S.Venkanna-ICMAI-TDS</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1002F-0E65-424A-B118-A8B86C5649E8}" type="slidenum">
              <a:rPr lang="en-IN" smtClean="0"/>
              <a:t>‹#›</a:t>
            </a:fld>
            <a:endParaRPr lang="en-IN"/>
          </a:p>
        </p:txBody>
      </p:sp>
    </p:spTree>
    <p:extLst>
      <p:ext uri="{BB962C8B-B14F-4D97-AF65-F5344CB8AC3E}">
        <p14:creationId xmlns:p14="http://schemas.microsoft.com/office/powerpoint/2010/main" val="3833195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cleartax.in/v/it/income-tax-acts-sections/section-10-incomes-not-included-in-total-income-income-tax-act-1961-2021" TargetMode="External"/><Relationship Id="rId2" Type="http://schemas.openxmlformats.org/officeDocument/2006/relationships/hyperlink" Target="https://cleartax.in/v/it/income-tax-acts-sections/section-115ua-tax-on-income-of-unit-holder-and-business-trust-income-tax-act-1961-202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cripbox.com/tax/income-tax-return/" TargetMode="External"/><Relationship Id="rId2" Type="http://schemas.openxmlformats.org/officeDocument/2006/relationships/hyperlink" Target="https://scripbox.com/tax/tds/"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incometaxmanagement.com/Pages/Tax-Ready-Reckoner/TDS/TDS-on-Income-in-respect-of-Units-of-Investment-Fund-Section-194LBB.html#1" TargetMode="External"/><Relationship Id="rId2" Type="http://schemas.openxmlformats.org/officeDocument/2006/relationships/hyperlink" Target="https://incometaxmanagement.com/Pages/Tax-Ready-Reckoner/TDS/TDS-on-Income-in-respect-of-Units-of-Investment-Fund-Section-194LBB.html#3" TargetMode="External"/><Relationship Id="rId1" Type="http://schemas.openxmlformats.org/officeDocument/2006/relationships/slideLayout" Target="../slideLayouts/slideLayout2.xml"/><Relationship Id="rId4" Type="http://schemas.openxmlformats.org/officeDocument/2006/relationships/hyperlink" Target="https://incometaxmanagement.com/Pages/Tax-Ready-Reckoner/TDS/TDS-on-Income-in-respect-of-Units-of-Investment-Fund-Section-194LBB.html#2"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cripbox.com/mf/tax-on-mutual-fund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cripbox.com/pf/dividend/" TargetMode="External"/><Relationship Id="rId2" Type="http://schemas.openxmlformats.org/officeDocument/2006/relationships/hyperlink" Target="https://scripbox.com/tax/dividend-distribution-tax-ddt/"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www.indiafilings.com/learn/tds-rates-for-fy2018-19/"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cripbox.com/tax/capital-gai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cripbox.com/mutual-fund/am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21053"/>
          </a:xfrm>
        </p:spPr>
        <p:txBody>
          <a:bodyPr>
            <a:normAutofit/>
          </a:bodyPr>
          <a:lstStyle/>
          <a:p>
            <a:r>
              <a:rPr lang="en-US" sz="1600" dirty="0"/>
              <a:t>Date: 26.11.2023 (Sunday)</a:t>
            </a:r>
            <a:br>
              <a:rPr lang="en-US" sz="1600" dirty="0"/>
            </a:br>
            <a:r>
              <a:rPr lang="en-US" sz="1600" dirty="0"/>
              <a:t>Topic: Sec 194K, 194LB, 194LBA, 194LBB, 194LBC,194LC and 194LD</a:t>
            </a:r>
            <a:br>
              <a:rPr lang="en-US" sz="1600" dirty="0"/>
            </a:br>
            <a:r>
              <a:rPr lang="en-US" sz="1600" dirty="0"/>
              <a:t>Timing: 9.00 AM to 11.00 AM</a:t>
            </a:r>
            <a:r>
              <a:rPr lang="en-US" dirty="0"/>
              <a:t/>
            </a:r>
            <a:br>
              <a:rPr lang="en-US" dirty="0"/>
            </a:b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CMA S.VENKANNA</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848518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Sec.194LB</a:t>
            </a:r>
            <a:endParaRPr lang="en-IN" dirty="0"/>
          </a:p>
        </p:txBody>
      </p:sp>
      <p:sp>
        <p:nvSpPr>
          <p:cNvPr id="5" name="Content Placeholder 4"/>
          <p:cNvSpPr>
            <a:spLocks noGrp="1"/>
          </p:cNvSpPr>
          <p:nvPr>
            <p:ph idx="1"/>
          </p:nvPr>
        </p:nvSpPr>
        <p:spPr/>
        <p:txBody>
          <a:bodyPr/>
          <a:lstStyle/>
          <a:p>
            <a:endParaRPr lang="en-IN" dirty="0"/>
          </a:p>
        </p:txBody>
      </p:sp>
      <p:sp>
        <p:nvSpPr>
          <p:cNvPr id="7" name="Right Arrow 6"/>
          <p:cNvSpPr/>
          <p:nvPr/>
        </p:nvSpPr>
        <p:spPr>
          <a:xfrm>
            <a:off x="2924431" y="3295135"/>
            <a:ext cx="2026509" cy="10297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Sec.194LB</a:t>
            </a:r>
            <a:endParaRPr lang="en-IN" dirty="0"/>
          </a:p>
        </p:txBody>
      </p:sp>
      <p:sp>
        <p:nvSpPr>
          <p:cNvPr id="13" name="Rectangle 12"/>
          <p:cNvSpPr/>
          <p:nvPr/>
        </p:nvSpPr>
        <p:spPr>
          <a:xfrm>
            <a:off x="5420497" y="2982097"/>
            <a:ext cx="2314833" cy="1812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TDS on Income by way of Interest From Infrastructure Debt Fund</a:t>
            </a:r>
            <a:endParaRPr lang="en-IN" dirty="0"/>
          </a:p>
        </p:txBody>
      </p:sp>
      <p:sp>
        <p:nvSpPr>
          <p:cNvPr id="14" name="Rectangle 13"/>
          <p:cNvSpPr/>
          <p:nvPr/>
        </p:nvSpPr>
        <p:spPr>
          <a:xfrm>
            <a:off x="8476735" y="3295135"/>
            <a:ext cx="1482811" cy="947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Receiver is Non Resident </a:t>
            </a:r>
            <a:endParaRPr lang="en-IN" dirty="0"/>
          </a:p>
        </p:txBody>
      </p:sp>
      <p:sp>
        <p:nvSpPr>
          <p:cNvPr id="3" name="Date Placeholder 2"/>
          <p:cNvSpPr>
            <a:spLocks noGrp="1"/>
          </p:cNvSpPr>
          <p:nvPr>
            <p:ph type="dt" sz="half" idx="10"/>
          </p:nvPr>
        </p:nvSpPr>
        <p:spPr/>
        <p:txBody>
          <a:bodyPr/>
          <a:lstStyle/>
          <a:p>
            <a:r>
              <a:rPr lang="en-IN" smtClean="0"/>
              <a:t>26/11/2023</a:t>
            </a:r>
            <a:endParaRPr lang="en-IN"/>
          </a:p>
        </p:txBody>
      </p:sp>
      <p:sp>
        <p:nvSpPr>
          <p:cNvPr id="4" name="Footer Placeholder 3"/>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938708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a:t>
            </a:r>
            <a:endParaRPr lang="en-IN" dirty="0"/>
          </a:p>
        </p:txBody>
      </p:sp>
      <p:sp>
        <p:nvSpPr>
          <p:cNvPr id="3" name="Content Placeholder 2"/>
          <p:cNvSpPr>
            <a:spLocks noGrp="1"/>
          </p:cNvSpPr>
          <p:nvPr>
            <p:ph idx="1"/>
          </p:nvPr>
        </p:nvSpPr>
        <p:spPr/>
        <p:txBody>
          <a:bodyPr>
            <a:normAutofit/>
          </a:bodyPr>
          <a:lstStyle/>
          <a:p>
            <a:r>
              <a:rPr lang="en-US" dirty="0">
                <a:solidFill>
                  <a:srgbClr val="212529"/>
                </a:solidFill>
                <a:latin typeface="Segoe"/>
              </a:rPr>
              <a:t>The rate of TDS shall be 5% of such gross interest plus surcharge.</a:t>
            </a:r>
          </a:p>
          <a:p>
            <a:r>
              <a:rPr lang="en-US" i="1" dirty="0">
                <a:solidFill>
                  <a:srgbClr val="FF4F00"/>
                </a:solidFill>
                <a:latin typeface="Segoe"/>
              </a:rPr>
              <a:t>Notes:</a:t>
            </a:r>
            <a:endParaRPr lang="en-US" dirty="0">
              <a:solidFill>
                <a:srgbClr val="212529"/>
              </a:solidFill>
              <a:latin typeface="Segoe"/>
            </a:endParaRPr>
          </a:p>
          <a:p>
            <a:pPr lvl="1">
              <a:buFont typeface="+mj-lt"/>
              <a:buAutoNum type="arabicPeriod"/>
            </a:pPr>
            <a:r>
              <a:rPr lang="en-US" dirty="0">
                <a:solidFill>
                  <a:srgbClr val="212529"/>
                </a:solidFill>
                <a:latin typeface="Segoe"/>
              </a:rPr>
              <a:t>Surcharge shall be added if applicable.</a:t>
            </a:r>
          </a:p>
          <a:p>
            <a:pPr lvl="1">
              <a:buFont typeface="+mj-lt"/>
              <a:buAutoNum type="arabicPeriod"/>
            </a:pPr>
            <a:r>
              <a:rPr lang="en-US" dirty="0">
                <a:solidFill>
                  <a:srgbClr val="212529"/>
                </a:solidFill>
                <a:latin typeface="Segoe"/>
              </a:rPr>
              <a:t>Education </a:t>
            </a:r>
            <a:r>
              <a:rPr lang="en-US" dirty="0" err="1">
                <a:solidFill>
                  <a:srgbClr val="212529"/>
                </a:solidFill>
                <a:latin typeface="Segoe"/>
              </a:rPr>
              <a:t>cess</a:t>
            </a:r>
            <a:r>
              <a:rPr lang="en-US" dirty="0">
                <a:solidFill>
                  <a:srgbClr val="212529"/>
                </a:solidFill>
                <a:latin typeface="Segoe"/>
              </a:rPr>
              <a:t> or SHEC shall be added to the above rates plus surcharge if applicable.</a:t>
            </a:r>
          </a:p>
          <a:p>
            <a:pPr lvl="1">
              <a:buFont typeface="+mj-lt"/>
              <a:buAutoNum type="arabicPeriod"/>
            </a:pPr>
            <a:r>
              <a:rPr lang="en-US" dirty="0">
                <a:solidFill>
                  <a:srgbClr val="212529"/>
                </a:solidFill>
                <a:latin typeface="Segoe"/>
              </a:rPr>
              <a:t>The provisions of section 206AA shall not apply to a non-resident, not being a company, or to a foreign company, in respect of payment of such interest subject to such conditions as may be prescribed.</a:t>
            </a:r>
          </a:p>
          <a:p>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813052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Lower Rate</a:t>
            </a:r>
            <a:endParaRPr lang="en-IN" dirty="0"/>
          </a:p>
        </p:txBody>
      </p:sp>
      <p:sp>
        <p:nvSpPr>
          <p:cNvPr id="3" name="Content Placeholder 2"/>
          <p:cNvSpPr>
            <a:spLocks noGrp="1"/>
          </p:cNvSpPr>
          <p:nvPr>
            <p:ph idx="1"/>
          </p:nvPr>
        </p:nvSpPr>
        <p:spPr/>
        <p:txBody>
          <a:bodyPr>
            <a:normAutofit fontScale="92500"/>
          </a:bodyPr>
          <a:lstStyle/>
          <a:p>
            <a:r>
              <a:rPr lang="en-US" dirty="0">
                <a:solidFill>
                  <a:srgbClr val="000000"/>
                </a:solidFill>
                <a:latin typeface="Roboto"/>
              </a:rPr>
              <a:t>The provision of Section 197 will not be applicable to the deduction of tax at source under Section 194LB for interest on infrastructure debt funds. Section 197 deals with lower rates of TDS and thus, it will not be applicable to payments made on infrastructure debt funds</a:t>
            </a:r>
            <a:r>
              <a:rPr lang="en-US" dirty="0" smtClean="0">
                <a:solidFill>
                  <a:srgbClr val="000000"/>
                </a:solidFill>
                <a:latin typeface="Roboto"/>
              </a:rPr>
              <a:t>.</a:t>
            </a:r>
          </a:p>
          <a:p>
            <a:r>
              <a:rPr lang="en-US" dirty="0">
                <a:solidFill>
                  <a:srgbClr val="000000"/>
                </a:solidFill>
                <a:latin typeface="Roboto"/>
              </a:rPr>
              <a:t> </a:t>
            </a:r>
            <a:r>
              <a:rPr lang="en-US" smtClean="0">
                <a:solidFill>
                  <a:srgbClr val="000000"/>
                </a:solidFill>
                <a:latin typeface="Roboto"/>
              </a:rPr>
              <a:t>However,</a:t>
            </a:r>
          </a:p>
          <a:p>
            <a:r>
              <a:rPr lang="en-US" smtClean="0">
                <a:solidFill>
                  <a:srgbClr val="000000"/>
                </a:solidFill>
                <a:latin typeface="Roboto"/>
              </a:rPr>
              <a:t>In </a:t>
            </a:r>
            <a:r>
              <a:rPr lang="en-US" dirty="0">
                <a:solidFill>
                  <a:srgbClr val="000000"/>
                </a:solidFill>
                <a:latin typeface="Roboto"/>
              </a:rPr>
              <a:t>cases where the non-resident individual is a resident of a country with which India has a Double Taxation Avoidance Agreement (DTAA), the rate of TDS may be lower than 5%. For instance, if the DTAA between India and the non-resident individual’s country provides for a lower rate of TDS on interest income, say 3%, then the TDS amount will be </a:t>
            </a:r>
            <a:r>
              <a:rPr lang="en-US" dirty="0" err="1">
                <a:solidFill>
                  <a:srgbClr val="000000"/>
                </a:solidFill>
                <a:latin typeface="Roboto"/>
              </a:rPr>
              <a:t>Rs</a:t>
            </a:r>
            <a:r>
              <a:rPr lang="en-US" dirty="0">
                <a:solidFill>
                  <a:srgbClr val="000000"/>
                </a:solidFill>
                <a:latin typeface="Roboto"/>
              </a:rPr>
              <a:t>. 30,000 (3% of </a:t>
            </a:r>
            <a:r>
              <a:rPr lang="en-US" dirty="0" err="1">
                <a:solidFill>
                  <a:srgbClr val="000000"/>
                </a:solidFill>
                <a:latin typeface="Roboto"/>
              </a:rPr>
              <a:t>Rs</a:t>
            </a:r>
            <a:r>
              <a:rPr lang="en-US" dirty="0">
                <a:solidFill>
                  <a:srgbClr val="000000"/>
                </a:solidFill>
                <a:latin typeface="Roboto"/>
              </a:rPr>
              <a:t>. 10,00,000). </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2637358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 Fund</a:t>
            </a:r>
            <a:endParaRPr lang="en-IN" dirty="0"/>
          </a:p>
        </p:txBody>
      </p:sp>
      <p:sp>
        <p:nvSpPr>
          <p:cNvPr id="3" name="Content Placeholder 2"/>
          <p:cNvSpPr>
            <a:spLocks noGrp="1"/>
          </p:cNvSpPr>
          <p:nvPr>
            <p:ph idx="1"/>
          </p:nvPr>
        </p:nvSpPr>
        <p:spPr/>
        <p:txBody>
          <a:bodyPr/>
          <a:lstStyle/>
          <a:p>
            <a:r>
              <a:rPr lang="en-US" dirty="0">
                <a:solidFill>
                  <a:srgbClr val="000000"/>
                </a:solidFill>
                <a:latin typeface="Roboto"/>
              </a:rPr>
              <a:t>According to Section 10(47) of the Income Tax Act, 1961, an organization or trust that has been established with the intention of investing in the infrastructure sector, referred to as an “infrastructure debt fund” will not be included in the total income. </a:t>
            </a:r>
            <a:endParaRPr lang="en-US" dirty="0" smtClean="0">
              <a:solidFill>
                <a:srgbClr val="000000"/>
              </a:solidFill>
              <a:latin typeface="Roboto"/>
            </a:endParaRPr>
          </a:p>
          <a:p>
            <a:r>
              <a:rPr lang="en-US" dirty="0">
                <a:solidFill>
                  <a:srgbClr val="000000"/>
                </a:solidFill>
                <a:latin typeface="Roboto"/>
              </a:rPr>
              <a:t>The provisions of this section are applicable to all infrastructure debt funds that are registered under the Securities and Exchange Board of India (SEBI) Regulations, 2011. These regulations provide for the registration and regulation of infrastructure debt funds in India</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1732928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Sec.194LB</a:t>
            </a:r>
            <a:endParaRPr lang="en-IN" dirty="0"/>
          </a:p>
        </p:txBody>
      </p:sp>
      <p:sp>
        <p:nvSpPr>
          <p:cNvPr id="3" name="Content Placeholder 2"/>
          <p:cNvSpPr>
            <a:spLocks noGrp="1"/>
          </p:cNvSpPr>
          <p:nvPr>
            <p:ph idx="1"/>
          </p:nvPr>
        </p:nvSpPr>
        <p:spPr/>
        <p:txBody>
          <a:bodyPr/>
          <a:lstStyle/>
          <a:p>
            <a:r>
              <a:rPr lang="en-US" dirty="0">
                <a:solidFill>
                  <a:srgbClr val="000000"/>
                </a:solidFill>
                <a:latin typeface="Roboto"/>
              </a:rPr>
              <a:t> </a:t>
            </a:r>
            <a:r>
              <a:rPr lang="en-US" dirty="0" smtClean="0">
                <a:solidFill>
                  <a:srgbClr val="000000"/>
                </a:solidFill>
                <a:latin typeface="Roboto"/>
              </a:rPr>
              <a:t>If </a:t>
            </a:r>
            <a:r>
              <a:rPr lang="en-US" dirty="0">
                <a:solidFill>
                  <a:srgbClr val="000000"/>
                </a:solidFill>
                <a:latin typeface="Roboto"/>
              </a:rPr>
              <a:t>an infrastructure debt fund pays interest of INR 1,00,000 to a non-resident or foreign company, the TDS applicable under Section 194LB will be </a:t>
            </a:r>
            <a:r>
              <a:rPr lang="en-US" dirty="0" err="1">
                <a:solidFill>
                  <a:srgbClr val="000000"/>
                </a:solidFill>
                <a:latin typeface="Roboto"/>
              </a:rPr>
              <a:t>Rs</a:t>
            </a:r>
            <a:r>
              <a:rPr lang="en-US" dirty="0">
                <a:solidFill>
                  <a:srgbClr val="000000"/>
                </a:solidFill>
                <a:latin typeface="Roboto"/>
              </a:rPr>
              <a:t>. 5,000. </a:t>
            </a:r>
            <a:endParaRPr lang="en-US" dirty="0" smtClean="0">
              <a:solidFill>
                <a:srgbClr val="000000"/>
              </a:solidFill>
              <a:latin typeface="Roboto"/>
            </a:endParaRPr>
          </a:p>
          <a:p>
            <a:r>
              <a:rPr lang="en-US" dirty="0" smtClean="0">
                <a:solidFill>
                  <a:srgbClr val="000000"/>
                </a:solidFill>
                <a:latin typeface="Roboto"/>
              </a:rPr>
              <a:t>The </a:t>
            </a:r>
            <a:r>
              <a:rPr lang="en-US" dirty="0">
                <a:solidFill>
                  <a:srgbClr val="000000"/>
                </a:solidFill>
                <a:latin typeface="Roboto"/>
              </a:rPr>
              <a:t>net amount payable to the non-resident or foreign company will be INR 95,000. </a:t>
            </a:r>
            <a:endParaRPr lang="en-US" dirty="0" smtClean="0">
              <a:solidFill>
                <a:srgbClr val="000000"/>
              </a:solidFill>
              <a:latin typeface="Roboto"/>
            </a:endParaRPr>
          </a:p>
          <a:p>
            <a:r>
              <a:rPr lang="en-US" dirty="0" smtClean="0">
                <a:solidFill>
                  <a:srgbClr val="000000"/>
                </a:solidFill>
                <a:latin typeface="Roboto"/>
              </a:rPr>
              <a:t>The </a:t>
            </a:r>
            <a:r>
              <a:rPr lang="en-US" dirty="0">
                <a:solidFill>
                  <a:srgbClr val="000000"/>
                </a:solidFill>
                <a:latin typeface="Roboto"/>
              </a:rPr>
              <a:t>TDS deducted will be remitted to the government. Such credit will be available to the non-resident or foreign company against their final tax liability. </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728061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Sec.194LBA</a:t>
            </a:r>
            <a:endParaRPr lang="en-IN" dirty="0"/>
          </a:p>
        </p:txBody>
      </p:sp>
      <p:sp>
        <p:nvSpPr>
          <p:cNvPr id="3" name="Content Placeholder 2"/>
          <p:cNvSpPr>
            <a:spLocks noGrp="1"/>
          </p:cNvSpPr>
          <p:nvPr>
            <p:ph idx="1"/>
          </p:nvPr>
        </p:nvSpPr>
        <p:spPr/>
        <p:txBody>
          <a:bodyPr/>
          <a:lstStyle/>
          <a:p>
            <a:r>
              <a:rPr lang="en-US" dirty="0" smtClean="0"/>
              <a:t>Income of Units of Business Trust</a:t>
            </a:r>
          </a:p>
          <a:p>
            <a:r>
              <a:rPr lang="en-US" dirty="0">
                <a:solidFill>
                  <a:srgbClr val="314259"/>
                </a:solidFill>
                <a:latin typeface="Gilroy"/>
              </a:rPr>
              <a:t>Where any distributed income referred to in </a:t>
            </a:r>
            <a:r>
              <a:rPr lang="en-US" dirty="0">
                <a:solidFill>
                  <a:srgbClr val="007BFF"/>
                </a:solidFill>
                <a:latin typeface="Gilroy"/>
                <a:hlinkClick r:id="rId2"/>
              </a:rPr>
              <a:t>section-115UA</a:t>
            </a:r>
            <a:r>
              <a:rPr lang="en-US" dirty="0">
                <a:solidFill>
                  <a:srgbClr val="314259"/>
                </a:solidFill>
                <a:latin typeface="Gilroy"/>
              </a:rPr>
              <a:t>, being of the nature referred to in </a:t>
            </a:r>
            <a:r>
              <a:rPr lang="en-US" baseline="30000" dirty="0">
                <a:solidFill>
                  <a:srgbClr val="314259"/>
                </a:solidFill>
                <a:latin typeface="Gilroy"/>
              </a:rPr>
              <a:t>88</a:t>
            </a:r>
            <a:r>
              <a:rPr lang="en-US" dirty="0">
                <a:solidFill>
                  <a:srgbClr val="314259"/>
                </a:solidFill>
                <a:latin typeface="Gilroy"/>
              </a:rPr>
              <a:t>[***] clause (</a:t>
            </a:r>
            <a:r>
              <a:rPr lang="en-US" i="1" dirty="0">
                <a:solidFill>
                  <a:srgbClr val="314259"/>
                </a:solidFill>
                <a:latin typeface="Gilroy"/>
              </a:rPr>
              <a:t>23FC</a:t>
            </a:r>
            <a:r>
              <a:rPr lang="en-US" dirty="0">
                <a:solidFill>
                  <a:srgbClr val="314259"/>
                </a:solidFill>
                <a:latin typeface="Gilroy"/>
              </a:rPr>
              <a:t>) or clause (</a:t>
            </a:r>
            <a:r>
              <a:rPr lang="en-US" i="1" dirty="0">
                <a:solidFill>
                  <a:srgbClr val="314259"/>
                </a:solidFill>
                <a:latin typeface="Gilroy"/>
              </a:rPr>
              <a:t>23FCA</a:t>
            </a:r>
            <a:r>
              <a:rPr lang="en-US" dirty="0">
                <a:solidFill>
                  <a:srgbClr val="314259"/>
                </a:solidFill>
                <a:latin typeface="Gilroy"/>
              </a:rPr>
              <a:t>) of </a:t>
            </a:r>
            <a:r>
              <a:rPr lang="en-US" dirty="0">
                <a:solidFill>
                  <a:srgbClr val="007BFF"/>
                </a:solidFill>
                <a:latin typeface="Gilroy"/>
                <a:hlinkClick r:id="rId3"/>
              </a:rPr>
              <a:t>section-10</a:t>
            </a:r>
            <a:r>
              <a:rPr lang="en-US" dirty="0">
                <a:solidFill>
                  <a:srgbClr val="314259"/>
                </a:solidFill>
                <a:latin typeface="Gilroy"/>
              </a:rPr>
              <a:t>, is payable by a business trust to its unit holder being a resident, the person responsible for making the payment shall at the time of credit of such payment to the account of the payee or at the time of payment thereof in cash or by the issue of a </a:t>
            </a:r>
            <a:r>
              <a:rPr lang="en-US" dirty="0" err="1">
                <a:solidFill>
                  <a:srgbClr val="314259"/>
                </a:solidFill>
                <a:latin typeface="Gilroy"/>
              </a:rPr>
              <a:t>cheque</a:t>
            </a:r>
            <a:r>
              <a:rPr lang="en-US" dirty="0">
                <a:solidFill>
                  <a:srgbClr val="314259"/>
                </a:solidFill>
                <a:latin typeface="Gilroy"/>
              </a:rPr>
              <a:t> or draft or by any other mode, whichever is earlier, deduct income-tax thereon at the rate of </a:t>
            </a:r>
            <a:r>
              <a:rPr lang="en-US" u="sng" dirty="0" smtClean="0">
                <a:solidFill>
                  <a:srgbClr val="314259"/>
                </a:solidFill>
                <a:latin typeface="Gilroy"/>
              </a:rPr>
              <a:t>10 </a:t>
            </a:r>
            <a:r>
              <a:rPr lang="en-US" u="sng" dirty="0">
                <a:solidFill>
                  <a:srgbClr val="314259"/>
                </a:solidFill>
                <a:latin typeface="Gilroy"/>
              </a:rPr>
              <a:t>per cent.</a:t>
            </a:r>
            <a:endParaRPr lang="en-IN" u="sng"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2113154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Trust</a:t>
            </a:r>
            <a:endParaRPr lang="en-IN" dirty="0"/>
          </a:p>
        </p:txBody>
      </p:sp>
      <p:sp>
        <p:nvSpPr>
          <p:cNvPr id="3" name="Content Placeholder 2"/>
          <p:cNvSpPr>
            <a:spLocks noGrp="1"/>
          </p:cNvSpPr>
          <p:nvPr>
            <p:ph idx="1"/>
          </p:nvPr>
        </p:nvSpPr>
        <p:spPr/>
        <p:txBody>
          <a:bodyPr>
            <a:normAutofit/>
          </a:bodyPr>
          <a:lstStyle/>
          <a:p>
            <a:r>
              <a:rPr lang="en-US" dirty="0" smtClean="0"/>
              <a:t>Sec.10(FC)</a:t>
            </a:r>
          </a:p>
          <a:p>
            <a:pPr lvl="1"/>
            <a:r>
              <a:rPr lang="en-US" dirty="0">
                <a:solidFill>
                  <a:srgbClr val="333333"/>
                </a:solidFill>
                <a:latin typeface="Arial" panose="020B0604020202020204" pitchFamily="34" charset="0"/>
              </a:rPr>
              <a:t>any income of a business trust by way of— </a:t>
            </a:r>
            <a:endParaRPr lang="en-US" dirty="0" smtClean="0">
              <a:solidFill>
                <a:srgbClr val="333333"/>
              </a:solidFill>
              <a:latin typeface="Arial" panose="020B0604020202020204" pitchFamily="34" charset="0"/>
            </a:endParaRPr>
          </a:p>
          <a:p>
            <a:pPr lvl="2"/>
            <a:r>
              <a:rPr lang="en-US" dirty="0" smtClean="0">
                <a:solidFill>
                  <a:srgbClr val="333333"/>
                </a:solidFill>
                <a:latin typeface="Arial" panose="020B0604020202020204" pitchFamily="34" charset="0"/>
              </a:rPr>
              <a:t>(</a:t>
            </a:r>
            <a:r>
              <a:rPr lang="en-US" dirty="0">
                <a:solidFill>
                  <a:srgbClr val="333333"/>
                </a:solidFill>
                <a:latin typeface="Arial" panose="020B0604020202020204" pitchFamily="34" charset="0"/>
              </a:rPr>
              <a:t>a) interest received or receivable from a special purpose vehicle; or </a:t>
            </a:r>
            <a:endParaRPr lang="en-US" dirty="0" smtClean="0">
              <a:solidFill>
                <a:srgbClr val="333333"/>
              </a:solidFill>
              <a:latin typeface="Arial" panose="020B0604020202020204" pitchFamily="34" charset="0"/>
            </a:endParaRPr>
          </a:p>
          <a:p>
            <a:pPr lvl="2"/>
            <a:r>
              <a:rPr lang="en-US" dirty="0" smtClean="0">
                <a:solidFill>
                  <a:srgbClr val="333333"/>
                </a:solidFill>
                <a:latin typeface="Arial" panose="020B0604020202020204" pitchFamily="34" charset="0"/>
              </a:rPr>
              <a:t>(</a:t>
            </a:r>
            <a:r>
              <a:rPr lang="en-US" dirty="0">
                <a:solidFill>
                  <a:srgbClr val="333333"/>
                </a:solidFill>
                <a:latin typeface="Arial" panose="020B0604020202020204" pitchFamily="34" charset="0"/>
              </a:rPr>
              <a:t>b) dividend </a:t>
            </a:r>
            <a:r>
              <a:rPr lang="en-US" dirty="0" smtClean="0">
                <a:solidFill>
                  <a:srgbClr val="333333"/>
                </a:solidFill>
                <a:latin typeface="Arial" panose="020B0604020202020204" pitchFamily="34" charset="0"/>
              </a:rPr>
              <a:t>30</a:t>
            </a:r>
          </a:p>
          <a:p>
            <a:pPr lvl="2"/>
            <a:endParaRPr lang="en-US" dirty="0">
              <a:solidFill>
                <a:srgbClr val="333333"/>
              </a:solidFill>
              <a:latin typeface="Arial" panose="020B0604020202020204" pitchFamily="34" charset="0"/>
            </a:endParaRPr>
          </a:p>
          <a:p>
            <a:pPr lvl="2"/>
            <a:r>
              <a:rPr lang="en-US" dirty="0" smtClean="0">
                <a:solidFill>
                  <a:srgbClr val="333333"/>
                </a:solidFill>
                <a:latin typeface="Arial" panose="020B0604020202020204" pitchFamily="34" charset="0"/>
              </a:rPr>
              <a:t>Explanation</a:t>
            </a:r>
            <a:r>
              <a:rPr lang="en-US" dirty="0">
                <a:solidFill>
                  <a:srgbClr val="333333"/>
                </a:solidFill>
                <a:latin typeface="Arial" panose="020B0604020202020204" pitchFamily="34" charset="0"/>
              </a:rPr>
              <a:t>.—For the purposes of this clause, the expression “special purpose vehicle” means an Indian company in which the business trust holds controlling interest and any specific percentage of shareholding or interest, as may be required by the regulations under which such trust is granted registration;</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2305722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Trust</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Sec.10(FCA)</a:t>
            </a:r>
          </a:p>
          <a:p>
            <a:pPr lvl="1"/>
            <a:r>
              <a:rPr lang="en-US" dirty="0">
                <a:solidFill>
                  <a:srgbClr val="333333"/>
                </a:solidFill>
                <a:latin typeface="Arial" panose="020B0604020202020204" pitchFamily="34" charset="0"/>
              </a:rPr>
              <a:t>Any income of a business trust, being a real estate investment trust, by way of renting or leasing or letting out any real estate asset owned directly by such business trust.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Explanation.</a:t>
            </a:r>
          </a:p>
          <a:p>
            <a:pPr lvl="1"/>
            <a:r>
              <a:rPr lang="en-US" dirty="0" smtClean="0">
                <a:solidFill>
                  <a:srgbClr val="333333"/>
                </a:solidFill>
                <a:latin typeface="Arial" panose="020B0604020202020204" pitchFamily="34" charset="0"/>
              </a:rPr>
              <a:t>—</a:t>
            </a:r>
            <a:r>
              <a:rPr lang="en-US" dirty="0">
                <a:solidFill>
                  <a:srgbClr val="333333"/>
                </a:solidFill>
                <a:latin typeface="Arial" panose="020B0604020202020204" pitchFamily="34" charset="0"/>
              </a:rPr>
              <a:t>For the purposes of this clause, the expression “real estate asset” shall have the same meaning as assigned to it in clause (</a:t>
            </a:r>
            <a:r>
              <a:rPr lang="en-US" dirty="0" err="1">
                <a:solidFill>
                  <a:srgbClr val="333333"/>
                </a:solidFill>
                <a:latin typeface="Arial" panose="020B0604020202020204" pitchFamily="34" charset="0"/>
              </a:rPr>
              <a:t>zj</a:t>
            </a:r>
            <a:r>
              <a:rPr lang="en-US" dirty="0">
                <a:solidFill>
                  <a:srgbClr val="333333"/>
                </a:solidFill>
                <a:latin typeface="Arial" panose="020B0604020202020204" pitchFamily="34" charset="0"/>
              </a:rPr>
              <a:t>) of sub-regulation (1) of regulation 2 of the Securities and Exchange Board of India (Real Estate Investment Trusts) Regulations, 2014 made under the Securities and Exchange Board of India Act, 1992 (15 of 1992);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As </a:t>
            </a:r>
            <a:r>
              <a:rPr lang="en-US" dirty="0">
                <a:solidFill>
                  <a:srgbClr val="333333"/>
                </a:solidFill>
                <a:latin typeface="Arial" panose="020B0604020202020204" pitchFamily="34" charset="0"/>
              </a:rPr>
              <a:t>per clause (</a:t>
            </a:r>
            <a:r>
              <a:rPr lang="en-US" dirty="0" err="1">
                <a:solidFill>
                  <a:srgbClr val="333333"/>
                </a:solidFill>
                <a:latin typeface="Arial" panose="020B0604020202020204" pitchFamily="34" charset="0"/>
              </a:rPr>
              <a:t>zj</a:t>
            </a:r>
            <a:r>
              <a:rPr lang="en-US" dirty="0">
                <a:solidFill>
                  <a:srgbClr val="333333"/>
                </a:solidFill>
                <a:latin typeface="Arial" panose="020B0604020202020204" pitchFamily="34" charset="0"/>
              </a:rPr>
              <a:t>) of sub-regulation (1) of regulation 2 of the Securities and Exchange Board of India (Real Estate Investment Trusts) Regulations, 2014 “real estate assets” means properties owned by REIT whether directly or through a special purpose vehicle;</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756283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a:t>
            </a:r>
            <a:endParaRPr lang="en-IN" dirty="0"/>
          </a:p>
        </p:txBody>
      </p:sp>
      <p:sp>
        <p:nvSpPr>
          <p:cNvPr id="3" name="Content Placeholder 2"/>
          <p:cNvSpPr>
            <a:spLocks noGrp="1"/>
          </p:cNvSpPr>
          <p:nvPr>
            <p:ph idx="1"/>
          </p:nvPr>
        </p:nvSpPr>
        <p:spPr/>
        <p:txBody>
          <a:bodyPr>
            <a:normAutofit/>
          </a:bodyPr>
          <a:lstStyle/>
          <a:p>
            <a:r>
              <a:rPr lang="en-US" dirty="0">
                <a:solidFill>
                  <a:srgbClr val="333333"/>
                </a:solidFill>
                <a:latin typeface="Arial" panose="020B0604020202020204" pitchFamily="34" charset="0"/>
              </a:rPr>
              <a:t>Interest income as referred to in section 10(23FC) and rental income as referred to in section 10(23FCA) is exempt in the hands of Business Trust.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Long </a:t>
            </a:r>
            <a:r>
              <a:rPr lang="en-US" dirty="0">
                <a:solidFill>
                  <a:srgbClr val="333333"/>
                </a:solidFill>
                <a:latin typeface="Arial" panose="020B0604020202020204" pitchFamily="34" charset="0"/>
              </a:rPr>
              <a:t>Term Capital Gains shall be taxable at the rate of 10% (plus applicable surcharge and </a:t>
            </a:r>
            <a:r>
              <a:rPr lang="en-US" dirty="0" err="1">
                <a:solidFill>
                  <a:srgbClr val="333333"/>
                </a:solidFill>
                <a:latin typeface="Arial" panose="020B0604020202020204" pitchFamily="34" charset="0"/>
              </a:rPr>
              <a:t>cess</a:t>
            </a:r>
            <a:r>
              <a:rPr lang="en-US" dirty="0">
                <a:solidFill>
                  <a:srgbClr val="333333"/>
                </a:solidFill>
                <a:latin typeface="Arial" panose="020B0604020202020204" pitchFamily="34" charset="0"/>
              </a:rPr>
              <a:t>) in hands of a non-resident </a:t>
            </a:r>
            <a:r>
              <a:rPr lang="en-US" dirty="0" err="1" smtClean="0">
                <a:solidFill>
                  <a:srgbClr val="333333"/>
                </a:solidFill>
                <a:latin typeface="Arial" panose="020B0604020202020204" pitchFamily="34" charset="0"/>
              </a:rPr>
              <a:t>unitholder</a:t>
            </a:r>
            <a:r>
              <a:rPr lang="en-US" dirty="0" smtClean="0">
                <a:solidFill>
                  <a:srgbClr val="333333"/>
                </a:solidFill>
                <a:latin typeface="Arial" panose="020B0604020202020204" pitchFamily="34" charset="0"/>
              </a:rPr>
              <a:t>; </a:t>
            </a:r>
            <a:r>
              <a:rPr lang="en-US" dirty="0">
                <a:solidFill>
                  <a:srgbClr val="333333"/>
                </a:solidFill>
                <a:latin typeface="Arial" panose="020B0604020202020204" pitchFamily="34" charset="0"/>
              </a:rPr>
              <a:t>and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20</a:t>
            </a:r>
            <a:r>
              <a:rPr lang="en-US" dirty="0">
                <a:solidFill>
                  <a:srgbClr val="333333"/>
                </a:solidFill>
                <a:latin typeface="Arial" panose="020B0604020202020204" pitchFamily="34" charset="0"/>
              </a:rPr>
              <a:t>% (plus applicable surcharge and </a:t>
            </a:r>
            <a:r>
              <a:rPr lang="en-US" dirty="0" err="1">
                <a:solidFill>
                  <a:srgbClr val="333333"/>
                </a:solidFill>
                <a:latin typeface="Arial" panose="020B0604020202020204" pitchFamily="34" charset="0"/>
              </a:rPr>
              <a:t>cess</a:t>
            </a:r>
            <a:r>
              <a:rPr lang="en-US" dirty="0">
                <a:solidFill>
                  <a:srgbClr val="333333"/>
                </a:solidFill>
                <a:latin typeface="Arial" panose="020B0604020202020204" pitchFamily="34" charset="0"/>
              </a:rPr>
              <a:t>) for resident unit holder. </a:t>
            </a: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204487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TDS Rate – Sec..194LBA</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49961610"/>
              </p:ext>
            </p:extLst>
          </p:nvPr>
        </p:nvGraphicFramePr>
        <p:xfrm>
          <a:off x="1548714" y="1690689"/>
          <a:ext cx="7842421" cy="3949750"/>
        </p:xfrm>
        <a:graphic>
          <a:graphicData uri="http://schemas.openxmlformats.org/drawingml/2006/table">
            <a:tbl>
              <a:tblPr firstRow="1" bandRow="1">
                <a:tableStyleId>{5C22544A-7EE6-4342-B048-85BDC9FD1C3A}</a:tableStyleId>
              </a:tblPr>
              <a:tblGrid>
                <a:gridCol w="659027"/>
                <a:gridCol w="6128951"/>
                <a:gridCol w="1054443"/>
              </a:tblGrid>
              <a:tr h="565467">
                <a:tc>
                  <a:txBody>
                    <a:bodyPr/>
                    <a:lstStyle/>
                    <a:p>
                      <a:r>
                        <a:rPr lang="en-US" dirty="0" err="1" smtClean="0"/>
                        <a:t>Sl.No</a:t>
                      </a:r>
                      <a:r>
                        <a:rPr lang="en-US" dirty="0" smtClean="0"/>
                        <a:t>.</a:t>
                      </a:r>
                      <a:endParaRPr lang="en-IN" dirty="0"/>
                    </a:p>
                  </a:txBody>
                  <a:tcPr/>
                </a:tc>
                <a:tc>
                  <a:txBody>
                    <a:bodyPr/>
                    <a:lstStyle/>
                    <a:p>
                      <a:r>
                        <a:rPr lang="en-US" dirty="0" smtClean="0"/>
                        <a:t>Particulars</a:t>
                      </a:r>
                      <a:endParaRPr lang="en-IN" dirty="0"/>
                    </a:p>
                  </a:txBody>
                  <a:tcPr/>
                </a:tc>
                <a:tc>
                  <a:txBody>
                    <a:bodyPr/>
                    <a:lstStyle/>
                    <a:p>
                      <a:r>
                        <a:rPr lang="en-US" dirty="0" smtClean="0"/>
                        <a:t>TDS Rate</a:t>
                      </a:r>
                      <a:endParaRPr lang="en-IN" dirty="0"/>
                    </a:p>
                  </a:txBody>
                  <a:tcPr/>
                </a:tc>
              </a:tr>
              <a:tr h="1050153">
                <a:tc>
                  <a:txBody>
                    <a:bodyPr/>
                    <a:lstStyle/>
                    <a:p>
                      <a:r>
                        <a:rPr lang="en-US" dirty="0" smtClean="0"/>
                        <a:t>1</a:t>
                      </a:r>
                      <a:endParaRPr lang="en-IN" dirty="0"/>
                    </a:p>
                  </a:txBody>
                  <a:tcPr/>
                </a:tc>
                <a:tc>
                  <a:txBody>
                    <a:bodyPr/>
                    <a:lstStyle/>
                    <a:p>
                      <a:r>
                        <a:rPr lang="en-US" b="0" i="0" dirty="0" smtClean="0">
                          <a:solidFill>
                            <a:srgbClr val="333333"/>
                          </a:solidFill>
                          <a:effectLst/>
                          <a:latin typeface="Arial" panose="020B0604020202020204" pitchFamily="34" charset="0"/>
                        </a:rPr>
                        <a:t>Distribution of dividend income (w.e.f.01.04.2020) &amp; income referred u/s 10(23FC) &amp; 10(23FCA)  to resident</a:t>
                      </a:r>
                      <a:r>
                        <a:rPr lang="en-US" dirty="0" smtClean="0"/>
                        <a:t/>
                      </a:r>
                      <a:br>
                        <a:rPr lang="en-US" dirty="0" smtClean="0"/>
                      </a:br>
                      <a:r>
                        <a:rPr lang="en-US" dirty="0" smtClean="0"/>
                        <a:t/>
                      </a:r>
                      <a:br>
                        <a:rPr lang="en-US" dirty="0" smtClean="0"/>
                      </a:br>
                      <a:endParaRPr lang="en-IN" dirty="0"/>
                    </a:p>
                  </a:txBody>
                  <a:tcPr/>
                </a:tc>
                <a:tc>
                  <a:txBody>
                    <a:bodyPr/>
                    <a:lstStyle/>
                    <a:p>
                      <a:r>
                        <a:rPr lang="en-US" dirty="0" smtClean="0"/>
                        <a:t>10%</a:t>
                      </a:r>
                      <a:endParaRPr lang="en-IN" dirty="0"/>
                    </a:p>
                  </a:txBody>
                  <a:tcPr/>
                </a:tc>
              </a:tr>
              <a:tr h="1050153">
                <a:tc>
                  <a:txBody>
                    <a:bodyPr/>
                    <a:lstStyle/>
                    <a:p>
                      <a:r>
                        <a:rPr lang="en-US" dirty="0" smtClean="0"/>
                        <a:t>2</a:t>
                      </a:r>
                      <a:endParaRPr lang="en-IN" dirty="0"/>
                    </a:p>
                  </a:txBody>
                  <a:tcPr/>
                </a:tc>
                <a:tc>
                  <a:txBody>
                    <a:bodyPr/>
                    <a:lstStyle/>
                    <a:p>
                      <a:r>
                        <a:rPr lang="en-US" sz="1800" b="0" i="0" kern="1200" dirty="0" smtClean="0">
                          <a:solidFill>
                            <a:schemeClr val="dk1"/>
                          </a:solidFill>
                          <a:effectLst/>
                          <a:latin typeface="+mn-lt"/>
                          <a:ea typeface="+mn-ea"/>
                          <a:cs typeface="+mn-cs"/>
                        </a:rPr>
                        <a:t>Distribution of dividend income (</a:t>
                      </a:r>
                      <a:r>
                        <a:rPr lang="en-US" sz="1800" b="0" i="0" kern="1200" dirty="0" err="1" smtClean="0">
                          <a:solidFill>
                            <a:schemeClr val="dk1"/>
                          </a:solidFill>
                          <a:effectLst/>
                          <a:latin typeface="+mn-lt"/>
                          <a:ea typeface="+mn-ea"/>
                          <a:cs typeface="+mn-cs"/>
                        </a:rPr>
                        <a:t>w.e.f</a:t>
                      </a:r>
                      <a:r>
                        <a:rPr lang="en-US" sz="1800" b="0" i="0" kern="1200" dirty="0" smtClean="0">
                          <a:solidFill>
                            <a:schemeClr val="dk1"/>
                          </a:solidFill>
                          <a:effectLst/>
                          <a:latin typeface="+mn-lt"/>
                          <a:ea typeface="+mn-ea"/>
                          <a:cs typeface="+mn-cs"/>
                        </a:rPr>
                        <a:t>. 01.04.2020) &amp;  income referred u/s 10(23FC)(a) to non-resident</a:t>
                      </a:r>
                      <a:r>
                        <a:rPr lang="en-US" dirty="0" smtClean="0"/>
                        <a:t/>
                      </a:r>
                      <a:br>
                        <a:rPr lang="en-US" dirty="0" smtClean="0"/>
                      </a:br>
                      <a:r>
                        <a:rPr lang="en-US" dirty="0" smtClean="0"/>
                        <a:t/>
                      </a:r>
                      <a:br>
                        <a:rPr lang="en-US" dirty="0" smtClean="0"/>
                      </a:br>
                      <a:endParaRPr lang="en-IN" dirty="0"/>
                    </a:p>
                  </a:txBody>
                  <a:tcPr/>
                </a:tc>
                <a:tc>
                  <a:txBody>
                    <a:bodyPr/>
                    <a:lstStyle/>
                    <a:p>
                      <a:r>
                        <a:rPr lang="en-US" dirty="0" smtClean="0"/>
                        <a:t>5%</a:t>
                      </a:r>
                      <a:endParaRPr lang="en-IN" dirty="0"/>
                    </a:p>
                  </a:txBody>
                  <a:tcPr/>
                </a:tc>
              </a:tr>
              <a:tr h="932230">
                <a:tc>
                  <a:txBody>
                    <a:bodyPr/>
                    <a:lstStyle/>
                    <a:p>
                      <a:r>
                        <a:rPr lang="en-US" dirty="0" smtClean="0"/>
                        <a:t>3</a:t>
                      </a:r>
                      <a:endParaRPr lang="en-IN" dirty="0"/>
                    </a:p>
                  </a:txBody>
                  <a:tcPr/>
                </a:tc>
                <a:tc>
                  <a:txBody>
                    <a:bodyPr/>
                    <a:lstStyle/>
                    <a:p>
                      <a:r>
                        <a:rPr lang="en-US" sz="1800" b="0" i="0" kern="1200" dirty="0" smtClean="0">
                          <a:solidFill>
                            <a:schemeClr val="dk1"/>
                          </a:solidFill>
                          <a:effectLst/>
                          <a:latin typeface="+mn-lt"/>
                          <a:ea typeface="+mn-ea"/>
                          <a:cs typeface="+mn-cs"/>
                        </a:rPr>
                        <a:t>Distribution of income referred u/s 10(23FC)(b) to non-resident</a:t>
                      </a:r>
                      <a:r>
                        <a:rPr lang="en-US" dirty="0" smtClean="0"/>
                        <a:t/>
                      </a:r>
                      <a:br>
                        <a:rPr lang="en-US" dirty="0" smtClean="0"/>
                      </a:br>
                      <a:r>
                        <a:rPr lang="en-US" dirty="0" smtClean="0"/>
                        <a:t/>
                      </a:r>
                      <a:br>
                        <a:rPr lang="en-US" dirty="0" smtClean="0"/>
                      </a:br>
                      <a:endParaRPr lang="en-IN" dirty="0"/>
                    </a:p>
                  </a:txBody>
                  <a:tcPr/>
                </a:tc>
                <a:tc>
                  <a:txBody>
                    <a:bodyPr/>
                    <a:lstStyle/>
                    <a:p>
                      <a:r>
                        <a:rPr lang="en-US" dirty="0" smtClean="0"/>
                        <a:t>10%</a:t>
                      </a:r>
                      <a:endParaRPr lang="en-IN" dirty="0"/>
                    </a:p>
                  </a:txBody>
                  <a:tcPr/>
                </a:tc>
              </a:tr>
            </a:tbl>
          </a:graphicData>
        </a:graphic>
      </p:graphicFrame>
      <p:sp>
        <p:nvSpPr>
          <p:cNvPr id="3" name="Date Placeholder 2"/>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2664997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TDS</a:t>
            </a:r>
            <a:endParaRPr lang="en-IN" dirty="0"/>
          </a:p>
        </p:txBody>
      </p:sp>
      <p:sp>
        <p:nvSpPr>
          <p:cNvPr id="3" name="Content Placeholder 2"/>
          <p:cNvSpPr>
            <a:spLocks noGrp="1"/>
          </p:cNvSpPr>
          <p:nvPr>
            <p:ph idx="1"/>
          </p:nvPr>
        </p:nvSpPr>
        <p:spPr/>
        <p:txBody>
          <a:bodyPr/>
          <a:lstStyle/>
          <a:p>
            <a:r>
              <a:rPr lang="en-US" dirty="0" smtClean="0"/>
              <a:t>Why TDS</a:t>
            </a:r>
          </a:p>
          <a:p>
            <a:pPr lvl="1"/>
            <a:r>
              <a:rPr lang="en-US" dirty="0" smtClean="0"/>
              <a:t>Collection of Taxes relating to </a:t>
            </a:r>
            <a:r>
              <a:rPr lang="en-US" smtClean="0"/>
              <a:t>the financial year </a:t>
            </a:r>
            <a:endParaRPr lang="en-US" dirty="0" smtClean="0"/>
          </a:p>
          <a:p>
            <a:pPr lvl="1"/>
            <a:r>
              <a:rPr lang="en-US" dirty="0" smtClean="0"/>
              <a:t>Methods</a:t>
            </a:r>
          </a:p>
          <a:p>
            <a:pPr lvl="2"/>
            <a:r>
              <a:rPr lang="en-US" dirty="0" smtClean="0"/>
              <a:t>TDS</a:t>
            </a:r>
          </a:p>
          <a:p>
            <a:pPr lvl="2"/>
            <a:r>
              <a:rPr lang="en-US" dirty="0" smtClean="0"/>
              <a:t>Advance Tax</a:t>
            </a:r>
          </a:p>
          <a:p>
            <a:pPr lvl="2"/>
            <a:r>
              <a:rPr lang="en-US" dirty="0" smtClean="0"/>
              <a:t>Self-Assessment Tax</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2943464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Sec.194LBB</a:t>
            </a:r>
            <a:endParaRPr lang="en-IN" dirty="0"/>
          </a:p>
        </p:txBody>
      </p:sp>
      <p:sp>
        <p:nvSpPr>
          <p:cNvPr id="3" name="Content Placeholder 2"/>
          <p:cNvSpPr>
            <a:spLocks noGrp="1"/>
          </p:cNvSpPr>
          <p:nvPr>
            <p:ph idx="1"/>
          </p:nvPr>
        </p:nvSpPr>
        <p:spPr/>
        <p:txBody>
          <a:bodyPr>
            <a:normAutofit/>
          </a:bodyPr>
          <a:lstStyle/>
          <a:p>
            <a:r>
              <a:rPr lang="en-US" dirty="0" smtClean="0">
                <a:solidFill>
                  <a:srgbClr val="222222"/>
                </a:solidFill>
                <a:latin typeface="Open Sans" panose="020B0606030504020204" pitchFamily="34" charset="0"/>
              </a:rPr>
              <a:t>This </a:t>
            </a:r>
            <a:r>
              <a:rPr lang="en-US" dirty="0">
                <a:solidFill>
                  <a:srgbClr val="222222"/>
                </a:solidFill>
                <a:latin typeface="Open Sans" panose="020B0606030504020204" pitchFamily="34" charset="0"/>
              </a:rPr>
              <a:t>section applies to income distributed by an investment fund to its unit holders. The income is subject to withholding tax at the rate of 10%.</a:t>
            </a:r>
          </a:p>
          <a:p>
            <a:r>
              <a:rPr lang="en-US" dirty="0">
                <a:solidFill>
                  <a:srgbClr val="222222"/>
                </a:solidFill>
                <a:latin typeface="Open Sans" panose="020B0606030504020204" pitchFamily="34" charset="0"/>
              </a:rPr>
              <a:t>The section applies to investment funds that are set up as a Category I or Category II alternative investment fund (AIF) under the Securities and Exchange Board of India (SEBI) Regulations, 2012.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The </a:t>
            </a:r>
            <a:r>
              <a:rPr lang="en-US" dirty="0">
                <a:solidFill>
                  <a:srgbClr val="222222"/>
                </a:solidFill>
                <a:latin typeface="Open Sans" panose="020B0606030504020204" pitchFamily="34" charset="0"/>
              </a:rPr>
              <a:t>funds must also be registered with the SEBI.</a:t>
            </a:r>
          </a:p>
          <a:p>
            <a:pPr marL="0" indent="0">
              <a:buNone/>
            </a:pP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40859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Applicability</a:t>
            </a:r>
            <a:endParaRPr lang="en-IN" dirty="0"/>
          </a:p>
        </p:txBody>
      </p:sp>
      <p:sp>
        <p:nvSpPr>
          <p:cNvPr id="3" name="Content Placeholder 2"/>
          <p:cNvSpPr>
            <a:spLocks noGrp="1"/>
          </p:cNvSpPr>
          <p:nvPr>
            <p:ph idx="1"/>
          </p:nvPr>
        </p:nvSpPr>
        <p:spPr/>
        <p:txBody>
          <a:bodyPr/>
          <a:lstStyle/>
          <a:p>
            <a:r>
              <a:rPr lang="en-US" dirty="0">
                <a:solidFill>
                  <a:srgbClr val="222222"/>
                </a:solidFill>
                <a:latin typeface="PT Serif"/>
              </a:rPr>
              <a:t>As mentioned earlier, section 194LBB applies to Category I and Category II alternative investment funds that are registered with the SEBI. The section does not apply to other types of investment funds or to individual investors.</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4106128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Withholding Tax</a:t>
            </a:r>
            <a:endParaRPr lang="en-IN" dirty="0"/>
          </a:p>
        </p:txBody>
      </p:sp>
      <p:sp>
        <p:nvSpPr>
          <p:cNvPr id="3" name="Content Placeholder 2"/>
          <p:cNvSpPr>
            <a:spLocks noGrp="1"/>
          </p:cNvSpPr>
          <p:nvPr>
            <p:ph idx="1"/>
          </p:nvPr>
        </p:nvSpPr>
        <p:spPr/>
        <p:txBody>
          <a:bodyPr/>
          <a:lstStyle/>
          <a:p>
            <a:r>
              <a:rPr lang="en-US" dirty="0">
                <a:solidFill>
                  <a:srgbClr val="222222"/>
                </a:solidFill>
                <a:latin typeface="PT Serif"/>
              </a:rPr>
              <a:t>The section requires the investment fund to deduct withholding tax at the rate of 10% before distributing the income to the unit holders. The tax is deducted at the time of payment or credit of the income, whichever is earlier. The tax is then remitted to the government by the investment fund.</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664548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Income covered</a:t>
            </a:r>
            <a:endParaRPr lang="en-IN" dirty="0"/>
          </a:p>
        </p:txBody>
      </p:sp>
      <p:sp>
        <p:nvSpPr>
          <p:cNvPr id="3" name="Content Placeholder 2"/>
          <p:cNvSpPr>
            <a:spLocks noGrp="1"/>
          </p:cNvSpPr>
          <p:nvPr>
            <p:ph idx="1"/>
          </p:nvPr>
        </p:nvSpPr>
        <p:spPr/>
        <p:txBody>
          <a:bodyPr/>
          <a:lstStyle/>
          <a:p>
            <a:r>
              <a:rPr lang="en-US" dirty="0">
                <a:solidFill>
                  <a:srgbClr val="222222"/>
                </a:solidFill>
                <a:latin typeface="PT Serif"/>
              </a:rPr>
              <a:t>The section applies to all types of income distributed by the investment fund to its unit holders. This includes interest, dividend, capital gains, and any other income.</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27195878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a:t>
            </a:r>
            <a:endParaRPr lang="en-IN" dirty="0"/>
          </a:p>
        </p:txBody>
      </p:sp>
      <p:sp>
        <p:nvSpPr>
          <p:cNvPr id="3" name="Content Placeholder 2"/>
          <p:cNvSpPr>
            <a:spLocks noGrp="1"/>
          </p:cNvSpPr>
          <p:nvPr>
            <p:ph idx="1"/>
          </p:nvPr>
        </p:nvSpPr>
        <p:spPr/>
        <p:txBody>
          <a:bodyPr/>
          <a:lstStyle/>
          <a:p>
            <a:r>
              <a:rPr lang="en-US" dirty="0">
                <a:solidFill>
                  <a:srgbClr val="222222"/>
                </a:solidFill>
                <a:latin typeface="PT Serif"/>
              </a:rPr>
              <a:t>Section 194LBB provides for certain exemptions from withholding tax. </a:t>
            </a:r>
            <a:endParaRPr lang="en-US" dirty="0" smtClean="0">
              <a:solidFill>
                <a:srgbClr val="222222"/>
              </a:solidFill>
              <a:latin typeface="PT Serif"/>
            </a:endParaRPr>
          </a:p>
          <a:p>
            <a:r>
              <a:rPr lang="en-US" dirty="0" smtClean="0">
                <a:solidFill>
                  <a:srgbClr val="222222"/>
                </a:solidFill>
                <a:latin typeface="PT Serif"/>
              </a:rPr>
              <a:t>For </a:t>
            </a:r>
            <a:r>
              <a:rPr lang="en-US" dirty="0">
                <a:solidFill>
                  <a:srgbClr val="222222"/>
                </a:solidFill>
                <a:latin typeface="PT Serif"/>
              </a:rPr>
              <a:t>example, if the unit holder is a resident individual or Hindu Undivided Family (HUF) and the total amount of income distributed by the investment fund during the financial year is less than </a:t>
            </a:r>
            <a:r>
              <a:rPr lang="en-US" dirty="0" err="1">
                <a:solidFill>
                  <a:srgbClr val="222222"/>
                </a:solidFill>
                <a:latin typeface="PT Serif"/>
              </a:rPr>
              <a:t>Rs</a:t>
            </a:r>
            <a:r>
              <a:rPr lang="en-US" dirty="0">
                <a:solidFill>
                  <a:srgbClr val="222222"/>
                </a:solidFill>
                <a:latin typeface="PT Serif"/>
              </a:rPr>
              <a:t>. 5,000, then no tax is deducted. </a:t>
            </a:r>
            <a:endParaRPr lang="en-US" dirty="0" smtClean="0">
              <a:solidFill>
                <a:srgbClr val="222222"/>
              </a:solidFill>
              <a:latin typeface="PT Serif"/>
            </a:endParaRPr>
          </a:p>
          <a:p>
            <a:r>
              <a:rPr lang="en-US" dirty="0" smtClean="0">
                <a:solidFill>
                  <a:srgbClr val="222222"/>
                </a:solidFill>
                <a:latin typeface="PT Serif"/>
              </a:rPr>
              <a:t>Similarly</a:t>
            </a:r>
            <a:r>
              <a:rPr lang="en-US" dirty="0">
                <a:solidFill>
                  <a:srgbClr val="222222"/>
                </a:solidFill>
                <a:latin typeface="PT Serif"/>
              </a:rPr>
              <a:t>, if the unit holder is a non-resident and the income is covered under the provisions of the Double Taxation Avoidance Agreement (DTAA) between India and the country of residence, then the tax rate may be lower than 10%.</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640408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For investors, section 194LBB means that they will receive their income from the investment fund net of tax.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This </a:t>
            </a:r>
            <a:r>
              <a:rPr lang="en-US" dirty="0">
                <a:solidFill>
                  <a:srgbClr val="222222"/>
                </a:solidFill>
                <a:latin typeface="Open Sans" panose="020B0606030504020204" pitchFamily="34" charset="0"/>
              </a:rPr>
              <a:t>means that they do not have to worry about paying tax on the income separately. However, if the investor falls in a higher tax bracket than the withholding tax rate, they may have to pay additional tax on the income when they file their income tax returns</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24154816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For investment funds, section 194LBB means that they have to deduct and remit tax on the income distributed to the unit holders. This requires them to maintain proper records of the income and the tax deducted.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Failure </a:t>
            </a:r>
            <a:r>
              <a:rPr lang="en-US" dirty="0">
                <a:solidFill>
                  <a:srgbClr val="222222"/>
                </a:solidFill>
                <a:latin typeface="Open Sans" panose="020B0606030504020204" pitchFamily="34" charset="0"/>
              </a:rPr>
              <a:t>to comply with the provisions of section 194LBB can result in penalties and interest.</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21937098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IN" dirty="0"/>
          </a:p>
        </p:txBody>
      </p:sp>
      <p:sp>
        <p:nvSpPr>
          <p:cNvPr id="3" name="Content Placeholder 2"/>
          <p:cNvSpPr>
            <a:spLocks noGrp="1"/>
          </p:cNvSpPr>
          <p:nvPr>
            <p:ph idx="1"/>
          </p:nvPr>
        </p:nvSpPr>
        <p:spPr/>
        <p:txBody>
          <a:bodyPr/>
          <a:lstStyle/>
          <a:p>
            <a:r>
              <a:rPr lang="en-US" dirty="0" smtClean="0">
                <a:solidFill>
                  <a:srgbClr val="222222"/>
                </a:solidFill>
                <a:latin typeface="Open Sans" panose="020B0606030504020204" pitchFamily="34" charset="0"/>
              </a:rPr>
              <a:t>Section </a:t>
            </a:r>
            <a:r>
              <a:rPr lang="en-US" dirty="0">
                <a:solidFill>
                  <a:srgbClr val="222222"/>
                </a:solidFill>
                <a:latin typeface="Open Sans" panose="020B0606030504020204" pitchFamily="34" charset="0"/>
              </a:rPr>
              <a:t>194LBB of the Income Tax Act provides a special tax regime for certain types of investment funds.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The </a:t>
            </a:r>
            <a:r>
              <a:rPr lang="en-US" dirty="0">
                <a:solidFill>
                  <a:srgbClr val="222222"/>
                </a:solidFill>
                <a:latin typeface="Open Sans" panose="020B0606030504020204" pitchFamily="34" charset="0"/>
              </a:rPr>
              <a:t>section requires investment funds to deduct withholding tax at the rate of 10% before distributing income to unit holders.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The </a:t>
            </a:r>
            <a:r>
              <a:rPr lang="en-US" dirty="0">
                <a:solidFill>
                  <a:srgbClr val="222222"/>
                </a:solidFill>
                <a:latin typeface="Open Sans" panose="020B0606030504020204" pitchFamily="34" charset="0"/>
              </a:rPr>
              <a:t>section has a significant impact on both investors and investment funds, and it is important for them to understand the provisions of this section to avoid any penalties or interest.</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5730876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 – Non Resident or Foreign Co.</a:t>
            </a:r>
            <a:endParaRPr lang="en-IN" dirty="0"/>
          </a:p>
        </p:txBody>
      </p:sp>
      <p:sp>
        <p:nvSpPr>
          <p:cNvPr id="3" name="Content Placeholder 2"/>
          <p:cNvSpPr>
            <a:spLocks noGrp="1"/>
          </p:cNvSpPr>
          <p:nvPr>
            <p:ph idx="1"/>
          </p:nvPr>
        </p:nvSpPr>
        <p:spPr/>
        <p:txBody>
          <a:bodyPr>
            <a:normAutofit fontScale="92500" lnSpcReduction="10000"/>
          </a:bodyPr>
          <a:lstStyle/>
          <a:p>
            <a:r>
              <a:rPr lang="en-US" dirty="0"/>
              <a:t/>
            </a:r>
            <a:br>
              <a:rPr lang="en-US" dirty="0"/>
            </a:br>
            <a:r>
              <a:rPr lang="en-US" dirty="0">
                <a:solidFill>
                  <a:srgbClr val="000000"/>
                </a:solidFill>
                <a:latin typeface="Roboto"/>
              </a:rPr>
              <a:t>The rate at which tax will be deducted shall be as under, where the payee is a non-resident (not being a foreign company) or a foreign company: –</a:t>
            </a:r>
          </a:p>
          <a:p>
            <a:r>
              <a:rPr lang="en-US" dirty="0">
                <a:solidFill>
                  <a:srgbClr val="000000"/>
                </a:solidFill>
                <a:latin typeface="Roboto"/>
              </a:rPr>
              <a:t>In respect of income in the nature of dividend, @ 20%;</a:t>
            </a:r>
          </a:p>
          <a:p>
            <a:r>
              <a:rPr lang="en-US" dirty="0">
                <a:solidFill>
                  <a:srgbClr val="000000"/>
                </a:solidFill>
                <a:latin typeface="Roboto"/>
              </a:rPr>
              <a:t>At the rates in force, in case of Other Income;</a:t>
            </a:r>
          </a:p>
          <a:p>
            <a:r>
              <a:rPr lang="en-US" dirty="0">
                <a:solidFill>
                  <a:srgbClr val="000000"/>
                </a:solidFill>
                <a:latin typeface="Roboto"/>
              </a:rPr>
              <a:t>No TDS if income is exempt in the hands of the recipient.</a:t>
            </a:r>
          </a:p>
          <a:p>
            <a:r>
              <a:rPr lang="en-US" dirty="0">
                <a:solidFill>
                  <a:srgbClr val="000000"/>
                </a:solidFill>
                <a:latin typeface="Roboto"/>
              </a:rPr>
              <a:t>In addition, the applicable Surcharge and Health and Education </a:t>
            </a:r>
            <a:r>
              <a:rPr lang="en-US" dirty="0" err="1">
                <a:solidFill>
                  <a:srgbClr val="000000"/>
                </a:solidFill>
                <a:latin typeface="Roboto"/>
              </a:rPr>
              <a:t>Cess</a:t>
            </a:r>
            <a:r>
              <a:rPr lang="en-US" dirty="0">
                <a:solidFill>
                  <a:srgbClr val="000000"/>
                </a:solidFill>
                <a:latin typeface="Roboto"/>
              </a:rPr>
              <a:t> will be added to the tax rate.</a:t>
            </a:r>
          </a:p>
          <a:p>
            <a:r>
              <a:rPr lang="en-US" dirty="0">
                <a:solidFill>
                  <a:srgbClr val="000000"/>
                </a:solidFill>
                <a:latin typeface="Roboto"/>
              </a:rPr>
              <a:t>If the </a:t>
            </a:r>
            <a:r>
              <a:rPr lang="en-US" dirty="0" err="1">
                <a:solidFill>
                  <a:srgbClr val="000000"/>
                </a:solidFill>
                <a:latin typeface="Roboto"/>
              </a:rPr>
              <a:t>deductee</a:t>
            </a:r>
            <a:r>
              <a:rPr lang="en-US" dirty="0">
                <a:solidFill>
                  <a:srgbClr val="000000"/>
                </a:solidFill>
                <a:latin typeface="Roboto"/>
              </a:rPr>
              <a:t> doesn’t provide his PAN to the </a:t>
            </a:r>
            <a:r>
              <a:rPr lang="en-US" dirty="0" err="1">
                <a:solidFill>
                  <a:srgbClr val="000000"/>
                </a:solidFill>
                <a:latin typeface="Roboto"/>
              </a:rPr>
              <a:t>deductor</a:t>
            </a:r>
            <a:r>
              <a:rPr lang="en-US" dirty="0">
                <a:solidFill>
                  <a:srgbClr val="000000"/>
                </a:solidFill>
                <a:latin typeface="Roboto"/>
              </a:rPr>
              <a:t>,  tax will be deducted under Section 206AA at the rate of 20</a:t>
            </a:r>
            <a:r>
              <a:rPr lang="en-US" dirty="0" smtClean="0">
                <a:solidFill>
                  <a:srgbClr val="000000"/>
                </a:solidFill>
                <a:latin typeface="Roboto"/>
              </a:rPr>
              <a:t>%..</a:t>
            </a:r>
            <a:endParaRPr lang="en-US" b="0" i="0" dirty="0">
              <a:solidFill>
                <a:srgbClr val="000000"/>
              </a:solidFill>
              <a:effectLst/>
              <a:latin typeface="Roboto"/>
            </a:endParaRPr>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8930441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a:t>
            </a:r>
            <a:endParaRPr lang="en-IN" dirty="0"/>
          </a:p>
        </p:txBody>
      </p:sp>
      <p:sp>
        <p:nvSpPr>
          <p:cNvPr id="3" name="Content Placeholder 2"/>
          <p:cNvSpPr>
            <a:spLocks noGrp="1"/>
          </p:cNvSpPr>
          <p:nvPr>
            <p:ph idx="1"/>
          </p:nvPr>
        </p:nvSpPr>
        <p:spPr/>
        <p:txBody>
          <a:bodyPr/>
          <a:lstStyle/>
          <a:p>
            <a:r>
              <a:rPr lang="en-US" dirty="0">
                <a:solidFill>
                  <a:srgbClr val="000000"/>
                </a:solidFill>
                <a:latin typeface="Roboto"/>
              </a:rPr>
              <a:t>No TDS will be deducted from  payment to the Government, the RBI, a mutual fund, or a corporation set up under the </a:t>
            </a:r>
            <a:r>
              <a:rPr lang="en-US" dirty="0" smtClean="0">
                <a:solidFill>
                  <a:srgbClr val="000000"/>
                </a:solidFill>
                <a:latin typeface="Roboto"/>
              </a:rPr>
              <a:t>Act since </a:t>
            </a:r>
            <a:r>
              <a:rPr lang="en-US" dirty="0">
                <a:solidFill>
                  <a:srgbClr val="000000"/>
                </a:solidFill>
                <a:latin typeface="Roboto"/>
              </a:rPr>
              <a:t>such income is exempt from tax in their hands..</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205716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Sec.194K</a:t>
            </a:r>
            <a:endParaRPr lang="en-IN" dirty="0"/>
          </a:p>
        </p:txBody>
      </p:sp>
      <p:sp>
        <p:nvSpPr>
          <p:cNvPr id="3" name="Content Placeholder 2"/>
          <p:cNvSpPr>
            <a:spLocks noGrp="1"/>
          </p:cNvSpPr>
          <p:nvPr>
            <p:ph idx="1"/>
          </p:nvPr>
        </p:nvSpPr>
        <p:spPr/>
        <p:txBody>
          <a:bodyPr/>
          <a:lstStyle/>
          <a:p>
            <a:r>
              <a:rPr lang="en-US" dirty="0">
                <a:solidFill>
                  <a:srgbClr val="343434"/>
                </a:solidFill>
                <a:latin typeface="Inter"/>
              </a:rPr>
              <a:t>Section 194K of the Income Tax Act, 1961 provides for a deduction of </a:t>
            </a:r>
            <a:r>
              <a:rPr lang="en-US" u="sng" dirty="0">
                <a:latin typeface="Inter"/>
                <a:hlinkClick r:id="rId2"/>
              </a:rPr>
              <a:t>TDS</a:t>
            </a:r>
            <a:r>
              <a:rPr lang="en-US" dirty="0">
                <a:solidFill>
                  <a:srgbClr val="343434"/>
                </a:solidFill>
                <a:latin typeface="Inter"/>
              </a:rPr>
              <a:t> at a fixed rate of 10% on dividend income from mutual funds. </a:t>
            </a:r>
            <a:endParaRPr lang="en-US" dirty="0" smtClean="0">
              <a:solidFill>
                <a:srgbClr val="343434"/>
              </a:solidFill>
              <a:latin typeface="Inter"/>
            </a:endParaRPr>
          </a:p>
          <a:p>
            <a:r>
              <a:rPr lang="en-US" dirty="0" smtClean="0">
                <a:solidFill>
                  <a:srgbClr val="343434"/>
                </a:solidFill>
                <a:latin typeface="Inter"/>
              </a:rPr>
              <a:t>Hence</a:t>
            </a:r>
            <a:r>
              <a:rPr lang="en-US" dirty="0">
                <a:solidFill>
                  <a:srgbClr val="343434"/>
                </a:solidFill>
                <a:latin typeface="Inter"/>
              </a:rPr>
              <a:t>, the </a:t>
            </a:r>
            <a:r>
              <a:rPr lang="en-US" dirty="0" smtClean="0">
                <a:solidFill>
                  <a:srgbClr val="343434"/>
                </a:solidFill>
                <a:latin typeface="Inter"/>
              </a:rPr>
              <a:t>payer of Dividend require to  </a:t>
            </a:r>
            <a:r>
              <a:rPr lang="en-US" dirty="0">
                <a:solidFill>
                  <a:srgbClr val="343434"/>
                </a:solidFill>
                <a:latin typeface="Inter"/>
              </a:rPr>
              <a:t>deduct TDS from the income </a:t>
            </a:r>
            <a:r>
              <a:rPr lang="en-US" dirty="0" smtClean="0">
                <a:solidFill>
                  <a:srgbClr val="343434"/>
                </a:solidFill>
                <a:latin typeface="Inter"/>
              </a:rPr>
              <a:t>earned </a:t>
            </a:r>
            <a:r>
              <a:rPr lang="en-US" dirty="0">
                <a:solidFill>
                  <a:srgbClr val="343434"/>
                </a:solidFill>
                <a:latin typeface="Inter"/>
              </a:rPr>
              <a:t>by the mutual fund investor. </a:t>
            </a:r>
            <a:endParaRPr lang="en-US" dirty="0" smtClean="0">
              <a:solidFill>
                <a:srgbClr val="343434"/>
              </a:solidFill>
              <a:latin typeface="Inter"/>
            </a:endParaRPr>
          </a:p>
          <a:p>
            <a:r>
              <a:rPr lang="en-US" dirty="0" smtClean="0">
                <a:solidFill>
                  <a:srgbClr val="343434"/>
                </a:solidFill>
                <a:latin typeface="Inter"/>
              </a:rPr>
              <a:t>The </a:t>
            </a:r>
            <a:r>
              <a:rPr lang="en-US" dirty="0">
                <a:solidFill>
                  <a:srgbClr val="343434"/>
                </a:solidFill>
                <a:latin typeface="Inter"/>
              </a:rPr>
              <a:t>investor will receive income from the scheme minus the TDS. </a:t>
            </a:r>
            <a:endParaRPr lang="en-US" dirty="0" smtClean="0">
              <a:solidFill>
                <a:srgbClr val="343434"/>
              </a:solidFill>
              <a:latin typeface="Inter"/>
            </a:endParaRPr>
          </a:p>
          <a:p>
            <a:r>
              <a:rPr lang="en-US" dirty="0" smtClean="0">
                <a:solidFill>
                  <a:srgbClr val="343434"/>
                </a:solidFill>
                <a:latin typeface="Inter"/>
              </a:rPr>
              <a:t>The </a:t>
            </a:r>
            <a:r>
              <a:rPr lang="en-US" dirty="0">
                <a:solidFill>
                  <a:srgbClr val="343434"/>
                </a:solidFill>
                <a:latin typeface="Inter"/>
              </a:rPr>
              <a:t>investor or the taxpayer can claim </a:t>
            </a:r>
            <a:r>
              <a:rPr lang="en-US" dirty="0" smtClean="0">
                <a:solidFill>
                  <a:srgbClr val="343434"/>
                </a:solidFill>
                <a:latin typeface="Inter"/>
              </a:rPr>
              <a:t>this </a:t>
            </a:r>
            <a:r>
              <a:rPr lang="en-US" dirty="0">
                <a:solidFill>
                  <a:srgbClr val="343434"/>
                </a:solidFill>
                <a:latin typeface="Inter"/>
              </a:rPr>
              <a:t>tax refund of the TDS at the time of filing the </a:t>
            </a:r>
            <a:r>
              <a:rPr lang="en-US" u="sng" dirty="0">
                <a:latin typeface="Inter"/>
                <a:hlinkClick r:id="rId3"/>
              </a:rPr>
              <a:t>income tax return</a:t>
            </a:r>
            <a:r>
              <a:rPr lang="en-US" dirty="0">
                <a:solidFill>
                  <a:srgbClr val="343434"/>
                </a:solidFill>
                <a:latin typeface="Inter"/>
              </a:rPr>
              <a:t>.</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5888354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 Responsible to TDS-Sec.194LBB</a:t>
            </a:r>
            <a:endParaRPr lang="en-IN" dirty="0"/>
          </a:p>
        </p:txBody>
      </p:sp>
      <p:sp>
        <p:nvSpPr>
          <p:cNvPr id="3" name="Content Placeholder 2"/>
          <p:cNvSpPr>
            <a:spLocks noGrp="1"/>
          </p:cNvSpPr>
          <p:nvPr>
            <p:ph idx="1"/>
          </p:nvPr>
        </p:nvSpPr>
        <p:spPr/>
        <p:txBody>
          <a:bodyPr/>
          <a:lstStyle/>
          <a:p>
            <a:r>
              <a:rPr lang="en-US" dirty="0">
                <a:solidFill>
                  <a:srgbClr val="212529"/>
                </a:solidFill>
                <a:latin typeface="Segoe"/>
              </a:rPr>
              <a:t>The person responsible for making the payment of any income other than that proportion of income which is of the same nature as income referred to in section </a:t>
            </a:r>
            <a:r>
              <a:rPr lang="en-US" dirty="0">
                <a:solidFill>
                  <a:srgbClr val="007BFF"/>
                </a:solidFill>
                <a:latin typeface="Segoe"/>
                <a:hlinkClick r:id="rId2"/>
              </a:rPr>
              <a:t>10(23FBB)</a:t>
            </a:r>
            <a:r>
              <a:rPr lang="en-US" dirty="0">
                <a:solidFill>
                  <a:srgbClr val="212529"/>
                </a:solidFill>
                <a:latin typeface="Segoe"/>
              </a:rPr>
              <a:t> , to a unit holder in respect of units of an investment fund specified in </a:t>
            </a:r>
            <a:r>
              <a:rPr lang="en-US" dirty="0">
                <a:solidFill>
                  <a:srgbClr val="007BFF"/>
                </a:solidFill>
                <a:latin typeface="Segoe"/>
                <a:hlinkClick r:id="rId3"/>
              </a:rPr>
              <a:t>clause (a) of the Explanation 1</a:t>
            </a:r>
            <a:r>
              <a:rPr lang="en-US" dirty="0">
                <a:solidFill>
                  <a:srgbClr val="212529"/>
                </a:solidFill>
                <a:latin typeface="Segoe"/>
              </a:rPr>
              <a:t> to </a:t>
            </a:r>
            <a:r>
              <a:rPr lang="en-US" dirty="0">
                <a:solidFill>
                  <a:srgbClr val="007BFF"/>
                </a:solidFill>
                <a:latin typeface="Segoe"/>
                <a:hlinkClick r:id="rId4"/>
              </a:rPr>
              <a:t>Section 115UB</a:t>
            </a:r>
            <a:r>
              <a:rPr lang="en-US" dirty="0">
                <a:solidFill>
                  <a:srgbClr val="212529"/>
                </a:solidFill>
                <a:latin typeface="Segoe"/>
              </a:rPr>
              <a:t> shall deduct the tax at source.</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7214587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Investment Fund – Sec.115UB</a:t>
            </a:r>
            <a:endParaRPr lang="en-IN" dirty="0"/>
          </a:p>
        </p:txBody>
      </p:sp>
      <p:sp>
        <p:nvSpPr>
          <p:cNvPr id="3" name="Content Placeholder 2"/>
          <p:cNvSpPr>
            <a:spLocks noGrp="1"/>
          </p:cNvSpPr>
          <p:nvPr>
            <p:ph idx="1"/>
          </p:nvPr>
        </p:nvSpPr>
        <p:spPr/>
        <p:txBody>
          <a:bodyPr/>
          <a:lstStyle/>
          <a:p>
            <a:r>
              <a:rPr lang="en-US" dirty="0">
                <a:solidFill>
                  <a:srgbClr val="212529"/>
                </a:solidFill>
                <a:latin typeface="Segoe"/>
              </a:rPr>
              <a:t>Investment fund” means any fund established or incorporated in India in the form of a trust or a company or a limited liability partnership or a body corporate which has been granted a certificate of registration as a Category I or a Category II Alternative Investment Fund and is regulated under the Securities and Exchange Board of India (Alternative Investment Fund) Regulations, 2012, made under the Securities and Exchange Board of India Act, 1992.</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6205512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Sec.194LBC</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Section 194LBC of the Income Tax Act is a provision that deals with the taxation of income distributed by a </a:t>
            </a:r>
            <a:r>
              <a:rPr lang="en-US" b="1" u="sng" dirty="0">
                <a:solidFill>
                  <a:srgbClr val="222222"/>
                </a:solidFill>
                <a:latin typeface="Open Sans" panose="020B0606030504020204" pitchFamily="34" charset="0"/>
              </a:rPr>
              <a:t>specified entity</a:t>
            </a:r>
            <a:r>
              <a:rPr lang="en-US" dirty="0">
                <a:solidFill>
                  <a:srgbClr val="222222"/>
                </a:solidFill>
                <a:latin typeface="Open Sans" panose="020B0606030504020204" pitchFamily="34" charset="0"/>
              </a:rPr>
              <a:t> to its unit </a:t>
            </a:r>
            <a:r>
              <a:rPr lang="en-US" dirty="0" smtClean="0">
                <a:solidFill>
                  <a:srgbClr val="222222"/>
                </a:solidFill>
                <a:latin typeface="Open Sans" panose="020B0606030504020204" pitchFamily="34" charset="0"/>
              </a:rPr>
              <a:t>holders.</a:t>
            </a:r>
          </a:p>
          <a:p>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27197661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Specified Entity</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The term “</a:t>
            </a:r>
            <a:r>
              <a:rPr lang="en-US" b="1" u="sng" dirty="0">
                <a:solidFill>
                  <a:srgbClr val="222222"/>
                </a:solidFill>
                <a:latin typeface="Open Sans" panose="020B0606030504020204" pitchFamily="34" charset="0"/>
              </a:rPr>
              <a:t>specified entity</a:t>
            </a:r>
            <a:r>
              <a:rPr lang="en-US" dirty="0">
                <a:solidFill>
                  <a:srgbClr val="222222"/>
                </a:solidFill>
                <a:latin typeface="Open Sans" panose="020B0606030504020204" pitchFamily="34" charset="0"/>
              </a:rPr>
              <a:t>” refers to a trust, including a real estate investment trust (REIT) or an infrastructure investment trust (</a:t>
            </a:r>
            <a:r>
              <a:rPr lang="en-US" dirty="0" err="1">
                <a:solidFill>
                  <a:srgbClr val="222222"/>
                </a:solidFill>
                <a:latin typeface="Open Sans" panose="020B0606030504020204" pitchFamily="34" charset="0"/>
              </a:rPr>
              <a:t>InvIT</a:t>
            </a:r>
            <a:r>
              <a:rPr lang="en-US" dirty="0">
                <a:solidFill>
                  <a:srgbClr val="222222"/>
                </a:solidFill>
                <a:latin typeface="Open Sans" panose="020B0606030504020204" pitchFamily="34" charset="0"/>
              </a:rPr>
              <a:t>).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These </a:t>
            </a:r>
            <a:r>
              <a:rPr lang="en-US" dirty="0">
                <a:solidFill>
                  <a:srgbClr val="222222"/>
                </a:solidFill>
                <a:latin typeface="Open Sans" panose="020B0606030504020204" pitchFamily="34" charset="0"/>
              </a:rPr>
              <a:t>trusts are set up for the purpose of investing in real estate or infrastructure projects, respectively.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Specified </a:t>
            </a:r>
            <a:r>
              <a:rPr lang="en-US" dirty="0">
                <a:solidFill>
                  <a:srgbClr val="222222"/>
                </a:solidFill>
                <a:latin typeface="Open Sans" panose="020B0606030504020204" pitchFamily="34" charset="0"/>
              </a:rPr>
              <a:t>entities are required to distribute a certain percentage of their income to their unit holders.</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20519458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Applicability</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Section 194LBC applies to income distributed by a specified entity to its unit holders.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The </a:t>
            </a:r>
            <a:r>
              <a:rPr lang="en-US" dirty="0">
                <a:solidFill>
                  <a:srgbClr val="222222"/>
                </a:solidFill>
                <a:latin typeface="Open Sans" panose="020B0606030504020204" pitchFamily="34" charset="0"/>
              </a:rPr>
              <a:t>tax deducted at source (TDS) is applicable on such income, and the specified entity is responsible for deducting TDS before distributing the income to the unit holders. </a:t>
            </a:r>
            <a:endParaRPr lang="en-US" dirty="0" smtClean="0">
              <a:solidFill>
                <a:srgbClr val="222222"/>
              </a:solidFill>
              <a:latin typeface="Open Sans" panose="020B0606030504020204" pitchFamily="34" charset="0"/>
            </a:endParaRPr>
          </a:p>
          <a:p>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18714809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Exemptions</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Section 194LBC provides certain exemptions from the applicability of TDS. The exemptions are as follows</a:t>
            </a:r>
            <a:r>
              <a:rPr lang="en-US" dirty="0" smtClean="0">
                <a:solidFill>
                  <a:srgbClr val="222222"/>
                </a:solidFill>
                <a:latin typeface="Open Sans" panose="020B0606030504020204" pitchFamily="34" charset="0"/>
              </a:rPr>
              <a:t>:</a:t>
            </a:r>
          </a:p>
          <a:p>
            <a:pPr>
              <a:buFont typeface="+mj-lt"/>
              <a:buAutoNum type="arabicPeriod"/>
            </a:pPr>
            <a:r>
              <a:rPr lang="en-US" dirty="0" smtClean="0">
                <a:solidFill>
                  <a:srgbClr val="222222"/>
                </a:solidFill>
                <a:latin typeface="PT Serif"/>
              </a:rPr>
              <a:t>No </a:t>
            </a:r>
            <a:r>
              <a:rPr lang="en-US" dirty="0">
                <a:solidFill>
                  <a:srgbClr val="222222"/>
                </a:solidFill>
                <a:latin typeface="PT Serif"/>
              </a:rPr>
              <a:t>TDS is required to be deducted on income distributed by a specified entity to a unit holder who is a resident individual or Hindu Undivided Family (HUF) whose total income is less than the minimum exemption limit.</a:t>
            </a:r>
          </a:p>
          <a:p>
            <a:pPr>
              <a:buFont typeface="+mj-lt"/>
              <a:buAutoNum type="arabicPeriod"/>
            </a:pPr>
            <a:r>
              <a:rPr lang="en-US" dirty="0">
                <a:solidFill>
                  <a:srgbClr val="222222"/>
                </a:solidFill>
                <a:latin typeface="PT Serif"/>
              </a:rPr>
              <a:t>No TDS is required to be deducted on income distributed by a specified entity to a unit holder who is a resident and is also a specified entity.</a:t>
            </a:r>
          </a:p>
          <a:p>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7517746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US" dirty="0" smtClean="0">
                <a:solidFill>
                  <a:srgbClr val="222222"/>
                </a:solidFill>
                <a:latin typeface="PT Serif"/>
              </a:rPr>
              <a:t>3.	No </a:t>
            </a:r>
            <a:r>
              <a:rPr lang="en-US" dirty="0">
                <a:solidFill>
                  <a:srgbClr val="222222"/>
                </a:solidFill>
                <a:latin typeface="PT Serif"/>
              </a:rPr>
              <a:t>TDS is required to be deducted on income distributed by a specified entity to a unit holder who is a non-resident and is also a specified entity.</a:t>
            </a:r>
          </a:p>
          <a:p>
            <a:pPr marL="0" indent="0">
              <a:buNone/>
            </a:pPr>
            <a:r>
              <a:rPr lang="en-US" dirty="0" smtClean="0">
                <a:solidFill>
                  <a:srgbClr val="222222"/>
                </a:solidFill>
                <a:latin typeface="PT Serif"/>
              </a:rPr>
              <a:t>4.	No </a:t>
            </a:r>
            <a:r>
              <a:rPr lang="en-US" dirty="0">
                <a:solidFill>
                  <a:srgbClr val="222222"/>
                </a:solidFill>
                <a:latin typeface="PT Serif"/>
              </a:rPr>
              <a:t>TDS is required to be deducted on income distributed by a specified entity to a unit holder who is a non-resident and is also a Foreign Institutional Investor (FII) or a Qualified Foreign Investor (QFI).</a:t>
            </a:r>
          </a:p>
          <a:p>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4573991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Compliance</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If a specified entity fails to deduct TDS or deducts TDS at a rate lower than the prescribed rate, it may face consequences such as interest, penalty, and prosecution.</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11160662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The introduction of Section 194LBC was part of the government’s efforts to promote investment in real estate and infrastructure projects. By allowing trusts to invest in these projects and distribute income to their unit holders, the government aimed to attract more investment in these sectors.</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27191657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Unit Holder</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A unit holder is an investor who holds units in a specified entity.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The </a:t>
            </a:r>
            <a:r>
              <a:rPr lang="en-US" dirty="0">
                <a:solidFill>
                  <a:srgbClr val="222222"/>
                </a:solidFill>
                <a:latin typeface="Open Sans" panose="020B0606030504020204" pitchFamily="34" charset="0"/>
              </a:rPr>
              <a:t>income distributed by a specified entity is divided among its unit holders in proportion to their holdings.</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2045927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Mutual Funds</a:t>
            </a:r>
            <a:endParaRPr lang="en-IN" dirty="0"/>
          </a:p>
        </p:txBody>
      </p:sp>
      <p:sp>
        <p:nvSpPr>
          <p:cNvPr id="3" name="Content Placeholder 2"/>
          <p:cNvSpPr>
            <a:spLocks noGrp="1"/>
          </p:cNvSpPr>
          <p:nvPr>
            <p:ph idx="1"/>
          </p:nvPr>
        </p:nvSpPr>
        <p:spPr/>
        <p:txBody>
          <a:bodyPr/>
          <a:lstStyle/>
          <a:p>
            <a:r>
              <a:rPr lang="en-US" dirty="0" smtClean="0">
                <a:latin typeface="Inter"/>
              </a:rPr>
              <a:t>A person </a:t>
            </a:r>
            <a:r>
              <a:rPr lang="en-US" dirty="0">
                <a:latin typeface="Inter"/>
              </a:rPr>
              <a:t>can generate two forms of income by investing in mutual funds and paying </a:t>
            </a:r>
            <a:r>
              <a:rPr lang="en-US" u="sng" dirty="0">
                <a:latin typeface="Inter"/>
                <a:hlinkClick r:id="rId2"/>
              </a:rPr>
              <a:t>tax on mutual funds</a:t>
            </a:r>
            <a:r>
              <a:rPr lang="en-US" dirty="0">
                <a:latin typeface="Inter"/>
              </a:rPr>
              <a:t>. </a:t>
            </a:r>
            <a:endParaRPr lang="en-US" dirty="0" smtClean="0">
              <a:latin typeface="Inter"/>
            </a:endParaRPr>
          </a:p>
          <a:p>
            <a:r>
              <a:rPr lang="en-US" dirty="0" smtClean="0">
                <a:latin typeface="Inter"/>
              </a:rPr>
              <a:t>The </a:t>
            </a:r>
            <a:r>
              <a:rPr lang="en-US" dirty="0">
                <a:latin typeface="Inter"/>
              </a:rPr>
              <a:t>following are </a:t>
            </a:r>
            <a:r>
              <a:rPr lang="en-US" dirty="0" smtClean="0">
                <a:latin typeface="Inter"/>
              </a:rPr>
              <a:t>the nature of incomes:</a:t>
            </a:r>
          </a:p>
          <a:p>
            <a:pPr marL="0" indent="0">
              <a:buNone/>
            </a:pPr>
            <a:endParaRPr lang="en-US" dirty="0">
              <a:latin typeface="Inter"/>
            </a:endParaRPr>
          </a:p>
          <a:p>
            <a:pPr lvl="1">
              <a:buFont typeface="+mj-lt"/>
              <a:buAutoNum type="arabicPeriod"/>
            </a:pPr>
            <a:r>
              <a:rPr lang="en-US" dirty="0">
                <a:solidFill>
                  <a:srgbClr val="000000"/>
                </a:solidFill>
                <a:latin typeface="Inter"/>
              </a:rPr>
              <a:t>Dividend Income</a:t>
            </a:r>
          </a:p>
          <a:p>
            <a:pPr lvl="1">
              <a:buFont typeface="+mj-lt"/>
              <a:buAutoNum type="arabicPeriod"/>
            </a:pPr>
            <a:r>
              <a:rPr lang="en-US" dirty="0">
                <a:solidFill>
                  <a:srgbClr val="000000"/>
                </a:solidFill>
                <a:latin typeface="Inter"/>
              </a:rPr>
              <a:t>Capital Gains Income</a:t>
            </a:r>
            <a:endParaRPr lang="en-US" b="0" i="0" dirty="0">
              <a:solidFill>
                <a:srgbClr val="000000"/>
              </a:solidFill>
              <a:effectLst/>
              <a:latin typeface="Inter"/>
            </a:endParaRPr>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4788619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TDS</a:t>
            </a:r>
            <a:endParaRPr lang="en-IN" dirty="0"/>
          </a:p>
        </p:txBody>
      </p:sp>
      <p:sp>
        <p:nvSpPr>
          <p:cNvPr id="3" name="Content Placeholder 2"/>
          <p:cNvSpPr>
            <a:spLocks noGrp="1"/>
          </p:cNvSpPr>
          <p:nvPr>
            <p:ph idx="1"/>
          </p:nvPr>
        </p:nvSpPr>
        <p:spPr/>
        <p:txBody>
          <a:bodyPr/>
          <a:lstStyle/>
          <a:p>
            <a:r>
              <a:rPr lang="en-US" dirty="0" smtClean="0">
                <a:solidFill>
                  <a:srgbClr val="222222"/>
                </a:solidFill>
                <a:latin typeface="Open Sans" panose="020B0606030504020204" pitchFamily="34" charset="0"/>
              </a:rPr>
              <a:t>The </a:t>
            </a:r>
            <a:r>
              <a:rPr lang="en-US" dirty="0">
                <a:solidFill>
                  <a:srgbClr val="222222"/>
                </a:solidFill>
                <a:latin typeface="Open Sans" panose="020B0606030504020204" pitchFamily="34" charset="0"/>
              </a:rPr>
              <a:t>rate of TDS on income distributed by a specified entity is 10% for resident unit holders and 5% for non-resident unit holders.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However</a:t>
            </a:r>
            <a:r>
              <a:rPr lang="en-US" dirty="0">
                <a:solidFill>
                  <a:srgbClr val="222222"/>
                </a:solidFill>
                <a:latin typeface="Open Sans" panose="020B0606030504020204" pitchFamily="34" charset="0"/>
              </a:rPr>
              <a:t>, if the unit holder is a non-resident and the income is effectively connected with their business in India, the rate of TDS may be higher as per the provisions of the Income Tax Act.</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3947974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Section 194LBC of the Income Tax Act is an important provision that deals with the taxation of income distributed by a specified entity to its unit holders.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The </a:t>
            </a:r>
            <a:r>
              <a:rPr lang="en-US" dirty="0">
                <a:solidFill>
                  <a:srgbClr val="222222"/>
                </a:solidFill>
                <a:latin typeface="Open Sans" panose="020B0606030504020204" pitchFamily="34" charset="0"/>
              </a:rPr>
              <a:t>section provides for the applicability of TDS on such income, exemptions from TDS, and consequences of non-compliance. It is essential for specified entities to comply with the provisions of this section to avoid any legal repercussions.</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12362587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Sec.194LC</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If an Indian company or a business trust pays income by way of interest to non-resident (not being a company) or foreign company, </a:t>
            </a:r>
            <a:r>
              <a:rPr lang="en-US" dirty="0" smtClean="0">
                <a:solidFill>
                  <a:srgbClr val="333333"/>
                </a:solidFill>
                <a:latin typeface="Arial" panose="020B0604020202020204" pitchFamily="34" charset="0"/>
              </a:rPr>
              <a:t>required </a:t>
            </a:r>
            <a:r>
              <a:rPr lang="en-US" dirty="0">
                <a:solidFill>
                  <a:srgbClr val="333333"/>
                </a:solidFill>
                <a:latin typeface="Arial" panose="020B0604020202020204" pitchFamily="34" charset="0"/>
              </a:rPr>
              <a:t>to deduct TDS under this section.</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15072635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Payment Type</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333333"/>
                </a:solidFill>
                <a:latin typeface="Arial" panose="020B0604020202020204" pitchFamily="34" charset="0"/>
              </a:rPr>
              <a:t>Interest payable by an Indian Company or a Business Trust in respect of monies borrowed by it in foreign currency from a source outside India,—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a</a:t>
            </a:r>
            <a:r>
              <a:rPr lang="en-US" dirty="0">
                <a:solidFill>
                  <a:srgbClr val="333333"/>
                </a:solidFill>
                <a:latin typeface="Arial" panose="020B0604020202020204" pitchFamily="34" charset="0"/>
              </a:rPr>
              <a:t>. under a loan agreement at any time on or after the 1st day of July, 2012 but before the 1st day of July, </a:t>
            </a:r>
            <a:r>
              <a:rPr lang="en-US" dirty="0" smtClean="0">
                <a:solidFill>
                  <a:srgbClr val="333333"/>
                </a:solidFill>
                <a:latin typeface="Arial" panose="020B0604020202020204" pitchFamily="34" charset="0"/>
              </a:rPr>
              <a:t>2023 </a:t>
            </a:r>
          </a:p>
          <a:p>
            <a:pPr lvl="1"/>
            <a:r>
              <a:rPr lang="en-US" dirty="0" smtClean="0">
                <a:solidFill>
                  <a:srgbClr val="333333"/>
                </a:solidFill>
                <a:latin typeface="Arial" panose="020B0604020202020204" pitchFamily="34" charset="0"/>
              </a:rPr>
              <a:t>b</a:t>
            </a:r>
            <a:r>
              <a:rPr lang="en-US" dirty="0">
                <a:solidFill>
                  <a:srgbClr val="333333"/>
                </a:solidFill>
                <a:latin typeface="Arial" panose="020B0604020202020204" pitchFamily="34" charset="0"/>
              </a:rPr>
              <a:t>. by way of issue of long-term infrastructure bonds at any time on or after the 1st day of July, 2012 but before the 1st day of October, 2014; or</a:t>
            </a:r>
            <a:r>
              <a:rPr lang="en-US" dirty="0"/>
              <a:t/>
            </a:r>
            <a:br>
              <a:rPr lang="en-US" dirty="0"/>
            </a:br>
            <a:endParaRPr lang="en-US" dirty="0" smtClean="0"/>
          </a:p>
          <a:p>
            <a:pPr lvl="1"/>
            <a:r>
              <a:rPr lang="en-US" dirty="0" smtClean="0">
                <a:solidFill>
                  <a:srgbClr val="333333"/>
                </a:solidFill>
                <a:latin typeface="Arial" panose="020B0604020202020204" pitchFamily="34" charset="0"/>
              </a:rPr>
              <a:t>c. by </a:t>
            </a:r>
            <a:r>
              <a:rPr lang="en-US" dirty="0">
                <a:solidFill>
                  <a:srgbClr val="333333"/>
                </a:solidFill>
                <a:latin typeface="Arial" panose="020B0604020202020204" pitchFamily="34" charset="0"/>
              </a:rPr>
              <a:t>way of issue of any long-term bond including long-term infrastructure bond at any time on or after the 1st day of October, 2014 but before the 1st day of July, </a:t>
            </a:r>
            <a:r>
              <a:rPr lang="en-US" dirty="0" smtClean="0">
                <a:solidFill>
                  <a:srgbClr val="333333"/>
                </a:solidFill>
                <a:latin typeface="Arial" panose="020B0604020202020204" pitchFamily="34" charset="0"/>
              </a:rPr>
              <a:t>2023 or</a:t>
            </a: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12700072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normAutofit lnSpcReduction="10000"/>
          </a:bodyPr>
          <a:lstStyle/>
          <a:p>
            <a:r>
              <a:rPr lang="en-US" dirty="0" smtClean="0">
                <a:solidFill>
                  <a:srgbClr val="333333"/>
                </a:solidFill>
                <a:latin typeface="Arial" panose="020B0604020202020204" pitchFamily="34" charset="0"/>
              </a:rPr>
              <a:t>d. in </a:t>
            </a:r>
            <a:r>
              <a:rPr lang="en-US" dirty="0">
                <a:solidFill>
                  <a:srgbClr val="333333"/>
                </a:solidFill>
                <a:latin typeface="Arial" panose="020B0604020202020204" pitchFamily="34" charset="0"/>
              </a:rPr>
              <a:t>respect of monies borrowed by it from a source outside India by way of issue of any long-term bond or rupee denominated bond on or after the 1st day of April, 2020 but before the 1st day of July, 2023, which is listed only on a </a:t>
            </a:r>
            <a:r>
              <a:rPr lang="en-US" dirty="0" err="1">
                <a:solidFill>
                  <a:srgbClr val="333333"/>
                </a:solidFill>
                <a:latin typeface="Arial" panose="020B0604020202020204" pitchFamily="34" charset="0"/>
              </a:rPr>
              <a:t>recognised</a:t>
            </a:r>
            <a:r>
              <a:rPr lang="en-US" dirty="0">
                <a:solidFill>
                  <a:srgbClr val="333333"/>
                </a:solidFill>
                <a:latin typeface="Arial" panose="020B0604020202020204" pitchFamily="34" charset="0"/>
              </a:rPr>
              <a:t> stock exchange located in any International Financial Services Centre, and”;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e</a:t>
            </a:r>
            <a:r>
              <a:rPr lang="en-US" dirty="0">
                <a:solidFill>
                  <a:srgbClr val="333333"/>
                </a:solidFill>
                <a:latin typeface="Arial" panose="020B0604020202020204" pitchFamily="34" charset="0"/>
              </a:rPr>
              <a:t>. Interest payable in respect monies borrowed by it from a source outside India by way of issue of rupee denominated bond before the 1st day of July, 2020.</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1433655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of Deduction</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At the time of credit of such income to the account of payee or at the time of payment whichever is earlier.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For </a:t>
            </a:r>
            <a:r>
              <a:rPr lang="en-US" dirty="0">
                <a:solidFill>
                  <a:srgbClr val="333333"/>
                </a:solidFill>
                <a:latin typeface="Arial" panose="020B0604020202020204" pitchFamily="34" charset="0"/>
              </a:rPr>
              <a:t>this purpose, “payment” can be in cash or by issue of a </a:t>
            </a:r>
            <a:r>
              <a:rPr lang="en-US" dirty="0" err="1">
                <a:solidFill>
                  <a:srgbClr val="333333"/>
                </a:solidFill>
                <a:latin typeface="Arial" panose="020B0604020202020204" pitchFamily="34" charset="0"/>
              </a:rPr>
              <a:t>cheque</a:t>
            </a:r>
            <a:r>
              <a:rPr lang="en-US" dirty="0">
                <a:solidFill>
                  <a:srgbClr val="333333"/>
                </a:solidFill>
                <a:latin typeface="Arial" panose="020B0604020202020204" pitchFamily="34" charset="0"/>
              </a:rPr>
              <a:t> or draft of by any other mode.</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16184623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 of TDS</a:t>
            </a:r>
            <a:endParaRPr lang="en-IN" dirty="0"/>
          </a:p>
        </p:txBody>
      </p:sp>
      <p:sp>
        <p:nvSpPr>
          <p:cNvPr id="3" name="Content Placeholder 2"/>
          <p:cNvSpPr>
            <a:spLocks noGrp="1"/>
          </p:cNvSpPr>
          <p:nvPr>
            <p:ph idx="1"/>
          </p:nvPr>
        </p:nvSpPr>
        <p:spPr/>
        <p:txBody>
          <a:bodyPr>
            <a:normAutofit lnSpcReduction="10000"/>
          </a:bodyPr>
          <a:lstStyle/>
          <a:p>
            <a:r>
              <a:rPr lang="en-US" dirty="0" smtClean="0"/>
              <a:t>At the rate of 5% plus SC  plus HEC.  But in the case of interest </a:t>
            </a:r>
            <a:r>
              <a:rPr lang="en-US" dirty="0" err="1" smtClean="0"/>
              <a:t>refered</a:t>
            </a:r>
            <a:r>
              <a:rPr lang="en-US" dirty="0" smtClean="0"/>
              <a:t> to under ( e) above (rupee bonds from a source outside India), the TDS is 4% + SC + HEC. </a:t>
            </a:r>
          </a:p>
          <a:p>
            <a:r>
              <a:rPr lang="en-US" dirty="0" smtClean="0"/>
              <a:t>If the recipient does not have PAN, TDS is 20% as per sec.206AA.</a:t>
            </a:r>
          </a:p>
          <a:p>
            <a:r>
              <a:rPr lang="en-US" dirty="0" smtClean="0"/>
              <a:t>However, provisions of Sec.206AA will not be applicable n respect of payment of</a:t>
            </a:r>
          </a:p>
          <a:p>
            <a:pPr lvl="1"/>
            <a:r>
              <a:rPr lang="en-US" dirty="0" smtClean="0"/>
              <a:t>Interest on long term infrastructure bonds and</a:t>
            </a:r>
          </a:p>
          <a:p>
            <a:pPr lvl="1"/>
            <a:r>
              <a:rPr lang="en-US" dirty="0" smtClean="0"/>
              <a:t>Interest on long term bonds including infrastructure bonds</a:t>
            </a:r>
          </a:p>
          <a:p>
            <a:pPr lvl="1"/>
            <a:r>
              <a:rPr lang="en-US" dirty="0">
                <a:solidFill>
                  <a:srgbClr val="333333"/>
                </a:solidFill>
                <a:latin typeface="Arial" panose="020B0604020202020204" pitchFamily="34" charset="0"/>
              </a:rPr>
              <a:t>Interest does not exceed the amount of interest calculated at the rate approved by Central Government in this behalf after considering the terms of bond or loan and its repayment. </a:t>
            </a:r>
            <a:endParaRPr lang="en-US" dirty="0" smtClean="0">
              <a:solidFill>
                <a:srgbClr val="333333"/>
              </a:solidFill>
              <a:latin typeface="Arial" panose="020B0604020202020204" pitchFamily="34" charset="0"/>
            </a:endParaRPr>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16950796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Approval of Central Government</a:t>
            </a:r>
            <a:endParaRPr lang="en-IN" dirty="0"/>
          </a:p>
        </p:txBody>
      </p:sp>
      <p:sp>
        <p:nvSpPr>
          <p:cNvPr id="3" name="Content Placeholder 2"/>
          <p:cNvSpPr>
            <a:spLocks noGrp="1"/>
          </p:cNvSpPr>
          <p:nvPr>
            <p:ph idx="1"/>
          </p:nvPr>
        </p:nvSpPr>
        <p:spPr/>
        <p:txBody>
          <a:bodyPr>
            <a:normAutofit lnSpcReduction="10000"/>
          </a:bodyPr>
          <a:lstStyle/>
          <a:p>
            <a:r>
              <a:rPr lang="en-US" dirty="0" smtClean="0"/>
              <a:t>Deemed Approval</a:t>
            </a:r>
          </a:p>
          <a:p>
            <a:r>
              <a:rPr lang="en-US" dirty="0" smtClean="0"/>
              <a:t>If the following conditions are satisfied, loan agreement and long term infrastructure bonds and rate of rate of interest shall deemed as approve for the purpose of Sec.194LC by the Central Government.</a:t>
            </a:r>
          </a:p>
          <a:p>
            <a:pPr marL="0" indent="0">
              <a:buNone/>
            </a:pPr>
            <a:r>
              <a:rPr lang="en-US" dirty="0" smtClean="0"/>
              <a:t/>
            </a:r>
            <a:br>
              <a:rPr lang="en-US" dirty="0" smtClean="0"/>
            </a:br>
            <a:r>
              <a:rPr lang="en-US" dirty="0" smtClean="0"/>
              <a:t>Conditions</a:t>
            </a:r>
          </a:p>
          <a:p>
            <a:pPr marL="514350" indent="-514350">
              <a:buAutoNum type="arabicPeriod"/>
            </a:pPr>
            <a:r>
              <a:rPr lang="en-US" dirty="0" smtClean="0"/>
              <a:t>The borrowing of money should be under a loan agreement.</a:t>
            </a:r>
          </a:p>
          <a:p>
            <a:pPr marL="514350" indent="-514350">
              <a:buAutoNum type="arabicPeriod"/>
            </a:pPr>
            <a:r>
              <a:rPr lang="en-US" dirty="0" smtClean="0"/>
              <a:t>The monies borrowed under the loan agreement by the Indian Company should comply with Sec.6(3) of the FEMA 1999. Automatic Route or Approval Route.</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24937884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Conditions</a:t>
            </a:r>
            <a:endParaRPr lang="en-IN" dirty="0"/>
          </a:p>
        </p:txBody>
      </p:sp>
      <p:sp>
        <p:nvSpPr>
          <p:cNvPr id="3" name="Content Placeholder 2"/>
          <p:cNvSpPr>
            <a:spLocks noGrp="1"/>
          </p:cNvSpPr>
          <p:nvPr>
            <p:ph idx="1"/>
          </p:nvPr>
        </p:nvSpPr>
        <p:spPr/>
        <p:txBody>
          <a:bodyPr>
            <a:normAutofit lnSpcReduction="10000"/>
          </a:bodyPr>
          <a:lstStyle/>
          <a:p>
            <a:r>
              <a:rPr lang="en-US" dirty="0" smtClean="0"/>
              <a:t>3.	The borrowing Company should have obtained a Loan Registration Number issued by RBI in respect of the agreement.</a:t>
            </a:r>
          </a:p>
          <a:p>
            <a:r>
              <a:rPr lang="en-US" dirty="0" smtClean="0"/>
              <a:t>4.	No part of the borrowing has taken place under the said agreement before 1 July 2012.</a:t>
            </a:r>
          </a:p>
          <a:p>
            <a:r>
              <a:rPr lang="en-US" dirty="0" smtClean="0"/>
              <a:t>5.	The agreement should not be restructuring of an existing agreement for borrowing in foreign currency </a:t>
            </a:r>
            <a:r>
              <a:rPr lang="en-US" dirty="0" err="1" smtClean="0"/>
              <a:t>soley</a:t>
            </a:r>
            <a:r>
              <a:rPr lang="en-US" dirty="0" smtClean="0"/>
              <a:t> for taking benefit of reduced withholding tax rates.</a:t>
            </a:r>
          </a:p>
          <a:p>
            <a:r>
              <a:rPr lang="en-US" dirty="0" smtClean="0"/>
              <a:t>6.	The end use of the funds and other conditions as laid by the RBI under ECB  Regulations(External Commercial Borrowings) should be followed during the entire term of the loan agreement under which the borrowing has been made. </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010114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Conditions for Bonds</a:t>
            </a:r>
            <a:endParaRPr lang="en-IN" dirty="0"/>
          </a:p>
        </p:txBody>
      </p:sp>
      <p:sp>
        <p:nvSpPr>
          <p:cNvPr id="3" name="Content Placeholder 2"/>
          <p:cNvSpPr>
            <a:spLocks noGrp="1"/>
          </p:cNvSpPr>
          <p:nvPr>
            <p:ph idx="1"/>
          </p:nvPr>
        </p:nvSpPr>
        <p:spPr/>
        <p:txBody>
          <a:bodyPr>
            <a:normAutofit fontScale="92500"/>
          </a:bodyPr>
          <a:lstStyle/>
          <a:p>
            <a:r>
              <a:rPr lang="en-US" dirty="0" smtClean="0"/>
              <a:t>a)	The bonds issued by Indian Company should be authorized under ECB </a:t>
            </a:r>
            <a:r>
              <a:rPr lang="en-US" dirty="0" err="1" smtClean="0"/>
              <a:t>Regulaions</a:t>
            </a:r>
            <a:r>
              <a:rPr lang="en-US" dirty="0" smtClean="0"/>
              <a:t> either under the automatic route or under the approval route.</a:t>
            </a:r>
          </a:p>
          <a:p>
            <a:r>
              <a:rPr lang="en-US" dirty="0" smtClean="0"/>
              <a:t>b)	The bond issue should have a loan Registration Number issued by RBI.</a:t>
            </a:r>
          </a:p>
          <a:p>
            <a:r>
              <a:rPr lang="en-US" dirty="0" smtClean="0"/>
              <a:t>c)	The term “Long Term” means that the bond to be issued should have original maturity term of 3 years or more.</a:t>
            </a:r>
          </a:p>
          <a:p>
            <a:r>
              <a:rPr lang="en-US" dirty="0" smtClean="0"/>
              <a:t>d)	The bond issue proceeds should be utilized in the “Infrastructure Sector” only.</a:t>
            </a:r>
          </a:p>
          <a:p>
            <a:r>
              <a:rPr lang="en-US" dirty="0" smtClean="0"/>
              <a:t>e)	The term “infrastructure sector” shall have same meaning as is assigned to it by RBI under ECB Regulations.</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10880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Dividend Income</a:t>
            </a:r>
            <a:endParaRPr lang="en-IN" dirty="0"/>
          </a:p>
        </p:txBody>
      </p:sp>
      <p:sp>
        <p:nvSpPr>
          <p:cNvPr id="3" name="Content Placeholder 2"/>
          <p:cNvSpPr>
            <a:spLocks noGrp="1"/>
          </p:cNvSpPr>
          <p:nvPr>
            <p:ph idx="1"/>
          </p:nvPr>
        </p:nvSpPr>
        <p:spPr/>
        <p:txBody>
          <a:bodyPr>
            <a:normAutofit fontScale="70000" lnSpcReduction="20000"/>
          </a:bodyPr>
          <a:lstStyle/>
          <a:p>
            <a:r>
              <a:rPr lang="en-US" dirty="0" smtClean="0">
                <a:solidFill>
                  <a:srgbClr val="000000"/>
                </a:solidFill>
                <a:latin typeface="Inter"/>
              </a:rPr>
              <a:t>Presently the Dividend income is taxable in the hands of the receiver as per the Income Tax Act 1961.</a:t>
            </a:r>
          </a:p>
          <a:p>
            <a:endParaRPr lang="en-US" dirty="0">
              <a:solidFill>
                <a:srgbClr val="000000"/>
              </a:solidFill>
              <a:latin typeface="Inter"/>
            </a:endParaRPr>
          </a:p>
          <a:p>
            <a:r>
              <a:rPr lang="en-US" dirty="0" smtClean="0">
                <a:solidFill>
                  <a:srgbClr val="000000"/>
                </a:solidFill>
                <a:latin typeface="Inter"/>
              </a:rPr>
              <a:t>(</a:t>
            </a:r>
            <a:r>
              <a:rPr lang="en-US" u="sng" dirty="0">
                <a:latin typeface="Inter"/>
                <a:hlinkClick r:id="rId2"/>
              </a:rPr>
              <a:t>Dividend Distribution Tax</a:t>
            </a:r>
            <a:r>
              <a:rPr lang="en-US" dirty="0">
                <a:solidFill>
                  <a:srgbClr val="000000"/>
                </a:solidFill>
                <a:latin typeface="Inter"/>
              </a:rPr>
              <a:t>) paid on behalf of investors by fund houses (asset management companies). </a:t>
            </a:r>
            <a:endParaRPr lang="en-US" dirty="0" smtClean="0">
              <a:solidFill>
                <a:srgbClr val="000000"/>
              </a:solidFill>
              <a:latin typeface="Inter"/>
            </a:endParaRPr>
          </a:p>
          <a:p>
            <a:r>
              <a:rPr lang="en-US" dirty="0" smtClean="0">
                <a:solidFill>
                  <a:srgbClr val="000000"/>
                </a:solidFill>
                <a:latin typeface="Inter"/>
              </a:rPr>
              <a:t>Earlier it was exempted under section 10(35).  However, the Company was required to pay Dividend Distribution Tax on payment of Dividend to the investors/Shareholders.</a:t>
            </a:r>
          </a:p>
          <a:p>
            <a:r>
              <a:rPr lang="en-US" dirty="0" smtClean="0">
                <a:solidFill>
                  <a:srgbClr val="000000"/>
                </a:solidFill>
                <a:latin typeface="Inter"/>
              </a:rPr>
              <a:t>Now</a:t>
            </a:r>
          </a:p>
          <a:p>
            <a:r>
              <a:rPr lang="en-US" dirty="0" smtClean="0">
                <a:solidFill>
                  <a:srgbClr val="000000"/>
                </a:solidFill>
                <a:latin typeface="Inter"/>
              </a:rPr>
              <a:t>In the </a:t>
            </a:r>
            <a:r>
              <a:rPr lang="en-US" dirty="0">
                <a:solidFill>
                  <a:srgbClr val="000000"/>
                </a:solidFill>
                <a:latin typeface="Inter"/>
              </a:rPr>
              <a:t>Budget 2020, DDT has been discontinued. </a:t>
            </a:r>
            <a:endParaRPr lang="en-US" dirty="0" smtClean="0">
              <a:solidFill>
                <a:srgbClr val="000000"/>
              </a:solidFill>
              <a:latin typeface="Inter"/>
            </a:endParaRPr>
          </a:p>
          <a:p>
            <a:endParaRPr lang="en-US" u="sng" dirty="0">
              <a:solidFill>
                <a:srgbClr val="000000"/>
              </a:solidFill>
              <a:latin typeface="Inter"/>
              <a:hlinkClick r:id="rId3"/>
            </a:endParaRPr>
          </a:p>
          <a:p>
            <a:r>
              <a:rPr lang="en-US" u="sng" dirty="0" smtClean="0">
                <a:latin typeface="Inter"/>
                <a:hlinkClick r:id="rId3"/>
              </a:rPr>
              <a:t>Dividend </a:t>
            </a:r>
            <a:r>
              <a:rPr lang="en-US" u="sng" dirty="0">
                <a:latin typeface="Inter"/>
                <a:hlinkClick r:id="rId3"/>
              </a:rPr>
              <a:t>income</a:t>
            </a:r>
            <a:r>
              <a:rPr lang="en-US" dirty="0">
                <a:solidFill>
                  <a:srgbClr val="000000"/>
                </a:solidFill>
                <a:latin typeface="Inter"/>
              </a:rPr>
              <a:t> will be taxable in the hands of the receiver/investor beginning in FY 2020-21. </a:t>
            </a:r>
            <a:endParaRPr lang="en-US" dirty="0" smtClean="0">
              <a:solidFill>
                <a:srgbClr val="000000"/>
              </a:solidFill>
              <a:latin typeface="Inter"/>
            </a:endParaRPr>
          </a:p>
          <a:p>
            <a:r>
              <a:rPr lang="en-US" dirty="0" smtClean="0">
                <a:solidFill>
                  <a:srgbClr val="000000"/>
                </a:solidFill>
                <a:latin typeface="Inter"/>
              </a:rPr>
              <a:t>However</a:t>
            </a:r>
            <a:r>
              <a:rPr lang="en-US" dirty="0">
                <a:solidFill>
                  <a:srgbClr val="000000"/>
                </a:solidFill>
                <a:latin typeface="Inter"/>
              </a:rPr>
              <a:t>, the new Section 194K of the Finance Act of 2021 compels mutual funds to </a:t>
            </a:r>
            <a:r>
              <a:rPr lang="en-US" dirty="0" smtClean="0">
                <a:solidFill>
                  <a:srgbClr val="000000"/>
                </a:solidFill>
                <a:latin typeface="Inter"/>
              </a:rPr>
              <a:t>deduct </a:t>
            </a:r>
            <a:r>
              <a:rPr lang="en-US" dirty="0">
                <a:solidFill>
                  <a:srgbClr val="000000"/>
                </a:solidFill>
                <a:latin typeface="Inter"/>
              </a:rPr>
              <a:t>TDS when issuing dividends to unit holders in excess of </a:t>
            </a:r>
            <a:r>
              <a:rPr lang="en-US" dirty="0" err="1">
                <a:solidFill>
                  <a:srgbClr val="000000"/>
                </a:solidFill>
                <a:latin typeface="Inter"/>
              </a:rPr>
              <a:t>Rs</a:t>
            </a:r>
            <a:r>
              <a:rPr lang="en-US" dirty="0">
                <a:solidFill>
                  <a:srgbClr val="000000"/>
                </a:solidFill>
                <a:latin typeface="Inter"/>
              </a:rPr>
              <a:t> 5,000.</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5256687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 of Interest – Sec.194LC</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The rate of Interest which is within the all-in-cost ceilings specified by RBI as applicable to the borrowing by the loan agreement or through a bond issue with a tenure.</a:t>
            </a:r>
          </a:p>
          <a:p>
            <a:r>
              <a:rPr lang="en-US" dirty="0" smtClean="0"/>
              <a:t>Automatic Approval without CBDT:</a:t>
            </a:r>
          </a:p>
          <a:p>
            <a:pPr lvl="1"/>
            <a:r>
              <a:rPr lang="en-US" dirty="0" smtClean="0"/>
              <a:t>Any Loan Agreement or bond issue which satisfies the above conditions, would be treated as approved by the Central Government for the purpose of this section 194LC.</a:t>
            </a:r>
          </a:p>
          <a:p>
            <a:r>
              <a:rPr lang="en-US" dirty="0" smtClean="0"/>
              <a:t>Approval  of CBDT</a:t>
            </a:r>
          </a:p>
          <a:p>
            <a:pPr lvl="1"/>
            <a:r>
              <a:rPr lang="en-US" dirty="0" smtClean="0"/>
              <a:t>In the case of long term infrastructure bonds, where the Indian Company receives subscription of such bonds in foreign currency and such bond issue is not covered under ECB Regulations, the approval of CBDT required.</a:t>
            </a:r>
          </a:p>
          <a:p>
            <a:pPr lvl="1"/>
            <a:endParaRPr lang="en-US" dirty="0"/>
          </a:p>
          <a:p>
            <a:pPr lvl="1"/>
            <a:r>
              <a:rPr lang="en-US" dirty="0" smtClean="0"/>
              <a:t>Application should be filed to CBDT with the relevant details like purpose, period and rate of interest.</a:t>
            </a:r>
          </a:p>
          <a:p>
            <a:pPr lvl="1"/>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23465998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Sec.194LD</a:t>
            </a:r>
            <a:endParaRPr lang="en-IN" dirty="0"/>
          </a:p>
        </p:txBody>
      </p:sp>
      <p:sp>
        <p:nvSpPr>
          <p:cNvPr id="3" name="Content Placeholder 2"/>
          <p:cNvSpPr>
            <a:spLocks noGrp="1"/>
          </p:cNvSpPr>
          <p:nvPr>
            <p:ph idx="1"/>
          </p:nvPr>
        </p:nvSpPr>
        <p:spPr/>
        <p:txBody>
          <a:bodyPr/>
          <a:lstStyle/>
          <a:p>
            <a:r>
              <a:rPr lang="en-US" dirty="0" smtClean="0"/>
              <a:t>TDS on Interest on Bonds/Government Securities.</a:t>
            </a:r>
          </a:p>
          <a:p>
            <a:r>
              <a:rPr lang="en-US" dirty="0" smtClean="0"/>
              <a:t>Who is </a:t>
            </a:r>
            <a:r>
              <a:rPr lang="en-US" dirty="0" err="1" smtClean="0"/>
              <a:t>Deductor</a:t>
            </a:r>
            <a:r>
              <a:rPr lang="en-US" dirty="0" smtClean="0"/>
              <a:t>:</a:t>
            </a:r>
          </a:p>
          <a:p>
            <a:pPr lvl="1"/>
            <a:r>
              <a:rPr lang="en-US" dirty="0" smtClean="0"/>
              <a:t>Any person who is responsible for making payment should deduct tax.</a:t>
            </a:r>
            <a:endParaRPr lang="en-IN" dirty="0" smtClean="0"/>
          </a:p>
          <a:p>
            <a:r>
              <a:rPr lang="en-US" dirty="0" smtClean="0"/>
              <a:t>Who is </a:t>
            </a:r>
            <a:r>
              <a:rPr lang="en-US" dirty="0" err="1" smtClean="0"/>
              <a:t>Deductee</a:t>
            </a:r>
            <a:r>
              <a:rPr lang="en-US" dirty="0" smtClean="0"/>
              <a:t>:</a:t>
            </a:r>
          </a:p>
          <a:p>
            <a:pPr lvl="1"/>
            <a:r>
              <a:rPr lang="en-US" dirty="0" smtClean="0"/>
              <a:t>A foreign institutional investor or a qualified foreign investor.</a:t>
            </a:r>
          </a:p>
          <a:p>
            <a:pPr marL="457200" lvl="1" indent="0">
              <a:buNone/>
            </a:pPr>
            <a:endParaRPr lang="en-US" dirty="0" smtClean="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5945223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Payments covered under Sec.194LD</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Interest on a rupee </a:t>
            </a:r>
            <a:r>
              <a:rPr lang="en-US" dirty="0" err="1" smtClean="0"/>
              <a:t>donominated</a:t>
            </a:r>
            <a:r>
              <a:rPr lang="en-US" dirty="0" smtClean="0"/>
              <a:t> bond of an Indian Company (interest not exceed notified rate) or Government Securities which is payable after May 31, 2023 but before July 1, 2023.</a:t>
            </a:r>
          </a:p>
          <a:p>
            <a:r>
              <a:rPr lang="en-US" dirty="0" smtClean="0"/>
              <a:t>Besides, it covers interest in respect of the investment made by the payee in municipal debt securities or </a:t>
            </a:r>
            <a:r>
              <a:rPr lang="en-US" dirty="0" err="1" smtClean="0"/>
              <a:t>or</a:t>
            </a:r>
            <a:r>
              <a:rPr lang="en-US" dirty="0" smtClean="0"/>
              <a:t> after 1, April 2023 but before July 1, 2023.</a:t>
            </a:r>
          </a:p>
          <a:p>
            <a:r>
              <a:rPr lang="en-US" dirty="0" smtClean="0"/>
              <a:t>Time of Deduction:</a:t>
            </a:r>
          </a:p>
          <a:p>
            <a:pPr lvl="1"/>
            <a:r>
              <a:rPr lang="en-US" dirty="0" smtClean="0"/>
              <a:t>5% + SC + HEC.   If no PAN it is 20%.</a:t>
            </a:r>
          </a:p>
          <a:p>
            <a:r>
              <a:rPr lang="en-US" dirty="0" smtClean="0"/>
              <a:t>Lower TDS : Not Applicable</a:t>
            </a:r>
          </a:p>
          <a:p>
            <a:r>
              <a:rPr lang="en-US" dirty="0" smtClean="0"/>
              <a:t>Sec.195 and Sec.194D – If tax deducted under section 194LD, TDS u/s.195 and 196D will not be applicable.</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7677478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 Sec.194LD</a:t>
            </a:r>
            <a:endParaRPr lang="en-IN" dirty="0"/>
          </a:p>
        </p:txBody>
      </p:sp>
      <p:sp>
        <p:nvSpPr>
          <p:cNvPr id="3" name="Content Placeholder 2"/>
          <p:cNvSpPr>
            <a:spLocks noGrp="1"/>
          </p:cNvSpPr>
          <p:nvPr>
            <p:ph idx="1"/>
          </p:nvPr>
        </p:nvSpPr>
        <p:spPr/>
        <p:txBody>
          <a:bodyPr>
            <a:normAutofit fontScale="70000" lnSpcReduction="20000"/>
          </a:bodyPr>
          <a:lstStyle/>
          <a:p>
            <a:r>
              <a:rPr lang="en-US" dirty="0">
                <a:solidFill>
                  <a:srgbClr val="696F6F"/>
                </a:solidFill>
                <a:latin typeface="open sans" panose="020B0606030504020204" pitchFamily="34" charset="0"/>
              </a:rPr>
              <a:t>The Government of India has introduced a new Section 194LD in the Income Tax Act, 1961 to provide </a:t>
            </a:r>
            <a:r>
              <a:rPr lang="en-US" b="1" dirty="0">
                <a:solidFill>
                  <a:srgbClr val="337AB7"/>
                </a:solidFill>
                <a:latin typeface="open sans" panose="020B0606030504020204" pitchFamily="34" charset="0"/>
                <a:hlinkClick r:id="rId3"/>
              </a:rPr>
              <a:t>tax deduction at source (TDS)</a:t>
            </a:r>
            <a:r>
              <a:rPr lang="en-US" dirty="0">
                <a:solidFill>
                  <a:srgbClr val="696F6F"/>
                </a:solidFill>
                <a:latin typeface="open sans" panose="020B0606030504020204" pitchFamily="34" charset="0"/>
              </a:rPr>
              <a:t> at a concessional rate for interest income earned by a non-resident from government securities or rupee-denominated bonds. </a:t>
            </a:r>
            <a:endParaRPr lang="en-US" dirty="0" smtClean="0">
              <a:solidFill>
                <a:srgbClr val="696F6F"/>
              </a:solidFill>
              <a:latin typeface="open sans" panose="020B0606030504020204" pitchFamily="34" charset="0"/>
            </a:endParaRPr>
          </a:p>
          <a:p>
            <a:r>
              <a:rPr lang="en-US" dirty="0" smtClean="0">
                <a:solidFill>
                  <a:srgbClr val="696F6F"/>
                </a:solidFill>
                <a:latin typeface="open sans" panose="020B0606030504020204" pitchFamily="34" charset="0"/>
              </a:rPr>
              <a:t>Government </a:t>
            </a:r>
            <a:r>
              <a:rPr lang="en-US" dirty="0">
                <a:solidFill>
                  <a:srgbClr val="696F6F"/>
                </a:solidFill>
                <a:latin typeface="open sans" panose="020B0606030504020204" pitchFamily="34" charset="0"/>
              </a:rPr>
              <a:t>Securities and Rupee Denominated Bonds are financial instruments with a high financial value which attract various foreign investors to invest in it. </a:t>
            </a:r>
            <a:endParaRPr lang="en-US" dirty="0" smtClean="0">
              <a:solidFill>
                <a:srgbClr val="696F6F"/>
              </a:solidFill>
              <a:latin typeface="open sans" panose="020B0606030504020204" pitchFamily="34" charset="0"/>
            </a:endParaRPr>
          </a:p>
          <a:p>
            <a:r>
              <a:rPr lang="en-US" dirty="0" smtClean="0">
                <a:solidFill>
                  <a:srgbClr val="696F6F"/>
                </a:solidFill>
                <a:latin typeface="open sans" panose="020B0606030504020204" pitchFamily="34" charset="0"/>
              </a:rPr>
              <a:t>Besides </a:t>
            </a:r>
            <a:r>
              <a:rPr lang="en-US" dirty="0">
                <a:solidFill>
                  <a:srgbClr val="696F6F"/>
                </a:solidFill>
                <a:latin typeface="open sans" panose="020B0606030504020204" pitchFamily="34" charset="0"/>
              </a:rPr>
              <a:t>the Indian investors, Foreign Institutional Investor (FII) and Foreign Portfolio Investor (FPI) are a major contributor to the capital market of India. </a:t>
            </a:r>
            <a:endParaRPr lang="en-US" dirty="0" smtClean="0">
              <a:solidFill>
                <a:srgbClr val="696F6F"/>
              </a:solidFill>
              <a:latin typeface="open sans" panose="020B0606030504020204" pitchFamily="34" charset="0"/>
            </a:endParaRPr>
          </a:p>
          <a:p>
            <a:r>
              <a:rPr lang="en-US" dirty="0" smtClean="0">
                <a:solidFill>
                  <a:srgbClr val="696F6F"/>
                </a:solidFill>
                <a:latin typeface="open sans" panose="020B0606030504020204" pitchFamily="34" charset="0"/>
              </a:rPr>
              <a:t>Under </a:t>
            </a:r>
            <a:r>
              <a:rPr lang="en-US" dirty="0">
                <a:solidFill>
                  <a:srgbClr val="696F6F"/>
                </a:solidFill>
                <a:latin typeface="open sans" panose="020B0606030504020204" pitchFamily="34" charset="0"/>
              </a:rPr>
              <a:t>Section 115AD of the Income Tax Act, 1961, tax is levied on the incomes earned by the Foreign Institutional Investor (FII). </a:t>
            </a:r>
            <a:endParaRPr lang="en-US" dirty="0" smtClean="0">
              <a:solidFill>
                <a:srgbClr val="696F6F"/>
              </a:solidFill>
              <a:latin typeface="open sans" panose="020B0606030504020204" pitchFamily="34" charset="0"/>
            </a:endParaRPr>
          </a:p>
          <a:p>
            <a:r>
              <a:rPr lang="en-US" dirty="0" smtClean="0">
                <a:solidFill>
                  <a:srgbClr val="696F6F"/>
                </a:solidFill>
                <a:latin typeface="open sans" panose="020B0606030504020204" pitchFamily="34" charset="0"/>
              </a:rPr>
              <a:t>The </a:t>
            </a:r>
            <a:r>
              <a:rPr lang="en-US" dirty="0">
                <a:solidFill>
                  <a:srgbClr val="696F6F"/>
                </a:solidFill>
                <a:latin typeface="open sans" panose="020B0606030504020204" pitchFamily="34" charset="0"/>
              </a:rPr>
              <a:t>taxability is also applicable on income earned from interest on Government and Rupee denominated securities. </a:t>
            </a:r>
            <a:endParaRPr lang="en-US" dirty="0" smtClean="0">
              <a:solidFill>
                <a:srgbClr val="696F6F"/>
              </a:solidFill>
              <a:latin typeface="open sans" panose="020B0606030504020204" pitchFamily="34" charset="0"/>
            </a:endParaRPr>
          </a:p>
          <a:p>
            <a:r>
              <a:rPr lang="en-US" dirty="0" smtClean="0">
                <a:solidFill>
                  <a:srgbClr val="696F6F"/>
                </a:solidFill>
                <a:latin typeface="open sans" panose="020B0606030504020204" pitchFamily="34" charset="0"/>
              </a:rPr>
              <a:t>The </a:t>
            </a:r>
            <a:r>
              <a:rPr lang="en-US" dirty="0">
                <a:solidFill>
                  <a:srgbClr val="696F6F"/>
                </a:solidFill>
                <a:latin typeface="open sans" panose="020B0606030504020204" pitchFamily="34" charset="0"/>
              </a:rPr>
              <a:t>insertion of Section 194LD has enabled the Foreign Institutional Investor to enjoy a lower TDS rate of 5% on the overall interest. This concession will help boost foreign capital into India.</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4153111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Income from Capital Gains</a:t>
            </a:r>
            <a:endParaRPr lang="en-IN" dirty="0"/>
          </a:p>
        </p:txBody>
      </p:sp>
      <p:sp>
        <p:nvSpPr>
          <p:cNvPr id="3" name="Content Placeholder 2"/>
          <p:cNvSpPr>
            <a:spLocks noGrp="1"/>
          </p:cNvSpPr>
          <p:nvPr>
            <p:ph idx="1"/>
          </p:nvPr>
        </p:nvSpPr>
        <p:spPr/>
        <p:txBody>
          <a:bodyPr/>
          <a:lstStyle/>
          <a:p>
            <a:r>
              <a:rPr lang="en-US" b="1" dirty="0">
                <a:solidFill>
                  <a:srgbClr val="000000"/>
                </a:solidFill>
                <a:latin typeface="Inter"/>
              </a:rPr>
              <a:t> </a:t>
            </a:r>
            <a:r>
              <a:rPr lang="en-US" dirty="0" smtClean="0">
                <a:solidFill>
                  <a:srgbClr val="000000"/>
                </a:solidFill>
                <a:latin typeface="Inter"/>
              </a:rPr>
              <a:t>As per the provisions of Income Tax Act 1961,</a:t>
            </a:r>
            <a:r>
              <a:rPr lang="en-US" dirty="0">
                <a:solidFill>
                  <a:srgbClr val="000000"/>
                </a:solidFill>
                <a:latin typeface="Inter"/>
              </a:rPr>
              <a:t> </a:t>
            </a:r>
            <a:r>
              <a:rPr lang="en-US" u="sng" dirty="0" smtClean="0">
                <a:latin typeface="Inter"/>
              </a:rPr>
              <a:t>C</a:t>
            </a:r>
            <a:r>
              <a:rPr lang="en-US" u="sng" dirty="0" smtClean="0">
                <a:latin typeface="Inter"/>
                <a:hlinkClick r:id="rId2"/>
              </a:rPr>
              <a:t>apital Gains</a:t>
            </a:r>
            <a:r>
              <a:rPr lang="en-US" dirty="0">
                <a:solidFill>
                  <a:srgbClr val="000000"/>
                </a:solidFill>
                <a:latin typeface="Inter"/>
              </a:rPr>
              <a:t> are taxable in the hands of the taxpayer. </a:t>
            </a:r>
            <a:endParaRPr lang="en-US" dirty="0" smtClean="0">
              <a:solidFill>
                <a:srgbClr val="000000"/>
              </a:solidFill>
              <a:latin typeface="Inter"/>
            </a:endParaRPr>
          </a:p>
          <a:p>
            <a:r>
              <a:rPr lang="en-US" dirty="0" smtClean="0">
                <a:solidFill>
                  <a:srgbClr val="000000"/>
                </a:solidFill>
                <a:latin typeface="Inter"/>
              </a:rPr>
              <a:t>If </a:t>
            </a:r>
            <a:r>
              <a:rPr lang="en-US" dirty="0">
                <a:solidFill>
                  <a:srgbClr val="000000"/>
                </a:solidFill>
                <a:latin typeface="Inter"/>
              </a:rPr>
              <a:t>long-term capital gains from equity-oriented mutual funds exceed </a:t>
            </a:r>
            <a:r>
              <a:rPr lang="en-US" dirty="0" err="1">
                <a:solidFill>
                  <a:srgbClr val="000000"/>
                </a:solidFill>
                <a:latin typeface="Inter"/>
              </a:rPr>
              <a:t>Rs</a:t>
            </a:r>
            <a:r>
              <a:rPr lang="en-US" dirty="0">
                <a:solidFill>
                  <a:srgbClr val="000000"/>
                </a:solidFill>
                <a:latin typeface="Inter"/>
              </a:rPr>
              <a:t> 1 lakh in a year, </a:t>
            </a:r>
            <a:r>
              <a:rPr lang="en-US" dirty="0" smtClean="0">
                <a:solidFill>
                  <a:srgbClr val="000000"/>
                </a:solidFill>
                <a:latin typeface="Inter"/>
              </a:rPr>
              <a:t>the excess amount  </a:t>
            </a:r>
            <a:r>
              <a:rPr lang="en-US" dirty="0">
                <a:solidFill>
                  <a:srgbClr val="000000"/>
                </a:solidFill>
                <a:latin typeface="Inter"/>
              </a:rPr>
              <a:t>will be taxable at a rate of 10%. </a:t>
            </a:r>
            <a:endParaRPr lang="en-US" dirty="0" smtClean="0">
              <a:solidFill>
                <a:srgbClr val="000000"/>
              </a:solidFill>
              <a:latin typeface="Inter"/>
            </a:endParaRPr>
          </a:p>
          <a:p>
            <a:r>
              <a:rPr lang="en-US" dirty="0" smtClean="0">
                <a:solidFill>
                  <a:srgbClr val="000000"/>
                </a:solidFill>
                <a:latin typeface="Inter"/>
              </a:rPr>
              <a:t>Short-term </a:t>
            </a:r>
            <a:r>
              <a:rPr lang="en-US" dirty="0">
                <a:solidFill>
                  <a:srgbClr val="000000"/>
                </a:solidFill>
                <a:latin typeface="Inter"/>
              </a:rPr>
              <a:t>capital gains on equity-oriented mutual funds that are subject to STT is taxable at a rate of 15%. </a:t>
            </a:r>
            <a:endParaRPr lang="en-US" dirty="0" smtClean="0">
              <a:solidFill>
                <a:srgbClr val="000000"/>
              </a:solidFill>
              <a:latin typeface="Inter"/>
            </a:endParaRPr>
          </a:p>
          <a:p>
            <a:r>
              <a:rPr lang="en-US" dirty="0" smtClean="0">
                <a:solidFill>
                  <a:srgbClr val="000000"/>
                </a:solidFill>
                <a:latin typeface="Inter"/>
              </a:rPr>
              <a:t>However</a:t>
            </a:r>
            <a:r>
              <a:rPr lang="en-US" dirty="0">
                <a:solidFill>
                  <a:srgbClr val="000000"/>
                </a:solidFill>
                <a:latin typeface="Inter"/>
              </a:rPr>
              <a:t>, under the new Section 194K of the Finance Act of 2021, a mutual fund is not required to </a:t>
            </a:r>
            <a:r>
              <a:rPr lang="en-US" dirty="0" smtClean="0">
                <a:solidFill>
                  <a:srgbClr val="000000"/>
                </a:solidFill>
                <a:latin typeface="Inter"/>
              </a:rPr>
              <a:t>deduct </a:t>
            </a:r>
            <a:r>
              <a:rPr lang="en-US" dirty="0">
                <a:solidFill>
                  <a:srgbClr val="000000"/>
                </a:solidFill>
                <a:latin typeface="Inter"/>
              </a:rPr>
              <a:t>TDS on capital gains deriving from </a:t>
            </a:r>
            <a:r>
              <a:rPr lang="en-US" dirty="0" err="1" smtClean="0">
                <a:solidFill>
                  <a:srgbClr val="000000"/>
                </a:solidFill>
                <a:latin typeface="Inter"/>
              </a:rPr>
              <a:t>unitholder</a:t>
            </a:r>
            <a:r>
              <a:rPr lang="en-US" dirty="0" smtClean="0">
                <a:solidFill>
                  <a:srgbClr val="000000"/>
                </a:solidFill>
                <a:latin typeface="Inter"/>
              </a:rPr>
              <a:t> at the time of  </a:t>
            </a:r>
            <a:r>
              <a:rPr lang="en-US" dirty="0">
                <a:solidFill>
                  <a:srgbClr val="000000"/>
                </a:solidFill>
                <a:latin typeface="Inter"/>
              </a:rPr>
              <a:t>redemption.</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1451276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Applicability</a:t>
            </a:r>
            <a:endParaRPr lang="en-IN" dirty="0"/>
          </a:p>
        </p:txBody>
      </p:sp>
      <p:sp>
        <p:nvSpPr>
          <p:cNvPr id="3" name="Content Placeholder 2"/>
          <p:cNvSpPr>
            <a:spLocks noGrp="1"/>
          </p:cNvSpPr>
          <p:nvPr>
            <p:ph idx="1"/>
          </p:nvPr>
        </p:nvSpPr>
        <p:spPr/>
        <p:txBody>
          <a:bodyPr/>
          <a:lstStyle/>
          <a:p>
            <a:r>
              <a:rPr lang="en-US" dirty="0">
                <a:latin typeface="Inter"/>
              </a:rPr>
              <a:t>Section 194K allows for a tax deduction at source at 10%. The person responsible for TDS deduction is any person responsible for paying such income to a resident.</a:t>
            </a:r>
          </a:p>
          <a:p>
            <a:pPr lvl="1"/>
            <a:r>
              <a:rPr lang="en-US" dirty="0">
                <a:solidFill>
                  <a:srgbClr val="000000"/>
                </a:solidFill>
                <a:latin typeface="Inter"/>
              </a:rPr>
              <a:t>Mutual fund units as defined in section 10 (23D)</a:t>
            </a:r>
          </a:p>
          <a:p>
            <a:pPr lvl="1"/>
            <a:r>
              <a:rPr lang="en-US" dirty="0">
                <a:solidFill>
                  <a:srgbClr val="000000"/>
                </a:solidFill>
                <a:latin typeface="Inter"/>
              </a:rPr>
              <a:t>Units from the specified undertaking’s administrator </a:t>
            </a:r>
          </a:p>
          <a:p>
            <a:pPr lvl="1"/>
            <a:r>
              <a:rPr lang="en-US" dirty="0">
                <a:solidFill>
                  <a:srgbClr val="000000"/>
                </a:solidFill>
                <a:latin typeface="Inter"/>
              </a:rPr>
              <a:t>Units from the specified enterprise.</a:t>
            </a:r>
          </a:p>
          <a:p>
            <a:r>
              <a:rPr lang="en-US" dirty="0">
                <a:latin typeface="Inter"/>
              </a:rPr>
              <a:t>The deduction must be made either </a:t>
            </a:r>
            <a:r>
              <a:rPr lang="en-US" dirty="0" smtClean="0">
                <a:latin typeface="Inter"/>
              </a:rPr>
              <a:t>at the time of  </a:t>
            </a:r>
            <a:r>
              <a:rPr lang="en-US" dirty="0">
                <a:latin typeface="Inter"/>
              </a:rPr>
              <a:t>the money is credited to the payee’s account or when it is paid by any method, whichever </a:t>
            </a:r>
            <a:r>
              <a:rPr lang="en-US" dirty="0" smtClean="0">
                <a:latin typeface="Inter"/>
              </a:rPr>
              <a:t>earlier.</a:t>
            </a:r>
            <a:endParaRPr lang="en-US" dirty="0">
              <a:latin typeface="Inter"/>
            </a:endParaRPr>
          </a:p>
          <a:p>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1172139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a:t>
            </a:r>
            <a:endParaRPr lang="en-IN" dirty="0"/>
          </a:p>
        </p:txBody>
      </p:sp>
      <p:sp>
        <p:nvSpPr>
          <p:cNvPr id="3" name="Content Placeholder 2"/>
          <p:cNvSpPr>
            <a:spLocks noGrp="1"/>
          </p:cNvSpPr>
          <p:nvPr>
            <p:ph idx="1"/>
          </p:nvPr>
        </p:nvSpPr>
        <p:spPr/>
        <p:txBody>
          <a:bodyPr/>
          <a:lstStyle/>
          <a:p>
            <a:r>
              <a:rPr lang="en-US" dirty="0" smtClean="0"/>
              <a:t>If the Dividend Income is less than Ra.5,000, TDS is not applicable.</a:t>
            </a:r>
          </a:p>
          <a:p>
            <a:endParaRPr lang="en-US" dirty="0"/>
          </a:p>
          <a:p>
            <a:r>
              <a:rPr lang="en-US" dirty="0" smtClean="0"/>
              <a:t>Sec.194K is not applicable to Capital Gains earned by the Investor.</a:t>
            </a:r>
          </a:p>
          <a:p>
            <a:r>
              <a:rPr lang="en-US" dirty="0" smtClean="0"/>
              <a:t>Long Term Capital Gain is exempted </a:t>
            </a:r>
            <a:r>
              <a:rPr lang="en-US" dirty="0" err="1" smtClean="0"/>
              <a:t>upto</a:t>
            </a:r>
            <a:r>
              <a:rPr lang="en-US" dirty="0" smtClean="0"/>
              <a:t> Rs.1.00 lakh.</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3140008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Sec.194K</a:t>
            </a:r>
            <a:endParaRPr lang="en-IN" dirty="0"/>
          </a:p>
        </p:txBody>
      </p:sp>
      <p:sp>
        <p:nvSpPr>
          <p:cNvPr id="3" name="Content Placeholder 2"/>
          <p:cNvSpPr>
            <a:spLocks noGrp="1"/>
          </p:cNvSpPr>
          <p:nvPr>
            <p:ph idx="1"/>
          </p:nvPr>
        </p:nvSpPr>
        <p:spPr/>
        <p:txBody>
          <a:bodyPr>
            <a:normAutofit fontScale="92500"/>
          </a:bodyPr>
          <a:lstStyle/>
          <a:p>
            <a:r>
              <a:rPr lang="en-US" dirty="0">
                <a:solidFill>
                  <a:srgbClr val="000000"/>
                </a:solidFill>
                <a:latin typeface="Inter"/>
              </a:rPr>
              <a:t>Dividends were taxed twice before the introduction of section 194K. When a firm paid a dividend to an </a:t>
            </a:r>
            <a:r>
              <a:rPr lang="en-US" u="sng" dirty="0">
                <a:solidFill>
                  <a:srgbClr val="000000"/>
                </a:solidFill>
                <a:latin typeface="Inter"/>
                <a:hlinkClick r:id="rId2"/>
              </a:rPr>
              <a:t>asset management company (AMC)</a:t>
            </a:r>
            <a:r>
              <a:rPr lang="en-US" dirty="0">
                <a:solidFill>
                  <a:srgbClr val="000000"/>
                </a:solidFill>
                <a:latin typeface="Inter"/>
              </a:rPr>
              <a:t>, it was initially subject to a tax. When the AMC distributed its profits to unit holders, the tax was imposed again.</a:t>
            </a:r>
          </a:p>
          <a:p>
            <a:r>
              <a:rPr lang="en-US" dirty="0">
                <a:solidFill>
                  <a:srgbClr val="000000"/>
                </a:solidFill>
                <a:latin typeface="Inter"/>
              </a:rPr>
              <a:t>The AMC can reinvest the gains or use them to provide dividends to the investor. If the investor elects to receive dividend income, the AMC must once again pay DDT on dividend distributions</a:t>
            </a:r>
            <a:r>
              <a:rPr lang="en-US" dirty="0" smtClean="0">
                <a:solidFill>
                  <a:srgbClr val="000000"/>
                </a:solidFill>
                <a:latin typeface="Inter"/>
              </a:rPr>
              <a:t>.</a:t>
            </a:r>
          </a:p>
          <a:p>
            <a:r>
              <a:rPr lang="en-US" dirty="0">
                <a:solidFill>
                  <a:srgbClr val="314259"/>
                </a:solidFill>
                <a:latin typeface="Gilroy"/>
              </a:rPr>
              <a:t>To sum up, the new </a:t>
            </a:r>
            <a:r>
              <a:rPr lang="en-US" dirty="0" smtClean="0">
                <a:solidFill>
                  <a:srgbClr val="314259"/>
                </a:solidFill>
                <a:latin typeface="Gilroy"/>
              </a:rPr>
              <a:t>provision </a:t>
            </a:r>
            <a:r>
              <a:rPr lang="en-US" dirty="0">
                <a:solidFill>
                  <a:srgbClr val="314259"/>
                </a:solidFill>
                <a:latin typeface="Gilroy"/>
              </a:rPr>
              <a:t>introduced by Budget 2020 have shifted the burden of tax payment on dividend income from the company distributing dividends to the recipient of such dividend income.</a:t>
            </a:r>
            <a:endParaRPr lang="en-IN" dirty="0"/>
          </a:p>
        </p:txBody>
      </p:sp>
      <p:sp>
        <p:nvSpPr>
          <p:cNvPr id="4" name="Date Placeholder 3"/>
          <p:cNvSpPr>
            <a:spLocks noGrp="1"/>
          </p:cNvSpPr>
          <p:nvPr>
            <p:ph type="dt" sz="half" idx="10"/>
          </p:nvPr>
        </p:nvSpPr>
        <p:spPr/>
        <p:txBody>
          <a:bodyPr/>
          <a:lstStyle/>
          <a:p>
            <a:r>
              <a:rPr lang="en-IN" smtClean="0"/>
              <a:t>26/11/2023</a:t>
            </a:r>
            <a:endParaRPr lang="en-IN"/>
          </a:p>
        </p:txBody>
      </p:sp>
      <p:sp>
        <p:nvSpPr>
          <p:cNvPr id="5" name="Footer Placeholder 4"/>
          <p:cNvSpPr>
            <a:spLocks noGrp="1"/>
          </p:cNvSpPr>
          <p:nvPr>
            <p:ph type="ftr" sz="quarter" idx="11"/>
          </p:nvPr>
        </p:nvSpPr>
        <p:spPr/>
        <p:txBody>
          <a:bodyPr/>
          <a:lstStyle/>
          <a:p>
            <a:r>
              <a:rPr lang="en-IN" smtClean="0"/>
              <a:t>S.Venkanna-ICMAI-TDS</a:t>
            </a:r>
            <a:endParaRPr lang="en-IN"/>
          </a:p>
        </p:txBody>
      </p:sp>
    </p:spTree>
    <p:extLst>
      <p:ext uri="{BB962C8B-B14F-4D97-AF65-F5344CB8AC3E}">
        <p14:creationId xmlns:p14="http://schemas.microsoft.com/office/powerpoint/2010/main" val="8879725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TotalTime>
  <Words>2823</Words>
  <Application>Microsoft Office PowerPoint</Application>
  <PresentationFormat>Widescreen</PresentationFormat>
  <Paragraphs>342</Paragraphs>
  <Slides>53</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53</vt:i4>
      </vt:variant>
    </vt:vector>
  </HeadingPairs>
  <TitlesOfParts>
    <vt:vector size="64" baseType="lpstr">
      <vt:lpstr>Arial</vt:lpstr>
      <vt:lpstr>Calibri</vt:lpstr>
      <vt:lpstr>Calibri Light</vt:lpstr>
      <vt:lpstr>Gilroy</vt:lpstr>
      <vt:lpstr>Inter</vt:lpstr>
      <vt:lpstr>open sans</vt:lpstr>
      <vt:lpstr>open sans</vt:lpstr>
      <vt:lpstr>PT Serif</vt:lpstr>
      <vt:lpstr>Roboto</vt:lpstr>
      <vt:lpstr>Segoe</vt:lpstr>
      <vt:lpstr>Office Theme</vt:lpstr>
      <vt:lpstr>Date: 26.11.2023 (Sunday) Topic: Sec 194K, 194LB, 194LBA, 194LBB, 194LBC,194LC and 194LD Timing: 9.00 AM to 11.00 AM </vt:lpstr>
      <vt:lpstr>TDS</vt:lpstr>
      <vt:lpstr>Sec.194K</vt:lpstr>
      <vt:lpstr>Mutual Funds</vt:lpstr>
      <vt:lpstr>Dividend Income</vt:lpstr>
      <vt:lpstr>Income from Capital Gains</vt:lpstr>
      <vt:lpstr>Applicability</vt:lpstr>
      <vt:lpstr>Exemption</vt:lpstr>
      <vt:lpstr>Why Sec.194K</vt:lpstr>
      <vt:lpstr>Sec.194LB</vt:lpstr>
      <vt:lpstr>Rate</vt:lpstr>
      <vt:lpstr>Lower Rate</vt:lpstr>
      <vt:lpstr>Infrastructure Fund</vt:lpstr>
      <vt:lpstr>Impact of Sec.194LB</vt:lpstr>
      <vt:lpstr>Sec.194LBA</vt:lpstr>
      <vt:lpstr>Business Trust</vt:lpstr>
      <vt:lpstr>Business Trust</vt:lpstr>
      <vt:lpstr>Details</vt:lpstr>
      <vt:lpstr>TDS Rate – Sec..194LBA</vt:lpstr>
      <vt:lpstr>Sec.194LBB</vt:lpstr>
      <vt:lpstr>Applicability</vt:lpstr>
      <vt:lpstr>Withholding Tax</vt:lpstr>
      <vt:lpstr>Income covered</vt:lpstr>
      <vt:lpstr>Exemption</vt:lpstr>
      <vt:lpstr>Impact</vt:lpstr>
      <vt:lpstr>PowerPoint Presentation</vt:lpstr>
      <vt:lpstr>Conclusion</vt:lpstr>
      <vt:lpstr>Rate – Non Resident or Foreign Co.</vt:lpstr>
      <vt:lpstr>Exemption</vt:lpstr>
      <vt:lpstr>Person Responsible to TDS-Sec.194LBB</vt:lpstr>
      <vt:lpstr>Investment Fund – Sec.115UB</vt:lpstr>
      <vt:lpstr>Sec.194LBC</vt:lpstr>
      <vt:lpstr>Meaning of Specified Entity</vt:lpstr>
      <vt:lpstr>Applicability</vt:lpstr>
      <vt:lpstr>Exemptions</vt:lpstr>
      <vt:lpstr>PowerPoint Presentation</vt:lpstr>
      <vt:lpstr>Non Compliance</vt:lpstr>
      <vt:lpstr>Explanation</vt:lpstr>
      <vt:lpstr>Meaning of Unit Holder</vt:lpstr>
      <vt:lpstr>TDS</vt:lpstr>
      <vt:lpstr>Conclusion</vt:lpstr>
      <vt:lpstr>Sec.194LC</vt:lpstr>
      <vt:lpstr>Payment Type</vt:lpstr>
      <vt:lpstr>Contd..</vt:lpstr>
      <vt:lpstr>Time of Deduction</vt:lpstr>
      <vt:lpstr>Rate of TDS</vt:lpstr>
      <vt:lpstr>Approval of Central Government</vt:lpstr>
      <vt:lpstr>Conditions</vt:lpstr>
      <vt:lpstr>Conditions for Bonds</vt:lpstr>
      <vt:lpstr>Rate of Interest – Sec.194LC</vt:lpstr>
      <vt:lpstr>Sec.194LD</vt:lpstr>
      <vt:lpstr>Payments covered under Sec.194LD</vt:lpstr>
      <vt:lpstr>Summary – Sec.194LD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Date: 26.11.2023 (Sunday) Topic: Sec 194K, 194LB, 194LBA, 194LBB, 194LBC,194LC and 194LD Timing: 9.00 AM to 11.00 AM </dc:title>
  <dc:creator>user</dc:creator>
  <cp:lastModifiedBy>user</cp:lastModifiedBy>
  <cp:revision>70</cp:revision>
  <dcterms:created xsi:type="dcterms:W3CDTF">2023-11-22T09:20:23Z</dcterms:created>
  <dcterms:modified xsi:type="dcterms:W3CDTF">2023-11-26T03:16:43Z</dcterms:modified>
</cp:coreProperties>
</file>