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62" r:id="rId3"/>
    <p:sldId id="271" r:id="rId4"/>
    <p:sldId id="272" r:id="rId5"/>
    <p:sldId id="273" r:id="rId6"/>
    <p:sldId id="264" r:id="rId7"/>
    <p:sldId id="265" r:id="rId8"/>
    <p:sldId id="266" r:id="rId9"/>
    <p:sldId id="263" r:id="rId10"/>
    <p:sldId id="268" r:id="rId11"/>
    <p:sldId id="259" r:id="rId12"/>
    <p:sldId id="269" r:id="rId13"/>
    <p:sldId id="256" r:id="rId14"/>
    <p:sldId id="258" r:id="rId15"/>
    <p:sldId id="267" r:id="rId16"/>
    <p:sldId id="260"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70" d="100"/>
          <a:sy n="70" d="100"/>
        </p:scale>
        <p:origin x="714"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IN"/>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IN"/>
          </a:p>
        </p:txBody>
      </p:sp>
      <p:sp>
        <p:nvSpPr>
          <p:cNvPr id="4" name="Date Placeholder 3"/>
          <p:cNvSpPr>
            <a:spLocks noGrp="1"/>
          </p:cNvSpPr>
          <p:nvPr>
            <p:ph type="dt" sz="half" idx="10"/>
          </p:nvPr>
        </p:nvSpPr>
        <p:spPr/>
        <p:txBody>
          <a:bodyPr/>
          <a:lstStyle/>
          <a:p>
            <a:fld id="{939A6D30-1C6B-47AB-834D-D11FC8CC50E6}" type="datetimeFigureOut">
              <a:rPr lang="en-IN" smtClean="0"/>
              <a:t>14-10-23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C63370EE-AF73-4EF2-9043-2C9D63BD40DA}" type="slidenum">
              <a:rPr lang="en-IN" smtClean="0"/>
              <a:t>‹#›</a:t>
            </a:fld>
            <a:endParaRPr lang="en-IN"/>
          </a:p>
        </p:txBody>
      </p:sp>
    </p:spTree>
    <p:extLst>
      <p:ext uri="{BB962C8B-B14F-4D97-AF65-F5344CB8AC3E}">
        <p14:creationId xmlns:p14="http://schemas.microsoft.com/office/powerpoint/2010/main" val="37163492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939A6D30-1C6B-47AB-834D-D11FC8CC50E6}" type="datetimeFigureOut">
              <a:rPr lang="en-IN" smtClean="0"/>
              <a:t>14-10-23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C63370EE-AF73-4EF2-9043-2C9D63BD40DA}" type="slidenum">
              <a:rPr lang="en-IN" smtClean="0"/>
              <a:t>‹#›</a:t>
            </a:fld>
            <a:endParaRPr lang="en-IN"/>
          </a:p>
        </p:txBody>
      </p:sp>
    </p:spTree>
    <p:extLst>
      <p:ext uri="{BB962C8B-B14F-4D97-AF65-F5344CB8AC3E}">
        <p14:creationId xmlns:p14="http://schemas.microsoft.com/office/powerpoint/2010/main" val="31960792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939A6D30-1C6B-47AB-834D-D11FC8CC50E6}" type="datetimeFigureOut">
              <a:rPr lang="en-IN" smtClean="0"/>
              <a:t>14-10-23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C63370EE-AF73-4EF2-9043-2C9D63BD40DA}" type="slidenum">
              <a:rPr lang="en-IN" smtClean="0"/>
              <a:t>‹#›</a:t>
            </a:fld>
            <a:endParaRPr lang="en-IN"/>
          </a:p>
        </p:txBody>
      </p:sp>
    </p:spTree>
    <p:extLst>
      <p:ext uri="{BB962C8B-B14F-4D97-AF65-F5344CB8AC3E}">
        <p14:creationId xmlns:p14="http://schemas.microsoft.com/office/powerpoint/2010/main" val="30079675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939A6D30-1C6B-47AB-834D-D11FC8CC50E6}" type="datetimeFigureOut">
              <a:rPr lang="en-IN" smtClean="0"/>
              <a:t>14-10-23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C63370EE-AF73-4EF2-9043-2C9D63BD40DA}" type="slidenum">
              <a:rPr lang="en-IN" smtClean="0"/>
              <a:t>‹#›</a:t>
            </a:fld>
            <a:endParaRPr lang="en-IN"/>
          </a:p>
        </p:txBody>
      </p:sp>
    </p:spTree>
    <p:extLst>
      <p:ext uri="{BB962C8B-B14F-4D97-AF65-F5344CB8AC3E}">
        <p14:creationId xmlns:p14="http://schemas.microsoft.com/office/powerpoint/2010/main" val="30691705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IN"/>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39A6D30-1C6B-47AB-834D-D11FC8CC50E6}" type="datetimeFigureOut">
              <a:rPr lang="en-IN" smtClean="0"/>
              <a:t>14-10-23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C63370EE-AF73-4EF2-9043-2C9D63BD40DA}" type="slidenum">
              <a:rPr lang="en-IN" smtClean="0"/>
              <a:t>‹#›</a:t>
            </a:fld>
            <a:endParaRPr lang="en-IN"/>
          </a:p>
        </p:txBody>
      </p:sp>
    </p:spTree>
    <p:extLst>
      <p:ext uri="{BB962C8B-B14F-4D97-AF65-F5344CB8AC3E}">
        <p14:creationId xmlns:p14="http://schemas.microsoft.com/office/powerpoint/2010/main" val="2220581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Date Placeholder 4"/>
          <p:cNvSpPr>
            <a:spLocks noGrp="1"/>
          </p:cNvSpPr>
          <p:nvPr>
            <p:ph type="dt" sz="half" idx="10"/>
          </p:nvPr>
        </p:nvSpPr>
        <p:spPr/>
        <p:txBody>
          <a:bodyPr/>
          <a:lstStyle/>
          <a:p>
            <a:fld id="{939A6D30-1C6B-47AB-834D-D11FC8CC50E6}" type="datetimeFigureOut">
              <a:rPr lang="en-IN" smtClean="0"/>
              <a:t>14-10-23</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C63370EE-AF73-4EF2-9043-2C9D63BD40DA}" type="slidenum">
              <a:rPr lang="en-IN" smtClean="0"/>
              <a:t>‹#›</a:t>
            </a:fld>
            <a:endParaRPr lang="en-IN"/>
          </a:p>
        </p:txBody>
      </p:sp>
    </p:spTree>
    <p:extLst>
      <p:ext uri="{BB962C8B-B14F-4D97-AF65-F5344CB8AC3E}">
        <p14:creationId xmlns:p14="http://schemas.microsoft.com/office/powerpoint/2010/main" val="38631996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IN"/>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7" name="Date Placeholder 6"/>
          <p:cNvSpPr>
            <a:spLocks noGrp="1"/>
          </p:cNvSpPr>
          <p:nvPr>
            <p:ph type="dt" sz="half" idx="10"/>
          </p:nvPr>
        </p:nvSpPr>
        <p:spPr/>
        <p:txBody>
          <a:bodyPr/>
          <a:lstStyle/>
          <a:p>
            <a:fld id="{939A6D30-1C6B-47AB-834D-D11FC8CC50E6}" type="datetimeFigureOut">
              <a:rPr lang="en-IN" smtClean="0"/>
              <a:t>14-10-23</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C63370EE-AF73-4EF2-9043-2C9D63BD40DA}" type="slidenum">
              <a:rPr lang="en-IN" smtClean="0"/>
              <a:t>‹#›</a:t>
            </a:fld>
            <a:endParaRPr lang="en-IN"/>
          </a:p>
        </p:txBody>
      </p:sp>
    </p:spTree>
    <p:extLst>
      <p:ext uri="{BB962C8B-B14F-4D97-AF65-F5344CB8AC3E}">
        <p14:creationId xmlns:p14="http://schemas.microsoft.com/office/powerpoint/2010/main" val="5849815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p>
            <a:fld id="{939A6D30-1C6B-47AB-834D-D11FC8CC50E6}" type="datetimeFigureOut">
              <a:rPr lang="en-IN" smtClean="0"/>
              <a:t>14-10-23</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C63370EE-AF73-4EF2-9043-2C9D63BD40DA}" type="slidenum">
              <a:rPr lang="en-IN" smtClean="0"/>
              <a:t>‹#›</a:t>
            </a:fld>
            <a:endParaRPr lang="en-IN"/>
          </a:p>
        </p:txBody>
      </p:sp>
    </p:spTree>
    <p:extLst>
      <p:ext uri="{BB962C8B-B14F-4D97-AF65-F5344CB8AC3E}">
        <p14:creationId xmlns:p14="http://schemas.microsoft.com/office/powerpoint/2010/main" val="34600172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39A6D30-1C6B-47AB-834D-D11FC8CC50E6}" type="datetimeFigureOut">
              <a:rPr lang="en-IN" smtClean="0"/>
              <a:t>14-10-23</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C63370EE-AF73-4EF2-9043-2C9D63BD40DA}" type="slidenum">
              <a:rPr lang="en-IN" smtClean="0"/>
              <a:t>‹#›</a:t>
            </a:fld>
            <a:endParaRPr lang="en-IN"/>
          </a:p>
        </p:txBody>
      </p:sp>
    </p:spTree>
    <p:extLst>
      <p:ext uri="{BB962C8B-B14F-4D97-AF65-F5344CB8AC3E}">
        <p14:creationId xmlns:p14="http://schemas.microsoft.com/office/powerpoint/2010/main" val="11248011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IN"/>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39A6D30-1C6B-47AB-834D-D11FC8CC50E6}" type="datetimeFigureOut">
              <a:rPr lang="en-IN" smtClean="0"/>
              <a:t>14-10-23</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C63370EE-AF73-4EF2-9043-2C9D63BD40DA}" type="slidenum">
              <a:rPr lang="en-IN" smtClean="0"/>
              <a:t>‹#›</a:t>
            </a:fld>
            <a:endParaRPr lang="en-IN"/>
          </a:p>
        </p:txBody>
      </p:sp>
    </p:spTree>
    <p:extLst>
      <p:ext uri="{BB962C8B-B14F-4D97-AF65-F5344CB8AC3E}">
        <p14:creationId xmlns:p14="http://schemas.microsoft.com/office/powerpoint/2010/main" val="14821380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IN"/>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39A6D30-1C6B-47AB-834D-D11FC8CC50E6}" type="datetimeFigureOut">
              <a:rPr lang="en-IN" smtClean="0"/>
              <a:t>14-10-23</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C63370EE-AF73-4EF2-9043-2C9D63BD40DA}" type="slidenum">
              <a:rPr lang="en-IN" smtClean="0"/>
              <a:t>‹#›</a:t>
            </a:fld>
            <a:endParaRPr lang="en-IN"/>
          </a:p>
        </p:txBody>
      </p:sp>
    </p:spTree>
    <p:extLst>
      <p:ext uri="{BB962C8B-B14F-4D97-AF65-F5344CB8AC3E}">
        <p14:creationId xmlns:p14="http://schemas.microsoft.com/office/powerpoint/2010/main" val="25573537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IN"/>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39A6D30-1C6B-47AB-834D-D11FC8CC50E6}" type="datetimeFigureOut">
              <a:rPr lang="en-IN" smtClean="0"/>
              <a:t>14-10-23</a:t>
            </a:fld>
            <a:endParaRPr lang="en-IN"/>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63370EE-AF73-4EF2-9043-2C9D63BD40DA}" type="slidenum">
              <a:rPr lang="en-IN" smtClean="0"/>
              <a:t>‹#›</a:t>
            </a:fld>
            <a:endParaRPr lang="en-IN"/>
          </a:p>
        </p:txBody>
      </p:sp>
    </p:spTree>
    <p:extLst>
      <p:ext uri="{BB962C8B-B14F-4D97-AF65-F5344CB8AC3E}">
        <p14:creationId xmlns:p14="http://schemas.microsoft.com/office/powerpoint/2010/main" val="78210670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s://taxguru.in/income-tax/tds-made-applicable-to-individual-huf-even-if-no-tax-audit.html" TargetMode="Externa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hyperlink" Target="https://taxguru.in/income-tax/tds-made-applicable-to-individual-huf-even-if-no-tax-audit.html" TargetMode="Externa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hyperlink" Target="https://taxguru.in/income-tax/taxation-capital-gains-india-frequently-asked-questions-faqs.html" TargetMode="External"/><Relationship Id="rId2" Type="http://schemas.openxmlformats.org/officeDocument/2006/relationships/hyperlink" Target="https://taxguru.in/income-tax/extension-period-of-concessional-tax-rate-interest-ecb.html" TargetMode="Externa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9779758" cy="5885550"/>
          </a:xfrm>
        </p:spPr>
        <p:txBody>
          <a:bodyPr>
            <a:normAutofit/>
          </a:bodyPr>
          <a:lstStyle/>
          <a:p>
            <a:pPr algn="ctr"/>
            <a:r>
              <a:rPr lang="en-IN" sz="5400" b="1" dirty="0" smtClean="0"/>
              <a:t>SECTION 194I,194IB,</a:t>
            </a:r>
            <a:br>
              <a:rPr lang="en-IN" sz="5400" b="1" dirty="0" smtClean="0"/>
            </a:br>
            <a:r>
              <a:rPr lang="en-IN" sz="5400" b="1" dirty="0" smtClean="0"/>
              <a:t>194N &amp; 194LA OF THE </a:t>
            </a:r>
            <a:br>
              <a:rPr lang="en-IN" sz="5400" b="1" dirty="0" smtClean="0"/>
            </a:br>
            <a:r>
              <a:rPr lang="en-IN" sz="5400" b="1" dirty="0"/>
              <a:t/>
            </a:r>
            <a:br>
              <a:rPr lang="en-IN" sz="5400" b="1" dirty="0"/>
            </a:br>
            <a:r>
              <a:rPr lang="en-IN" sz="5400" b="1" dirty="0" smtClean="0"/>
              <a:t>INCOME TAX ACT,1961 </a:t>
            </a:r>
            <a:br>
              <a:rPr lang="en-IN" sz="5400" b="1" dirty="0" smtClean="0"/>
            </a:br>
            <a:r>
              <a:rPr lang="en-IN" sz="5400" b="1" dirty="0" smtClean="0"/>
              <a:t/>
            </a:r>
            <a:br>
              <a:rPr lang="en-IN" sz="5400" b="1" dirty="0" smtClean="0"/>
            </a:br>
            <a:r>
              <a:rPr lang="en-IN" sz="5400" b="1" dirty="0" smtClean="0"/>
              <a:t>WITH PROCEDURES THEREON</a:t>
            </a:r>
            <a:endParaRPr lang="en-IN" sz="5400" b="1" dirty="0"/>
          </a:p>
        </p:txBody>
      </p:sp>
    </p:spTree>
    <p:extLst>
      <p:ext uri="{BB962C8B-B14F-4D97-AF65-F5344CB8AC3E}">
        <p14:creationId xmlns:p14="http://schemas.microsoft.com/office/powerpoint/2010/main" val="223689920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313898"/>
            <a:ext cx="10994410" cy="6223379"/>
          </a:xfrm>
        </p:spPr>
        <p:txBody>
          <a:bodyPr>
            <a:normAutofit lnSpcReduction="10000"/>
          </a:bodyPr>
          <a:lstStyle/>
          <a:p>
            <a:pPr marL="0" indent="0">
              <a:buNone/>
            </a:pPr>
            <a:r>
              <a:rPr lang="en-US" dirty="0"/>
              <a:t>Aggregate amount </a:t>
            </a:r>
            <a:r>
              <a:rPr lang="en-US" dirty="0" smtClean="0"/>
              <a:t>of Cash		If </a:t>
            </a:r>
            <a:r>
              <a:rPr lang="en-US" dirty="0"/>
              <a:t>the </a:t>
            </a:r>
            <a:r>
              <a:rPr lang="en-US" dirty="0" smtClean="0"/>
              <a:t>recipient	</a:t>
            </a:r>
            <a:r>
              <a:rPr lang="en-US" dirty="0"/>
              <a:t> If the recipient</a:t>
            </a:r>
            <a:endParaRPr lang="en-US" dirty="0" smtClean="0"/>
          </a:p>
          <a:p>
            <a:pPr marL="0" indent="0">
              <a:buNone/>
            </a:pPr>
            <a:r>
              <a:rPr lang="en-US" dirty="0" smtClean="0"/>
              <a:t>Withdrawal					has Filed return       has not Filed</a:t>
            </a:r>
          </a:p>
          <a:p>
            <a:pPr marL="0" indent="0">
              <a:buNone/>
            </a:pPr>
            <a:r>
              <a:rPr lang="en-US" dirty="0"/>
              <a:t> </a:t>
            </a:r>
            <a:r>
              <a:rPr lang="en-US" dirty="0" smtClean="0"/>
              <a:t>                                                                   for </a:t>
            </a:r>
            <a:r>
              <a:rPr lang="en-US" dirty="0"/>
              <a:t>ALL of the </a:t>
            </a:r>
            <a:r>
              <a:rPr lang="en-US" dirty="0" smtClean="0"/>
              <a:t>3       Return of Income</a:t>
            </a:r>
          </a:p>
          <a:p>
            <a:pPr marL="0" indent="0">
              <a:buNone/>
            </a:pPr>
            <a:r>
              <a:rPr lang="en-US" dirty="0"/>
              <a:t> </a:t>
            </a:r>
            <a:r>
              <a:rPr lang="en-US" dirty="0" smtClean="0"/>
              <a:t>                                                                   previous </a:t>
            </a:r>
            <a:r>
              <a:rPr lang="en-US" dirty="0"/>
              <a:t>years</a:t>
            </a:r>
            <a:r>
              <a:rPr lang="en-US" dirty="0" smtClean="0"/>
              <a:t>        for </a:t>
            </a:r>
            <a:r>
              <a:rPr lang="en-US" dirty="0"/>
              <a:t>ALL of the 3 </a:t>
            </a:r>
            <a:r>
              <a:rPr lang="en-US" dirty="0" smtClean="0"/>
              <a:t>									previous </a:t>
            </a:r>
            <a:r>
              <a:rPr lang="en-US" dirty="0"/>
              <a:t>years</a:t>
            </a:r>
            <a:r>
              <a:rPr lang="en-US" dirty="0" smtClean="0"/>
              <a:t> </a:t>
            </a:r>
          </a:p>
          <a:p>
            <a:endParaRPr lang="en-US" dirty="0"/>
          </a:p>
          <a:p>
            <a:r>
              <a:rPr lang="en-US" dirty="0" smtClean="0"/>
              <a:t>Upto </a:t>
            </a:r>
            <a:r>
              <a:rPr lang="en-US" dirty="0"/>
              <a:t>Rs. 20 Lakhs </a:t>
            </a:r>
            <a:r>
              <a:rPr lang="en-US" dirty="0" smtClean="0"/>
              <a:t>					NIL		 NIL</a:t>
            </a:r>
          </a:p>
          <a:p>
            <a:r>
              <a:rPr lang="en-US" dirty="0" smtClean="0"/>
              <a:t>More </a:t>
            </a:r>
            <a:r>
              <a:rPr lang="en-US" dirty="0"/>
              <a:t>than Rs. 20 Lakhs but upto Rs. 1 Crore </a:t>
            </a:r>
            <a:r>
              <a:rPr lang="en-US" dirty="0" smtClean="0"/>
              <a:t>	NIL 		2</a:t>
            </a:r>
            <a:r>
              <a:rPr lang="en-US" dirty="0"/>
              <a:t>% </a:t>
            </a:r>
            <a:endParaRPr lang="en-US" dirty="0" smtClean="0"/>
          </a:p>
          <a:p>
            <a:r>
              <a:rPr lang="en-US" dirty="0" smtClean="0"/>
              <a:t>More </a:t>
            </a:r>
            <a:r>
              <a:rPr lang="en-US" dirty="0"/>
              <a:t>than Rs. 1 Crore </a:t>
            </a:r>
            <a:r>
              <a:rPr lang="en-US" dirty="0" smtClean="0"/>
              <a:t>					2</a:t>
            </a:r>
            <a:r>
              <a:rPr lang="en-US" dirty="0"/>
              <a:t>% </a:t>
            </a:r>
            <a:r>
              <a:rPr lang="en-US" dirty="0" smtClean="0"/>
              <a:t>		5%</a:t>
            </a:r>
          </a:p>
          <a:p>
            <a:endParaRPr lang="en-US" dirty="0" smtClean="0"/>
          </a:p>
          <a:p>
            <a:r>
              <a:rPr lang="en-US" dirty="0" smtClean="0"/>
              <a:t>Applicable to both Resident and Non Resident </a:t>
            </a:r>
            <a:r>
              <a:rPr lang="en-US" dirty="0"/>
              <a:t/>
            </a:r>
            <a:br>
              <a:rPr lang="en-US" dirty="0"/>
            </a:br>
            <a:r>
              <a:rPr lang="en-US" dirty="0"/>
              <a:t/>
            </a:r>
            <a:br>
              <a:rPr lang="en-US" dirty="0"/>
            </a:br>
            <a:endParaRPr lang="en-IN" dirty="0"/>
          </a:p>
        </p:txBody>
      </p:sp>
    </p:spTree>
    <p:extLst>
      <p:ext uri="{BB962C8B-B14F-4D97-AF65-F5344CB8AC3E}">
        <p14:creationId xmlns:p14="http://schemas.microsoft.com/office/powerpoint/2010/main" val="116492629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245660"/>
            <a:ext cx="10515600" cy="6373504"/>
          </a:xfrm>
        </p:spPr>
        <p:txBody>
          <a:bodyPr>
            <a:normAutofit/>
          </a:bodyPr>
          <a:lstStyle/>
          <a:p>
            <a:pPr fontAlgn="t"/>
            <a:endParaRPr lang="en-US" b="1" dirty="0"/>
          </a:p>
          <a:p>
            <a:pPr fontAlgn="t"/>
            <a:r>
              <a:rPr lang="en-US" b="1" dirty="0" smtClean="0"/>
              <a:t>194LA</a:t>
            </a:r>
            <a:endParaRPr lang="en-IN" dirty="0"/>
          </a:p>
          <a:p>
            <a:pPr fontAlgn="t"/>
            <a:r>
              <a:rPr lang="en-US" b="1" dirty="0"/>
              <a:t>Payment </a:t>
            </a:r>
            <a:r>
              <a:rPr lang="en-US" b="1" dirty="0" smtClean="0"/>
              <a:t>of Compensation on acquisition of certain </a:t>
            </a:r>
            <a:r>
              <a:rPr lang="en-US" b="1" dirty="0"/>
              <a:t>immovable property other than agricultural </a:t>
            </a:r>
            <a:r>
              <a:rPr lang="en-US" b="1" dirty="0" smtClean="0"/>
              <a:t>land</a:t>
            </a:r>
          </a:p>
          <a:p>
            <a:pPr fontAlgn="t"/>
            <a:r>
              <a:rPr lang="en-US" b="1" dirty="0" smtClean="0"/>
              <a:t>Rule: 28,28AA,28AB,30,31,31A AND 37BA</a:t>
            </a:r>
            <a:endParaRPr lang="en-IN" dirty="0"/>
          </a:p>
          <a:p>
            <a:pPr fontAlgn="t"/>
            <a:r>
              <a:rPr lang="en-US" b="1" dirty="0" smtClean="0"/>
              <a:t>At </a:t>
            </a:r>
            <a:r>
              <a:rPr lang="en-US" b="1" dirty="0"/>
              <a:t>the time of credit or payment whichever is earlier if amount exceeds </a:t>
            </a:r>
            <a:r>
              <a:rPr lang="en-US" b="1" dirty="0" smtClean="0"/>
              <a:t>Rs.2,50,000/-</a:t>
            </a:r>
            <a:endParaRPr lang="en-IN" dirty="0"/>
          </a:p>
          <a:p>
            <a:pPr fontAlgn="t"/>
            <a:r>
              <a:rPr lang="en-US" b="1" dirty="0"/>
              <a:t>10%</a:t>
            </a:r>
            <a:endParaRPr lang="en-IN" dirty="0"/>
          </a:p>
          <a:p>
            <a:pPr fontAlgn="t"/>
            <a:r>
              <a:rPr lang="en-US" b="1" dirty="0"/>
              <a:t>(20% if no Valid PAN</a:t>
            </a:r>
            <a:r>
              <a:rPr lang="en-US" b="1" dirty="0" smtClean="0"/>
              <a:t>)</a:t>
            </a:r>
          </a:p>
          <a:p>
            <a:pPr fontAlgn="t"/>
            <a:r>
              <a:rPr lang="en-US" b="1" dirty="0" smtClean="0"/>
              <a:t>Act not administered to the person who is covered in respect of any award or agreement which is absolutely exempted from the payment of Income Tax u/s 96 of the Right to Fair compensation and Transparency in Land acquisition, Rehabilitation and Resettlement Act 2013 </a:t>
            </a:r>
          </a:p>
          <a:p>
            <a:pPr fontAlgn="t"/>
            <a:endParaRPr lang="en-IN" dirty="0"/>
          </a:p>
          <a:p>
            <a:endParaRPr lang="en-IN" dirty="0"/>
          </a:p>
        </p:txBody>
      </p:sp>
    </p:spTree>
    <p:extLst>
      <p:ext uri="{BB962C8B-B14F-4D97-AF65-F5344CB8AC3E}">
        <p14:creationId xmlns:p14="http://schemas.microsoft.com/office/powerpoint/2010/main" val="22878006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313899"/>
            <a:ext cx="10515600" cy="6277970"/>
          </a:xfrm>
        </p:spPr>
        <p:txBody>
          <a:bodyPr/>
          <a:lstStyle/>
          <a:p>
            <a:endParaRPr lang="en-IN" dirty="0" smtClean="0"/>
          </a:p>
          <a:p>
            <a:r>
              <a:rPr lang="en-IN" dirty="0" smtClean="0"/>
              <a:t>Agricultural land implies any agricultural land situated in any where in India whether in urban area or not .</a:t>
            </a:r>
          </a:p>
          <a:p>
            <a:r>
              <a:rPr lang="en-IN" dirty="0" smtClean="0"/>
              <a:t>Enhanced Compensation is also under the head Compensation</a:t>
            </a:r>
            <a:endParaRPr lang="en-IN" dirty="0"/>
          </a:p>
        </p:txBody>
      </p:sp>
    </p:spTree>
    <p:extLst>
      <p:ext uri="{BB962C8B-B14F-4D97-AF65-F5344CB8AC3E}">
        <p14:creationId xmlns:p14="http://schemas.microsoft.com/office/powerpoint/2010/main" val="293720265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2513" y="218364"/>
            <a:ext cx="10358652" cy="6305265"/>
          </a:xfrm>
        </p:spPr>
        <p:txBody>
          <a:bodyPr>
            <a:normAutofit/>
          </a:bodyPr>
          <a:lstStyle/>
          <a:p>
            <a:r>
              <a:rPr lang="en-US" sz="2700" b="1" dirty="0" smtClean="0"/>
              <a:t>Guidelines </a:t>
            </a:r>
            <a:r>
              <a:rPr lang="en-US" sz="2700" b="1" dirty="0"/>
              <a:t>for handling issues related to applications received u/s 197:</a:t>
            </a:r>
            <a:r>
              <a:rPr lang="en-US" sz="2700" dirty="0"/>
              <a:t> </a:t>
            </a:r>
            <a:endParaRPr lang="en-US" sz="2700" dirty="0" smtClean="0"/>
          </a:p>
          <a:p>
            <a:pPr algn="l"/>
            <a:r>
              <a:rPr lang="en-US" dirty="0" smtClean="0"/>
              <a:t>In </a:t>
            </a:r>
            <a:r>
              <a:rPr lang="en-US" dirty="0"/>
              <a:t>order to streamline the procedure of handling the applications received u/s 197 and disposing the same in a time bound manner in consonance with the Citizens’ charter, the commissioner of Income tax (TDS) has issued certain guidelines for the Assessing Officers</a:t>
            </a:r>
            <a:r>
              <a:rPr lang="en-US" dirty="0" smtClean="0"/>
              <a:t>.</a:t>
            </a:r>
          </a:p>
          <a:p>
            <a:pPr algn="l"/>
            <a:r>
              <a:rPr lang="en-US" dirty="0" smtClean="0"/>
              <a:t> </a:t>
            </a:r>
          </a:p>
          <a:p>
            <a:pPr algn="l"/>
            <a:r>
              <a:rPr lang="en-US" dirty="0" smtClean="0"/>
              <a:t>In </a:t>
            </a:r>
            <a:r>
              <a:rPr lang="en-US" dirty="0"/>
              <a:t>a nutshell, these guidelines make it mandatory for the Assessing Officer to dispose of the applications u/s 197 within a time frame of 30 days from the end of the month in which application </a:t>
            </a:r>
            <a:r>
              <a:rPr lang="en-US" b="1" dirty="0"/>
              <a:t>complete in ALL respect </a:t>
            </a:r>
            <a:r>
              <a:rPr lang="en-US" dirty="0"/>
              <a:t>is received. The section 197 strikes a delicate balance between requirement of ensuring cash flow to the taxpayer and realizing government dues at the earliest. Taxpayers are, therefore, advised to file complete details required for processing the application in the first instance itself. This will expedite the issuance of certificate u/s 197.</a:t>
            </a:r>
          </a:p>
          <a:p>
            <a:pPr algn="l"/>
            <a:endParaRPr lang="en-IN" dirty="0"/>
          </a:p>
        </p:txBody>
      </p:sp>
    </p:spTree>
    <p:extLst>
      <p:ext uri="{BB962C8B-B14F-4D97-AF65-F5344CB8AC3E}">
        <p14:creationId xmlns:p14="http://schemas.microsoft.com/office/powerpoint/2010/main" val="428216352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73456" y="300250"/>
            <a:ext cx="10604311" cy="6127845"/>
          </a:xfrm>
        </p:spPr>
        <p:txBody>
          <a:bodyPr/>
          <a:lstStyle/>
          <a:p>
            <a:endParaRPr lang="en-US" b="1" dirty="0" smtClean="0"/>
          </a:p>
          <a:p>
            <a:pPr algn="just"/>
            <a:r>
              <a:rPr lang="en-US" b="1" dirty="0" smtClean="0"/>
              <a:t>Section </a:t>
            </a:r>
            <a:r>
              <a:rPr lang="en-US" b="1" dirty="0"/>
              <a:t>197 </a:t>
            </a:r>
            <a:r>
              <a:rPr lang="en-US" dirty="0"/>
              <a:t>of the Income Tax Act, 1961 provides for the facility of NIL deduction of tax at source or at a deduction at a Lower rate of tax. To avail of this benefit the assessee whose TDS is likely to be deducted on certain receipts should make an application before the TDS Assessing Officer who has a jurisdiction over his/ her/ its case. The assessee/ </a:t>
            </a:r>
            <a:r>
              <a:rPr lang="en-US" dirty="0" smtClean="0"/>
              <a:t>Deductee </a:t>
            </a:r>
            <a:r>
              <a:rPr lang="en-US" dirty="0"/>
              <a:t>concerned may apply for a certificate for Nil or lower deduction of TDS on their receipts in </a:t>
            </a:r>
            <a:r>
              <a:rPr lang="en-US" u="sng" dirty="0"/>
              <a:t>Form No </a:t>
            </a:r>
            <a:r>
              <a:rPr lang="en-US" u="sng" dirty="0" smtClean="0"/>
              <a:t>13</a:t>
            </a:r>
            <a:r>
              <a:rPr lang="en-US" i="1" dirty="0" smtClean="0"/>
              <a:t>.</a:t>
            </a:r>
            <a:r>
              <a:rPr lang="en-US" dirty="0"/>
              <a:t> Delays in this matter can be avoided by filing the prescribed form correctly and submitting the required details along with the form itself.</a:t>
            </a:r>
          </a:p>
          <a:p>
            <a:endParaRPr lang="en-IN" dirty="0"/>
          </a:p>
        </p:txBody>
      </p:sp>
    </p:spTree>
    <p:extLst>
      <p:ext uri="{BB962C8B-B14F-4D97-AF65-F5344CB8AC3E}">
        <p14:creationId xmlns:p14="http://schemas.microsoft.com/office/powerpoint/2010/main" val="389918837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ontent Placeholder 1"/>
          <p:cNvGraphicFramePr>
            <a:graphicFrameLocks noGrp="1"/>
          </p:cNvGraphicFramePr>
          <p:nvPr>
            <p:ph idx="1"/>
            <p:extLst>
              <p:ext uri="{D42A27DB-BD31-4B8C-83A1-F6EECF244321}">
                <p14:modId xmlns:p14="http://schemas.microsoft.com/office/powerpoint/2010/main" val="2750952982"/>
              </p:ext>
            </p:extLst>
          </p:nvPr>
        </p:nvGraphicFramePr>
        <p:xfrm>
          <a:off x="313901" y="259309"/>
          <a:ext cx="11518707" cy="6346207"/>
        </p:xfrm>
        <a:graphic>
          <a:graphicData uri="http://schemas.openxmlformats.org/drawingml/2006/table">
            <a:tbl>
              <a:tblPr firstRow="1" firstCol="1" bandRow="1">
                <a:tableStyleId>{5C22544A-7EE6-4342-B048-85BDC9FD1C3A}</a:tableStyleId>
              </a:tblPr>
              <a:tblGrid>
                <a:gridCol w="3839569"/>
                <a:gridCol w="3839569"/>
                <a:gridCol w="3839569"/>
              </a:tblGrid>
              <a:tr h="1813379">
                <a:tc>
                  <a:txBody>
                    <a:bodyPr/>
                    <a:lstStyle/>
                    <a:p>
                      <a:pPr>
                        <a:lnSpc>
                          <a:spcPct val="115000"/>
                        </a:lnSpc>
                        <a:spcBef>
                          <a:spcPts val="1500"/>
                        </a:spcBef>
                        <a:spcAft>
                          <a:spcPts val="1500"/>
                        </a:spcAft>
                      </a:pPr>
                      <a:r>
                        <a:rPr lang="en-US" sz="2400" b="1" dirty="0">
                          <a:effectLst/>
                        </a:rPr>
                        <a:t>Quarter</a:t>
                      </a:r>
                      <a:endParaRPr lang="en-IN" sz="24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76200" marR="76200" marT="76200" marB="76200"/>
                </a:tc>
                <a:tc>
                  <a:txBody>
                    <a:bodyPr/>
                    <a:lstStyle/>
                    <a:p>
                      <a:pPr>
                        <a:lnSpc>
                          <a:spcPct val="115000"/>
                        </a:lnSpc>
                        <a:spcBef>
                          <a:spcPts val="1500"/>
                        </a:spcBef>
                        <a:spcAft>
                          <a:spcPts val="1500"/>
                        </a:spcAft>
                      </a:pPr>
                      <a:r>
                        <a:rPr lang="en-US" sz="2400" b="1" dirty="0">
                          <a:effectLst/>
                        </a:rPr>
                        <a:t>Due date for Non-Government deductor</a:t>
                      </a:r>
                      <a:endParaRPr lang="en-IN" sz="24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76200" marR="76200" marT="76200" marB="76200"/>
                </a:tc>
                <a:tc>
                  <a:txBody>
                    <a:bodyPr/>
                    <a:lstStyle/>
                    <a:p>
                      <a:pPr>
                        <a:lnSpc>
                          <a:spcPct val="115000"/>
                        </a:lnSpc>
                        <a:spcBef>
                          <a:spcPts val="1500"/>
                        </a:spcBef>
                        <a:spcAft>
                          <a:spcPts val="1500"/>
                        </a:spcAft>
                      </a:pPr>
                      <a:r>
                        <a:rPr lang="en-US" sz="2400" b="1" dirty="0">
                          <a:effectLst/>
                        </a:rPr>
                        <a:t>Due date for Government deductor</a:t>
                      </a:r>
                      <a:endParaRPr lang="en-IN" sz="24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76200" marR="76200" marT="76200" marB="76200"/>
                </a:tc>
              </a:tr>
              <a:tr h="1133207">
                <a:tc>
                  <a:txBody>
                    <a:bodyPr/>
                    <a:lstStyle/>
                    <a:p>
                      <a:pPr>
                        <a:lnSpc>
                          <a:spcPct val="115000"/>
                        </a:lnSpc>
                        <a:spcBef>
                          <a:spcPts val="1500"/>
                        </a:spcBef>
                        <a:spcAft>
                          <a:spcPts val="1500"/>
                        </a:spcAft>
                      </a:pPr>
                      <a:r>
                        <a:rPr lang="en-US" sz="2400" b="1">
                          <a:effectLst/>
                        </a:rPr>
                        <a:t>April to June</a:t>
                      </a:r>
                      <a:endParaRPr lang="en-IN" sz="2400" b="1">
                        <a:effectLst/>
                        <a:latin typeface="Calibri" panose="020F0502020204030204" pitchFamily="34" charset="0"/>
                        <a:ea typeface="Times New Roman" panose="02020603050405020304" pitchFamily="18" charset="0"/>
                        <a:cs typeface="Times New Roman" panose="02020603050405020304" pitchFamily="18" charset="0"/>
                      </a:endParaRPr>
                    </a:p>
                  </a:txBody>
                  <a:tcPr marL="76200" marR="76200" marT="76200" marB="76200"/>
                </a:tc>
                <a:tc>
                  <a:txBody>
                    <a:bodyPr/>
                    <a:lstStyle/>
                    <a:p>
                      <a:pPr>
                        <a:lnSpc>
                          <a:spcPct val="115000"/>
                        </a:lnSpc>
                        <a:spcBef>
                          <a:spcPts val="1500"/>
                        </a:spcBef>
                        <a:spcAft>
                          <a:spcPts val="1500"/>
                        </a:spcAft>
                      </a:pPr>
                      <a:r>
                        <a:rPr lang="en-US" sz="2400" b="1">
                          <a:effectLst/>
                        </a:rPr>
                        <a:t>30th July</a:t>
                      </a:r>
                      <a:endParaRPr lang="en-IN" sz="2400" b="1">
                        <a:effectLst/>
                        <a:latin typeface="Calibri" panose="020F0502020204030204" pitchFamily="34" charset="0"/>
                        <a:ea typeface="Times New Roman" panose="02020603050405020304" pitchFamily="18" charset="0"/>
                        <a:cs typeface="Times New Roman" panose="02020603050405020304" pitchFamily="18" charset="0"/>
                      </a:endParaRPr>
                    </a:p>
                  </a:txBody>
                  <a:tcPr marL="76200" marR="76200" marT="76200" marB="76200"/>
                </a:tc>
                <a:tc>
                  <a:txBody>
                    <a:bodyPr/>
                    <a:lstStyle/>
                    <a:p>
                      <a:pPr>
                        <a:lnSpc>
                          <a:spcPct val="115000"/>
                        </a:lnSpc>
                        <a:spcBef>
                          <a:spcPts val="1500"/>
                        </a:spcBef>
                        <a:spcAft>
                          <a:spcPts val="1500"/>
                        </a:spcAft>
                      </a:pPr>
                      <a:r>
                        <a:rPr lang="en-US" sz="2400" b="1" dirty="0">
                          <a:effectLst/>
                        </a:rPr>
                        <a:t>15th August</a:t>
                      </a:r>
                      <a:endParaRPr lang="en-IN" sz="24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76200" marR="76200" marT="76200" marB="76200"/>
                </a:tc>
              </a:tr>
              <a:tr h="1133207">
                <a:tc>
                  <a:txBody>
                    <a:bodyPr/>
                    <a:lstStyle/>
                    <a:p>
                      <a:pPr>
                        <a:lnSpc>
                          <a:spcPct val="115000"/>
                        </a:lnSpc>
                        <a:spcBef>
                          <a:spcPts val="1500"/>
                        </a:spcBef>
                        <a:spcAft>
                          <a:spcPts val="1500"/>
                        </a:spcAft>
                      </a:pPr>
                      <a:r>
                        <a:rPr lang="en-US" sz="2400" b="1">
                          <a:effectLst/>
                        </a:rPr>
                        <a:t>July to September</a:t>
                      </a:r>
                      <a:endParaRPr lang="en-IN" sz="2400" b="1">
                        <a:effectLst/>
                        <a:latin typeface="Calibri" panose="020F0502020204030204" pitchFamily="34" charset="0"/>
                        <a:ea typeface="Times New Roman" panose="02020603050405020304" pitchFamily="18" charset="0"/>
                        <a:cs typeface="Times New Roman" panose="02020603050405020304" pitchFamily="18" charset="0"/>
                      </a:endParaRPr>
                    </a:p>
                  </a:txBody>
                  <a:tcPr marL="76200" marR="76200" marT="76200" marB="76200"/>
                </a:tc>
                <a:tc>
                  <a:txBody>
                    <a:bodyPr/>
                    <a:lstStyle/>
                    <a:p>
                      <a:pPr>
                        <a:lnSpc>
                          <a:spcPct val="115000"/>
                        </a:lnSpc>
                        <a:spcBef>
                          <a:spcPts val="1500"/>
                        </a:spcBef>
                        <a:spcAft>
                          <a:spcPts val="1500"/>
                        </a:spcAft>
                      </a:pPr>
                      <a:r>
                        <a:rPr lang="en-US" sz="2400" b="1">
                          <a:effectLst/>
                        </a:rPr>
                        <a:t>30th October</a:t>
                      </a:r>
                      <a:endParaRPr lang="en-IN" sz="2400" b="1">
                        <a:effectLst/>
                        <a:latin typeface="Calibri" panose="020F0502020204030204" pitchFamily="34" charset="0"/>
                        <a:ea typeface="Times New Roman" panose="02020603050405020304" pitchFamily="18" charset="0"/>
                        <a:cs typeface="Times New Roman" panose="02020603050405020304" pitchFamily="18" charset="0"/>
                      </a:endParaRPr>
                    </a:p>
                  </a:txBody>
                  <a:tcPr marL="76200" marR="76200" marT="76200" marB="76200"/>
                </a:tc>
                <a:tc>
                  <a:txBody>
                    <a:bodyPr/>
                    <a:lstStyle/>
                    <a:p>
                      <a:pPr>
                        <a:lnSpc>
                          <a:spcPct val="115000"/>
                        </a:lnSpc>
                        <a:spcBef>
                          <a:spcPts val="1500"/>
                        </a:spcBef>
                        <a:spcAft>
                          <a:spcPts val="1500"/>
                        </a:spcAft>
                      </a:pPr>
                      <a:r>
                        <a:rPr lang="en-US" sz="2400" b="1" dirty="0">
                          <a:effectLst/>
                        </a:rPr>
                        <a:t>15th November</a:t>
                      </a:r>
                      <a:endParaRPr lang="en-IN" sz="24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76200" marR="76200" marT="76200" marB="76200"/>
                </a:tc>
              </a:tr>
              <a:tr h="1133207">
                <a:tc>
                  <a:txBody>
                    <a:bodyPr/>
                    <a:lstStyle/>
                    <a:p>
                      <a:pPr>
                        <a:lnSpc>
                          <a:spcPct val="115000"/>
                        </a:lnSpc>
                        <a:spcBef>
                          <a:spcPts val="1500"/>
                        </a:spcBef>
                        <a:spcAft>
                          <a:spcPts val="1500"/>
                        </a:spcAft>
                      </a:pPr>
                      <a:r>
                        <a:rPr lang="en-US" sz="2400" b="1">
                          <a:effectLst/>
                        </a:rPr>
                        <a:t>October to December</a:t>
                      </a:r>
                      <a:endParaRPr lang="en-IN" sz="2400" b="1">
                        <a:effectLst/>
                        <a:latin typeface="Calibri" panose="020F0502020204030204" pitchFamily="34" charset="0"/>
                        <a:ea typeface="Times New Roman" panose="02020603050405020304" pitchFamily="18" charset="0"/>
                        <a:cs typeface="Times New Roman" panose="02020603050405020304" pitchFamily="18" charset="0"/>
                      </a:endParaRPr>
                    </a:p>
                  </a:txBody>
                  <a:tcPr marL="76200" marR="76200" marT="76200" marB="76200"/>
                </a:tc>
                <a:tc>
                  <a:txBody>
                    <a:bodyPr/>
                    <a:lstStyle/>
                    <a:p>
                      <a:pPr>
                        <a:lnSpc>
                          <a:spcPct val="115000"/>
                        </a:lnSpc>
                        <a:spcBef>
                          <a:spcPts val="1500"/>
                        </a:spcBef>
                        <a:spcAft>
                          <a:spcPts val="1500"/>
                        </a:spcAft>
                      </a:pPr>
                      <a:r>
                        <a:rPr lang="en-US" sz="2400" b="1">
                          <a:effectLst/>
                        </a:rPr>
                        <a:t>30th January</a:t>
                      </a:r>
                      <a:endParaRPr lang="en-IN" sz="2400" b="1">
                        <a:effectLst/>
                        <a:latin typeface="Calibri" panose="020F0502020204030204" pitchFamily="34" charset="0"/>
                        <a:ea typeface="Times New Roman" panose="02020603050405020304" pitchFamily="18" charset="0"/>
                        <a:cs typeface="Times New Roman" panose="02020603050405020304" pitchFamily="18" charset="0"/>
                      </a:endParaRPr>
                    </a:p>
                  </a:txBody>
                  <a:tcPr marL="76200" marR="76200" marT="76200" marB="76200"/>
                </a:tc>
                <a:tc>
                  <a:txBody>
                    <a:bodyPr/>
                    <a:lstStyle/>
                    <a:p>
                      <a:pPr>
                        <a:lnSpc>
                          <a:spcPct val="115000"/>
                        </a:lnSpc>
                        <a:spcBef>
                          <a:spcPts val="1500"/>
                        </a:spcBef>
                        <a:spcAft>
                          <a:spcPts val="1500"/>
                        </a:spcAft>
                      </a:pPr>
                      <a:r>
                        <a:rPr lang="en-US" sz="2400" b="1" dirty="0">
                          <a:effectLst/>
                        </a:rPr>
                        <a:t>15th February</a:t>
                      </a:r>
                      <a:endParaRPr lang="en-IN" sz="24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76200" marR="76200" marT="76200" marB="76200"/>
                </a:tc>
              </a:tr>
              <a:tr h="1133207">
                <a:tc>
                  <a:txBody>
                    <a:bodyPr/>
                    <a:lstStyle/>
                    <a:p>
                      <a:pPr>
                        <a:lnSpc>
                          <a:spcPct val="115000"/>
                        </a:lnSpc>
                        <a:spcBef>
                          <a:spcPts val="1500"/>
                        </a:spcBef>
                        <a:spcAft>
                          <a:spcPts val="1500"/>
                        </a:spcAft>
                      </a:pPr>
                      <a:r>
                        <a:rPr lang="en-US" sz="2400" b="1">
                          <a:effectLst/>
                        </a:rPr>
                        <a:t>January to March</a:t>
                      </a:r>
                      <a:endParaRPr lang="en-IN" sz="2400" b="1">
                        <a:effectLst/>
                        <a:latin typeface="Calibri" panose="020F0502020204030204" pitchFamily="34" charset="0"/>
                        <a:ea typeface="Times New Roman" panose="02020603050405020304" pitchFamily="18" charset="0"/>
                        <a:cs typeface="Times New Roman" panose="02020603050405020304" pitchFamily="18" charset="0"/>
                      </a:endParaRPr>
                    </a:p>
                  </a:txBody>
                  <a:tcPr marL="76200" marR="76200" marT="76200" marB="76200"/>
                </a:tc>
                <a:tc>
                  <a:txBody>
                    <a:bodyPr/>
                    <a:lstStyle/>
                    <a:p>
                      <a:pPr>
                        <a:lnSpc>
                          <a:spcPct val="115000"/>
                        </a:lnSpc>
                        <a:spcBef>
                          <a:spcPts val="1500"/>
                        </a:spcBef>
                        <a:spcAft>
                          <a:spcPts val="1500"/>
                        </a:spcAft>
                      </a:pPr>
                      <a:r>
                        <a:rPr lang="en-US" sz="2400" b="1">
                          <a:effectLst/>
                        </a:rPr>
                        <a:t>30th May</a:t>
                      </a:r>
                      <a:endParaRPr lang="en-IN" sz="2400" b="1">
                        <a:effectLst/>
                        <a:latin typeface="Calibri" panose="020F0502020204030204" pitchFamily="34" charset="0"/>
                        <a:ea typeface="Times New Roman" panose="02020603050405020304" pitchFamily="18" charset="0"/>
                        <a:cs typeface="Times New Roman" panose="02020603050405020304" pitchFamily="18" charset="0"/>
                      </a:endParaRPr>
                    </a:p>
                  </a:txBody>
                  <a:tcPr marL="76200" marR="76200" marT="76200" marB="76200"/>
                </a:tc>
                <a:tc>
                  <a:txBody>
                    <a:bodyPr/>
                    <a:lstStyle/>
                    <a:p>
                      <a:pPr>
                        <a:lnSpc>
                          <a:spcPct val="115000"/>
                        </a:lnSpc>
                        <a:spcBef>
                          <a:spcPts val="1500"/>
                        </a:spcBef>
                        <a:spcAft>
                          <a:spcPts val="1500"/>
                        </a:spcAft>
                      </a:pPr>
                      <a:r>
                        <a:rPr lang="en-US" sz="2400" b="1" dirty="0">
                          <a:effectLst/>
                        </a:rPr>
                        <a:t>30th May</a:t>
                      </a:r>
                      <a:endParaRPr lang="en-IN" sz="24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76200" marR="76200" marT="76200" marB="76200"/>
                </a:tc>
              </a:tr>
            </a:tbl>
          </a:graphicData>
        </a:graphic>
      </p:graphicFrame>
    </p:spTree>
    <p:extLst>
      <p:ext uri="{BB962C8B-B14F-4D97-AF65-F5344CB8AC3E}">
        <p14:creationId xmlns:p14="http://schemas.microsoft.com/office/powerpoint/2010/main" val="286969325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272954"/>
            <a:ext cx="10515600" cy="6237027"/>
          </a:xfrm>
        </p:spPr>
        <p:txBody>
          <a:bodyPr>
            <a:normAutofit/>
          </a:bodyPr>
          <a:lstStyle/>
          <a:p>
            <a:pPr algn="ctr"/>
            <a:endParaRPr lang="en-IN" sz="4800" dirty="0" smtClean="0"/>
          </a:p>
          <a:p>
            <a:pPr algn="ctr"/>
            <a:endParaRPr lang="en-IN" sz="4800" dirty="0"/>
          </a:p>
          <a:p>
            <a:pPr algn="ctr"/>
            <a:r>
              <a:rPr lang="en-IN" sz="4800" dirty="0" smtClean="0"/>
              <a:t>Thanks for watching</a:t>
            </a:r>
            <a:endParaRPr lang="en-IN" sz="4800" dirty="0"/>
          </a:p>
        </p:txBody>
      </p:sp>
    </p:spTree>
    <p:extLst>
      <p:ext uri="{BB962C8B-B14F-4D97-AF65-F5344CB8AC3E}">
        <p14:creationId xmlns:p14="http://schemas.microsoft.com/office/powerpoint/2010/main" val="32213744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70456" y="154547"/>
            <a:ext cx="11732654" cy="6606862"/>
          </a:xfrm>
        </p:spPr>
        <p:txBody>
          <a:bodyPr/>
          <a:lstStyle/>
          <a:p>
            <a:endParaRPr lang="en-IN" dirty="0"/>
          </a:p>
        </p:txBody>
      </p:sp>
      <p:graphicFrame>
        <p:nvGraphicFramePr>
          <p:cNvPr id="3" name="Table 2"/>
          <p:cNvGraphicFramePr>
            <a:graphicFrameLocks noGrp="1"/>
          </p:cNvGraphicFramePr>
          <p:nvPr>
            <p:extLst/>
          </p:nvPr>
        </p:nvGraphicFramePr>
        <p:xfrm>
          <a:off x="270455" y="154547"/>
          <a:ext cx="11732655" cy="6420274"/>
        </p:xfrm>
        <a:graphic>
          <a:graphicData uri="http://schemas.openxmlformats.org/drawingml/2006/table">
            <a:tbl>
              <a:tblPr firstRow="1" firstCol="1" bandRow="1">
                <a:tableStyleId>{5C22544A-7EE6-4342-B048-85BDC9FD1C3A}</a:tableStyleId>
              </a:tblPr>
              <a:tblGrid>
                <a:gridCol w="2625880"/>
                <a:gridCol w="4078494"/>
                <a:gridCol w="2402401"/>
                <a:gridCol w="2625880"/>
              </a:tblGrid>
              <a:tr h="932060">
                <a:tc rowSpan="2">
                  <a:txBody>
                    <a:bodyPr/>
                    <a:lstStyle/>
                    <a:p>
                      <a:pPr>
                        <a:lnSpc>
                          <a:spcPct val="115000"/>
                        </a:lnSpc>
                        <a:spcAft>
                          <a:spcPts val="0"/>
                        </a:spcAft>
                      </a:pPr>
                      <a:r>
                        <a:rPr lang="en-US" sz="1400" b="1" dirty="0">
                          <a:effectLst/>
                        </a:rPr>
                        <a:t>194I (See note-7)</a:t>
                      </a:r>
                      <a:endParaRPr lang="en-IN" sz="14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3614" marR="43614" marT="43614" marB="43614"/>
                </a:tc>
                <a:tc rowSpan="2">
                  <a:txBody>
                    <a:bodyPr/>
                    <a:lstStyle/>
                    <a:p>
                      <a:pPr>
                        <a:lnSpc>
                          <a:spcPct val="115000"/>
                        </a:lnSpc>
                        <a:spcAft>
                          <a:spcPts val="0"/>
                        </a:spcAft>
                      </a:pPr>
                      <a:r>
                        <a:rPr lang="en-US" sz="1400" b="1" dirty="0">
                          <a:effectLst/>
                        </a:rPr>
                        <a:t>Rent</a:t>
                      </a:r>
                      <a:endParaRPr lang="en-IN" sz="14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3614" marR="43614" marT="43614" marB="43614"/>
                </a:tc>
                <a:tc rowSpan="2">
                  <a:txBody>
                    <a:bodyPr/>
                    <a:lstStyle/>
                    <a:p>
                      <a:pPr>
                        <a:lnSpc>
                          <a:spcPct val="115000"/>
                        </a:lnSpc>
                        <a:spcAft>
                          <a:spcPts val="0"/>
                        </a:spcAft>
                      </a:pPr>
                      <a:r>
                        <a:rPr lang="en-US" sz="1400" b="1">
                          <a:effectLst/>
                        </a:rPr>
                        <a:t>At the time of credit or payment, whichever is earlier, when the amount exceeds Rs. 1,80,000/-</a:t>
                      </a:r>
                      <a:endParaRPr lang="en-IN" sz="1400" b="1">
                        <a:effectLst/>
                        <a:latin typeface="Calibri" panose="020F0502020204030204" pitchFamily="34" charset="0"/>
                        <a:ea typeface="Times New Roman" panose="02020603050405020304" pitchFamily="18" charset="0"/>
                        <a:cs typeface="Times New Roman" panose="02020603050405020304" pitchFamily="18" charset="0"/>
                      </a:endParaRPr>
                    </a:p>
                  </a:txBody>
                  <a:tcPr marL="43614" marR="43614" marT="43614" marB="43614"/>
                </a:tc>
                <a:tc>
                  <a:txBody>
                    <a:bodyPr/>
                    <a:lstStyle/>
                    <a:p>
                      <a:pPr>
                        <a:lnSpc>
                          <a:spcPct val="115000"/>
                        </a:lnSpc>
                        <a:spcAft>
                          <a:spcPts val="0"/>
                        </a:spcAft>
                      </a:pPr>
                      <a:r>
                        <a:rPr lang="en-US" sz="1400" b="1">
                          <a:effectLst/>
                        </a:rPr>
                        <a:t>10% – If rent is for land,</a:t>
                      </a:r>
                      <a:br>
                        <a:rPr lang="en-US" sz="1400" b="1">
                          <a:effectLst/>
                        </a:rPr>
                      </a:br>
                      <a:r>
                        <a:rPr lang="en-US" sz="1400" b="1">
                          <a:effectLst/>
                        </a:rPr>
                        <a:t>building or furniture(20% if no Valid PAN)</a:t>
                      </a:r>
                      <a:endParaRPr lang="en-IN" sz="1400" b="1">
                        <a:effectLst/>
                        <a:latin typeface="Calibri" panose="020F0502020204030204" pitchFamily="34" charset="0"/>
                        <a:ea typeface="Times New Roman" panose="02020603050405020304" pitchFamily="18" charset="0"/>
                        <a:cs typeface="Times New Roman" panose="02020603050405020304" pitchFamily="18" charset="0"/>
                      </a:endParaRPr>
                    </a:p>
                  </a:txBody>
                  <a:tcPr marL="43614" marR="43614" marT="43614" marB="43614"/>
                </a:tc>
              </a:tr>
              <a:tr h="772136">
                <a:tc vMerge="1">
                  <a:txBody>
                    <a:bodyPr/>
                    <a:lstStyle/>
                    <a:p>
                      <a:endParaRPr lang="en-IN"/>
                    </a:p>
                  </a:txBody>
                  <a:tcPr/>
                </a:tc>
                <a:tc vMerge="1">
                  <a:txBody>
                    <a:bodyPr/>
                    <a:lstStyle/>
                    <a:p>
                      <a:endParaRPr lang="en-IN"/>
                    </a:p>
                  </a:txBody>
                  <a:tcPr/>
                </a:tc>
                <a:tc vMerge="1">
                  <a:txBody>
                    <a:bodyPr/>
                    <a:lstStyle/>
                    <a:p>
                      <a:endParaRPr lang="en-IN"/>
                    </a:p>
                  </a:txBody>
                  <a:tcPr/>
                </a:tc>
                <a:tc>
                  <a:txBody>
                    <a:bodyPr/>
                    <a:lstStyle/>
                    <a:p>
                      <a:pPr>
                        <a:lnSpc>
                          <a:spcPct val="115000"/>
                        </a:lnSpc>
                        <a:spcAft>
                          <a:spcPts val="0"/>
                        </a:spcAft>
                      </a:pPr>
                      <a:r>
                        <a:rPr lang="en-US" sz="1400" b="1">
                          <a:effectLst/>
                        </a:rPr>
                        <a:t>2% – If the rent is for</a:t>
                      </a:r>
                      <a:br>
                        <a:rPr lang="en-US" sz="1400" b="1">
                          <a:effectLst/>
                        </a:rPr>
                      </a:br>
                      <a:r>
                        <a:rPr lang="en-US" sz="1400" b="1">
                          <a:effectLst/>
                        </a:rPr>
                        <a:t>Machinery, Plant or</a:t>
                      </a:r>
                      <a:br>
                        <a:rPr lang="en-US" sz="1400" b="1">
                          <a:effectLst/>
                        </a:rPr>
                      </a:br>
                      <a:r>
                        <a:rPr lang="en-US" sz="1400" b="1">
                          <a:effectLst/>
                        </a:rPr>
                        <a:t>Equipment(20% if no Valid PAN)</a:t>
                      </a:r>
                      <a:endParaRPr lang="en-IN" sz="1400" b="1">
                        <a:effectLst/>
                        <a:latin typeface="Calibri" panose="020F0502020204030204" pitchFamily="34" charset="0"/>
                        <a:ea typeface="Times New Roman" panose="02020603050405020304" pitchFamily="18" charset="0"/>
                        <a:cs typeface="Times New Roman" panose="02020603050405020304" pitchFamily="18" charset="0"/>
                      </a:endParaRPr>
                    </a:p>
                  </a:txBody>
                  <a:tcPr marL="43614" marR="43614" marT="43614" marB="43614"/>
                </a:tc>
              </a:tr>
              <a:tr h="1633298">
                <a:tc>
                  <a:txBody>
                    <a:bodyPr/>
                    <a:lstStyle/>
                    <a:p>
                      <a:pPr>
                        <a:lnSpc>
                          <a:spcPct val="115000"/>
                        </a:lnSpc>
                        <a:spcAft>
                          <a:spcPts val="0"/>
                        </a:spcAft>
                      </a:pPr>
                      <a:r>
                        <a:rPr lang="en-US" sz="1400" b="1">
                          <a:effectLst/>
                        </a:rPr>
                        <a:t>194IA ((See note-8)</a:t>
                      </a:r>
                      <a:endParaRPr lang="en-IN" sz="1400" b="1">
                        <a:effectLst/>
                        <a:latin typeface="Calibri" panose="020F0502020204030204" pitchFamily="34" charset="0"/>
                        <a:ea typeface="Times New Roman" panose="02020603050405020304" pitchFamily="18" charset="0"/>
                        <a:cs typeface="Times New Roman" panose="02020603050405020304" pitchFamily="18" charset="0"/>
                      </a:endParaRPr>
                    </a:p>
                  </a:txBody>
                  <a:tcPr marL="43614" marR="43614" marT="43614" marB="43614"/>
                </a:tc>
                <a:tc>
                  <a:txBody>
                    <a:bodyPr/>
                    <a:lstStyle/>
                    <a:p>
                      <a:pPr>
                        <a:lnSpc>
                          <a:spcPct val="115000"/>
                        </a:lnSpc>
                        <a:spcAft>
                          <a:spcPts val="0"/>
                        </a:spcAft>
                      </a:pPr>
                      <a:r>
                        <a:rPr lang="en-US" sz="1400" b="1">
                          <a:effectLst/>
                        </a:rPr>
                        <a:t>Payment on transfer of certain immovable property other than agriculture land.</a:t>
                      </a:r>
                      <a:endParaRPr lang="en-IN" sz="1400" b="1">
                        <a:effectLst/>
                        <a:latin typeface="Calibri" panose="020F0502020204030204" pitchFamily="34" charset="0"/>
                        <a:ea typeface="Times New Roman" panose="02020603050405020304" pitchFamily="18" charset="0"/>
                        <a:cs typeface="Times New Roman" panose="02020603050405020304" pitchFamily="18" charset="0"/>
                      </a:endParaRPr>
                    </a:p>
                  </a:txBody>
                  <a:tcPr marL="43614" marR="43614" marT="43614" marB="43614"/>
                </a:tc>
                <a:tc>
                  <a:txBody>
                    <a:bodyPr/>
                    <a:lstStyle/>
                    <a:p>
                      <a:pPr>
                        <a:lnSpc>
                          <a:spcPct val="115000"/>
                        </a:lnSpc>
                        <a:spcAft>
                          <a:spcPts val="0"/>
                        </a:spcAft>
                      </a:pPr>
                      <a:r>
                        <a:rPr lang="en-US" sz="1400" b="1" dirty="0">
                          <a:effectLst/>
                        </a:rPr>
                        <a:t>At the time of credit or payment, whichever is earlier, when the land is situated in specified</a:t>
                      </a:r>
                      <a:br>
                        <a:rPr lang="en-US" sz="1400" b="1" dirty="0">
                          <a:effectLst/>
                        </a:rPr>
                      </a:br>
                      <a:r>
                        <a:rPr lang="en-US" sz="1400" b="1" dirty="0">
                          <a:effectLst/>
                        </a:rPr>
                        <a:t>area when amount exceeds Rs. 50 </a:t>
                      </a:r>
                      <a:r>
                        <a:rPr lang="en-US" sz="1400" b="1" dirty="0" err="1">
                          <a:effectLst/>
                        </a:rPr>
                        <a:t>lacs</a:t>
                      </a:r>
                      <a:endParaRPr lang="en-IN" sz="14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3614" marR="43614" marT="43614" marB="43614"/>
                </a:tc>
                <a:tc>
                  <a:txBody>
                    <a:bodyPr/>
                    <a:lstStyle/>
                    <a:p>
                      <a:pPr>
                        <a:lnSpc>
                          <a:spcPct val="115000"/>
                        </a:lnSpc>
                        <a:spcAft>
                          <a:spcPts val="0"/>
                        </a:spcAft>
                      </a:pPr>
                      <a:r>
                        <a:rPr lang="en-US" sz="1400" b="1">
                          <a:effectLst/>
                        </a:rPr>
                        <a:t>1%</a:t>
                      </a:r>
                      <a:endParaRPr lang="en-IN" sz="1400" b="1">
                        <a:effectLst/>
                      </a:endParaRPr>
                    </a:p>
                    <a:p>
                      <a:pPr algn="just">
                        <a:lnSpc>
                          <a:spcPct val="115000"/>
                        </a:lnSpc>
                        <a:spcAft>
                          <a:spcPts val="0"/>
                        </a:spcAft>
                      </a:pPr>
                      <a:r>
                        <a:rPr lang="en-US" sz="1400" b="1">
                          <a:effectLst/>
                        </a:rPr>
                        <a:t>(20% if no Valid PAN)</a:t>
                      </a:r>
                      <a:endParaRPr lang="en-IN" sz="1400" b="1">
                        <a:effectLst/>
                        <a:latin typeface="Calibri" panose="020F0502020204030204" pitchFamily="34" charset="0"/>
                        <a:ea typeface="Times New Roman" panose="02020603050405020304" pitchFamily="18" charset="0"/>
                        <a:cs typeface="Times New Roman" panose="02020603050405020304" pitchFamily="18" charset="0"/>
                      </a:endParaRPr>
                    </a:p>
                  </a:txBody>
                  <a:tcPr marL="43614" marR="43614" marT="43614" marB="43614"/>
                </a:tc>
              </a:tr>
              <a:tr h="3026535">
                <a:tc>
                  <a:txBody>
                    <a:bodyPr/>
                    <a:lstStyle/>
                    <a:p>
                      <a:pPr>
                        <a:lnSpc>
                          <a:spcPct val="115000"/>
                        </a:lnSpc>
                        <a:spcAft>
                          <a:spcPts val="0"/>
                        </a:spcAft>
                      </a:pPr>
                      <a:r>
                        <a:rPr lang="en-US" sz="1400" b="1">
                          <a:effectLst/>
                        </a:rPr>
                        <a:t>194IB</a:t>
                      </a:r>
                      <a:endParaRPr lang="en-IN" sz="1400" b="1">
                        <a:effectLst/>
                        <a:latin typeface="Calibri" panose="020F0502020204030204" pitchFamily="34" charset="0"/>
                        <a:ea typeface="Times New Roman" panose="02020603050405020304" pitchFamily="18" charset="0"/>
                        <a:cs typeface="Times New Roman" panose="02020603050405020304" pitchFamily="18" charset="0"/>
                      </a:endParaRPr>
                    </a:p>
                  </a:txBody>
                  <a:tcPr marL="43614" marR="43614" marT="43614" marB="43614"/>
                </a:tc>
                <a:tc>
                  <a:txBody>
                    <a:bodyPr/>
                    <a:lstStyle/>
                    <a:p>
                      <a:pPr>
                        <a:lnSpc>
                          <a:spcPct val="115000"/>
                        </a:lnSpc>
                        <a:spcAft>
                          <a:spcPts val="0"/>
                        </a:spcAft>
                      </a:pPr>
                      <a:r>
                        <a:rPr lang="en-US" sz="1400" b="1" dirty="0">
                          <a:effectLst/>
                        </a:rPr>
                        <a:t>Rent payable by an individual or HUF not covered u/s. 194I (W.E.F. from 01.06.2017)</a:t>
                      </a:r>
                      <a:endParaRPr lang="en-IN" sz="1400" b="1" dirty="0">
                        <a:effectLst/>
                      </a:endParaRPr>
                    </a:p>
                    <a:p>
                      <a:pPr algn="just">
                        <a:lnSpc>
                          <a:spcPct val="115000"/>
                        </a:lnSpc>
                        <a:spcAft>
                          <a:spcPts val="0"/>
                        </a:spcAft>
                      </a:pPr>
                      <a:r>
                        <a:rPr lang="en-US" sz="1400" b="1" dirty="0">
                          <a:effectLst/>
                        </a:rPr>
                        <a:t> </a:t>
                      </a:r>
                      <a:endParaRPr lang="en-IN" sz="14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3614" marR="43614" marT="43614" marB="43614"/>
                </a:tc>
                <a:tc>
                  <a:txBody>
                    <a:bodyPr/>
                    <a:lstStyle/>
                    <a:p>
                      <a:pPr>
                        <a:lnSpc>
                          <a:spcPct val="115000"/>
                        </a:lnSpc>
                        <a:spcAft>
                          <a:spcPts val="0"/>
                        </a:spcAft>
                      </a:pPr>
                      <a:r>
                        <a:rPr lang="en-US" sz="1400" b="1" dirty="0">
                          <a:effectLst/>
                        </a:rPr>
                        <a:t>Tax shall be deducted on such income at the time of credit of rent, for the last month of the previous year or the last month of tenancy if the property is vacated during the year, as the case may be, to the account of the payee or at the time of payment thereof in cash or by issue of a </a:t>
                      </a:r>
                      <a:r>
                        <a:rPr lang="en-US" sz="1400" b="1" dirty="0" err="1">
                          <a:effectLst/>
                        </a:rPr>
                        <a:t>cheque</a:t>
                      </a:r>
                      <a:r>
                        <a:rPr lang="en-US" sz="1400" b="1" dirty="0">
                          <a:effectLst/>
                        </a:rPr>
                        <a:t> or draft or by any other mode, whichever is earlier.</a:t>
                      </a:r>
                      <a:endParaRPr lang="en-IN" sz="14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3614" marR="43614" marT="43614" marB="43614"/>
                </a:tc>
                <a:tc>
                  <a:txBody>
                    <a:bodyPr/>
                    <a:lstStyle/>
                    <a:p>
                      <a:pPr>
                        <a:lnSpc>
                          <a:spcPct val="115000"/>
                        </a:lnSpc>
                        <a:spcAft>
                          <a:spcPts val="0"/>
                        </a:spcAft>
                      </a:pPr>
                      <a:r>
                        <a:rPr lang="en-US" sz="1400" b="1" dirty="0">
                          <a:effectLst/>
                        </a:rPr>
                        <a:t>Threshold limit Rs. 50,000/- per month. TDS to be deducted @ 5%</a:t>
                      </a:r>
                      <a:endParaRPr lang="en-IN" sz="1400" b="1" dirty="0">
                        <a:effectLst/>
                      </a:endParaRPr>
                    </a:p>
                    <a:p>
                      <a:pPr algn="just">
                        <a:lnSpc>
                          <a:spcPct val="115000"/>
                        </a:lnSpc>
                        <a:spcAft>
                          <a:spcPts val="0"/>
                        </a:spcAft>
                      </a:pPr>
                      <a:r>
                        <a:rPr lang="en-US" sz="1400" b="1" dirty="0">
                          <a:effectLst/>
                        </a:rPr>
                        <a:t>Read-</a:t>
                      </a:r>
                      <a:endParaRPr lang="en-IN" sz="1400" b="1" dirty="0">
                        <a:effectLst/>
                      </a:endParaRPr>
                    </a:p>
                    <a:p>
                      <a:pPr>
                        <a:lnSpc>
                          <a:spcPct val="115000"/>
                        </a:lnSpc>
                        <a:spcAft>
                          <a:spcPts val="0"/>
                        </a:spcAft>
                      </a:pPr>
                      <a:r>
                        <a:rPr lang="en-US" sz="1400" b="1" u="none" strike="noStrike" dirty="0">
                          <a:effectLst/>
                          <a:hlinkClick r:id="rId2"/>
                        </a:rPr>
                        <a:t>TDS on rent made applicable to Individual / HUF even if no Tax Audit</a:t>
                      </a:r>
                      <a:endParaRPr lang="en-IN" sz="14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3614" marR="43614" marT="43614" marB="43614"/>
                </a:tc>
              </a:tr>
            </a:tbl>
          </a:graphicData>
        </a:graphic>
      </p:graphicFrame>
    </p:spTree>
    <p:extLst>
      <p:ext uri="{BB962C8B-B14F-4D97-AF65-F5344CB8AC3E}">
        <p14:creationId xmlns:p14="http://schemas.microsoft.com/office/powerpoint/2010/main" val="206054009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70456" y="154547"/>
            <a:ext cx="11732654" cy="6606862"/>
          </a:xfrm>
        </p:spPr>
        <p:txBody>
          <a:bodyPr/>
          <a:lstStyle/>
          <a:p>
            <a:endParaRPr lang="en-IN" dirty="0"/>
          </a:p>
        </p:txBody>
      </p:sp>
      <p:graphicFrame>
        <p:nvGraphicFramePr>
          <p:cNvPr id="3" name="Table 2"/>
          <p:cNvGraphicFramePr>
            <a:graphicFrameLocks noGrp="1"/>
          </p:cNvGraphicFramePr>
          <p:nvPr>
            <p:extLst>
              <p:ext uri="{D42A27DB-BD31-4B8C-83A1-F6EECF244321}">
                <p14:modId xmlns:p14="http://schemas.microsoft.com/office/powerpoint/2010/main" val="3757078555"/>
              </p:ext>
            </p:extLst>
          </p:nvPr>
        </p:nvGraphicFramePr>
        <p:xfrm>
          <a:off x="270455" y="154547"/>
          <a:ext cx="11732655" cy="7665982"/>
        </p:xfrm>
        <a:graphic>
          <a:graphicData uri="http://schemas.openxmlformats.org/drawingml/2006/table">
            <a:tbl>
              <a:tblPr firstRow="1" firstCol="1" bandRow="1">
                <a:tableStyleId>{5C22544A-7EE6-4342-B048-85BDC9FD1C3A}</a:tableStyleId>
              </a:tblPr>
              <a:tblGrid>
                <a:gridCol w="2625880"/>
                <a:gridCol w="4078494"/>
                <a:gridCol w="2402401"/>
                <a:gridCol w="2625880"/>
              </a:tblGrid>
              <a:tr h="932060">
                <a:tc rowSpan="2">
                  <a:txBody>
                    <a:bodyPr/>
                    <a:lstStyle/>
                    <a:p>
                      <a:pPr>
                        <a:lnSpc>
                          <a:spcPct val="115000"/>
                        </a:lnSpc>
                        <a:spcAft>
                          <a:spcPts val="0"/>
                        </a:spcAft>
                      </a:pPr>
                      <a:r>
                        <a:rPr lang="en-US" sz="1600" b="1" dirty="0">
                          <a:solidFill>
                            <a:srgbClr val="FF0000"/>
                          </a:solidFill>
                          <a:effectLst/>
                        </a:rPr>
                        <a:t>194I (See note-7)</a:t>
                      </a:r>
                      <a:endParaRPr lang="en-IN" sz="1600" b="1" dirty="0">
                        <a:solidFill>
                          <a:srgbClr val="FF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43614" marR="43614" marT="43614" marB="43614"/>
                </a:tc>
                <a:tc rowSpan="2">
                  <a:txBody>
                    <a:bodyPr/>
                    <a:lstStyle/>
                    <a:p>
                      <a:pPr>
                        <a:lnSpc>
                          <a:spcPct val="115000"/>
                        </a:lnSpc>
                        <a:spcAft>
                          <a:spcPts val="0"/>
                        </a:spcAft>
                      </a:pPr>
                      <a:r>
                        <a:rPr lang="en-US" sz="1600" b="1" dirty="0">
                          <a:solidFill>
                            <a:srgbClr val="FF0000"/>
                          </a:solidFill>
                          <a:effectLst/>
                        </a:rPr>
                        <a:t>Rent</a:t>
                      </a:r>
                      <a:endParaRPr lang="en-IN" sz="1600" b="1" dirty="0">
                        <a:solidFill>
                          <a:srgbClr val="FF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43614" marR="43614" marT="43614" marB="43614"/>
                </a:tc>
                <a:tc rowSpan="2">
                  <a:txBody>
                    <a:bodyPr/>
                    <a:lstStyle/>
                    <a:p>
                      <a:pPr>
                        <a:lnSpc>
                          <a:spcPct val="115000"/>
                        </a:lnSpc>
                        <a:spcAft>
                          <a:spcPts val="0"/>
                        </a:spcAft>
                      </a:pPr>
                      <a:r>
                        <a:rPr lang="en-US" sz="1600" b="1" dirty="0">
                          <a:solidFill>
                            <a:srgbClr val="FF0000"/>
                          </a:solidFill>
                          <a:effectLst/>
                        </a:rPr>
                        <a:t>At the time of credit or payment, whichever is earlier, when the amount exceeds Rs. 1,80,000/-</a:t>
                      </a:r>
                      <a:endParaRPr lang="en-IN" sz="1600" b="1" dirty="0">
                        <a:solidFill>
                          <a:srgbClr val="FF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43614" marR="43614" marT="43614" marB="43614"/>
                </a:tc>
                <a:tc>
                  <a:txBody>
                    <a:bodyPr/>
                    <a:lstStyle/>
                    <a:p>
                      <a:pPr>
                        <a:lnSpc>
                          <a:spcPct val="115000"/>
                        </a:lnSpc>
                        <a:spcAft>
                          <a:spcPts val="0"/>
                        </a:spcAft>
                      </a:pPr>
                      <a:r>
                        <a:rPr lang="en-US" sz="1600" b="1">
                          <a:solidFill>
                            <a:srgbClr val="FF0000"/>
                          </a:solidFill>
                          <a:effectLst/>
                        </a:rPr>
                        <a:t>10% – If rent is for land,</a:t>
                      </a:r>
                      <a:br>
                        <a:rPr lang="en-US" sz="1600" b="1">
                          <a:solidFill>
                            <a:srgbClr val="FF0000"/>
                          </a:solidFill>
                          <a:effectLst/>
                        </a:rPr>
                      </a:br>
                      <a:r>
                        <a:rPr lang="en-US" sz="1600" b="1">
                          <a:solidFill>
                            <a:srgbClr val="FF0000"/>
                          </a:solidFill>
                          <a:effectLst/>
                        </a:rPr>
                        <a:t>building or furniture(20% if no Valid PAN)</a:t>
                      </a:r>
                      <a:endParaRPr lang="en-IN" sz="1600" b="1">
                        <a:solidFill>
                          <a:srgbClr val="FF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43614" marR="43614" marT="43614" marB="43614"/>
                </a:tc>
              </a:tr>
              <a:tr h="772136">
                <a:tc vMerge="1">
                  <a:txBody>
                    <a:bodyPr/>
                    <a:lstStyle/>
                    <a:p>
                      <a:endParaRPr lang="en-IN"/>
                    </a:p>
                  </a:txBody>
                  <a:tcPr/>
                </a:tc>
                <a:tc vMerge="1">
                  <a:txBody>
                    <a:bodyPr/>
                    <a:lstStyle/>
                    <a:p>
                      <a:endParaRPr lang="en-IN"/>
                    </a:p>
                  </a:txBody>
                  <a:tcPr/>
                </a:tc>
                <a:tc vMerge="1">
                  <a:txBody>
                    <a:bodyPr/>
                    <a:lstStyle/>
                    <a:p>
                      <a:endParaRPr lang="en-IN"/>
                    </a:p>
                  </a:txBody>
                  <a:tcPr/>
                </a:tc>
                <a:tc>
                  <a:txBody>
                    <a:bodyPr/>
                    <a:lstStyle/>
                    <a:p>
                      <a:pPr>
                        <a:lnSpc>
                          <a:spcPct val="115000"/>
                        </a:lnSpc>
                        <a:spcAft>
                          <a:spcPts val="0"/>
                        </a:spcAft>
                      </a:pPr>
                      <a:r>
                        <a:rPr lang="en-US" sz="1600" b="1" dirty="0">
                          <a:solidFill>
                            <a:srgbClr val="FF0000"/>
                          </a:solidFill>
                          <a:effectLst/>
                        </a:rPr>
                        <a:t>2% – If the rent is for</a:t>
                      </a:r>
                      <a:br>
                        <a:rPr lang="en-US" sz="1600" b="1" dirty="0">
                          <a:solidFill>
                            <a:srgbClr val="FF0000"/>
                          </a:solidFill>
                          <a:effectLst/>
                        </a:rPr>
                      </a:br>
                      <a:r>
                        <a:rPr lang="en-US" sz="1600" b="1" dirty="0">
                          <a:solidFill>
                            <a:srgbClr val="FF0000"/>
                          </a:solidFill>
                          <a:effectLst/>
                        </a:rPr>
                        <a:t>Machinery, Plant or</a:t>
                      </a:r>
                      <a:br>
                        <a:rPr lang="en-US" sz="1600" b="1" dirty="0">
                          <a:solidFill>
                            <a:srgbClr val="FF0000"/>
                          </a:solidFill>
                          <a:effectLst/>
                        </a:rPr>
                      </a:br>
                      <a:r>
                        <a:rPr lang="en-US" sz="1600" b="1" dirty="0">
                          <a:solidFill>
                            <a:srgbClr val="FF0000"/>
                          </a:solidFill>
                          <a:effectLst/>
                        </a:rPr>
                        <a:t>Equipment(20% if no Valid PAN)</a:t>
                      </a:r>
                      <a:endParaRPr lang="en-IN" sz="1600" b="1" dirty="0">
                        <a:solidFill>
                          <a:srgbClr val="FF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43614" marR="43614" marT="43614" marB="43614"/>
                </a:tc>
              </a:tr>
              <a:tr h="1420127">
                <a:tc>
                  <a:txBody>
                    <a:bodyPr/>
                    <a:lstStyle/>
                    <a:p>
                      <a:pPr>
                        <a:lnSpc>
                          <a:spcPct val="115000"/>
                        </a:lnSpc>
                        <a:spcAft>
                          <a:spcPts val="0"/>
                        </a:spcAft>
                      </a:pPr>
                      <a:r>
                        <a:rPr lang="en-US" sz="1400" b="1">
                          <a:effectLst/>
                        </a:rPr>
                        <a:t>194IA ((See note-8)</a:t>
                      </a:r>
                      <a:endParaRPr lang="en-IN" sz="1400" b="1">
                        <a:effectLst/>
                        <a:latin typeface="Calibri" panose="020F0502020204030204" pitchFamily="34" charset="0"/>
                        <a:ea typeface="Times New Roman" panose="02020603050405020304" pitchFamily="18" charset="0"/>
                        <a:cs typeface="Times New Roman" panose="02020603050405020304" pitchFamily="18" charset="0"/>
                      </a:endParaRPr>
                    </a:p>
                  </a:txBody>
                  <a:tcPr marL="43614" marR="43614" marT="43614" marB="43614"/>
                </a:tc>
                <a:tc>
                  <a:txBody>
                    <a:bodyPr/>
                    <a:lstStyle/>
                    <a:p>
                      <a:pPr>
                        <a:lnSpc>
                          <a:spcPct val="115000"/>
                        </a:lnSpc>
                        <a:spcAft>
                          <a:spcPts val="0"/>
                        </a:spcAft>
                      </a:pPr>
                      <a:r>
                        <a:rPr lang="en-US" sz="1400" b="1">
                          <a:effectLst/>
                        </a:rPr>
                        <a:t>Payment on transfer of certain immovable property other than agriculture land.</a:t>
                      </a:r>
                      <a:endParaRPr lang="en-IN" sz="1400" b="1">
                        <a:effectLst/>
                        <a:latin typeface="Calibri" panose="020F0502020204030204" pitchFamily="34" charset="0"/>
                        <a:ea typeface="Times New Roman" panose="02020603050405020304" pitchFamily="18" charset="0"/>
                        <a:cs typeface="Times New Roman" panose="02020603050405020304" pitchFamily="18" charset="0"/>
                      </a:endParaRPr>
                    </a:p>
                  </a:txBody>
                  <a:tcPr marL="43614" marR="43614" marT="43614" marB="43614"/>
                </a:tc>
                <a:tc>
                  <a:txBody>
                    <a:bodyPr/>
                    <a:lstStyle/>
                    <a:p>
                      <a:pPr>
                        <a:lnSpc>
                          <a:spcPct val="115000"/>
                        </a:lnSpc>
                        <a:spcAft>
                          <a:spcPts val="0"/>
                        </a:spcAft>
                      </a:pPr>
                      <a:r>
                        <a:rPr lang="en-US" sz="1400" b="1" dirty="0">
                          <a:effectLst/>
                        </a:rPr>
                        <a:t>At the time of credit or payment, whichever is earlier, when the land is situated in specified</a:t>
                      </a:r>
                      <a:br>
                        <a:rPr lang="en-US" sz="1400" b="1" dirty="0">
                          <a:effectLst/>
                        </a:rPr>
                      </a:br>
                      <a:r>
                        <a:rPr lang="en-US" sz="1400" b="1" dirty="0">
                          <a:effectLst/>
                        </a:rPr>
                        <a:t>area when amount exceeds Rs. 50 </a:t>
                      </a:r>
                      <a:r>
                        <a:rPr lang="en-US" sz="1400" b="1" dirty="0" err="1">
                          <a:effectLst/>
                        </a:rPr>
                        <a:t>lacs</a:t>
                      </a:r>
                      <a:endParaRPr lang="en-IN" sz="14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3614" marR="43614" marT="43614" marB="43614"/>
                </a:tc>
                <a:tc>
                  <a:txBody>
                    <a:bodyPr/>
                    <a:lstStyle/>
                    <a:p>
                      <a:pPr>
                        <a:lnSpc>
                          <a:spcPct val="115000"/>
                        </a:lnSpc>
                        <a:spcAft>
                          <a:spcPts val="0"/>
                        </a:spcAft>
                      </a:pPr>
                      <a:r>
                        <a:rPr lang="en-US" sz="1400" b="1">
                          <a:effectLst/>
                        </a:rPr>
                        <a:t>1%</a:t>
                      </a:r>
                      <a:endParaRPr lang="en-IN" sz="1400" b="1">
                        <a:effectLst/>
                      </a:endParaRPr>
                    </a:p>
                    <a:p>
                      <a:pPr algn="just">
                        <a:lnSpc>
                          <a:spcPct val="115000"/>
                        </a:lnSpc>
                        <a:spcAft>
                          <a:spcPts val="0"/>
                        </a:spcAft>
                      </a:pPr>
                      <a:r>
                        <a:rPr lang="en-US" sz="1400" b="1">
                          <a:effectLst/>
                        </a:rPr>
                        <a:t>(20% if no Valid PAN)</a:t>
                      </a:r>
                      <a:endParaRPr lang="en-IN" sz="1400" b="1">
                        <a:effectLst/>
                        <a:latin typeface="Calibri" panose="020F0502020204030204" pitchFamily="34" charset="0"/>
                        <a:ea typeface="Times New Roman" panose="02020603050405020304" pitchFamily="18" charset="0"/>
                        <a:cs typeface="Times New Roman" panose="02020603050405020304" pitchFamily="18" charset="0"/>
                      </a:endParaRPr>
                    </a:p>
                  </a:txBody>
                  <a:tcPr marL="43614" marR="43614" marT="43614" marB="43614"/>
                </a:tc>
              </a:tr>
              <a:tr h="3026535">
                <a:tc>
                  <a:txBody>
                    <a:bodyPr/>
                    <a:lstStyle/>
                    <a:p>
                      <a:pPr>
                        <a:lnSpc>
                          <a:spcPct val="115000"/>
                        </a:lnSpc>
                        <a:spcAft>
                          <a:spcPts val="0"/>
                        </a:spcAft>
                      </a:pPr>
                      <a:r>
                        <a:rPr lang="en-US" sz="1600" b="1" dirty="0">
                          <a:solidFill>
                            <a:srgbClr val="FF0000"/>
                          </a:solidFill>
                          <a:effectLst/>
                        </a:rPr>
                        <a:t>194IB</a:t>
                      </a:r>
                      <a:endParaRPr lang="en-IN" sz="1600" b="1" dirty="0">
                        <a:solidFill>
                          <a:srgbClr val="FF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43614" marR="43614" marT="43614" marB="43614"/>
                </a:tc>
                <a:tc>
                  <a:txBody>
                    <a:bodyPr/>
                    <a:lstStyle/>
                    <a:p>
                      <a:pPr>
                        <a:lnSpc>
                          <a:spcPct val="115000"/>
                        </a:lnSpc>
                        <a:spcAft>
                          <a:spcPts val="0"/>
                        </a:spcAft>
                      </a:pPr>
                      <a:r>
                        <a:rPr lang="en-US" sz="1600" b="1" dirty="0">
                          <a:solidFill>
                            <a:srgbClr val="FF0000"/>
                          </a:solidFill>
                          <a:effectLst/>
                        </a:rPr>
                        <a:t>Rent payable by an individual or HUF not covered u/s. 194I (W.E.F. from 01.06.2017)</a:t>
                      </a:r>
                      <a:endParaRPr lang="en-IN" sz="1600" b="1" dirty="0">
                        <a:solidFill>
                          <a:srgbClr val="FF0000"/>
                        </a:solidFill>
                        <a:effectLst/>
                      </a:endParaRPr>
                    </a:p>
                    <a:p>
                      <a:pPr algn="just">
                        <a:lnSpc>
                          <a:spcPct val="115000"/>
                        </a:lnSpc>
                        <a:spcAft>
                          <a:spcPts val="0"/>
                        </a:spcAft>
                      </a:pPr>
                      <a:r>
                        <a:rPr lang="en-US" sz="1600" b="1" dirty="0">
                          <a:solidFill>
                            <a:srgbClr val="FF0000"/>
                          </a:solidFill>
                          <a:effectLst/>
                        </a:rPr>
                        <a:t> </a:t>
                      </a:r>
                      <a:endParaRPr lang="en-IN" sz="1600" b="1" dirty="0">
                        <a:solidFill>
                          <a:srgbClr val="FF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43614" marR="43614" marT="43614" marB="43614"/>
                </a:tc>
                <a:tc>
                  <a:txBody>
                    <a:bodyPr/>
                    <a:lstStyle/>
                    <a:p>
                      <a:pPr>
                        <a:lnSpc>
                          <a:spcPct val="115000"/>
                        </a:lnSpc>
                        <a:spcAft>
                          <a:spcPts val="0"/>
                        </a:spcAft>
                      </a:pPr>
                      <a:r>
                        <a:rPr lang="en-US" sz="1600" b="1" dirty="0">
                          <a:solidFill>
                            <a:srgbClr val="FF0000"/>
                          </a:solidFill>
                          <a:effectLst/>
                        </a:rPr>
                        <a:t>Tax shall be deducted on such income at the time of credit of rent, for the last month of the previous year or the last month of tenancy if the property is vacated during the year, as the case may be, to the account of the payee or at the time of payment thereof in cash or by issue of a </a:t>
                      </a:r>
                      <a:r>
                        <a:rPr lang="en-US" sz="1600" b="1" dirty="0" err="1">
                          <a:solidFill>
                            <a:srgbClr val="FF0000"/>
                          </a:solidFill>
                          <a:effectLst/>
                        </a:rPr>
                        <a:t>cheque</a:t>
                      </a:r>
                      <a:r>
                        <a:rPr lang="en-US" sz="1600" b="1" dirty="0">
                          <a:solidFill>
                            <a:srgbClr val="FF0000"/>
                          </a:solidFill>
                          <a:effectLst/>
                        </a:rPr>
                        <a:t> or draft or by any other mode, whichever is earlier.</a:t>
                      </a:r>
                      <a:endParaRPr lang="en-IN" sz="1600" b="1" dirty="0">
                        <a:solidFill>
                          <a:srgbClr val="FF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43614" marR="43614" marT="43614" marB="43614"/>
                </a:tc>
                <a:tc>
                  <a:txBody>
                    <a:bodyPr/>
                    <a:lstStyle/>
                    <a:p>
                      <a:pPr>
                        <a:lnSpc>
                          <a:spcPct val="115000"/>
                        </a:lnSpc>
                        <a:spcAft>
                          <a:spcPts val="0"/>
                        </a:spcAft>
                      </a:pPr>
                      <a:r>
                        <a:rPr lang="en-US" sz="1600" b="1" dirty="0">
                          <a:solidFill>
                            <a:srgbClr val="FF0000"/>
                          </a:solidFill>
                          <a:effectLst/>
                        </a:rPr>
                        <a:t>Threshold limit Rs. 50,000/- per month. TDS to be deducted @ 5%</a:t>
                      </a:r>
                      <a:endParaRPr lang="en-IN" sz="1600" b="1" dirty="0">
                        <a:solidFill>
                          <a:srgbClr val="FF0000"/>
                        </a:solidFill>
                        <a:effectLst/>
                      </a:endParaRPr>
                    </a:p>
                    <a:p>
                      <a:pPr algn="just">
                        <a:lnSpc>
                          <a:spcPct val="115000"/>
                        </a:lnSpc>
                        <a:spcAft>
                          <a:spcPts val="0"/>
                        </a:spcAft>
                      </a:pPr>
                      <a:r>
                        <a:rPr lang="en-US" sz="1600" b="1" dirty="0">
                          <a:solidFill>
                            <a:srgbClr val="FF0000"/>
                          </a:solidFill>
                          <a:effectLst/>
                        </a:rPr>
                        <a:t>Read-</a:t>
                      </a:r>
                      <a:endParaRPr lang="en-IN" sz="1600" b="1" dirty="0">
                        <a:solidFill>
                          <a:srgbClr val="FF0000"/>
                        </a:solidFill>
                        <a:effectLst/>
                      </a:endParaRPr>
                    </a:p>
                    <a:p>
                      <a:pPr>
                        <a:lnSpc>
                          <a:spcPct val="115000"/>
                        </a:lnSpc>
                        <a:spcAft>
                          <a:spcPts val="0"/>
                        </a:spcAft>
                      </a:pPr>
                      <a:r>
                        <a:rPr lang="en-US" sz="1600" b="1" u="none" strike="noStrike" dirty="0">
                          <a:solidFill>
                            <a:srgbClr val="FF0000"/>
                          </a:solidFill>
                          <a:effectLst/>
                          <a:hlinkClick r:id="rId2"/>
                        </a:rPr>
                        <a:t>TDS on rent made applicable to Individual / HUF even if no Tax Audit</a:t>
                      </a:r>
                      <a:endParaRPr lang="en-IN" sz="1600" b="1" dirty="0">
                        <a:solidFill>
                          <a:srgbClr val="FF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43614" marR="43614" marT="43614" marB="43614"/>
                </a:tc>
              </a:tr>
            </a:tbl>
          </a:graphicData>
        </a:graphic>
      </p:graphicFrame>
    </p:spTree>
    <p:extLst>
      <p:ext uri="{BB962C8B-B14F-4D97-AF65-F5344CB8AC3E}">
        <p14:creationId xmlns:p14="http://schemas.microsoft.com/office/powerpoint/2010/main" val="205567876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1820" y="103031"/>
            <a:ext cx="11835684" cy="6529589"/>
          </a:xfrm>
        </p:spPr>
        <p:txBody>
          <a:bodyPr/>
          <a:lstStyle/>
          <a:p>
            <a:endParaRPr lang="en-IN" dirty="0"/>
          </a:p>
        </p:txBody>
      </p:sp>
      <p:graphicFrame>
        <p:nvGraphicFramePr>
          <p:cNvPr id="4" name="Table 3"/>
          <p:cNvGraphicFramePr>
            <a:graphicFrameLocks noGrp="1"/>
          </p:cNvGraphicFramePr>
          <p:nvPr>
            <p:extLst>
              <p:ext uri="{D42A27DB-BD31-4B8C-83A1-F6EECF244321}">
                <p14:modId xmlns:p14="http://schemas.microsoft.com/office/powerpoint/2010/main" val="4078309014"/>
              </p:ext>
            </p:extLst>
          </p:nvPr>
        </p:nvGraphicFramePr>
        <p:xfrm>
          <a:off x="218941" y="103030"/>
          <a:ext cx="11848563" cy="6514674"/>
        </p:xfrm>
        <a:graphic>
          <a:graphicData uri="http://schemas.openxmlformats.org/drawingml/2006/table">
            <a:tbl>
              <a:tblPr firstRow="1" firstCol="1" bandRow="1">
                <a:tableStyleId>{5C22544A-7EE6-4342-B048-85BDC9FD1C3A}</a:tableStyleId>
              </a:tblPr>
              <a:tblGrid>
                <a:gridCol w="1420366"/>
                <a:gridCol w="4670297"/>
                <a:gridCol w="2750998"/>
                <a:gridCol w="3006902"/>
              </a:tblGrid>
              <a:tr h="519527">
                <a:tc>
                  <a:txBody>
                    <a:bodyPr/>
                    <a:lstStyle/>
                    <a:p>
                      <a:pPr>
                        <a:lnSpc>
                          <a:spcPct val="115000"/>
                        </a:lnSpc>
                        <a:spcAft>
                          <a:spcPts val="0"/>
                        </a:spcAft>
                      </a:pPr>
                      <a:r>
                        <a:rPr lang="en-US" sz="1400" b="1" dirty="0">
                          <a:effectLst/>
                        </a:rPr>
                        <a:t>194L</a:t>
                      </a:r>
                      <a:endParaRPr lang="en-IN" sz="14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50334" marR="50334" marT="50334" marB="50334"/>
                </a:tc>
                <a:tc>
                  <a:txBody>
                    <a:bodyPr/>
                    <a:lstStyle/>
                    <a:p>
                      <a:pPr>
                        <a:lnSpc>
                          <a:spcPct val="115000"/>
                        </a:lnSpc>
                        <a:spcAft>
                          <a:spcPts val="0"/>
                        </a:spcAft>
                      </a:pPr>
                      <a:r>
                        <a:rPr lang="en-US" sz="1400" b="1" dirty="0">
                          <a:effectLst/>
                        </a:rPr>
                        <a:t>Payment of Compensation on acquisition of Capital Asset</a:t>
                      </a:r>
                      <a:endParaRPr lang="en-IN" sz="14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50334" marR="50334" marT="50334" marB="50334"/>
                </a:tc>
                <a:tc gridSpan="2">
                  <a:txBody>
                    <a:bodyPr/>
                    <a:lstStyle/>
                    <a:p>
                      <a:pPr>
                        <a:lnSpc>
                          <a:spcPct val="115000"/>
                        </a:lnSpc>
                        <a:spcAft>
                          <a:spcPts val="0"/>
                        </a:spcAft>
                      </a:pPr>
                      <a:r>
                        <a:rPr lang="en-US" sz="1400" b="1">
                          <a:effectLst/>
                        </a:rPr>
                        <a:t>Omitted w.e.f 01.06.2016 as Section was non-operational</a:t>
                      </a:r>
                      <a:endParaRPr lang="en-IN" sz="1400" b="1">
                        <a:effectLst/>
                        <a:latin typeface="Calibri" panose="020F0502020204030204" pitchFamily="34" charset="0"/>
                        <a:ea typeface="Times New Roman" panose="02020603050405020304" pitchFamily="18" charset="0"/>
                        <a:cs typeface="Times New Roman" panose="02020603050405020304" pitchFamily="18" charset="0"/>
                      </a:endParaRPr>
                    </a:p>
                  </a:txBody>
                  <a:tcPr marL="50334" marR="50334" marT="50334" marB="50334"/>
                </a:tc>
                <a:tc hMerge="1">
                  <a:txBody>
                    <a:bodyPr/>
                    <a:lstStyle/>
                    <a:p>
                      <a:endParaRPr lang="en-IN"/>
                    </a:p>
                  </a:txBody>
                  <a:tcPr/>
                </a:tc>
              </a:tr>
              <a:tr h="972039">
                <a:tc>
                  <a:txBody>
                    <a:bodyPr/>
                    <a:lstStyle/>
                    <a:p>
                      <a:pPr>
                        <a:lnSpc>
                          <a:spcPct val="115000"/>
                        </a:lnSpc>
                        <a:spcAft>
                          <a:spcPts val="0"/>
                        </a:spcAft>
                      </a:pPr>
                      <a:r>
                        <a:rPr lang="en-US" sz="1400" b="1" dirty="0">
                          <a:effectLst/>
                        </a:rPr>
                        <a:t>194LA</a:t>
                      </a:r>
                      <a:endParaRPr lang="en-IN" sz="14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50334" marR="50334" marT="50334" marB="50334"/>
                </a:tc>
                <a:tc>
                  <a:txBody>
                    <a:bodyPr/>
                    <a:lstStyle/>
                    <a:p>
                      <a:pPr>
                        <a:lnSpc>
                          <a:spcPct val="115000"/>
                        </a:lnSpc>
                        <a:spcAft>
                          <a:spcPts val="0"/>
                        </a:spcAft>
                      </a:pPr>
                      <a:r>
                        <a:rPr lang="en-US" sz="1400" b="1" dirty="0">
                          <a:effectLst/>
                        </a:rPr>
                        <a:t>Payment on transfer of certain immovable property other than agricultural land</a:t>
                      </a:r>
                      <a:endParaRPr lang="en-IN" sz="1400" b="1" dirty="0">
                        <a:effectLst/>
                      </a:endParaRPr>
                    </a:p>
                    <a:p>
                      <a:pPr algn="just">
                        <a:lnSpc>
                          <a:spcPct val="115000"/>
                        </a:lnSpc>
                        <a:spcAft>
                          <a:spcPts val="0"/>
                        </a:spcAft>
                      </a:pPr>
                      <a:r>
                        <a:rPr lang="en-US" sz="1400" b="1" dirty="0">
                          <a:effectLst/>
                        </a:rPr>
                        <a:t>(Read Note-8)</a:t>
                      </a:r>
                      <a:endParaRPr lang="en-IN" sz="14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50334" marR="50334" marT="50334" marB="50334"/>
                </a:tc>
                <a:tc>
                  <a:txBody>
                    <a:bodyPr/>
                    <a:lstStyle/>
                    <a:p>
                      <a:pPr>
                        <a:lnSpc>
                          <a:spcPct val="115000"/>
                        </a:lnSpc>
                        <a:spcAft>
                          <a:spcPts val="0"/>
                        </a:spcAft>
                      </a:pPr>
                      <a:r>
                        <a:rPr lang="en-US" sz="1400" b="1" dirty="0">
                          <a:effectLst/>
                        </a:rPr>
                        <a:t>At the time of credit or payment whichever is earlier if amount exceeds Rs. 250000</a:t>
                      </a:r>
                      <a:endParaRPr lang="en-IN" sz="14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50334" marR="50334" marT="50334" marB="50334"/>
                </a:tc>
                <a:tc>
                  <a:txBody>
                    <a:bodyPr/>
                    <a:lstStyle/>
                    <a:p>
                      <a:pPr>
                        <a:lnSpc>
                          <a:spcPct val="115000"/>
                        </a:lnSpc>
                        <a:spcAft>
                          <a:spcPts val="0"/>
                        </a:spcAft>
                      </a:pPr>
                      <a:r>
                        <a:rPr lang="en-US" sz="1400" b="1" dirty="0">
                          <a:effectLst/>
                        </a:rPr>
                        <a:t>10%</a:t>
                      </a:r>
                      <a:endParaRPr lang="en-IN" sz="1400" b="1" dirty="0">
                        <a:effectLst/>
                      </a:endParaRPr>
                    </a:p>
                    <a:p>
                      <a:pPr algn="just">
                        <a:lnSpc>
                          <a:spcPct val="115000"/>
                        </a:lnSpc>
                        <a:spcAft>
                          <a:spcPts val="0"/>
                        </a:spcAft>
                      </a:pPr>
                      <a:r>
                        <a:rPr lang="en-US" sz="1400" b="1" dirty="0">
                          <a:effectLst/>
                        </a:rPr>
                        <a:t>(20% if no Valid PAN)</a:t>
                      </a:r>
                      <a:endParaRPr lang="en-IN" sz="14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50334" marR="50334" marT="50334" marB="50334"/>
                </a:tc>
              </a:tr>
              <a:tr h="837384">
                <a:tc>
                  <a:txBody>
                    <a:bodyPr/>
                    <a:lstStyle/>
                    <a:p>
                      <a:pPr>
                        <a:lnSpc>
                          <a:spcPct val="115000"/>
                        </a:lnSpc>
                        <a:spcAft>
                          <a:spcPts val="0"/>
                        </a:spcAft>
                      </a:pPr>
                      <a:r>
                        <a:rPr lang="en-US" sz="1800" b="0" dirty="0">
                          <a:solidFill>
                            <a:srgbClr val="FF0000"/>
                          </a:solidFill>
                          <a:effectLst/>
                        </a:rPr>
                        <a:t>194LB</a:t>
                      </a:r>
                      <a:endParaRPr lang="en-IN" sz="1800" b="0" dirty="0">
                        <a:solidFill>
                          <a:srgbClr val="FF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0334" marR="50334" marT="50334" marB="50334"/>
                </a:tc>
                <a:tc>
                  <a:txBody>
                    <a:bodyPr/>
                    <a:lstStyle/>
                    <a:p>
                      <a:pPr>
                        <a:lnSpc>
                          <a:spcPct val="115000"/>
                        </a:lnSpc>
                        <a:spcAft>
                          <a:spcPts val="0"/>
                        </a:spcAft>
                      </a:pPr>
                      <a:r>
                        <a:rPr lang="en-US" sz="1800" b="0" dirty="0">
                          <a:solidFill>
                            <a:srgbClr val="FF0000"/>
                          </a:solidFill>
                          <a:effectLst/>
                        </a:rPr>
                        <a:t>Payment of interest on infrastructure debt fund to non-resident or foreign company</a:t>
                      </a:r>
                      <a:endParaRPr lang="en-IN" sz="1800" b="0" dirty="0">
                        <a:solidFill>
                          <a:srgbClr val="FF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0334" marR="50334" marT="50334" marB="50334"/>
                </a:tc>
                <a:tc>
                  <a:txBody>
                    <a:bodyPr/>
                    <a:lstStyle/>
                    <a:p>
                      <a:pPr>
                        <a:lnSpc>
                          <a:spcPct val="115000"/>
                        </a:lnSpc>
                        <a:spcAft>
                          <a:spcPts val="0"/>
                        </a:spcAft>
                      </a:pPr>
                      <a:r>
                        <a:rPr lang="en-US" sz="1800" b="0" dirty="0">
                          <a:solidFill>
                            <a:srgbClr val="FF0000"/>
                          </a:solidFill>
                          <a:effectLst/>
                        </a:rPr>
                        <a:t>At the time of credit or payment whichever is earlier</a:t>
                      </a:r>
                      <a:endParaRPr lang="en-IN" sz="1800" b="0" dirty="0">
                        <a:solidFill>
                          <a:srgbClr val="FF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0334" marR="50334" marT="50334" marB="50334"/>
                </a:tc>
                <a:tc>
                  <a:txBody>
                    <a:bodyPr/>
                    <a:lstStyle/>
                    <a:p>
                      <a:pPr>
                        <a:lnSpc>
                          <a:spcPct val="115000"/>
                        </a:lnSpc>
                        <a:spcAft>
                          <a:spcPts val="0"/>
                        </a:spcAft>
                      </a:pPr>
                      <a:r>
                        <a:rPr lang="en-US" sz="1800" b="0" dirty="0">
                          <a:solidFill>
                            <a:srgbClr val="FF0000"/>
                          </a:solidFill>
                          <a:effectLst/>
                        </a:rPr>
                        <a:t>5%#</a:t>
                      </a:r>
                      <a:endParaRPr lang="en-IN" sz="1800" b="0" dirty="0">
                        <a:solidFill>
                          <a:srgbClr val="FF0000"/>
                        </a:solidFill>
                        <a:effectLst/>
                      </a:endParaRPr>
                    </a:p>
                    <a:p>
                      <a:pPr algn="just">
                        <a:lnSpc>
                          <a:spcPct val="115000"/>
                        </a:lnSpc>
                        <a:spcAft>
                          <a:spcPts val="0"/>
                        </a:spcAft>
                      </a:pPr>
                      <a:r>
                        <a:rPr lang="en-US" sz="1800" b="0" dirty="0">
                          <a:solidFill>
                            <a:srgbClr val="FF0000"/>
                          </a:solidFill>
                          <a:effectLst/>
                        </a:rPr>
                        <a:t>(20% if no Valid PAN)</a:t>
                      </a:r>
                      <a:endParaRPr lang="en-IN" sz="1800" b="0" dirty="0">
                        <a:solidFill>
                          <a:srgbClr val="FF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0334" marR="50334" marT="50334" marB="50334"/>
                </a:tc>
              </a:tr>
              <a:tr h="1419420">
                <a:tc>
                  <a:txBody>
                    <a:bodyPr/>
                    <a:lstStyle/>
                    <a:p>
                      <a:pPr>
                        <a:lnSpc>
                          <a:spcPct val="115000"/>
                        </a:lnSpc>
                        <a:spcAft>
                          <a:spcPts val="0"/>
                        </a:spcAft>
                      </a:pPr>
                      <a:r>
                        <a:rPr lang="en-US" sz="1400" b="1">
                          <a:effectLst/>
                        </a:rPr>
                        <a:t>Sec 194LBC</a:t>
                      </a:r>
                      <a:endParaRPr lang="en-IN" sz="1400" b="1">
                        <a:effectLst/>
                        <a:latin typeface="Calibri" panose="020F0502020204030204" pitchFamily="34" charset="0"/>
                        <a:ea typeface="Times New Roman" panose="02020603050405020304" pitchFamily="18" charset="0"/>
                        <a:cs typeface="Times New Roman" panose="02020603050405020304" pitchFamily="18" charset="0"/>
                      </a:endParaRPr>
                    </a:p>
                  </a:txBody>
                  <a:tcPr marL="50334" marR="50334" marT="50334" marB="50334"/>
                </a:tc>
                <a:tc>
                  <a:txBody>
                    <a:bodyPr/>
                    <a:lstStyle/>
                    <a:p>
                      <a:pPr>
                        <a:lnSpc>
                          <a:spcPct val="115000"/>
                        </a:lnSpc>
                        <a:spcAft>
                          <a:spcPts val="0"/>
                        </a:spcAft>
                      </a:pPr>
                      <a:r>
                        <a:rPr lang="en-US" sz="1400" b="1" dirty="0">
                          <a:effectLst/>
                        </a:rPr>
                        <a:t>Income in respect of investment in </a:t>
                      </a:r>
                      <a:r>
                        <a:rPr lang="en-US" sz="1400" b="1" dirty="0" err="1">
                          <a:effectLst/>
                        </a:rPr>
                        <a:t>securitisation</a:t>
                      </a:r>
                      <a:r>
                        <a:rPr lang="en-US" sz="1400" b="1" dirty="0">
                          <a:effectLst/>
                        </a:rPr>
                        <a:t> trust. (From 01.06.2016)</a:t>
                      </a:r>
                      <a:endParaRPr lang="en-IN" sz="14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50334" marR="50334" marT="50334" marB="50334"/>
                </a:tc>
                <a:tc>
                  <a:txBody>
                    <a:bodyPr/>
                    <a:lstStyle/>
                    <a:p>
                      <a:pPr>
                        <a:lnSpc>
                          <a:spcPct val="115000"/>
                        </a:lnSpc>
                        <a:spcAft>
                          <a:spcPts val="0"/>
                        </a:spcAft>
                      </a:pPr>
                      <a:r>
                        <a:rPr lang="en-US" sz="1400" b="1" dirty="0">
                          <a:effectLst/>
                        </a:rPr>
                        <a:t>25% For Residents individual or HUFs and 30% For other Residents</a:t>
                      </a:r>
                      <a:endParaRPr lang="en-IN" sz="1400" b="1" dirty="0">
                        <a:effectLst/>
                      </a:endParaRPr>
                    </a:p>
                    <a:p>
                      <a:pPr algn="just">
                        <a:lnSpc>
                          <a:spcPct val="115000"/>
                        </a:lnSpc>
                        <a:spcAft>
                          <a:spcPts val="0"/>
                        </a:spcAft>
                      </a:pPr>
                      <a:r>
                        <a:rPr lang="en-US" sz="1400" b="1" dirty="0">
                          <a:effectLst/>
                        </a:rPr>
                        <a:t>40% For Non Residents Companies and 30% For Non Residents other than Company</a:t>
                      </a:r>
                      <a:endParaRPr lang="en-IN" sz="14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50334" marR="50334" marT="50334" marB="50334"/>
                </a:tc>
                <a:tc>
                  <a:txBody>
                    <a:bodyPr/>
                    <a:lstStyle/>
                    <a:p>
                      <a:pPr>
                        <a:lnSpc>
                          <a:spcPct val="115000"/>
                        </a:lnSpc>
                      </a:pPr>
                      <a:endParaRPr lang="en-IN" sz="1400" b="1">
                        <a:effectLst/>
                        <a:latin typeface="Calibri" panose="020F0502020204030204" pitchFamily="34" charset="0"/>
                        <a:cs typeface="Times New Roman" panose="02020603050405020304" pitchFamily="18" charset="0"/>
                      </a:endParaRPr>
                    </a:p>
                  </a:txBody>
                  <a:tcPr marL="50334" marR="50334" marT="50334" marB="50334"/>
                </a:tc>
              </a:tr>
              <a:tr h="703226">
                <a:tc>
                  <a:txBody>
                    <a:bodyPr/>
                    <a:lstStyle/>
                    <a:p>
                      <a:pPr>
                        <a:lnSpc>
                          <a:spcPct val="115000"/>
                        </a:lnSpc>
                        <a:spcAft>
                          <a:spcPts val="0"/>
                        </a:spcAft>
                      </a:pPr>
                      <a:r>
                        <a:rPr lang="en-US" sz="1400" b="1">
                          <a:effectLst/>
                        </a:rPr>
                        <a:t>194LBA</a:t>
                      </a:r>
                      <a:endParaRPr lang="en-IN" sz="1400" b="1">
                        <a:effectLst/>
                        <a:latin typeface="Calibri" panose="020F0502020204030204" pitchFamily="34" charset="0"/>
                        <a:ea typeface="Times New Roman" panose="02020603050405020304" pitchFamily="18" charset="0"/>
                        <a:cs typeface="Times New Roman" panose="02020603050405020304" pitchFamily="18" charset="0"/>
                      </a:endParaRPr>
                    </a:p>
                  </a:txBody>
                  <a:tcPr marL="50334" marR="50334" marT="50334" marB="50334"/>
                </a:tc>
                <a:tc>
                  <a:txBody>
                    <a:bodyPr/>
                    <a:lstStyle/>
                    <a:p>
                      <a:pPr>
                        <a:lnSpc>
                          <a:spcPct val="115000"/>
                        </a:lnSpc>
                        <a:spcAft>
                          <a:spcPts val="0"/>
                        </a:spcAft>
                      </a:pPr>
                      <a:r>
                        <a:rPr lang="en-US" sz="1400" b="1">
                          <a:effectLst/>
                        </a:rPr>
                        <a:t>Certain income from units of a business trust(applicable from 01.10.2014</a:t>
                      </a:r>
                      <a:endParaRPr lang="en-IN" sz="1400" b="1">
                        <a:effectLst/>
                        <a:latin typeface="Calibri" panose="020F0502020204030204" pitchFamily="34" charset="0"/>
                        <a:ea typeface="Times New Roman" panose="02020603050405020304" pitchFamily="18" charset="0"/>
                        <a:cs typeface="Times New Roman" panose="02020603050405020304" pitchFamily="18" charset="0"/>
                      </a:endParaRPr>
                    </a:p>
                  </a:txBody>
                  <a:tcPr marL="50334" marR="50334" marT="50334" marB="50334"/>
                </a:tc>
                <a:tc>
                  <a:txBody>
                    <a:bodyPr/>
                    <a:lstStyle/>
                    <a:p>
                      <a:pPr>
                        <a:lnSpc>
                          <a:spcPct val="115000"/>
                        </a:lnSpc>
                        <a:spcAft>
                          <a:spcPts val="0"/>
                        </a:spcAft>
                      </a:pPr>
                      <a:r>
                        <a:rPr lang="en-US" sz="1400" b="1" dirty="0">
                          <a:effectLst/>
                        </a:rPr>
                        <a:t>At the time of credit or payment whichever is earlier</a:t>
                      </a:r>
                      <a:endParaRPr lang="en-IN" sz="14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50334" marR="50334" marT="50334" marB="50334"/>
                </a:tc>
                <a:tc>
                  <a:txBody>
                    <a:bodyPr/>
                    <a:lstStyle/>
                    <a:p>
                      <a:pPr>
                        <a:lnSpc>
                          <a:spcPct val="115000"/>
                        </a:lnSpc>
                        <a:spcAft>
                          <a:spcPts val="0"/>
                        </a:spcAft>
                      </a:pPr>
                      <a:r>
                        <a:rPr lang="en-US" sz="1400" b="1">
                          <a:effectLst/>
                        </a:rPr>
                        <a:t>10% #</a:t>
                      </a:r>
                      <a:endParaRPr lang="en-IN" sz="1400" b="1">
                        <a:effectLst/>
                      </a:endParaRPr>
                    </a:p>
                    <a:p>
                      <a:pPr algn="just">
                        <a:lnSpc>
                          <a:spcPct val="115000"/>
                        </a:lnSpc>
                        <a:spcAft>
                          <a:spcPts val="0"/>
                        </a:spcAft>
                      </a:pPr>
                      <a:r>
                        <a:rPr lang="en-US" sz="1400" b="1">
                          <a:effectLst/>
                        </a:rPr>
                        <a:t>(20% if no Valid PAN)</a:t>
                      </a:r>
                      <a:endParaRPr lang="en-IN" sz="1400" b="1">
                        <a:effectLst/>
                        <a:latin typeface="Calibri" panose="020F0502020204030204" pitchFamily="34" charset="0"/>
                        <a:ea typeface="Times New Roman" panose="02020603050405020304" pitchFamily="18" charset="0"/>
                        <a:cs typeface="Times New Roman" panose="02020603050405020304" pitchFamily="18" charset="0"/>
                      </a:endParaRPr>
                    </a:p>
                  </a:txBody>
                  <a:tcPr marL="50334" marR="50334" marT="50334" marB="50334"/>
                </a:tc>
              </a:tr>
              <a:tr h="801311">
                <a:tc>
                  <a:txBody>
                    <a:bodyPr/>
                    <a:lstStyle/>
                    <a:p>
                      <a:pPr>
                        <a:lnSpc>
                          <a:spcPct val="115000"/>
                        </a:lnSpc>
                        <a:spcAft>
                          <a:spcPts val="0"/>
                        </a:spcAft>
                      </a:pPr>
                      <a:r>
                        <a:rPr lang="en-US" sz="1400" b="1">
                          <a:effectLst/>
                        </a:rPr>
                        <a:t>194LBA</a:t>
                      </a:r>
                      <a:endParaRPr lang="en-IN" sz="1400" b="1">
                        <a:effectLst/>
                        <a:latin typeface="Calibri" panose="020F0502020204030204" pitchFamily="34" charset="0"/>
                        <a:ea typeface="Times New Roman" panose="02020603050405020304" pitchFamily="18" charset="0"/>
                        <a:cs typeface="Times New Roman" panose="02020603050405020304" pitchFamily="18" charset="0"/>
                      </a:endParaRPr>
                    </a:p>
                  </a:txBody>
                  <a:tcPr marL="50334" marR="50334" marT="50334" marB="50334"/>
                </a:tc>
                <a:tc>
                  <a:txBody>
                    <a:bodyPr/>
                    <a:lstStyle/>
                    <a:p>
                      <a:pPr>
                        <a:lnSpc>
                          <a:spcPct val="115000"/>
                        </a:lnSpc>
                        <a:spcAft>
                          <a:spcPts val="0"/>
                        </a:spcAft>
                      </a:pPr>
                      <a:r>
                        <a:rPr lang="en-US" sz="1400" b="1">
                          <a:effectLst/>
                        </a:rPr>
                        <a:t>194LBA – Certain income from units of a business trust to non-resident (applicable from 01.10.2014)</a:t>
                      </a:r>
                      <a:endParaRPr lang="en-IN" sz="1400" b="1">
                        <a:effectLst/>
                        <a:latin typeface="Calibri" panose="020F0502020204030204" pitchFamily="34" charset="0"/>
                        <a:ea typeface="Times New Roman" panose="02020603050405020304" pitchFamily="18" charset="0"/>
                        <a:cs typeface="Times New Roman" panose="02020603050405020304" pitchFamily="18" charset="0"/>
                      </a:endParaRPr>
                    </a:p>
                  </a:txBody>
                  <a:tcPr marL="50334" marR="50334" marT="50334" marB="50334"/>
                </a:tc>
                <a:tc>
                  <a:txBody>
                    <a:bodyPr/>
                    <a:lstStyle/>
                    <a:p>
                      <a:pPr>
                        <a:lnSpc>
                          <a:spcPct val="115000"/>
                        </a:lnSpc>
                        <a:spcAft>
                          <a:spcPts val="0"/>
                        </a:spcAft>
                      </a:pPr>
                      <a:r>
                        <a:rPr lang="en-US" sz="1400" b="1" dirty="0">
                          <a:effectLst/>
                        </a:rPr>
                        <a:t>At the time of credit or payment whichever is earlier</a:t>
                      </a:r>
                      <a:endParaRPr lang="en-IN" sz="14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50334" marR="50334" marT="50334" marB="50334"/>
                </a:tc>
                <a:tc>
                  <a:txBody>
                    <a:bodyPr/>
                    <a:lstStyle/>
                    <a:p>
                      <a:pPr>
                        <a:lnSpc>
                          <a:spcPct val="115000"/>
                        </a:lnSpc>
                        <a:spcAft>
                          <a:spcPts val="0"/>
                        </a:spcAft>
                      </a:pPr>
                      <a:r>
                        <a:rPr lang="en-US" sz="1400" b="1" dirty="0">
                          <a:effectLst/>
                        </a:rPr>
                        <a:t>5%#</a:t>
                      </a:r>
                      <a:endParaRPr lang="en-IN" sz="1400" b="1" dirty="0">
                        <a:effectLst/>
                      </a:endParaRPr>
                    </a:p>
                    <a:p>
                      <a:pPr algn="just">
                        <a:lnSpc>
                          <a:spcPct val="115000"/>
                        </a:lnSpc>
                        <a:spcAft>
                          <a:spcPts val="0"/>
                        </a:spcAft>
                      </a:pPr>
                      <a:r>
                        <a:rPr lang="en-US" sz="1400" b="1" dirty="0">
                          <a:effectLst/>
                        </a:rPr>
                        <a:t>(20% if no Valid PAN)</a:t>
                      </a:r>
                      <a:endParaRPr lang="en-IN" sz="14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50334" marR="50334" marT="50334" marB="50334"/>
                </a:tc>
              </a:tr>
              <a:tr h="1070621">
                <a:tc>
                  <a:txBody>
                    <a:bodyPr/>
                    <a:lstStyle/>
                    <a:p>
                      <a:pPr>
                        <a:lnSpc>
                          <a:spcPct val="115000"/>
                        </a:lnSpc>
                        <a:spcAft>
                          <a:spcPts val="0"/>
                        </a:spcAft>
                      </a:pPr>
                      <a:r>
                        <a:rPr lang="en-US" sz="1400" b="1">
                          <a:effectLst/>
                        </a:rPr>
                        <a:t>194LBB (See note-10)</a:t>
                      </a:r>
                      <a:endParaRPr lang="en-IN" sz="1400" b="1">
                        <a:effectLst/>
                        <a:latin typeface="Calibri" panose="020F0502020204030204" pitchFamily="34" charset="0"/>
                        <a:ea typeface="Times New Roman" panose="02020603050405020304" pitchFamily="18" charset="0"/>
                        <a:cs typeface="Times New Roman" panose="02020603050405020304" pitchFamily="18" charset="0"/>
                      </a:endParaRPr>
                    </a:p>
                  </a:txBody>
                  <a:tcPr marL="50334" marR="50334" marT="50334" marB="50334"/>
                </a:tc>
                <a:tc>
                  <a:txBody>
                    <a:bodyPr/>
                    <a:lstStyle/>
                    <a:p>
                      <a:pPr>
                        <a:lnSpc>
                          <a:spcPct val="115000"/>
                        </a:lnSpc>
                        <a:spcAft>
                          <a:spcPts val="0"/>
                        </a:spcAft>
                      </a:pPr>
                      <a:r>
                        <a:rPr lang="en-US" sz="1400" b="1">
                          <a:effectLst/>
                        </a:rPr>
                        <a:t>Investment fund paying an income to a unit holder [other than income which is exempt under Section 10(23FBB)] shall deduct tax therefrom</a:t>
                      </a:r>
                      <a:endParaRPr lang="en-IN" sz="1400" b="1">
                        <a:effectLst/>
                        <a:latin typeface="Calibri" panose="020F0502020204030204" pitchFamily="34" charset="0"/>
                        <a:ea typeface="Times New Roman" panose="02020603050405020304" pitchFamily="18" charset="0"/>
                        <a:cs typeface="Times New Roman" panose="02020603050405020304" pitchFamily="18" charset="0"/>
                      </a:endParaRPr>
                    </a:p>
                  </a:txBody>
                  <a:tcPr marL="50334" marR="50334" marT="50334" marB="50334"/>
                </a:tc>
                <a:tc>
                  <a:txBody>
                    <a:bodyPr/>
                    <a:lstStyle/>
                    <a:p>
                      <a:pPr>
                        <a:lnSpc>
                          <a:spcPct val="115000"/>
                        </a:lnSpc>
                        <a:spcAft>
                          <a:spcPts val="0"/>
                        </a:spcAft>
                      </a:pPr>
                      <a:r>
                        <a:rPr lang="en-US" sz="1400" b="1">
                          <a:effectLst/>
                        </a:rPr>
                        <a:t>At the time of credit or payment whichever is earlier</a:t>
                      </a:r>
                      <a:endParaRPr lang="en-IN" sz="1400" b="1">
                        <a:effectLst/>
                        <a:latin typeface="Calibri" panose="020F0502020204030204" pitchFamily="34" charset="0"/>
                        <a:ea typeface="Times New Roman" panose="02020603050405020304" pitchFamily="18" charset="0"/>
                        <a:cs typeface="Times New Roman" panose="02020603050405020304" pitchFamily="18" charset="0"/>
                      </a:endParaRPr>
                    </a:p>
                  </a:txBody>
                  <a:tcPr marL="50334" marR="50334" marT="50334" marB="50334"/>
                </a:tc>
                <a:tc>
                  <a:txBody>
                    <a:bodyPr/>
                    <a:lstStyle/>
                    <a:p>
                      <a:pPr>
                        <a:lnSpc>
                          <a:spcPct val="115000"/>
                        </a:lnSpc>
                        <a:spcAft>
                          <a:spcPts val="0"/>
                        </a:spcAft>
                      </a:pPr>
                      <a:r>
                        <a:rPr lang="en-US" sz="1400" b="1" dirty="0">
                          <a:effectLst/>
                        </a:rPr>
                        <a:t>10%</a:t>
                      </a:r>
                      <a:endParaRPr lang="en-IN" sz="1400" b="1" dirty="0">
                        <a:effectLst/>
                      </a:endParaRPr>
                    </a:p>
                    <a:p>
                      <a:pPr algn="just">
                        <a:lnSpc>
                          <a:spcPct val="115000"/>
                        </a:lnSpc>
                        <a:spcAft>
                          <a:spcPts val="0"/>
                        </a:spcAft>
                      </a:pPr>
                      <a:r>
                        <a:rPr lang="en-US" sz="1400" b="1" dirty="0">
                          <a:effectLst/>
                        </a:rPr>
                        <a:t>(20% or Rate Applicable whichever is higher if no Valid PAN)</a:t>
                      </a:r>
                      <a:endParaRPr lang="en-IN" sz="14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50334" marR="50334" marT="50334" marB="50334"/>
                </a:tc>
              </a:tr>
            </a:tbl>
          </a:graphicData>
        </a:graphic>
      </p:graphicFrame>
    </p:spTree>
    <p:extLst>
      <p:ext uri="{BB962C8B-B14F-4D97-AF65-F5344CB8AC3E}">
        <p14:creationId xmlns:p14="http://schemas.microsoft.com/office/powerpoint/2010/main" val="10501540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0305" y="154546"/>
            <a:ext cx="11784168" cy="6413679"/>
          </a:xfrm>
        </p:spPr>
        <p:txBody>
          <a:bodyPr/>
          <a:lstStyle/>
          <a:p>
            <a:endParaRPr lang="en-IN" dirty="0"/>
          </a:p>
        </p:txBody>
      </p:sp>
      <p:graphicFrame>
        <p:nvGraphicFramePr>
          <p:cNvPr id="4" name="Table 3"/>
          <p:cNvGraphicFramePr>
            <a:graphicFrameLocks noGrp="1"/>
          </p:cNvGraphicFramePr>
          <p:nvPr>
            <p:extLst/>
          </p:nvPr>
        </p:nvGraphicFramePr>
        <p:xfrm>
          <a:off x="180306" y="154546"/>
          <a:ext cx="11784166" cy="6626411"/>
        </p:xfrm>
        <a:graphic>
          <a:graphicData uri="http://schemas.openxmlformats.org/drawingml/2006/table">
            <a:tbl>
              <a:tblPr firstRow="1" firstCol="1" bandRow="1">
                <a:tableStyleId>{5C22544A-7EE6-4342-B048-85BDC9FD1C3A}</a:tableStyleId>
              </a:tblPr>
              <a:tblGrid>
                <a:gridCol w="1401361"/>
                <a:gridCol w="4649970"/>
                <a:gridCol w="2513118"/>
                <a:gridCol w="3219717"/>
              </a:tblGrid>
              <a:tr h="2171446">
                <a:tc>
                  <a:txBody>
                    <a:bodyPr/>
                    <a:lstStyle/>
                    <a:p>
                      <a:pPr>
                        <a:lnSpc>
                          <a:spcPct val="115000"/>
                        </a:lnSpc>
                        <a:spcAft>
                          <a:spcPts val="0"/>
                        </a:spcAft>
                      </a:pPr>
                      <a:r>
                        <a:rPr lang="en-US" sz="1400" dirty="0">
                          <a:effectLst/>
                        </a:rPr>
                        <a:t>194LC</a:t>
                      </a:r>
                      <a:endParaRPr lang="en-IN"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1140" marR="41140" marT="41140" marB="41140"/>
                </a:tc>
                <a:tc>
                  <a:txBody>
                    <a:bodyPr/>
                    <a:lstStyle/>
                    <a:p>
                      <a:pPr>
                        <a:lnSpc>
                          <a:spcPct val="115000"/>
                        </a:lnSpc>
                        <a:spcAft>
                          <a:spcPts val="0"/>
                        </a:spcAft>
                      </a:pPr>
                      <a:r>
                        <a:rPr lang="en-US" sz="1400" dirty="0">
                          <a:effectLst/>
                        </a:rPr>
                        <a:t>Payment of interest by an Indian Company or a business trust in respect of money borrowed in foreign currency under a loan agreement or by way of issue of long-term bonds (including long-term infrastructure bond)</a:t>
                      </a:r>
                      <a:endParaRPr lang="en-IN"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1140" marR="41140" marT="41140" marB="41140"/>
                </a:tc>
                <a:tc>
                  <a:txBody>
                    <a:bodyPr/>
                    <a:lstStyle/>
                    <a:p>
                      <a:pPr>
                        <a:lnSpc>
                          <a:spcPct val="115000"/>
                        </a:lnSpc>
                        <a:spcAft>
                          <a:spcPts val="0"/>
                        </a:spcAft>
                      </a:pPr>
                      <a:r>
                        <a:rPr lang="en-US" sz="1400">
                          <a:effectLst/>
                        </a:rPr>
                        <a:t>At the time of credit or payment whichever is earlier</a:t>
                      </a:r>
                      <a:endParaRPr lang="en-IN"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41140" marR="41140" marT="41140" marB="41140"/>
                </a:tc>
                <a:tc>
                  <a:txBody>
                    <a:bodyPr/>
                    <a:lstStyle/>
                    <a:p>
                      <a:pPr>
                        <a:lnSpc>
                          <a:spcPct val="115000"/>
                        </a:lnSpc>
                        <a:spcAft>
                          <a:spcPts val="0"/>
                        </a:spcAft>
                      </a:pPr>
                      <a:r>
                        <a:rPr lang="en-US" sz="1400">
                          <a:effectLst/>
                        </a:rPr>
                        <a:t>5%#</a:t>
                      </a:r>
                      <a:endParaRPr lang="en-IN" sz="1400">
                        <a:effectLst/>
                      </a:endParaRPr>
                    </a:p>
                    <a:p>
                      <a:pPr algn="just">
                        <a:lnSpc>
                          <a:spcPct val="115000"/>
                        </a:lnSpc>
                        <a:spcAft>
                          <a:spcPts val="0"/>
                        </a:spcAft>
                      </a:pPr>
                      <a:r>
                        <a:rPr lang="en-US" sz="1400">
                          <a:effectLst/>
                        </a:rPr>
                        <a:t>Concessional rate of five per cent TDS on interest</a:t>
                      </a:r>
                      <a:br>
                        <a:rPr lang="en-US" sz="1400">
                          <a:effectLst/>
                        </a:rPr>
                      </a:br>
                      <a:r>
                        <a:rPr lang="en-US" sz="1400">
                          <a:effectLst/>
                        </a:rPr>
                        <a:t>payment under this section will now be available in respect of borrowings made before the 1st July, 2020.</a:t>
                      </a:r>
                      <a:endParaRPr lang="en-IN" sz="1400">
                        <a:effectLst/>
                      </a:endParaRPr>
                    </a:p>
                    <a:p>
                      <a:pPr algn="just">
                        <a:lnSpc>
                          <a:spcPct val="115000"/>
                        </a:lnSpc>
                        <a:spcAft>
                          <a:spcPts val="0"/>
                        </a:spcAft>
                      </a:pPr>
                      <a:r>
                        <a:rPr lang="en-US" sz="1400">
                          <a:effectLst/>
                        </a:rPr>
                        <a:t>Read- </a:t>
                      </a:r>
                      <a:r>
                        <a:rPr lang="en-US" sz="1400" u="none" strike="noStrike">
                          <a:effectLst/>
                          <a:hlinkClick r:id="rId2"/>
                        </a:rPr>
                        <a:t>Extension of period of concessional tax rate on interest on ECB</a:t>
                      </a:r>
                      <a:endParaRPr lang="en-IN"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41140" marR="41140" marT="41140" marB="41140"/>
                </a:tc>
              </a:tr>
              <a:tr h="853479">
                <a:tc>
                  <a:txBody>
                    <a:bodyPr/>
                    <a:lstStyle/>
                    <a:p>
                      <a:pPr>
                        <a:lnSpc>
                          <a:spcPct val="115000"/>
                        </a:lnSpc>
                        <a:spcAft>
                          <a:spcPts val="0"/>
                        </a:spcAft>
                      </a:pPr>
                      <a:r>
                        <a:rPr lang="en-US" sz="1400">
                          <a:effectLst/>
                        </a:rPr>
                        <a:t>194LD (See note-9)</a:t>
                      </a:r>
                      <a:endParaRPr lang="en-IN"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41140" marR="41140" marT="41140" marB="41140"/>
                </a:tc>
                <a:tc>
                  <a:txBody>
                    <a:bodyPr/>
                    <a:lstStyle/>
                    <a:p>
                      <a:pPr>
                        <a:lnSpc>
                          <a:spcPct val="115000"/>
                        </a:lnSpc>
                        <a:spcAft>
                          <a:spcPts val="0"/>
                        </a:spcAft>
                      </a:pPr>
                      <a:r>
                        <a:rPr lang="en-US" sz="1400" dirty="0">
                          <a:effectLst/>
                        </a:rPr>
                        <a:t>Payment of interest on rupee denominated bond of an Indian Company or Government securities to a Foreign Institutional Investor or a Qualified Foreign Investor</a:t>
                      </a:r>
                      <a:endParaRPr lang="en-IN"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1140" marR="41140" marT="41140" marB="41140"/>
                </a:tc>
                <a:tc>
                  <a:txBody>
                    <a:bodyPr/>
                    <a:lstStyle/>
                    <a:p>
                      <a:pPr>
                        <a:lnSpc>
                          <a:spcPct val="115000"/>
                        </a:lnSpc>
                        <a:spcAft>
                          <a:spcPts val="0"/>
                        </a:spcAft>
                      </a:pPr>
                      <a:r>
                        <a:rPr lang="en-US" sz="1400" dirty="0">
                          <a:effectLst/>
                        </a:rPr>
                        <a:t>At the time of credit or payment whichever is earlier</a:t>
                      </a:r>
                      <a:endParaRPr lang="en-IN"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1140" marR="41140" marT="41140" marB="41140"/>
                </a:tc>
                <a:tc>
                  <a:txBody>
                    <a:bodyPr/>
                    <a:lstStyle/>
                    <a:p>
                      <a:pPr>
                        <a:lnSpc>
                          <a:spcPct val="115000"/>
                        </a:lnSpc>
                        <a:spcAft>
                          <a:spcPts val="0"/>
                        </a:spcAft>
                      </a:pPr>
                      <a:r>
                        <a:rPr lang="en-US" sz="1400">
                          <a:effectLst/>
                        </a:rPr>
                        <a:t>5%#</a:t>
                      </a:r>
                      <a:endParaRPr lang="en-IN"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41140" marR="41140" marT="41140" marB="41140"/>
                </a:tc>
              </a:tr>
              <a:tr h="695405">
                <a:tc>
                  <a:txBody>
                    <a:bodyPr/>
                    <a:lstStyle/>
                    <a:p>
                      <a:pPr>
                        <a:lnSpc>
                          <a:spcPct val="115000"/>
                        </a:lnSpc>
                        <a:spcAft>
                          <a:spcPts val="0"/>
                        </a:spcAft>
                      </a:pPr>
                      <a:r>
                        <a:rPr lang="en-US" sz="1400">
                          <a:effectLst/>
                        </a:rPr>
                        <a:t>195</a:t>
                      </a:r>
                      <a:endParaRPr lang="en-IN"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41140" marR="41140" marT="41140" marB="41140"/>
                </a:tc>
                <a:tc>
                  <a:txBody>
                    <a:bodyPr/>
                    <a:lstStyle/>
                    <a:p>
                      <a:pPr>
                        <a:lnSpc>
                          <a:spcPct val="115000"/>
                        </a:lnSpc>
                        <a:spcAft>
                          <a:spcPts val="0"/>
                        </a:spcAft>
                      </a:pPr>
                      <a:r>
                        <a:rPr lang="en-US" sz="1400">
                          <a:effectLst/>
                        </a:rPr>
                        <a:t>Other Sums</a:t>
                      </a:r>
                      <a:endParaRPr lang="en-IN"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41140" marR="41140" marT="41140" marB="41140"/>
                </a:tc>
                <a:tc>
                  <a:txBody>
                    <a:bodyPr/>
                    <a:lstStyle/>
                    <a:p>
                      <a:pPr>
                        <a:lnSpc>
                          <a:spcPct val="115000"/>
                        </a:lnSpc>
                        <a:spcAft>
                          <a:spcPts val="0"/>
                        </a:spcAft>
                      </a:pPr>
                      <a:r>
                        <a:rPr lang="en-US" sz="1400" dirty="0">
                          <a:effectLst/>
                        </a:rPr>
                        <a:t>At the time of credit or payment whichever is earlier</a:t>
                      </a:r>
                      <a:endParaRPr lang="en-IN" sz="1400" dirty="0">
                        <a:effectLst/>
                      </a:endParaRPr>
                    </a:p>
                    <a:p>
                      <a:pPr algn="just">
                        <a:lnSpc>
                          <a:spcPct val="115000"/>
                        </a:lnSpc>
                        <a:spcAft>
                          <a:spcPts val="0"/>
                        </a:spcAft>
                      </a:pPr>
                      <a:r>
                        <a:rPr lang="en-US" sz="1400" dirty="0">
                          <a:effectLst/>
                        </a:rPr>
                        <a:t> </a:t>
                      </a:r>
                      <a:endParaRPr lang="en-IN"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1140" marR="41140" marT="41140" marB="41140"/>
                </a:tc>
                <a:tc>
                  <a:txBody>
                    <a:bodyPr/>
                    <a:lstStyle/>
                    <a:p>
                      <a:pPr>
                        <a:lnSpc>
                          <a:spcPct val="115000"/>
                        </a:lnSpc>
                        <a:spcAft>
                          <a:spcPts val="0"/>
                        </a:spcAft>
                      </a:pPr>
                      <a:r>
                        <a:rPr lang="en-US" sz="1400">
                          <a:effectLst/>
                        </a:rPr>
                        <a:t>Average rates as applicable</a:t>
                      </a:r>
                      <a:endParaRPr lang="en-IN" sz="1400">
                        <a:effectLst/>
                      </a:endParaRPr>
                    </a:p>
                    <a:p>
                      <a:pPr algn="just">
                        <a:lnSpc>
                          <a:spcPct val="115000"/>
                        </a:lnSpc>
                        <a:spcAft>
                          <a:spcPts val="0"/>
                        </a:spcAft>
                      </a:pPr>
                      <a:r>
                        <a:rPr lang="en-US" sz="1400">
                          <a:effectLst/>
                        </a:rPr>
                        <a:t>(See Note 17 &amp; 18)</a:t>
                      </a:r>
                      <a:endParaRPr lang="en-IN" sz="1400">
                        <a:effectLst/>
                      </a:endParaRPr>
                    </a:p>
                    <a:p>
                      <a:pPr algn="just">
                        <a:lnSpc>
                          <a:spcPct val="115000"/>
                        </a:lnSpc>
                        <a:spcAft>
                          <a:spcPts val="0"/>
                        </a:spcAft>
                      </a:pPr>
                      <a:r>
                        <a:rPr lang="en-US" sz="1400">
                          <a:effectLst/>
                        </a:rPr>
                        <a:t> </a:t>
                      </a:r>
                      <a:endParaRPr lang="en-IN"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41140" marR="41140" marT="41140" marB="41140"/>
                </a:tc>
              </a:tr>
              <a:tr h="818726">
                <a:tc>
                  <a:txBody>
                    <a:bodyPr/>
                    <a:lstStyle/>
                    <a:p>
                      <a:pPr>
                        <a:lnSpc>
                          <a:spcPct val="115000"/>
                        </a:lnSpc>
                        <a:spcAft>
                          <a:spcPts val="0"/>
                        </a:spcAft>
                      </a:pPr>
                      <a:r>
                        <a:rPr lang="en-US" sz="1400">
                          <a:effectLst/>
                        </a:rPr>
                        <a:t>196A</a:t>
                      </a:r>
                      <a:endParaRPr lang="en-IN"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41140" marR="41140" marT="41140" marB="41140"/>
                </a:tc>
                <a:tc>
                  <a:txBody>
                    <a:bodyPr/>
                    <a:lstStyle/>
                    <a:p>
                      <a:pPr>
                        <a:lnSpc>
                          <a:spcPct val="115000"/>
                        </a:lnSpc>
                        <a:spcAft>
                          <a:spcPts val="0"/>
                        </a:spcAft>
                      </a:pPr>
                      <a:r>
                        <a:rPr lang="en-US" sz="1400" dirty="0">
                          <a:effectLst/>
                        </a:rPr>
                        <a:t>Foreign comp unit holder of MF</a:t>
                      </a:r>
                      <a:endParaRPr lang="en-IN"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1140" marR="41140" marT="41140" marB="41140"/>
                </a:tc>
                <a:tc>
                  <a:txBody>
                    <a:bodyPr/>
                    <a:lstStyle/>
                    <a:p>
                      <a:pPr>
                        <a:lnSpc>
                          <a:spcPct val="115000"/>
                        </a:lnSpc>
                        <a:spcAft>
                          <a:spcPts val="0"/>
                        </a:spcAft>
                      </a:pPr>
                      <a:r>
                        <a:rPr lang="en-US" sz="1400" dirty="0">
                          <a:effectLst/>
                        </a:rPr>
                        <a:t>At the time of credit or payment whichever is earlier</a:t>
                      </a:r>
                      <a:endParaRPr lang="en-IN"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1140" marR="41140" marT="41140" marB="41140"/>
                </a:tc>
                <a:tc>
                  <a:txBody>
                    <a:bodyPr/>
                    <a:lstStyle/>
                    <a:p>
                      <a:pPr>
                        <a:lnSpc>
                          <a:spcPct val="115000"/>
                        </a:lnSpc>
                        <a:spcAft>
                          <a:spcPts val="0"/>
                        </a:spcAft>
                      </a:pPr>
                      <a:r>
                        <a:rPr lang="en-US" sz="1400">
                          <a:effectLst/>
                        </a:rPr>
                        <a:t>10 % In case of a Company</a:t>
                      </a:r>
                      <a:endParaRPr lang="en-IN" sz="1400">
                        <a:effectLst/>
                      </a:endParaRPr>
                    </a:p>
                    <a:p>
                      <a:pPr algn="just">
                        <a:lnSpc>
                          <a:spcPct val="115000"/>
                        </a:lnSpc>
                        <a:spcAft>
                          <a:spcPts val="0"/>
                        </a:spcAft>
                      </a:pPr>
                      <a:r>
                        <a:rPr lang="en-US" sz="1400">
                          <a:effectLst/>
                        </a:rPr>
                        <a:t>20% In the case of a person other than a company</a:t>
                      </a:r>
                      <a:endParaRPr lang="en-IN"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41140" marR="41140" marT="41140" marB="41140"/>
                </a:tc>
              </a:tr>
              <a:tr h="560598">
                <a:tc>
                  <a:txBody>
                    <a:bodyPr/>
                    <a:lstStyle/>
                    <a:p>
                      <a:pPr>
                        <a:lnSpc>
                          <a:spcPct val="115000"/>
                        </a:lnSpc>
                        <a:spcAft>
                          <a:spcPts val="0"/>
                        </a:spcAft>
                      </a:pPr>
                      <a:r>
                        <a:rPr lang="en-US" sz="1400">
                          <a:effectLst/>
                        </a:rPr>
                        <a:t>196B –</a:t>
                      </a:r>
                      <a:endParaRPr lang="en-IN"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41140" marR="41140" marT="41140" marB="41140"/>
                </a:tc>
                <a:tc>
                  <a:txBody>
                    <a:bodyPr/>
                    <a:lstStyle/>
                    <a:p>
                      <a:pPr>
                        <a:lnSpc>
                          <a:spcPct val="115000"/>
                        </a:lnSpc>
                        <a:spcAft>
                          <a:spcPts val="0"/>
                        </a:spcAft>
                      </a:pPr>
                      <a:r>
                        <a:rPr lang="en-US" sz="1400">
                          <a:effectLst/>
                        </a:rPr>
                        <a:t>Income from units (including long-term capital gain on transfer of such units) to an offshore fund</a:t>
                      </a:r>
                      <a:endParaRPr lang="en-IN"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41140" marR="41140" marT="41140" marB="41140"/>
                </a:tc>
                <a:tc>
                  <a:txBody>
                    <a:bodyPr/>
                    <a:lstStyle/>
                    <a:p>
                      <a:pPr>
                        <a:lnSpc>
                          <a:spcPct val="115000"/>
                        </a:lnSpc>
                        <a:spcAft>
                          <a:spcPts val="0"/>
                        </a:spcAft>
                      </a:pPr>
                      <a:r>
                        <a:rPr lang="en-US" sz="1400" dirty="0">
                          <a:effectLst/>
                        </a:rPr>
                        <a:t>At the time of credit or payment whichever is earlier</a:t>
                      </a:r>
                      <a:endParaRPr lang="en-IN"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1140" marR="41140" marT="41140" marB="41140"/>
                </a:tc>
                <a:tc>
                  <a:txBody>
                    <a:bodyPr/>
                    <a:lstStyle/>
                    <a:p>
                      <a:pPr>
                        <a:lnSpc>
                          <a:spcPct val="115000"/>
                        </a:lnSpc>
                        <a:spcAft>
                          <a:spcPts val="0"/>
                        </a:spcAft>
                      </a:pPr>
                      <a:r>
                        <a:rPr lang="en-US" sz="1400">
                          <a:effectLst/>
                        </a:rPr>
                        <a:t>10%</a:t>
                      </a:r>
                      <a:endParaRPr lang="en-IN" sz="1400">
                        <a:effectLst/>
                      </a:endParaRPr>
                    </a:p>
                    <a:p>
                      <a:pPr algn="just">
                        <a:lnSpc>
                          <a:spcPct val="115000"/>
                        </a:lnSpc>
                        <a:spcAft>
                          <a:spcPts val="0"/>
                        </a:spcAft>
                      </a:pPr>
                      <a:r>
                        <a:rPr lang="en-US" sz="1400">
                          <a:effectLst/>
                        </a:rPr>
                        <a:t>(20% if no Valid PAN)</a:t>
                      </a:r>
                      <a:endParaRPr lang="en-IN"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41140" marR="41140" marT="41140" marB="41140"/>
                </a:tc>
              </a:tr>
              <a:tr h="707039">
                <a:tc>
                  <a:txBody>
                    <a:bodyPr/>
                    <a:lstStyle/>
                    <a:p>
                      <a:pPr>
                        <a:lnSpc>
                          <a:spcPct val="115000"/>
                        </a:lnSpc>
                        <a:spcAft>
                          <a:spcPts val="0"/>
                        </a:spcAft>
                      </a:pPr>
                      <a:r>
                        <a:rPr lang="en-US" sz="1400">
                          <a:effectLst/>
                        </a:rPr>
                        <a:t>196C</a:t>
                      </a:r>
                      <a:endParaRPr lang="en-IN"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41140" marR="41140" marT="41140" marB="41140"/>
                </a:tc>
                <a:tc>
                  <a:txBody>
                    <a:bodyPr/>
                    <a:lstStyle/>
                    <a:p>
                      <a:pPr>
                        <a:lnSpc>
                          <a:spcPct val="115000"/>
                        </a:lnSpc>
                        <a:spcAft>
                          <a:spcPts val="0"/>
                        </a:spcAft>
                      </a:pPr>
                      <a:r>
                        <a:rPr lang="en-US" sz="1400">
                          <a:effectLst/>
                        </a:rPr>
                        <a:t>Income from foreign currency bonds or GDR (including long-term </a:t>
                      </a:r>
                      <a:r>
                        <a:rPr lang="en-US" sz="1400" u="none" strike="noStrike">
                          <a:effectLst/>
                          <a:hlinkClick r:id="rId3"/>
                        </a:rPr>
                        <a:t>capital gains tax</a:t>
                      </a:r>
                      <a:r>
                        <a:rPr lang="en-US" sz="1400">
                          <a:effectLst/>
                        </a:rPr>
                        <a:t> on transfer of such bonds) (not being dividend)</a:t>
                      </a:r>
                      <a:endParaRPr lang="en-IN"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41140" marR="41140" marT="41140" marB="41140"/>
                </a:tc>
                <a:tc>
                  <a:txBody>
                    <a:bodyPr/>
                    <a:lstStyle/>
                    <a:p>
                      <a:pPr>
                        <a:lnSpc>
                          <a:spcPct val="115000"/>
                        </a:lnSpc>
                        <a:spcAft>
                          <a:spcPts val="0"/>
                        </a:spcAft>
                      </a:pPr>
                      <a:r>
                        <a:rPr lang="en-US" sz="1400" dirty="0">
                          <a:effectLst/>
                        </a:rPr>
                        <a:t>At the time of credit or payment whichever is earlier</a:t>
                      </a:r>
                      <a:endParaRPr lang="en-IN"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1140" marR="41140" marT="41140" marB="41140"/>
                </a:tc>
                <a:tc>
                  <a:txBody>
                    <a:bodyPr/>
                    <a:lstStyle/>
                    <a:p>
                      <a:pPr>
                        <a:lnSpc>
                          <a:spcPct val="115000"/>
                        </a:lnSpc>
                        <a:spcAft>
                          <a:spcPts val="0"/>
                        </a:spcAft>
                      </a:pPr>
                      <a:r>
                        <a:rPr lang="en-US" sz="1400" dirty="0">
                          <a:effectLst/>
                        </a:rPr>
                        <a:t>10%</a:t>
                      </a:r>
                      <a:endParaRPr lang="en-IN" sz="1400" dirty="0">
                        <a:effectLst/>
                      </a:endParaRPr>
                    </a:p>
                    <a:p>
                      <a:pPr algn="just">
                        <a:lnSpc>
                          <a:spcPct val="115000"/>
                        </a:lnSpc>
                        <a:spcAft>
                          <a:spcPts val="0"/>
                        </a:spcAft>
                      </a:pPr>
                      <a:r>
                        <a:rPr lang="en-US" sz="1400" dirty="0">
                          <a:effectLst/>
                        </a:rPr>
                        <a:t>(20% if no Valid PAN)</a:t>
                      </a:r>
                      <a:endParaRPr lang="en-IN"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1140" marR="41140" marT="41140" marB="41140"/>
                </a:tc>
              </a:tr>
              <a:tr h="560598">
                <a:tc>
                  <a:txBody>
                    <a:bodyPr/>
                    <a:lstStyle/>
                    <a:p>
                      <a:pPr>
                        <a:lnSpc>
                          <a:spcPct val="115000"/>
                        </a:lnSpc>
                        <a:spcAft>
                          <a:spcPts val="0"/>
                        </a:spcAft>
                      </a:pPr>
                      <a:r>
                        <a:rPr lang="en-US" sz="1400">
                          <a:effectLst/>
                        </a:rPr>
                        <a:t>196D</a:t>
                      </a:r>
                      <a:endParaRPr lang="en-IN"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41140" marR="41140" marT="41140" marB="41140"/>
                </a:tc>
                <a:tc>
                  <a:txBody>
                    <a:bodyPr/>
                    <a:lstStyle/>
                    <a:p>
                      <a:pPr>
                        <a:lnSpc>
                          <a:spcPct val="115000"/>
                        </a:lnSpc>
                        <a:spcAft>
                          <a:spcPts val="0"/>
                        </a:spcAft>
                      </a:pPr>
                      <a:r>
                        <a:rPr lang="en-US" sz="1400">
                          <a:effectLst/>
                        </a:rPr>
                        <a:t>Income of FIIs from securities</a:t>
                      </a:r>
                      <a:endParaRPr lang="en-IN"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41140" marR="41140" marT="41140" marB="41140"/>
                </a:tc>
                <a:tc>
                  <a:txBody>
                    <a:bodyPr/>
                    <a:lstStyle/>
                    <a:p>
                      <a:pPr>
                        <a:lnSpc>
                          <a:spcPct val="115000"/>
                        </a:lnSpc>
                        <a:spcAft>
                          <a:spcPts val="0"/>
                        </a:spcAft>
                      </a:pPr>
                      <a:r>
                        <a:rPr lang="en-US" sz="1400">
                          <a:effectLst/>
                        </a:rPr>
                        <a:t>At the time of credit or payment whichever is earlier</a:t>
                      </a:r>
                      <a:endParaRPr lang="en-IN"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41140" marR="41140" marT="41140" marB="41140"/>
                </a:tc>
                <a:tc>
                  <a:txBody>
                    <a:bodyPr/>
                    <a:lstStyle/>
                    <a:p>
                      <a:pPr>
                        <a:lnSpc>
                          <a:spcPct val="115000"/>
                        </a:lnSpc>
                        <a:spcAft>
                          <a:spcPts val="0"/>
                        </a:spcAft>
                      </a:pPr>
                      <a:r>
                        <a:rPr lang="en-US" sz="1400" dirty="0">
                          <a:effectLst/>
                        </a:rPr>
                        <a:t>20%</a:t>
                      </a:r>
                      <a:endParaRPr lang="en-IN" sz="1400" dirty="0">
                        <a:effectLst/>
                      </a:endParaRPr>
                    </a:p>
                    <a:p>
                      <a:pPr algn="just">
                        <a:lnSpc>
                          <a:spcPct val="115000"/>
                        </a:lnSpc>
                        <a:spcAft>
                          <a:spcPts val="0"/>
                        </a:spcAft>
                      </a:pPr>
                      <a:r>
                        <a:rPr lang="en-US" sz="1400" dirty="0">
                          <a:effectLst/>
                        </a:rPr>
                        <a:t>(20% if no Valid PAN)</a:t>
                      </a:r>
                      <a:endParaRPr lang="en-IN"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1140" marR="41140" marT="41140" marB="41140"/>
                </a:tc>
              </a:tr>
            </a:tbl>
          </a:graphicData>
        </a:graphic>
      </p:graphicFrame>
    </p:spTree>
    <p:extLst>
      <p:ext uri="{BB962C8B-B14F-4D97-AF65-F5344CB8AC3E}">
        <p14:creationId xmlns:p14="http://schemas.microsoft.com/office/powerpoint/2010/main" val="248392880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6158505"/>
          </a:xfrm>
        </p:spPr>
        <p:txBody>
          <a:bodyPr>
            <a:normAutofit fontScale="90000"/>
          </a:bodyPr>
          <a:lstStyle/>
          <a:p>
            <a:r>
              <a:rPr lang="en-IN" b="1" dirty="0" smtClean="0"/>
              <a:t>Section :194I- Payment of Rent </a:t>
            </a:r>
            <a:br>
              <a:rPr lang="en-IN" b="1" dirty="0" smtClean="0"/>
            </a:br>
            <a:r>
              <a:rPr lang="en-IN" dirty="0" smtClean="0"/>
              <a:t/>
            </a:r>
            <a:br>
              <a:rPr lang="en-IN" dirty="0" smtClean="0"/>
            </a:br>
            <a:r>
              <a:rPr lang="en-IN" dirty="0" smtClean="0"/>
              <a:t>Rule 28,28AA,28AB,30,31,31A,37BA</a:t>
            </a:r>
            <a:br>
              <a:rPr lang="en-IN" dirty="0" smtClean="0"/>
            </a:br>
            <a:r>
              <a:rPr lang="en-IN" dirty="0" smtClean="0"/>
              <a:t/>
            </a:r>
            <a:br>
              <a:rPr lang="en-IN" dirty="0" smtClean="0"/>
            </a:br>
            <a:r>
              <a:rPr lang="en-IN" dirty="0" smtClean="0"/>
              <a:t>Deductor: Any person except Individual and HUF and under certain conditions Individual and HUF whose Turnover during the immediate preceding Year exceed Rs.1 crore and in case of Profession exceed Rs.50 lac.</a:t>
            </a:r>
            <a:br>
              <a:rPr lang="en-IN" dirty="0" smtClean="0"/>
            </a:br>
            <a:r>
              <a:rPr lang="en-IN" dirty="0" smtClean="0"/>
              <a:t/>
            </a:r>
            <a:br>
              <a:rPr lang="en-IN" dirty="0" smtClean="0"/>
            </a:br>
            <a:r>
              <a:rPr lang="en-IN" dirty="0" smtClean="0"/>
              <a:t>Deductee : Any Resident</a:t>
            </a:r>
            <a:endParaRPr lang="en-IN" dirty="0"/>
          </a:p>
        </p:txBody>
      </p:sp>
    </p:spTree>
    <p:extLst>
      <p:ext uri="{BB962C8B-B14F-4D97-AF65-F5344CB8AC3E}">
        <p14:creationId xmlns:p14="http://schemas.microsoft.com/office/powerpoint/2010/main" val="41827451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6254039"/>
          </a:xfrm>
        </p:spPr>
        <p:txBody>
          <a:bodyPr>
            <a:normAutofit fontScale="90000"/>
          </a:bodyPr>
          <a:lstStyle/>
          <a:p>
            <a:r>
              <a:rPr lang="en-IN" sz="3600" dirty="0" smtClean="0"/>
              <a:t/>
            </a:r>
            <a:br>
              <a:rPr lang="en-IN" sz="3600" dirty="0" smtClean="0"/>
            </a:br>
            <a:r>
              <a:rPr lang="en-IN" sz="3600" dirty="0"/>
              <a:t/>
            </a:r>
            <a:br>
              <a:rPr lang="en-IN" sz="3600" dirty="0"/>
            </a:br>
            <a:r>
              <a:rPr lang="en-IN" sz="3600" dirty="0" smtClean="0"/>
              <a:t>Rent means any payment, by whatever named called under any Lease, Sub Lease, Tenancy or any other Agreement for Arrangement for the use of (either separately or together) any-</a:t>
            </a:r>
            <a:br>
              <a:rPr lang="en-IN" sz="3600" dirty="0" smtClean="0"/>
            </a:br>
            <a:r>
              <a:rPr lang="en-IN" sz="3600" dirty="0" smtClean="0"/>
              <a:t>Land; or </a:t>
            </a:r>
            <a:br>
              <a:rPr lang="en-IN" sz="3600" dirty="0" smtClean="0"/>
            </a:br>
            <a:r>
              <a:rPr lang="en-IN" sz="3600" dirty="0" smtClean="0"/>
              <a:t>Building (including Factory or Building)</a:t>
            </a:r>
            <a:br>
              <a:rPr lang="en-IN" sz="3600" dirty="0" smtClean="0"/>
            </a:br>
            <a:r>
              <a:rPr lang="en-IN" sz="3600" dirty="0" smtClean="0"/>
              <a:t>Land appurtenant thereto a Building </a:t>
            </a:r>
            <a:r>
              <a:rPr lang="en-IN" sz="3600" dirty="0"/>
              <a:t>(including Factory or Building</a:t>
            </a:r>
            <a:r>
              <a:rPr lang="en-IN" sz="3600" dirty="0" smtClean="0"/>
              <a:t>) or</a:t>
            </a:r>
            <a:br>
              <a:rPr lang="en-IN" sz="3600" dirty="0" smtClean="0"/>
            </a:br>
            <a:r>
              <a:rPr lang="en-IN" sz="3600" dirty="0" smtClean="0"/>
              <a:t>Machinery or</a:t>
            </a:r>
            <a:br>
              <a:rPr lang="en-IN" sz="3600" dirty="0" smtClean="0"/>
            </a:br>
            <a:r>
              <a:rPr lang="en-IN" sz="3600" dirty="0" smtClean="0"/>
              <a:t>Plant or</a:t>
            </a:r>
            <a:br>
              <a:rPr lang="en-IN" sz="3600" dirty="0" smtClean="0"/>
            </a:br>
            <a:r>
              <a:rPr lang="en-IN" sz="3600" dirty="0" smtClean="0"/>
              <a:t>Equipment or</a:t>
            </a:r>
            <a:br>
              <a:rPr lang="en-IN" sz="3600" dirty="0" smtClean="0"/>
            </a:br>
            <a:r>
              <a:rPr lang="en-IN" sz="3600" dirty="0" smtClean="0"/>
              <a:t>Furniture or</a:t>
            </a:r>
            <a:br>
              <a:rPr lang="en-IN" sz="3600" dirty="0" smtClean="0"/>
            </a:br>
            <a:r>
              <a:rPr lang="en-IN" sz="3600" dirty="0" smtClean="0"/>
              <a:t>Fittings</a:t>
            </a:r>
            <a:br>
              <a:rPr lang="en-IN" sz="3600" dirty="0" smtClean="0"/>
            </a:br>
            <a:r>
              <a:rPr lang="en-IN" sz="3600" dirty="0" smtClean="0"/>
              <a:t>Rate of Deduction: 10%,2% &amp; 20%</a:t>
            </a:r>
            <a:br>
              <a:rPr lang="en-IN" sz="3600" dirty="0" smtClean="0"/>
            </a:br>
            <a:r>
              <a:rPr lang="en-IN" dirty="0"/>
              <a:t/>
            </a:r>
            <a:br>
              <a:rPr lang="en-IN" dirty="0"/>
            </a:br>
            <a:endParaRPr lang="en-IN" dirty="0"/>
          </a:p>
        </p:txBody>
      </p:sp>
    </p:spTree>
    <p:extLst>
      <p:ext uri="{BB962C8B-B14F-4D97-AF65-F5344CB8AC3E}">
        <p14:creationId xmlns:p14="http://schemas.microsoft.com/office/powerpoint/2010/main" val="129524735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6240391"/>
          </a:xfrm>
        </p:spPr>
        <p:txBody>
          <a:bodyPr>
            <a:normAutofit/>
          </a:bodyPr>
          <a:lstStyle/>
          <a:p>
            <a:r>
              <a:rPr lang="en-IN" sz="3200" dirty="0" smtClean="0"/>
              <a:t>194IB – </a:t>
            </a:r>
            <a:r>
              <a:rPr lang="en-IN" sz="3200" b="1" dirty="0" smtClean="0"/>
              <a:t>Payment of Rent by certain Individuals or HUF</a:t>
            </a:r>
            <a:br>
              <a:rPr lang="en-IN" sz="3200" b="1" dirty="0" smtClean="0"/>
            </a:br>
            <a:r>
              <a:rPr lang="en-IN" sz="3200" dirty="0" smtClean="0"/>
              <a:t>Rule 30,31,31A and 37BA</a:t>
            </a:r>
            <a:br>
              <a:rPr lang="en-IN" sz="3200" dirty="0" smtClean="0"/>
            </a:br>
            <a:r>
              <a:rPr lang="en-IN" sz="3200" dirty="0" smtClean="0"/>
              <a:t/>
            </a:r>
            <a:br>
              <a:rPr lang="en-IN" sz="3200" dirty="0" smtClean="0"/>
            </a:br>
            <a:r>
              <a:rPr lang="en-IN" sz="3200" dirty="0" smtClean="0"/>
              <a:t>Deductor: Individual and HUF other than person covered U/s 194I</a:t>
            </a:r>
            <a:br>
              <a:rPr lang="en-IN" sz="3200" dirty="0" smtClean="0"/>
            </a:br>
            <a:r>
              <a:rPr lang="en-IN" sz="3200" dirty="0"/>
              <a:t/>
            </a:r>
            <a:br>
              <a:rPr lang="en-IN" sz="3200" dirty="0"/>
            </a:br>
            <a:r>
              <a:rPr lang="en-IN" sz="3200" dirty="0" smtClean="0"/>
              <a:t>Deductee : Any Resident</a:t>
            </a:r>
            <a:br>
              <a:rPr lang="en-IN" sz="3200" dirty="0" smtClean="0"/>
            </a:br>
            <a:r>
              <a:rPr lang="en-IN" sz="3200" dirty="0" smtClean="0"/>
              <a:t/>
            </a:r>
            <a:br>
              <a:rPr lang="en-IN" sz="3200" dirty="0" smtClean="0"/>
            </a:br>
            <a:r>
              <a:rPr lang="en-IN" sz="3200" dirty="0" smtClean="0"/>
              <a:t>Threshold limit : Rent exceeds Rs.50,000/- P.M.</a:t>
            </a:r>
            <a:br>
              <a:rPr lang="en-IN" sz="3200" dirty="0" smtClean="0"/>
            </a:br>
            <a:r>
              <a:rPr lang="en-IN" sz="3200" dirty="0"/>
              <a:t/>
            </a:r>
            <a:br>
              <a:rPr lang="en-IN" sz="3200" dirty="0"/>
            </a:br>
            <a:r>
              <a:rPr lang="en-IN" sz="3200" dirty="0" smtClean="0"/>
              <a:t>Rate - 5%</a:t>
            </a:r>
            <a:br>
              <a:rPr lang="en-IN" sz="3200" dirty="0" smtClean="0"/>
            </a:br>
            <a:r>
              <a:rPr lang="en-IN" sz="3200" dirty="0" smtClean="0"/>
              <a:t>No need to obtain TAN by the Deductor</a:t>
            </a:r>
            <a:endParaRPr lang="en-IN" sz="3200" dirty="0"/>
          </a:p>
        </p:txBody>
      </p:sp>
    </p:spTree>
    <p:extLst>
      <p:ext uri="{BB962C8B-B14F-4D97-AF65-F5344CB8AC3E}">
        <p14:creationId xmlns:p14="http://schemas.microsoft.com/office/powerpoint/2010/main" val="10787211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199" y="245660"/>
            <a:ext cx="11008057" cy="6332561"/>
          </a:xfrm>
        </p:spPr>
        <p:txBody>
          <a:bodyPr>
            <a:normAutofit fontScale="70000" lnSpcReduction="20000"/>
          </a:bodyPr>
          <a:lstStyle/>
          <a:p>
            <a:endParaRPr lang="en-IN" dirty="0" smtClean="0"/>
          </a:p>
          <a:p>
            <a:r>
              <a:rPr lang="en-IN" dirty="0" smtClean="0"/>
              <a:t>194N – </a:t>
            </a:r>
            <a:r>
              <a:rPr lang="en-IN" b="1" dirty="0"/>
              <a:t>Payment of certain amount in Cash</a:t>
            </a:r>
          </a:p>
          <a:p>
            <a:r>
              <a:rPr lang="en-IN" dirty="0" smtClean="0"/>
              <a:t>Relevant Rule 30,31,31A,37BA and 37BB</a:t>
            </a:r>
          </a:p>
          <a:p>
            <a:r>
              <a:rPr lang="en-IN" dirty="0" smtClean="0"/>
              <a:t>Circular no.14/2020 dt.20.07.2020</a:t>
            </a:r>
          </a:p>
          <a:p>
            <a:endParaRPr lang="en-IN" dirty="0" smtClean="0"/>
          </a:p>
          <a:p>
            <a:r>
              <a:rPr lang="en-IN" dirty="0" smtClean="0"/>
              <a:t>Deductor :- A banking Company, Co-Operative Society engaged in carrying on banking business or a Post Office</a:t>
            </a:r>
          </a:p>
          <a:p>
            <a:r>
              <a:rPr lang="en-IN" dirty="0" smtClean="0"/>
              <a:t>Deductee :- Any person except a banking Company or</a:t>
            </a:r>
          </a:p>
          <a:p>
            <a:r>
              <a:rPr lang="en-IN" dirty="0"/>
              <a:t> </a:t>
            </a:r>
            <a:r>
              <a:rPr lang="en-IN" dirty="0" smtClean="0"/>
              <a:t>                     Co-operative bank  or</a:t>
            </a:r>
          </a:p>
          <a:p>
            <a:r>
              <a:rPr lang="en-IN" dirty="0" smtClean="0"/>
              <a:t>                      Any White level automated teller machine operator of a</a:t>
            </a:r>
          </a:p>
          <a:p>
            <a:pPr marL="0" indent="0">
              <a:buNone/>
            </a:pPr>
            <a:r>
              <a:rPr lang="en-IN" dirty="0"/>
              <a:t> </a:t>
            </a:r>
            <a:r>
              <a:rPr lang="en-IN" dirty="0" smtClean="0"/>
              <a:t>                        Banking Company or </a:t>
            </a:r>
            <a:r>
              <a:rPr lang="en-IN" dirty="0"/>
              <a:t>Co-operative </a:t>
            </a:r>
            <a:r>
              <a:rPr lang="en-IN" dirty="0" smtClean="0"/>
              <a:t>bank engaged in such </a:t>
            </a:r>
          </a:p>
          <a:p>
            <a:pPr marL="0" indent="0">
              <a:buNone/>
            </a:pPr>
            <a:r>
              <a:rPr lang="en-IN" dirty="0"/>
              <a:t> </a:t>
            </a:r>
            <a:r>
              <a:rPr lang="en-IN" dirty="0" smtClean="0"/>
              <a:t>                        Banking business </a:t>
            </a:r>
          </a:p>
          <a:p>
            <a:pPr marL="0" indent="0">
              <a:buNone/>
            </a:pPr>
            <a:r>
              <a:rPr lang="en-IN" dirty="0" smtClean="0"/>
              <a:t>Rate of TDS:  2%</a:t>
            </a:r>
          </a:p>
          <a:p>
            <a:pPr marL="0" indent="0">
              <a:buNone/>
            </a:pPr>
            <a:r>
              <a:rPr lang="en-IN" dirty="0" smtClean="0"/>
              <a:t>Threshold limit: Cash withdrawals from the bank over Rs.1 crore in any F.Y. and Rs.3 Crore for a simple co-operative society</a:t>
            </a:r>
          </a:p>
          <a:p>
            <a:pPr marL="0" indent="0">
              <a:buNone/>
            </a:pPr>
            <a:r>
              <a:rPr lang="en-IN" dirty="0" smtClean="0"/>
              <a:t>If the cash recipient has not filled its return of income for last three consecutive years which is evident from the date where the time period to file the Return of Income as envisaged U/s 139(1) of the Act has already been expired the threshold limit is reduced to Rs.20 lac and the TDS rate is replaced by 5% </a:t>
            </a:r>
          </a:p>
          <a:p>
            <a:pPr marL="0" indent="0">
              <a:buNone/>
            </a:pPr>
            <a:r>
              <a:rPr lang="en-IN" dirty="0" smtClean="0"/>
              <a:t> </a:t>
            </a:r>
          </a:p>
        </p:txBody>
      </p:sp>
    </p:spTree>
    <p:extLst>
      <p:ext uri="{BB962C8B-B14F-4D97-AF65-F5344CB8AC3E}">
        <p14:creationId xmlns:p14="http://schemas.microsoft.com/office/powerpoint/2010/main" val="272040350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183</TotalTime>
  <Words>1390</Words>
  <Application>Microsoft Office PowerPoint</Application>
  <PresentationFormat>Widescreen</PresentationFormat>
  <Paragraphs>168</Paragraphs>
  <Slides>16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16</vt:i4>
      </vt:variant>
    </vt:vector>
  </HeadingPairs>
  <TitlesOfParts>
    <vt:vector size="21" baseType="lpstr">
      <vt:lpstr>Arial</vt:lpstr>
      <vt:lpstr>Calibri</vt:lpstr>
      <vt:lpstr>Calibri Light</vt:lpstr>
      <vt:lpstr>Times New Roman</vt:lpstr>
      <vt:lpstr>Office Theme</vt:lpstr>
      <vt:lpstr>SECTION 194I,194IB, 194N &amp; 194LA OF THE   INCOME TAX ACT,1961   WITH PROCEDURES THEREON</vt:lpstr>
      <vt:lpstr>PowerPoint Presentation</vt:lpstr>
      <vt:lpstr>PowerPoint Presentation</vt:lpstr>
      <vt:lpstr>PowerPoint Presentation</vt:lpstr>
      <vt:lpstr>PowerPoint Presentation</vt:lpstr>
      <vt:lpstr>Section :194I- Payment of Rent   Rule 28,28AA,28AB,30,31,31A,37BA  Deductor: Any person except Individual and HUF and under certain conditions Individual and HUF whose Turnover during the immediate preceding Year exceed Rs.1 crore and in case of Profession exceed Rs.50 lac.  Deductee : Any Resident</vt:lpstr>
      <vt:lpstr>  Rent means any payment, by whatever named called under any Lease, Sub Lease, Tenancy or any other Agreement for Arrangement for the use of (either separately or together) any- Land; or  Building (including Factory or Building) Land appurtenant thereto a Building (including Factory or Building) or Machinery or Plant or Equipment or Furniture or Fittings Rate of Deduction: 10%,2% &amp; 20%  </vt:lpstr>
      <vt:lpstr>194IB – Payment of Rent by certain Individuals or HUF Rule 30,31,31A and 37BA  Deductor: Individual and HUF other than person covered U/s 194I  Deductee : Any Resident  Threshold limit : Rent exceeds Rs.50,000/- P.M.  Rate - 5% No need to obtain TAN by the Deductor</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Windows User</dc:creator>
  <cp:lastModifiedBy>Windows User</cp:lastModifiedBy>
  <cp:revision>20</cp:revision>
  <dcterms:created xsi:type="dcterms:W3CDTF">2023-01-05T11:05:25Z</dcterms:created>
  <dcterms:modified xsi:type="dcterms:W3CDTF">2023-10-14T10:37:25Z</dcterms:modified>
</cp:coreProperties>
</file>