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Lst>
  <p:notesMasterIdLst>
    <p:notesMasterId r:id="rId61"/>
  </p:notesMasterIdLst>
  <p:sldIdLst>
    <p:sldId id="258" r:id="rId4"/>
    <p:sldId id="259" r:id="rId5"/>
    <p:sldId id="261" r:id="rId6"/>
    <p:sldId id="256" r:id="rId7"/>
    <p:sldId id="260" r:id="rId8"/>
    <p:sldId id="262" r:id="rId9"/>
    <p:sldId id="263" r:id="rId10"/>
    <p:sldId id="264" r:id="rId11"/>
    <p:sldId id="265" r:id="rId12"/>
    <p:sldId id="275" r:id="rId13"/>
    <p:sldId id="303" r:id="rId14"/>
    <p:sldId id="306" r:id="rId15"/>
    <p:sldId id="266" r:id="rId16"/>
    <p:sldId id="267" r:id="rId17"/>
    <p:sldId id="268" r:id="rId18"/>
    <p:sldId id="269" r:id="rId19"/>
    <p:sldId id="270" r:id="rId20"/>
    <p:sldId id="271" r:id="rId21"/>
    <p:sldId id="272" r:id="rId22"/>
    <p:sldId id="277" r:id="rId23"/>
    <p:sldId id="273" r:id="rId24"/>
    <p:sldId id="274"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08" r:id="rId42"/>
    <p:sldId id="309" r:id="rId43"/>
    <p:sldId id="310" r:id="rId44"/>
    <p:sldId id="311" r:id="rId45"/>
    <p:sldId id="312" r:id="rId46"/>
    <p:sldId id="313" r:id="rId47"/>
    <p:sldId id="314" r:id="rId48"/>
    <p:sldId id="315" r:id="rId49"/>
    <p:sldId id="301" r:id="rId50"/>
    <p:sldId id="302" r:id="rId51"/>
    <p:sldId id="307" r:id="rId52"/>
    <p:sldId id="294" r:id="rId53"/>
    <p:sldId id="295" r:id="rId54"/>
    <p:sldId id="296" r:id="rId55"/>
    <p:sldId id="297" r:id="rId56"/>
    <p:sldId id="298" r:id="rId57"/>
    <p:sldId id="299" r:id="rId58"/>
    <p:sldId id="316" r:id="rId59"/>
    <p:sldId id="30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003300"/>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2" d="100"/>
          <a:sy n="62" d="100"/>
        </p:scale>
        <p:origin x="140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60F79-93DF-4C80-BDB3-9B220F53937B}" type="doc">
      <dgm:prSet loTypeId="urn:microsoft.com/office/officeart/2005/8/layout/hList1" loCatId="list" qsTypeId="urn:microsoft.com/office/officeart/2005/8/quickstyle/3d2" qsCatId="3D" csTypeId="urn:microsoft.com/office/officeart/2005/8/colors/accent3_2" csCatId="accent3" phldr="1"/>
      <dgm:spPr/>
      <dgm:t>
        <a:bodyPr/>
        <a:lstStyle/>
        <a:p>
          <a:endParaRPr lang="en-US"/>
        </a:p>
      </dgm:t>
    </dgm:pt>
    <dgm:pt modelId="{2461D577-AAAE-4EF5-9071-44B8868520DD}">
      <dgm:prSet phldrT="[Text]"/>
      <dgm:spPr/>
      <dgm:t>
        <a:bodyPr/>
        <a:lstStyle/>
        <a:p>
          <a:r>
            <a:rPr lang="en-US" b="1" i="0" dirty="0"/>
            <a:t>Disallowance of expenditure</a:t>
          </a:r>
          <a:endParaRPr lang="en-US" dirty="0"/>
        </a:p>
      </dgm:t>
    </dgm:pt>
    <dgm:pt modelId="{9734A641-6F68-4713-809E-AD5BB735AC1B}" type="parTrans" cxnId="{2BDD6304-B324-46FE-88EB-5A77B95B304B}">
      <dgm:prSet/>
      <dgm:spPr/>
      <dgm:t>
        <a:bodyPr/>
        <a:lstStyle/>
        <a:p>
          <a:endParaRPr lang="en-US"/>
        </a:p>
      </dgm:t>
    </dgm:pt>
    <dgm:pt modelId="{F6AA74F4-8527-4063-8708-B90D27A49421}" type="sibTrans" cxnId="{2BDD6304-B324-46FE-88EB-5A77B95B304B}">
      <dgm:prSet/>
      <dgm:spPr/>
      <dgm:t>
        <a:bodyPr/>
        <a:lstStyle/>
        <a:p>
          <a:endParaRPr lang="en-US"/>
        </a:p>
      </dgm:t>
    </dgm:pt>
    <dgm:pt modelId="{BEB17833-E7A2-4689-96C0-3622C47DF6ED}">
      <dgm:prSet phldrT="[Text]"/>
      <dgm:spPr/>
      <dgm:t>
        <a:bodyPr/>
        <a:lstStyle/>
        <a:p>
          <a:r>
            <a:rPr lang="en-US" b="0" i="0" dirty="0">
              <a:hlinkClick xmlns:r="http://schemas.openxmlformats.org/officeDocument/2006/relationships" r:id="rId1"/>
            </a:rPr>
            <a:t>section 40(a)(i)</a:t>
          </a:r>
          <a:endParaRPr lang="en-US" dirty="0"/>
        </a:p>
      </dgm:t>
    </dgm:pt>
    <dgm:pt modelId="{3772B417-FB29-4623-B22D-1DC2B770C763}" type="parTrans" cxnId="{F7FDA50E-6849-48A0-BDC5-95D20FD5201A}">
      <dgm:prSet/>
      <dgm:spPr/>
      <dgm:t>
        <a:bodyPr/>
        <a:lstStyle/>
        <a:p>
          <a:endParaRPr lang="en-US"/>
        </a:p>
      </dgm:t>
    </dgm:pt>
    <dgm:pt modelId="{26ABD76D-CA90-4B92-A685-5200A33DF49B}" type="sibTrans" cxnId="{F7FDA50E-6849-48A0-BDC5-95D20FD5201A}">
      <dgm:prSet/>
      <dgm:spPr/>
      <dgm:t>
        <a:bodyPr/>
        <a:lstStyle/>
        <a:p>
          <a:endParaRPr lang="en-US"/>
        </a:p>
      </dgm:t>
    </dgm:pt>
    <dgm:pt modelId="{D46F8D8D-3E27-49AE-904A-2C05784131F4}">
      <dgm:prSet phldrT="[Text]"/>
      <dgm:spPr/>
      <dgm:t>
        <a:bodyPr/>
        <a:lstStyle/>
        <a:p>
          <a:r>
            <a:rPr lang="en-US" b="0" i="0" dirty="0">
              <a:hlinkClick xmlns:r="http://schemas.openxmlformats.org/officeDocument/2006/relationships" r:id="rId1"/>
            </a:rPr>
            <a:t>section 40(a)(ia)</a:t>
          </a:r>
          <a:endParaRPr lang="en-US" dirty="0"/>
        </a:p>
      </dgm:t>
    </dgm:pt>
    <dgm:pt modelId="{FC56461D-9588-48E1-A0E0-2855005C196E}" type="parTrans" cxnId="{B138772F-EB7B-4F13-A06B-67320E6996D2}">
      <dgm:prSet/>
      <dgm:spPr/>
      <dgm:t>
        <a:bodyPr/>
        <a:lstStyle/>
        <a:p>
          <a:endParaRPr lang="en-US"/>
        </a:p>
      </dgm:t>
    </dgm:pt>
    <dgm:pt modelId="{7CA972CC-9A33-44F1-A8E0-54126C05829C}" type="sibTrans" cxnId="{B138772F-EB7B-4F13-A06B-67320E6996D2}">
      <dgm:prSet/>
      <dgm:spPr/>
      <dgm:t>
        <a:bodyPr/>
        <a:lstStyle/>
        <a:p>
          <a:endParaRPr lang="en-US"/>
        </a:p>
      </dgm:t>
    </dgm:pt>
    <dgm:pt modelId="{782A01C9-E968-484C-B3EB-645005167C2C}">
      <dgm:prSet phldrT="[Text]"/>
      <dgm:spPr/>
      <dgm:t>
        <a:bodyPr/>
        <a:lstStyle/>
        <a:p>
          <a:r>
            <a:rPr lang="en-US" b="1" i="0" dirty="0"/>
            <a:t>Levy of interest</a:t>
          </a:r>
          <a:endParaRPr lang="en-US" dirty="0"/>
        </a:p>
      </dgm:t>
    </dgm:pt>
    <dgm:pt modelId="{66CD1487-9F86-4920-9353-0B6B98372C91}" type="parTrans" cxnId="{33B61313-316F-465E-AA08-0660C1CB7F60}">
      <dgm:prSet/>
      <dgm:spPr/>
      <dgm:t>
        <a:bodyPr/>
        <a:lstStyle/>
        <a:p>
          <a:endParaRPr lang="en-US"/>
        </a:p>
      </dgm:t>
    </dgm:pt>
    <dgm:pt modelId="{6BC9CE6E-6522-439E-8845-874C772732C6}" type="sibTrans" cxnId="{33B61313-316F-465E-AA08-0660C1CB7F60}">
      <dgm:prSet/>
      <dgm:spPr/>
      <dgm:t>
        <a:bodyPr/>
        <a:lstStyle/>
        <a:p>
          <a:endParaRPr lang="en-US"/>
        </a:p>
      </dgm:t>
    </dgm:pt>
    <dgm:pt modelId="{DEB54975-8B93-4641-86F0-21F180C61A56}">
      <dgm:prSet phldrT="[Text]"/>
      <dgm:spPr/>
      <dgm:t>
        <a:bodyPr/>
        <a:lstStyle/>
        <a:p>
          <a:r>
            <a:rPr lang="en-US" b="0" i="0" dirty="0">
              <a:hlinkClick xmlns:r="http://schemas.openxmlformats.org/officeDocument/2006/relationships" r:id="rId1"/>
            </a:rPr>
            <a:t>section 201</a:t>
          </a:r>
          <a:endParaRPr lang="en-US" dirty="0"/>
        </a:p>
      </dgm:t>
    </dgm:pt>
    <dgm:pt modelId="{D23CF87A-E31F-4AED-A604-D80CF4D51939}" type="parTrans" cxnId="{75A8D3C6-8846-42D3-B196-B4EB9DE1EB43}">
      <dgm:prSet/>
      <dgm:spPr/>
      <dgm:t>
        <a:bodyPr/>
        <a:lstStyle/>
        <a:p>
          <a:endParaRPr lang="en-US"/>
        </a:p>
      </dgm:t>
    </dgm:pt>
    <dgm:pt modelId="{B596CE01-E810-4FC3-9DEF-ADD81B769387}" type="sibTrans" cxnId="{75A8D3C6-8846-42D3-B196-B4EB9DE1EB43}">
      <dgm:prSet/>
      <dgm:spPr/>
      <dgm:t>
        <a:bodyPr/>
        <a:lstStyle/>
        <a:p>
          <a:endParaRPr lang="en-US"/>
        </a:p>
      </dgm:t>
    </dgm:pt>
    <dgm:pt modelId="{16B2817F-12EF-45E8-A586-E5595408B1BB}">
      <dgm:prSet phldrT="[Text]"/>
      <dgm:spPr/>
      <dgm:t>
        <a:bodyPr/>
        <a:lstStyle/>
        <a:p>
          <a:r>
            <a:rPr lang="en-US" b="1" i="0" dirty="0"/>
            <a:t>Levy of Penalty</a:t>
          </a:r>
          <a:endParaRPr lang="en-US" dirty="0"/>
        </a:p>
      </dgm:t>
    </dgm:pt>
    <dgm:pt modelId="{BE106CE8-E263-4F57-B767-68BC5B68EE8D}" type="parTrans" cxnId="{0838EAA3-FB08-406D-A7C4-FEF887DDFCE0}">
      <dgm:prSet/>
      <dgm:spPr/>
      <dgm:t>
        <a:bodyPr/>
        <a:lstStyle/>
        <a:p>
          <a:endParaRPr lang="en-US"/>
        </a:p>
      </dgm:t>
    </dgm:pt>
    <dgm:pt modelId="{AAAD4E74-78FC-4953-A18F-CED3A9EC8652}" type="sibTrans" cxnId="{0838EAA3-FB08-406D-A7C4-FEF887DDFCE0}">
      <dgm:prSet/>
      <dgm:spPr/>
      <dgm:t>
        <a:bodyPr/>
        <a:lstStyle/>
        <a:p>
          <a:endParaRPr lang="en-US"/>
        </a:p>
      </dgm:t>
    </dgm:pt>
    <dgm:pt modelId="{A06BE12D-6DAA-4CA8-B3AB-03525B73310A}">
      <dgm:prSet phldrT="[Text]"/>
      <dgm:spPr/>
      <dgm:t>
        <a:bodyPr/>
        <a:lstStyle/>
        <a:p>
          <a:r>
            <a:rPr lang="en-US" b="0" i="0" dirty="0">
              <a:solidFill>
                <a:schemeClr val="tx1"/>
              </a:solidFill>
              <a:hlinkClick xmlns:r="http://schemas.openxmlformats.org/officeDocument/2006/relationships" r:id="rId1"/>
            </a:rPr>
            <a:t>section 271C</a:t>
          </a:r>
          <a:endParaRPr lang="en-US" dirty="0">
            <a:solidFill>
              <a:schemeClr val="tx1"/>
            </a:solidFill>
          </a:endParaRPr>
        </a:p>
      </dgm:t>
    </dgm:pt>
    <dgm:pt modelId="{56468EEE-E86C-43B7-AC91-4E12DD270B01}" type="parTrans" cxnId="{B18C6D61-9C74-4BC1-884F-C3141A25B830}">
      <dgm:prSet/>
      <dgm:spPr/>
      <dgm:t>
        <a:bodyPr/>
        <a:lstStyle/>
        <a:p>
          <a:endParaRPr lang="en-US"/>
        </a:p>
      </dgm:t>
    </dgm:pt>
    <dgm:pt modelId="{39F19DC3-89DA-4F9A-9B10-04952AB8B809}" type="sibTrans" cxnId="{B18C6D61-9C74-4BC1-884F-C3141A25B830}">
      <dgm:prSet/>
      <dgm:spPr/>
      <dgm:t>
        <a:bodyPr/>
        <a:lstStyle/>
        <a:p>
          <a:endParaRPr lang="en-US"/>
        </a:p>
      </dgm:t>
    </dgm:pt>
    <dgm:pt modelId="{174238B9-8564-414B-A1AA-BC26487B2892}">
      <dgm:prSet phldrT="[Text]"/>
      <dgm:spPr/>
      <dgm:t>
        <a:bodyPr/>
        <a:lstStyle/>
        <a:p>
          <a:r>
            <a:rPr lang="en-US" b="0" i="0" dirty="0">
              <a:hlinkClick xmlns:r="http://schemas.openxmlformats.org/officeDocument/2006/relationships" r:id="rId1"/>
            </a:rPr>
            <a:t>Section 58(1A)</a:t>
          </a:r>
          <a:endParaRPr lang="en-US" dirty="0"/>
        </a:p>
      </dgm:t>
    </dgm:pt>
    <dgm:pt modelId="{D11A7420-100D-4E07-8409-D871AC4DDDD0}" type="parTrans" cxnId="{727DBB81-7ADD-4266-9960-39913DDCD085}">
      <dgm:prSet/>
      <dgm:spPr/>
      <dgm:t>
        <a:bodyPr/>
        <a:lstStyle/>
        <a:p>
          <a:endParaRPr lang="en-US"/>
        </a:p>
      </dgm:t>
    </dgm:pt>
    <dgm:pt modelId="{A6F153A0-A5BC-4E77-A939-2C2C7521BDC1}" type="sibTrans" cxnId="{727DBB81-7ADD-4266-9960-39913DDCD085}">
      <dgm:prSet/>
      <dgm:spPr/>
      <dgm:t>
        <a:bodyPr/>
        <a:lstStyle/>
        <a:p>
          <a:endParaRPr lang="en-US"/>
        </a:p>
      </dgm:t>
    </dgm:pt>
    <dgm:pt modelId="{06F5C290-1FDA-4DAC-8019-BEC453BA64F3}">
      <dgm:prSet phldrT="[Text]"/>
      <dgm:spPr/>
      <dgm:t>
        <a:bodyPr/>
        <a:lstStyle/>
        <a:p>
          <a:r>
            <a:rPr lang="en-US" b="1" i="0" dirty="0"/>
            <a:t>Prosecution</a:t>
          </a:r>
          <a:r>
            <a:rPr lang="en-US" dirty="0"/>
            <a:t> </a:t>
          </a:r>
        </a:p>
      </dgm:t>
    </dgm:pt>
    <dgm:pt modelId="{F50E9C0B-26A3-4242-96B0-606C9919D385}" type="parTrans" cxnId="{DFBFA7D4-6787-4E75-BFF2-FF32F0917216}">
      <dgm:prSet/>
      <dgm:spPr/>
      <dgm:t>
        <a:bodyPr/>
        <a:lstStyle/>
        <a:p>
          <a:endParaRPr lang="en-US"/>
        </a:p>
      </dgm:t>
    </dgm:pt>
    <dgm:pt modelId="{311A88C8-80E4-4BB7-AF7C-AE18BD7439A1}" type="sibTrans" cxnId="{DFBFA7D4-6787-4E75-BFF2-FF32F0917216}">
      <dgm:prSet/>
      <dgm:spPr/>
      <dgm:t>
        <a:bodyPr/>
        <a:lstStyle/>
        <a:p>
          <a:endParaRPr lang="en-US"/>
        </a:p>
      </dgm:t>
    </dgm:pt>
    <dgm:pt modelId="{8044E8AA-C552-4A64-A878-0B850829BC21}">
      <dgm:prSet phldrT="[Text]"/>
      <dgm:spPr/>
      <dgm:t>
        <a:bodyPr/>
        <a:lstStyle/>
        <a:p>
          <a:r>
            <a:rPr lang="en-US" b="0" i="0" dirty="0">
              <a:solidFill>
                <a:schemeClr val="tx1"/>
              </a:solidFill>
              <a:hlinkClick xmlns:r="http://schemas.openxmlformats.org/officeDocument/2006/relationships" r:id="rId1"/>
            </a:rPr>
            <a:t>Section 276 B</a:t>
          </a:r>
        </a:p>
      </dgm:t>
    </dgm:pt>
    <dgm:pt modelId="{8A28ECED-3F4D-4575-AC9A-E364C5A8339B}" type="parTrans" cxnId="{ADB01D3E-7942-440E-BA76-45997FA42C18}">
      <dgm:prSet/>
      <dgm:spPr/>
      <dgm:t>
        <a:bodyPr/>
        <a:lstStyle/>
        <a:p>
          <a:endParaRPr lang="en-US"/>
        </a:p>
      </dgm:t>
    </dgm:pt>
    <dgm:pt modelId="{3DDFCACE-2F5E-4F26-8823-B6E08268FE6B}" type="sibTrans" cxnId="{ADB01D3E-7942-440E-BA76-45997FA42C18}">
      <dgm:prSet/>
      <dgm:spPr/>
      <dgm:t>
        <a:bodyPr/>
        <a:lstStyle/>
        <a:p>
          <a:endParaRPr lang="en-US"/>
        </a:p>
      </dgm:t>
    </dgm:pt>
    <dgm:pt modelId="{3618C293-D8E9-413C-BB2F-FD2B3D8E8FEA}" type="pres">
      <dgm:prSet presAssocID="{90D60F79-93DF-4C80-BDB3-9B220F53937B}" presName="Name0" presStyleCnt="0">
        <dgm:presLayoutVars>
          <dgm:dir/>
          <dgm:animLvl val="lvl"/>
          <dgm:resizeHandles val="exact"/>
        </dgm:presLayoutVars>
      </dgm:prSet>
      <dgm:spPr/>
    </dgm:pt>
    <dgm:pt modelId="{02243DDB-2E93-4A03-90D7-5D56E511B876}" type="pres">
      <dgm:prSet presAssocID="{2461D577-AAAE-4EF5-9071-44B8868520DD}" presName="composite" presStyleCnt="0"/>
      <dgm:spPr/>
    </dgm:pt>
    <dgm:pt modelId="{42B1B79A-6955-46FC-A271-E08E8E8DC919}" type="pres">
      <dgm:prSet presAssocID="{2461D577-AAAE-4EF5-9071-44B8868520DD}" presName="parTx" presStyleLbl="alignNode1" presStyleIdx="0" presStyleCnt="4" custScaleX="116534">
        <dgm:presLayoutVars>
          <dgm:chMax val="0"/>
          <dgm:chPref val="0"/>
          <dgm:bulletEnabled val="1"/>
        </dgm:presLayoutVars>
      </dgm:prSet>
      <dgm:spPr/>
    </dgm:pt>
    <dgm:pt modelId="{AF8431ED-3AC5-4ED6-B323-9D09F435DE27}" type="pres">
      <dgm:prSet presAssocID="{2461D577-AAAE-4EF5-9071-44B8868520DD}" presName="desTx" presStyleLbl="alignAccFollowNode1" presStyleIdx="0" presStyleCnt="4" custScaleX="116534">
        <dgm:presLayoutVars>
          <dgm:bulletEnabled val="1"/>
        </dgm:presLayoutVars>
      </dgm:prSet>
      <dgm:spPr/>
    </dgm:pt>
    <dgm:pt modelId="{9B7F6912-88A6-4F4D-B894-5A485E983C00}" type="pres">
      <dgm:prSet presAssocID="{F6AA74F4-8527-4063-8708-B90D27A49421}" presName="space" presStyleCnt="0"/>
      <dgm:spPr/>
    </dgm:pt>
    <dgm:pt modelId="{A69AA160-BE11-4234-9CA1-2517696C76C8}" type="pres">
      <dgm:prSet presAssocID="{782A01C9-E968-484C-B3EB-645005167C2C}" presName="composite" presStyleCnt="0"/>
      <dgm:spPr/>
    </dgm:pt>
    <dgm:pt modelId="{B84EB046-C1D4-4295-97D0-07F011AD4A70}" type="pres">
      <dgm:prSet presAssocID="{782A01C9-E968-484C-B3EB-645005167C2C}" presName="parTx" presStyleLbl="alignNode1" presStyleIdx="1" presStyleCnt="4">
        <dgm:presLayoutVars>
          <dgm:chMax val="0"/>
          <dgm:chPref val="0"/>
          <dgm:bulletEnabled val="1"/>
        </dgm:presLayoutVars>
      </dgm:prSet>
      <dgm:spPr/>
    </dgm:pt>
    <dgm:pt modelId="{0AE29237-135A-4BBD-943F-C95B9DF74390}" type="pres">
      <dgm:prSet presAssocID="{782A01C9-E968-484C-B3EB-645005167C2C}" presName="desTx" presStyleLbl="alignAccFollowNode1" presStyleIdx="1" presStyleCnt="4">
        <dgm:presLayoutVars>
          <dgm:bulletEnabled val="1"/>
        </dgm:presLayoutVars>
      </dgm:prSet>
      <dgm:spPr/>
    </dgm:pt>
    <dgm:pt modelId="{CCB777F2-B437-4701-9190-6310509BD61A}" type="pres">
      <dgm:prSet presAssocID="{6BC9CE6E-6522-439E-8845-874C772732C6}" presName="space" presStyleCnt="0"/>
      <dgm:spPr/>
    </dgm:pt>
    <dgm:pt modelId="{0743029B-86BE-4C18-933D-151E50988E7E}" type="pres">
      <dgm:prSet presAssocID="{16B2817F-12EF-45E8-A586-E5595408B1BB}" presName="composite" presStyleCnt="0"/>
      <dgm:spPr/>
    </dgm:pt>
    <dgm:pt modelId="{9E115219-920F-4B1C-AA78-7E09E32530F6}" type="pres">
      <dgm:prSet presAssocID="{16B2817F-12EF-45E8-A586-E5595408B1BB}" presName="parTx" presStyleLbl="alignNode1" presStyleIdx="2" presStyleCnt="4">
        <dgm:presLayoutVars>
          <dgm:chMax val="0"/>
          <dgm:chPref val="0"/>
          <dgm:bulletEnabled val="1"/>
        </dgm:presLayoutVars>
      </dgm:prSet>
      <dgm:spPr/>
    </dgm:pt>
    <dgm:pt modelId="{4E45B224-5AE2-49A6-9743-D4615D4EF872}" type="pres">
      <dgm:prSet presAssocID="{16B2817F-12EF-45E8-A586-E5595408B1BB}" presName="desTx" presStyleLbl="alignAccFollowNode1" presStyleIdx="2" presStyleCnt="4">
        <dgm:presLayoutVars>
          <dgm:bulletEnabled val="1"/>
        </dgm:presLayoutVars>
      </dgm:prSet>
      <dgm:spPr/>
    </dgm:pt>
    <dgm:pt modelId="{30FBB0F1-DAD3-4C7C-956D-5AF542B2F894}" type="pres">
      <dgm:prSet presAssocID="{AAAD4E74-78FC-4953-A18F-CED3A9EC8652}" presName="space" presStyleCnt="0"/>
      <dgm:spPr/>
    </dgm:pt>
    <dgm:pt modelId="{3CEAEFDD-D99D-4C49-A79A-A50B79B0D97C}" type="pres">
      <dgm:prSet presAssocID="{06F5C290-1FDA-4DAC-8019-BEC453BA64F3}" presName="composite" presStyleCnt="0"/>
      <dgm:spPr/>
    </dgm:pt>
    <dgm:pt modelId="{6FDC405A-D8BA-43F5-B9BB-BA345559EF55}" type="pres">
      <dgm:prSet presAssocID="{06F5C290-1FDA-4DAC-8019-BEC453BA64F3}" presName="parTx" presStyleLbl="alignNode1" presStyleIdx="3" presStyleCnt="4" custLinFactNeighborX="-515" custLinFactNeighborY="-5120">
        <dgm:presLayoutVars>
          <dgm:chMax val="0"/>
          <dgm:chPref val="0"/>
          <dgm:bulletEnabled val="1"/>
        </dgm:presLayoutVars>
      </dgm:prSet>
      <dgm:spPr/>
    </dgm:pt>
    <dgm:pt modelId="{5B2FF4F5-EE3E-42E6-BF3F-770D2094FAA1}" type="pres">
      <dgm:prSet presAssocID="{06F5C290-1FDA-4DAC-8019-BEC453BA64F3}" presName="desTx" presStyleLbl="alignAccFollowNode1" presStyleIdx="3" presStyleCnt="4">
        <dgm:presLayoutVars>
          <dgm:bulletEnabled val="1"/>
        </dgm:presLayoutVars>
      </dgm:prSet>
      <dgm:spPr/>
    </dgm:pt>
  </dgm:ptLst>
  <dgm:cxnLst>
    <dgm:cxn modelId="{2BDD6304-B324-46FE-88EB-5A77B95B304B}" srcId="{90D60F79-93DF-4C80-BDB3-9B220F53937B}" destId="{2461D577-AAAE-4EF5-9071-44B8868520DD}" srcOrd="0" destOrd="0" parTransId="{9734A641-6F68-4713-809E-AD5BB735AC1B}" sibTransId="{F6AA74F4-8527-4063-8708-B90D27A49421}"/>
    <dgm:cxn modelId="{F7FDA50E-6849-48A0-BDC5-95D20FD5201A}" srcId="{2461D577-AAAE-4EF5-9071-44B8868520DD}" destId="{BEB17833-E7A2-4689-96C0-3622C47DF6ED}" srcOrd="0" destOrd="0" parTransId="{3772B417-FB29-4623-B22D-1DC2B770C763}" sibTransId="{26ABD76D-CA90-4B92-A685-5200A33DF49B}"/>
    <dgm:cxn modelId="{6E06E90F-70A9-46DB-9CE1-2AF940F31EDB}" type="presOf" srcId="{174238B9-8564-414B-A1AA-BC26487B2892}" destId="{AF8431ED-3AC5-4ED6-B323-9D09F435DE27}" srcOrd="0" destOrd="2" presId="urn:microsoft.com/office/officeart/2005/8/layout/hList1"/>
    <dgm:cxn modelId="{33B61313-316F-465E-AA08-0660C1CB7F60}" srcId="{90D60F79-93DF-4C80-BDB3-9B220F53937B}" destId="{782A01C9-E968-484C-B3EB-645005167C2C}" srcOrd="1" destOrd="0" parTransId="{66CD1487-9F86-4920-9353-0B6B98372C91}" sibTransId="{6BC9CE6E-6522-439E-8845-874C772732C6}"/>
    <dgm:cxn modelId="{B138772F-EB7B-4F13-A06B-67320E6996D2}" srcId="{2461D577-AAAE-4EF5-9071-44B8868520DD}" destId="{D46F8D8D-3E27-49AE-904A-2C05784131F4}" srcOrd="1" destOrd="0" parTransId="{FC56461D-9588-48E1-A0E0-2855005C196E}" sibTransId="{7CA972CC-9A33-44F1-A8E0-54126C05829C}"/>
    <dgm:cxn modelId="{D066543A-3FA2-405D-B094-B6B19AF5F0E8}" type="presOf" srcId="{A06BE12D-6DAA-4CA8-B3AB-03525B73310A}" destId="{4E45B224-5AE2-49A6-9743-D4615D4EF872}" srcOrd="0" destOrd="0" presId="urn:microsoft.com/office/officeart/2005/8/layout/hList1"/>
    <dgm:cxn modelId="{ADB01D3E-7942-440E-BA76-45997FA42C18}" srcId="{06F5C290-1FDA-4DAC-8019-BEC453BA64F3}" destId="{8044E8AA-C552-4A64-A878-0B850829BC21}" srcOrd="0" destOrd="0" parTransId="{8A28ECED-3F4D-4575-AC9A-E364C5A8339B}" sibTransId="{3DDFCACE-2F5E-4F26-8823-B6E08268FE6B}"/>
    <dgm:cxn modelId="{F68F4C60-02A3-4644-97DB-F8A979D0FF2E}" type="presOf" srcId="{2461D577-AAAE-4EF5-9071-44B8868520DD}" destId="{42B1B79A-6955-46FC-A271-E08E8E8DC919}" srcOrd="0" destOrd="0" presId="urn:microsoft.com/office/officeart/2005/8/layout/hList1"/>
    <dgm:cxn modelId="{B18C6D61-9C74-4BC1-884F-C3141A25B830}" srcId="{16B2817F-12EF-45E8-A586-E5595408B1BB}" destId="{A06BE12D-6DAA-4CA8-B3AB-03525B73310A}" srcOrd="0" destOrd="0" parTransId="{56468EEE-E86C-43B7-AC91-4E12DD270B01}" sibTransId="{39F19DC3-89DA-4F9A-9B10-04952AB8B809}"/>
    <dgm:cxn modelId="{13055944-0F24-4AFB-A503-C42EAB433D1D}" type="presOf" srcId="{90D60F79-93DF-4C80-BDB3-9B220F53937B}" destId="{3618C293-D8E9-413C-BB2F-FD2B3D8E8FEA}" srcOrd="0" destOrd="0" presId="urn:microsoft.com/office/officeart/2005/8/layout/hList1"/>
    <dgm:cxn modelId="{D7947B6E-85CD-4355-8654-55620A1BF265}" type="presOf" srcId="{16B2817F-12EF-45E8-A586-E5595408B1BB}" destId="{9E115219-920F-4B1C-AA78-7E09E32530F6}" srcOrd="0" destOrd="0" presId="urn:microsoft.com/office/officeart/2005/8/layout/hList1"/>
    <dgm:cxn modelId="{C6317C4E-8B2A-4DB9-90F8-6853CEFDCCA7}" type="presOf" srcId="{06F5C290-1FDA-4DAC-8019-BEC453BA64F3}" destId="{6FDC405A-D8BA-43F5-B9BB-BA345559EF55}" srcOrd="0" destOrd="0" presId="urn:microsoft.com/office/officeart/2005/8/layout/hList1"/>
    <dgm:cxn modelId="{706BB04E-33D9-4BF2-8361-00CC2201379A}" type="presOf" srcId="{782A01C9-E968-484C-B3EB-645005167C2C}" destId="{B84EB046-C1D4-4295-97D0-07F011AD4A70}" srcOrd="0" destOrd="0" presId="urn:microsoft.com/office/officeart/2005/8/layout/hList1"/>
    <dgm:cxn modelId="{4772E773-9B58-4BC0-A9FE-528FDBB069B1}" type="presOf" srcId="{BEB17833-E7A2-4689-96C0-3622C47DF6ED}" destId="{AF8431ED-3AC5-4ED6-B323-9D09F435DE27}" srcOrd="0" destOrd="0" presId="urn:microsoft.com/office/officeart/2005/8/layout/hList1"/>
    <dgm:cxn modelId="{727DBB81-7ADD-4266-9960-39913DDCD085}" srcId="{2461D577-AAAE-4EF5-9071-44B8868520DD}" destId="{174238B9-8564-414B-A1AA-BC26487B2892}" srcOrd="2" destOrd="0" parTransId="{D11A7420-100D-4E07-8409-D871AC4DDDD0}" sibTransId="{A6F153A0-A5BC-4E77-A939-2C2C7521BDC1}"/>
    <dgm:cxn modelId="{7AB3528A-B112-4858-ACAA-038A858CD19B}" type="presOf" srcId="{D46F8D8D-3E27-49AE-904A-2C05784131F4}" destId="{AF8431ED-3AC5-4ED6-B323-9D09F435DE27}" srcOrd="0" destOrd="1" presId="urn:microsoft.com/office/officeart/2005/8/layout/hList1"/>
    <dgm:cxn modelId="{0838EAA3-FB08-406D-A7C4-FEF887DDFCE0}" srcId="{90D60F79-93DF-4C80-BDB3-9B220F53937B}" destId="{16B2817F-12EF-45E8-A586-E5595408B1BB}" srcOrd="2" destOrd="0" parTransId="{BE106CE8-E263-4F57-B767-68BC5B68EE8D}" sibTransId="{AAAD4E74-78FC-4953-A18F-CED3A9EC8652}"/>
    <dgm:cxn modelId="{83120BB6-242D-402C-A802-642B0BE3940E}" type="presOf" srcId="{8044E8AA-C552-4A64-A878-0B850829BC21}" destId="{5B2FF4F5-EE3E-42E6-BF3F-770D2094FAA1}" srcOrd="0" destOrd="0" presId="urn:microsoft.com/office/officeart/2005/8/layout/hList1"/>
    <dgm:cxn modelId="{75A8D3C6-8846-42D3-B196-B4EB9DE1EB43}" srcId="{782A01C9-E968-484C-B3EB-645005167C2C}" destId="{DEB54975-8B93-4641-86F0-21F180C61A56}" srcOrd="0" destOrd="0" parTransId="{D23CF87A-E31F-4AED-A604-D80CF4D51939}" sibTransId="{B596CE01-E810-4FC3-9DEF-ADD81B769387}"/>
    <dgm:cxn modelId="{463F81C8-6775-48AC-AF37-6076D025C9C4}" type="presOf" srcId="{DEB54975-8B93-4641-86F0-21F180C61A56}" destId="{0AE29237-135A-4BBD-943F-C95B9DF74390}" srcOrd="0" destOrd="0" presId="urn:microsoft.com/office/officeart/2005/8/layout/hList1"/>
    <dgm:cxn modelId="{DFBFA7D4-6787-4E75-BFF2-FF32F0917216}" srcId="{90D60F79-93DF-4C80-BDB3-9B220F53937B}" destId="{06F5C290-1FDA-4DAC-8019-BEC453BA64F3}" srcOrd="3" destOrd="0" parTransId="{F50E9C0B-26A3-4242-96B0-606C9919D385}" sibTransId="{311A88C8-80E4-4BB7-AF7C-AE18BD7439A1}"/>
    <dgm:cxn modelId="{754D7104-84FD-4DB4-B1BE-63C5BDA1035D}" type="presParOf" srcId="{3618C293-D8E9-413C-BB2F-FD2B3D8E8FEA}" destId="{02243DDB-2E93-4A03-90D7-5D56E511B876}" srcOrd="0" destOrd="0" presId="urn:microsoft.com/office/officeart/2005/8/layout/hList1"/>
    <dgm:cxn modelId="{41979050-0669-473C-B81F-BEDD4ACFC6E7}" type="presParOf" srcId="{02243DDB-2E93-4A03-90D7-5D56E511B876}" destId="{42B1B79A-6955-46FC-A271-E08E8E8DC919}" srcOrd="0" destOrd="0" presId="urn:microsoft.com/office/officeart/2005/8/layout/hList1"/>
    <dgm:cxn modelId="{F0A28428-8D33-4F8A-833C-964F4CD4BA7D}" type="presParOf" srcId="{02243DDB-2E93-4A03-90D7-5D56E511B876}" destId="{AF8431ED-3AC5-4ED6-B323-9D09F435DE27}" srcOrd="1" destOrd="0" presId="urn:microsoft.com/office/officeart/2005/8/layout/hList1"/>
    <dgm:cxn modelId="{4270821D-862E-4266-A79C-363255DC08EF}" type="presParOf" srcId="{3618C293-D8E9-413C-BB2F-FD2B3D8E8FEA}" destId="{9B7F6912-88A6-4F4D-B894-5A485E983C00}" srcOrd="1" destOrd="0" presId="urn:microsoft.com/office/officeart/2005/8/layout/hList1"/>
    <dgm:cxn modelId="{75055846-98BF-45F9-8951-AAF555E14FD8}" type="presParOf" srcId="{3618C293-D8E9-413C-BB2F-FD2B3D8E8FEA}" destId="{A69AA160-BE11-4234-9CA1-2517696C76C8}" srcOrd="2" destOrd="0" presId="urn:microsoft.com/office/officeart/2005/8/layout/hList1"/>
    <dgm:cxn modelId="{243C75DF-01D1-41C1-ABAC-2B7600C21EF1}" type="presParOf" srcId="{A69AA160-BE11-4234-9CA1-2517696C76C8}" destId="{B84EB046-C1D4-4295-97D0-07F011AD4A70}" srcOrd="0" destOrd="0" presId="urn:microsoft.com/office/officeart/2005/8/layout/hList1"/>
    <dgm:cxn modelId="{47EAD48C-AA8C-4F68-8B60-0430977D8044}" type="presParOf" srcId="{A69AA160-BE11-4234-9CA1-2517696C76C8}" destId="{0AE29237-135A-4BBD-943F-C95B9DF74390}" srcOrd="1" destOrd="0" presId="urn:microsoft.com/office/officeart/2005/8/layout/hList1"/>
    <dgm:cxn modelId="{A70F167C-AB40-4C9F-9AA4-E3E13B8A375B}" type="presParOf" srcId="{3618C293-D8E9-413C-BB2F-FD2B3D8E8FEA}" destId="{CCB777F2-B437-4701-9190-6310509BD61A}" srcOrd="3" destOrd="0" presId="urn:microsoft.com/office/officeart/2005/8/layout/hList1"/>
    <dgm:cxn modelId="{8BAAB6A0-C057-4758-9624-00D53C0C69FD}" type="presParOf" srcId="{3618C293-D8E9-413C-BB2F-FD2B3D8E8FEA}" destId="{0743029B-86BE-4C18-933D-151E50988E7E}" srcOrd="4" destOrd="0" presId="urn:microsoft.com/office/officeart/2005/8/layout/hList1"/>
    <dgm:cxn modelId="{B30AD2AC-EA54-472B-B761-5FA92A2430BD}" type="presParOf" srcId="{0743029B-86BE-4C18-933D-151E50988E7E}" destId="{9E115219-920F-4B1C-AA78-7E09E32530F6}" srcOrd="0" destOrd="0" presId="urn:microsoft.com/office/officeart/2005/8/layout/hList1"/>
    <dgm:cxn modelId="{5B999C4B-3133-4871-9AA9-6541984AD944}" type="presParOf" srcId="{0743029B-86BE-4C18-933D-151E50988E7E}" destId="{4E45B224-5AE2-49A6-9743-D4615D4EF872}" srcOrd="1" destOrd="0" presId="urn:microsoft.com/office/officeart/2005/8/layout/hList1"/>
    <dgm:cxn modelId="{55CAE679-1617-44CA-977B-9C07644FBA29}" type="presParOf" srcId="{3618C293-D8E9-413C-BB2F-FD2B3D8E8FEA}" destId="{30FBB0F1-DAD3-4C7C-956D-5AF542B2F894}" srcOrd="5" destOrd="0" presId="urn:microsoft.com/office/officeart/2005/8/layout/hList1"/>
    <dgm:cxn modelId="{ABB2E7F7-B84E-4B1C-8ABA-DE17C5718FDD}" type="presParOf" srcId="{3618C293-D8E9-413C-BB2F-FD2B3D8E8FEA}" destId="{3CEAEFDD-D99D-4C49-A79A-A50B79B0D97C}" srcOrd="6" destOrd="0" presId="urn:microsoft.com/office/officeart/2005/8/layout/hList1"/>
    <dgm:cxn modelId="{59040699-615F-45D1-9B63-CB068AA09A07}" type="presParOf" srcId="{3CEAEFDD-D99D-4C49-A79A-A50B79B0D97C}" destId="{6FDC405A-D8BA-43F5-B9BB-BA345559EF55}" srcOrd="0" destOrd="0" presId="urn:microsoft.com/office/officeart/2005/8/layout/hList1"/>
    <dgm:cxn modelId="{13C30116-7739-4038-AFD1-A6ECC61E974F}" type="presParOf" srcId="{3CEAEFDD-D99D-4C49-A79A-A50B79B0D97C}" destId="{5B2FF4F5-EE3E-42E6-BF3F-770D2094FA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B79A-6955-46FC-A271-E08E8E8DC919}">
      <dsp:nvSpPr>
        <dsp:cNvPr id="0" name=""/>
        <dsp:cNvSpPr/>
      </dsp:nvSpPr>
      <dsp:spPr>
        <a:xfrm>
          <a:off x="1369" y="418040"/>
          <a:ext cx="2207008"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Disallowance of expenditure</a:t>
          </a:r>
          <a:endParaRPr lang="en-US" sz="2000" kern="1200" dirty="0"/>
        </a:p>
      </dsp:txBody>
      <dsp:txXfrm>
        <a:off x="1369" y="418040"/>
        <a:ext cx="2207008" cy="723509"/>
      </dsp:txXfrm>
    </dsp:sp>
    <dsp:sp modelId="{AF8431ED-3AC5-4ED6-B323-9D09F435DE27}">
      <dsp:nvSpPr>
        <dsp:cNvPr id="0" name=""/>
        <dsp:cNvSpPr/>
      </dsp:nvSpPr>
      <dsp:spPr>
        <a:xfrm>
          <a:off x="1369" y="1141549"/>
          <a:ext cx="2207008"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58(1A)</a:t>
          </a:r>
          <a:endParaRPr lang="en-US" sz="2000" kern="1200" dirty="0"/>
        </a:p>
      </dsp:txBody>
      <dsp:txXfrm>
        <a:off x="1369" y="1141549"/>
        <a:ext cx="2207008" cy="2504409"/>
      </dsp:txXfrm>
    </dsp:sp>
    <dsp:sp modelId="{B84EB046-C1D4-4295-97D0-07F011AD4A70}">
      <dsp:nvSpPr>
        <dsp:cNvPr id="0" name=""/>
        <dsp:cNvSpPr/>
      </dsp:nvSpPr>
      <dsp:spPr>
        <a:xfrm>
          <a:off x="2473520"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interest</a:t>
          </a:r>
          <a:endParaRPr lang="en-US" sz="2000" kern="1200" dirty="0"/>
        </a:p>
      </dsp:txBody>
      <dsp:txXfrm>
        <a:off x="2473520" y="418040"/>
        <a:ext cx="1893875" cy="723509"/>
      </dsp:txXfrm>
    </dsp:sp>
    <dsp:sp modelId="{0AE29237-135A-4BBD-943F-C95B9DF74390}">
      <dsp:nvSpPr>
        <dsp:cNvPr id="0" name=""/>
        <dsp:cNvSpPr/>
      </dsp:nvSpPr>
      <dsp:spPr>
        <a:xfrm>
          <a:off x="2473520"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201</a:t>
          </a:r>
          <a:endParaRPr lang="en-US" sz="2000" kern="1200" dirty="0"/>
        </a:p>
      </dsp:txBody>
      <dsp:txXfrm>
        <a:off x="2473520" y="1141549"/>
        <a:ext cx="1893875" cy="2504409"/>
      </dsp:txXfrm>
    </dsp:sp>
    <dsp:sp modelId="{9E115219-920F-4B1C-AA78-7E09E32530F6}">
      <dsp:nvSpPr>
        <dsp:cNvPr id="0" name=""/>
        <dsp:cNvSpPr/>
      </dsp:nvSpPr>
      <dsp:spPr>
        <a:xfrm>
          <a:off x="4632537"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Penalty</a:t>
          </a:r>
          <a:endParaRPr lang="en-US" sz="2000" kern="1200" dirty="0"/>
        </a:p>
      </dsp:txBody>
      <dsp:txXfrm>
        <a:off x="4632537" y="418040"/>
        <a:ext cx="1893875" cy="723509"/>
      </dsp:txXfrm>
    </dsp:sp>
    <dsp:sp modelId="{4E45B224-5AE2-49A6-9743-D4615D4EF872}">
      <dsp:nvSpPr>
        <dsp:cNvPr id="0" name=""/>
        <dsp:cNvSpPr/>
      </dsp:nvSpPr>
      <dsp:spPr>
        <a:xfrm>
          <a:off x="4632537"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271C</a:t>
          </a:r>
          <a:endParaRPr lang="en-US" sz="2000" kern="1200" dirty="0">
            <a:solidFill>
              <a:schemeClr val="tx1"/>
            </a:solidFill>
          </a:endParaRPr>
        </a:p>
      </dsp:txBody>
      <dsp:txXfrm>
        <a:off x="4632537" y="1141549"/>
        <a:ext cx="1893875" cy="2504409"/>
      </dsp:txXfrm>
    </dsp:sp>
    <dsp:sp modelId="{6FDC405A-D8BA-43F5-B9BB-BA345559EF55}">
      <dsp:nvSpPr>
        <dsp:cNvPr id="0" name=""/>
        <dsp:cNvSpPr/>
      </dsp:nvSpPr>
      <dsp:spPr>
        <a:xfrm>
          <a:off x="6781802" y="380996"/>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Prosecution</a:t>
          </a:r>
          <a:r>
            <a:rPr lang="en-US" sz="2000" kern="1200" dirty="0"/>
            <a:t> </a:t>
          </a:r>
        </a:p>
      </dsp:txBody>
      <dsp:txXfrm>
        <a:off x="6781802" y="380996"/>
        <a:ext cx="1893875" cy="723509"/>
      </dsp:txXfrm>
    </dsp:sp>
    <dsp:sp modelId="{5B2FF4F5-EE3E-42E6-BF3F-770D2094FAA1}">
      <dsp:nvSpPr>
        <dsp:cNvPr id="0" name=""/>
        <dsp:cNvSpPr/>
      </dsp:nvSpPr>
      <dsp:spPr>
        <a:xfrm>
          <a:off x="6791555"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276 B</a:t>
          </a:r>
        </a:p>
      </dsp:txBody>
      <dsp:txXfrm>
        <a:off x="6791555" y="1141549"/>
        <a:ext cx="1893875" cy="25044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F8FB5-2FD1-4A05-9198-7796D4DB0BBD}" type="datetimeFigureOut">
              <a:rPr lang="en-IN" smtClean="0"/>
              <a:pPr/>
              <a:t>10-10-2023</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80A22-D0D7-4DD4-9C6E-AA18337AC22D}" type="slidenum">
              <a:rPr lang="en-IN" smtClean="0"/>
              <a:pPr/>
              <a:t>‹#›</a:t>
            </a:fld>
            <a:endParaRPr lang="en-IN" dirty="0"/>
          </a:p>
        </p:txBody>
      </p:sp>
    </p:spTree>
    <p:extLst>
      <p:ext uri="{BB962C8B-B14F-4D97-AF65-F5344CB8AC3E}">
        <p14:creationId xmlns:p14="http://schemas.microsoft.com/office/powerpoint/2010/main" val="124986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80A22-D0D7-4DD4-9C6E-AA18337AC22D}" type="slidenum">
              <a:rPr lang="en-IN" smtClean="0"/>
              <a:pPr/>
              <a:t>46</a:t>
            </a:fld>
            <a:endParaRPr lang="en-IN" dirty="0"/>
          </a:p>
        </p:txBody>
      </p:sp>
    </p:spTree>
    <p:extLst>
      <p:ext uri="{BB962C8B-B14F-4D97-AF65-F5344CB8AC3E}">
        <p14:creationId xmlns:p14="http://schemas.microsoft.com/office/powerpoint/2010/main" val="83981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280A22-D0D7-4DD4-9C6E-AA18337AC22D}" type="slidenum">
              <a:rPr lang="en-IN" smtClean="0"/>
              <a:pPr/>
              <a:t>48</a:t>
            </a:fld>
            <a:endParaRPr lang="en-IN" dirty="0"/>
          </a:p>
        </p:txBody>
      </p:sp>
    </p:spTree>
    <p:extLst>
      <p:ext uri="{BB962C8B-B14F-4D97-AF65-F5344CB8AC3E}">
        <p14:creationId xmlns:p14="http://schemas.microsoft.com/office/powerpoint/2010/main" val="157653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280A22-D0D7-4DD4-9C6E-AA18337AC22D}" type="slidenum">
              <a:rPr lang="en-IN" smtClean="0">
                <a:solidFill>
                  <a:prstClr val="black"/>
                </a:solidFill>
              </a:rPr>
              <a:pPr/>
              <a:t>49</a:t>
            </a:fld>
            <a:endParaRPr lang="en-IN" dirty="0">
              <a:solidFill>
                <a:prstClr val="black"/>
              </a:solidFill>
            </a:endParaRPr>
          </a:p>
        </p:txBody>
      </p:sp>
    </p:spTree>
    <p:extLst>
      <p:ext uri="{BB962C8B-B14F-4D97-AF65-F5344CB8AC3E}">
        <p14:creationId xmlns:p14="http://schemas.microsoft.com/office/powerpoint/2010/main" val="157653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200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24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14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5830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89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96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822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64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89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84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868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269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40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94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769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816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043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34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480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7446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024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247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2949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690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taxguru.in/income-tax/section-80c-investment-equity-linked-savings-scheme-elss.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taxguru.in/income-tax/permanent-account-number-pan.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taxguru.in/income-tax/relationship-principal-agent-exsit-tds-deductible-commission.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taxguru.in/income-tax/concessional-ticket-to-travel-agents-cannot-be-termed-as-commission.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s-blog.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 </a:t>
            </a:r>
          </a:p>
        </p:txBody>
      </p:sp>
      <p:sp>
        <p:nvSpPr>
          <p:cNvPr id="14" name="Oval 13"/>
          <p:cNvSpPr/>
          <p:nvPr/>
        </p:nvSpPr>
        <p:spPr>
          <a:xfrm>
            <a:off x="2209800" y="2362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5" name="Oval 14"/>
          <p:cNvSpPr/>
          <p:nvPr/>
        </p:nvSpPr>
        <p:spPr>
          <a:xfrm>
            <a:off x="4114800" y="28194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6" name="Oval 15"/>
          <p:cNvSpPr/>
          <p:nvPr/>
        </p:nvSpPr>
        <p:spPr>
          <a:xfrm>
            <a:off x="5715000" y="21336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7" name="Oval 16"/>
          <p:cNvSpPr/>
          <p:nvPr/>
        </p:nvSpPr>
        <p:spPr>
          <a:xfrm>
            <a:off x="7239000" y="2895600"/>
            <a:ext cx="17526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37 A</a:t>
            </a:r>
          </a:p>
        </p:txBody>
      </p:sp>
      <p:sp>
        <p:nvSpPr>
          <p:cNvPr id="18" name="Oval 17"/>
          <p:cNvSpPr/>
          <p:nvPr/>
        </p:nvSpPr>
        <p:spPr>
          <a:xfrm>
            <a:off x="838200" y="49530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No.16A</a:t>
            </a:r>
          </a:p>
        </p:txBody>
      </p:sp>
      <p:sp>
        <p:nvSpPr>
          <p:cNvPr id="19" name="Oval 18"/>
          <p:cNvSpPr/>
          <p:nvPr/>
        </p:nvSpPr>
        <p:spPr>
          <a:xfrm>
            <a:off x="3810000" y="49530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26 AS </a:t>
            </a:r>
          </a:p>
        </p:txBody>
      </p:sp>
      <p:sp>
        <p:nvSpPr>
          <p:cNvPr id="20" name="Oval 19"/>
          <p:cNvSpPr/>
          <p:nvPr/>
        </p:nvSpPr>
        <p:spPr>
          <a:xfrm>
            <a:off x="6553200" y="50292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27 Q</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95400"/>
            <a:ext cx="6096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510280" y="2961620"/>
            <a:ext cx="5410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Payments made to the Non-Resident Sports Association represented  their income which accrued or arose or deemed to have accrued or arisen  in India, shall required to deduct tax under section 194E.</a:t>
            </a:r>
            <a:endParaRPr lang="en-IN" sz="2000" b="1" dirty="0">
              <a:latin typeface="Times New Roman" pitchFamily="18" charset="0"/>
              <a:cs typeface="Times New Roman" pitchFamily="18" charset="0"/>
            </a:endParaRPr>
          </a:p>
        </p:txBody>
      </p:sp>
      <p:sp>
        <p:nvSpPr>
          <p:cNvPr id="5" name="TextBox 4"/>
          <p:cNvSpPr txBox="1"/>
          <p:nvPr/>
        </p:nvSpPr>
        <p:spPr>
          <a:xfrm>
            <a:off x="381000" y="2438400"/>
            <a:ext cx="8534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i="1" dirty="0">
                <a:effectLst>
                  <a:outerShdw blurRad="38100" dist="38100" dir="2700000" algn="tl">
                    <a:srgbClr val="000000">
                      <a:alpha val="43137"/>
                    </a:srgbClr>
                  </a:outerShdw>
                </a:effectLst>
                <a:latin typeface="Times New Roman" pitchFamily="18" charset="0"/>
                <a:cs typeface="Times New Roman" pitchFamily="18" charset="0"/>
              </a:rPr>
              <a:t>Pilcom Vs. CIT West Bengal(SUPREME COURT)</a:t>
            </a:r>
            <a:endParaRPr lang="en-IN"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933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95400"/>
            <a:ext cx="6096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352800" y="3392507"/>
            <a:ext cx="55626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prstClr val="black"/>
                </a:solidFill>
                <a:latin typeface="Times New Roman" pitchFamily="18" charset="0"/>
                <a:cs typeface="Times New Roman" pitchFamily="18" charset="0"/>
              </a:rPr>
              <a:t>Sanction Fees paid to a non-resident association of a tennis professional requires tax to be deducted at source under section 194E</a:t>
            </a:r>
          </a:p>
        </p:txBody>
      </p:sp>
      <p:sp>
        <p:nvSpPr>
          <p:cNvPr id="5" name="TextBox 4"/>
          <p:cNvSpPr txBox="1"/>
          <p:nvPr/>
        </p:nvSpPr>
        <p:spPr>
          <a:xfrm>
            <a:off x="381000" y="2438400"/>
            <a:ext cx="85344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International Merchandising Corporations-Indian Branch Office V/s. ADIT (2015) 42 Tribunal</a:t>
            </a:r>
          </a:p>
        </p:txBody>
      </p:sp>
    </p:spTree>
    <p:extLst>
      <p:ext uri="{BB962C8B-B14F-4D97-AF65-F5344CB8AC3E}">
        <p14:creationId xmlns:p14="http://schemas.microsoft.com/office/powerpoint/2010/main" val="232232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2"/>
          <a:srcRect b="63889"/>
          <a:stretch>
            <a:fillRect/>
          </a:stretch>
        </p:blipFill>
        <p:spPr>
          <a:xfrm>
            <a:off x="0" y="1295400"/>
            <a:ext cx="9144000" cy="2971800"/>
          </a:xfrm>
          <a:prstGeom prst="rect">
            <a:avLst/>
          </a:prstGeom>
        </p:spPr>
      </p:pic>
      <p:pic>
        <p:nvPicPr>
          <p:cNvPr id="4" name="Picture 3" descr="128042-money-pti.jpeg"/>
          <p:cNvPicPr>
            <a:picLocks noChangeAspect="1"/>
          </p:cNvPicPr>
          <p:nvPr/>
        </p:nvPicPr>
        <p:blipFill>
          <a:blip r:embed="rId3"/>
          <a:stretch>
            <a:fillRect/>
          </a:stretch>
        </p:blipFill>
        <p:spPr>
          <a:xfrm>
            <a:off x="0" y="4267200"/>
            <a:ext cx="9144000" cy="2590800"/>
          </a:xfrm>
          <a:prstGeom prst="rect">
            <a:avLst/>
          </a:prstGeom>
        </p:spPr>
      </p:pic>
      <p:pic>
        <p:nvPicPr>
          <p:cNvPr id="5" name="Picture 4" descr="128042-money-pti.jpeg"/>
          <p:cNvPicPr>
            <a:picLocks noChangeAspect="1"/>
          </p:cNvPicPr>
          <p:nvPr/>
        </p:nvPicPr>
        <p:blipFill>
          <a:blip r:embed="rId3"/>
          <a:stretch>
            <a:fillRect/>
          </a:stretch>
        </p:blipFill>
        <p:spPr>
          <a:xfrm>
            <a:off x="0" y="0"/>
            <a:ext cx="9144000" cy="1295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194EE</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IN RESPECT OF DEPOSITS UNDER NATIONAL SAVINGS SCHEME, ETC.</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194EE</a:t>
            </a:r>
          </a:p>
        </p:txBody>
      </p:sp>
      <p:cxnSp>
        <p:nvCxnSpPr>
          <p:cNvPr id="6" name="Straight Arrow Connector 5"/>
          <p:cNvCxnSpPr/>
          <p:nvPr/>
        </p:nvCxnSpPr>
        <p:spPr>
          <a:xfrm rot="5400000">
            <a:off x="3505994" y="3200400"/>
            <a:ext cx="7612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62000" y="3657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a:t>
            </a:r>
            <a:r>
              <a:rPr lang="en-US" sz="2000" b="1" dirty="0">
                <a:solidFill>
                  <a:schemeClr val="tx1"/>
                </a:solidFill>
                <a:latin typeface="Garamond" pitchFamily="18" charset="0"/>
              </a:rPr>
              <a:t>Clause (</a:t>
            </a:r>
            <a:r>
              <a:rPr lang="en-US" sz="2000" b="1" i="1" dirty="0">
                <a:solidFill>
                  <a:schemeClr val="tx1"/>
                </a:solidFill>
                <a:latin typeface="Garamond" pitchFamily="18" charset="0"/>
              </a:rPr>
              <a:t>a</a:t>
            </a:r>
            <a:r>
              <a:rPr lang="en-US" sz="2000" b="1" dirty="0">
                <a:solidFill>
                  <a:schemeClr val="tx1"/>
                </a:solidFill>
                <a:latin typeface="Garamond" pitchFamily="18" charset="0"/>
              </a:rPr>
              <a:t>) Of Sub-section (2) Of Section 80CCA</a:t>
            </a:r>
            <a:r>
              <a:rPr lang="en-US" sz="2000" b="1" dirty="0">
                <a:latin typeface="Garamond"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7772400" cy="510778"/>
          </a:xfrm>
          <a:prstGeom prst="roundRect">
            <a:avLst/>
          </a:prstGeom>
          <a:solidFill>
            <a:srgbClr val="002060"/>
          </a:solidFill>
        </p:spPr>
        <p:txBody>
          <a:bodyPr wrap="square" rtlCol="0">
            <a:spAutoFit/>
          </a:bodyPr>
          <a:lstStyle/>
          <a:p>
            <a:pPr algn="ctr"/>
            <a:r>
              <a:rPr lang="en-US" sz="2400" b="1" dirty="0">
                <a:solidFill>
                  <a:schemeClr val="bg1"/>
                </a:solidFill>
                <a:latin typeface="Garamond" pitchFamily="18" charset="0"/>
              </a:rPr>
              <a:t>CLAUSE (a) of Sub section (2) of Section 80CCA</a:t>
            </a:r>
          </a:p>
        </p:txBody>
      </p:sp>
      <p:sp>
        <p:nvSpPr>
          <p:cNvPr id="3" name="TextBox 2"/>
          <p:cNvSpPr txBox="1"/>
          <p:nvPr/>
        </p:nvSpPr>
        <p:spPr>
          <a:xfrm>
            <a:off x="685800" y="1219200"/>
            <a:ext cx="7620000" cy="707886"/>
          </a:xfrm>
          <a:prstGeom prst="rect">
            <a:avLst/>
          </a:prstGeom>
          <a:noFill/>
        </p:spPr>
        <p:txBody>
          <a:bodyPr wrap="square" rtlCol="0">
            <a:spAutoFit/>
          </a:bodyPr>
          <a:lstStyle/>
          <a:p>
            <a:r>
              <a:rPr lang="en-US" sz="2000" b="1" dirty="0">
                <a:latin typeface="Garamond" pitchFamily="18" charset="0"/>
              </a:rPr>
              <a:t> Where any amount-</a:t>
            </a:r>
          </a:p>
          <a:p>
            <a:r>
              <a:rPr lang="en-US" sz="2000" b="1" dirty="0">
                <a:latin typeface="Garamond" pitchFamily="18" charset="0"/>
              </a:rPr>
              <a:t> </a:t>
            </a:r>
          </a:p>
        </p:txBody>
      </p:sp>
      <p:sp>
        <p:nvSpPr>
          <p:cNvPr id="4" name="Rectangle 3"/>
          <p:cNvSpPr/>
          <p:nvPr/>
        </p:nvSpPr>
        <p:spPr>
          <a:xfrm>
            <a:off x="685800" y="1828800"/>
            <a:ext cx="7696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STANDING TO THE CREDIT OF THE ASSESSEE</a:t>
            </a:r>
          </a:p>
        </p:txBody>
      </p:sp>
      <p:sp>
        <p:nvSpPr>
          <p:cNvPr id="5" name="Rounded Rectangle 4"/>
          <p:cNvSpPr/>
          <p:nvPr/>
        </p:nvSpPr>
        <p:spPr>
          <a:xfrm>
            <a:off x="685800" y="2667000"/>
            <a:ext cx="77724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UNDER THE </a:t>
            </a:r>
            <a:r>
              <a:rPr lang="en-US" sz="2000" b="1" dirty="0">
                <a:latin typeface="Garamond" pitchFamily="18" charset="0"/>
              </a:rPr>
              <a:t>NATIONAL SAVINGS SCHEME</a:t>
            </a:r>
            <a:r>
              <a:rPr lang="en-US" sz="2000" dirty="0">
                <a:latin typeface="Garamond" pitchFamily="18" charset="0"/>
              </a:rPr>
              <a:t> IN RESPECT OF WHICH A DEDUCTION HAS BEEN ALLOWED UNDER SUB SECTION (1)</a:t>
            </a:r>
          </a:p>
        </p:txBody>
      </p:sp>
      <p:sp>
        <p:nvSpPr>
          <p:cNvPr id="6" name="Rectangle 5"/>
          <p:cNvSpPr/>
          <p:nvPr/>
        </p:nvSpPr>
        <p:spPr>
          <a:xfrm>
            <a:off x="762000" y="4343400"/>
            <a:ext cx="7620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TOGETHER WITH THE INTEREST ACCRUED ON SUCH AMOUNT</a:t>
            </a:r>
          </a:p>
          <a:p>
            <a:pPr algn="ctr"/>
            <a:endParaRPr lang="en-US" sz="2000" b="1" dirty="0">
              <a:latin typeface="Garamond" pitchFamily="18" charset="0"/>
            </a:endParaRPr>
          </a:p>
        </p:txBody>
      </p:sp>
      <p:sp>
        <p:nvSpPr>
          <p:cNvPr id="7" name="Rounded Rectangle 6"/>
          <p:cNvSpPr/>
          <p:nvPr/>
        </p:nvSpPr>
        <p:spPr>
          <a:xfrm>
            <a:off x="685800" y="5410200"/>
            <a:ext cx="76962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IS WITHDRAWN IN WHOLE OR PART IN ANY PREVIOUS YEAR.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194EE</a:t>
            </a:r>
          </a:p>
        </p:txBody>
      </p:sp>
      <p:sp>
        <p:nvSpPr>
          <p:cNvPr id="5" name="Down Arrow 4"/>
          <p:cNvSpPr/>
          <p:nvPr/>
        </p:nvSpPr>
        <p:spPr>
          <a:xfrm>
            <a:off x="4114800" y="1524000"/>
            <a:ext cx="3048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1828800" y="2286000"/>
            <a:ext cx="5715000" cy="1905000"/>
          </a:xfrm>
          <a:prstGeom prst="flowChartTerminator">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tx1"/>
                </a:solidFill>
                <a:latin typeface="Garamond" pitchFamily="18" charset="0"/>
              </a:rPr>
              <a:t>AT THE TIME OF PAYMENT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194EE IS TO BE DEDUCTED</a:t>
            </a:r>
          </a:p>
        </p:txBody>
      </p:sp>
      <p:sp>
        <p:nvSpPr>
          <p:cNvPr id="7" name="Down Arrow 6"/>
          <p:cNvSpPr/>
          <p:nvPr/>
        </p:nvSpPr>
        <p:spPr>
          <a:xfrm>
            <a:off x="4267200" y="1468120"/>
            <a:ext cx="3048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74060" y="2077720"/>
            <a:ext cx="2362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10%</a:t>
            </a:r>
          </a:p>
        </p:txBody>
      </p:sp>
      <p:sp>
        <p:nvSpPr>
          <p:cNvPr id="9" name="Flowchart: Terminator 8"/>
          <p:cNvSpPr/>
          <p:nvPr/>
        </p:nvSpPr>
        <p:spPr>
          <a:xfrm>
            <a:off x="487680" y="4038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0" name="Down Arrow 9"/>
          <p:cNvSpPr/>
          <p:nvPr/>
        </p:nvSpPr>
        <p:spPr>
          <a:xfrm>
            <a:off x="4300220" y="49530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083560" y="54864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1"/>
            <a:ext cx="8001000" cy="76944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dirty="0">
                <a:solidFill>
                  <a:schemeClr val="dk1"/>
                </a:solidFill>
                <a:effectLst>
                  <a:outerShdw blurRad="38100" dist="38100" dir="2700000" algn="tl">
                    <a:srgbClr val="000000">
                      <a:alpha val="43137"/>
                    </a:srgbClr>
                  </a:outerShdw>
                </a:effectLst>
                <a:latin typeface="Garamond" pitchFamily="18" charset="0"/>
              </a:rPr>
              <a:t> </a:t>
            </a:r>
            <a:r>
              <a:rPr lang="en-US" sz="2200" b="1" dirty="0">
                <a:latin typeface="Garamond" pitchFamily="18" charset="0"/>
              </a:rPr>
              <a:t>WHEN NO TDS IS DEDUCTIBLE UNDER SECTION 194EE</a:t>
            </a:r>
          </a:p>
          <a:p>
            <a:pPr algn="ctr"/>
            <a:endParaRPr lang="en-US" sz="2200" b="1" dirty="0">
              <a:solidFill>
                <a:schemeClr val="dk1"/>
              </a:solidFill>
              <a:effectLst>
                <a:outerShdw blurRad="38100" dist="38100" dir="2700000" algn="tl">
                  <a:srgbClr val="000000">
                    <a:alpha val="43137"/>
                  </a:srgbClr>
                </a:outerShdw>
              </a:effectLst>
              <a:latin typeface="Garamond" pitchFamily="18" charset="0"/>
            </a:endParaRPr>
          </a:p>
        </p:txBody>
      </p:sp>
      <p:cxnSp>
        <p:nvCxnSpPr>
          <p:cNvPr id="4" name="Straight Connector 3"/>
          <p:cNvCxnSpPr/>
          <p:nvPr/>
        </p:nvCxnSpPr>
        <p:spPr>
          <a:xfrm rot="5400000">
            <a:off x="3848894" y="1713706"/>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1981200"/>
            <a:ext cx="716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960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6964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6588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04800" y="2971800"/>
            <a:ext cx="2590800" cy="1828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UP TO RS. 2,500</a:t>
            </a:r>
          </a:p>
        </p:txBody>
      </p:sp>
      <p:sp>
        <p:nvSpPr>
          <p:cNvPr id="14" name="Rounded Rectangle 13"/>
          <p:cNvSpPr/>
          <p:nvPr/>
        </p:nvSpPr>
        <p:spPr>
          <a:xfrm>
            <a:off x="3352800" y="3048000"/>
            <a:ext cx="2438400" cy="2514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TO LEGAL HEIRS </a:t>
            </a:r>
          </a:p>
        </p:txBody>
      </p:sp>
      <p:sp>
        <p:nvSpPr>
          <p:cNvPr id="15" name="Rounded Rectangle 14"/>
          <p:cNvSpPr/>
          <p:nvPr/>
        </p:nvSpPr>
        <p:spPr>
          <a:xfrm>
            <a:off x="6172200" y="3048000"/>
            <a:ext cx="2667000" cy="2438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DECLARATION TO THE PAYER IN FORM NO. 15G OR 15H [Section 197A]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194EE</a:t>
            </a:r>
          </a:p>
        </p:txBody>
      </p:sp>
      <p:sp>
        <p:nvSpPr>
          <p:cNvPr id="3" name="Rounded Rectangle 2"/>
          <p:cNvSpPr/>
          <p:nvPr/>
        </p:nvSpPr>
        <p:spPr>
          <a:xfrm>
            <a:off x="533400" y="1905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aramond" pitchFamily="18" charset="0"/>
              </a:rPr>
              <a:t>The Deductor, under section 194EE of the Income Tax Act, 1961, is required to furnish TDS return in </a:t>
            </a:r>
            <a:r>
              <a:rPr lang="en-US" sz="2400" b="1" dirty="0">
                <a:latin typeface="Garamond" pitchFamily="18" charset="0"/>
                <a:hlinkClick r:id="rId2"/>
              </a:rPr>
              <a:t>Form 26Q</a:t>
            </a:r>
            <a:endParaRPr lang="en-US" sz="2400" dirty="0">
              <a:latin typeface="Garamond" pitchFamily="18" charset="0"/>
            </a:endParaRPr>
          </a:p>
        </p:txBody>
      </p:sp>
      <p:sp>
        <p:nvSpPr>
          <p:cNvPr id="5" name="Down Arrow 4"/>
          <p:cNvSpPr/>
          <p:nvPr/>
        </p:nvSpPr>
        <p:spPr>
          <a:xfrm>
            <a:off x="3962400" y="1143000"/>
            <a:ext cx="685800" cy="60960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TDS: All about Tax Deducted at 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914400" y="118646"/>
            <a:ext cx="7315200" cy="2862322"/>
          </a:xfrm>
          <a:prstGeom prst="rect">
            <a:avLst/>
          </a:prstGeom>
          <a:noFill/>
        </p:spPr>
        <p:txBody>
          <a:bodyPr wrap="square" lIns="91440" tIns="45720" rIns="91440" bIns="4572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solidFill>
                  <a:srgbClr val="003300"/>
                </a:solidFill>
                <a:effectLst>
                  <a:outerShdw blurRad="50800" dist="39000" dir="5460000" algn="tl">
                    <a:srgbClr val="000000">
                      <a:alpha val="38000"/>
                    </a:srgbClr>
                  </a:outerShdw>
                </a:effectLst>
              </a:rPr>
              <a:t> SESSION ON TDS SECTIONS 194E, 194EE, 194F, 194G,194H,194M</a:t>
            </a:r>
          </a:p>
          <a:p>
            <a:pPr algn="ctr"/>
            <a:endParaRPr lang="en-US" sz="4400" b="1" cap="none" spc="0" dirty="0">
              <a:ln w="11430"/>
              <a:solidFill>
                <a:srgbClr val="003300"/>
              </a:solidFill>
              <a:effectLst>
                <a:outerShdw blurRad="50800" dist="39000" dir="5460000" algn="tl">
                  <a:srgbClr val="000000">
                    <a:alpha val="38000"/>
                  </a:srgbClr>
                </a:outerShdw>
              </a:effectLst>
            </a:endParaRPr>
          </a:p>
        </p:txBody>
      </p:sp>
      <p:pic>
        <p:nvPicPr>
          <p:cNvPr id="7" name="Picture 6" descr="images.jpg"/>
          <p:cNvPicPr>
            <a:picLocks noChangeAspect="1"/>
          </p:cNvPicPr>
          <p:nvPr/>
        </p:nvPicPr>
        <p:blipFill>
          <a:blip r:embed="rId2"/>
          <a:stretch>
            <a:fillRect/>
          </a:stretch>
        </p:blipFill>
        <p:spPr>
          <a:xfrm>
            <a:off x="457200" y="3200400"/>
            <a:ext cx="8153400" cy="3276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29C</a:t>
            </a:r>
          </a:p>
        </p:txBody>
      </p:sp>
      <p:sp>
        <p:nvSpPr>
          <p:cNvPr id="14" name="Oval 13"/>
          <p:cNvSpPr/>
          <p:nvPr/>
        </p:nvSpPr>
        <p:spPr>
          <a:xfrm>
            <a:off x="17526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15" name="Oval 14"/>
          <p:cNvSpPr/>
          <p:nvPr/>
        </p:nvSpPr>
        <p:spPr>
          <a:xfrm>
            <a:off x="3276600" y="26670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6" name="Oval 15"/>
          <p:cNvSpPr/>
          <p:nvPr/>
        </p:nvSpPr>
        <p:spPr>
          <a:xfrm>
            <a:off x="4876800" y="2286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7" name="Oval 16"/>
          <p:cNvSpPr/>
          <p:nvPr/>
        </p:nvSpPr>
        <p:spPr>
          <a:xfrm>
            <a:off x="6477000" y="2667000"/>
            <a:ext cx="16002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 AB</a:t>
            </a:r>
          </a:p>
        </p:txBody>
      </p:sp>
      <p:sp>
        <p:nvSpPr>
          <p:cNvPr id="18" name="Oval 17"/>
          <p:cNvSpPr/>
          <p:nvPr/>
        </p:nvSpPr>
        <p:spPr>
          <a:xfrm>
            <a:off x="304800" y="46482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a:t>
            </a:r>
          </a:p>
        </p:txBody>
      </p:sp>
      <p:sp>
        <p:nvSpPr>
          <p:cNvPr id="19" name="Oval 18"/>
          <p:cNvSpPr/>
          <p:nvPr/>
        </p:nvSpPr>
        <p:spPr>
          <a:xfrm>
            <a:off x="2590800" y="46482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15H</a:t>
            </a:r>
          </a:p>
        </p:txBody>
      </p:sp>
      <p:sp>
        <p:nvSpPr>
          <p:cNvPr id="20" name="Oval 19"/>
          <p:cNvSpPr/>
          <p:nvPr/>
        </p:nvSpPr>
        <p:spPr>
          <a:xfrm>
            <a:off x="48768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21" name="Oval 20"/>
          <p:cNvSpPr/>
          <p:nvPr/>
        </p:nvSpPr>
        <p:spPr>
          <a:xfrm>
            <a:off x="7696200" y="2209800"/>
            <a:ext cx="14478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22" name="Oval 21"/>
          <p:cNvSpPr/>
          <p:nvPr/>
        </p:nvSpPr>
        <p:spPr>
          <a:xfrm>
            <a:off x="7086600" y="4724400"/>
            <a:ext cx="1828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23" name="Oval 22"/>
          <p:cNvSpPr/>
          <p:nvPr/>
        </p:nvSpPr>
        <p:spPr>
          <a:xfrm>
            <a:off x="1524000" y="5867400"/>
            <a:ext cx="2209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24" name="Oval 23"/>
          <p:cNvSpPr/>
          <p:nvPr/>
        </p:nvSpPr>
        <p:spPr>
          <a:xfrm>
            <a:off x="4495800" y="57912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1000"/>
            <a:lum/>
          </a:blip>
          <a:srcRect/>
          <a:stretch>
            <a:fillRect l="-25000" r="-25000"/>
          </a:stretch>
        </a:blipFill>
        <a:effectLst/>
      </p:bgPr>
    </p:bg>
    <p:spTree>
      <p:nvGrpSpPr>
        <p:cNvPr id="1" name=""/>
        <p:cNvGrpSpPr/>
        <p:nvPr/>
      </p:nvGrpSpPr>
      <p:grpSpPr>
        <a:xfrm>
          <a:off x="0" y="0"/>
          <a:ext cx="0" cy="0"/>
          <a:chOff x="0" y="0"/>
          <a:chExt cx="0" cy="0"/>
        </a:xfrm>
      </p:grpSpPr>
      <p:pic>
        <p:nvPicPr>
          <p:cNvPr id="2" name="Picture 1" descr="slide_24.jpg"/>
          <p:cNvPicPr>
            <a:picLocks noChangeAspect="1"/>
          </p:cNvPicPr>
          <p:nvPr/>
        </p:nvPicPr>
        <p:blipFill>
          <a:blip r:embed="rId3"/>
          <a:srcRect b="55556"/>
          <a:stretch>
            <a:fillRect/>
          </a:stretch>
        </p:blipFill>
        <p:spPr>
          <a:xfrm>
            <a:off x="0" y="304800"/>
            <a:ext cx="9144000" cy="3048000"/>
          </a:xfrm>
          <a:prstGeom prst="rect">
            <a:avLst/>
          </a:prstGeom>
        </p:spPr>
      </p:pic>
      <p:pic>
        <p:nvPicPr>
          <p:cNvPr id="4" name="Picture 3" descr="download.jpg"/>
          <p:cNvPicPr>
            <a:picLocks noChangeAspect="1"/>
          </p:cNvPicPr>
          <p:nvPr/>
        </p:nvPicPr>
        <p:blipFill>
          <a:blip r:embed="rId4"/>
          <a:stretch>
            <a:fillRect/>
          </a:stretch>
        </p:blipFill>
        <p:spPr>
          <a:xfrm>
            <a:off x="4648200" y="2057400"/>
            <a:ext cx="4495800" cy="3505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194F</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ON ACCOUNT OF REPURCHASE OF UNITS BY MUTUAL FUND OR UTI</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194F</a:t>
            </a:r>
          </a:p>
        </p:txBody>
      </p:sp>
      <p:sp>
        <p:nvSpPr>
          <p:cNvPr id="5" name="Rounded Rectangle 4"/>
          <p:cNvSpPr/>
          <p:nvPr/>
        </p:nvSpPr>
        <p:spPr>
          <a:xfrm>
            <a:off x="762000" y="4800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Subsection (2) of section 80CCB</a:t>
            </a:r>
          </a:p>
        </p:txBody>
      </p:sp>
      <p:sp>
        <p:nvSpPr>
          <p:cNvPr id="6" name="Down Arrow 5"/>
          <p:cNvSpPr/>
          <p:nvPr/>
        </p:nvSpPr>
        <p:spPr>
          <a:xfrm>
            <a:off x="3733800" y="2895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3581400"/>
            <a:ext cx="6324600" cy="762000"/>
          </a:xfrm>
          <a:prstGeom prst="flowChartPreparati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Garamond" pitchFamily="18" charset="0"/>
              </a:rPr>
              <a:t>MUTUAL FUNDS or UTI</a:t>
            </a:r>
            <a:r>
              <a:rPr lang="en-US" sz="2000" dirty="0">
                <a:latin typeface="Garamond" pitchFamily="18" charset="0"/>
              </a:rPr>
              <a:t> IS LIABLE TO DEDUCT TDS 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74676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latin typeface="Garamond" pitchFamily="18" charset="0"/>
              </a:rPr>
              <a:t>SECTION 80 CCB (2)</a:t>
            </a:r>
          </a:p>
        </p:txBody>
      </p:sp>
      <p:sp>
        <p:nvSpPr>
          <p:cNvPr id="4" name="Down Arrow 3"/>
          <p:cNvSpPr/>
          <p:nvPr/>
        </p:nvSpPr>
        <p:spPr>
          <a:xfrm>
            <a:off x="3962400" y="1295400"/>
            <a:ext cx="762000" cy="838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143000" y="2209800"/>
            <a:ext cx="6705600"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latin typeface="Garamond" pitchFamily="18" charset="0"/>
              </a:rPr>
              <a:t>Amount which is invested by the assessee in the units being issued under a plan formulated under the</a:t>
            </a:r>
          </a:p>
          <a:p>
            <a:pPr algn="ctr"/>
            <a:r>
              <a:rPr lang="en-US" sz="2200" dirty="0">
                <a:latin typeface="Garamond" pitchFamily="18" charset="0"/>
              </a:rPr>
              <a:t> </a:t>
            </a:r>
            <a:r>
              <a:rPr lang="en-US" sz="2200" b="1" dirty="0">
                <a:latin typeface="Garamond" pitchFamily="18" charset="0"/>
                <a:hlinkClick r:id="rId2"/>
              </a:rPr>
              <a:t>Equity Linked Savings Scheme</a:t>
            </a:r>
            <a:r>
              <a:rPr lang="en-US" sz="2200" dirty="0">
                <a:latin typeface="Garamond" pitchFamily="18" charset="0"/>
              </a:rPr>
              <a:t>.</a:t>
            </a:r>
          </a:p>
        </p:txBody>
      </p:sp>
      <p:cxnSp>
        <p:nvCxnSpPr>
          <p:cNvPr id="7" name="Straight Arrow Connector 6"/>
          <p:cNvCxnSpPr/>
          <p:nvPr/>
        </p:nvCxnSpPr>
        <p:spPr>
          <a:xfrm rot="5400000">
            <a:off x="4153694" y="4228306"/>
            <a:ext cx="5326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Preparation 8"/>
          <p:cNvSpPr/>
          <p:nvPr/>
        </p:nvSpPr>
        <p:spPr>
          <a:xfrm>
            <a:off x="838200" y="4572000"/>
            <a:ext cx="7391400" cy="1905000"/>
          </a:xfrm>
          <a:prstGeom prst="flowChartPreparation">
            <a:avLst/>
          </a:prstGeom>
        </p:spPr>
        <p:style>
          <a:lnRef idx="1">
            <a:schemeClr val="accent6"/>
          </a:lnRef>
          <a:fillRef idx="1002">
            <a:schemeClr val="dk2"/>
          </a:fillRef>
          <a:effectRef idx="1">
            <a:schemeClr val="accent6"/>
          </a:effectRef>
          <a:fontRef idx="minor">
            <a:schemeClr val="dk1"/>
          </a:fontRef>
        </p:style>
        <p:txBody>
          <a:bodyPr rtlCol="0" anchor="ctr"/>
          <a:lstStyle/>
          <a:p>
            <a:pPr algn="ctr"/>
            <a:r>
              <a:rPr lang="en-US" sz="2000" dirty="0">
                <a:latin typeface="Garamond" pitchFamily="18" charset="0"/>
              </a:rPr>
              <a:t>The amount so invested has been allowed as a deduction, however, the amount invested (whole or part) is returned back to the assessee by the Fund / Trust either by way of repurchase of the units or on the termination of the plan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194F</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143000" y="2209800"/>
            <a:ext cx="64770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chemeClr val="tx1"/>
                </a:solidFill>
                <a:latin typeface="Garamond" pitchFamily="18" charset="0"/>
              </a:rPr>
              <a:t>AT THE TIME OF MAKING PAYMENT OF THE REQUISITE AMOUNT</a:t>
            </a:r>
          </a:p>
        </p:txBody>
      </p:sp>
      <p:sp>
        <p:nvSpPr>
          <p:cNvPr id="8" name="Rectangle 7"/>
          <p:cNvSpPr/>
          <p:nvPr/>
        </p:nvSpPr>
        <p:spPr>
          <a:xfrm>
            <a:off x="457200" y="35814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TIME OF DEPOSIT OF TDS WITH THE GOVERNMENT </a:t>
            </a:r>
          </a:p>
        </p:txBody>
      </p:sp>
      <p:sp>
        <p:nvSpPr>
          <p:cNvPr id="9" name="Down Arrow 8"/>
          <p:cNvSpPr/>
          <p:nvPr/>
        </p:nvSpPr>
        <p:spPr>
          <a:xfrm>
            <a:off x="3810000" y="4648200"/>
            <a:ext cx="7620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990600" y="5486400"/>
            <a:ext cx="70866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Garamond" pitchFamily="18" charset="0"/>
              </a:rPr>
              <a:t>within a period of </a:t>
            </a:r>
            <a:r>
              <a:rPr lang="en-US" sz="2000" b="1" dirty="0">
                <a:latin typeface="Garamond" pitchFamily="18" charset="0"/>
              </a:rPr>
              <a:t>7 days </a:t>
            </a:r>
            <a:r>
              <a:rPr lang="en-US" sz="2000" dirty="0">
                <a:latin typeface="Garamond" pitchFamily="18" charset="0"/>
              </a:rPr>
              <a:t>from </a:t>
            </a:r>
            <a:r>
              <a:rPr lang="en-US" sz="2000" b="1" dirty="0">
                <a:latin typeface="Garamond" pitchFamily="18" charset="0"/>
              </a:rPr>
              <a:t>the end of the month </a:t>
            </a:r>
            <a:r>
              <a:rPr lang="en-US" sz="2000" dirty="0">
                <a:latin typeface="Garamond" pitchFamily="18" charset="0"/>
              </a:rPr>
              <a:t>in which TDS is deducted. However, the TDS deducted in the </a:t>
            </a:r>
            <a:r>
              <a:rPr lang="en-US" sz="2000" b="1" dirty="0">
                <a:latin typeface="Garamond" pitchFamily="18" charset="0"/>
              </a:rPr>
              <a:t>month of March </a:t>
            </a:r>
            <a:r>
              <a:rPr lang="en-US" sz="2000" dirty="0">
                <a:latin typeface="Garamond" pitchFamily="18" charset="0"/>
              </a:rPr>
              <a:t>is to be deposited </a:t>
            </a:r>
            <a:r>
              <a:rPr lang="en-US" sz="2000" b="1" dirty="0">
                <a:latin typeface="Garamond" pitchFamily="18" charset="0"/>
              </a:rPr>
              <a:t>on or before 30</a:t>
            </a:r>
            <a:r>
              <a:rPr lang="en-US" sz="2000" b="1" baseline="30000" dirty="0">
                <a:latin typeface="Garamond" pitchFamily="18" charset="0"/>
              </a:rPr>
              <a:t>th</a:t>
            </a:r>
            <a:r>
              <a:rPr lang="en-US" sz="2000" b="1" dirty="0">
                <a:latin typeface="Garamond" pitchFamily="18" charset="0"/>
              </a:rPr>
              <a:t> April.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194F IS TO BE DEDUCTED</a:t>
            </a:r>
          </a:p>
        </p:txBody>
      </p:sp>
      <p:sp>
        <p:nvSpPr>
          <p:cNvPr id="3" name="Down Arrow 2"/>
          <p:cNvSpPr/>
          <p:nvPr/>
        </p:nvSpPr>
        <p:spPr>
          <a:xfrm>
            <a:off x="3886200" y="1600200"/>
            <a:ext cx="8382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964180" y="2286000"/>
            <a:ext cx="26670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 20 %</a:t>
            </a:r>
          </a:p>
        </p:txBody>
      </p:sp>
      <p:sp>
        <p:nvSpPr>
          <p:cNvPr id="5" name="Rounded Rectangle 4"/>
          <p:cNvSpPr/>
          <p:nvPr/>
        </p:nvSpPr>
        <p:spPr>
          <a:xfrm>
            <a:off x="457200" y="3352800"/>
            <a:ext cx="81534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There is no exemption limit provided under section 194F</a:t>
            </a:r>
          </a:p>
        </p:txBody>
      </p:sp>
      <p:sp>
        <p:nvSpPr>
          <p:cNvPr id="6" name="Rectangle 5"/>
          <p:cNvSpPr/>
          <p:nvPr/>
        </p:nvSpPr>
        <p:spPr>
          <a:xfrm>
            <a:off x="609600" y="4495800"/>
            <a:ext cx="7924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CATEGORY OF PAYEE</a:t>
            </a:r>
          </a:p>
        </p:txBody>
      </p:sp>
      <p:sp>
        <p:nvSpPr>
          <p:cNvPr id="7" name="Down Arrow 6"/>
          <p:cNvSpPr/>
          <p:nvPr/>
        </p:nvSpPr>
        <p:spPr>
          <a:xfrm>
            <a:off x="3962400" y="5105400"/>
            <a:ext cx="8382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57200" y="5715000"/>
            <a:ext cx="8305800" cy="9144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Individuals And HUF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19812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3505200" y="2743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5105400" y="22098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2" name="Oval 11"/>
          <p:cNvSpPr/>
          <p:nvPr/>
        </p:nvSpPr>
        <p:spPr>
          <a:xfrm>
            <a:off x="5334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3" name="Oval 12"/>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27</a:t>
            </a:r>
          </a:p>
        </p:txBody>
      </p:sp>
      <p:sp>
        <p:nvSpPr>
          <p:cNvPr id="14" name="Oval 13"/>
          <p:cNvSpPr/>
          <p:nvPr/>
        </p:nvSpPr>
        <p:spPr>
          <a:xfrm>
            <a:off x="2590800" y="5486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5" name="Oval 14"/>
          <p:cNvSpPr/>
          <p:nvPr/>
        </p:nvSpPr>
        <p:spPr>
          <a:xfrm>
            <a:off x="4876800" y="49530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6" name="Oval 15"/>
          <p:cNvSpPr/>
          <p:nvPr/>
        </p:nvSpPr>
        <p:spPr>
          <a:xfrm>
            <a:off x="6629400" y="55626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194G-1.jpg"/>
          <p:cNvPicPr>
            <a:picLocks noChangeAspect="1"/>
          </p:cNvPicPr>
          <p:nvPr/>
        </p:nvPicPr>
        <p:blipFill>
          <a:blip r:embed="rId2"/>
          <a:srcRect l="7500" r="12500"/>
          <a:stretch>
            <a:fillRect/>
          </a:stretch>
        </p:blipFill>
        <p:spPr>
          <a:xfrm>
            <a:off x="228600" y="1143000"/>
            <a:ext cx="8610600" cy="5534025"/>
          </a:xfrm>
          <a:prstGeom prst="rect">
            <a:avLst/>
          </a:prstGeom>
        </p:spPr>
      </p:pic>
      <p:sp>
        <p:nvSpPr>
          <p:cNvPr id="5" name="Rectangle 4"/>
          <p:cNvSpPr/>
          <p:nvPr/>
        </p:nvSpPr>
        <p:spPr>
          <a:xfrm>
            <a:off x="1066800" y="228600"/>
            <a:ext cx="6400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SECTION 194 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194G</a:t>
            </a:r>
          </a:p>
        </p:txBody>
      </p:sp>
      <p:sp>
        <p:nvSpPr>
          <p:cNvPr id="3" name="Rectangle 2"/>
          <p:cNvSpPr/>
          <p:nvPr/>
        </p:nvSpPr>
        <p:spPr>
          <a:xfrm>
            <a:off x="533400" y="1143000"/>
            <a:ext cx="76962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COMMISSION ON SALE OF LOTTERY TICKETS</a:t>
            </a:r>
          </a:p>
        </p:txBody>
      </p:sp>
      <p:sp>
        <p:nvSpPr>
          <p:cNvPr id="4" name="Rectangle 3"/>
          <p:cNvSpPr/>
          <p:nvPr/>
        </p:nvSpPr>
        <p:spPr>
          <a:xfrm>
            <a:off x="533400" y="19050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194G</a:t>
            </a:r>
          </a:p>
        </p:txBody>
      </p:sp>
      <p:sp>
        <p:nvSpPr>
          <p:cNvPr id="5" name="Down Arrow 4"/>
          <p:cNvSpPr/>
          <p:nvPr/>
        </p:nvSpPr>
        <p:spPr>
          <a:xfrm>
            <a:off x="3733800" y="2514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762000" y="3200400"/>
            <a:ext cx="72390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latin typeface="Garamond" pitchFamily="18" charset="0"/>
              </a:rPr>
              <a:t>person, who is paying any income by way of </a:t>
            </a:r>
          </a:p>
        </p:txBody>
      </p:sp>
      <p:cxnSp>
        <p:nvCxnSpPr>
          <p:cNvPr id="8" name="Straight Connector 7"/>
          <p:cNvCxnSpPr/>
          <p:nvPr/>
        </p:nvCxnSpPr>
        <p:spPr>
          <a:xfrm rot="5400000">
            <a:off x="3924300" y="41529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 y="4419600"/>
            <a:ext cx="746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04800" y="4724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773194" y="4723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86200" y="47244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04800" y="5181599"/>
            <a:ext cx="2209800" cy="15022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commission</a:t>
            </a:r>
          </a:p>
        </p:txBody>
      </p:sp>
      <p:sp>
        <p:nvSpPr>
          <p:cNvPr id="23" name="Rounded Rectangle 22"/>
          <p:cNvSpPr/>
          <p:nvPr/>
        </p:nvSpPr>
        <p:spPr>
          <a:xfrm>
            <a:off x="3124200" y="5257799"/>
            <a:ext cx="2209800" cy="14187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remuneration</a:t>
            </a:r>
          </a:p>
        </p:txBody>
      </p:sp>
      <p:sp>
        <p:nvSpPr>
          <p:cNvPr id="24" name="Rounded Rectangle 23"/>
          <p:cNvSpPr/>
          <p:nvPr/>
        </p:nvSpPr>
        <p:spPr>
          <a:xfrm>
            <a:off x="5715000" y="5105400"/>
            <a:ext cx="3124200" cy="1752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Garamond" pitchFamily="18" charset="0"/>
              </a:rPr>
              <a:t>prize on lottery tickets to the person who has been stocking / distributing / purchasing / selling the lottery tickets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194G</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5800" y="2209800"/>
            <a:ext cx="76962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dirty="0">
                <a:latin typeface="Garamond" pitchFamily="18" charset="0"/>
              </a:rPr>
              <a:t>the Deductor is required to deduct TDS </a:t>
            </a:r>
            <a:r>
              <a:rPr lang="en-US" sz="2200" b="1" dirty="0">
                <a:latin typeface="Garamond" pitchFamily="18" charset="0"/>
              </a:rPr>
              <a:t>within earlier of the following prescribed dates</a:t>
            </a:r>
            <a:r>
              <a:rPr lang="en-US" sz="2200" dirty="0">
                <a:latin typeface="Garamond" pitchFamily="18" charset="0"/>
              </a:rPr>
              <a:t> –</a:t>
            </a:r>
          </a:p>
        </p:txBody>
      </p:sp>
      <p:cxnSp>
        <p:nvCxnSpPr>
          <p:cNvPr id="6" name="Straight Connector 5"/>
          <p:cNvCxnSpPr/>
          <p:nvPr/>
        </p:nvCxnSpPr>
        <p:spPr>
          <a:xfrm rot="5400000">
            <a:off x="3848100" y="33909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37338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8001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3533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52400" y="4419600"/>
            <a:ext cx="3200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payment in cash / cheque / draft / any other mode</a:t>
            </a:r>
          </a:p>
        </p:txBody>
      </p:sp>
      <p:sp>
        <p:nvSpPr>
          <p:cNvPr id="16" name="TextBox 15"/>
          <p:cNvSpPr txBox="1"/>
          <p:nvPr/>
        </p:nvSpPr>
        <p:spPr>
          <a:xfrm>
            <a:off x="3886200" y="4648200"/>
            <a:ext cx="12192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OR</a:t>
            </a:r>
          </a:p>
        </p:txBody>
      </p:sp>
      <p:sp>
        <p:nvSpPr>
          <p:cNvPr id="17" name="Oval 16"/>
          <p:cNvSpPr/>
          <p:nvPr/>
        </p:nvSpPr>
        <p:spPr>
          <a:xfrm>
            <a:off x="5867400" y="4495800"/>
            <a:ext cx="3124200" cy="1295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credit of income to the account of the payee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4 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194G IS TO BE DEDUCTED</a:t>
            </a:r>
          </a:p>
        </p:txBody>
      </p:sp>
      <p:sp>
        <p:nvSpPr>
          <p:cNvPr id="3" name="Oval 2"/>
          <p:cNvSpPr/>
          <p:nvPr/>
        </p:nvSpPr>
        <p:spPr>
          <a:xfrm>
            <a:off x="2971800" y="1600200"/>
            <a:ext cx="2667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5%</a:t>
            </a:r>
          </a:p>
        </p:txBody>
      </p:sp>
      <p:sp>
        <p:nvSpPr>
          <p:cNvPr id="4" name="Flowchart: Terminator 3"/>
          <p:cNvSpPr/>
          <p:nvPr/>
        </p:nvSpPr>
        <p:spPr>
          <a:xfrm>
            <a:off x="533400" y="438404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5" name="Oval 4"/>
          <p:cNvSpPr/>
          <p:nvPr/>
        </p:nvSpPr>
        <p:spPr>
          <a:xfrm>
            <a:off x="3124200" y="53340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
        <p:nvSpPr>
          <p:cNvPr id="6" name="TextBox 5"/>
          <p:cNvSpPr txBox="1"/>
          <p:nvPr/>
        </p:nvSpPr>
        <p:spPr>
          <a:xfrm>
            <a:off x="6248400" y="5562600"/>
            <a:ext cx="2362200" cy="646331"/>
          </a:xfrm>
          <a:prstGeom prst="rect">
            <a:avLst/>
          </a:prstGeom>
          <a:noFill/>
        </p:spPr>
        <p:txBody>
          <a:bodyPr wrap="square" rtlCol="0">
            <a:spAutoFit/>
          </a:bodyPr>
          <a:lstStyle/>
          <a:p>
            <a:pPr algn="ctr"/>
            <a:r>
              <a:rPr lang="en-US" b="1" dirty="0"/>
              <a:t>MAXIMUM MARGINAL RATE</a:t>
            </a:r>
          </a:p>
        </p:txBody>
      </p:sp>
      <p:cxnSp>
        <p:nvCxnSpPr>
          <p:cNvPr id="8" name="Straight Arrow Connector 7"/>
          <p:cNvCxnSpPr/>
          <p:nvPr/>
        </p:nvCxnSpPr>
        <p:spPr>
          <a:xfrm>
            <a:off x="5943600" y="5867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544669"/>
            <a:ext cx="7696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It should be noted that no surcharge, education cess or SHE cess shall be levied on the said rate of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772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EXEMPTION LIMIT U/S 194 G</a:t>
            </a:r>
          </a:p>
        </p:txBody>
      </p:sp>
      <p:sp>
        <p:nvSpPr>
          <p:cNvPr id="3" name="Down Arrow 2"/>
          <p:cNvSpPr/>
          <p:nvPr/>
        </p:nvSpPr>
        <p:spPr>
          <a:xfrm>
            <a:off x="3810000" y="914400"/>
            <a:ext cx="9906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838200" y="1600200"/>
            <a:ext cx="7543800" cy="990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Liable to deduct TDS under section 194G only if the income amount exceeds INR 15,000</a:t>
            </a:r>
          </a:p>
        </p:txBody>
      </p:sp>
      <p:sp>
        <p:nvSpPr>
          <p:cNvPr id="5" name="Rectangle 4"/>
          <p:cNvSpPr/>
          <p:nvPr/>
        </p:nvSpPr>
        <p:spPr>
          <a:xfrm>
            <a:off x="762000" y="27432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Provision of lower / NIL TDS deduction</a:t>
            </a:r>
          </a:p>
        </p:txBody>
      </p:sp>
      <p:sp>
        <p:nvSpPr>
          <p:cNvPr id="6" name="Down Arrow 5"/>
          <p:cNvSpPr/>
          <p:nvPr/>
        </p:nvSpPr>
        <p:spPr>
          <a:xfrm>
            <a:off x="3962400" y="3352800"/>
            <a:ext cx="838200" cy="533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2000" y="3962400"/>
            <a:ext cx="7620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The payee can, by filing an application in </a:t>
            </a:r>
            <a:r>
              <a:rPr lang="en-US" sz="2000" b="1" dirty="0">
                <a:latin typeface="Garamond" pitchFamily="18" charset="0"/>
              </a:rPr>
              <a:t>Form no. 13</a:t>
            </a:r>
            <a:r>
              <a:rPr lang="en-US" sz="2000" dirty="0">
                <a:latin typeface="Garamond" pitchFamily="18" charset="0"/>
              </a:rPr>
              <a:t>, request the assessing officer for lower TDS deduction or NIL / no TDS deduction. If the payee receives the appropriate certificate from the Assessing Officer, the Deductor would </a:t>
            </a:r>
            <a:r>
              <a:rPr lang="en-US" sz="2000" b="1" dirty="0">
                <a:latin typeface="Garamond" pitchFamily="18" charset="0"/>
              </a:rPr>
              <a:t>deduct TDS at a lower rate or NIL rate</a:t>
            </a:r>
            <a:r>
              <a:rPr lang="en-US" sz="2000" dirty="0">
                <a:latin typeface="Garamond" pitchFamily="18" charset="0"/>
              </a:rPr>
              <a:t>, as directed</a:t>
            </a:r>
          </a:p>
        </p:txBody>
      </p:sp>
      <p:sp>
        <p:nvSpPr>
          <p:cNvPr id="8" name="TextBox 7"/>
          <p:cNvSpPr txBox="1"/>
          <p:nvPr/>
        </p:nvSpPr>
        <p:spPr>
          <a:xfrm>
            <a:off x="685800" y="5410200"/>
            <a:ext cx="78486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latin typeface="Garamond" pitchFamily="18" charset="0"/>
              </a:rPr>
              <a:t>However, </a:t>
            </a:r>
            <a:r>
              <a:rPr lang="en-US" sz="2000" b="1" dirty="0">
                <a:latin typeface="Garamond" pitchFamily="18" charset="0"/>
              </a:rPr>
              <a:t>section 206AA(4) </a:t>
            </a:r>
            <a:r>
              <a:rPr lang="en-US" sz="2000" dirty="0">
                <a:latin typeface="Garamond" pitchFamily="18" charset="0"/>
              </a:rPr>
              <a:t>states that </a:t>
            </a:r>
            <a:r>
              <a:rPr lang="en-US" sz="2000" b="1" dirty="0">
                <a:latin typeface="Garamond" pitchFamily="18" charset="0"/>
              </a:rPr>
              <a:t>no certificate </a:t>
            </a:r>
            <a:r>
              <a:rPr lang="en-US" sz="2000" dirty="0">
                <a:latin typeface="Garamond" pitchFamily="18" charset="0"/>
              </a:rPr>
              <a:t>for lower / NIL deduction shall be granted </a:t>
            </a:r>
            <a:r>
              <a:rPr lang="en-US" sz="2000" b="1" dirty="0">
                <a:latin typeface="Garamond" pitchFamily="18" charset="0"/>
              </a:rPr>
              <a:t>unless the application </a:t>
            </a:r>
            <a:r>
              <a:rPr lang="en-US" sz="2000" dirty="0">
                <a:latin typeface="Garamond" pitchFamily="18" charset="0"/>
              </a:rPr>
              <a:t>contains the</a:t>
            </a:r>
          </a:p>
          <a:p>
            <a:pPr algn="ctr"/>
            <a:r>
              <a:rPr lang="en-US" sz="2000" dirty="0">
                <a:latin typeface="Garamond" pitchFamily="18" charset="0"/>
              </a:rPr>
              <a:t> </a:t>
            </a:r>
            <a:r>
              <a:rPr lang="en-US" sz="2000" b="1" dirty="0">
                <a:latin typeface="Garamond" pitchFamily="18" charset="0"/>
                <a:hlinkClick r:id="rId2"/>
              </a:rPr>
              <a:t>Permanent Account Number (PAN) </a:t>
            </a:r>
            <a:r>
              <a:rPr lang="en-US" sz="2000" dirty="0">
                <a:latin typeface="Garamond" pitchFamily="18" charset="0"/>
              </a:rPr>
              <a:t>of the applicant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2895600" y="2971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5105400" y="2895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6400800" y="1905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9" name="Oval 8"/>
          <p:cNvSpPr/>
          <p:nvPr/>
        </p:nvSpPr>
        <p:spPr>
          <a:xfrm>
            <a:off x="9144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0" name="Oval 9"/>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11" name="Oval 10"/>
          <p:cNvSpPr/>
          <p:nvPr/>
        </p:nvSpPr>
        <p:spPr>
          <a:xfrm>
            <a:off x="2438400" y="5867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2" name="Oval 11"/>
          <p:cNvSpPr/>
          <p:nvPr/>
        </p:nvSpPr>
        <p:spPr>
          <a:xfrm>
            <a:off x="6705600" y="46482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3" name="Oval 12"/>
          <p:cNvSpPr/>
          <p:nvPr/>
        </p:nvSpPr>
        <p:spPr>
          <a:xfrm>
            <a:off x="5638800" y="56388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
        <p:nvSpPr>
          <p:cNvPr id="14" name="Oval 13"/>
          <p:cNvSpPr/>
          <p:nvPr/>
        </p:nvSpPr>
        <p:spPr>
          <a:xfrm>
            <a:off x="381000" y="1905000"/>
            <a:ext cx="1524000" cy="609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28</a:t>
            </a:r>
          </a:p>
        </p:txBody>
      </p:sp>
      <p:sp>
        <p:nvSpPr>
          <p:cNvPr id="15" name="Oval 14"/>
          <p:cNvSpPr/>
          <p:nvPr/>
        </p:nvSpPr>
        <p:spPr>
          <a:xfrm>
            <a:off x="21336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AA</a:t>
            </a:r>
          </a:p>
        </p:txBody>
      </p:sp>
      <p:sp>
        <p:nvSpPr>
          <p:cNvPr id="16" name="Oval 15"/>
          <p:cNvSpPr/>
          <p:nvPr/>
        </p:nvSpPr>
        <p:spPr>
          <a:xfrm>
            <a:off x="43434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AB</a:t>
            </a:r>
          </a:p>
        </p:txBody>
      </p:sp>
      <p:sp>
        <p:nvSpPr>
          <p:cNvPr id="17" name="Oval 16"/>
          <p:cNvSpPr/>
          <p:nvPr/>
        </p:nvSpPr>
        <p:spPr>
          <a:xfrm>
            <a:off x="38862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458200" cy="200906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CONSEQUENCES A DEDUCTOR WOULD FACE IF HE FAILS TO DEDUCT TDS OR AFTER DEDUCTING THE SAME FAILS TO DEPOSIT IT TO THE GOVERNMENT’S ACCOUNT</a:t>
            </a:r>
          </a:p>
        </p:txBody>
      </p:sp>
      <p:graphicFrame>
        <p:nvGraphicFramePr>
          <p:cNvPr id="3" name="Diagram 2"/>
          <p:cNvGraphicFramePr/>
          <p:nvPr>
            <p:extLst>
              <p:ext uri="{D42A27DB-BD31-4B8C-83A1-F6EECF244321}">
                <p14:modId xmlns:p14="http://schemas.microsoft.com/office/powerpoint/2010/main" val="1497153624"/>
              </p:ext>
            </p:extLst>
          </p:nvPr>
        </p:nvGraphicFramePr>
        <p:xfrm>
          <a:off x="304800" y="2362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6300" y="314960"/>
            <a:ext cx="6858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b="1" i="1" dirty="0">
                <a:effectLst>
                  <a:outerShdw blurRad="38100" dist="38100" dir="2700000" algn="tl">
                    <a:srgbClr val="000000">
                      <a:alpha val="43137"/>
                    </a:srgbClr>
                  </a:outerShdw>
                </a:effectLst>
              </a:rPr>
              <a:t>SECTION 194H</a:t>
            </a:r>
          </a:p>
        </p:txBody>
      </p:sp>
      <p:sp>
        <p:nvSpPr>
          <p:cNvPr id="5" name="TextBox 4"/>
          <p:cNvSpPr txBox="1"/>
          <p:nvPr/>
        </p:nvSpPr>
        <p:spPr>
          <a:xfrm>
            <a:off x="533400" y="1022846"/>
            <a:ext cx="75438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TDS ON COMMISSION  AND BROKERAGE</a:t>
            </a:r>
          </a:p>
        </p:txBody>
      </p:sp>
      <p:pic>
        <p:nvPicPr>
          <p:cNvPr id="1026" name="Picture 2" descr="Section 194H - TDS on Brokerage &amp;amp; Commission | Fincash"/>
          <p:cNvPicPr>
            <a:picLocks noChangeAspect="1" noChangeArrowheads="1"/>
          </p:cNvPicPr>
          <p:nvPr/>
        </p:nvPicPr>
        <p:blipFill rotWithShape="1">
          <a:blip r:embed="rId2">
            <a:extLst>
              <a:ext uri="{28A0092B-C50C-407E-A947-70E740481C1C}">
                <a14:useLocalDpi xmlns:a14="http://schemas.microsoft.com/office/drawing/2010/main" val="0"/>
              </a:ext>
            </a:extLst>
          </a:blip>
          <a:srcRect l="17504" t="19920" r="20406" b="11166"/>
          <a:stretch/>
        </p:blipFill>
        <p:spPr bwMode="auto">
          <a:xfrm>
            <a:off x="1257300" y="2819400"/>
            <a:ext cx="6502400" cy="383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3426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304800"/>
            <a:ext cx="792480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APPLICABILITY</a:t>
            </a:r>
          </a:p>
        </p:txBody>
      </p:sp>
      <p:sp>
        <p:nvSpPr>
          <p:cNvPr id="8" name="Down Arrow 7"/>
          <p:cNvSpPr/>
          <p:nvPr/>
        </p:nvSpPr>
        <p:spPr>
          <a:xfrm>
            <a:off x="4107180" y="1150441"/>
            <a:ext cx="312420" cy="182135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3007360"/>
            <a:ext cx="8488680"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800" b="1" dirty="0">
                <a:solidFill>
                  <a:schemeClr val="tx1"/>
                </a:solidFill>
                <a:latin typeface="Times New Roman" pitchFamily="18" charset="0"/>
                <a:cs typeface="Times New Roman" pitchFamily="18" charset="0"/>
              </a:rPr>
              <a:t>Individuals and Hindu Undivided Family who were covered under section 44AB are also required to deduct TDS. However, From FY 2020-21, individual and HUF whose turnover from business is above     Rs. 1 crore or gross receipts from profession are above Rs. 50 lakh are also required to deduct TDS</a:t>
            </a:r>
            <a:r>
              <a:rPr lang="en-US" sz="2800" dirty="0">
                <a:solidFill>
                  <a:schemeClr val="tx1"/>
                </a:solidFill>
              </a:rPr>
              <a:t>.</a:t>
            </a:r>
          </a:p>
          <a:p>
            <a:endParaRPr lang="en-US" sz="2800" dirty="0"/>
          </a:p>
        </p:txBody>
      </p:sp>
    </p:spTree>
    <p:extLst>
      <p:ext uri="{BB962C8B-B14F-4D97-AF65-F5344CB8AC3E}">
        <p14:creationId xmlns:p14="http://schemas.microsoft.com/office/powerpoint/2010/main" val="1886853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685800" y="762000"/>
            <a:ext cx="7162800" cy="110799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RATE AT WHICH TDS UNDER SECTION 194G IS TO BE DEDUCTED</a:t>
            </a:r>
          </a:p>
          <a:p>
            <a:endParaRPr lang="en-US" dirty="0"/>
          </a:p>
        </p:txBody>
      </p:sp>
      <p:sp>
        <p:nvSpPr>
          <p:cNvPr id="4" name="Oval 3"/>
          <p:cNvSpPr/>
          <p:nvPr/>
        </p:nvSpPr>
        <p:spPr>
          <a:xfrm>
            <a:off x="2895600" y="2006605"/>
            <a:ext cx="2362200" cy="10617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86480" y="2275850"/>
            <a:ext cx="990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Garamond" pitchFamily="18" charset="0"/>
              </a:rPr>
              <a:t>@5%</a:t>
            </a:r>
          </a:p>
        </p:txBody>
      </p:sp>
      <p:sp>
        <p:nvSpPr>
          <p:cNvPr id="14" name="TextBox 13"/>
          <p:cNvSpPr txBox="1"/>
          <p:nvPr/>
        </p:nvSpPr>
        <p:spPr>
          <a:xfrm>
            <a:off x="685800" y="4013200"/>
            <a:ext cx="770128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Garamond" pitchFamily="18" charset="0"/>
              </a:rPr>
              <a:t>It should be noted that no surcharge, education cess or SHE cess shall be levied on the said rate of 5%.</a:t>
            </a:r>
          </a:p>
        </p:txBody>
      </p:sp>
      <p:sp>
        <p:nvSpPr>
          <p:cNvPr id="15" name="Flowchart: Terminator 14"/>
          <p:cNvSpPr/>
          <p:nvPr/>
        </p:nvSpPr>
        <p:spPr>
          <a:xfrm>
            <a:off x="330200" y="4800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9" name="Oval 18"/>
          <p:cNvSpPr/>
          <p:nvPr/>
        </p:nvSpPr>
        <p:spPr>
          <a:xfrm>
            <a:off x="3048000" y="5867400"/>
            <a:ext cx="205232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586480" y="6055667"/>
            <a:ext cx="138938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@20%</a:t>
            </a:r>
          </a:p>
        </p:txBody>
      </p:sp>
      <p:cxnSp>
        <p:nvCxnSpPr>
          <p:cNvPr id="22" name="Straight Arrow Connector 21"/>
          <p:cNvCxnSpPr/>
          <p:nvPr/>
        </p:nvCxnSpPr>
        <p:spPr>
          <a:xfrm>
            <a:off x="5181600" y="62865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6600" y="5867400"/>
            <a:ext cx="1676400" cy="923330"/>
          </a:xfrm>
          <a:prstGeom prst="rect">
            <a:avLst/>
          </a:prstGeom>
          <a:noFill/>
          <a:ln>
            <a:solidFill>
              <a:schemeClr val="tx1"/>
            </a:solidFill>
          </a:ln>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MAXIMUM MARGINAL RATE</a:t>
            </a:r>
          </a:p>
        </p:txBody>
      </p:sp>
    </p:spTree>
    <p:extLst>
      <p:ext uri="{BB962C8B-B14F-4D97-AF65-F5344CB8AC3E}">
        <p14:creationId xmlns:p14="http://schemas.microsoft.com/office/powerpoint/2010/main" val="426489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295400" y="833120"/>
            <a:ext cx="67056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NON-APPLICABILITY</a:t>
            </a:r>
          </a:p>
        </p:txBody>
      </p:sp>
      <p:sp>
        <p:nvSpPr>
          <p:cNvPr id="4" name="Down Arrow 3"/>
          <p:cNvSpPr/>
          <p:nvPr/>
        </p:nvSpPr>
        <p:spPr>
          <a:xfrm>
            <a:off x="4495800" y="1676400"/>
            <a:ext cx="228600" cy="9906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723900" y="2707640"/>
            <a:ext cx="803910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itchFamily="2" charset="2"/>
              <a:buChar char="q"/>
            </a:pPr>
            <a:r>
              <a:rPr lang="en-US" sz="2400" b="1" dirty="0">
                <a:latin typeface="Times New Roman" pitchFamily="18" charset="0"/>
                <a:cs typeface="Times New Roman" pitchFamily="18" charset="0"/>
              </a:rPr>
              <a:t>No deduction shall be made under this section in a case where the amount or the aggregate amounts of such income to be credited or paid during the financial year does not exceed INR 15,000.</a:t>
            </a:r>
          </a:p>
          <a:p>
            <a:pPr marL="342900" indent="-342900">
              <a:buFont typeface="Wingdings" pitchFamily="2" charset="2"/>
              <a:buChar char="q"/>
            </a:pPr>
            <a:endParaRPr lang="en-US" sz="2400" b="1" dirty="0">
              <a:latin typeface="Times New Roman" pitchFamily="18" charset="0"/>
              <a:cs typeface="Times New Roman" pitchFamily="18" charset="0"/>
            </a:endParaRPr>
          </a:p>
          <a:p>
            <a:pPr marL="342900" indent="-342900">
              <a:buFont typeface="Wingdings" pitchFamily="2" charset="2"/>
              <a:buChar char="q"/>
            </a:pPr>
            <a:r>
              <a:rPr lang="en-US" sz="2400" b="1" dirty="0">
                <a:latin typeface="Times New Roman" pitchFamily="18" charset="0"/>
                <a:cs typeface="Times New Roman" pitchFamily="18" charset="0"/>
              </a:rPr>
              <a:t>The Person can make an application to the assessing officer under section 197 for deduction of tax at NIL rate or at a lower rate.</a:t>
            </a:r>
          </a:p>
        </p:txBody>
      </p:sp>
    </p:spTree>
    <p:extLst>
      <p:ext uri="{BB962C8B-B14F-4D97-AF65-F5344CB8AC3E}">
        <p14:creationId xmlns:p14="http://schemas.microsoft.com/office/powerpoint/2010/main" val="106700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436876"/>
            <a:ext cx="7086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TIME LIMIT FOR DEPOSITING  IN TDS</a:t>
            </a:r>
          </a:p>
        </p:txBody>
      </p:sp>
      <p:sp>
        <p:nvSpPr>
          <p:cNvPr id="4" name="TextBox 3"/>
          <p:cNvSpPr txBox="1"/>
          <p:nvPr/>
        </p:nvSpPr>
        <p:spPr>
          <a:xfrm>
            <a:off x="609600" y="1737023"/>
            <a:ext cx="80010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just">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Tax Deducted during the month of April to February is to be deposited on or before the 7th of next month. Tax Deducted in the month of March is to be deposited on or before 30th April</a:t>
            </a:r>
            <a:r>
              <a:rPr lang="en-US" sz="2400" dirty="0"/>
              <a:t>.</a:t>
            </a:r>
          </a:p>
        </p:txBody>
      </p:sp>
      <p:sp>
        <p:nvSpPr>
          <p:cNvPr id="6" name="TextBox 5"/>
          <p:cNvSpPr txBox="1"/>
          <p:nvPr/>
        </p:nvSpPr>
        <p:spPr>
          <a:xfrm>
            <a:off x="609600" y="3810000"/>
            <a:ext cx="25146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 EXAMPLE:</a:t>
            </a:r>
          </a:p>
        </p:txBody>
      </p:sp>
      <p:sp>
        <p:nvSpPr>
          <p:cNvPr id="7" name="TextBox 6"/>
          <p:cNvSpPr txBox="1"/>
          <p:nvPr/>
        </p:nvSpPr>
        <p:spPr>
          <a:xfrm>
            <a:off x="574040" y="4724398"/>
            <a:ext cx="8077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Tax deducted on 25 April is to be deposited on or before 7th May and tax deducted on 15 march is to be deposited on or before 30 April</a:t>
            </a:r>
            <a:r>
              <a:rPr lang="en-US" dirty="0"/>
              <a:t>.</a:t>
            </a:r>
          </a:p>
        </p:txBody>
      </p:sp>
      <p:pic>
        <p:nvPicPr>
          <p:cNvPr id="2050" name="Picture 2" descr="Time limit icon in flat style speed symbol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00" t="18982" r="23447" b="25837"/>
          <a:stretch/>
        </p:blipFill>
        <p:spPr bwMode="auto">
          <a:xfrm>
            <a:off x="76200" y="96207"/>
            <a:ext cx="1905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08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6858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sz="2800" b="1">
                <a:solidFill>
                  <a:schemeClr val="lt1"/>
                </a:solidFill>
                <a:effectLst>
                  <a:outerShdw blurRad="38100" dist="38100" dir="2700000" algn="tl">
                    <a:srgbClr val="000000">
                      <a:alpha val="43137"/>
                    </a:srgbClr>
                  </a:outerShdw>
                </a:effectLst>
                <a:latin typeface="Times New Roman" pitchFamily="18" charset="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Points To Be Noted</a:t>
            </a:r>
          </a:p>
        </p:txBody>
      </p:sp>
      <p:sp>
        <p:nvSpPr>
          <p:cNvPr id="3" name="TextBox 2"/>
          <p:cNvSpPr txBox="1"/>
          <p:nvPr/>
        </p:nvSpPr>
        <p:spPr>
          <a:xfrm>
            <a:off x="457200" y="1219200"/>
            <a:ext cx="8305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Is Discounts are considered as “Commission”?</a:t>
            </a:r>
          </a:p>
          <a:p>
            <a:endParaRPr lang="en-US" dirty="0"/>
          </a:p>
          <a:p>
            <a:pPr algn="just"/>
            <a:r>
              <a:rPr lang="en-US" dirty="0"/>
              <a:t>The High Court accepted that the discount is the price rebate and hence the same is not a commission.</a:t>
            </a:r>
          </a:p>
        </p:txBody>
      </p:sp>
      <p:sp>
        <p:nvSpPr>
          <p:cNvPr id="4" name="TextBox 3"/>
          <p:cNvSpPr txBox="1"/>
          <p:nvPr/>
        </p:nvSpPr>
        <p:spPr>
          <a:xfrm>
            <a:off x="462280" y="2678668"/>
            <a:ext cx="5105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a:t>Meaning of Commission</a:t>
            </a:r>
          </a:p>
        </p:txBody>
      </p:sp>
      <p:sp>
        <p:nvSpPr>
          <p:cNvPr id="6" name="Rectangle 5"/>
          <p:cNvSpPr/>
          <p:nvPr/>
        </p:nvSpPr>
        <p:spPr>
          <a:xfrm>
            <a:off x="462280" y="3200400"/>
            <a:ext cx="8300720" cy="3416320"/>
          </a:xfrm>
          <a:prstGeom prst="rect">
            <a:avLst/>
          </a:prstGeom>
        </p:spPr>
        <p:txBody>
          <a:bodyPr wrap="square">
            <a:spAutoFit/>
          </a:bodyPr>
          <a:lstStyle/>
          <a:p>
            <a:r>
              <a:rPr lang="en-US" dirty="0"/>
              <a:t>Commission or brokerage </a:t>
            </a:r>
            <a:r>
              <a:rPr lang="en-US" b="1" u="sng" dirty="0"/>
              <a:t>includes any payment</a:t>
            </a:r>
          </a:p>
          <a:p>
            <a:endParaRPr lang="en-US" dirty="0"/>
          </a:p>
          <a:p>
            <a:pPr marL="285750" indent="-285750">
              <a:buFont typeface="Wingdings" pitchFamily="2" charset="2"/>
              <a:buChar char="v"/>
            </a:pPr>
            <a:r>
              <a:rPr lang="en-US" dirty="0"/>
              <a:t>received or receivable,</a:t>
            </a:r>
          </a:p>
          <a:p>
            <a:pPr marL="285750" indent="-285750">
              <a:buFont typeface="Wingdings" pitchFamily="2" charset="2"/>
              <a:buChar char="v"/>
            </a:pPr>
            <a:r>
              <a:rPr lang="en-US" dirty="0"/>
              <a:t>directly or indirectly, OR</a:t>
            </a:r>
          </a:p>
          <a:p>
            <a:pPr marL="285750" indent="-285750">
              <a:buFont typeface="Wingdings" pitchFamily="2" charset="2"/>
              <a:buChar char="v"/>
            </a:pPr>
            <a:r>
              <a:rPr lang="en-US" dirty="0"/>
              <a:t>by a person acting on behalf of another person</a:t>
            </a:r>
          </a:p>
          <a:p>
            <a:endParaRPr lang="en-US" dirty="0"/>
          </a:p>
          <a:p>
            <a:r>
              <a:rPr lang="en-US" dirty="0"/>
              <a:t>TDS on commission or brokerage includes,</a:t>
            </a:r>
          </a:p>
          <a:p>
            <a:endParaRPr lang="en-US" dirty="0"/>
          </a:p>
          <a:p>
            <a:pPr marL="285750" indent="-285750">
              <a:buFont typeface="Arial" pitchFamily="34" charset="0"/>
              <a:buChar char="•"/>
            </a:pPr>
            <a:r>
              <a:rPr lang="en-US" dirty="0"/>
              <a:t>for services rendered (</a:t>
            </a:r>
            <a:r>
              <a:rPr lang="en-US" b="1" u="sng" dirty="0"/>
              <a:t>not being professional services</a:t>
            </a:r>
            <a:r>
              <a:rPr lang="en-US" dirty="0"/>
              <a:t>), or</a:t>
            </a:r>
          </a:p>
          <a:p>
            <a:pPr marL="285750" indent="-285750">
              <a:buFont typeface="Arial" pitchFamily="34" charset="0"/>
              <a:buChar char="•"/>
            </a:pPr>
            <a:r>
              <a:rPr lang="en-US" dirty="0"/>
              <a:t>for any services in the course of buying or selling of goods, or</a:t>
            </a:r>
          </a:p>
          <a:p>
            <a:pPr marL="285750" indent="-285750">
              <a:buFont typeface="Arial" pitchFamily="34" charset="0"/>
              <a:buChar char="•"/>
            </a:pPr>
            <a:r>
              <a:rPr lang="en-US" dirty="0"/>
              <a:t>in relation to any transaction relating to any asset, valuable article or thing, except securities</a:t>
            </a:r>
          </a:p>
        </p:txBody>
      </p:sp>
    </p:spTree>
    <p:extLst>
      <p:ext uri="{BB962C8B-B14F-4D97-AF65-F5344CB8AC3E}">
        <p14:creationId xmlns:p14="http://schemas.microsoft.com/office/powerpoint/2010/main" val="29218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001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2060"/>
                </a:solidFill>
                <a:effectLst>
                  <a:outerShdw blurRad="38100" dist="38100" dir="2700000" algn="tl">
                    <a:srgbClr val="000000">
                      <a:alpha val="43137"/>
                    </a:srgbClr>
                  </a:outerShdw>
                </a:effectLst>
              </a:rPr>
              <a:t>SECTION 194 E</a:t>
            </a:r>
          </a:p>
        </p:txBody>
      </p:sp>
      <p:sp>
        <p:nvSpPr>
          <p:cNvPr id="5" name="TextBox 4"/>
          <p:cNvSpPr txBox="1"/>
          <p:nvPr/>
        </p:nvSpPr>
        <p:spPr>
          <a:xfrm>
            <a:off x="457200" y="1260396"/>
            <a:ext cx="8001000"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1">
                    <a:lumMod val="20000"/>
                    <a:lumOff val="80000"/>
                  </a:schemeClr>
                </a:solidFill>
                <a:effectLst>
                  <a:outerShdw blurRad="38100" dist="38100" dir="2700000" algn="tl">
                    <a:srgbClr val="000000">
                      <a:alpha val="43137"/>
                    </a:srgbClr>
                  </a:outerShdw>
                </a:effectLst>
                <a:latin typeface="Garamond" pitchFamily="18" charset="0"/>
              </a:rPr>
              <a:t>TDS ON PAYMENT TO NON- RESIDENT SPORTSMEN/ SPORTS ASSOCIATION</a:t>
            </a:r>
          </a:p>
          <a:p>
            <a:pPr algn="ctr"/>
            <a:endParaRPr lang="en-US" b="1" dirty="0">
              <a:solidFill>
                <a:schemeClr val="accent1">
                  <a:lumMod val="20000"/>
                  <a:lumOff val="80000"/>
                </a:schemeClr>
              </a:solidFill>
              <a:effectLst>
                <a:outerShdw blurRad="38100" dist="38100" dir="2700000" algn="tl">
                  <a:srgbClr val="000000">
                    <a:alpha val="43137"/>
                  </a:srgbClr>
                </a:outerShdw>
              </a:effectLst>
            </a:endParaRPr>
          </a:p>
        </p:txBody>
      </p:sp>
      <p:sp>
        <p:nvSpPr>
          <p:cNvPr id="6" name="TextBox 5"/>
          <p:cNvSpPr txBox="1"/>
          <p:nvPr/>
        </p:nvSpPr>
        <p:spPr>
          <a:xfrm>
            <a:off x="446314" y="2543145"/>
            <a:ext cx="80772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PERSONS LIABLE TO DEDUCT TDS U/S 194E</a:t>
            </a:r>
          </a:p>
        </p:txBody>
      </p:sp>
      <p:sp>
        <p:nvSpPr>
          <p:cNvPr id="8" name="TextBox 7"/>
          <p:cNvSpPr txBox="1"/>
          <p:nvPr/>
        </p:nvSpPr>
        <p:spPr>
          <a:xfrm>
            <a:off x="457200" y="3276600"/>
            <a:ext cx="8066314" cy="707886"/>
          </a:xfrm>
          <a:prstGeom prst="rect">
            <a:avLst/>
          </a:prstGeom>
          <a:noFill/>
        </p:spPr>
        <p:txBody>
          <a:bodyPr wrap="square" rtlCol="0">
            <a:spAutoFit/>
          </a:bodyPr>
          <a:lstStyle/>
          <a:p>
            <a:pPr algn="ctr"/>
            <a:r>
              <a:rPr lang="en-US" sz="2000" dirty="0">
                <a:latin typeface="Garamond" pitchFamily="18" charset="0"/>
              </a:rPr>
              <a:t>Any person making payment of income referred to in </a:t>
            </a:r>
            <a:r>
              <a:rPr lang="en-US" sz="2000" b="1" dirty="0">
                <a:latin typeface="Garamond" pitchFamily="18" charset="0"/>
              </a:rPr>
              <a:t>section 115BBA </a:t>
            </a:r>
            <a:r>
              <a:rPr lang="en-US" sz="2000" dirty="0">
                <a:latin typeface="Garamond" pitchFamily="18" charset="0"/>
              </a:rPr>
              <a:t>of Income Tax Act, 1961  to the following persons shall be liable to deduct TDS:-</a:t>
            </a:r>
          </a:p>
        </p:txBody>
      </p:sp>
      <p:cxnSp>
        <p:nvCxnSpPr>
          <p:cNvPr id="10" name="Straight Connector 9"/>
          <p:cNvCxnSpPr/>
          <p:nvPr/>
        </p:nvCxnSpPr>
        <p:spPr>
          <a:xfrm>
            <a:off x="4191000" y="398448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4441686"/>
            <a:ext cx="64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192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1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20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latin typeface="Garamond" pitchFamily="18" charset="0"/>
              </a:rPr>
              <a:t>A Non resident sportsman(including an athlete)</a:t>
            </a:r>
          </a:p>
        </p:txBody>
      </p:sp>
      <p:sp>
        <p:nvSpPr>
          <p:cNvPr id="21" name="TextBox 20"/>
          <p:cNvSpPr txBox="1"/>
          <p:nvPr/>
        </p:nvSpPr>
        <p:spPr>
          <a:xfrm>
            <a:off x="32004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An Entertainer</a:t>
            </a:r>
          </a:p>
          <a:p>
            <a:r>
              <a:rPr lang="en-US" dirty="0"/>
              <a:t> who is not a citizen of India.</a:t>
            </a:r>
          </a:p>
        </p:txBody>
      </p:sp>
      <p:sp>
        <p:nvSpPr>
          <p:cNvPr id="22" name="TextBox 21"/>
          <p:cNvSpPr txBox="1"/>
          <p:nvPr/>
        </p:nvSpPr>
        <p:spPr>
          <a:xfrm>
            <a:off x="6384472" y="5186847"/>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 non- resident sports association / institution.</a:t>
            </a:r>
          </a:p>
        </p:txBody>
      </p:sp>
    </p:spTree>
    <p:extLst>
      <p:ext uri="{BB962C8B-B14F-4D97-AF65-F5344CB8AC3E}">
        <p14:creationId xmlns:p14="http://schemas.microsoft.com/office/powerpoint/2010/main" val="943716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
            <a:ext cx="8229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solidFill>
                  <a:schemeClr val="lt1"/>
                </a:solidFill>
                <a:effectLst>
                  <a:outerShdw blurRad="38100" dist="38100" dir="2700000" algn="tl">
                    <a:srgbClr val="000000">
                      <a:alpha val="43137"/>
                    </a:srgbClr>
                  </a:outerShdw>
                </a:effectLst>
                <a:latin typeface="Times New Roman" pitchFamily="18" charset="0"/>
                <a:cs typeface="Times New Roman" pitchFamily="18" charset="0"/>
              </a:rPr>
              <a:t>When Brokerage Is Exempted Under Section 194H?</a:t>
            </a:r>
          </a:p>
        </p:txBody>
      </p:sp>
      <p:sp>
        <p:nvSpPr>
          <p:cNvPr id="5" name="Rectangle 4"/>
          <p:cNvSpPr/>
          <p:nvPr/>
        </p:nvSpPr>
        <p:spPr>
          <a:xfrm>
            <a:off x="609600" y="537865"/>
            <a:ext cx="8229600" cy="618630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Wingdings" pitchFamily="2" charset="2"/>
              <a:buChar char="q"/>
            </a:pPr>
            <a:r>
              <a:rPr lang="en-US" dirty="0"/>
              <a:t>An employer is paying salary or commission to the employee (comes under Section 192 and not 194H).</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Commission on insurance income and loan underwriting.</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An individual with a lower or nil TDS certificate from an authorized body will enjoy TDS exemption for all services.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 Paying financial corporations under the range of central finance.</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Charges imposed for warehouse services.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Interest from the NRI account.</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Payments done by the Reserve Bank of India to any bank.</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Income by interest from any savings with bank and post office.</a:t>
            </a:r>
          </a:p>
          <a:p>
            <a:pPr algn="just"/>
            <a:endParaRPr lang="en-US" dirty="0"/>
          </a:p>
          <a:p>
            <a:pPr marL="285750" indent="-285750" algn="just">
              <a:buFont typeface="Wingdings" pitchFamily="2" charset="2"/>
              <a:buChar char="q"/>
            </a:pPr>
            <a:r>
              <a:rPr lang="en-US" dirty="0"/>
              <a:t>Brokerage for providing security to the public.</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Commission imposed on the transaction by using debit or credit card in between an acquirer bank and merchant organization.</a:t>
            </a:r>
          </a:p>
        </p:txBody>
      </p:sp>
    </p:spTree>
    <p:extLst>
      <p:ext uri="{BB962C8B-B14F-4D97-AF65-F5344CB8AC3E}">
        <p14:creationId xmlns:p14="http://schemas.microsoft.com/office/powerpoint/2010/main" val="31975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59028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28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dirty="0"/>
              <a:t>Circular No.5/2016, dated 29/02/2016</a:t>
            </a:r>
          </a:p>
          <a:p>
            <a:pPr algn="ctr"/>
            <a:endParaRPr lang="en-US" dirty="0"/>
          </a:p>
          <a:p>
            <a:pPr algn="ctr"/>
            <a:r>
              <a:rPr lang="en-US" dirty="0"/>
              <a:t>Section 194H, read with section 194C of the Income Tax Act,1961- Deduction of tax at source- Commission or Brokerage </a:t>
            </a:r>
            <a:r>
              <a:rPr lang="en-US" dirty="0" err="1"/>
              <a:t>etc</a:t>
            </a:r>
            <a:endParaRPr lang="en-US" dirty="0"/>
          </a:p>
        </p:txBody>
      </p:sp>
      <p:sp>
        <p:nvSpPr>
          <p:cNvPr id="4" name="TextBox 3"/>
          <p:cNvSpPr txBox="1"/>
          <p:nvPr/>
        </p:nvSpPr>
        <p:spPr>
          <a:xfrm>
            <a:off x="789940" y="2828835"/>
            <a:ext cx="766826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dirty="0"/>
              <a:t>The issue of applicability of TDS provisions on payments made by television channels or media houses publishing newspaper or magazines to advertising agencies for procuring and canvassing for advertisements has been examined by the board view of representations received in this regard. </a:t>
            </a:r>
          </a:p>
        </p:txBody>
      </p:sp>
      <p:sp>
        <p:nvSpPr>
          <p:cNvPr id="5" name="TextBox 4"/>
          <p:cNvSpPr txBox="1"/>
          <p:nvPr/>
        </p:nvSpPr>
        <p:spPr>
          <a:xfrm>
            <a:off x="523240" y="4029164"/>
            <a:ext cx="8295640" cy="20313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dirty="0"/>
              <a:t>There are two types of payments related with advertising :-</a:t>
            </a:r>
          </a:p>
          <a:p>
            <a:pPr algn="just"/>
            <a:endParaRPr lang="en-US" dirty="0"/>
          </a:p>
          <a:p>
            <a:pPr marL="285750" indent="-285750" algn="just">
              <a:buFont typeface="Wingdings" pitchFamily="2" charset="2"/>
              <a:buChar char="ü"/>
            </a:pPr>
            <a:r>
              <a:rPr lang="en-US" dirty="0"/>
              <a:t>Payment by client to the advertising agencies, </a:t>
            </a:r>
          </a:p>
          <a:p>
            <a:pPr algn="ctr"/>
            <a:endParaRPr lang="en-US" dirty="0"/>
          </a:p>
          <a:p>
            <a:pPr algn="ctr"/>
            <a:r>
              <a:rPr lang="en-US" dirty="0"/>
              <a:t>and</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Payment by advertising agencies to the television channel/Newspaper Company</a:t>
            </a:r>
          </a:p>
        </p:txBody>
      </p:sp>
    </p:spTree>
    <p:extLst>
      <p:ext uri="{BB962C8B-B14F-4D97-AF65-F5344CB8AC3E}">
        <p14:creationId xmlns:p14="http://schemas.microsoft.com/office/powerpoint/2010/main" val="2708349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62000"/>
            <a:ext cx="8229600" cy="48013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latin typeface="Garamond" pitchFamily="18" charset="0"/>
              </a:rPr>
              <a:t>The applicability of TDS on these payments has already ben deal with in </a:t>
            </a:r>
            <a:r>
              <a:rPr lang="en-US" b="1" dirty="0">
                <a:latin typeface="Garamond" pitchFamily="18" charset="0"/>
              </a:rPr>
              <a:t>Circular No.715, dated 8-8-1999</a:t>
            </a:r>
            <a:r>
              <a:rPr lang="en-US" dirty="0">
                <a:latin typeface="Garamond" pitchFamily="18" charset="0"/>
              </a:rPr>
              <a:t>, where it has been clarified in Question Nos. 1&amp;2 ha while TDS under section 194C (as work contract) will be applicable on the first type of payment, there ill be no TDS under section 194C on the second type of payment </a:t>
            </a:r>
            <a:r>
              <a:rPr lang="en-US" dirty="0" err="1">
                <a:latin typeface="Garamond" pitchFamily="18" charset="0"/>
              </a:rPr>
              <a:t>eg</a:t>
            </a:r>
            <a:r>
              <a:rPr lang="en-US" dirty="0">
                <a:latin typeface="Garamond" pitchFamily="18" charset="0"/>
              </a:rPr>
              <a:t>. </a:t>
            </a:r>
            <a:r>
              <a:rPr lang="en-US" b="1" dirty="0">
                <a:latin typeface="Garamond" pitchFamily="18" charset="0"/>
              </a:rPr>
              <a:t>payment by advertising agency to the media company.</a:t>
            </a:r>
          </a:p>
          <a:p>
            <a:pPr algn="just"/>
            <a:endParaRPr lang="en-US" b="1" dirty="0">
              <a:latin typeface="Garamond" pitchFamily="18" charset="0"/>
            </a:endParaRPr>
          </a:p>
          <a:p>
            <a:pPr marL="285750" indent="-285750" algn="just">
              <a:buFont typeface="Wingdings" pitchFamily="2" charset="2"/>
              <a:buChar char="q"/>
            </a:pPr>
            <a:r>
              <a:rPr lang="en-US" dirty="0">
                <a:latin typeface="Garamond" pitchFamily="18" charset="0"/>
              </a:rPr>
              <a:t>However, another issue has been raised in various cases as to whether the fees or charges taken or retained by advertising companies from media companies for canvasing/booking advertisements (typically 15% of the billing) is commission or discount. </a:t>
            </a:r>
            <a:r>
              <a:rPr lang="en-US" b="1" u="sng" dirty="0">
                <a:latin typeface="Garamond" pitchFamily="18" charset="0"/>
              </a:rPr>
              <a:t>It has been argued by the </a:t>
            </a:r>
            <a:r>
              <a:rPr lang="en-US" b="1" u="sng" dirty="0" err="1">
                <a:latin typeface="Garamond" pitchFamily="18" charset="0"/>
              </a:rPr>
              <a:t>asssessee</a:t>
            </a:r>
            <a:r>
              <a:rPr lang="en-US" b="1" u="sng" dirty="0">
                <a:latin typeface="Garamond" pitchFamily="18" charset="0"/>
              </a:rPr>
              <a:t> that since the relationship between the media company and the advertising company is on a principal-10-principal basis such payments are in the nature of trade discount and not commission and, therefore, outside the purview of TDS under section 194H. </a:t>
            </a:r>
            <a:r>
              <a:rPr lang="en-US" dirty="0">
                <a:latin typeface="Garamond" pitchFamily="18" charset="0"/>
              </a:rPr>
              <a:t>The Department, on the other hand has taken the stand in some cases that since the </a:t>
            </a:r>
            <a:r>
              <a:rPr lang="en-US" b="1" i="1" u="sng" dirty="0">
                <a:latin typeface="Garamond" pitchFamily="18" charset="0"/>
              </a:rPr>
              <a:t>advertising agencies act on behalf of the media companies for procuring advertisements, the margin retained by the former amounts of constructive payment of commission and, accordingly, TDS under section 194H is attracted.</a:t>
            </a:r>
          </a:p>
        </p:txBody>
      </p:sp>
    </p:spTree>
    <p:extLst>
      <p:ext uri="{BB962C8B-B14F-4D97-AF65-F5344CB8AC3E}">
        <p14:creationId xmlns:p14="http://schemas.microsoft.com/office/powerpoint/2010/main" val="1282746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solidFill>
                  <a:schemeClr val="dk1"/>
                </a:solidFill>
                <a:latin typeface="Garamond" pitchFamily="18" charset="0"/>
              </a:rPr>
              <a:t> The issue has been examined by the </a:t>
            </a:r>
            <a:r>
              <a:rPr lang="en-US" b="1" u="sng" dirty="0" err="1">
                <a:solidFill>
                  <a:schemeClr val="dk1"/>
                </a:solidFill>
                <a:latin typeface="Garamond" pitchFamily="18" charset="0"/>
              </a:rPr>
              <a:t>Alahabad</a:t>
            </a:r>
            <a:r>
              <a:rPr lang="en-US" b="1" u="sng" dirty="0">
                <a:solidFill>
                  <a:schemeClr val="dk1"/>
                </a:solidFill>
                <a:latin typeface="Garamond" pitchFamily="18" charset="0"/>
              </a:rPr>
              <a:t> High Court in the case of </a:t>
            </a:r>
            <a:r>
              <a:rPr lang="en-US" b="1" u="sng" dirty="0" err="1">
                <a:solidFill>
                  <a:schemeClr val="dk1"/>
                </a:solidFill>
                <a:latin typeface="Garamond" pitchFamily="18" charset="0"/>
              </a:rPr>
              <a:t>Jagan</a:t>
            </a:r>
            <a:r>
              <a:rPr lang="en-US" b="1" u="sng" dirty="0">
                <a:latin typeface="Garamond" pitchFamily="18" charset="0"/>
              </a:rPr>
              <a:t> </a:t>
            </a:r>
            <a:r>
              <a:rPr lang="en-US" b="1" u="sng" dirty="0" err="1">
                <a:solidFill>
                  <a:schemeClr val="dk1"/>
                </a:solidFill>
                <a:latin typeface="Garamond" pitchFamily="18" charset="0"/>
              </a:rPr>
              <a:t>Prakashan</a:t>
            </a:r>
            <a:r>
              <a:rPr lang="en-US" b="1" u="sng" dirty="0">
                <a:solidFill>
                  <a:schemeClr val="dk1"/>
                </a:solidFill>
                <a:latin typeface="Garamond" pitchFamily="18" charset="0"/>
              </a:rPr>
              <a:t> Ltd and Delhi High Court in the mater of Living Media Limited and it was held in both the cases that the relationship between the media company and the</a:t>
            </a:r>
            <a:r>
              <a:rPr lang="en-US" b="1" u="sng" dirty="0">
                <a:latin typeface="Garamond" pitchFamily="18" charset="0"/>
              </a:rPr>
              <a:t> </a:t>
            </a:r>
            <a:r>
              <a:rPr lang="en-US" b="1" u="sng" dirty="0">
                <a:solidFill>
                  <a:schemeClr val="dk1"/>
                </a:solidFill>
                <a:latin typeface="Garamond" pitchFamily="18" charset="0"/>
              </a:rPr>
              <a:t>advertising agency is that of a principle-to-principal' and, therefore, not liable for TDS under section 194H</a:t>
            </a:r>
            <a:r>
              <a:rPr lang="en-US" dirty="0">
                <a:solidFill>
                  <a:schemeClr val="dk1"/>
                </a:solidFill>
                <a:latin typeface="Garamond" pitchFamily="18" charset="0"/>
              </a:rPr>
              <a:t>. The SLPs filed by the Department in the matter </a:t>
            </a:r>
            <a:r>
              <a:rPr lang="en-US" b="1" u="sng" dirty="0">
                <a:solidFill>
                  <a:schemeClr val="dk1"/>
                </a:solidFill>
                <a:latin typeface="Garamond" pitchFamily="18" charset="0"/>
              </a:rPr>
              <a:t>of Living Media Ltd</a:t>
            </a:r>
            <a:r>
              <a:rPr lang="en-US" b="1" u="sng" dirty="0">
                <a:latin typeface="Garamond" pitchFamily="18" charset="0"/>
              </a:rPr>
              <a:t> </a:t>
            </a:r>
            <a:r>
              <a:rPr lang="en-US" b="1" u="sng" dirty="0">
                <a:solidFill>
                  <a:schemeClr val="dk1"/>
                </a:solidFill>
                <a:latin typeface="Garamond" pitchFamily="18" charset="0"/>
              </a:rPr>
              <a:t>and </a:t>
            </a:r>
            <a:r>
              <a:rPr lang="en-US" b="1" u="sng" dirty="0" err="1">
                <a:solidFill>
                  <a:schemeClr val="dk1"/>
                </a:solidFill>
                <a:latin typeface="Garamond" pitchFamily="18" charset="0"/>
              </a:rPr>
              <a:t>Jagran</a:t>
            </a:r>
            <a:r>
              <a:rPr lang="en-US" b="1" u="sng" dirty="0">
                <a:solidFill>
                  <a:schemeClr val="dk1"/>
                </a:solidFill>
                <a:latin typeface="Garamond" pitchFamily="18" charset="0"/>
              </a:rPr>
              <a:t> </a:t>
            </a:r>
            <a:r>
              <a:rPr lang="en-US" b="1" u="sng" dirty="0" err="1">
                <a:solidFill>
                  <a:schemeClr val="dk1"/>
                </a:solidFill>
                <a:latin typeface="Garamond" pitchFamily="18" charset="0"/>
              </a:rPr>
              <a:t>Prakashan</a:t>
            </a:r>
            <a:r>
              <a:rPr lang="en-US" b="1" u="sng" dirty="0">
                <a:solidFill>
                  <a:schemeClr val="dk1"/>
                </a:solidFill>
                <a:latin typeface="Garamond" pitchFamily="18" charset="0"/>
              </a:rPr>
              <a:t> Ltd have been dismissed by the Supreme Court vide order dated 11-12-2009 and order dated S-5-2014,rspectively, Though these decisions are in respect</a:t>
            </a:r>
            <a:r>
              <a:rPr lang="en-US" b="1" u="sng" dirty="0">
                <a:latin typeface="Garamond" pitchFamily="18" charset="0"/>
              </a:rPr>
              <a:t> </a:t>
            </a:r>
            <a:r>
              <a:rPr lang="en-US" b="1" u="sng" dirty="0">
                <a:solidFill>
                  <a:schemeClr val="dk1"/>
                </a:solidFill>
                <a:latin typeface="Garamond" pitchFamily="18" charset="0"/>
              </a:rPr>
              <a:t>of print media, the ratio is also applicable to electronic medial television advertising as the broad nature of the activities involved is similar.</a:t>
            </a:r>
          </a:p>
          <a:p>
            <a:pPr marL="285750" indent="-285750" algn="just">
              <a:buFont typeface="Wingdings" pitchFamily="2" charset="2"/>
              <a:buChar char="q"/>
            </a:pPr>
            <a:endParaRPr lang="en-US" dirty="0">
              <a:solidFill>
                <a:schemeClr val="dk1"/>
              </a:solidFill>
              <a:latin typeface="Garamond" pitchFamily="18" charset="0"/>
            </a:endParaRPr>
          </a:p>
          <a:p>
            <a:pPr marL="285750" indent="-285750" algn="just">
              <a:buFont typeface="Wingdings" pitchFamily="2" charset="2"/>
              <a:buChar char="q"/>
            </a:pPr>
            <a:r>
              <a:rPr lang="en-US" dirty="0">
                <a:solidFill>
                  <a:schemeClr val="dk1"/>
                </a:solidFill>
                <a:latin typeface="Garamond" pitchFamily="18" charset="0"/>
              </a:rPr>
              <a:t> In view of the above, it is hereby clarified that </a:t>
            </a:r>
            <a:r>
              <a:rPr lang="en-US" b="1" u="sng" dirty="0">
                <a:solidFill>
                  <a:schemeClr val="dk1"/>
                </a:solidFill>
                <a:latin typeface="Garamond" pitchFamily="18" charset="0"/>
              </a:rPr>
              <a:t>no TDS is attracted on payments made by television channels newspaper companies to the advertising agency for booking Or procuring of or canvasing for advertisements.</a:t>
            </a:r>
          </a:p>
          <a:p>
            <a:pPr algn="just"/>
            <a:r>
              <a:rPr lang="en-US" dirty="0">
                <a:latin typeface="Garamond" pitchFamily="18" charset="0"/>
              </a:rPr>
              <a:t>       </a:t>
            </a:r>
          </a:p>
          <a:p>
            <a:pPr algn="just"/>
            <a:r>
              <a:rPr lang="en-US" dirty="0">
                <a:solidFill>
                  <a:schemeClr val="dk1"/>
                </a:solidFill>
                <a:latin typeface="Garamond" pitchFamily="18" charset="0"/>
              </a:rPr>
              <a:t>It is also further clarified that</a:t>
            </a:r>
          </a:p>
          <a:p>
            <a:pPr marL="285750" indent="-285750" algn="just">
              <a:buFont typeface="Wingdings" pitchFamily="2" charset="2"/>
              <a:buChar char="q"/>
            </a:pPr>
            <a:r>
              <a:rPr lang="en-US" dirty="0">
                <a:latin typeface="Garamond" pitchFamily="18" charset="0"/>
              </a:rPr>
              <a:t>C</a:t>
            </a:r>
            <a:r>
              <a:rPr lang="en-US" dirty="0">
                <a:solidFill>
                  <a:schemeClr val="dk1"/>
                </a:solidFill>
                <a:latin typeface="Garamond" pitchFamily="18" charset="0"/>
              </a:rPr>
              <a:t>ommission referred to in Question No.27 of the </a:t>
            </a:r>
            <a:r>
              <a:rPr lang="en-US" b="1" dirty="0">
                <a:solidFill>
                  <a:schemeClr val="dk1"/>
                </a:solidFill>
                <a:latin typeface="Garamond" pitchFamily="18" charset="0"/>
              </a:rPr>
              <a:t>Board's Circular No. 715, dated 8-1995 </a:t>
            </a:r>
            <a:r>
              <a:rPr lang="en-US" dirty="0">
                <a:solidFill>
                  <a:schemeClr val="dk1"/>
                </a:solidFill>
                <a:latin typeface="Garamond" pitchFamily="18" charset="0"/>
              </a:rPr>
              <a:t>does not refer to payments by media companies to advertising companies or booking of advertisements but to payments for engagement of models, artists photographers, sportspersons, </a:t>
            </a:r>
            <a:r>
              <a:rPr lang="en-US" dirty="0" err="1">
                <a:solidFill>
                  <a:schemeClr val="dk1"/>
                </a:solidFill>
                <a:latin typeface="Garamond" pitchFamily="18" charset="0"/>
              </a:rPr>
              <a:t>etc</a:t>
            </a:r>
            <a:r>
              <a:rPr lang="en-US" dirty="0">
                <a:solidFill>
                  <a:schemeClr val="dk1"/>
                </a:solidFill>
                <a:latin typeface="Garamond" pitchFamily="18" charset="0"/>
              </a:rPr>
              <a:t>, and, therefore, is not relevant to the issue of TDS referred to in this Circular.</a:t>
            </a:r>
          </a:p>
        </p:txBody>
      </p:sp>
    </p:spTree>
    <p:extLst>
      <p:ext uri="{BB962C8B-B14F-4D97-AF65-F5344CB8AC3E}">
        <p14:creationId xmlns:p14="http://schemas.microsoft.com/office/powerpoint/2010/main" val="2131342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54102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dirty="0"/>
              <a:t>Special Points to be Noted</a:t>
            </a:r>
          </a:p>
        </p:txBody>
      </p:sp>
      <p:sp>
        <p:nvSpPr>
          <p:cNvPr id="3" name="TextBox 2"/>
          <p:cNvSpPr txBox="1"/>
          <p:nvPr/>
        </p:nvSpPr>
        <p:spPr>
          <a:xfrm>
            <a:off x="1066800" y="1168400"/>
            <a:ext cx="76962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28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sz="2000" dirty="0"/>
              <a:t>Amount received by stamp vendors is discount and not a commission- Held in the case </a:t>
            </a:r>
            <a:r>
              <a:rPr lang="en-US" sz="2000" i="1" dirty="0" err="1"/>
              <a:t>Ahamedabad</a:t>
            </a:r>
            <a:r>
              <a:rPr lang="en-US" sz="2000" i="1" dirty="0"/>
              <a:t> stamp vendors Association V/s Union of India(2002)</a:t>
            </a:r>
          </a:p>
        </p:txBody>
      </p:sp>
      <p:sp>
        <p:nvSpPr>
          <p:cNvPr id="4" name="TextBox 3"/>
          <p:cNvSpPr txBox="1"/>
          <p:nvPr/>
        </p:nvSpPr>
        <p:spPr>
          <a:xfrm>
            <a:off x="533400" y="2438400"/>
            <a:ext cx="79248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just">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Airlines pay their agents for services rendered by them for sale of tickets. This is allowed to the agent from the list price. It was held that this can be treated as brokerage and tax should be deducted at source under section 194H.</a:t>
            </a:r>
          </a:p>
          <a:p>
            <a:r>
              <a:rPr lang="en-US" dirty="0"/>
              <a:t>Followed in the case:-</a:t>
            </a:r>
          </a:p>
          <a:p>
            <a:r>
              <a:rPr lang="en-US" i="1" u="sng" dirty="0"/>
              <a:t>Around the World Travel and Tour </a:t>
            </a:r>
            <a:r>
              <a:rPr lang="en-US" i="1" u="sng" dirty="0" err="1"/>
              <a:t>Pvt</a:t>
            </a:r>
            <a:r>
              <a:rPr lang="en-US" i="1" u="sng" dirty="0"/>
              <a:t> Limited V/s Union Of India, Madras HC, ITR 473 AND 477, 2004</a:t>
            </a:r>
          </a:p>
        </p:txBody>
      </p:sp>
      <p:sp>
        <p:nvSpPr>
          <p:cNvPr id="5" name="TextBox 4"/>
          <p:cNvSpPr txBox="1"/>
          <p:nvPr/>
        </p:nvSpPr>
        <p:spPr>
          <a:xfrm>
            <a:off x="990600" y="4953000"/>
            <a:ext cx="76962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just">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Payments for services relating to transactions in securities in marketing units of various mutual fund schemes to the potential investors, section 194H is attracted.</a:t>
            </a:r>
          </a:p>
          <a:p>
            <a:r>
              <a:rPr lang="en-US" dirty="0"/>
              <a:t>Held in </a:t>
            </a:r>
            <a:r>
              <a:rPr lang="en-US" i="1" dirty="0"/>
              <a:t>CIT V/s. </a:t>
            </a:r>
            <a:r>
              <a:rPr lang="en-US" i="1" dirty="0" err="1"/>
              <a:t>Tandon</a:t>
            </a:r>
            <a:r>
              <a:rPr lang="en-US" i="1" dirty="0"/>
              <a:t> and </a:t>
            </a:r>
            <a:r>
              <a:rPr lang="en-US" i="1" dirty="0" err="1"/>
              <a:t>Mahendra</a:t>
            </a:r>
            <a:r>
              <a:rPr lang="en-US" i="1" dirty="0"/>
              <a:t>, 2014</a:t>
            </a:r>
          </a:p>
          <a:p>
            <a:endParaRPr lang="en-US" dirty="0"/>
          </a:p>
        </p:txBody>
      </p:sp>
    </p:spTree>
    <p:extLst>
      <p:ext uri="{BB962C8B-B14F-4D97-AF65-F5344CB8AC3E}">
        <p14:creationId xmlns:p14="http://schemas.microsoft.com/office/powerpoint/2010/main" val="1068247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2296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Where an hospital had made Arrangement with two sisters for procurement of drugs and medicines making credit available to them for purchases, the amount paid </a:t>
            </a:r>
            <a:r>
              <a:rPr lang="en-US" sz="2000" b="1" u="sng" dirty="0">
                <a:solidFill>
                  <a:schemeClr val="dk1"/>
                </a:solidFill>
              </a:rPr>
              <a:t>for their services cannot be treated as commission</a:t>
            </a:r>
            <a:r>
              <a:rPr lang="en-US" sz="2000" b="1" dirty="0">
                <a:solidFill>
                  <a:schemeClr val="dk1"/>
                </a:solidFill>
              </a:rPr>
              <a:t>, so as to require tax deduction at source.</a:t>
            </a:r>
            <a:r>
              <a:rPr lang="en-US" sz="2000" b="1" dirty="0"/>
              <a:t> (</a:t>
            </a:r>
            <a:r>
              <a:rPr lang="en-US" sz="2000" b="1" i="1" u="sng" dirty="0"/>
              <a:t>CIT V/s. </a:t>
            </a:r>
            <a:r>
              <a:rPr lang="en-US" sz="2000" b="1" i="1" u="sng" dirty="0" err="1"/>
              <a:t>Jaslok</a:t>
            </a:r>
            <a:r>
              <a:rPr lang="en-US" sz="2000" b="1" i="1" u="sng" dirty="0"/>
              <a:t> Hospital and Research Centre, 2015)</a:t>
            </a:r>
            <a:endParaRPr lang="en-US" sz="2000" b="1" i="1" u="sng" dirty="0">
              <a:solidFill>
                <a:schemeClr val="dk1"/>
              </a:solidFill>
            </a:endParaRPr>
          </a:p>
        </p:txBody>
      </p:sp>
      <p:sp>
        <p:nvSpPr>
          <p:cNvPr id="3" name="Rectangle 2"/>
          <p:cNvSpPr/>
          <p:nvPr/>
        </p:nvSpPr>
        <p:spPr>
          <a:xfrm>
            <a:off x="990600" y="1997839"/>
            <a:ext cx="74676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schemeClr val="dk1"/>
                </a:solidFill>
              </a:rPr>
              <a:t>Where the bank provides to retailers swiping machines for processing its credit cards issued to the customers, the payment by the customers to the bank does </a:t>
            </a:r>
            <a:r>
              <a:rPr lang="en-US" sz="2000" b="1" u="sng" dirty="0">
                <a:solidFill>
                  <a:schemeClr val="dk1"/>
                </a:solidFill>
              </a:rPr>
              <a:t>not require tax deduction at source as the bank is either buying nor selling goods nor does it render any service in the nature of an agency.</a:t>
            </a:r>
            <a:r>
              <a:rPr lang="en-US" sz="2000" b="1" dirty="0">
                <a:solidFill>
                  <a:schemeClr val="dk1"/>
                </a:solidFill>
              </a:rPr>
              <a:t> It is a case, where the principle of doubtful penalization has to be strictly applied in favor of non-deduction of tax at source</a:t>
            </a:r>
            <a:r>
              <a:rPr lang="en-US" sz="2000" b="1" i="1" u="sng" dirty="0">
                <a:solidFill>
                  <a:schemeClr val="dk1"/>
                </a:solidFill>
              </a:rPr>
              <a:t>.(CIT V/s. J D S Apparels P Ltd., 2015)</a:t>
            </a:r>
          </a:p>
        </p:txBody>
      </p:sp>
      <p:sp>
        <p:nvSpPr>
          <p:cNvPr id="5" name="Rectangle 4"/>
          <p:cNvSpPr/>
          <p:nvPr/>
        </p:nvSpPr>
        <p:spPr>
          <a:xfrm>
            <a:off x="457200" y="4495800"/>
            <a:ext cx="81534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Where a payment was made to the stockiest/dealers under a sales promotion scheme by way of incentives on the basis of their performance, there </a:t>
            </a:r>
            <a:r>
              <a:rPr lang="en-US" sz="2000" b="1" u="sng" dirty="0">
                <a:solidFill>
                  <a:schemeClr val="dk1"/>
                </a:solidFill>
              </a:rPr>
              <a:t>can be no inference if The brokerage or commission in respect of such payments, where the relationship that of principal to principal</a:t>
            </a:r>
            <a:r>
              <a:rPr lang="en-US" sz="2000" b="1" dirty="0">
                <a:solidFill>
                  <a:schemeClr val="dk1"/>
                </a:solidFill>
              </a:rPr>
              <a:t>.</a:t>
            </a:r>
          </a:p>
          <a:p>
            <a:pPr algn="just"/>
            <a:r>
              <a:rPr lang="en-US" sz="2000" b="1" dirty="0"/>
              <a:t>(CIT V/s. </a:t>
            </a:r>
            <a:r>
              <a:rPr lang="en-US" sz="2000" b="1" dirty="0" err="1"/>
              <a:t>Intervet</a:t>
            </a:r>
            <a:r>
              <a:rPr lang="en-US" sz="2000" b="1" dirty="0"/>
              <a:t> India </a:t>
            </a:r>
            <a:r>
              <a:rPr lang="en-US" sz="2000" b="1" dirty="0" err="1"/>
              <a:t>Pvt</a:t>
            </a:r>
            <a:r>
              <a:rPr lang="en-US" sz="2000" b="1" dirty="0"/>
              <a:t> Limited, 2014, Bombay HC)</a:t>
            </a:r>
            <a:endParaRPr lang="en-US" sz="2000" b="1" dirty="0">
              <a:solidFill>
                <a:schemeClr val="dk1"/>
              </a:solidFill>
            </a:endParaRPr>
          </a:p>
        </p:txBody>
      </p:sp>
    </p:spTree>
    <p:extLst>
      <p:ext uri="{BB962C8B-B14F-4D97-AF65-F5344CB8AC3E}">
        <p14:creationId xmlns:p14="http://schemas.microsoft.com/office/powerpoint/2010/main" val="3469145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229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Amount received for undertaking procurement and marketing milk and milk products through concessionaires is a case of purchases of milk outright and not agency sales. The amount paid for the purchases and the amount charged a maximum retail price does not constitute brokerage or commission, so as to require tax deduction at source. </a:t>
            </a:r>
            <a:r>
              <a:rPr lang="en-US" sz="2000" b="1" i="1" dirty="0">
                <a:solidFill>
                  <a:schemeClr val="dk1"/>
                </a:solidFill>
              </a:rPr>
              <a:t>(CIT V/s. Mother Diary India Private Limited, Delhi HC, 2013)</a:t>
            </a:r>
          </a:p>
        </p:txBody>
      </p:sp>
      <p:sp>
        <p:nvSpPr>
          <p:cNvPr id="3" name="Rectangle 2"/>
          <p:cNvSpPr/>
          <p:nvPr/>
        </p:nvSpPr>
        <p:spPr>
          <a:xfrm>
            <a:off x="924560" y="2590800"/>
            <a:ext cx="75438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schemeClr val="dk1"/>
                </a:solidFill>
              </a:rPr>
              <a:t>Payments to non-executive directors for services rendered cannot be fall within the scope of section 194H</a:t>
            </a:r>
            <a:r>
              <a:rPr lang="en-US" sz="2000" b="1" i="1" dirty="0">
                <a:solidFill>
                  <a:schemeClr val="dk1"/>
                </a:solidFill>
              </a:rPr>
              <a:t>.(DCIT V/s. </a:t>
            </a:r>
            <a:r>
              <a:rPr lang="en-US" sz="2000" b="1" i="1" dirty="0" err="1"/>
              <a:t>K</a:t>
            </a:r>
            <a:r>
              <a:rPr lang="en-US" sz="2000" b="1" i="1" dirty="0" err="1">
                <a:solidFill>
                  <a:schemeClr val="dk1"/>
                </a:solidFill>
              </a:rPr>
              <a:t>irloskar</a:t>
            </a:r>
            <a:r>
              <a:rPr lang="en-US" sz="2000" b="1" i="1" dirty="0">
                <a:solidFill>
                  <a:schemeClr val="dk1"/>
                </a:solidFill>
              </a:rPr>
              <a:t> Oil Engine Limited, 2016)</a:t>
            </a:r>
          </a:p>
        </p:txBody>
      </p:sp>
      <p:sp>
        <p:nvSpPr>
          <p:cNvPr id="5" name="Rectangle 4"/>
          <p:cNvSpPr/>
          <p:nvPr/>
        </p:nvSpPr>
        <p:spPr>
          <a:xfrm>
            <a:off x="228600" y="4114800"/>
            <a:ext cx="84582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t>Payments for service rendered by del </a:t>
            </a:r>
            <a:r>
              <a:rPr lang="en-US" sz="2000" b="1" dirty="0" err="1"/>
              <a:t>credere</a:t>
            </a:r>
            <a:r>
              <a:rPr lang="en-US" sz="2000" b="1" dirty="0"/>
              <a:t> agents, who were only acting as liaison with no direct service, the payment of special discount through del </a:t>
            </a:r>
            <a:r>
              <a:rPr lang="en-US" sz="2000" b="1" dirty="0" err="1"/>
              <a:t>credere</a:t>
            </a:r>
            <a:r>
              <a:rPr lang="en-US" sz="2000" b="1" dirty="0"/>
              <a:t> agents depending upon the quantity of the off take does not require tax deduction at source.( United Breweries Limited V/s. ITO, 2015, </a:t>
            </a:r>
            <a:r>
              <a:rPr lang="en-US" sz="2000" b="1" dirty="0" err="1"/>
              <a:t>Vishakpatanam</a:t>
            </a:r>
            <a:r>
              <a:rPr lang="en-US" sz="2000" b="1" dirty="0"/>
              <a:t> Tribunal)</a:t>
            </a:r>
          </a:p>
        </p:txBody>
      </p:sp>
    </p:spTree>
    <p:extLst>
      <p:ext uri="{BB962C8B-B14F-4D97-AF65-F5344CB8AC3E}">
        <p14:creationId xmlns:p14="http://schemas.microsoft.com/office/powerpoint/2010/main" val="70694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575560" y="990600"/>
            <a:ext cx="533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Latest Supreme Court Case Laws August 2020 - CASE LA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00" r="17723"/>
          <a:stretch/>
        </p:blipFill>
        <p:spPr bwMode="auto">
          <a:xfrm>
            <a:off x="127000" y="680710"/>
            <a:ext cx="2463800" cy="1086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5440" y="2328129"/>
            <a:ext cx="7467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solidFill>
                  <a:srgbClr val="FF0000"/>
                </a:solidFill>
                <a:latin typeface="Times New Roman" pitchFamily="18" charset="0"/>
                <a:cs typeface="Times New Roman" pitchFamily="18" charset="0"/>
              </a:rPr>
              <a:t>Kotak Securities Limited Vs. Dy. Commissioner of Income Tax TDS Circle 2(1) (ITAT Mumbai)</a:t>
            </a:r>
            <a:endParaRPr lang="en-IN" i="1" dirty="0">
              <a:solidFill>
                <a:srgbClr val="FF0000"/>
              </a:solidFill>
              <a:latin typeface="Times New Roman" pitchFamily="18" charset="0"/>
              <a:cs typeface="Times New Roman" pitchFamily="18" charset="0"/>
            </a:endParaRPr>
          </a:p>
        </p:txBody>
      </p:sp>
      <p:sp>
        <p:nvSpPr>
          <p:cNvPr id="4" name="Rectangle 3"/>
          <p:cNvSpPr/>
          <p:nvPr/>
        </p:nvSpPr>
        <p:spPr>
          <a:xfrm>
            <a:off x="2458720" y="2974460"/>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When bank issues bank guarantee on behalf of assessee, there is no principal-agent relationship between bank and assesse. So, assessee is not required to deduct TDS.</a:t>
            </a:r>
            <a:endParaRPr lang="en-IN" b="1" dirty="0">
              <a:latin typeface="Times New Roman" pitchFamily="18" charset="0"/>
              <a:cs typeface="Times New Roman" pitchFamily="18" charset="0"/>
            </a:endParaRPr>
          </a:p>
        </p:txBody>
      </p:sp>
      <p:sp>
        <p:nvSpPr>
          <p:cNvPr id="5" name="Rectangle 4"/>
          <p:cNvSpPr/>
          <p:nvPr/>
        </p:nvSpPr>
        <p:spPr>
          <a:xfrm>
            <a:off x="325120" y="4174789"/>
            <a:ext cx="74676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t> </a:t>
            </a:r>
            <a:r>
              <a:rPr lang="en-US" sz="2000" b="1" i="1" dirty="0">
                <a:latin typeface="Times New Roman" pitchFamily="18" charset="0"/>
                <a:cs typeface="Times New Roman" pitchFamily="18" charset="0"/>
                <a:hlinkClick r:id="rId4"/>
              </a:rPr>
              <a:t>CIT vs. Mother Dairy India Ltd.</a:t>
            </a:r>
            <a:endParaRPr lang="en-IN" sz="2000" b="1" i="1" dirty="0">
              <a:latin typeface="Times New Roman" pitchFamily="18" charset="0"/>
              <a:cs typeface="Times New Roman" pitchFamily="18" charset="0"/>
            </a:endParaRPr>
          </a:p>
        </p:txBody>
      </p:sp>
      <p:sp>
        <p:nvSpPr>
          <p:cNvPr id="6" name="Rectangle 5"/>
          <p:cNvSpPr/>
          <p:nvPr/>
        </p:nvSpPr>
        <p:spPr>
          <a:xfrm>
            <a:off x="2382520" y="4574899"/>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Commission paid by Mother Dairy to concessionaires who sell milk of assessee from booths owned by assessee not liable to TDS under section 194H as principle-agent relationship is missing.</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4092227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914400"/>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000" b="1" i="1" dirty="0">
                <a:latin typeface="Times New Roman" pitchFamily="18" charset="0"/>
                <a:cs typeface="Times New Roman" pitchFamily="18" charset="0"/>
              </a:rPr>
              <a:t> </a:t>
            </a:r>
            <a:r>
              <a:rPr lang="en-IN" sz="2000" b="1" i="1" dirty="0">
                <a:latin typeface="Times New Roman" pitchFamily="18" charset="0"/>
                <a:cs typeface="Times New Roman" pitchFamily="18" charset="0"/>
                <a:hlinkClick r:id="rId4"/>
              </a:rPr>
              <a:t>CIT vs. Singapore Airlines Ltd.</a:t>
            </a:r>
            <a:endParaRPr lang="en-IN" sz="2000" b="1" i="1" dirty="0">
              <a:latin typeface="Times New Roman" pitchFamily="18" charset="0"/>
              <a:cs typeface="Times New Roman" pitchFamily="18" charset="0"/>
            </a:endParaRPr>
          </a:p>
        </p:txBody>
      </p:sp>
      <p:sp>
        <p:nvSpPr>
          <p:cNvPr id="3" name="Rectangle 2"/>
          <p:cNvSpPr/>
          <p:nvPr/>
        </p:nvSpPr>
        <p:spPr>
          <a:xfrm>
            <a:off x="2286000" y="1314510"/>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Assessee-airlines issued tickets to its travel agents at a concessional price, transaction between assessee and travel agents was that of principal-to-principal and difference in price was discount and therefore, such transaction would not fall with ambit of section 194H.</a:t>
            </a:r>
            <a:endParaRPr lang="en-IN" b="1" dirty="0">
              <a:latin typeface="Times New Roman" pitchFamily="18" charset="0"/>
              <a:cs typeface="Times New Roman" pitchFamily="18" charset="0"/>
            </a:endParaRPr>
          </a:p>
        </p:txBody>
      </p:sp>
      <p:sp>
        <p:nvSpPr>
          <p:cNvPr id="4" name="Rectangle 3"/>
          <p:cNvSpPr/>
          <p:nvPr/>
        </p:nvSpPr>
        <p:spPr>
          <a:xfrm>
            <a:off x="533400" y="3179782"/>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a:solidFill>
                  <a:srgbClr val="FF0000"/>
                </a:solidFill>
                <a:latin typeface="Times New Roman" pitchFamily="18" charset="0"/>
                <a:cs typeface="Times New Roman" pitchFamily="18" charset="0"/>
              </a:rPr>
              <a:t>Tube Investments of India Ltd. v. ACIT[2009] 223 CTR 99 (MAD).</a:t>
            </a:r>
            <a:endParaRPr lang="en-IN" sz="2000" b="1" i="1" dirty="0">
              <a:solidFill>
                <a:srgbClr val="FF0000"/>
              </a:solidFill>
              <a:latin typeface="Times New Roman" pitchFamily="18" charset="0"/>
              <a:cs typeface="Times New Roman" pitchFamily="18" charset="0"/>
            </a:endParaRPr>
          </a:p>
        </p:txBody>
      </p:sp>
      <p:sp>
        <p:nvSpPr>
          <p:cNvPr id="5" name="Rectangle 4"/>
          <p:cNvSpPr/>
          <p:nvPr/>
        </p:nvSpPr>
        <p:spPr>
          <a:xfrm>
            <a:off x="2286000" y="3579892"/>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Where assessee, a manufacturer of bicycles, was giving trade incentive to dealers, if dealers were selling goods at price for which they were purchasing from company, such trade incentive would amount to commission for purpose of section 194H.</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784058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914400"/>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000" b="1" i="1" dirty="0">
                <a:solidFill>
                  <a:prstClr val="black"/>
                </a:solidFill>
                <a:latin typeface="Times New Roman" pitchFamily="18" charset="0"/>
                <a:cs typeface="Times New Roman" pitchFamily="18" charset="0"/>
              </a:rPr>
              <a:t> Vodafone </a:t>
            </a:r>
            <a:r>
              <a:rPr lang="en-IN" sz="2000" b="1" i="1" dirty="0" err="1">
                <a:solidFill>
                  <a:prstClr val="black"/>
                </a:solidFill>
                <a:latin typeface="Times New Roman" pitchFamily="18" charset="0"/>
                <a:cs typeface="Times New Roman" pitchFamily="18" charset="0"/>
              </a:rPr>
              <a:t>Essar</a:t>
            </a:r>
            <a:r>
              <a:rPr lang="en-IN" sz="2000" b="1" i="1" dirty="0">
                <a:solidFill>
                  <a:prstClr val="black"/>
                </a:solidFill>
                <a:latin typeface="Times New Roman" pitchFamily="18" charset="0"/>
                <a:cs typeface="Times New Roman" pitchFamily="18" charset="0"/>
              </a:rPr>
              <a:t> Cellular Limited V/s. ACIT, Cochin Tribunal</a:t>
            </a:r>
          </a:p>
        </p:txBody>
      </p:sp>
      <p:sp>
        <p:nvSpPr>
          <p:cNvPr id="3" name="Rectangle 2"/>
          <p:cNvSpPr/>
          <p:nvPr/>
        </p:nvSpPr>
        <p:spPr>
          <a:xfrm>
            <a:off x="2286000" y="1314510"/>
            <a:ext cx="5791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solidFill>
                  <a:prstClr val="black"/>
                </a:solidFill>
                <a:latin typeface="Times New Roman" pitchFamily="18" charset="0"/>
                <a:cs typeface="Times New Roman" pitchFamily="18" charset="0"/>
              </a:rPr>
              <a:t>The distributors were linking the agents in the chain of delivering services to consumers deriving an income so that it can only be treated as commission under section 194H, so as to require to deduct TDS</a:t>
            </a:r>
            <a:endParaRPr lang="en-IN" b="1" dirty="0">
              <a:solidFill>
                <a:prstClr val="black"/>
              </a:solidFill>
              <a:latin typeface="Times New Roman" pitchFamily="18" charset="0"/>
              <a:cs typeface="Times New Roman" pitchFamily="18" charset="0"/>
            </a:endParaRPr>
          </a:p>
        </p:txBody>
      </p:sp>
      <p:sp>
        <p:nvSpPr>
          <p:cNvPr id="4" name="Rectangle 3"/>
          <p:cNvSpPr/>
          <p:nvPr/>
        </p:nvSpPr>
        <p:spPr>
          <a:xfrm>
            <a:off x="533400" y="3179782"/>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a:solidFill>
                  <a:srgbClr val="FF0000"/>
                </a:solidFill>
                <a:latin typeface="Times New Roman" pitchFamily="18" charset="0"/>
                <a:cs typeface="Times New Roman" pitchFamily="18" charset="0"/>
              </a:rPr>
              <a:t>CIT V/s Director, </a:t>
            </a:r>
            <a:r>
              <a:rPr lang="en-US" sz="2000" b="1" i="1" dirty="0" err="1">
                <a:solidFill>
                  <a:srgbClr val="FF0000"/>
                </a:solidFill>
                <a:latin typeface="Times New Roman" pitchFamily="18" charset="0"/>
                <a:cs typeface="Times New Roman" pitchFamily="18" charset="0"/>
              </a:rPr>
              <a:t>Prasar</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Bharathi</a:t>
            </a:r>
            <a:r>
              <a:rPr lang="en-US" sz="2000" b="1" i="1" dirty="0">
                <a:solidFill>
                  <a:srgbClr val="FF0000"/>
                </a:solidFill>
                <a:latin typeface="Times New Roman" pitchFamily="18" charset="0"/>
                <a:cs typeface="Times New Roman" pitchFamily="18" charset="0"/>
              </a:rPr>
              <a:t>, Kerala</a:t>
            </a:r>
            <a:endParaRPr lang="en-IN" sz="2000" b="1" i="1" dirty="0">
              <a:solidFill>
                <a:srgbClr val="FF0000"/>
              </a:solidFill>
              <a:latin typeface="Times New Roman" pitchFamily="18" charset="0"/>
              <a:cs typeface="Times New Roman" pitchFamily="18" charset="0"/>
            </a:endParaRPr>
          </a:p>
        </p:txBody>
      </p:sp>
      <p:sp>
        <p:nvSpPr>
          <p:cNvPr id="5" name="Rectangle 4"/>
          <p:cNvSpPr/>
          <p:nvPr/>
        </p:nvSpPr>
        <p:spPr>
          <a:xfrm>
            <a:off x="2286000" y="3579892"/>
            <a:ext cx="57912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solidFill>
                  <a:prstClr val="black"/>
                </a:solidFill>
                <a:latin typeface="Times New Roman" pitchFamily="18" charset="0"/>
                <a:cs typeface="Times New Roman" pitchFamily="18" charset="0"/>
              </a:rPr>
              <a:t>In an agreement between </a:t>
            </a:r>
            <a:r>
              <a:rPr lang="en-US" b="1" dirty="0" err="1">
                <a:solidFill>
                  <a:prstClr val="black"/>
                </a:solidFill>
                <a:latin typeface="Times New Roman" pitchFamily="18" charset="0"/>
                <a:cs typeface="Times New Roman" pitchFamily="18" charset="0"/>
              </a:rPr>
              <a:t>Dooradharshan</a:t>
            </a:r>
            <a:r>
              <a:rPr lang="en-US" b="1" dirty="0">
                <a:solidFill>
                  <a:prstClr val="black"/>
                </a:solidFill>
                <a:latin typeface="Times New Roman" pitchFamily="18" charset="0"/>
                <a:cs typeface="Times New Roman" pitchFamily="18" charset="0"/>
              </a:rPr>
              <a:t> and advertising agencies, the amount retained from the collections made from the agents to be payable to </a:t>
            </a:r>
            <a:r>
              <a:rPr lang="en-US" b="1" dirty="0" err="1">
                <a:solidFill>
                  <a:prstClr val="black"/>
                </a:solidFill>
                <a:latin typeface="Times New Roman" pitchFamily="18" charset="0"/>
                <a:cs typeface="Times New Roman" pitchFamily="18" charset="0"/>
              </a:rPr>
              <a:t>Dhooradharshan</a:t>
            </a:r>
            <a:r>
              <a:rPr lang="en-US" b="1" dirty="0">
                <a:solidFill>
                  <a:prstClr val="black"/>
                </a:solidFill>
                <a:latin typeface="Times New Roman" pitchFamily="18" charset="0"/>
                <a:cs typeface="Times New Roman" pitchFamily="18" charset="0"/>
              </a:rPr>
              <a:t> was termed as discount. The amount withheld was in nature of commission and liable to deduct TDS under section 194H</a:t>
            </a:r>
            <a:endParaRPr lang="en-IN"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8615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382000" cy="461665"/>
          </a:xfrm>
          <a:prstGeom prst="rect">
            <a:avLst/>
          </a:prstGeom>
          <a:solidFill>
            <a:srgbClr val="002060"/>
          </a:solidFill>
        </p:spPr>
        <p:txBody>
          <a:bodyPr wrap="square" rtlCol="0">
            <a:spAutoFit/>
          </a:bodyPr>
          <a:lstStyle/>
          <a:p>
            <a:pPr algn="ctr"/>
            <a:r>
              <a:rPr lang="en-US" sz="2400" b="1" dirty="0">
                <a:solidFill>
                  <a:schemeClr val="bg1"/>
                </a:solidFill>
                <a:latin typeface="Garamond" pitchFamily="18" charset="0"/>
              </a:rPr>
              <a:t>PAYMENTS REFFERED TO IN SECTION 115BBA</a:t>
            </a:r>
          </a:p>
        </p:txBody>
      </p:sp>
      <p:sp>
        <p:nvSpPr>
          <p:cNvPr id="3" name="TextBox 2"/>
          <p:cNvSpPr txBox="1"/>
          <p:nvPr/>
        </p:nvSpPr>
        <p:spPr>
          <a:xfrm>
            <a:off x="457200" y="990600"/>
            <a:ext cx="8382000" cy="461665"/>
          </a:xfrm>
          <a:prstGeom prst="rect">
            <a:avLst/>
          </a:prstGeom>
          <a:noFill/>
        </p:spPr>
        <p:txBody>
          <a:bodyPr wrap="square" rtlCol="0">
            <a:spAutoFit/>
          </a:bodyPr>
          <a:lstStyle/>
          <a:p>
            <a:r>
              <a:rPr lang="en-US" sz="2400" dirty="0">
                <a:latin typeface="Garamond" pitchFamily="18" charset="0"/>
              </a:rPr>
              <a:t>Where the total income of an assessee,-</a:t>
            </a:r>
          </a:p>
        </p:txBody>
      </p:sp>
      <p:sp>
        <p:nvSpPr>
          <p:cNvPr id="4" name="Rectangle 3"/>
          <p:cNvSpPr/>
          <p:nvPr/>
        </p:nvSpPr>
        <p:spPr>
          <a:xfrm>
            <a:off x="1219200" y="1600200"/>
            <a:ext cx="32004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sportsman (including an athlete),</a:t>
            </a:r>
          </a:p>
        </p:txBody>
      </p:sp>
      <p:sp>
        <p:nvSpPr>
          <p:cNvPr id="5" name="Rectangle 4"/>
          <p:cNvSpPr/>
          <p:nvPr/>
        </p:nvSpPr>
        <p:spPr>
          <a:xfrm>
            <a:off x="4572000" y="1600200"/>
            <a:ext cx="35052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sp>
        <p:nvSpPr>
          <p:cNvPr id="6" name="TextBox 5"/>
          <p:cNvSpPr txBox="1"/>
          <p:nvPr/>
        </p:nvSpPr>
        <p:spPr>
          <a:xfrm>
            <a:off x="609600" y="2895600"/>
            <a:ext cx="7924800" cy="461665"/>
          </a:xfrm>
          <a:prstGeom prst="rect">
            <a:avLst/>
          </a:prstGeom>
          <a:noFill/>
        </p:spPr>
        <p:txBody>
          <a:bodyPr wrap="square" rtlCol="0">
            <a:spAutoFit/>
          </a:bodyPr>
          <a:lstStyle/>
          <a:p>
            <a:r>
              <a:rPr lang="en-US" sz="2400" dirty="0">
                <a:latin typeface="Garamond" pitchFamily="18" charset="0"/>
              </a:rPr>
              <a:t>includes any income received or receivable by way of --</a:t>
            </a:r>
          </a:p>
        </p:txBody>
      </p:sp>
      <p:sp>
        <p:nvSpPr>
          <p:cNvPr id="7" name="TextBox 6"/>
          <p:cNvSpPr txBox="1"/>
          <p:nvPr/>
        </p:nvSpPr>
        <p:spPr>
          <a:xfrm>
            <a:off x="457200" y="16764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a)</a:t>
            </a:r>
          </a:p>
        </p:txBody>
      </p:sp>
      <p:cxnSp>
        <p:nvCxnSpPr>
          <p:cNvPr id="9" name="Straight Arrow Connector 8"/>
          <p:cNvCxnSpPr/>
          <p:nvPr/>
        </p:nvCxnSpPr>
        <p:spPr>
          <a:xfrm rot="10800000" flipV="1">
            <a:off x="2209800" y="3429000"/>
            <a:ext cx="1295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390900" y="3924300"/>
            <a:ext cx="1066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429000"/>
            <a:ext cx="15240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419600"/>
            <a:ext cx="24384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latin typeface="Garamond" pitchFamily="18" charset="0"/>
              </a:rPr>
              <a:t>(</a:t>
            </a:r>
            <a:r>
              <a:rPr lang="en-US" b="1" dirty="0">
                <a:latin typeface="Garamond" pitchFamily="18" charset="0"/>
              </a:rPr>
              <a:t>i) participation in India in any game (other than a game the winnings wherefrom are taxable under section 115BB) or sport</a:t>
            </a:r>
          </a:p>
        </p:txBody>
      </p:sp>
      <p:sp>
        <p:nvSpPr>
          <p:cNvPr id="18" name="TextBox 17"/>
          <p:cNvSpPr txBox="1"/>
          <p:nvPr/>
        </p:nvSpPr>
        <p:spPr>
          <a:xfrm>
            <a:off x="2971800" y="4572000"/>
            <a:ext cx="2133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 advertisement; or</a:t>
            </a:r>
          </a:p>
        </p:txBody>
      </p:sp>
      <p:sp>
        <p:nvSpPr>
          <p:cNvPr id="19" name="TextBox 18"/>
          <p:cNvSpPr txBox="1"/>
          <p:nvPr/>
        </p:nvSpPr>
        <p:spPr>
          <a:xfrm>
            <a:off x="5486400" y="4495800"/>
            <a:ext cx="3048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(iii) contribution of articles relating to any game or sport in India in newspapers, magazines or journals; or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3" name="TextBox 2"/>
          <p:cNvSpPr txBox="1"/>
          <p:nvPr/>
        </p:nvSpPr>
        <p:spPr>
          <a:xfrm>
            <a:off x="1795780" y="685800"/>
            <a:ext cx="544322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b="1" dirty="0">
                <a:effectLst>
                  <a:outerShdw blurRad="38100" dist="38100" dir="2700000" algn="tl">
                    <a:srgbClr val="000000">
                      <a:alpha val="43137"/>
                    </a:srgbClr>
                  </a:outerShdw>
                </a:effectLst>
                <a:latin typeface="Times New Roman" pitchFamily="18" charset="0"/>
                <a:cs typeface="Times New Roman" pitchFamily="18" charset="0"/>
              </a:rPr>
              <a:t>SECTION 194M</a:t>
            </a:r>
          </a:p>
        </p:txBody>
      </p:sp>
      <p:sp>
        <p:nvSpPr>
          <p:cNvPr id="5" name="TextBox 4"/>
          <p:cNvSpPr txBox="1"/>
          <p:nvPr/>
        </p:nvSpPr>
        <p:spPr>
          <a:xfrm>
            <a:off x="1308100" y="1290894"/>
            <a:ext cx="64770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cs typeface="Times New Roman" pitchFamily="18" charset="0"/>
              </a:rPr>
              <a:t>TDS ON PAYMENT TO RESIDENT CONTRACTORS AND PROFESSIONALS</a:t>
            </a:r>
          </a:p>
        </p:txBody>
      </p:sp>
      <p:pic>
        <p:nvPicPr>
          <p:cNvPr id="3076" name="Picture 4" descr="Obligation on Individuals/HUFs to Deduct Tax: Section 194M – FinTaxico"/>
          <p:cNvPicPr>
            <a:picLocks noChangeAspect="1" noChangeArrowheads="1"/>
          </p:cNvPicPr>
          <p:nvPr/>
        </p:nvPicPr>
        <p:blipFill rotWithShape="1">
          <a:blip r:embed="rId3">
            <a:extLst>
              <a:ext uri="{28A0092B-C50C-407E-A947-70E740481C1C}">
                <a14:useLocalDpi xmlns:a14="http://schemas.microsoft.com/office/drawing/2010/main" val="0"/>
              </a:ext>
            </a:extLst>
          </a:blip>
          <a:srcRect r="8283" b="3715"/>
          <a:stretch/>
        </p:blipFill>
        <p:spPr bwMode="auto">
          <a:xfrm>
            <a:off x="685800" y="2738120"/>
            <a:ext cx="8026400" cy="34187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0282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04800" y="1805920"/>
            <a:ext cx="845820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000" dirty="0">
                <a:latin typeface="Times New Roman" pitchFamily="18" charset="0"/>
                <a:cs typeface="Times New Roman" pitchFamily="18" charset="0"/>
              </a:rPr>
              <a:t>An individual and/or Hindu undivided family (HUF) has to deduct tax at source under Section 194M. Such individuals and HUF must not be required to get their books of accounts audited. Books of Accounts are required to be audited if total turnover or receipts of a business exceed Rs. 1 crore or where receipts of a profession exceed Rs. 50 lakh</a:t>
            </a:r>
            <a:r>
              <a:rPr lang="en-US" dirty="0"/>
              <a:t>.</a:t>
            </a:r>
          </a:p>
        </p:txBody>
      </p:sp>
      <p:sp>
        <p:nvSpPr>
          <p:cNvPr id="3" name="TextBox 2"/>
          <p:cNvSpPr txBox="1"/>
          <p:nvPr/>
        </p:nvSpPr>
        <p:spPr>
          <a:xfrm>
            <a:off x="990600" y="838200"/>
            <a:ext cx="67818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APPLICABILITY</a:t>
            </a:r>
          </a:p>
        </p:txBody>
      </p:sp>
      <p:sp>
        <p:nvSpPr>
          <p:cNvPr id="4" name="Down Arrow 3"/>
          <p:cNvSpPr/>
          <p:nvPr/>
        </p:nvSpPr>
        <p:spPr>
          <a:xfrm>
            <a:off x="4236720" y="1404600"/>
            <a:ext cx="114300" cy="381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3657600"/>
            <a:ext cx="84582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b="1" i="1" dirty="0">
                <a:latin typeface="Garamond" pitchFamily="18" charset="0"/>
              </a:rPr>
              <a:t>IT SHOULD BE NOTED THAT NO TDS UNDER SECTION 194M IS APPLICABLE TO THE ASSESSEE IF THEY WERE CODUCTING AUDIT REFERRED UNDER SECTION 44AD.</a:t>
            </a:r>
          </a:p>
        </p:txBody>
      </p:sp>
      <p:sp>
        <p:nvSpPr>
          <p:cNvPr id="6" name="Rectangle 5"/>
          <p:cNvSpPr/>
          <p:nvPr/>
        </p:nvSpPr>
        <p:spPr>
          <a:xfrm>
            <a:off x="1446529" y="5150395"/>
            <a:ext cx="7162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000" b="1" dirty="0">
                <a:effectLst>
                  <a:outerShdw blurRad="38100" dist="38100" dir="2700000" algn="tl">
                    <a:srgbClr val="000000">
                      <a:alpha val="43137"/>
                    </a:srgbClr>
                  </a:outerShdw>
                </a:effectLst>
                <a:latin typeface="Times New Roman" pitchFamily="18" charset="0"/>
                <a:cs typeface="Times New Roman" pitchFamily="18" charset="0"/>
              </a:rPr>
              <a:t>Payments to non-residents are not covered under this section</a:t>
            </a:r>
            <a:r>
              <a:rPr lang="en-US" dirty="0"/>
              <a:t>.</a:t>
            </a:r>
          </a:p>
        </p:txBody>
      </p:sp>
      <p:pic>
        <p:nvPicPr>
          <p:cNvPr id="4098" name="Picture 2" descr="Non-Residents Services, नॉन-रेसिडेंट एकाउंटिंग सर्विस, नॉन रेजिडेंट  एकाउंटिंग सर्विस, अनिवासी लेख सेवा in Andheri East, Mumbai , NMK &amp;amp; Co LLP |  ID: 210518244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11" y="4709765"/>
            <a:ext cx="130301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17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762000" y="629920"/>
            <a:ext cx="73914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RATE AT WHICH TDS UNDER SECTION 194M IS TO BE DEDUCTED</a:t>
            </a:r>
          </a:p>
          <a:p>
            <a:endParaRPr lang="en-US" dirty="0"/>
          </a:p>
        </p:txBody>
      </p:sp>
      <p:sp>
        <p:nvSpPr>
          <p:cNvPr id="4" name="Oval 3"/>
          <p:cNvSpPr/>
          <p:nvPr/>
        </p:nvSpPr>
        <p:spPr>
          <a:xfrm>
            <a:off x="3141980" y="1905000"/>
            <a:ext cx="2133600" cy="1036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0" y="2162294"/>
            <a:ext cx="1104900" cy="369332"/>
          </a:xfrm>
          <a:prstGeom prst="rect">
            <a:avLst/>
          </a:prstGeom>
          <a:noFill/>
          <a:ln>
            <a:noFill/>
          </a:ln>
        </p:spPr>
        <p:txBody>
          <a:bodyPr wrap="square" rtlCol="0">
            <a:spAutoFit/>
          </a:bodyPr>
          <a:lstStyle/>
          <a:p>
            <a:r>
              <a:rPr lang="en-US" b="1" dirty="0">
                <a:effectLst>
                  <a:outerShdw blurRad="38100" dist="38100" dir="2700000" algn="tl">
                    <a:srgbClr val="000000">
                      <a:alpha val="43137"/>
                    </a:srgbClr>
                  </a:outerShdw>
                </a:effectLst>
                <a:latin typeface="Arial Black" pitchFamily="34" charset="0"/>
              </a:rPr>
              <a:t>@ 5%</a:t>
            </a:r>
          </a:p>
        </p:txBody>
      </p:sp>
      <p:sp>
        <p:nvSpPr>
          <p:cNvPr id="7" name="Flowchart: Terminator 6"/>
          <p:cNvSpPr/>
          <p:nvPr/>
        </p:nvSpPr>
        <p:spPr>
          <a:xfrm>
            <a:off x="289560" y="46482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8" name="Oval 7"/>
          <p:cNvSpPr/>
          <p:nvPr/>
        </p:nvSpPr>
        <p:spPr>
          <a:xfrm>
            <a:off x="3048000" y="5867400"/>
            <a:ext cx="205232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16600" y="5867400"/>
            <a:ext cx="167640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MAXIMUM MARGINAL RATE</a:t>
            </a:r>
          </a:p>
        </p:txBody>
      </p:sp>
      <p:sp>
        <p:nvSpPr>
          <p:cNvPr id="10" name="TextBox 9"/>
          <p:cNvSpPr txBox="1"/>
          <p:nvPr/>
        </p:nvSpPr>
        <p:spPr>
          <a:xfrm>
            <a:off x="3601720" y="6101834"/>
            <a:ext cx="944880" cy="369332"/>
          </a:xfrm>
          <a:prstGeom prst="rect">
            <a:avLst/>
          </a:prstGeom>
          <a:noFill/>
        </p:spPr>
        <p:txBody>
          <a:bodyPr wrap="square" rtlCol="0">
            <a:spAutoFit/>
          </a:bodyPr>
          <a:lstStyle/>
          <a:p>
            <a:r>
              <a:rPr lang="en-US" b="1" dirty="0">
                <a:latin typeface="Arial Black" pitchFamily="34" charset="0"/>
              </a:rPr>
              <a:t>@20%</a:t>
            </a:r>
          </a:p>
        </p:txBody>
      </p:sp>
      <p:cxnSp>
        <p:nvCxnSpPr>
          <p:cNvPr id="12" name="Straight Arrow Connector 11"/>
          <p:cNvCxnSpPr/>
          <p:nvPr/>
        </p:nvCxnSpPr>
        <p:spPr>
          <a:xfrm>
            <a:off x="5257800" y="62865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7500" y="2238494"/>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IF </a:t>
            </a:r>
          </a:p>
        </p:txBody>
      </p:sp>
      <p:cxnSp>
        <p:nvCxnSpPr>
          <p:cNvPr id="15" name="Straight Arrow Connector 14"/>
          <p:cNvCxnSpPr>
            <a:stCxn id="13" idx="3"/>
          </p:cNvCxnSpPr>
          <p:nvPr/>
        </p:nvCxnSpPr>
        <p:spPr>
          <a:xfrm>
            <a:off x="6235700" y="2423160"/>
            <a:ext cx="520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1800" y="2069961"/>
            <a:ext cx="1981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dirty="0"/>
              <a:t>THE TOTAL SUM PAID EXCEEDS RS.50,00,000.00 IN A YEAR.</a:t>
            </a:r>
          </a:p>
        </p:txBody>
      </p:sp>
    </p:spTree>
    <p:extLst>
      <p:ext uri="{BB962C8B-B14F-4D97-AF65-F5344CB8AC3E}">
        <p14:creationId xmlns:p14="http://schemas.microsoft.com/office/powerpoint/2010/main" val="169129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4000">
              <a:schemeClr val="bg1">
                <a:alpha val="0"/>
              </a:schemeClr>
            </a:gs>
            <a:gs pos="99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436876"/>
            <a:ext cx="7086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TIME LIMIT FOR DEPOSITING  IN TDS</a:t>
            </a:r>
          </a:p>
        </p:txBody>
      </p:sp>
      <p:pic>
        <p:nvPicPr>
          <p:cNvPr id="5122" name="Picture 2" descr="Erasmus Plus Funding &amp;gt; Deadlines for Grant Applic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1905000" cy="99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68548"/>
            <a:ext cx="8305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If the amount is deducted in March – on or before April 30 of the next financial year.</a:t>
            </a:r>
          </a:p>
        </p:txBody>
      </p:sp>
      <p:sp>
        <p:nvSpPr>
          <p:cNvPr id="4" name="TextBox 3"/>
          <p:cNvSpPr txBox="1"/>
          <p:nvPr/>
        </p:nvSpPr>
        <p:spPr>
          <a:xfrm>
            <a:off x="441960" y="2214879"/>
            <a:ext cx="2819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FOR EXAMPLE:</a:t>
            </a:r>
          </a:p>
        </p:txBody>
      </p:sp>
      <p:sp>
        <p:nvSpPr>
          <p:cNvPr id="5" name="TextBox 4"/>
          <p:cNvSpPr txBox="1"/>
          <p:nvPr/>
        </p:nvSpPr>
        <p:spPr>
          <a:xfrm>
            <a:off x="441960" y="2604531"/>
            <a:ext cx="6324600" cy="369332"/>
          </a:xfrm>
          <a:prstGeom prst="rect">
            <a:avLst/>
          </a:prstGeom>
          <a:noFill/>
        </p:spPr>
        <p:txBody>
          <a:bodyPr wrap="square" rtlCol="0">
            <a:spAutoFit/>
          </a:bodyPr>
          <a:lstStyle/>
          <a:p>
            <a:endParaRPr lang="en-US" dirty="0"/>
          </a:p>
        </p:txBody>
      </p:sp>
      <p:sp>
        <p:nvSpPr>
          <p:cNvPr id="6" name="TextBox 5"/>
          <p:cNvSpPr txBox="1"/>
          <p:nvPr/>
        </p:nvSpPr>
        <p:spPr>
          <a:xfrm>
            <a:off x="441960" y="2599728"/>
            <a:ext cx="8305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i="1" dirty="0">
                <a:effectLst>
                  <a:outerShdw blurRad="38100" dist="38100" dir="2700000" algn="tl">
                    <a:srgbClr val="000000">
                      <a:alpha val="43137"/>
                    </a:srgbClr>
                  </a:outerShdw>
                </a:effectLst>
                <a:latin typeface="Times New Roman" pitchFamily="18" charset="0"/>
                <a:cs typeface="Times New Roman" pitchFamily="18" charset="0"/>
              </a:rPr>
              <a:t>if the amount has been deducted in March 2020, then the TDS will be deposited to the department by 30 April 2021.</a:t>
            </a:r>
          </a:p>
        </p:txBody>
      </p:sp>
      <p:sp>
        <p:nvSpPr>
          <p:cNvPr id="7" name="Rectangle 6"/>
          <p:cNvSpPr/>
          <p:nvPr/>
        </p:nvSpPr>
        <p:spPr>
          <a:xfrm>
            <a:off x="441960" y="3886200"/>
            <a:ext cx="82905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In any other month – within seven days from the end of the month in which the tax deduction is made.</a:t>
            </a:r>
            <a:r>
              <a:rPr lang="en-US" dirty="0"/>
              <a:t> </a:t>
            </a:r>
          </a:p>
        </p:txBody>
      </p:sp>
      <p:sp>
        <p:nvSpPr>
          <p:cNvPr id="9" name="TextBox 8"/>
          <p:cNvSpPr txBox="1"/>
          <p:nvPr/>
        </p:nvSpPr>
        <p:spPr>
          <a:xfrm>
            <a:off x="441960" y="4542690"/>
            <a:ext cx="2819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FOR EXAMPLE:</a:t>
            </a:r>
          </a:p>
        </p:txBody>
      </p:sp>
      <p:sp>
        <p:nvSpPr>
          <p:cNvPr id="8" name="Rectangle 7"/>
          <p:cNvSpPr/>
          <p:nvPr/>
        </p:nvSpPr>
        <p:spPr>
          <a:xfrm>
            <a:off x="416560" y="4917379"/>
            <a:ext cx="829056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if the amount has been deducted paid in the month of September 2020, then the TDS will be deposited to the department by 7 October 2020.</a:t>
            </a:r>
          </a:p>
        </p:txBody>
      </p:sp>
    </p:spTree>
    <p:extLst>
      <p:ext uri="{BB962C8B-B14F-4D97-AF65-F5344CB8AC3E}">
        <p14:creationId xmlns:p14="http://schemas.microsoft.com/office/powerpoint/2010/main" val="285091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70104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CERTIFICATE OF TAX DEDUDCTED UNDER SECTION 194M</a:t>
            </a:r>
          </a:p>
        </p:txBody>
      </p:sp>
      <p:sp>
        <p:nvSpPr>
          <p:cNvPr id="4" name="TextBox 3"/>
          <p:cNvSpPr txBox="1"/>
          <p:nvPr/>
        </p:nvSpPr>
        <p:spPr>
          <a:xfrm>
            <a:off x="924560" y="1828800"/>
            <a:ext cx="69342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THE PERSON WHO DEDUCTS TAX UNDER SECTION 194M SHALL FURNISH A CERTIFICATE :</a:t>
            </a:r>
          </a:p>
        </p:txBody>
      </p:sp>
      <p:sp>
        <p:nvSpPr>
          <p:cNvPr id="5" name="TextBox 4"/>
          <p:cNvSpPr txBox="1"/>
          <p:nvPr/>
        </p:nvSpPr>
        <p:spPr>
          <a:xfrm>
            <a:off x="843280" y="2778482"/>
            <a:ext cx="136652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UNDER</a:t>
            </a:r>
          </a:p>
        </p:txBody>
      </p:sp>
      <p:cxnSp>
        <p:nvCxnSpPr>
          <p:cNvPr id="7" name="Straight Arrow Connector 6"/>
          <p:cNvCxnSpPr/>
          <p:nvPr/>
        </p:nvCxnSpPr>
        <p:spPr>
          <a:xfrm>
            <a:off x="2362200" y="2963148"/>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2739072"/>
            <a:ext cx="2743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FORM NO.16D</a:t>
            </a:r>
          </a:p>
        </p:txBody>
      </p:sp>
      <p:sp>
        <p:nvSpPr>
          <p:cNvPr id="10" name="TextBox 9"/>
          <p:cNvSpPr txBox="1"/>
          <p:nvPr/>
        </p:nvSpPr>
        <p:spPr>
          <a:xfrm>
            <a:off x="1066800" y="3810000"/>
            <a:ext cx="1524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WITHIN</a:t>
            </a:r>
          </a:p>
        </p:txBody>
      </p:sp>
      <p:cxnSp>
        <p:nvCxnSpPr>
          <p:cNvPr id="14" name="Straight Arrow Connector 13"/>
          <p:cNvCxnSpPr/>
          <p:nvPr/>
        </p:nvCxnSpPr>
        <p:spPr>
          <a:xfrm>
            <a:off x="2667000" y="3994666"/>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58360" y="3717667"/>
            <a:ext cx="4191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15 DAYS OF THE DUE DATE OF FURNISHING THE CHALLAN CUM STATEMENT </a:t>
            </a:r>
          </a:p>
        </p:txBody>
      </p:sp>
      <p:sp>
        <p:nvSpPr>
          <p:cNvPr id="16" name="TextBox 15"/>
          <p:cNvSpPr txBox="1"/>
          <p:nvPr/>
        </p:nvSpPr>
        <p:spPr>
          <a:xfrm>
            <a:off x="2153920" y="4995586"/>
            <a:ext cx="6096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latin typeface="Times New Roman" pitchFamily="18" charset="0"/>
                <a:cs typeface="Times New Roman" pitchFamily="18" charset="0"/>
              </a:rPr>
              <a:t>IN</a:t>
            </a:r>
          </a:p>
        </p:txBody>
      </p:sp>
      <p:cxnSp>
        <p:nvCxnSpPr>
          <p:cNvPr id="18" name="Straight Arrow Connector 17"/>
          <p:cNvCxnSpPr/>
          <p:nvPr/>
        </p:nvCxnSpPr>
        <p:spPr>
          <a:xfrm>
            <a:off x="2806700" y="5180252"/>
            <a:ext cx="2857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4200" y="5015232"/>
            <a:ext cx="1752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latin typeface="Times New Roman" pitchFamily="18" charset="0"/>
                <a:cs typeface="Times New Roman" pitchFamily="18" charset="0"/>
              </a:rPr>
              <a:t>FORM 26QD</a:t>
            </a:r>
          </a:p>
        </p:txBody>
      </p:sp>
    </p:spTree>
    <p:extLst>
      <p:ext uri="{BB962C8B-B14F-4D97-AF65-F5344CB8AC3E}">
        <p14:creationId xmlns:p14="http://schemas.microsoft.com/office/powerpoint/2010/main" val="3799348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accent4">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85800" y="838200"/>
            <a:ext cx="6553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i="1" dirty="0">
                <a:latin typeface="Times New Roman" pitchFamily="18" charset="0"/>
                <a:cs typeface="Times New Roman" pitchFamily="18" charset="0"/>
              </a:rPr>
              <a:t>SPECIAL POINTS TO BE NOTED:</a:t>
            </a:r>
          </a:p>
        </p:txBody>
      </p:sp>
      <p:sp>
        <p:nvSpPr>
          <p:cNvPr id="3" name="TextBox 2"/>
          <p:cNvSpPr txBox="1"/>
          <p:nvPr/>
        </p:nvSpPr>
        <p:spPr>
          <a:xfrm>
            <a:off x="990600" y="1207532"/>
            <a:ext cx="790956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000" b="1" dirty="0">
                <a:effectLst>
                  <a:outerShdw blurRad="38100" dist="38100" dir="2700000" algn="tl">
                    <a:srgbClr val="000000">
                      <a:alpha val="43137"/>
                    </a:srgbClr>
                  </a:outerShdw>
                </a:effectLst>
                <a:latin typeface="Times New Roman" pitchFamily="18" charset="0"/>
                <a:cs typeface="Times New Roman" pitchFamily="18" charset="0"/>
              </a:rPr>
              <a:t>If the Assesse required to get Books of Accounts audited, TDS deduction is applicable as per Section 194C and 194J. The individual and/or HUF who have to deduct TDS under Section 194C (TDS on payment to a contractor) and 194J (TDS on payment on professional fees) do not have to deduct tax at source under Section 194M.</a:t>
            </a:r>
          </a:p>
        </p:txBody>
      </p:sp>
      <p:sp>
        <p:nvSpPr>
          <p:cNvPr id="4" name="Rectangle 3"/>
          <p:cNvSpPr/>
          <p:nvPr/>
        </p:nvSpPr>
        <p:spPr>
          <a:xfrm>
            <a:off x="1965960" y="2838748"/>
            <a:ext cx="6934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The individual or HUFs who has to deduct tax can pay the tax to the government by quoting his or her PAN only. Not required to get a tax deduction account number (TAN) for TDS deduction.</a:t>
            </a:r>
          </a:p>
        </p:txBody>
      </p:sp>
      <p:sp>
        <p:nvSpPr>
          <p:cNvPr id="5" name="Rectangle 4"/>
          <p:cNvSpPr/>
          <p:nvPr/>
        </p:nvSpPr>
        <p:spPr>
          <a:xfrm>
            <a:off x="2844800" y="3762078"/>
            <a:ext cx="608076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b="1" dirty="0">
                <a:effectLst>
                  <a:outerShdw blurRad="38100" dist="38100" dir="2700000" algn="tl">
                    <a:srgbClr val="000000">
                      <a:alpha val="43137"/>
                    </a:srgbClr>
                  </a:outerShdw>
                </a:effectLst>
                <a:latin typeface="Times New Roman" pitchFamily="18" charset="0"/>
                <a:cs typeface="Times New Roman" pitchFamily="18" charset="0"/>
              </a:rPr>
              <a:t>TDS amount will be deducted on the earlier of the following dates:</a:t>
            </a:r>
          </a:p>
          <a:p>
            <a:pPr marL="285750" indent="-285750" algn="just">
              <a:buBlip>
                <a:blip r:embed="rId2"/>
              </a:buBlip>
            </a:pPr>
            <a:r>
              <a:rPr lang="en-US" b="1" dirty="0">
                <a:effectLst>
                  <a:outerShdw blurRad="38100" dist="38100" dir="2700000" algn="tl">
                    <a:srgbClr val="000000">
                      <a:alpha val="43137"/>
                    </a:srgbClr>
                  </a:outerShdw>
                </a:effectLst>
                <a:latin typeface="Times New Roman" pitchFamily="18" charset="0"/>
                <a:cs typeface="Times New Roman" pitchFamily="18" charset="0"/>
              </a:rPr>
              <a:t>At the time of credit of the amount.</a:t>
            </a:r>
          </a:p>
          <a:p>
            <a:pPr marL="285750" indent="-285750" algn="just">
              <a:buBlip>
                <a:blip r:embed="rId2"/>
              </a:buBlip>
            </a:pPr>
            <a:r>
              <a:rPr lang="en-US" b="1" dirty="0">
                <a:effectLst>
                  <a:outerShdw blurRad="38100" dist="38100" dir="2700000" algn="tl">
                    <a:srgbClr val="000000">
                      <a:alpha val="43137"/>
                    </a:srgbClr>
                  </a:outerShdw>
                </a:effectLst>
                <a:latin typeface="Times New Roman" pitchFamily="18" charset="0"/>
                <a:cs typeface="Times New Roman" pitchFamily="18" charset="0"/>
              </a:rPr>
              <a:t>At the time of payment by cash or by the issue of a cheque or draft.</a:t>
            </a:r>
          </a:p>
        </p:txBody>
      </p:sp>
    </p:spTree>
    <p:extLst>
      <p:ext uri="{BB962C8B-B14F-4D97-AF65-F5344CB8AC3E}">
        <p14:creationId xmlns:p14="http://schemas.microsoft.com/office/powerpoint/2010/main" val="3717066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6B94B-DF4A-A70D-4647-AC21CF7A6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62" y="762000"/>
            <a:ext cx="8455538" cy="5288010"/>
          </a:xfrm>
          <a:prstGeom prst="rect">
            <a:avLst/>
          </a:prstGeom>
        </p:spPr>
      </p:pic>
    </p:spTree>
    <p:extLst>
      <p:ext uri="{BB962C8B-B14F-4D97-AF65-F5344CB8AC3E}">
        <p14:creationId xmlns:p14="http://schemas.microsoft.com/office/powerpoint/2010/main" val="2998086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52855" y="1389281"/>
            <a:ext cx="6720840" cy="1323439"/>
          </a:xfrm>
          <a:prstGeom prst="rect">
            <a:avLst/>
          </a:prstGeom>
          <a:noFill/>
        </p:spPr>
        <p:txBody>
          <a:bodyPr wrap="square" rtlCol="0">
            <a:spAutoFit/>
          </a:bodyPr>
          <a:lstStyle/>
          <a:p>
            <a:r>
              <a:rPr lang="en-US" sz="8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YOU!</a:t>
            </a:r>
          </a:p>
        </p:txBody>
      </p:sp>
      <p:sp>
        <p:nvSpPr>
          <p:cNvPr id="3" name="AutoShape 2" descr="The Benefits Of Gratitude: Why Saying Thank You Matters | HuffPost Li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The Benefits Of Gratitude: Why Saying Thank You Matters | HuffPost Li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The Benefits Of Gratitude: Why Saying Thank You Matters | HuffPost Lif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The Benefits Of Gratitude: Why Saying Thank You Matters | HuffPost Lif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The Benefits Of Gratitude: Why Saying Thank You Matters | HuffPost Lif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The Benefits Of Gratitude: Why Saying Thank You Matters | HuffPost Lif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4" descr="The Benefits Of Gratitude: Why Saying Thank You Matters | HuffPost Lif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6" descr="The Benefits Of Gratitude: Why Saying Thank You Matters | HuffPost Lif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8" descr="The Benefits Of Gratitude: Why Saying Thank You Matters | HuffPost Life"/>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64" name="Picture 20" descr="11 Unique Ways to Say &amp;#39;Thank You&amp;#39; in an Email | Gramm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2712720"/>
            <a:ext cx="5940425"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4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4572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b)</a:t>
            </a:r>
          </a:p>
        </p:txBody>
      </p:sp>
      <p:sp>
        <p:nvSpPr>
          <p:cNvPr id="4" name="Rectangle 3"/>
          <p:cNvSpPr/>
          <p:nvPr/>
        </p:nvSpPr>
        <p:spPr>
          <a:xfrm>
            <a:off x="762000" y="381000"/>
            <a:ext cx="71628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non-resident sports association or institution</a:t>
            </a:r>
          </a:p>
        </p:txBody>
      </p:sp>
      <p:sp>
        <p:nvSpPr>
          <p:cNvPr id="5" name="Left Brace 4"/>
          <p:cNvSpPr/>
          <p:nvPr/>
        </p:nvSpPr>
        <p:spPr>
          <a:xfrm rot="16200000">
            <a:off x="4076700" y="-2171700"/>
            <a:ext cx="457200" cy="6934200"/>
          </a:xfrm>
          <a:prstGeom prst="leftBrace">
            <a:avLst>
              <a:gd name="adj1" fmla="val 8333"/>
              <a:gd name="adj2" fmla="val 494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p:cNvSpPr/>
          <p:nvPr/>
        </p:nvSpPr>
        <p:spPr>
          <a:xfrm>
            <a:off x="838200" y="1676400"/>
            <a:ext cx="70104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 includes any amount guaranteed to be paid or payable to such association or institution in relation to any game (other than a game the winnings wherefrom are taxable under section 115BB) or sport played in India,</a:t>
            </a:r>
          </a:p>
        </p:txBody>
      </p:sp>
      <p:sp>
        <p:nvSpPr>
          <p:cNvPr id="7" name="TextBox 6"/>
          <p:cNvSpPr txBox="1"/>
          <p:nvPr/>
        </p:nvSpPr>
        <p:spPr>
          <a:xfrm>
            <a:off x="304800" y="34290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c)</a:t>
            </a:r>
          </a:p>
        </p:txBody>
      </p:sp>
      <p:sp>
        <p:nvSpPr>
          <p:cNvPr id="8" name="Rectangle 7"/>
          <p:cNvSpPr/>
          <p:nvPr/>
        </p:nvSpPr>
        <p:spPr>
          <a:xfrm>
            <a:off x="838200" y="3429000"/>
            <a:ext cx="35814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an entertainer</a:t>
            </a:r>
          </a:p>
        </p:txBody>
      </p:sp>
      <p:sp>
        <p:nvSpPr>
          <p:cNvPr id="9" name="Rectangle 8"/>
          <p:cNvSpPr/>
          <p:nvPr/>
        </p:nvSpPr>
        <p:spPr>
          <a:xfrm>
            <a:off x="4648200" y="3429000"/>
            <a:ext cx="38100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cxnSp>
        <p:nvCxnSpPr>
          <p:cNvPr id="11" name="Straight Arrow Connector 10"/>
          <p:cNvCxnSpPr/>
          <p:nvPr/>
        </p:nvCxnSpPr>
        <p:spPr>
          <a:xfrm>
            <a:off x="2667000" y="4267200"/>
            <a:ext cx="1371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267200" y="4191000"/>
            <a:ext cx="11430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19200" y="5410200"/>
            <a:ext cx="6248400"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includes any income received or receivable from his performance in India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a:t>
            </a:r>
          </a:p>
        </p:txBody>
      </p:sp>
      <p:sp>
        <p:nvSpPr>
          <p:cNvPr id="3" name="TextBox 2"/>
          <p:cNvSpPr txBox="1"/>
          <p:nvPr/>
        </p:nvSpPr>
        <p:spPr>
          <a:xfrm>
            <a:off x="609600" y="1752600"/>
            <a:ext cx="7696200" cy="738664"/>
          </a:xfrm>
          <a:prstGeom prst="rect">
            <a:avLst/>
          </a:prstGeom>
          <a:noFill/>
        </p:spPr>
        <p:txBody>
          <a:bodyPr wrap="square" rtlCol="0">
            <a:spAutoFit/>
          </a:bodyPr>
          <a:lstStyle/>
          <a:p>
            <a:r>
              <a:rPr lang="en-US" sz="2100" b="1" dirty="0">
                <a:latin typeface="Times New Roman" pitchFamily="18" charset="0"/>
                <a:cs typeface="Times New Roman" pitchFamily="18" charset="0"/>
              </a:rPr>
              <a:t>When this section gets attracted  in a given transaction, deductor is required to deduct TDS </a:t>
            </a:r>
            <a:r>
              <a:rPr lang="en-US" sz="2100" b="1" u="sng" dirty="0">
                <a:solidFill>
                  <a:srgbClr val="FF0000"/>
                </a:solidFill>
                <a:latin typeface="Times New Roman" pitchFamily="18" charset="0"/>
                <a:cs typeface="Times New Roman" pitchFamily="18" charset="0"/>
              </a:rPr>
              <a:t>within earlier of the following dates </a:t>
            </a:r>
            <a:r>
              <a:rPr lang="en-US" sz="2100" b="1" dirty="0">
                <a:latin typeface="Times New Roman" pitchFamily="18" charset="0"/>
                <a:cs typeface="Times New Roman" pitchFamily="18" charset="0"/>
              </a:rPr>
              <a:t>–</a:t>
            </a:r>
          </a:p>
        </p:txBody>
      </p:sp>
      <p:sp>
        <p:nvSpPr>
          <p:cNvPr id="4" name="Oval 3"/>
          <p:cNvSpPr/>
          <p:nvPr/>
        </p:nvSpPr>
        <p:spPr>
          <a:xfrm>
            <a:off x="685800" y="2971800"/>
            <a:ext cx="3124200" cy="2971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payment in cheque, draft, cash or any other mode</a:t>
            </a:r>
          </a:p>
        </p:txBody>
      </p:sp>
      <p:sp>
        <p:nvSpPr>
          <p:cNvPr id="5" name="TextBox 4"/>
          <p:cNvSpPr txBox="1"/>
          <p:nvPr/>
        </p:nvSpPr>
        <p:spPr>
          <a:xfrm>
            <a:off x="4038600" y="3810000"/>
            <a:ext cx="8382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OR</a:t>
            </a:r>
          </a:p>
        </p:txBody>
      </p:sp>
      <p:sp>
        <p:nvSpPr>
          <p:cNvPr id="6" name="Oval 5"/>
          <p:cNvSpPr/>
          <p:nvPr/>
        </p:nvSpPr>
        <p:spPr>
          <a:xfrm>
            <a:off x="5410200" y="3048000"/>
            <a:ext cx="2971800" cy="2819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credit of the income to the account of the recipient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 IS TO BE DEDUCTED</a:t>
            </a:r>
          </a:p>
        </p:txBody>
      </p:sp>
      <p:sp>
        <p:nvSpPr>
          <p:cNvPr id="3" name="Round Same Side Corner Rectangle 2"/>
          <p:cNvSpPr/>
          <p:nvPr/>
        </p:nvSpPr>
        <p:spPr>
          <a:xfrm>
            <a:off x="1066800" y="2057400"/>
            <a:ext cx="7010400" cy="1447800"/>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Garamond" pitchFamily="18" charset="0"/>
              </a:rPr>
              <a:t>Deductor liable to deduct TDS under section 194E is required to deduct TDS </a:t>
            </a:r>
          </a:p>
        </p:txBody>
      </p:sp>
      <p:cxnSp>
        <p:nvCxnSpPr>
          <p:cNvPr id="6" name="Straight Arrow Connector 5"/>
          <p:cNvCxnSpPr/>
          <p:nvPr/>
        </p:nvCxnSpPr>
        <p:spPr>
          <a:xfrm rot="5400000">
            <a:off x="4229100" y="17145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000500" y="4229100"/>
            <a:ext cx="990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048000" y="4800600"/>
            <a:ext cx="3048000" cy="152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a:t>
            </a:r>
          </a:p>
        </p:txBody>
      </p:sp>
      <p:sp>
        <p:nvSpPr>
          <p:cNvPr id="3" name="Rounded Rectangle 2"/>
          <p:cNvSpPr/>
          <p:nvPr/>
        </p:nvSpPr>
        <p:spPr>
          <a:xfrm>
            <a:off x="533400" y="1143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latin typeface="Garamond" pitchFamily="18" charset="0"/>
              </a:rPr>
              <a:t>The Deductor, under section 194E of the Income Tax Act, 1961, is required to furnish TDS return in </a:t>
            </a:r>
            <a:r>
              <a:rPr lang="en-US" sz="2200" b="1" dirty="0">
                <a:latin typeface="Garamond" pitchFamily="18" charset="0"/>
                <a:hlinkClick r:id="rId2"/>
              </a:rPr>
              <a:t>Form 27Q</a:t>
            </a:r>
            <a:endParaRPr lang="en-US" sz="2200" dirty="0">
              <a:latin typeface="Garamond" pitchFamily="18" charset="0"/>
            </a:endParaRPr>
          </a:p>
        </p:txBody>
      </p:sp>
      <p:sp>
        <p:nvSpPr>
          <p:cNvPr id="5" name="Round Diagonal Corner Rectangle 4"/>
          <p:cNvSpPr/>
          <p:nvPr/>
        </p:nvSpPr>
        <p:spPr>
          <a:xfrm>
            <a:off x="1143000" y="3505200"/>
            <a:ext cx="6324600" cy="9906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Garamond" pitchFamily="18" charset="0"/>
              </a:rPr>
              <a:t>FORM 27Q IS TO BE FILED QUARTERLY</a:t>
            </a:r>
          </a:p>
        </p:txBody>
      </p:sp>
      <p:sp>
        <p:nvSpPr>
          <p:cNvPr id="6" name="Flowchart: Terminator 5"/>
          <p:cNvSpPr/>
          <p:nvPr/>
        </p:nvSpPr>
        <p:spPr>
          <a:xfrm>
            <a:off x="457200" y="4953000"/>
            <a:ext cx="7848600" cy="1447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latin typeface="Garamond" pitchFamily="18" charset="0"/>
              </a:rPr>
              <a:t>Provisions of section 203 of the Income Tax Act, 1961 makes it mandatory for the Deductor to issue the TDS certificate to the payee. The Deductor deducting TDS under section 194E is required to furnish TDS certificate in Form 16A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1370</TotalTime>
  <Words>3810</Words>
  <Application>Microsoft Office PowerPoint</Application>
  <PresentationFormat>On-screen Show (4:3)</PresentationFormat>
  <Paragraphs>313</Paragraphs>
  <Slides>57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57</vt:i4>
      </vt:variant>
    </vt:vector>
  </HeadingPairs>
  <TitlesOfParts>
    <vt:vector size="66" baseType="lpstr">
      <vt:lpstr>Arial</vt:lpstr>
      <vt:lpstr>Arial Black</vt:lpstr>
      <vt:lpstr>Calibri</vt:lpstr>
      <vt:lpstr>Garamond</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919633533228</cp:lastModifiedBy>
  <cp:revision>200</cp:revision>
  <dcterms:created xsi:type="dcterms:W3CDTF">2006-08-16T00:00:00Z</dcterms:created>
  <dcterms:modified xsi:type="dcterms:W3CDTF">2023-10-10T14:32:04Z</dcterms:modified>
</cp:coreProperties>
</file>