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8"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939A6D30-1C6B-47AB-834D-D11FC8CC50E6}" type="datetimeFigureOut">
              <a:rPr lang="en-IN" smtClean="0"/>
              <a:t>28-12-23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63370EE-AF73-4EF2-9043-2C9D63BD40DA}" type="slidenum">
              <a:rPr lang="en-IN" smtClean="0"/>
              <a:t>‹#›</a:t>
            </a:fld>
            <a:endParaRPr lang="en-IN"/>
          </a:p>
        </p:txBody>
      </p:sp>
    </p:spTree>
    <p:extLst>
      <p:ext uri="{BB962C8B-B14F-4D97-AF65-F5344CB8AC3E}">
        <p14:creationId xmlns:p14="http://schemas.microsoft.com/office/powerpoint/2010/main" val="37163492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939A6D30-1C6B-47AB-834D-D11FC8CC50E6}" type="datetimeFigureOut">
              <a:rPr lang="en-IN" smtClean="0"/>
              <a:t>28-12-23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63370EE-AF73-4EF2-9043-2C9D63BD40DA}" type="slidenum">
              <a:rPr lang="en-IN" smtClean="0"/>
              <a:t>‹#›</a:t>
            </a:fld>
            <a:endParaRPr lang="en-IN"/>
          </a:p>
        </p:txBody>
      </p:sp>
    </p:spTree>
    <p:extLst>
      <p:ext uri="{BB962C8B-B14F-4D97-AF65-F5344CB8AC3E}">
        <p14:creationId xmlns:p14="http://schemas.microsoft.com/office/powerpoint/2010/main" val="31960792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939A6D30-1C6B-47AB-834D-D11FC8CC50E6}" type="datetimeFigureOut">
              <a:rPr lang="en-IN" smtClean="0"/>
              <a:t>28-12-23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63370EE-AF73-4EF2-9043-2C9D63BD40DA}" type="slidenum">
              <a:rPr lang="en-IN" smtClean="0"/>
              <a:t>‹#›</a:t>
            </a:fld>
            <a:endParaRPr lang="en-IN"/>
          </a:p>
        </p:txBody>
      </p:sp>
    </p:spTree>
    <p:extLst>
      <p:ext uri="{BB962C8B-B14F-4D97-AF65-F5344CB8AC3E}">
        <p14:creationId xmlns:p14="http://schemas.microsoft.com/office/powerpoint/2010/main" val="3007967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939A6D30-1C6B-47AB-834D-D11FC8CC50E6}" type="datetimeFigureOut">
              <a:rPr lang="en-IN" smtClean="0"/>
              <a:t>28-12-23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63370EE-AF73-4EF2-9043-2C9D63BD40DA}" type="slidenum">
              <a:rPr lang="en-IN" smtClean="0"/>
              <a:t>‹#›</a:t>
            </a:fld>
            <a:endParaRPr lang="en-IN"/>
          </a:p>
        </p:txBody>
      </p:sp>
    </p:spTree>
    <p:extLst>
      <p:ext uri="{BB962C8B-B14F-4D97-AF65-F5344CB8AC3E}">
        <p14:creationId xmlns:p14="http://schemas.microsoft.com/office/powerpoint/2010/main" val="30691705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39A6D30-1C6B-47AB-834D-D11FC8CC50E6}" type="datetimeFigureOut">
              <a:rPr lang="en-IN" smtClean="0"/>
              <a:t>28-12-23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63370EE-AF73-4EF2-9043-2C9D63BD40DA}" type="slidenum">
              <a:rPr lang="en-IN" smtClean="0"/>
              <a:t>‹#›</a:t>
            </a:fld>
            <a:endParaRPr lang="en-IN"/>
          </a:p>
        </p:txBody>
      </p:sp>
    </p:spTree>
    <p:extLst>
      <p:ext uri="{BB962C8B-B14F-4D97-AF65-F5344CB8AC3E}">
        <p14:creationId xmlns:p14="http://schemas.microsoft.com/office/powerpoint/2010/main" val="2220581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939A6D30-1C6B-47AB-834D-D11FC8CC50E6}" type="datetimeFigureOut">
              <a:rPr lang="en-IN" smtClean="0"/>
              <a:t>28-12-23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63370EE-AF73-4EF2-9043-2C9D63BD40DA}" type="slidenum">
              <a:rPr lang="en-IN" smtClean="0"/>
              <a:t>‹#›</a:t>
            </a:fld>
            <a:endParaRPr lang="en-IN"/>
          </a:p>
        </p:txBody>
      </p:sp>
    </p:spTree>
    <p:extLst>
      <p:ext uri="{BB962C8B-B14F-4D97-AF65-F5344CB8AC3E}">
        <p14:creationId xmlns:p14="http://schemas.microsoft.com/office/powerpoint/2010/main" val="38631996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939A6D30-1C6B-47AB-834D-D11FC8CC50E6}" type="datetimeFigureOut">
              <a:rPr lang="en-IN" smtClean="0"/>
              <a:t>28-12-23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C63370EE-AF73-4EF2-9043-2C9D63BD40DA}" type="slidenum">
              <a:rPr lang="en-IN" smtClean="0"/>
              <a:t>‹#›</a:t>
            </a:fld>
            <a:endParaRPr lang="en-IN"/>
          </a:p>
        </p:txBody>
      </p:sp>
    </p:spTree>
    <p:extLst>
      <p:ext uri="{BB962C8B-B14F-4D97-AF65-F5344CB8AC3E}">
        <p14:creationId xmlns:p14="http://schemas.microsoft.com/office/powerpoint/2010/main" val="5849815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939A6D30-1C6B-47AB-834D-D11FC8CC50E6}" type="datetimeFigureOut">
              <a:rPr lang="en-IN" smtClean="0"/>
              <a:t>28-12-23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C63370EE-AF73-4EF2-9043-2C9D63BD40DA}" type="slidenum">
              <a:rPr lang="en-IN" smtClean="0"/>
              <a:t>‹#›</a:t>
            </a:fld>
            <a:endParaRPr lang="en-IN"/>
          </a:p>
        </p:txBody>
      </p:sp>
    </p:spTree>
    <p:extLst>
      <p:ext uri="{BB962C8B-B14F-4D97-AF65-F5344CB8AC3E}">
        <p14:creationId xmlns:p14="http://schemas.microsoft.com/office/powerpoint/2010/main" val="34600172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9A6D30-1C6B-47AB-834D-D11FC8CC50E6}" type="datetimeFigureOut">
              <a:rPr lang="en-IN" smtClean="0"/>
              <a:t>28-12-23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C63370EE-AF73-4EF2-9043-2C9D63BD40DA}" type="slidenum">
              <a:rPr lang="en-IN" smtClean="0"/>
              <a:t>‹#›</a:t>
            </a:fld>
            <a:endParaRPr lang="en-IN"/>
          </a:p>
        </p:txBody>
      </p:sp>
    </p:spTree>
    <p:extLst>
      <p:ext uri="{BB962C8B-B14F-4D97-AF65-F5344CB8AC3E}">
        <p14:creationId xmlns:p14="http://schemas.microsoft.com/office/powerpoint/2010/main" val="11248011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9A6D30-1C6B-47AB-834D-D11FC8CC50E6}" type="datetimeFigureOut">
              <a:rPr lang="en-IN" smtClean="0"/>
              <a:t>28-12-23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63370EE-AF73-4EF2-9043-2C9D63BD40DA}" type="slidenum">
              <a:rPr lang="en-IN" smtClean="0"/>
              <a:t>‹#›</a:t>
            </a:fld>
            <a:endParaRPr lang="en-IN"/>
          </a:p>
        </p:txBody>
      </p:sp>
    </p:spTree>
    <p:extLst>
      <p:ext uri="{BB962C8B-B14F-4D97-AF65-F5344CB8AC3E}">
        <p14:creationId xmlns:p14="http://schemas.microsoft.com/office/powerpoint/2010/main" val="14821380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9A6D30-1C6B-47AB-834D-D11FC8CC50E6}" type="datetimeFigureOut">
              <a:rPr lang="en-IN" smtClean="0"/>
              <a:t>28-12-23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63370EE-AF73-4EF2-9043-2C9D63BD40DA}" type="slidenum">
              <a:rPr lang="en-IN" smtClean="0"/>
              <a:t>‹#›</a:t>
            </a:fld>
            <a:endParaRPr lang="en-IN"/>
          </a:p>
        </p:txBody>
      </p:sp>
    </p:spTree>
    <p:extLst>
      <p:ext uri="{BB962C8B-B14F-4D97-AF65-F5344CB8AC3E}">
        <p14:creationId xmlns:p14="http://schemas.microsoft.com/office/powerpoint/2010/main" val="25573537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9A6D30-1C6B-47AB-834D-D11FC8CC50E6}" type="datetimeFigureOut">
              <a:rPr lang="en-IN" smtClean="0"/>
              <a:t>28-12-23</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3370EE-AF73-4EF2-9043-2C9D63BD40DA}" type="slidenum">
              <a:rPr lang="en-IN" smtClean="0"/>
              <a:t>‹#›</a:t>
            </a:fld>
            <a:endParaRPr lang="en-IN"/>
          </a:p>
        </p:txBody>
      </p:sp>
    </p:spTree>
    <p:extLst>
      <p:ext uri="{BB962C8B-B14F-4D97-AF65-F5344CB8AC3E}">
        <p14:creationId xmlns:p14="http://schemas.microsoft.com/office/powerpoint/2010/main" val="7821067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9779758" cy="5885550"/>
          </a:xfrm>
        </p:spPr>
        <p:txBody>
          <a:bodyPr>
            <a:normAutofit/>
          </a:bodyPr>
          <a:lstStyle/>
          <a:p>
            <a:pPr algn="ctr"/>
            <a:r>
              <a:rPr lang="en-IN" sz="5400" b="1" dirty="0" smtClean="0"/>
              <a:t>SECTION 197 &amp; 198 OF THE </a:t>
            </a:r>
            <a:br>
              <a:rPr lang="en-IN" sz="5400" b="1" dirty="0" smtClean="0"/>
            </a:br>
            <a:r>
              <a:rPr lang="en-IN" sz="5400" b="1" dirty="0"/>
              <a:t/>
            </a:r>
            <a:br>
              <a:rPr lang="en-IN" sz="5400" b="1" dirty="0"/>
            </a:br>
            <a:r>
              <a:rPr lang="en-IN" sz="5400" b="1" dirty="0" smtClean="0"/>
              <a:t>INCOME TAX ACT,1961 </a:t>
            </a:r>
            <a:br>
              <a:rPr lang="en-IN" sz="5400" b="1" dirty="0" smtClean="0"/>
            </a:br>
            <a:r>
              <a:rPr lang="en-IN" sz="5400" b="1" dirty="0" smtClean="0"/>
              <a:t/>
            </a:r>
            <a:br>
              <a:rPr lang="en-IN" sz="5400" b="1" dirty="0" smtClean="0"/>
            </a:br>
            <a:r>
              <a:rPr lang="en-IN" sz="5400" b="1" dirty="0" smtClean="0"/>
              <a:t>WITH PROCEDURES THEREON</a:t>
            </a:r>
            <a:endParaRPr lang="en-IN" sz="5400" b="1" dirty="0"/>
          </a:p>
        </p:txBody>
      </p:sp>
    </p:spTree>
    <p:extLst>
      <p:ext uri="{BB962C8B-B14F-4D97-AF65-F5344CB8AC3E}">
        <p14:creationId xmlns:p14="http://schemas.microsoft.com/office/powerpoint/2010/main" val="22368992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2513" y="218364"/>
            <a:ext cx="10358652" cy="6305265"/>
          </a:xfrm>
        </p:spPr>
        <p:txBody>
          <a:bodyPr>
            <a:normAutofit/>
          </a:bodyPr>
          <a:lstStyle/>
          <a:p>
            <a:r>
              <a:rPr lang="en-US" sz="2700" b="1" dirty="0" smtClean="0"/>
              <a:t>Guidelines </a:t>
            </a:r>
            <a:r>
              <a:rPr lang="en-US" sz="2700" b="1" dirty="0"/>
              <a:t>for handling issues related to applications received u/s 197:</a:t>
            </a:r>
            <a:r>
              <a:rPr lang="en-US" sz="2700" dirty="0"/>
              <a:t> </a:t>
            </a:r>
            <a:endParaRPr lang="en-US" sz="2700" dirty="0" smtClean="0"/>
          </a:p>
          <a:p>
            <a:pPr algn="l"/>
            <a:r>
              <a:rPr lang="en-US" dirty="0" smtClean="0"/>
              <a:t>In </a:t>
            </a:r>
            <a:r>
              <a:rPr lang="en-US" dirty="0"/>
              <a:t>order to streamline the procedure of handling the applications received u/s 197 and disposing the same in a time bound manner in consonance with the Citizens’ charter, the commissioner of Income tax (TDS) has issued certain guidelines for the Assessing Officers</a:t>
            </a:r>
            <a:r>
              <a:rPr lang="en-US" dirty="0" smtClean="0"/>
              <a:t>.</a:t>
            </a:r>
          </a:p>
          <a:p>
            <a:pPr algn="l"/>
            <a:r>
              <a:rPr lang="en-US" dirty="0" smtClean="0"/>
              <a:t> </a:t>
            </a:r>
          </a:p>
          <a:p>
            <a:pPr algn="l"/>
            <a:r>
              <a:rPr lang="en-US" dirty="0" smtClean="0"/>
              <a:t>In </a:t>
            </a:r>
            <a:r>
              <a:rPr lang="en-US" dirty="0"/>
              <a:t>a nutshell, these guidelines make it mandatory for the Assessing Officer to dispose of the applications u/s 197 within a time frame of 30 days from the end of the month in which application </a:t>
            </a:r>
            <a:r>
              <a:rPr lang="en-US" b="1" dirty="0"/>
              <a:t>complete in ALL respect </a:t>
            </a:r>
            <a:r>
              <a:rPr lang="en-US" dirty="0"/>
              <a:t>is received. The section 197 strikes a delicate balance between requirement of ensuring cash flow to the taxpayer and realizing government dues at the earliest. Taxpayers are, therefore, advised to file complete details required for processing the application in the first instance itself. This will expedite the issuance of certificate u/s 197.</a:t>
            </a:r>
          </a:p>
          <a:p>
            <a:pPr algn="l"/>
            <a:endParaRPr lang="en-IN" dirty="0"/>
          </a:p>
        </p:txBody>
      </p:sp>
    </p:spTree>
    <p:extLst>
      <p:ext uri="{BB962C8B-B14F-4D97-AF65-F5344CB8AC3E}">
        <p14:creationId xmlns:p14="http://schemas.microsoft.com/office/powerpoint/2010/main" val="42821635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3456" y="300250"/>
            <a:ext cx="10604311" cy="6127845"/>
          </a:xfrm>
        </p:spPr>
        <p:txBody>
          <a:bodyPr/>
          <a:lstStyle/>
          <a:p>
            <a:endParaRPr lang="en-US" b="1" dirty="0" smtClean="0"/>
          </a:p>
          <a:p>
            <a:pPr algn="just"/>
            <a:r>
              <a:rPr lang="en-US" b="1" dirty="0" smtClean="0"/>
              <a:t>Section </a:t>
            </a:r>
            <a:r>
              <a:rPr lang="en-US" b="1" dirty="0"/>
              <a:t>197 </a:t>
            </a:r>
            <a:r>
              <a:rPr lang="en-US" dirty="0"/>
              <a:t>of the Income Tax Act, 1961 provides for the facility of NIL deduction of tax at source or at a deduction at a Lower rate of tax. To avail of this benefit the assessee whose TDS is likely to be deducted on certain receipts should make an application before the TDS Assessing Officer who has a jurisdiction over his/ her/ its case. The assessee/ </a:t>
            </a:r>
            <a:r>
              <a:rPr lang="en-US" dirty="0" smtClean="0"/>
              <a:t>Deductee </a:t>
            </a:r>
            <a:r>
              <a:rPr lang="en-US" dirty="0"/>
              <a:t>concerned may apply for a certificate for Nil or lower deduction of TDS on their receipts in </a:t>
            </a:r>
            <a:r>
              <a:rPr lang="en-US" u="sng" dirty="0"/>
              <a:t>Form No </a:t>
            </a:r>
            <a:r>
              <a:rPr lang="en-US" u="sng" dirty="0" smtClean="0"/>
              <a:t>13</a:t>
            </a:r>
            <a:r>
              <a:rPr lang="en-US" i="1" dirty="0" smtClean="0"/>
              <a:t>.</a:t>
            </a:r>
            <a:r>
              <a:rPr lang="en-US" dirty="0"/>
              <a:t> Delays in this matter can be avoided by filing the prescribed form correctly and submitting the required details along with the form itself.</a:t>
            </a:r>
          </a:p>
          <a:p>
            <a:endParaRPr lang="en-IN" dirty="0"/>
          </a:p>
        </p:txBody>
      </p:sp>
    </p:spTree>
    <p:extLst>
      <p:ext uri="{BB962C8B-B14F-4D97-AF65-F5344CB8AC3E}">
        <p14:creationId xmlns:p14="http://schemas.microsoft.com/office/powerpoint/2010/main" val="38991883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TotalTime>
  <Words>107</Words>
  <Application>Microsoft Office PowerPoint</Application>
  <PresentationFormat>Widescreen</PresentationFormat>
  <Paragraphs>7</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SECTION 197 &amp; 198 OF THE   INCOME TAX ACT,1961   WITH PROCEDURES THEREON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Windows User</cp:lastModifiedBy>
  <cp:revision>4</cp:revision>
  <dcterms:created xsi:type="dcterms:W3CDTF">2023-01-05T11:05:25Z</dcterms:created>
  <dcterms:modified xsi:type="dcterms:W3CDTF">2023-12-28T13:33:32Z</dcterms:modified>
</cp:coreProperties>
</file>