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61" r:id="rId22"/>
    <p:sldId id="262" r:id="rId23"/>
    <p:sldId id="280" r:id="rId24"/>
    <p:sldId id="281" r:id="rId25"/>
    <p:sldId id="282" r:id="rId26"/>
    <p:sldId id="283" r:id="rId27"/>
    <p:sldId id="284" r:id="rId28"/>
    <p:sldId id="285" r:id="rId29"/>
    <p:sldId id="286" r:id="rId30"/>
    <p:sldId id="263" r:id="rId31"/>
    <p:sldId id="264" r:id="rId32"/>
    <p:sldId id="287" r:id="rId33"/>
    <p:sldId id="288" r:id="rId34"/>
    <p:sldId id="289" r:id="rId35"/>
    <p:sldId id="290" r:id="rId36"/>
    <p:sldId id="291" r:id="rId37"/>
    <p:sldId id="292"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1" d="100"/>
          <a:sy n="61" d="100"/>
        </p:scale>
        <p:origin x="843" y="2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C4319EF-F22C-4382-9EC2-079517B774BF}" type="datetimeFigureOut">
              <a:rPr lang="en-US" smtClean="0"/>
              <a:t>7/19/2025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4BA91-9178-43FB-88A6-944E05BE2F1F}" type="slidenum">
              <a:rPr lang="en-US" smtClean="0"/>
              <a:t>‹#›</a:t>
            </a:fld>
            <a:endParaRPr lang="en-US"/>
          </a:p>
        </p:txBody>
      </p:sp>
    </p:spTree>
    <p:extLst>
      <p:ext uri="{BB962C8B-B14F-4D97-AF65-F5344CB8AC3E}">
        <p14:creationId xmlns:p14="http://schemas.microsoft.com/office/powerpoint/2010/main" val="2395124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C4319EF-F22C-4382-9EC2-079517B774BF}" type="datetimeFigureOut">
              <a:rPr lang="en-US" smtClean="0"/>
              <a:t>7/19/2025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4BA91-9178-43FB-88A6-944E05BE2F1F}" type="slidenum">
              <a:rPr lang="en-US" smtClean="0"/>
              <a:t>‹#›</a:t>
            </a:fld>
            <a:endParaRPr lang="en-US"/>
          </a:p>
        </p:txBody>
      </p:sp>
    </p:spTree>
    <p:extLst>
      <p:ext uri="{BB962C8B-B14F-4D97-AF65-F5344CB8AC3E}">
        <p14:creationId xmlns:p14="http://schemas.microsoft.com/office/powerpoint/2010/main" val="1716560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C4319EF-F22C-4382-9EC2-079517B774BF}" type="datetimeFigureOut">
              <a:rPr lang="en-US" smtClean="0"/>
              <a:t>7/19/2025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4BA91-9178-43FB-88A6-944E05BE2F1F}"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5777170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C4319EF-F22C-4382-9EC2-079517B774BF}" type="datetimeFigureOut">
              <a:rPr lang="en-US" smtClean="0"/>
              <a:t>7/19/2025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4BA91-9178-43FB-88A6-944E05BE2F1F}" type="slidenum">
              <a:rPr lang="en-US" smtClean="0"/>
              <a:t>‹#›</a:t>
            </a:fld>
            <a:endParaRPr lang="en-US"/>
          </a:p>
        </p:txBody>
      </p:sp>
    </p:spTree>
    <p:extLst>
      <p:ext uri="{BB962C8B-B14F-4D97-AF65-F5344CB8AC3E}">
        <p14:creationId xmlns:p14="http://schemas.microsoft.com/office/powerpoint/2010/main" val="17576032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C4319EF-F22C-4382-9EC2-079517B774BF}" type="datetimeFigureOut">
              <a:rPr lang="en-US" smtClean="0"/>
              <a:t>7/19/2025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4BA91-9178-43FB-88A6-944E05BE2F1F}"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335746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C4319EF-F22C-4382-9EC2-079517B774BF}" type="datetimeFigureOut">
              <a:rPr lang="en-US" smtClean="0"/>
              <a:t>7/19/2025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4BA91-9178-43FB-88A6-944E05BE2F1F}" type="slidenum">
              <a:rPr lang="en-US" smtClean="0"/>
              <a:t>‹#›</a:t>
            </a:fld>
            <a:endParaRPr lang="en-US"/>
          </a:p>
        </p:txBody>
      </p:sp>
    </p:spTree>
    <p:extLst>
      <p:ext uri="{BB962C8B-B14F-4D97-AF65-F5344CB8AC3E}">
        <p14:creationId xmlns:p14="http://schemas.microsoft.com/office/powerpoint/2010/main" val="29555990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C4319EF-F22C-4382-9EC2-079517B774BF}" type="datetimeFigureOut">
              <a:rPr lang="en-US" smtClean="0"/>
              <a:t>7/19/2025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4BA91-9178-43FB-88A6-944E05BE2F1F}" type="slidenum">
              <a:rPr lang="en-US" smtClean="0"/>
              <a:t>‹#›</a:t>
            </a:fld>
            <a:endParaRPr lang="en-US"/>
          </a:p>
        </p:txBody>
      </p:sp>
    </p:spTree>
    <p:extLst>
      <p:ext uri="{BB962C8B-B14F-4D97-AF65-F5344CB8AC3E}">
        <p14:creationId xmlns:p14="http://schemas.microsoft.com/office/powerpoint/2010/main" val="11122810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C4319EF-F22C-4382-9EC2-079517B774BF}" type="datetimeFigureOut">
              <a:rPr lang="en-US" smtClean="0"/>
              <a:t>7/19/2025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4BA91-9178-43FB-88A6-944E05BE2F1F}" type="slidenum">
              <a:rPr lang="en-US" smtClean="0"/>
              <a:t>‹#›</a:t>
            </a:fld>
            <a:endParaRPr lang="en-US"/>
          </a:p>
        </p:txBody>
      </p:sp>
    </p:spTree>
    <p:extLst>
      <p:ext uri="{BB962C8B-B14F-4D97-AF65-F5344CB8AC3E}">
        <p14:creationId xmlns:p14="http://schemas.microsoft.com/office/powerpoint/2010/main" val="2733935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C4319EF-F22C-4382-9EC2-079517B774BF}" type="datetimeFigureOut">
              <a:rPr lang="en-US" smtClean="0"/>
              <a:t>7/19/2025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4BA91-9178-43FB-88A6-944E05BE2F1F}" type="slidenum">
              <a:rPr lang="en-US" smtClean="0"/>
              <a:t>‹#›</a:t>
            </a:fld>
            <a:endParaRPr lang="en-US"/>
          </a:p>
        </p:txBody>
      </p:sp>
    </p:spTree>
    <p:extLst>
      <p:ext uri="{BB962C8B-B14F-4D97-AF65-F5344CB8AC3E}">
        <p14:creationId xmlns:p14="http://schemas.microsoft.com/office/powerpoint/2010/main" val="188604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C4319EF-F22C-4382-9EC2-079517B774BF}" type="datetimeFigureOut">
              <a:rPr lang="en-US" smtClean="0"/>
              <a:t>7/19/2025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4BA91-9178-43FB-88A6-944E05BE2F1F}" type="slidenum">
              <a:rPr lang="en-US" smtClean="0"/>
              <a:t>‹#›</a:t>
            </a:fld>
            <a:endParaRPr lang="en-US"/>
          </a:p>
        </p:txBody>
      </p:sp>
    </p:spTree>
    <p:extLst>
      <p:ext uri="{BB962C8B-B14F-4D97-AF65-F5344CB8AC3E}">
        <p14:creationId xmlns:p14="http://schemas.microsoft.com/office/powerpoint/2010/main" val="626111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C4319EF-F22C-4382-9EC2-079517B774BF}" type="datetimeFigureOut">
              <a:rPr lang="en-US" smtClean="0"/>
              <a:t>7/19/2025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24BA91-9178-43FB-88A6-944E05BE2F1F}" type="slidenum">
              <a:rPr lang="en-US" smtClean="0"/>
              <a:t>‹#›</a:t>
            </a:fld>
            <a:endParaRPr lang="en-US"/>
          </a:p>
        </p:txBody>
      </p:sp>
    </p:spTree>
    <p:extLst>
      <p:ext uri="{BB962C8B-B14F-4D97-AF65-F5344CB8AC3E}">
        <p14:creationId xmlns:p14="http://schemas.microsoft.com/office/powerpoint/2010/main" val="2688562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C4319EF-F22C-4382-9EC2-079517B774BF}" type="datetimeFigureOut">
              <a:rPr lang="en-US" smtClean="0"/>
              <a:t>7/19/2025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24BA91-9178-43FB-88A6-944E05BE2F1F}" type="slidenum">
              <a:rPr lang="en-US" smtClean="0"/>
              <a:t>‹#›</a:t>
            </a:fld>
            <a:endParaRPr lang="en-US"/>
          </a:p>
        </p:txBody>
      </p:sp>
    </p:spTree>
    <p:extLst>
      <p:ext uri="{BB962C8B-B14F-4D97-AF65-F5344CB8AC3E}">
        <p14:creationId xmlns:p14="http://schemas.microsoft.com/office/powerpoint/2010/main" val="2594779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C4319EF-F22C-4382-9EC2-079517B774BF}" type="datetimeFigureOut">
              <a:rPr lang="en-US" smtClean="0"/>
              <a:t>7/19/2025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24BA91-9178-43FB-88A6-944E05BE2F1F}" type="slidenum">
              <a:rPr lang="en-US" smtClean="0"/>
              <a:t>‹#›</a:t>
            </a:fld>
            <a:endParaRPr lang="en-US"/>
          </a:p>
        </p:txBody>
      </p:sp>
    </p:spTree>
    <p:extLst>
      <p:ext uri="{BB962C8B-B14F-4D97-AF65-F5344CB8AC3E}">
        <p14:creationId xmlns:p14="http://schemas.microsoft.com/office/powerpoint/2010/main" val="1298436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4319EF-F22C-4382-9EC2-079517B774BF}" type="datetimeFigureOut">
              <a:rPr lang="en-US" smtClean="0"/>
              <a:t>7/19/2025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24BA91-9178-43FB-88A6-944E05BE2F1F}" type="slidenum">
              <a:rPr lang="en-US" smtClean="0"/>
              <a:t>‹#›</a:t>
            </a:fld>
            <a:endParaRPr lang="en-US"/>
          </a:p>
        </p:txBody>
      </p:sp>
    </p:spTree>
    <p:extLst>
      <p:ext uri="{BB962C8B-B14F-4D97-AF65-F5344CB8AC3E}">
        <p14:creationId xmlns:p14="http://schemas.microsoft.com/office/powerpoint/2010/main" val="2346634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C4319EF-F22C-4382-9EC2-079517B774BF}" type="datetimeFigureOut">
              <a:rPr lang="en-US" smtClean="0"/>
              <a:t>7/19/2025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24BA91-9178-43FB-88A6-944E05BE2F1F}" type="slidenum">
              <a:rPr lang="en-US" smtClean="0"/>
              <a:t>‹#›</a:t>
            </a:fld>
            <a:endParaRPr lang="en-US"/>
          </a:p>
        </p:txBody>
      </p:sp>
    </p:spTree>
    <p:extLst>
      <p:ext uri="{BB962C8B-B14F-4D97-AF65-F5344CB8AC3E}">
        <p14:creationId xmlns:p14="http://schemas.microsoft.com/office/powerpoint/2010/main" val="3793679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C4319EF-F22C-4382-9EC2-079517B774BF}" type="datetimeFigureOut">
              <a:rPr lang="en-US" smtClean="0"/>
              <a:t>7/19/2025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24BA91-9178-43FB-88A6-944E05BE2F1F}" type="slidenum">
              <a:rPr lang="en-US" smtClean="0"/>
              <a:t>‹#›</a:t>
            </a:fld>
            <a:endParaRPr lang="en-US"/>
          </a:p>
        </p:txBody>
      </p:sp>
    </p:spTree>
    <p:extLst>
      <p:ext uri="{BB962C8B-B14F-4D97-AF65-F5344CB8AC3E}">
        <p14:creationId xmlns:p14="http://schemas.microsoft.com/office/powerpoint/2010/main" val="1397811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C4319EF-F22C-4382-9EC2-079517B774BF}" type="datetimeFigureOut">
              <a:rPr lang="en-US" smtClean="0"/>
              <a:t>7/19/2025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724BA91-9178-43FB-88A6-944E05BE2F1F}" type="slidenum">
              <a:rPr lang="en-US" smtClean="0"/>
              <a:t>‹#›</a:t>
            </a:fld>
            <a:endParaRPr lang="en-US"/>
          </a:p>
        </p:txBody>
      </p:sp>
    </p:spTree>
    <p:extLst>
      <p:ext uri="{BB962C8B-B14F-4D97-AF65-F5344CB8AC3E}">
        <p14:creationId xmlns:p14="http://schemas.microsoft.com/office/powerpoint/2010/main" val="3809279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cleartax.in/s/section194ib-194ic-under-income-tax-act"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cleartax.in/s/nri-owned-rental-property-td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cleartax.in/s/section-194c-tds-on-contractor"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cleartax.in/s/pan-card"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cleartax.in/s/form-16b" TargetMode="External"/><Relationship Id="rId2" Type="http://schemas.openxmlformats.org/officeDocument/2006/relationships/hyperlink" Target="https://cleartax.in/s/how-to-download-and-fill-form-26qb"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0431" y="903980"/>
            <a:ext cx="9769231" cy="1581312"/>
          </a:xfrm>
        </p:spPr>
        <p:txBody>
          <a:bodyPr/>
          <a:lstStyle/>
          <a:p>
            <a:r>
              <a:rPr lang="en-US" dirty="0" smtClean="0"/>
              <a:t>SECTION 194I,IA,IB</a:t>
            </a:r>
            <a:br>
              <a:rPr lang="en-US" dirty="0" smtClean="0"/>
            </a:br>
            <a:r>
              <a:rPr lang="en-US" dirty="0" smtClean="0"/>
              <a:t>TDS</a:t>
            </a:r>
            <a:endParaRPr lang="en-US" dirty="0"/>
          </a:p>
        </p:txBody>
      </p:sp>
      <p:sp>
        <p:nvSpPr>
          <p:cNvPr id="3" name="Subtitle 2"/>
          <p:cNvSpPr>
            <a:spLocks noGrp="1"/>
          </p:cNvSpPr>
          <p:nvPr>
            <p:ph type="subTitle" idx="1"/>
          </p:nvPr>
        </p:nvSpPr>
        <p:spPr>
          <a:xfrm>
            <a:off x="2007251" y="4043018"/>
            <a:ext cx="7766936" cy="1096899"/>
          </a:xfrm>
        </p:spPr>
        <p:txBody>
          <a:bodyPr/>
          <a:lstStyle/>
          <a:p>
            <a:r>
              <a:rPr lang="en-US" b="1" dirty="0" smtClean="0"/>
              <a:t>CMA AJITH SIVADAS</a:t>
            </a:r>
            <a:endParaRPr lang="en-US" b="1" dirty="0"/>
          </a:p>
        </p:txBody>
      </p:sp>
    </p:spTree>
    <p:extLst>
      <p:ext uri="{BB962C8B-B14F-4D97-AF65-F5344CB8AC3E}">
        <p14:creationId xmlns:p14="http://schemas.microsoft.com/office/powerpoint/2010/main" val="559052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Who is Liable to Deduct TDS u/s 194I?</a:t>
            </a:r>
            <a:br>
              <a:rPr lang="en-US" b="1" dirty="0"/>
            </a:br>
            <a:endParaRPr lang="en-US" dirty="0"/>
          </a:p>
        </p:txBody>
      </p:sp>
      <p:sp>
        <p:nvSpPr>
          <p:cNvPr id="3" name="Content Placeholder 2"/>
          <p:cNvSpPr>
            <a:spLocks noGrp="1"/>
          </p:cNvSpPr>
          <p:nvPr>
            <p:ph idx="1"/>
          </p:nvPr>
        </p:nvSpPr>
        <p:spPr/>
        <p:txBody>
          <a:bodyPr>
            <a:normAutofit/>
          </a:bodyPr>
          <a:lstStyle/>
          <a:p>
            <a:pPr algn="just"/>
            <a:r>
              <a:rPr lang="en-US" sz="2200" dirty="0"/>
              <a:t>The TDS needs to be deducted if the total rent amount of such income paid or likely to be paid exceeds </a:t>
            </a:r>
            <a:r>
              <a:rPr lang="en-US" sz="2200" dirty="0" err="1"/>
              <a:t>Rs</a:t>
            </a:r>
            <a:r>
              <a:rPr lang="en-US" sz="2200" dirty="0"/>
              <a:t> 50,000 per month or Rs.6 lacs in the Financial year.</a:t>
            </a:r>
          </a:p>
          <a:p>
            <a:pPr algn="just"/>
            <a:r>
              <a:rPr lang="en-US" sz="2200" dirty="0"/>
              <a:t>If the individual and HUFs paying rent to a resident are not covered under section 194-I,   they shall deduct TDS under section</a:t>
            </a:r>
            <a:r>
              <a:rPr lang="en-US" sz="2200" dirty="0">
                <a:hlinkClick r:id="rId2"/>
              </a:rPr>
              <a:t> 194IB</a:t>
            </a:r>
            <a:r>
              <a:rPr lang="en-US" sz="2200" dirty="0"/>
              <a:t> at 2%.</a:t>
            </a:r>
          </a:p>
          <a:p>
            <a:pPr algn="just"/>
            <a:endParaRPr lang="en-US" sz="2200" dirty="0"/>
          </a:p>
        </p:txBody>
      </p:sp>
    </p:spTree>
    <p:extLst>
      <p:ext uri="{BB962C8B-B14F-4D97-AF65-F5344CB8AC3E}">
        <p14:creationId xmlns:p14="http://schemas.microsoft.com/office/powerpoint/2010/main" val="19032811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When TDS needs to be deducted u/s 194I?</a:t>
            </a:r>
            <a:br>
              <a:rPr lang="en-US" b="1" dirty="0"/>
            </a:br>
            <a:endParaRPr lang="en-US" dirty="0"/>
          </a:p>
        </p:txBody>
      </p:sp>
      <p:sp>
        <p:nvSpPr>
          <p:cNvPr id="3" name="Content Placeholder 2"/>
          <p:cNvSpPr>
            <a:spLocks noGrp="1"/>
          </p:cNvSpPr>
          <p:nvPr>
            <p:ph idx="1"/>
          </p:nvPr>
        </p:nvSpPr>
        <p:spPr>
          <a:xfrm>
            <a:off x="677334" y="2160589"/>
            <a:ext cx="9513928" cy="3935411"/>
          </a:xfrm>
        </p:spPr>
        <p:txBody>
          <a:bodyPr>
            <a:normAutofit/>
          </a:bodyPr>
          <a:lstStyle/>
          <a:p>
            <a:pPr algn="just"/>
            <a:r>
              <a:rPr lang="en-US" sz="2200" dirty="0"/>
              <a:t>TDS on rent is required to be deducted at source at the earliest of:</a:t>
            </a:r>
          </a:p>
          <a:p>
            <a:pPr algn="just"/>
            <a:r>
              <a:rPr lang="en-US" sz="2200" dirty="0"/>
              <a:t>Credit of ‘income by way of rent’ to the account of the payee or </a:t>
            </a:r>
          </a:p>
          <a:p>
            <a:pPr algn="just"/>
            <a:r>
              <a:rPr lang="en-US" sz="2200" dirty="0"/>
              <a:t>At the time of payment.</a:t>
            </a:r>
          </a:p>
          <a:p>
            <a:pPr algn="just"/>
            <a:endParaRPr lang="en-US" sz="2200" dirty="0"/>
          </a:p>
        </p:txBody>
      </p:sp>
    </p:spTree>
    <p:extLst>
      <p:ext uri="{BB962C8B-B14F-4D97-AF65-F5344CB8AC3E}">
        <p14:creationId xmlns:p14="http://schemas.microsoft.com/office/powerpoint/2010/main" val="42489167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TDS Rate Rent Paid to NRI</a:t>
            </a:r>
            <a:br>
              <a:rPr lang="en-US" b="1" dirty="0"/>
            </a:br>
            <a:endParaRPr lang="en-US" dirty="0"/>
          </a:p>
        </p:txBody>
      </p:sp>
      <p:sp>
        <p:nvSpPr>
          <p:cNvPr id="3" name="Content Placeholder 2"/>
          <p:cNvSpPr>
            <a:spLocks noGrp="1"/>
          </p:cNvSpPr>
          <p:nvPr>
            <p:ph idx="1"/>
          </p:nvPr>
        </p:nvSpPr>
        <p:spPr/>
        <p:txBody>
          <a:bodyPr>
            <a:normAutofit/>
          </a:bodyPr>
          <a:lstStyle/>
          <a:p>
            <a:pPr algn="just"/>
            <a:r>
              <a:rPr lang="en-US" sz="2200" dirty="0" smtClean="0"/>
              <a:t>If </a:t>
            </a:r>
            <a:r>
              <a:rPr lang="en-US" sz="2200" dirty="0"/>
              <a:t>you </a:t>
            </a:r>
            <a:r>
              <a:rPr lang="en-US" sz="2200" dirty="0">
                <a:hlinkClick r:id="rId2"/>
              </a:rPr>
              <a:t>pay rent to NRI</a:t>
            </a:r>
            <a:r>
              <a:rPr lang="en-US" sz="2200" dirty="0"/>
              <a:t>, then TDS @30% + surcharge + 4% </a:t>
            </a:r>
            <a:r>
              <a:rPr lang="en-US" sz="2200" dirty="0" err="1"/>
              <a:t>cess</a:t>
            </a:r>
            <a:r>
              <a:rPr lang="en-US" sz="2200" dirty="0"/>
              <a:t> must be deducted. </a:t>
            </a:r>
          </a:p>
          <a:p>
            <a:pPr algn="just"/>
            <a:r>
              <a:rPr lang="en-US" sz="2200" dirty="0"/>
              <a:t>TDS must be deducted irrespective of the amount of rent paid to NRI as there is no limit on the rent payment.</a:t>
            </a:r>
          </a:p>
          <a:p>
            <a:pPr algn="just"/>
            <a:endParaRPr lang="en-US" sz="2200" dirty="0"/>
          </a:p>
        </p:txBody>
      </p:sp>
    </p:spTree>
    <p:extLst>
      <p:ext uri="{BB962C8B-B14F-4D97-AF65-F5344CB8AC3E}">
        <p14:creationId xmlns:p14="http://schemas.microsoft.com/office/powerpoint/2010/main" val="31018613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No Deduction or Deduction at Lower Rate under Section 197</a:t>
            </a:r>
            <a:br>
              <a:rPr lang="en-US" b="1" dirty="0"/>
            </a:br>
            <a:endParaRPr lang="en-US" dirty="0"/>
          </a:p>
        </p:txBody>
      </p:sp>
      <p:sp>
        <p:nvSpPr>
          <p:cNvPr id="3" name="Content Placeholder 2"/>
          <p:cNvSpPr>
            <a:spLocks noGrp="1"/>
          </p:cNvSpPr>
          <p:nvPr>
            <p:ph idx="1"/>
          </p:nvPr>
        </p:nvSpPr>
        <p:spPr/>
        <p:txBody>
          <a:bodyPr>
            <a:normAutofit/>
          </a:bodyPr>
          <a:lstStyle/>
          <a:p>
            <a:pPr algn="just"/>
            <a:r>
              <a:rPr lang="en-US" sz="2200" dirty="0"/>
              <a:t>The payee can apply in </a:t>
            </a:r>
            <a:r>
              <a:rPr lang="en-US" sz="2200" b="1" dirty="0"/>
              <a:t>Form 13 </a:t>
            </a:r>
            <a:r>
              <a:rPr lang="en-US" sz="2200" dirty="0"/>
              <a:t>to the Assessing Officer for a lower deduction or no deduction of tax at source. </a:t>
            </a:r>
            <a:endParaRPr lang="en-US" sz="2200" dirty="0" smtClean="0"/>
          </a:p>
          <a:p>
            <a:pPr marL="0" indent="0" algn="just">
              <a:buNone/>
            </a:pPr>
            <a:endParaRPr lang="en-US" sz="2200" dirty="0"/>
          </a:p>
          <a:p>
            <a:pPr algn="just"/>
            <a:r>
              <a:rPr lang="en-US" sz="2200" dirty="0"/>
              <a:t>If the assessing officer is satisfied that this total income justifies no deduction of tax or deduction at a lower rate, the said tax officer may issue a certificate in </a:t>
            </a:r>
            <a:r>
              <a:rPr lang="en-US" sz="2200" b="1" dirty="0"/>
              <a:t>Form 15AA </a:t>
            </a:r>
            <a:r>
              <a:rPr lang="en-US" sz="2200" dirty="0"/>
              <a:t>to that effect directly to the payer.</a:t>
            </a:r>
          </a:p>
          <a:p>
            <a:pPr algn="just"/>
            <a:endParaRPr lang="en-US" sz="2200" dirty="0"/>
          </a:p>
        </p:txBody>
      </p:sp>
    </p:spTree>
    <p:extLst>
      <p:ext uri="{BB962C8B-B14F-4D97-AF65-F5344CB8AC3E}">
        <p14:creationId xmlns:p14="http://schemas.microsoft.com/office/powerpoint/2010/main" val="9332905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Income from Letting out of Factory Building</a:t>
            </a:r>
          </a:p>
        </p:txBody>
      </p:sp>
      <p:sp>
        <p:nvSpPr>
          <p:cNvPr id="3" name="Content Placeholder 2"/>
          <p:cNvSpPr>
            <a:spLocks noGrp="1"/>
          </p:cNvSpPr>
          <p:nvPr>
            <p:ph idx="1"/>
          </p:nvPr>
        </p:nvSpPr>
        <p:spPr/>
        <p:txBody>
          <a:bodyPr>
            <a:normAutofit/>
          </a:bodyPr>
          <a:lstStyle/>
          <a:p>
            <a:pPr algn="just"/>
            <a:r>
              <a:rPr lang="en-US" sz="2000" dirty="0"/>
              <a:t>Where a factory building is let out, the rent received generally is income from business in the hands of the owner. Only in a few cases, it is income from property in the lessor’s hands.</a:t>
            </a:r>
          </a:p>
          <a:p>
            <a:pPr algn="just"/>
            <a:r>
              <a:rPr lang="en-US" sz="2000" dirty="0"/>
              <a:t>But such payment also, which is business income in the hands of the lessor and for which he will necessarily be paying advance tax and finally be returning the rental income, will be subject to tax deduction at source or TDS.</a:t>
            </a:r>
          </a:p>
          <a:p>
            <a:pPr algn="just"/>
            <a:endParaRPr lang="en-US" sz="2000" dirty="0"/>
          </a:p>
        </p:txBody>
      </p:sp>
    </p:spTree>
    <p:extLst>
      <p:ext uri="{BB962C8B-B14F-4D97-AF65-F5344CB8AC3E}">
        <p14:creationId xmlns:p14="http://schemas.microsoft.com/office/powerpoint/2010/main" val="28931897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TDS where Building and Furniture, etc., Let-Out by Separate Persons</a:t>
            </a:r>
            <a:br>
              <a:rPr lang="en-US" b="1" dirty="0"/>
            </a:br>
            <a:endParaRPr lang="en-US" dirty="0"/>
          </a:p>
        </p:txBody>
      </p:sp>
      <p:sp>
        <p:nvSpPr>
          <p:cNvPr id="3" name="Content Placeholder 2"/>
          <p:cNvSpPr>
            <a:spLocks noGrp="1"/>
          </p:cNvSpPr>
          <p:nvPr>
            <p:ph idx="1"/>
          </p:nvPr>
        </p:nvSpPr>
        <p:spPr/>
        <p:txBody>
          <a:bodyPr>
            <a:normAutofit/>
          </a:bodyPr>
          <a:lstStyle/>
          <a:p>
            <a:pPr algn="just"/>
            <a:r>
              <a:rPr lang="en-US" sz="2200" dirty="0" smtClean="0"/>
              <a:t>In </a:t>
            </a:r>
            <a:r>
              <a:rPr lang="en-US" sz="2200" dirty="0"/>
              <a:t>the case where a building is let out by one person and furniture and fixtures are let out by another person, then the payee is required to deduct tax under Sec. 194I from the rent paid/credited to the owners of both building and furniture separately.</a:t>
            </a:r>
          </a:p>
          <a:p>
            <a:pPr algn="just"/>
            <a:endParaRPr lang="en-US" sz="2200" dirty="0"/>
          </a:p>
        </p:txBody>
      </p:sp>
    </p:spTree>
    <p:extLst>
      <p:ext uri="{BB962C8B-B14F-4D97-AF65-F5344CB8AC3E}">
        <p14:creationId xmlns:p14="http://schemas.microsoft.com/office/powerpoint/2010/main" val="33115407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TDS when Rent is Not Payable Monthly</a:t>
            </a:r>
            <a:br>
              <a:rPr lang="en-US" b="1" dirty="0"/>
            </a:br>
            <a:endParaRPr lang="en-US" dirty="0"/>
          </a:p>
        </p:txBody>
      </p:sp>
      <p:sp>
        <p:nvSpPr>
          <p:cNvPr id="3" name="Content Placeholder 2"/>
          <p:cNvSpPr>
            <a:spLocks noGrp="1"/>
          </p:cNvSpPr>
          <p:nvPr>
            <p:ph idx="1"/>
          </p:nvPr>
        </p:nvSpPr>
        <p:spPr/>
        <p:txBody>
          <a:bodyPr>
            <a:normAutofit/>
          </a:bodyPr>
          <a:lstStyle/>
          <a:p>
            <a:r>
              <a:rPr lang="en-US" sz="2000" dirty="0"/>
              <a:t>Sec. 194I does not mandate that the tax deduction should be made on a month-to-month basis.</a:t>
            </a:r>
          </a:p>
          <a:p>
            <a:r>
              <a:rPr lang="en-US" sz="2000" dirty="0"/>
              <a:t>Therefore, if the crediting of the rent is done on a quarterly basis, the deduction at the source will have to be made on a quarterly basis only. Where the rent is paid on a yearly basis, deduction also will have to be made once a year on the basis of the actual payment or credit.</a:t>
            </a:r>
          </a:p>
          <a:p>
            <a:endParaRPr lang="en-US" sz="2000" dirty="0"/>
          </a:p>
        </p:txBody>
      </p:sp>
    </p:spTree>
    <p:extLst>
      <p:ext uri="{BB962C8B-B14F-4D97-AF65-F5344CB8AC3E}">
        <p14:creationId xmlns:p14="http://schemas.microsoft.com/office/powerpoint/2010/main" val="23065797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Charges for Cold Storage Facility</a:t>
            </a:r>
            <a:br>
              <a:rPr lang="en-US" b="1" dirty="0"/>
            </a:br>
            <a:endParaRPr lang="en-US" dirty="0"/>
          </a:p>
        </p:txBody>
      </p:sp>
      <p:sp>
        <p:nvSpPr>
          <p:cNvPr id="3" name="Content Placeholder 2"/>
          <p:cNvSpPr>
            <a:spLocks noGrp="1"/>
          </p:cNvSpPr>
          <p:nvPr>
            <p:ph idx="1"/>
          </p:nvPr>
        </p:nvSpPr>
        <p:spPr/>
        <p:txBody>
          <a:bodyPr>
            <a:normAutofit/>
          </a:bodyPr>
          <a:lstStyle/>
          <a:p>
            <a:pPr algn="just"/>
            <a:r>
              <a:rPr lang="en-US" sz="2000" dirty="0"/>
              <a:t>In the case of cold storage where milk, ice cream, and vegetables, are stored, the payment may be styled as charges for use of plant and not for use of the building.</a:t>
            </a:r>
          </a:p>
          <a:p>
            <a:pPr algn="just"/>
            <a:r>
              <a:rPr lang="en-US" sz="2000" dirty="0"/>
              <a:t>Cold storage is a plant. However, since the arrangement between the customers and cold storage owners are basically contractual in nature, </a:t>
            </a:r>
            <a:r>
              <a:rPr lang="en-US" sz="2000" dirty="0">
                <a:hlinkClick r:id="rId2"/>
              </a:rPr>
              <a:t>194C</a:t>
            </a:r>
            <a:r>
              <a:rPr lang="en-US" sz="2000" dirty="0"/>
              <a:t> is applicable.</a:t>
            </a:r>
          </a:p>
          <a:p>
            <a:pPr algn="just"/>
            <a:endParaRPr lang="en-US" sz="2000" dirty="0"/>
          </a:p>
        </p:txBody>
      </p:sp>
    </p:spTree>
    <p:extLst>
      <p:ext uri="{BB962C8B-B14F-4D97-AF65-F5344CB8AC3E}">
        <p14:creationId xmlns:p14="http://schemas.microsoft.com/office/powerpoint/2010/main" val="40421604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Hall Rent Paid by an Association</a:t>
            </a:r>
            <a:br>
              <a:rPr lang="en-US" b="1" dirty="0"/>
            </a:br>
            <a:endParaRPr lang="en-US" dirty="0"/>
          </a:p>
        </p:txBody>
      </p:sp>
      <p:sp>
        <p:nvSpPr>
          <p:cNvPr id="3" name="Content Placeholder 2"/>
          <p:cNvSpPr>
            <a:spLocks noGrp="1"/>
          </p:cNvSpPr>
          <p:nvPr>
            <p:ph idx="1"/>
          </p:nvPr>
        </p:nvSpPr>
        <p:spPr/>
        <p:txBody>
          <a:bodyPr>
            <a:normAutofit/>
          </a:bodyPr>
          <a:lstStyle/>
          <a:p>
            <a:pPr algn="just"/>
            <a:r>
              <a:rPr lang="en-US" sz="2200" dirty="0"/>
              <a:t>Since an association of persons is a different kind of </a:t>
            </a:r>
            <a:r>
              <a:rPr lang="en-US" sz="2200" dirty="0" err="1"/>
              <a:t>assessee</a:t>
            </a:r>
            <a:r>
              <a:rPr lang="en-US" sz="2200" dirty="0"/>
              <a:t> and not an individual or HUF, the obligation of tax deduction will be there, provided payment for the use of the hall exceeds </a:t>
            </a:r>
            <a:r>
              <a:rPr lang="en-US" sz="2200" dirty="0" err="1"/>
              <a:t>Rs</a:t>
            </a:r>
            <a:r>
              <a:rPr lang="en-US" sz="2200" dirty="0"/>
              <a:t> 50,000 per month.</a:t>
            </a:r>
            <a:endParaRPr lang="en-US" sz="2200" dirty="0"/>
          </a:p>
        </p:txBody>
      </p:sp>
    </p:spTree>
    <p:extLst>
      <p:ext uri="{BB962C8B-B14F-4D97-AF65-F5344CB8AC3E}">
        <p14:creationId xmlns:p14="http://schemas.microsoft.com/office/powerpoint/2010/main" val="34930506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Payments to Hotels for Holding Seminars Including Lunch</a:t>
            </a:r>
            <a:br>
              <a:rPr lang="en-US" b="1" dirty="0"/>
            </a:br>
            <a:endParaRPr lang="en-US" dirty="0"/>
          </a:p>
        </p:txBody>
      </p:sp>
      <p:sp>
        <p:nvSpPr>
          <p:cNvPr id="3" name="Content Placeholder 2"/>
          <p:cNvSpPr>
            <a:spLocks noGrp="1"/>
          </p:cNvSpPr>
          <p:nvPr>
            <p:ph idx="1"/>
          </p:nvPr>
        </p:nvSpPr>
        <p:spPr/>
        <p:txBody>
          <a:bodyPr>
            <a:normAutofit/>
          </a:bodyPr>
          <a:lstStyle/>
          <a:p>
            <a:r>
              <a:rPr lang="en-US" sz="2200" dirty="0"/>
              <a:t>Where hotels do not charge only for use of premises but also charge for catering/meal, the provisions of Sec. 194I would not apply for the catering part. </a:t>
            </a:r>
          </a:p>
          <a:p>
            <a:r>
              <a:rPr lang="en-US" sz="2200" dirty="0"/>
              <a:t>However, Sec.194C would apply for the catering part.</a:t>
            </a:r>
          </a:p>
          <a:p>
            <a:pPr marL="0" indent="0">
              <a:buNone/>
            </a:pPr>
            <a:r>
              <a:rPr lang="en-US" sz="2200" dirty="0"/>
              <a:t/>
            </a:r>
            <a:br>
              <a:rPr lang="en-US" sz="2200" dirty="0"/>
            </a:br>
            <a:endParaRPr lang="en-US" sz="2200" dirty="0"/>
          </a:p>
        </p:txBody>
      </p:sp>
    </p:spTree>
    <p:extLst>
      <p:ext uri="{BB962C8B-B14F-4D97-AF65-F5344CB8AC3E}">
        <p14:creationId xmlns:p14="http://schemas.microsoft.com/office/powerpoint/2010/main" val="2639429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12615"/>
            <a:ext cx="8596668" cy="1320800"/>
          </a:xfrm>
        </p:spPr>
        <p:txBody>
          <a:bodyPr/>
          <a:lstStyle/>
          <a:p>
            <a:r>
              <a:rPr lang="en-US" dirty="0" smtClean="0"/>
              <a:t>194 – I - RENT</a:t>
            </a:r>
            <a:endParaRPr lang="en-US" dirty="0"/>
          </a:p>
        </p:txBody>
      </p:sp>
      <p:sp>
        <p:nvSpPr>
          <p:cNvPr id="3" name="Content Placeholder 2"/>
          <p:cNvSpPr>
            <a:spLocks noGrp="1"/>
          </p:cNvSpPr>
          <p:nvPr>
            <p:ph idx="1"/>
          </p:nvPr>
        </p:nvSpPr>
        <p:spPr>
          <a:xfrm>
            <a:off x="677334" y="1379051"/>
            <a:ext cx="8596668" cy="3880773"/>
          </a:xfrm>
        </p:spPr>
        <p:txBody>
          <a:bodyPr>
            <a:noAutofit/>
          </a:bodyPr>
          <a:lstStyle/>
          <a:p>
            <a:pPr algn="just"/>
            <a:r>
              <a:rPr lang="en-US" sz="2000" dirty="0"/>
              <a:t>Any person, not being an individual or a Hindu undivided family, who is responsible for paying to </a:t>
            </a:r>
            <a:r>
              <a:rPr lang="en-US" sz="2000" b="1" baseline="30000" dirty="0"/>
              <a:t>2</a:t>
            </a:r>
            <a:r>
              <a:rPr lang="en-US" sz="2000" dirty="0"/>
              <a:t>[a resident] any income by way of rent, shall, at the time of credit of such income to the account of the payee or at the time of payment thereof in cash or by the issue of a </a:t>
            </a:r>
            <a:r>
              <a:rPr lang="en-US" sz="2000" dirty="0" err="1"/>
              <a:t>cheque</a:t>
            </a:r>
            <a:r>
              <a:rPr lang="en-US" sz="2000" dirty="0"/>
              <a:t> or draft or by any other mode, whichever is earlier, </a:t>
            </a:r>
            <a:r>
              <a:rPr lang="en-US" sz="2000" b="1" baseline="30000" dirty="0"/>
              <a:t>3</a:t>
            </a:r>
            <a:r>
              <a:rPr lang="en-US" sz="2000" dirty="0"/>
              <a:t>[deduct income-tax thereon at the rate of-</a:t>
            </a:r>
          </a:p>
          <a:p>
            <a:pPr algn="just"/>
            <a:r>
              <a:rPr lang="en-US" sz="2000" b="1" baseline="30000" dirty="0"/>
              <a:t>7</a:t>
            </a:r>
            <a:r>
              <a:rPr lang="en-US" sz="2000" dirty="0"/>
              <a:t>[(a) two per cent. for the use of any machinery or plant or equipment; and</a:t>
            </a:r>
          </a:p>
          <a:p>
            <a:pPr algn="just"/>
            <a:r>
              <a:rPr lang="en-US" sz="2000" dirty="0"/>
              <a:t> (b) ten per cent. for the use of any land or building (including factory building) or land appurtenant to a building (including factory building) or furniture or fittings:]]</a:t>
            </a:r>
          </a:p>
          <a:p>
            <a:pPr algn="just"/>
            <a:r>
              <a:rPr lang="en-US" sz="2000" b="1" baseline="30000" dirty="0"/>
              <a:t>12</a:t>
            </a:r>
            <a:r>
              <a:rPr lang="en-US" sz="2000" b="1" dirty="0"/>
              <a:t>[Provided that</a:t>
            </a:r>
            <a:r>
              <a:rPr lang="en-US" sz="2000" dirty="0"/>
              <a:t> no deduction shall be made under this section, where the income by way of rent credited or paid for a month or part of a month by such person to the account of, or to, the payee, does not exceed fifty thousand rupees:</a:t>
            </a:r>
            <a:r>
              <a:rPr lang="en-US" sz="2000" b="1" dirty="0"/>
              <a:t>]</a:t>
            </a:r>
            <a:endParaRPr lang="en-US" sz="2000" dirty="0"/>
          </a:p>
          <a:p>
            <a:pPr algn="just"/>
            <a:endParaRPr lang="en-US" sz="2000" dirty="0"/>
          </a:p>
        </p:txBody>
      </p:sp>
    </p:spTree>
    <p:extLst>
      <p:ext uri="{BB962C8B-B14F-4D97-AF65-F5344CB8AC3E}">
        <p14:creationId xmlns:p14="http://schemas.microsoft.com/office/powerpoint/2010/main" val="38204530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TDS on Advance Rent</a:t>
            </a:r>
            <a:br>
              <a:rPr lang="en-US" b="1" dirty="0"/>
            </a:br>
            <a:endParaRPr lang="en-US" dirty="0"/>
          </a:p>
        </p:txBody>
      </p:sp>
      <p:sp>
        <p:nvSpPr>
          <p:cNvPr id="3" name="Content Placeholder 2"/>
          <p:cNvSpPr>
            <a:spLocks noGrp="1"/>
          </p:cNvSpPr>
          <p:nvPr>
            <p:ph idx="1"/>
          </p:nvPr>
        </p:nvSpPr>
        <p:spPr>
          <a:xfrm>
            <a:off x="677334" y="1492739"/>
            <a:ext cx="8716758" cy="4548624"/>
          </a:xfrm>
        </p:spPr>
        <p:txBody>
          <a:bodyPr>
            <a:noAutofit/>
          </a:bodyPr>
          <a:lstStyle/>
          <a:p>
            <a:r>
              <a:rPr lang="en-US" sz="2200" dirty="0" smtClean="0"/>
              <a:t>When </a:t>
            </a:r>
            <a:r>
              <a:rPr lang="en-US" sz="2200" dirty="0"/>
              <a:t>the advance rent is paid to the landlord, the payment is subject to a TDS deduction. Below are a few exceptions for TDS calculations on advance rent:</a:t>
            </a:r>
          </a:p>
          <a:p>
            <a:r>
              <a:rPr lang="en-US" sz="2200" dirty="0"/>
              <a:t>When the advance rent paid pertains to the next financial year, the TDS will be in proportion with earnings for the financial year.</a:t>
            </a:r>
          </a:p>
          <a:p>
            <a:r>
              <a:rPr lang="en-US" sz="2200" dirty="0"/>
              <a:t>When there is a cancellation of rental agreement after the payment of advance rent and deduction of TDS, the balance will be refunded to tenants. The landowner has to mention such cancellation in the ITR form submitted for TDS deduction.</a:t>
            </a:r>
          </a:p>
          <a:p>
            <a:r>
              <a:rPr lang="en-US" sz="2200" dirty="0"/>
              <a:t>For payment besides salary, a TDS certificate has to be issued every quarter as Form 16A.</a:t>
            </a:r>
          </a:p>
          <a:p>
            <a:endParaRPr lang="en-US" sz="2200" dirty="0"/>
          </a:p>
        </p:txBody>
      </p:sp>
    </p:spTree>
    <p:extLst>
      <p:ext uri="{BB962C8B-B14F-4D97-AF65-F5344CB8AC3E}">
        <p14:creationId xmlns:p14="http://schemas.microsoft.com/office/powerpoint/2010/main" val="7259446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169" y="273538"/>
            <a:ext cx="9636369" cy="1312985"/>
          </a:xfrm>
        </p:spPr>
        <p:txBody>
          <a:bodyPr>
            <a:normAutofit fontScale="90000"/>
          </a:bodyPr>
          <a:lstStyle/>
          <a:p>
            <a:r>
              <a:rPr lang="en-US" b="1" dirty="0"/>
              <a:t>194-IA. Payment on transfer of certain immovable property other than agricultural land.</a:t>
            </a:r>
            <a:r>
              <a:rPr lang="en-US" dirty="0"/>
              <a:t>-</a:t>
            </a:r>
            <a:endParaRPr lang="en-US" dirty="0"/>
          </a:p>
        </p:txBody>
      </p:sp>
      <p:sp>
        <p:nvSpPr>
          <p:cNvPr id="3" name="Content Placeholder 2"/>
          <p:cNvSpPr>
            <a:spLocks noGrp="1"/>
          </p:cNvSpPr>
          <p:nvPr>
            <p:ph idx="1"/>
          </p:nvPr>
        </p:nvSpPr>
        <p:spPr>
          <a:xfrm>
            <a:off x="367323" y="2055446"/>
            <a:ext cx="9995877" cy="4243753"/>
          </a:xfrm>
        </p:spPr>
        <p:txBody>
          <a:bodyPr>
            <a:normAutofit/>
          </a:bodyPr>
          <a:lstStyle/>
          <a:p>
            <a:pPr algn="just"/>
            <a:r>
              <a:rPr lang="en-US" dirty="0"/>
              <a:t>1) Any person, being a transferee, responsible for paying (other than the person referred to in section 194LA) to a resident transferor any sum by way of consideration for transfer of any immovable property (other than agricultural land), shall, at the time of credit of such sum to the account of the transferor or at the time of payment of such sum in cash or by issue of a </a:t>
            </a:r>
            <a:r>
              <a:rPr lang="en-US" dirty="0" err="1"/>
              <a:t>cheque</a:t>
            </a:r>
            <a:r>
              <a:rPr lang="en-US" dirty="0"/>
              <a:t> or draft or by any other mode, whichever is earlier, deduct an amount equal to one per cent of such sum </a:t>
            </a:r>
            <a:r>
              <a:rPr lang="en-US" b="1" baseline="30000" dirty="0"/>
              <a:t>3</a:t>
            </a:r>
            <a:r>
              <a:rPr lang="en-US" b="1" dirty="0"/>
              <a:t>[</a:t>
            </a:r>
            <a:r>
              <a:rPr lang="en-US" dirty="0"/>
              <a:t>or the stamp duty value of such property, whichever is higher,</a:t>
            </a:r>
            <a:r>
              <a:rPr lang="en-US" b="1" dirty="0"/>
              <a:t>] </a:t>
            </a:r>
            <a:r>
              <a:rPr lang="en-US" dirty="0"/>
              <a:t>as income-tax thereon.</a:t>
            </a:r>
          </a:p>
          <a:p>
            <a:pPr algn="just"/>
            <a:r>
              <a:rPr lang="en-US" dirty="0"/>
              <a:t>(2) No deduction under sub-section (1) shall be made where the consideration for the transfer of an </a:t>
            </a:r>
            <a:r>
              <a:rPr lang="en-US" b="1" baseline="30000" dirty="0"/>
              <a:t>4</a:t>
            </a:r>
            <a:r>
              <a:rPr lang="en-US" b="1" dirty="0"/>
              <a:t>[</a:t>
            </a:r>
            <a:r>
              <a:rPr lang="en-US" dirty="0"/>
              <a:t>immovable property and the stamp duty value of such property, are both,</a:t>
            </a:r>
            <a:r>
              <a:rPr lang="en-US" b="1" dirty="0"/>
              <a:t>]</a:t>
            </a:r>
            <a:r>
              <a:rPr lang="en-US" dirty="0"/>
              <a:t> less than fifty lakh rupees.</a:t>
            </a:r>
          </a:p>
          <a:p>
            <a:pPr algn="just"/>
            <a:r>
              <a:rPr lang="en-US" b="1" baseline="30000" dirty="0"/>
              <a:t>6</a:t>
            </a:r>
            <a:r>
              <a:rPr lang="en-US" b="1" dirty="0"/>
              <a:t>[Provided that</a:t>
            </a:r>
            <a:r>
              <a:rPr lang="en-US" dirty="0"/>
              <a:t> where there is more than one transferor or transferee in respect of any immovable property, then the consideration shall be the aggregate of the amounts paid or payable by all the transferees to the transferor or all the transferors for transfer of such immovable property.</a:t>
            </a:r>
            <a:r>
              <a:rPr lang="en-US" b="1" dirty="0"/>
              <a:t>]</a:t>
            </a:r>
            <a:endParaRPr lang="en-US" dirty="0"/>
          </a:p>
          <a:p>
            <a:pPr algn="just"/>
            <a:endParaRPr lang="en-US" dirty="0"/>
          </a:p>
        </p:txBody>
      </p:sp>
    </p:spTree>
    <p:extLst>
      <p:ext uri="{BB962C8B-B14F-4D97-AF65-F5344CB8AC3E}">
        <p14:creationId xmlns:p14="http://schemas.microsoft.com/office/powerpoint/2010/main" val="27609543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7488" y="750277"/>
            <a:ext cx="9771835" cy="5298831"/>
          </a:xfrm>
        </p:spPr>
        <p:txBody>
          <a:bodyPr>
            <a:normAutofit/>
          </a:bodyPr>
          <a:lstStyle/>
          <a:p>
            <a:pPr algn="just"/>
            <a:r>
              <a:rPr lang="en-US" sz="2000" dirty="0"/>
              <a:t>3) The provisions of section 203A shall not apply to a person required to deduct tax in accordance with the provisions of this section.</a:t>
            </a:r>
          </a:p>
          <a:p>
            <a:pPr algn="just"/>
            <a:r>
              <a:rPr lang="en-US" sz="2000" i="1" dirty="0"/>
              <a:t>Explanation</a:t>
            </a:r>
            <a:r>
              <a:rPr lang="en-US" sz="2000" dirty="0"/>
              <a:t>.- For the purposes of this section,-</a:t>
            </a:r>
          </a:p>
          <a:p>
            <a:pPr algn="just"/>
            <a:r>
              <a:rPr lang="en-US" sz="2000" dirty="0"/>
              <a:t>(a) “agricultural land” means agricultural land in India, not being a land situate in any area referred to in items (a) and (b) of sub-clause (iii) of clause (14) of section 2;</a:t>
            </a:r>
          </a:p>
          <a:p>
            <a:pPr algn="just"/>
            <a:r>
              <a:rPr lang="en-US" sz="2000" b="1" baseline="30000" dirty="0"/>
              <a:t>2</a:t>
            </a:r>
            <a:r>
              <a:rPr lang="en-US" sz="2000" b="1" dirty="0"/>
              <a:t>[</a:t>
            </a:r>
            <a:r>
              <a:rPr lang="en-US" sz="2000" dirty="0"/>
              <a:t>(aa) “consideration for transfer of any immovable property” shall include all charges of the nature of club membership fee, car parking fee, electricity or water facility fee, maintenance fee, advance fee or any other charges of similar nature, which are incidental to transfer of the immovable property;</a:t>
            </a:r>
            <a:r>
              <a:rPr lang="en-US" sz="2000" b="1" dirty="0"/>
              <a:t>]</a:t>
            </a:r>
            <a:endParaRPr lang="en-US" sz="2000" dirty="0"/>
          </a:p>
          <a:p>
            <a:pPr algn="just"/>
            <a:r>
              <a:rPr lang="en-US" sz="2000" dirty="0"/>
              <a:t>(b) “immovable property” means any land (other than agricultural land) or any building or part of a building.]</a:t>
            </a:r>
          </a:p>
          <a:p>
            <a:pPr algn="just"/>
            <a:r>
              <a:rPr lang="en-US" sz="2000" b="1" baseline="30000" dirty="0"/>
              <a:t>5</a:t>
            </a:r>
            <a:r>
              <a:rPr lang="en-US" sz="2000" b="1" dirty="0"/>
              <a:t>[</a:t>
            </a:r>
            <a:r>
              <a:rPr lang="en-US" sz="2000" dirty="0"/>
              <a:t>(c) "stamp duty value" shall have the same meaning as assigned to it in clause (f) of the Explanation to clause (vii) of sub-section (2) of section 56.</a:t>
            </a:r>
            <a:r>
              <a:rPr lang="en-US" sz="2000" b="1" dirty="0"/>
              <a:t>]</a:t>
            </a:r>
            <a:endParaRPr lang="en-US" sz="2000" dirty="0"/>
          </a:p>
          <a:p>
            <a:pPr algn="just"/>
            <a:endParaRPr lang="en-US" sz="2000" dirty="0"/>
          </a:p>
        </p:txBody>
      </p:sp>
    </p:spTree>
    <p:extLst>
      <p:ext uri="{BB962C8B-B14F-4D97-AF65-F5344CB8AC3E}">
        <p14:creationId xmlns:p14="http://schemas.microsoft.com/office/powerpoint/2010/main" val="26123063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Requirements of Section </a:t>
            </a:r>
            <a:r>
              <a:rPr lang="en-US" b="1" dirty="0" smtClean="0"/>
              <a:t>194IA</a:t>
            </a:r>
            <a:endParaRPr lang="en-US" dirty="0"/>
          </a:p>
        </p:txBody>
      </p:sp>
      <p:sp>
        <p:nvSpPr>
          <p:cNvPr id="3" name="Content Placeholder 2"/>
          <p:cNvSpPr>
            <a:spLocks noGrp="1"/>
          </p:cNvSpPr>
          <p:nvPr>
            <p:ph idx="1"/>
          </p:nvPr>
        </p:nvSpPr>
        <p:spPr/>
        <p:txBody>
          <a:bodyPr/>
          <a:lstStyle/>
          <a:p>
            <a:r>
              <a:rPr lang="en-US" dirty="0" smtClean="0"/>
              <a:t>When </a:t>
            </a:r>
            <a:r>
              <a:rPr lang="en-US" dirty="0"/>
              <a:t>a buyer buys immovable property (i.e. a building or part of a building or any land other than agricultural land) costing more than </a:t>
            </a:r>
            <a:r>
              <a:rPr lang="en-US" dirty="0" err="1"/>
              <a:t>Rs</a:t>
            </a:r>
            <a:r>
              <a:rPr lang="en-US" dirty="0"/>
              <a:t> 50 lakhs, he has to deduct tax at source (TDS) when he pays the seller. This has been laid out in Section 194-IA of the Income Tax Act since 1st June 2013.</a:t>
            </a:r>
          </a:p>
          <a:p>
            <a:r>
              <a:rPr lang="en-US" dirty="0"/>
              <a:t>The </a:t>
            </a:r>
            <a:r>
              <a:rPr lang="en-US" b="1" dirty="0"/>
              <a:t>buyer</a:t>
            </a:r>
            <a:r>
              <a:rPr lang="en-US" dirty="0"/>
              <a:t> has to deduct </a:t>
            </a:r>
            <a:r>
              <a:rPr lang="en-US" b="1" dirty="0"/>
              <a:t>TDS at 1%</a:t>
            </a:r>
            <a:r>
              <a:rPr lang="en-US" dirty="0"/>
              <a:t> of the total sale amount. Please note, the </a:t>
            </a:r>
            <a:r>
              <a:rPr lang="en-US" i="1" dirty="0"/>
              <a:t>buyer</a:t>
            </a:r>
            <a:r>
              <a:rPr lang="en-US" dirty="0"/>
              <a:t> is required to deduct TDS, not the </a:t>
            </a:r>
            <a:r>
              <a:rPr lang="en-US" i="1" dirty="0"/>
              <a:t>seller</a:t>
            </a:r>
            <a:endParaRPr lang="en-US" dirty="0"/>
          </a:p>
          <a:p>
            <a:r>
              <a:rPr lang="en-US" dirty="0"/>
              <a:t>TDS is required to be deducted only if total </a:t>
            </a:r>
            <a:r>
              <a:rPr lang="en-US" b="1" dirty="0"/>
              <a:t>purchase value is </a:t>
            </a:r>
            <a:r>
              <a:rPr lang="en-US" b="1" dirty="0" err="1"/>
              <a:t>Rs</a:t>
            </a:r>
            <a:r>
              <a:rPr lang="en-US" b="1" dirty="0"/>
              <a:t> 50 lakh or more</a:t>
            </a:r>
            <a:endParaRPr lang="en-US" dirty="0"/>
          </a:p>
          <a:p>
            <a:r>
              <a:rPr lang="en-US" dirty="0"/>
              <a:t>If the payment is made by instalments, then TDS has to be deducted </a:t>
            </a:r>
            <a:r>
              <a:rPr lang="en-US" b="1" dirty="0"/>
              <a:t>on each instalment</a:t>
            </a:r>
            <a:r>
              <a:rPr lang="en-US" dirty="0"/>
              <a:t> paid.</a:t>
            </a:r>
          </a:p>
          <a:p>
            <a:endParaRPr lang="en-US" dirty="0"/>
          </a:p>
        </p:txBody>
      </p:sp>
    </p:spTree>
    <p:extLst>
      <p:ext uri="{BB962C8B-B14F-4D97-AF65-F5344CB8AC3E}">
        <p14:creationId xmlns:p14="http://schemas.microsoft.com/office/powerpoint/2010/main" val="35907819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48677"/>
            <a:ext cx="8451035" cy="5392685"/>
          </a:xfrm>
        </p:spPr>
        <p:txBody>
          <a:bodyPr>
            <a:noAutofit/>
          </a:bodyPr>
          <a:lstStyle/>
          <a:p>
            <a:pPr algn="just"/>
            <a:r>
              <a:rPr lang="en-US" sz="2100" dirty="0"/>
              <a:t>‘Consideration for immovable’ property shall include all charges like nature of club membership fee, car parking fee, electricity or water facility fee, maintenance fee, advance fee or any other charges of similar nature, which are incidental to the transfer of the immovable property. This is applicable for immovable property purchased on or after 1 September 2019.</a:t>
            </a:r>
          </a:p>
          <a:p>
            <a:pPr algn="just"/>
            <a:r>
              <a:rPr lang="en-US" sz="2100" dirty="0"/>
              <a:t>TDS is to be paid on the entire purchase value.   </a:t>
            </a:r>
            <a:br>
              <a:rPr lang="en-US" sz="2100" dirty="0"/>
            </a:br>
            <a:r>
              <a:rPr lang="en-US" sz="2100" b="1" dirty="0"/>
              <a:t>Example for TDS on Sale of Property</a:t>
            </a:r>
            <a:r>
              <a:rPr lang="en-US" sz="2100" dirty="0"/>
              <a:t>, if you have bought a house at </a:t>
            </a:r>
            <a:r>
              <a:rPr lang="en-US" sz="2100" dirty="0" err="1"/>
              <a:t>Rs</a:t>
            </a:r>
            <a:r>
              <a:rPr lang="en-US" sz="2100" dirty="0"/>
              <a:t> 55lakh, you have to pay TDS on </a:t>
            </a:r>
            <a:r>
              <a:rPr lang="en-US" sz="2100" dirty="0" err="1"/>
              <a:t>Rs</a:t>
            </a:r>
            <a:r>
              <a:rPr lang="en-US" sz="2100" dirty="0"/>
              <a:t> 55 lakh and not on </a:t>
            </a:r>
            <a:r>
              <a:rPr lang="en-US" sz="2100" dirty="0" err="1"/>
              <a:t>Rs</a:t>
            </a:r>
            <a:r>
              <a:rPr lang="en-US" sz="2100" dirty="0"/>
              <a:t> 5 lakh (i.e. </a:t>
            </a:r>
            <a:r>
              <a:rPr lang="en-US" sz="2100" dirty="0" err="1"/>
              <a:t>Rs</a:t>
            </a:r>
            <a:r>
              <a:rPr lang="en-US" sz="2100" dirty="0"/>
              <a:t> 55 lakh – </a:t>
            </a:r>
            <a:r>
              <a:rPr lang="en-US" sz="2100" dirty="0" err="1"/>
              <a:t>Rs</a:t>
            </a:r>
            <a:r>
              <a:rPr lang="en-US" sz="2100" dirty="0"/>
              <a:t> 50 lakh). This is applicable even when there is more than 1 buyer or seller. Post the budget 2019 amendment to section 194-IA, in the above example, if on 1 September 2019, you have paid </a:t>
            </a:r>
            <a:r>
              <a:rPr lang="en-US" sz="2100" dirty="0" err="1"/>
              <a:t>Rs</a:t>
            </a:r>
            <a:r>
              <a:rPr lang="en-US" sz="2100" dirty="0"/>
              <a:t> 2 lakh towards parking fee, </a:t>
            </a:r>
            <a:r>
              <a:rPr lang="en-US" sz="2100" dirty="0" err="1"/>
              <a:t>Rs</a:t>
            </a:r>
            <a:r>
              <a:rPr lang="en-US" sz="2100" dirty="0"/>
              <a:t> 1 lakh for water facility fee and </a:t>
            </a:r>
            <a:r>
              <a:rPr lang="en-US" sz="2100" dirty="0" err="1"/>
              <a:t>Rs</a:t>
            </a:r>
            <a:r>
              <a:rPr lang="en-US" sz="2100" dirty="0"/>
              <a:t> 1 lakh for electricity fee, your sale consideration would be </a:t>
            </a:r>
            <a:r>
              <a:rPr lang="en-US" sz="2100" dirty="0" err="1"/>
              <a:t>Rs</a:t>
            </a:r>
            <a:r>
              <a:rPr lang="en-US" sz="2100" dirty="0"/>
              <a:t> 59 lakh (55+2+1+1). You will have to pay TDS on </a:t>
            </a:r>
            <a:r>
              <a:rPr lang="en-US" sz="2100" dirty="0" err="1"/>
              <a:t>Rs</a:t>
            </a:r>
            <a:r>
              <a:rPr lang="en-US" sz="2100" dirty="0"/>
              <a:t> 59 lakh @ 1%. Your TDS payable would be </a:t>
            </a:r>
            <a:r>
              <a:rPr lang="en-US" sz="2100" dirty="0" err="1"/>
              <a:t>Rs</a:t>
            </a:r>
            <a:r>
              <a:rPr lang="en-US" sz="2100" dirty="0"/>
              <a:t> 59,000. </a:t>
            </a:r>
          </a:p>
        </p:txBody>
      </p:sp>
    </p:spTree>
    <p:extLst>
      <p:ext uri="{BB962C8B-B14F-4D97-AF65-F5344CB8AC3E}">
        <p14:creationId xmlns:p14="http://schemas.microsoft.com/office/powerpoint/2010/main" val="35146979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1297355"/>
            <a:ext cx="8990297" cy="4744008"/>
          </a:xfrm>
        </p:spPr>
        <p:txBody>
          <a:bodyPr>
            <a:normAutofit/>
          </a:bodyPr>
          <a:lstStyle/>
          <a:p>
            <a:pPr algn="just"/>
            <a:r>
              <a:rPr lang="en-US" sz="2100" dirty="0"/>
              <a:t>Buyer of the property need not obtain a TAN (Tax Deduction Account Number) for depositing TDS with the government. You can make the payment using your </a:t>
            </a:r>
            <a:r>
              <a:rPr lang="en-US" sz="2100" dirty="0">
                <a:hlinkClick r:id="rId2"/>
              </a:rPr>
              <a:t>PAN</a:t>
            </a:r>
            <a:r>
              <a:rPr lang="en-US" sz="2100" dirty="0"/>
              <a:t>.</a:t>
            </a:r>
          </a:p>
          <a:p>
            <a:pPr algn="just"/>
            <a:r>
              <a:rPr lang="en-US" sz="2100" dirty="0"/>
              <a:t>For the purpose of depositing TDS, buyer will have to obtain the PAN of the seller, else TDS must be deducted at 20%.</a:t>
            </a:r>
          </a:p>
          <a:p>
            <a:pPr algn="just"/>
            <a:r>
              <a:rPr lang="en-US" sz="2100" dirty="0"/>
              <a:t>TDS is deducted at the time of payment (including instalment payments) to the seller</a:t>
            </a:r>
          </a:p>
          <a:p>
            <a:pPr algn="just"/>
            <a:endParaRPr lang="en-US" sz="2100" dirty="0"/>
          </a:p>
        </p:txBody>
      </p:sp>
    </p:spTree>
    <p:extLst>
      <p:ext uri="{BB962C8B-B14F-4D97-AF65-F5344CB8AC3E}">
        <p14:creationId xmlns:p14="http://schemas.microsoft.com/office/powerpoint/2010/main" val="27375546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is Form 26QB?</a:t>
            </a:r>
            <a:br>
              <a:rPr lang="en-US" b="1" dirty="0"/>
            </a:br>
            <a:endParaRPr lang="en-US" dirty="0"/>
          </a:p>
        </p:txBody>
      </p:sp>
      <p:sp>
        <p:nvSpPr>
          <p:cNvPr id="3" name="Content Placeholder 2"/>
          <p:cNvSpPr>
            <a:spLocks noGrp="1"/>
          </p:cNvSpPr>
          <p:nvPr>
            <p:ph idx="1"/>
          </p:nvPr>
        </p:nvSpPr>
        <p:spPr>
          <a:xfrm>
            <a:off x="677334" y="1453663"/>
            <a:ext cx="8596668" cy="4587700"/>
          </a:xfrm>
        </p:spPr>
        <p:txBody>
          <a:bodyPr>
            <a:noAutofit/>
          </a:bodyPr>
          <a:lstStyle/>
          <a:p>
            <a:pPr algn="just"/>
            <a:r>
              <a:rPr lang="en-US" sz="2100" dirty="0" err="1"/>
              <a:t>orm</a:t>
            </a:r>
            <a:r>
              <a:rPr lang="en-US" sz="2100" dirty="0"/>
              <a:t> 26QB is the challan cum statement filed by the buyer of immovable property except agricultural land to the government providing details of the buyer, seller and the total value of sale consideration.</a:t>
            </a:r>
          </a:p>
          <a:p>
            <a:pPr algn="just"/>
            <a:r>
              <a:rPr lang="en-US" sz="2100" dirty="0"/>
              <a:t>The TDS on the immovable property has to be paid using </a:t>
            </a:r>
            <a:r>
              <a:rPr lang="en-US" sz="2100" dirty="0">
                <a:hlinkClick r:id="rId2"/>
              </a:rPr>
              <a:t>Form 26QB</a:t>
            </a:r>
            <a:r>
              <a:rPr lang="en-US" sz="2100" dirty="0"/>
              <a:t> within 30 days from the end of the month in which TDS was deducted.</a:t>
            </a:r>
          </a:p>
          <a:p>
            <a:pPr algn="just"/>
            <a:r>
              <a:rPr lang="en-US" sz="2100" dirty="0"/>
              <a:t>After depositing TDS through e-tax Payment option (</a:t>
            </a:r>
            <a:r>
              <a:rPr lang="en-US" sz="2100" dirty="0" err="1"/>
              <a:t>Netbanking</a:t>
            </a:r>
            <a:r>
              <a:rPr lang="en-US" sz="2100" dirty="0"/>
              <a:t>) or any of the </a:t>
            </a:r>
            <a:r>
              <a:rPr lang="en-US" sz="2100" dirty="0" err="1"/>
              <a:t>authorised</a:t>
            </a:r>
            <a:r>
              <a:rPr lang="en-US" sz="2100" dirty="0"/>
              <a:t> bank branches.to the government, the buyer is required to furnish the TDS certificate in </a:t>
            </a:r>
            <a:r>
              <a:rPr lang="en-US" sz="2100" dirty="0">
                <a:hlinkClick r:id="rId3"/>
              </a:rPr>
              <a:t>form 16B</a:t>
            </a:r>
            <a:r>
              <a:rPr lang="en-US" sz="2100" dirty="0"/>
              <a:t> to the seller. This is available around 10-15 days after depositing the TDS. The buyer is required to obtain Form 16B and issues the form to the seller. You can check the procedure to generate and download Form16B from TRACES (TDS Reconciliation Analysis and Correction Enabling System) </a:t>
            </a:r>
            <a:endParaRPr lang="en-US" sz="2100" dirty="0"/>
          </a:p>
        </p:txBody>
      </p:sp>
    </p:spTree>
    <p:extLst>
      <p:ext uri="{BB962C8B-B14F-4D97-AF65-F5344CB8AC3E}">
        <p14:creationId xmlns:p14="http://schemas.microsoft.com/office/powerpoint/2010/main" val="29509689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2100" dirty="0"/>
              <a:t>PAN of the seller, as well as Purchaser, should be mandatorily furnished in an online form (Form 26QB) for furnishing information regarding the property transaction. Facility for furnishing information regarding the transaction of sale of immovable property and payment of TDS thereof is available on the website www.tin-nsdl.com</a:t>
            </a:r>
            <a:endParaRPr lang="en-US" sz="2100" dirty="0"/>
          </a:p>
        </p:txBody>
      </p:sp>
    </p:spTree>
    <p:extLst>
      <p:ext uri="{BB962C8B-B14F-4D97-AF65-F5344CB8AC3E}">
        <p14:creationId xmlns:p14="http://schemas.microsoft.com/office/powerpoint/2010/main" val="1825852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5734" y="296985"/>
            <a:ext cx="8596668" cy="1320800"/>
          </a:xfrm>
        </p:spPr>
        <p:txBody>
          <a:bodyPr/>
          <a:lstStyle/>
          <a:p>
            <a:r>
              <a:rPr lang="en-US" b="1" dirty="0"/>
              <a:t>Penalty for Non-filing Form 26QB</a:t>
            </a:r>
            <a:br>
              <a:rPr lang="en-US" b="1" dirty="0"/>
            </a:br>
            <a:endParaRPr lang="en-US" dirty="0"/>
          </a:p>
        </p:txBody>
      </p:sp>
      <p:sp>
        <p:nvSpPr>
          <p:cNvPr id="3" name="Content Placeholder 2"/>
          <p:cNvSpPr>
            <a:spLocks noGrp="1"/>
          </p:cNvSpPr>
          <p:nvPr>
            <p:ph idx="1"/>
          </p:nvPr>
        </p:nvSpPr>
        <p:spPr>
          <a:xfrm>
            <a:off x="414215" y="1242646"/>
            <a:ext cx="9315939" cy="5017477"/>
          </a:xfrm>
        </p:spPr>
        <p:txBody>
          <a:bodyPr>
            <a:normAutofit lnSpcReduction="10000"/>
          </a:bodyPr>
          <a:lstStyle/>
          <a:p>
            <a:pPr algn="just"/>
            <a:r>
              <a:rPr lang="en-US" dirty="0"/>
              <a:t>If the buyer doesn’t furnish the form 26QB to the Income Tax department, the following penalties can be imposed on the buyer:</a:t>
            </a:r>
          </a:p>
          <a:p>
            <a:pPr algn="just"/>
            <a:r>
              <a:rPr lang="en-US" dirty="0"/>
              <a:t>A late fee of </a:t>
            </a:r>
            <a:r>
              <a:rPr lang="en-US" dirty="0" err="1"/>
              <a:t>Rs</a:t>
            </a:r>
            <a:r>
              <a:rPr lang="en-US" dirty="0"/>
              <a:t> 200 per day from the date exceeding the deadline date. The late fee must be submitted before filing the delayed Form 26QB.</a:t>
            </a:r>
          </a:p>
          <a:p>
            <a:pPr algn="just"/>
            <a:r>
              <a:rPr lang="en-US" dirty="0"/>
              <a:t>The amount of fee cannot be more than the total amount deducted.</a:t>
            </a:r>
          </a:p>
          <a:p>
            <a:pPr algn="just"/>
            <a:r>
              <a:rPr lang="en-US" dirty="0"/>
              <a:t>If the TDS is not deducted, the buyer has to pay interest of 1% per month or part of the month starting from the date till which TDS is supposed to be deducted to the date of TDS deducted.</a:t>
            </a:r>
          </a:p>
          <a:p>
            <a:pPr algn="just"/>
            <a:r>
              <a:rPr lang="en-US" dirty="0"/>
              <a:t>If the TDS is deducted, but not paid to the government, the buyer has to pay the interest of 1.5% per month or part of the month starting from the date on which TDS is deducted to the date of payment to the government.</a:t>
            </a:r>
          </a:p>
          <a:p>
            <a:pPr algn="just"/>
            <a:r>
              <a:rPr lang="en-US" dirty="0"/>
              <a:t>If the buyer does not submit Form 26QB or furnish incorrect details in Form 26QB, the penalty imposed on buyer can range from </a:t>
            </a:r>
            <a:r>
              <a:rPr lang="en-US" dirty="0" err="1"/>
              <a:t>Rs</a:t>
            </a:r>
            <a:r>
              <a:rPr lang="en-US" dirty="0"/>
              <a:t> 10,000 to </a:t>
            </a:r>
            <a:r>
              <a:rPr lang="en-US" dirty="0" err="1"/>
              <a:t>Rs</a:t>
            </a:r>
            <a:r>
              <a:rPr lang="en-US" dirty="0"/>
              <a:t> 1,00,000. This buyer doesn’t have to pay this penalty if he has submitted Form 26QB within 1 month of the deadline or have deposited the TCS </a:t>
            </a:r>
            <a:r>
              <a:rPr lang="en-US" dirty="0" err="1"/>
              <a:t>amont</a:t>
            </a:r>
            <a:r>
              <a:rPr lang="en-US" dirty="0"/>
              <a:t>, interest and late fee with the government.</a:t>
            </a:r>
          </a:p>
          <a:p>
            <a:pPr algn="just"/>
            <a:endParaRPr lang="en-US" dirty="0"/>
          </a:p>
        </p:txBody>
      </p:sp>
    </p:spTree>
    <p:extLst>
      <p:ext uri="{BB962C8B-B14F-4D97-AF65-F5344CB8AC3E}">
        <p14:creationId xmlns:p14="http://schemas.microsoft.com/office/powerpoint/2010/main" val="10570071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Consequences of Non-filing of Form 26QB to the Seller</a:t>
            </a:r>
            <a:br>
              <a:rPr lang="en-US" b="1" dirty="0"/>
            </a:br>
            <a:endParaRPr lang="en-US" dirty="0"/>
          </a:p>
        </p:txBody>
      </p:sp>
      <p:sp>
        <p:nvSpPr>
          <p:cNvPr id="3" name="Content Placeholder 2"/>
          <p:cNvSpPr>
            <a:spLocks noGrp="1"/>
          </p:cNvSpPr>
          <p:nvPr>
            <p:ph idx="1"/>
          </p:nvPr>
        </p:nvSpPr>
        <p:spPr/>
        <p:txBody>
          <a:bodyPr>
            <a:normAutofit/>
          </a:bodyPr>
          <a:lstStyle/>
          <a:p>
            <a:pPr algn="just"/>
            <a:r>
              <a:rPr lang="en-US" sz="2200" dirty="0"/>
              <a:t>If the buyer doesn’t file Form 26QB, the seller cannot claim TDS amount while filing his Income Tax Return as it will not reflect in Form 26AS. It may lead to paying tax again for the same amount by the seller. Also, while reporting capital gain for the financial year, the seller cannot claim the TDS credit and has to pay again to the Income Tax department.</a:t>
            </a:r>
            <a:endParaRPr lang="en-US" sz="2200" dirty="0"/>
          </a:p>
        </p:txBody>
      </p:sp>
    </p:spTree>
    <p:extLst>
      <p:ext uri="{BB962C8B-B14F-4D97-AF65-F5344CB8AC3E}">
        <p14:creationId xmlns:p14="http://schemas.microsoft.com/office/powerpoint/2010/main" val="13228772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109785"/>
            <a:ext cx="8716758" cy="4931577"/>
          </a:xfrm>
        </p:spPr>
        <p:txBody>
          <a:bodyPr>
            <a:noAutofit/>
          </a:bodyPr>
          <a:lstStyle/>
          <a:p>
            <a:pPr algn="just"/>
            <a:r>
              <a:rPr lang="en-US" sz="2100" b="1" dirty="0" smtClean="0"/>
              <a:t>[Provided further </a:t>
            </a:r>
            <a:r>
              <a:rPr lang="en-US" sz="2100" dirty="0" smtClean="0"/>
              <a:t>that an individual or a Hindu undivided family, whose total sales, gross receipts or turnover from the business or profession carried on by him exceed </a:t>
            </a:r>
            <a:r>
              <a:rPr lang="en-US" sz="2100" b="1" baseline="30000" dirty="0" smtClean="0"/>
              <a:t>11</a:t>
            </a:r>
            <a:r>
              <a:rPr lang="en-US" sz="2100" b="1" dirty="0" smtClean="0"/>
              <a:t>[</a:t>
            </a:r>
            <a:r>
              <a:rPr lang="en-US" sz="2100" dirty="0" smtClean="0"/>
              <a:t>one crore rupees in case of business or fifty lakh rupees in case of profession</a:t>
            </a:r>
            <a:r>
              <a:rPr lang="en-US" sz="2100" b="1" dirty="0" smtClean="0"/>
              <a:t>]</a:t>
            </a:r>
            <a:r>
              <a:rPr lang="en-US" sz="2100" dirty="0" smtClean="0"/>
              <a:t> during the financial year immediately preceding the financial year in which such income by way of rent is credited or paid, shall be liable to deduct income-tax under this section.]</a:t>
            </a:r>
          </a:p>
          <a:p>
            <a:pPr algn="just"/>
            <a:r>
              <a:rPr lang="en-US" sz="2100" b="1" baseline="30000" dirty="0" smtClean="0"/>
              <a:t>9</a:t>
            </a:r>
            <a:r>
              <a:rPr lang="en-US" sz="2100" b="1" dirty="0" smtClean="0"/>
              <a:t>[Provided also</a:t>
            </a:r>
            <a:r>
              <a:rPr lang="en-US" sz="2100" dirty="0" smtClean="0"/>
              <a:t> that no deduction shall be made under this section where the income by way of rent is credited or paid to a business trust, being a real estate investment trust, in respect of any real estate asset, referred to in clause (23FCA) of section 10, owned directly by such business trust.]</a:t>
            </a:r>
          </a:p>
          <a:p>
            <a:pPr algn="just"/>
            <a:endParaRPr lang="en-US" sz="2100" dirty="0"/>
          </a:p>
        </p:txBody>
      </p:sp>
    </p:spTree>
    <p:extLst>
      <p:ext uri="{BB962C8B-B14F-4D97-AF65-F5344CB8AC3E}">
        <p14:creationId xmlns:p14="http://schemas.microsoft.com/office/powerpoint/2010/main" val="16355737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265723"/>
            <a:ext cx="8596668" cy="1320800"/>
          </a:xfrm>
        </p:spPr>
        <p:txBody>
          <a:bodyPr/>
          <a:lstStyle/>
          <a:p>
            <a:r>
              <a:rPr lang="en-US" b="1" dirty="0"/>
              <a:t>Payment of rent by certain individuals or Hindu undivided family</a:t>
            </a:r>
            <a:r>
              <a:rPr lang="en-US" b="1" dirty="0" smtClean="0"/>
              <a:t>. – 194IB</a:t>
            </a:r>
            <a:endParaRPr lang="en-US" dirty="0"/>
          </a:p>
        </p:txBody>
      </p:sp>
      <p:sp>
        <p:nvSpPr>
          <p:cNvPr id="3" name="Content Placeholder 2"/>
          <p:cNvSpPr>
            <a:spLocks noGrp="1"/>
          </p:cNvSpPr>
          <p:nvPr>
            <p:ph idx="1"/>
          </p:nvPr>
        </p:nvSpPr>
        <p:spPr>
          <a:xfrm>
            <a:off x="677333" y="1797539"/>
            <a:ext cx="9170051" cy="4243824"/>
          </a:xfrm>
        </p:spPr>
        <p:txBody>
          <a:bodyPr>
            <a:noAutofit/>
          </a:bodyPr>
          <a:lstStyle/>
          <a:p>
            <a:pPr algn="just"/>
            <a:r>
              <a:rPr lang="en-US" sz="2200" b="1" dirty="0" smtClean="0"/>
              <a:t>(1)</a:t>
            </a:r>
            <a:r>
              <a:rPr lang="en-US" sz="2200" dirty="0" smtClean="0"/>
              <a:t> Any person, being an individual or a Hindu undivided family (other than those referred to in the second proviso to section 194-I), responsible for paying to a resident any income by way of rent exceeding fifty thousand rupees for a month or part of a month during the previous year, shall deduct an amount equal to </a:t>
            </a:r>
            <a:r>
              <a:rPr lang="en-US" sz="2200" b="1" baseline="30000" dirty="0" smtClean="0"/>
              <a:t>4</a:t>
            </a:r>
            <a:r>
              <a:rPr lang="en-US" sz="2200" b="1" dirty="0" smtClean="0"/>
              <a:t>[</a:t>
            </a:r>
            <a:r>
              <a:rPr lang="en-US" sz="2200" dirty="0" smtClean="0"/>
              <a:t>two per cent.</a:t>
            </a:r>
            <a:r>
              <a:rPr lang="en-US" sz="2200" b="1" dirty="0" smtClean="0"/>
              <a:t>]</a:t>
            </a:r>
            <a:r>
              <a:rPr lang="en-US" sz="2200" dirty="0" smtClean="0"/>
              <a:t> of such income as income-tax thereon.</a:t>
            </a:r>
          </a:p>
          <a:p>
            <a:pPr algn="just"/>
            <a:r>
              <a:rPr lang="en-US" sz="2200" dirty="0" smtClean="0"/>
              <a:t>(2) The income-tax referred to in sub-section (1) shall be deducted on such income at the time of credit of rent, for the last month of the previous year or the last month of tenancy, if the property is vacated during the year, as the case may be, to the account of the payee or at the time of payment thereof in cash or by issue of a </a:t>
            </a:r>
            <a:r>
              <a:rPr lang="en-US" sz="2200" dirty="0" err="1" smtClean="0"/>
              <a:t>cheque</a:t>
            </a:r>
            <a:r>
              <a:rPr lang="en-US" sz="2200" dirty="0" smtClean="0"/>
              <a:t> or draft or by any other mode, whichever is earlier.</a:t>
            </a:r>
          </a:p>
          <a:p>
            <a:pPr algn="just"/>
            <a:endParaRPr lang="en-US" sz="2200" dirty="0"/>
          </a:p>
        </p:txBody>
      </p:sp>
    </p:spTree>
    <p:extLst>
      <p:ext uri="{BB962C8B-B14F-4D97-AF65-F5344CB8AC3E}">
        <p14:creationId xmlns:p14="http://schemas.microsoft.com/office/powerpoint/2010/main" val="3579249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984739"/>
            <a:ext cx="8732389" cy="5056624"/>
          </a:xfrm>
        </p:spPr>
        <p:txBody>
          <a:bodyPr>
            <a:normAutofit/>
          </a:bodyPr>
          <a:lstStyle/>
          <a:p>
            <a:pPr algn="just"/>
            <a:r>
              <a:rPr lang="en-US" sz="2100" dirty="0"/>
              <a:t>3) The provisions of section 203A shall not apply to a person required to deduct tax in accordance with the provisions of this section.</a:t>
            </a:r>
          </a:p>
          <a:p>
            <a:pPr algn="just"/>
            <a:r>
              <a:rPr lang="en-US" sz="2100" dirty="0"/>
              <a:t>(4) In a case where the tax is required to be deducted as per the provisions of </a:t>
            </a:r>
            <a:r>
              <a:rPr lang="en-US" sz="2100" b="1" baseline="30000" dirty="0"/>
              <a:t>2</a:t>
            </a:r>
            <a:r>
              <a:rPr lang="en-US" sz="2100" b="1" dirty="0"/>
              <a:t>[</a:t>
            </a:r>
            <a:r>
              <a:rPr lang="en-US" sz="2100" dirty="0"/>
              <a:t>section 206AA </a:t>
            </a:r>
            <a:r>
              <a:rPr lang="en-US" sz="2100" b="1" baseline="30000" dirty="0"/>
              <a:t>3</a:t>
            </a:r>
            <a:r>
              <a:rPr lang="en-US" sz="2100" b="1" dirty="0"/>
              <a:t>[</a:t>
            </a:r>
            <a:r>
              <a:rPr lang="en-US" sz="2100" dirty="0"/>
              <a:t>****</a:t>
            </a:r>
            <a:r>
              <a:rPr lang="en-US" sz="2100" b="1" dirty="0"/>
              <a:t>]</a:t>
            </a:r>
            <a:r>
              <a:rPr lang="en-US" sz="2100" dirty="0"/>
              <a:t>, such</a:t>
            </a:r>
            <a:r>
              <a:rPr lang="en-US" sz="2100" b="1" dirty="0"/>
              <a:t>]</a:t>
            </a:r>
            <a:r>
              <a:rPr lang="en-US" sz="2100" dirty="0"/>
              <a:t> deduction shall not exceed the amount of rent payable for the last month of the previous year or the last month of the tenancy, as the case may be.</a:t>
            </a:r>
          </a:p>
          <a:p>
            <a:pPr algn="just"/>
            <a:r>
              <a:rPr lang="en-US" sz="2100" i="1" dirty="0"/>
              <a:t>Explanation</a:t>
            </a:r>
            <a:r>
              <a:rPr lang="en-US" sz="2100" dirty="0"/>
              <a:t>.-For the purposes of this section, “rent” means any payment, by whatever name called, under any lease, sub-lease, tenancy or any other agreement or arrangement for the use of any land or building or both.]</a:t>
            </a:r>
          </a:p>
          <a:p>
            <a:pPr algn="just"/>
            <a:endParaRPr lang="en-US" sz="2100" dirty="0"/>
          </a:p>
        </p:txBody>
      </p:sp>
    </p:spTree>
    <p:extLst>
      <p:ext uri="{BB962C8B-B14F-4D97-AF65-F5344CB8AC3E}">
        <p14:creationId xmlns:p14="http://schemas.microsoft.com/office/powerpoint/2010/main" val="34549649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Who </a:t>
            </a:r>
            <a:r>
              <a:rPr lang="en-US" dirty="0"/>
              <a:t>is responsible to deduct tax  under section 194IB of Income Tax Act, 1961</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a:t>A</a:t>
            </a:r>
            <a:r>
              <a:rPr lang="en-US" dirty="0" smtClean="0"/>
              <a:t>ny </a:t>
            </a:r>
            <a:r>
              <a:rPr lang="en-US" dirty="0"/>
              <a:t>person, being an individual or a Hindu undivided family (not covered under section 194I), responsible for paying to a resident any income by way of rent exceeding ₹ 50,000 for a month or part of a month during the previous year, shall deduct income-tax thereon at the rates in force. For the purposes of this section, “rent” means any payment, by whatever name called, under any lease, sub-lease, tenancy or any other agreement or arrangement for the use of any land or building or both.</a:t>
            </a:r>
            <a:r>
              <a:rPr lang="en-US" dirty="0"/>
              <a:t/>
            </a:r>
            <a:br>
              <a:rPr lang="en-US" dirty="0"/>
            </a:br>
            <a:r>
              <a:rPr lang="en-US" dirty="0"/>
              <a:t/>
            </a:r>
            <a:br>
              <a:rPr lang="en-US" dirty="0"/>
            </a:br>
            <a:r>
              <a:rPr lang="en-US" dirty="0"/>
              <a:t>TDS u/s 194IB is also required to be deducted by the person covered u/s 44AD and 44ADA whose turnover does not exceeds </a:t>
            </a:r>
            <a:r>
              <a:rPr lang="en-US" dirty="0" err="1"/>
              <a:t>Rs</a:t>
            </a:r>
            <a:r>
              <a:rPr lang="en-US" dirty="0"/>
              <a:t>. 1 Crore or </a:t>
            </a:r>
            <a:r>
              <a:rPr lang="en-US" dirty="0" err="1"/>
              <a:t>Rs</a:t>
            </a:r>
            <a:r>
              <a:rPr lang="en-US" dirty="0"/>
              <a:t>. 50 Lakhs, as the case maybe.</a:t>
            </a:r>
            <a:r>
              <a:rPr lang="en-US" dirty="0"/>
              <a:t/>
            </a:r>
            <a:br>
              <a:rPr lang="en-US" dirty="0"/>
            </a:br>
            <a:endParaRPr lang="en-US" dirty="0"/>
          </a:p>
        </p:txBody>
      </p:sp>
    </p:spTree>
    <p:extLst>
      <p:ext uri="{BB962C8B-B14F-4D97-AF65-F5344CB8AC3E}">
        <p14:creationId xmlns:p14="http://schemas.microsoft.com/office/powerpoint/2010/main" val="41776834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to Deduct TDS on rent of property under Section 194IB?</a:t>
            </a:r>
          </a:p>
        </p:txBody>
      </p:sp>
      <p:sp>
        <p:nvSpPr>
          <p:cNvPr id="3" name="Content Placeholder 2"/>
          <p:cNvSpPr>
            <a:spLocks noGrp="1"/>
          </p:cNvSpPr>
          <p:nvPr>
            <p:ph idx="1"/>
          </p:nvPr>
        </p:nvSpPr>
        <p:spPr/>
        <p:txBody>
          <a:bodyPr>
            <a:normAutofit/>
          </a:bodyPr>
          <a:lstStyle/>
          <a:p>
            <a:pPr algn="just"/>
            <a:r>
              <a:rPr lang="en-US" sz="2200" dirty="0" smtClean="0"/>
              <a:t>The </a:t>
            </a:r>
            <a:r>
              <a:rPr lang="en-US" sz="2200" dirty="0"/>
              <a:t>income-tax referred above shall be deducted on such income at the time of credit of rent, for the last month of the previous year or the last month of tenancy, if the property is vacated during the year, as the case may be, to the account of the payee or at the time of payment thereof in cash or by issue of a </a:t>
            </a:r>
            <a:r>
              <a:rPr lang="en-US" sz="2200" dirty="0" err="1"/>
              <a:t>cheque</a:t>
            </a:r>
            <a:r>
              <a:rPr lang="en-US" sz="2200" dirty="0"/>
              <a:t> or draft or by any other mode, whichever is earlier.</a:t>
            </a:r>
            <a:r>
              <a:rPr lang="en-US" sz="2200" dirty="0"/>
              <a:t/>
            </a:r>
            <a:br>
              <a:rPr lang="en-US" sz="2200" dirty="0"/>
            </a:br>
            <a:r>
              <a:rPr lang="en-US" sz="2200" dirty="0"/>
              <a:t/>
            </a:r>
            <a:br>
              <a:rPr lang="en-US" sz="2200" dirty="0"/>
            </a:br>
            <a:endParaRPr lang="en-US" sz="2200" dirty="0"/>
          </a:p>
        </p:txBody>
      </p:sp>
    </p:spTree>
    <p:extLst>
      <p:ext uri="{BB962C8B-B14F-4D97-AF65-F5344CB8AC3E}">
        <p14:creationId xmlns:p14="http://schemas.microsoft.com/office/powerpoint/2010/main" val="35119676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Rate of TDS under Section 194IB</a:t>
            </a:r>
          </a:p>
        </p:txBody>
      </p:sp>
      <p:sp>
        <p:nvSpPr>
          <p:cNvPr id="3" name="Content Placeholder 2"/>
          <p:cNvSpPr>
            <a:spLocks noGrp="1"/>
          </p:cNvSpPr>
          <p:nvPr>
            <p:ph idx="1"/>
          </p:nvPr>
        </p:nvSpPr>
        <p:spPr/>
        <p:txBody>
          <a:bodyPr>
            <a:normAutofit/>
          </a:bodyPr>
          <a:lstStyle/>
          <a:p>
            <a:pPr algn="just"/>
            <a:r>
              <a:rPr lang="en-US" sz="2000" dirty="0" smtClean="0"/>
              <a:t>Section </a:t>
            </a:r>
            <a:r>
              <a:rPr lang="en-US" sz="2000" dirty="0"/>
              <a:t>194-IB provides that tax at a rate of 5%(3.75% </a:t>
            </a:r>
            <a:r>
              <a:rPr lang="en-US" sz="2000" dirty="0" err="1"/>
              <a:t>w.e.f</a:t>
            </a:r>
            <a:r>
              <a:rPr lang="en-US" sz="2000" dirty="0"/>
              <a:t>. 14.05.2020 to 31.03.2021) should be deducted by the Tenant, Payer or Lessee at the time of making payment of rent to, Lesser, Landlord or Payee. The tax so deducted has to be deposited to the Government Account through online by any of the authorized bank branches. The provisions of section 203A relating to requirement of obtaining TAN No. shall not apply to a person required to deduct tax in accordance with the provisions of this section. In case, the tax is required to be deducted as per the provisions of section 206AA, such deduction shall not exceed the amount of rent payable for the last month of the previous year or the last month of the tenancy, as the case may be.</a:t>
            </a:r>
            <a:r>
              <a:rPr lang="en-US" sz="2000" dirty="0"/>
              <a:t/>
            </a:r>
            <a:br>
              <a:rPr lang="en-US" sz="2000" dirty="0"/>
            </a:br>
            <a:endParaRPr lang="en-US" sz="2000" dirty="0"/>
          </a:p>
        </p:txBody>
      </p:sp>
    </p:spTree>
    <p:extLst>
      <p:ext uri="{BB962C8B-B14F-4D97-AF65-F5344CB8AC3E}">
        <p14:creationId xmlns:p14="http://schemas.microsoft.com/office/powerpoint/2010/main" val="16200031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70523"/>
            <a:ext cx="8490112" cy="5470839"/>
          </a:xfrm>
        </p:spPr>
        <p:txBody>
          <a:bodyPr>
            <a:noAutofit/>
          </a:bodyPr>
          <a:lstStyle/>
          <a:p>
            <a:pPr algn="just"/>
            <a:r>
              <a:rPr lang="en-US" sz="2100" dirty="0" smtClean="0"/>
              <a:t>Challan-cum-statement </a:t>
            </a:r>
            <a:r>
              <a:rPr lang="en-US" sz="2100" dirty="0"/>
              <a:t>in Form no. 26QC will have to be submitted. </a:t>
            </a:r>
            <a:endParaRPr lang="en-US" sz="2100" dirty="0" smtClean="0"/>
          </a:p>
          <a:p>
            <a:pPr algn="just"/>
            <a:r>
              <a:rPr lang="en-US" sz="2100" dirty="0" smtClean="0"/>
              <a:t>TDS </a:t>
            </a:r>
            <a:r>
              <a:rPr lang="en-US" sz="2100" dirty="0"/>
              <a:t>certificate is to be issued in Form 16C by the person deducting tax within the specified due dates. </a:t>
            </a:r>
            <a:endParaRPr lang="en-US" sz="2100" dirty="0" smtClean="0"/>
          </a:p>
          <a:p>
            <a:pPr algn="just"/>
            <a:r>
              <a:rPr lang="en-US" sz="2100" dirty="0" smtClean="0"/>
              <a:t>TDS </a:t>
            </a:r>
            <a:r>
              <a:rPr lang="en-US" sz="2100" dirty="0"/>
              <a:t>u/s 194IB is to be deducted only if payment is made to resident. In case rent is paid to non-resident owner, TDS u/s 194IB shall not be deducted. </a:t>
            </a:r>
            <a:endParaRPr lang="en-US" sz="2100" dirty="0" smtClean="0"/>
          </a:p>
          <a:p>
            <a:pPr algn="just"/>
            <a:r>
              <a:rPr lang="en-US" sz="2100" dirty="0" smtClean="0"/>
              <a:t>Tenant </a:t>
            </a:r>
            <a:r>
              <a:rPr lang="en-US" sz="2100" dirty="0"/>
              <a:t>may be resident or non-resident. Both are liable to deduct TDS u/s 194IB. </a:t>
            </a:r>
            <a:endParaRPr lang="en-US" sz="2100" dirty="0" smtClean="0"/>
          </a:p>
          <a:p>
            <a:pPr algn="just"/>
            <a:r>
              <a:rPr lang="en-US" sz="2100" dirty="0" smtClean="0"/>
              <a:t>Rent </a:t>
            </a:r>
            <a:r>
              <a:rPr lang="en-US" sz="2100" dirty="0"/>
              <a:t>paid by the tenant may be for residential or commercial purpose. </a:t>
            </a:r>
            <a:endParaRPr lang="en-US" sz="2100" dirty="0" smtClean="0"/>
          </a:p>
          <a:p>
            <a:pPr algn="just"/>
            <a:r>
              <a:rPr lang="en-US" sz="2100" dirty="0" smtClean="0"/>
              <a:t>TDS </a:t>
            </a:r>
            <a:r>
              <a:rPr lang="en-US" sz="2100" dirty="0"/>
              <a:t>is to be deducted even if rent paid exceeds Rs.50,000 for only one month in a year. Example-Rent paid from April 2021 to January 2022 is </a:t>
            </a:r>
            <a:r>
              <a:rPr lang="en-US" sz="2100" dirty="0" err="1"/>
              <a:t>Rs</a:t>
            </a:r>
            <a:r>
              <a:rPr lang="en-US" sz="2100" dirty="0"/>
              <a:t>. 45,000 per month. Rent paid for February and March 2022 is </a:t>
            </a:r>
            <a:r>
              <a:rPr lang="en-US" sz="2100" dirty="0" err="1"/>
              <a:t>Rs</a:t>
            </a:r>
            <a:r>
              <a:rPr lang="en-US" sz="2100" dirty="0"/>
              <a:t>. 55,000 per month. TDS @ 5% is to be deducted on the whole amount </a:t>
            </a:r>
            <a:r>
              <a:rPr lang="en-US" sz="2100" dirty="0" err="1"/>
              <a:t>i.e</a:t>
            </a:r>
            <a:r>
              <a:rPr lang="en-US" sz="2100" dirty="0"/>
              <a:t> </a:t>
            </a:r>
            <a:r>
              <a:rPr lang="en-US" sz="2100" dirty="0" err="1"/>
              <a:t>Rs</a:t>
            </a:r>
            <a:r>
              <a:rPr lang="en-US" sz="2100" dirty="0"/>
              <a:t>. 5,60,000.</a:t>
            </a:r>
            <a:r>
              <a:rPr lang="en-US" sz="2100" dirty="0"/>
              <a:t/>
            </a:r>
            <a:br>
              <a:rPr lang="en-US" sz="2100" dirty="0"/>
            </a:br>
            <a:r>
              <a:rPr lang="en-US" sz="2100" dirty="0"/>
              <a:t/>
            </a:r>
            <a:br>
              <a:rPr lang="en-US" sz="2100" dirty="0"/>
            </a:br>
            <a:endParaRPr lang="en-US" sz="2100" dirty="0"/>
          </a:p>
        </p:txBody>
      </p:sp>
    </p:spTree>
    <p:extLst>
      <p:ext uri="{BB962C8B-B14F-4D97-AF65-F5344CB8AC3E}">
        <p14:creationId xmlns:p14="http://schemas.microsoft.com/office/powerpoint/2010/main" val="7948545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32862"/>
            <a:ext cx="9170051" cy="6017845"/>
          </a:xfrm>
        </p:spPr>
        <p:txBody>
          <a:bodyPr>
            <a:noAutofit/>
          </a:bodyPr>
          <a:lstStyle/>
          <a:p>
            <a:pPr algn="just"/>
            <a:r>
              <a:rPr lang="en-US" sz="2100" dirty="0" err="1"/>
              <a:t>Mr.Shan</a:t>
            </a:r>
            <a:r>
              <a:rPr lang="en-US" sz="2100" dirty="0"/>
              <a:t>, a salaried employee, pays rent of </a:t>
            </a:r>
            <a:r>
              <a:rPr lang="en-US" sz="2100" dirty="0" err="1"/>
              <a:t>Rs</a:t>
            </a:r>
            <a:r>
              <a:rPr lang="en-US" sz="2100" dirty="0"/>
              <a:t> 62,000 per month to Mr. </a:t>
            </a:r>
            <a:r>
              <a:rPr lang="en-US" sz="2100" dirty="0" err="1"/>
              <a:t>Rehan</a:t>
            </a:r>
            <a:r>
              <a:rPr lang="en-US" sz="2100" dirty="0"/>
              <a:t>. Is he required to deduct Tax at source for the financial year 2020-21? </a:t>
            </a:r>
            <a:endParaRPr lang="en-US" sz="2100" dirty="0" smtClean="0"/>
          </a:p>
          <a:p>
            <a:pPr marL="0" indent="0" algn="just">
              <a:buNone/>
            </a:pPr>
            <a:r>
              <a:rPr lang="en-US" sz="2100" dirty="0" smtClean="0"/>
              <a:t>Mr</a:t>
            </a:r>
            <a:r>
              <a:rPr lang="en-US" sz="2100" dirty="0"/>
              <a:t>. Shan pays rent exceeding </a:t>
            </a:r>
            <a:r>
              <a:rPr lang="en-US" sz="2100" dirty="0" err="1"/>
              <a:t>Rs</a:t>
            </a:r>
            <a:r>
              <a:rPr lang="en-US" sz="2100" dirty="0"/>
              <a:t> 50,000 per month in the financial year; therefore he is liable to deduct tax at source @5% of such rent. Thus, </a:t>
            </a:r>
            <a:r>
              <a:rPr lang="en-US" sz="2100" dirty="0" err="1"/>
              <a:t>Rs</a:t>
            </a:r>
            <a:r>
              <a:rPr lang="en-US" sz="2100" dirty="0"/>
              <a:t> 37200 (</a:t>
            </a:r>
            <a:r>
              <a:rPr lang="en-US" sz="2100" dirty="0" err="1"/>
              <a:t>Rs</a:t>
            </a:r>
            <a:r>
              <a:rPr lang="en-US" sz="2100" dirty="0"/>
              <a:t> 62000*5%* 12 months) has to be deducted from rent payable for March, 2021. </a:t>
            </a:r>
            <a:endParaRPr lang="en-US" sz="2100" dirty="0" smtClean="0"/>
          </a:p>
          <a:p>
            <a:pPr marL="0" indent="0" algn="just">
              <a:buNone/>
            </a:pPr>
            <a:r>
              <a:rPr lang="en-US" sz="2100" b="1" dirty="0"/>
              <a:t>	</a:t>
            </a:r>
            <a:r>
              <a:rPr lang="en-US" sz="2100" b="1" dirty="0" smtClean="0"/>
              <a:t>In </a:t>
            </a:r>
            <a:r>
              <a:rPr lang="en-US" sz="2100" b="1" dirty="0"/>
              <a:t>above case if Mr. Shan vacated the premises on 30th November 2020, what will be his liability? </a:t>
            </a:r>
            <a:endParaRPr lang="en-US" sz="2100" b="1" dirty="0" smtClean="0"/>
          </a:p>
          <a:p>
            <a:pPr marL="0" indent="0" algn="just">
              <a:buNone/>
            </a:pPr>
            <a:r>
              <a:rPr lang="en-US" sz="2100" dirty="0" smtClean="0"/>
              <a:t>If </a:t>
            </a:r>
            <a:r>
              <a:rPr lang="en-US" sz="2100" dirty="0"/>
              <a:t>Mr. Shan vacated the premises on 30th November 2020, then tax of </a:t>
            </a:r>
            <a:r>
              <a:rPr lang="en-US" sz="2100" dirty="0" err="1"/>
              <a:t>Rs</a:t>
            </a:r>
            <a:r>
              <a:rPr lang="en-US" sz="2100" dirty="0"/>
              <a:t> 24800 (</a:t>
            </a:r>
            <a:r>
              <a:rPr lang="en-US" sz="2100" dirty="0" err="1"/>
              <a:t>Rs</a:t>
            </a:r>
            <a:r>
              <a:rPr lang="en-US" sz="2100" dirty="0"/>
              <a:t> 62000*5%*8 months) has to be deducted from the rent payable for November 2020. </a:t>
            </a:r>
            <a:endParaRPr lang="en-US" sz="2100" dirty="0" smtClean="0"/>
          </a:p>
          <a:p>
            <a:pPr marL="0" indent="0" algn="just">
              <a:buNone/>
            </a:pPr>
            <a:r>
              <a:rPr lang="en-US" sz="2100" b="1" dirty="0" smtClean="0"/>
              <a:t>In </a:t>
            </a:r>
            <a:r>
              <a:rPr lang="en-US" sz="2100" b="1" dirty="0"/>
              <a:t>above case if Mr. Shan vacated the premises on 31st March 2021, but Mr. </a:t>
            </a:r>
            <a:r>
              <a:rPr lang="en-US" sz="2100" b="1" dirty="0" err="1"/>
              <a:t>Rehan</a:t>
            </a:r>
            <a:r>
              <a:rPr lang="en-US" sz="2100" b="1" dirty="0"/>
              <a:t> did not furnish his PAN, what will be his liability?  </a:t>
            </a:r>
            <a:endParaRPr lang="en-US" sz="2100" b="1" dirty="0" smtClean="0"/>
          </a:p>
          <a:p>
            <a:pPr marL="0" indent="0" algn="just">
              <a:buNone/>
            </a:pPr>
            <a:r>
              <a:rPr lang="en-US" sz="2100" dirty="0" smtClean="0"/>
              <a:t>If </a:t>
            </a:r>
            <a:r>
              <a:rPr lang="en-US" sz="2100" dirty="0"/>
              <a:t>Mr. </a:t>
            </a:r>
            <a:r>
              <a:rPr lang="en-US" sz="2100" dirty="0" err="1"/>
              <a:t>Rehan</a:t>
            </a:r>
            <a:r>
              <a:rPr lang="en-US" sz="2100" dirty="0"/>
              <a:t> does not provide his PAN to Mr. Shan then tax of ₹ 148800 (₹.62000*20%*12months) or rent of that month i.e.62000 whichever is less has to be deducted from the rent payable for March, 2021.</a:t>
            </a:r>
            <a:r>
              <a:rPr lang="en-US" sz="2100" dirty="0"/>
              <a:t/>
            </a:r>
            <a:br>
              <a:rPr lang="en-US" sz="2100" dirty="0"/>
            </a:br>
            <a:endParaRPr lang="en-US" sz="2100" dirty="0"/>
          </a:p>
        </p:txBody>
      </p:sp>
    </p:spTree>
    <p:extLst>
      <p:ext uri="{BB962C8B-B14F-4D97-AF65-F5344CB8AC3E}">
        <p14:creationId xmlns:p14="http://schemas.microsoft.com/office/powerpoint/2010/main" val="28376474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1272" y="640862"/>
            <a:ext cx="9240390" cy="5838091"/>
          </a:xfrm>
        </p:spPr>
        <p:txBody>
          <a:bodyPr>
            <a:normAutofit/>
          </a:bodyPr>
          <a:lstStyle/>
          <a:p>
            <a:pPr algn="just"/>
            <a:r>
              <a:rPr lang="en-US" sz="2200" b="1" dirty="0"/>
              <a:t>Turnover of Mr. </a:t>
            </a:r>
            <a:r>
              <a:rPr lang="en-US" sz="2200" b="1" dirty="0" err="1"/>
              <a:t>Chaman</a:t>
            </a:r>
            <a:r>
              <a:rPr lang="en-US" sz="2200" b="1" dirty="0"/>
              <a:t> in F.Y. 2019-20 was </a:t>
            </a:r>
            <a:r>
              <a:rPr lang="en-US" sz="2200" b="1" dirty="0" err="1"/>
              <a:t>Rs</a:t>
            </a:r>
            <a:r>
              <a:rPr lang="en-US" sz="2200" b="1" dirty="0"/>
              <a:t>. 1.25 crores. In the F.Y. 2020-21, turnover was </a:t>
            </a:r>
            <a:r>
              <a:rPr lang="en-US" sz="2200" b="1" dirty="0" err="1"/>
              <a:t>Rs</a:t>
            </a:r>
            <a:r>
              <a:rPr lang="en-US" sz="2200" b="1" dirty="0"/>
              <a:t>. 80 Lakhs. He has paid rent of </a:t>
            </a:r>
            <a:r>
              <a:rPr lang="en-US" sz="2200" b="1" dirty="0" err="1"/>
              <a:t>Rs</a:t>
            </a:r>
            <a:r>
              <a:rPr lang="en-US" sz="2200" b="1" dirty="0"/>
              <a:t>. 60,000/- per month. Whether TDS will be deducted u/s 194I(b) or 194IB? </a:t>
            </a:r>
            <a:endParaRPr lang="en-US" sz="2200" b="1" dirty="0" smtClean="0"/>
          </a:p>
          <a:p>
            <a:pPr algn="just"/>
            <a:r>
              <a:rPr lang="en-US" sz="2200" dirty="0" smtClean="0"/>
              <a:t>Answer</a:t>
            </a:r>
            <a:r>
              <a:rPr lang="en-US" sz="2200" dirty="0"/>
              <a:t>: TDS u/s 194I(b) is to be deducted by an individual/HUF tenant, if his turnover/ gross receipts in the preceding F.Y. exceeds </a:t>
            </a:r>
            <a:r>
              <a:rPr lang="en-US" sz="2200" dirty="0" err="1"/>
              <a:t>Rs</a:t>
            </a:r>
            <a:r>
              <a:rPr lang="en-US" sz="2200" dirty="0"/>
              <a:t>. 1 crore. TDS is to be deducted at the rate of 10% if the rent paid during the year exceeds </a:t>
            </a:r>
            <a:r>
              <a:rPr lang="en-US" sz="2200" dirty="0" err="1"/>
              <a:t>Rs</a:t>
            </a:r>
            <a:r>
              <a:rPr lang="en-US" sz="2200" dirty="0"/>
              <a:t>. 2.40 Lakhs. TDS u/s 194IB is to be deducted by an individual/ HUF tenant, if his turnover/ gross receipts in the preceding F.Y. are below </a:t>
            </a:r>
            <a:r>
              <a:rPr lang="en-US" sz="2200" dirty="0" err="1"/>
              <a:t>Rs</a:t>
            </a:r>
            <a:r>
              <a:rPr lang="en-US" sz="2200" dirty="0"/>
              <a:t>. 1 crore (</a:t>
            </a:r>
            <a:r>
              <a:rPr lang="en-US" sz="2200" dirty="0" err="1"/>
              <a:t>Rs</a:t>
            </a:r>
            <a:r>
              <a:rPr lang="en-US" sz="2200" dirty="0"/>
              <a:t>. 50 Lakhs in case of professional). In the F.Y. 2020-21 TDS is to be deducted u/s 194I(b) as the turnover in the preceding Financial Year exceeds </a:t>
            </a:r>
            <a:r>
              <a:rPr lang="en-US" sz="2200" dirty="0" err="1"/>
              <a:t>Rs</a:t>
            </a:r>
            <a:r>
              <a:rPr lang="en-US" sz="2200" dirty="0"/>
              <a:t>. 1 crore. In the F.Y. 2021-22, TDS u/s 194IB is to be deducted as the turnover in the preceding F.Y. is less than </a:t>
            </a:r>
            <a:r>
              <a:rPr lang="en-US" sz="2200" dirty="0" err="1"/>
              <a:t>Rs</a:t>
            </a:r>
            <a:r>
              <a:rPr lang="en-US" sz="2200" dirty="0"/>
              <a:t>. 1 crore</a:t>
            </a:r>
            <a:r>
              <a:rPr lang="en-US" sz="2200" dirty="0" smtClean="0"/>
              <a:t>.</a:t>
            </a:r>
            <a:endParaRPr lang="en-US" sz="2200" dirty="0"/>
          </a:p>
        </p:txBody>
      </p:sp>
    </p:spTree>
    <p:extLst>
      <p:ext uri="{BB962C8B-B14F-4D97-AF65-F5344CB8AC3E}">
        <p14:creationId xmlns:p14="http://schemas.microsoft.com/office/powerpoint/2010/main" val="10431151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976923"/>
            <a:ext cx="8646420" cy="5064439"/>
          </a:xfrm>
        </p:spPr>
        <p:txBody>
          <a:bodyPr>
            <a:normAutofit/>
          </a:bodyPr>
          <a:lstStyle/>
          <a:p>
            <a:r>
              <a:rPr lang="en-US" sz="2000" dirty="0"/>
              <a:t>"rent" means any payment, by whatever name called, under any lease, sub-lease, tenancy or any other agreement or arrangement for the use of (either separately or together) any,-</a:t>
            </a:r>
          </a:p>
          <a:p>
            <a:r>
              <a:rPr lang="en-US" sz="2000" dirty="0"/>
              <a:t>(a) land; or</a:t>
            </a:r>
          </a:p>
          <a:p>
            <a:r>
              <a:rPr lang="en-US" sz="2000" dirty="0"/>
              <a:t>(b) building (including factory building); or</a:t>
            </a:r>
          </a:p>
          <a:p>
            <a:r>
              <a:rPr lang="en-US" sz="2000" dirty="0"/>
              <a:t>(c) land appurtenant to a building (including factory building); or</a:t>
            </a:r>
          </a:p>
          <a:p>
            <a:r>
              <a:rPr lang="en-US" sz="2000" dirty="0"/>
              <a:t>(d) machinery; or</a:t>
            </a:r>
          </a:p>
          <a:p>
            <a:r>
              <a:rPr lang="en-US" sz="2000" dirty="0"/>
              <a:t>(e) plant; or</a:t>
            </a:r>
          </a:p>
          <a:p>
            <a:r>
              <a:rPr lang="en-US" sz="2000" dirty="0"/>
              <a:t>(f) equipment; or</a:t>
            </a:r>
          </a:p>
          <a:p>
            <a:r>
              <a:rPr lang="en-US" sz="2000" dirty="0"/>
              <a:t>(g) furniture; or</a:t>
            </a:r>
          </a:p>
          <a:p>
            <a:r>
              <a:rPr lang="en-US" sz="2000" dirty="0"/>
              <a:t>(h) fittings,</a:t>
            </a:r>
          </a:p>
          <a:p>
            <a:r>
              <a:rPr lang="en-US" sz="2000" dirty="0"/>
              <a:t>whether or not any or all of the above are owned by the payee;</a:t>
            </a:r>
            <a:r>
              <a:rPr lang="en-US" sz="2000" b="1" dirty="0"/>
              <a:t>]</a:t>
            </a:r>
            <a:endParaRPr lang="en-US" sz="2000" dirty="0"/>
          </a:p>
          <a:p>
            <a:endParaRPr lang="en-US" sz="2000" dirty="0"/>
          </a:p>
        </p:txBody>
      </p:sp>
    </p:spTree>
    <p:extLst>
      <p:ext uri="{BB962C8B-B14F-4D97-AF65-F5344CB8AC3E}">
        <p14:creationId xmlns:p14="http://schemas.microsoft.com/office/powerpoint/2010/main" val="4197418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2100" dirty="0"/>
              <a:t>(</a:t>
            </a:r>
            <a:r>
              <a:rPr lang="en-US" sz="2100" i="1" dirty="0"/>
              <a:t>ii</a:t>
            </a:r>
            <a:r>
              <a:rPr lang="en-US" sz="2100" dirty="0"/>
              <a:t>) where any income is credited to any account, whether called "Suspense account" or by any other name, in the books of account of the person liable to pay such income, such crediting shall be deemed to be credit of such income to the account of the payee and the provisions of this section shall apply accordingly.]</a:t>
            </a:r>
            <a:endParaRPr lang="en-US" sz="2100" dirty="0"/>
          </a:p>
        </p:txBody>
      </p:sp>
    </p:spTree>
    <p:extLst>
      <p:ext uri="{BB962C8B-B14F-4D97-AF65-F5344CB8AC3E}">
        <p14:creationId xmlns:p14="http://schemas.microsoft.com/office/powerpoint/2010/main" val="2190301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Applicability:</a:t>
            </a:r>
            <a:endParaRPr lang="en-US" dirty="0"/>
          </a:p>
        </p:txBody>
      </p:sp>
      <p:sp>
        <p:nvSpPr>
          <p:cNvPr id="3" name="Content Placeholder 2"/>
          <p:cNvSpPr>
            <a:spLocks noGrp="1"/>
          </p:cNvSpPr>
          <p:nvPr>
            <p:ph idx="1"/>
          </p:nvPr>
        </p:nvSpPr>
        <p:spPr/>
        <p:txBody>
          <a:bodyPr>
            <a:normAutofit/>
          </a:bodyPr>
          <a:lstStyle/>
          <a:p>
            <a:pPr algn="just"/>
            <a:r>
              <a:rPr lang="en-US" sz="2200" dirty="0"/>
              <a:t>Rent paid by Individuals and HUFs whose sales or turnover exceeds 1 crore or whose gross receipts exceed </a:t>
            </a:r>
            <a:r>
              <a:rPr lang="en-US" sz="2200" dirty="0" err="1"/>
              <a:t>Rs</a:t>
            </a:r>
            <a:r>
              <a:rPr lang="en-US" sz="2200" dirty="0"/>
              <a:t>. 50 lacs during the financial year immediately preceding the financial year in which such rent is liable to be paid.</a:t>
            </a:r>
          </a:p>
          <a:p>
            <a:pPr algn="just"/>
            <a:r>
              <a:rPr lang="en-US" sz="2200" dirty="0"/>
              <a:t>Rent paid by any other person.</a:t>
            </a:r>
          </a:p>
          <a:p>
            <a:pPr algn="just"/>
            <a:endParaRPr lang="en-US" sz="2200" dirty="0"/>
          </a:p>
        </p:txBody>
      </p:sp>
    </p:spTree>
    <p:extLst>
      <p:ext uri="{BB962C8B-B14F-4D97-AF65-F5344CB8AC3E}">
        <p14:creationId xmlns:p14="http://schemas.microsoft.com/office/powerpoint/2010/main" val="3060298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200" b="1" dirty="0"/>
              <a:t>Threshold Limit</a:t>
            </a:r>
            <a:r>
              <a:rPr lang="en-US" sz="2200" b="1" dirty="0" smtClean="0"/>
              <a:t>:</a:t>
            </a:r>
          </a:p>
          <a:p>
            <a:pPr marL="0" indent="0">
              <a:buNone/>
            </a:pPr>
            <a:r>
              <a:rPr lang="en-US" sz="2200" b="1" dirty="0"/>
              <a:t>	</a:t>
            </a:r>
            <a:r>
              <a:rPr lang="en-US" sz="2200" b="1" dirty="0" smtClean="0"/>
              <a:t> </a:t>
            </a:r>
            <a:r>
              <a:rPr lang="en-US" sz="2200" b="1" dirty="0"/>
              <a:t>Exceed </a:t>
            </a:r>
            <a:r>
              <a:rPr lang="en-US" sz="2200" dirty="0"/>
              <a:t>Rs.50,000 per month or </a:t>
            </a:r>
            <a:r>
              <a:rPr lang="en-US" sz="2200" dirty="0" err="1"/>
              <a:t>Rs</a:t>
            </a:r>
            <a:r>
              <a:rPr lang="en-US" sz="2200" dirty="0"/>
              <a:t>. 6 lacs in Financial Year</a:t>
            </a:r>
          </a:p>
          <a:p>
            <a:r>
              <a:rPr lang="en-US" sz="2200" b="1" dirty="0"/>
              <a:t>Rate: </a:t>
            </a:r>
            <a:endParaRPr lang="en-US" sz="2200" dirty="0"/>
          </a:p>
          <a:p>
            <a:pPr lvl="1"/>
            <a:r>
              <a:rPr lang="en-US" sz="2200" dirty="0"/>
              <a:t>2% of rent on plant and machinery </a:t>
            </a:r>
          </a:p>
          <a:p>
            <a:pPr lvl="1"/>
            <a:r>
              <a:rPr lang="en-US" sz="2200" dirty="0"/>
              <a:t>10% of rent on land, building or furniture</a:t>
            </a:r>
          </a:p>
          <a:p>
            <a:endParaRPr lang="en-US" sz="2200" dirty="0"/>
          </a:p>
        </p:txBody>
      </p:sp>
    </p:spTree>
    <p:extLst>
      <p:ext uri="{BB962C8B-B14F-4D97-AF65-F5344CB8AC3E}">
        <p14:creationId xmlns:p14="http://schemas.microsoft.com/office/powerpoint/2010/main" val="201826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is the Meaning of ‘Rent’ u/s 194I?</a:t>
            </a:r>
            <a:br>
              <a:rPr lang="en-US" b="1" dirty="0"/>
            </a:br>
            <a:endParaRPr lang="en-US" dirty="0"/>
          </a:p>
        </p:txBody>
      </p:sp>
      <p:sp>
        <p:nvSpPr>
          <p:cNvPr id="3" name="Content Placeholder 2"/>
          <p:cNvSpPr>
            <a:spLocks noGrp="1"/>
          </p:cNvSpPr>
          <p:nvPr>
            <p:ph idx="1"/>
          </p:nvPr>
        </p:nvSpPr>
        <p:spPr>
          <a:xfrm>
            <a:off x="677333" y="1383323"/>
            <a:ext cx="10014113" cy="4837723"/>
          </a:xfrm>
        </p:spPr>
        <p:txBody>
          <a:bodyPr>
            <a:normAutofit fontScale="92500" lnSpcReduction="10000"/>
          </a:bodyPr>
          <a:lstStyle/>
          <a:p>
            <a:r>
              <a:rPr lang="en-US" dirty="0"/>
              <a:t>‘Rent’ means any payment made under any of the following kinds of arrangements:</a:t>
            </a:r>
          </a:p>
          <a:p>
            <a:pPr lvl="1"/>
            <a:r>
              <a:rPr lang="en-US" dirty="0"/>
              <a:t>Lease</a:t>
            </a:r>
          </a:p>
          <a:p>
            <a:pPr lvl="1"/>
            <a:r>
              <a:rPr lang="en-US" dirty="0"/>
              <a:t>Sub-lease</a:t>
            </a:r>
          </a:p>
          <a:p>
            <a:pPr lvl="1"/>
            <a:r>
              <a:rPr lang="en-US" dirty="0"/>
              <a:t>Tenancy</a:t>
            </a:r>
          </a:p>
          <a:p>
            <a:pPr lvl="1"/>
            <a:r>
              <a:rPr lang="en-US" dirty="0"/>
              <a:t>Any other agreement or arrangement.</a:t>
            </a:r>
          </a:p>
          <a:p>
            <a:r>
              <a:rPr lang="en-US" dirty="0"/>
              <a:t>The agreement entered could be for the use of:</a:t>
            </a:r>
          </a:p>
          <a:p>
            <a:pPr lvl="1"/>
            <a:r>
              <a:rPr lang="en-US" dirty="0"/>
              <a:t>Land or</a:t>
            </a:r>
          </a:p>
          <a:p>
            <a:pPr lvl="1"/>
            <a:r>
              <a:rPr lang="en-US" dirty="0"/>
              <a:t>Building (including factory building) or</a:t>
            </a:r>
          </a:p>
          <a:p>
            <a:pPr lvl="1"/>
            <a:r>
              <a:rPr lang="en-US" dirty="0"/>
              <a:t>Land attached to a building (e.g., parking lot, garden, etc.,) or</a:t>
            </a:r>
          </a:p>
          <a:p>
            <a:pPr lvl="1"/>
            <a:r>
              <a:rPr lang="en-US" dirty="0"/>
              <a:t>Machinery or</a:t>
            </a:r>
          </a:p>
          <a:p>
            <a:pPr lvl="1"/>
            <a:r>
              <a:rPr lang="en-US" dirty="0"/>
              <a:t>Plant or</a:t>
            </a:r>
          </a:p>
          <a:p>
            <a:pPr lvl="1"/>
            <a:r>
              <a:rPr lang="en-US" dirty="0"/>
              <a:t>Equipment or</a:t>
            </a:r>
          </a:p>
          <a:p>
            <a:pPr lvl="1"/>
            <a:r>
              <a:rPr lang="en-US" dirty="0"/>
              <a:t>Furniture or</a:t>
            </a:r>
          </a:p>
          <a:p>
            <a:pPr lvl="1"/>
            <a:r>
              <a:rPr lang="en-US" dirty="0"/>
              <a:t>Fittings.</a:t>
            </a:r>
          </a:p>
          <a:p>
            <a:endParaRPr lang="en-US" dirty="0"/>
          </a:p>
        </p:txBody>
      </p:sp>
    </p:spTree>
    <p:extLst>
      <p:ext uri="{BB962C8B-B14F-4D97-AF65-F5344CB8AC3E}">
        <p14:creationId xmlns:p14="http://schemas.microsoft.com/office/powerpoint/2010/main" val="1135152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1101969"/>
            <a:ext cx="8607343" cy="4939393"/>
          </a:xfrm>
        </p:spPr>
        <p:txBody>
          <a:bodyPr>
            <a:normAutofit/>
          </a:bodyPr>
          <a:lstStyle/>
          <a:p>
            <a:pPr algn="just"/>
            <a:r>
              <a:rPr lang="en-US" sz="2200" dirty="0" smtClean="0"/>
              <a:t>No TDS needs to be deducted under this section for refundable security deposit paid as it is not in the nature of income to recipient.</a:t>
            </a:r>
          </a:p>
          <a:p>
            <a:pPr algn="just"/>
            <a:r>
              <a:rPr lang="en-US" sz="2200" dirty="0" smtClean="0"/>
              <a:t>However, </a:t>
            </a:r>
            <a:r>
              <a:rPr lang="en-US" sz="2200" b="1" dirty="0" smtClean="0"/>
              <a:t>advance rent</a:t>
            </a:r>
            <a:r>
              <a:rPr lang="en-US" sz="2200" dirty="0" smtClean="0"/>
              <a:t> (not in the nature of refundable security deposit) paid, is </a:t>
            </a:r>
            <a:r>
              <a:rPr lang="en-US" sz="2200" b="1" dirty="0" smtClean="0"/>
              <a:t>subject to tax deduction</a:t>
            </a:r>
            <a:r>
              <a:rPr lang="en-US" sz="2200" dirty="0" smtClean="0"/>
              <a:t>. </a:t>
            </a:r>
          </a:p>
          <a:p>
            <a:pPr algn="just"/>
            <a:r>
              <a:rPr lang="en-US" sz="2200" dirty="0" smtClean="0"/>
              <a:t>Moreover, any such rent is credited to ‘suspense account’ or to any other account shall also be liable to TDS.</a:t>
            </a:r>
          </a:p>
          <a:p>
            <a:pPr algn="just"/>
            <a:endParaRPr lang="en-US" sz="2200" dirty="0"/>
          </a:p>
        </p:txBody>
      </p:sp>
    </p:spTree>
    <p:extLst>
      <p:ext uri="{BB962C8B-B14F-4D97-AF65-F5344CB8AC3E}">
        <p14:creationId xmlns:p14="http://schemas.microsoft.com/office/powerpoint/2010/main" val="86648910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50</TotalTime>
  <Words>2758</Words>
  <Application>Microsoft Office PowerPoint</Application>
  <PresentationFormat>Widescreen</PresentationFormat>
  <Paragraphs>142</Paragraphs>
  <Slides>37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37</vt:i4>
      </vt:variant>
    </vt:vector>
  </HeadingPairs>
  <TitlesOfParts>
    <vt:vector size="41" baseType="lpstr">
      <vt:lpstr>Arial</vt:lpstr>
      <vt:lpstr>Trebuchet MS</vt:lpstr>
      <vt:lpstr>Wingdings 3</vt:lpstr>
      <vt:lpstr>Facet</vt:lpstr>
      <vt:lpstr>SECTION 194I,IA,IB TDS</vt:lpstr>
      <vt:lpstr>194 – I - RENT</vt:lpstr>
      <vt:lpstr>PowerPoint Presentation</vt:lpstr>
      <vt:lpstr>PowerPoint Presentation</vt:lpstr>
      <vt:lpstr>PowerPoint Presentation</vt:lpstr>
      <vt:lpstr>Applicability:</vt:lpstr>
      <vt:lpstr>PowerPoint Presentation</vt:lpstr>
      <vt:lpstr>What is the Meaning of ‘Rent’ u/s 194I? </vt:lpstr>
      <vt:lpstr>PowerPoint Presentation</vt:lpstr>
      <vt:lpstr>Who is Liable to Deduct TDS u/s 194I? </vt:lpstr>
      <vt:lpstr>When TDS needs to be deducted u/s 194I? </vt:lpstr>
      <vt:lpstr>TDS Rate Rent Paid to NRI </vt:lpstr>
      <vt:lpstr>No Deduction or Deduction at Lower Rate under Section 197 </vt:lpstr>
      <vt:lpstr>Income from Letting out of Factory Building</vt:lpstr>
      <vt:lpstr>TDS where Building and Furniture, etc., Let-Out by Separate Persons </vt:lpstr>
      <vt:lpstr>TDS when Rent is Not Payable Monthly </vt:lpstr>
      <vt:lpstr>Charges for Cold Storage Facility </vt:lpstr>
      <vt:lpstr>Hall Rent Paid by an Association </vt:lpstr>
      <vt:lpstr>Payments to Hotels for Holding Seminars Including Lunch </vt:lpstr>
      <vt:lpstr>TDS on Advance Rent </vt:lpstr>
      <vt:lpstr>194-IA. Payment on transfer of certain immovable property other than agricultural land.-</vt:lpstr>
      <vt:lpstr>PowerPoint Presentation</vt:lpstr>
      <vt:lpstr>Requirements of Section 194IA</vt:lpstr>
      <vt:lpstr>PowerPoint Presentation</vt:lpstr>
      <vt:lpstr>PowerPoint Presentation</vt:lpstr>
      <vt:lpstr>What is Form 26QB? </vt:lpstr>
      <vt:lpstr>PowerPoint Presentation</vt:lpstr>
      <vt:lpstr>Penalty for Non-filing Form 26QB </vt:lpstr>
      <vt:lpstr>Consequences of Non-filing of Form 26QB to the Seller </vt:lpstr>
      <vt:lpstr>Payment of rent by certain individuals or Hindu undivided family. – 194IB</vt:lpstr>
      <vt:lpstr>PowerPoint Presentation</vt:lpstr>
      <vt:lpstr>Who is responsible to deduct tax  under section 194IB of Income Tax Act, 1961?</vt:lpstr>
      <vt:lpstr>When to Deduct TDS on rent of property under Section 194IB?</vt:lpstr>
      <vt:lpstr>Rate of TDS under Section 194IB</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194I,IA,IB TDS</dc:title>
  <dc:creator>User</dc:creator>
  <cp:lastModifiedBy>User</cp:lastModifiedBy>
  <cp:revision>5</cp:revision>
  <dcterms:created xsi:type="dcterms:W3CDTF">2025-07-19T06:01:06Z</dcterms:created>
  <dcterms:modified xsi:type="dcterms:W3CDTF">2025-07-19T06:51:46Z</dcterms:modified>
</cp:coreProperties>
</file>