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7" r:id="rId3"/>
    <p:sldId id="268" r:id="rId4"/>
    <p:sldId id="269" r:id="rId5"/>
    <p:sldId id="270" r:id="rId6"/>
    <p:sldId id="271" r:id="rId7"/>
    <p:sldId id="258" r:id="rId8"/>
    <p:sldId id="259" r:id="rId9"/>
    <p:sldId id="260" r:id="rId10"/>
    <p:sldId id="261" r:id="rId11"/>
    <p:sldId id="262" r:id="rId12"/>
    <p:sldId id="263" r:id="rId13"/>
    <p:sldId id="264" r:id="rId14"/>
    <p:sldId id="265"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5713FC8-4C80-4725-B438-944479F2C6A3}" type="datetimeFigureOut">
              <a:rPr lang="en-IN" smtClean="0"/>
              <a:t>13-06-2025</a:t>
            </a:fld>
            <a:endParaRPr lang="en-IN"/>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IN"/>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21CB51E-2C84-4AA1-A05A-7BE8C2C27325}" type="slidenum">
              <a:rPr lang="en-IN" smtClean="0"/>
              <a:t>‹#›</a:t>
            </a:fld>
            <a:endParaRPr lang="en-IN"/>
          </a:p>
        </p:txBody>
      </p:sp>
    </p:spTree>
    <p:extLst>
      <p:ext uri="{BB962C8B-B14F-4D97-AF65-F5344CB8AC3E}">
        <p14:creationId xmlns:p14="http://schemas.microsoft.com/office/powerpoint/2010/main" val="2088553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713FC8-4C80-4725-B438-944479F2C6A3}" type="datetimeFigureOut">
              <a:rPr lang="en-IN" smtClean="0"/>
              <a:t>13-06-2025</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21CB51E-2C84-4AA1-A05A-7BE8C2C27325}" type="slidenum">
              <a:rPr lang="en-IN" smtClean="0"/>
              <a:t>‹#›</a:t>
            </a:fld>
            <a:endParaRPr lang="en-IN"/>
          </a:p>
        </p:txBody>
      </p:sp>
    </p:spTree>
    <p:extLst>
      <p:ext uri="{BB962C8B-B14F-4D97-AF65-F5344CB8AC3E}">
        <p14:creationId xmlns:p14="http://schemas.microsoft.com/office/powerpoint/2010/main" val="3747919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713FC8-4C80-4725-B438-944479F2C6A3}" type="datetimeFigureOut">
              <a:rPr lang="en-IN" smtClean="0"/>
              <a:t>13-06-2025</a:t>
            </a:fld>
            <a:endParaRPr lang="en-IN"/>
          </a:p>
        </p:txBody>
      </p:sp>
      <p:sp>
        <p:nvSpPr>
          <p:cNvPr id="5" name="Footer Placeholder 4"/>
          <p:cNvSpPr>
            <a:spLocks noGrp="1"/>
          </p:cNvSpPr>
          <p:nvPr>
            <p:ph type="ftr" sz="quarter" idx="11"/>
          </p:nvPr>
        </p:nvSpPr>
        <p:spPr/>
        <p:txBody>
          <a:bodyPr/>
          <a:lstStyle/>
          <a:p>
            <a:endParaRPr lang="en-IN"/>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21CB51E-2C84-4AA1-A05A-7BE8C2C27325}" type="slidenum">
              <a:rPr lang="en-IN" smtClean="0"/>
              <a:t>‹#›</a:t>
            </a:fld>
            <a:endParaRPr lang="en-IN"/>
          </a:p>
        </p:txBody>
      </p:sp>
    </p:spTree>
    <p:extLst>
      <p:ext uri="{BB962C8B-B14F-4D97-AF65-F5344CB8AC3E}">
        <p14:creationId xmlns:p14="http://schemas.microsoft.com/office/powerpoint/2010/main" val="2385881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713FC8-4C80-4725-B438-944479F2C6A3}" type="datetimeFigureOut">
              <a:rPr lang="en-IN" smtClean="0"/>
              <a:t>13-06-2025</a:t>
            </a:fld>
            <a:endParaRPr lang="en-IN"/>
          </a:p>
        </p:txBody>
      </p:sp>
      <p:sp>
        <p:nvSpPr>
          <p:cNvPr id="5" name="Footer Placeholder 4"/>
          <p:cNvSpPr>
            <a:spLocks noGrp="1"/>
          </p:cNvSpPr>
          <p:nvPr>
            <p:ph type="ftr" sz="quarter" idx="11"/>
          </p:nvPr>
        </p:nvSpPr>
        <p:spPr/>
        <p:txBody>
          <a:bodyPr/>
          <a:lstStyle/>
          <a:p>
            <a:endParaRPr lang="en-IN"/>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21CB51E-2C84-4AA1-A05A-7BE8C2C27325}" type="slidenum">
              <a:rPr lang="en-IN" smtClean="0"/>
              <a:t>‹#›</a:t>
            </a:fld>
            <a:endParaRPr lang="en-IN"/>
          </a:p>
        </p:txBody>
      </p:sp>
    </p:spTree>
    <p:extLst>
      <p:ext uri="{BB962C8B-B14F-4D97-AF65-F5344CB8AC3E}">
        <p14:creationId xmlns:p14="http://schemas.microsoft.com/office/powerpoint/2010/main" val="31681627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713FC8-4C80-4725-B438-944479F2C6A3}" type="datetimeFigureOut">
              <a:rPr lang="en-IN" smtClean="0"/>
              <a:t>13-06-2025</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21CB51E-2C84-4AA1-A05A-7BE8C2C27325}" type="slidenum">
              <a:rPr lang="en-IN" smtClean="0"/>
              <a:t>‹#›</a:t>
            </a:fld>
            <a:endParaRPr lang="en-IN"/>
          </a:p>
        </p:txBody>
      </p:sp>
    </p:spTree>
    <p:extLst>
      <p:ext uri="{BB962C8B-B14F-4D97-AF65-F5344CB8AC3E}">
        <p14:creationId xmlns:p14="http://schemas.microsoft.com/office/powerpoint/2010/main" val="13031491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5713FC8-4C80-4725-B438-944479F2C6A3}" type="datetimeFigureOut">
              <a:rPr lang="en-IN" smtClean="0"/>
              <a:t>13-06-2025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21CB51E-2C84-4AA1-A05A-7BE8C2C27325}" type="slidenum">
              <a:rPr lang="en-IN" smtClean="0"/>
              <a:t>‹#›</a:t>
            </a:fld>
            <a:endParaRPr lang="en-IN"/>
          </a:p>
        </p:txBody>
      </p:sp>
    </p:spTree>
    <p:extLst>
      <p:ext uri="{BB962C8B-B14F-4D97-AF65-F5344CB8AC3E}">
        <p14:creationId xmlns:p14="http://schemas.microsoft.com/office/powerpoint/2010/main" val="3479534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5713FC8-4C80-4725-B438-944479F2C6A3}" type="datetimeFigureOut">
              <a:rPr lang="en-IN" smtClean="0"/>
              <a:t>13-06-2025</a:t>
            </a:fld>
            <a:endParaRPr lang="en-IN"/>
          </a:p>
        </p:txBody>
      </p:sp>
      <p:sp>
        <p:nvSpPr>
          <p:cNvPr id="8" name="Footer Placeholder 7"/>
          <p:cNvSpPr>
            <a:spLocks noGrp="1"/>
          </p:cNvSpPr>
          <p:nvPr>
            <p:ph type="ftr" sz="quarter" idx="11"/>
          </p:nvPr>
        </p:nvSpPr>
        <p:spPr>
          <a:xfrm>
            <a:off x="561111" y="6391838"/>
            <a:ext cx="3644282" cy="304801"/>
          </a:xfrm>
        </p:spPr>
        <p:txBody>
          <a:bodyPr/>
          <a:lstStyle/>
          <a:p>
            <a:endParaRPr lang="en-IN"/>
          </a:p>
        </p:txBody>
      </p:sp>
      <p:sp>
        <p:nvSpPr>
          <p:cNvPr id="9" name="Slide Number Placeholder 8"/>
          <p:cNvSpPr>
            <a:spLocks noGrp="1"/>
          </p:cNvSpPr>
          <p:nvPr>
            <p:ph type="sldNum" sz="quarter" idx="12"/>
          </p:nvPr>
        </p:nvSpPr>
        <p:spPr/>
        <p:txBody>
          <a:bodyPr/>
          <a:lstStyle/>
          <a:p>
            <a:fld id="{D21CB51E-2C84-4AA1-A05A-7BE8C2C27325}" type="slidenum">
              <a:rPr lang="en-IN" smtClean="0"/>
              <a:t>‹#›</a:t>
            </a:fld>
            <a:endParaRPr lang="en-IN"/>
          </a:p>
        </p:txBody>
      </p:sp>
    </p:spTree>
    <p:extLst>
      <p:ext uri="{BB962C8B-B14F-4D97-AF65-F5344CB8AC3E}">
        <p14:creationId xmlns:p14="http://schemas.microsoft.com/office/powerpoint/2010/main" val="24729088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5713FC8-4C80-4725-B438-944479F2C6A3}" type="datetimeFigureOut">
              <a:rPr lang="en-IN" smtClean="0"/>
              <a:t>13-06-2025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1CB51E-2C84-4AA1-A05A-7BE8C2C27325}" type="slidenum">
              <a:rPr lang="en-IN" smtClean="0"/>
              <a:t>‹#›</a:t>
            </a:fld>
            <a:endParaRPr lang="en-IN"/>
          </a:p>
        </p:txBody>
      </p:sp>
    </p:spTree>
    <p:extLst>
      <p:ext uri="{BB962C8B-B14F-4D97-AF65-F5344CB8AC3E}">
        <p14:creationId xmlns:p14="http://schemas.microsoft.com/office/powerpoint/2010/main" val="2228040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45713FC8-4C80-4725-B438-944479F2C6A3}" type="datetimeFigureOut">
              <a:rPr lang="en-IN" smtClean="0"/>
              <a:t>13-06-2025</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21CB51E-2C84-4AA1-A05A-7BE8C2C27325}" type="slidenum">
              <a:rPr lang="en-IN" smtClean="0"/>
              <a:t>‹#›</a:t>
            </a:fld>
            <a:endParaRPr lang="en-IN"/>
          </a:p>
        </p:txBody>
      </p:sp>
    </p:spTree>
    <p:extLst>
      <p:ext uri="{BB962C8B-B14F-4D97-AF65-F5344CB8AC3E}">
        <p14:creationId xmlns:p14="http://schemas.microsoft.com/office/powerpoint/2010/main" val="2689207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713FC8-4C80-4725-B438-944479F2C6A3}" type="datetimeFigureOut">
              <a:rPr lang="en-IN" smtClean="0"/>
              <a:t>13-06-2025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21CB51E-2C84-4AA1-A05A-7BE8C2C27325}" type="slidenum">
              <a:rPr lang="en-IN" smtClean="0"/>
              <a:t>‹#›</a:t>
            </a:fld>
            <a:endParaRPr lang="en-IN"/>
          </a:p>
        </p:txBody>
      </p:sp>
    </p:spTree>
    <p:extLst>
      <p:ext uri="{BB962C8B-B14F-4D97-AF65-F5344CB8AC3E}">
        <p14:creationId xmlns:p14="http://schemas.microsoft.com/office/powerpoint/2010/main" val="2259070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713FC8-4C80-4725-B438-944479F2C6A3}" type="datetimeFigureOut">
              <a:rPr lang="en-IN" smtClean="0"/>
              <a:t>13-06-2025</a:t>
            </a:fld>
            <a:endParaRPr lang="en-IN"/>
          </a:p>
        </p:txBody>
      </p:sp>
      <p:sp>
        <p:nvSpPr>
          <p:cNvPr id="5" name="Footer Placeholder 4"/>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21CB51E-2C84-4AA1-A05A-7BE8C2C27325}" type="slidenum">
              <a:rPr lang="en-IN" smtClean="0"/>
              <a:t>‹#›</a:t>
            </a:fld>
            <a:endParaRPr lang="en-IN"/>
          </a:p>
        </p:txBody>
      </p:sp>
    </p:spTree>
    <p:extLst>
      <p:ext uri="{BB962C8B-B14F-4D97-AF65-F5344CB8AC3E}">
        <p14:creationId xmlns:p14="http://schemas.microsoft.com/office/powerpoint/2010/main" val="165619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713FC8-4C80-4725-B438-944479F2C6A3}" type="datetimeFigureOut">
              <a:rPr lang="en-IN" smtClean="0"/>
              <a:t>13-06-2025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21CB51E-2C84-4AA1-A05A-7BE8C2C27325}" type="slidenum">
              <a:rPr lang="en-IN" smtClean="0"/>
              <a:t>‹#›</a:t>
            </a:fld>
            <a:endParaRPr lang="en-IN"/>
          </a:p>
        </p:txBody>
      </p:sp>
    </p:spTree>
    <p:extLst>
      <p:ext uri="{BB962C8B-B14F-4D97-AF65-F5344CB8AC3E}">
        <p14:creationId xmlns:p14="http://schemas.microsoft.com/office/powerpoint/2010/main" val="3299260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713FC8-4C80-4725-B438-944479F2C6A3}" type="datetimeFigureOut">
              <a:rPr lang="en-IN" smtClean="0"/>
              <a:t>13-06-2025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21CB51E-2C84-4AA1-A05A-7BE8C2C27325}" type="slidenum">
              <a:rPr lang="en-IN" smtClean="0"/>
              <a:t>‹#›</a:t>
            </a:fld>
            <a:endParaRPr lang="en-IN"/>
          </a:p>
        </p:txBody>
      </p:sp>
    </p:spTree>
    <p:extLst>
      <p:ext uri="{BB962C8B-B14F-4D97-AF65-F5344CB8AC3E}">
        <p14:creationId xmlns:p14="http://schemas.microsoft.com/office/powerpoint/2010/main" val="1479612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713FC8-4C80-4725-B438-944479F2C6A3}" type="datetimeFigureOut">
              <a:rPr lang="en-IN" smtClean="0"/>
              <a:t>13-06-2025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21CB51E-2C84-4AA1-A05A-7BE8C2C27325}" type="slidenum">
              <a:rPr lang="en-IN" smtClean="0"/>
              <a:t>‹#›</a:t>
            </a:fld>
            <a:endParaRPr lang="en-IN"/>
          </a:p>
        </p:txBody>
      </p:sp>
    </p:spTree>
    <p:extLst>
      <p:ext uri="{BB962C8B-B14F-4D97-AF65-F5344CB8AC3E}">
        <p14:creationId xmlns:p14="http://schemas.microsoft.com/office/powerpoint/2010/main" val="3188527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713FC8-4C80-4725-B438-944479F2C6A3}" type="datetimeFigureOut">
              <a:rPr lang="en-IN" smtClean="0"/>
              <a:t>13-06-2025</a:t>
            </a:fld>
            <a:endParaRPr lang="en-IN"/>
          </a:p>
        </p:txBody>
      </p:sp>
      <p:sp>
        <p:nvSpPr>
          <p:cNvPr id="3" name="Footer Placeholder 2"/>
          <p:cNvSpPr>
            <a:spLocks noGrp="1"/>
          </p:cNvSpPr>
          <p:nvPr>
            <p:ph type="ftr" sz="quarter" idx="11"/>
          </p:nvPr>
        </p:nvSpPr>
        <p:spPr/>
        <p:txBody>
          <a:bodyPr/>
          <a:lstStyle/>
          <a:p>
            <a:endParaRPr lang="en-IN"/>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21CB51E-2C84-4AA1-A05A-7BE8C2C27325}" type="slidenum">
              <a:rPr lang="en-IN" smtClean="0"/>
              <a:t>‹#›</a:t>
            </a:fld>
            <a:endParaRPr lang="en-IN"/>
          </a:p>
        </p:txBody>
      </p:sp>
    </p:spTree>
    <p:extLst>
      <p:ext uri="{BB962C8B-B14F-4D97-AF65-F5344CB8AC3E}">
        <p14:creationId xmlns:p14="http://schemas.microsoft.com/office/powerpoint/2010/main" val="3041242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713FC8-4C80-4725-B438-944479F2C6A3}" type="datetimeFigureOut">
              <a:rPr lang="en-IN" smtClean="0"/>
              <a:t>13-06-2025</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21CB51E-2C84-4AA1-A05A-7BE8C2C27325}" type="slidenum">
              <a:rPr lang="en-IN" smtClean="0"/>
              <a:t>‹#›</a:t>
            </a:fld>
            <a:endParaRPr lang="en-IN"/>
          </a:p>
        </p:txBody>
      </p:sp>
    </p:spTree>
    <p:extLst>
      <p:ext uri="{BB962C8B-B14F-4D97-AF65-F5344CB8AC3E}">
        <p14:creationId xmlns:p14="http://schemas.microsoft.com/office/powerpoint/2010/main" val="2692995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713FC8-4C80-4725-B438-944479F2C6A3}" type="datetimeFigureOut">
              <a:rPr lang="en-IN" smtClean="0"/>
              <a:t>13-06-2025</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21CB51E-2C84-4AA1-A05A-7BE8C2C27325}" type="slidenum">
              <a:rPr lang="en-IN" smtClean="0"/>
              <a:t>‹#›</a:t>
            </a:fld>
            <a:endParaRPr lang="en-IN"/>
          </a:p>
        </p:txBody>
      </p:sp>
    </p:spTree>
    <p:extLst>
      <p:ext uri="{BB962C8B-B14F-4D97-AF65-F5344CB8AC3E}">
        <p14:creationId xmlns:p14="http://schemas.microsoft.com/office/powerpoint/2010/main" val="195598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5713FC8-4C80-4725-B438-944479F2C6A3}" type="datetimeFigureOut">
              <a:rPr lang="en-IN" smtClean="0"/>
              <a:t>13-06-2025</a:t>
            </a:fld>
            <a:endParaRPr lang="en-IN"/>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IN"/>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21CB51E-2C84-4AA1-A05A-7BE8C2C27325}" type="slidenum">
              <a:rPr lang="en-IN" smtClean="0"/>
              <a:t>‹#›</a:t>
            </a:fld>
            <a:endParaRPr lang="en-IN"/>
          </a:p>
        </p:txBody>
      </p:sp>
    </p:spTree>
    <p:extLst>
      <p:ext uri="{BB962C8B-B14F-4D97-AF65-F5344CB8AC3E}">
        <p14:creationId xmlns:p14="http://schemas.microsoft.com/office/powerpoint/2010/main" val="29817105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BE858-48E7-4B3E-A6C5-79DB1D83FFBC}"/>
              </a:ext>
            </a:extLst>
          </p:cNvPr>
          <p:cNvSpPr>
            <a:spLocks noGrp="1"/>
          </p:cNvSpPr>
          <p:nvPr>
            <p:ph type="ctrTitle"/>
          </p:nvPr>
        </p:nvSpPr>
        <p:spPr/>
        <p:txBody>
          <a:bodyPr/>
          <a:lstStyle/>
          <a:p>
            <a:r>
              <a:rPr lang="en-US" dirty="0"/>
              <a:t>SEC 192 – TDS ON SALARY</a:t>
            </a:r>
            <a:br>
              <a:rPr lang="en-US" dirty="0"/>
            </a:br>
            <a:endParaRPr lang="en-IN" dirty="0"/>
          </a:p>
        </p:txBody>
      </p:sp>
      <p:sp>
        <p:nvSpPr>
          <p:cNvPr id="3" name="Subtitle 2">
            <a:extLst>
              <a:ext uri="{FF2B5EF4-FFF2-40B4-BE49-F238E27FC236}">
                <a16:creationId xmlns:a16="http://schemas.microsoft.com/office/drawing/2014/main" id="{9D82E0A7-756D-4B87-AE25-24CD11E38ED4}"/>
              </a:ext>
            </a:extLst>
          </p:cNvPr>
          <p:cNvSpPr>
            <a:spLocks noGrp="1"/>
          </p:cNvSpPr>
          <p:nvPr>
            <p:ph type="subTitle" idx="1"/>
          </p:nvPr>
        </p:nvSpPr>
        <p:spPr/>
        <p:txBody>
          <a:bodyPr/>
          <a:lstStyle/>
          <a:p>
            <a:r>
              <a:rPr lang="en-US" dirty="0"/>
              <a:t>CMA AJITH SIVADAS</a:t>
            </a:r>
            <a:endParaRPr lang="en-IN" dirty="0"/>
          </a:p>
        </p:txBody>
      </p:sp>
    </p:spTree>
    <p:extLst>
      <p:ext uri="{BB962C8B-B14F-4D97-AF65-F5344CB8AC3E}">
        <p14:creationId xmlns:p14="http://schemas.microsoft.com/office/powerpoint/2010/main" val="422432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DF062-D49D-4B32-AEED-7C6D0D66D6C7}"/>
              </a:ext>
            </a:extLst>
          </p:cNvPr>
          <p:cNvSpPr>
            <a:spLocks noGrp="1"/>
          </p:cNvSpPr>
          <p:nvPr>
            <p:ph type="title"/>
          </p:nvPr>
        </p:nvSpPr>
        <p:spPr/>
        <p:txBody>
          <a:bodyPr/>
          <a:lstStyle/>
          <a:p>
            <a:r>
              <a:rPr lang="en-US" b="1" dirty="0"/>
              <a:t>Comparison of Deductions and Exemptions: Old vs. New Regime</a:t>
            </a:r>
            <a:endParaRPr lang="en-IN" dirty="0"/>
          </a:p>
        </p:txBody>
      </p:sp>
      <p:sp>
        <p:nvSpPr>
          <p:cNvPr id="3" name="Content Placeholder 2">
            <a:extLst>
              <a:ext uri="{FF2B5EF4-FFF2-40B4-BE49-F238E27FC236}">
                <a16:creationId xmlns:a16="http://schemas.microsoft.com/office/drawing/2014/main" id="{145850D9-93B2-43A6-B829-220EBE6BB193}"/>
              </a:ext>
            </a:extLst>
          </p:cNvPr>
          <p:cNvSpPr>
            <a:spLocks noGrp="1"/>
          </p:cNvSpPr>
          <p:nvPr>
            <p:ph idx="1"/>
          </p:nvPr>
        </p:nvSpPr>
        <p:spPr/>
        <p:txBody>
          <a:bodyPr>
            <a:normAutofit fontScale="92500"/>
          </a:bodyPr>
          <a:lstStyle/>
          <a:p>
            <a:r>
              <a:rPr lang="en-US" dirty="0"/>
              <a:t>Old Regime: Allows all standard exemptions and deductions including: - Standard deduction (Rs. 50,000) - House Rent Allowance (HRA) - Leave Travel Allowance (LTA) - Section 80C (LIC, PPF, NSC, etc.) - Section 80D (Health insurance premium) - Section 24(b) (Interest on home loan) - Education loan interest (80E), etc. </a:t>
            </a:r>
          </a:p>
          <a:p>
            <a:r>
              <a:rPr lang="en-US" dirty="0"/>
              <a:t>New Regime: Lower tax rates but most exemptions/deductions not allowed, except: - Employer’s contribution to NPS (Sec 80CCD(2)) - EPF and gratuity exemptions - Standard deduction (Rs. 50,000, reintroduced in FY 2023-24) - Rebate u/s 87A - Exemptions allowed under new regime include: - Transport allowance for specially-abled employees - Conveyance allowance for official duty - Travel allowance on transfer/posting - Daily allowance for performance of duty - Allowances to MPs/MLAs</a:t>
            </a:r>
            <a:endParaRPr lang="en-IN" dirty="0"/>
          </a:p>
          <a:p>
            <a:endParaRPr lang="en-IN" dirty="0"/>
          </a:p>
        </p:txBody>
      </p:sp>
    </p:spTree>
    <p:extLst>
      <p:ext uri="{BB962C8B-B14F-4D97-AF65-F5344CB8AC3E}">
        <p14:creationId xmlns:p14="http://schemas.microsoft.com/office/powerpoint/2010/main" val="2549357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15E91-B239-4984-B8CF-87E647488775}"/>
              </a:ext>
            </a:extLst>
          </p:cNvPr>
          <p:cNvSpPr>
            <a:spLocks noGrp="1"/>
          </p:cNvSpPr>
          <p:nvPr>
            <p:ph type="title"/>
          </p:nvPr>
        </p:nvSpPr>
        <p:spPr/>
        <p:txBody>
          <a:bodyPr/>
          <a:lstStyle/>
          <a:p>
            <a:r>
              <a:rPr lang="en-US" b="1" dirty="0"/>
              <a:t>Timing and Rate of Deduction</a:t>
            </a:r>
            <a:endParaRPr lang="en-IN" dirty="0"/>
          </a:p>
        </p:txBody>
      </p:sp>
      <p:sp>
        <p:nvSpPr>
          <p:cNvPr id="3" name="Content Placeholder 2">
            <a:extLst>
              <a:ext uri="{FF2B5EF4-FFF2-40B4-BE49-F238E27FC236}">
                <a16:creationId xmlns:a16="http://schemas.microsoft.com/office/drawing/2014/main" id="{4DBF7923-CE28-4BA8-A4FD-F0122E5C33A6}"/>
              </a:ext>
            </a:extLst>
          </p:cNvPr>
          <p:cNvSpPr>
            <a:spLocks noGrp="1"/>
          </p:cNvSpPr>
          <p:nvPr>
            <p:ph idx="1"/>
          </p:nvPr>
        </p:nvSpPr>
        <p:spPr/>
        <p:txBody>
          <a:bodyPr/>
          <a:lstStyle/>
          <a:p>
            <a:r>
              <a:rPr lang="en-US" dirty="0"/>
              <a:t>Time of deduction (Monthly basis at the time of salary payment</a:t>
            </a:r>
          </a:p>
          <a:p>
            <a:r>
              <a:rPr lang="en-US" dirty="0"/>
              <a:t>Rate of deduction (Average rate of income tax based on estimated income) </a:t>
            </a:r>
          </a:p>
          <a:p>
            <a:r>
              <a:rPr lang="en-US" dirty="0"/>
              <a:t>Cases of multiple employers (Declaration in Form 12B by employee) 24. Anticipatory Salary: Inclusion in TDS computation (Advance salary taxed on receipt basis) </a:t>
            </a:r>
          </a:p>
          <a:p>
            <a:r>
              <a:rPr lang="en-US" dirty="0"/>
              <a:t>Advance Salary vs. Arrears: Tax implications (Relief u/s 89(1) for arrears; advance salary taxed in year of receipt)</a:t>
            </a:r>
            <a:endParaRPr lang="en-IN" dirty="0"/>
          </a:p>
          <a:p>
            <a:endParaRPr lang="en-IN" dirty="0"/>
          </a:p>
        </p:txBody>
      </p:sp>
    </p:spTree>
    <p:extLst>
      <p:ext uri="{BB962C8B-B14F-4D97-AF65-F5344CB8AC3E}">
        <p14:creationId xmlns:p14="http://schemas.microsoft.com/office/powerpoint/2010/main" val="1386754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965F2-D24D-4DF4-8F8A-893D770FAAC1}"/>
              </a:ext>
            </a:extLst>
          </p:cNvPr>
          <p:cNvSpPr>
            <a:spLocks noGrp="1"/>
          </p:cNvSpPr>
          <p:nvPr>
            <p:ph type="title"/>
          </p:nvPr>
        </p:nvSpPr>
        <p:spPr/>
        <p:txBody>
          <a:bodyPr/>
          <a:lstStyle/>
          <a:p>
            <a:r>
              <a:rPr lang="en-US" b="1" dirty="0"/>
              <a:t>TDS Payment &amp; Compliance</a:t>
            </a:r>
            <a:endParaRPr lang="en-IN" dirty="0"/>
          </a:p>
        </p:txBody>
      </p:sp>
      <p:sp>
        <p:nvSpPr>
          <p:cNvPr id="3" name="Content Placeholder 2">
            <a:extLst>
              <a:ext uri="{FF2B5EF4-FFF2-40B4-BE49-F238E27FC236}">
                <a16:creationId xmlns:a16="http://schemas.microsoft.com/office/drawing/2014/main" id="{10ABB2D5-FB7D-43CC-AA3B-15CB1650F317}"/>
              </a:ext>
            </a:extLst>
          </p:cNvPr>
          <p:cNvSpPr>
            <a:spLocks noGrp="1"/>
          </p:cNvSpPr>
          <p:nvPr>
            <p:ph idx="1"/>
          </p:nvPr>
        </p:nvSpPr>
        <p:spPr/>
        <p:txBody>
          <a:bodyPr/>
          <a:lstStyle/>
          <a:p>
            <a:r>
              <a:rPr lang="en-US" dirty="0"/>
              <a:t>Due dates for TDS payment (7th of next month; 30th April for March) </a:t>
            </a:r>
          </a:p>
          <a:p>
            <a:r>
              <a:rPr lang="en-US" dirty="0"/>
              <a:t>Challan 281 &amp; TAN requirements (Mandatory for all </a:t>
            </a:r>
            <a:r>
              <a:rPr lang="en-US" dirty="0" err="1"/>
              <a:t>deductors</a:t>
            </a:r>
            <a:r>
              <a:rPr lang="en-US" dirty="0"/>
              <a:t>) </a:t>
            </a:r>
          </a:p>
          <a:p>
            <a:r>
              <a:rPr lang="en-US" dirty="0"/>
              <a:t>Interest &amp; Penalty for Late Payment (Interest u/s 201(1A); Penalty u/s 271C; Prosecution under Sec 276B)</a:t>
            </a:r>
            <a:endParaRPr lang="en-IN" dirty="0"/>
          </a:p>
          <a:p>
            <a:endParaRPr lang="en-IN" dirty="0"/>
          </a:p>
        </p:txBody>
      </p:sp>
    </p:spTree>
    <p:extLst>
      <p:ext uri="{BB962C8B-B14F-4D97-AF65-F5344CB8AC3E}">
        <p14:creationId xmlns:p14="http://schemas.microsoft.com/office/powerpoint/2010/main" val="1585784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AFE15-69D5-4865-98F5-A6234BFDCE52}"/>
              </a:ext>
            </a:extLst>
          </p:cNvPr>
          <p:cNvSpPr>
            <a:spLocks noGrp="1"/>
          </p:cNvSpPr>
          <p:nvPr>
            <p:ph type="title"/>
          </p:nvPr>
        </p:nvSpPr>
        <p:spPr/>
        <p:txBody>
          <a:bodyPr/>
          <a:lstStyle/>
          <a:p>
            <a:r>
              <a:rPr lang="en-US" b="1" dirty="0"/>
              <a:t>TDS Returns &amp; Certificates</a:t>
            </a:r>
            <a:endParaRPr lang="en-IN" dirty="0"/>
          </a:p>
        </p:txBody>
      </p:sp>
      <p:sp>
        <p:nvSpPr>
          <p:cNvPr id="3" name="Content Placeholder 2">
            <a:extLst>
              <a:ext uri="{FF2B5EF4-FFF2-40B4-BE49-F238E27FC236}">
                <a16:creationId xmlns:a16="http://schemas.microsoft.com/office/drawing/2014/main" id="{57949C95-10F2-4460-B2E8-AA2B3D88C9E8}"/>
              </a:ext>
            </a:extLst>
          </p:cNvPr>
          <p:cNvSpPr>
            <a:spLocks noGrp="1"/>
          </p:cNvSpPr>
          <p:nvPr>
            <p:ph idx="1"/>
          </p:nvPr>
        </p:nvSpPr>
        <p:spPr/>
        <p:txBody>
          <a:bodyPr>
            <a:normAutofit lnSpcReduction="10000"/>
          </a:bodyPr>
          <a:lstStyle/>
          <a:p>
            <a:r>
              <a:rPr lang="en-US" dirty="0"/>
              <a:t>Form 24Q - Quarterly Returns (Details of salary payments and TDS) </a:t>
            </a:r>
          </a:p>
          <a:p>
            <a:r>
              <a:rPr lang="en-US" dirty="0"/>
              <a:t>Form 16 - TDS Certificate (Issued annually; proof of tax deduction) </a:t>
            </a:r>
          </a:p>
          <a:p>
            <a:r>
              <a:rPr lang="en-US" dirty="0"/>
              <a:t>Structure and Parts (Part A - TDS details; Part B - salary breakdown and deductions) </a:t>
            </a:r>
          </a:p>
          <a:p>
            <a:r>
              <a:rPr lang="en-US" dirty="0"/>
              <a:t>Details required in Form 16 (PAN, TAN, assessment year, employee details, salary, deductions, tax paid) </a:t>
            </a:r>
          </a:p>
          <a:p>
            <a:r>
              <a:rPr lang="en-US" dirty="0"/>
              <a:t>Due dates for filing returns and issuing Form 16 (Form 24Q by 31st May; Form 16 by 15th June) </a:t>
            </a:r>
          </a:p>
          <a:p>
            <a:r>
              <a:rPr lang="en-US" dirty="0"/>
              <a:t>Common errors and rectifications (Mismatch of PAN, incorrect tax computation, delays in filing)</a:t>
            </a:r>
            <a:endParaRPr lang="en-IN" dirty="0"/>
          </a:p>
          <a:p>
            <a:endParaRPr lang="en-IN" dirty="0"/>
          </a:p>
        </p:txBody>
      </p:sp>
    </p:spTree>
    <p:extLst>
      <p:ext uri="{BB962C8B-B14F-4D97-AF65-F5344CB8AC3E}">
        <p14:creationId xmlns:p14="http://schemas.microsoft.com/office/powerpoint/2010/main" val="1691281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1BE80-20CB-4448-AF2D-4C59B4BFA2EE}"/>
              </a:ext>
            </a:extLst>
          </p:cNvPr>
          <p:cNvSpPr>
            <a:spLocks noGrp="1"/>
          </p:cNvSpPr>
          <p:nvPr>
            <p:ph type="title"/>
          </p:nvPr>
        </p:nvSpPr>
        <p:spPr/>
        <p:txBody>
          <a:bodyPr/>
          <a:lstStyle/>
          <a:p>
            <a:r>
              <a:rPr lang="en-US" b="1" dirty="0"/>
              <a:t>Employer Obligations</a:t>
            </a:r>
            <a:endParaRPr lang="en-IN" dirty="0"/>
          </a:p>
        </p:txBody>
      </p:sp>
      <p:sp>
        <p:nvSpPr>
          <p:cNvPr id="3" name="Content Placeholder 2">
            <a:extLst>
              <a:ext uri="{FF2B5EF4-FFF2-40B4-BE49-F238E27FC236}">
                <a16:creationId xmlns:a16="http://schemas.microsoft.com/office/drawing/2014/main" id="{51F4EEAE-EFD5-4901-B689-E1BC0BE1D762}"/>
              </a:ext>
            </a:extLst>
          </p:cNvPr>
          <p:cNvSpPr>
            <a:spLocks noGrp="1"/>
          </p:cNvSpPr>
          <p:nvPr>
            <p:ph idx="1"/>
          </p:nvPr>
        </p:nvSpPr>
        <p:spPr/>
        <p:txBody>
          <a:bodyPr>
            <a:normAutofit fontScale="92500" lnSpcReduction="10000"/>
          </a:bodyPr>
          <a:lstStyle/>
          <a:p>
            <a:r>
              <a:rPr lang="en-US" dirty="0"/>
              <a:t>Obtaining declaration from employees (Form 12BB - HRA, LTA, 80C deductions, interest on housing loan) </a:t>
            </a:r>
          </a:p>
          <a:p>
            <a:r>
              <a:rPr lang="en-US" dirty="0"/>
              <a:t>Considering other income and deductions (Employee can disclose other income &amp; loss under the head House Property) </a:t>
            </a:r>
          </a:p>
          <a:p>
            <a:r>
              <a:rPr lang="en-US" dirty="0"/>
              <a:t>Consequences of non-compliance (Disallowance of expense u/s 40(a)(</a:t>
            </a:r>
            <a:r>
              <a:rPr lang="en-US" dirty="0" err="1"/>
              <a:t>ia</a:t>
            </a:r>
            <a:r>
              <a:rPr lang="en-US" dirty="0"/>
              <a:t>), penalties, interest, prosecution) </a:t>
            </a:r>
          </a:p>
          <a:p>
            <a:r>
              <a:rPr lang="en-US" dirty="0"/>
              <a:t>Consequences for Non or Part Deduction of TDS: - Deemed </a:t>
            </a:r>
            <a:r>
              <a:rPr lang="en-US" dirty="0" err="1"/>
              <a:t>Assessee</a:t>
            </a:r>
            <a:r>
              <a:rPr lang="en-US" dirty="0"/>
              <a:t>-in-default under Section 201 - Interest u/s 201(1A): 1% p.m. for failure to deduct, 1.5% p.m. for failure to deposit - Penalty u/s 271C: Equal to the amount of TDS not deducted - Disallowance of salary expense u/s 40(a)(</a:t>
            </a:r>
            <a:r>
              <a:rPr lang="en-US" dirty="0" err="1"/>
              <a:t>ia</a:t>
            </a:r>
            <a:r>
              <a:rPr lang="en-US" dirty="0"/>
              <a:t>) in computation of business income - Prosecution u/s 276B: Rigorous imprisonment of 3 months to 7 years and fine</a:t>
            </a:r>
            <a:endParaRPr lang="en-IN" dirty="0"/>
          </a:p>
          <a:p>
            <a:endParaRPr lang="en-IN" dirty="0"/>
          </a:p>
        </p:txBody>
      </p:sp>
    </p:spTree>
    <p:extLst>
      <p:ext uri="{BB962C8B-B14F-4D97-AF65-F5344CB8AC3E}">
        <p14:creationId xmlns:p14="http://schemas.microsoft.com/office/powerpoint/2010/main" val="3567105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5ADCC-CF6E-40FA-B2EC-87AFAE05955C}"/>
              </a:ext>
            </a:extLst>
          </p:cNvPr>
          <p:cNvSpPr>
            <a:spLocks noGrp="1"/>
          </p:cNvSpPr>
          <p:nvPr>
            <p:ph type="title"/>
          </p:nvPr>
        </p:nvSpPr>
        <p:spPr/>
        <p:txBody>
          <a:bodyPr/>
          <a:lstStyle/>
          <a:p>
            <a:r>
              <a:rPr lang="en-US" dirty="0"/>
              <a:t>SEC 192 A </a:t>
            </a:r>
            <a:endParaRPr lang="en-IN" dirty="0"/>
          </a:p>
        </p:txBody>
      </p:sp>
      <p:sp>
        <p:nvSpPr>
          <p:cNvPr id="3" name="Content Placeholder 2">
            <a:extLst>
              <a:ext uri="{FF2B5EF4-FFF2-40B4-BE49-F238E27FC236}">
                <a16:creationId xmlns:a16="http://schemas.microsoft.com/office/drawing/2014/main" id="{483A4E80-A3A7-4304-A341-6A23A9D37E35}"/>
              </a:ext>
            </a:extLst>
          </p:cNvPr>
          <p:cNvSpPr>
            <a:spLocks noGrp="1"/>
          </p:cNvSpPr>
          <p:nvPr>
            <p:ph idx="1"/>
          </p:nvPr>
        </p:nvSpPr>
        <p:spPr>
          <a:xfrm>
            <a:off x="1154954" y="2450386"/>
            <a:ext cx="10393200" cy="4407614"/>
          </a:xfrm>
        </p:spPr>
        <p:txBody>
          <a:bodyPr>
            <a:normAutofit/>
          </a:bodyPr>
          <a:lstStyle/>
          <a:p>
            <a:pPr algn="just"/>
            <a:r>
              <a:rPr lang="en-US" dirty="0"/>
              <a:t>Notwithstanding anything contained in this Act, the trustees of the Employees’ Provident Fund Scheme, 1952, framed under section 5 of the Employees’ Provident Funds and Miscellaneous Provisions Act, 1952 (19 of 1952) or any person </a:t>
            </a:r>
            <a:r>
              <a:rPr lang="en-US" dirty="0" err="1"/>
              <a:t>authorised</a:t>
            </a:r>
            <a:r>
              <a:rPr lang="en-US" dirty="0"/>
              <a:t> under the scheme to make payment of accumulated balance due to employees, shall, in a case where the accumulated balance due to an employee participating in a </a:t>
            </a:r>
            <a:r>
              <a:rPr lang="en-US" dirty="0" err="1"/>
              <a:t>recognised</a:t>
            </a:r>
            <a:r>
              <a:rPr lang="en-US" dirty="0"/>
              <a:t> provident fund is includible in his total income owing to the provisions of rule 8 of Part A of the Fourth Schedule not being applicable, at the time of payment of the accumulated balance due to the employee, deduct income-tax thereon at the rate of ten per cent.:</a:t>
            </a:r>
          </a:p>
          <a:p>
            <a:pPr algn="just"/>
            <a:r>
              <a:rPr lang="en-US" dirty="0"/>
              <a:t>Provided that no deduction under this section shall be made where the amount of such payment or, as the case may be, the aggregate amount of such payment to the payee is less than </a:t>
            </a:r>
            <a:r>
              <a:rPr lang="en-US" baseline="30000" dirty="0"/>
              <a:t>2</a:t>
            </a:r>
            <a:r>
              <a:rPr lang="en-US" dirty="0"/>
              <a:t>[ fifty thousand rupees ]:</a:t>
            </a:r>
          </a:p>
          <a:p>
            <a:pPr algn="just"/>
            <a:endParaRPr lang="en-IN" dirty="0"/>
          </a:p>
        </p:txBody>
      </p:sp>
    </p:spTree>
    <p:extLst>
      <p:ext uri="{BB962C8B-B14F-4D97-AF65-F5344CB8AC3E}">
        <p14:creationId xmlns:p14="http://schemas.microsoft.com/office/powerpoint/2010/main" val="1633609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5D6E5-C9C3-47C3-BA26-8CCB5C401D8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C96BCAF-FE81-4DC2-B994-720F8F7BA4A4}"/>
              </a:ext>
            </a:extLst>
          </p:cNvPr>
          <p:cNvSpPr>
            <a:spLocks noGrp="1"/>
          </p:cNvSpPr>
          <p:nvPr>
            <p:ph idx="1"/>
          </p:nvPr>
        </p:nvSpPr>
        <p:spPr>
          <a:xfrm>
            <a:off x="1154954" y="2496621"/>
            <a:ext cx="10516489" cy="4099388"/>
          </a:xfrm>
        </p:spPr>
        <p:txBody>
          <a:bodyPr>
            <a:normAutofit fontScale="92500" lnSpcReduction="10000"/>
          </a:bodyPr>
          <a:lstStyle/>
          <a:p>
            <a:r>
              <a:rPr lang="en-US" dirty="0"/>
              <a:t>(1) Any person responsible for paying any income chargeable under the head "Salaries" shall, at the time of payment, deduct income-tax </a:t>
            </a:r>
            <a:r>
              <a:rPr lang="en-US" b="1" baseline="30000" dirty="0"/>
              <a:t>1</a:t>
            </a:r>
            <a:r>
              <a:rPr lang="en-US" dirty="0"/>
              <a:t>[***] on the amount payable at the average rate of income-tax </a:t>
            </a:r>
            <a:r>
              <a:rPr lang="en-US" b="1" baseline="30000" dirty="0"/>
              <a:t>2</a:t>
            </a:r>
            <a:r>
              <a:rPr lang="en-US" dirty="0"/>
              <a:t>[***] computed on the basis of the </a:t>
            </a:r>
            <a:r>
              <a:rPr lang="en-US" b="1" baseline="30000" dirty="0"/>
              <a:t>3</a:t>
            </a:r>
            <a:r>
              <a:rPr lang="en-US" dirty="0"/>
              <a:t>[rates in force] for the financial year in which the payment is made, on the estimated income of the </a:t>
            </a:r>
            <a:r>
              <a:rPr lang="en-US" dirty="0" err="1"/>
              <a:t>assessee</a:t>
            </a:r>
            <a:r>
              <a:rPr lang="en-US" dirty="0"/>
              <a:t> under this head for that financial year.</a:t>
            </a:r>
          </a:p>
          <a:p>
            <a:r>
              <a:rPr lang="en-US" b="1" baseline="30000" dirty="0"/>
              <a:t>4</a:t>
            </a:r>
            <a:r>
              <a:rPr lang="en-US" dirty="0"/>
              <a:t>[(1A) Without prejudice to the provisions contained in sub-section (1), the person responsible for paying any income in the nature of a perquisite which is not provided for by way of monetary payment, referred to in clause (2) of section 17, may pay, at his option, tax on the whole or part of such income without making any deduction therefrom at the time when such tax was otherwise deductible under the provisions of sub-section (1).</a:t>
            </a:r>
          </a:p>
          <a:p>
            <a:r>
              <a:rPr lang="en-US" dirty="0"/>
              <a:t>(1B) For the purpose of paying tax under sub-section (1A), tax shall be determined at the average of income-tax computed on the basis of the rates in force for the financial year, on the income chargeable under the head "Salaries" including the income referred to in sub-section (1A), and the tax so payable shall be construed as if it were, a tax deductible at source, from the income under the head "Salaries" as per the provisions of sub-section (1), and shall be subject to the provisions of this Chapter.]</a:t>
            </a:r>
          </a:p>
          <a:p>
            <a:endParaRPr lang="en-IN" dirty="0"/>
          </a:p>
        </p:txBody>
      </p:sp>
    </p:spTree>
    <p:extLst>
      <p:ext uri="{BB962C8B-B14F-4D97-AF65-F5344CB8AC3E}">
        <p14:creationId xmlns:p14="http://schemas.microsoft.com/office/powerpoint/2010/main" val="717310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9C197-C685-4C99-AD24-EA104078001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3252AC3-3E6D-4283-8E9D-222A266182E3}"/>
              </a:ext>
            </a:extLst>
          </p:cNvPr>
          <p:cNvSpPr>
            <a:spLocks noGrp="1"/>
          </p:cNvSpPr>
          <p:nvPr>
            <p:ph idx="1"/>
          </p:nvPr>
        </p:nvSpPr>
        <p:spPr>
          <a:xfrm>
            <a:off x="1154953" y="2321961"/>
            <a:ext cx="10526763" cy="4037742"/>
          </a:xfrm>
        </p:spPr>
        <p:txBody>
          <a:bodyPr>
            <a:normAutofit fontScale="92500" lnSpcReduction="10000"/>
          </a:bodyPr>
          <a:lstStyle/>
          <a:p>
            <a:r>
              <a:rPr lang="en-US" dirty="0"/>
              <a:t>[(2) Where, during the financial year, an </a:t>
            </a:r>
            <a:r>
              <a:rPr lang="en-US" dirty="0" err="1"/>
              <a:t>assessee</a:t>
            </a:r>
            <a:r>
              <a:rPr lang="en-US" dirty="0"/>
              <a:t> is employed simultaneously under more than one employer, or where he has held successively employment under more than one employer, he may furnish to the person responsible for making the payment referred to in sub-section (1) (being one of the said employers as the </a:t>
            </a:r>
            <a:r>
              <a:rPr lang="en-US" dirty="0" err="1"/>
              <a:t>assessee</a:t>
            </a:r>
            <a:r>
              <a:rPr lang="en-US" dirty="0"/>
              <a:t> may, having regard to the circumstances of his case, choose), such details of the income under the head "Salaries" due or received by him from the other employer or employers, the tax deducted at source therefrom and such other particulars, in such form and verified in such manner as may be prescribed, and thereupon the person responsible for making the payment referred to above shall take into account the details so furnished for the purposes of making the deduction under sub-section (1).]</a:t>
            </a:r>
          </a:p>
          <a:p>
            <a:r>
              <a:rPr lang="en-US" b="1" baseline="30000" dirty="0"/>
              <a:t>14</a:t>
            </a:r>
            <a:r>
              <a:rPr lang="en-US" dirty="0"/>
              <a:t>[(2A) Where the </a:t>
            </a:r>
            <a:r>
              <a:rPr lang="en-US" dirty="0" err="1"/>
              <a:t>assessee</a:t>
            </a:r>
            <a:r>
              <a:rPr lang="en-US" dirty="0"/>
              <a:t>, being a Government servant or an employee in a </a:t>
            </a:r>
            <a:r>
              <a:rPr lang="en-US" b="1" baseline="30000" dirty="0"/>
              <a:t>6</a:t>
            </a:r>
            <a:r>
              <a:rPr lang="en-US" dirty="0"/>
              <a:t>[company, co-operative society, local authority, university, institution, association or body] is entitled to the relief under</a:t>
            </a:r>
            <a:r>
              <a:rPr lang="en-US" b="1" dirty="0"/>
              <a:t> </a:t>
            </a:r>
            <a:r>
              <a:rPr lang="en-US" b="1" baseline="30000" dirty="0"/>
              <a:t>18</a:t>
            </a:r>
            <a:r>
              <a:rPr lang="en-US" b="1" dirty="0"/>
              <a:t>[****] </a:t>
            </a:r>
            <a:r>
              <a:rPr lang="en-US" dirty="0"/>
              <a:t>section 89, he may furnish to the person responsible for making the payment referred to in sub-section (1), such particulars, in such form and verified in such manner as may be prescribed, and thereupon the person responsible as aforesaid shall compute the relief on the basis of such particulars and take it into account in making the deduction under sub-section (1).]</a:t>
            </a:r>
          </a:p>
          <a:p>
            <a:endParaRPr lang="en-IN" dirty="0"/>
          </a:p>
        </p:txBody>
      </p:sp>
    </p:spTree>
    <p:extLst>
      <p:ext uri="{BB962C8B-B14F-4D97-AF65-F5344CB8AC3E}">
        <p14:creationId xmlns:p14="http://schemas.microsoft.com/office/powerpoint/2010/main" val="3412401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F5B9-6D62-4AA8-97F8-99BFC03D2FC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95D7EC1-BA5A-4E35-A66B-084A4CBFE6E4}"/>
              </a:ext>
            </a:extLst>
          </p:cNvPr>
          <p:cNvSpPr>
            <a:spLocks noGrp="1"/>
          </p:cNvSpPr>
          <p:nvPr>
            <p:ph idx="1"/>
          </p:nvPr>
        </p:nvSpPr>
        <p:spPr>
          <a:xfrm>
            <a:off x="1154954" y="2404153"/>
            <a:ext cx="10341828" cy="3904179"/>
          </a:xfrm>
        </p:spPr>
        <p:txBody>
          <a:bodyPr>
            <a:normAutofit fontScale="85000" lnSpcReduction="10000"/>
          </a:bodyPr>
          <a:lstStyle/>
          <a:p>
            <a:r>
              <a:rPr lang="en-US" dirty="0"/>
              <a:t>Where an </a:t>
            </a:r>
            <a:r>
              <a:rPr lang="en-US" dirty="0" err="1"/>
              <a:t>assessee</a:t>
            </a:r>
            <a:r>
              <a:rPr lang="en-US" dirty="0"/>
              <a:t> who receives any income chargeable under the head “Salaries” has, in addition,—</a:t>
            </a:r>
          </a:p>
          <a:p>
            <a:r>
              <a:rPr lang="en-US" dirty="0"/>
              <a:t>(</a:t>
            </a:r>
            <a:r>
              <a:rPr lang="en-US" dirty="0" err="1"/>
              <a:t>i</a:t>
            </a:r>
            <a:r>
              <a:rPr lang="en-US" dirty="0"/>
              <a:t>) any income chargeable under any other head of income (not being a loss under any such head other than the loss under the head “Income from house property”); or</a:t>
            </a:r>
          </a:p>
          <a:p>
            <a:r>
              <a:rPr lang="en-US" dirty="0"/>
              <a:t>(ii) any tax deducted or collected under the provisions of Part B or Part BB of this Chapter, as the case may be,</a:t>
            </a:r>
          </a:p>
          <a:p>
            <a:r>
              <a:rPr lang="en-US" dirty="0"/>
              <a:t>for the same financial year, he may send to the person responsible for making the payment referred to in sub-section (1), the particulars of—</a:t>
            </a:r>
          </a:p>
          <a:p>
            <a:r>
              <a:rPr lang="en-US" dirty="0"/>
              <a:t>(a) such other income;</a:t>
            </a:r>
          </a:p>
          <a:p>
            <a:r>
              <a:rPr lang="en-US" dirty="0"/>
              <a:t>(b) any tax deducted or collected under any other provision of Part B or Part BB of this Chapter, as the case may be; and</a:t>
            </a:r>
          </a:p>
          <a:p>
            <a:r>
              <a:rPr lang="en-US" dirty="0"/>
              <a:t>(c) the loss, if any, under the head “Income from house property”,</a:t>
            </a:r>
          </a:p>
          <a:p>
            <a:r>
              <a:rPr lang="en-US" dirty="0"/>
              <a:t>in such form and verified in such manner as may be prescribed, and thereupon the person responsible as aforesaid shall take into account the particulars referred to in clauses (a), (b) and (c) for the purposes of making the deduction under sub-section (1):</a:t>
            </a:r>
          </a:p>
          <a:p>
            <a:endParaRPr lang="en-IN" dirty="0"/>
          </a:p>
        </p:txBody>
      </p:sp>
    </p:spTree>
    <p:extLst>
      <p:ext uri="{BB962C8B-B14F-4D97-AF65-F5344CB8AC3E}">
        <p14:creationId xmlns:p14="http://schemas.microsoft.com/office/powerpoint/2010/main" val="592190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28841-8DC3-493F-B5B7-AC45B577E18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7FED034-3EB5-4DD0-8B1A-24CD0435B3C3}"/>
              </a:ext>
            </a:extLst>
          </p:cNvPr>
          <p:cNvSpPr>
            <a:spLocks noGrp="1"/>
          </p:cNvSpPr>
          <p:nvPr>
            <p:ph idx="1"/>
          </p:nvPr>
        </p:nvSpPr>
        <p:spPr>
          <a:xfrm>
            <a:off x="1154954" y="2603499"/>
            <a:ext cx="10752794" cy="3858946"/>
          </a:xfrm>
        </p:spPr>
        <p:txBody>
          <a:bodyPr>
            <a:normAutofit fontScale="92500" lnSpcReduction="10000"/>
          </a:bodyPr>
          <a:lstStyle/>
          <a:p>
            <a:r>
              <a:rPr lang="en-US" dirty="0"/>
              <a:t>A person responsible for paying any income chargeable under the head "Salaries" shall furnish to the person to whom such payment is made a statement giving correct and complete particulars of perquisites or profits in lieu of salary provided to him and the value thereof in such form and manner as may be prescribed.]</a:t>
            </a:r>
          </a:p>
          <a:p>
            <a:r>
              <a:rPr lang="en-US" baseline="30000" dirty="0"/>
              <a:t>15</a:t>
            </a:r>
            <a:r>
              <a:rPr lang="en-US" dirty="0"/>
              <a:t>[(2D) The person responsible for making the payment referred to in sub-section (1) shall, for the purposes of estimating income of the </a:t>
            </a:r>
            <a:r>
              <a:rPr lang="en-US" dirty="0" err="1"/>
              <a:t>assessee</a:t>
            </a:r>
            <a:r>
              <a:rPr lang="en-US" dirty="0"/>
              <a:t> or computing tax deductible under sub-section (1), obtain from the </a:t>
            </a:r>
            <a:r>
              <a:rPr lang="en-US" dirty="0" err="1"/>
              <a:t>assessee</a:t>
            </a:r>
            <a:r>
              <a:rPr lang="en-US" dirty="0"/>
              <a:t> the evidence or proof or particulars of prescribed claims (including claim for set-off of loss) under the provisions of the Act in such form and manner as may be prescribed.]</a:t>
            </a:r>
          </a:p>
          <a:p>
            <a:r>
              <a:rPr lang="en-US" dirty="0"/>
              <a:t>(3) The person responsible for making the payment referred to in sub-section (1) </a:t>
            </a:r>
            <a:r>
              <a:rPr lang="en-US" b="1" baseline="30000" dirty="0"/>
              <a:t>10</a:t>
            </a:r>
            <a:r>
              <a:rPr lang="en-US" dirty="0"/>
              <a:t>[or sub-section (1A)] </a:t>
            </a:r>
            <a:r>
              <a:rPr lang="en-US" b="1" baseline="30000" dirty="0"/>
              <a:t>11</a:t>
            </a:r>
            <a:r>
              <a:rPr lang="en-US" dirty="0"/>
              <a:t>[or sub-section (2) or sub-section (2A) or sub-section (2B)] may, at the time of making any deduction, increase or reduce the amount to be deducted under this section for the purpose of adjusting any excess or deficiency arising out of any previous deduction or failure to deduct during the financial year.</a:t>
            </a:r>
          </a:p>
          <a:p>
            <a:endParaRPr lang="en-IN" dirty="0"/>
          </a:p>
        </p:txBody>
      </p:sp>
    </p:spTree>
    <p:extLst>
      <p:ext uri="{BB962C8B-B14F-4D97-AF65-F5344CB8AC3E}">
        <p14:creationId xmlns:p14="http://schemas.microsoft.com/office/powerpoint/2010/main" val="2336870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14B87-ED72-45BF-A23B-4693AE75765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EFA6E28-05C5-475F-B39C-1F60F1CD3638}"/>
              </a:ext>
            </a:extLst>
          </p:cNvPr>
          <p:cNvSpPr>
            <a:spLocks noGrp="1"/>
          </p:cNvSpPr>
          <p:nvPr>
            <p:ph idx="1"/>
          </p:nvPr>
        </p:nvSpPr>
        <p:spPr>
          <a:xfrm>
            <a:off x="1154954" y="2603500"/>
            <a:ext cx="10660327" cy="4054154"/>
          </a:xfrm>
        </p:spPr>
        <p:txBody>
          <a:bodyPr>
            <a:normAutofit/>
          </a:bodyPr>
          <a:lstStyle/>
          <a:p>
            <a:r>
              <a:rPr lang="en-US" dirty="0"/>
              <a:t>(4) The trustees of a </a:t>
            </a:r>
            <a:r>
              <a:rPr lang="en-US" dirty="0" err="1"/>
              <a:t>recognised</a:t>
            </a:r>
            <a:r>
              <a:rPr lang="en-US" dirty="0"/>
              <a:t> provident fund, or any person </a:t>
            </a:r>
            <a:r>
              <a:rPr lang="en-US" dirty="0" err="1"/>
              <a:t>authorised</a:t>
            </a:r>
            <a:r>
              <a:rPr lang="en-US" dirty="0"/>
              <a:t> by the regulations of the fund to make payment of accumulated balances due to employees, shall, in cases where sub-rule (1) of rule 9 of Part A of the Fourth Schedule applies, at the time an accumulated balance due to an employee is paid, make therefrom the deduction provided in rule 10 of Part A of the Fourth Schedule.</a:t>
            </a:r>
          </a:p>
          <a:p>
            <a:r>
              <a:rPr lang="en-US" dirty="0"/>
              <a:t>(5) Where any contribution made by an employer, including interest on such contributions, if any, in an approved superannuation fund is paid to the employee, </a:t>
            </a:r>
            <a:r>
              <a:rPr lang="en-US" b="1" baseline="30000" dirty="0"/>
              <a:t>12</a:t>
            </a:r>
            <a:r>
              <a:rPr lang="en-US" dirty="0"/>
              <a:t>[tax] on the amount so paid shall be deducted by the trustees of the fund to the extent provided in rule 6 of Part B of the Fourth Schedule.</a:t>
            </a:r>
          </a:p>
          <a:p>
            <a:r>
              <a:rPr lang="en-US" dirty="0"/>
              <a:t>(6) For the purposes of deduction of tax on salary payable in foreign currency, the value in rupees of such salary shall be calculated at the prescribed rate of exchange.</a:t>
            </a:r>
          </a:p>
          <a:p>
            <a:endParaRPr lang="en-IN" dirty="0"/>
          </a:p>
        </p:txBody>
      </p:sp>
    </p:spTree>
    <p:extLst>
      <p:ext uri="{BB962C8B-B14F-4D97-AF65-F5344CB8AC3E}">
        <p14:creationId xmlns:p14="http://schemas.microsoft.com/office/powerpoint/2010/main" val="2998660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4C54C-85BA-4EE5-ACA3-BED2A3FA4552}"/>
              </a:ext>
            </a:extLst>
          </p:cNvPr>
          <p:cNvSpPr>
            <a:spLocks noGrp="1"/>
          </p:cNvSpPr>
          <p:nvPr>
            <p:ph type="title"/>
          </p:nvPr>
        </p:nvSpPr>
        <p:spPr/>
        <p:txBody>
          <a:bodyPr/>
          <a:lstStyle/>
          <a:p>
            <a:r>
              <a:rPr lang="en-US" b="1" dirty="0"/>
              <a:t>Meaning of Salary for TDS</a:t>
            </a:r>
            <a:endParaRPr lang="en-IN" dirty="0"/>
          </a:p>
        </p:txBody>
      </p:sp>
      <p:sp>
        <p:nvSpPr>
          <p:cNvPr id="3" name="Content Placeholder 2">
            <a:extLst>
              <a:ext uri="{FF2B5EF4-FFF2-40B4-BE49-F238E27FC236}">
                <a16:creationId xmlns:a16="http://schemas.microsoft.com/office/drawing/2014/main" id="{673C9245-9BD2-4072-A62B-1C96C5B66F81}"/>
              </a:ext>
            </a:extLst>
          </p:cNvPr>
          <p:cNvSpPr>
            <a:spLocks noGrp="1"/>
          </p:cNvSpPr>
          <p:nvPr>
            <p:ph idx="1"/>
          </p:nvPr>
        </p:nvSpPr>
        <p:spPr/>
        <p:txBody>
          <a:bodyPr/>
          <a:lstStyle/>
          <a:p>
            <a:r>
              <a:rPr lang="en-US" dirty="0"/>
              <a:t> Definition of Salary (Sec. 17) </a:t>
            </a:r>
          </a:p>
          <a:p>
            <a:r>
              <a:rPr lang="en-US" dirty="0"/>
              <a:t>Components of Salary (Basic, DA, Bonus, Commission, Allowances, etc.) </a:t>
            </a:r>
          </a:p>
          <a:p>
            <a:r>
              <a:rPr lang="en-US" dirty="0"/>
              <a:t> Perquisites - Taxable vs. Non-Taxable (e.g., Rent-free accommodation, ESOPs, medical reimbursement)</a:t>
            </a:r>
            <a:endParaRPr lang="en-IN" dirty="0"/>
          </a:p>
          <a:p>
            <a:endParaRPr lang="en-IN" dirty="0"/>
          </a:p>
        </p:txBody>
      </p:sp>
    </p:spTree>
    <p:extLst>
      <p:ext uri="{BB962C8B-B14F-4D97-AF65-F5344CB8AC3E}">
        <p14:creationId xmlns:p14="http://schemas.microsoft.com/office/powerpoint/2010/main" val="2794766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387A8-F5A6-49D6-B84A-A6F8978AEE39}"/>
              </a:ext>
            </a:extLst>
          </p:cNvPr>
          <p:cNvSpPr>
            <a:spLocks noGrp="1"/>
          </p:cNvSpPr>
          <p:nvPr>
            <p:ph type="title"/>
          </p:nvPr>
        </p:nvSpPr>
        <p:spPr/>
        <p:txBody>
          <a:bodyPr/>
          <a:lstStyle/>
          <a:p>
            <a:r>
              <a:rPr lang="en-US" b="1" dirty="0"/>
              <a:t>Applicability of TDS under Section 192</a:t>
            </a:r>
            <a:endParaRPr lang="en-IN" dirty="0"/>
          </a:p>
        </p:txBody>
      </p:sp>
      <p:sp>
        <p:nvSpPr>
          <p:cNvPr id="3" name="Content Placeholder 2">
            <a:extLst>
              <a:ext uri="{FF2B5EF4-FFF2-40B4-BE49-F238E27FC236}">
                <a16:creationId xmlns:a16="http://schemas.microsoft.com/office/drawing/2014/main" id="{DA9D9095-5279-4197-B362-72AA4DEB2947}"/>
              </a:ext>
            </a:extLst>
          </p:cNvPr>
          <p:cNvSpPr>
            <a:spLocks noGrp="1"/>
          </p:cNvSpPr>
          <p:nvPr>
            <p:ph idx="1"/>
          </p:nvPr>
        </p:nvSpPr>
        <p:spPr/>
        <p:txBody>
          <a:bodyPr/>
          <a:lstStyle/>
          <a:p>
            <a:r>
              <a:rPr lang="en-US" dirty="0"/>
              <a:t>Who is liable to deduct TDS (Any person responsible for paying salary) </a:t>
            </a:r>
          </a:p>
          <a:p>
            <a:r>
              <a:rPr lang="en-US" dirty="0"/>
              <a:t>When TDS is required to be deducted (At the time of actual payment) </a:t>
            </a:r>
          </a:p>
          <a:p>
            <a:r>
              <a:rPr lang="en-US" dirty="0"/>
              <a:t> Employer-employee relationship (Contract of service vs. contract for service)</a:t>
            </a:r>
            <a:endParaRPr lang="en-IN" dirty="0"/>
          </a:p>
          <a:p>
            <a:endParaRPr lang="en-IN" dirty="0"/>
          </a:p>
        </p:txBody>
      </p:sp>
    </p:spTree>
    <p:extLst>
      <p:ext uri="{BB962C8B-B14F-4D97-AF65-F5344CB8AC3E}">
        <p14:creationId xmlns:p14="http://schemas.microsoft.com/office/powerpoint/2010/main" val="1846539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1D4E1-0B60-4AFD-8DE7-D8EDAD6B7B8E}"/>
              </a:ext>
            </a:extLst>
          </p:cNvPr>
          <p:cNvSpPr>
            <a:spLocks noGrp="1"/>
          </p:cNvSpPr>
          <p:nvPr>
            <p:ph type="title"/>
          </p:nvPr>
        </p:nvSpPr>
        <p:spPr/>
        <p:txBody>
          <a:bodyPr/>
          <a:lstStyle/>
          <a:p>
            <a:r>
              <a:rPr lang="en-US" b="1" dirty="0"/>
              <a:t>Computation of TDS</a:t>
            </a:r>
            <a:endParaRPr lang="en-IN" dirty="0"/>
          </a:p>
        </p:txBody>
      </p:sp>
      <p:sp>
        <p:nvSpPr>
          <p:cNvPr id="3" name="Content Placeholder 2">
            <a:extLst>
              <a:ext uri="{FF2B5EF4-FFF2-40B4-BE49-F238E27FC236}">
                <a16:creationId xmlns:a16="http://schemas.microsoft.com/office/drawing/2014/main" id="{7BF6EA14-00F1-4C2F-B68B-D64757EA52C9}"/>
              </a:ext>
            </a:extLst>
          </p:cNvPr>
          <p:cNvSpPr>
            <a:spLocks noGrp="1"/>
          </p:cNvSpPr>
          <p:nvPr>
            <p:ph idx="1"/>
          </p:nvPr>
        </p:nvSpPr>
        <p:spPr/>
        <p:txBody>
          <a:bodyPr/>
          <a:lstStyle/>
          <a:p>
            <a:r>
              <a:rPr lang="en-US" dirty="0"/>
              <a:t>Estimation of Salary Income (Expected salary during the financial year) </a:t>
            </a:r>
          </a:p>
          <a:p>
            <a:r>
              <a:rPr lang="en-US" dirty="0"/>
              <a:t>Tax Slabs &amp; Rates (Old Regime - slab-wise; New Regime - optional lower rates without exemptions) </a:t>
            </a:r>
          </a:p>
          <a:p>
            <a:r>
              <a:rPr lang="en-US" dirty="0"/>
              <a:t>Deductions under Chapter VI-A (80C - LIC, PPF; 80D - Mediclaim; 80E - Education loan, etc.)  </a:t>
            </a:r>
          </a:p>
          <a:p>
            <a:r>
              <a:rPr lang="en-US" dirty="0"/>
              <a:t>Rebate u/s 87A (For resident individuals with income up to Rs. 5 lakhs) </a:t>
            </a:r>
          </a:p>
          <a:p>
            <a:r>
              <a:rPr lang="en-US" dirty="0"/>
              <a:t> Relief u/s 89(1) (For arrears or advance salary - Form 10E requirement)</a:t>
            </a:r>
            <a:endParaRPr lang="en-IN" dirty="0"/>
          </a:p>
          <a:p>
            <a:endParaRPr lang="en-IN" dirty="0"/>
          </a:p>
        </p:txBody>
      </p:sp>
    </p:spTree>
    <p:extLst>
      <p:ext uri="{BB962C8B-B14F-4D97-AF65-F5344CB8AC3E}">
        <p14:creationId xmlns:p14="http://schemas.microsoft.com/office/powerpoint/2010/main" val="20917171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TM02900722[[fn=Ion Boardroom]]</Template>
  <TotalTime>79</TotalTime>
  <Words>2119</Words>
  <Application>Microsoft Office PowerPoint</Application>
  <PresentationFormat>Widescreen</PresentationFormat>
  <Paragraphs>62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Century Gothic</vt:lpstr>
      <vt:lpstr>Wingdings 3</vt:lpstr>
      <vt:lpstr>Ion Boardroom</vt:lpstr>
      <vt:lpstr>SEC 192 – TDS ON SALARY </vt:lpstr>
      <vt:lpstr>PowerPoint Presentation</vt:lpstr>
      <vt:lpstr>PowerPoint Presentation</vt:lpstr>
      <vt:lpstr>PowerPoint Presentation</vt:lpstr>
      <vt:lpstr>PowerPoint Presentation</vt:lpstr>
      <vt:lpstr>PowerPoint Presentation</vt:lpstr>
      <vt:lpstr>Meaning of Salary for TDS</vt:lpstr>
      <vt:lpstr>Applicability of TDS under Section 192</vt:lpstr>
      <vt:lpstr>Computation of TDS</vt:lpstr>
      <vt:lpstr>Comparison of Deductions and Exemptions: Old vs. New Regime</vt:lpstr>
      <vt:lpstr>Timing and Rate of Deduction</vt:lpstr>
      <vt:lpstr>TDS Payment &amp; Compliance</vt:lpstr>
      <vt:lpstr>TDS Returns &amp; Certificates</vt:lpstr>
      <vt:lpstr>Employer Obligations</vt:lpstr>
      <vt:lpstr>SEC 192 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 192 – TDS ON SALARY </dc:title>
  <dc:creator>DELL</dc:creator>
  <cp:lastModifiedBy>DELL</cp:lastModifiedBy>
  <cp:revision>5</cp:revision>
  <dcterms:created xsi:type="dcterms:W3CDTF">2025-06-13T13:14:22Z</dcterms:created>
  <dcterms:modified xsi:type="dcterms:W3CDTF">2025-06-13T14:33:25Z</dcterms:modified>
</cp:coreProperties>
</file>