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Lst>
  <p:sldIdLst>
    <p:sldId id="256" r:id="rId4"/>
    <p:sldId id="257"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275" r:id="rId51"/>
    <p:sldId id="36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B4F83-C17A-4769-92F8-568487BDD07F}"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IN"/>
        </a:p>
      </dgm:t>
    </dgm:pt>
    <dgm:pt modelId="{0C61EAFC-68B1-4353-B83E-AB15C2CD8CDB}">
      <dgm:prSet phldrT="[Text]"/>
      <dgm:spPr/>
      <dgm:t>
        <a:bodyPr/>
        <a:lstStyle/>
        <a:p>
          <a:r>
            <a:rPr lang="en-US" dirty="0"/>
            <a:t>Key Elements</a:t>
          </a:r>
          <a:endParaRPr lang="en-IN" dirty="0"/>
        </a:p>
      </dgm:t>
    </dgm:pt>
    <dgm:pt modelId="{9BC659A8-AE2D-4395-8FE7-CB50CFE31DB1}" type="parTrans" cxnId="{4C8B2F9E-1213-4A9D-BE91-278B22A4A137}">
      <dgm:prSet/>
      <dgm:spPr/>
      <dgm:t>
        <a:bodyPr/>
        <a:lstStyle/>
        <a:p>
          <a:endParaRPr lang="en-IN"/>
        </a:p>
      </dgm:t>
    </dgm:pt>
    <dgm:pt modelId="{527AD73C-8FFB-460E-AA94-3001EB146DEC}" type="sibTrans" cxnId="{4C8B2F9E-1213-4A9D-BE91-278B22A4A137}">
      <dgm:prSet/>
      <dgm:spPr/>
      <dgm:t>
        <a:bodyPr/>
        <a:lstStyle/>
        <a:p>
          <a:endParaRPr lang="en-IN"/>
        </a:p>
      </dgm:t>
    </dgm:pt>
    <dgm:pt modelId="{D76B7D42-F7DA-4653-B932-01FF9523E12D}">
      <dgm:prSet phldrT="[Text]" custT="1"/>
      <dgm:spPr/>
      <dgm:t>
        <a:bodyPr/>
        <a:lstStyle/>
        <a:p>
          <a:r>
            <a:rPr lang="en-US" sz="1400" dirty="0">
              <a:latin typeface="Baskerville Old Face" panose="02020602080505020303" pitchFamily="18" charset="0"/>
            </a:rPr>
            <a:t>International Transactions</a:t>
          </a:r>
          <a:endParaRPr lang="en-IN" sz="1400" dirty="0">
            <a:latin typeface="Baskerville Old Face" panose="02020602080505020303" pitchFamily="18" charset="0"/>
          </a:endParaRPr>
        </a:p>
      </dgm:t>
    </dgm:pt>
    <dgm:pt modelId="{694D7824-D1B2-49C9-8F53-A2B28CF7AECD}" type="parTrans" cxnId="{3807C9D1-5540-4AB1-9CA7-9833A8C3E196}">
      <dgm:prSet/>
      <dgm:spPr/>
      <dgm:t>
        <a:bodyPr/>
        <a:lstStyle/>
        <a:p>
          <a:endParaRPr lang="en-IN"/>
        </a:p>
      </dgm:t>
    </dgm:pt>
    <dgm:pt modelId="{EF9100AA-501D-428C-B241-C34FFEB886DF}" type="sibTrans" cxnId="{3807C9D1-5540-4AB1-9CA7-9833A8C3E196}">
      <dgm:prSet/>
      <dgm:spPr/>
      <dgm:t>
        <a:bodyPr/>
        <a:lstStyle/>
        <a:p>
          <a:endParaRPr lang="en-IN"/>
        </a:p>
      </dgm:t>
    </dgm:pt>
    <dgm:pt modelId="{D1011BEA-E65C-4AF0-8A6B-AE05850DC71C}">
      <dgm:prSet phldrT="[Text]" custT="1"/>
      <dgm:spPr/>
      <dgm:t>
        <a:bodyPr/>
        <a:lstStyle/>
        <a:p>
          <a:r>
            <a:rPr lang="en-IN" sz="1400" b="1" spc="-5" dirty="0">
              <a:latin typeface="Baskerville Old Face" panose="02020602080505020303" pitchFamily="18" charset="0"/>
              <a:cs typeface="Comic Sans MS"/>
            </a:rPr>
            <a:t>Associated Enterprises (AE)</a:t>
          </a:r>
          <a:endParaRPr lang="en-IN" sz="1400" dirty="0">
            <a:latin typeface="Baskerville Old Face" panose="02020602080505020303" pitchFamily="18" charset="0"/>
          </a:endParaRPr>
        </a:p>
      </dgm:t>
    </dgm:pt>
    <dgm:pt modelId="{84ADE94C-3E02-415A-8AA0-C1C2D31F659D}" type="parTrans" cxnId="{AD031C12-4492-42E3-9E19-6993B049674B}">
      <dgm:prSet/>
      <dgm:spPr/>
      <dgm:t>
        <a:bodyPr/>
        <a:lstStyle/>
        <a:p>
          <a:endParaRPr lang="en-IN"/>
        </a:p>
      </dgm:t>
    </dgm:pt>
    <dgm:pt modelId="{7CAD29F2-113B-47AC-A8C3-F970AC39DEE9}" type="sibTrans" cxnId="{AD031C12-4492-42E3-9E19-6993B049674B}">
      <dgm:prSet/>
      <dgm:spPr/>
      <dgm:t>
        <a:bodyPr/>
        <a:lstStyle/>
        <a:p>
          <a:endParaRPr lang="en-IN"/>
        </a:p>
      </dgm:t>
    </dgm:pt>
    <dgm:pt modelId="{76B1071F-05BB-4979-9F39-F4ABB9723162}">
      <dgm:prSet phldrT="[Text]" phldr="1"/>
      <dgm:spPr/>
      <dgm:t>
        <a:bodyPr/>
        <a:lstStyle/>
        <a:p>
          <a:endParaRPr lang="en-IN"/>
        </a:p>
      </dgm:t>
    </dgm:pt>
    <dgm:pt modelId="{F3994324-098C-445D-BEA2-4209694C91E9}" type="parTrans" cxnId="{0FB0BC94-6BBC-4583-9075-C2F70D36D0B2}">
      <dgm:prSet/>
      <dgm:spPr/>
      <dgm:t>
        <a:bodyPr/>
        <a:lstStyle/>
        <a:p>
          <a:endParaRPr lang="en-IN"/>
        </a:p>
      </dgm:t>
    </dgm:pt>
    <dgm:pt modelId="{6D957069-9553-4E37-A282-319B71AE9255}" type="sibTrans" cxnId="{0FB0BC94-6BBC-4583-9075-C2F70D36D0B2}">
      <dgm:prSet/>
      <dgm:spPr/>
      <dgm:t>
        <a:bodyPr/>
        <a:lstStyle/>
        <a:p>
          <a:endParaRPr lang="en-IN"/>
        </a:p>
      </dgm:t>
    </dgm:pt>
    <dgm:pt modelId="{BCCFCAA5-54E7-4C38-B299-0CF775014F60}">
      <dgm:prSet phldrT="[Text]" phldr="1"/>
      <dgm:spPr/>
      <dgm:t>
        <a:bodyPr/>
        <a:lstStyle/>
        <a:p>
          <a:endParaRPr lang="en-IN"/>
        </a:p>
      </dgm:t>
    </dgm:pt>
    <dgm:pt modelId="{CBDB01E3-D1BA-4988-A90A-D065CD0B160E}" type="parTrans" cxnId="{70EAE2C0-D917-485B-B4BA-6B477E007E3A}">
      <dgm:prSet/>
      <dgm:spPr/>
      <dgm:t>
        <a:bodyPr/>
        <a:lstStyle/>
        <a:p>
          <a:endParaRPr lang="en-IN"/>
        </a:p>
      </dgm:t>
    </dgm:pt>
    <dgm:pt modelId="{27C031DE-3B09-4A78-A33C-6BC1142572B9}" type="sibTrans" cxnId="{70EAE2C0-D917-485B-B4BA-6B477E007E3A}">
      <dgm:prSet/>
      <dgm:spPr/>
      <dgm:t>
        <a:bodyPr/>
        <a:lstStyle/>
        <a:p>
          <a:endParaRPr lang="en-IN"/>
        </a:p>
      </dgm:t>
    </dgm:pt>
    <dgm:pt modelId="{08FF0511-516B-472A-B4CC-E15717DF1EEF}">
      <dgm:prSet phldrT="[Text]" phldr="1"/>
      <dgm:spPr/>
      <dgm:t>
        <a:bodyPr/>
        <a:lstStyle/>
        <a:p>
          <a:endParaRPr lang="en-IN" dirty="0"/>
        </a:p>
      </dgm:t>
    </dgm:pt>
    <dgm:pt modelId="{64B957FA-FB7F-4D82-B5A9-716091C60772}" type="parTrans" cxnId="{08059AD0-2DD2-43D7-B48C-658FB17BA77F}">
      <dgm:prSet/>
      <dgm:spPr/>
      <dgm:t>
        <a:bodyPr/>
        <a:lstStyle/>
        <a:p>
          <a:endParaRPr lang="en-IN"/>
        </a:p>
      </dgm:t>
    </dgm:pt>
    <dgm:pt modelId="{92F40428-5B3B-49BF-9010-46EAACE49D16}" type="sibTrans" cxnId="{08059AD0-2DD2-43D7-B48C-658FB17BA77F}">
      <dgm:prSet/>
      <dgm:spPr/>
      <dgm:t>
        <a:bodyPr/>
        <a:lstStyle/>
        <a:p>
          <a:endParaRPr lang="en-IN"/>
        </a:p>
      </dgm:t>
    </dgm:pt>
    <dgm:pt modelId="{A9382F83-5BEE-4CA5-B487-A39EE3B4EB49}">
      <dgm:prSet phldrT="[Text]" phldr="1"/>
      <dgm:spPr/>
      <dgm:t>
        <a:bodyPr/>
        <a:lstStyle/>
        <a:p>
          <a:endParaRPr lang="en-IN"/>
        </a:p>
      </dgm:t>
    </dgm:pt>
    <dgm:pt modelId="{59AD0BAE-21DC-40EA-AE82-AE17729EDDF6}" type="parTrans" cxnId="{86ED2E31-AC1A-4D4D-9352-57947B89F8B4}">
      <dgm:prSet/>
      <dgm:spPr/>
      <dgm:t>
        <a:bodyPr/>
        <a:lstStyle/>
        <a:p>
          <a:endParaRPr lang="en-IN"/>
        </a:p>
      </dgm:t>
    </dgm:pt>
    <dgm:pt modelId="{D8624475-B6FD-47E7-872A-49070BA62B8A}" type="sibTrans" cxnId="{86ED2E31-AC1A-4D4D-9352-57947B89F8B4}">
      <dgm:prSet/>
      <dgm:spPr/>
      <dgm:t>
        <a:bodyPr/>
        <a:lstStyle/>
        <a:p>
          <a:endParaRPr lang="en-IN"/>
        </a:p>
      </dgm:t>
    </dgm:pt>
    <dgm:pt modelId="{3A2D6B50-BE97-49D9-9091-42E6CB9FBCB5}">
      <dgm:prSet phldrT="[Text]" custT="1"/>
      <dgm:spPr/>
      <dgm:t>
        <a:bodyPr/>
        <a:lstStyle/>
        <a:p>
          <a:r>
            <a:rPr lang="en-IN" sz="1400" b="1" spc="-5" dirty="0">
              <a:latin typeface="Baskerville Old Face" panose="02020602080505020303" pitchFamily="18" charset="0"/>
              <a:cs typeface="Comic Sans MS"/>
            </a:rPr>
            <a:t> </a:t>
          </a:r>
          <a:r>
            <a:rPr lang="en-IN" sz="1400" b="1" dirty="0">
              <a:latin typeface="Baskerville Old Face" panose="02020602080505020303" pitchFamily="18" charset="0"/>
              <a:cs typeface="Comic Sans MS"/>
            </a:rPr>
            <a:t>Permane</a:t>
          </a:r>
          <a:r>
            <a:rPr lang="en-IN" sz="1400" b="1" spc="5" dirty="0">
              <a:latin typeface="Baskerville Old Face" panose="02020602080505020303" pitchFamily="18" charset="0"/>
              <a:cs typeface="Comic Sans MS"/>
            </a:rPr>
            <a:t>n</a:t>
          </a:r>
          <a:r>
            <a:rPr lang="en-IN" sz="1400" b="1" dirty="0">
              <a:latin typeface="Baskerville Old Face" panose="02020602080505020303" pitchFamily="18" charset="0"/>
              <a:cs typeface="Comic Sans MS"/>
            </a:rPr>
            <a:t>t</a:t>
          </a:r>
          <a:r>
            <a:rPr lang="en-IN" sz="1400" b="1" spc="-25" dirty="0">
              <a:latin typeface="Baskerville Old Face" panose="02020602080505020303" pitchFamily="18" charset="0"/>
              <a:cs typeface="Comic Sans MS"/>
            </a:rPr>
            <a:t> </a:t>
          </a:r>
          <a:r>
            <a:rPr lang="en-IN" sz="1400" b="1" dirty="0">
              <a:latin typeface="Baskerville Old Face" panose="02020602080505020303" pitchFamily="18" charset="0"/>
              <a:cs typeface="Comic Sans MS"/>
            </a:rPr>
            <a:t>Estab</a:t>
          </a:r>
          <a:r>
            <a:rPr lang="en-IN" sz="1400" b="1" spc="-5" dirty="0">
              <a:latin typeface="Baskerville Old Face" panose="02020602080505020303" pitchFamily="18" charset="0"/>
              <a:cs typeface="Comic Sans MS"/>
            </a:rPr>
            <a:t>lishme</a:t>
          </a:r>
          <a:r>
            <a:rPr lang="en-IN" sz="1400" b="1" spc="5" dirty="0">
              <a:latin typeface="Baskerville Old Face" panose="02020602080505020303" pitchFamily="18" charset="0"/>
              <a:cs typeface="Comic Sans MS"/>
            </a:rPr>
            <a:t>n</a:t>
          </a:r>
          <a:r>
            <a:rPr lang="en-IN" sz="1400" b="1" dirty="0">
              <a:latin typeface="Baskerville Old Face" panose="02020602080505020303" pitchFamily="18" charset="0"/>
              <a:cs typeface="Comic Sans MS"/>
            </a:rPr>
            <a:t>t </a:t>
          </a:r>
          <a:r>
            <a:rPr lang="en-IN" sz="1400" b="1" spc="-5" dirty="0">
              <a:latin typeface="Baskerville Old Face" panose="02020602080505020303" pitchFamily="18" charset="0"/>
              <a:cs typeface="Comic Sans MS"/>
            </a:rPr>
            <a:t>(PE)</a:t>
          </a:r>
          <a:endParaRPr lang="en-IN" sz="1400" dirty="0">
            <a:latin typeface="Baskerville Old Face" panose="02020602080505020303" pitchFamily="18" charset="0"/>
          </a:endParaRPr>
        </a:p>
      </dgm:t>
    </dgm:pt>
    <dgm:pt modelId="{EE1287AE-72DF-493A-925F-268D05021754}" type="parTrans" cxnId="{06446A8E-F45D-49AC-868E-CFDEAFF2B642}">
      <dgm:prSet/>
      <dgm:spPr/>
      <dgm:t>
        <a:bodyPr/>
        <a:lstStyle/>
        <a:p>
          <a:endParaRPr lang="en-IN"/>
        </a:p>
      </dgm:t>
    </dgm:pt>
    <dgm:pt modelId="{BBB1247D-2502-4C58-8137-0F0A3C92DABB}" type="sibTrans" cxnId="{06446A8E-F45D-49AC-868E-CFDEAFF2B642}">
      <dgm:prSet/>
      <dgm:spPr/>
      <dgm:t>
        <a:bodyPr/>
        <a:lstStyle/>
        <a:p>
          <a:endParaRPr lang="en-IN"/>
        </a:p>
      </dgm:t>
    </dgm:pt>
    <dgm:pt modelId="{8D2ACB81-B80F-422B-94EF-1D7DDC0EA1CA}">
      <dgm:prSet phldrT="[Text]" custT="1"/>
      <dgm:spPr/>
      <dgm:t>
        <a:bodyPr/>
        <a:lstStyle/>
        <a:p>
          <a:r>
            <a:rPr lang="en-US" sz="1200" b="1" spc="-5" dirty="0">
              <a:latin typeface="Baskerville Old Face" panose="02020602080505020303" pitchFamily="18" charset="0"/>
              <a:cs typeface="Comic Sans MS"/>
            </a:rPr>
            <a:t>Determination</a:t>
          </a:r>
          <a:r>
            <a:rPr lang="en-US" sz="1200" b="1" spc="25" dirty="0">
              <a:latin typeface="Baskerville Old Face" panose="02020602080505020303" pitchFamily="18" charset="0"/>
              <a:cs typeface="Comic Sans MS"/>
            </a:rPr>
            <a:t> </a:t>
          </a:r>
          <a:r>
            <a:rPr lang="en-US" sz="1200" b="1" spc="-5" dirty="0">
              <a:latin typeface="Baskerville Old Face" panose="02020602080505020303" pitchFamily="18" charset="0"/>
              <a:cs typeface="Comic Sans MS"/>
            </a:rPr>
            <a:t>of</a:t>
          </a:r>
          <a:r>
            <a:rPr lang="en-US" sz="1200" b="1" spc="5" dirty="0">
              <a:latin typeface="Baskerville Old Face" panose="02020602080505020303" pitchFamily="18" charset="0"/>
              <a:cs typeface="Comic Sans MS"/>
            </a:rPr>
            <a:t> </a:t>
          </a:r>
          <a:r>
            <a:rPr lang="en-US" sz="1200" b="1" spc="-10" dirty="0">
              <a:latin typeface="Baskerville Old Face" panose="02020602080505020303" pitchFamily="18" charset="0"/>
              <a:cs typeface="Comic Sans MS"/>
            </a:rPr>
            <a:t>Arm’s</a:t>
          </a:r>
          <a:r>
            <a:rPr lang="en-US" sz="1200" b="1" spc="20" dirty="0">
              <a:latin typeface="Baskerville Old Face" panose="02020602080505020303" pitchFamily="18" charset="0"/>
              <a:cs typeface="Comic Sans MS"/>
            </a:rPr>
            <a:t> </a:t>
          </a:r>
          <a:r>
            <a:rPr lang="en-US" sz="1200" b="1" spc="-5" dirty="0">
              <a:latin typeface="Baskerville Old Face" panose="02020602080505020303" pitchFamily="18" charset="0"/>
              <a:cs typeface="Comic Sans MS"/>
            </a:rPr>
            <a:t>Length</a:t>
          </a:r>
          <a:r>
            <a:rPr lang="en-US" sz="1200" b="1" spc="20" dirty="0">
              <a:latin typeface="Baskerville Old Face" panose="02020602080505020303" pitchFamily="18" charset="0"/>
              <a:cs typeface="Comic Sans MS"/>
            </a:rPr>
            <a:t> </a:t>
          </a:r>
          <a:r>
            <a:rPr lang="en-US" sz="1200" b="1" spc="-5" dirty="0">
              <a:latin typeface="Baskerville Old Face" panose="02020602080505020303" pitchFamily="18" charset="0"/>
              <a:cs typeface="Comic Sans MS"/>
            </a:rPr>
            <a:t>Price</a:t>
          </a:r>
          <a:r>
            <a:rPr lang="en-US" sz="1200" b="1" spc="25" dirty="0">
              <a:latin typeface="Baskerville Old Face" panose="02020602080505020303" pitchFamily="18" charset="0"/>
              <a:cs typeface="Comic Sans MS"/>
            </a:rPr>
            <a:t> </a:t>
          </a:r>
          <a:r>
            <a:rPr lang="en-US" sz="1200" b="1" spc="-10" dirty="0">
              <a:latin typeface="Baskerville Old Face" panose="02020602080505020303" pitchFamily="18" charset="0"/>
              <a:cs typeface="Comic Sans MS"/>
            </a:rPr>
            <a:t>(ALP)</a:t>
          </a:r>
          <a:r>
            <a:rPr lang="en-US" sz="1200" b="1" spc="30" dirty="0">
              <a:latin typeface="Baskerville Old Face" panose="02020602080505020303" pitchFamily="18" charset="0"/>
              <a:cs typeface="Comic Sans MS"/>
            </a:rPr>
            <a:t> </a:t>
          </a:r>
          <a:r>
            <a:rPr lang="en-US" sz="1200" b="1" spc="-5" dirty="0">
              <a:latin typeface="Baskerville Old Face" panose="02020602080505020303" pitchFamily="18" charset="0"/>
              <a:cs typeface="Comic Sans MS"/>
            </a:rPr>
            <a:t>as</a:t>
          </a:r>
          <a:r>
            <a:rPr lang="en-US" sz="1200" b="1" dirty="0">
              <a:latin typeface="Baskerville Old Face" panose="02020602080505020303" pitchFamily="18" charset="0"/>
              <a:cs typeface="Comic Sans MS"/>
            </a:rPr>
            <a:t> </a:t>
          </a:r>
          <a:r>
            <a:rPr lang="en-US" sz="1200" b="1" spc="-10" dirty="0">
              <a:latin typeface="Baskerville Old Face" panose="02020602080505020303" pitchFamily="18" charset="0"/>
              <a:cs typeface="Comic Sans MS"/>
            </a:rPr>
            <a:t>per</a:t>
          </a:r>
          <a:r>
            <a:rPr lang="en-US" sz="1200" b="1" spc="25" dirty="0">
              <a:latin typeface="Baskerville Old Face" panose="02020602080505020303" pitchFamily="18" charset="0"/>
              <a:cs typeface="Comic Sans MS"/>
            </a:rPr>
            <a:t> </a:t>
          </a:r>
          <a:r>
            <a:rPr lang="en-US" sz="1200" b="1" spc="-5" dirty="0">
              <a:latin typeface="Baskerville Old Face" panose="02020602080505020303" pitchFamily="18" charset="0"/>
              <a:cs typeface="Comic Sans MS"/>
            </a:rPr>
            <a:t>Sec.92C</a:t>
          </a:r>
          <a:r>
            <a:rPr lang="en-US" sz="1200" b="1" spc="40" dirty="0">
              <a:latin typeface="Baskerville Old Face" panose="02020602080505020303" pitchFamily="18" charset="0"/>
              <a:cs typeface="Comic Sans MS"/>
            </a:rPr>
            <a:t> </a:t>
          </a:r>
          <a:r>
            <a:rPr lang="en-US" sz="1200" b="1" spc="-5" dirty="0">
              <a:latin typeface="Baskerville Old Face" panose="02020602080505020303" pitchFamily="18" charset="0"/>
              <a:cs typeface="Comic Sans MS"/>
            </a:rPr>
            <a:t>of</a:t>
          </a:r>
          <a:r>
            <a:rPr lang="en-US" sz="1200" b="1" spc="5" dirty="0">
              <a:latin typeface="Baskerville Old Face" panose="02020602080505020303" pitchFamily="18" charset="0"/>
              <a:cs typeface="Comic Sans MS"/>
            </a:rPr>
            <a:t> </a:t>
          </a:r>
          <a:r>
            <a:rPr lang="en-US" sz="1200" b="1" dirty="0">
              <a:latin typeface="Baskerville Old Face" panose="02020602080505020303" pitchFamily="18" charset="0"/>
              <a:cs typeface="Comic Sans MS"/>
            </a:rPr>
            <a:t>IT</a:t>
          </a:r>
          <a:r>
            <a:rPr lang="en-US" sz="1200" b="1" spc="5" dirty="0">
              <a:latin typeface="Baskerville Old Face" panose="02020602080505020303" pitchFamily="18" charset="0"/>
              <a:cs typeface="Comic Sans MS"/>
            </a:rPr>
            <a:t> </a:t>
          </a:r>
          <a:r>
            <a:rPr lang="en-US" sz="1200" b="1" spc="-10" dirty="0">
              <a:latin typeface="Baskerville Old Face" panose="02020602080505020303" pitchFamily="18" charset="0"/>
              <a:cs typeface="Comic Sans MS"/>
            </a:rPr>
            <a:t>Act,1961</a:t>
          </a:r>
          <a:endParaRPr lang="en-IN" sz="1200" dirty="0">
            <a:latin typeface="Baskerville Old Face" panose="02020602080505020303" pitchFamily="18" charset="0"/>
          </a:endParaRPr>
        </a:p>
      </dgm:t>
    </dgm:pt>
    <dgm:pt modelId="{20E3F87A-2E1A-43C0-A3F2-512A18B6EAA8}" type="parTrans" cxnId="{021DF145-E482-47B8-A515-C884BFD00645}">
      <dgm:prSet/>
      <dgm:spPr/>
      <dgm:t>
        <a:bodyPr/>
        <a:lstStyle/>
        <a:p>
          <a:endParaRPr lang="en-IN"/>
        </a:p>
      </dgm:t>
    </dgm:pt>
    <dgm:pt modelId="{A3D76E93-5C85-40E5-AD34-4E4E4143F99A}" type="sibTrans" cxnId="{021DF145-E482-47B8-A515-C884BFD00645}">
      <dgm:prSet/>
      <dgm:spPr/>
      <dgm:t>
        <a:bodyPr/>
        <a:lstStyle/>
        <a:p>
          <a:endParaRPr lang="en-IN"/>
        </a:p>
      </dgm:t>
    </dgm:pt>
    <dgm:pt modelId="{595D0BCB-2645-4875-B4E4-036F875CF921}" type="pres">
      <dgm:prSet presAssocID="{CEFB4F83-C17A-4769-92F8-568487BDD07F}" presName="Name0" presStyleCnt="0">
        <dgm:presLayoutVars>
          <dgm:chMax val="1"/>
          <dgm:dir/>
          <dgm:animLvl val="ctr"/>
          <dgm:resizeHandles val="exact"/>
        </dgm:presLayoutVars>
      </dgm:prSet>
      <dgm:spPr/>
    </dgm:pt>
    <dgm:pt modelId="{9A8DAD62-EC85-4290-BE0C-CA1BB0E0C542}" type="pres">
      <dgm:prSet presAssocID="{0C61EAFC-68B1-4353-B83E-AB15C2CD8CDB}" presName="centerShape" presStyleLbl="node0" presStyleIdx="0" presStyleCnt="1"/>
      <dgm:spPr/>
    </dgm:pt>
    <dgm:pt modelId="{F52258C7-9F22-4597-85AD-4371A49C96D6}" type="pres">
      <dgm:prSet presAssocID="{D76B7D42-F7DA-4653-B932-01FF9523E12D}" presName="node" presStyleLbl="node1" presStyleIdx="0" presStyleCnt="4" custScaleX="110490" custScaleY="116637">
        <dgm:presLayoutVars>
          <dgm:bulletEnabled val="1"/>
        </dgm:presLayoutVars>
      </dgm:prSet>
      <dgm:spPr/>
    </dgm:pt>
    <dgm:pt modelId="{9BBF5BFC-3BBC-4186-A1D7-B1F033D12F0C}" type="pres">
      <dgm:prSet presAssocID="{D76B7D42-F7DA-4653-B932-01FF9523E12D}" presName="dummy" presStyleCnt="0"/>
      <dgm:spPr/>
    </dgm:pt>
    <dgm:pt modelId="{2E5B181B-A0AE-431B-824F-A118243F7563}" type="pres">
      <dgm:prSet presAssocID="{EF9100AA-501D-428C-B241-C34FFEB886DF}" presName="sibTrans" presStyleLbl="sibTrans2D1" presStyleIdx="0" presStyleCnt="4"/>
      <dgm:spPr/>
    </dgm:pt>
    <dgm:pt modelId="{9D2D94D2-3952-4763-8656-BB82F27FA22D}" type="pres">
      <dgm:prSet presAssocID="{D1011BEA-E65C-4AF0-8A6B-AE05850DC71C}" presName="node" presStyleLbl="node1" presStyleIdx="1" presStyleCnt="4" custScaleX="113918" custScaleY="118515">
        <dgm:presLayoutVars>
          <dgm:bulletEnabled val="1"/>
        </dgm:presLayoutVars>
      </dgm:prSet>
      <dgm:spPr/>
    </dgm:pt>
    <dgm:pt modelId="{57022A2E-3723-4E23-8287-C0E8E30757E2}" type="pres">
      <dgm:prSet presAssocID="{D1011BEA-E65C-4AF0-8A6B-AE05850DC71C}" presName="dummy" presStyleCnt="0"/>
      <dgm:spPr/>
    </dgm:pt>
    <dgm:pt modelId="{569ABF0F-475C-49EF-B1F2-CB9373BC7A1A}" type="pres">
      <dgm:prSet presAssocID="{7CAD29F2-113B-47AC-A8C3-F970AC39DEE9}" presName="sibTrans" presStyleLbl="sibTrans2D1" presStyleIdx="1" presStyleCnt="4"/>
      <dgm:spPr/>
    </dgm:pt>
    <dgm:pt modelId="{E87DFFCF-D1D4-44BD-8006-7CAAAF30CB6E}" type="pres">
      <dgm:prSet presAssocID="{3A2D6B50-BE97-49D9-9091-42E6CB9FBCB5}" presName="node" presStyleLbl="node1" presStyleIdx="2" presStyleCnt="4" custScaleX="130477" custScaleY="110212">
        <dgm:presLayoutVars>
          <dgm:bulletEnabled val="1"/>
        </dgm:presLayoutVars>
      </dgm:prSet>
      <dgm:spPr/>
    </dgm:pt>
    <dgm:pt modelId="{B0FFDCF9-C0DF-4986-B4D0-50DD8B0FB77A}" type="pres">
      <dgm:prSet presAssocID="{3A2D6B50-BE97-49D9-9091-42E6CB9FBCB5}" presName="dummy" presStyleCnt="0"/>
      <dgm:spPr/>
    </dgm:pt>
    <dgm:pt modelId="{D1364CF6-79DC-4D18-9F92-EC67A0AD00F1}" type="pres">
      <dgm:prSet presAssocID="{BBB1247D-2502-4C58-8137-0F0A3C92DABB}" presName="sibTrans" presStyleLbl="sibTrans2D1" presStyleIdx="2" presStyleCnt="4"/>
      <dgm:spPr/>
    </dgm:pt>
    <dgm:pt modelId="{35789835-A0C6-451B-8C50-1CF0BDBB8FF3}" type="pres">
      <dgm:prSet presAssocID="{8D2ACB81-B80F-422B-94EF-1D7DDC0EA1CA}" presName="node" presStyleLbl="node1" presStyleIdx="3" presStyleCnt="4" custScaleX="114050" custScaleY="112466">
        <dgm:presLayoutVars>
          <dgm:bulletEnabled val="1"/>
        </dgm:presLayoutVars>
      </dgm:prSet>
      <dgm:spPr/>
    </dgm:pt>
    <dgm:pt modelId="{6E34FACC-A6C2-421E-BAC3-AA4A0BA64F70}" type="pres">
      <dgm:prSet presAssocID="{8D2ACB81-B80F-422B-94EF-1D7DDC0EA1CA}" presName="dummy" presStyleCnt="0"/>
      <dgm:spPr/>
    </dgm:pt>
    <dgm:pt modelId="{CA3EBE90-556A-4002-B5CF-A7DF8DAF5933}" type="pres">
      <dgm:prSet presAssocID="{A3D76E93-5C85-40E5-AD34-4E4E4143F99A}" presName="sibTrans" presStyleLbl="sibTrans2D1" presStyleIdx="3" presStyleCnt="4"/>
      <dgm:spPr/>
    </dgm:pt>
  </dgm:ptLst>
  <dgm:cxnLst>
    <dgm:cxn modelId="{D9DCD401-8D86-44D8-B18F-2C610E41982E}" type="presOf" srcId="{EF9100AA-501D-428C-B241-C34FFEB886DF}" destId="{2E5B181B-A0AE-431B-824F-A118243F7563}" srcOrd="0" destOrd="0" presId="urn:microsoft.com/office/officeart/2005/8/layout/radial6"/>
    <dgm:cxn modelId="{C921B508-5B49-48A5-AB90-FDF6EF0007E4}" type="presOf" srcId="{7CAD29F2-113B-47AC-A8C3-F970AC39DEE9}" destId="{569ABF0F-475C-49EF-B1F2-CB9373BC7A1A}" srcOrd="0" destOrd="0" presId="urn:microsoft.com/office/officeart/2005/8/layout/radial6"/>
    <dgm:cxn modelId="{AD031C12-4492-42E3-9E19-6993B049674B}" srcId="{0C61EAFC-68B1-4353-B83E-AB15C2CD8CDB}" destId="{D1011BEA-E65C-4AF0-8A6B-AE05850DC71C}" srcOrd="1" destOrd="0" parTransId="{84ADE94C-3E02-415A-8AA0-C1C2D31F659D}" sibTransId="{7CAD29F2-113B-47AC-A8C3-F970AC39DEE9}"/>
    <dgm:cxn modelId="{86ED2E31-AC1A-4D4D-9352-57947B89F8B4}" srcId="{BCCFCAA5-54E7-4C38-B299-0CF775014F60}" destId="{A9382F83-5BEE-4CA5-B487-A39EE3B4EB49}" srcOrd="1" destOrd="0" parTransId="{59AD0BAE-21DC-40EA-AE82-AE17729EDDF6}" sibTransId="{D8624475-B6FD-47E7-872A-49070BA62B8A}"/>
    <dgm:cxn modelId="{021DF145-E482-47B8-A515-C884BFD00645}" srcId="{0C61EAFC-68B1-4353-B83E-AB15C2CD8CDB}" destId="{8D2ACB81-B80F-422B-94EF-1D7DDC0EA1CA}" srcOrd="3" destOrd="0" parTransId="{20E3F87A-2E1A-43C0-A3F2-512A18B6EAA8}" sibTransId="{A3D76E93-5C85-40E5-AD34-4E4E4143F99A}"/>
    <dgm:cxn modelId="{B4C5DD47-4BBA-4BCF-A43E-506FA75D377C}" type="presOf" srcId="{3A2D6B50-BE97-49D9-9091-42E6CB9FBCB5}" destId="{E87DFFCF-D1D4-44BD-8006-7CAAAF30CB6E}" srcOrd="0" destOrd="0" presId="urn:microsoft.com/office/officeart/2005/8/layout/radial6"/>
    <dgm:cxn modelId="{D9752055-49F7-42F6-BB0B-CFDBE3A3BA1A}" type="presOf" srcId="{D76B7D42-F7DA-4653-B932-01FF9523E12D}" destId="{F52258C7-9F22-4597-85AD-4371A49C96D6}" srcOrd="0" destOrd="0" presId="urn:microsoft.com/office/officeart/2005/8/layout/radial6"/>
    <dgm:cxn modelId="{9FB74C86-67C6-4044-9094-849E63294904}" type="presOf" srcId="{CEFB4F83-C17A-4769-92F8-568487BDD07F}" destId="{595D0BCB-2645-4875-B4E4-036F875CF921}" srcOrd="0" destOrd="0" presId="urn:microsoft.com/office/officeart/2005/8/layout/radial6"/>
    <dgm:cxn modelId="{06446A8E-F45D-49AC-868E-CFDEAFF2B642}" srcId="{0C61EAFC-68B1-4353-B83E-AB15C2CD8CDB}" destId="{3A2D6B50-BE97-49D9-9091-42E6CB9FBCB5}" srcOrd="2" destOrd="0" parTransId="{EE1287AE-72DF-493A-925F-268D05021754}" sibTransId="{BBB1247D-2502-4C58-8137-0F0A3C92DABB}"/>
    <dgm:cxn modelId="{0FB0BC94-6BBC-4583-9075-C2F70D36D0B2}" srcId="{CEFB4F83-C17A-4769-92F8-568487BDD07F}" destId="{76B1071F-05BB-4979-9F39-F4ABB9723162}" srcOrd="1" destOrd="0" parTransId="{F3994324-098C-445D-BEA2-4209694C91E9}" sibTransId="{6D957069-9553-4E37-A282-319B71AE9255}"/>
    <dgm:cxn modelId="{4C8B2F9E-1213-4A9D-BE91-278B22A4A137}" srcId="{CEFB4F83-C17A-4769-92F8-568487BDD07F}" destId="{0C61EAFC-68B1-4353-B83E-AB15C2CD8CDB}" srcOrd="0" destOrd="0" parTransId="{9BC659A8-AE2D-4395-8FE7-CB50CFE31DB1}" sibTransId="{527AD73C-8FFB-460E-AA94-3001EB146DEC}"/>
    <dgm:cxn modelId="{B4815E9F-5240-4F0F-B65B-9B0239176F03}" type="presOf" srcId="{BBB1247D-2502-4C58-8137-0F0A3C92DABB}" destId="{D1364CF6-79DC-4D18-9F92-EC67A0AD00F1}" srcOrd="0" destOrd="0" presId="urn:microsoft.com/office/officeart/2005/8/layout/radial6"/>
    <dgm:cxn modelId="{743C73A6-0843-47BD-B6BE-E86F569B8D2D}" type="presOf" srcId="{0C61EAFC-68B1-4353-B83E-AB15C2CD8CDB}" destId="{9A8DAD62-EC85-4290-BE0C-CA1BB0E0C542}" srcOrd="0" destOrd="0" presId="urn:microsoft.com/office/officeart/2005/8/layout/radial6"/>
    <dgm:cxn modelId="{70EAE2C0-D917-485B-B4BA-6B477E007E3A}" srcId="{CEFB4F83-C17A-4769-92F8-568487BDD07F}" destId="{BCCFCAA5-54E7-4C38-B299-0CF775014F60}" srcOrd="2" destOrd="0" parTransId="{CBDB01E3-D1BA-4988-A90A-D065CD0B160E}" sibTransId="{27C031DE-3B09-4A78-A33C-6BC1142572B9}"/>
    <dgm:cxn modelId="{08059AD0-2DD2-43D7-B48C-658FB17BA77F}" srcId="{BCCFCAA5-54E7-4C38-B299-0CF775014F60}" destId="{08FF0511-516B-472A-B4CC-E15717DF1EEF}" srcOrd="0" destOrd="0" parTransId="{64B957FA-FB7F-4D82-B5A9-716091C60772}" sibTransId="{92F40428-5B3B-49BF-9010-46EAACE49D16}"/>
    <dgm:cxn modelId="{3807C9D1-5540-4AB1-9CA7-9833A8C3E196}" srcId="{0C61EAFC-68B1-4353-B83E-AB15C2CD8CDB}" destId="{D76B7D42-F7DA-4653-B932-01FF9523E12D}" srcOrd="0" destOrd="0" parTransId="{694D7824-D1B2-49C9-8F53-A2B28CF7AECD}" sibTransId="{EF9100AA-501D-428C-B241-C34FFEB886DF}"/>
    <dgm:cxn modelId="{78EBFADC-E64F-4B0E-827F-7158AC700B0E}" type="presOf" srcId="{A3D76E93-5C85-40E5-AD34-4E4E4143F99A}" destId="{CA3EBE90-556A-4002-B5CF-A7DF8DAF5933}" srcOrd="0" destOrd="0" presId="urn:microsoft.com/office/officeart/2005/8/layout/radial6"/>
    <dgm:cxn modelId="{080657DE-D583-435E-8827-0E91F1240432}" type="presOf" srcId="{8D2ACB81-B80F-422B-94EF-1D7DDC0EA1CA}" destId="{35789835-A0C6-451B-8C50-1CF0BDBB8FF3}" srcOrd="0" destOrd="0" presId="urn:microsoft.com/office/officeart/2005/8/layout/radial6"/>
    <dgm:cxn modelId="{3DA93DF2-45DB-4B42-9AE8-25EFBF8915D4}" type="presOf" srcId="{D1011BEA-E65C-4AF0-8A6B-AE05850DC71C}" destId="{9D2D94D2-3952-4763-8656-BB82F27FA22D}" srcOrd="0" destOrd="0" presId="urn:microsoft.com/office/officeart/2005/8/layout/radial6"/>
    <dgm:cxn modelId="{91C22258-0B09-435E-998C-63E6325B746E}" type="presParOf" srcId="{595D0BCB-2645-4875-B4E4-036F875CF921}" destId="{9A8DAD62-EC85-4290-BE0C-CA1BB0E0C542}" srcOrd="0" destOrd="0" presId="urn:microsoft.com/office/officeart/2005/8/layout/radial6"/>
    <dgm:cxn modelId="{D7139EC0-DFCA-455C-8015-898649E47084}" type="presParOf" srcId="{595D0BCB-2645-4875-B4E4-036F875CF921}" destId="{F52258C7-9F22-4597-85AD-4371A49C96D6}" srcOrd="1" destOrd="0" presId="urn:microsoft.com/office/officeart/2005/8/layout/radial6"/>
    <dgm:cxn modelId="{11BD2BE5-4B93-425D-BC97-B394B83BF34B}" type="presParOf" srcId="{595D0BCB-2645-4875-B4E4-036F875CF921}" destId="{9BBF5BFC-3BBC-4186-A1D7-B1F033D12F0C}" srcOrd="2" destOrd="0" presId="urn:microsoft.com/office/officeart/2005/8/layout/radial6"/>
    <dgm:cxn modelId="{74D2A6B6-28E0-4ADA-AD87-B452703B2439}" type="presParOf" srcId="{595D0BCB-2645-4875-B4E4-036F875CF921}" destId="{2E5B181B-A0AE-431B-824F-A118243F7563}" srcOrd="3" destOrd="0" presId="urn:microsoft.com/office/officeart/2005/8/layout/radial6"/>
    <dgm:cxn modelId="{8ABE2726-0805-4071-A32A-011B8F10E780}" type="presParOf" srcId="{595D0BCB-2645-4875-B4E4-036F875CF921}" destId="{9D2D94D2-3952-4763-8656-BB82F27FA22D}" srcOrd="4" destOrd="0" presId="urn:microsoft.com/office/officeart/2005/8/layout/radial6"/>
    <dgm:cxn modelId="{69574F4A-DD3D-4FCA-94AC-77357B0AD224}" type="presParOf" srcId="{595D0BCB-2645-4875-B4E4-036F875CF921}" destId="{57022A2E-3723-4E23-8287-C0E8E30757E2}" srcOrd="5" destOrd="0" presId="urn:microsoft.com/office/officeart/2005/8/layout/radial6"/>
    <dgm:cxn modelId="{604F04FF-BB0C-4C86-AAC2-8664CE593C09}" type="presParOf" srcId="{595D0BCB-2645-4875-B4E4-036F875CF921}" destId="{569ABF0F-475C-49EF-B1F2-CB9373BC7A1A}" srcOrd="6" destOrd="0" presId="urn:microsoft.com/office/officeart/2005/8/layout/radial6"/>
    <dgm:cxn modelId="{F0E9C56A-461D-4A72-8325-D20242DB71AF}" type="presParOf" srcId="{595D0BCB-2645-4875-B4E4-036F875CF921}" destId="{E87DFFCF-D1D4-44BD-8006-7CAAAF30CB6E}" srcOrd="7" destOrd="0" presId="urn:microsoft.com/office/officeart/2005/8/layout/radial6"/>
    <dgm:cxn modelId="{F5B50B3F-40F6-4A14-9D53-B626C47E13E8}" type="presParOf" srcId="{595D0BCB-2645-4875-B4E4-036F875CF921}" destId="{B0FFDCF9-C0DF-4986-B4D0-50DD8B0FB77A}" srcOrd="8" destOrd="0" presId="urn:microsoft.com/office/officeart/2005/8/layout/radial6"/>
    <dgm:cxn modelId="{0697EA5D-8DE9-44B1-AD47-6CF25FC99C59}" type="presParOf" srcId="{595D0BCB-2645-4875-B4E4-036F875CF921}" destId="{D1364CF6-79DC-4D18-9F92-EC67A0AD00F1}" srcOrd="9" destOrd="0" presId="urn:microsoft.com/office/officeart/2005/8/layout/radial6"/>
    <dgm:cxn modelId="{6584D450-5289-415E-B829-5598D3782A16}" type="presParOf" srcId="{595D0BCB-2645-4875-B4E4-036F875CF921}" destId="{35789835-A0C6-451B-8C50-1CF0BDBB8FF3}" srcOrd="10" destOrd="0" presId="urn:microsoft.com/office/officeart/2005/8/layout/radial6"/>
    <dgm:cxn modelId="{69D588B3-6171-4D35-A948-A69115551446}" type="presParOf" srcId="{595D0BCB-2645-4875-B4E4-036F875CF921}" destId="{6E34FACC-A6C2-421E-BAC3-AA4A0BA64F70}" srcOrd="11" destOrd="0" presId="urn:microsoft.com/office/officeart/2005/8/layout/radial6"/>
    <dgm:cxn modelId="{E04C1211-93F0-4C6A-87DF-7E2F6C5C6754}" type="presParOf" srcId="{595D0BCB-2645-4875-B4E4-036F875CF921}" destId="{CA3EBE90-556A-4002-B5CF-A7DF8DAF5933}"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DA2E3-188B-48CD-A505-8AEE17877E77}"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en-IN"/>
        </a:p>
      </dgm:t>
    </dgm:pt>
    <dgm:pt modelId="{F7890DF0-2932-439A-9EB8-8A64A978D6B2}">
      <dgm:prSet phldrT="[Text]" custT="1"/>
      <dgm:spPr/>
      <dgm:t>
        <a:bodyPr/>
        <a:lstStyle/>
        <a:p>
          <a:r>
            <a:rPr lang="en-US" sz="1600" dirty="0">
              <a:latin typeface="Baskerville Old Face" panose="02020602080505020303" pitchFamily="18" charset="0"/>
            </a:rPr>
            <a:t>Section 92B(1)- </a:t>
          </a:r>
          <a:r>
            <a:rPr lang="en-IN" sz="1600" dirty="0">
              <a:latin typeface="Baskerville Old Face" panose="02020602080505020303" pitchFamily="18" charset="0"/>
            </a:rPr>
            <a:t>International transaction</a:t>
          </a:r>
        </a:p>
      </dgm:t>
    </dgm:pt>
    <dgm:pt modelId="{B66289BB-A9CF-40D9-8D8C-39EB5E6E85A6}" type="parTrans" cxnId="{25C496F2-B886-43D4-BA82-B5AFC6923972}">
      <dgm:prSet/>
      <dgm:spPr/>
      <dgm:t>
        <a:bodyPr/>
        <a:lstStyle/>
        <a:p>
          <a:endParaRPr lang="en-IN"/>
        </a:p>
      </dgm:t>
    </dgm:pt>
    <dgm:pt modelId="{4034E13B-4B4E-4E59-A474-A1DB43594FFD}" type="sibTrans" cxnId="{25C496F2-B886-43D4-BA82-B5AFC6923972}">
      <dgm:prSet/>
      <dgm:spPr/>
      <dgm:t>
        <a:bodyPr/>
        <a:lstStyle/>
        <a:p>
          <a:endParaRPr lang="en-IN"/>
        </a:p>
      </dgm:t>
    </dgm:pt>
    <dgm:pt modelId="{54CC9483-8C9F-4AB3-9D32-651D2754FCD9}">
      <dgm:prSet phldrT="[Text]" custT="1"/>
      <dgm:spPr/>
      <dgm:t>
        <a:bodyPr/>
        <a:lstStyle/>
        <a:p>
          <a:pPr algn="ctr">
            <a:buFontTx/>
            <a:buChar char="•"/>
          </a:pPr>
          <a:endParaRPr lang="en-US" sz="1800" dirty="0">
            <a:latin typeface="Baskerville Old Face" panose="02020602080505020303" pitchFamily="18" charset="0"/>
          </a:endParaRPr>
        </a:p>
        <a:p>
          <a:pPr algn="ctr">
            <a:buFontTx/>
            <a:buChar char="•"/>
          </a:pPr>
          <a:r>
            <a:rPr lang="en-US" sz="1800" dirty="0">
              <a:latin typeface="Baskerville Old Face" panose="02020602080505020303" pitchFamily="18" charset="0"/>
            </a:rPr>
            <a:t>“a transaction between two or more associated enterprises, either or both of whom are non-residents, in the nature of purchase, sale or lease ……”</a:t>
          </a:r>
          <a:endParaRPr lang="en-IN" sz="1800" dirty="0">
            <a:latin typeface="Baskerville Old Face" panose="02020602080505020303" pitchFamily="18" charset="0"/>
          </a:endParaRPr>
        </a:p>
      </dgm:t>
    </dgm:pt>
    <dgm:pt modelId="{E5AB2C70-56F4-4293-A557-14E6B65DF32A}" type="parTrans" cxnId="{D039E333-B48A-4E51-89F7-FFFA5671ED62}">
      <dgm:prSet/>
      <dgm:spPr/>
      <dgm:t>
        <a:bodyPr/>
        <a:lstStyle/>
        <a:p>
          <a:endParaRPr lang="en-IN"/>
        </a:p>
      </dgm:t>
    </dgm:pt>
    <dgm:pt modelId="{74C9A6AD-1E19-4B94-8181-D38BF506F5E2}" type="sibTrans" cxnId="{D039E333-B48A-4E51-89F7-FFFA5671ED62}">
      <dgm:prSet/>
      <dgm:spPr/>
      <dgm:t>
        <a:bodyPr/>
        <a:lstStyle/>
        <a:p>
          <a:endParaRPr lang="en-IN"/>
        </a:p>
      </dgm:t>
    </dgm:pt>
    <dgm:pt modelId="{668218B4-F947-47A1-BAE1-3FF770D038D7}">
      <dgm:prSet phldrT="[Text]" custT="1"/>
      <dgm:spPr/>
      <dgm:t>
        <a:bodyPr/>
        <a:lstStyle/>
        <a:p>
          <a:r>
            <a:rPr lang="en-IN" sz="1600" dirty="0">
              <a:latin typeface="Baskerville Old Face" panose="02020602080505020303" pitchFamily="18" charset="0"/>
            </a:rPr>
            <a:t>Section 92A(1) – Associated Enterprise</a:t>
          </a:r>
        </a:p>
      </dgm:t>
    </dgm:pt>
    <dgm:pt modelId="{D34D83A1-18F8-4E53-9DB3-25E5938157AB}" type="parTrans" cxnId="{D8466F9F-A2EB-4037-89A6-9CB202AA8D12}">
      <dgm:prSet/>
      <dgm:spPr/>
      <dgm:t>
        <a:bodyPr/>
        <a:lstStyle/>
        <a:p>
          <a:endParaRPr lang="en-IN"/>
        </a:p>
      </dgm:t>
    </dgm:pt>
    <dgm:pt modelId="{1FB44CFA-1C75-486E-A97B-0BA440FB2881}" type="sibTrans" cxnId="{D8466F9F-A2EB-4037-89A6-9CB202AA8D12}">
      <dgm:prSet/>
      <dgm:spPr/>
      <dgm:t>
        <a:bodyPr/>
        <a:lstStyle/>
        <a:p>
          <a:endParaRPr lang="en-IN"/>
        </a:p>
      </dgm:t>
    </dgm:pt>
    <dgm:pt modelId="{15B47962-BE29-4CD0-A5CE-E291A2903A12}">
      <dgm:prSet phldrT="[Text]" custT="1"/>
      <dgm:spPr/>
      <dgm:t>
        <a:bodyPr/>
        <a:lstStyle/>
        <a:p>
          <a:pPr algn="ctr">
            <a:buFontTx/>
            <a:buChar char="•"/>
          </a:pPr>
          <a:r>
            <a:rPr lang="en-US" sz="1800" dirty="0">
              <a:latin typeface="Baskerville Old Face" panose="02020602080505020303" pitchFamily="18" charset="0"/>
            </a:rPr>
            <a:t>“AE in relation to another enterprise, means an enterprise which participates….in the management or control or capital of the other enterprise……” </a:t>
          </a:r>
          <a:endParaRPr lang="en-IN" sz="1800" dirty="0">
            <a:latin typeface="Baskerville Old Face" panose="02020602080505020303" pitchFamily="18" charset="0"/>
          </a:endParaRPr>
        </a:p>
      </dgm:t>
    </dgm:pt>
    <dgm:pt modelId="{C1C689E4-3B26-4A8A-BBC9-7FFA41D6B90C}" type="parTrans" cxnId="{F89153CB-4438-4762-9081-7E88AD6D52F1}">
      <dgm:prSet/>
      <dgm:spPr/>
      <dgm:t>
        <a:bodyPr/>
        <a:lstStyle/>
        <a:p>
          <a:endParaRPr lang="en-IN"/>
        </a:p>
      </dgm:t>
    </dgm:pt>
    <dgm:pt modelId="{F842E085-5335-4C4D-9D87-D1CEE2155853}" type="sibTrans" cxnId="{F89153CB-4438-4762-9081-7E88AD6D52F1}">
      <dgm:prSet/>
      <dgm:spPr/>
      <dgm:t>
        <a:bodyPr/>
        <a:lstStyle/>
        <a:p>
          <a:endParaRPr lang="en-IN"/>
        </a:p>
      </dgm:t>
    </dgm:pt>
    <dgm:pt modelId="{80C31A15-C0F0-4A9A-B1C3-C492EB1C7A03}">
      <dgm:prSet phldrT="[Text]" custT="1"/>
      <dgm:spPr/>
      <dgm:t>
        <a:bodyPr/>
        <a:lstStyle/>
        <a:p>
          <a:r>
            <a:rPr lang="en-IN" sz="1600" dirty="0">
              <a:latin typeface="Baskerville Old Face" panose="02020602080505020303" pitchFamily="18" charset="0"/>
            </a:rPr>
            <a:t>Section 92F(iii) – Enterprise</a:t>
          </a:r>
        </a:p>
      </dgm:t>
    </dgm:pt>
    <dgm:pt modelId="{037C7D8E-731F-47E6-835F-8A262EC32707}" type="parTrans" cxnId="{35C6C9CA-15CC-4470-B810-FA996BDC31BD}">
      <dgm:prSet/>
      <dgm:spPr/>
      <dgm:t>
        <a:bodyPr/>
        <a:lstStyle/>
        <a:p>
          <a:endParaRPr lang="en-IN"/>
        </a:p>
      </dgm:t>
    </dgm:pt>
    <dgm:pt modelId="{DF71F72F-FBB2-467A-8EC7-915EADE1DB4E}" type="sibTrans" cxnId="{35C6C9CA-15CC-4470-B810-FA996BDC31BD}">
      <dgm:prSet/>
      <dgm:spPr/>
      <dgm:t>
        <a:bodyPr/>
        <a:lstStyle/>
        <a:p>
          <a:endParaRPr lang="en-IN"/>
        </a:p>
      </dgm:t>
    </dgm:pt>
    <dgm:pt modelId="{97DF9E0C-1630-455D-9F08-CF4CD4AEEB3D}">
      <dgm:prSet phldrT="[Text]" custT="1"/>
      <dgm:spPr/>
      <dgm:t>
        <a:bodyPr/>
        <a:lstStyle/>
        <a:p>
          <a:pPr algn="ctr">
            <a:buFontTx/>
            <a:buChar char="•"/>
          </a:pPr>
          <a:r>
            <a:rPr lang="en-US" sz="1800" dirty="0">
              <a:latin typeface="Baskerville Old Face" panose="02020602080505020303" pitchFamily="18" charset="0"/>
            </a:rPr>
            <a:t>“enterprise means a person (including a permanent establishment of such person) who is, or has been, or is proposed to be, engaged in any activity....” </a:t>
          </a:r>
          <a:endParaRPr lang="en-IN" sz="1800" dirty="0">
            <a:latin typeface="Baskerville Old Face" panose="02020602080505020303" pitchFamily="18" charset="0"/>
          </a:endParaRPr>
        </a:p>
      </dgm:t>
    </dgm:pt>
    <dgm:pt modelId="{F9C933F6-6546-40B3-81A6-DF34A51C87C6}" type="parTrans" cxnId="{72C13E3B-D8C4-4F20-8EA0-32476365F769}">
      <dgm:prSet/>
      <dgm:spPr/>
      <dgm:t>
        <a:bodyPr/>
        <a:lstStyle/>
        <a:p>
          <a:endParaRPr lang="en-IN"/>
        </a:p>
      </dgm:t>
    </dgm:pt>
    <dgm:pt modelId="{3D905A14-474A-46EA-85D3-EB49AB12B2F7}" type="sibTrans" cxnId="{72C13E3B-D8C4-4F20-8EA0-32476365F769}">
      <dgm:prSet/>
      <dgm:spPr/>
      <dgm:t>
        <a:bodyPr/>
        <a:lstStyle/>
        <a:p>
          <a:endParaRPr lang="en-IN"/>
        </a:p>
      </dgm:t>
    </dgm:pt>
    <dgm:pt modelId="{5B9708AF-17B7-4E4F-BD67-5759D464FE52}">
      <dgm:prSet custT="1"/>
      <dgm:spPr/>
      <dgm:t>
        <a:bodyPr/>
        <a:lstStyle/>
        <a:p>
          <a:pPr algn="ctr"/>
          <a:endParaRPr lang="en-IN" sz="1800" dirty="0">
            <a:latin typeface="Baskerville Old Face" panose="02020602080505020303" pitchFamily="18" charset="0"/>
          </a:endParaRPr>
        </a:p>
      </dgm:t>
    </dgm:pt>
    <dgm:pt modelId="{5E7A558F-C11C-4925-935C-D97245A2B936}" type="parTrans" cxnId="{1E9BD150-C403-47BF-BDE9-8E69CCA15FC9}">
      <dgm:prSet/>
      <dgm:spPr/>
      <dgm:t>
        <a:bodyPr/>
        <a:lstStyle/>
        <a:p>
          <a:endParaRPr lang="en-IN"/>
        </a:p>
      </dgm:t>
    </dgm:pt>
    <dgm:pt modelId="{9B542C57-E7E2-46CC-B0B0-5122998E5660}" type="sibTrans" cxnId="{1E9BD150-C403-47BF-BDE9-8E69CCA15FC9}">
      <dgm:prSet/>
      <dgm:spPr/>
      <dgm:t>
        <a:bodyPr/>
        <a:lstStyle/>
        <a:p>
          <a:endParaRPr lang="en-IN"/>
        </a:p>
      </dgm:t>
    </dgm:pt>
    <dgm:pt modelId="{5E6EF4F0-A9CD-4452-825C-14CFF78A3F7B}" type="pres">
      <dgm:prSet presAssocID="{E06DA2E3-188B-48CD-A505-8AEE17877E77}" presName="Name0" presStyleCnt="0">
        <dgm:presLayoutVars>
          <dgm:chMax val="7"/>
          <dgm:chPref val="5"/>
          <dgm:dir/>
          <dgm:animOne val="branch"/>
          <dgm:animLvl val="lvl"/>
        </dgm:presLayoutVars>
      </dgm:prSet>
      <dgm:spPr/>
    </dgm:pt>
    <dgm:pt modelId="{665B15C8-749B-44C5-AB23-E3BADBAEC66A}" type="pres">
      <dgm:prSet presAssocID="{80C31A15-C0F0-4A9A-B1C3-C492EB1C7A03}" presName="ChildAccent3" presStyleCnt="0"/>
      <dgm:spPr/>
    </dgm:pt>
    <dgm:pt modelId="{D62DDD34-ED19-4ABD-8F94-E2C4CADF909E}" type="pres">
      <dgm:prSet presAssocID="{80C31A15-C0F0-4A9A-B1C3-C492EB1C7A03}" presName="ChildAccent" presStyleLbl="alignImgPlace1" presStyleIdx="0" presStyleCnt="3" custScaleX="124245" custScaleY="92308" custLinFactNeighborX="69448" custLinFactNeighborY="-5342"/>
      <dgm:spPr/>
    </dgm:pt>
    <dgm:pt modelId="{8AA56B88-CF74-4456-A0B4-D6EAD138FE4E}" type="pres">
      <dgm:prSet presAssocID="{80C31A15-C0F0-4A9A-B1C3-C492EB1C7A03}" presName="Child3" presStyleLbl="revTx" presStyleIdx="0" presStyleCnt="0">
        <dgm:presLayoutVars>
          <dgm:chMax val="0"/>
          <dgm:chPref val="0"/>
          <dgm:bulletEnabled val="1"/>
        </dgm:presLayoutVars>
      </dgm:prSet>
      <dgm:spPr/>
    </dgm:pt>
    <dgm:pt modelId="{7D9B1DAA-6319-410B-A7CB-6BA493FCEADD}" type="pres">
      <dgm:prSet presAssocID="{80C31A15-C0F0-4A9A-B1C3-C492EB1C7A03}" presName="Parent3" presStyleLbl="node1" presStyleIdx="0" presStyleCnt="3" custScaleX="125189" custLinFactNeighborX="69486" custLinFactNeighborY="-4710">
        <dgm:presLayoutVars>
          <dgm:chMax val="2"/>
          <dgm:chPref val="1"/>
          <dgm:bulletEnabled val="1"/>
        </dgm:presLayoutVars>
      </dgm:prSet>
      <dgm:spPr/>
    </dgm:pt>
    <dgm:pt modelId="{13BE00A9-0070-4D9C-8D52-B629113ED783}" type="pres">
      <dgm:prSet presAssocID="{668218B4-F947-47A1-BAE1-3FF770D038D7}" presName="ChildAccent2" presStyleCnt="0"/>
      <dgm:spPr/>
    </dgm:pt>
    <dgm:pt modelId="{CB727237-C53B-41A7-B660-E1BDE0FDE4C6}" type="pres">
      <dgm:prSet presAssocID="{668218B4-F947-47A1-BAE1-3FF770D038D7}" presName="ChildAccent" presStyleLbl="alignImgPlace1" presStyleIdx="1" presStyleCnt="3" custScaleX="124431" custLinFactNeighborX="24085" custLinFactNeighborY="-2063"/>
      <dgm:spPr/>
    </dgm:pt>
    <dgm:pt modelId="{E9F0515A-CF32-420E-8F6F-379EE25A38F0}" type="pres">
      <dgm:prSet presAssocID="{668218B4-F947-47A1-BAE1-3FF770D038D7}" presName="Child2" presStyleLbl="revTx" presStyleIdx="0" presStyleCnt="0">
        <dgm:presLayoutVars>
          <dgm:chMax val="0"/>
          <dgm:chPref val="0"/>
          <dgm:bulletEnabled val="1"/>
        </dgm:presLayoutVars>
      </dgm:prSet>
      <dgm:spPr/>
    </dgm:pt>
    <dgm:pt modelId="{5BE791F7-77AA-4F6D-9210-0C2813C4AFA3}" type="pres">
      <dgm:prSet presAssocID="{668218B4-F947-47A1-BAE1-3FF770D038D7}" presName="Parent2" presStyleLbl="node1" presStyleIdx="1" presStyleCnt="3" custScaleX="122003" custScaleY="113390" custLinFactNeighborX="23461" custLinFactNeighborY="-17802">
        <dgm:presLayoutVars>
          <dgm:chMax val="2"/>
          <dgm:chPref val="1"/>
          <dgm:bulletEnabled val="1"/>
        </dgm:presLayoutVars>
      </dgm:prSet>
      <dgm:spPr/>
    </dgm:pt>
    <dgm:pt modelId="{24B07E98-CADE-4531-A382-00CDA59630FB}" type="pres">
      <dgm:prSet presAssocID="{F7890DF0-2932-439A-9EB8-8A64A978D6B2}" presName="ChildAccent1" presStyleCnt="0"/>
      <dgm:spPr/>
    </dgm:pt>
    <dgm:pt modelId="{457D99F2-C819-44DA-882A-96C007010538}" type="pres">
      <dgm:prSet presAssocID="{F7890DF0-2932-439A-9EB8-8A64A978D6B2}" presName="ChildAccent" presStyleLbl="alignImgPlace1" presStyleIdx="2" presStyleCnt="3" custScaleX="125669" custScaleY="107572" custLinFactNeighborX="-18020" custLinFactNeighborY="2198"/>
      <dgm:spPr/>
    </dgm:pt>
    <dgm:pt modelId="{8AD1FC61-73DE-4549-A524-6C3956C9CA25}" type="pres">
      <dgm:prSet presAssocID="{F7890DF0-2932-439A-9EB8-8A64A978D6B2}" presName="Child1" presStyleLbl="revTx" presStyleIdx="0" presStyleCnt="0">
        <dgm:presLayoutVars>
          <dgm:chMax val="0"/>
          <dgm:chPref val="0"/>
          <dgm:bulletEnabled val="1"/>
        </dgm:presLayoutVars>
      </dgm:prSet>
      <dgm:spPr/>
    </dgm:pt>
    <dgm:pt modelId="{BA636F9E-D07F-468B-B03A-08815C570710}" type="pres">
      <dgm:prSet presAssocID="{F7890DF0-2932-439A-9EB8-8A64A978D6B2}" presName="Parent1" presStyleLbl="node1" presStyleIdx="2" presStyleCnt="3" custScaleX="123863" custScaleY="144176" custLinFactNeighborX="-18020" custLinFactNeighborY="-33446">
        <dgm:presLayoutVars>
          <dgm:chMax val="2"/>
          <dgm:chPref val="1"/>
          <dgm:bulletEnabled val="1"/>
        </dgm:presLayoutVars>
      </dgm:prSet>
      <dgm:spPr/>
    </dgm:pt>
  </dgm:ptLst>
  <dgm:cxnLst>
    <dgm:cxn modelId="{D039E333-B48A-4E51-89F7-FFFA5671ED62}" srcId="{F7890DF0-2932-439A-9EB8-8A64A978D6B2}" destId="{54CC9483-8C9F-4AB3-9D32-651D2754FCD9}" srcOrd="0" destOrd="0" parTransId="{E5AB2C70-56F4-4293-A557-14E6B65DF32A}" sibTransId="{74C9A6AD-1E19-4B94-8181-D38BF506F5E2}"/>
    <dgm:cxn modelId="{72C13E3B-D8C4-4F20-8EA0-32476365F769}" srcId="{80C31A15-C0F0-4A9A-B1C3-C492EB1C7A03}" destId="{97DF9E0C-1630-455D-9F08-CF4CD4AEEB3D}" srcOrd="0" destOrd="0" parTransId="{F9C933F6-6546-40B3-81A6-DF34A51C87C6}" sibTransId="{3D905A14-474A-46EA-85D3-EB49AB12B2F7}"/>
    <dgm:cxn modelId="{051A2A5F-4CA0-4D30-A35E-BDBB7F75A08A}" type="presOf" srcId="{97DF9E0C-1630-455D-9F08-CF4CD4AEEB3D}" destId="{8AA56B88-CF74-4456-A0B4-D6EAD138FE4E}" srcOrd="1" destOrd="0" presId="urn:microsoft.com/office/officeart/2011/layout/InterconnectedBlockProcess"/>
    <dgm:cxn modelId="{8E1DB248-CD68-4F28-B7D8-60E49989D48E}" type="presOf" srcId="{15B47962-BE29-4CD0-A5CE-E291A2903A12}" destId="{E9F0515A-CF32-420E-8F6F-379EE25A38F0}" srcOrd="1" destOrd="0" presId="urn:microsoft.com/office/officeart/2011/layout/InterconnectedBlockProcess"/>
    <dgm:cxn modelId="{1E9BD150-C403-47BF-BDE9-8E69CCA15FC9}" srcId="{F7890DF0-2932-439A-9EB8-8A64A978D6B2}" destId="{5B9708AF-17B7-4E4F-BD67-5759D464FE52}" srcOrd="1" destOrd="0" parTransId="{5E7A558F-C11C-4925-935C-D97245A2B936}" sibTransId="{9B542C57-E7E2-46CC-B0B0-5122998E5660}"/>
    <dgm:cxn modelId="{50F6DF71-51A6-455E-9293-7316AD0FA803}" type="presOf" srcId="{54CC9483-8C9F-4AB3-9D32-651D2754FCD9}" destId="{457D99F2-C819-44DA-882A-96C007010538}" srcOrd="0" destOrd="0" presId="urn:microsoft.com/office/officeart/2011/layout/InterconnectedBlockProcess"/>
    <dgm:cxn modelId="{D8466F9F-A2EB-4037-89A6-9CB202AA8D12}" srcId="{E06DA2E3-188B-48CD-A505-8AEE17877E77}" destId="{668218B4-F947-47A1-BAE1-3FF770D038D7}" srcOrd="1" destOrd="0" parTransId="{D34D83A1-18F8-4E53-9DB3-25E5938157AB}" sibTransId="{1FB44CFA-1C75-486E-A97B-0BA440FB2881}"/>
    <dgm:cxn modelId="{EC1F86AC-FD14-4D47-ADC3-265B63D81C3C}" type="presOf" srcId="{5B9708AF-17B7-4E4F-BD67-5759D464FE52}" destId="{457D99F2-C819-44DA-882A-96C007010538}" srcOrd="0" destOrd="1" presId="urn:microsoft.com/office/officeart/2011/layout/InterconnectedBlockProcess"/>
    <dgm:cxn modelId="{F03977B7-EDCC-41B0-9D20-C55072518E4D}" type="presOf" srcId="{E06DA2E3-188B-48CD-A505-8AEE17877E77}" destId="{5E6EF4F0-A9CD-4452-825C-14CFF78A3F7B}" srcOrd="0" destOrd="0" presId="urn:microsoft.com/office/officeart/2011/layout/InterconnectedBlockProcess"/>
    <dgm:cxn modelId="{A29C8CC6-F658-495C-8A9D-866051F951DD}" type="presOf" srcId="{F7890DF0-2932-439A-9EB8-8A64A978D6B2}" destId="{BA636F9E-D07F-468B-B03A-08815C570710}" srcOrd="0" destOrd="0" presId="urn:microsoft.com/office/officeart/2011/layout/InterconnectedBlockProcess"/>
    <dgm:cxn modelId="{35C6C9CA-15CC-4470-B810-FA996BDC31BD}" srcId="{E06DA2E3-188B-48CD-A505-8AEE17877E77}" destId="{80C31A15-C0F0-4A9A-B1C3-C492EB1C7A03}" srcOrd="2" destOrd="0" parTransId="{037C7D8E-731F-47E6-835F-8A262EC32707}" sibTransId="{DF71F72F-FBB2-467A-8EC7-915EADE1DB4E}"/>
    <dgm:cxn modelId="{F89153CB-4438-4762-9081-7E88AD6D52F1}" srcId="{668218B4-F947-47A1-BAE1-3FF770D038D7}" destId="{15B47962-BE29-4CD0-A5CE-E291A2903A12}" srcOrd="0" destOrd="0" parTransId="{C1C689E4-3B26-4A8A-BBC9-7FFA41D6B90C}" sibTransId="{F842E085-5335-4C4D-9D87-D1CEE2155853}"/>
    <dgm:cxn modelId="{0361C7DE-C240-44C4-B5E7-9F294EB5E96F}" type="presOf" srcId="{54CC9483-8C9F-4AB3-9D32-651D2754FCD9}" destId="{8AD1FC61-73DE-4549-A524-6C3956C9CA25}" srcOrd="1" destOrd="0" presId="urn:microsoft.com/office/officeart/2011/layout/InterconnectedBlockProcess"/>
    <dgm:cxn modelId="{AE78A9E3-47C5-4B33-8481-B6A5BEE4537E}" type="presOf" srcId="{80C31A15-C0F0-4A9A-B1C3-C492EB1C7A03}" destId="{7D9B1DAA-6319-410B-A7CB-6BA493FCEADD}" srcOrd="0" destOrd="0" presId="urn:microsoft.com/office/officeart/2011/layout/InterconnectedBlockProcess"/>
    <dgm:cxn modelId="{A3EFF1ED-7236-469E-9D64-1B2F0C70ADA2}" type="presOf" srcId="{668218B4-F947-47A1-BAE1-3FF770D038D7}" destId="{5BE791F7-77AA-4F6D-9210-0C2813C4AFA3}" srcOrd="0" destOrd="0" presId="urn:microsoft.com/office/officeart/2011/layout/InterconnectedBlockProcess"/>
    <dgm:cxn modelId="{25C496F2-B886-43D4-BA82-B5AFC6923972}" srcId="{E06DA2E3-188B-48CD-A505-8AEE17877E77}" destId="{F7890DF0-2932-439A-9EB8-8A64A978D6B2}" srcOrd="0" destOrd="0" parTransId="{B66289BB-A9CF-40D9-8D8C-39EB5E6E85A6}" sibTransId="{4034E13B-4B4E-4E59-A474-A1DB43594FFD}"/>
    <dgm:cxn modelId="{22EF9BF4-0472-406C-BE2F-D23C0437F36F}" type="presOf" srcId="{5B9708AF-17B7-4E4F-BD67-5759D464FE52}" destId="{8AD1FC61-73DE-4549-A524-6C3956C9CA25}" srcOrd="1" destOrd="1" presId="urn:microsoft.com/office/officeart/2011/layout/InterconnectedBlockProcess"/>
    <dgm:cxn modelId="{D4ADAAF5-DDE4-4FEC-ABF5-0E23DD0FBFE8}" type="presOf" srcId="{97DF9E0C-1630-455D-9F08-CF4CD4AEEB3D}" destId="{D62DDD34-ED19-4ABD-8F94-E2C4CADF909E}" srcOrd="0" destOrd="0" presId="urn:microsoft.com/office/officeart/2011/layout/InterconnectedBlockProcess"/>
    <dgm:cxn modelId="{3B01B6F8-6DFD-4032-B051-652F9464DA0A}" type="presOf" srcId="{15B47962-BE29-4CD0-A5CE-E291A2903A12}" destId="{CB727237-C53B-41A7-B660-E1BDE0FDE4C6}" srcOrd="0" destOrd="0" presId="urn:microsoft.com/office/officeart/2011/layout/InterconnectedBlockProcess"/>
    <dgm:cxn modelId="{CDAC928B-8BC9-4913-88C8-5B9656D0B672}" type="presParOf" srcId="{5E6EF4F0-A9CD-4452-825C-14CFF78A3F7B}" destId="{665B15C8-749B-44C5-AB23-E3BADBAEC66A}" srcOrd="0" destOrd="0" presId="urn:microsoft.com/office/officeart/2011/layout/InterconnectedBlockProcess"/>
    <dgm:cxn modelId="{5CC4B101-2B65-462F-93F4-11F06D0CEFBB}" type="presParOf" srcId="{665B15C8-749B-44C5-AB23-E3BADBAEC66A}" destId="{D62DDD34-ED19-4ABD-8F94-E2C4CADF909E}" srcOrd="0" destOrd="0" presId="urn:microsoft.com/office/officeart/2011/layout/InterconnectedBlockProcess"/>
    <dgm:cxn modelId="{8E824B81-F245-40E4-9A33-DC9D532DB271}" type="presParOf" srcId="{5E6EF4F0-A9CD-4452-825C-14CFF78A3F7B}" destId="{8AA56B88-CF74-4456-A0B4-D6EAD138FE4E}" srcOrd="1" destOrd="0" presId="urn:microsoft.com/office/officeart/2011/layout/InterconnectedBlockProcess"/>
    <dgm:cxn modelId="{CE212DCE-89C9-42D2-8ABA-48F92AFD218B}" type="presParOf" srcId="{5E6EF4F0-A9CD-4452-825C-14CFF78A3F7B}" destId="{7D9B1DAA-6319-410B-A7CB-6BA493FCEADD}" srcOrd="2" destOrd="0" presId="urn:microsoft.com/office/officeart/2011/layout/InterconnectedBlockProcess"/>
    <dgm:cxn modelId="{527F15A5-C3E9-423D-BCA0-1CE8ED716BEB}" type="presParOf" srcId="{5E6EF4F0-A9CD-4452-825C-14CFF78A3F7B}" destId="{13BE00A9-0070-4D9C-8D52-B629113ED783}" srcOrd="3" destOrd="0" presId="urn:microsoft.com/office/officeart/2011/layout/InterconnectedBlockProcess"/>
    <dgm:cxn modelId="{235882F4-E4DF-479E-A4E9-529BD1DBC852}" type="presParOf" srcId="{13BE00A9-0070-4D9C-8D52-B629113ED783}" destId="{CB727237-C53B-41A7-B660-E1BDE0FDE4C6}" srcOrd="0" destOrd="0" presId="urn:microsoft.com/office/officeart/2011/layout/InterconnectedBlockProcess"/>
    <dgm:cxn modelId="{9BFE493A-619A-406C-96B6-03E99A3B9CEA}" type="presParOf" srcId="{5E6EF4F0-A9CD-4452-825C-14CFF78A3F7B}" destId="{E9F0515A-CF32-420E-8F6F-379EE25A38F0}" srcOrd="4" destOrd="0" presId="urn:microsoft.com/office/officeart/2011/layout/InterconnectedBlockProcess"/>
    <dgm:cxn modelId="{244102EC-87B2-4BCD-B930-64E1B4651C87}" type="presParOf" srcId="{5E6EF4F0-A9CD-4452-825C-14CFF78A3F7B}" destId="{5BE791F7-77AA-4F6D-9210-0C2813C4AFA3}" srcOrd="5" destOrd="0" presId="urn:microsoft.com/office/officeart/2011/layout/InterconnectedBlockProcess"/>
    <dgm:cxn modelId="{86520183-D6EE-4855-9C7B-22148955BA7A}" type="presParOf" srcId="{5E6EF4F0-A9CD-4452-825C-14CFF78A3F7B}" destId="{24B07E98-CADE-4531-A382-00CDA59630FB}" srcOrd="6" destOrd="0" presId="urn:microsoft.com/office/officeart/2011/layout/InterconnectedBlockProcess"/>
    <dgm:cxn modelId="{C6842202-A305-4B07-8A72-0333DDF412BE}" type="presParOf" srcId="{24B07E98-CADE-4531-A382-00CDA59630FB}" destId="{457D99F2-C819-44DA-882A-96C007010538}" srcOrd="0" destOrd="0" presId="urn:microsoft.com/office/officeart/2011/layout/InterconnectedBlockProcess"/>
    <dgm:cxn modelId="{B5CE7FA5-1959-455A-A968-8FB8EFBC22B3}" type="presParOf" srcId="{5E6EF4F0-A9CD-4452-825C-14CFF78A3F7B}" destId="{8AD1FC61-73DE-4549-A524-6C3956C9CA25}" srcOrd="7" destOrd="0" presId="urn:microsoft.com/office/officeart/2011/layout/InterconnectedBlockProcess"/>
    <dgm:cxn modelId="{0730E908-C7BF-4869-959C-9A2B4DF33FF5}" type="presParOf" srcId="{5E6EF4F0-A9CD-4452-825C-14CFF78A3F7B}" destId="{BA636F9E-D07F-468B-B03A-08815C570710}"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0C9E7-31FA-40E7-9914-5B4B0E4B6047}" type="doc">
      <dgm:prSet loTypeId="urn:microsoft.com/office/officeart/2005/8/layout/vProcess5" loCatId="process" qsTypeId="urn:microsoft.com/office/officeart/2005/8/quickstyle/3d1" qsCatId="3D" csTypeId="urn:microsoft.com/office/officeart/2005/8/colors/accent0_3" csCatId="mainScheme" phldr="1"/>
      <dgm:spPr/>
      <dgm:t>
        <a:bodyPr/>
        <a:lstStyle/>
        <a:p>
          <a:endParaRPr lang="en-IN"/>
        </a:p>
      </dgm:t>
    </dgm:pt>
    <dgm:pt modelId="{45BC8BC7-5605-4840-9542-70A21DAB9DED}">
      <dgm:prSet phldrT="[Text]"/>
      <dgm:spPr>
        <a:solidFill>
          <a:schemeClr val="bg2">
            <a:lumMod val="75000"/>
          </a:schemeClr>
        </a:solidFill>
      </dgm:spPr>
      <dgm:t>
        <a:bodyPr/>
        <a:lstStyle/>
        <a:p>
          <a:r>
            <a:rPr lang="en-US" dirty="0"/>
            <a:t>File Tax Return and CA certificate</a:t>
          </a:r>
          <a:endParaRPr lang="en-IN" dirty="0"/>
        </a:p>
      </dgm:t>
    </dgm:pt>
    <dgm:pt modelId="{32D1ADC3-38F8-4B36-912E-A8E7A2F8828B}" type="parTrans" cxnId="{61B1AD02-7794-4728-917B-E0A578F985FF}">
      <dgm:prSet/>
      <dgm:spPr/>
      <dgm:t>
        <a:bodyPr/>
        <a:lstStyle/>
        <a:p>
          <a:endParaRPr lang="en-IN"/>
        </a:p>
      </dgm:t>
    </dgm:pt>
    <dgm:pt modelId="{2F24A539-C6D8-49CF-A8B6-C3FAA76FF44E}" type="sibTrans" cxnId="{61B1AD02-7794-4728-917B-E0A578F985FF}">
      <dgm:prSet/>
      <dgm:spPr/>
      <dgm:t>
        <a:bodyPr/>
        <a:lstStyle/>
        <a:p>
          <a:endParaRPr lang="en-IN" dirty="0"/>
        </a:p>
      </dgm:t>
    </dgm:pt>
    <dgm:pt modelId="{427A06A6-36D3-4DE9-B565-6A2B733C4A11}">
      <dgm:prSet phldrT="[Text]"/>
      <dgm:spPr>
        <a:solidFill>
          <a:schemeClr val="bg2">
            <a:lumMod val="75000"/>
          </a:schemeClr>
        </a:solidFill>
      </dgm:spPr>
      <dgm:t>
        <a:bodyPr/>
        <a:lstStyle/>
        <a:p>
          <a:r>
            <a:rPr lang="en-US" dirty="0"/>
            <a:t>AO refers the case to TPO</a:t>
          </a:r>
          <a:endParaRPr lang="en-IN" dirty="0"/>
        </a:p>
      </dgm:t>
    </dgm:pt>
    <dgm:pt modelId="{10EBE744-B999-44EB-A3BB-DE8DE8AC221C}" type="parTrans" cxnId="{197F3C71-0B1C-4A28-BC67-24E1D0BD4A6D}">
      <dgm:prSet/>
      <dgm:spPr/>
      <dgm:t>
        <a:bodyPr/>
        <a:lstStyle/>
        <a:p>
          <a:endParaRPr lang="en-IN"/>
        </a:p>
      </dgm:t>
    </dgm:pt>
    <dgm:pt modelId="{36886CB0-6BE9-4393-83D9-DBA29B6CEE43}" type="sibTrans" cxnId="{197F3C71-0B1C-4A28-BC67-24E1D0BD4A6D}">
      <dgm:prSet/>
      <dgm:spPr/>
      <dgm:t>
        <a:bodyPr/>
        <a:lstStyle/>
        <a:p>
          <a:endParaRPr lang="en-IN" dirty="0"/>
        </a:p>
      </dgm:t>
    </dgm:pt>
    <dgm:pt modelId="{18746050-583C-465B-962D-F50CB3882261}">
      <dgm:prSet phldrT="[Text]"/>
      <dgm:spPr>
        <a:solidFill>
          <a:schemeClr val="bg2">
            <a:lumMod val="75000"/>
          </a:schemeClr>
        </a:solidFill>
      </dgm:spPr>
      <dgm:t>
        <a:bodyPr/>
        <a:lstStyle/>
        <a:p>
          <a:r>
            <a:rPr lang="en-US" dirty="0"/>
            <a:t>Transfer Pricing Assessment</a:t>
          </a:r>
          <a:endParaRPr lang="en-IN" dirty="0"/>
        </a:p>
      </dgm:t>
    </dgm:pt>
    <dgm:pt modelId="{FF14BDE5-97C8-4096-B8AD-68E0E69C4A57}" type="parTrans" cxnId="{8A236B00-86C4-4367-B8CF-89DD7F7061B1}">
      <dgm:prSet/>
      <dgm:spPr/>
      <dgm:t>
        <a:bodyPr/>
        <a:lstStyle/>
        <a:p>
          <a:endParaRPr lang="en-IN"/>
        </a:p>
      </dgm:t>
    </dgm:pt>
    <dgm:pt modelId="{357D373B-7AD7-4DA6-B4EB-02F7CC440D3C}" type="sibTrans" cxnId="{8A236B00-86C4-4367-B8CF-89DD7F7061B1}">
      <dgm:prSet/>
      <dgm:spPr/>
      <dgm:t>
        <a:bodyPr/>
        <a:lstStyle/>
        <a:p>
          <a:endParaRPr lang="en-IN" dirty="0"/>
        </a:p>
      </dgm:t>
    </dgm:pt>
    <dgm:pt modelId="{930B753C-B496-463A-A8D3-B62D5230ADB6}">
      <dgm:prSet/>
      <dgm:spPr>
        <a:solidFill>
          <a:schemeClr val="bg2">
            <a:lumMod val="75000"/>
          </a:schemeClr>
        </a:solidFill>
      </dgm:spPr>
      <dgm:t>
        <a:bodyPr/>
        <a:lstStyle/>
        <a:p>
          <a:r>
            <a:rPr lang="en-US" dirty="0"/>
            <a:t>Order of the TPO</a:t>
          </a:r>
          <a:endParaRPr lang="en-IN" dirty="0"/>
        </a:p>
      </dgm:t>
    </dgm:pt>
    <dgm:pt modelId="{173786C4-888D-4720-9437-69AB6BA61318}" type="parTrans" cxnId="{3D91137E-CD80-4673-BFCF-D5E5F144C5A0}">
      <dgm:prSet/>
      <dgm:spPr/>
      <dgm:t>
        <a:bodyPr/>
        <a:lstStyle/>
        <a:p>
          <a:endParaRPr lang="en-IN"/>
        </a:p>
      </dgm:t>
    </dgm:pt>
    <dgm:pt modelId="{42B1858A-9DBC-46AF-A540-8C86D0DE0A61}" type="sibTrans" cxnId="{3D91137E-CD80-4673-BFCF-D5E5F144C5A0}">
      <dgm:prSet/>
      <dgm:spPr/>
      <dgm:t>
        <a:bodyPr/>
        <a:lstStyle/>
        <a:p>
          <a:endParaRPr lang="en-IN"/>
        </a:p>
      </dgm:t>
    </dgm:pt>
    <dgm:pt modelId="{8DB98736-64F5-4D0E-B8A5-815EC8860B42}" type="pres">
      <dgm:prSet presAssocID="{D750C9E7-31FA-40E7-9914-5B4B0E4B6047}" presName="outerComposite" presStyleCnt="0">
        <dgm:presLayoutVars>
          <dgm:chMax val="5"/>
          <dgm:dir/>
          <dgm:resizeHandles val="exact"/>
        </dgm:presLayoutVars>
      </dgm:prSet>
      <dgm:spPr/>
    </dgm:pt>
    <dgm:pt modelId="{3049B46D-E53F-4B90-B771-0ECE6E072A90}" type="pres">
      <dgm:prSet presAssocID="{D750C9E7-31FA-40E7-9914-5B4B0E4B6047}" presName="dummyMaxCanvas" presStyleCnt="0">
        <dgm:presLayoutVars/>
      </dgm:prSet>
      <dgm:spPr/>
    </dgm:pt>
    <dgm:pt modelId="{F1C41FDB-1362-4FFF-A8D3-BB55E44867B4}" type="pres">
      <dgm:prSet presAssocID="{D750C9E7-31FA-40E7-9914-5B4B0E4B6047}" presName="FourNodes_1" presStyleLbl="node1" presStyleIdx="0" presStyleCnt="4">
        <dgm:presLayoutVars>
          <dgm:bulletEnabled val="1"/>
        </dgm:presLayoutVars>
      </dgm:prSet>
      <dgm:spPr/>
    </dgm:pt>
    <dgm:pt modelId="{7708D97E-9EC0-4AB4-B1AA-3049D628E3D5}" type="pres">
      <dgm:prSet presAssocID="{D750C9E7-31FA-40E7-9914-5B4B0E4B6047}" presName="FourNodes_2" presStyleLbl="node1" presStyleIdx="1" presStyleCnt="4" custLinFactNeighborX="-13" custLinFactNeighborY="-265">
        <dgm:presLayoutVars>
          <dgm:bulletEnabled val="1"/>
        </dgm:presLayoutVars>
      </dgm:prSet>
      <dgm:spPr/>
    </dgm:pt>
    <dgm:pt modelId="{BB09B8E1-FD35-4507-911B-EE9F60085D1E}" type="pres">
      <dgm:prSet presAssocID="{D750C9E7-31FA-40E7-9914-5B4B0E4B6047}" presName="FourNodes_3" presStyleLbl="node1" presStyleIdx="2" presStyleCnt="4">
        <dgm:presLayoutVars>
          <dgm:bulletEnabled val="1"/>
        </dgm:presLayoutVars>
      </dgm:prSet>
      <dgm:spPr/>
    </dgm:pt>
    <dgm:pt modelId="{7E186601-0C8E-493E-889F-EA1DE148E22C}" type="pres">
      <dgm:prSet presAssocID="{D750C9E7-31FA-40E7-9914-5B4B0E4B6047}" presName="FourNodes_4" presStyleLbl="node1" presStyleIdx="3" presStyleCnt="4">
        <dgm:presLayoutVars>
          <dgm:bulletEnabled val="1"/>
        </dgm:presLayoutVars>
      </dgm:prSet>
      <dgm:spPr/>
    </dgm:pt>
    <dgm:pt modelId="{7558D2F4-BF3D-445B-BC44-FBC9F811A2E0}" type="pres">
      <dgm:prSet presAssocID="{D750C9E7-31FA-40E7-9914-5B4B0E4B6047}" presName="FourConn_1-2" presStyleLbl="fgAccFollowNode1" presStyleIdx="0" presStyleCnt="3">
        <dgm:presLayoutVars>
          <dgm:bulletEnabled val="1"/>
        </dgm:presLayoutVars>
      </dgm:prSet>
      <dgm:spPr/>
    </dgm:pt>
    <dgm:pt modelId="{42A61CCE-7A04-4AEE-B6DD-4FDD2F9F1D09}" type="pres">
      <dgm:prSet presAssocID="{D750C9E7-31FA-40E7-9914-5B4B0E4B6047}" presName="FourConn_2-3" presStyleLbl="fgAccFollowNode1" presStyleIdx="1" presStyleCnt="3">
        <dgm:presLayoutVars>
          <dgm:bulletEnabled val="1"/>
        </dgm:presLayoutVars>
      </dgm:prSet>
      <dgm:spPr/>
    </dgm:pt>
    <dgm:pt modelId="{73A69A95-0598-4506-B203-008D6692673D}" type="pres">
      <dgm:prSet presAssocID="{D750C9E7-31FA-40E7-9914-5B4B0E4B6047}" presName="FourConn_3-4" presStyleLbl="fgAccFollowNode1" presStyleIdx="2" presStyleCnt="3">
        <dgm:presLayoutVars>
          <dgm:bulletEnabled val="1"/>
        </dgm:presLayoutVars>
      </dgm:prSet>
      <dgm:spPr/>
    </dgm:pt>
    <dgm:pt modelId="{583A3785-B595-4AAF-A00C-D608D7977286}" type="pres">
      <dgm:prSet presAssocID="{D750C9E7-31FA-40E7-9914-5B4B0E4B6047}" presName="FourNodes_1_text" presStyleLbl="node1" presStyleIdx="3" presStyleCnt="4">
        <dgm:presLayoutVars>
          <dgm:bulletEnabled val="1"/>
        </dgm:presLayoutVars>
      </dgm:prSet>
      <dgm:spPr/>
    </dgm:pt>
    <dgm:pt modelId="{7A49E41A-2C21-466D-9334-170C1591088E}" type="pres">
      <dgm:prSet presAssocID="{D750C9E7-31FA-40E7-9914-5B4B0E4B6047}" presName="FourNodes_2_text" presStyleLbl="node1" presStyleIdx="3" presStyleCnt="4">
        <dgm:presLayoutVars>
          <dgm:bulletEnabled val="1"/>
        </dgm:presLayoutVars>
      </dgm:prSet>
      <dgm:spPr/>
    </dgm:pt>
    <dgm:pt modelId="{81DDEFDD-FEF0-44AF-9028-72A8D01071EA}" type="pres">
      <dgm:prSet presAssocID="{D750C9E7-31FA-40E7-9914-5B4B0E4B6047}" presName="FourNodes_3_text" presStyleLbl="node1" presStyleIdx="3" presStyleCnt="4">
        <dgm:presLayoutVars>
          <dgm:bulletEnabled val="1"/>
        </dgm:presLayoutVars>
      </dgm:prSet>
      <dgm:spPr/>
    </dgm:pt>
    <dgm:pt modelId="{B98F86B6-89DC-4E19-A792-7EF6E4266CBB}" type="pres">
      <dgm:prSet presAssocID="{D750C9E7-31FA-40E7-9914-5B4B0E4B6047}" presName="FourNodes_4_text" presStyleLbl="node1" presStyleIdx="3" presStyleCnt="4">
        <dgm:presLayoutVars>
          <dgm:bulletEnabled val="1"/>
        </dgm:presLayoutVars>
      </dgm:prSet>
      <dgm:spPr/>
    </dgm:pt>
  </dgm:ptLst>
  <dgm:cxnLst>
    <dgm:cxn modelId="{8A236B00-86C4-4367-B8CF-89DD7F7061B1}" srcId="{D750C9E7-31FA-40E7-9914-5B4B0E4B6047}" destId="{18746050-583C-465B-962D-F50CB3882261}" srcOrd="2" destOrd="0" parTransId="{FF14BDE5-97C8-4096-B8AD-68E0E69C4A57}" sibTransId="{357D373B-7AD7-4DA6-B4EB-02F7CC440D3C}"/>
    <dgm:cxn modelId="{61B1AD02-7794-4728-917B-E0A578F985FF}" srcId="{D750C9E7-31FA-40E7-9914-5B4B0E4B6047}" destId="{45BC8BC7-5605-4840-9542-70A21DAB9DED}" srcOrd="0" destOrd="0" parTransId="{32D1ADC3-38F8-4B36-912E-A8E7A2F8828B}" sibTransId="{2F24A539-C6D8-49CF-A8B6-C3FAA76FF44E}"/>
    <dgm:cxn modelId="{DC16C207-AB51-4029-9774-8AF7FC8BD2D8}" type="presOf" srcId="{930B753C-B496-463A-A8D3-B62D5230ADB6}" destId="{7E186601-0C8E-493E-889F-EA1DE148E22C}" srcOrd="0" destOrd="0" presId="urn:microsoft.com/office/officeart/2005/8/layout/vProcess5"/>
    <dgm:cxn modelId="{F6911D24-7397-4D54-949A-CC74EC6BF9E6}" type="presOf" srcId="{45BC8BC7-5605-4840-9542-70A21DAB9DED}" destId="{F1C41FDB-1362-4FFF-A8D3-BB55E44867B4}" srcOrd="0" destOrd="0" presId="urn:microsoft.com/office/officeart/2005/8/layout/vProcess5"/>
    <dgm:cxn modelId="{D65D6A24-F12D-4807-BD9B-BA8FDE90D9C1}" type="presOf" srcId="{930B753C-B496-463A-A8D3-B62D5230ADB6}" destId="{B98F86B6-89DC-4E19-A792-7EF6E4266CBB}" srcOrd="1" destOrd="0" presId="urn:microsoft.com/office/officeart/2005/8/layout/vProcess5"/>
    <dgm:cxn modelId="{4FF2A02A-BB05-4BE9-A564-2D38F18C3F0D}" type="presOf" srcId="{36886CB0-6BE9-4393-83D9-DBA29B6CEE43}" destId="{42A61CCE-7A04-4AEE-B6DD-4FDD2F9F1D09}" srcOrd="0" destOrd="0" presId="urn:microsoft.com/office/officeart/2005/8/layout/vProcess5"/>
    <dgm:cxn modelId="{415EE73B-75AE-43F7-8204-2746CC44A118}" type="presOf" srcId="{427A06A6-36D3-4DE9-B565-6A2B733C4A11}" destId="{7A49E41A-2C21-466D-9334-170C1591088E}" srcOrd="1" destOrd="0" presId="urn:microsoft.com/office/officeart/2005/8/layout/vProcess5"/>
    <dgm:cxn modelId="{761F7670-17B5-4986-9B77-E7F91AD8C970}" type="presOf" srcId="{2F24A539-C6D8-49CF-A8B6-C3FAA76FF44E}" destId="{7558D2F4-BF3D-445B-BC44-FBC9F811A2E0}" srcOrd="0" destOrd="0" presId="urn:microsoft.com/office/officeart/2005/8/layout/vProcess5"/>
    <dgm:cxn modelId="{197F3C71-0B1C-4A28-BC67-24E1D0BD4A6D}" srcId="{D750C9E7-31FA-40E7-9914-5B4B0E4B6047}" destId="{427A06A6-36D3-4DE9-B565-6A2B733C4A11}" srcOrd="1" destOrd="0" parTransId="{10EBE744-B999-44EB-A3BB-DE8DE8AC221C}" sibTransId="{36886CB0-6BE9-4393-83D9-DBA29B6CEE43}"/>
    <dgm:cxn modelId="{C30C3F7C-100D-486F-B1DC-9EC149B2EC68}" type="presOf" srcId="{18746050-583C-465B-962D-F50CB3882261}" destId="{BB09B8E1-FD35-4507-911B-EE9F60085D1E}" srcOrd="0" destOrd="0" presId="urn:microsoft.com/office/officeart/2005/8/layout/vProcess5"/>
    <dgm:cxn modelId="{51B21F7D-53FD-4212-89D0-7CAFD996784B}" type="presOf" srcId="{357D373B-7AD7-4DA6-B4EB-02F7CC440D3C}" destId="{73A69A95-0598-4506-B203-008D6692673D}" srcOrd="0" destOrd="0" presId="urn:microsoft.com/office/officeart/2005/8/layout/vProcess5"/>
    <dgm:cxn modelId="{3D91137E-CD80-4673-BFCF-D5E5F144C5A0}" srcId="{D750C9E7-31FA-40E7-9914-5B4B0E4B6047}" destId="{930B753C-B496-463A-A8D3-B62D5230ADB6}" srcOrd="3" destOrd="0" parTransId="{173786C4-888D-4720-9437-69AB6BA61318}" sibTransId="{42B1858A-9DBC-46AF-A540-8C86D0DE0A61}"/>
    <dgm:cxn modelId="{1C9E93D7-A3F7-48E2-855D-88FD922AC97C}" type="presOf" srcId="{45BC8BC7-5605-4840-9542-70A21DAB9DED}" destId="{583A3785-B595-4AAF-A00C-D608D7977286}" srcOrd="1" destOrd="0" presId="urn:microsoft.com/office/officeart/2005/8/layout/vProcess5"/>
    <dgm:cxn modelId="{A089FCDB-B118-4A74-9C2F-B61C234957BB}" type="presOf" srcId="{D750C9E7-31FA-40E7-9914-5B4B0E4B6047}" destId="{8DB98736-64F5-4D0E-B8A5-815EC8860B42}" srcOrd="0" destOrd="0" presId="urn:microsoft.com/office/officeart/2005/8/layout/vProcess5"/>
    <dgm:cxn modelId="{084774E8-A3C4-4007-A3C3-F70C9674EBE8}" type="presOf" srcId="{427A06A6-36D3-4DE9-B565-6A2B733C4A11}" destId="{7708D97E-9EC0-4AB4-B1AA-3049D628E3D5}" srcOrd="0" destOrd="0" presId="urn:microsoft.com/office/officeart/2005/8/layout/vProcess5"/>
    <dgm:cxn modelId="{A10791FC-8082-4A40-9F54-92BF268A8BD4}" type="presOf" srcId="{18746050-583C-465B-962D-F50CB3882261}" destId="{81DDEFDD-FEF0-44AF-9028-72A8D01071EA}" srcOrd="1" destOrd="0" presId="urn:microsoft.com/office/officeart/2005/8/layout/vProcess5"/>
    <dgm:cxn modelId="{E41F5E9D-890A-4135-AEDD-102DD610242F}" type="presParOf" srcId="{8DB98736-64F5-4D0E-B8A5-815EC8860B42}" destId="{3049B46D-E53F-4B90-B771-0ECE6E072A90}" srcOrd="0" destOrd="0" presId="urn:microsoft.com/office/officeart/2005/8/layout/vProcess5"/>
    <dgm:cxn modelId="{9F16E2A1-CE36-4966-88F4-CDDD912F9CCC}" type="presParOf" srcId="{8DB98736-64F5-4D0E-B8A5-815EC8860B42}" destId="{F1C41FDB-1362-4FFF-A8D3-BB55E44867B4}" srcOrd="1" destOrd="0" presId="urn:microsoft.com/office/officeart/2005/8/layout/vProcess5"/>
    <dgm:cxn modelId="{EB2B35C1-FC50-4C67-B94D-59CD195D8863}" type="presParOf" srcId="{8DB98736-64F5-4D0E-B8A5-815EC8860B42}" destId="{7708D97E-9EC0-4AB4-B1AA-3049D628E3D5}" srcOrd="2" destOrd="0" presId="urn:microsoft.com/office/officeart/2005/8/layout/vProcess5"/>
    <dgm:cxn modelId="{7D6E2446-4ABC-4741-8A71-8328576721A4}" type="presParOf" srcId="{8DB98736-64F5-4D0E-B8A5-815EC8860B42}" destId="{BB09B8E1-FD35-4507-911B-EE9F60085D1E}" srcOrd="3" destOrd="0" presId="urn:microsoft.com/office/officeart/2005/8/layout/vProcess5"/>
    <dgm:cxn modelId="{25D2D575-A5B6-4494-96E9-A87E0B1378A0}" type="presParOf" srcId="{8DB98736-64F5-4D0E-B8A5-815EC8860B42}" destId="{7E186601-0C8E-493E-889F-EA1DE148E22C}" srcOrd="4" destOrd="0" presId="urn:microsoft.com/office/officeart/2005/8/layout/vProcess5"/>
    <dgm:cxn modelId="{49C448A1-DD8B-43FF-9364-C373999019D0}" type="presParOf" srcId="{8DB98736-64F5-4D0E-B8A5-815EC8860B42}" destId="{7558D2F4-BF3D-445B-BC44-FBC9F811A2E0}" srcOrd="5" destOrd="0" presId="urn:microsoft.com/office/officeart/2005/8/layout/vProcess5"/>
    <dgm:cxn modelId="{9D856E98-A4CD-42AC-B302-672B09A60F4D}" type="presParOf" srcId="{8DB98736-64F5-4D0E-B8A5-815EC8860B42}" destId="{42A61CCE-7A04-4AEE-B6DD-4FDD2F9F1D09}" srcOrd="6" destOrd="0" presId="urn:microsoft.com/office/officeart/2005/8/layout/vProcess5"/>
    <dgm:cxn modelId="{1B2605B1-EDA8-43EA-8666-2B1DB92CF0C5}" type="presParOf" srcId="{8DB98736-64F5-4D0E-B8A5-815EC8860B42}" destId="{73A69A95-0598-4506-B203-008D6692673D}" srcOrd="7" destOrd="0" presId="urn:microsoft.com/office/officeart/2005/8/layout/vProcess5"/>
    <dgm:cxn modelId="{84919C42-C1DC-4811-92A8-99E21B5B5B2B}" type="presParOf" srcId="{8DB98736-64F5-4D0E-B8A5-815EC8860B42}" destId="{583A3785-B595-4AAF-A00C-D608D7977286}" srcOrd="8" destOrd="0" presId="urn:microsoft.com/office/officeart/2005/8/layout/vProcess5"/>
    <dgm:cxn modelId="{8095DE09-4B1D-448A-A0B6-D946C311F2A6}" type="presParOf" srcId="{8DB98736-64F5-4D0E-B8A5-815EC8860B42}" destId="{7A49E41A-2C21-466D-9334-170C1591088E}" srcOrd="9" destOrd="0" presId="urn:microsoft.com/office/officeart/2005/8/layout/vProcess5"/>
    <dgm:cxn modelId="{4FB351B7-8EB8-4ED6-ACFA-3D43D6BA605A}" type="presParOf" srcId="{8DB98736-64F5-4D0E-B8A5-815EC8860B42}" destId="{81DDEFDD-FEF0-44AF-9028-72A8D01071EA}" srcOrd="10" destOrd="0" presId="urn:microsoft.com/office/officeart/2005/8/layout/vProcess5"/>
    <dgm:cxn modelId="{2DE44F62-302A-4902-9CE0-5639ED2F4344}" type="presParOf" srcId="{8DB98736-64F5-4D0E-B8A5-815EC8860B42}" destId="{B98F86B6-89DC-4E19-A792-7EF6E4266CB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BE90-556A-4002-B5CF-A7DF8DAF5933}">
      <dsp:nvSpPr>
        <dsp:cNvPr id="0" name=""/>
        <dsp:cNvSpPr/>
      </dsp:nvSpPr>
      <dsp:spPr>
        <a:xfrm>
          <a:off x="1980823" y="647289"/>
          <a:ext cx="4167238" cy="4167238"/>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364CF6-79DC-4D18-9F92-EC67A0AD00F1}">
      <dsp:nvSpPr>
        <dsp:cNvPr id="0" name=""/>
        <dsp:cNvSpPr/>
      </dsp:nvSpPr>
      <dsp:spPr>
        <a:xfrm>
          <a:off x="1980823" y="647289"/>
          <a:ext cx="4167238" cy="4167238"/>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ABF0F-475C-49EF-B1F2-CB9373BC7A1A}">
      <dsp:nvSpPr>
        <dsp:cNvPr id="0" name=""/>
        <dsp:cNvSpPr/>
      </dsp:nvSpPr>
      <dsp:spPr>
        <a:xfrm>
          <a:off x="1980823" y="647289"/>
          <a:ext cx="4167238" cy="4167238"/>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5B181B-A0AE-431B-824F-A118243F7563}">
      <dsp:nvSpPr>
        <dsp:cNvPr id="0" name=""/>
        <dsp:cNvSpPr/>
      </dsp:nvSpPr>
      <dsp:spPr>
        <a:xfrm>
          <a:off x="1980823" y="647289"/>
          <a:ext cx="4167238" cy="4167238"/>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DAD62-EC85-4290-BE0C-CA1BB0E0C542}">
      <dsp:nvSpPr>
        <dsp:cNvPr id="0" name=""/>
        <dsp:cNvSpPr/>
      </dsp:nvSpPr>
      <dsp:spPr>
        <a:xfrm>
          <a:off x="3104997" y="1771463"/>
          <a:ext cx="1918890" cy="19188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Key Elements</a:t>
          </a:r>
          <a:endParaRPr lang="en-IN" sz="2700" kern="1200" dirty="0"/>
        </a:p>
      </dsp:txBody>
      <dsp:txXfrm>
        <a:off x="3386012" y="2052478"/>
        <a:ext cx="1356860" cy="1356860"/>
      </dsp:txXfrm>
    </dsp:sp>
    <dsp:sp modelId="{F52258C7-9F22-4597-85AD-4371A49C96D6}">
      <dsp:nvSpPr>
        <dsp:cNvPr id="0" name=""/>
        <dsp:cNvSpPr/>
      </dsp:nvSpPr>
      <dsp:spPr>
        <a:xfrm>
          <a:off x="3322379" y="-87702"/>
          <a:ext cx="1484127" cy="156669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askerville Old Face" panose="02020602080505020303" pitchFamily="18" charset="0"/>
            </a:rPr>
            <a:t>International Transactions</a:t>
          </a:r>
          <a:endParaRPr lang="en-IN" sz="1400" kern="1200" dirty="0">
            <a:latin typeface="Baskerville Old Face" panose="02020602080505020303" pitchFamily="18" charset="0"/>
          </a:endParaRPr>
        </a:p>
      </dsp:txBody>
      <dsp:txXfrm>
        <a:off x="3539724" y="141735"/>
        <a:ext cx="1049437" cy="1107821"/>
      </dsp:txXfrm>
    </dsp:sp>
    <dsp:sp modelId="{9D2D94D2-3952-4763-8656-BB82F27FA22D}">
      <dsp:nvSpPr>
        <dsp:cNvPr id="0" name=""/>
        <dsp:cNvSpPr/>
      </dsp:nvSpPr>
      <dsp:spPr>
        <a:xfrm>
          <a:off x="5334620" y="1934948"/>
          <a:ext cx="1530173" cy="159192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spc="-5" dirty="0">
              <a:latin typeface="Baskerville Old Face" panose="02020602080505020303" pitchFamily="18" charset="0"/>
              <a:cs typeface="Comic Sans MS"/>
            </a:rPr>
            <a:t>Associated Enterprises (AE)</a:t>
          </a:r>
          <a:endParaRPr lang="en-IN" sz="1400" kern="1200" dirty="0">
            <a:latin typeface="Baskerville Old Face" panose="02020602080505020303" pitchFamily="18" charset="0"/>
          </a:endParaRPr>
        </a:p>
      </dsp:txBody>
      <dsp:txXfrm>
        <a:off x="5558709" y="2168079"/>
        <a:ext cx="1081995" cy="1125659"/>
      </dsp:txXfrm>
    </dsp:sp>
    <dsp:sp modelId="{E87DFFCF-D1D4-44BD-8006-7CAAAF30CB6E}">
      <dsp:nvSpPr>
        <dsp:cNvPr id="0" name=""/>
        <dsp:cNvSpPr/>
      </dsp:nvSpPr>
      <dsp:spPr>
        <a:xfrm>
          <a:off x="3188144" y="4025975"/>
          <a:ext cx="1752597" cy="148039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spc="-5" dirty="0">
              <a:latin typeface="Baskerville Old Face" panose="02020602080505020303" pitchFamily="18" charset="0"/>
              <a:cs typeface="Comic Sans MS"/>
            </a:rPr>
            <a:t> </a:t>
          </a:r>
          <a:r>
            <a:rPr lang="en-IN" sz="1400" b="1" kern="1200" dirty="0">
              <a:latin typeface="Baskerville Old Face" panose="02020602080505020303" pitchFamily="18" charset="0"/>
              <a:cs typeface="Comic Sans MS"/>
            </a:rPr>
            <a:t>Permane</a:t>
          </a:r>
          <a:r>
            <a:rPr lang="en-IN" sz="1400" b="1" kern="1200" spc="5" dirty="0">
              <a:latin typeface="Baskerville Old Face" panose="02020602080505020303" pitchFamily="18" charset="0"/>
              <a:cs typeface="Comic Sans MS"/>
            </a:rPr>
            <a:t>n</a:t>
          </a:r>
          <a:r>
            <a:rPr lang="en-IN" sz="1400" b="1" kern="1200" dirty="0">
              <a:latin typeface="Baskerville Old Face" panose="02020602080505020303" pitchFamily="18" charset="0"/>
              <a:cs typeface="Comic Sans MS"/>
            </a:rPr>
            <a:t>t</a:t>
          </a:r>
          <a:r>
            <a:rPr lang="en-IN" sz="1400" b="1" kern="1200" spc="-25" dirty="0">
              <a:latin typeface="Baskerville Old Face" panose="02020602080505020303" pitchFamily="18" charset="0"/>
              <a:cs typeface="Comic Sans MS"/>
            </a:rPr>
            <a:t> </a:t>
          </a:r>
          <a:r>
            <a:rPr lang="en-IN" sz="1400" b="1" kern="1200" dirty="0">
              <a:latin typeface="Baskerville Old Face" panose="02020602080505020303" pitchFamily="18" charset="0"/>
              <a:cs typeface="Comic Sans MS"/>
            </a:rPr>
            <a:t>Estab</a:t>
          </a:r>
          <a:r>
            <a:rPr lang="en-IN" sz="1400" b="1" kern="1200" spc="-5" dirty="0">
              <a:latin typeface="Baskerville Old Face" panose="02020602080505020303" pitchFamily="18" charset="0"/>
              <a:cs typeface="Comic Sans MS"/>
            </a:rPr>
            <a:t>lishme</a:t>
          </a:r>
          <a:r>
            <a:rPr lang="en-IN" sz="1400" b="1" kern="1200" spc="5" dirty="0">
              <a:latin typeface="Baskerville Old Face" panose="02020602080505020303" pitchFamily="18" charset="0"/>
              <a:cs typeface="Comic Sans MS"/>
            </a:rPr>
            <a:t>n</a:t>
          </a:r>
          <a:r>
            <a:rPr lang="en-IN" sz="1400" b="1" kern="1200" dirty="0">
              <a:latin typeface="Baskerville Old Face" panose="02020602080505020303" pitchFamily="18" charset="0"/>
              <a:cs typeface="Comic Sans MS"/>
            </a:rPr>
            <a:t>t </a:t>
          </a:r>
          <a:r>
            <a:rPr lang="en-IN" sz="1400" b="1" kern="1200" spc="-5" dirty="0">
              <a:latin typeface="Baskerville Old Face" panose="02020602080505020303" pitchFamily="18" charset="0"/>
              <a:cs typeface="Comic Sans MS"/>
            </a:rPr>
            <a:t>(PE)</a:t>
          </a:r>
          <a:endParaRPr lang="en-IN" sz="1400" kern="1200" dirty="0">
            <a:latin typeface="Baskerville Old Face" panose="02020602080505020303" pitchFamily="18" charset="0"/>
          </a:endParaRPr>
        </a:p>
      </dsp:txBody>
      <dsp:txXfrm>
        <a:off x="3444806" y="4242774"/>
        <a:ext cx="1239273" cy="1046795"/>
      </dsp:txXfrm>
    </dsp:sp>
    <dsp:sp modelId="{35789835-A0C6-451B-8C50-1CF0BDBB8FF3}">
      <dsp:nvSpPr>
        <dsp:cNvPr id="0" name=""/>
        <dsp:cNvSpPr/>
      </dsp:nvSpPr>
      <dsp:spPr>
        <a:xfrm>
          <a:off x="1263206" y="1975574"/>
          <a:ext cx="1531946" cy="151066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spc="-5" dirty="0">
              <a:latin typeface="Baskerville Old Face" panose="02020602080505020303" pitchFamily="18" charset="0"/>
              <a:cs typeface="Comic Sans MS"/>
            </a:rPr>
            <a:t>Determination</a:t>
          </a:r>
          <a:r>
            <a:rPr lang="en-US" sz="1200" b="1" kern="1200" spc="25" dirty="0">
              <a:latin typeface="Baskerville Old Face" panose="02020602080505020303" pitchFamily="18" charset="0"/>
              <a:cs typeface="Comic Sans MS"/>
            </a:rPr>
            <a:t> </a:t>
          </a:r>
          <a:r>
            <a:rPr lang="en-US" sz="1200" b="1" kern="1200" spc="-5" dirty="0">
              <a:latin typeface="Baskerville Old Face" panose="02020602080505020303" pitchFamily="18" charset="0"/>
              <a:cs typeface="Comic Sans MS"/>
            </a:rPr>
            <a:t>of</a:t>
          </a:r>
          <a:r>
            <a:rPr lang="en-US" sz="1200" b="1" kern="1200" spc="5" dirty="0">
              <a:latin typeface="Baskerville Old Face" panose="02020602080505020303" pitchFamily="18" charset="0"/>
              <a:cs typeface="Comic Sans MS"/>
            </a:rPr>
            <a:t> </a:t>
          </a:r>
          <a:r>
            <a:rPr lang="en-US" sz="1200" b="1" kern="1200" spc="-10" dirty="0">
              <a:latin typeface="Baskerville Old Face" panose="02020602080505020303" pitchFamily="18" charset="0"/>
              <a:cs typeface="Comic Sans MS"/>
            </a:rPr>
            <a:t>Arm’s</a:t>
          </a:r>
          <a:r>
            <a:rPr lang="en-US" sz="1200" b="1" kern="1200" spc="20" dirty="0">
              <a:latin typeface="Baskerville Old Face" panose="02020602080505020303" pitchFamily="18" charset="0"/>
              <a:cs typeface="Comic Sans MS"/>
            </a:rPr>
            <a:t> </a:t>
          </a:r>
          <a:r>
            <a:rPr lang="en-US" sz="1200" b="1" kern="1200" spc="-5" dirty="0">
              <a:latin typeface="Baskerville Old Face" panose="02020602080505020303" pitchFamily="18" charset="0"/>
              <a:cs typeface="Comic Sans MS"/>
            </a:rPr>
            <a:t>Length</a:t>
          </a:r>
          <a:r>
            <a:rPr lang="en-US" sz="1200" b="1" kern="1200" spc="20" dirty="0">
              <a:latin typeface="Baskerville Old Face" panose="02020602080505020303" pitchFamily="18" charset="0"/>
              <a:cs typeface="Comic Sans MS"/>
            </a:rPr>
            <a:t> </a:t>
          </a:r>
          <a:r>
            <a:rPr lang="en-US" sz="1200" b="1" kern="1200" spc="-5" dirty="0">
              <a:latin typeface="Baskerville Old Face" panose="02020602080505020303" pitchFamily="18" charset="0"/>
              <a:cs typeface="Comic Sans MS"/>
            </a:rPr>
            <a:t>Price</a:t>
          </a:r>
          <a:r>
            <a:rPr lang="en-US" sz="1200" b="1" kern="1200" spc="25" dirty="0">
              <a:latin typeface="Baskerville Old Face" panose="02020602080505020303" pitchFamily="18" charset="0"/>
              <a:cs typeface="Comic Sans MS"/>
            </a:rPr>
            <a:t> </a:t>
          </a:r>
          <a:r>
            <a:rPr lang="en-US" sz="1200" b="1" kern="1200" spc="-10" dirty="0">
              <a:latin typeface="Baskerville Old Face" panose="02020602080505020303" pitchFamily="18" charset="0"/>
              <a:cs typeface="Comic Sans MS"/>
            </a:rPr>
            <a:t>(ALP)</a:t>
          </a:r>
          <a:r>
            <a:rPr lang="en-US" sz="1200" b="1" kern="1200" spc="30" dirty="0">
              <a:latin typeface="Baskerville Old Face" panose="02020602080505020303" pitchFamily="18" charset="0"/>
              <a:cs typeface="Comic Sans MS"/>
            </a:rPr>
            <a:t> </a:t>
          </a:r>
          <a:r>
            <a:rPr lang="en-US" sz="1200" b="1" kern="1200" spc="-5" dirty="0">
              <a:latin typeface="Baskerville Old Face" panose="02020602080505020303" pitchFamily="18" charset="0"/>
              <a:cs typeface="Comic Sans MS"/>
            </a:rPr>
            <a:t>as</a:t>
          </a:r>
          <a:r>
            <a:rPr lang="en-US" sz="1200" b="1" kern="1200" dirty="0">
              <a:latin typeface="Baskerville Old Face" panose="02020602080505020303" pitchFamily="18" charset="0"/>
              <a:cs typeface="Comic Sans MS"/>
            </a:rPr>
            <a:t> </a:t>
          </a:r>
          <a:r>
            <a:rPr lang="en-US" sz="1200" b="1" kern="1200" spc="-10" dirty="0">
              <a:latin typeface="Baskerville Old Face" panose="02020602080505020303" pitchFamily="18" charset="0"/>
              <a:cs typeface="Comic Sans MS"/>
            </a:rPr>
            <a:t>per</a:t>
          </a:r>
          <a:r>
            <a:rPr lang="en-US" sz="1200" b="1" kern="1200" spc="25" dirty="0">
              <a:latin typeface="Baskerville Old Face" panose="02020602080505020303" pitchFamily="18" charset="0"/>
              <a:cs typeface="Comic Sans MS"/>
            </a:rPr>
            <a:t> </a:t>
          </a:r>
          <a:r>
            <a:rPr lang="en-US" sz="1200" b="1" kern="1200" spc="-5" dirty="0">
              <a:latin typeface="Baskerville Old Face" panose="02020602080505020303" pitchFamily="18" charset="0"/>
              <a:cs typeface="Comic Sans MS"/>
            </a:rPr>
            <a:t>Sec.92C</a:t>
          </a:r>
          <a:r>
            <a:rPr lang="en-US" sz="1200" b="1" kern="1200" spc="40" dirty="0">
              <a:latin typeface="Baskerville Old Face" panose="02020602080505020303" pitchFamily="18" charset="0"/>
              <a:cs typeface="Comic Sans MS"/>
            </a:rPr>
            <a:t> </a:t>
          </a:r>
          <a:r>
            <a:rPr lang="en-US" sz="1200" b="1" kern="1200" spc="-5" dirty="0">
              <a:latin typeface="Baskerville Old Face" panose="02020602080505020303" pitchFamily="18" charset="0"/>
              <a:cs typeface="Comic Sans MS"/>
            </a:rPr>
            <a:t>of</a:t>
          </a:r>
          <a:r>
            <a:rPr lang="en-US" sz="1200" b="1" kern="1200" spc="5" dirty="0">
              <a:latin typeface="Baskerville Old Face" panose="02020602080505020303" pitchFamily="18" charset="0"/>
              <a:cs typeface="Comic Sans MS"/>
            </a:rPr>
            <a:t> </a:t>
          </a:r>
          <a:r>
            <a:rPr lang="en-US" sz="1200" b="1" kern="1200" dirty="0">
              <a:latin typeface="Baskerville Old Face" panose="02020602080505020303" pitchFamily="18" charset="0"/>
              <a:cs typeface="Comic Sans MS"/>
            </a:rPr>
            <a:t>IT</a:t>
          </a:r>
          <a:r>
            <a:rPr lang="en-US" sz="1200" b="1" kern="1200" spc="5" dirty="0">
              <a:latin typeface="Baskerville Old Face" panose="02020602080505020303" pitchFamily="18" charset="0"/>
              <a:cs typeface="Comic Sans MS"/>
            </a:rPr>
            <a:t> </a:t>
          </a:r>
          <a:r>
            <a:rPr lang="en-US" sz="1200" b="1" kern="1200" spc="-10" dirty="0">
              <a:latin typeface="Baskerville Old Face" panose="02020602080505020303" pitchFamily="18" charset="0"/>
              <a:cs typeface="Comic Sans MS"/>
            </a:rPr>
            <a:t>Act,1961</a:t>
          </a:r>
          <a:endParaRPr lang="en-IN" sz="1200" kern="1200" dirty="0">
            <a:latin typeface="Baskerville Old Face" panose="02020602080505020303" pitchFamily="18" charset="0"/>
          </a:endParaRPr>
        </a:p>
      </dsp:txBody>
      <dsp:txXfrm>
        <a:off x="1487554" y="2196806"/>
        <a:ext cx="1083250" cy="1068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DDD34-ED19-4ABD-8F94-E2C4CADF909E}">
      <dsp:nvSpPr>
        <dsp:cNvPr id="0" name=""/>
        <dsp:cNvSpPr/>
      </dsp:nvSpPr>
      <dsp:spPr>
        <a:xfrm>
          <a:off x="5818682" y="825590"/>
          <a:ext cx="2122995" cy="3505123"/>
        </a:xfrm>
        <a:prstGeom prst="wedgeRectCallout">
          <a:avLst>
            <a:gd name="adj1" fmla="val 0"/>
            <a:gd name="adj2" fmla="val 0"/>
          </a:avLst>
        </a:prstGeom>
        <a:solidFill>
          <a:schemeClr val="accent4">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FontTx/>
            <a:buNone/>
          </a:pPr>
          <a:r>
            <a:rPr lang="en-US" sz="1800" kern="1200" dirty="0">
              <a:latin typeface="Baskerville Old Face" panose="02020602080505020303" pitchFamily="18" charset="0"/>
            </a:rPr>
            <a:t>“enterprise means a person (including a permanent establishment of such person) who is, or has been, or is proposed to be, engaged in any activity....” </a:t>
          </a:r>
          <a:endParaRPr lang="en-IN" sz="1800" kern="1200" dirty="0">
            <a:latin typeface="Baskerville Old Face" panose="02020602080505020303" pitchFamily="18" charset="0"/>
          </a:endParaRPr>
        </a:p>
      </dsp:txBody>
      <dsp:txXfrm>
        <a:off x="6088118" y="825590"/>
        <a:ext cx="1853560" cy="3505123"/>
      </dsp:txXfrm>
    </dsp:sp>
    <dsp:sp modelId="{7D9B1DAA-6319-410B-A7CB-6BA493FCEADD}">
      <dsp:nvSpPr>
        <dsp:cNvPr id="0" name=""/>
        <dsp:cNvSpPr/>
      </dsp:nvSpPr>
      <dsp:spPr>
        <a:xfrm>
          <a:off x="5811267" y="34833"/>
          <a:ext cx="2139125" cy="81075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Baskerville Old Face" panose="02020602080505020303" pitchFamily="18" charset="0"/>
            </a:rPr>
            <a:t>Section 92F(iii) – Enterprise</a:t>
          </a:r>
        </a:p>
      </dsp:txBody>
      <dsp:txXfrm>
        <a:off x="5811267" y="34833"/>
        <a:ext cx="2139125" cy="810758"/>
      </dsp:txXfrm>
    </dsp:sp>
    <dsp:sp modelId="{CB727237-C53B-41A7-B660-E1BDE0FDE4C6}">
      <dsp:nvSpPr>
        <dsp:cNvPr id="0" name=""/>
        <dsp:cNvSpPr/>
      </dsp:nvSpPr>
      <dsp:spPr>
        <a:xfrm>
          <a:off x="3332738" y="809648"/>
          <a:ext cx="2126173" cy="3526337"/>
        </a:xfrm>
        <a:prstGeom prst="wedgeRectCallout">
          <a:avLst>
            <a:gd name="adj1" fmla="val 62500"/>
            <a:gd name="adj2" fmla="val 20830"/>
          </a:avLst>
        </a:prstGeom>
        <a:solidFill>
          <a:schemeClr val="accent4">
            <a:tint val="50000"/>
            <a:hueOff val="389513"/>
            <a:satOff val="15057"/>
            <a:lumOff val="72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FontTx/>
            <a:buNone/>
          </a:pPr>
          <a:r>
            <a:rPr lang="en-US" sz="1800" kern="1200" dirty="0">
              <a:latin typeface="Baskerville Old Face" panose="02020602080505020303" pitchFamily="18" charset="0"/>
            </a:rPr>
            <a:t>“AE in relation to another enterprise, means an enterprise which participates….in the management or control or capital of the other enterprise……” </a:t>
          </a:r>
          <a:endParaRPr lang="en-IN" sz="1800" kern="1200" dirty="0">
            <a:latin typeface="Baskerville Old Face" panose="02020602080505020303" pitchFamily="18" charset="0"/>
          </a:endParaRPr>
        </a:p>
      </dsp:txBody>
      <dsp:txXfrm>
        <a:off x="3602577" y="809648"/>
        <a:ext cx="1856335" cy="3526337"/>
      </dsp:txXfrm>
    </dsp:sp>
    <dsp:sp modelId="{5BE791F7-77AA-4F6D-9210-0C2813C4AFA3}">
      <dsp:nvSpPr>
        <dsp:cNvPr id="0" name=""/>
        <dsp:cNvSpPr/>
      </dsp:nvSpPr>
      <dsp:spPr>
        <a:xfrm>
          <a:off x="3342820" y="38196"/>
          <a:ext cx="2084686" cy="768884"/>
        </a:xfrm>
        <a:prstGeom prst="rect">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Baskerville Old Face" panose="02020602080505020303" pitchFamily="18" charset="0"/>
            </a:rPr>
            <a:t>Section 92A(1) – Associated Enterprise</a:t>
          </a:r>
        </a:p>
      </dsp:txBody>
      <dsp:txXfrm>
        <a:off x="3342820" y="38196"/>
        <a:ext cx="2084686" cy="768884"/>
      </dsp:txXfrm>
    </dsp:sp>
    <dsp:sp modelId="{457D99F2-C819-44DA-882A-96C007010538}">
      <dsp:nvSpPr>
        <dsp:cNvPr id="0" name=""/>
        <dsp:cNvSpPr/>
      </dsp:nvSpPr>
      <dsp:spPr>
        <a:xfrm>
          <a:off x="893989" y="830706"/>
          <a:ext cx="2147327" cy="3501479"/>
        </a:xfrm>
        <a:prstGeom prst="wedgeRectCallout">
          <a:avLst>
            <a:gd name="adj1" fmla="val 62500"/>
            <a:gd name="adj2" fmla="val 20830"/>
          </a:avLst>
        </a:prstGeom>
        <a:solidFill>
          <a:schemeClr val="accent4">
            <a:tint val="50000"/>
            <a:hueOff val="779026"/>
            <a:satOff val="30114"/>
            <a:lumOff val="145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FontTx/>
            <a:buNone/>
          </a:pPr>
          <a:endParaRPr lang="en-US" sz="1800" kern="1200" dirty="0">
            <a:latin typeface="Baskerville Old Face" panose="02020602080505020303" pitchFamily="18" charset="0"/>
          </a:endParaRPr>
        </a:p>
        <a:p>
          <a:pPr marL="0" lvl="0" indent="0" algn="ctr" defTabSz="800100">
            <a:lnSpc>
              <a:spcPct val="90000"/>
            </a:lnSpc>
            <a:spcBef>
              <a:spcPct val="0"/>
            </a:spcBef>
            <a:spcAft>
              <a:spcPct val="35000"/>
            </a:spcAft>
            <a:buFontTx/>
            <a:buNone/>
          </a:pPr>
          <a:r>
            <a:rPr lang="en-US" sz="1800" kern="1200" dirty="0">
              <a:latin typeface="Baskerville Old Face" panose="02020602080505020303" pitchFamily="18" charset="0"/>
            </a:rPr>
            <a:t>“a transaction between two or more associated enterprises, either or both of whom are non-residents, in the nature of purchase, sale or lease ……”</a:t>
          </a:r>
          <a:endParaRPr lang="en-IN" sz="1800" kern="1200" dirty="0">
            <a:latin typeface="Baskerville Old Face" panose="02020602080505020303" pitchFamily="18" charset="0"/>
          </a:endParaRPr>
        </a:p>
        <a:p>
          <a:pPr marL="0" lvl="0" indent="0" algn="ctr" defTabSz="800100">
            <a:lnSpc>
              <a:spcPct val="90000"/>
            </a:lnSpc>
            <a:spcBef>
              <a:spcPct val="0"/>
            </a:spcBef>
            <a:spcAft>
              <a:spcPct val="35000"/>
            </a:spcAft>
            <a:buNone/>
          </a:pPr>
          <a:endParaRPr lang="en-IN" sz="1800" kern="1200" dirty="0">
            <a:latin typeface="Baskerville Old Face" panose="02020602080505020303" pitchFamily="18" charset="0"/>
          </a:endParaRPr>
        </a:p>
      </dsp:txBody>
      <dsp:txXfrm>
        <a:off x="1166512" y="830706"/>
        <a:ext cx="1874804" cy="3501479"/>
      </dsp:txXfrm>
    </dsp:sp>
    <dsp:sp modelId="{BA636F9E-D07F-468B-B03A-08815C570710}">
      <dsp:nvSpPr>
        <dsp:cNvPr id="0" name=""/>
        <dsp:cNvSpPr/>
      </dsp:nvSpPr>
      <dsp:spPr>
        <a:xfrm>
          <a:off x="909419" y="38383"/>
          <a:ext cx="2116468" cy="782378"/>
        </a:xfrm>
        <a:prstGeom prst="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askerville Old Face" panose="02020602080505020303" pitchFamily="18" charset="0"/>
            </a:rPr>
            <a:t>Section 92B(1)- </a:t>
          </a:r>
          <a:r>
            <a:rPr lang="en-IN" sz="1600" kern="1200" dirty="0">
              <a:latin typeface="Baskerville Old Face" panose="02020602080505020303" pitchFamily="18" charset="0"/>
            </a:rPr>
            <a:t>International transaction</a:t>
          </a:r>
        </a:p>
      </dsp:txBody>
      <dsp:txXfrm>
        <a:off x="909419" y="38383"/>
        <a:ext cx="2116468" cy="782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41FDB-1362-4FFF-A8D3-BB55E44867B4}">
      <dsp:nvSpPr>
        <dsp:cNvPr id="0" name=""/>
        <dsp:cNvSpPr/>
      </dsp:nvSpPr>
      <dsp:spPr>
        <a:xfrm>
          <a:off x="0" y="0"/>
          <a:ext cx="4436383" cy="600200"/>
        </a:xfrm>
        <a:prstGeom prst="roundRect">
          <a:avLst>
            <a:gd name="adj" fmla="val 10000"/>
          </a:avLst>
        </a:prstGeom>
        <a:solidFill>
          <a:schemeClr val="bg2">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File Tax Return and CA certificate</a:t>
          </a:r>
          <a:endParaRPr lang="en-IN" sz="2100" kern="1200" dirty="0"/>
        </a:p>
      </dsp:txBody>
      <dsp:txXfrm>
        <a:off x="17579" y="17579"/>
        <a:ext cx="3738004" cy="565042"/>
      </dsp:txXfrm>
    </dsp:sp>
    <dsp:sp modelId="{7708D97E-9EC0-4AB4-B1AA-3049D628E3D5}">
      <dsp:nvSpPr>
        <dsp:cNvPr id="0" name=""/>
        <dsp:cNvSpPr/>
      </dsp:nvSpPr>
      <dsp:spPr>
        <a:xfrm>
          <a:off x="370970" y="707736"/>
          <a:ext cx="4436383" cy="600200"/>
        </a:xfrm>
        <a:prstGeom prst="roundRect">
          <a:avLst>
            <a:gd name="adj" fmla="val 10000"/>
          </a:avLst>
        </a:prstGeom>
        <a:solidFill>
          <a:schemeClr val="bg2">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AO refers the case to TPO</a:t>
          </a:r>
          <a:endParaRPr lang="en-IN" sz="2100" kern="1200" dirty="0"/>
        </a:p>
      </dsp:txBody>
      <dsp:txXfrm>
        <a:off x="388549" y="725315"/>
        <a:ext cx="3639548" cy="565042"/>
      </dsp:txXfrm>
    </dsp:sp>
    <dsp:sp modelId="{BB09B8E1-FD35-4507-911B-EE9F60085D1E}">
      <dsp:nvSpPr>
        <dsp:cNvPr id="0" name=""/>
        <dsp:cNvSpPr/>
      </dsp:nvSpPr>
      <dsp:spPr>
        <a:xfrm>
          <a:off x="737548" y="1418654"/>
          <a:ext cx="4436383" cy="600200"/>
        </a:xfrm>
        <a:prstGeom prst="roundRect">
          <a:avLst>
            <a:gd name="adj" fmla="val 10000"/>
          </a:avLst>
        </a:prstGeom>
        <a:solidFill>
          <a:schemeClr val="bg2">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Transfer Pricing Assessment</a:t>
          </a:r>
          <a:endParaRPr lang="en-IN" sz="2100" kern="1200" dirty="0"/>
        </a:p>
      </dsp:txBody>
      <dsp:txXfrm>
        <a:off x="755127" y="1436233"/>
        <a:ext cx="3645093" cy="565042"/>
      </dsp:txXfrm>
    </dsp:sp>
    <dsp:sp modelId="{7E186601-0C8E-493E-889F-EA1DE148E22C}">
      <dsp:nvSpPr>
        <dsp:cNvPr id="0" name=""/>
        <dsp:cNvSpPr/>
      </dsp:nvSpPr>
      <dsp:spPr>
        <a:xfrm>
          <a:off x="1109095" y="2127981"/>
          <a:ext cx="4436383" cy="600200"/>
        </a:xfrm>
        <a:prstGeom prst="roundRect">
          <a:avLst>
            <a:gd name="adj" fmla="val 10000"/>
          </a:avLst>
        </a:prstGeom>
        <a:solidFill>
          <a:schemeClr val="bg2">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Order of the TPO</a:t>
          </a:r>
          <a:endParaRPr lang="en-IN" sz="2100" kern="1200" dirty="0"/>
        </a:p>
      </dsp:txBody>
      <dsp:txXfrm>
        <a:off x="1126674" y="2145560"/>
        <a:ext cx="3639548" cy="565042"/>
      </dsp:txXfrm>
    </dsp:sp>
    <dsp:sp modelId="{7558D2F4-BF3D-445B-BC44-FBC9F811A2E0}">
      <dsp:nvSpPr>
        <dsp:cNvPr id="0" name=""/>
        <dsp:cNvSpPr/>
      </dsp:nvSpPr>
      <dsp:spPr>
        <a:xfrm>
          <a:off x="4046253" y="459698"/>
          <a:ext cx="390130" cy="39013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4134032" y="459698"/>
        <a:ext cx="214572" cy="293573"/>
      </dsp:txXfrm>
    </dsp:sp>
    <dsp:sp modelId="{42A61CCE-7A04-4AEE-B6DD-4FDD2F9F1D09}">
      <dsp:nvSpPr>
        <dsp:cNvPr id="0" name=""/>
        <dsp:cNvSpPr/>
      </dsp:nvSpPr>
      <dsp:spPr>
        <a:xfrm>
          <a:off x="4417800" y="1169025"/>
          <a:ext cx="390130" cy="39013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4505579" y="1169025"/>
        <a:ext cx="214572" cy="293573"/>
      </dsp:txXfrm>
    </dsp:sp>
    <dsp:sp modelId="{73A69A95-0598-4506-B203-008D6692673D}">
      <dsp:nvSpPr>
        <dsp:cNvPr id="0" name=""/>
        <dsp:cNvSpPr/>
      </dsp:nvSpPr>
      <dsp:spPr>
        <a:xfrm>
          <a:off x="4783801" y="1878353"/>
          <a:ext cx="390130" cy="39013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4871580" y="1878353"/>
        <a:ext cx="214572" cy="2935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6C3D-0B1D-41F1-BF9A-43ECA949D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C424C59-27F7-48E6-A84F-57C436913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2475347-8A40-4E60-9151-88EFF9A52A66}"/>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5" name="Footer Placeholder 4">
            <a:extLst>
              <a:ext uri="{FF2B5EF4-FFF2-40B4-BE49-F238E27FC236}">
                <a16:creationId xmlns:a16="http://schemas.microsoft.com/office/drawing/2014/main" id="{05ED1D77-3FFD-4101-BE43-00B3F250B9C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5055E44-02F8-43A5-A978-47AEE5589150}"/>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165208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2B20-BBC4-4BB8-8BF2-B82F3C3206F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1351556-AAA2-48EA-9821-F467EECDF6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E03413-C7E1-46C5-A17D-AFE5D9A1A08E}"/>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5" name="Footer Placeholder 4">
            <a:extLst>
              <a:ext uri="{FF2B5EF4-FFF2-40B4-BE49-F238E27FC236}">
                <a16:creationId xmlns:a16="http://schemas.microsoft.com/office/drawing/2014/main" id="{9BA231BD-6803-42D4-943C-D95E2D9C52C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ED4F539-7501-4CD2-821C-71EFC802CC4B}"/>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355722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C2605-E667-4330-B81F-8753190C6D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5F5397-7DD3-40F3-BD70-46618E420A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D80CBF-4489-4760-A19F-276650E40E25}"/>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5" name="Footer Placeholder 4">
            <a:extLst>
              <a:ext uri="{FF2B5EF4-FFF2-40B4-BE49-F238E27FC236}">
                <a16:creationId xmlns:a16="http://schemas.microsoft.com/office/drawing/2014/main" id="{8E5A73DD-81D5-491A-AADE-9704FD3FA01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860651E-E5ED-40BC-B468-1BFDBD838EE8}"/>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355480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8/19/2024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44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8" name="Picture 5">
            <a:extLst>
              <a:ext uri="{FF2B5EF4-FFF2-40B4-BE49-F238E27FC236}">
                <a16:creationId xmlns:a16="http://schemas.microsoft.com/office/drawing/2014/main" id="{B49BAF93-01C6-488A-9834-4959911BF8E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artisticCement/>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041901" y="6312268"/>
            <a:ext cx="1035389" cy="286155"/>
          </a:xfrm>
          <a:prstGeom prst="rect">
            <a:avLst/>
          </a:prstGeom>
          <a:noFill/>
          <a:ln w="9525">
            <a:gradFill>
              <a:gsLst>
                <a:gs pos="0">
                  <a:schemeClr val="accent1">
                    <a:tint val="66000"/>
                    <a:satMod val="160000"/>
                  </a:schemeClr>
                </a:gs>
                <a:gs pos="63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9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69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1371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3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0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4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11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D568-93F3-447D-A892-786030A32BA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D1309F1-6923-4214-98AF-643053F2D0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6183CF-935A-4151-B459-EAB891E5AE60}"/>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5" name="Footer Placeholder 4">
            <a:extLst>
              <a:ext uri="{FF2B5EF4-FFF2-40B4-BE49-F238E27FC236}">
                <a16:creationId xmlns:a16="http://schemas.microsoft.com/office/drawing/2014/main" id="{DF8FB860-2530-4FCA-A598-25A92E6E9C6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E39E7DD-331E-4D6D-A15A-4AEE11027801}"/>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18649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236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3739751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1328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12554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6856208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49865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78114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710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02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12" b="1" i="0">
                <a:solidFill>
                  <a:srgbClr val="007361"/>
                </a:solidFill>
                <a:latin typeface="Arial"/>
                <a:cs typeface="Arial"/>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87" b="0" i="0">
                <a:solidFill>
                  <a:schemeClr val="tx1"/>
                </a:solidFill>
                <a:latin typeface="Microsoft Sans Serif"/>
                <a:cs typeface="Microsoft Sans Serif"/>
              </a:defRPr>
            </a:lvl1pPr>
          </a:lstStyle>
          <a:p>
            <a:pPr marL="11506">
              <a:lnSpc>
                <a:spcPts val="1291"/>
              </a:lnSpc>
            </a:pPr>
            <a:r>
              <a:rPr lang="en-US" spc="-9" dirty="0"/>
              <a:t>Simplifying</a:t>
            </a:r>
            <a:r>
              <a:rPr lang="en-US" spc="-45" dirty="0"/>
              <a:t> </a:t>
            </a:r>
            <a:r>
              <a:rPr lang="en-US" spc="-9" dirty="0"/>
              <a:t>Transfer</a:t>
            </a:r>
            <a:r>
              <a:rPr lang="en-US" spc="-18" dirty="0"/>
              <a:t> </a:t>
            </a:r>
            <a:r>
              <a:rPr lang="en-US" dirty="0"/>
              <a:t>Pricing</a:t>
            </a:r>
            <a:r>
              <a:rPr lang="en-US" spc="-9" dirty="0"/>
              <a:t> </a:t>
            </a:r>
            <a:r>
              <a:rPr lang="en-US" dirty="0"/>
              <a:t>and</a:t>
            </a:r>
            <a:r>
              <a:rPr lang="en-US" spc="-9" dirty="0"/>
              <a:t> </a:t>
            </a:r>
            <a:r>
              <a:rPr lang="en-US" dirty="0"/>
              <a:t>threads</a:t>
            </a:r>
            <a:r>
              <a:rPr lang="en-US" spc="-23" dirty="0"/>
              <a:t> </a:t>
            </a:r>
            <a:r>
              <a:rPr lang="en-US" dirty="0"/>
              <a:t>of</a:t>
            </a:r>
            <a:r>
              <a:rPr lang="en-US" spc="5" dirty="0"/>
              <a:t> </a:t>
            </a:r>
            <a:r>
              <a:rPr lang="en-US" dirty="0"/>
              <a:t>reporting</a:t>
            </a:r>
            <a:r>
              <a:rPr lang="en-US" spc="5" dirty="0"/>
              <a:t> </a:t>
            </a:r>
            <a:r>
              <a:rPr lang="en-US" dirty="0"/>
              <a:t>- </a:t>
            </a:r>
            <a:r>
              <a:rPr lang="en-US" spc="-18" dirty="0"/>
              <a:t>2021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8/19/2024</a:t>
            </a:fld>
            <a:endParaRPr lang="en-US" dirty="0"/>
          </a:p>
        </p:txBody>
      </p:sp>
      <p:sp>
        <p:nvSpPr>
          <p:cNvPr id="7" name="Holder 7"/>
          <p:cNvSpPr>
            <a:spLocks noGrp="1"/>
          </p:cNvSpPr>
          <p:nvPr>
            <p:ph type="sldNum" sz="quarter" idx="7"/>
          </p:nvPr>
        </p:nvSpPr>
        <p:spPr/>
        <p:txBody>
          <a:bodyPr lIns="0" tIns="0" rIns="0" bIns="0"/>
          <a:lstStyle>
            <a:lvl1pPr>
              <a:defRPr sz="1812" b="0" i="0">
                <a:solidFill>
                  <a:schemeClr val="bg1"/>
                </a:solidFill>
                <a:latin typeface="Microsoft Sans Serif"/>
                <a:cs typeface="Microsoft Sans Serif"/>
              </a:defRPr>
            </a:lvl1pPr>
          </a:lstStyle>
          <a:p>
            <a:pPr marL="162813">
              <a:lnSpc>
                <a:spcPts val="2097"/>
              </a:lnSpc>
            </a:pPr>
            <a:fld id="{81D60167-4931-47E6-BA6A-407CBD079E47}" type="slidenum">
              <a:rPr lang="en-IN" spc="-45" smtClean="0"/>
              <a:pPr marL="162813">
                <a:lnSpc>
                  <a:spcPts val="2097"/>
                </a:lnSpc>
              </a:pPr>
              <a:t>‹#›</a:t>
            </a:fld>
            <a:endParaRPr lang="en-IN" spc="-45" dirty="0"/>
          </a:p>
        </p:txBody>
      </p:sp>
    </p:spTree>
    <p:extLst>
      <p:ext uri="{BB962C8B-B14F-4D97-AF65-F5344CB8AC3E}">
        <p14:creationId xmlns:p14="http://schemas.microsoft.com/office/powerpoint/2010/main" val="164913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4457-E5AE-49F6-B5AB-35649D15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8EA189-5B4E-4916-A4F4-385CD7362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845C7F-8166-493A-88DA-B3044DBC243E}"/>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5" name="Footer Placeholder 4">
            <a:extLst>
              <a:ext uri="{FF2B5EF4-FFF2-40B4-BE49-F238E27FC236}">
                <a16:creationId xmlns:a16="http://schemas.microsoft.com/office/drawing/2014/main" id="{06E25CE6-8B6D-4920-A26B-7AA03331A49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1457D25-40C6-4604-8464-6A739AD5197A}"/>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1522979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2787820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9994468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3002072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387123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2668888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2479480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2378236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1211015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954910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35394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E2E9-673A-4FDB-99F1-8DFED0D40B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181B481-7164-4C05-88F6-C29319D917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25E9C1B-11B3-4A19-9C4B-E6917DFE44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85C6E5-0BC1-4FE2-91B8-FD804AAD922D}"/>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6" name="Footer Placeholder 5">
            <a:extLst>
              <a:ext uri="{FF2B5EF4-FFF2-40B4-BE49-F238E27FC236}">
                <a16:creationId xmlns:a16="http://schemas.microsoft.com/office/drawing/2014/main" id="{F2455F31-B721-4726-BBCA-9FE4485937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0F3DE1F-F7AA-466E-8F46-F84430BB8BC4}"/>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2643100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3B756-F04D-4D79-AAC1-B2932D25FBCC}"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08343-CD01-4EB4-A6D3-4335D575E788}" type="slidenum">
              <a:rPr lang="en-US" smtClean="0"/>
              <a:t>‹#›</a:t>
            </a:fld>
            <a:endParaRPr lang="en-US" dirty="0"/>
          </a:p>
        </p:txBody>
      </p:sp>
    </p:spTree>
    <p:extLst>
      <p:ext uri="{BB962C8B-B14F-4D97-AF65-F5344CB8AC3E}">
        <p14:creationId xmlns:p14="http://schemas.microsoft.com/office/powerpoint/2010/main" val="34727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7419-AC62-46E1-B8F9-666F87F616D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ADC9EB0-1A9B-46E2-B448-576CB3F5E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8BD8D8-DB28-4991-BFF0-96C3A10AA7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9FABD78-273B-4DAE-AE2E-552FB06984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6EDB4B-DDDF-4DEA-9647-11C55F1E87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98A4548-8B4C-4A18-A286-5F8E6A5035B8}"/>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8" name="Footer Placeholder 7">
            <a:extLst>
              <a:ext uri="{FF2B5EF4-FFF2-40B4-BE49-F238E27FC236}">
                <a16:creationId xmlns:a16="http://schemas.microsoft.com/office/drawing/2014/main" id="{4E92D848-E941-428F-B2F0-4D12CFC4E2CC}"/>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E5677F7-0FD6-4A30-B4D7-F92644C9AB5D}"/>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338587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9F46-4B8F-4E16-9530-8C18C8A18D2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3D0E895-72E1-4DF6-B17C-7DADFFFDEFEB}"/>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4" name="Footer Placeholder 3">
            <a:extLst>
              <a:ext uri="{FF2B5EF4-FFF2-40B4-BE49-F238E27FC236}">
                <a16:creationId xmlns:a16="http://schemas.microsoft.com/office/drawing/2014/main" id="{6AA0C506-A0B9-46A8-AFCF-C4F6B001D364}"/>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5302F196-B174-45CC-872E-0B2F80082916}"/>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393743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381C1-B7C0-43C6-8696-95E71ACB5E25}"/>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3" name="Footer Placeholder 2">
            <a:extLst>
              <a:ext uri="{FF2B5EF4-FFF2-40B4-BE49-F238E27FC236}">
                <a16:creationId xmlns:a16="http://schemas.microsoft.com/office/drawing/2014/main" id="{E56DE400-9934-4CA0-A8EA-526BA8DC5BCE}"/>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2C8020DD-2C21-4551-870B-776CC62C720F}"/>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81414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66AE-FA6B-4C6B-AC77-58B149727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B395FB-5422-4A1A-8DF4-64B1ADE33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851BA6A-301F-4DC6-B2DB-6B92F7B73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FFCC30-4736-4330-866A-4EDC87D2299E}"/>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6" name="Footer Placeholder 5">
            <a:extLst>
              <a:ext uri="{FF2B5EF4-FFF2-40B4-BE49-F238E27FC236}">
                <a16:creationId xmlns:a16="http://schemas.microsoft.com/office/drawing/2014/main" id="{BC8D9777-9138-4184-BA8E-E9359F5F9B9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4DA3549-F8B0-4696-9FC5-363608714A36}"/>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288837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FC91-DED7-46AB-B87C-4FB9591D3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A13CAEF-EBCB-4914-9810-3F56E99F9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C32EBD74-A0E6-4241-9892-20A945C52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FC742A-B66D-4CA0-A9EA-C62502707531}"/>
              </a:ext>
            </a:extLst>
          </p:cNvPr>
          <p:cNvSpPr>
            <a:spLocks noGrp="1"/>
          </p:cNvSpPr>
          <p:nvPr>
            <p:ph type="dt" sz="half" idx="10"/>
          </p:nvPr>
        </p:nvSpPr>
        <p:spPr/>
        <p:txBody>
          <a:bodyPr/>
          <a:lstStyle/>
          <a:p>
            <a:fld id="{B5C09E57-75AC-4B2B-A452-B88A66AC4277}" type="datetimeFigureOut">
              <a:rPr lang="en-IN" smtClean="0"/>
              <a:t>19-08-2024</a:t>
            </a:fld>
            <a:endParaRPr lang="en-IN" dirty="0"/>
          </a:p>
        </p:txBody>
      </p:sp>
      <p:sp>
        <p:nvSpPr>
          <p:cNvPr id="6" name="Footer Placeholder 5">
            <a:extLst>
              <a:ext uri="{FF2B5EF4-FFF2-40B4-BE49-F238E27FC236}">
                <a16:creationId xmlns:a16="http://schemas.microsoft.com/office/drawing/2014/main" id="{D1B1AFC4-6D52-42D4-9F74-FA10C7FAA7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C035BE2-A9B8-4072-84CB-46DD37719F77}"/>
              </a:ext>
            </a:extLst>
          </p:cNvPr>
          <p:cNvSpPr>
            <a:spLocks noGrp="1"/>
          </p:cNvSpPr>
          <p:nvPr>
            <p:ph type="sldNum" sz="quarter" idx="12"/>
          </p:nvPr>
        </p:nvSpPr>
        <p:spPr/>
        <p:txBody>
          <a:bodyPr/>
          <a:lstStyle/>
          <a:p>
            <a:fld id="{460C0DB3-34A7-4C26-90EB-D559A8A0D579}" type="slidenum">
              <a:rPr lang="en-IN" smtClean="0"/>
              <a:t>‹#›</a:t>
            </a:fld>
            <a:endParaRPr lang="en-IN" dirty="0"/>
          </a:p>
        </p:txBody>
      </p:sp>
    </p:spTree>
    <p:extLst>
      <p:ext uri="{BB962C8B-B14F-4D97-AF65-F5344CB8AC3E}">
        <p14:creationId xmlns:p14="http://schemas.microsoft.com/office/powerpoint/2010/main" val="339069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17E89-4C2F-4612-BC91-641693B7A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C80021E-169B-461E-8C52-320EBCA16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3E7CE-CD6D-4F80-AEAC-44A7FADE6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09E57-75AC-4B2B-A452-B88A66AC4277}" type="datetimeFigureOut">
              <a:rPr lang="en-IN" smtClean="0"/>
              <a:t>19-08-2024</a:t>
            </a:fld>
            <a:endParaRPr lang="en-IN" dirty="0"/>
          </a:p>
        </p:txBody>
      </p:sp>
      <p:sp>
        <p:nvSpPr>
          <p:cNvPr id="5" name="Footer Placeholder 4">
            <a:extLst>
              <a:ext uri="{FF2B5EF4-FFF2-40B4-BE49-F238E27FC236}">
                <a16:creationId xmlns:a16="http://schemas.microsoft.com/office/drawing/2014/main" id="{3D5CEC9E-E4F3-4500-AFD2-26C4866BA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983E1929-8902-4A83-9DC9-4E57EDD6D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C0DB3-34A7-4C26-90EB-D559A8A0D579}" type="slidenum">
              <a:rPr lang="en-IN" smtClean="0"/>
              <a:t>‹#›</a:t>
            </a:fld>
            <a:endParaRPr lang="en-IN" dirty="0"/>
          </a:p>
        </p:txBody>
      </p:sp>
    </p:spTree>
    <p:extLst>
      <p:ext uri="{BB962C8B-B14F-4D97-AF65-F5344CB8AC3E}">
        <p14:creationId xmlns:p14="http://schemas.microsoft.com/office/powerpoint/2010/main" val="80872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8/19/2024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35048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3B756-F04D-4D79-AAC1-B2932D25FBCC}" type="datetimeFigureOut">
              <a:rPr lang="en-US" smtClean="0"/>
              <a:t>8/19/2024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08343-CD01-4EB4-A6D3-4335D575E788}" type="slidenum">
              <a:rPr lang="en-US" smtClean="0"/>
              <a:t>‹#›</a:t>
            </a:fld>
            <a:endParaRPr lang="en-US" dirty="0"/>
          </a:p>
        </p:txBody>
      </p:sp>
    </p:spTree>
    <p:extLst>
      <p:ext uri="{BB962C8B-B14F-4D97-AF65-F5344CB8AC3E}">
        <p14:creationId xmlns:p14="http://schemas.microsoft.com/office/powerpoint/2010/main" val="38508457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4.wdp"/><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9.xml"/><Relationship Id="rId5" Type="http://schemas.microsoft.com/office/2007/relationships/hdphoto" Target="../media/hdphoto3.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E9838DF-7E08-4EBF-B770-9E4705098F64}"/>
              </a:ext>
            </a:extLst>
          </p:cNvPr>
          <p:cNvSpPr>
            <a:spLocks noChangeArrowheads="1"/>
          </p:cNvSpPr>
          <p:nvPr/>
        </p:nvSpPr>
        <p:spPr bwMode="auto">
          <a:xfrm>
            <a:off x="2754406" y="15625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prstClr val="black"/>
              </a:solidFill>
              <a:latin typeface="Cambria"/>
            </a:endParaRPr>
          </a:p>
        </p:txBody>
      </p:sp>
      <p:pic>
        <p:nvPicPr>
          <p:cNvPr id="1025" name="Picture 4">
            <a:extLst>
              <a:ext uri="{FF2B5EF4-FFF2-40B4-BE49-F238E27FC236}">
                <a16:creationId xmlns:a16="http://schemas.microsoft.com/office/drawing/2014/main" id="{E4F2836F-46A7-45B0-9C05-D9D0AE6BB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406" y="1237797"/>
            <a:ext cx="6444574" cy="1203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141797-520A-4400-B2E7-028A230FA186}"/>
              </a:ext>
            </a:extLst>
          </p:cNvPr>
          <p:cNvSpPr/>
          <p:nvPr/>
        </p:nvSpPr>
        <p:spPr>
          <a:xfrm>
            <a:off x="3063689" y="3186627"/>
            <a:ext cx="5997389" cy="1323439"/>
          </a:xfrm>
          <a:prstGeom prst="rect">
            <a:avLst/>
          </a:prstGeom>
        </p:spPr>
        <p:txBody>
          <a:bodyPr wrap="square">
            <a:spAutoFit/>
          </a:bodyPr>
          <a:lstStyle/>
          <a:p>
            <a:pPr>
              <a:tabLst>
                <a:tab pos="2228850" algn="ctr"/>
                <a:tab pos="4457700" algn="r"/>
              </a:tabLst>
            </a:pPr>
            <a:r>
              <a:rPr lang="en-US" sz="4000" dirty="0">
                <a:solidFill>
                  <a:srgbClr val="70AD47">
                    <a:lumMod val="50000"/>
                  </a:srgbClr>
                </a:solidFill>
                <a:latin typeface="Calibri" panose="020F0502020204030204" pitchFamily="34" charset="0"/>
                <a:ea typeface="Calibri" panose="020F0502020204030204" pitchFamily="34" charset="0"/>
                <a:cs typeface="Times New Roman" panose="02020603050405020304" pitchFamily="18" charset="0"/>
              </a:rPr>
              <a:t>Certificate Course on International Trade</a:t>
            </a:r>
          </a:p>
        </p:txBody>
      </p:sp>
    </p:spTree>
    <p:extLst>
      <p:ext uri="{BB962C8B-B14F-4D97-AF65-F5344CB8AC3E}">
        <p14:creationId xmlns:p14="http://schemas.microsoft.com/office/powerpoint/2010/main" val="314439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55623-69C0-4171-8E64-20753BE3B2A6}"/>
              </a:ext>
            </a:extLst>
          </p:cNvPr>
          <p:cNvSpPr txBox="1">
            <a:spLocks/>
          </p:cNvSpPr>
          <p:nvPr/>
        </p:nvSpPr>
        <p:spPr>
          <a:xfrm>
            <a:off x="1609678" y="1354227"/>
            <a:ext cx="9945688" cy="523685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IN" sz="1400" b="1" u="sng" dirty="0">
                <a:latin typeface="Baskerville Old Face" panose="02020602080505020303" pitchFamily="18" charset="0"/>
              </a:rPr>
              <a:t>Relevant Provisions</a:t>
            </a:r>
          </a:p>
          <a:p>
            <a:pPr lvl="1" algn="just"/>
            <a:r>
              <a:rPr lang="en-IN" sz="1400" dirty="0">
                <a:latin typeface="Baskerville Old Face" panose="02020602080505020303" pitchFamily="18" charset="0"/>
              </a:rPr>
              <a:t>Rule 10A -	       </a:t>
            </a:r>
            <a:r>
              <a:rPr lang="en-US" sz="1400" dirty="0">
                <a:latin typeface="Baskerville Old Face" panose="02020602080505020303" pitchFamily="18" charset="0"/>
              </a:rPr>
              <a:t>Meaning of expressions used in computation of arm's length price</a:t>
            </a:r>
          </a:p>
          <a:p>
            <a:pPr lvl="1" algn="just"/>
            <a:r>
              <a:rPr lang="en-IN" sz="1400" dirty="0">
                <a:latin typeface="Baskerville Old Face" panose="02020602080505020303" pitchFamily="18" charset="0"/>
              </a:rPr>
              <a:t>Rule 10AB -	       </a:t>
            </a:r>
            <a:r>
              <a:rPr lang="en-US" sz="1400" dirty="0">
                <a:latin typeface="Baskerville Old Face" panose="02020602080505020303" pitchFamily="18" charset="0"/>
              </a:rPr>
              <a:t>Method of determination of arm's length price</a:t>
            </a:r>
          </a:p>
          <a:p>
            <a:pPr lvl="1" algn="just"/>
            <a:r>
              <a:rPr lang="en-IN" sz="1400" dirty="0">
                <a:latin typeface="Baskerville Old Face" panose="02020602080505020303" pitchFamily="18" charset="0"/>
              </a:rPr>
              <a:t>Rule 10B -	       </a:t>
            </a:r>
            <a:r>
              <a:rPr lang="en-US" sz="1400" dirty="0">
                <a:latin typeface="Baskerville Old Face" panose="02020602080505020303" pitchFamily="18" charset="0"/>
              </a:rPr>
              <a:t>Determination of arm's length price under section 92C .</a:t>
            </a:r>
          </a:p>
          <a:p>
            <a:pPr lvl="1" algn="just"/>
            <a:r>
              <a:rPr lang="en-IN" sz="1400" dirty="0">
                <a:latin typeface="Baskerville Old Face" panose="02020602080505020303" pitchFamily="18" charset="0"/>
              </a:rPr>
              <a:t>Rule 10C -	       Most appropriate method</a:t>
            </a:r>
          </a:p>
          <a:p>
            <a:pPr lvl="1" algn="just"/>
            <a:r>
              <a:rPr lang="en-IN" sz="1400" dirty="0">
                <a:latin typeface="Baskerville Old Face" panose="02020602080505020303" pitchFamily="18" charset="0"/>
              </a:rPr>
              <a:t>Rule 10CA -	       </a:t>
            </a:r>
            <a:r>
              <a:rPr lang="en-US" sz="1400" dirty="0">
                <a:latin typeface="Baskerville Old Face" panose="02020602080505020303" pitchFamily="18" charset="0"/>
              </a:rPr>
              <a:t>Computation of arm's length price in certain cases</a:t>
            </a:r>
          </a:p>
          <a:p>
            <a:pPr lvl="1" algn="just"/>
            <a:r>
              <a:rPr lang="en-IN" sz="1400" dirty="0">
                <a:latin typeface="Baskerville Old Face" panose="02020602080505020303" pitchFamily="18" charset="0"/>
              </a:rPr>
              <a:t>Rule 10D -	       </a:t>
            </a:r>
            <a:r>
              <a:rPr lang="en-US" sz="1400" dirty="0">
                <a:latin typeface="Baskerville Old Face" panose="02020602080505020303" pitchFamily="18" charset="0"/>
              </a:rPr>
              <a:t>Information and documents to be kept and maintained under section 92D . </a:t>
            </a:r>
          </a:p>
          <a:p>
            <a:pPr lvl="1" algn="just"/>
            <a:r>
              <a:rPr lang="en-IN" sz="1400" dirty="0">
                <a:latin typeface="Baskerville Old Face" panose="02020602080505020303" pitchFamily="18" charset="0"/>
              </a:rPr>
              <a:t>Rule 10DA&amp;DB -   </a:t>
            </a:r>
            <a:r>
              <a:rPr lang="en-US" sz="1400" dirty="0">
                <a:latin typeface="Baskerville Old Face" panose="02020602080505020303" pitchFamily="18" charset="0"/>
              </a:rPr>
              <a:t>Information and documents to be kept and maintained under section 92D &amp; 			</a:t>
            </a:r>
          </a:p>
          <a:p>
            <a:pPr marL="457200" lvl="1" indent="0" algn="just">
              <a:buFont typeface="Arial"/>
              <a:buNone/>
            </a:pPr>
            <a:r>
              <a:rPr lang="en-US" sz="1400" dirty="0">
                <a:latin typeface="Baskerville Old Face" panose="02020602080505020303" pitchFamily="18" charset="0"/>
              </a:rPr>
              <a:t>                                      Furnishing of Report in respect of an International Group</a:t>
            </a:r>
          </a:p>
          <a:p>
            <a:pPr lvl="1" algn="just"/>
            <a:r>
              <a:rPr lang="en-IN" sz="1400" dirty="0">
                <a:latin typeface="Baskerville Old Face" panose="02020602080505020303" pitchFamily="18" charset="0"/>
              </a:rPr>
              <a:t>Rule 10E -	        </a:t>
            </a:r>
            <a:r>
              <a:rPr lang="en-US" sz="1400" dirty="0">
                <a:latin typeface="Baskerville Old Face" panose="02020602080505020303" pitchFamily="18" charset="0"/>
              </a:rPr>
              <a:t>Report from an accountant to be furnished under section 92E.</a:t>
            </a:r>
          </a:p>
          <a:p>
            <a:pPr lvl="1" algn="just"/>
            <a:r>
              <a:rPr lang="en-IN" sz="1400" dirty="0">
                <a:latin typeface="Baskerville Old Face" panose="02020602080505020303" pitchFamily="18" charset="0"/>
              </a:rPr>
              <a:t>Rule 10F to T -	        Advanced Pricing Agreement</a:t>
            </a:r>
          </a:p>
          <a:p>
            <a:pPr lvl="1" algn="just"/>
            <a:r>
              <a:rPr lang="en-IN" sz="1400" dirty="0">
                <a:latin typeface="Baskerville Old Face" panose="02020602080505020303" pitchFamily="18" charset="0"/>
              </a:rPr>
              <a:t>Rule 10TA to TG -  Safe Harbour rules for International transaction</a:t>
            </a:r>
          </a:p>
          <a:p>
            <a:pPr lvl="1" algn="just"/>
            <a:r>
              <a:rPr lang="en-IN" sz="1400" dirty="0">
                <a:latin typeface="Baskerville Old Face" panose="02020602080505020303" pitchFamily="18" charset="0"/>
              </a:rPr>
              <a:t>Rule 10TH to THD-	</a:t>
            </a:r>
            <a:r>
              <a:rPr lang="en-US" sz="1400" dirty="0">
                <a:latin typeface="Baskerville Old Face" panose="02020602080505020303" pitchFamily="18" charset="0"/>
              </a:rPr>
              <a:t>Safe Harbour rules for SDT</a:t>
            </a:r>
            <a:endParaRPr lang="en-IN" sz="1400" b="1" u="sng" dirty="0">
              <a:latin typeface="Baskerville Old Face" panose="02020602080505020303" pitchFamily="18" charset="0"/>
            </a:endParaRPr>
          </a:p>
        </p:txBody>
      </p:sp>
      <p:sp>
        <p:nvSpPr>
          <p:cNvPr id="7" name="Title 1">
            <a:extLst>
              <a:ext uri="{FF2B5EF4-FFF2-40B4-BE49-F238E27FC236}">
                <a16:creationId xmlns:a16="http://schemas.microsoft.com/office/drawing/2014/main" id="{0BB7A8DF-4287-4F34-9814-83A92903A3C0}"/>
              </a:ext>
            </a:extLst>
          </p:cNvPr>
          <p:cNvSpPr>
            <a:spLocks noGrp="1"/>
          </p:cNvSpPr>
          <p:nvPr>
            <p:ph type="title"/>
          </p:nvPr>
        </p:nvSpPr>
        <p:spPr>
          <a:xfrm>
            <a:off x="1066800" y="266916"/>
            <a:ext cx="10058400" cy="1268667"/>
          </a:xfrm>
        </p:spPr>
        <p:txBody>
          <a:bodyPr>
            <a:no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Scheme of TP regulations in India</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01779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5110-85F3-42DC-BDC8-E47C54E3641C}"/>
              </a:ext>
            </a:extLst>
          </p:cNvPr>
          <p:cNvSpPr>
            <a:spLocks noGrp="1"/>
          </p:cNvSpPr>
          <p:nvPr>
            <p:ph type="title"/>
          </p:nvPr>
        </p:nvSpPr>
        <p:spPr>
          <a:xfrm>
            <a:off x="1120418" y="556740"/>
            <a:ext cx="10058400" cy="923330"/>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Concept of Transfer Pricing</a:t>
            </a:r>
          </a:p>
        </p:txBody>
      </p:sp>
      <p:sp>
        <p:nvSpPr>
          <p:cNvPr id="3" name="Rectangle: Rounded Corners 2">
            <a:extLst>
              <a:ext uri="{FF2B5EF4-FFF2-40B4-BE49-F238E27FC236}">
                <a16:creationId xmlns:a16="http://schemas.microsoft.com/office/drawing/2014/main" id="{317213A7-6439-4ECC-81C0-026FD140A5CB}"/>
              </a:ext>
            </a:extLst>
          </p:cNvPr>
          <p:cNvSpPr/>
          <p:nvPr/>
        </p:nvSpPr>
        <p:spPr>
          <a:xfrm>
            <a:off x="2273270" y="1795244"/>
            <a:ext cx="2306972" cy="679508"/>
          </a:xfrm>
          <a:prstGeom prst="roundRect">
            <a:avLst/>
          </a:prstGeom>
          <a:ln>
            <a:noFill/>
          </a:ln>
          <a:effectLst>
            <a:innerShdw blurRad="114300">
              <a:prstClr val="black"/>
            </a:inn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IN" dirty="0"/>
              <a:t>Associated Enterprise</a:t>
            </a:r>
          </a:p>
        </p:txBody>
      </p:sp>
      <p:sp>
        <p:nvSpPr>
          <p:cNvPr id="4" name="Rectangle: Rounded Corners 3">
            <a:extLst>
              <a:ext uri="{FF2B5EF4-FFF2-40B4-BE49-F238E27FC236}">
                <a16:creationId xmlns:a16="http://schemas.microsoft.com/office/drawing/2014/main" id="{BFCB893B-ADDE-4293-A8C8-D5C1DE59B0F7}"/>
              </a:ext>
            </a:extLst>
          </p:cNvPr>
          <p:cNvSpPr/>
          <p:nvPr/>
        </p:nvSpPr>
        <p:spPr>
          <a:xfrm>
            <a:off x="2273270" y="4816679"/>
            <a:ext cx="2306972" cy="679508"/>
          </a:xfrm>
          <a:prstGeom prst="roundRect">
            <a:avLst/>
          </a:prstGeom>
          <a:ln>
            <a:noFill/>
          </a:ln>
          <a:effectLst>
            <a:innerShdw blurRad="114300">
              <a:prstClr val="black"/>
            </a:inn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IN" dirty="0"/>
              <a:t>Taxpayer</a:t>
            </a:r>
          </a:p>
        </p:txBody>
      </p:sp>
      <p:sp>
        <p:nvSpPr>
          <p:cNvPr id="5" name="Rectangle: Rounded Corners 4">
            <a:extLst>
              <a:ext uri="{FF2B5EF4-FFF2-40B4-BE49-F238E27FC236}">
                <a16:creationId xmlns:a16="http://schemas.microsoft.com/office/drawing/2014/main" id="{0396F481-3129-42A4-A6BD-F099D5E07AB9}"/>
              </a:ext>
            </a:extLst>
          </p:cNvPr>
          <p:cNvSpPr/>
          <p:nvPr/>
        </p:nvSpPr>
        <p:spPr>
          <a:xfrm>
            <a:off x="7773992" y="1795244"/>
            <a:ext cx="2306972" cy="679508"/>
          </a:xfrm>
          <a:prstGeom prst="roundRect">
            <a:avLst/>
          </a:prstGeom>
          <a:ln>
            <a:noFill/>
          </a:ln>
          <a:effectLst>
            <a:innerShdw blurRad="114300">
              <a:prstClr val="black"/>
            </a:inn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IN" dirty="0"/>
              <a:t>Independent entity</a:t>
            </a:r>
          </a:p>
        </p:txBody>
      </p:sp>
      <p:sp>
        <p:nvSpPr>
          <p:cNvPr id="6" name="Rectangle: Rounded Corners 5">
            <a:extLst>
              <a:ext uri="{FF2B5EF4-FFF2-40B4-BE49-F238E27FC236}">
                <a16:creationId xmlns:a16="http://schemas.microsoft.com/office/drawing/2014/main" id="{D347DEAF-E218-47BF-A303-7B12228EE51B}"/>
              </a:ext>
            </a:extLst>
          </p:cNvPr>
          <p:cNvSpPr/>
          <p:nvPr/>
        </p:nvSpPr>
        <p:spPr>
          <a:xfrm>
            <a:off x="7773992" y="4812484"/>
            <a:ext cx="2306972" cy="679508"/>
          </a:xfrm>
          <a:prstGeom prst="roundRect">
            <a:avLst/>
          </a:prstGeom>
          <a:ln>
            <a:noFill/>
          </a:ln>
          <a:effectLst>
            <a:innerShdw blurRad="114300">
              <a:prstClr val="black"/>
            </a:inn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IN" dirty="0"/>
              <a:t>Taxpayer</a:t>
            </a:r>
          </a:p>
        </p:txBody>
      </p:sp>
      <p:sp>
        <p:nvSpPr>
          <p:cNvPr id="7" name="Arrow: Left-Right-Up 6">
            <a:extLst>
              <a:ext uri="{FF2B5EF4-FFF2-40B4-BE49-F238E27FC236}">
                <a16:creationId xmlns:a16="http://schemas.microsoft.com/office/drawing/2014/main" id="{53EAA628-9DD0-4D27-8C64-80FD06093CC8}"/>
              </a:ext>
            </a:extLst>
          </p:cNvPr>
          <p:cNvSpPr/>
          <p:nvPr/>
        </p:nvSpPr>
        <p:spPr>
          <a:xfrm rot="5400000">
            <a:off x="2723526" y="3130191"/>
            <a:ext cx="2165503" cy="1031050"/>
          </a:xfrm>
          <a:prstGeom prst="leftRightUpArrow">
            <a:avLst/>
          </a:prstGeom>
          <a:solidFill>
            <a:schemeClr val="bg2">
              <a:lumMod val="9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Arrow: Left-Right-Up 7">
            <a:extLst>
              <a:ext uri="{FF2B5EF4-FFF2-40B4-BE49-F238E27FC236}">
                <a16:creationId xmlns:a16="http://schemas.microsoft.com/office/drawing/2014/main" id="{E6A4B660-4B6E-4841-9664-8020738C301E}"/>
              </a:ext>
            </a:extLst>
          </p:cNvPr>
          <p:cNvSpPr/>
          <p:nvPr/>
        </p:nvSpPr>
        <p:spPr>
          <a:xfrm rot="5400000" flipV="1">
            <a:off x="7705293" y="3175424"/>
            <a:ext cx="2165503" cy="940584"/>
          </a:xfrm>
          <a:prstGeom prst="leftRightUpArrow">
            <a:avLst/>
          </a:prstGeom>
          <a:solidFill>
            <a:schemeClr val="bg2">
              <a:lumMod val="9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Arrow: Curved Right 8">
            <a:extLst>
              <a:ext uri="{FF2B5EF4-FFF2-40B4-BE49-F238E27FC236}">
                <a16:creationId xmlns:a16="http://schemas.microsoft.com/office/drawing/2014/main" id="{D3ED69C7-5EC9-4D92-9F31-73F1F74A7BA2}"/>
              </a:ext>
            </a:extLst>
          </p:cNvPr>
          <p:cNvSpPr/>
          <p:nvPr/>
        </p:nvSpPr>
        <p:spPr>
          <a:xfrm>
            <a:off x="1120418" y="1879134"/>
            <a:ext cx="876015" cy="3464653"/>
          </a:xfrm>
          <a:prstGeom prst="curvedRightArrow">
            <a:avLst/>
          </a:prstGeom>
          <a:solidFill>
            <a:schemeClr val="accent2">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0" name="Arrow: Curved Left 9">
            <a:extLst>
              <a:ext uri="{FF2B5EF4-FFF2-40B4-BE49-F238E27FC236}">
                <a16:creationId xmlns:a16="http://schemas.microsoft.com/office/drawing/2014/main" id="{5AD64F10-D3B6-4CE6-96BD-F6A4CAE6DDFB}"/>
              </a:ext>
            </a:extLst>
          </p:cNvPr>
          <p:cNvSpPr/>
          <p:nvPr/>
        </p:nvSpPr>
        <p:spPr>
          <a:xfrm>
            <a:off x="10278361" y="1879135"/>
            <a:ext cx="763398" cy="3464652"/>
          </a:xfrm>
          <a:prstGeom prst="curvedLeftArrow">
            <a:avLst/>
          </a:prstGeom>
          <a:solidFill>
            <a:schemeClr val="accent2">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1" name="TextBox 10">
            <a:extLst>
              <a:ext uri="{FF2B5EF4-FFF2-40B4-BE49-F238E27FC236}">
                <a16:creationId xmlns:a16="http://schemas.microsoft.com/office/drawing/2014/main" id="{C69763B6-B497-4097-87F1-DB47211F2722}"/>
              </a:ext>
            </a:extLst>
          </p:cNvPr>
          <p:cNvSpPr txBox="1"/>
          <p:nvPr/>
        </p:nvSpPr>
        <p:spPr>
          <a:xfrm>
            <a:off x="1577381" y="3322549"/>
            <a:ext cx="1031051" cy="646331"/>
          </a:xfrm>
          <a:prstGeom prst="rect">
            <a:avLst/>
          </a:prstGeom>
          <a:noFill/>
        </p:spPr>
        <p:txBody>
          <a:bodyPr wrap="none" rtlCol="0">
            <a:spAutoFit/>
          </a:bodyPr>
          <a:lstStyle/>
          <a:p>
            <a:r>
              <a:rPr lang="en-US" b="1" dirty="0"/>
              <a:t>Transfer</a:t>
            </a:r>
          </a:p>
          <a:p>
            <a:r>
              <a:rPr lang="en-US" b="1" dirty="0"/>
              <a:t> Price</a:t>
            </a:r>
            <a:endParaRPr lang="en-IN" b="1" dirty="0"/>
          </a:p>
        </p:txBody>
      </p:sp>
      <p:sp>
        <p:nvSpPr>
          <p:cNvPr id="12" name="TextBox 11">
            <a:extLst>
              <a:ext uri="{FF2B5EF4-FFF2-40B4-BE49-F238E27FC236}">
                <a16:creationId xmlns:a16="http://schemas.microsoft.com/office/drawing/2014/main" id="{743F51CA-FC9E-4D69-827E-F61675C67FC0}"/>
              </a:ext>
            </a:extLst>
          </p:cNvPr>
          <p:cNvSpPr txBox="1"/>
          <p:nvPr/>
        </p:nvSpPr>
        <p:spPr>
          <a:xfrm>
            <a:off x="9655574" y="3181953"/>
            <a:ext cx="1412750" cy="923330"/>
          </a:xfrm>
          <a:prstGeom prst="rect">
            <a:avLst/>
          </a:prstGeom>
          <a:noFill/>
        </p:spPr>
        <p:txBody>
          <a:bodyPr wrap="square" rtlCol="0">
            <a:spAutoFit/>
          </a:bodyPr>
          <a:lstStyle/>
          <a:p>
            <a:r>
              <a:rPr lang="en-US" b="1" dirty="0"/>
              <a:t>Arm’s Length</a:t>
            </a:r>
          </a:p>
          <a:p>
            <a:r>
              <a:rPr lang="en-US" b="1" dirty="0"/>
              <a:t>price</a:t>
            </a:r>
            <a:endParaRPr lang="en-IN" b="1" dirty="0"/>
          </a:p>
        </p:txBody>
      </p:sp>
      <p:sp>
        <p:nvSpPr>
          <p:cNvPr id="13" name="TextBox 12">
            <a:extLst>
              <a:ext uri="{FF2B5EF4-FFF2-40B4-BE49-F238E27FC236}">
                <a16:creationId xmlns:a16="http://schemas.microsoft.com/office/drawing/2014/main" id="{7F3532AB-E837-48EF-AAEA-0023A82258F3}"/>
              </a:ext>
            </a:extLst>
          </p:cNvPr>
          <p:cNvSpPr txBox="1"/>
          <p:nvPr/>
        </p:nvSpPr>
        <p:spPr>
          <a:xfrm>
            <a:off x="4759727" y="2306886"/>
            <a:ext cx="3026791" cy="2031325"/>
          </a:xfrm>
          <a:prstGeom prst="rect">
            <a:avLst/>
          </a:prstGeom>
          <a:noFill/>
        </p:spPr>
        <p:txBody>
          <a:bodyPr wrap="none" rtlCol="0">
            <a:spAutoFit/>
          </a:bodyPr>
          <a:lstStyle/>
          <a:p>
            <a:r>
              <a:rPr lang="en-IN" b="1" dirty="0"/>
              <a:t>International Transactions</a:t>
            </a:r>
          </a:p>
          <a:p>
            <a:endParaRPr lang="en-US" b="1" dirty="0"/>
          </a:p>
          <a:p>
            <a:pPr marL="285750" indent="-285750">
              <a:buFont typeface="Arial" panose="020B0604020202020204" pitchFamily="34" charset="0"/>
              <a:buChar char="•"/>
            </a:pPr>
            <a:r>
              <a:rPr lang="en-US" b="1" dirty="0"/>
              <a:t>Goods </a:t>
            </a:r>
          </a:p>
          <a:p>
            <a:pPr marL="285750" indent="-285750">
              <a:buFont typeface="Arial" panose="020B0604020202020204" pitchFamily="34" charset="0"/>
              <a:buChar char="•"/>
            </a:pPr>
            <a:r>
              <a:rPr lang="en-US" b="1" dirty="0"/>
              <a:t>Services </a:t>
            </a:r>
          </a:p>
          <a:p>
            <a:pPr marL="285750" indent="-285750">
              <a:buFont typeface="Arial" panose="020B0604020202020204" pitchFamily="34" charset="0"/>
              <a:buChar char="•"/>
            </a:pPr>
            <a:r>
              <a:rPr lang="en-US" b="1" dirty="0"/>
              <a:t>Intangibles </a:t>
            </a:r>
          </a:p>
          <a:p>
            <a:pPr marL="285750" indent="-285750">
              <a:buFont typeface="Arial" panose="020B0604020202020204" pitchFamily="34" charset="0"/>
              <a:buChar char="•"/>
            </a:pPr>
            <a:r>
              <a:rPr lang="en-US" b="1" dirty="0"/>
              <a:t>Loans </a:t>
            </a:r>
          </a:p>
          <a:p>
            <a:pPr marL="285750" indent="-285750">
              <a:buFont typeface="Arial" panose="020B0604020202020204" pitchFamily="34" charset="0"/>
              <a:buChar char="•"/>
            </a:pPr>
            <a:r>
              <a:rPr lang="en-US" b="1" dirty="0"/>
              <a:t>Guarantees</a:t>
            </a:r>
            <a:endParaRPr lang="en-IN" b="1" dirty="0"/>
          </a:p>
        </p:txBody>
      </p:sp>
    </p:spTree>
    <p:extLst>
      <p:ext uri="{BB962C8B-B14F-4D97-AF65-F5344CB8AC3E}">
        <p14:creationId xmlns:p14="http://schemas.microsoft.com/office/powerpoint/2010/main" val="125432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2E51E-6BE8-4A28-AD25-D8566DA49147}"/>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900572" y="1604664"/>
            <a:ext cx="3089988" cy="4596843"/>
          </a:xfrm>
          <a:prstGeom prst="ellipse">
            <a:avLst/>
          </a:prstGeom>
          <a:ln>
            <a:noFill/>
          </a:ln>
          <a:effectLst>
            <a:softEdge rad="112500"/>
          </a:effectLst>
        </p:spPr>
      </p:pic>
      <p:sp>
        <p:nvSpPr>
          <p:cNvPr id="4" name="Explosion: 14 Points 3">
            <a:extLst>
              <a:ext uri="{FF2B5EF4-FFF2-40B4-BE49-F238E27FC236}">
                <a16:creationId xmlns:a16="http://schemas.microsoft.com/office/drawing/2014/main" id="{379A4287-C3C6-4749-857E-E140635E550F}"/>
              </a:ext>
            </a:extLst>
          </p:cNvPr>
          <p:cNvSpPr/>
          <p:nvPr/>
        </p:nvSpPr>
        <p:spPr>
          <a:xfrm>
            <a:off x="10682222" y="1426305"/>
            <a:ext cx="671266" cy="1349375"/>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Baskerville Old Face" panose="02020602080505020303" pitchFamily="18" charset="0"/>
                <a:cs typeface="72 Black" panose="020B0A04030603020204" pitchFamily="34" charset="0"/>
              </a:rPr>
              <a:t>??</a:t>
            </a:r>
            <a:endParaRPr lang="en-IN" dirty="0">
              <a:latin typeface="Baskerville Old Face" panose="02020602080505020303" pitchFamily="18" charset="0"/>
              <a:cs typeface="72 Black" panose="020B0A04030603020204" pitchFamily="34" charset="0"/>
            </a:endParaRPr>
          </a:p>
        </p:txBody>
      </p:sp>
      <p:graphicFrame>
        <p:nvGraphicFramePr>
          <p:cNvPr id="5" name="Diagram 4">
            <a:extLst>
              <a:ext uri="{FF2B5EF4-FFF2-40B4-BE49-F238E27FC236}">
                <a16:creationId xmlns:a16="http://schemas.microsoft.com/office/drawing/2014/main" id="{C55D0117-2288-491F-A782-44483708CCAB}"/>
              </a:ext>
            </a:extLst>
          </p:cNvPr>
          <p:cNvGraphicFramePr/>
          <p:nvPr>
            <p:extLst>
              <p:ext uri="{D42A27DB-BD31-4B8C-83A1-F6EECF244321}">
                <p14:modId xmlns:p14="http://schemas.microsoft.com/office/powerpoint/2010/main" val="537535275"/>
              </p:ext>
            </p:extLst>
          </p:nvPr>
        </p:nvGraphicFramePr>
        <p:xfrm>
          <a:off x="807628" y="72353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72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6892-3192-4E30-8968-65EDB8FB5A36}"/>
              </a:ext>
            </a:extLst>
          </p:cNvPr>
          <p:cNvSpPr>
            <a:spLocks noGrp="1"/>
          </p:cNvSpPr>
          <p:nvPr>
            <p:ph type="title"/>
          </p:nvPr>
        </p:nvSpPr>
        <p:spPr>
          <a:xfrm>
            <a:off x="1470170" y="606717"/>
            <a:ext cx="9251659" cy="737750"/>
          </a:xfrm>
        </p:spPr>
        <p:txBody>
          <a:bodyPr>
            <a:norm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Meaning of Associated enterprise(AE) Sec.92A(1)</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F2B9791A-8E59-417D-A554-9D41E8615CE6}"/>
              </a:ext>
            </a:extLst>
          </p:cNvPr>
          <p:cNvSpPr txBox="1">
            <a:spLocks/>
          </p:cNvSpPr>
          <p:nvPr/>
        </p:nvSpPr>
        <p:spPr>
          <a:xfrm>
            <a:off x="1249481" y="1692202"/>
            <a:ext cx="9867207" cy="823914"/>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800" dirty="0"/>
              <a:t>Direct or indirect participation, in management / control / capital of the other enterprise </a:t>
            </a:r>
            <a:r>
              <a:rPr lang="en-IN" sz="1800" dirty="0"/>
              <a:t>	</a:t>
            </a:r>
          </a:p>
          <a:p>
            <a:pPr marL="0" indent="0">
              <a:buFont typeface="Arial"/>
              <a:buNone/>
            </a:pPr>
            <a:r>
              <a:rPr lang="en-US" sz="1800" dirty="0"/>
              <a:t>					O</a:t>
            </a:r>
            <a:r>
              <a:rPr lang="en-IN" sz="1800" dirty="0"/>
              <a:t>R</a:t>
            </a:r>
          </a:p>
          <a:p>
            <a:pPr marL="0" indent="0">
              <a:buFont typeface="Arial"/>
              <a:buNone/>
            </a:pPr>
            <a:r>
              <a:rPr lang="en-US" sz="1800" dirty="0"/>
              <a:t>Direct or indirect participation of the same person(s), in management / control / capital of both enterprises</a:t>
            </a:r>
          </a:p>
        </p:txBody>
      </p:sp>
      <p:sp>
        <p:nvSpPr>
          <p:cNvPr id="4" name="TextBox 3">
            <a:extLst>
              <a:ext uri="{FF2B5EF4-FFF2-40B4-BE49-F238E27FC236}">
                <a16:creationId xmlns:a16="http://schemas.microsoft.com/office/drawing/2014/main" id="{E014E2B9-5CE6-40C0-ABC7-12574C74D8BB}"/>
              </a:ext>
            </a:extLst>
          </p:cNvPr>
          <p:cNvSpPr txBox="1"/>
          <p:nvPr/>
        </p:nvSpPr>
        <p:spPr>
          <a:xfrm>
            <a:off x="3126897" y="3145877"/>
            <a:ext cx="1635153" cy="1200329"/>
          </a:xfrm>
          <a:prstGeom prst="rect">
            <a:avLst/>
          </a:prstGeom>
          <a:noFill/>
        </p:spPr>
        <p:txBody>
          <a:bodyPr wrap="square" rtlCol="0">
            <a:spAutoFit/>
          </a:bodyPr>
          <a:lstStyle/>
          <a:p>
            <a:r>
              <a:rPr lang="en-US" dirty="0"/>
              <a:t>Both A &amp; B are AE’s of C B - Direct </a:t>
            </a:r>
          </a:p>
          <a:p>
            <a:r>
              <a:rPr lang="en-US" dirty="0"/>
              <a:t>A - Indirectly</a:t>
            </a:r>
            <a:endParaRPr lang="en-IN" dirty="0"/>
          </a:p>
        </p:txBody>
      </p:sp>
      <p:grpSp>
        <p:nvGrpSpPr>
          <p:cNvPr id="5" name="Group 4">
            <a:extLst>
              <a:ext uri="{FF2B5EF4-FFF2-40B4-BE49-F238E27FC236}">
                <a16:creationId xmlns:a16="http://schemas.microsoft.com/office/drawing/2014/main" id="{63235483-372C-4371-94C4-0810351CA773}"/>
              </a:ext>
            </a:extLst>
          </p:cNvPr>
          <p:cNvGrpSpPr/>
          <p:nvPr/>
        </p:nvGrpSpPr>
        <p:grpSpPr>
          <a:xfrm>
            <a:off x="2209747" y="2819393"/>
            <a:ext cx="724250" cy="3280712"/>
            <a:chOff x="1918283" y="3214776"/>
            <a:chExt cx="724250" cy="3280712"/>
          </a:xfrm>
          <a:effectLst>
            <a:outerShdw blurRad="50800" dist="38100" dir="13500000" algn="br" rotWithShape="0">
              <a:prstClr val="black">
                <a:alpha val="40000"/>
              </a:prstClr>
            </a:outerShdw>
          </a:effectLst>
        </p:grpSpPr>
        <p:sp>
          <p:nvSpPr>
            <p:cNvPr id="6" name="Rectangle: Rounded Corners 5">
              <a:extLst>
                <a:ext uri="{FF2B5EF4-FFF2-40B4-BE49-F238E27FC236}">
                  <a16:creationId xmlns:a16="http://schemas.microsoft.com/office/drawing/2014/main" id="{2A4497E2-AC79-4C62-A540-29AD4256CF7D}"/>
                </a:ext>
              </a:extLst>
            </p:cNvPr>
            <p:cNvSpPr/>
            <p:nvPr/>
          </p:nvSpPr>
          <p:spPr>
            <a:xfrm>
              <a:off x="1918283" y="3214776"/>
              <a:ext cx="713064" cy="784371"/>
            </a:xfrm>
            <a:prstGeom prst="roundRect">
              <a:avLst/>
            </a:prstGeom>
            <a:solidFill>
              <a:schemeClr val="bg2"/>
            </a:solidFill>
            <a:ln>
              <a:solidFill>
                <a:schemeClr val="tx1">
                  <a:alpha val="2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A</a:t>
              </a:r>
              <a:endParaRPr lang="en-IN" dirty="0">
                <a:solidFill>
                  <a:schemeClr val="bg1"/>
                </a:solidFill>
              </a:endParaRPr>
            </a:p>
          </p:txBody>
        </p:sp>
        <p:sp>
          <p:nvSpPr>
            <p:cNvPr id="7" name="Rectangle: Rounded Corners 6">
              <a:extLst>
                <a:ext uri="{FF2B5EF4-FFF2-40B4-BE49-F238E27FC236}">
                  <a16:creationId xmlns:a16="http://schemas.microsoft.com/office/drawing/2014/main" id="{F4BCD840-E5B9-4AB4-8167-F969357437E4}"/>
                </a:ext>
              </a:extLst>
            </p:cNvPr>
            <p:cNvSpPr/>
            <p:nvPr/>
          </p:nvSpPr>
          <p:spPr>
            <a:xfrm>
              <a:off x="1918283" y="4435374"/>
              <a:ext cx="713064" cy="784371"/>
            </a:xfrm>
            <a:prstGeom prst="roundRect">
              <a:avLst/>
            </a:prstGeom>
            <a:solidFill>
              <a:schemeClr val="bg2"/>
            </a:solidFill>
            <a:ln>
              <a:solidFill>
                <a:schemeClr val="tx1">
                  <a:alpha val="2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B</a:t>
              </a:r>
              <a:endParaRPr lang="en-IN" b="1" dirty="0">
                <a:solidFill>
                  <a:schemeClr val="bg1"/>
                </a:solidFill>
              </a:endParaRPr>
            </a:p>
          </p:txBody>
        </p:sp>
        <p:sp>
          <p:nvSpPr>
            <p:cNvPr id="8" name="Rectangle: Rounded Corners 7">
              <a:extLst>
                <a:ext uri="{FF2B5EF4-FFF2-40B4-BE49-F238E27FC236}">
                  <a16:creationId xmlns:a16="http://schemas.microsoft.com/office/drawing/2014/main" id="{3ED75980-A68E-4D86-B64E-BD5FDDA21501}"/>
                </a:ext>
              </a:extLst>
            </p:cNvPr>
            <p:cNvSpPr/>
            <p:nvPr/>
          </p:nvSpPr>
          <p:spPr>
            <a:xfrm>
              <a:off x="1929469" y="5711117"/>
              <a:ext cx="713064" cy="784371"/>
            </a:xfrm>
            <a:prstGeom prst="roundRect">
              <a:avLst/>
            </a:prstGeom>
            <a:solidFill>
              <a:schemeClr val="bg2"/>
            </a:solidFill>
            <a:ln>
              <a:solidFill>
                <a:schemeClr val="tx1">
                  <a:alpha val="2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C</a:t>
              </a:r>
              <a:endParaRPr lang="en-IN" dirty="0">
                <a:solidFill>
                  <a:schemeClr val="bg1"/>
                </a:solidFill>
              </a:endParaRPr>
            </a:p>
          </p:txBody>
        </p:sp>
        <p:cxnSp>
          <p:nvCxnSpPr>
            <p:cNvPr id="9" name="Straight Arrow Connector 8">
              <a:extLst>
                <a:ext uri="{FF2B5EF4-FFF2-40B4-BE49-F238E27FC236}">
                  <a16:creationId xmlns:a16="http://schemas.microsoft.com/office/drawing/2014/main" id="{5F3E9A2C-9F2B-42AC-BD73-6A39CDDB72A4}"/>
                </a:ext>
              </a:extLst>
            </p:cNvPr>
            <p:cNvCxnSpPr>
              <a:stCxn id="6" idx="2"/>
              <a:endCxn id="7" idx="0"/>
            </p:cNvCxnSpPr>
            <p:nvPr/>
          </p:nvCxnSpPr>
          <p:spPr>
            <a:xfrm>
              <a:off x="2274815" y="3999147"/>
              <a:ext cx="0" cy="436227"/>
            </a:xfrm>
            <a:prstGeom prst="straightConnector1">
              <a:avLst/>
            </a:prstGeom>
            <a:ln>
              <a:solidFill>
                <a:schemeClr val="tx1">
                  <a:alpha val="25000"/>
                </a:schemeClr>
              </a:solidFill>
              <a:tailEnd type="triangle"/>
            </a:ln>
          </p:spPr>
          <p:style>
            <a:lnRef idx="3">
              <a:schemeClr val="lt1"/>
            </a:lnRef>
            <a:fillRef idx="1">
              <a:schemeClr val="dk1"/>
            </a:fillRef>
            <a:effectRef idx="1">
              <a:schemeClr val="dk1"/>
            </a:effectRef>
            <a:fontRef idx="minor">
              <a:schemeClr val="lt1"/>
            </a:fontRef>
          </p:style>
        </p:cxnSp>
        <p:cxnSp>
          <p:nvCxnSpPr>
            <p:cNvPr id="10" name="Straight Arrow Connector 9">
              <a:extLst>
                <a:ext uri="{FF2B5EF4-FFF2-40B4-BE49-F238E27FC236}">
                  <a16:creationId xmlns:a16="http://schemas.microsoft.com/office/drawing/2014/main" id="{E2ADB5EA-1982-4AA9-A7BB-AF5C8F6E7B3D}"/>
                </a:ext>
              </a:extLst>
            </p:cNvPr>
            <p:cNvCxnSpPr/>
            <p:nvPr/>
          </p:nvCxnSpPr>
          <p:spPr>
            <a:xfrm>
              <a:off x="2286001" y="5215245"/>
              <a:ext cx="0" cy="436227"/>
            </a:xfrm>
            <a:prstGeom prst="straightConnector1">
              <a:avLst/>
            </a:prstGeom>
            <a:ln>
              <a:solidFill>
                <a:schemeClr val="tx1">
                  <a:alpha val="25000"/>
                </a:schemeClr>
              </a:solidFill>
              <a:tailEnd type="triangle"/>
            </a:ln>
          </p:spPr>
          <p:style>
            <a:lnRef idx="3">
              <a:schemeClr val="lt1"/>
            </a:lnRef>
            <a:fillRef idx="1">
              <a:schemeClr val="dk1"/>
            </a:fillRef>
            <a:effectRef idx="1">
              <a:schemeClr val="dk1"/>
            </a:effectRef>
            <a:fontRef idx="minor">
              <a:schemeClr val="lt1"/>
            </a:fontRef>
          </p:style>
        </p:cxnSp>
      </p:grpSp>
      <p:grpSp>
        <p:nvGrpSpPr>
          <p:cNvPr id="11" name="Group 10">
            <a:extLst>
              <a:ext uri="{FF2B5EF4-FFF2-40B4-BE49-F238E27FC236}">
                <a16:creationId xmlns:a16="http://schemas.microsoft.com/office/drawing/2014/main" id="{70B3D88A-8721-4146-95CA-23907812FA6C}"/>
              </a:ext>
            </a:extLst>
          </p:cNvPr>
          <p:cNvGrpSpPr/>
          <p:nvPr/>
        </p:nvGrpSpPr>
        <p:grpSpPr>
          <a:xfrm>
            <a:off x="5995451" y="2633356"/>
            <a:ext cx="3047998" cy="3252526"/>
            <a:chOff x="7875865" y="3214775"/>
            <a:chExt cx="3047998" cy="3252526"/>
          </a:xfrm>
          <a:effectLst>
            <a:outerShdw blurRad="50800" dist="38100" dir="13500000" algn="br" rotWithShape="0">
              <a:prstClr val="black">
                <a:alpha val="40000"/>
              </a:prstClr>
            </a:outerShdw>
          </a:effectLst>
        </p:grpSpPr>
        <p:sp>
          <p:nvSpPr>
            <p:cNvPr id="12" name="Rectangle: Rounded Corners 11">
              <a:extLst>
                <a:ext uri="{FF2B5EF4-FFF2-40B4-BE49-F238E27FC236}">
                  <a16:creationId xmlns:a16="http://schemas.microsoft.com/office/drawing/2014/main" id="{4B6873E1-FD27-4170-9B94-8EDA07790F0A}"/>
                </a:ext>
              </a:extLst>
            </p:cNvPr>
            <p:cNvSpPr/>
            <p:nvPr/>
          </p:nvSpPr>
          <p:spPr>
            <a:xfrm>
              <a:off x="8983212" y="3214775"/>
              <a:ext cx="713064" cy="784371"/>
            </a:xfrm>
            <a:prstGeom prst="roundRect">
              <a:avLst/>
            </a:prstGeom>
            <a:solidFill>
              <a:schemeClr val="bg2"/>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A</a:t>
              </a:r>
              <a:endParaRPr lang="en-IN" dirty="0">
                <a:solidFill>
                  <a:schemeClr val="bg1"/>
                </a:solidFill>
              </a:endParaRPr>
            </a:p>
          </p:txBody>
        </p:sp>
        <p:sp>
          <p:nvSpPr>
            <p:cNvPr id="13" name="Rectangle: Rounded Corners 12">
              <a:extLst>
                <a:ext uri="{FF2B5EF4-FFF2-40B4-BE49-F238E27FC236}">
                  <a16:creationId xmlns:a16="http://schemas.microsoft.com/office/drawing/2014/main" id="{5D9BF4C1-E9E8-404E-A68F-888C54EAC420}"/>
                </a:ext>
              </a:extLst>
            </p:cNvPr>
            <p:cNvSpPr/>
            <p:nvPr/>
          </p:nvSpPr>
          <p:spPr>
            <a:xfrm>
              <a:off x="7875865" y="4430874"/>
              <a:ext cx="713064" cy="784371"/>
            </a:xfrm>
            <a:prstGeom prst="roundRect">
              <a:avLst/>
            </a:prstGeom>
            <a:solidFill>
              <a:schemeClr val="bg2"/>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B</a:t>
              </a:r>
              <a:endParaRPr lang="en-IN" b="1" dirty="0">
                <a:solidFill>
                  <a:schemeClr val="bg1"/>
                </a:solidFill>
              </a:endParaRPr>
            </a:p>
          </p:txBody>
        </p:sp>
        <p:sp>
          <p:nvSpPr>
            <p:cNvPr id="14" name="Rectangle: Rounded Corners 13">
              <a:extLst>
                <a:ext uri="{FF2B5EF4-FFF2-40B4-BE49-F238E27FC236}">
                  <a16:creationId xmlns:a16="http://schemas.microsoft.com/office/drawing/2014/main" id="{931DABE1-9725-4BB3-B3D7-9C726F161259}"/>
                </a:ext>
              </a:extLst>
            </p:cNvPr>
            <p:cNvSpPr/>
            <p:nvPr/>
          </p:nvSpPr>
          <p:spPr>
            <a:xfrm>
              <a:off x="10210799" y="4430874"/>
              <a:ext cx="713064" cy="784371"/>
            </a:xfrm>
            <a:prstGeom prst="roundRect">
              <a:avLst/>
            </a:prstGeom>
            <a:solidFill>
              <a:schemeClr val="bg2"/>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D</a:t>
              </a:r>
              <a:endParaRPr lang="en-IN" b="1" dirty="0">
                <a:solidFill>
                  <a:schemeClr val="bg1"/>
                </a:solidFill>
              </a:endParaRPr>
            </a:p>
          </p:txBody>
        </p:sp>
        <p:sp>
          <p:nvSpPr>
            <p:cNvPr id="15" name="Rectangle: Rounded Corners 14">
              <a:extLst>
                <a:ext uri="{FF2B5EF4-FFF2-40B4-BE49-F238E27FC236}">
                  <a16:creationId xmlns:a16="http://schemas.microsoft.com/office/drawing/2014/main" id="{0EB9A94C-4A98-4B76-8681-A44EF8248F78}"/>
                </a:ext>
              </a:extLst>
            </p:cNvPr>
            <p:cNvSpPr/>
            <p:nvPr/>
          </p:nvSpPr>
          <p:spPr>
            <a:xfrm>
              <a:off x="7875865" y="5682930"/>
              <a:ext cx="713064" cy="784371"/>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a:t>
              </a:r>
              <a:endParaRPr lang="en-IN" dirty="0"/>
            </a:p>
          </p:txBody>
        </p:sp>
        <p:sp>
          <p:nvSpPr>
            <p:cNvPr id="16" name="Rectangle: Rounded Corners 15">
              <a:extLst>
                <a:ext uri="{FF2B5EF4-FFF2-40B4-BE49-F238E27FC236}">
                  <a16:creationId xmlns:a16="http://schemas.microsoft.com/office/drawing/2014/main" id="{64D59419-692B-4B23-AF37-033F25877314}"/>
                </a:ext>
              </a:extLst>
            </p:cNvPr>
            <p:cNvSpPr/>
            <p:nvPr/>
          </p:nvSpPr>
          <p:spPr>
            <a:xfrm>
              <a:off x="10210799" y="5682929"/>
              <a:ext cx="713064" cy="784371"/>
            </a:xfrm>
            <a:prstGeom prst="roundRect">
              <a:avLst/>
            </a:prstGeom>
            <a:solidFill>
              <a:schemeClr val="bg2"/>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E</a:t>
              </a:r>
              <a:endParaRPr lang="en-IN" dirty="0">
                <a:solidFill>
                  <a:schemeClr val="bg1"/>
                </a:solidFill>
              </a:endParaRPr>
            </a:p>
          </p:txBody>
        </p:sp>
        <p:cxnSp>
          <p:nvCxnSpPr>
            <p:cNvPr id="17" name="Straight Arrow Connector 16">
              <a:extLst>
                <a:ext uri="{FF2B5EF4-FFF2-40B4-BE49-F238E27FC236}">
                  <a16:creationId xmlns:a16="http://schemas.microsoft.com/office/drawing/2014/main" id="{88512FC8-6DF6-4AB5-8762-4DA4677E0259}"/>
                </a:ext>
              </a:extLst>
            </p:cNvPr>
            <p:cNvCxnSpPr>
              <a:stCxn id="12" idx="2"/>
              <a:endCxn id="13" idx="3"/>
            </p:cNvCxnSpPr>
            <p:nvPr/>
          </p:nvCxnSpPr>
          <p:spPr>
            <a:xfrm flipH="1">
              <a:off x="8588929" y="3999146"/>
              <a:ext cx="750815" cy="823914"/>
            </a:xfrm>
            <a:prstGeom prst="straightConnector1">
              <a:avLst/>
            </a:prstGeom>
            <a:ln>
              <a:solidFill>
                <a:schemeClr val="tx1"/>
              </a:solidFill>
              <a:tailEnd type="triangle"/>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A534798C-7473-4432-8457-0CF70A086EEE}"/>
                </a:ext>
              </a:extLst>
            </p:cNvPr>
            <p:cNvCxnSpPr>
              <a:stCxn id="12" idx="2"/>
              <a:endCxn id="14" idx="1"/>
            </p:cNvCxnSpPr>
            <p:nvPr/>
          </p:nvCxnSpPr>
          <p:spPr>
            <a:xfrm>
              <a:off x="9339744" y="3999146"/>
              <a:ext cx="871055" cy="823914"/>
            </a:xfrm>
            <a:prstGeom prst="straightConnector1">
              <a:avLst/>
            </a:prstGeom>
            <a:ln>
              <a:solidFill>
                <a:schemeClr val="tx1"/>
              </a:solidFill>
              <a:tailEnd type="triangle"/>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D5460BF6-81DE-4285-A0A6-49C900ED554B}"/>
                </a:ext>
              </a:extLst>
            </p:cNvPr>
            <p:cNvCxnSpPr>
              <a:stCxn id="13" idx="2"/>
              <a:endCxn id="15" idx="0"/>
            </p:cNvCxnSpPr>
            <p:nvPr/>
          </p:nvCxnSpPr>
          <p:spPr>
            <a:xfrm>
              <a:off x="8232397" y="5215245"/>
              <a:ext cx="0" cy="467685"/>
            </a:xfrm>
            <a:prstGeom prst="straightConnector1">
              <a:avLst/>
            </a:prstGeom>
            <a:ln>
              <a:solidFill>
                <a:schemeClr val="tx1"/>
              </a:solidFill>
              <a:tailEnd type="triangle"/>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86FF1334-F949-48A4-BE28-15ACD7A92E22}"/>
                </a:ext>
              </a:extLst>
            </p:cNvPr>
            <p:cNvCxnSpPr>
              <a:stCxn id="14" idx="2"/>
              <a:endCxn id="16" idx="0"/>
            </p:cNvCxnSpPr>
            <p:nvPr/>
          </p:nvCxnSpPr>
          <p:spPr>
            <a:xfrm>
              <a:off x="10567331" y="5215245"/>
              <a:ext cx="0" cy="467684"/>
            </a:xfrm>
            <a:prstGeom prst="straightConnector1">
              <a:avLst/>
            </a:prstGeom>
            <a:ln>
              <a:solidFill>
                <a:schemeClr val="tx1"/>
              </a:solidFill>
              <a:tailEnd type="triangle"/>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9CB2CCEB-8F3B-4AA4-B921-0F23AD679245}"/>
              </a:ext>
            </a:extLst>
          </p:cNvPr>
          <p:cNvSpPr txBox="1"/>
          <p:nvPr/>
        </p:nvSpPr>
        <p:spPr>
          <a:xfrm>
            <a:off x="9554957" y="3007488"/>
            <a:ext cx="2213518" cy="1200329"/>
          </a:xfrm>
          <a:prstGeom prst="rect">
            <a:avLst/>
          </a:prstGeom>
          <a:noFill/>
        </p:spPr>
        <p:txBody>
          <a:bodyPr wrap="square" rtlCol="0">
            <a:spAutoFit/>
          </a:bodyPr>
          <a:lstStyle/>
          <a:p>
            <a:r>
              <a:rPr lang="en-US" dirty="0"/>
              <a:t>D &amp; E are also </a:t>
            </a:r>
          </a:p>
          <a:p>
            <a:r>
              <a:rPr lang="en-US" dirty="0"/>
              <a:t>AE’s of C </a:t>
            </a:r>
          </a:p>
          <a:p>
            <a:r>
              <a:rPr lang="en-US" dirty="0"/>
              <a:t>Ultimate </a:t>
            </a:r>
          </a:p>
          <a:p>
            <a:r>
              <a:rPr lang="en-US" dirty="0"/>
              <a:t>parent (A)</a:t>
            </a:r>
            <a:endParaRPr lang="en-IN" dirty="0"/>
          </a:p>
        </p:txBody>
      </p:sp>
    </p:spTree>
    <p:extLst>
      <p:ext uri="{BB962C8B-B14F-4D97-AF65-F5344CB8AC3E}">
        <p14:creationId xmlns:p14="http://schemas.microsoft.com/office/powerpoint/2010/main" val="292681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9109-AADF-4551-9126-1B8FB722EEE7}"/>
              </a:ext>
            </a:extLst>
          </p:cNvPr>
          <p:cNvSpPr>
            <a:spLocks noGrp="1"/>
          </p:cNvSpPr>
          <p:nvPr>
            <p:ph type="title"/>
          </p:nvPr>
        </p:nvSpPr>
        <p:spPr>
          <a:xfrm>
            <a:off x="2496911" y="456236"/>
            <a:ext cx="7212819" cy="840829"/>
          </a:xfrm>
        </p:spPr>
        <p:txBody>
          <a:bodyPr>
            <a:norm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Deemed AE - Sec.92A(2)</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Freeform: Shape 2">
            <a:extLst>
              <a:ext uri="{FF2B5EF4-FFF2-40B4-BE49-F238E27FC236}">
                <a16:creationId xmlns:a16="http://schemas.microsoft.com/office/drawing/2014/main" id="{F20E6743-DA82-47CC-9BC1-7C2C4F304F38}"/>
              </a:ext>
            </a:extLst>
          </p:cNvPr>
          <p:cNvSpPr/>
          <p:nvPr/>
        </p:nvSpPr>
        <p:spPr>
          <a:xfrm rot="16200000">
            <a:off x="-924321" y="3832436"/>
            <a:ext cx="4226560" cy="289807"/>
          </a:xfrm>
          <a:custGeom>
            <a:avLst/>
            <a:gdLst>
              <a:gd name="connsiteX0" fmla="*/ 0 w 4226560"/>
              <a:gd name="connsiteY0" fmla="*/ 0 h 289807"/>
              <a:gd name="connsiteX1" fmla="*/ 4226560 w 4226560"/>
              <a:gd name="connsiteY1" fmla="*/ 0 h 289807"/>
              <a:gd name="connsiteX2" fmla="*/ 4226560 w 4226560"/>
              <a:gd name="connsiteY2" fmla="*/ 289807 h 289807"/>
              <a:gd name="connsiteX3" fmla="*/ 0 w 4226560"/>
              <a:gd name="connsiteY3" fmla="*/ 289807 h 289807"/>
              <a:gd name="connsiteX4" fmla="*/ 0 w 4226560"/>
              <a:gd name="connsiteY4" fmla="*/ 0 h 28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289807">
                <a:moveTo>
                  <a:pt x="0" y="0"/>
                </a:moveTo>
                <a:lnTo>
                  <a:pt x="4226560" y="0"/>
                </a:lnTo>
                <a:lnTo>
                  <a:pt x="4226560" y="289807"/>
                </a:lnTo>
                <a:lnTo>
                  <a:pt x="0" y="289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5594" bIns="0" numCol="1" spcCol="1270" anchor="t" anchorCtr="0">
            <a:noAutofit/>
          </a:bodyPr>
          <a:lstStyle/>
          <a:p>
            <a:pPr marL="0" lvl="0" indent="0" algn="r" defTabSz="889000">
              <a:lnSpc>
                <a:spcPct val="90000"/>
              </a:lnSpc>
              <a:spcBef>
                <a:spcPct val="0"/>
              </a:spcBef>
              <a:spcAft>
                <a:spcPct val="35000"/>
              </a:spcAft>
              <a:buNone/>
            </a:pPr>
            <a:endParaRPr lang="en-IN" sz="2000" kern="1200" dirty="0"/>
          </a:p>
        </p:txBody>
      </p:sp>
      <p:sp>
        <p:nvSpPr>
          <p:cNvPr id="4" name="Freeform: Shape 3">
            <a:extLst>
              <a:ext uri="{FF2B5EF4-FFF2-40B4-BE49-F238E27FC236}">
                <a16:creationId xmlns:a16="http://schemas.microsoft.com/office/drawing/2014/main" id="{FD246946-EF94-420E-8D97-81822CD8CE30}"/>
              </a:ext>
            </a:extLst>
          </p:cNvPr>
          <p:cNvSpPr/>
          <p:nvPr/>
        </p:nvSpPr>
        <p:spPr>
          <a:xfrm>
            <a:off x="1601386" y="1864059"/>
            <a:ext cx="1791050" cy="4226560"/>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spcFirstLastPara="0" vert="horz" wrap="square" lIns="213360" tIns="255594" rIns="213360" bIns="213360" numCol="1" spcCol="1270" anchor="t" anchorCtr="0">
            <a:noAutofit/>
          </a:bodyPr>
          <a:lstStyle/>
          <a:p>
            <a:pPr marL="171450" lvl="1" indent="-171450" defTabSz="1022350">
              <a:lnSpc>
                <a:spcPct val="90000"/>
              </a:lnSpc>
              <a:spcBef>
                <a:spcPct val="0"/>
              </a:spcBef>
              <a:spcAft>
                <a:spcPct val="15000"/>
              </a:spcAft>
              <a:buFont typeface="Arial" panose="020B0604020202020204" pitchFamily="34" charset="0"/>
              <a:buChar char="•"/>
            </a:pPr>
            <a:r>
              <a:rPr lang="en-US" sz="1200" dirty="0">
                <a:solidFill>
                  <a:schemeClr val="tx1"/>
                </a:solidFill>
              </a:rPr>
              <a:t>&gt;=26% Direct/ Indirect holding by enterprise</a:t>
            </a:r>
          </a:p>
          <a:p>
            <a:pPr marL="0" lvl="1" defTabSz="1022350">
              <a:lnSpc>
                <a:spcPct val="90000"/>
              </a:lnSpc>
              <a:spcBef>
                <a:spcPct val="0"/>
              </a:spcBef>
              <a:spcAft>
                <a:spcPct val="15000"/>
              </a:spcAft>
            </a:pPr>
            <a:r>
              <a:rPr lang="en-US" sz="1200" dirty="0">
                <a:solidFill>
                  <a:schemeClr val="tx1"/>
                </a:solidFill>
              </a:rPr>
              <a:t>       (OR)</a:t>
            </a:r>
          </a:p>
          <a:p>
            <a:pPr marL="171450" lvl="1" indent="-171450" defTabSz="1022350">
              <a:lnSpc>
                <a:spcPct val="90000"/>
              </a:lnSpc>
              <a:spcBef>
                <a:spcPct val="0"/>
              </a:spcBef>
              <a:spcAft>
                <a:spcPct val="15000"/>
              </a:spcAft>
              <a:buFont typeface="Arial" panose="020B0604020202020204" pitchFamily="34" charset="0"/>
              <a:buChar char="•"/>
            </a:pPr>
            <a:r>
              <a:rPr lang="en-US" sz="1200" dirty="0">
                <a:solidFill>
                  <a:schemeClr val="tx1"/>
                </a:solidFill>
              </a:rPr>
              <a:t>By SAME PERSON in each enterprise</a:t>
            </a:r>
          </a:p>
          <a:p>
            <a:pPr marL="171450" lvl="1" indent="-171450" defTabSz="1022350">
              <a:lnSpc>
                <a:spcPct val="90000"/>
              </a:lnSpc>
              <a:spcBef>
                <a:spcPct val="0"/>
              </a:spcBef>
              <a:spcAft>
                <a:spcPct val="15000"/>
              </a:spcAft>
              <a:buFont typeface="Arial" panose="020B0604020202020204" pitchFamily="34" charset="0"/>
              <a:buChar char="•"/>
            </a:pPr>
            <a:endParaRPr lang="en-US" sz="1200" kern="1200" dirty="0">
              <a:solidFill>
                <a:schemeClr val="tx1"/>
              </a:solidFill>
            </a:endParaRPr>
          </a:p>
          <a:p>
            <a:pPr marL="171450" lvl="1" indent="-171450" defTabSz="1022350">
              <a:lnSpc>
                <a:spcPct val="90000"/>
              </a:lnSpc>
              <a:spcBef>
                <a:spcPct val="0"/>
              </a:spcBef>
              <a:spcAft>
                <a:spcPct val="15000"/>
              </a:spcAft>
              <a:buFont typeface="Arial" panose="020B0604020202020204" pitchFamily="34" charset="0"/>
              <a:buChar char="•"/>
            </a:pPr>
            <a:r>
              <a:rPr lang="en-US" sz="1200" dirty="0">
                <a:solidFill>
                  <a:schemeClr val="tx1"/>
                </a:solidFill>
              </a:rPr>
              <a:t>LOAN &gt;= 51% of total assets</a:t>
            </a:r>
          </a:p>
          <a:p>
            <a:pPr marL="171450" lvl="1" indent="-171450" defTabSz="1022350">
              <a:lnSpc>
                <a:spcPct val="90000"/>
              </a:lnSpc>
              <a:spcBef>
                <a:spcPct val="0"/>
              </a:spcBef>
              <a:spcAft>
                <a:spcPct val="15000"/>
              </a:spcAft>
              <a:buFont typeface="Arial" panose="020B0604020202020204" pitchFamily="34" charset="0"/>
              <a:buChar char="•"/>
            </a:pPr>
            <a:endParaRPr lang="en-US" sz="1200" kern="1200" dirty="0">
              <a:solidFill>
                <a:schemeClr val="tx1"/>
              </a:solidFill>
            </a:endParaRPr>
          </a:p>
          <a:p>
            <a:pPr marL="171450" lvl="1" indent="-171450" defTabSz="1022350">
              <a:lnSpc>
                <a:spcPct val="90000"/>
              </a:lnSpc>
              <a:spcBef>
                <a:spcPct val="0"/>
              </a:spcBef>
              <a:spcAft>
                <a:spcPct val="15000"/>
              </a:spcAft>
              <a:buFont typeface="Arial" panose="020B0604020202020204" pitchFamily="34" charset="0"/>
              <a:buChar char="•"/>
            </a:pPr>
            <a:r>
              <a:rPr lang="en-IN" sz="1200" dirty="0">
                <a:solidFill>
                  <a:schemeClr val="tx1"/>
                </a:solidFill>
              </a:rPr>
              <a:t>GUARANTEES &gt;= 10% of debt</a:t>
            </a:r>
          </a:p>
          <a:p>
            <a:pPr marL="171450" lvl="1" indent="-171450" defTabSz="1022350">
              <a:lnSpc>
                <a:spcPct val="90000"/>
              </a:lnSpc>
              <a:spcBef>
                <a:spcPct val="0"/>
              </a:spcBef>
              <a:spcAft>
                <a:spcPct val="15000"/>
              </a:spcAft>
              <a:buFont typeface="Arial" panose="020B0604020202020204" pitchFamily="34" charset="0"/>
              <a:buChar char="•"/>
            </a:pPr>
            <a:endParaRPr lang="en-US" sz="1200" kern="1200" dirty="0">
              <a:solidFill>
                <a:schemeClr val="tx1"/>
              </a:solidFill>
            </a:endParaRPr>
          </a:p>
          <a:p>
            <a:pPr marL="171450" lvl="1" indent="-171450" defTabSz="1022350">
              <a:lnSpc>
                <a:spcPct val="90000"/>
              </a:lnSpc>
              <a:spcBef>
                <a:spcPct val="0"/>
              </a:spcBef>
              <a:spcAft>
                <a:spcPct val="15000"/>
              </a:spcAft>
              <a:buFont typeface="Arial" panose="020B0604020202020204" pitchFamily="34" charset="0"/>
              <a:buChar char="•"/>
            </a:pPr>
            <a:r>
              <a:rPr lang="en-US" sz="1200" dirty="0">
                <a:solidFill>
                  <a:schemeClr val="tx1"/>
                </a:solidFill>
              </a:rPr>
              <a:t>• &gt; 10% INTEREST in Firm/ AOP/ BOI </a:t>
            </a:r>
            <a:endParaRPr lang="en-IN" sz="1200" kern="1200" dirty="0">
              <a:solidFill>
                <a:schemeClr val="tx1"/>
              </a:solidFill>
            </a:endParaRPr>
          </a:p>
        </p:txBody>
      </p:sp>
      <p:sp>
        <p:nvSpPr>
          <p:cNvPr id="5" name="Rectangle 4">
            <a:extLst>
              <a:ext uri="{FF2B5EF4-FFF2-40B4-BE49-F238E27FC236}">
                <a16:creationId xmlns:a16="http://schemas.microsoft.com/office/drawing/2014/main" id="{2E1591EC-7958-4840-8732-E38E35D18AFA}"/>
              </a:ext>
            </a:extLst>
          </p:cNvPr>
          <p:cNvSpPr/>
          <p:nvPr/>
        </p:nvSpPr>
        <p:spPr>
          <a:xfrm>
            <a:off x="1321468" y="1481512"/>
            <a:ext cx="1283578" cy="579615"/>
          </a:xfrm>
          <a:prstGeom prst="rect">
            <a:avLst/>
          </a:prstGeom>
          <a:solidFill>
            <a:schemeClr val="bg2">
              <a:lumMod val="75000"/>
            </a:schemeClr>
          </a:solidFill>
          <a:ln/>
        </p:spPr>
        <p:style>
          <a:lnRef idx="3">
            <a:schemeClr val="lt1"/>
          </a:lnRef>
          <a:fillRef idx="1">
            <a:schemeClr val="dk1"/>
          </a:fillRef>
          <a:effectRef idx="1">
            <a:schemeClr val="dk1"/>
          </a:effectRef>
          <a:fontRef idx="minor">
            <a:schemeClr val="lt1"/>
          </a:fontRef>
        </p:style>
        <p:txBody>
          <a:bodyPr/>
          <a:lstStyle/>
          <a:p>
            <a:pPr algn="ctr"/>
            <a:endParaRPr lang="en-US" sz="1200" dirty="0">
              <a:solidFill>
                <a:schemeClr val="tx1"/>
              </a:solidFill>
            </a:endParaRPr>
          </a:p>
          <a:p>
            <a:pPr algn="ctr"/>
            <a:r>
              <a:rPr lang="en-US" sz="1200" dirty="0">
                <a:solidFill>
                  <a:schemeClr val="tx1"/>
                </a:solidFill>
              </a:rPr>
              <a:t>Holding</a:t>
            </a:r>
            <a:endParaRPr lang="en-IN" sz="1400" dirty="0">
              <a:solidFill>
                <a:schemeClr val="tx1"/>
              </a:solidFill>
            </a:endParaRPr>
          </a:p>
        </p:txBody>
      </p:sp>
      <p:sp>
        <p:nvSpPr>
          <p:cNvPr id="6" name="Freeform: Shape 5">
            <a:extLst>
              <a:ext uri="{FF2B5EF4-FFF2-40B4-BE49-F238E27FC236}">
                <a16:creationId xmlns:a16="http://schemas.microsoft.com/office/drawing/2014/main" id="{5844B1D7-3C4E-4422-B22A-220B277F0AF8}"/>
              </a:ext>
            </a:extLst>
          </p:cNvPr>
          <p:cNvSpPr/>
          <p:nvPr/>
        </p:nvSpPr>
        <p:spPr>
          <a:xfrm rot="16200000">
            <a:off x="1174954" y="3832436"/>
            <a:ext cx="4226560" cy="289807"/>
          </a:xfrm>
          <a:custGeom>
            <a:avLst/>
            <a:gdLst>
              <a:gd name="connsiteX0" fmla="*/ 0 w 4226560"/>
              <a:gd name="connsiteY0" fmla="*/ 0 h 289807"/>
              <a:gd name="connsiteX1" fmla="*/ 4226560 w 4226560"/>
              <a:gd name="connsiteY1" fmla="*/ 0 h 289807"/>
              <a:gd name="connsiteX2" fmla="*/ 4226560 w 4226560"/>
              <a:gd name="connsiteY2" fmla="*/ 289807 h 289807"/>
              <a:gd name="connsiteX3" fmla="*/ 0 w 4226560"/>
              <a:gd name="connsiteY3" fmla="*/ 289807 h 289807"/>
              <a:gd name="connsiteX4" fmla="*/ 0 w 4226560"/>
              <a:gd name="connsiteY4" fmla="*/ 0 h 28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289807">
                <a:moveTo>
                  <a:pt x="0" y="0"/>
                </a:moveTo>
                <a:lnTo>
                  <a:pt x="4226560" y="0"/>
                </a:lnTo>
                <a:lnTo>
                  <a:pt x="4226560" y="289807"/>
                </a:lnTo>
                <a:lnTo>
                  <a:pt x="0" y="289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5594" bIns="0" numCol="1" spcCol="1270" anchor="t" anchorCtr="0">
            <a:noAutofit/>
          </a:bodyPr>
          <a:lstStyle/>
          <a:p>
            <a:pPr marL="0" lvl="0" indent="0" algn="r" defTabSz="889000">
              <a:lnSpc>
                <a:spcPct val="90000"/>
              </a:lnSpc>
              <a:spcBef>
                <a:spcPct val="0"/>
              </a:spcBef>
              <a:spcAft>
                <a:spcPct val="35000"/>
              </a:spcAft>
              <a:buNone/>
            </a:pPr>
            <a:endParaRPr lang="en-IN" sz="2000" kern="1200" dirty="0"/>
          </a:p>
        </p:txBody>
      </p:sp>
      <p:sp>
        <p:nvSpPr>
          <p:cNvPr id="7" name="Rectangle 6">
            <a:extLst>
              <a:ext uri="{FF2B5EF4-FFF2-40B4-BE49-F238E27FC236}">
                <a16:creationId xmlns:a16="http://schemas.microsoft.com/office/drawing/2014/main" id="{D09E691B-77DE-4760-99BD-E83E1D56AD22}"/>
              </a:ext>
            </a:extLst>
          </p:cNvPr>
          <p:cNvSpPr/>
          <p:nvPr/>
        </p:nvSpPr>
        <p:spPr>
          <a:xfrm>
            <a:off x="4043017" y="1864059"/>
            <a:ext cx="1667195" cy="4226560"/>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lstStyle/>
          <a:p>
            <a:endParaRPr lang="en-US" sz="1050" dirty="0">
              <a:solidFill>
                <a:schemeClr val="tx1"/>
              </a:solidFill>
            </a:endParaRPr>
          </a:p>
          <a:p>
            <a:endParaRPr lang="en-US" sz="1050" dirty="0">
              <a:solidFill>
                <a:schemeClr val="tx1"/>
              </a:solidFill>
            </a:endParaRPr>
          </a:p>
          <a:p>
            <a:pPr marL="171450" indent="-171450">
              <a:buFont typeface="Arial" panose="020B0604020202020204" pitchFamily="34" charset="0"/>
              <a:buChar char="•"/>
            </a:pPr>
            <a:r>
              <a:rPr lang="en-US" sz="1050" dirty="0">
                <a:solidFill>
                  <a:schemeClr val="tx1"/>
                </a:solidFill>
              </a:rPr>
              <a:t>Appointment &gt;50% of DIRECTORS / one or more Executive Director by an enterprise</a:t>
            </a:r>
          </a:p>
          <a:p>
            <a:r>
              <a:rPr lang="en-US" sz="1050" dirty="0">
                <a:solidFill>
                  <a:schemeClr val="tx1"/>
                </a:solidFill>
              </a:rPr>
              <a:t>  </a:t>
            </a:r>
          </a:p>
          <a:p>
            <a:r>
              <a:rPr lang="en-US" sz="1050" dirty="0">
                <a:solidFill>
                  <a:schemeClr val="tx1"/>
                </a:solidFill>
              </a:rPr>
              <a:t>               (OR) </a:t>
            </a:r>
          </a:p>
          <a:p>
            <a:endParaRPr lang="en-US" sz="1050" dirty="0">
              <a:solidFill>
                <a:schemeClr val="tx1"/>
              </a:solidFill>
            </a:endParaRPr>
          </a:p>
          <a:p>
            <a:pPr marL="171450" indent="-171450">
              <a:buFont typeface="Arial" panose="020B0604020202020204" pitchFamily="34" charset="0"/>
              <a:buChar char="•"/>
            </a:pPr>
            <a:r>
              <a:rPr lang="en-US" sz="1050" dirty="0">
                <a:solidFill>
                  <a:schemeClr val="tx1"/>
                </a:solidFill>
              </a:rPr>
              <a:t>Appointment by same person in each enterprise</a:t>
            </a:r>
            <a:endParaRPr lang="en-IN" sz="1050" dirty="0">
              <a:solidFill>
                <a:schemeClr val="tx1"/>
              </a:solidFill>
            </a:endParaRPr>
          </a:p>
        </p:txBody>
      </p:sp>
      <p:sp>
        <p:nvSpPr>
          <p:cNvPr id="8" name="Rectangle 7">
            <a:extLst>
              <a:ext uri="{FF2B5EF4-FFF2-40B4-BE49-F238E27FC236}">
                <a16:creationId xmlns:a16="http://schemas.microsoft.com/office/drawing/2014/main" id="{D5E2F7B8-1E5E-4D1C-B5CA-478E219625F2}"/>
              </a:ext>
            </a:extLst>
          </p:cNvPr>
          <p:cNvSpPr/>
          <p:nvPr/>
        </p:nvSpPr>
        <p:spPr>
          <a:xfrm>
            <a:off x="3730601" y="1481513"/>
            <a:ext cx="1283578" cy="579615"/>
          </a:xfrm>
          <a:prstGeom prst="rect">
            <a:avLst/>
          </a:prstGeom>
          <a:solidFill>
            <a:schemeClr val="tx2">
              <a:lumMod val="40000"/>
              <a:lumOff val="60000"/>
            </a:schemeClr>
          </a:solidFill>
          <a:ln/>
        </p:spPr>
        <p:style>
          <a:lnRef idx="3">
            <a:schemeClr val="lt1"/>
          </a:lnRef>
          <a:fillRef idx="1">
            <a:schemeClr val="dk1"/>
          </a:fillRef>
          <a:effectRef idx="1">
            <a:schemeClr val="dk1"/>
          </a:effectRef>
          <a:fontRef idx="minor">
            <a:schemeClr val="lt1"/>
          </a:fontRef>
        </p:style>
        <p:txBody>
          <a:bodyPr/>
          <a:lstStyle/>
          <a:p>
            <a:endParaRPr lang="en-US" sz="1200" dirty="0">
              <a:solidFill>
                <a:schemeClr val="tx1"/>
              </a:solidFill>
            </a:endParaRPr>
          </a:p>
          <a:p>
            <a:r>
              <a:rPr lang="en-US" sz="1200" dirty="0">
                <a:solidFill>
                  <a:schemeClr val="tx1"/>
                </a:solidFill>
              </a:rPr>
              <a:t>Management</a:t>
            </a:r>
            <a:endParaRPr lang="en-IN" sz="1200" dirty="0">
              <a:solidFill>
                <a:schemeClr val="tx1"/>
              </a:solidFill>
            </a:endParaRPr>
          </a:p>
        </p:txBody>
      </p:sp>
      <p:sp>
        <p:nvSpPr>
          <p:cNvPr id="9" name="Freeform: Shape 8">
            <a:extLst>
              <a:ext uri="{FF2B5EF4-FFF2-40B4-BE49-F238E27FC236}">
                <a16:creationId xmlns:a16="http://schemas.microsoft.com/office/drawing/2014/main" id="{21A2BC06-89FF-4855-9B45-B092FE26D20D}"/>
              </a:ext>
            </a:extLst>
          </p:cNvPr>
          <p:cNvSpPr/>
          <p:nvPr/>
        </p:nvSpPr>
        <p:spPr>
          <a:xfrm rot="16200000">
            <a:off x="3274230" y="3832436"/>
            <a:ext cx="4226560" cy="289807"/>
          </a:xfrm>
          <a:custGeom>
            <a:avLst/>
            <a:gdLst>
              <a:gd name="connsiteX0" fmla="*/ 0 w 4226560"/>
              <a:gd name="connsiteY0" fmla="*/ 0 h 289807"/>
              <a:gd name="connsiteX1" fmla="*/ 4226560 w 4226560"/>
              <a:gd name="connsiteY1" fmla="*/ 0 h 289807"/>
              <a:gd name="connsiteX2" fmla="*/ 4226560 w 4226560"/>
              <a:gd name="connsiteY2" fmla="*/ 289807 h 289807"/>
              <a:gd name="connsiteX3" fmla="*/ 0 w 4226560"/>
              <a:gd name="connsiteY3" fmla="*/ 289807 h 289807"/>
              <a:gd name="connsiteX4" fmla="*/ 0 w 4226560"/>
              <a:gd name="connsiteY4" fmla="*/ 0 h 28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289807">
                <a:moveTo>
                  <a:pt x="0" y="0"/>
                </a:moveTo>
                <a:lnTo>
                  <a:pt x="4226560" y="0"/>
                </a:lnTo>
                <a:lnTo>
                  <a:pt x="4226560" y="289807"/>
                </a:lnTo>
                <a:lnTo>
                  <a:pt x="0" y="289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5594" bIns="0" numCol="1" spcCol="1270" anchor="t" anchorCtr="0">
            <a:noAutofit/>
          </a:bodyPr>
          <a:lstStyle/>
          <a:p>
            <a:pPr marL="0" lvl="0" indent="0" algn="r" defTabSz="889000">
              <a:lnSpc>
                <a:spcPct val="90000"/>
              </a:lnSpc>
              <a:spcBef>
                <a:spcPct val="0"/>
              </a:spcBef>
              <a:spcAft>
                <a:spcPct val="35000"/>
              </a:spcAft>
              <a:buNone/>
            </a:pPr>
            <a:endParaRPr lang="en-IN" sz="2000" kern="1200" dirty="0"/>
          </a:p>
        </p:txBody>
      </p:sp>
      <p:sp>
        <p:nvSpPr>
          <p:cNvPr id="10" name="Freeform: Shape 9">
            <a:extLst>
              <a:ext uri="{FF2B5EF4-FFF2-40B4-BE49-F238E27FC236}">
                <a16:creationId xmlns:a16="http://schemas.microsoft.com/office/drawing/2014/main" id="{DBC38811-D7AC-4960-9609-90125AE87A89}"/>
              </a:ext>
            </a:extLst>
          </p:cNvPr>
          <p:cNvSpPr/>
          <p:nvPr/>
        </p:nvSpPr>
        <p:spPr>
          <a:xfrm>
            <a:off x="6374348" y="1864059"/>
            <a:ext cx="1903760" cy="4226560"/>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spcFirstLastPara="0" vert="horz" wrap="square" lIns="213360" tIns="255594" rIns="213360" bIns="213360" numCol="1" spcCol="1270" anchor="t" anchorCtr="0">
            <a:noAutofit/>
          </a:bodyPr>
          <a:lstStyle/>
          <a:p>
            <a:pPr marL="228600" lvl="1" indent="-228600" defTabSz="1022350">
              <a:lnSpc>
                <a:spcPct val="90000"/>
              </a:lnSpc>
              <a:spcBef>
                <a:spcPct val="0"/>
              </a:spcBef>
              <a:spcAft>
                <a:spcPct val="15000"/>
              </a:spcAft>
              <a:buChar char="•"/>
            </a:pPr>
            <a:r>
              <a:rPr lang="en-US" sz="1100" dirty="0">
                <a:solidFill>
                  <a:schemeClr val="tx1"/>
                </a:solidFill>
              </a:rPr>
              <a:t>100% DEPENDENCE on use of Intangibles for manufacture / processing/ business</a:t>
            </a:r>
          </a:p>
          <a:p>
            <a:pPr marL="228600" lvl="1" indent="-228600" defTabSz="1022350">
              <a:lnSpc>
                <a:spcPct val="90000"/>
              </a:lnSpc>
              <a:spcBef>
                <a:spcPct val="0"/>
              </a:spcBef>
              <a:spcAft>
                <a:spcPct val="15000"/>
              </a:spcAft>
              <a:buChar char="•"/>
            </a:pPr>
            <a:endParaRPr lang="en-US" sz="1100" dirty="0">
              <a:solidFill>
                <a:schemeClr val="tx1"/>
              </a:solidFill>
            </a:endParaRPr>
          </a:p>
          <a:p>
            <a:pPr marL="228600" lvl="1" indent="-228600" defTabSz="1022350">
              <a:lnSpc>
                <a:spcPct val="90000"/>
              </a:lnSpc>
              <a:spcBef>
                <a:spcPct val="0"/>
              </a:spcBef>
              <a:spcAft>
                <a:spcPct val="15000"/>
              </a:spcAft>
              <a:buChar char="•"/>
            </a:pPr>
            <a:r>
              <a:rPr lang="en-US" sz="1100" dirty="0">
                <a:solidFill>
                  <a:schemeClr val="tx1"/>
                </a:solidFill>
              </a:rPr>
              <a:t>Direct/ Indirect Supply Of &gt;= 90% RAW MATERIALS under influenced prices and conditions</a:t>
            </a:r>
          </a:p>
          <a:p>
            <a:pPr marL="228600" lvl="1" indent="-228600" defTabSz="1022350">
              <a:lnSpc>
                <a:spcPct val="90000"/>
              </a:lnSpc>
              <a:spcBef>
                <a:spcPct val="0"/>
              </a:spcBef>
              <a:spcAft>
                <a:spcPct val="15000"/>
              </a:spcAft>
              <a:buChar char="•"/>
            </a:pPr>
            <a:endParaRPr lang="en-US" sz="1100" dirty="0">
              <a:solidFill>
                <a:schemeClr val="tx1"/>
              </a:solidFill>
            </a:endParaRPr>
          </a:p>
          <a:p>
            <a:pPr marL="228600" lvl="1" indent="-228600" defTabSz="1022350">
              <a:lnSpc>
                <a:spcPct val="90000"/>
              </a:lnSpc>
              <a:spcBef>
                <a:spcPct val="0"/>
              </a:spcBef>
              <a:spcAft>
                <a:spcPct val="15000"/>
              </a:spcAft>
              <a:buChar char="•"/>
            </a:pPr>
            <a:r>
              <a:rPr lang="en-US" sz="1100" dirty="0">
                <a:solidFill>
                  <a:schemeClr val="tx1"/>
                </a:solidFill>
              </a:rPr>
              <a:t>Sale under INFLUENCED prices and conditions  </a:t>
            </a:r>
            <a:endParaRPr lang="en-IN" sz="1100" kern="1200" dirty="0">
              <a:solidFill>
                <a:schemeClr val="tx1"/>
              </a:solidFill>
            </a:endParaRPr>
          </a:p>
          <a:p>
            <a:pPr marL="228600" lvl="1" indent="-228600" algn="l" defTabSz="1022350">
              <a:lnSpc>
                <a:spcPct val="90000"/>
              </a:lnSpc>
              <a:spcBef>
                <a:spcPct val="0"/>
              </a:spcBef>
              <a:spcAft>
                <a:spcPct val="15000"/>
              </a:spcAft>
              <a:buChar char="•"/>
            </a:pPr>
            <a:endParaRPr lang="en-IN" sz="2300" kern="1200" dirty="0">
              <a:solidFill>
                <a:schemeClr val="tx1"/>
              </a:solidFill>
            </a:endParaRPr>
          </a:p>
        </p:txBody>
      </p:sp>
      <p:sp>
        <p:nvSpPr>
          <p:cNvPr id="11" name="Rectangle 10">
            <a:extLst>
              <a:ext uri="{FF2B5EF4-FFF2-40B4-BE49-F238E27FC236}">
                <a16:creationId xmlns:a16="http://schemas.microsoft.com/office/drawing/2014/main" id="{9967E081-96FD-4DF8-837B-90065FDC0022}"/>
              </a:ext>
            </a:extLst>
          </p:cNvPr>
          <p:cNvSpPr/>
          <p:nvPr/>
        </p:nvSpPr>
        <p:spPr>
          <a:xfrm>
            <a:off x="6067817" y="1486063"/>
            <a:ext cx="1283578" cy="579615"/>
          </a:xfrm>
          <a:prstGeom prst="rect">
            <a:avLst/>
          </a:prstGeom>
          <a:solidFill>
            <a:schemeClr val="accent6">
              <a:lumMod val="40000"/>
              <a:lumOff val="60000"/>
            </a:schemeClr>
          </a:solidFill>
          <a:ln/>
        </p:spPr>
        <p:style>
          <a:lnRef idx="3">
            <a:schemeClr val="lt1"/>
          </a:lnRef>
          <a:fillRef idx="1">
            <a:schemeClr val="dk1"/>
          </a:fillRef>
          <a:effectRef idx="1">
            <a:schemeClr val="dk1"/>
          </a:effectRef>
          <a:fontRef idx="minor">
            <a:schemeClr val="lt1"/>
          </a:fontRef>
        </p:style>
        <p:txBody>
          <a:bodyPr/>
          <a:lstStyle/>
          <a:p>
            <a:pPr algn="ctr"/>
            <a:endParaRPr lang="en-US" sz="1400" dirty="0">
              <a:solidFill>
                <a:schemeClr val="tx1"/>
              </a:solidFill>
            </a:endParaRPr>
          </a:p>
          <a:p>
            <a:pPr algn="ctr"/>
            <a:r>
              <a:rPr lang="en-US" sz="1400" dirty="0">
                <a:solidFill>
                  <a:schemeClr val="tx1"/>
                </a:solidFill>
              </a:rPr>
              <a:t>Activities</a:t>
            </a:r>
            <a:endParaRPr lang="en-IN" dirty="0">
              <a:solidFill>
                <a:schemeClr val="tx1"/>
              </a:solidFill>
            </a:endParaRPr>
          </a:p>
        </p:txBody>
      </p:sp>
      <p:sp>
        <p:nvSpPr>
          <p:cNvPr id="12" name="Freeform: Shape 11">
            <a:extLst>
              <a:ext uri="{FF2B5EF4-FFF2-40B4-BE49-F238E27FC236}">
                <a16:creationId xmlns:a16="http://schemas.microsoft.com/office/drawing/2014/main" id="{C2AE5B16-B390-4A92-827D-EEAC58E51B1F}"/>
              </a:ext>
            </a:extLst>
          </p:cNvPr>
          <p:cNvSpPr/>
          <p:nvPr/>
        </p:nvSpPr>
        <p:spPr>
          <a:xfrm rot="16200000">
            <a:off x="5373505" y="3832436"/>
            <a:ext cx="4226560" cy="289807"/>
          </a:xfrm>
          <a:custGeom>
            <a:avLst/>
            <a:gdLst>
              <a:gd name="connsiteX0" fmla="*/ 0 w 4226560"/>
              <a:gd name="connsiteY0" fmla="*/ 0 h 289807"/>
              <a:gd name="connsiteX1" fmla="*/ 4226560 w 4226560"/>
              <a:gd name="connsiteY1" fmla="*/ 0 h 289807"/>
              <a:gd name="connsiteX2" fmla="*/ 4226560 w 4226560"/>
              <a:gd name="connsiteY2" fmla="*/ 289807 h 289807"/>
              <a:gd name="connsiteX3" fmla="*/ 0 w 4226560"/>
              <a:gd name="connsiteY3" fmla="*/ 289807 h 289807"/>
              <a:gd name="connsiteX4" fmla="*/ 0 w 4226560"/>
              <a:gd name="connsiteY4" fmla="*/ 0 h 289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289807">
                <a:moveTo>
                  <a:pt x="0" y="0"/>
                </a:moveTo>
                <a:lnTo>
                  <a:pt x="4226560" y="0"/>
                </a:lnTo>
                <a:lnTo>
                  <a:pt x="4226560" y="289807"/>
                </a:lnTo>
                <a:lnTo>
                  <a:pt x="0" y="289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5594" bIns="0" numCol="1" spcCol="1270" anchor="t" anchorCtr="0">
            <a:noAutofit/>
          </a:bodyPr>
          <a:lstStyle/>
          <a:p>
            <a:pPr marL="0" lvl="0" indent="0" algn="r" defTabSz="889000">
              <a:lnSpc>
                <a:spcPct val="90000"/>
              </a:lnSpc>
              <a:spcBef>
                <a:spcPct val="0"/>
              </a:spcBef>
              <a:spcAft>
                <a:spcPct val="35000"/>
              </a:spcAft>
              <a:buNone/>
            </a:pPr>
            <a:endParaRPr lang="en-IN" sz="2000" kern="1200" dirty="0"/>
          </a:p>
        </p:txBody>
      </p:sp>
      <p:sp>
        <p:nvSpPr>
          <p:cNvPr id="13" name="Freeform: Shape 12">
            <a:extLst>
              <a:ext uri="{FF2B5EF4-FFF2-40B4-BE49-F238E27FC236}">
                <a16:creationId xmlns:a16="http://schemas.microsoft.com/office/drawing/2014/main" id="{A056E139-58FC-4F91-B36B-D38E651D5AEC}"/>
              </a:ext>
            </a:extLst>
          </p:cNvPr>
          <p:cNvSpPr/>
          <p:nvPr/>
        </p:nvSpPr>
        <p:spPr>
          <a:xfrm>
            <a:off x="8983270" y="1864059"/>
            <a:ext cx="1824375" cy="4226560"/>
          </a:xfrm>
          <a:custGeom>
            <a:avLst/>
            <a:gdLst>
              <a:gd name="connsiteX0" fmla="*/ 0 w 1443549"/>
              <a:gd name="connsiteY0" fmla="*/ 0 h 4226560"/>
              <a:gd name="connsiteX1" fmla="*/ 1443549 w 1443549"/>
              <a:gd name="connsiteY1" fmla="*/ 0 h 4226560"/>
              <a:gd name="connsiteX2" fmla="*/ 1443549 w 1443549"/>
              <a:gd name="connsiteY2" fmla="*/ 4226560 h 4226560"/>
              <a:gd name="connsiteX3" fmla="*/ 0 w 1443549"/>
              <a:gd name="connsiteY3" fmla="*/ 4226560 h 4226560"/>
              <a:gd name="connsiteX4" fmla="*/ 0 w 1443549"/>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49" h="4226560">
                <a:moveTo>
                  <a:pt x="0" y="0"/>
                </a:moveTo>
                <a:lnTo>
                  <a:pt x="1443549" y="0"/>
                </a:lnTo>
                <a:lnTo>
                  <a:pt x="1443549" y="4226560"/>
                </a:lnTo>
                <a:lnTo>
                  <a:pt x="0" y="4226560"/>
                </a:lnTo>
                <a:lnTo>
                  <a:pt x="0" y="0"/>
                </a:lnTo>
                <a:close/>
              </a:path>
            </a:pathLst>
          </a:cu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spcFirstLastPara="0" vert="horz" wrap="square" lIns="213360" tIns="255594" rIns="213360" bIns="213360" numCol="1" spcCol="1270" anchor="t" anchorCtr="0">
            <a:noAutofit/>
          </a:bodyPr>
          <a:lstStyle/>
          <a:p>
            <a:pPr marL="228600" lvl="1" indent="-228600" defTabSz="1022350">
              <a:lnSpc>
                <a:spcPct val="90000"/>
              </a:lnSpc>
              <a:spcBef>
                <a:spcPct val="0"/>
              </a:spcBef>
              <a:spcAft>
                <a:spcPct val="15000"/>
              </a:spcAft>
              <a:buChar char="•"/>
            </a:pPr>
            <a:r>
              <a:rPr lang="en-US" sz="1050" dirty="0">
                <a:solidFill>
                  <a:schemeClr val="tx1"/>
                </a:solidFill>
              </a:rPr>
              <a:t>One enterprise controlled BY AN INDIVIDUAL and the other by himself or his relative or jointly</a:t>
            </a:r>
          </a:p>
          <a:p>
            <a:pPr marL="228600" lvl="1" indent="-228600" defTabSz="1022350">
              <a:lnSpc>
                <a:spcPct val="90000"/>
              </a:lnSpc>
              <a:spcBef>
                <a:spcPct val="0"/>
              </a:spcBef>
              <a:spcAft>
                <a:spcPct val="15000"/>
              </a:spcAft>
              <a:buChar char="•"/>
            </a:pPr>
            <a:endParaRPr lang="en-US" sz="1050" kern="1200" dirty="0">
              <a:solidFill>
                <a:schemeClr val="tx1"/>
              </a:solidFill>
            </a:endParaRPr>
          </a:p>
          <a:p>
            <a:pPr marL="228600" lvl="1" indent="-228600" defTabSz="1022350">
              <a:lnSpc>
                <a:spcPct val="90000"/>
              </a:lnSpc>
              <a:spcBef>
                <a:spcPct val="0"/>
              </a:spcBef>
              <a:spcAft>
                <a:spcPct val="15000"/>
              </a:spcAft>
              <a:buChar char="•"/>
            </a:pPr>
            <a:r>
              <a:rPr lang="en-US" sz="1050" dirty="0">
                <a:solidFill>
                  <a:schemeClr val="tx1"/>
                </a:solidFill>
              </a:rPr>
              <a:t>One enterprise controlled BY HUF and the other by - a member of HUF his relative or Jointly by member and relative </a:t>
            </a:r>
            <a:endParaRPr lang="en-IN" sz="1050" kern="1200" dirty="0">
              <a:solidFill>
                <a:schemeClr val="tx1"/>
              </a:solidFill>
            </a:endParaRPr>
          </a:p>
          <a:p>
            <a:pPr marL="228600" lvl="1" indent="-228600" algn="l" defTabSz="1022350">
              <a:lnSpc>
                <a:spcPct val="90000"/>
              </a:lnSpc>
              <a:spcBef>
                <a:spcPct val="0"/>
              </a:spcBef>
              <a:spcAft>
                <a:spcPct val="15000"/>
              </a:spcAft>
              <a:buChar char="•"/>
            </a:pPr>
            <a:endParaRPr lang="en-IN" sz="2300" kern="1200" dirty="0">
              <a:solidFill>
                <a:schemeClr val="tx1"/>
              </a:solidFill>
            </a:endParaRPr>
          </a:p>
        </p:txBody>
      </p:sp>
      <p:sp>
        <p:nvSpPr>
          <p:cNvPr id="14" name="Rectangle 13">
            <a:extLst>
              <a:ext uri="{FF2B5EF4-FFF2-40B4-BE49-F238E27FC236}">
                <a16:creationId xmlns:a16="http://schemas.microsoft.com/office/drawing/2014/main" id="{9F7F3EFE-19C2-4F2F-B01F-BF61DF52CCF4}"/>
              </a:ext>
            </a:extLst>
          </p:cNvPr>
          <p:cNvSpPr/>
          <p:nvPr/>
        </p:nvSpPr>
        <p:spPr>
          <a:xfrm>
            <a:off x="8679666" y="1481513"/>
            <a:ext cx="1283578" cy="579615"/>
          </a:xfrm>
          <a:prstGeom prst="rect">
            <a:avLst/>
          </a:prstGeom>
          <a:solidFill>
            <a:schemeClr val="accent3">
              <a:lumMod val="75000"/>
            </a:schemeClr>
          </a:solidFill>
          <a:ln/>
        </p:spPr>
        <p:style>
          <a:lnRef idx="3">
            <a:schemeClr val="lt1"/>
          </a:lnRef>
          <a:fillRef idx="1">
            <a:schemeClr val="dk1"/>
          </a:fillRef>
          <a:effectRef idx="1">
            <a:schemeClr val="dk1"/>
          </a:effectRef>
          <a:fontRef idx="minor">
            <a:schemeClr val="lt1"/>
          </a:fontRef>
        </p:style>
        <p:txBody>
          <a:bodyPr/>
          <a:lstStyle/>
          <a:p>
            <a:endParaRPr lang="en-US" sz="1200" dirty="0">
              <a:solidFill>
                <a:schemeClr val="tx1"/>
              </a:solidFill>
            </a:endParaRPr>
          </a:p>
          <a:p>
            <a:r>
              <a:rPr lang="en-US" sz="1200" dirty="0">
                <a:solidFill>
                  <a:schemeClr val="tx1"/>
                </a:solidFill>
              </a:rPr>
              <a:t>Control</a:t>
            </a:r>
            <a:endParaRPr lang="en-IN" dirty="0">
              <a:solidFill>
                <a:schemeClr val="tx1"/>
              </a:solidFill>
            </a:endParaRPr>
          </a:p>
        </p:txBody>
      </p:sp>
    </p:spTree>
    <p:extLst>
      <p:ext uri="{BB962C8B-B14F-4D97-AF65-F5344CB8AC3E}">
        <p14:creationId xmlns:p14="http://schemas.microsoft.com/office/powerpoint/2010/main" val="72696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B7347-6D14-4F80-87B0-932D630C24DC}"/>
              </a:ext>
            </a:extLst>
          </p:cNvPr>
          <p:cNvSpPr/>
          <p:nvPr/>
        </p:nvSpPr>
        <p:spPr>
          <a:xfrm>
            <a:off x="891956" y="1922620"/>
            <a:ext cx="2883016" cy="120032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200" dirty="0">
                <a:latin typeface="Baskerville Old Face" panose="02020602080505020303" pitchFamily="18" charset="0"/>
              </a:rPr>
              <a:t>Brat Inc. of U.K. holds 9% shares in Pit Ltd. of India. The total book value of Assets of Pit Ltd., is Rs. 57,25,000. Brat Inc. of U.K. has given a loan to Pit Ltd. of Rs. 30,00,000. Examine whether Brat Inc and Pit Ltd. are associated enterprises.</a:t>
            </a:r>
            <a:endParaRPr lang="en-IN" sz="1200" dirty="0">
              <a:latin typeface="Baskerville Old Face" panose="02020602080505020303" pitchFamily="18" charset="0"/>
            </a:endParaRPr>
          </a:p>
        </p:txBody>
      </p:sp>
      <p:sp>
        <p:nvSpPr>
          <p:cNvPr id="3" name="Rectangle 2">
            <a:extLst>
              <a:ext uri="{FF2B5EF4-FFF2-40B4-BE49-F238E27FC236}">
                <a16:creationId xmlns:a16="http://schemas.microsoft.com/office/drawing/2014/main" id="{62A0E2A8-B407-4072-9381-31B2424CDDBA}"/>
              </a:ext>
            </a:extLst>
          </p:cNvPr>
          <p:cNvSpPr/>
          <p:nvPr/>
        </p:nvSpPr>
        <p:spPr>
          <a:xfrm>
            <a:off x="3677144" y="608072"/>
            <a:ext cx="4416067"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altLang="en-US" sz="3600" b="1" u="sng" dirty="0">
                <a:solidFill>
                  <a:srgbClr val="7030A0"/>
                </a:solidFill>
                <a:effectLst>
                  <a:outerShdw blurRad="38100" dist="38100" dir="2700000" algn="tl">
                    <a:srgbClr val="000000">
                      <a:alpha val="43137"/>
                    </a:srgbClr>
                  </a:outerShdw>
                </a:effectLst>
                <a:latin typeface="Baskerville Old Face" panose="02020602080505020303" pitchFamily="18" charset="0"/>
                <a:cs typeface="Times New Roman" panose="02020603050405020304" pitchFamily="18" charset="0"/>
              </a:rPr>
              <a:t>WAIT &amp; THINK!</a:t>
            </a:r>
          </a:p>
        </p:txBody>
      </p:sp>
      <p:pic>
        <p:nvPicPr>
          <p:cNvPr id="4" name="Picture 3">
            <a:extLst>
              <a:ext uri="{FF2B5EF4-FFF2-40B4-BE49-F238E27FC236}">
                <a16:creationId xmlns:a16="http://schemas.microsoft.com/office/drawing/2014/main" id="{1D83E738-2770-4A08-9729-C5895527F83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67117" y="953307"/>
            <a:ext cx="2732927" cy="5203654"/>
          </a:xfrm>
          <a:prstGeom prst="ellipse">
            <a:avLst/>
          </a:prstGeom>
          <a:ln>
            <a:noFill/>
          </a:ln>
          <a:effectLst>
            <a:softEdge rad="112500"/>
          </a:effectLst>
        </p:spPr>
      </p:pic>
      <p:sp>
        <p:nvSpPr>
          <p:cNvPr id="5" name="TextBox 4">
            <a:extLst>
              <a:ext uri="{FF2B5EF4-FFF2-40B4-BE49-F238E27FC236}">
                <a16:creationId xmlns:a16="http://schemas.microsoft.com/office/drawing/2014/main" id="{6E2592A7-AD63-4340-AE81-279C9E8A1FD1}"/>
              </a:ext>
            </a:extLst>
          </p:cNvPr>
          <p:cNvSpPr txBox="1"/>
          <p:nvPr/>
        </p:nvSpPr>
        <p:spPr>
          <a:xfrm>
            <a:off x="4551644" y="2199618"/>
            <a:ext cx="347934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latin typeface="Baskerville Old Face" panose="02020602080505020303" pitchFamily="18" charset="0"/>
              </a:rPr>
              <a:t>The loan amount is more than 51% of the book value of the total assets of the Indian company, Brat Inc. and Pit Ltd. are deemed to be Associated Enterprises. </a:t>
            </a:r>
            <a:endParaRPr lang="en-IN" sz="12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617C658B-8E83-4B5B-9A14-3719942BD3AA}"/>
              </a:ext>
            </a:extLst>
          </p:cNvPr>
          <p:cNvSpPr/>
          <p:nvPr/>
        </p:nvSpPr>
        <p:spPr>
          <a:xfrm>
            <a:off x="891956" y="3768631"/>
            <a:ext cx="2883016" cy="461665"/>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200" dirty="0">
                <a:latin typeface="Baskerville Old Face" panose="02020602080505020303" pitchFamily="18" charset="0"/>
              </a:rPr>
              <a:t>Transfer pricing provisions are applicable on transactions between </a:t>
            </a:r>
            <a:endParaRPr lang="en-IN" sz="1200" dirty="0">
              <a:latin typeface="Baskerville Old Face" panose="02020602080505020303" pitchFamily="18" charset="0"/>
            </a:endParaRPr>
          </a:p>
        </p:txBody>
      </p:sp>
      <p:sp>
        <p:nvSpPr>
          <p:cNvPr id="7" name="TextBox 6">
            <a:extLst>
              <a:ext uri="{FF2B5EF4-FFF2-40B4-BE49-F238E27FC236}">
                <a16:creationId xmlns:a16="http://schemas.microsoft.com/office/drawing/2014/main" id="{4FBA32ED-65B8-4205-AA5B-F09E407BC08E}"/>
              </a:ext>
            </a:extLst>
          </p:cNvPr>
          <p:cNvSpPr txBox="1"/>
          <p:nvPr/>
        </p:nvSpPr>
        <p:spPr>
          <a:xfrm>
            <a:off x="4476999" y="3491631"/>
            <a:ext cx="431824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defRPr sz="1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latin typeface="Baskerville Old Face" panose="02020602080505020303" pitchFamily="18" charset="0"/>
              </a:rPr>
              <a:t>A- two group companies of same MNE</a:t>
            </a:r>
          </a:p>
          <a:p>
            <a:r>
              <a:rPr lang="en-US" dirty="0">
                <a:latin typeface="Baskerville Old Face" panose="02020602080505020303" pitchFamily="18" charset="0"/>
              </a:rPr>
              <a:t>B – a foreign company and its branch office</a:t>
            </a:r>
          </a:p>
          <a:p>
            <a:r>
              <a:rPr lang="en-US" dirty="0">
                <a:latin typeface="Baskerville Old Face" panose="02020602080505020303" pitchFamily="18" charset="0"/>
              </a:rPr>
              <a:t>C – an Indian company and its subsidiary availing tax holidays</a:t>
            </a:r>
          </a:p>
          <a:p>
            <a:r>
              <a:rPr lang="en-US" dirty="0">
                <a:latin typeface="Baskerville Old Face" panose="02020602080505020303" pitchFamily="18" charset="0"/>
              </a:rPr>
              <a:t>D – all of the above</a:t>
            </a:r>
            <a:endParaRPr lang="en-IN" dirty="0">
              <a:latin typeface="Baskerville Old Face" panose="02020602080505020303" pitchFamily="18" charset="0"/>
            </a:endParaRPr>
          </a:p>
        </p:txBody>
      </p:sp>
      <p:pic>
        <p:nvPicPr>
          <p:cNvPr id="9" name="Graphic 8" descr="Winking face with no fill">
            <a:extLst>
              <a:ext uri="{FF2B5EF4-FFF2-40B4-BE49-F238E27FC236}">
                <a16:creationId xmlns:a16="http://schemas.microsoft.com/office/drawing/2014/main" id="{49AB8B97-2428-4422-A1EE-607AAE600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5683" y="504815"/>
            <a:ext cx="914400" cy="914400"/>
          </a:xfrm>
          <a:prstGeom prst="rect">
            <a:avLst/>
          </a:prstGeom>
        </p:spPr>
      </p:pic>
    </p:spTree>
    <p:extLst>
      <p:ext uri="{BB962C8B-B14F-4D97-AF65-F5344CB8AC3E}">
        <p14:creationId xmlns:p14="http://schemas.microsoft.com/office/powerpoint/2010/main" val="6582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93E0-5BA8-4605-99BA-BBCA2AD901FB}"/>
              </a:ext>
            </a:extLst>
          </p:cNvPr>
          <p:cNvSpPr>
            <a:spLocks noGrp="1"/>
          </p:cNvSpPr>
          <p:nvPr>
            <p:ph type="title"/>
          </p:nvPr>
        </p:nvSpPr>
        <p:spPr>
          <a:xfrm>
            <a:off x="1066800" y="441089"/>
            <a:ext cx="10058400" cy="1084109"/>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International transaction Sec. 92B</a:t>
            </a:r>
          </a:p>
        </p:txBody>
      </p:sp>
      <p:sp>
        <p:nvSpPr>
          <p:cNvPr id="3" name="Content Placeholder 2">
            <a:extLst>
              <a:ext uri="{FF2B5EF4-FFF2-40B4-BE49-F238E27FC236}">
                <a16:creationId xmlns:a16="http://schemas.microsoft.com/office/drawing/2014/main" id="{C564271F-74EB-4B6B-A724-5CFCED6ED66E}"/>
              </a:ext>
            </a:extLst>
          </p:cNvPr>
          <p:cNvSpPr txBox="1">
            <a:spLocks/>
          </p:cNvSpPr>
          <p:nvPr/>
        </p:nvSpPr>
        <p:spPr>
          <a:xfrm>
            <a:off x="1069848" y="1811111"/>
            <a:ext cx="8915400" cy="3777622"/>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dirty="0">
                <a:latin typeface="Baskerville Old Face" panose="02020602080505020303" pitchFamily="18" charset="0"/>
              </a:rPr>
              <a:t>Between 2 AE’s (either or both NR)</a:t>
            </a:r>
          </a:p>
          <a:p>
            <a:pPr algn="just"/>
            <a:r>
              <a:rPr lang="en-IN" dirty="0">
                <a:latin typeface="Baskerville Old Face" panose="02020602080505020303" pitchFamily="18" charset="0"/>
              </a:rPr>
              <a:t>Transaction involves : </a:t>
            </a:r>
          </a:p>
          <a:p>
            <a:pPr lvl="1" algn="just"/>
            <a:r>
              <a:rPr lang="en-US" dirty="0">
                <a:latin typeface="Baskerville Old Face" panose="02020602080505020303" pitchFamily="18" charset="0"/>
              </a:rPr>
              <a:t>Purchase/ sale/ lease of tangible/intangible property</a:t>
            </a:r>
          </a:p>
          <a:p>
            <a:pPr lvl="1" algn="just"/>
            <a:r>
              <a:rPr lang="en-IN" dirty="0">
                <a:latin typeface="Baskerville Old Face" panose="02020602080505020303" pitchFamily="18" charset="0"/>
              </a:rPr>
              <a:t>Provision of services</a:t>
            </a:r>
          </a:p>
          <a:p>
            <a:pPr lvl="1" algn="just"/>
            <a:r>
              <a:rPr lang="en-IN" dirty="0">
                <a:latin typeface="Baskerville Old Face" panose="02020602080505020303" pitchFamily="18" charset="0"/>
              </a:rPr>
              <a:t>Lending or borrowing money</a:t>
            </a:r>
          </a:p>
          <a:p>
            <a:pPr lvl="1" algn="just"/>
            <a:r>
              <a:rPr lang="en-US" dirty="0">
                <a:latin typeface="Baskerville Old Face" panose="02020602080505020303" pitchFamily="18" charset="0"/>
              </a:rPr>
              <a:t>Any other transaction having a bearing on profit/ income/ losses/ assets of the enterprise</a:t>
            </a:r>
          </a:p>
          <a:p>
            <a:pPr lvl="1" algn="just"/>
            <a:r>
              <a:rPr lang="en-US" dirty="0">
                <a:latin typeface="Baskerville Old Face" panose="02020602080505020303" pitchFamily="18" charset="0"/>
              </a:rPr>
              <a:t>Includes mutual agreement or arrangement for allocation or apportionment , or any contribution to, any cost or expense incurred</a:t>
            </a:r>
          </a:p>
          <a:p>
            <a:pPr lvl="1" algn="just"/>
            <a:endParaRPr lang="en-US" dirty="0">
              <a:latin typeface="Baskerville Old Face" panose="02020602080505020303" pitchFamily="18" charset="0"/>
            </a:endParaRPr>
          </a:p>
          <a:p>
            <a:pPr algn="just"/>
            <a:r>
              <a:rPr lang="en-US" dirty="0">
                <a:latin typeface="Baskerville Old Face" panose="02020602080505020303" pitchFamily="18" charset="0"/>
              </a:rPr>
              <a:t>Scope expanded in Finance Act, 2012 to include - intangibles like marketing intangibles, human capital, Business restructuring, inter-company guarantees, capital funding, etc.</a:t>
            </a:r>
            <a:r>
              <a:rPr lang="en-IN" dirty="0">
                <a:latin typeface="Baskerville Old Face" panose="02020602080505020303" pitchFamily="18" charset="0"/>
              </a:rPr>
              <a:t>	</a:t>
            </a:r>
          </a:p>
          <a:p>
            <a:pPr lvl="1" algn="just"/>
            <a:endParaRPr lang="en-IN" dirty="0">
              <a:latin typeface="Baskerville Old Face" panose="02020602080505020303" pitchFamily="18" charset="0"/>
            </a:endParaRPr>
          </a:p>
        </p:txBody>
      </p:sp>
    </p:spTree>
    <p:extLst>
      <p:ext uri="{BB962C8B-B14F-4D97-AF65-F5344CB8AC3E}">
        <p14:creationId xmlns:p14="http://schemas.microsoft.com/office/powerpoint/2010/main" val="133811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7BBFCF-C814-4FDC-B7CE-9A213C9C610D}"/>
              </a:ext>
            </a:extLst>
          </p:cNvPr>
          <p:cNvSpPr/>
          <p:nvPr/>
        </p:nvSpPr>
        <p:spPr>
          <a:xfrm>
            <a:off x="6739435" y="2520758"/>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IN" sz="1800" kern="1200" dirty="0"/>
          </a:p>
        </p:txBody>
      </p:sp>
      <p:sp>
        <p:nvSpPr>
          <p:cNvPr id="4" name="Freeform: Shape 3">
            <a:extLst>
              <a:ext uri="{FF2B5EF4-FFF2-40B4-BE49-F238E27FC236}">
                <a16:creationId xmlns:a16="http://schemas.microsoft.com/office/drawing/2014/main" id="{3873CDC0-C97C-4390-86F2-AE12EA1C469E}"/>
              </a:ext>
            </a:extLst>
          </p:cNvPr>
          <p:cNvSpPr/>
          <p:nvPr/>
        </p:nvSpPr>
        <p:spPr>
          <a:xfrm>
            <a:off x="3989091" y="3178341"/>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IN" sz="1800" kern="1200" dirty="0"/>
          </a:p>
        </p:txBody>
      </p:sp>
      <p:sp>
        <p:nvSpPr>
          <p:cNvPr id="5" name="Freeform: Shape 4">
            <a:extLst>
              <a:ext uri="{FF2B5EF4-FFF2-40B4-BE49-F238E27FC236}">
                <a16:creationId xmlns:a16="http://schemas.microsoft.com/office/drawing/2014/main" id="{86A22184-B9DB-4E12-8023-33F4247E703B}"/>
              </a:ext>
            </a:extLst>
          </p:cNvPr>
          <p:cNvSpPr/>
          <p:nvPr/>
        </p:nvSpPr>
        <p:spPr>
          <a:xfrm>
            <a:off x="2613919" y="3835923"/>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IN" sz="1800" kern="1200" dirty="0"/>
          </a:p>
        </p:txBody>
      </p:sp>
      <p:sp>
        <p:nvSpPr>
          <p:cNvPr id="6" name="Freeform: Shape 5">
            <a:extLst>
              <a:ext uri="{FF2B5EF4-FFF2-40B4-BE49-F238E27FC236}">
                <a16:creationId xmlns:a16="http://schemas.microsoft.com/office/drawing/2014/main" id="{C6B2219B-D48D-4276-B0FF-9DF9063BF543}"/>
              </a:ext>
            </a:extLst>
          </p:cNvPr>
          <p:cNvSpPr/>
          <p:nvPr/>
        </p:nvSpPr>
        <p:spPr>
          <a:xfrm>
            <a:off x="3989091" y="3835923"/>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IN" sz="1800" kern="1200" dirty="0"/>
          </a:p>
        </p:txBody>
      </p:sp>
      <p:sp>
        <p:nvSpPr>
          <p:cNvPr id="7" name="Freeform: Shape 6">
            <a:extLst>
              <a:ext uri="{FF2B5EF4-FFF2-40B4-BE49-F238E27FC236}">
                <a16:creationId xmlns:a16="http://schemas.microsoft.com/office/drawing/2014/main" id="{EA6EF05F-0967-4FC8-87F9-921DF11E309A}"/>
              </a:ext>
            </a:extLst>
          </p:cNvPr>
          <p:cNvSpPr/>
          <p:nvPr/>
        </p:nvSpPr>
        <p:spPr>
          <a:xfrm>
            <a:off x="5364263" y="3835923"/>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en-IN" sz="2300" kern="1200" dirty="0"/>
          </a:p>
        </p:txBody>
      </p:sp>
      <p:sp>
        <p:nvSpPr>
          <p:cNvPr id="8" name="Freeform: Shape 7">
            <a:extLst>
              <a:ext uri="{FF2B5EF4-FFF2-40B4-BE49-F238E27FC236}">
                <a16:creationId xmlns:a16="http://schemas.microsoft.com/office/drawing/2014/main" id="{D384A130-5955-4792-83C2-EFC9B95A1328}"/>
              </a:ext>
            </a:extLst>
          </p:cNvPr>
          <p:cNvSpPr/>
          <p:nvPr/>
        </p:nvSpPr>
        <p:spPr>
          <a:xfrm>
            <a:off x="5364263" y="3178341"/>
            <a:ext cx="1875234"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IN" sz="1800" kern="1200" dirty="0"/>
          </a:p>
        </p:txBody>
      </p:sp>
      <p:sp>
        <p:nvSpPr>
          <p:cNvPr id="9" name="Freeform: Shape 8">
            <a:extLst>
              <a:ext uri="{FF2B5EF4-FFF2-40B4-BE49-F238E27FC236}">
                <a16:creationId xmlns:a16="http://schemas.microsoft.com/office/drawing/2014/main" id="{38B6A0C8-4CB8-4377-A132-5DE0FE92C039}"/>
              </a:ext>
            </a:extLst>
          </p:cNvPr>
          <p:cNvSpPr/>
          <p:nvPr/>
        </p:nvSpPr>
        <p:spPr>
          <a:xfrm>
            <a:off x="6739435" y="3178341"/>
            <a:ext cx="1875234"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en-IN" sz="2300" kern="1200" dirty="0"/>
          </a:p>
        </p:txBody>
      </p:sp>
      <p:sp>
        <p:nvSpPr>
          <p:cNvPr id="10" name="Freeform: Shape 9">
            <a:extLst>
              <a:ext uri="{FF2B5EF4-FFF2-40B4-BE49-F238E27FC236}">
                <a16:creationId xmlns:a16="http://schemas.microsoft.com/office/drawing/2014/main" id="{2545DBEF-F611-48BE-8101-DDEFBC353D4F}"/>
              </a:ext>
            </a:extLst>
          </p:cNvPr>
          <p:cNvSpPr/>
          <p:nvPr/>
        </p:nvSpPr>
        <p:spPr>
          <a:xfrm>
            <a:off x="8114607" y="3178341"/>
            <a:ext cx="1875234"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en-IN" sz="2300" kern="1200" dirty="0"/>
          </a:p>
        </p:txBody>
      </p:sp>
      <p:sp>
        <p:nvSpPr>
          <p:cNvPr id="11" name="Freeform: Shape 10">
            <a:extLst>
              <a:ext uri="{FF2B5EF4-FFF2-40B4-BE49-F238E27FC236}">
                <a16:creationId xmlns:a16="http://schemas.microsoft.com/office/drawing/2014/main" id="{DF12C37C-6FB2-4872-AE07-D15861F8D4E0}"/>
              </a:ext>
            </a:extLst>
          </p:cNvPr>
          <p:cNvSpPr/>
          <p:nvPr/>
        </p:nvSpPr>
        <p:spPr>
          <a:xfrm>
            <a:off x="8114607" y="3835923"/>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en-IN" sz="2300" kern="1200" dirty="0"/>
          </a:p>
        </p:txBody>
      </p:sp>
      <p:sp>
        <p:nvSpPr>
          <p:cNvPr id="12" name="Freeform: Shape 11">
            <a:extLst>
              <a:ext uri="{FF2B5EF4-FFF2-40B4-BE49-F238E27FC236}">
                <a16:creationId xmlns:a16="http://schemas.microsoft.com/office/drawing/2014/main" id="{02CE4451-BEC2-4BF6-B885-B6A2C8EB0D78}"/>
              </a:ext>
            </a:extLst>
          </p:cNvPr>
          <p:cNvSpPr/>
          <p:nvPr/>
        </p:nvSpPr>
        <p:spPr>
          <a:xfrm>
            <a:off x="9489779" y="3178341"/>
            <a:ext cx="750093" cy="500062"/>
          </a:xfrm>
          <a:custGeom>
            <a:avLst/>
            <a:gdLst>
              <a:gd name="connsiteX0" fmla="*/ 0 w 750093"/>
              <a:gd name="connsiteY0" fmla="*/ 0 h 500062"/>
              <a:gd name="connsiteX1" fmla="*/ 750093 w 750093"/>
              <a:gd name="connsiteY1" fmla="*/ 0 h 500062"/>
              <a:gd name="connsiteX2" fmla="*/ 750093 w 750093"/>
              <a:gd name="connsiteY2" fmla="*/ 500062 h 500062"/>
              <a:gd name="connsiteX3" fmla="*/ 0 w 750093"/>
              <a:gd name="connsiteY3" fmla="*/ 500062 h 500062"/>
              <a:gd name="connsiteX4" fmla="*/ 0 w 750093"/>
              <a:gd name="connsiteY4" fmla="*/ 0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500062">
                <a:moveTo>
                  <a:pt x="0" y="0"/>
                </a:moveTo>
                <a:lnTo>
                  <a:pt x="750093" y="0"/>
                </a:lnTo>
                <a:lnTo>
                  <a:pt x="750093" y="500062"/>
                </a:lnTo>
                <a:lnTo>
                  <a:pt x="0" y="500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en-IN" sz="2300" kern="1200" dirty="0"/>
          </a:p>
        </p:txBody>
      </p:sp>
      <p:graphicFrame>
        <p:nvGraphicFramePr>
          <p:cNvPr id="14" name="Diagram 13">
            <a:extLst>
              <a:ext uri="{FF2B5EF4-FFF2-40B4-BE49-F238E27FC236}">
                <a16:creationId xmlns:a16="http://schemas.microsoft.com/office/drawing/2014/main" id="{03905323-7ADC-42D3-B2EB-62AEA556CE03}"/>
              </a:ext>
            </a:extLst>
          </p:cNvPr>
          <p:cNvGraphicFramePr/>
          <p:nvPr>
            <p:extLst>
              <p:ext uri="{D42A27DB-BD31-4B8C-83A1-F6EECF244321}">
                <p14:modId xmlns:p14="http://schemas.microsoft.com/office/powerpoint/2010/main" val="2644718607"/>
              </p:ext>
            </p:extLst>
          </p:nvPr>
        </p:nvGraphicFramePr>
        <p:xfrm>
          <a:off x="1973960" y="1525196"/>
          <a:ext cx="7964974" cy="4606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tle 1">
            <a:extLst>
              <a:ext uri="{FF2B5EF4-FFF2-40B4-BE49-F238E27FC236}">
                <a16:creationId xmlns:a16="http://schemas.microsoft.com/office/drawing/2014/main" id="{2434EA93-05E5-4D4A-A649-077B70A8F9B4}"/>
              </a:ext>
            </a:extLst>
          </p:cNvPr>
          <p:cNvSpPr>
            <a:spLocks noGrp="1"/>
          </p:cNvSpPr>
          <p:nvPr>
            <p:ph type="title"/>
          </p:nvPr>
        </p:nvSpPr>
        <p:spPr>
          <a:xfrm>
            <a:off x="1147665" y="441087"/>
            <a:ext cx="10058400" cy="1084109"/>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International transaction Sec. 92B</a:t>
            </a:r>
          </a:p>
        </p:txBody>
      </p:sp>
    </p:spTree>
    <p:extLst>
      <p:ext uri="{BB962C8B-B14F-4D97-AF65-F5344CB8AC3E}">
        <p14:creationId xmlns:p14="http://schemas.microsoft.com/office/powerpoint/2010/main" val="168529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D922-8A07-4213-AE30-25435F0120D4}"/>
              </a:ext>
            </a:extLst>
          </p:cNvPr>
          <p:cNvSpPr>
            <a:spLocks noGrp="1"/>
          </p:cNvSpPr>
          <p:nvPr>
            <p:ph type="title"/>
          </p:nvPr>
        </p:nvSpPr>
        <p:spPr>
          <a:xfrm>
            <a:off x="1718982" y="534934"/>
            <a:ext cx="8911687" cy="1280890"/>
          </a:xfrm>
        </p:spPr>
        <p:txBody>
          <a:bodyPr>
            <a:norm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Deemed international transaction Sec.92B(2)</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8EB4327F-3D7E-46B7-BC89-4D17F29D3FF6}"/>
              </a:ext>
            </a:extLst>
          </p:cNvPr>
          <p:cNvSpPr txBox="1">
            <a:spLocks/>
          </p:cNvSpPr>
          <p:nvPr/>
        </p:nvSpPr>
        <p:spPr>
          <a:xfrm>
            <a:off x="1251621" y="1175379"/>
            <a:ext cx="8915400" cy="3777622"/>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endParaRPr lang="en-IN" b="1" u="sng" dirty="0">
              <a:latin typeface="Baskerville Old Face" panose="02020602080505020303" pitchFamily="18" charset="0"/>
            </a:endParaRPr>
          </a:p>
          <a:p>
            <a:pPr algn="just"/>
            <a:endParaRPr lang="en-IN" b="1" u="sng" dirty="0">
              <a:latin typeface="Baskerville Old Face" panose="02020602080505020303" pitchFamily="18" charset="0"/>
            </a:endParaRPr>
          </a:p>
          <a:p>
            <a:pPr algn="just"/>
            <a:r>
              <a:rPr lang="en-IN" b="1" u="sng" dirty="0">
                <a:latin typeface="Baskerville Old Face" panose="02020602080505020303" pitchFamily="18" charset="0"/>
              </a:rPr>
              <a:t>Synopsis:</a:t>
            </a:r>
          </a:p>
          <a:p>
            <a:pPr lvl="1" algn="just"/>
            <a:r>
              <a:rPr lang="en-US" dirty="0">
                <a:latin typeface="Baskerville Old Face" panose="02020602080505020303" pitchFamily="18" charset="0"/>
              </a:rPr>
              <a:t>Transaction between enterprise and unrelated third party</a:t>
            </a:r>
          </a:p>
          <a:p>
            <a:pPr lvl="1" algn="just"/>
            <a:r>
              <a:rPr lang="en-US" dirty="0">
                <a:latin typeface="Baskerville Old Face" panose="02020602080505020303" pitchFamily="18" charset="0"/>
              </a:rPr>
              <a:t>But, there exists a agreement between AE and the third party (or) terms of such transaction are determined by AE and the third party</a:t>
            </a:r>
          </a:p>
          <a:p>
            <a:pPr lvl="1" algn="just"/>
            <a:r>
              <a:rPr lang="en-US" dirty="0">
                <a:latin typeface="Baskerville Old Face" panose="02020602080505020303" pitchFamily="18" charset="0"/>
              </a:rPr>
              <a:t>Either Enterprise or AE or both are Non-Residents</a:t>
            </a:r>
          </a:p>
          <a:p>
            <a:pPr lvl="1" algn="just"/>
            <a:r>
              <a:rPr lang="en-US" dirty="0">
                <a:latin typeface="Baskerville Old Face" panose="02020602080505020303" pitchFamily="18" charset="0"/>
              </a:rPr>
              <a:t>Third party can be Non-resident or Resident</a:t>
            </a:r>
          </a:p>
          <a:p>
            <a:pPr lvl="1" algn="just"/>
            <a:r>
              <a:rPr lang="en-US" dirty="0">
                <a:latin typeface="Baskerville Old Face" panose="02020602080505020303" pitchFamily="18" charset="0"/>
              </a:rPr>
              <a:t>Clarified by Finance Act 2014, that deemed international transactions would also cover cases where both the contracting parties are residents</a:t>
            </a:r>
            <a:endParaRPr lang="en-US" b="1" u="sng" dirty="0">
              <a:latin typeface="Baskerville Old Face" panose="02020602080505020303" pitchFamily="18" charset="0"/>
            </a:endParaRPr>
          </a:p>
        </p:txBody>
      </p:sp>
    </p:spTree>
    <p:extLst>
      <p:ext uri="{BB962C8B-B14F-4D97-AF65-F5344CB8AC3E}">
        <p14:creationId xmlns:p14="http://schemas.microsoft.com/office/powerpoint/2010/main" val="342295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18ED-6B1D-41C7-934B-1F6BE96D9887}"/>
              </a:ext>
            </a:extLst>
          </p:cNvPr>
          <p:cNvSpPr>
            <a:spLocks noGrp="1"/>
          </p:cNvSpPr>
          <p:nvPr>
            <p:ph type="title"/>
          </p:nvPr>
        </p:nvSpPr>
        <p:spPr>
          <a:xfrm>
            <a:off x="1162687" y="271270"/>
            <a:ext cx="10058400" cy="1219201"/>
          </a:xfrm>
        </p:spPr>
        <p:txBody>
          <a:bodyPr>
            <a:normAutofit/>
          </a:bodyPr>
          <a:lstStyle/>
          <a:p>
            <a:pPr algn="ct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Specified Domestic Transactions (Sec.92BA)</a:t>
            </a:r>
            <a:endParaRPr lang="en-IN" sz="3600" b="1" u="sng"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Straight Connector 2">
            <a:extLst>
              <a:ext uri="{FF2B5EF4-FFF2-40B4-BE49-F238E27FC236}">
                <a16:creationId xmlns:a16="http://schemas.microsoft.com/office/drawing/2014/main" id="{5E751B1C-2F76-46D9-A1F6-FD2D5EB829DC}"/>
              </a:ext>
            </a:extLst>
          </p:cNvPr>
          <p:cNvSpPr/>
          <p:nvPr/>
        </p:nvSpPr>
        <p:spPr>
          <a:xfrm>
            <a:off x="3897268" y="5374364"/>
            <a:ext cx="4080256" cy="0"/>
          </a:xfrm>
          <a:prstGeom prst="line">
            <a:avLst/>
          </a:prstGeom>
          <a:ln>
            <a:solidFill>
              <a:schemeClr val="tx1"/>
            </a:solidFill>
          </a:ln>
        </p:spPr>
        <p:style>
          <a:lnRef idx="3">
            <a:schemeClr val="lt1"/>
          </a:lnRef>
          <a:fillRef idx="1">
            <a:schemeClr val="dk1"/>
          </a:fillRef>
          <a:effectRef idx="1">
            <a:schemeClr val="dk1"/>
          </a:effectRef>
          <a:fontRef idx="minor">
            <a:schemeClr val="lt1"/>
          </a:fontRef>
        </p:style>
      </p:sp>
      <p:sp>
        <p:nvSpPr>
          <p:cNvPr id="4" name="Straight Connector 3">
            <a:extLst>
              <a:ext uri="{FF2B5EF4-FFF2-40B4-BE49-F238E27FC236}">
                <a16:creationId xmlns:a16="http://schemas.microsoft.com/office/drawing/2014/main" id="{88F0B932-30D0-4B59-957C-5921E64A75D1}"/>
              </a:ext>
            </a:extLst>
          </p:cNvPr>
          <p:cNvSpPr/>
          <p:nvPr/>
        </p:nvSpPr>
        <p:spPr>
          <a:xfrm>
            <a:off x="4444368" y="3428999"/>
            <a:ext cx="3495039" cy="0"/>
          </a:xfrm>
          <a:prstGeom prst="line">
            <a:avLst/>
          </a:prstGeom>
        </p:spPr>
        <p:style>
          <a:lnRef idx="3">
            <a:schemeClr val="lt1"/>
          </a:lnRef>
          <a:fillRef idx="1">
            <a:schemeClr val="dk1"/>
          </a:fillRef>
          <a:effectRef idx="1">
            <a:schemeClr val="dk1"/>
          </a:effectRef>
          <a:fontRef idx="minor">
            <a:schemeClr val="lt1"/>
          </a:fontRef>
        </p:style>
      </p:sp>
      <p:sp>
        <p:nvSpPr>
          <p:cNvPr id="5" name="Straight Connector 4">
            <a:extLst>
              <a:ext uri="{FF2B5EF4-FFF2-40B4-BE49-F238E27FC236}">
                <a16:creationId xmlns:a16="http://schemas.microsoft.com/office/drawing/2014/main" id="{27654779-70C4-461B-82C9-776C40384738}"/>
              </a:ext>
            </a:extLst>
          </p:cNvPr>
          <p:cNvSpPr/>
          <p:nvPr/>
        </p:nvSpPr>
        <p:spPr>
          <a:xfrm>
            <a:off x="3859151" y="1902096"/>
            <a:ext cx="4080256" cy="0"/>
          </a:xfrm>
          <a:prstGeom prst="line">
            <a:avLst/>
          </a:prstGeom>
          <a:ln>
            <a:solidFill>
              <a:schemeClr val="tx1"/>
            </a:solidFill>
          </a:ln>
        </p:spPr>
        <p:style>
          <a:lnRef idx="3">
            <a:schemeClr val="lt1"/>
          </a:lnRef>
          <a:fillRef idx="1">
            <a:schemeClr val="dk1"/>
          </a:fillRef>
          <a:effectRef idx="1">
            <a:schemeClr val="dk1"/>
          </a:effectRef>
          <a:fontRef idx="minor">
            <a:schemeClr val="lt1"/>
          </a:fontRef>
        </p:style>
        <p:txBody>
          <a:bodyPr/>
          <a:lstStyle/>
          <a:p>
            <a:endParaRPr lang="en-IN" dirty="0"/>
          </a:p>
        </p:txBody>
      </p:sp>
      <p:sp>
        <p:nvSpPr>
          <p:cNvPr id="6" name="Oval 5">
            <a:extLst>
              <a:ext uri="{FF2B5EF4-FFF2-40B4-BE49-F238E27FC236}">
                <a16:creationId xmlns:a16="http://schemas.microsoft.com/office/drawing/2014/main" id="{F1705F26-CE84-4658-8083-000114C7CEAE}"/>
              </a:ext>
            </a:extLst>
          </p:cNvPr>
          <p:cNvSpPr/>
          <p:nvPr/>
        </p:nvSpPr>
        <p:spPr>
          <a:xfrm>
            <a:off x="1231633" y="2529563"/>
            <a:ext cx="3159597" cy="2142679"/>
          </a:xfrm>
          <a:prstGeom prst="ellipse">
            <a:avLst/>
          </a:prstGeom>
          <a:solidFill>
            <a:schemeClr val="accent3">
              <a:lumMod val="75000"/>
            </a:schemeClr>
          </a:solidFill>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lstStyle/>
          <a:p>
            <a:pPr algn="ctr"/>
            <a:endParaRPr lang="en-US" sz="1400" dirty="0">
              <a:solidFill>
                <a:schemeClr val="tx1"/>
              </a:solidFill>
              <a:latin typeface="Baskerville Old Face" panose="02020602080505020303" pitchFamily="18" charset="0"/>
            </a:endParaRPr>
          </a:p>
          <a:p>
            <a:pPr algn="ctr"/>
            <a:r>
              <a:rPr lang="en-US" sz="1400" dirty="0">
                <a:solidFill>
                  <a:schemeClr val="tx1"/>
                </a:solidFill>
                <a:latin typeface="Baskerville Old Face" panose="02020602080505020303" pitchFamily="18" charset="0"/>
              </a:rPr>
              <a:t>Specified Domestic Transactions (Sec.92BA)</a:t>
            </a:r>
            <a:endParaRPr lang="en-IN" sz="1400" dirty="0">
              <a:solidFill>
                <a:schemeClr val="tx1"/>
              </a:solidFill>
              <a:latin typeface="Baskerville Old Face" panose="02020602080505020303" pitchFamily="18" charset="0"/>
            </a:endParaRPr>
          </a:p>
        </p:txBody>
      </p:sp>
      <p:sp>
        <p:nvSpPr>
          <p:cNvPr id="7" name="Freeform: Shape 6">
            <a:extLst>
              <a:ext uri="{FF2B5EF4-FFF2-40B4-BE49-F238E27FC236}">
                <a16:creationId xmlns:a16="http://schemas.microsoft.com/office/drawing/2014/main" id="{5BF01DE7-7583-4373-B594-2956231C9E14}"/>
              </a:ext>
            </a:extLst>
          </p:cNvPr>
          <p:cNvSpPr/>
          <p:nvPr/>
        </p:nvSpPr>
        <p:spPr>
          <a:xfrm>
            <a:off x="3143888" y="3554983"/>
            <a:ext cx="2600960" cy="1341120"/>
          </a:xfrm>
          <a:custGeom>
            <a:avLst/>
            <a:gdLst>
              <a:gd name="connsiteX0" fmla="*/ 0 w 2600960"/>
              <a:gd name="connsiteY0" fmla="*/ 0 h 1341120"/>
              <a:gd name="connsiteX1" fmla="*/ 2600960 w 2600960"/>
              <a:gd name="connsiteY1" fmla="*/ 0 h 1341120"/>
              <a:gd name="connsiteX2" fmla="*/ 2600960 w 2600960"/>
              <a:gd name="connsiteY2" fmla="*/ 1341120 h 1341120"/>
              <a:gd name="connsiteX3" fmla="*/ 0 w 2600960"/>
              <a:gd name="connsiteY3" fmla="*/ 1341120 h 1341120"/>
              <a:gd name="connsiteX4" fmla="*/ 0 w 2600960"/>
              <a:gd name="connsiteY4" fmla="*/ 0 h 13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1341120">
                <a:moveTo>
                  <a:pt x="0" y="0"/>
                </a:moveTo>
                <a:lnTo>
                  <a:pt x="2600960" y="0"/>
                </a:lnTo>
                <a:lnTo>
                  <a:pt x="2600960" y="1341120"/>
                </a:lnTo>
                <a:lnTo>
                  <a:pt x="0" y="134112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IN" sz="6500" kern="1200" dirty="0">
              <a:solidFill>
                <a:schemeClr val="tx1"/>
              </a:solidFill>
              <a:latin typeface="Baskerville Old Face" panose="02020602080505020303" pitchFamily="18" charset="0"/>
            </a:endParaRPr>
          </a:p>
        </p:txBody>
      </p:sp>
      <p:sp>
        <p:nvSpPr>
          <p:cNvPr id="8" name="Oval 7">
            <a:extLst>
              <a:ext uri="{FF2B5EF4-FFF2-40B4-BE49-F238E27FC236}">
                <a16:creationId xmlns:a16="http://schemas.microsoft.com/office/drawing/2014/main" id="{8A9E0476-9854-4ECD-9FB7-AA6994482405}"/>
              </a:ext>
            </a:extLst>
          </p:cNvPr>
          <p:cNvSpPr/>
          <p:nvPr/>
        </p:nvSpPr>
        <p:spPr>
          <a:xfrm>
            <a:off x="8239197" y="1260757"/>
            <a:ext cx="2529530" cy="1555223"/>
          </a:xfrm>
          <a:prstGeom prst="ellipse">
            <a:avLst/>
          </a:prstGeom>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lstStyle/>
          <a:p>
            <a:pPr algn="ctr"/>
            <a:endParaRPr lang="en-US" sz="1400" dirty="0">
              <a:solidFill>
                <a:schemeClr val="tx1"/>
              </a:solidFill>
              <a:latin typeface="Baskerville Old Face" panose="02020602080505020303" pitchFamily="18" charset="0"/>
            </a:endParaRPr>
          </a:p>
          <a:p>
            <a:pPr algn="ctr"/>
            <a:r>
              <a:rPr lang="en-US" sz="1400" dirty="0">
                <a:solidFill>
                  <a:schemeClr val="tx1"/>
                </a:solidFill>
                <a:latin typeface="Baskerville Old Face" panose="02020602080505020303" pitchFamily="18" charset="0"/>
              </a:rPr>
              <a:t>Transfer of goods or services u/s 80-IA(8)</a:t>
            </a:r>
            <a:endParaRPr lang="en-IN" sz="1400" dirty="0">
              <a:solidFill>
                <a:schemeClr val="tx1"/>
              </a:solidFill>
              <a:latin typeface="Baskerville Old Face" panose="02020602080505020303" pitchFamily="18" charset="0"/>
            </a:endParaRPr>
          </a:p>
        </p:txBody>
      </p:sp>
      <p:sp>
        <p:nvSpPr>
          <p:cNvPr id="9" name="Freeform: Shape 8">
            <a:extLst>
              <a:ext uri="{FF2B5EF4-FFF2-40B4-BE49-F238E27FC236}">
                <a16:creationId xmlns:a16="http://schemas.microsoft.com/office/drawing/2014/main" id="{64E2D151-CE68-48D7-9BB6-0CEA483C0279}"/>
              </a:ext>
            </a:extLst>
          </p:cNvPr>
          <p:cNvSpPr/>
          <p:nvPr/>
        </p:nvSpPr>
        <p:spPr>
          <a:xfrm>
            <a:off x="9134224" y="1396999"/>
            <a:ext cx="140614" cy="1219200"/>
          </a:xfrm>
          <a:custGeom>
            <a:avLst/>
            <a:gdLst>
              <a:gd name="connsiteX0" fmla="*/ 0 w 140614"/>
              <a:gd name="connsiteY0" fmla="*/ 0 h 1219200"/>
              <a:gd name="connsiteX1" fmla="*/ 140614 w 140614"/>
              <a:gd name="connsiteY1" fmla="*/ 0 h 1219200"/>
              <a:gd name="connsiteX2" fmla="*/ 140614 w 140614"/>
              <a:gd name="connsiteY2" fmla="*/ 1219200 h 1219200"/>
              <a:gd name="connsiteX3" fmla="*/ 0 w 140614"/>
              <a:gd name="connsiteY3" fmla="*/ 1219200 h 1219200"/>
              <a:gd name="connsiteX4" fmla="*/ 0 w 140614"/>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14" h="1219200">
                <a:moveTo>
                  <a:pt x="0" y="0"/>
                </a:moveTo>
                <a:lnTo>
                  <a:pt x="140614" y="0"/>
                </a:lnTo>
                <a:lnTo>
                  <a:pt x="140614" y="1219200"/>
                </a:lnTo>
                <a:lnTo>
                  <a:pt x="0" y="1219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IN" sz="500" kern="1200" dirty="0">
              <a:solidFill>
                <a:schemeClr val="tx1"/>
              </a:solidFill>
              <a:latin typeface="Baskerville Old Face" panose="02020602080505020303" pitchFamily="18" charset="0"/>
            </a:endParaRPr>
          </a:p>
        </p:txBody>
      </p:sp>
      <p:sp>
        <p:nvSpPr>
          <p:cNvPr id="10" name="Oval 9">
            <a:extLst>
              <a:ext uri="{FF2B5EF4-FFF2-40B4-BE49-F238E27FC236}">
                <a16:creationId xmlns:a16="http://schemas.microsoft.com/office/drawing/2014/main" id="{A507A1AD-F44E-4223-9FA1-36C560CB027C}"/>
              </a:ext>
            </a:extLst>
          </p:cNvPr>
          <p:cNvSpPr/>
          <p:nvPr/>
        </p:nvSpPr>
        <p:spPr>
          <a:xfrm>
            <a:off x="6680210" y="3038856"/>
            <a:ext cx="2594628" cy="1296416"/>
          </a:xfrm>
          <a:prstGeom prst="ellipse">
            <a:avLst/>
          </a:prstGeom>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lstStyle/>
          <a:p>
            <a:pPr algn="ctr"/>
            <a:r>
              <a:rPr lang="en-US" sz="1400" dirty="0">
                <a:solidFill>
                  <a:schemeClr val="tx1"/>
                </a:solidFill>
                <a:latin typeface="Baskerville Old Face" panose="02020602080505020303" pitchFamily="18" charset="0"/>
              </a:rPr>
              <a:t>Any transaction with person covered u/s 80-IA(10) </a:t>
            </a:r>
            <a:endParaRPr lang="en-IN" sz="1400" dirty="0">
              <a:solidFill>
                <a:schemeClr val="tx1"/>
              </a:solidFill>
              <a:latin typeface="Baskerville Old Face" panose="02020602080505020303" pitchFamily="18" charset="0"/>
            </a:endParaRPr>
          </a:p>
        </p:txBody>
      </p:sp>
      <p:sp>
        <p:nvSpPr>
          <p:cNvPr id="11" name="Freeform: Shape 10">
            <a:extLst>
              <a:ext uri="{FF2B5EF4-FFF2-40B4-BE49-F238E27FC236}">
                <a16:creationId xmlns:a16="http://schemas.microsoft.com/office/drawing/2014/main" id="{AB0CFD97-7027-4AFF-96EF-676D6A168061}"/>
              </a:ext>
            </a:extLst>
          </p:cNvPr>
          <p:cNvSpPr/>
          <p:nvPr/>
        </p:nvSpPr>
        <p:spPr>
          <a:xfrm>
            <a:off x="8549008" y="2819399"/>
            <a:ext cx="199136" cy="1219200"/>
          </a:xfrm>
          <a:custGeom>
            <a:avLst/>
            <a:gdLst>
              <a:gd name="connsiteX0" fmla="*/ 0 w 199136"/>
              <a:gd name="connsiteY0" fmla="*/ 0 h 1219200"/>
              <a:gd name="connsiteX1" fmla="*/ 199136 w 199136"/>
              <a:gd name="connsiteY1" fmla="*/ 0 h 1219200"/>
              <a:gd name="connsiteX2" fmla="*/ 199136 w 199136"/>
              <a:gd name="connsiteY2" fmla="*/ 1219200 h 1219200"/>
              <a:gd name="connsiteX3" fmla="*/ 0 w 199136"/>
              <a:gd name="connsiteY3" fmla="*/ 1219200 h 1219200"/>
              <a:gd name="connsiteX4" fmla="*/ 0 w 199136"/>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6" h="1219200">
                <a:moveTo>
                  <a:pt x="0" y="0"/>
                </a:moveTo>
                <a:lnTo>
                  <a:pt x="199136" y="0"/>
                </a:lnTo>
                <a:lnTo>
                  <a:pt x="199136" y="1219200"/>
                </a:lnTo>
                <a:lnTo>
                  <a:pt x="0" y="1219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IN" sz="500" kern="1200" dirty="0">
              <a:solidFill>
                <a:schemeClr val="tx1"/>
              </a:solidFill>
              <a:latin typeface="Baskerville Old Face" panose="02020602080505020303" pitchFamily="18" charset="0"/>
            </a:endParaRPr>
          </a:p>
        </p:txBody>
      </p:sp>
      <p:sp>
        <p:nvSpPr>
          <p:cNvPr id="12" name="Oval 11">
            <a:extLst>
              <a:ext uri="{FF2B5EF4-FFF2-40B4-BE49-F238E27FC236}">
                <a16:creationId xmlns:a16="http://schemas.microsoft.com/office/drawing/2014/main" id="{3C800821-C908-4DF1-B3B6-08DFA2CCB7A6}"/>
              </a:ext>
            </a:extLst>
          </p:cNvPr>
          <p:cNvSpPr/>
          <p:nvPr/>
        </p:nvSpPr>
        <p:spPr>
          <a:xfrm>
            <a:off x="8314000" y="4596753"/>
            <a:ext cx="2529530" cy="1555223"/>
          </a:xfrm>
          <a:prstGeom prst="ellipse">
            <a:avLst/>
          </a:prstGeom>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lstStyle/>
          <a:p>
            <a:pPr algn="ctr"/>
            <a:r>
              <a:rPr lang="en-US" sz="1400" dirty="0">
                <a:solidFill>
                  <a:schemeClr val="tx1"/>
                </a:solidFill>
                <a:latin typeface="Baskerville Old Face" panose="02020602080505020303" pitchFamily="18" charset="0"/>
              </a:rPr>
              <a:t>Any transaction under chapter VI-A or Sec. 10AA, to which Sec. 80-IA(8) or (10) apply</a:t>
            </a:r>
            <a:r>
              <a:rPr lang="en-US" dirty="0">
                <a:solidFill>
                  <a:schemeClr val="tx1"/>
                </a:solidFill>
                <a:latin typeface="Baskerville Old Face" panose="02020602080505020303" pitchFamily="18" charset="0"/>
              </a:rPr>
              <a:t>. </a:t>
            </a:r>
            <a:endParaRPr lang="en-IN" dirty="0">
              <a:solidFill>
                <a:schemeClr val="tx1"/>
              </a:solidFill>
              <a:latin typeface="Baskerville Old Face" panose="02020602080505020303" pitchFamily="18" charset="0"/>
            </a:endParaRPr>
          </a:p>
        </p:txBody>
      </p:sp>
      <p:sp>
        <p:nvSpPr>
          <p:cNvPr id="13" name="Freeform: Shape 12">
            <a:extLst>
              <a:ext uri="{FF2B5EF4-FFF2-40B4-BE49-F238E27FC236}">
                <a16:creationId xmlns:a16="http://schemas.microsoft.com/office/drawing/2014/main" id="{4F46C66D-F72F-4B0D-999E-BD9A9656F901}"/>
              </a:ext>
            </a:extLst>
          </p:cNvPr>
          <p:cNvSpPr/>
          <p:nvPr/>
        </p:nvSpPr>
        <p:spPr>
          <a:xfrm>
            <a:off x="9134224" y="4241799"/>
            <a:ext cx="140614" cy="1219200"/>
          </a:xfrm>
          <a:custGeom>
            <a:avLst/>
            <a:gdLst>
              <a:gd name="connsiteX0" fmla="*/ 0 w 140614"/>
              <a:gd name="connsiteY0" fmla="*/ 0 h 1219200"/>
              <a:gd name="connsiteX1" fmla="*/ 140614 w 140614"/>
              <a:gd name="connsiteY1" fmla="*/ 0 h 1219200"/>
              <a:gd name="connsiteX2" fmla="*/ 140614 w 140614"/>
              <a:gd name="connsiteY2" fmla="*/ 1219200 h 1219200"/>
              <a:gd name="connsiteX3" fmla="*/ 0 w 140614"/>
              <a:gd name="connsiteY3" fmla="*/ 1219200 h 1219200"/>
              <a:gd name="connsiteX4" fmla="*/ 0 w 140614"/>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14" h="1219200">
                <a:moveTo>
                  <a:pt x="0" y="0"/>
                </a:moveTo>
                <a:lnTo>
                  <a:pt x="140614" y="0"/>
                </a:lnTo>
                <a:lnTo>
                  <a:pt x="140614" y="1219200"/>
                </a:lnTo>
                <a:lnTo>
                  <a:pt x="0" y="1219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n-IN" sz="500" kern="1200" dirty="0">
              <a:solidFill>
                <a:schemeClr val="tx1"/>
              </a:solidFill>
              <a:latin typeface="Baskerville Old Face" panose="02020602080505020303" pitchFamily="18" charset="0"/>
            </a:endParaRPr>
          </a:p>
        </p:txBody>
      </p:sp>
      <p:sp>
        <p:nvSpPr>
          <p:cNvPr id="15" name="Straight Connector 14">
            <a:extLst>
              <a:ext uri="{FF2B5EF4-FFF2-40B4-BE49-F238E27FC236}">
                <a16:creationId xmlns:a16="http://schemas.microsoft.com/office/drawing/2014/main" id="{124DE53F-F85C-44B0-9D4A-275D7A811065}"/>
              </a:ext>
            </a:extLst>
          </p:cNvPr>
          <p:cNvSpPr/>
          <p:nvPr/>
        </p:nvSpPr>
        <p:spPr>
          <a:xfrm flipV="1">
            <a:off x="4603929" y="3663489"/>
            <a:ext cx="1750520" cy="3094"/>
          </a:xfrm>
          <a:prstGeom prst="line">
            <a:avLst/>
          </a:prstGeom>
          <a:ln>
            <a:solidFill>
              <a:schemeClr val="tx1"/>
            </a:solidFill>
          </a:ln>
        </p:spPr>
        <p:style>
          <a:lnRef idx="3">
            <a:schemeClr val="lt1"/>
          </a:lnRef>
          <a:fillRef idx="1">
            <a:schemeClr val="dk1"/>
          </a:fillRef>
          <a:effectRef idx="1">
            <a:schemeClr val="dk1"/>
          </a:effectRef>
          <a:fontRef idx="minor">
            <a:schemeClr val="lt1"/>
          </a:fontRef>
        </p:style>
        <p:txBody>
          <a:bodyPr/>
          <a:lstStyle/>
          <a:p>
            <a:endParaRPr lang="en-IN" dirty="0"/>
          </a:p>
        </p:txBody>
      </p:sp>
      <p:sp>
        <p:nvSpPr>
          <p:cNvPr id="16" name="Straight Connector 15">
            <a:extLst>
              <a:ext uri="{FF2B5EF4-FFF2-40B4-BE49-F238E27FC236}">
                <a16:creationId xmlns:a16="http://schemas.microsoft.com/office/drawing/2014/main" id="{9568814E-C3DB-4923-BC49-1BE2145F9957}"/>
              </a:ext>
            </a:extLst>
          </p:cNvPr>
          <p:cNvSpPr/>
          <p:nvPr/>
        </p:nvSpPr>
        <p:spPr>
          <a:xfrm flipV="1">
            <a:off x="3515970" y="1902096"/>
            <a:ext cx="343181" cy="569927"/>
          </a:xfrm>
          <a:prstGeom prst="line">
            <a:avLst/>
          </a:prstGeom>
          <a:ln>
            <a:solidFill>
              <a:schemeClr val="tx1"/>
            </a:solidFill>
          </a:ln>
        </p:spPr>
        <p:style>
          <a:lnRef idx="3">
            <a:schemeClr val="lt1"/>
          </a:lnRef>
          <a:fillRef idx="1">
            <a:schemeClr val="dk1"/>
          </a:fillRef>
          <a:effectRef idx="1">
            <a:schemeClr val="dk1"/>
          </a:effectRef>
          <a:fontRef idx="minor">
            <a:schemeClr val="lt1"/>
          </a:fontRef>
        </p:style>
        <p:txBody>
          <a:bodyPr/>
          <a:lstStyle/>
          <a:p>
            <a:endParaRPr lang="en-IN" dirty="0"/>
          </a:p>
        </p:txBody>
      </p:sp>
      <p:sp>
        <p:nvSpPr>
          <p:cNvPr id="17" name="Straight Connector 16">
            <a:extLst>
              <a:ext uri="{FF2B5EF4-FFF2-40B4-BE49-F238E27FC236}">
                <a16:creationId xmlns:a16="http://schemas.microsoft.com/office/drawing/2014/main" id="{9852BF9C-D8D5-4F40-B4CF-660F008524CC}"/>
              </a:ext>
            </a:extLst>
          </p:cNvPr>
          <p:cNvSpPr/>
          <p:nvPr/>
        </p:nvSpPr>
        <p:spPr>
          <a:xfrm>
            <a:off x="3515970" y="4798225"/>
            <a:ext cx="381298" cy="576134"/>
          </a:xfrm>
          <a:prstGeom prst="line">
            <a:avLst/>
          </a:prstGeom>
          <a:ln>
            <a:solidFill>
              <a:schemeClr val="tx1"/>
            </a:solidFill>
          </a:ln>
        </p:spPr>
        <p:style>
          <a:lnRef idx="3">
            <a:schemeClr val="lt1"/>
          </a:lnRef>
          <a:fillRef idx="1">
            <a:schemeClr val="dk1"/>
          </a:fillRef>
          <a:effectRef idx="1">
            <a:schemeClr val="dk1"/>
          </a:effectRef>
          <a:fontRef idx="minor">
            <a:schemeClr val="lt1"/>
          </a:fontRef>
        </p:style>
        <p:txBody>
          <a:bodyPr/>
          <a:lstStyle/>
          <a:p>
            <a:endParaRPr lang="en-IN" dirty="0"/>
          </a:p>
        </p:txBody>
      </p:sp>
    </p:spTree>
    <p:extLst>
      <p:ext uri="{BB962C8B-B14F-4D97-AF65-F5344CB8AC3E}">
        <p14:creationId xmlns:p14="http://schemas.microsoft.com/office/powerpoint/2010/main" val="181327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2101A4-51D3-4FF6-BB51-146A870C4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826A49C-AC1C-4603-B025-8BA01CFDD4AE}"/>
              </a:ext>
            </a:extLst>
          </p:cNvPr>
          <p:cNvSpPr>
            <a:spLocks noGrp="1"/>
          </p:cNvSpPr>
          <p:nvPr>
            <p:ph type="ctrTitle"/>
          </p:nvPr>
        </p:nvSpPr>
        <p:spPr>
          <a:xfrm>
            <a:off x="0" y="5572125"/>
            <a:ext cx="4657724" cy="893265"/>
          </a:xfrm>
        </p:spPr>
        <p:txBody>
          <a:bodyPr>
            <a:normAutofit fontScale="90000"/>
          </a:bodyPr>
          <a:lstStyle/>
          <a:p>
            <a:r>
              <a:rPr lang="en-US" b="1" dirty="0">
                <a:solidFill>
                  <a:schemeClr val="accent5">
                    <a:lumMod val="20000"/>
                    <a:lumOff val="80000"/>
                  </a:schemeClr>
                </a:solidFill>
                <a:latin typeface="Baskerville Old Face" panose="02020602080505020303" pitchFamily="18" charset="0"/>
              </a:rPr>
              <a:t>Transfer Pricing</a:t>
            </a:r>
            <a:endParaRPr lang="en-IN" b="1" dirty="0">
              <a:solidFill>
                <a:schemeClr val="accent5">
                  <a:lumMod val="20000"/>
                  <a:lumOff val="80000"/>
                </a:schemeClr>
              </a:solidFill>
              <a:latin typeface="Baskerville Old Face" panose="02020602080505020303" pitchFamily="18" charset="0"/>
            </a:endParaRPr>
          </a:p>
        </p:txBody>
      </p:sp>
    </p:spTree>
    <p:extLst>
      <p:ext uri="{BB962C8B-B14F-4D97-AF65-F5344CB8AC3E}">
        <p14:creationId xmlns:p14="http://schemas.microsoft.com/office/powerpoint/2010/main" val="258428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10EE-D6E9-416C-8883-52DF50A4B3C2}"/>
              </a:ext>
            </a:extLst>
          </p:cNvPr>
          <p:cNvSpPr>
            <a:spLocks noGrp="1"/>
          </p:cNvSpPr>
          <p:nvPr>
            <p:ph type="title"/>
          </p:nvPr>
        </p:nvSpPr>
        <p:spPr>
          <a:xfrm>
            <a:off x="919119" y="508207"/>
            <a:ext cx="10353761" cy="780661"/>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Arm’s Length Price - ALP</a:t>
            </a:r>
          </a:p>
        </p:txBody>
      </p:sp>
      <p:sp>
        <p:nvSpPr>
          <p:cNvPr id="3" name="Content Placeholder 2">
            <a:extLst>
              <a:ext uri="{FF2B5EF4-FFF2-40B4-BE49-F238E27FC236}">
                <a16:creationId xmlns:a16="http://schemas.microsoft.com/office/drawing/2014/main" id="{79C2FACF-86AC-4267-A9ED-0B8FFFBDD76D}"/>
              </a:ext>
            </a:extLst>
          </p:cNvPr>
          <p:cNvSpPr txBox="1">
            <a:spLocks/>
          </p:cNvSpPr>
          <p:nvPr/>
        </p:nvSpPr>
        <p:spPr>
          <a:xfrm>
            <a:off x="1162395" y="1462577"/>
            <a:ext cx="9867207" cy="3560669"/>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dirty="0">
                <a:latin typeface="Baskerville Old Face" panose="02020602080505020303" pitchFamily="18" charset="0"/>
              </a:rPr>
              <a:t>Sec. 92F(ii) "arm's length price" means a price which is applied or proposed to be applied in a transaction between persons other than associated enterprises, in uncontrolled conditions;</a:t>
            </a:r>
          </a:p>
          <a:p>
            <a:pPr algn="just"/>
            <a:r>
              <a:rPr lang="en-US" dirty="0">
                <a:latin typeface="Baskerville Old Face" panose="02020602080505020303" pitchFamily="18" charset="0"/>
              </a:rPr>
              <a:t>ALP is found in paragraph 1 of article 9 of the OECD MC which reads as under:</a:t>
            </a:r>
          </a:p>
          <a:p>
            <a:pPr lvl="1" algn="just"/>
            <a:r>
              <a:rPr lang="en-US" sz="1900" dirty="0">
                <a:latin typeface="Baskerville Old Face" panose="02020602080505020303" pitchFamily="18" charset="0"/>
              </a:rPr>
              <a:t>“[Where] conditions are made or imposed between the two [associated] enterprises in their commercial or financial relations which differ from those which would be made between independent enterprises, then any profits which would, but for those conditions, have accrued to one of the enterprises, but, by reason of those conditions, have not so accrued, may be included in the profits of that enterprise and taxed accordingly.”</a:t>
            </a:r>
          </a:p>
          <a:p>
            <a:pPr algn="just"/>
            <a:r>
              <a:rPr lang="en-US" dirty="0">
                <a:latin typeface="Baskerville Old Face" panose="02020602080505020303" pitchFamily="18" charset="0"/>
              </a:rPr>
              <a:t>The principle laid out above in the UN Model has also been reiterated in the OECD Model Tax Convention and the OECD Guidelines as supplemented and amended. </a:t>
            </a:r>
            <a:endParaRPr lang="en-IN" dirty="0">
              <a:latin typeface="Baskerville Old Face" panose="02020602080505020303" pitchFamily="18" charset="0"/>
            </a:endParaRPr>
          </a:p>
        </p:txBody>
      </p:sp>
    </p:spTree>
    <p:extLst>
      <p:ext uri="{BB962C8B-B14F-4D97-AF65-F5344CB8AC3E}">
        <p14:creationId xmlns:p14="http://schemas.microsoft.com/office/powerpoint/2010/main" val="200766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FD93-4FB7-4C9C-B3C6-44EE03BA5DFE}"/>
              </a:ext>
            </a:extLst>
          </p:cNvPr>
          <p:cNvSpPr>
            <a:spLocks noGrp="1"/>
          </p:cNvSpPr>
          <p:nvPr>
            <p:ph type="title"/>
          </p:nvPr>
        </p:nvSpPr>
        <p:spPr>
          <a:xfrm>
            <a:off x="980079" y="651976"/>
            <a:ext cx="10353761" cy="780661"/>
          </a:xfrm>
        </p:spPr>
        <p:txBody>
          <a:bodyPr>
            <a:normAutofit/>
          </a:bodyPr>
          <a:lstStyle/>
          <a:p>
            <a:pPr algn="ctr"/>
            <a:r>
              <a:rPr lang="en-IN"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Why Arm’s</a:t>
            </a:r>
            <a:r>
              <a:rPr lang="en-IN" sz="2800" b="1" u="sng" spc="-1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IN"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Length</a:t>
            </a:r>
            <a:r>
              <a:rPr lang="en-IN" sz="2800" b="1" u="sng" spc="1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IN"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Pricing?</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6296576E-F223-4C61-93CC-2807C188FB04}"/>
              </a:ext>
            </a:extLst>
          </p:cNvPr>
          <p:cNvSpPr txBox="1">
            <a:spLocks/>
          </p:cNvSpPr>
          <p:nvPr/>
        </p:nvSpPr>
        <p:spPr>
          <a:xfrm>
            <a:off x="1330228" y="1333500"/>
            <a:ext cx="8610600" cy="1971676"/>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2700" marR="5080">
              <a:lnSpc>
                <a:spcPct val="150000"/>
              </a:lnSpc>
              <a:spcBef>
                <a:spcPts val="100"/>
              </a:spcBef>
            </a:pPr>
            <a:r>
              <a:rPr lang="en-US" sz="2000" b="1" spc="-5" dirty="0">
                <a:latin typeface="Baskerville Old Face" panose="02020602080505020303" pitchFamily="18" charset="0"/>
                <a:cs typeface="Comic Sans MS"/>
              </a:rPr>
              <a:t>The</a:t>
            </a:r>
            <a:r>
              <a:rPr lang="en-US" sz="2000" b="1" spc="30"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basic</a:t>
            </a:r>
            <a:r>
              <a:rPr lang="en-US" sz="2000" b="1" spc="3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object</a:t>
            </a:r>
            <a:r>
              <a:rPr lang="en-US" sz="2000" b="1" spc="4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of</a:t>
            </a:r>
            <a:r>
              <a:rPr lang="en-US" sz="2000" b="1" spc="2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determining</a:t>
            </a:r>
            <a:r>
              <a:rPr lang="en-US" sz="2000" b="1" spc="4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Arm’s</a:t>
            </a:r>
            <a:r>
              <a:rPr lang="en-US" sz="2000" b="1" spc="3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Length</a:t>
            </a:r>
            <a:r>
              <a:rPr lang="en-US" sz="2000" b="1" spc="4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Price</a:t>
            </a:r>
            <a:r>
              <a:rPr lang="en-US" sz="2000" b="1" spc="30"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is</a:t>
            </a:r>
            <a:r>
              <a:rPr lang="en-US" sz="2000" b="1" spc="4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to</a:t>
            </a:r>
            <a:r>
              <a:rPr lang="en-US" sz="2000" b="1" spc="3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find</a:t>
            </a:r>
            <a:r>
              <a:rPr lang="en-US" sz="2000" b="1" spc="40"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out</a:t>
            </a:r>
            <a:r>
              <a:rPr lang="en-US" sz="2000" b="1" spc="3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whether</a:t>
            </a:r>
            <a:r>
              <a:rPr lang="en-US" sz="2000" b="1" spc="3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any</a:t>
            </a:r>
            <a:r>
              <a:rPr lang="en-US" sz="2000" b="1" spc="3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addition </a:t>
            </a:r>
            <a:r>
              <a:rPr lang="en-US" sz="2000" b="1" spc="-59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to</a:t>
            </a:r>
            <a:r>
              <a:rPr lang="en-US" sz="2000" b="1" spc="1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income</a:t>
            </a:r>
            <a:r>
              <a:rPr lang="en-US" sz="2000" b="1" spc="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is</a:t>
            </a:r>
            <a:r>
              <a:rPr lang="en-US" sz="2000" b="1" spc="-1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warranted</a:t>
            </a:r>
            <a:r>
              <a:rPr lang="en-US" sz="2000" b="1" spc="1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or </a:t>
            </a:r>
            <a:r>
              <a:rPr lang="en-US" sz="2000" b="1" spc="-5" dirty="0">
                <a:latin typeface="Baskerville Old Face" panose="02020602080505020303" pitchFamily="18" charset="0"/>
                <a:cs typeface="Comic Sans MS"/>
              </a:rPr>
              <a:t>not,</a:t>
            </a:r>
            <a:r>
              <a:rPr lang="en-US" sz="2000" b="1" spc="1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if</a:t>
            </a:r>
            <a:r>
              <a:rPr lang="en-US" sz="2000" b="1" spc="-5" dirty="0">
                <a:latin typeface="Baskerville Old Face" panose="02020602080505020303" pitchFamily="18" charset="0"/>
                <a:cs typeface="Comic Sans MS"/>
              </a:rPr>
              <a:t> the</a:t>
            </a:r>
            <a:r>
              <a:rPr lang="en-US" sz="2000" b="1" dirty="0">
                <a:latin typeface="Baskerville Old Face" panose="02020602080505020303" pitchFamily="18" charset="0"/>
                <a:cs typeface="Comic Sans MS"/>
              </a:rPr>
              <a:t> following situations</a:t>
            </a:r>
            <a:r>
              <a:rPr lang="en-US" sz="2000" b="1" spc="-20"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arises:</a:t>
            </a:r>
            <a:endParaRPr lang="en-US" sz="2000" dirty="0">
              <a:latin typeface="Baskerville Old Face" panose="02020602080505020303" pitchFamily="18" charset="0"/>
              <a:cs typeface="Comic Sans MS"/>
            </a:endParaRPr>
          </a:p>
          <a:p>
            <a:pPr>
              <a:spcBef>
                <a:spcPts val="20"/>
              </a:spcBef>
            </a:pPr>
            <a:endParaRPr lang="en-US" sz="2000" dirty="0">
              <a:latin typeface="Baskerville Old Face" panose="02020602080505020303" pitchFamily="18" charset="0"/>
              <a:cs typeface="Comic Sans MS"/>
            </a:endParaRPr>
          </a:p>
          <a:p>
            <a:pPr marL="81915" indent="-69850">
              <a:buSzPct val="92857"/>
              <a:buFont typeface="Comic Sans MS"/>
              <a:buChar char="•"/>
              <a:tabLst>
                <a:tab pos="82550" algn="l"/>
              </a:tabLst>
            </a:pPr>
            <a:r>
              <a:rPr lang="en-US" sz="2000" b="1" spc="-5" dirty="0">
                <a:latin typeface="Baskerville Old Face" panose="02020602080505020303" pitchFamily="18" charset="0"/>
                <a:cs typeface="Comic Sans MS"/>
              </a:rPr>
              <a:t>Selling</a:t>
            </a:r>
            <a:r>
              <a:rPr lang="en-US" sz="2000" b="1" spc="10"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Price</a:t>
            </a:r>
            <a:r>
              <a:rPr lang="en-US" sz="2000" b="1" spc="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of</a:t>
            </a:r>
            <a:r>
              <a:rPr lang="en-US" sz="2000" b="1" spc="-5" dirty="0">
                <a:latin typeface="Baskerville Old Face" panose="02020602080505020303" pitchFamily="18" charset="0"/>
                <a:cs typeface="Comic Sans MS"/>
              </a:rPr>
              <a:t> the</a:t>
            </a:r>
            <a:r>
              <a:rPr lang="en-US" sz="2000" b="1" dirty="0">
                <a:latin typeface="Baskerville Old Face" panose="02020602080505020303" pitchFamily="18" charset="0"/>
                <a:cs typeface="Comic Sans MS"/>
              </a:rPr>
              <a:t> Goods</a:t>
            </a:r>
            <a:r>
              <a:rPr lang="en-US" sz="2000" b="1" spc="-1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&lt; </a:t>
            </a:r>
            <a:r>
              <a:rPr lang="en-US" sz="2000" b="1" spc="-5" dirty="0">
                <a:latin typeface="Baskerville Old Face" panose="02020602080505020303" pitchFamily="18" charset="0"/>
                <a:cs typeface="Comic Sans MS"/>
              </a:rPr>
              <a:t>Arm’s</a:t>
            </a:r>
            <a:r>
              <a:rPr lang="en-US" sz="2000" b="1" spc="1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Length</a:t>
            </a:r>
            <a:r>
              <a:rPr lang="en-US" sz="2000" b="1" spc="2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Price</a:t>
            </a:r>
            <a:endParaRPr lang="en-US" sz="2000" dirty="0">
              <a:latin typeface="Baskerville Old Face" panose="02020602080505020303" pitchFamily="18" charset="0"/>
              <a:cs typeface="Comic Sans MS"/>
            </a:endParaRPr>
          </a:p>
          <a:p>
            <a:pPr>
              <a:spcBef>
                <a:spcPts val="20"/>
              </a:spcBef>
              <a:buFont typeface="Comic Sans MS"/>
              <a:buChar char="•"/>
            </a:pPr>
            <a:endParaRPr lang="en-US" sz="2000" dirty="0">
              <a:latin typeface="Baskerville Old Face" panose="02020602080505020303" pitchFamily="18" charset="0"/>
              <a:cs typeface="Comic Sans MS"/>
            </a:endParaRPr>
          </a:p>
          <a:p>
            <a:pPr marL="81915" indent="-69850">
              <a:buSzPct val="92857"/>
              <a:buFont typeface="Comic Sans MS"/>
              <a:buChar char="•"/>
              <a:tabLst>
                <a:tab pos="82550" algn="l"/>
              </a:tabLst>
            </a:pPr>
            <a:r>
              <a:rPr lang="en-US" sz="2000" b="1" dirty="0">
                <a:latin typeface="Baskerville Old Face" panose="02020602080505020303" pitchFamily="18" charset="0"/>
                <a:cs typeface="Comic Sans MS"/>
              </a:rPr>
              <a:t>Purchase</a:t>
            </a:r>
            <a:r>
              <a:rPr lang="en-US" sz="2000" b="1" spc="5"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Price</a:t>
            </a:r>
            <a:r>
              <a:rPr lang="en-US" sz="2000" b="1" spc="5" dirty="0">
                <a:latin typeface="Baskerville Old Face" panose="02020602080505020303" pitchFamily="18" charset="0"/>
                <a:cs typeface="Comic Sans MS"/>
              </a:rPr>
              <a:t> </a:t>
            </a:r>
            <a:r>
              <a:rPr lang="en-US" sz="2000" b="1" dirty="0">
                <a:latin typeface="Baskerville Old Face" panose="02020602080505020303" pitchFamily="18" charset="0"/>
                <a:cs typeface="Comic Sans MS"/>
              </a:rPr>
              <a:t>&gt;</a:t>
            </a:r>
            <a:r>
              <a:rPr lang="en-US" sz="2000" b="1" spc="-5" dirty="0">
                <a:latin typeface="Baskerville Old Face" panose="02020602080505020303" pitchFamily="18" charset="0"/>
                <a:cs typeface="Comic Sans MS"/>
              </a:rPr>
              <a:t> Arm’s Length</a:t>
            </a:r>
            <a:r>
              <a:rPr lang="en-US" sz="2000" b="1" spc="20" dirty="0">
                <a:latin typeface="Baskerville Old Face" panose="02020602080505020303" pitchFamily="18" charset="0"/>
                <a:cs typeface="Comic Sans MS"/>
              </a:rPr>
              <a:t> </a:t>
            </a:r>
            <a:r>
              <a:rPr lang="en-US" sz="2000" b="1" spc="-5" dirty="0">
                <a:latin typeface="Baskerville Old Face" panose="02020602080505020303" pitchFamily="18" charset="0"/>
                <a:cs typeface="Comic Sans MS"/>
              </a:rPr>
              <a:t>Price</a:t>
            </a:r>
            <a:endParaRPr lang="en-US" sz="2000" dirty="0">
              <a:latin typeface="Baskerville Old Face" panose="02020602080505020303" pitchFamily="18" charset="0"/>
              <a:cs typeface="Comic Sans MS"/>
            </a:endParaRPr>
          </a:p>
        </p:txBody>
      </p:sp>
      <p:graphicFrame>
        <p:nvGraphicFramePr>
          <p:cNvPr id="5" name="object 4">
            <a:extLst>
              <a:ext uri="{FF2B5EF4-FFF2-40B4-BE49-F238E27FC236}">
                <a16:creationId xmlns:a16="http://schemas.microsoft.com/office/drawing/2014/main" id="{0E411797-884C-46BF-B405-11A166EE8F4E}"/>
              </a:ext>
            </a:extLst>
          </p:cNvPr>
          <p:cNvGraphicFramePr>
            <a:graphicFrameLocks noGrp="1"/>
          </p:cNvGraphicFramePr>
          <p:nvPr>
            <p:extLst>
              <p:ext uri="{D42A27DB-BD31-4B8C-83A1-F6EECF244321}">
                <p14:modId xmlns:p14="http://schemas.microsoft.com/office/powerpoint/2010/main" val="1365608281"/>
              </p:ext>
            </p:extLst>
          </p:nvPr>
        </p:nvGraphicFramePr>
        <p:xfrm>
          <a:off x="1547948" y="4275637"/>
          <a:ext cx="8610600" cy="1695449"/>
        </p:xfrm>
        <a:graphic>
          <a:graphicData uri="http://schemas.openxmlformats.org/drawingml/2006/table">
            <a:tbl>
              <a:tblPr firstRow="1" bandRow="1">
                <a:tableStyleId>{2D5ABB26-0587-4C30-8999-92F81FD0307C}</a:tableStyleId>
              </a:tblPr>
              <a:tblGrid>
                <a:gridCol w="7848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509777">
                <a:tc>
                  <a:txBody>
                    <a:bodyPr/>
                    <a:lstStyle/>
                    <a:p>
                      <a:pPr marL="67945">
                        <a:lnSpc>
                          <a:spcPts val="1620"/>
                        </a:lnSpc>
                      </a:pPr>
                      <a:r>
                        <a:rPr sz="1400" b="1" spc="-5" dirty="0">
                          <a:latin typeface="Baskerville Old Face" panose="02020602080505020303" pitchFamily="18" charset="0"/>
                          <a:cs typeface="Comic Sans MS"/>
                        </a:rPr>
                        <a:t>Total </a:t>
                      </a:r>
                      <a:r>
                        <a:rPr sz="1400" b="1" dirty="0">
                          <a:latin typeface="Baskerville Old Face" panose="02020602080505020303" pitchFamily="18" charset="0"/>
                          <a:cs typeface="Comic Sans MS"/>
                        </a:rPr>
                        <a:t>Income</a:t>
                      </a:r>
                      <a:r>
                        <a:rPr sz="1400" b="1" spc="-10"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as</a:t>
                      </a:r>
                      <a:r>
                        <a:rPr sz="1400" b="1" dirty="0">
                          <a:latin typeface="Baskerville Old Face" panose="02020602080505020303" pitchFamily="18" charset="0"/>
                          <a:cs typeface="Comic Sans MS"/>
                        </a:rPr>
                        <a:t> disclosed </a:t>
                      </a:r>
                      <a:r>
                        <a:rPr sz="1400" b="1" spc="-5" dirty="0">
                          <a:latin typeface="Baskerville Old Face" panose="02020602080505020303" pitchFamily="18" charset="0"/>
                          <a:cs typeface="Comic Sans MS"/>
                        </a:rPr>
                        <a:t>by</a:t>
                      </a:r>
                      <a:r>
                        <a:rPr sz="1400" b="1" dirty="0">
                          <a:latin typeface="Baskerville Old Face" panose="02020602080505020303" pitchFamily="18" charset="0"/>
                          <a:cs typeface="Comic Sans MS"/>
                        </a:rPr>
                        <a:t> an</a:t>
                      </a:r>
                      <a:r>
                        <a:rPr sz="1400" b="1" spc="-5" dirty="0">
                          <a:latin typeface="Baskerville Old Face" panose="02020602080505020303" pitchFamily="18" charset="0"/>
                          <a:cs typeface="Comic Sans MS"/>
                        </a:rPr>
                        <a:t> </a:t>
                      </a:r>
                      <a:r>
                        <a:rPr sz="1400" b="1" dirty="0">
                          <a:latin typeface="Baskerville Old Face" panose="02020602080505020303" pitchFamily="18" charset="0"/>
                          <a:cs typeface="Comic Sans MS"/>
                        </a:rPr>
                        <a:t>Assessee</a:t>
                      </a:r>
                      <a:endParaRPr sz="1400" dirty="0">
                        <a:latin typeface="Baskerville Old Face" panose="02020602080505020303" pitchFamily="18" charset="0"/>
                        <a:cs typeface="Comic Sans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R="60960" algn="r">
                        <a:lnSpc>
                          <a:spcPts val="1620"/>
                        </a:lnSpc>
                      </a:pPr>
                      <a:r>
                        <a:rPr sz="1400" b="1" dirty="0">
                          <a:latin typeface="Baskerville Old Face" panose="02020602080505020303" pitchFamily="18" charset="0"/>
                          <a:cs typeface="Comic Sans MS"/>
                        </a:rPr>
                        <a:t>XXX</a:t>
                      </a:r>
                      <a:endParaRPr sz="1400" dirty="0">
                        <a:latin typeface="Baskerville Old Face" panose="02020602080505020303" pitchFamily="18" charset="0"/>
                        <a:cs typeface="Comic Sans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0"/>
                  </a:ext>
                </a:extLst>
              </a:tr>
              <a:tr h="728853">
                <a:tc>
                  <a:txBody>
                    <a:bodyPr/>
                    <a:lstStyle/>
                    <a:p>
                      <a:pPr marL="67945">
                        <a:lnSpc>
                          <a:spcPts val="1620"/>
                        </a:lnSpc>
                      </a:pPr>
                      <a:r>
                        <a:rPr sz="1400" b="1" dirty="0">
                          <a:latin typeface="Baskerville Old Face" panose="02020602080505020303" pitchFamily="18" charset="0"/>
                          <a:cs typeface="Comic Sans MS"/>
                        </a:rPr>
                        <a:t>Add:</a:t>
                      </a:r>
                      <a:r>
                        <a:rPr sz="1400" b="1" spc="5"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Understatement</a:t>
                      </a:r>
                      <a:r>
                        <a:rPr sz="1400" b="1" spc="20" dirty="0">
                          <a:latin typeface="Baskerville Old Face" panose="02020602080505020303" pitchFamily="18" charset="0"/>
                          <a:cs typeface="Comic Sans MS"/>
                        </a:rPr>
                        <a:t> </a:t>
                      </a:r>
                      <a:r>
                        <a:rPr sz="1400" b="1" dirty="0">
                          <a:latin typeface="Baskerville Old Face" panose="02020602080505020303" pitchFamily="18" charset="0"/>
                          <a:cs typeface="Comic Sans MS"/>
                        </a:rPr>
                        <a:t>of</a:t>
                      </a:r>
                      <a:r>
                        <a:rPr sz="1400" b="1" spc="5"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profit</a:t>
                      </a:r>
                      <a:r>
                        <a:rPr sz="1400" b="1" spc="5" dirty="0">
                          <a:latin typeface="Baskerville Old Face" panose="02020602080505020303" pitchFamily="18" charset="0"/>
                          <a:cs typeface="Comic Sans MS"/>
                        </a:rPr>
                        <a:t> </a:t>
                      </a:r>
                      <a:r>
                        <a:rPr sz="1400" b="1" dirty="0">
                          <a:latin typeface="Baskerville Old Face" panose="02020602080505020303" pitchFamily="18" charset="0"/>
                          <a:cs typeface="Comic Sans MS"/>
                        </a:rPr>
                        <a:t>due</a:t>
                      </a:r>
                      <a:r>
                        <a:rPr sz="1400" b="1" spc="10"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to</a:t>
                      </a:r>
                      <a:r>
                        <a:rPr sz="1400" b="1" spc="20"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overstatement</a:t>
                      </a:r>
                      <a:r>
                        <a:rPr sz="1400" b="1" spc="25" dirty="0">
                          <a:latin typeface="Baskerville Old Face" panose="02020602080505020303" pitchFamily="18" charset="0"/>
                          <a:cs typeface="Comic Sans MS"/>
                        </a:rPr>
                        <a:t> </a:t>
                      </a:r>
                      <a:r>
                        <a:rPr sz="1400" b="1" dirty="0">
                          <a:latin typeface="Baskerville Old Face" panose="02020602080505020303" pitchFamily="18" charset="0"/>
                          <a:cs typeface="Comic Sans MS"/>
                        </a:rPr>
                        <a:t>of</a:t>
                      </a:r>
                      <a:r>
                        <a:rPr sz="1400" b="1" spc="5" dirty="0">
                          <a:latin typeface="Baskerville Old Face" panose="02020602080505020303" pitchFamily="18" charset="0"/>
                          <a:cs typeface="Comic Sans MS"/>
                        </a:rPr>
                        <a:t> </a:t>
                      </a:r>
                      <a:r>
                        <a:rPr sz="1400" b="1" dirty="0">
                          <a:latin typeface="Baskerville Old Face" panose="02020602080505020303" pitchFamily="18" charset="0"/>
                          <a:cs typeface="Comic Sans MS"/>
                        </a:rPr>
                        <a:t>purchase</a:t>
                      </a:r>
                      <a:r>
                        <a:rPr sz="1400" b="1" spc="15"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price</a:t>
                      </a:r>
                      <a:endParaRPr sz="1400" dirty="0">
                        <a:latin typeface="Baskerville Old Face" panose="02020602080505020303" pitchFamily="18" charset="0"/>
                        <a:cs typeface="Comic Sans MS"/>
                      </a:endParaRPr>
                    </a:p>
                    <a:p>
                      <a:pPr marL="67945">
                        <a:lnSpc>
                          <a:spcPct val="100000"/>
                        </a:lnSpc>
                        <a:spcBef>
                          <a:spcPts val="1200"/>
                        </a:spcBef>
                      </a:pPr>
                      <a:r>
                        <a:rPr sz="1400" b="1" dirty="0">
                          <a:latin typeface="Baskerville Old Face" panose="02020602080505020303" pitchFamily="18" charset="0"/>
                          <a:cs typeface="Comic Sans MS"/>
                        </a:rPr>
                        <a:t>Add:</a:t>
                      </a:r>
                      <a:r>
                        <a:rPr sz="1400" b="1" spc="-5" dirty="0">
                          <a:latin typeface="Baskerville Old Face" panose="02020602080505020303" pitchFamily="18" charset="0"/>
                          <a:cs typeface="Comic Sans MS"/>
                        </a:rPr>
                        <a:t> Understatement</a:t>
                      </a:r>
                      <a:r>
                        <a:rPr sz="1400" b="1" spc="15" dirty="0">
                          <a:latin typeface="Baskerville Old Face" panose="02020602080505020303" pitchFamily="18" charset="0"/>
                          <a:cs typeface="Comic Sans MS"/>
                        </a:rPr>
                        <a:t> </a:t>
                      </a:r>
                      <a:r>
                        <a:rPr sz="1400" b="1" dirty="0">
                          <a:latin typeface="Baskerville Old Face" panose="02020602080505020303" pitchFamily="18" charset="0"/>
                          <a:cs typeface="Comic Sans MS"/>
                        </a:rPr>
                        <a:t>of </a:t>
                      </a:r>
                      <a:r>
                        <a:rPr sz="1400" b="1" spc="-5" dirty="0">
                          <a:latin typeface="Baskerville Old Face" panose="02020602080505020303" pitchFamily="18" charset="0"/>
                          <a:cs typeface="Comic Sans MS"/>
                        </a:rPr>
                        <a:t>profit</a:t>
                      </a:r>
                      <a:r>
                        <a:rPr sz="1400" b="1" dirty="0">
                          <a:latin typeface="Baskerville Old Face" panose="02020602080505020303" pitchFamily="18" charset="0"/>
                          <a:cs typeface="Comic Sans MS"/>
                        </a:rPr>
                        <a:t> due</a:t>
                      </a:r>
                      <a:r>
                        <a:rPr sz="1400" b="1" spc="5"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to</a:t>
                      </a:r>
                      <a:r>
                        <a:rPr sz="1400" b="1" spc="15" dirty="0">
                          <a:latin typeface="Baskerville Old Face" panose="02020602080505020303" pitchFamily="18" charset="0"/>
                          <a:cs typeface="Comic Sans MS"/>
                        </a:rPr>
                        <a:t> </a:t>
                      </a:r>
                      <a:r>
                        <a:rPr sz="1400" b="1" dirty="0">
                          <a:latin typeface="Baskerville Old Face" panose="02020602080505020303" pitchFamily="18" charset="0"/>
                          <a:cs typeface="Comic Sans MS"/>
                        </a:rPr>
                        <a:t>understatement</a:t>
                      </a:r>
                      <a:r>
                        <a:rPr sz="1400" b="1" spc="25" dirty="0">
                          <a:latin typeface="Baskerville Old Face" panose="02020602080505020303" pitchFamily="18" charset="0"/>
                          <a:cs typeface="Comic Sans MS"/>
                        </a:rPr>
                        <a:t> </a:t>
                      </a:r>
                      <a:r>
                        <a:rPr sz="1400" b="1" dirty="0">
                          <a:latin typeface="Baskerville Old Face" panose="02020602080505020303" pitchFamily="18" charset="0"/>
                          <a:cs typeface="Comic Sans MS"/>
                        </a:rPr>
                        <a:t>of</a:t>
                      </a:r>
                      <a:r>
                        <a:rPr sz="1400" b="1" spc="-5" dirty="0">
                          <a:latin typeface="Baskerville Old Face" panose="02020602080505020303" pitchFamily="18" charset="0"/>
                          <a:cs typeface="Comic Sans MS"/>
                        </a:rPr>
                        <a:t> </a:t>
                      </a:r>
                      <a:r>
                        <a:rPr sz="1400" b="1" dirty="0">
                          <a:latin typeface="Baskerville Old Face" panose="02020602080505020303" pitchFamily="18" charset="0"/>
                          <a:cs typeface="Comic Sans MS"/>
                        </a:rPr>
                        <a:t>selling</a:t>
                      </a:r>
                      <a:r>
                        <a:rPr sz="1400" b="1" spc="15"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price</a:t>
                      </a:r>
                      <a:endParaRPr sz="1400" dirty="0">
                        <a:latin typeface="Baskerville Old Face" panose="02020602080505020303" pitchFamily="18" charset="0"/>
                        <a:cs typeface="Comic Sans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304165">
                        <a:lnSpc>
                          <a:spcPts val="1620"/>
                        </a:lnSpc>
                      </a:pPr>
                      <a:r>
                        <a:rPr sz="1400" b="1" dirty="0">
                          <a:latin typeface="Baskerville Old Face" panose="02020602080505020303" pitchFamily="18" charset="0"/>
                          <a:cs typeface="Comic Sans MS"/>
                        </a:rPr>
                        <a:t>XXX</a:t>
                      </a:r>
                      <a:endParaRPr sz="1400" dirty="0">
                        <a:latin typeface="Baskerville Old Face" panose="02020602080505020303" pitchFamily="18" charset="0"/>
                        <a:cs typeface="Comic Sans MS"/>
                      </a:endParaRPr>
                    </a:p>
                    <a:p>
                      <a:pPr marL="304165">
                        <a:lnSpc>
                          <a:spcPct val="100000"/>
                        </a:lnSpc>
                        <a:spcBef>
                          <a:spcPts val="1200"/>
                        </a:spcBef>
                      </a:pPr>
                      <a:r>
                        <a:rPr sz="1400" b="1" dirty="0">
                          <a:latin typeface="Baskerville Old Face" panose="02020602080505020303" pitchFamily="18" charset="0"/>
                          <a:cs typeface="Comic Sans MS"/>
                        </a:rPr>
                        <a:t>XXX</a:t>
                      </a:r>
                      <a:endParaRPr sz="1400" dirty="0">
                        <a:latin typeface="Baskerville Old Face" panose="02020602080505020303" pitchFamily="18" charset="0"/>
                        <a:cs typeface="Comic Sans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1"/>
                  </a:ext>
                </a:extLst>
              </a:tr>
              <a:tr h="456819">
                <a:tc>
                  <a:txBody>
                    <a:bodyPr/>
                    <a:lstStyle/>
                    <a:p>
                      <a:pPr marL="67945">
                        <a:lnSpc>
                          <a:spcPts val="1620"/>
                        </a:lnSpc>
                      </a:pPr>
                      <a:r>
                        <a:rPr sz="1400" b="1" spc="-5" dirty="0">
                          <a:latin typeface="Baskerville Old Face" panose="02020602080505020303" pitchFamily="18" charset="0"/>
                          <a:cs typeface="Comic Sans MS"/>
                        </a:rPr>
                        <a:t>Total</a:t>
                      </a:r>
                      <a:r>
                        <a:rPr sz="1400" b="1" spc="-20" dirty="0">
                          <a:latin typeface="Baskerville Old Face" panose="02020602080505020303" pitchFamily="18" charset="0"/>
                          <a:cs typeface="Comic Sans MS"/>
                        </a:rPr>
                        <a:t> </a:t>
                      </a:r>
                      <a:r>
                        <a:rPr sz="1400" b="1" dirty="0">
                          <a:latin typeface="Baskerville Old Face" panose="02020602080505020303" pitchFamily="18" charset="0"/>
                          <a:cs typeface="Comic Sans MS"/>
                        </a:rPr>
                        <a:t>Income</a:t>
                      </a:r>
                      <a:r>
                        <a:rPr sz="1400" b="1" spc="-20" dirty="0">
                          <a:latin typeface="Baskerville Old Face" panose="02020602080505020303" pitchFamily="18" charset="0"/>
                          <a:cs typeface="Comic Sans MS"/>
                        </a:rPr>
                        <a:t> </a:t>
                      </a:r>
                      <a:r>
                        <a:rPr sz="1400" b="1" spc="-5" dirty="0">
                          <a:latin typeface="Baskerville Old Face" panose="02020602080505020303" pitchFamily="18" charset="0"/>
                          <a:cs typeface="Comic Sans MS"/>
                        </a:rPr>
                        <a:t>after </a:t>
                      </a:r>
                      <a:r>
                        <a:rPr sz="1400" b="1" dirty="0">
                          <a:latin typeface="Baskerville Old Face" panose="02020602080505020303" pitchFamily="18" charset="0"/>
                          <a:cs typeface="Comic Sans MS"/>
                        </a:rPr>
                        <a:t>Assessment</a:t>
                      </a:r>
                      <a:endParaRPr sz="1400" dirty="0">
                        <a:latin typeface="Baskerville Old Face" panose="02020602080505020303" pitchFamily="18" charset="0"/>
                        <a:cs typeface="Comic Sans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R="60960" algn="r">
                        <a:lnSpc>
                          <a:spcPts val="1620"/>
                        </a:lnSpc>
                      </a:pPr>
                      <a:r>
                        <a:rPr sz="1400" b="1" dirty="0">
                          <a:latin typeface="Baskerville Old Face" panose="02020602080505020303" pitchFamily="18" charset="0"/>
                          <a:cs typeface="Comic Sans MS"/>
                        </a:rPr>
                        <a:t>XXX</a:t>
                      </a:r>
                      <a:endParaRPr sz="1400" dirty="0">
                        <a:latin typeface="Baskerville Old Face" panose="02020602080505020303" pitchFamily="18" charset="0"/>
                        <a:cs typeface="Comic Sans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30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2B36-4FEF-4527-B029-6A53D100ADF9}"/>
              </a:ext>
            </a:extLst>
          </p:cNvPr>
          <p:cNvSpPr>
            <a:spLocks noGrp="1"/>
          </p:cNvSpPr>
          <p:nvPr>
            <p:ph type="title"/>
          </p:nvPr>
        </p:nvSpPr>
        <p:spPr>
          <a:xfrm>
            <a:off x="919119" y="539597"/>
            <a:ext cx="10353761" cy="686736"/>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Transfer Pricing Compliance </a:t>
            </a:r>
          </a:p>
        </p:txBody>
      </p:sp>
      <p:graphicFrame>
        <p:nvGraphicFramePr>
          <p:cNvPr id="3" name="Content Placeholder 3">
            <a:extLst>
              <a:ext uri="{FF2B5EF4-FFF2-40B4-BE49-F238E27FC236}">
                <a16:creationId xmlns:a16="http://schemas.microsoft.com/office/drawing/2014/main" id="{D1A52669-217E-4CA0-952B-673C2E1BAA9D}"/>
              </a:ext>
            </a:extLst>
          </p:cNvPr>
          <p:cNvGraphicFramePr>
            <a:graphicFrameLocks/>
          </p:cNvGraphicFramePr>
          <p:nvPr>
            <p:extLst>
              <p:ext uri="{D42A27DB-BD31-4B8C-83A1-F6EECF244321}">
                <p14:modId xmlns:p14="http://schemas.microsoft.com/office/powerpoint/2010/main" val="2742123682"/>
              </p:ext>
            </p:extLst>
          </p:nvPr>
        </p:nvGraphicFramePr>
        <p:xfrm>
          <a:off x="998647" y="1256840"/>
          <a:ext cx="5545479" cy="272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1EEC5412-E0D8-43D9-9751-CAC9A6975EF0}"/>
              </a:ext>
            </a:extLst>
          </p:cNvPr>
          <p:cNvGrpSpPr/>
          <p:nvPr/>
        </p:nvGrpSpPr>
        <p:grpSpPr>
          <a:xfrm>
            <a:off x="731546" y="1256839"/>
            <a:ext cx="10528186" cy="4908842"/>
            <a:chOff x="1174458" y="1405156"/>
            <a:chExt cx="10528186" cy="5062144"/>
          </a:xfrm>
        </p:grpSpPr>
        <p:grpSp>
          <p:nvGrpSpPr>
            <p:cNvPr id="5" name="Group 4">
              <a:extLst>
                <a:ext uri="{FF2B5EF4-FFF2-40B4-BE49-F238E27FC236}">
                  <a16:creationId xmlns:a16="http://schemas.microsoft.com/office/drawing/2014/main" id="{266D7EE5-5EF8-4379-AF0A-5291B7E52D42}"/>
                </a:ext>
              </a:extLst>
            </p:cNvPr>
            <p:cNvGrpSpPr/>
            <p:nvPr/>
          </p:nvGrpSpPr>
          <p:grpSpPr>
            <a:xfrm>
              <a:off x="1174458" y="4337108"/>
              <a:ext cx="5764635" cy="1400962"/>
              <a:chOff x="1174458" y="4337108"/>
              <a:chExt cx="5764635" cy="1400962"/>
            </a:xfrm>
          </p:grpSpPr>
          <p:sp>
            <p:nvSpPr>
              <p:cNvPr id="23" name="Rectangle: Rounded Corners 22">
                <a:extLst>
                  <a:ext uri="{FF2B5EF4-FFF2-40B4-BE49-F238E27FC236}">
                    <a16:creationId xmlns:a16="http://schemas.microsoft.com/office/drawing/2014/main" id="{B2165182-7EF2-4F97-A637-7A6B1BD3CA54}"/>
                  </a:ext>
                </a:extLst>
              </p:cNvPr>
              <p:cNvSpPr/>
              <p:nvPr/>
            </p:nvSpPr>
            <p:spPr>
              <a:xfrm>
                <a:off x="1174458" y="5008228"/>
                <a:ext cx="2298584" cy="729842"/>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Baskerville Old Face" panose="02020602080505020303" pitchFamily="18" charset="0"/>
                  </a:rPr>
                  <a:t>Draft order of the AO</a:t>
                </a:r>
                <a:endParaRPr lang="en-IN" dirty="0">
                  <a:latin typeface="Baskerville Old Face" panose="02020602080505020303" pitchFamily="18" charset="0"/>
                </a:endParaRPr>
              </a:p>
            </p:txBody>
          </p:sp>
          <p:sp>
            <p:nvSpPr>
              <p:cNvPr id="24" name="Rectangle: Rounded Corners 23">
                <a:extLst>
                  <a:ext uri="{FF2B5EF4-FFF2-40B4-BE49-F238E27FC236}">
                    <a16:creationId xmlns:a16="http://schemas.microsoft.com/office/drawing/2014/main" id="{7D4A554E-C33D-4906-AF66-E3429F8D85B9}"/>
                  </a:ext>
                </a:extLst>
              </p:cNvPr>
              <p:cNvSpPr/>
              <p:nvPr/>
            </p:nvSpPr>
            <p:spPr>
              <a:xfrm>
                <a:off x="4640509" y="5008228"/>
                <a:ext cx="2298584" cy="729842"/>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Baskerville Old Face" panose="02020602080505020303" pitchFamily="18" charset="0"/>
                  </a:rPr>
                  <a:t>Final order of the AO</a:t>
                </a:r>
                <a:endParaRPr lang="en-IN" dirty="0">
                  <a:latin typeface="Baskerville Old Face" panose="02020602080505020303" pitchFamily="18" charset="0"/>
                </a:endParaRPr>
              </a:p>
            </p:txBody>
          </p:sp>
          <p:cxnSp>
            <p:nvCxnSpPr>
              <p:cNvPr id="25" name="Straight Arrow Connector 24">
                <a:extLst>
                  <a:ext uri="{FF2B5EF4-FFF2-40B4-BE49-F238E27FC236}">
                    <a16:creationId xmlns:a16="http://schemas.microsoft.com/office/drawing/2014/main" id="{EE9CE7E6-D078-45D0-B46B-73DF5EF82C05}"/>
                  </a:ext>
                </a:extLst>
              </p:cNvPr>
              <p:cNvCxnSpPr/>
              <p:nvPr/>
            </p:nvCxnSpPr>
            <p:spPr>
              <a:xfrm flipH="1">
                <a:off x="3095538" y="4337108"/>
                <a:ext cx="935193" cy="56206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F3F25D5C-47C2-4053-92AA-09190D7E8CF5}"/>
                  </a:ext>
                </a:extLst>
              </p:cNvPr>
              <p:cNvCxnSpPr>
                <a:cxnSpLocks/>
              </p:cNvCxnSpPr>
              <p:nvPr/>
            </p:nvCxnSpPr>
            <p:spPr>
              <a:xfrm>
                <a:off x="4030731" y="4337108"/>
                <a:ext cx="876829" cy="56206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281F2E87-06E5-4EBF-95C4-64D16C1F297E}"/>
                </a:ext>
              </a:extLst>
            </p:cNvPr>
            <p:cNvGrpSpPr/>
            <p:nvPr/>
          </p:nvGrpSpPr>
          <p:grpSpPr>
            <a:xfrm>
              <a:off x="2323750" y="1770077"/>
              <a:ext cx="6719583" cy="4395832"/>
              <a:chOff x="2323750" y="1770077"/>
              <a:chExt cx="6719583" cy="4395832"/>
            </a:xfrm>
          </p:grpSpPr>
          <p:cxnSp>
            <p:nvCxnSpPr>
              <p:cNvPr id="19" name="Straight Connector 18">
                <a:extLst>
                  <a:ext uri="{FF2B5EF4-FFF2-40B4-BE49-F238E27FC236}">
                    <a16:creationId xmlns:a16="http://schemas.microsoft.com/office/drawing/2014/main" id="{B8B004DA-72C9-4369-8A31-10CA06CAC1E2}"/>
                  </a:ext>
                </a:extLst>
              </p:cNvPr>
              <p:cNvCxnSpPr>
                <a:cxnSpLocks/>
              </p:cNvCxnSpPr>
              <p:nvPr/>
            </p:nvCxnSpPr>
            <p:spPr>
              <a:xfrm>
                <a:off x="2323750" y="5738070"/>
                <a:ext cx="0" cy="427838"/>
              </a:xfrm>
              <a:prstGeom prst="line">
                <a:avLst/>
              </a:prstGeom>
              <a:ln w="28575">
                <a:tailEnd type="triangle"/>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14EB24DB-2E69-4565-9DFB-8FEF52673552}"/>
                  </a:ext>
                </a:extLst>
              </p:cNvPr>
              <p:cNvCxnSpPr>
                <a:cxnSpLocks/>
              </p:cNvCxnSpPr>
              <p:nvPr/>
            </p:nvCxnSpPr>
            <p:spPr>
              <a:xfrm>
                <a:off x="2323750" y="6165908"/>
                <a:ext cx="5226342" cy="0"/>
              </a:xfrm>
              <a:prstGeom prst="line">
                <a:avLst/>
              </a:prstGeom>
              <a:ln w="28575">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79A5CD98-AED0-4192-92D5-5260FCE33FF3}"/>
                  </a:ext>
                </a:extLst>
              </p:cNvPr>
              <p:cNvCxnSpPr>
                <a:cxnSpLocks/>
                <a:endCxn id="7" idx="1"/>
              </p:cNvCxnSpPr>
              <p:nvPr/>
            </p:nvCxnSpPr>
            <p:spPr>
              <a:xfrm>
                <a:off x="7550092" y="1770077"/>
                <a:ext cx="1493241"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E0AF18E1-F6B1-48B0-B9A9-AFD1D3AF45E0}"/>
                  </a:ext>
                </a:extLst>
              </p:cNvPr>
              <p:cNvCxnSpPr>
                <a:cxnSpLocks/>
              </p:cNvCxnSpPr>
              <p:nvPr/>
            </p:nvCxnSpPr>
            <p:spPr>
              <a:xfrm flipV="1">
                <a:off x="7550092" y="1770077"/>
                <a:ext cx="0" cy="4395832"/>
              </a:xfrm>
              <a:prstGeom prst="line">
                <a:avLst/>
              </a:prstGeom>
              <a:ln w="28575">
                <a:tailEnd type="triangle"/>
              </a:ln>
            </p:spPr>
            <p:style>
              <a:lnRef idx="2">
                <a:schemeClr val="dk1"/>
              </a:lnRef>
              <a:fillRef idx="0">
                <a:schemeClr val="dk1"/>
              </a:fillRef>
              <a:effectRef idx="1">
                <a:schemeClr val="dk1"/>
              </a:effectRef>
              <a:fontRef idx="minor">
                <a:schemeClr val="tx1"/>
              </a:fontRef>
            </p:style>
          </p:cxnSp>
        </p:grpSp>
        <p:sp>
          <p:nvSpPr>
            <p:cNvPr id="7" name="Rectangle: Rounded Corners 6">
              <a:extLst>
                <a:ext uri="{FF2B5EF4-FFF2-40B4-BE49-F238E27FC236}">
                  <a16:creationId xmlns:a16="http://schemas.microsoft.com/office/drawing/2014/main" id="{1B2BCFED-1717-4E3C-8E74-43B2195FA429}"/>
                </a:ext>
              </a:extLst>
            </p:cNvPr>
            <p:cNvSpPr/>
            <p:nvPr/>
          </p:nvSpPr>
          <p:spPr>
            <a:xfrm>
              <a:off x="9043333" y="1405156"/>
              <a:ext cx="2298584" cy="729842"/>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r>
                <a:rPr lang="en-IN" dirty="0">
                  <a:latin typeface="Baskerville Old Face" panose="02020602080505020303" pitchFamily="18" charset="0"/>
                </a:rPr>
                <a:t>DRP Mechanism</a:t>
              </a:r>
            </a:p>
          </p:txBody>
        </p:sp>
        <p:sp>
          <p:nvSpPr>
            <p:cNvPr id="8" name="Rectangle: Rounded Corners 7">
              <a:extLst>
                <a:ext uri="{FF2B5EF4-FFF2-40B4-BE49-F238E27FC236}">
                  <a16:creationId xmlns:a16="http://schemas.microsoft.com/office/drawing/2014/main" id="{8F9618D2-782B-409B-883F-D0F7B3CA617A}"/>
                </a:ext>
              </a:extLst>
            </p:cNvPr>
            <p:cNvSpPr/>
            <p:nvPr/>
          </p:nvSpPr>
          <p:spPr>
            <a:xfrm>
              <a:off x="9043333" y="2762635"/>
              <a:ext cx="2298584" cy="729842"/>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r>
                <a:rPr lang="en-IN" sz="1600" dirty="0">
                  <a:latin typeface="Baskerville Old Face" panose="02020602080505020303" pitchFamily="18" charset="0"/>
                </a:rPr>
                <a:t>Appeal Procedure</a:t>
              </a:r>
            </a:p>
          </p:txBody>
        </p:sp>
        <p:sp>
          <p:nvSpPr>
            <p:cNvPr id="9" name="Rectangle: Rounded Corners 8">
              <a:extLst>
                <a:ext uri="{FF2B5EF4-FFF2-40B4-BE49-F238E27FC236}">
                  <a16:creationId xmlns:a16="http://schemas.microsoft.com/office/drawing/2014/main" id="{6BC866C6-23B1-4F05-A171-19868445F65F}"/>
                </a:ext>
              </a:extLst>
            </p:cNvPr>
            <p:cNvSpPr/>
            <p:nvPr/>
          </p:nvSpPr>
          <p:spPr>
            <a:xfrm>
              <a:off x="9043333" y="3524494"/>
              <a:ext cx="2298584" cy="2942806"/>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r>
                <a:rPr lang="en-IN" sz="1400" b="1" dirty="0">
                  <a:latin typeface="Baskerville Old Face" panose="02020602080505020303" pitchFamily="18" charset="0"/>
                </a:rPr>
                <a:t>Appeal to CIT (A)</a:t>
              </a:r>
            </a:p>
            <a:p>
              <a:pPr algn="ctr"/>
              <a:endParaRPr lang="en-US" dirty="0">
                <a:latin typeface="Baskerville Old Face" panose="02020602080505020303" pitchFamily="18" charset="0"/>
              </a:endParaRPr>
            </a:p>
            <a:p>
              <a:pPr algn="ctr"/>
              <a:r>
                <a:rPr lang="en-IN" sz="1400" b="1" dirty="0">
                  <a:latin typeface="Baskerville Old Face" panose="02020602080505020303" pitchFamily="18" charset="0"/>
                </a:rPr>
                <a:t>ITAT</a:t>
              </a:r>
            </a:p>
            <a:p>
              <a:pPr algn="ctr"/>
              <a:endParaRPr lang="en-US" sz="1400" dirty="0">
                <a:latin typeface="Baskerville Old Face" panose="02020602080505020303" pitchFamily="18" charset="0"/>
              </a:endParaRPr>
            </a:p>
            <a:p>
              <a:pPr algn="ctr"/>
              <a:r>
                <a:rPr lang="en-US" sz="1400" b="1" dirty="0">
                  <a:latin typeface="Baskerville Old Face" panose="02020602080505020303" pitchFamily="18" charset="0"/>
                </a:rPr>
                <a:t>High Court </a:t>
              </a:r>
              <a:r>
                <a:rPr lang="en-US" sz="1400" dirty="0">
                  <a:latin typeface="Baskerville Old Face" panose="02020602080505020303" pitchFamily="18" charset="0"/>
                </a:rPr>
                <a:t>(only on matters related to law) </a:t>
              </a:r>
            </a:p>
            <a:p>
              <a:pPr algn="ctr"/>
              <a:endParaRPr lang="en-US" sz="1400" dirty="0">
                <a:latin typeface="Baskerville Old Face" panose="02020602080505020303" pitchFamily="18" charset="0"/>
              </a:endParaRPr>
            </a:p>
            <a:p>
              <a:pPr algn="ctr"/>
              <a:r>
                <a:rPr lang="en-IN" sz="1400" b="1" dirty="0">
                  <a:latin typeface="Baskerville Old Face" panose="02020602080505020303" pitchFamily="18" charset="0"/>
                </a:rPr>
                <a:t>Supreme Court</a:t>
              </a:r>
              <a:endParaRPr lang="en-US" sz="1400" b="1" dirty="0">
                <a:latin typeface="Baskerville Old Face" panose="02020602080505020303" pitchFamily="18" charset="0"/>
              </a:endParaRPr>
            </a:p>
          </p:txBody>
        </p:sp>
        <p:cxnSp>
          <p:nvCxnSpPr>
            <p:cNvPr id="10" name="Connector: Elbow 9">
              <a:extLst>
                <a:ext uri="{FF2B5EF4-FFF2-40B4-BE49-F238E27FC236}">
                  <a16:creationId xmlns:a16="http://schemas.microsoft.com/office/drawing/2014/main" id="{C6DD2919-AAD8-495C-A23D-72C2ED606C03}"/>
                </a:ext>
              </a:extLst>
            </p:cNvPr>
            <p:cNvCxnSpPr>
              <a:stCxn id="24" idx="3"/>
              <a:endCxn id="8" idx="1"/>
            </p:cNvCxnSpPr>
            <p:nvPr/>
          </p:nvCxnSpPr>
          <p:spPr>
            <a:xfrm flipV="1">
              <a:off x="6939093" y="3127556"/>
              <a:ext cx="2104240" cy="2245593"/>
            </a:xfrm>
            <a:prstGeom prst="bentConnector3">
              <a:avLst/>
            </a:prstGeom>
            <a:ln w="28575">
              <a:solidFill>
                <a:srgbClr val="FFFF00"/>
              </a:solidFill>
              <a:tailEnd type="triangle"/>
            </a:ln>
          </p:spPr>
          <p:style>
            <a:lnRef idx="2">
              <a:schemeClr val="dk1"/>
            </a:lnRef>
            <a:fillRef idx="0">
              <a:schemeClr val="dk1"/>
            </a:fillRef>
            <a:effectRef idx="1">
              <a:schemeClr val="dk1"/>
            </a:effectRef>
            <a:fontRef idx="minor">
              <a:schemeClr val="tx1"/>
            </a:fontRef>
          </p:style>
        </p:cxnSp>
        <p:grpSp>
          <p:nvGrpSpPr>
            <p:cNvPr id="11" name="Group 10">
              <a:extLst>
                <a:ext uri="{FF2B5EF4-FFF2-40B4-BE49-F238E27FC236}">
                  <a16:creationId xmlns:a16="http://schemas.microsoft.com/office/drawing/2014/main" id="{F8BE2017-FDFA-4758-890C-A6215926063D}"/>
                </a:ext>
              </a:extLst>
            </p:cNvPr>
            <p:cNvGrpSpPr/>
            <p:nvPr/>
          </p:nvGrpSpPr>
          <p:grpSpPr>
            <a:xfrm>
              <a:off x="11135101" y="1770077"/>
              <a:ext cx="567543" cy="2567031"/>
              <a:chOff x="11135101" y="1770077"/>
              <a:chExt cx="567543" cy="2567031"/>
            </a:xfrm>
          </p:grpSpPr>
          <p:cxnSp>
            <p:nvCxnSpPr>
              <p:cNvPr id="16" name="Straight Connector 15">
                <a:extLst>
                  <a:ext uri="{FF2B5EF4-FFF2-40B4-BE49-F238E27FC236}">
                    <a16:creationId xmlns:a16="http://schemas.microsoft.com/office/drawing/2014/main" id="{F7C07473-9FC9-45DC-AC90-1B19DED1BBC4}"/>
                  </a:ext>
                </a:extLst>
              </p:cNvPr>
              <p:cNvCxnSpPr/>
              <p:nvPr/>
            </p:nvCxnSpPr>
            <p:spPr>
              <a:xfrm>
                <a:off x="11341917" y="1770077"/>
                <a:ext cx="360727" cy="0"/>
              </a:xfrm>
              <a:prstGeom prst="line">
                <a:avLst/>
              </a:prstGeom>
              <a:ln w="28575">
                <a:tailEnd type="triangle"/>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0BED33C4-E932-49E9-99A6-8AA1AD3C1A0A}"/>
                  </a:ext>
                </a:extLst>
              </p:cNvPr>
              <p:cNvCxnSpPr>
                <a:cxnSpLocks/>
              </p:cNvCxnSpPr>
              <p:nvPr/>
            </p:nvCxnSpPr>
            <p:spPr>
              <a:xfrm>
                <a:off x="11702644" y="1770077"/>
                <a:ext cx="0" cy="2567031"/>
              </a:xfrm>
              <a:prstGeom prst="line">
                <a:avLst/>
              </a:prstGeom>
              <a:ln w="28575">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C1182CCF-660D-4694-AC54-7B55870833C3}"/>
                  </a:ext>
                </a:extLst>
              </p:cNvPr>
              <p:cNvCxnSpPr>
                <a:cxnSpLocks/>
              </p:cNvCxnSpPr>
              <p:nvPr/>
            </p:nvCxnSpPr>
            <p:spPr>
              <a:xfrm flipH="1">
                <a:off x="11135101" y="4337108"/>
                <a:ext cx="567543"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cxnSp>
          <p:nvCxnSpPr>
            <p:cNvPr id="12" name="Straight Arrow Connector 11">
              <a:extLst>
                <a:ext uri="{FF2B5EF4-FFF2-40B4-BE49-F238E27FC236}">
                  <a16:creationId xmlns:a16="http://schemas.microsoft.com/office/drawing/2014/main" id="{99201F2D-71E2-41D8-9C28-67AD8E96B1EE}"/>
                </a:ext>
              </a:extLst>
            </p:cNvPr>
            <p:cNvCxnSpPr>
              <a:cxnSpLocks/>
            </p:cNvCxnSpPr>
            <p:nvPr/>
          </p:nvCxnSpPr>
          <p:spPr>
            <a:xfrm flipH="1">
              <a:off x="10192623" y="3639537"/>
              <a:ext cx="1" cy="43511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3B37847B-E534-4CB9-8E64-AE1993E623CB}"/>
                </a:ext>
              </a:extLst>
            </p:cNvPr>
            <p:cNvCxnSpPr>
              <a:cxnSpLocks/>
            </p:cNvCxnSpPr>
            <p:nvPr/>
          </p:nvCxnSpPr>
          <p:spPr>
            <a:xfrm flipH="1">
              <a:off x="10192623" y="4285235"/>
              <a:ext cx="1" cy="27683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390A3334-0F28-4576-B849-2248EBD88A5B}"/>
                </a:ext>
              </a:extLst>
            </p:cNvPr>
            <p:cNvCxnSpPr>
              <a:cxnSpLocks/>
            </p:cNvCxnSpPr>
            <p:nvPr/>
          </p:nvCxnSpPr>
          <p:spPr>
            <a:xfrm flipH="1">
              <a:off x="10192624" y="4798195"/>
              <a:ext cx="1" cy="27683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CED4C2DC-6B1C-4042-A48C-CE91E2571C1D}"/>
                </a:ext>
              </a:extLst>
            </p:cNvPr>
            <p:cNvCxnSpPr>
              <a:cxnSpLocks/>
            </p:cNvCxnSpPr>
            <p:nvPr/>
          </p:nvCxnSpPr>
          <p:spPr>
            <a:xfrm>
              <a:off x="10183206" y="5473291"/>
              <a:ext cx="4110" cy="264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5266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CED7-AD37-4DA5-AA8E-F1B4CFBD24FE}"/>
              </a:ext>
            </a:extLst>
          </p:cNvPr>
          <p:cNvSpPr>
            <a:spLocks noGrp="1"/>
          </p:cNvSpPr>
          <p:nvPr>
            <p:ph type="title"/>
          </p:nvPr>
        </p:nvSpPr>
        <p:spPr>
          <a:xfrm>
            <a:off x="767441" y="630544"/>
            <a:ext cx="10657115" cy="1041912"/>
          </a:xfrm>
        </p:spPr>
        <p:txBody>
          <a:bodyPr>
            <a:noAutofit/>
          </a:bodyPr>
          <a:lstStyle/>
          <a:p>
            <a:pPr marL="12065" marR="5080" algn="ctr">
              <a:lnSpc>
                <a:spcPct val="100000"/>
              </a:lnSpc>
              <a:spcBef>
                <a:spcPts val="100"/>
              </a:spcBef>
            </a:pP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Determination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of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Arm’s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Length Price as per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Sec.92C(1)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of the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Income </a:t>
            </a:r>
            <a:r>
              <a:rPr lang="en-US" sz="2800" b="1" u="sng" spc="-52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Tax</a:t>
            </a:r>
            <a:r>
              <a:rPr lang="en-US" sz="2800" u="sng" spc="-1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Act,1961</a:t>
            </a:r>
            <a:r>
              <a:rPr lang="en-US" sz="2800"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(framed</a:t>
            </a:r>
            <a:r>
              <a:rPr lang="en-US" sz="2800" b="1" u="sng" spc="-1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as</a:t>
            </a:r>
            <a:r>
              <a:rPr lang="en-US" sz="2800" b="1" u="sng" spc="-1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per</a:t>
            </a:r>
            <a:r>
              <a:rPr lang="en-US" sz="2800" b="1" u="sng" spc="-1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the</a:t>
            </a:r>
            <a:r>
              <a:rPr lang="en-US" sz="2800" b="1" u="sng" spc="-1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OECD</a:t>
            </a:r>
            <a:r>
              <a:rPr lang="en-US" sz="2800" b="1" u="sng" spc="-2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Guidelines)</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a typeface="Cambria" panose="02040503050406030204" pitchFamily="18" charset="0"/>
            </a:endParaRPr>
          </a:p>
        </p:txBody>
      </p:sp>
      <p:sp>
        <p:nvSpPr>
          <p:cNvPr id="3" name="Content Placeholder 5">
            <a:extLst>
              <a:ext uri="{FF2B5EF4-FFF2-40B4-BE49-F238E27FC236}">
                <a16:creationId xmlns:a16="http://schemas.microsoft.com/office/drawing/2014/main" id="{39F62A90-DAB4-4F24-BA5D-C2C9DD7A7387}"/>
              </a:ext>
            </a:extLst>
          </p:cNvPr>
          <p:cNvSpPr txBox="1">
            <a:spLocks/>
          </p:cNvSpPr>
          <p:nvPr/>
        </p:nvSpPr>
        <p:spPr>
          <a:xfrm>
            <a:off x="1295401" y="2556932"/>
            <a:ext cx="9601196" cy="331893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IN" sz="1800" dirty="0">
                <a:latin typeface="Baskerville Old Face" panose="02020602080505020303" pitchFamily="18" charset="0"/>
                <a:ea typeface="Cambria" panose="02040503050406030204" pitchFamily="18" charset="0"/>
              </a:rPr>
              <a:t>Methods:</a:t>
            </a:r>
          </a:p>
          <a:p>
            <a:pPr algn="just"/>
            <a:r>
              <a:rPr lang="en-IN" sz="1800" dirty="0">
                <a:latin typeface="Baskerville Old Face" panose="02020602080505020303" pitchFamily="18" charset="0"/>
                <a:ea typeface="Cambria" panose="02040503050406030204" pitchFamily="18" charset="0"/>
              </a:rPr>
              <a:t>– Comparable Uncontrolled Price - CUP </a:t>
            </a:r>
          </a:p>
          <a:p>
            <a:pPr algn="just"/>
            <a:r>
              <a:rPr lang="en-IN" sz="1800" dirty="0">
                <a:latin typeface="Baskerville Old Face" panose="02020602080505020303" pitchFamily="18" charset="0"/>
                <a:ea typeface="Cambria" panose="02040503050406030204" pitchFamily="18" charset="0"/>
              </a:rPr>
              <a:t>– Resale Price Method - RPM </a:t>
            </a:r>
          </a:p>
          <a:p>
            <a:pPr algn="just"/>
            <a:r>
              <a:rPr lang="en-IN" sz="1800" dirty="0">
                <a:latin typeface="Baskerville Old Face" panose="02020602080505020303" pitchFamily="18" charset="0"/>
                <a:ea typeface="Cambria" panose="02040503050406030204" pitchFamily="18" charset="0"/>
              </a:rPr>
              <a:t>– Cost Plus Method - CPM </a:t>
            </a:r>
          </a:p>
          <a:p>
            <a:pPr algn="just"/>
            <a:r>
              <a:rPr lang="en-IN" sz="1800" dirty="0">
                <a:latin typeface="Baskerville Old Face" panose="02020602080505020303" pitchFamily="18" charset="0"/>
                <a:ea typeface="Cambria" panose="02040503050406030204" pitchFamily="18" charset="0"/>
              </a:rPr>
              <a:t>– Profit Split Method - PSM </a:t>
            </a:r>
          </a:p>
          <a:p>
            <a:pPr algn="just"/>
            <a:r>
              <a:rPr lang="en-IN" sz="1800" dirty="0">
                <a:latin typeface="Baskerville Old Face" panose="02020602080505020303" pitchFamily="18" charset="0"/>
                <a:ea typeface="Cambria" panose="02040503050406030204" pitchFamily="18" charset="0"/>
              </a:rPr>
              <a:t>– Transactional Net Margin Method - TNMM </a:t>
            </a:r>
          </a:p>
          <a:p>
            <a:pPr algn="just"/>
            <a:r>
              <a:rPr lang="en-IN" sz="1800" dirty="0">
                <a:latin typeface="Baskerville Old Face" panose="02020602080505020303" pitchFamily="18" charset="0"/>
                <a:ea typeface="Cambria" panose="02040503050406030204" pitchFamily="18" charset="0"/>
              </a:rPr>
              <a:t>–Other method </a:t>
            </a:r>
          </a:p>
        </p:txBody>
      </p:sp>
      <p:sp>
        <p:nvSpPr>
          <p:cNvPr id="5" name="Explosion: 14 Points 4">
            <a:extLst>
              <a:ext uri="{FF2B5EF4-FFF2-40B4-BE49-F238E27FC236}">
                <a16:creationId xmlns:a16="http://schemas.microsoft.com/office/drawing/2014/main" id="{3F1AEC3B-E461-4A51-A183-D3E266DFF2F6}"/>
              </a:ext>
            </a:extLst>
          </p:cNvPr>
          <p:cNvSpPr/>
          <p:nvPr/>
        </p:nvSpPr>
        <p:spPr>
          <a:xfrm>
            <a:off x="6653349" y="1848123"/>
            <a:ext cx="4491135" cy="3609974"/>
          </a:xfrm>
          <a:prstGeom prst="irregularSeal2">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skerville Old Face" panose="02020602080505020303" pitchFamily="18" charset="0"/>
              </a:rPr>
              <a:t>OECD Stands for- </a:t>
            </a:r>
            <a:r>
              <a:rPr lang="en-US" b="1" dirty="0">
                <a:latin typeface="Baskerville Old Face" panose="02020602080505020303" pitchFamily="18" charset="0"/>
              </a:rPr>
              <a:t>Organization for Economic Co-operation and Development</a:t>
            </a:r>
            <a:endParaRPr lang="en-IN" b="1" dirty="0">
              <a:latin typeface="Baskerville Old Face" panose="02020602080505020303" pitchFamily="18" charset="0"/>
            </a:endParaRPr>
          </a:p>
          <a:p>
            <a:pPr algn="ctr"/>
            <a:endParaRPr lang="en-IN" b="1" dirty="0">
              <a:latin typeface="Baskerville Old Face" panose="02020602080505020303" pitchFamily="18" charset="0"/>
            </a:endParaRPr>
          </a:p>
        </p:txBody>
      </p:sp>
    </p:spTree>
    <p:extLst>
      <p:ext uri="{BB962C8B-B14F-4D97-AF65-F5344CB8AC3E}">
        <p14:creationId xmlns:p14="http://schemas.microsoft.com/office/powerpoint/2010/main" val="4140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4">
            <a:extLst>
              <a:ext uri="{FF2B5EF4-FFF2-40B4-BE49-F238E27FC236}">
                <a16:creationId xmlns:a16="http://schemas.microsoft.com/office/drawing/2014/main" id="{1C8BFFE9-690F-4F50-A5E1-14E4560DA6C7}"/>
              </a:ext>
            </a:extLst>
          </p:cNvPr>
          <p:cNvSpPr/>
          <p:nvPr/>
        </p:nvSpPr>
        <p:spPr>
          <a:xfrm>
            <a:off x="4671980" y="1111135"/>
            <a:ext cx="2847336" cy="4732135"/>
          </a:xfrm>
          <a:custGeom>
            <a:avLst/>
            <a:gdLst/>
            <a:ahLst/>
            <a:cxnLst/>
            <a:rect l="l" t="t" r="r" b="b"/>
            <a:pathLst>
              <a:path w="3142615" h="5222875">
                <a:moveTo>
                  <a:pt x="295656" y="2501265"/>
                </a:moveTo>
                <a:lnTo>
                  <a:pt x="0" y="2190242"/>
                </a:lnTo>
                <a:lnTo>
                  <a:pt x="7620" y="2880614"/>
                </a:lnTo>
                <a:lnTo>
                  <a:pt x="295656" y="2501265"/>
                </a:lnTo>
                <a:close/>
              </a:path>
              <a:path w="3142615" h="5222875">
                <a:moveTo>
                  <a:pt x="3142488" y="414147"/>
                </a:moveTo>
                <a:lnTo>
                  <a:pt x="3139617" y="365887"/>
                </a:lnTo>
                <a:lnTo>
                  <a:pt x="3131413" y="319252"/>
                </a:lnTo>
                <a:lnTo>
                  <a:pt x="3118167" y="274561"/>
                </a:lnTo>
                <a:lnTo>
                  <a:pt x="3100197" y="232117"/>
                </a:lnTo>
                <a:lnTo>
                  <a:pt x="3077807" y="192252"/>
                </a:lnTo>
                <a:lnTo>
                  <a:pt x="3051302" y="155257"/>
                </a:lnTo>
                <a:lnTo>
                  <a:pt x="3020987" y="121450"/>
                </a:lnTo>
                <a:lnTo>
                  <a:pt x="2987192" y="91135"/>
                </a:lnTo>
                <a:lnTo>
                  <a:pt x="2950210" y="64630"/>
                </a:lnTo>
                <a:lnTo>
                  <a:pt x="2910344" y="42240"/>
                </a:lnTo>
                <a:lnTo>
                  <a:pt x="2867914" y="24269"/>
                </a:lnTo>
                <a:lnTo>
                  <a:pt x="2823235" y="11036"/>
                </a:lnTo>
                <a:lnTo>
                  <a:pt x="2776601" y="2844"/>
                </a:lnTo>
                <a:lnTo>
                  <a:pt x="2728328" y="0"/>
                </a:lnTo>
                <a:lnTo>
                  <a:pt x="414147" y="0"/>
                </a:lnTo>
                <a:lnTo>
                  <a:pt x="365874" y="2844"/>
                </a:lnTo>
                <a:lnTo>
                  <a:pt x="319239" y="11036"/>
                </a:lnTo>
                <a:lnTo>
                  <a:pt x="274548" y="24269"/>
                </a:lnTo>
                <a:lnTo>
                  <a:pt x="232105" y="42240"/>
                </a:lnTo>
                <a:lnTo>
                  <a:pt x="192239" y="64630"/>
                </a:lnTo>
                <a:lnTo>
                  <a:pt x="155244" y="91135"/>
                </a:lnTo>
                <a:lnTo>
                  <a:pt x="121437" y="121450"/>
                </a:lnTo>
                <a:lnTo>
                  <a:pt x="91122" y="155257"/>
                </a:lnTo>
                <a:lnTo>
                  <a:pt x="64617" y="192252"/>
                </a:lnTo>
                <a:lnTo>
                  <a:pt x="42227" y="232117"/>
                </a:lnTo>
                <a:lnTo>
                  <a:pt x="24257" y="274561"/>
                </a:lnTo>
                <a:lnTo>
                  <a:pt x="11023" y="319252"/>
                </a:lnTo>
                <a:lnTo>
                  <a:pt x="2832" y="365887"/>
                </a:lnTo>
                <a:lnTo>
                  <a:pt x="0" y="414147"/>
                </a:lnTo>
                <a:lnTo>
                  <a:pt x="0" y="2034159"/>
                </a:lnTo>
                <a:lnTo>
                  <a:pt x="46609" y="2071116"/>
                </a:lnTo>
                <a:lnTo>
                  <a:pt x="46609" y="414147"/>
                </a:lnTo>
                <a:lnTo>
                  <a:pt x="49568" y="368173"/>
                </a:lnTo>
                <a:lnTo>
                  <a:pt x="58000" y="323900"/>
                </a:lnTo>
                <a:lnTo>
                  <a:pt x="71551" y="281673"/>
                </a:lnTo>
                <a:lnTo>
                  <a:pt x="89877" y="241833"/>
                </a:lnTo>
                <a:lnTo>
                  <a:pt x="112661" y="204711"/>
                </a:lnTo>
                <a:lnTo>
                  <a:pt x="139522" y="170675"/>
                </a:lnTo>
                <a:lnTo>
                  <a:pt x="170154" y="140042"/>
                </a:lnTo>
                <a:lnTo>
                  <a:pt x="204190" y="113182"/>
                </a:lnTo>
                <a:lnTo>
                  <a:pt x="241312" y="90398"/>
                </a:lnTo>
                <a:lnTo>
                  <a:pt x="281152" y="72072"/>
                </a:lnTo>
                <a:lnTo>
                  <a:pt x="323380" y="58521"/>
                </a:lnTo>
                <a:lnTo>
                  <a:pt x="367652" y="50088"/>
                </a:lnTo>
                <a:lnTo>
                  <a:pt x="413639" y="47117"/>
                </a:lnTo>
                <a:lnTo>
                  <a:pt x="2728328" y="47117"/>
                </a:lnTo>
                <a:lnTo>
                  <a:pt x="2774340" y="50063"/>
                </a:lnTo>
                <a:lnTo>
                  <a:pt x="2818638" y="58470"/>
                </a:lnTo>
                <a:lnTo>
                  <a:pt x="2860891" y="71996"/>
                </a:lnTo>
                <a:lnTo>
                  <a:pt x="2900743" y="90322"/>
                </a:lnTo>
                <a:lnTo>
                  <a:pt x="2937865" y="113093"/>
                </a:lnTo>
                <a:lnTo>
                  <a:pt x="2971901" y="139954"/>
                </a:lnTo>
                <a:lnTo>
                  <a:pt x="3002534" y="170586"/>
                </a:lnTo>
                <a:lnTo>
                  <a:pt x="3029394" y="204622"/>
                </a:lnTo>
                <a:lnTo>
                  <a:pt x="3052165" y="241744"/>
                </a:lnTo>
                <a:lnTo>
                  <a:pt x="3070491" y="281597"/>
                </a:lnTo>
                <a:lnTo>
                  <a:pt x="3084017" y="323850"/>
                </a:lnTo>
                <a:lnTo>
                  <a:pt x="3092424" y="368147"/>
                </a:lnTo>
                <a:lnTo>
                  <a:pt x="3095371" y="414147"/>
                </a:lnTo>
                <a:lnTo>
                  <a:pt x="3095371" y="4808728"/>
                </a:lnTo>
                <a:lnTo>
                  <a:pt x="3092399" y="4854714"/>
                </a:lnTo>
                <a:lnTo>
                  <a:pt x="3083979" y="4898987"/>
                </a:lnTo>
                <a:lnTo>
                  <a:pt x="3070428" y="4941214"/>
                </a:lnTo>
                <a:lnTo>
                  <a:pt x="3052114" y="4981054"/>
                </a:lnTo>
                <a:lnTo>
                  <a:pt x="3029343" y="5018163"/>
                </a:lnTo>
                <a:lnTo>
                  <a:pt x="3002483" y="5052199"/>
                </a:lnTo>
                <a:lnTo>
                  <a:pt x="2971863" y="5082819"/>
                </a:lnTo>
                <a:lnTo>
                  <a:pt x="2937827" y="5109692"/>
                </a:lnTo>
                <a:lnTo>
                  <a:pt x="2900718" y="5132451"/>
                </a:lnTo>
                <a:lnTo>
                  <a:pt x="2860865" y="5150790"/>
                </a:lnTo>
                <a:lnTo>
                  <a:pt x="2818625" y="5164328"/>
                </a:lnTo>
                <a:lnTo>
                  <a:pt x="2774340" y="5172761"/>
                </a:lnTo>
                <a:lnTo>
                  <a:pt x="2728328" y="5175707"/>
                </a:lnTo>
                <a:lnTo>
                  <a:pt x="421767" y="5175707"/>
                </a:lnTo>
                <a:lnTo>
                  <a:pt x="375780" y="5172735"/>
                </a:lnTo>
                <a:lnTo>
                  <a:pt x="331508" y="5164302"/>
                </a:lnTo>
                <a:lnTo>
                  <a:pt x="289280" y="5150751"/>
                </a:lnTo>
                <a:lnTo>
                  <a:pt x="249440" y="5132413"/>
                </a:lnTo>
                <a:lnTo>
                  <a:pt x="212318" y="5109642"/>
                </a:lnTo>
                <a:lnTo>
                  <a:pt x="178282" y="5082781"/>
                </a:lnTo>
                <a:lnTo>
                  <a:pt x="147650" y="5052161"/>
                </a:lnTo>
                <a:lnTo>
                  <a:pt x="120789" y="5018125"/>
                </a:lnTo>
                <a:lnTo>
                  <a:pt x="98005" y="4981029"/>
                </a:lnTo>
                <a:lnTo>
                  <a:pt x="79679" y="4941189"/>
                </a:lnTo>
                <a:lnTo>
                  <a:pt x="66128" y="4898974"/>
                </a:lnTo>
                <a:lnTo>
                  <a:pt x="57696" y="4854702"/>
                </a:lnTo>
                <a:lnTo>
                  <a:pt x="54737" y="4808728"/>
                </a:lnTo>
                <a:lnTo>
                  <a:pt x="54737" y="3012313"/>
                </a:lnTo>
                <a:lnTo>
                  <a:pt x="8001" y="3081909"/>
                </a:lnTo>
                <a:lnTo>
                  <a:pt x="8001" y="4808728"/>
                </a:lnTo>
                <a:lnTo>
                  <a:pt x="10858" y="4857000"/>
                </a:lnTo>
                <a:lnTo>
                  <a:pt x="19062" y="4903635"/>
                </a:lnTo>
                <a:lnTo>
                  <a:pt x="32321" y="4948313"/>
                </a:lnTo>
                <a:lnTo>
                  <a:pt x="50304" y="4990744"/>
                </a:lnTo>
                <a:lnTo>
                  <a:pt x="72707" y="5030609"/>
                </a:lnTo>
                <a:lnTo>
                  <a:pt x="99225" y="5067592"/>
                </a:lnTo>
                <a:lnTo>
                  <a:pt x="129552" y="5101399"/>
                </a:lnTo>
                <a:lnTo>
                  <a:pt x="163360" y="5131701"/>
                </a:lnTo>
                <a:lnTo>
                  <a:pt x="200367" y="5158206"/>
                </a:lnTo>
                <a:lnTo>
                  <a:pt x="240233" y="5180596"/>
                </a:lnTo>
                <a:lnTo>
                  <a:pt x="282676" y="5198554"/>
                </a:lnTo>
                <a:lnTo>
                  <a:pt x="327355" y="5211788"/>
                </a:lnTo>
                <a:lnTo>
                  <a:pt x="374002" y="5219966"/>
                </a:lnTo>
                <a:lnTo>
                  <a:pt x="422275" y="5222786"/>
                </a:lnTo>
                <a:lnTo>
                  <a:pt x="2728328" y="5222786"/>
                </a:lnTo>
                <a:lnTo>
                  <a:pt x="2776601" y="5219966"/>
                </a:lnTo>
                <a:lnTo>
                  <a:pt x="2823235" y="5211788"/>
                </a:lnTo>
                <a:lnTo>
                  <a:pt x="2867926" y="5198554"/>
                </a:lnTo>
                <a:lnTo>
                  <a:pt x="2910370" y="5180596"/>
                </a:lnTo>
                <a:lnTo>
                  <a:pt x="2950235" y="5158206"/>
                </a:lnTo>
                <a:lnTo>
                  <a:pt x="2987230" y="5131701"/>
                </a:lnTo>
                <a:lnTo>
                  <a:pt x="3021038" y="5101387"/>
                </a:lnTo>
                <a:lnTo>
                  <a:pt x="3051352" y="5067592"/>
                </a:lnTo>
                <a:lnTo>
                  <a:pt x="3077857" y="5030597"/>
                </a:lnTo>
                <a:lnTo>
                  <a:pt x="3100247" y="4990744"/>
                </a:lnTo>
                <a:lnTo>
                  <a:pt x="3118218" y="4948313"/>
                </a:lnTo>
                <a:lnTo>
                  <a:pt x="3131451" y="4903622"/>
                </a:lnTo>
                <a:lnTo>
                  <a:pt x="3139643" y="4857000"/>
                </a:lnTo>
                <a:lnTo>
                  <a:pt x="3142488" y="4808728"/>
                </a:lnTo>
                <a:lnTo>
                  <a:pt x="3142488" y="414147"/>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8" name="object 15">
            <a:extLst>
              <a:ext uri="{FF2B5EF4-FFF2-40B4-BE49-F238E27FC236}">
                <a16:creationId xmlns:a16="http://schemas.microsoft.com/office/drawing/2014/main" id="{E0A0D6D0-BA78-425B-A1C7-B8F4B5457F5A}"/>
              </a:ext>
            </a:extLst>
          </p:cNvPr>
          <p:cNvSpPr/>
          <p:nvPr/>
        </p:nvSpPr>
        <p:spPr>
          <a:xfrm>
            <a:off x="7792575" y="1111135"/>
            <a:ext cx="2847336" cy="4732135"/>
          </a:xfrm>
          <a:custGeom>
            <a:avLst/>
            <a:gdLst/>
            <a:ahLst/>
            <a:cxnLst/>
            <a:rect l="l" t="t" r="r" b="b"/>
            <a:pathLst>
              <a:path w="3142615" h="5222875">
                <a:moveTo>
                  <a:pt x="295656" y="2501265"/>
                </a:moveTo>
                <a:lnTo>
                  <a:pt x="0" y="2190242"/>
                </a:lnTo>
                <a:lnTo>
                  <a:pt x="7493" y="2880614"/>
                </a:lnTo>
                <a:lnTo>
                  <a:pt x="295656" y="2501265"/>
                </a:lnTo>
                <a:close/>
              </a:path>
              <a:path w="3142615" h="5222875">
                <a:moveTo>
                  <a:pt x="3142488" y="414147"/>
                </a:moveTo>
                <a:lnTo>
                  <a:pt x="3139617" y="365861"/>
                </a:lnTo>
                <a:lnTo>
                  <a:pt x="3131413" y="319201"/>
                </a:lnTo>
                <a:lnTo>
                  <a:pt x="3118154" y="274497"/>
                </a:lnTo>
                <a:lnTo>
                  <a:pt x="3100171" y="232041"/>
                </a:lnTo>
                <a:lnTo>
                  <a:pt x="3077756" y="192163"/>
                </a:lnTo>
                <a:lnTo>
                  <a:pt x="3051238" y="155168"/>
                </a:lnTo>
                <a:lnTo>
                  <a:pt x="3020911" y="121348"/>
                </a:lnTo>
                <a:lnTo>
                  <a:pt x="2987090" y="91046"/>
                </a:lnTo>
                <a:lnTo>
                  <a:pt x="2950083" y="64541"/>
                </a:lnTo>
                <a:lnTo>
                  <a:pt x="2910192" y="42151"/>
                </a:lnTo>
                <a:lnTo>
                  <a:pt x="2867749" y="24206"/>
                </a:lnTo>
                <a:lnTo>
                  <a:pt x="2823032" y="10985"/>
                </a:lnTo>
                <a:lnTo>
                  <a:pt x="2776372" y="2819"/>
                </a:lnTo>
                <a:lnTo>
                  <a:pt x="2728087" y="0"/>
                </a:lnTo>
                <a:lnTo>
                  <a:pt x="414020" y="0"/>
                </a:lnTo>
                <a:lnTo>
                  <a:pt x="365747" y="2844"/>
                </a:lnTo>
                <a:lnTo>
                  <a:pt x="319112" y="11036"/>
                </a:lnTo>
                <a:lnTo>
                  <a:pt x="274434" y="24269"/>
                </a:lnTo>
                <a:lnTo>
                  <a:pt x="232003" y="42240"/>
                </a:lnTo>
                <a:lnTo>
                  <a:pt x="192151" y="64630"/>
                </a:lnTo>
                <a:lnTo>
                  <a:pt x="155168" y="91135"/>
                </a:lnTo>
                <a:lnTo>
                  <a:pt x="121373" y="121450"/>
                </a:lnTo>
                <a:lnTo>
                  <a:pt x="91071" y="155257"/>
                </a:lnTo>
                <a:lnTo>
                  <a:pt x="64579" y="192252"/>
                </a:lnTo>
                <a:lnTo>
                  <a:pt x="42202" y="232117"/>
                </a:lnTo>
                <a:lnTo>
                  <a:pt x="24231" y="274561"/>
                </a:lnTo>
                <a:lnTo>
                  <a:pt x="11010" y="319252"/>
                </a:lnTo>
                <a:lnTo>
                  <a:pt x="2832" y="365887"/>
                </a:lnTo>
                <a:lnTo>
                  <a:pt x="0" y="414147"/>
                </a:lnTo>
                <a:lnTo>
                  <a:pt x="0" y="2034159"/>
                </a:lnTo>
                <a:lnTo>
                  <a:pt x="46609" y="2071116"/>
                </a:lnTo>
                <a:lnTo>
                  <a:pt x="46609" y="414147"/>
                </a:lnTo>
                <a:lnTo>
                  <a:pt x="49568" y="368147"/>
                </a:lnTo>
                <a:lnTo>
                  <a:pt x="57988" y="323850"/>
                </a:lnTo>
                <a:lnTo>
                  <a:pt x="71539" y="281597"/>
                </a:lnTo>
                <a:lnTo>
                  <a:pt x="89852" y="241744"/>
                </a:lnTo>
                <a:lnTo>
                  <a:pt x="112623" y="204622"/>
                </a:lnTo>
                <a:lnTo>
                  <a:pt x="139484" y="170586"/>
                </a:lnTo>
                <a:lnTo>
                  <a:pt x="170103" y="139954"/>
                </a:lnTo>
                <a:lnTo>
                  <a:pt x="204139" y="113093"/>
                </a:lnTo>
                <a:lnTo>
                  <a:pt x="241249" y="90322"/>
                </a:lnTo>
                <a:lnTo>
                  <a:pt x="281101" y="71996"/>
                </a:lnTo>
                <a:lnTo>
                  <a:pt x="323342" y="58470"/>
                </a:lnTo>
                <a:lnTo>
                  <a:pt x="367626" y="50063"/>
                </a:lnTo>
                <a:lnTo>
                  <a:pt x="413639" y="47117"/>
                </a:lnTo>
                <a:lnTo>
                  <a:pt x="2728087" y="47117"/>
                </a:lnTo>
                <a:lnTo>
                  <a:pt x="2774086" y="50088"/>
                </a:lnTo>
                <a:lnTo>
                  <a:pt x="2818371" y="58521"/>
                </a:lnTo>
                <a:lnTo>
                  <a:pt x="2860611" y="72072"/>
                </a:lnTo>
                <a:lnTo>
                  <a:pt x="2900464" y="90398"/>
                </a:lnTo>
                <a:lnTo>
                  <a:pt x="2937573" y="113182"/>
                </a:lnTo>
                <a:lnTo>
                  <a:pt x="2971609" y="140042"/>
                </a:lnTo>
                <a:lnTo>
                  <a:pt x="3002229" y="170675"/>
                </a:lnTo>
                <a:lnTo>
                  <a:pt x="3029089" y="204711"/>
                </a:lnTo>
                <a:lnTo>
                  <a:pt x="3051860" y="241833"/>
                </a:lnTo>
                <a:lnTo>
                  <a:pt x="3070174" y="281673"/>
                </a:lnTo>
                <a:lnTo>
                  <a:pt x="3083725" y="323900"/>
                </a:lnTo>
                <a:lnTo>
                  <a:pt x="3092145" y="368173"/>
                </a:lnTo>
                <a:lnTo>
                  <a:pt x="3095117" y="414147"/>
                </a:lnTo>
                <a:lnTo>
                  <a:pt x="3095117" y="4808728"/>
                </a:lnTo>
                <a:lnTo>
                  <a:pt x="3092145" y="4854702"/>
                </a:lnTo>
                <a:lnTo>
                  <a:pt x="3083712" y="4898974"/>
                </a:lnTo>
                <a:lnTo>
                  <a:pt x="3070161" y="4941189"/>
                </a:lnTo>
                <a:lnTo>
                  <a:pt x="3051835" y="4981029"/>
                </a:lnTo>
                <a:lnTo>
                  <a:pt x="3029051" y="5018125"/>
                </a:lnTo>
                <a:lnTo>
                  <a:pt x="3002191" y="5052161"/>
                </a:lnTo>
                <a:lnTo>
                  <a:pt x="2971558" y="5082781"/>
                </a:lnTo>
                <a:lnTo>
                  <a:pt x="2937522" y="5109642"/>
                </a:lnTo>
                <a:lnTo>
                  <a:pt x="2900400" y="5132413"/>
                </a:lnTo>
                <a:lnTo>
                  <a:pt x="2860560" y="5150751"/>
                </a:lnTo>
                <a:lnTo>
                  <a:pt x="2818333" y="5164302"/>
                </a:lnTo>
                <a:lnTo>
                  <a:pt x="2774061" y="5172735"/>
                </a:lnTo>
                <a:lnTo>
                  <a:pt x="2728087" y="5175707"/>
                </a:lnTo>
                <a:lnTo>
                  <a:pt x="421767" y="5175707"/>
                </a:lnTo>
                <a:lnTo>
                  <a:pt x="375754" y="5172761"/>
                </a:lnTo>
                <a:lnTo>
                  <a:pt x="331470" y="5164328"/>
                </a:lnTo>
                <a:lnTo>
                  <a:pt x="289229" y="5150790"/>
                </a:lnTo>
                <a:lnTo>
                  <a:pt x="249377" y="5132451"/>
                </a:lnTo>
                <a:lnTo>
                  <a:pt x="212267" y="5109692"/>
                </a:lnTo>
                <a:lnTo>
                  <a:pt x="178231" y="5082819"/>
                </a:lnTo>
                <a:lnTo>
                  <a:pt x="147612" y="5052199"/>
                </a:lnTo>
                <a:lnTo>
                  <a:pt x="120751" y="5018163"/>
                </a:lnTo>
                <a:lnTo>
                  <a:pt x="97980" y="4981054"/>
                </a:lnTo>
                <a:lnTo>
                  <a:pt x="79667" y="4941214"/>
                </a:lnTo>
                <a:lnTo>
                  <a:pt x="66116" y="4898987"/>
                </a:lnTo>
                <a:lnTo>
                  <a:pt x="57696" y="4854714"/>
                </a:lnTo>
                <a:lnTo>
                  <a:pt x="54737" y="4808728"/>
                </a:lnTo>
                <a:lnTo>
                  <a:pt x="54737" y="3012313"/>
                </a:lnTo>
                <a:lnTo>
                  <a:pt x="8001" y="3081909"/>
                </a:lnTo>
                <a:lnTo>
                  <a:pt x="8001" y="4808728"/>
                </a:lnTo>
                <a:lnTo>
                  <a:pt x="10820" y="4856962"/>
                </a:lnTo>
                <a:lnTo>
                  <a:pt x="18999" y="4903571"/>
                </a:lnTo>
                <a:lnTo>
                  <a:pt x="32219" y="4948225"/>
                </a:lnTo>
                <a:lnTo>
                  <a:pt x="50165" y="4990630"/>
                </a:lnTo>
                <a:lnTo>
                  <a:pt x="72542" y="5030482"/>
                </a:lnTo>
                <a:lnTo>
                  <a:pt x="99009" y="5067465"/>
                </a:lnTo>
                <a:lnTo>
                  <a:pt x="129298" y="5101260"/>
                </a:lnTo>
                <a:lnTo>
                  <a:pt x="163068" y="5131562"/>
                </a:lnTo>
                <a:lnTo>
                  <a:pt x="200025" y="5158079"/>
                </a:lnTo>
                <a:lnTo>
                  <a:pt x="239864" y="5180482"/>
                </a:lnTo>
                <a:lnTo>
                  <a:pt x="282257" y="5198453"/>
                </a:lnTo>
                <a:lnTo>
                  <a:pt x="326910" y="5211711"/>
                </a:lnTo>
                <a:lnTo>
                  <a:pt x="373519" y="5219928"/>
                </a:lnTo>
                <a:lnTo>
                  <a:pt x="421767" y="5222786"/>
                </a:lnTo>
                <a:lnTo>
                  <a:pt x="2728087" y="5222786"/>
                </a:lnTo>
                <a:lnTo>
                  <a:pt x="2776372" y="5219979"/>
                </a:lnTo>
                <a:lnTo>
                  <a:pt x="2823032" y="5211813"/>
                </a:lnTo>
                <a:lnTo>
                  <a:pt x="2867749" y="5198592"/>
                </a:lnTo>
                <a:lnTo>
                  <a:pt x="2910192" y="5180635"/>
                </a:lnTo>
                <a:lnTo>
                  <a:pt x="2950083" y="5158257"/>
                </a:lnTo>
                <a:lnTo>
                  <a:pt x="2987090" y="5131752"/>
                </a:lnTo>
                <a:lnTo>
                  <a:pt x="3020911" y="5101450"/>
                </a:lnTo>
                <a:lnTo>
                  <a:pt x="3051238" y="5067643"/>
                </a:lnTo>
                <a:lnTo>
                  <a:pt x="3077756" y="5030648"/>
                </a:lnTo>
                <a:lnTo>
                  <a:pt x="3100171" y="4990782"/>
                </a:lnTo>
                <a:lnTo>
                  <a:pt x="3118154" y="4948339"/>
                </a:lnTo>
                <a:lnTo>
                  <a:pt x="3131413" y="4903648"/>
                </a:lnTo>
                <a:lnTo>
                  <a:pt x="3139617" y="4857013"/>
                </a:lnTo>
                <a:lnTo>
                  <a:pt x="3142488" y="4808728"/>
                </a:lnTo>
                <a:lnTo>
                  <a:pt x="3142488" y="414147"/>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9" name="object 19">
            <a:extLst>
              <a:ext uri="{FF2B5EF4-FFF2-40B4-BE49-F238E27FC236}">
                <a16:creationId xmlns:a16="http://schemas.microsoft.com/office/drawing/2014/main" id="{AB1C767E-E7EB-4626-805E-AAED01C3D63F}"/>
              </a:ext>
            </a:extLst>
          </p:cNvPr>
          <p:cNvSpPr txBox="1"/>
          <p:nvPr/>
        </p:nvSpPr>
        <p:spPr>
          <a:xfrm>
            <a:off x="1805154" y="1854882"/>
            <a:ext cx="2316876" cy="3635688"/>
          </a:xfrm>
          <a:prstGeom prst="rect">
            <a:avLst/>
          </a:prstGeom>
        </p:spPr>
        <p:txBody>
          <a:bodyPr vert="horz" wrap="square" lIns="0" tIns="11507" rIns="0" bIns="0" rtlCol="0">
            <a:spAutoFit/>
          </a:bodyPr>
          <a:lstStyle/>
          <a:p>
            <a:pPr marL="167415" marR="31642" indent="-156484">
              <a:spcBef>
                <a:spcPts val="91"/>
              </a:spcBef>
              <a:buChar char="•"/>
              <a:tabLst>
                <a:tab pos="167415" algn="l"/>
                <a:tab pos="168566" algn="l"/>
              </a:tabLst>
            </a:pPr>
            <a:r>
              <a:rPr sz="1200" dirty="0">
                <a:latin typeface="Baskerville Old Face" panose="02020602080505020303" pitchFamily="18" charset="0"/>
                <a:cs typeface="Microsoft Sans Serif"/>
              </a:rPr>
              <a:t>	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CUP</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method</a:t>
            </a:r>
            <a:r>
              <a:rPr sz="1200" spc="-32"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requires </a:t>
            </a:r>
            <a:r>
              <a:rPr sz="1200" dirty="0">
                <a:latin typeface="Baskerville Old Face" panose="02020602080505020303" pitchFamily="18" charset="0"/>
                <a:cs typeface="Microsoft Sans Serif"/>
              </a:rPr>
              <a:t>comparison</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price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charged</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a</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controlled</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transaction</a:t>
            </a:r>
            <a:r>
              <a:rPr sz="1200" spc="-4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vis-à-</a:t>
            </a:r>
            <a:r>
              <a:rPr sz="1200" spc="-23" dirty="0">
                <a:latin typeface="Baskerville Old Face" panose="02020602080505020303" pitchFamily="18" charset="0"/>
                <a:cs typeface="Microsoft Sans Serif"/>
              </a:rPr>
              <a:t>vis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price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charged</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a:t>
            </a:r>
            <a:r>
              <a:rPr sz="1200" spc="-9" dirty="0">
                <a:latin typeface="Baskerville Old Face" panose="02020602080505020303" pitchFamily="18" charset="0"/>
                <a:cs typeface="Microsoft Sans Serif"/>
              </a:rPr>
              <a:t> comparable uncontrolled</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transaction</a:t>
            </a:r>
            <a:r>
              <a:rPr sz="1200" spc="-27"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comparable</a:t>
            </a:r>
            <a:r>
              <a:rPr sz="1200" spc="-6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circumstances.</a:t>
            </a:r>
            <a:endParaRPr sz="1200" dirty="0">
              <a:latin typeface="Baskerville Old Face" panose="02020602080505020303" pitchFamily="18" charset="0"/>
              <a:cs typeface="Microsoft Sans Serif"/>
            </a:endParaRPr>
          </a:p>
          <a:p>
            <a:pPr marL="167415" marR="238178" indent="-156484">
              <a:spcBef>
                <a:spcPts val="276"/>
              </a:spcBef>
              <a:buChar char="•"/>
              <a:tabLst>
                <a:tab pos="167415" algn="l"/>
                <a:tab pos="168566" algn="l"/>
              </a:tabLst>
            </a:pPr>
            <a:r>
              <a:rPr sz="1200" dirty="0">
                <a:latin typeface="Baskerville Old Face" panose="02020602080505020303" pitchFamily="18" charset="0"/>
                <a:cs typeface="Microsoft Sans Serif"/>
              </a:rPr>
              <a:t>	High degree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 </a:t>
            </a:r>
            <a:r>
              <a:rPr sz="1200" spc="-9" dirty="0">
                <a:latin typeface="Baskerville Old Face" panose="02020602080505020303" pitchFamily="18" charset="0"/>
                <a:cs typeface="Microsoft Sans Serif"/>
              </a:rPr>
              <a:t>comparability</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products</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and</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functions</a:t>
            </a:r>
            <a:r>
              <a:rPr sz="1200" spc="-41"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are </a:t>
            </a:r>
            <a:r>
              <a:rPr sz="1200" spc="-9" dirty="0">
                <a:latin typeface="Baskerville Old Face" panose="02020602080505020303" pitchFamily="18" charset="0"/>
                <a:cs typeface="Microsoft Sans Serif"/>
              </a:rPr>
              <a:t>required.</a:t>
            </a:r>
            <a:endParaRPr sz="1200" dirty="0">
              <a:latin typeface="Baskerville Old Face" panose="02020602080505020303" pitchFamily="18" charset="0"/>
              <a:cs typeface="Microsoft Sans Serif"/>
            </a:endParaRPr>
          </a:p>
          <a:p>
            <a:pPr marL="167415" marR="4602" indent="-156484">
              <a:spcBef>
                <a:spcPts val="272"/>
              </a:spcBef>
              <a:buChar char="•"/>
              <a:tabLst>
                <a:tab pos="167415" algn="l"/>
                <a:tab pos="168566" algn="l"/>
              </a:tabLst>
            </a:pPr>
            <a:r>
              <a:rPr sz="1200" dirty="0">
                <a:latin typeface="Baskerville Old Face" panose="02020602080505020303" pitchFamily="18" charset="0"/>
                <a:cs typeface="Microsoft Sans Serif"/>
              </a:rPr>
              <a:t>	Differences</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are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allowed</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if</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1)</a:t>
            </a:r>
            <a:r>
              <a:rPr sz="1200" spc="-14"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they </a:t>
            </a:r>
            <a:r>
              <a:rPr sz="1200" dirty="0">
                <a:latin typeface="Baskerville Old Face" panose="02020602080505020303" pitchFamily="18" charset="0"/>
                <a:cs typeface="Microsoft Sans Serif"/>
              </a:rPr>
              <a:t>do not</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materially</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affect</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price</a:t>
            </a:r>
            <a:r>
              <a:rPr sz="1200" spc="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the open market;</a:t>
            </a:r>
            <a:r>
              <a:rPr sz="1200" spc="28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2)</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effect</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on</a:t>
            </a:r>
            <a:r>
              <a:rPr sz="1200" spc="-5"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price </a:t>
            </a:r>
            <a:r>
              <a:rPr sz="1200" dirty="0">
                <a:latin typeface="Baskerville Old Face" panose="02020602080505020303" pitchFamily="18" charset="0"/>
                <a:cs typeface="Microsoft Sans Serif"/>
              </a:rPr>
              <a:t>can</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be</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reliably</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measured</a:t>
            </a:r>
            <a:r>
              <a:rPr sz="1200" spc="-32" dirty="0">
                <a:latin typeface="Baskerville Old Face" panose="02020602080505020303" pitchFamily="18" charset="0"/>
                <a:cs typeface="Microsoft Sans Serif"/>
              </a:rPr>
              <a:t> </a:t>
            </a:r>
            <a:r>
              <a:rPr sz="1200" spc="-45" dirty="0">
                <a:latin typeface="Baskerville Old Face" panose="02020602080505020303" pitchFamily="18" charset="0"/>
                <a:cs typeface="Microsoft Sans Serif"/>
              </a:rPr>
              <a:t>&amp; </a:t>
            </a:r>
            <a:r>
              <a:rPr sz="1200" spc="-9" dirty="0">
                <a:latin typeface="Baskerville Old Face" panose="02020602080505020303" pitchFamily="18" charset="0"/>
                <a:cs typeface="Microsoft Sans Serif"/>
              </a:rPr>
              <a:t>adjusted.</a:t>
            </a:r>
            <a:endParaRPr sz="1200" dirty="0">
              <a:latin typeface="Baskerville Old Face" panose="02020602080505020303" pitchFamily="18" charset="0"/>
              <a:cs typeface="Microsoft Sans Serif"/>
            </a:endParaRPr>
          </a:p>
          <a:p>
            <a:pPr marL="167415" marR="141526" indent="-156484">
              <a:spcBef>
                <a:spcPts val="272"/>
              </a:spcBef>
              <a:buChar char="•"/>
              <a:tabLst>
                <a:tab pos="167415" algn="l"/>
                <a:tab pos="168566" algn="l"/>
              </a:tabLst>
            </a:pPr>
            <a:r>
              <a:rPr sz="1200" dirty="0">
                <a:latin typeface="Baskerville Old Face" panose="02020602080505020303" pitchFamily="18" charset="0"/>
                <a:cs typeface="Microsoft Sans Serif"/>
              </a:rPr>
              <a:t>	In</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practice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there</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are</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two types</a:t>
            </a:r>
            <a:r>
              <a:rPr sz="1200" spc="-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comparable</a:t>
            </a:r>
            <a:r>
              <a:rPr sz="1200" spc="-6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uncontrolled </a:t>
            </a:r>
            <a:r>
              <a:rPr sz="1200" dirty="0">
                <a:latin typeface="Baskerville Old Face" panose="02020602080505020303" pitchFamily="18" charset="0"/>
                <a:cs typeface="Microsoft Sans Serif"/>
              </a:rPr>
              <a:t>transactions</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1)</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Internal </a:t>
            </a:r>
            <a:r>
              <a:rPr sz="1200" dirty="0">
                <a:latin typeface="Baskerville Old Face" panose="02020602080505020303" pitchFamily="18" charset="0"/>
                <a:cs typeface="Microsoft Sans Serif"/>
              </a:rPr>
              <a:t>Comparable;</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and</a:t>
            </a:r>
            <a:r>
              <a:rPr sz="1200" spc="28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2)</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External comparable.</a:t>
            </a:r>
            <a:endParaRPr sz="1200" dirty="0">
              <a:latin typeface="Baskerville Old Face" panose="02020602080505020303" pitchFamily="18" charset="0"/>
              <a:cs typeface="Microsoft Sans Serif"/>
            </a:endParaRPr>
          </a:p>
        </p:txBody>
      </p:sp>
      <p:sp>
        <p:nvSpPr>
          <p:cNvPr id="10" name="object 20">
            <a:extLst>
              <a:ext uri="{FF2B5EF4-FFF2-40B4-BE49-F238E27FC236}">
                <a16:creationId xmlns:a16="http://schemas.microsoft.com/office/drawing/2014/main" id="{A0712BA5-D0A7-4CD6-B71E-B0D03DABA1C7}"/>
              </a:ext>
            </a:extLst>
          </p:cNvPr>
          <p:cNvSpPr txBox="1"/>
          <p:nvPr/>
        </p:nvSpPr>
        <p:spPr>
          <a:xfrm>
            <a:off x="4964377" y="1854883"/>
            <a:ext cx="2372109" cy="2635415"/>
          </a:xfrm>
          <a:prstGeom prst="rect">
            <a:avLst/>
          </a:prstGeom>
        </p:spPr>
        <p:txBody>
          <a:bodyPr vert="horz" wrap="square" lIns="0" tIns="11507" rIns="0" bIns="0" rtlCol="0">
            <a:spAutoFit/>
          </a:bodyPr>
          <a:lstStyle/>
          <a:p>
            <a:pPr marL="167415" marR="123116" indent="-156484">
              <a:spcBef>
                <a:spcPts val="91"/>
              </a:spcBef>
              <a:buChar char="•"/>
              <a:tabLst>
                <a:tab pos="167415" algn="l"/>
                <a:tab pos="168566" algn="l"/>
              </a:tabLst>
            </a:pPr>
            <a:r>
              <a:rPr sz="1200" dirty="0">
                <a:latin typeface="Baskerville Old Face" panose="02020602080505020303" pitchFamily="18" charset="0"/>
                <a:cs typeface="Microsoft Sans Serif"/>
              </a:rPr>
              <a:t>	The</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RPM</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begins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with</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price</a:t>
            </a:r>
            <a:r>
              <a:rPr sz="1200" spc="-27"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at </a:t>
            </a:r>
            <a:r>
              <a:rPr sz="1200" dirty="0">
                <a:latin typeface="Baskerville Old Face" panose="02020602080505020303" pitchFamily="18" charset="0"/>
                <a:cs typeface="Microsoft Sans Serif"/>
              </a:rPr>
              <a:t>which</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 product</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that</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has</a:t>
            </a:r>
            <a:r>
              <a:rPr sz="1200" spc="-23"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been </a:t>
            </a:r>
            <a:r>
              <a:rPr sz="1200" dirty="0">
                <a:latin typeface="Baskerville Old Face" panose="02020602080505020303" pitchFamily="18" charset="0"/>
                <a:cs typeface="Microsoft Sans Serif"/>
              </a:rPr>
              <a:t>purchased</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from</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AE</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 resold</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to </a:t>
            </a:r>
            <a:r>
              <a:rPr sz="1200" dirty="0">
                <a:latin typeface="Baskerville Old Face" panose="02020602080505020303" pitchFamily="18" charset="0"/>
                <a:cs typeface="Microsoft Sans Serif"/>
              </a:rPr>
              <a:t>an</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independent</a:t>
            </a:r>
            <a:r>
              <a:rPr sz="1200" spc="-32"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enterprise</a:t>
            </a:r>
            <a:endParaRPr sz="1200" dirty="0">
              <a:latin typeface="Baskerville Old Face" panose="02020602080505020303" pitchFamily="18" charset="0"/>
              <a:cs typeface="Microsoft Sans Serif"/>
            </a:endParaRPr>
          </a:p>
          <a:p>
            <a:pPr marL="167415" marR="4602" indent="-156484">
              <a:spcBef>
                <a:spcPts val="276"/>
              </a:spcBef>
              <a:buFont typeface="Microsoft Sans Serif"/>
              <a:buChar char="•"/>
              <a:tabLst>
                <a:tab pos="167415" algn="l"/>
                <a:tab pos="168566" algn="l"/>
              </a:tabLst>
            </a:pPr>
            <a:r>
              <a:rPr sz="1200"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9" dirty="0">
                <a:latin typeface="Baskerville Old Face" panose="02020602080505020303" pitchFamily="18" charset="0"/>
                <a:cs typeface="Arial"/>
              </a:rPr>
              <a:t> </a:t>
            </a:r>
            <a:r>
              <a:rPr sz="1200" b="1" dirty="0">
                <a:latin typeface="Baskerville Old Face" panose="02020602080505020303" pitchFamily="18" charset="0"/>
                <a:cs typeface="Arial"/>
              </a:rPr>
              <a:t>resale</a:t>
            </a:r>
            <a:r>
              <a:rPr sz="1200" b="1" spc="-32" dirty="0">
                <a:latin typeface="Baskerville Old Face" panose="02020602080505020303" pitchFamily="18" charset="0"/>
                <a:cs typeface="Arial"/>
              </a:rPr>
              <a:t> </a:t>
            </a:r>
            <a:r>
              <a:rPr sz="1200" b="1" dirty="0">
                <a:latin typeface="Baskerville Old Face" panose="02020602080505020303" pitchFamily="18" charset="0"/>
                <a:cs typeface="Arial"/>
              </a:rPr>
              <a:t>price</a:t>
            </a:r>
            <a:r>
              <a:rPr sz="1200" b="1" spc="-14"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5" dirty="0">
                <a:latin typeface="Baskerville Old Face" panose="02020602080505020303" pitchFamily="18" charset="0"/>
                <a:cs typeface="Arial"/>
              </a:rPr>
              <a:t> </a:t>
            </a:r>
            <a:r>
              <a:rPr sz="1200" b="1" dirty="0">
                <a:latin typeface="Baskerville Old Face" panose="02020602080505020303" pitchFamily="18" charset="0"/>
                <a:cs typeface="Arial"/>
              </a:rPr>
              <a:t>resale</a:t>
            </a:r>
            <a:r>
              <a:rPr sz="1200" b="1" spc="-32" dirty="0">
                <a:latin typeface="Baskerville Old Face" panose="02020602080505020303" pitchFamily="18" charset="0"/>
                <a:cs typeface="Arial"/>
              </a:rPr>
              <a:t> </a:t>
            </a:r>
            <a:r>
              <a:rPr sz="1200" b="1" spc="-9" dirty="0">
                <a:latin typeface="Baskerville Old Face" panose="02020602080505020303" pitchFamily="18" charset="0"/>
                <a:cs typeface="Arial"/>
              </a:rPr>
              <a:t>price) </a:t>
            </a:r>
            <a:r>
              <a:rPr sz="1200" b="1" dirty="0">
                <a:latin typeface="Baskerville Old Face" panose="02020602080505020303" pitchFamily="18" charset="0"/>
                <a:cs typeface="Arial"/>
              </a:rPr>
              <a:t>is</a:t>
            </a:r>
            <a:r>
              <a:rPr sz="1200" b="1" spc="-9" dirty="0">
                <a:latin typeface="Baskerville Old Face" panose="02020602080505020303" pitchFamily="18" charset="0"/>
                <a:cs typeface="Arial"/>
              </a:rPr>
              <a:t> </a:t>
            </a:r>
            <a:r>
              <a:rPr sz="1200" b="1" dirty="0">
                <a:latin typeface="Baskerville Old Face" panose="02020602080505020303" pitchFamily="18" charset="0"/>
                <a:cs typeface="Arial"/>
              </a:rPr>
              <a:t>reduced</a:t>
            </a:r>
            <a:r>
              <a:rPr sz="1200" b="1" spc="-14" dirty="0">
                <a:latin typeface="Baskerville Old Face" panose="02020602080505020303" pitchFamily="18" charset="0"/>
                <a:cs typeface="Arial"/>
              </a:rPr>
              <a:t> </a:t>
            </a:r>
            <a:r>
              <a:rPr sz="1200" b="1" dirty="0">
                <a:latin typeface="Baskerville Old Face" panose="02020602080505020303" pitchFamily="18" charset="0"/>
                <a:cs typeface="Arial"/>
              </a:rPr>
              <a:t>by an </a:t>
            </a:r>
            <a:r>
              <a:rPr sz="1200" b="1" spc="-9" dirty="0">
                <a:latin typeface="Baskerville Old Face" panose="02020602080505020303" pitchFamily="18" charset="0"/>
                <a:cs typeface="Arial"/>
              </a:rPr>
              <a:t>appropriate </a:t>
            </a:r>
            <a:r>
              <a:rPr sz="1200" b="1" dirty="0">
                <a:latin typeface="Baskerville Old Face" panose="02020602080505020303" pitchFamily="18" charset="0"/>
                <a:cs typeface="Arial"/>
              </a:rPr>
              <a:t>gross</a:t>
            </a:r>
            <a:r>
              <a:rPr sz="1200" b="1" spc="-18" dirty="0">
                <a:latin typeface="Baskerville Old Face" panose="02020602080505020303" pitchFamily="18" charset="0"/>
                <a:cs typeface="Arial"/>
              </a:rPr>
              <a:t> </a:t>
            </a:r>
            <a:r>
              <a:rPr sz="1200" b="1" dirty="0">
                <a:latin typeface="Baskerville Old Face" panose="02020602080505020303" pitchFamily="18" charset="0"/>
                <a:cs typeface="Arial"/>
              </a:rPr>
              <a:t>margin</a:t>
            </a:r>
            <a:r>
              <a:rPr sz="1200" b="1" spc="-18" dirty="0">
                <a:latin typeface="Baskerville Old Face" panose="02020602080505020303" pitchFamily="18" charset="0"/>
                <a:cs typeface="Arial"/>
              </a:rPr>
              <a:t> </a:t>
            </a:r>
            <a:r>
              <a:rPr sz="1200" b="1" dirty="0">
                <a:latin typeface="Baskerville Old Face" panose="02020602080505020303" pitchFamily="18" charset="0"/>
                <a:cs typeface="Arial"/>
              </a:rPr>
              <a:t>(the resale</a:t>
            </a:r>
            <a:r>
              <a:rPr sz="1200" b="1" spc="-14" dirty="0">
                <a:latin typeface="Baskerville Old Face" panose="02020602080505020303" pitchFamily="18" charset="0"/>
                <a:cs typeface="Arial"/>
              </a:rPr>
              <a:t> </a:t>
            </a:r>
            <a:r>
              <a:rPr sz="1200" b="1" spc="-9" dirty="0">
                <a:latin typeface="Baskerville Old Face" panose="02020602080505020303" pitchFamily="18" charset="0"/>
                <a:cs typeface="Arial"/>
              </a:rPr>
              <a:t>price </a:t>
            </a:r>
            <a:r>
              <a:rPr sz="1200" b="1" dirty="0">
                <a:latin typeface="Baskerville Old Face" panose="02020602080505020303" pitchFamily="18" charset="0"/>
                <a:cs typeface="Arial"/>
              </a:rPr>
              <a:t>margin)</a:t>
            </a:r>
            <a:r>
              <a:rPr sz="1200" b="1" spc="-27" dirty="0">
                <a:latin typeface="Baskerville Old Face" panose="02020602080505020303" pitchFamily="18" charset="0"/>
                <a:cs typeface="Arial"/>
              </a:rPr>
              <a:t> </a:t>
            </a:r>
            <a:r>
              <a:rPr sz="1200" b="1" dirty="0">
                <a:latin typeface="Baskerville Old Face" panose="02020602080505020303" pitchFamily="18" charset="0"/>
                <a:cs typeface="Arial"/>
              </a:rPr>
              <a:t>representing</a:t>
            </a:r>
            <a:r>
              <a:rPr sz="1200" b="1" spc="-36"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27" dirty="0">
                <a:latin typeface="Baskerville Old Face" panose="02020602080505020303" pitchFamily="18" charset="0"/>
                <a:cs typeface="Arial"/>
              </a:rPr>
              <a:t> </a:t>
            </a:r>
            <a:r>
              <a:rPr sz="1200" b="1" spc="-9" dirty="0">
                <a:latin typeface="Baskerville Old Face" panose="02020602080505020303" pitchFamily="18" charset="0"/>
                <a:cs typeface="Arial"/>
              </a:rPr>
              <a:t>amount </a:t>
            </a:r>
            <a:r>
              <a:rPr sz="1200" b="1" dirty="0">
                <a:latin typeface="Baskerville Old Face" panose="02020602080505020303" pitchFamily="18" charset="0"/>
                <a:cs typeface="Arial"/>
              </a:rPr>
              <a:t>out</a:t>
            </a:r>
            <a:r>
              <a:rPr sz="1200" b="1" spc="-9" dirty="0">
                <a:latin typeface="Baskerville Old Face" panose="02020602080505020303" pitchFamily="18" charset="0"/>
                <a:cs typeface="Arial"/>
              </a:rPr>
              <a:t> </a:t>
            </a:r>
            <a:r>
              <a:rPr sz="1200" b="1" dirty="0">
                <a:latin typeface="Baskerville Old Face" panose="02020602080505020303" pitchFamily="18" charset="0"/>
                <a:cs typeface="Arial"/>
              </a:rPr>
              <a:t>of</a:t>
            </a:r>
            <a:r>
              <a:rPr sz="1200" b="1" spc="-9" dirty="0">
                <a:latin typeface="Baskerville Old Face" panose="02020602080505020303" pitchFamily="18" charset="0"/>
                <a:cs typeface="Arial"/>
              </a:rPr>
              <a:t> </a:t>
            </a:r>
            <a:r>
              <a:rPr sz="1200" b="1" dirty="0">
                <a:latin typeface="Baskerville Old Face" panose="02020602080505020303" pitchFamily="18" charset="0"/>
                <a:cs typeface="Arial"/>
              </a:rPr>
              <a:t>which</a:t>
            </a:r>
            <a:r>
              <a:rPr sz="1200" b="1" spc="-23"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14" dirty="0">
                <a:latin typeface="Baskerville Old Face" panose="02020602080505020303" pitchFamily="18" charset="0"/>
                <a:cs typeface="Arial"/>
              </a:rPr>
              <a:t> </a:t>
            </a:r>
            <a:r>
              <a:rPr sz="1200" b="1" dirty="0">
                <a:latin typeface="Baskerville Old Face" panose="02020602080505020303" pitchFamily="18" charset="0"/>
                <a:cs typeface="Arial"/>
              </a:rPr>
              <a:t>reseller</a:t>
            </a:r>
            <a:r>
              <a:rPr sz="1200" b="1" spc="-50" dirty="0">
                <a:latin typeface="Baskerville Old Face" panose="02020602080505020303" pitchFamily="18" charset="0"/>
                <a:cs typeface="Arial"/>
              </a:rPr>
              <a:t> </a:t>
            </a:r>
            <a:r>
              <a:rPr sz="1200" b="1" spc="-9" dirty="0">
                <a:latin typeface="Baskerville Old Face" panose="02020602080505020303" pitchFamily="18" charset="0"/>
                <a:cs typeface="Arial"/>
              </a:rPr>
              <a:t>would </a:t>
            </a:r>
            <a:r>
              <a:rPr sz="1200" b="1" dirty="0">
                <a:latin typeface="Baskerville Old Face" panose="02020602080505020303" pitchFamily="18" charset="0"/>
                <a:cs typeface="Arial"/>
              </a:rPr>
              <a:t>seek</a:t>
            </a:r>
            <a:r>
              <a:rPr sz="1200" b="1" spc="-41" dirty="0">
                <a:latin typeface="Baskerville Old Face" panose="02020602080505020303" pitchFamily="18" charset="0"/>
                <a:cs typeface="Arial"/>
              </a:rPr>
              <a:t> </a:t>
            </a:r>
            <a:r>
              <a:rPr sz="1200" b="1" dirty="0">
                <a:latin typeface="Baskerville Old Face" panose="02020602080505020303" pitchFamily="18" charset="0"/>
                <a:cs typeface="Arial"/>
              </a:rPr>
              <a:t>to</a:t>
            </a:r>
            <a:r>
              <a:rPr sz="1200" b="1" spc="-9" dirty="0">
                <a:latin typeface="Baskerville Old Face" panose="02020602080505020303" pitchFamily="18" charset="0"/>
                <a:cs typeface="Arial"/>
              </a:rPr>
              <a:t> </a:t>
            </a:r>
            <a:r>
              <a:rPr sz="1200" b="1" dirty="0">
                <a:latin typeface="Baskerville Old Face" panose="02020602080505020303" pitchFamily="18" charset="0"/>
                <a:cs typeface="Arial"/>
              </a:rPr>
              <a:t>cover</a:t>
            </a:r>
            <a:r>
              <a:rPr sz="1200" b="1" spc="-14" dirty="0">
                <a:latin typeface="Baskerville Old Face" panose="02020602080505020303" pitchFamily="18" charset="0"/>
                <a:cs typeface="Arial"/>
              </a:rPr>
              <a:t> </a:t>
            </a:r>
            <a:r>
              <a:rPr sz="1200" b="1" dirty="0">
                <a:latin typeface="Baskerville Old Face" panose="02020602080505020303" pitchFamily="18" charset="0"/>
                <a:cs typeface="Arial"/>
              </a:rPr>
              <a:t>its</a:t>
            </a:r>
            <a:r>
              <a:rPr sz="1200" b="1" spc="-23" dirty="0">
                <a:latin typeface="Baskerville Old Face" panose="02020602080505020303" pitchFamily="18" charset="0"/>
                <a:cs typeface="Arial"/>
              </a:rPr>
              <a:t> </a:t>
            </a:r>
            <a:r>
              <a:rPr sz="1200" b="1" dirty="0">
                <a:latin typeface="Baskerville Old Face" panose="02020602080505020303" pitchFamily="18" charset="0"/>
                <a:cs typeface="Arial"/>
              </a:rPr>
              <a:t>selling</a:t>
            </a:r>
            <a:r>
              <a:rPr sz="1200" b="1" spc="-14" dirty="0">
                <a:latin typeface="Baskerville Old Face" panose="02020602080505020303" pitchFamily="18" charset="0"/>
                <a:cs typeface="Arial"/>
              </a:rPr>
              <a:t> </a:t>
            </a:r>
            <a:r>
              <a:rPr sz="1200" b="1" spc="-23" dirty="0">
                <a:latin typeface="Baskerville Old Face" panose="02020602080505020303" pitchFamily="18" charset="0"/>
                <a:cs typeface="Arial"/>
              </a:rPr>
              <a:t>and</a:t>
            </a:r>
            <a:r>
              <a:rPr sz="1200" b="1" spc="453" dirty="0">
                <a:latin typeface="Baskerville Old Face" panose="02020602080505020303" pitchFamily="18" charset="0"/>
                <a:cs typeface="Arial"/>
              </a:rPr>
              <a:t> </a:t>
            </a:r>
            <a:r>
              <a:rPr sz="1200" b="1" dirty="0">
                <a:latin typeface="Baskerville Old Face" panose="02020602080505020303" pitchFamily="18" charset="0"/>
                <a:cs typeface="Arial"/>
              </a:rPr>
              <a:t>other</a:t>
            </a:r>
            <a:r>
              <a:rPr sz="1200" b="1" spc="-23" dirty="0">
                <a:latin typeface="Baskerville Old Face" panose="02020602080505020303" pitchFamily="18" charset="0"/>
                <a:cs typeface="Arial"/>
              </a:rPr>
              <a:t> </a:t>
            </a:r>
            <a:r>
              <a:rPr sz="1200" b="1" dirty="0">
                <a:latin typeface="Baskerville Old Face" panose="02020602080505020303" pitchFamily="18" charset="0"/>
                <a:cs typeface="Arial"/>
              </a:rPr>
              <a:t>operating</a:t>
            </a:r>
            <a:r>
              <a:rPr sz="1200" b="1" spc="-23" dirty="0">
                <a:latin typeface="Baskerville Old Face" panose="02020602080505020303" pitchFamily="18" charset="0"/>
                <a:cs typeface="Arial"/>
              </a:rPr>
              <a:t> </a:t>
            </a:r>
            <a:r>
              <a:rPr sz="1200" b="1" dirty="0">
                <a:latin typeface="Baskerville Old Face" panose="02020602080505020303" pitchFamily="18" charset="0"/>
                <a:cs typeface="Arial"/>
              </a:rPr>
              <a:t>expenses.</a:t>
            </a:r>
            <a:r>
              <a:rPr sz="1200" b="1" spc="-36" dirty="0">
                <a:latin typeface="Baskerville Old Face" panose="02020602080505020303" pitchFamily="18" charset="0"/>
                <a:cs typeface="Arial"/>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result</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can</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be</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regarded</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as</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a:t>
            </a:r>
            <a:r>
              <a:rPr sz="1200" spc="14" dirty="0">
                <a:latin typeface="Baskerville Old Face" panose="02020602080505020303" pitchFamily="18" charset="0"/>
                <a:cs typeface="Microsoft Sans Serif"/>
              </a:rPr>
              <a:t> </a:t>
            </a:r>
            <a:r>
              <a:rPr sz="1200" b="1" spc="-9" dirty="0">
                <a:latin typeface="Baskerville Old Face" panose="02020602080505020303" pitchFamily="18" charset="0"/>
                <a:cs typeface="Arial"/>
              </a:rPr>
              <a:t>arm’s </a:t>
            </a:r>
            <a:r>
              <a:rPr sz="1200" b="1" dirty="0">
                <a:latin typeface="Baskerville Old Face" panose="02020602080505020303" pitchFamily="18" charset="0"/>
                <a:cs typeface="Arial"/>
              </a:rPr>
              <a:t>length</a:t>
            </a:r>
            <a:r>
              <a:rPr sz="1200" b="1" spc="-5" dirty="0">
                <a:latin typeface="Baskerville Old Face" panose="02020602080505020303" pitchFamily="18" charset="0"/>
                <a:cs typeface="Arial"/>
              </a:rPr>
              <a:t> </a:t>
            </a:r>
            <a:r>
              <a:rPr sz="1200" b="1" dirty="0">
                <a:latin typeface="Baskerville Old Face" panose="02020602080505020303" pitchFamily="18" charset="0"/>
                <a:cs typeface="Arial"/>
              </a:rPr>
              <a:t>price</a:t>
            </a:r>
            <a:r>
              <a:rPr sz="1200" b="1" spc="-18" dirty="0">
                <a:latin typeface="Baskerville Old Face" panose="02020602080505020303" pitchFamily="18" charset="0"/>
                <a:cs typeface="Arial"/>
              </a:rPr>
              <a:t> </a:t>
            </a:r>
            <a:r>
              <a:rPr sz="1200" b="1" dirty="0">
                <a:latin typeface="Baskerville Old Face" panose="02020602080505020303" pitchFamily="18" charset="0"/>
                <a:cs typeface="Arial"/>
              </a:rPr>
              <a:t>of</a:t>
            </a:r>
            <a:r>
              <a:rPr sz="1200" b="1" spc="-5"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9" dirty="0">
                <a:latin typeface="Baskerville Old Face" panose="02020602080505020303" pitchFamily="18" charset="0"/>
                <a:cs typeface="Arial"/>
              </a:rPr>
              <a:t> </a:t>
            </a:r>
            <a:r>
              <a:rPr sz="1200" b="1" dirty="0">
                <a:latin typeface="Baskerville Old Face" panose="02020602080505020303" pitchFamily="18" charset="0"/>
                <a:cs typeface="Arial"/>
              </a:rPr>
              <a:t>transfer</a:t>
            </a:r>
            <a:r>
              <a:rPr sz="1200" b="1" spc="-27" dirty="0">
                <a:latin typeface="Baskerville Old Face" panose="02020602080505020303" pitchFamily="18" charset="0"/>
                <a:cs typeface="Arial"/>
              </a:rPr>
              <a:t> </a:t>
            </a:r>
            <a:r>
              <a:rPr sz="1200" b="1" spc="-23" dirty="0">
                <a:latin typeface="Baskerville Old Face" panose="02020602080505020303" pitchFamily="18" charset="0"/>
                <a:cs typeface="Arial"/>
              </a:rPr>
              <a:t>of </a:t>
            </a:r>
            <a:r>
              <a:rPr sz="1200" b="1" dirty="0">
                <a:latin typeface="Baskerville Old Face" panose="02020602080505020303" pitchFamily="18" charset="0"/>
                <a:cs typeface="Arial"/>
              </a:rPr>
              <a:t>goods</a:t>
            </a:r>
            <a:r>
              <a:rPr sz="1200" b="1" spc="-5" dirty="0">
                <a:latin typeface="Baskerville Old Face" panose="02020602080505020303" pitchFamily="18" charset="0"/>
                <a:cs typeface="Arial"/>
              </a:rPr>
              <a:t> </a:t>
            </a:r>
            <a:r>
              <a:rPr sz="1200" b="1" dirty="0">
                <a:latin typeface="Baskerville Old Face" panose="02020602080505020303" pitchFamily="18" charset="0"/>
                <a:cs typeface="Arial"/>
              </a:rPr>
              <a:t>between</a:t>
            </a:r>
            <a:r>
              <a:rPr sz="1200" b="1" spc="-45"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18" dirty="0">
                <a:latin typeface="Baskerville Old Face" panose="02020602080505020303" pitchFamily="18" charset="0"/>
                <a:cs typeface="Arial"/>
              </a:rPr>
              <a:t> </a:t>
            </a:r>
            <a:r>
              <a:rPr sz="1200" b="1" spc="-9" dirty="0">
                <a:latin typeface="Baskerville Old Face" panose="02020602080505020303" pitchFamily="18" charset="0"/>
                <a:cs typeface="Arial"/>
              </a:rPr>
              <a:t>associated enterprises</a:t>
            </a:r>
            <a:endParaRPr sz="1200" dirty="0">
              <a:latin typeface="Baskerville Old Face" panose="02020602080505020303" pitchFamily="18" charset="0"/>
              <a:cs typeface="Arial"/>
            </a:endParaRPr>
          </a:p>
        </p:txBody>
      </p:sp>
      <p:sp>
        <p:nvSpPr>
          <p:cNvPr id="11" name="object 21">
            <a:extLst>
              <a:ext uri="{FF2B5EF4-FFF2-40B4-BE49-F238E27FC236}">
                <a16:creationId xmlns:a16="http://schemas.microsoft.com/office/drawing/2014/main" id="{848BE5DD-D28B-4B49-9A0A-C8BF93583FE1}"/>
              </a:ext>
            </a:extLst>
          </p:cNvPr>
          <p:cNvSpPr txBox="1"/>
          <p:nvPr/>
        </p:nvSpPr>
        <p:spPr>
          <a:xfrm>
            <a:off x="8066498" y="1854883"/>
            <a:ext cx="2390519" cy="2966274"/>
          </a:xfrm>
          <a:prstGeom prst="rect">
            <a:avLst/>
          </a:prstGeom>
        </p:spPr>
        <p:txBody>
          <a:bodyPr vert="horz" wrap="square" lIns="0" tIns="11507" rIns="0" bIns="0" rtlCol="0">
            <a:spAutoFit/>
          </a:bodyPr>
          <a:lstStyle/>
          <a:p>
            <a:pPr marL="167415" marR="4602" indent="-156484">
              <a:spcBef>
                <a:spcPts val="91"/>
              </a:spcBef>
              <a:buChar char="•"/>
              <a:tabLst>
                <a:tab pos="167415" algn="l"/>
                <a:tab pos="168566" algn="l"/>
              </a:tabLst>
            </a:pPr>
            <a:r>
              <a:rPr sz="1200" dirty="0">
                <a:latin typeface="Baskerville Old Face" panose="02020602080505020303" pitchFamily="18" charset="0"/>
                <a:cs typeface="Microsoft Sans Serif"/>
              </a:rPr>
              <a:t>	The</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CPM determines</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arm’s </a:t>
            </a:r>
            <a:r>
              <a:rPr sz="1200" dirty="0">
                <a:latin typeface="Baskerville Old Face" panose="02020602080505020303" pitchFamily="18" charset="0"/>
                <a:cs typeface="Microsoft Sans Serif"/>
              </a:rPr>
              <a:t>length</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price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1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products </a:t>
            </a:r>
            <a:r>
              <a:rPr sz="1200" dirty="0">
                <a:latin typeface="Baskerville Old Face" panose="02020602080505020303" pitchFamily="18" charset="0"/>
                <a:cs typeface="Microsoft Sans Serif"/>
              </a:rPr>
              <a:t>manufactured</a:t>
            </a:r>
            <a:r>
              <a:rPr sz="1200" spc="-5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services</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rendered</a:t>
            </a:r>
            <a:r>
              <a:rPr sz="1200" spc="-27"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a</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controlled</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transaction</a:t>
            </a:r>
            <a:r>
              <a:rPr sz="1200" spc="-5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by </a:t>
            </a:r>
            <a:r>
              <a:rPr sz="1200" dirty="0">
                <a:latin typeface="Baskerville Old Face" panose="02020602080505020303" pitchFamily="18" charset="0"/>
                <a:cs typeface="Microsoft Sans Serif"/>
              </a:rPr>
              <a:t>comparing</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gross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profit</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margin </a:t>
            </a:r>
            <a:r>
              <a:rPr sz="1200" dirty="0">
                <a:latin typeface="Baskerville Old Face" panose="02020602080505020303" pitchFamily="18" charset="0"/>
                <a:cs typeface="Microsoft Sans Serif"/>
              </a:rPr>
              <a:t>applied</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direct</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and</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indirect </a:t>
            </a:r>
            <a:r>
              <a:rPr sz="1200" dirty="0">
                <a:latin typeface="Baskerville Old Face" panose="02020602080505020303" pitchFamily="18" charset="0"/>
                <a:cs typeface="Microsoft Sans Serif"/>
              </a:rPr>
              <a:t>costs incurred</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for </a:t>
            </a:r>
            <a:r>
              <a:rPr sz="1200" spc="-9" dirty="0">
                <a:latin typeface="Baskerville Old Face" panose="02020602080505020303" pitchFamily="18" charset="0"/>
                <a:cs typeface="Microsoft Sans Serif"/>
              </a:rPr>
              <a:t>production</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or</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for </a:t>
            </a:r>
            <a:r>
              <a:rPr sz="1200" dirty="0">
                <a:latin typeface="Baskerville Old Face" panose="02020602080505020303" pitchFamily="18" charset="0"/>
                <a:cs typeface="Microsoft Sans Serif"/>
              </a:rPr>
              <a:t>rendering</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services</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by</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tested </a:t>
            </a:r>
            <a:r>
              <a:rPr sz="1200" dirty="0">
                <a:latin typeface="Baskerville Old Face" panose="02020602080505020303" pitchFamily="18" charset="0"/>
                <a:cs typeface="Microsoft Sans Serif"/>
              </a:rPr>
              <a:t>party</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against</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margin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earned</a:t>
            </a:r>
            <a:r>
              <a:rPr sz="1200" spc="-41"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by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party</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or</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by</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independent</a:t>
            </a:r>
            <a:r>
              <a:rPr sz="1200" spc="-27"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party </a:t>
            </a:r>
            <a:r>
              <a:rPr sz="1200" dirty="0">
                <a:latin typeface="Baskerville Old Face" panose="02020602080505020303" pitchFamily="18" charset="0"/>
                <a:cs typeface="Microsoft Sans Serif"/>
              </a:rPr>
              <a:t>under </a:t>
            </a:r>
            <a:r>
              <a:rPr sz="1200" spc="-9" dirty="0">
                <a:latin typeface="Baskerville Old Face" panose="02020602080505020303" pitchFamily="18" charset="0"/>
                <a:cs typeface="Microsoft Sans Serif"/>
              </a:rPr>
              <a:t>uncontrolled</a:t>
            </a:r>
            <a:r>
              <a:rPr sz="1200"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similar </a:t>
            </a:r>
            <a:r>
              <a:rPr sz="1200" dirty="0">
                <a:latin typeface="Baskerville Old Face" panose="02020602080505020303" pitchFamily="18" charset="0"/>
                <a:cs typeface="Microsoft Sans Serif"/>
              </a:rPr>
              <a:t>conditions.</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This</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preferred </a:t>
            </a:r>
            <a:r>
              <a:rPr sz="1200" dirty="0">
                <a:latin typeface="Baskerville Old Face" panose="02020602080505020303" pitchFamily="18" charset="0"/>
                <a:cs typeface="Microsoft Sans Serif"/>
              </a:rPr>
              <a:t>method</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 case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Semi</a:t>
            </a:r>
            <a:r>
              <a:rPr sz="1200" spc="-1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finished </a:t>
            </a:r>
            <a:r>
              <a:rPr sz="1200" dirty="0">
                <a:latin typeface="Baskerville Old Face" panose="02020602080505020303" pitchFamily="18" charset="0"/>
                <a:cs typeface="Microsoft Sans Serif"/>
              </a:rPr>
              <a:t>goods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sold</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between</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related</a:t>
            </a:r>
            <a:r>
              <a:rPr sz="1200" spc="-32"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parties </a:t>
            </a:r>
            <a:r>
              <a:rPr sz="1200" dirty="0">
                <a:latin typeface="Baskerville Old Face" panose="02020602080505020303" pitchFamily="18" charset="0"/>
                <a:cs typeface="Microsoft Sans Serif"/>
              </a:rPr>
              <a:t>and</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Contract/</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toll</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manufacturing agreement.</a:t>
            </a:r>
            <a:endParaRPr sz="1200" dirty="0">
              <a:latin typeface="Baskerville Old Face" panose="02020602080505020303" pitchFamily="18" charset="0"/>
              <a:cs typeface="Microsoft Sans Serif"/>
            </a:endParaRPr>
          </a:p>
        </p:txBody>
      </p:sp>
      <p:sp>
        <p:nvSpPr>
          <p:cNvPr id="12" name="object 16">
            <a:extLst>
              <a:ext uri="{FF2B5EF4-FFF2-40B4-BE49-F238E27FC236}">
                <a16:creationId xmlns:a16="http://schemas.microsoft.com/office/drawing/2014/main" id="{AD79F50B-C9BD-45B2-8E10-AE34DE9C471B}"/>
              </a:ext>
            </a:extLst>
          </p:cNvPr>
          <p:cNvSpPr txBox="1"/>
          <p:nvPr/>
        </p:nvSpPr>
        <p:spPr>
          <a:xfrm>
            <a:off x="2148558" y="1433402"/>
            <a:ext cx="1696489" cy="290464"/>
          </a:xfrm>
          <a:prstGeom prst="rect">
            <a:avLst/>
          </a:prstGeom>
        </p:spPr>
        <p:txBody>
          <a:bodyPr vert="horz" wrap="square" lIns="0" tIns="13335" rIns="0" bIns="0" rtlCol="0">
            <a:spAutoFit/>
          </a:bodyPr>
          <a:lstStyle/>
          <a:p>
            <a:pPr marL="12700" algn="ctr">
              <a:lnSpc>
                <a:spcPct val="100000"/>
              </a:lnSpc>
              <a:spcBef>
                <a:spcPts val="105"/>
              </a:spcBef>
            </a:pPr>
            <a:r>
              <a:rPr b="1" dirty="0">
                <a:solidFill>
                  <a:srgbClr val="00D396"/>
                </a:solidFill>
                <a:latin typeface="Baskerville Old Face" panose="02020602080505020303" pitchFamily="18" charset="0"/>
                <a:cs typeface="Arial"/>
              </a:rPr>
              <a:t>CUP</a:t>
            </a:r>
            <a:r>
              <a:rPr b="1" spc="-50" dirty="0">
                <a:solidFill>
                  <a:srgbClr val="00D396"/>
                </a:solidFill>
                <a:latin typeface="Baskerville Old Face" panose="02020602080505020303" pitchFamily="18" charset="0"/>
                <a:cs typeface="Arial"/>
              </a:rPr>
              <a:t> </a:t>
            </a:r>
            <a:r>
              <a:rPr b="1" spc="-10" dirty="0">
                <a:solidFill>
                  <a:srgbClr val="00D396"/>
                </a:solidFill>
                <a:latin typeface="Baskerville Old Face" panose="02020602080505020303" pitchFamily="18" charset="0"/>
                <a:cs typeface="Arial"/>
              </a:rPr>
              <a:t>Method</a:t>
            </a:r>
            <a:endParaRPr dirty="0">
              <a:latin typeface="Baskerville Old Face" panose="02020602080505020303" pitchFamily="18" charset="0"/>
              <a:cs typeface="Arial"/>
            </a:endParaRPr>
          </a:p>
        </p:txBody>
      </p:sp>
      <p:sp>
        <p:nvSpPr>
          <p:cNvPr id="13" name="object 17">
            <a:extLst>
              <a:ext uri="{FF2B5EF4-FFF2-40B4-BE49-F238E27FC236}">
                <a16:creationId xmlns:a16="http://schemas.microsoft.com/office/drawing/2014/main" id="{CBE0F904-D0CB-43C0-9C34-AA122C92F475}"/>
              </a:ext>
            </a:extLst>
          </p:cNvPr>
          <p:cNvSpPr txBox="1"/>
          <p:nvPr/>
        </p:nvSpPr>
        <p:spPr>
          <a:xfrm>
            <a:off x="5426827" y="1433401"/>
            <a:ext cx="1379455" cy="290464"/>
          </a:xfrm>
          <a:prstGeom prst="rect">
            <a:avLst/>
          </a:prstGeom>
        </p:spPr>
        <p:txBody>
          <a:bodyPr vert="horz" wrap="square" lIns="0" tIns="13335" rIns="0" bIns="0" rtlCol="0">
            <a:spAutoFit/>
          </a:bodyPr>
          <a:lstStyle/>
          <a:p>
            <a:pPr marL="12700">
              <a:lnSpc>
                <a:spcPct val="100000"/>
              </a:lnSpc>
              <a:spcBef>
                <a:spcPts val="105"/>
              </a:spcBef>
            </a:pPr>
            <a:r>
              <a:rPr b="1" dirty="0">
                <a:solidFill>
                  <a:srgbClr val="007361"/>
                </a:solidFill>
                <a:latin typeface="Baskerville Old Face" panose="02020602080505020303" pitchFamily="18" charset="0"/>
                <a:cs typeface="Arial"/>
              </a:rPr>
              <a:t>RPM</a:t>
            </a:r>
            <a:r>
              <a:rPr b="1" spc="-15" dirty="0">
                <a:solidFill>
                  <a:srgbClr val="007361"/>
                </a:solidFill>
                <a:latin typeface="Baskerville Old Face" panose="02020602080505020303" pitchFamily="18" charset="0"/>
                <a:cs typeface="Arial"/>
              </a:rPr>
              <a:t> </a:t>
            </a:r>
            <a:r>
              <a:rPr b="1" spc="-10" dirty="0">
                <a:solidFill>
                  <a:srgbClr val="007361"/>
                </a:solidFill>
                <a:latin typeface="Baskerville Old Face" panose="02020602080505020303" pitchFamily="18" charset="0"/>
                <a:cs typeface="Arial"/>
              </a:rPr>
              <a:t>Method</a:t>
            </a:r>
            <a:endParaRPr dirty="0">
              <a:latin typeface="Baskerville Old Face" panose="02020602080505020303" pitchFamily="18" charset="0"/>
              <a:cs typeface="Arial"/>
            </a:endParaRPr>
          </a:p>
        </p:txBody>
      </p:sp>
      <p:sp>
        <p:nvSpPr>
          <p:cNvPr id="14" name="object 18">
            <a:extLst>
              <a:ext uri="{FF2B5EF4-FFF2-40B4-BE49-F238E27FC236}">
                <a16:creationId xmlns:a16="http://schemas.microsoft.com/office/drawing/2014/main" id="{61593408-8FB1-4129-9C1B-8D4B9541BB7F}"/>
              </a:ext>
            </a:extLst>
          </p:cNvPr>
          <p:cNvSpPr txBox="1"/>
          <p:nvPr/>
        </p:nvSpPr>
        <p:spPr>
          <a:xfrm>
            <a:off x="8472340" y="1433401"/>
            <a:ext cx="1715318" cy="290464"/>
          </a:xfrm>
          <a:prstGeom prst="rect">
            <a:avLst/>
          </a:prstGeom>
        </p:spPr>
        <p:txBody>
          <a:bodyPr vert="horz" wrap="square" lIns="0" tIns="13335" rIns="0" bIns="0" rtlCol="0">
            <a:spAutoFit/>
          </a:bodyPr>
          <a:lstStyle/>
          <a:p>
            <a:pPr marL="12700">
              <a:lnSpc>
                <a:spcPct val="100000"/>
              </a:lnSpc>
              <a:spcBef>
                <a:spcPts val="105"/>
              </a:spcBef>
            </a:pPr>
            <a:r>
              <a:rPr b="1" dirty="0">
                <a:solidFill>
                  <a:srgbClr val="00D396"/>
                </a:solidFill>
                <a:latin typeface="Baskerville Old Face" panose="02020602080505020303" pitchFamily="18" charset="0"/>
                <a:cs typeface="Arial"/>
              </a:rPr>
              <a:t>Cost</a:t>
            </a:r>
            <a:r>
              <a:rPr b="1" spc="-30" dirty="0">
                <a:solidFill>
                  <a:srgbClr val="00D396"/>
                </a:solidFill>
                <a:latin typeface="Baskerville Old Face" panose="02020602080505020303" pitchFamily="18" charset="0"/>
                <a:cs typeface="Arial"/>
              </a:rPr>
              <a:t> </a:t>
            </a:r>
            <a:r>
              <a:rPr b="1" dirty="0">
                <a:solidFill>
                  <a:srgbClr val="00D396"/>
                </a:solidFill>
                <a:latin typeface="Baskerville Old Face" panose="02020602080505020303" pitchFamily="18" charset="0"/>
                <a:cs typeface="Arial"/>
              </a:rPr>
              <a:t>Plus</a:t>
            </a:r>
            <a:r>
              <a:rPr b="1" spc="-30" dirty="0">
                <a:solidFill>
                  <a:srgbClr val="00D396"/>
                </a:solidFill>
                <a:latin typeface="Baskerville Old Face" panose="02020602080505020303" pitchFamily="18" charset="0"/>
                <a:cs typeface="Arial"/>
              </a:rPr>
              <a:t> </a:t>
            </a:r>
            <a:r>
              <a:rPr b="1" spc="-10" dirty="0">
                <a:solidFill>
                  <a:srgbClr val="00D396"/>
                </a:solidFill>
                <a:latin typeface="Baskerville Old Face" panose="02020602080505020303" pitchFamily="18" charset="0"/>
                <a:cs typeface="Arial"/>
              </a:rPr>
              <a:t>Method</a:t>
            </a:r>
            <a:endParaRPr dirty="0">
              <a:latin typeface="Baskerville Old Face" panose="02020602080505020303" pitchFamily="18" charset="0"/>
              <a:cs typeface="Arial"/>
            </a:endParaRPr>
          </a:p>
        </p:txBody>
      </p:sp>
      <p:sp>
        <p:nvSpPr>
          <p:cNvPr id="15" name="object 15">
            <a:extLst>
              <a:ext uri="{FF2B5EF4-FFF2-40B4-BE49-F238E27FC236}">
                <a16:creationId xmlns:a16="http://schemas.microsoft.com/office/drawing/2014/main" id="{2803337A-E3E7-459A-B461-126FA706CED1}"/>
              </a:ext>
            </a:extLst>
          </p:cNvPr>
          <p:cNvSpPr/>
          <p:nvPr/>
        </p:nvSpPr>
        <p:spPr>
          <a:xfrm>
            <a:off x="1535448" y="1106775"/>
            <a:ext cx="2847336" cy="4732135"/>
          </a:xfrm>
          <a:custGeom>
            <a:avLst/>
            <a:gdLst/>
            <a:ahLst/>
            <a:cxnLst/>
            <a:rect l="l" t="t" r="r" b="b"/>
            <a:pathLst>
              <a:path w="3142615" h="5222875">
                <a:moveTo>
                  <a:pt x="295656" y="2501265"/>
                </a:moveTo>
                <a:lnTo>
                  <a:pt x="0" y="2190242"/>
                </a:lnTo>
                <a:lnTo>
                  <a:pt x="7493" y="2880614"/>
                </a:lnTo>
                <a:lnTo>
                  <a:pt x="295656" y="2501265"/>
                </a:lnTo>
                <a:close/>
              </a:path>
              <a:path w="3142615" h="5222875">
                <a:moveTo>
                  <a:pt x="3142488" y="414147"/>
                </a:moveTo>
                <a:lnTo>
                  <a:pt x="3139617" y="365861"/>
                </a:lnTo>
                <a:lnTo>
                  <a:pt x="3131413" y="319201"/>
                </a:lnTo>
                <a:lnTo>
                  <a:pt x="3118154" y="274497"/>
                </a:lnTo>
                <a:lnTo>
                  <a:pt x="3100171" y="232041"/>
                </a:lnTo>
                <a:lnTo>
                  <a:pt x="3077756" y="192163"/>
                </a:lnTo>
                <a:lnTo>
                  <a:pt x="3051238" y="155168"/>
                </a:lnTo>
                <a:lnTo>
                  <a:pt x="3020911" y="121348"/>
                </a:lnTo>
                <a:lnTo>
                  <a:pt x="2987090" y="91046"/>
                </a:lnTo>
                <a:lnTo>
                  <a:pt x="2950083" y="64541"/>
                </a:lnTo>
                <a:lnTo>
                  <a:pt x="2910192" y="42151"/>
                </a:lnTo>
                <a:lnTo>
                  <a:pt x="2867749" y="24206"/>
                </a:lnTo>
                <a:lnTo>
                  <a:pt x="2823032" y="10985"/>
                </a:lnTo>
                <a:lnTo>
                  <a:pt x="2776372" y="2819"/>
                </a:lnTo>
                <a:lnTo>
                  <a:pt x="2728087" y="0"/>
                </a:lnTo>
                <a:lnTo>
                  <a:pt x="414020" y="0"/>
                </a:lnTo>
                <a:lnTo>
                  <a:pt x="365747" y="2844"/>
                </a:lnTo>
                <a:lnTo>
                  <a:pt x="319112" y="11036"/>
                </a:lnTo>
                <a:lnTo>
                  <a:pt x="274434" y="24269"/>
                </a:lnTo>
                <a:lnTo>
                  <a:pt x="232003" y="42240"/>
                </a:lnTo>
                <a:lnTo>
                  <a:pt x="192151" y="64630"/>
                </a:lnTo>
                <a:lnTo>
                  <a:pt x="155168" y="91135"/>
                </a:lnTo>
                <a:lnTo>
                  <a:pt x="121373" y="121450"/>
                </a:lnTo>
                <a:lnTo>
                  <a:pt x="91071" y="155257"/>
                </a:lnTo>
                <a:lnTo>
                  <a:pt x="64579" y="192252"/>
                </a:lnTo>
                <a:lnTo>
                  <a:pt x="42202" y="232117"/>
                </a:lnTo>
                <a:lnTo>
                  <a:pt x="24231" y="274561"/>
                </a:lnTo>
                <a:lnTo>
                  <a:pt x="11010" y="319252"/>
                </a:lnTo>
                <a:lnTo>
                  <a:pt x="2832" y="365887"/>
                </a:lnTo>
                <a:lnTo>
                  <a:pt x="0" y="414147"/>
                </a:lnTo>
                <a:lnTo>
                  <a:pt x="0" y="2034159"/>
                </a:lnTo>
                <a:lnTo>
                  <a:pt x="46609" y="2071116"/>
                </a:lnTo>
                <a:lnTo>
                  <a:pt x="46609" y="414147"/>
                </a:lnTo>
                <a:lnTo>
                  <a:pt x="49568" y="368147"/>
                </a:lnTo>
                <a:lnTo>
                  <a:pt x="57988" y="323850"/>
                </a:lnTo>
                <a:lnTo>
                  <a:pt x="71539" y="281597"/>
                </a:lnTo>
                <a:lnTo>
                  <a:pt x="89852" y="241744"/>
                </a:lnTo>
                <a:lnTo>
                  <a:pt x="112623" y="204622"/>
                </a:lnTo>
                <a:lnTo>
                  <a:pt x="139484" y="170586"/>
                </a:lnTo>
                <a:lnTo>
                  <a:pt x="170103" y="139954"/>
                </a:lnTo>
                <a:lnTo>
                  <a:pt x="204139" y="113093"/>
                </a:lnTo>
                <a:lnTo>
                  <a:pt x="241249" y="90322"/>
                </a:lnTo>
                <a:lnTo>
                  <a:pt x="281101" y="71996"/>
                </a:lnTo>
                <a:lnTo>
                  <a:pt x="323342" y="58470"/>
                </a:lnTo>
                <a:lnTo>
                  <a:pt x="367626" y="50063"/>
                </a:lnTo>
                <a:lnTo>
                  <a:pt x="413639" y="47117"/>
                </a:lnTo>
                <a:lnTo>
                  <a:pt x="2728087" y="47117"/>
                </a:lnTo>
                <a:lnTo>
                  <a:pt x="2774086" y="50088"/>
                </a:lnTo>
                <a:lnTo>
                  <a:pt x="2818371" y="58521"/>
                </a:lnTo>
                <a:lnTo>
                  <a:pt x="2860611" y="72072"/>
                </a:lnTo>
                <a:lnTo>
                  <a:pt x="2900464" y="90398"/>
                </a:lnTo>
                <a:lnTo>
                  <a:pt x="2937573" y="113182"/>
                </a:lnTo>
                <a:lnTo>
                  <a:pt x="2971609" y="140042"/>
                </a:lnTo>
                <a:lnTo>
                  <a:pt x="3002229" y="170675"/>
                </a:lnTo>
                <a:lnTo>
                  <a:pt x="3029089" y="204711"/>
                </a:lnTo>
                <a:lnTo>
                  <a:pt x="3051860" y="241833"/>
                </a:lnTo>
                <a:lnTo>
                  <a:pt x="3070174" y="281673"/>
                </a:lnTo>
                <a:lnTo>
                  <a:pt x="3083725" y="323900"/>
                </a:lnTo>
                <a:lnTo>
                  <a:pt x="3092145" y="368173"/>
                </a:lnTo>
                <a:lnTo>
                  <a:pt x="3095117" y="414147"/>
                </a:lnTo>
                <a:lnTo>
                  <a:pt x="3095117" y="4808728"/>
                </a:lnTo>
                <a:lnTo>
                  <a:pt x="3092145" y="4854702"/>
                </a:lnTo>
                <a:lnTo>
                  <a:pt x="3083712" y="4898974"/>
                </a:lnTo>
                <a:lnTo>
                  <a:pt x="3070161" y="4941189"/>
                </a:lnTo>
                <a:lnTo>
                  <a:pt x="3051835" y="4981029"/>
                </a:lnTo>
                <a:lnTo>
                  <a:pt x="3029051" y="5018125"/>
                </a:lnTo>
                <a:lnTo>
                  <a:pt x="3002191" y="5052161"/>
                </a:lnTo>
                <a:lnTo>
                  <a:pt x="2971558" y="5082781"/>
                </a:lnTo>
                <a:lnTo>
                  <a:pt x="2937522" y="5109642"/>
                </a:lnTo>
                <a:lnTo>
                  <a:pt x="2900400" y="5132413"/>
                </a:lnTo>
                <a:lnTo>
                  <a:pt x="2860560" y="5150751"/>
                </a:lnTo>
                <a:lnTo>
                  <a:pt x="2818333" y="5164302"/>
                </a:lnTo>
                <a:lnTo>
                  <a:pt x="2774061" y="5172735"/>
                </a:lnTo>
                <a:lnTo>
                  <a:pt x="2728087" y="5175707"/>
                </a:lnTo>
                <a:lnTo>
                  <a:pt x="421767" y="5175707"/>
                </a:lnTo>
                <a:lnTo>
                  <a:pt x="375754" y="5172761"/>
                </a:lnTo>
                <a:lnTo>
                  <a:pt x="331470" y="5164328"/>
                </a:lnTo>
                <a:lnTo>
                  <a:pt x="289229" y="5150790"/>
                </a:lnTo>
                <a:lnTo>
                  <a:pt x="249377" y="5132451"/>
                </a:lnTo>
                <a:lnTo>
                  <a:pt x="212267" y="5109692"/>
                </a:lnTo>
                <a:lnTo>
                  <a:pt x="178231" y="5082819"/>
                </a:lnTo>
                <a:lnTo>
                  <a:pt x="147612" y="5052199"/>
                </a:lnTo>
                <a:lnTo>
                  <a:pt x="120751" y="5018163"/>
                </a:lnTo>
                <a:lnTo>
                  <a:pt x="97980" y="4981054"/>
                </a:lnTo>
                <a:lnTo>
                  <a:pt x="79667" y="4941214"/>
                </a:lnTo>
                <a:lnTo>
                  <a:pt x="66116" y="4898987"/>
                </a:lnTo>
                <a:lnTo>
                  <a:pt x="57696" y="4854714"/>
                </a:lnTo>
                <a:lnTo>
                  <a:pt x="54737" y="4808728"/>
                </a:lnTo>
                <a:lnTo>
                  <a:pt x="54737" y="3012313"/>
                </a:lnTo>
                <a:lnTo>
                  <a:pt x="8001" y="3081909"/>
                </a:lnTo>
                <a:lnTo>
                  <a:pt x="8001" y="4808728"/>
                </a:lnTo>
                <a:lnTo>
                  <a:pt x="10820" y="4856962"/>
                </a:lnTo>
                <a:lnTo>
                  <a:pt x="18999" y="4903571"/>
                </a:lnTo>
                <a:lnTo>
                  <a:pt x="32219" y="4948225"/>
                </a:lnTo>
                <a:lnTo>
                  <a:pt x="50165" y="4990630"/>
                </a:lnTo>
                <a:lnTo>
                  <a:pt x="72542" y="5030482"/>
                </a:lnTo>
                <a:lnTo>
                  <a:pt x="99009" y="5067465"/>
                </a:lnTo>
                <a:lnTo>
                  <a:pt x="129298" y="5101260"/>
                </a:lnTo>
                <a:lnTo>
                  <a:pt x="163068" y="5131562"/>
                </a:lnTo>
                <a:lnTo>
                  <a:pt x="200025" y="5158079"/>
                </a:lnTo>
                <a:lnTo>
                  <a:pt x="239864" y="5180482"/>
                </a:lnTo>
                <a:lnTo>
                  <a:pt x="282257" y="5198453"/>
                </a:lnTo>
                <a:lnTo>
                  <a:pt x="326910" y="5211711"/>
                </a:lnTo>
                <a:lnTo>
                  <a:pt x="373519" y="5219928"/>
                </a:lnTo>
                <a:lnTo>
                  <a:pt x="421767" y="5222786"/>
                </a:lnTo>
                <a:lnTo>
                  <a:pt x="2728087" y="5222786"/>
                </a:lnTo>
                <a:lnTo>
                  <a:pt x="2776372" y="5219979"/>
                </a:lnTo>
                <a:lnTo>
                  <a:pt x="2823032" y="5211813"/>
                </a:lnTo>
                <a:lnTo>
                  <a:pt x="2867749" y="5198592"/>
                </a:lnTo>
                <a:lnTo>
                  <a:pt x="2910192" y="5180635"/>
                </a:lnTo>
                <a:lnTo>
                  <a:pt x="2950083" y="5158257"/>
                </a:lnTo>
                <a:lnTo>
                  <a:pt x="2987090" y="5131752"/>
                </a:lnTo>
                <a:lnTo>
                  <a:pt x="3020911" y="5101450"/>
                </a:lnTo>
                <a:lnTo>
                  <a:pt x="3051238" y="5067643"/>
                </a:lnTo>
                <a:lnTo>
                  <a:pt x="3077756" y="5030648"/>
                </a:lnTo>
                <a:lnTo>
                  <a:pt x="3100171" y="4990782"/>
                </a:lnTo>
                <a:lnTo>
                  <a:pt x="3118154" y="4948339"/>
                </a:lnTo>
                <a:lnTo>
                  <a:pt x="3131413" y="4903648"/>
                </a:lnTo>
                <a:lnTo>
                  <a:pt x="3139617" y="4857013"/>
                </a:lnTo>
                <a:lnTo>
                  <a:pt x="3142488" y="4808728"/>
                </a:lnTo>
                <a:lnTo>
                  <a:pt x="3142488" y="414147"/>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Tree>
    <p:extLst>
      <p:ext uri="{BB962C8B-B14F-4D97-AF65-F5344CB8AC3E}">
        <p14:creationId xmlns:p14="http://schemas.microsoft.com/office/powerpoint/2010/main" val="204320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4">
            <a:extLst>
              <a:ext uri="{FF2B5EF4-FFF2-40B4-BE49-F238E27FC236}">
                <a16:creationId xmlns:a16="http://schemas.microsoft.com/office/drawing/2014/main" id="{894B9150-A983-4E0A-80DA-29A0B706BF93}"/>
              </a:ext>
            </a:extLst>
          </p:cNvPr>
          <p:cNvSpPr/>
          <p:nvPr/>
        </p:nvSpPr>
        <p:spPr>
          <a:xfrm>
            <a:off x="4632280" y="1119833"/>
            <a:ext cx="2847336" cy="4732135"/>
          </a:xfrm>
          <a:custGeom>
            <a:avLst/>
            <a:gdLst/>
            <a:ahLst/>
            <a:cxnLst/>
            <a:rect l="l" t="t" r="r" b="b"/>
            <a:pathLst>
              <a:path w="3142615" h="5222875">
                <a:moveTo>
                  <a:pt x="295656" y="2501265"/>
                </a:moveTo>
                <a:lnTo>
                  <a:pt x="0" y="2190242"/>
                </a:lnTo>
                <a:lnTo>
                  <a:pt x="7620" y="2880614"/>
                </a:lnTo>
                <a:lnTo>
                  <a:pt x="295656" y="2501265"/>
                </a:lnTo>
                <a:close/>
              </a:path>
              <a:path w="3142615" h="5222875">
                <a:moveTo>
                  <a:pt x="3142488" y="414147"/>
                </a:moveTo>
                <a:lnTo>
                  <a:pt x="3139617" y="365887"/>
                </a:lnTo>
                <a:lnTo>
                  <a:pt x="3131413" y="319252"/>
                </a:lnTo>
                <a:lnTo>
                  <a:pt x="3118167" y="274561"/>
                </a:lnTo>
                <a:lnTo>
                  <a:pt x="3100197" y="232117"/>
                </a:lnTo>
                <a:lnTo>
                  <a:pt x="3077807" y="192252"/>
                </a:lnTo>
                <a:lnTo>
                  <a:pt x="3051302" y="155257"/>
                </a:lnTo>
                <a:lnTo>
                  <a:pt x="3020987" y="121450"/>
                </a:lnTo>
                <a:lnTo>
                  <a:pt x="2987192" y="91135"/>
                </a:lnTo>
                <a:lnTo>
                  <a:pt x="2950210" y="64630"/>
                </a:lnTo>
                <a:lnTo>
                  <a:pt x="2910344" y="42240"/>
                </a:lnTo>
                <a:lnTo>
                  <a:pt x="2867914" y="24269"/>
                </a:lnTo>
                <a:lnTo>
                  <a:pt x="2823235" y="11036"/>
                </a:lnTo>
                <a:lnTo>
                  <a:pt x="2776601" y="2844"/>
                </a:lnTo>
                <a:lnTo>
                  <a:pt x="2728328" y="0"/>
                </a:lnTo>
                <a:lnTo>
                  <a:pt x="414147" y="0"/>
                </a:lnTo>
                <a:lnTo>
                  <a:pt x="365874" y="2844"/>
                </a:lnTo>
                <a:lnTo>
                  <a:pt x="319239" y="11036"/>
                </a:lnTo>
                <a:lnTo>
                  <a:pt x="274548" y="24269"/>
                </a:lnTo>
                <a:lnTo>
                  <a:pt x="232105" y="42240"/>
                </a:lnTo>
                <a:lnTo>
                  <a:pt x="192239" y="64630"/>
                </a:lnTo>
                <a:lnTo>
                  <a:pt x="155244" y="91135"/>
                </a:lnTo>
                <a:lnTo>
                  <a:pt x="121437" y="121450"/>
                </a:lnTo>
                <a:lnTo>
                  <a:pt x="91122" y="155257"/>
                </a:lnTo>
                <a:lnTo>
                  <a:pt x="64617" y="192252"/>
                </a:lnTo>
                <a:lnTo>
                  <a:pt x="42227" y="232117"/>
                </a:lnTo>
                <a:lnTo>
                  <a:pt x="24257" y="274561"/>
                </a:lnTo>
                <a:lnTo>
                  <a:pt x="11023" y="319252"/>
                </a:lnTo>
                <a:lnTo>
                  <a:pt x="2832" y="365887"/>
                </a:lnTo>
                <a:lnTo>
                  <a:pt x="0" y="414147"/>
                </a:lnTo>
                <a:lnTo>
                  <a:pt x="0" y="2034159"/>
                </a:lnTo>
                <a:lnTo>
                  <a:pt x="46609" y="2071116"/>
                </a:lnTo>
                <a:lnTo>
                  <a:pt x="46609" y="414147"/>
                </a:lnTo>
                <a:lnTo>
                  <a:pt x="49568" y="368173"/>
                </a:lnTo>
                <a:lnTo>
                  <a:pt x="58000" y="323900"/>
                </a:lnTo>
                <a:lnTo>
                  <a:pt x="71551" y="281673"/>
                </a:lnTo>
                <a:lnTo>
                  <a:pt x="89877" y="241833"/>
                </a:lnTo>
                <a:lnTo>
                  <a:pt x="112661" y="204711"/>
                </a:lnTo>
                <a:lnTo>
                  <a:pt x="139522" y="170675"/>
                </a:lnTo>
                <a:lnTo>
                  <a:pt x="170154" y="140042"/>
                </a:lnTo>
                <a:lnTo>
                  <a:pt x="204190" y="113182"/>
                </a:lnTo>
                <a:lnTo>
                  <a:pt x="241312" y="90398"/>
                </a:lnTo>
                <a:lnTo>
                  <a:pt x="281152" y="72072"/>
                </a:lnTo>
                <a:lnTo>
                  <a:pt x="323380" y="58521"/>
                </a:lnTo>
                <a:lnTo>
                  <a:pt x="367652" y="50088"/>
                </a:lnTo>
                <a:lnTo>
                  <a:pt x="413639" y="47117"/>
                </a:lnTo>
                <a:lnTo>
                  <a:pt x="2728328" y="47117"/>
                </a:lnTo>
                <a:lnTo>
                  <a:pt x="2774340" y="50063"/>
                </a:lnTo>
                <a:lnTo>
                  <a:pt x="2818638" y="58470"/>
                </a:lnTo>
                <a:lnTo>
                  <a:pt x="2860891" y="71996"/>
                </a:lnTo>
                <a:lnTo>
                  <a:pt x="2900743" y="90322"/>
                </a:lnTo>
                <a:lnTo>
                  <a:pt x="2937865" y="113093"/>
                </a:lnTo>
                <a:lnTo>
                  <a:pt x="2971901" y="139954"/>
                </a:lnTo>
                <a:lnTo>
                  <a:pt x="3002534" y="170586"/>
                </a:lnTo>
                <a:lnTo>
                  <a:pt x="3029394" y="204622"/>
                </a:lnTo>
                <a:lnTo>
                  <a:pt x="3052165" y="241744"/>
                </a:lnTo>
                <a:lnTo>
                  <a:pt x="3070491" y="281597"/>
                </a:lnTo>
                <a:lnTo>
                  <a:pt x="3084017" y="323850"/>
                </a:lnTo>
                <a:lnTo>
                  <a:pt x="3092424" y="368147"/>
                </a:lnTo>
                <a:lnTo>
                  <a:pt x="3095371" y="414147"/>
                </a:lnTo>
                <a:lnTo>
                  <a:pt x="3095371" y="4808728"/>
                </a:lnTo>
                <a:lnTo>
                  <a:pt x="3092399" y="4854714"/>
                </a:lnTo>
                <a:lnTo>
                  <a:pt x="3083979" y="4898987"/>
                </a:lnTo>
                <a:lnTo>
                  <a:pt x="3070428" y="4941214"/>
                </a:lnTo>
                <a:lnTo>
                  <a:pt x="3052114" y="4981054"/>
                </a:lnTo>
                <a:lnTo>
                  <a:pt x="3029343" y="5018163"/>
                </a:lnTo>
                <a:lnTo>
                  <a:pt x="3002483" y="5052199"/>
                </a:lnTo>
                <a:lnTo>
                  <a:pt x="2971863" y="5082819"/>
                </a:lnTo>
                <a:lnTo>
                  <a:pt x="2937827" y="5109692"/>
                </a:lnTo>
                <a:lnTo>
                  <a:pt x="2900718" y="5132451"/>
                </a:lnTo>
                <a:lnTo>
                  <a:pt x="2860865" y="5150790"/>
                </a:lnTo>
                <a:lnTo>
                  <a:pt x="2818625" y="5164328"/>
                </a:lnTo>
                <a:lnTo>
                  <a:pt x="2774340" y="5172761"/>
                </a:lnTo>
                <a:lnTo>
                  <a:pt x="2728328" y="5175707"/>
                </a:lnTo>
                <a:lnTo>
                  <a:pt x="421767" y="5175707"/>
                </a:lnTo>
                <a:lnTo>
                  <a:pt x="375780" y="5172735"/>
                </a:lnTo>
                <a:lnTo>
                  <a:pt x="331508" y="5164302"/>
                </a:lnTo>
                <a:lnTo>
                  <a:pt x="289280" y="5150751"/>
                </a:lnTo>
                <a:lnTo>
                  <a:pt x="249440" y="5132413"/>
                </a:lnTo>
                <a:lnTo>
                  <a:pt x="212318" y="5109642"/>
                </a:lnTo>
                <a:lnTo>
                  <a:pt x="178282" y="5082781"/>
                </a:lnTo>
                <a:lnTo>
                  <a:pt x="147650" y="5052161"/>
                </a:lnTo>
                <a:lnTo>
                  <a:pt x="120789" y="5018125"/>
                </a:lnTo>
                <a:lnTo>
                  <a:pt x="98005" y="4981029"/>
                </a:lnTo>
                <a:lnTo>
                  <a:pt x="79679" y="4941189"/>
                </a:lnTo>
                <a:lnTo>
                  <a:pt x="66128" y="4898974"/>
                </a:lnTo>
                <a:lnTo>
                  <a:pt x="57696" y="4854702"/>
                </a:lnTo>
                <a:lnTo>
                  <a:pt x="54737" y="4808728"/>
                </a:lnTo>
                <a:lnTo>
                  <a:pt x="54737" y="3012313"/>
                </a:lnTo>
                <a:lnTo>
                  <a:pt x="8001" y="3081909"/>
                </a:lnTo>
                <a:lnTo>
                  <a:pt x="8001" y="4808728"/>
                </a:lnTo>
                <a:lnTo>
                  <a:pt x="10858" y="4857000"/>
                </a:lnTo>
                <a:lnTo>
                  <a:pt x="19062" y="4903635"/>
                </a:lnTo>
                <a:lnTo>
                  <a:pt x="32321" y="4948313"/>
                </a:lnTo>
                <a:lnTo>
                  <a:pt x="50304" y="4990744"/>
                </a:lnTo>
                <a:lnTo>
                  <a:pt x="72707" y="5030609"/>
                </a:lnTo>
                <a:lnTo>
                  <a:pt x="99225" y="5067592"/>
                </a:lnTo>
                <a:lnTo>
                  <a:pt x="129552" y="5101399"/>
                </a:lnTo>
                <a:lnTo>
                  <a:pt x="163360" y="5131701"/>
                </a:lnTo>
                <a:lnTo>
                  <a:pt x="200367" y="5158206"/>
                </a:lnTo>
                <a:lnTo>
                  <a:pt x="240233" y="5180596"/>
                </a:lnTo>
                <a:lnTo>
                  <a:pt x="282676" y="5198554"/>
                </a:lnTo>
                <a:lnTo>
                  <a:pt x="327355" y="5211788"/>
                </a:lnTo>
                <a:lnTo>
                  <a:pt x="374002" y="5219966"/>
                </a:lnTo>
                <a:lnTo>
                  <a:pt x="422275" y="5222786"/>
                </a:lnTo>
                <a:lnTo>
                  <a:pt x="2728328" y="5222786"/>
                </a:lnTo>
                <a:lnTo>
                  <a:pt x="2776601" y="5219966"/>
                </a:lnTo>
                <a:lnTo>
                  <a:pt x="2823235" y="5211788"/>
                </a:lnTo>
                <a:lnTo>
                  <a:pt x="2867926" y="5198554"/>
                </a:lnTo>
                <a:lnTo>
                  <a:pt x="2910370" y="5180596"/>
                </a:lnTo>
                <a:lnTo>
                  <a:pt x="2950235" y="5158206"/>
                </a:lnTo>
                <a:lnTo>
                  <a:pt x="2987230" y="5131701"/>
                </a:lnTo>
                <a:lnTo>
                  <a:pt x="3021038" y="5101387"/>
                </a:lnTo>
                <a:lnTo>
                  <a:pt x="3051352" y="5067592"/>
                </a:lnTo>
                <a:lnTo>
                  <a:pt x="3077857" y="5030597"/>
                </a:lnTo>
                <a:lnTo>
                  <a:pt x="3100247" y="4990744"/>
                </a:lnTo>
                <a:lnTo>
                  <a:pt x="3118218" y="4948313"/>
                </a:lnTo>
                <a:lnTo>
                  <a:pt x="3131451" y="4903622"/>
                </a:lnTo>
                <a:lnTo>
                  <a:pt x="3139643" y="4857000"/>
                </a:lnTo>
                <a:lnTo>
                  <a:pt x="3142488" y="4808728"/>
                </a:lnTo>
                <a:lnTo>
                  <a:pt x="3142488" y="414147"/>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8" name="object 15">
            <a:extLst>
              <a:ext uri="{FF2B5EF4-FFF2-40B4-BE49-F238E27FC236}">
                <a16:creationId xmlns:a16="http://schemas.microsoft.com/office/drawing/2014/main" id="{EE1FD209-EFE8-4FA1-96C4-6C17880F6A15}"/>
              </a:ext>
            </a:extLst>
          </p:cNvPr>
          <p:cNvSpPr/>
          <p:nvPr/>
        </p:nvSpPr>
        <p:spPr>
          <a:xfrm>
            <a:off x="7782248" y="1119833"/>
            <a:ext cx="2847336" cy="4732135"/>
          </a:xfrm>
          <a:custGeom>
            <a:avLst/>
            <a:gdLst/>
            <a:ahLst/>
            <a:cxnLst/>
            <a:rect l="l" t="t" r="r" b="b"/>
            <a:pathLst>
              <a:path w="3142615" h="5222875">
                <a:moveTo>
                  <a:pt x="295656" y="2501265"/>
                </a:moveTo>
                <a:lnTo>
                  <a:pt x="0" y="2190242"/>
                </a:lnTo>
                <a:lnTo>
                  <a:pt x="7493" y="2880614"/>
                </a:lnTo>
                <a:lnTo>
                  <a:pt x="295656" y="2501265"/>
                </a:lnTo>
                <a:close/>
              </a:path>
              <a:path w="3142615" h="5222875">
                <a:moveTo>
                  <a:pt x="3142488" y="414147"/>
                </a:moveTo>
                <a:lnTo>
                  <a:pt x="3139617" y="365861"/>
                </a:lnTo>
                <a:lnTo>
                  <a:pt x="3131413" y="319201"/>
                </a:lnTo>
                <a:lnTo>
                  <a:pt x="3118154" y="274497"/>
                </a:lnTo>
                <a:lnTo>
                  <a:pt x="3100171" y="232041"/>
                </a:lnTo>
                <a:lnTo>
                  <a:pt x="3077756" y="192163"/>
                </a:lnTo>
                <a:lnTo>
                  <a:pt x="3051238" y="155168"/>
                </a:lnTo>
                <a:lnTo>
                  <a:pt x="3020911" y="121348"/>
                </a:lnTo>
                <a:lnTo>
                  <a:pt x="2987090" y="91046"/>
                </a:lnTo>
                <a:lnTo>
                  <a:pt x="2950083" y="64541"/>
                </a:lnTo>
                <a:lnTo>
                  <a:pt x="2910192" y="42151"/>
                </a:lnTo>
                <a:lnTo>
                  <a:pt x="2867749" y="24206"/>
                </a:lnTo>
                <a:lnTo>
                  <a:pt x="2823032" y="10985"/>
                </a:lnTo>
                <a:lnTo>
                  <a:pt x="2776372" y="2819"/>
                </a:lnTo>
                <a:lnTo>
                  <a:pt x="2728087" y="0"/>
                </a:lnTo>
                <a:lnTo>
                  <a:pt x="414020" y="0"/>
                </a:lnTo>
                <a:lnTo>
                  <a:pt x="365747" y="2844"/>
                </a:lnTo>
                <a:lnTo>
                  <a:pt x="319112" y="11036"/>
                </a:lnTo>
                <a:lnTo>
                  <a:pt x="274434" y="24269"/>
                </a:lnTo>
                <a:lnTo>
                  <a:pt x="232003" y="42240"/>
                </a:lnTo>
                <a:lnTo>
                  <a:pt x="192151" y="64630"/>
                </a:lnTo>
                <a:lnTo>
                  <a:pt x="155168" y="91135"/>
                </a:lnTo>
                <a:lnTo>
                  <a:pt x="121373" y="121450"/>
                </a:lnTo>
                <a:lnTo>
                  <a:pt x="91071" y="155257"/>
                </a:lnTo>
                <a:lnTo>
                  <a:pt x="64579" y="192252"/>
                </a:lnTo>
                <a:lnTo>
                  <a:pt x="42202" y="232117"/>
                </a:lnTo>
                <a:lnTo>
                  <a:pt x="24231" y="274561"/>
                </a:lnTo>
                <a:lnTo>
                  <a:pt x="11010" y="319252"/>
                </a:lnTo>
                <a:lnTo>
                  <a:pt x="2832" y="365887"/>
                </a:lnTo>
                <a:lnTo>
                  <a:pt x="0" y="414147"/>
                </a:lnTo>
                <a:lnTo>
                  <a:pt x="0" y="2034159"/>
                </a:lnTo>
                <a:lnTo>
                  <a:pt x="46609" y="2071116"/>
                </a:lnTo>
                <a:lnTo>
                  <a:pt x="46609" y="414147"/>
                </a:lnTo>
                <a:lnTo>
                  <a:pt x="49568" y="368147"/>
                </a:lnTo>
                <a:lnTo>
                  <a:pt x="57988" y="323850"/>
                </a:lnTo>
                <a:lnTo>
                  <a:pt x="71539" y="281597"/>
                </a:lnTo>
                <a:lnTo>
                  <a:pt x="89852" y="241744"/>
                </a:lnTo>
                <a:lnTo>
                  <a:pt x="112623" y="204622"/>
                </a:lnTo>
                <a:lnTo>
                  <a:pt x="139484" y="170586"/>
                </a:lnTo>
                <a:lnTo>
                  <a:pt x="170103" y="139954"/>
                </a:lnTo>
                <a:lnTo>
                  <a:pt x="204139" y="113093"/>
                </a:lnTo>
                <a:lnTo>
                  <a:pt x="241249" y="90322"/>
                </a:lnTo>
                <a:lnTo>
                  <a:pt x="281101" y="71996"/>
                </a:lnTo>
                <a:lnTo>
                  <a:pt x="323342" y="58470"/>
                </a:lnTo>
                <a:lnTo>
                  <a:pt x="367626" y="50063"/>
                </a:lnTo>
                <a:lnTo>
                  <a:pt x="413639" y="47117"/>
                </a:lnTo>
                <a:lnTo>
                  <a:pt x="2728087" y="47117"/>
                </a:lnTo>
                <a:lnTo>
                  <a:pt x="2774086" y="50088"/>
                </a:lnTo>
                <a:lnTo>
                  <a:pt x="2818371" y="58521"/>
                </a:lnTo>
                <a:lnTo>
                  <a:pt x="2860611" y="72072"/>
                </a:lnTo>
                <a:lnTo>
                  <a:pt x="2900464" y="90398"/>
                </a:lnTo>
                <a:lnTo>
                  <a:pt x="2937573" y="113182"/>
                </a:lnTo>
                <a:lnTo>
                  <a:pt x="2971609" y="140042"/>
                </a:lnTo>
                <a:lnTo>
                  <a:pt x="3002229" y="170675"/>
                </a:lnTo>
                <a:lnTo>
                  <a:pt x="3029089" y="204711"/>
                </a:lnTo>
                <a:lnTo>
                  <a:pt x="3051860" y="241833"/>
                </a:lnTo>
                <a:lnTo>
                  <a:pt x="3070174" y="281673"/>
                </a:lnTo>
                <a:lnTo>
                  <a:pt x="3083725" y="323900"/>
                </a:lnTo>
                <a:lnTo>
                  <a:pt x="3092145" y="368173"/>
                </a:lnTo>
                <a:lnTo>
                  <a:pt x="3095117" y="414147"/>
                </a:lnTo>
                <a:lnTo>
                  <a:pt x="3095117" y="4808728"/>
                </a:lnTo>
                <a:lnTo>
                  <a:pt x="3092145" y="4854702"/>
                </a:lnTo>
                <a:lnTo>
                  <a:pt x="3083712" y="4898974"/>
                </a:lnTo>
                <a:lnTo>
                  <a:pt x="3070161" y="4941189"/>
                </a:lnTo>
                <a:lnTo>
                  <a:pt x="3051835" y="4981029"/>
                </a:lnTo>
                <a:lnTo>
                  <a:pt x="3029051" y="5018125"/>
                </a:lnTo>
                <a:lnTo>
                  <a:pt x="3002191" y="5052161"/>
                </a:lnTo>
                <a:lnTo>
                  <a:pt x="2971558" y="5082781"/>
                </a:lnTo>
                <a:lnTo>
                  <a:pt x="2937522" y="5109642"/>
                </a:lnTo>
                <a:lnTo>
                  <a:pt x="2900400" y="5132413"/>
                </a:lnTo>
                <a:lnTo>
                  <a:pt x="2860560" y="5150751"/>
                </a:lnTo>
                <a:lnTo>
                  <a:pt x="2818333" y="5164302"/>
                </a:lnTo>
                <a:lnTo>
                  <a:pt x="2774061" y="5172735"/>
                </a:lnTo>
                <a:lnTo>
                  <a:pt x="2728087" y="5175707"/>
                </a:lnTo>
                <a:lnTo>
                  <a:pt x="421767" y="5175707"/>
                </a:lnTo>
                <a:lnTo>
                  <a:pt x="375754" y="5172761"/>
                </a:lnTo>
                <a:lnTo>
                  <a:pt x="331470" y="5164328"/>
                </a:lnTo>
                <a:lnTo>
                  <a:pt x="289229" y="5150790"/>
                </a:lnTo>
                <a:lnTo>
                  <a:pt x="249377" y="5132451"/>
                </a:lnTo>
                <a:lnTo>
                  <a:pt x="212267" y="5109692"/>
                </a:lnTo>
                <a:lnTo>
                  <a:pt x="178231" y="5082819"/>
                </a:lnTo>
                <a:lnTo>
                  <a:pt x="147612" y="5052199"/>
                </a:lnTo>
                <a:lnTo>
                  <a:pt x="120751" y="5018163"/>
                </a:lnTo>
                <a:lnTo>
                  <a:pt x="97980" y="4981054"/>
                </a:lnTo>
                <a:lnTo>
                  <a:pt x="79667" y="4941214"/>
                </a:lnTo>
                <a:lnTo>
                  <a:pt x="66116" y="4898987"/>
                </a:lnTo>
                <a:lnTo>
                  <a:pt x="57696" y="4854714"/>
                </a:lnTo>
                <a:lnTo>
                  <a:pt x="54737" y="4808728"/>
                </a:lnTo>
                <a:lnTo>
                  <a:pt x="54737" y="3012313"/>
                </a:lnTo>
                <a:lnTo>
                  <a:pt x="8001" y="3081909"/>
                </a:lnTo>
                <a:lnTo>
                  <a:pt x="8001" y="4808728"/>
                </a:lnTo>
                <a:lnTo>
                  <a:pt x="10820" y="4856962"/>
                </a:lnTo>
                <a:lnTo>
                  <a:pt x="18999" y="4903571"/>
                </a:lnTo>
                <a:lnTo>
                  <a:pt x="32219" y="4948225"/>
                </a:lnTo>
                <a:lnTo>
                  <a:pt x="50165" y="4990630"/>
                </a:lnTo>
                <a:lnTo>
                  <a:pt x="72542" y="5030482"/>
                </a:lnTo>
                <a:lnTo>
                  <a:pt x="99009" y="5067465"/>
                </a:lnTo>
                <a:lnTo>
                  <a:pt x="129298" y="5101260"/>
                </a:lnTo>
                <a:lnTo>
                  <a:pt x="163068" y="5131562"/>
                </a:lnTo>
                <a:lnTo>
                  <a:pt x="200025" y="5158079"/>
                </a:lnTo>
                <a:lnTo>
                  <a:pt x="239864" y="5180482"/>
                </a:lnTo>
                <a:lnTo>
                  <a:pt x="282257" y="5198453"/>
                </a:lnTo>
                <a:lnTo>
                  <a:pt x="326910" y="5211711"/>
                </a:lnTo>
                <a:lnTo>
                  <a:pt x="373519" y="5219928"/>
                </a:lnTo>
                <a:lnTo>
                  <a:pt x="421767" y="5222786"/>
                </a:lnTo>
                <a:lnTo>
                  <a:pt x="2728087" y="5222786"/>
                </a:lnTo>
                <a:lnTo>
                  <a:pt x="2776372" y="5219979"/>
                </a:lnTo>
                <a:lnTo>
                  <a:pt x="2823032" y="5211813"/>
                </a:lnTo>
                <a:lnTo>
                  <a:pt x="2867749" y="5198592"/>
                </a:lnTo>
                <a:lnTo>
                  <a:pt x="2910192" y="5180635"/>
                </a:lnTo>
                <a:lnTo>
                  <a:pt x="2950083" y="5158257"/>
                </a:lnTo>
                <a:lnTo>
                  <a:pt x="2987090" y="5131752"/>
                </a:lnTo>
                <a:lnTo>
                  <a:pt x="3020911" y="5101450"/>
                </a:lnTo>
                <a:lnTo>
                  <a:pt x="3051238" y="5067643"/>
                </a:lnTo>
                <a:lnTo>
                  <a:pt x="3077756" y="5030648"/>
                </a:lnTo>
                <a:lnTo>
                  <a:pt x="3100171" y="4990782"/>
                </a:lnTo>
                <a:lnTo>
                  <a:pt x="3118154" y="4948339"/>
                </a:lnTo>
                <a:lnTo>
                  <a:pt x="3131413" y="4903648"/>
                </a:lnTo>
                <a:lnTo>
                  <a:pt x="3139617" y="4857013"/>
                </a:lnTo>
                <a:lnTo>
                  <a:pt x="3142488" y="4808728"/>
                </a:lnTo>
                <a:lnTo>
                  <a:pt x="3142488" y="414147"/>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9" name="object 19">
            <a:extLst>
              <a:ext uri="{FF2B5EF4-FFF2-40B4-BE49-F238E27FC236}">
                <a16:creationId xmlns:a16="http://schemas.microsoft.com/office/drawing/2014/main" id="{543A9178-6070-42B2-9B2D-58AD77FFA064}"/>
              </a:ext>
            </a:extLst>
          </p:cNvPr>
          <p:cNvSpPr txBox="1"/>
          <p:nvPr/>
        </p:nvSpPr>
        <p:spPr>
          <a:xfrm>
            <a:off x="1871027" y="1863582"/>
            <a:ext cx="2344492" cy="2635415"/>
          </a:xfrm>
          <a:prstGeom prst="rect">
            <a:avLst/>
          </a:prstGeom>
        </p:spPr>
        <p:txBody>
          <a:bodyPr vert="horz" wrap="square" lIns="0" tIns="11507" rIns="0" bIns="0" rtlCol="0">
            <a:spAutoFit/>
          </a:bodyPr>
          <a:lstStyle/>
          <a:p>
            <a:pPr marL="167415" marR="97803" indent="-156484">
              <a:spcBef>
                <a:spcPts val="91"/>
              </a:spcBef>
              <a:buChar char="•"/>
              <a:tabLst>
                <a:tab pos="167415" algn="l"/>
                <a:tab pos="168566" algn="l"/>
              </a:tabLst>
            </a:pPr>
            <a:r>
              <a:rPr sz="1200" dirty="0">
                <a:latin typeface="Baskerville Old Face" panose="02020602080505020303" pitchFamily="18" charset="0"/>
                <a:cs typeface="Microsoft Sans Serif"/>
              </a:rPr>
              <a:t>	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PSM is</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applicable</a:t>
            </a:r>
            <a:r>
              <a:rPr sz="1200" spc="-23" dirty="0">
                <a:latin typeface="Baskerville Old Face" panose="02020602080505020303" pitchFamily="18" charset="0"/>
                <a:cs typeface="Microsoft Sans Serif"/>
              </a:rPr>
              <a:t> in </a:t>
            </a:r>
            <a:r>
              <a:rPr sz="1200" dirty="0">
                <a:latin typeface="Baskerville Old Face" panose="02020602080505020303" pitchFamily="18" charset="0"/>
                <a:cs typeface="Microsoft Sans Serif"/>
              </a:rPr>
              <a:t>transactions</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involving</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transfer</a:t>
            </a:r>
            <a:r>
              <a:rPr sz="1200" spc="-5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unique</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intangibles</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or</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multiple </a:t>
            </a:r>
            <a:r>
              <a:rPr sz="1200" dirty="0">
                <a:latin typeface="Baskerville Old Face" panose="02020602080505020303" pitchFamily="18" charset="0"/>
                <a:cs typeface="Microsoft Sans Serif"/>
              </a:rPr>
              <a:t>transactions,</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which</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are</a:t>
            </a:r>
            <a:r>
              <a:rPr sz="1200" spc="-27"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so </a:t>
            </a:r>
            <a:r>
              <a:rPr sz="1200" dirty="0">
                <a:latin typeface="Baskerville Old Face" panose="02020602080505020303" pitchFamily="18" charset="0"/>
                <a:cs typeface="Microsoft Sans Serif"/>
              </a:rPr>
              <a:t>interrelated</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that</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they</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cannot</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be </a:t>
            </a:r>
            <a:r>
              <a:rPr sz="1200" dirty="0">
                <a:latin typeface="Baskerville Old Face" panose="02020602080505020303" pitchFamily="18" charset="0"/>
                <a:cs typeface="Microsoft Sans Serif"/>
              </a:rPr>
              <a:t>evaluated</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separately</a:t>
            </a:r>
            <a:r>
              <a:rPr sz="1200" spc="-41"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for </a:t>
            </a:r>
            <a:r>
              <a:rPr sz="1200" dirty="0">
                <a:latin typeface="Baskerville Old Face" panose="02020602080505020303" pitchFamily="18" charset="0"/>
                <a:cs typeface="Microsoft Sans Serif"/>
              </a:rPr>
              <a:t>determining</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arm’s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length</a:t>
            </a:r>
            <a:r>
              <a:rPr sz="1200" spc="-23"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price </a:t>
            </a:r>
            <a:r>
              <a:rPr sz="1200" dirty="0">
                <a:latin typeface="Baskerville Old Face" panose="02020602080505020303" pitchFamily="18" charset="0"/>
                <a:cs typeface="Microsoft Sans Serif"/>
              </a:rPr>
              <a:t>of any one</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transaction.</a:t>
            </a:r>
            <a:endParaRPr sz="1200" dirty="0">
              <a:latin typeface="Baskerville Old Face" panose="02020602080505020303" pitchFamily="18" charset="0"/>
              <a:cs typeface="Microsoft Sans Serif"/>
            </a:endParaRPr>
          </a:p>
          <a:p>
            <a:pPr marL="167415" marR="4602" indent="-156484">
              <a:spcBef>
                <a:spcPts val="276"/>
              </a:spcBef>
              <a:buChar char="•"/>
              <a:tabLst>
                <a:tab pos="167415" algn="l"/>
                <a:tab pos="168566" algn="l"/>
              </a:tabLst>
            </a:pPr>
            <a:r>
              <a:rPr sz="1200" dirty="0">
                <a:latin typeface="Baskerville Old Face" panose="02020602080505020303" pitchFamily="18" charset="0"/>
                <a:cs typeface="Microsoft Sans Serif"/>
              </a:rPr>
              <a:t>	Allocates</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combined</a:t>
            </a:r>
            <a:r>
              <a:rPr sz="1200" spc="-4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operating </a:t>
            </a:r>
            <a:r>
              <a:rPr sz="1200" dirty="0">
                <a:latin typeface="Baskerville Old Face" panose="02020602080505020303" pitchFamily="18" charset="0"/>
                <a:cs typeface="Microsoft Sans Serif"/>
              </a:rPr>
              <a:t>profits</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or</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losses</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from</a:t>
            </a:r>
            <a:r>
              <a:rPr sz="1200" spc="-9" dirty="0">
                <a:latin typeface="Baskerville Old Face" panose="02020602080505020303" pitchFamily="18" charset="0"/>
                <a:cs typeface="Microsoft Sans Serif"/>
              </a:rPr>
              <a:t> controlled </a:t>
            </a:r>
            <a:r>
              <a:rPr sz="1200" dirty="0">
                <a:latin typeface="Baskerville Old Face" panose="02020602080505020303" pitchFamily="18" charset="0"/>
                <a:cs typeface="Microsoft Sans Serif"/>
              </a:rPr>
              <a:t>transactions</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proportion</a:t>
            </a:r>
            <a:r>
              <a:rPr sz="1200" spc="-5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relative </a:t>
            </a:r>
            <a:r>
              <a:rPr sz="1200" spc="-9" dirty="0">
                <a:latin typeface="Baskerville Old Face" panose="02020602080505020303" pitchFamily="18" charset="0"/>
                <a:cs typeface="Microsoft Sans Serif"/>
              </a:rPr>
              <a:t>contributions</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made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by </a:t>
            </a:r>
            <a:r>
              <a:rPr sz="1200" spc="-18" dirty="0">
                <a:latin typeface="Baskerville Old Face" panose="02020602080505020303" pitchFamily="18" charset="0"/>
                <a:cs typeface="Microsoft Sans Serif"/>
              </a:rPr>
              <a:t>each </a:t>
            </a:r>
            <a:r>
              <a:rPr sz="1200" dirty="0">
                <a:latin typeface="Baskerville Old Face" panose="02020602080505020303" pitchFamily="18" charset="0"/>
                <a:cs typeface="Microsoft Sans Serif"/>
              </a:rPr>
              <a:t>party</a:t>
            </a:r>
            <a:r>
              <a:rPr sz="1200" spc="-14" dirty="0">
                <a:latin typeface="Baskerville Old Face" panose="02020602080505020303" pitchFamily="18" charset="0"/>
                <a:cs typeface="Microsoft Sans Serif"/>
              </a:rPr>
              <a:t> </a:t>
            </a:r>
            <a:r>
              <a:rPr sz="1200" b="1" dirty="0">
                <a:latin typeface="Baskerville Old Face" panose="02020602080505020303" pitchFamily="18" charset="0"/>
                <a:cs typeface="Arial"/>
              </a:rPr>
              <a:t>in</a:t>
            </a:r>
            <a:r>
              <a:rPr sz="1200" b="1" spc="-5" dirty="0">
                <a:latin typeface="Baskerville Old Face" panose="02020602080505020303" pitchFamily="18" charset="0"/>
                <a:cs typeface="Arial"/>
              </a:rPr>
              <a:t> </a:t>
            </a:r>
            <a:r>
              <a:rPr sz="1200" b="1" dirty="0">
                <a:latin typeface="Baskerville Old Face" panose="02020602080505020303" pitchFamily="18" charset="0"/>
                <a:cs typeface="Arial"/>
              </a:rPr>
              <a:t>creating</a:t>
            </a:r>
            <a:r>
              <a:rPr sz="1200" b="1" spc="-36" dirty="0">
                <a:latin typeface="Baskerville Old Face" panose="02020602080505020303" pitchFamily="18" charset="0"/>
                <a:cs typeface="Arial"/>
              </a:rPr>
              <a:t> </a:t>
            </a:r>
            <a:r>
              <a:rPr sz="1200" b="1" dirty="0">
                <a:latin typeface="Baskerville Old Face" panose="02020602080505020303" pitchFamily="18" charset="0"/>
                <a:cs typeface="Arial"/>
              </a:rPr>
              <a:t>the</a:t>
            </a:r>
            <a:r>
              <a:rPr sz="1200" b="1" spc="-14" dirty="0">
                <a:latin typeface="Baskerville Old Face" panose="02020602080505020303" pitchFamily="18" charset="0"/>
                <a:cs typeface="Arial"/>
              </a:rPr>
              <a:t> </a:t>
            </a:r>
            <a:r>
              <a:rPr sz="1200" b="1" spc="-9" dirty="0">
                <a:latin typeface="Baskerville Old Face" panose="02020602080505020303" pitchFamily="18" charset="0"/>
                <a:cs typeface="Arial"/>
              </a:rPr>
              <a:t>combined </a:t>
            </a:r>
            <a:r>
              <a:rPr sz="1200" b="1" dirty="0">
                <a:latin typeface="Baskerville Old Face" panose="02020602080505020303" pitchFamily="18" charset="0"/>
                <a:cs typeface="Arial"/>
              </a:rPr>
              <a:t>profits or</a:t>
            </a:r>
            <a:r>
              <a:rPr sz="1200" b="1" spc="-14" dirty="0">
                <a:latin typeface="Baskerville Old Face" panose="02020602080505020303" pitchFamily="18" charset="0"/>
                <a:cs typeface="Arial"/>
              </a:rPr>
              <a:t> </a:t>
            </a:r>
            <a:r>
              <a:rPr sz="1200" b="1" spc="-9" dirty="0">
                <a:latin typeface="Baskerville Old Face" panose="02020602080505020303" pitchFamily="18" charset="0"/>
                <a:cs typeface="Arial"/>
              </a:rPr>
              <a:t>losses</a:t>
            </a:r>
            <a:endParaRPr sz="1200" dirty="0">
              <a:latin typeface="Baskerville Old Face" panose="02020602080505020303" pitchFamily="18" charset="0"/>
              <a:cs typeface="Arial"/>
            </a:endParaRPr>
          </a:p>
        </p:txBody>
      </p:sp>
      <p:sp>
        <p:nvSpPr>
          <p:cNvPr id="10" name="object 17">
            <a:extLst>
              <a:ext uri="{FF2B5EF4-FFF2-40B4-BE49-F238E27FC236}">
                <a16:creationId xmlns:a16="http://schemas.microsoft.com/office/drawing/2014/main" id="{F63E9E8F-2839-4752-BCA6-1FCD1BFD2785}"/>
              </a:ext>
            </a:extLst>
          </p:cNvPr>
          <p:cNvSpPr txBox="1"/>
          <p:nvPr/>
        </p:nvSpPr>
        <p:spPr>
          <a:xfrm>
            <a:off x="4915950" y="1394615"/>
            <a:ext cx="2385341" cy="4336461"/>
          </a:xfrm>
          <a:prstGeom prst="rect">
            <a:avLst/>
          </a:prstGeom>
        </p:spPr>
        <p:txBody>
          <a:bodyPr vert="horz" wrap="square" lIns="0" tIns="12082" rIns="0" bIns="0" rtlCol="0">
            <a:spAutoFit/>
          </a:bodyPr>
          <a:lstStyle/>
          <a:p>
            <a:pPr marL="85725" marR="413073" indent="-85725" algn="ctr">
              <a:spcBef>
                <a:spcPts val="95"/>
              </a:spcBef>
            </a:pPr>
            <a:r>
              <a:rPr lang="en-US" sz="1600" b="1" spc="-9" dirty="0">
                <a:solidFill>
                  <a:srgbClr val="007361"/>
                </a:solidFill>
                <a:latin typeface="Baskerville Old Face" panose="02020602080505020303" pitchFamily="18" charset="0"/>
                <a:cs typeface="Arial"/>
              </a:rPr>
              <a:t>  </a:t>
            </a:r>
            <a:r>
              <a:rPr sz="1600" b="1" spc="-9" dirty="0">
                <a:solidFill>
                  <a:srgbClr val="007361"/>
                </a:solidFill>
                <a:latin typeface="Baskerville Old Face" panose="02020602080505020303" pitchFamily="18" charset="0"/>
                <a:cs typeface="Arial"/>
              </a:rPr>
              <a:t>Transaction</a:t>
            </a:r>
            <a:r>
              <a:rPr sz="1600" b="1" spc="-54" dirty="0">
                <a:solidFill>
                  <a:srgbClr val="007361"/>
                </a:solidFill>
                <a:latin typeface="Baskerville Old Face" panose="02020602080505020303" pitchFamily="18" charset="0"/>
                <a:cs typeface="Arial"/>
              </a:rPr>
              <a:t> </a:t>
            </a:r>
            <a:r>
              <a:rPr sz="1600" b="1" dirty="0">
                <a:solidFill>
                  <a:srgbClr val="007361"/>
                </a:solidFill>
                <a:latin typeface="Baskerville Old Face" panose="02020602080505020303" pitchFamily="18" charset="0"/>
                <a:cs typeface="Arial"/>
              </a:rPr>
              <a:t>Net</a:t>
            </a:r>
            <a:r>
              <a:rPr sz="1600" b="1" spc="-18" dirty="0">
                <a:solidFill>
                  <a:srgbClr val="007361"/>
                </a:solidFill>
                <a:latin typeface="Baskerville Old Face" panose="02020602080505020303" pitchFamily="18" charset="0"/>
                <a:cs typeface="Arial"/>
              </a:rPr>
              <a:t> </a:t>
            </a:r>
            <a:r>
              <a:rPr sz="1600" b="1" spc="-9" dirty="0">
                <a:solidFill>
                  <a:srgbClr val="007361"/>
                </a:solidFill>
                <a:latin typeface="Baskerville Old Face" panose="02020602080505020303" pitchFamily="18" charset="0"/>
                <a:cs typeface="Arial"/>
              </a:rPr>
              <a:t>Margin </a:t>
            </a:r>
            <a:r>
              <a:rPr sz="1600" b="1" dirty="0">
                <a:solidFill>
                  <a:srgbClr val="007361"/>
                </a:solidFill>
                <a:latin typeface="Baskerville Old Face" panose="02020602080505020303" pitchFamily="18" charset="0"/>
                <a:cs typeface="Arial"/>
              </a:rPr>
              <a:t>Method</a:t>
            </a:r>
            <a:r>
              <a:rPr sz="1600" b="1" spc="-50" dirty="0">
                <a:solidFill>
                  <a:srgbClr val="007361"/>
                </a:solidFill>
                <a:latin typeface="Baskerville Old Face" panose="02020602080505020303" pitchFamily="18" charset="0"/>
                <a:cs typeface="Arial"/>
              </a:rPr>
              <a:t> </a:t>
            </a:r>
            <a:r>
              <a:rPr sz="1600" b="1" spc="-9" dirty="0">
                <a:solidFill>
                  <a:srgbClr val="007361"/>
                </a:solidFill>
                <a:latin typeface="Baskerville Old Face" panose="02020602080505020303" pitchFamily="18" charset="0"/>
                <a:cs typeface="Arial"/>
              </a:rPr>
              <a:t>(TNMM)</a:t>
            </a:r>
            <a:endParaRPr sz="1600" dirty="0">
              <a:latin typeface="Baskerville Old Face" panose="02020602080505020303" pitchFamily="18" charset="0"/>
              <a:cs typeface="Arial"/>
            </a:endParaRPr>
          </a:p>
          <a:p>
            <a:pPr marL="167415" marR="4602" indent="-156484">
              <a:spcBef>
                <a:spcPts val="643"/>
              </a:spcBef>
              <a:buChar char="•"/>
              <a:tabLst>
                <a:tab pos="167415" algn="l"/>
                <a:tab pos="168566" algn="l"/>
              </a:tabLst>
            </a:pPr>
            <a:r>
              <a:rPr sz="1200" dirty="0">
                <a:latin typeface="Baskerville Old Face" panose="02020602080505020303" pitchFamily="18" charset="0"/>
                <a:cs typeface="Microsoft Sans Serif"/>
              </a:rPr>
              <a:t>	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TNMM</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uses net</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profitability </a:t>
            </a:r>
            <a:r>
              <a:rPr sz="1200" dirty="0">
                <a:latin typeface="Baskerville Old Face" panose="02020602080505020303" pitchFamily="18" charset="0"/>
                <a:cs typeface="Microsoft Sans Serif"/>
              </a:rPr>
              <a:t>levels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from</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comparable</a:t>
            </a:r>
            <a:r>
              <a:rPr sz="1200" spc="-50"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transactions </a:t>
            </a:r>
            <a:r>
              <a:rPr sz="1200" dirty="0">
                <a:latin typeface="Baskerville Old Face" panose="02020602080505020303" pitchFamily="18" charset="0"/>
                <a:cs typeface="Microsoft Sans Serif"/>
              </a:rPr>
              <a:t>to</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establish</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arm’s</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length</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result </a:t>
            </a:r>
            <a:r>
              <a:rPr sz="1200" dirty="0">
                <a:latin typeface="Baskerville Old Face" panose="02020602080505020303" pitchFamily="18" charset="0"/>
                <a:cs typeface="Microsoft Sans Serif"/>
              </a:rPr>
              <a:t>against</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which the </a:t>
            </a:r>
            <a:r>
              <a:rPr sz="1200" spc="-9" dirty="0">
                <a:latin typeface="Baskerville Old Face" panose="02020602080505020303" pitchFamily="18" charset="0"/>
                <a:cs typeface="Microsoft Sans Serif"/>
              </a:rPr>
              <a:t>profitability</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tested</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party</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compared.</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net </a:t>
            </a:r>
            <a:r>
              <a:rPr sz="1200" dirty="0">
                <a:latin typeface="Baskerville Old Face" panose="02020602080505020303" pitchFamily="18" charset="0"/>
                <a:cs typeface="Microsoft Sans Serif"/>
              </a:rPr>
              <a:t>profit</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margin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relation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an </a:t>
            </a:r>
            <a:r>
              <a:rPr sz="1200" dirty="0">
                <a:latin typeface="Baskerville Old Face" panose="02020602080505020303" pitchFamily="18" charset="0"/>
                <a:cs typeface="Microsoft Sans Serif"/>
              </a:rPr>
              <a:t>appropriate</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base,</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cost,</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sales, </a:t>
            </a:r>
            <a:r>
              <a:rPr sz="1200" dirty="0">
                <a:latin typeface="Baskerville Old Face" panose="02020602080505020303" pitchFamily="18" charset="0"/>
                <a:cs typeface="Microsoft Sans Serif"/>
              </a:rPr>
              <a:t>assets,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etc.,</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from a</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controlled </a:t>
            </a:r>
            <a:r>
              <a:rPr sz="1200" dirty="0">
                <a:latin typeface="Baskerville Old Face" panose="02020602080505020303" pitchFamily="18" charset="0"/>
                <a:cs typeface="Microsoft Sans Serif"/>
              </a:rPr>
              <a:t>transaction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compared</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with the</a:t>
            </a:r>
            <a:r>
              <a:rPr sz="1200" spc="-27"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net </a:t>
            </a:r>
            <a:r>
              <a:rPr sz="1200" dirty="0">
                <a:latin typeface="Baskerville Old Face" panose="02020602080505020303" pitchFamily="18" charset="0"/>
                <a:cs typeface="Microsoft Sans Serif"/>
              </a:rPr>
              <a:t>profit</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margin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on</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similar</a:t>
            </a:r>
            <a:r>
              <a:rPr sz="1200" spc="-18" dirty="0">
                <a:latin typeface="Baskerville Old Face" panose="02020602080505020303" pitchFamily="18" charset="0"/>
                <a:cs typeface="Microsoft Sans Serif"/>
              </a:rPr>
              <a:t> base </a:t>
            </a:r>
            <a:r>
              <a:rPr sz="1200" dirty="0">
                <a:latin typeface="Baskerville Old Face" panose="02020602080505020303" pitchFamily="18" charset="0"/>
                <a:cs typeface="Microsoft Sans Serif"/>
              </a:rPr>
              <a:t>from an</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uncontrolled</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transaction</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taxpayer,</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or</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between</a:t>
            </a:r>
            <a:r>
              <a:rPr sz="1200" spc="-32"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two </a:t>
            </a:r>
            <a:r>
              <a:rPr sz="1200" dirty="0">
                <a:latin typeface="Baskerville Old Face" panose="02020602080505020303" pitchFamily="18" charset="0"/>
                <a:cs typeface="Microsoft Sans Serif"/>
              </a:rPr>
              <a:t>independent</a:t>
            </a:r>
            <a:r>
              <a:rPr sz="1200" spc="-5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third</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parties.</a:t>
            </a:r>
            <a:r>
              <a:rPr sz="1200" spc="-41"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When </a:t>
            </a:r>
            <a:r>
              <a:rPr sz="1200" spc="-9" dirty="0">
                <a:latin typeface="Baskerville Old Face" panose="02020602080505020303" pitchFamily="18" charset="0"/>
                <a:cs typeface="Microsoft Sans Serif"/>
              </a:rPr>
              <a:t>functional</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analysis</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 parties</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controlled</a:t>
            </a:r>
            <a:r>
              <a:rPr sz="1200" spc="-7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transaction</a:t>
            </a:r>
            <a:r>
              <a:rPr sz="1200" spc="-63"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and </a:t>
            </a:r>
            <a:r>
              <a:rPr sz="1200" spc="-9" dirty="0">
                <a:latin typeface="Baskerville Old Face" panose="02020602080505020303" pitchFamily="18" charset="0"/>
                <a:cs typeface="Microsoft Sans Serif"/>
              </a:rPr>
              <a:t>uncontrolled</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transactions</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result</a:t>
            </a:r>
            <a:r>
              <a:rPr sz="1200" spc="-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any</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differences,</a:t>
            </a:r>
            <a:r>
              <a:rPr sz="1200" spc="-41"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necessary </a:t>
            </a:r>
            <a:r>
              <a:rPr sz="1200" dirty="0">
                <a:latin typeface="Baskerville Old Face" panose="02020602080505020303" pitchFamily="18" charset="0"/>
                <a:cs typeface="Microsoft Sans Serif"/>
              </a:rPr>
              <a:t>adjustments</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are</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required</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be</a:t>
            </a:r>
            <a:r>
              <a:rPr sz="1200" spc="45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made</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establish</a:t>
            </a:r>
            <a:r>
              <a:rPr sz="1200" spc="-4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reliable</a:t>
            </a:r>
            <a:r>
              <a:rPr sz="1200" spc="-41"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results.</a:t>
            </a:r>
            <a:endParaRPr sz="1200" dirty="0">
              <a:latin typeface="Baskerville Old Face" panose="02020602080505020303" pitchFamily="18" charset="0"/>
              <a:cs typeface="Microsoft Sans Serif"/>
            </a:endParaRPr>
          </a:p>
        </p:txBody>
      </p:sp>
      <p:sp>
        <p:nvSpPr>
          <p:cNvPr id="11" name="object 20">
            <a:extLst>
              <a:ext uri="{FF2B5EF4-FFF2-40B4-BE49-F238E27FC236}">
                <a16:creationId xmlns:a16="http://schemas.microsoft.com/office/drawing/2014/main" id="{AE4FDAD6-CEAD-43E2-95CE-B95E720BE6D0}"/>
              </a:ext>
            </a:extLst>
          </p:cNvPr>
          <p:cNvSpPr txBox="1"/>
          <p:nvPr/>
        </p:nvSpPr>
        <p:spPr>
          <a:xfrm>
            <a:off x="8056170" y="1863582"/>
            <a:ext cx="2404903" cy="3943465"/>
          </a:xfrm>
          <a:prstGeom prst="rect">
            <a:avLst/>
          </a:prstGeom>
        </p:spPr>
        <p:txBody>
          <a:bodyPr vert="horz" wrap="square" lIns="0" tIns="11507" rIns="0" bIns="0" rtlCol="0">
            <a:spAutoFit/>
          </a:bodyPr>
          <a:lstStyle/>
          <a:p>
            <a:pPr marL="167415" marR="108733" indent="-156484">
              <a:spcBef>
                <a:spcPts val="91"/>
              </a:spcBef>
              <a:buChar char="•"/>
              <a:tabLst>
                <a:tab pos="167415" algn="l"/>
                <a:tab pos="168566" algn="l"/>
              </a:tabLst>
            </a:pPr>
            <a:r>
              <a:rPr sz="1150" dirty="0">
                <a:latin typeface="Baskerville Old Face" panose="02020602080505020303" pitchFamily="18" charset="0"/>
                <a:cs typeface="Microsoft Sans Serif"/>
              </a:rPr>
              <a:t>	With</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23"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introduction</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of</a:t>
            </a:r>
            <a:r>
              <a:rPr sz="1150" spc="36"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Rule </a:t>
            </a:r>
            <a:r>
              <a:rPr sz="1150" dirty="0">
                <a:latin typeface="Baskerville Old Face" panose="02020602080505020303" pitchFamily="18" charset="0"/>
                <a:cs typeface="Microsoft Sans Serif"/>
              </a:rPr>
              <a:t>10AB(2)</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of</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Rules,</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it</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is </a:t>
            </a:r>
            <a:r>
              <a:rPr sz="1150" spc="-9" dirty="0">
                <a:latin typeface="Baskerville Old Face" panose="02020602080505020303" pitchFamily="18" charset="0"/>
                <a:cs typeface="Microsoft Sans Serif"/>
              </a:rPr>
              <a:t>possible </a:t>
            </a:r>
            <a:r>
              <a:rPr sz="1150" dirty="0">
                <a:latin typeface="Baskerville Old Face" panose="02020602080505020303" pitchFamily="18" charset="0"/>
                <a:cs typeface="Microsoft Sans Serif"/>
              </a:rPr>
              <a:t>to</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use</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“any</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method”</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which</a:t>
            </a:r>
            <a:r>
              <a:rPr sz="1150" spc="-9"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takes </a:t>
            </a:r>
            <a:r>
              <a:rPr sz="1150" dirty="0">
                <a:latin typeface="Baskerville Old Face" panose="02020602080505020303" pitchFamily="18" charset="0"/>
                <a:cs typeface="Microsoft Sans Serif"/>
              </a:rPr>
              <a:t>into</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account</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(i)</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price</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which</a:t>
            </a:r>
            <a:r>
              <a:rPr sz="1150" spc="-18" dirty="0">
                <a:latin typeface="Baskerville Old Face" panose="02020602080505020303" pitchFamily="18" charset="0"/>
                <a:cs typeface="Microsoft Sans Serif"/>
              </a:rPr>
              <a:t> </a:t>
            </a:r>
            <a:r>
              <a:rPr sz="1150" spc="-23" dirty="0">
                <a:latin typeface="Baskerville Old Face" panose="02020602080505020303" pitchFamily="18" charset="0"/>
                <a:cs typeface="Microsoft Sans Serif"/>
              </a:rPr>
              <a:t>has </a:t>
            </a:r>
            <a:r>
              <a:rPr sz="1150" dirty="0">
                <a:latin typeface="Baskerville Old Face" panose="02020602080505020303" pitchFamily="18" charset="0"/>
                <a:cs typeface="Microsoft Sans Serif"/>
              </a:rPr>
              <a:t>been</a:t>
            </a:r>
            <a:r>
              <a:rPr sz="1150" spc="-32"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charged</a:t>
            </a:r>
            <a:r>
              <a:rPr sz="1150" spc="-32"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or</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paid,</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or</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(ii)</a:t>
            </a:r>
            <a:r>
              <a:rPr sz="1150" spc="-9"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would </a:t>
            </a:r>
            <a:r>
              <a:rPr sz="1150" dirty="0">
                <a:latin typeface="Baskerville Old Face" panose="02020602080505020303" pitchFamily="18" charset="0"/>
                <a:cs typeface="Microsoft Sans Serif"/>
              </a:rPr>
              <a:t>have</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been</a:t>
            </a:r>
            <a:r>
              <a:rPr sz="1150" spc="-23"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charged</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or paid</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for</a:t>
            </a:r>
            <a:r>
              <a:rPr sz="1150" spc="-23" dirty="0">
                <a:latin typeface="Baskerville Old Face" panose="02020602080505020303" pitchFamily="18" charset="0"/>
                <a:cs typeface="Microsoft Sans Serif"/>
              </a:rPr>
              <a:t> the </a:t>
            </a:r>
            <a:r>
              <a:rPr sz="1150" dirty="0">
                <a:latin typeface="Baskerville Old Face" panose="02020602080505020303" pitchFamily="18" charset="0"/>
                <a:cs typeface="Microsoft Sans Serif"/>
              </a:rPr>
              <a:t>same</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or</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similar</a:t>
            </a:r>
            <a:r>
              <a:rPr sz="1150" spc="-32"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uncontrolled </a:t>
            </a:r>
            <a:r>
              <a:rPr sz="1150" dirty="0">
                <a:latin typeface="Baskerville Old Face" panose="02020602080505020303" pitchFamily="18" charset="0"/>
                <a:cs typeface="Microsoft Sans Serif"/>
              </a:rPr>
              <a:t>transactions,</a:t>
            </a:r>
            <a:r>
              <a:rPr sz="1150" spc="-36"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with</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or</a:t>
            </a:r>
            <a:r>
              <a:rPr sz="1150" spc="-23"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between</a:t>
            </a:r>
            <a:r>
              <a:rPr sz="1150" spc="-41"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non- </a:t>
            </a:r>
            <a:r>
              <a:rPr sz="1150" dirty="0">
                <a:latin typeface="Baskerville Old Face" panose="02020602080505020303" pitchFamily="18" charset="0"/>
                <a:cs typeface="Microsoft Sans Serif"/>
              </a:rPr>
              <a:t>AEs,</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under</a:t>
            </a:r>
            <a:r>
              <a:rPr sz="1150" spc="-36"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similar</a:t>
            </a:r>
            <a:r>
              <a:rPr sz="1150" spc="-36"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circumstances, considering</a:t>
            </a:r>
            <a:r>
              <a:rPr sz="1150" spc="-32"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all the</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relevant</a:t>
            </a:r>
            <a:r>
              <a:rPr sz="1150" spc="5"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facts.</a:t>
            </a:r>
            <a:endParaRPr sz="1150" dirty="0">
              <a:latin typeface="Baskerville Old Face" panose="02020602080505020303" pitchFamily="18" charset="0"/>
              <a:cs typeface="Microsoft Sans Serif"/>
            </a:endParaRPr>
          </a:p>
          <a:p>
            <a:pPr marL="167415" marR="4602" indent="-156484">
              <a:spcBef>
                <a:spcPts val="276"/>
              </a:spcBef>
              <a:buChar char="•"/>
              <a:tabLst>
                <a:tab pos="167415" algn="l"/>
                <a:tab pos="168566" algn="l"/>
              </a:tabLst>
            </a:pPr>
            <a:r>
              <a:rPr sz="1150" dirty="0">
                <a:latin typeface="Baskerville Old Face" panose="02020602080505020303" pitchFamily="18" charset="0"/>
                <a:cs typeface="Microsoft Sans Serif"/>
              </a:rPr>
              <a:t>	It is relevant</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to note</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that</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text</a:t>
            </a:r>
            <a:r>
              <a:rPr sz="1150" spc="14" dirty="0">
                <a:latin typeface="Baskerville Old Face" panose="02020602080505020303" pitchFamily="18" charset="0"/>
                <a:cs typeface="Microsoft Sans Serif"/>
              </a:rPr>
              <a:t> </a:t>
            </a:r>
            <a:r>
              <a:rPr sz="1150" spc="-23" dirty="0">
                <a:latin typeface="Baskerville Old Face" panose="02020602080505020303" pitchFamily="18" charset="0"/>
                <a:cs typeface="Microsoft Sans Serif"/>
              </a:rPr>
              <a:t>of </a:t>
            </a:r>
            <a:r>
              <a:rPr sz="1150" dirty="0">
                <a:latin typeface="Baskerville Old Face" panose="02020602080505020303" pitchFamily="18" charset="0"/>
                <a:cs typeface="Microsoft Sans Serif"/>
              </a:rPr>
              <a:t>Rule</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10AB</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of</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Rules</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does</a:t>
            </a:r>
            <a:r>
              <a:rPr sz="1150" spc="-23" dirty="0">
                <a:latin typeface="Baskerville Old Face" panose="02020602080505020303" pitchFamily="18" charset="0"/>
                <a:cs typeface="Microsoft Sans Serif"/>
              </a:rPr>
              <a:t> not </a:t>
            </a:r>
            <a:r>
              <a:rPr sz="1150" dirty="0">
                <a:latin typeface="Baskerville Old Face" panose="02020602080505020303" pitchFamily="18" charset="0"/>
                <a:cs typeface="Microsoft Sans Serif"/>
              </a:rPr>
              <a:t>describe</a:t>
            </a:r>
            <a:r>
              <a:rPr sz="1150" spc="-4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any</a:t>
            </a:r>
            <a:r>
              <a:rPr sz="1150" spc="-23"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methodology</a:t>
            </a:r>
            <a:r>
              <a:rPr sz="1150" spc="-36"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but</a:t>
            </a:r>
            <a:r>
              <a:rPr sz="1150" spc="-27"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only </a:t>
            </a:r>
            <a:r>
              <a:rPr sz="1150" dirty="0">
                <a:latin typeface="Baskerville Old Face" panose="02020602080505020303" pitchFamily="18" charset="0"/>
                <a:cs typeface="Microsoft Sans Serif"/>
              </a:rPr>
              <a:t>provides</a:t>
            </a:r>
            <a:r>
              <a:rPr sz="1150" spc="-41"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an</a:t>
            </a:r>
            <a:r>
              <a:rPr sz="1150" spc="-23"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enabling</a:t>
            </a:r>
            <a:r>
              <a:rPr sz="1150" spc="-41"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provision</a:t>
            </a:r>
            <a:r>
              <a:rPr sz="1150" spc="-32" dirty="0">
                <a:latin typeface="Baskerville Old Face" panose="02020602080505020303" pitchFamily="18" charset="0"/>
                <a:cs typeface="Microsoft Sans Serif"/>
              </a:rPr>
              <a:t> </a:t>
            </a:r>
            <a:r>
              <a:rPr sz="1150" spc="-23" dirty="0">
                <a:latin typeface="Baskerville Old Face" panose="02020602080505020303" pitchFamily="18" charset="0"/>
                <a:cs typeface="Microsoft Sans Serif"/>
              </a:rPr>
              <a:t>to</a:t>
            </a:r>
            <a:r>
              <a:rPr sz="1150" spc="453"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use any</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method</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that has</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been</a:t>
            </a:r>
            <a:r>
              <a:rPr sz="1150" spc="-23"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used </a:t>
            </a:r>
            <a:r>
              <a:rPr sz="1150" dirty="0">
                <a:latin typeface="Baskerville Old Face" panose="02020602080505020303" pitchFamily="18" charset="0"/>
                <a:cs typeface="Microsoft Sans Serif"/>
              </a:rPr>
              <a:t>or may</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be used</a:t>
            </a:r>
            <a:r>
              <a:rPr sz="1150" spc="-1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to</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arrive</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at</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14"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price </a:t>
            </a:r>
            <a:r>
              <a:rPr sz="1150" dirty="0">
                <a:latin typeface="Baskerville Old Face" panose="02020602080505020303" pitchFamily="18" charset="0"/>
                <a:cs typeface="Microsoft Sans Serif"/>
              </a:rPr>
              <a:t>of</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a:t>
            </a:r>
            <a:r>
              <a:rPr sz="1150" spc="18"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transaction</a:t>
            </a:r>
            <a:r>
              <a:rPr sz="1150" spc="-23"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undertaken</a:t>
            </a:r>
            <a:r>
              <a:rPr sz="1150" spc="-23"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between </a:t>
            </a:r>
            <a:r>
              <a:rPr sz="1150" dirty="0">
                <a:latin typeface="Baskerville Old Face" panose="02020602080505020303" pitchFamily="18" charset="0"/>
                <a:cs typeface="Microsoft Sans Serif"/>
              </a:rPr>
              <a:t>non-</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AEs.</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Hence,</a:t>
            </a:r>
            <a:r>
              <a:rPr sz="1150" spc="-32"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it</a:t>
            </a:r>
            <a:r>
              <a:rPr sz="1150" spc="14"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provides flexibility</a:t>
            </a:r>
            <a:r>
              <a:rPr sz="1150" spc="-18"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to</a:t>
            </a:r>
            <a:r>
              <a:rPr sz="1150" spc="9"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determine</a:t>
            </a:r>
            <a:r>
              <a:rPr sz="1150" spc="-36"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the</a:t>
            </a:r>
            <a:r>
              <a:rPr sz="1150" spc="-5"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price</a:t>
            </a:r>
            <a:r>
              <a:rPr sz="1150" spc="-5" dirty="0">
                <a:latin typeface="Baskerville Old Face" panose="02020602080505020303" pitchFamily="18" charset="0"/>
                <a:cs typeface="Microsoft Sans Serif"/>
              </a:rPr>
              <a:t> </a:t>
            </a:r>
            <a:r>
              <a:rPr sz="1150" spc="-23" dirty="0">
                <a:latin typeface="Baskerville Old Face" panose="02020602080505020303" pitchFamily="18" charset="0"/>
                <a:cs typeface="Microsoft Sans Serif"/>
              </a:rPr>
              <a:t>in </a:t>
            </a:r>
            <a:r>
              <a:rPr sz="1150" dirty="0">
                <a:latin typeface="Baskerville Old Face" panose="02020602080505020303" pitchFamily="18" charset="0"/>
                <a:cs typeface="Microsoft Sans Serif"/>
              </a:rPr>
              <a:t>complex</a:t>
            </a:r>
            <a:r>
              <a:rPr sz="1150" spc="-50"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transactions</a:t>
            </a:r>
            <a:r>
              <a:rPr sz="1150" spc="-41"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where</a:t>
            </a:r>
            <a:r>
              <a:rPr sz="1150" spc="-27" dirty="0">
                <a:latin typeface="Baskerville Old Face" panose="02020602080505020303" pitchFamily="18" charset="0"/>
                <a:cs typeface="Microsoft Sans Serif"/>
              </a:rPr>
              <a:t> </a:t>
            </a:r>
            <a:r>
              <a:rPr sz="1150" spc="-18" dirty="0">
                <a:latin typeface="Baskerville Old Face" panose="02020602080505020303" pitchFamily="18" charset="0"/>
                <a:cs typeface="Microsoft Sans Serif"/>
              </a:rPr>
              <a:t>third </a:t>
            </a:r>
            <a:r>
              <a:rPr sz="1150" dirty="0">
                <a:latin typeface="Baskerville Old Face" panose="02020602080505020303" pitchFamily="18" charset="0"/>
                <a:cs typeface="Microsoft Sans Serif"/>
              </a:rPr>
              <a:t>party</a:t>
            </a:r>
            <a:r>
              <a:rPr sz="1150" spc="-27"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comparable</a:t>
            </a:r>
            <a:r>
              <a:rPr sz="1150" spc="-54"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prices</a:t>
            </a:r>
            <a:r>
              <a:rPr sz="1150" spc="-23" dirty="0">
                <a:latin typeface="Baskerville Old Face" panose="02020602080505020303" pitchFamily="18" charset="0"/>
                <a:cs typeface="Microsoft Sans Serif"/>
              </a:rPr>
              <a:t> or </a:t>
            </a:r>
            <a:r>
              <a:rPr sz="1150" dirty="0">
                <a:latin typeface="Baskerville Old Face" panose="02020602080505020303" pitchFamily="18" charset="0"/>
                <a:cs typeface="Microsoft Sans Serif"/>
              </a:rPr>
              <a:t>transactions</a:t>
            </a:r>
            <a:r>
              <a:rPr sz="1150" spc="-32"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may</a:t>
            </a:r>
            <a:r>
              <a:rPr sz="1150" spc="-32" dirty="0">
                <a:latin typeface="Baskerville Old Face" panose="02020602080505020303" pitchFamily="18" charset="0"/>
                <a:cs typeface="Microsoft Sans Serif"/>
              </a:rPr>
              <a:t> </a:t>
            </a:r>
            <a:r>
              <a:rPr sz="1150" dirty="0">
                <a:latin typeface="Baskerville Old Face" panose="02020602080505020303" pitchFamily="18" charset="0"/>
                <a:cs typeface="Microsoft Sans Serif"/>
              </a:rPr>
              <a:t>not</a:t>
            </a:r>
            <a:r>
              <a:rPr sz="1150" spc="-18" dirty="0">
                <a:latin typeface="Baskerville Old Face" panose="02020602080505020303" pitchFamily="18" charset="0"/>
                <a:cs typeface="Microsoft Sans Serif"/>
              </a:rPr>
              <a:t> </a:t>
            </a:r>
            <a:r>
              <a:rPr sz="1150" spc="-9" dirty="0">
                <a:latin typeface="Baskerville Old Face" panose="02020602080505020303" pitchFamily="18" charset="0"/>
                <a:cs typeface="Microsoft Sans Serif"/>
              </a:rPr>
              <a:t>exist.</a:t>
            </a:r>
            <a:endParaRPr sz="1150" dirty="0">
              <a:latin typeface="Baskerville Old Face" panose="02020602080505020303" pitchFamily="18" charset="0"/>
              <a:cs typeface="Microsoft Sans Serif"/>
            </a:endParaRPr>
          </a:p>
        </p:txBody>
      </p:sp>
      <p:sp>
        <p:nvSpPr>
          <p:cNvPr id="12" name="object 18">
            <a:extLst>
              <a:ext uri="{FF2B5EF4-FFF2-40B4-BE49-F238E27FC236}">
                <a16:creationId xmlns:a16="http://schemas.microsoft.com/office/drawing/2014/main" id="{C2227906-18BE-4218-9486-22BF1E6FE6DD}"/>
              </a:ext>
            </a:extLst>
          </p:cNvPr>
          <p:cNvSpPr txBox="1"/>
          <p:nvPr/>
        </p:nvSpPr>
        <p:spPr>
          <a:xfrm>
            <a:off x="8329481" y="1394615"/>
            <a:ext cx="1990725" cy="289199"/>
          </a:xfrm>
          <a:prstGeom prst="rect">
            <a:avLst/>
          </a:prstGeom>
        </p:spPr>
        <p:txBody>
          <a:bodyPr vert="horz" wrap="square" lIns="0" tIns="12082" rIns="0" bIns="0" rtlCol="0">
            <a:spAutoFit/>
          </a:bodyPr>
          <a:lstStyle/>
          <a:p>
            <a:pPr marL="11506" algn="ctr">
              <a:spcBef>
                <a:spcPts val="95"/>
              </a:spcBef>
            </a:pPr>
            <a:r>
              <a:rPr b="1" dirty="0">
                <a:solidFill>
                  <a:srgbClr val="00D396"/>
                </a:solidFill>
                <a:latin typeface="Baskerville Old Face" panose="02020602080505020303" pitchFamily="18" charset="0"/>
                <a:cs typeface="Arial"/>
              </a:rPr>
              <a:t>Other</a:t>
            </a:r>
            <a:r>
              <a:rPr b="1" spc="-23" dirty="0">
                <a:solidFill>
                  <a:srgbClr val="00D396"/>
                </a:solidFill>
                <a:latin typeface="Baskerville Old Face" panose="02020602080505020303" pitchFamily="18" charset="0"/>
                <a:cs typeface="Arial"/>
              </a:rPr>
              <a:t> </a:t>
            </a:r>
            <a:r>
              <a:rPr b="1" spc="-9" dirty="0">
                <a:solidFill>
                  <a:srgbClr val="00D396"/>
                </a:solidFill>
                <a:latin typeface="Baskerville Old Face" panose="02020602080505020303" pitchFamily="18" charset="0"/>
                <a:cs typeface="Arial"/>
              </a:rPr>
              <a:t>Method</a:t>
            </a:r>
            <a:endParaRPr dirty="0">
              <a:latin typeface="Baskerville Old Face" panose="02020602080505020303" pitchFamily="18" charset="0"/>
              <a:cs typeface="Arial"/>
            </a:endParaRPr>
          </a:p>
        </p:txBody>
      </p:sp>
      <p:sp>
        <p:nvSpPr>
          <p:cNvPr id="13" name="object 16">
            <a:extLst>
              <a:ext uri="{FF2B5EF4-FFF2-40B4-BE49-F238E27FC236}">
                <a16:creationId xmlns:a16="http://schemas.microsoft.com/office/drawing/2014/main" id="{F206C1EA-D45E-4431-B50A-5937E39778C7}"/>
              </a:ext>
            </a:extLst>
          </p:cNvPr>
          <p:cNvSpPr txBox="1"/>
          <p:nvPr/>
        </p:nvSpPr>
        <p:spPr>
          <a:xfrm>
            <a:off x="2138231" y="1394615"/>
            <a:ext cx="1866900" cy="289199"/>
          </a:xfrm>
          <a:prstGeom prst="rect">
            <a:avLst/>
          </a:prstGeom>
        </p:spPr>
        <p:txBody>
          <a:bodyPr vert="horz" wrap="square" lIns="0" tIns="12082" rIns="0" bIns="0" rtlCol="0">
            <a:spAutoFit/>
          </a:bodyPr>
          <a:lstStyle/>
          <a:p>
            <a:pPr marL="11506" algn="ctr">
              <a:spcBef>
                <a:spcPts val="95"/>
              </a:spcBef>
            </a:pPr>
            <a:r>
              <a:rPr b="1" dirty="0">
                <a:solidFill>
                  <a:srgbClr val="00D396"/>
                </a:solidFill>
                <a:latin typeface="Baskerville Old Face" panose="02020602080505020303" pitchFamily="18" charset="0"/>
                <a:cs typeface="Arial"/>
              </a:rPr>
              <a:t>Profit</a:t>
            </a:r>
            <a:r>
              <a:rPr b="1" spc="-41" dirty="0">
                <a:solidFill>
                  <a:srgbClr val="00D396"/>
                </a:solidFill>
                <a:latin typeface="Baskerville Old Face" panose="02020602080505020303" pitchFamily="18" charset="0"/>
                <a:cs typeface="Arial"/>
              </a:rPr>
              <a:t> </a:t>
            </a:r>
            <a:r>
              <a:rPr b="1" dirty="0">
                <a:solidFill>
                  <a:srgbClr val="00D396"/>
                </a:solidFill>
                <a:latin typeface="Baskerville Old Face" panose="02020602080505020303" pitchFamily="18" charset="0"/>
                <a:cs typeface="Arial"/>
              </a:rPr>
              <a:t>Split</a:t>
            </a:r>
            <a:r>
              <a:rPr b="1" spc="-32" dirty="0">
                <a:solidFill>
                  <a:srgbClr val="00D396"/>
                </a:solidFill>
                <a:latin typeface="Baskerville Old Face" panose="02020602080505020303" pitchFamily="18" charset="0"/>
                <a:cs typeface="Arial"/>
              </a:rPr>
              <a:t> </a:t>
            </a:r>
            <a:r>
              <a:rPr b="1" spc="-9" dirty="0">
                <a:solidFill>
                  <a:srgbClr val="00D396"/>
                </a:solidFill>
                <a:latin typeface="Baskerville Old Face" panose="02020602080505020303" pitchFamily="18" charset="0"/>
                <a:cs typeface="Arial"/>
              </a:rPr>
              <a:t>Method</a:t>
            </a:r>
            <a:endParaRPr dirty="0">
              <a:latin typeface="Baskerville Old Face" panose="02020602080505020303" pitchFamily="18" charset="0"/>
              <a:cs typeface="Arial"/>
            </a:endParaRPr>
          </a:p>
        </p:txBody>
      </p:sp>
      <p:sp>
        <p:nvSpPr>
          <p:cNvPr id="14" name="object 15">
            <a:extLst>
              <a:ext uri="{FF2B5EF4-FFF2-40B4-BE49-F238E27FC236}">
                <a16:creationId xmlns:a16="http://schemas.microsoft.com/office/drawing/2014/main" id="{313572AF-B80D-4371-ABEA-D80CFBD37DE2}"/>
              </a:ext>
            </a:extLst>
          </p:cNvPr>
          <p:cNvSpPr/>
          <p:nvPr/>
        </p:nvSpPr>
        <p:spPr>
          <a:xfrm>
            <a:off x="1535448" y="1106775"/>
            <a:ext cx="2847336" cy="4732135"/>
          </a:xfrm>
          <a:custGeom>
            <a:avLst/>
            <a:gdLst/>
            <a:ahLst/>
            <a:cxnLst/>
            <a:rect l="l" t="t" r="r" b="b"/>
            <a:pathLst>
              <a:path w="3142615" h="5222875">
                <a:moveTo>
                  <a:pt x="295656" y="2501265"/>
                </a:moveTo>
                <a:lnTo>
                  <a:pt x="0" y="2190242"/>
                </a:lnTo>
                <a:lnTo>
                  <a:pt x="7493" y="2880614"/>
                </a:lnTo>
                <a:lnTo>
                  <a:pt x="295656" y="2501265"/>
                </a:lnTo>
                <a:close/>
              </a:path>
              <a:path w="3142615" h="5222875">
                <a:moveTo>
                  <a:pt x="3142488" y="414147"/>
                </a:moveTo>
                <a:lnTo>
                  <a:pt x="3139617" y="365861"/>
                </a:lnTo>
                <a:lnTo>
                  <a:pt x="3131413" y="319201"/>
                </a:lnTo>
                <a:lnTo>
                  <a:pt x="3118154" y="274497"/>
                </a:lnTo>
                <a:lnTo>
                  <a:pt x="3100171" y="232041"/>
                </a:lnTo>
                <a:lnTo>
                  <a:pt x="3077756" y="192163"/>
                </a:lnTo>
                <a:lnTo>
                  <a:pt x="3051238" y="155168"/>
                </a:lnTo>
                <a:lnTo>
                  <a:pt x="3020911" y="121348"/>
                </a:lnTo>
                <a:lnTo>
                  <a:pt x="2987090" y="91046"/>
                </a:lnTo>
                <a:lnTo>
                  <a:pt x="2950083" y="64541"/>
                </a:lnTo>
                <a:lnTo>
                  <a:pt x="2910192" y="42151"/>
                </a:lnTo>
                <a:lnTo>
                  <a:pt x="2867749" y="24206"/>
                </a:lnTo>
                <a:lnTo>
                  <a:pt x="2823032" y="10985"/>
                </a:lnTo>
                <a:lnTo>
                  <a:pt x="2776372" y="2819"/>
                </a:lnTo>
                <a:lnTo>
                  <a:pt x="2728087" y="0"/>
                </a:lnTo>
                <a:lnTo>
                  <a:pt x="414020" y="0"/>
                </a:lnTo>
                <a:lnTo>
                  <a:pt x="365747" y="2844"/>
                </a:lnTo>
                <a:lnTo>
                  <a:pt x="319112" y="11036"/>
                </a:lnTo>
                <a:lnTo>
                  <a:pt x="274434" y="24269"/>
                </a:lnTo>
                <a:lnTo>
                  <a:pt x="232003" y="42240"/>
                </a:lnTo>
                <a:lnTo>
                  <a:pt x="192151" y="64630"/>
                </a:lnTo>
                <a:lnTo>
                  <a:pt x="155168" y="91135"/>
                </a:lnTo>
                <a:lnTo>
                  <a:pt x="121373" y="121450"/>
                </a:lnTo>
                <a:lnTo>
                  <a:pt x="91071" y="155257"/>
                </a:lnTo>
                <a:lnTo>
                  <a:pt x="64579" y="192252"/>
                </a:lnTo>
                <a:lnTo>
                  <a:pt x="42202" y="232117"/>
                </a:lnTo>
                <a:lnTo>
                  <a:pt x="24231" y="274561"/>
                </a:lnTo>
                <a:lnTo>
                  <a:pt x="11010" y="319252"/>
                </a:lnTo>
                <a:lnTo>
                  <a:pt x="2832" y="365887"/>
                </a:lnTo>
                <a:lnTo>
                  <a:pt x="0" y="414147"/>
                </a:lnTo>
                <a:lnTo>
                  <a:pt x="0" y="2034159"/>
                </a:lnTo>
                <a:lnTo>
                  <a:pt x="46609" y="2071116"/>
                </a:lnTo>
                <a:lnTo>
                  <a:pt x="46609" y="414147"/>
                </a:lnTo>
                <a:lnTo>
                  <a:pt x="49568" y="368147"/>
                </a:lnTo>
                <a:lnTo>
                  <a:pt x="57988" y="323850"/>
                </a:lnTo>
                <a:lnTo>
                  <a:pt x="71539" y="281597"/>
                </a:lnTo>
                <a:lnTo>
                  <a:pt x="89852" y="241744"/>
                </a:lnTo>
                <a:lnTo>
                  <a:pt x="112623" y="204622"/>
                </a:lnTo>
                <a:lnTo>
                  <a:pt x="139484" y="170586"/>
                </a:lnTo>
                <a:lnTo>
                  <a:pt x="170103" y="139954"/>
                </a:lnTo>
                <a:lnTo>
                  <a:pt x="204139" y="113093"/>
                </a:lnTo>
                <a:lnTo>
                  <a:pt x="241249" y="90322"/>
                </a:lnTo>
                <a:lnTo>
                  <a:pt x="281101" y="71996"/>
                </a:lnTo>
                <a:lnTo>
                  <a:pt x="323342" y="58470"/>
                </a:lnTo>
                <a:lnTo>
                  <a:pt x="367626" y="50063"/>
                </a:lnTo>
                <a:lnTo>
                  <a:pt x="413639" y="47117"/>
                </a:lnTo>
                <a:lnTo>
                  <a:pt x="2728087" y="47117"/>
                </a:lnTo>
                <a:lnTo>
                  <a:pt x="2774086" y="50088"/>
                </a:lnTo>
                <a:lnTo>
                  <a:pt x="2818371" y="58521"/>
                </a:lnTo>
                <a:lnTo>
                  <a:pt x="2860611" y="72072"/>
                </a:lnTo>
                <a:lnTo>
                  <a:pt x="2900464" y="90398"/>
                </a:lnTo>
                <a:lnTo>
                  <a:pt x="2937573" y="113182"/>
                </a:lnTo>
                <a:lnTo>
                  <a:pt x="2971609" y="140042"/>
                </a:lnTo>
                <a:lnTo>
                  <a:pt x="3002229" y="170675"/>
                </a:lnTo>
                <a:lnTo>
                  <a:pt x="3029089" y="204711"/>
                </a:lnTo>
                <a:lnTo>
                  <a:pt x="3051860" y="241833"/>
                </a:lnTo>
                <a:lnTo>
                  <a:pt x="3070174" y="281673"/>
                </a:lnTo>
                <a:lnTo>
                  <a:pt x="3083725" y="323900"/>
                </a:lnTo>
                <a:lnTo>
                  <a:pt x="3092145" y="368173"/>
                </a:lnTo>
                <a:lnTo>
                  <a:pt x="3095117" y="414147"/>
                </a:lnTo>
                <a:lnTo>
                  <a:pt x="3095117" y="4808728"/>
                </a:lnTo>
                <a:lnTo>
                  <a:pt x="3092145" y="4854702"/>
                </a:lnTo>
                <a:lnTo>
                  <a:pt x="3083712" y="4898974"/>
                </a:lnTo>
                <a:lnTo>
                  <a:pt x="3070161" y="4941189"/>
                </a:lnTo>
                <a:lnTo>
                  <a:pt x="3051835" y="4981029"/>
                </a:lnTo>
                <a:lnTo>
                  <a:pt x="3029051" y="5018125"/>
                </a:lnTo>
                <a:lnTo>
                  <a:pt x="3002191" y="5052161"/>
                </a:lnTo>
                <a:lnTo>
                  <a:pt x="2971558" y="5082781"/>
                </a:lnTo>
                <a:lnTo>
                  <a:pt x="2937522" y="5109642"/>
                </a:lnTo>
                <a:lnTo>
                  <a:pt x="2900400" y="5132413"/>
                </a:lnTo>
                <a:lnTo>
                  <a:pt x="2860560" y="5150751"/>
                </a:lnTo>
                <a:lnTo>
                  <a:pt x="2818333" y="5164302"/>
                </a:lnTo>
                <a:lnTo>
                  <a:pt x="2774061" y="5172735"/>
                </a:lnTo>
                <a:lnTo>
                  <a:pt x="2728087" y="5175707"/>
                </a:lnTo>
                <a:lnTo>
                  <a:pt x="421767" y="5175707"/>
                </a:lnTo>
                <a:lnTo>
                  <a:pt x="375754" y="5172761"/>
                </a:lnTo>
                <a:lnTo>
                  <a:pt x="331470" y="5164328"/>
                </a:lnTo>
                <a:lnTo>
                  <a:pt x="289229" y="5150790"/>
                </a:lnTo>
                <a:lnTo>
                  <a:pt x="249377" y="5132451"/>
                </a:lnTo>
                <a:lnTo>
                  <a:pt x="212267" y="5109692"/>
                </a:lnTo>
                <a:lnTo>
                  <a:pt x="178231" y="5082819"/>
                </a:lnTo>
                <a:lnTo>
                  <a:pt x="147612" y="5052199"/>
                </a:lnTo>
                <a:lnTo>
                  <a:pt x="120751" y="5018163"/>
                </a:lnTo>
                <a:lnTo>
                  <a:pt x="97980" y="4981054"/>
                </a:lnTo>
                <a:lnTo>
                  <a:pt x="79667" y="4941214"/>
                </a:lnTo>
                <a:lnTo>
                  <a:pt x="66116" y="4898987"/>
                </a:lnTo>
                <a:lnTo>
                  <a:pt x="57696" y="4854714"/>
                </a:lnTo>
                <a:lnTo>
                  <a:pt x="54737" y="4808728"/>
                </a:lnTo>
                <a:lnTo>
                  <a:pt x="54737" y="3012313"/>
                </a:lnTo>
                <a:lnTo>
                  <a:pt x="8001" y="3081909"/>
                </a:lnTo>
                <a:lnTo>
                  <a:pt x="8001" y="4808728"/>
                </a:lnTo>
                <a:lnTo>
                  <a:pt x="10820" y="4856962"/>
                </a:lnTo>
                <a:lnTo>
                  <a:pt x="18999" y="4903571"/>
                </a:lnTo>
                <a:lnTo>
                  <a:pt x="32219" y="4948225"/>
                </a:lnTo>
                <a:lnTo>
                  <a:pt x="50165" y="4990630"/>
                </a:lnTo>
                <a:lnTo>
                  <a:pt x="72542" y="5030482"/>
                </a:lnTo>
                <a:lnTo>
                  <a:pt x="99009" y="5067465"/>
                </a:lnTo>
                <a:lnTo>
                  <a:pt x="129298" y="5101260"/>
                </a:lnTo>
                <a:lnTo>
                  <a:pt x="163068" y="5131562"/>
                </a:lnTo>
                <a:lnTo>
                  <a:pt x="200025" y="5158079"/>
                </a:lnTo>
                <a:lnTo>
                  <a:pt x="239864" y="5180482"/>
                </a:lnTo>
                <a:lnTo>
                  <a:pt x="282257" y="5198453"/>
                </a:lnTo>
                <a:lnTo>
                  <a:pt x="326910" y="5211711"/>
                </a:lnTo>
                <a:lnTo>
                  <a:pt x="373519" y="5219928"/>
                </a:lnTo>
                <a:lnTo>
                  <a:pt x="421767" y="5222786"/>
                </a:lnTo>
                <a:lnTo>
                  <a:pt x="2728087" y="5222786"/>
                </a:lnTo>
                <a:lnTo>
                  <a:pt x="2776372" y="5219979"/>
                </a:lnTo>
                <a:lnTo>
                  <a:pt x="2823032" y="5211813"/>
                </a:lnTo>
                <a:lnTo>
                  <a:pt x="2867749" y="5198592"/>
                </a:lnTo>
                <a:lnTo>
                  <a:pt x="2910192" y="5180635"/>
                </a:lnTo>
                <a:lnTo>
                  <a:pt x="2950083" y="5158257"/>
                </a:lnTo>
                <a:lnTo>
                  <a:pt x="2987090" y="5131752"/>
                </a:lnTo>
                <a:lnTo>
                  <a:pt x="3020911" y="5101450"/>
                </a:lnTo>
                <a:lnTo>
                  <a:pt x="3051238" y="5067643"/>
                </a:lnTo>
                <a:lnTo>
                  <a:pt x="3077756" y="5030648"/>
                </a:lnTo>
                <a:lnTo>
                  <a:pt x="3100171" y="4990782"/>
                </a:lnTo>
                <a:lnTo>
                  <a:pt x="3118154" y="4948339"/>
                </a:lnTo>
                <a:lnTo>
                  <a:pt x="3131413" y="4903648"/>
                </a:lnTo>
                <a:lnTo>
                  <a:pt x="3139617" y="4857013"/>
                </a:lnTo>
                <a:lnTo>
                  <a:pt x="3142488" y="4808728"/>
                </a:lnTo>
                <a:lnTo>
                  <a:pt x="3142488" y="414147"/>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Tree>
    <p:extLst>
      <p:ext uri="{BB962C8B-B14F-4D97-AF65-F5344CB8AC3E}">
        <p14:creationId xmlns:p14="http://schemas.microsoft.com/office/powerpoint/2010/main" val="81349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703A-5B58-43E9-B224-85FE28900D44}"/>
              </a:ext>
            </a:extLst>
          </p:cNvPr>
          <p:cNvSpPr>
            <a:spLocks noGrp="1"/>
          </p:cNvSpPr>
          <p:nvPr>
            <p:ph type="title"/>
          </p:nvPr>
        </p:nvSpPr>
        <p:spPr>
          <a:xfrm>
            <a:off x="1066800" y="442949"/>
            <a:ext cx="10058400" cy="859263"/>
          </a:xfrm>
        </p:spPr>
        <p:txBody>
          <a:bodyPr>
            <a:normAutofit/>
          </a:bodyPr>
          <a:lstStyle/>
          <a:p>
            <a:pPr algn="ct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Selection</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of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Most</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Appropriate</a:t>
            </a:r>
            <a:r>
              <a:rPr lang="en-US" sz="2800" b="1" u="sng" spc="5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5" dirty="0">
                <a:solidFill>
                  <a:srgbClr val="7030A0"/>
                </a:solidFill>
                <a:effectLst>
                  <a:outerShdw blurRad="38100" dist="38100" dir="2700000" algn="tl">
                    <a:srgbClr val="000000">
                      <a:alpha val="43137"/>
                    </a:srgbClr>
                  </a:outerShdw>
                </a:effectLst>
                <a:latin typeface="Baskerville Old Face" panose="02020602080505020303" pitchFamily="18" charset="0"/>
              </a:rPr>
              <a:t>Method</a:t>
            </a:r>
            <a:r>
              <a:rPr lang="en-US" sz="2800" b="1" u="sng" spc="-10" dirty="0">
                <a:solidFill>
                  <a:srgbClr val="7030A0"/>
                </a:solidFill>
                <a:effectLst>
                  <a:outerShdw blurRad="38100" dist="38100" dir="2700000" algn="tl">
                    <a:srgbClr val="000000">
                      <a:alpha val="43137"/>
                    </a:srgbClr>
                  </a:outerShdw>
                </a:effectLst>
                <a:latin typeface="Baskerville Old Face" panose="02020602080505020303" pitchFamily="18" charset="0"/>
              </a:rPr>
              <a:t> (MAM)</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graphicFrame>
        <p:nvGraphicFramePr>
          <p:cNvPr id="4" name="object 15">
            <a:extLst>
              <a:ext uri="{FF2B5EF4-FFF2-40B4-BE49-F238E27FC236}">
                <a16:creationId xmlns:a16="http://schemas.microsoft.com/office/drawing/2014/main" id="{7E906A6B-09C1-4980-8D0A-76CFB61B92C7}"/>
              </a:ext>
            </a:extLst>
          </p:cNvPr>
          <p:cNvGraphicFramePr>
            <a:graphicFrameLocks noGrp="1"/>
          </p:cNvGraphicFramePr>
          <p:nvPr>
            <p:extLst>
              <p:ext uri="{D42A27DB-BD31-4B8C-83A1-F6EECF244321}">
                <p14:modId xmlns:p14="http://schemas.microsoft.com/office/powerpoint/2010/main" val="725079190"/>
              </p:ext>
            </p:extLst>
          </p:nvPr>
        </p:nvGraphicFramePr>
        <p:xfrm>
          <a:off x="1175657" y="1185873"/>
          <a:ext cx="9949543" cy="4943474"/>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3118914">
                  <a:extLst>
                    <a:ext uri="{9D8B030D-6E8A-4147-A177-3AD203B41FA5}">
                      <a16:colId xmlns:a16="http://schemas.microsoft.com/office/drawing/2014/main" val="20000"/>
                    </a:ext>
                  </a:extLst>
                </a:gridCol>
                <a:gridCol w="6830629">
                  <a:extLst>
                    <a:ext uri="{9D8B030D-6E8A-4147-A177-3AD203B41FA5}">
                      <a16:colId xmlns:a16="http://schemas.microsoft.com/office/drawing/2014/main" val="20001"/>
                    </a:ext>
                  </a:extLst>
                </a:gridCol>
              </a:tblGrid>
              <a:tr h="247237">
                <a:tc>
                  <a:txBody>
                    <a:bodyPr/>
                    <a:lstStyle/>
                    <a:p>
                      <a:pPr marL="742315">
                        <a:lnSpc>
                          <a:spcPct val="100000"/>
                        </a:lnSpc>
                        <a:spcBef>
                          <a:spcPts val="355"/>
                        </a:spcBef>
                      </a:pPr>
                      <a:r>
                        <a:rPr sz="1200" spc="-10" dirty="0"/>
                        <a:t>Relevant</a:t>
                      </a:r>
                      <a:r>
                        <a:rPr sz="1200" spc="-5" dirty="0"/>
                        <a:t> factors</a:t>
                      </a:r>
                      <a:endParaRPr sz="1200" dirty="0">
                        <a:solidFill>
                          <a:schemeClr val="tx1"/>
                        </a:solidFill>
                        <a:latin typeface="Baskerville Old Face" panose="02020602080505020303" pitchFamily="18" charset="0"/>
                        <a:cs typeface="Comic Sans MS"/>
                      </a:endParaRPr>
                    </a:p>
                  </a:txBody>
                  <a:tcPr marL="0" marR="0" marT="45085" marB="0"/>
                </a:tc>
                <a:tc>
                  <a:txBody>
                    <a:bodyPr/>
                    <a:lstStyle/>
                    <a:p>
                      <a:pPr algn="ctr">
                        <a:lnSpc>
                          <a:spcPct val="100000"/>
                        </a:lnSpc>
                        <a:spcBef>
                          <a:spcPts val="355"/>
                        </a:spcBef>
                      </a:pPr>
                      <a:r>
                        <a:rPr sz="1200" spc="-5" dirty="0"/>
                        <a:t>Explanation</a:t>
                      </a:r>
                      <a:endParaRPr sz="1200" dirty="0">
                        <a:latin typeface="Baskerville Old Face" panose="02020602080505020303" pitchFamily="18" charset="0"/>
                        <a:cs typeface="Comic Sans MS"/>
                      </a:endParaRPr>
                    </a:p>
                  </a:txBody>
                  <a:tcPr marL="0" marR="0" marT="45085" marB="0"/>
                </a:tc>
                <a:extLst>
                  <a:ext uri="{0D108BD9-81ED-4DB2-BD59-A6C34878D82A}">
                    <a16:rowId xmlns:a16="http://schemas.microsoft.com/office/drawing/2014/main" val="10000"/>
                  </a:ext>
                </a:extLst>
              </a:tr>
              <a:tr h="1235805">
                <a:tc>
                  <a:txBody>
                    <a:bodyPr/>
                    <a:lstStyle/>
                    <a:p>
                      <a:pPr marL="52705">
                        <a:lnSpc>
                          <a:spcPct val="100000"/>
                        </a:lnSpc>
                        <a:spcBef>
                          <a:spcPts val="355"/>
                        </a:spcBef>
                        <a:tabLst>
                          <a:tab pos="407670" algn="l"/>
                          <a:tab pos="836294" algn="l"/>
                          <a:tab pos="1424305" algn="l"/>
                          <a:tab pos="1831339" algn="l"/>
                          <a:tab pos="2319020" algn="l"/>
                        </a:tabLst>
                      </a:pPr>
                      <a:r>
                        <a:rPr sz="1200" spc="-10" dirty="0"/>
                        <a:t>(a)	</a:t>
                      </a:r>
                      <a:r>
                        <a:rPr sz="1200" dirty="0"/>
                        <a:t>The	</a:t>
                      </a:r>
                      <a:r>
                        <a:rPr sz="1200" spc="-5" dirty="0"/>
                        <a:t>nature	</a:t>
                      </a:r>
                      <a:r>
                        <a:rPr sz="1200" dirty="0"/>
                        <a:t>and	</a:t>
                      </a:r>
                      <a:r>
                        <a:rPr sz="1200" spc="-5" dirty="0"/>
                        <a:t>class	of</a:t>
                      </a:r>
                      <a:endParaRPr sz="1200" dirty="0"/>
                    </a:p>
                    <a:p>
                      <a:pPr marL="52705">
                        <a:lnSpc>
                          <a:spcPct val="100000"/>
                        </a:lnSpc>
                        <a:spcBef>
                          <a:spcPts val="600"/>
                        </a:spcBef>
                      </a:pPr>
                      <a:r>
                        <a:rPr sz="1200" spc="-10" dirty="0"/>
                        <a:t>international</a:t>
                      </a:r>
                      <a:r>
                        <a:rPr sz="1200" spc="5" dirty="0"/>
                        <a:t> </a:t>
                      </a:r>
                      <a:r>
                        <a:rPr sz="1200" spc="-5" dirty="0"/>
                        <a:t>transactions</a:t>
                      </a:r>
                      <a:endParaRPr sz="1200" dirty="0">
                        <a:solidFill>
                          <a:schemeClr val="tx1"/>
                        </a:solidFill>
                        <a:latin typeface="Baskerville Old Face" panose="02020602080505020303" pitchFamily="18" charset="0"/>
                        <a:cs typeface="Comic Sans MS"/>
                      </a:endParaRPr>
                    </a:p>
                  </a:txBody>
                  <a:tcPr marL="0" marR="0" marT="45085" marB="0"/>
                </a:tc>
                <a:tc>
                  <a:txBody>
                    <a:bodyPr/>
                    <a:lstStyle/>
                    <a:p>
                      <a:pPr marL="52705" algn="just">
                        <a:lnSpc>
                          <a:spcPct val="100000"/>
                        </a:lnSpc>
                        <a:spcBef>
                          <a:spcPts val="355"/>
                        </a:spcBef>
                      </a:pPr>
                      <a:r>
                        <a:rPr sz="1200" spc="-5" dirty="0"/>
                        <a:t>e.g.,</a:t>
                      </a:r>
                      <a:r>
                        <a:rPr sz="1200" spc="20" dirty="0"/>
                        <a:t> </a:t>
                      </a:r>
                      <a:r>
                        <a:rPr sz="1200" spc="-5" dirty="0"/>
                        <a:t>if</a:t>
                      </a:r>
                      <a:r>
                        <a:rPr sz="1200" spc="15" dirty="0"/>
                        <a:t> </a:t>
                      </a:r>
                      <a:r>
                        <a:rPr sz="1200" spc="-5" dirty="0"/>
                        <a:t>a</a:t>
                      </a:r>
                      <a:r>
                        <a:rPr sz="1200" spc="10" dirty="0"/>
                        <a:t> </a:t>
                      </a:r>
                      <a:r>
                        <a:rPr sz="1200" spc="-5" dirty="0"/>
                        <a:t>product</a:t>
                      </a:r>
                      <a:r>
                        <a:rPr sz="1200" spc="20" dirty="0"/>
                        <a:t> </a:t>
                      </a:r>
                      <a:r>
                        <a:rPr sz="1200" spc="-5" dirty="0"/>
                        <a:t>is</a:t>
                      </a:r>
                      <a:r>
                        <a:rPr sz="1200" spc="15" dirty="0"/>
                        <a:t> </a:t>
                      </a:r>
                      <a:r>
                        <a:rPr sz="1200" spc="-5" dirty="0"/>
                        <a:t>sold</a:t>
                      </a:r>
                      <a:r>
                        <a:rPr sz="1200" spc="20" dirty="0"/>
                        <a:t> </a:t>
                      </a:r>
                      <a:r>
                        <a:rPr sz="1200" spc="-5" dirty="0"/>
                        <a:t>in</a:t>
                      </a:r>
                      <a:r>
                        <a:rPr sz="1200" spc="20" dirty="0"/>
                        <a:t> </a:t>
                      </a:r>
                      <a:r>
                        <a:rPr sz="1200" spc="-5" dirty="0"/>
                        <a:t>controlled</a:t>
                      </a:r>
                      <a:r>
                        <a:rPr sz="1200" spc="25" dirty="0"/>
                        <a:t> </a:t>
                      </a:r>
                      <a:r>
                        <a:rPr sz="1200" spc="-5" dirty="0"/>
                        <a:t>transactions</a:t>
                      </a:r>
                      <a:r>
                        <a:rPr sz="1200" spc="5" dirty="0"/>
                        <a:t> </a:t>
                      </a:r>
                      <a:r>
                        <a:rPr sz="1200" dirty="0"/>
                        <a:t>is</a:t>
                      </a:r>
                      <a:r>
                        <a:rPr sz="1200" spc="25" dirty="0"/>
                        <a:t> </a:t>
                      </a:r>
                      <a:r>
                        <a:rPr sz="1200" spc="-10" dirty="0"/>
                        <a:t>identified</a:t>
                      </a:r>
                      <a:r>
                        <a:rPr sz="1200" spc="20" dirty="0"/>
                        <a:t> </a:t>
                      </a:r>
                      <a:r>
                        <a:rPr sz="1200" spc="-5" dirty="0"/>
                        <a:t>to</a:t>
                      </a:r>
                      <a:r>
                        <a:rPr sz="1200" spc="20" dirty="0"/>
                        <a:t> </a:t>
                      </a:r>
                      <a:r>
                        <a:rPr sz="1200" dirty="0"/>
                        <a:t>have</a:t>
                      </a:r>
                      <a:r>
                        <a:rPr sz="1200" spc="15" dirty="0"/>
                        <a:t> </a:t>
                      </a:r>
                      <a:r>
                        <a:rPr sz="1200" spc="-5" dirty="0"/>
                        <a:t>a</a:t>
                      </a:r>
                      <a:r>
                        <a:rPr sz="1200" spc="15" dirty="0"/>
                        <a:t> </a:t>
                      </a:r>
                      <a:r>
                        <a:rPr sz="1200" spc="-5" dirty="0"/>
                        <a:t>close</a:t>
                      </a:r>
                      <a:r>
                        <a:rPr sz="1200" spc="25" dirty="0"/>
                        <a:t> </a:t>
                      </a:r>
                      <a:r>
                        <a:rPr sz="1200" spc="-10" dirty="0"/>
                        <a:t>similarity</a:t>
                      </a:r>
                      <a:r>
                        <a:rPr sz="1200" spc="15" dirty="0"/>
                        <a:t> </a:t>
                      </a:r>
                      <a:r>
                        <a:rPr sz="1200" spc="-10" dirty="0"/>
                        <a:t>to</a:t>
                      </a:r>
                      <a:endParaRPr sz="1200" dirty="0"/>
                    </a:p>
                    <a:p>
                      <a:pPr marL="52705" marR="41910" algn="just">
                        <a:lnSpc>
                          <a:spcPct val="150000"/>
                        </a:lnSpc>
                      </a:pPr>
                      <a:r>
                        <a:rPr sz="1200" spc="-10" dirty="0"/>
                        <a:t>the </a:t>
                      </a:r>
                      <a:r>
                        <a:rPr sz="1200" spc="-5" dirty="0"/>
                        <a:t>product </a:t>
                      </a:r>
                      <a:r>
                        <a:rPr sz="1200" dirty="0"/>
                        <a:t>in </a:t>
                      </a:r>
                      <a:r>
                        <a:rPr sz="1200" spc="-5" dirty="0"/>
                        <a:t>uncontrolled transactions, the </a:t>
                      </a:r>
                      <a:r>
                        <a:rPr sz="1200" dirty="0"/>
                        <a:t>CUP </a:t>
                      </a:r>
                      <a:r>
                        <a:rPr sz="1200" spc="-5" dirty="0"/>
                        <a:t>method may be useful. Similarly, if a </a:t>
                      </a:r>
                      <a:r>
                        <a:rPr sz="1200" dirty="0"/>
                        <a:t> </a:t>
                      </a:r>
                      <a:r>
                        <a:rPr sz="1200" spc="-5" dirty="0"/>
                        <a:t>transaction</a:t>
                      </a:r>
                      <a:r>
                        <a:rPr sz="1200" dirty="0"/>
                        <a:t> </a:t>
                      </a:r>
                      <a:r>
                        <a:rPr sz="1200" spc="-5" dirty="0"/>
                        <a:t>concerns</a:t>
                      </a:r>
                      <a:r>
                        <a:rPr sz="1200" dirty="0"/>
                        <a:t> </a:t>
                      </a:r>
                      <a:r>
                        <a:rPr sz="1200" spc="-5" dirty="0"/>
                        <a:t>a</a:t>
                      </a:r>
                      <a:r>
                        <a:rPr sz="1200" dirty="0"/>
                        <a:t> </a:t>
                      </a:r>
                      <a:r>
                        <a:rPr sz="1200" spc="-10" dirty="0"/>
                        <a:t>retailer</a:t>
                      </a:r>
                      <a:r>
                        <a:rPr sz="1200" spc="-5" dirty="0"/>
                        <a:t> </a:t>
                      </a:r>
                      <a:r>
                        <a:rPr sz="1200" spc="-10" dirty="0"/>
                        <a:t>or</a:t>
                      </a:r>
                      <a:r>
                        <a:rPr sz="1200" spc="-5" dirty="0"/>
                        <a:t> distributor,</a:t>
                      </a:r>
                      <a:r>
                        <a:rPr sz="1200" dirty="0"/>
                        <a:t> </a:t>
                      </a:r>
                      <a:r>
                        <a:rPr sz="1200" spc="-10" dirty="0"/>
                        <a:t>the</a:t>
                      </a:r>
                      <a:r>
                        <a:rPr sz="1200" spc="-5" dirty="0"/>
                        <a:t> resale</a:t>
                      </a:r>
                      <a:r>
                        <a:rPr sz="1200" dirty="0"/>
                        <a:t> </a:t>
                      </a:r>
                      <a:r>
                        <a:rPr sz="1200" spc="-5" dirty="0"/>
                        <a:t>price</a:t>
                      </a:r>
                      <a:r>
                        <a:rPr sz="1200" dirty="0"/>
                        <a:t> </a:t>
                      </a:r>
                      <a:r>
                        <a:rPr sz="1200" spc="-5" dirty="0"/>
                        <a:t>method</a:t>
                      </a:r>
                      <a:r>
                        <a:rPr sz="1200" dirty="0"/>
                        <a:t> </a:t>
                      </a:r>
                      <a:r>
                        <a:rPr sz="1200" spc="-5" dirty="0"/>
                        <a:t>would</a:t>
                      </a:r>
                      <a:r>
                        <a:rPr sz="1200" spc="285" dirty="0"/>
                        <a:t> </a:t>
                      </a:r>
                      <a:r>
                        <a:rPr sz="1200" spc="-10" dirty="0"/>
                        <a:t>be </a:t>
                      </a:r>
                      <a:r>
                        <a:rPr sz="1200" spc="-5" dirty="0"/>
                        <a:t> appropriate.</a:t>
                      </a:r>
                      <a:endParaRPr sz="1200" dirty="0">
                        <a:latin typeface="Baskerville Old Face" panose="02020602080505020303" pitchFamily="18" charset="0"/>
                        <a:cs typeface="Comic Sans MS"/>
                      </a:endParaRPr>
                    </a:p>
                  </a:txBody>
                  <a:tcPr marL="0" marR="0" marT="45085" marB="0"/>
                </a:tc>
                <a:extLst>
                  <a:ext uri="{0D108BD9-81ED-4DB2-BD59-A6C34878D82A}">
                    <a16:rowId xmlns:a16="http://schemas.microsoft.com/office/drawing/2014/main" val="10001"/>
                  </a:ext>
                </a:extLst>
              </a:tr>
              <a:tr h="988695">
                <a:tc>
                  <a:txBody>
                    <a:bodyPr/>
                    <a:lstStyle/>
                    <a:p>
                      <a:pPr marL="52705">
                        <a:lnSpc>
                          <a:spcPct val="100000"/>
                        </a:lnSpc>
                        <a:spcBef>
                          <a:spcPts val="360"/>
                        </a:spcBef>
                      </a:pPr>
                      <a:r>
                        <a:rPr sz="1200" spc="-10" dirty="0"/>
                        <a:t>(b)Assets</a:t>
                      </a:r>
                      <a:r>
                        <a:rPr sz="1200" spc="50" dirty="0"/>
                        <a:t> </a:t>
                      </a:r>
                      <a:r>
                        <a:rPr sz="1200" spc="-10" dirty="0"/>
                        <a:t>employed</a:t>
                      </a:r>
                      <a:r>
                        <a:rPr sz="1200" spc="40" dirty="0"/>
                        <a:t> </a:t>
                      </a:r>
                      <a:r>
                        <a:rPr sz="1200" spc="-5" dirty="0"/>
                        <a:t>or</a:t>
                      </a:r>
                      <a:r>
                        <a:rPr sz="1200" spc="-15" dirty="0"/>
                        <a:t> </a:t>
                      </a:r>
                      <a:r>
                        <a:rPr sz="1200" spc="-10" dirty="0"/>
                        <a:t>risks</a:t>
                      </a:r>
                      <a:r>
                        <a:rPr sz="1200" spc="5" dirty="0"/>
                        <a:t> </a:t>
                      </a:r>
                      <a:r>
                        <a:rPr sz="1200" spc="-10" dirty="0"/>
                        <a:t>assumed</a:t>
                      </a:r>
                      <a:endParaRPr sz="1200" dirty="0">
                        <a:solidFill>
                          <a:schemeClr val="tx1"/>
                        </a:solidFill>
                        <a:latin typeface="Baskerville Old Face" panose="02020602080505020303" pitchFamily="18" charset="0"/>
                        <a:cs typeface="Comic Sans MS"/>
                      </a:endParaRPr>
                    </a:p>
                  </a:txBody>
                  <a:tcPr marL="0" marR="0" marB="0"/>
                </a:tc>
                <a:tc>
                  <a:txBody>
                    <a:bodyPr/>
                    <a:lstStyle/>
                    <a:p>
                      <a:pPr marL="52705">
                        <a:lnSpc>
                          <a:spcPct val="100000"/>
                        </a:lnSpc>
                        <a:spcBef>
                          <a:spcPts val="360"/>
                        </a:spcBef>
                      </a:pPr>
                      <a:r>
                        <a:rPr sz="1200" spc="-5" dirty="0"/>
                        <a:t>The</a:t>
                      </a:r>
                      <a:r>
                        <a:rPr sz="1200" spc="260" dirty="0"/>
                        <a:t> </a:t>
                      </a:r>
                      <a:r>
                        <a:rPr sz="1200" spc="-5" dirty="0"/>
                        <a:t>class</a:t>
                      </a:r>
                      <a:r>
                        <a:rPr sz="1200" spc="260" dirty="0"/>
                        <a:t> </a:t>
                      </a:r>
                      <a:r>
                        <a:rPr sz="1200" spc="-5" dirty="0"/>
                        <a:t>or</a:t>
                      </a:r>
                      <a:r>
                        <a:rPr sz="1200" spc="275" dirty="0"/>
                        <a:t> </a:t>
                      </a:r>
                      <a:r>
                        <a:rPr sz="1200" spc="-5" dirty="0"/>
                        <a:t>classes</a:t>
                      </a:r>
                      <a:r>
                        <a:rPr sz="1200" spc="270" dirty="0"/>
                        <a:t> </a:t>
                      </a:r>
                      <a:r>
                        <a:rPr sz="1200" spc="5" dirty="0"/>
                        <a:t>of</a:t>
                      </a:r>
                      <a:r>
                        <a:rPr sz="1200" spc="275" dirty="0"/>
                        <a:t> </a:t>
                      </a:r>
                      <a:r>
                        <a:rPr sz="1200" spc="-5" dirty="0"/>
                        <a:t>associated</a:t>
                      </a:r>
                      <a:r>
                        <a:rPr sz="1200" spc="300" dirty="0"/>
                        <a:t> </a:t>
                      </a:r>
                      <a:r>
                        <a:rPr sz="1200" spc="-5" dirty="0"/>
                        <a:t>enterprises</a:t>
                      </a:r>
                      <a:r>
                        <a:rPr sz="1200" spc="280" dirty="0"/>
                        <a:t> </a:t>
                      </a:r>
                      <a:r>
                        <a:rPr sz="1200" spc="-5" dirty="0"/>
                        <a:t>entering</a:t>
                      </a:r>
                      <a:r>
                        <a:rPr sz="1200" spc="265" dirty="0"/>
                        <a:t> </a:t>
                      </a:r>
                      <a:r>
                        <a:rPr sz="1200" spc="-5" dirty="0"/>
                        <a:t>into</a:t>
                      </a:r>
                      <a:r>
                        <a:rPr sz="1200" spc="270" dirty="0"/>
                        <a:t> </a:t>
                      </a:r>
                      <a:r>
                        <a:rPr sz="1200" spc="-5" dirty="0"/>
                        <a:t>the</a:t>
                      </a:r>
                      <a:r>
                        <a:rPr sz="1200" spc="270" dirty="0"/>
                        <a:t> </a:t>
                      </a:r>
                      <a:r>
                        <a:rPr sz="1200" spc="-5" dirty="0"/>
                        <a:t>transaction</a:t>
                      </a:r>
                      <a:r>
                        <a:rPr sz="1200" spc="270" dirty="0"/>
                        <a:t> </a:t>
                      </a:r>
                      <a:r>
                        <a:rPr sz="1200" spc="-5" dirty="0"/>
                        <a:t>and</a:t>
                      </a:r>
                      <a:r>
                        <a:rPr sz="1200" spc="280" dirty="0"/>
                        <a:t> </a:t>
                      </a:r>
                      <a:r>
                        <a:rPr sz="1200" spc="-10" dirty="0"/>
                        <a:t>the</a:t>
                      </a:r>
                      <a:endParaRPr sz="1200" dirty="0"/>
                    </a:p>
                    <a:p>
                      <a:pPr marL="52705" marR="46355">
                        <a:lnSpc>
                          <a:spcPct val="150000"/>
                        </a:lnSpc>
                      </a:pPr>
                      <a:r>
                        <a:rPr sz="1200" spc="-5" dirty="0"/>
                        <a:t>functions</a:t>
                      </a:r>
                      <a:r>
                        <a:rPr sz="1200" spc="85" dirty="0"/>
                        <a:t> </a:t>
                      </a:r>
                      <a:r>
                        <a:rPr sz="1200" spc="-5" dirty="0"/>
                        <a:t>performed</a:t>
                      </a:r>
                      <a:r>
                        <a:rPr sz="1200" spc="80" dirty="0"/>
                        <a:t> </a:t>
                      </a:r>
                      <a:r>
                        <a:rPr sz="1200" spc="-5" dirty="0"/>
                        <a:t>by</a:t>
                      </a:r>
                      <a:r>
                        <a:rPr sz="1200" spc="80" dirty="0"/>
                        <a:t> </a:t>
                      </a:r>
                      <a:r>
                        <a:rPr sz="1200" spc="-5" dirty="0"/>
                        <a:t>them</a:t>
                      </a:r>
                      <a:r>
                        <a:rPr sz="1200" spc="85" dirty="0"/>
                        <a:t> </a:t>
                      </a:r>
                      <a:r>
                        <a:rPr sz="1200" spc="-5" dirty="0"/>
                        <a:t>taking</a:t>
                      </a:r>
                      <a:r>
                        <a:rPr sz="1200" spc="75" dirty="0"/>
                        <a:t> </a:t>
                      </a:r>
                      <a:r>
                        <a:rPr sz="1200" spc="-5" dirty="0"/>
                        <a:t>into</a:t>
                      </a:r>
                      <a:r>
                        <a:rPr sz="1200" spc="95" dirty="0"/>
                        <a:t> </a:t>
                      </a:r>
                      <a:r>
                        <a:rPr sz="1200" spc="-5" dirty="0"/>
                        <a:t>account</a:t>
                      </a:r>
                      <a:r>
                        <a:rPr sz="1200" spc="90" dirty="0"/>
                        <a:t> </a:t>
                      </a:r>
                      <a:r>
                        <a:rPr sz="1200" spc="-5" dirty="0"/>
                        <a:t>assets</a:t>
                      </a:r>
                      <a:r>
                        <a:rPr sz="1200" spc="80" dirty="0"/>
                        <a:t> </a:t>
                      </a:r>
                      <a:r>
                        <a:rPr sz="1200" spc="-5" dirty="0"/>
                        <a:t>employed</a:t>
                      </a:r>
                      <a:r>
                        <a:rPr sz="1200" spc="85" dirty="0"/>
                        <a:t> </a:t>
                      </a:r>
                      <a:r>
                        <a:rPr sz="1200" spc="-5" dirty="0"/>
                        <a:t>or</a:t>
                      </a:r>
                      <a:r>
                        <a:rPr sz="1200" spc="85" dirty="0"/>
                        <a:t> </a:t>
                      </a:r>
                      <a:r>
                        <a:rPr sz="1200" spc="-5" dirty="0"/>
                        <a:t>to</a:t>
                      </a:r>
                      <a:r>
                        <a:rPr sz="1200" spc="85" dirty="0"/>
                        <a:t> </a:t>
                      </a:r>
                      <a:r>
                        <a:rPr sz="1200" spc="-5" dirty="0"/>
                        <a:t>be</a:t>
                      </a:r>
                      <a:r>
                        <a:rPr sz="1200" spc="95" dirty="0"/>
                        <a:t> </a:t>
                      </a:r>
                      <a:r>
                        <a:rPr sz="1200" spc="-5" dirty="0"/>
                        <a:t>employed</a:t>
                      </a:r>
                      <a:r>
                        <a:rPr sz="1200" spc="90" dirty="0"/>
                        <a:t> </a:t>
                      </a:r>
                      <a:r>
                        <a:rPr sz="1200" spc="-5" dirty="0"/>
                        <a:t>and </a:t>
                      </a:r>
                      <a:r>
                        <a:rPr sz="1200" spc="-285" dirty="0"/>
                        <a:t> </a:t>
                      </a:r>
                      <a:r>
                        <a:rPr sz="1200" spc="-5" dirty="0"/>
                        <a:t>risk</a:t>
                      </a:r>
                      <a:r>
                        <a:rPr sz="1200" spc="-10" dirty="0"/>
                        <a:t> assumed</a:t>
                      </a:r>
                      <a:r>
                        <a:rPr sz="1200" spc="50" dirty="0"/>
                        <a:t> </a:t>
                      </a:r>
                      <a:r>
                        <a:rPr sz="1200" spc="-5" dirty="0"/>
                        <a:t>by</a:t>
                      </a:r>
                      <a:r>
                        <a:rPr sz="1200" spc="10" dirty="0"/>
                        <a:t> </a:t>
                      </a:r>
                      <a:r>
                        <a:rPr sz="1200" spc="-5" dirty="0"/>
                        <a:t>such</a:t>
                      </a:r>
                      <a:r>
                        <a:rPr sz="1200" spc="15" dirty="0"/>
                        <a:t> </a:t>
                      </a:r>
                      <a:r>
                        <a:rPr sz="1200" spc="-10" dirty="0"/>
                        <a:t>enterprises.</a:t>
                      </a:r>
                      <a:endParaRPr sz="1200" dirty="0">
                        <a:latin typeface="Baskerville Old Face" panose="02020602080505020303" pitchFamily="18" charset="0"/>
                        <a:cs typeface="Comic Sans MS"/>
                      </a:endParaRPr>
                    </a:p>
                  </a:txBody>
                  <a:tcPr marL="0" marR="0" marB="0"/>
                </a:tc>
                <a:extLst>
                  <a:ext uri="{0D108BD9-81ED-4DB2-BD59-A6C34878D82A}">
                    <a16:rowId xmlns:a16="http://schemas.microsoft.com/office/drawing/2014/main" val="10002"/>
                  </a:ext>
                </a:extLst>
              </a:tr>
              <a:tr h="741457">
                <a:tc>
                  <a:txBody>
                    <a:bodyPr/>
                    <a:lstStyle/>
                    <a:p>
                      <a:pPr marL="52705">
                        <a:lnSpc>
                          <a:spcPct val="100000"/>
                        </a:lnSpc>
                        <a:spcBef>
                          <a:spcPts val="360"/>
                        </a:spcBef>
                      </a:pPr>
                      <a:r>
                        <a:rPr sz="1200" spc="-5" dirty="0"/>
                        <a:t>(c)Availability,</a:t>
                      </a:r>
                      <a:r>
                        <a:rPr sz="1200" spc="50" dirty="0"/>
                        <a:t> </a:t>
                      </a:r>
                      <a:r>
                        <a:rPr sz="1200" spc="-5" dirty="0"/>
                        <a:t>coverage</a:t>
                      </a:r>
                      <a:r>
                        <a:rPr sz="1200" spc="60" dirty="0"/>
                        <a:t> </a:t>
                      </a:r>
                      <a:r>
                        <a:rPr sz="1200" spc="-10" dirty="0"/>
                        <a:t>and</a:t>
                      </a:r>
                      <a:r>
                        <a:rPr sz="1200" spc="40" dirty="0"/>
                        <a:t> </a:t>
                      </a:r>
                      <a:r>
                        <a:rPr sz="1200" spc="-5" dirty="0"/>
                        <a:t>reliability</a:t>
                      </a:r>
                      <a:endParaRPr sz="1200" dirty="0"/>
                    </a:p>
                    <a:p>
                      <a:pPr marL="52705" marR="44450">
                        <a:lnSpc>
                          <a:spcPct val="150000"/>
                        </a:lnSpc>
                      </a:pPr>
                      <a:r>
                        <a:rPr sz="1200" spc="-5" dirty="0"/>
                        <a:t>of</a:t>
                      </a:r>
                      <a:r>
                        <a:rPr sz="1200" spc="225" dirty="0"/>
                        <a:t> </a:t>
                      </a:r>
                      <a:r>
                        <a:rPr sz="1200" spc="-5" dirty="0"/>
                        <a:t>data</a:t>
                      </a:r>
                      <a:r>
                        <a:rPr sz="1200" spc="235" dirty="0"/>
                        <a:t> </a:t>
                      </a:r>
                      <a:r>
                        <a:rPr sz="1200" spc="-5" dirty="0"/>
                        <a:t>necessary</a:t>
                      </a:r>
                      <a:r>
                        <a:rPr sz="1200" spc="229" dirty="0"/>
                        <a:t> </a:t>
                      </a:r>
                      <a:r>
                        <a:rPr sz="1200" spc="-5" dirty="0"/>
                        <a:t>for</a:t>
                      </a:r>
                      <a:r>
                        <a:rPr sz="1200" spc="245" dirty="0"/>
                        <a:t> </a:t>
                      </a:r>
                      <a:r>
                        <a:rPr sz="1200" spc="-5" dirty="0"/>
                        <a:t>application</a:t>
                      </a:r>
                      <a:r>
                        <a:rPr sz="1200" spc="225" dirty="0"/>
                        <a:t> </a:t>
                      </a:r>
                      <a:r>
                        <a:rPr sz="1200" spc="10" dirty="0"/>
                        <a:t>of </a:t>
                      </a:r>
                      <a:r>
                        <a:rPr sz="1200" spc="-420" dirty="0"/>
                        <a:t> </a:t>
                      </a:r>
                      <a:r>
                        <a:rPr sz="1200" spc="-10" dirty="0"/>
                        <a:t>the</a:t>
                      </a:r>
                      <a:r>
                        <a:rPr sz="1200" spc="10" dirty="0"/>
                        <a:t> </a:t>
                      </a:r>
                      <a:r>
                        <a:rPr sz="1200" spc="-10" dirty="0"/>
                        <a:t>method</a:t>
                      </a:r>
                      <a:endParaRPr sz="1200" dirty="0">
                        <a:solidFill>
                          <a:schemeClr val="tx1"/>
                        </a:solidFill>
                        <a:latin typeface="Baskerville Old Face" panose="02020602080505020303" pitchFamily="18" charset="0"/>
                        <a:cs typeface="Comic Sans MS"/>
                      </a:endParaRPr>
                    </a:p>
                  </a:txBody>
                  <a:tcPr marL="0" marR="0" marB="0"/>
                </a:tc>
                <a:tc>
                  <a:txBody>
                    <a:bodyPr/>
                    <a:lstStyle/>
                    <a:p>
                      <a:pPr marL="52705">
                        <a:lnSpc>
                          <a:spcPct val="100000"/>
                        </a:lnSpc>
                        <a:spcBef>
                          <a:spcPts val="360"/>
                        </a:spcBef>
                      </a:pPr>
                      <a:r>
                        <a:rPr sz="1200" spc="-5" dirty="0"/>
                        <a:t>e.g.,</a:t>
                      </a:r>
                      <a:r>
                        <a:rPr sz="1200" spc="55" dirty="0"/>
                        <a:t> </a:t>
                      </a:r>
                      <a:r>
                        <a:rPr sz="1200" spc="-5" dirty="0"/>
                        <a:t>if</a:t>
                      </a:r>
                      <a:r>
                        <a:rPr sz="1200" spc="60" dirty="0"/>
                        <a:t> </a:t>
                      </a:r>
                      <a:r>
                        <a:rPr sz="1200" spc="-5" dirty="0"/>
                        <a:t>the</a:t>
                      </a:r>
                      <a:r>
                        <a:rPr sz="1200" spc="45" dirty="0"/>
                        <a:t> </a:t>
                      </a:r>
                      <a:r>
                        <a:rPr sz="1200" spc="-5" dirty="0"/>
                        <a:t>comparable</a:t>
                      </a:r>
                      <a:r>
                        <a:rPr sz="1200" spc="55" dirty="0"/>
                        <a:t> </a:t>
                      </a:r>
                      <a:r>
                        <a:rPr sz="1200" dirty="0"/>
                        <a:t>data</a:t>
                      </a:r>
                      <a:r>
                        <a:rPr sz="1200" spc="45" dirty="0"/>
                        <a:t> </a:t>
                      </a:r>
                      <a:r>
                        <a:rPr sz="1200" dirty="0"/>
                        <a:t>is</a:t>
                      </a:r>
                      <a:r>
                        <a:rPr sz="1200" spc="60" dirty="0"/>
                        <a:t> </a:t>
                      </a:r>
                      <a:r>
                        <a:rPr sz="1200" spc="-5" dirty="0"/>
                        <a:t>not</a:t>
                      </a:r>
                      <a:r>
                        <a:rPr sz="1200" spc="70" dirty="0"/>
                        <a:t> </a:t>
                      </a:r>
                      <a:r>
                        <a:rPr sz="1200" spc="-5" dirty="0"/>
                        <a:t>available</a:t>
                      </a:r>
                      <a:r>
                        <a:rPr sz="1200" spc="65" dirty="0"/>
                        <a:t> </a:t>
                      </a:r>
                      <a:r>
                        <a:rPr sz="1200" spc="-5" dirty="0"/>
                        <a:t>in</a:t>
                      </a:r>
                      <a:r>
                        <a:rPr sz="1200" spc="55" dirty="0"/>
                        <a:t> </a:t>
                      </a:r>
                      <a:r>
                        <a:rPr sz="1200" spc="-5" dirty="0"/>
                        <a:t>the</a:t>
                      </a:r>
                      <a:r>
                        <a:rPr sz="1200" spc="65" dirty="0"/>
                        <a:t> </a:t>
                      </a:r>
                      <a:r>
                        <a:rPr sz="1200" spc="-5" dirty="0"/>
                        <a:t>public</a:t>
                      </a:r>
                      <a:r>
                        <a:rPr sz="1200" spc="55" dirty="0"/>
                        <a:t> </a:t>
                      </a:r>
                      <a:r>
                        <a:rPr sz="1200" spc="-10" dirty="0"/>
                        <a:t>domain,</a:t>
                      </a:r>
                      <a:r>
                        <a:rPr sz="1200" spc="55" dirty="0"/>
                        <a:t> </a:t>
                      </a:r>
                      <a:r>
                        <a:rPr sz="1200" dirty="0"/>
                        <a:t>in</a:t>
                      </a:r>
                      <a:r>
                        <a:rPr sz="1200" spc="50" dirty="0"/>
                        <a:t> </a:t>
                      </a:r>
                      <a:r>
                        <a:rPr sz="1200" spc="-5" dirty="0"/>
                        <a:t>respect</a:t>
                      </a:r>
                      <a:r>
                        <a:rPr sz="1200" spc="65" dirty="0"/>
                        <a:t> </a:t>
                      </a:r>
                      <a:r>
                        <a:rPr sz="1200" spc="-5" dirty="0"/>
                        <a:t>of</a:t>
                      </a:r>
                      <a:r>
                        <a:rPr sz="1200" spc="50" dirty="0"/>
                        <a:t> </a:t>
                      </a:r>
                      <a:r>
                        <a:rPr sz="1200" spc="-5" dirty="0"/>
                        <a:t>comparable</a:t>
                      </a:r>
                      <a:endParaRPr sz="1200" dirty="0"/>
                    </a:p>
                    <a:p>
                      <a:pPr marL="52705">
                        <a:lnSpc>
                          <a:spcPct val="100000"/>
                        </a:lnSpc>
                        <a:spcBef>
                          <a:spcPts val="600"/>
                        </a:spcBef>
                      </a:pPr>
                      <a:r>
                        <a:rPr sz="1200" spc="-5" dirty="0"/>
                        <a:t>prices</a:t>
                      </a:r>
                      <a:r>
                        <a:rPr sz="1200" spc="5" dirty="0"/>
                        <a:t> </a:t>
                      </a:r>
                      <a:r>
                        <a:rPr sz="1200" spc="-5" dirty="0"/>
                        <a:t>of</a:t>
                      </a:r>
                      <a:r>
                        <a:rPr sz="1200" spc="20" dirty="0"/>
                        <a:t> </a:t>
                      </a:r>
                      <a:r>
                        <a:rPr sz="1200" spc="-5" dirty="0"/>
                        <a:t>uncontrolled</a:t>
                      </a:r>
                      <a:r>
                        <a:rPr sz="1200" spc="30" dirty="0"/>
                        <a:t> </a:t>
                      </a:r>
                      <a:r>
                        <a:rPr sz="1200" spc="-10" dirty="0"/>
                        <a:t>transactions,</a:t>
                      </a:r>
                      <a:r>
                        <a:rPr sz="1200" spc="50" dirty="0"/>
                        <a:t> </a:t>
                      </a:r>
                      <a:r>
                        <a:rPr sz="1200" spc="-10" dirty="0"/>
                        <a:t>the</a:t>
                      </a:r>
                      <a:r>
                        <a:rPr sz="1200" spc="30" dirty="0"/>
                        <a:t> </a:t>
                      </a:r>
                      <a:r>
                        <a:rPr sz="1200" spc="-10" dirty="0"/>
                        <a:t>selection</a:t>
                      </a:r>
                      <a:r>
                        <a:rPr sz="1200" spc="45" dirty="0"/>
                        <a:t> </a:t>
                      </a:r>
                      <a:r>
                        <a:rPr sz="1200" spc="-10" dirty="0"/>
                        <a:t>can</a:t>
                      </a:r>
                      <a:r>
                        <a:rPr sz="1200" spc="15" dirty="0"/>
                        <a:t> </a:t>
                      </a:r>
                      <a:r>
                        <a:rPr sz="1200" spc="-5" dirty="0"/>
                        <a:t>be</a:t>
                      </a:r>
                      <a:r>
                        <a:rPr sz="1200" spc="10" dirty="0"/>
                        <a:t> </a:t>
                      </a:r>
                      <a:r>
                        <a:rPr sz="1200" spc="-10" dirty="0"/>
                        <a:t>made</a:t>
                      </a:r>
                      <a:r>
                        <a:rPr sz="1200" spc="30" dirty="0"/>
                        <a:t> </a:t>
                      </a:r>
                      <a:r>
                        <a:rPr sz="1200" spc="-5" dirty="0"/>
                        <a:t>from </a:t>
                      </a:r>
                      <a:r>
                        <a:rPr sz="1200" spc="-10" dirty="0"/>
                        <a:t>other</a:t>
                      </a:r>
                      <a:r>
                        <a:rPr sz="1200" spc="30" dirty="0"/>
                        <a:t> </a:t>
                      </a:r>
                      <a:r>
                        <a:rPr sz="1200" spc="-10" dirty="0"/>
                        <a:t>methods.</a:t>
                      </a:r>
                      <a:endParaRPr sz="1200" dirty="0">
                        <a:latin typeface="Baskerville Old Face" panose="02020602080505020303" pitchFamily="18" charset="0"/>
                        <a:cs typeface="Comic Sans MS"/>
                      </a:endParaRPr>
                    </a:p>
                  </a:txBody>
                  <a:tcPr marL="0" marR="0" marB="0"/>
                </a:tc>
                <a:extLst>
                  <a:ext uri="{0D108BD9-81ED-4DB2-BD59-A6C34878D82A}">
                    <a16:rowId xmlns:a16="http://schemas.microsoft.com/office/drawing/2014/main" val="10003"/>
                  </a:ext>
                </a:extLst>
              </a:tr>
              <a:tr h="741585">
                <a:tc>
                  <a:txBody>
                    <a:bodyPr/>
                    <a:lstStyle/>
                    <a:p>
                      <a:pPr marL="52705">
                        <a:lnSpc>
                          <a:spcPct val="100000"/>
                        </a:lnSpc>
                        <a:spcBef>
                          <a:spcPts val="360"/>
                        </a:spcBef>
                      </a:pPr>
                      <a:r>
                        <a:rPr sz="1200" spc="-10" dirty="0"/>
                        <a:t>(d)Degree</a:t>
                      </a:r>
                      <a:r>
                        <a:rPr sz="1200" spc="5" dirty="0"/>
                        <a:t> </a:t>
                      </a:r>
                      <a:r>
                        <a:rPr sz="1200" spc="-5" dirty="0"/>
                        <a:t>of</a:t>
                      </a:r>
                      <a:r>
                        <a:rPr sz="1200" spc="-10" dirty="0"/>
                        <a:t> </a:t>
                      </a:r>
                      <a:r>
                        <a:rPr sz="1200" spc="-5" dirty="0"/>
                        <a:t>comparability</a:t>
                      </a:r>
                      <a:endParaRPr sz="1200" dirty="0">
                        <a:solidFill>
                          <a:schemeClr val="tx1"/>
                        </a:solidFill>
                        <a:latin typeface="Baskerville Old Face" panose="02020602080505020303" pitchFamily="18" charset="0"/>
                        <a:cs typeface="Comic Sans MS"/>
                      </a:endParaRPr>
                    </a:p>
                  </a:txBody>
                  <a:tcPr marL="0" marR="0" marB="0"/>
                </a:tc>
                <a:tc>
                  <a:txBody>
                    <a:bodyPr/>
                    <a:lstStyle/>
                    <a:p>
                      <a:pPr marL="52705">
                        <a:lnSpc>
                          <a:spcPct val="100000"/>
                        </a:lnSpc>
                        <a:spcBef>
                          <a:spcPts val="360"/>
                        </a:spcBef>
                      </a:pPr>
                      <a:r>
                        <a:rPr sz="1200" spc="-5" dirty="0"/>
                        <a:t>The</a:t>
                      </a:r>
                      <a:r>
                        <a:rPr sz="1200" spc="340" dirty="0"/>
                        <a:t> </a:t>
                      </a:r>
                      <a:r>
                        <a:rPr sz="1200" spc="-5" dirty="0"/>
                        <a:t>degree</a:t>
                      </a:r>
                      <a:r>
                        <a:rPr sz="1200" spc="335" dirty="0"/>
                        <a:t> </a:t>
                      </a:r>
                      <a:r>
                        <a:rPr sz="1200" spc="-5" dirty="0"/>
                        <a:t>of</a:t>
                      </a:r>
                      <a:r>
                        <a:rPr sz="1200" spc="345" dirty="0"/>
                        <a:t> </a:t>
                      </a:r>
                      <a:r>
                        <a:rPr sz="1200" spc="-5" dirty="0"/>
                        <a:t>comparability</a:t>
                      </a:r>
                      <a:r>
                        <a:rPr sz="1200" spc="360" dirty="0"/>
                        <a:t> </a:t>
                      </a:r>
                      <a:r>
                        <a:rPr sz="1200" spc="-10" dirty="0"/>
                        <a:t>existing</a:t>
                      </a:r>
                      <a:r>
                        <a:rPr sz="1200" spc="345" dirty="0"/>
                        <a:t> </a:t>
                      </a:r>
                      <a:r>
                        <a:rPr sz="1200" spc="-5" dirty="0"/>
                        <a:t>between</a:t>
                      </a:r>
                      <a:r>
                        <a:rPr sz="1200" spc="355" dirty="0"/>
                        <a:t> </a:t>
                      </a:r>
                      <a:r>
                        <a:rPr sz="1200" spc="-10" dirty="0"/>
                        <a:t>the</a:t>
                      </a:r>
                      <a:r>
                        <a:rPr sz="1200" spc="335" dirty="0"/>
                        <a:t> </a:t>
                      </a:r>
                      <a:r>
                        <a:rPr sz="1200" spc="-5" dirty="0"/>
                        <a:t>international</a:t>
                      </a:r>
                      <a:r>
                        <a:rPr sz="1200" spc="370" dirty="0"/>
                        <a:t> </a:t>
                      </a:r>
                      <a:r>
                        <a:rPr sz="1200" spc="-5" dirty="0"/>
                        <a:t>transaction</a:t>
                      </a:r>
                      <a:r>
                        <a:rPr sz="1200" spc="335" dirty="0"/>
                        <a:t> </a:t>
                      </a:r>
                      <a:r>
                        <a:rPr sz="1200" spc="-5" dirty="0"/>
                        <a:t>and</a:t>
                      </a:r>
                      <a:r>
                        <a:rPr sz="1200" spc="355" dirty="0"/>
                        <a:t> </a:t>
                      </a:r>
                      <a:r>
                        <a:rPr sz="1200" spc="-10" dirty="0"/>
                        <a:t>the</a:t>
                      </a:r>
                      <a:endParaRPr sz="1200" dirty="0"/>
                    </a:p>
                    <a:p>
                      <a:pPr marL="52705">
                        <a:lnSpc>
                          <a:spcPct val="100000"/>
                        </a:lnSpc>
                        <a:spcBef>
                          <a:spcPts val="600"/>
                        </a:spcBef>
                      </a:pPr>
                      <a:r>
                        <a:rPr sz="1200" spc="-5" dirty="0"/>
                        <a:t>uncontrolled</a:t>
                      </a:r>
                      <a:r>
                        <a:rPr sz="1200" spc="25" dirty="0"/>
                        <a:t> </a:t>
                      </a:r>
                      <a:r>
                        <a:rPr sz="1200" spc="-5" dirty="0"/>
                        <a:t>transaction</a:t>
                      </a:r>
                      <a:r>
                        <a:rPr sz="1200" spc="35" dirty="0"/>
                        <a:t> </a:t>
                      </a:r>
                      <a:r>
                        <a:rPr sz="1200" spc="-10" dirty="0"/>
                        <a:t>and</a:t>
                      </a:r>
                      <a:r>
                        <a:rPr sz="1200" spc="20" dirty="0"/>
                        <a:t> </a:t>
                      </a:r>
                      <a:r>
                        <a:rPr sz="1200" spc="-10" dirty="0"/>
                        <a:t>between</a:t>
                      </a:r>
                      <a:r>
                        <a:rPr sz="1200" spc="70" dirty="0"/>
                        <a:t> </a:t>
                      </a:r>
                      <a:r>
                        <a:rPr sz="1200" spc="-5" dirty="0"/>
                        <a:t>the</a:t>
                      </a:r>
                      <a:r>
                        <a:rPr sz="1200" spc="25" dirty="0"/>
                        <a:t> </a:t>
                      </a:r>
                      <a:r>
                        <a:rPr sz="1200" spc="-10" dirty="0"/>
                        <a:t>enterprises</a:t>
                      </a:r>
                      <a:r>
                        <a:rPr sz="1200" spc="40" dirty="0"/>
                        <a:t> </a:t>
                      </a:r>
                      <a:r>
                        <a:rPr sz="1200" spc="-10" dirty="0"/>
                        <a:t>entering</a:t>
                      </a:r>
                      <a:r>
                        <a:rPr sz="1200" spc="35" dirty="0"/>
                        <a:t> </a:t>
                      </a:r>
                      <a:r>
                        <a:rPr sz="1200" spc="-10" dirty="0"/>
                        <a:t>into</a:t>
                      </a:r>
                      <a:r>
                        <a:rPr sz="1200" spc="20" dirty="0"/>
                        <a:t> </a:t>
                      </a:r>
                      <a:r>
                        <a:rPr sz="1200" spc="-5" dirty="0"/>
                        <a:t>such</a:t>
                      </a:r>
                      <a:r>
                        <a:rPr sz="1200" spc="25" dirty="0"/>
                        <a:t> </a:t>
                      </a:r>
                      <a:r>
                        <a:rPr sz="1200" spc="-10" dirty="0"/>
                        <a:t>transactions.</a:t>
                      </a:r>
                      <a:endParaRPr sz="1200" dirty="0">
                        <a:latin typeface="Baskerville Old Face" panose="02020602080505020303" pitchFamily="18" charset="0"/>
                        <a:cs typeface="Comic Sans MS"/>
                      </a:endParaRPr>
                    </a:p>
                  </a:txBody>
                  <a:tcPr marL="0" marR="0" marB="0"/>
                </a:tc>
                <a:extLst>
                  <a:ext uri="{0D108BD9-81ED-4DB2-BD59-A6C34878D82A}">
                    <a16:rowId xmlns:a16="http://schemas.microsoft.com/office/drawing/2014/main" val="10004"/>
                  </a:ext>
                </a:extLst>
              </a:tr>
              <a:tr h="988695">
                <a:tc>
                  <a:txBody>
                    <a:bodyPr/>
                    <a:lstStyle/>
                    <a:p>
                      <a:pPr marL="52705">
                        <a:lnSpc>
                          <a:spcPct val="100000"/>
                        </a:lnSpc>
                        <a:spcBef>
                          <a:spcPts val="360"/>
                        </a:spcBef>
                        <a:tabLst>
                          <a:tab pos="1049655" algn="l"/>
                          <a:tab pos="1492885" algn="l"/>
                          <a:tab pos="2259965" algn="l"/>
                        </a:tabLst>
                      </a:pPr>
                      <a:r>
                        <a:rPr sz="1200" spc="-10" dirty="0"/>
                        <a:t>(e)Reliability	and	</a:t>
                      </a:r>
                      <a:r>
                        <a:rPr sz="1200" spc="-5" dirty="0"/>
                        <a:t>accuracy	</a:t>
                      </a:r>
                      <a:r>
                        <a:rPr sz="1200" spc="-10" dirty="0"/>
                        <a:t>for</a:t>
                      </a:r>
                      <a:endParaRPr sz="1200" dirty="0"/>
                    </a:p>
                    <a:p>
                      <a:pPr marL="52705">
                        <a:lnSpc>
                          <a:spcPct val="100000"/>
                        </a:lnSpc>
                        <a:spcBef>
                          <a:spcPts val="600"/>
                        </a:spcBef>
                      </a:pPr>
                      <a:r>
                        <a:rPr sz="1200" spc="-10" dirty="0"/>
                        <a:t>adjustments</a:t>
                      </a:r>
                      <a:endParaRPr sz="1200" dirty="0">
                        <a:solidFill>
                          <a:schemeClr val="tx1"/>
                        </a:solidFill>
                        <a:latin typeface="Baskerville Old Face" panose="02020602080505020303" pitchFamily="18" charset="0"/>
                        <a:cs typeface="Comic Sans MS"/>
                      </a:endParaRPr>
                    </a:p>
                  </a:txBody>
                  <a:tcPr marL="0" marR="0" marB="0"/>
                </a:tc>
                <a:tc>
                  <a:txBody>
                    <a:bodyPr/>
                    <a:lstStyle/>
                    <a:p>
                      <a:pPr marL="52705">
                        <a:lnSpc>
                          <a:spcPct val="100000"/>
                        </a:lnSpc>
                        <a:spcBef>
                          <a:spcPts val="360"/>
                        </a:spcBef>
                      </a:pPr>
                      <a:r>
                        <a:rPr sz="1200" spc="-5" dirty="0"/>
                        <a:t>The</a:t>
                      </a:r>
                      <a:r>
                        <a:rPr sz="1200" spc="285" dirty="0"/>
                        <a:t> </a:t>
                      </a:r>
                      <a:r>
                        <a:rPr sz="1200" spc="-5" dirty="0"/>
                        <a:t>extent</a:t>
                      </a:r>
                      <a:r>
                        <a:rPr sz="1200" spc="295" dirty="0"/>
                        <a:t> </a:t>
                      </a:r>
                      <a:r>
                        <a:rPr sz="1200" spc="-5" dirty="0"/>
                        <a:t>to</a:t>
                      </a:r>
                      <a:r>
                        <a:rPr sz="1200" spc="305" dirty="0"/>
                        <a:t> </a:t>
                      </a:r>
                      <a:r>
                        <a:rPr sz="1200" spc="-5" dirty="0"/>
                        <a:t>which</a:t>
                      </a:r>
                      <a:r>
                        <a:rPr sz="1200" spc="295" dirty="0"/>
                        <a:t> </a:t>
                      </a:r>
                      <a:r>
                        <a:rPr sz="1200" spc="-10" dirty="0"/>
                        <a:t>reliable</a:t>
                      </a:r>
                      <a:r>
                        <a:rPr sz="1200" spc="295" dirty="0"/>
                        <a:t> </a:t>
                      </a:r>
                      <a:r>
                        <a:rPr sz="1200" spc="-10" dirty="0"/>
                        <a:t>and</a:t>
                      </a:r>
                      <a:r>
                        <a:rPr sz="1200" spc="310" dirty="0"/>
                        <a:t> </a:t>
                      </a:r>
                      <a:r>
                        <a:rPr sz="1200" spc="-5" dirty="0"/>
                        <a:t>accurate</a:t>
                      </a:r>
                      <a:r>
                        <a:rPr sz="1200" spc="290" dirty="0"/>
                        <a:t> </a:t>
                      </a:r>
                      <a:r>
                        <a:rPr sz="1200" spc="-5" dirty="0"/>
                        <a:t>adjustments</a:t>
                      </a:r>
                      <a:r>
                        <a:rPr sz="1200" spc="295" dirty="0"/>
                        <a:t> </a:t>
                      </a:r>
                      <a:r>
                        <a:rPr sz="1200" spc="-5" dirty="0"/>
                        <a:t>can  be</a:t>
                      </a:r>
                      <a:r>
                        <a:rPr sz="1200" spc="280" dirty="0"/>
                        <a:t> </a:t>
                      </a:r>
                      <a:r>
                        <a:rPr sz="1200" spc="-5" dirty="0"/>
                        <a:t>made</a:t>
                      </a:r>
                      <a:r>
                        <a:rPr sz="1200" spc="295" dirty="0"/>
                        <a:t> </a:t>
                      </a:r>
                      <a:r>
                        <a:rPr sz="1200" spc="-5" dirty="0"/>
                        <a:t>to</a:t>
                      </a:r>
                      <a:r>
                        <a:rPr sz="1200" spc="290" dirty="0"/>
                        <a:t> </a:t>
                      </a:r>
                      <a:r>
                        <a:rPr sz="1200" spc="-5" dirty="0"/>
                        <a:t>account</a:t>
                      </a:r>
                      <a:r>
                        <a:rPr sz="1200" spc="305" dirty="0"/>
                        <a:t> </a:t>
                      </a:r>
                      <a:r>
                        <a:rPr sz="1200" spc="-10" dirty="0"/>
                        <a:t>for</a:t>
                      </a:r>
                      <a:endParaRPr sz="1200" dirty="0"/>
                    </a:p>
                    <a:p>
                      <a:pPr marL="52705">
                        <a:lnSpc>
                          <a:spcPct val="100000"/>
                        </a:lnSpc>
                        <a:spcBef>
                          <a:spcPts val="600"/>
                        </a:spcBef>
                      </a:pPr>
                      <a:r>
                        <a:rPr sz="1200" spc="-5" dirty="0"/>
                        <a:t>differences,</a:t>
                      </a:r>
                      <a:r>
                        <a:rPr sz="1200" spc="680" dirty="0"/>
                        <a:t> </a:t>
                      </a:r>
                      <a:r>
                        <a:rPr sz="1200" dirty="0"/>
                        <a:t>if  </a:t>
                      </a:r>
                      <a:r>
                        <a:rPr sz="1200" spc="75" dirty="0"/>
                        <a:t> </a:t>
                      </a:r>
                      <a:r>
                        <a:rPr sz="1200" spc="-5" dirty="0"/>
                        <a:t>any,</a:t>
                      </a:r>
                      <a:r>
                        <a:rPr sz="1200" spc="670" dirty="0"/>
                        <a:t> </a:t>
                      </a:r>
                      <a:r>
                        <a:rPr sz="1200" spc="-5" dirty="0"/>
                        <a:t>between</a:t>
                      </a:r>
                      <a:r>
                        <a:rPr sz="1200" spc="680" dirty="0"/>
                        <a:t> </a:t>
                      </a:r>
                      <a:r>
                        <a:rPr sz="1200" spc="-5" dirty="0"/>
                        <a:t>the</a:t>
                      </a:r>
                      <a:r>
                        <a:rPr sz="1200" spc="670" dirty="0"/>
                        <a:t> </a:t>
                      </a:r>
                      <a:r>
                        <a:rPr sz="1200" spc="-5" dirty="0"/>
                        <a:t>international</a:t>
                      </a:r>
                      <a:r>
                        <a:rPr sz="1200" spc="685" dirty="0"/>
                        <a:t> </a:t>
                      </a:r>
                      <a:r>
                        <a:rPr sz="1200" spc="-5" dirty="0"/>
                        <a:t>transaction</a:t>
                      </a:r>
                      <a:r>
                        <a:rPr sz="1200" spc="670" dirty="0"/>
                        <a:t> </a:t>
                      </a:r>
                      <a:r>
                        <a:rPr sz="1200" spc="-5" dirty="0"/>
                        <a:t>and</a:t>
                      </a:r>
                      <a:r>
                        <a:rPr sz="1200" spc="685" dirty="0"/>
                        <a:t> </a:t>
                      </a:r>
                      <a:r>
                        <a:rPr sz="1200" spc="-5" dirty="0"/>
                        <a:t>the</a:t>
                      </a:r>
                      <a:r>
                        <a:rPr sz="1200" spc="680" dirty="0"/>
                        <a:t> </a:t>
                      </a:r>
                      <a:r>
                        <a:rPr sz="1200" spc="-10" dirty="0"/>
                        <a:t>comparable</a:t>
                      </a:r>
                      <a:endParaRPr sz="1200" dirty="0"/>
                    </a:p>
                    <a:p>
                      <a:pPr marL="52705">
                        <a:lnSpc>
                          <a:spcPct val="100000"/>
                        </a:lnSpc>
                        <a:spcBef>
                          <a:spcPts val="600"/>
                        </a:spcBef>
                      </a:pPr>
                      <a:r>
                        <a:rPr sz="1200" spc="-5" dirty="0"/>
                        <a:t>uncontrolled</a:t>
                      </a:r>
                      <a:r>
                        <a:rPr sz="1200" spc="25" dirty="0"/>
                        <a:t> </a:t>
                      </a:r>
                      <a:r>
                        <a:rPr sz="1200" spc="-5" dirty="0"/>
                        <a:t>transaction</a:t>
                      </a:r>
                      <a:r>
                        <a:rPr sz="1200" spc="35" dirty="0"/>
                        <a:t> </a:t>
                      </a:r>
                      <a:r>
                        <a:rPr sz="1200" spc="-5" dirty="0"/>
                        <a:t>or </a:t>
                      </a:r>
                      <a:r>
                        <a:rPr sz="1200" spc="-10" dirty="0"/>
                        <a:t>between</a:t>
                      </a:r>
                      <a:r>
                        <a:rPr sz="1200" spc="65" dirty="0"/>
                        <a:t> </a:t>
                      </a:r>
                      <a:r>
                        <a:rPr sz="1200" spc="-5" dirty="0"/>
                        <a:t>the</a:t>
                      </a:r>
                      <a:r>
                        <a:rPr sz="1200" spc="25" dirty="0"/>
                        <a:t> </a:t>
                      </a:r>
                      <a:r>
                        <a:rPr sz="1200" spc="-10" dirty="0"/>
                        <a:t>enterprises</a:t>
                      </a:r>
                      <a:r>
                        <a:rPr sz="1200" spc="40" dirty="0"/>
                        <a:t> </a:t>
                      </a:r>
                      <a:r>
                        <a:rPr sz="1200" spc="-10" dirty="0"/>
                        <a:t>entering</a:t>
                      </a:r>
                      <a:r>
                        <a:rPr sz="1200" spc="35" dirty="0"/>
                        <a:t> </a:t>
                      </a:r>
                      <a:r>
                        <a:rPr sz="1200" spc="-10" dirty="0"/>
                        <a:t>into</a:t>
                      </a:r>
                      <a:r>
                        <a:rPr sz="1200" spc="20" dirty="0"/>
                        <a:t> </a:t>
                      </a:r>
                      <a:r>
                        <a:rPr sz="1200" spc="-5" dirty="0"/>
                        <a:t>such</a:t>
                      </a:r>
                      <a:r>
                        <a:rPr sz="1200" spc="25" dirty="0"/>
                        <a:t> </a:t>
                      </a:r>
                      <a:r>
                        <a:rPr sz="1200" spc="-10" dirty="0"/>
                        <a:t>transactions.</a:t>
                      </a:r>
                      <a:endParaRPr sz="1200" dirty="0">
                        <a:latin typeface="Baskerville Old Face" panose="02020602080505020303" pitchFamily="18" charset="0"/>
                        <a:cs typeface="Comic Sans MS"/>
                      </a:endParaRPr>
                    </a:p>
                  </a:txBody>
                  <a:tcPr marL="0" marR="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416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60CE-1861-4474-BC56-646A7C9361A5}"/>
              </a:ext>
            </a:extLst>
          </p:cNvPr>
          <p:cNvSpPr>
            <a:spLocks noGrp="1"/>
          </p:cNvSpPr>
          <p:nvPr>
            <p:ph type="title"/>
          </p:nvPr>
        </p:nvSpPr>
        <p:spPr>
          <a:xfrm>
            <a:off x="1062037" y="4623534"/>
            <a:ext cx="10067925" cy="1524118"/>
          </a:xfrm>
        </p:spPr>
        <p:txBody>
          <a:bodyPr>
            <a:noAutofit/>
          </a:bodyPr>
          <a:lstStyle/>
          <a:p>
            <a:pPr algn="ctr"/>
            <a:r>
              <a:rPr lang="en-IN" sz="3200" b="1" u="sng" dirty="0">
                <a:solidFill>
                  <a:schemeClr val="tx2">
                    <a:lumMod val="10000"/>
                  </a:schemeClr>
                </a:solidFill>
                <a:latin typeface="Baskerville Old Face" panose="02020602080505020303" pitchFamily="18" charset="0"/>
              </a:rPr>
              <a:t>TRANSFER PRICING PROCESS:</a:t>
            </a:r>
            <a:br>
              <a:rPr lang="en-IN" sz="3200" b="1" u="sng" dirty="0">
                <a:solidFill>
                  <a:schemeClr val="tx2">
                    <a:lumMod val="10000"/>
                  </a:schemeClr>
                </a:solidFill>
                <a:latin typeface="Baskerville Old Face" panose="02020602080505020303" pitchFamily="18" charset="0"/>
              </a:rPr>
            </a:br>
            <a:r>
              <a:rPr lang="en-IN" sz="3200" b="1" u="sng" dirty="0">
                <a:solidFill>
                  <a:schemeClr val="tx2">
                    <a:lumMod val="10000"/>
                  </a:schemeClr>
                </a:solidFill>
                <a:latin typeface="Baskerville Old Face" panose="02020602080505020303" pitchFamily="18" charset="0"/>
              </a:rPr>
              <a:t> FAR ANALYSIS, DOCUMENTATION &amp; FORM 3CEB</a:t>
            </a:r>
          </a:p>
        </p:txBody>
      </p:sp>
      <p:pic>
        <p:nvPicPr>
          <p:cNvPr id="3" name="Picture Placeholder 6">
            <a:extLst>
              <a:ext uri="{FF2B5EF4-FFF2-40B4-BE49-F238E27FC236}">
                <a16:creationId xmlns:a16="http://schemas.microsoft.com/office/drawing/2014/main" id="{D86C89B0-7954-400F-B199-2F5F8E5605B8}"/>
              </a:ext>
            </a:extLst>
          </p:cNvPr>
          <p:cNvPicPr>
            <a:picLocks noChangeAspect="1"/>
          </p:cNvPicPr>
          <p:nvPr/>
        </p:nvPicPr>
        <p:blipFill>
          <a:blip r:embed="rId2">
            <a:extLst>
              <a:ext uri="{28A0092B-C50C-407E-A947-70E740481C1C}">
                <a14:useLocalDpi xmlns:a14="http://schemas.microsoft.com/office/drawing/2010/main" val="0"/>
              </a:ext>
            </a:extLst>
          </a:blip>
          <a:srcRect t="17607" b="17607"/>
          <a:stretch>
            <a:fillRect/>
          </a:stretch>
        </p:blipFill>
        <p:spPr>
          <a:xfrm>
            <a:off x="1781175" y="710348"/>
            <a:ext cx="8638009" cy="3854970"/>
          </a:xfrm>
          <a:prstGeom prst="roundRect">
            <a:avLst>
              <a:gd name="adj" fmla="val 0"/>
            </a:avLst>
          </a:prstGeom>
        </p:spPr>
      </p:pic>
    </p:spTree>
    <p:extLst>
      <p:ext uri="{BB962C8B-B14F-4D97-AF65-F5344CB8AC3E}">
        <p14:creationId xmlns:p14="http://schemas.microsoft.com/office/powerpoint/2010/main" val="311944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BA08-0BEA-4E20-9A64-B49802E1B6EA}"/>
              </a:ext>
            </a:extLst>
          </p:cNvPr>
          <p:cNvSpPr>
            <a:spLocks noGrp="1"/>
          </p:cNvSpPr>
          <p:nvPr>
            <p:ph type="title"/>
          </p:nvPr>
        </p:nvSpPr>
        <p:spPr>
          <a:xfrm>
            <a:off x="964474" y="679269"/>
            <a:ext cx="10263050" cy="779377"/>
          </a:xfrm>
        </p:spPr>
        <p:txBody>
          <a:bodyPr>
            <a:no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OECD Master File Considerations: Overview of The OECD Master File</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B858DCA4-A6D5-43B0-BF77-F6792BD11963}"/>
              </a:ext>
            </a:extLst>
          </p:cNvPr>
          <p:cNvSpPr txBox="1">
            <a:spLocks/>
          </p:cNvSpPr>
          <p:nvPr/>
        </p:nvSpPr>
        <p:spPr>
          <a:xfrm>
            <a:off x="1162396" y="1644062"/>
            <a:ext cx="9867207" cy="463102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2000" dirty="0">
                <a:latin typeface="Baskerville Old Face" panose="02020602080505020303" pitchFamily="18" charset="0"/>
              </a:rPr>
              <a:t>In October 2015, the Organization for Economic Co-operation and Development (OECD) released its final report on Action 13 of the Action Plan on Base Erosion and Profit Shifting (BEPS Action Plan)–Transfer Pricing Documentation and Country-by-Country Reporting.</a:t>
            </a:r>
          </a:p>
          <a:p>
            <a:pPr algn="just"/>
            <a:r>
              <a:rPr lang="en-US" sz="2000" dirty="0">
                <a:latin typeface="Baskerville Old Face" panose="02020602080505020303" pitchFamily="18" charset="0"/>
              </a:rPr>
              <a:t>In response to the Action 13 mandate, the OECD created a three-tiered standardized approach to transfer pricing consisting of:</a:t>
            </a:r>
          </a:p>
          <a:p>
            <a:pPr lvl="1" algn="just"/>
            <a:r>
              <a:rPr lang="en-IN" sz="1600" dirty="0">
                <a:latin typeface="Baskerville Old Face" panose="02020602080505020303" pitchFamily="18" charset="0"/>
              </a:rPr>
              <a:t>A Country-by-Country Report;</a:t>
            </a:r>
          </a:p>
          <a:p>
            <a:pPr lvl="1" algn="just"/>
            <a:r>
              <a:rPr lang="en-IN" sz="1600" dirty="0">
                <a:latin typeface="Baskerville Old Face" panose="02020602080505020303" pitchFamily="18" charset="0"/>
              </a:rPr>
              <a:t>A Master File; and</a:t>
            </a:r>
          </a:p>
          <a:p>
            <a:pPr lvl="1" algn="just"/>
            <a:r>
              <a:rPr lang="en-IN" sz="1600" dirty="0">
                <a:latin typeface="Baskerville Old Face" panose="02020602080505020303" pitchFamily="18" charset="0"/>
              </a:rPr>
              <a:t>Local Files</a:t>
            </a:r>
          </a:p>
        </p:txBody>
      </p:sp>
    </p:spTree>
    <p:extLst>
      <p:ext uri="{BB962C8B-B14F-4D97-AF65-F5344CB8AC3E}">
        <p14:creationId xmlns:p14="http://schemas.microsoft.com/office/powerpoint/2010/main" val="4071045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B9D9D95-B2CE-4B76-9F53-222C574C8023}"/>
              </a:ext>
            </a:extLst>
          </p:cNvPr>
          <p:cNvSpPr>
            <a:spLocks noGrp="1"/>
          </p:cNvSpPr>
          <p:nvPr>
            <p:ph type="title"/>
          </p:nvPr>
        </p:nvSpPr>
        <p:spPr>
          <a:xfrm>
            <a:off x="1640156" y="461368"/>
            <a:ext cx="8911687" cy="1280890"/>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FAR Analysis – What?</a:t>
            </a:r>
          </a:p>
        </p:txBody>
      </p:sp>
      <p:sp>
        <p:nvSpPr>
          <p:cNvPr id="3" name="Content Placeholder 5">
            <a:extLst>
              <a:ext uri="{FF2B5EF4-FFF2-40B4-BE49-F238E27FC236}">
                <a16:creationId xmlns:a16="http://schemas.microsoft.com/office/drawing/2014/main" id="{7F66FF46-BB38-4918-8521-386A2392F74F}"/>
              </a:ext>
            </a:extLst>
          </p:cNvPr>
          <p:cNvSpPr txBox="1">
            <a:spLocks/>
          </p:cNvSpPr>
          <p:nvPr/>
        </p:nvSpPr>
        <p:spPr>
          <a:xfrm>
            <a:off x="1086192" y="1932424"/>
            <a:ext cx="9867207" cy="283547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2000" dirty="0">
                <a:latin typeface="Baskerville Old Face" panose="02020602080505020303" pitchFamily="18" charset="0"/>
              </a:rPr>
              <a:t>FAR Analysis is an exercise to determine and document significant economic activities performed by the enterprise and its associated enterprise(‘AEs’) in an International Transaction</a:t>
            </a:r>
          </a:p>
          <a:p>
            <a:pPr algn="just"/>
            <a:r>
              <a:rPr lang="en-US" sz="2000" dirty="0">
                <a:latin typeface="Baskerville Old Face" panose="02020602080505020303" pitchFamily="18" charset="0"/>
              </a:rPr>
              <a:t>Allocation of significant economic activities between those entities involved in the transaction, so each entity can be appropriately characterized </a:t>
            </a:r>
          </a:p>
          <a:p>
            <a:pPr algn="just"/>
            <a:r>
              <a:rPr lang="en-US" sz="2000" dirty="0">
                <a:latin typeface="Baskerville Old Face" panose="02020602080505020303" pitchFamily="18" charset="0"/>
              </a:rPr>
              <a:t>Price charged in any transaction should reflect the functions performed (taking into account the risks assumed and assets used)</a:t>
            </a:r>
            <a:endParaRPr lang="en-IN" sz="2000" dirty="0">
              <a:latin typeface="Baskerville Old Face" panose="02020602080505020303" pitchFamily="18" charset="0"/>
            </a:endParaRPr>
          </a:p>
        </p:txBody>
      </p:sp>
    </p:spTree>
    <p:extLst>
      <p:ext uri="{BB962C8B-B14F-4D97-AF65-F5344CB8AC3E}">
        <p14:creationId xmlns:p14="http://schemas.microsoft.com/office/powerpoint/2010/main" val="113757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0A6834-C7A2-4382-851F-14A4A7D35061}"/>
              </a:ext>
            </a:extLst>
          </p:cNvPr>
          <p:cNvSpPr>
            <a:spLocks noGrp="1"/>
          </p:cNvSpPr>
          <p:nvPr>
            <p:ph type="title"/>
          </p:nvPr>
        </p:nvSpPr>
        <p:spPr>
          <a:xfrm>
            <a:off x="1640156" y="478866"/>
            <a:ext cx="8911687" cy="841781"/>
          </a:xfrm>
        </p:spPr>
        <p:txBody>
          <a:bodyPr>
            <a:normAutofit/>
          </a:bodyPr>
          <a:lstStyle/>
          <a:p>
            <a:pPr defTabSz="914400">
              <a:lnSpc>
                <a:spcPct val="90000"/>
              </a:lnSpc>
            </a:pPr>
            <a:r>
              <a:rPr lang="en-IN" sz="2800" u="sng" dirty="0">
                <a:ln w="0"/>
                <a:solidFill>
                  <a:srgbClr val="7030A0"/>
                </a:solidFill>
                <a:latin typeface="Baskerville Old Face" panose="02020602080505020303" pitchFamily="18" charset="0"/>
                <a:ea typeface="Cambria" panose="02040503050406030204" pitchFamily="18" charset="0"/>
                <a:cs typeface="+mn-cs"/>
              </a:rPr>
              <a:t>What is Transfer Pricing?</a:t>
            </a:r>
          </a:p>
        </p:txBody>
      </p:sp>
      <p:sp>
        <p:nvSpPr>
          <p:cNvPr id="11" name="Content Placeholder 2">
            <a:extLst>
              <a:ext uri="{FF2B5EF4-FFF2-40B4-BE49-F238E27FC236}">
                <a16:creationId xmlns:a16="http://schemas.microsoft.com/office/drawing/2014/main" id="{F8839736-4EC8-475D-9476-C17ACE50D344}"/>
              </a:ext>
            </a:extLst>
          </p:cNvPr>
          <p:cNvSpPr txBox="1">
            <a:spLocks/>
          </p:cNvSpPr>
          <p:nvPr/>
        </p:nvSpPr>
        <p:spPr>
          <a:xfrm>
            <a:off x="578730" y="1179222"/>
            <a:ext cx="4209357" cy="506973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1600" dirty="0">
                <a:latin typeface="Baskerville Old Face" panose="02020602080505020303" pitchFamily="18" charset="0"/>
              </a:rPr>
              <a:t>Transfer pricing is a practice used by multinational companies to determine the prices of goods, services, or intellectual property transferred between their different subsidiaries or divisions located in different countries.</a:t>
            </a:r>
          </a:p>
          <a:p>
            <a:pPr algn="just"/>
            <a:endParaRPr lang="en-US" sz="1600" dirty="0">
              <a:latin typeface="Baskerville Old Face" panose="02020602080505020303" pitchFamily="18" charset="0"/>
            </a:endParaRPr>
          </a:p>
          <a:p>
            <a:pPr algn="just"/>
            <a:r>
              <a:rPr lang="en-US" sz="1600" dirty="0">
                <a:latin typeface="Baskerville Old Face" panose="02020602080505020303" pitchFamily="18" charset="0"/>
              </a:rPr>
              <a:t>When two related entities enter into any cross border transaction, the price at which they undertake their transaction is called transfer price. </a:t>
            </a:r>
          </a:p>
          <a:p>
            <a:pPr algn="just"/>
            <a:endParaRPr lang="en-US" sz="1600" dirty="0">
              <a:latin typeface="Baskerville Old Face" panose="02020602080505020303" pitchFamily="18" charset="0"/>
            </a:endParaRPr>
          </a:p>
          <a:p>
            <a:pPr algn="just"/>
            <a:r>
              <a:rPr lang="en-US" sz="1600" dirty="0">
                <a:latin typeface="Baskerville Old Face" panose="02020602080505020303" pitchFamily="18" charset="0"/>
              </a:rPr>
              <a:t>Due to the special relationship between related companies, transfer price may be different than the price that would have been agreed between two unrelated companies.</a:t>
            </a:r>
            <a:endParaRPr lang="en-IN" sz="1600" dirty="0">
              <a:latin typeface="Baskerville Old Face" panose="02020602080505020303" pitchFamily="18" charset="0"/>
            </a:endParaRPr>
          </a:p>
        </p:txBody>
      </p:sp>
      <p:pic>
        <p:nvPicPr>
          <p:cNvPr id="13" name="object 4">
            <a:extLst>
              <a:ext uri="{FF2B5EF4-FFF2-40B4-BE49-F238E27FC236}">
                <a16:creationId xmlns:a16="http://schemas.microsoft.com/office/drawing/2014/main" id="{274E787C-34C5-4B52-85C5-40515FC3CAF7}"/>
              </a:ext>
            </a:extLst>
          </p:cNvPr>
          <p:cNvPicPr/>
          <p:nvPr/>
        </p:nvPicPr>
        <p:blipFill>
          <a:blip r:embed="rId2" cstate="print">
            <a:extLst>
              <a:ext uri="{BEBA8EAE-BF5A-486C-A8C5-ECC9F3942E4B}">
                <a14:imgProps xmlns:a14="http://schemas.microsoft.com/office/drawing/2010/main">
                  <a14:imgLayer r:embed="rId3">
                    <a14:imgEffect>
                      <a14:artisticCement/>
                    </a14:imgEffect>
                  </a14:imgLayer>
                </a14:imgProps>
              </a:ext>
            </a:extLst>
          </a:blip>
          <a:stretch>
            <a:fillRect/>
          </a:stretch>
        </p:blipFill>
        <p:spPr>
          <a:xfrm>
            <a:off x="4920899" y="1412889"/>
            <a:ext cx="6510973" cy="1903527"/>
          </a:xfrm>
          <a:prstGeom prst="rect">
            <a:avLst/>
          </a:prstGeom>
          <a:ln>
            <a:noFill/>
          </a:ln>
        </p:spPr>
      </p:pic>
      <p:sp>
        <p:nvSpPr>
          <p:cNvPr id="14" name="object 5">
            <a:extLst>
              <a:ext uri="{FF2B5EF4-FFF2-40B4-BE49-F238E27FC236}">
                <a16:creationId xmlns:a16="http://schemas.microsoft.com/office/drawing/2014/main" id="{50F304D8-5530-44B2-B1CE-04467F268B3D}"/>
              </a:ext>
            </a:extLst>
          </p:cNvPr>
          <p:cNvSpPr txBox="1"/>
          <p:nvPr/>
        </p:nvSpPr>
        <p:spPr>
          <a:xfrm>
            <a:off x="5071235" y="1724612"/>
            <a:ext cx="6210300" cy="1002839"/>
          </a:xfrm>
          <a:prstGeom prst="rect">
            <a:avLst/>
          </a:prstGeom>
        </p:spPr>
        <p:txBody>
          <a:bodyPr vert="horz" wrap="square" lIns="0" tIns="12700" rIns="0" bIns="0" rtlCol="0">
            <a:spAutoFit/>
          </a:bodyPr>
          <a:lstStyle/>
          <a:p>
            <a:pPr marL="0" marR="2447925" lvl="2" algn="ctr">
              <a:spcBef>
                <a:spcPts val="100"/>
              </a:spcBef>
              <a:tabLst>
                <a:tab pos="3048000" algn="l"/>
                <a:tab pos="4038600" algn="l"/>
                <a:tab pos="4124325" algn="l"/>
              </a:tabLst>
            </a:pPr>
            <a:r>
              <a:rPr lang="en-US" b="1" spc="-5" dirty="0">
                <a:latin typeface="Comic Sans MS"/>
                <a:cs typeface="Comic Sans MS"/>
              </a:rPr>
              <a:t>                 </a:t>
            </a:r>
            <a:r>
              <a:rPr sz="1400" b="1" spc="-5" dirty="0">
                <a:latin typeface="Comic Sans MS"/>
                <a:cs typeface="Comic Sans MS"/>
              </a:rPr>
              <a:t>Definition:</a:t>
            </a:r>
            <a:r>
              <a:rPr lang="en-IN" sz="1400" b="1" spc="-5" dirty="0">
                <a:latin typeface="Comic Sans MS"/>
                <a:cs typeface="Comic Sans MS"/>
              </a:rPr>
              <a:t> </a:t>
            </a:r>
            <a:r>
              <a:rPr sz="1400" b="1" dirty="0">
                <a:latin typeface="Comic Sans MS"/>
                <a:cs typeface="Comic Sans MS"/>
              </a:rPr>
              <a:t>a</a:t>
            </a:r>
            <a:r>
              <a:rPr lang="en-IN" sz="1400" b="1" dirty="0">
                <a:latin typeface="Comic Sans MS"/>
                <a:cs typeface="Comic Sans MS"/>
              </a:rPr>
              <a:t>s</a:t>
            </a:r>
            <a:r>
              <a:rPr lang="en-US" sz="1400" b="1" spc="-55" dirty="0">
                <a:latin typeface="Comic Sans MS"/>
                <a:cs typeface="Comic Sans MS"/>
              </a:rPr>
              <a:t> </a:t>
            </a:r>
            <a:r>
              <a:rPr sz="1400" b="1" dirty="0">
                <a:latin typeface="Comic Sans MS"/>
                <a:cs typeface="Comic Sans MS"/>
              </a:rPr>
              <a:t>per</a:t>
            </a:r>
            <a:r>
              <a:rPr lang="en-US" sz="1400" b="1" dirty="0">
                <a:latin typeface="Comic Sans MS"/>
                <a:cs typeface="Comic Sans MS"/>
              </a:rPr>
              <a:t> </a:t>
            </a:r>
            <a:r>
              <a:rPr sz="1400" b="1" spc="-5" dirty="0">
                <a:latin typeface="Comic Sans MS"/>
                <a:cs typeface="Comic Sans MS"/>
              </a:rPr>
              <a:t>OECD</a:t>
            </a:r>
            <a:endParaRPr sz="1400" b="1" dirty="0">
              <a:latin typeface="Comic Sans MS"/>
              <a:cs typeface="Comic Sans MS"/>
            </a:endParaRPr>
          </a:p>
          <a:p>
            <a:pPr marL="12700" marR="5080" algn="ctr">
              <a:lnSpc>
                <a:spcPct val="100000"/>
              </a:lnSpc>
              <a:spcBef>
                <a:spcPts val="2160"/>
              </a:spcBef>
            </a:pPr>
            <a:r>
              <a:rPr sz="1400" b="1" spc="-5" dirty="0">
                <a:latin typeface="Comic Sans MS"/>
                <a:cs typeface="Comic Sans MS"/>
              </a:rPr>
              <a:t>“Prices </a:t>
            </a:r>
            <a:r>
              <a:rPr sz="1400" b="1" dirty="0">
                <a:latin typeface="Comic Sans MS"/>
                <a:cs typeface="Comic Sans MS"/>
              </a:rPr>
              <a:t>at which an </a:t>
            </a:r>
            <a:r>
              <a:rPr sz="1400" b="1" spc="-5" dirty="0">
                <a:latin typeface="Comic Sans MS"/>
                <a:cs typeface="Comic Sans MS"/>
              </a:rPr>
              <a:t>enterprise transfers </a:t>
            </a:r>
            <a:r>
              <a:rPr sz="1400" b="1" dirty="0">
                <a:latin typeface="Comic Sans MS"/>
                <a:cs typeface="Comic Sans MS"/>
              </a:rPr>
              <a:t>physical goods and </a:t>
            </a:r>
            <a:r>
              <a:rPr sz="1400" b="1" spc="-525" dirty="0">
                <a:latin typeface="Comic Sans MS"/>
                <a:cs typeface="Comic Sans MS"/>
              </a:rPr>
              <a:t> </a:t>
            </a:r>
            <a:r>
              <a:rPr sz="1400" b="1" spc="-5" dirty="0">
                <a:latin typeface="Comic Sans MS"/>
                <a:cs typeface="Comic Sans MS"/>
              </a:rPr>
              <a:t>intangibles</a:t>
            </a:r>
            <a:r>
              <a:rPr sz="1400" b="1" spc="-40" dirty="0">
                <a:latin typeface="Comic Sans MS"/>
                <a:cs typeface="Comic Sans MS"/>
              </a:rPr>
              <a:t> </a:t>
            </a:r>
            <a:r>
              <a:rPr sz="1400" b="1" dirty="0">
                <a:latin typeface="Comic Sans MS"/>
                <a:cs typeface="Comic Sans MS"/>
              </a:rPr>
              <a:t>or provides services</a:t>
            </a:r>
            <a:r>
              <a:rPr sz="1400" b="1" spc="-5" dirty="0">
                <a:latin typeface="Comic Sans MS"/>
                <a:cs typeface="Comic Sans MS"/>
              </a:rPr>
              <a:t> </a:t>
            </a:r>
            <a:r>
              <a:rPr sz="1400" b="1" dirty="0">
                <a:latin typeface="Comic Sans MS"/>
                <a:cs typeface="Comic Sans MS"/>
              </a:rPr>
              <a:t>to </a:t>
            </a:r>
            <a:r>
              <a:rPr sz="1400" b="1" spc="-5" dirty="0">
                <a:latin typeface="Comic Sans MS"/>
                <a:cs typeface="Comic Sans MS"/>
              </a:rPr>
              <a:t>associated enterprises”</a:t>
            </a:r>
            <a:endParaRPr sz="1400" b="1" dirty="0">
              <a:latin typeface="Comic Sans MS"/>
              <a:cs typeface="Comic Sans MS"/>
            </a:endParaRPr>
          </a:p>
        </p:txBody>
      </p:sp>
      <p:pic>
        <p:nvPicPr>
          <p:cNvPr id="15" name="object 6">
            <a:extLst>
              <a:ext uri="{FF2B5EF4-FFF2-40B4-BE49-F238E27FC236}">
                <a16:creationId xmlns:a16="http://schemas.microsoft.com/office/drawing/2014/main" id="{564AA128-3C11-434C-BF7A-8110C94B0F59}"/>
              </a:ext>
            </a:extLst>
          </p:cNvPr>
          <p:cNvPicPr/>
          <p:nvPr/>
        </p:nvPicPr>
        <p:blipFill>
          <a:blip r:embed="rId4" cstate="print">
            <a:extLst>
              <a:ext uri="{BEBA8EAE-BF5A-486C-A8C5-ECC9F3942E4B}">
                <a14:imgProps xmlns:a14="http://schemas.microsoft.com/office/drawing/2010/main">
                  <a14:imgLayer r:embed="rId5">
                    <a14:imgEffect>
                      <a14:artisticCement/>
                    </a14:imgEffect>
                  </a14:imgLayer>
                </a14:imgProps>
              </a:ext>
            </a:extLst>
          </a:blip>
          <a:stretch>
            <a:fillRect/>
          </a:stretch>
        </p:blipFill>
        <p:spPr>
          <a:xfrm>
            <a:off x="4946140" y="3714089"/>
            <a:ext cx="6510973" cy="1903528"/>
          </a:xfrm>
          <a:prstGeom prst="rect">
            <a:avLst/>
          </a:prstGeom>
        </p:spPr>
      </p:pic>
      <p:sp>
        <p:nvSpPr>
          <p:cNvPr id="17" name="object 7">
            <a:extLst>
              <a:ext uri="{FF2B5EF4-FFF2-40B4-BE49-F238E27FC236}">
                <a16:creationId xmlns:a16="http://schemas.microsoft.com/office/drawing/2014/main" id="{A57D8598-013E-4154-90C3-0D7DBF236D55}"/>
              </a:ext>
            </a:extLst>
          </p:cNvPr>
          <p:cNvSpPr txBox="1"/>
          <p:nvPr/>
        </p:nvSpPr>
        <p:spPr>
          <a:xfrm>
            <a:off x="4920899" y="3947758"/>
            <a:ext cx="6563995" cy="1156727"/>
          </a:xfrm>
          <a:prstGeom prst="rect">
            <a:avLst/>
          </a:prstGeom>
        </p:spPr>
        <p:txBody>
          <a:bodyPr vert="horz" wrap="square" lIns="0" tIns="12700" rIns="0" bIns="0" rtlCol="0">
            <a:spAutoFit/>
          </a:bodyPr>
          <a:lstStyle/>
          <a:p>
            <a:pPr marL="1905" algn="ctr">
              <a:lnSpc>
                <a:spcPct val="100000"/>
              </a:lnSpc>
              <a:spcBef>
                <a:spcPts val="100"/>
              </a:spcBef>
            </a:pPr>
            <a:r>
              <a:rPr sz="1400" b="1" spc="-5" dirty="0">
                <a:latin typeface="Comic Sans MS"/>
              </a:rPr>
              <a:t>Definition:</a:t>
            </a:r>
          </a:p>
          <a:p>
            <a:pPr marL="5715" algn="ctr">
              <a:lnSpc>
                <a:spcPct val="100000"/>
              </a:lnSpc>
            </a:pPr>
            <a:r>
              <a:rPr sz="1400" b="1" spc="-5" dirty="0">
                <a:latin typeface="Comic Sans MS"/>
              </a:rPr>
              <a:t>as per Sec.92 of the Income Tax Act,1961</a:t>
            </a:r>
          </a:p>
          <a:p>
            <a:pPr marL="12065" marR="5080" algn="ctr">
              <a:lnSpc>
                <a:spcPct val="100000"/>
              </a:lnSpc>
              <a:spcBef>
                <a:spcPts val="2160"/>
              </a:spcBef>
            </a:pPr>
            <a:r>
              <a:rPr sz="1400" b="1" spc="-5" dirty="0">
                <a:latin typeface="Comic Sans MS"/>
              </a:rPr>
              <a:t>“Any income arising from an international transaction shall be computed having regard to the arm's length price”</a:t>
            </a:r>
          </a:p>
        </p:txBody>
      </p:sp>
    </p:spTree>
    <p:extLst>
      <p:ext uri="{BB962C8B-B14F-4D97-AF65-F5344CB8AC3E}">
        <p14:creationId xmlns:p14="http://schemas.microsoft.com/office/powerpoint/2010/main" val="22385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9030E6E-6F72-4B8F-99F1-C52906AF085E}"/>
              </a:ext>
            </a:extLst>
          </p:cNvPr>
          <p:cNvSpPr txBox="1">
            <a:spLocks noGrp="1"/>
          </p:cNvSpPr>
          <p:nvPr>
            <p:ph type="title"/>
          </p:nvPr>
        </p:nvSpPr>
        <p:spPr>
          <a:xfrm>
            <a:off x="2231703" y="618274"/>
            <a:ext cx="8074347" cy="627172"/>
          </a:xfrm>
          <a:prstGeom prst="rect">
            <a:avLst/>
          </a:prstGeom>
        </p:spPr>
        <p:txBody>
          <a:bodyPr vert="horz" wrap="square" lIns="0" tIns="11507" rIns="0" bIns="0" rtlCol="0" anchor="t">
            <a:spAutoFit/>
          </a:bodyPr>
          <a:lstStyle/>
          <a:p>
            <a:pPr marL="11506" algn="ctr">
              <a:spcBef>
                <a:spcPts val="91"/>
              </a:spcBef>
            </a:pPr>
            <a:r>
              <a:rPr sz="4000" u="sng" dirty="0">
                <a:solidFill>
                  <a:srgbClr val="7030A0"/>
                </a:solidFill>
                <a:effectLst>
                  <a:outerShdw blurRad="38100" dist="38100" dir="2700000" algn="tl">
                    <a:srgbClr val="000000">
                      <a:alpha val="43137"/>
                    </a:srgbClr>
                  </a:outerShdw>
                </a:effectLst>
                <a:latin typeface="Baskerville Old Face" panose="02020602080505020303" pitchFamily="18" charset="0"/>
              </a:rPr>
              <a:t>Components</a:t>
            </a:r>
            <a:r>
              <a:rPr sz="4000" u="sng" spc="-23"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4000" u="sng" dirty="0">
                <a:solidFill>
                  <a:srgbClr val="7030A0"/>
                </a:solidFill>
                <a:effectLst>
                  <a:outerShdw blurRad="38100" dist="38100" dir="2700000" algn="tl">
                    <a:srgbClr val="000000">
                      <a:alpha val="43137"/>
                    </a:srgbClr>
                  </a:outerShdw>
                </a:effectLst>
                <a:latin typeface="Baskerville Old Face" panose="02020602080505020303" pitchFamily="18" charset="0"/>
              </a:rPr>
              <a:t>of</a:t>
            </a:r>
            <a:r>
              <a:rPr sz="4000" u="sng" spc="-14"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4000" u="sng" dirty="0">
                <a:solidFill>
                  <a:srgbClr val="7030A0"/>
                </a:solidFill>
                <a:effectLst>
                  <a:outerShdw blurRad="38100" dist="38100" dir="2700000" algn="tl">
                    <a:srgbClr val="000000">
                      <a:alpha val="43137"/>
                    </a:srgbClr>
                  </a:outerShdw>
                </a:effectLst>
                <a:latin typeface="Baskerville Old Face" panose="02020602080505020303" pitchFamily="18" charset="0"/>
              </a:rPr>
              <a:t>Functional</a:t>
            </a:r>
            <a:r>
              <a:rPr sz="4000" u="sng" spc="-9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4000"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Analysis</a:t>
            </a:r>
          </a:p>
        </p:txBody>
      </p:sp>
      <p:sp>
        <p:nvSpPr>
          <p:cNvPr id="3" name="object 3">
            <a:extLst>
              <a:ext uri="{FF2B5EF4-FFF2-40B4-BE49-F238E27FC236}">
                <a16:creationId xmlns:a16="http://schemas.microsoft.com/office/drawing/2014/main" id="{5C787F65-E519-42E2-9846-156FB507EDF4}"/>
              </a:ext>
            </a:extLst>
          </p:cNvPr>
          <p:cNvSpPr/>
          <p:nvPr/>
        </p:nvSpPr>
        <p:spPr>
          <a:xfrm>
            <a:off x="1661773" y="2649810"/>
            <a:ext cx="2719036" cy="2812816"/>
          </a:xfrm>
          <a:custGeom>
            <a:avLst/>
            <a:gdLst/>
            <a:ahLst/>
            <a:cxnLst/>
            <a:rect l="l" t="t" r="r" b="b"/>
            <a:pathLst>
              <a:path w="3001010" h="3104515">
                <a:moveTo>
                  <a:pt x="2023745" y="0"/>
                </a:moveTo>
                <a:lnTo>
                  <a:pt x="0" y="0"/>
                </a:lnTo>
                <a:lnTo>
                  <a:pt x="0" y="2913761"/>
                </a:lnTo>
                <a:lnTo>
                  <a:pt x="5049" y="2957310"/>
                </a:lnTo>
                <a:lnTo>
                  <a:pt x="19421" y="2997372"/>
                </a:lnTo>
                <a:lnTo>
                  <a:pt x="41949" y="3032776"/>
                </a:lnTo>
                <a:lnTo>
                  <a:pt x="71469" y="3062350"/>
                </a:lnTo>
                <a:lnTo>
                  <a:pt x="106815" y="3084924"/>
                </a:lnTo>
                <a:lnTo>
                  <a:pt x="146821" y="3099326"/>
                </a:lnTo>
                <a:lnTo>
                  <a:pt x="190322" y="3104388"/>
                </a:lnTo>
                <a:lnTo>
                  <a:pt x="2810383" y="3104388"/>
                </a:lnTo>
                <a:lnTo>
                  <a:pt x="2853918" y="3099326"/>
                </a:lnTo>
                <a:lnTo>
                  <a:pt x="2893944" y="3084924"/>
                </a:lnTo>
                <a:lnTo>
                  <a:pt x="2929298" y="3062350"/>
                </a:lnTo>
                <a:lnTo>
                  <a:pt x="2958818" y="3032776"/>
                </a:lnTo>
                <a:lnTo>
                  <a:pt x="2981342" y="2997372"/>
                </a:lnTo>
                <a:lnTo>
                  <a:pt x="2995708" y="2957310"/>
                </a:lnTo>
                <a:lnTo>
                  <a:pt x="3000756" y="2913761"/>
                </a:lnTo>
                <a:lnTo>
                  <a:pt x="3000756" y="19050"/>
                </a:lnTo>
                <a:lnTo>
                  <a:pt x="2962656" y="19050"/>
                </a:lnTo>
                <a:lnTo>
                  <a:pt x="2962656" y="2913761"/>
                </a:lnTo>
                <a:lnTo>
                  <a:pt x="2955049" y="2961323"/>
                </a:lnTo>
                <a:lnTo>
                  <a:pt x="2933744" y="3003112"/>
                </a:lnTo>
                <a:lnTo>
                  <a:pt x="2901016" y="3036372"/>
                </a:lnTo>
                <a:lnTo>
                  <a:pt x="2859137" y="3058349"/>
                </a:lnTo>
                <a:lnTo>
                  <a:pt x="2810383" y="3066288"/>
                </a:lnTo>
                <a:lnTo>
                  <a:pt x="190322" y="3066288"/>
                </a:lnTo>
                <a:lnTo>
                  <a:pt x="141597" y="3058349"/>
                </a:lnTo>
                <a:lnTo>
                  <a:pt x="99726" y="3036372"/>
                </a:lnTo>
                <a:lnTo>
                  <a:pt x="66990" y="3003112"/>
                </a:lnTo>
                <a:lnTo>
                  <a:pt x="45674" y="2961323"/>
                </a:lnTo>
                <a:lnTo>
                  <a:pt x="38061" y="2913761"/>
                </a:lnTo>
                <a:lnTo>
                  <a:pt x="38061" y="38100"/>
                </a:lnTo>
                <a:lnTo>
                  <a:pt x="2023745" y="38100"/>
                </a:lnTo>
                <a:lnTo>
                  <a:pt x="2023745" y="0"/>
                </a:lnTo>
                <a:close/>
              </a:path>
            </a:pathLst>
          </a:custGeom>
          <a:solidFill>
            <a:srgbClr val="2C5234"/>
          </a:solidFill>
        </p:spPr>
        <p:txBody>
          <a:bodyPr wrap="square" lIns="0" tIns="0" rIns="0" bIns="0" rtlCol="0"/>
          <a:lstStyle/>
          <a:p>
            <a:endParaRPr sz="1631" dirty="0"/>
          </a:p>
        </p:txBody>
      </p:sp>
      <p:sp>
        <p:nvSpPr>
          <p:cNvPr id="4" name="object 4">
            <a:extLst>
              <a:ext uri="{FF2B5EF4-FFF2-40B4-BE49-F238E27FC236}">
                <a16:creationId xmlns:a16="http://schemas.microsoft.com/office/drawing/2014/main" id="{F2EB0509-E2EE-4CAC-B8C0-4E59C538E812}"/>
              </a:ext>
            </a:extLst>
          </p:cNvPr>
          <p:cNvSpPr/>
          <p:nvPr/>
        </p:nvSpPr>
        <p:spPr>
          <a:xfrm>
            <a:off x="1650728" y="1715005"/>
            <a:ext cx="2895664" cy="857825"/>
          </a:xfrm>
          <a:custGeom>
            <a:avLst/>
            <a:gdLst/>
            <a:ahLst/>
            <a:cxnLst/>
            <a:rect l="l" t="t" r="r" b="b"/>
            <a:pathLst>
              <a:path w="3195954" h="946785">
                <a:moveTo>
                  <a:pt x="2401824" y="711327"/>
                </a:moveTo>
                <a:lnTo>
                  <a:pt x="2396185" y="661339"/>
                </a:lnTo>
                <a:lnTo>
                  <a:pt x="2380119" y="615683"/>
                </a:lnTo>
                <a:lnTo>
                  <a:pt x="2354846" y="575602"/>
                </a:lnTo>
                <a:lnTo>
                  <a:pt x="2321572" y="542302"/>
                </a:lnTo>
                <a:lnTo>
                  <a:pt x="2281529" y="517004"/>
                </a:lnTo>
                <a:lnTo>
                  <a:pt x="2235949" y="500938"/>
                </a:lnTo>
                <a:lnTo>
                  <a:pt x="2186051" y="495300"/>
                </a:lnTo>
                <a:lnTo>
                  <a:pt x="18288" y="495300"/>
                </a:lnTo>
                <a:lnTo>
                  <a:pt x="18288" y="946404"/>
                </a:lnTo>
                <a:lnTo>
                  <a:pt x="2186051" y="946404"/>
                </a:lnTo>
                <a:lnTo>
                  <a:pt x="2235949" y="940600"/>
                </a:lnTo>
                <a:lnTo>
                  <a:pt x="2281529" y="924077"/>
                </a:lnTo>
                <a:lnTo>
                  <a:pt x="2321572" y="898169"/>
                </a:lnTo>
                <a:lnTo>
                  <a:pt x="2354846" y="864184"/>
                </a:lnTo>
                <a:lnTo>
                  <a:pt x="2380119" y="823480"/>
                </a:lnTo>
                <a:lnTo>
                  <a:pt x="2396185" y="777379"/>
                </a:lnTo>
                <a:lnTo>
                  <a:pt x="2401824" y="727202"/>
                </a:lnTo>
                <a:lnTo>
                  <a:pt x="2401824" y="711327"/>
                </a:lnTo>
                <a:close/>
              </a:path>
              <a:path w="3195954" h="946785">
                <a:moveTo>
                  <a:pt x="3195828" y="727202"/>
                </a:moveTo>
                <a:lnTo>
                  <a:pt x="3137547" y="689102"/>
                </a:lnTo>
                <a:lnTo>
                  <a:pt x="2885059" y="524002"/>
                </a:lnTo>
                <a:lnTo>
                  <a:pt x="2866136" y="558927"/>
                </a:lnTo>
                <a:lnTo>
                  <a:pt x="3068955" y="689102"/>
                </a:lnTo>
                <a:lnTo>
                  <a:pt x="2596642" y="689102"/>
                </a:lnTo>
                <a:lnTo>
                  <a:pt x="2590063" y="640626"/>
                </a:lnTo>
                <a:lnTo>
                  <a:pt x="2576461" y="594652"/>
                </a:lnTo>
                <a:lnTo>
                  <a:pt x="2556383" y="551802"/>
                </a:lnTo>
                <a:lnTo>
                  <a:pt x="2530398" y="512686"/>
                </a:lnTo>
                <a:lnTo>
                  <a:pt x="2499106" y="477913"/>
                </a:lnTo>
                <a:lnTo>
                  <a:pt x="2463038" y="448081"/>
                </a:lnTo>
                <a:lnTo>
                  <a:pt x="2422804" y="423824"/>
                </a:lnTo>
                <a:lnTo>
                  <a:pt x="2378951" y="405739"/>
                </a:lnTo>
                <a:lnTo>
                  <a:pt x="2332050" y="394436"/>
                </a:lnTo>
                <a:lnTo>
                  <a:pt x="2282698" y="390525"/>
                </a:lnTo>
                <a:lnTo>
                  <a:pt x="38049" y="390525"/>
                </a:lnTo>
                <a:lnTo>
                  <a:pt x="38049" y="225425"/>
                </a:lnTo>
                <a:lnTo>
                  <a:pt x="44856" y="176276"/>
                </a:lnTo>
                <a:lnTo>
                  <a:pt x="63995" y="131711"/>
                </a:lnTo>
                <a:lnTo>
                  <a:pt x="93522" y="93662"/>
                </a:lnTo>
                <a:lnTo>
                  <a:pt x="131508" y="64096"/>
                </a:lnTo>
                <a:lnTo>
                  <a:pt x="176022" y="44932"/>
                </a:lnTo>
                <a:lnTo>
                  <a:pt x="225107" y="38100"/>
                </a:lnTo>
                <a:lnTo>
                  <a:pt x="2786888" y="38100"/>
                </a:lnTo>
                <a:lnTo>
                  <a:pt x="2837027" y="44932"/>
                </a:lnTo>
                <a:lnTo>
                  <a:pt x="2881807" y="64096"/>
                </a:lnTo>
                <a:lnTo>
                  <a:pt x="2919552" y="93662"/>
                </a:lnTo>
                <a:lnTo>
                  <a:pt x="2948584" y="131711"/>
                </a:lnTo>
                <a:lnTo>
                  <a:pt x="2967240" y="176276"/>
                </a:lnTo>
                <a:lnTo>
                  <a:pt x="2973832" y="225425"/>
                </a:lnTo>
                <a:lnTo>
                  <a:pt x="2973832" y="361950"/>
                </a:lnTo>
                <a:lnTo>
                  <a:pt x="3011932" y="361950"/>
                </a:lnTo>
                <a:lnTo>
                  <a:pt x="3011932" y="225425"/>
                </a:lnTo>
                <a:lnTo>
                  <a:pt x="3007322" y="180187"/>
                </a:lnTo>
                <a:lnTo>
                  <a:pt x="2994139" y="137972"/>
                </a:lnTo>
                <a:lnTo>
                  <a:pt x="2973298" y="99695"/>
                </a:lnTo>
                <a:lnTo>
                  <a:pt x="2945739" y="66281"/>
                </a:lnTo>
                <a:lnTo>
                  <a:pt x="2912389" y="38684"/>
                </a:lnTo>
                <a:lnTo>
                  <a:pt x="2874175" y="17818"/>
                </a:lnTo>
                <a:lnTo>
                  <a:pt x="2832023" y="4610"/>
                </a:lnTo>
                <a:lnTo>
                  <a:pt x="2786888" y="0"/>
                </a:lnTo>
                <a:lnTo>
                  <a:pt x="225107" y="0"/>
                </a:lnTo>
                <a:lnTo>
                  <a:pt x="179933" y="4610"/>
                </a:lnTo>
                <a:lnTo>
                  <a:pt x="137769" y="17818"/>
                </a:lnTo>
                <a:lnTo>
                  <a:pt x="99542" y="38684"/>
                </a:lnTo>
                <a:lnTo>
                  <a:pt x="66179" y="66281"/>
                </a:lnTo>
                <a:lnTo>
                  <a:pt x="38620" y="99695"/>
                </a:lnTo>
                <a:lnTo>
                  <a:pt x="17780" y="137972"/>
                </a:lnTo>
                <a:lnTo>
                  <a:pt x="4597" y="180187"/>
                </a:lnTo>
                <a:lnTo>
                  <a:pt x="0" y="225425"/>
                </a:lnTo>
                <a:lnTo>
                  <a:pt x="0" y="428625"/>
                </a:lnTo>
                <a:lnTo>
                  <a:pt x="2282698" y="428625"/>
                </a:lnTo>
                <a:lnTo>
                  <a:pt x="2332253" y="433197"/>
                </a:lnTo>
                <a:lnTo>
                  <a:pt x="2378913" y="446341"/>
                </a:lnTo>
                <a:lnTo>
                  <a:pt x="2421890" y="467233"/>
                </a:lnTo>
                <a:lnTo>
                  <a:pt x="2460383" y="495020"/>
                </a:lnTo>
                <a:lnTo>
                  <a:pt x="2493632" y="528878"/>
                </a:lnTo>
                <a:lnTo>
                  <a:pt x="2520861" y="567956"/>
                </a:lnTo>
                <a:lnTo>
                  <a:pt x="2541270" y="611416"/>
                </a:lnTo>
                <a:lnTo>
                  <a:pt x="2554084" y="658431"/>
                </a:lnTo>
                <a:lnTo>
                  <a:pt x="2558542" y="708152"/>
                </a:lnTo>
                <a:lnTo>
                  <a:pt x="2558542" y="727202"/>
                </a:lnTo>
                <a:lnTo>
                  <a:pt x="3081655" y="727202"/>
                </a:lnTo>
                <a:lnTo>
                  <a:pt x="2888234" y="882777"/>
                </a:lnTo>
                <a:lnTo>
                  <a:pt x="2910459" y="911352"/>
                </a:lnTo>
                <a:lnTo>
                  <a:pt x="3141980" y="727202"/>
                </a:lnTo>
                <a:lnTo>
                  <a:pt x="3195828" y="727202"/>
                </a:lnTo>
                <a:close/>
              </a:path>
            </a:pathLst>
          </a:custGeom>
          <a:solidFill>
            <a:srgbClr val="2C5234"/>
          </a:solidFill>
        </p:spPr>
        <p:txBody>
          <a:bodyPr wrap="square" lIns="0" tIns="0" rIns="0" bIns="0" rtlCol="0"/>
          <a:lstStyle/>
          <a:p>
            <a:endParaRPr sz="1631" dirty="0"/>
          </a:p>
        </p:txBody>
      </p:sp>
      <p:sp>
        <p:nvSpPr>
          <p:cNvPr id="5" name="object 5">
            <a:extLst>
              <a:ext uri="{FF2B5EF4-FFF2-40B4-BE49-F238E27FC236}">
                <a16:creationId xmlns:a16="http://schemas.microsoft.com/office/drawing/2014/main" id="{5FFF857C-E75C-4632-BFD5-9FCD2BCE2942}"/>
              </a:ext>
            </a:extLst>
          </p:cNvPr>
          <p:cNvSpPr/>
          <p:nvPr/>
        </p:nvSpPr>
        <p:spPr>
          <a:xfrm>
            <a:off x="4659502" y="2649810"/>
            <a:ext cx="2720187" cy="2812816"/>
          </a:xfrm>
          <a:custGeom>
            <a:avLst/>
            <a:gdLst/>
            <a:ahLst/>
            <a:cxnLst/>
            <a:rect l="l" t="t" r="r" b="b"/>
            <a:pathLst>
              <a:path w="3002279" h="3104515">
                <a:moveTo>
                  <a:pt x="2021585" y="0"/>
                </a:moveTo>
                <a:lnTo>
                  <a:pt x="0" y="0"/>
                </a:lnTo>
                <a:lnTo>
                  <a:pt x="0" y="2913761"/>
                </a:lnTo>
                <a:lnTo>
                  <a:pt x="5053" y="2957310"/>
                </a:lnTo>
                <a:lnTo>
                  <a:pt x="19435" y="2997372"/>
                </a:lnTo>
                <a:lnTo>
                  <a:pt x="41977" y="3032776"/>
                </a:lnTo>
                <a:lnTo>
                  <a:pt x="71510" y="3062350"/>
                </a:lnTo>
                <a:lnTo>
                  <a:pt x="106866" y="3084924"/>
                </a:lnTo>
                <a:lnTo>
                  <a:pt x="146877" y="3099326"/>
                </a:lnTo>
                <a:lnTo>
                  <a:pt x="190372" y="3104388"/>
                </a:lnTo>
                <a:lnTo>
                  <a:pt x="2811907" y="3104388"/>
                </a:lnTo>
                <a:lnTo>
                  <a:pt x="2855402" y="3099326"/>
                </a:lnTo>
                <a:lnTo>
                  <a:pt x="2895413" y="3084924"/>
                </a:lnTo>
                <a:lnTo>
                  <a:pt x="2930769" y="3062350"/>
                </a:lnTo>
                <a:lnTo>
                  <a:pt x="2960302" y="3032776"/>
                </a:lnTo>
                <a:lnTo>
                  <a:pt x="2982844" y="2997372"/>
                </a:lnTo>
                <a:lnTo>
                  <a:pt x="2997226" y="2957310"/>
                </a:lnTo>
                <a:lnTo>
                  <a:pt x="3002279" y="2913761"/>
                </a:lnTo>
                <a:lnTo>
                  <a:pt x="3002279" y="19050"/>
                </a:lnTo>
                <a:lnTo>
                  <a:pt x="2964179" y="19050"/>
                </a:lnTo>
                <a:lnTo>
                  <a:pt x="2964179" y="2913761"/>
                </a:lnTo>
                <a:lnTo>
                  <a:pt x="2956561" y="2961323"/>
                </a:lnTo>
                <a:lnTo>
                  <a:pt x="2935232" y="3003112"/>
                </a:lnTo>
                <a:lnTo>
                  <a:pt x="2902485" y="3036372"/>
                </a:lnTo>
                <a:lnTo>
                  <a:pt x="2860613" y="3058349"/>
                </a:lnTo>
                <a:lnTo>
                  <a:pt x="2811907" y="3066288"/>
                </a:lnTo>
                <a:lnTo>
                  <a:pt x="190372" y="3066288"/>
                </a:lnTo>
                <a:lnTo>
                  <a:pt x="141666" y="3058349"/>
                </a:lnTo>
                <a:lnTo>
                  <a:pt x="99794" y="3036372"/>
                </a:lnTo>
                <a:lnTo>
                  <a:pt x="67047" y="3003112"/>
                </a:lnTo>
                <a:lnTo>
                  <a:pt x="45718" y="2961323"/>
                </a:lnTo>
                <a:lnTo>
                  <a:pt x="38100" y="2913761"/>
                </a:lnTo>
                <a:lnTo>
                  <a:pt x="38100" y="38100"/>
                </a:lnTo>
                <a:lnTo>
                  <a:pt x="2021585" y="38100"/>
                </a:lnTo>
                <a:lnTo>
                  <a:pt x="2021585" y="0"/>
                </a:lnTo>
                <a:close/>
              </a:path>
            </a:pathLst>
          </a:custGeom>
          <a:solidFill>
            <a:srgbClr val="00D396"/>
          </a:solidFill>
        </p:spPr>
        <p:txBody>
          <a:bodyPr wrap="square" lIns="0" tIns="0" rIns="0" bIns="0" rtlCol="0"/>
          <a:lstStyle/>
          <a:p>
            <a:endParaRPr sz="1631" dirty="0"/>
          </a:p>
        </p:txBody>
      </p:sp>
      <p:sp>
        <p:nvSpPr>
          <p:cNvPr id="6" name="object 6">
            <a:extLst>
              <a:ext uri="{FF2B5EF4-FFF2-40B4-BE49-F238E27FC236}">
                <a16:creationId xmlns:a16="http://schemas.microsoft.com/office/drawing/2014/main" id="{89FC8FCE-C817-4189-B13F-59321CA207AC}"/>
              </a:ext>
            </a:extLst>
          </p:cNvPr>
          <p:cNvSpPr/>
          <p:nvPr/>
        </p:nvSpPr>
        <p:spPr>
          <a:xfrm>
            <a:off x="4647075" y="1715005"/>
            <a:ext cx="2905445" cy="857825"/>
          </a:xfrm>
          <a:custGeom>
            <a:avLst/>
            <a:gdLst/>
            <a:ahLst/>
            <a:cxnLst/>
            <a:rect l="l" t="t" r="r" b="b"/>
            <a:pathLst>
              <a:path w="3206750" h="946785">
                <a:moveTo>
                  <a:pt x="2401824" y="711327"/>
                </a:moveTo>
                <a:lnTo>
                  <a:pt x="2396198" y="661339"/>
                </a:lnTo>
                <a:lnTo>
                  <a:pt x="2380145" y="615683"/>
                </a:lnTo>
                <a:lnTo>
                  <a:pt x="2354897" y="575602"/>
                </a:lnTo>
                <a:lnTo>
                  <a:pt x="2321649" y="542302"/>
                </a:lnTo>
                <a:lnTo>
                  <a:pt x="2281631" y="517004"/>
                </a:lnTo>
                <a:lnTo>
                  <a:pt x="2236063" y="500938"/>
                </a:lnTo>
                <a:lnTo>
                  <a:pt x="2186178" y="495300"/>
                </a:lnTo>
                <a:lnTo>
                  <a:pt x="19812" y="495300"/>
                </a:lnTo>
                <a:lnTo>
                  <a:pt x="19812" y="946404"/>
                </a:lnTo>
                <a:lnTo>
                  <a:pt x="2186178" y="946404"/>
                </a:lnTo>
                <a:lnTo>
                  <a:pt x="2236063" y="940600"/>
                </a:lnTo>
                <a:lnTo>
                  <a:pt x="2281631" y="924077"/>
                </a:lnTo>
                <a:lnTo>
                  <a:pt x="2321649" y="898169"/>
                </a:lnTo>
                <a:lnTo>
                  <a:pt x="2354897" y="864184"/>
                </a:lnTo>
                <a:lnTo>
                  <a:pt x="2380145" y="823480"/>
                </a:lnTo>
                <a:lnTo>
                  <a:pt x="2396198" y="777379"/>
                </a:lnTo>
                <a:lnTo>
                  <a:pt x="2401824" y="727202"/>
                </a:lnTo>
                <a:lnTo>
                  <a:pt x="2401824" y="711327"/>
                </a:lnTo>
                <a:close/>
              </a:path>
              <a:path w="3206750" h="946785">
                <a:moveTo>
                  <a:pt x="3206496" y="727202"/>
                </a:moveTo>
                <a:lnTo>
                  <a:pt x="3146958" y="689102"/>
                </a:lnTo>
                <a:lnTo>
                  <a:pt x="2888983" y="524002"/>
                </a:lnTo>
                <a:lnTo>
                  <a:pt x="2869933" y="558927"/>
                </a:lnTo>
                <a:lnTo>
                  <a:pt x="3073146" y="689102"/>
                </a:lnTo>
                <a:lnTo>
                  <a:pt x="2600071" y="689102"/>
                </a:lnTo>
                <a:lnTo>
                  <a:pt x="2593492" y="640626"/>
                </a:lnTo>
                <a:lnTo>
                  <a:pt x="2579878" y="594652"/>
                </a:lnTo>
                <a:lnTo>
                  <a:pt x="2559774" y="551802"/>
                </a:lnTo>
                <a:lnTo>
                  <a:pt x="2533777" y="512686"/>
                </a:lnTo>
                <a:lnTo>
                  <a:pt x="2502446" y="477913"/>
                </a:lnTo>
                <a:lnTo>
                  <a:pt x="2466365" y="448081"/>
                </a:lnTo>
                <a:lnTo>
                  <a:pt x="2426081" y="423824"/>
                </a:lnTo>
                <a:lnTo>
                  <a:pt x="2382202" y="405739"/>
                </a:lnTo>
                <a:lnTo>
                  <a:pt x="2335263" y="394436"/>
                </a:lnTo>
                <a:lnTo>
                  <a:pt x="2285873" y="390525"/>
                </a:lnTo>
                <a:lnTo>
                  <a:pt x="38100" y="390525"/>
                </a:lnTo>
                <a:lnTo>
                  <a:pt x="38100" y="225425"/>
                </a:lnTo>
                <a:lnTo>
                  <a:pt x="44919" y="176276"/>
                </a:lnTo>
                <a:lnTo>
                  <a:pt x="64084" y="131711"/>
                </a:lnTo>
                <a:lnTo>
                  <a:pt x="93649" y="93662"/>
                </a:lnTo>
                <a:lnTo>
                  <a:pt x="131699" y="64096"/>
                </a:lnTo>
                <a:lnTo>
                  <a:pt x="176263" y="44932"/>
                </a:lnTo>
                <a:lnTo>
                  <a:pt x="225425" y="38100"/>
                </a:lnTo>
                <a:lnTo>
                  <a:pt x="2790558" y="38100"/>
                </a:lnTo>
                <a:lnTo>
                  <a:pt x="2840825" y="44932"/>
                </a:lnTo>
                <a:lnTo>
                  <a:pt x="2885694" y="64096"/>
                </a:lnTo>
                <a:lnTo>
                  <a:pt x="2923514" y="93662"/>
                </a:lnTo>
                <a:lnTo>
                  <a:pt x="2952610" y="131711"/>
                </a:lnTo>
                <a:lnTo>
                  <a:pt x="2971292" y="176276"/>
                </a:lnTo>
                <a:lnTo>
                  <a:pt x="2977896" y="225425"/>
                </a:lnTo>
                <a:lnTo>
                  <a:pt x="2977896" y="361950"/>
                </a:lnTo>
                <a:lnTo>
                  <a:pt x="3015996" y="361950"/>
                </a:lnTo>
                <a:lnTo>
                  <a:pt x="3015996" y="225425"/>
                </a:lnTo>
                <a:lnTo>
                  <a:pt x="3011386" y="180187"/>
                </a:lnTo>
                <a:lnTo>
                  <a:pt x="2998178" y="137972"/>
                </a:lnTo>
                <a:lnTo>
                  <a:pt x="2977311" y="99695"/>
                </a:lnTo>
                <a:lnTo>
                  <a:pt x="2949714" y="66281"/>
                </a:lnTo>
                <a:lnTo>
                  <a:pt x="2916301" y="38684"/>
                </a:lnTo>
                <a:lnTo>
                  <a:pt x="2878023" y="17818"/>
                </a:lnTo>
                <a:lnTo>
                  <a:pt x="2835808" y="4610"/>
                </a:lnTo>
                <a:lnTo>
                  <a:pt x="2790558" y="0"/>
                </a:lnTo>
                <a:lnTo>
                  <a:pt x="225425" y="0"/>
                </a:lnTo>
                <a:lnTo>
                  <a:pt x="180174" y="4610"/>
                </a:lnTo>
                <a:lnTo>
                  <a:pt x="137960" y="17818"/>
                </a:lnTo>
                <a:lnTo>
                  <a:pt x="99682" y="38684"/>
                </a:lnTo>
                <a:lnTo>
                  <a:pt x="66268" y="66281"/>
                </a:lnTo>
                <a:lnTo>
                  <a:pt x="38671" y="99695"/>
                </a:lnTo>
                <a:lnTo>
                  <a:pt x="17805" y="137972"/>
                </a:lnTo>
                <a:lnTo>
                  <a:pt x="4597" y="180187"/>
                </a:lnTo>
                <a:lnTo>
                  <a:pt x="0" y="225425"/>
                </a:lnTo>
                <a:lnTo>
                  <a:pt x="0" y="428625"/>
                </a:lnTo>
                <a:lnTo>
                  <a:pt x="2285873" y="428625"/>
                </a:lnTo>
                <a:lnTo>
                  <a:pt x="2335441" y="433197"/>
                </a:lnTo>
                <a:lnTo>
                  <a:pt x="2382126" y="446341"/>
                </a:lnTo>
                <a:lnTo>
                  <a:pt x="2425128" y="467233"/>
                </a:lnTo>
                <a:lnTo>
                  <a:pt x="2463660" y="495020"/>
                </a:lnTo>
                <a:lnTo>
                  <a:pt x="2496959" y="528878"/>
                </a:lnTo>
                <a:lnTo>
                  <a:pt x="2524226" y="567956"/>
                </a:lnTo>
                <a:lnTo>
                  <a:pt x="2544661" y="611416"/>
                </a:lnTo>
                <a:lnTo>
                  <a:pt x="2557513" y="658431"/>
                </a:lnTo>
                <a:lnTo>
                  <a:pt x="2561971" y="708152"/>
                </a:lnTo>
                <a:lnTo>
                  <a:pt x="2561971" y="727202"/>
                </a:lnTo>
                <a:lnTo>
                  <a:pt x="3085846" y="727202"/>
                </a:lnTo>
                <a:lnTo>
                  <a:pt x="2892158" y="882777"/>
                </a:lnTo>
                <a:lnTo>
                  <a:pt x="2914396" y="911352"/>
                </a:lnTo>
                <a:lnTo>
                  <a:pt x="3146171" y="727202"/>
                </a:lnTo>
                <a:lnTo>
                  <a:pt x="3206496" y="727202"/>
                </a:lnTo>
                <a:close/>
              </a:path>
            </a:pathLst>
          </a:custGeom>
          <a:solidFill>
            <a:srgbClr val="00D396"/>
          </a:solidFill>
        </p:spPr>
        <p:txBody>
          <a:bodyPr wrap="square" lIns="0" tIns="0" rIns="0" bIns="0" rtlCol="0"/>
          <a:lstStyle/>
          <a:p>
            <a:endParaRPr sz="1631" dirty="0"/>
          </a:p>
        </p:txBody>
      </p:sp>
      <p:sp>
        <p:nvSpPr>
          <p:cNvPr id="7" name="object 7">
            <a:extLst>
              <a:ext uri="{FF2B5EF4-FFF2-40B4-BE49-F238E27FC236}">
                <a16:creationId xmlns:a16="http://schemas.microsoft.com/office/drawing/2014/main" id="{02804834-B609-4938-AB76-04807AE1A1E1}"/>
              </a:ext>
            </a:extLst>
          </p:cNvPr>
          <p:cNvSpPr/>
          <p:nvPr/>
        </p:nvSpPr>
        <p:spPr>
          <a:xfrm>
            <a:off x="7658611" y="2649810"/>
            <a:ext cx="2717885" cy="2812816"/>
          </a:xfrm>
          <a:custGeom>
            <a:avLst/>
            <a:gdLst/>
            <a:ahLst/>
            <a:cxnLst/>
            <a:rect l="l" t="t" r="r" b="b"/>
            <a:pathLst>
              <a:path w="2999740" h="3104515">
                <a:moveTo>
                  <a:pt x="2019554" y="0"/>
                </a:moveTo>
                <a:lnTo>
                  <a:pt x="0" y="0"/>
                </a:lnTo>
                <a:lnTo>
                  <a:pt x="0" y="2913761"/>
                </a:lnTo>
                <a:lnTo>
                  <a:pt x="5046" y="2957310"/>
                </a:lnTo>
                <a:lnTo>
                  <a:pt x="19410" y="2997372"/>
                </a:lnTo>
                <a:lnTo>
                  <a:pt x="41927" y="3032776"/>
                </a:lnTo>
                <a:lnTo>
                  <a:pt x="71433" y="3062350"/>
                </a:lnTo>
                <a:lnTo>
                  <a:pt x="106765" y="3084924"/>
                </a:lnTo>
                <a:lnTo>
                  <a:pt x="146757" y="3099326"/>
                </a:lnTo>
                <a:lnTo>
                  <a:pt x="190246" y="3104388"/>
                </a:lnTo>
                <a:lnTo>
                  <a:pt x="2808986" y="3104388"/>
                </a:lnTo>
                <a:lnTo>
                  <a:pt x="2852474" y="3099326"/>
                </a:lnTo>
                <a:lnTo>
                  <a:pt x="2892466" y="3084924"/>
                </a:lnTo>
                <a:lnTo>
                  <a:pt x="2927798" y="3062350"/>
                </a:lnTo>
                <a:lnTo>
                  <a:pt x="2957304" y="3032776"/>
                </a:lnTo>
                <a:lnTo>
                  <a:pt x="2979821" y="2997372"/>
                </a:lnTo>
                <a:lnTo>
                  <a:pt x="2994185" y="2957310"/>
                </a:lnTo>
                <a:lnTo>
                  <a:pt x="2999232" y="2913761"/>
                </a:lnTo>
                <a:lnTo>
                  <a:pt x="2999232" y="19050"/>
                </a:lnTo>
                <a:lnTo>
                  <a:pt x="2961132" y="19050"/>
                </a:lnTo>
                <a:lnTo>
                  <a:pt x="2961132" y="2913761"/>
                </a:lnTo>
                <a:lnTo>
                  <a:pt x="2953526" y="2961323"/>
                </a:lnTo>
                <a:lnTo>
                  <a:pt x="2932228" y="3003112"/>
                </a:lnTo>
                <a:lnTo>
                  <a:pt x="2899519" y="3036372"/>
                </a:lnTo>
                <a:lnTo>
                  <a:pt x="2857678" y="3058349"/>
                </a:lnTo>
                <a:lnTo>
                  <a:pt x="2808986" y="3066288"/>
                </a:lnTo>
                <a:lnTo>
                  <a:pt x="190246" y="3066288"/>
                </a:lnTo>
                <a:lnTo>
                  <a:pt x="141553" y="3058349"/>
                </a:lnTo>
                <a:lnTo>
                  <a:pt x="99712" y="3036372"/>
                </a:lnTo>
                <a:lnTo>
                  <a:pt x="67003" y="3003112"/>
                </a:lnTo>
                <a:lnTo>
                  <a:pt x="45705" y="2961323"/>
                </a:lnTo>
                <a:lnTo>
                  <a:pt x="38100" y="2913761"/>
                </a:lnTo>
                <a:lnTo>
                  <a:pt x="38100" y="38100"/>
                </a:lnTo>
                <a:lnTo>
                  <a:pt x="2019554" y="38100"/>
                </a:lnTo>
                <a:lnTo>
                  <a:pt x="2019554" y="0"/>
                </a:lnTo>
                <a:close/>
              </a:path>
            </a:pathLst>
          </a:custGeom>
          <a:solidFill>
            <a:srgbClr val="007361"/>
          </a:solidFill>
        </p:spPr>
        <p:txBody>
          <a:bodyPr wrap="square" lIns="0" tIns="0" rIns="0" bIns="0" rtlCol="0"/>
          <a:lstStyle/>
          <a:p>
            <a:endParaRPr sz="1631" dirty="0"/>
          </a:p>
        </p:txBody>
      </p:sp>
      <p:sp>
        <p:nvSpPr>
          <p:cNvPr id="8" name="object 8">
            <a:extLst>
              <a:ext uri="{FF2B5EF4-FFF2-40B4-BE49-F238E27FC236}">
                <a16:creationId xmlns:a16="http://schemas.microsoft.com/office/drawing/2014/main" id="{99B526F5-904F-4416-8A8D-93062B1FFEEC}"/>
              </a:ext>
            </a:extLst>
          </p:cNvPr>
          <p:cNvSpPr/>
          <p:nvPr/>
        </p:nvSpPr>
        <p:spPr>
          <a:xfrm>
            <a:off x="7646185" y="1715005"/>
            <a:ext cx="2902568" cy="857825"/>
          </a:xfrm>
          <a:custGeom>
            <a:avLst/>
            <a:gdLst/>
            <a:ahLst/>
            <a:cxnLst/>
            <a:rect l="l" t="t" r="r" b="b"/>
            <a:pathLst>
              <a:path w="3203575" h="946785">
                <a:moveTo>
                  <a:pt x="2400300" y="711327"/>
                </a:moveTo>
                <a:lnTo>
                  <a:pt x="2394674" y="661339"/>
                </a:lnTo>
                <a:lnTo>
                  <a:pt x="2378621" y="615683"/>
                </a:lnTo>
                <a:lnTo>
                  <a:pt x="2353373" y="575602"/>
                </a:lnTo>
                <a:lnTo>
                  <a:pt x="2320150" y="542302"/>
                </a:lnTo>
                <a:lnTo>
                  <a:pt x="2280158" y="517004"/>
                </a:lnTo>
                <a:lnTo>
                  <a:pt x="2234615" y="500938"/>
                </a:lnTo>
                <a:lnTo>
                  <a:pt x="2184781" y="495300"/>
                </a:lnTo>
                <a:lnTo>
                  <a:pt x="19812" y="495300"/>
                </a:lnTo>
                <a:lnTo>
                  <a:pt x="19812" y="946404"/>
                </a:lnTo>
                <a:lnTo>
                  <a:pt x="2184781" y="946404"/>
                </a:lnTo>
                <a:lnTo>
                  <a:pt x="2234615" y="940600"/>
                </a:lnTo>
                <a:lnTo>
                  <a:pt x="2280158" y="924077"/>
                </a:lnTo>
                <a:lnTo>
                  <a:pt x="2320150" y="898169"/>
                </a:lnTo>
                <a:lnTo>
                  <a:pt x="2353373" y="864184"/>
                </a:lnTo>
                <a:lnTo>
                  <a:pt x="2378621" y="823480"/>
                </a:lnTo>
                <a:lnTo>
                  <a:pt x="2394674" y="777379"/>
                </a:lnTo>
                <a:lnTo>
                  <a:pt x="2400300" y="727202"/>
                </a:lnTo>
                <a:lnTo>
                  <a:pt x="2400300" y="711327"/>
                </a:lnTo>
                <a:close/>
              </a:path>
              <a:path w="3203575" h="946785">
                <a:moveTo>
                  <a:pt x="3203448" y="727202"/>
                </a:moveTo>
                <a:lnTo>
                  <a:pt x="3143986" y="689102"/>
                </a:lnTo>
                <a:lnTo>
                  <a:pt x="2886329" y="524002"/>
                </a:lnTo>
                <a:lnTo>
                  <a:pt x="2867279" y="558927"/>
                </a:lnTo>
                <a:lnTo>
                  <a:pt x="3070225" y="689102"/>
                </a:lnTo>
                <a:lnTo>
                  <a:pt x="2597658" y="689102"/>
                </a:lnTo>
                <a:lnTo>
                  <a:pt x="2591079" y="640626"/>
                </a:lnTo>
                <a:lnTo>
                  <a:pt x="2577477" y="594652"/>
                </a:lnTo>
                <a:lnTo>
                  <a:pt x="2557386" y="551802"/>
                </a:lnTo>
                <a:lnTo>
                  <a:pt x="2531414" y="512686"/>
                </a:lnTo>
                <a:lnTo>
                  <a:pt x="2500096" y="477913"/>
                </a:lnTo>
                <a:lnTo>
                  <a:pt x="2464028" y="448081"/>
                </a:lnTo>
                <a:lnTo>
                  <a:pt x="2423769" y="423824"/>
                </a:lnTo>
                <a:lnTo>
                  <a:pt x="2379903" y="405739"/>
                </a:lnTo>
                <a:lnTo>
                  <a:pt x="2332977" y="394436"/>
                </a:lnTo>
                <a:lnTo>
                  <a:pt x="2283587" y="390525"/>
                </a:lnTo>
                <a:lnTo>
                  <a:pt x="38100" y="390525"/>
                </a:lnTo>
                <a:lnTo>
                  <a:pt x="38100" y="225425"/>
                </a:lnTo>
                <a:lnTo>
                  <a:pt x="44907" y="176276"/>
                </a:lnTo>
                <a:lnTo>
                  <a:pt x="64046" y="131711"/>
                </a:lnTo>
                <a:lnTo>
                  <a:pt x="93573" y="93662"/>
                </a:lnTo>
                <a:lnTo>
                  <a:pt x="131572" y="64096"/>
                </a:lnTo>
                <a:lnTo>
                  <a:pt x="176072" y="44932"/>
                </a:lnTo>
                <a:lnTo>
                  <a:pt x="225171" y="38100"/>
                </a:lnTo>
                <a:lnTo>
                  <a:pt x="2787904" y="38100"/>
                </a:lnTo>
                <a:lnTo>
                  <a:pt x="2838145" y="44932"/>
                </a:lnTo>
                <a:lnTo>
                  <a:pt x="2883001" y="64096"/>
                </a:lnTo>
                <a:lnTo>
                  <a:pt x="2920784" y="93662"/>
                </a:lnTo>
                <a:lnTo>
                  <a:pt x="2949841" y="131711"/>
                </a:lnTo>
                <a:lnTo>
                  <a:pt x="2968510" y="176276"/>
                </a:lnTo>
                <a:lnTo>
                  <a:pt x="2975102" y="225425"/>
                </a:lnTo>
                <a:lnTo>
                  <a:pt x="2975102" y="361950"/>
                </a:lnTo>
                <a:lnTo>
                  <a:pt x="3013202" y="361950"/>
                </a:lnTo>
                <a:lnTo>
                  <a:pt x="3013202" y="225425"/>
                </a:lnTo>
                <a:lnTo>
                  <a:pt x="3008592" y="180187"/>
                </a:lnTo>
                <a:lnTo>
                  <a:pt x="2995384" y="137972"/>
                </a:lnTo>
                <a:lnTo>
                  <a:pt x="2974530" y="99695"/>
                </a:lnTo>
                <a:lnTo>
                  <a:pt x="2946933" y="66281"/>
                </a:lnTo>
                <a:lnTo>
                  <a:pt x="2913545" y="38684"/>
                </a:lnTo>
                <a:lnTo>
                  <a:pt x="2875280" y="17818"/>
                </a:lnTo>
                <a:lnTo>
                  <a:pt x="2833090" y="4610"/>
                </a:lnTo>
                <a:lnTo>
                  <a:pt x="2787904" y="0"/>
                </a:lnTo>
                <a:lnTo>
                  <a:pt x="225171" y="0"/>
                </a:lnTo>
                <a:lnTo>
                  <a:pt x="179971" y="4610"/>
                </a:lnTo>
                <a:lnTo>
                  <a:pt x="137795" y="17818"/>
                </a:lnTo>
                <a:lnTo>
                  <a:pt x="99555" y="38684"/>
                </a:lnTo>
                <a:lnTo>
                  <a:pt x="66192" y="66281"/>
                </a:lnTo>
                <a:lnTo>
                  <a:pt x="38620" y="99695"/>
                </a:lnTo>
                <a:lnTo>
                  <a:pt x="17780" y="137972"/>
                </a:lnTo>
                <a:lnTo>
                  <a:pt x="4597" y="180187"/>
                </a:lnTo>
                <a:lnTo>
                  <a:pt x="0" y="225425"/>
                </a:lnTo>
                <a:lnTo>
                  <a:pt x="0" y="428625"/>
                </a:lnTo>
                <a:lnTo>
                  <a:pt x="2283587" y="428625"/>
                </a:lnTo>
                <a:lnTo>
                  <a:pt x="2333155" y="433197"/>
                </a:lnTo>
                <a:lnTo>
                  <a:pt x="2379815" y="446341"/>
                </a:lnTo>
                <a:lnTo>
                  <a:pt x="2422804" y="467233"/>
                </a:lnTo>
                <a:lnTo>
                  <a:pt x="2461323" y="495020"/>
                </a:lnTo>
                <a:lnTo>
                  <a:pt x="2494597" y="528878"/>
                </a:lnTo>
                <a:lnTo>
                  <a:pt x="2521839" y="567956"/>
                </a:lnTo>
                <a:lnTo>
                  <a:pt x="2542273" y="611416"/>
                </a:lnTo>
                <a:lnTo>
                  <a:pt x="2555100" y="658431"/>
                </a:lnTo>
                <a:lnTo>
                  <a:pt x="2559558" y="708152"/>
                </a:lnTo>
                <a:lnTo>
                  <a:pt x="2559558" y="727202"/>
                </a:lnTo>
                <a:lnTo>
                  <a:pt x="3082925" y="727202"/>
                </a:lnTo>
                <a:lnTo>
                  <a:pt x="2889504" y="882777"/>
                </a:lnTo>
                <a:lnTo>
                  <a:pt x="2911602" y="911352"/>
                </a:lnTo>
                <a:lnTo>
                  <a:pt x="3143123" y="727202"/>
                </a:lnTo>
                <a:lnTo>
                  <a:pt x="3203448" y="727202"/>
                </a:lnTo>
                <a:close/>
              </a:path>
            </a:pathLst>
          </a:custGeom>
          <a:solidFill>
            <a:srgbClr val="007361"/>
          </a:solidFill>
        </p:spPr>
        <p:txBody>
          <a:bodyPr wrap="square" lIns="0" tIns="0" rIns="0" bIns="0" rtlCol="0"/>
          <a:lstStyle/>
          <a:p>
            <a:endParaRPr sz="1631" dirty="0"/>
          </a:p>
        </p:txBody>
      </p:sp>
      <p:sp>
        <p:nvSpPr>
          <p:cNvPr id="9" name="object 9">
            <a:extLst>
              <a:ext uri="{FF2B5EF4-FFF2-40B4-BE49-F238E27FC236}">
                <a16:creationId xmlns:a16="http://schemas.microsoft.com/office/drawing/2014/main" id="{B94ACCF4-1621-4CF1-BEF6-91F27A8AA07C}"/>
              </a:ext>
            </a:extLst>
          </p:cNvPr>
          <p:cNvSpPr txBox="1"/>
          <p:nvPr/>
        </p:nvSpPr>
        <p:spPr>
          <a:xfrm>
            <a:off x="1868987" y="2249722"/>
            <a:ext cx="1747294" cy="220779"/>
          </a:xfrm>
          <a:prstGeom prst="rect">
            <a:avLst/>
          </a:prstGeom>
        </p:spPr>
        <p:txBody>
          <a:bodyPr vert="horz" wrap="square" lIns="0" tIns="11507" rIns="0" bIns="0" rtlCol="0">
            <a:spAutoFit/>
          </a:bodyPr>
          <a:lstStyle/>
          <a:p>
            <a:pPr marL="11506">
              <a:spcBef>
                <a:spcPts val="91"/>
              </a:spcBef>
            </a:pPr>
            <a:r>
              <a:rPr sz="1359" b="1" dirty="0">
                <a:solidFill>
                  <a:srgbClr val="FFFFFF"/>
                </a:solidFill>
                <a:latin typeface="Arial"/>
                <a:cs typeface="Arial"/>
              </a:rPr>
              <a:t>Functions</a:t>
            </a:r>
            <a:r>
              <a:rPr sz="1359" b="1" spc="-54" dirty="0">
                <a:solidFill>
                  <a:srgbClr val="FFFFFF"/>
                </a:solidFill>
                <a:latin typeface="Arial"/>
                <a:cs typeface="Arial"/>
              </a:rPr>
              <a:t> </a:t>
            </a:r>
            <a:r>
              <a:rPr sz="1359" b="1" spc="-9" dirty="0">
                <a:solidFill>
                  <a:srgbClr val="FFFFFF"/>
                </a:solidFill>
                <a:latin typeface="Arial"/>
                <a:cs typeface="Arial"/>
              </a:rPr>
              <a:t>performed</a:t>
            </a:r>
            <a:endParaRPr sz="1359" dirty="0">
              <a:latin typeface="Arial"/>
              <a:cs typeface="Arial"/>
            </a:endParaRPr>
          </a:p>
        </p:txBody>
      </p:sp>
      <p:sp>
        <p:nvSpPr>
          <p:cNvPr id="10" name="object 11">
            <a:extLst>
              <a:ext uri="{FF2B5EF4-FFF2-40B4-BE49-F238E27FC236}">
                <a16:creationId xmlns:a16="http://schemas.microsoft.com/office/drawing/2014/main" id="{E14EA8A8-39AA-420E-9AA8-7A575A7A8384}"/>
              </a:ext>
            </a:extLst>
          </p:cNvPr>
          <p:cNvSpPr txBox="1"/>
          <p:nvPr/>
        </p:nvSpPr>
        <p:spPr>
          <a:xfrm>
            <a:off x="1733518" y="2707007"/>
            <a:ext cx="2495299" cy="2962659"/>
          </a:xfrm>
          <a:prstGeom prst="rect">
            <a:avLst/>
          </a:prstGeom>
        </p:spPr>
        <p:txBody>
          <a:bodyPr vert="horz" wrap="square" lIns="0" tIns="46027" rIns="0" bIns="0" rtlCol="0">
            <a:spAutoFit/>
          </a:bodyPr>
          <a:lstStyle/>
          <a:p>
            <a:pPr marL="270971" indent="-259465" algn="just">
              <a:spcBef>
                <a:spcPts val="362"/>
              </a:spcBef>
              <a:buChar char="•"/>
              <a:tabLst>
                <a:tab pos="270971" algn="l"/>
              </a:tabLst>
            </a:pPr>
            <a:r>
              <a:rPr lang="en-US" sz="1400" dirty="0">
                <a:latin typeface="Baskerville Old Face" panose="02020602080505020303" pitchFamily="18" charset="0"/>
                <a:cs typeface="Microsoft Sans Serif"/>
              </a:rPr>
              <a:t>Activities carried out by each of the parties to the transaction.</a:t>
            </a:r>
          </a:p>
          <a:p>
            <a:pPr marL="270971" indent="-259465" algn="just">
              <a:spcBef>
                <a:spcPts val="272"/>
              </a:spcBef>
              <a:buChar char="•"/>
              <a:tabLst>
                <a:tab pos="270971" algn="l"/>
              </a:tabLst>
            </a:pPr>
            <a:r>
              <a:rPr lang="en-US" sz="1400" spc="-9" dirty="0">
                <a:latin typeface="Baskerville Old Face" panose="02020602080505020303" pitchFamily="18" charset="0"/>
                <a:cs typeface="Microsoft Sans Serif"/>
              </a:rPr>
              <a:t>Focus should be on identification of critical functions which add value to the international transactions</a:t>
            </a:r>
          </a:p>
          <a:p>
            <a:pPr marL="270971" marR="299161" indent="-260040" algn="just">
              <a:spcBef>
                <a:spcPts val="272"/>
              </a:spcBef>
              <a:buChar char="•"/>
              <a:tabLst>
                <a:tab pos="270971" algn="l"/>
              </a:tabLst>
            </a:pPr>
            <a:r>
              <a:rPr lang="en-US" sz="1400" dirty="0">
                <a:latin typeface="Baskerville Old Face" panose="02020602080505020303" pitchFamily="18" charset="0"/>
                <a:cs typeface="Microsoft Sans Serif"/>
              </a:rPr>
              <a:t>Principal functions performed by the entities in a controlled transaction are compared with the functions performed in uncontrolled transactions</a:t>
            </a:r>
          </a:p>
          <a:p>
            <a:pPr marL="270971" indent="-259465" algn="just">
              <a:spcBef>
                <a:spcPts val="272"/>
              </a:spcBef>
              <a:buChar char="•"/>
              <a:tabLst>
                <a:tab pos="270971" algn="l"/>
              </a:tabLst>
            </a:pPr>
            <a:endParaRPr sz="1400" dirty="0">
              <a:latin typeface="Baskerville Old Face" panose="02020602080505020303" pitchFamily="18" charset="0"/>
              <a:cs typeface="Microsoft Sans Serif"/>
            </a:endParaRPr>
          </a:p>
        </p:txBody>
      </p:sp>
      <p:sp>
        <p:nvSpPr>
          <p:cNvPr id="11" name="object 12">
            <a:extLst>
              <a:ext uri="{FF2B5EF4-FFF2-40B4-BE49-F238E27FC236}">
                <a16:creationId xmlns:a16="http://schemas.microsoft.com/office/drawing/2014/main" id="{C12354D4-43F3-4FC2-9E37-411A033C38B0}"/>
              </a:ext>
            </a:extLst>
          </p:cNvPr>
          <p:cNvSpPr txBox="1"/>
          <p:nvPr/>
        </p:nvSpPr>
        <p:spPr>
          <a:xfrm>
            <a:off x="5004473" y="2249722"/>
            <a:ext cx="1438339" cy="220779"/>
          </a:xfrm>
          <a:prstGeom prst="rect">
            <a:avLst/>
          </a:prstGeom>
        </p:spPr>
        <p:txBody>
          <a:bodyPr vert="horz" wrap="square" lIns="0" tIns="11507" rIns="0" bIns="0" rtlCol="0">
            <a:spAutoFit/>
          </a:bodyPr>
          <a:lstStyle/>
          <a:p>
            <a:pPr marL="11506">
              <a:spcBef>
                <a:spcPts val="91"/>
              </a:spcBef>
            </a:pPr>
            <a:r>
              <a:rPr sz="1359" b="1" dirty="0">
                <a:solidFill>
                  <a:srgbClr val="FFFFFF"/>
                </a:solidFill>
                <a:latin typeface="Arial"/>
                <a:cs typeface="Arial"/>
              </a:rPr>
              <a:t>Assets</a:t>
            </a:r>
            <a:r>
              <a:rPr sz="1359" b="1" spc="-54" dirty="0">
                <a:solidFill>
                  <a:srgbClr val="FFFFFF"/>
                </a:solidFill>
                <a:latin typeface="Arial"/>
                <a:cs typeface="Arial"/>
              </a:rPr>
              <a:t> </a:t>
            </a:r>
            <a:r>
              <a:rPr sz="1359" b="1" spc="-9" dirty="0">
                <a:solidFill>
                  <a:srgbClr val="FFFFFF"/>
                </a:solidFill>
                <a:latin typeface="Arial"/>
                <a:cs typeface="Arial"/>
              </a:rPr>
              <a:t>employed</a:t>
            </a:r>
            <a:endParaRPr sz="1359" dirty="0">
              <a:latin typeface="Arial"/>
              <a:cs typeface="Arial"/>
            </a:endParaRPr>
          </a:p>
        </p:txBody>
      </p:sp>
      <p:sp>
        <p:nvSpPr>
          <p:cNvPr id="12" name="object 13">
            <a:extLst>
              <a:ext uri="{FF2B5EF4-FFF2-40B4-BE49-F238E27FC236}">
                <a16:creationId xmlns:a16="http://schemas.microsoft.com/office/drawing/2014/main" id="{30D74996-A751-41B7-9470-4F1B1A6CBD99}"/>
              </a:ext>
            </a:extLst>
          </p:cNvPr>
          <p:cNvSpPr txBox="1"/>
          <p:nvPr/>
        </p:nvSpPr>
        <p:spPr>
          <a:xfrm>
            <a:off x="4780552" y="2716894"/>
            <a:ext cx="2362903" cy="207318"/>
          </a:xfrm>
          <a:prstGeom prst="rect">
            <a:avLst/>
          </a:prstGeom>
        </p:spPr>
        <p:txBody>
          <a:bodyPr vert="horz" wrap="square" lIns="0" tIns="12082" rIns="0" bIns="0" rtlCol="0">
            <a:spAutoFit/>
          </a:bodyPr>
          <a:lstStyle/>
          <a:p>
            <a:pPr marL="11506">
              <a:spcBef>
                <a:spcPts val="95"/>
              </a:spcBef>
            </a:pPr>
            <a:r>
              <a:rPr sz="1268" b="1" spc="-18" dirty="0">
                <a:latin typeface="Arial"/>
                <a:cs typeface="Arial"/>
              </a:rPr>
              <a:t>Tangible</a:t>
            </a:r>
            <a:r>
              <a:rPr sz="1268" b="1" spc="-9" dirty="0">
                <a:latin typeface="Arial"/>
                <a:cs typeface="Arial"/>
              </a:rPr>
              <a:t> </a:t>
            </a:r>
            <a:r>
              <a:rPr sz="1268" b="1" dirty="0">
                <a:latin typeface="Arial"/>
                <a:cs typeface="Arial"/>
              </a:rPr>
              <a:t>and </a:t>
            </a:r>
            <a:r>
              <a:rPr sz="1268" b="1" spc="-9" dirty="0">
                <a:latin typeface="Arial"/>
                <a:cs typeface="Arial"/>
              </a:rPr>
              <a:t>Intangible</a:t>
            </a:r>
            <a:r>
              <a:rPr sz="1268" b="1" spc="-77" dirty="0">
                <a:latin typeface="Arial"/>
                <a:cs typeface="Arial"/>
              </a:rPr>
              <a:t> </a:t>
            </a:r>
            <a:r>
              <a:rPr sz="1268" b="1" spc="-9" dirty="0">
                <a:latin typeface="Arial"/>
                <a:cs typeface="Arial"/>
              </a:rPr>
              <a:t>Assets</a:t>
            </a:r>
            <a:endParaRPr sz="1268" dirty="0">
              <a:latin typeface="Arial"/>
              <a:cs typeface="Arial"/>
            </a:endParaRPr>
          </a:p>
        </p:txBody>
      </p:sp>
      <p:sp>
        <p:nvSpPr>
          <p:cNvPr id="13" name="object 14">
            <a:extLst>
              <a:ext uri="{FF2B5EF4-FFF2-40B4-BE49-F238E27FC236}">
                <a16:creationId xmlns:a16="http://schemas.microsoft.com/office/drawing/2014/main" id="{14D0AF30-F97A-4345-A6A1-B657BF6FB1DB}"/>
              </a:ext>
            </a:extLst>
          </p:cNvPr>
          <p:cNvSpPr txBox="1"/>
          <p:nvPr/>
        </p:nvSpPr>
        <p:spPr>
          <a:xfrm>
            <a:off x="4794360" y="2958824"/>
            <a:ext cx="2349095" cy="2459024"/>
          </a:xfrm>
          <a:prstGeom prst="rect">
            <a:avLst/>
          </a:prstGeom>
        </p:spPr>
        <p:txBody>
          <a:bodyPr vert="horz" wrap="square" lIns="0" tIns="12082" rIns="0" bIns="0" rtlCol="0">
            <a:spAutoFit/>
          </a:bodyPr>
          <a:lstStyle/>
          <a:p>
            <a:pPr marL="270971" marR="350364" indent="-260040">
              <a:spcBef>
                <a:spcPts val="95"/>
              </a:spcBef>
              <a:buFont typeface="Microsoft Sans Serif"/>
              <a:buChar char="•"/>
              <a:tabLst>
                <a:tab pos="270971" algn="l"/>
              </a:tabLst>
            </a:pPr>
            <a:r>
              <a:rPr sz="1400" b="1" spc="-18" dirty="0">
                <a:latin typeface="Baskerville Old Face" panose="02020602080505020303" pitchFamily="18" charset="0"/>
                <a:cs typeface="Arial"/>
              </a:rPr>
              <a:t>Type</a:t>
            </a:r>
            <a:r>
              <a:rPr sz="1400" b="1" dirty="0">
                <a:latin typeface="Baskerville Old Face" panose="02020602080505020303" pitchFamily="18" charset="0"/>
                <a:cs typeface="Arial"/>
              </a:rPr>
              <a:t> </a:t>
            </a:r>
            <a:r>
              <a:rPr sz="1400" dirty="0">
                <a:latin typeface="Baskerville Old Face" panose="02020602080505020303" pitchFamily="18" charset="0"/>
                <a:cs typeface="Microsoft Sans Serif"/>
              </a:rPr>
              <a:t>of</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assets</a:t>
            </a:r>
            <a:r>
              <a:rPr sz="1400" spc="-4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27"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their </a:t>
            </a:r>
            <a:r>
              <a:rPr sz="1400" b="1" dirty="0">
                <a:latin typeface="Baskerville Old Face" panose="02020602080505020303" pitchFamily="18" charset="0"/>
                <a:cs typeface="Arial"/>
              </a:rPr>
              <a:t>nature</a:t>
            </a:r>
            <a:r>
              <a:rPr sz="1400" b="1" spc="-36" dirty="0">
                <a:latin typeface="Baskerville Old Face" panose="02020602080505020303" pitchFamily="18" charset="0"/>
                <a:cs typeface="Arial"/>
              </a:rPr>
              <a:t> </a:t>
            </a:r>
            <a:r>
              <a:rPr sz="1400" dirty="0">
                <a:latin typeface="Baskerville Old Face" panose="02020602080505020303" pitchFamily="18" charset="0"/>
                <a:cs typeface="Microsoft Sans Serif"/>
              </a:rPr>
              <a:t>needs</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to </a:t>
            </a:r>
            <a:r>
              <a:rPr sz="1400" spc="-23" dirty="0">
                <a:latin typeface="Baskerville Old Face" panose="02020602080505020303" pitchFamily="18" charset="0"/>
                <a:cs typeface="Microsoft Sans Serif"/>
              </a:rPr>
              <a:t>be </a:t>
            </a:r>
            <a:r>
              <a:rPr sz="1400" spc="-9" dirty="0">
                <a:latin typeface="Baskerville Old Face" panose="02020602080505020303" pitchFamily="18" charset="0"/>
                <a:cs typeface="Microsoft Sans Serif"/>
              </a:rPr>
              <a:t>understood</a:t>
            </a:r>
            <a:endParaRPr sz="1400" dirty="0">
              <a:latin typeface="Baskerville Old Face" panose="02020602080505020303" pitchFamily="18" charset="0"/>
              <a:cs typeface="Microsoft Sans Serif"/>
            </a:endParaRPr>
          </a:p>
          <a:p>
            <a:pPr marL="270971" marR="4602" indent="-260040">
              <a:spcBef>
                <a:spcPts val="267"/>
              </a:spcBef>
              <a:buChar char="•"/>
              <a:tabLst>
                <a:tab pos="270971" algn="l"/>
              </a:tabLst>
            </a:pPr>
            <a:r>
              <a:rPr sz="1400" dirty="0">
                <a:latin typeface="Baskerville Old Face" panose="02020602080505020303" pitchFamily="18" charset="0"/>
                <a:cs typeface="Microsoft Sans Serif"/>
              </a:rPr>
              <a:t>Helps</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in</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determination</a:t>
            </a:r>
            <a:r>
              <a:rPr sz="1400" spc="-45"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dirty="0">
                <a:latin typeface="Baskerville Old Face" panose="02020602080505020303" pitchFamily="18" charset="0"/>
                <a:cs typeface="Microsoft Sans Serif"/>
              </a:rPr>
              <a:t>their</a:t>
            </a:r>
            <a:r>
              <a:rPr sz="1400" spc="-41" dirty="0">
                <a:latin typeface="Baskerville Old Face" panose="02020602080505020303" pitchFamily="18" charset="0"/>
                <a:cs typeface="Microsoft Sans Serif"/>
              </a:rPr>
              <a:t> </a:t>
            </a:r>
            <a:r>
              <a:rPr sz="1400" b="1" dirty="0">
                <a:latin typeface="Baskerville Old Face" panose="02020602080505020303" pitchFamily="18" charset="0"/>
                <a:cs typeface="Arial"/>
              </a:rPr>
              <a:t>contribution</a:t>
            </a:r>
            <a:r>
              <a:rPr sz="1400" b="1" spc="-50" dirty="0">
                <a:latin typeface="Baskerville Old Face" panose="02020602080505020303" pitchFamily="18" charset="0"/>
                <a:cs typeface="Arial"/>
              </a:rPr>
              <a:t> </a:t>
            </a:r>
            <a:r>
              <a:rPr sz="1400" dirty="0">
                <a:latin typeface="Baskerville Old Face" panose="02020602080505020303" pitchFamily="18" charset="0"/>
                <a:cs typeface="Microsoft Sans Serif"/>
              </a:rPr>
              <a:t>to</a:t>
            </a:r>
            <a:r>
              <a:rPr sz="1400" spc="-14"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business</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process</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t>
            </a:r>
            <a:r>
              <a:rPr sz="1400" spc="18"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economic activity</a:t>
            </a:r>
            <a:endParaRPr sz="1400" dirty="0">
              <a:latin typeface="Baskerville Old Face" panose="02020602080505020303" pitchFamily="18" charset="0"/>
              <a:cs typeface="Microsoft Sans Serif"/>
            </a:endParaRPr>
          </a:p>
          <a:p>
            <a:pPr marL="270971" marR="93200" indent="-260040">
              <a:spcBef>
                <a:spcPts val="276"/>
              </a:spcBef>
              <a:buChar char="•"/>
              <a:tabLst>
                <a:tab pos="270971" algn="l"/>
              </a:tabLst>
            </a:pPr>
            <a:r>
              <a:rPr sz="1400" dirty="0">
                <a:latin typeface="Baskerville Old Face" panose="02020602080505020303" pitchFamily="18" charset="0"/>
                <a:cs typeface="Microsoft Sans Serif"/>
              </a:rPr>
              <a:t>Facilitates</a:t>
            </a:r>
            <a:r>
              <a:rPr sz="1400" spc="-7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understanding</a:t>
            </a:r>
            <a:r>
              <a:rPr sz="1400" spc="-68"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dirty="0">
                <a:latin typeface="Baskerville Old Face" panose="02020602080505020303" pitchFamily="18" charset="0"/>
                <a:cs typeface="Microsoft Sans Serif"/>
              </a:rPr>
              <a:t>respective</a:t>
            </a:r>
            <a:r>
              <a:rPr sz="1400" spc="-41" dirty="0">
                <a:latin typeface="Baskerville Old Face" panose="02020602080505020303" pitchFamily="18" charset="0"/>
                <a:cs typeface="Microsoft Sans Serif"/>
              </a:rPr>
              <a:t> </a:t>
            </a:r>
            <a:r>
              <a:rPr sz="1400" b="1" dirty="0">
                <a:latin typeface="Baskerville Old Face" panose="02020602080505020303" pitchFamily="18" charset="0"/>
                <a:cs typeface="Arial"/>
              </a:rPr>
              <a:t>roles</a:t>
            </a:r>
            <a:r>
              <a:rPr sz="1400" b="1" spc="-41" dirty="0">
                <a:latin typeface="Baskerville Old Face" panose="02020602080505020303" pitchFamily="18" charset="0"/>
                <a:cs typeface="Arial"/>
              </a:rPr>
              <a:t> </a:t>
            </a:r>
            <a:r>
              <a:rPr sz="1400" dirty="0">
                <a:latin typeface="Baskerville Old Face" panose="02020602080505020303" pitchFamily="18" charset="0"/>
                <a:cs typeface="Microsoft Sans Serif"/>
              </a:rPr>
              <a:t>played</a:t>
            </a:r>
            <a:r>
              <a:rPr sz="1400" spc="-23" dirty="0">
                <a:latin typeface="Baskerville Old Face" panose="02020602080505020303" pitchFamily="18" charset="0"/>
                <a:cs typeface="Microsoft Sans Serif"/>
              </a:rPr>
              <a:t> by </a:t>
            </a:r>
            <a:r>
              <a:rPr sz="1400" dirty="0">
                <a:latin typeface="Baskerville Old Face" panose="02020602080505020303" pitchFamily="18" charset="0"/>
                <a:cs typeface="Microsoft Sans Serif"/>
              </a:rPr>
              <a:t>the</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entities</a:t>
            </a:r>
            <a:r>
              <a:rPr sz="1400" spc="-18"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participating</a:t>
            </a:r>
            <a:r>
              <a:rPr sz="1400" spc="-27"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in </a:t>
            </a:r>
            <a:r>
              <a:rPr sz="1400" dirty="0">
                <a:latin typeface="Baskerville Old Face" panose="02020602080505020303" pitchFamily="18" charset="0"/>
                <a:cs typeface="Microsoft Sans Serif"/>
              </a:rPr>
              <a:t>the</a:t>
            </a:r>
            <a:r>
              <a:rPr sz="1400" spc="14"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international</a:t>
            </a:r>
            <a:r>
              <a:rPr sz="1400" spc="-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transaction</a:t>
            </a:r>
            <a:endParaRPr sz="1400" dirty="0">
              <a:latin typeface="Baskerville Old Face" panose="02020602080505020303" pitchFamily="18" charset="0"/>
              <a:cs typeface="Microsoft Sans Serif"/>
            </a:endParaRPr>
          </a:p>
        </p:txBody>
      </p:sp>
      <p:sp>
        <p:nvSpPr>
          <p:cNvPr id="14" name="object 15">
            <a:extLst>
              <a:ext uri="{FF2B5EF4-FFF2-40B4-BE49-F238E27FC236}">
                <a16:creationId xmlns:a16="http://schemas.microsoft.com/office/drawing/2014/main" id="{D85F188C-B020-4467-B702-D63F0F76BE39}"/>
              </a:ext>
            </a:extLst>
          </p:cNvPr>
          <p:cNvSpPr txBox="1"/>
          <p:nvPr/>
        </p:nvSpPr>
        <p:spPr>
          <a:xfrm>
            <a:off x="8126819" y="2249722"/>
            <a:ext cx="1200725" cy="220779"/>
          </a:xfrm>
          <a:prstGeom prst="rect">
            <a:avLst/>
          </a:prstGeom>
        </p:spPr>
        <p:txBody>
          <a:bodyPr vert="horz" wrap="square" lIns="0" tIns="11507" rIns="0" bIns="0" rtlCol="0">
            <a:spAutoFit/>
          </a:bodyPr>
          <a:lstStyle/>
          <a:p>
            <a:pPr marL="11506">
              <a:spcBef>
                <a:spcPts val="91"/>
              </a:spcBef>
            </a:pPr>
            <a:r>
              <a:rPr sz="1359" b="1" dirty="0">
                <a:solidFill>
                  <a:srgbClr val="FFFFFF"/>
                </a:solidFill>
                <a:latin typeface="Arial"/>
                <a:cs typeface="Arial"/>
              </a:rPr>
              <a:t>Risk</a:t>
            </a:r>
            <a:r>
              <a:rPr sz="1359" b="1" spc="-82" dirty="0">
                <a:solidFill>
                  <a:srgbClr val="FFFFFF"/>
                </a:solidFill>
                <a:latin typeface="Arial"/>
                <a:cs typeface="Arial"/>
              </a:rPr>
              <a:t> </a:t>
            </a:r>
            <a:r>
              <a:rPr sz="1359" b="1" spc="-9" dirty="0">
                <a:solidFill>
                  <a:srgbClr val="FFFFFF"/>
                </a:solidFill>
                <a:latin typeface="Arial"/>
                <a:cs typeface="Arial"/>
              </a:rPr>
              <a:t>Assumed</a:t>
            </a:r>
            <a:endParaRPr sz="1359" dirty="0">
              <a:latin typeface="Arial"/>
              <a:cs typeface="Arial"/>
            </a:endParaRPr>
          </a:p>
        </p:txBody>
      </p:sp>
      <p:sp>
        <p:nvSpPr>
          <p:cNvPr id="15" name="object 17">
            <a:extLst>
              <a:ext uri="{FF2B5EF4-FFF2-40B4-BE49-F238E27FC236}">
                <a16:creationId xmlns:a16="http://schemas.microsoft.com/office/drawing/2014/main" id="{AB2B69FF-0DDB-419C-BE4B-02D7337E12EC}"/>
              </a:ext>
            </a:extLst>
          </p:cNvPr>
          <p:cNvSpPr txBox="1"/>
          <p:nvPr/>
        </p:nvSpPr>
        <p:spPr>
          <a:xfrm>
            <a:off x="7811193" y="2707007"/>
            <a:ext cx="2494857" cy="2901104"/>
          </a:xfrm>
          <a:prstGeom prst="rect">
            <a:avLst/>
          </a:prstGeom>
        </p:spPr>
        <p:txBody>
          <a:bodyPr vert="horz" wrap="square" lIns="0" tIns="46027" rIns="0" bIns="0" rtlCol="0">
            <a:spAutoFit/>
          </a:bodyPr>
          <a:lstStyle/>
          <a:p>
            <a:pPr marL="270971" indent="-259465">
              <a:spcBef>
                <a:spcPts val="362"/>
              </a:spcBef>
              <a:buChar char="•"/>
              <a:tabLst>
                <a:tab pos="270971" algn="l"/>
              </a:tabLst>
            </a:pPr>
            <a:r>
              <a:rPr lang="en-US" sz="1200" dirty="0">
                <a:latin typeface="Baskerville Old Face" panose="02020602080505020303" pitchFamily="18" charset="0"/>
                <a:cs typeface="Microsoft Sans Serif"/>
              </a:rPr>
              <a:t>Probable variability of future outcomes or returns</a:t>
            </a:r>
          </a:p>
          <a:p>
            <a:pPr marL="270971" indent="-259465">
              <a:spcBef>
                <a:spcPts val="272"/>
              </a:spcBef>
              <a:buChar char="•"/>
              <a:tabLst>
                <a:tab pos="270971" algn="l"/>
              </a:tabLst>
            </a:pPr>
            <a:r>
              <a:rPr lang="en-US" sz="1200" dirty="0">
                <a:latin typeface="Baskerville Old Face" panose="02020602080505020303" pitchFamily="18" charset="0"/>
                <a:cs typeface="Microsoft Sans Serif"/>
              </a:rPr>
              <a:t>As the risk increases, the vulnerability to earn profit increases as well</a:t>
            </a:r>
          </a:p>
          <a:p>
            <a:pPr marL="270971" indent="-259465">
              <a:spcBef>
                <a:spcPts val="272"/>
              </a:spcBef>
              <a:buChar char="•"/>
              <a:tabLst>
                <a:tab pos="270971" algn="l"/>
              </a:tabLst>
            </a:pPr>
            <a:r>
              <a:rPr lang="en-US" sz="1200" spc="-9" dirty="0">
                <a:latin typeface="Baskerville Old Face" panose="02020602080505020303" pitchFamily="18" charset="0"/>
                <a:cs typeface="Microsoft Sans Serif"/>
              </a:rPr>
              <a:t>The potential risks are company and industry specific</a:t>
            </a:r>
          </a:p>
          <a:p>
            <a:pPr marL="270971" indent="-259465">
              <a:spcBef>
                <a:spcPts val="272"/>
              </a:spcBef>
              <a:buChar char="•"/>
              <a:tabLst>
                <a:tab pos="270971" algn="l"/>
              </a:tabLst>
            </a:pPr>
            <a:r>
              <a:rPr lang="en-US" sz="1200" dirty="0">
                <a:latin typeface="Baskerville Old Face" panose="02020602080505020303" pitchFamily="18" charset="0"/>
                <a:cs typeface="Microsoft Sans Serif"/>
              </a:rPr>
              <a:t>Focus should be on important risks</a:t>
            </a:r>
          </a:p>
          <a:p>
            <a:pPr marL="270971" indent="-259465">
              <a:spcBef>
                <a:spcPts val="272"/>
              </a:spcBef>
              <a:buChar char="•"/>
              <a:tabLst>
                <a:tab pos="270971" algn="l"/>
              </a:tabLst>
            </a:pPr>
            <a:r>
              <a:rPr lang="en-US" sz="1200" dirty="0">
                <a:latin typeface="Baskerville Old Face" panose="02020602080505020303" pitchFamily="18" charset="0"/>
                <a:cs typeface="Microsoft Sans Serif"/>
              </a:rPr>
              <a:t>Important to distinguish between which entity bears risks as per legal terms and which one bears</a:t>
            </a:r>
          </a:p>
          <a:p>
            <a:pPr marL="270971" indent="-259465">
              <a:spcBef>
                <a:spcPts val="272"/>
              </a:spcBef>
              <a:buChar char="•"/>
              <a:tabLst>
                <a:tab pos="270971" algn="l"/>
              </a:tabLst>
            </a:pPr>
            <a:r>
              <a:rPr lang="en-US" sz="1200" dirty="0">
                <a:latin typeface="Baskerville Old Face" panose="02020602080505020303" pitchFamily="18" charset="0"/>
                <a:cs typeface="Microsoft Sans Serif"/>
              </a:rPr>
              <a:t> as per the conduct of the transaction</a:t>
            </a:r>
          </a:p>
          <a:p>
            <a:pPr marL="270971" indent="-259465">
              <a:spcBef>
                <a:spcPts val="272"/>
              </a:spcBef>
              <a:buChar char="•"/>
              <a:tabLst>
                <a:tab pos="270971" algn="l"/>
              </a:tabLst>
            </a:pPr>
            <a:endParaRPr lang="en-US" sz="1200" dirty="0">
              <a:latin typeface="Baskerville Old Face" panose="02020602080505020303" pitchFamily="18" charset="0"/>
              <a:cs typeface="Microsoft Sans Serif"/>
            </a:endParaRPr>
          </a:p>
          <a:p>
            <a:pPr marL="270971" indent="-259465">
              <a:spcBef>
                <a:spcPts val="272"/>
              </a:spcBef>
              <a:buChar char="•"/>
              <a:tabLst>
                <a:tab pos="270971" algn="l"/>
              </a:tabLst>
            </a:pPr>
            <a:endParaRPr lang="en-US" sz="1200" dirty="0">
              <a:latin typeface="Baskerville Old Face" panose="02020602080505020303" pitchFamily="18" charset="0"/>
              <a:cs typeface="Microsoft Sans Serif"/>
            </a:endParaRPr>
          </a:p>
        </p:txBody>
      </p:sp>
      <p:sp>
        <p:nvSpPr>
          <p:cNvPr id="16" name="object 18">
            <a:extLst>
              <a:ext uri="{FF2B5EF4-FFF2-40B4-BE49-F238E27FC236}">
                <a16:creationId xmlns:a16="http://schemas.microsoft.com/office/drawing/2014/main" id="{63B01408-173D-4B38-9E25-34A3C8849EF3}"/>
              </a:ext>
            </a:extLst>
          </p:cNvPr>
          <p:cNvSpPr txBox="1"/>
          <p:nvPr/>
        </p:nvSpPr>
        <p:spPr>
          <a:xfrm>
            <a:off x="1650728" y="5726863"/>
            <a:ext cx="8887209" cy="336424"/>
          </a:xfrm>
          <a:prstGeom prst="rect">
            <a:avLst/>
          </a:prstGeom>
          <a:solidFill>
            <a:srgbClr val="00D396">
              <a:alpha val="25097"/>
            </a:srgbClr>
          </a:solidFill>
        </p:spPr>
        <p:txBody>
          <a:bodyPr vert="horz" wrap="square" lIns="0" tIns="112190" rIns="0" bIns="0" rtlCol="0">
            <a:spAutoFit/>
          </a:bodyPr>
          <a:lstStyle/>
          <a:p>
            <a:pPr algn="ctr">
              <a:spcBef>
                <a:spcPts val="883"/>
              </a:spcBef>
            </a:pPr>
            <a:r>
              <a:rPr sz="1450" b="1" dirty="0">
                <a:latin typeface="Arial"/>
                <a:cs typeface="Arial"/>
              </a:rPr>
              <a:t>Characterization</a:t>
            </a:r>
            <a:r>
              <a:rPr sz="1450" b="1" spc="-41" dirty="0">
                <a:latin typeface="Arial"/>
                <a:cs typeface="Arial"/>
              </a:rPr>
              <a:t> </a:t>
            </a:r>
            <a:r>
              <a:rPr sz="1450" b="1" dirty="0">
                <a:latin typeface="Arial"/>
                <a:cs typeface="Arial"/>
              </a:rPr>
              <a:t>of</a:t>
            </a:r>
            <a:r>
              <a:rPr sz="1450" b="1" spc="-54" dirty="0">
                <a:latin typeface="Arial"/>
                <a:cs typeface="Arial"/>
              </a:rPr>
              <a:t> </a:t>
            </a:r>
            <a:r>
              <a:rPr sz="1450" b="1" spc="-9" dirty="0">
                <a:latin typeface="Arial"/>
                <a:cs typeface="Arial"/>
              </a:rPr>
              <a:t>Entities</a:t>
            </a:r>
            <a:endParaRPr sz="1450" dirty="0">
              <a:latin typeface="Arial"/>
              <a:cs typeface="Arial"/>
            </a:endParaRPr>
          </a:p>
        </p:txBody>
      </p:sp>
    </p:spTree>
    <p:extLst>
      <p:ext uri="{BB962C8B-B14F-4D97-AF65-F5344CB8AC3E}">
        <p14:creationId xmlns:p14="http://schemas.microsoft.com/office/powerpoint/2010/main" val="3963293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118D75-0F8A-4B0E-AFED-539AC5AC4884}"/>
              </a:ext>
            </a:extLst>
          </p:cNvPr>
          <p:cNvSpPr>
            <a:spLocks noGrp="1"/>
          </p:cNvSpPr>
          <p:nvPr>
            <p:ph type="title"/>
          </p:nvPr>
        </p:nvSpPr>
        <p:spPr>
          <a:xfrm>
            <a:off x="1640156" y="574769"/>
            <a:ext cx="8911687" cy="791310"/>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FAR Analysis- Why?</a:t>
            </a:r>
          </a:p>
        </p:txBody>
      </p:sp>
      <p:sp>
        <p:nvSpPr>
          <p:cNvPr id="6" name="Content Placeholder 2">
            <a:extLst>
              <a:ext uri="{FF2B5EF4-FFF2-40B4-BE49-F238E27FC236}">
                <a16:creationId xmlns:a16="http://schemas.microsoft.com/office/drawing/2014/main" id="{DC158AAC-C573-4828-A914-74EB19899508}"/>
              </a:ext>
            </a:extLst>
          </p:cNvPr>
          <p:cNvSpPr txBox="1">
            <a:spLocks/>
          </p:cNvSpPr>
          <p:nvPr/>
        </p:nvSpPr>
        <p:spPr>
          <a:xfrm>
            <a:off x="1525085" y="1838600"/>
            <a:ext cx="8915400" cy="3777622"/>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dirty="0">
                <a:latin typeface="Baskerville Old Face" panose="02020602080505020303" pitchFamily="18" charset="0"/>
              </a:rPr>
              <a:t>Rule10B(2) of the Income Tax Rules, 1962 asserts on Importance of FAR Analysis:</a:t>
            </a:r>
          </a:p>
          <a:p>
            <a:pPr algn="just"/>
            <a:r>
              <a:rPr lang="en-US" dirty="0">
                <a:latin typeface="Baskerville Old Face" panose="02020602080505020303" pitchFamily="18" charset="0"/>
              </a:rPr>
              <a:t>Comparability of an international transaction with an uncontrolled transaction shall be judged with reference to (among others):</a:t>
            </a:r>
          </a:p>
          <a:p>
            <a:pPr lvl="1" algn="just"/>
            <a:r>
              <a:rPr lang="en-US" sz="1900" dirty="0">
                <a:latin typeface="Baskerville Old Face" panose="02020602080505020303" pitchFamily="18" charset="0"/>
              </a:rPr>
              <a:t>Functions performed, taking into account assets employed and risks assumed, by both the parties to the transactions</a:t>
            </a:r>
          </a:p>
          <a:p>
            <a:pPr algn="just"/>
            <a:r>
              <a:rPr lang="en-US" dirty="0">
                <a:latin typeface="Baskerville Old Face" panose="02020602080505020303" pitchFamily="18" charset="0"/>
              </a:rPr>
              <a:t>Para1.36(Chapter1)of OECD TP Guidelines, 2017 lists functional analysis as one of the five factors for comparability analysis </a:t>
            </a:r>
          </a:p>
          <a:p>
            <a:pPr algn="just"/>
            <a:r>
              <a:rPr lang="en-US" dirty="0">
                <a:latin typeface="Baskerville Old Face" panose="02020602080505020303" pitchFamily="18" charset="0"/>
              </a:rPr>
              <a:t>“The functions performed by each of the parties to the transaction, taking into account assets used and risks assumed, including how those functions relate to the wider generation of value by the MNE group to which the parties belong, the circumstances surrounding the transaction, and industry practices”</a:t>
            </a:r>
            <a:endParaRPr lang="en-IN" dirty="0">
              <a:latin typeface="Baskerville Old Face" panose="02020602080505020303" pitchFamily="18" charset="0"/>
            </a:endParaRPr>
          </a:p>
        </p:txBody>
      </p:sp>
    </p:spTree>
    <p:extLst>
      <p:ext uri="{BB962C8B-B14F-4D97-AF65-F5344CB8AC3E}">
        <p14:creationId xmlns:p14="http://schemas.microsoft.com/office/powerpoint/2010/main" val="2691252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CD2F32A8-A6D5-4E6C-B8DB-8893133D340B}"/>
              </a:ext>
            </a:extLst>
          </p:cNvPr>
          <p:cNvGrpSpPr/>
          <p:nvPr/>
        </p:nvGrpSpPr>
        <p:grpSpPr>
          <a:xfrm>
            <a:off x="5716968" y="1285530"/>
            <a:ext cx="4842024" cy="4659067"/>
            <a:chOff x="4928361" y="1418844"/>
            <a:chExt cx="5344160" cy="5142230"/>
          </a:xfrm>
        </p:grpSpPr>
        <p:sp>
          <p:nvSpPr>
            <p:cNvPr id="3" name="object 3">
              <a:extLst>
                <a:ext uri="{FF2B5EF4-FFF2-40B4-BE49-F238E27FC236}">
                  <a16:creationId xmlns:a16="http://schemas.microsoft.com/office/drawing/2014/main" id="{4BE92B1C-EC13-4A02-9454-4AEF31E127C0}"/>
                </a:ext>
              </a:extLst>
            </p:cNvPr>
            <p:cNvSpPr/>
            <p:nvPr/>
          </p:nvSpPr>
          <p:spPr>
            <a:xfrm>
              <a:off x="4938521" y="1668018"/>
              <a:ext cx="5323840" cy="4883150"/>
            </a:xfrm>
            <a:custGeom>
              <a:avLst/>
              <a:gdLst/>
              <a:ahLst/>
              <a:cxnLst/>
              <a:rect l="l" t="t" r="r" b="b"/>
              <a:pathLst>
                <a:path w="5323840" h="4883150">
                  <a:moveTo>
                    <a:pt x="0" y="4882896"/>
                  </a:moveTo>
                  <a:lnTo>
                    <a:pt x="5323332" y="4882896"/>
                  </a:lnTo>
                  <a:lnTo>
                    <a:pt x="5323332" y="0"/>
                  </a:lnTo>
                  <a:lnTo>
                    <a:pt x="0" y="0"/>
                  </a:lnTo>
                  <a:lnTo>
                    <a:pt x="0" y="4882896"/>
                  </a:lnTo>
                  <a:close/>
                </a:path>
              </a:pathLst>
            </a:custGeom>
            <a:ln w="19811">
              <a:solidFill>
                <a:srgbClr val="007361"/>
              </a:solidFill>
            </a:ln>
          </p:spPr>
          <p:txBody>
            <a:bodyPr wrap="square" lIns="0" tIns="0" rIns="0" bIns="0" rtlCol="0"/>
            <a:lstStyle/>
            <a:p>
              <a:endParaRPr sz="1631" dirty="0"/>
            </a:p>
          </p:txBody>
        </p:sp>
        <p:sp>
          <p:nvSpPr>
            <p:cNvPr id="4" name="object 4">
              <a:extLst>
                <a:ext uri="{FF2B5EF4-FFF2-40B4-BE49-F238E27FC236}">
                  <a16:creationId xmlns:a16="http://schemas.microsoft.com/office/drawing/2014/main" id="{3C701C03-F5F7-410D-B4C2-B21B2A344A5C}"/>
                </a:ext>
              </a:extLst>
            </p:cNvPr>
            <p:cNvSpPr/>
            <p:nvPr/>
          </p:nvSpPr>
          <p:spPr>
            <a:xfrm>
              <a:off x="6502908" y="1418844"/>
              <a:ext cx="2194560" cy="497205"/>
            </a:xfrm>
            <a:custGeom>
              <a:avLst/>
              <a:gdLst/>
              <a:ahLst/>
              <a:cxnLst/>
              <a:rect l="l" t="t" r="r" b="b"/>
              <a:pathLst>
                <a:path w="2194559" h="497205">
                  <a:moveTo>
                    <a:pt x="2111756" y="0"/>
                  </a:moveTo>
                  <a:lnTo>
                    <a:pt x="82803" y="0"/>
                  </a:lnTo>
                  <a:lnTo>
                    <a:pt x="50577" y="6508"/>
                  </a:lnTo>
                  <a:lnTo>
                    <a:pt x="24257" y="24256"/>
                  </a:lnTo>
                  <a:lnTo>
                    <a:pt x="6508" y="50577"/>
                  </a:lnTo>
                  <a:lnTo>
                    <a:pt x="0" y="82803"/>
                  </a:lnTo>
                  <a:lnTo>
                    <a:pt x="0" y="414019"/>
                  </a:lnTo>
                  <a:lnTo>
                    <a:pt x="6508" y="446246"/>
                  </a:lnTo>
                  <a:lnTo>
                    <a:pt x="24257" y="472566"/>
                  </a:lnTo>
                  <a:lnTo>
                    <a:pt x="50577" y="490315"/>
                  </a:lnTo>
                  <a:lnTo>
                    <a:pt x="82803" y="496823"/>
                  </a:lnTo>
                  <a:lnTo>
                    <a:pt x="2111756" y="496823"/>
                  </a:lnTo>
                  <a:lnTo>
                    <a:pt x="2143982" y="490315"/>
                  </a:lnTo>
                  <a:lnTo>
                    <a:pt x="2170303" y="472566"/>
                  </a:lnTo>
                  <a:lnTo>
                    <a:pt x="2188051" y="446246"/>
                  </a:lnTo>
                  <a:lnTo>
                    <a:pt x="2194560" y="414019"/>
                  </a:lnTo>
                  <a:lnTo>
                    <a:pt x="2194560" y="82803"/>
                  </a:lnTo>
                  <a:lnTo>
                    <a:pt x="2188051" y="50577"/>
                  </a:lnTo>
                  <a:lnTo>
                    <a:pt x="2170303" y="24256"/>
                  </a:lnTo>
                  <a:lnTo>
                    <a:pt x="2143982" y="6508"/>
                  </a:lnTo>
                  <a:lnTo>
                    <a:pt x="2111756" y="0"/>
                  </a:lnTo>
                  <a:close/>
                </a:path>
              </a:pathLst>
            </a:custGeom>
            <a:solidFill>
              <a:srgbClr val="007361"/>
            </a:solidFill>
          </p:spPr>
          <p:txBody>
            <a:bodyPr wrap="square" lIns="0" tIns="0" rIns="0" bIns="0" rtlCol="0"/>
            <a:lstStyle/>
            <a:p>
              <a:endParaRPr sz="1631" dirty="0"/>
            </a:p>
          </p:txBody>
        </p:sp>
      </p:grpSp>
      <p:sp>
        <p:nvSpPr>
          <p:cNvPr id="5" name="object 5">
            <a:extLst>
              <a:ext uri="{FF2B5EF4-FFF2-40B4-BE49-F238E27FC236}">
                <a16:creationId xmlns:a16="http://schemas.microsoft.com/office/drawing/2014/main" id="{5DCCCCE4-422B-4F4E-AAE3-58D016C5949A}"/>
              </a:ext>
            </a:extLst>
          </p:cNvPr>
          <p:cNvSpPr txBox="1">
            <a:spLocks noGrp="1"/>
          </p:cNvSpPr>
          <p:nvPr>
            <p:ph type="title"/>
          </p:nvPr>
        </p:nvSpPr>
        <p:spPr>
          <a:xfrm>
            <a:off x="2040114" y="673327"/>
            <a:ext cx="8074347" cy="442507"/>
          </a:xfrm>
          <a:prstGeom prst="rect">
            <a:avLst/>
          </a:prstGeom>
        </p:spPr>
        <p:txBody>
          <a:bodyPr vert="horz" wrap="square" lIns="0" tIns="11507" rIns="0" bIns="0" rtlCol="0" anchor="t">
            <a:spAutoFit/>
          </a:bodyPr>
          <a:lstStyle/>
          <a:p>
            <a:pPr marL="11506" algn="ctr">
              <a:spcBef>
                <a:spcPts val="91"/>
              </a:spcBef>
            </a:pP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Why</a:t>
            </a:r>
            <a:r>
              <a:rPr sz="2800" b="1" u="sng" spc="-41"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is</a:t>
            </a:r>
            <a:r>
              <a:rPr sz="2800" b="1" u="sng" spc="-45"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FAR</a:t>
            </a:r>
            <a:r>
              <a:rPr sz="2800" b="1" u="sng" spc="-23"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required</a:t>
            </a:r>
            <a:r>
              <a:rPr sz="2800" b="1" u="sng" spc="-54"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in</a:t>
            </a:r>
            <a:r>
              <a:rPr sz="2800" b="1" u="sng" spc="-100"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ALP</a:t>
            </a:r>
            <a:r>
              <a:rPr sz="2800" b="1" u="sng" spc="-59"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analysis</a:t>
            </a:r>
          </a:p>
        </p:txBody>
      </p:sp>
      <p:sp>
        <p:nvSpPr>
          <p:cNvPr id="6" name="object 6">
            <a:extLst>
              <a:ext uri="{FF2B5EF4-FFF2-40B4-BE49-F238E27FC236}">
                <a16:creationId xmlns:a16="http://schemas.microsoft.com/office/drawing/2014/main" id="{756B8E3F-53B8-4CC3-AF43-8E71B1167164}"/>
              </a:ext>
            </a:extLst>
          </p:cNvPr>
          <p:cNvSpPr txBox="1"/>
          <p:nvPr/>
        </p:nvSpPr>
        <p:spPr>
          <a:xfrm>
            <a:off x="1889975" y="1817485"/>
            <a:ext cx="1062645" cy="337986"/>
          </a:xfrm>
          <a:prstGeom prst="rect">
            <a:avLst/>
          </a:prstGeom>
        </p:spPr>
        <p:txBody>
          <a:bodyPr vert="horz" wrap="square" lIns="0" tIns="29917" rIns="0" bIns="0" rtlCol="0">
            <a:spAutoFit/>
          </a:bodyPr>
          <a:lstStyle/>
          <a:p>
            <a:pPr marL="226672" marR="4602" indent="-215741">
              <a:lnSpc>
                <a:spcPts val="1178"/>
              </a:lnSpc>
              <a:spcBef>
                <a:spcPts val="236"/>
              </a:spcBef>
            </a:pPr>
            <a:r>
              <a:rPr sz="1087" b="1" dirty="0">
                <a:latin typeface="Arial"/>
                <a:cs typeface="Arial"/>
              </a:rPr>
              <a:t>Low</a:t>
            </a:r>
            <a:r>
              <a:rPr sz="1087" b="1" spc="-27" dirty="0">
                <a:latin typeface="Arial"/>
                <a:cs typeface="Arial"/>
              </a:rPr>
              <a:t> </a:t>
            </a:r>
            <a:r>
              <a:rPr sz="1087" b="1" dirty="0">
                <a:latin typeface="Arial"/>
                <a:cs typeface="Arial"/>
              </a:rPr>
              <a:t>Function</a:t>
            </a:r>
            <a:r>
              <a:rPr sz="1087" b="1" spc="-14" dirty="0">
                <a:latin typeface="Arial"/>
                <a:cs typeface="Arial"/>
              </a:rPr>
              <a:t> </a:t>
            </a:r>
            <a:r>
              <a:rPr sz="1087" b="1" spc="-45" dirty="0">
                <a:latin typeface="Arial"/>
                <a:cs typeface="Arial"/>
              </a:rPr>
              <a:t>&amp; </a:t>
            </a:r>
            <a:r>
              <a:rPr sz="1087" b="1" dirty="0">
                <a:latin typeface="Arial"/>
                <a:cs typeface="Arial"/>
              </a:rPr>
              <a:t>Low</a:t>
            </a:r>
            <a:r>
              <a:rPr sz="1087" b="1" spc="-14" dirty="0">
                <a:latin typeface="Arial"/>
                <a:cs typeface="Arial"/>
              </a:rPr>
              <a:t> </a:t>
            </a:r>
            <a:r>
              <a:rPr sz="1087" b="1" spc="-18" dirty="0">
                <a:latin typeface="Arial"/>
                <a:cs typeface="Arial"/>
              </a:rPr>
              <a:t>Risk</a:t>
            </a:r>
            <a:endParaRPr sz="1087" dirty="0">
              <a:latin typeface="Arial"/>
              <a:cs typeface="Arial"/>
            </a:endParaRPr>
          </a:p>
        </p:txBody>
      </p:sp>
      <p:sp>
        <p:nvSpPr>
          <p:cNvPr id="7" name="object 7">
            <a:extLst>
              <a:ext uri="{FF2B5EF4-FFF2-40B4-BE49-F238E27FC236}">
                <a16:creationId xmlns:a16="http://schemas.microsoft.com/office/drawing/2014/main" id="{4B046C3C-6E01-4230-9917-A58ECA43E18C}"/>
              </a:ext>
            </a:extLst>
          </p:cNvPr>
          <p:cNvSpPr txBox="1"/>
          <p:nvPr/>
        </p:nvSpPr>
        <p:spPr>
          <a:xfrm>
            <a:off x="3813988" y="1817485"/>
            <a:ext cx="1438339" cy="337986"/>
          </a:xfrm>
          <a:prstGeom prst="rect">
            <a:avLst/>
          </a:prstGeom>
        </p:spPr>
        <p:txBody>
          <a:bodyPr vert="horz" wrap="square" lIns="0" tIns="29917" rIns="0" bIns="0" rtlCol="0">
            <a:spAutoFit/>
          </a:bodyPr>
          <a:lstStyle/>
          <a:p>
            <a:pPr marL="573009" marR="4602" indent="-562078">
              <a:lnSpc>
                <a:spcPts val="1178"/>
              </a:lnSpc>
              <a:spcBef>
                <a:spcPts val="236"/>
              </a:spcBef>
            </a:pPr>
            <a:r>
              <a:rPr sz="1087" b="1" dirty="0">
                <a:latin typeface="Arial"/>
                <a:cs typeface="Arial"/>
              </a:rPr>
              <a:t>High</a:t>
            </a:r>
            <a:r>
              <a:rPr sz="1087" b="1" spc="-18" dirty="0">
                <a:latin typeface="Arial"/>
                <a:cs typeface="Arial"/>
              </a:rPr>
              <a:t> </a:t>
            </a:r>
            <a:r>
              <a:rPr sz="1087" b="1" dirty="0">
                <a:latin typeface="Arial"/>
                <a:cs typeface="Arial"/>
              </a:rPr>
              <a:t>Function</a:t>
            </a:r>
            <a:r>
              <a:rPr sz="1087" b="1" spc="-5" dirty="0">
                <a:latin typeface="Arial"/>
                <a:cs typeface="Arial"/>
              </a:rPr>
              <a:t> </a:t>
            </a:r>
            <a:r>
              <a:rPr sz="1087" b="1" dirty="0">
                <a:latin typeface="Arial"/>
                <a:cs typeface="Arial"/>
              </a:rPr>
              <a:t>&amp;</a:t>
            </a:r>
            <a:r>
              <a:rPr sz="1087" b="1" spc="-23" dirty="0">
                <a:latin typeface="Arial"/>
                <a:cs typeface="Arial"/>
              </a:rPr>
              <a:t> </a:t>
            </a:r>
            <a:r>
              <a:rPr sz="1087" b="1" spc="-18" dirty="0">
                <a:latin typeface="Arial"/>
                <a:cs typeface="Arial"/>
              </a:rPr>
              <a:t>High Risk</a:t>
            </a:r>
            <a:endParaRPr sz="1087" dirty="0">
              <a:latin typeface="Arial"/>
              <a:cs typeface="Arial"/>
            </a:endParaRPr>
          </a:p>
        </p:txBody>
      </p:sp>
      <p:grpSp>
        <p:nvGrpSpPr>
          <p:cNvPr id="8" name="object 8">
            <a:extLst>
              <a:ext uri="{FF2B5EF4-FFF2-40B4-BE49-F238E27FC236}">
                <a16:creationId xmlns:a16="http://schemas.microsoft.com/office/drawing/2014/main" id="{A60C5ED9-EFD3-4B11-B686-29297075C239}"/>
              </a:ext>
            </a:extLst>
          </p:cNvPr>
          <p:cNvGrpSpPr/>
          <p:nvPr/>
        </p:nvGrpSpPr>
        <p:grpSpPr>
          <a:xfrm>
            <a:off x="1707938" y="2618007"/>
            <a:ext cx="3847844" cy="3049279"/>
            <a:chOff x="503580" y="2889504"/>
            <a:chExt cx="4246880" cy="3365500"/>
          </a:xfrm>
        </p:grpSpPr>
        <p:sp>
          <p:nvSpPr>
            <p:cNvPr id="9" name="object 9">
              <a:extLst>
                <a:ext uri="{FF2B5EF4-FFF2-40B4-BE49-F238E27FC236}">
                  <a16:creationId xmlns:a16="http://schemas.microsoft.com/office/drawing/2014/main" id="{AC330852-7CEF-44AD-8CA2-71023A5D6105}"/>
                </a:ext>
              </a:extLst>
            </p:cNvPr>
            <p:cNvSpPr/>
            <p:nvPr/>
          </p:nvSpPr>
          <p:spPr>
            <a:xfrm>
              <a:off x="2204465" y="5569458"/>
              <a:ext cx="672465" cy="672465"/>
            </a:xfrm>
            <a:custGeom>
              <a:avLst/>
              <a:gdLst/>
              <a:ahLst/>
              <a:cxnLst/>
              <a:rect l="l" t="t" r="r" b="b"/>
              <a:pathLst>
                <a:path w="672464" h="672464">
                  <a:moveTo>
                    <a:pt x="336041" y="0"/>
                  </a:moveTo>
                  <a:lnTo>
                    <a:pt x="0" y="672083"/>
                  </a:lnTo>
                  <a:lnTo>
                    <a:pt x="672083" y="672083"/>
                  </a:lnTo>
                  <a:lnTo>
                    <a:pt x="336041" y="0"/>
                  </a:lnTo>
                  <a:close/>
                </a:path>
              </a:pathLst>
            </a:custGeom>
            <a:solidFill>
              <a:srgbClr val="CACCD3">
                <a:alpha val="90194"/>
              </a:srgbClr>
            </a:solidFill>
          </p:spPr>
          <p:txBody>
            <a:bodyPr wrap="square" lIns="0" tIns="0" rIns="0" bIns="0" rtlCol="0"/>
            <a:lstStyle/>
            <a:p>
              <a:endParaRPr sz="1631" dirty="0"/>
            </a:p>
          </p:txBody>
        </p:sp>
        <p:sp>
          <p:nvSpPr>
            <p:cNvPr id="10" name="object 10">
              <a:extLst>
                <a:ext uri="{FF2B5EF4-FFF2-40B4-BE49-F238E27FC236}">
                  <a16:creationId xmlns:a16="http://schemas.microsoft.com/office/drawing/2014/main" id="{6EF6359F-CAD1-43F8-A909-550FE0EA000B}"/>
                </a:ext>
              </a:extLst>
            </p:cNvPr>
            <p:cNvSpPr/>
            <p:nvPr/>
          </p:nvSpPr>
          <p:spPr>
            <a:xfrm>
              <a:off x="2204465" y="5569458"/>
              <a:ext cx="672465" cy="672465"/>
            </a:xfrm>
            <a:custGeom>
              <a:avLst/>
              <a:gdLst/>
              <a:ahLst/>
              <a:cxnLst/>
              <a:rect l="l" t="t" r="r" b="b"/>
              <a:pathLst>
                <a:path w="672464" h="672464">
                  <a:moveTo>
                    <a:pt x="0" y="672083"/>
                  </a:moveTo>
                  <a:lnTo>
                    <a:pt x="336041" y="0"/>
                  </a:lnTo>
                  <a:lnTo>
                    <a:pt x="672083" y="672083"/>
                  </a:lnTo>
                  <a:lnTo>
                    <a:pt x="0" y="672083"/>
                  </a:lnTo>
                  <a:close/>
                </a:path>
              </a:pathLst>
            </a:custGeom>
            <a:ln w="25908">
              <a:solidFill>
                <a:srgbClr val="CACCD3"/>
              </a:solidFill>
            </a:ln>
          </p:spPr>
          <p:txBody>
            <a:bodyPr wrap="square" lIns="0" tIns="0" rIns="0" bIns="0" rtlCol="0"/>
            <a:lstStyle/>
            <a:p>
              <a:endParaRPr sz="1631" dirty="0"/>
            </a:p>
          </p:txBody>
        </p:sp>
        <p:sp>
          <p:nvSpPr>
            <p:cNvPr id="11" name="object 11">
              <a:extLst>
                <a:ext uri="{FF2B5EF4-FFF2-40B4-BE49-F238E27FC236}">
                  <a16:creationId xmlns:a16="http://schemas.microsoft.com/office/drawing/2014/main" id="{FCAA5BE4-E9B0-41A4-9E8C-625485A53021}"/>
                </a:ext>
              </a:extLst>
            </p:cNvPr>
            <p:cNvSpPr/>
            <p:nvPr/>
          </p:nvSpPr>
          <p:spPr>
            <a:xfrm>
              <a:off x="516280" y="5139817"/>
              <a:ext cx="4046854" cy="563245"/>
            </a:xfrm>
            <a:custGeom>
              <a:avLst/>
              <a:gdLst/>
              <a:ahLst/>
              <a:cxnLst/>
              <a:rect l="l" t="t" r="r" b="b"/>
              <a:pathLst>
                <a:path w="4046854" h="563245">
                  <a:moveTo>
                    <a:pt x="19684" y="0"/>
                  </a:moveTo>
                  <a:lnTo>
                    <a:pt x="0" y="281559"/>
                  </a:lnTo>
                  <a:lnTo>
                    <a:pt x="4026890" y="563118"/>
                  </a:lnTo>
                  <a:lnTo>
                    <a:pt x="4046575" y="281559"/>
                  </a:lnTo>
                  <a:lnTo>
                    <a:pt x="19684" y="0"/>
                  </a:lnTo>
                  <a:close/>
                </a:path>
              </a:pathLst>
            </a:custGeom>
            <a:solidFill>
              <a:srgbClr val="CADDE1">
                <a:alpha val="90194"/>
              </a:srgbClr>
            </a:solidFill>
          </p:spPr>
          <p:txBody>
            <a:bodyPr wrap="square" lIns="0" tIns="0" rIns="0" bIns="0" rtlCol="0"/>
            <a:lstStyle/>
            <a:p>
              <a:endParaRPr sz="1631" dirty="0"/>
            </a:p>
          </p:txBody>
        </p:sp>
        <p:sp>
          <p:nvSpPr>
            <p:cNvPr id="12" name="object 12">
              <a:extLst>
                <a:ext uri="{FF2B5EF4-FFF2-40B4-BE49-F238E27FC236}">
                  <a16:creationId xmlns:a16="http://schemas.microsoft.com/office/drawing/2014/main" id="{9AC1296A-66DD-4A9D-B99A-0A2B0D0B3FCB}"/>
                </a:ext>
              </a:extLst>
            </p:cNvPr>
            <p:cNvSpPr/>
            <p:nvPr/>
          </p:nvSpPr>
          <p:spPr>
            <a:xfrm>
              <a:off x="516280" y="5139817"/>
              <a:ext cx="4046854" cy="563245"/>
            </a:xfrm>
            <a:custGeom>
              <a:avLst/>
              <a:gdLst/>
              <a:ahLst/>
              <a:cxnLst/>
              <a:rect l="l" t="t" r="r" b="b"/>
              <a:pathLst>
                <a:path w="4046854" h="563245">
                  <a:moveTo>
                    <a:pt x="19684" y="0"/>
                  </a:moveTo>
                  <a:lnTo>
                    <a:pt x="4046575" y="281559"/>
                  </a:lnTo>
                  <a:lnTo>
                    <a:pt x="4026890" y="563118"/>
                  </a:lnTo>
                  <a:lnTo>
                    <a:pt x="0" y="281559"/>
                  </a:lnTo>
                  <a:lnTo>
                    <a:pt x="19684" y="0"/>
                  </a:lnTo>
                  <a:close/>
                </a:path>
              </a:pathLst>
            </a:custGeom>
            <a:ln w="25400">
              <a:solidFill>
                <a:srgbClr val="CADDE1"/>
              </a:solidFill>
            </a:ln>
          </p:spPr>
          <p:txBody>
            <a:bodyPr wrap="square" lIns="0" tIns="0" rIns="0" bIns="0" rtlCol="0"/>
            <a:lstStyle/>
            <a:p>
              <a:endParaRPr sz="1631" dirty="0"/>
            </a:p>
          </p:txBody>
        </p:sp>
        <p:pic>
          <p:nvPicPr>
            <p:cNvPr id="13" name="object 13">
              <a:extLst>
                <a:ext uri="{FF2B5EF4-FFF2-40B4-BE49-F238E27FC236}">
                  <a16:creationId xmlns:a16="http://schemas.microsoft.com/office/drawing/2014/main" id="{A6DDF504-F1F2-492A-82B8-91E380AB0E54}"/>
                </a:ext>
              </a:extLst>
            </p:cNvPr>
            <p:cNvPicPr/>
            <p:nvPr/>
          </p:nvPicPr>
          <p:blipFill>
            <a:blip r:embed="rId2" cstate="print"/>
            <a:stretch>
              <a:fillRect/>
            </a:stretch>
          </p:blipFill>
          <p:spPr>
            <a:xfrm>
              <a:off x="2866643" y="4486656"/>
              <a:ext cx="1766316" cy="966215"/>
            </a:xfrm>
            <a:prstGeom prst="rect">
              <a:avLst/>
            </a:prstGeom>
          </p:spPr>
        </p:pic>
        <p:pic>
          <p:nvPicPr>
            <p:cNvPr id="14" name="object 14">
              <a:extLst>
                <a:ext uri="{FF2B5EF4-FFF2-40B4-BE49-F238E27FC236}">
                  <a16:creationId xmlns:a16="http://schemas.microsoft.com/office/drawing/2014/main" id="{4CEAD9AA-0101-488E-B99F-B5BBFA1396E5}"/>
                </a:ext>
              </a:extLst>
            </p:cNvPr>
            <p:cNvPicPr/>
            <p:nvPr/>
          </p:nvPicPr>
          <p:blipFill>
            <a:blip r:embed="rId3" cstate="print"/>
            <a:stretch>
              <a:fillRect/>
            </a:stretch>
          </p:blipFill>
          <p:spPr>
            <a:xfrm>
              <a:off x="3217163" y="4666488"/>
              <a:ext cx="1078991" cy="632460"/>
            </a:xfrm>
            <a:prstGeom prst="rect">
              <a:avLst/>
            </a:prstGeom>
          </p:spPr>
        </p:pic>
        <p:pic>
          <p:nvPicPr>
            <p:cNvPr id="15" name="object 15">
              <a:extLst>
                <a:ext uri="{FF2B5EF4-FFF2-40B4-BE49-F238E27FC236}">
                  <a16:creationId xmlns:a16="http://schemas.microsoft.com/office/drawing/2014/main" id="{3B8DE964-794D-4C95-B32D-A0AEA9DC66EF}"/>
                </a:ext>
              </a:extLst>
            </p:cNvPr>
            <p:cNvPicPr/>
            <p:nvPr/>
          </p:nvPicPr>
          <p:blipFill>
            <a:blip r:embed="rId4" cstate="print"/>
            <a:stretch>
              <a:fillRect/>
            </a:stretch>
          </p:blipFill>
          <p:spPr>
            <a:xfrm>
              <a:off x="2910331" y="4508881"/>
              <a:ext cx="1679702" cy="881633"/>
            </a:xfrm>
            <a:prstGeom prst="rect">
              <a:avLst/>
            </a:prstGeom>
          </p:spPr>
        </p:pic>
        <p:pic>
          <p:nvPicPr>
            <p:cNvPr id="16" name="object 16">
              <a:extLst>
                <a:ext uri="{FF2B5EF4-FFF2-40B4-BE49-F238E27FC236}">
                  <a16:creationId xmlns:a16="http://schemas.microsoft.com/office/drawing/2014/main" id="{221399DA-5561-4CA1-A627-4E36CD308F8A}"/>
                </a:ext>
              </a:extLst>
            </p:cNvPr>
            <p:cNvPicPr/>
            <p:nvPr/>
          </p:nvPicPr>
          <p:blipFill>
            <a:blip r:embed="rId5" cstate="print"/>
            <a:stretch>
              <a:fillRect/>
            </a:stretch>
          </p:blipFill>
          <p:spPr>
            <a:xfrm>
              <a:off x="2926080" y="3678936"/>
              <a:ext cx="1764792" cy="967739"/>
            </a:xfrm>
            <a:prstGeom prst="rect">
              <a:avLst/>
            </a:prstGeom>
          </p:spPr>
        </p:pic>
        <p:pic>
          <p:nvPicPr>
            <p:cNvPr id="17" name="object 17">
              <a:extLst>
                <a:ext uri="{FF2B5EF4-FFF2-40B4-BE49-F238E27FC236}">
                  <a16:creationId xmlns:a16="http://schemas.microsoft.com/office/drawing/2014/main" id="{13853659-1463-4FA2-82E5-5F7F1C2701B1}"/>
                </a:ext>
              </a:extLst>
            </p:cNvPr>
            <p:cNvPicPr/>
            <p:nvPr/>
          </p:nvPicPr>
          <p:blipFill>
            <a:blip r:embed="rId6" cstate="print"/>
            <a:stretch>
              <a:fillRect/>
            </a:stretch>
          </p:blipFill>
          <p:spPr>
            <a:xfrm>
              <a:off x="3198875" y="3851148"/>
              <a:ext cx="1269491" cy="638556"/>
            </a:xfrm>
            <a:prstGeom prst="rect">
              <a:avLst/>
            </a:prstGeom>
          </p:spPr>
        </p:pic>
        <p:pic>
          <p:nvPicPr>
            <p:cNvPr id="18" name="object 18">
              <a:extLst>
                <a:ext uri="{FF2B5EF4-FFF2-40B4-BE49-F238E27FC236}">
                  <a16:creationId xmlns:a16="http://schemas.microsoft.com/office/drawing/2014/main" id="{BC88B1F1-8047-4D8F-8F2D-83DC4B8637F6}"/>
                </a:ext>
              </a:extLst>
            </p:cNvPr>
            <p:cNvPicPr/>
            <p:nvPr/>
          </p:nvPicPr>
          <p:blipFill>
            <a:blip r:embed="rId7" cstate="print"/>
            <a:stretch>
              <a:fillRect/>
            </a:stretch>
          </p:blipFill>
          <p:spPr>
            <a:xfrm>
              <a:off x="2968625" y="3701796"/>
              <a:ext cx="1679702" cy="881633"/>
            </a:xfrm>
            <a:prstGeom prst="rect">
              <a:avLst/>
            </a:prstGeom>
          </p:spPr>
        </p:pic>
        <p:pic>
          <p:nvPicPr>
            <p:cNvPr id="19" name="object 19">
              <a:extLst>
                <a:ext uri="{FF2B5EF4-FFF2-40B4-BE49-F238E27FC236}">
                  <a16:creationId xmlns:a16="http://schemas.microsoft.com/office/drawing/2014/main" id="{51E5DA5E-EE19-4130-BFDE-08E1A72AE613}"/>
                </a:ext>
              </a:extLst>
            </p:cNvPr>
            <p:cNvPicPr/>
            <p:nvPr/>
          </p:nvPicPr>
          <p:blipFill>
            <a:blip r:embed="rId8" cstate="print"/>
            <a:stretch>
              <a:fillRect/>
            </a:stretch>
          </p:blipFill>
          <p:spPr>
            <a:xfrm>
              <a:off x="2983991" y="2889504"/>
              <a:ext cx="1766316" cy="967739"/>
            </a:xfrm>
            <a:prstGeom prst="rect">
              <a:avLst/>
            </a:prstGeom>
          </p:spPr>
        </p:pic>
        <p:pic>
          <p:nvPicPr>
            <p:cNvPr id="20" name="object 20">
              <a:extLst>
                <a:ext uri="{FF2B5EF4-FFF2-40B4-BE49-F238E27FC236}">
                  <a16:creationId xmlns:a16="http://schemas.microsoft.com/office/drawing/2014/main" id="{45659850-72DD-4225-966D-C343605118AE}"/>
                </a:ext>
              </a:extLst>
            </p:cNvPr>
            <p:cNvPicPr/>
            <p:nvPr/>
          </p:nvPicPr>
          <p:blipFill>
            <a:blip r:embed="rId9" cstate="print"/>
            <a:stretch>
              <a:fillRect/>
            </a:stretch>
          </p:blipFill>
          <p:spPr>
            <a:xfrm>
              <a:off x="3072384" y="3049524"/>
              <a:ext cx="1638299" cy="646176"/>
            </a:xfrm>
            <a:prstGeom prst="rect">
              <a:avLst/>
            </a:prstGeom>
          </p:spPr>
        </p:pic>
        <p:pic>
          <p:nvPicPr>
            <p:cNvPr id="21" name="object 21">
              <a:extLst>
                <a:ext uri="{FF2B5EF4-FFF2-40B4-BE49-F238E27FC236}">
                  <a16:creationId xmlns:a16="http://schemas.microsoft.com/office/drawing/2014/main" id="{19285D85-4518-4F79-AED4-0B23EB60FDA1}"/>
                </a:ext>
              </a:extLst>
            </p:cNvPr>
            <p:cNvPicPr/>
            <p:nvPr/>
          </p:nvPicPr>
          <p:blipFill>
            <a:blip r:embed="rId10" cstate="print"/>
            <a:stretch>
              <a:fillRect/>
            </a:stretch>
          </p:blipFill>
          <p:spPr>
            <a:xfrm>
              <a:off x="3026918" y="2912618"/>
              <a:ext cx="1679702" cy="881634"/>
            </a:xfrm>
            <a:prstGeom prst="rect">
              <a:avLst/>
            </a:prstGeom>
          </p:spPr>
        </p:pic>
        <p:pic>
          <p:nvPicPr>
            <p:cNvPr id="22" name="object 22">
              <a:extLst>
                <a:ext uri="{FF2B5EF4-FFF2-40B4-BE49-F238E27FC236}">
                  <a16:creationId xmlns:a16="http://schemas.microsoft.com/office/drawing/2014/main" id="{4D40DEC2-6459-4168-A6B5-9F9C85473537}"/>
                </a:ext>
              </a:extLst>
            </p:cNvPr>
            <p:cNvPicPr/>
            <p:nvPr/>
          </p:nvPicPr>
          <p:blipFill>
            <a:blip r:embed="rId11" cstate="print"/>
            <a:stretch>
              <a:fillRect/>
            </a:stretch>
          </p:blipFill>
          <p:spPr>
            <a:xfrm>
              <a:off x="557784" y="4325112"/>
              <a:ext cx="1766315" cy="966216"/>
            </a:xfrm>
            <a:prstGeom prst="rect">
              <a:avLst/>
            </a:prstGeom>
          </p:spPr>
        </p:pic>
        <p:pic>
          <p:nvPicPr>
            <p:cNvPr id="23" name="object 23">
              <a:extLst>
                <a:ext uri="{FF2B5EF4-FFF2-40B4-BE49-F238E27FC236}">
                  <a16:creationId xmlns:a16="http://schemas.microsoft.com/office/drawing/2014/main" id="{5ADB415A-414A-4C61-8E16-7FAD384E6D8C}"/>
                </a:ext>
              </a:extLst>
            </p:cNvPr>
            <p:cNvPicPr/>
            <p:nvPr/>
          </p:nvPicPr>
          <p:blipFill>
            <a:blip r:embed="rId12" cstate="print"/>
            <a:stretch>
              <a:fillRect/>
            </a:stretch>
          </p:blipFill>
          <p:spPr>
            <a:xfrm>
              <a:off x="740663" y="4489704"/>
              <a:ext cx="1453896" cy="641604"/>
            </a:xfrm>
            <a:prstGeom prst="rect">
              <a:avLst/>
            </a:prstGeom>
          </p:spPr>
        </p:pic>
        <p:pic>
          <p:nvPicPr>
            <p:cNvPr id="24" name="object 24">
              <a:extLst>
                <a:ext uri="{FF2B5EF4-FFF2-40B4-BE49-F238E27FC236}">
                  <a16:creationId xmlns:a16="http://schemas.microsoft.com/office/drawing/2014/main" id="{94F13AC1-AD02-4B5E-BCE3-85D5A27D15A4}"/>
                </a:ext>
              </a:extLst>
            </p:cNvPr>
            <p:cNvPicPr/>
            <p:nvPr/>
          </p:nvPicPr>
          <p:blipFill>
            <a:blip r:embed="rId13" cstate="print"/>
            <a:stretch>
              <a:fillRect/>
            </a:stretch>
          </p:blipFill>
          <p:spPr>
            <a:xfrm>
              <a:off x="601179" y="4347464"/>
              <a:ext cx="1679613" cy="881634"/>
            </a:xfrm>
            <a:prstGeom prst="rect">
              <a:avLst/>
            </a:prstGeom>
          </p:spPr>
        </p:pic>
        <p:pic>
          <p:nvPicPr>
            <p:cNvPr id="25" name="object 25">
              <a:extLst>
                <a:ext uri="{FF2B5EF4-FFF2-40B4-BE49-F238E27FC236}">
                  <a16:creationId xmlns:a16="http://schemas.microsoft.com/office/drawing/2014/main" id="{F850B671-9D36-43A0-B859-DCA520DBE27F}"/>
                </a:ext>
              </a:extLst>
            </p:cNvPr>
            <p:cNvPicPr/>
            <p:nvPr/>
          </p:nvPicPr>
          <p:blipFill>
            <a:blip r:embed="rId14" cstate="print"/>
            <a:stretch>
              <a:fillRect/>
            </a:stretch>
          </p:blipFill>
          <p:spPr>
            <a:xfrm>
              <a:off x="617220" y="3517392"/>
              <a:ext cx="1764792" cy="967740"/>
            </a:xfrm>
            <a:prstGeom prst="rect">
              <a:avLst/>
            </a:prstGeom>
          </p:spPr>
        </p:pic>
        <p:pic>
          <p:nvPicPr>
            <p:cNvPr id="26" name="object 26">
              <a:extLst>
                <a:ext uri="{FF2B5EF4-FFF2-40B4-BE49-F238E27FC236}">
                  <a16:creationId xmlns:a16="http://schemas.microsoft.com/office/drawing/2014/main" id="{F2246E4D-3D76-4316-83BB-C3DBD1B0397D}"/>
                </a:ext>
              </a:extLst>
            </p:cNvPr>
            <p:cNvPicPr/>
            <p:nvPr/>
          </p:nvPicPr>
          <p:blipFill>
            <a:blip r:embed="rId15" cstate="print"/>
            <a:stretch>
              <a:fillRect/>
            </a:stretch>
          </p:blipFill>
          <p:spPr>
            <a:xfrm>
              <a:off x="870204" y="3538728"/>
              <a:ext cx="1310640" cy="952499"/>
            </a:xfrm>
            <a:prstGeom prst="rect">
              <a:avLst/>
            </a:prstGeom>
          </p:spPr>
        </p:pic>
        <p:pic>
          <p:nvPicPr>
            <p:cNvPr id="27" name="object 27">
              <a:extLst>
                <a:ext uri="{FF2B5EF4-FFF2-40B4-BE49-F238E27FC236}">
                  <a16:creationId xmlns:a16="http://schemas.microsoft.com/office/drawing/2014/main" id="{36E67E1C-CF9C-42BA-9C2F-F4B1A09B8F51}"/>
                </a:ext>
              </a:extLst>
            </p:cNvPr>
            <p:cNvPicPr/>
            <p:nvPr/>
          </p:nvPicPr>
          <p:blipFill>
            <a:blip r:embed="rId16" cstate="print"/>
            <a:stretch>
              <a:fillRect/>
            </a:stretch>
          </p:blipFill>
          <p:spPr>
            <a:xfrm>
              <a:off x="659460" y="3540379"/>
              <a:ext cx="1679625" cy="881634"/>
            </a:xfrm>
            <a:prstGeom prst="rect">
              <a:avLst/>
            </a:prstGeom>
          </p:spPr>
        </p:pic>
      </p:grpSp>
      <p:sp>
        <p:nvSpPr>
          <p:cNvPr id="28" name="object 28">
            <a:extLst>
              <a:ext uri="{FF2B5EF4-FFF2-40B4-BE49-F238E27FC236}">
                <a16:creationId xmlns:a16="http://schemas.microsoft.com/office/drawing/2014/main" id="{ADB162F6-9D71-4F1B-9121-B0FC97ACF9CA}"/>
              </a:ext>
            </a:extLst>
          </p:cNvPr>
          <p:cNvSpPr txBox="1"/>
          <p:nvPr/>
        </p:nvSpPr>
        <p:spPr>
          <a:xfrm>
            <a:off x="7456553" y="1388584"/>
            <a:ext cx="1364121" cy="207318"/>
          </a:xfrm>
          <a:prstGeom prst="rect">
            <a:avLst/>
          </a:prstGeom>
        </p:spPr>
        <p:txBody>
          <a:bodyPr vert="horz" wrap="square" lIns="0" tIns="12082" rIns="0" bIns="0" rtlCol="0">
            <a:spAutoFit/>
          </a:bodyPr>
          <a:lstStyle/>
          <a:p>
            <a:pPr marL="11506">
              <a:spcBef>
                <a:spcPts val="95"/>
              </a:spcBef>
            </a:pPr>
            <a:r>
              <a:rPr sz="1268" dirty="0">
                <a:solidFill>
                  <a:srgbClr val="FFFFFF"/>
                </a:solidFill>
                <a:latin typeface="Microsoft Sans Serif"/>
                <a:cs typeface="Microsoft Sans Serif"/>
              </a:rPr>
              <a:t>Importance</a:t>
            </a:r>
            <a:r>
              <a:rPr sz="1268" spc="-36" dirty="0">
                <a:solidFill>
                  <a:srgbClr val="FFFFFF"/>
                </a:solidFill>
                <a:latin typeface="Microsoft Sans Serif"/>
                <a:cs typeface="Microsoft Sans Serif"/>
              </a:rPr>
              <a:t> </a:t>
            </a:r>
            <a:r>
              <a:rPr sz="1268" dirty="0">
                <a:solidFill>
                  <a:srgbClr val="FFFFFF"/>
                </a:solidFill>
                <a:latin typeface="Microsoft Sans Serif"/>
                <a:cs typeface="Microsoft Sans Serif"/>
              </a:rPr>
              <a:t>of</a:t>
            </a:r>
            <a:r>
              <a:rPr sz="1268" spc="-9" dirty="0">
                <a:solidFill>
                  <a:srgbClr val="FFFFFF"/>
                </a:solidFill>
                <a:latin typeface="Microsoft Sans Serif"/>
                <a:cs typeface="Microsoft Sans Serif"/>
              </a:rPr>
              <a:t> </a:t>
            </a:r>
            <a:r>
              <a:rPr sz="1268" spc="-23" dirty="0">
                <a:solidFill>
                  <a:srgbClr val="FFFFFF"/>
                </a:solidFill>
                <a:latin typeface="Microsoft Sans Serif"/>
                <a:cs typeface="Microsoft Sans Serif"/>
              </a:rPr>
              <a:t>FAR</a:t>
            </a:r>
            <a:endParaRPr sz="1268" dirty="0">
              <a:latin typeface="Microsoft Sans Serif"/>
              <a:cs typeface="Microsoft Sans Serif"/>
            </a:endParaRPr>
          </a:p>
        </p:txBody>
      </p:sp>
      <p:sp>
        <p:nvSpPr>
          <p:cNvPr id="29" name="object 29">
            <a:extLst>
              <a:ext uri="{FF2B5EF4-FFF2-40B4-BE49-F238E27FC236}">
                <a16:creationId xmlns:a16="http://schemas.microsoft.com/office/drawing/2014/main" id="{46E6B488-2D02-46EE-AF5C-DF76081CAE6C}"/>
              </a:ext>
            </a:extLst>
          </p:cNvPr>
          <p:cNvSpPr/>
          <p:nvPr/>
        </p:nvSpPr>
        <p:spPr>
          <a:xfrm>
            <a:off x="5867016" y="1813688"/>
            <a:ext cx="4541699" cy="651855"/>
          </a:xfrm>
          <a:custGeom>
            <a:avLst/>
            <a:gdLst/>
            <a:ahLst/>
            <a:cxnLst/>
            <a:rect l="l" t="t" r="r" b="b"/>
            <a:pathLst>
              <a:path w="5012690" h="719455">
                <a:moveTo>
                  <a:pt x="0" y="119887"/>
                </a:moveTo>
                <a:lnTo>
                  <a:pt x="9427" y="73241"/>
                </a:lnTo>
                <a:lnTo>
                  <a:pt x="35131" y="35131"/>
                </a:lnTo>
                <a:lnTo>
                  <a:pt x="73241" y="9427"/>
                </a:lnTo>
                <a:lnTo>
                  <a:pt x="119887" y="0"/>
                </a:lnTo>
                <a:lnTo>
                  <a:pt x="4892548" y="0"/>
                </a:lnTo>
                <a:lnTo>
                  <a:pt x="4939194" y="9427"/>
                </a:lnTo>
                <a:lnTo>
                  <a:pt x="4977304" y="35131"/>
                </a:lnTo>
                <a:lnTo>
                  <a:pt x="5003008" y="73241"/>
                </a:lnTo>
                <a:lnTo>
                  <a:pt x="5012435" y="119887"/>
                </a:lnTo>
                <a:lnTo>
                  <a:pt x="5012435" y="599439"/>
                </a:lnTo>
                <a:lnTo>
                  <a:pt x="5003008" y="646086"/>
                </a:lnTo>
                <a:lnTo>
                  <a:pt x="4977304" y="684196"/>
                </a:lnTo>
                <a:lnTo>
                  <a:pt x="4939194" y="709900"/>
                </a:lnTo>
                <a:lnTo>
                  <a:pt x="4892548" y="719327"/>
                </a:lnTo>
                <a:lnTo>
                  <a:pt x="119887" y="719327"/>
                </a:lnTo>
                <a:lnTo>
                  <a:pt x="73241" y="709900"/>
                </a:lnTo>
                <a:lnTo>
                  <a:pt x="35131" y="684196"/>
                </a:lnTo>
                <a:lnTo>
                  <a:pt x="9427" y="646086"/>
                </a:lnTo>
                <a:lnTo>
                  <a:pt x="0" y="599439"/>
                </a:lnTo>
                <a:lnTo>
                  <a:pt x="0" y="119887"/>
                </a:lnTo>
                <a:close/>
              </a:path>
            </a:pathLst>
          </a:custGeom>
          <a:ln w="19811">
            <a:solidFill>
              <a:srgbClr val="007361"/>
            </a:solidFill>
          </a:ln>
        </p:spPr>
        <p:txBody>
          <a:bodyPr wrap="square" lIns="0" tIns="0" rIns="0" bIns="0" rtlCol="0"/>
          <a:lstStyle/>
          <a:p>
            <a:endParaRPr sz="1631" dirty="0"/>
          </a:p>
        </p:txBody>
      </p:sp>
      <p:sp>
        <p:nvSpPr>
          <p:cNvPr id="30" name="object 30">
            <a:extLst>
              <a:ext uri="{FF2B5EF4-FFF2-40B4-BE49-F238E27FC236}">
                <a16:creationId xmlns:a16="http://schemas.microsoft.com/office/drawing/2014/main" id="{E07658BC-C4BA-452E-92ED-BCBF853479E4}"/>
              </a:ext>
            </a:extLst>
          </p:cNvPr>
          <p:cNvSpPr txBox="1"/>
          <p:nvPr/>
        </p:nvSpPr>
        <p:spPr>
          <a:xfrm>
            <a:off x="5951705" y="1902611"/>
            <a:ext cx="4247127" cy="413140"/>
          </a:xfrm>
          <a:prstGeom prst="rect">
            <a:avLst/>
          </a:prstGeom>
        </p:spPr>
        <p:txBody>
          <a:bodyPr vert="horz" wrap="square" lIns="0" tIns="11507" rIns="0" bIns="0" rtlCol="0">
            <a:spAutoFit/>
          </a:bodyPr>
          <a:lstStyle/>
          <a:p>
            <a:pPr marL="11506" marR="4602">
              <a:lnSpc>
                <a:spcPct val="106500"/>
              </a:lnSpc>
              <a:spcBef>
                <a:spcPts val="91"/>
              </a:spcBef>
            </a:pPr>
            <a:r>
              <a:rPr sz="1268" dirty="0">
                <a:latin typeface="Microsoft Sans Serif"/>
                <a:cs typeface="Microsoft Sans Serif"/>
              </a:rPr>
              <a:t>Comprehensive</a:t>
            </a:r>
            <a:r>
              <a:rPr sz="1268" spc="-23" dirty="0">
                <a:latin typeface="Microsoft Sans Serif"/>
                <a:cs typeface="Microsoft Sans Serif"/>
              </a:rPr>
              <a:t> </a:t>
            </a:r>
            <a:r>
              <a:rPr sz="1268" dirty="0">
                <a:latin typeface="Microsoft Sans Serif"/>
                <a:cs typeface="Microsoft Sans Serif"/>
              </a:rPr>
              <a:t>FAR</a:t>
            </a:r>
            <a:r>
              <a:rPr sz="1268" spc="-5" dirty="0">
                <a:latin typeface="Microsoft Sans Serif"/>
                <a:cs typeface="Microsoft Sans Serif"/>
              </a:rPr>
              <a:t> </a:t>
            </a:r>
            <a:r>
              <a:rPr sz="1268" dirty="0">
                <a:latin typeface="Microsoft Sans Serif"/>
                <a:cs typeface="Microsoft Sans Serif"/>
              </a:rPr>
              <a:t>leads</a:t>
            </a:r>
            <a:r>
              <a:rPr sz="1268" spc="-9" dirty="0">
                <a:latin typeface="Microsoft Sans Serif"/>
                <a:cs typeface="Microsoft Sans Serif"/>
              </a:rPr>
              <a:t> </a:t>
            </a:r>
            <a:r>
              <a:rPr sz="1268" dirty="0">
                <a:latin typeface="Microsoft Sans Serif"/>
                <a:cs typeface="Microsoft Sans Serif"/>
              </a:rPr>
              <a:t>to</a:t>
            </a:r>
            <a:r>
              <a:rPr sz="1268" spc="-9" dirty="0">
                <a:latin typeface="Microsoft Sans Serif"/>
                <a:cs typeface="Microsoft Sans Serif"/>
              </a:rPr>
              <a:t> in-</a:t>
            </a:r>
            <a:r>
              <a:rPr sz="1268" dirty="0">
                <a:latin typeface="Microsoft Sans Serif"/>
                <a:cs typeface="Microsoft Sans Serif"/>
              </a:rPr>
              <a:t>depth</a:t>
            </a:r>
            <a:r>
              <a:rPr sz="1268" spc="-32" dirty="0">
                <a:latin typeface="Microsoft Sans Serif"/>
                <a:cs typeface="Microsoft Sans Serif"/>
              </a:rPr>
              <a:t> </a:t>
            </a:r>
            <a:r>
              <a:rPr sz="1268" spc="-9" dirty="0">
                <a:latin typeface="Microsoft Sans Serif"/>
                <a:cs typeface="Microsoft Sans Serif"/>
              </a:rPr>
              <a:t>understanding</a:t>
            </a:r>
            <a:r>
              <a:rPr sz="1268" spc="-36" dirty="0">
                <a:latin typeface="Microsoft Sans Serif"/>
                <a:cs typeface="Microsoft Sans Serif"/>
              </a:rPr>
              <a:t> </a:t>
            </a:r>
            <a:r>
              <a:rPr sz="1268" dirty="0">
                <a:latin typeface="Microsoft Sans Serif"/>
                <a:cs typeface="Microsoft Sans Serif"/>
              </a:rPr>
              <a:t>of</a:t>
            </a:r>
            <a:r>
              <a:rPr sz="1268" spc="-9" dirty="0">
                <a:latin typeface="Microsoft Sans Serif"/>
                <a:cs typeface="Microsoft Sans Serif"/>
              </a:rPr>
              <a:t> </a:t>
            </a:r>
            <a:r>
              <a:rPr sz="1268" spc="-23" dirty="0">
                <a:latin typeface="Microsoft Sans Serif"/>
                <a:cs typeface="Microsoft Sans Serif"/>
              </a:rPr>
              <a:t>the </a:t>
            </a:r>
            <a:r>
              <a:rPr sz="1268" dirty="0">
                <a:latin typeface="Microsoft Sans Serif"/>
                <a:cs typeface="Microsoft Sans Serif"/>
              </a:rPr>
              <a:t>business</a:t>
            </a:r>
            <a:r>
              <a:rPr sz="1268" spc="-36" dirty="0">
                <a:latin typeface="Microsoft Sans Serif"/>
                <a:cs typeface="Microsoft Sans Serif"/>
              </a:rPr>
              <a:t> </a:t>
            </a:r>
            <a:r>
              <a:rPr sz="1268" dirty="0">
                <a:latin typeface="Microsoft Sans Serif"/>
                <a:cs typeface="Microsoft Sans Serif"/>
              </a:rPr>
              <a:t>and</a:t>
            </a:r>
            <a:r>
              <a:rPr sz="1268" spc="-23" dirty="0">
                <a:latin typeface="Microsoft Sans Serif"/>
                <a:cs typeface="Microsoft Sans Serif"/>
              </a:rPr>
              <a:t> </a:t>
            </a:r>
            <a:r>
              <a:rPr sz="1268" dirty="0">
                <a:latin typeface="Microsoft Sans Serif"/>
                <a:cs typeface="Microsoft Sans Serif"/>
              </a:rPr>
              <a:t>related</a:t>
            </a:r>
            <a:r>
              <a:rPr sz="1268" spc="-45" dirty="0">
                <a:latin typeface="Microsoft Sans Serif"/>
                <a:cs typeface="Microsoft Sans Serif"/>
              </a:rPr>
              <a:t> </a:t>
            </a:r>
            <a:r>
              <a:rPr sz="1268" dirty="0">
                <a:latin typeface="Microsoft Sans Serif"/>
                <a:cs typeface="Microsoft Sans Serif"/>
              </a:rPr>
              <a:t>commercial</a:t>
            </a:r>
            <a:r>
              <a:rPr sz="1268" spc="-36" dirty="0">
                <a:latin typeface="Microsoft Sans Serif"/>
                <a:cs typeface="Microsoft Sans Serif"/>
              </a:rPr>
              <a:t> </a:t>
            </a:r>
            <a:r>
              <a:rPr sz="1268" spc="-9" dirty="0">
                <a:latin typeface="Microsoft Sans Serif"/>
                <a:cs typeface="Microsoft Sans Serif"/>
              </a:rPr>
              <a:t>considerations</a:t>
            </a:r>
            <a:endParaRPr sz="1268" dirty="0">
              <a:latin typeface="Microsoft Sans Serif"/>
              <a:cs typeface="Microsoft Sans Serif"/>
            </a:endParaRPr>
          </a:p>
        </p:txBody>
      </p:sp>
      <p:sp>
        <p:nvSpPr>
          <p:cNvPr id="31" name="object 31">
            <a:extLst>
              <a:ext uri="{FF2B5EF4-FFF2-40B4-BE49-F238E27FC236}">
                <a16:creationId xmlns:a16="http://schemas.microsoft.com/office/drawing/2014/main" id="{ADA1265A-61BA-48B4-BC70-C288887A71AB}"/>
              </a:ext>
            </a:extLst>
          </p:cNvPr>
          <p:cNvSpPr/>
          <p:nvPr/>
        </p:nvSpPr>
        <p:spPr>
          <a:xfrm>
            <a:off x="5867016" y="2643551"/>
            <a:ext cx="4541699" cy="3139031"/>
          </a:xfrm>
          <a:custGeom>
            <a:avLst/>
            <a:gdLst/>
            <a:ahLst/>
            <a:cxnLst/>
            <a:rect l="l" t="t" r="r" b="b"/>
            <a:pathLst>
              <a:path w="5012690" h="3464560">
                <a:moveTo>
                  <a:pt x="0" y="119887"/>
                </a:moveTo>
                <a:lnTo>
                  <a:pt x="9427" y="73241"/>
                </a:lnTo>
                <a:lnTo>
                  <a:pt x="35131" y="35131"/>
                </a:lnTo>
                <a:lnTo>
                  <a:pt x="73241" y="9427"/>
                </a:lnTo>
                <a:lnTo>
                  <a:pt x="119887" y="0"/>
                </a:lnTo>
                <a:lnTo>
                  <a:pt x="4892548" y="0"/>
                </a:lnTo>
                <a:lnTo>
                  <a:pt x="4939194" y="9427"/>
                </a:lnTo>
                <a:lnTo>
                  <a:pt x="4977304" y="35131"/>
                </a:lnTo>
                <a:lnTo>
                  <a:pt x="5003008" y="73241"/>
                </a:lnTo>
                <a:lnTo>
                  <a:pt x="5012435" y="119887"/>
                </a:lnTo>
                <a:lnTo>
                  <a:pt x="5012435" y="599439"/>
                </a:lnTo>
                <a:lnTo>
                  <a:pt x="5003008" y="646086"/>
                </a:lnTo>
                <a:lnTo>
                  <a:pt x="4977304" y="684196"/>
                </a:lnTo>
                <a:lnTo>
                  <a:pt x="4939194" y="709900"/>
                </a:lnTo>
                <a:lnTo>
                  <a:pt x="4892548" y="719327"/>
                </a:lnTo>
                <a:lnTo>
                  <a:pt x="119887" y="719327"/>
                </a:lnTo>
                <a:lnTo>
                  <a:pt x="73241" y="709900"/>
                </a:lnTo>
                <a:lnTo>
                  <a:pt x="35131" y="684196"/>
                </a:lnTo>
                <a:lnTo>
                  <a:pt x="9427" y="646086"/>
                </a:lnTo>
                <a:lnTo>
                  <a:pt x="0" y="599439"/>
                </a:lnTo>
                <a:lnTo>
                  <a:pt x="0" y="119887"/>
                </a:lnTo>
                <a:close/>
              </a:path>
              <a:path w="5012690" h="3464560">
                <a:moveTo>
                  <a:pt x="0" y="1034288"/>
                </a:moveTo>
                <a:lnTo>
                  <a:pt x="9427" y="987641"/>
                </a:lnTo>
                <a:lnTo>
                  <a:pt x="35131" y="949531"/>
                </a:lnTo>
                <a:lnTo>
                  <a:pt x="73241" y="923827"/>
                </a:lnTo>
                <a:lnTo>
                  <a:pt x="119887" y="914400"/>
                </a:lnTo>
                <a:lnTo>
                  <a:pt x="4892548" y="914400"/>
                </a:lnTo>
                <a:lnTo>
                  <a:pt x="4939194" y="923827"/>
                </a:lnTo>
                <a:lnTo>
                  <a:pt x="4977304" y="949531"/>
                </a:lnTo>
                <a:lnTo>
                  <a:pt x="5003008" y="987641"/>
                </a:lnTo>
                <a:lnTo>
                  <a:pt x="5012435" y="1034288"/>
                </a:lnTo>
                <a:lnTo>
                  <a:pt x="5012435" y="1513839"/>
                </a:lnTo>
                <a:lnTo>
                  <a:pt x="5003008" y="1560486"/>
                </a:lnTo>
                <a:lnTo>
                  <a:pt x="4977304" y="1598596"/>
                </a:lnTo>
                <a:lnTo>
                  <a:pt x="4939194" y="1624300"/>
                </a:lnTo>
                <a:lnTo>
                  <a:pt x="4892548" y="1633727"/>
                </a:lnTo>
                <a:lnTo>
                  <a:pt x="119887" y="1633727"/>
                </a:lnTo>
                <a:lnTo>
                  <a:pt x="73241" y="1624300"/>
                </a:lnTo>
                <a:lnTo>
                  <a:pt x="35131" y="1598596"/>
                </a:lnTo>
                <a:lnTo>
                  <a:pt x="9427" y="1560486"/>
                </a:lnTo>
                <a:lnTo>
                  <a:pt x="0" y="1513839"/>
                </a:lnTo>
                <a:lnTo>
                  <a:pt x="0" y="1034288"/>
                </a:lnTo>
                <a:close/>
              </a:path>
              <a:path w="5012690" h="3464560">
                <a:moveTo>
                  <a:pt x="0" y="1950212"/>
                </a:moveTo>
                <a:lnTo>
                  <a:pt x="9427" y="1903565"/>
                </a:lnTo>
                <a:lnTo>
                  <a:pt x="35131" y="1865455"/>
                </a:lnTo>
                <a:lnTo>
                  <a:pt x="73241" y="1839751"/>
                </a:lnTo>
                <a:lnTo>
                  <a:pt x="119887" y="1830324"/>
                </a:lnTo>
                <a:lnTo>
                  <a:pt x="4892548" y="1830324"/>
                </a:lnTo>
                <a:lnTo>
                  <a:pt x="4939194" y="1839751"/>
                </a:lnTo>
                <a:lnTo>
                  <a:pt x="4977304" y="1865455"/>
                </a:lnTo>
                <a:lnTo>
                  <a:pt x="5003008" y="1903565"/>
                </a:lnTo>
                <a:lnTo>
                  <a:pt x="5012435" y="1950212"/>
                </a:lnTo>
                <a:lnTo>
                  <a:pt x="5012435" y="2429764"/>
                </a:lnTo>
                <a:lnTo>
                  <a:pt x="5003008" y="2476410"/>
                </a:lnTo>
                <a:lnTo>
                  <a:pt x="4977304" y="2514520"/>
                </a:lnTo>
                <a:lnTo>
                  <a:pt x="4939194" y="2540224"/>
                </a:lnTo>
                <a:lnTo>
                  <a:pt x="4892548" y="2549652"/>
                </a:lnTo>
                <a:lnTo>
                  <a:pt x="119887" y="2549652"/>
                </a:lnTo>
                <a:lnTo>
                  <a:pt x="73241" y="2540224"/>
                </a:lnTo>
                <a:lnTo>
                  <a:pt x="35131" y="2514520"/>
                </a:lnTo>
                <a:lnTo>
                  <a:pt x="9427" y="2476410"/>
                </a:lnTo>
                <a:lnTo>
                  <a:pt x="0" y="2429764"/>
                </a:lnTo>
                <a:lnTo>
                  <a:pt x="0" y="1950212"/>
                </a:lnTo>
                <a:close/>
              </a:path>
              <a:path w="5012690" h="3464560">
                <a:moveTo>
                  <a:pt x="0" y="2864612"/>
                </a:moveTo>
                <a:lnTo>
                  <a:pt x="9427" y="2817965"/>
                </a:lnTo>
                <a:lnTo>
                  <a:pt x="35131" y="2779855"/>
                </a:lnTo>
                <a:lnTo>
                  <a:pt x="73241" y="2754151"/>
                </a:lnTo>
                <a:lnTo>
                  <a:pt x="119887" y="2744724"/>
                </a:lnTo>
                <a:lnTo>
                  <a:pt x="4892548" y="2744724"/>
                </a:lnTo>
                <a:lnTo>
                  <a:pt x="4939194" y="2754151"/>
                </a:lnTo>
                <a:lnTo>
                  <a:pt x="4977304" y="2779855"/>
                </a:lnTo>
                <a:lnTo>
                  <a:pt x="5003008" y="2817965"/>
                </a:lnTo>
                <a:lnTo>
                  <a:pt x="5012435" y="2864612"/>
                </a:lnTo>
                <a:lnTo>
                  <a:pt x="5012435" y="3344164"/>
                </a:lnTo>
                <a:lnTo>
                  <a:pt x="5003008" y="3390826"/>
                </a:lnTo>
                <a:lnTo>
                  <a:pt x="4977304" y="3428934"/>
                </a:lnTo>
                <a:lnTo>
                  <a:pt x="4939194" y="3454629"/>
                </a:lnTo>
                <a:lnTo>
                  <a:pt x="4892548" y="3464052"/>
                </a:lnTo>
                <a:lnTo>
                  <a:pt x="119887" y="3464052"/>
                </a:lnTo>
                <a:lnTo>
                  <a:pt x="73241" y="3454629"/>
                </a:lnTo>
                <a:lnTo>
                  <a:pt x="35131" y="3428934"/>
                </a:lnTo>
                <a:lnTo>
                  <a:pt x="9427" y="3390826"/>
                </a:lnTo>
                <a:lnTo>
                  <a:pt x="0" y="3344164"/>
                </a:lnTo>
                <a:lnTo>
                  <a:pt x="0" y="2864612"/>
                </a:lnTo>
                <a:close/>
              </a:path>
            </a:pathLst>
          </a:custGeom>
          <a:ln w="19812">
            <a:solidFill>
              <a:srgbClr val="007361"/>
            </a:solidFill>
          </a:ln>
        </p:spPr>
        <p:txBody>
          <a:bodyPr wrap="square" lIns="0" tIns="0" rIns="0" bIns="0" rtlCol="0"/>
          <a:lstStyle/>
          <a:p>
            <a:endParaRPr sz="1631" dirty="0"/>
          </a:p>
        </p:txBody>
      </p:sp>
      <p:sp>
        <p:nvSpPr>
          <p:cNvPr id="32" name="object 32">
            <a:extLst>
              <a:ext uri="{FF2B5EF4-FFF2-40B4-BE49-F238E27FC236}">
                <a16:creationId xmlns:a16="http://schemas.microsoft.com/office/drawing/2014/main" id="{1E1380D8-BF17-4E7B-B137-1EEEDD38A060}"/>
              </a:ext>
            </a:extLst>
          </p:cNvPr>
          <p:cNvSpPr txBox="1"/>
          <p:nvPr/>
        </p:nvSpPr>
        <p:spPr>
          <a:xfrm>
            <a:off x="5951705" y="2732476"/>
            <a:ext cx="4245977" cy="2975508"/>
          </a:xfrm>
          <a:prstGeom prst="rect">
            <a:avLst/>
          </a:prstGeom>
        </p:spPr>
        <p:txBody>
          <a:bodyPr vert="horz" wrap="square" lIns="0" tIns="11507" rIns="0" bIns="0" rtlCol="0">
            <a:spAutoFit/>
          </a:bodyPr>
          <a:lstStyle/>
          <a:p>
            <a:pPr marL="11506" marR="22437">
              <a:lnSpc>
                <a:spcPct val="106400"/>
              </a:lnSpc>
              <a:spcBef>
                <a:spcPts val="91"/>
              </a:spcBef>
            </a:pPr>
            <a:r>
              <a:rPr sz="1268" spc="-59" dirty="0">
                <a:latin typeface="Microsoft Sans Serif"/>
                <a:cs typeface="Microsoft Sans Serif"/>
              </a:rPr>
              <a:t>To</a:t>
            </a:r>
            <a:r>
              <a:rPr sz="1268" spc="-27" dirty="0">
                <a:latin typeface="Microsoft Sans Serif"/>
                <a:cs typeface="Microsoft Sans Serif"/>
              </a:rPr>
              <a:t> </a:t>
            </a:r>
            <a:r>
              <a:rPr sz="1268" dirty="0">
                <a:latin typeface="Microsoft Sans Serif"/>
                <a:cs typeface="Microsoft Sans Serif"/>
              </a:rPr>
              <a:t>identify</a:t>
            </a:r>
            <a:r>
              <a:rPr sz="1268" spc="-54" dirty="0">
                <a:latin typeface="Microsoft Sans Serif"/>
                <a:cs typeface="Microsoft Sans Serif"/>
              </a:rPr>
              <a:t> </a:t>
            </a:r>
            <a:r>
              <a:rPr sz="1268" dirty="0">
                <a:latin typeface="Microsoft Sans Serif"/>
                <a:cs typeface="Microsoft Sans Serif"/>
              </a:rPr>
              <a:t>any</a:t>
            </a:r>
            <a:r>
              <a:rPr sz="1268" spc="-36" dirty="0">
                <a:latin typeface="Microsoft Sans Serif"/>
                <a:cs typeface="Microsoft Sans Serif"/>
              </a:rPr>
              <a:t> </a:t>
            </a:r>
            <a:r>
              <a:rPr sz="1268" dirty="0">
                <a:latin typeface="Microsoft Sans Serif"/>
                <a:cs typeface="Microsoft Sans Serif"/>
              </a:rPr>
              <a:t>uncontrolled</a:t>
            </a:r>
            <a:r>
              <a:rPr sz="1268" spc="-59" dirty="0">
                <a:latin typeface="Microsoft Sans Serif"/>
                <a:cs typeface="Microsoft Sans Serif"/>
              </a:rPr>
              <a:t> </a:t>
            </a:r>
            <a:r>
              <a:rPr sz="1268" dirty="0">
                <a:latin typeface="Microsoft Sans Serif"/>
                <a:cs typeface="Microsoft Sans Serif"/>
              </a:rPr>
              <a:t>transaction</a:t>
            </a:r>
            <a:r>
              <a:rPr sz="1268" spc="-63" dirty="0">
                <a:latin typeface="Microsoft Sans Serif"/>
                <a:cs typeface="Microsoft Sans Serif"/>
              </a:rPr>
              <a:t> </a:t>
            </a:r>
            <a:r>
              <a:rPr sz="1268" dirty="0">
                <a:latin typeface="Microsoft Sans Serif"/>
                <a:cs typeface="Microsoft Sans Serif"/>
              </a:rPr>
              <a:t>involving</a:t>
            </a:r>
            <a:r>
              <a:rPr sz="1268" spc="-9" dirty="0">
                <a:latin typeface="Microsoft Sans Serif"/>
                <a:cs typeface="Microsoft Sans Serif"/>
              </a:rPr>
              <a:t> </a:t>
            </a:r>
            <a:r>
              <a:rPr sz="1268" dirty="0">
                <a:latin typeface="Microsoft Sans Serif"/>
                <a:cs typeface="Microsoft Sans Serif"/>
              </a:rPr>
              <a:t>one</a:t>
            </a:r>
            <a:r>
              <a:rPr sz="1268" spc="-41" dirty="0">
                <a:latin typeface="Microsoft Sans Serif"/>
                <a:cs typeface="Microsoft Sans Serif"/>
              </a:rPr>
              <a:t> </a:t>
            </a:r>
            <a:r>
              <a:rPr sz="1268" dirty="0">
                <a:latin typeface="Microsoft Sans Serif"/>
                <a:cs typeface="Microsoft Sans Serif"/>
              </a:rPr>
              <a:t>of</a:t>
            </a:r>
            <a:r>
              <a:rPr sz="1268" spc="-36" dirty="0">
                <a:latin typeface="Microsoft Sans Serif"/>
                <a:cs typeface="Microsoft Sans Serif"/>
              </a:rPr>
              <a:t> </a:t>
            </a:r>
            <a:r>
              <a:rPr sz="1268" spc="-23" dirty="0">
                <a:latin typeface="Microsoft Sans Serif"/>
                <a:cs typeface="Microsoft Sans Serif"/>
              </a:rPr>
              <a:t>the </a:t>
            </a:r>
            <a:r>
              <a:rPr sz="1268" spc="-9" dirty="0">
                <a:latin typeface="Microsoft Sans Serif"/>
                <a:cs typeface="Microsoft Sans Serif"/>
              </a:rPr>
              <a:t>controlled</a:t>
            </a:r>
            <a:r>
              <a:rPr sz="1268" dirty="0">
                <a:latin typeface="Microsoft Sans Serif"/>
                <a:cs typeface="Microsoft Sans Serif"/>
              </a:rPr>
              <a:t> </a:t>
            </a:r>
            <a:r>
              <a:rPr sz="1268" spc="-9" dirty="0">
                <a:latin typeface="Microsoft Sans Serif"/>
                <a:cs typeface="Microsoft Sans Serif"/>
              </a:rPr>
              <a:t>parties</a:t>
            </a:r>
            <a:endParaRPr sz="1268" dirty="0">
              <a:latin typeface="Microsoft Sans Serif"/>
              <a:cs typeface="Microsoft Sans Serif"/>
            </a:endParaRPr>
          </a:p>
          <a:p>
            <a:pPr>
              <a:lnSpc>
                <a:spcPct val="100000"/>
              </a:lnSpc>
            </a:pPr>
            <a:endParaRPr sz="1268" dirty="0">
              <a:latin typeface="Microsoft Sans Serif"/>
              <a:cs typeface="Microsoft Sans Serif"/>
            </a:endParaRPr>
          </a:p>
          <a:p>
            <a:pPr>
              <a:spcBef>
                <a:spcPts val="416"/>
              </a:spcBef>
            </a:pPr>
            <a:endParaRPr sz="1268" dirty="0">
              <a:latin typeface="Microsoft Sans Serif"/>
              <a:cs typeface="Microsoft Sans Serif"/>
            </a:endParaRPr>
          </a:p>
          <a:p>
            <a:pPr marL="11506" marR="4602">
              <a:lnSpc>
                <a:spcPct val="106400"/>
              </a:lnSpc>
            </a:pPr>
            <a:r>
              <a:rPr sz="1268" dirty="0">
                <a:latin typeface="Microsoft Sans Serif"/>
                <a:cs typeface="Microsoft Sans Serif"/>
              </a:rPr>
              <a:t>Allows</a:t>
            </a:r>
            <a:r>
              <a:rPr sz="1268" spc="9" dirty="0">
                <a:latin typeface="Microsoft Sans Serif"/>
                <a:cs typeface="Microsoft Sans Serif"/>
              </a:rPr>
              <a:t> </a:t>
            </a:r>
            <a:r>
              <a:rPr sz="1268" dirty="0">
                <a:latin typeface="Microsoft Sans Serif"/>
                <a:cs typeface="Microsoft Sans Serif"/>
              </a:rPr>
              <a:t>appropriate</a:t>
            </a:r>
            <a:r>
              <a:rPr sz="1268" spc="-41" dirty="0">
                <a:latin typeface="Microsoft Sans Serif"/>
                <a:cs typeface="Microsoft Sans Serif"/>
              </a:rPr>
              <a:t> </a:t>
            </a:r>
            <a:r>
              <a:rPr sz="1268" spc="-9" dirty="0">
                <a:latin typeface="Microsoft Sans Serif"/>
                <a:cs typeface="Microsoft Sans Serif"/>
              </a:rPr>
              <a:t>characterization</a:t>
            </a:r>
            <a:r>
              <a:rPr sz="1268" spc="-36" dirty="0">
                <a:latin typeface="Microsoft Sans Serif"/>
                <a:cs typeface="Microsoft Sans Serif"/>
              </a:rPr>
              <a:t> </a:t>
            </a:r>
            <a:r>
              <a:rPr sz="1268" dirty="0">
                <a:latin typeface="Microsoft Sans Serif"/>
                <a:cs typeface="Microsoft Sans Serif"/>
              </a:rPr>
              <a:t>of</a:t>
            </a:r>
            <a:r>
              <a:rPr sz="1268" spc="-14" dirty="0">
                <a:latin typeface="Microsoft Sans Serif"/>
                <a:cs typeface="Microsoft Sans Serif"/>
              </a:rPr>
              <a:t> </a:t>
            </a:r>
            <a:r>
              <a:rPr sz="1268" dirty="0">
                <a:latin typeface="Microsoft Sans Serif"/>
                <a:cs typeface="Microsoft Sans Serif"/>
              </a:rPr>
              <a:t>the</a:t>
            </a:r>
            <a:r>
              <a:rPr sz="1268" spc="-18" dirty="0">
                <a:latin typeface="Microsoft Sans Serif"/>
                <a:cs typeface="Microsoft Sans Serif"/>
              </a:rPr>
              <a:t> </a:t>
            </a:r>
            <a:r>
              <a:rPr sz="1268" dirty="0">
                <a:latin typeface="Microsoft Sans Serif"/>
                <a:cs typeface="Microsoft Sans Serif"/>
              </a:rPr>
              <a:t>business.</a:t>
            </a:r>
            <a:r>
              <a:rPr sz="1268" spc="-14" dirty="0">
                <a:latin typeface="Microsoft Sans Serif"/>
                <a:cs typeface="Microsoft Sans Serif"/>
              </a:rPr>
              <a:t> </a:t>
            </a:r>
            <a:r>
              <a:rPr sz="1268" b="1" dirty="0">
                <a:latin typeface="Arial"/>
                <a:cs typeface="Arial"/>
              </a:rPr>
              <a:t>This</a:t>
            </a:r>
            <a:r>
              <a:rPr sz="1268" b="1" spc="-41" dirty="0">
                <a:latin typeface="Arial"/>
                <a:cs typeface="Arial"/>
              </a:rPr>
              <a:t> </a:t>
            </a:r>
            <a:r>
              <a:rPr sz="1268" b="1" spc="-23" dirty="0">
                <a:latin typeface="Arial"/>
                <a:cs typeface="Arial"/>
              </a:rPr>
              <a:t>is </a:t>
            </a:r>
            <a:r>
              <a:rPr sz="1268" b="1" dirty="0">
                <a:latin typeface="Arial"/>
                <a:cs typeface="Arial"/>
              </a:rPr>
              <a:t>one</a:t>
            </a:r>
            <a:r>
              <a:rPr sz="1268" b="1" spc="-23" dirty="0">
                <a:latin typeface="Arial"/>
                <a:cs typeface="Arial"/>
              </a:rPr>
              <a:t> </a:t>
            </a:r>
            <a:r>
              <a:rPr sz="1268" b="1" dirty="0">
                <a:latin typeface="Arial"/>
                <a:cs typeface="Arial"/>
              </a:rPr>
              <a:t>of</a:t>
            </a:r>
            <a:r>
              <a:rPr sz="1268" b="1" spc="-32" dirty="0">
                <a:latin typeface="Arial"/>
                <a:cs typeface="Arial"/>
              </a:rPr>
              <a:t> </a:t>
            </a:r>
            <a:r>
              <a:rPr sz="1268" b="1" dirty="0">
                <a:latin typeface="Arial"/>
                <a:cs typeface="Arial"/>
              </a:rPr>
              <a:t>the</a:t>
            </a:r>
            <a:r>
              <a:rPr sz="1268" b="1" spc="-32" dirty="0">
                <a:latin typeface="Arial"/>
                <a:cs typeface="Arial"/>
              </a:rPr>
              <a:t> </a:t>
            </a:r>
            <a:r>
              <a:rPr sz="1268" b="1" dirty="0">
                <a:latin typeface="Arial"/>
                <a:cs typeface="Arial"/>
              </a:rPr>
              <a:t>most</a:t>
            </a:r>
            <a:r>
              <a:rPr sz="1268" b="1" spc="-23" dirty="0">
                <a:latin typeface="Arial"/>
                <a:cs typeface="Arial"/>
              </a:rPr>
              <a:t> </a:t>
            </a:r>
            <a:r>
              <a:rPr sz="1268" b="1" dirty="0">
                <a:latin typeface="Arial"/>
                <a:cs typeface="Arial"/>
              </a:rPr>
              <a:t>important</a:t>
            </a:r>
            <a:r>
              <a:rPr sz="1268" b="1" spc="-41" dirty="0">
                <a:latin typeface="Arial"/>
                <a:cs typeface="Arial"/>
              </a:rPr>
              <a:t> </a:t>
            </a:r>
            <a:r>
              <a:rPr sz="1268" b="1" dirty="0">
                <a:latin typeface="Arial"/>
                <a:cs typeface="Arial"/>
              </a:rPr>
              <a:t>objective</a:t>
            </a:r>
            <a:r>
              <a:rPr sz="1268" b="1" spc="-54" dirty="0">
                <a:latin typeface="Arial"/>
                <a:cs typeface="Arial"/>
              </a:rPr>
              <a:t> </a:t>
            </a:r>
            <a:r>
              <a:rPr sz="1268" b="1" dirty="0">
                <a:latin typeface="Arial"/>
                <a:cs typeface="Arial"/>
              </a:rPr>
              <a:t>of</a:t>
            </a:r>
            <a:r>
              <a:rPr sz="1268" b="1" spc="-18" dirty="0">
                <a:latin typeface="Arial"/>
                <a:cs typeface="Arial"/>
              </a:rPr>
              <a:t> </a:t>
            </a:r>
            <a:r>
              <a:rPr sz="1268" b="1" dirty="0">
                <a:latin typeface="Arial"/>
                <a:cs typeface="Arial"/>
              </a:rPr>
              <a:t>a</a:t>
            </a:r>
            <a:r>
              <a:rPr sz="1268" b="1" spc="-23" dirty="0">
                <a:latin typeface="Arial"/>
                <a:cs typeface="Arial"/>
              </a:rPr>
              <a:t> FAR</a:t>
            </a:r>
            <a:endParaRPr sz="1268" dirty="0">
              <a:latin typeface="Arial"/>
              <a:cs typeface="Arial"/>
            </a:endParaRPr>
          </a:p>
          <a:p>
            <a:pPr>
              <a:lnSpc>
                <a:spcPct val="100000"/>
              </a:lnSpc>
            </a:pPr>
            <a:endParaRPr sz="1268" dirty="0">
              <a:latin typeface="Arial"/>
              <a:cs typeface="Arial"/>
            </a:endParaRPr>
          </a:p>
          <a:p>
            <a:pPr>
              <a:spcBef>
                <a:spcPts val="376"/>
              </a:spcBef>
            </a:pPr>
            <a:endParaRPr sz="1268" dirty="0">
              <a:latin typeface="Arial"/>
              <a:cs typeface="Arial"/>
            </a:endParaRPr>
          </a:p>
          <a:p>
            <a:pPr marL="11506" marR="172593">
              <a:lnSpc>
                <a:spcPct val="106400"/>
              </a:lnSpc>
            </a:pPr>
            <a:r>
              <a:rPr sz="1268" dirty="0">
                <a:latin typeface="Microsoft Sans Serif"/>
                <a:cs typeface="Microsoft Sans Serif"/>
              </a:rPr>
              <a:t>Helps</a:t>
            </a:r>
            <a:r>
              <a:rPr sz="1268" spc="-14" dirty="0">
                <a:latin typeface="Microsoft Sans Serif"/>
                <a:cs typeface="Microsoft Sans Serif"/>
              </a:rPr>
              <a:t> </a:t>
            </a:r>
            <a:r>
              <a:rPr sz="1268" dirty="0">
                <a:latin typeface="Microsoft Sans Serif"/>
                <a:cs typeface="Microsoft Sans Serif"/>
              </a:rPr>
              <a:t>setting</a:t>
            </a:r>
            <a:r>
              <a:rPr sz="1268" spc="-36" dirty="0">
                <a:latin typeface="Microsoft Sans Serif"/>
                <a:cs typeface="Microsoft Sans Serif"/>
              </a:rPr>
              <a:t> </a:t>
            </a:r>
            <a:r>
              <a:rPr sz="1268" dirty="0">
                <a:latin typeface="Microsoft Sans Serif"/>
                <a:cs typeface="Microsoft Sans Serif"/>
              </a:rPr>
              <a:t>up</a:t>
            </a:r>
            <a:r>
              <a:rPr sz="1268" spc="-5" dirty="0">
                <a:latin typeface="Microsoft Sans Serif"/>
                <a:cs typeface="Microsoft Sans Serif"/>
              </a:rPr>
              <a:t> </a:t>
            </a:r>
            <a:r>
              <a:rPr sz="1268" dirty="0">
                <a:latin typeface="Microsoft Sans Serif"/>
                <a:cs typeface="Microsoft Sans Serif"/>
              </a:rPr>
              <a:t>of</a:t>
            </a:r>
            <a:r>
              <a:rPr sz="1268" spc="-14" dirty="0">
                <a:latin typeface="Microsoft Sans Serif"/>
                <a:cs typeface="Microsoft Sans Serif"/>
              </a:rPr>
              <a:t> </a:t>
            </a:r>
            <a:r>
              <a:rPr sz="1268" dirty="0">
                <a:latin typeface="Microsoft Sans Serif"/>
                <a:cs typeface="Microsoft Sans Serif"/>
              </a:rPr>
              <a:t>an</a:t>
            </a:r>
            <a:r>
              <a:rPr sz="1268" spc="-14" dirty="0">
                <a:latin typeface="Microsoft Sans Serif"/>
                <a:cs typeface="Microsoft Sans Serif"/>
              </a:rPr>
              <a:t> </a:t>
            </a:r>
            <a:r>
              <a:rPr sz="1268" dirty="0">
                <a:latin typeface="Microsoft Sans Serif"/>
                <a:cs typeface="Microsoft Sans Serif"/>
              </a:rPr>
              <a:t>appropriate</a:t>
            </a:r>
            <a:r>
              <a:rPr sz="1268" spc="-36" dirty="0">
                <a:latin typeface="Microsoft Sans Serif"/>
                <a:cs typeface="Microsoft Sans Serif"/>
              </a:rPr>
              <a:t> </a:t>
            </a:r>
            <a:r>
              <a:rPr sz="1268" dirty="0">
                <a:latin typeface="Microsoft Sans Serif"/>
                <a:cs typeface="Microsoft Sans Serif"/>
              </a:rPr>
              <a:t>pricing</a:t>
            </a:r>
            <a:r>
              <a:rPr sz="1268" spc="-27" dirty="0">
                <a:latin typeface="Microsoft Sans Serif"/>
                <a:cs typeface="Microsoft Sans Serif"/>
              </a:rPr>
              <a:t> </a:t>
            </a:r>
            <a:r>
              <a:rPr sz="1268" dirty="0">
                <a:latin typeface="Microsoft Sans Serif"/>
                <a:cs typeface="Microsoft Sans Serif"/>
              </a:rPr>
              <a:t>model</a:t>
            </a:r>
            <a:r>
              <a:rPr sz="1268" spc="-14" dirty="0">
                <a:latin typeface="Microsoft Sans Serif"/>
                <a:cs typeface="Microsoft Sans Serif"/>
              </a:rPr>
              <a:t> </a:t>
            </a:r>
            <a:r>
              <a:rPr sz="1268" dirty="0">
                <a:latin typeface="Microsoft Sans Serif"/>
                <a:cs typeface="Microsoft Sans Serif"/>
              </a:rPr>
              <a:t>for</a:t>
            </a:r>
            <a:r>
              <a:rPr sz="1268" spc="-14" dirty="0">
                <a:latin typeface="Microsoft Sans Serif"/>
                <a:cs typeface="Microsoft Sans Serif"/>
              </a:rPr>
              <a:t> </a:t>
            </a:r>
            <a:r>
              <a:rPr sz="1268" spc="-9" dirty="0">
                <a:latin typeface="Microsoft Sans Serif"/>
                <a:cs typeface="Microsoft Sans Serif"/>
              </a:rPr>
              <a:t>inter- </a:t>
            </a:r>
            <a:r>
              <a:rPr sz="1268" dirty="0">
                <a:latin typeface="Microsoft Sans Serif"/>
                <a:cs typeface="Microsoft Sans Serif"/>
              </a:rPr>
              <a:t>company</a:t>
            </a:r>
            <a:r>
              <a:rPr sz="1268" spc="-27" dirty="0">
                <a:latin typeface="Microsoft Sans Serif"/>
                <a:cs typeface="Microsoft Sans Serif"/>
              </a:rPr>
              <a:t> </a:t>
            </a:r>
            <a:r>
              <a:rPr sz="1268" spc="-9" dirty="0">
                <a:latin typeface="Microsoft Sans Serif"/>
                <a:cs typeface="Microsoft Sans Serif"/>
              </a:rPr>
              <a:t>transactions</a:t>
            </a:r>
            <a:endParaRPr sz="1268" dirty="0">
              <a:latin typeface="Microsoft Sans Serif"/>
              <a:cs typeface="Microsoft Sans Serif"/>
            </a:endParaRPr>
          </a:p>
          <a:p>
            <a:pPr>
              <a:lnSpc>
                <a:spcPct val="100000"/>
              </a:lnSpc>
            </a:pPr>
            <a:endParaRPr sz="1268" dirty="0">
              <a:latin typeface="Microsoft Sans Serif"/>
              <a:cs typeface="Microsoft Sans Serif"/>
            </a:endParaRPr>
          </a:p>
          <a:p>
            <a:pPr>
              <a:spcBef>
                <a:spcPts val="416"/>
              </a:spcBef>
            </a:pPr>
            <a:endParaRPr sz="1268" dirty="0">
              <a:latin typeface="Microsoft Sans Serif"/>
              <a:cs typeface="Microsoft Sans Serif"/>
            </a:endParaRPr>
          </a:p>
          <a:p>
            <a:pPr marL="11506" marR="188701">
              <a:lnSpc>
                <a:spcPct val="106400"/>
              </a:lnSpc>
              <a:spcBef>
                <a:spcPts val="5"/>
              </a:spcBef>
            </a:pPr>
            <a:r>
              <a:rPr sz="1268" dirty="0">
                <a:latin typeface="Microsoft Sans Serif"/>
                <a:cs typeface="Microsoft Sans Serif"/>
              </a:rPr>
              <a:t>Robust</a:t>
            </a:r>
            <a:r>
              <a:rPr sz="1268" spc="-27" dirty="0">
                <a:latin typeface="Microsoft Sans Serif"/>
                <a:cs typeface="Microsoft Sans Serif"/>
              </a:rPr>
              <a:t> </a:t>
            </a:r>
            <a:r>
              <a:rPr sz="1268" dirty="0">
                <a:latin typeface="Microsoft Sans Serif"/>
                <a:cs typeface="Microsoft Sans Serif"/>
              </a:rPr>
              <a:t>FAR</a:t>
            </a:r>
            <a:r>
              <a:rPr sz="1268" spc="-18" dirty="0">
                <a:latin typeface="Microsoft Sans Serif"/>
                <a:cs typeface="Microsoft Sans Serif"/>
              </a:rPr>
              <a:t> </a:t>
            </a:r>
            <a:r>
              <a:rPr sz="1268" dirty="0">
                <a:latin typeface="Microsoft Sans Serif"/>
                <a:cs typeface="Microsoft Sans Serif"/>
              </a:rPr>
              <a:t>analysis</a:t>
            </a:r>
            <a:r>
              <a:rPr sz="1268" spc="-18" dirty="0">
                <a:latin typeface="Microsoft Sans Serif"/>
                <a:cs typeface="Microsoft Sans Serif"/>
              </a:rPr>
              <a:t> </a:t>
            </a:r>
            <a:r>
              <a:rPr sz="1268" dirty="0">
                <a:latin typeface="Microsoft Sans Serif"/>
                <a:cs typeface="Microsoft Sans Serif"/>
              </a:rPr>
              <a:t>-</a:t>
            </a:r>
            <a:r>
              <a:rPr sz="1268" spc="-14" dirty="0">
                <a:latin typeface="Microsoft Sans Serif"/>
                <a:cs typeface="Microsoft Sans Serif"/>
              </a:rPr>
              <a:t> </a:t>
            </a:r>
            <a:r>
              <a:rPr sz="1268" dirty="0">
                <a:latin typeface="Microsoft Sans Serif"/>
                <a:cs typeface="Microsoft Sans Serif"/>
              </a:rPr>
              <a:t>foundation</a:t>
            </a:r>
            <a:r>
              <a:rPr sz="1268" spc="-50" dirty="0">
                <a:latin typeface="Microsoft Sans Serif"/>
                <a:cs typeface="Microsoft Sans Serif"/>
              </a:rPr>
              <a:t> </a:t>
            </a:r>
            <a:r>
              <a:rPr sz="1268" dirty="0">
                <a:latin typeface="Microsoft Sans Serif"/>
                <a:cs typeface="Microsoft Sans Serif"/>
              </a:rPr>
              <a:t>of</a:t>
            </a:r>
            <a:r>
              <a:rPr sz="1268" spc="-23" dirty="0">
                <a:latin typeface="Microsoft Sans Serif"/>
                <a:cs typeface="Microsoft Sans Serif"/>
              </a:rPr>
              <a:t> </a:t>
            </a:r>
            <a:r>
              <a:rPr sz="1268" dirty="0">
                <a:latin typeface="Microsoft Sans Serif"/>
                <a:cs typeface="Microsoft Sans Serif"/>
              </a:rPr>
              <a:t>a</a:t>
            </a:r>
            <a:r>
              <a:rPr sz="1268" spc="-14" dirty="0">
                <a:latin typeface="Microsoft Sans Serif"/>
                <a:cs typeface="Microsoft Sans Serif"/>
              </a:rPr>
              <a:t> </a:t>
            </a:r>
            <a:r>
              <a:rPr sz="1268" dirty="0">
                <a:latin typeface="Microsoft Sans Serif"/>
                <a:cs typeface="Microsoft Sans Serif"/>
              </a:rPr>
              <a:t>sound</a:t>
            </a:r>
            <a:r>
              <a:rPr sz="1268" spc="-36" dirty="0">
                <a:latin typeface="Microsoft Sans Serif"/>
                <a:cs typeface="Microsoft Sans Serif"/>
              </a:rPr>
              <a:t> </a:t>
            </a:r>
            <a:r>
              <a:rPr sz="1268" dirty="0">
                <a:latin typeface="Microsoft Sans Serif"/>
                <a:cs typeface="Microsoft Sans Serif"/>
              </a:rPr>
              <a:t>value</a:t>
            </a:r>
            <a:r>
              <a:rPr sz="1268" spc="-9" dirty="0">
                <a:latin typeface="Microsoft Sans Serif"/>
                <a:cs typeface="Microsoft Sans Serif"/>
              </a:rPr>
              <a:t> chain </a:t>
            </a:r>
            <a:r>
              <a:rPr sz="1268" dirty="0">
                <a:latin typeface="Microsoft Sans Serif"/>
                <a:cs typeface="Microsoft Sans Serif"/>
              </a:rPr>
              <a:t>analysis</a:t>
            </a:r>
            <a:r>
              <a:rPr sz="1268" spc="-18" dirty="0">
                <a:latin typeface="Microsoft Sans Serif"/>
                <a:cs typeface="Microsoft Sans Serif"/>
              </a:rPr>
              <a:t> </a:t>
            </a:r>
            <a:r>
              <a:rPr sz="1268" dirty="0">
                <a:latin typeface="Microsoft Sans Serif"/>
                <a:cs typeface="Microsoft Sans Serif"/>
              </a:rPr>
              <a:t>and</a:t>
            </a:r>
            <a:r>
              <a:rPr sz="1268" spc="-18" dirty="0">
                <a:latin typeface="Microsoft Sans Serif"/>
                <a:cs typeface="Microsoft Sans Serif"/>
              </a:rPr>
              <a:t> </a:t>
            </a:r>
            <a:r>
              <a:rPr sz="1268" dirty="0">
                <a:latin typeface="Microsoft Sans Serif"/>
                <a:cs typeface="Microsoft Sans Serif"/>
              </a:rPr>
              <a:t>thereby</a:t>
            </a:r>
            <a:r>
              <a:rPr sz="1268" spc="-32" dirty="0">
                <a:latin typeface="Microsoft Sans Serif"/>
                <a:cs typeface="Microsoft Sans Serif"/>
              </a:rPr>
              <a:t> </a:t>
            </a:r>
            <a:r>
              <a:rPr sz="1268" dirty="0">
                <a:latin typeface="Microsoft Sans Serif"/>
                <a:cs typeface="Microsoft Sans Serif"/>
              </a:rPr>
              <a:t>a</a:t>
            </a:r>
            <a:r>
              <a:rPr sz="1268" spc="-5" dirty="0">
                <a:latin typeface="Microsoft Sans Serif"/>
                <a:cs typeface="Microsoft Sans Serif"/>
              </a:rPr>
              <a:t> </a:t>
            </a:r>
            <a:r>
              <a:rPr sz="1268" dirty="0">
                <a:latin typeface="Microsoft Sans Serif"/>
                <a:cs typeface="Microsoft Sans Serif"/>
              </a:rPr>
              <a:t>sound</a:t>
            </a:r>
            <a:r>
              <a:rPr sz="1268" spc="-32" dirty="0">
                <a:latin typeface="Microsoft Sans Serif"/>
                <a:cs typeface="Microsoft Sans Serif"/>
              </a:rPr>
              <a:t> </a:t>
            </a:r>
            <a:r>
              <a:rPr sz="1268" dirty="0">
                <a:latin typeface="Microsoft Sans Serif"/>
                <a:cs typeface="Microsoft Sans Serif"/>
              </a:rPr>
              <a:t>economic</a:t>
            </a:r>
            <a:r>
              <a:rPr sz="1268" spc="-32" dirty="0">
                <a:latin typeface="Microsoft Sans Serif"/>
                <a:cs typeface="Microsoft Sans Serif"/>
              </a:rPr>
              <a:t> </a:t>
            </a:r>
            <a:r>
              <a:rPr sz="1268" spc="-9" dirty="0">
                <a:latin typeface="Microsoft Sans Serif"/>
                <a:cs typeface="Microsoft Sans Serif"/>
              </a:rPr>
              <a:t>analysis</a:t>
            </a:r>
            <a:endParaRPr sz="1268" dirty="0">
              <a:latin typeface="Microsoft Sans Serif"/>
              <a:cs typeface="Microsoft Sans Serif"/>
            </a:endParaRPr>
          </a:p>
        </p:txBody>
      </p:sp>
    </p:spTree>
    <p:extLst>
      <p:ext uri="{BB962C8B-B14F-4D97-AF65-F5344CB8AC3E}">
        <p14:creationId xmlns:p14="http://schemas.microsoft.com/office/powerpoint/2010/main" val="1452959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8C1B-1249-4A96-90E0-464613CA2220}"/>
              </a:ext>
            </a:extLst>
          </p:cNvPr>
          <p:cNvSpPr>
            <a:spLocks noGrp="1"/>
          </p:cNvSpPr>
          <p:nvPr>
            <p:ph type="title"/>
          </p:nvPr>
        </p:nvSpPr>
        <p:spPr>
          <a:xfrm>
            <a:off x="919119" y="579862"/>
            <a:ext cx="10353761" cy="722811"/>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Documentation [Rule 10D]</a:t>
            </a:r>
          </a:p>
        </p:txBody>
      </p:sp>
      <p:sp>
        <p:nvSpPr>
          <p:cNvPr id="3" name="Freeform: Shape 2">
            <a:extLst>
              <a:ext uri="{FF2B5EF4-FFF2-40B4-BE49-F238E27FC236}">
                <a16:creationId xmlns:a16="http://schemas.microsoft.com/office/drawing/2014/main" id="{DA72C1C8-8ACE-4DC9-B1D0-921BE28340D0}"/>
              </a:ext>
            </a:extLst>
          </p:cNvPr>
          <p:cNvSpPr/>
          <p:nvPr/>
        </p:nvSpPr>
        <p:spPr>
          <a:xfrm rot="16200000">
            <a:off x="266056" y="3886701"/>
            <a:ext cx="4226560" cy="157319"/>
          </a:xfrm>
          <a:custGeom>
            <a:avLst/>
            <a:gdLst>
              <a:gd name="connsiteX0" fmla="*/ 0 w 4226560"/>
              <a:gd name="connsiteY0" fmla="*/ 0 h 157319"/>
              <a:gd name="connsiteX1" fmla="*/ 4226560 w 4226560"/>
              <a:gd name="connsiteY1" fmla="*/ 0 h 157319"/>
              <a:gd name="connsiteX2" fmla="*/ 4226560 w 4226560"/>
              <a:gd name="connsiteY2" fmla="*/ 157319 h 157319"/>
              <a:gd name="connsiteX3" fmla="*/ 0 w 4226560"/>
              <a:gd name="connsiteY3" fmla="*/ 157319 h 157319"/>
              <a:gd name="connsiteX4" fmla="*/ 0 w 4226560"/>
              <a:gd name="connsiteY4" fmla="*/ 0 h 15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157319">
                <a:moveTo>
                  <a:pt x="0" y="0"/>
                </a:moveTo>
                <a:lnTo>
                  <a:pt x="4226560" y="0"/>
                </a:lnTo>
                <a:lnTo>
                  <a:pt x="4226560" y="157319"/>
                </a:lnTo>
                <a:lnTo>
                  <a:pt x="0" y="15731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138747" bIns="0" numCol="1" spcCol="1270" anchor="t" anchorCtr="0">
            <a:noAutofit/>
          </a:bodyPr>
          <a:lstStyle/>
          <a:p>
            <a:pPr marL="0" lvl="0" indent="0" algn="r" defTabSz="488950">
              <a:lnSpc>
                <a:spcPct val="90000"/>
              </a:lnSpc>
              <a:spcBef>
                <a:spcPct val="0"/>
              </a:spcBef>
              <a:spcAft>
                <a:spcPct val="35000"/>
              </a:spcAft>
              <a:buNone/>
            </a:pPr>
            <a:endParaRPr lang="en-IN" sz="1100" kern="1200" dirty="0">
              <a:latin typeface="Baskerville Old Face" panose="02020602080505020303" pitchFamily="18" charset="0"/>
            </a:endParaRPr>
          </a:p>
        </p:txBody>
      </p:sp>
      <p:sp>
        <p:nvSpPr>
          <p:cNvPr id="4" name="Freeform: Shape 3">
            <a:extLst>
              <a:ext uri="{FF2B5EF4-FFF2-40B4-BE49-F238E27FC236}">
                <a16:creationId xmlns:a16="http://schemas.microsoft.com/office/drawing/2014/main" id="{FD139EAF-61FD-4C8E-AAD2-A6E41FED243F}"/>
              </a:ext>
            </a:extLst>
          </p:cNvPr>
          <p:cNvSpPr/>
          <p:nvPr/>
        </p:nvSpPr>
        <p:spPr>
          <a:xfrm>
            <a:off x="2092793" y="1852081"/>
            <a:ext cx="1678422" cy="4226560"/>
          </a:xfrm>
          <a:custGeom>
            <a:avLst/>
            <a:gdLst>
              <a:gd name="connsiteX0" fmla="*/ 0 w 1514022"/>
              <a:gd name="connsiteY0" fmla="*/ 0 h 4226560"/>
              <a:gd name="connsiteX1" fmla="*/ 1514022 w 1514022"/>
              <a:gd name="connsiteY1" fmla="*/ 0 h 4226560"/>
              <a:gd name="connsiteX2" fmla="*/ 1514022 w 1514022"/>
              <a:gd name="connsiteY2" fmla="*/ 4226560 h 4226560"/>
              <a:gd name="connsiteX3" fmla="*/ 0 w 1514022"/>
              <a:gd name="connsiteY3" fmla="*/ 4226560 h 4226560"/>
              <a:gd name="connsiteX4" fmla="*/ 0 w 1514022"/>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22" h="4226560">
                <a:moveTo>
                  <a:pt x="0" y="0"/>
                </a:moveTo>
                <a:lnTo>
                  <a:pt x="1514022" y="0"/>
                </a:lnTo>
                <a:lnTo>
                  <a:pt x="1514022" y="4226560"/>
                </a:lnTo>
                <a:lnTo>
                  <a:pt x="0" y="422656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27584" tIns="138747" rIns="227584" bIns="227584" numCol="1" spcCol="1270" anchor="t" anchorCtr="0">
            <a:noAutofit/>
          </a:bodyPr>
          <a:lstStyle/>
          <a:p>
            <a:pPr marL="228600" lvl="1" indent="-228600" algn="l" defTabSz="1111250">
              <a:lnSpc>
                <a:spcPct val="90000"/>
              </a:lnSpc>
              <a:spcBef>
                <a:spcPct val="0"/>
              </a:spcBef>
              <a:spcAft>
                <a:spcPct val="15000"/>
              </a:spcAft>
              <a:buChar char="•"/>
            </a:pPr>
            <a:endParaRPr lang="en-IN" sz="1200" kern="1200" dirty="0">
              <a:solidFill>
                <a:schemeClr val="tx1"/>
              </a:solidFill>
              <a:latin typeface="Baskerville Old Face" panose="02020602080505020303" pitchFamily="18" charset="0"/>
            </a:endParaRP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Ownership structure</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Profile of the MNC group</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Description of business &amp; the industry</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Published F.S. of AE</a:t>
            </a: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Correspondence with AE</a:t>
            </a:r>
            <a:endParaRPr lang="en-IN" sz="1200" kern="1200" dirty="0">
              <a:solidFill>
                <a:schemeClr val="tx1"/>
              </a:solidFill>
              <a:latin typeface="Baskerville Old Face" panose="02020602080505020303" pitchFamily="18" charset="0"/>
            </a:endParaRPr>
          </a:p>
        </p:txBody>
      </p:sp>
      <p:sp>
        <p:nvSpPr>
          <p:cNvPr id="5" name="Rectangle 4">
            <a:extLst>
              <a:ext uri="{FF2B5EF4-FFF2-40B4-BE49-F238E27FC236}">
                <a16:creationId xmlns:a16="http://schemas.microsoft.com/office/drawing/2014/main" id="{4F27A8D8-0C16-431B-97F1-73F4C980EA99}"/>
              </a:ext>
            </a:extLst>
          </p:cNvPr>
          <p:cNvSpPr/>
          <p:nvPr/>
        </p:nvSpPr>
        <p:spPr>
          <a:xfrm>
            <a:off x="1528803" y="1476077"/>
            <a:ext cx="1858385" cy="651322"/>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50000"/>
              <a:hueOff val="0"/>
              <a:satOff val="0"/>
              <a:lumOff val="0"/>
              <a:alphaOff val="0"/>
            </a:schemeClr>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r>
              <a:rPr lang="en-IN" b="1" dirty="0">
                <a:solidFill>
                  <a:schemeClr val="tx1"/>
                </a:solidFill>
                <a:latin typeface="Baskerville Old Face" panose="02020602080505020303" pitchFamily="18" charset="0"/>
              </a:rPr>
              <a:t>Entity related</a:t>
            </a:r>
          </a:p>
        </p:txBody>
      </p:sp>
      <p:sp>
        <p:nvSpPr>
          <p:cNvPr id="6" name="Freeform: Shape 5">
            <a:extLst>
              <a:ext uri="{FF2B5EF4-FFF2-40B4-BE49-F238E27FC236}">
                <a16:creationId xmlns:a16="http://schemas.microsoft.com/office/drawing/2014/main" id="{FDB81CB3-7693-4EC2-A687-D1584E2A835C}"/>
              </a:ext>
            </a:extLst>
          </p:cNvPr>
          <p:cNvSpPr/>
          <p:nvPr/>
        </p:nvSpPr>
        <p:spPr>
          <a:xfrm rot="16200000">
            <a:off x="2542704" y="3886701"/>
            <a:ext cx="4226560" cy="157319"/>
          </a:xfrm>
          <a:custGeom>
            <a:avLst/>
            <a:gdLst>
              <a:gd name="connsiteX0" fmla="*/ 0 w 4226560"/>
              <a:gd name="connsiteY0" fmla="*/ 0 h 157319"/>
              <a:gd name="connsiteX1" fmla="*/ 4226560 w 4226560"/>
              <a:gd name="connsiteY1" fmla="*/ 0 h 157319"/>
              <a:gd name="connsiteX2" fmla="*/ 4226560 w 4226560"/>
              <a:gd name="connsiteY2" fmla="*/ 157319 h 157319"/>
              <a:gd name="connsiteX3" fmla="*/ 0 w 4226560"/>
              <a:gd name="connsiteY3" fmla="*/ 157319 h 157319"/>
              <a:gd name="connsiteX4" fmla="*/ 0 w 4226560"/>
              <a:gd name="connsiteY4" fmla="*/ 0 h 15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157319">
                <a:moveTo>
                  <a:pt x="0" y="0"/>
                </a:moveTo>
                <a:lnTo>
                  <a:pt x="4226560" y="0"/>
                </a:lnTo>
                <a:lnTo>
                  <a:pt x="4226560" y="157319"/>
                </a:lnTo>
                <a:lnTo>
                  <a:pt x="0" y="15731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138747" bIns="0" numCol="1" spcCol="1270" anchor="t" anchorCtr="0">
            <a:noAutofit/>
          </a:bodyPr>
          <a:lstStyle/>
          <a:p>
            <a:pPr marL="0" lvl="0" indent="0" algn="r" defTabSz="488950">
              <a:lnSpc>
                <a:spcPct val="90000"/>
              </a:lnSpc>
              <a:spcBef>
                <a:spcPct val="0"/>
              </a:spcBef>
              <a:spcAft>
                <a:spcPct val="35000"/>
              </a:spcAft>
              <a:buNone/>
            </a:pPr>
            <a:endParaRPr lang="en-IN" sz="1100" kern="1200" dirty="0">
              <a:latin typeface="Baskerville Old Face" panose="02020602080505020303" pitchFamily="18" charset="0"/>
            </a:endParaRPr>
          </a:p>
        </p:txBody>
      </p:sp>
      <p:sp>
        <p:nvSpPr>
          <p:cNvPr id="7" name="Rectangle 6">
            <a:extLst>
              <a:ext uri="{FF2B5EF4-FFF2-40B4-BE49-F238E27FC236}">
                <a16:creationId xmlns:a16="http://schemas.microsoft.com/office/drawing/2014/main" id="{DA385F76-F4B8-443A-81F9-6D1234D987AE}"/>
              </a:ext>
            </a:extLst>
          </p:cNvPr>
          <p:cNvSpPr/>
          <p:nvPr/>
        </p:nvSpPr>
        <p:spPr>
          <a:xfrm>
            <a:off x="4369442" y="1852081"/>
            <a:ext cx="1712655" cy="4226560"/>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sz="1200" dirty="0">
              <a:solidFill>
                <a:schemeClr val="tx1"/>
              </a:solidFill>
              <a:latin typeface="Baskerville Old Face" panose="02020602080505020303" pitchFamily="18" charset="0"/>
            </a:endParaRPr>
          </a:p>
          <a:p>
            <a:endParaRPr lang="en-US" sz="1200" dirty="0">
              <a:solidFill>
                <a:schemeClr val="tx1"/>
              </a:solidFill>
              <a:latin typeface="Baskerville Old Face" panose="02020602080505020303" pitchFamily="18" charset="0"/>
            </a:endParaRPr>
          </a:p>
          <a:p>
            <a:pPr marL="171450" indent="-171450">
              <a:buFont typeface="Arial" panose="020B0604020202020204" pitchFamily="34" charset="0"/>
              <a:buChar char="•"/>
            </a:pPr>
            <a:r>
              <a:rPr lang="en-IN" sz="1200" dirty="0">
                <a:solidFill>
                  <a:schemeClr val="tx1"/>
                </a:solidFill>
                <a:latin typeface="Baskerville Old Face" panose="02020602080505020303" pitchFamily="18" charset="0"/>
              </a:rPr>
              <a:t>Nature &amp; Terms (incl. prices)</a:t>
            </a:r>
          </a:p>
          <a:p>
            <a:pPr marL="171450" indent="-171450">
              <a:buFont typeface="Arial" panose="020B0604020202020204" pitchFamily="34" charset="0"/>
              <a:buChar char="•"/>
            </a:pPr>
            <a:r>
              <a:rPr lang="en-IN" sz="1200" dirty="0">
                <a:solidFill>
                  <a:schemeClr val="tx1"/>
                </a:solidFill>
                <a:latin typeface="Baskerville Old Face" panose="02020602080505020303" pitchFamily="18" charset="0"/>
              </a:rPr>
              <a:t>FAR analysis</a:t>
            </a:r>
          </a:p>
          <a:p>
            <a:pPr marL="171450" indent="-171450">
              <a:buFont typeface="Arial" panose="020B0604020202020204" pitchFamily="34" charset="0"/>
              <a:buChar char="•"/>
            </a:pPr>
            <a:r>
              <a:rPr lang="en-US" sz="1200" dirty="0">
                <a:solidFill>
                  <a:schemeClr val="tx1"/>
                </a:solidFill>
                <a:latin typeface="Baskerville Old Face" panose="02020602080505020303" pitchFamily="18" charset="0"/>
              </a:rPr>
              <a:t>Economic and market analysis incl. forecasts and budgets</a:t>
            </a:r>
            <a:endParaRPr lang="en-IN" sz="1200" dirty="0">
              <a:solidFill>
                <a:schemeClr val="tx1"/>
              </a:solidFill>
              <a:latin typeface="Baskerville Old Face" panose="02020602080505020303" pitchFamily="18" charset="0"/>
            </a:endParaRPr>
          </a:p>
        </p:txBody>
      </p:sp>
      <p:sp>
        <p:nvSpPr>
          <p:cNvPr id="8" name="Rectangle 7">
            <a:extLst>
              <a:ext uri="{FF2B5EF4-FFF2-40B4-BE49-F238E27FC236}">
                <a16:creationId xmlns:a16="http://schemas.microsoft.com/office/drawing/2014/main" id="{AB879890-A5B5-46A7-9861-FF7BBDD1B9E3}"/>
              </a:ext>
            </a:extLst>
          </p:cNvPr>
          <p:cNvSpPr/>
          <p:nvPr/>
        </p:nvSpPr>
        <p:spPr>
          <a:xfrm>
            <a:off x="3805451" y="1476077"/>
            <a:ext cx="1858385" cy="651322"/>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r>
              <a:rPr lang="en-IN" b="1" dirty="0">
                <a:solidFill>
                  <a:schemeClr val="tx1"/>
                </a:solidFill>
                <a:latin typeface="Baskerville Old Face" panose="02020602080505020303" pitchFamily="18" charset="0"/>
              </a:rPr>
              <a:t>Price related</a:t>
            </a:r>
          </a:p>
        </p:txBody>
      </p:sp>
      <p:sp>
        <p:nvSpPr>
          <p:cNvPr id="9" name="Freeform: Shape 8">
            <a:extLst>
              <a:ext uri="{FF2B5EF4-FFF2-40B4-BE49-F238E27FC236}">
                <a16:creationId xmlns:a16="http://schemas.microsoft.com/office/drawing/2014/main" id="{21B96013-BA5E-464D-AABF-8711B083E119}"/>
              </a:ext>
            </a:extLst>
          </p:cNvPr>
          <p:cNvSpPr/>
          <p:nvPr/>
        </p:nvSpPr>
        <p:spPr>
          <a:xfrm rot="16200000">
            <a:off x="4819353" y="3886701"/>
            <a:ext cx="4226560" cy="157319"/>
          </a:xfrm>
          <a:custGeom>
            <a:avLst/>
            <a:gdLst>
              <a:gd name="connsiteX0" fmla="*/ 0 w 4226560"/>
              <a:gd name="connsiteY0" fmla="*/ 0 h 157319"/>
              <a:gd name="connsiteX1" fmla="*/ 4226560 w 4226560"/>
              <a:gd name="connsiteY1" fmla="*/ 0 h 157319"/>
              <a:gd name="connsiteX2" fmla="*/ 4226560 w 4226560"/>
              <a:gd name="connsiteY2" fmla="*/ 157319 h 157319"/>
              <a:gd name="connsiteX3" fmla="*/ 0 w 4226560"/>
              <a:gd name="connsiteY3" fmla="*/ 157319 h 157319"/>
              <a:gd name="connsiteX4" fmla="*/ 0 w 4226560"/>
              <a:gd name="connsiteY4" fmla="*/ 0 h 15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157319">
                <a:moveTo>
                  <a:pt x="0" y="0"/>
                </a:moveTo>
                <a:lnTo>
                  <a:pt x="4226560" y="0"/>
                </a:lnTo>
                <a:lnTo>
                  <a:pt x="4226560" y="157319"/>
                </a:lnTo>
                <a:lnTo>
                  <a:pt x="0" y="15731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138747" bIns="0" numCol="1" spcCol="1270" anchor="t" anchorCtr="0">
            <a:noAutofit/>
          </a:bodyPr>
          <a:lstStyle/>
          <a:p>
            <a:pPr marL="0" lvl="0" indent="0" algn="r" defTabSz="488950">
              <a:lnSpc>
                <a:spcPct val="90000"/>
              </a:lnSpc>
              <a:spcBef>
                <a:spcPct val="0"/>
              </a:spcBef>
              <a:spcAft>
                <a:spcPct val="35000"/>
              </a:spcAft>
              <a:buNone/>
            </a:pPr>
            <a:endParaRPr lang="en-IN" sz="1100" kern="1200" dirty="0">
              <a:latin typeface="Baskerville Old Face" panose="02020602080505020303" pitchFamily="18" charset="0"/>
            </a:endParaRPr>
          </a:p>
        </p:txBody>
      </p:sp>
      <p:sp>
        <p:nvSpPr>
          <p:cNvPr id="10" name="Freeform: Shape 9">
            <a:extLst>
              <a:ext uri="{FF2B5EF4-FFF2-40B4-BE49-F238E27FC236}">
                <a16:creationId xmlns:a16="http://schemas.microsoft.com/office/drawing/2014/main" id="{0261DB37-0FC0-453C-8788-4E7A317967FB}"/>
              </a:ext>
            </a:extLst>
          </p:cNvPr>
          <p:cNvSpPr/>
          <p:nvPr/>
        </p:nvSpPr>
        <p:spPr>
          <a:xfrm>
            <a:off x="6646091" y="1852081"/>
            <a:ext cx="1712657" cy="4226560"/>
          </a:xfrm>
          <a:custGeom>
            <a:avLst/>
            <a:gdLst>
              <a:gd name="connsiteX0" fmla="*/ 0 w 1514022"/>
              <a:gd name="connsiteY0" fmla="*/ 0 h 4226560"/>
              <a:gd name="connsiteX1" fmla="*/ 1514022 w 1514022"/>
              <a:gd name="connsiteY1" fmla="*/ 0 h 4226560"/>
              <a:gd name="connsiteX2" fmla="*/ 1514022 w 1514022"/>
              <a:gd name="connsiteY2" fmla="*/ 4226560 h 4226560"/>
              <a:gd name="connsiteX3" fmla="*/ 0 w 1514022"/>
              <a:gd name="connsiteY3" fmla="*/ 4226560 h 4226560"/>
              <a:gd name="connsiteX4" fmla="*/ 0 w 1514022"/>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22" h="4226560">
                <a:moveTo>
                  <a:pt x="0" y="0"/>
                </a:moveTo>
                <a:lnTo>
                  <a:pt x="1514022" y="0"/>
                </a:lnTo>
                <a:lnTo>
                  <a:pt x="1514022" y="4226560"/>
                </a:lnTo>
                <a:lnTo>
                  <a:pt x="0" y="422656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4" tIns="138747" rIns="227584" bIns="227584" numCol="1" spcCol="1270" anchor="t" anchorCtr="0">
            <a:noAutofit/>
          </a:bodyPr>
          <a:lstStyle/>
          <a:p>
            <a:pPr marL="228600" lvl="1" indent="-228600" algn="l" defTabSz="1111250">
              <a:lnSpc>
                <a:spcPct val="90000"/>
              </a:lnSpc>
              <a:spcBef>
                <a:spcPct val="0"/>
              </a:spcBef>
              <a:spcAft>
                <a:spcPct val="15000"/>
              </a:spcAft>
              <a:buChar char="•"/>
            </a:pPr>
            <a:endParaRPr lang="en-IN" sz="1200" kern="1200" dirty="0">
              <a:solidFill>
                <a:schemeClr val="tx1"/>
              </a:solidFill>
              <a:latin typeface="Baskerville Old Face" panose="02020602080505020303" pitchFamily="18" charset="0"/>
            </a:endParaRP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Record of uncontrolled transactions</a:t>
            </a: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Methods considered for ALP</a:t>
            </a: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Comparability analysis</a:t>
            </a: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Workings of ALP</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the assumptions, policies and price negotiations –ALP</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details of the adjustments, made</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 any other information relevant for ALP</a:t>
            </a:r>
            <a:endParaRPr lang="en-IN" sz="1200" kern="1200" dirty="0">
              <a:solidFill>
                <a:schemeClr val="tx1"/>
              </a:solidFill>
              <a:latin typeface="Baskerville Old Face" panose="02020602080505020303" pitchFamily="18" charset="0"/>
            </a:endParaRPr>
          </a:p>
        </p:txBody>
      </p:sp>
      <p:sp>
        <p:nvSpPr>
          <p:cNvPr id="11" name="Rectangle 10">
            <a:extLst>
              <a:ext uri="{FF2B5EF4-FFF2-40B4-BE49-F238E27FC236}">
                <a16:creationId xmlns:a16="http://schemas.microsoft.com/office/drawing/2014/main" id="{B1494876-CA64-47E9-9DB2-57D2DC5A784C}"/>
              </a:ext>
            </a:extLst>
          </p:cNvPr>
          <p:cNvSpPr/>
          <p:nvPr/>
        </p:nvSpPr>
        <p:spPr>
          <a:xfrm>
            <a:off x="6082100" y="1476077"/>
            <a:ext cx="1858385" cy="651322"/>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r>
              <a:rPr lang="en-IN" b="1" dirty="0">
                <a:solidFill>
                  <a:schemeClr val="tx1"/>
                </a:solidFill>
                <a:latin typeface="Baskerville Old Face" panose="02020602080505020303" pitchFamily="18" charset="0"/>
              </a:rPr>
              <a:t>Analysis related</a:t>
            </a:r>
          </a:p>
        </p:txBody>
      </p:sp>
      <p:sp>
        <p:nvSpPr>
          <p:cNvPr id="12" name="Freeform: Shape 11">
            <a:extLst>
              <a:ext uri="{FF2B5EF4-FFF2-40B4-BE49-F238E27FC236}">
                <a16:creationId xmlns:a16="http://schemas.microsoft.com/office/drawing/2014/main" id="{BDF265F0-E47E-4E1F-B5E6-85141E8C373A}"/>
              </a:ext>
            </a:extLst>
          </p:cNvPr>
          <p:cNvSpPr/>
          <p:nvPr/>
        </p:nvSpPr>
        <p:spPr>
          <a:xfrm rot="16200000">
            <a:off x="7096003" y="3886701"/>
            <a:ext cx="4226560" cy="157319"/>
          </a:xfrm>
          <a:custGeom>
            <a:avLst/>
            <a:gdLst>
              <a:gd name="connsiteX0" fmla="*/ 0 w 4226560"/>
              <a:gd name="connsiteY0" fmla="*/ 0 h 157319"/>
              <a:gd name="connsiteX1" fmla="*/ 4226560 w 4226560"/>
              <a:gd name="connsiteY1" fmla="*/ 0 h 157319"/>
              <a:gd name="connsiteX2" fmla="*/ 4226560 w 4226560"/>
              <a:gd name="connsiteY2" fmla="*/ 157319 h 157319"/>
              <a:gd name="connsiteX3" fmla="*/ 0 w 4226560"/>
              <a:gd name="connsiteY3" fmla="*/ 157319 h 157319"/>
              <a:gd name="connsiteX4" fmla="*/ 0 w 4226560"/>
              <a:gd name="connsiteY4" fmla="*/ 0 h 15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157319">
                <a:moveTo>
                  <a:pt x="0" y="0"/>
                </a:moveTo>
                <a:lnTo>
                  <a:pt x="4226560" y="0"/>
                </a:lnTo>
                <a:lnTo>
                  <a:pt x="4226560" y="157319"/>
                </a:lnTo>
                <a:lnTo>
                  <a:pt x="0" y="15731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138747" bIns="0" numCol="1" spcCol="1270" anchor="t" anchorCtr="0">
            <a:noAutofit/>
          </a:bodyPr>
          <a:lstStyle/>
          <a:p>
            <a:pPr marL="0" lvl="0" indent="0" algn="r" defTabSz="488950">
              <a:lnSpc>
                <a:spcPct val="90000"/>
              </a:lnSpc>
              <a:spcBef>
                <a:spcPct val="0"/>
              </a:spcBef>
              <a:spcAft>
                <a:spcPct val="35000"/>
              </a:spcAft>
              <a:buNone/>
            </a:pPr>
            <a:endParaRPr lang="en-IN" sz="1100" kern="1200" dirty="0">
              <a:latin typeface="Baskerville Old Face" panose="02020602080505020303" pitchFamily="18" charset="0"/>
            </a:endParaRPr>
          </a:p>
        </p:txBody>
      </p:sp>
      <p:sp>
        <p:nvSpPr>
          <p:cNvPr id="13" name="Freeform: Shape 12">
            <a:extLst>
              <a:ext uri="{FF2B5EF4-FFF2-40B4-BE49-F238E27FC236}">
                <a16:creationId xmlns:a16="http://schemas.microsoft.com/office/drawing/2014/main" id="{2F0A2026-DBC2-43B6-BA2F-C0A9E008F9B1}"/>
              </a:ext>
            </a:extLst>
          </p:cNvPr>
          <p:cNvSpPr/>
          <p:nvPr/>
        </p:nvSpPr>
        <p:spPr>
          <a:xfrm>
            <a:off x="8922740" y="1852081"/>
            <a:ext cx="1858385" cy="4226560"/>
          </a:xfrm>
          <a:custGeom>
            <a:avLst/>
            <a:gdLst>
              <a:gd name="connsiteX0" fmla="*/ 0 w 1514022"/>
              <a:gd name="connsiteY0" fmla="*/ 0 h 4226560"/>
              <a:gd name="connsiteX1" fmla="*/ 1514022 w 1514022"/>
              <a:gd name="connsiteY1" fmla="*/ 0 h 4226560"/>
              <a:gd name="connsiteX2" fmla="*/ 1514022 w 1514022"/>
              <a:gd name="connsiteY2" fmla="*/ 4226560 h 4226560"/>
              <a:gd name="connsiteX3" fmla="*/ 0 w 1514022"/>
              <a:gd name="connsiteY3" fmla="*/ 4226560 h 4226560"/>
              <a:gd name="connsiteX4" fmla="*/ 0 w 1514022"/>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22" h="4226560">
                <a:moveTo>
                  <a:pt x="0" y="0"/>
                </a:moveTo>
                <a:lnTo>
                  <a:pt x="1514022" y="0"/>
                </a:lnTo>
                <a:lnTo>
                  <a:pt x="1514022" y="4226560"/>
                </a:lnTo>
                <a:lnTo>
                  <a:pt x="0" y="422656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4" tIns="138747" rIns="227584" bIns="227584" numCol="1" spcCol="1270" anchor="t" anchorCtr="0">
            <a:noAutofit/>
          </a:bodyPr>
          <a:lstStyle/>
          <a:p>
            <a:pPr marL="228600" lvl="1" indent="-228600" algn="l" defTabSz="1111250">
              <a:lnSpc>
                <a:spcPct val="90000"/>
              </a:lnSpc>
              <a:spcBef>
                <a:spcPct val="0"/>
              </a:spcBef>
              <a:spcAft>
                <a:spcPct val="15000"/>
              </a:spcAft>
              <a:buChar char="•"/>
            </a:pPr>
            <a:endParaRPr lang="en-US" sz="1200" kern="1200" dirty="0">
              <a:solidFill>
                <a:schemeClr val="tx1"/>
              </a:solidFill>
              <a:latin typeface="Baskerville Old Face" panose="02020602080505020303" pitchFamily="18" charset="0"/>
            </a:endParaRP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Official publications/ reports/ database – from govt. of AE</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Market research reports by reputed institutions</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Price publications incl. stock market quotations </a:t>
            </a:r>
          </a:p>
          <a:p>
            <a:pPr marL="228600" lvl="1" indent="-228600" defTabSz="1111250">
              <a:lnSpc>
                <a:spcPct val="90000"/>
              </a:lnSpc>
              <a:spcBef>
                <a:spcPct val="0"/>
              </a:spcBef>
              <a:spcAft>
                <a:spcPct val="15000"/>
              </a:spcAft>
              <a:buChar char="•"/>
            </a:pPr>
            <a:r>
              <a:rPr lang="en-US" sz="1200" dirty="0">
                <a:solidFill>
                  <a:schemeClr val="tx1"/>
                </a:solidFill>
                <a:latin typeface="Baskerville Old Face" panose="02020602080505020303" pitchFamily="18" charset="0"/>
              </a:rPr>
              <a:t>Contracts with AE or unrelated parties w.r.t similar transactions</a:t>
            </a:r>
          </a:p>
          <a:p>
            <a:pPr marL="228600" lvl="1" indent="-228600" defTabSz="1111250">
              <a:lnSpc>
                <a:spcPct val="90000"/>
              </a:lnSpc>
              <a:spcBef>
                <a:spcPct val="0"/>
              </a:spcBef>
              <a:spcAft>
                <a:spcPct val="15000"/>
              </a:spcAft>
              <a:buChar char="•"/>
            </a:pPr>
            <a:r>
              <a:rPr lang="en-IN" sz="1200" dirty="0">
                <a:solidFill>
                  <a:schemeClr val="tx1"/>
                </a:solidFill>
                <a:latin typeface="Baskerville Old Face" panose="02020602080505020303" pitchFamily="18" charset="0"/>
              </a:rPr>
              <a:t>Documents normally issued </a:t>
            </a:r>
            <a:endParaRPr lang="en-IN" sz="1200" kern="1200" dirty="0">
              <a:solidFill>
                <a:schemeClr val="tx1"/>
              </a:solidFill>
              <a:latin typeface="Baskerville Old Face" panose="02020602080505020303" pitchFamily="18" charset="0"/>
            </a:endParaRPr>
          </a:p>
          <a:p>
            <a:pPr marL="228600" lvl="1" indent="-228600" algn="l" defTabSz="1111250">
              <a:lnSpc>
                <a:spcPct val="90000"/>
              </a:lnSpc>
              <a:spcBef>
                <a:spcPct val="0"/>
              </a:spcBef>
              <a:spcAft>
                <a:spcPct val="15000"/>
              </a:spcAft>
              <a:buChar char="•"/>
            </a:pPr>
            <a:endParaRPr lang="en-IN" sz="1200" kern="1200" dirty="0">
              <a:solidFill>
                <a:schemeClr val="tx1"/>
              </a:solidFill>
              <a:latin typeface="Baskerville Old Face" panose="02020602080505020303" pitchFamily="18" charset="0"/>
            </a:endParaRPr>
          </a:p>
        </p:txBody>
      </p:sp>
      <p:sp>
        <p:nvSpPr>
          <p:cNvPr id="14" name="Rectangle 13">
            <a:extLst>
              <a:ext uri="{FF2B5EF4-FFF2-40B4-BE49-F238E27FC236}">
                <a16:creationId xmlns:a16="http://schemas.microsoft.com/office/drawing/2014/main" id="{F3A62C43-BA4C-484F-8DA9-3CC02516211C}"/>
              </a:ext>
            </a:extLst>
          </p:cNvPr>
          <p:cNvSpPr/>
          <p:nvPr/>
        </p:nvSpPr>
        <p:spPr>
          <a:xfrm>
            <a:off x="8358750" y="1476077"/>
            <a:ext cx="1858385" cy="651322"/>
          </a:xfrm>
          <a:prstGeom prst="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r>
              <a:rPr lang="en-IN" b="1" dirty="0">
                <a:solidFill>
                  <a:schemeClr val="tx1"/>
                </a:solidFill>
                <a:latin typeface="Baskerville Old Face" panose="02020602080505020303" pitchFamily="18" charset="0"/>
              </a:rPr>
              <a:t>Supporting documents</a:t>
            </a:r>
          </a:p>
        </p:txBody>
      </p:sp>
    </p:spTree>
    <p:extLst>
      <p:ext uri="{BB962C8B-B14F-4D97-AF65-F5344CB8AC3E}">
        <p14:creationId xmlns:p14="http://schemas.microsoft.com/office/powerpoint/2010/main" val="65510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F833-7922-4238-B026-3AF0E392EBAE}"/>
              </a:ext>
            </a:extLst>
          </p:cNvPr>
          <p:cNvSpPr>
            <a:spLocks noGrp="1"/>
          </p:cNvSpPr>
          <p:nvPr>
            <p:ph type="title"/>
          </p:nvPr>
        </p:nvSpPr>
        <p:spPr>
          <a:xfrm>
            <a:off x="1640156" y="844001"/>
            <a:ext cx="8911687" cy="314239"/>
          </a:xfrm>
        </p:spPr>
        <p:txBody>
          <a:bodyPr>
            <a:noAutofit/>
          </a:bodyPr>
          <a:lstStyle/>
          <a:p>
            <a:pPr algn="ctr"/>
            <a:r>
              <a:rPr lang="pt-B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Report u/s 92E – Form 3CEB</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89BB738-3E80-482E-BF16-0BE057F99554}"/>
              </a:ext>
            </a:extLst>
          </p:cNvPr>
          <p:cNvSpPr txBox="1">
            <a:spLocks/>
          </p:cNvSpPr>
          <p:nvPr/>
        </p:nvSpPr>
        <p:spPr>
          <a:xfrm>
            <a:off x="1132390" y="1940032"/>
            <a:ext cx="9867207" cy="3426445"/>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dirty="0">
                <a:latin typeface="Baskerville Old Face" panose="02020602080505020303" pitchFamily="18" charset="0"/>
              </a:rPr>
              <a:t>Opinion on maintenance of proper records w.r.t International and SDTs</a:t>
            </a:r>
          </a:p>
          <a:p>
            <a:pPr algn="just"/>
            <a:r>
              <a:rPr lang="en-US" dirty="0">
                <a:latin typeface="Baskerville Old Face" panose="02020602080505020303" pitchFamily="18" charset="0"/>
              </a:rPr>
              <a:t>whether as per the transfer pricing documentation the prices of international transactions are at arm’s length</a:t>
            </a:r>
          </a:p>
          <a:p>
            <a:pPr algn="just"/>
            <a:r>
              <a:rPr lang="en-US" dirty="0">
                <a:latin typeface="Baskerville Old Face" panose="02020602080505020303" pitchFamily="18" charset="0"/>
              </a:rPr>
              <a:t>certifies the value of the international transactions as per the books of account and as per the transfer pricing documentation are “true and correct” </a:t>
            </a:r>
          </a:p>
          <a:p>
            <a:pPr algn="just"/>
            <a:r>
              <a:rPr lang="en-IN" dirty="0">
                <a:latin typeface="Baskerville Old Face" panose="02020602080505020303" pitchFamily="18" charset="0"/>
              </a:rPr>
              <a:t>Annexure –</a:t>
            </a:r>
          </a:p>
          <a:p>
            <a:pPr lvl="1" algn="just"/>
            <a:r>
              <a:rPr lang="en-US" sz="1900" dirty="0">
                <a:latin typeface="Baskerville Old Face" panose="02020602080505020303" pitchFamily="18" charset="0"/>
              </a:rPr>
              <a:t>Part A – Particulars of the assessee, incl. aggregate value of transactions </a:t>
            </a:r>
          </a:p>
          <a:p>
            <a:pPr lvl="1" algn="just"/>
            <a:r>
              <a:rPr lang="en-US" sz="1900" dirty="0">
                <a:latin typeface="Baskerville Old Face" panose="02020602080505020303" pitchFamily="18" charset="0"/>
              </a:rPr>
              <a:t>Part B &amp; C – List of AE’s , Specific details of international transactions &amp; SDT incl. ALP &amp; methods used.</a:t>
            </a:r>
          </a:p>
          <a:p>
            <a:pPr lvl="1" algn="just"/>
            <a:endParaRPr lang="en-IN" dirty="0">
              <a:latin typeface="Baskerville Old Face" panose="02020602080505020303" pitchFamily="18" charset="0"/>
            </a:endParaRPr>
          </a:p>
        </p:txBody>
      </p:sp>
    </p:spTree>
    <p:extLst>
      <p:ext uri="{BB962C8B-B14F-4D97-AF65-F5344CB8AC3E}">
        <p14:creationId xmlns:p14="http://schemas.microsoft.com/office/powerpoint/2010/main" val="3118720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A4AA4DB-4576-4EA2-865E-0490401C19FA}"/>
              </a:ext>
            </a:extLst>
          </p:cNvPr>
          <p:cNvSpPr/>
          <p:nvPr/>
        </p:nvSpPr>
        <p:spPr>
          <a:xfrm>
            <a:off x="1650728" y="2218304"/>
            <a:ext cx="2219069" cy="3926090"/>
          </a:xfrm>
          <a:custGeom>
            <a:avLst/>
            <a:gdLst/>
            <a:ahLst/>
            <a:cxnLst/>
            <a:rect l="l" t="t" r="r" b="b"/>
            <a:pathLst>
              <a:path w="2449195" h="4333240">
                <a:moveTo>
                  <a:pt x="2449068" y="0"/>
                </a:moveTo>
                <a:lnTo>
                  <a:pt x="0" y="0"/>
                </a:lnTo>
                <a:lnTo>
                  <a:pt x="0" y="4332732"/>
                </a:lnTo>
                <a:lnTo>
                  <a:pt x="2449068" y="4332732"/>
                </a:lnTo>
                <a:lnTo>
                  <a:pt x="2449068" y="0"/>
                </a:lnTo>
                <a:close/>
              </a:path>
            </a:pathLst>
          </a:custGeom>
          <a:solidFill>
            <a:srgbClr val="00D396">
              <a:alpha val="19999"/>
            </a:srgbClr>
          </a:solidFill>
        </p:spPr>
        <p:txBody>
          <a:bodyPr wrap="square" lIns="0" tIns="0" rIns="0" bIns="0" rtlCol="0"/>
          <a:lstStyle/>
          <a:p>
            <a:endParaRPr sz="1631" dirty="0">
              <a:latin typeface="Baskerville Old Face" panose="02020602080505020303" pitchFamily="18" charset="0"/>
            </a:endParaRPr>
          </a:p>
        </p:txBody>
      </p:sp>
      <p:sp>
        <p:nvSpPr>
          <p:cNvPr id="3" name="object 3">
            <a:extLst>
              <a:ext uri="{FF2B5EF4-FFF2-40B4-BE49-F238E27FC236}">
                <a16:creationId xmlns:a16="http://schemas.microsoft.com/office/drawing/2014/main" id="{7C9C52A3-1D93-4007-89B4-8F74107911BB}"/>
              </a:ext>
            </a:extLst>
          </p:cNvPr>
          <p:cNvSpPr txBox="1"/>
          <p:nvPr/>
        </p:nvSpPr>
        <p:spPr>
          <a:xfrm>
            <a:off x="1650728" y="2699745"/>
            <a:ext cx="2219069" cy="2812386"/>
          </a:xfrm>
          <a:prstGeom prst="rect">
            <a:avLst/>
          </a:prstGeom>
        </p:spPr>
        <p:txBody>
          <a:bodyPr vert="horz" wrap="square" lIns="0" tIns="11507" rIns="0" bIns="0" rtlCol="0">
            <a:spAutoFit/>
          </a:bodyPr>
          <a:lstStyle/>
          <a:p>
            <a:pPr marL="79968" marR="74790">
              <a:spcBef>
                <a:spcPts val="91"/>
              </a:spcBef>
            </a:pPr>
            <a:r>
              <a:rPr sz="1400" dirty="0">
                <a:latin typeface="Baskerville Old Face" panose="02020602080505020303" pitchFamily="18" charset="0"/>
                <a:cs typeface="Microsoft Sans Serif"/>
              </a:rPr>
              <a:t>TP</a:t>
            </a:r>
            <a:r>
              <a:rPr sz="1400" spc="-4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Policy</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provides</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guidelines</a:t>
            </a:r>
            <a:r>
              <a:rPr sz="1400" spc="-41"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on </a:t>
            </a:r>
            <a:r>
              <a:rPr sz="1400" dirty="0">
                <a:latin typeface="Baskerville Old Face" panose="02020602080505020303" pitchFamily="18" charset="0"/>
                <a:cs typeface="Microsoft Sans Serif"/>
              </a:rPr>
              <a:t>how</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prices</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are</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or</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will</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be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set</a:t>
            </a:r>
            <a:r>
              <a:rPr sz="1400" spc="-9"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for </a:t>
            </a:r>
            <a:r>
              <a:rPr sz="1400" dirty="0">
                <a:latin typeface="Baskerville Old Face" panose="02020602080505020303" pitchFamily="18" charset="0"/>
                <a:cs typeface="Microsoft Sans Serif"/>
              </a:rPr>
              <a:t>RPT’s</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within</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group</a:t>
            </a:r>
            <a:r>
              <a:rPr sz="1400" spc="-23"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entities. Typically</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 </a:t>
            </a:r>
            <a:r>
              <a:rPr sz="1400" spc="-9" dirty="0">
                <a:latin typeface="Baskerville Old Face" panose="02020602080505020303" pitchFamily="18" charset="0"/>
                <a:cs typeface="Microsoft Sans Serif"/>
              </a:rPr>
              <a:t>transactions</a:t>
            </a:r>
            <a:r>
              <a:rPr sz="1400" spc="45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covered</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under</a:t>
            </a:r>
            <a:r>
              <a:rPr sz="1400" spc="-50"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TP</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policies</a:t>
            </a:r>
            <a:r>
              <a:rPr sz="1400" spc="-23" dirty="0">
                <a:latin typeface="Baskerville Old Face" panose="02020602080505020303" pitchFamily="18" charset="0"/>
                <a:cs typeface="Microsoft Sans Serif"/>
              </a:rPr>
              <a:t> are </a:t>
            </a:r>
            <a:r>
              <a:rPr sz="1400" dirty="0">
                <a:latin typeface="Baskerville Old Face" panose="02020602080505020303" pitchFamily="18" charset="0"/>
                <a:cs typeface="Microsoft Sans Serif"/>
              </a:rPr>
              <a:t>provision</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management</a:t>
            </a:r>
            <a:r>
              <a:rPr sz="1400" spc="-50"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and </a:t>
            </a:r>
            <a:r>
              <a:rPr sz="1400" dirty="0">
                <a:latin typeface="Baskerville Old Face" panose="02020602080505020303" pitchFamily="18" charset="0"/>
                <a:cs typeface="Microsoft Sans Serif"/>
              </a:rPr>
              <a:t>technical</a:t>
            </a:r>
            <a:r>
              <a:rPr sz="1400" spc="-6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services,</a:t>
            </a:r>
            <a:r>
              <a:rPr sz="1400" spc="-32"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secondment</a:t>
            </a:r>
            <a:r>
              <a:rPr sz="1400" spc="45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staff,</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shared</a:t>
            </a:r>
            <a:r>
              <a:rPr sz="1400" spc="-18"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services, </a:t>
            </a:r>
            <a:r>
              <a:rPr sz="1400" dirty="0">
                <a:latin typeface="Baskerville Old Face" panose="02020602080505020303" pitchFamily="18" charset="0"/>
                <a:cs typeface="Microsoft Sans Serif"/>
              </a:rPr>
              <a:t>intercompany</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loans</a:t>
            </a:r>
            <a:r>
              <a:rPr sz="1400" spc="-23" dirty="0">
                <a:latin typeface="Baskerville Old Face" panose="02020602080505020303" pitchFamily="18" charset="0"/>
                <a:cs typeface="Microsoft Sans Serif"/>
              </a:rPr>
              <a:t> and </a:t>
            </a:r>
            <a:r>
              <a:rPr sz="1400" dirty="0">
                <a:latin typeface="Baskerville Old Face" panose="02020602080505020303" pitchFamily="18" charset="0"/>
                <a:cs typeface="Microsoft Sans Serif"/>
              </a:rPr>
              <a:t>guarantees,</a:t>
            </a:r>
            <a:r>
              <a:rPr sz="1400" spc="-41"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royalty,</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sale</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9" dirty="0">
                <a:latin typeface="Baskerville Old Face" panose="02020602080505020303" pitchFamily="18" charset="0"/>
                <a:cs typeface="Microsoft Sans Serif"/>
              </a:rPr>
              <a:t> </a:t>
            </a:r>
            <a:r>
              <a:rPr sz="1400" spc="-18" dirty="0">
                <a:latin typeface="Baskerville Old Face" panose="02020602080505020303" pitchFamily="18" charset="0"/>
                <a:cs typeface="Microsoft Sans Serif"/>
              </a:rPr>
              <a:t>goods </a:t>
            </a:r>
            <a:r>
              <a:rPr sz="1400" dirty="0">
                <a:latin typeface="Baskerville Old Face" panose="02020602080505020303" pitchFamily="18" charset="0"/>
                <a:cs typeface="Microsoft Sans Serif"/>
              </a:rPr>
              <a:t>or transfer</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assets</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so</a:t>
            </a:r>
            <a:r>
              <a:rPr sz="1400" spc="9"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on.</a:t>
            </a:r>
            <a:endParaRPr sz="1400" dirty="0">
              <a:latin typeface="Baskerville Old Face" panose="02020602080505020303" pitchFamily="18" charset="0"/>
              <a:cs typeface="Microsoft Sans Serif"/>
            </a:endParaRPr>
          </a:p>
        </p:txBody>
      </p:sp>
      <p:sp>
        <p:nvSpPr>
          <p:cNvPr id="4" name="object 4">
            <a:extLst>
              <a:ext uri="{FF2B5EF4-FFF2-40B4-BE49-F238E27FC236}">
                <a16:creationId xmlns:a16="http://schemas.microsoft.com/office/drawing/2014/main" id="{FA600AA5-2CAA-4ACC-B21B-E1DBA0C5F9CC}"/>
              </a:ext>
            </a:extLst>
          </p:cNvPr>
          <p:cNvSpPr/>
          <p:nvPr/>
        </p:nvSpPr>
        <p:spPr>
          <a:xfrm>
            <a:off x="6223954" y="2212780"/>
            <a:ext cx="2143125" cy="3926090"/>
          </a:xfrm>
          <a:custGeom>
            <a:avLst/>
            <a:gdLst/>
            <a:ahLst/>
            <a:cxnLst/>
            <a:rect l="l" t="t" r="r" b="b"/>
            <a:pathLst>
              <a:path w="2365375" h="4333240">
                <a:moveTo>
                  <a:pt x="2365248" y="0"/>
                </a:moveTo>
                <a:lnTo>
                  <a:pt x="0" y="0"/>
                </a:lnTo>
                <a:lnTo>
                  <a:pt x="0" y="4332732"/>
                </a:lnTo>
                <a:lnTo>
                  <a:pt x="2365248" y="4332732"/>
                </a:lnTo>
                <a:lnTo>
                  <a:pt x="2365248" y="0"/>
                </a:lnTo>
                <a:close/>
              </a:path>
            </a:pathLst>
          </a:custGeom>
          <a:solidFill>
            <a:srgbClr val="00D396">
              <a:alpha val="19999"/>
            </a:srgbClr>
          </a:solidFill>
        </p:spPr>
        <p:txBody>
          <a:bodyPr wrap="square" lIns="0" tIns="0" rIns="0" bIns="0" rtlCol="0"/>
          <a:lstStyle/>
          <a:p>
            <a:endParaRPr sz="1631" dirty="0">
              <a:latin typeface="Baskerville Old Face" panose="02020602080505020303" pitchFamily="18" charset="0"/>
            </a:endParaRPr>
          </a:p>
        </p:txBody>
      </p:sp>
      <p:sp>
        <p:nvSpPr>
          <p:cNvPr id="5" name="object 5">
            <a:extLst>
              <a:ext uri="{FF2B5EF4-FFF2-40B4-BE49-F238E27FC236}">
                <a16:creationId xmlns:a16="http://schemas.microsoft.com/office/drawing/2014/main" id="{B8CFAB8A-95B5-4A58-BE40-1F7B25C43976}"/>
              </a:ext>
            </a:extLst>
          </p:cNvPr>
          <p:cNvSpPr txBox="1"/>
          <p:nvPr/>
        </p:nvSpPr>
        <p:spPr>
          <a:xfrm>
            <a:off x="6223954" y="2694176"/>
            <a:ext cx="2143125" cy="2381499"/>
          </a:xfrm>
          <a:prstGeom prst="rect">
            <a:avLst/>
          </a:prstGeom>
        </p:spPr>
        <p:txBody>
          <a:bodyPr vert="horz" wrap="square" lIns="0" tIns="11507" rIns="0" bIns="0" rtlCol="0">
            <a:spAutoFit/>
          </a:bodyPr>
          <a:lstStyle/>
          <a:p>
            <a:pPr marL="80543" marR="147855">
              <a:spcBef>
                <a:spcPts val="91"/>
              </a:spcBef>
            </a:pPr>
            <a:r>
              <a:rPr sz="1400" dirty="0">
                <a:latin typeface="Baskerville Old Face" panose="02020602080505020303" pitchFamily="18" charset="0"/>
                <a:cs typeface="Microsoft Sans Serif"/>
              </a:rPr>
              <a:t>An</a:t>
            </a:r>
            <a:r>
              <a:rPr sz="1400" spc="4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Intercompany</a:t>
            </a:r>
            <a:r>
              <a:rPr sz="1400" spc="-36"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Agreements </a:t>
            </a:r>
            <a:r>
              <a:rPr sz="1400" dirty="0">
                <a:latin typeface="Baskerville Old Face" panose="02020602080505020303" pitchFamily="18" charset="0"/>
                <a:cs typeface="Microsoft Sans Serif"/>
              </a:rPr>
              <a:t>are</a:t>
            </a:r>
            <a:r>
              <a:rPr sz="1400" spc="-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commercial</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agreements</a:t>
            </a:r>
            <a:r>
              <a:rPr sz="1400" spc="-9"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for </a:t>
            </a:r>
            <a:r>
              <a:rPr sz="1400" dirty="0">
                <a:latin typeface="Baskerville Old Face" panose="02020602080505020303" pitchFamily="18" charset="0"/>
                <a:cs typeface="Microsoft Sans Serif"/>
              </a:rPr>
              <a:t>transactions</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such</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as</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sale</a:t>
            </a:r>
            <a:r>
              <a:rPr sz="1400" spc="-14"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dirty="0">
                <a:latin typeface="Baskerville Old Face" panose="02020602080505020303" pitchFamily="18" charset="0"/>
                <a:cs typeface="Microsoft Sans Serif"/>
              </a:rPr>
              <a:t>goods,</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financing</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or</a:t>
            </a:r>
            <a:r>
              <a:rPr sz="1400" spc="-14"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intangible </a:t>
            </a:r>
            <a:r>
              <a:rPr sz="1400" dirty="0">
                <a:latin typeface="Baskerville Old Face" panose="02020602080505020303" pitchFamily="18" charset="0"/>
                <a:cs typeface="Microsoft Sans Serif"/>
              </a:rPr>
              <a:t>property</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made</a:t>
            </a:r>
            <a:r>
              <a:rPr sz="1400" spc="-32"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between </a:t>
            </a:r>
            <a:r>
              <a:rPr sz="1400" dirty="0">
                <a:latin typeface="Baskerville Old Face" panose="02020602080505020303" pitchFamily="18" charset="0"/>
                <a:cs typeface="Microsoft Sans Serif"/>
              </a:rPr>
              <a:t>companies</a:t>
            </a:r>
            <a:r>
              <a:rPr sz="1400" spc="-4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related</a:t>
            </a:r>
            <a:r>
              <a:rPr sz="1400" spc="-32"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through </a:t>
            </a:r>
            <a:r>
              <a:rPr sz="1400" dirty="0">
                <a:latin typeface="Baskerville Old Face" panose="02020602080505020303" pitchFamily="18" charset="0"/>
                <a:cs typeface="Microsoft Sans Serif"/>
              </a:rPr>
              <a:t>ownership,</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under</a:t>
            </a:r>
            <a:r>
              <a:rPr sz="1400" spc="-36"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common </a:t>
            </a:r>
            <a:r>
              <a:rPr sz="1400" dirty="0">
                <a:latin typeface="Baskerville Old Face" panose="02020602080505020303" pitchFamily="18" charset="0"/>
                <a:cs typeface="Microsoft Sans Serif"/>
              </a:rPr>
              <a:t>control</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or part</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 </a:t>
            </a:r>
            <a:r>
              <a:rPr sz="1400" spc="-18" dirty="0">
                <a:latin typeface="Baskerville Old Face" panose="02020602080505020303" pitchFamily="18" charset="0"/>
                <a:cs typeface="Microsoft Sans Serif"/>
              </a:rPr>
              <a:t>same </a:t>
            </a:r>
            <a:r>
              <a:rPr sz="1400" dirty="0">
                <a:latin typeface="Baskerville Old Face" panose="02020602080505020303" pitchFamily="18" charset="0"/>
                <a:cs typeface="Microsoft Sans Serif"/>
              </a:rPr>
              <a:t>group</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 </a:t>
            </a:r>
            <a:r>
              <a:rPr sz="1400" spc="-9" dirty="0">
                <a:latin typeface="Baskerville Old Face" panose="02020602080505020303" pitchFamily="18" charset="0"/>
                <a:cs typeface="Microsoft Sans Serif"/>
              </a:rPr>
              <a:t>companies.</a:t>
            </a:r>
            <a:endParaRPr sz="1400" dirty="0">
              <a:latin typeface="Baskerville Old Face" panose="02020602080505020303" pitchFamily="18" charset="0"/>
              <a:cs typeface="Microsoft Sans Serif"/>
            </a:endParaRPr>
          </a:p>
        </p:txBody>
      </p:sp>
      <p:sp>
        <p:nvSpPr>
          <p:cNvPr id="6" name="object 6">
            <a:extLst>
              <a:ext uri="{FF2B5EF4-FFF2-40B4-BE49-F238E27FC236}">
                <a16:creationId xmlns:a16="http://schemas.microsoft.com/office/drawing/2014/main" id="{A4DB9FAD-A719-4F98-A989-46B38BBBAAB7}"/>
              </a:ext>
            </a:extLst>
          </p:cNvPr>
          <p:cNvSpPr/>
          <p:nvPr/>
        </p:nvSpPr>
        <p:spPr>
          <a:xfrm>
            <a:off x="4040901" y="2219684"/>
            <a:ext cx="2010798" cy="3927241"/>
          </a:xfrm>
          <a:custGeom>
            <a:avLst/>
            <a:gdLst/>
            <a:ahLst/>
            <a:cxnLst/>
            <a:rect l="l" t="t" r="r" b="b"/>
            <a:pathLst>
              <a:path w="2219325" h="4334509">
                <a:moveTo>
                  <a:pt x="2218944" y="0"/>
                </a:moveTo>
                <a:lnTo>
                  <a:pt x="0" y="0"/>
                </a:lnTo>
                <a:lnTo>
                  <a:pt x="0" y="4334256"/>
                </a:lnTo>
                <a:lnTo>
                  <a:pt x="2218944" y="4334256"/>
                </a:lnTo>
                <a:lnTo>
                  <a:pt x="2218944" y="0"/>
                </a:lnTo>
                <a:close/>
              </a:path>
            </a:pathLst>
          </a:custGeom>
          <a:solidFill>
            <a:srgbClr val="007361">
              <a:alpha val="19999"/>
            </a:srgbClr>
          </a:solidFill>
        </p:spPr>
        <p:txBody>
          <a:bodyPr wrap="square" lIns="0" tIns="0" rIns="0" bIns="0" rtlCol="0"/>
          <a:lstStyle/>
          <a:p>
            <a:endParaRPr sz="1631" dirty="0">
              <a:latin typeface="Baskerville Old Face" panose="02020602080505020303" pitchFamily="18" charset="0"/>
            </a:endParaRPr>
          </a:p>
        </p:txBody>
      </p:sp>
      <p:sp>
        <p:nvSpPr>
          <p:cNvPr id="7" name="object 7">
            <a:extLst>
              <a:ext uri="{FF2B5EF4-FFF2-40B4-BE49-F238E27FC236}">
                <a16:creationId xmlns:a16="http://schemas.microsoft.com/office/drawing/2014/main" id="{EB7E6940-BDDF-4D23-AE64-2774A25B2E0E}"/>
              </a:ext>
            </a:extLst>
          </p:cNvPr>
          <p:cNvSpPr txBox="1"/>
          <p:nvPr/>
        </p:nvSpPr>
        <p:spPr>
          <a:xfrm>
            <a:off x="4040901" y="2701931"/>
            <a:ext cx="2010798" cy="1950612"/>
          </a:xfrm>
          <a:prstGeom prst="rect">
            <a:avLst/>
          </a:prstGeom>
        </p:spPr>
        <p:txBody>
          <a:bodyPr vert="horz" wrap="square" lIns="0" tIns="11507" rIns="0" bIns="0" rtlCol="0">
            <a:spAutoFit/>
          </a:bodyPr>
          <a:lstStyle/>
          <a:p>
            <a:pPr marL="80543" marR="90324">
              <a:spcBef>
                <a:spcPts val="91"/>
              </a:spcBef>
            </a:pPr>
            <a:r>
              <a:rPr sz="1400" dirty="0">
                <a:latin typeface="Baskerville Old Face" panose="02020602080505020303" pitchFamily="18" charset="0"/>
                <a:cs typeface="Microsoft Sans Serif"/>
              </a:rPr>
              <a:t>The</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listed</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entity</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is</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required</a:t>
            </a:r>
            <a:r>
              <a:rPr sz="1400" spc="-27"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to </a:t>
            </a:r>
            <a:r>
              <a:rPr sz="1400" dirty="0">
                <a:latin typeface="Baskerville Old Face" panose="02020602080505020303" pitchFamily="18" charset="0"/>
                <a:cs typeface="Microsoft Sans Serif"/>
              </a:rPr>
              <a:t>formulate</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policy</a:t>
            </a:r>
            <a:r>
              <a:rPr sz="1400" spc="-32"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on </a:t>
            </a:r>
            <a:r>
              <a:rPr sz="1400" spc="-9" dirty="0">
                <a:latin typeface="Baskerville Old Face" panose="02020602080505020303" pitchFamily="18" charset="0"/>
                <a:cs typeface="Microsoft Sans Serif"/>
              </a:rPr>
              <a:t>materiality</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related</a:t>
            </a:r>
            <a:r>
              <a:rPr sz="1400" spc="-14"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party </a:t>
            </a:r>
            <a:r>
              <a:rPr sz="1400" dirty="0">
                <a:latin typeface="Baskerville Old Face" panose="02020602080505020303" pitchFamily="18" charset="0"/>
                <a:cs typeface="Microsoft Sans Serif"/>
              </a:rPr>
              <a:t>transactions</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on</a:t>
            </a:r>
            <a:r>
              <a:rPr sz="1400" spc="-14"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dealing </a:t>
            </a:r>
            <a:r>
              <a:rPr sz="1400" dirty="0">
                <a:latin typeface="Baskerville Old Face" panose="02020602080505020303" pitchFamily="18" charset="0"/>
                <a:cs typeface="Microsoft Sans Serif"/>
              </a:rPr>
              <a:t>with</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related</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party</a:t>
            </a:r>
            <a:r>
              <a:rPr sz="1400" spc="-18"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transactions </a:t>
            </a:r>
            <a:r>
              <a:rPr sz="1400" dirty="0">
                <a:latin typeface="Baskerville Old Face" panose="02020602080505020303" pitchFamily="18" charset="0"/>
                <a:cs typeface="Microsoft Sans Serif"/>
              </a:rPr>
              <a:t>(including</a:t>
            </a:r>
            <a:r>
              <a:rPr sz="1400" spc="-50"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clear</a:t>
            </a:r>
            <a:r>
              <a:rPr sz="1400" spc="-32"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threshold </a:t>
            </a:r>
            <a:r>
              <a:rPr sz="1400" dirty="0">
                <a:latin typeface="Baskerville Old Face" panose="02020602080505020303" pitchFamily="18" charset="0"/>
                <a:cs typeface="Microsoft Sans Serif"/>
              </a:rPr>
              <a:t>limits</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duly</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approved</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by</a:t>
            </a:r>
            <a:r>
              <a:rPr sz="1400" spc="-5"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spc="-9" dirty="0">
                <a:latin typeface="Baskerville Old Face" panose="02020602080505020303" pitchFamily="18" charset="0"/>
                <a:cs typeface="Microsoft Sans Serif"/>
              </a:rPr>
              <a:t>board).</a:t>
            </a:r>
            <a:endParaRPr sz="1400" dirty="0">
              <a:latin typeface="Baskerville Old Face" panose="02020602080505020303" pitchFamily="18" charset="0"/>
              <a:cs typeface="Microsoft Sans Serif"/>
            </a:endParaRPr>
          </a:p>
        </p:txBody>
      </p:sp>
      <p:sp>
        <p:nvSpPr>
          <p:cNvPr id="8" name="object 8">
            <a:extLst>
              <a:ext uri="{FF2B5EF4-FFF2-40B4-BE49-F238E27FC236}">
                <a16:creationId xmlns:a16="http://schemas.microsoft.com/office/drawing/2014/main" id="{F7AC9DBE-1385-419F-83D4-3EA31174F240}"/>
              </a:ext>
            </a:extLst>
          </p:cNvPr>
          <p:cNvSpPr/>
          <p:nvPr/>
        </p:nvSpPr>
        <p:spPr>
          <a:xfrm>
            <a:off x="8538184" y="2219684"/>
            <a:ext cx="2010798" cy="3927241"/>
          </a:xfrm>
          <a:custGeom>
            <a:avLst/>
            <a:gdLst/>
            <a:ahLst/>
            <a:cxnLst/>
            <a:rect l="l" t="t" r="r" b="b"/>
            <a:pathLst>
              <a:path w="2219325" h="4334509">
                <a:moveTo>
                  <a:pt x="2218944" y="0"/>
                </a:moveTo>
                <a:lnTo>
                  <a:pt x="0" y="0"/>
                </a:lnTo>
                <a:lnTo>
                  <a:pt x="0" y="4334256"/>
                </a:lnTo>
                <a:lnTo>
                  <a:pt x="2218944" y="4334256"/>
                </a:lnTo>
                <a:lnTo>
                  <a:pt x="2218944" y="0"/>
                </a:lnTo>
                <a:close/>
              </a:path>
            </a:pathLst>
          </a:custGeom>
          <a:solidFill>
            <a:srgbClr val="007361">
              <a:alpha val="19999"/>
            </a:srgbClr>
          </a:solidFill>
        </p:spPr>
        <p:txBody>
          <a:bodyPr wrap="square" lIns="0" tIns="0" rIns="0" bIns="0" rtlCol="0"/>
          <a:lstStyle/>
          <a:p>
            <a:endParaRPr sz="1631" dirty="0">
              <a:latin typeface="Baskerville Old Face" panose="02020602080505020303" pitchFamily="18" charset="0"/>
            </a:endParaRPr>
          </a:p>
        </p:txBody>
      </p:sp>
      <p:sp>
        <p:nvSpPr>
          <p:cNvPr id="9" name="object 9">
            <a:extLst>
              <a:ext uri="{FF2B5EF4-FFF2-40B4-BE49-F238E27FC236}">
                <a16:creationId xmlns:a16="http://schemas.microsoft.com/office/drawing/2014/main" id="{32249037-AE74-45DB-A398-6DE3F12084E1}"/>
              </a:ext>
            </a:extLst>
          </p:cNvPr>
          <p:cNvSpPr txBox="1"/>
          <p:nvPr/>
        </p:nvSpPr>
        <p:spPr>
          <a:xfrm>
            <a:off x="8538184" y="2701932"/>
            <a:ext cx="2010798" cy="2596942"/>
          </a:xfrm>
          <a:prstGeom prst="rect">
            <a:avLst/>
          </a:prstGeom>
        </p:spPr>
        <p:txBody>
          <a:bodyPr vert="horz" wrap="square" lIns="0" tIns="11507" rIns="0" bIns="0" rtlCol="0">
            <a:spAutoFit/>
          </a:bodyPr>
          <a:lstStyle/>
          <a:p>
            <a:pPr marL="81694" marR="188126">
              <a:spcBef>
                <a:spcPts val="91"/>
              </a:spcBef>
            </a:pPr>
            <a:r>
              <a:rPr sz="1400" dirty="0">
                <a:latin typeface="Baskerville Old Face" panose="02020602080505020303" pitchFamily="18" charset="0"/>
                <a:cs typeface="Microsoft Sans Serif"/>
              </a:rPr>
              <a:t>A</a:t>
            </a:r>
            <a:r>
              <a:rPr sz="1400" spc="-6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transfer</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pricing</a:t>
            </a:r>
            <a:r>
              <a:rPr sz="1400" spc="-18" dirty="0">
                <a:latin typeface="Baskerville Old Face" panose="02020602080505020303" pitchFamily="18" charset="0"/>
                <a:cs typeface="Microsoft Sans Serif"/>
              </a:rPr>
              <a:t> study </a:t>
            </a:r>
            <a:r>
              <a:rPr sz="1400" dirty="0">
                <a:latin typeface="Baskerville Old Face" panose="02020602080505020303" pitchFamily="18" charset="0"/>
                <a:cs typeface="Microsoft Sans Serif"/>
              </a:rPr>
              <a:t>examines</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pricing</a:t>
            </a:r>
            <a:r>
              <a:rPr sz="1400" spc="-18"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spc="-9" dirty="0">
                <a:latin typeface="Baskerville Old Face" panose="02020602080505020303" pitchFamily="18" charset="0"/>
                <a:cs typeface="Microsoft Sans Serif"/>
              </a:rPr>
              <a:t>international</a:t>
            </a:r>
            <a:r>
              <a:rPr sz="1400" spc="23"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transactions </a:t>
            </a:r>
            <a:r>
              <a:rPr sz="1400" dirty="0">
                <a:latin typeface="Baskerville Old Face" panose="02020602080505020303" pitchFamily="18" charset="0"/>
                <a:cs typeface="Microsoft Sans Serif"/>
              </a:rPr>
              <a:t>entered</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between</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related</a:t>
            </a:r>
            <a:r>
              <a:rPr sz="1400" spc="-32"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two </a:t>
            </a:r>
            <a:r>
              <a:rPr sz="1400" dirty="0">
                <a:latin typeface="Baskerville Old Face" panose="02020602080505020303" pitchFamily="18" charset="0"/>
                <a:cs typeface="Microsoft Sans Serif"/>
              </a:rPr>
              <a:t>or</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more</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associates.</a:t>
            </a:r>
            <a:r>
              <a:rPr sz="1400" spc="-32"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By </a:t>
            </a:r>
            <a:r>
              <a:rPr sz="1400" dirty="0">
                <a:latin typeface="Baskerville Old Face" panose="02020602080505020303" pitchFamily="18" charset="0"/>
                <a:cs typeface="Microsoft Sans Serif"/>
              </a:rPr>
              <a:t>applying</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18"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documenting </a:t>
            </a:r>
            <a:r>
              <a:rPr sz="1400" dirty="0">
                <a:latin typeface="Baskerville Old Face" panose="02020602080505020303" pitchFamily="18" charset="0"/>
                <a:cs typeface="Microsoft Sans Serif"/>
              </a:rPr>
              <a:t>various</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test</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methods,</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it</a:t>
            </a:r>
            <a:r>
              <a:rPr sz="1400" spc="-9"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is </a:t>
            </a:r>
            <a:r>
              <a:rPr sz="1400" dirty="0">
                <a:latin typeface="Baskerville Old Face" panose="02020602080505020303" pitchFamily="18" charset="0"/>
                <a:cs typeface="Microsoft Sans Serif"/>
              </a:rPr>
              <a:t>determined</a:t>
            </a:r>
            <a:r>
              <a:rPr sz="1400" spc="-5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whether</a:t>
            </a:r>
            <a:r>
              <a:rPr sz="1400" spc="-41"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transactions</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are</a:t>
            </a:r>
            <a:r>
              <a:rPr sz="1400" spc="-36"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conducted </a:t>
            </a:r>
            <a:r>
              <a:rPr sz="1400" dirty="0">
                <a:latin typeface="Baskerville Old Face" panose="02020602080505020303" pitchFamily="18" charset="0"/>
                <a:cs typeface="Microsoft Sans Serif"/>
              </a:rPr>
              <a:t>under</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market </a:t>
            </a:r>
            <a:r>
              <a:rPr sz="1400" spc="-9" dirty="0">
                <a:latin typeface="Baskerville Old Face" panose="02020602080505020303" pitchFamily="18" charset="0"/>
                <a:cs typeface="Microsoft Sans Serif"/>
              </a:rPr>
              <a:t>conditions.</a:t>
            </a:r>
            <a:endParaRPr sz="1400" dirty="0">
              <a:latin typeface="Baskerville Old Face" panose="02020602080505020303" pitchFamily="18" charset="0"/>
              <a:cs typeface="Microsoft Sans Serif"/>
            </a:endParaRPr>
          </a:p>
        </p:txBody>
      </p:sp>
      <p:sp>
        <p:nvSpPr>
          <p:cNvPr id="10" name="object 11">
            <a:extLst>
              <a:ext uri="{FF2B5EF4-FFF2-40B4-BE49-F238E27FC236}">
                <a16:creationId xmlns:a16="http://schemas.microsoft.com/office/drawing/2014/main" id="{0F578618-3276-4A19-B84F-EBEC5AF10527}"/>
              </a:ext>
            </a:extLst>
          </p:cNvPr>
          <p:cNvSpPr/>
          <p:nvPr/>
        </p:nvSpPr>
        <p:spPr>
          <a:xfrm>
            <a:off x="1650728" y="1447814"/>
            <a:ext cx="2219069" cy="774976"/>
          </a:xfrm>
          <a:custGeom>
            <a:avLst/>
            <a:gdLst/>
            <a:ahLst/>
            <a:cxnLst/>
            <a:rect l="l" t="t" r="r" b="b"/>
            <a:pathLst>
              <a:path w="2449195" h="855344">
                <a:moveTo>
                  <a:pt x="2449068" y="0"/>
                </a:moveTo>
                <a:lnTo>
                  <a:pt x="0" y="0"/>
                </a:lnTo>
                <a:lnTo>
                  <a:pt x="0" y="854963"/>
                </a:lnTo>
                <a:lnTo>
                  <a:pt x="2449068" y="854963"/>
                </a:lnTo>
                <a:lnTo>
                  <a:pt x="2449068"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11" name="object 12">
            <a:extLst>
              <a:ext uri="{FF2B5EF4-FFF2-40B4-BE49-F238E27FC236}">
                <a16:creationId xmlns:a16="http://schemas.microsoft.com/office/drawing/2014/main" id="{B8C57D5D-3268-4CB3-8498-C5F6E25E4912}"/>
              </a:ext>
            </a:extLst>
          </p:cNvPr>
          <p:cNvSpPr txBox="1"/>
          <p:nvPr/>
        </p:nvSpPr>
        <p:spPr>
          <a:xfrm>
            <a:off x="1546593" y="1534361"/>
            <a:ext cx="2219069" cy="289199"/>
          </a:xfrm>
          <a:prstGeom prst="rect">
            <a:avLst/>
          </a:prstGeom>
        </p:spPr>
        <p:txBody>
          <a:bodyPr vert="horz" wrap="square" lIns="0" tIns="12082" rIns="0" bIns="0" rtlCol="0">
            <a:spAutoFit/>
          </a:bodyPr>
          <a:lstStyle/>
          <a:p>
            <a:pPr marL="5178" algn="ctr">
              <a:spcBef>
                <a:spcPts val="95"/>
              </a:spcBef>
            </a:pPr>
            <a:r>
              <a:rPr b="1" dirty="0">
                <a:solidFill>
                  <a:srgbClr val="FFFFFF"/>
                </a:solidFill>
                <a:latin typeface="Baskerville Old Face" panose="02020602080505020303" pitchFamily="18" charset="0"/>
                <a:cs typeface="Arial"/>
              </a:rPr>
              <a:t>TP</a:t>
            </a:r>
            <a:r>
              <a:rPr b="1" spc="-45" dirty="0">
                <a:solidFill>
                  <a:srgbClr val="FFFFFF"/>
                </a:solidFill>
                <a:latin typeface="Baskerville Old Face" panose="02020602080505020303" pitchFamily="18" charset="0"/>
                <a:cs typeface="Arial"/>
              </a:rPr>
              <a:t> </a:t>
            </a:r>
            <a:r>
              <a:rPr b="1" spc="-9" dirty="0">
                <a:solidFill>
                  <a:srgbClr val="FFFFFF"/>
                </a:solidFill>
                <a:latin typeface="Baskerville Old Face" panose="02020602080505020303" pitchFamily="18" charset="0"/>
                <a:cs typeface="Arial"/>
              </a:rPr>
              <a:t>Policy</a:t>
            </a:r>
            <a:endParaRPr dirty="0">
              <a:latin typeface="Baskerville Old Face" panose="02020602080505020303" pitchFamily="18" charset="0"/>
              <a:cs typeface="Arial"/>
            </a:endParaRPr>
          </a:p>
        </p:txBody>
      </p:sp>
      <p:sp>
        <p:nvSpPr>
          <p:cNvPr id="12" name="object 13">
            <a:extLst>
              <a:ext uri="{FF2B5EF4-FFF2-40B4-BE49-F238E27FC236}">
                <a16:creationId xmlns:a16="http://schemas.microsoft.com/office/drawing/2014/main" id="{35241626-9E0A-4A78-827F-F204AF891711}"/>
              </a:ext>
            </a:extLst>
          </p:cNvPr>
          <p:cNvSpPr/>
          <p:nvPr/>
        </p:nvSpPr>
        <p:spPr>
          <a:xfrm>
            <a:off x="6223954" y="1442292"/>
            <a:ext cx="2143125" cy="774976"/>
          </a:xfrm>
          <a:custGeom>
            <a:avLst/>
            <a:gdLst/>
            <a:ahLst/>
            <a:cxnLst/>
            <a:rect l="l" t="t" r="r" b="b"/>
            <a:pathLst>
              <a:path w="2365375" h="855344">
                <a:moveTo>
                  <a:pt x="2365248" y="0"/>
                </a:moveTo>
                <a:lnTo>
                  <a:pt x="0" y="0"/>
                </a:lnTo>
                <a:lnTo>
                  <a:pt x="0" y="854963"/>
                </a:lnTo>
                <a:lnTo>
                  <a:pt x="2365248" y="854963"/>
                </a:lnTo>
                <a:lnTo>
                  <a:pt x="2365248"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13" name="object 14">
            <a:extLst>
              <a:ext uri="{FF2B5EF4-FFF2-40B4-BE49-F238E27FC236}">
                <a16:creationId xmlns:a16="http://schemas.microsoft.com/office/drawing/2014/main" id="{47028CD2-F23B-4C58-908C-410A3186E377}"/>
              </a:ext>
            </a:extLst>
          </p:cNvPr>
          <p:cNvSpPr txBox="1"/>
          <p:nvPr/>
        </p:nvSpPr>
        <p:spPr>
          <a:xfrm>
            <a:off x="5953490" y="1410792"/>
            <a:ext cx="2584694" cy="566198"/>
          </a:xfrm>
          <a:prstGeom prst="rect">
            <a:avLst/>
          </a:prstGeom>
        </p:spPr>
        <p:txBody>
          <a:bodyPr vert="horz" wrap="square" lIns="0" tIns="12082" rIns="0" bIns="0" rtlCol="0">
            <a:spAutoFit/>
          </a:bodyPr>
          <a:lstStyle/>
          <a:p>
            <a:pPr marL="606952" marR="533312" indent="-62133" algn="ctr">
              <a:spcBef>
                <a:spcPts val="95"/>
              </a:spcBef>
            </a:pPr>
            <a:r>
              <a:rPr b="1" spc="-9" dirty="0">
                <a:solidFill>
                  <a:srgbClr val="FFFFFF"/>
                </a:solidFill>
                <a:latin typeface="Baskerville Old Face" panose="02020602080505020303" pitchFamily="18" charset="0"/>
                <a:cs typeface="Arial"/>
              </a:rPr>
              <a:t>Intercompany Agreements</a:t>
            </a:r>
            <a:endParaRPr dirty="0">
              <a:latin typeface="Baskerville Old Face" panose="02020602080505020303" pitchFamily="18" charset="0"/>
              <a:cs typeface="Arial"/>
            </a:endParaRPr>
          </a:p>
        </p:txBody>
      </p:sp>
      <p:sp>
        <p:nvSpPr>
          <p:cNvPr id="14" name="object 15">
            <a:extLst>
              <a:ext uri="{FF2B5EF4-FFF2-40B4-BE49-F238E27FC236}">
                <a16:creationId xmlns:a16="http://schemas.microsoft.com/office/drawing/2014/main" id="{7F4C13B4-2C6D-4647-AE2D-93BE3BC47A19}"/>
              </a:ext>
            </a:extLst>
          </p:cNvPr>
          <p:cNvSpPr/>
          <p:nvPr/>
        </p:nvSpPr>
        <p:spPr>
          <a:xfrm>
            <a:off x="4040901" y="1450576"/>
            <a:ext cx="2010798" cy="773251"/>
          </a:xfrm>
          <a:custGeom>
            <a:avLst/>
            <a:gdLst/>
            <a:ahLst/>
            <a:cxnLst/>
            <a:rect l="l" t="t" r="r" b="b"/>
            <a:pathLst>
              <a:path w="2219325" h="853439">
                <a:moveTo>
                  <a:pt x="2218944" y="0"/>
                </a:moveTo>
                <a:lnTo>
                  <a:pt x="0" y="0"/>
                </a:lnTo>
                <a:lnTo>
                  <a:pt x="0" y="853439"/>
                </a:lnTo>
                <a:lnTo>
                  <a:pt x="2218944" y="853439"/>
                </a:lnTo>
                <a:lnTo>
                  <a:pt x="2218944"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15" name="object 16">
            <a:extLst>
              <a:ext uri="{FF2B5EF4-FFF2-40B4-BE49-F238E27FC236}">
                <a16:creationId xmlns:a16="http://schemas.microsoft.com/office/drawing/2014/main" id="{024C4B75-44A2-4FAC-85D6-7A1C3B5B94FC}"/>
              </a:ext>
            </a:extLst>
          </p:cNvPr>
          <p:cNvSpPr txBox="1"/>
          <p:nvPr/>
        </p:nvSpPr>
        <p:spPr>
          <a:xfrm>
            <a:off x="3771013" y="1561346"/>
            <a:ext cx="2010798" cy="319977"/>
          </a:xfrm>
          <a:prstGeom prst="rect">
            <a:avLst/>
          </a:prstGeom>
        </p:spPr>
        <p:txBody>
          <a:bodyPr vert="horz" wrap="square" lIns="0" tIns="12082" rIns="0" bIns="0" rtlCol="0">
            <a:spAutoFit/>
          </a:bodyPr>
          <a:lstStyle/>
          <a:p>
            <a:pPr marL="586241" algn="ctr">
              <a:spcBef>
                <a:spcPts val="95"/>
              </a:spcBef>
            </a:pPr>
            <a:r>
              <a:rPr sz="2000" b="1" dirty="0">
                <a:solidFill>
                  <a:srgbClr val="FFFFFF"/>
                </a:solidFill>
                <a:latin typeface="Baskerville Old Face" panose="02020602080505020303" pitchFamily="18" charset="0"/>
                <a:cs typeface="Arial"/>
              </a:rPr>
              <a:t>RPT</a:t>
            </a:r>
            <a:r>
              <a:rPr sz="2000" b="1" spc="-23" dirty="0">
                <a:solidFill>
                  <a:srgbClr val="FFFFFF"/>
                </a:solidFill>
                <a:latin typeface="Baskerville Old Face" panose="02020602080505020303" pitchFamily="18" charset="0"/>
                <a:cs typeface="Arial"/>
              </a:rPr>
              <a:t> </a:t>
            </a:r>
            <a:r>
              <a:rPr sz="2000" b="1" spc="-9" dirty="0">
                <a:solidFill>
                  <a:srgbClr val="FFFFFF"/>
                </a:solidFill>
                <a:latin typeface="Baskerville Old Face" panose="02020602080505020303" pitchFamily="18" charset="0"/>
                <a:cs typeface="Arial"/>
              </a:rPr>
              <a:t>Policy</a:t>
            </a:r>
            <a:endParaRPr sz="2000" dirty="0">
              <a:latin typeface="Baskerville Old Face" panose="02020602080505020303" pitchFamily="18" charset="0"/>
              <a:cs typeface="Arial"/>
            </a:endParaRPr>
          </a:p>
        </p:txBody>
      </p:sp>
      <p:sp>
        <p:nvSpPr>
          <p:cNvPr id="16" name="object 17">
            <a:extLst>
              <a:ext uri="{FF2B5EF4-FFF2-40B4-BE49-F238E27FC236}">
                <a16:creationId xmlns:a16="http://schemas.microsoft.com/office/drawing/2014/main" id="{52AAC591-5134-472B-B5AD-88CFC3333B41}"/>
              </a:ext>
            </a:extLst>
          </p:cNvPr>
          <p:cNvSpPr/>
          <p:nvPr/>
        </p:nvSpPr>
        <p:spPr>
          <a:xfrm>
            <a:off x="8538184" y="1450576"/>
            <a:ext cx="2010798" cy="773251"/>
          </a:xfrm>
          <a:custGeom>
            <a:avLst/>
            <a:gdLst/>
            <a:ahLst/>
            <a:cxnLst/>
            <a:rect l="l" t="t" r="r" b="b"/>
            <a:pathLst>
              <a:path w="2219325" h="853439">
                <a:moveTo>
                  <a:pt x="2218944" y="0"/>
                </a:moveTo>
                <a:lnTo>
                  <a:pt x="0" y="0"/>
                </a:lnTo>
                <a:lnTo>
                  <a:pt x="0" y="853439"/>
                </a:lnTo>
                <a:lnTo>
                  <a:pt x="2218944" y="853439"/>
                </a:lnTo>
                <a:lnTo>
                  <a:pt x="2218944"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17" name="object 18">
            <a:extLst>
              <a:ext uri="{FF2B5EF4-FFF2-40B4-BE49-F238E27FC236}">
                <a16:creationId xmlns:a16="http://schemas.microsoft.com/office/drawing/2014/main" id="{1BBBA96E-672D-4DB6-A3F3-7F9D7613C39E}"/>
              </a:ext>
            </a:extLst>
          </p:cNvPr>
          <p:cNvSpPr txBox="1"/>
          <p:nvPr/>
        </p:nvSpPr>
        <p:spPr>
          <a:xfrm>
            <a:off x="8252874" y="1513864"/>
            <a:ext cx="2010798" cy="289199"/>
          </a:xfrm>
          <a:prstGeom prst="rect">
            <a:avLst/>
          </a:prstGeom>
        </p:spPr>
        <p:txBody>
          <a:bodyPr vert="horz" wrap="square" lIns="0" tIns="12082" rIns="0" bIns="0" rtlCol="0">
            <a:spAutoFit/>
          </a:bodyPr>
          <a:lstStyle/>
          <a:p>
            <a:pPr marL="661607" algn="ctr">
              <a:spcBef>
                <a:spcPts val="95"/>
              </a:spcBef>
            </a:pPr>
            <a:r>
              <a:rPr b="1" dirty="0">
                <a:solidFill>
                  <a:srgbClr val="FFFFFF"/>
                </a:solidFill>
                <a:latin typeface="Baskerville Old Face" panose="02020602080505020303" pitchFamily="18" charset="0"/>
                <a:cs typeface="Arial"/>
              </a:rPr>
              <a:t>TP</a:t>
            </a:r>
            <a:r>
              <a:rPr b="1" spc="-45" dirty="0">
                <a:solidFill>
                  <a:srgbClr val="FFFFFF"/>
                </a:solidFill>
                <a:latin typeface="Baskerville Old Face" panose="02020602080505020303" pitchFamily="18" charset="0"/>
                <a:cs typeface="Arial"/>
              </a:rPr>
              <a:t> </a:t>
            </a:r>
            <a:r>
              <a:rPr b="1" spc="-9" dirty="0">
                <a:solidFill>
                  <a:srgbClr val="FFFFFF"/>
                </a:solidFill>
                <a:latin typeface="Baskerville Old Face" panose="02020602080505020303" pitchFamily="18" charset="0"/>
                <a:cs typeface="Arial"/>
              </a:rPr>
              <a:t>Study</a:t>
            </a:r>
            <a:endParaRPr dirty="0">
              <a:latin typeface="Baskerville Old Face" panose="02020602080505020303" pitchFamily="18" charset="0"/>
              <a:cs typeface="Arial"/>
            </a:endParaRPr>
          </a:p>
        </p:txBody>
      </p:sp>
      <p:grpSp>
        <p:nvGrpSpPr>
          <p:cNvPr id="18" name="object 19">
            <a:extLst>
              <a:ext uri="{FF2B5EF4-FFF2-40B4-BE49-F238E27FC236}">
                <a16:creationId xmlns:a16="http://schemas.microsoft.com/office/drawing/2014/main" id="{AC09EDA6-70D3-4470-B7A9-88DD3A99494C}"/>
              </a:ext>
            </a:extLst>
          </p:cNvPr>
          <p:cNvGrpSpPr/>
          <p:nvPr/>
        </p:nvGrpSpPr>
        <p:grpSpPr>
          <a:xfrm>
            <a:off x="2377031" y="1951809"/>
            <a:ext cx="674293" cy="674293"/>
            <a:chOff x="1242060" y="1981200"/>
            <a:chExt cx="744220" cy="744220"/>
          </a:xfrm>
        </p:grpSpPr>
        <p:sp>
          <p:nvSpPr>
            <p:cNvPr id="19" name="object 20">
              <a:extLst>
                <a:ext uri="{FF2B5EF4-FFF2-40B4-BE49-F238E27FC236}">
                  <a16:creationId xmlns:a16="http://schemas.microsoft.com/office/drawing/2014/main" id="{780AC560-C166-48CA-876F-6C05F3869CBB}"/>
                </a:ext>
              </a:extLst>
            </p:cNvPr>
            <p:cNvSpPr/>
            <p:nvPr/>
          </p:nvSpPr>
          <p:spPr>
            <a:xfrm>
              <a:off x="1251966" y="1991105"/>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20" name="object 21">
              <a:extLst>
                <a:ext uri="{FF2B5EF4-FFF2-40B4-BE49-F238E27FC236}">
                  <a16:creationId xmlns:a16="http://schemas.microsoft.com/office/drawing/2014/main" id="{E348F7B4-5A51-4576-A5F0-D4F8BCEC0286}"/>
                </a:ext>
              </a:extLst>
            </p:cNvPr>
            <p:cNvSpPr/>
            <p:nvPr/>
          </p:nvSpPr>
          <p:spPr>
            <a:xfrm>
              <a:off x="1251966"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D396"/>
              </a:solidFill>
            </a:ln>
          </p:spPr>
          <p:txBody>
            <a:bodyPr wrap="square" lIns="0" tIns="0" rIns="0" bIns="0" rtlCol="0"/>
            <a:lstStyle/>
            <a:p>
              <a:endParaRPr sz="1631" dirty="0">
                <a:latin typeface="Baskerville Old Face" panose="02020602080505020303" pitchFamily="18" charset="0"/>
              </a:endParaRPr>
            </a:p>
          </p:txBody>
        </p:sp>
        <p:sp>
          <p:nvSpPr>
            <p:cNvPr id="21" name="object 22">
              <a:extLst>
                <a:ext uri="{FF2B5EF4-FFF2-40B4-BE49-F238E27FC236}">
                  <a16:creationId xmlns:a16="http://schemas.microsoft.com/office/drawing/2014/main" id="{0D89E8A1-89E7-46F0-A6CC-4DFE10D0E624}"/>
                </a:ext>
              </a:extLst>
            </p:cNvPr>
            <p:cNvSpPr/>
            <p:nvPr/>
          </p:nvSpPr>
          <p:spPr>
            <a:xfrm>
              <a:off x="1392936" y="2092452"/>
              <a:ext cx="460375" cy="508000"/>
            </a:xfrm>
            <a:custGeom>
              <a:avLst/>
              <a:gdLst/>
              <a:ahLst/>
              <a:cxnLst/>
              <a:rect l="l" t="t" r="r" b="b"/>
              <a:pathLst>
                <a:path w="460375" h="508000">
                  <a:moveTo>
                    <a:pt x="22986" y="275971"/>
                  </a:moveTo>
                  <a:lnTo>
                    <a:pt x="14350" y="277495"/>
                  </a:lnTo>
                  <a:lnTo>
                    <a:pt x="5714" y="277495"/>
                  </a:lnTo>
                  <a:lnTo>
                    <a:pt x="0" y="284607"/>
                  </a:lnTo>
                  <a:lnTo>
                    <a:pt x="0" y="293243"/>
                  </a:lnTo>
                  <a:lnTo>
                    <a:pt x="9128" y="342700"/>
                  </a:lnTo>
                  <a:lnTo>
                    <a:pt x="28271" y="387925"/>
                  </a:lnTo>
                  <a:lnTo>
                    <a:pt x="56170" y="427687"/>
                  </a:lnTo>
                  <a:lnTo>
                    <a:pt x="91564" y="460755"/>
                  </a:lnTo>
                  <a:lnTo>
                    <a:pt x="133194" y="485899"/>
                  </a:lnTo>
                  <a:lnTo>
                    <a:pt x="179800" y="501888"/>
                  </a:lnTo>
                  <a:lnTo>
                    <a:pt x="230123" y="507492"/>
                  </a:lnTo>
                  <a:lnTo>
                    <a:pt x="276365" y="502797"/>
                  </a:lnTo>
                  <a:lnTo>
                    <a:pt x="319498" y="489342"/>
                  </a:lnTo>
                  <a:lnTo>
                    <a:pt x="344254" y="475869"/>
                  </a:lnTo>
                  <a:lnTo>
                    <a:pt x="230123" y="475869"/>
                  </a:lnTo>
                  <a:lnTo>
                    <a:pt x="179342" y="469425"/>
                  </a:lnTo>
                  <a:lnTo>
                    <a:pt x="133199" y="451160"/>
                  </a:lnTo>
                  <a:lnTo>
                    <a:pt x="93456" y="422671"/>
                  </a:lnTo>
                  <a:lnTo>
                    <a:pt x="61872" y="385557"/>
                  </a:lnTo>
                  <a:lnTo>
                    <a:pt x="40209" y="341416"/>
                  </a:lnTo>
                  <a:lnTo>
                    <a:pt x="30225" y="291846"/>
                  </a:lnTo>
                  <a:lnTo>
                    <a:pt x="30225" y="283210"/>
                  </a:lnTo>
                  <a:lnTo>
                    <a:pt x="22986" y="275971"/>
                  </a:lnTo>
                  <a:close/>
                </a:path>
                <a:path w="460375" h="508000">
                  <a:moveTo>
                    <a:pt x="342046" y="77597"/>
                  </a:moveTo>
                  <a:lnTo>
                    <a:pt x="230123" y="77597"/>
                  </a:lnTo>
                  <a:lnTo>
                    <a:pt x="275549" y="82858"/>
                  </a:lnTo>
                  <a:lnTo>
                    <a:pt x="317296" y="97854"/>
                  </a:lnTo>
                  <a:lnTo>
                    <a:pt x="354157" y="121404"/>
                  </a:lnTo>
                  <a:lnTo>
                    <a:pt x="384927" y="152324"/>
                  </a:lnTo>
                  <a:lnTo>
                    <a:pt x="408399" y="189434"/>
                  </a:lnTo>
                  <a:lnTo>
                    <a:pt x="423367" y="231552"/>
                  </a:lnTo>
                  <a:lnTo>
                    <a:pt x="428625" y="277495"/>
                  </a:lnTo>
                  <a:lnTo>
                    <a:pt x="423367" y="322873"/>
                  </a:lnTo>
                  <a:lnTo>
                    <a:pt x="408399" y="364586"/>
                  </a:lnTo>
                  <a:lnTo>
                    <a:pt x="384927" y="401425"/>
                  </a:lnTo>
                  <a:lnTo>
                    <a:pt x="354157" y="432181"/>
                  </a:lnTo>
                  <a:lnTo>
                    <a:pt x="317296" y="455646"/>
                  </a:lnTo>
                  <a:lnTo>
                    <a:pt x="275549" y="470612"/>
                  </a:lnTo>
                  <a:lnTo>
                    <a:pt x="230123" y="475869"/>
                  </a:lnTo>
                  <a:lnTo>
                    <a:pt x="344254" y="475869"/>
                  </a:lnTo>
                  <a:lnTo>
                    <a:pt x="392668" y="439928"/>
                  </a:lnTo>
                  <a:lnTo>
                    <a:pt x="420821" y="405854"/>
                  </a:lnTo>
                  <a:lnTo>
                    <a:pt x="442096" y="366795"/>
                  </a:lnTo>
                  <a:lnTo>
                    <a:pt x="455553" y="323694"/>
                  </a:lnTo>
                  <a:lnTo>
                    <a:pt x="460247" y="277495"/>
                  </a:lnTo>
                  <a:lnTo>
                    <a:pt x="455553" y="230857"/>
                  </a:lnTo>
                  <a:lnTo>
                    <a:pt x="442096" y="187551"/>
                  </a:lnTo>
                  <a:lnTo>
                    <a:pt x="420821" y="148465"/>
                  </a:lnTo>
                  <a:lnTo>
                    <a:pt x="392668" y="114490"/>
                  </a:lnTo>
                  <a:lnTo>
                    <a:pt x="358579" y="86516"/>
                  </a:lnTo>
                  <a:lnTo>
                    <a:pt x="342046" y="77597"/>
                  </a:lnTo>
                  <a:close/>
                </a:path>
                <a:path w="460375" h="508000">
                  <a:moveTo>
                    <a:pt x="230123" y="139446"/>
                  </a:moveTo>
                  <a:lnTo>
                    <a:pt x="186506" y="146487"/>
                  </a:lnTo>
                  <a:lnTo>
                    <a:pt x="148612" y="166093"/>
                  </a:lnTo>
                  <a:lnTo>
                    <a:pt x="118722" y="195983"/>
                  </a:lnTo>
                  <a:lnTo>
                    <a:pt x="99116" y="233877"/>
                  </a:lnTo>
                  <a:lnTo>
                    <a:pt x="92075" y="277495"/>
                  </a:lnTo>
                  <a:lnTo>
                    <a:pt x="99116" y="321112"/>
                  </a:lnTo>
                  <a:lnTo>
                    <a:pt x="118722" y="359006"/>
                  </a:lnTo>
                  <a:lnTo>
                    <a:pt x="148612" y="388896"/>
                  </a:lnTo>
                  <a:lnTo>
                    <a:pt x="186506" y="408502"/>
                  </a:lnTo>
                  <a:lnTo>
                    <a:pt x="230123" y="415544"/>
                  </a:lnTo>
                  <a:lnTo>
                    <a:pt x="273741" y="408502"/>
                  </a:lnTo>
                  <a:lnTo>
                    <a:pt x="311635" y="388896"/>
                  </a:lnTo>
                  <a:lnTo>
                    <a:pt x="316737" y="383794"/>
                  </a:lnTo>
                  <a:lnTo>
                    <a:pt x="230123" y="383794"/>
                  </a:lnTo>
                  <a:lnTo>
                    <a:pt x="224901" y="380861"/>
                  </a:lnTo>
                  <a:lnTo>
                    <a:pt x="220769" y="375285"/>
                  </a:lnTo>
                  <a:lnTo>
                    <a:pt x="185547" y="375285"/>
                  </a:lnTo>
                  <a:lnTo>
                    <a:pt x="172902" y="368020"/>
                  </a:lnTo>
                  <a:lnTo>
                    <a:pt x="161067" y="359267"/>
                  </a:lnTo>
                  <a:lnTo>
                    <a:pt x="150328" y="349156"/>
                  </a:lnTo>
                  <a:lnTo>
                    <a:pt x="140969" y="337820"/>
                  </a:lnTo>
                  <a:lnTo>
                    <a:pt x="352487" y="337820"/>
                  </a:lnTo>
                  <a:lnTo>
                    <a:pt x="361131" y="321112"/>
                  </a:lnTo>
                  <a:lnTo>
                    <a:pt x="363293" y="307721"/>
                  </a:lnTo>
                  <a:lnTo>
                    <a:pt x="126618" y="307721"/>
                  </a:lnTo>
                  <a:lnTo>
                    <a:pt x="124712" y="300122"/>
                  </a:lnTo>
                  <a:lnTo>
                    <a:pt x="123364" y="292560"/>
                  </a:lnTo>
                  <a:lnTo>
                    <a:pt x="122564" y="285021"/>
                  </a:lnTo>
                  <a:lnTo>
                    <a:pt x="122300" y="277495"/>
                  </a:lnTo>
                  <a:lnTo>
                    <a:pt x="122564" y="269089"/>
                  </a:lnTo>
                  <a:lnTo>
                    <a:pt x="123364" y="261112"/>
                  </a:lnTo>
                  <a:lnTo>
                    <a:pt x="124712" y="253420"/>
                  </a:lnTo>
                  <a:lnTo>
                    <a:pt x="126618" y="245872"/>
                  </a:lnTo>
                  <a:lnTo>
                    <a:pt x="363067" y="245872"/>
                  </a:lnTo>
                  <a:lnTo>
                    <a:pt x="361131" y="233877"/>
                  </a:lnTo>
                  <a:lnTo>
                    <a:pt x="351698" y="215646"/>
                  </a:lnTo>
                  <a:lnTo>
                    <a:pt x="140969" y="215646"/>
                  </a:lnTo>
                  <a:lnTo>
                    <a:pt x="150328" y="204350"/>
                  </a:lnTo>
                  <a:lnTo>
                    <a:pt x="161067" y="194437"/>
                  </a:lnTo>
                  <a:lnTo>
                    <a:pt x="172902" y="186142"/>
                  </a:lnTo>
                  <a:lnTo>
                    <a:pt x="185547" y="179705"/>
                  </a:lnTo>
                  <a:lnTo>
                    <a:pt x="219639" y="179705"/>
                  </a:lnTo>
                  <a:lnTo>
                    <a:pt x="224901" y="172604"/>
                  </a:lnTo>
                  <a:lnTo>
                    <a:pt x="230123" y="169672"/>
                  </a:lnTo>
                  <a:lnTo>
                    <a:pt x="315214" y="169672"/>
                  </a:lnTo>
                  <a:lnTo>
                    <a:pt x="311635" y="166093"/>
                  </a:lnTo>
                  <a:lnTo>
                    <a:pt x="273741" y="146487"/>
                  </a:lnTo>
                  <a:lnTo>
                    <a:pt x="230123" y="139446"/>
                  </a:lnTo>
                  <a:close/>
                </a:path>
                <a:path w="460375" h="508000">
                  <a:moveTo>
                    <a:pt x="284733" y="337820"/>
                  </a:moveTo>
                  <a:lnTo>
                    <a:pt x="253111" y="337820"/>
                  </a:lnTo>
                  <a:lnTo>
                    <a:pt x="247322" y="357755"/>
                  </a:lnTo>
                  <a:lnTo>
                    <a:pt x="241093" y="372141"/>
                  </a:lnTo>
                  <a:lnTo>
                    <a:pt x="235126" y="380861"/>
                  </a:lnTo>
                  <a:lnTo>
                    <a:pt x="230123" y="383794"/>
                  </a:lnTo>
                  <a:lnTo>
                    <a:pt x="316737" y="383794"/>
                  </a:lnTo>
                  <a:lnTo>
                    <a:pt x="325246" y="375285"/>
                  </a:lnTo>
                  <a:lnTo>
                    <a:pt x="274700" y="375285"/>
                  </a:lnTo>
                  <a:lnTo>
                    <a:pt x="277697" y="366573"/>
                  </a:lnTo>
                  <a:lnTo>
                    <a:pt x="280288" y="357600"/>
                  </a:lnTo>
                  <a:lnTo>
                    <a:pt x="282594" y="348103"/>
                  </a:lnTo>
                  <a:lnTo>
                    <a:pt x="284733" y="337820"/>
                  </a:lnTo>
                  <a:close/>
                </a:path>
                <a:path w="460375" h="508000">
                  <a:moveTo>
                    <a:pt x="205612" y="337820"/>
                  </a:moveTo>
                  <a:lnTo>
                    <a:pt x="173989" y="337820"/>
                  </a:lnTo>
                  <a:lnTo>
                    <a:pt x="176420" y="348103"/>
                  </a:lnTo>
                  <a:lnTo>
                    <a:pt x="179297" y="357755"/>
                  </a:lnTo>
                  <a:lnTo>
                    <a:pt x="182412" y="366795"/>
                  </a:lnTo>
                  <a:lnTo>
                    <a:pt x="185547" y="375285"/>
                  </a:lnTo>
                  <a:lnTo>
                    <a:pt x="220769" y="375285"/>
                  </a:lnTo>
                  <a:lnTo>
                    <a:pt x="218440" y="372141"/>
                  </a:lnTo>
                  <a:lnTo>
                    <a:pt x="211693" y="357755"/>
                  </a:lnTo>
                  <a:lnTo>
                    <a:pt x="205612" y="337820"/>
                  </a:lnTo>
                  <a:close/>
                </a:path>
                <a:path w="460375" h="508000">
                  <a:moveTo>
                    <a:pt x="352487" y="337820"/>
                  </a:moveTo>
                  <a:lnTo>
                    <a:pt x="317881" y="337820"/>
                  </a:lnTo>
                  <a:lnTo>
                    <a:pt x="308687" y="349156"/>
                  </a:lnTo>
                  <a:lnTo>
                    <a:pt x="298434" y="359267"/>
                  </a:lnTo>
                  <a:lnTo>
                    <a:pt x="287109" y="368020"/>
                  </a:lnTo>
                  <a:lnTo>
                    <a:pt x="274700" y="375285"/>
                  </a:lnTo>
                  <a:lnTo>
                    <a:pt x="325246" y="375285"/>
                  </a:lnTo>
                  <a:lnTo>
                    <a:pt x="341525" y="359006"/>
                  </a:lnTo>
                  <a:lnTo>
                    <a:pt x="352487" y="337820"/>
                  </a:lnTo>
                  <a:close/>
                </a:path>
                <a:path w="460375" h="508000">
                  <a:moveTo>
                    <a:pt x="199897" y="245872"/>
                  </a:moveTo>
                  <a:lnTo>
                    <a:pt x="169672" y="245872"/>
                  </a:lnTo>
                  <a:lnTo>
                    <a:pt x="168864" y="253634"/>
                  </a:lnTo>
                  <a:lnTo>
                    <a:pt x="168449" y="261683"/>
                  </a:lnTo>
                  <a:lnTo>
                    <a:pt x="168309" y="269089"/>
                  </a:lnTo>
                  <a:lnTo>
                    <a:pt x="168296" y="285021"/>
                  </a:lnTo>
                  <a:lnTo>
                    <a:pt x="168435" y="291846"/>
                  </a:lnTo>
                  <a:lnTo>
                    <a:pt x="168487" y="293243"/>
                  </a:lnTo>
                  <a:lnTo>
                    <a:pt x="168864" y="300122"/>
                  </a:lnTo>
                  <a:lnTo>
                    <a:pt x="169672" y="307721"/>
                  </a:lnTo>
                  <a:lnTo>
                    <a:pt x="199897" y="307721"/>
                  </a:lnTo>
                  <a:lnTo>
                    <a:pt x="199679" y="300122"/>
                  </a:lnTo>
                  <a:lnTo>
                    <a:pt x="198719" y="285021"/>
                  </a:lnTo>
                  <a:lnTo>
                    <a:pt x="198666" y="283210"/>
                  </a:lnTo>
                  <a:lnTo>
                    <a:pt x="198540" y="275971"/>
                  </a:lnTo>
                  <a:lnTo>
                    <a:pt x="198719" y="269089"/>
                  </a:lnTo>
                  <a:lnTo>
                    <a:pt x="199679" y="253420"/>
                  </a:lnTo>
                  <a:lnTo>
                    <a:pt x="199897" y="245872"/>
                  </a:lnTo>
                  <a:close/>
                </a:path>
                <a:path w="460375" h="508000">
                  <a:moveTo>
                    <a:pt x="289051" y="245872"/>
                  </a:moveTo>
                  <a:lnTo>
                    <a:pt x="258825" y="245872"/>
                  </a:lnTo>
                  <a:lnTo>
                    <a:pt x="259719" y="253634"/>
                  </a:lnTo>
                  <a:lnTo>
                    <a:pt x="260159" y="261112"/>
                  </a:lnTo>
                  <a:lnTo>
                    <a:pt x="260326" y="269089"/>
                  </a:lnTo>
                  <a:lnTo>
                    <a:pt x="260326" y="285021"/>
                  </a:lnTo>
                  <a:lnTo>
                    <a:pt x="260175" y="291846"/>
                  </a:lnTo>
                  <a:lnTo>
                    <a:pt x="260118" y="293243"/>
                  </a:lnTo>
                  <a:lnTo>
                    <a:pt x="259707" y="300122"/>
                  </a:lnTo>
                  <a:lnTo>
                    <a:pt x="258825" y="307721"/>
                  </a:lnTo>
                  <a:lnTo>
                    <a:pt x="289051" y="307721"/>
                  </a:lnTo>
                  <a:lnTo>
                    <a:pt x="289933" y="300122"/>
                  </a:lnTo>
                  <a:lnTo>
                    <a:pt x="290344" y="293243"/>
                  </a:lnTo>
                  <a:lnTo>
                    <a:pt x="290401" y="291846"/>
                  </a:lnTo>
                  <a:lnTo>
                    <a:pt x="290552" y="285021"/>
                  </a:lnTo>
                  <a:lnTo>
                    <a:pt x="290538" y="269089"/>
                  </a:lnTo>
                  <a:lnTo>
                    <a:pt x="290385" y="261683"/>
                  </a:lnTo>
                  <a:lnTo>
                    <a:pt x="289908" y="253420"/>
                  </a:lnTo>
                  <a:lnTo>
                    <a:pt x="289051" y="245872"/>
                  </a:lnTo>
                  <a:close/>
                </a:path>
                <a:path w="460375" h="508000">
                  <a:moveTo>
                    <a:pt x="363067" y="245872"/>
                  </a:moveTo>
                  <a:lnTo>
                    <a:pt x="332231" y="245872"/>
                  </a:lnTo>
                  <a:lnTo>
                    <a:pt x="334138" y="253420"/>
                  </a:lnTo>
                  <a:lnTo>
                    <a:pt x="335486" y="261112"/>
                  </a:lnTo>
                  <a:lnTo>
                    <a:pt x="336286" y="269089"/>
                  </a:lnTo>
                  <a:lnTo>
                    <a:pt x="336550" y="277495"/>
                  </a:lnTo>
                  <a:lnTo>
                    <a:pt x="336286" y="285021"/>
                  </a:lnTo>
                  <a:lnTo>
                    <a:pt x="335486" y="292560"/>
                  </a:lnTo>
                  <a:lnTo>
                    <a:pt x="334138" y="300122"/>
                  </a:lnTo>
                  <a:lnTo>
                    <a:pt x="332231" y="307721"/>
                  </a:lnTo>
                  <a:lnTo>
                    <a:pt x="363293" y="307721"/>
                  </a:lnTo>
                  <a:lnTo>
                    <a:pt x="368172" y="277495"/>
                  </a:lnTo>
                  <a:lnTo>
                    <a:pt x="363067" y="245872"/>
                  </a:lnTo>
                  <a:close/>
                </a:path>
                <a:path w="460375" h="508000">
                  <a:moveTo>
                    <a:pt x="219639" y="179705"/>
                  </a:moveTo>
                  <a:lnTo>
                    <a:pt x="185547" y="179705"/>
                  </a:lnTo>
                  <a:lnTo>
                    <a:pt x="182330" y="187731"/>
                  </a:lnTo>
                  <a:lnTo>
                    <a:pt x="179244" y="196580"/>
                  </a:lnTo>
                  <a:lnTo>
                    <a:pt x="176420" y="205976"/>
                  </a:lnTo>
                  <a:lnTo>
                    <a:pt x="173989" y="215646"/>
                  </a:lnTo>
                  <a:lnTo>
                    <a:pt x="205612" y="215646"/>
                  </a:lnTo>
                  <a:lnTo>
                    <a:pt x="211693" y="195710"/>
                  </a:lnTo>
                  <a:lnTo>
                    <a:pt x="218439" y="181324"/>
                  </a:lnTo>
                  <a:lnTo>
                    <a:pt x="219639" y="179705"/>
                  </a:lnTo>
                  <a:close/>
                </a:path>
                <a:path w="460375" h="508000">
                  <a:moveTo>
                    <a:pt x="315214" y="169672"/>
                  </a:moveTo>
                  <a:lnTo>
                    <a:pt x="230123" y="169672"/>
                  </a:lnTo>
                  <a:lnTo>
                    <a:pt x="235126" y="172604"/>
                  </a:lnTo>
                  <a:lnTo>
                    <a:pt x="241093" y="181324"/>
                  </a:lnTo>
                  <a:lnTo>
                    <a:pt x="247322" y="195710"/>
                  </a:lnTo>
                  <a:lnTo>
                    <a:pt x="253111" y="215646"/>
                  </a:lnTo>
                  <a:lnTo>
                    <a:pt x="284733" y="215646"/>
                  </a:lnTo>
                  <a:lnTo>
                    <a:pt x="282594" y="205976"/>
                  </a:lnTo>
                  <a:lnTo>
                    <a:pt x="280288" y="196580"/>
                  </a:lnTo>
                  <a:lnTo>
                    <a:pt x="277697" y="187731"/>
                  </a:lnTo>
                  <a:lnTo>
                    <a:pt x="274700" y="179705"/>
                  </a:lnTo>
                  <a:lnTo>
                    <a:pt x="325247" y="179705"/>
                  </a:lnTo>
                  <a:lnTo>
                    <a:pt x="315214" y="169672"/>
                  </a:lnTo>
                  <a:close/>
                </a:path>
                <a:path w="460375" h="508000">
                  <a:moveTo>
                    <a:pt x="325247" y="179705"/>
                  </a:moveTo>
                  <a:lnTo>
                    <a:pt x="274700" y="179705"/>
                  </a:lnTo>
                  <a:lnTo>
                    <a:pt x="287109" y="186142"/>
                  </a:lnTo>
                  <a:lnTo>
                    <a:pt x="298434" y="194437"/>
                  </a:lnTo>
                  <a:lnTo>
                    <a:pt x="308687" y="204350"/>
                  </a:lnTo>
                  <a:lnTo>
                    <a:pt x="317881" y="215646"/>
                  </a:lnTo>
                  <a:lnTo>
                    <a:pt x="351698" y="215646"/>
                  </a:lnTo>
                  <a:lnTo>
                    <a:pt x="341525" y="195983"/>
                  </a:lnTo>
                  <a:lnTo>
                    <a:pt x="325247" y="179705"/>
                  </a:lnTo>
                  <a:close/>
                </a:path>
                <a:path w="460375" h="508000">
                  <a:moveTo>
                    <a:pt x="234441" y="0"/>
                  </a:moveTo>
                  <a:lnTo>
                    <a:pt x="224408" y="0"/>
                  </a:lnTo>
                  <a:lnTo>
                    <a:pt x="218566" y="5714"/>
                  </a:lnTo>
                  <a:lnTo>
                    <a:pt x="166877" y="57531"/>
                  </a:lnTo>
                  <a:lnTo>
                    <a:pt x="166877" y="67563"/>
                  </a:lnTo>
                  <a:lnTo>
                    <a:pt x="218566" y="119380"/>
                  </a:lnTo>
                  <a:lnTo>
                    <a:pt x="221487" y="122174"/>
                  </a:lnTo>
                  <a:lnTo>
                    <a:pt x="225805" y="123698"/>
                  </a:lnTo>
                  <a:lnTo>
                    <a:pt x="233044" y="123698"/>
                  </a:lnTo>
                  <a:lnTo>
                    <a:pt x="237362" y="122174"/>
                  </a:lnTo>
                  <a:lnTo>
                    <a:pt x="245999" y="113537"/>
                  </a:lnTo>
                  <a:lnTo>
                    <a:pt x="245999" y="103505"/>
                  </a:lnTo>
                  <a:lnTo>
                    <a:pt x="240156" y="97789"/>
                  </a:lnTo>
                  <a:lnTo>
                    <a:pt x="220090" y="77597"/>
                  </a:lnTo>
                  <a:lnTo>
                    <a:pt x="342046" y="77597"/>
                  </a:lnTo>
                  <a:lnTo>
                    <a:pt x="319498" y="65432"/>
                  </a:lnTo>
                  <a:lnTo>
                    <a:pt x="276365" y="52130"/>
                  </a:lnTo>
                  <a:lnTo>
                    <a:pt x="230123" y="47498"/>
                  </a:lnTo>
                  <a:lnTo>
                    <a:pt x="220090" y="47498"/>
                  </a:lnTo>
                  <a:lnTo>
                    <a:pt x="240156" y="27305"/>
                  </a:lnTo>
                  <a:lnTo>
                    <a:pt x="245999" y="21589"/>
                  </a:lnTo>
                  <a:lnTo>
                    <a:pt x="245999" y="11557"/>
                  </a:lnTo>
                  <a:lnTo>
                    <a:pt x="234441"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grpSp>
      <p:grpSp>
        <p:nvGrpSpPr>
          <p:cNvPr id="22" name="object 23">
            <a:extLst>
              <a:ext uri="{FF2B5EF4-FFF2-40B4-BE49-F238E27FC236}">
                <a16:creationId xmlns:a16="http://schemas.microsoft.com/office/drawing/2014/main" id="{2944DA91-22D5-471C-8514-59E3CF598277}"/>
              </a:ext>
            </a:extLst>
          </p:cNvPr>
          <p:cNvGrpSpPr/>
          <p:nvPr/>
        </p:nvGrpSpPr>
        <p:grpSpPr>
          <a:xfrm>
            <a:off x="4716114" y="1951809"/>
            <a:ext cx="674293" cy="674293"/>
            <a:chOff x="3823715" y="1981200"/>
            <a:chExt cx="744220" cy="744220"/>
          </a:xfrm>
        </p:grpSpPr>
        <p:sp>
          <p:nvSpPr>
            <p:cNvPr id="23" name="object 24">
              <a:extLst>
                <a:ext uri="{FF2B5EF4-FFF2-40B4-BE49-F238E27FC236}">
                  <a16:creationId xmlns:a16="http://schemas.microsoft.com/office/drawing/2014/main" id="{A8405D82-67DF-4013-AD2F-D1D62FA774E6}"/>
                </a:ext>
              </a:extLst>
            </p:cNvPr>
            <p:cNvSpPr/>
            <p:nvPr/>
          </p:nvSpPr>
          <p:spPr>
            <a:xfrm>
              <a:off x="3833621" y="1991105"/>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24" name="object 25">
              <a:extLst>
                <a:ext uri="{FF2B5EF4-FFF2-40B4-BE49-F238E27FC236}">
                  <a16:creationId xmlns:a16="http://schemas.microsoft.com/office/drawing/2014/main" id="{1F9C49B8-21C8-43CF-8C50-7F369E808579}"/>
                </a:ext>
              </a:extLst>
            </p:cNvPr>
            <p:cNvSpPr/>
            <p:nvPr/>
          </p:nvSpPr>
          <p:spPr>
            <a:xfrm>
              <a:off x="3833621"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7361"/>
              </a:solidFill>
            </a:ln>
          </p:spPr>
          <p:txBody>
            <a:bodyPr wrap="square" lIns="0" tIns="0" rIns="0" bIns="0" rtlCol="0"/>
            <a:lstStyle/>
            <a:p>
              <a:endParaRPr sz="1631" dirty="0">
                <a:latin typeface="Baskerville Old Face" panose="02020602080505020303" pitchFamily="18" charset="0"/>
              </a:endParaRPr>
            </a:p>
          </p:txBody>
        </p:sp>
        <p:sp>
          <p:nvSpPr>
            <p:cNvPr id="25" name="object 26">
              <a:extLst>
                <a:ext uri="{FF2B5EF4-FFF2-40B4-BE49-F238E27FC236}">
                  <a16:creationId xmlns:a16="http://schemas.microsoft.com/office/drawing/2014/main" id="{1D35AD45-684A-4362-8CF9-8617B78C4BE5}"/>
                </a:ext>
              </a:extLst>
            </p:cNvPr>
            <p:cNvSpPr/>
            <p:nvPr/>
          </p:nvSpPr>
          <p:spPr>
            <a:xfrm>
              <a:off x="3988246" y="2167128"/>
              <a:ext cx="406400" cy="439420"/>
            </a:xfrm>
            <a:custGeom>
              <a:avLst/>
              <a:gdLst/>
              <a:ahLst/>
              <a:cxnLst/>
              <a:rect l="l" t="t" r="r" b="b"/>
              <a:pathLst>
                <a:path w="406400" h="439419">
                  <a:moveTo>
                    <a:pt x="65585" y="72606"/>
                  </a:moveTo>
                  <a:lnTo>
                    <a:pt x="45908" y="74406"/>
                  </a:lnTo>
                  <a:lnTo>
                    <a:pt x="28803" y="80849"/>
                  </a:lnTo>
                  <a:lnTo>
                    <a:pt x="14793" y="91948"/>
                  </a:lnTo>
                  <a:lnTo>
                    <a:pt x="0" y="122844"/>
                  </a:lnTo>
                  <a:lnTo>
                    <a:pt x="2268" y="161194"/>
                  </a:lnTo>
                  <a:lnTo>
                    <a:pt x="20704" y="202640"/>
                  </a:lnTo>
                  <a:lnTo>
                    <a:pt x="54417" y="242824"/>
                  </a:lnTo>
                  <a:lnTo>
                    <a:pt x="87929" y="271605"/>
                  </a:lnTo>
                  <a:lnTo>
                    <a:pt x="125537" y="292100"/>
                  </a:lnTo>
                  <a:lnTo>
                    <a:pt x="132395" y="292100"/>
                  </a:lnTo>
                  <a:lnTo>
                    <a:pt x="143317" y="305816"/>
                  </a:lnTo>
                  <a:lnTo>
                    <a:pt x="173228" y="329656"/>
                  </a:lnTo>
                  <a:lnTo>
                    <a:pt x="182941" y="333248"/>
                  </a:lnTo>
                  <a:lnTo>
                    <a:pt x="146111" y="418338"/>
                  </a:lnTo>
                  <a:lnTo>
                    <a:pt x="143317" y="422401"/>
                  </a:lnTo>
                  <a:lnTo>
                    <a:pt x="144714" y="427989"/>
                  </a:lnTo>
                  <a:lnTo>
                    <a:pt x="147381" y="432054"/>
                  </a:lnTo>
                  <a:lnTo>
                    <a:pt x="150175" y="436118"/>
                  </a:lnTo>
                  <a:lnTo>
                    <a:pt x="154239" y="438912"/>
                  </a:lnTo>
                  <a:lnTo>
                    <a:pt x="251394" y="438912"/>
                  </a:lnTo>
                  <a:lnTo>
                    <a:pt x="256855" y="436118"/>
                  </a:lnTo>
                  <a:lnTo>
                    <a:pt x="259649" y="432054"/>
                  </a:lnTo>
                  <a:lnTo>
                    <a:pt x="262316" y="427989"/>
                  </a:lnTo>
                  <a:lnTo>
                    <a:pt x="262316" y="422401"/>
                  </a:lnTo>
                  <a:lnTo>
                    <a:pt x="259649" y="418338"/>
                  </a:lnTo>
                  <a:lnTo>
                    <a:pt x="255615" y="408686"/>
                  </a:lnTo>
                  <a:lnTo>
                    <a:pt x="181671" y="408686"/>
                  </a:lnTo>
                  <a:lnTo>
                    <a:pt x="203515" y="359410"/>
                  </a:lnTo>
                  <a:lnTo>
                    <a:pt x="235022" y="359410"/>
                  </a:lnTo>
                  <a:lnTo>
                    <a:pt x="224089" y="333248"/>
                  </a:lnTo>
                  <a:lnTo>
                    <a:pt x="258252" y="311404"/>
                  </a:lnTo>
                  <a:lnTo>
                    <a:pt x="262348" y="307213"/>
                  </a:lnTo>
                  <a:lnTo>
                    <a:pt x="203515" y="307213"/>
                  </a:lnTo>
                  <a:lnTo>
                    <a:pt x="193730" y="306208"/>
                  </a:lnTo>
                  <a:lnTo>
                    <a:pt x="149158" y="260154"/>
                  </a:lnTo>
                  <a:lnTo>
                    <a:pt x="147461" y="255143"/>
                  </a:lnTo>
                  <a:lnTo>
                    <a:pt x="116012" y="255143"/>
                  </a:lnTo>
                  <a:lnTo>
                    <a:pt x="83883" y="230050"/>
                  </a:lnTo>
                  <a:lnTo>
                    <a:pt x="48156" y="191152"/>
                  </a:lnTo>
                  <a:lnTo>
                    <a:pt x="28142" y="132324"/>
                  </a:lnTo>
                  <a:lnTo>
                    <a:pt x="36637" y="111125"/>
                  </a:lnTo>
                  <a:lnTo>
                    <a:pt x="45503" y="105235"/>
                  </a:lnTo>
                  <a:lnTo>
                    <a:pt x="57465" y="102203"/>
                  </a:lnTo>
                  <a:lnTo>
                    <a:pt x="117600" y="102203"/>
                  </a:lnTo>
                  <a:lnTo>
                    <a:pt x="115899" y="75437"/>
                  </a:lnTo>
                  <a:lnTo>
                    <a:pt x="87310" y="75437"/>
                  </a:lnTo>
                  <a:lnTo>
                    <a:pt x="65585" y="72606"/>
                  </a:lnTo>
                  <a:close/>
                </a:path>
                <a:path w="406400" h="439419">
                  <a:moveTo>
                    <a:pt x="235022" y="359410"/>
                  </a:moveTo>
                  <a:lnTo>
                    <a:pt x="203515" y="359410"/>
                  </a:lnTo>
                  <a:lnTo>
                    <a:pt x="224089" y="408686"/>
                  </a:lnTo>
                  <a:lnTo>
                    <a:pt x="255615" y="408686"/>
                  </a:lnTo>
                  <a:lnTo>
                    <a:pt x="235022" y="359410"/>
                  </a:lnTo>
                  <a:close/>
                </a:path>
                <a:path w="406400" h="439419">
                  <a:moveTo>
                    <a:pt x="320145" y="28829"/>
                  </a:moveTo>
                  <a:lnTo>
                    <a:pt x="291018" y="28829"/>
                  </a:lnTo>
                  <a:lnTo>
                    <a:pt x="290288" y="68236"/>
                  </a:lnTo>
                  <a:lnTo>
                    <a:pt x="287467" y="115993"/>
                  </a:lnTo>
                  <a:lnTo>
                    <a:pt x="281604" y="167179"/>
                  </a:lnTo>
                  <a:lnTo>
                    <a:pt x="271752" y="216873"/>
                  </a:lnTo>
                  <a:lnTo>
                    <a:pt x="256960" y="260154"/>
                  </a:lnTo>
                  <a:lnTo>
                    <a:pt x="228875" y="298533"/>
                  </a:lnTo>
                  <a:lnTo>
                    <a:pt x="203515" y="307213"/>
                  </a:lnTo>
                  <a:lnTo>
                    <a:pt x="262348" y="307213"/>
                  </a:lnTo>
                  <a:lnTo>
                    <a:pt x="263713" y="305816"/>
                  </a:lnTo>
                  <a:lnTo>
                    <a:pt x="269174" y="298958"/>
                  </a:lnTo>
                  <a:lnTo>
                    <a:pt x="273238" y="292100"/>
                  </a:lnTo>
                  <a:lnTo>
                    <a:pt x="280096" y="292100"/>
                  </a:lnTo>
                  <a:lnTo>
                    <a:pt x="299338" y="283668"/>
                  </a:lnTo>
                  <a:lnTo>
                    <a:pt x="317926" y="271605"/>
                  </a:lnTo>
                  <a:lnTo>
                    <a:pt x="335728" y="257470"/>
                  </a:lnTo>
                  <a:lnTo>
                    <a:pt x="338411" y="255143"/>
                  </a:lnTo>
                  <a:lnTo>
                    <a:pt x="291018" y="255143"/>
                  </a:lnTo>
                  <a:lnTo>
                    <a:pt x="301680" y="219410"/>
                  </a:lnTo>
                  <a:lnTo>
                    <a:pt x="309354" y="181403"/>
                  </a:lnTo>
                  <a:lnTo>
                    <a:pt x="314717" y="142896"/>
                  </a:lnTo>
                  <a:lnTo>
                    <a:pt x="318450" y="105663"/>
                  </a:lnTo>
                  <a:lnTo>
                    <a:pt x="334246" y="102266"/>
                  </a:lnTo>
                  <a:lnTo>
                    <a:pt x="396056" y="102203"/>
                  </a:lnTo>
                  <a:lnTo>
                    <a:pt x="390967" y="91948"/>
                  </a:lnTo>
                  <a:lnTo>
                    <a:pt x="377102" y="80849"/>
                  </a:lnTo>
                  <a:lnTo>
                    <a:pt x="363108" y="75437"/>
                  </a:lnTo>
                  <a:lnTo>
                    <a:pt x="319720" y="75437"/>
                  </a:lnTo>
                  <a:lnTo>
                    <a:pt x="320309" y="51720"/>
                  </a:lnTo>
                  <a:lnTo>
                    <a:pt x="320244" y="32765"/>
                  </a:lnTo>
                  <a:lnTo>
                    <a:pt x="320145" y="28829"/>
                  </a:lnTo>
                  <a:close/>
                </a:path>
                <a:path w="406400" h="439419">
                  <a:moveTo>
                    <a:pt x="117600" y="102203"/>
                  </a:moveTo>
                  <a:lnTo>
                    <a:pt x="57465" y="102203"/>
                  </a:lnTo>
                  <a:lnTo>
                    <a:pt x="71999" y="102266"/>
                  </a:lnTo>
                  <a:lnTo>
                    <a:pt x="88580" y="105663"/>
                  </a:lnTo>
                  <a:lnTo>
                    <a:pt x="91723" y="142896"/>
                  </a:lnTo>
                  <a:lnTo>
                    <a:pt x="97153" y="181403"/>
                  </a:lnTo>
                  <a:lnTo>
                    <a:pt x="105154" y="219410"/>
                  </a:lnTo>
                  <a:lnTo>
                    <a:pt x="116012" y="255143"/>
                  </a:lnTo>
                  <a:lnTo>
                    <a:pt x="147461" y="255143"/>
                  </a:lnTo>
                  <a:lnTo>
                    <a:pt x="134502" y="216873"/>
                  </a:lnTo>
                  <a:lnTo>
                    <a:pt x="124553" y="167179"/>
                  </a:lnTo>
                  <a:lnTo>
                    <a:pt x="118477" y="115993"/>
                  </a:lnTo>
                  <a:lnTo>
                    <a:pt x="117600" y="102203"/>
                  </a:lnTo>
                  <a:close/>
                </a:path>
                <a:path w="406400" h="439419">
                  <a:moveTo>
                    <a:pt x="396056" y="102203"/>
                  </a:moveTo>
                  <a:lnTo>
                    <a:pt x="348517" y="102203"/>
                  </a:lnTo>
                  <a:lnTo>
                    <a:pt x="360741" y="105235"/>
                  </a:lnTo>
                  <a:lnTo>
                    <a:pt x="370393" y="111125"/>
                  </a:lnTo>
                  <a:lnTo>
                    <a:pt x="378080" y="132324"/>
                  </a:lnTo>
                  <a:lnTo>
                    <a:pt x="373314" y="160321"/>
                  </a:lnTo>
                  <a:lnTo>
                    <a:pt x="357499" y="191152"/>
                  </a:lnTo>
                  <a:lnTo>
                    <a:pt x="332039" y="220853"/>
                  </a:lnTo>
                  <a:lnTo>
                    <a:pt x="301482" y="247445"/>
                  </a:lnTo>
                  <a:lnTo>
                    <a:pt x="291018" y="255143"/>
                  </a:lnTo>
                  <a:lnTo>
                    <a:pt x="338411" y="255143"/>
                  </a:lnTo>
                  <a:lnTo>
                    <a:pt x="352613" y="242824"/>
                  </a:lnTo>
                  <a:lnTo>
                    <a:pt x="385716" y="202640"/>
                  </a:lnTo>
                  <a:lnTo>
                    <a:pt x="404080" y="161194"/>
                  </a:lnTo>
                  <a:lnTo>
                    <a:pt x="406298" y="122844"/>
                  </a:lnTo>
                  <a:lnTo>
                    <a:pt x="396056" y="102203"/>
                  </a:lnTo>
                  <a:close/>
                </a:path>
                <a:path w="406400" h="439419">
                  <a:moveTo>
                    <a:pt x="312989" y="0"/>
                  </a:moveTo>
                  <a:lnTo>
                    <a:pt x="92771" y="0"/>
                  </a:lnTo>
                  <a:lnTo>
                    <a:pt x="87310" y="5461"/>
                  </a:lnTo>
                  <a:lnTo>
                    <a:pt x="85913" y="13716"/>
                  </a:lnTo>
                  <a:lnTo>
                    <a:pt x="85935" y="19716"/>
                  </a:lnTo>
                  <a:lnTo>
                    <a:pt x="86088" y="32765"/>
                  </a:lnTo>
                  <a:lnTo>
                    <a:pt x="86502" y="51720"/>
                  </a:lnTo>
                  <a:lnTo>
                    <a:pt x="87310" y="75437"/>
                  </a:lnTo>
                  <a:lnTo>
                    <a:pt x="115899" y="75437"/>
                  </a:lnTo>
                  <a:lnTo>
                    <a:pt x="115442" y="68236"/>
                  </a:lnTo>
                  <a:lnTo>
                    <a:pt x="114615" y="28829"/>
                  </a:lnTo>
                  <a:lnTo>
                    <a:pt x="320145" y="28829"/>
                  </a:lnTo>
                  <a:lnTo>
                    <a:pt x="319916" y="19716"/>
                  </a:lnTo>
                  <a:lnTo>
                    <a:pt x="319720" y="13716"/>
                  </a:lnTo>
                  <a:lnTo>
                    <a:pt x="319720" y="5461"/>
                  </a:lnTo>
                  <a:lnTo>
                    <a:pt x="312989" y="0"/>
                  </a:lnTo>
                  <a:close/>
                </a:path>
                <a:path w="406400" h="439419">
                  <a:moveTo>
                    <a:pt x="341229" y="72606"/>
                  </a:moveTo>
                  <a:lnTo>
                    <a:pt x="319720" y="75437"/>
                  </a:lnTo>
                  <a:lnTo>
                    <a:pt x="363108" y="75437"/>
                  </a:lnTo>
                  <a:lnTo>
                    <a:pt x="360439" y="74406"/>
                  </a:lnTo>
                  <a:lnTo>
                    <a:pt x="341229" y="72606"/>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26" name="object 27">
              <a:extLst>
                <a:ext uri="{FF2B5EF4-FFF2-40B4-BE49-F238E27FC236}">
                  <a16:creationId xmlns:a16="http://schemas.microsoft.com/office/drawing/2014/main" id="{089D63EA-1E30-4971-9FB7-667742E017AF}"/>
                </a:ext>
              </a:extLst>
            </p:cNvPr>
            <p:cNvSpPr/>
            <p:nvPr/>
          </p:nvSpPr>
          <p:spPr>
            <a:xfrm>
              <a:off x="3988246" y="2167128"/>
              <a:ext cx="406400" cy="439420"/>
            </a:xfrm>
            <a:custGeom>
              <a:avLst/>
              <a:gdLst/>
              <a:ahLst/>
              <a:cxnLst/>
              <a:rect l="l" t="t" r="r" b="b"/>
              <a:pathLst>
                <a:path w="406400" h="439419">
                  <a:moveTo>
                    <a:pt x="390967" y="91948"/>
                  </a:moveTo>
                  <a:lnTo>
                    <a:pt x="377102" y="80849"/>
                  </a:lnTo>
                  <a:lnTo>
                    <a:pt x="360439" y="74406"/>
                  </a:lnTo>
                  <a:lnTo>
                    <a:pt x="341229" y="72606"/>
                  </a:lnTo>
                  <a:lnTo>
                    <a:pt x="319720" y="75437"/>
                  </a:lnTo>
                  <a:lnTo>
                    <a:pt x="320309" y="51720"/>
                  </a:lnTo>
                  <a:lnTo>
                    <a:pt x="320244" y="32765"/>
                  </a:lnTo>
                  <a:lnTo>
                    <a:pt x="319916" y="19716"/>
                  </a:lnTo>
                  <a:lnTo>
                    <a:pt x="319720" y="13716"/>
                  </a:lnTo>
                  <a:lnTo>
                    <a:pt x="319720" y="5461"/>
                  </a:lnTo>
                  <a:lnTo>
                    <a:pt x="312989" y="0"/>
                  </a:lnTo>
                  <a:lnTo>
                    <a:pt x="304734" y="0"/>
                  </a:lnTo>
                  <a:lnTo>
                    <a:pt x="186892" y="0"/>
                  </a:lnTo>
                  <a:lnTo>
                    <a:pt x="126378" y="0"/>
                  </a:lnTo>
                  <a:lnTo>
                    <a:pt x="104084" y="0"/>
                  </a:lnTo>
                  <a:lnTo>
                    <a:pt x="100899" y="0"/>
                  </a:lnTo>
                  <a:lnTo>
                    <a:pt x="92771" y="0"/>
                  </a:lnTo>
                  <a:lnTo>
                    <a:pt x="87310" y="5461"/>
                  </a:lnTo>
                  <a:lnTo>
                    <a:pt x="85913" y="13716"/>
                  </a:lnTo>
                  <a:lnTo>
                    <a:pt x="85935" y="19716"/>
                  </a:lnTo>
                  <a:lnTo>
                    <a:pt x="86088" y="32765"/>
                  </a:lnTo>
                  <a:lnTo>
                    <a:pt x="86502" y="51720"/>
                  </a:lnTo>
                  <a:lnTo>
                    <a:pt x="87310" y="75437"/>
                  </a:lnTo>
                  <a:lnTo>
                    <a:pt x="65585" y="72606"/>
                  </a:lnTo>
                  <a:lnTo>
                    <a:pt x="45908" y="74406"/>
                  </a:lnTo>
                  <a:lnTo>
                    <a:pt x="28803" y="80849"/>
                  </a:lnTo>
                  <a:lnTo>
                    <a:pt x="14793" y="91948"/>
                  </a:lnTo>
                  <a:lnTo>
                    <a:pt x="0" y="122844"/>
                  </a:lnTo>
                  <a:lnTo>
                    <a:pt x="2268" y="161194"/>
                  </a:lnTo>
                  <a:lnTo>
                    <a:pt x="20704" y="202640"/>
                  </a:lnTo>
                  <a:lnTo>
                    <a:pt x="54417" y="242824"/>
                  </a:lnTo>
                  <a:lnTo>
                    <a:pt x="87929" y="271605"/>
                  </a:lnTo>
                  <a:lnTo>
                    <a:pt x="125537" y="292100"/>
                  </a:lnTo>
                  <a:lnTo>
                    <a:pt x="126934" y="292100"/>
                  </a:lnTo>
                  <a:lnTo>
                    <a:pt x="128331" y="292100"/>
                  </a:lnTo>
                  <a:lnTo>
                    <a:pt x="129601" y="292100"/>
                  </a:lnTo>
                  <a:lnTo>
                    <a:pt x="130998" y="292100"/>
                  </a:lnTo>
                  <a:lnTo>
                    <a:pt x="132395" y="292100"/>
                  </a:lnTo>
                  <a:lnTo>
                    <a:pt x="137856" y="298958"/>
                  </a:lnTo>
                  <a:lnTo>
                    <a:pt x="143317" y="305816"/>
                  </a:lnTo>
                  <a:lnTo>
                    <a:pt x="148778" y="311404"/>
                  </a:lnTo>
                  <a:lnTo>
                    <a:pt x="156277" y="318853"/>
                  </a:lnTo>
                  <a:lnTo>
                    <a:pt x="164383" y="324897"/>
                  </a:lnTo>
                  <a:lnTo>
                    <a:pt x="173227" y="329656"/>
                  </a:lnTo>
                  <a:lnTo>
                    <a:pt x="182941" y="333248"/>
                  </a:lnTo>
                  <a:lnTo>
                    <a:pt x="161649" y="382440"/>
                  </a:lnTo>
                  <a:lnTo>
                    <a:pt x="150715" y="407701"/>
                  </a:lnTo>
                  <a:lnTo>
                    <a:pt x="146686" y="417008"/>
                  </a:lnTo>
                  <a:lnTo>
                    <a:pt x="146111" y="418338"/>
                  </a:lnTo>
                  <a:lnTo>
                    <a:pt x="143317" y="422401"/>
                  </a:lnTo>
                  <a:lnTo>
                    <a:pt x="144714" y="427989"/>
                  </a:lnTo>
                  <a:lnTo>
                    <a:pt x="147381" y="432054"/>
                  </a:lnTo>
                  <a:lnTo>
                    <a:pt x="150175" y="436118"/>
                  </a:lnTo>
                  <a:lnTo>
                    <a:pt x="154239" y="438912"/>
                  </a:lnTo>
                  <a:lnTo>
                    <a:pt x="159700" y="438912"/>
                  </a:lnTo>
                  <a:lnTo>
                    <a:pt x="210361" y="438912"/>
                  </a:lnTo>
                  <a:lnTo>
                    <a:pt x="236376" y="438912"/>
                  </a:lnTo>
                  <a:lnTo>
                    <a:pt x="245961" y="438912"/>
                  </a:lnTo>
                  <a:lnTo>
                    <a:pt x="247330" y="438912"/>
                  </a:lnTo>
                  <a:lnTo>
                    <a:pt x="251394" y="438912"/>
                  </a:lnTo>
                  <a:lnTo>
                    <a:pt x="256855" y="436118"/>
                  </a:lnTo>
                  <a:lnTo>
                    <a:pt x="259649" y="432054"/>
                  </a:lnTo>
                  <a:lnTo>
                    <a:pt x="262316" y="427989"/>
                  </a:lnTo>
                  <a:lnTo>
                    <a:pt x="262316" y="422401"/>
                  </a:lnTo>
                  <a:lnTo>
                    <a:pt x="259649" y="418338"/>
                  </a:lnTo>
                  <a:lnTo>
                    <a:pt x="239091" y="369145"/>
                  </a:lnTo>
                  <a:lnTo>
                    <a:pt x="228534" y="343884"/>
                  </a:lnTo>
                  <a:lnTo>
                    <a:pt x="224645" y="334577"/>
                  </a:lnTo>
                  <a:lnTo>
                    <a:pt x="224089" y="333248"/>
                  </a:lnTo>
                  <a:lnTo>
                    <a:pt x="233035" y="329656"/>
                  </a:lnTo>
                  <a:lnTo>
                    <a:pt x="241647" y="324897"/>
                  </a:lnTo>
                  <a:lnTo>
                    <a:pt x="273238" y="292100"/>
                  </a:lnTo>
                  <a:lnTo>
                    <a:pt x="274635" y="292100"/>
                  </a:lnTo>
                  <a:lnTo>
                    <a:pt x="276032" y="292100"/>
                  </a:lnTo>
                  <a:lnTo>
                    <a:pt x="277429" y="292100"/>
                  </a:lnTo>
                  <a:lnTo>
                    <a:pt x="278699" y="292100"/>
                  </a:lnTo>
                  <a:lnTo>
                    <a:pt x="280096" y="292100"/>
                  </a:lnTo>
                  <a:lnTo>
                    <a:pt x="299338" y="283668"/>
                  </a:lnTo>
                  <a:lnTo>
                    <a:pt x="335728" y="257470"/>
                  </a:lnTo>
                  <a:lnTo>
                    <a:pt x="385716" y="202640"/>
                  </a:lnTo>
                  <a:lnTo>
                    <a:pt x="404080" y="161194"/>
                  </a:lnTo>
                  <a:lnTo>
                    <a:pt x="406298" y="122844"/>
                  </a:lnTo>
                  <a:lnTo>
                    <a:pt x="390967" y="91948"/>
                  </a:lnTo>
                  <a:close/>
                </a:path>
              </a:pathLst>
            </a:custGeom>
            <a:ln w="9144">
              <a:solidFill>
                <a:srgbClr val="FFFFFF"/>
              </a:solidFill>
            </a:ln>
          </p:spPr>
          <p:txBody>
            <a:bodyPr wrap="square" lIns="0" tIns="0" rIns="0" bIns="0" rtlCol="0"/>
            <a:lstStyle/>
            <a:p>
              <a:endParaRPr sz="1631" dirty="0">
                <a:latin typeface="Baskerville Old Face" panose="02020602080505020303" pitchFamily="18" charset="0"/>
              </a:endParaRPr>
            </a:p>
          </p:txBody>
        </p:sp>
        <p:pic>
          <p:nvPicPr>
            <p:cNvPr id="27" name="object 28">
              <a:extLst>
                <a:ext uri="{FF2B5EF4-FFF2-40B4-BE49-F238E27FC236}">
                  <a16:creationId xmlns:a16="http://schemas.microsoft.com/office/drawing/2014/main" id="{DB5C12D2-07F0-4068-BD88-84699921EBDF}"/>
                </a:ext>
              </a:extLst>
            </p:cNvPr>
            <p:cNvPicPr/>
            <p:nvPr/>
          </p:nvPicPr>
          <p:blipFill>
            <a:blip r:embed="rId2" cstate="print"/>
            <a:stretch>
              <a:fillRect/>
            </a:stretch>
          </p:blipFill>
          <p:spPr>
            <a:xfrm>
              <a:off x="4011816" y="2264759"/>
              <a:ext cx="97014" cy="162083"/>
            </a:xfrm>
            <a:prstGeom prst="rect">
              <a:avLst/>
            </a:prstGeom>
          </p:spPr>
        </p:pic>
        <p:sp>
          <p:nvSpPr>
            <p:cNvPr id="28" name="object 29">
              <a:extLst>
                <a:ext uri="{FF2B5EF4-FFF2-40B4-BE49-F238E27FC236}">
                  <a16:creationId xmlns:a16="http://schemas.microsoft.com/office/drawing/2014/main" id="{9954FCA2-D8AC-4E0E-A1FA-EE0020BBA318}"/>
                </a:ext>
              </a:extLst>
            </p:cNvPr>
            <p:cNvSpPr/>
            <p:nvPr/>
          </p:nvSpPr>
          <p:spPr>
            <a:xfrm>
              <a:off x="4102861" y="2195956"/>
              <a:ext cx="176530" cy="380365"/>
            </a:xfrm>
            <a:custGeom>
              <a:avLst/>
              <a:gdLst/>
              <a:ahLst/>
              <a:cxnLst/>
              <a:rect l="l" t="t" r="r" b="b"/>
              <a:pathLst>
                <a:path w="176529" h="380364">
                  <a:moveTo>
                    <a:pt x="67055" y="379856"/>
                  </a:moveTo>
                  <a:lnTo>
                    <a:pt x="79684" y="351369"/>
                  </a:lnTo>
                  <a:lnTo>
                    <a:pt x="86169" y="336740"/>
                  </a:lnTo>
                  <a:lnTo>
                    <a:pt x="88558" y="331350"/>
                  </a:lnTo>
                  <a:lnTo>
                    <a:pt x="88900" y="330580"/>
                  </a:lnTo>
                  <a:lnTo>
                    <a:pt x="100794" y="359068"/>
                  </a:lnTo>
                  <a:lnTo>
                    <a:pt x="106902" y="373697"/>
                  </a:lnTo>
                  <a:lnTo>
                    <a:pt x="109152" y="379087"/>
                  </a:lnTo>
                  <a:lnTo>
                    <a:pt x="109474" y="379856"/>
                  </a:lnTo>
                  <a:lnTo>
                    <a:pt x="67055" y="379856"/>
                  </a:lnTo>
                  <a:close/>
                </a:path>
                <a:path w="176529" h="380364">
                  <a:moveTo>
                    <a:pt x="121665" y="263270"/>
                  </a:moveTo>
                  <a:lnTo>
                    <a:pt x="114260" y="269704"/>
                  </a:lnTo>
                  <a:lnTo>
                    <a:pt x="106330" y="274446"/>
                  </a:lnTo>
                  <a:lnTo>
                    <a:pt x="97877" y="277379"/>
                  </a:lnTo>
                  <a:lnTo>
                    <a:pt x="88900" y="278383"/>
                  </a:lnTo>
                  <a:lnTo>
                    <a:pt x="79115" y="277379"/>
                  </a:lnTo>
                  <a:lnTo>
                    <a:pt x="34542" y="231325"/>
                  </a:lnTo>
                  <a:lnTo>
                    <a:pt x="19887" y="188044"/>
                  </a:lnTo>
                  <a:lnTo>
                    <a:pt x="9937" y="138350"/>
                  </a:lnTo>
                  <a:lnTo>
                    <a:pt x="3861" y="87164"/>
                  </a:lnTo>
                  <a:lnTo>
                    <a:pt x="826" y="39407"/>
                  </a:lnTo>
                  <a:lnTo>
                    <a:pt x="0" y="0"/>
                  </a:lnTo>
                  <a:lnTo>
                    <a:pt x="101982" y="0"/>
                  </a:lnTo>
                  <a:lnTo>
                    <a:pt x="154352" y="0"/>
                  </a:lnTo>
                  <a:lnTo>
                    <a:pt x="173646" y="0"/>
                  </a:lnTo>
                  <a:lnTo>
                    <a:pt x="176402" y="0"/>
                  </a:lnTo>
                  <a:lnTo>
                    <a:pt x="175673" y="39407"/>
                  </a:lnTo>
                  <a:lnTo>
                    <a:pt x="172851" y="87164"/>
                  </a:lnTo>
                  <a:lnTo>
                    <a:pt x="166989" y="138350"/>
                  </a:lnTo>
                  <a:lnTo>
                    <a:pt x="157136" y="188044"/>
                  </a:lnTo>
                  <a:lnTo>
                    <a:pt x="142345" y="231325"/>
                  </a:lnTo>
                  <a:lnTo>
                    <a:pt x="121665" y="263270"/>
                  </a:lnTo>
                  <a:close/>
                </a:path>
              </a:pathLst>
            </a:custGeom>
            <a:ln w="9144">
              <a:solidFill>
                <a:srgbClr val="FFFFFF"/>
              </a:solidFill>
            </a:ln>
          </p:spPr>
          <p:txBody>
            <a:bodyPr wrap="square" lIns="0" tIns="0" rIns="0" bIns="0" rtlCol="0"/>
            <a:lstStyle/>
            <a:p>
              <a:endParaRPr sz="1631" dirty="0">
                <a:latin typeface="Baskerville Old Face" panose="02020602080505020303" pitchFamily="18" charset="0"/>
              </a:endParaRPr>
            </a:p>
          </p:txBody>
        </p:sp>
        <p:pic>
          <p:nvPicPr>
            <p:cNvPr id="29" name="object 30">
              <a:extLst>
                <a:ext uri="{FF2B5EF4-FFF2-40B4-BE49-F238E27FC236}">
                  <a16:creationId xmlns:a16="http://schemas.microsoft.com/office/drawing/2014/main" id="{A033332E-8AD6-4979-B2FB-267445844F58}"/>
                </a:ext>
              </a:extLst>
            </p:cNvPr>
            <p:cNvPicPr/>
            <p:nvPr/>
          </p:nvPicPr>
          <p:blipFill>
            <a:blip r:embed="rId3" cstate="print"/>
            <a:stretch>
              <a:fillRect/>
            </a:stretch>
          </p:blipFill>
          <p:spPr>
            <a:xfrm>
              <a:off x="4274692" y="2264759"/>
              <a:ext cx="96206" cy="162083"/>
            </a:xfrm>
            <a:prstGeom prst="rect">
              <a:avLst/>
            </a:prstGeom>
          </p:spPr>
        </p:pic>
      </p:grpSp>
      <p:grpSp>
        <p:nvGrpSpPr>
          <p:cNvPr id="30" name="object 31">
            <a:extLst>
              <a:ext uri="{FF2B5EF4-FFF2-40B4-BE49-F238E27FC236}">
                <a16:creationId xmlns:a16="http://schemas.microsoft.com/office/drawing/2014/main" id="{B6908D5D-1FE9-435F-87FD-073B6F33A77F}"/>
              </a:ext>
            </a:extLst>
          </p:cNvPr>
          <p:cNvGrpSpPr/>
          <p:nvPr/>
        </p:nvGrpSpPr>
        <p:grpSpPr>
          <a:xfrm>
            <a:off x="6977875" y="1951809"/>
            <a:ext cx="674293" cy="674293"/>
            <a:chOff x="6320028" y="1981200"/>
            <a:chExt cx="744220" cy="744220"/>
          </a:xfrm>
        </p:grpSpPr>
        <p:sp>
          <p:nvSpPr>
            <p:cNvPr id="31" name="object 32">
              <a:extLst>
                <a:ext uri="{FF2B5EF4-FFF2-40B4-BE49-F238E27FC236}">
                  <a16:creationId xmlns:a16="http://schemas.microsoft.com/office/drawing/2014/main" id="{5C51FD42-DFF2-4D34-B501-4383157B3726}"/>
                </a:ext>
              </a:extLst>
            </p:cNvPr>
            <p:cNvSpPr/>
            <p:nvPr/>
          </p:nvSpPr>
          <p:spPr>
            <a:xfrm>
              <a:off x="6329934" y="1991105"/>
              <a:ext cx="723900" cy="723900"/>
            </a:xfrm>
            <a:custGeom>
              <a:avLst/>
              <a:gdLst/>
              <a:ahLst/>
              <a:cxnLst/>
              <a:rect l="l" t="t" r="r" b="b"/>
              <a:pathLst>
                <a:path w="723900" h="723900">
                  <a:moveTo>
                    <a:pt x="361949"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49"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899"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49"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32" name="object 33">
              <a:extLst>
                <a:ext uri="{FF2B5EF4-FFF2-40B4-BE49-F238E27FC236}">
                  <a16:creationId xmlns:a16="http://schemas.microsoft.com/office/drawing/2014/main" id="{0806D4D1-4DC7-4288-9CD7-C5F8AB54E1EF}"/>
                </a:ext>
              </a:extLst>
            </p:cNvPr>
            <p:cNvSpPr/>
            <p:nvPr/>
          </p:nvSpPr>
          <p:spPr>
            <a:xfrm>
              <a:off x="6329934"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49"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899"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49"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D396"/>
              </a:solidFill>
            </a:ln>
          </p:spPr>
          <p:txBody>
            <a:bodyPr wrap="square" lIns="0" tIns="0" rIns="0" bIns="0" rtlCol="0"/>
            <a:lstStyle/>
            <a:p>
              <a:endParaRPr sz="1631" dirty="0">
                <a:latin typeface="Baskerville Old Face" panose="02020602080505020303" pitchFamily="18" charset="0"/>
              </a:endParaRPr>
            </a:p>
          </p:txBody>
        </p:sp>
        <p:sp>
          <p:nvSpPr>
            <p:cNvPr id="33" name="object 34">
              <a:extLst>
                <a:ext uri="{FF2B5EF4-FFF2-40B4-BE49-F238E27FC236}">
                  <a16:creationId xmlns:a16="http://schemas.microsoft.com/office/drawing/2014/main" id="{676F7566-8534-474D-AF55-0259466A18C2}"/>
                </a:ext>
              </a:extLst>
            </p:cNvPr>
            <p:cNvSpPr/>
            <p:nvPr/>
          </p:nvSpPr>
          <p:spPr>
            <a:xfrm>
              <a:off x="6519672" y="2208275"/>
              <a:ext cx="368935" cy="300355"/>
            </a:xfrm>
            <a:custGeom>
              <a:avLst/>
              <a:gdLst/>
              <a:ahLst/>
              <a:cxnLst/>
              <a:rect l="l" t="t" r="r" b="b"/>
              <a:pathLst>
                <a:path w="368934" h="300355">
                  <a:moveTo>
                    <a:pt x="31114" y="0"/>
                  </a:moveTo>
                  <a:lnTo>
                    <a:pt x="4572" y="0"/>
                  </a:lnTo>
                  <a:lnTo>
                    <a:pt x="0" y="6350"/>
                  </a:lnTo>
                  <a:lnTo>
                    <a:pt x="0" y="21589"/>
                  </a:lnTo>
                  <a:lnTo>
                    <a:pt x="4572" y="26670"/>
                  </a:lnTo>
                  <a:lnTo>
                    <a:pt x="11556" y="26670"/>
                  </a:lnTo>
                  <a:lnTo>
                    <a:pt x="11556" y="217550"/>
                  </a:lnTo>
                  <a:lnTo>
                    <a:pt x="54228" y="217550"/>
                  </a:lnTo>
                  <a:lnTo>
                    <a:pt x="87629" y="278638"/>
                  </a:lnTo>
                  <a:lnTo>
                    <a:pt x="93974" y="287905"/>
                  </a:lnTo>
                  <a:lnTo>
                    <a:pt x="102282" y="294671"/>
                  </a:lnTo>
                  <a:lnTo>
                    <a:pt x="111900" y="298819"/>
                  </a:lnTo>
                  <a:lnTo>
                    <a:pt x="122174" y="300227"/>
                  </a:lnTo>
                  <a:lnTo>
                    <a:pt x="127888" y="300227"/>
                  </a:lnTo>
                  <a:lnTo>
                    <a:pt x="133730" y="298958"/>
                  </a:lnTo>
                  <a:lnTo>
                    <a:pt x="139446" y="295148"/>
                  </a:lnTo>
                  <a:lnTo>
                    <a:pt x="144018" y="292608"/>
                  </a:lnTo>
                  <a:lnTo>
                    <a:pt x="147574" y="288798"/>
                  </a:lnTo>
                  <a:lnTo>
                    <a:pt x="149859" y="286258"/>
                  </a:lnTo>
                  <a:lnTo>
                    <a:pt x="205104" y="286258"/>
                  </a:lnTo>
                  <a:lnTo>
                    <a:pt x="208660" y="281177"/>
                  </a:lnTo>
                  <a:lnTo>
                    <a:pt x="264119" y="281177"/>
                  </a:lnTo>
                  <a:lnTo>
                    <a:pt x="266112" y="278796"/>
                  </a:lnTo>
                  <a:lnTo>
                    <a:pt x="267650" y="276098"/>
                  </a:lnTo>
                  <a:lnTo>
                    <a:pt x="121030" y="276098"/>
                  </a:lnTo>
                  <a:lnTo>
                    <a:pt x="111759" y="271018"/>
                  </a:lnTo>
                  <a:lnTo>
                    <a:pt x="108330" y="264668"/>
                  </a:lnTo>
                  <a:lnTo>
                    <a:pt x="71500" y="197231"/>
                  </a:lnTo>
                  <a:lnTo>
                    <a:pt x="69087" y="192150"/>
                  </a:lnTo>
                  <a:lnTo>
                    <a:pt x="65658" y="189611"/>
                  </a:lnTo>
                  <a:lnTo>
                    <a:pt x="36829" y="189611"/>
                  </a:lnTo>
                  <a:lnTo>
                    <a:pt x="36829" y="67437"/>
                  </a:lnTo>
                  <a:lnTo>
                    <a:pt x="155297" y="67437"/>
                  </a:lnTo>
                  <a:lnTo>
                    <a:pt x="198247" y="42037"/>
                  </a:lnTo>
                  <a:lnTo>
                    <a:pt x="356107" y="42037"/>
                  </a:lnTo>
                  <a:lnTo>
                    <a:pt x="356107" y="40766"/>
                  </a:lnTo>
                  <a:lnTo>
                    <a:pt x="36829" y="40766"/>
                  </a:lnTo>
                  <a:lnTo>
                    <a:pt x="36829" y="6350"/>
                  </a:lnTo>
                  <a:lnTo>
                    <a:pt x="31114" y="0"/>
                  </a:lnTo>
                  <a:close/>
                </a:path>
                <a:path w="368934" h="300355">
                  <a:moveTo>
                    <a:pt x="205104" y="286258"/>
                  </a:moveTo>
                  <a:lnTo>
                    <a:pt x="149859" y="286258"/>
                  </a:lnTo>
                  <a:lnTo>
                    <a:pt x="155614" y="291457"/>
                  </a:lnTo>
                  <a:lnTo>
                    <a:pt x="162369" y="295465"/>
                  </a:lnTo>
                  <a:lnTo>
                    <a:pt x="169791" y="298045"/>
                  </a:lnTo>
                  <a:lnTo>
                    <a:pt x="177546" y="298958"/>
                  </a:lnTo>
                  <a:lnTo>
                    <a:pt x="184403" y="298958"/>
                  </a:lnTo>
                  <a:lnTo>
                    <a:pt x="190119" y="296418"/>
                  </a:lnTo>
                  <a:lnTo>
                    <a:pt x="197103" y="292608"/>
                  </a:lnTo>
                  <a:lnTo>
                    <a:pt x="201675" y="290068"/>
                  </a:lnTo>
                  <a:lnTo>
                    <a:pt x="205104" y="286258"/>
                  </a:lnTo>
                  <a:close/>
                </a:path>
                <a:path w="368934" h="300355">
                  <a:moveTo>
                    <a:pt x="264119" y="281177"/>
                  </a:moveTo>
                  <a:lnTo>
                    <a:pt x="208660" y="281177"/>
                  </a:lnTo>
                  <a:lnTo>
                    <a:pt x="214413" y="287111"/>
                  </a:lnTo>
                  <a:lnTo>
                    <a:pt x="221154" y="291496"/>
                  </a:lnTo>
                  <a:lnTo>
                    <a:pt x="228538" y="294215"/>
                  </a:lnTo>
                  <a:lnTo>
                    <a:pt x="236220" y="295148"/>
                  </a:lnTo>
                  <a:lnTo>
                    <a:pt x="243204" y="295148"/>
                  </a:lnTo>
                  <a:lnTo>
                    <a:pt x="250062" y="293877"/>
                  </a:lnTo>
                  <a:lnTo>
                    <a:pt x="255904" y="288798"/>
                  </a:lnTo>
                  <a:lnTo>
                    <a:pt x="261479" y="284333"/>
                  </a:lnTo>
                  <a:lnTo>
                    <a:pt x="264119" y="281177"/>
                  </a:lnTo>
                  <a:close/>
                </a:path>
                <a:path w="368934" h="300355">
                  <a:moveTo>
                    <a:pt x="131445" y="216281"/>
                  </a:moveTo>
                  <a:lnTo>
                    <a:pt x="126746" y="220090"/>
                  </a:lnTo>
                  <a:lnTo>
                    <a:pt x="121030" y="223900"/>
                  </a:lnTo>
                  <a:lnTo>
                    <a:pt x="118745" y="232790"/>
                  </a:lnTo>
                  <a:lnTo>
                    <a:pt x="122174" y="239140"/>
                  </a:lnTo>
                  <a:lnTo>
                    <a:pt x="131445" y="253111"/>
                  </a:lnTo>
                  <a:lnTo>
                    <a:pt x="132587" y="255650"/>
                  </a:lnTo>
                  <a:lnTo>
                    <a:pt x="136017" y="265938"/>
                  </a:lnTo>
                  <a:lnTo>
                    <a:pt x="127888" y="272288"/>
                  </a:lnTo>
                  <a:lnTo>
                    <a:pt x="121030" y="276098"/>
                  </a:lnTo>
                  <a:lnTo>
                    <a:pt x="267650" y="276098"/>
                  </a:lnTo>
                  <a:lnTo>
                    <a:pt x="269097" y="273558"/>
                  </a:lnTo>
                  <a:lnTo>
                    <a:pt x="177546" y="273558"/>
                  </a:lnTo>
                  <a:lnTo>
                    <a:pt x="169418" y="271018"/>
                  </a:lnTo>
                  <a:lnTo>
                    <a:pt x="164846" y="264668"/>
                  </a:lnTo>
                  <a:lnTo>
                    <a:pt x="152146" y="239140"/>
                  </a:lnTo>
                  <a:lnTo>
                    <a:pt x="142875" y="223900"/>
                  </a:lnTo>
                  <a:lnTo>
                    <a:pt x="139446" y="217550"/>
                  </a:lnTo>
                  <a:lnTo>
                    <a:pt x="131445" y="216281"/>
                  </a:lnTo>
                  <a:close/>
                </a:path>
                <a:path w="368934" h="300355">
                  <a:moveTo>
                    <a:pt x="176275" y="183134"/>
                  </a:moveTo>
                  <a:lnTo>
                    <a:pt x="169418" y="186944"/>
                  </a:lnTo>
                  <a:lnTo>
                    <a:pt x="163702" y="190881"/>
                  </a:lnTo>
                  <a:lnTo>
                    <a:pt x="162559" y="199771"/>
                  </a:lnTo>
                  <a:lnTo>
                    <a:pt x="165988" y="206121"/>
                  </a:lnTo>
                  <a:lnTo>
                    <a:pt x="188975" y="249300"/>
                  </a:lnTo>
                  <a:lnTo>
                    <a:pt x="191261" y="251840"/>
                  </a:lnTo>
                  <a:lnTo>
                    <a:pt x="191142" y="256047"/>
                  </a:lnTo>
                  <a:lnTo>
                    <a:pt x="190119" y="259461"/>
                  </a:lnTo>
                  <a:lnTo>
                    <a:pt x="190119" y="263398"/>
                  </a:lnTo>
                  <a:lnTo>
                    <a:pt x="187832" y="267208"/>
                  </a:lnTo>
                  <a:lnTo>
                    <a:pt x="184403" y="269748"/>
                  </a:lnTo>
                  <a:lnTo>
                    <a:pt x="177546" y="273558"/>
                  </a:lnTo>
                  <a:lnTo>
                    <a:pt x="269097" y="273558"/>
                  </a:lnTo>
                  <a:lnTo>
                    <a:pt x="269674" y="272545"/>
                  </a:lnTo>
                  <a:lnTo>
                    <a:pt x="270673" y="269748"/>
                  </a:lnTo>
                  <a:lnTo>
                    <a:pt x="236220" y="269748"/>
                  </a:lnTo>
                  <a:lnTo>
                    <a:pt x="228219" y="267208"/>
                  </a:lnTo>
                  <a:lnTo>
                    <a:pt x="223647" y="259461"/>
                  </a:lnTo>
                  <a:lnTo>
                    <a:pt x="186689" y="192150"/>
                  </a:lnTo>
                  <a:lnTo>
                    <a:pt x="183260" y="185674"/>
                  </a:lnTo>
                  <a:lnTo>
                    <a:pt x="176275" y="183134"/>
                  </a:lnTo>
                  <a:close/>
                </a:path>
                <a:path w="368934" h="300355">
                  <a:moveTo>
                    <a:pt x="216661" y="150113"/>
                  </a:moveTo>
                  <a:lnTo>
                    <a:pt x="210947" y="153924"/>
                  </a:lnTo>
                  <a:lnTo>
                    <a:pt x="205104" y="157734"/>
                  </a:lnTo>
                  <a:lnTo>
                    <a:pt x="202819" y="165353"/>
                  </a:lnTo>
                  <a:lnTo>
                    <a:pt x="250062" y="253111"/>
                  </a:lnTo>
                  <a:lnTo>
                    <a:pt x="250062" y="262000"/>
                  </a:lnTo>
                  <a:lnTo>
                    <a:pt x="243204" y="265938"/>
                  </a:lnTo>
                  <a:lnTo>
                    <a:pt x="236220" y="269748"/>
                  </a:lnTo>
                  <a:lnTo>
                    <a:pt x="270673" y="269748"/>
                  </a:lnTo>
                  <a:lnTo>
                    <a:pt x="272033" y="265938"/>
                  </a:lnTo>
                  <a:lnTo>
                    <a:pt x="289306" y="265938"/>
                  </a:lnTo>
                  <a:lnTo>
                    <a:pt x="292734" y="264668"/>
                  </a:lnTo>
                  <a:lnTo>
                    <a:pt x="314907" y="240411"/>
                  </a:lnTo>
                  <a:lnTo>
                    <a:pt x="278892" y="240411"/>
                  </a:lnTo>
                  <a:lnTo>
                    <a:pt x="272033" y="237871"/>
                  </a:lnTo>
                  <a:lnTo>
                    <a:pt x="269748" y="235331"/>
                  </a:lnTo>
                  <a:lnTo>
                    <a:pt x="267334" y="232790"/>
                  </a:lnTo>
                  <a:lnTo>
                    <a:pt x="267334" y="231521"/>
                  </a:lnTo>
                  <a:lnTo>
                    <a:pt x="228219" y="159003"/>
                  </a:lnTo>
                  <a:lnTo>
                    <a:pt x="224789" y="151384"/>
                  </a:lnTo>
                  <a:lnTo>
                    <a:pt x="216661" y="150113"/>
                  </a:lnTo>
                  <a:close/>
                </a:path>
                <a:path w="368934" h="300355">
                  <a:moveTo>
                    <a:pt x="289306" y="265938"/>
                  </a:moveTo>
                  <a:lnTo>
                    <a:pt x="274320" y="265938"/>
                  </a:lnTo>
                  <a:lnTo>
                    <a:pt x="276605" y="267208"/>
                  </a:lnTo>
                  <a:lnTo>
                    <a:pt x="285876" y="267208"/>
                  </a:lnTo>
                  <a:lnTo>
                    <a:pt x="289306" y="265938"/>
                  </a:lnTo>
                  <a:close/>
                </a:path>
                <a:path w="368934" h="300355">
                  <a:moveTo>
                    <a:pt x="36829" y="217550"/>
                  </a:moveTo>
                  <a:lnTo>
                    <a:pt x="4572" y="217550"/>
                  </a:lnTo>
                  <a:lnTo>
                    <a:pt x="0" y="222631"/>
                  </a:lnTo>
                  <a:lnTo>
                    <a:pt x="0" y="237871"/>
                  </a:lnTo>
                  <a:lnTo>
                    <a:pt x="4572" y="244221"/>
                  </a:lnTo>
                  <a:lnTo>
                    <a:pt x="31114" y="244221"/>
                  </a:lnTo>
                  <a:lnTo>
                    <a:pt x="36829" y="237871"/>
                  </a:lnTo>
                  <a:lnTo>
                    <a:pt x="36829" y="217550"/>
                  </a:lnTo>
                  <a:close/>
                </a:path>
                <a:path w="368934" h="300355">
                  <a:moveTo>
                    <a:pt x="363093" y="217550"/>
                  </a:moveTo>
                  <a:lnTo>
                    <a:pt x="331977" y="217550"/>
                  </a:lnTo>
                  <a:lnTo>
                    <a:pt x="331977" y="237871"/>
                  </a:lnTo>
                  <a:lnTo>
                    <a:pt x="336550" y="244221"/>
                  </a:lnTo>
                  <a:lnTo>
                    <a:pt x="363093" y="244221"/>
                  </a:lnTo>
                  <a:lnTo>
                    <a:pt x="368807" y="237871"/>
                  </a:lnTo>
                  <a:lnTo>
                    <a:pt x="368807" y="222631"/>
                  </a:lnTo>
                  <a:lnTo>
                    <a:pt x="363093" y="217550"/>
                  </a:lnTo>
                  <a:close/>
                </a:path>
                <a:path w="368934" h="300355">
                  <a:moveTo>
                    <a:pt x="271586" y="124713"/>
                  </a:moveTo>
                  <a:lnTo>
                    <a:pt x="243204" y="124713"/>
                  </a:lnTo>
                  <a:lnTo>
                    <a:pt x="291592" y="216281"/>
                  </a:lnTo>
                  <a:lnTo>
                    <a:pt x="293877" y="223900"/>
                  </a:lnTo>
                  <a:lnTo>
                    <a:pt x="292734" y="227711"/>
                  </a:lnTo>
                  <a:lnTo>
                    <a:pt x="291592" y="232790"/>
                  </a:lnTo>
                  <a:lnTo>
                    <a:pt x="289305" y="235331"/>
                  </a:lnTo>
                  <a:lnTo>
                    <a:pt x="285876" y="237871"/>
                  </a:lnTo>
                  <a:lnTo>
                    <a:pt x="283463" y="239140"/>
                  </a:lnTo>
                  <a:lnTo>
                    <a:pt x="278892" y="240411"/>
                  </a:lnTo>
                  <a:lnTo>
                    <a:pt x="314907" y="240411"/>
                  </a:lnTo>
                  <a:lnTo>
                    <a:pt x="316992" y="235331"/>
                  </a:lnTo>
                  <a:lnTo>
                    <a:pt x="318134" y="228981"/>
                  </a:lnTo>
                  <a:lnTo>
                    <a:pt x="318134" y="222631"/>
                  </a:lnTo>
                  <a:lnTo>
                    <a:pt x="316992" y="217550"/>
                  </a:lnTo>
                  <a:lnTo>
                    <a:pt x="356107" y="217550"/>
                  </a:lnTo>
                  <a:lnTo>
                    <a:pt x="356107" y="190881"/>
                  </a:lnTo>
                  <a:lnTo>
                    <a:pt x="305434" y="190881"/>
                  </a:lnTo>
                  <a:lnTo>
                    <a:pt x="271586" y="124713"/>
                  </a:lnTo>
                  <a:close/>
                </a:path>
                <a:path w="368934" h="300355">
                  <a:moveTo>
                    <a:pt x="356107" y="42037"/>
                  </a:moveTo>
                  <a:lnTo>
                    <a:pt x="198247" y="42037"/>
                  </a:lnTo>
                  <a:lnTo>
                    <a:pt x="278892" y="67437"/>
                  </a:lnTo>
                  <a:lnTo>
                    <a:pt x="331977" y="67437"/>
                  </a:lnTo>
                  <a:lnTo>
                    <a:pt x="331977" y="189611"/>
                  </a:lnTo>
                  <a:lnTo>
                    <a:pt x="306577" y="189611"/>
                  </a:lnTo>
                  <a:lnTo>
                    <a:pt x="306577" y="190881"/>
                  </a:lnTo>
                  <a:lnTo>
                    <a:pt x="356107" y="190881"/>
                  </a:lnTo>
                  <a:lnTo>
                    <a:pt x="356107" y="42037"/>
                  </a:lnTo>
                  <a:close/>
                </a:path>
                <a:path w="368934" h="300355">
                  <a:moveTo>
                    <a:pt x="155297" y="67437"/>
                  </a:moveTo>
                  <a:lnTo>
                    <a:pt x="101473" y="67437"/>
                  </a:lnTo>
                  <a:lnTo>
                    <a:pt x="92201" y="73787"/>
                  </a:lnTo>
                  <a:lnTo>
                    <a:pt x="84449" y="80394"/>
                  </a:lnTo>
                  <a:lnTo>
                    <a:pt x="78660" y="88550"/>
                  </a:lnTo>
                  <a:lnTo>
                    <a:pt x="75036" y="97916"/>
                  </a:lnTo>
                  <a:lnTo>
                    <a:pt x="73786" y="108076"/>
                  </a:lnTo>
                  <a:lnTo>
                    <a:pt x="74610" y="117596"/>
                  </a:lnTo>
                  <a:lnTo>
                    <a:pt x="98123" y="147891"/>
                  </a:lnTo>
                  <a:lnTo>
                    <a:pt x="104900" y="149082"/>
                  </a:lnTo>
                  <a:lnTo>
                    <a:pt x="111759" y="148844"/>
                  </a:lnTo>
                  <a:lnTo>
                    <a:pt x="243204" y="124713"/>
                  </a:lnTo>
                  <a:lnTo>
                    <a:pt x="271586" y="124713"/>
                  </a:lnTo>
                  <a:lnTo>
                    <a:pt x="270936" y="123444"/>
                  </a:lnTo>
                  <a:lnTo>
                    <a:pt x="104901" y="123444"/>
                  </a:lnTo>
                  <a:lnTo>
                    <a:pt x="102616" y="122174"/>
                  </a:lnTo>
                  <a:lnTo>
                    <a:pt x="101473" y="120903"/>
                  </a:lnTo>
                  <a:lnTo>
                    <a:pt x="99059" y="118363"/>
                  </a:lnTo>
                  <a:lnTo>
                    <a:pt x="97917" y="113284"/>
                  </a:lnTo>
                  <a:lnTo>
                    <a:pt x="97917" y="101726"/>
                  </a:lnTo>
                  <a:lnTo>
                    <a:pt x="101473" y="99187"/>
                  </a:lnTo>
                  <a:lnTo>
                    <a:pt x="103792" y="97897"/>
                  </a:lnTo>
                  <a:lnTo>
                    <a:pt x="155297" y="67437"/>
                  </a:lnTo>
                  <a:close/>
                </a:path>
                <a:path w="368934" h="300355">
                  <a:moveTo>
                    <a:pt x="253619" y="95376"/>
                  </a:moveTo>
                  <a:lnTo>
                    <a:pt x="247776" y="96647"/>
                  </a:lnTo>
                  <a:lnTo>
                    <a:pt x="108330" y="122174"/>
                  </a:lnTo>
                  <a:lnTo>
                    <a:pt x="104901" y="123444"/>
                  </a:lnTo>
                  <a:lnTo>
                    <a:pt x="270936" y="123444"/>
                  </a:lnTo>
                  <a:lnTo>
                    <a:pt x="260476" y="102997"/>
                  </a:lnTo>
                  <a:lnTo>
                    <a:pt x="258191" y="97916"/>
                  </a:lnTo>
                  <a:lnTo>
                    <a:pt x="253619" y="95376"/>
                  </a:lnTo>
                  <a:close/>
                </a:path>
                <a:path w="368934" h="300355">
                  <a:moveTo>
                    <a:pt x="197103" y="12700"/>
                  </a:moveTo>
                  <a:lnTo>
                    <a:pt x="193675" y="13970"/>
                  </a:lnTo>
                  <a:lnTo>
                    <a:pt x="190119" y="15239"/>
                  </a:lnTo>
                  <a:lnTo>
                    <a:pt x="147574" y="40766"/>
                  </a:lnTo>
                  <a:lnTo>
                    <a:pt x="284733" y="40766"/>
                  </a:lnTo>
                  <a:lnTo>
                    <a:pt x="199389" y="13970"/>
                  </a:lnTo>
                  <a:lnTo>
                    <a:pt x="197103" y="12700"/>
                  </a:lnTo>
                  <a:close/>
                </a:path>
                <a:path w="368934" h="300355">
                  <a:moveTo>
                    <a:pt x="363093" y="0"/>
                  </a:moveTo>
                  <a:lnTo>
                    <a:pt x="336550" y="0"/>
                  </a:lnTo>
                  <a:lnTo>
                    <a:pt x="331977" y="6350"/>
                  </a:lnTo>
                  <a:lnTo>
                    <a:pt x="331977" y="40766"/>
                  </a:lnTo>
                  <a:lnTo>
                    <a:pt x="356107" y="40766"/>
                  </a:lnTo>
                  <a:lnTo>
                    <a:pt x="356107" y="26670"/>
                  </a:lnTo>
                  <a:lnTo>
                    <a:pt x="363093" y="26670"/>
                  </a:lnTo>
                  <a:lnTo>
                    <a:pt x="368807" y="21589"/>
                  </a:lnTo>
                  <a:lnTo>
                    <a:pt x="368807" y="6350"/>
                  </a:lnTo>
                  <a:lnTo>
                    <a:pt x="363093"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grpSp>
      <p:grpSp>
        <p:nvGrpSpPr>
          <p:cNvPr id="34" name="object 35">
            <a:extLst>
              <a:ext uri="{FF2B5EF4-FFF2-40B4-BE49-F238E27FC236}">
                <a16:creationId xmlns:a16="http://schemas.microsoft.com/office/drawing/2014/main" id="{E03DAA25-3B73-4F75-B90B-64E03134A0FF}"/>
              </a:ext>
            </a:extLst>
          </p:cNvPr>
          <p:cNvGrpSpPr/>
          <p:nvPr/>
        </p:nvGrpSpPr>
        <p:grpSpPr>
          <a:xfrm>
            <a:off x="9249298" y="1951809"/>
            <a:ext cx="674293" cy="674293"/>
            <a:chOff x="8827007" y="1981200"/>
            <a:chExt cx="744220" cy="744220"/>
          </a:xfrm>
        </p:grpSpPr>
        <p:sp>
          <p:nvSpPr>
            <p:cNvPr id="35" name="object 36">
              <a:extLst>
                <a:ext uri="{FF2B5EF4-FFF2-40B4-BE49-F238E27FC236}">
                  <a16:creationId xmlns:a16="http://schemas.microsoft.com/office/drawing/2014/main" id="{05CF12B6-F181-430A-9B72-C11FA60E3CD3}"/>
                </a:ext>
              </a:extLst>
            </p:cNvPr>
            <p:cNvSpPr/>
            <p:nvPr/>
          </p:nvSpPr>
          <p:spPr>
            <a:xfrm>
              <a:off x="8836913" y="1991105"/>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36" name="object 37">
              <a:extLst>
                <a:ext uri="{FF2B5EF4-FFF2-40B4-BE49-F238E27FC236}">
                  <a16:creationId xmlns:a16="http://schemas.microsoft.com/office/drawing/2014/main" id="{A0F75A1F-66E1-4057-80BB-B6A669D5BC1B}"/>
                </a:ext>
              </a:extLst>
            </p:cNvPr>
            <p:cNvSpPr/>
            <p:nvPr/>
          </p:nvSpPr>
          <p:spPr>
            <a:xfrm>
              <a:off x="8836913"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7361"/>
              </a:solidFill>
            </a:ln>
          </p:spPr>
          <p:txBody>
            <a:bodyPr wrap="square" lIns="0" tIns="0" rIns="0" bIns="0" rtlCol="0"/>
            <a:lstStyle/>
            <a:p>
              <a:endParaRPr sz="1631" dirty="0">
                <a:latin typeface="Baskerville Old Face" panose="02020602080505020303" pitchFamily="18" charset="0"/>
              </a:endParaRPr>
            </a:p>
          </p:txBody>
        </p:sp>
        <p:sp>
          <p:nvSpPr>
            <p:cNvPr id="37" name="object 38">
              <a:extLst>
                <a:ext uri="{FF2B5EF4-FFF2-40B4-BE49-F238E27FC236}">
                  <a16:creationId xmlns:a16="http://schemas.microsoft.com/office/drawing/2014/main" id="{30684773-B398-4BB3-9135-7288FACE1E35}"/>
                </a:ext>
              </a:extLst>
            </p:cNvPr>
            <p:cNvSpPr/>
            <p:nvPr/>
          </p:nvSpPr>
          <p:spPr>
            <a:xfrm>
              <a:off x="9089135" y="2170176"/>
              <a:ext cx="327660" cy="353695"/>
            </a:xfrm>
            <a:custGeom>
              <a:avLst/>
              <a:gdLst/>
              <a:ahLst/>
              <a:cxnLst/>
              <a:rect l="l" t="t" r="r" b="b"/>
              <a:pathLst>
                <a:path w="327659" h="353694">
                  <a:moveTo>
                    <a:pt x="15367" y="0"/>
                  </a:moveTo>
                  <a:lnTo>
                    <a:pt x="10287" y="0"/>
                  </a:lnTo>
                  <a:lnTo>
                    <a:pt x="6350" y="1270"/>
                  </a:lnTo>
                  <a:lnTo>
                    <a:pt x="2540" y="3810"/>
                  </a:lnTo>
                  <a:lnTo>
                    <a:pt x="0" y="8889"/>
                  </a:lnTo>
                  <a:lnTo>
                    <a:pt x="0" y="344677"/>
                  </a:lnTo>
                  <a:lnTo>
                    <a:pt x="2540" y="349758"/>
                  </a:lnTo>
                  <a:lnTo>
                    <a:pt x="6350" y="352298"/>
                  </a:lnTo>
                  <a:lnTo>
                    <a:pt x="9017" y="353568"/>
                  </a:lnTo>
                  <a:lnTo>
                    <a:pt x="17907" y="353568"/>
                  </a:lnTo>
                  <a:lnTo>
                    <a:pt x="20447" y="352298"/>
                  </a:lnTo>
                  <a:lnTo>
                    <a:pt x="83531" y="317881"/>
                  </a:lnTo>
                  <a:lnTo>
                    <a:pt x="26924" y="317881"/>
                  </a:lnTo>
                  <a:lnTo>
                    <a:pt x="26924" y="36957"/>
                  </a:lnTo>
                  <a:lnTo>
                    <a:pt x="85859" y="36957"/>
                  </a:lnTo>
                  <a:lnTo>
                    <a:pt x="20447" y="1270"/>
                  </a:lnTo>
                  <a:lnTo>
                    <a:pt x="15367" y="0"/>
                  </a:lnTo>
                  <a:close/>
                </a:path>
                <a:path w="327659" h="353694">
                  <a:moveTo>
                    <a:pt x="85859" y="36957"/>
                  </a:moveTo>
                  <a:lnTo>
                    <a:pt x="26924" y="36957"/>
                  </a:lnTo>
                  <a:lnTo>
                    <a:pt x="285369" y="177419"/>
                  </a:lnTo>
                  <a:lnTo>
                    <a:pt x="26924" y="317881"/>
                  </a:lnTo>
                  <a:lnTo>
                    <a:pt x="83531" y="317881"/>
                  </a:lnTo>
                  <a:lnTo>
                    <a:pt x="320040" y="188849"/>
                  </a:lnTo>
                  <a:lnTo>
                    <a:pt x="325120" y="186309"/>
                  </a:lnTo>
                  <a:lnTo>
                    <a:pt x="327660" y="182499"/>
                  </a:lnTo>
                  <a:lnTo>
                    <a:pt x="327660" y="172338"/>
                  </a:lnTo>
                  <a:lnTo>
                    <a:pt x="325120" y="167259"/>
                  </a:lnTo>
                  <a:lnTo>
                    <a:pt x="320040" y="164719"/>
                  </a:lnTo>
                  <a:lnTo>
                    <a:pt x="85859" y="36957"/>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grpSp>
      <p:sp>
        <p:nvSpPr>
          <p:cNvPr id="39" name="object 10">
            <a:extLst>
              <a:ext uri="{FF2B5EF4-FFF2-40B4-BE49-F238E27FC236}">
                <a16:creationId xmlns:a16="http://schemas.microsoft.com/office/drawing/2014/main" id="{75F128FE-6A81-46D4-B37F-C86FA291FC99}"/>
              </a:ext>
            </a:extLst>
          </p:cNvPr>
          <p:cNvSpPr txBox="1">
            <a:spLocks/>
          </p:cNvSpPr>
          <p:nvPr/>
        </p:nvSpPr>
        <p:spPr>
          <a:xfrm>
            <a:off x="969100" y="560413"/>
            <a:ext cx="10253800" cy="873394"/>
          </a:xfrm>
          <a:prstGeom prst="rect">
            <a:avLst/>
          </a:prstGeom>
          <a:effectLst/>
        </p:spPr>
        <p:txBody>
          <a:bodyPr vert="horz" wrap="square" lIns="0" tIns="11507" rIns="0" bIns="0" rtlCol="0" anchor="t">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506" marR="4602">
              <a:spcBef>
                <a:spcPts val="91"/>
              </a:spcBef>
            </a:pP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TP</a:t>
            </a:r>
            <a:r>
              <a:rPr lang="en-US" sz="2800" b="1" u="sng" spc="-77"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policy,</a:t>
            </a:r>
            <a:r>
              <a:rPr lang="en-US" sz="2800" b="1" u="sng" spc="-23"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RPT</a:t>
            </a:r>
            <a:r>
              <a:rPr lang="en-US" sz="2800" b="1" u="sng" spc="-32"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policy,</a:t>
            </a:r>
            <a:r>
              <a:rPr lang="en-US" sz="2800" b="1" u="sng" spc="-27"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Intercompany</a:t>
            </a:r>
            <a:r>
              <a:rPr lang="en-US" sz="2800" b="1" u="sng" spc="-122"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Agreements</a:t>
            </a:r>
            <a:r>
              <a:rPr lang="en-US" sz="2800" b="1" u="sng" spc="-68"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and</a:t>
            </a:r>
            <a:r>
              <a:rPr lang="en-US" sz="2800" b="1" u="sng" spc="-32"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TP</a:t>
            </a:r>
            <a:r>
              <a:rPr lang="en-US" sz="2800" b="1" u="sng" spc="-68"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study</a:t>
            </a:r>
            <a:r>
              <a:rPr lang="en-US" sz="2800" b="1" u="sng" spc="-36"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t>
            </a:r>
            <a:r>
              <a:rPr lang="en-US" sz="2800" b="1" u="sng" spc="-36"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Similarities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and</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Differences</a:t>
            </a:r>
            <a:r>
              <a:rPr lang="en-US" sz="2800" b="1" u="sng" spc="-36"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(1/2)</a:t>
            </a:r>
          </a:p>
        </p:txBody>
      </p:sp>
    </p:spTree>
    <p:extLst>
      <p:ext uri="{BB962C8B-B14F-4D97-AF65-F5344CB8AC3E}">
        <p14:creationId xmlns:p14="http://schemas.microsoft.com/office/powerpoint/2010/main" val="2147502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E9C83E-6B35-4FBE-804C-1D139C948FDE}"/>
              </a:ext>
            </a:extLst>
          </p:cNvPr>
          <p:cNvSpPr/>
          <p:nvPr/>
        </p:nvSpPr>
        <p:spPr>
          <a:xfrm>
            <a:off x="1650728" y="2218304"/>
            <a:ext cx="2219069" cy="3926090"/>
          </a:xfrm>
          <a:custGeom>
            <a:avLst/>
            <a:gdLst/>
            <a:ahLst/>
            <a:cxnLst/>
            <a:rect l="l" t="t" r="r" b="b"/>
            <a:pathLst>
              <a:path w="2449195" h="4333240">
                <a:moveTo>
                  <a:pt x="2449068" y="0"/>
                </a:moveTo>
                <a:lnTo>
                  <a:pt x="0" y="0"/>
                </a:lnTo>
                <a:lnTo>
                  <a:pt x="0" y="4332732"/>
                </a:lnTo>
                <a:lnTo>
                  <a:pt x="2449068" y="4332732"/>
                </a:lnTo>
                <a:lnTo>
                  <a:pt x="2449068" y="0"/>
                </a:lnTo>
                <a:close/>
              </a:path>
            </a:pathLst>
          </a:custGeom>
          <a:solidFill>
            <a:srgbClr val="00D396">
              <a:alpha val="19999"/>
            </a:srgbClr>
          </a:solidFill>
        </p:spPr>
        <p:txBody>
          <a:bodyPr wrap="square" lIns="0" tIns="0" rIns="0" bIns="0" rtlCol="0"/>
          <a:lstStyle/>
          <a:p>
            <a:endParaRPr sz="1631" dirty="0">
              <a:latin typeface="Baskerville Old Face" panose="02020602080505020303" pitchFamily="18" charset="0"/>
            </a:endParaRPr>
          </a:p>
        </p:txBody>
      </p:sp>
      <p:sp>
        <p:nvSpPr>
          <p:cNvPr id="3" name="object 3">
            <a:extLst>
              <a:ext uri="{FF2B5EF4-FFF2-40B4-BE49-F238E27FC236}">
                <a16:creationId xmlns:a16="http://schemas.microsoft.com/office/drawing/2014/main" id="{C58D4BB2-4D15-4EB1-8EF1-326BAA61D071}"/>
              </a:ext>
            </a:extLst>
          </p:cNvPr>
          <p:cNvSpPr txBox="1"/>
          <p:nvPr/>
        </p:nvSpPr>
        <p:spPr>
          <a:xfrm>
            <a:off x="1650728" y="2699746"/>
            <a:ext cx="2219069" cy="2166055"/>
          </a:xfrm>
          <a:prstGeom prst="rect">
            <a:avLst/>
          </a:prstGeom>
        </p:spPr>
        <p:txBody>
          <a:bodyPr vert="horz" wrap="square" lIns="0" tIns="11507" rIns="0" bIns="0" rtlCol="0">
            <a:spAutoFit/>
          </a:bodyPr>
          <a:lstStyle/>
          <a:p>
            <a:pPr marL="79968" marR="248534">
              <a:spcBef>
                <a:spcPts val="91"/>
              </a:spcBef>
            </a:pPr>
            <a:r>
              <a:rPr sz="1400" dirty="0">
                <a:latin typeface="Baskerville Old Face" panose="02020602080505020303" pitchFamily="18" charset="0"/>
                <a:cs typeface="Microsoft Sans Serif"/>
              </a:rPr>
              <a:t>The</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said</a:t>
            </a:r>
            <a:r>
              <a:rPr sz="1400" spc="-27"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policy,</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if</a:t>
            </a:r>
            <a:r>
              <a:rPr sz="1400" spc="-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implemented appropriately</a:t>
            </a:r>
            <a:r>
              <a:rPr sz="1400" spc="32"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and</a:t>
            </a:r>
            <a:endParaRPr sz="1400" dirty="0">
              <a:latin typeface="Baskerville Old Face" panose="02020602080505020303" pitchFamily="18" charset="0"/>
              <a:cs typeface="Microsoft Sans Serif"/>
            </a:endParaRPr>
          </a:p>
          <a:p>
            <a:pPr marL="79968" marR="77092"/>
            <a:r>
              <a:rPr sz="1400" dirty="0">
                <a:latin typeface="Baskerville Old Face" panose="02020602080505020303" pitchFamily="18" charset="0"/>
                <a:cs typeface="Microsoft Sans Serif"/>
              </a:rPr>
              <a:t>being</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justified</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to be</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complied</a:t>
            </a:r>
            <a:r>
              <a:rPr sz="1400" spc="-9" dirty="0">
                <a:latin typeface="Baskerville Old Face" panose="02020602080505020303" pitchFamily="18" charset="0"/>
                <a:cs typeface="Microsoft Sans Serif"/>
              </a:rPr>
              <a:t> </a:t>
            </a:r>
            <a:r>
              <a:rPr sz="1400" spc="-18" dirty="0">
                <a:latin typeface="Baskerville Old Face" panose="02020602080505020303" pitchFamily="18" charset="0"/>
                <a:cs typeface="Microsoft Sans Serif"/>
              </a:rPr>
              <a:t>with </a:t>
            </a:r>
            <a:r>
              <a:rPr sz="1400" dirty="0">
                <a:latin typeface="Baskerville Old Face" panose="02020602080505020303" pitchFamily="18" charset="0"/>
                <a:cs typeface="Microsoft Sans Serif"/>
              </a:rPr>
              <a:t>the</a:t>
            </a:r>
            <a:r>
              <a:rPr sz="1400" spc="9"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income-</a:t>
            </a:r>
            <a:r>
              <a:rPr sz="1400" dirty="0">
                <a:latin typeface="Baskerville Old Face" panose="02020602080505020303" pitchFamily="18" charset="0"/>
                <a:cs typeface="Microsoft Sans Serif"/>
              </a:rPr>
              <a:t>tax</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transfer</a:t>
            </a:r>
            <a:r>
              <a:rPr sz="1400" spc="-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pricing </a:t>
            </a:r>
            <a:r>
              <a:rPr sz="1400" dirty="0">
                <a:latin typeface="Baskerville Old Face" panose="02020602080505020303" pitchFamily="18" charset="0"/>
                <a:cs typeface="Microsoft Sans Serif"/>
              </a:rPr>
              <a:t>provisions,</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should</a:t>
            </a:r>
            <a:r>
              <a:rPr sz="1400" spc="-4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serve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a:t>
            </a:r>
            <a:r>
              <a:rPr sz="1400" spc="-18" dirty="0">
                <a:latin typeface="Baskerville Old Face" panose="02020602080505020303" pitchFamily="18" charset="0"/>
                <a:cs typeface="Microsoft Sans Serif"/>
              </a:rPr>
              <a:t> great </a:t>
            </a:r>
            <a:r>
              <a:rPr sz="1400" dirty="0">
                <a:latin typeface="Baskerville Old Face" panose="02020602080505020303" pitchFamily="18" charset="0"/>
                <a:cs typeface="Microsoft Sans Serif"/>
              </a:rPr>
              <a:t>piece of</a:t>
            </a:r>
            <a:r>
              <a:rPr sz="1400" spc="14"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documentation</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that</a:t>
            </a:r>
            <a:r>
              <a:rPr sz="1400" spc="14"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GST</a:t>
            </a:r>
            <a:r>
              <a:rPr sz="1400" spc="14"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authorities/MCA</a:t>
            </a:r>
            <a:r>
              <a:rPr sz="1400" spc="-32"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authorities </a:t>
            </a:r>
            <a:r>
              <a:rPr sz="1400" dirty="0">
                <a:latin typeface="Baskerville Old Face" panose="02020602080505020303" pitchFamily="18" charset="0"/>
                <a:cs typeface="Microsoft Sans Serif"/>
              </a:rPr>
              <a:t>can</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rely</a:t>
            </a:r>
            <a:r>
              <a:rPr sz="1400" spc="-9" dirty="0">
                <a:latin typeface="Baskerville Old Face" panose="02020602080505020303" pitchFamily="18" charset="0"/>
                <a:cs typeface="Microsoft Sans Serif"/>
              </a:rPr>
              <a:t> upon.</a:t>
            </a:r>
            <a:endParaRPr sz="1400" dirty="0">
              <a:latin typeface="Baskerville Old Face" panose="02020602080505020303" pitchFamily="18" charset="0"/>
              <a:cs typeface="Microsoft Sans Serif"/>
            </a:endParaRPr>
          </a:p>
        </p:txBody>
      </p:sp>
      <p:sp>
        <p:nvSpPr>
          <p:cNvPr id="4" name="object 4">
            <a:extLst>
              <a:ext uri="{FF2B5EF4-FFF2-40B4-BE49-F238E27FC236}">
                <a16:creationId xmlns:a16="http://schemas.microsoft.com/office/drawing/2014/main" id="{A8DD7550-DF1F-439D-B410-B53C21FD259D}"/>
              </a:ext>
            </a:extLst>
          </p:cNvPr>
          <p:cNvSpPr/>
          <p:nvPr/>
        </p:nvSpPr>
        <p:spPr>
          <a:xfrm>
            <a:off x="6223954" y="2212780"/>
            <a:ext cx="2143125" cy="3926090"/>
          </a:xfrm>
          <a:custGeom>
            <a:avLst/>
            <a:gdLst/>
            <a:ahLst/>
            <a:cxnLst/>
            <a:rect l="l" t="t" r="r" b="b"/>
            <a:pathLst>
              <a:path w="2365375" h="4333240">
                <a:moveTo>
                  <a:pt x="2365248" y="0"/>
                </a:moveTo>
                <a:lnTo>
                  <a:pt x="0" y="0"/>
                </a:lnTo>
                <a:lnTo>
                  <a:pt x="0" y="4332732"/>
                </a:lnTo>
                <a:lnTo>
                  <a:pt x="2365248" y="4332732"/>
                </a:lnTo>
                <a:lnTo>
                  <a:pt x="2365248" y="0"/>
                </a:lnTo>
                <a:close/>
              </a:path>
            </a:pathLst>
          </a:custGeom>
          <a:solidFill>
            <a:srgbClr val="00D396">
              <a:alpha val="19999"/>
            </a:srgbClr>
          </a:solidFill>
        </p:spPr>
        <p:txBody>
          <a:bodyPr wrap="square" lIns="0" tIns="0" rIns="0" bIns="0" rtlCol="0"/>
          <a:lstStyle/>
          <a:p>
            <a:endParaRPr sz="1631" dirty="0">
              <a:latin typeface="Baskerville Old Face" panose="02020602080505020303" pitchFamily="18" charset="0"/>
            </a:endParaRPr>
          </a:p>
        </p:txBody>
      </p:sp>
      <p:sp>
        <p:nvSpPr>
          <p:cNvPr id="5" name="object 5">
            <a:extLst>
              <a:ext uri="{FF2B5EF4-FFF2-40B4-BE49-F238E27FC236}">
                <a16:creationId xmlns:a16="http://schemas.microsoft.com/office/drawing/2014/main" id="{6134B8D6-172B-45FA-974B-405C365F09CD}"/>
              </a:ext>
            </a:extLst>
          </p:cNvPr>
          <p:cNvSpPr txBox="1"/>
          <p:nvPr/>
        </p:nvSpPr>
        <p:spPr>
          <a:xfrm>
            <a:off x="6223954" y="2694176"/>
            <a:ext cx="2143125" cy="2166055"/>
          </a:xfrm>
          <a:prstGeom prst="rect">
            <a:avLst/>
          </a:prstGeom>
        </p:spPr>
        <p:txBody>
          <a:bodyPr vert="horz" wrap="square" lIns="0" tIns="11507" rIns="0" bIns="0" rtlCol="0">
            <a:spAutoFit/>
          </a:bodyPr>
          <a:lstStyle/>
          <a:p>
            <a:pPr marL="80543" marR="306065">
              <a:spcBef>
                <a:spcPts val="91"/>
              </a:spcBef>
            </a:pPr>
            <a:r>
              <a:rPr sz="1400" dirty="0">
                <a:latin typeface="Baskerville Old Face" panose="02020602080505020303" pitchFamily="18" charset="0"/>
                <a:cs typeface="Microsoft Sans Serif"/>
              </a:rPr>
              <a:t>Intercompany</a:t>
            </a:r>
            <a:r>
              <a:rPr sz="1400" spc="-50"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agreement </a:t>
            </a:r>
            <a:r>
              <a:rPr sz="1400" dirty="0">
                <a:latin typeface="Baskerville Old Face" panose="02020602080505020303" pitchFamily="18" charset="0"/>
                <a:cs typeface="Microsoft Sans Serif"/>
              </a:rPr>
              <a:t>identify</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parties</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14"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scope</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services that</a:t>
            </a:r>
            <a:r>
              <a:rPr sz="1400" spc="-18"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is </a:t>
            </a:r>
            <a:r>
              <a:rPr sz="1400" dirty="0">
                <a:latin typeface="Baskerville Old Face" panose="02020602080505020303" pitchFamily="18" charset="0"/>
                <a:cs typeface="Microsoft Sans Serif"/>
              </a:rPr>
              <a:t>being</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rendered/</a:t>
            </a:r>
            <a:r>
              <a:rPr sz="1400" spc="-23"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availed.</a:t>
            </a:r>
            <a:r>
              <a:rPr sz="1400" spc="-36"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scope</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mentioned</a:t>
            </a:r>
            <a:r>
              <a:rPr sz="1400" spc="-50"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in</a:t>
            </a:r>
            <a:r>
              <a:rPr sz="1400" spc="-9"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agreement</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therefore</a:t>
            </a:r>
            <a:r>
              <a:rPr sz="1400" spc="-4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should </a:t>
            </a:r>
            <a:r>
              <a:rPr sz="1400" dirty="0">
                <a:latin typeface="Baskerville Old Face" panose="02020602080505020303" pitchFamily="18" charset="0"/>
                <a:cs typeface="Microsoft Sans Serif"/>
              </a:rPr>
              <a:t>mirror in</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RPT</a:t>
            </a:r>
            <a:r>
              <a:rPr sz="1400" spc="-5" dirty="0">
                <a:latin typeface="Baskerville Old Face" panose="02020602080505020303" pitchFamily="18" charset="0"/>
                <a:cs typeface="Microsoft Sans Serif"/>
              </a:rPr>
              <a:t> </a:t>
            </a:r>
            <a:r>
              <a:rPr sz="1400" spc="-18" dirty="0">
                <a:latin typeface="Baskerville Old Face" panose="02020602080505020303" pitchFamily="18" charset="0"/>
                <a:cs typeface="Microsoft Sans Serif"/>
              </a:rPr>
              <a:t>Policy,</a:t>
            </a:r>
            <a:r>
              <a:rPr sz="1400" spc="-27"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TP </a:t>
            </a:r>
            <a:r>
              <a:rPr sz="1400" dirty="0">
                <a:latin typeface="Baskerville Old Face" panose="02020602080505020303" pitchFamily="18" charset="0"/>
                <a:cs typeface="Microsoft Sans Serif"/>
              </a:rPr>
              <a:t>Policy</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in</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TP</a:t>
            </a:r>
            <a:r>
              <a:rPr sz="1400" spc="-23"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Study.</a:t>
            </a:r>
            <a:endParaRPr sz="1400" dirty="0">
              <a:latin typeface="Baskerville Old Face" panose="02020602080505020303" pitchFamily="18" charset="0"/>
              <a:cs typeface="Microsoft Sans Serif"/>
            </a:endParaRPr>
          </a:p>
        </p:txBody>
      </p:sp>
      <p:sp>
        <p:nvSpPr>
          <p:cNvPr id="6" name="object 6">
            <a:extLst>
              <a:ext uri="{FF2B5EF4-FFF2-40B4-BE49-F238E27FC236}">
                <a16:creationId xmlns:a16="http://schemas.microsoft.com/office/drawing/2014/main" id="{DFC5CD53-D016-408F-9205-BDE2894D312E}"/>
              </a:ext>
            </a:extLst>
          </p:cNvPr>
          <p:cNvSpPr/>
          <p:nvPr/>
        </p:nvSpPr>
        <p:spPr>
          <a:xfrm>
            <a:off x="4040901" y="2219684"/>
            <a:ext cx="2010798" cy="3927241"/>
          </a:xfrm>
          <a:custGeom>
            <a:avLst/>
            <a:gdLst/>
            <a:ahLst/>
            <a:cxnLst/>
            <a:rect l="l" t="t" r="r" b="b"/>
            <a:pathLst>
              <a:path w="2219325" h="4334509">
                <a:moveTo>
                  <a:pt x="2218944" y="0"/>
                </a:moveTo>
                <a:lnTo>
                  <a:pt x="0" y="0"/>
                </a:lnTo>
                <a:lnTo>
                  <a:pt x="0" y="4334256"/>
                </a:lnTo>
                <a:lnTo>
                  <a:pt x="2218944" y="4334256"/>
                </a:lnTo>
                <a:lnTo>
                  <a:pt x="2218944" y="0"/>
                </a:lnTo>
                <a:close/>
              </a:path>
            </a:pathLst>
          </a:custGeom>
          <a:solidFill>
            <a:srgbClr val="007361">
              <a:alpha val="19999"/>
            </a:srgbClr>
          </a:solidFill>
        </p:spPr>
        <p:txBody>
          <a:bodyPr wrap="square" lIns="0" tIns="0" rIns="0" bIns="0" rtlCol="0"/>
          <a:lstStyle/>
          <a:p>
            <a:endParaRPr sz="1631" dirty="0">
              <a:latin typeface="Baskerville Old Face" panose="02020602080505020303" pitchFamily="18" charset="0"/>
            </a:endParaRPr>
          </a:p>
        </p:txBody>
      </p:sp>
      <p:sp>
        <p:nvSpPr>
          <p:cNvPr id="7" name="object 7">
            <a:extLst>
              <a:ext uri="{FF2B5EF4-FFF2-40B4-BE49-F238E27FC236}">
                <a16:creationId xmlns:a16="http://schemas.microsoft.com/office/drawing/2014/main" id="{B44784CE-D743-401C-8892-3083E68A1A2B}"/>
              </a:ext>
            </a:extLst>
          </p:cNvPr>
          <p:cNvSpPr txBox="1"/>
          <p:nvPr/>
        </p:nvSpPr>
        <p:spPr>
          <a:xfrm>
            <a:off x="4040901" y="2701932"/>
            <a:ext cx="2010798" cy="2166055"/>
          </a:xfrm>
          <a:prstGeom prst="rect">
            <a:avLst/>
          </a:prstGeom>
        </p:spPr>
        <p:txBody>
          <a:bodyPr vert="horz" wrap="square" lIns="0" tIns="11507" rIns="0" bIns="0" rtlCol="0">
            <a:spAutoFit/>
          </a:bodyPr>
          <a:lstStyle/>
          <a:p>
            <a:pPr marL="80543" marR="78242">
              <a:spcBef>
                <a:spcPts val="91"/>
              </a:spcBef>
            </a:pPr>
            <a:r>
              <a:rPr sz="1400" dirty="0">
                <a:latin typeface="Baskerville Old Face" panose="02020602080505020303" pitchFamily="18" charset="0"/>
                <a:cs typeface="Microsoft Sans Serif"/>
              </a:rPr>
              <a:t>The</a:t>
            </a:r>
            <a:r>
              <a:rPr sz="1400" spc="-18"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differing</a:t>
            </a:r>
            <a:r>
              <a:rPr sz="1400" spc="-41"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definitions</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of</a:t>
            </a:r>
            <a:r>
              <a:rPr sz="1400" spc="-5"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term</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‘Related</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Party’</a:t>
            </a:r>
            <a:r>
              <a:rPr sz="1400" spc="-54" dirty="0">
                <a:latin typeface="Baskerville Old Face" panose="02020602080505020303" pitchFamily="18" charset="0"/>
                <a:cs typeface="Microsoft Sans Serif"/>
              </a:rPr>
              <a:t> </a:t>
            </a:r>
            <a:r>
              <a:rPr sz="1400" spc="-18" dirty="0">
                <a:latin typeface="Baskerville Old Face" panose="02020602080505020303" pitchFamily="18" charset="0"/>
                <a:cs typeface="Microsoft Sans Serif"/>
              </a:rPr>
              <a:t>under </a:t>
            </a:r>
            <a:r>
              <a:rPr sz="1400" dirty="0">
                <a:latin typeface="Baskerville Old Face" panose="02020602080505020303" pitchFamily="18" charset="0"/>
                <a:cs typeface="Microsoft Sans Serif"/>
              </a:rPr>
              <a:t>different</a:t>
            </a:r>
            <a:r>
              <a:rPr sz="1400" spc="-5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accounting</a:t>
            </a:r>
            <a:r>
              <a:rPr sz="1400" spc="-72"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standards </a:t>
            </a:r>
            <a:r>
              <a:rPr sz="1400" dirty="0">
                <a:latin typeface="Baskerville Old Face" panose="02020602080505020303" pitchFamily="18" charset="0"/>
                <a:cs typeface="Microsoft Sans Serif"/>
              </a:rPr>
              <a:t>together</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with</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concept</a:t>
            </a:r>
            <a:r>
              <a:rPr sz="1400" spc="-36"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spc="-9" dirty="0">
                <a:latin typeface="Baskerville Old Face" panose="02020602080505020303" pitchFamily="18" charset="0"/>
                <a:cs typeface="Microsoft Sans Serif"/>
              </a:rPr>
              <a:t>‘control’</a:t>
            </a:r>
            <a:r>
              <a:rPr sz="1400" spc="-50"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is</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matter</a:t>
            </a:r>
            <a:r>
              <a:rPr sz="1400" spc="5"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dirty="0">
                <a:latin typeface="Baskerville Old Face" panose="02020602080505020303" pitchFamily="18" charset="0"/>
                <a:cs typeface="Microsoft Sans Serif"/>
              </a:rPr>
              <a:t>judgement.</a:t>
            </a:r>
            <a:r>
              <a:rPr sz="1400" spc="-36"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Hence</a:t>
            </a:r>
            <a:r>
              <a:rPr sz="1400" spc="-4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interplay</a:t>
            </a:r>
            <a:r>
              <a:rPr sz="1400" spc="-36"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of </a:t>
            </a:r>
            <a:r>
              <a:rPr sz="1400" dirty="0">
                <a:latin typeface="Baskerville Old Face" panose="02020602080505020303" pitchFamily="18" charset="0"/>
                <a:cs typeface="Microsoft Sans Serif"/>
              </a:rPr>
              <a:t>the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policy</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with</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TP</a:t>
            </a:r>
            <a:r>
              <a:rPr sz="1400" spc="-27"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requires </a:t>
            </a:r>
            <a:r>
              <a:rPr sz="1400" dirty="0">
                <a:latin typeface="Baskerville Old Face" panose="02020602080505020303" pitchFamily="18" charset="0"/>
                <a:cs typeface="Microsoft Sans Serif"/>
              </a:rPr>
              <a:t>careful</a:t>
            </a:r>
            <a:r>
              <a:rPr sz="1400" spc="5"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consideration</a:t>
            </a:r>
            <a:r>
              <a:rPr sz="1400" spc="5"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and </a:t>
            </a:r>
            <a:r>
              <a:rPr sz="1400" spc="-9" dirty="0">
                <a:latin typeface="Baskerville Old Face" panose="02020602080505020303" pitchFamily="18" charset="0"/>
                <a:cs typeface="Microsoft Sans Serif"/>
              </a:rPr>
              <a:t>analysis.</a:t>
            </a:r>
            <a:endParaRPr sz="1400" dirty="0">
              <a:latin typeface="Baskerville Old Face" panose="02020602080505020303" pitchFamily="18" charset="0"/>
              <a:cs typeface="Microsoft Sans Serif"/>
            </a:endParaRPr>
          </a:p>
        </p:txBody>
      </p:sp>
      <p:sp>
        <p:nvSpPr>
          <p:cNvPr id="8" name="object 8">
            <a:extLst>
              <a:ext uri="{FF2B5EF4-FFF2-40B4-BE49-F238E27FC236}">
                <a16:creationId xmlns:a16="http://schemas.microsoft.com/office/drawing/2014/main" id="{17618A5A-98D9-460E-859C-9D9B8692B2D8}"/>
              </a:ext>
            </a:extLst>
          </p:cNvPr>
          <p:cNvSpPr/>
          <p:nvPr/>
        </p:nvSpPr>
        <p:spPr>
          <a:xfrm>
            <a:off x="8538184" y="2219684"/>
            <a:ext cx="2010798" cy="3927241"/>
          </a:xfrm>
          <a:custGeom>
            <a:avLst/>
            <a:gdLst/>
            <a:ahLst/>
            <a:cxnLst/>
            <a:rect l="l" t="t" r="r" b="b"/>
            <a:pathLst>
              <a:path w="2219325" h="4334509">
                <a:moveTo>
                  <a:pt x="2218944" y="0"/>
                </a:moveTo>
                <a:lnTo>
                  <a:pt x="0" y="0"/>
                </a:lnTo>
                <a:lnTo>
                  <a:pt x="0" y="4334256"/>
                </a:lnTo>
                <a:lnTo>
                  <a:pt x="2218944" y="4334256"/>
                </a:lnTo>
                <a:lnTo>
                  <a:pt x="2218944" y="0"/>
                </a:lnTo>
                <a:close/>
              </a:path>
            </a:pathLst>
          </a:custGeom>
          <a:solidFill>
            <a:srgbClr val="007361">
              <a:alpha val="19999"/>
            </a:srgbClr>
          </a:solidFill>
        </p:spPr>
        <p:txBody>
          <a:bodyPr wrap="square" lIns="0" tIns="0" rIns="0" bIns="0" rtlCol="0"/>
          <a:lstStyle/>
          <a:p>
            <a:endParaRPr sz="1631" dirty="0">
              <a:latin typeface="Baskerville Old Face" panose="02020602080505020303" pitchFamily="18" charset="0"/>
            </a:endParaRPr>
          </a:p>
        </p:txBody>
      </p:sp>
      <p:sp>
        <p:nvSpPr>
          <p:cNvPr id="9" name="object 9">
            <a:extLst>
              <a:ext uri="{FF2B5EF4-FFF2-40B4-BE49-F238E27FC236}">
                <a16:creationId xmlns:a16="http://schemas.microsoft.com/office/drawing/2014/main" id="{6DC24512-01DF-45D4-A041-C04240464AC9}"/>
              </a:ext>
            </a:extLst>
          </p:cNvPr>
          <p:cNvSpPr txBox="1"/>
          <p:nvPr/>
        </p:nvSpPr>
        <p:spPr>
          <a:xfrm>
            <a:off x="8538184" y="2701932"/>
            <a:ext cx="2010798" cy="2166055"/>
          </a:xfrm>
          <a:prstGeom prst="rect">
            <a:avLst/>
          </a:prstGeom>
        </p:spPr>
        <p:txBody>
          <a:bodyPr vert="horz" wrap="square" lIns="0" tIns="11507" rIns="0" bIns="0" rtlCol="0">
            <a:spAutoFit/>
          </a:bodyPr>
          <a:lstStyle/>
          <a:p>
            <a:pPr marL="81694" marR="85721">
              <a:spcBef>
                <a:spcPts val="91"/>
              </a:spcBef>
            </a:pPr>
            <a:r>
              <a:rPr sz="1400" dirty="0">
                <a:latin typeface="Baskerville Old Face" panose="02020602080505020303" pitchFamily="18" charset="0"/>
                <a:cs typeface="Microsoft Sans Serif"/>
              </a:rPr>
              <a:t>If a</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company</a:t>
            </a:r>
            <a:r>
              <a:rPr sz="1400" spc="-32"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maintains</a:t>
            </a:r>
            <a:r>
              <a:rPr sz="1400" spc="-36"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its </a:t>
            </a:r>
            <a:r>
              <a:rPr sz="1400" spc="-9" dirty="0">
                <a:latin typeface="Baskerville Old Face" panose="02020602080505020303" pitchFamily="18" charset="0"/>
                <a:cs typeface="Microsoft Sans Serif"/>
              </a:rPr>
              <a:t>documentation</a:t>
            </a:r>
            <a:r>
              <a:rPr sz="1400" dirty="0">
                <a:latin typeface="Baskerville Old Face" panose="02020602080505020303" pitchFamily="18" charset="0"/>
                <a:cs typeface="Microsoft Sans Serif"/>
              </a:rPr>
              <a:t> on</a:t>
            </a:r>
            <a:r>
              <a:rPr sz="1400" spc="36" dirty="0">
                <a:latin typeface="Baskerville Old Face" panose="02020602080505020303" pitchFamily="18" charset="0"/>
                <a:cs typeface="Microsoft Sans Serif"/>
              </a:rPr>
              <a:t> </a:t>
            </a:r>
            <a:r>
              <a:rPr sz="1400" spc="-45" dirty="0">
                <a:latin typeface="Baskerville Old Face" panose="02020602080505020303" pitchFamily="18" charset="0"/>
                <a:cs typeface="Microsoft Sans Serif"/>
              </a:rPr>
              <a:t>a </a:t>
            </a:r>
            <a:r>
              <a:rPr sz="1400" spc="-9" dirty="0">
                <a:latin typeface="Baskerville Old Face" panose="02020602080505020303" pitchFamily="18" charset="0"/>
                <a:cs typeface="Microsoft Sans Serif"/>
              </a:rPr>
              <a:t>contemporaneous</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basis</a:t>
            </a:r>
            <a:r>
              <a:rPr sz="1400" spc="23"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as </a:t>
            </a:r>
            <a:r>
              <a:rPr sz="1400" dirty="0">
                <a:latin typeface="Baskerville Old Face" panose="02020602080505020303" pitchFamily="18" charset="0"/>
                <a:cs typeface="Microsoft Sans Serif"/>
              </a:rPr>
              <a:t>required</a:t>
            </a:r>
            <a:r>
              <a:rPr sz="1400" spc="-2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in</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Indian</a:t>
            </a:r>
            <a:r>
              <a:rPr sz="1400" spc="-9" dirty="0">
                <a:latin typeface="Baskerville Old Face" panose="02020602080505020303" pitchFamily="18" charset="0"/>
                <a:cs typeface="Microsoft Sans Serif"/>
              </a:rPr>
              <a:t> Income </a:t>
            </a:r>
            <a:r>
              <a:rPr sz="1400" spc="-45" dirty="0">
                <a:latin typeface="Baskerville Old Face" panose="02020602080505020303" pitchFamily="18" charset="0"/>
                <a:cs typeface="Microsoft Sans Serif"/>
              </a:rPr>
              <a:t>Tax</a:t>
            </a:r>
            <a:r>
              <a:rPr sz="1400" spc="-6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Act</a:t>
            </a:r>
            <a:r>
              <a:rPr sz="1400" spc="9"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rules</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and</a:t>
            </a:r>
            <a:r>
              <a:rPr sz="1400" spc="-5" dirty="0">
                <a:latin typeface="Baskerville Old Face" panose="02020602080505020303" pitchFamily="18" charset="0"/>
                <a:cs typeface="Microsoft Sans Serif"/>
              </a:rPr>
              <a:t> </a:t>
            </a:r>
            <a:r>
              <a:rPr sz="1400" spc="-23" dirty="0">
                <a:latin typeface="Baskerville Old Face" panose="02020602080505020303" pitchFamily="18" charset="0"/>
                <a:cs typeface="Microsoft Sans Serif"/>
              </a:rPr>
              <a:t>the </a:t>
            </a:r>
            <a:r>
              <a:rPr sz="1400" dirty="0">
                <a:latin typeface="Baskerville Old Face" panose="02020602080505020303" pitchFamily="18" charset="0"/>
                <a:cs typeface="Microsoft Sans Serif"/>
              </a:rPr>
              <a:t>ALP</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for</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RPT’s are </a:t>
            </a:r>
            <a:r>
              <a:rPr sz="1400" spc="-9" dirty="0">
                <a:latin typeface="Baskerville Old Face" panose="02020602080505020303" pitchFamily="18" charset="0"/>
                <a:cs typeface="Microsoft Sans Serif"/>
              </a:rPr>
              <a:t>determined accordingly,</a:t>
            </a:r>
            <a:r>
              <a:rPr sz="1400" spc="-27"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it</a:t>
            </a:r>
            <a:r>
              <a:rPr sz="1400" spc="-5"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appears</a:t>
            </a:r>
            <a:r>
              <a:rPr sz="1400" spc="-32" dirty="0">
                <a:latin typeface="Baskerville Old Face" panose="02020602080505020303" pitchFamily="18" charset="0"/>
                <a:cs typeface="Microsoft Sans Serif"/>
              </a:rPr>
              <a:t> </a:t>
            </a:r>
            <a:r>
              <a:rPr sz="1400" spc="-18" dirty="0">
                <a:latin typeface="Baskerville Old Face" panose="02020602080505020303" pitchFamily="18" charset="0"/>
                <a:cs typeface="Microsoft Sans Serif"/>
              </a:rPr>
              <a:t>that</a:t>
            </a:r>
            <a:r>
              <a:rPr sz="1400" spc="453"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the</a:t>
            </a:r>
            <a:r>
              <a:rPr sz="1400" spc="9"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requirement </a:t>
            </a:r>
            <a:r>
              <a:rPr sz="1400" dirty="0">
                <a:latin typeface="Baskerville Old Face" panose="02020602080505020303" pitchFamily="18" charset="0"/>
                <a:cs typeface="Microsoft Sans Serif"/>
              </a:rPr>
              <a:t>of</a:t>
            </a:r>
            <a:r>
              <a:rPr sz="1400" spc="14"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RPT</a:t>
            </a:r>
            <a:r>
              <a:rPr sz="1400" spc="9" dirty="0">
                <a:latin typeface="Baskerville Old Face" panose="02020602080505020303" pitchFamily="18" charset="0"/>
                <a:cs typeface="Microsoft Sans Serif"/>
              </a:rPr>
              <a:t> </a:t>
            </a:r>
            <a:r>
              <a:rPr sz="1400" spc="-9" dirty="0">
                <a:latin typeface="Baskerville Old Face" panose="02020602080505020303" pitchFamily="18" charset="0"/>
                <a:cs typeface="Microsoft Sans Serif"/>
              </a:rPr>
              <a:t>policy </a:t>
            </a:r>
            <a:r>
              <a:rPr sz="1400" dirty="0">
                <a:latin typeface="Baskerville Old Face" panose="02020602080505020303" pitchFamily="18" charset="0"/>
                <a:cs typeface="Microsoft Sans Serif"/>
              </a:rPr>
              <a:t>would</a:t>
            </a:r>
            <a:r>
              <a:rPr sz="1400" spc="-18" dirty="0">
                <a:latin typeface="Baskerville Old Face" panose="02020602080505020303" pitchFamily="18" charset="0"/>
                <a:cs typeface="Microsoft Sans Serif"/>
              </a:rPr>
              <a:t> </a:t>
            </a:r>
            <a:r>
              <a:rPr sz="1400" dirty="0">
                <a:latin typeface="Baskerville Old Face" panose="02020602080505020303" pitchFamily="18" charset="0"/>
                <a:cs typeface="Microsoft Sans Serif"/>
              </a:rPr>
              <a:t>be</a:t>
            </a:r>
            <a:r>
              <a:rPr sz="1400" spc="-9" dirty="0">
                <a:latin typeface="Baskerville Old Face" panose="02020602080505020303" pitchFamily="18" charset="0"/>
                <a:cs typeface="Microsoft Sans Serif"/>
              </a:rPr>
              <a:t> </a:t>
            </a:r>
            <a:r>
              <a:rPr sz="1400" spc="-18" dirty="0">
                <a:latin typeface="Baskerville Old Face" panose="02020602080505020303" pitchFamily="18" charset="0"/>
                <a:cs typeface="Microsoft Sans Serif"/>
              </a:rPr>
              <a:t>met.</a:t>
            </a:r>
            <a:endParaRPr sz="1400" dirty="0">
              <a:latin typeface="Baskerville Old Face" panose="02020602080505020303" pitchFamily="18" charset="0"/>
              <a:cs typeface="Microsoft Sans Serif"/>
            </a:endParaRPr>
          </a:p>
        </p:txBody>
      </p:sp>
      <p:sp>
        <p:nvSpPr>
          <p:cNvPr id="10" name="object 11">
            <a:extLst>
              <a:ext uri="{FF2B5EF4-FFF2-40B4-BE49-F238E27FC236}">
                <a16:creationId xmlns:a16="http://schemas.microsoft.com/office/drawing/2014/main" id="{DCCBD859-F54A-4625-8874-0B1FE8C031A9}"/>
              </a:ext>
            </a:extLst>
          </p:cNvPr>
          <p:cNvSpPr/>
          <p:nvPr/>
        </p:nvSpPr>
        <p:spPr>
          <a:xfrm>
            <a:off x="1650728" y="1447814"/>
            <a:ext cx="2219069" cy="774976"/>
          </a:xfrm>
          <a:custGeom>
            <a:avLst/>
            <a:gdLst/>
            <a:ahLst/>
            <a:cxnLst/>
            <a:rect l="l" t="t" r="r" b="b"/>
            <a:pathLst>
              <a:path w="2449195" h="855344">
                <a:moveTo>
                  <a:pt x="2449068" y="0"/>
                </a:moveTo>
                <a:lnTo>
                  <a:pt x="0" y="0"/>
                </a:lnTo>
                <a:lnTo>
                  <a:pt x="0" y="854963"/>
                </a:lnTo>
                <a:lnTo>
                  <a:pt x="2449068" y="854963"/>
                </a:lnTo>
                <a:lnTo>
                  <a:pt x="2449068"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11" name="object 12">
            <a:extLst>
              <a:ext uri="{FF2B5EF4-FFF2-40B4-BE49-F238E27FC236}">
                <a16:creationId xmlns:a16="http://schemas.microsoft.com/office/drawing/2014/main" id="{B3C0C3C7-DABB-448C-A0A5-DA5954C89CBE}"/>
              </a:ext>
            </a:extLst>
          </p:cNvPr>
          <p:cNvSpPr txBox="1"/>
          <p:nvPr/>
        </p:nvSpPr>
        <p:spPr>
          <a:xfrm>
            <a:off x="1662753" y="1565242"/>
            <a:ext cx="2219069" cy="289199"/>
          </a:xfrm>
          <a:prstGeom prst="rect">
            <a:avLst/>
          </a:prstGeom>
        </p:spPr>
        <p:txBody>
          <a:bodyPr vert="horz" wrap="square" lIns="0" tIns="12082" rIns="0" bIns="0" rtlCol="0">
            <a:spAutoFit/>
          </a:bodyPr>
          <a:lstStyle/>
          <a:p>
            <a:pPr marL="5178" algn="ctr">
              <a:spcBef>
                <a:spcPts val="95"/>
              </a:spcBef>
            </a:pPr>
            <a:r>
              <a:rPr b="1" dirty="0">
                <a:solidFill>
                  <a:srgbClr val="FFFFFF"/>
                </a:solidFill>
                <a:latin typeface="Baskerville Old Face" panose="02020602080505020303" pitchFamily="18" charset="0"/>
                <a:cs typeface="Arial"/>
              </a:rPr>
              <a:t>TP</a:t>
            </a:r>
            <a:r>
              <a:rPr b="1" spc="-45" dirty="0">
                <a:solidFill>
                  <a:srgbClr val="FFFFFF"/>
                </a:solidFill>
                <a:latin typeface="Baskerville Old Face" panose="02020602080505020303" pitchFamily="18" charset="0"/>
                <a:cs typeface="Arial"/>
              </a:rPr>
              <a:t> </a:t>
            </a:r>
            <a:r>
              <a:rPr b="1" spc="-9" dirty="0">
                <a:solidFill>
                  <a:srgbClr val="FFFFFF"/>
                </a:solidFill>
                <a:latin typeface="Baskerville Old Face" panose="02020602080505020303" pitchFamily="18" charset="0"/>
                <a:cs typeface="Arial"/>
              </a:rPr>
              <a:t>Policy</a:t>
            </a:r>
            <a:endParaRPr dirty="0">
              <a:latin typeface="Baskerville Old Face" panose="02020602080505020303" pitchFamily="18" charset="0"/>
              <a:cs typeface="Arial"/>
            </a:endParaRPr>
          </a:p>
        </p:txBody>
      </p:sp>
      <p:sp>
        <p:nvSpPr>
          <p:cNvPr id="12" name="object 13">
            <a:extLst>
              <a:ext uri="{FF2B5EF4-FFF2-40B4-BE49-F238E27FC236}">
                <a16:creationId xmlns:a16="http://schemas.microsoft.com/office/drawing/2014/main" id="{664615DC-D192-41EA-82E8-2FF5232E7577}"/>
              </a:ext>
            </a:extLst>
          </p:cNvPr>
          <p:cNvSpPr/>
          <p:nvPr/>
        </p:nvSpPr>
        <p:spPr>
          <a:xfrm>
            <a:off x="6223954" y="1442292"/>
            <a:ext cx="2143125" cy="774976"/>
          </a:xfrm>
          <a:custGeom>
            <a:avLst/>
            <a:gdLst/>
            <a:ahLst/>
            <a:cxnLst/>
            <a:rect l="l" t="t" r="r" b="b"/>
            <a:pathLst>
              <a:path w="2365375" h="855344">
                <a:moveTo>
                  <a:pt x="2365248" y="0"/>
                </a:moveTo>
                <a:lnTo>
                  <a:pt x="0" y="0"/>
                </a:lnTo>
                <a:lnTo>
                  <a:pt x="0" y="854963"/>
                </a:lnTo>
                <a:lnTo>
                  <a:pt x="2365248" y="854963"/>
                </a:lnTo>
                <a:lnTo>
                  <a:pt x="2365248"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13" name="object 14">
            <a:extLst>
              <a:ext uri="{FF2B5EF4-FFF2-40B4-BE49-F238E27FC236}">
                <a16:creationId xmlns:a16="http://schemas.microsoft.com/office/drawing/2014/main" id="{D997FCF0-F2C7-4181-86E2-EB3AAAC126EF}"/>
              </a:ext>
            </a:extLst>
          </p:cNvPr>
          <p:cNvSpPr txBox="1"/>
          <p:nvPr/>
        </p:nvSpPr>
        <p:spPr>
          <a:xfrm>
            <a:off x="6117517" y="1418439"/>
            <a:ext cx="2355998" cy="566198"/>
          </a:xfrm>
          <a:prstGeom prst="rect">
            <a:avLst/>
          </a:prstGeom>
        </p:spPr>
        <p:txBody>
          <a:bodyPr vert="horz" wrap="square" lIns="0" tIns="12082" rIns="0" bIns="0" rtlCol="0">
            <a:spAutoFit/>
          </a:bodyPr>
          <a:lstStyle/>
          <a:p>
            <a:pPr marL="606952" marR="533312" indent="-62133" algn="ctr">
              <a:spcBef>
                <a:spcPts val="95"/>
              </a:spcBef>
            </a:pPr>
            <a:r>
              <a:rPr b="1" spc="-9" dirty="0">
                <a:solidFill>
                  <a:srgbClr val="FFFFFF"/>
                </a:solidFill>
                <a:latin typeface="Baskerville Old Face" panose="02020602080505020303" pitchFamily="18" charset="0"/>
                <a:cs typeface="Arial"/>
              </a:rPr>
              <a:t>Intercompany Agreements</a:t>
            </a:r>
            <a:endParaRPr dirty="0">
              <a:latin typeface="Baskerville Old Face" panose="02020602080505020303" pitchFamily="18" charset="0"/>
              <a:cs typeface="Arial"/>
            </a:endParaRPr>
          </a:p>
        </p:txBody>
      </p:sp>
      <p:sp>
        <p:nvSpPr>
          <p:cNvPr id="14" name="object 15">
            <a:extLst>
              <a:ext uri="{FF2B5EF4-FFF2-40B4-BE49-F238E27FC236}">
                <a16:creationId xmlns:a16="http://schemas.microsoft.com/office/drawing/2014/main" id="{0CBC3B80-3DA6-45E1-8A89-3925F30EFA51}"/>
              </a:ext>
            </a:extLst>
          </p:cNvPr>
          <p:cNvSpPr/>
          <p:nvPr/>
        </p:nvSpPr>
        <p:spPr>
          <a:xfrm>
            <a:off x="4040901" y="1450576"/>
            <a:ext cx="2010798" cy="773251"/>
          </a:xfrm>
          <a:custGeom>
            <a:avLst/>
            <a:gdLst/>
            <a:ahLst/>
            <a:cxnLst/>
            <a:rect l="l" t="t" r="r" b="b"/>
            <a:pathLst>
              <a:path w="2219325" h="853439">
                <a:moveTo>
                  <a:pt x="2218944" y="0"/>
                </a:moveTo>
                <a:lnTo>
                  <a:pt x="0" y="0"/>
                </a:lnTo>
                <a:lnTo>
                  <a:pt x="0" y="853439"/>
                </a:lnTo>
                <a:lnTo>
                  <a:pt x="2218944" y="853439"/>
                </a:lnTo>
                <a:lnTo>
                  <a:pt x="2218944"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15" name="object 16">
            <a:extLst>
              <a:ext uri="{FF2B5EF4-FFF2-40B4-BE49-F238E27FC236}">
                <a16:creationId xmlns:a16="http://schemas.microsoft.com/office/drawing/2014/main" id="{8BD76541-35AE-49D7-8B9F-BDB1EAA78977}"/>
              </a:ext>
            </a:extLst>
          </p:cNvPr>
          <p:cNvSpPr txBox="1"/>
          <p:nvPr/>
        </p:nvSpPr>
        <p:spPr>
          <a:xfrm>
            <a:off x="3988258" y="1567945"/>
            <a:ext cx="2010798" cy="289199"/>
          </a:xfrm>
          <a:prstGeom prst="rect">
            <a:avLst/>
          </a:prstGeom>
        </p:spPr>
        <p:txBody>
          <a:bodyPr vert="horz" wrap="square" lIns="0" tIns="12082" rIns="0" bIns="0" rtlCol="0">
            <a:spAutoFit/>
          </a:bodyPr>
          <a:lstStyle/>
          <a:p>
            <a:pPr marL="586241">
              <a:spcBef>
                <a:spcPts val="95"/>
              </a:spcBef>
            </a:pPr>
            <a:r>
              <a:rPr b="1" dirty="0">
                <a:solidFill>
                  <a:srgbClr val="FFFFFF"/>
                </a:solidFill>
                <a:latin typeface="Baskerville Old Face" panose="02020602080505020303" pitchFamily="18" charset="0"/>
                <a:cs typeface="Arial"/>
              </a:rPr>
              <a:t>RPT</a:t>
            </a:r>
            <a:r>
              <a:rPr b="1" spc="-23" dirty="0">
                <a:solidFill>
                  <a:srgbClr val="FFFFFF"/>
                </a:solidFill>
                <a:latin typeface="Baskerville Old Face" panose="02020602080505020303" pitchFamily="18" charset="0"/>
                <a:cs typeface="Arial"/>
              </a:rPr>
              <a:t> </a:t>
            </a:r>
            <a:r>
              <a:rPr b="1" spc="-9" dirty="0">
                <a:solidFill>
                  <a:srgbClr val="FFFFFF"/>
                </a:solidFill>
                <a:latin typeface="Baskerville Old Face" panose="02020602080505020303" pitchFamily="18" charset="0"/>
                <a:cs typeface="Arial"/>
              </a:rPr>
              <a:t>Policy</a:t>
            </a:r>
            <a:endParaRPr dirty="0">
              <a:latin typeface="Baskerville Old Face" panose="02020602080505020303" pitchFamily="18" charset="0"/>
              <a:cs typeface="Arial"/>
            </a:endParaRPr>
          </a:p>
        </p:txBody>
      </p:sp>
      <p:sp>
        <p:nvSpPr>
          <p:cNvPr id="16" name="object 17">
            <a:extLst>
              <a:ext uri="{FF2B5EF4-FFF2-40B4-BE49-F238E27FC236}">
                <a16:creationId xmlns:a16="http://schemas.microsoft.com/office/drawing/2014/main" id="{3B919F8C-46C3-421D-B9EF-75239EA90D33}"/>
              </a:ext>
            </a:extLst>
          </p:cNvPr>
          <p:cNvSpPr/>
          <p:nvPr/>
        </p:nvSpPr>
        <p:spPr>
          <a:xfrm>
            <a:off x="8518449" y="1418447"/>
            <a:ext cx="2010798" cy="773251"/>
          </a:xfrm>
          <a:custGeom>
            <a:avLst/>
            <a:gdLst/>
            <a:ahLst/>
            <a:cxnLst/>
            <a:rect l="l" t="t" r="r" b="b"/>
            <a:pathLst>
              <a:path w="2219325" h="853439">
                <a:moveTo>
                  <a:pt x="2218944" y="0"/>
                </a:moveTo>
                <a:lnTo>
                  <a:pt x="0" y="0"/>
                </a:lnTo>
                <a:lnTo>
                  <a:pt x="0" y="853439"/>
                </a:lnTo>
                <a:lnTo>
                  <a:pt x="2218944" y="853439"/>
                </a:lnTo>
                <a:lnTo>
                  <a:pt x="2218944"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17" name="object 18">
            <a:extLst>
              <a:ext uri="{FF2B5EF4-FFF2-40B4-BE49-F238E27FC236}">
                <a16:creationId xmlns:a16="http://schemas.microsoft.com/office/drawing/2014/main" id="{88C5392E-B1F2-4AA1-9489-C6EFAADB1799}"/>
              </a:ext>
            </a:extLst>
          </p:cNvPr>
          <p:cNvSpPr txBox="1"/>
          <p:nvPr/>
        </p:nvSpPr>
        <p:spPr>
          <a:xfrm>
            <a:off x="8538184" y="1513864"/>
            <a:ext cx="2010798" cy="289199"/>
          </a:xfrm>
          <a:prstGeom prst="rect">
            <a:avLst/>
          </a:prstGeom>
        </p:spPr>
        <p:txBody>
          <a:bodyPr vert="horz" wrap="square" lIns="0" tIns="12082" rIns="0" bIns="0" rtlCol="0">
            <a:spAutoFit/>
          </a:bodyPr>
          <a:lstStyle/>
          <a:p>
            <a:pPr marL="661607">
              <a:spcBef>
                <a:spcPts val="95"/>
              </a:spcBef>
            </a:pPr>
            <a:r>
              <a:rPr b="1" dirty="0">
                <a:solidFill>
                  <a:srgbClr val="FFFFFF"/>
                </a:solidFill>
                <a:latin typeface="Baskerville Old Face" panose="02020602080505020303" pitchFamily="18" charset="0"/>
                <a:cs typeface="Arial"/>
              </a:rPr>
              <a:t>TP</a:t>
            </a:r>
            <a:r>
              <a:rPr b="1" spc="-45" dirty="0">
                <a:solidFill>
                  <a:srgbClr val="FFFFFF"/>
                </a:solidFill>
                <a:latin typeface="Baskerville Old Face" panose="02020602080505020303" pitchFamily="18" charset="0"/>
                <a:cs typeface="Arial"/>
              </a:rPr>
              <a:t> </a:t>
            </a:r>
            <a:r>
              <a:rPr b="1" spc="-9" dirty="0">
                <a:solidFill>
                  <a:srgbClr val="FFFFFF"/>
                </a:solidFill>
                <a:latin typeface="Baskerville Old Face" panose="02020602080505020303" pitchFamily="18" charset="0"/>
                <a:cs typeface="Arial"/>
              </a:rPr>
              <a:t>Study</a:t>
            </a:r>
            <a:endParaRPr dirty="0">
              <a:latin typeface="Baskerville Old Face" panose="02020602080505020303" pitchFamily="18" charset="0"/>
              <a:cs typeface="Arial"/>
            </a:endParaRPr>
          </a:p>
        </p:txBody>
      </p:sp>
      <p:grpSp>
        <p:nvGrpSpPr>
          <p:cNvPr id="18" name="object 19">
            <a:extLst>
              <a:ext uri="{FF2B5EF4-FFF2-40B4-BE49-F238E27FC236}">
                <a16:creationId xmlns:a16="http://schemas.microsoft.com/office/drawing/2014/main" id="{5FB1CE78-2995-4709-AA69-C5982796CB91}"/>
              </a:ext>
            </a:extLst>
          </p:cNvPr>
          <p:cNvGrpSpPr/>
          <p:nvPr/>
        </p:nvGrpSpPr>
        <p:grpSpPr>
          <a:xfrm>
            <a:off x="2377031" y="1951809"/>
            <a:ext cx="674293" cy="674293"/>
            <a:chOff x="1242060" y="1981200"/>
            <a:chExt cx="744220" cy="744220"/>
          </a:xfrm>
        </p:grpSpPr>
        <p:sp>
          <p:nvSpPr>
            <p:cNvPr id="19" name="object 20">
              <a:extLst>
                <a:ext uri="{FF2B5EF4-FFF2-40B4-BE49-F238E27FC236}">
                  <a16:creationId xmlns:a16="http://schemas.microsoft.com/office/drawing/2014/main" id="{DDA674B4-27EA-4DCC-89A7-35C2E14511AA}"/>
                </a:ext>
              </a:extLst>
            </p:cNvPr>
            <p:cNvSpPr/>
            <p:nvPr/>
          </p:nvSpPr>
          <p:spPr>
            <a:xfrm>
              <a:off x="1251966" y="1991105"/>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20" name="object 21">
              <a:extLst>
                <a:ext uri="{FF2B5EF4-FFF2-40B4-BE49-F238E27FC236}">
                  <a16:creationId xmlns:a16="http://schemas.microsoft.com/office/drawing/2014/main" id="{C032CEAF-EE22-40DE-AC10-EE48C1347F7E}"/>
                </a:ext>
              </a:extLst>
            </p:cNvPr>
            <p:cNvSpPr/>
            <p:nvPr/>
          </p:nvSpPr>
          <p:spPr>
            <a:xfrm>
              <a:off x="1251966"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D396"/>
              </a:solidFill>
            </a:ln>
          </p:spPr>
          <p:txBody>
            <a:bodyPr wrap="square" lIns="0" tIns="0" rIns="0" bIns="0" rtlCol="0"/>
            <a:lstStyle/>
            <a:p>
              <a:endParaRPr sz="1631" dirty="0">
                <a:latin typeface="Baskerville Old Face" panose="02020602080505020303" pitchFamily="18" charset="0"/>
              </a:endParaRPr>
            </a:p>
          </p:txBody>
        </p:sp>
        <p:sp>
          <p:nvSpPr>
            <p:cNvPr id="21" name="object 22">
              <a:extLst>
                <a:ext uri="{FF2B5EF4-FFF2-40B4-BE49-F238E27FC236}">
                  <a16:creationId xmlns:a16="http://schemas.microsoft.com/office/drawing/2014/main" id="{096B9106-66F0-4377-B7B5-B4ECED2F84BC}"/>
                </a:ext>
              </a:extLst>
            </p:cNvPr>
            <p:cNvSpPr/>
            <p:nvPr/>
          </p:nvSpPr>
          <p:spPr>
            <a:xfrm>
              <a:off x="1392936" y="2092452"/>
              <a:ext cx="460375" cy="508000"/>
            </a:xfrm>
            <a:custGeom>
              <a:avLst/>
              <a:gdLst/>
              <a:ahLst/>
              <a:cxnLst/>
              <a:rect l="l" t="t" r="r" b="b"/>
              <a:pathLst>
                <a:path w="460375" h="508000">
                  <a:moveTo>
                    <a:pt x="22986" y="275971"/>
                  </a:moveTo>
                  <a:lnTo>
                    <a:pt x="14350" y="277495"/>
                  </a:lnTo>
                  <a:lnTo>
                    <a:pt x="5714" y="277495"/>
                  </a:lnTo>
                  <a:lnTo>
                    <a:pt x="0" y="284607"/>
                  </a:lnTo>
                  <a:lnTo>
                    <a:pt x="0" y="293243"/>
                  </a:lnTo>
                  <a:lnTo>
                    <a:pt x="9128" y="342700"/>
                  </a:lnTo>
                  <a:lnTo>
                    <a:pt x="28271" y="387925"/>
                  </a:lnTo>
                  <a:lnTo>
                    <a:pt x="56170" y="427687"/>
                  </a:lnTo>
                  <a:lnTo>
                    <a:pt x="91564" y="460755"/>
                  </a:lnTo>
                  <a:lnTo>
                    <a:pt x="133194" y="485899"/>
                  </a:lnTo>
                  <a:lnTo>
                    <a:pt x="179800" y="501888"/>
                  </a:lnTo>
                  <a:lnTo>
                    <a:pt x="230123" y="507492"/>
                  </a:lnTo>
                  <a:lnTo>
                    <a:pt x="276365" y="502797"/>
                  </a:lnTo>
                  <a:lnTo>
                    <a:pt x="319498" y="489342"/>
                  </a:lnTo>
                  <a:lnTo>
                    <a:pt x="344254" y="475869"/>
                  </a:lnTo>
                  <a:lnTo>
                    <a:pt x="230123" y="475869"/>
                  </a:lnTo>
                  <a:lnTo>
                    <a:pt x="179342" y="469425"/>
                  </a:lnTo>
                  <a:lnTo>
                    <a:pt x="133199" y="451160"/>
                  </a:lnTo>
                  <a:lnTo>
                    <a:pt x="93456" y="422671"/>
                  </a:lnTo>
                  <a:lnTo>
                    <a:pt x="61872" y="385557"/>
                  </a:lnTo>
                  <a:lnTo>
                    <a:pt x="40209" y="341416"/>
                  </a:lnTo>
                  <a:lnTo>
                    <a:pt x="30225" y="291846"/>
                  </a:lnTo>
                  <a:lnTo>
                    <a:pt x="30225" y="283210"/>
                  </a:lnTo>
                  <a:lnTo>
                    <a:pt x="22986" y="275971"/>
                  </a:lnTo>
                  <a:close/>
                </a:path>
                <a:path w="460375" h="508000">
                  <a:moveTo>
                    <a:pt x="342046" y="77597"/>
                  </a:moveTo>
                  <a:lnTo>
                    <a:pt x="230123" y="77597"/>
                  </a:lnTo>
                  <a:lnTo>
                    <a:pt x="275549" y="82858"/>
                  </a:lnTo>
                  <a:lnTo>
                    <a:pt x="317296" y="97854"/>
                  </a:lnTo>
                  <a:lnTo>
                    <a:pt x="354157" y="121404"/>
                  </a:lnTo>
                  <a:lnTo>
                    <a:pt x="384927" y="152324"/>
                  </a:lnTo>
                  <a:lnTo>
                    <a:pt x="408399" y="189434"/>
                  </a:lnTo>
                  <a:lnTo>
                    <a:pt x="423367" y="231552"/>
                  </a:lnTo>
                  <a:lnTo>
                    <a:pt x="428625" y="277495"/>
                  </a:lnTo>
                  <a:lnTo>
                    <a:pt x="423367" y="322873"/>
                  </a:lnTo>
                  <a:lnTo>
                    <a:pt x="408399" y="364586"/>
                  </a:lnTo>
                  <a:lnTo>
                    <a:pt x="384927" y="401425"/>
                  </a:lnTo>
                  <a:lnTo>
                    <a:pt x="354157" y="432181"/>
                  </a:lnTo>
                  <a:lnTo>
                    <a:pt x="317296" y="455646"/>
                  </a:lnTo>
                  <a:lnTo>
                    <a:pt x="275549" y="470612"/>
                  </a:lnTo>
                  <a:lnTo>
                    <a:pt x="230123" y="475869"/>
                  </a:lnTo>
                  <a:lnTo>
                    <a:pt x="344254" y="475869"/>
                  </a:lnTo>
                  <a:lnTo>
                    <a:pt x="392668" y="439928"/>
                  </a:lnTo>
                  <a:lnTo>
                    <a:pt x="420821" y="405854"/>
                  </a:lnTo>
                  <a:lnTo>
                    <a:pt x="442096" y="366795"/>
                  </a:lnTo>
                  <a:lnTo>
                    <a:pt x="455553" y="323694"/>
                  </a:lnTo>
                  <a:lnTo>
                    <a:pt x="460247" y="277495"/>
                  </a:lnTo>
                  <a:lnTo>
                    <a:pt x="455553" y="230857"/>
                  </a:lnTo>
                  <a:lnTo>
                    <a:pt x="442096" y="187551"/>
                  </a:lnTo>
                  <a:lnTo>
                    <a:pt x="420821" y="148465"/>
                  </a:lnTo>
                  <a:lnTo>
                    <a:pt x="392668" y="114490"/>
                  </a:lnTo>
                  <a:lnTo>
                    <a:pt x="358579" y="86516"/>
                  </a:lnTo>
                  <a:lnTo>
                    <a:pt x="342046" y="77597"/>
                  </a:lnTo>
                  <a:close/>
                </a:path>
                <a:path w="460375" h="508000">
                  <a:moveTo>
                    <a:pt x="230123" y="139446"/>
                  </a:moveTo>
                  <a:lnTo>
                    <a:pt x="186506" y="146487"/>
                  </a:lnTo>
                  <a:lnTo>
                    <a:pt x="148612" y="166093"/>
                  </a:lnTo>
                  <a:lnTo>
                    <a:pt x="118722" y="195983"/>
                  </a:lnTo>
                  <a:lnTo>
                    <a:pt x="99116" y="233877"/>
                  </a:lnTo>
                  <a:lnTo>
                    <a:pt x="92075" y="277495"/>
                  </a:lnTo>
                  <a:lnTo>
                    <a:pt x="99116" y="321112"/>
                  </a:lnTo>
                  <a:lnTo>
                    <a:pt x="118722" y="359006"/>
                  </a:lnTo>
                  <a:lnTo>
                    <a:pt x="148612" y="388896"/>
                  </a:lnTo>
                  <a:lnTo>
                    <a:pt x="186506" y="408502"/>
                  </a:lnTo>
                  <a:lnTo>
                    <a:pt x="230123" y="415544"/>
                  </a:lnTo>
                  <a:lnTo>
                    <a:pt x="273741" y="408502"/>
                  </a:lnTo>
                  <a:lnTo>
                    <a:pt x="311635" y="388896"/>
                  </a:lnTo>
                  <a:lnTo>
                    <a:pt x="316737" y="383794"/>
                  </a:lnTo>
                  <a:lnTo>
                    <a:pt x="230123" y="383794"/>
                  </a:lnTo>
                  <a:lnTo>
                    <a:pt x="224901" y="380861"/>
                  </a:lnTo>
                  <a:lnTo>
                    <a:pt x="220769" y="375285"/>
                  </a:lnTo>
                  <a:lnTo>
                    <a:pt x="185547" y="375285"/>
                  </a:lnTo>
                  <a:lnTo>
                    <a:pt x="172902" y="368020"/>
                  </a:lnTo>
                  <a:lnTo>
                    <a:pt x="161067" y="359267"/>
                  </a:lnTo>
                  <a:lnTo>
                    <a:pt x="150328" y="349156"/>
                  </a:lnTo>
                  <a:lnTo>
                    <a:pt x="140969" y="337820"/>
                  </a:lnTo>
                  <a:lnTo>
                    <a:pt x="352487" y="337820"/>
                  </a:lnTo>
                  <a:lnTo>
                    <a:pt x="361131" y="321112"/>
                  </a:lnTo>
                  <a:lnTo>
                    <a:pt x="363293" y="307721"/>
                  </a:lnTo>
                  <a:lnTo>
                    <a:pt x="126618" y="307721"/>
                  </a:lnTo>
                  <a:lnTo>
                    <a:pt x="124712" y="300122"/>
                  </a:lnTo>
                  <a:lnTo>
                    <a:pt x="123364" y="292560"/>
                  </a:lnTo>
                  <a:lnTo>
                    <a:pt x="122564" y="285021"/>
                  </a:lnTo>
                  <a:lnTo>
                    <a:pt x="122300" y="277495"/>
                  </a:lnTo>
                  <a:lnTo>
                    <a:pt x="122564" y="269089"/>
                  </a:lnTo>
                  <a:lnTo>
                    <a:pt x="123364" y="261112"/>
                  </a:lnTo>
                  <a:lnTo>
                    <a:pt x="124712" y="253420"/>
                  </a:lnTo>
                  <a:lnTo>
                    <a:pt x="126618" y="245872"/>
                  </a:lnTo>
                  <a:lnTo>
                    <a:pt x="363067" y="245872"/>
                  </a:lnTo>
                  <a:lnTo>
                    <a:pt x="361131" y="233877"/>
                  </a:lnTo>
                  <a:lnTo>
                    <a:pt x="351698" y="215646"/>
                  </a:lnTo>
                  <a:lnTo>
                    <a:pt x="140969" y="215646"/>
                  </a:lnTo>
                  <a:lnTo>
                    <a:pt x="150328" y="204350"/>
                  </a:lnTo>
                  <a:lnTo>
                    <a:pt x="161067" y="194437"/>
                  </a:lnTo>
                  <a:lnTo>
                    <a:pt x="172902" y="186142"/>
                  </a:lnTo>
                  <a:lnTo>
                    <a:pt x="185547" y="179705"/>
                  </a:lnTo>
                  <a:lnTo>
                    <a:pt x="219639" y="179705"/>
                  </a:lnTo>
                  <a:lnTo>
                    <a:pt x="224901" y="172604"/>
                  </a:lnTo>
                  <a:lnTo>
                    <a:pt x="230123" y="169672"/>
                  </a:lnTo>
                  <a:lnTo>
                    <a:pt x="315214" y="169672"/>
                  </a:lnTo>
                  <a:lnTo>
                    <a:pt x="311635" y="166093"/>
                  </a:lnTo>
                  <a:lnTo>
                    <a:pt x="273741" y="146487"/>
                  </a:lnTo>
                  <a:lnTo>
                    <a:pt x="230123" y="139446"/>
                  </a:lnTo>
                  <a:close/>
                </a:path>
                <a:path w="460375" h="508000">
                  <a:moveTo>
                    <a:pt x="284733" y="337820"/>
                  </a:moveTo>
                  <a:lnTo>
                    <a:pt x="253111" y="337820"/>
                  </a:lnTo>
                  <a:lnTo>
                    <a:pt x="247322" y="357755"/>
                  </a:lnTo>
                  <a:lnTo>
                    <a:pt x="241093" y="372141"/>
                  </a:lnTo>
                  <a:lnTo>
                    <a:pt x="235126" y="380861"/>
                  </a:lnTo>
                  <a:lnTo>
                    <a:pt x="230123" y="383794"/>
                  </a:lnTo>
                  <a:lnTo>
                    <a:pt x="316737" y="383794"/>
                  </a:lnTo>
                  <a:lnTo>
                    <a:pt x="325246" y="375285"/>
                  </a:lnTo>
                  <a:lnTo>
                    <a:pt x="274700" y="375285"/>
                  </a:lnTo>
                  <a:lnTo>
                    <a:pt x="277697" y="366573"/>
                  </a:lnTo>
                  <a:lnTo>
                    <a:pt x="280288" y="357600"/>
                  </a:lnTo>
                  <a:lnTo>
                    <a:pt x="282594" y="348103"/>
                  </a:lnTo>
                  <a:lnTo>
                    <a:pt x="284733" y="337820"/>
                  </a:lnTo>
                  <a:close/>
                </a:path>
                <a:path w="460375" h="508000">
                  <a:moveTo>
                    <a:pt x="205612" y="337820"/>
                  </a:moveTo>
                  <a:lnTo>
                    <a:pt x="173989" y="337820"/>
                  </a:lnTo>
                  <a:lnTo>
                    <a:pt x="176420" y="348103"/>
                  </a:lnTo>
                  <a:lnTo>
                    <a:pt x="179297" y="357755"/>
                  </a:lnTo>
                  <a:lnTo>
                    <a:pt x="182412" y="366795"/>
                  </a:lnTo>
                  <a:lnTo>
                    <a:pt x="185547" y="375285"/>
                  </a:lnTo>
                  <a:lnTo>
                    <a:pt x="220769" y="375285"/>
                  </a:lnTo>
                  <a:lnTo>
                    <a:pt x="218440" y="372141"/>
                  </a:lnTo>
                  <a:lnTo>
                    <a:pt x="211693" y="357755"/>
                  </a:lnTo>
                  <a:lnTo>
                    <a:pt x="205612" y="337820"/>
                  </a:lnTo>
                  <a:close/>
                </a:path>
                <a:path w="460375" h="508000">
                  <a:moveTo>
                    <a:pt x="352487" y="337820"/>
                  </a:moveTo>
                  <a:lnTo>
                    <a:pt x="317881" y="337820"/>
                  </a:lnTo>
                  <a:lnTo>
                    <a:pt x="308687" y="349156"/>
                  </a:lnTo>
                  <a:lnTo>
                    <a:pt x="298434" y="359267"/>
                  </a:lnTo>
                  <a:lnTo>
                    <a:pt x="287109" y="368020"/>
                  </a:lnTo>
                  <a:lnTo>
                    <a:pt x="274700" y="375285"/>
                  </a:lnTo>
                  <a:lnTo>
                    <a:pt x="325246" y="375285"/>
                  </a:lnTo>
                  <a:lnTo>
                    <a:pt x="341525" y="359006"/>
                  </a:lnTo>
                  <a:lnTo>
                    <a:pt x="352487" y="337820"/>
                  </a:lnTo>
                  <a:close/>
                </a:path>
                <a:path w="460375" h="508000">
                  <a:moveTo>
                    <a:pt x="199897" y="245872"/>
                  </a:moveTo>
                  <a:lnTo>
                    <a:pt x="169672" y="245872"/>
                  </a:lnTo>
                  <a:lnTo>
                    <a:pt x="168864" y="253634"/>
                  </a:lnTo>
                  <a:lnTo>
                    <a:pt x="168449" y="261683"/>
                  </a:lnTo>
                  <a:lnTo>
                    <a:pt x="168309" y="269089"/>
                  </a:lnTo>
                  <a:lnTo>
                    <a:pt x="168296" y="285021"/>
                  </a:lnTo>
                  <a:lnTo>
                    <a:pt x="168435" y="291846"/>
                  </a:lnTo>
                  <a:lnTo>
                    <a:pt x="168487" y="293243"/>
                  </a:lnTo>
                  <a:lnTo>
                    <a:pt x="168864" y="300122"/>
                  </a:lnTo>
                  <a:lnTo>
                    <a:pt x="169672" y="307721"/>
                  </a:lnTo>
                  <a:lnTo>
                    <a:pt x="199897" y="307721"/>
                  </a:lnTo>
                  <a:lnTo>
                    <a:pt x="199679" y="300122"/>
                  </a:lnTo>
                  <a:lnTo>
                    <a:pt x="198719" y="285021"/>
                  </a:lnTo>
                  <a:lnTo>
                    <a:pt x="198666" y="283210"/>
                  </a:lnTo>
                  <a:lnTo>
                    <a:pt x="198540" y="275971"/>
                  </a:lnTo>
                  <a:lnTo>
                    <a:pt x="198719" y="269089"/>
                  </a:lnTo>
                  <a:lnTo>
                    <a:pt x="199679" y="253420"/>
                  </a:lnTo>
                  <a:lnTo>
                    <a:pt x="199897" y="245872"/>
                  </a:lnTo>
                  <a:close/>
                </a:path>
                <a:path w="460375" h="508000">
                  <a:moveTo>
                    <a:pt x="289051" y="245872"/>
                  </a:moveTo>
                  <a:lnTo>
                    <a:pt x="258825" y="245872"/>
                  </a:lnTo>
                  <a:lnTo>
                    <a:pt x="259719" y="253634"/>
                  </a:lnTo>
                  <a:lnTo>
                    <a:pt x="260159" y="261112"/>
                  </a:lnTo>
                  <a:lnTo>
                    <a:pt x="260326" y="269089"/>
                  </a:lnTo>
                  <a:lnTo>
                    <a:pt x="260326" y="285021"/>
                  </a:lnTo>
                  <a:lnTo>
                    <a:pt x="260175" y="291846"/>
                  </a:lnTo>
                  <a:lnTo>
                    <a:pt x="260118" y="293243"/>
                  </a:lnTo>
                  <a:lnTo>
                    <a:pt x="259707" y="300122"/>
                  </a:lnTo>
                  <a:lnTo>
                    <a:pt x="258825" y="307721"/>
                  </a:lnTo>
                  <a:lnTo>
                    <a:pt x="289051" y="307721"/>
                  </a:lnTo>
                  <a:lnTo>
                    <a:pt x="289933" y="300122"/>
                  </a:lnTo>
                  <a:lnTo>
                    <a:pt x="290344" y="293243"/>
                  </a:lnTo>
                  <a:lnTo>
                    <a:pt x="290401" y="291846"/>
                  </a:lnTo>
                  <a:lnTo>
                    <a:pt x="290552" y="285021"/>
                  </a:lnTo>
                  <a:lnTo>
                    <a:pt x="290538" y="269089"/>
                  </a:lnTo>
                  <a:lnTo>
                    <a:pt x="290385" y="261683"/>
                  </a:lnTo>
                  <a:lnTo>
                    <a:pt x="289908" y="253420"/>
                  </a:lnTo>
                  <a:lnTo>
                    <a:pt x="289051" y="245872"/>
                  </a:lnTo>
                  <a:close/>
                </a:path>
                <a:path w="460375" h="508000">
                  <a:moveTo>
                    <a:pt x="363067" y="245872"/>
                  </a:moveTo>
                  <a:lnTo>
                    <a:pt x="332231" y="245872"/>
                  </a:lnTo>
                  <a:lnTo>
                    <a:pt x="334138" y="253420"/>
                  </a:lnTo>
                  <a:lnTo>
                    <a:pt x="335486" y="261112"/>
                  </a:lnTo>
                  <a:lnTo>
                    <a:pt x="336286" y="269089"/>
                  </a:lnTo>
                  <a:lnTo>
                    <a:pt x="336550" y="277495"/>
                  </a:lnTo>
                  <a:lnTo>
                    <a:pt x="336286" y="285021"/>
                  </a:lnTo>
                  <a:lnTo>
                    <a:pt x="335486" y="292560"/>
                  </a:lnTo>
                  <a:lnTo>
                    <a:pt x="334138" y="300122"/>
                  </a:lnTo>
                  <a:lnTo>
                    <a:pt x="332231" y="307721"/>
                  </a:lnTo>
                  <a:lnTo>
                    <a:pt x="363293" y="307721"/>
                  </a:lnTo>
                  <a:lnTo>
                    <a:pt x="368172" y="277495"/>
                  </a:lnTo>
                  <a:lnTo>
                    <a:pt x="363067" y="245872"/>
                  </a:lnTo>
                  <a:close/>
                </a:path>
                <a:path w="460375" h="508000">
                  <a:moveTo>
                    <a:pt x="219639" y="179705"/>
                  </a:moveTo>
                  <a:lnTo>
                    <a:pt x="185547" y="179705"/>
                  </a:lnTo>
                  <a:lnTo>
                    <a:pt x="182330" y="187731"/>
                  </a:lnTo>
                  <a:lnTo>
                    <a:pt x="179244" y="196580"/>
                  </a:lnTo>
                  <a:lnTo>
                    <a:pt x="176420" y="205976"/>
                  </a:lnTo>
                  <a:lnTo>
                    <a:pt x="173989" y="215646"/>
                  </a:lnTo>
                  <a:lnTo>
                    <a:pt x="205612" y="215646"/>
                  </a:lnTo>
                  <a:lnTo>
                    <a:pt x="211693" y="195710"/>
                  </a:lnTo>
                  <a:lnTo>
                    <a:pt x="218439" y="181324"/>
                  </a:lnTo>
                  <a:lnTo>
                    <a:pt x="219639" y="179705"/>
                  </a:lnTo>
                  <a:close/>
                </a:path>
                <a:path w="460375" h="508000">
                  <a:moveTo>
                    <a:pt x="315214" y="169672"/>
                  </a:moveTo>
                  <a:lnTo>
                    <a:pt x="230123" y="169672"/>
                  </a:lnTo>
                  <a:lnTo>
                    <a:pt x="235126" y="172604"/>
                  </a:lnTo>
                  <a:lnTo>
                    <a:pt x="241093" y="181324"/>
                  </a:lnTo>
                  <a:lnTo>
                    <a:pt x="247322" y="195710"/>
                  </a:lnTo>
                  <a:lnTo>
                    <a:pt x="253111" y="215646"/>
                  </a:lnTo>
                  <a:lnTo>
                    <a:pt x="284733" y="215646"/>
                  </a:lnTo>
                  <a:lnTo>
                    <a:pt x="282594" y="205976"/>
                  </a:lnTo>
                  <a:lnTo>
                    <a:pt x="280288" y="196580"/>
                  </a:lnTo>
                  <a:lnTo>
                    <a:pt x="277697" y="187731"/>
                  </a:lnTo>
                  <a:lnTo>
                    <a:pt x="274700" y="179705"/>
                  </a:lnTo>
                  <a:lnTo>
                    <a:pt x="325247" y="179705"/>
                  </a:lnTo>
                  <a:lnTo>
                    <a:pt x="315214" y="169672"/>
                  </a:lnTo>
                  <a:close/>
                </a:path>
                <a:path w="460375" h="508000">
                  <a:moveTo>
                    <a:pt x="325247" y="179705"/>
                  </a:moveTo>
                  <a:lnTo>
                    <a:pt x="274700" y="179705"/>
                  </a:lnTo>
                  <a:lnTo>
                    <a:pt x="287109" y="186142"/>
                  </a:lnTo>
                  <a:lnTo>
                    <a:pt x="298434" y="194437"/>
                  </a:lnTo>
                  <a:lnTo>
                    <a:pt x="308687" y="204350"/>
                  </a:lnTo>
                  <a:lnTo>
                    <a:pt x="317881" y="215646"/>
                  </a:lnTo>
                  <a:lnTo>
                    <a:pt x="351698" y="215646"/>
                  </a:lnTo>
                  <a:lnTo>
                    <a:pt x="341525" y="195983"/>
                  </a:lnTo>
                  <a:lnTo>
                    <a:pt x="325247" y="179705"/>
                  </a:lnTo>
                  <a:close/>
                </a:path>
                <a:path w="460375" h="508000">
                  <a:moveTo>
                    <a:pt x="234441" y="0"/>
                  </a:moveTo>
                  <a:lnTo>
                    <a:pt x="224408" y="0"/>
                  </a:lnTo>
                  <a:lnTo>
                    <a:pt x="218566" y="5714"/>
                  </a:lnTo>
                  <a:lnTo>
                    <a:pt x="166877" y="57531"/>
                  </a:lnTo>
                  <a:lnTo>
                    <a:pt x="166877" y="67563"/>
                  </a:lnTo>
                  <a:lnTo>
                    <a:pt x="218566" y="119380"/>
                  </a:lnTo>
                  <a:lnTo>
                    <a:pt x="221487" y="122174"/>
                  </a:lnTo>
                  <a:lnTo>
                    <a:pt x="225805" y="123698"/>
                  </a:lnTo>
                  <a:lnTo>
                    <a:pt x="233044" y="123698"/>
                  </a:lnTo>
                  <a:lnTo>
                    <a:pt x="237362" y="122174"/>
                  </a:lnTo>
                  <a:lnTo>
                    <a:pt x="245999" y="113537"/>
                  </a:lnTo>
                  <a:lnTo>
                    <a:pt x="245999" y="103505"/>
                  </a:lnTo>
                  <a:lnTo>
                    <a:pt x="240156" y="97789"/>
                  </a:lnTo>
                  <a:lnTo>
                    <a:pt x="220090" y="77597"/>
                  </a:lnTo>
                  <a:lnTo>
                    <a:pt x="342046" y="77597"/>
                  </a:lnTo>
                  <a:lnTo>
                    <a:pt x="319498" y="65432"/>
                  </a:lnTo>
                  <a:lnTo>
                    <a:pt x="276365" y="52130"/>
                  </a:lnTo>
                  <a:lnTo>
                    <a:pt x="230123" y="47498"/>
                  </a:lnTo>
                  <a:lnTo>
                    <a:pt x="220090" y="47498"/>
                  </a:lnTo>
                  <a:lnTo>
                    <a:pt x="240156" y="27305"/>
                  </a:lnTo>
                  <a:lnTo>
                    <a:pt x="245999" y="21589"/>
                  </a:lnTo>
                  <a:lnTo>
                    <a:pt x="245999" y="11557"/>
                  </a:lnTo>
                  <a:lnTo>
                    <a:pt x="234441"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grpSp>
      <p:grpSp>
        <p:nvGrpSpPr>
          <p:cNvPr id="22" name="object 23">
            <a:extLst>
              <a:ext uri="{FF2B5EF4-FFF2-40B4-BE49-F238E27FC236}">
                <a16:creationId xmlns:a16="http://schemas.microsoft.com/office/drawing/2014/main" id="{B6D90EA9-65DF-4D96-AAA5-500486C39EDC}"/>
              </a:ext>
            </a:extLst>
          </p:cNvPr>
          <p:cNvGrpSpPr/>
          <p:nvPr/>
        </p:nvGrpSpPr>
        <p:grpSpPr>
          <a:xfrm>
            <a:off x="4716114" y="1951809"/>
            <a:ext cx="674293" cy="674293"/>
            <a:chOff x="3823715" y="1981200"/>
            <a:chExt cx="744220" cy="744220"/>
          </a:xfrm>
        </p:grpSpPr>
        <p:sp>
          <p:nvSpPr>
            <p:cNvPr id="23" name="object 24">
              <a:extLst>
                <a:ext uri="{FF2B5EF4-FFF2-40B4-BE49-F238E27FC236}">
                  <a16:creationId xmlns:a16="http://schemas.microsoft.com/office/drawing/2014/main" id="{4F9066B3-310C-4B75-B6A2-7EC94F655AF4}"/>
                </a:ext>
              </a:extLst>
            </p:cNvPr>
            <p:cNvSpPr/>
            <p:nvPr/>
          </p:nvSpPr>
          <p:spPr>
            <a:xfrm>
              <a:off x="3833621" y="1991105"/>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24" name="object 25">
              <a:extLst>
                <a:ext uri="{FF2B5EF4-FFF2-40B4-BE49-F238E27FC236}">
                  <a16:creationId xmlns:a16="http://schemas.microsoft.com/office/drawing/2014/main" id="{E7DAA447-68A5-4D22-89E2-B82C16A3CFC3}"/>
                </a:ext>
              </a:extLst>
            </p:cNvPr>
            <p:cNvSpPr/>
            <p:nvPr/>
          </p:nvSpPr>
          <p:spPr>
            <a:xfrm>
              <a:off x="3833621"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7361"/>
              </a:solidFill>
            </a:ln>
          </p:spPr>
          <p:txBody>
            <a:bodyPr wrap="square" lIns="0" tIns="0" rIns="0" bIns="0" rtlCol="0"/>
            <a:lstStyle/>
            <a:p>
              <a:endParaRPr sz="1631" dirty="0">
                <a:latin typeface="Baskerville Old Face" panose="02020602080505020303" pitchFamily="18" charset="0"/>
              </a:endParaRPr>
            </a:p>
          </p:txBody>
        </p:sp>
        <p:sp>
          <p:nvSpPr>
            <p:cNvPr id="25" name="object 26">
              <a:extLst>
                <a:ext uri="{FF2B5EF4-FFF2-40B4-BE49-F238E27FC236}">
                  <a16:creationId xmlns:a16="http://schemas.microsoft.com/office/drawing/2014/main" id="{7D6DB52B-8FBC-42AB-8580-338EDCCF0F77}"/>
                </a:ext>
              </a:extLst>
            </p:cNvPr>
            <p:cNvSpPr/>
            <p:nvPr/>
          </p:nvSpPr>
          <p:spPr>
            <a:xfrm>
              <a:off x="3988246" y="2167128"/>
              <a:ext cx="406400" cy="439420"/>
            </a:xfrm>
            <a:custGeom>
              <a:avLst/>
              <a:gdLst/>
              <a:ahLst/>
              <a:cxnLst/>
              <a:rect l="l" t="t" r="r" b="b"/>
              <a:pathLst>
                <a:path w="406400" h="439419">
                  <a:moveTo>
                    <a:pt x="65585" y="72606"/>
                  </a:moveTo>
                  <a:lnTo>
                    <a:pt x="45908" y="74406"/>
                  </a:lnTo>
                  <a:lnTo>
                    <a:pt x="28803" y="80849"/>
                  </a:lnTo>
                  <a:lnTo>
                    <a:pt x="14793" y="91948"/>
                  </a:lnTo>
                  <a:lnTo>
                    <a:pt x="0" y="122844"/>
                  </a:lnTo>
                  <a:lnTo>
                    <a:pt x="2268" y="161194"/>
                  </a:lnTo>
                  <a:lnTo>
                    <a:pt x="20704" y="202640"/>
                  </a:lnTo>
                  <a:lnTo>
                    <a:pt x="54417" y="242824"/>
                  </a:lnTo>
                  <a:lnTo>
                    <a:pt x="87929" y="271605"/>
                  </a:lnTo>
                  <a:lnTo>
                    <a:pt x="125537" y="292100"/>
                  </a:lnTo>
                  <a:lnTo>
                    <a:pt x="132395" y="292100"/>
                  </a:lnTo>
                  <a:lnTo>
                    <a:pt x="143317" y="305816"/>
                  </a:lnTo>
                  <a:lnTo>
                    <a:pt x="173228" y="329656"/>
                  </a:lnTo>
                  <a:lnTo>
                    <a:pt x="182941" y="333248"/>
                  </a:lnTo>
                  <a:lnTo>
                    <a:pt x="146111" y="418338"/>
                  </a:lnTo>
                  <a:lnTo>
                    <a:pt x="143317" y="422401"/>
                  </a:lnTo>
                  <a:lnTo>
                    <a:pt x="144714" y="427989"/>
                  </a:lnTo>
                  <a:lnTo>
                    <a:pt x="147381" y="432054"/>
                  </a:lnTo>
                  <a:lnTo>
                    <a:pt x="150175" y="436118"/>
                  </a:lnTo>
                  <a:lnTo>
                    <a:pt x="154239" y="438912"/>
                  </a:lnTo>
                  <a:lnTo>
                    <a:pt x="251394" y="438912"/>
                  </a:lnTo>
                  <a:lnTo>
                    <a:pt x="256855" y="436118"/>
                  </a:lnTo>
                  <a:lnTo>
                    <a:pt x="259649" y="432054"/>
                  </a:lnTo>
                  <a:lnTo>
                    <a:pt x="262316" y="427989"/>
                  </a:lnTo>
                  <a:lnTo>
                    <a:pt x="262316" y="422401"/>
                  </a:lnTo>
                  <a:lnTo>
                    <a:pt x="259649" y="418338"/>
                  </a:lnTo>
                  <a:lnTo>
                    <a:pt x="255615" y="408686"/>
                  </a:lnTo>
                  <a:lnTo>
                    <a:pt x="181671" y="408686"/>
                  </a:lnTo>
                  <a:lnTo>
                    <a:pt x="203515" y="359410"/>
                  </a:lnTo>
                  <a:lnTo>
                    <a:pt x="235022" y="359410"/>
                  </a:lnTo>
                  <a:lnTo>
                    <a:pt x="224089" y="333248"/>
                  </a:lnTo>
                  <a:lnTo>
                    <a:pt x="258252" y="311404"/>
                  </a:lnTo>
                  <a:lnTo>
                    <a:pt x="262348" y="307213"/>
                  </a:lnTo>
                  <a:lnTo>
                    <a:pt x="203515" y="307213"/>
                  </a:lnTo>
                  <a:lnTo>
                    <a:pt x="193730" y="306208"/>
                  </a:lnTo>
                  <a:lnTo>
                    <a:pt x="149158" y="260154"/>
                  </a:lnTo>
                  <a:lnTo>
                    <a:pt x="147461" y="255143"/>
                  </a:lnTo>
                  <a:lnTo>
                    <a:pt x="116012" y="255143"/>
                  </a:lnTo>
                  <a:lnTo>
                    <a:pt x="83883" y="230050"/>
                  </a:lnTo>
                  <a:lnTo>
                    <a:pt x="48156" y="191152"/>
                  </a:lnTo>
                  <a:lnTo>
                    <a:pt x="28142" y="132324"/>
                  </a:lnTo>
                  <a:lnTo>
                    <a:pt x="36637" y="111125"/>
                  </a:lnTo>
                  <a:lnTo>
                    <a:pt x="45503" y="105235"/>
                  </a:lnTo>
                  <a:lnTo>
                    <a:pt x="57465" y="102203"/>
                  </a:lnTo>
                  <a:lnTo>
                    <a:pt x="117600" y="102203"/>
                  </a:lnTo>
                  <a:lnTo>
                    <a:pt x="115899" y="75437"/>
                  </a:lnTo>
                  <a:lnTo>
                    <a:pt x="87310" y="75437"/>
                  </a:lnTo>
                  <a:lnTo>
                    <a:pt x="65585" y="72606"/>
                  </a:lnTo>
                  <a:close/>
                </a:path>
                <a:path w="406400" h="439419">
                  <a:moveTo>
                    <a:pt x="235022" y="359410"/>
                  </a:moveTo>
                  <a:lnTo>
                    <a:pt x="203515" y="359410"/>
                  </a:lnTo>
                  <a:lnTo>
                    <a:pt x="224089" y="408686"/>
                  </a:lnTo>
                  <a:lnTo>
                    <a:pt x="255615" y="408686"/>
                  </a:lnTo>
                  <a:lnTo>
                    <a:pt x="235022" y="359410"/>
                  </a:lnTo>
                  <a:close/>
                </a:path>
                <a:path w="406400" h="439419">
                  <a:moveTo>
                    <a:pt x="320145" y="28829"/>
                  </a:moveTo>
                  <a:lnTo>
                    <a:pt x="291018" y="28829"/>
                  </a:lnTo>
                  <a:lnTo>
                    <a:pt x="290288" y="68236"/>
                  </a:lnTo>
                  <a:lnTo>
                    <a:pt x="287467" y="115993"/>
                  </a:lnTo>
                  <a:lnTo>
                    <a:pt x="281604" y="167179"/>
                  </a:lnTo>
                  <a:lnTo>
                    <a:pt x="271752" y="216873"/>
                  </a:lnTo>
                  <a:lnTo>
                    <a:pt x="256960" y="260154"/>
                  </a:lnTo>
                  <a:lnTo>
                    <a:pt x="228875" y="298533"/>
                  </a:lnTo>
                  <a:lnTo>
                    <a:pt x="203515" y="307213"/>
                  </a:lnTo>
                  <a:lnTo>
                    <a:pt x="262348" y="307213"/>
                  </a:lnTo>
                  <a:lnTo>
                    <a:pt x="263713" y="305816"/>
                  </a:lnTo>
                  <a:lnTo>
                    <a:pt x="269174" y="298958"/>
                  </a:lnTo>
                  <a:lnTo>
                    <a:pt x="273238" y="292100"/>
                  </a:lnTo>
                  <a:lnTo>
                    <a:pt x="280096" y="292100"/>
                  </a:lnTo>
                  <a:lnTo>
                    <a:pt x="299338" y="283668"/>
                  </a:lnTo>
                  <a:lnTo>
                    <a:pt x="317926" y="271605"/>
                  </a:lnTo>
                  <a:lnTo>
                    <a:pt x="335728" y="257470"/>
                  </a:lnTo>
                  <a:lnTo>
                    <a:pt x="338411" y="255143"/>
                  </a:lnTo>
                  <a:lnTo>
                    <a:pt x="291018" y="255143"/>
                  </a:lnTo>
                  <a:lnTo>
                    <a:pt x="301680" y="219410"/>
                  </a:lnTo>
                  <a:lnTo>
                    <a:pt x="309354" y="181403"/>
                  </a:lnTo>
                  <a:lnTo>
                    <a:pt x="314717" y="142896"/>
                  </a:lnTo>
                  <a:lnTo>
                    <a:pt x="318450" y="105663"/>
                  </a:lnTo>
                  <a:lnTo>
                    <a:pt x="334246" y="102266"/>
                  </a:lnTo>
                  <a:lnTo>
                    <a:pt x="396056" y="102203"/>
                  </a:lnTo>
                  <a:lnTo>
                    <a:pt x="390967" y="91948"/>
                  </a:lnTo>
                  <a:lnTo>
                    <a:pt x="377102" y="80849"/>
                  </a:lnTo>
                  <a:lnTo>
                    <a:pt x="363108" y="75437"/>
                  </a:lnTo>
                  <a:lnTo>
                    <a:pt x="319720" y="75437"/>
                  </a:lnTo>
                  <a:lnTo>
                    <a:pt x="320309" y="51720"/>
                  </a:lnTo>
                  <a:lnTo>
                    <a:pt x="320244" y="32765"/>
                  </a:lnTo>
                  <a:lnTo>
                    <a:pt x="320145" y="28829"/>
                  </a:lnTo>
                  <a:close/>
                </a:path>
                <a:path w="406400" h="439419">
                  <a:moveTo>
                    <a:pt x="117600" y="102203"/>
                  </a:moveTo>
                  <a:lnTo>
                    <a:pt x="57465" y="102203"/>
                  </a:lnTo>
                  <a:lnTo>
                    <a:pt x="71999" y="102266"/>
                  </a:lnTo>
                  <a:lnTo>
                    <a:pt x="88580" y="105663"/>
                  </a:lnTo>
                  <a:lnTo>
                    <a:pt x="91723" y="142896"/>
                  </a:lnTo>
                  <a:lnTo>
                    <a:pt x="97153" y="181403"/>
                  </a:lnTo>
                  <a:lnTo>
                    <a:pt x="105154" y="219410"/>
                  </a:lnTo>
                  <a:lnTo>
                    <a:pt x="116012" y="255143"/>
                  </a:lnTo>
                  <a:lnTo>
                    <a:pt x="147461" y="255143"/>
                  </a:lnTo>
                  <a:lnTo>
                    <a:pt x="134502" y="216873"/>
                  </a:lnTo>
                  <a:lnTo>
                    <a:pt x="124553" y="167179"/>
                  </a:lnTo>
                  <a:lnTo>
                    <a:pt x="118477" y="115993"/>
                  </a:lnTo>
                  <a:lnTo>
                    <a:pt x="117600" y="102203"/>
                  </a:lnTo>
                  <a:close/>
                </a:path>
                <a:path w="406400" h="439419">
                  <a:moveTo>
                    <a:pt x="396056" y="102203"/>
                  </a:moveTo>
                  <a:lnTo>
                    <a:pt x="348517" y="102203"/>
                  </a:lnTo>
                  <a:lnTo>
                    <a:pt x="360741" y="105235"/>
                  </a:lnTo>
                  <a:lnTo>
                    <a:pt x="370393" y="111125"/>
                  </a:lnTo>
                  <a:lnTo>
                    <a:pt x="378080" y="132324"/>
                  </a:lnTo>
                  <a:lnTo>
                    <a:pt x="373314" y="160321"/>
                  </a:lnTo>
                  <a:lnTo>
                    <a:pt x="357499" y="191152"/>
                  </a:lnTo>
                  <a:lnTo>
                    <a:pt x="332039" y="220853"/>
                  </a:lnTo>
                  <a:lnTo>
                    <a:pt x="301482" y="247445"/>
                  </a:lnTo>
                  <a:lnTo>
                    <a:pt x="291018" y="255143"/>
                  </a:lnTo>
                  <a:lnTo>
                    <a:pt x="338411" y="255143"/>
                  </a:lnTo>
                  <a:lnTo>
                    <a:pt x="352613" y="242824"/>
                  </a:lnTo>
                  <a:lnTo>
                    <a:pt x="385716" y="202640"/>
                  </a:lnTo>
                  <a:lnTo>
                    <a:pt x="404080" y="161194"/>
                  </a:lnTo>
                  <a:lnTo>
                    <a:pt x="406298" y="122844"/>
                  </a:lnTo>
                  <a:lnTo>
                    <a:pt x="396056" y="102203"/>
                  </a:lnTo>
                  <a:close/>
                </a:path>
                <a:path w="406400" h="439419">
                  <a:moveTo>
                    <a:pt x="312989" y="0"/>
                  </a:moveTo>
                  <a:lnTo>
                    <a:pt x="92771" y="0"/>
                  </a:lnTo>
                  <a:lnTo>
                    <a:pt x="87310" y="5461"/>
                  </a:lnTo>
                  <a:lnTo>
                    <a:pt x="85913" y="13716"/>
                  </a:lnTo>
                  <a:lnTo>
                    <a:pt x="85935" y="19716"/>
                  </a:lnTo>
                  <a:lnTo>
                    <a:pt x="86088" y="32765"/>
                  </a:lnTo>
                  <a:lnTo>
                    <a:pt x="86502" y="51720"/>
                  </a:lnTo>
                  <a:lnTo>
                    <a:pt x="87310" y="75437"/>
                  </a:lnTo>
                  <a:lnTo>
                    <a:pt x="115899" y="75437"/>
                  </a:lnTo>
                  <a:lnTo>
                    <a:pt x="115442" y="68236"/>
                  </a:lnTo>
                  <a:lnTo>
                    <a:pt x="114615" y="28829"/>
                  </a:lnTo>
                  <a:lnTo>
                    <a:pt x="320145" y="28829"/>
                  </a:lnTo>
                  <a:lnTo>
                    <a:pt x="319916" y="19716"/>
                  </a:lnTo>
                  <a:lnTo>
                    <a:pt x="319720" y="13716"/>
                  </a:lnTo>
                  <a:lnTo>
                    <a:pt x="319720" y="5461"/>
                  </a:lnTo>
                  <a:lnTo>
                    <a:pt x="312989" y="0"/>
                  </a:lnTo>
                  <a:close/>
                </a:path>
                <a:path w="406400" h="439419">
                  <a:moveTo>
                    <a:pt x="341229" y="72606"/>
                  </a:moveTo>
                  <a:lnTo>
                    <a:pt x="319720" y="75437"/>
                  </a:lnTo>
                  <a:lnTo>
                    <a:pt x="363108" y="75437"/>
                  </a:lnTo>
                  <a:lnTo>
                    <a:pt x="360439" y="74406"/>
                  </a:lnTo>
                  <a:lnTo>
                    <a:pt x="341229" y="72606"/>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26" name="object 27">
              <a:extLst>
                <a:ext uri="{FF2B5EF4-FFF2-40B4-BE49-F238E27FC236}">
                  <a16:creationId xmlns:a16="http://schemas.microsoft.com/office/drawing/2014/main" id="{03A1FFCF-B768-4B63-900D-DA6B49A026DE}"/>
                </a:ext>
              </a:extLst>
            </p:cNvPr>
            <p:cNvSpPr/>
            <p:nvPr/>
          </p:nvSpPr>
          <p:spPr>
            <a:xfrm>
              <a:off x="3988246" y="2167128"/>
              <a:ext cx="406400" cy="439420"/>
            </a:xfrm>
            <a:custGeom>
              <a:avLst/>
              <a:gdLst/>
              <a:ahLst/>
              <a:cxnLst/>
              <a:rect l="l" t="t" r="r" b="b"/>
              <a:pathLst>
                <a:path w="406400" h="439419">
                  <a:moveTo>
                    <a:pt x="390967" y="91948"/>
                  </a:moveTo>
                  <a:lnTo>
                    <a:pt x="377102" y="80849"/>
                  </a:lnTo>
                  <a:lnTo>
                    <a:pt x="360439" y="74406"/>
                  </a:lnTo>
                  <a:lnTo>
                    <a:pt x="341229" y="72606"/>
                  </a:lnTo>
                  <a:lnTo>
                    <a:pt x="319720" y="75437"/>
                  </a:lnTo>
                  <a:lnTo>
                    <a:pt x="320309" y="51720"/>
                  </a:lnTo>
                  <a:lnTo>
                    <a:pt x="320244" y="32765"/>
                  </a:lnTo>
                  <a:lnTo>
                    <a:pt x="319916" y="19716"/>
                  </a:lnTo>
                  <a:lnTo>
                    <a:pt x="319720" y="13716"/>
                  </a:lnTo>
                  <a:lnTo>
                    <a:pt x="319720" y="5461"/>
                  </a:lnTo>
                  <a:lnTo>
                    <a:pt x="312989" y="0"/>
                  </a:lnTo>
                  <a:lnTo>
                    <a:pt x="304734" y="0"/>
                  </a:lnTo>
                  <a:lnTo>
                    <a:pt x="186892" y="0"/>
                  </a:lnTo>
                  <a:lnTo>
                    <a:pt x="126378" y="0"/>
                  </a:lnTo>
                  <a:lnTo>
                    <a:pt x="104084" y="0"/>
                  </a:lnTo>
                  <a:lnTo>
                    <a:pt x="100899" y="0"/>
                  </a:lnTo>
                  <a:lnTo>
                    <a:pt x="92771" y="0"/>
                  </a:lnTo>
                  <a:lnTo>
                    <a:pt x="87310" y="5461"/>
                  </a:lnTo>
                  <a:lnTo>
                    <a:pt x="85913" y="13716"/>
                  </a:lnTo>
                  <a:lnTo>
                    <a:pt x="85935" y="19716"/>
                  </a:lnTo>
                  <a:lnTo>
                    <a:pt x="86088" y="32765"/>
                  </a:lnTo>
                  <a:lnTo>
                    <a:pt x="86502" y="51720"/>
                  </a:lnTo>
                  <a:lnTo>
                    <a:pt x="87310" y="75437"/>
                  </a:lnTo>
                  <a:lnTo>
                    <a:pt x="65585" y="72606"/>
                  </a:lnTo>
                  <a:lnTo>
                    <a:pt x="45908" y="74406"/>
                  </a:lnTo>
                  <a:lnTo>
                    <a:pt x="28803" y="80849"/>
                  </a:lnTo>
                  <a:lnTo>
                    <a:pt x="14793" y="91948"/>
                  </a:lnTo>
                  <a:lnTo>
                    <a:pt x="0" y="122844"/>
                  </a:lnTo>
                  <a:lnTo>
                    <a:pt x="2268" y="161194"/>
                  </a:lnTo>
                  <a:lnTo>
                    <a:pt x="20704" y="202640"/>
                  </a:lnTo>
                  <a:lnTo>
                    <a:pt x="54417" y="242824"/>
                  </a:lnTo>
                  <a:lnTo>
                    <a:pt x="87929" y="271605"/>
                  </a:lnTo>
                  <a:lnTo>
                    <a:pt x="125537" y="292100"/>
                  </a:lnTo>
                  <a:lnTo>
                    <a:pt x="126934" y="292100"/>
                  </a:lnTo>
                  <a:lnTo>
                    <a:pt x="128331" y="292100"/>
                  </a:lnTo>
                  <a:lnTo>
                    <a:pt x="129601" y="292100"/>
                  </a:lnTo>
                  <a:lnTo>
                    <a:pt x="130998" y="292100"/>
                  </a:lnTo>
                  <a:lnTo>
                    <a:pt x="132395" y="292100"/>
                  </a:lnTo>
                  <a:lnTo>
                    <a:pt x="137856" y="298958"/>
                  </a:lnTo>
                  <a:lnTo>
                    <a:pt x="143317" y="305816"/>
                  </a:lnTo>
                  <a:lnTo>
                    <a:pt x="148778" y="311404"/>
                  </a:lnTo>
                  <a:lnTo>
                    <a:pt x="156277" y="318853"/>
                  </a:lnTo>
                  <a:lnTo>
                    <a:pt x="164383" y="324897"/>
                  </a:lnTo>
                  <a:lnTo>
                    <a:pt x="173227" y="329656"/>
                  </a:lnTo>
                  <a:lnTo>
                    <a:pt x="182941" y="333248"/>
                  </a:lnTo>
                  <a:lnTo>
                    <a:pt x="161649" y="382440"/>
                  </a:lnTo>
                  <a:lnTo>
                    <a:pt x="150715" y="407701"/>
                  </a:lnTo>
                  <a:lnTo>
                    <a:pt x="146686" y="417008"/>
                  </a:lnTo>
                  <a:lnTo>
                    <a:pt x="146111" y="418338"/>
                  </a:lnTo>
                  <a:lnTo>
                    <a:pt x="143317" y="422401"/>
                  </a:lnTo>
                  <a:lnTo>
                    <a:pt x="144714" y="427989"/>
                  </a:lnTo>
                  <a:lnTo>
                    <a:pt x="147381" y="432054"/>
                  </a:lnTo>
                  <a:lnTo>
                    <a:pt x="150175" y="436118"/>
                  </a:lnTo>
                  <a:lnTo>
                    <a:pt x="154239" y="438912"/>
                  </a:lnTo>
                  <a:lnTo>
                    <a:pt x="159700" y="438912"/>
                  </a:lnTo>
                  <a:lnTo>
                    <a:pt x="210361" y="438912"/>
                  </a:lnTo>
                  <a:lnTo>
                    <a:pt x="236376" y="438912"/>
                  </a:lnTo>
                  <a:lnTo>
                    <a:pt x="245961" y="438912"/>
                  </a:lnTo>
                  <a:lnTo>
                    <a:pt x="247330" y="438912"/>
                  </a:lnTo>
                  <a:lnTo>
                    <a:pt x="251394" y="438912"/>
                  </a:lnTo>
                  <a:lnTo>
                    <a:pt x="256855" y="436118"/>
                  </a:lnTo>
                  <a:lnTo>
                    <a:pt x="259649" y="432054"/>
                  </a:lnTo>
                  <a:lnTo>
                    <a:pt x="262316" y="427989"/>
                  </a:lnTo>
                  <a:lnTo>
                    <a:pt x="262316" y="422401"/>
                  </a:lnTo>
                  <a:lnTo>
                    <a:pt x="259649" y="418338"/>
                  </a:lnTo>
                  <a:lnTo>
                    <a:pt x="239091" y="369145"/>
                  </a:lnTo>
                  <a:lnTo>
                    <a:pt x="228534" y="343884"/>
                  </a:lnTo>
                  <a:lnTo>
                    <a:pt x="224645" y="334577"/>
                  </a:lnTo>
                  <a:lnTo>
                    <a:pt x="224089" y="333248"/>
                  </a:lnTo>
                  <a:lnTo>
                    <a:pt x="233035" y="329656"/>
                  </a:lnTo>
                  <a:lnTo>
                    <a:pt x="241647" y="324897"/>
                  </a:lnTo>
                  <a:lnTo>
                    <a:pt x="273238" y="292100"/>
                  </a:lnTo>
                  <a:lnTo>
                    <a:pt x="274635" y="292100"/>
                  </a:lnTo>
                  <a:lnTo>
                    <a:pt x="276032" y="292100"/>
                  </a:lnTo>
                  <a:lnTo>
                    <a:pt x="277429" y="292100"/>
                  </a:lnTo>
                  <a:lnTo>
                    <a:pt x="278699" y="292100"/>
                  </a:lnTo>
                  <a:lnTo>
                    <a:pt x="280096" y="292100"/>
                  </a:lnTo>
                  <a:lnTo>
                    <a:pt x="299338" y="283668"/>
                  </a:lnTo>
                  <a:lnTo>
                    <a:pt x="335728" y="257470"/>
                  </a:lnTo>
                  <a:lnTo>
                    <a:pt x="385716" y="202640"/>
                  </a:lnTo>
                  <a:lnTo>
                    <a:pt x="404080" y="161194"/>
                  </a:lnTo>
                  <a:lnTo>
                    <a:pt x="406298" y="122844"/>
                  </a:lnTo>
                  <a:lnTo>
                    <a:pt x="390967" y="91948"/>
                  </a:lnTo>
                  <a:close/>
                </a:path>
              </a:pathLst>
            </a:custGeom>
            <a:ln w="9144">
              <a:solidFill>
                <a:srgbClr val="FFFFFF"/>
              </a:solidFill>
            </a:ln>
          </p:spPr>
          <p:txBody>
            <a:bodyPr wrap="square" lIns="0" tIns="0" rIns="0" bIns="0" rtlCol="0"/>
            <a:lstStyle/>
            <a:p>
              <a:endParaRPr sz="1631" dirty="0">
                <a:latin typeface="Baskerville Old Face" panose="02020602080505020303" pitchFamily="18" charset="0"/>
              </a:endParaRPr>
            </a:p>
          </p:txBody>
        </p:sp>
        <p:pic>
          <p:nvPicPr>
            <p:cNvPr id="27" name="object 28">
              <a:extLst>
                <a:ext uri="{FF2B5EF4-FFF2-40B4-BE49-F238E27FC236}">
                  <a16:creationId xmlns:a16="http://schemas.microsoft.com/office/drawing/2014/main" id="{7BEA5B19-9A0D-44D4-9A73-6A5F2A3814D7}"/>
                </a:ext>
              </a:extLst>
            </p:cNvPr>
            <p:cNvPicPr/>
            <p:nvPr/>
          </p:nvPicPr>
          <p:blipFill>
            <a:blip r:embed="rId2" cstate="print"/>
            <a:stretch>
              <a:fillRect/>
            </a:stretch>
          </p:blipFill>
          <p:spPr>
            <a:xfrm>
              <a:off x="4011816" y="2264759"/>
              <a:ext cx="97014" cy="162083"/>
            </a:xfrm>
            <a:prstGeom prst="rect">
              <a:avLst/>
            </a:prstGeom>
          </p:spPr>
        </p:pic>
        <p:sp>
          <p:nvSpPr>
            <p:cNvPr id="28" name="object 29">
              <a:extLst>
                <a:ext uri="{FF2B5EF4-FFF2-40B4-BE49-F238E27FC236}">
                  <a16:creationId xmlns:a16="http://schemas.microsoft.com/office/drawing/2014/main" id="{CB9BA630-AE92-48C4-9C67-644FB4AF71A1}"/>
                </a:ext>
              </a:extLst>
            </p:cNvPr>
            <p:cNvSpPr/>
            <p:nvPr/>
          </p:nvSpPr>
          <p:spPr>
            <a:xfrm>
              <a:off x="4102861" y="2195956"/>
              <a:ext cx="176530" cy="380365"/>
            </a:xfrm>
            <a:custGeom>
              <a:avLst/>
              <a:gdLst/>
              <a:ahLst/>
              <a:cxnLst/>
              <a:rect l="l" t="t" r="r" b="b"/>
              <a:pathLst>
                <a:path w="176529" h="380364">
                  <a:moveTo>
                    <a:pt x="67055" y="379856"/>
                  </a:moveTo>
                  <a:lnTo>
                    <a:pt x="79684" y="351369"/>
                  </a:lnTo>
                  <a:lnTo>
                    <a:pt x="86169" y="336740"/>
                  </a:lnTo>
                  <a:lnTo>
                    <a:pt x="88558" y="331350"/>
                  </a:lnTo>
                  <a:lnTo>
                    <a:pt x="88900" y="330580"/>
                  </a:lnTo>
                  <a:lnTo>
                    <a:pt x="100794" y="359068"/>
                  </a:lnTo>
                  <a:lnTo>
                    <a:pt x="106902" y="373697"/>
                  </a:lnTo>
                  <a:lnTo>
                    <a:pt x="109152" y="379087"/>
                  </a:lnTo>
                  <a:lnTo>
                    <a:pt x="109474" y="379856"/>
                  </a:lnTo>
                  <a:lnTo>
                    <a:pt x="67055" y="379856"/>
                  </a:lnTo>
                  <a:close/>
                </a:path>
                <a:path w="176529" h="380364">
                  <a:moveTo>
                    <a:pt x="121665" y="263270"/>
                  </a:moveTo>
                  <a:lnTo>
                    <a:pt x="114260" y="269704"/>
                  </a:lnTo>
                  <a:lnTo>
                    <a:pt x="106330" y="274446"/>
                  </a:lnTo>
                  <a:lnTo>
                    <a:pt x="97877" y="277379"/>
                  </a:lnTo>
                  <a:lnTo>
                    <a:pt x="88900" y="278383"/>
                  </a:lnTo>
                  <a:lnTo>
                    <a:pt x="79115" y="277379"/>
                  </a:lnTo>
                  <a:lnTo>
                    <a:pt x="34542" y="231325"/>
                  </a:lnTo>
                  <a:lnTo>
                    <a:pt x="19887" y="188044"/>
                  </a:lnTo>
                  <a:lnTo>
                    <a:pt x="9937" y="138350"/>
                  </a:lnTo>
                  <a:lnTo>
                    <a:pt x="3861" y="87164"/>
                  </a:lnTo>
                  <a:lnTo>
                    <a:pt x="826" y="39407"/>
                  </a:lnTo>
                  <a:lnTo>
                    <a:pt x="0" y="0"/>
                  </a:lnTo>
                  <a:lnTo>
                    <a:pt x="101982" y="0"/>
                  </a:lnTo>
                  <a:lnTo>
                    <a:pt x="154352" y="0"/>
                  </a:lnTo>
                  <a:lnTo>
                    <a:pt x="173646" y="0"/>
                  </a:lnTo>
                  <a:lnTo>
                    <a:pt x="176402" y="0"/>
                  </a:lnTo>
                  <a:lnTo>
                    <a:pt x="175673" y="39407"/>
                  </a:lnTo>
                  <a:lnTo>
                    <a:pt x="172851" y="87164"/>
                  </a:lnTo>
                  <a:lnTo>
                    <a:pt x="166989" y="138350"/>
                  </a:lnTo>
                  <a:lnTo>
                    <a:pt x="157136" y="188044"/>
                  </a:lnTo>
                  <a:lnTo>
                    <a:pt x="142345" y="231325"/>
                  </a:lnTo>
                  <a:lnTo>
                    <a:pt x="121665" y="263270"/>
                  </a:lnTo>
                  <a:close/>
                </a:path>
              </a:pathLst>
            </a:custGeom>
            <a:ln w="9144">
              <a:solidFill>
                <a:srgbClr val="FFFFFF"/>
              </a:solidFill>
            </a:ln>
          </p:spPr>
          <p:txBody>
            <a:bodyPr wrap="square" lIns="0" tIns="0" rIns="0" bIns="0" rtlCol="0"/>
            <a:lstStyle/>
            <a:p>
              <a:endParaRPr sz="1631" dirty="0">
                <a:latin typeface="Baskerville Old Face" panose="02020602080505020303" pitchFamily="18" charset="0"/>
              </a:endParaRPr>
            </a:p>
          </p:txBody>
        </p:sp>
        <p:pic>
          <p:nvPicPr>
            <p:cNvPr id="29" name="object 30">
              <a:extLst>
                <a:ext uri="{FF2B5EF4-FFF2-40B4-BE49-F238E27FC236}">
                  <a16:creationId xmlns:a16="http://schemas.microsoft.com/office/drawing/2014/main" id="{19D45E97-4063-4DAE-A8C0-37DE1A1D7506}"/>
                </a:ext>
              </a:extLst>
            </p:cNvPr>
            <p:cNvPicPr/>
            <p:nvPr/>
          </p:nvPicPr>
          <p:blipFill>
            <a:blip r:embed="rId3" cstate="print"/>
            <a:stretch>
              <a:fillRect/>
            </a:stretch>
          </p:blipFill>
          <p:spPr>
            <a:xfrm>
              <a:off x="4274692" y="2264759"/>
              <a:ext cx="96206" cy="162083"/>
            </a:xfrm>
            <a:prstGeom prst="rect">
              <a:avLst/>
            </a:prstGeom>
          </p:spPr>
        </p:pic>
      </p:grpSp>
      <p:grpSp>
        <p:nvGrpSpPr>
          <p:cNvPr id="30" name="object 31">
            <a:extLst>
              <a:ext uri="{FF2B5EF4-FFF2-40B4-BE49-F238E27FC236}">
                <a16:creationId xmlns:a16="http://schemas.microsoft.com/office/drawing/2014/main" id="{9506FE65-C853-4651-B341-B331535DDD2E}"/>
              </a:ext>
            </a:extLst>
          </p:cNvPr>
          <p:cNvGrpSpPr/>
          <p:nvPr/>
        </p:nvGrpSpPr>
        <p:grpSpPr>
          <a:xfrm>
            <a:off x="6977875" y="1951809"/>
            <a:ext cx="674293" cy="674293"/>
            <a:chOff x="6320028" y="1981200"/>
            <a:chExt cx="744220" cy="744220"/>
          </a:xfrm>
        </p:grpSpPr>
        <p:sp>
          <p:nvSpPr>
            <p:cNvPr id="31" name="object 32">
              <a:extLst>
                <a:ext uri="{FF2B5EF4-FFF2-40B4-BE49-F238E27FC236}">
                  <a16:creationId xmlns:a16="http://schemas.microsoft.com/office/drawing/2014/main" id="{07E70F18-5AE3-4E10-959D-04B8AD27042B}"/>
                </a:ext>
              </a:extLst>
            </p:cNvPr>
            <p:cNvSpPr/>
            <p:nvPr/>
          </p:nvSpPr>
          <p:spPr>
            <a:xfrm>
              <a:off x="6329934" y="1991105"/>
              <a:ext cx="723900" cy="723900"/>
            </a:xfrm>
            <a:custGeom>
              <a:avLst/>
              <a:gdLst/>
              <a:ahLst/>
              <a:cxnLst/>
              <a:rect l="l" t="t" r="r" b="b"/>
              <a:pathLst>
                <a:path w="723900" h="723900">
                  <a:moveTo>
                    <a:pt x="361949"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49"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899"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49"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32" name="object 33">
              <a:extLst>
                <a:ext uri="{FF2B5EF4-FFF2-40B4-BE49-F238E27FC236}">
                  <a16:creationId xmlns:a16="http://schemas.microsoft.com/office/drawing/2014/main" id="{05154DB6-CD1A-4389-888F-0EEC660F09D7}"/>
                </a:ext>
              </a:extLst>
            </p:cNvPr>
            <p:cNvSpPr/>
            <p:nvPr/>
          </p:nvSpPr>
          <p:spPr>
            <a:xfrm>
              <a:off x="6329934"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49"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899"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49"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D396"/>
              </a:solidFill>
            </a:ln>
          </p:spPr>
          <p:txBody>
            <a:bodyPr wrap="square" lIns="0" tIns="0" rIns="0" bIns="0" rtlCol="0"/>
            <a:lstStyle/>
            <a:p>
              <a:endParaRPr sz="1631" dirty="0">
                <a:latin typeface="Baskerville Old Face" panose="02020602080505020303" pitchFamily="18" charset="0"/>
              </a:endParaRPr>
            </a:p>
          </p:txBody>
        </p:sp>
        <p:sp>
          <p:nvSpPr>
            <p:cNvPr id="33" name="object 34">
              <a:extLst>
                <a:ext uri="{FF2B5EF4-FFF2-40B4-BE49-F238E27FC236}">
                  <a16:creationId xmlns:a16="http://schemas.microsoft.com/office/drawing/2014/main" id="{0EDC8499-B502-4D35-97F4-C30CC4CDD8AE}"/>
                </a:ext>
              </a:extLst>
            </p:cNvPr>
            <p:cNvSpPr/>
            <p:nvPr/>
          </p:nvSpPr>
          <p:spPr>
            <a:xfrm>
              <a:off x="6519672" y="2208275"/>
              <a:ext cx="368935" cy="300355"/>
            </a:xfrm>
            <a:custGeom>
              <a:avLst/>
              <a:gdLst/>
              <a:ahLst/>
              <a:cxnLst/>
              <a:rect l="l" t="t" r="r" b="b"/>
              <a:pathLst>
                <a:path w="368934" h="300355">
                  <a:moveTo>
                    <a:pt x="31114" y="0"/>
                  </a:moveTo>
                  <a:lnTo>
                    <a:pt x="4572" y="0"/>
                  </a:lnTo>
                  <a:lnTo>
                    <a:pt x="0" y="6350"/>
                  </a:lnTo>
                  <a:lnTo>
                    <a:pt x="0" y="21589"/>
                  </a:lnTo>
                  <a:lnTo>
                    <a:pt x="4572" y="26670"/>
                  </a:lnTo>
                  <a:lnTo>
                    <a:pt x="11556" y="26670"/>
                  </a:lnTo>
                  <a:lnTo>
                    <a:pt x="11556" y="217550"/>
                  </a:lnTo>
                  <a:lnTo>
                    <a:pt x="54228" y="217550"/>
                  </a:lnTo>
                  <a:lnTo>
                    <a:pt x="87629" y="278638"/>
                  </a:lnTo>
                  <a:lnTo>
                    <a:pt x="93974" y="287905"/>
                  </a:lnTo>
                  <a:lnTo>
                    <a:pt x="102282" y="294671"/>
                  </a:lnTo>
                  <a:lnTo>
                    <a:pt x="111900" y="298819"/>
                  </a:lnTo>
                  <a:lnTo>
                    <a:pt x="122174" y="300227"/>
                  </a:lnTo>
                  <a:lnTo>
                    <a:pt x="127888" y="300227"/>
                  </a:lnTo>
                  <a:lnTo>
                    <a:pt x="133730" y="298958"/>
                  </a:lnTo>
                  <a:lnTo>
                    <a:pt x="139446" y="295148"/>
                  </a:lnTo>
                  <a:lnTo>
                    <a:pt x="144018" y="292608"/>
                  </a:lnTo>
                  <a:lnTo>
                    <a:pt x="147574" y="288798"/>
                  </a:lnTo>
                  <a:lnTo>
                    <a:pt x="149859" y="286258"/>
                  </a:lnTo>
                  <a:lnTo>
                    <a:pt x="205104" y="286258"/>
                  </a:lnTo>
                  <a:lnTo>
                    <a:pt x="208660" y="281177"/>
                  </a:lnTo>
                  <a:lnTo>
                    <a:pt x="264119" y="281177"/>
                  </a:lnTo>
                  <a:lnTo>
                    <a:pt x="266112" y="278796"/>
                  </a:lnTo>
                  <a:lnTo>
                    <a:pt x="267650" y="276098"/>
                  </a:lnTo>
                  <a:lnTo>
                    <a:pt x="121030" y="276098"/>
                  </a:lnTo>
                  <a:lnTo>
                    <a:pt x="111759" y="271018"/>
                  </a:lnTo>
                  <a:lnTo>
                    <a:pt x="108330" y="264668"/>
                  </a:lnTo>
                  <a:lnTo>
                    <a:pt x="71500" y="197231"/>
                  </a:lnTo>
                  <a:lnTo>
                    <a:pt x="69087" y="192150"/>
                  </a:lnTo>
                  <a:lnTo>
                    <a:pt x="65658" y="189611"/>
                  </a:lnTo>
                  <a:lnTo>
                    <a:pt x="36829" y="189611"/>
                  </a:lnTo>
                  <a:lnTo>
                    <a:pt x="36829" y="67437"/>
                  </a:lnTo>
                  <a:lnTo>
                    <a:pt x="155297" y="67437"/>
                  </a:lnTo>
                  <a:lnTo>
                    <a:pt x="198247" y="42037"/>
                  </a:lnTo>
                  <a:lnTo>
                    <a:pt x="356107" y="42037"/>
                  </a:lnTo>
                  <a:lnTo>
                    <a:pt x="356107" y="40766"/>
                  </a:lnTo>
                  <a:lnTo>
                    <a:pt x="36829" y="40766"/>
                  </a:lnTo>
                  <a:lnTo>
                    <a:pt x="36829" y="6350"/>
                  </a:lnTo>
                  <a:lnTo>
                    <a:pt x="31114" y="0"/>
                  </a:lnTo>
                  <a:close/>
                </a:path>
                <a:path w="368934" h="300355">
                  <a:moveTo>
                    <a:pt x="205104" y="286258"/>
                  </a:moveTo>
                  <a:lnTo>
                    <a:pt x="149859" y="286258"/>
                  </a:lnTo>
                  <a:lnTo>
                    <a:pt x="155614" y="291457"/>
                  </a:lnTo>
                  <a:lnTo>
                    <a:pt x="162369" y="295465"/>
                  </a:lnTo>
                  <a:lnTo>
                    <a:pt x="169791" y="298045"/>
                  </a:lnTo>
                  <a:lnTo>
                    <a:pt x="177546" y="298958"/>
                  </a:lnTo>
                  <a:lnTo>
                    <a:pt x="184403" y="298958"/>
                  </a:lnTo>
                  <a:lnTo>
                    <a:pt x="190119" y="296418"/>
                  </a:lnTo>
                  <a:lnTo>
                    <a:pt x="197103" y="292608"/>
                  </a:lnTo>
                  <a:lnTo>
                    <a:pt x="201675" y="290068"/>
                  </a:lnTo>
                  <a:lnTo>
                    <a:pt x="205104" y="286258"/>
                  </a:lnTo>
                  <a:close/>
                </a:path>
                <a:path w="368934" h="300355">
                  <a:moveTo>
                    <a:pt x="264119" y="281177"/>
                  </a:moveTo>
                  <a:lnTo>
                    <a:pt x="208660" y="281177"/>
                  </a:lnTo>
                  <a:lnTo>
                    <a:pt x="214413" y="287111"/>
                  </a:lnTo>
                  <a:lnTo>
                    <a:pt x="221154" y="291496"/>
                  </a:lnTo>
                  <a:lnTo>
                    <a:pt x="228538" y="294215"/>
                  </a:lnTo>
                  <a:lnTo>
                    <a:pt x="236220" y="295148"/>
                  </a:lnTo>
                  <a:lnTo>
                    <a:pt x="243204" y="295148"/>
                  </a:lnTo>
                  <a:lnTo>
                    <a:pt x="250062" y="293877"/>
                  </a:lnTo>
                  <a:lnTo>
                    <a:pt x="255904" y="288798"/>
                  </a:lnTo>
                  <a:lnTo>
                    <a:pt x="261479" y="284333"/>
                  </a:lnTo>
                  <a:lnTo>
                    <a:pt x="264119" y="281177"/>
                  </a:lnTo>
                  <a:close/>
                </a:path>
                <a:path w="368934" h="300355">
                  <a:moveTo>
                    <a:pt x="131445" y="216281"/>
                  </a:moveTo>
                  <a:lnTo>
                    <a:pt x="126746" y="220090"/>
                  </a:lnTo>
                  <a:lnTo>
                    <a:pt x="121030" y="223900"/>
                  </a:lnTo>
                  <a:lnTo>
                    <a:pt x="118745" y="232790"/>
                  </a:lnTo>
                  <a:lnTo>
                    <a:pt x="122174" y="239140"/>
                  </a:lnTo>
                  <a:lnTo>
                    <a:pt x="131445" y="253111"/>
                  </a:lnTo>
                  <a:lnTo>
                    <a:pt x="132587" y="255650"/>
                  </a:lnTo>
                  <a:lnTo>
                    <a:pt x="136017" y="265938"/>
                  </a:lnTo>
                  <a:lnTo>
                    <a:pt x="127888" y="272288"/>
                  </a:lnTo>
                  <a:lnTo>
                    <a:pt x="121030" y="276098"/>
                  </a:lnTo>
                  <a:lnTo>
                    <a:pt x="267650" y="276098"/>
                  </a:lnTo>
                  <a:lnTo>
                    <a:pt x="269097" y="273558"/>
                  </a:lnTo>
                  <a:lnTo>
                    <a:pt x="177546" y="273558"/>
                  </a:lnTo>
                  <a:lnTo>
                    <a:pt x="169418" y="271018"/>
                  </a:lnTo>
                  <a:lnTo>
                    <a:pt x="164846" y="264668"/>
                  </a:lnTo>
                  <a:lnTo>
                    <a:pt x="152146" y="239140"/>
                  </a:lnTo>
                  <a:lnTo>
                    <a:pt x="142875" y="223900"/>
                  </a:lnTo>
                  <a:lnTo>
                    <a:pt x="139446" y="217550"/>
                  </a:lnTo>
                  <a:lnTo>
                    <a:pt x="131445" y="216281"/>
                  </a:lnTo>
                  <a:close/>
                </a:path>
                <a:path w="368934" h="300355">
                  <a:moveTo>
                    <a:pt x="176275" y="183134"/>
                  </a:moveTo>
                  <a:lnTo>
                    <a:pt x="169418" y="186944"/>
                  </a:lnTo>
                  <a:lnTo>
                    <a:pt x="163702" y="190881"/>
                  </a:lnTo>
                  <a:lnTo>
                    <a:pt x="162559" y="199771"/>
                  </a:lnTo>
                  <a:lnTo>
                    <a:pt x="165988" y="206121"/>
                  </a:lnTo>
                  <a:lnTo>
                    <a:pt x="188975" y="249300"/>
                  </a:lnTo>
                  <a:lnTo>
                    <a:pt x="191261" y="251840"/>
                  </a:lnTo>
                  <a:lnTo>
                    <a:pt x="191142" y="256047"/>
                  </a:lnTo>
                  <a:lnTo>
                    <a:pt x="190119" y="259461"/>
                  </a:lnTo>
                  <a:lnTo>
                    <a:pt x="190119" y="263398"/>
                  </a:lnTo>
                  <a:lnTo>
                    <a:pt x="187832" y="267208"/>
                  </a:lnTo>
                  <a:lnTo>
                    <a:pt x="184403" y="269748"/>
                  </a:lnTo>
                  <a:lnTo>
                    <a:pt x="177546" y="273558"/>
                  </a:lnTo>
                  <a:lnTo>
                    <a:pt x="269097" y="273558"/>
                  </a:lnTo>
                  <a:lnTo>
                    <a:pt x="269674" y="272545"/>
                  </a:lnTo>
                  <a:lnTo>
                    <a:pt x="270673" y="269748"/>
                  </a:lnTo>
                  <a:lnTo>
                    <a:pt x="236220" y="269748"/>
                  </a:lnTo>
                  <a:lnTo>
                    <a:pt x="228219" y="267208"/>
                  </a:lnTo>
                  <a:lnTo>
                    <a:pt x="223647" y="259461"/>
                  </a:lnTo>
                  <a:lnTo>
                    <a:pt x="186689" y="192150"/>
                  </a:lnTo>
                  <a:lnTo>
                    <a:pt x="183260" y="185674"/>
                  </a:lnTo>
                  <a:lnTo>
                    <a:pt x="176275" y="183134"/>
                  </a:lnTo>
                  <a:close/>
                </a:path>
                <a:path w="368934" h="300355">
                  <a:moveTo>
                    <a:pt x="216661" y="150113"/>
                  </a:moveTo>
                  <a:lnTo>
                    <a:pt x="210947" y="153924"/>
                  </a:lnTo>
                  <a:lnTo>
                    <a:pt x="205104" y="157734"/>
                  </a:lnTo>
                  <a:lnTo>
                    <a:pt x="202819" y="165353"/>
                  </a:lnTo>
                  <a:lnTo>
                    <a:pt x="250062" y="253111"/>
                  </a:lnTo>
                  <a:lnTo>
                    <a:pt x="250062" y="262000"/>
                  </a:lnTo>
                  <a:lnTo>
                    <a:pt x="243204" y="265938"/>
                  </a:lnTo>
                  <a:lnTo>
                    <a:pt x="236220" y="269748"/>
                  </a:lnTo>
                  <a:lnTo>
                    <a:pt x="270673" y="269748"/>
                  </a:lnTo>
                  <a:lnTo>
                    <a:pt x="272033" y="265938"/>
                  </a:lnTo>
                  <a:lnTo>
                    <a:pt x="289306" y="265938"/>
                  </a:lnTo>
                  <a:lnTo>
                    <a:pt x="292734" y="264668"/>
                  </a:lnTo>
                  <a:lnTo>
                    <a:pt x="314907" y="240411"/>
                  </a:lnTo>
                  <a:lnTo>
                    <a:pt x="278892" y="240411"/>
                  </a:lnTo>
                  <a:lnTo>
                    <a:pt x="272033" y="237871"/>
                  </a:lnTo>
                  <a:lnTo>
                    <a:pt x="269748" y="235331"/>
                  </a:lnTo>
                  <a:lnTo>
                    <a:pt x="267334" y="232790"/>
                  </a:lnTo>
                  <a:lnTo>
                    <a:pt x="267334" y="231521"/>
                  </a:lnTo>
                  <a:lnTo>
                    <a:pt x="228219" y="159003"/>
                  </a:lnTo>
                  <a:lnTo>
                    <a:pt x="224789" y="151384"/>
                  </a:lnTo>
                  <a:lnTo>
                    <a:pt x="216661" y="150113"/>
                  </a:lnTo>
                  <a:close/>
                </a:path>
                <a:path w="368934" h="300355">
                  <a:moveTo>
                    <a:pt x="289306" y="265938"/>
                  </a:moveTo>
                  <a:lnTo>
                    <a:pt x="274320" y="265938"/>
                  </a:lnTo>
                  <a:lnTo>
                    <a:pt x="276605" y="267208"/>
                  </a:lnTo>
                  <a:lnTo>
                    <a:pt x="285876" y="267208"/>
                  </a:lnTo>
                  <a:lnTo>
                    <a:pt x="289306" y="265938"/>
                  </a:lnTo>
                  <a:close/>
                </a:path>
                <a:path w="368934" h="300355">
                  <a:moveTo>
                    <a:pt x="36829" y="217550"/>
                  </a:moveTo>
                  <a:lnTo>
                    <a:pt x="4572" y="217550"/>
                  </a:lnTo>
                  <a:lnTo>
                    <a:pt x="0" y="222631"/>
                  </a:lnTo>
                  <a:lnTo>
                    <a:pt x="0" y="237871"/>
                  </a:lnTo>
                  <a:lnTo>
                    <a:pt x="4572" y="244221"/>
                  </a:lnTo>
                  <a:lnTo>
                    <a:pt x="31114" y="244221"/>
                  </a:lnTo>
                  <a:lnTo>
                    <a:pt x="36829" y="237871"/>
                  </a:lnTo>
                  <a:lnTo>
                    <a:pt x="36829" y="217550"/>
                  </a:lnTo>
                  <a:close/>
                </a:path>
                <a:path w="368934" h="300355">
                  <a:moveTo>
                    <a:pt x="363093" y="217550"/>
                  </a:moveTo>
                  <a:lnTo>
                    <a:pt x="331977" y="217550"/>
                  </a:lnTo>
                  <a:lnTo>
                    <a:pt x="331977" y="237871"/>
                  </a:lnTo>
                  <a:lnTo>
                    <a:pt x="336550" y="244221"/>
                  </a:lnTo>
                  <a:lnTo>
                    <a:pt x="363093" y="244221"/>
                  </a:lnTo>
                  <a:lnTo>
                    <a:pt x="368807" y="237871"/>
                  </a:lnTo>
                  <a:lnTo>
                    <a:pt x="368807" y="222631"/>
                  </a:lnTo>
                  <a:lnTo>
                    <a:pt x="363093" y="217550"/>
                  </a:lnTo>
                  <a:close/>
                </a:path>
                <a:path w="368934" h="300355">
                  <a:moveTo>
                    <a:pt x="271586" y="124713"/>
                  </a:moveTo>
                  <a:lnTo>
                    <a:pt x="243204" y="124713"/>
                  </a:lnTo>
                  <a:lnTo>
                    <a:pt x="291592" y="216281"/>
                  </a:lnTo>
                  <a:lnTo>
                    <a:pt x="293877" y="223900"/>
                  </a:lnTo>
                  <a:lnTo>
                    <a:pt x="292734" y="227711"/>
                  </a:lnTo>
                  <a:lnTo>
                    <a:pt x="291592" y="232790"/>
                  </a:lnTo>
                  <a:lnTo>
                    <a:pt x="289305" y="235331"/>
                  </a:lnTo>
                  <a:lnTo>
                    <a:pt x="285876" y="237871"/>
                  </a:lnTo>
                  <a:lnTo>
                    <a:pt x="283463" y="239140"/>
                  </a:lnTo>
                  <a:lnTo>
                    <a:pt x="278892" y="240411"/>
                  </a:lnTo>
                  <a:lnTo>
                    <a:pt x="314907" y="240411"/>
                  </a:lnTo>
                  <a:lnTo>
                    <a:pt x="316992" y="235331"/>
                  </a:lnTo>
                  <a:lnTo>
                    <a:pt x="318134" y="228981"/>
                  </a:lnTo>
                  <a:lnTo>
                    <a:pt x="318134" y="222631"/>
                  </a:lnTo>
                  <a:lnTo>
                    <a:pt x="316992" y="217550"/>
                  </a:lnTo>
                  <a:lnTo>
                    <a:pt x="356107" y="217550"/>
                  </a:lnTo>
                  <a:lnTo>
                    <a:pt x="356107" y="190881"/>
                  </a:lnTo>
                  <a:lnTo>
                    <a:pt x="305434" y="190881"/>
                  </a:lnTo>
                  <a:lnTo>
                    <a:pt x="271586" y="124713"/>
                  </a:lnTo>
                  <a:close/>
                </a:path>
                <a:path w="368934" h="300355">
                  <a:moveTo>
                    <a:pt x="356107" y="42037"/>
                  </a:moveTo>
                  <a:lnTo>
                    <a:pt x="198247" y="42037"/>
                  </a:lnTo>
                  <a:lnTo>
                    <a:pt x="278892" y="67437"/>
                  </a:lnTo>
                  <a:lnTo>
                    <a:pt x="331977" y="67437"/>
                  </a:lnTo>
                  <a:lnTo>
                    <a:pt x="331977" y="189611"/>
                  </a:lnTo>
                  <a:lnTo>
                    <a:pt x="306577" y="189611"/>
                  </a:lnTo>
                  <a:lnTo>
                    <a:pt x="306577" y="190881"/>
                  </a:lnTo>
                  <a:lnTo>
                    <a:pt x="356107" y="190881"/>
                  </a:lnTo>
                  <a:lnTo>
                    <a:pt x="356107" y="42037"/>
                  </a:lnTo>
                  <a:close/>
                </a:path>
                <a:path w="368934" h="300355">
                  <a:moveTo>
                    <a:pt x="155297" y="67437"/>
                  </a:moveTo>
                  <a:lnTo>
                    <a:pt x="101473" y="67437"/>
                  </a:lnTo>
                  <a:lnTo>
                    <a:pt x="92201" y="73787"/>
                  </a:lnTo>
                  <a:lnTo>
                    <a:pt x="84449" y="80394"/>
                  </a:lnTo>
                  <a:lnTo>
                    <a:pt x="78660" y="88550"/>
                  </a:lnTo>
                  <a:lnTo>
                    <a:pt x="75036" y="97916"/>
                  </a:lnTo>
                  <a:lnTo>
                    <a:pt x="73786" y="108076"/>
                  </a:lnTo>
                  <a:lnTo>
                    <a:pt x="74610" y="117596"/>
                  </a:lnTo>
                  <a:lnTo>
                    <a:pt x="98123" y="147891"/>
                  </a:lnTo>
                  <a:lnTo>
                    <a:pt x="104900" y="149082"/>
                  </a:lnTo>
                  <a:lnTo>
                    <a:pt x="111759" y="148844"/>
                  </a:lnTo>
                  <a:lnTo>
                    <a:pt x="243204" y="124713"/>
                  </a:lnTo>
                  <a:lnTo>
                    <a:pt x="271586" y="124713"/>
                  </a:lnTo>
                  <a:lnTo>
                    <a:pt x="270936" y="123444"/>
                  </a:lnTo>
                  <a:lnTo>
                    <a:pt x="104901" y="123444"/>
                  </a:lnTo>
                  <a:lnTo>
                    <a:pt x="102616" y="122174"/>
                  </a:lnTo>
                  <a:lnTo>
                    <a:pt x="101473" y="120903"/>
                  </a:lnTo>
                  <a:lnTo>
                    <a:pt x="99059" y="118363"/>
                  </a:lnTo>
                  <a:lnTo>
                    <a:pt x="97917" y="113284"/>
                  </a:lnTo>
                  <a:lnTo>
                    <a:pt x="97917" y="101726"/>
                  </a:lnTo>
                  <a:lnTo>
                    <a:pt x="101473" y="99187"/>
                  </a:lnTo>
                  <a:lnTo>
                    <a:pt x="103792" y="97897"/>
                  </a:lnTo>
                  <a:lnTo>
                    <a:pt x="155297" y="67437"/>
                  </a:lnTo>
                  <a:close/>
                </a:path>
                <a:path w="368934" h="300355">
                  <a:moveTo>
                    <a:pt x="253619" y="95376"/>
                  </a:moveTo>
                  <a:lnTo>
                    <a:pt x="247776" y="96647"/>
                  </a:lnTo>
                  <a:lnTo>
                    <a:pt x="108330" y="122174"/>
                  </a:lnTo>
                  <a:lnTo>
                    <a:pt x="104901" y="123444"/>
                  </a:lnTo>
                  <a:lnTo>
                    <a:pt x="270936" y="123444"/>
                  </a:lnTo>
                  <a:lnTo>
                    <a:pt x="260476" y="102997"/>
                  </a:lnTo>
                  <a:lnTo>
                    <a:pt x="258191" y="97916"/>
                  </a:lnTo>
                  <a:lnTo>
                    <a:pt x="253619" y="95376"/>
                  </a:lnTo>
                  <a:close/>
                </a:path>
                <a:path w="368934" h="300355">
                  <a:moveTo>
                    <a:pt x="197103" y="12700"/>
                  </a:moveTo>
                  <a:lnTo>
                    <a:pt x="193675" y="13970"/>
                  </a:lnTo>
                  <a:lnTo>
                    <a:pt x="190119" y="15239"/>
                  </a:lnTo>
                  <a:lnTo>
                    <a:pt x="147574" y="40766"/>
                  </a:lnTo>
                  <a:lnTo>
                    <a:pt x="284733" y="40766"/>
                  </a:lnTo>
                  <a:lnTo>
                    <a:pt x="199389" y="13970"/>
                  </a:lnTo>
                  <a:lnTo>
                    <a:pt x="197103" y="12700"/>
                  </a:lnTo>
                  <a:close/>
                </a:path>
                <a:path w="368934" h="300355">
                  <a:moveTo>
                    <a:pt x="363093" y="0"/>
                  </a:moveTo>
                  <a:lnTo>
                    <a:pt x="336550" y="0"/>
                  </a:lnTo>
                  <a:lnTo>
                    <a:pt x="331977" y="6350"/>
                  </a:lnTo>
                  <a:lnTo>
                    <a:pt x="331977" y="40766"/>
                  </a:lnTo>
                  <a:lnTo>
                    <a:pt x="356107" y="40766"/>
                  </a:lnTo>
                  <a:lnTo>
                    <a:pt x="356107" y="26670"/>
                  </a:lnTo>
                  <a:lnTo>
                    <a:pt x="363093" y="26670"/>
                  </a:lnTo>
                  <a:lnTo>
                    <a:pt x="368807" y="21589"/>
                  </a:lnTo>
                  <a:lnTo>
                    <a:pt x="368807" y="6350"/>
                  </a:lnTo>
                  <a:lnTo>
                    <a:pt x="363093"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grpSp>
      <p:grpSp>
        <p:nvGrpSpPr>
          <p:cNvPr id="34" name="object 35">
            <a:extLst>
              <a:ext uri="{FF2B5EF4-FFF2-40B4-BE49-F238E27FC236}">
                <a16:creationId xmlns:a16="http://schemas.microsoft.com/office/drawing/2014/main" id="{8A9EFF13-8F5B-4196-92C7-6B16842B6581}"/>
              </a:ext>
            </a:extLst>
          </p:cNvPr>
          <p:cNvGrpSpPr/>
          <p:nvPr/>
        </p:nvGrpSpPr>
        <p:grpSpPr>
          <a:xfrm>
            <a:off x="9249298" y="1951809"/>
            <a:ext cx="674293" cy="674293"/>
            <a:chOff x="8827007" y="1981200"/>
            <a:chExt cx="744220" cy="744220"/>
          </a:xfrm>
        </p:grpSpPr>
        <p:sp>
          <p:nvSpPr>
            <p:cNvPr id="35" name="object 36">
              <a:extLst>
                <a:ext uri="{FF2B5EF4-FFF2-40B4-BE49-F238E27FC236}">
                  <a16:creationId xmlns:a16="http://schemas.microsoft.com/office/drawing/2014/main" id="{68E202DA-8409-41D1-9869-8633B0651355}"/>
                </a:ext>
              </a:extLst>
            </p:cNvPr>
            <p:cNvSpPr/>
            <p:nvPr/>
          </p:nvSpPr>
          <p:spPr>
            <a:xfrm>
              <a:off x="8836913" y="1991105"/>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sz="1631" dirty="0">
                <a:latin typeface="Baskerville Old Face" panose="02020602080505020303" pitchFamily="18" charset="0"/>
              </a:endParaRPr>
            </a:p>
          </p:txBody>
        </p:sp>
        <p:sp>
          <p:nvSpPr>
            <p:cNvPr id="36" name="object 37">
              <a:extLst>
                <a:ext uri="{FF2B5EF4-FFF2-40B4-BE49-F238E27FC236}">
                  <a16:creationId xmlns:a16="http://schemas.microsoft.com/office/drawing/2014/main" id="{DC14EDD4-176C-48B4-87DB-66E53072DC63}"/>
                </a:ext>
              </a:extLst>
            </p:cNvPr>
            <p:cNvSpPr/>
            <p:nvPr/>
          </p:nvSpPr>
          <p:spPr>
            <a:xfrm>
              <a:off x="8836913" y="1991105"/>
              <a:ext cx="723900" cy="723900"/>
            </a:xfrm>
            <a:custGeom>
              <a:avLst/>
              <a:gdLst/>
              <a:ahLst/>
              <a:cxnLst/>
              <a:rect l="l" t="t" r="r" b="b"/>
              <a:pathLst>
                <a:path w="723900"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19812">
              <a:solidFill>
                <a:srgbClr val="007361"/>
              </a:solidFill>
            </a:ln>
          </p:spPr>
          <p:txBody>
            <a:bodyPr wrap="square" lIns="0" tIns="0" rIns="0" bIns="0" rtlCol="0"/>
            <a:lstStyle/>
            <a:p>
              <a:endParaRPr sz="1631" dirty="0">
                <a:latin typeface="Baskerville Old Face" panose="02020602080505020303" pitchFamily="18" charset="0"/>
              </a:endParaRPr>
            </a:p>
          </p:txBody>
        </p:sp>
        <p:sp>
          <p:nvSpPr>
            <p:cNvPr id="37" name="object 38">
              <a:extLst>
                <a:ext uri="{FF2B5EF4-FFF2-40B4-BE49-F238E27FC236}">
                  <a16:creationId xmlns:a16="http://schemas.microsoft.com/office/drawing/2014/main" id="{344EB140-C376-4C85-AB62-4A47D5DC73E9}"/>
                </a:ext>
              </a:extLst>
            </p:cNvPr>
            <p:cNvSpPr/>
            <p:nvPr/>
          </p:nvSpPr>
          <p:spPr>
            <a:xfrm>
              <a:off x="9089135" y="2170176"/>
              <a:ext cx="327660" cy="353695"/>
            </a:xfrm>
            <a:custGeom>
              <a:avLst/>
              <a:gdLst/>
              <a:ahLst/>
              <a:cxnLst/>
              <a:rect l="l" t="t" r="r" b="b"/>
              <a:pathLst>
                <a:path w="327659" h="353694">
                  <a:moveTo>
                    <a:pt x="15367" y="0"/>
                  </a:moveTo>
                  <a:lnTo>
                    <a:pt x="10287" y="0"/>
                  </a:lnTo>
                  <a:lnTo>
                    <a:pt x="6350" y="1270"/>
                  </a:lnTo>
                  <a:lnTo>
                    <a:pt x="2540" y="3810"/>
                  </a:lnTo>
                  <a:lnTo>
                    <a:pt x="0" y="8889"/>
                  </a:lnTo>
                  <a:lnTo>
                    <a:pt x="0" y="344677"/>
                  </a:lnTo>
                  <a:lnTo>
                    <a:pt x="2540" y="349758"/>
                  </a:lnTo>
                  <a:lnTo>
                    <a:pt x="6350" y="352298"/>
                  </a:lnTo>
                  <a:lnTo>
                    <a:pt x="9017" y="353568"/>
                  </a:lnTo>
                  <a:lnTo>
                    <a:pt x="17907" y="353568"/>
                  </a:lnTo>
                  <a:lnTo>
                    <a:pt x="20447" y="352298"/>
                  </a:lnTo>
                  <a:lnTo>
                    <a:pt x="83531" y="317881"/>
                  </a:lnTo>
                  <a:lnTo>
                    <a:pt x="26924" y="317881"/>
                  </a:lnTo>
                  <a:lnTo>
                    <a:pt x="26924" y="36957"/>
                  </a:lnTo>
                  <a:lnTo>
                    <a:pt x="85859" y="36957"/>
                  </a:lnTo>
                  <a:lnTo>
                    <a:pt x="20447" y="1270"/>
                  </a:lnTo>
                  <a:lnTo>
                    <a:pt x="15367" y="0"/>
                  </a:lnTo>
                  <a:close/>
                </a:path>
                <a:path w="327659" h="353694">
                  <a:moveTo>
                    <a:pt x="85859" y="36957"/>
                  </a:moveTo>
                  <a:lnTo>
                    <a:pt x="26924" y="36957"/>
                  </a:lnTo>
                  <a:lnTo>
                    <a:pt x="285369" y="177419"/>
                  </a:lnTo>
                  <a:lnTo>
                    <a:pt x="26924" y="317881"/>
                  </a:lnTo>
                  <a:lnTo>
                    <a:pt x="83531" y="317881"/>
                  </a:lnTo>
                  <a:lnTo>
                    <a:pt x="320040" y="188849"/>
                  </a:lnTo>
                  <a:lnTo>
                    <a:pt x="325120" y="186309"/>
                  </a:lnTo>
                  <a:lnTo>
                    <a:pt x="327660" y="182499"/>
                  </a:lnTo>
                  <a:lnTo>
                    <a:pt x="327660" y="172338"/>
                  </a:lnTo>
                  <a:lnTo>
                    <a:pt x="325120" y="167259"/>
                  </a:lnTo>
                  <a:lnTo>
                    <a:pt x="320040" y="164719"/>
                  </a:lnTo>
                  <a:lnTo>
                    <a:pt x="85859" y="36957"/>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grpSp>
      <p:sp>
        <p:nvSpPr>
          <p:cNvPr id="41" name="Title 40">
            <a:extLst>
              <a:ext uri="{FF2B5EF4-FFF2-40B4-BE49-F238E27FC236}">
                <a16:creationId xmlns:a16="http://schemas.microsoft.com/office/drawing/2014/main" id="{50DBED29-DA8F-404D-944A-CCCD332122E4}"/>
              </a:ext>
            </a:extLst>
          </p:cNvPr>
          <p:cNvSpPr>
            <a:spLocks noGrp="1"/>
          </p:cNvSpPr>
          <p:nvPr>
            <p:ph type="title"/>
          </p:nvPr>
        </p:nvSpPr>
        <p:spPr/>
        <p:txBody>
          <a:bodyPr/>
          <a:lstStyle/>
          <a:p>
            <a:endParaRPr lang="en-IN" dirty="0"/>
          </a:p>
        </p:txBody>
      </p:sp>
      <p:sp>
        <p:nvSpPr>
          <p:cNvPr id="42" name="object 10">
            <a:extLst>
              <a:ext uri="{FF2B5EF4-FFF2-40B4-BE49-F238E27FC236}">
                <a16:creationId xmlns:a16="http://schemas.microsoft.com/office/drawing/2014/main" id="{0C033703-7494-4CC3-AF8A-587BFBD4B969}"/>
              </a:ext>
            </a:extLst>
          </p:cNvPr>
          <p:cNvSpPr txBox="1">
            <a:spLocks/>
          </p:cNvSpPr>
          <p:nvPr/>
        </p:nvSpPr>
        <p:spPr>
          <a:xfrm>
            <a:off x="969100" y="560413"/>
            <a:ext cx="10253800" cy="873394"/>
          </a:xfrm>
          <a:prstGeom prst="rect">
            <a:avLst/>
          </a:prstGeom>
          <a:effectLst/>
        </p:spPr>
        <p:txBody>
          <a:bodyPr vert="horz" wrap="square" lIns="0" tIns="11507" rIns="0" bIns="0" rtlCol="0" anchor="t">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506" marR="4602">
              <a:spcBef>
                <a:spcPts val="91"/>
              </a:spcBef>
            </a:pP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TP</a:t>
            </a:r>
            <a:r>
              <a:rPr lang="en-US" sz="2800" b="1" u="sng" spc="-77"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policy,</a:t>
            </a:r>
            <a:r>
              <a:rPr lang="en-US" sz="2800" b="1" u="sng" spc="-23"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RPT</a:t>
            </a:r>
            <a:r>
              <a:rPr lang="en-US" sz="2800" b="1" u="sng" spc="-32"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policy,</a:t>
            </a:r>
            <a:r>
              <a:rPr lang="en-US" sz="2800" b="1" u="sng" spc="-27"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Intercompany</a:t>
            </a:r>
            <a:r>
              <a:rPr lang="en-US" sz="2800" b="1" u="sng" spc="-122"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Agreements</a:t>
            </a:r>
            <a:r>
              <a:rPr lang="en-US" sz="2800" b="1" u="sng" spc="-68"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and</a:t>
            </a:r>
            <a:r>
              <a:rPr lang="en-US" sz="2800" b="1" u="sng" spc="-32"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TP</a:t>
            </a:r>
            <a:r>
              <a:rPr lang="en-US" sz="2800" b="1" u="sng" spc="-68"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study</a:t>
            </a:r>
            <a:r>
              <a:rPr lang="en-US" sz="2800" b="1" u="sng" spc="-36"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t>
            </a:r>
            <a:r>
              <a:rPr lang="en-US" sz="2800" b="1" u="sng" spc="-36"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Similarities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and</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Differences</a:t>
            </a:r>
            <a:r>
              <a:rPr lang="en-US" sz="2800" b="1" u="sng" spc="-36"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US"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(2/2)</a:t>
            </a:r>
          </a:p>
        </p:txBody>
      </p:sp>
    </p:spTree>
    <p:extLst>
      <p:ext uri="{BB962C8B-B14F-4D97-AF65-F5344CB8AC3E}">
        <p14:creationId xmlns:p14="http://schemas.microsoft.com/office/powerpoint/2010/main" val="318882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object 2">
            <a:extLst>
              <a:ext uri="{FF2B5EF4-FFF2-40B4-BE49-F238E27FC236}">
                <a16:creationId xmlns:a16="http://schemas.microsoft.com/office/drawing/2014/main" id="{290F77AA-65C4-4FCD-A729-A57CF17A3A62}"/>
              </a:ext>
            </a:extLst>
          </p:cNvPr>
          <p:cNvSpPr txBox="1">
            <a:spLocks noGrp="1"/>
          </p:cNvSpPr>
          <p:nvPr>
            <p:ph type="title"/>
          </p:nvPr>
        </p:nvSpPr>
        <p:spPr>
          <a:xfrm>
            <a:off x="2058826" y="671686"/>
            <a:ext cx="8074347" cy="442507"/>
          </a:xfrm>
          <a:prstGeom prst="rect">
            <a:avLst/>
          </a:prstGeom>
        </p:spPr>
        <p:txBody>
          <a:bodyPr vert="horz" wrap="square" lIns="0" tIns="11507" rIns="0" bIns="0" rtlCol="0" anchor="t">
            <a:spAutoFit/>
          </a:bodyPr>
          <a:lstStyle/>
          <a:p>
            <a:pPr marL="11506" algn="ctr">
              <a:spcBef>
                <a:spcPts val="91"/>
              </a:spcBef>
            </a:pP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Threads</a:t>
            </a:r>
            <a:r>
              <a:rPr sz="2800" b="1" u="sng" spc="-14"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of</a:t>
            </a:r>
            <a:r>
              <a:rPr sz="2800" b="1" u="sng" spc="-14"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Reporting</a:t>
            </a:r>
          </a:p>
        </p:txBody>
      </p:sp>
      <p:grpSp>
        <p:nvGrpSpPr>
          <p:cNvPr id="28" name="object 3">
            <a:extLst>
              <a:ext uri="{FF2B5EF4-FFF2-40B4-BE49-F238E27FC236}">
                <a16:creationId xmlns:a16="http://schemas.microsoft.com/office/drawing/2014/main" id="{12A97DDA-9EDD-4CCF-A434-072BE7B6075F}"/>
              </a:ext>
            </a:extLst>
          </p:cNvPr>
          <p:cNvGrpSpPr/>
          <p:nvPr/>
        </p:nvGrpSpPr>
        <p:grpSpPr>
          <a:xfrm>
            <a:off x="1650727" y="3207917"/>
            <a:ext cx="8898140" cy="965413"/>
            <a:chOff x="440436" y="3377183"/>
            <a:chExt cx="9820910" cy="1065530"/>
          </a:xfrm>
        </p:grpSpPr>
        <p:sp>
          <p:nvSpPr>
            <p:cNvPr id="29" name="object 4">
              <a:extLst>
                <a:ext uri="{FF2B5EF4-FFF2-40B4-BE49-F238E27FC236}">
                  <a16:creationId xmlns:a16="http://schemas.microsoft.com/office/drawing/2014/main" id="{E515EDA7-C697-4435-96CD-46FC89902104}"/>
                </a:ext>
              </a:extLst>
            </p:cNvPr>
            <p:cNvSpPr/>
            <p:nvPr/>
          </p:nvSpPr>
          <p:spPr>
            <a:xfrm>
              <a:off x="8622792" y="3377183"/>
              <a:ext cx="1638300" cy="1065530"/>
            </a:xfrm>
            <a:custGeom>
              <a:avLst/>
              <a:gdLst/>
              <a:ahLst/>
              <a:cxnLst/>
              <a:rect l="l" t="t" r="r" b="b"/>
              <a:pathLst>
                <a:path w="1638300" h="1065529">
                  <a:moveTo>
                    <a:pt x="1105661" y="0"/>
                  </a:moveTo>
                  <a:lnTo>
                    <a:pt x="1105661" y="77088"/>
                  </a:lnTo>
                  <a:lnTo>
                    <a:pt x="0" y="77088"/>
                  </a:lnTo>
                  <a:lnTo>
                    <a:pt x="0" y="988186"/>
                  </a:lnTo>
                  <a:lnTo>
                    <a:pt x="1105661" y="988186"/>
                  </a:lnTo>
                  <a:lnTo>
                    <a:pt x="1105661" y="1065276"/>
                  </a:lnTo>
                  <a:lnTo>
                    <a:pt x="1638300" y="532638"/>
                  </a:lnTo>
                  <a:lnTo>
                    <a:pt x="1105661"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30" name="object 5">
              <a:extLst>
                <a:ext uri="{FF2B5EF4-FFF2-40B4-BE49-F238E27FC236}">
                  <a16:creationId xmlns:a16="http://schemas.microsoft.com/office/drawing/2014/main" id="{D7F9480E-9704-41B3-B7EF-50FBE5244015}"/>
                </a:ext>
              </a:extLst>
            </p:cNvPr>
            <p:cNvSpPr/>
            <p:nvPr/>
          </p:nvSpPr>
          <p:spPr>
            <a:xfrm>
              <a:off x="7252716" y="3377183"/>
              <a:ext cx="1640205" cy="1065530"/>
            </a:xfrm>
            <a:custGeom>
              <a:avLst/>
              <a:gdLst/>
              <a:ahLst/>
              <a:cxnLst/>
              <a:rect l="l" t="t" r="r" b="b"/>
              <a:pathLst>
                <a:path w="1640204" h="1065529">
                  <a:moveTo>
                    <a:pt x="1107185" y="0"/>
                  </a:moveTo>
                  <a:lnTo>
                    <a:pt x="1107185" y="77088"/>
                  </a:lnTo>
                  <a:lnTo>
                    <a:pt x="0" y="77088"/>
                  </a:lnTo>
                  <a:lnTo>
                    <a:pt x="0" y="988186"/>
                  </a:lnTo>
                  <a:lnTo>
                    <a:pt x="1107185" y="988186"/>
                  </a:lnTo>
                  <a:lnTo>
                    <a:pt x="1107185" y="1065276"/>
                  </a:lnTo>
                  <a:lnTo>
                    <a:pt x="1639824" y="532638"/>
                  </a:lnTo>
                  <a:lnTo>
                    <a:pt x="1107185"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31" name="object 6">
              <a:extLst>
                <a:ext uri="{FF2B5EF4-FFF2-40B4-BE49-F238E27FC236}">
                  <a16:creationId xmlns:a16="http://schemas.microsoft.com/office/drawing/2014/main" id="{BAE37495-9D1F-4399-A556-7E429C21F50F}"/>
                </a:ext>
              </a:extLst>
            </p:cNvPr>
            <p:cNvSpPr/>
            <p:nvPr/>
          </p:nvSpPr>
          <p:spPr>
            <a:xfrm>
              <a:off x="5882639"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32" name="object 7">
              <a:extLst>
                <a:ext uri="{FF2B5EF4-FFF2-40B4-BE49-F238E27FC236}">
                  <a16:creationId xmlns:a16="http://schemas.microsoft.com/office/drawing/2014/main" id="{C489B16C-DD5E-4543-8CB3-E59368B2FAA9}"/>
                </a:ext>
              </a:extLst>
            </p:cNvPr>
            <p:cNvSpPr/>
            <p:nvPr/>
          </p:nvSpPr>
          <p:spPr>
            <a:xfrm>
              <a:off x="4530851"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33" name="object 8">
              <a:extLst>
                <a:ext uri="{FF2B5EF4-FFF2-40B4-BE49-F238E27FC236}">
                  <a16:creationId xmlns:a16="http://schemas.microsoft.com/office/drawing/2014/main" id="{90D69DC4-A19D-4F09-B578-B7B3BEFB3E63}"/>
                </a:ext>
              </a:extLst>
            </p:cNvPr>
            <p:cNvSpPr/>
            <p:nvPr/>
          </p:nvSpPr>
          <p:spPr>
            <a:xfrm>
              <a:off x="3160775"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sp>
          <p:nvSpPr>
            <p:cNvPr id="34" name="object 9">
              <a:extLst>
                <a:ext uri="{FF2B5EF4-FFF2-40B4-BE49-F238E27FC236}">
                  <a16:creationId xmlns:a16="http://schemas.microsoft.com/office/drawing/2014/main" id="{3573652F-FE9D-416C-AF37-BAB07786DAA4}"/>
                </a:ext>
              </a:extLst>
            </p:cNvPr>
            <p:cNvSpPr/>
            <p:nvPr/>
          </p:nvSpPr>
          <p:spPr>
            <a:xfrm>
              <a:off x="1808988"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7361"/>
            </a:solidFill>
          </p:spPr>
          <p:txBody>
            <a:bodyPr wrap="square" lIns="0" tIns="0" rIns="0" bIns="0" rtlCol="0"/>
            <a:lstStyle/>
            <a:p>
              <a:endParaRPr sz="1631" dirty="0">
                <a:latin typeface="Baskerville Old Face" panose="02020602080505020303" pitchFamily="18" charset="0"/>
              </a:endParaRPr>
            </a:p>
          </p:txBody>
        </p:sp>
        <p:sp>
          <p:nvSpPr>
            <p:cNvPr id="35" name="object 10">
              <a:extLst>
                <a:ext uri="{FF2B5EF4-FFF2-40B4-BE49-F238E27FC236}">
                  <a16:creationId xmlns:a16="http://schemas.microsoft.com/office/drawing/2014/main" id="{1180477E-15D0-4EFD-AA16-10D7A21BB81F}"/>
                </a:ext>
              </a:extLst>
            </p:cNvPr>
            <p:cNvSpPr/>
            <p:nvPr/>
          </p:nvSpPr>
          <p:spPr>
            <a:xfrm>
              <a:off x="440436" y="3377183"/>
              <a:ext cx="1638300" cy="1065530"/>
            </a:xfrm>
            <a:custGeom>
              <a:avLst/>
              <a:gdLst/>
              <a:ahLst/>
              <a:cxnLst/>
              <a:rect l="l" t="t" r="r" b="b"/>
              <a:pathLst>
                <a:path w="1638300" h="1065529">
                  <a:moveTo>
                    <a:pt x="1105662" y="0"/>
                  </a:moveTo>
                  <a:lnTo>
                    <a:pt x="1105662" y="77088"/>
                  </a:lnTo>
                  <a:lnTo>
                    <a:pt x="0" y="77088"/>
                  </a:lnTo>
                  <a:lnTo>
                    <a:pt x="0" y="988186"/>
                  </a:lnTo>
                  <a:lnTo>
                    <a:pt x="1105662" y="988186"/>
                  </a:lnTo>
                  <a:lnTo>
                    <a:pt x="1105662" y="1065276"/>
                  </a:lnTo>
                  <a:lnTo>
                    <a:pt x="1638300" y="532638"/>
                  </a:lnTo>
                  <a:lnTo>
                    <a:pt x="1105662" y="0"/>
                  </a:lnTo>
                  <a:close/>
                </a:path>
              </a:pathLst>
            </a:custGeom>
            <a:solidFill>
              <a:srgbClr val="00D396"/>
            </a:solidFill>
          </p:spPr>
          <p:txBody>
            <a:bodyPr wrap="square" lIns="0" tIns="0" rIns="0" bIns="0" rtlCol="0"/>
            <a:lstStyle/>
            <a:p>
              <a:endParaRPr sz="1631" dirty="0">
                <a:latin typeface="Baskerville Old Face" panose="02020602080505020303" pitchFamily="18" charset="0"/>
              </a:endParaRPr>
            </a:p>
          </p:txBody>
        </p:sp>
      </p:grpSp>
      <p:sp>
        <p:nvSpPr>
          <p:cNvPr id="36" name="object 11">
            <a:extLst>
              <a:ext uri="{FF2B5EF4-FFF2-40B4-BE49-F238E27FC236}">
                <a16:creationId xmlns:a16="http://schemas.microsoft.com/office/drawing/2014/main" id="{C3DF9B99-768B-4E91-84E3-AE5FE09B47E3}"/>
              </a:ext>
            </a:extLst>
          </p:cNvPr>
          <p:cNvSpPr txBox="1"/>
          <p:nvPr/>
        </p:nvSpPr>
        <p:spPr>
          <a:xfrm>
            <a:off x="1882794" y="3507668"/>
            <a:ext cx="692129" cy="380951"/>
          </a:xfrm>
          <a:prstGeom prst="rect">
            <a:avLst/>
          </a:prstGeom>
        </p:spPr>
        <p:txBody>
          <a:bodyPr vert="horz" wrap="square" lIns="0" tIns="11507" rIns="0" bIns="0" rtlCol="0">
            <a:spAutoFit/>
          </a:bodyPr>
          <a:lstStyle/>
          <a:p>
            <a:pPr marL="11506" marR="4602" indent="34519">
              <a:spcBef>
                <a:spcPts val="91"/>
              </a:spcBef>
            </a:pPr>
            <a:r>
              <a:rPr sz="1200" b="1" spc="-9" dirty="0">
                <a:solidFill>
                  <a:srgbClr val="FFFFFF"/>
                </a:solidFill>
                <a:latin typeface="Baskerville Old Face" panose="02020602080505020303" pitchFamily="18" charset="0"/>
                <a:cs typeface="Arial"/>
              </a:rPr>
              <a:t>Financial Statement</a:t>
            </a:r>
            <a:endParaRPr sz="1200" dirty="0">
              <a:latin typeface="Baskerville Old Face" panose="02020602080505020303" pitchFamily="18" charset="0"/>
              <a:cs typeface="Arial"/>
            </a:endParaRPr>
          </a:p>
        </p:txBody>
      </p:sp>
      <p:sp>
        <p:nvSpPr>
          <p:cNvPr id="37" name="object 12">
            <a:extLst>
              <a:ext uri="{FF2B5EF4-FFF2-40B4-BE49-F238E27FC236}">
                <a16:creationId xmlns:a16="http://schemas.microsoft.com/office/drawing/2014/main" id="{756367DC-05AE-4415-9E5E-B8379DD2A6E3}"/>
              </a:ext>
            </a:extLst>
          </p:cNvPr>
          <p:cNvSpPr txBox="1"/>
          <p:nvPr/>
        </p:nvSpPr>
        <p:spPr>
          <a:xfrm>
            <a:off x="3269146" y="3507668"/>
            <a:ext cx="468323" cy="380951"/>
          </a:xfrm>
          <a:prstGeom prst="rect">
            <a:avLst/>
          </a:prstGeom>
        </p:spPr>
        <p:txBody>
          <a:bodyPr vert="horz" wrap="square" lIns="0" tIns="11507" rIns="0" bIns="0" rtlCol="0">
            <a:spAutoFit/>
          </a:bodyPr>
          <a:lstStyle/>
          <a:p>
            <a:pPr marL="11506" marR="4602" indent="21862">
              <a:spcBef>
                <a:spcPts val="91"/>
              </a:spcBef>
            </a:pPr>
            <a:r>
              <a:rPr sz="1200" b="1" spc="-18" dirty="0">
                <a:solidFill>
                  <a:srgbClr val="FFFFFF"/>
                </a:solidFill>
                <a:latin typeface="Baskerville Old Face" panose="02020602080505020303" pitchFamily="18" charset="0"/>
                <a:cs typeface="Arial"/>
              </a:rPr>
              <a:t>Board </a:t>
            </a:r>
            <a:r>
              <a:rPr sz="1200" b="1" spc="-9" dirty="0">
                <a:solidFill>
                  <a:srgbClr val="FFFFFF"/>
                </a:solidFill>
                <a:latin typeface="Baskerville Old Face" panose="02020602080505020303" pitchFamily="18" charset="0"/>
                <a:cs typeface="Arial"/>
              </a:rPr>
              <a:t>Report</a:t>
            </a:r>
            <a:endParaRPr sz="1200" dirty="0">
              <a:latin typeface="Baskerville Old Face" panose="02020602080505020303" pitchFamily="18" charset="0"/>
              <a:cs typeface="Arial"/>
            </a:endParaRPr>
          </a:p>
        </p:txBody>
      </p:sp>
      <p:sp>
        <p:nvSpPr>
          <p:cNvPr id="38" name="object 13">
            <a:extLst>
              <a:ext uri="{FF2B5EF4-FFF2-40B4-BE49-F238E27FC236}">
                <a16:creationId xmlns:a16="http://schemas.microsoft.com/office/drawing/2014/main" id="{0983194C-A8D1-431B-A648-6277A839FDCE}"/>
              </a:ext>
            </a:extLst>
          </p:cNvPr>
          <p:cNvSpPr txBox="1"/>
          <p:nvPr/>
        </p:nvSpPr>
        <p:spPr>
          <a:xfrm>
            <a:off x="5728936" y="3505137"/>
            <a:ext cx="391803" cy="380951"/>
          </a:xfrm>
          <a:prstGeom prst="rect">
            <a:avLst/>
          </a:prstGeom>
        </p:spPr>
        <p:txBody>
          <a:bodyPr vert="horz" wrap="square" lIns="0" tIns="11507" rIns="0" bIns="0" rtlCol="0">
            <a:spAutoFit/>
          </a:bodyPr>
          <a:lstStyle/>
          <a:p>
            <a:pPr marL="11506" marR="4602" indent="12082">
              <a:spcBef>
                <a:spcPts val="91"/>
              </a:spcBef>
            </a:pPr>
            <a:r>
              <a:rPr sz="1200" b="1" spc="-18" dirty="0">
                <a:solidFill>
                  <a:srgbClr val="FFFFFF"/>
                </a:solidFill>
                <a:latin typeface="Baskerville Old Face" panose="02020602080505020303" pitchFamily="18" charset="0"/>
                <a:cs typeface="Arial"/>
              </a:rPr>
              <a:t>Form 3CEB</a:t>
            </a:r>
            <a:endParaRPr sz="1200" dirty="0">
              <a:latin typeface="Baskerville Old Face" panose="02020602080505020303" pitchFamily="18" charset="0"/>
              <a:cs typeface="Arial"/>
            </a:endParaRPr>
          </a:p>
        </p:txBody>
      </p:sp>
      <p:sp>
        <p:nvSpPr>
          <p:cNvPr id="39" name="object 14">
            <a:extLst>
              <a:ext uri="{FF2B5EF4-FFF2-40B4-BE49-F238E27FC236}">
                <a16:creationId xmlns:a16="http://schemas.microsoft.com/office/drawing/2014/main" id="{2D57F988-F6F6-4926-8926-2D7F32CAB3D2}"/>
              </a:ext>
            </a:extLst>
          </p:cNvPr>
          <p:cNvSpPr txBox="1"/>
          <p:nvPr/>
        </p:nvSpPr>
        <p:spPr>
          <a:xfrm>
            <a:off x="8212660" y="3505137"/>
            <a:ext cx="468898" cy="380951"/>
          </a:xfrm>
          <a:prstGeom prst="rect">
            <a:avLst/>
          </a:prstGeom>
        </p:spPr>
        <p:txBody>
          <a:bodyPr vert="horz" wrap="square" lIns="0" tIns="11507" rIns="0" bIns="0" rtlCol="0">
            <a:spAutoFit/>
          </a:bodyPr>
          <a:lstStyle/>
          <a:p>
            <a:pPr marL="115062" marR="4602" indent="-103556">
              <a:spcBef>
                <a:spcPts val="91"/>
              </a:spcBef>
            </a:pPr>
            <a:r>
              <a:rPr sz="1200" b="1" spc="-9" dirty="0">
                <a:solidFill>
                  <a:srgbClr val="FFFFFF"/>
                </a:solidFill>
                <a:latin typeface="Baskerville Old Face" panose="02020602080505020303" pitchFamily="18" charset="0"/>
                <a:cs typeface="Arial"/>
              </a:rPr>
              <a:t>Master </a:t>
            </a:r>
            <a:r>
              <a:rPr sz="1200" b="1" spc="-18" dirty="0">
                <a:solidFill>
                  <a:srgbClr val="FFFFFF"/>
                </a:solidFill>
                <a:latin typeface="Baskerville Old Face" panose="02020602080505020303" pitchFamily="18" charset="0"/>
                <a:cs typeface="Arial"/>
              </a:rPr>
              <a:t>File</a:t>
            </a:r>
            <a:endParaRPr sz="1200" dirty="0">
              <a:latin typeface="Baskerville Old Face" panose="02020602080505020303" pitchFamily="18" charset="0"/>
              <a:cs typeface="Arial"/>
            </a:endParaRPr>
          </a:p>
        </p:txBody>
      </p:sp>
      <p:sp>
        <p:nvSpPr>
          <p:cNvPr id="40" name="object 15">
            <a:extLst>
              <a:ext uri="{FF2B5EF4-FFF2-40B4-BE49-F238E27FC236}">
                <a16:creationId xmlns:a16="http://schemas.microsoft.com/office/drawing/2014/main" id="{9A8FDB1E-26DA-4494-9CA7-B6C6E74BFDBC}"/>
              </a:ext>
            </a:extLst>
          </p:cNvPr>
          <p:cNvSpPr txBox="1"/>
          <p:nvPr/>
        </p:nvSpPr>
        <p:spPr>
          <a:xfrm>
            <a:off x="9417526" y="3424014"/>
            <a:ext cx="751963" cy="565617"/>
          </a:xfrm>
          <a:prstGeom prst="rect">
            <a:avLst/>
          </a:prstGeom>
        </p:spPr>
        <p:txBody>
          <a:bodyPr vert="horz" wrap="square" lIns="0" tIns="11507" rIns="0" bIns="0" rtlCol="0">
            <a:spAutoFit/>
          </a:bodyPr>
          <a:lstStyle/>
          <a:p>
            <a:pPr marL="11506" marR="4602" algn="ctr">
              <a:spcBef>
                <a:spcPts val="91"/>
              </a:spcBef>
            </a:pPr>
            <a:r>
              <a:rPr sz="1200" b="1" dirty="0">
                <a:solidFill>
                  <a:srgbClr val="FFFFFF"/>
                </a:solidFill>
                <a:latin typeface="Baskerville Old Face" panose="02020602080505020303" pitchFamily="18" charset="0"/>
                <a:cs typeface="Arial"/>
              </a:rPr>
              <a:t>Country</a:t>
            </a:r>
            <a:r>
              <a:rPr sz="1200" b="1" spc="-41" dirty="0">
                <a:solidFill>
                  <a:srgbClr val="FFFFFF"/>
                </a:solidFill>
                <a:latin typeface="Baskerville Old Face" panose="02020602080505020303" pitchFamily="18" charset="0"/>
                <a:cs typeface="Arial"/>
              </a:rPr>
              <a:t> </a:t>
            </a:r>
            <a:r>
              <a:rPr sz="1200" b="1" spc="-32" dirty="0">
                <a:solidFill>
                  <a:srgbClr val="FFFFFF"/>
                </a:solidFill>
                <a:latin typeface="Baskerville Old Face" panose="02020602080505020303" pitchFamily="18" charset="0"/>
                <a:cs typeface="Arial"/>
              </a:rPr>
              <a:t>by </a:t>
            </a:r>
            <a:r>
              <a:rPr sz="1200" b="1" spc="-9" dirty="0">
                <a:solidFill>
                  <a:srgbClr val="FFFFFF"/>
                </a:solidFill>
                <a:latin typeface="Baskerville Old Face" panose="02020602080505020303" pitchFamily="18" charset="0"/>
                <a:cs typeface="Arial"/>
              </a:rPr>
              <a:t>Country Reporting</a:t>
            </a:r>
            <a:endParaRPr sz="1200" dirty="0">
              <a:latin typeface="Baskerville Old Face" panose="02020602080505020303" pitchFamily="18" charset="0"/>
              <a:cs typeface="Arial"/>
            </a:endParaRPr>
          </a:p>
        </p:txBody>
      </p:sp>
      <p:sp>
        <p:nvSpPr>
          <p:cNvPr id="41" name="object 16">
            <a:extLst>
              <a:ext uri="{FF2B5EF4-FFF2-40B4-BE49-F238E27FC236}">
                <a16:creationId xmlns:a16="http://schemas.microsoft.com/office/drawing/2014/main" id="{87D22824-EEDF-4741-BA91-BA961CF0402D}"/>
              </a:ext>
            </a:extLst>
          </p:cNvPr>
          <p:cNvSpPr/>
          <p:nvPr/>
        </p:nvSpPr>
        <p:spPr>
          <a:xfrm>
            <a:off x="2182338" y="2843384"/>
            <a:ext cx="7379253" cy="1724856"/>
          </a:xfrm>
          <a:custGeom>
            <a:avLst/>
            <a:gdLst/>
            <a:ahLst/>
            <a:cxnLst/>
            <a:rect l="l" t="t" r="r" b="b"/>
            <a:pathLst>
              <a:path w="8144509" h="1903729">
                <a:moveTo>
                  <a:pt x="44450" y="1403604"/>
                </a:moveTo>
                <a:lnTo>
                  <a:pt x="31750" y="1403604"/>
                </a:lnTo>
                <a:lnTo>
                  <a:pt x="31750" y="1833499"/>
                </a:lnTo>
                <a:lnTo>
                  <a:pt x="44450" y="1833499"/>
                </a:lnTo>
                <a:lnTo>
                  <a:pt x="44450" y="1827149"/>
                </a:lnTo>
                <a:lnTo>
                  <a:pt x="44450" y="1403604"/>
                </a:lnTo>
                <a:close/>
              </a:path>
              <a:path w="8144509" h="1903729">
                <a:moveTo>
                  <a:pt x="76200" y="1865249"/>
                </a:moveTo>
                <a:lnTo>
                  <a:pt x="44450" y="1865249"/>
                </a:lnTo>
                <a:lnTo>
                  <a:pt x="31750" y="1865249"/>
                </a:lnTo>
                <a:lnTo>
                  <a:pt x="0" y="1865249"/>
                </a:lnTo>
                <a:lnTo>
                  <a:pt x="38100" y="1903349"/>
                </a:lnTo>
                <a:lnTo>
                  <a:pt x="76200" y="1865249"/>
                </a:lnTo>
                <a:close/>
              </a:path>
              <a:path w="8144509" h="1903729">
                <a:moveTo>
                  <a:pt x="1431036" y="38100"/>
                </a:moveTo>
                <a:lnTo>
                  <a:pt x="1392936" y="0"/>
                </a:lnTo>
                <a:lnTo>
                  <a:pt x="1354836" y="38100"/>
                </a:lnTo>
                <a:lnTo>
                  <a:pt x="1386586" y="69850"/>
                </a:lnTo>
                <a:lnTo>
                  <a:pt x="1386586" y="499745"/>
                </a:lnTo>
                <a:lnTo>
                  <a:pt x="1399286" y="499745"/>
                </a:lnTo>
                <a:lnTo>
                  <a:pt x="1399286" y="76200"/>
                </a:lnTo>
                <a:lnTo>
                  <a:pt x="1399286" y="69850"/>
                </a:lnTo>
                <a:lnTo>
                  <a:pt x="1431036" y="38100"/>
                </a:lnTo>
                <a:close/>
              </a:path>
              <a:path w="8144509" h="1903729">
                <a:moveTo>
                  <a:pt x="2711450" y="1403604"/>
                </a:moveTo>
                <a:lnTo>
                  <a:pt x="2698750" y="1403604"/>
                </a:lnTo>
                <a:lnTo>
                  <a:pt x="2698750" y="1833499"/>
                </a:lnTo>
                <a:lnTo>
                  <a:pt x="2711450" y="1833499"/>
                </a:lnTo>
                <a:lnTo>
                  <a:pt x="2711450" y="1827149"/>
                </a:lnTo>
                <a:lnTo>
                  <a:pt x="2711450" y="1403604"/>
                </a:lnTo>
                <a:close/>
              </a:path>
              <a:path w="8144509" h="1903729">
                <a:moveTo>
                  <a:pt x="2743200" y="1865249"/>
                </a:moveTo>
                <a:lnTo>
                  <a:pt x="2711450" y="1865249"/>
                </a:lnTo>
                <a:lnTo>
                  <a:pt x="2698750" y="1865249"/>
                </a:lnTo>
                <a:lnTo>
                  <a:pt x="2667000" y="1865249"/>
                </a:lnTo>
                <a:lnTo>
                  <a:pt x="2705100" y="1903349"/>
                </a:lnTo>
                <a:lnTo>
                  <a:pt x="2743200" y="1865249"/>
                </a:lnTo>
                <a:close/>
              </a:path>
              <a:path w="8144509" h="1903729">
                <a:moveTo>
                  <a:pt x="4131564" y="38100"/>
                </a:moveTo>
                <a:lnTo>
                  <a:pt x="4093464" y="0"/>
                </a:lnTo>
                <a:lnTo>
                  <a:pt x="4055364" y="38100"/>
                </a:lnTo>
                <a:lnTo>
                  <a:pt x="4087114" y="69850"/>
                </a:lnTo>
                <a:lnTo>
                  <a:pt x="4087114" y="499745"/>
                </a:lnTo>
                <a:lnTo>
                  <a:pt x="4099814" y="499745"/>
                </a:lnTo>
                <a:lnTo>
                  <a:pt x="4099814" y="76200"/>
                </a:lnTo>
                <a:lnTo>
                  <a:pt x="4099814" y="69850"/>
                </a:lnTo>
                <a:lnTo>
                  <a:pt x="4131564" y="38100"/>
                </a:lnTo>
                <a:close/>
              </a:path>
              <a:path w="8144509" h="1903729">
                <a:moveTo>
                  <a:pt x="5411978" y="1403604"/>
                </a:moveTo>
                <a:lnTo>
                  <a:pt x="5399278" y="1403604"/>
                </a:lnTo>
                <a:lnTo>
                  <a:pt x="5399278" y="1833499"/>
                </a:lnTo>
                <a:lnTo>
                  <a:pt x="5411978" y="1833499"/>
                </a:lnTo>
                <a:lnTo>
                  <a:pt x="5411978" y="1827149"/>
                </a:lnTo>
                <a:lnTo>
                  <a:pt x="5411978" y="1403604"/>
                </a:lnTo>
                <a:close/>
              </a:path>
              <a:path w="8144509" h="1903729">
                <a:moveTo>
                  <a:pt x="5443728" y="1865249"/>
                </a:moveTo>
                <a:lnTo>
                  <a:pt x="5411978" y="1865249"/>
                </a:lnTo>
                <a:lnTo>
                  <a:pt x="5399278" y="1865249"/>
                </a:lnTo>
                <a:lnTo>
                  <a:pt x="5367528" y="1865249"/>
                </a:lnTo>
                <a:lnTo>
                  <a:pt x="5405628" y="1903349"/>
                </a:lnTo>
                <a:lnTo>
                  <a:pt x="5443728" y="1865249"/>
                </a:lnTo>
                <a:close/>
              </a:path>
              <a:path w="8144509" h="1903729">
                <a:moveTo>
                  <a:pt x="6832092" y="38100"/>
                </a:moveTo>
                <a:lnTo>
                  <a:pt x="6793992" y="0"/>
                </a:lnTo>
                <a:lnTo>
                  <a:pt x="6755892" y="38100"/>
                </a:lnTo>
                <a:lnTo>
                  <a:pt x="6787642" y="69850"/>
                </a:lnTo>
                <a:lnTo>
                  <a:pt x="6787642" y="499745"/>
                </a:lnTo>
                <a:lnTo>
                  <a:pt x="6800342" y="499745"/>
                </a:lnTo>
                <a:lnTo>
                  <a:pt x="6800342" y="76200"/>
                </a:lnTo>
                <a:lnTo>
                  <a:pt x="6800342" y="69850"/>
                </a:lnTo>
                <a:lnTo>
                  <a:pt x="6832092" y="38100"/>
                </a:lnTo>
                <a:close/>
              </a:path>
              <a:path w="8144509" h="1903729">
                <a:moveTo>
                  <a:pt x="8112506" y="1403604"/>
                </a:moveTo>
                <a:lnTo>
                  <a:pt x="8099806" y="1403604"/>
                </a:lnTo>
                <a:lnTo>
                  <a:pt x="8099806" y="1833499"/>
                </a:lnTo>
                <a:lnTo>
                  <a:pt x="8112506" y="1833499"/>
                </a:lnTo>
                <a:lnTo>
                  <a:pt x="8112506" y="1827149"/>
                </a:lnTo>
                <a:lnTo>
                  <a:pt x="8112506" y="1403604"/>
                </a:lnTo>
                <a:close/>
              </a:path>
              <a:path w="8144509" h="1903729">
                <a:moveTo>
                  <a:pt x="8144256" y="1865249"/>
                </a:moveTo>
                <a:lnTo>
                  <a:pt x="8112506" y="1865249"/>
                </a:lnTo>
                <a:lnTo>
                  <a:pt x="8099806" y="1865249"/>
                </a:lnTo>
                <a:lnTo>
                  <a:pt x="8068056" y="1865249"/>
                </a:lnTo>
                <a:lnTo>
                  <a:pt x="8106156" y="1903349"/>
                </a:lnTo>
                <a:lnTo>
                  <a:pt x="8144256" y="1865249"/>
                </a:lnTo>
                <a:close/>
              </a:path>
            </a:pathLst>
          </a:custGeom>
          <a:solidFill>
            <a:srgbClr val="7E7E7E"/>
          </a:solidFill>
        </p:spPr>
        <p:txBody>
          <a:bodyPr wrap="square" lIns="0" tIns="0" rIns="0" bIns="0" rtlCol="0"/>
          <a:lstStyle/>
          <a:p>
            <a:endParaRPr sz="1631" dirty="0">
              <a:latin typeface="Baskerville Old Face" panose="02020602080505020303" pitchFamily="18" charset="0"/>
            </a:endParaRPr>
          </a:p>
        </p:txBody>
      </p:sp>
      <p:sp>
        <p:nvSpPr>
          <p:cNvPr id="42" name="object 17">
            <a:extLst>
              <a:ext uri="{FF2B5EF4-FFF2-40B4-BE49-F238E27FC236}">
                <a16:creationId xmlns:a16="http://schemas.microsoft.com/office/drawing/2014/main" id="{5CDA3D4F-941D-44F4-9B9B-F3B07DB71643}"/>
              </a:ext>
            </a:extLst>
          </p:cNvPr>
          <p:cNvSpPr txBox="1"/>
          <p:nvPr/>
        </p:nvSpPr>
        <p:spPr>
          <a:xfrm>
            <a:off x="1721517" y="4691017"/>
            <a:ext cx="1305436" cy="1119615"/>
          </a:xfrm>
          <a:prstGeom prst="rect">
            <a:avLst/>
          </a:prstGeom>
        </p:spPr>
        <p:txBody>
          <a:bodyPr vert="horz" wrap="square" lIns="0" tIns="11507" rIns="0" bIns="0" rtlCol="0">
            <a:spAutoFit/>
          </a:bodyPr>
          <a:lstStyle/>
          <a:p>
            <a:pPr marL="167415" marR="4602" indent="-156484">
              <a:spcBef>
                <a:spcPts val="91"/>
              </a:spcBef>
              <a:buChar char="•"/>
              <a:tabLst>
                <a:tab pos="167415" algn="l"/>
                <a:tab pos="168566" algn="l"/>
              </a:tabLst>
            </a:pPr>
            <a:r>
              <a:rPr sz="1200"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Disclosure </a:t>
            </a:r>
            <a:r>
              <a:rPr sz="1200" dirty="0">
                <a:latin typeface="Baskerville Old Face" panose="02020602080505020303" pitchFamily="18" charset="0"/>
                <a:cs typeface="Microsoft Sans Serif"/>
              </a:rPr>
              <a:t>pertaining</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18" dirty="0">
                <a:latin typeface="Baskerville Old Face" panose="02020602080505020303" pitchFamily="18" charset="0"/>
                <a:cs typeface="Microsoft Sans Serif"/>
              </a:rPr>
              <a:t> </a:t>
            </a:r>
            <a:r>
              <a:rPr sz="1200" spc="-27" dirty="0">
                <a:latin typeface="Baskerville Old Face" panose="02020602080505020303" pitchFamily="18" charset="0"/>
                <a:cs typeface="Microsoft Sans Serif"/>
              </a:rPr>
              <a:t>RPTs </a:t>
            </a:r>
            <a:r>
              <a:rPr sz="1200" spc="-9" dirty="0">
                <a:latin typeface="Baskerville Old Face" panose="02020602080505020303" pitchFamily="18" charset="0"/>
                <a:cs typeface="Microsoft Sans Serif"/>
              </a:rPr>
              <a:t>including</a:t>
            </a:r>
            <a:r>
              <a:rPr sz="1200" spc="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nature</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54"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AE’s</a:t>
            </a:r>
            <a:endParaRPr sz="1200" dirty="0">
              <a:latin typeface="Baskerville Old Face" panose="02020602080505020303" pitchFamily="18" charset="0"/>
              <a:cs typeface="Microsoft Sans Serif"/>
            </a:endParaRPr>
          </a:p>
          <a:p>
            <a:pPr marL="169141" indent="-157635">
              <a:buChar char="•"/>
              <a:tabLst>
                <a:tab pos="169141" algn="l"/>
              </a:tabLst>
            </a:pPr>
            <a:r>
              <a:rPr sz="1200" dirty="0">
                <a:latin typeface="Baskerville Old Face" panose="02020602080505020303" pitchFamily="18" charset="0"/>
                <a:cs typeface="Microsoft Sans Serif"/>
              </a:rPr>
              <a:t>RPT</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Policy</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a:t>
            </a:r>
            <a:endParaRPr sz="1200" dirty="0">
              <a:latin typeface="Baskerville Old Face" panose="02020602080505020303" pitchFamily="18" charset="0"/>
              <a:cs typeface="Microsoft Sans Serif"/>
            </a:endParaRPr>
          </a:p>
          <a:p>
            <a:pPr marL="167415"/>
            <a:r>
              <a:rPr sz="1200" dirty="0">
                <a:latin typeface="Baskerville Old Face" panose="02020602080505020303" pitchFamily="18" charset="0"/>
                <a:cs typeface="Microsoft Sans Serif"/>
              </a:rPr>
              <a:t>Company</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(if </a:t>
            </a:r>
            <a:r>
              <a:rPr sz="1200" spc="-18" dirty="0">
                <a:latin typeface="Baskerville Old Face" panose="02020602080505020303" pitchFamily="18" charset="0"/>
                <a:cs typeface="Microsoft Sans Serif"/>
              </a:rPr>
              <a:t>any)</a:t>
            </a:r>
            <a:endParaRPr sz="1200" dirty="0">
              <a:latin typeface="Baskerville Old Face" panose="02020602080505020303" pitchFamily="18" charset="0"/>
              <a:cs typeface="Microsoft Sans Serif"/>
            </a:endParaRPr>
          </a:p>
        </p:txBody>
      </p:sp>
      <p:sp>
        <p:nvSpPr>
          <p:cNvPr id="43" name="object 18">
            <a:extLst>
              <a:ext uri="{FF2B5EF4-FFF2-40B4-BE49-F238E27FC236}">
                <a16:creationId xmlns:a16="http://schemas.microsoft.com/office/drawing/2014/main" id="{72B7A87D-709C-47A5-B65E-F2947E6E412E}"/>
              </a:ext>
            </a:extLst>
          </p:cNvPr>
          <p:cNvSpPr txBox="1"/>
          <p:nvPr/>
        </p:nvSpPr>
        <p:spPr>
          <a:xfrm>
            <a:off x="5356808" y="1303749"/>
            <a:ext cx="1234095" cy="1488947"/>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Report</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from</a:t>
            </a:r>
            <a:r>
              <a:rPr sz="1200" spc="-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an </a:t>
            </a:r>
            <a:r>
              <a:rPr sz="1200" dirty="0">
                <a:latin typeface="Baskerville Old Face" panose="02020602080505020303" pitchFamily="18" charset="0"/>
                <a:cs typeface="Microsoft Sans Serif"/>
              </a:rPr>
              <a:t>accountant</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be </a:t>
            </a:r>
            <a:r>
              <a:rPr sz="1200" dirty="0">
                <a:latin typeface="Baskerville Old Face" panose="02020602080505020303" pitchFamily="18" charset="0"/>
                <a:cs typeface="Microsoft Sans Serif"/>
              </a:rPr>
              <a:t>furnished</a:t>
            </a:r>
            <a:r>
              <a:rPr sz="1200" spc="-5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under </a:t>
            </a:r>
            <a:r>
              <a:rPr sz="1200" dirty="0">
                <a:latin typeface="Baskerville Old Face" panose="02020602080505020303" pitchFamily="18" charset="0"/>
                <a:cs typeface="Microsoft Sans Serif"/>
              </a:rPr>
              <a:t>section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92E</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relating </a:t>
            </a:r>
            <a:r>
              <a:rPr sz="1200" dirty="0">
                <a:latin typeface="Baskerville Old Face" panose="02020602080505020303" pitchFamily="18" charset="0"/>
                <a:cs typeface="Microsoft Sans Serif"/>
              </a:rPr>
              <a:t>to</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international </a:t>
            </a:r>
            <a:r>
              <a:rPr sz="1200" dirty="0">
                <a:latin typeface="Baskerville Old Face" panose="02020602080505020303" pitchFamily="18" charset="0"/>
                <a:cs typeface="Microsoft Sans Serif"/>
              </a:rPr>
              <a:t>transaction(s)</a:t>
            </a:r>
            <a:r>
              <a:rPr sz="1200" spc="-63"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and </a:t>
            </a:r>
            <a:r>
              <a:rPr sz="1200" dirty="0">
                <a:latin typeface="Baskerville Old Face" panose="02020602080505020303" pitchFamily="18" charset="0"/>
                <a:cs typeface="Microsoft Sans Serif"/>
              </a:rPr>
              <a:t>specified</a:t>
            </a:r>
            <a:r>
              <a:rPr sz="1200" spc="-59"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domestic transaction(s)</a:t>
            </a:r>
            <a:endParaRPr sz="1200" dirty="0">
              <a:latin typeface="Baskerville Old Face" panose="02020602080505020303" pitchFamily="18" charset="0"/>
              <a:cs typeface="Microsoft Sans Serif"/>
            </a:endParaRPr>
          </a:p>
        </p:txBody>
      </p:sp>
      <p:sp>
        <p:nvSpPr>
          <p:cNvPr id="44" name="object 19">
            <a:extLst>
              <a:ext uri="{FF2B5EF4-FFF2-40B4-BE49-F238E27FC236}">
                <a16:creationId xmlns:a16="http://schemas.microsoft.com/office/drawing/2014/main" id="{82D2E538-8884-4210-A415-33855B34B089}"/>
              </a:ext>
            </a:extLst>
          </p:cNvPr>
          <p:cNvSpPr txBox="1"/>
          <p:nvPr/>
        </p:nvSpPr>
        <p:spPr>
          <a:xfrm>
            <a:off x="7698038" y="1360790"/>
            <a:ext cx="1317518" cy="1304281"/>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Basic</a:t>
            </a:r>
            <a:r>
              <a:rPr sz="1200" spc="-14"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information </a:t>
            </a:r>
            <a:r>
              <a:rPr sz="1200" dirty="0">
                <a:latin typeface="Baskerville Old Face" panose="02020602080505020303" pitchFamily="18" charset="0"/>
                <a:cs typeface="Microsoft Sans Serif"/>
              </a:rPr>
              <a:t>relating</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 </a:t>
            </a:r>
            <a:r>
              <a:rPr sz="1200" spc="-23" dirty="0">
                <a:latin typeface="Baskerville Old Face" panose="02020602080505020303" pitchFamily="18" charset="0"/>
                <a:cs typeface="Microsoft Sans Serif"/>
              </a:rPr>
              <a:t>the </a:t>
            </a:r>
            <a:r>
              <a:rPr sz="1200" spc="-9" dirty="0">
                <a:latin typeface="Baskerville Old Face" panose="02020602080505020303" pitchFamily="18" charset="0"/>
                <a:cs typeface="Microsoft Sans Serif"/>
              </a:rPr>
              <a:t>International</a:t>
            </a:r>
            <a:r>
              <a:rPr sz="1200" spc="36"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Group </a:t>
            </a:r>
            <a:r>
              <a:rPr sz="1200" dirty="0">
                <a:latin typeface="Baskerville Old Face" panose="02020602080505020303" pitchFamily="18" charset="0"/>
                <a:cs typeface="Microsoft Sans Serif"/>
              </a:rPr>
              <a:t>(“IG”)</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and</a:t>
            </a:r>
            <a:r>
              <a:rPr sz="1200" spc="-32"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spc="-9" dirty="0">
                <a:latin typeface="Baskerville Old Face" panose="02020602080505020303" pitchFamily="18" charset="0"/>
                <a:cs typeface="Microsoft Sans Serif"/>
              </a:rPr>
              <a:t>constituent</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entities</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the</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IG</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operating</a:t>
            </a:r>
            <a:r>
              <a:rPr sz="1200" spc="-32"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spc="-18" dirty="0">
                <a:latin typeface="Baskerville Old Face" panose="02020602080505020303" pitchFamily="18" charset="0"/>
                <a:cs typeface="Microsoft Sans Serif"/>
              </a:rPr>
              <a:t>India</a:t>
            </a:r>
            <a:endParaRPr sz="1200" dirty="0">
              <a:latin typeface="Baskerville Old Face" panose="02020602080505020303" pitchFamily="18" charset="0"/>
              <a:cs typeface="Microsoft Sans Serif"/>
            </a:endParaRPr>
          </a:p>
        </p:txBody>
      </p:sp>
      <p:sp>
        <p:nvSpPr>
          <p:cNvPr id="45" name="object 20">
            <a:extLst>
              <a:ext uri="{FF2B5EF4-FFF2-40B4-BE49-F238E27FC236}">
                <a16:creationId xmlns:a16="http://schemas.microsoft.com/office/drawing/2014/main" id="{A7EC109B-5B85-40D3-AE0B-7902833B6395}"/>
              </a:ext>
            </a:extLst>
          </p:cNvPr>
          <p:cNvSpPr txBox="1"/>
          <p:nvPr/>
        </p:nvSpPr>
        <p:spPr>
          <a:xfrm>
            <a:off x="8847600" y="4691017"/>
            <a:ext cx="1257108" cy="1488947"/>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Large</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multinationals </a:t>
            </a:r>
            <a:r>
              <a:rPr sz="1200" dirty="0">
                <a:latin typeface="Baskerville Old Face" panose="02020602080505020303" pitchFamily="18" charset="0"/>
                <a:cs typeface="Microsoft Sans Serif"/>
              </a:rPr>
              <a:t>have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provide</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an </a:t>
            </a:r>
            <a:r>
              <a:rPr sz="1200" dirty="0">
                <a:latin typeface="Baskerville Old Face" panose="02020602080505020303" pitchFamily="18" charset="0"/>
                <a:cs typeface="Microsoft Sans Serif"/>
              </a:rPr>
              <a:t>annual</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return,</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CbC</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report,</a:t>
            </a:r>
            <a:r>
              <a:rPr sz="1200" spc="-5"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that </a:t>
            </a:r>
            <a:r>
              <a:rPr sz="1200" dirty="0">
                <a:latin typeface="Baskerville Old Face" panose="02020602080505020303" pitchFamily="18" charset="0"/>
                <a:cs typeface="Microsoft Sans Serif"/>
              </a:rPr>
              <a:t>breaks</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down</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key </a:t>
            </a:r>
            <a:r>
              <a:rPr sz="1200" dirty="0">
                <a:latin typeface="Baskerville Old Face" panose="02020602080505020303" pitchFamily="18" charset="0"/>
                <a:cs typeface="Microsoft Sans Serif"/>
              </a:rPr>
              <a:t>elements</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financial</a:t>
            </a:r>
            <a:r>
              <a:rPr sz="1200" spc="-6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statements </a:t>
            </a:r>
            <a:r>
              <a:rPr sz="1200" dirty="0">
                <a:latin typeface="Baskerville Old Face" panose="02020602080505020303" pitchFamily="18" charset="0"/>
                <a:cs typeface="Microsoft Sans Serif"/>
              </a:rPr>
              <a:t>by </a:t>
            </a:r>
            <a:r>
              <a:rPr sz="1200" spc="-9" dirty="0">
                <a:latin typeface="Baskerville Old Face" panose="02020602080505020303" pitchFamily="18" charset="0"/>
                <a:cs typeface="Microsoft Sans Serif"/>
              </a:rPr>
              <a:t>jurisdiction.</a:t>
            </a:r>
            <a:endParaRPr sz="1200" dirty="0">
              <a:latin typeface="Baskerville Old Face" panose="02020602080505020303" pitchFamily="18" charset="0"/>
              <a:cs typeface="Microsoft Sans Serif"/>
            </a:endParaRPr>
          </a:p>
        </p:txBody>
      </p:sp>
      <p:sp>
        <p:nvSpPr>
          <p:cNvPr id="46" name="object 21">
            <a:extLst>
              <a:ext uri="{FF2B5EF4-FFF2-40B4-BE49-F238E27FC236}">
                <a16:creationId xmlns:a16="http://schemas.microsoft.com/office/drawing/2014/main" id="{E4FCF5F5-BA2E-4201-8C33-E39CA6E2F5BF}"/>
              </a:ext>
            </a:extLst>
          </p:cNvPr>
          <p:cNvSpPr txBox="1"/>
          <p:nvPr/>
        </p:nvSpPr>
        <p:spPr>
          <a:xfrm>
            <a:off x="2417994" y="1117696"/>
            <a:ext cx="1726007" cy="1673613"/>
          </a:xfrm>
          <a:prstGeom prst="rect">
            <a:avLst/>
          </a:prstGeom>
        </p:spPr>
        <p:txBody>
          <a:bodyPr vert="horz" wrap="square" lIns="0" tIns="11507" rIns="0" bIns="0" rtlCol="0">
            <a:spAutoFit/>
          </a:bodyPr>
          <a:lstStyle/>
          <a:p>
            <a:pPr marL="167415" marR="82845" indent="-156484">
              <a:spcBef>
                <a:spcPts val="91"/>
              </a:spcBef>
              <a:buChar char="•"/>
              <a:tabLst>
                <a:tab pos="167415" algn="l"/>
                <a:tab pos="168566" algn="l"/>
              </a:tabLst>
            </a:pPr>
            <a:r>
              <a:rPr sz="1200" dirty="0">
                <a:latin typeface="Baskerville Old Face" panose="02020602080505020303" pitchFamily="18" charset="0"/>
                <a:cs typeface="Microsoft Sans Serif"/>
              </a:rPr>
              <a:t>	Details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5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AE’s</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and</a:t>
            </a:r>
            <a:r>
              <a:rPr sz="1200" spc="-18"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RPT </a:t>
            </a:r>
            <a:r>
              <a:rPr sz="1200" spc="-9" dirty="0">
                <a:latin typeface="Baskerville Old Face" panose="02020602080505020303" pitchFamily="18" charset="0"/>
                <a:cs typeface="Microsoft Sans Serif"/>
              </a:rPr>
              <a:t>disclosure</a:t>
            </a:r>
            <a:endParaRPr sz="1200" dirty="0">
              <a:latin typeface="Baskerville Old Face" panose="02020602080505020303" pitchFamily="18" charset="0"/>
              <a:cs typeface="Microsoft Sans Serif"/>
            </a:endParaRPr>
          </a:p>
          <a:p>
            <a:pPr marL="167415" marR="4602" indent="-156484">
              <a:buChar char="•"/>
              <a:tabLst>
                <a:tab pos="167415" algn="l"/>
                <a:tab pos="168566" algn="l"/>
              </a:tabLst>
            </a:pPr>
            <a:r>
              <a:rPr sz="1200" dirty="0">
                <a:latin typeface="Baskerville Old Face" panose="02020602080505020303" pitchFamily="18" charset="0"/>
                <a:cs typeface="Microsoft Sans Serif"/>
              </a:rPr>
              <a:t>	particulars</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contracts</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or </a:t>
            </a:r>
            <a:r>
              <a:rPr sz="1200" dirty="0">
                <a:latin typeface="Baskerville Old Face" panose="02020602080505020303" pitchFamily="18" charset="0"/>
                <a:cs typeface="Microsoft Sans Serif"/>
              </a:rPr>
              <a:t>arrangements</a:t>
            </a:r>
            <a:r>
              <a:rPr sz="1200" spc="-63"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with </a:t>
            </a:r>
            <a:r>
              <a:rPr sz="1200" dirty="0">
                <a:latin typeface="Baskerville Old Face" panose="02020602080505020303" pitchFamily="18" charset="0"/>
                <a:cs typeface="Microsoft Sans Serif"/>
              </a:rPr>
              <a:t>related</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parties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referred</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to </a:t>
            </a:r>
            <a:r>
              <a:rPr sz="1200" dirty="0">
                <a:latin typeface="Baskerville Old Face" panose="02020602080505020303" pitchFamily="18" charset="0"/>
                <a:cs typeface="Microsoft Sans Serif"/>
              </a:rPr>
              <a:t>in</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sub-</a:t>
            </a:r>
            <a:r>
              <a:rPr sz="1200" dirty="0">
                <a:latin typeface="Baskerville Old Face" panose="02020602080505020303" pitchFamily="18" charset="0"/>
                <a:cs typeface="Microsoft Sans Serif"/>
              </a:rPr>
              <a:t>section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(1)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section</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188</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in</a:t>
            </a:r>
            <a:r>
              <a:rPr sz="1200" spc="-5"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Form</a:t>
            </a:r>
            <a:r>
              <a:rPr sz="1200" spc="45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AOC-</a:t>
            </a:r>
            <a:r>
              <a:rPr sz="1200" spc="-23" dirty="0">
                <a:latin typeface="Baskerville Old Face" panose="02020602080505020303" pitchFamily="18" charset="0"/>
                <a:cs typeface="Microsoft Sans Serif"/>
              </a:rPr>
              <a:t>2;</a:t>
            </a:r>
            <a:endParaRPr sz="1200" dirty="0">
              <a:latin typeface="Baskerville Old Face" panose="02020602080505020303" pitchFamily="18" charset="0"/>
              <a:cs typeface="Microsoft Sans Serif"/>
            </a:endParaRPr>
          </a:p>
          <a:p>
            <a:pPr marL="167415" marR="343460" indent="-156484">
              <a:buChar char="•"/>
              <a:tabLst>
                <a:tab pos="167415" algn="l"/>
                <a:tab pos="168566" algn="l"/>
              </a:tabLst>
            </a:pPr>
            <a:r>
              <a:rPr sz="1200" dirty="0">
                <a:latin typeface="Baskerville Old Face" panose="02020602080505020303" pitchFamily="18" charset="0"/>
                <a:cs typeface="Microsoft Sans Serif"/>
              </a:rPr>
              <a:t>	Foreign</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exchange </a:t>
            </a:r>
            <a:r>
              <a:rPr sz="1200" dirty="0">
                <a:latin typeface="Baskerville Old Face" panose="02020602080505020303" pitchFamily="18" charset="0"/>
                <a:cs typeface="Microsoft Sans Serif"/>
              </a:rPr>
              <a:t>earnings</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and</a:t>
            </a:r>
            <a:r>
              <a:rPr sz="1200" spc="-14"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Outgo</a:t>
            </a:r>
            <a:endParaRPr sz="1200" dirty="0">
              <a:latin typeface="Baskerville Old Face" panose="02020602080505020303" pitchFamily="18" charset="0"/>
              <a:cs typeface="Microsoft Sans Serif"/>
            </a:endParaRPr>
          </a:p>
        </p:txBody>
      </p:sp>
      <p:sp>
        <p:nvSpPr>
          <p:cNvPr id="47" name="object 22">
            <a:extLst>
              <a:ext uri="{FF2B5EF4-FFF2-40B4-BE49-F238E27FC236}">
                <a16:creationId xmlns:a16="http://schemas.microsoft.com/office/drawing/2014/main" id="{FE699F59-5CFB-4BF7-930D-B1C2F03C0A03}"/>
              </a:ext>
            </a:extLst>
          </p:cNvPr>
          <p:cNvSpPr txBox="1"/>
          <p:nvPr/>
        </p:nvSpPr>
        <p:spPr>
          <a:xfrm>
            <a:off x="4507729" y="3518139"/>
            <a:ext cx="468323" cy="380951"/>
          </a:xfrm>
          <a:prstGeom prst="rect">
            <a:avLst/>
          </a:prstGeom>
        </p:spPr>
        <p:txBody>
          <a:bodyPr vert="horz" wrap="square" lIns="0" tIns="11507" rIns="0" bIns="0" rtlCol="0">
            <a:spAutoFit/>
          </a:bodyPr>
          <a:lstStyle/>
          <a:p>
            <a:pPr marL="11506" marR="4602" indent="48326">
              <a:spcBef>
                <a:spcPts val="91"/>
              </a:spcBef>
            </a:pPr>
            <a:r>
              <a:rPr sz="1200" b="1" spc="-9" dirty="0">
                <a:solidFill>
                  <a:srgbClr val="FFFFFF"/>
                </a:solidFill>
                <a:latin typeface="Baskerville Old Face" panose="02020602080505020303" pitchFamily="18" charset="0"/>
                <a:cs typeface="Arial"/>
              </a:rPr>
              <a:t>Audit Report</a:t>
            </a:r>
            <a:endParaRPr sz="1200" dirty="0">
              <a:latin typeface="Baskerville Old Face" panose="02020602080505020303" pitchFamily="18" charset="0"/>
              <a:cs typeface="Arial"/>
            </a:endParaRPr>
          </a:p>
        </p:txBody>
      </p:sp>
      <p:sp>
        <p:nvSpPr>
          <p:cNvPr id="48" name="object 23">
            <a:extLst>
              <a:ext uri="{FF2B5EF4-FFF2-40B4-BE49-F238E27FC236}">
                <a16:creationId xmlns:a16="http://schemas.microsoft.com/office/drawing/2014/main" id="{06FEDFFD-13FE-4E26-BF62-4B9A645BEF73}"/>
              </a:ext>
            </a:extLst>
          </p:cNvPr>
          <p:cNvSpPr txBox="1"/>
          <p:nvPr/>
        </p:nvSpPr>
        <p:spPr>
          <a:xfrm>
            <a:off x="4144001" y="4764200"/>
            <a:ext cx="1362395" cy="750283"/>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Any</a:t>
            </a:r>
            <a:r>
              <a:rPr sz="1200" spc="9"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qualification</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if</a:t>
            </a:r>
            <a:r>
              <a:rPr sz="1200" spc="23"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auditor</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has</a:t>
            </a:r>
            <a:r>
              <a:rPr sz="1200" spc="-9"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done </a:t>
            </a:r>
            <a:r>
              <a:rPr sz="1200" dirty="0">
                <a:latin typeface="Baskerville Old Face" panose="02020602080505020303" pitchFamily="18" charset="0"/>
                <a:cs typeface="Microsoft Sans Serif"/>
              </a:rPr>
              <a:t>around</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a:t>
            </a:r>
            <a:r>
              <a:rPr sz="1200" spc="45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transaction</a:t>
            </a:r>
            <a:endParaRPr sz="1200" dirty="0">
              <a:latin typeface="Baskerville Old Face" panose="02020602080505020303" pitchFamily="18" charset="0"/>
              <a:cs typeface="Microsoft Sans Serif"/>
            </a:endParaRPr>
          </a:p>
        </p:txBody>
      </p:sp>
      <p:sp>
        <p:nvSpPr>
          <p:cNvPr id="49" name="object 24">
            <a:extLst>
              <a:ext uri="{FF2B5EF4-FFF2-40B4-BE49-F238E27FC236}">
                <a16:creationId xmlns:a16="http://schemas.microsoft.com/office/drawing/2014/main" id="{A0761BD3-0EC1-4719-A230-076553480AA5}"/>
              </a:ext>
            </a:extLst>
          </p:cNvPr>
          <p:cNvSpPr txBox="1"/>
          <p:nvPr/>
        </p:nvSpPr>
        <p:spPr>
          <a:xfrm>
            <a:off x="6995135" y="3478325"/>
            <a:ext cx="406762" cy="380951"/>
          </a:xfrm>
          <a:prstGeom prst="rect">
            <a:avLst/>
          </a:prstGeom>
        </p:spPr>
        <p:txBody>
          <a:bodyPr vert="horz" wrap="square" lIns="0" tIns="11507" rIns="0" bIns="0" rtlCol="0">
            <a:spAutoFit/>
          </a:bodyPr>
          <a:lstStyle/>
          <a:p>
            <a:pPr algn="ctr">
              <a:spcBef>
                <a:spcPts val="91"/>
              </a:spcBef>
            </a:pPr>
            <a:r>
              <a:rPr sz="1200" b="1" spc="-23" dirty="0">
                <a:solidFill>
                  <a:srgbClr val="FFFFFF"/>
                </a:solidFill>
                <a:latin typeface="Baskerville Old Face" panose="02020602080505020303" pitchFamily="18" charset="0"/>
                <a:cs typeface="Arial"/>
              </a:rPr>
              <a:t>TP</a:t>
            </a:r>
            <a:endParaRPr sz="1200" dirty="0">
              <a:latin typeface="Baskerville Old Face" panose="02020602080505020303" pitchFamily="18" charset="0"/>
              <a:cs typeface="Arial"/>
            </a:endParaRPr>
          </a:p>
          <a:p>
            <a:pPr algn="ctr">
              <a:lnSpc>
                <a:spcPct val="100000"/>
              </a:lnSpc>
            </a:pPr>
            <a:r>
              <a:rPr sz="1200" b="1" spc="-9" dirty="0">
                <a:solidFill>
                  <a:srgbClr val="FFFFFF"/>
                </a:solidFill>
                <a:latin typeface="Baskerville Old Face" panose="02020602080505020303" pitchFamily="18" charset="0"/>
                <a:cs typeface="Arial"/>
              </a:rPr>
              <a:t>Study</a:t>
            </a:r>
            <a:endParaRPr sz="1200" dirty="0">
              <a:latin typeface="Baskerville Old Face" panose="02020602080505020303" pitchFamily="18" charset="0"/>
              <a:cs typeface="Arial"/>
            </a:endParaRPr>
          </a:p>
        </p:txBody>
      </p:sp>
      <p:sp>
        <p:nvSpPr>
          <p:cNvPr id="50" name="object 25">
            <a:extLst>
              <a:ext uri="{FF2B5EF4-FFF2-40B4-BE49-F238E27FC236}">
                <a16:creationId xmlns:a16="http://schemas.microsoft.com/office/drawing/2014/main" id="{737DE9FA-E7A3-42FE-9F46-852AFFCE6873}"/>
              </a:ext>
            </a:extLst>
          </p:cNvPr>
          <p:cNvSpPr txBox="1"/>
          <p:nvPr/>
        </p:nvSpPr>
        <p:spPr>
          <a:xfrm>
            <a:off x="6566510" y="4702640"/>
            <a:ext cx="1360093" cy="1488947"/>
          </a:xfrm>
          <a:prstGeom prst="rect">
            <a:avLst/>
          </a:prstGeom>
        </p:spPr>
        <p:txBody>
          <a:bodyPr vert="horz" wrap="square" lIns="0" tIns="11507" rIns="0" bIns="0" rtlCol="0">
            <a:spAutoFit/>
          </a:bodyPr>
          <a:lstStyle/>
          <a:p>
            <a:pPr marL="11506" marR="4602">
              <a:spcBef>
                <a:spcPts val="91"/>
              </a:spcBef>
            </a:pPr>
            <a:r>
              <a:rPr sz="1200" spc="-9" dirty="0">
                <a:latin typeface="Baskerville Old Face" panose="02020602080505020303" pitchFamily="18" charset="0"/>
                <a:cs typeface="Microsoft Sans Serif"/>
              </a:rPr>
              <a:t>Transfer</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Pricing</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study </a:t>
            </a:r>
            <a:r>
              <a:rPr sz="1200" dirty="0">
                <a:latin typeface="Baskerville Old Face" panose="02020602080505020303" pitchFamily="18" charset="0"/>
                <a:cs typeface="Microsoft Sans Serif"/>
              </a:rPr>
              <a:t>which</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documents</a:t>
            </a:r>
            <a:r>
              <a:rPr sz="1200" spc="-45"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that </a:t>
            </a:r>
            <a:r>
              <a:rPr sz="1200" dirty="0">
                <a:latin typeface="Baskerville Old Face" panose="02020602080505020303" pitchFamily="18" charset="0"/>
                <a:cs typeface="Microsoft Sans Serif"/>
              </a:rPr>
              <a:t>all</a:t>
            </a:r>
            <a:r>
              <a:rPr sz="1200" spc="-27"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international transactions/</a:t>
            </a:r>
            <a:r>
              <a:rPr sz="1200" spc="45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business </a:t>
            </a:r>
            <a:r>
              <a:rPr sz="1200" dirty="0">
                <a:latin typeface="Baskerville Old Face" panose="02020602080505020303" pitchFamily="18" charset="0"/>
                <a:cs typeface="Microsoft Sans Serif"/>
              </a:rPr>
              <a:t>arrangements</a:t>
            </a:r>
            <a:r>
              <a:rPr sz="1200" spc="-63"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with </a:t>
            </a:r>
            <a:r>
              <a:rPr sz="1200" dirty="0">
                <a:latin typeface="Baskerville Old Face" panose="02020602080505020303" pitchFamily="18" charset="0"/>
                <a:cs typeface="Microsoft Sans Serif"/>
              </a:rPr>
              <a:t>group</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companies</a:t>
            </a:r>
            <a:r>
              <a:rPr sz="1200" spc="-45"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are </a:t>
            </a:r>
            <a:r>
              <a:rPr sz="1200" dirty="0">
                <a:latin typeface="Baskerville Old Face" panose="02020602080505020303" pitchFamily="18" charset="0"/>
                <a:cs typeface="Microsoft Sans Serif"/>
              </a:rPr>
              <a:t>comparable</a:t>
            </a:r>
            <a:r>
              <a:rPr sz="1200" spc="-50"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14"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third </a:t>
            </a:r>
            <a:r>
              <a:rPr sz="1200" spc="-9" dirty="0">
                <a:latin typeface="Baskerville Old Face" panose="02020602080505020303" pitchFamily="18" charset="0"/>
                <a:cs typeface="Microsoft Sans Serif"/>
              </a:rPr>
              <a:t>parties</a:t>
            </a:r>
            <a:endParaRPr sz="1200" dirty="0">
              <a:latin typeface="Baskerville Old Face" panose="02020602080505020303" pitchFamily="18" charset="0"/>
              <a:cs typeface="Microsoft Sans Serif"/>
            </a:endParaRPr>
          </a:p>
        </p:txBody>
      </p:sp>
    </p:spTree>
    <p:extLst>
      <p:ext uri="{BB962C8B-B14F-4D97-AF65-F5344CB8AC3E}">
        <p14:creationId xmlns:p14="http://schemas.microsoft.com/office/powerpoint/2010/main" val="29772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BE70E442-D7B9-4111-B3D3-3EF66F8A3383}"/>
              </a:ext>
            </a:extLst>
          </p:cNvPr>
          <p:cNvGrpSpPr/>
          <p:nvPr/>
        </p:nvGrpSpPr>
        <p:grpSpPr>
          <a:xfrm>
            <a:off x="1721516" y="3075052"/>
            <a:ext cx="8898140" cy="965413"/>
            <a:chOff x="440436" y="3377183"/>
            <a:chExt cx="9820910" cy="1065530"/>
          </a:xfrm>
        </p:grpSpPr>
        <p:sp>
          <p:nvSpPr>
            <p:cNvPr id="3" name="object 4">
              <a:extLst>
                <a:ext uri="{FF2B5EF4-FFF2-40B4-BE49-F238E27FC236}">
                  <a16:creationId xmlns:a16="http://schemas.microsoft.com/office/drawing/2014/main" id="{276E2971-BF86-4855-9832-6E1645EB33F1}"/>
                </a:ext>
              </a:extLst>
            </p:cNvPr>
            <p:cNvSpPr/>
            <p:nvPr/>
          </p:nvSpPr>
          <p:spPr>
            <a:xfrm>
              <a:off x="8622792" y="3377183"/>
              <a:ext cx="1638300" cy="1065530"/>
            </a:xfrm>
            <a:custGeom>
              <a:avLst/>
              <a:gdLst/>
              <a:ahLst/>
              <a:cxnLst/>
              <a:rect l="l" t="t" r="r" b="b"/>
              <a:pathLst>
                <a:path w="1638300" h="1065529">
                  <a:moveTo>
                    <a:pt x="1105661" y="0"/>
                  </a:moveTo>
                  <a:lnTo>
                    <a:pt x="1105661" y="77088"/>
                  </a:lnTo>
                  <a:lnTo>
                    <a:pt x="0" y="77088"/>
                  </a:lnTo>
                  <a:lnTo>
                    <a:pt x="0" y="988186"/>
                  </a:lnTo>
                  <a:lnTo>
                    <a:pt x="1105661" y="988186"/>
                  </a:lnTo>
                  <a:lnTo>
                    <a:pt x="1105661" y="1065276"/>
                  </a:lnTo>
                  <a:lnTo>
                    <a:pt x="1638300" y="532638"/>
                  </a:lnTo>
                  <a:lnTo>
                    <a:pt x="1105661" y="0"/>
                  </a:lnTo>
                  <a:close/>
                </a:path>
              </a:pathLst>
            </a:custGeom>
            <a:solidFill>
              <a:srgbClr val="00D396"/>
            </a:solidFill>
          </p:spPr>
          <p:txBody>
            <a:bodyPr wrap="square" lIns="0" tIns="0" rIns="0" bIns="0" rtlCol="0"/>
            <a:lstStyle/>
            <a:p>
              <a:endParaRPr sz="1631" dirty="0"/>
            </a:p>
          </p:txBody>
        </p:sp>
        <p:sp>
          <p:nvSpPr>
            <p:cNvPr id="4" name="object 5">
              <a:extLst>
                <a:ext uri="{FF2B5EF4-FFF2-40B4-BE49-F238E27FC236}">
                  <a16:creationId xmlns:a16="http://schemas.microsoft.com/office/drawing/2014/main" id="{F61B592F-013D-4E8C-98DB-C8CBA960C74D}"/>
                </a:ext>
              </a:extLst>
            </p:cNvPr>
            <p:cNvSpPr/>
            <p:nvPr/>
          </p:nvSpPr>
          <p:spPr>
            <a:xfrm>
              <a:off x="7252716" y="3377183"/>
              <a:ext cx="1640205" cy="1065530"/>
            </a:xfrm>
            <a:custGeom>
              <a:avLst/>
              <a:gdLst/>
              <a:ahLst/>
              <a:cxnLst/>
              <a:rect l="l" t="t" r="r" b="b"/>
              <a:pathLst>
                <a:path w="1640204" h="1065529">
                  <a:moveTo>
                    <a:pt x="1107185" y="0"/>
                  </a:moveTo>
                  <a:lnTo>
                    <a:pt x="1107185" y="77088"/>
                  </a:lnTo>
                  <a:lnTo>
                    <a:pt x="0" y="77088"/>
                  </a:lnTo>
                  <a:lnTo>
                    <a:pt x="0" y="988186"/>
                  </a:lnTo>
                  <a:lnTo>
                    <a:pt x="1107185" y="988186"/>
                  </a:lnTo>
                  <a:lnTo>
                    <a:pt x="1107185" y="1065276"/>
                  </a:lnTo>
                  <a:lnTo>
                    <a:pt x="1639824" y="532638"/>
                  </a:lnTo>
                  <a:lnTo>
                    <a:pt x="1107185" y="0"/>
                  </a:lnTo>
                  <a:close/>
                </a:path>
              </a:pathLst>
            </a:custGeom>
            <a:solidFill>
              <a:srgbClr val="007361"/>
            </a:solidFill>
          </p:spPr>
          <p:txBody>
            <a:bodyPr wrap="square" lIns="0" tIns="0" rIns="0" bIns="0" rtlCol="0"/>
            <a:lstStyle/>
            <a:p>
              <a:endParaRPr sz="1631" dirty="0"/>
            </a:p>
          </p:txBody>
        </p:sp>
        <p:sp>
          <p:nvSpPr>
            <p:cNvPr id="5" name="object 6">
              <a:extLst>
                <a:ext uri="{FF2B5EF4-FFF2-40B4-BE49-F238E27FC236}">
                  <a16:creationId xmlns:a16="http://schemas.microsoft.com/office/drawing/2014/main" id="{1C53A313-91B1-4306-ACE0-163A97440E61}"/>
                </a:ext>
              </a:extLst>
            </p:cNvPr>
            <p:cNvSpPr/>
            <p:nvPr/>
          </p:nvSpPr>
          <p:spPr>
            <a:xfrm>
              <a:off x="5882639"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D396"/>
            </a:solidFill>
          </p:spPr>
          <p:txBody>
            <a:bodyPr wrap="square" lIns="0" tIns="0" rIns="0" bIns="0" rtlCol="0"/>
            <a:lstStyle/>
            <a:p>
              <a:endParaRPr sz="1631" dirty="0"/>
            </a:p>
          </p:txBody>
        </p:sp>
        <p:sp>
          <p:nvSpPr>
            <p:cNvPr id="6" name="object 7">
              <a:extLst>
                <a:ext uri="{FF2B5EF4-FFF2-40B4-BE49-F238E27FC236}">
                  <a16:creationId xmlns:a16="http://schemas.microsoft.com/office/drawing/2014/main" id="{B9016552-C4B0-4735-BBAB-A98ED82BE23A}"/>
                </a:ext>
              </a:extLst>
            </p:cNvPr>
            <p:cNvSpPr/>
            <p:nvPr/>
          </p:nvSpPr>
          <p:spPr>
            <a:xfrm>
              <a:off x="4530851"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7361"/>
            </a:solidFill>
          </p:spPr>
          <p:txBody>
            <a:bodyPr wrap="square" lIns="0" tIns="0" rIns="0" bIns="0" rtlCol="0"/>
            <a:lstStyle/>
            <a:p>
              <a:endParaRPr sz="1631" dirty="0"/>
            </a:p>
          </p:txBody>
        </p:sp>
        <p:sp>
          <p:nvSpPr>
            <p:cNvPr id="7" name="object 8">
              <a:extLst>
                <a:ext uri="{FF2B5EF4-FFF2-40B4-BE49-F238E27FC236}">
                  <a16:creationId xmlns:a16="http://schemas.microsoft.com/office/drawing/2014/main" id="{7CC26FA8-30EA-477F-984E-0B4490A87C23}"/>
                </a:ext>
              </a:extLst>
            </p:cNvPr>
            <p:cNvSpPr/>
            <p:nvPr/>
          </p:nvSpPr>
          <p:spPr>
            <a:xfrm>
              <a:off x="3160775"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D396"/>
            </a:solidFill>
          </p:spPr>
          <p:txBody>
            <a:bodyPr wrap="square" lIns="0" tIns="0" rIns="0" bIns="0" rtlCol="0"/>
            <a:lstStyle/>
            <a:p>
              <a:endParaRPr sz="1631" dirty="0"/>
            </a:p>
          </p:txBody>
        </p:sp>
        <p:sp>
          <p:nvSpPr>
            <p:cNvPr id="8" name="object 9">
              <a:extLst>
                <a:ext uri="{FF2B5EF4-FFF2-40B4-BE49-F238E27FC236}">
                  <a16:creationId xmlns:a16="http://schemas.microsoft.com/office/drawing/2014/main" id="{8BADDBD2-DE9D-4AE6-880F-EFFBE1913DCC}"/>
                </a:ext>
              </a:extLst>
            </p:cNvPr>
            <p:cNvSpPr/>
            <p:nvPr/>
          </p:nvSpPr>
          <p:spPr>
            <a:xfrm>
              <a:off x="1808988" y="3377183"/>
              <a:ext cx="1640205" cy="1065530"/>
            </a:xfrm>
            <a:custGeom>
              <a:avLst/>
              <a:gdLst/>
              <a:ahLst/>
              <a:cxnLst/>
              <a:rect l="l" t="t" r="r" b="b"/>
              <a:pathLst>
                <a:path w="1640204" h="1065529">
                  <a:moveTo>
                    <a:pt x="1107186" y="0"/>
                  </a:moveTo>
                  <a:lnTo>
                    <a:pt x="1107186" y="77088"/>
                  </a:lnTo>
                  <a:lnTo>
                    <a:pt x="0" y="77088"/>
                  </a:lnTo>
                  <a:lnTo>
                    <a:pt x="0" y="988186"/>
                  </a:lnTo>
                  <a:lnTo>
                    <a:pt x="1107186" y="988186"/>
                  </a:lnTo>
                  <a:lnTo>
                    <a:pt x="1107186" y="1065276"/>
                  </a:lnTo>
                  <a:lnTo>
                    <a:pt x="1639824" y="532638"/>
                  </a:lnTo>
                  <a:lnTo>
                    <a:pt x="1107186" y="0"/>
                  </a:lnTo>
                  <a:close/>
                </a:path>
              </a:pathLst>
            </a:custGeom>
            <a:solidFill>
              <a:srgbClr val="007361"/>
            </a:solidFill>
          </p:spPr>
          <p:txBody>
            <a:bodyPr wrap="square" lIns="0" tIns="0" rIns="0" bIns="0" rtlCol="0"/>
            <a:lstStyle/>
            <a:p>
              <a:endParaRPr sz="1631" dirty="0"/>
            </a:p>
          </p:txBody>
        </p:sp>
        <p:sp>
          <p:nvSpPr>
            <p:cNvPr id="9" name="object 10">
              <a:extLst>
                <a:ext uri="{FF2B5EF4-FFF2-40B4-BE49-F238E27FC236}">
                  <a16:creationId xmlns:a16="http://schemas.microsoft.com/office/drawing/2014/main" id="{032DBAC2-63B3-4B74-A891-49533C8920BB}"/>
                </a:ext>
              </a:extLst>
            </p:cNvPr>
            <p:cNvSpPr/>
            <p:nvPr/>
          </p:nvSpPr>
          <p:spPr>
            <a:xfrm>
              <a:off x="440436" y="3377183"/>
              <a:ext cx="1638300" cy="1065530"/>
            </a:xfrm>
            <a:custGeom>
              <a:avLst/>
              <a:gdLst/>
              <a:ahLst/>
              <a:cxnLst/>
              <a:rect l="l" t="t" r="r" b="b"/>
              <a:pathLst>
                <a:path w="1638300" h="1065529">
                  <a:moveTo>
                    <a:pt x="1105662" y="0"/>
                  </a:moveTo>
                  <a:lnTo>
                    <a:pt x="1105662" y="77088"/>
                  </a:lnTo>
                  <a:lnTo>
                    <a:pt x="0" y="77088"/>
                  </a:lnTo>
                  <a:lnTo>
                    <a:pt x="0" y="988186"/>
                  </a:lnTo>
                  <a:lnTo>
                    <a:pt x="1105662" y="988186"/>
                  </a:lnTo>
                  <a:lnTo>
                    <a:pt x="1105662" y="1065276"/>
                  </a:lnTo>
                  <a:lnTo>
                    <a:pt x="1638300" y="532638"/>
                  </a:lnTo>
                  <a:lnTo>
                    <a:pt x="1105662" y="0"/>
                  </a:lnTo>
                  <a:close/>
                </a:path>
              </a:pathLst>
            </a:custGeom>
            <a:solidFill>
              <a:srgbClr val="00D396"/>
            </a:solidFill>
          </p:spPr>
          <p:txBody>
            <a:bodyPr wrap="square" lIns="0" tIns="0" rIns="0" bIns="0" rtlCol="0"/>
            <a:lstStyle/>
            <a:p>
              <a:endParaRPr sz="1631" dirty="0"/>
            </a:p>
          </p:txBody>
        </p:sp>
      </p:grpSp>
      <p:sp>
        <p:nvSpPr>
          <p:cNvPr id="10" name="object 11">
            <a:extLst>
              <a:ext uri="{FF2B5EF4-FFF2-40B4-BE49-F238E27FC236}">
                <a16:creationId xmlns:a16="http://schemas.microsoft.com/office/drawing/2014/main" id="{085F6F1A-6568-486E-85B7-D39E23316FA9}"/>
              </a:ext>
            </a:extLst>
          </p:cNvPr>
          <p:cNvSpPr txBox="1"/>
          <p:nvPr/>
        </p:nvSpPr>
        <p:spPr>
          <a:xfrm>
            <a:off x="2009775" y="3359614"/>
            <a:ext cx="360145" cy="196285"/>
          </a:xfrm>
          <a:prstGeom prst="rect">
            <a:avLst/>
          </a:prstGeom>
        </p:spPr>
        <p:txBody>
          <a:bodyPr vert="horz" wrap="square" lIns="0" tIns="11507" rIns="0" bIns="0" rtlCol="0">
            <a:spAutoFit/>
          </a:bodyPr>
          <a:lstStyle/>
          <a:p>
            <a:pPr marL="11506">
              <a:spcBef>
                <a:spcPts val="91"/>
              </a:spcBef>
            </a:pPr>
            <a:r>
              <a:rPr sz="1200" b="1" spc="-23" dirty="0">
                <a:solidFill>
                  <a:srgbClr val="FFFFFF"/>
                </a:solidFill>
                <a:latin typeface="Arial"/>
                <a:cs typeface="Arial"/>
              </a:rPr>
              <a:t>ROI</a:t>
            </a:r>
            <a:endParaRPr sz="1087" dirty="0">
              <a:latin typeface="Arial"/>
              <a:cs typeface="Arial"/>
            </a:endParaRPr>
          </a:p>
        </p:txBody>
      </p:sp>
      <p:sp>
        <p:nvSpPr>
          <p:cNvPr id="11" name="object 12">
            <a:extLst>
              <a:ext uri="{FF2B5EF4-FFF2-40B4-BE49-F238E27FC236}">
                <a16:creationId xmlns:a16="http://schemas.microsoft.com/office/drawing/2014/main" id="{13A32DB4-1C20-411B-9191-0DC68E59E73E}"/>
              </a:ext>
            </a:extLst>
          </p:cNvPr>
          <p:cNvSpPr txBox="1"/>
          <p:nvPr/>
        </p:nvSpPr>
        <p:spPr>
          <a:xfrm>
            <a:off x="3318854" y="3359615"/>
            <a:ext cx="524591" cy="380951"/>
          </a:xfrm>
          <a:prstGeom prst="rect">
            <a:avLst/>
          </a:prstGeom>
        </p:spPr>
        <p:txBody>
          <a:bodyPr vert="horz" wrap="square" lIns="0" tIns="11507" rIns="0" bIns="0" rtlCol="0">
            <a:spAutoFit/>
          </a:bodyPr>
          <a:lstStyle/>
          <a:p>
            <a:pPr marL="96652" marR="4602" indent="-85721" algn="ctr">
              <a:spcBef>
                <a:spcPts val="91"/>
              </a:spcBef>
            </a:pPr>
            <a:r>
              <a:rPr sz="1200" b="1" spc="-18" dirty="0">
                <a:solidFill>
                  <a:srgbClr val="FFFFFF"/>
                </a:solidFill>
                <a:latin typeface="Arial"/>
                <a:cs typeface="Arial"/>
              </a:rPr>
              <a:t>Form </a:t>
            </a:r>
            <a:r>
              <a:rPr sz="1200" b="1" spc="-23" dirty="0">
                <a:solidFill>
                  <a:srgbClr val="FFFFFF"/>
                </a:solidFill>
                <a:latin typeface="Arial"/>
                <a:cs typeface="Arial"/>
              </a:rPr>
              <a:t>A2</a:t>
            </a:r>
            <a:endParaRPr sz="1200" dirty="0">
              <a:latin typeface="Arial"/>
              <a:cs typeface="Arial"/>
            </a:endParaRPr>
          </a:p>
        </p:txBody>
      </p:sp>
      <p:sp>
        <p:nvSpPr>
          <p:cNvPr id="12" name="object 13">
            <a:extLst>
              <a:ext uri="{FF2B5EF4-FFF2-40B4-BE49-F238E27FC236}">
                <a16:creationId xmlns:a16="http://schemas.microsoft.com/office/drawing/2014/main" id="{4E94F305-EDA8-4EEF-A05E-ABDC49E1D22B}"/>
              </a:ext>
            </a:extLst>
          </p:cNvPr>
          <p:cNvSpPr txBox="1"/>
          <p:nvPr/>
        </p:nvSpPr>
        <p:spPr>
          <a:xfrm>
            <a:off x="4502435" y="3359615"/>
            <a:ext cx="692474" cy="380951"/>
          </a:xfrm>
          <a:prstGeom prst="rect">
            <a:avLst/>
          </a:prstGeom>
        </p:spPr>
        <p:txBody>
          <a:bodyPr vert="horz" wrap="square" lIns="0" tIns="11507" rIns="0" bIns="0" rtlCol="0">
            <a:spAutoFit/>
          </a:bodyPr>
          <a:lstStyle/>
          <a:p>
            <a:pPr marL="93200" marR="4602" indent="-82269">
              <a:spcBef>
                <a:spcPts val="91"/>
              </a:spcBef>
            </a:pPr>
            <a:r>
              <a:rPr sz="1200" b="1" spc="-36" dirty="0">
                <a:solidFill>
                  <a:srgbClr val="FFFFFF"/>
                </a:solidFill>
                <a:latin typeface="Arial"/>
                <a:cs typeface="Arial"/>
              </a:rPr>
              <a:t>Tax</a:t>
            </a:r>
            <a:r>
              <a:rPr sz="1200" b="1" spc="-32" dirty="0">
                <a:solidFill>
                  <a:srgbClr val="FFFFFF"/>
                </a:solidFill>
                <a:latin typeface="Arial"/>
                <a:cs typeface="Arial"/>
              </a:rPr>
              <a:t> </a:t>
            </a:r>
            <a:r>
              <a:rPr sz="1200" b="1" spc="-18" dirty="0">
                <a:solidFill>
                  <a:srgbClr val="FFFFFF"/>
                </a:solidFill>
                <a:latin typeface="Arial"/>
                <a:cs typeface="Arial"/>
              </a:rPr>
              <a:t>Audit </a:t>
            </a:r>
            <a:r>
              <a:rPr sz="1200" b="1" spc="-9" dirty="0">
                <a:solidFill>
                  <a:srgbClr val="FFFFFF"/>
                </a:solidFill>
                <a:latin typeface="Arial"/>
                <a:cs typeface="Arial"/>
              </a:rPr>
              <a:t>Report</a:t>
            </a:r>
            <a:endParaRPr sz="1200" dirty="0">
              <a:latin typeface="Arial"/>
              <a:cs typeface="Arial"/>
            </a:endParaRPr>
          </a:p>
        </p:txBody>
      </p:sp>
      <p:sp>
        <p:nvSpPr>
          <p:cNvPr id="13" name="object 14">
            <a:extLst>
              <a:ext uri="{FF2B5EF4-FFF2-40B4-BE49-F238E27FC236}">
                <a16:creationId xmlns:a16="http://schemas.microsoft.com/office/drawing/2014/main" id="{4F2CCC3E-4285-4268-ACA6-E552CED9626B}"/>
              </a:ext>
            </a:extLst>
          </p:cNvPr>
          <p:cNvSpPr txBox="1"/>
          <p:nvPr/>
        </p:nvSpPr>
        <p:spPr>
          <a:xfrm>
            <a:off x="5774120" y="3359614"/>
            <a:ext cx="457890" cy="196285"/>
          </a:xfrm>
          <a:prstGeom prst="rect">
            <a:avLst/>
          </a:prstGeom>
        </p:spPr>
        <p:txBody>
          <a:bodyPr vert="horz" wrap="square" lIns="0" tIns="11507" rIns="0" bIns="0" rtlCol="0">
            <a:spAutoFit/>
          </a:bodyPr>
          <a:lstStyle/>
          <a:p>
            <a:pPr marL="11506">
              <a:spcBef>
                <a:spcPts val="91"/>
              </a:spcBef>
            </a:pPr>
            <a:r>
              <a:rPr sz="1200" b="1" spc="-18" dirty="0">
                <a:solidFill>
                  <a:srgbClr val="FFFFFF"/>
                </a:solidFill>
                <a:latin typeface="Arial"/>
                <a:cs typeface="Arial"/>
              </a:rPr>
              <a:t>FIRC</a:t>
            </a:r>
            <a:endParaRPr sz="1200" dirty="0">
              <a:latin typeface="Arial"/>
              <a:cs typeface="Arial"/>
            </a:endParaRPr>
          </a:p>
        </p:txBody>
      </p:sp>
      <p:sp>
        <p:nvSpPr>
          <p:cNvPr id="14" name="object 15">
            <a:extLst>
              <a:ext uri="{FF2B5EF4-FFF2-40B4-BE49-F238E27FC236}">
                <a16:creationId xmlns:a16="http://schemas.microsoft.com/office/drawing/2014/main" id="{28EE8A28-6A89-45AE-86F2-E048F6AFF9DA}"/>
              </a:ext>
            </a:extLst>
          </p:cNvPr>
          <p:cNvSpPr txBox="1"/>
          <p:nvPr/>
        </p:nvSpPr>
        <p:spPr>
          <a:xfrm>
            <a:off x="6842901" y="3359615"/>
            <a:ext cx="1015696" cy="380951"/>
          </a:xfrm>
          <a:prstGeom prst="rect">
            <a:avLst/>
          </a:prstGeom>
        </p:spPr>
        <p:txBody>
          <a:bodyPr vert="horz" wrap="square" lIns="0" tIns="11507" rIns="0" bIns="0" rtlCol="0">
            <a:spAutoFit/>
          </a:bodyPr>
          <a:lstStyle/>
          <a:p>
            <a:pPr marL="103556" marR="4602" indent="-92625" algn="ctr">
              <a:spcBef>
                <a:spcPts val="91"/>
              </a:spcBef>
            </a:pPr>
            <a:r>
              <a:rPr sz="1200" b="1" spc="-9" dirty="0">
                <a:solidFill>
                  <a:srgbClr val="FFFFFF"/>
                </a:solidFill>
                <a:latin typeface="Arial"/>
                <a:cs typeface="Arial"/>
              </a:rPr>
              <a:t>Counterparty Financials</a:t>
            </a:r>
            <a:endParaRPr sz="1200" dirty="0">
              <a:latin typeface="Arial"/>
              <a:cs typeface="Arial"/>
            </a:endParaRPr>
          </a:p>
        </p:txBody>
      </p:sp>
      <p:sp>
        <p:nvSpPr>
          <p:cNvPr id="15" name="object 16">
            <a:extLst>
              <a:ext uri="{FF2B5EF4-FFF2-40B4-BE49-F238E27FC236}">
                <a16:creationId xmlns:a16="http://schemas.microsoft.com/office/drawing/2014/main" id="{622835F2-2A30-44B3-A3CE-F5114F9150AE}"/>
              </a:ext>
            </a:extLst>
          </p:cNvPr>
          <p:cNvSpPr txBox="1"/>
          <p:nvPr/>
        </p:nvSpPr>
        <p:spPr>
          <a:xfrm>
            <a:off x="8240237" y="3359614"/>
            <a:ext cx="514618" cy="196285"/>
          </a:xfrm>
          <a:prstGeom prst="rect">
            <a:avLst/>
          </a:prstGeom>
        </p:spPr>
        <p:txBody>
          <a:bodyPr vert="horz" wrap="square" lIns="0" tIns="11507" rIns="0" bIns="0" rtlCol="0">
            <a:spAutoFit/>
          </a:bodyPr>
          <a:lstStyle/>
          <a:p>
            <a:pPr marL="11506" algn="ctr">
              <a:spcBef>
                <a:spcPts val="91"/>
              </a:spcBef>
            </a:pPr>
            <a:r>
              <a:rPr sz="1200" b="1" spc="-9" dirty="0">
                <a:solidFill>
                  <a:srgbClr val="FFFFFF"/>
                </a:solidFill>
                <a:latin typeface="Arial"/>
                <a:cs typeface="Arial"/>
              </a:rPr>
              <a:t>Softex</a:t>
            </a:r>
            <a:endParaRPr sz="1200" dirty="0">
              <a:latin typeface="Arial"/>
              <a:cs typeface="Arial"/>
            </a:endParaRPr>
          </a:p>
        </p:txBody>
      </p:sp>
      <p:sp>
        <p:nvSpPr>
          <p:cNvPr id="16" name="object 17">
            <a:extLst>
              <a:ext uri="{FF2B5EF4-FFF2-40B4-BE49-F238E27FC236}">
                <a16:creationId xmlns:a16="http://schemas.microsoft.com/office/drawing/2014/main" id="{396AC4E7-A2FB-439E-9904-F2DA778D36E2}"/>
              </a:ext>
            </a:extLst>
          </p:cNvPr>
          <p:cNvSpPr txBox="1"/>
          <p:nvPr/>
        </p:nvSpPr>
        <p:spPr>
          <a:xfrm>
            <a:off x="9382125" y="3275961"/>
            <a:ext cx="714873" cy="380951"/>
          </a:xfrm>
          <a:prstGeom prst="rect">
            <a:avLst/>
          </a:prstGeom>
        </p:spPr>
        <p:txBody>
          <a:bodyPr vert="horz" wrap="square" lIns="0" tIns="11507" rIns="0" bIns="0" rtlCol="0">
            <a:spAutoFit/>
          </a:bodyPr>
          <a:lstStyle/>
          <a:p>
            <a:pPr marL="11506" marR="4602" indent="119664">
              <a:spcBef>
                <a:spcPts val="91"/>
              </a:spcBef>
            </a:pPr>
            <a:r>
              <a:rPr sz="1200" b="1" spc="-18" dirty="0">
                <a:solidFill>
                  <a:srgbClr val="FFFFFF"/>
                </a:solidFill>
                <a:latin typeface="Arial"/>
                <a:cs typeface="Arial"/>
              </a:rPr>
              <a:t>Form </a:t>
            </a:r>
            <a:r>
              <a:rPr sz="1200" b="1" spc="-9" dirty="0">
                <a:solidFill>
                  <a:srgbClr val="FFFFFF"/>
                </a:solidFill>
                <a:latin typeface="Arial"/>
                <a:cs typeface="Arial"/>
              </a:rPr>
              <a:t>15CA/CB</a:t>
            </a:r>
            <a:endParaRPr sz="1200" dirty="0">
              <a:latin typeface="Arial"/>
              <a:cs typeface="Arial"/>
            </a:endParaRPr>
          </a:p>
        </p:txBody>
      </p:sp>
      <p:sp>
        <p:nvSpPr>
          <p:cNvPr id="17" name="object 18">
            <a:extLst>
              <a:ext uri="{FF2B5EF4-FFF2-40B4-BE49-F238E27FC236}">
                <a16:creationId xmlns:a16="http://schemas.microsoft.com/office/drawing/2014/main" id="{8E64B5B3-A4D9-4879-8875-4EFD3797E654}"/>
              </a:ext>
            </a:extLst>
          </p:cNvPr>
          <p:cNvSpPr/>
          <p:nvPr/>
        </p:nvSpPr>
        <p:spPr>
          <a:xfrm>
            <a:off x="2182338" y="2695331"/>
            <a:ext cx="7379253" cy="1724856"/>
          </a:xfrm>
          <a:custGeom>
            <a:avLst/>
            <a:gdLst/>
            <a:ahLst/>
            <a:cxnLst/>
            <a:rect l="l" t="t" r="r" b="b"/>
            <a:pathLst>
              <a:path w="8144509" h="1903729">
                <a:moveTo>
                  <a:pt x="44450" y="1403604"/>
                </a:moveTo>
                <a:lnTo>
                  <a:pt x="31750" y="1403604"/>
                </a:lnTo>
                <a:lnTo>
                  <a:pt x="31750" y="1833499"/>
                </a:lnTo>
                <a:lnTo>
                  <a:pt x="44450" y="1833499"/>
                </a:lnTo>
                <a:lnTo>
                  <a:pt x="44450" y="1827149"/>
                </a:lnTo>
                <a:lnTo>
                  <a:pt x="44450" y="1403604"/>
                </a:lnTo>
                <a:close/>
              </a:path>
              <a:path w="8144509" h="1903729">
                <a:moveTo>
                  <a:pt x="76200" y="1865249"/>
                </a:moveTo>
                <a:lnTo>
                  <a:pt x="44450" y="1865249"/>
                </a:lnTo>
                <a:lnTo>
                  <a:pt x="31750" y="1865249"/>
                </a:lnTo>
                <a:lnTo>
                  <a:pt x="0" y="1865249"/>
                </a:lnTo>
                <a:lnTo>
                  <a:pt x="38100" y="1903349"/>
                </a:lnTo>
                <a:lnTo>
                  <a:pt x="76200" y="1865249"/>
                </a:lnTo>
                <a:close/>
              </a:path>
              <a:path w="8144509" h="1903729">
                <a:moveTo>
                  <a:pt x="1431036" y="38100"/>
                </a:moveTo>
                <a:lnTo>
                  <a:pt x="1392936" y="0"/>
                </a:lnTo>
                <a:lnTo>
                  <a:pt x="1354836" y="38100"/>
                </a:lnTo>
                <a:lnTo>
                  <a:pt x="1386586" y="69850"/>
                </a:lnTo>
                <a:lnTo>
                  <a:pt x="1386586" y="499745"/>
                </a:lnTo>
                <a:lnTo>
                  <a:pt x="1399286" y="499745"/>
                </a:lnTo>
                <a:lnTo>
                  <a:pt x="1399286" y="76200"/>
                </a:lnTo>
                <a:lnTo>
                  <a:pt x="1399286" y="69850"/>
                </a:lnTo>
                <a:lnTo>
                  <a:pt x="1431036" y="38100"/>
                </a:lnTo>
                <a:close/>
              </a:path>
              <a:path w="8144509" h="1903729">
                <a:moveTo>
                  <a:pt x="2711450" y="1403604"/>
                </a:moveTo>
                <a:lnTo>
                  <a:pt x="2698750" y="1403604"/>
                </a:lnTo>
                <a:lnTo>
                  <a:pt x="2698750" y="1833499"/>
                </a:lnTo>
                <a:lnTo>
                  <a:pt x="2711450" y="1833499"/>
                </a:lnTo>
                <a:lnTo>
                  <a:pt x="2711450" y="1827149"/>
                </a:lnTo>
                <a:lnTo>
                  <a:pt x="2711450" y="1403604"/>
                </a:lnTo>
                <a:close/>
              </a:path>
              <a:path w="8144509" h="1903729">
                <a:moveTo>
                  <a:pt x="2743200" y="1865249"/>
                </a:moveTo>
                <a:lnTo>
                  <a:pt x="2711450" y="1865249"/>
                </a:lnTo>
                <a:lnTo>
                  <a:pt x="2698750" y="1865249"/>
                </a:lnTo>
                <a:lnTo>
                  <a:pt x="2667000" y="1865249"/>
                </a:lnTo>
                <a:lnTo>
                  <a:pt x="2705100" y="1903349"/>
                </a:lnTo>
                <a:lnTo>
                  <a:pt x="2743200" y="1865249"/>
                </a:lnTo>
                <a:close/>
              </a:path>
              <a:path w="8144509" h="1903729">
                <a:moveTo>
                  <a:pt x="4131564" y="38100"/>
                </a:moveTo>
                <a:lnTo>
                  <a:pt x="4093464" y="0"/>
                </a:lnTo>
                <a:lnTo>
                  <a:pt x="4055364" y="38100"/>
                </a:lnTo>
                <a:lnTo>
                  <a:pt x="4087114" y="69850"/>
                </a:lnTo>
                <a:lnTo>
                  <a:pt x="4087114" y="499745"/>
                </a:lnTo>
                <a:lnTo>
                  <a:pt x="4099814" y="499745"/>
                </a:lnTo>
                <a:lnTo>
                  <a:pt x="4099814" y="76200"/>
                </a:lnTo>
                <a:lnTo>
                  <a:pt x="4099814" y="69850"/>
                </a:lnTo>
                <a:lnTo>
                  <a:pt x="4131564" y="38100"/>
                </a:lnTo>
                <a:close/>
              </a:path>
              <a:path w="8144509" h="1903729">
                <a:moveTo>
                  <a:pt x="5411978" y="1403604"/>
                </a:moveTo>
                <a:lnTo>
                  <a:pt x="5399278" y="1403604"/>
                </a:lnTo>
                <a:lnTo>
                  <a:pt x="5399278" y="1833499"/>
                </a:lnTo>
                <a:lnTo>
                  <a:pt x="5411978" y="1833499"/>
                </a:lnTo>
                <a:lnTo>
                  <a:pt x="5411978" y="1827149"/>
                </a:lnTo>
                <a:lnTo>
                  <a:pt x="5411978" y="1403604"/>
                </a:lnTo>
                <a:close/>
              </a:path>
              <a:path w="8144509" h="1903729">
                <a:moveTo>
                  <a:pt x="5443728" y="1865249"/>
                </a:moveTo>
                <a:lnTo>
                  <a:pt x="5411978" y="1865249"/>
                </a:lnTo>
                <a:lnTo>
                  <a:pt x="5399278" y="1865249"/>
                </a:lnTo>
                <a:lnTo>
                  <a:pt x="5367528" y="1865249"/>
                </a:lnTo>
                <a:lnTo>
                  <a:pt x="5405628" y="1903349"/>
                </a:lnTo>
                <a:lnTo>
                  <a:pt x="5443728" y="1865249"/>
                </a:lnTo>
                <a:close/>
              </a:path>
              <a:path w="8144509" h="1903729">
                <a:moveTo>
                  <a:pt x="6832092" y="38100"/>
                </a:moveTo>
                <a:lnTo>
                  <a:pt x="6793992" y="0"/>
                </a:lnTo>
                <a:lnTo>
                  <a:pt x="6755892" y="38100"/>
                </a:lnTo>
                <a:lnTo>
                  <a:pt x="6787642" y="69850"/>
                </a:lnTo>
                <a:lnTo>
                  <a:pt x="6787642" y="499745"/>
                </a:lnTo>
                <a:lnTo>
                  <a:pt x="6800342" y="499745"/>
                </a:lnTo>
                <a:lnTo>
                  <a:pt x="6800342" y="76200"/>
                </a:lnTo>
                <a:lnTo>
                  <a:pt x="6800342" y="69850"/>
                </a:lnTo>
                <a:lnTo>
                  <a:pt x="6832092" y="38100"/>
                </a:lnTo>
                <a:close/>
              </a:path>
              <a:path w="8144509" h="1903729">
                <a:moveTo>
                  <a:pt x="8112506" y="1403604"/>
                </a:moveTo>
                <a:lnTo>
                  <a:pt x="8099806" y="1403604"/>
                </a:lnTo>
                <a:lnTo>
                  <a:pt x="8099806" y="1833499"/>
                </a:lnTo>
                <a:lnTo>
                  <a:pt x="8112506" y="1833499"/>
                </a:lnTo>
                <a:lnTo>
                  <a:pt x="8112506" y="1827149"/>
                </a:lnTo>
                <a:lnTo>
                  <a:pt x="8112506" y="1403604"/>
                </a:lnTo>
                <a:close/>
              </a:path>
              <a:path w="8144509" h="1903729">
                <a:moveTo>
                  <a:pt x="8144256" y="1865249"/>
                </a:moveTo>
                <a:lnTo>
                  <a:pt x="8112506" y="1865249"/>
                </a:lnTo>
                <a:lnTo>
                  <a:pt x="8099806" y="1865249"/>
                </a:lnTo>
                <a:lnTo>
                  <a:pt x="8068056" y="1865249"/>
                </a:lnTo>
                <a:lnTo>
                  <a:pt x="8106156" y="1903349"/>
                </a:lnTo>
                <a:lnTo>
                  <a:pt x="8144256" y="1865249"/>
                </a:lnTo>
                <a:close/>
              </a:path>
            </a:pathLst>
          </a:custGeom>
          <a:solidFill>
            <a:srgbClr val="7E7E7E"/>
          </a:solidFill>
        </p:spPr>
        <p:txBody>
          <a:bodyPr wrap="square" lIns="0" tIns="0" rIns="0" bIns="0" rtlCol="0"/>
          <a:lstStyle/>
          <a:p>
            <a:endParaRPr sz="1631" dirty="0"/>
          </a:p>
        </p:txBody>
      </p:sp>
      <p:sp>
        <p:nvSpPr>
          <p:cNvPr id="18" name="object 19">
            <a:extLst>
              <a:ext uri="{FF2B5EF4-FFF2-40B4-BE49-F238E27FC236}">
                <a16:creationId xmlns:a16="http://schemas.microsoft.com/office/drawing/2014/main" id="{C68DD117-7F22-4B33-8304-3AFB90581100}"/>
              </a:ext>
            </a:extLst>
          </p:cNvPr>
          <p:cNvSpPr txBox="1"/>
          <p:nvPr/>
        </p:nvSpPr>
        <p:spPr>
          <a:xfrm>
            <a:off x="1789990" y="4536292"/>
            <a:ext cx="1335929" cy="380951"/>
          </a:xfrm>
          <a:prstGeom prst="rect">
            <a:avLst/>
          </a:prstGeom>
        </p:spPr>
        <p:txBody>
          <a:bodyPr vert="horz" wrap="square" lIns="0" tIns="11507" rIns="0" bIns="0" rtlCol="0">
            <a:spAutoFit/>
          </a:bodyPr>
          <a:lstStyle/>
          <a:p>
            <a:pPr marL="11506">
              <a:spcBef>
                <a:spcPts val="91"/>
              </a:spcBef>
            </a:pPr>
            <a:r>
              <a:rPr sz="1200" dirty="0">
                <a:latin typeface="Baskerville Old Face" panose="02020602080505020303" pitchFamily="18" charset="0"/>
                <a:cs typeface="Microsoft Sans Serif"/>
              </a:rPr>
              <a:t>Suo</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Moto</a:t>
            </a:r>
            <a:r>
              <a:rPr sz="1200" spc="-50"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Adjustment</a:t>
            </a:r>
            <a:endParaRPr sz="1200" dirty="0">
              <a:latin typeface="Baskerville Old Face" panose="02020602080505020303" pitchFamily="18" charset="0"/>
              <a:cs typeface="Microsoft Sans Serif"/>
            </a:endParaRPr>
          </a:p>
        </p:txBody>
      </p:sp>
      <p:sp>
        <p:nvSpPr>
          <p:cNvPr id="19" name="object 20">
            <a:extLst>
              <a:ext uri="{FF2B5EF4-FFF2-40B4-BE49-F238E27FC236}">
                <a16:creationId xmlns:a16="http://schemas.microsoft.com/office/drawing/2014/main" id="{FE3E120C-C166-4D4A-A037-E6DFE53B0E8B}"/>
              </a:ext>
            </a:extLst>
          </p:cNvPr>
          <p:cNvSpPr txBox="1"/>
          <p:nvPr/>
        </p:nvSpPr>
        <p:spPr>
          <a:xfrm>
            <a:off x="4099723" y="4541223"/>
            <a:ext cx="1327874" cy="934949"/>
          </a:xfrm>
          <a:prstGeom prst="rect">
            <a:avLst/>
          </a:prstGeom>
        </p:spPr>
        <p:txBody>
          <a:bodyPr vert="horz" wrap="square" lIns="0" tIns="11507" rIns="0" bIns="0" rtlCol="0">
            <a:spAutoFit/>
          </a:bodyPr>
          <a:lstStyle/>
          <a:p>
            <a:pPr marL="167415" marR="4602" indent="-156484">
              <a:spcBef>
                <a:spcPts val="91"/>
              </a:spcBef>
              <a:buChar char="•"/>
              <a:tabLst>
                <a:tab pos="167415" algn="l"/>
                <a:tab pos="169141" algn="l"/>
              </a:tabLst>
            </a:pPr>
            <a:r>
              <a:rPr sz="1200" dirty="0">
                <a:latin typeface="Baskerville Old Face" panose="02020602080505020303" pitchFamily="18" charset="0"/>
                <a:cs typeface="Microsoft Sans Serif"/>
              </a:rPr>
              <a:t>	Payments</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made</a:t>
            </a:r>
            <a:r>
              <a:rPr sz="1200" spc="-32"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to </a:t>
            </a:r>
            <a:r>
              <a:rPr sz="1200" dirty="0">
                <a:latin typeface="Baskerville Old Face" panose="02020602080505020303" pitchFamily="18" charset="0"/>
                <a:cs typeface="Microsoft Sans Serif"/>
              </a:rPr>
              <a:t>related</a:t>
            </a:r>
            <a:r>
              <a:rPr sz="1200" spc="-32"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party </a:t>
            </a:r>
            <a:r>
              <a:rPr sz="1200" spc="-9" dirty="0">
                <a:latin typeface="Baskerville Old Face" panose="02020602080505020303" pitchFamily="18" charset="0"/>
                <a:cs typeface="Microsoft Sans Serif"/>
              </a:rPr>
              <a:t>40a(ii)b</a:t>
            </a:r>
            <a:endParaRPr sz="1200" dirty="0">
              <a:latin typeface="Baskerville Old Face" panose="02020602080505020303" pitchFamily="18" charset="0"/>
              <a:cs typeface="Microsoft Sans Serif"/>
            </a:endParaRPr>
          </a:p>
          <a:p>
            <a:pPr marL="169716" indent="-158210">
              <a:buChar char="•"/>
              <a:tabLst>
                <a:tab pos="169716" algn="l"/>
              </a:tabLst>
            </a:pPr>
            <a:r>
              <a:rPr sz="1200" spc="-9" dirty="0">
                <a:latin typeface="Baskerville Old Face" panose="02020602080505020303" pitchFamily="18" charset="0"/>
                <a:cs typeface="Microsoft Sans Serif"/>
              </a:rPr>
              <a:t>Secondary</a:t>
            </a:r>
            <a:endParaRPr sz="1200" dirty="0">
              <a:latin typeface="Baskerville Old Face" panose="02020602080505020303" pitchFamily="18" charset="0"/>
              <a:cs typeface="Microsoft Sans Serif"/>
            </a:endParaRPr>
          </a:p>
          <a:p>
            <a:pPr marL="167415"/>
            <a:r>
              <a:rPr sz="1200" spc="-9" dirty="0">
                <a:latin typeface="Baskerville Old Face" panose="02020602080505020303" pitchFamily="18" charset="0"/>
                <a:cs typeface="Microsoft Sans Serif"/>
              </a:rPr>
              <a:t>adjustment</a:t>
            </a:r>
            <a:endParaRPr sz="1200" dirty="0">
              <a:latin typeface="Baskerville Old Face" panose="02020602080505020303" pitchFamily="18" charset="0"/>
              <a:cs typeface="Microsoft Sans Serif"/>
            </a:endParaRPr>
          </a:p>
        </p:txBody>
      </p:sp>
      <p:sp>
        <p:nvSpPr>
          <p:cNvPr id="20" name="object 21">
            <a:extLst>
              <a:ext uri="{FF2B5EF4-FFF2-40B4-BE49-F238E27FC236}">
                <a16:creationId xmlns:a16="http://schemas.microsoft.com/office/drawing/2014/main" id="{B61605A4-7304-49BD-B4AF-E1F855B8E49F}"/>
              </a:ext>
            </a:extLst>
          </p:cNvPr>
          <p:cNvSpPr txBox="1"/>
          <p:nvPr/>
        </p:nvSpPr>
        <p:spPr>
          <a:xfrm>
            <a:off x="6652371" y="4512300"/>
            <a:ext cx="1346861" cy="1119615"/>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Copy</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Financials</a:t>
            </a:r>
            <a:r>
              <a:rPr sz="1200" spc="-4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filed</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by</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AE’s of</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Indian Entity,</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which</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helps</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in </a:t>
            </a:r>
            <a:r>
              <a:rPr sz="1200" dirty="0">
                <a:latin typeface="Baskerville Old Face" panose="02020602080505020303" pitchFamily="18" charset="0"/>
                <a:cs typeface="Microsoft Sans Serif"/>
              </a:rPr>
              <a:t>TP</a:t>
            </a:r>
            <a:r>
              <a:rPr sz="1200" spc="-36"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analysis</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the </a:t>
            </a:r>
            <a:r>
              <a:rPr sz="1200" dirty="0">
                <a:latin typeface="Baskerville Old Face" panose="02020602080505020303" pitchFamily="18" charset="0"/>
                <a:cs typeface="Microsoft Sans Serif"/>
              </a:rPr>
              <a:t>Indian</a:t>
            </a:r>
            <a:r>
              <a:rPr sz="1200" spc="-32"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Entity</a:t>
            </a:r>
            <a:endParaRPr sz="1200" dirty="0">
              <a:latin typeface="Baskerville Old Face" panose="02020602080505020303" pitchFamily="18" charset="0"/>
              <a:cs typeface="Microsoft Sans Serif"/>
            </a:endParaRPr>
          </a:p>
        </p:txBody>
      </p:sp>
      <p:sp>
        <p:nvSpPr>
          <p:cNvPr id="21" name="object 22">
            <a:extLst>
              <a:ext uri="{FF2B5EF4-FFF2-40B4-BE49-F238E27FC236}">
                <a16:creationId xmlns:a16="http://schemas.microsoft.com/office/drawing/2014/main" id="{F93B64D0-18A0-45C3-986C-EE6F9B590A3D}"/>
              </a:ext>
            </a:extLst>
          </p:cNvPr>
          <p:cNvSpPr txBox="1"/>
          <p:nvPr/>
        </p:nvSpPr>
        <p:spPr>
          <a:xfrm>
            <a:off x="8763120" y="4512300"/>
            <a:ext cx="1952881" cy="1488947"/>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15CA</a:t>
            </a:r>
            <a:r>
              <a:rPr sz="1200" spc="-7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declaration</a:t>
            </a:r>
            <a:r>
              <a:rPr sz="1200" spc="-32"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that </a:t>
            </a:r>
            <a:r>
              <a:rPr sz="1200" dirty="0">
                <a:latin typeface="Baskerville Old Face" panose="02020602080505020303" pitchFamily="18" charset="0"/>
                <a:cs typeface="Microsoft Sans Serif"/>
              </a:rPr>
              <a:t>the</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amount</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has been </a:t>
            </a:r>
            <a:r>
              <a:rPr sz="1200" spc="-18" dirty="0">
                <a:latin typeface="Baskerville Old Face" panose="02020602080505020303" pitchFamily="18" charset="0"/>
                <a:cs typeface="Microsoft Sans Serif"/>
              </a:rPr>
              <a:t>paid </a:t>
            </a:r>
            <a:r>
              <a:rPr sz="1200" dirty="0">
                <a:latin typeface="Baskerville Old Face" panose="02020602080505020303" pitchFamily="18" charset="0"/>
                <a:cs typeface="Microsoft Sans Serif"/>
              </a:rPr>
              <a:t>to non</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resident</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after</a:t>
            </a:r>
            <a:r>
              <a:rPr sz="1200" spc="-32"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TDS, </a:t>
            </a:r>
            <a:r>
              <a:rPr sz="1200" dirty="0">
                <a:latin typeface="Baskerville Old Face" panose="02020602080505020303" pitchFamily="18" charset="0"/>
                <a:cs typeface="Microsoft Sans Serif"/>
              </a:rPr>
              <a:t>15CB</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certificate</a:t>
            </a:r>
            <a:r>
              <a:rPr sz="1200" spc="-32"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that </a:t>
            </a:r>
            <a:r>
              <a:rPr sz="1200" dirty="0">
                <a:latin typeface="Baskerville Old Face" panose="02020602080505020303" pitchFamily="18" charset="0"/>
                <a:cs typeface="Microsoft Sans Serif"/>
              </a:rPr>
              <a:t>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a:t>
            </a:r>
            <a:r>
              <a:rPr sz="1200" spc="-5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issues</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stating</a:t>
            </a:r>
            <a:r>
              <a:rPr sz="1200" spc="-18" dirty="0">
                <a:latin typeface="Baskerville Old Face" panose="02020602080505020303" pitchFamily="18" charset="0"/>
                <a:cs typeface="Microsoft Sans Serif"/>
              </a:rPr>
              <a:t> that </a:t>
            </a:r>
            <a:r>
              <a:rPr sz="1200" dirty="0">
                <a:latin typeface="Baskerville Old Face" panose="02020602080505020303" pitchFamily="18" charset="0"/>
                <a:cs typeface="Microsoft Sans Serif"/>
              </a:rPr>
              <a:t>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provisions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has</a:t>
            </a:r>
            <a:r>
              <a:rPr sz="1200" spc="-23"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been </a:t>
            </a:r>
            <a:r>
              <a:rPr sz="1200" dirty="0">
                <a:latin typeface="Baskerville Old Face" panose="02020602080505020303" pitchFamily="18" charset="0"/>
                <a:cs typeface="Microsoft Sans Serif"/>
              </a:rPr>
              <a:t>complied,</a:t>
            </a:r>
            <a:r>
              <a:rPr sz="1200" spc="-4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payments </a:t>
            </a:r>
            <a:r>
              <a:rPr sz="1200" dirty="0">
                <a:latin typeface="Baskerville Old Face" panose="02020602080505020303" pitchFamily="18" charset="0"/>
                <a:cs typeface="Microsoft Sans Serif"/>
              </a:rPr>
              <a:t>made</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6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AE’s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can</a:t>
            </a:r>
            <a:r>
              <a:rPr sz="1200" spc="-5" dirty="0">
                <a:latin typeface="Baskerville Old Face" panose="02020602080505020303" pitchFamily="18" charset="0"/>
                <a:cs typeface="Microsoft Sans Serif"/>
              </a:rPr>
              <a:t> </a:t>
            </a:r>
            <a:r>
              <a:rPr sz="1200" spc="-32" dirty="0">
                <a:latin typeface="Baskerville Old Face" panose="02020602080505020303" pitchFamily="18" charset="0"/>
                <a:cs typeface="Microsoft Sans Serif"/>
              </a:rPr>
              <a:t>be </a:t>
            </a:r>
            <a:r>
              <a:rPr sz="1200" dirty="0">
                <a:latin typeface="Baskerville Old Face" panose="02020602080505020303" pitchFamily="18" charset="0"/>
                <a:cs typeface="Microsoft Sans Serif"/>
              </a:rPr>
              <a:t>correlated</a:t>
            </a:r>
            <a:r>
              <a:rPr sz="1200" spc="-4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with</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these</a:t>
            </a:r>
            <a:r>
              <a:rPr sz="1200" spc="-32"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forms.</a:t>
            </a:r>
            <a:endParaRPr sz="1200" dirty="0">
              <a:latin typeface="Baskerville Old Face" panose="02020602080505020303" pitchFamily="18" charset="0"/>
              <a:cs typeface="Microsoft Sans Serif"/>
            </a:endParaRPr>
          </a:p>
        </p:txBody>
      </p:sp>
      <p:sp>
        <p:nvSpPr>
          <p:cNvPr id="22" name="object 23">
            <a:extLst>
              <a:ext uri="{FF2B5EF4-FFF2-40B4-BE49-F238E27FC236}">
                <a16:creationId xmlns:a16="http://schemas.microsoft.com/office/drawing/2014/main" id="{6A8B890A-F967-4F43-95D7-18B56E252509}"/>
              </a:ext>
            </a:extLst>
          </p:cNvPr>
          <p:cNvSpPr txBox="1"/>
          <p:nvPr/>
        </p:nvSpPr>
        <p:spPr>
          <a:xfrm>
            <a:off x="2457955" y="1428943"/>
            <a:ext cx="2024491" cy="1119615"/>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Form</a:t>
            </a:r>
            <a:r>
              <a:rPr sz="1200" spc="-5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A2 is a </a:t>
            </a:r>
            <a:r>
              <a:rPr sz="1200" spc="-18" dirty="0">
                <a:latin typeface="Baskerville Old Face" panose="02020602080505020303" pitchFamily="18" charset="0"/>
                <a:cs typeface="Microsoft Sans Serif"/>
              </a:rPr>
              <a:t>FEMA </a:t>
            </a:r>
            <a:r>
              <a:rPr sz="1200" dirty="0">
                <a:latin typeface="Baskerville Old Face" panose="02020602080505020303" pitchFamily="18" charset="0"/>
                <a:cs typeface="Microsoft Sans Serif"/>
              </a:rPr>
              <a:t>declaration</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cum</a:t>
            </a:r>
            <a:r>
              <a:rPr sz="1200" spc="-50"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application </a:t>
            </a:r>
            <a:r>
              <a:rPr sz="1200" dirty="0">
                <a:latin typeface="Baskerville Old Face" panose="02020602080505020303" pitchFamily="18" charset="0"/>
                <a:cs typeface="Microsoft Sans Serif"/>
              </a:rPr>
              <a:t>for</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purchase</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of </a:t>
            </a:r>
            <a:r>
              <a:rPr sz="1200" spc="-9" dirty="0">
                <a:latin typeface="Baskerville Old Face" panose="02020602080505020303" pitchFamily="18" charset="0"/>
                <a:cs typeface="Microsoft Sans Serif"/>
              </a:rPr>
              <a:t>foreign </a:t>
            </a:r>
            <a:r>
              <a:rPr sz="1200" dirty="0">
                <a:latin typeface="Baskerville Old Face" panose="02020602080505020303" pitchFamily="18" charset="0"/>
                <a:cs typeface="Microsoft Sans Serif"/>
              </a:rPr>
              <a:t>exchange</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for</a:t>
            </a:r>
            <a:r>
              <a:rPr sz="1200" spc="-1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remittance </a:t>
            </a:r>
            <a:r>
              <a:rPr sz="1200" dirty="0">
                <a:latin typeface="Baskerville Old Face" panose="02020602080505020303" pitchFamily="18" charset="0"/>
                <a:cs typeface="Microsoft Sans Serif"/>
              </a:rPr>
              <a:t>purposes</a:t>
            </a:r>
            <a:r>
              <a:rPr sz="1200" spc="-32" dirty="0">
                <a:latin typeface="Baskerville Old Face" panose="02020602080505020303" pitchFamily="18" charset="0"/>
                <a:cs typeface="Microsoft Sans Serif"/>
              </a:rPr>
              <a:t> </a:t>
            </a:r>
            <a:r>
              <a:rPr sz="1200" spc="285" dirty="0">
                <a:latin typeface="Baskerville Old Face" panose="02020602080505020303" pitchFamily="18" charset="0"/>
                <a:cs typeface="Microsoft Sans Serif"/>
              </a:rPr>
              <a:t>–</a:t>
            </a:r>
            <a:r>
              <a:rPr sz="1200" dirty="0">
                <a:latin typeface="Baskerville Old Face" panose="02020602080505020303" pitchFamily="18" charset="0"/>
                <a:cs typeface="Microsoft Sans Serif"/>
              </a:rPr>
              <a:t> which</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can</a:t>
            </a:r>
            <a:r>
              <a:rPr sz="1200" spc="-9"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be </a:t>
            </a:r>
            <a:r>
              <a:rPr sz="1200" dirty="0">
                <a:latin typeface="Baskerville Old Face" panose="02020602080505020303" pitchFamily="18" charset="0"/>
                <a:cs typeface="Microsoft Sans Serif"/>
              </a:rPr>
              <a:t>used</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as</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documentary </a:t>
            </a:r>
            <a:r>
              <a:rPr sz="1200" dirty="0">
                <a:latin typeface="Baskerville Old Face" panose="02020602080505020303" pitchFamily="18" charset="0"/>
                <a:cs typeface="Microsoft Sans Serif"/>
              </a:rPr>
              <a:t>evidences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for</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TP</a:t>
            </a:r>
            <a:r>
              <a:rPr sz="1200" spc="-27"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Purposes</a:t>
            </a:r>
            <a:endParaRPr sz="1200" dirty="0">
              <a:latin typeface="Baskerville Old Face" panose="02020602080505020303" pitchFamily="18" charset="0"/>
              <a:cs typeface="Microsoft Sans Serif"/>
            </a:endParaRPr>
          </a:p>
        </p:txBody>
      </p:sp>
      <p:sp>
        <p:nvSpPr>
          <p:cNvPr id="23" name="object 24">
            <a:extLst>
              <a:ext uri="{FF2B5EF4-FFF2-40B4-BE49-F238E27FC236}">
                <a16:creationId xmlns:a16="http://schemas.microsoft.com/office/drawing/2014/main" id="{39C5EDC8-41DE-44D7-BFF7-1EDAFA6B9112}"/>
              </a:ext>
            </a:extLst>
          </p:cNvPr>
          <p:cNvSpPr txBox="1"/>
          <p:nvPr/>
        </p:nvSpPr>
        <p:spPr>
          <a:xfrm>
            <a:off x="5156133" y="1470871"/>
            <a:ext cx="1686768" cy="1119615"/>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FIRC</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is a</a:t>
            </a:r>
            <a:r>
              <a:rPr sz="1200" spc="5"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document </a:t>
            </a:r>
            <a:r>
              <a:rPr sz="1200" dirty="0">
                <a:latin typeface="Baskerville Old Face" panose="02020602080505020303" pitchFamily="18" charset="0"/>
                <a:cs typeface="Microsoft Sans Serif"/>
              </a:rPr>
              <a:t>that</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acts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as</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 proof</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of </a:t>
            </a:r>
            <a:r>
              <a:rPr sz="1200" dirty="0">
                <a:latin typeface="Baskerville Old Face" panose="02020602080505020303" pitchFamily="18" charset="0"/>
                <a:cs typeface="Microsoft Sans Serif"/>
              </a:rPr>
              <a:t>foreign</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transfers</a:t>
            </a:r>
            <a:r>
              <a:rPr sz="1200" spc="-32"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to </a:t>
            </a:r>
            <a:r>
              <a:rPr sz="1200" dirty="0">
                <a:latin typeface="Baskerville Old Face" panose="02020602080505020303" pitchFamily="18" charset="0"/>
                <a:cs typeface="Microsoft Sans Serif"/>
              </a:rPr>
              <a:t>India,</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which</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can</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be </a:t>
            </a:r>
            <a:r>
              <a:rPr sz="1200" dirty="0">
                <a:latin typeface="Baskerville Old Face" panose="02020602080505020303" pitchFamily="18" charset="0"/>
                <a:cs typeface="Microsoft Sans Serif"/>
              </a:rPr>
              <a:t>used</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as </a:t>
            </a:r>
            <a:r>
              <a:rPr sz="1200" spc="-9" dirty="0">
                <a:latin typeface="Baskerville Old Face" panose="02020602080505020303" pitchFamily="18" charset="0"/>
                <a:cs typeface="Microsoft Sans Serif"/>
              </a:rPr>
              <a:t>documentary </a:t>
            </a:r>
            <a:r>
              <a:rPr sz="1200" dirty="0">
                <a:latin typeface="Baskerville Old Face" panose="02020602080505020303" pitchFamily="18" charset="0"/>
                <a:cs typeface="Microsoft Sans Serif"/>
              </a:rPr>
              <a:t>evidences</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for</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TP </a:t>
            </a:r>
            <a:r>
              <a:rPr sz="1200" spc="-9" dirty="0">
                <a:latin typeface="Baskerville Old Face" panose="02020602080505020303" pitchFamily="18" charset="0"/>
                <a:cs typeface="Microsoft Sans Serif"/>
              </a:rPr>
              <a:t>Purposes</a:t>
            </a:r>
            <a:endParaRPr sz="1200" dirty="0">
              <a:latin typeface="Baskerville Old Face" panose="02020602080505020303" pitchFamily="18" charset="0"/>
              <a:cs typeface="Microsoft Sans Serif"/>
            </a:endParaRPr>
          </a:p>
        </p:txBody>
      </p:sp>
      <p:sp>
        <p:nvSpPr>
          <p:cNvPr id="24" name="object 25">
            <a:extLst>
              <a:ext uri="{FF2B5EF4-FFF2-40B4-BE49-F238E27FC236}">
                <a16:creationId xmlns:a16="http://schemas.microsoft.com/office/drawing/2014/main" id="{87FCC293-80B0-434D-9C48-5B5FDEF83F92}"/>
              </a:ext>
            </a:extLst>
          </p:cNvPr>
          <p:cNvSpPr txBox="1"/>
          <p:nvPr/>
        </p:nvSpPr>
        <p:spPr>
          <a:xfrm>
            <a:off x="7588937" y="1428942"/>
            <a:ext cx="2331835" cy="1119615"/>
          </a:xfrm>
          <a:prstGeom prst="rect">
            <a:avLst/>
          </a:prstGeom>
        </p:spPr>
        <p:txBody>
          <a:bodyPr vert="horz" wrap="square" lIns="0" tIns="11507" rIns="0" bIns="0" rtlCol="0">
            <a:spAutoFit/>
          </a:bodyPr>
          <a:lstStyle/>
          <a:p>
            <a:pPr marL="11506" marR="4602">
              <a:spcBef>
                <a:spcPts val="91"/>
              </a:spcBef>
            </a:pPr>
            <a:r>
              <a:rPr sz="1200" dirty="0">
                <a:latin typeface="Baskerville Old Face" panose="02020602080505020303" pitchFamily="18" charset="0"/>
                <a:cs typeface="Microsoft Sans Serif"/>
              </a:rPr>
              <a:t>Any</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company</a:t>
            </a:r>
            <a:r>
              <a:rPr sz="1200" spc="-23"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who</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does</a:t>
            </a:r>
            <a:r>
              <a:rPr sz="1200" spc="-23"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IT/ITES </a:t>
            </a:r>
            <a:r>
              <a:rPr sz="1200" dirty="0">
                <a:latin typeface="Baskerville Old Face" panose="02020602080505020303" pitchFamily="18" charset="0"/>
                <a:cs typeface="Microsoft Sans Serif"/>
              </a:rPr>
              <a:t>exports</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through</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Data</a:t>
            </a:r>
            <a:r>
              <a:rPr sz="1200" spc="-18" dirty="0">
                <a:latin typeface="Baskerville Old Face" panose="02020602080505020303" pitchFamily="18" charset="0"/>
                <a:cs typeface="Microsoft Sans Serif"/>
              </a:rPr>
              <a:t> </a:t>
            </a:r>
            <a:r>
              <a:rPr sz="1200" spc="-9" dirty="0">
                <a:latin typeface="Baskerville Old Face" panose="02020602080505020303" pitchFamily="18" charset="0"/>
                <a:cs typeface="Microsoft Sans Serif"/>
              </a:rPr>
              <a:t>communication </a:t>
            </a:r>
            <a:r>
              <a:rPr sz="1200" dirty="0">
                <a:latin typeface="Baskerville Old Face" panose="02020602080505020303" pitchFamily="18" charset="0"/>
                <a:cs typeface="Microsoft Sans Serif"/>
              </a:rPr>
              <a:t>links</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needs</a:t>
            </a:r>
            <a:r>
              <a:rPr sz="1200" spc="-27"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to submit</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the</a:t>
            </a:r>
            <a:r>
              <a:rPr sz="1200" spc="14"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Softex</a:t>
            </a:r>
            <a:r>
              <a:rPr sz="1200" spc="-14" dirty="0">
                <a:latin typeface="Baskerville Old Face" panose="02020602080505020303" pitchFamily="18" charset="0"/>
                <a:cs typeface="Microsoft Sans Serif"/>
              </a:rPr>
              <a:t> </a:t>
            </a:r>
            <a:r>
              <a:rPr sz="1200" spc="-18" dirty="0">
                <a:latin typeface="Baskerville Old Face" panose="02020602080505020303" pitchFamily="18" charset="0"/>
                <a:cs typeface="Microsoft Sans Serif"/>
              </a:rPr>
              <a:t>Form </a:t>
            </a:r>
            <a:r>
              <a:rPr sz="1200" dirty="0">
                <a:latin typeface="Baskerville Old Face" panose="02020602080505020303" pitchFamily="18" charset="0"/>
                <a:cs typeface="Microsoft Sans Serif"/>
              </a:rPr>
              <a:t>for </a:t>
            </a:r>
            <a:r>
              <a:rPr sz="1200" spc="-9" dirty="0">
                <a:latin typeface="Baskerville Old Face" panose="02020602080505020303" pitchFamily="18" charset="0"/>
                <a:cs typeface="Microsoft Sans Serif"/>
              </a:rPr>
              <a:t>certification,</a:t>
            </a:r>
            <a:r>
              <a:rPr sz="1200" spc="-18"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which</a:t>
            </a:r>
            <a:r>
              <a:rPr sz="1200" spc="9"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can</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be</a:t>
            </a:r>
            <a:r>
              <a:rPr sz="1200" spc="5"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used</a:t>
            </a:r>
            <a:r>
              <a:rPr sz="1200" spc="-14"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as </a:t>
            </a:r>
            <a:r>
              <a:rPr sz="1200" dirty="0">
                <a:latin typeface="Baskerville Old Face" panose="02020602080505020303" pitchFamily="18" charset="0"/>
                <a:cs typeface="Microsoft Sans Serif"/>
              </a:rPr>
              <a:t>documentary</a:t>
            </a:r>
            <a:r>
              <a:rPr sz="1200" spc="-41"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evidences</a:t>
            </a:r>
            <a:r>
              <a:rPr sz="1200" spc="-32" dirty="0">
                <a:latin typeface="Baskerville Old Face" panose="02020602080505020303" pitchFamily="18" charset="0"/>
                <a:cs typeface="Microsoft Sans Serif"/>
              </a:rPr>
              <a:t> </a:t>
            </a:r>
            <a:r>
              <a:rPr sz="1200" dirty="0">
                <a:latin typeface="Baskerville Old Face" panose="02020602080505020303" pitchFamily="18" charset="0"/>
                <a:cs typeface="Microsoft Sans Serif"/>
              </a:rPr>
              <a:t>for</a:t>
            </a:r>
            <a:r>
              <a:rPr sz="1200" spc="-36" dirty="0">
                <a:latin typeface="Baskerville Old Face" panose="02020602080505020303" pitchFamily="18" charset="0"/>
                <a:cs typeface="Microsoft Sans Serif"/>
              </a:rPr>
              <a:t> </a:t>
            </a:r>
            <a:r>
              <a:rPr sz="1200" spc="-23" dirty="0">
                <a:latin typeface="Baskerville Old Face" panose="02020602080505020303" pitchFamily="18" charset="0"/>
                <a:cs typeface="Microsoft Sans Serif"/>
              </a:rPr>
              <a:t>TP </a:t>
            </a:r>
            <a:r>
              <a:rPr sz="1200" spc="-9" dirty="0">
                <a:latin typeface="Baskerville Old Face" panose="02020602080505020303" pitchFamily="18" charset="0"/>
                <a:cs typeface="Microsoft Sans Serif"/>
              </a:rPr>
              <a:t>Purposes</a:t>
            </a:r>
            <a:endParaRPr sz="1200" dirty="0">
              <a:latin typeface="Baskerville Old Face" panose="02020602080505020303" pitchFamily="18" charset="0"/>
              <a:cs typeface="Microsoft Sans Serif"/>
            </a:endParaRPr>
          </a:p>
        </p:txBody>
      </p:sp>
      <p:sp>
        <p:nvSpPr>
          <p:cNvPr id="26" name="object 2">
            <a:extLst>
              <a:ext uri="{FF2B5EF4-FFF2-40B4-BE49-F238E27FC236}">
                <a16:creationId xmlns:a16="http://schemas.microsoft.com/office/drawing/2014/main" id="{FAD26625-67E1-4428-A33C-9614389692F8}"/>
              </a:ext>
            </a:extLst>
          </p:cNvPr>
          <p:cNvSpPr txBox="1">
            <a:spLocks/>
          </p:cNvSpPr>
          <p:nvPr/>
        </p:nvSpPr>
        <p:spPr>
          <a:xfrm>
            <a:off x="2033760" y="644811"/>
            <a:ext cx="8074347" cy="442507"/>
          </a:xfrm>
          <a:prstGeom prst="rect">
            <a:avLst/>
          </a:prstGeom>
        </p:spPr>
        <p:txBody>
          <a:bodyPr vert="horz" wrap="square" lIns="0" tIns="11507" rIns="0" bIns="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506" algn="ctr">
              <a:spcBef>
                <a:spcPts val="91"/>
              </a:spcBef>
            </a:pP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Threads</a:t>
            </a:r>
            <a:r>
              <a:rPr lang="en-IN" sz="2800" b="1" u="sng" spc="-14"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of</a:t>
            </a:r>
            <a:r>
              <a:rPr lang="en-IN" sz="2800" b="1" u="sng" spc="-14" dirty="0">
                <a:solidFill>
                  <a:srgbClr val="7030A0"/>
                </a:solidFill>
                <a:effectLst>
                  <a:outerShdw blurRad="38100" dist="38100" dir="2700000" algn="tl">
                    <a:srgbClr val="000000">
                      <a:alpha val="43137"/>
                    </a:srgbClr>
                  </a:outerShdw>
                </a:effectLst>
                <a:latin typeface="Baskerville Old Face" panose="02020602080505020303" pitchFamily="18" charset="0"/>
              </a:rPr>
              <a:t> </a:t>
            </a:r>
            <a:r>
              <a:rPr lang="en-IN" sz="2800" b="1" u="sng" spc="-9" dirty="0">
                <a:solidFill>
                  <a:srgbClr val="7030A0"/>
                </a:solidFill>
                <a:effectLst>
                  <a:outerShdw blurRad="38100" dist="38100" dir="2700000" algn="tl">
                    <a:srgbClr val="000000">
                      <a:alpha val="43137"/>
                    </a:srgbClr>
                  </a:outerShdw>
                </a:effectLst>
                <a:latin typeface="Baskerville Old Face" panose="02020602080505020303" pitchFamily="18" charset="0"/>
              </a:rPr>
              <a:t>Reporting</a:t>
            </a:r>
          </a:p>
        </p:txBody>
      </p:sp>
    </p:spTree>
    <p:extLst>
      <p:ext uri="{BB962C8B-B14F-4D97-AF65-F5344CB8AC3E}">
        <p14:creationId xmlns:p14="http://schemas.microsoft.com/office/powerpoint/2010/main" val="2465214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FF0EB1-2014-4211-91A0-FD663D5FF6C4}"/>
              </a:ext>
            </a:extLst>
          </p:cNvPr>
          <p:cNvSpPr>
            <a:spLocks noGrp="1"/>
          </p:cNvSpPr>
          <p:nvPr>
            <p:ph type="title"/>
          </p:nvPr>
        </p:nvSpPr>
        <p:spPr>
          <a:xfrm>
            <a:off x="1750478" y="4624735"/>
            <a:ext cx="8654531" cy="1955147"/>
          </a:xfrm>
        </p:spPr>
        <p:txBody>
          <a:bodyPr>
            <a:normAutofit/>
          </a:bodyPr>
          <a:lstStyle/>
          <a:p>
            <a:pPr algn="ctr"/>
            <a:r>
              <a:rPr lang="en-US" sz="3600" b="1" u="sng" dirty="0">
                <a:solidFill>
                  <a:schemeClr val="tx2">
                    <a:lumMod val="10000"/>
                  </a:schemeClr>
                </a:solidFill>
                <a:effectLst>
                  <a:outerShdw blurRad="38100" dist="38100" dir="2700000" algn="tl">
                    <a:srgbClr val="000000">
                      <a:alpha val="43137"/>
                    </a:srgbClr>
                  </a:outerShdw>
                </a:effectLst>
              </a:rPr>
              <a:t>Alignment of Indian TP regulations with BEPS</a:t>
            </a:r>
            <a:endParaRPr lang="en-IN" sz="3600" b="1" u="sng" dirty="0">
              <a:solidFill>
                <a:schemeClr val="tx2">
                  <a:lumMod val="10000"/>
                </a:schemeClr>
              </a:solidFill>
              <a:effectLst>
                <a:outerShdw blurRad="38100" dist="38100" dir="2700000" algn="tl">
                  <a:srgbClr val="000000">
                    <a:alpha val="43137"/>
                  </a:srgbClr>
                </a:outerShdw>
              </a:effectLst>
            </a:endParaRPr>
          </a:p>
        </p:txBody>
      </p:sp>
      <p:pic>
        <p:nvPicPr>
          <p:cNvPr id="3" name="Picture Placeholder 15">
            <a:extLst>
              <a:ext uri="{FF2B5EF4-FFF2-40B4-BE49-F238E27FC236}">
                <a16:creationId xmlns:a16="http://schemas.microsoft.com/office/drawing/2014/main" id="{5C85564B-E760-4E42-B10E-3D3B63449C45}"/>
              </a:ext>
            </a:extLst>
          </p:cNvPr>
          <p:cNvPicPr>
            <a:picLocks noChangeAspect="1"/>
          </p:cNvPicPr>
          <p:nvPr/>
        </p:nvPicPr>
        <p:blipFill>
          <a:blip r:embed="rId2">
            <a:extLst>
              <a:ext uri="{28A0092B-C50C-407E-A947-70E740481C1C}">
                <a14:useLocalDpi xmlns:a14="http://schemas.microsoft.com/office/drawing/2010/main" val="0"/>
              </a:ext>
            </a:extLst>
          </a:blip>
          <a:srcRect t="8606" b="8606"/>
          <a:stretch>
            <a:fillRect/>
          </a:stretch>
        </p:blipFill>
        <p:spPr>
          <a:xfrm>
            <a:off x="1786990" y="1017819"/>
            <a:ext cx="8618019" cy="3854970"/>
          </a:xfrm>
          <a:prstGeom prst="roundRect">
            <a:avLst>
              <a:gd name="adj" fmla="val 0"/>
            </a:avLst>
          </a:prstGeom>
        </p:spPr>
      </p:pic>
    </p:spTree>
    <p:extLst>
      <p:ext uri="{BB962C8B-B14F-4D97-AF65-F5344CB8AC3E}">
        <p14:creationId xmlns:p14="http://schemas.microsoft.com/office/powerpoint/2010/main" val="250759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E6361C-481A-4DE3-A64E-71E71B5A420A}"/>
              </a:ext>
            </a:extLst>
          </p:cNvPr>
          <p:cNvSpPr txBox="1">
            <a:spLocks/>
          </p:cNvSpPr>
          <p:nvPr/>
        </p:nvSpPr>
        <p:spPr>
          <a:xfrm>
            <a:off x="857787" y="435230"/>
            <a:ext cx="10058400" cy="8146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b="0" i="0" u="sng" kern="1200" cap="none" spc="0" baseline="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mn-cs"/>
              </a:defRPr>
            </a:lvl1pPr>
          </a:lstStyle>
          <a:p>
            <a:r>
              <a:rPr lang="en-IN" sz="2800" b="1" dirty="0">
                <a:solidFill>
                  <a:srgbClr val="7030A0"/>
                </a:solidFill>
                <a:effectLst/>
                <a:latin typeface="Baskerville Old Face" panose="02020602080505020303" pitchFamily="18" charset="0"/>
              </a:rPr>
              <a:t>Why Transfer Pricing?</a:t>
            </a:r>
          </a:p>
        </p:txBody>
      </p:sp>
      <p:sp>
        <p:nvSpPr>
          <p:cNvPr id="4" name="Content Placeholder 2">
            <a:extLst>
              <a:ext uri="{FF2B5EF4-FFF2-40B4-BE49-F238E27FC236}">
                <a16:creationId xmlns:a16="http://schemas.microsoft.com/office/drawing/2014/main" id="{A1FA8266-F18C-4284-AA8F-1D6F26DE1760}"/>
              </a:ext>
            </a:extLst>
          </p:cNvPr>
          <p:cNvSpPr txBox="1">
            <a:spLocks/>
          </p:cNvSpPr>
          <p:nvPr/>
        </p:nvSpPr>
        <p:spPr>
          <a:xfrm>
            <a:off x="1312713" y="1249877"/>
            <a:ext cx="9883719" cy="2466974"/>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r>
              <a:rPr lang="en-US" sz="1600" dirty="0">
                <a:latin typeface="Baskerville Old Face" panose="02020602080505020303" pitchFamily="18" charset="0"/>
              </a:rPr>
              <a:t>T.P Manipulation can affect the tax liability of an Individual or Group of Persons / Entities.</a:t>
            </a:r>
          </a:p>
          <a:p>
            <a:pPr algn="just"/>
            <a:r>
              <a:rPr lang="en-US" sz="1600" dirty="0">
                <a:latin typeface="Baskerville Old Face" panose="02020602080505020303" pitchFamily="18" charset="0"/>
              </a:rPr>
              <a:t>Conflicting Govt. Pressures relating to Customs valuations, anti-dumping duties and exchange or price controls.</a:t>
            </a:r>
          </a:p>
          <a:p>
            <a:pPr algn="just"/>
            <a:r>
              <a:rPr lang="en-US" sz="1600" dirty="0">
                <a:latin typeface="Baskerville Old Face" panose="02020602080505020303" pitchFamily="18" charset="0"/>
              </a:rPr>
              <a:t>Cash Flow requirements of MNE Group. </a:t>
            </a:r>
          </a:p>
          <a:p>
            <a:pPr algn="just"/>
            <a:r>
              <a:rPr lang="en-US" sz="1600" dirty="0">
                <a:latin typeface="Baskerville Old Face" panose="02020602080505020303" pitchFamily="18" charset="0"/>
              </a:rPr>
              <a:t>Factors responsible for TP Mis-pricing - UN TP 2017</a:t>
            </a:r>
          </a:p>
          <a:p>
            <a:pPr lvl="1" algn="just"/>
            <a:r>
              <a:rPr lang="en-US" dirty="0">
                <a:latin typeface="Baskerville Old Face" panose="02020602080505020303" pitchFamily="18" charset="0"/>
              </a:rPr>
              <a:t>Rapid advances in technology, transportation and communication </a:t>
            </a:r>
          </a:p>
          <a:p>
            <a:pPr lvl="1" algn="just"/>
            <a:r>
              <a:rPr lang="en-US" dirty="0">
                <a:latin typeface="Baskerville Old Face" panose="02020602080505020303" pitchFamily="18" charset="0"/>
              </a:rPr>
              <a:t>Existence of Tax Heavens and Tax Friendly Jurisdiction</a:t>
            </a:r>
          </a:p>
          <a:p>
            <a:pPr lvl="1" algn="just"/>
            <a:r>
              <a:rPr lang="en-US" dirty="0">
                <a:latin typeface="Baskerville Old Face" panose="02020602080505020303" pitchFamily="18" charset="0"/>
              </a:rPr>
              <a:t>Dominance of MNCs in World Trade</a:t>
            </a:r>
          </a:p>
          <a:p>
            <a:pPr lvl="1" algn="just"/>
            <a:r>
              <a:rPr lang="en-IN" dirty="0">
                <a:latin typeface="Baskerville Old Face" panose="02020602080505020303" pitchFamily="18" charset="0"/>
              </a:rPr>
              <a:t>Rise of Service Sector</a:t>
            </a:r>
          </a:p>
        </p:txBody>
      </p:sp>
      <p:sp>
        <p:nvSpPr>
          <p:cNvPr id="6" name="Title 1">
            <a:extLst>
              <a:ext uri="{FF2B5EF4-FFF2-40B4-BE49-F238E27FC236}">
                <a16:creationId xmlns:a16="http://schemas.microsoft.com/office/drawing/2014/main" id="{7C412760-123A-4EFD-8C7A-3F6AC9E341E3}"/>
              </a:ext>
            </a:extLst>
          </p:cNvPr>
          <p:cNvSpPr>
            <a:spLocks noGrp="1"/>
          </p:cNvSpPr>
          <p:nvPr>
            <p:ph type="title"/>
          </p:nvPr>
        </p:nvSpPr>
        <p:spPr>
          <a:xfrm>
            <a:off x="1121520" y="4014953"/>
            <a:ext cx="10058400" cy="1033090"/>
          </a:xfrm>
        </p:spPr>
        <p:txBody>
          <a:bodyPr>
            <a:normAutofit/>
          </a:bodyPr>
          <a:lstStyle/>
          <a:p>
            <a:pPr defTabSz="914400">
              <a:lnSpc>
                <a:spcPct val="90000"/>
              </a:lnSpc>
            </a:pPr>
            <a:r>
              <a:rPr lang="en-IN" sz="2800" u="sng" dirty="0">
                <a:ln w="0"/>
                <a:solidFill>
                  <a:srgbClr val="7030A0"/>
                </a:solidFill>
                <a:latin typeface="Baskerville Old Face" panose="02020602080505020303" pitchFamily="18" charset="0"/>
                <a:ea typeface="Cambria" panose="02040503050406030204" pitchFamily="18" charset="0"/>
                <a:cs typeface="+mn-cs"/>
              </a:rPr>
              <a:t>Rationale For TP Regulations</a:t>
            </a:r>
          </a:p>
        </p:txBody>
      </p:sp>
      <p:sp>
        <p:nvSpPr>
          <p:cNvPr id="7" name="Content Placeholder 2">
            <a:extLst>
              <a:ext uri="{FF2B5EF4-FFF2-40B4-BE49-F238E27FC236}">
                <a16:creationId xmlns:a16="http://schemas.microsoft.com/office/drawing/2014/main" id="{7076954A-E933-4E10-9A24-6C24649AA326}"/>
              </a:ext>
            </a:extLst>
          </p:cNvPr>
          <p:cNvSpPr txBox="1">
            <a:spLocks/>
          </p:cNvSpPr>
          <p:nvPr/>
        </p:nvSpPr>
        <p:spPr>
          <a:xfrm>
            <a:off x="1312713" y="4852709"/>
            <a:ext cx="9867207" cy="148019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1600" dirty="0">
                <a:latin typeface="Baskerville Old Face" panose="02020602080505020303" pitchFamily="18" charset="0"/>
              </a:rPr>
              <a:t>Differences in tax rates across tax jurisdictions.</a:t>
            </a:r>
          </a:p>
          <a:p>
            <a:pPr algn="just"/>
            <a:r>
              <a:rPr lang="en-US" sz="1600" dirty="0">
                <a:latin typeface="Baskerville Old Face" panose="02020602080505020303" pitchFamily="18" charset="0"/>
              </a:rPr>
              <a:t>Pricing flexibility between associated enterprises.</a:t>
            </a:r>
          </a:p>
          <a:p>
            <a:pPr algn="just"/>
            <a:r>
              <a:rPr lang="en-US" sz="1600" dirty="0">
                <a:latin typeface="Baskerville Old Face" panose="02020602080505020303" pitchFamily="18" charset="0"/>
              </a:rPr>
              <a:t>Every government wants to prevent erosion of their tax base and plug potential tax leakages.</a:t>
            </a:r>
            <a:endParaRPr lang="en-IN" sz="1600" dirty="0">
              <a:latin typeface="Baskerville Old Face" panose="02020602080505020303" pitchFamily="18" charset="0"/>
            </a:endParaRPr>
          </a:p>
        </p:txBody>
      </p:sp>
    </p:spTree>
    <p:extLst>
      <p:ext uri="{BB962C8B-B14F-4D97-AF65-F5344CB8AC3E}">
        <p14:creationId xmlns:p14="http://schemas.microsoft.com/office/powerpoint/2010/main" val="2278389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A94FA71-2707-46F9-B9A1-691D9DE6D5D3}"/>
              </a:ext>
            </a:extLst>
          </p:cNvPr>
          <p:cNvSpPr>
            <a:spLocks noGrp="1"/>
          </p:cNvSpPr>
          <p:nvPr>
            <p:ph type="title"/>
          </p:nvPr>
        </p:nvSpPr>
        <p:spPr>
          <a:xfrm>
            <a:off x="1066800" y="650782"/>
            <a:ext cx="10058400" cy="814647"/>
          </a:xfrm>
        </p:spPr>
        <p:txBody>
          <a:bodyPr>
            <a:no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Indian Regulations aligning with BEPS </a:t>
            </a:r>
            <a:b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b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Action Plan 13</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grpSp>
        <p:nvGrpSpPr>
          <p:cNvPr id="3" name="Group 2">
            <a:extLst>
              <a:ext uri="{FF2B5EF4-FFF2-40B4-BE49-F238E27FC236}">
                <a16:creationId xmlns:a16="http://schemas.microsoft.com/office/drawing/2014/main" id="{4414468B-283D-4C8B-8F33-3F31DA70BF7C}"/>
              </a:ext>
            </a:extLst>
          </p:cNvPr>
          <p:cNvGrpSpPr/>
          <p:nvPr/>
        </p:nvGrpSpPr>
        <p:grpSpPr>
          <a:xfrm>
            <a:off x="914340" y="2283283"/>
            <a:ext cx="10010509" cy="3220524"/>
            <a:chOff x="1230410" y="1127717"/>
            <a:chExt cx="10010509" cy="3875687"/>
          </a:xfrm>
        </p:grpSpPr>
        <p:sp>
          <p:nvSpPr>
            <p:cNvPr id="4" name="Freeform: Shape 3">
              <a:extLst>
                <a:ext uri="{FF2B5EF4-FFF2-40B4-BE49-F238E27FC236}">
                  <a16:creationId xmlns:a16="http://schemas.microsoft.com/office/drawing/2014/main" id="{5A9ABF72-ED2B-4EB9-94E2-118BF569B6C8}"/>
                </a:ext>
              </a:extLst>
            </p:cNvPr>
            <p:cNvSpPr/>
            <p:nvPr/>
          </p:nvSpPr>
          <p:spPr>
            <a:xfrm>
              <a:off x="2206009" y="1503721"/>
              <a:ext cx="1991407" cy="3499683"/>
            </a:xfrm>
            <a:custGeom>
              <a:avLst/>
              <a:gdLst>
                <a:gd name="connsiteX0" fmla="*/ 0 w 1514022"/>
                <a:gd name="connsiteY0" fmla="*/ 0 h 4226560"/>
                <a:gd name="connsiteX1" fmla="*/ 1514022 w 1514022"/>
                <a:gd name="connsiteY1" fmla="*/ 0 h 4226560"/>
                <a:gd name="connsiteX2" fmla="*/ 1514022 w 1514022"/>
                <a:gd name="connsiteY2" fmla="*/ 4226560 h 4226560"/>
                <a:gd name="connsiteX3" fmla="*/ 0 w 1514022"/>
                <a:gd name="connsiteY3" fmla="*/ 4226560 h 4226560"/>
                <a:gd name="connsiteX4" fmla="*/ 0 w 1514022"/>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22" h="4226560">
                  <a:moveTo>
                    <a:pt x="0" y="0"/>
                  </a:moveTo>
                  <a:lnTo>
                    <a:pt x="1514022" y="0"/>
                  </a:lnTo>
                  <a:lnTo>
                    <a:pt x="1514022" y="4226560"/>
                  </a:lnTo>
                  <a:lnTo>
                    <a:pt x="0" y="4226560"/>
                  </a:lnTo>
                  <a:lnTo>
                    <a:pt x="0" y="0"/>
                  </a:lnTo>
                  <a:close/>
                </a:path>
              </a:pathLst>
            </a:cu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27584" tIns="138747" rIns="227584" bIns="227584" numCol="1" spcCol="1270" anchor="t" anchorCtr="0">
              <a:noAutofit/>
            </a:bodyPr>
            <a:lstStyle/>
            <a:p>
              <a:pPr marL="228600" lvl="1" indent="-228600" algn="l" defTabSz="1111250">
                <a:lnSpc>
                  <a:spcPct val="90000"/>
                </a:lnSpc>
                <a:spcBef>
                  <a:spcPct val="0"/>
                </a:spcBef>
                <a:spcAft>
                  <a:spcPct val="15000"/>
                </a:spcAft>
                <a:buChar char="•"/>
              </a:pPr>
              <a:endParaRPr lang="en-IN" sz="2500" kern="1200" dirty="0">
                <a:latin typeface="Baskerville Old Face" panose="02020602080505020303" pitchFamily="18" charset="0"/>
              </a:endParaRPr>
            </a:p>
            <a:p>
              <a:pPr marL="228600" lvl="1" indent="-228600" defTabSz="1111250">
                <a:lnSpc>
                  <a:spcPct val="90000"/>
                </a:lnSpc>
                <a:spcBef>
                  <a:spcPct val="0"/>
                </a:spcBef>
                <a:spcAft>
                  <a:spcPct val="15000"/>
                </a:spcAft>
                <a:buChar char="•"/>
              </a:pPr>
              <a:r>
                <a:rPr lang="en-IN" sz="1200" dirty="0">
                  <a:latin typeface="Baskerville Old Face" panose="02020602080505020303" pitchFamily="18" charset="0"/>
                </a:rPr>
                <a:t>Group organizational structure</a:t>
              </a:r>
            </a:p>
            <a:p>
              <a:pPr marL="228600" lvl="1" indent="-228600" defTabSz="1111250">
                <a:lnSpc>
                  <a:spcPct val="90000"/>
                </a:lnSpc>
                <a:spcBef>
                  <a:spcPct val="0"/>
                </a:spcBef>
                <a:spcAft>
                  <a:spcPct val="15000"/>
                </a:spcAft>
                <a:buChar char="•"/>
              </a:pPr>
              <a:r>
                <a:rPr lang="en-US" sz="1200" dirty="0">
                  <a:latin typeface="Baskerville Old Face" panose="02020602080505020303" pitchFamily="18" charset="0"/>
                </a:rPr>
                <a:t>Description of global value chain</a:t>
              </a:r>
            </a:p>
            <a:p>
              <a:pPr marL="228600" lvl="1" indent="-228600" defTabSz="1111250">
                <a:lnSpc>
                  <a:spcPct val="90000"/>
                </a:lnSpc>
                <a:spcBef>
                  <a:spcPct val="0"/>
                </a:spcBef>
                <a:spcAft>
                  <a:spcPct val="15000"/>
                </a:spcAft>
                <a:buChar char="•"/>
              </a:pPr>
              <a:r>
                <a:rPr lang="en-IN" sz="1200" dirty="0">
                  <a:latin typeface="Baskerville Old Face" panose="02020602080505020303" pitchFamily="18" charset="0"/>
                </a:rPr>
                <a:t>Intangibles</a:t>
              </a:r>
            </a:p>
            <a:p>
              <a:pPr marL="228600" lvl="1" indent="-228600" defTabSz="1111250">
                <a:lnSpc>
                  <a:spcPct val="90000"/>
                </a:lnSpc>
                <a:spcBef>
                  <a:spcPct val="0"/>
                </a:spcBef>
                <a:spcAft>
                  <a:spcPct val="15000"/>
                </a:spcAft>
                <a:buChar char="•"/>
              </a:pPr>
              <a:r>
                <a:rPr lang="en-IN" sz="1200" dirty="0">
                  <a:latin typeface="Baskerville Old Face" panose="02020602080505020303" pitchFamily="18" charset="0"/>
                </a:rPr>
                <a:t>Financing activities</a:t>
              </a:r>
            </a:p>
            <a:p>
              <a:pPr marL="228600" lvl="1" indent="-228600" defTabSz="1111250">
                <a:lnSpc>
                  <a:spcPct val="90000"/>
                </a:lnSpc>
                <a:spcBef>
                  <a:spcPct val="0"/>
                </a:spcBef>
                <a:spcAft>
                  <a:spcPct val="15000"/>
                </a:spcAft>
                <a:buChar char="•"/>
              </a:pPr>
              <a:r>
                <a:rPr lang="en-IN" sz="1200" dirty="0">
                  <a:latin typeface="Baskerville Old Face" panose="02020602080505020303" pitchFamily="18" charset="0"/>
                </a:rPr>
                <a:t>Global Transfer pricing policies</a:t>
              </a:r>
              <a:endParaRPr lang="en-IN" sz="1200" kern="1200" dirty="0">
                <a:latin typeface="Baskerville Old Face" panose="02020602080505020303" pitchFamily="18" charset="0"/>
              </a:endParaRPr>
            </a:p>
          </p:txBody>
        </p:sp>
        <p:sp>
          <p:nvSpPr>
            <p:cNvPr id="5" name="Rectangle 4">
              <a:extLst>
                <a:ext uri="{FF2B5EF4-FFF2-40B4-BE49-F238E27FC236}">
                  <a16:creationId xmlns:a16="http://schemas.microsoft.com/office/drawing/2014/main" id="{2FF9966D-0739-4B27-8666-79D6645EC9C5}"/>
                </a:ext>
              </a:extLst>
            </p:cNvPr>
            <p:cNvSpPr/>
            <p:nvPr/>
          </p:nvSpPr>
          <p:spPr>
            <a:xfrm>
              <a:off x="1230410" y="1127717"/>
              <a:ext cx="1858385" cy="651322"/>
            </a:xfrm>
            <a:prstGeom prst="rect">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a:lstStyle/>
            <a:p>
              <a:r>
                <a:rPr lang="en-IN" sz="1200" dirty="0">
                  <a:solidFill>
                    <a:schemeClr val="bg1"/>
                  </a:solidFill>
                  <a:latin typeface="Baskerville Old Face" panose="02020602080505020303" pitchFamily="18" charset="0"/>
                </a:rPr>
                <a:t>Master File - A global consistent overview</a:t>
              </a:r>
            </a:p>
          </p:txBody>
        </p:sp>
        <p:sp>
          <p:nvSpPr>
            <p:cNvPr id="6" name="Rectangle 5">
              <a:extLst>
                <a:ext uri="{FF2B5EF4-FFF2-40B4-BE49-F238E27FC236}">
                  <a16:creationId xmlns:a16="http://schemas.microsoft.com/office/drawing/2014/main" id="{6E6552BC-3913-4E4C-9F33-286377B652A3}"/>
                </a:ext>
              </a:extLst>
            </p:cNvPr>
            <p:cNvSpPr/>
            <p:nvPr/>
          </p:nvSpPr>
          <p:spPr>
            <a:xfrm>
              <a:off x="5555358" y="1503721"/>
              <a:ext cx="2032024" cy="349968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solidFill>
                  <a:schemeClr val="bg1"/>
                </a:solidFill>
                <a:latin typeface="Baskerville Old Face" panose="02020602080505020303" pitchFamily="18" charset="0"/>
              </a:endParaRPr>
            </a:p>
            <a:p>
              <a:pPr marL="171450" indent="-171450">
                <a:buFont typeface="Arial" panose="020B0604020202020204" pitchFamily="34" charset="0"/>
                <a:buChar char="•"/>
              </a:pPr>
              <a:endParaRPr lang="en-IN" sz="1200" dirty="0">
                <a:solidFill>
                  <a:schemeClr val="bg1"/>
                </a:solidFill>
                <a:latin typeface="Baskerville Old Face" panose="02020602080505020303" pitchFamily="18" charset="0"/>
              </a:endParaRPr>
            </a:p>
            <a:p>
              <a:pPr marL="171450" indent="-171450">
                <a:buFont typeface="Arial" panose="020B0604020202020204" pitchFamily="34" charset="0"/>
                <a:buChar char="•"/>
              </a:pPr>
              <a:r>
                <a:rPr lang="en-IN" sz="1200" dirty="0">
                  <a:solidFill>
                    <a:schemeClr val="bg1"/>
                  </a:solidFill>
                  <a:latin typeface="Baskerville Old Face" panose="02020602080505020303" pitchFamily="18" charset="0"/>
                </a:rPr>
                <a:t>Description of Intercompany transactions</a:t>
              </a:r>
            </a:p>
            <a:p>
              <a:pPr marL="171450" indent="-171450">
                <a:buFont typeface="Arial" panose="020B0604020202020204" pitchFamily="34" charset="0"/>
                <a:buChar char="•"/>
              </a:pPr>
              <a:r>
                <a:rPr lang="en-IN" sz="1200" dirty="0">
                  <a:solidFill>
                    <a:schemeClr val="bg1"/>
                  </a:solidFill>
                  <a:latin typeface="Baskerville Old Face" panose="02020602080505020303" pitchFamily="18" charset="0"/>
                </a:rPr>
                <a:t>Comparability analysis</a:t>
              </a:r>
            </a:p>
            <a:p>
              <a:pPr marL="171450" indent="-171450">
                <a:buFont typeface="Arial" panose="020B0604020202020204" pitchFamily="34" charset="0"/>
                <a:buChar char="•"/>
              </a:pPr>
              <a:r>
                <a:rPr lang="en-US" sz="1200" dirty="0">
                  <a:solidFill>
                    <a:schemeClr val="bg1"/>
                  </a:solidFill>
                  <a:latin typeface="Baskerville Old Face" panose="02020602080505020303" pitchFamily="18" charset="0"/>
                </a:rPr>
                <a:t>Selection and Application of TP Method(s) </a:t>
              </a:r>
            </a:p>
            <a:p>
              <a:pPr marL="171450" indent="-171450">
                <a:buFont typeface="Arial" panose="020B0604020202020204" pitchFamily="34" charset="0"/>
                <a:buChar char="•"/>
              </a:pPr>
              <a:r>
                <a:rPr lang="en-IN" sz="1200" dirty="0">
                  <a:solidFill>
                    <a:schemeClr val="bg1"/>
                  </a:solidFill>
                  <a:latin typeface="Baskerville Old Face" panose="02020602080505020303" pitchFamily="18" charset="0"/>
                </a:rPr>
                <a:t>Financial information</a:t>
              </a:r>
              <a:endParaRPr lang="en-US" sz="1200" dirty="0">
                <a:solidFill>
                  <a:schemeClr val="bg1"/>
                </a:solidFill>
                <a:latin typeface="Baskerville Old Face" panose="02020602080505020303" pitchFamily="18" charset="0"/>
              </a:endParaRPr>
            </a:p>
          </p:txBody>
        </p:sp>
        <p:sp>
          <p:nvSpPr>
            <p:cNvPr id="7" name="Rectangle 6">
              <a:extLst>
                <a:ext uri="{FF2B5EF4-FFF2-40B4-BE49-F238E27FC236}">
                  <a16:creationId xmlns:a16="http://schemas.microsoft.com/office/drawing/2014/main" id="{27E4DF30-AD71-4125-B908-0EE1EC3F312D}"/>
                </a:ext>
              </a:extLst>
            </p:cNvPr>
            <p:cNvSpPr/>
            <p:nvPr/>
          </p:nvSpPr>
          <p:spPr>
            <a:xfrm>
              <a:off x="4581693" y="1127717"/>
              <a:ext cx="1858385" cy="651322"/>
            </a:xfrm>
            <a:prstGeom prst="rect">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a:lstStyle/>
            <a:p>
              <a:r>
                <a:rPr lang="en-US" sz="1400" dirty="0">
                  <a:solidFill>
                    <a:schemeClr val="bg1"/>
                  </a:solidFill>
                  <a:latin typeface="Baskerville Old Face" panose="02020602080505020303" pitchFamily="18" charset="0"/>
                </a:rPr>
                <a:t>Local File - Specific to country analysis</a:t>
              </a:r>
              <a:endParaRPr lang="en-IN" sz="1400" dirty="0">
                <a:solidFill>
                  <a:schemeClr val="bg1"/>
                </a:solidFill>
                <a:latin typeface="Baskerville Old Face" panose="02020602080505020303" pitchFamily="18" charset="0"/>
              </a:endParaRPr>
            </a:p>
          </p:txBody>
        </p:sp>
        <p:sp>
          <p:nvSpPr>
            <p:cNvPr id="8" name="Freeform: Shape 7">
              <a:extLst>
                <a:ext uri="{FF2B5EF4-FFF2-40B4-BE49-F238E27FC236}">
                  <a16:creationId xmlns:a16="http://schemas.microsoft.com/office/drawing/2014/main" id="{FA851421-9EE9-40EA-9496-7266FE76FB23}"/>
                </a:ext>
              </a:extLst>
            </p:cNvPr>
            <p:cNvSpPr/>
            <p:nvPr/>
          </p:nvSpPr>
          <p:spPr>
            <a:xfrm>
              <a:off x="9208893" y="1503721"/>
              <a:ext cx="2032026" cy="3499683"/>
            </a:xfrm>
            <a:custGeom>
              <a:avLst/>
              <a:gdLst>
                <a:gd name="connsiteX0" fmla="*/ 0 w 1514022"/>
                <a:gd name="connsiteY0" fmla="*/ 0 h 4226560"/>
                <a:gd name="connsiteX1" fmla="*/ 1514022 w 1514022"/>
                <a:gd name="connsiteY1" fmla="*/ 0 h 4226560"/>
                <a:gd name="connsiteX2" fmla="*/ 1514022 w 1514022"/>
                <a:gd name="connsiteY2" fmla="*/ 4226560 h 4226560"/>
                <a:gd name="connsiteX3" fmla="*/ 0 w 1514022"/>
                <a:gd name="connsiteY3" fmla="*/ 4226560 h 4226560"/>
                <a:gd name="connsiteX4" fmla="*/ 0 w 1514022"/>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22" h="4226560">
                  <a:moveTo>
                    <a:pt x="0" y="0"/>
                  </a:moveTo>
                  <a:lnTo>
                    <a:pt x="1514022" y="0"/>
                  </a:lnTo>
                  <a:lnTo>
                    <a:pt x="1514022" y="4226560"/>
                  </a:lnTo>
                  <a:lnTo>
                    <a:pt x="0" y="4226560"/>
                  </a:lnTo>
                  <a:lnTo>
                    <a:pt x="0" y="0"/>
                  </a:lnTo>
                  <a:close/>
                </a:path>
              </a:pathLst>
            </a:cu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27584" tIns="138747" rIns="227584" bIns="227584" numCol="1" spcCol="1270" anchor="t" anchorCtr="0">
              <a:noAutofit/>
            </a:bodyPr>
            <a:lstStyle/>
            <a:p>
              <a:pPr marL="228600" lvl="1" indent="-228600" algn="l" defTabSz="1111250">
                <a:lnSpc>
                  <a:spcPct val="90000"/>
                </a:lnSpc>
                <a:spcBef>
                  <a:spcPct val="0"/>
                </a:spcBef>
                <a:spcAft>
                  <a:spcPct val="15000"/>
                </a:spcAft>
                <a:buChar char="•"/>
              </a:pPr>
              <a:endParaRPr lang="en-IN" sz="2500" kern="1200" dirty="0">
                <a:solidFill>
                  <a:schemeClr val="bg1"/>
                </a:solidFill>
                <a:latin typeface="Baskerville Old Face" panose="02020602080505020303" pitchFamily="18" charset="0"/>
              </a:endParaRPr>
            </a:p>
            <a:p>
              <a:pPr marL="228600" lvl="1" indent="-228600" defTabSz="1111250">
                <a:lnSpc>
                  <a:spcPct val="90000"/>
                </a:lnSpc>
                <a:spcBef>
                  <a:spcPct val="0"/>
                </a:spcBef>
                <a:spcAft>
                  <a:spcPct val="15000"/>
                </a:spcAft>
                <a:buChar char="•"/>
              </a:pPr>
              <a:r>
                <a:rPr lang="en-IN" sz="1100" dirty="0">
                  <a:solidFill>
                    <a:schemeClr val="bg1"/>
                  </a:solidFill>
                  <a:latin typeface="Baskerville Old Face" panose="02020602080505020303" pitchFamily="18" charset="0"/>
                </a:rPr>
                <a:t>Main business activity</a:t>
              </a:r>
            </a:p>
            <a:p>
              <a:pPr marL="228600" lvl="1" indent="-228600" defTabSz="1111250">
                <a:lnSpc>
                  <a:spcPct val="90000"/>
                </a:lnSpc>
                <a:spcBef>
                  <a:spcPct val="0"/>
                </a:spcBef>
                <a:spcAft>
                  <a:spcPct val="15000"/>
                </a:spcAft>
                <a:buChar char="•"/>
              </a:pPr>
              <a:r>
                <a:rPr lang="en-IN" sz="1100" dirty="0">
                  <a:solidFill>
                    <a:schemeClr val="bg1"/>
                  </a:solidFill>
                  <a:latin typeface="Baskerville Old Face" panose="02020602080505020303" pitchFamily="18" charset="0"/>
                </a:rPr>
                <a:t>Capital &amp; Assets</a:t>
              </a:r>
            </a:p>
            <a:p>
              <a:pPr marL="228600" lvl="1" indent="-228600" defTabSz="1111250">
                <a:lnSpc>
                  <a:spcPct val="90000"/>
                </a:lnSpc>
                <a:spcBef>
                  <a:spcPct val="0"/>
                </a:spcBef>
                <a:spcAft>
                  <a:spcPct val="15000"/>
                </a:spcAft>
                <a:buChar char="•"/>
              </a:pPr>
              <a:r>
                <a:rPr lang="en-IN" sz="1100" dirty="0">
                  <a:solidFill>
                    <a:schemeClr val="bg1"/>
                  </a:solidFill>
                  <a:latin typeface="Baskerville Old Face" panose="02020602080505020303" pitchFamily="18" charset="0"/>
                </a:rPr>
                <a:t>Revenue (AE &amp; NonAE), Profits, Taxes</a:t>
              </a:r>
            </a:p>
            <a:p>
              <a:pPr marL="228600" lvl="1" indent="-228600" defTabSz="1111250">
                <a:lnSpc>
                  <a:spcPct val="90000"/>
                </a:lnSpc>
                <a:spcBef>
                  <a:spcPct val="0"/>
                </a:spcBef>
                <a:spcAft>
                  <a:spcPct val="15000"/>
                </a:spcAft>
                <a:buChar char="•"/>
              </a:pPr>
              <a:r>
                <a:rPr lang="en-IN" sz="1100" dirty="0">
                  <a:solidFill>
                    <a:schemeClr val="bg1"/>
                  </a:solidFill>
                  <a:latin typeface="Baskerville Old Face" panose="02020602080505020303" pitchFamily="18" charset="0"/>
                </a:rPr>
                <a:t>Number of Employees</a:t>
              </a:r>
            </a:p>
            <a:p>
              <a:pPr marL="228600" lvl="1" indent="-228600" defTabSz="1111250">
                <a:lnSpc>
                  <a:spcPct val="90000"/>
                </a:lnSpc>
                <a:spcBef>
                  <a:spcPct val="0"/>
                </a:spcBef>
                <a:spcAft>
                  <a:spcPct val="15000"/>
                </a:spcAft>
                <a:buChar char="•"/>
              </a:pPr>
              <a:r>
                <a:rPr lang="en-IN" sz="1100" dirty="0">
                  <a:solidFill>
                    <a:schemeClr val="bg1"/>
                  </a:solidFill>
                  <a:latin typeface="Baskerville Old Face" panose="02020602080505020303" pitchFamily="18" charset="0"/>
                </a:rPr>
                <a:t>Tax jurisdiction</a:t>
              </a:r>
              <a:endParaRPr lang="en-IN" sz="1100" kern="1200" dirty="0">
                <a:solidFill>
                  <a:schemeClr val="bg1"/>
                </a:solidFill>
                <a:latin typeface="Baskerville Old Face" panose="02020602080505020303" pitchFamily="18" charset="0"/>
              </a:endParaRPr>
            </a:p>
          </p:txBody>
        </p:sp>
        <p:sp>
          <p:nvSpPr>
            <p:cNvPr id="9" name="Rectangle 8">
              <a:extLst>
                <a:ext uri="{FF2B5EF4-FFF2-40B4-BE49-F238E27FC236}">
                  <a16:creationId xmlns:a16="http://schemas.microsoft.com/office/drawing/2014/main" id="{6F185EB7-38B0-4013-91BD-3ABDFF0A6E39}"/>
                </a:ext>
              </a:extLst>
            </p:cNvPr>
            <p:cNvSpPr/>
            <p:nvPr/>
          </p:nvSpPr>
          <p:spPr>
            <a:xfrm>
              <a:off x="8127605" y="1127717"/>
              <a:ext cx="1914128" cy="651322"/>
            </a:xfrm>
            <a:prstGeom prst="rect">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a:lstStyle/>
            <a:p>
              <a:r>
                <a:rPr lang="en-US" sz="1200" dirty="0">
                  <a:solidFill>
                    <a:schemeClr val="bg1"/>
                  </a:solidFill>
                  <a:latin typeface="Baskerville Old Face" panose="02020602080505020303" pitchFamily="18" charset="0"/>
                </a:rPr>
                <a:t>CBCR - key data points for each group entity</a:t>
              </a:r>
              <a:endParaRPr lang="en-IN" sz="1200" dirty="0">
                <a:solidFill>
                  <a:schemeClr val="bg1"/>
                </a:solidFill>
                <a:latin typeface="Baskerville Old Face" panose="02020602080505020303" pitchFamily="18" charset="0"/>
              </a:endParaRPr>
            </a:p>
          </p:txBody>
        </p:sp>
      </p:grpSp>
    </p:spTree>
    <p:extLst>
      <p:ext uri="{BB962C8B-B14F-4D97-AF65-F5344CB8AC3E}">
        <p14:creationId xmlns:p14="http://schemas.microsoft.com/office/powerpoint/2010/main" val="3908656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BC55-76BA-4DDC-808A-7E1D633E9A9B}"/>
              </a:ext>
            </a:extLst>
          </p:cNvPr>
          <p:cNvSpPr>
            <a:spLocks noGrp="1"/>
          </p:cNvSpPr>
          <p:nvPr>
            <p:ph type="title"/>
          </p:nvPr>
        </p:nvSpPr>
        <p:spPr>
          <a:xfrm>
            <a:off x="919118" y="490903"/>
            <a:ext cx="10353761" cy="1008523"/>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Master File and CBCR</a:t>
            </a:r>
          </a:p>
        </p:txBody>
      </p:sp>
      <p:sp>
        <p:nvSpPr>
          <p:cNvPr id="3" name="Content Placeholder 2">
            <a:extLst>
              <a:ext uri="{FF2B5EF4-FFF2-40B4-BE49-F238E27FC236}">
                <a16:creationId xmlns:a16="http://schemas.microsoft.com/office/drawing/2014/main" id="{79EA85FE-2638-47DC-8428-BD69873D52F7}"/>
              </a:ext>
            </a:extLst>
          </p:cNvPr>
          <p:cNvSpPr txBox="1">
            <a:spLocks/>
          </p:cNvSpPr>
          <p:nvPr/>
        </p:nvSpPr>
        <p:spPr>
          <a:xfrm>
            <a:off x="1325562" y="1265670"/>
            <a:ext cx="9867207" cy="189125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2000" dirty="0">
                <a:latin typeface="Baskerville Old Face" panose="02020602080505020303" pitchFamily="18" charset="0"/>
              </a:rPr>
              <a:t>Master File &amp; Local File to be filed with each tax jurisdiction</a:t>
            </a:r>
          </a:p>
          <a:p>
            <a:pPr algn="just"/>
            <a:r>
              <a:rPr lang="en-US" sz="2000" dirty="0">
                <a:latin typeface="Baskerville Old Face" panose="02020602080505020303" pitchFamily="18" charset="0"/>
              </a:rPr>
              <a:t>CBCR to be filed with tax jurisdiction of ultimate parent</a:t>
            </a:r>
          </a:p>
          <a:p>
            <a:pPr algn="just"/>
            <a:r>
              <a:rPr lang="en-US" sz="2000" dirty="0">
                <a:latin typeface="Baskerville Old Face" panose="02020602080505020303" pitchFamily="18" charset="0"/>
              </a:rPr>
              <a:t>CBCR mandatory if consolidated turnover &gt; EUR 750 mn (approx. INR 5,632 Cr.)</a:t>
            </a:r>
          </a:p>
          <a:p>
            <a:pPr algn="just"/>
            <a:r>
              <a:rPr lang="en-US" sz="2000" dirty="0">
                <a:latin typeface="Baskerville Old Face" panose="02020602080505020303" pitchFamily="18" charset="0"/>
              </a:rPr>
              <a:t>CBCR to be used only for risk assessment; not for concluding audits</a:t>
            </a:r>
            <a:endParaRPr lang="en-IN" sz="2000" dirty="0">
              <a:latin typeface="Baskerville Old Face" panose="02020602080505020303" pitchFamily="18" charset="0"/>
            </a:endParaRPr>
          </a:p>
        </p:txBody>
      </p:sp>
      <p:sp>
        <p:nvSpPr>
          <p:cNvPr id="4" name="Title 1">
            <a:extLst>
              <a:ext uri="{FF2B5EF4-FFF2-40B4-BE49-F238E27FC236}">
                <a16:creationId xmlns:a16="http://schemas.microsoft.com/office/drawing/2014/main" id="{53C5E364-6D04-4793-9C1C-7FF32725D962}"/>
              </a:ext>
            </a:extLst>
          </p:cNvPr>
          <p:cNvSpPr txBox="1">
            <a:spLocks/>
          </p:cNvSpPr>
          <p:nvPr/>
        </p:nvSpPr>
        <p:spPr>
          <a:xfrm>
            <a:off x="1066799" y="3156929"/>
            <a:ext cx="10058400" cy="8146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b="0" i="0" u="sng" kern="1200" cap="none" spc="0" baseline="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mn-cs"/>
              </a:defRPr>
            </a:lvl1pPr>
          </a:lstStyle>
          <a:p>
            <a:r>
              <a:rPr lang="en-IN" sz="2800" b="1" dirty="0">
                <a:solidFill>
                  <a:srgbClr val="7030A0"/>
                </a:solidFill>
                <a:latin typeface="Baskerville Old Face" panose="02020602080505020303" pitchFamily="18" charset="0"/>
              </a:rPr>
              <a:t>Amendments</a:t>
            </a:r>
          </a:p>
        </p:txBody>
      </p:sp>
      <p:sp>
        <p:nvSpPr>
          <p:cNvPr id="5" name="Content Placeholder 2">
            <a:extLst>
              <a:ext uri="{FF2B5EF4-FFF2-40B4-BE49-F238E27FC236}">
                <a16:creationId xmlns:a16="http://schemas.microsoft.com/office/drawing/2014/main" id="{56CF5D1A-7D13-4B0C-B476-A5D17B404FDB}"/>
              </a:ext>
            </a:extLst>
          </p:cNvPr>
          <p:cNvSpPr txBox="1">
            <a:spLocks/>
          </p:cNvSpPr>
          <p:nvPr/>
        </p:nvSpPr>
        <p:spPr>
          <a:xfrm>
            <a:off x="1325562" y="3971576"/>
            <a:ext cx="9867207" cy="1891259"/>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r>
              <a:rPr lang="en-US" sz="2000" dirty="0">
                <a:latin typeface="Baskerville Old Face" panose="02020602080505020303" pitchFamily="18" charset="0"/>
              </a:rPr>
              <a:t>New compliance by Finance act,2016 In response to BEPS action plan 13</a:t>
            </a:r>
          </a:p>
          <a:p>
            <a:pPr algn="just"/>
            <a:r>
              <a:rPr lang="en-US" sz="2000" dirty="0">
                <a:latin typeface="Baskerville Old Face" panose="02020602080505020303" pitchFamily="18" charset="0"/>
              </a:rPr>
              <a:t>New Sec. (Sec. 286) inserted - for CBCR</a:t>
            </a:r>
          </a:p>
          <a:p>
            <a:pPr algn="just"/>
            <a:r>
              <a:rPr lang="en-US" sz="2000" dirty="0">
                <a:latin typeface="Baskerville Old Face" panose="02020602080505020303" pitchFamily="18" charset="0"/>
              </a:rPr>
              <a:t>Sec. 92D amended to include Master File</a:t>
            </a:r>
          </a:p>
          <a:p>
            <a:pPr algn="just"/>
            <a:r>
              <a:rPr lang="en-IN" sz="2000" dirty="0">
                <a:latin typeface="Baskerville Old Face" panose="02020602080505020303" pitchFamily="18" charset="0"/>
              </a:rPr>
              <a:t>Rule 10DA - Master File</a:t>
            </a:r>
          </a:p>
          <a:p>
            <a:pPr algn="just"/>
            <a:r>
              <a:rPr lang="en-IN" sz="2000" dirty="0">
                <a:latin typeface="Baskerville Old Face" panose="02020602080505020303" pitchFamily="18" charset="0"/>
              </a:rPr>
              <a:t>Rule 10DB - CBCR</a:t>
            </a:r>
          </a:p>
        </p:txBody>
      </p:sp>
    </p:spTree>
    <p:extLst>
      <p:ext uri="{BB962C8B-B14F-4D97-AF65-F5344CB8AC3E}">
        <p14:creationId xmlns:p14="http://schemas.microsoft.com/office/powerpoint/2010/main" val="301111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575-816B-46D5-85B8-9602D6DC0D81}"/>
              </a:ext>
            </a:extLst>
          </p:cNvPr>
          <p:cNvSpPr>
            <a:spLocks noGrp="1"/>
          </p:cNvSpPr>
          <p:nvPr>
            <p:ph type="title"/>
          </p:nvPr>
        </p:nvSpPr>
        <p:spPr>
          <a:xfrm>
            <a:off x="919119" y="498495"/>
            <a:ext cx="10353761" cy="967273"/>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Master File – Rule 10DA</a:t>
            </a:r>
          </a:p>
        </p:txBody>
      </p:sp>
      <p:sp>
        <p:nvSpPr>
          <p:cNvPr id="3" name="Content Placeholder 2">
            <a:extLst>
              <a:ext uri="{FF2B5EF4-FFF2-40B4-BE49-F238E27FC236}">
                <a16:creationId xmlns:a16="http://schemas.microsoft.com/office/drawing/2014/main" id="{6EFE8387-2BCD-43F7-97C2-DA3DA0176216}"/>
              </a:ext>
            </a:extLst>
          </p:cNvPr>
          <p:cNvSpPr txBox="1">
            <a:spLocks/>
          </p:cNvSpPr>
          <p:nvPr/>
        </p:nvSpPr>
        <p:spPr>
          <a:xfrm>
            <a:off x="1398401" y="1703492"/>
            <a:ext cx="9601196" cy="3318936"/>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IN" sz="1900" dirty="0">
                <a:latin typeface="Baskerville Old Face" panose="02020602080505020303" pitchFamily="18" charset="0"/>
              </a:rPr>
              <a:t>Applicability [10DA(1)]: </a:t>
            </a:r>
          </a:p>
          <a:p>
            <a:pPr lvl="1"/>
            <a:r>
              <a:rPr lang="en-US" sz="1700" dirty="0">
                <a:latin typeface="Baskerville Old Face" panose="02020602080505020303" pitchFamily="18" charset="0"/>
              </a:rPr>
              <a:t>Group revenue exceeds Rs. 500/- Cr      AND</a:t>
            </a:r>
          </a:p>
          <a:p>
            <a:pPr lvl="2"/>
            <a:r>
              <a:rPr lang="en-US" dirty="0">
                <a:latin typeface="Baskerville Old Face" panose="02020602080505020303" pitchFamily="18" charset="0"/>
              </a:rPr>
              <a:t>the aggregate value of international transactions - </a:t>
            </a:r>
          </a:p>
          <a:p>
            <a:pPr lvl="3"/>
            <a:r>
              <a:rPr lang="en-US" dirty="0">
                <a:latin typeface="Baskerville Old Face" panose="02020602080505020303" pitchFamily="18" charset="0"/>
              </a:rPr>
              <a:t>during the accounting year, as per the books of account, exceeds fifty crore rupees, or			OR</a:t>
            </a:r>
          </a:p>
          <a:p>
            <a:pPr lvl="3"/>
            <a:r>
              <a:rPr lang="en-US" dirty="0">
                <a:latin typeface="Baskerville Old Face" panose="02020602080505020303" pitchFamily="18" charset="0"/>
              </a:rPr>
              <a:t>in respect of purchase, sale, transfer, lease or use of intangible property during the accounting year, as per the books of accounts, exceeds ten crore rupees</a:t>
            </a:r>
          </a:p>
          <a:p>
            <a:pPr lvl="3"/>
            <a:endParaRPr lang="en-US" i="1" dirty="0">
              <a:latin typeface="Baskerville Old Face" panose="02020602080505020303" pitchFamily="18" charset="0"/>
            </a:endParaRPr>
          </a:p>
          <a:p>
            <a:r>
              <a:rPr lang="en-US" sz="1900" dirty="0">
                <a:latin typeface="Baskerville Old Face" panose="02020602080505020303" pitchFamily="18" charset="0"/>
              </a:rPr>
              <a:t>File form 3CEAA (part A &amp; part B) – on or before due date u/s 139(1).</a:t>
            </a:r>
            <a:br>
              <a:rPr lang="en-US" dirty="0">
                <a:latin typeface="Baskerville Old Face" panose="02020602080505020303" pitchFamily="18" charset="0"/>
              </a:rPr>
            </a:br>
            <a:endParaRPr lang="en-US" dirty="0">
              <a:latin typeface="Baskerville Old Face" panose="02020602080505020303" pitchFamily="18" charset="0"/>
            </a:endParaRPr>
          </a:p>
        </p:txBody>
      </p:sp>
    </p:spTree>
    <p:extLst>
      <p:ext uri="{BB962C8B-B14F-4D97-AF65-F5344CB8AC3E}">
        <p14:creationId xmlns:p14="http://schemas.microsoft.com/office/powerpoint/2010/main" val="4248582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CB1C-AF7C-44DC-9F2E-6179BF2A567B}"/>
              </a:ext>
            </a:extLst>
          </p:cNvPr>
          <p:cNvSpPr>
            <a:spLocks noGrp="1"/>
          </p:cNvSpPr>
          <p:nvPr>
            <p:ph type="title"/>
          </p:nvPr>
        </p:nvSpPr>
        <p:spPr>
          <a:xfrm>
            <a:off x="1640156" y="467596"/>
            <a:ext cx="8911687" cy="1280890"/>
          </a:xfrm>
        </p:spPr>
        <p:txBody>
          <a:bodyPr>
            <a:norm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CBCR– Sec.286 r.w. Rule 10DB</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5693F4B5-79B0-4C0F-87B0-5BBF18C9DB73}"/>
              </a:ext>
            </a:extLst>
          </p:cNvPr>
          <p:cNvSpPr txBox="1">
            <a:spLocks/>
          </p:cNvSpPr>
          <p:nvPr/>
        </p:nvSpPr>
        <p:spPr>
          <a:xfrm>
            <a:off x="2079173" y="1877663"/>
            <a:ext cx="9601196" cy="3318936"/>
          </a:xfrm>
          <a:prstGeom prst="rect">
            <a:avLst/>
          </a:prstGeom>
        </p:spPr>
        <p:txBody>
          <a:bodyPr>
            <a:normAutofit fontScale="4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IN" sz="3300" dirty="0">
                <a:latin typeface="Baskerville Old Face" panose="02020602080505020303" pitchFamily="18" charset="0"/>
              </a:rPr>
              <a:t>Applicability:</a:t>
            </a:r>
          </a:p>
          <a:p>
            <a:pPr lvl="1"/>
            <a:r>
              <a:rPr lang="en-US" sz="2500" dirty="0">
                <a:latin typeface="Baskerville Old Face" panose="02020602080505020303" pitchFamily="18" charset="0"/>
              </a:rPr>
              <a:t>Group revenue &gt; Rs.6,400/- Cr</a:t>
            </a:r>
          </a:p>
          <a:p>
            <a:endParaRPr lang="en-US" dirty="0">
              <a:latin typeface="Baskerville Old Face" panose="02020602080505020303" pitchFamily="18" charset="0"/>
            </a:endParaRPr>
          </a:p>
          <a:p>
            <a:r>
              <a:rPr lang="en-US" sz="3300" dirty="0">
                <a:latin typeface="Baskerville Old Face" panose="02020602080505020303" pitchFamily="18" charset="0"/>
              </a:rPr>
              <a:t>Parent Co. in India ? </a:t>
            </a:r>
          </a:p>
          <a:p>
            <a:pPr lvl="1"/>
            <a:r>
              <a:rPr lang="en-US" sz="2900" dirty="0">
                <a:latin typeface="Baskerville Old Face" panose="02020602080505020303" pitchFamily="18" charset="0"/>
              </a:rPr>
              <a:t>Yes</a:t>
            </a:r>
          </a:p>
          <a:p>
            <a:pPr lvl="2"/>
            <a:r>
              <a:rPr lang="en-US" sz="2500" dirty="0">
                <a:latin typeface="Baskerville Old Face" panose="02020602080505020303" pitchFamily="18" charset="0"/>
              </a:rPr>
              <a:t>File Form</a:t>
            </a:r>
            <a:r>
              <a:rPr lang="en-IN" sz="2500" dirty="0">
                <a:latin typeface="Baskerville Old Face" panose="02020602080505020303" pitchFamily="18" charset="0"/>
              </a:rPr>
              <a:t> 3CEAD</a:t>
            </a:r>
          </a:p>
          <a:p>
            <a:pPr lvl="1"/>
            <a:endParaRPr lang="en-US" dirty="0">
              <a:latin typeface="Baskerville Old Face" panose="02020602080505020303" pitchFamily="18" charset="0"/>
            </a:endParaRPr>
          </a:p>
          <a:p>
            <a:pPr lvl="1"/>
            <a:r>
              <a:rPr lang="en-US" sz="3300" dirty="0">
                <a:latin typeface="Baskerville Old Face" panose="02020602080505020303" pitchFamily="18" charset="0"/>
              </a:rPr>
              <a:t>N</a:t>
            </a:r>
            <a:r>
              <a:rPr lang="en-IN" sz="3300" dirty="0">
                <a:latin typeface="Baskerville Old Face" panose="02020602080505020303" pitchFamily="18" charset="0"/>
              </a:rPr>
              <a:t>o</a:t>
            </a:r>
          </a:p>
          <a:p>
            <a:pPr lvl="2"/>
            <a:r>
              <a:rPr lang="en-US" sz="2500" dirty="0">
                <a:latin typeface="Baskerville Old Face" panose="02020602080505020303" pitchFamily="18" charset="0"/>
              </a:rPr>
              <a:t>File </a:t>
            </a:r>
            <a:r>
              <a:rPr lang="en-IN" sz="2500" dirty="0">
                <a:latin typeface="Baskerville Old Face" panose="02020602080505020303" pitchFamily="18" charset="0"/>
              </a:rPr>
              <a:t>Form 3CEAC </a:t>
            </a:r>
          </a:p>
          <a:p>
            <a:pPr lvl="2"/>
            <a:endParaRPr lang="en-US" dirty="0">
              <a:latin typeface="Baskerville Old Face" panose="02020602080505020303" pitchFamily="18" charset="0"/>
            </a:endParaRPr>
          </a:p>
          <a:p>
            <a:r>
              <a:rPr lang="en-US" sz="2500" dirty="0">
                <a:latin typeface="Baskerville Old Face" panose="02020602080505020303" pitchFamily="18" charset="0"/>
              </a:rPr>
              <a:t>Else: subject to conditions in 286(4) Resident Co. Files – Form 3CEAD</a:t>
            </a:r>
          </a:p>
          <a:p>
            <a:r>
              <a:rPr lang="en-US" sz="2500" dirty="0">
                <a:latin typeface="Baskerville Old Face" panose="02020602080505020303" pitchFamily="18" charset="0"/>
              </a:rPr>
              <a:t>If more than one Resident Co. – designate one – Form 3CEAE</a:t>
            </a:r>
            <a:endParaRPr lang="en-IN" sz="2500" dirty="0">
              <a:latin typeface="Baskerville Old Face" panose="02020602080505020303" pitchFamily="18" charset="0"/>
            </a:endParaRPr>
          </a:p>
        </p:txBody>
      </p:sp>
    </p:spTree>
    <p:extLst>
      <p:ext uri="{BB962C8B-B14F-4D97-AF65-F5344CB8AC3E}">
        <p14:creationId xmlns:p14="http://schemas.microsoft.com/office/powerpoint/2010/main" val="898207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4DE3-27BE-47F0-8A81-6AC1C2DF73FF}"/>
              </a:ext>
            </a:extLst>
          </p:cNvPr>
          <p:cNvSpPr>
            <a:spLocks noGrp="1"/>
          </p:cNvSpPr>
          <p:nvPr>
            <p:ph type="title"/>
          </p:nvPr>
        </p:nvSpPr>
        <p:spPr>
          <a:xfrm>
            <a:off x="1000218" y="131913"/>
            <a:ext cx="10353761" cy="1326321"/>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Master file &amp; CBCR - Summary</a:t>
            </a:r>
          </a:p>
        </p:txBody>
      </p:sp>
      <p:graphicFrame>
        <p:nvGraphicFramePr>
          <p:cNvPr id="3" name="Table 2">
            <a:extLst>
              <a:ext uri="{FF2B5EF4-FFF2-40B4-BE49-F238E27FC236}">
                <a16:creationId xmlns:a16="http://schemas.microsoft.com/office/drawing/2014/main" id="{9EBD0BF3-26A2-4C54-9077-60B9CD3C8406}"/>
              </a:ext>
            </a:extLst>
          </p:cNvPr>
          <p:cNvGraphicFramePr>
            <a:graphicFrameLocks noGrp="1"/>
          </p:cNvGraphicFramePr>
          <p:nvPr>
            <p:extLst>
              <p:ext uri="{D42A27DB-BD31-4B8C-83A1-F6EECF244321}">
                <p14:modId xmlns:p14="http://schemas.microsoft.com/office/powerpoint/2010/main" val="2268992359"/>
              </p:ext>
            </p:extLst>
          </p:nvPr>
        </p:nvGraphicFramePr>
        <p:xfrm>
          <a:off x="1909966" y="1074658"/>
          <a:ext cx="8372068" cy="5082133"/>
        </p:xfrm>
        <a:graphic>
          <a:graphicData uri="http://schemas.openxmlformats.org/drawingml/2006/table">
            <a:tbl>
              <a:tblPr>
                <a:effectLst>
                  <a:outerShdw blurRad="76200" dir="18900000" sy="23000" kx="-1200000" algn="bl" rotWithShape="0">
                    <a:prstClr val="black">
                      <a:alpha val="20000"/>
                    </a:prstClr>
                  </a:outerShdw>
                </a:effectLst>
                <a:tableStyleId>{793D81CF-94F2-401A-BA57-92F5A7B2D0C5}</a:tableStyleId>
              </a:tblPr>
              <a:tblGrid>
                <a:gridCol w="2384037">
                  <a:extLst>
                    <a:ext uri="{9D8B030D-6E8A-4147-A177-3AD203B41FA5}">
                      <a16:colId xmlns:a16="http://schemas.microsoft.com/office/drawing/2014/main" val="2787506522"/>
                    </a:ext>
                  </a:extLst>
                </a:gridCol>
                <a:gridCol w="1219957">
                  <a:extLst>
                    <a:ext uri="{9D8B030D-6E8A-4147-A177-3AD203B41FA5}">
                      <a16:colId xmlns:a16="http://schemas.microsoft.com/office/drawing/2014/main" val="1715220868"/>
                    </a:ext>
                  </a:extLst>
                </a:gridCol>
                <a:gridCol w="2384037">
                  <a:extLst>
                    <a:ext uri="{9D8B030D-6E8A-4147-A177-3AD203B41FA5}">
                      <a16:colId xmlns:a16="http://schemas.microsoft.com/office/drawing/2014/main" val="1938961902"/>
                    </a:ext>
                  </a:extLst>
                </a:gridCol>
                <a:gridCol w="2384037">
                  <a:extLst>
                    <a:ext uri="{9D8B030D-6E8A-4147-A177-3AD203B41FA5}">
                      <a16:colId xmlns:a16="http://schemas.microsoft.com/office/drawing/2014/main" val="1687934460"/>
                    </a:ext>
                  </a:extLst>
                </a:gridCol>
              </a:tblGrid>
              <a:tr h="236626">
                <a:tc>
                  <a:txBody>
                    <a:bodyPr/>
                    <a:lstStyle/>
                    <a:p>
                      <a:pPr algn="ctr" fontAlgn="b"/>
                      <a:r>
                        <a:rPr lang="en-IN" sz="1600" b="1" u="none" strike="noStrike" dirty="0">
                          <a:effectLst/>
                          <a:latin typeface="Baskerville Old Face" panose="02020602080505020303" pitchFamily="18" charset="0"/>
                        </a:rPr>
                        <a:t>Particulars </a:t>
                      </a:r>
                      <a:endParaRPr lang="en-IN" sz="1600" b="1"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tc>
                  <a:txBody>
                    <a:bodyPr/>
                    <a:lstStyle/>
                    <a:p>
                      <a:pPr algn="ctr" fontAlgn="b"/>
                      <a:r>
                        <a:rPr lang="en-IN" sz="1600" b="1" u="none" strike="noStrike" dirty="0">
                          <a:effectLst/>
                          <a:latin typeface="Baskerville Old Face" panose="02020602080505020303" pitchFamily="18" charset="0"/>
                        </a:rPr>
                        <a:t>Purpose </a:t>
                      </a:r>
                      <a:endParaRPr lang="en-IN" sz="1600" b="1"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tc>
                  <a:txBody>
                    <a:bodyPr/>
                    <a:lstStyle/>
                    <a:p>
                      <a:pPr algn="ctr" fontAlgn="b"/>
                      <a:r>
                        <a:rPr lang="en-IN" sz="1600" b="1" u="none" strike="noStrike" dirty="0">
                          <a:effectLst/>
                          <a:latin typeface="Baskerville Old Face" panose="02020602080505020303" pitchFamily="18" charset="0"/>
                        </a:rPr>
                        <a:t>Form No. </a:t>
                      </a:r>
                      <a:endParaRPr lang="en-IN" sz="1600" b="1"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tc>
                  <a:txBody>
                    <a:bodyPr/>
                    <a:lstStyle/>
                    <a:p>
                      <a:pPr algn="ctr" fontAlgn="b"/>
                      <a:r>
                        <a:rPr lang="en-IN" sz="1600" b="1" u="none" strike="noStrike" dirty="0">
                          <a:effectLst/>
                          <a:latin typeface="Baskerville Old Face" panose="02020602080505020303" pitchFamily="18" charset="0"/>
                        </a:rPr>
                        <a:t>Applicable to</a:t>
                      </a:r>
                      <a:endParaRPr lang="en-IN" sz="1600" b="1"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4160784265"/>
                  </a:ext>
                </a:extLst>
              </a:tr>
              <a:tr h="352025">
                <a:tc rowSpan="3">
                  <a:txBody>
                    <a:bodyPr/>
                    <a:lstStyle/>
                    <a:p>
                      <a:pPr algn="ctr" fontAlgn="ctr"/>
                      <a:r>
                        <a:rPr lang="en-IN" sz="1600" b="1" u="none" strike="noStrike" dirty="0">
                          <a:effectLst/>
                          <a:latin typeface="Baskerville Old Face" panose="02020602080505020303" pitchFamily="18" charset="0"/>
                        </a:rPr>
                        <a:t>Master File related forms</a:t>
                      </a:r>
                      <a:endParaRPr lang="en-IN" sz="16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rowSpan="2">
                  <a:txBody>
                    <a:bodyPr/>
                    <a:lstStyle/>
                    <a:p>
                      <a:pPr algn="l" fontAlgn="ctr"/>
                      <a:r>
                        <a:rPr lang="en-US" sz="1200" u="none" strike="noStrike" dirty="0">
                          <a:effectLst/>
                          <a:latin typeface="Baskerville Old Face" panose="02020602080505020303" pitchFamily="18" charset="0"/>
                        </a:rPr>
                        <a:t>Filing of the Master File</a:t>
                      </a:r>
                      <a:endParaRPr lang="en-US" sz="1200" b="0"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rowSpan="2">
                  <a:txBody>
                    <a:bodyPr/>
                    <a:lstStyle/>
                    <a:p>
                      <a:pPr algn="ctr" fontAlgn="ctr"/>
                      <a:r>
                        <a:rPr lang="en-IN" sz="1200" b="1" u="none" strike="noStrike" dirty="0">
                          <a:effectLst/>
                          <a:latin typeface="Baskerville Old Face" panose="02020602080505020303" pitchFamily="18" charset="0"/>
                        </a:rPr>
                        <a:t>3CEAA</a:t>
                      </a:r>
                      <a:endParaRPr lang="en-IN" sz="12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Part A – Every constituent entity of an IG (no threshold)</a:t>
                      </a:r>
                      <a:endParaRPr lang="en-US"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3229683482"/>
                  </a:ext>
                </a:extLst>
              </a:tr>
              <a:tr h="52512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b"/>
                      <a:r>
                        <a:rPr lang="en-US" sz="1200" u="none" strike="noStrike" dirty="0">
                          <a:effectLst/>
                          <a:latin typeface="Baskerville Old Face" panose="02020602080505020303" pitchFamily="18" charset="0"/>
                        </a:rPr>
                        <a:t>Part B – Every constituent entity of an IG meeting the threshold discussed above</a:t>
                      </a:r>
                      <a:endParaRPr lang="en-US"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4277779749"/>
                  </a:ext>
                </a:extLst>
              </a:tr>
              <a:tr h="698222">
                <a:tc vMerge="1">
                  <a:txBody>
                    <a:bodyPr/>
                    <a:lstStyle/>
                    <a:p>
                      <a:endParaRPr lang="en-IN"/>
                    </a:p>
                  </a:txBody>
                  <a:tcPr/>
                </a:tc>
                <a:tc>
                  <a:txBody>
                    <a:bodyPr/>
                    <a:lstStyle/>
                    <a:p>
                      <a:pPr algn="l" fontAlgn="ctr"/>
                      <a:r>
                        <a:rPr lang="en-US" sz="1200" u="none" strike="noStrike" dirty="0">
                          <a:effectLst/>
                          <a:latin typeface="Baskerville Old Face" panose="02020602080505020303" pitchFamily="18" charset="0"/>
                        </a:rPr>
                        <a:t>Intimation of designated Indian constituent entity of an IG</a:t>
                      </a:r>
                      <a:endParaRPr lang="en-US" sz="1200" b="0"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ctr" fontAlgn="ctr"/>
                      <a:r>
                        <a:rPr lang="en-IN" sz="1200" b="1" u="none" strike="noStrike" dirty="0">
                          <a:effectLst/>
                          <a:latin typeface="Baskerville Old Face" panose="02020602080505020303" pitchFamily="18" charset="0"/>
                        </a:rPr>
                        <a:t>3CEAB</a:t>
                      </a:r>
                      <a:endParaRPr lang="en-IN" sz="12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l" fontAlgn="b"/>
                      <a:r>
                        <a:rPr lang="en-IN" sz="1200" u="none" strike="noStrike" dirty="0">
                          <a:effectLst/>
                          <a:latin typeface="Baskerville Old Face" panose="02020602080505020303" pitchFamily="18" charset="0"/>
                        </a:rPr>
                        <a:t>IGs having multiple constituent entities resident in India</a:t>
                      </a:r>
                      <a:endParaRPr lang="en-IN"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109634737"/>
                  </a:ext>
                </a:extLst>
              </a:tr>
              <a:tr h="352025">
                <a:tc rowSpan="5">
                  <a:txBody>
                    <a:bodyPr/>
                    <a:lstStyle/>
                    <a:p>
                      <a:pPr algn="ctr" fontAlgn="ctr"/>
                      <a:r>
                        <a:rPr lang="en-IN" sz="1600" b="1" u="none" strike="noStrike" dirty="0">
                          <a:effectLst/>
                          <a:latin typeface="Baskerville Old Face" panose="02020602080505020303" pitchFamily="18" charset="0"/>
                        </a:rPr>
                        <a:t>CbC reporting related forms</a:t>
                      </a:r>
                      <a:endParaRPr lang="en-IN" sz="16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l" fontAlgn="ctr"/>
                      <a:r>
                        <a:rPr lang="en-IN" sz="1200" u="none" strike="noStrike" dirty="0">
                          <a:effectLst/>
                          <a:latin typeface="Baskerville Old Face" panose="02020602080505020303" pitchFamily="18" charset="0"/>
                        </a:rPr>
                        <a:t>CbC report notification</a:t>
                      </a:r>
                      <a:endParaRPr lang="en-IN" sz="1200" b="0"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ctr" fontAlgn="ctr"/>
                      <a:r>
                        <a:rPr lang="en-IN" sz="1200" b="1" u="none" strike="noStrike" dirty="0">
                          <a:effectLst/>
                          <a:latin typeface="Baskerville Old Face" panose="02020602080505020303" pitchFamily="18" charset="0"/>
                        </a:rPr>
                        <a:t>3CEAC</a:t>
                      </a:r>
                      <a:endParaRPr lang="en-IN" sz="12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Every Indian constituent entity of a foreign IG</a:t>
                      </a:r>
                      <a:endParaRPr lang="en-US"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618139631"/>
                  </a:ext>
                </a:extLst>
              </a:tr>
              <a:tr h="191957">
                <a:tc vMerge="1">
                  <a:txBody>
                    <a:bodyPr/>
                    <a:lstStyle/>
                    <a:p>
                      <a:endParaRPr lang="en-IN"/>
                    </a:p>
                  </a:txBody>
                  <a:tcPr/>
                </a:tc>
                <a:tc rowSpan="3">
                  <a:txBody>
                    <a:bodyPr/>
                    <a:lstStyle/>
                    <a:p>
                      <a:pPr algn="l" fontAlgn="ctr"/>
                      <a:r>
                        <a:rPr lang="en-IN" sz="1200" u="none" strike="noStrike" dirty="0">
                          <a:effectLst/>
                          <a:latin typeface="Baskerville Old Face" panose="02020602080505020303" pitchFamily="18" charset="0"/>
                        </a:rPr>
                        <a:t>Filing of CbC Report</a:t>
                      </a:r>
                      <a:endParaRPr lang="en-IN" sz="1200" b="0"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rowSpan="3">
                  <a:txBody>
                    <a:bodyPr/>
                    <a:lstStyle/>
                    <a:p>
                      <a:pPr algn="ctr" fontAlgn="ctr"/>
                      <a:r>
                        <a:rPr lang="en-IN" sz="1200" b="1" u="none" strike="noStrike" dirty="0">
                          <a:effectLst/>
                          <a:latin typeface="Baskerville Old Face" panose="02020602080505020303" pitchFamily="18" charset="0"/>
                        </a:rPr>
                        <a:t>3CEAD</a:t>
                      </a:r>
                      <a:endParaRPr lang="en-IN" sz="12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l" fontAlgn="b"/>
                      <a:r>
                        <a:rPr lang="en-IN" sz="1200" u="none" strike="noStrike" dirty="0">
                          <a:effectLst/>
                          <a:latin typeface="Baskerville Old Face" panose="02020602080505020303" pitchFamily="18" charset="0"/>
                        </a:rPr>
                        <a:t>Indian- headquartered IG</a:t>
                      </a:r>
                      <a:endParaRPr lang="en-IN"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1379160716"/>
                  </a:ext>
                </a:extLst>
              </a:tr>
              <a:tr h="52512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b"/>
                      <a:r>
                        <a:rPr lang="en-US" sz="1200" u="none" strike="noStrike" dirty="0">
                          <a:effectLst/>
                          <a:latin typeface="Baskerville Old Face" panose="02020602080505020303" pitchFamily="18" charset="0"/>
                        </a:rPr>
                        <a:t>Indian constituent entity of a foreign IG designated as Alternate Parent entity</a:t>
                      </a:r>
                      <a:endParaRPr lang="en-US"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1255878535"/>
                  </a:ext>
                </a:extLst>
              </a:tr>
              <a:tr h="69822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b"/>
                      <a:r>
                        <a:rPr lang="en-US" sz="1200" u="none" strike="noStrike" dirty="0">
                          <a:effectLst/>
                          <a:latin typeface="Baskerville Old Face" panose="02020602080505020303" pitchFamily="18" charset="0"/>
                        </a:rPr>
                        <a:t>Indian constituent entity of a foreign IG required to submit CbC report in India under the specified circumstances</a:t>
                      </a:r>
                      <a:endParaRPr lang="en-US" sz="1200" b="0" i="0" u="none" strike="noStrike" dirty="0">
                        <a:solidFill>
                          <a:srgbClr val="000000"/>
                        </a:solidFill>
                        <a:effectLst/>
                        <a:latin typeface="Baskerville Old Face" panose="02020602080505020303" pitchFamily="18" charset="0"/>
                      </a:endParaRPr>
                    </a:p>
                  </a:txBody>
                  <a:tcPr marL="6158" marR="6158" marT="6158" marB="0" anchor="b">
                    <a:solidFill>
                      <a:schemeClr val="accent2">
                        <a:lumMod val="20000"/>
                        <a:lumOff val="80000"/>
                      </a:schemeClr>
                    </a:solidFill>
                  </a:tcPr>
                </a:tc>
                <a:extLst>
                  <a:ext uri="{0D108BD9-81ED-4DB2-BD59-A6C34878D82A}">
                    <a16:rowId xmlns:a16="http://schemas.microsoft.com/office/drawing/2014/main" val="2025966333"/>
                  </a:ext>
                </a:extLst>
              </a:tr>
              <a:tr h="1311390">
                <a:tc vMerge="1">
                  <a:txBody>
                    <a:bodyPr/>
                    <a:lstStyle/>
                    <a:p>
                      <a:endParaRPr lang="en-IN"/>
                    </a:p>
                  </a:txBody>
                  <a:tcPr/>
                </a:tc>
                <a:tc>
                  <a:txBody>
                    <a:bodyPr/>
                    <a:lstStyle/>
                    <a:p>
                      <a:pPr algn="l" fontAlgn="ctr"/>
                      <a:r>
                        <a:rPr lang="en-US" sz="1200" u="none" strike="noStrike" dirty="0">
                          <a:effectLst/>
                          <a:latin typeface="Baskerville Old Face" panose="02020602080505020303" pitchFamily="18" charset="0"/>
                        </a:rPr>
                        <a:t>Intimation of designated Indian constituent entity of foreign IG for filing CbC report in India under specified circumstances</a:t>
                      </a:r>
                      <a:endParaRPr lang="en-US" sz="1200" b="0"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ctr" fontAlgn="ctr"/>
                      <a:r>
                        <a:rPr lang="en-IN" sz="1200" b="1" u="none" strike="noStrike" dirty="0">
                          <a:effectLst/>
                          <a:latin typeface="Baskerville Old Face" panose="02020602080505020303" pitchFamily="18" charset="0"/>
                        </a:rPr>
                        <a:t>3CEAE</a:t>
                      </a:r>
                      <a:endParaRPr lang="en-IN" sz="1200" b="1"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tc>
                  <a:txBody>
                    <a:bodyPr/>
                    <a:lstStyle/>
                    <a:p>
                      <a:pPr algn="l" fontAlgn="ctr"/>
                      <a:r>
                        <a:rPr lang="en-US" sz="1200" u="none" strike="noStrike" dirty="0">
                          <a:effectLst/>
                          <a:latin typeface="Baskerville Old Face" panose="02020602080505020303" pitchFamily="18" charset="0"/>
                        </a:rPr>
                        <a:t>Foreign IG having multiple constituent entities resident in India</a:t>
                      </a:r>
                      <a:endParaRPr lang="en-US" sz="1200" b="0" i="0" u="none" strike="noStrike" dirty="0">
                        <a:solidFill>
                          <a:srgbClr val="000000"/>
                        </a:solidFill>
                        <a:effectLst/>
                        <a:latin typeface="Baskerville Old Face" panose="02020602080505020303" pitchFamily="18" charset="0"/>
                      </a:endParaRPr>
                    </a:p>
                  </a:txBody>
                  <a:tcPr marL="6158" marR="6158" marT="6158" marB="0" anchor="ctr">
                    <a:solidFill>
                      <a:schemeClr val="accent2">
                        <a:lumMod val="20000"/>
                        <a:lumOff val="80000"/>
                      </a:schemeClr>
                    </a:solidFill>
                  </a:tcPr>
                </a:tc>
                <a:extLst>
                  <a:ext uri="{0D108BD9-81ED-4DB2-BD59-A6C34878D82A}">
                    <a16:rowId xmlns:a16="http://schemas.microsoft.com/office/drawing/2014/main" val="1857306678"/>
                  </a:ext>
                </a:extLst>
              </a:tr>
            </a:tbl>
          </a:graphicData>
        </a:graphic>
      </p:graphicFrame>
    </p:spTree>
    <p:extLst>
      <p:ext uri="{BB962C8B-B14F-4D97-AF65-F5344CB8AC3E}">
        <p14:creationId xmlns:p14="http://schemas.microsoft.com/office/powerpoint/2010/main" val="69862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E433-15E9-4BAB-A00E-0493481A3186}"/>
              </a:ext>
            </a:extLst>
          </p:cNvPr>
          <p:cNvSpPr>
            <a:spLocks noGrp="1"/>
          </p:cNvSpPr>
          <p:nvPr>
            <p:ph type="title"/>
          </p:nvPr>
        </p:nvSpPr>
        <p:spPr>
          <a:xfrm>
            <a:off x="4535646" y="555504"/>
            <a:ext cx="3120705" cy="731772"/>
          </a:xfrm>
        </p:spPr>
        <p:txBody>
          <a:bodyPr>
            <a:norm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PENALTIES</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graphicFrame>
        <p:nvGraphicFramePr>
          <p:cNvPr id="3" name="Table 2">
            <a:extLst>
              <a:ext uri="{FF2B5EF4-FFF2-40B4-BE49-F238E27FC236}">
                <a16:creationId xmlns:a16="http://schemas.microsoft.com/office/drawing/2014/main" id="{37F45080-E8D6-4D28-A5F1-CE67B11FBDDD}"/>
              </a:ext>
            </a:extLst>
          </p:cNvPr>
          <p:cNvGraphicFramePr>
            <a:graphicFrameLocks noGrp="1"/>
          </p:cNvGraphicFramePr>
          <p:nvPr>
            <p:extLst>
              <p:ext uri="{D42A27DB-BD31-4B8C-83A1-F6EECF244321}">
                <p14:modId xmlns:p14="http://schemas.microsoft.com/office/powerpoint/2010/main" val="3591242825"/>
              </p:ext>
            </p:extLst>
          </p:nvPr>
        </p:nvGraphicFramePr>
        <p:xfrm>
          <a:off x="1531068" y="1295103"/>
          <a:ext cx="9129863" cy="4821787"/>
        </p:xfrm>
        <a:graphic>
          <a:graphicData uri="http://schemas.openxmlformats.org/drawingml/2006/table">
            <a:tbl>
              <a:tblPr>
                <a:tableStyleId>{793D81CF-94F2-401A-BA57-92F5A7B2D0C5}</a:tableStyleId>
              </a:tblPr>
              <a:tblGrid>
                <a:gridCol w="876881">
                  <a:extLst>
                    <a:ext uri="{9D8B030D-6E8A-4147-A177-3AD203B41FA5}">
                      <a16:colId xmlns:a16="http://schemas.microsoft.com/office/drawing/2014/main" val="1183161042"/>
                    </a:ext>
                  </a:extLst>
                </a:gridCol>
                <a:gridCol w="3902973">
                  <a:extLst>
                    <a:ext uri="{9D8B030D-6E8A-4147-A177-3AD203B41FA5}">
                      <a16:colId xmlns:a16="http://schemas.microsoft.com/office/drawing/2014/main" val="484835171"/>
                    </a:ext>
                  </a:extLst>
                </a:gridCol>
                <a:gridCol w="4350009">
                  <a:extLst>
                    <a:ext uri="{9D8B030D-6E8A-4147-A177-3AD203B41FA5}">
                      <a16:colId xmlns:a16="http://schemas.microsoft.com/office/drawing/2014/main" val="1088413386"/>
                    </a:ext>
                  </a:extLst>
                </a:gridCol>
              </a:tblGrid>
              <a:tr h="240350">
                <a:tc>
                  <a:txBody>
                    <a:bodyPr/>
                    <a:lstStyle/>
                    <a:p>
                      <a:pPr algn="l" fontAlgn="b"/>
                      <a:r>
                        <a:rPr lang="en-IN" sz="1200" b="1" u="none" strike="noStrike" dirty="0">
                          <a:effectLst/>
                          <a:latin typeface="Baskerville Old Face" panose="02020602080505020303" pitchFamily="18" charset="0"/>
                        </a:rPr>
                        <a:t>Section</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IN" sz="1200" b="1" u="none" strike="noStrike" dirty="0">
                          <a:effectLst/>
                          <a:latin typeface="Baskerville Old Face" panose="02020602080505020303" pitchFamily="18" charset="0"/>
                        </a:rPr>
                        <a:t>Penalty</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IN" sz="1200" b="1" u="none" strike="noStrike" dirty="0">
                          <a:effectLst/>
                          <a:latin typeface="Baskerville Old Face" panose="02020602080505020303" pitchFamily="18" charset="0"/>
                        </a:rPr>
                        <a:t>Quantum of penalty</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4230175315"/>
                  </a:ext>
                </a:extLst>
              </a:tr>
              <a:tr h="572680">
                <a:tc>
                  <a:txBody>
                    <a:bodyPr/>
                    <a:lstStyle/>
                    <a:p>
                      <a:pPr algn="l" fontAlgn="b"/>
                      <a:r>
                        <a:rPr lang="en-IN" sz="1200" b="1" u="none" strike="noStrike" dirty="0">
                          <a:effectLst/>
                          <a:latin typeface="Baskerville Old Face" panose="02020602080505020303" pitchFamily="18" charset="0"/>
                        </a:rPr>
                        <a:t>271(1)(c)</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Penalty for concealing particulars of income or furnishing inaccurate particulars of income</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100% to 300% of tax sought to be evaded on account of transfer pricing adjustments made</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661516134"/>
                  </a:ext>
                </a:extLst>
              </a:tr>
              <a:tr h="1145358">
                <a:tc>
                  <a:txBody>
                    <a:bodyPr/>
                    <a:lstStyle/>
                    <a:p>
                      <a:pPr algn="l" fontAlgn="b"/>
                      <a:r>
                        <a:rPr lang="en-IN" sz="1200" b="1" u="none" strike="noStrike" dirty="0">
                          <a:effectLst/>
                          <a:latin typeface="Baskerville Old Face" panose="02020602080505020303" pitchFamily="18" charset="0"/>
                        </a:rPr>
                        <a:t>271AA(1)</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Penalty for:</a:t>
                      </a:r>
                      <a:br>
                        <a:rPr lang="en-US" sz="1200" u="none" strike="noStrike" dirty="0">
                          <a:effectLst/>
                          <a:latin typeface="Baskerville Old Face" panose="02020602080505020303" pitchFamily="18" charset="0"/>
                        </a:rPr>
                      </a:br>
                      <a:r>
                        <a:rPr lang="en-US" sz="1200" u="none" strike="noStrike" dirty="0">
                          <a:effectLst/>
                          <a:latin typeface="Baskerville Old Face" panose="02020602080505020303" pitchFamily="18" charset="0"/>
                        </a:rPr>
                        <a:t>•failure to maintain documentation prescribed under Section 92D of the Act,</a:t>
                      </a:r>
                      <a:br>
                        <a:rPr lang="en-US" sz="1200" u="none" strike="noStrike" dirty="0">
                          <a:effectLst/>
                          <a:latin typeface="Baskerville Old Face" panose="02020602080505020303" pitchFamily="18" charset="0"/>
                        </a:rPr>
                      </a:br>
                      <a:r>
                        <a:rPr lang="en-US" sz="1200" u="none" strike="noStrike" dirty="0">
                          <a:effectLst/>
                          <a:latin typeface="Baskerville Old Face" panose="02020602080505020303" pitchFamily="18" charset="0"/>
                        </a:rPr>
                        <a:t>•failure to report a transaction, or</a:t>
                      </a:r>
                      <a:br>
                        <a:rPr lang="en-US" sz="1200" u="none" strike="noStrike" dirty="0">
                          <a:effectLst/>
                          <a:latin typeface="Baskerville Old Face" panose="02020602080505020303" pitchFamily="18" charset="0"/>
                        </a:rPr>
                      </a:br>
                      <a:r>
                        <a:rPr lang="en-US" sz="1200" u="none" strike="noStrike" dirty="0">
                          <a:effectLst/>
                          <a:latin typeface="Baskerville Old Face" panose="02020602080505020303" pitchFamily="18" charset="0"/>
                        </a:rPr>
                        <a:t>•maintaining or furnishing incorrect information/ document</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2% of the value of international transaction or specified domestic transaction</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443636778"/>
                  </a:ext>
                </a:extLst>
              </a:tr>
              <a:tr h="381787">
                <a:tc>
                  <a:txBody>
                    <a:bodyPr/>
                    <a:lstStyle/>
                    <a:p>
                      <a:pPr algn="l" fontAlgn="b"/>
                      <a:r>
                        <a:rPr lang="en-IN" sz="1200" b="1" u="none" strike="noStrike" dirty="0">
                          <a:effectLst/>
                          <a:latin typeface="Baskerville Old Face" panose="02020602080505020303" pitchFamily="18" charset="0"/>
                        </a:rPr>
                        <a:t>271AA(2)</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Penalty for failure to keep and maintain Master File</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IN" sz="1200" u="none" strike="noStrike" dirty="0">
                          <a:effectLst/>
                          <a:latin typeface="Baskerville Old Face" panose="02020602080505020303" pitchFamily="18" charset="0"/>
                        </a:rPr>
                        <a:t>INR 500,000</a:t>
                      </a:r>
                      <a:endParaRPr lang="en-IN"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2735749825"/>
                  </a:ext>
                </a:extLst>
              </a:tr>
              <a:tr h="381787">
                <a:tc>
                  <a:txBody>
                    <a:bodyPr/>
                    <a:lstStyle/>
                    <a:p>
                      <a:pPr algn="l" fontAlgn="b"/>
                      <a:r>
                        <a:rPr lang="en-IN" sz="1200" b="1" u="none" strike="noStrike" dirty="0">
                          <a:effectLst/>
                          <a:latin typeface="Baskerville Old Face" panose="02020602080505020303" pitchFamily="18" charset="0"/>
                        </a:rPr>
                        <a:t>271BA</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Penalty for failure to furnish Accountant's Report in Form 3CEB</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IN" sz="1200" u="none" strike="noStrike" dirty="0">
                          <a:effectLst/>
                          <a:latin typeface="Baskerville Old Face" panose="02020602080505020303" pitchFamily="18" charset="0"/>
                        </a:rPr>
                        <a:t>INR 100,000</a:t>
                      </a:r>
                      <a:endParaRPr lang="en-IN"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1431798114"/>
                  </a:ext>
                </a:extLst>
              </a:tr>
              <a:tr h="572680">
                <a:tc>
                  <a:txBody>
                    <a:bodyPr/>
                    <a:lstStyle/>
                    <a:p>
                      <a:pPr algn="l" fontAlgn="b"/>
                      <a:r>
                        <a:rPr lang="en-IN" sz="1200" b="1" u="none" strike="noStrike" dirty="0">
                          <a:effectLst/>
                          <a:latin typeface="Baskerville Old Face" panose="02020602080505020303" pitchFamily="18" charset="0"/>
                        </a:rPr>
                        <a:t>271G</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Penalty for failure to furnish documentation prescribed under Section 92D of the Act</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2% of the value of international transaction or specified domestic transaction</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3105717562"/>
                  </a:ext>
                </a:extLst>
              </a:tr>
              <a:tr h="763571">
                <a:tc>
                  <a:txBody>
                    <a:bodyPr/>
                    <a:lstStyle/>
                    <a:p>
                      <a:pPr algn="l" fontAlgn="b"/>
                      <a:r>
                        <a:rPr lang="en-IN" sz="1200" b="1" u="none" strike="noStrike" dirty="0">
                          <a:effectLst/>
                          <a:latin typeface="Baskerville Old Face" panose="02020602080505020303" pitchFamily="18" charset="0"/>
                        </a:rPr>
                        <a:t>271GB</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For failure to furnish CBCR u/s286(2)</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a. INR 5,000 per day up to one month; or</a:t>
                      </a:r>
                      <a:br>
                        <a:rPr lang="en-US" sz="1200" u="none" strike="noStrike" dirty="0">
                          <a:effectLst/>
                          <a:latin typeface="Baskerville Old Face" panose="02020602080505020303" pitchFamily="18" charset="0"/>
                        </a:rPr>
                      </a:br>
                      <a:r>
                        <a:rPr lang="en-US" sz="1200" u="none" strike="noStrike" dirty="0">
                          <a:effectLst/>
                          <a:latin typeface="Baskerville Old Face" panose="02020602080505020303" pitchFamily="18" charset="0"/>
                        </a:rPr>
                        <a:t>b. INR 15,000 per day beyond one month</a:t>
                      </a:r>
                      <a:br>
                        <a:rPr lang="en-US" sz="1200" u="none" strike="noStrike" dirty="0">
                          <a:effectLst/>
                          <a:latin typeface="Baskerville Old Face" panose="02020602080505020303" pitchFamily="18" charset="0"/>
                        </a:rPr>
                      </a:br>
                      <a:r>
                        <a:rPr lang="en-US" sz="1200" u="none" strike="noStrike" dirty="0">
                          <a:effectLst/>
                          <a:latin typeface="Baskerville Old Face" panose="02020602080505020303" pitchFamily="18" charset="0"/>
                        </a:rPr>
                        <a:t>Failure continues after penalty order, INR 50,000 per day</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2273526124"/>
                  </a:ext>
                </a:extLst>
              </a:tr>
              <a:tr h="572680">
                <a:tc>
                  <a:txBody>
                    <a:bodyPr/>
                    <a:lstStyle/>
                    <a:p>
                      <a:pPr algn="l" fontAlgn="b"/>
                      <a:r>
                        <a:rPr lang="en-IN" sz="1200" b="1" u="none" strike="noStrike" dirty="0">
                          <a:effectLst/>
                          <a:latin typeface="Baskerville Old Face" panose="02020602080505020303" pitchFamily="18" charset="0"/>
                        </a:rPr>
                        <a:t>271GB</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For non-furnishing information asked for u/s286(6)</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US" sz="1200" u="none" strike="noStrike" dirty="0">
                          <a:effectLst/>
                          <a:latin typeface="Baskerville Old Face" panose="02020602080505020303" pitchFamily="18" charset="0"/>
                        </a:rPr>
                        <a:t>INR 5,000 per day;</a:t>
                      </a:r>
                      <a:br>
                        <a:rPr lang="en-US" sz="1200" u="none" strike="noStrike" dirty="0">
                          <a:effectLst/>
                          <a:latin typeface="Baskerville Old Face" panose="02020602080505020303" pitchFamily="18" charset="0"/>
                        </a:rPr>
                      </a:br>
                      <a:r>
                        <a:rPr lang="en-US" sz="1200" u="none" strike="noStrike" dirty="0">
                          <a:effectLst/>
                          <a:latin typeface="Baskerville Old Face" panose="02020602080505020303" pitchFamily="18" charset="0"/>
                        </a:rPr>
                        <a:t>Failure continues after penalty order INR 50,000 per day</a:t>
                      </a:r>
                      <a:endParaRPr lang="en-US"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4030421097"/>
                  </a:ext>
                </a:extLst>
              </a:tr>
              <a:tr h="190894">
                <a:tc>
                  <a:txBody>
                    <a:bodyPr/>
                    <a:lstStyle/>
                    <a:p>
                      <a:pPr algn="l" fontAlgn="b"/>
                      <a:r>
                        <a:rPr lang="en-IN" sz="1200" b="1" u="none" strike="noStrike" dirty="0">
                          <a:effectLst/>
                          <a:latin typeface="Baskerville Old Face" panose="02020602080505020303" pitchFamily="18" charset="0"/>
                        </a:rPr>
                        <a:t>271GB</a:t>
                      </a:r>
                      <a:endParaRPr lang="en-IN" sz="1200" b="1"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IN" sz="1200" u="none" strike="noStrike" dirty="0">
                          <a:effectLst/>
                          <a:latin typeface="Baskerville Old Face" panose="02020602080505020303" pitchFamily="18" charset="0"/>
                        </a:rPr>
                        <a:t>Inaccurate report/ information</a:t>
                      </a:r>
                      <a:endParaRPr lang="en-IN"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tc>
                  <a:txBody>
                    <a:bodyPr/>
                    <a:lstStyle/>
                    <a:p>
                      <a:pPr algn="l" fontAlgn="b"/>
                      <a:r>
                        <a:rPr lang="en-IN" sz="1200" u="none" strike="noStrike" dirty="0">
                          <a:effectLst/>
                          <a:latin typeface="Baskerville Old Face" panose="02020602080505020303" pitchFamily="18" charset="0"/>
                        </a:rPr>
                        <a:t>INR 500,000</a:t>
                      </a:r>
                      <a:endParaRPr lang="en-IN" sz="1200" b="0" i="0" u="none" strike="noStrike" dirty="0">
                        <a:solidFill>
                          <a:srgbClr val="000000"/>
                        </a:solidFill>
                        <a:effectLst/>
                        <a:latin typeface="Baskerville Old Face" panose="02020602080505020303" pitchFamily="18" charset="0"/>
                      </a:endParaRPr>
                    </a:p>
                  </a:txBody>
                  <a:tcPr marL="7623" marR="7623" marT="7623" marB="0" anchor="b">
                    <a:solidFill>
                      <a:schemeClr val="accent2">
                        <a:lumMod val="20000"/>
                        <a:lumOff val="80000"/>
                      </a:schemeClr>
                    </a:solidFill>
                  </a:tcPr>
                </a:tc>
                <a:extLst>
                  <a:ext uri="{0D108BD9-81ED-4DB2-BD59-A6C34878D82A}">
                    <a16:rowId xmlns:a16="http://schemas.microsoft.com/office/drawing/2014/main" val="3811325560"/>
                  </a:ext>
                </a:extLst>
              </a:tr>
            </a:tbl>
          </a:graphicData>
        </a:graphic>
      </p:graphicFrame>
    </p:spTree>
    <p:extLst>
      <p:ext uri="{BB962C8B-B14F-4D97-AF65-F5344CB8AC3E}">
        <p14:creationId xmlns:p14="http://schemas.microsoft.com/office/powerpoint/2010/main" val="2255953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5AFED9-2A34-4F4E-BBF3-ACDEDD3DD8E7}"/>
              </a:ext>
            </a:extLst>
          </p:cNvPr>
          <p:cNvSpPr>
            <a:spLocks noGrp="1"/>
          </p:cNvSpPr>
          <p:nvPr>
            <p:ph type="title"/>
          </p:nvPr>
        </p:nvSpPr>
        <p:spPr>
          <a:xfrm>
            <a:off x="1790700" y="4702047"/>
            <a:ext cx="8610599" cy="1645920"/>
          </a:xfrm>
        </p:spPr>
        <p:txBody>
          <a:bodyPr>
            <a:noAutofit/>
          </a:bodyPr>
          <a:lstStyle/>
          <a:p>
            <a:pPr algn="ctr"/>
            <a:r>
              <a:rPr lang="en-IN" sz="3600" b="1" u="sng" dirty="0">
                <a:solidFill>
                  <a:schemeClr val="tx2">
                    <a:lumMod val="10000"/>
                  </a:schemeClr>
                </a:solidFill>
                <a:latin typeface="Baskerville Old Face" panose="02020602080505020303" pitchFamily="18" charset="0"/>
              </a:rPr>
              <a:t>Advanced Pricing Agreement</a:t>
            </a:r>
          </a:p>
        </p:txBody>
      </p:sp>
      <p:pic>
        <p:nvPicPr>
          <p:cNvPr id="3" name="Picture 2" descr="CBDT inks 300th advance pricing agreement - The Economic Times">
            <a:extLst>
              <a:ext uri="{FF2B5EF4-FFF2-40B4-BE49-F238E27FC236}">
                <a16:creationId xmlns:a16="http://schemas.microsoft.com/office/drawing/2014/main" id="{31D08546-89E7-47F0-9148-E39F85571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78" b="21178"/>
          <a:stretch>
            <a:fillRect/>
          </a:stretch>
        </p:blipFill>
        <p:spPr bwMode="auto">
          <a:xfrm>
            <a:off x="2481262" y="1008186"/>
            <a:ext cx="7229475" cy="385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276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AA17735-1E05-4067-B236-AE8FFBCF00D9}"/>
              </a:ext>
            </a:extLst>
          </p:cNvPr>
          <p:cNvSpPr>
            <a:spLocks noGrp="1"/>
          </p:cNvSpPr>
          <p:nvPr>
            <p:ph type="title"/>
          </p:nvPr>
        </p:nvSpPr>
        <p:spPr>
          <a:xfrm>
            <a:off x="919265" y="419658"/>
            <a:ext cx="10058400" cy="924718"/>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Advanced Pricing Agreement (APA)</a:t>
            </a:r>
          </a:p>
        </p:txBody>
      </p:sp>
      <p:sp>
        <p:nvSpPr>
          <p:cNvPr id="3" name="Content Placeholder 5">
            <a:extLst>
              <a:ext uri="{FF2B5EF4-FFF2-40B4-BE49-F238E27FC236}">
                <a16:creationId xmlns:a16="http://schemas.microsoft.com/office/drawing/2014/main" id="{C83803E4-5318-4DD3-90E9-CE9FD8C33F82}"/>
              </a:ext>
            </a:extLst>
          </p:cNvPr>
          <p:cNvSpPr txBox="1">
            <a:spLocks/>
          </p:cNvSpPr>
          <p:nvPr/>
        </p:nvSpPr>
        <p:spPr>
          <a:xfrm>
            <a:off x="1122731" y="1344376"/>
            <a:ext cx="9854934" cy="416924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1200" dirty="0">
                <a:latin typeface="Baskerville Old Face" panose="02020602080505020303" pitchFamily="18" charset="0"/>
              </a:rPr>
              <a:t>Agreement between a tax payer and tax authority determining the transfer pricing methodology for pricing the tax payer’s international transactions for future years.</a:t>
            </a:r>
          </a:p>
          <a:p>
            <a:pPr algn="just"/>
            <a:r>
              <a:rPr lang="en-US" sz="1200" dirty="0">
                <a:latin typeface="Baskerville Old Face" panose="02020602080505020303" pitchFamily="18" charset="0"/>
              </a:rPr>
              <a:t>Applied for a certain period of time based on the fulfillment of certain terms and conditions (called critical assumptions).</a:t>
            </a:r>
          </a:p>
          <a:p>
            <a:pPr algn="just"/>
            <a:r>
              <a:rPr lang="en-IN" sz="1200" dirty="0">
                <a:latin typeface="Baskerville Old Face" panose="02020602080505020303" pitchFamily="18" charset="0"/>
              </a:rPr>
              <a:t>Types:</a:t>
            </a:r>
          </a:p>
          <a:p>
            <a:pPr lvl="1" algn="just"/>
            <a:r>
              <a:rPr lang="en-US" sz="1200" dirty="0">
                <a:latin typeface="Baskerville Old Face" panose="02020602080505020303" pitchFamily="18" charset="0"/>
              </a:rPr>
              <a:t>Unilateral – tax payer and tax authority</a:t>
            </a:r>
          </a:p>
          <a:p>
            <a:pPr lvl="1" algn="just"/>
            <a:r>
              <a:rPr lang="en-US" sz="1200" dirty="0">
                <a:latin typeface="Baskerville Old Face" panose="02020602080505020303" pitchFamily="18" charset="0"/>
              </a:rPr>
              <a:t>Bilateral – tax payer, foreign AE, and respective tax authorities</a:t>
            </a:r>
          </a:p>
          <a:p>
            <a:pPr algn="just"/>
            <a:r>
              <a:rPr lang="en-IN" sz="1200" dirty="0">
                <a:latin typeface="Baskerville Old Face" panose="02020602080505020303" pitchFamily="18" charset="0"/>
              </a:rPr>
              <a:t>Salient Features –</a:t>
            </a:r>
          </a:p>
          <a:p>
            <a:pPr lvl="1" algn="just"/>
            <a:r>
              <a:rPr lang="en-US" sz="1200" dirty="0">
                <a:latin typeface="Baskerville Old Face" panose="02020602080505020303" pitchFamily="18" charset="0"/>
              </a:rPr>
              <a:t>To provide assurance of certainty and unanimity in transfer pricing approach</a:t>
            </a:r>
          </a:p>
          <a:p>
            <a:pPr lvl="1" algn="just"/>
            <a:r>
              <a:rPr lang="en-US" sz="1200" dirty="0">
                <a:latin typeface="Baskerville Old Face" panose="02020602080505020303" pitchFamily="18" charset="0"/>
              </a:rPr>
              <a:t>Valid up to five subsequent years and four previous years</a:t>
            </a:r>
          </a:p>
          <a:p>
            <a:pPr lvl="1" algn="just"/>
            <a:r>
              <a:rPr lang="en-US" sz="1200" dirty="0">
                <a:latin typeface="Baskerville Old Face" panose="02020602080505020303" pitchFamily="18" charset="0"/>
              </a:rPr>
              <a:t>Binding on tax authorities as well as taxpayers unless there is a change in the law or facts of the case</a:t>
            </a:r>
          </a:p>
          <a:p>
            <a:pPr lvl="1" algn="just"/>
            <a:r>
              <a:rPr lang="en-IN" sz="1200" dirty="0">
                <a:latin typeface="Baskerville Old Face" panose="02020602080505020303" pitchFamily="18" charset="0"/>
              </a:rPr>
              <a:t>Pre–consultation process (anonymous application option)</a:t>
            </a:r>
            <a:endParaRPr lang="en-US" sz="1200" dirty="0">
              <a:latin typeface="Baskerville Old Face" panose="02020602080505020303" pitchFamily="18" charset="0"/>
            </a:endParaRPr>
          </a:p>
          <a:p>
            <a:pPr algn="just"/>
            <a:r>
              <a:rPr lang="en-US" sz="1200" dirty="0">
                <a:latin typeface="Baskerville Old Face" panose="02020602080505020303" pitchFamily="18" charset="0"/>
              </a:rPr>
              <a:t>Important points to be considered:</a:t>
            </a:r>
          </a:p>
          <a:p>
            <a:pPr lvl="1" algn="just"/>
            <a:r>
              <a:rPr lang="en-US" sz="1200" dirty="0">
                <a:latin typeface="Baskerville Old Face" panose="02020602080505020303" pitchFamily="18" charset="0"/>
              </a:rPr>
              <a:t>Each year Annual Compliance Report in Form No. 3CEF needs to be filed before DGIT (IT)</a:t>
            </a:r>
          </a:p>
          <a:p>
            <a:pPr lvl="1" algn="just"/>
            <a:r>
              <a:rPr lang="en-US" sz="1200" dirty="0">
                <a:latin typeface="Baskerville Old Face" panose="02020602080505020303" pitchFamily="18" charset="0"/>
              </a:rPr>
              <a:t>– The APA can be cancelled/revised if critical assumptions are violated or conditions are not met</a:t>
            </a:r>
          </a:p>
          <a:p>
            <a:pPr lvl="1" algn="just"/>
            <a:r>
              <a:rPr lang="en-US" sz="1200" dirty="0">
                <a:latin typeface="Baskerville Old Face" panose="02020602080505020303" pitchFamily="18" charset="0"/>
              </a:rPr>
              <a:t>If the Compliance Audit results in a finding that the assessee has failed to comply with the terms of the agreement, the agreement can be cancelled</a:t>
            </a:r>
          </a:p>
          <a:p>
            <a:pPr lvl="1" algn="just"/>
            <a:r>
              <a:rPr lang="en-US" sz="1200" dirty="0">
                <a:latin typeface="Baskerville Old Face" panose="02020602080505020303" pitchFamily="18" charset="0"/>
              </a:rPr>
              <a:t>– Non filing of Compliance Report or the report contains material errors, it may result in cancellation of the agreement</a:t>
            </a:r>
          </a:p>
        </p:txBody>
      </p:sp>
    </p:spTree>
    <p:extLst>
      <p:ext uri="{BB962C8B-B14F-4D97-AF65-F5344CB8AC3E}">
        <p14:creationId xmlns:p14="http://schemas.microsoft.com/office/powerpoint/2010/main" val="1152284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36954-D7A9-4731-BCB5-CD35DA3EC4BB}"/>
              </a:ext>
            </a:extLst>
          </p:cNvPr>
          <p:cNvPicPr>
            <a:picLocks noChangeAspect="1"/>
          </p:cNvPicPr>
          <p:nvPr/>
        </p:nvPicPr>
        <p:blipFill rotWithShape="1">
          <a:blip r:embed="rId2">
            <a:extLst>
              <a:ext uri="{28A0092B-C50C-407E-A947-70E740481C1C}">
                <a14:useLocalDpi xmlns:a14="http://schemas.microsoft.com/office/drawing/2010/main" val="0"/>
              </a:ext>
            </a:extLst>
          </a:blip>
          <a:srcRect b="10457"/>
          <a:stretch/>
        </p:blipFill>
        <p:spPr>
          <a:xfrm>
            <a:off x="2942869" y="1642033"/>
            <a:ext cx="5856194" cy="3250558"/>
          </a:xfrm>
          <a:prstGeom prst="rect">
            <a:avLst/>
          </a:prstGeom>
        </p:spPr>
      </p:pic>
    </p:spTree>
    <p:extLst>
      <p:ext uri="{BB962C8B-B14F-4D97-AF65-F5344CB8AC3E}">
        <p14:creationId xmlns:p14="http://schemas.microsoft.com/office/powerpoint/2010/main" val="3959205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65102B-BD90-4183-A4AE-A8744A155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10983005" cy="5665482"/>
          </a:xfrm>
          <a:prstGeom prst="rect">
            <a:avLst/>
          </a:prstGeom>
        </p:spPr>
      </p:pic>
    </p:spTree>
    <p:extLst>
      <p:ext uri="{BB962C8B-B14F-4D97-AF65-F5344CB8AC3E}">
        <p14:creationId xmlns:p14="http://schemas.microsoft.com/office/powerpoint/2010/main" val="285542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63E7A3-656E-4D46-B894-F81D1654650E}"/>
              </a:ext>
            </a:extLst>
          </p:cNvPr>
          <p:cNvSpPr txBox="1">
            <a:spLocks/>
          </p:cNvSpPr>
          <p:nvPr/>
        </p:nvSpPr>
        <p:spPr>
          <a:xfrm>
            <a:off x="991690" y="557503"/>
            <a:ext cx="10058400" cy="814647"/>
          </a:xfrm>
          <a:prstGeom prst="rect">
            <a:avLst/>
          </a:prstGeom>
        </p:spPr>
        <p:txBody>
          <a:bodyPr vert="horz" lIns="91440" tIns="45720" rIns="91440" bIns="45720" rtlCol="0" anchor="ctr">
            <a:normAutofit/>
          </a:bodyPr>
          <a:lstStyle>
            <a:lvl1pPr algn="ctr" defTabSz="914400">
              <a:lnSpc>
                <a:spcPct val="90000"/>
              </a:lnSpc>
              <a:spcBef>
                <a:spcPct val="0"/>
              </a:spcBef>
              <a:buNone/>
              <a:defRPr sz="3400" b="1" i="0" u="sng" cap="all">
                <a:solidFill>
                  <a:schemeClr val="tx2">
                    <a:lumMod val="10000"/>
                  </a:schemeClr>
                </a:solidFill>
                <a:effectLst>
                  <a:outerShdw blurRad="50800" dist="63500" dir="2700000" algn="tl" rotWithShape="0">
                    <a:srgbClr val="000000">
                      <a:alpha val="48000"/>
                    </a:srgbClr>
                  </a:outerShdw>
                </a:effectLst>
                <a:latin typeface="+mj-lt"/>
                <a:ea typeface="+mj-ea"/>
                <a:cs typeface="+mj-cs"/>
              </a:defRPr>
            </a:lvl1pPr>
          </a:lstStyle>
          <a:p>
            <a:r>
              <a:rPr lang="en-IN" sz="2800" cap="none" dirty="0">
                <a:solidFill>
                  <a:srgbClr val="7030A0"/>
                </a:solidFill>
                <a:latin typeface="Baskerville Old Face" panose="02020602080505020303" pitchFamily="18" charset="0"/>
              </a:rPr>
              <a:t>Nature of Transfer Pricing </a:t>
            </a:r>
          </a:p>
        </p:txBody>
      </p:sp>
      <p:sp>
        <p:nvSpPr>
          <p:cNvPr id="4" name="Content Placeholder 2">
            <a:extLst>
              <a:ext uri="{FF2B5EF4-FFF2-40B4-BE49-F238E27FC236}">
                <a16:creationId xmlns:a16="http://schemas.microsoft.com/office/drawing/2014/main" id="{1D8A236B-AC04-4E4D-A974-E92F448A4CF8}"/>
              </a:ext>
            </a:extLst>
          </p:cNvPr>
          <p:cNvSpPr txBox="1">
            <a:spLocks/>
          </p:cNvSpPr>
          <p:nvPr/>
        </p:nvSpPr>
        <p:spPr>
          <a:xfrm>
            <a:off x="991690" y="1219484"/>
            <a:ext cx="9867207" cy="254892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r>
              <a:rPr lang="en-US" sz="1600" dirty="0">
                <a:latin typeface="Baskerville Old Face" panose="02020602080505020303" pitchFamily="18" charset="0"/>
              </a:rPr>
              <a:t>Transfer pricing is a complex issue which requires knowledge of multiple disciplines</a:t>
            </a:r>
          </a:p>
          <a:p>
            <a:pPr lvl="1" algn="just"/>
            <a:r>
              <a:rPr lang="en-IN" dirty="0">
                <a:latin typeface="Baskerville Old Face" panose="02020602080505020303" pitchFamily="18" charset="0"/>
              </a:rPr>
              <a:t>Taxation Issue </a:t>
            </a:r>
          </a:p>
          <a:p>
            <a:pPr lvl="1" algn="just"/>
            <a:r>
              <a:rPr lang="en-IN" dirty="0">
                <a:latin typeface="Baskerville Old Face" panose="02020602080505020303" pitchFamily="18" charset="0"/>
              </a:rPr>
              <a:t>Accounting Issue</a:t>
            </a:r>
          </a:p>
          <a:p>
            <a:pPr lvl="1" algn="just"/>
            <a:r>
              <a:rPr lang="en-IN" dirty="0">
                <a:latin typeface="Baskerville Old Face" panose="02020602080505020303" pitchFamily="18" charset="0"/>
              </a:rPr>
              <a:t>Economic Issue </a:t>
            </a:r>
          </a:p>
          <a:p>
            <a:pPr lvl="1" algn="just"/>
            <a:r>
              <a:rPr lang="en-IN" dirty="0">
                <a:latin typeface="Baskerville Old Face" panose="02020602080505020303" pitchFamily="18" charset="0"/>
              </a:rPr>
              <a:t>Legal Issue</a:t>
            </a:r>
          </a:p>
          <a:p>
            <a:pPr lvl="1" algn="just"/>
            <a:r>
              <a:rPr lang="en-IN" dirty="0">
                <a:latin typeface="Baskerville Old Face" panose="02020602080505020303" pitchFamily="18" charset="0"/>
              </a:rPr>
              <a:t>Statistical Issue</a:t>
            </a:r>
          </a:p>
          <a:p>
            <a:pPr algn="just"/>
            <a:r>
              <a:rPr lang="en-US" sz="1600" dirty="0">
                <a:latin typeface="Baskerville Old Face" panose="02020602080505020303" pitchFamily="18" charset="0"/>
              </a:rPr>
              <a:t>Over a period of time, it is becoming more and more mathematical and statistical issue.</a:t>
            </a:r>
            <a:endParaRPr lang="en-IN" sz="1600" dirty="0">
              <a:latin typeface="Baskerville Old Face" panose="02020602080505020303" pitchFamily="18" charset="0"/>
            </a:endParaRPr>
          </a:p>
        </p:txBody>
      </p:sp>
      <p:sp>
        <p:nvSpPr>
          <p:cNvPr id="6" name="Title 1">
            <a:extLst>
              <a:ext uri="{FF2B5EF4-FFF2-40B4-BE49-F238E27FC236}">
                <a16:creationId xmlns:a16="http://schemas.microsoft.com/office/drawing/2014/main" id="{2E8BB2D0-F6BC-4468-A120-7CBD2F9F3C4D}"/>
              </a:ext>
            </a:extLst>
          </p:cNvPr>
          <p:cNvSpPr>
            <a:spLocks noGrp="1"/>
          </p:cNvSpPr>
          <p:nvPr>
            <p:ph type="title"/>
          </p:nvPr>
        </p:nvSpPr>
        <p:spPr>
          <a:xfrm>
            <a:off x="1496516" y="3429000"/>
            <a:ext cx="9198967" cy="814647"/>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Evolution of Transfer Pricing</a:t>
            </a:r>
          </a:p>
        </p:txBody>
      </p:sp>
      <p:sp>
        <p:nvSpPr>
          <p:cNvPr id="7" name="Content Placeholder 2">
            <a:extLst>
              <a:ext uri="{FF2B5EF4-FFF2-40B4-BE49-F238E27FC236}">
                <a16:creationId xmlns:a16="http://schemas.microsoft.com/office/drawing/2014/main" id="{C97EC2E7-5AE8-4E95-9862-18FA7E16440E}"/>
              </a:ext>
            </a:extLst>
          </p:cNvPr>
          <p:cNvSpPr txBox="1">
            <a:spLocks/>
          </p:cNvSpPr>
          <p:nvPr/>
        </p:nvSpPr>
        <p:spPr>
          <a:xfrm>
            <a:off x="991691" y="4023066"/>
            <a:ext cx="9867207" cy="273015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1600" dirty="0">
                <a:latin typeface="Baskerville Old Face" panose="02020602080505020303" pitchFamily="18" charset="0"/>
              </a:rPr>
              <a:t>It is estimated that, 60 % of international trade is carried on between related or Associated Enterprises (AEs)</a:t>
            </a:r>
          </a:p>
          <a:p>
            <a:pPr algn="just"/>
            <a:r>
              <a:rPr lang="en-US" sz="1600" dirty="0">
                <a:latin typeface="Baskerville Old Face" panose="02020602080505020303" pitchFamily="18" charset="0"/>
              </a:rPr>
              <a:t>To counter the effect of transfer of profits using favorable transfer prices among AEs, many developing and developed countries introduced Transfer Pricing Regulations (TPR) </a:t>
            </a:r>
          </a:p>
          <a:p>
            <a:pPr algn="just"/>
            <a:r>
              <a:rPr lang="en-US" sz="1600" dirty="0">
                <a:latin typeface="Baskerville Old Face" panose="02020602080505020303" pitchFamily="18" charset="0"/>
              </a:rPr>
              <a:t>The TPR have increased the burden of proof on taxpayers, to demonstrate arm’s length price of controlled transaction </a:t>
            </a:r>
          </a:p>
          <a:p>
            <a:pPr algn="just"/>
            <a:r>
              <a:rPr lang="en-US" sz="1600" dirty="0">
                <a:latin typeface="Baskerville Old Face" panose="02020602080505020303" pitchFamily="18" charset="0"/>
              </a:rPr>
              <a:t>Price between unrelated parties in uncontrolled conditions is known as the “arm’s length price”</a:t>
            </a:r>
            <a:endParaRPr lang="en-IN" sz="1600" dirty="0">
              <a:latin typeface="Baskerville Old Face" panose="02020602080505020303" pitchFamily="18" charset="0"/>
            </a:endParaRPr>
          </a:p>
        </p:txBody>
      </p:sp>
    </p:spTree>
    <p:extLst>
      <p:ext uri="{BB962C8B-B14F-4D97-AF65-F5344CB8AC3E}">
        <p14:creationId xmlns:p14="http://schemas.microsoft.com/office/powerpoint/2010/main" val="348496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B9240C-4E57-4701-8DC2-7F6861F53A21}"/>
              </a:ext>
            </a:extLst>
          </p:cNvPr>
          <p:cNvSpPr txBox="1">
            <a:spLocks/>
          </p:cNvSpPr>
          <p:nvPr/>
        </p:nvSpPr>
        <p:spPr>
          <a:xfrm>
            <a:off x="1019002" y="766355"/>
            <a:ext cx="10058400" cy="814647"/>
          </a:xfrm>
          <a:prstGeom prst="rect">
            <a:avLst/>
          </a:prstGeom>
        </p:spPr>
        <p:txBody>
          <a:bodyPr vert="horz" lIns="91440" tIns="45720" rIns="91440" bIns="45720" rtlCol="0" anchor="ctr">
            <a:normAutofit/>
          </a:bodyPr>
          <a:lstStyle>
            <a:lvl1pPr algn="ctr" defTabSz="914400">
              <a:lnSpc>
                <a:spcPct val="90000"/>
              </a:lnSpc>
              <a:spcBef>
                <a:spcPct val="0"/>
              </a:spcBef>
              <a:buNone/>
              <a:defRPr sz="3400" b="1" i="0" u="sng" cap="all">
                <a:solidFill>
                  <a:schemeClr val="tx2">
                    <a:lumMod val="10000"/>
                  </a:schemeClr>
                </a:solidFill>
                <a:effectLst>
                  <a:outerShdw blurRad="50800" dist="63500" dir="2700000" algn="tl" rotWithShape="0">
                    <a:srgbClr val="000000">
                      <a:alpha val="48000"/>
                    </a:srgbClr>
                  </a:outerShdw>
                </a:effectLst>
                <a:latin typeface="+mj-lt"/>
                <a:ea typeface="+mj-ea"/>
                <a:cs typeface="+mj-cs"/>
              </a:defRPr>
            </a:lvl1pPr>
          </a:lstStyle>
          <a:p>
            <a:r>
              <a:rPr lang="en-US" sz="2800" cap="none" dirty="0">
                <a:solidFill>
                  <a:srgbClr val="7030A0"/>
                </a:solidFill>
                <a:latin typeface="Baskerville Old Face" panose="02020602080505020303" pitchFamily="18" charset="0"/>
              </a:rPr>
              <a:t>Evolution of Transfer Pricing – OECD’s View</a:t>
            </a:r>
            <a:endParaRPr lang="en-IN" sz="2800" cap="none" dirty="0">
              <a:solidFill>
                <a:srgbClr val="7030A0"/>
              </a:solidFill>
              <a:latin typeface="Baskerville Old Face" panose="02020602080505020303" pitchFamily="18" charset="0"/>
            </a:endParaRPr>
          </a:p>
        </p:txBody>
      </p:sp>
      <p:sp>
        <p:nvSpPr>
          <p:cNvPr id="4" name="Content Placeholder 2">
            <a:extLst>
              <a:ext uri="{FF2B5EF4-FFF2-40B4-BE49-F238E27FC236}">
                <a16:creationId xmlns:a16="http://schemas.microsoft.com/office/drawing/2014/main" id="{0BC1C7DF-D22C-49E9-B0BD-1D5010705CE4}"/>
              </a:ext>
            </a:extLst>
          </p:cNvPr>
          <p:cNvSpPr txBox="1">
            <a:spLocks/>
          </p:cNvSpPr>
          <p:nvPr/>
        </p:nvSpPr>
        <p:spPr>
          <a:xfrm>
            <a:off x="1114598" y="1830711"/>
            <a:ext cx="9962804" cy="109781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r>
              <a:rPr lang="en-US" dirty="0"/>
              <a:t>Transfer pricing can deprive governments of their fair share of taxes from global corporations and expose multinationals to possible double taxation. No country - poor, emerging or wealthy - wants its tax base to suffer because of transfer pricing. The arm's length principle can help.</a:t>
            </a:r>
            <a:endParaRPr lang="en-IN" dirty="0"/>
          </a:p>
        </p:txBody>
      </p:sp>
    </p:spTree>
    <p:extLst>
      <p:ext uri="{BB962C8B-B14F-4D97-AF65-F5344CB8AC3E}">
        <p14:creationId xmlns:p14="http://schemas.microsoft.com/office/powerpoint/2010/main" val="245922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E8F3C-F722-40F6-9A55-79EF36CC7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3"/>
            <a:ext cx="12192000" cy="6858001"/>
          </a:xfrm>
          <a:prstGeom prst="rect">
            <a:avLst/>
          </a:prstGeom>
        </p:spPr>
      </p:pic>
      <p:sp>
        <p:nvSpPr>
          <p:cNvPr id="3" name="Title 1">
            <a:extLst>
              <a:ext uri="{FF2B5EF4-FFF2-40B4-BE49-F238E27FC236}">
                <a16:creationId xmlns:a16="http://schemas.microsoft.com/office/drawing/2014/main" id="{8B6AF641-2F2E-45A5-831D-D71EA0B6573F}"/>
              </a:ext>
            </a:extLst>
          </p:cNvPr>
          <p:cNvSpPr>
            <a:spLocks noGrp="1"/>
          </p:cNvSpPr>
          <p:nvPr>
            <p:ph type="title"/>
          </p:nvPr>
        </p:nvSpPr>
        <p:spPr>
          <a:xfrm>
            <a:off x="7324409" y="5175568"/>
            <a:ext cx="4867591" cy="1645920"/>
          </a:xfrm>
        </p:spPr>
        <p:txBody>
          <a:bodyPr>
            <a:noAutofit/>
          </a:bodyPr>
          <a:lstStyle/>
          <a:p>
            <a:pPr algn="ctr"/>
            <a:r>
              <a:rPr lang="en-US" sz="3200" b="1" dirty="0">
                <a:solidFill>
                  <a:schemeClr val="bg1"/>
                </a:solidFill>
              </a:rPr>
              <a:t>TRANSFER PRICING REGULATIONS IN INDIA</a:t>
            </a:r>
            <a:endParaRPr lang="en-IN" sz="3200" b="1" dirty="0">
              <a:solidFill>
                <a:schemeClr val="bg1"/>
              </a:solidFill>
            </a:endParaRPr>
          </a:p>
        </p:txBody>
      </p:sp>
      <p:pic>
        <p:nvPicPr>
          <p:cNvPr id="4" name="Picture Placeholder 10">
            <a:extLst>
              <a:ext uri="{FF2B5EF4-FFF2-40B4-BE49-F238E27FC236}">
                <a16:creationId xmlns:a16="http://schemas.microsoft.com/office/drawing/2014/main" id="{7AB400FC-C671-4F17-BB32-103CCC8C67D3}"/>
              </a:ext>
            </a:extLst>
          </p:cNvPr>
          <p:cNvPicPr>
            <a:picLocks noChangeAspect="1"/>
          </p:cNvPicPr>
          <p:nvPr/>
        </p:nvPicPr>
        <p:blipFill rotWithShape="1">
          <a:blip r:embed="rId3">
            <a:extLst>
              <a:ext uri="{28A0092B-C50C-407E-A947-70E740481C1C}">
                <a14:useLocalDpi xmlns:a14="http://schemas.microsoft.com/office/drawing/2010/main" val="0"/>
              </a:ext>
            </a:extLst>
          </a:blip>
          <a:srcRect t="28383" b="28383"/>
          <a:stretch/>
        </p:blipFill>
        <p:spPr>
          <a:xfrm>
            <a:off x="-117947" y="3195178"/>
            <a:ext cx="8095376" cy="3662822"/>
          </a:xfrm>
          <a:prstGeom prst="ellipse">
            <a:avLst/>
          </a:prstGeom>
          <a:ln>
            <a:noFill/>
          </a:ln>
          <a:effectLst>
            <a:softEdge rad="112500"/>
          </a:effectLst>
        </p:spPr>
      </p:pic>
    </p:spTree>
    <p:extLst>
      <p:ext uri="{BB962C8B-B14F-4D97-AF65-F5344CB8AC3E}">
        <p14:creationId xmlns:p14="http://schemas.microsoft.com/office/powerpoint/2010/main" val="277021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83CB6B1-6FA1-4E44-9430-E5F7808BF11A}"/>
              </a:ext>
            </a:extLst>
          </p:cNvPr>
          <p:cNvSpPr>
            <a:spLocks noGrp="1"/>
          </p:cNvSpPr>
          <p:nvPr>
            <p:ph type="title"/>
          </p:nvPr>
        </p:nvSpPr>
        <p:spPr>
          <a:xfrm>
            <a:off x="1810152" y="444709"/>
            <a:ext cx="8571695" cy="983441"/>
          </a:xfrm>
        </p:spPr>
        <p:txBody>
          <a:bodyPr>
            <a:normAutofit/>
          </a:bodyPr>
          <a:lstStyle/>
          <a:p>
            <a:pPr algn="ctr"/>
            <a:r>
              <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Background of Indian TPR</a:t>
            </a:r>
          </a:p>
        </p:txBody>
      </p:sp>
      <p:sp>
        <p:nvSpPr>
          <p:cNvPr id="3" name="Content Placeholder 5">
            <a:extLst>
              <a:ext uri="{FF2B5EF4-FFF2-40B4-BE49-F238E27FC236}">
                <a16:creationId xmlns:a16="http://schemas.microsoft.com/office/drawing/2014/main" id="{1B86C4E4-C4AB-4F6C-9737-ED0B6134040D}"/>
              </a:ext>
            </a:extLst>
          </p:cNvPr>
          <p:cNvSpPr txBox="1">
            <a:spLocks/>
          </p:cNvSpPr>
          <p:nvPr/>
        </p:nvSpPr>
        <p:spPr>
          <a:xfrm>
            <a:off x="1257992" y="1321724"/>
            <a:ext cx="9867207" cy="1694941"/>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dirty="0">
                <a:latin typeface="Baskerville Old Face" panose="02020602080505020303" pitchFamily="18" charset="0"/>
              </a:rPr>
              <a:t>Liberalization of trade and foreign exchange policy started in India in the year 1991</a:t>
            </a:r>
          </a:p>
          <a:p>
            <a:pPr algn="just"/>
            <a:r>
              <a:rPr lang="en-US" dirty="0">
                <a:latin typeface="Baskerville Old Face" panose="02020602080505020303" pitchFamily="18" charset="0"/>
              </a:rPr>
              <a:t>This created huge increase in interest of MNEs in India</a:t>
            </a:r>
          </a:p>
          <a:p>
            <a:pPr algn="just"/>
            <a:r>
              <a:rPr lang="en-US" dirty="0">
                <a:latin typeface="Baskerville Old Face" panose="02020602080505020303" pitchFamily="18" charset="0"/>
              </a:rPr>
              <a:t>The Standing Committee in March 1991 observed that provisions of Income Tax Act, 1961(Act) were inadequate to curb transfer pricing among MNEs</a:t>
            </a:r>
            <a:endParaRPr lang="en-IN" dirty="0">
              <a:latin typeface="Baskerville Old Face" panose="02020602080505020303" pitchFamily="18" charset="0"/>
            </a:endParaRPr>
          </a:p>
        </p:txBody>
      </p:sp>
      <p:sp>
        <p:nvSpPr>
          <p:cNvPr id="4" name="Title 4">
            <a:extLst>
              <a:ext uri="{FF2B5EF4-FFF2-40B4-BE49-F238E27FC236}">
                <a16:creationId xmlns:a16="http://schemas.microsoft.com/office/drawing/2014/main" id="{D77F2A69-0B0B-4C7E-991C-176AAB5AF284}"/>
              </a:ext>
            </a:extLst>
          </p:cNvPr>
          <p:cNvSpPr txBox="1">
            <a:spLocks/>
          </p:cNvSpPr>
          <p:nvPr/>
        </p:nvSpPr>
        <p:spPr>
          <a:xfrm>
            <a:off x="1257991" y="3095028"/>
            <a:ext cx="10058400" cy="814647"/>
          </a:xfrm>
          <a:prstGeom prst="rect">
            <a:avLst/>
          </a:prstGeom>
        </p:spPr>
        <p:txBody>
          <a:bodyPr vert="horz" lIns="91440" tIns="45720" rIns="91440" bIns="45720" rtlCol="0" anchor="ctr">
            <a:normAutofit/>
          </a:bodyPr>
          <a:lstStyle>
            <a:lvl1pPr algn="ctr" defTabSz="914400">
              <a:lnSpc>
                <a:spcPct val="90000"/>
              </a:lnSpc>
              <a:spcBef>
                <a:spcPct val="0"/>
              </a:spcBef>
              <a:buNone/>
              <a:defRPr sz="3400" b="1" i="0" u="sng" cap="all">
                <a:solidFill>
                  <a:schemeClr val="tx2">
                    <a:lumMod val="10000"/>
                  </a:schemeClr>
                </a:solidFill>
                <a:effectLst>
                  <a:outerShdw blurRad="50800" dist="63500" dir="2700000" algn="tl" rotWithShape="0">
                    <a:srgbClr val="000000">
                      <a:alpha val="48000"/>
                    </a:srgbClr>
                  </a:outerShdw>
                </a:effectLst>
                <a:latin typeface="+mj-lt"/>
                <a:ea typeface="+mj-ea"/>
                <a:cs typeface="+mj-cs"/>
              </a:defRPr>
            </a:lvl1pPr>
          </a:lstStyle>
          <a:p>
            <a:r>
              <a:rPr lang="en-US" sz="2800" cap="none" dirty="0">
                <a:solidFill>
                  <a:srgbClr val="7030A0"/>
                </a:solidFill>
                <a:latin typeface="Baskerville Old Face" panose="02020602080505020303" pitchFamily="18" charset="0"/>
              </a:rPr>
              <a:t>Brief History of Transfer Pricing</a:t>
            </a:r>
            <a:endParaRPr lang="en-IN" sz="2800" cap="none" dirty="0">
              <a:solidFill>
                <a:srgbClr val="7030A0"/>
              </a:solidFill>
              <a:latin typeface="Baskerville Old Face" panose="02020602080505020303" pitchFamily="18" charset="0"/>
            </a:endParaRPr>
          </a:p>
        </p:txBody>
      </p:sp>
      <p:sp>
        <p:nvSpPr>
          <p:cNvPr id="5" name="Content Placeholder 5">
            <a:extLst>
              <a:ext uri="{FF2B5EF4-FFF2-40B4-BE49-F238E27FC236}">
                <a16:creationId xmlns:a16="http://schemas.microsoft.com/office/drawing/2014/main" id="{B4E92D7C-EDC0-4EEE-BB3F-4BA61E0EE201}"/>
              </a:ext>
            </a:extLst>
          </p:cNvPr>
          <p:cNvSpPr txBox="1">
            <a:spLocks/>
          </p:cNvSpPr>
          <p:nvPr/>
        </p:nvSpPr>
        <p:spPr>
          <a:xfrm>
            <a:off x="1257991" y="3909675"/>
            <a:ext cx="9867207" cy="1694941"/>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r>
              <a:rPr lang="en-US" dirty="0">
                <a:latin typeface="Baskerville Old Face" panose="02020602080505020303" pitchFamily="18" charset="0"/>
              </a:rPr>
              <a:t>The Expert Group constituted by Central Board Of Direct Taxes (CBDT) recommended complete revision of existing section 92 of the Act</a:t>
            </a:r>
          </a:p>
          <a:p>
            <a:pPr algn="just"/>
            <a:r>
              <a:rPr lang="en-US" dirty="0">
                <a:latin typeface="Baskerville Old Face" panose="02020602080505020303" pitchFamily="18" charset="0"/>
              </a:rPr>
              <a:t>The Finance Act, 2001 introduced TPR in India by substituting existing Section 92 of the Act and introducing new sections 92A to 92F w.e.f 01.04.2002</a:t>
            </a:r>
            <a:endParaRPr lang="en-IN" dirty="0">
              <a:latin typeface="Baskerville Old Face" panose="02020602080505020303" pitchFamily="18" charset="0"/>
            </a:endParaRPr>
          </a:p>
        </p:txBody>
      </p:sp>
    </p:spTree>
    <p:extLst>
      <p:ext uri="{BB962C8B-B14F-4D97-AF65-F5344CB8AC3E}">
        <p14:creationId xmlns:p14="http://schemas.microsoft.com/office/powerpoint/2010/main" val="48010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72F8-677C-43EB-B7CF-F7334A3623AD}"/>
              </a:ext>
            </a:extLst>
          </p:cNvPr>
          <p:cNvSpPr>
            <a:spLocks noGrp="1"/>
          </p:cNvSpPr>
          <p:nvPr>
            <p:ph type="title"/>
          </p:nvPr>
        </p:nvSpPr>
        <p:spPr>
          <a:xfrm>
            <a:off x="1066800" y="266916"/>
            <a:ext cx="10058400" cy="1268667"/>
          </a:xfrm>
        </p:spPr>
        <p:txBody>
          <a:bodyPr>
            <a:noAutofit/>
          </a:bodyPr>
          <a:lstStyle/>
          <a:p>
            <a:pPr algn="ctr"/>
            <a:r>
              <a:rPr lang="en-US"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rPr>
              <a:t>Scheme of TP regulations in India</a:t>
            </a:r>
            <a:endParaRPr lang="en-IN" sz="2800" b="1"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4B60F8E-8A84-4F6A-8133-F7EFA6DCF722}"/>
              </a:ext>
            </a:extLst>
          </p:cNvPr>
          <p:cNvSpPr txBox="1">
            <a:spLocks/>
          </p:cNvSpPr>
          <p:nvPr/>
        </p:nvSpPr>
        <p:spPr>
          <a:xfrm>
            <a:off x="1611947" y="1292247"/>
            <a:ext cx="9879013" cy="37776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IN" sz="1400" b="1" u="sng" dirty="0">
                <a:latin typeface="Baskerville Old Face" panose="02020602080505020303" pitchFamily="18" charset="0"/>
              </a:rPr>
              <a:t>Relevant Provisions</a:t>
            </a:r>
            <a:endParaRPr lang="en-US" sz="1400" dirty="0">
              <a:latin typeface="Baskerville Old Face" panose="02020602080505020303" pitchFamily="18" charset="0"/>
            </a:endParaRPr>
          </a:p>
          <a:p>
            <a:pPr lvl="1" algn="just"/>
            <a:r>
              <a:rPr lang="en-US" sz="1400" dirty="0">
                <a:latin typeface="Baskerville Old Face" panose="02020602080505020303" pitchFamily="18" charset="0"/>
              </a:rPr>
              <a:t>Computation of Income from International Transaction having regard to ALP Sec.92</a:t>
            </a:r>
          </a:p>
          <a:p>
            <a:pPr lvl="1" algn="just"/>
            <a:r>
              <a:rPr lang="en-IN" sz="1400" dirty="0">
                <a:latin typeface="Baskerville Old Face" panose="02020602080505020303" pitchFamily="18" charset="0"/>
              </a:rPr>
              <a:t>Associated Enterprises Sec. 92A</a:t>
            </a:r>
          </a:p>
          <a:p>
            <a:pPr lvl="1" algn="just"/>
            <a:r>
              <a:rPr lang="en-IN" sz="1400" dirty="0">
                <a:latin typeface="Baskerville Old Face" panose="02020602080505020303" pitchFamily="18" charset="0"/>
              </a:rPr>
              <a:t>International Transaction Sec. 92B</a:t>
            </a:r>
          </a:p>
          <a:p>
            <a:pPr lvl="1" algn="just"/>
            <a:r>
              <a:rPr lang="en-US" sz="1400" dirty="0">
                <a:latin typeface="Baskerville Old Face" panose="02020602080505020303" pitchFamily="18" charset="0"/>
              </a:rPr>
              <a:t>Specified Domestic Transactions Sec. 92BA</a:t>
            </a:r>
          </a:p>
          <a:p>
            <a:pPr lvl="1" algn="just"/>
            <a:r>
              <a:rPr lang="en-US" sz="1400" dirty="0">
                <a:latin typeface="Baskerville Old Face" panose="02020602080505020303" pitchFamily="18" charset="0"/>
              </a:rPr>
              <a:t>Arm’s Length Price - Sec. 92C + Rule 10B/ 10C</a:t>
            </a:r>
          </a:p>
          <a:p>
            <a:pPr lvl="1" algn="just"/>
            <a:r>
              <a:rPr lang="en-US" sz="1400" dirty="0">
                <a:latin typeface="Baskerville Old Face" panose="02020602080505020303" pitchFamily="18" charset="0"/>
              </a:rPr>
              <a:t>Power of AO and TPO - Sec. 92CA</a:t>
            </a:r>
          </a:p>
          <a:p>
            <a:pPr lvl="1" algn="just"/>
            <a:r>
              <a:rPr lang="en-US" sz="1400" dirty="0">
                <a:latin typeface="Baskerville Old Face" panose="02020602080505020303" pitchFamily="18" charset="0"/>
              </a:rPr>
              <a:t>Safe Harbour Sec. 92CB + Rules 10TA to 10TG</a:t>
            </a:r>
          </a:p>
          <a:p>
            <a:pPr lvl="1" algn="just"/>
            <a:r>
              <a:rPr lang="en-US" sz="1400" dirty="0">
                <a:latin typeface="Baskerville Old Face" panose="02020602080505020303" pitchFamily="18" charset="0"/>
              </a:rPr>
              <a:t>Advance Pricing Agreements Sec. 92CC and CD+ Rules 10F to 10T</a:t>
            </a:r>
          </a:p>
          <a:p>
            <a:pPr lvl="1" algn="just"/>
            <a:r>
              <a:rPr lang="en-IN" sz="1400" dirty="0">
                <a:latin typeface="Baskerville Old Face" panose="02020602080505020303" pitchFamily="18" charset="0"/>
              </a:rPr>
              <a:t>Secondary Adjustment – Sec. 92CE</a:t>
            </a:r>
          </a:p>
          <a:p>
            <a:pPr lvl="1" algn="just"/>
            <a:r>
              <a:rPr lang="en-US" sz="1400" dirty="0">
                <a:latin typeface="Baskerville Old Face" panose="02020602080505020303" pitchFamily="18" charset="0"/>
              </a:rPr>
              <a:t>Documentation and Certificate Sec. 92D and Sec. 92E</a:t>
            </a:r>
          </a:p>
          <a:p>
            <a:pPr lvl="1" algn="just"/>
            <a:r>
              <a:rPr lang="en-US" sz="1400" dirty="0">
                <a:latin typeface="Baskerville Old Face" panose="02020602080505020303" pitchFamily="18" charset="0"/>
              </a:rPr>
              <a:t>Definitions of certain terms relevant to computation of ALP etc. Sec.92F</a:t>
            </a:r>
          </a:p>
          <a:p>
            <a:pPr lvl="1" algn="just"/>
            <a:r>
              <a:rPr lang="en-US" sz="1400" dirty="0">
                <a:latin typeface="Baskerville Old Face" panose="02020602080505020303" pitchFamily="18" charset="0"/>
              </a:rPr>
              <a:t>Dispute Resolution Panel - Sec. 144C</a:t>
            </a:r>
          </a:p>
          <a:p>
            <a:pPr lvl="1" algn="just"/>
            <a:r>
              <a:rPr lang="en-US" sz="1400" dirty="0">
                <a:latin typeface="Baskerville Old Face" panose="02020602080505020303" pitchFamily="18" charset="0"/>
              </a:rPr>
              <a:t>Penalties - Sec. 271 (1) (c), 271AA, 271BA, 271G, 271GB </a:t>
            </a:r>
          </a:p>
          <a:p>
            <a:pPr lvl="1" algn="just"/>
            <a:r>
              <a:rPr lang="en-US" sz="1400" dirty="0">
                <a:latin typeface="Baskerville Old Face" panose="02020602080505020303" pitchFamily="18" charset="0"/>
              </a:rPr>
              <a:t>Furnishing of report in respect of International Group – Sec.286</a:t>
            </a:r>
            <a:endParaRPr lang="en-IN" sz="1400" dirty="0">
              <a:latin typeface="Baskerville Old Face" panose="02020602080505020303" pitchFamily="18" charset="0"/>
            </a:endParaRPr>
          </a:p>
        </p:txBody>
      </p:sp>
    </p:spTree>
    <p:extLst>
      <p:ext uri="{BB962C8B-B14F-4D97-AF65-F5344CB8AC3E}">
        <p14:creationId xmlns:p14="http://schemas.microsoft.com/office/powerpoint/2010/main" val="219957072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5388</Words>
  <Application>Microsoft Office PowerPoint</Application>
  <PresentationFormat>Widescreen</PresentationFormat>
  <Paragraphs>546</Paragraphs>
  <Slides>49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49</vt:i4>
      </vt:variant>
    </vt:vector>
  </HeadingPairs>
  <TitlesOfParts>
    <vt:vector size="62" baseType="lpstr">
      <vt:lpstr>72 Black</vt:lpstr>
      <vt:lpstr>Arial</vt:lpstr>
      <vt:lpstr>Baskerville Old Face</vt:lpstr>
      <vt:lpstr>Calibri</vt:lpstr>
      <vt:lpstr>Calibri Light</vt:lpstr>
      <vt:lpstr>Cambria</vt:lpstr>
      <vt:lpstr>Comic Sans MS</vt:lpstr>
      <vt:lpstr>Garamond</vt:lpstr>
      <vt:lpstr>Microsoft Sans Serif</vt:lpstr>
      <vt:lpstr>Times New Roman</vt:lpstr>
      <vt:lpstr>Office Theme</vt:lpstr>
      <vt:lpstr>Organic</vt:lpstr>
      <vt:lpstr>1_Office Theme</vt:lpstr>
      <vt:lpstr>PowerPoint Presentation</vt:lpstr>
      <vt:lpstr>Transfer Pricing</vt:lpstr>
      <vt:lpstr>What is Transfer Pricing?</vt:lpstr>
      <vt:lpstr>Rationale For TP Regulations</vt:lpstr>
      <vt:lpstr>Evolution of Transfer Pricing</vt:lpstr>
      <vt:lpstr>PowerPoint Presentation</vt:lpstr>
      <vt:lpstr>TRANSFER PRICING REGULATIONS IN INDIA</vt:lpstr>
      <vt:lpstr>Background of Indian TPR</vt:lpstr>
      <vt:lpstr>Scheme of TP regulations in India</vt:lpstr>
      <vt:lpstr>Scheme of TP regulations in India</vt:lpstr>
      <vt:lpstr>Concept of Transfer Pricing</vt:lpstr>
      <vt:lpstr>PowerPoint Presentation</vt:lpstr>
      <vt:lpstr>Meaning of Associated enterprise(AE) Sec.92A(1)</vt:lpstr>
      <vt:lpstr>Deemed AE - Sec.92A(2)</vt:lpstr>
      <vt:lpstr>PowerPoint Presentation</vt:lpstr>
      <vt:lpstr>International transaction Sec. 92B</vt:lpstr>
      <vt:lpstr>International transaction Sec. 92B</vt:lpstr>
      <vt:lpstr>Deemed international transaction Sec.92B(2)</vt:lpstr>
      <vt:lpstr>Specified Domestic Transactions (Sec.92BA)</vt:lpstr>
      <vt:lpstr>Arm’s Length Price - ALP</vt:lpstr>
      <vt:lpstr>Why Arm’s Length Pricing?</vt:lpstr>
      <vt:lpstr>Transfer Pricing Compliance </vt:lpstr>
      <vt:lpstr>Determination of Arm’s Length Price as per Sec.92C(1) of the Income  Tax Act,1961 (framed as per the OECD Guidelines)</vt:lpstr>
      <vt:lpstr>PowerPoint Presentation</vt:lpstr>
      <vt:lpstr>PowerPoint Presentation</vt:lpstr>
      <vt:lpstr>Selection of Most Appropriate Method (MAM)</vt:lpstr>
      <vt:lpstr>TRANSFER PRICING PROCESS:  FAR ANALYSIS, DOCUMENTATION &amp; FORM 3CEB</vt:lpstr>
      <vt:lpstr>OECD Master File Considerations: Overview of The OECD Master File</vt:lpstr>
      <vt:lpstr>FAR Analysis – What?</vt:lpstr>
      <vt:lpstr>Components of Functional Analysis</vt:lpstr>
      <vt:lpstr>FAR Analysis- Why?</vt:lpstr>
      <vt:lpstr>Why is FAR required in ALP analysis</vt:lpstr>
      <vt:lpstr>Documentation [Rule 10D]</vt:lpstr>
      <vt:lpstr>Report u/s 92E – Form 3CEB</vt:lpstr>
      <vt:lpstr>PowerPoint Presentation</vt:lpstr>
      <vt:lpstr>PowerPoint Presentation</vt:lpstr>
      <vt:lpstr>Threads of Reporting</vt:lpstr>
      <vt:lpstr>PowerPoint Presentation</vt:lpstr>
      <vt:lpstr>Alignment of Indian TP regulations with BEPS</vt:lpstr>
      <vt:lpstr>Indian Regulations aligning with BEPS  Action Plan 13</vt:lpstr>
      <vt:lpstr>Master File and CBCR</vt:lpstr>
      <vt:lpstr>Master File – Rule 10DA</vt:lpstr>
      <vt:lpstr>CBCR– Sec.286 r.w. Rule 10DB</vt:lpstr>
      <vt:lpstr>Master file &amp; CBCR - Summary</vt:lpstr>
      <vt:lpstr>PENALTIES</vt:lpstr>
      <vt:lpstr>Advanced Pricing Agreement</vt:lpstr>
      <vt:lpstr>Advanced Pricing Agreement (APA)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Pricing</dc:title>
  <dc:creator>Vishal Chauhan (विशाल चौहान)</dc:creator>
  <cp:lastModifiedBy>Pramod Kumar Agarwal (प्रमोद कुमार अग्रवाल)</cp:lastModifiedBy>
  <cp:revision>15</cp:revision>
  <dcterms:created xsi:type="dcterms:W3CDTF">2024-07-25T10:55:40Z</dcterms:created>
  <dcterms:modified xsi:type="dcterms:W3CDTF">2024-08-19T06:52:00Z</dcterms:modified>
</cp:coreProperties>
</file>