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7" r:id="rId1"/>
  </p:sldMasterIdLst>
  <p:notesMasterIdLst>
    <p:notesMasterId r:id="rId115"/>
  </p:notesMasterIdLst>
  <p:sldIdLst>
    <p:sldId id="256" r:id="rId2"/>
    <p:sldId id="300" r:id="rId3"/>
    <p:sldId id="301" r:id="rId4"/>
    <p:sldId id="302" r:id="rId5"/>
    <p:sldId id="303" r:id="rId6"/>
    <p:sldId id="307" r:id="rId7"/>
    <p:sldId id="306" r:id="rId8"/>
    <p:sldId id="305" r:id="rId9"/>
    <p:sldId id="304" r:id="rId10"/>
    <p:sldId id="311" r:id="rId11"/>
    <p:sldId id="310" r:id="rId12"/>
    <p:sldId id="309" r:id="rId13"/>
    <p:sldId id="308" r:id="rId14"/>
    <p:sldId id="312" r:id="rId15"/>
    <p:sldId id="314" r:id="rId16"/>
    <p:sldId id="313" r:id="rId17"/>
    <p:sldId id="315" r:id="rId18"/>
    <p:sldId id="319" r:id="rId19"/>
    <p:sldId id="318" r:id="rId20"/>
    <p:sldId id="317" r:id="rId21"/>
    <p:sldId id="316" r:id="rId22"/>
    <p:sldId id="321" r:id="rId23"/>
    <p:sldId id="320" r:id="rId24"/>
    <p:sldId id="322" r:id="rId25"/>
    <p:sldId id="326" r:id="rId26"/>
    <p:sldId id="325" r:id="rId27"/>
    <p:sldId id="324" r:id="rId28"/>
    <p:sldId id="323" r:id="rId29"/>
    <p:sldId id="327" r:id="rId30"/>
    <p:sldId id="328" r:id="rId31"/>
    <p:sldId id="329" r:id="rId32"/>
    <p:sldId id="333" r:id="rId33"/>
    <p:sldId id="332" r:id="rId34"/>
    <p:sldId id="331" r:id="rId35"/>
    <p:sldId id="330" r:id="rId36"/>
    <p:sldId id="336" r:id="rId37"/>
    <p:sldId id="335" r:id="rId38"/>
    <p:sldId id="334" r:id="rId39"/>
    <p:sldId id="337" r:id="rId40"/>
    <p:sldId id="338" r:id="rId41"/>
    <p:sldId id="339" r:id="rId42"/>
    <p:sldId id="341" r:id="rId43"/>
    <p:sldId id="340" r:id="rId44"/>
    <p:sldId id="342" r:id="rId45"/>
    <p:sldId id="343" r:id="rId46"/>
    <p:sldId id="345" r:id="rId47"/>
    <p:sldId id="344" r:id="rId48"/>
    <p:sldId id="346" r:id="rId49"/>
    <p:sldId id="347" r:id="rId50"/>
    <p:sldId id="348" r:id="rId51"/>
    <p:sldId id="349" r:id="rId52"/>
    <p:sldId id="350" r:id="rId53"/>
    <p:sldId id="351" r:id="rId54"/>
    <p:sldId id="352" r:id="rId55"/>
    <p:sldId id="353" r:id="rId56"/>
    <p:sldId id="354" r:id="rId57"/>
    <p:sldId id="355" r:id="rId58"/>
    <p:sldId id="356" r:id="rId59"/>
    <p:sldId id="357" r:id="rId60"/>
    <p:sldId id="358" r:id="rId61"/>
    <p:sldId id="359" r:id="rId62"/>
    <p:sldId id="360" r:id="rId63"/>
    <p:sldId id="361" r:id="rId64"/>
    <p:sldId id="362" r:id="rId65"/>
    <p:sldId id="363" r:id="rId66"/>
    <p:sldId id="364" r:id="rId67"/>
    <p:sldId id="365" r:id="rId68"/>
    <p:sldId id="366" r:id="rId69"/>
    <p:sldId id="367" r:id="rId70"/>
    <p:sldId id="368" r:id="rId71"/>
    <p:sldId id="369" r:id="rId72"/>
    <p:sldId id="370" r:id="rId73"/>
    <p:sldId id="371" r:id="rId74"/>
    <p:sldId id="372" r:id="rId75"/>
    <p:sldId id="373" r:id="rId76"/>
    <p:sldId id="374" r:id="rId77"/>
    <p:sldId id="375" r:id="rId78"/>
    <p:sldId id="376" r:id="rId79"/>
    <p:sldId id="377" r:id="rId80"/>
    <p:sldId id="378" r:id="rId81"/>
    <p:sldId id="379" r:id="rId82"/>
    <p:sldId id="380" r:id="rId83"/>
    <p:sldId id="381" r:id="rId84"/>
    <p:sldId id="382" r:id="rId85"/>
    <p:sldId id="383" r:id="rId86"/>
    <p:sldId id="384" r:id="rId87"/>
    <p:sldId id="385" r:id="rId88"/>
    <p:sldId id="387" r:id="rId89"/>
    <p:sldId id="388" r:id="rId90"/>
    <p:sldId id="420" r:id="rId91"/>
    <p:sldId id="421" r:id="rId92"/>
    <p:sldId id="422" r:id="rId93"/>
    <p:sldId id="423" r:id="rId94"/>
    <p:sldId id="389" r:id="rId95"/>
    <p:sldId id="390" r:id="rId96"/>
    <p:sldId id="391" r:id="rId97"/>
    <p:sldId id="392" r:id="rId98"/>
    <p:sldId id="393" r:id="rId99"/>
    <p:sldId id="394" r:id="rId100"/>
    <p:sldId id="396" r:id="rId101"/>
    <p:sldId id="397" r:id="rId102"/>
    <p:sldId id="410" r:id="rId103"/>
    <p:sldId id="411" r:id="rId104"/>
    <p:sldId id="412" r:id="rId105"/>
    <p:sldId id="413" r:id="rId106"/>
    <p:sldId id="414" r:id="rId107"/>
    <p:sldId id="415" r:id="rId108"/>
    <p:sldId id="416" r:id="rId109"/>
    <p:sldId id="417" r:id="rId110"/>
    <p:sldId id="418" r:id="rId111"/>
    <p:sldId id="419" r:id="rId112"/>
    <p:sldId id="275" r:id="rId113"/>
    <p:sldId id="276" r:id="rId11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2562" autoAdjust="0"/>
  </p:normalViewPr>
  <p:slideViewPr>
    <p:cSldViewPr snapToGrid="0">
      <p:cViewPr varScale="1">
        <p:scale>
          <a:sx n="113" d="100"/>
          <a:sy n="113" d="100"/>
        </p:scale>
        <p:origin x="1590" y="11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117" Type="http://schemas.openxmlformats.org/officeDocument/2006/relationships/viewProps" Target="viewProps.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112" Type="http://schemas.openxmlformats.org/officeDocument/2006/relationships/slide" Target="slides/slide111.xml"/><Relationship Id="rId16" Type="http://schemas.openxmlformats.org/officeDocument/2006/relationships/slide" Target="slides/slide15.xml"/><Relationship Id="rId107" Type="http://schemas.openxmlformats.org/officeDocument/2006/relationships/slide" Target="slides/slide106.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79" Type="http://schemas.openxmlformats.org/officeDocument/2006/relationships/slide" Target="slides/slide78.xml"/><Relationship Id="rId87" Type="http://schemas.openxmlformats.org/officeDocument/2006/relationships/slide" Target="slides/slide86.xml"/><Relationship Id="rId102" Type="http://schemas.openxmlformats.org/officeDocument/2006/relationships/slide" Target="slides/slide101.xml"/><Relationship Id="rId110" Type="http://schemas.openxmlformats.org/officeDocument/2006/relationships/slide" Target="slides/slide109.xml"/><Relationship Id="rId115" Type="http://schemas.openxmlformats.org/officeDocument/2006/relationships/notesMaster" Target="notesMasters/notesMaster1.xml"/><Relationship Id="rId5" Type="http://schemas.openxmlformats.org/officeDocument/2006/relationships/slide" Target="slides/slide4.xml"/><Relationship Id="rId61" Type="http://schemas.openxmlformats.org/officeDocument/2006/relationships/slide" Target="slides/slide60.xml"/><Relationship Id="rId82" Type="http://schemas.openxmlformats.org/officeDocument/2006/relationships/slide" Target="slides/slide81.xml"/><Relationship Id="rId90" Type="http://schemas.openxmlformats.org/officeDocument/2006/relationships/slide" Target="slides/slide89.xml"/><Relationship Id="rId95" Type="http://schemas.openxmlformats.org/officeDocument/2006/relationships/slide" Target="slides/slide94.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113" Type="http://schemas.openxmlformats.org/officeDocument/2006/relationships/slide" Target="slides/slide112.xml"/><Relationship Id="rId118" Type="http://schemas.openxmlformats.org/officeDocument/2006/relationships/theme" Target="theme/theme1.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slide" Target="slides/slide84.xml"/><Relationship Id="rId93" Type="http://schemas.openxmlformats.org/officeDocument/2006/relationships/slide" Target="slides/slide92.xml"/><Relationship Id="rId98" Type="http://schemas.openxmlformats.org/officeDocument/2006/relationships/slide" Target="slides/slide9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103" Type="http://schemas.openxmlformats.org/officeDocument/2006/relationships/slide" Target="slides/slide102.xml"/><Relationship Id="rId108" Type="http://schemas.openxmlformats.org/officeDocument/2006/relationships/slide" Target="slides/slide107.xml"/><Relationship Id="rId116" Type="http://schemas.openxmlformats.org/officeDocument/2006/relationships/presProps" Target="presProp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slide" Target="slides/slide90.xml"/><Relationship Id="rId96" Type="http://schemas.openxmlformats.org/officeDocument/2006/relationships/slide" Target="slides/slide95.xml"/><Relationship Id="rId111" Type="http://schemas.openxmlformats.org/officeDocument/2006/relationships/slide" Target="slides/slide110.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6" Type="http://schemas.openxmlformats.org/officeDocument/2006/relationships/slide" Target="slides/slide105.xml"/><Relationship Id="rId114" Type="http://schemas.openxmlformats.org/officeDocument/2006/relationships/slide" Target="slides/slide113.xml"/><Relationship Id="rId119" Type="http://schemas.openxmlformats.org/officeDocument/2006/relationships/tableStyles" Target="tableStyles.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slide" Target="slides/slide10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29" Type="http://schemas.openxmlformats.org/officeDocument/2006/relationships/slide" Target="slides/slide2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IN"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9965EDA-F58E-461B-96BC-DE818A5A52D4}" type="datetimeFigureOut">
              <a:rPr lang="en-IN" smtClean="0"/>
              <a:t>10-03-2025</a:t>
            </a:fld>
            <a:endParaRPr lang="en-IN" dirty="0"/>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IN"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IN"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773A6C7-1F70-4A94-A272-10DEAFC16923}" type="slidenum">
              <a:rPr lang="en-IN" smtClean="0"/>
              <a:t>‹#›</a:t>
            </a:fld>
            <a:endParaRPr lang="en-IN" dirty="0"/>
          </a:p>
        </p:txBody>
      </p:sp>
    </p:spTree>
    <p:extLst>
      <p:ext uri="{BB962C8B-B14F-4D97-AF65-F5344CB8AC3E}">
        <p14:creationId xmlns:p14="http://schemas.microsoft.com/office/powerpoint/2010/main" val="52334538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5AB3B756-F04D-4D79-AAC1-B2932D25FBCC}" type="datetimeFigureOut">
              <a:rPr lang="en-US" smtClean="0"/>
              <a:t>3/10/2025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E608343-CD01-4EB4-A6D3-4335D575E788}" type="slidenum">
              <a:rPr lang="en-US" smtClean="0"/>
              <a:t>‹#›</a:t>
            </a:fld>
            <a:endParaRPr lang="en-US" dirty="0"/>
          </a:p>
        </p:txBody>
      </p:sp>
    </p:spTree>
    <p:extLst>
      <p:ext uri="{BB962C8B-B14F-4D97-AF65-F5344CB8AC3E}">
        <p14:creationId xmlns:p14="http://schemas.microsoft.com/office/powerpoint/2010/main" val="31472930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AB3B756-F04D-4D79-AAC1-B2932D25FBCC}" type="datetimeFigureOut">
              <a:rPr lang="en-US" smtClean="0"/>
              <a:t>3/10/2025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E608343-CD01-4EB4-A6D3-4335D575E788}" type="slidenum">
              <a:rPr lang="en-US" smtClean="0"/>
              <a:t>‹#›</a:t>
            </a:fld>
            <a:endParaRPr lang="en-US" dirty="0"/>
          </a:p>
        </p:txBody>
      </p:sp>
    </p:spTree>
    <p:extLst>
      <p:ext uri="{BB962C8B-B14F-4D97-AF65-F5344CB8AC3E}">
        <p14:creationId xmlns:p14="http://schemas.microsoft.com/office/powerpoint/2010/main" val="40402977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AB3B756-F04D-4D79-AAC1-B2932D25FBCC}" type="datetimeFigureOut">
              <a:rPr lang="en-US" smtClean="0"/>
              <a:t>3/10/2025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E608343-CD01-4EB4-A6D3-4335D575E788}" type="slidenum">
              <a:rPr lang="en-US" smtClean="0"/>
              <a:t>‹#›</a:t>
            </a:fld>
            <a:endParaRPr lang="en-US" dirty="0"/>
          </a:p>
        </p:txBody>
      </p:sp>
    </p:spTree>
    <p:extLst>
      <p:ext uri="{BB962C8B-B14F-4D97-AF65-F5344CB8AC3E}">
        <p14:creationId xmlns:p14="http://schemas.microsoft.com/office/powerpoint/2010/main" val="85138293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AB3B756-F04D-4D79-AAC1-B2932D25FBCC}" type="datetimeFigureOut">
              <a:rPr lang="en-US" smtClean="0"/>
              <a:t>3/10/2025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E608343-CD01-4EB4-A6D3-4335D575E788}" type="slidenum">
              <a:rPr lang="en-US" smtClean="0"/>
              <a:t>‹#›</a:t>
            </a:fld>
            <a:endParaRPr lang="en-US" dirty="0"/>
          </a:p>
        </p:txBody>
      </p:sp>
    </p:spTree>
    <p:extLst>
      <p:ext uri="{BB962C8B-B14F-4D97-AF65-F5344CB8AC3E}">
        <p14:creationId xmlns:p14="http://schemas.microsoft.com/office/powerpoint/2010/main" val="12158230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5AB3B756-F04D-4D79-AAC1-B2932D25FBCC}" type="datetimeFigureOut">
              <a:rPr lang="en-US" smtClean="0"/>
              <a:t>3/10/2025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E608343-CD01-4EB4-A6D3-4335D575E788}" type="slidenum">
              <a:rPr lang="en-US" smtClean="0"/>
              <a:t>‹#›</a:t>
            </a:fld>
            <a:endParaRPr lang="en-US" dirty="0"/>
          </a:p>
        </p:txBody>
      </p:sp>
    </p:spTree>
    <p:extLst>
      <p:ext uri="{BB962C8B-B14F-4D97-AF65-F5344CB8AC3E}">
        <p14:creationId xmlns:p14="http://schemas.microsoft.com/office/powerpoint/2010/main" val="308625852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5AB3B756-F04D-4D79-AAC1-B2932D25FBCC}" type="datetimeFigureOut">
              <a:rPr lang="en-US" smtClean="0"/>
              <a:t>3/10/2025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8E608343-CD01-4EB4-A6D3-4335D575E788}" type="slidenum">
              <a:rPr lang="en-US" smtClean="0"/>
              <a:t>‹#›</a:t>
            </a:fld>
            <a:endParaRPr lang="en-US" dirty="0"/>
          </a:p>
        </p:txBody>
      </p:sp>
    </p:spTree>
    <p:extLst>
      <p:ext uri="{BB962C8B-B14F-4D97-AF65-F5344CB8AC3E}">
        <p14:creationId xmlns:p14="http://schemas.microsoft.com/office/powerpoint/2010/main" val="425385894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5AB3B756-F04D-4D79-AAC1-B2932D25FBCC}" type="datetimeFigureOut">
              <a:rPr lang="en-US" smtClean="0"/>
              <a:t>3/10/2025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E608343-CD01-4EB4-A6D3-4335D575E788}" type="slidenum">
              <a:rPr lang="en-US" smtClean="0"/>
              <a:t>‹#›</a:t>
            </a:fld>
            <a:endParaRPr lang="en-US" dirty="0"/>
          </a:p>
        </p:txBody>
      </p:sp>
    </p:spTree>
    <p:extLst>
      <p:ext uri="{BB962C8B-B14F-4D97-AF65-F5344CB8AC3E}">
        <p14:creationId xmlns:p14="http://schemas.microsoft.com/office/powerpoint/2010/main" val="375007972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5AB3B756-F04D-4D79-AAC1-B2932D25FBCC}" type="datetimeFigureOut">
              <a:rPr lang="en-US" smtClean="0"/>
              <a:t>3/10/2025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8E608343-CD01-4EB4-A6D3-4335D575E788}" type="slidenum">
              <a:rPr lang="en-US" smtClean="0"/>
              <a:t>‹#›</a:t>
            </a:fld>
            <a:endParaRPr lang="en-US" dirty="0"/>
          </a:p>
        </p:txBody>
      </p:sp>
    </p:spTree>
    <p:extLst>
      <p:ext uri="{BB962C8B-B14F-4D97-AF65-F5344CB8AC3E}">
        <p14:creationId xmlns:p14="http://schemas.microsoft.com/office/powerpoint/2010/main" val="25480389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AB3B756-F04D-4D79-AAC1-B2932D25FBCC}" type="datetimeFigureOut">
              <a:rPr lang="en-US" smtClean="0"/>
              <a:t>3/10/2025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8E608343-CD01-4EB4-A6D3-4335D575E788}" type="slidenum">
              <a:rPr lang="en-US" smtClean="0"/>
              <a:t>‹#›</a:t>
            </a:fld>
            <a:endParaRPr lang="en-US" dirty="0"/>
          </a:p>
        </p:txBody>
      </p:sp>
    </p:spTree>
    <p:extLst>
      <p:ext uri="{BB962C8B-B14F-4D97-AF65-F5344CB8AC3E}">
        <p14:creationId xmlns:p14="http://schemas.microsoft.com/office/powerpoint/2010/main" val="112702131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5AB3B756-F04D-4D79-AAC1-B2932D25FBCC}" type="datetimeFigureOut">
              <a:rPr lang="en-US" smtClean="0"/>
              <a:t>3/10/2025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8E608343-CD01-4EB4-A6D3-4335D575E788}" type="slidenum">
              <a:rPr lang="en-US" smtClean="0"/>
              <a:t>‹#›</a:t>
            </a:fld>
            <a:endParaRPr lang="en-US" dirty="0"/>
          </a:p>
        </p:txBody>
      </p:sp>
    </p:spTree>
    <p:extLst>
      <p:ext uri="{BB962C8B-B14F-4D97-AF65-F5344CB8AC3E}">
        <p14:creationId xmlns:p14="http://schemas.microsoft.com/office/powerpoint/2010/main" val="14470238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5AB3B756-F04D-4D79-AAC1-B2932D25FBCC}" type="datetimeFigureOut">
              <a:rPr lang="en-US" smtClean="0"/>
              <a:t>3/10/2025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8E608343-CD01-4EB4-A6D3-4335D575E788}" type="slidenum">
              <a:rPr lang="en-US" smtClean="0"/>
              <a:t>‹#›</a:t>
            </a:fld>
            <a:endParaRPr lang="en-US" dirty="0"/>
          </a:p>
        </p:txBody>
      </p:sp>
    </p:spTree>
    <p:extLst>
      <p:ext uri="{BB962C8B-B14F-4D97-AF65-F5344CB8AC3E}">
        <p14:creationId xmlns:p14="http://schemas.microsoft.com/office/powerpoint/2010/main" val="73560934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6">
            <a:lumMod val="20000"/>
            <a:lumOff val="80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AB3B756-F04D-4D79-AAC1-B2932D25FBCC}" type="datetimeFigureOut">
              <a:rPr lang="en-US" smtClean="0"/>
              <a:t>3/10/2025</a:t>
            </a:fld>
            <a:endParaRPr lang="en-US"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E608343-CD01-4EB4-A6D3-4335D575E788}" type="slidenum">
              <a:rPr lang="en-US" smtClean="0"/>
              <a:t>‹#›</a:t>
            </a:fld>
            <a:endParaRPr lang="en-US" dirty="0"/>
          </a:p>
        </p:txBody>
      </p:sp>
    </p:spTree>
    <p:extLst>
      <p:ext uri="{BB962C8B-B14F-4D97-AF65-F5344CB8AC3E}">
        <p14:creationId xmlns:p14="http://schemas.microsoft.com/office/powerpoint/2010/main" val="1720130819"/>
      </p:ext>
    </p:extLst>
  </p:cSld>
  <p:clrMap bg1="lt1" tx1="dk1" bg2="lt2" tx2="dk2" accent1="accent1" accent2="accent2" accent3="accent3" accent4="accent4" accent5="accent5" accent6="accent6" hlink="hlink" folHlink="folHlink"/>
  <p:sldLayoutIdLst>
    <p:sldLayoutId id="2147483678" r:id="rId1"/>
    <p:sldLayoutId id="2147483679" r:id="rId2"/>
    <p:sldLayoutId id="2147483680" r:id="rId3"/>
    <p:sldLayoutId id="2147483681" r:id="rId4"/>
    <p:sldLayoutId id="2147483682" r:id="rId5"/>
    <p:sldLayoutId id="2147483683" r:id="rId6"/>
    <p:sldLayoutId id="2147483684" r:id="rId7"/>
    <p:sldLayoutId id="2147483685" r:id="rId8"/>
    <p:sldLayoutId id="2147483686" r:id="rId9"/>
    <p:sldLayoutId id="2147483687" r:id="rId10"/>
    <p:sldLayoutId id="2147483688"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11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a:extLst>
              <a:ext uri="{FF2B5EF4-FFF2-40B4-BE49-F238E27FC236}">
                <a16:creationId xmlns:a16="http://schemas.microsoft.com/office/drawing/2014/main" id="{BE9838DF-7E08-4EBF-B770-9E4705098F64}"/>
              </a:ext>
            </a:extLst>
          </p:cNvPr>
          <p:cNvSpPr>
            <a:spLocks noChangeArrowheads="1"/>
          </p:cNvSpPr>
          <p:nvPr/>
        </p:nvSpPr>
        <p:spPr bwMode="auto">
          <a:xfrm>
            <a:off x="1230406" y="1562554"/>
            <a:ext cx="138564"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68580" tIns="34290" rIns="68580" bIns="34290" numCol="1" anchor="ctr" anchorCtr="0" compatLnSpc="1">
            <a:prstTxWarp prst="textNoShape">
              <a:avLst/>
            </a:prstTxWarp>
            <a:spAutoFit/>
          </a:bodyPr>
          <a:lstStyle/>
          <a:p>
            <a:endParaRPr lang="en-US" sz="1350" dirty="0"/>
          </a:p>
        </p:txBody>
      </p:sp>
      <p:pic>
        <p:nvPicPr>
          <p:cNvPr id="1025" name="Picture 4">
            <a:extLst>
              <a:ext uri="{FF2B5EF4-FFF2-40B4-BE49-F238E27FC236}">
                <a16:creationId xmlns:a16="http://schemas.microsoft.com/office/drawing/2014/main" id="{E4F2836F-46A7-45B0-9C05-D9D0AE6BBF4B}"/>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230406" y="1237797"/>
            <a:ext cx="6444574" cy="1203512"/>
          </a:xfrm>
          <a:prstGeom prst="rect">
            <a:avLst/>
          </a:prstGeom>
          <a:noFill/>
          <a:extLst>
            <a:ext uri="{909E8E84-426E-40DD-AFC4-6F175D3DCCD1}">
              <a14:hiddenFill xmlns:a14="http://schemas.microsoft.com/office/drawing/2010/main">
                <a:solidFill>
                  <a:srgbClr val="FFFFFF"/>
                </a:solidFill>
              </a14:hiddenFill>
            </a:ext>
          </a:extLst>
        </p:spPr>
      </p:pic>
      <p:sp>
        <p:nvSpPr>
          <p:cNvPr id="6" name="Rectangle 5">
            <a:extLst>
              <a:ext uri="{FF2B5EF4-FFF2-40B4-BE49-F238E27FC236}">
                <a16:creationId xmlns:a16="http://schemas.microsoft.com/office/drawing/2014/main" id="{42141797-520A-4400-B2E7-028A230FA186}"/>
              </a:ext>
            </a:extLst>
          </p:cNvPr>
          <p:cNvSpPr/>
          <p:nvPr/>
        </p:nvSpPr>
        <p:spPr>
          <a:xfrm>
            <a:off x="1539688" y="3186626"/>
            <a:ext cx="5997389" cy="1200329"/>
          </a:xfrm>
          <a:prstGeom prst="rect">
            <a:avLst/>
          </a:prstGeom>
        </p:spPr>
        <p:txBody>
          <a:bodyPr wrap="square">
            <a:spAutoFit/>
          </a:bodyPr>
          <a:lstStyle/>
          <a:p>
            <a:pPr>
              <a:tabLst>
                <a:tab pos="2228850" algn="ctr"/>
                <a:tab pos="4457700" algn="r"/>
              </a:tabLst>
            </a:pPr>
            <a:r>
              <a:rPr lang="en-US" sz="3600" b="1" dirty="0">
                <a:solidFill>
                  <a:schemeClr val="accent6">
                    <a:lumMod val="50000"/>
                  </a:schemeClr>
                </a:solidFill>
                <a:latin typeface="Cambria" panose="02040503050406030204" pitchFamily="18" charset="0"/>
                <a:ea typeface="Cambria" panose="02040503050406030204" pitchFamily="18" charset="0"/>
                <a:cs typeface="Times New Roman" panose="02020603050405020304" pitchFamily="18" charset="0"/>
              </a:rPr>
              <a:t>Advance Certificate Course on International Trade</a:t>
            </a:r>
          </a:p>
        </p:txBody>
      </p:sp>
    </p:spTree>
    <p:extLst>
      <p:ext uri="{BB962C8B-B14F-4D97-AF65-F5344CB8AC3E}">
        <p14:creationId xmlns:p14="http://schemas.microsoft.com/office/powerpoint/2010/main" val="314439214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b="1" dirty="0"/>
              <a:t>Procedure for Application</a:t>
            </a:r>
            <a:endParaRPr lang="en-US" sz="2800" dirty="0"/>
          </a:p>
        </p:txBody>
      </p:sp>
      <p:sp>
        <p:nvSpPr>
          <p:cNvPr id="3" name="Content Placeholder 2"/>
          <p:cNvSpPr>
            <a:spLocks noGrp="1"/>
          </p:cNvSpPr>
          <p:nvPr>
            <p:ph idx="1"/>
          </p:nvPr>
        </p:nvSpPr>
        <p:spPr>
          <a:xfrm>
            <a:off x="628650" y="1825625"/>
            <a:ext cx="7527059" cy="4351338"/>
          </a:xfrm>
        </p:spPr>
        <p:txBody>
          <a:bodyPr>
            <a:normAutofit/>
          </a:bodyPr>
          <a:lstStyle/>
          <a:p>
            <a:pPr lvl="0" algn="just"/>
            <a:r>
              <a:rPr lang="en-US" sz="2000" b="1" dirty="0">
                <a:latin typeface="+mj-lt"/>
              </a:rPr>
              <a:t>Application Submission:</a:t>
            </a:r>
            <a:r>
              <a:rPr lang="en-US" sz="2000" dirty="0">
                <a:latin typeface="+mj-lt"/>
              </a:rPr>
              <a:t> Exporters need to apply through the DGFT’s online portal using the </a:t>
            </a:r>
            <a:r>
              <a:rPr lang="en-US" sz="2000" dirty="0" err="1">
                <a:latin typeface="+mj-lt"/>
              </a:rPr>
              <a:t>Aayaat</a:t>
            </a:r>
            <a:r>
              <a:rPr lang="en-US" sz="2000" dirty="0">
                <a:latin typeface="+mj-lt"/>
              </a:rPr>
              <a:t> </a:t>
            </a:r>
            <a:r>
              <a:rPr lang="en-US" sz="2000" dirty="0" err="1">
                <a:latin typeface="+mj-lt"/>
              </a:rPr>
              <a:t>Niryaat</a:t>
            </a:r>
            <a:r>
              <a:rPr lang="en-US" sz="2000" dirty="0">
                <a:latin typeface="+mj-lt"/>
              </a:rPr>
              <a:t> Form (ANF 4A). They must upload the necessary documents, including export order, </a:t>
            </a:r>
            <a:r>
              <a:rPr lang="en-US" sz="2000" dirty="0" err="1">
                <a:latin typeface="+mj-lt"/>
              </a:rPr>
              <a:t>proforma</a:t>
            </a:r>
            <a:r>
              <a:rPr lang="en-US" sz="2000" dirty="0">
                <a:latin typeface="+mj-lt"/>
              </a:rPr>
              <a:t> invoice, technical details of inputs, and previous export performance.</a:t>
            </a:r>
          </a:p>
          <a:p>
            <a:pPr lvl="0" algn="just"/>
            <a:r>
              <a:rPr lang="en-US" sz="2000" b="1" dirty="0">
                <a:latin typeface="+mj-lt"/>
              </a:rPr>
              <a:t>Authorization Issuance:</a:t>
            </a:r>
            <a:r>
              <a:rPr lang="en-US" sz="2000" dirty="0">
                <a:latin typeface="+mj-lt"/>
              </a:rPr>
              <a:t> Once the DGFT approves the application, an Advance Authorization is issued, detailing the allowed quantity and value of imports.</a:t>
            </a:r>
          </a:p>
          <a:p>
            <a:pPr algn="just"/>
            <a:endParaRPr lang="en-US" sz="2000" dirty="0">
              <a:latin typeface="+mj-lt"/>
            </a:endParaRPr>
          </a:p>
        </p:txBody>
      </p:sp>
    </p:spTree>
    <p:extLst>
      <p:ext uri="{BB962C8B-B14F-4D97-AF65-F5344CB8AC3E}">
        <p14:creationId xmlns:p14="http://schemas.microsoft.com/office/powerpoint/2010/main" val="3258016370"/>
      </p:ext>
    </p:extLst>
  </p:cSld>
  <p:clrMapOvr>
    <a:masterClrMapping/>
  </p:clrMapOvr>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b="1" dirty="0"/>
              <a:t>Procedure to Claim </a:t>
            </a:r>
            <a:r>
              <a:rPr lang="en-US" sz="2800" b="1" dirty="0" err="1"/>
              <a:t>RoDTEP</a:t>
            </a:r>
            <a:endParaRPr lang="en-US" sz="2800" dirty="0"/>
          </a:p>
        </p:txBody>
      </p:sp>
      <p:sp>
        <p:nvSpPr>
          <p:cNvPr id="3" name="Content Placeholder 2"/>
          <p:cNvSpPr>
            <a:spLocks noGrp="1"/>
          </p:cNvSpPr>
          <p:nvPr>
            <p:ph idx="1"/>
          </p:nvPr>
        </p:nvSpPr>
        <p:spPr/>
        <p:txBody>
          <a:bodyPr>
            <a:normAutofit fontScale="85000" lnSpcReduction="20000"/>
          </a:bodyPr>
          <a:lstStyle/>
          <a:p>
            <a:pPr marL="0" indent="0" algn="just">
              <a:buNone/>
            </a:pPr>
            <a:r>
              <a:rPr lang="en-US" b="1" dirty="0">
                <a:latin typeface="+mj-lt"/>
              </a:rPr>
              <a:t>Filing of Shipping Bill</a:t>
            </a:r>
            <a:endParaRPr lang="en-US" dirty="0">
              <a:latin typeface="+mj-lt"/>
            </a:endParaRPr>
          </a:p>
          <a:p>
            <a:pPr lvl="0" algn="just"/>
            <a:r>
              <a:rPr lang="en-US" dirty="0">
                <a:latin typeface="+mj-lt"/>
              </a:rPr>
              <a:t>At the time of export, the exporter must declare the intention to claim </a:t>
            </a:r>
            <a:r>
              <a:rPr lang="en-US" dirty="0" err="1">
                <a:latin typeface="+mj-lt"/>
              </a:rPr>
              <a:t>RoDTEP</a:t>
            </a:r>
            <a:r>
              <a:rPr lang="en-US" dirty="0">
                <a:latin typeface="+mj-lt"/>
              </a:rPr>
              <a:t> by specifying it in the </a:t>
            </a:r>
            <a:r>
              <a:rPr lang="en-US" b="1" dirty="0">
                <a:latin typeface="+mj-lt"/>
              </a:rPr>
              <a:t>shipping bill</a:t>
            </a:r>
            <a:r>
              <a:rPr lang="en-US" dirty="0">
                <a:latin typeface="+mj-lt"/>
              </a:rPr>
              <a:t> filed with Indian Customs.</a:t>
            </a:r>
          </a:p>
          <a:p>
            <a:pPr marL="0" indent="0" algn="just">
              <a:buNone/>
            </a:pPr>
            <a:r>
              <a:rPr lang="en-US" b="1" dirty="0">
                <a:latin typeface="+mj-lt"/>
              </a:rPr>
              <a:t>E-Scrips Generation</a:t>
            </a:r>
            <a:endParaRPr lang="en-US" dirty="0">
              <a:latin typeface="+mj-lt"/>
            </a:endParaRPr>
          </a:p>
          <a:p>
            <a:pPr lvl="0" algn="just"/>
            <a:r>
              <a:rPr lang="en-US" dirty="0">
                <a:latin typeface="+mj-lt"/>
              </a:rPr>
              <a:t>Once the export is completed, the eligible </a:t>
            </a:r>
            <a:r>
              <a:rPr lang="en-US" dirty="0" err="1">
                <a:latin typeface="+mj-lt"/>
              </a:rPr>
              <a:t>RoDTEP</a:t>
            </a:r>
            <a:r>
              <a:rPr lang="en-US" dirty="0">
                <a:latin typeface="+mj-lt"/>
              </a:rPr>
              <a:t> amount is credited to the exporter’s account in the form of </a:t>
            </a:r>
            <a:r>
              <a:rPr lang="en-US" b="1" dirty="0">
                <a:latin typeface="+mj-lt"/>
              </a:rPr>
              <a:t>e-scrips</a:t>
            </a:r>
            <a:r>
              <a:rPr lang="en-US" dirty="0">
                <a:latin typeface="+mj-lt"/>
              </a:rPr>
              <a:t>. These scrips are generated electronically and can be transferred or used to offset customs duty.</a:t>
            </a:r>
          </a:p>
          <a:p>
            <a:pPr marL="0" indent="0" algn="just">
              <a:buNone/>
            </a:pPr>
            <a:r>
              <a:rPr lang="en-US" b="1" dirty="0">
                <a:latin typeface="+mj-lt"/>
              </a:rPr>
              <a:t>Utilization of E-Scrips</a:t>
            </a:r>
            <a:endParaRPr lang="en-US" dirty="0">
              <a:latin typeface="+mj-lt"/>
            </a:endParaRPr>
          </a:p>
          <a:p>
            <a:pPr algn="just"/>
            <a:r>
              <a:rPr lang="en-US" dirty="0">
                <a:latin typeface="+mj-lt"/>
              </a:rPr>
              <a:t>The e-scrips can be utilized to </a:t>
            </a:r>
            <a:r>
              <a:rPr lang="en-US" b="1" dirty="0">
                <a:latin typeface="+mj-lt"/>
              </a:rPr>
              <a:t>pay customs duties</a:t>
            </a:r>
            <a:r>
              <a:rPr lang="en-US" dirty="0">
                <a:latin typeface="+mj-lt"/>
              </a:rPr>
              <a:t> on future imports or sold in the market for cash, providing liquidity to exporters.</a:t>
            </a:r>
          </a:p>
        </p:txBody>
      </p:sp>
    </p:spTree>
    <p:extLst>
      <p:ext uri="{BB962C8B-B14F-4D97-AF65-F5344CB8AC3E}">
        <p14:creationId xmlns:p14="http://schemas.microsoft.com/office/powerpoint/2010/main" val="1762614505"/>
      </p:ext>
    </p:extLst>
  </p:cSld>
  <p:clrMapOvr>
    <a:masterClrMapping/>
  </p:clrMapOvr>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Sum-up</a:t>
            </a:r>
          </a:p>
        </p:txBody>
      </p:sp>
      <p:sp>
        <p:nvSpPr>
          <p:cNvPr id="3" name="Content Placeholder 2"/>
          <p:cNvSpPr>
            <a:spLocks noGrp="1"/>
          </p:cNvSpPr>
          <p:nvPr>
            <p:ph idx="1"/>
          </p:nvPr>
        </p:nvSpPr>
        <p:spPr/>
        <p:txBody>
          <a:bodyPr>
            <a:normAutofit/>
          </a:bodyPr>
          <a:lstStyle/>
          <a:p>
            <a:pPr algn="just"/>
            <a:r>
              <a:rPr lang="en-US" sz="2400" dirty="0">
                <a:latin typeface="+mj-lt"/>
              </a:rPr>
              <a:t>The </a:t>
            </a:r>
            <a:r>
              <a:rPr lang="en-US" sz="2400" b="1" dirty="0" err="1">
                <a:latin typeface="+mj-lt"/>
              </a:rPr>
              <a:t>RoDTEP</a:t>
            </a:r>
            <a:r>
              <a:rPr lang="en-US" sz="2400" b="1" dirty="0">
                <a:latin typeface="+mj-lt"/>
              </a:rPr>
              <a:t> Scheme</a:t>
            </a:r>
            <a:r>
              <a:rPr lang="en-US" sz="2400" dirty="0">
                <a:latin typeface="+mj-lt"/>
              </a:rPr>
              <a:t> is an important step toward making Indian exports globally competitive by refunding hidden costs such as embedded taxes and duties. It improves the competitiveness of Indian goods in international markets, fosters export growth, and adheres to international trade norms. With ongoing refinements in the rates and procedures, </a:t>
            </a:r>
            <a:r>
              <a:rPr lang="en-US" sz="2400" dirty="0" err="1">
                <a:latin typeface="+mj-lt"/>
              </a:rPr>
              <a:t>RoDTEP</a:t>
            </a:r>
            <a:r>
              <a:rPr lang="en-US" sz="2400" dirty="0">
                <a:latin typeface="+mj-lt"/>
              </a:rPr>
              <a:t> is expected to play a significant role in boosting India’s export performance across a wide range of sectors.</a:t>
            </a:r>
          </a:p>
          <a:p>
            <a:pPr algn="just"/>
            <a:endParaRPr lang="en-US" sz="2400" dirty="0">
              <a:latin typeface="+mj-lt"/>
            </a:endParaRPr>
          </a:p>
        </p:txBody>
      </p:sp>
    </p:spTree>
    <p:extLst>
      <p:ext uri="{BB962C8B-B14F-4D97-AF65-F5344CB8AC3E}">
        <p14:creationId xmlns:p14="http://schemas.microsoft.com/office/powerpoint/2010/main" val="4013327559"/>
      </p:ext>
    </p:extLst>
  </p:cSld>
  <p:clrMapOvr>
    <a:masterClrMapping/>
  </p:clrMapOvr>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just"/>
            <a:r>
              <a:rPr lang="en-US" sz="2800" b="1" dirty="0"/>
              <a:t>Additional Benefits for MSMEs in Imports and Exports under the New Foreign Trade Policy (2023-2028)</a:t>
            </a:r>
            <a:endParaRPr lang="en-US" sz="2800" dirty="0"/>
          </a:p>
        </p:txBody>
      </p:sp>
      <p:sp>
        <p:nvSpPr>
          <p:cNvPr id="3" name="Content Placeholder 2"/>
          <p:cNvSpPr>
            <a:spLocks noGrp="1"/>
          </p:cNvSpPr>
          <p:nvPr>
            <p:ph idx="1"/>
          </p:nvPr>
        </p:nvSpPr>
        <p:spPr/>
        <p:txBody>
          <a:bodyPr>
            <a:normAutofit/>
          </a:bodyPr>
          <a:lstStyle/>
          <a:p>
            <a:pPr algn="just"/>
            <a:endParaRPr lang="en-US" sz="2400" dirty="0">
              <a:latin typeface="+mj-lt"/>
            </a:endParaRPr>
          </a:p>
          <a:p>
            <a:pPr algn="just"/>
            <a:r>
              <a:rPr lang="en-US" sz="2400" dirty="0">
                <a:latin typeface="+mj-lt"/>
              </a:rPr>
              <a:t>India’s </a:t>
            </a:r>
            <a:r>
              <a:rPr lang="en-US" sz="2400" b="1" dirty="0">
                <a:latin typeface="+mj-lt"/>
              </a:rPr>
              <a:t>New Foreign Trade Policy (FTP) 2023-2028</a:t>
            </a:r>
            <a:r>
              <a:rPr lang="en-US" sz="2400" dirty="0">
                <a:latin typeface="+mj-lt"/>
              </a:rPr>
              <a:t> places significant emphasis on </a:t>
            </a:r>
            <a:r>
              <a:rPr lang="en-US" sz="2400" b="1" dirty="0">
                <a:latin typeface="+mj-lt"/>
              </a:rPr>
              <a:t>Micro, Small, and Medium Enterprises (MSMEs)</a:t>
            </a:r>
            <a:r>
              <a:rPr lang="en-US" sz="2400" dirty="0">
                <a:latin typeface="+mj-lt"/>
              </a:rPr>
              <a:t>, recognizing their role in driving exports and boosting economic growth. To support MSMEs, the government has introduced several measures aimed at enhancing their competitiveness in global trade, easing procedural hurdles, and providing financial and infrastructural support for both </a:t>
            </a:r>
            <a:r>
              <a:rPr lang="en-US" sz="2400" b="1" dirty="0">
                <a:latin typeface="+mj-lt"/>
              </a:rPr>
              <a:t>imports and exports</a:t>
            </a:r>
            <a:r>
              <a:rPr lang="en-US" sz="2400" dirty="0">
                <a:latin typeface="+mj-lt"/>
              </a:rPr>
              <a:t>.</a:t>
            </a:r>
          </a:p>
          <a:p>
            <a:pPr algn="just"/>
            <a:endParaRPr lang="en-US" sz="2400" dirty="0">
              <a:latin typeface="+mj-lt"/>
            </a:endParaRPr>
          </a:p>
        </p:txBody>
      </p:sp>
    </p:spTree>
    <p:extLst>
      <p:ext uri="{BB962C8B-B14F-4D97-AF65-F5344CB8AC3E}">
        <p14:creationId xmlns:p14="http://schemas.microsoft.com/office/powerpoint/2010/main" val="3289131937"/>
      </p:ext>
    </p:extLst>
  </p:cSld>
  <p:clrMapOvr>
    <a:masterClrMapping/>
  </p:clrMapOvr>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b="1" dirty="0"/>
              <a:t>Benefits for MSMEs in Exports</a:t>
            </a:r>
            <a:endParaRPr lang="en-US" sz="2800" dirty="0"/>
          </a:p>
        </p:txBody>
      </p:sp>
      <p:sp>
        <p:nvSpPr>
          <p:cNvPr id="3" name="Content Placeholder 2"/>
          <p:cNvSpPr>
            <a:spLocks noGrp="1"/>
          </p:cNvSpPr>
          <p:nvPr>
            <p:ph idx="1"/>
          </p:nvPr>
        </p:nvSpPr>
        <p:spPr/>
        <p:txBody>
          <a:bodyPr>
            <a:normAutofit fontScale="85000" lnSpcReduction="20000"/>
          </a:bodyPr>
          <a:lstStyle/>
          <a:p>
            <a:pPr marL="0" indent="0" algn="just">
              <a:buNone/>
            </a:pPr>
            <a:r>
              <a:rPr lang="en-US" b="1" dirty="0">
                <a:latin typeface="+mj-lt"/>
              </a:rPr>
              <a:t>Lower Compliance and Simplified Procedures</a:t>
            </a:r>
            <a:endParaRPr lang="en-US" dirty="0">
              <a:latin typeface="+mj-lt"/>
            </a:endParaRPr>
          </a:p>
          <a:p>
            <a:pPr lvl="0" algn="just"/>
            <a:r>
              <a:rPr lang="en-US" b="1" dirty="0">
                <a:latin typeface="+mj-lt"/>
              </a:rPr>
              <a:t>Ease of Documentation</a:t>
            </a:r>
            <a:r>
              <a:rPr lang="en-US" dirty="0">
                <a:latin typeface="+mj-lt"/>
              </a:rPr>
              <a:t>: The new FTP simplifies export procedures for MSMEs by reducing the paperwork required for obtaining various export clearances. MSMEs benefit from the </a:t>
            </a:r>
            <a:r>
              <a:rPr lang="en-US" b="1" dirty="0">
                <a:latin typeface="+mj-lt"/>
              </a:rPr>
              <a:t>electronic processing</a:t>
            </a:r>
            <a:r>
              <a:rPr lang="en-US" dirty="0">
                <a:latin typeface="+mj-lt"/>
              </a:rPr>
              <a:t> of documentation via the </a:t>
            </a:r>
            <a:r>
              <a:rPr lang="en-US" b="1" dirty="0">
                <a:latin typeface="+mj-lt"/>
              </a:rPr>
              <a:t>DGFT e-platform</a:t>
            </a:r>
            <a:r>
              <a:rPr lang="en-US" dirty="0">
                <a:latin typeface="+mj-lt"/>
              </a:rPr>
              <a:t>, enabling faster approvals and fewer physical interactions with government departments.</a:t>
            </a:r>
          </a:p>
          <a:p>
            <a:pPr marL="0" indent="0" algn="just">
              <a:buNone/>
            </a:pPr>
            <a:r>
              <a:rPr lang="en-US" b="1" dirty="0">
                <a:latin typeface="+mj-lt"/>
              </a:rPr>
              <a:t>Duty Remission Schemes</a:t>
            </a:r>
            <a:endParaRPr lang="en-US" dirty="0">
              <a:latin typeface="+mj-lt"/>
            </a:endParaRPr>
          </a:p>
          <a:p>
            <a:pPr lvl="0" algn="just"/>
            <a:r>
              <a:rPr lang="en-US" b="1" dirty="0" err="1">
                <a:latin typeface="+mj-lt"/>
              </a:rPr>
              <a:t>RoDTEP</a:t>
            </a:r>
            <a:r>
              <a:rPr lang="en-US" b="1" dirty="0">
                <a:latin typeface="+mj-lt"/>
              </a:rPr>
              <a:t> (Remission of Duties and Taxes on Exported Products)</a:t>
            </a:r>
            <a:r>
              <a:rPr lang="en-US" dirty="0">
                <a:latin typeface="+mj-lt"/>
              </a:rPr>
              <a:t>: MSMEs can take advantage of </a:t>
            </a:r>
            <a:r>
              <a:rPr lang="en-US" b="1" dirty="0" err="1">
                <a:latin typeface="+mj-lt"/>
              </a:rPr>
              <a:t>RoDTEP</a:t>
            </a:r>
            <a:r>
              <a:rPr lang="en-US" dirty="0">
                <a:latin typeface="+mj-lt"/>
              </a:rPr>
              <a:t>, which refunds embedded taxes and duties not covered by other mechanisms. This refund ensures that MSMEs can maintain cost competitiveness in global markets.</a:t>
            </a:r>
          </a:p>
          <a:p>
            <a:pPr algn="just"/>
            <a:endParaRPr lang="en-US" dirty="0">
              <a:latin typeface="+mj-lt"/>
            </a:endParaRPr>
          </a:p>
        </p:txBody>
      </p:sp>
    </p:spTree>
    <p:extLst>
      <p:ext uri="{BB962C8B-B14F-4D97-AF65-F5344CB8AC3E}">
        <p14:creationId xmlns:p14="http://schemas.microsoft.com/office/powerpoint/2010/main" val="2377517410"/>
      </p:ext>
    </p:extLst>
  </p:cSld>
  <p:clrMapOvr>
    <a:masterClrMapping/>
  </p:clrMapOvr>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28650" y="960582"/>
            <a:ext cx="7886700" cy="5216381"/>
          </a:xfrm>
        </p:spPr>
        <p:txBody>
          <a:bodyPr>
            <a:noAutofit/>
          </a:bodyPr>
          <a:lstStyle/>
          <a:p>
            <a:pPr marL="0" indent="0" algn="just">
              <a:buNone/>
            </a:pPr>
            <a:r>
              <a:rPr lang="en-US" sz="2400" b="1" dirty="0">
                <a:latin typeface="+mj-lt"/>
              </a:rPr>
              <a:t>Districts as Export Hubs (DEH)</a:t>
            </a:r>
            <a:endParaRPr lang="en-US" sz="2400" dirty="0">
              <a:latin typeface="+mj-lt"/>
            </a:endParaRPr>
          </a:p>
          <a:p>
            <a:pPr lvl="0" algn="just"/>
            <a:r>
              <a:rPr lang="en-US" sz="2400" dirty="0">
                <a:latin typeface="+mj-lt"/>
              </a:rPr>
              <a:t>The policy promotes the </a:t>
            </a:r>
            <a:r>
              <a:rPr lang="en-US" sz="2400" b="1" dirty="0">
                <a:latin typeface="+mj-lt"/>
              </a:rPr>
              <a:t>Districts as Export Hubs (DEH)</a:t>
            </a:r>
            <a:r>
              <a:rPr lang="en-US" sz="2400" dirty="0">
                <a:latin typeface="+mj-lt"/>
              </a:rPr>
              <a:t> initiative, where districts with export potential are identified, and local MSMEs are encouraged to promote products unique to their regions. Infrastructure support, branding, and market access are provided to help MSMEs from these districts enter international markets.</a:t>
            </a:r>
          </a:p>
          <a:p>
            <a:pPr marL="0" indent="0" algn="just">
              <a:buNone/>
            </a:pPr>
            <a:r>
              <a:rPr lang="en-US" sz="2400" b="1" dirty="0">
                <a:latin typeface="+mj-lt"/>
              </a:rPr>
              <a:t>E-Commerce Export Promotion</a:t>
            </a:r>
            <a:endParaRPr lang="en-US" sz="2400" dirty="0">
              <a:latin typeface="+mj-lt"/>
            </a:endParaRPr>
          </a:p>
          <a:p>
            <a:pPr algn="just"/>
            <a:r>
              <a:rPr lang="en-US" sz="2400" b="1" dirty="0">
                <a:latin typeface="+mj-lt"/>
              </a:rPr>
              <a:t>Dedicated E-Commerce Export Support</a:t>
            </a:r>
            <a:r>
              <a:rPr lang="en-US" sz="2400" dirty="0">
                <a:latin typeface="+mj-lt"/>
              </a:rPr>
              <a:t>: The new FTP focuses on boosting </a:t>
            </a:r>
            <a:r>
              <a:rPr lang="en-US" sz="2400" b="1" dirty="0">
                <a:latin typeface="+mj-lt"/>
              </a:rPr>
              <a:t>e-commerce exports</a:t>
            </a:r>
            <a:r>
              <a:rPr lang="en-US" sz="2400" dirty="0">
                <a:latin typeface="+mj-lt"/>
              </a:rPr>
              <a:t>, which is particularly beneficial for MSMEs that deal in smaller consignments. MSMEs can now benefit from simplified processes for </a:t>
            </a:r>
            <a:r>
              <a:rPr lang="en-US" sz="2400" b="1" dirty="0">
                <a:latin typeface="+mj-lt"/>
              </a:rPr>
              <a:t>low-value shipments</a:t>
            </a:r>
            <a:r>
              <a:rPr lang="en-US" sz="2400" dirty="0">
                <a:latin typeface="+mj-lt"/>
              </a:rPr>
              <a:t>, and specialized hubs for </a:t>
            </a:r>
            <a:r>
              <a:rPr lang="en-US" sz="2400" b="1" dirty="0">
                <a:latin typeface="+mj-lt"/>
              </a:rPr>
              <a:t>e-commerce export facilitation</a:t>
            </a:r>
            <a:r>
              <a:rPr lang="en-US" sz="2400" dirty="0">
                <a:latin typeface="+mj-lt"/>
              </a:rPr>
              <a:t> will be established, providing necessary logistical and regulatory support</a:t>
            </a:r>
          </a:p>
        </p:txBody>
      </p:sp>
    </p:spTree>
    <p:extLst>
      <p:ext uri="{BB962C8B-B14F-4D97-AF65-F5344CB8AC3E}">
        <p14:creationId xmlns:p14="http://schemas.microsoft.com/office/powerpoint/2010/main" val="1884767126"/>
      </p:ext>
    </p:extLst>
  </p:cSld>
  <p:clrMapOvr>
    <a:masterClrMapping/>
  </p:clrMapOvr>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28650" y="960582"/>
            <a:ext cx="7886700" cy="5216381"/>
          </a:xfrm>
        </p:spPr>
        <p:txBody>
          <a:bodyPr>
            <a:normAutofit fontScale="92500" lnSpcReduction="20000"/>
          </a:bodyPr>
          <a:lstStyle/>
          <a:p>
            <a:pPr marL="0" indent="0" algn="just">
              <a:buNone/>
            </a:pPr>
            <a:r>
              <a:rPr lang="en-US" b="1" dirty="0">
                <a:latin typeface="+mj-lt"/>
              </a:rPr>
              <a:t>Export Credit and Finance</a:t>
            </a:r>
            <a:endParaRPr lang="en-US" dirty="0">
              <a:latin typeface="+mj-lt"/>
            </a:endParaRPr>
          </a:p>
          <a:p>
            <a:pPr lvl="0" algn="just"/>
            <a:r>
              <a:rPr lang="en-US" b="1" dirty="0">
                <a:latin typeface="+mj-lt"/>
              </a:rPr>
              <a:t>Access to Affordable Export Credit</a:t>
            </a:r>
            <a:r>
              <a:rPr lang="en-US" dirty="0">
                <a:latin typeface="+mj-lt"/>
              </a:rPr>
              <a:t>: The FTP works in tandem with schemes such as the </a:t>
            </a:r>
            <a:r>
              <a:rPr lang="en-US" b="1" dirty="0">
                <a:latin typeface="+mj-lt"/>
              </a:rPr>
              <a:t>Interest Equalization Scheme (IES)</a:t>
            </a:r>
            <a:r>
              <a:rPr lang="en-US" dirty="0">
                <a:latin typeface="+mj-lt"/>
              </a:rPr>
              <a:t> to ensure MSMEs have easier access to affordable export credit. Under the </a:t>
            </a:r>
            <a:r>
              <a:rPr lang="en-US" b="1" dirty="0">
                <a:latin typeface="+mj-lt"/>
              </a:rPr>
              <a:t>IES</a:t>
            </a:r>
            <a:r>
              <a:rPr lang="en-US" dirty="0">
                <a:latin typeface="+mj-lt"/>
              </a:rPr>
              <a:t>, MSMEs receive an interest subsidy on pre-shipment and post-shipment export credit, helping them manage the cost of finance.</a:t>
            </a:r>
          </a:p>
          <a:p>
            <a:pPr marL="0" indent="0" algn="just">
              <a:buNone/>
            </a:pPr>
            <a:r>
              <a:rPr lang="en-US" b="1" dirty="0">
                <a:latin typeface="+mj-lt"/>
              </a:rPr>
              <a:t>Capacity Building and Skill Development</a:t>
            </a:r>
            <a:endParaRPr lang="en-US" dirty="0">
              <a:latin typeface="+mj-lt"/>
            </a:endParaRPr>
          </a:p>
          <a:p>
            <a:pPr algn="just"/>
            <a:r>
              <a:rPr lang="en-US" dirty="0">
                <a:latin typeface="+mj-lt"/>
              </a:rPr>
              <a:t>The policy provides for </a:t>
            </a:r>
            <a:r>
              <a:rPr lang="en-US" b="1" dirty="0">
                <a:latin typeface="+mj-lt"/>
              </a:rPr>
              <a:t>skill development programs</a:t>
            </a:r>
            <a:r>
              <a:rPr lang="en-US" dirty="0">
                <a:latin typeface="+mj-lt"/>
              </a:rPr>
              <a:t>, technology upgrades, and capacity-building initiatives to help MSMEs adopt global best practices. This enables them to improve product quality and scale production, enhancing their competitiveness in international markets</a:t>
            </a:r>
          </a:p>
        </p:txBody>
      </p:sp>
    </p:spTree>
    <p:extLst>
      <p:ext uri="{BB962C8B-B14F-4D97-AF65-F5344CB8AC3E}">
        <p14:creationId xmlns:p14="http://schemas.microsoft.com/office/powerpoint/2010/main" val="227520176"/>
      </p:ext>
    </p:extLst>
  </p:cSld>
  <p:clrMapOvr>
    <a:masterClrMapping/>
  </p:clrMapOvr>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b="1" dirty="0"/>
              <a:t>Branding and Market Access</a:t>
            </a:r>
            <a:endParaRPr lang="en-US" sz="2800" dirty="0"/>
          </a:p>
        </p:txBody>
      </p:sp>
      <p:sp>
        <p:nvSpPr>
          <p:cNvPr id="3" name="Content Placeholder 2"/>
          <p:cNvSpPr>
            <a:spLocks noGrp="1"/>
          </p:cNvSpPr>
          <p:nvPr>
            <p:ph idx="1"/>
          </p:nvPr>
        </p:nvSpPr>
        <p:spPr/>
        <p:txBody>
          <a:bodyPr>
            <a:normAutofit/>
          </a:bodyPr>
          <a:lstStyle/>
          <a:p>
            <a:pPr lvl="0" algn="just"/>
            <a:r>
              <a:rPr lang="en-US" sz="2400" b="1" dirty="0">
                <a:latin typeface="+mj-lt"/>
              </a:rPr>
              <a:t>Support for Brand Building</a:t>
            </a:r>
            <a:r>
              <a:rPr lang="en-US" sz="2400" dirty="0">
                <a:latin typeface="+mj-lt"/>
              </a:rPr>
              <a:t>: The FTP supports MSMEs in </a:t>
            </a:r>
            <a:r>
              <a:rPr lang="en-US" sz="2400" b="1" dirty="0">
                <a:latin typeface="+mj-lt"/>
              </a:rPr>
              <a:t>branding</a:t>
            </a:r>
            <a:r>
              <a:rPr lang="en-US" sz="2400" dirty="0">
                <a:latin typeface="+mj-lt"/>
              </a:rPr>
              <a:t> and </a:t>
            </a:r>
            <a:r>
              <a:rPr lang="en-US" sz="2400" b="1" dirty="0">
                <a:latin typeface="+mj-lt"/>
              </a:rPr>
              <a:t>international market access</a:t>
            </a:r>
            <a:r>
              <a:rPr lang="en-US" sz="2400" dirty="0">
                <a:latin typeface="+mj-lt"/>
              </a:rPr>
              <a:t>. MSMEs receive assistance in participating in international trade fairs, buyer-seller meets, and online export promotions.</a:t>
            </a:r>
          </a:p>
          <a:p>
            <a:pPr lvl="0" algn="just"/>
            <a:endParaRPr lang="en-US" sz="2400" dirty="0">
              <a:latin typeface="+mj-lt"/>
            </a:endParaRPr>
          </a:p>
          <a:p>
            <a:pPr lvl="0" algn="just"/>
            <a:r>
              <a:rPr lang="en-US" sz="2400" b="1" dirty="0">
                <a:latin typeface="+mj-lt"/>
              </a:rPr>
              <a:t>Geographical Indications (GI)</a:t>
            </a:r>
            <a:r>
              <a:rPr lang="en-US" sz="2400" dirty="0">
                <a:latin typeface="+mj-lt"/>
              </a:rPr>
              <a:t>: MSMEs producing region-specific or traditional products can benefit from </a:t>
            </a:r>
            <a:r>
              <a:rPr lang="en-US" sz="2400" b="1" dirty="0">
                <a:latin typeface="+mj-lt"/>
              </a:rPr>
              <a:t>GI recognition</a:t>
            </a:r>
            <a:r>
              <a:rPr lang="en-US" sz="2400" dirty="0">
                <a:latin typeface="+mj-lt"/>
              </a:rPr>
              <a:t>, which helps in gaining global visibility and protects the authenticity of their products.</a:t>
            </a:r>
          </a:p>
          <a:p>
            <a:pPr algn="just"/>
            <a:endParaRPr lang="en-US" sz="2400" dirty="0">
              <a:latin typeface="+mj-lt"/>
            </a:endParaRPr>
          </a:p>
        </p:txBody>
      </p:sp>
    </p:spTree>
    <p:extLst>
      <p:ext uri="{BB962C8B-B14F-4D97-AF65-F5344CB8AC3E}">
        <p14:creationId xmlns:p14="http://schemas.microsoft.com/office/powerpoint/2010/main" val="3434849793"/>
      </p:ext>
    </p:extLst>
  </p:cSld>
  <p:clrMapOvr>
    <a:masterClrMapping/>
  </p:clrMapOvr>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b="1" dirty="0"/>
              <a:t>Benefits for MSMEs in Imports</a:t>
            </a:r>
            <a:endParaRPr lang="en-US" sz="3200" dirty="0"/>
          </a:p>
        </p:txBody>
      </p:sp>
      <p:sp>
        <p:nvSpPr>
          <p:cNvPr id="3" name="Content Placeholder 2"/>
          <p:cNvSpPr>
            <a:spLocks noGrp="1"/>
          </p:cNvSpPr>
          <p:nvPr>
            <p:ph idx="1"/>
          </p:nvPr>
        </p:nvSpPr>
        <p:spPr/>
        <p:txBody>
          <a:bodyPr>
            <a:noAutofit/>
          </a:bodyPr>
          <a:lstStyle/>
          <a:p>
            <a:pPr marL="0" indent="0" algn="just">
              <a:buNone/>
            </a:pPr>
            <a:r>
              <a:rPr lang="en-US" sz="2400" b="1" dirty="0">
                <a:latin typeface="+mj-lt"/>
              </a:rPr>
              <a:t>Duty-Free Import of Raw Materials</a:t>
            </a:r>
            <a:endParaRPr lang="en-US" sz="2400" dirty="0">
              <a:latin typeface="+mj-lt"/>
            </a:endParaRPr>
          </a:p>
          <a:p>
            <a:pPr lvl="0" algn="just"/>
            <a:r>
              <a:rPr lang="en-US" sz="2400" dirty="0">
                <a:latin typeface="+mj-lt"/>
              </a:rPr>
              <a:t>MSMEs engaged in export-oriented production can benefit from schemes such as:</a:t>
            </a:r>
          </a:p>
          <a:p>
            <a:pPr lvl="1" algn="just"/>
            <a:r>
              <a:rPr lang="en-US" b="1" dirty="0">
                <a:latin typeface="+mj-lt"/>
              </a:rPr>
              <a:t>Advance Authorization Scheme</a:t>
            </a:r>
            <a:r>
              <a:rPr lang="en-US" dirty="0">
                <a:latin typeface="+mj-lt"/>
              </a:rPr>
              <a:t>: Allows MSMEs to import raw materials and inputs </a:t>
            </a:r>
            <a:r>
              <a:rPr lang="en-US" b="1" dirty="0">
                <a:latin typeface="+mj-lt"/>
              </a:rPr>
              <a:t>duty-free</a:t>
            </a:r>
            <a:r>
              <a:rPr lang="en-US" dirty="0">
                <a:latin typeface="+mj-lt"/>
              </a:rPr>
              <a:t>, provided these are used for the production of export goods.</a:t>
            </a:r>
          </a:p>
          <a:p>
            <a:pPr marL="0" indent="0" algn="just">
              <a:buNone/>
            </a:pPr>
            <a:r>
              <a:rPr lang="en-US" sz="2400" b="1" dirty="0">
                <a:latin typeface="+mj-lt"/>
              </a:rPr>
              <a:t>Export Promotion Capital Goods (EPCG) Scheme</a:t>
            </a:r>
            <a:r>
              <a:rPr lang="en-US" sz="2400" dirty="0">
                <a:latin typeface="+mj-lt"/>
              </a:rPr>
              <a:t>: MSMEs can import capital goods such as machinery and equipment </a:t>
            </a:r>
            <a:r>
              <a:rPr lang="en-US" sz="2400" b="1" dirty="0">
                <a:latin typeface="+mj-lt"/>
              </a:rPr>
              <a:t>without paying customs duty</a:t>
            </a:r>
            <a:r>
              <a:rPr lang="en-US" sz="2400" dirty="0">
                <a:latin typeface="+mj-lt"/>
              </a:rPr>
              <a:t>, provided these are used to produce goods for export. This helps MSMEs modernize and upgrade their manufacturing units without incurring high import costs</a:t>
            </a:r>
          </a:p>
        </p:txBody>
      </p:sp>
    </p:spTree>
    <p:extLst>
      <p:ext uri="{BB962C8B-B14F-4D97-AF65-F5344CB8AC3E}">
        <p14:creationId xmlns:p14="http://schemas.microsoft.com/office/powerpoint/2010/main" val="2563126737"/>
      </p:ext>
    </p:extLst>
  </p:cSld>
  <p:clrMapOvr>
    <a:masterClrMapping/>
  </p:clrMapOvr>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6"/>
            <a:ext cx="7886700" cy="2276474"/>
          </a:xfrm>
        </p:spPr>
        <p:txBody>
          <a:bodyPr>
            <a:normAutofit/>
          </a:bodyPr>
          <a:lstStyle/>
          <a:p>
            <a:r>
              <a:rPr lang="en-US" sz="2800" b="1" dirty="0"/>
              <a:t>Access to Raw Materials under FTAs</a:t>
            </a:r>
            <a:endParaRPr lang="en-US" sz="2800" dirty="0"/>
          </a:p>
        </p:txBody>
      </p:sp>
      <p:sp>
        <p:nvSpPr>
          <p:cNvPr id="3" name="Content Placeholder 2"/>
          <p:cNvSpPr>
            <a:spLocks noGrp="1"/>
          </p:cNvSpPr>
          <p:nvPr>
            <p:ph idx="1"/>
          </p:nvPr>
        </p:nvSpPr>
        <p:spPr/>
        <p:txBody>
          <a:bodyPr>
            <a:normAutofit fontScale="92500" lnSpcReduction="20000"/>
          </a:bodyPr>
          <a:lstStyle/>
          <a:p>
            <a:pPr lvl="0" algn="just"/>
            <a:r>
              <a:rPr lang="en-US" dirty="0">
                <a:latin typeface="+mj-lt"/>
              </a:rPr>
              <a:t>The government is negotiating and entering into </a:t>
            </a:r>
            <a:r>
              <a:rPr lang="en-US" b="1" dirty="0">
                <a:latin typeface="+mj-lt"/>
              </a:rPr>
              <a:t>Free Trade Agreements (FTAs)</a:t>
            </a:r>
            <a:r>
              <a:rPr lang="en-US" dirty="0">
                <a:latin typeface="+mj-lt"/>
              </a:rPr>
              <a:t> and </a:t>
            </a:r>
            <a:r>
              <a:rPr lang="en-US" b="1" dirty="0">
                <a:latin typeface="+mj-lt"/>
              </a:rPr>
              <a:t>Preferential Trade Agreements (PTAs)</a:t>
            </a:r>
            <a:r>
              <a:rPr lang="en-US" dirty="0">
                <a:latin typeface="+mj-lt"/>
              </a:rPr>
              <a:t> with various countries. MSMEs benefit from preferential duty rates on raw material imports from countries with which India has FTAs, thus reducing the cost of production.</a:t>
            </a:r>
          </a:p>
          <a:p>
            <a:pPr lvl="0" algn="just"/>
            <a:endParaRPr lang="en-US" dirty="0">
              <a:latin typeface="+mj-lt"/>
            </a:endParaRPr>
          </a:p>
          <a:p>
            <a:pPr marL="0" indent="0" algn="just">
              <a:buNone/>
            </a:pPr>
            <a:r>
              <a:rPr lang="en-US" b="1" dirty="0">
                <a:latin typeface="+mj-lt"/>
              </a:rPr>
              <a:t>Support for Technology Imports</a:t>
            </a:r>
            <a:endParaRPr lang="en-US" dirty="0">
              <a:latin typeface="+mj-lt"/>
            </a:endParaRPr>
          </a:p>
          <a:p>
            <a:pPr algn="just"/>
            <a:r>
              <a:rPr lang="en-US" dirty="0">
                <a:latin typeface="+mj-lt"/>
              </a:rPr>
              <a:t>MSMEs looking to import </a:t>
            </a:r>
            <a:r>
              <a:rPr lang="en-US" b="1" dirty="0">
                <a:latin typeface="+mj-lt"/>
              </a:rPr>
              <a:t>technology and machinery</a:t>
            </a:r>
            <a:r>
              <a:rPr lang="en-US" dirty="0">
                <a:latin typeface="+mj-lt"/>
              </a:rPr>
              <a:t> can benefit from various schemes that allow the import of advanced technology equipment at lower costs or duty-free under certain conditions, such as the </a:t>
            </a:r>
            <a:r>
              <a:rPr lang="en-US" b="1" dirty="0">
                <a:latin typeface="+mj-lt"/>
              </a:rPr>
              <a:t>EPCG scheme</a:t>
            </a:r>
            <a:endParaRPr lang="en-US" dirty="0">
              <a:latin typeface="+mj-lt"/>
            </a:endParaRPr>
          </a:p>
        </p:txBody>
      </p:sp>
    </p:spTree>
    <p:extLst>
      <p:ext uri="{BB962C8B-B14F-4D97-AF65-F5344CB8AC3E}">
        <p14:creationId xmlns:p14="http://schemas.microsoft.com/office/powerpoint/2010/main" val="601874510"/>
      </p:ext>
    </p:extLst>
  </p:cSld>
  <p:clrMapOvr>
    <a:masterClrMapping/>
  </p:clrMapOvr>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b="1" dirty="0"/>
              <a:t>Other Key Support Mechanisms for MSMEs</a:t>
            </a:r>
            <a:endParaRPr lang="en-US" sz="2800" dirty="0"/>
          </a:p>
        </p:txBody>
      </p:sp>
      <p:sp>
        <p:nvSpPr>
          <p:cNvPr id="3" name="Content Placeholder 2"/>
          <p:cNvSpPr>
            <a:spLocks noGrp="1"/>
          </p:cNvSpPr>
          <p:nvPr>
            <p:ph idx="1"/>
          </p:nvPr>
        </p:nvSpPr>
        <p:spPr>
          <a:xfrm>
            <a:off x="628650" y="1690689"/>
            <a:ext cx="7886700" cy="4486274"/>
          </a:xfrm>
        </p:spPr>
        <p:txBody>
          <a:bodyPr>
            <a:normAutofit fontScale="85000" lnSpcReduction="20000"/>
          </a:bodyPr>
          <a:lstStyle/>
          <a:p>
            <a:pPr marL="0" indent="0" algn="just">
              <a:buNone/>
            </a:pPr>
            <a:r>
              <a:rPr lang="en-US" b="1" dirty="0">
                <a:latin typeface="+mj-lt"/>
              </a:rPr>
              <a:t>Trade Infrastructure for Export Scheme (TIES)</a:t>
            </a:r>
            <a:endParaRPr lang="en-US" dirty="0">
              <a:latin typeface="+mj-lt"/>
            </a:endParaRPr>
          </a:p>
          <a:p>
            <a:pPr lvl="0" algn="just"/>
            <a:r>
              <a:rPr lang="en-US" b="1" dirty="0">
                <a:latin typeface="+mj-lt"/>
              </a:rPr>
              <a:t>TIES</a:t>
            </a:r>
            <a:r>
              <a:rPr lang="en-US" dirty="0">
                <a:latin typeface="+mj-lt"/>
              </a:rPr>
              <a:t> aims to create </a:t>
            </a:r>
            <a:r>
              <a:rPr lang="en-US" b="1" dirty="0">
                <a:latin typeface="+mj-lt"/>
              </a:rPr>
              <a:t>export-related infrastructure</a:t>
            </a:r>
            <a:r>
              <a:rPr lang="en-US" dirty="0">
                <a:latin typeface="+mj-lt"/>
              </a:rPr>
              <a:t> for MSMEs, including testing labs, certification centers, and cold storage facilities. The scheme helps MSMEs by improving the infrastructure in their regions, enabling them to meet international standards.</a:t>
            </a:r>
          </a:p>
          <a:p>
            <a:pPr marL="0" lvl="0" indent="0" algn="just">
              <a:buNone/>
            </a:pPr>
            <a:endParaRPr lang="en-US" b="1" dirty="0">
              <a:latin typeface="+mj-lt"/>
            </a:endParaRPr>
          </a:p>
          <a:p>
            <a:pPr marL="0" lvl="0" indent="0" algn="just">
              <a:buNone/>
            </a:pPr>
            <a:r>
              <a:rPr lang="en-US" b="1" dirty="0">
                <a:latin typeface="+mj-lt"/>
              </a:rPr>
              <a:t>One-Time Amnesty Scheme for Export Obligations</a:t>
            </a:r>
            <a:endParaRPr lang="en-US" dirty="0">
              <a:latin typeface="+mj-lt"/>
            </a:endParaRPr>
          </a:p>
          <a:p>
            <a:pPr algn="just"/>
            <a:r>
              <a:rPr lang="en-US" dirty="0">
                <a:latin typeface="+mj-lt"/>
              </a:rPr>
              <a:t>To encourage MSMEs to comply with export obligations, the new FTP introduces a </a:t>
            </a:r>
            <a:r>
              <a:rPr lang="en-US" b="1" dirty="0">
                <a:latin typeface="+mj-lt"/>
              </a:rPr>
              <a:t>one-time amnesty scheme</a:t>
            </a:r>
            <a:r>
              <a:rPr lang="en-US" dirty="0">
                <a:latin typeface="+mj-lt"/>
              </a:rPr>
              <a:t>. MSMEs that have failed to meet past export obligations can settle their defaults by paying a reduced penalty, clearing any backlog of non-compliance without facing harsh penalties</a:t>
            </a:r>
          </a:p>
        </p:txBody>
      </p:sp>
    </p:spTree>
    <p:extLst>
      <p:ext uri="{BB962C8B-B14F-4D97-AF65-F5344CB8AC3E}">
        <p14:creationId xmlns:p14="http://schemas.microsoft.com/office/powerpoint/2010/main" val="159802160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b="1" dirty="0"/>
              <a:t>Bond or Bank Guarantee</a:t>
            </a:r>
            <a:endParaRPr lang="en-US" sz="2800" dirty="0"/>
          </a:p>
        </p:txBody>
      </p:sp>
      <p:sp>
        <p:nvSpPr>
          <p:cNvPr id="3" name="Content Placeholder 2"/>
          <p:cNvSpPr>
            <a:spLocks noGrp="1"/>
          </p:cNvSpPr>
          <p:nvPr>
            <p:ph idx="1"/>
          </p:nvPr>
        </p:nvSpPr>
        <p:spPr/>
        <p:txBody>
          <a:bodyPr>
            <a:normAutofit/>
          </a:bodyPr>
          <a:lstStyle/>
          <a:p>
            <a:pPr lvl="0" algn="just"/>
            <a:r>
              <a:rPr lang="en-US" sz="2000" b="1" dirty="0">
                <a:latin typeface="+mj-lt"/>
              </a:rPr>
              <a:t>Customs Bond:</a:t>
            </a:r>
            <a:r>
              <a:rPr lang="en-US" sz="2000" dirty="0">
                <a:latin typeface="+mj-lt"/>
              </a:rPr>
              <a:t> The exporter must execute a bond with Customs, committing to fulfill the export obligation.</a:t>
            </a:r>
          </a:p>
          <a:p>
            <a:pPr lvl="0" algn="just"/>
            <a:r>
              <a:rPr lang="en-US" sz="2000" b="1" dirty="0">
                <a:latin typeface="+mj-lt"/>
              </a:rPr>
              <a:t>Bank Guarantee:</a:t>
            </a:r>
            <a:r>
              <a:rPr lang="en-US" sz="2000" dirty="0">
                <a:latin typeface="+mj-lt"/>
              </a:rPr>
              <a:t> In certain cases, a bank guarantee might also be required, especially if the exporter has a poor track record or if self-declaration is used instead of SION.</a:t>
            </a:r>
          </a:p>
        </p:txBody>
      </p:sp>
    </p:spTree>
    <p:extLst>
      <p:ext uri="{BB962C8B-B14F-4D97-AF65-F5344CB8AC3E}">
        <p14:creationId xmlns:p14="http://schemas.microsoft.com/office/powerpoint/2010/main" val="1432702233"/>
      </p:ext>
    </p:extLst>
  </p:cSld>
  <p:clrMapOvr>
    <a:masterClrMapping/>
  </p:clrMapOvr>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400" b="1" dirty="0"/>
              <a:t>MSME-Focused Incentive Programs</a:t>
            </a:r>
            <a:endParaRPr lang="en-US" sz="2400" dirty="0"/>
          </a:p>
        </p:txBody>
      </p:sp>
      <p:sp>
        <p:nvSpPr>
          <p:cNvPr id="3" name="Content Placeholder 2"/>
          <p:cNvSpPr>
            <a:spLocks noGrp="1"/>
          </p:cNvSpPr>
          <p:nvPr>
            <p:ph idx="1"/>
          </p:nvPr>
        </p:nvSpPr>
        <p:spPr>
          <a:xfrm>
            <a:off x="628650" y="1357745"/>
            <a:ext cx="7886700" cy="4819218"/>
          </a:xfrm>
        </p:spPr>
        <p:txBody>
          <a:bodyPr>
            <a:normAutofit/>
          </a:bodyPr>
          <a:lstStyle/>
          <a:p>
            <a:pPr lvl="0" algn="just"/>
            <a:r>
              <a:rPr lang="en-US" sz="2400" dirty="0">
                <a:latin typeface="+mj-lt"/>
              </a:rPr>
              <a:t>The FTP encourages collaboration between the Ministry of Commerce and the </a:t>
            </a:r>
            <a:r>
              <a:rPr lang="en-US" sz="2400" b="1" dirty="0">
                <a:latin typeface="+mj-lt"/>
              </a:rPr>
              <a:t>Ministry of MSMEs</a:t>
            </a:r>
            <a:r>
              <a:rPr lang="en-US" sz="2400" dirty="0">
                <a:latin typeface="+mj-lt"/>
              </a:rPr>
              <a:t> to align </a:t>
            </a:r>
            <a:r>
              <a:rPr lang="en-US" sz="2400" b="1" dirty="0">
                <a:latin typeface="+mj-lt"/>
              </a:rPr>
              <a:t>MSME incentive programs</a:t>
            </a:r>
            <a:r>
              <a:rPr lang="en-US" sz="2400" dirty="0">
                <a:latin typeface="+mj-lt"/>
              </a:rPr>
              <a:t> with trade policy. This includes providing financial assistance for product development, research and development, and market promotion.</a:t>
            </a:r>
          </a:p>
          <a:p>
            <a:pPr marL="0" indent="0" algn="just">
              <a:buNone/>
            </a:pPr>
            <a:r>
              <a:rPr lang="en-US" sz="2400" b="1" dirty="0">
                <a:latin typeface="+mj-lt"/>
              </a:rPr>
              <a:t>Production Linked Incentive (PLI) Scheme</a:t>
            </a:r>
            <a:endParaRPr lang="en-US" sz="2400" dirty="0">
              <a:latin typeface="+mj-lt"/>
            </a:endParaRPr>
          </a:p>
          <a:p>
            <a:pPr lvl="0" algn="just"/>
            <a:r>
              <a:rPr lang="en-US" sz="2400" dirty="0">
                <a:latin typeface="+mj-lt"/>
              </a:rPr>
              <a:t>While the </a:t>
            </a:r>
            <a:r>
              <a:rPr lang="en-US" sz="2400" b="1" dirty="0">
                <a:latin typeface="+mj-lt"/>
              </a:rPr>
              <a:t>PLI Scheme</a:t>
            </a:r>
            <a:r>
              <a:rPr lang="en-US" sz="2400" dirty="0">
                <a:latin typeface="+mj-lt"/>
              </a:rPr>
              <a:t> primarily focuses on boosting domestic manufacturing, certain sectors within the PLI scheme are specifically designed to benefit </a:t>
            </a:r>
            <a:r>
              <a:rPr lang="en-US" sz="2400" b="1" dirty="0">
                <a:latin typeface="+mj-lt"/>
              </a:rPr>
              <a:t>export-oriented MSMEs</a:t>
            </a:r>
            <a:r>
              <a:rPr lang="en-US" sz="2400" dirty="0">
                <a:latin typeface="+mj-lt"/>
              </a:rPr>
              <a:t>, particularly in industries like electronics, textiles, and pharmaceuticals. This enables MSMEs to increase production, reduce import dependency, and boost exports.</a:t>
            </a:r>
          </a:p>
          <a:p>
            <a:pPr algn="just"/>
            <a:endParaRPr lang="en-US" sz="2400" dirty="0">
              <a:latin typeface="+mj-lt"/>
            </a:endParaRPr>
          </a:p>
        </p:txBody>
      </p:sp>
    </p:spTree>
    <p:extLst>
      <p:ext uri="{BB962C8B-B14F-4D97-AF65-F5344CB8AC3E}">
        <p14:creationId xmlns:p14="http://schemas.microsoft.com/office/powerpoint/2010/main" val="4214947356"/>
      </p:ext>
    </p:extLst>
  </p:cSld>
  <p:clrMapOvr>
    <a:masterClrMapping/>
  </p:clrMapOvr>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Sum-up</a:t>
            </a:r>
          </a:p>
        </p:txBody>
      </p:sp>
      <p:sp>
        <p:nvSpPr>
          <p:cNvPr id="3" name="Content Placeholder 2"/>
          <p:cNvSpPr>
            <a:spLocks noGrp="1"/>
          </p:cNvSpPr>
          <p:nvPr>
            <p:ph idx="1"/>
          </p:nvPr>
        </p:nvSpPr>
        <p:spPr/>
        <p:txBody>
          <a:bodyPr>
            <a:normAutofit/>
          </a:bodyPr>
          <a:lstStyle/>
          <a:p>
            <a:pPr algn="just"/>
            <a:r>
              <a:rPr lang="en-US" sz="2400" dirty="0">
                <a:latin typeface="+mj-lt"/>
              </a:rPr>
              <a:t>The </a:t>
            </a:r>
            <a:r>
              <a:rPr lang="en-US" sz="2400" b="1" dirty="0">
                <a:latin typeface="+mj-lt"/>
              </a:rPr>
              <a:t>New Foreign Trade Policy 2023-2028</a:t>
            </a:r>
            <a:r>
              <a:rPr lang="en-US" sz="2400" dirty="0">
                <a:latin typeface="+mj-lt"/>
              </a:rPr>
              <a:t> offers numerous benefits tailored for MSMEs, including simplified procedures, financial incentives, enhanced market access, and logistical support. With a focus on reducing compliance burdens and increasing the competitiveness of MSMEs in global markets, the policy ensures that MSMEs can take full advantage of global opportunities, driving India’s growth as a major export hub. By providing targeted support for both imports and exports, the policy aims to make Indian MSMEs a key player in global value chains</a:t>
            </a:r>
          </a:p>
        </p:txBody>
      </p:sp>
    </p:spTree>
    <p:extLst>
      <p:ext uri="{BB962C8B-B14F-4D97-AF65-F5344CB8AC3E}">
        <p14:creationId xmlns:p14="http://schemas.microsoft.com/office/powerpoint/2010/main" val="163161796"/>
      </p:ext>
    </p:extLst>
  </p:cSld>
  <p:clrMapOvr>
    <a:masterClrMapping/>
  </p:clrMapOvr>
</p:sld>
</file>

<file path=ppt/slides/slide1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D6036954-D7A9-4731-BCB5-CD35DA3EC4BB}"/>
              </a:ext>
            </a:extLst>
          </p:cNvPr>
          <p:cNvPicPr>
            <a:picLocks noChangeAspect="1"/>
          </p:cNvPicPr>
          <p:nvPr/>
        </p:nvPicPr>
        <p:blipFill rotWithShape="1">
          <a:blip r:embed="rId2">
            <a:extLst>
              <a:ext uri="{28A0092B-C50C-407E-A947-70E740481C1C}">
                <a14:useLocalDpi xmlns:a14="http://schemas.microsoft.com/office/drawing/2010/main" val="0"/>
              </a:ext>
            </a:extLst>
          </a:blip>
          <a:srcRect b="10457"/>
          <a:stretch/>
        </p:blipFill>
        <p:spPr>
          <a:xfrm>
            <a:off x="1418869" y="1642033"/>
            <a:ext cx="5856194" cy="3250558"/>
          </a:xfrm>
          <a:prstGeom prst="rect">
            <a:avLst/>
          </a:prstGeom>
        </p:spPr>
      </p:pic>
    </p:spTree>
    <p:extLst>
      <p:ext uri="{BB962C8B-B14F-4D97-AF65-F5344CB8AC3E}">
        <p14:creationId xmlns:p14="http://schemas.microsoft.com/office/powerpoint/2010/main" val="3959205916"/>
      </p:ext>
    </p:extLst>
  </p:cSld>
  <p:clrMapOvr>
    <a:masterClrMapping/>
  </p:clrMapOvr>
</p:sld>
</file>

<file path=ppt/slides/slide1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descr="1,600+ Thank You Presentation Stock Photos, Pictures ...">
            <a:extLst>
              <a:ext uri="{FF2B5EF4-FFF2-40B4-BE49-F238E27FC236}">
                <a16:creationId xmlns:a16="http://schemas.microsoft.com/office/drawing/2014/main" id="{EBAC15FE-433E-4E86-92CA-C51F29F833B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396188" y="1643903"/>
            <a:ext cx="6282083" cy="353110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4973419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b="1" dirty="0"/>
              <a:t>Monitoring and Reporting</a:t>
            </a:r>
            <a:endParaRPr lang="en-US" sz="2800" dirty="0"/>
          </a:p>
        </p:txBody>
      </p:sp>
      <p:sp>
        <p:nvSpPr>
          <p:cNvPr id="3" name="Content Placeholder 2"/>
          <p:cNvSpPr>
            <a:spLocks noGrp="1"/>
          </p:cNvSpPr>
          <p:nvPr>
            <p:ph idx="1"/>
          </p:nvPr>
        </p:nvSpPr>
        <p:spPr/>
        <p:txBody>
          <a:bodyPr>
            <a:normAutofit/>
          </a:bodyPr>
          <a:lstStyle/>
          <a:p>
            <a:pPr lvl="0" algn="just"/>
            <a:r>
              <a:rPr lang="en-US" sz="2000" b="1" dirty="0">
                <a:latin typeface="+mj-lt"/>
              </a:rPr>
              <a:t>Documentation:</a:t>
            </a:r>
            <a:r>
              <a:rPr lang="en-US" sz="2000" dirty="0">
                <a:latin typeface="+mj-lt"/>
              </a:rPr>
              <a:t> Proper records must be maintained to track the usage of imported inputs and fulfillment of export obligations.</a:t>
            </a:r>
          </a:p>
          <a:p>
            <a:pPr lvl="0" algn="just"/>
            <a:r>
              <a:rPr lang="en-US" sz="2000" b="1" dirty="0">
                <a:latin typeface="+mj-lt"/>
              </a:rPr>
              <a:t>Regular Reporting:</a:t>
            </a:r>
            <a:r>
              <a:rPr lang="en-US" sz="2000" dirty="0">
                <a:latin typeface="+mj-lt"/>
              </a:rPr>
              <a:t> Exporters are required to submit regular reports to the DGFT on the status of their export obligations and utilization of imported inputs.</a:t>
            </a:r>
          </a:p>
          <a:p>
            <a:pPr lvl="0" algn="just"/>
            <a:r>
              <a:rPr lang="en-US" sz="2000" b="1" dirty="0">
                <a:latin typeface="+mj-lt"/>
              </a:rPr>
              <a:t>Audit and Verification:</a:t>
            </a:r>
            <a:r>
              <a:rPr lang="en-US" sz="2000" dirty="0">
                <a:latin typeface="+mj-lt"/>
              </a:rPr>
              <a:t> Customs and DGFT can audit the records and verify compliance with the terms of the Advance Authorization.</a:t>
            </a:r>
          </a:p>
          <a:p>
            <a:pPr algn="just"/>
            <a:endParaRPr lang="en-US" sz="2000" dirty="0">
              <a:latin typeface="+mj-lt"/>
            </a:endParaRPr>
          </a:p>
        </p:txBody>
      </p:sp>
    </p:spTree>
    <p:extLst>
      <p:ext uri="{BB962C8B-B14F-4D97-AF65-F5344CB8AC3E}">
        <p14:creationId xmlns:p14="http://schemas.microsoft.com/office/powerpoint/2010/main" val="45396609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318944"/>
            <a:ext cx="7886700" cy="1325563"/>
          </a:xfrm>
        </p:spPr>
        <p:txBody>
          <a:bodyPr>
            <a:normAutofit/>
          </a:bodyPr>
          <a:lstStyle/>
          <a:p>
            <a:r>
              <a:rPr lang="en-US" sz="2800" b="1" dirty="0"/>
              <a:t>Redemption and Closure</a:t>
            </a:r>
            <a:endParaRPr lang="en-US" sz="2800" dirty="0"/>
          </a:p>
        </p:txBody>
      </p:sp>
      <p:sp>
        <p:nvSpPr>
          <p:cNvPr id="3" name="Content Placeholder 2"/>
          <p:cNvSpPr>
            <a:spLocks noGrp="1"/>
          </p:cNvSpPr>
          <p:nvPr>
            <p:ph idx="1"/>
          </p:nvPr>
        </p:nvSpPr>
        <p:spPr/>
        <p:txBody>
          <a:bodyPr>
            <a:normAutofit/>
          </a:bodyPr>
          <a:lstStyle/>
          <a:p>
            <a:pPr lvl="0" algn="just"/>
            <a:r>
              <a:rPr lang="en-US" sz="2000" b="1" dirty="0"/>
              <a:t>Redemption:</a:t>
            </a:r>
            <a:r>
              <a:rPr lang="en-US" sz="2000" dirty="0"/>
              <a:t> Upon fulfilling the export obligation, the exporter can apply for redemption of the Advance Authorization. After verification, the DGFT issues a Redemption Certificate.</a:t>
            </a:r>
          </a:p>
          <a:p>
            <a:pPr lvl="0" algn="just"/>
            <a:r>
              <a:rPr lang="en-US" sz="2000" b="1" dirty="0"/>
              <a:t>Closure:</a:t>
            </a:r>
            <a:r>
              <a:rPr lang="en-US" sz="2000" dirty="0"/>
              <a:t> The case is closed once the Redemption Certificate is issued, and no further liabilities remain on the part of the exporter.</a:t>
            </a:r>
          </a:p>
          <a:p>
            <a:pPr algn="just"/>
            <a:endParaRPr lang="en-US" sz="2000" dirty="0"/>
          </a:p>
        </p:txBody>
      </p:sp>
    </p:spTree>
    <p:extLst>
      <p:ext uri="{BB962C8B-B14F-4D97-AF65-F5344CB8AC3E}">
        <p14:creationId xmlns:p14="http://schemas.microsoft.com/office/powerpoint/2010/main" val="329544442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b="1" dirty="0"/>
              <a:t>Non-Compliance and Penalties</a:t>
            </a:r>
            <a:endParaRPr lang="en-US" sz="2800" dirty="0"/>
          </a:p>
        </p:txBody>
      </p:sp>
      <p:sp>
        <p:nvSpPr>
          <p:cNvPr id="3" name="Content Placeholder 2"/>
          <p:cNvSpPr>
            <a:spLocks noGrp="1"/>
          </p:cNvSpPr>
          <p:nvPr>
            <p:ph idx="1"/>
          </p:nvPr>
        </p:nvSpPr>
        <p:spPr>
          <a:xfrm>
            <a:off x="628650" y="1801772"/>
            <a:ext cx="7886700" cy="4351338"/>
          </a:xfrm>
        </p:spPr>
        <p:txBody>
          <a:bodyPr>
            <a:normAutofit/>
          </a:bodyPr>
          <a:lstStyle/>
          <a:p>
            <a:pPr lvl="0" algn="just"/>
            <a:r>
              <a:rPr lang="en-US" sz="2000" b="1" dirty="0"/>
              <a:t>Non-Compliance:</a:t>
            </a:r>
            <a:r>
              <a:rPr lang="en-US" sz="2000" dirty="0"/>
              <a:t> Failure to fulfill the export obligation or adhere to the conditions of the authorization can result in penalties, including the payment of duties and interest.</a:t>
            </a:r>
          </a:p>
          <a:p>
            <a:pPr lvl="0" algn="just"/>
            <a:r>
              <a:rPr lang="en-US" sz="2000" b="1" dirty="0"/>
              <a:t>Enforcement:</a:t>
            </a:r>
            <a:r>
              <a:rPr lang="en-US" sz="2000" dirty="0"/>
              <a:t> The Customs Department can enforce recovery of dues in case of non-compliance, and the exporter’s ability to avail of future authorizations can be affected.</a:t>
            </a:r>
          </a:p>
          <a:p>
            <a:pPr algn="just"/>
            <a:endParaRPr lang="en-US" sz="2000" dirty="0"/>
          </a:p>
        </p:txBody>
      </p:sp>
    </p:spTree>
    <p:extLst>
      <p:ext uri="{BB962C8B-B14F-4D97-AF65-F5344CB8AC3E}">
        <p14:creationId xmlns:p14="http://schemas.microsoft.com/office/powerpoint/2010/main" val="352390971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b="1" dirty="0"/>
              <a:t>Amendments and Extensions</a:t>
            </a:r>
            <a:br>
              <a:rPr lang="en-US" sz="2800" dirty="0"/>
            </a:br>
            <a:endParaRPr lang="en-US" sz="2800" dirty="0"/>
          </a:p>
        </p:txBody>
      </p:sp>
      <p:sp>
        <p:nvSpPr>
          <p:cNvPr id="3" name="Content Placeholder 2"/>
          <p:cNvSpPr>
            <a:spLocks noGrp="1"/>
          </p:cNvSpPr>
          <p:nvPr>
            <p:ph idx="1"/>
          </p:nvPr>
        </p:nvSpPr>
        <p:spPr/>
        <p:txBody>
          <a:bodyPr>
            <a:normAutofit/>
          </a:bodyPr>
          <a:lstStyle/>
          <a:p>
            <a:pPr lvl="0" algn="just"/>
            <a:r>
              <a:rPr lang="en-US" sz="2000" b="1" dirty="0">
                <a:latin typeface="+mj-lt"/>
              </a:rPr>
              <a:t>Amendments:</a:t>
            </a:r>
            <a:r>
              <a:rPr lang="en-US" sz="2000" dirty="0">
                <a:latin typeface="+mj-lt"/>
              </a:rPr>
              <a:t> Exporters can apply for amendments to the Advance Authorization if needed, such as changes in the description of inputs or output, extension of the EO period, etc.</a:t>
            </a:r>
          </a:p>
          <a:p>
            <a:pPr lvl="0" algn="just"/>
            <a:r>
              <a:rPr lang="en-US" sz="2000" b="1" dirty="0">
                <a:latin typeface="+mj-lt"/>
              </a:rPr>
              <a:t>Extensions:</a:t>
            </a:r>
            <a:r>
              <a:rPr lang="en-US" sz="2000" dirty="0">
                <a:latin typeface="+mj-lt"/>
              </a:rPr>
              <a:t> Extensions of the EO period can be requested, but they are subject to approval by the DGFT and may involve additional conditions or payment of fees.</a:t>
            </a:r>
          </a:p>
          <a:p>
            <a:pPr algn="just"/>
            <a:endParaRPr lang="en-US" sz="2000" dirty="0">
              <a:latin typeface="+mj-lt"/>
            </a:endParaRPr>
          </a:p>
        </p:txBody>
      </p:sp>
    </p:spTree>
    <p:extLst>
      <p:ext uri="{BB962C8B-B14F-4D97-AF65-F5344CB8AC3E}">
        <p14:creationId xmlns:p14="http://schemas.microsoft.com/office/powerpoint/2010/main" val="54399808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71773" y="381029"/>
            <a:ext cx="7886700" cy="1325563"/>
          </a:xfrm>
        </p:spPr>
        <p:txBody>
          <a:bodyPr>
            <a:normAutofit/>
          </a:bodyPr>
          <a:lstStyle/>
          <a:p>
            <a:r>
              <a:rPr lang="en-US" sz="2800" b="1" dirty="0"/>
              <a:t>Sum-up</a:t>
            </a:r>
          </a:p>
        </p:txBody>
      </p:sp>
      <p:sp>
        <p:nvSpPr>
          <p:cNvPr id="3" name="Content Placeholder 2"/>
          <p:cNvSpPr>
            <a:spLocks noGrp="1"/>
          </p:cNvSpPr>
          <p:nvPr>
            <p:ph idx="1"/>
          </p:nvPr>
        </p:nvSpPr>
        <p:spPr>
          <a:xfrm>
            <a:off x="932872" y="1825625"/>
            <a:ext cx="7278255" cy="4351338"/>
          </a:xfrm>
        </p:spPr>
        <p:txBody>
          <a:bodyPr>
            <a:normAutofit/>
          </a:bodyPr>
          <a:lstStyle/>
          <a:p>
            <a:pPr marL="0" indent="0" algn="just">
              <a:buNone/>
            </a:pPr>
            <a:r>
              <a:rPr lang="en-US" sz="2400" dirty="0">
                <a:latin typeface="+mj-lt"/>
              </a:rPr>
              <a:t>The Advance Authorization Scheme is a critical component of India’s export promotion strategy, helping exporters by reducing costs and improving global competitiveness. It requires careful management and compliance to maximize benefits and avoid penalties.</a:t>
            </a:r>
          </a:p>
          <a:p>
            <a:pPr algn="just"/>
            <a:endParaRPr lang="en-US" sz="2400" dirty="0">
              <a:latin typeface="+mj-lt"/>
            </a:endParaRPr>
          </a:p>
        </p:txBody>
      </p:sp>
    </p:spTree>
    <p:extLst>
      <p:ext uri="{BB962C8B-B14F-4D97-AF65-F5344CB8AC3E}">
        <p14:creationId xmlns:p14="http://schemas.microsoft.com/office/powerpoint/2010/main" val="253931320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b="1" dirty="0"/>
              <a:t>Duty-Free Import Authorization (DFIA)</a:t>
            </a:r>
            <a:r>
              <a:rPr lang="en-US" sz="2800" dirty="0"/>
              <a:t> </a:t>
            </a:r>
          </a:p>
        </p:txBody>
      </p:sp>
      <p:sp>
        <p:nvSpPr>
          <p:cNvPr id="3" name="Content Placeholder 2"/>
          <p:cNvSpPr>
            <a:spLocks noGrp="1"/>
          </p:cNvSpPr>
          <p:nvPr>
            <p:ph idx="1"/>
          </p:nvPr>
        </p:nvSpPr>
        <p:spPr>
          <a:xfrm>
            <a:off x="628650" y="1825625"/>
            <a:ext cx="7554768" cy="4351338"/>
          </a:xfrm>
        </p:spPr>
        <p:txBody>
          <a:bodyPr>
            <a:normAutofit/>
          </a:bodyPr>
          <a:lstStyle/>
          <a:p>
            <a:pPr algn="just"/>
            <a:r>
              <a:rPr lang="en-US" sz="2000" dirty="0">
                <a:latin typeface="+mj-lt"/>
              </a:rPr>
              <a:t>The </a:t>
            </a:r>
            <a:r>
              <a:rPr lang="en-US" sz="2000" b="1" dirty="0">
                <a:latin typeface="+mj-lt"/>
              </a:rPr>
              <a:t>Duty-Free Import Authorization (DFIA)</a:t>
            </a:r>
            <a:r>
              <a:rPr lang="en-US" sz="2000" dirty="0">
                <a:latin typeface="+mj-lt"/>
              </a:rPr>
              <a:t> scheme under Indian Customs is a part of India’s </a:t>
            </a:r>
            <a:r>
              <a:rPr lang="en-US" sz="2000" b="1" dirty="0">
                <a:latin typeface="+mj-lt"/>
              </a:rPr>
              <a:t>Foreign Trade Policy (FTP)</a:t>
            </a:r>
            <a:r>
              <a:rPr lang="en-US" sz="2000" dirty="0">
                <a:latin typeface="+mj-lt"/>
              </a:rPr>
              <a:t>.</a:t>
            </a:r>
          </a:p>
          <a:p>
            <a:pPr algn="just"/>
            <a:r>
              <a:rPr lang="en-US" sz="2000" dirty="0">
                <a:latin typeface="+mj-lt"/>
              </a:rPr>
              <a:t>It is designed to facilitate exporters by allowing them to import inputs used in the manufacture of export products without paying duties. </a:t>
            </a:r>
          </a:p>
          <a:p>
            <a:pPr algn="just"/>
            <a:r>
              <a:rPr lang="en-US" sz="2000" dirty="0">
                <a:latin typeface="+mj-lt"/>
              </a:rPr>
              <a:t>Unlike the </a:t>
            </a:r>
            <a:r>
              <a:rPr lang="en-US" sz="2000" b="1" dirty="0">
                <a:latin typeface="+mj-lt"/>
              </a:rPr>
              <a:t>Advance Authorization</a:t>
            </a:r>
            <a:r>
              <a:rPr lang="en-US" sz="2000" dirty="0">
                <a:latin typeface="+mj-lt"/>
              </a:rPr>
              <a:t>, DFIA is granted </a:t>
            </a:r>
            <a:r>
              <a:rPr lang="en-US" sz="2000" b="1" dirty="0">
                <a:latin typeface="+mj-lt"/>
              </a:rPr>
              <a:t>post-export</a:t>
            </a:r>
            <a:r>
              <a:rPr lang="en-US" sz="2000" dirty="0">
                <a:latin typeface="+mj-lt"/>
              </a:rPr>
              <a:t> and has unique features, such as transferability, which makes it a flexible scheme for exporters.</a:t>
            </a:r>
          </a:p>
          <a:p>
            <a:pPr algn="just"/>
            <a:endParaRPr lang="en-US" sz="2000" dirty="0">
              <a:latin typeface="+mj-lt"/>
            </a:endParaRPr>
          </a:p>
        </p:txBody>
      </p:sp>
    </p:spTree>
    <p:extLst>
      <p:ext uri="{BB962C8B-B14F-4D97-AF65-F5344CB8AC3E}">
        <p14:creationId xmlns:p14="http://schemas.microsoft.com/office/powerpoint/2010/main" val="173192105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7"/>
            <a:ext cx="7886700" cy="807892"/>
          </a:xfrm>
        </p:spPr>
        <p:txBody>
          <a:bodyPr>
            <a:normAutofit/>
          </a:bodyPr>
          <a:lstStyle/>
          <a:p>
            <a:r>
              <a:rPr lang="en-US" sz="2800" b="1" dirty="0"/>
              <a:t>Key Features of DFIA</a:t>
            </a:r>
            <a:endParaRPr lang="en-US" sz="2800" dirty="0"/>
          </a:p>
        </p:txBody>
      </p:sp>
      <p:sp>
        <p:nvSpPr>
          <p:cNvPr id="3" name="Content Placeholder 2"/>
          <p:cNvSpPr>
            <a:spLocks noGrp="1"/>
          </p:cNvSpPr>
          <p:nvPr>
            <p:ph idx="1"/>
          </p:nvPr>
        </p:nvSpPr>
        <p:spPr>
          <a:xfrm>
            <a:off x="397164" y="1339273"/>
            <a:ext cx="8118186" cy="4837690"/>
          </a:xfrm>
        </p:spPr>
        <p:txBody>
          <a:bodyPr>
            <a:noAutofit/>
          </a:bodyPr>
          <a:lstStyle/>
          <a:p>
            <a:pPr lvl="0" algn="just"/>
            <a:r>
              <a:rPr lang="en-US" sz="2000" b="1" dirty="0">
                <a:latin typeface="+mj-lt"/>
              </a:rPr>
              <a:t>Post-Export Scheme:</a:t>
            </a:r>
            <a:endParaRPr lang="en-US" sz="2000" dirty="0">
              <a:latin typeface="+mj-lt"/>
            </a:endParaRPr>
          </a:p>
          <a:p>
            <a:pPr lvl="1" algn="just"/>
            <a:r>
              <a:rPr lang="en-US" sz="2000" dirty="0">
                <a:latin typeface="+mj-lt"/>
              </a:rPr>
              <a:t>DFIA is issued </a:t>
            </a:r>
            <a:r>
              <a:rPr lang="en-US" sz="2000" b="1" dirty="0">
                <a:latin typeface="+mj-lt"/>
              </a:rPr>
              <a:t>after the export obligation (EO)</a:t>
            </a:r>
            <a:r>
              <a:rPr lang="en-US" sz="2000" dirty="0">
                <a:latin typeface="+mj-lt"/>
              </a:rPr>
              <a:t> is fulfilled. This differs from the </a:t>
            </a:r>
            <a:r>
              <a:rPr lang="en-US" sz="2000" b="1" dirty="0">
                <a:latin typeface="+mj-lt"/>
              </a:rPr>
              <a:t>Advance Authorization Scheme</a:t>
            </a:r>
            <a:r>
              <a:rPr lang="en-US" sz="2000" dirty="0">
                <a:latin typeface="+mj-lt"/>
              </a:rPr>
              <a:t>, which is granted before export.</a:t>
            </a:r>
          </a:p>
          <a:p>
            <a:pPr lvl="0" algn="just"/>
            <a:r>
              <a:rPr lang="en-US" sz="2000" b="1" dirty="0">
                <a:latin typeface="+mj-lt"/>
              </a:rPr>
              <a:t>Duty-Free Import:</a:t>
            </a:r>
            <a:endParaRPr lang="en-US" sz="2000" dirty="0">
              <a:latin typeface="+mj-lt"/>
            </a:endParaRPr>
          </a:p>
          <a:p>
            <a:pPr lvl="1" algn="just"/>
            <a:r>
              <a:rPr lang="en-US" sz="2000" dirty="0">
                <a:latin typeface="+mj-lt"/>
              </a:rPr>
              <a:t>Inputs that are physically incorporated into the export product can be imported duty-free. This includes Basic Customs Duty (BCD), Anti-dumping Duty, and Safeguard Duty.</a:t>
            </a:r>
          </a:p>
          <a:p>
            <a:pPr lvl="0" algn="just"/>
            <a:r>
              <a:rPr lang="en-US" sz="2000" b="1" dirty="0">
                <a:latin typeface="+mj-lt"/>
              </a:rPr>
              <a:t>Transferability:</a:t>
            </a:r>
            <a:endParaRPr lang="en-US" sz="2000" dirty="0">
              <a:latin typeface="+mj-lt"/>
            </a:endParaRPr>
          </a:p>
          <a:p>
            <a:pPr lvl="1" algn="just"/>
            <a:r>
              <a:rPr lang="en-US" sz="2000" dirty="0">
                <a:latin typeface="+mj-lt"/>
              </a:rPr>
              <a:t>Once the export obligation has been fulfilled, the DFIA becomes </a:t>
            </a:r>
            <a:r>
              <a:rPr lang="en-US" sz="2000" b="1" dirty="0">
                <a:latin typeface="+mj-lt"/>
              </a:rPr>
              <a:t>freely transferable</a:t>
            </a:r>
            <a:r>
              <a:rPr lang="en-US" sz="2000" dirty="0">
                <a:latin typeface="+mj-lt"/>
              </a:rPr>
              <a:t>. This means that the authorization can be sold or transferred to another party, allowing more flexibility for exporters.</a:t>
            </a:r>
          </a:p>
          <a:p>
            <a:pPr lvl="0" algn="just"/>
            <a:r>
              <a:rPr lang="en-US" sz="2000" b="1" dirty="0">
                <a:latin typeface="+mj-lt"/>
              </a:rPr>
              <a:t>Validity:</a:t>
            </a:r>
            <a:endParaRPr lang="en-US" sz="2000" dirty="0">
              <a:latin typeface="+mj-lt"/>
            </a:endParaRPr>
          </a:p>
          <a:p>
            <a:pPr lvl="1" algn="just"/>
            <a:r>
              <a:rPr lang="en-US" sz="2000" dirty="0">
                <a:latin typeface="+mj-lt"/>
              </a:rPr>
              <a:t>DFIA is valid for </a:t>
            </a:r>
            <a:r>
              <a:rPr lang="en-US" sz="2000" b="1" dirty="0">
                <a:latin typeface="+mj-lt"/>
              </a:rPr>
              <a:t>12 months</a:t>
            </a:r>
            <a:r>
              <a:rPr lang="en-US" sz="2000" dirty="0">
                <a:latin typeface="+mj-lt"/>
              </a:rPr>
              <a:t> from the date of issuance for importing the inputs.</a:t>
            </a:r>
          </a:p>
          <a:p>
            <a:pPr algn="just"/>
            <a:endParaRPr lang="en-US" sz="2000" dirty="0">
              <a:latin typeface="+mj-lt"/>
            </a:endParaRPr>
          </a:p>
        </p:txBody>
      </p:sp>
    </p:spTree>
    <p:extLst>
      <p:ext uri="{BB962C8B-B14F-4D97-AF65-F5344CB8AC3E}">
        <p14:creationId xmlns:p14="http://schemas.microsoft.com/office/powerpoint/2010/main" val="344994809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b="1" dirty="0"/>
              <a:t>Eligibility Criteria</a:t>
            </a:r>
            <a:endParaRPr lang="en-US" sz="2800" dirty="0"/>
          </a:p>
        </p:txBody>
      </p:sp>
      <p:sp>
        <p:nvSpPr>
          <p:cNvPr id="3" name="Content Placeholder 2"/>
          <p:cNvSpPr>
            <a:spLocks noGrp="1"/>
          </p:cNvSpPr>
          <p:nvPr>
            <p:ph idx="1"/>
          </p:nvPr>
        </p:nvSpPr>
        <p:spPr/>
        <p:txBody>
          <a:bodyPr>
            <a:normAutofit/>
          </a:bodyPr>
          <a:lstStyle/>
          <a:p>
            <a:pPr marL="0" indent="0" algn="just">
              <a:buNone/>
            </a:pPr>
            <a:r>
              <a:rPr lang="en-US" sz="2000" dirty="0">
                <a:latin typeface="+mj-lt"/>
              </a:rPr>
              <a:t>To apply for DFIA, the following conditions need to be met:</a:t>
            </a:r>
          </a:p>
          <a:p>
            <a:pPr lvl="0" algn="just"/>
            <a:r>
              <a:rPr lang="en-US" sz="2000" b="1" dirty="0">
                <a:latin typeface="+mj-lt"/>
              </a:rPr>
              <a:t>Manufacturer-Exporters</a:t>
            </a:r>
            <a:r>
              <a:rPr lang="en-US" sz="2000" dirty="0">
                <a:latin typeface="+mj-lt"/>
              </a:rPr>
              <a:t> and </a:t>
            </a:r>
            <a:r>
              <a:rPr lang="en-US" sz="2000" b="1" dirty="0">
                <a:latin typeface="+mj-lt"/>
              </a:rPr>
              <a:t>Merchant Exporters</a:t>
            </a:r>
            <a:r>
              <a:rPr lang="en-US" sz="2000" dirty="0">
                <a:latin typeface="+mj-lt"/>
              </a:rPr>
              <a:t> with supporting manufacturers are eligible.</a:t>
            </a:r>
          </a:p>
          <a:p>
            <a:pPr lvl="0" algn="just"/>
            <a:r>
              <a:rPr lang="en-US" sz="2000" dirty="0">
                <a:latin typeface="+mj-lt"/>
              </a:rPr>
              <a:t>The exporter must have fulfilled the </a:t>
            </a:r>
            <a:r>
              <a:rPr lang="en-US" sz="2000" b="1" dirty="0">
                <a:latin typeface="+mj-lt"/>
              </a:rPr>
              <a:t>export obligation</a:t>
            </a:r>
            <a:r>
              <a:rPr lang="en-US" sz="2000" dirty="0">
                <a:latin typeface="+mj-lt"/>
              </a:rPr>
              <a:t> using the inputs they seek to import duty-free.</a:t>
            </a:r>
          </a:p>
          <a:p>
            <a:pPr lvl="0" algn="just"/>
            <a:r>
              <a:rPr lang="en-US" sz="2000" b="1" dirty="0">
                <a:latin typeface="+mj-lt"/>
              </a:rPr>
              <a:t>Standard Input-Output Norms (SION):</a:t>
            </a:r>
            <a:r>
              <a:rPr lang="en-US" sz="2000" dirty="0">
                <a:latin typeface="+mj-lt"/>
              </a:rPr>
              <a:t> The inputs must fall under the </a:t>
            </a:r>
            <a:r>
              <a:rPr lang="en-US" sz="2000" b="1" dirty="0">
                <a:latin typeface="+mj-lt"/>
              </a:rPr>
              <a:t>Standard Input-Output Norms (SION)</a:t>
            </a:r>
            <a:r>
              <a:rPr lang="en-US" sz="2000" dirty="0">
                <a:latin typeface="+mj-lt"/>
              </a:rPr>
              <a:t> notified by the Directorate General of Foreign Trade (DGFT). If SION is not available for a specific product, the exporter can apply for its fixation.</a:t>
            </a:r>
          </a:p>
        </p:txBody>
      </p:sp>
    </p:spTree>
    <p:extLst>
      <p:ext uri="{BB962C8B-B14F-4D97-AF65-F5344CB8AC3E}">
        <p14:creationId xmlns:p14="http://schemas.microsoft.com/office/powerpoint/2010/main" val="94957986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E92F8C0-6449-404F-9CC7-5550C7B49D91}"/>
              </a:ext>
            </a:extLst>
          </p:cNvPr>
          <p:cNvSpPr>
            <a:spLocks noGrp="1"/>
          </p:cNvSpPr>
          <p:nvPr>
            <p:ph idx="1"/>
          </p:nvPr>
        </p:nvSpPr>
        <p:spPr>
          <a:xfrm>
            <a:off x="815009" y="5109881"/>
            <a:ext cx="7414591" cy="1092136"/>
          </a:xfrm>
        </p:spPr>
        <p:txBody>
          <a:bodyPr>
            <a:noAutofit/>
          </a:bodyPr>
          <a:lstStyle/>
          <a:p>
            <a:pPr marL="0" indent="0" algn="just">
              <a:buNone/>
            </a:pPr>
            <a:r>
              <a:rPr lang="en-US" dirty="0">
                <a:latin typeface="Cambria" panose="02040503050406030204" pitchFamily="18" charset="0"/>
                <a:ea typeface="Cambria" panose="02040503050406030204" pitchFamily="18" charset="0"/>
              </a:rPr>
              <a:t>Export Promotion Schemes Under Indian Customs &amp; Other Indirect Taxes</a:t>
            </a:r>
          </a:p>
        </p:txBody>
      </p:sp>
      <p:sp>
        <p:nvSpPr>
          <p:cNvPr id="5" name="Title 4"/>
          <p:cNvSpPr>
            <a:spLocks noGrp="1"/>
          </p:cNvSpPr>
          <p:nvPr>
            <p:ph type="title"/>
          </p:nvPr>
        </p:nvSpPr>
        <p:spPr>
          <a:xfrm>
            <a:off x="1374084" y="3659601"/>
            <a:ext cx="5925853" cy="728883"/>
          </a:xfrm>
        </p:spPr>
        <p:txBody>
          <a:bodyPr/>
          <a:lstStyle/>
          <a:p>
            <a:endParaRPr lang="en-US" dirty="0"/>
          </a:p>
        </p:txBody>
      </p:sp>
      <p:pic>
        <p:nvPicPr>
          <p:cNvPr id="1026" name="Picture 2" descr="Top 10 Exports of India &amp; Who is Buying Them – Official Blog of iiiEM"/>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01009" y="848137"/>
            <a:ext cx="7361092" cy="385307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96948382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b="1" dirty="0"/>
              <a:t>Export Obligation (EO)</a:t>
            </a:r>
            <a:endParaRPr lang="en-US" sz="2800" dirty="0"/>
          </a:p>
        </p:txBody>
      </p:sp>
      <p:sp>
        <p:nvSpPr>
          <p:cNvPr id="3" name="Content Placeholder 2"/>
          <p:cNvSpPr>
            <a:spLocks noGrp="1"/>
          </p:cNvSpPr>
          <p:nvPr>
            <p:ph idx="1"/>
          </p:nvPr>
        </p:nvSpPr>
        <p:spPr/>
        <p:txBody>
          <a:bodyPr>
            <a:normAutofit/>
          </a:bodyPr>
          <a:lstStyle/>
          <a:p>
            <a:pPr lvl="0" algn="just"/>
            <a:r>
              <a:rPr lang="en-US" sz="2000" b="1" dirty="0">
                <a:latin typeface="+mj-lt"/>
              </a:rPr>
              <a:t>Pre-Export Fulfillment:</a:t>
            </a:r>
            <a:endParaRPr lang="en-US" sz="2000" dirty="0">
              <a:latin typeface="+mj-lt"/>
            </a:endParaRPr>
          </a:p>
          <a:p>
            <a:pPr lvl="1" algn="just"/>
            <a:r>
              <a:rPr lang="en-US" sz="2000" dirty="0">
                <a:latin typeface="+mj-lt"/>
              </a:rPr>
              <a:t>The </a:t>
            </a:r>
            <a:r>
              <a:rPr lang="en-US" sz="2000" b="1" dirty="0">
                <a:latin typeface="+mj-lt"/>
              </a:rPr>
              <a:t>export obligation</a:t>
            </a:r>
            <a:r>
              <a:rPr lang="en-US" sz="2000" dirty="0">
                <a:latin typeface="+mj-lt"/>
              </a:rPr>
              <a:t> must be fulfilled </a:t>
            </a:r>
            <a:r>
              <a:rPr lang="en-US" sz="2000" b="1" dirty="0">
                <a:latin typeface="+mj-lt"/>
              </a:rPr>
              <a:t>before</a:t>
            </a:r>
            <a:r>
              <a:rPr lang="en-US" sz="2000" dirty="0">
                <a:latin typeface="+mj-lt"/>
              </a:rPr>
              <a:t> applying for DFIA. This means the exporter must have already shipped the goods and provided proof of export.</a:t>
            </a:r>
          </a:p>
          <a:p>
            <a:pPr lvl="0" algn="just"/>
            <a:r>
              <a:rPr lang="en-US" sz="2000" b="1" dirty="0">
                <a:latin typeface="+mj-lt"/>
              </a:rPr>
              <a:t>Calculation of EO:</a:t>
            </a:r>
            <a:endParaRPr lang="en-US" sz="2000" dirty="0">
              <a:latin typeface="+mj-lt"/>
            </a:endParaRPr>
          </a:p>
          <a:p>
            <a:pPr lvl="1" algn="just"/>
            <a:r>
              <a:rPr lang="en-US" sz="2000" dirty="0">
                <a:latin typeface="+mj-lt"/>
              </a:rPr>
              <a:t>The EO is typically determined based on the </a:t>
            </a:r>
            <a:r>
              <a:rPr lang="en-US" sz="2000" b="1" dirty="0">
                <a:latin typeface="+mj-lt"/>
              </a:rPr>
              <a:t>quantity</a:t>
            </a:r>
            <a:r>
              <a:rPr lang="en-US" sz="2000" dirty="0">
                <a:latin typeface="+mj-lt"/>
              </a:rPr>
              <a:t> and </a:t>
            </a:r>
            <a:r>
              <a:rPr lang="en-US" sz="2000" b="1" dirty="0">
                <a:latin typeface="+mj-lt"/>
              </a:rPr>
              <a:t>value</a:t>
            </a:r>
            <a:r>
              <a:rPr lang="en-US" sz="2000" dirty="0">
                <a:latin typeface="+mj-lt"/>
              </a:rPr>
              <a:t> of the inputs used in the export product. A minimum </a:t>
            </a:r>
            <a:r>
              <a:rPr lang="en-US" sz="2000" b="1" dirty="0">
                <a:latin typeface="+mj-lt"/>
              </a:rPr>
              <a:t>value addition of 20%</a:t>
            </a:r>
            <a:r>
              <a:rPr lang="en-US" sz="2000" dirty="0">
                <a:latin typeface="+mj-lt"/>
              </a:rPr>
              <a:t> is required (higher than the 15% for Advance Authorization).</a:t>
            </a:r>
          </a:p>
          <a:p>
            <a:pPr lvl="0" algn="just"/>
            <a:r>
              <a:rPr lang="en-US" sz="2000" b="1" dirty="0">
                <a:latin typeface="+mj-lt"/>
              </a:rPr>
              <a:t>Deemed Exports:</a:t>
            </a:r>
            <a:endParaRPr lang="en-US" sz="2000" dirty="0">
              <a:latin typeface="+mj-lt"/>
            </a:endParaRPr>
          </a:p>
          <a:p>
            <a:pPr lvl="1" algn="just"/>
            <a:r>
              <a:rPr lang="en-US" sz="2000" dirty="0">
                <a:latin typeface="+mj-lt"/>
              </a:rPr>
              <a:t>Supplies made to Special Economic Zones (SEZs), Export Oriented Units (EOUs), or other eligible projects can also be considered for fulfilling the EO under DFIA.</a:t>
            </a:r>
          </a:p>
          <a:p>
            <a:pPr algn="just"/>
            <a:endParaRPr lang="en-US" sz="2000" dirty="0">
              <a:latin typeface="+mj-lt"/>
            </a:endParaRPr>
          </a:p>
        </p:txBody>
      </p:sp>
    </p:spTree>
    <p:extLst>
      <p:ext uri="{BB962C8B-B14F-4D97-AF65-F5344CB8AC3E}">
        <p14:creationId xmlns:p14="http://schemas.microsoft.com/office/powerpoint/2010/main" val="232106118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b="1" dirty="0"/>
              <a:t>Application Process</a:t>
            </a:r>
            <a:endParaRPr lang="en-US" sz="2800" dirty="0"/>
          </a:p>
        </p:txBody>
      </p:sp>
      <p:sp>
        <p:nvSpPr>
          <p:cNvPr id="3" name="Content Placeholder 2"/>
          <p:cNvSpPr>
            <a:spLocks noGrp="1"/>
          </p:cNvSpPr>
          <p:nvPr>
            <p:ph idx="1"/>
          </p:nvPr>
        </p:nvSpPr>
        <p:spPr>
          <a:xfrm>
            <a:off x="628650" y="1440873"/>
            <a:ext cx="7886700" cy="4736090"/>
          </a:xfrm>
        </p:spPr>
        <p:txBody>
          <a:bodyPr>
            <a:noAutofit/>
          </a:bodyPr>
          <a:lstStyle/>
          <a:p>
            <a:pPr algn="just"/>
            <a:r>
              <a:rPr lang="en-US" sz="2000" dirty="0">
                <a:latin typeface="+mj-lt"/>
              </a:rPr>
              <a:t>The application for DFIA is made </a:t>
            </a:r>
            <a:r>
              <a:rPr lang="en-US" sz="2000" b="1" dirty="0">
                <a:latin typeface="+mj-lt"/>
              </a:rPr>
              <a:t>post-export</a:t>
            </a:r>
            <a:r>
              <a:rPr lang="en-US" sz="2000" dirty="0">
                <a:latin typeface="+mj-lt"/>
              </a:rPr>
              <a:t> via the DGFT online portal.</a:t>
            </a:r>
          </a:p>
          <a:p>
            <a:pPr lvl="0" algn="just"/>
            <a:r>
              <a:rPr lang="en-US" sz="2000" b="1" dirty="0">
                <a:latin typeface="+mj-lt"/>
              </a:rPr>
              <a:t>Step-by-Step Process:</a:t>
            </a:r>
            <a:endParaRPr lang="en-US" sz="2000" dirty="0">
              <a:latin typeface="+mj-lt"/>
            </a:endParaRPr>
          </a:p>
          <a:p>
            <a:pPr lvl="1" algn="just"/>
            <a:r>
              <a:rPr lang="en-US" sz="2000" b="1" dirty="0">
                <a:latin typeface="+mj-lt"/>
              </a:rPr>
              <a:t>Filing of Application:</a:t>
            </a:r>
            <a:endParaRPr lang="en-US" sz="2000" dirty="0">
              <a:latin typeface="+mj-lt"/>
            </a:endParaRPr>
          </a:p>
          <a:p>
            <a:pPr lvl="2" algn="just"/>
            <a:r>
              <a:rPr lang="en-US" dirty="0">
                <a:latin typeface="+mj-lt"/>
              </a:rPr>
              <a:t>Exporters file an application with DGFT after fulfilling their export obligation.</a:t>
            </a:r>
          </a:p>
          <a:p>
            <a:pPr lvl="1" algn="just"/>
            <a:r>
              <a:rPr lang="en-US" sz="2000" b="1" dirty="0">
                <a:latin typeface="+mj-lt"/>
              </a:rPr>
              <a:t>Proof of Export:</a:t>
            </a:r>
            <a:endParaRPr lang="en-US" sz="2000" dirty="0">
              <a:latin typeface="+mj-lt"/>
            </a:endParaRPr>
          </a:p>
          <a:p>
            <a:pPr lvl="2" algn="just"/>
            <a:r>
              <a:rPr lang="en-US" dirty="0">
                <a:latin typeface="+mj-lt"/>
              </a:rPr>
              <a:t>Documents like shipping bills, export invoices, and the Bank Realization Certificate (BRC) are required.</a:t>
            </a:r>
          </a:p>
          <a:p>
            <a:pPr lvl="1" algn="just"/>
            <a:r>
              <a:rPr lang="en-US" sz="2000" b="1" dirty="0">
                <a:latin typeface="+mj-lt"/>
              </a:rPr>
              <a:t>Issuance of DFIA:</a:t>
            </a:r>
            <a:endParaRPr lang="en-US" sz="2000" dirty="0">
              <a:latin typeface="+mj-lt"/>
            </a:endParaRPr>
          </a:p>
          <a:p>
            <a:pPr lvl="2" algn="just"/>
            <a:r>
              <a:rPr lang="en-US" dirty="0">
                <a:latin typeface="+mj-lt"/>
              </a:rPr>
              <a:t>After verification of the EO fulfillment, the DGFT issues the DFIA.</a:t>
            </a:r>
          </a:p>
          <a:p>
            <a:pPr lvl="1" algn="just"/>
            <a:r>
              <a:rPr lang="en-US" sz="2000" b="1" dirty="0">
                <a:latin typeface="+mj-lt"/>
              </a:rPr>
              <a:t>Use or Transfer:</a:t>
            </a:r>
            <a:endParaRPr lang="en-US" sz="2000" dirty="0">
              <a:latin typeface="+mj-lt"/>
            </a:endParaRPr>
          </a:p>
          <a:p>
            <a:pPr lvl="2" algn="just"/>
            <a:r>
              <a:rPr lang="en-US" dirty="0">
                <a:latin typeface="+mj-lt"/>
              </a:rPr>
              <a:t>The DFIA holder can either use the authorization to import duty-free inputs or transfer it to another entity.</a:t>
            </a:r>
          </a:p>
          <a:p>
            <a:pPr algn="just"/>
            <a:endParaRPr lang="en-US" sz="2000" dirty="0">
              <a:latin typeface="+mj-lt"/>
            </a:endParaRPr>
          </a:p>
        </p:txBody>
      </p:sp>
    </p:spTree>
    <p:extLst>
      <p:ext uri="{BB962C8B-B14F-4D97-AF65-F5344CB8AC3E}">
        <p14:creationId xmlns:p14="http://schemas.microsoft.com/office/powerpoint/2010/main" val="223847121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b="1" dirty="0"/>
              <a:t>Inputs Allowed</a:t>
            </a:r>
            <a:br>
              <a:rPr lang="en-US" sz="2800" dirty="0"/>
            </a:br>
            <a:endParaRPr lang="en-US" sz="2800" dirty="0"/>
          </a:p>
        </p:txBody>
      </p:sp>
      <p:sp>
        <p:nvSpPr>
          <p:cNvPr id="3" name="Content Placeholder 2"/>
          <p:cNvSpPr>
            <a:spLocks noGrp="1"/>
          </p:cNvSpPr>
          <p:nvPr>
            <p:ph idx="1"/>
          </p:nvPr>
        </p:nvSpPr>
        <p:spPr/>
        <p:txBody>
          <a:bodyPr>
            <a:normAutofit/>
          </a:bodyPr>
          <a:lstStyle/>
          <a:p>
            <a:pPr lvl="0" algn="just"/>
            <a:r>
              <a:rPr lang="en-US" sz="2000" b="1" dirty="0">
                <a:latin typeface="+mj-lt"/>
              </a:rPr>
              <a:t>Raw Materials:</a:t>
            </a:r>
            <a:r>
              <a:rPr lang="en-US" sz="2000" dirty="0">
                <a:latin typeface="+mj-lt"/>
              </a:rPr>
              <a:t> Materials used directly in the manufacturing of the export product.</a:t>
            </a:r>
          </a:p>
          <a:p>
            <a:pPr lvl="0" algn="just"/>
            <a:r>
              <a:rPr lang="en-US" sz="2000" b="1" dirty="0">
                <a:latin typeface="+mj-lt"/>
              </a:rPr>
              <a:t>Intermediates and Components:</a:t>
            </a:r>
            <a:r>
              <a:rPr lang="en-US" sz="2000" dirty="0">
                <a:latin typeface="+mj-lt"/>
              </a:rPr>
              <a:t> Semi-finished goods and components required in the production process.</a:t>
            </a:r>
          </a:p>
          <a:p>
            <a:pPr lvl="0" algn="just"/>
            <a:r>
              <a:rPr lang="en-US" sz="2000" b="1" dirty="0">
                <a:latin typeface="+mj-lt"/>
              </a:rPr>
              <a:t>Consumables:</a:t>
            </a:r>
            <a:r>
              <a:rPr lang="en-US" sz="2000" dirty="0">
                <a:latin typeface="+mj-lt"/>
              </a:rPr>
              <a:t> Items that are consumed during the production process but do not form part of the final product.</a:t>
            </a:r>
          </a:p>
          <a:p>
            <a:pPr lvl="0" algn="just"/>
            <a:r>
              <a:rPr lang="en-US" sz="2000" b="1" dirty="0">
                <a:latin typeface="+mj-lt"/>
              </a:rPr>
              <a:t>Packaging Materials:</a:t>
            </a:r>
            <a:r>
              <a:rPr lang="en-US" sz="2000" dirty="0">
                <a:latin typeface="+mj-lt"/>
              </a:rPr>
              <a:t> Materials used to pack the export product.</a:t>
            </a:r>
          </a:p>
          <a:p>
            <a:pPr lvl="0" algn="just"/>
            <a:r>
              <a:rPr lang="en-US" sz="2000" b="1" dirty="0">
                <a:latin typeface="+mj-lt"/>
              </a:rPr>
              <a:t>Fuel, Oil, and Catalysts:</a:t>
            </a:r>
            <a:r>
              <a:rPr lang="en-US" sz="2000" dirty="0">
                <a:latin typeface="+mj-lt"/>
              </a:rPr>
              <a:t> Items that aid the manufacturing process, but are not physically incorporated in the product.</a:t>
            </a:r>
          </a:p>
        </p:txBody>
      </p:sp>
    </p:spTree>
    <p:extLst>
      <p:ext uri="{BB962C8B-B14F-4D97-AF65-F5344CB8AC3E}">
        <p14:creationId xmlns:p14="http://schemas.microsoft.com/office/powerpoint/2010/main" val="286469912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b="1" dirty="0"/>
              <a:t>Transferability</a:t>
            </a:r>
            <a:endParaRPr lang="en-US" sz="2800" dirty="0"/>
          </a:p>
        </p:txBody>
      </p:sp>
      <p:sp>
        <p:nvSpPr>
          <p:cNvPr id="3" name="Content Placeholder 2"/>
          <p:cNvSpPr>
            <a:spLocks noGrp="1"/>
          </p:cNvSpPr>
          <p:nvPr>
            <p:ph idx="1"/>
          </p:nvPr>
        </p:nvSpPr>
        <p:spPr/>
        <p:txBody>
          <a:bodyPr>
            <a:normAutofit/>
          </a:bodyPr>
          <a:lstStyle/>
          <a:p>
            <a:pPr lvl="0" algn="just"/>
            <a:r>
              <a:rPr lang="en-US" sz="2000" b="1" dirty="0">
                <a:latin typeface="+mj-lt"/>
              </a:rPr>
              <a:t>Post-Export Transferability:</a:t>
            </a:r>
            <a:endParaRPr lang="en-US" sz="2000" dirty="0">
              <a:latin typeface="+mj-lt"/>
            </a:endParaRPr>
          </a:p>
          <a:p>
            <a:pPr lvl="1" algn="just"/>
            <a:r>
              <a:rPr lang="en-US" sz="2000" dirty="0">
                <a:latin typeface="+mj-lt"/>
              </a:rPr>
              <a:t>Once the export obligation has been met, the DFIA becomes transferable, allowing exporters to </a:t>
            </a:r>
            <a:r>
              <a:rPr lang="en-US" sz="2000" b="1" dirty="0">
                <a:latin typeface="+mj-lt"/>
              </a:rPr>
              <a:t>sell or transfer the authorization</a:t>
            </a:r>
            <a:r>
              <a:rPr lang="en-US" sz="2000" dirty="0">
                <a:latin typeface="+mj-lt"/>
              </a:rPr>
              <a:t> to other entities.</a:t>
            </a:r>
          </a:p>
          <a:p>
            <a:pPr lvl="0" algn="just"/>
            <a:r>
              <a:rPr lang="en-US" sz="2000" b="1" dirty="0">
                <a:latin typeface="+mj-lt"/>
              </a:rPr>
              <a:t>Benefits of Transferability:</a:t>
            </a:r>
            <a:endParaRPr lang="en-US" sz="2000" dirty="0">
              <a:latin typeface="+mj-lt"/>
            </a:endParaRPr>
          </a:p>
          <a:p>
            <a:pPr lvl="1" algn="just"/>
            <a:r>
              <a:rPr lang="en-US" sz="2000" dirty="0">
                <a:latin typeface="+mj-lt"/>
              </a:rPr>
              <a:t>It provides flexibility to exporters who may not wish to use the imported inputs themselves, offering them the opportunity to monetize the authorization by selling it.</a:t>
            </a:r>
          </a:p>
          <a:p>
            <a:pPr algn="just"/>
            <a:endParaRPr lang="en-US" sz="2000" dirty="0">
              <a:latin typeface="+mj-lt"/>
            </a:endParaRPr>
          </a:p>
        </p:txBody>
      </p:sp>
    </p:spTree>
    <p:extLst>
      <p:ext uri="{BB962C8B-B14F-4D97-AF65-F5344CB8AC3E}">
        <p14:creationId xmlns:p14="http://schemas.microsoft.com/office/powerpoint/2010/main" val="343981613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b="1" dirty="0"/>
              <a:t>Duties Exempted</a:t>
            </a:r>
            <a:endParaRPr lang="en-US" sz="2800" dirty="0"/>
          </a:p>
        </p:txBody>
      </p:sp>
      <p:sp>
        <p:nvSpPr>
          <p:cNvPr id="3" name="Content Placeholder 2"/>
          <p:cNvSpPr>
            <a:spLocks noGrp="1"/>
          </p:cNvSpPr>
          <p:nvPr>
            <p:ph idx="1"/>
          </p:nvPr>
        </p:nvSpPr>
        <p:spPr/>
        <p:txBody>
          <a:bodyPr>
            <a:normAutofit/>
          </a:bodyPr>
          <a:lstStyle/>
          <a:p>
            <a:pPr algn="just"/>
            <a:r>
              <a:rPr lang="en-US" sz="2000" dirty="0">
                <a:latin typeface="+mj-lt"/>
              </a:rPr>
              <a:t>The following duties are exempt under DFIA:</a:t>
            </a:r>
          </a:p>
          <a:p>
            <a:pPr lvl="0" algn="just"/>
            <a:r>
              <a:rPr lang="en-US" sz="2000" b="1" dirty="0">
                <a:latin typeface="+mj-lt"/>
              </a:rPr>
              <a:t>Basic Customs Duty (BCD):</a:t>
            </a:r>
            <a:endParaRPr lang="en-US" sz="2000" dirty="0">
              <a:latin typeface="+mj-lt"/>
            </a:endParaRPr>
          </a:p>
          <a:p>
            <a:pPr lvl="1" algn="just"/>
            <a:r>
              <a:rPr lang="en-US" sz="2000" dirty="0">
                <a:latin typeface="+mj-lt"/>
              </a:rPr>
              <a:t>The primary duty charged on imports.</a:t>
            </a:r>
          </a:p>
          <a:p>
            <a:pPr lvl="0" algn="just"/>
            <a:r>
              <a:rPr lang="en-US" sz="2000" b="1" dirty="0">
                <a:latin typeface="+mj-lt"/>
              </a:rPr>
              <a:t>Anti-Dumping Duty:</a:t>
            </a:r>
            <a:endParaRPr lang="en-US" sz="2000" dirty="0">
              <a:latin typeface="+mj-lt"/>
            </a:endParaRPr>
          </a:p>
          <a:p>
            <a:pPr lvl="1" algn="just"/>
            <a:r>
              <a:rPr lang="en-US" sz="2000" dirty="0">
                <a:latin typeface="+mj-lt"/>
              </a:rPr>
              <a:t>Charged to protect domestic industries from dumped goods.</a:t>
            </a:r>
          </a:p>
          <a:p>
            <a:pPr lvl="0" algn="just"/>
            <a:r>
              <a:rPr lang="en-US" sz="2000" b="1" dirty="0">
                <a:latin typeface="+mj-lt"/>
              </a:rPr>
              <a:t>Safeguard Duty:</a:t>
            </a:r>
            <a:endParaRPr lang="en-US" sz="2000" dirty="0">
              <a:latin typeface="+mj-lt"/>
            </a:endParaRPr>
          </a:p>
          <a:p>
            <a:pPr lvl="1" algn="just"/>
            <a:r>
              <a:rPr lang="en-US" sz="2000" dirty="0">
                <a:latin typeface="+mj-lt"/>
              </a:rPr>
              <a:t>Imposed to counter the negative impact of excessive imports.</a:t>
            </a:r>
          </a:p>
          <a:p>
            <a:pPr lvl="0" algn="just"/>
            <a:r>
              <a:rPr lang="en-US" sz="2000" b="1" dirty="0">
                <a:latin typeface="+mj-lt"/>
              </a:rPr>
              <a:t>Additional Customs Duties and </a:t>
            </a:r>
            <a:r>
              <a:rPr lang="en-US" sz="2000" b="1" dirty="0" err="1">
                <a:latin typeface="+mj-lt"/>
              </a:rPr>
              <a:t>Cesses</a:t>
            </a:r>
            <a:r>
              <a:rPr lang="en-US" sz="2000" b="1" dirty="0">
                <a:latin typeface="+mj-lt"/>
              </a:rPr>
              <a:t>:</a:t>
            </a:r>
            <a:r>
              <a:rPr lang="en-US" sz="2000" dirty="0">
                <a:latin typeface="+mj-lt"/>
              </a:rPr>
              <a:t> Including IGST and Compensation </a:t>
            </a:r>
            <a:r>
              <a:rPr lang="en-US" sz="2000" dirty="0" err="1">
                <a:latin typeface="+mj-lt"/>
              </a:rPr>
              <a:t>Cess</a:t>
            </a:r>
            <a:r>
              <a:rPr lang="en-US" sz="2000" dirty="0">
                <a:latin typeface="+mj-lt"/>
              </a:rPr>
              <a:t> where applicable.</a:t>
            </a:r>
          </a:p>
          <a:p>
            <a:pPr algn="just"/>
            <a:endParaRPr lang="en-US" sz="2000" dirty="0">
              <a:latin typeface="+mj-lt"/>
            </a:endParaRPr>
          </a:p>
        </p:txBody>
      </p:sp>
    </p:spTree>
    <p:extLst>
      <p:ext uri="{BB962C8B-B14F-4D97-AF65-F5344CB8AC3E}">
        <p14:creationId xmlns:p14="http://schemas.microsoft.com/office/powerpoint/2010/main" val="426345875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b="1" dirty="0"/>
              <a:t>Value Addition (VA)</a:t>
            </a:r>
            <a:endParaRPr lang="en-US" sz="2800" dirty="0"/>
          </a:p>
        </p:txBody>
      </p:sp>
      <p:sp>
        <p:nvSpPr>
          <p:cNvPr id="3" name="Content Placeholder 2"/>
          <p:cNvSpPr>
            <a:spLocks noGrp="1"/>
          </p:cNvSpPr>
          <p:nvPr>
            <p:ph idx="1"/>
          </p:nvPr>
        </p:nvSpPr>
        <p:spPr/>
        <p:txBody>
          <a:bodyPr>
            <a:normAutofit/>
          </a:bodyPr>
          <a:lstStyle/>
          <a:p>
            <a:pPr lvl="0" algn="just"/>
            <a:r>
              <a:rPr lang="en-US" sz="2000" b="1" dirty="0">
                <a:latin typeface="+mj-lt"/>
              </a:rPr>
              <a:t>Minimum VA Requirement:</a:t>
            </a:r>
            <a:endParaRPr lang="en-US" sz="2000" dirty="0">
              <a:latin typeface="+mj-lt"/>
            </a:endParaRPr>
          </a:p>
          <a:p>
            <a:pPr lvl="1" algn="just"/>
            <a:r>
              <a:rPr lang="en-US" sz="2000" dirty="0">
                <a:latin typeface="+mj-lt"/>
              </a:rPr>
              <a:t>A minimum </a:t>
            </a:r>
            <a:r>
              <a:rPr lang="en-US" sz="2000" b="1" dirty="0">
                <a:latin typeface="+mj-lt"/>
              </a:rPr>
              <a:t>value addition of 20%</a:t>
            </a:r>
            <a:r>
              <a:rPr lang="en-US" sz="2000" dirty="0">
                <a:latin typeface="+mj-lt"/>
              </a:rPr>
              <a:t> is required to qualify for DFIA. </a:t>
            </a:r>
          </a:p>
          <a:p>
            <a:pPr lvl="0" algn="just"/>
            <a:r>
              <a:rPr lang="en-US" sz="2000" b="1" dirty="0">
                <a:latin typeface="+mj-lt"/>
              </a:rPr>
              <a:t>Exceptions:</a:t>
            </a:r>
            <a:endParaRPr lang="en-US" sz="2000" dirty="0">
              <a:latin typeface="+mj-lt"/>
            </a:endParaRPr>
          </a:p>
          <a:p>
            <a:pPr lvl="1" algn="just"/>
            <a:r>
              <a:rPr lang="en-US" sz="2000" dirty="0">
                <a:latin typeface="+mj-lt"/>
              </a:rPr>
              <a:t>In some cases, certain products might have a higher or lower value addition requirement as per the Foreign Trade Policy.</a:t>
            </a:r>
          </a:p>
          <a:p>
            <a:pPr lvl="1" algn="just"/>
            <a:endParaRPr lang="en-US" sz="2000" dirty="0">
              <a:latin typeface="+mj-lt"/>
            </a:endParaRPr>
          </a:p>
          <a:p>
            <a:pPr lvl="1" algn="just"/>
            <a:endParaRPr lang="en-US" sz="2000" dirty="0">
              <a:latin typeface="+mj-lt"/>
            </a:endParaRPr>
          </a:p>
        </p:txBody>
      </p:sp>
      <p:sp>
        <p:nvSpPr>
          <p:cNvPr id="4" name="Rectangle 2"/>
          <p:cNvSpPr>
            <a:spLocks noChangeArrowheads="1"/>
          </p:cNvSpPr>
          <p:nvPr/>
        </p:nvSpPr>
        <p:spPr bwMode="auto">
          <a:xfrm>
            <a:off x="4763" y="6350"/>
            <a:ext cx="5943600" cy="82550"/>
          </a:xfrm>
          <a:prstGeom prst="rect">
            <a:avLst/>
          </a:prstGeom>
          <a:solidFill>
            <a:srgbClr val="A0A0A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Tree>
    <p:extLst>
      <p:ext uri="{BB962C8B-B14F-4D97-AF65-F5344CB8AC3E}">
        <p14:creationId xmlns:p14="http://schemas.microsoft.com/office/powerpoint/2010/main" val="68005106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b="1" dirty="0"/>
              <a:t>Documentation Required</a:t>
            </a:r>
            <a:endParaRPr lang="en-US" sz="2800" dirty="0"/>
          </a:p>
        </p:txBody>
      </p:sp>
      <p:sp>
        <p:nvSpPr>
          <p:cNvPr id="3" name="Content Placeholder 2"/>
          <p:cNvSpPr>
            <a:spLocks noGrp="1"/>
          </p:cNvSpPr>
          <p:nvPr>
            <p:ph idx="1"/>
          </p:nvPr>
        </p:nvSpPr>
        <p:spPr/>
        <p:txBody>
          <a:bodyPr>
            <a:normAutofit/>
          </a:bodyPr>
          <a:lstStyle/>
          <a:p>
            <a:pPr lvl="0"/>
            <a:r>
              <a:rPr lang="en-US" sz="2000" b="1" dirty="0">
                <a:latin typeface="+mj-lt"/>
              </a:rPr>
              <a:t>Post-Export Documents:</a:t>
            </a:r>
            <a:endParaRPr lang="en-US" sz="2000" dirty="0">
              <a:latin typeface="+mj-lt"/>
            </a:endParaRPr>
          </a:p>
          <a:p>
            <a:pPr lvl="1"/>
            <a:r>
              <a:rPr lang="en-US" sz="2000" dirty="0">
                <a:latin typeface="+mj-lt"/>
              </a:rPr>
              <a:t>Shipping Bills</a:t>
            </a:r>
          </a:p>
          <a:p>
            <a:pPr lvl="1"/>
            <a:r>
              <a:rPr lang="en-US" sz="2000" dirty="0">
                <a:latin typeface="+mj-lt"/>
              </a:rPr>
              <a:t>Export Invoices</a:t>
            </a:r>
          </a:p>
          <a:p>
            <a:pPr lvl="1"/>
            <a:r>
              <a:rPr lang="en-US" sz="2000" dirty="0">
                <a:latin typeface="+mj-lt"/>
              </a:rPr>
              <a:t>Bank Realization Certificate (BRC)</a:t>
            </a:r>
          </a:p>
          <a:p>
            <a:pPr lvl="1"/>
            <a:r>
              <a:rPr lang="en-US" sz="2000" dirty="0">
                <a:latin typeface="+mj-lt"/>
              </a:rPr>
              <a:t>SION declaration (or proof of self-declaration in case SION is not fixed)</a:t>
            </a:r>
          </a:p>
          <a:p>
            <a:endParaRPr lang="en-US" sz="2000" dirty="0">
              <a:latin typeface="+mj-lt"/>
            </a:endParaRPr>
          </a:p>
        </p:txBody>
      </p:sp>
    </p:spTree>
    <p:extLst>
      <p:ext uri="{BB962C8B-B14F-4D97-AF65-F5344CB8AC3E}">
        <p14:creationId xmlns:p14="http://schemas.microsoft.com/office/powerpoint/2010/main" val="270673517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b="1" dirty="0"/>
              <a:t>DFIA vs. Advance Authorization</a:t>
            </a:r>
            <a:endParaRPr lang="en-US" sz="2800" dirty="0"/>
          </a:p>
        </p:txBody>
      </p:sp>
      <p:sp>
        <p:nvSpPr>
          <p:cNvPr id="3" name="Content Placeholder 2"/>
          <p:cNvSpPr>
            <a:spLocks noGrp="1"/>
          </p:cNvSpPr>
          <p:nvPr>
            <p:ph idx="1"/>
          </p:nvPr>
        </p:nvSpPr>
        <p:spPr/>
        <p:txBody>
          <a:bodyPr>
            <a:normAutofit/>
          </a:bodyPr>
          <a:lstStyle/>
          <a:p>
            <a:pPr marL="0" indent="0" algn="just">
              <a:buNone/>
            </a:pPr>
            <a:r>
              <a:rPr lang="en-US" sz="2000" dirty="0">
                <a:latin typeface="+mj-lt"/>
              </a:rPr>
              <a:t>While both DFIA and Advance Authorization allow duty-free import of inputs, the </a:t>
            </a:r>
            <a:r>
              <a:rPr lang="en-US" sz="2000" b="1" dirty="0">
                <a:latin typeface="+mj-lt"/>
              </a:rPr>
              <a:t>key differences</a:t>
            </a:r>
            <a:r>
              <a:rPr lang="en-US" sz="2000" dirty="0">
                <a:latin typeface="+mj-lt"/>
              </a:rPr>
              <a:t> are:</a:t>
            </a:r>
          </a:p>
          <a:p>
            <a:pPr lvl="0" algn="just"/>
            <a:r>
              <a:rPr lang="en-US" sz="2000" b="1" dirty="0">
                <a:latin typeface="+mj-lt"/>
              </a:rPr>
              <a:t>Issuance Time:</a:t>
            </a:r>
            <a:r>
              <a:rPr lang="en-US" sz="2000" dirty="0">
                <a:latin typeface="+mj-lt"/>
              </a:rPr>
              <a:t> DFIA is issued </a:t>
            </a:r>
            <a:r>
              <a:rPr lang="en-US" sz="2000" b="1" dirty="0">
                <a:latin typeface="+mj-lt"/>
              </a:rPr>
              <a:t>post-export</a:t>
            </a:r>
            <a:r>
              <a:rPr lang="en-US" sz="2000" dirty="0">
                <a:latin typeface="+mj-lt"/>
              </a:rPr>
              <a:t>, while Advance Authorization is issued </a:t>
            </a:r>
            <a:r>
              <a:rPr lang="en-US" sz="2000" b="1" dirty="0">
                <a:latin typeface="+mj-lt"/>
              </a:rPr>
              <a:t>before export</a:t>
            </a:r>
            <a:r>
              <a:rPr lang="en-US" sz="2000" dirty="0">
                <a:latin typeface="+mj-lt"/>
              </a:rPr>
              <a:t>.</a:t>
            </a:r>
          </a:p>
          <a:p>
            <a:pPr lvl="0" algn="just"/>
            <a:r>
              <a:rPr lang="en-US" sz="2000" b="1" dirty="0">
                <a:latin typeface="+mj-lt"/>
              </a:rPr>
              <a:t>Transferability:</a:t>
            </a:r>
            <a:r>
              <a:rPr lang="en-US" sz="2000" dirty="0">
                <a:latin typeface="+mj-lt"/>
              </a:rPr>
              <a:t> DFIA becomes </a:t>
            </a:r>
            <a:r>
              <a:rPr lang="en-US" sz="2000" b="1" dirty="0">
                <a:latin typeface="+mj-lt"/>
              </a:rPr>
              <a:t>freely transferable</a:t>
            </a:r>
            <a:r>
              <a:rPr lang="en-US" sz="2000" dirty="0">
                <a:latin typeface="+mj-lt"/>
              </a:rPr>
              <a:t> post-export, while Advance Authorization is </a:t>
            </a:r>
            <a:r>
              <a:rPr lang="en-US" sz="2000" b="1" dirty="0">
                <a:latin typeface="+mj-lt"/>
              </a:rPr>
              <a:t>non-transferable</a:t>
            </a:r>
            <a:r>
              <a:rPr lang="en-US" sz="2000" dirty="0">
                <a:latin typeface="+mj-lt"/>
              </a:rPr>
              <a:t>.</a:t>
            </a:r>
          </a:p>
          <a:p>
            <a:pPr lvl="0" algn="just"/>
            <a:r>
              <a:rPr lang="en-US" sz="2000" b="1" dirty="0">
                <a:latin typeface="+mj-lt"/>
              </a:rPr>
              <a:t>Value Addition Requirement:</a:t>
            </a:r>
            <a:r>
              <a:rPr lang="en-US" sz="2000" dirty="0">
                <a:latin typeface="+mj-lt"/>
              </a:rPr>
              <a:t> DFIA requires </a:t>
            </a:r>
            <a:r>
              <a:rPr lang="en-US" sz="2000" b="1" dirty="0">
                <a:latin typeface="+mj-lt"/>
              </a:rPr>
              <a:t>20% minimum value addition</a:t>
            </a:r>
            <a:r>
              <a:rPr lang="en-US" sz="2000" dirty="0">
                <a:latin typeface="+mj-lt"/>
              </a:rPr>
              <a:t>, whereas Advance Authorization requires </a:t>
            </a:r>
            <a:r>
              <a:rPr lang="en-US" sz="2000" b="1" dirty="0">
                <a:latin typeface="+mj-lt"/>
              </a:rPr>
              <a:t>15%</a:t>
            </a:r>
            <a:r>
              <a:rPr lang="en-US" sz="2000" dirty="0">
                <a:latin typeface="+mj-lt"/>
              </a:rPr>
              <a:t>.</a:t>
            </a:r>
          </a:p>
        </p:txBody>
      </p:sp>
    </p:spTree>
    <p:extLst>
      <p:ext uri="{BB962C8B-B14F-4D97-AF65-F5344CB8AC3E}">
        <p14:creationId xmlns:p14="http://schemas.microsoft.com/office/powerpoint/2010/main" val="351179888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b="1" dirty="0"/>
              <a:t>Closure of DFIA</a:t>
            </a:r>
            <a:endParaRPr lang="en-US" sz="2800" dirty="0"/>
          </a:p>
        </p:txBody>
      </p:sp>
      <p:sp>
        <p:nvSpPr>
          <p:cNvPr id="3" name="Content Placeholder 2"/>
          <p:cNvSpPr>
            <a:spLocks noGrp="1"/>
          </p:cNvSpPr>
          <p:nvPr>
            <p:ph idx="1"/>
          </p:nvPr>
        </p:nvSpPr>
        <p:spPr/>
        <p:txBody>
          <a:bodyPr>
            <a:normAutofit/>
          </a:bodyPr>
          <a:lstStyle/>
          <a:p>
            <a:pPr algn="just"/>
            <a:r>
              <a:rPr lang="en-US" sz="2000" dirty="0">
                <a:latin typeface="+mj-lt"/>
              </a:rPr>
              <a:t>Once the import of inputs has been completed using the DFIA, or the authorization has been transferred, the case is considered closed, provided all conditions are met, and no further liabilities exist for the exporter.</a:t>
            </a:r>
          </a:p>
          <a:p>
            <a:pPr algn="just"/>
            <a:endParaRPr lang="en-US" sz="2000" dirty="0">
              <a:latin typeface="+mj-lt"/>
            </a:endParaRPr>
          </a:p>
        </p:txBody>
      </p:sp>
    </p:spTree>
    <p:extLst>
      <p:ext uri="{BB962C8B-B14F-4D97-AF65-F5344CB8AC3E}">
        <p14:creationId xmlns:p14="http://schemas.microsoft.com/office/powerpoint/2010/main" val="225552378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b="1" dirty="0"/>
              <a:t>Penalties for Non-Compliance</a:t>
            </a:r>
            <a:endParaRPr lang="en-US" sz="2800" dirty="0"/>
          </a:p>
        </p:txBody>
      </p:sp>
      <p:sp>
        <p:nvSpPr>
          <p:cNvPr id="3" name="Content Placeholder 2"/>
          <p:cNvSpPr>
            <a:spLocks noGrp="1"/>
          </p:cNvSpPr>
          <p:nvPr>
            <p:ph idx="1"/>
          </p:nvPr>
        </p:nvSpPr>
        <p:spPr/>
        <p:txBody>
          <a:bodyPr>
            <a:normAutofit/>
          </a:bodyPr>
          <a:lstStyle/>
          <a:p>
            <a:pPr algn="just"/>
            <a:r>
              <a:rPr lang="en-US" sz="2000" dirty="0">
                <a:latin typeface="+mj-lt"/>
              </a:rPr>
              <a:t>If any non-compliance is detected, such as improper fulfillment of export obligations or misuse of the authorization, the following actions may be taken:</a:t>
            </a:r>
          </a:p>
          <a:p>
            <a:pPr lvl="0" algn="just"/>
            <a:r>
              <a:rPr lang="en-US" sz="2000" b="1" dirty="0">
                <a:latin typeface="+mj-lt"/>
              </a:rPr>
              <a:t>Recovery of Duty with Interest:</a:t>
            </a:r>
            <a:endParaRPr lang="en-US" sz="2000" dirty="0">
              <a:latin typeface="+mj-lt"/>
            </a:endParaRPr>
          </a:p>
          <a:p>
            <a:pPr lvl="1" algn="just"/>
            <a:r>
              <a:rPr lang="en-US" sz="2000" dirty="0">
                <a:latin typeface="+mj-lt"/>
              </a:rPr>
              <a:t>The customs duties exempted under DFIA would need to be paid with interest.</a:t>
            </a:r>
          </a:p>
          <a:p>
            <a:pPr lvl="0" algn="just"/>
            <a:r>
              <a:rPr lang="en-US" sz="2000" b="1" dirty="0">
                <a:latin typeface="+mj-lt"/>
              </a:rPr>
              <a:t>Penalties:</a:t>
            </a:r>
            <a:endParaRPr lang="en-US" sz="2000" dirty="0">
              <a:latin typeface="+mj-lt"/>
            </a:endParaRPr>
          </a:p>
          <a:p>
            <a:pPr algn="just"/>
            <a:r>
              <a:rPr lang="en-US" sz="2000" dirty="0">
                <a:latin typeface="+mj-lt"/>
              </a:rPr>
              <a:t>The DGFT or customs authorities may impose penalties or revoke the exporter's eligibility for future authorizations.</a:t>
            </a:r>
          </a:p>
        </p:txBody>
      </p:sp>
    </p:spTree>
    <p:extLst>
      <p:ext uri="{BB962C8B-B14F-4D97-AF65-F5344CB8AC3E}">
        <p14:creationId xmlns:p14="http://schemas.microsoft.com/office/powerpoint/2010/main" val="320553887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138A5C-CD35-4743-859F-B6E3C685D724}"/>
              </a:ext>
            </a:extLst>
          </p:cNvPr>
          <p:cNvSpPr>
            <a:spLocks noGrp="1"/>
          </p:cNvSpPr>
          <p:nvPr>
            <p:ph type="title"/>
          </p:nvPr>
        </p:nvSpPr>
        <p:spPr/>
        <p:txBody>
          <a:bodyPr>
            <a:normAutofit/>
          </a:bodyPr>
          <a:lstStyle/>
          <a:p>
            <a:r>
              <a:rPr lang="en-US" sz="2800" b="1" dirty="0">
                <a:latin typeface="Cambria" panose="02040503050406030204" pitchFamily="18" charset="0"/>
                <a:ea typeface="Cambria" panose="02040503050406030204" pitchFamily="18" charset="0"/>
              </a:rPr>
              <a:t>     Advance Authorization </a:t>
            </a:r>
          </a:p>
        </p:txBody>
      </p:sp>
      <p:sp>
        <p:nvSpPr>
          <p:cNvPr id="3" name="Content Placeholder 2">
            <a:extLst>
              <a:ext uri="{FF2B5EF4-FFF2-40B4-BE49-F238E27FC236}">
                <a16:creationId xmlns:a16="http://schemas.microsoft.com/office/drawing/2014/main" id="{42A7648C-C5E6-4201-85BE-3ADA6C8AF157}"/>
              </a:ext>
            </a:extLst>
          </p:cNvPr>
          <p:cNvSpPr>
            <a:spLocks noGrp="1"/>
          </p:cNvSpPr>
          <p:nvPr>
            <p:ph idx="1"/>
          </p:nvPr>
        </p:nvSpPr>
        <p:spPr>
          <a:xfrm>
            <a:off x="995155" y="1895199"/>
            <a:ext cx="7153689" cy="4351338"/>
          </a:xfrm>
        </p:spPr>
        <p:txBody>
          <a:bodyPr>
            <a:normAutofit/>
          </a:bodyPr>
          <a:lstStyle/>
          <a:p>
            <a:pPr marL="0" indent="0" algn="just">
              <a:buNone/>
            </a:pPr>
            <a:r>
              <a:rPr lang="en-US" sz="2400" dirty="0">
                <a:latin typeface="+mj-lt"/>
                <a:ea typeface="Cambria" panose="02040503050406030204" pitchFamily="18" charset="0"/>
              </a:rPr>
              <a:t>Advance Authorization is a scheme under the Indian Customs, part of the Foreign Trade Policy (FTP), that allows duty-free import of inputs which are physically incorporated in export products. This scheme is especially useful for exporters as it reduces the cost of imported materials, making Indian goods more competitive in international markets.</a:t>
            </a:r>
          </a:p>
          <a:p>
            <a:pPr marL="0" indent="0" algn="just">
              <a:buNone/>
            </a:pPr>
            <a:endParaRPr lang="en-US" sz="2400" dirty="0">
              <a:latin typeface="+mj-lt"/>
              <a:ea typeface="Cambria" panose="02040503050406030204" pitchFamily="18" charset="0"/>
            </a:endParaRPr>
          </a:p>
          <a:p>
            <a:pPr marL="0" indent="0" algn="just">
              <a:buNone/>
            </a:pPr>
            <a:r>
              <a:rPr lang="en-US" sz="2400" dirty="0">
                <a:latin typeface="+mj-lt"/>
              </a:rPr>
              <a:t>The scheme is beneficial for exporters as it improves cash flow and reduces the cost of production, making Indian products more competitive internationally</a:t>
            </a:r>
            <a:endParaRPr lang="en-US" sz="2400" dirty="0">
              <a:latin typeface="+mj-lt"/>
              <a:ea typeface="Cambria" panose="02040503050406030204" pitchFamily="18" charset="0"/>
            </a:endParaRPr>
          </a:p>
        </p:txBody>
      </p:sp>
    </p:spTree>
    <p:extLst>
      <p:ext uri="{BB962C8B-B14F-4D97-AF65-F5344CB8AC3E}">
        <p14:creationId xmlns:p14="http://schemas.microsoft.com/office/powerpoint/2010/main" val="193884445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Sum up</a:t>
            </a:r>
          </a:p>
        </p:txBody>
      </p:sp>
      <p:sp>
        <p:nvSpPr>
          <p:cNvPr id="3" name="Content Placeholder 2"/>
          <p:cNvSpPr>
            <a:spLocks noGrp="1"/>
          </p:cNvSpPr>
          <p:nvPr>
            <p:ph idx="1"/>
          </p:nvPr>
        </p:nvSpPr>
        <p:spPr/>
        <p:txBody>
          <a:bodyPr>
            <a:normAutofit/>
          </a:bodyPr>
          <a:lstStyle/>
          <a:p>
            <a:pPr algn="just"/>
            <a:r>
              <a:rPr lang="en-US" sz="2400" dirty="0">
                <a:latin typeface="+mj-lt"/>
              </a:rPr>
              <a:t>The </a:t>
            </a:r>
            <a:r>
              <a:rPr lang="en-US" sz="2400" b="1" dirty="0">
                <a:latin typeface="+mj-lt"/>
              </a:rPr>
              <a:t>Duty-Free Import Authorization (DFIA)</a:t>
            </a:r>
            <a:r>
              <a:rPr lang="en-US" sz="2400" dirty="0">
                <a:latin typeface="+mj-lt"/>
              </a:rPr>
              <a:t> scheme provides significant flexibility and benefits to exporters who have fulfilled their export obligations. By allowing duty-free imports and offering the possibility of transferability, DFIA helps reduce costs and improve the profitability of export-oriented businesses. However, careful compliance with export obligations and value addition requirements is necessary to avoid penalties.</a:t>
            </a:r>
          </a:p>
          <a:p>
            <a:pPr algn="just"/>
            <a:r>
              <a:rPr lang="en-US" sz="2400" dirty="0">
                <a:latin typeface="+mj-lt"/>
              </a:rPr>
              <a:t>DFIA is a valuable tool for experienced exporters looking for flexibility after fulfilling their export commitments.</a:t>
            </a:r>
          </a:p>
          <a:p>
            <a:pPr algn="just"/>
            <a:endParaRPr lang="en-US" sz="2400" dirty="0">
              <a:latin typeface="+mj-lt"/>
            </a:endParaRPr>
          </a:p>
        </p:txBody>
      </p:sp>
    </p:spTree>
    <p:extLst>
      <p:ext uri="{BB962C8B-B14F-4D97-AF65-F5344CB8AC3E}">
        <p14:creationId xmlns:p14="http://schemas.microsoft.com/office/powerpoint/2010/main" val="411166071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b="1" dirty="0"/>
              <a:t>Export Promotion Capital Goods (EPCG) scheme</a:t>
            </a:r>
            <a:endParaRPr lang="en-US" sz="2800" dirty="0"/>
          </a:p>
        </p:txBody>
      </p:sp>
      <p:sp>
        <p:nvSpPr>
          <p:cNvPr id="3" name="Content Placeholder 2"/>
          <p:cNvSpPr>
            <a:spLocks noGrp="1"/>
          </p:cNvSpPr>
          <p:nvPr>
            <p:ph idx="1"/>
          </p:nvPr>
        </p:nvSpPr>
        <p:spPr/>
        <p:txBody>
          <a:bodyPr/>
          <a:lstStyle/>
          <a:p>
            <a:pPr algn="just"/>
            <a:r>
              <a:rPr lang="en-US" dirty="0"/>
              <a:t>The </a:t>
            </a:r>
            <a:r>
              <a:rPr lang="en-US" b="1" dirty="0"/>
              <a:t>Export Promotion Capital Goods (EPCG) scheme</a:t>
            </a:r>
            <a:r>
              <a:rPr lang="en-US" dirty="0"/>
              <a:t> under the </a:t>
            </a:r>
            <a:r>
              <a:rPr lang="en-US" b="1" dirty="0"/>
              <a:t>Indian Customs Act</a:t>
            </a:r>
            <a:r>
              <a:rPr lang="en-US" dirty="0"/>
              <a:t> is a part of India’s </a:t>
            </a:r>
            <a:r>
              <a:rPr lang="en-US" b="1" dirty="0"/>
              <a:t>Foreign Trade Policy (FTP)</a:t>
            </a:r>
            <a:r>
              <a:rPr lang="en-US" dirty="0"/>
              <a:t> aimed at promoting exports by enabling Indian manufacturers to import capital goods at zero customs duty. This scheme allows businesses to upgrade their technology and production capacity by importing machinery or capital goods without the burden of upfront import duties, provided they meet certain export obligations (EO).</a:t>
            </a:r>
          </a:p>
          <a:p>
            <a:pPr algn="just"/>
            <a:endParaRPr lang="en-US" dirty="0"/>
          </a:p>
        </p:txBody>
      </p:sp>
    </p:spTree>
    <p:extLst>
      <p:ext uri="{BB962C8B-B14F-4D97-AF65-F5344CB8AC3E}">
        <p14:creationId xmlns:p14="http://schemas.microsoft.com/office/powerpoint/2010/main" val="380765177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Purpose of EPCG Scheme</a:t>
            </a:r>
            <a:endParaRPr lang="en-US" dirty="0"/>
          </a:p>
        </p:txBody>
      </p:sp>
      <p:sp>
        <p:nvSpPr>
          <p:cNvPr id="3" name="Content Placeholder 2"/>
          <p:cNvSpPr>
            <a:spLocks noGrp="1"/>
          </p:cNvSpPr>
          <p:nvPr>
            <p:ph idx="1"/>
          </p:nvPr>
        </p:nvSpPr>
        <p:spPr/>
        <p:txBody>
          <a:bodyPr/>
          <a:lstStyle/>
          <a:p>
            <a:pPr algn="just"/>
            <a:r>
              <a:rPr lang="en-US" dirty="0"/>
              <a:t>The EPCG scheme enables the import of </a:t>
            </a:r>
            <a:r>
              <a:rPr lang="en-US" b="1" dirty="0"/>
              <a:t>capital goods</a:t>
            </a:r>
            <a:r>
              <a:rPr lang="en-US" dirty="0"/>
              <a:t> for producing goods or providing services with the objective of promoting exports. The scheme is designed to:</a:t>
            </a:r>
          </a:p>
          <a:p>
            <a:pPr lvl="0" algn="just"/>
            <a:r>
              <a:rPr lang="en-US" dirty="0"/>
              <a:t>Encourage </a:t>
            </a:r>
            <a:r>
              <a:rPr lang="en-US" b="1" dirty="0"/>
              <a:t>modernization</a:t>
            </a:r>
            <a:r>
              <a:rPr lang="en-US" dirty="0"/>
              <a:t> and </a:t>
            </a:r>
            <a:r>
              <a:rPr lang="en-US" b="1" dirty="0"/>
              <a:t>upgrading of technology</a:t>
            </a:r>
            <a:r>
              <a:rPr lang="en-US" dirty="0"/>
              <a:t> in the Indian manufacturing and service sectors.</a:t>
            </a:r>
          </a:p>
          <a:p>
            <a:pPr lvl="0" algn="just"/>
            <a:r>
              <a:rPr lang="en-US" dirty="0"/>
              <a:t>Enable companies to remain </a:t>
            </a:r>
            <a:r>
              <a:rPr lang="en-US" b="1" dirty="0"/>
              <a:t>globally competitive</a:t>
            </a:r>
            <a:r>
              <a:rPr lang="en-US" dirty="0"/>
              <a:t> by lowering the cost of capital goods through duty exemptions.</a:t>
            </a:r>
          </a:p>
          <a:p>
            <a:pPr algn="just"/>
            <a:endParaRPr lang="en-US" dirty="0"/>
          </a:p>
        </p:txBody>
      </p:sp>
    </p:spTree>
    <p:extLst>
      <p:ext uri="{BB962C8B-B14F-4D97-AF65-F5344CB8AC3E}">
        <p14:creationId xmlns:p14="http://schemas.microsoft.com/office/powerpoint/2010/main" val="217998790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b="1" dirty="0"/>
              <a:t>Key Features of EPCG </a:t>
            </a:r>
            <a:endParaRPr lang="en-US" sz="2800" dirty="0"/>
          </a:p>
        </p:txBody>
      </p:sp>
      <p:sp>
        <p:nvSpPr>
          <p:cNvPr id="3" name="Content Placeholder 2"/>
          <p:cNvSpPr>
            <a:spLocks noGrp="1"/>
          </p:cNvSpPr>
          <p:nvPr>
            <p:ph idx="1"/>
          </p:nvPr>
        </p:nvSpPr>
        <p:spPr>
          <a:xfrm>
            <a:off x="628650" y="1357745"/>
            <a:ext cx="7886700" cy="4819218"/>
          </a:xfrm>
        </p:spPr>
        <p:txBody>
          <a:bodyPr>
            <a:noAutofit/>
          </a:bodyPr>
          <a:lstStyle/>
          <a:p>
            <a:pPr lvl="0" algn="just"/>
            <a:r>
              <a:rPr lang="en-US" sz="1800" b="1" dirty="0"/>
              <a:t>Zero or Reduced Duty on Imports:</a:t>
            </a:r>
            <a:endParaRPr lang="en-US" sz="1800" dirty="0"/>
          </a:p>
          <a:p>
            <a:pPr lvl="1" algn="just"/>
            <a:r>
              <a:rPr lang="en-US" sz="1800" dirty="0"/>
              <a:t>The EPCG scheme allows the import of capital goods required for manufacturing or service provision at </a:t>
            </a:r>
            <a:r>
              <a:rPr lang="en-US" sz="1800" b="1" dirty="0"/>
              <a:t>zero customs duty</a:t>
            </a:r>
            <a:r>
              <a:rPr lang="en-US" sz="1800" dirty="0"/>
              <a:t>, or at a reduced rate of </a:t>
            </a:r>
            <a:r>
              <a:rPr lang="en-US" sz="1800" b="1" dirty="0"/>
              <a:t>3%</a:t>
            </a:r>
            <a:r>
              <a:rPr lang="en-US" sz="1800" dirty="0"/>
              <a:t> for certain cases (depending on policy revisions).</a:t>
            </a:r>
          </a:p>
          <a:p>
            <a:pPr lvl="0" algn="just"/>
            <a:r>
              <a:rPr lang="en-US" sz="1800" b="1" dirty="0"/>
              <a:t>Export Obligation (EO):</a:t>
            </a:r>
            <a:endParaRPr lang="en-US" sz="1800" dirty="0"/>
          </a:p>
          <a:p>
            <a:pPr lvl="1" algn="just"/>
            <a:r>
              <a:rPr lang="en-US" sz="1800" dirty="0"/>
              <a:t>In exchange for duty-free imports, the authorization holder must meet a </a:t>
            </a:r>
            <a:r>
              <a:rPr lang="en-US" sz="1800" b="1" dirty="0"/>
              <a:t>specific export obligation</a:t>
            </a:r>
            <a:r>
              <a:rPr lang="en-US" sz="1800" dirty="0"/>
              <a:t>.</a:t>
            </a:r>
          </a:p>
          <a:p>
            <a:pPr lvl="1" algn="just"/>
            <a:r>
              <a:rPr lang="en-US" sz="1800" dirty="0"/>
              <a:t>The export obligation is linked to the value of capital goods imported and must be fulfilled within a specific timeframe.</a:t>
            </a:r>
          </a:p>
          <a:p>
            <a:pPr lvl="0" algn="just"/>
            <a:r>
              <a:rPr lang="en-US" sz="1800" b="1" dirty="0"/>
              <a:t>Import of Both New and Second-Hand Goods:</a:t>
            </a:r>
            <a:endParaRPr lang="en-US" sz="1800" dirty="0"/>
          </a:p>
          <a:p>
            <a:pPr lvl="1" algn="just"/>
            <a:r>
              <a:rPr lang="en-US" sz="1800" dirty="0"/>
              <a:t>The scheme permits the import of both </a:t>
            </a:r>
            <a:r>
              <a:rPr lang="en-US" sz="1800" b="1" dirty="0"/>
              <a:t>new and second-hand capital goods</a:t>
            </a:r>
            <a:r>
              <a:rPr lang="en-US" sz="1800" dirty="0"/>
              <a:t>, except for some restricted categories such as </a:t>
            </a:r>
            <a:r>
              <a:rPr lang="en-US" sz="1800" b="1" dirty="0"/>
              <a:t>old and used computers</a:t>
            </a:r>
            <a:r>
              <a:rPr lang="en-US" sz="1800" dirty="0"/>
              <a:t>.</a:t>
            </a:r>
          </a:p>
          <a:p>
            <a:pPr lvl="0" algn="just"/>
            <a:r>
              <a:rPr lang="en-US" sz="1800" b="1" dirty="0"/>
              <a:t>Validity Period:</a:t>
            </a:r>
            <a:endParaRPr lang="en-US" sz="1800" dirty="0"/>
          </a:p>
          <a:p>
            <a:pPr lvl="1" algn="just"/>
            <a:r>
              <a:rPr lang="en-US" sz="1800" dirty="0"/>
              <a:t>EPCG authorization is valid for </a:t>
            </a:r>
            <a:r>
              <a:rPr lang="en-US" sz="1800" b="1" dirty="0"/>
              <a:t>18 months</a:t>
            </a:r>
            <a:r>
              <a:rPr lang="en-US" sz="1800" dirty="0"/>
              <a:t> from the date of issue, meaning that the capital goods must be imported within this period.</a:t>
            </a:r>
          </a:p>
        </p:txBody>
      </p:sp>
    </p:spTree>
    <p:extLst>
      <p:ext uri="{BB962C8B-B14F-4D97-AF65-F5344CB8AC3E}">
        <p14:creationId xmlns:p14="http://schemas.microsoft.com/office/powerpoint/2010/main" val="1012782202"/>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b="1" dirty="0"/>
              <a:t>Capital Goods Definition</a:t>
            </a:r>
            <a:endParaRPr lang="en-US" sz="2800" dirty="0"/>
          </a:p>
        </p:txBody>
      </p:sp>
      <p:sp>
        <p:nvSpPr>
          <p:cNvPr id="3" name="Content Placeholder 2"/>
          <p:cNvSpPr>
            <a:spLocks noGrp="1"/>
          </p:cNvSpPr>
          <p:nvPr>
            <p:ph idx="1"/>
          </p:nvPr>
        </p:nvSpPr>
        <p:spPr/>
        <p:txBody>
          <a:bodyPr>
            <a:normAutofit fontScale="92500" lnSpcReduction="20000"/>
          </a:bodyPr>
          <a:lstStyle/>
          <a:p>
            <a:pPr marL="0" indent="0" algn="just">
              <a:buNone/>
            </a:pPr>
            <a:r>
              <a:rPr lang="en-US" dirty="0"/>
              <a:t>Under the EPCG scheme, the term </a:t>
            </a:r>
            <a:r>
              <a:rPr lang="en-US" b="1" dirty="0"/>
              <a:t>capital goods</a:t>
            </a:r>
            <a:r>
              <a:rPr lang="en-US" dirty="0"/>
              <a:t> refers to:</a:t>
            </a:r>
          </a:p>
          <a:p>
            <a:pPr lvl="0" algn="just"/>
            <a:r>
              <a:rPr lang="en-US" b="1" dirty="0"/>
              <a:t>Machinery, equipment, and appliances</a:t>
            </a:r>
            <a:r>
              <a:rPr lang="en-US" dirty="0"/>
              <a:t> used in the production of goods or services.</a:t>
            </a:r>
          </a:p>
          <a:p>
            <a:pPr lvl="0" algn="just"/>
            <a:r>
              <a:rPr lang="en-US" b="1" dirty="0"/>
              <a:t>Spares, tools, and fixtures</a:t>
            </a:r>
            <a:r>
              <a:rPr lang="en-US" dirty="0"/>
              <a:t> required for the maintenance of capital goods.</a:t>
            </a:r>
          </a:p>
          <a:p>
            <a:pPr lvl="0" algn="just"/>
            <a:r>
              <a:rPr lang="en-US" b="1" dirty="0"/>
              <a:t>Packaging machinery</a:t>
            </a:r>
            <a:r>
              <a:rPr lang="en-US" dirty="0"/>
              <a:t> and equipment used for packing export products.</a:t>
            </a:r>
          </a:p>
          <a:p>
            <a:pPr lvl="0" algn="just"/>
            <a:r>
              <a:rPr lang="en-US" b="1" dirty="0"/>
              <a:t>Computer systems</a:t>
            </a:r>
            <a:r>
              <a:rPr lang="en-US" dirty="0"/>
              <a:t> and software used in manufacturing or service provision.</a:t>
            </a:r>
          </a:p>
          <a:p>
            <a:pPr lvl="0" algn="just"/>
            <a:r>
              <a:rPr lang="en-US" b="1" dirty="0"/>
              <a:t>Refrigeration equipment</a:t>
            </a:r>
            <a:r>
              <a:rPr lang="en-US" dirty="0"/>
              <a:t>, power generation equipment, and other production-related machinery.</a:t>
            </a:r>
          </a:p>
        </p:txBody>
      </p:sp>
    </p:spTree>
    <p:extLst>
      <p:ext uri="{BB962C8B-B14F-4D97-AF65-F5344CB8AC3E}">
        <p14:creationId xmlns:p14="http://schemas.microsoft.com/office/powerpoint/2010/main" val="4222475078"/>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b="1" dirty="0"/>
              <a:t>Export Obligation (EO)</a:t>
            </a:r>
            <a:endParaRPr lang="en-US" sz="2800" dirty="0"/>
          </a:p>
        </p:txBody>
      </p:sp>
      <p:sp>
        <p:nvSpPr>
          <p:cNvPr id="3" name="Content Placeholder 2"/>
          <p:cNvSpPr>
            <a:spLocks noGrp="1"/>
          </p:cNvSpPr>
          <p:nvPr>
            <p:ph idx="1"/>
          </p:nvPr>
        </p:nvSpPr>
        <p:spPr/>
        <p:txBody>
          <a:bodyPr/>
          <a:lstStyle/>
          <a:p>
            <a:pPr lvl="0" algn="just"/>
            <a:r>
              <a:rPr lang="en-US" b="1" dirty="0"/>
              <a:t>EO Calculation:</a:t>
            </a:r>
            <a:endParaRPr lang="en-US" sz="1400" dirty="0"/>
          </a:p>
          <a:p>
            <a:pPr lvl="1" algn="just"/>
            <a:r>
              <a:rPr lang="en-US" dirty="0"/>
              <a:t>The export obligation is fixed at </a:t>
            </a:r>
            <a:r>
              <a:rPr lang="en-US" b="1" dirty="0"/>
              <a:t>6 times</a:t>
            </a:r>
            <a:r>
              <a:rPr lang="en-US" dirty="0"/>
              <a:t> the duty saved on the capital goods imported. For example, if ₹10 lakhs is saved on import duty, the company must export products or services worth ₹60 lakhs.</a:t>
            </a:r>
            <a:endParaRPr lang="en-US" sz="1200" dirty="0"/>
          </a:p>
          <a:p>
            <a:pPr lvl="0" algn="just"/>
            <a:r>
              <a:rPr lang="en-US" b="1" dirty="0"/>
              <a:t>Period to Fulfill EO:</a:t>
            </a:r>
            <a:endParaRPr lang="en-US" sz="1400" dirty="0"/>
          </a:p>
          <a:p>
            <a:pPr lvl="1" algn="just"/>
            <a:r>
              <a:rPr lang="en-US" dirty="0"/>
              <a:t>The export obligation must be fulfilled within </a:t>
            </a:r>
            <a:r>
              <a:rPr lang="en-US" b="1" dirty="0"/>
              <a:t>6 years</a:t>
            </a:r>
            <a:r>
              <a:rPr lang="en-US" dirty="0"/>
              <a:t> from the date of issue of the EPCG authorization. This period may be extended under certain conditions with approval from DGFT (Directorate General of Foreign Trade).</a:t>
            </a:r>
            <a:endParaRPr lang="en-US" sz="1200" dirty="0"/>
          </a:p>
          <a:p>
            <a:pPr algn="just"/>
            <a:endParaRPr lang="en-US" dirty="0"/>
          </a:p>
        </p:txBody>
      </p:sp>
    </p:spTree>
    <p:extLst>
      <p:ext uri="{BB962C8B-B14F-4D97-AF65-F5344CB8AC3E}">
        <p14:creationId xmlns:p14="http://schemas.microsoft.com/office/powerpoint/2010/main" val="414773024"/>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lgn="just"/>
            <a:r>
              <a:rPr lang="en-US" b="1" dirty="0"/>
              <a:t>Block-Wise Fulfillment:</a:t>
            </a:r>
            <a:endParaRPr lang="en-US" sz="1400" dirty="0"/>
          </a:p>
          <a:p>
            <a:pPr lvl="1" algn="just"/>
            <a:r>
              <a:rPr lang="en-US" dirty="0"/>
              <a:t>The export obligation must be met in </a:t>
            </a:r>
            <a:r>
              <a:rPr lang="en-US" b="1" dirty="0"/>
              <a:t>two blocks</a:t>
            </a:r>
            <a:r>
              <a:rPr lang="en-US" dirty="0"/>
              <a:t>:</a:t>
            </a:r>
            <a:endParaRPr lang="en-US" sz="1200" dirty="0"/>
          </a:p>
          <a:p>
            <a:pPr lvl="2" algn="just"/>
            <a:r>
              <a:rPr lang="en-US" b="1" dirty="0"/>
              <a:t>First Block:</a:t>
            </a:r>
            <a:r>
              <a:rPr lang="en-US" dirty="0"/>
              <a:t> 50% of the total EO must be fulfilled in the first </a:t>
            </a:r>
            <a:r>
              <a:rPr lang="en-US" b="1" dirty="0"/>
              <a:t>4 years</a:t>
            </a:r>
            <a:r>
              <a:rPr lang="en-US" dirty="0"/>
              <a:t>.</a:t>
            </a:r>
            <a:endParaRPr lang="en-US" sz="1100" dirty="0"/>
          </a:p>
          <a:p>
            <a:pPr lvl="2" algn="just"/>
            <a:r>
              <a:rPr lang="en-US" b="1" dirty="0"/>
              <a:t>Second Block:</a:t>
            </a:r>
            <a:r>
              <a:rPr lang="en-US" dirty="0"/>
              <a:t> The remaining 50% must be fulfilled in the next </a:t>
            </a:r>
            <a:r>
              <a:rPr lang="en-US" b="1" dirty="0"/>
              <a:t>2 years</a:t>
            </a:r>
            <a:r>
              <a:rPr lang="en-US" dirty="0"/>
              <a:t>.</a:t>
            </a:r>
            <a:endParaRPr lang="en-US" sz="1100" dirty="0"/>
          </a:p>
          <a:p>
            <a:pPr lvl="0" algn="just"/>
            <a:r>
              <a:rPr lang="en-US" b="1" dirty="0"/>
              <a:t>Post-Export EPCG Scheme:</a:t>
            </a:r>
            <a:endParaRPr lang="en-US" sz="1400" dirty="0"/>
          </a:p>
          <a:p>
            <a:pPr lvl="1" algn="just"/>
            <a:r>
              <a:rPr lang="en-US" dirty="0"/>
              <a:t>A variant of the EPCG scheme, known as </a:t>
            </a:r>
            <a:r>
              <a:rPr lang="en-US" b="1" dirty="0"/>
              <a:t>Post-Export EPCG</a:t>
            </a:r>
            <a:r>
              <a:rPr lang="en-US" dirty="0"/>
              <a:t>, allows for the fulfillment of export obligations even after importing the capital goods and paying the applicable duties upfront. After meeting the EO, the duty is refunded to the importer.</a:t>
            </a:r>
            <a:endParaRPr lang="en-US" sz="1200" dirty="0"/>
          </a:p>
        </p:txBody>
      </p:sp>
    </p:spTree>
    <p:extLst>
      <p:ext uri="{BB962C8B-B14F-4D97-AF65-F5344CB8AC3E}">
        <p14:creationId xmlns:p14="http://schemas.microsoft.com/office/powerpoint/2010/main" val="2970029121"/>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b="1" dirty="0"/>
              <a:t>Eligibility for EPCG</a:t>
            </a:r>
            <a:endParaRPr lang="en-US" sz="2800" dirty="0"/>
          </a:p>
        </p:txBody>
      </p:sp>
      <p:sp>
        <p:nvSpPr>
          <p:cNvPr id="3" name="Content Placeholder 2"/>
          <p:cNvSpPr>
            <a:spLocks noGrp="1"/>
          </p:cNvSpPr>
          <p:nvPr>
            <p:ph idx="1"/>
          </p:nvPr>
        </p:nvSpPr>
        <p:spPr/>
        <p:txBody>
          <a:bodyPr>
            <a:normAutofit fontScale="92500" lnSpcReduction="10000"/>
          </a:bodyPr>
          <a:lstStyle/>
          <a:p>
            <a:pPr lvl="0" algn="just"/>
            <a:r>
              <a:rPr lang="en-US" b="1" dirty="0"/>
              <a:t>Manufacturer Exporters:</a:t>
            </a:r>
            <a:endParaRPr lang="en-US" sz="1400" dirty="0"/>
          </a:p>
          <a:p>
            <a:pPr lvl="1" algn="just"/>
            <a:r>
              <a:rPr lang="en-US" dirty="0"/>
              <a:t>Entities that manufacture goods in India for export purposes.</a:t>
            </a:r>
            <a:endParaRPr lang="en-US" sz="1200" dirty="0"/>
          </a:p>
          <a:p>
            <a:pPr lvl="0" algn="just"/>
            <a:r>
              <a:rPr lang="en-US" b="1" dirty="0"/>
              <a:t>Service Providers:</a:t>
            </a:r>
            <a:endParaRPr lang="en-US" sz="1400" dirty="0"/>
          </a:p>
          <a:p>
            <a:pPr lvl="1" algn="just"/>
            <a:r>
              <a:rPr lang="en-US" dirty="0"/>
              <a:t>Providers of services like hospitality, IT, tourism, healthcare, etc., that contribute to earning foreign exchange.</a:t>
            </a:r>
            <a:endParaRPr lang="en-US" sz="1200" dirty="0"/>
          </a:p>
          <a:p>
            <a:pPr lvl="0" algn="just"/>
            <a:r>
              <a:rPr lang="en-US" b="1" dirty="0"/>
              <a:t>Merchant Exporters:</a:t>
            </a:r>
            <a:endParaRPr lang="en-US" sz="1400" dirty="0"/>
          </a:p>
          <a:p>
            <a:pPr lvl="1" algn="just"/>
            <a:r>
              <a:rPr lang="en-US" dirty="0"/>
              <a:t>Merchant exporters who support manufacturers by exporting the goods produced using the imported capital goods.</a:t>
            </a:r>
            <a:endParaRPr lang="en-US" sz="1200" dirty="0"/>
          </a:p>
          <a:p>
            <a:pPr lvl="0" algn="just"/>
            <a:r>
              <a:rPr lang="en-US" b="1" dirty="0"/>
              <a:t>Sectors Covered:</a:t>
            </a:r>
            <a:endParaRPr lang="en-US" sz="1400" dirty="0"/>
          </a:p>
          <a:p>
            <a:pPr lvl="1" algn="just"/>
            <a:r>
              <a:rPr lang="en-US" dirty="0"/>
              <a:t>The scheme covers a wide range of sectors, including engineering, textiles, agriculture, IT services, pharmaceuticals, chemicals, and more.</a:t>
            </a:r>
            <a:endParaRPr lang="en-US" sz="1200" dirty="0"/>
          </a:p>
        </p:txBody>
      </p:sp>
    </p:spTree>
    <p:extLst>
      <p:ext uri="{BB962C8B-B14F-4D97-AF65-F5344CB8AC3E}">
        <p14:creationId xmlns:p14="http://schemas.microsoft.com/office/powerpoint/2010/main" val="4269190419"/>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b="1" dirty="0"/>
              <a:t>Benefits of the EPCG Scheme</a:t>
            </a:r>
            <a:endParaRPr lang="en-US" sz="2800" dirty="0"/>
          </a:p>
        </p:txBody>
      </p:sp>
      <p:sp>
        <p:nvSpPr>
          <p:cNvPr id="3" name="Content Placeholder 2"/>
          <p:cNvSpPr>
            <a:spLocks noGrp="1"/>
          </p:cNvSpPr>
          <p:nvPr>
            <p:ph idx="1"/>
          </p:nvPr>
        </p:nvSpPr>
        <p:spPr/>
        <p:txBody>
          <a:bodyPr>
            <a:normAutofit/>
          </a:bodyPr>
          <a:lstStyle/>
          <a:p>
            <a:pPr lvl="0" algn="just"/>
            <a:r>
              <a:rPr lang="en-US" sz="2000" b="1" dirty="0"/>
              <a:t>Duty-Free Import:</a:t>
            </a:r>
            <a:endParaRPr lang="en-US" sz="2000" dirty="0"/>
          </a:p>
          <a:p>
            <a:pPr lvl="1" algn="just"/>
            <a:r>
              <a:rPr lang="en-US" sz="2000" dirty="0"/>
              <a:t>Import of capital goods at zero customs duty or concessional rates, reducing the cost of production.</a:t>
            </a:r>
          </a:p>
          <a:p>
            <a:pPr lvl="0" algn="just"/>
            <a:r>
              <a:rPr lang="en-US" sz="2000" b="1" dirty="0"/>
              <a:t>Technological </a:t>
            </a:r>
            <a:r>
              <a:rPr lang="en-US" sz="2000" b="1" dirty="0" err="1"/>
              <a:t>Upgradation</a:t>
            </a:r>
            <a:r>
              <a:rPr lang="en-US" sz="2000" b="1" dirty="0"/>
              <a:t>:</a:t>
            </a:r>
            <a:endParaRPr lang="en-US" sz="2000" dirty="0"/>
          </a:p>
          <a:p>
            <a:pPr lvl="1" algn="just"/>
            <a:r>
              <a:rPr lang="en-US" sz="2000" dirty="0"/>
              <a:t>Helps companies modernize their operations by importing the latest technology and equipment.</a:t>
            </a:r>
          </a:p>
          <a:p>
            <a:pPr lvl="0" algn="just"/>
            <a:r>
              <a:rPr lang="en-US" sz="2000" b="1" dirty="0"/>
              <a:t>Improved Competitiveness:</a:t>
            </a:r>
            <a:endParaRPr lang="en-US" sz="2000" dirty="0"/>
          </a:p>
          <a:p>
            <a:pPr lvl="1" algn="just"/>
            <a:r>
              <a:rPr lang="en-US" sz="2000" dirty="0"/>
              <a:t>Reducing the burden of customs duty allows Indian businesses to remain competitive in international markets.</a:t>
            </a:r>
          </a:p>
          <a:p>
            <a:pPr lvl="0" algn="just"/>
            <a:r>
              <a:rPr lang="en-US" sz="2000" b="1" dirty="0"/>
              <a:t>Extended Time for EO Fulfillment:</a:t>
            </a:r>
            <a:endParaRPr lang="en-US" sz="2000" dirty="0"/>
          </a:p>
          <a:p>
            <a:pPr lvl="1" algn="just"/>
            <a:r>
              <a:rPr lang="en-US" sz="2000" dirty="0"/>
              <a:t>The long timeframe of 6 years to fulfill the export obligation allows businesses to ramp up production and expand their export markets.</a:t>
            </a:r>
          </a:p>
          <a:p>
            <a:pPr algn="just"/>
            <a:endParaRPr lang="en-US" sz="2000" dirty="0"/>
          </a:p>
        </p:txBody>
      </p:sp>
    </p:spTree>
    <p:extLst>
      <p:ext uri="{BB962C8B-B14F-4D97-AF65-F5344CB8AC3E}">
        <p14:creationId xmlns:p14="http://schemas.microsoft.com/office/powerpoint/2010/main" val="967960159"/>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b="1" dirty="0"/>
              <a:t>Monitoring of EO</a:t>
            </a:r>
            <a:endParaRPr lang="en-US" sz="2800" dirty="0"/>
          </a:p>
        </p:txBody>
      </p:sp>
      <p:sp>
        <p:nvSpPr>
          <p:cNvPr id="3" name="Content Placeholder 2"/>
          <p:cNvSpPr>
            <a:spLocks noGrp="1"/>
          </p:cNvSpPr>
          <p:nvPr>
            <p:ph idx="1"/>
          </p:nvPr>
        </p:nvSpPr>
        <p:spPr/>
        <p:txBody>
          <a:bodyPr>
            <a:normAutofit lnSpcReduction="10000"/>
          </a:bodyPr>
          <a:lstStyle/>
          <a:p>
            <a:pPr lvl="0" algn="just"/>
            <a:r>
              <a:rPr lang="en-US" b="1" dirty="0"/>
              <a:t>Proof of Export:</a:t>
            </a:r>
            <a:endParaRPr lang="en-US" sz="1400" dirty="0"/>
          </a:p>
          <a:p>
            <a:pPr lvl="1" algn="just"/>
            <a:r>
              <a:rPr lang="en-US" dirty="0"/>
              <a:t>Exporters need to submit </a:t>
            </a:r>
            <a:r>
              <a:rPr lang="en-US" b="1" dirty="0"/>
              <a:t>shipping bills</a:t>
            </a:r>
            <a:r>
              <a:rPr lang="en-US" dirty="0"/>
              <a:t>, </a:t>
            </a:r>
            <a:r>
              <a:rPr lang="en-US" b="1" dirty="0"/>
              <a:t>export invoices</a:t>
            </a:r>
            <a:r>
              <a:rPr lang="en-US" dirty="0"/>
              <a:t>, and </a:t>
            </a:r>
            <a:r>
              <a:rPr lang="en-US" b="1" dirty="0"/>
              <a:t>Bank Realization Certificate (BRC)</a:t>
            </a:r>
            <a:r>
              <a:rPr lang="en-US" dirty="0"/>
              <a:t> as proof of export.</a:t>
            </a:r>
            <a:endParaRPr lang="en-US" sz="1200" dirty="0"/>
          </a:p>
          <a:p>
            <a:pPr lvl="0" algn="just"/>
            <a:r>
              <a:rPr lang="en-US" b="1" dirty="0"/>
              <a:t>Annual Reporting:</a:t>
            </a:r>
            <a:endParaRPr lang="en-US" sz="1400" dirty="0"/>
          </a:p>
          <a:p>
            <a:pPr lvl="1" algn="just"/>
            <a:r>
              <a:rPr lang="en-US" dirty="0"/>
              <a:t>The license holder must submit an </a:t>
            </a:r>
            <a:r>
              <a:rPr lang="en-US" b="1" dirty="0"/>
              <a:t>Annual Progress Report</a:t>
            </a:r>
            <a:r>
              <a:rPr lang="en-US" dirty="0"/>
              <a:t> to DGFT, detailing the fulfillment of the export obligation.</a:t>
            </a:r>
            <a:endParaRPr lang="en-US" sz="1200" dirty="0"/>
          </a:p>
          <a:p>
            <a:pPr lvl="0" algn="just"/>
            <a:r>
              <a:rPr lang="en-US" b="1" dirty="0"/>
              <a:t>Audit and Verification:</a:t>
            </a:r>
            <a:endParaRPr lang="en-US" sz="1400" dirty="0"/>
          </a:p>
          <a:p>
            <a:pPr lvl="1" algn="just"/>
            <a:r>
              <a:rPr lang="en-US" dirty="0"/>
              <a:t>Customs and DGFT authorities may conduct audits to ensure compliance with the scheme's terms and conditions.</a:t>
            </a:r>
            <a:endParaRPr lang="en-US" sz="1200" dirty="0"/>
          </a:p>
          <a:p>
            <a:pPr algn="just"/>
            <a:endParaRPr lang="en-US" dirty="0"/>
          </a:p>
        </p:txBody>
      </p:sp>
    </p:spTree>
    <p:extLst>
      <p:ext uri="{BB962C8B-B14F-4D97-AF65-F5344CB8AC3E}">
        <p14:creationId xmlns:p14="http://schemas.microsoft.com/office/powerpoint/2010/main" val="102494160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Eligibility Criteria</a:t>
            </a:r>
            <a:endParaRPr lang="en-US" dirty="0"/>
          </a:p>
        </p:txBody>
      </p:sp>
      <p:sp>
        <p:nvSpPr>
          <p:cNvPr id="3" name="Content Placeholder 2"/>
          <p:cNvSpPr>
            <a:spLocks noGrp="1"/>
          </p:cNvSpPr>
          <p:nvPr>
            <p:ph idx="1"/>
          </p:nvPr>
        </p:nvSpPr>
        <p:spPr/>
        <p:txBody>
          <a:bodyPr>
            <a:normAutofit/>
          </a:bodyPr>
          <a:lstStyle/>
          <a:p>
            <a:pPr lvl="0" algn="just"/>
            <a:r>
              <a:rPr lang="en-US" sz="2000" b="1" dirty="0">
                <a:latin typeface="+mj-lt"/>
              </a:rPr>
              <a:t>Manufacturer-Exporters:</a:t>
            </a:r>
            <a:r>
              <a:rPr lang="en-US" sz="2000" dirty="0">
                <a:latin typeface="+mj-lt"/>
              </a:rPr>
              <a:t> Entities that manufacture goods for export.</a:t>
            </a:r>
          </a:p>
          <a:p>
            <a:pPr lvl="0" algn="just"/>
            <a:r>
              <a:rPr lang="en-US" sz="2000" b="1" dirty="0">
                <a:latin typeface="+mj-lt"/>
              </a:rPr>
              <a:t>Merchant Exporters:</a:t>
            </a:r>
            <a:r>
              <a:rPr lang="en-US" sz="2000" dirty="0">
                <a:latin typeface="+mj-lt"/>
              </a:rPr>
              <a:t> They can apply for Advance Authorization provided they have a supporting manufacturer.</a:t>
            </a:r>
          </a:p>
          <a:p>
            <a:pPr lvl="0" algn="just"/>
            <a:r>
              <a:rPr lang="en-US" sz="2000" b="1" dirty="0">
                <a:latin typeface="+mj-lt"/>
              </a:rPr>
              <a:t>Service Providers:</a:t>
            </a:r>
            <a:r>
              <a:rPr lang="en-US" sz="2000" dirty="0">
                <a:latin typeface="+mj-lt"/>
              </a:rPr>
              <a:t> Export-oriented service providers who use inputs for rendering export services can also avail themselves of this scheme.</a:t>
            </a:r>
          </a:p>
          <a:p>
            <a:pPr lvl="0" algn="just"/>
            <a:r>
              <a:rPr lang="en-US" sz="2000" b="1" dirty="0">
                <a:latin typeface="+mj-lt"/>
              </a:rPr>
              <a:t>Deemed Exports:</a:t>
            </a:r>
            <a:r>
              <a:rPr lang="en-US" sz="2000" dirty="0">
                <a:latin typeface="+mj-lt"/>
              </a:rPr>
              <a:t> Supplies made under categories like EOUs, SEZs, and projects funded by international agencies are considered under deemed exports, making them eligible for Advance Authorization.</a:t>
            </a:r>
          </a:p>
          <a:p>
            <a:pPr algn="just"/>
            <a:endParaRPr lang="en-US" sz="2000" dirty="0">
              <a:latin typeface="+mj-lt"/>
            </a:endParaRPr>
          </a:p>
        </p:txBody>
      </p:sp>
    </p:spTree>
    <p:extLst>
      <p:ext uri="{BB962C8B-B14F-4D97-AF65-F5344CB8AC3E}">
        <p14:creationId xmlns:p14="http://schemas.microsoft.com/office/powerpoint/2010/main" val="1959010527"/>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b="1" dirty="0"/>
              <a:t>Penalties for Non-Compliance</a:t>
            </a:r>
            <a:endParaRPr lang="en-US" sz="2800" dirty="0"/>
          </a:p>
        </p:txBody>
      </p:sp>
      <p:sp>
        <p:nvSpPr>
          <p:cNvPr id="3" name="Content Placeholder 2"/>
          <p:cNvSpPr>
            <a:spLocks noGrp="1"/>
          </p:cNvSpPr>
          <p:nvPr>
            <p:ph idx="1"/>
          </p:nvPr>
        </p:nvSpPr>
        <p:spPr/>
        <p:txBody>
          <a:bodyPr/>
          <a:lstStyle/>
          <a:p>
            <a:pPr marL="0" indent="0" algn="just">
              <a:buNone/>
            </a:pPr>
            <a:r>
              <a:rPr lang="en-US" dirty="0"/>
              <a:t>In cases where the exporter fails to fulfill the export obligation, they may face penalties, including:</a:t>
            </a:r>
            <a:endParaRPr lang="en-US" sz="1400" dirty="0"/>
          </a:p>
          <a:p>
            <a:pPr lvl="0" algn="just"/>
            <a:r>
              <a:rPr lang="en-US" b="1" dirty="0"/>
              <a:t>Repayment of Duty Saved with Interest:</a:t>
            </a:r>
            <a:endParaRPr lang="en-US" sz="1400" dirty="0"/>
          </a:p>
          <a:p>
            <a:pPr lvl="1" algn="just"/>
            <a:r>
              <a:rPr lang="en-US" dirty="0"/>
              <a:t>The duty saved on the import of capital goods, along with interest (typically 15% per annum), must be repaid if the export obligation is not fulfilled within the stipulated time.</a:t>
            </a:r>
            <a:endParaRPr lang="en-US" sz="1200" dirty="0"/>
          </a:p>
          <a:p>
            <a:pPr lvl="0" algn="just"/>
            <a:r>
              <a:rPr lang="en-US" b="1" dirty="0"/>
              <a:t>Penalties by DGFT:</a:t>
            </a:r>
            <a:endParaRPr lang="en-US" sz="1400" dirty="0"/>
          </a:p>
          <a:p>
            <a:pPr lvl="1" algn="just"/>
            <a:r>
              <a:rPr lang="en-US" dirty="0"/>
              <a:t>The DGFT may impose penalties or suspend future authorizations for non-compliant exporters.</a:t>
            </a:r>
            <a:endParaRPr lang="en-US" sz="1200" dirty="0"/>
          </a:p>
          <a:p>
            <a:pPr algn="just"/>
            <a:endParaRPr lang="en-US" dirty="0"/>
          </a:p>
        </p:txBody>
      </p:sp>
    </p:spTree>
    <p:extLst>
      <p:ext uri="{BB962C8B-B14F-4D97-AF65-F5344CB8AC3E}">
        <p14:creationId xmlns:p14="http://schemas.microsoft.com/office/powerpoint/2010/main" val="1548299816"/>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b="1" dirty="0"/>
              <a:t>Amendments and Extensions</a:t>
            </a:r>
            <a:endParaRPr lang="en-US" sz="2800" dirty="0"/>
          </a:p>
        </p:txBody>
      </p:sp>
      <p:sp>
        <p:nvSpPr>
          <p:cNvPr id="3" name="Content Placeholder 2"/>
          <p:cNvSpPr>
            <a:spLocks noGrp="1"/>
          </p:cNvSpPr>
          <p:nvPr>
            <p:ph idx="1"/>
          </p:nvPr>
        </p:nvSpPr>
        <p:spPr/>
        <p:txBody>
          <a:bodyPr/>
          <a:lstStyle/>
          <a:p>
            <a:pPr lvl="0" algn="just"/>
            <a:r>
              <a:rPr lang="en-US" b="1" dirty="0"/>
              <a:t>Amendments to Authorization:</a:t>
            </a:r>
            <a:endParaRPr lang="en-US" sz="1400" dirty="0"/>
          </a:p>
          <a:p>
            <a:pPr lvl="1" algn="just"/>
            <a:r>
              <a:rPr lang="en-US" dirty="0"/>
              <a:t>In certain cases, EPCG authorization may be amended, such as changes in the description of capital goods or the unit where the goods are used.</a:t>
            </a:r>
            <a:endParaRPr lang="en-US" sz="1200" dirty="0"/>
          </a:p>
          <a:p>
            <a:pPr lvl="0" algn="just"/>
            <a:r>
              <a:rPr lang="en-US" b="1" dirty="0"/>
              <a:t>Extension of EO Period:</a:t>
            </a:r>
            <a:endParaRPr lang="en-US" sz="1400" dirty="0"/>
          </a:p>
          <a:p>
            <a:pPr algn="just"/>
            <a:r>
              <a:rPr lang="en-US" dirty="0"/>
              <a:t>If the exporter is unable to fulfill the EO within 6 years, they may request an </a:t>
            </a:r>
            <a:r>
              <a:rPr lang="en-US" b="1" dirty="0"/>
              <a:t>extension</a:t>
            </a:r>
            <a:r>
              <a:rPr lang="en-US" dirty="0"/>
              <a:t> from DGFT, though such extensions typically come with conditions, such as paying additional duties or fines.</a:t>
            </a:r>
          </a:p>
        </p:txBody>
      </p:sp>
    </p:spTree>
    <p:extLst>
      <p:ext uri="{BB962C8B-B14F-4D97-AF65-F5344CB8AC3E}">
        <p14:creationId xmlns:p14="http://schemas.microsoft.com/office/powerpoint/2010/main" val="3866422560"/>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b="1" dirty="0"/>
              <a:t>EPCG for Deemed Exports</a:t>
            </a:r>
            <a:endParaRPr lang="en-US" sz="2800" dirty="0"/>
          </a:p>
        </p:txBody>
      </p:sp>
      <p:sp>
        <p:nvSpPr>
          <p:cNvPr id="3" name="Content Placeholder 2"/>
          <p:cNvSpPr>
            <a:spLocks noGrp="1"/>
          </p:cNvSpPr>
          <p:nvPr>
            <p:ph idx="1"/>
          </p:nvPr>
        </p:nvSpPr>
        <p:spPr/>
        <p:txBody>
          <a:bodyPr/>
          <a:lstStyle/>
          <a:p>
            <a:pPr algn="just"/>
            <a:r>
              <a:rPr lang="en-US" dirty="0"/>
              <a:t>The EPCG scheme is also applicable to </a:t>
            </a:r>
            <a:r>
              <a:rPr lang="en-US" b="1" dirty="0"/>
              <a:t>Deemed Exports</a:t>
            </a:r>
            <a:r>
              <a:rPr lang="en-US" dirty="0"/>
              <a:t> (transactions where goods do not physically leave India but are considered exports for benefits). This applies to:</a:t>
            </a:r>
          </a:p>
          <a:p>
            <a:pPr lvl="0" algn="just"/>
            <a:r>
              <a:rPr lang="en-US" dirty="0"/>
              <a:t>Supply to </a:t>
            </a:r>
            <a:r>
              <a:rPr lang="en-US" b="1" dirty="0"/>
              <a:t>SEZs</a:t>
            </a:r>
            <a:r>
              <a:rPr lang="en-US" dirty="0"/>
              <a:t>, </a:t>
            </a:r>
            <a:r>
              <a:rPr lang="en-US" b="1" dirty="0"/>
              <a:t>EOUs</a:t>
            </a:r>
            <a:r>
              <a:rPr lang="en-US" dirty="0"/>
              <a:t>, and </a:t>
            </a:r>
            <a:r>
              <a:rPr lang="en-US" b="1" dirty="0"/>
              <a:t>projects funded by international agencies</a:t>
            </a:r>
            <a:r>
              <a:rPr lang="en-US" dirty="0"/>
              <a:t>.</a:t>
            </a:r>
          </a:p>
          <a:p>
            <a:pPr algn="just"/>
            <a:r>
              <a:rPr lang="en-US" dirty="0"/>
              <a:t>Capital goods imported under EPCG can be used for the production of goods supplied under these deemed export categories</a:t>
            </a:r>
          </a:p>
        </p:txBody>
      </p:sp>
    </p:spTree>
    <p:extLst>
      <p:ext uri="{BB962C8B-B14F-4D97-AF65-F5344CB8AC3E}">
        <p14:creationId xmlns:p14="http://schemas.microsoft.com/office/powerpoint/2010/main" val="3477486123"/>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b="1" dirty="0"/>
              <a:t>EPCG and Foreign Trade Policy (FTP)</a:t>
            </a:r>
            <a:br>
              <a:rPr lang="en-US" sz="2800" dirty="0"/>
            </a:br>
            <a:endParaRPr lang="en-US" sz="2800" dirty="0"/>
          </a:p>
        </p:txBody>
      </p:sp>
      <p:sp>
        <p:nvSpPr>
          <p:cNvPr id="3" name="Content Placeholder 2"/>
          <p:cNvSpPr>
            <a:spLocks noGrp="1"/>
          </p:cNvSpPr>
          <p:nvPr>
            <p:ph idx="1"/>
          </p:nvPr>
        </p:nvSpPr>
        <p:spPr/>
        <p:txBody>
          <a:bodyPr/>
          <a:lstStyle/>
          <a:p>
            <a:pPr algn="just"/>
            <a:r>
              <a:rPr lang="en-US" dirty="0"/>
              <a:t>The EPCG scheme plays a crucial role in the overall </a:t>
            </a:r>
            <a:r>
              <a:rPr lang="en-US" b="1" dirty="0"/>
              <a:t>Foreign Trade Policy (FTP)</a:t>
            </a:r>
            <a:r>
              <a:rPr lang="en-US" dirty="0"/>
              <a:t> of India, providing significant support for achieving higher export growth by improving the country's production capabilities. It contributes to the goal of increasing India’s share in global trade by promoting manufacturing excellence and competitiveness.</a:t>
            </a:r>
          </a:p>
          <a:p>
            <a:pPr algn="just"/>
            <a:endParaRPr lang="en-US" dirty="0"/>
          </a:p>
        </p:txBody>
      </p:sp>
    </p:spTree>
    <p:extLst>
      <p:ext uri="{BB962C8B-B14F-4D97-AF65-F5344CB8AC3E}">
        <p14:creationId xmlns:p14="http://schemas.microsoft.com/office/powerpoint/2010/main" val="1512287942"/>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Sum up</a:t>
            </a:r>
          </a:p>
        </p:txBody>
      </p:sp>
      <p:sp>
        <p:nvSpPr>
          <p:cNvPr id="3" name="Content Placeholder 2"/>
          <p:cNvSpPr>
            <a:spLocks noGrp="1"/>
          </p:cNvSpPr>
          <p:nvPr>
            <p:ph idx="1"/>
          </p:nvPr>
        </p:nvSpPr>
        <p:spPr/>
        <p:txBody>
          <a:bodyPr>
            <a:normAutofit/>
          </a:bodyPr>
          <a:lstStyle/>
          <a:p>
            <a:pPr marL="0" marR="0" algn="just">
              <a:lnSpc>
                <a:spcPct val="107000"/>
              </a:lnSpc>
              <a:spcBef>
                <a:spcPts val="0"/>
              </a:spcBef>
              <a:spcAft>
                <a:spcPts val="800"/>
              </a:spcAft>
            </a:pPr>
            <a:r>
              <a:rPr lang="en-US" sz="2400" dirty="0"/>
              <a:t>The EPCG scheme under Indian Customs is a highly beneficial scheme for exporters, enabling them to import capital goods at zero or reduced duty, provided they meet export obligations. By allowing access to advanced technology and reducing upfront capital costs, the scheme helps Indian businesses improve their global competitiveness. However, careful attention to fulfilling the export obligation is necessary to avoid penalties.</a:t>
            </a:r>
          </a:p>
        </p:txBody>
      </p:sp>
    </p:spTree>
    <p:extLst>
      <p:ext uri="{BB962C8B-B14F-4D97-AF65-F5344CB8AC3E}">
        <p14:creationId xmlns:p14="http://schemas.microsoft.com/office/powerpoint/2010/main" val="3613374867"/>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a:t>The other schemes under the Custom Act</a:t>
            </a:r>
          </a:p>
          <a:p>
            <a:pPr marL="0" indent="0">
              <a:buNone/>
            </a:pPr>
            <a:endParaRPr lang="en-US" dirty="0"/>
          </a:p>
          <a:p>
            <a:r>
              <a:rPr lang="en-US" dirty="0"/>
              <a:t> </a:t>
            </a:r>
            <a:r>
              <a:rPr lang="en-US" b="1" dirty="0"/>
              <a:t>EOU (Export Oriented Units), </a:t>
            </a:r>
          </a:p>
          <a:p>
            <a:r>
              <a:rPr lang="en-US" b="1" dirty="0"/>
              <a:t>EHTP (Electronic Hardware Technology Park), </a:t>
            </a:r>
          </a:p>
          <a:p>
            <a:r>
              <a:rPr lang="en-US" b="1" dirty="0"/>
              <a:t>STPI (Software Technology Parks of India),</a:t>
            </a:r>
            <a:r>
              <a:rPr lang="en-US" dirty="0"/>
              <a:t> and </a:t>
            </a:r>
          </a:p>
          <a:p>
            <a:r>
              <a:rPr lang="en-US" b="1" dirty="0"/>
              <a:t>BTP (Bio-Technology Parks)</a:t>
            </a:r>
            <a:r>
              <a:rPr lang="en-US" dirty="0"/>
              <a:t> under</a:t>
            </a:r>
          </a:p>
        </p:txBody>
      </p:sp>
    </p:spTree>
    <p:extLst>
      <p:ext uri="{BB962C8B-B14F-4D97-AF65-F5344CB8AC3E}">
        <p14:creationId xmlns:p14="http://schemas.microsoft.com/office/powerpoint/2010/main" val="2414158925"/>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b="1" dirty="0"/>
              <a:t>Export Oriented Unit (EOU) Scheme</a:t>
            </a:r>
          </a:p>
        </p:txBody>
      </p:sp>
      <p:sp>
        <p:nvSpPr>
          <p:cNvPr id="3" name="Content Placeholder 2"/>
          <p:cNvSpPr>
            <a:spLocks noGrp="1"/>
          </p:cNvSpPr>
          <p:nvPr>
            <p:ph idx="1"/>
          </p:nvPr>
        </p:nvSpPr>
        <p:spPr/>
        <p:txBody>
          <a:bodyPr/>
          <a:lstStyle/>
          <a:p>
            <a:pPr lvl="0" algn="just"/>
            <a:r>
              <a:rPr lang="en-US" dirty="0"/>
              <a:t>The </a:t>
            </a:r>
            <a:r>
              <a:rPr lang="en-US" b="1" dirty="0"/>
              <a:t>EOU scheme</a:t>
            </a:r>
            <a:r>
              <a:rPr lang="en-US" dirty="0"/>
              <a:t> is designed to encourage export-oriented production by providing duty-free import and procurement of goods required for manufacturing export products.</a:t>
            </a:r>
          </a:p>
          <a:p>
            <a:pPr lvl="0" algn="just"/>
            <a:r>
              <a:rPr lang="en-US" dirty="0"/>
              <a:t>The units operating under this scheme are required to focus primarily on exports and contribute to foreign exchange earnings.</a:t>
            </a:r>
          </a:p>
          <a:p>
            <a:pPr algn="just"/>
            <a:endParaRPr lang="en-US" dirty="0"/>
          </a:p>
        </p:txBody>
      </p:sp>
    </p:spTree>
    <p:extLst>
      <p:ext uri="{BB962C8B-B14F-4D97-AF65-F5344CB8AC3E}">
        <p14:creationId xmlns:p14="http://schemas.microsoft.com/office/powerpoint/2010/main" val="3507342183"/>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b="1" dirty="0"/>
              <a:t>Key Features</a:t>
            </a:r>
            <a:br>
              <a:rPr lang="en-US" sz="2800" b="1" dirty="0"/>
            </a:br>
            <a:endParaRPr lang="en-US" sz="2800" dirty="0"/>
          </a:p>
        </p:txBody>
      </p:sp>
      <p:sp>
        <p:nvSpPr>
          <p:cNvPr id="3" name="Content Placeholder 2"/>
          <p:cNvSpPr>
            <a:spLocks noGrp="1"/>
          </p:cNvSpPr>
          <p:nvPr>
            <p:ph idx="1"/>
          </p:nvPr>
        </p:nvSpPr>
        <p:spPr>
          <a:xfrm>
            <a:off x="628650" y="1302327"/>
            <a:ext cx="7886700" cy="4874636"/>
          </a:xfrm>
        </p:spPr>
        <p:txBody>
          <a:bodyPr>
            <a:normAutofit fontScale="70000" lnSpcReduction="20000"/>
          </a:bodyPr>
          <a:lstStyle/>
          <a:p>
            <a:pPr lvl="0" algn="just"/>
            <a:r>
              <a:rPr lang="en-US" b="1" dirty="0"/>
              <a:t>Duty-Free Import/Procurement:</a:t>
            </a:r>
            <a:endParaRPr lang="en-US" sz="1600" dirty="0"/>
          </a:p>
          <a:p>
            <a:pPr lvl="1" algn="just"/>
            <a:r>
              <a:rPr lang="en-US" dirty="0"/>
              <a:t>EOUs are allowed to import or procure domestically </a:t>
            </a:r>
            <a:r>
              <a:rPr lang="en-US" b="1" dirty="0"/>
              <a:t>capital goods</a:t>
            </a:r>
            <a:r>
              <a:rPr lang="en-US" dirty="0"/>
              <a:t>, raw materials, consumables, and spares without paying customs or excise duties.</a:t>
            </a:r>
            <a:endParaRPr lang="en-US" sz="1200" dirty="0"/>
          </a:p>
          <a:p>
            <a:pPr lvl="0" algn="just"/>
            <a:r>
              <a:rPr lang="en-US" b="1" dirty="0"/>
              <a:t>Export Obligation (EO):</a:t>
            </a:r>
            <a:endParaRPr lang="en-US" sz="1600" dirty="0"/>
          </a:p>
          <a:p>
            <a:pPr lvl="1" algn="just"/>
            <a:r>
              <a:rPr lang="en-US" dirty="0"/>
              <a:t>EOUs must meet a specific </a:t>
            </a:r>
            <a:r>
              <a:rPr lang="en-US" b="1" dirty="0"/>
              <a:t>export obligation</a:t>
            </a:r>
            <a:r>
              <a:rPr lang="en-US" dirty="0"/>
              <a:t>, i.e., they need to export goods or services worth at least </a:t>
            </a:r>
            <a:r>
              <a:rPr lang="en-US" b="1" dirty="0"/>
              <a:t>positive Net Foreign Exchange (NFE)</a:t>
            </a:r>
            <a:r>
              <a:rPr lang="en-US" dirty="0"/>
              <a:t> within a specified period.</a:t>
            </a:r>
            <a:endParaRPr lang="en-US" sz="1200" dirty="0"/>
          </a:p>
          <a:p>
            <a:pPr lvl="1" algn="just"/>
            <a:r>
              <a:rPr lang="en-US" b="1" dirty="0"/>
              <a:t>NFE = FOB value of exports – CIF value of all imports</a:t>
            </a:r>
            <a:r>
              <a:rPr lang="en-US" dirty="0"/>
              <a:t>.</a:t>
            </a:r>
            <a:endParaRPr lang="en-US" sz="1200" dirty="0"/>
          </a:p>
          <a:p>
            <a:pPr lvl="0" algn="just"/>
            <a:r>
              <a:rPr lang="en-US" b="1" dirty="0"/>
              <a:t>DTA Sales:</a:t>
            </a:r>
            <a:endParaRPr lang="en-US" sz="1600" dirty="0"/>
          </a:p>
          <a:p>
            <a:pPr lvl="1" algn="just"/>
            <a:r>
              <a:rPr lang="en-US" dirty="0"/>
              <a:t>EOUs are permitted to sell up to </a:t>
            </a:r>
            <a:r>
              <a:rPr lang="en-US" b="1" dirty="0"/>
              <a:t>50%</a:t>
            </a:r>
            <a:r>
              <a:rPr lang="en-US" dirty="0"/>
              <a:t> of their production in the Domestic Tariff Area (DTA) with applicable duties, subject to conditions.</a:t>
            </a:r>
            <a:endParaRPr lang="en-US" sz="1200" dirty="0"/>
          </a:p>
          <a:p>
            <a:pPr lvl="0" algn="just"/>
            <a:r>
              <a:rPr lang="en-US" b="1" dirty="0"/>
              <a:t>Deemed Exports:</a:t>
            </a:r>
            <a:endParaRPr lang="en-US" sz="1600" dirty="0"/>
          </a:p>
          <a:p>
            <a:pPr lvl="1" algn="just"/>
            <a:r>
              <a:rPr lang="en-US" dirty="0"/>
              <a:t>Supplies made to SEZs, EHTP, STP, or other EOUs are treated as deemed exports and are eligible for benefits like duty drawback and refund of taxes.</a:t>
            </a:r>
            <a:endParaRPr lang="en-US" sz="1200" dirty="0"/>
          </a:p>
          <a:p>
            <a:pPr lvl="0" algn="just"/>
            <a:r>
              <a:rPr lang="en-US" b="1" dirty="0"/>
              <a:t>Exemption from Duties:</a:t>
            </a:r>
            <a:endParaRPr lang="en-US" sz="1600" dirty="0"/>
          </a:p>
          <a:p>
            <a:pPr lvl="1" algn="just"/>
            <a:r>
              <a:rPr lang="en-US" dirty="0"/>
              <a:t>EOUs enjoy exemptions from </a:t>
            </a:r>
            <a:r>
              <a:rPr lang="en-US" b="1" dirty="0"/>
              <a:t>Basic Customs Duty (BCD), IGST, Safeguard Duty, and Anti-dumping Duty</a:t>
            </a:r>
            <a:r>
              <a:rPr lang="en-US" dirty="0"/>
              <a:t> on inputs required for export production.</a:t>
            </a:r>
            <a:endParaRPr lang="en-US" sz="1200" dirty="0"/>
          </a:p>
          <a:p>
            <a:pPr algn="just"/>
            <a:endParaRPr lang="en-US" dirty="0"/>
          </a:p>
        </p:txBody>
      </p:sp>
    </p:spTree>
    <p:extLst>
      <p:ext uri="{BB962C8B-B14F-4D97-AF65-F5344CB8AC3E}">
        <p14:creationId xmlns:p14="http://schemas.microsoft.com/office/powerpoint/2010/main" val="2701031474"/>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b="1" dirty="0"/>
              <a:t>Eligibility</a:t>
            </a:r>
            <a:br>
              <a:rPr lang="en-US" sz="2800" b="1" dirty="0"/>
            </a:br>
            <a:endParaRPr lang="en-US" sz="2800" dirty="0"/>
          </a:p>
        </p:txBody>
      </p:sp>
      <p:sp>
        <p:nvSpPr>
          <p:cNvPr id="3" name="Content Placeholder 2"/>
          <p:cNvSpPr>
            <a:spLocks noGrp="1"/>
          </p:cNvSpPr>
          <p:nvPr>
            <p:ph idx="1"/>
          </p:nvPr>
        </p:nvSpPr>
        <p:spPr>
          <a:xfrm>
            <a:off x="628650" y="1293091"/>
            <a:ext cx="7886700" cy="4883872"/>
          </a:xfrm>
        </p:spPr>
        <p:txBody>
          <a:bodyPr>
            <a:normAutofit/>
          </a:bodyPr>
          <a:lstStyle/>
          <a:p>
            <a:pPr lvl="0" algn="just"/>
            <a:r>
              <a:rPr lang="en-US" sz="2400" b="1" dirty="0">
                <a:latin typeface="+mj-lt"/>
              </a:rPr>
              <a:t>Manufacturers</a:t>
            </a:r>
            <a:r>
              <a:rPr lang="en-US" sz="2400" dirty="0">
                <a:latin typeface="+mj-lt"/>
              </a:rPr>
              <a:t> and </a:t>
            </a:r>
            <a:r>
              <a:rPr lang="en-US" sz="2400" b="1" dirty="0">
                <a:latin typeface="+mj-lt"/>
              </a:rPr>
              <a:t>Service Providers</a:t>
            </a:r>
            <a:r>
              <a:rPr lang="en-US" sz="2400" dirty="0">
                <a:latin typeface="+mj-lt"/>
              </a:rPr>
              <a:t> engaged in export-oriented production are eligible to apply for the EOU scheme.</a:t>
            </a:r>
          </a:p>
          <a:p>
            <a:pPr algn="just"/>
            <a:r>
              <a:rPr lang="en-US" sz="2400" dirty="0">
                <a:latin typeface="+mj-lt"/>
              </a:rPr>
              <a:t>Both </a:t>
            </a:r>
            <a:r>
              <a:rPr lang="en-US" sz="2400" b="1" dirty="0">
                <a:latin typeface="+mj-lt"/>
              </a:rPr>
              <a:t>newly established units</a:t>
            </a:r>
            <a:r>
              <a:rPr lang="en-US" sz="2400" dirty="0">
                <a:latin typeface="+mj-lt"/>
              </a:rPr>
              <a:t> and existing units converting to EOU status are eligible</a:t>
            </a:r>
          </a:p>
        </p:txBody>
      </p:sp>
    </p:spTree>
    <p:extLst>
      <p:ext uri="{BB962C8B-B14F-4D97-AF65-F5344CB8AC3E}">
        <p14:creationId xmlns:p14="http://schemas.microsoft.com/office/powerpoint/2010/main" val="3444548101"/>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b="1" dirty="0"/>
              <a:t>Benefits</a:t>
            </a:r>
            <a:br>
              <a:rPr lang="en-US" sz="2800" b="1" dirty="0"/>
            </a:br>
            <a:endParaRPr lang="en-US" sz="2800" dirty="0"/>
          </a:p>
        </p:txBody>
      </p:sp>
      <p:sp>
        <p:nvSpPr>
          <p:cNvPr id="3" name="Content Placeholder 2"/>
          <p:cNvSpPr>
            <a:spLocks noGrp="1"/>
          </p:cNvSpPr>
          <p:nvPr>
            <p:ph idx="1"/>
          </p:nvPr>
        </p:nvSpPr>
        <p:spPr/>
        <p:txBody>
          <a:bodyPr>
            <a:normAutofit/>
          </a:bodyPr>
          <a:lstStyle/>
          <a:p>
            <a:pPr lvl="0"/>
            <a:r>
              <a:rPr lang="en-US" sz="2400" b="1" dirty="0">
                <a:latin typeface="+mj-lt"/>
              </a:rPr>
              <a:t>Duty-Free Imports:</a:t>
            </a:r>
            <a:endParaRPr lang="en-US" sz="2400" dirty="0">
              <a:latin typeface="+mj-lt"/>
            </a:endParaRPr>
          </a:p>
          <a:p>
            <a:pPr lvl="1"/>
            <a:r>
              <a:rPr lang="en-US" dirty="0">
                <a:latin typeface="+mj-lt"/>
              </a:rPr>
              <a:t>Allows duty-free import of raw materials, machinery, and capital goods.</a:t>
            </a:r>
          </a:p>
          <a:p>
            <a:pPr lvl="0"/>
            <a:r>
              <a:rPr lang="en-US" sz="2400" b="1" dirty="0">
                <a:latin typeface="+mj-lt"/>
              </a:rPr>
              <a:t>Financial Incentives:</a:t>
            </a:r>
            <a:endParaRPr lang="en-US" sz="2400" dirty="0">
              <a:latin typeface="+mj-lt"/>
            </a:endParaRPr>
          </a:p>
          <a:p>
            <a:pPr lvl="1"/>
            <a:r>
              <a:rPr lang="en-US" dirty="0">
                <a:latin typeface="+mj-lt"/>
              </a:rPr>
              <a:t>Income tax exemptions under specific sections of the Income Tax Act for export profits (applicable in certain cases).</a:t>
            </a:r>
          </a:p>
          <a:p>
            <a:pPr lvl="0"/>
            <a:r>
              <a:rPr lang="en-US" sz="2400" b="1" dirty="0">
                <a:latin typeface="+mj-lt"/>
              </a:rPr>
              <a:t>Deemed Exports:</a:t>
            </a:r>
            <a:endParaRPr lang="en-US" sz="2400" dirty="0">
              <a:latin typeface="+mj-lt"/>
            </a:endParaRPr>
          </a:p>
          <a:p>
            <a:pPr lvl="1"/>
            <a:r>
              <a:rPr lang="en-US" dirty="0">
                <a:latin typeface="+mj-lt"/>
              </a:rPr>
              <a:t>Supplies to other export-oriented schemes are treated as deemed exports with duty drawbacks.</a:t>
            </a:r>
          </a:p>
          <a:p>
            <a:endParaRPr lang="en-US" sz="2400" dirty="0">
              <a:latin typeface="+mj-lt"/>
            </a:endParaRPr>
          </a:p>
        </p:txBody>
      </p:sp>
    </p:spTree>
    <p:extLst>
      <p:ext uri="{BB962C8B-B14F-4D97-AF65-F5344CB8AC3E}">
        <p14:creationId xmlns:p14="http://schemas.microsoft.com/office/powerpoint/2010/main" val="125098243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Items Covered</a:t>
            </a:r>
            <a:endParaRPr lang="en-US" dirty="0"/>
          </a:p>
        </p:txBody>
      </p:sp>
      <p:sp>
        <p:nvSpPr>
          <p:cNvPr id="3" name="Content Placeholder 2"/>
          <p:cNvSpPr>
            <a:spLocks noGrp="1"/>
          </p:cNvSpPr>
          <p:nvPr>
            <p:ph idx="1"/>
          </p:nvPr>
        </p:nvSpPr>
        <p:spPr/>
        <p:txBody>
          <a:bodyPr>
            <a:normAutofit lnSpcReduction="10000"/>
          </a:bodyPr>
          <a:lstStyle/>
          <a:p>
            <a:pPr lvl="0" algn="just"/>
            <a:r>
              <a:rPr lang="en-US" b="1" dirty="0"/>
              <a:t>Raw Materials:</a:t>
            </a:r>
            <a:r>
              <a:rPr lang="en-US" dirty="0"/>
              <a:t> Basic materials required for manufacturing.</a:t>
            </a:r>
          </a:p>
          <a:p>
            <a:pPr lvl="0" algn="just"/>
            <a:r>
              <a:rPr lang="en-US" b="1" dirty="0"/>
              <a:t>Components and Intermediates:</a:t>
            </a:r>
            <a:r>
              <a:rPr lang="en-US" dirty="0"/>
              <a:t> Semi-finished goods that form part of the final product.</a:t>
            </a:r>
          </a:p>
          <a:p>
            <a:pPr lvl="0" algn="just"/>
            <a:r>
              <a:rPr lang="en-US" b="1" dirty="0"/>
              <a:t>Consumables:</a:t>
            </a:r>
            <a:r>
              <a:rPr lang="en-US" dirty="0"/>
              <a:t> Items consumed in the production process.</a:t>
            </a:r>
          </a:p>
          <a:p>
            <a:pPr lvl="0" algn="just"/>
            <a:r>
              <a:rPr lang="en-US" b="1" dirty="0"/>
              <a:t>Packaging Materials:</a:t>
            </a:r>
            <a:r>
              <a:rPr lang="en-US" dirty="0"/>
              <a:t> Used for packing the export product.</a:t>
            </a:r>
          </a:p>
          <a:p>
            <a:pPr lvl="0" algn="just"/>
            <a:r>
              <a:rPr lang="en-US" b="1" dirty="0"/>
              <a:t>Catalysts and Other Aids:</a:t>
            </a:r>
            <a:r>
              <a:rPr lang="en-US" dirty="0"/>
              <a:t> Items used to assist in the manufacturing process.</a:t>
            </a:r>
          </a:p>
          <a:p>
            <a:pPr algn="just"/>
            <a:endParaRPr lang="en-US" dirty="0"/>
          </a:p>
        </p:txBody>
      </p:sp>
    </p:spTree>
    <p:extLst>
      <p:ext uri="{BB962C8B-B14F-4D97-AF65-F5344CB8AC3E}">
        <p14:creationId xmlns:p14="http://schemas.microsoft.com/office/powerpoint/2010/main" val="1110800693"/>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b="1" dirty="0"/>
              <a:t>Export Obligation</a:t>
            </a:r>
            <a:br>
              <a:rPr lang="en-US" sz="2800" b="1" dirty="0"/>
            </a:br>
            <a:endParaRPr lang="en-US" sz="2800" dirty="0"/>
          </a:p>
        </p:txBody>
      </p:sp>
      <p:sp>
        <p:nvSpPr>
          <p:cNvPr id="3" name="Content Placeholder 2"/>
          <p:cNvSpPr>
            <a:spLocks noGrp="1"/>
          </p:cNvSpPr>
          <p:nvPr>
            <p:ph idx="1"/>
          </p:nvPr>
        </p:nvSpPr>
        <p:spPr/>
        <p:txBody>
          <a:bodyPr>
            <a:normAutofit/>
          </a:bodyPr>
          <a:lstStyle/>
          <a:p>
            <a:pPr lvl="0" algn="just"/>
            <a:r>
              <a:rPr lang="en-US" sz="2400" dirty="0">
                <a:latin typeface="+mj-lt"/>
              </a:rPr>
              <a:t>EOUs must achieve </a:t>
            </a:r>
            <a:r>
              <a:rPr lang="en-US" sz="2400" b="1" dirty="0">
                <a:latin typeface="+mj-lt"/>
              </a:rPr>
              <a:t>positive NFE</a:t>
            </a:r>
            <a:r>
              <a:rPr lang="en-US" sz="2400" dirty="0">
                <a:latin typeface="+mj-lt"/>
              </a:rPr>
              <a:t> over a period of </a:t>
            </a:r>
            <a:r>
              <a:rPr lang="en-US" sz="2400" b="1" dirty="0">
                <a:latin typeface="+mj-lt"/>
              </a:rPr>
              <a:t>5 years</a:t>
            </a:r>
            <a:r>
              <a:rPr lang="en-US" sz="2400" dirty="0">
                <a:latin typeface="+mj-lt"/>
              </a:rPr>
              <a:t>.</a:t>
            </a:r>
          </a:p>
          <a:p>
            <a:pPr algn="just"/>
            <a:r>
              <a:rPr lang="en-US" sz="2400" dirty="0">
                <a:latin typeface="+mj-lt"/>
              </a:rPr>
              <a:t>The scheme emphasizes earning foreign exchange and contributing to the nation’s export growth.</a:t>
            </a:r>
          </a:p>
        </p:txBody>
      </p:sp>
    </p:spTree>
    <p:extLst>
      <p:ext uri="{BB962C8B-B14F-4D97-AF65-F5344CB8AC3E}">
        <p14:creationId xmlns:p14="http://schemas.microsoft.com/office/powerpoint/2010/main" val="3202552468"/>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b="1" dirty="0"/>
              <a:t>Electronic Hardware Technology Park (EHTP)</a:t>
            </a:r>
          </a:p>
        </p:txBody>
      </p:sp>
      <p:sp>
        <p:nvSpPr>
          <p:cNvPr id="3" name="Content Placeholder 2"/>
          <p:cNvSpPr>
            <a:spLocks noGrp="1"/>
          </p:cNvSpPr>
          <p:nvPr>
            <p:ph idx="1"/>
          </p:nvPr>
        </p:nvSpPr>
        <p:spPr/>
        <p:txBody>
          <a:bodyPr>
            <a:normAutofit/>
          </a:bodyPr>
          <a:lstStyle/>
          <a:p>
            <a:pPr lvl="0" algn="just"/>
            <a:r>
              <a:rPr lang="en-US" sz="2400" dirty="0">
                <a:latin typeface="+mj-lt"/>
              </a:rPr>
              <a:t>The </a:t>
            </a:r>
            <a:r>
              <a:rPr lang="en-US" sz="2400" b="1" dirty="0">
                <a:latin typeface="+mj-lt"/>
              </a:rPr>
              <a:t>EHTP scheme</a:t>
            </a:r>
            <a:r>
              <a:rPr lang="en-US" sz="2400" dirty="0">
                <a:latin typeface="+mj-lt"/>
              </a:rPr>
              <a:t> promotes the manufacturing and export of electronic hardware by allowing units to import and procure goods duty-free for production.</a:t>
            </a:r>
          </a:p>
          <a:p>
            <a:pPr algn="just"/>
            <a:r>
              <a:rPr lang="en-US" sz="2400" dirty="0">
                <a:latin typeface="+mj-lt"/>
              </a:rPr>
              <a:t>The scheme is part of India's focus on growing the electronics industry and positioning the country as a hub for electronics manufacturing</a:t>
            </a:r>
          </a:p>
        </p:txBody>
      </p:sp>
    </p:spTree>
    <p:extLst>
      <p:ext uri="{BB962C8B-B14F-4D97-AF65-F5344CB8AC3E}">
        <p14:creationId xmlns:p14="http://schemas.microsoft.com/office/powerpoint/2010/main" val="1880049766"/>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b="1" dirty="0"/>
              <a:t>Key Features</a:t>
            </a:r>
            <a:br>
              <a:rPr lang="en-US" sz="2800" b="1" dirty="0"/>
            </a:br>
            <a:endParaRPr lang="en-US" sz="2800" dirty="0"/>
          </a:p>
        </p:txBody>
      </p:sp>
      <p:sp>
        <p:nvSpPr>
          <p:cNvPr id="3" name="Content Placeholder 2"/>
          <p:cNvSpPr>
            <a:spLocks noGrp="1"/>
          </p:cNvSpPr>
          <p:nvPr>
            <p:ph idx="1"/>
          </p:nvPr>
        </p:nvSpPr>
        <p:spPr>
          <a:xfrm>
            <a:off x="628650" y="1320800"/>
            <a:ext cx="7886700" cy="4856163"/>
          </a:xfrm>
        </p:spPr>
        <p:txBody>
          <a:bodyPr>
            <a:noAutofit/>
          </a:bodyPr>
          <a:lstStyle/>
          <a:p>
            <a:pPr lvl="0" algn="just"/>
            <a:r>
              <a:rPr lang="en-US" sz="2000" b="1" dirty="0">
                <a:latin typeface="+mj-lt"/>
              </a:rPr>
              <a:t>Duty-Free Imports:</a:t>
            </a:r>
            <a:endParaRPr lang="en-US" sz="2000" dirty="0">
              <a:latin typeface="+mj-lt"/>
            </a:endParaRPr>
          </a:p>
          <a:p>
            <a:pPr lvl="1" algn="just"/>
            <a:r>
              <a:rPr lang="en-US" sz="2000" dirty="0">
                <a:latin typeface="+mj-lt"/>
              </a:rPr>
              <a:t>EHTP units are allowed to import or procure domestically all types of goods (raw materials, consumables, spares, capital goods) required for producing export-oriented electronic hardware without paying duties.</a:t>
            </a:r>
          </a:p>
          <a:p>
            <a:pPr lvl="0" algn="just"/>
            <a:r>
              <a:rPr lang="en-US" sz="2000" b="1" dirty="0">
                <a:latin typeface="+mj-lt"/>
              </a:rPr>
              <a:t>Custom Bonding:</a:t>
            </a:r>
            <a:endParaRPr lang="en-US" sz="2000" dirty="0">
              <a:latin typeface="+mj-lt"/>
            </a:endParaRPr>
          </a:p>
          <a:p>
            <a:pPr lvl="1" algn="just"/>
            <a:r>
              <a:rPr lang="en-US" sz="2000" dirty="0">
                <a:latin typeface="+mj-lt"/>
              </a:rPr>
              <a:t>Units set up under this scheme are </a:t>
            </a:r>
            <a:r>
              <a:rPr lang="en-US" sz="2000" b="1" dirty="0">
                <a:latin typeface="+mj-lt"/>
              </a:rPr>
              <a:t>customs bonded</a:t>
            </a:r>
            <a:r>
              <a:rPr lang="en-US" sz="2000" dirty="0">
                <a:latin typeface="+mj-lt"/>
              </a:rPr>
              <a:t>, meaning they can operate without paying duties on inputs as long as they focus on exports.</a:t>
            </a:r>
          </a:p>
          <a:p>
            <a:pPr lvl="0" algn="just"/>
            <a:r>
              <a:rPr lang="en-US" sz="2000" b="1" dirty="0">
                <a:latin typeface="+mj-lt"/>
              </a:rPr>
              <a:t>Export Obligation (NFE):</a:t>
            </a:r>
            <a:endParaRPr lang="en-US" sz="2000" dirty="0">
              <a:latin typeface="+mj-lt"/>
            </a:endParaRPr>
          </a:p>
          <a:p>
            <a:pPr lvl="1" algn="just"/>
            <a:r>
              <a:rPr lang="en-US" sz="2000" dirty="0">
                <a:latin typeface="+mj-lt"/>
              </a:rPr>
              <a:t>Similar to EOUs, EHTP units must achieve </a:t>
            </a:r>
            <a:r>
              <a:rPr lang="en-US" sz="2000" b="1" dirty="0">
                <a:latin typeface="+mj-lt"/>
              </a:rPr>
              <a:t>positive NFE</a:t>
            </a:r>
            <a:r>
              <a:rPr lang="en-US" sz="2000" dirty="0">
                <a:latin typeface="+mj-lt"/>
              </a:rPr>
              <a:t> over a </a:t>
            </a:r>
            <a:r>
              <a:rPr lang="en-US" sz="2000" b="1" dirty="0">
                <a:latin typeface="+mj-lt"/>
              </a:rPr>
              <a:t>5-year period</a:t>
            </a:r>
            <a:r>
              <a:rPr lang="en-US" sz="2000" dirty="0">
                <a:latin typeface="+mj-lt"/>
              </a:rPr>
              <a:t>.</a:t>
            </a:r>
          </a:p>
          <a:p>
            <a:pPr lvl="0" algn="just"/>
            <a:r>
              <a:rPr lang="en-US" sz="2000" b="1" dirty="0">
                <a:latin typeface="+mj-lt"/>
              </a:rPr>
              <a:t>DTA Sales:</a:t>
            </a:r>
            <a:endParaRPr lang="en-US" sz="2000" dirty="0">
              <a:latin typeface="+mj-lt"/>
            </a:endParaRPr>
          </a:p>
          <a:p>
            <a:pPr lvl="1" algn="just"/>
            <a:r>
              <a:rPr lang="en-US" sz="2000" dirty="0">
                <a:latin typeface="+mj-lt"/>
              </a:rPr>
              <a:t>Limited sales of up to </a:t>
            </a:r>
            <a:r>
              <a:rPr lang="en-US" sz="2000" b="1" dirty="0">
                <a:latin typeface="+mj-lt"/>
              </a:rPr>
              <a:t>50%</a:t>
            </a:r>
            <a:r>
              <a:rPr lang="en-US" sz="2000" dirty="0">
                <a:latin typeface="+mj-lt"/>
              </a:rPr>
              <a:t> of the FOB value of exports in the Domestic Tariff Area (DTA) are allowed on payment of applicable duties.</a:t>
            </a:r>
          </a:p>
          <a:p>
            <a:pPr algn="just"/>
            <a:endParaRPr lang="en-US" sz="2000" dirty="0">
              <a:latin typeface="+mj-lt"/>
            </a:endParaRPr>
          </a:p>
        </p:txBody>
      </p:sp>
    </p:spTree>
    <p:extLst>
      <p:ext uri="{BB962C8B-B14F-4D97-AF65-F5344CB8AC3E}">
        <p14:creationId xmlns:p14="http://schemas.microsoft.com/office/powerpoint/2010/main" val="1506728732"/>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28650" y="517236"/>
            <a:ext cx="7886700" cy="5659727"/>
          </a:xfrm>
        </p:spPr>
        <p:txBody>
          <a:bodyPr>
            <a:noAutofit/>
          </a:bodyPr>
          <a:lstStyle/>
          <a:p>
            <a:pPr marL="0" indent="0" algn="just">
              <a:buNone/>
            </a:pPr>
            <a:r>
              <a:rPr lang="en-US" sz="2000" b="1" dirty="0">
                <a:latin typeface="+mj-lt"/>
              </a:rPr>
              <a:t>Eligibility</a:t>
            </a:r>
          </a:p>
          <a:p>
            <a:pPr lvl="0" algn="just"/>
            <a:r>
              <a:rPr lang="en-US" sz="2000" b="1" dirty="0">
                <a:latin typeface="+mj-lt"/>
              </a:rPr>
              <a:t>Manufacturers</a:t>
            </a:r>
            <a:r>
              <a:rPr lang="en-US" sz="2000" dirty="0">
                <a:latin typeface="+mj-lt"/>
              </a:rPr>
              <a:t> of electronic hardware are eligible to establish units under the EHTP scheme.</a:t>
            </a:r>
          </a:p>
          <a:p>
            <a:pPr lvl="0" algn="just"/>
            <a:r>
              <a:rPr lang="en-US" sz="2000" dirty="0">
                <a:latin typeface="+mj-lt"/>
              </a:rPr>
              <a:t>The units can be set up within </a:t>
            </a:r>
            <a:r>
              <a:rPr lang="en-US" sz="2000" b="1" dirty="0">
                <a:latin typeface="+mj-lt"/>
              </a:rPr>
              <a:t>designated technology parks</a:t>
            </a:r>
            <a:r>
              <a:rPr lang="en-US" sz="2000" dirty="0">
                <a:latin typeface="+mj-lt"/>
              </a:rPr>
              <a:t>.</a:t>
            </a:r>
          </a:p>
          <a:p>
            <a:pPr marL="0" indent="0" algn="just">
              <a:buNone/>
            </a:pPr>
            <a:endParaRPr lang="en-US" sz="2000" b="1" dirty="0">
              <a:latin typeface="+mj-lt"/>
            </a:endParaRPr>
          </a:p>
          <a:p>
            <a:pPr marL="0" indent="0" algn="just">
              <a:buNone/>
            </a:pPr>
            <a:r>
              <a:rPr lang="en-US" sz="2000" b="1" dirty="0">
                <a:latin typeface="+mj-lt"/>
              </a:rPr>
              <a:t>Benefits</a:t>
            </a:r>
          </a:p>
          <a:p>
            <a:pPr lvl="0" algn="just"/>
            <a:r>
              <a:rPr lang="en-US" sz="2000" b="1" dirty="0">
                <a:latin typeface="+mj-lt"/>
              </a:rPr>
              <a:t>Duty-Free Imports/Procurement:</a:t>
            </a:r>
            <a:endParaRPr lang="en-US" sz="2000" dirty="0">
              <a:latin typeface="+mj-lt"/>
            </a:endParaRPr>
          </a:p>
          <a:p>
            <a:pPr lvl="1" algn="just"/>
            <a:r>
              <a:rPr lang="en-US" sz="2000" dirty="0">
                <a:latin typeface="+mj-lt"/>
              </a:rPr>
              <a:t>EHTP units can import or procure goods duty-free, providing a significant cost advantage.</a:t>
            </a:r>
          </a:p>
          <a:p>
            <a:pPr lvl="0" algn="just"/>
            <a:r>
              <a:rPr lang="en-US" sz="2000" b="1" dirty="0">
                <a:latin typeface="+mj-lt"/>
              </a:rPr>
              <a:t>Financial Incentives:</a:t>
            </a:r>
            <a:endParaRPr lang="en-US" sz="2000" dirty="0">
              <a:latin typeface="+mj-lt"/>
            </a:endParaRPr>
          </a:p>
          <a:p>
            <a:pPr lvl="1" algn="just"/>
            <a:r>
              <a:rPr lang="en-US" sz="2000" dirty="0">
                <a:latin typeface="+mj-lt"/>
              </a:rPr>
              <a:t>Similar to EOUs, these units can avail of tax incentives for export-related profits.</a:t>
            </a:r>
          </a:p>
          <a:p>
            <a:pPr marL="0" indent="0" algn="just">
              <a:buNone/>
            </a:pPr>
            <a:endParaRPr lang="en-US" sz="2000" b="1" dirty="0">
              <a:latin typeface="+mj-lt"/>
            </a:endParaRPr>
          </a:p>
          <a:p>
            <a:pPr marL="0" indent="0" algn="just">
              <a:buNone/>
            </a:pPr>
            <a:r>
              <a:rPr lang="en-US" sz="2000" b="1" dirty="0">
                <a:latin typeface="+mj-lt"/>
              </a:rPr>
              <a:t>Export Obligation</a:t>
            </a:r>
          </a:p>
          <a:p>
            <a:pPr lvl="0" algn="just"/>
            <a:r>
              <a:rPr lang="en-US" sz="2000" dirty="0">
                <a:latin typeface="+mj-lt"/>
              </a:rPr>
              <a:t>EHTP units are required to achieve positive NFE over a 5-year period and contribute to electronic hardware exports.</a:t>
            </a:r>
          </a:p>
          <a:p>
            <a:pPr algn="just"/>
            <a:endParaRPr lang="en-US" sz="2000" dirty="0">
              <a:latin typeface="+mj-lt"/>
            </a:endParaRPr>
          </a:p>
        </p:txBody>
      </p:sp>
    </p:spTree>
    <p:extLst>
      <p:ext uri="{BB962C8B-B14F-4D97-AF65-F5344CB8AC3E}">
        <p14:creationId xmlns:p14="http://schemas.microsoft.com/office/powerpoint/2010/main" val="3203406740"/>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b="1" dirty="0"/>
              <a:t>Software Technology Park of India (STPI)</a:t>
            </a:r>
            <a:br>
              <a:rPr lang="en-US" sz="2800" b="1" dirty="0"/>
            </a:br>
            <a:endParaRPr lang="en-US" sz="2800" b="1" dirty="0"/>
          </a:p>
        </p:txBody>
      </p:sp>
      <p:sp>
        <p:nvSpPr>
          <p:cNvPr id="3" name="Content Placeholder 2"/>
          <p:cNvSpPr>
            <a:spLocks noGrp="1"/>
          </p:cNvSpPr>
          <p:nvPr>
            <p:ph idx="1"/>
          </p:nvPr>
        </p:nvSpPr>
        <p:spPr/>
        <p:txBody>
          <a:bodyPr>
            <a:normAutofit/>
          </a:bodyPr>
          <a:lstStyle/>
          <a:p>
            <a:pPr lvl="0" algn="just"/>
            <a:r>
              <a:rPr lang="en-US" sz="2400" dirty="0">
                <a:latin typeface="+mj-lt"/>
              </a:rPr>
              <a:t>The </a:t>
            </a:r>
            <a:r>
              <a:rPr lang="en-US" sz="2400" b="1" dirty="0">
                <a:latin typeface="+mj-lt"/>
              </a:rPr>
              <a:t>STPI scheme</a:t>
            </a:r>
            <a:r>
              <a:rPr lang="en-US" sz="2400" dirty="0">
                <a:latin typeface="+mj-lt"/>
              </a:rPr>
              <a:t> was created to encourage the development and export of IT and software services. The scheme supports IT and software companies by providing duty exemptions and infrastructure support.</a:t>
            </a:r>
          </a:p>
          <a:p>
            <a:pPr lvl="0" algn="just"/>
            <a:r>
              <a:rPr lang="en-US" sz="2400" dirty="0">
                <a:latin typeface="+mj-lt"/>
              </a:rPr>
              <a:t>STP units enjoy duty-free imports of capital goods and have the benefit of selling services globally.</a:t>
            </a:r>
          </a:p>
          <a:p>
            <a:pPr algn="just"/>
            <a:endParaRPr lang="en-US" sz="2400" dirty="0">
              <a:latin typeface="+mj-lt"/>
            </a:endParaRPr>
          </a:p>
        </p:txBody>
      </p:sp>
    </p:spTree>
    <p:extLst>
      <p:ext uri="{BB962C8B-B14F-4D97-AF65-F5344CB8AC3E}">
        <p14:creationId xmlns:p14="http://schemas.microsoft.com/office/powerpoint/2010/main" val="1266110744"/>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b="1" dirty="0"/>
              <a:t>Key Features</a:t>
            </a:r>
            <a:br>
              <a:rPr lang="en-US" sz="2800" b="1" dirty="0"/>
            </a:br>
            <a:endParaRPr lang="en-US" sz="2800" dirty="0"/>
          </a:p>
        </p:txBody>
      </p:sp>
      <p:sp>
        <p:nvSpPr>
          <p:cNvPr id="3" name="Content Placeholder 2"/>
          <p:cNvSpPr>
            <a:spLocks noGrp="1"/>
          </p:cNvSpPr>
          <p:nvPr>
            <p:ph idx="1"/>
          </p:nvPr>
        </p:nvSpPr>
        <p:spPr>
          <a:xfrm>
            <a:off x="628650" y="1209964"/>
            <a:ext cx="7886700" cy="4966999"/>
          </a:xfrm>
        </p:spPr>
        <p:txBody>
          <a:bodyPr>
            <a:noAutofit/>
          </a:bodyPr>
          <a:lstStyle/>
          <a:p>
            <a:pPr lvl="0" algn="just"/>
            <a:r>
              <a:rPr lang="en-US" sz="2200" b="1" dirty="0">
                <a:latin typeface="+mj-lt"/>
              </a:rPr>
              <a:t>Duty-Free Imports:</a:t>
            </a:r>
            <a:endParaRPr lang="en-US" sz="2200" dirty="0">
              <a:latin typeface="+mj-lt"/>
            </a:endParaRPr>
          </a:p>
          <a:p>
            <a:pPr lvl="1" algn="just"/>
            <a:r>
              <a:rPr lang="en-US" sz="2200" dirty="0">
                <a:latin typeface="+mj-lt"/>
              </a:rPr>
              <a:t>STPI units can import or procure domestically all capital goods, software, and hardware duty-free, provided they are used for software development and IT-enabled services (ITES) for export.</a:t>
            </a:r>
          </a:p>
          <a:p>
            <a:pPr lvl="0" algn="just"/>
            <a:r>
              <a:rPr lang="en-US" sz="2200" b="1" dirty="0">
                <a:latin typeface="+mj-lt"/>
              </a:rPr>
              <a:t>100% Export Focus:</a:t>
            </a:r>
            <a:endParaRPr lang="en-US" sz="2200" dirty="0">
              <a:latin typeface="+mj-lt"/>
            </a:endParaRPr>
          </a:p>
          <a:p>
            <a:pPr lvl="1" algn="just"/>
            <a:r>
              <a:rPr lang="en-US" sz="2200" dirty="0">
                <a:latin typeface="+mj-lt"/>
              </a:rPr>
              <a:t>STPI units must export their software and IT services, although limited sales in the Domestic Tariff Area (DTA) are allowed.</a:t>
            </a:r>
          </a:p>
          <a:p>
            <a:pPr lvl="0" algn="just"/>
            <a:r>
              <a:rPr lang="en-US" sz="2200" b="1" dirty="0">
                <a:latin typeface="+mj-lt"/>
              </a:rPr>
              <a:t>NFE Requirement:</a:t>
            </a:r>
            <a:endParaRPr lang="en-US" sz="2200" dirty="0">
              <a:latin typeface="+mj-lt"/>
            </a:endParaRPr>
          </a:p>
          <a:p>
            <a:pPr lvl="1" algn="just"/>
            <a:r>
              <a:rPr lang="en-US" sz="2200" dirty="0">
                <a:latin typeface="+mj-lt"/>
              </a:rPr>
              <a:t>STPI units must achieve </a:t>
            </a:r>
            <a:r>
              <a:rPr lang="en-US" sz="2200" b="1" dirty="0">
                <a:latin typeface="+mj-lt"/>
              </a:rPr>
              <a:t>positive NFE</a:t>
            </a:r>
            <a:r>
              <a:rPr lang="en-US" sz="2200" dirty="0">
                <a:latin typeface="+mj-lt"/>
              </a:rPr>
              <a:t> over a period of </a:t>
            </a:r>
            <a:r>
              <a:rPr lang="en-US" sz="2200" b="1" dirty="0">
                <a:latin typeface="+mj-lt"/>
              </a:rPr>
              <a:t>5 years</a:t>
            </a:r>
            <a:r>
              <a:rPr lang="en-US" sz="2200" dirty="0">
                <a:latin typeface="+mj-lt"/>
              </a:rPr>
              <a:t>.</a:t>
            </a:r>
          </a:p>
          <a:p>
            <a:pPr lvl="0" algn="just"/>
            <a:r>
              <a:rPr lang="en-US" sz="2200" b="1" dirty="0">
                <a:latin typeface="+mj-lt"/>
              </a:rPr>
              <a:t>Offshore Services:</a:t>
            </a:r>
            <a:endParaRPr lang="en-US" sz="2200" dirty="0">
              <a:latin typeface="+mj-lt"/>
            </a:endParaRPr>
          </a:p>
          <a:p>
            <a:pPr lvl="1" algn="just"/>
            <a:r>
              <a:rPr lang="en-US" sz="2200" dirty="0">
                <a:latin typeface="+mj-lt"/>
              </a:rPr>
              <a:t>The scheme also supports the provision of offshore software services.</a:t>
            </a:r>
          </a:p>
          <a:p>
            <a:pPr algn="just"/>
            <a:endParaRPr lang="en-US" sz="2200" dirty="0">
              <a:latin typeface="+mj-lt"/>
            </a:endParaRPr>
          </a:p>
        </p:txBody>
      </p:sp>
    </p:spTree>
    <p:extLst>
      <p:ext uri="{BB962C8B-B14F-4D97-AF65-F5344CB8AC3E}">
        <p14:creationId xmlns:p14="http://schemas.microsoft.com/office/powerpoint/2010/main" val="131674051"/>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28650" y="683491"/>
            <a:ext cx="7886700" cy="5493472"/>
          </a:xfrm>
        </p:spPr>
        <p:txBody>
          <a:bodyPr>
            <a:normAutofit fontScale="92500" lnSpcReduction="20000"/>
          </a:bodyPr>
          <a:lstStyle/>
          <a:p>
            <a:pPr marL="0" indent="0" algn="just">
              <a:buNone/>
            </a:pPr>
            <a:r>
              <a:rPr lang="en-US" sz="2400" b="1" dirty="0">
                <a:latin typeface="+mj-lt"/>
              </a:rPr>
              <a:t>Eligibility</a:t>
            </a:r>
          </a:p>
          <a:p>
            <a:pPr lvl="0" algn="just"/>
            <a:r>
              <a:rPr lang="en-US" sz="2400" b="1" dirty="0">
                <a:latin typeface="+mj-lt"/>
              </a:rPr>
              <a:t>IT and Software Companies</a:t>
            </a:r>
            <a:r>
              <a:rPr lang="en-US" sz="2400" dirty="0">
                <a:latin typeface="+mj-lt"/>
              </a:rPr>
              <a:t> engaged in software development and IT-enabled services are eligible to set up units under the STPI scheme.</a:t>
            </a:r>
          </a:p>
          <a:p>
            <a:pPr marL="0" indent="0" algn="just">
              <a:buNone/>
            </a:pPr>
            <a:endParaRPr lang="en-US" sz="2400" b="1" dirty="0">
              <a:latin typeface="+mj-lt"/>
            </a:endParaRPr>
          </a:p>
          <a:p>
            <a:pPr marL="0" indent="0" algn="just">
              <a:buNone/>
            </a:pPr>
            <a:r>
              <a:rPr lang="en-US" sz="2400" b="1" dirty="0">
                <a:latin typeface="+mj-lt"/>
              </a:rPr>
              <a:t>Benefits</a:t>
            </a:r>
          </a:p>
          <a:p>
            <a:pPr lvl="0" algn="just"/>
            <a:r>
              <a:rPr lang="en-US" sz="2400" b="1" dirty="0">
                <a:latin typeface="+mj-lt"/>
              </a:rPr>
              <a:t>Duty-Free Imports:</a:t>
            </a:r>
            <a:endParaRPr lang="en-US" sz="2400" dirty="0">
              <a:latin typeface="+mj-lt"/>
            </a:endParaRPr>
          </a:p>
          <a:p>
            <a:pPr lvl="1" algn="just"/>
            <a:r>
              <a:rPr lang="en-US" dirty="0">
                <a:latin typeface="+mj-lt"/>
              </a:rPr>
              <a:t>STPI units can import hardware, software, and other equipment required for service provision without paying duties.</a:t>
            </a:r>
          </a:p>
          <a:p>
            <a:pPr lvl="0" algn="just"/>
            <a:r>
              <a:rPr lang="en-US" sz="2400" b="1" dirty="0">
                <a:latin typeface="+mj-lt"/>
              </a:rPr>
              <a:t>Tax Exemptions:</a:t>
            </a:r>
            <a:endParaRPr lang="en-US" sz="2400" dirty="0">
              <a:latin typeface="+mj-lt"/>
            </a:endParaRPr>
          </a:p>
          <a:p>
            <a:pPr lvl="1" algn="just"/>
            <a:r>
              <a:rPr lang="en-US" dirty="0">
                <a:latin typeface="+mj-lt"/>
              </a:rPr>
              <a:t>Export profits from STPI units may enjoy tax exemptions under specific provisions of the Income Tax Act (depending on applicable tax laws).</a:t>
            </a:r>
          </a:p>
          <a:p>
            <a:pPr marL="0" indent="0" algn="just">
              <a:buNone/>
            </a:pPr>
            <a:endParaRPr lang="en-US" sz="2400" b="1" dirty="0">
              <a:latin typeface="+mj-lt"/>
            </a:endParaRPr>
          </a:p>
          <a:p>
            <a:pPr marL="0" indent="0" algn="just">
              <a:buNone/>
            </a:pPr>
            <a:r>
              <a:rPr lang="en-US" sz="2400" b="1" dirty="0">
                <a:latin typeface="+mj-lt"/>
              </a:rPr>
              <a:t>Export Obligation</a:t>
            </a:r>
          </a:p>
          <a:p>
            <a:pPr lvl="0" algn="just"/>
            <a:r>
              <a:rPr lang="en-US" sz="2400" dirty="0">
                <a:latin typeface="+mj-lt"/>
              </a:rPr>
              <a:t>The primary condition is achieving </a:t>
            </a:r>
            <a:r>
              <a:rPr lang="en-US" sz="2400" b="1" dirty="0">
                <a:latin typeface="+mj-lt"/>
              </a:rPr>
              <a:t>positive NFE</a:t>
            </a:r>
            <a:r>
              <a:rPr lang="en-US" sz="2400" dirty="0">
                <a:latin typeface="+mj-lt"/>
              </a:rPr>
              <a:t> over a </a:t>
            </a:r>
            <a:r>
              <a:rPr lang="en-US" sz="2400" b="1" dirty="0">
                <a:latin typeface="+mj-lt"/>
              </a:rPr>
              <a:t>5-year period</a:t>
            </a:r>
            <a:r>
              <a:rPr lang="en-US" sz="2400" dirty="0">
                <a:latin typeface="+mj-lt"/>
              </a:rPr>
              <a:t> by exporting IT and software services.</a:t>
            </a:r>
          </a:p>
          <a:p>
            <a:pPr algn="just"/>
            <a:endParaRPr lang="en-US" sz="2400" dirty="0">
              <a:latin typeface="+mj-lt"/>
            </a:endParaRPr>
          </a:p>
        </p:txBody>
      </p:sp>
    </p:spTree>
    <p:extLst>
      <p:ext uri="{BB962C8B-B14F-4D97-AF65-F5344CB8AC3E}">
        <p14:creationId xmlns:p14="http://schemas.microsoft.com/office/powerpoint/2010/main" val="1765729476"/>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b="1" dirty="0"/>
              <a:t>Bio-Technology Park (BTP)</a:t>
            </a:r>
          </a:p>
        </p:txBody>
      </p:sp>
      <p:sp>
        <p:nvSpPr>
          <p:cNvPr id="3" name="Content Placeholder 2"/>
          <p:cNvSpPr>
            <a:spLocks noGrp="1"/>
          </p:cNvSpPr>
          <p:nvPr>
            <p:ph idx="1"/>
          </p:nvPr>
        </p:nvSpPr>
        <p:spPr/>
        <p:txBody>
          <a:bodyPr>
            <a:normAutofit/>
          </a:bodyPr>
          <a:lstStyle/>
          <a:p>
            <a:pPr lvl="0" algn="just"/>
            <a:r>
              <a:rPr lang="en-US" sz="2400" dirty="0">
                <a:latin typeface="+mj-lt"/>
              </a:rPr>
              <a:t>The </a:t>
            </a:r>
            <a:r>
              <a:rPr lang="en-US" sz="2400" b="1" dirty="0">
                <a:latin typeface="+mj-lt"/>
              </a:rPr>
              <a:t>BTP scheme</a:t>
            </a:r>
            <a:r>
              <a:rPr lang="en-US" sz="2400" dirty="0">
                <a:latin typeface="+mj-lt"/>
              </a:rPr>
              <a:t> is aimed at promoting the biotechnology sector by facilitating the import of equipment and inputs required for R&amp;D and production.</a:t>
            </a:r>
          </a:p>
          <a:p>
            <a:pPr algn="just"/>
            <a:r>
              <a:rPr lang="en-US" sz="2400" dirty="0">
                <a:latin typeface="+mj-lt"/>
              </a:rPr>
              <a:t>The scheme helps establish biotech units with a focus on innovation, research, and export of biotechnology products</a:t>
            </a:r>
          </a:p>
        </p:txBody>
      </p:sp>
    </p:spTree>
    <p:extLst>
      <p:ext uri="{BB962C8B-B14F-4D97-AF65-F5344CB8AC3E}">
        <p14:creationId xmlns:p14="http://schemas.microsoft.com/office/powerpoint/2010/main" val="3357437884"/>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b="1" dirty="0"/>
              <a:t>Key Features</a:t>
            </a:r>
            <a:br>
              <a:rPr lang="en-US" sz="2800" b="1" dirty="0"/>
            </a:br>
            <a:endParaRPr lang="en-US" sz="2800" dirty="0"/>
          </a:p>
        </p:txBody>
      </p:sp>
      <p:sp>
        <p:nvSpPr>
          <p:cNvPr id="3" name="Content Placeholder 2"/>
          <p:cNvSpPr>
            <a:spLocks noGrp="1"/>
          </p:cNvSpPr>
          <p:nvPr>
            <p:ph idx="1"/>
          </p:nvPr>
        </p:nvSpPr>
        <p:spPr>
          <a:xfrm>
            <a:off x="628650" y="1209964"/>
            <a:ext cx="7886700" cy="4966999"/>
          </a:xfrm>
        </p:spPr>
        <p:txBody>
          <a:bodyPr>
            <a:noAutofit/>
          </a:bodyPr>
          <a:lstStyle/>
          <a:p>
            <a:pPr marL="0" lvl="0" indent="0" algn="just">
              <a:buNone/>
            </a:pPr>
            <a:r>
              <a:rPr lang="en-US" sz="2200" b="1" dirty="0"/>
              <a:t>Duty-Free Imports:</a:t>
            </a:r>
            <a:endParaRPr lang="en-US" sz="2200" dirty="0"/>
          </a:p>
          <a:p>
            <a:pPr lvl="1" algn="just"/>
            <a:r>
              <a:rPr lang="en-US" sz="2200" dirty="0"/>
              <a:t>BTP units can import all goods required for biotechnology-related research and production without paying customs duties, provided they are used for export-oriented activities.</a:t>
            </a:r>
          </a:p>
          <a:p>
            <a:pPr marL="0" lvl="0" indent="0" algn="just">
              <a:buNone/>
            </a:pPr>
            <a:r>
              <a:rPr lang="en-US" sz="2200" b="1" dirty="0"/>
              <a:t>Research and Development Focus:</a:t>
            </a:r>
            <a:endParaRPr lang="en-US" sz="2200" dirty="0"/>
          </a:p>
          <a:p>
            <a:pPr lvl="1" algn="just"/>
            <a:r>
              <a:rPr lang="en-US" sz="2200" dirty="0"/>
              <a:t>The scheme encourages </a:t>
            </a:r>
            <a:r>
              <a:rPr lang="en-US" sz="2200" b="1" dirty="0"/>
              <a:t>R&amp;D</a:t>
            </a:r>
            <a:r>
              <a:rPr lang="en-US" sz="2200" dirty="0"/>
              <a:t> activities by offering exemptions on the import of capital goods, consumables, spares, and equipment required for research.</a:t>
            </a:r>
          </a:p>
          <a:p>
            <a:pPr marL="0" lvl="0" indent="0" algn="just">
              <a:buNone/>
            </a:pPr>
            <a:r>
              <a:rPr lang="en-US" sz="2200" b="1" dirty="0"/>
              <a:t>DTA Sales:</a:t>
            </a:r>
            <a:endParaRPr lang="en-US" sz="2200" dirty="0"/>
          </a:p>
          <a:p>
            <a:pPr algn="just"/>
            <a:r>
              <a:rPr lang="en-US" sz="2200" dirty="0"/>
              <a:t>BTP units can sell up to a specified percentage of their production in the Domestic Tariff Area (DTA) with applicable duties</a:t>
            </a:r>
          </a:p>
        </p:txBody>
      </p:sp>
    </p:spTree>
    <p:extLst>
      <p:ext uri="{BB962C8B-B14F-4D97-AF65-F5344CB8AC3E}">
        <p14:creationId xmlns:p14="http://schemas.microsoft.com/office/powerpoint/2010/main" val="1464864942"/>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28650" y="508000"/>
            <a:ext cx="7886700" cy="5668963"/>
          </a:xfrm>
        </p:spPr>
        <p:txBody>
          <a:bodyPr>
            <a:noAutofit/>
          </a:bodyPr>
          <a:lstStyle/>
          <a:p>
            <a:pPr marL="0" indent="0" algn="just">
              <a:buNone/>
            </a:pPr>
            <a:r>
              <a:rPr lang="en-US" sz="2200" b="1" dirty="0">
                <a:latin typeface="+mj-lt"/>
              </a:rPr>
              <a:t>Eligibility</a:t>
            </a:r>
          </a:p>
          <a:p>
            <a:pPr lvl="0" algn="just"/>
            <a:r>
              <a:rPr lang="en-US" sz="2200" dirty="0">
                <a:latin typeface="+mj-lt"/>
              </a:rPr>
              <a:t>Companies engaged in </a:t>
            </a:r>
            <a:r>
              <a:rPr lang="en-US" sz="2200" b="1" dirty="0">
                <a:latin typeface="+mj-lt"/>
              </a:rPr>
              <a:t>biotechnology research</a:t>
            </a:r>
            <a:r>
              <a:rPr lang="en-US" sz="2200" dirty="0">
                <a:latin typeface="+mj-lt"/>
              </a:rPr>
              <a:t>, development, and production of biotechnology products are eligible for the scheme.</a:t>
            </a:r>
          </a:p>
          <a:p>
            <a:pPr marL="0" indent="0" algn="just">
              <a:buNone/>
            </a:pPr>
            <a:endParaRPr lang="en-US" sz="2200" b="1" dirty="0">
              <a:latin typeface="+mj-lt"/>
            </a:endParaRPr>
          </a:p>
          <a:p>
            <a:pPr marL="0" indent="0" algn="just">
              <a:buNone/>
            </a:pPr>
            <a:r>
              <a:rPr lang="en-US" sz="2200" b="1" dirty="0">
                <a:latin typeface="+mj-lt"/>
              </a:rPr>
              <a:t>Benefits</a:t>
            </a:r>
          </a:p>
          <a:p>
            <a:pPr lvl="0" algn="just"/>
            <a:r>
              <a:rPr lang="en-US" sz="2200" b="1" dirty="0">
                <a:latin typeface="+mj-lt"/>
              </a:rPr>
              <a:t>Duty-Free Imports:</a:t>
            </a:r>
            <a:endParaRPr lang="en-US" sz="2200" dirty="0">
              <a:latin typeface="+mj-lt"/>
            </a:endParaRPr>
          </a:p>
          <a:p>
            <a:pPr lvl="1" algn="just"/>
            <a:r>
              <a:rPr lang="en-US" sz="2200" dirty="0">
                <a:latin typeface="+mj-lt"/>
              </a:rPr>
              <a:t>BTP units enjoy duty-free imports of all goods required for their production or research purposes.</a:t>
            </a:r>
          </a:p>
          <a:p>
            <a:pPr lvl="0" algn="just"/>
            <a:r>
              <a:rPr lang="en-US" sz="2200" b="1" dirty="0">
                <a:latin typeface="+mj-lt"/>
              </a:rPr>
              <a:t>Incentives for Innovation:</a:t>
            </a:r>
            <a:endParaRPr lang="en-US" sz="2200" dirty="0">
              <a:latin typeface="+mj-lt"/>
            </a:endParaRPr>
          </a:p>
          <a:p>
            <a:pPr lvl="1" algn="just"/>
            <a:r>
              <a:rPr lang="en-US" sz="2200" dirty="0">
                <a:latin typeface="+mj-lt"/>
              </a:rPr>
              <a:t>Encourages investment in biotechnology and R&amp;D, making India a hub for biotech innovation.</a:t>
            </a:r>
          </a:p>
          <a:p>
            <a:pPr marL="0" indent="0" algn="just">
              <a:buNone/>
            </a:pPr>
            <a:endParaRPr lang="en-US" sz="2200" b="1" dirty="0">
              <a:latin typeface="+mj-lt"/>
            </a:endParaRPr>
          </a:p>
          <a:p>
            <a:pPr marL="0" indent="0" algn="just">
              <a:buNone/>
            </a:pPr>
            <a:r>
              <a:rPr lang="en-US" sz="2200" b="1" dirty="0">
                <a:latin typeface="+mj-lt"/>
              </a:rPr>
              <a:t>Export Obligation</a:t>
            </a:r>
          </a:p>
          <a:p>
            <a:pPr lvl="0" algn="just"/>
            <a:r>
              <a:rPr lang="en-US" sz="2200" dirty="0">
                <a:latin typeface="+mj-lt"/>
              </a:rPr>
              <a:t>BTP units must achieve </a:t>
            </a:r>
            <a:r>
              <a:rPr lang="en-US" sz="2200" b="1" dirty="0">
                <a:latin typeface="+mj-lt"/>
              </a:rPr>
              <a:t>positive NFE</a:t>
            </a:r>
            <a:r>
              <a:rPr lang="en-US" sz="2200" dirty="0">
                <a:latin typeface="+mj-lt"/>
              </a:rPr>
              <a:t> over a </a:t>
            </a:r>
            <a:r>
              <a:rPr lang="en-US" sz="2200" b="1" dirty="0">
                <a:latin typeface="+mj-lt"/>
              </a:rPr>
              <a:t>5-year period</a:t>
            </a:r>
            <a:r>
              <a:rPr lang="en-US" sz="2200" dirty="0">
                <a:latin typeface="+mj-lt"/>
              </a:rPr>
              <a:t> while focusing on the export of biotechnology products.</a:t>
            </a:r>
          </a:p>
          <a:p>
            <a:pPr algn="just"/>
            <a:endParaRPr lang="en-US" sz="2200" dirty="0">
              <a:latin typeface="+mj-lt"/>
            </a:endParaRPr>
          </a:p>
        </p:txBody>
      </p:sp>
    </p:spTree>
    <p:extLst>
      <p:ext uri="{BB962C8B-B14F-4D97-AF65-F5344CB8AC3E}">
        <p14:creationId xmlns:p14="http://schemas.microsoft.com/office/powerpoint/2010/main" val="129583448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b="1" dirty="0"/>
              <a:t>Types of Advance Authorizations</a:t>
            </a:r>
            <a:endParaRPr lang="en-US" sz="2800" dirty="0"/>
          </a:p>
        </p:txBody>
      </p:sp>
      <p:sp>
        <p:nvSpPr>
          <p:cNvPr id="3" name="Content Placeholder 2"/>
          <p:cNvSpPr>
            <a:spLocks noGrp="1"/>
          </p:cNvSpPr>
          <p:nvPr>
            <p:ph idx="1"/>
          </p:nvPr>
        </p:nvSpPr>
        <p:spPr/>
        <p:txBody>
          <a:bodyPr>
            <a:normAutofit/>
          </a:bodyPr>
          <a:lstStyle/>
          <a:p>
            <a:pPr lvl="0"/>
            <a:r>
              <a:rPr lang="en-US" sz="2000" b="1" dirty="0">
                <a:latin typeface="+mj-lt"/>
              </a:rPr>
              <a:t>Advance Authorization for Physical Exports:</a:t>
            </a:r>
            <a:r>
              <a:rPr lang="en-US" sz="2000" dirty="0">
                <a:latin typeface="+mj-lt"/>
              </a:rPr>
              <a:t> Allows duty-free import of inputs for products meant for export.</a:t>
            </a:r>
          </a:p>
          <a:p>
            <a:pPr lvl="0"/>
            <a:r>
              <a:rPr lang="en-US" sz="2000" b="1" dirty="0">
                <a:latin typeface="+mj-lt"/>
              </a:rPr>
              <a:t>Advance Authorization for Deemed Exports:</a:t>
            </a:r>
            <a:r>
              <a:rPr lang="en-US" sz="2000" dirty="0">
                <a:latin typeface="+mj-lt"/>
              </a:rPr>
              <a:t> Covers supply to certain categories like EOUs, SEZs, and projects funded by international agencies, where physical exports may not take place.</a:t>
            </a:r>
          </a:p>
          <a:p>
            <a:pPr lvl="0"/>
            <a:r>
              <a:rPr lang="en-US" sz="2000" b="1" dirty="0">
                <a:latin typeface="+mj-lt"/>
              </a:rPr>
              <a:t>Advance Authorization for Annual Requirement:</a:t>
            </a:r>
            <a:r>
              <a:rPr lang="en-US" sz="2000" dirty="0">
                <a:latin typeface="+mj-lt"/>
              </a:rPr>
              <a:t> For exporters with a track record, it allows the import of raw materials based on the average of past export performance.</a:t>
            </a:r>
          </a:p>
          <a:p>
            <a:endParaRPr lang="en-US" sz="2000" dirty="0">
              <a:latin typeface="+mj-lt"/>
            </a:endParaRPr>
          </a:p>
        </p:txBody>
      </p:sp>
    </p:spTree>
    <p:extLst>
      <p:ext uri="{BB962C8B-B14F-4D97-AF65-F5344CB8AC3E}">
        <p14:creationId xmlns:p14="http://schemas.microsoft.com/office/powerpoint/2010/main" val="1378515698"/>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b="1" dirty="0"/>
              <a:t>Sum up</a:t>
            </a:r>
          </a:p>
        </p:txBody>
      </p:sp>
      <p:sp>
        <p:nvSpPr>
          <p:cNvPr id="3" name="Content Placeholder 2"/>
          <p:cNvSpPr>
            <a:spLocks noGrp="1"/>
          </p:cNvSpPr>
          <p:nvPr>
            <p:ph idx="1"/>
          </p:nvPr>
        </p:nvSpPr>
        <p:spPr>
          <a:xfrm>
            <a:off x="628650" y="1825625"/>
            <a:ext cx="7757968" cy="4351338"/>
          </a:xfrm>
        </p:spPr>
        <p:txBody>
          <a:bodyPr>
            <a:normAutofit/>
          </a:bodyPr>
          <a:lstStyle/>
          <a:p>
            <a:pPr algn="just"/>
            <a:r>
              <a:rPr lang="en-US" sz="2400" dirty="0">
                <a:latin typeface="+mj-lt"/>
              </a:rPr>
              <a:t>The </a:t>
            </a:r>
            <a:r>
              <a:rPr lang="en-US" sz="2400" b="1" dirty="0">
                <a:latin typeface="+mj-lt"/>
              </a:rPr>
              <a:t>EOU, EHTP, STPI, and BTP schemes</a:t>
            </a:r>
            <a:r>
              <a:rPr lang="en-US" sz="2400" dirty="0">
                <a:latin typeface="+mj-lt"/>
              </a:rPr>
              <a:t> under the Indian Customs Act are critical components of India's strategy to promote export-oriented industrialization, technological advancement, and competitiveness. These schemes provide duty exemptions, incentives for research and innovation, and infrastructure support, with a focus on high-value sectors such as electronics, IT, biotechnology, and more. The ultimate goal of these schemes is to boost India's export potential, foster innovation, and encourage global market participation</a:t>
            </a:r>
          </a:p>
        </p:txBody>
      </p:sp>
    </p:spTree>
    <p:extLst>
      <p:ext uri="{BB962C8B-B14F-4D97-AF65-F5344CB8AC3E}">
        <p14:creationId xmlns:p14="http://schemas.microsoft.com/office/powerpoint/2010/main" val="826240726"/>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2400" b="1" dirty="0"/>
              <a:t>Manufacturing under Bonded Warehouses </a:t>
            </a:r>
          </a:p>
        </p:txBody>
      </p:sp>
      <p:sp>
        <p:nvSpPr>
          <p:cNvPr id="3" name="Content Placeholder 2"/>
          <p:cNvSpPr>
            <a:spLocks noGrp="1"/>
          </p:cNvSpPr>
          <p:nvPr>
            <p:ph idx="1"/>
          </p:nvPr>
        </p:nvSpPr>
        <p:spPr/>
        <p:txBody>
          <a:bodyPr>
            <a:normAutofit/>
          </a:bodyPr>
          <a:lstStyle/>
          <a:p>
            <a:pPr algn="just"/>
            <a:r>
              <a:rPr lang="en-US" sz="2400" b="1" dirty="0">
                <a:latin typeface="+mj-lt"/>
              </a:rPr>
              <a:t>Manufacturing under Bonded Warehouses</a:t>
            </a:r>
            <a:r>
              <a:rPr lang="en-US" sz="2400" dirty="0">
                <a:latin typeface="+mj-lt"/>
              </a:rPr>
              <a:t> is a scheme under the </a:t>
            </a:r>
            <a:r>
              <a:rPr lang="en-US" sz="2400" b="1" dirty="0">
                <a:latin typeface="+mj-lt"/>
              </a:rPr>
              <a:t>Indian Customs Act, 1962</a:t>
            </a:r>
            <a:r>
              <a:rPr lang="en-US" sz="2400" dirty="0">
                <a:latin typeface="+mj-lt"/>
              </a:rPr>
              <a:t> that allows manufacturers to set up units in a bonded warehouse and conduct manufacturing operations without paying customs duties on imported raw materials, consumables, or capital goods, as long as the products are exported. This scheme is particularly beneficial for companies involved in </a:t>
            </a:r>
            <a:r>
              <a:rPr lang="en-US" sz="2400" b="1" dirty="0">
                <a:latin typeface="+mj-lt"/>
              </a:rPr>
              <a:t>export-oriented manufacturing</a:t>
            </a:r>
            <a:r>
              <a:rPr lang="en-US" sz="2400" dirty="0">
                <a:latin typeface="+mj-lt"/>
              </a:rPr>
              <a:t>.</a:t>
            </a:r>
          </a:p>
          <a:p>
            <a:pPr algn="just"/>
            <a:endParaRPr lang="en-US" sz="2400" dirty="0">
              <a:latin typeface="+mj-lt"/>
            </a:endParaRPr>
          </a:p>
        </p:txBody>
      </p:sp>
    </p:spTree>
    <p:extLst>
      <p:ext uri="{BB962C8B-B14F-4D97-AF65-F5344CB8AC3E}">
        <p14:creationId xmlns:p14="http://schemas.microsoft.com/office/powerpoint/2010/main" val="813998849"/>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b="1" dirty="0"/>
              <a:t>Overview of the Scheme</a:t>
            </a:r>
            <a:br>
              <a:rPr lang="en-US" sz="2800" b="1" dirty="0"/>
            </a:br>
            <a:endParaRPr lang="en-US" sz="2800" b="1" dirty="0"/>
          </a:p>
        </p:txBody>
      </p:sp>
      <p:sp>
        <p:nvSpPr>
          <p:cNvPr id="3" name="Content Placeholder 2"/>
          <p:cNvSpPr>
            <a:spLocks noGrp="1"/>
          </p:cNvSpPr>
          <p:nvPr>
            <p:ph idx="1"/>
          </p:nvPr>
        </p:nvSpPr>
        <p:spPr/>
        <p:txBody>
          <a:bodyPr>
            <a:normAutofit/>
          </a:bodyPr>
          <a:lstStyle/>
          <a:p>
            <a:pPr marL="0" indent="0" algn="just">
              <a:buNone/>
            </a:pPr>
            <a:r>
              <a:rPr lang="en-US" sz="2400" dirty="0">
                <a:latin typeface="+mj-lt"/>
              </a:rPr>
              <a:t>A bonded warehouse is a customs-controlled facility where imported goods can be stored without paying import duties until the goods are either exported or cleared for domestic consumption. Under the </a:t>
            </a:r>
            <a:r>
              <a:rPr lang="en-US" sz="2400" b="1" dirty="0">
                <a:latin typeface="+mj-lt"/>
              </a:rPr>
              <a:t>Manufacturing and Other Operations in Warehouse Regulations, 2019</a:t>
            </a:r>
            <a:r>
              <a:rPr lang="en-US" sz="2400" dirty="0">
                <a:latin typeface="+mj-lt"/>
              </a:rPr>
              <a:t>, manufacturers are allowed to use these facilities to perform manufacturing activities without upfront duty costs on imports.</a:t>
            </a:r>
          </a:p>
          <a:p>
            <a:pPr algn="just"/>
            <a:endParaRPr lang="en-US" sz="2400" dirty="0">
              <a:latin typeface="+mj-lt"/>
            </a:endParaRPr>
          </a:p>
        </p:txBody>
      </p:sp>
    </p:spTree>
    <p:extLst>
      <p:ext uri="{BB962C8B-B14F-4D97-AF65-F5344CB8AC3E}">
        <p14:creationId xmlns:p14="http://schemas.microsoft.com/office/powerpoint/2010/main" val="3592108123"/>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6"/>
            <a:ext cx="7886700" cy="724765"/>
          </a:xfrm>
        </p:spPr>
        <p:txBody>
          <a:bodyPr>
            <a:normAutofit/>
          </a:bodyPr>
          <a:lstStyle/>
          <a:p>
            <a:r>
              <a:rPr lang="en-US" sz="2800" b="1" dirty="0"/>
              <a:t>Key Features </a:t>
            </a:r>
          </a:p>
        </p:txBody>
      </p:sp>
      <p:sp>
        <p:nvSpPr>
          <p:cNvPr id="3" name="Content Placeholder 2"/>
          <p:cNvSpPr>
            <a:spLocks noGrp="1"/>
          </p:cNvSpPr>
          <p:nvPr>
            <p:ph idx="1"/>
          </p:nvPr>
        </p:nvSpPr>
        <p:spPr>
          <a:xfrm>
            <a:off x="628650" y="1330036"/>
            <a:ext cx="7886700" cy="4846927"/>
          </a:xfrm>
        </p:spPr>
        <p:txBody>
          <a:bodyPr>
            <a:noAutofit/>
          </a:bodyPr>
          <a:lstStyle/>
          <a:p>
            <a:pPr marL="0" indent="0" algn="just">
              <a:buNone/>
            </a:pPr>
            <a:r>
              <a:rPr lang="en-US" sz="2000" b="1" dirty="0">
                <a:latin typeface="+mj-lt"/>
              </a:rPr>
              <a:t>1. Duty Deferment</a:t>
            </a:r>
          </a:p>
          <a:p>
            <a:pPr lvl="0" algn="just"/>
            <a:r>
              <a:rPr lang="en-US" sz="2000" b="1" dirty="0">
                <a:latin typeface="+mj-lt"/>
              </a:rPr>
              <a:t>No upfront payment of import duties</a:t>
            </a:r>
            <a:r>
              <a:rPr lang="en-US" sz="2000" dirty="0">
                <a:latin typeface="+mj-lt"/>
              </a:rPr>
              <a:t> on raw materials, consumables, or capital goods used in manufacturing within a bonded warehouse. Duties are only levied if the goods are cleared for domestic consumption.</a:t>
            </a:r>
          </a:p>
          <a:p>
            <a:pPr lvl="0" algn="just"/>
            <a:r>
              <a:rPr lang="en-US" sz="2000" dirty="0">
                <a:latin typeface="+mj-lt"/>
              </a:rPr>
              <a:t>This allows manufacturers to reduce their working capital requirements, as duties and taxes are deferred until the finished goods are sold domestically.</a:t>
            </a:r>
          </a:p>
          <a:p>
            <a:pPr marL="0" indent="0" algn="just">
              <a:buNone/>
            </a:pPr>
            <a:r>
              <a:rPr lang="en-US" sz="2000" b="1" dirty="0">
                <a:latin typeface="+mj-lt"/>
              </a:rPr>
              <a:t>2. Flexibility in Manufacturing</a:t>
            </a:r>
          </a:p>
          <a:p>
            <a:pPr lvl="0" algn="just"/>
            <a:r>
              <a:rPr lang="en-US" sz="2000" dirty="0">
                <a:latin typeface="+mj-lt"/>
              </a:rPr>
              <a:t>Businesses can carry out </a:t>
            </a:r>
            <a:r>
              <a:rPr lang="en-US" sz="2000" b="1" dirty="0">
                <a:latin typeface="+mj-lt"/>
              </a:rPr>
              <a:t>manufacturing, processing, and other operations</a:t>
            </a:r>
            <a:r>
              <a:rPr lang="en-US" sz="2000" dirty="0">
                <a:latin typeface="+mj-lt"/>
              </a:rPr>
              <a:t> on imported goods inside the bonded warehouse.</a:t>
            </a:r>
          </a:p>
          <a:p>
            <a:pPr lvl="0" algn="just"/>
            <a:r>
              <a:rPr lang="en-US" sz="2000" dirty="0">
                <a:latin typeface="+mj-lt"/>
              </a:rPr>
              <a:t>Goods manufactured in the bonded warehouse can be exported without payment of duties or cleared into the Domestic Tariff Area (DTA) with applicable duties.</a:t>
            </a:r>
          </a:p>
          <a:p>
            <a:pPr marL="0" indent="0" algn="just">
              <a:buNone/>
            </a:pPr>
            <a:endParaRPr lang="en-US" sz="2000" dirty="0">
              <a:latin typeface="+mj-lt"/>
            </a:endParaRPr>
          </a:p>
        </p:txBody>
      </p:sp>
    </p:spTree>
    <p:extLst>
      <p:ext uri="{BB962C8B-B14F-4D97-AF65-F5344CB8AC3E}">
        <p14:creationId xmlns:p14="http://schemas.microsoft.com/office/powerpoint/2010/main" val="908242914"/>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28650" y="184727"/>
            <a:ext cx="7886700" cy="5992236"/>
          </a:xfrm>
        </p:spPr>
        <p:txBody>
          <a:bodyPr>
            <a:noAutofit/>
          </a:bodyPr>
          <a:lstStyle/>
          <a:p>
            <a:pPr marL="0" indent="0" algn="just">
              <a:buNone/>
            </a:pPr>
            <a:r>
              <a:rPr lang="en-US" sz="2000" b="1" dirty="0">
                <a:latin typeface="+mj-lt"/>
              </a:rPr>
              <a:t>3. Duty-Free Exports</a:t>
            </a:r>
          </a:p>
          <a:p>
            <a:pPr lvl="0" algn="just"/>
            <a:r>
              <a:rPr lang="en-US" sz="2000" dirty="0">
                <a:latin typeface="+mj-lt"/>
              </a:rPr>
              <a:t>Finished products manufactured in a bonded warehouse can be exported without the payment of </a:t>
            </a:r>
            <a:r>
              <a:rPr lang="en-US" sz="2000" b="1" dirty="0">
                <a:latin typeface="+mj-lt"/>
              </a:rPr>
              <a:t>Basic Customs Duty (BCD), Integrated Goods and Services Tax (IGST),</a:t>
            </a:r>
            <a:r>
              <a:rPr lang="en-US" sz="2000" dirty="0">
                <a:latin typeface="+mj-lt"/>
              </a:rPr>
              <a:t> or other duties that would otherwise apply to imported raw materials.</a:t>
            </a:r>
          </a:p>
          <a:p>
            <a:pPr lvl="0" algn="just"/>
            <a:r>
              <a:rPr lang="en-US" sz="2000" dirty="0">
                <a:latin typeface="+mj-lt"/>
              </a:rPr>
              <a:t>The scheme aims to promote </a:t>
            </a:r>
            <a:r>
              <a:rPr lang="en-US" sz="2000" b="1" dirty="0">
                <a:latin typeface="+mj-lt"/>
              </a:rPr>
              <a:t>export-oriented manufacturing</a:t>
            </a:r>
            <a:r>
              <a:rPr lang="en-US" sz="2000" dirty="0">
                <a:latin typeface="+mj-lt"/>
              </a:rPr>
              <a:t> by providing duty benefits.</a:t>
            </a:r>
          </a:p>
          <a:p>
            <a:pPr marL="0" lvl="0" indent="0" algn="just">
              <a:buNone/>
            </a:pPr>
            <a:r>
              <a:rPr lang="en-US" sz="2000" b="1" i="1" dirty="0">
                <a:latin typeface="+mj-lt"/>
              </a:rPr>
              <a:t>4. Domestic Clearance with Duty Payment</a:t>
            </a:r>
          </a:p>
          <a:p>
            <a:pPr lvl="0" algn="just"/>
            <a:r>
              <a:rPr lang="en-US" sz="2000" dirty="0">
                <a:latin typeface="+mj-lt"/>
              </a:rPr>
              <a:t>If a manufacturer chooses to sell the finished products in the domestic market, they can clear the goods by paying the applicable </a:t>
            </a:r>
            <a:r>
              <a:rPr lang="en-US" sz="2000" b="1" dirty="0">
                <a:latin typeface="+mj-lt"/>
              </a:rPr>
              <a:t>customs duties</a:t>
            </a:r>
            <a:r>
              <a:rPr lang="en-US" sz="2000" dirty="0">
                <a:latin typeface="+mj-lt"/>
              </a:rPr>
              <a:t> on the imported inputs and components.</a:t>
            </a:r>
          </a:p>
          <a:p>
            <a:pPr lvl="0" algn="just"/>
            <a:r>
              <a:rPr lang="en-US" sz="2000" dirty="0">
                <a:latin typeface="+mj-lt"/>
              </a:rPr>
              <a:t>The duties are calculated on the raw materials used in the product, not the entire value of the product, which may result in cost savings for manufacturers.</a:t>
            </a:r>
          </a:p>
          <a:p>
            <a:pPr marL="0" indent="0" algn="just">
              <a:buNone/>
            </a:pPr>
            <a:r>
              <a:rPr lang="en-US" sz="2000" b="1" i="1" dirty="0">
                <a:latin typeface="+mj-lt"/>
              </a:rPr>
              <a:t>5. Simplified Procedures and Reporting</a:t>
            </a:r>
          </a:p>
          <a:p>
            <a:pPr lvl="0" algn="just"/>
            <a:r>
              <a:rPr lang="en-US" sz="2000" dirty="0">
                <a:latin typeface="+mj-lt"/>
              </a:rPr>
              <a:t>The scheme offers a streamlined approval process, reducing bureaucratic hurdles. Manufacturers only need to file periodic reports detailing their operations in the bonded warehouse, which includes details of raw materials imported, products manufactured, and finished goods exported or cleared for domestic consumption.</a:t>
            </a:r>
          </a:p>
        </p:txBody>
      </p:sp>
    </p:spTree>
    <p:extLst>
      <p:ext uri="{BB962C8B-B14F-4D97-AF65-F5344CB8AC3E}">
        <p14:creationId xmlns:p14="http://schemas.microsoft.com/office/powerpoint/2010/main" val="2674255875"/>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28650" y="591127"/>
            <a:ext cx="7886700" cy="5585836"/>
          </a:xfrm>
        </p:spPr>
        <p:txBody>
          <a:bodyPr>
            <a:normAutofit fontScale="85000" lnSpcReduction="20000"/>
          </a:bodyPr>
          <a:lstStyle/>
          <a:p>
            <a:pPr marL="0" indent="0" algn="just">
              <a:buNone/>
            </a:pPr>
            <a:r>
              <a:rPr lang="en-US" b="1" dirty="0">
                <a:latin typeface="+mj-lt"/>
              </a:rPr>
              <a:t>6. Capital Goods and Machinery</a:t>
            </a:r>
          </a:p>
          <a:p>
            <a:pPr lvl="0" algn="just"/>
            <a:r>
              <a:rPr lang="en-US" dirty="0">
                <a:latin typeface="+mj-lt"/>
              </a:rPr>
              <a:t>Capital goods, including machinery and equipment imported for use within a bonded manufacturing unit, are also eligible for </a:t>
            </a:r>
            <a:r>
              <a:rPr lang="en-US" b="1" dirty="0">
                <a:latin typeface="+mj-lt"/>
              </a:rPr>
              <a:t>duty deferment</a:t>
            </a:r>
            <a:r>
              <a:rPr lang="en-US" dirty="0">
                <a:latin typeface="+mj-lt"/>
              </a:rPr>
              <a:t>. This reduces the initial capital burden for businesses investing in new manufacturing setups.</a:t>
            </a:r>
          </a:p>
          <a:p>
            <a:pPr marL="0" indent="0" algn="just">
              <a:buNone/>
            </a:pPr>
            <a:r>
              <a:rPr lang="en-US" b="1" dirty="0">
                <a:latin typeface="+mj-lt"/>
              </a:rPr>
              <a:t>7. Simplified Compliance</a:t>
            </a:r>
          </a:p>
          <a:p>
            <a:pPr lvl="0" algn="just"/>
            <a:r>
              <a:rPr lang="en-US" b="1" dirty="0">
                <a:latin typeface="+mj-lt"/>
              </a:rPr>
              <a:t>Self-sealing and self-certification</a:t>
            </a:r>
            <a:r>
              <a:rPr lang="en-US" dirty="0">
                <a:latin typeface="+mj-lt"/>
              </a:rPr>
              <a:t> are permitted for goods being exported from bonded warehouses, reducing the need for customs officers’ physical intervention.</a:t>
            </a:r>
          </a:p>
          <a:p>
            <a:pPr lvl="0" algn="just"/>
            <a:r>
              <a:rPr lang="en-US" dirty="0">
                <a:latin typeface="+mj-lt"/>
              </a:rPr>
              <a:t>A </a:t>
            </a:r>
            <a:r>
              <a:rPr lang="en-US" b="1" dirty="0">
                <a:latin typeface="+mj-lt"/>
              </a:rPr>
              <a:t>single point of reporting</a:t>
            </a:r>
            <a:r>
              <a:rPr lang="en-US" dirty="0">
                <a:latin typeface="+mj-lt"/>
              </a:rPr>
              <a:t> and compliance ensures that businesses have fewer regulatory hassles compared to other export-promotion schemes.</a:t>
            </a:r>
          </a:p>
          <a:p>
            <a:pPr marL="0" indent="0" algn="just">
              <a:buNone/>
            </a:pPr>
            <a:r>
              <a:rPr lang="en-US" b="1" dirty="0">
                <a:latin typeface="+mj-lt"/>
              </a:rPr>
              <a:t>8. Other Duty Benefits</a:t>
            </a:r>
          </a:p>
          <a:p>
            <a:pPr algn="just"/>
            <a:r>
              <a:rPr lang="en-US" dirty="0">
                <a:latin typeface="+mj-lt"/>
              </a:rPr>
              <a:t>The scheme allows for </a:t>
            </a:r>
            <a:r>
              <a:rPr lang="en-US" b="1" dirty="0">
                <a:latin typeface="+mj-lt"/>
              </a:rPr>
              <a:t>exemption from antidumping duties, safeguard duties, and other import-related taxes</a:t>
            </a:r>
            <a:r>
              <a:rPr lang="en-US" dirty="0">
                <a:latin typeface="+mj-lt"/>
              </a:rPr>
              <a:t> on inputs and consumables when the goods are exported</a:t>
            </a:r>
          </a:p>
          <a:p>
            <a:pPr algn="just"/>
            <a:endParaRPr lang="en-US" dirty="0">
              <a:latin typeface="+mj-lt"/>
            </a:endParaRPr>
          </a:p>
        </p:txBody>
      </p:sp>
    </p:spTree>
    <p:extLst>
      <p:ext uri="{BB962C8B-B14F-4D97-AF65-F5344CB8AC3E}">
        <p14:creationId xmlns:p14="http://schemas.microsoft.com/office/powerpoint/2010/main" val="3913125970"/>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b="1" dirty="0"/>
              <a:t>Eligibility for the Scheme</a:t>
            </a:r>
            <a:br>
              <a:rPr lang="en-US" sz="2800" b="1" dirty="0"/>
            </a:br>
            <a:endParaRPr lang="en-US" sz="2800" b="1" dirty="0"/>
          </a:p>
        </p:txBody>
      </p:sp>
      <p:sp>
        <p:nvSpPr>
          <p:cNvPr id="3" name="Content Placeholder 2"/>
          <p:cNvSpPr>
            <a:spLocks noGrp="1"/>
          </p:cNvSpPr>
          <p:nvPr>
            <p:ph idx="1"/>
          </p:nvPr>
        </p:nvSpPr>
        <p:spPr/>
        <p:txBody>
          <a:bodyPr>
            <a:normAutofit/>
          </a:bodyPr>
          <a:lstStyle/>
          <a:p>
            <a:pPr lvl="0" algn="just"/>
            <a:r>
              <a:rPr lang="en-US" sz="2400" b="1" dirty="0">
                <a:latin typeface="+mj-lt"/>
              </a:rPr>
              <a:t>Any person (manufacturer or trader)</a:t>
            </a:r>
            <a:r>
              <a:rPr lang="en-US" sz="2400" dirty="0">
                <a:latin typeface="+mj-lt"/>
              </a:rPr>
              <a:t> who has a valid Importer-Exporter Code (IEC) can set up a manufacturing unit under the bonded warehouse scheme.</a:t>
            </a:r>
          </a:p>
          <a:p>
            <a:pPr algn="just"/>
            <a:r>
              <a:rPr lang="en-US" sz="2400" b="1" dirty="0">
                <a:latin typeface="+mj-lt"/>
              </a:rPr>
              <a:t>New entities</a:t>
            </a:r>
            <a:r>
              <a:rPr lang="en-US" sz="2400" dirty="0">
                <a:latin typeface="+mj-lt"/>
              </a:rPr>
              <a:t> as well as </a:t>
            </a:r>
            <a:r>
              <a:rPr lang="en-US" sz="2400" b="1" dirty="0">
                <a:latin typeface="+mj-lt"/>
              </a:rPr>
              <a:t>existing businesses</a:t>
            </a:r>
            <a:r>
              <a:rPr lang="en-US" sz="2400" dirty="0">
                <a:latin typeface="+mj-lt"/>
              </a:rPr>
              <a:t> can apply for setting up operations under this scheme</a:t>
            </a:r>
          </a:p>
        </p:txBody>
      </p:sp>
    </p:spTree>
    <p:extLst>
      <p:ext uri="{BB962C8B-B14F-4D97-AF65-F5344CB8AC3E}">
        <p14:creationId xmlns:p14="http://schemas.microsoft.com/office/powerpoint/2010/main" val="1650281469"/>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Sum-up</a:t>
            </a:r>
          </a:p>
        </p:txBody>
      </p:sp>
      <p:sp>
        <p:nvSpPr>
          <p:cNvPr id="3" name="Content Placeholder 2"/>
          <p:cNvSpPr>
            <a:spLocks noGrp="1"/>
          </p:cNvSpPr>
          <p:nvPr>
            <p:ph idx="1"/>
          </p:nvPr>
        </p:nvSpPr>
        <p:spPr/>
        <p:txBody>
          <a:bodyPr>
            <a:normAutofit/>
          </a:bodyPr>
          <a:lstStyle/>
          <a:p>
            <a:pPr algn="just"/>
            <a:r>
              <a:rPr lang="en-US" sz="2400" dirty="0">
                <a:latin typeface="+mj-lt"/>
              </a:rPr>
              <a:t>The </a:t>
            </a:r>
            <a:r>
              <a:rPr lang="en-US" sz="2400" b="1" dirty="0">
                <a:latin typeface="+mj-lt"/>
              </a:rPr>
              <a:t>manufacturing under bonded warehouse scheme</a:t>
            </a:r>
            <a:r>
              <a:rPr lang="en-US" sz="2400" dirty="0">
                <a:latin typeface="+mj-lt"/>
              </a:rPr>
              <a:t> is a highly flexible and cost-efficient option for manufacturers targeting both domestic and international markets. With its </a:t>
            </a:r>
            <a:r>
              <a:rPr lang="en-US" sz="2400" b="1" dirty="0">
                <a:latin typeface="+mj-lt"/>
              </a:rPr>
              <a:t>duty deferment benefits</a:t>
            </a:r>
            <a:r>
              <a:rPr lang="en-US" sz="2400" dirty="0">
                <a:latin typeface="+mj-lt"/>
              </a:rPr>
              <a:t>, </a:t>
            </a:r>
            <a:r>
              <a:rPr lang="en-US" sz="2400" b="1" dirty="0">
                <a:latin typeface="+mj-lt"/>
              </a:rPr>
              <a:t>no export obligation</a:t>
            </a:r>
            <a:r>
              <a:rPr lang="en-US" sz="2400" dirty="0">
                <a:latin typeface="+mj-lt"/>
              </a:rPr>
              <a:t>, and </a:t>
            </a:r>
            <a:r>
              <a:rPr lang="en-US" sz="2400" b="1" dirty="0">
                <a:latin typeface="+mj-lt"/>
              </a:rPr>
              <a:t>simplified compliance</a:t>
            </a:r>
            <a:r>
              <a:rPr lang="en-US" sz="2400" dirty="0">
                <a:latin typeface="+mj-lt"/>
              </a:rPr>
              <a:t>, it presents a viable alternative to other duty-free schemes like EOU, SEZ, and Advance Authorization. It allows businesses to optimize cash flows, reduce working capital requirements, and enhance export competitiveness while providing the freedom to access the domestic market.</a:t>
            </a:r>
          </a:p>
          <a:p>
            <a:pPr algn="just"/>
            <a:endParaRPr lang="en-US" sz="2400" dirty="0">
              <a:latin typeface="+mj-lt"/>
            </a:endParaRPr>
          </a:p>
        </p:txBody>
      </p:sp>
    </p:spTree>
    <p:extLst>
      <p:ext uri="{BB962C8B-B14F-4D97-AF65-F5344CB8AC3E}">
        <p14:creationId xmlns:p14="http://schemas.microsoft.com/office/powerpoint/2010/main" val="225965752"/>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6"/>
            <a:ext cx="7886700" cy="4465492"/>
          </a:xfrm>
        </p:spPr>
        <p:txBody>
          <a:bodyPr>
            <a:normAutofit/>
          </a:bodyPr>
          <a:lstStyle/>
          <a:p>
            <a:pPr algn="ctr"/>
            <a:br>
              <a:rPr lang="en-US" sz="3200" b="1" dirty="0"/>
            </a:br>
            <a:r>
              <a:rPr lang="en-US" sz="3200" b="1" dirty="0"/>
              <a:t>Special Economic Zones (SEZs) </a:t>
            </a:r>
            <a:br>
              <a:rPr lang="en-US" sz="3200" b="1" dirty="0"/>
            </a:br>
            <a:br>
              <a:rPr lang="en-US" sz="3200" b="1" dirty="0"/>
            </a:br>
            <a:r>
              <a:rPr lang="en-US" sz="3200" b="1" dirty="0"/>
              <a:t>and </a:t>
            </a:r>
            <a:br>
              <a:rPr lang="en-US" sz="3200" b="1" dirty="0"/>
            </a:br>
            <a:br>
              <a:rPr lang="en-US" sz="3200" b="1" dirty="0"/>
            </a:br>
            <a:r>
              <a:rPr lang="en-US" sz="3200" b="1" dirty="0"/>
              <a:t>Free Trade Warehousing Zones (FTWZs) </a:t>
            </a:r>
            <a:endParaRPr lang="en-US" sz="3200" dirty="0"/>
          </a:p>
        </p:txBody>
      </p:sp>
    </p:spTree>
    <p:extLst>
      <p:ext uri="{BB962C8B-B14F-4D97-AF65-F5344CB8AC3E}">
        <p14:creationId xmlns:p14="http://schemas.microsoft.com/office/powerpoint/2010/main" val="3683610731"/>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b="1" dirty="0"/>
              <a:t>Background </a:t>
            </a:r>
          </a:p>
        </p:txBody>
      </p:sp>
      <p:sp>
        <p:nvSpPr>
          <p:cNvPr id="3" name="Content Placeholder 2"/>
          <p:cNvSpPr>
            <a:spLocks noGrp="1"/>
          </p:cNvSpPr>
          <p:nvPr>
            <p:ph idx="1"/>
          </p:nvPr>
        </p:nvSpPr>
        <p:spPr/>
        <p:txBody>
          <a:bodyPr/>
          <a:lstStyle/>
          <a:p>
            <a:pPr algn="just"/>
            <a:r>
              <a:rPr lang="en-US" b="1" dirty="0"/>
              <a:t>Special Economic Zones (SEZs)</a:t>
            </a:r>
            <a:r>
              <a:rPr lang="en-US" dirty="0"/>
              <a:t> and </a:t>
            </a:r>
            <a:r>
              <a:rPr lang="en-US" b="1" dirty="0"/>
              <a:t>Free Trade Warehousing Zones (FTWZs)</a:t>
            </a:r>
            <a:r>
              <a:rPr lang="en-US" dirty="0"/>
              <a:t> are specially designated areas under the </a:t>
            </a:r>
            <a:r>
              <a:rPr lang="en-US" b="1" dirty="0"/>
              <a:t>SEZ Act, 2005</a:t>
            </a:r>
            <a:r>
              <a:rPr lang="en-US" dirty="0"/>
              <a:t> that aim to promote industrial growth, exports, and foreign investment. These zones offer numerous fiscal, regulatory, and procedural advantages, designed to attract both domestic and foreign investment, and are considered foreign territories for customs and duties purposes</a:t>
            </a:r>
          </a:p>
        </p:txBody>
      </p:sp>
    </p:spTree>
    <p:extLst>
      <p:ext uri="{BB962C8B-B14F-4D97-AF65-F5344CB8AC3E}">
        <p14:creationId xmlns:p14="http://schemas.microsoft.com/office/powerpoint/2010/main" val="194765194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373077"/>
            <a:ext cx="7886700" cy="1325563"/>
          </a:xfrm>
        </p:spPr>
        <p:txBody>
          <a:bodyPr>
            <a:normAutofit/>
          </a:bodyPr>
          <a:lstStyle/>
          <a:p>
            <a:r>
              <a:rPr lang="en-US" sz="2800" b="1" dirty="0"/>
              <a:t>Import of Inputs</a:t>
            </a:r>
            <a:endParaRPr lang="en-US" sz="2800" dirty="0"/>
          </a:p>
        </p:txBody>
      </p:sp>
      <p:sp>
        <p:nvSpPr>
          <p:cNvPr id="3" name="Content Placeholder 2"/>
          <p:cNvSpPr>
            <a:spLocks noGrp="1"/>
          </p:cNvSpPr>
          <p:nvPr>
            <p:ph idx="1"/>
          </p:nvPr>
        </p:nvSpPr>
        <p:spPr/>
        <p:txBody>
          <a:bodyPr>
            <a:normAutofit/>
          </a:bodyPr>
          <a:lstStyle/>
          <a:p>
            <a:pPr marL="0" lvl="0" indent="0" algn="just">
              <a:buNone/>
            </a:pPr>
            <a:r>
              <a:rPr lang="en-US" sz="2000" dirty="0">
                <a:latin typeface="+mj-lt"/>
              </a:rPr>
              <a:t>Inputs can be imported duty-free under this scheme. The quantity and value of these imports are based on the Standard Input-Output Norms (SION) as notified by the DGFT or as per self-declaration by the exporter.</a:t>
            </a:r>
          </a:p>
          <a:p>
            <a:pPr lvl="0" algn="just"/>
            <a:r>
              <a:rPr lang="en-US" sz="2000" b="1" dirty="0">
                <a:latin typeface="+mj-lt"/>
              </a:rPr>
              <a:t>Standard Input-Output Norms (SION):</a:t>
            </a:r>
            <a:r>
              <a:rPr lang="en-US" sz="2000" dirty="0">
                <a:latin typeface="+mj-lt"/>
              </a:rPr>
              <a:t> These norms specify the quantity of input required to manufacture a unit of output for export purposes. If SION is not available, the exporter can request DGFT to fix norms for their specific product.</a:t>
            </a:r>
          </a:p>
          <a:p>
            <a:pPr lvl="0" algn="just"/>
            <a:r>
              <a:rPr lang="en-US" sz="2000" b="1" dirty="0">
                <a:latin typeface="+mj-lt"/>
              </a:rPr>
              <a:t>Self-Declaration:</a:t>
            </a:r>
            <a:r>
              <a:rPr lang="en-US" sz="2000" dirty="0">
                <a:latin typeface="+mj-lt"/>
              </a:rPr>
              <a:t> If SION is not fixed for a product, the exporter can provide a self-declaration on the requirement of inputs. However, this is subject to subsequent ratification by the Norms Committee.</a:t>
            </a:r>
          </a:p>
          <a:p>
            <a:pPr algn="just"/>
            <a:endParaRPr lang="en-US" sz="2000" dirty="0">
              <a:latin typeface="+mj-lt"/>
            </a:endParaRPr>
          </a:p>
        </p:txBody>
      </p:sp>
    </p:spTree>
    <p:extLst>
      <p:ext uri="{BB962C8B-B14F-4D97-AF65-F5344CB8AC3E}">
        <p14:creationId xmlns:p14="http://schemas.microsoft.com/office/powerpoint/2010/main" val="4133016565"/>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b="1" dirty="0"/>
              <a:t>Special Economic Zones (SEZs)</a:t>
            </a:r>
            <a:br>
              <a:rPr lang="en-US" sz="2800" dirty="0"/>
            </a:br>
            <a:endParaRPr lang="en-US" sz="2800" dirty="0"/>
          </a:p>
        </p:txBody>
      </p:sp>
      <p:sp>
        <p:nvSpPr>
          <p:cNvPr id="3" name="Content Placeholder 2"/>
          <p:cNvSpPr>
            <a:spLocks noGrp="1"/>
          </p:cNvSpPr>
          <p:nvPr>
            <p:ph idx="1"/>
          </p:nvPr>
        </p:nvSpPr>
        <p:spPr/>
        <p:txBody>
          <a:bodyPr>
            <a:normAutofit/>
          </a:bodyPr>
          <a:lstStyle/>
          <a:p>
            <a:pPr marL="0" indent="0" algn="just">
              <a:buNone/>
            </a:pPr>
            <a:r>
              <a:rPr lang="en-US" sz="2400" b="1" dirty="0">
                <a:latin typeface="+mj-lt"/>
              </a:rPr>
              <a:t>Key Provisions of SEZ Act, 2005</a:t>
            </a:r>
            <a:endParaRPr lang="en-US" sz="2400" dirty="0">
              <a:latin typeface="+mj-lt"/>
            </a:endParaRPr>
          </a:p>
          <a:p>
            <a:pPr marL="0" indent="0" algn="just">
              <a:buNone/>
            </a:pPr>
            <a:r>
              <a:rPr lang="en-US" sz="2400" b="1" dirty="0">
                <a:latin typeface="+mj-lt"/>
              </a:rPr>
              <a:t>Purpose of SEZs:</a:t>
            </a:r>
            <a:endParaRPr lang="en-US" sz="2400" dirty="0">
              <a:latin typeface="+mj-lt"/>
            </a:endParaRPr>
          </a:p>
          <a:p>
            <a:pPr lvl="0" algn="just"/>
            <a:r>
              <a:rPr lang="en-US" sz="2400" dirty="0">
                <a:latin typeface="+mj-lt"/>
              </a:rPr>
              <a:t>SEZs are aimed at creating a conducive environment for the export of goods and services.</a:t>
            </a:r>
          </a:p>
          <a:p>
            <a:pPr lvl="0" algn="just"/>
            <a:r>
              <a:rPr lang="en-US" sz="2400" dirty="0">
                <a:latin typeface="+mj-lt"/>
              </a:rPr>
              <a:t>They serve as a catalyst for investment, infrastructure development, and employment generation.</a:t>
            </a:r>
          </a:p>
          <a:p>
            <a:pPr algn="just"/>
            <a:r>
              <a:rPr lang="en-US" sz="2400" dirty="0">
                <a:latin typeface="+mj-lt"/>
              </a:rPr>
              <a:t>SEZs contribute to India's integration with global supply chains and international trade markets</a:t>
            </a:r>
          </a:p>
        </p:txBody>
      </p:sp>
    </p:spTree>
    <p:extLst>
      <p:ext uri="{BB962C8B-B14F-4D97-AF65-F5344CB8AC3E}">
        <p14:creationId xmlns:p14="http://schemas.microsoft.com/office/powerpoint/2010/main" val="26429080"/>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b="1" dirty="0"/>
              <a:t>Eligibility for SEZ Status</a:t>
            </a:r>
            <a:endParaRPr lang="en-US" sz="2800" dirty="0"/>
          </a:p>
        </p:txBody>
      </p:sp>
      <p:sp>
        <p:nvSpPr>
          <p:cNvPr id="3" name="Content Placeholder 2"/>
          <p:cNvSpPr>
            <a:spLocks noGrp="1"/>
          </p:cNvSpPr>
          <p:nvPr>
            <p:ph idx="1"/>
          </p:nvPr>
        </p:nvSpPr>
        <p:spPr/>
        <p:txBody>
          <a:bodyPr>
            <a:normAutofit/>
          </a:bodyPr>
          <a:lstStyle/>
          <a:p>
            <a:pPr lvl="0" algn="just"/>
            <a:r>
              <a:rPr lang="en-US" sz="2400" b="1" dirty="0">
                <a:latin typeface="+mj-lt"/>
              </a:rPr>
              <a:t>SEZ Developer:</a:t>
            </a:r>
            <a:r>
              <a:rPr lang="en-US" sz="2400" dirty="0">
                <a:latin typeface="+mj-lt"/>
              </a:rPr>
              <a:t> Any individual, partnership firm, company, or government body can apply to develop an SEZ.</a:t>
            </a:r>
          </a:p>
          <a:p>
            <a:pPr lvl="0" algn="just"/>
            <a:r>
              <a:rPr lang="en-US" sz="2400" b="1" dirty="0">
                <a:latin typeface="+mj-lt"/>
              </a:rPr>
              <a:t>SEZ Units:</a:t>
            </a:r>
            <a:r>
              <a:rPr lang="en-US" sz="2400" dirty="0">
                <a:latin typeface="+mj-lt"/>
              </a:rPr>
              <a:t> Businesses engaged in manufacturing, trading, or service activities aimed at export markets are eligible to operate within an SEZ.</a:t>
            </a:r>
          </a:p>
          <a:p>
            <a:pPr lvl="0" algn="just"/>
            <a:r>
              <a:rPr lang="en-US" sz="2400" b="1" dirty="0">
                <a:latin typeface="+mj-lt"/>
              </a:rPr>
              <a:t>100% Foreign Direct Investment (FDI)</a:t>
            </a:r>
            <a:r>
              <a:rPr lang="en-US" sz="2400" dirty="0">
                <a:latin typeface="+mj-lt"/>
              </a:rPr>
              <a:t> is permitted in most sectors in SEZs without government approval.</a:t>
            </a:r>
          </a:p>
          <a:p>
            <a:pPr algn="just"/>
            <a:endParaRPr lang="en-US" sz="2400" dirty="0">
              <a:latin typeface="+mj-lt"/>
            </a:endParaRPr>
          </a:p>
        </p:txBody>
      </p:sp>
    </p:spTree>
    <p:extLst>
      <p:ext uri="{BB962C8B-B14F-4D97-AF65-F5344CB8AC3E}">
        <p14:creationId xmlns:p14="http://schemas.microsoft.com/office/powerpoint/2010/main" val="2190879467"/>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b="1" dirty="0"/>
              <a:t>Types of SEZs</a:t>
            </a:r>
            <a:endParaRPr lang="en-US" sz="2800" dirty="0"/>
          </a:p>
        </p:txBody>
      </p:sp>
      <p:sp>
        <p:nvSpPr>
          <p:cNvPr id="3" name="Content Placeholder 2"/>
          <p:cNvSpPr>
            <a:spLocks noGrp="1"/>
          </p:cNvSpPr>
          <p:nvPr>
            <p:ph idx="1"/>
          </p:nvPr>
        </p:nvSpPr>
        <p:spPr/>
        <p:txBody>
          <a:bodyPr>
            <a:normAutofit/>
          </a:bodyPr>
          <a:lstStyle/>
          <a:p>
            <a:pPr lvl="0" algn="just"/>
            <a:r>
              <a:rPr lang="en-US" sz="2400" b="1" dirty="0">
                <a:latin typeface="+mj-lt"/>
              </a:rPr>
              <a:t>Multi-product SEZs:</a:t>
            </a:r>
            <a:r>
              <a:rPr lang="en-US" sz="2400" dirty="0">
                <a:latin typeface="+mj-lt"/>
              </a:rPr>
              <a:t> Cater to a wide range of industries, typically spread over large areas, and include diverse sectors like manufacturing, IT, and service industries.</a:t>
            </a:r>
          </a:p>
          <a:p>
            <a:pPr lvl="0" algn="just"/>
            <a:endParaRPr lang="en-US" sz="2400" dirty="0">
              <a:latin typeface="+mj-lt"/>
            </a:endParaRPr>
          </a:p>
          <a:p>
            <a:pPr algn="just"/>
            <a:r>
              <a:rPr lang="en-US" sz="2400" b="1" dirty="0">
                <a:latin typeface="+mj-lt"/>
              </a:rPr>
              <a:t>Sector-specific SEZs:</a:t>
            </a:r>
            <a:r>
              <a:rPr lang="en-US" sz="2400" dirty="0">
                <a:latin typeface="+mj-lt"/>
              </a:rPr>
              <a:t> Focus on specific industries such as textiles, pharmaceuticals, IT, biotechnology, or electronics</a:t>
            </a:r>
          </a:p>
        </p:txBody>
      </p:sp>
    </p:spTree>
    <p:extLst>
      <p:ext uri="{BB962C8B-B14F-4D97-AF65-F5344CB8AC3E}">
        <p14:creationId xmlns:p14="http://schemas.microsoft.com/office/powerpoint/2010/main" val="464731813"/>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b="1" dirty="0"/>
              <a:t>Financial Incentives and Exemptions</a:t>
            </a:r>
            <a:endParaRPr lang="en-US" sz="2800" dirty="0"/>
          </a:p>
        </p:txBody>
      </p:sp>
      <p:sp>
        <p:nvSpPr>
          <p:cNvPr id="3" name="Content Placeholder 2"/>
          <p:cNvSpPr>
            <a:spLocks noGrp="1"/>
          </p:cNvSpPr>
          <p:nvPr>
            <p:ph idx="1"/>
          </p:nvPr>
        </p:nvSpPr>
        <p:spPr/>
        <p:txBody>
          <a:bodyPr>
            <a:normAutofit/>
          </a:bodyPr>
          <a:lstStyle/>
          <a:p>
            <a:pPr marL="0" lvl="0" indent="0" algn="just">
              <a:buNone/>
            </a:pPr>
            <a:r>
              <a:rPr lang="en-US" sz="2400" b="1" dirty="0">
                <a:latin typeface="+mj-lt"/>
              </a:rPr>
              <a:t>Duty-free Imports:</a:t>
            </a:r>
            <a:endParaRPr lang="en-US" sz="2400" dirty="0">
              <a:latin typeface="+mj-lt"/>
            </a:endParaRPr>
          </a:p>
          <a:p>
            <a:pPr lvl="1" algn="just"/>
            <a:r>
              <a:rPr lang="en-US" dirty="0">
                <a:latin typeface="+mj-lt"/>
              </a:rPr>
              <a:t>SEZ units are exempt from customs duties on the import of capital goods, raw materials, components, consumables, and office equipment.</a:t>
            </a:r>
          </a:p>
          <a:p>
            <a:pPr lvl="1" algn="just"/>
            <a:r>
              <a:rPr lang="en-US" dirty="0">
                <a:latin typeface="+mj-lt"/>
              </a:rPr>
              <a:t>Import duties, central excise duties, GST, and other levies do not apply to the import </a:t>
            </a:r>
          </a:p>
          <a:p>
            <a:pPr marL="457200" lvl="1" indent="0" algn="just">
              <a:buNone/>
            </a:pPr>
            <a:r>
              <a:rPr lang="en-US" dirty="0">
                <a:latin typeface="+mj-lt"/>
              </a:rPr>
              <a:t>Or</a:t>
            </a:r>
          </a:p>
          <a:p>
            <a:pPr lvl="1" algn="just"/>
            <a:r>
              <a:rPr lang="en-US" dirty="0">
                <a:latin typeface="+mj-lt"/>
              </a:rPr>
              <a:t> procurement of goods from the domestic market (Domestic Tariff Area or DTA).</a:t>
            </a:r>
          </a:p>
        </p:txBody>
      </p:sp>
    </p:spTree>
    <p:extLst>
      <p:ext uri="{BB962C8B-B14F-4D97-AF65-F5344CB8AC3E}">
        <p14:creationId xmlns:p14="http://schemas.microsoft.com/office/powerpoint/2010/main" val="437715241"/>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28650" y="508000"/>
            <a:ext cx="7886700" cy="5668963"/>
          </a:xfrm>
        </p:spPr>
        <p:txBody>
          <a:bodyPr>
            <a:noAutofit/>
          </a:bodyPr>
          <a:lstStyle/>
          <a:p>
            <a:pPr lvl="0" algn="just"/>
            <a:r>
              <a:rPr lang="en-US" sz="2400" b="1" dirty="0">
                <a:latin typeface="+mj-lt"/>
              </a:rPr>
              <a:t>Income Tax Exemptions:</a:t>
            </a:r>
            <a:endParaRPr lang="en-US" sz="2400" dirty="0">
              <a:latin typeface="+mj-lt"/>
            </a:endParaRPr>
          </a:p>
          <a:p>
            <a:pPr lvl="1" algn="just"/>
            <a:r>
              <a:rPr lang="en-US" b="1" dirty="0">
                <a:latin typeface="+mj-lt"/>
              </a:rPr>
              <a:t>100% income tax exemption</a:t>
            </a:r>
            <a:r>
              <a:rPr lang="en-US" dirty="0">
                <a:latin typeface="+mj-lt"/>
              </a:rPr>
              <a:t> on profits derived from exports for the first five years.</a:t>
            </a:r>
          </a:p>
          <a:p>
            <a:pPr lvl="1" algn="just"/>
            <a:r>
              <a:rPr lang="en-US" b="1" dirty="0">
                <a:latin typeface="+mj-lt"/>
              </a:rPr>
              <a:t>50% exemption</a:t>
            </a:r>
            <a:r>
              <a:rPr lang="en-US" dirty="0">
                <a:latin typeface="+mj-lt"/>
              </a:rPr>
              <a:t> for the next five years.</a:t>
            </a:r>
          </a:p>
          <a:p>
            <a:pPr lvl="1" algn="just"/>
            <a:r>
              <a:rPr lang="en-US" b="1" dirty="0">
                <a:latin typeface="+mj-lt"/>
              </a:rPr>
              <a:t>50% deduction</a:t>
            </a:r>
            <a:r>
              <a:rPr lang="en-US" dirty="0">
                <a:latin typeface="+mj-lt"/>
              </a:rPr>
              <a:t> on reinvested export profits for the subsequent five years</a:t>
            </a:r>
          </a:p>
          <a:p>
            <a:pPr lvl="0" algn="just"/>
            <a:r>
              <a:rPr lang="en-US" sz="2400" b="1" dirty="0">
                <a:latin typeface="+mj-lt"/>
              </a:rPr>
              <a:t>GST Exemptions:</a:t>
            </a:r>
            <a:endParaRPr lang="en-US" sz="2400" dirty="0">
              <a:latin typeface="+mj-lt"/>
            </a:endParaRPr>
          </a:p>
          <a:p>
            <a:pPr lvl="1" algn="just"/>
            <a:r>
              <a:rPr lang="en-US" dirty="0">
                <a:latin typeface="+mj-lt"/>
              </a:rPr>
              <a:t>Supplies to SEZs are zero-rated under GST, meaning no tax is levied on goods or services provided to SEZ units.</a:t>
            </a:r>
          </a:p>
          <a:p>
            <a:pPr lvl="1" algn="just"/>
            <a:r>
              <a:rPr lang="en-US" dirty="0">
                <a:latin typeface="+mj-lt"/>
              </a:rPr>
              <a:t>SEZ units are exempt from GST on the procurement of goods and services from DTA suppliers.</a:t>
            </a:r>
          </a:p>
          <a:p>
            <a:pPr lvl="0" algn="just"/>
            <a:r>
              <a:rPr lang="en-US" sz="2400" b="1" dirty="0">
                <a:latin typeface="+mj-lt"/>
              </a:rPr>
              <a:t>Exemption from Other Indirect Taxes:</a:t>
            </a:r>
            <a:endParaRPr lang="en-US" sz="2400" dirty="0">
              <a:latin typeface="+mj-lt"/>
            </a:endParaRPr>
          </a:p>
          <a:p>
            <a:pPr lvl="1" algn="just"/>
            <a:r>
              <a:rPr lang="en-US" dirty="0">
                <a:latin typeface="+mj-lt"/>
              </a:rPr>
              <a:t>SEZ units are also exempt from state taxes like sales tax, VAT, and stamp duty, depending on the state's policy.</a:t>
            </a:r>
          </a:p>
          <a:p>
            <a:pPr lvl="1" algn="just"/>
            <a:endParaRPr lang="en-US" dirty="0">
              <a:latin typeface="+mj-lt"/>
            </a:endParaRPr>
          </a:p>
        </p:txBody>
      </p:sp>
    </p:spTree>
    <p:extLst>
      <p:ext uri="{BB962C8B-B14F-4D97-AF65-F5344CB8AC3E}">
        <p14:creationId xmlns:p14="http://schemas.microsoft.com/office/powerpoint/2010/main" val="3933144369"/>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b="1" dirty="0"/>
              <a:t>Procedural Benefits</a:t>
            </a:r>
            <a:endParaRPr lang="en-US" sz="2800" dirty="0"/>
          </a:p>
        </p:txBody>
      </p:sp>
      <p:sp>
        <p:nvSpPr>
          <p:cNvPr id="3" name="Content Placeholder 2"/>
          <p:cNvSpPr>
            <a:spLocks noGrp="1"/>
          </p:cNvSpPr>
          <p:nvPr>
            <p:ph idx="1"/>
          </p:nvPr>
        </p:nvSpPr>
        <p:spPr>
          <a:xfrm>
            <a:off x="628650" y="1524000"/>
            <a:ext cx="7886700" cy="4652963"/>
          </a:xfrm>
        </p:spPr>
        <p:txBody>
          <a:bodyPr>
            <a:noAutofit/>
          </a:bodyPr>
          <a:lstStyle/>
          <a:p>
            <a:pPr marL="0" lvl="0" indent="0" algn="just">
              <a:buNone/>
            </a:pPr>
            <a:r>
              <a:rPr lang="en-US" sz="2000" b="1" dirty="0">
                <a:latin typeface="+mj-lt"/>
              </a:rPr>
              <a:t>Single-Window Clearance:</a:t>
            </a:r>
            <a:r>
              <a:rPr lang="en-US" sz="2000" dirty="0">
                <a:latin typeface="+mj-lt"/>
              </a:rPr>
              <a:t> SEZs enjoy a simplified approval process through a single-window system for regulatory approvals, including environment, customs, and labor regulations.</a:t>
            </a:r>
          </a:p>
          <a:p>
            <a:pPr marL="0" lvl="0" indent="0" algn="just">
              <a:buNone/>
            </a:pPr>
            <a:r>
              <a:rPr lang="en-US" sz="2000" b="1" dirty="0">
                <a:latin typeface="+mj-lt"/>
              </a:rPr>
              <a:t>Simplified Customs Procedures:</a:t>
            </a:r>
            <a:endParaRPr lang="en-US" sz="2000" dirty="0">
              <a:latin typeface="+mj-lt"/>
            </a:endParaRPr>
          </a:p>
          <a:p>
            <a:pPr lvl="1" algn="just"/>
            <a:r>
              <a:rPr lang="en-US" sz="2000" dirty="0">
                <a:latin typeface="+mj-lt"/>
              </a:rPr>
              <a:t>Goods entering or leaving SEZs do not undergo routine customs checks. They are governed by a self-certification model, reducing time and compliance costs.</a:t>
            </a:r>
          </a:p>
          <a:p>
            <a:pPr lvl="1" algn="just"/>
            <a:r>
              <a:rPr lang="en-US" sz="2000" b="1" dirty="0">
                <a:latin typeface="+mj-lt"/>
              </a:rPr>
              <a:t>No export licensing</a:t>
            </a:r>
            <a:r>
              <a:rPr lang="en-US" sz="2000" dirty="0">
                <a:latin typeface="+mj-lt"/>
              </a:rPr>
              <a:t> requirements for goods manufactured in SEZs.</a:t>
            </a:r>
          </a:p>
          <a:p>
            <a:pPr marL="0" lvl="0" indent="0" algn="just">
              <a:buNone/>
            </a:pPr>
            <a:r>
              <a:rPr lang="en-US" sz="2000" b="1" dirty="0">
                <a:latin typeface="+mj-lt"/>
              </a:rPr>
              <a:t>Operational Flexibility:</a:t>
            </a:r>
            <a:endParaRPr lang="en-US" sz="2000" dirty="0">
              <a:latin typeface="+mj-lt"/>
            </a:endParaRPr>
          </a:p>
          <a:p>
            <a:pPr lvl="1" algn="just"/>
            <a:r>
              <a:rPr lang="en-US" sz="2000" dirty="0">
                <a:latin typeface="+mj-lt"/>
              </a:rPr>
              <a:t>SEZ units are permitted to engage in a variety of activities such as manufacturing, trading, warehousing, and service activities.</a:t>
            </a:r>
          </a:p>
          <a:p>
            <a:pPr algn="just"/>
            <a:r>
              <a:rPr lang="en-US" sz="2000" dirty="0">
                <a:latin typeface="+mj-lt"/>
              </a:rPr>
              <a:t>Companies within SEZs can operate multiple activities under a single umbrella license, including production, warehousing, and service operations</a:t>
            </a:r>
          </a:p>
        </p:txBody>
      </p:sp>
    </p:spTree>
    <p:extLst>
      <p:ext uri="{BB962C8B-B14F-4D97-AF65-F5344CB8AC3E}">
        <p14:creationId xmlns:p14="http://schemas.microsoft.com/office/powerpoint/2010/main" val="1879824124"/>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28650" y="932873"/>
            <a:ext cx="7886700" cy="5244090"/>
          </a:xfrm>
        </p:spPr>
        <p:txBody>
          <a:bodyPr>
            <a:normAutofit/>
          </a:bodyPr>
          <a:lstStyle/>
          <a:p>
            <a:pPr marL="0" indent="0" algn="just">
              <a:buNone/>
            </a:pPr>
            <a:r>
              <a:rPr lang="en-US" sz="2400" b="1" dirty="0">
                <a:latin typeface="+mj-lt"/>
              </a:rPr>
              <a:t>Export-Import Flexibility:</a:t>
            </a:r>
            <a:endParaRPr lang="en-US" sz="2400" dirty="0">
              <a:latin typeface="+mj-lt"/>
            </a:endParaRPr>
          </a:p>
          <a:p>
            <a:pPr lvl="0" algn="just"/>
            <a:r>
              <a:rPr lang="en-US" sz="2400" dirty="0">
                <a:latin typeface="+mj-lt"/>
              </a:rPr>
              <a:t>SEZ units can freely export goods without being subject to export quotas, levies, or licenses. Similarly, goods can be freely imported into SEZs without import restrictions.</a:t>
            </a:r>
          </a:p>
          <a:p>
            <a:pPr marL="0" lvl="0" indent="0" algn="just">
              <a:buNone/>
            </a:pPr>
            <a:endParaRPr lang="en-US" sz="2400" dirty="0">
              <a:latin typeface="+mj-lt"/>
            </a:endParaRPr>
          </a:p>
          <a:p>
            <a:pPr marL="0" indent="0" algn="just">
              <a:buNone/>
            </a:pPr>
            <a:r>
              <a:rPr lang="en-US" sz="2400" b="1" dirty="0">
                <a:latin typeface="+mj-lt"/>
              </a:rPr>
              <a:t>Sales to Domestic Tariff Area (DTA):</a:t>
            </a:r>
            <a:endParaRPr lang="en-US" sz="2400" dirty="0">
              <a:latin typeface="+mj-lt"/>
            </a:endParaRPr>
          </a:p>
          <a:p>
            <a:pPr lvl="0" algn="just"/>
            <a:r>
              <a:rPr lang="en-US" sz="2400" dirty="0">
                <a:latin typeface="+mj-lt"/>
              </a:rPr>
              <a:t>SEZ units can sell finished goods to the domestic market (DTA) by paying applicable customs duties on the imported raw materials/components used in production.</a:t>
            </a:r>
          </a:p>
          <a:p>
            <a:pPr lvl="0" algn="just"/>
            <a:r>
              <a:rPr lang="en-US" sz="2400" dirty="0">
                <a:latin typeface="+mj-lt"/>
              </a:rPr>
              <a:t>The duty payable is only on the imported content, providing cost advantages over fully domestic manufacturers.</a:t>
            </a:r>
          </a:p>
          <a:p>
            <a:pPr algn="just"/>
            <a:r>
              <a:rPr lang="en-US" sz="2400" dirty="0">
                <a:latin typeface="+mj-lt"/>
              </a:rPr>
              <a:t> </a:t>
            </a:r>
          </a:p>
          <a:p>
            <a:pPr algn="just"/>
            <a:endParaRPr lang="en-US" sz="2400" dirty="0">
              <a:latin typeface="+mj-lt"/>
            </a:endParaRPr>
          </a:p>
        </p:txBody>
      </p:sp>
    </p:spTree>
    <p:extLst>
      <p:ext uri="{BB962C8B-B14F-4D97-AF65-F5344CB8AC3E}">
        <p14:creationId xmlns:p14="http://schemas.microsoft.com/office/powerpoint/2010/main" val="1245927175"/>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28650" y="1071418"/>
            <a:ext cx="7886700" cy="5105545"/>
          </a:xfrm>
        </p:spPr>
        <p:txBody>
          <a:bodyPr>
            <a:normAutofit/>
          </a:bodyPr>
          <a:lstStyle/>
          <a:p>
            <a:pPr marL="0" indent="0" algn="just">
              <a:buNone/>
            </a:pPr>
            <a:r>
              <a:rPr lang="en-US" sz="2400" b="1" dirty="0">
                <a:latin typeface="+mj-lt"/>
              </a:rPr>
              <a:t>Subcontracting and Job Work:</a:t>
            </a:r>
            <a:endParaRPr lang="en-US" sz="2400" dirty="0">
              <a:latin typeface="+mj-lt"/>
            </a:endParaRPr>
          </a:p>
          <a:p>
            <a:pPr lvl="0" algn="just"/>
            <a:r>
              <a:rPr lang="en-US" sz="2400" dirty="0">
                <a:latin typeface="+mj-lt"/>
              </a:rPr>
              <a:t>SEZ units can subcontract production and processing work to units in the DTA or other SEZs with customs approval. This facilitates efficiency and specialization in production.</a:t>
            </a:r>
          </a:p>
          <a:p>
            <a:pPr marL="0" lvl="0" indent="0" algn="just">
              <a:buNone/>
            </a:pPr>
            <a:endParaRPr lang="en-US" sz="2400" dirty="0">
              <a:latin typeface="+mj-lt"/>
            </a:endParaRPr>
          </a:p>
          <a:p>
            <a:pPr marL="0" indent="0" algn="just">
              <a:buNone/>
            </a:pPr>
            <a:r>
              <a:rPr lang="en-US" sz="2400" b="1" dirty="0">
                <a:latin typeface="+mj-lt"/>
              </a:rPr>
              <a:t>Deemed Export Benefits:</a:t>
            </a:r>
            <a:endParaRPr lang="en-US" sz="2400" dirty="0">
              <a:latin typeface="+mj-lt"/>
            </a:endParaRPr>
          </a:p>
          <a:p>
            <a:pPr lvl="0" algn="just"/>
            <a:r>
              <a:rPr lang="en-US" sz="2400" dirty="0">
                <a:latin typeface="+mj-lt"/>
              </a:rPr>
              <a:t>Supplies made from DTA units to SEZs are treated as </a:t>
            </a:r>
            <a:r>
              <a:rPr lang="en-US" sz="2400" b="1" dirty="0">
                <a:latin typeface="+mj-lt"/>
              </a:rPr>
              <a:t>deemed exports</a:t>
            </a:r>
            <a:r>
              <a:rPr lang="en-US" sz="2400" dirty="0">
                <a:latin typeface="+mj-lt"/>
              </a:rPr>
              <a:t>, making them eligible for export incentives such as refund of duties, drawbacks, and exemption from GST.</a:t>
            </a:r>
          </a:p>
          <a:p>
            <a:pPr algn="just"/>
            <a:endParaRPr lang="en-US" sz="2400" dirty="0">
              <a:latin typeface="+mj-lt"/>
            </a:endParaRPr>
          </a:p>
        </p:txBody>
      </p:sp>
    </p:spTree>
    <p:extLst>
      <p:ext uri="{BB962C8B-B14F-4D97-AF65-F5344CB8AC3E}">
        <p14:creationId xmlns:p14="http://schemas.microsoft.com/office/powerpoint/2010/main" val="3338159161"/>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b="1" dirty="0"/>
              <a:t>Free Trade and Warehousing Zones</a:t>
            </a:r>
            <a:endParaRPr lang="en-US" sz="2800" dirty="0"/>
          </a:p>
        </p:txBody>
      </p:sp>
      <p:sp>
        <p:nvSpPr>
          <p:cNvPr id="3" name="Content Placeholder 2"/>
          <p:cNvSpPr>
            <a:spLocks noGrp="1"/>
          </p:cNvSpPr>
          <p:nvPr>
            <p:ph idx="1"/>
          </p:nvPr>
        </p:nvSpPr>
        <p:spPr/>
        <p:txBody>
          <a:bodyPr>
            <a:normAutofit/>
          </a:bodyPr>
          <a:lstStyle/>
          <a:p>
            <a:pPr algn="just"/>
            <a:r>
              <a:rPr lang="en-US" sz="2400" b="1" dirty="0">
                <a:latin typeface="+mj-lt"/>
              </a:rPr>
              <a:t>FTWZs</a:t>
            </a:r>
            <a:r>
              <a:rPr lang="en-US" sz="2400" dirty="0">
                <a:latin typeface="+mj-lt"/>
              </a:rPr>
              <a:t> are a specific type of SEZ that are primarily focused on trade, logistics, and warehousing operations. They are designed to facilitate cross-border trade by providing infrastructure for the </a:t>
            </a:r>
            <a:r>
              <a:rPr lang="en-US" sz="2400" b="1" dirty="0">
                <a:latin typeface="+mj-lt"/>
              </a:rPr>
              <a:t>warehousing and distribution of goods</a:t>
            </a:r>
            <a:r>
              <a:rPr lang="en-US" sz="2400" dirty="0">
                <a:latin typeface="+mj-lt"/>
              </a:rPr>
              <a:t> in a duty-free environment. FTWZs act as </a:t>
            </a:r>
            <a:r>
              <a:rPr lang="en-US" sz="2400" b="1" dirty="0">
                <a:latin typeface="+mj-lt"/>
              </a:rPr>
              <a:t>global trading hubs</a:t>
            </a:r>
            <a:r>
              <a:rPr lang="en-US" sz="2400" dirty="0">
                <a:latin typeface="+mj-lt"/>
              </a:rPr>
              <a:t> and are ideal for businesses looking to import, store, and re-export goods without the burden of upfront customs duties and taxes.</a:t>
            </a:r>
          </a:p>
          <a:p>
            <a:pPr algn="just"/>
            <a:r>
              <a:rPr lang="en-US" sz="2400" dirty="0">
                <a:latin typeface="+mj-lt"/>
              </a:rPr>
              <a:t>FTWZs also offer light processing and value-added services, such as </a:t>
            </a:r>
            <a:r>
              <a:rPr lang="en-US" sz="2400" b="1" dirty="0">
                <a:latin typeface="+mj-lt"/>
              </a:rPr>
              <a:t>repackaging, relabeling, sorting</a:t>
            </a:r>
            <a:r>
              <a:rPr lang="en-US" sz="2400" dirty="0">
                <a:latin typeface="+mj-lt"/>
              </a:rPr>
              <a:t>, and even </a:t>
            </a:r>
            <a:r>
              <a:rPr lang="en-US" sz="2400" b="1" dirty="0">
                <a:latin typeface="+mj-lt"/>
              </a:rPr>
              <a:t>light assembly operations</a:t>
            </a:r>
            <a:r>
              <a:rPr lang="en-US" sz="2400" dirty="0">
                <a:latin typeface="+mj-lt"/>
              </a:rPr>
              <a:t>, helping businesses optimize global supply chains.</a:t>
            </a:r>
          </a:p>
          <a:p>
            <a:pPr algn="just"/>
            <a:endParaRPr lang="en-US" sz="2400" dirty="0">
              <a:latin typeface="+mj-lt"/>
            </a:endParaRPr>
          </a:p>
        </p:txBody>
      </p:sp>
    </p:spTree>
    <p:extLst>
      <p:ext uri="{BB962C8B-B14F-4D97-AF65-F5344CB8AC3E}">
        <p14:creationId xmlns:p14="http://schemas.microsoft.com/office/powerpoint/2010/main" val="2256751434"/>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b="1" dirty="0"/>
              <a:t>Financial Incentives in FTWZs:</a:t>
            </a:r>
            <a:endParaRPr lang="en-US" sz="2800" dirty="0"/>
          </a:p>
        </p:txBody>
      </p:sp>
      <p:sp>
        <p:nvSpPr>
          <p:cNvPr id="3" name="Content Placeholder 2"/>
          <p:cNvSpPr>
            <a:spLocks noGrp="1"/>
          </p:cNvSpPr>
          <p:nvPr>
            <p:ph idx="1"/>
          </p:nvPr>
        </p:nvSpPr>
        <p:spPr/>
        <p:txBody>
          <a:bodyPr>
            <a:normAutofit/>
          </a:bodyPr>
          <a:lstStyle/>
          <a:p>
            <a:pPr lvl="0" algn="just"/>
            <a:r>
              <a:rPr lang="en-US" sz="2400" b="1" dirty="0">
                <a:latin typeface="+mj-lt"/>
              </a:rPr>
              <a:t>Duty-Free Imports:</a:t>
            </a:r>
            <a:r>
              <a:rPr lang="en-US" sz="2400" dirty="0">
                <a:latin typeface="+mj-lt"/>
              </a:rPr>
              <a:t> Goods imported into an FTWZ are exempt from customs duties and taxes. These goods can be stored duty-free until they are either re-exported or cleared for domestic consumption.</a:t>
            </a:r>
          </a:p>
          <a:p>
            <a:pPr algn="just"/>
            <a:r>
              <a:rPr lang="en-US" sz="2400" b="1" dirty="0">
                <a:latin typeface="+mj-lt"/>
              </a:rPr>
              <a:t>Exemption from Local Taxes:</a:t>
            </a:r>
            <a:r>
              <a:rPr lang="en-US" sz="2400" dirty="0">
                <a:latin typeface="+mj-lt"/>
              </a:rPr>
              <a:t> Just like SEZs, FTWZ units are exempt from local taxes such as GST, excise duty, and state-specific levies</a:t>
            </a:r>
          </a:p>
        </p:txBody>
      </p:sp>
    </p:spTree>
    <p:extLst>
      <p:ext uri="{BB962C8B-B14F-4D97-AF65-F5344CB8AC3E}">
        <p14:creationId xmlns:p14="http://schemas.microsoft.com/office/powerpoint/2010/main" val="412595098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b="1" dirty="0"/>
              <a:t>Export Obligation (EO)</a:t>
            </a:r>
            <a:endParaRPr lang="en-US" sz="2800" dirty="0"/>
          </a:p>
        </p:txBody>
      </p:sp>
      <p:sp>
        <p:nvSpPr>
          <p:cNvPr id="3" name="Content Placeholder 2"/>
          <p:cNvSpPr>
            <a:spLocks noGrp="1"/>
          </p:cNvSpPr>
          <p:nvPr>
            <p:ph idx="1"/>
          </p:nvPr>
        </p:nvSpPr>
        <p:spPr/>
        <p:txBody>
          <a:bodyPr>
            <a:normAutofit/>
          </a:bodyPr>
          <a:lstStyle/>
          <a:p>
            <a:pPr lvl="0" algn="just"/>
            <a:r>
              <a:rPr lang="en-US" sz="2000" b="1" dirty="0">
                <a:latin typeface="+mj-lt"/>
              </a:rPr>
              <a:t>Fulfillment of EO:</a:t>
            </a:r>
            <a:r>
              <a:rPr lang="en-US" sz="2000" dirty="0">
                <a:latin typeface="+mj-lt"/>
              </a:rPr>
              <a:t> The exporter must fulfill the export obligation by exporting the final product within the specified period (usually 18 months from the date of issue of Advance Authorization).</a:t>
            </a:r>
          </a:p>
          <a:p>
            <a:pPr lvl="0" algn="just"/>
            <a:r>
              <a:rPr lang="en-US" sz="2000" b="1" dirty="0">
                <a:latin typeface="+mj-lt"/>
              </a:rPr>
              <a:t>EO Period:</a:t>
            </a:r>
            <a:r>
              <a:rPr lang="en-US" sz="2000" dirty="0">
                <a:latin typeface="+mj-lt"/>
              </a:rPr>
              <a:t> Normally, the EO period is 18 months, extendable up to 36 months under certain conditions.</a:t>
            </a:r>
          </a:p>
          <a:p>
            <a:pPr lvl="0" algn="just"/>
            <a:r>
              <a:rPr lang="en-US" sz="2000" b="1" dirty="0">
                <a:latin typeface="+mj-lt"/>
              </a:rPr>
              <a:t>Shortfall in EO:</a:t>
            </a:r>
            <a:r>
              <a:rPr lang="en-US" sz="2000" dirty="0">
                <a:latin typeface="+mj-lt"/>
              </a:rPr>
              <a:t> If the export obligation is not met, the exporter must pay the applicable duties along with interest on the unfulfilled portion of the obligation.</a:t>
            </a:r>
          </a:p>
          <a:p>
            <a:pPr algn="just"/>
            <a:endParaRPr lang="en-US" sz="2000" dirty="0">
              <a:latin typeface="+mj-lt"/>
            </a:endParaRPr>
          </a:p>
        </p:txBody>
      </p:sp>
    </p:spTree>
    <p:extLst>
      <p:ext uri="{BB962C8B-B14F-4D97-AF65-F5344CB8AC3E}">
        <p14:creationId xmlns:p14="http://schemas.microsoft.com/office/powerpoint/2010/main" val="3867761673"/>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b="1" dirty="0"/>
              <a:t>Procedural Benefits in FTWZs</a:t>
            </a:r>
            <a:endParaRPr lang="en-US" sz="2800" dirty="0"/>
          </a:p>
        </p:txBody>
      </p:sp>
      <p:sp>
        <p:nvSpPr>
          <p:cNvPr id="3" name="Content Placeholder 2"/>
          <p:cNvSpPr>
            <a:spLocks noGrp="1"/>
          </p:cNvSpPr>
          <p:nvPr>
            <p:ph idx="1"/>
          </p:nvPr>
        </p:nvSpPr>
        <p:spPr/>
        <p:txBody>
          <a:bodyPr>
            <a:normAutofit/>
          </a:bodyPr>
          <a:lstStyle/>
          <a:p>
            <a:pPr lvl="0" algn="just"/>
            <a:r>
              <a:rPr lang="en-US" sz="2400" b="1" dirty="0">
                <a:latin typeface="+mj-lt"/>
              </a:rPr>
              <a:t>No Time Limits:</a:t>
            </a:r>
            <a:r>
              <a:rPr lang="en-US" sz="2400" dirty="0">
                <a:latin typeface="+mj-lt"/>
              </a:rPr>
              <a:t> There is no time limit on the storage of goods in FTWZs, allowing businesses to hold goods until they are required for global markets, reducing inventory and logistical costs.</a:t>
            </a:r>
          </a:p>
          <a:p>
            <a:pPr algn="just"/>
            <a:r>
              <a:rPr lang="en-US" sz="2400" dirty="0">
                <a:latin typeface="+mj-lt"/>
              </a:rPr>
              <a:t> </a:t>
            </a:r>
          </a:p>
          <a:p>
            <a:pPr algn="just"/>
            <a:r>
              <a:rPr lang="en-US" sz="2400" b="1" dirty="0">
                <a:latin typeface="+mj-lt"/>
              </a:rPr>
              <a:t>Simplified Customs Procedures:</a:t>
            </a:r>
            <a:r>
              <a:rPr lang="en-US" sz="2400" dirty="0">
                <a:latin typeface="+mj-lt"/>
              </a:rPr>
              <a:t> Goods entering and leaving FTWZs benefit from streamlined customs processes, allowing businesses to focus on trade without bureaucratic delays</a:t>
            </a:r>
          </a:p>
        </p:txBody>
      </p:sp>
    </p:spTree>
    <p:extLst>
      <p:ext uri="{BB962C8B-B14F-4D97-AF65-F5344CB8AC3E}">
        <p14:creationId xmlns:p14="http://schemas.microsoft.com/office/powerpoint/2010/main" val="3095299469"/>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b="1" dirty="0"/>
              <a:t>Activities Permitted in FTWZs</a:t>
            </a:r>
            <a:endParaRPr lang="en-US" sz="2800" dirty="0"/>
          </a:p>
        </p:txBody>
      </p:sp>
      <p:sp>
        <p:nvSpPr>
          <p:cNvPr id="3" name="Content Placeholder 2"/>
          <p:cNvSpPr>
            <a:spLocks noGrp="1"/>
          </p:cNvSpPr>
          <p:nvPr>
            <p:ph idx="1"/>
          </p:nvPr>
        </p:nvSpPr>
        <p:spPr/>
        <p:txBody>
          <a:bodyPr>
            <a:normAutofit/>
          </a:bodyPr>
          <a:lstStyle/>
          <a:p>
            <a:pPr lvl="0" algn="just"/>
            <a:r>
              <a:rPr lang="en-US" sz="2400" b="1" dirty="0">
                <a:latin typeface="+mj-lt"/>
              </a:rPr>
              <a:t>Warehousing:</a:t>
            </a:r>
            <a:r>
              <a:rPr lang="en-US" sz="2400" dirty="0">
                <a:latin typeface="+mj-lt"/>
              </a:rPr>
              <a:t> FTWZs provide a space for storing goods imported for export, without paying any customs duties.</a:t>
            </a:r>
          </a:p>
          <a:p>
            <a:pPr lvl="0" algn="just"/>
            <a:r>
              <a:rPr lang="en-US" sz="2400" b="1" dirty="0">
                <a:latin typeface="+mj-lt"/>
              </a:rPr>
              <a:t>Trading:</a:t>
            </a:r>
            <a:r>
              <a:rPr lang="en-US" sz="2400" dirty="0">
                <a:latin typeface="+mj-lt"/>
              </a:rPr>
              <a:t> Businesses can trade goods within the FTWZ for international or domestic markets. Goods can be sold without customs duties if exported, or duty is paid if they are sold domestically.</a:t>
            </a:r>
          </a:p>
          <a:p>
            <a:pPr algn="just"/>
            <a:r>
              <a:rPr lang="en-US" sz="2400" b="1" dirty="0">
                <a:latin typeface="+mj-lt"/>
              </a:rPr>
              <a:t>Value Addition:</a:t>
            </a:r>
            <a:r>
              <a:rPr lang="en-US" sz="2400" dirty="0">
                <a:latin typeface="+mj-lt"/>
              </a:rPr>
              <a:t> Light processing, repackaging, and assembly are allowed within FTWZs. This can add value to the products without being considered manufacturing under the Customs Act</a:t>
            </a:r>
          </a:p>
        </p:txBody>
      </p:sp>
    </p:spTree>
    <p:extLst>
      <p:ext uri="{BB962C8B-B14F-4D97-AF65-F5344CB8AC3E}">
        <p14:creationId xmlns:p14="http://schemas.microsoft.com/office/powerpoint/2010/main" val="462675125"/>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28650" y="831273"/>
            <a:ext cx="7886700" cy="5345690"/>
          </a:xfrm>
        </p:spPr>
        <p:txBody>
          <a:bodyPr>
            <a:normAutofit lnSpcReduction="10000"/>
          </a:bodyPr>
          <a:lstStyle/>
          <a:p>
            <a:pPr marL="0" indent="0" algn="just">
              <a:buNone/>
            </a:pPr>
            <a:r>
              <a:rPr lang="en-US" sz="2400" b="1" dirty="0">
                <a:latin typeface="+mj-lt"/>
              </a:rPr>
              <a:t>Domestic Sales (DTA Clearance) from FTWZs:</a:t>
            </a:r>
            <a:endParaRPr lang="en-US" sz="2400" dirty="0">
              <a:latin typeface="+mj-lt"/>
            </a:endParaRPr>
          </a:p>
          <a:p>
            <a:pPr lvl="0" algn="just"/>
            <a:r>
              <a:rPr lang="en-US" sz="2400" dirty="0">
                <a:latin typeface="+mj-lt"/>
              </a:rPr>
              <a:t>Goods cleared for sale in the </a:t>
            </a:r>
            <a:r>
              <a:rPr lang="en-US" sz="2400" b="1" dirty="0">
                <a:latin typeface="+mj-lt"/>
              </a:rPr>
              <a:t>Domestic Tariff Area (DTA)</a:t>
            </a:r>
            <a:r>
              <a:rPr lang="en-US" sz="2400" dirty="0">
                <a:latin typeface="+mj-lt"/>
              </a:rPr>
              <a:t> from FTWZs are subject to applicable customs duties on the value of the imported goods.</a:t>
            </a:r>
          </a:p>
          <a:p>
            <a:pPr lvl="0" algn="just"/>
            <a:r>
              <a:rPr lang="en-US" sz="2400" dirty="0">
                <a:latin typeface="+mj-lt"/>
              </a:rPr>
              <a:t>However, the </a:t>
            </a:r>
            <a:r>
              <a:rPr lang="en-US" sz="2400" b="1" dirty="0">
                <a:latin typeface="+mj-lt"/>
              </a:rPr>
              <a:t>customs duties</a:t>
            </a:r>
            <a:r>
              <a:rPr lang="en-US" sz="2400" dirty="0">
                <a:latin typeface="+mj-lt"/>
              </a:rPr>
              <a:t> are only payable on the portion of imported goods, providing cost advantages when selling to domestic markets.</a:t>
            </a:r>
          </a:p>
          <a:p>
            <a:pPr marL="0" indent="0" algn="just">
              <a:buNone/>
            </a:pPr>
            <a:endParaRPr lang="en-US" sz="2400" b="1" dirty="0">
              <a:latin typeface="+mj-lt"/>
            </a:endParaRPr>
          </a:p>
          <a:p>
            <a:pPr marL="0" indent="0" algn="just">
              <a:buNone/>
            </a:pPr>
            <a:r>
              <a:rPr lang="en-US" sz="2400" b="1" dirty="0">
                <a:latin typeface="+mj-lt"/>
              </a:rPr>
              <a:t>Integration with Global Supply Chains:</a:t>
            </a:r>
            <a:endParaRPr lang="en-US" sz="2400" dirty="0">
              <a:latin typeface="+mj-lt"/>
            </a:endParaRPr>
          </a:p>
          <a:p>
            <a:pPr lvl="0" algn="just"/>
            <a:r>
              <a:rPr lang="en-US" sz="2400" dirty="0">
                <a:latin typeface="+mj-lt"/>
              </a:rPr>
              <a:t>FTWZs serve as </a:t>
            </a:r>
            <a:r>
              <a:rPr lang="en-US" sz="2400" b="1" dirty="0">
                <a:latin typeface="+mj-lt"/>
              </a:rPr>
              <a:t>global distribution hubs</a:t>
            </a:r>
            <a:r>
              <a:rPr lang="en-US" sz="2400" dirty="0">
                <a:latin typeface="+mj-lt"/>
              </a:rPr>
              <a:t>, offering a cost-effective and efficient base for companies engaged in international trade.</a:t>
            </a:r>
          </a:p>
          <a:p>
            <a:pPr lvl="0" algn="just"/>
            <a:r>
              <a:rPr lang="en-US" sz="2400" dirty="0">
                <a:latin typeface="+mj-lt"/>
              </a:rPr>
              <a:t>These zones are particularly suitable for </a:t>
            </a:r>
            <a:r>
              <a:rPr lang="en-US" sz="2400" b="1" dirty="0">
                <a:latin typeface="+mj-lt"/>
              </a:rPr>
              <a:t>just-in-time inventory management</a:t>
            </a:r>
            <a:r>
              <a:rPr lang="en-US" sz="2400" dirty="0">
                <a:latin typeface="+mj-lt"/>
              </a:rPr>
              <a:t>, enabling companies to quickly distribute goods across different global regions.</a:t>
            </a:r>
          </a:p>
          <a:p>
            <a:pPr algn="just"/>
            <a:endParaRPr lang="en-US" sz="2400" dirty="0">
              <a:latin typeface="+mj-lt"/>
            </a:endParaRPr>
          </a:p>
        </p:txBody>
      </p:sp>
    </p:spTree>
    <p:extLst>
      <p:ext uri="{BB962C8B-B14F-4D97-AF65-F5344CB8AC3E}">
        <p14:creationId xmlns:p14="http://schemas.microsoft.com/office/powerpoint/2010/main" val="4161856153"/>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235817"/>
            <a:ext cx="7886700" cy="1325563"/>
          </a:xfrm>
        </p:spPr>
        <p:txBody>
          <a:bodyPr>
            <a:normAutofit/>
          </a:bodyPr>
          <a:lstStyle/>
          <a:p>
            <a:r>
              <a:rPr lang="en-US" sz="2800" b="1" dirty="0"/>
              <a:t>Compliance and Reporting</a:t>
            </a:r>
            <a:endParaRPr lang="en-US" sz="2800" dirty="0"/>
          </a:p>
        </p:txBody>
      </p:sp>
      <p:sp>
        <p:nvSpPr>
          <p:cNvPr id="3" name="Content Placeholder 2"/>
          <p:cNvSpPr>
            <a:spLocks noGrp="1"/>
          </p:cNvSpPr>
          <p:nvPr>
            <p:ph idx="1"/>
          </p:nvPr>
        </p:nvSpPr>
        <p:spPr>
          <a:xfrm>
            <a:off x="628650" y="1265382"/>
            <a:ext cx="7886700" cy="4911581"/>
          </a:xfrm>
        </p:spPr>
        <p:txBody>
          <a:bodyPr>
            <a:noAutofit/>
          </a:bodyPr>
          <a:lstStyle/>
          <a:p>
            <a:pPr marL="0" indent="0" algn="just">
              <a:buNone/>
            </a:pPr>
            <a:r>
              <a:rPr lang="en-US" sz="2400" b="1" dirty="0">
                <a:latin typeface="+mj-lt"/>
              </a:rPr>
              <a:t>Maintenance of Records:</a:t>
            </a:r>
            <a:endParaRPr lang="en-US" sz="2400" dirty="0">
              <a:latin typeface="+mj-lt"/>
            </a:endParaRPr>
          </a:p>
          <a:p>
            <a:pPr lvl="0" algn="just"/>
            <a:r>
              <a:rPr lang="en-US" sz="2400" dirty="0">
                <a:latin typeface="+mj-lt"/>
              </a:rPr>
              <a:t>SEZ and FTWZ units are required to maintain detailed records of imports, exports, warehousing, and sales transactions. Customs audits and inspections may be conducted periodically to ensure compliance with the SEZ Act and relevant customs laws.</a:t>
            </a:r>
          </a:p>
          <a:p>
            <a:pPr marL="0" indent="0" algn="just">
              <a:buNone/>
            </a:pPr>
            <a:r>
              <a:rPr lang="en-US" sz="2400" b="1" dirty="0">
                <a:latin typeface="+mj-lt"/>
              </a:rPr>
              <a:t>Periodic Returns and Filings:</a:t>
            </a:r>
            <a:endParaRPr lang="en-US" sz="2400" dirty="0">
              <a:latin typeface="+mj-lt"/>
            </a:endParaRPr>
          </a:p>
          <a:p>
            <a:pPr lvl="0" algn="just"/>
            <a:r>
              <a:rPr lang="en-US" sz="2400" dirty="0">
                <a:latin typeface="+mj-lt"/>
              </a:rPr>
              <a:t>SEZ units must file </a:t>
            </a:r>
            <a:r>
              <a:rPr lang="en-US" sz="2400" b="1" dirty="0">
                <a:latin typeface="+mj-lt"/>
              </a:rPr>
              <a:t>periodic returns</a:t>
            </a:r>
            <a:r>
              <a:rPr lang="en-US" sz="2400" dirty="0">
                <a:latin typeface="+mj-lt"/>
              </a:rPr>
              <a:t> with the Development Commissioner’s office detailing the performance of their units, including financial and operational activities.</a:t>
            </a:r>
          </a:p>
          <a:p>
            <a:pPr lvl="0" algn="just"/>
            <a:r>
              <a:rPr lang="en-US" sz="2400" dirty="0">
                <a:latin typeface="+mj-lt"/>
              </a:rPr>
              <a:t>Goods imported or procured by SEZ units must be accurately reported, and any duty liability on domestic clearances must be settled as per SEZ guidelines.</a:t>
            </a:r>
          </a:p>
          <a:p>
            <a:pPr marL="0" indent="0" algn="just">
              <a:buNone/>
            </a:pPr>
            <a:endParaRPr lang="en-US" sz="2400" dirty="0">
              <a:latin typeface="+mj-lt"/>
            </a:endParaRPr>
          </a:p>
        </p:txBody>
      </p:sp>
    </p:spTree>
    <p:extLst>
      <p:ext uri="{BB962C8B-B14F-4D97-AF65-F5344CB8AC3E}">
        <p14:creationId xmlns:p14="http://schemas.microsoft.com/office/powerpoint/2010/main" val="3563026609"/>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2800" b="1" dirty="0"/>
              <a:t>Comparison Between SEZ and FTWZ</a:t>
            </a:r>
            <a:br>
              <a:rPr lang="en-US" sz="2800" dirty="0"/>
            </a:br>
            <a:endParaRPr lang="en-US" sz="2800"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734941692"/>
              </p:ext>
            </p:extLst>
          </p:nvPr>
        </p:nvGraphicFramePr>
        <p:xfrm>
          <a:off x="1365653" y="1825624"/>
          <a:ext cx="6993255" cy="4695248"/>
        </p:xfrm>
        <a:graphic>
          <a:graphicData uri="http://schemas.openxmlformats.org/drawingml/2006/table">
            <a:tbl>
              <a:tblPr firstRow="1" firstCol="1" bandRow="1">
                <a:tableStyleId>{5C22544A-7EE6-4342-B048-85BDC9FD1C3A}</a:tableStyleId>
              </a:tblPr>
              <a:tblGrid>
                <a:gridCol w="2331085">
                  <a:extLst>
                    <a:ext uri="{9D8B030D-6E8A-4147-A177-3AD203B41FA5}">
                      <a16:colId xmlns:a16="http://schemas.microsoft.com/office/drawing/2014/main" val="20000"/>
                    </a:ext>
                  </a:extLst>
                </a:gridCol>
                <a:gridCol w="2331085">
                  <a:extLst>
                    <a:ext uri="{9D8B030D-6E8A-4147-A177-3AD203B41FA5}">
                      <a16:colId xmlns:a16="http://schemas.microsoft.com/office/drawing/2014/main" val="20001"/>
                    </a:ext>
                  </a:extLst>
                </a:gridCol>
                <a:gridCol w="2331085">
                  <a:extLst>
                    <a:ext uri="{9D8B030D-6E8A-4147-A177-3AD203B41FA5}">
                      <a16:colId xmlns:a16="http://schemas.microsoft.com/office/drawing/2014/main" val="20002"/>
                    </a:ext>
                  </a:extLst>
                </a:gridCol>
              </a:tblGrid>
              <a:tr h="302855">
                <a:tc>
                  <a:txBody>
                    <a:bodyPr/>
                    <a:lstStyle/>
                    <a:p>
                      <a:pPr marL="0" marR="0" algn="just">
                        <a:lnSpc>
                          <a:spcPct val="107000"/>
                        </a:lnSpc>
                        <a:spcBef>
                          <a:spcPts val="0"/>
                        </a:spcBef>
                        <a:spcAft>
                          <a:spcPts val="0"/>
                        </a:spcAft>
                      </a:pPr>
                      <a:r>
                        <a:rPr lang="en-US" sz="1600">
                          <a:effectLst/>
                        </a:rPr>
                        <a:t>Parameter</a:t>
                      </a:r>
                      <a:endParaRPr lang="en-US" sz="900">
                        <a:effectLst/>
                        <a:latin typeface="Calibri" panose="020F0502020204030204" pitchFamily="34" charset="0"/>
                        <a:ea typeface="Calibri" panose="020F0502020204030204" pitchFamily="34" charset="0"/>
                        <a:cs typeface="Times New Roman" panose="02020603050405020304" pitchFamily="18" charset="0"/>
                      </a:endParaRPr>
                    </a:p>
                  </a:txBody>
                  <a:tcPr marL="7745" marR="7745" marT="7745" marB="7745" anchor="ctr"/>
                </a:tc>
                <a:tc>
                  <a:txBody>
                    <a:bodyPr/>
                    <a:lstStyle/>
                    <a:p>
                      <a:pPr marL="0" marR="0" algn="just">
                        <a:lnSpc>
                          <a:spcPct val="107000"/>
                        </a:lnSpc>
                        <a:spcBef>
                          <a:spcPts val="0"/>
                        </a:spcBef>
                        <a:spcAft>
                          <a:spcPts val="0"/>
                        </a:spcAft>
                      </a:pPr>
                      <a:r>
                        <a:rPr lang="en-US" sz="1600">
                          <a:effectLst/>
                        </a:rPr>
                        <a:t>SEZ</a:t>
                      </a:r>
                      <a:endParaRPr lang="en-US" sz="900">
                        <a:effectLst/>
                        <a:latin typeface="Calibri" panose="020F0502020204030204" pitchFamily="34" charset="0"/>
                        <a:ea typeface="Calibri" panose="020F0502020204030204" pitchFamily="34" charset="0"/>
                        <a:cs typeface="Times New Roman" panose="02020603050405020304" pitchFamily="18" charset="0"/>
                      </a:endParaRPr>
                    </a:p>
                  </a:txBody>
                  <a:tcPr marL="7745" marR="7745" marT="7745" marB="7745" anchor="ctr"/>
                </a:tc>
                <a:tc>
                  <a:txBody>
                    <a:bodyPr/>
                    <a:lstStyle/>
                    <a:p>
                      <a:pPr marL="0" marR="0" algn="just">
                        <a:lnSpc>
                          <a:spcPct val="107000"/>
                        </a:lnSpc>
                        <a:spcBef>
                          <a:spcPts val="0"/>
                        </a:spcBef>
                        <a:spcAft>
                          <a:spcPts val="0"/>
                        </a:spcAft>
                      </a:pPr>
                      <a:r>
                        <a:rPr lang="en-US" sz="1600">
                          <a:effectLst/>
                        </a:rPr>
                        <a:t>FTWZ</a:t>
                      </a:r>
                      <a:endParaRPr lang="en-US" sz="900">
                        <a:effectLst/>
                        <a:latin typeface="Calibri" panose="020F0502020204030204" pitchFamily="34" charset="0"/>
                        <a:ea typeface="Calibri" panose="020F0502020204030204" pitchFamily="34" charset="0"/>
                        <a:cs typeface="Times New Roman" panose="02020603050405020304" pitchFamily="18" charset="0"/>
                      </a:endParaRPr>
                    </a:p>
                  </a:txBody>
                  <a:tcPr marL="7745" marR="7745" marT="7745" marB="7745" anchor="ctr"/>
                </a:tc>
                <a:extLst>
                  <a:ext uri="{0D108BD9-81ED-4DB2-BD59-A6C34878D82A}">
                    <a16:rowId xmlns:a16="http://schemas.microsoft.com/office/drawing/2014/main" val="10000"/>
                  </a:ext>
                </a:extLst>
              </a:tr>
              <a:tr h="588995">
                <a:tc>
                  <a:txBody>
                    <a:bodyPr/>
                    <a:lstStyle/>
                    <a:p>
                      <a:pPr marL="0" marR="0" algn="just">
                        <a:lnSpc>
                          <a:spcPct val="107000"/>
                        </a:lnSpc>
                        <a:spcBef>
                          <a:spcPts val="0"/>
                        </a:spcBef>
                        <a:spcAft>
                          <a:spcPts val="0"/>
                        </a:spcAft>
                      </a:pPr>
                      <a:r>
                        <a:rPr lang="en-US" sz="1600">
                          <a:effectLst/>
                        </a:rPr>
                        <a:t>Focus Area</a:t>
                      </a:r>
                      <a:endParaRPr lang="en-US" sz="900">
                        <a:effectLst/>
                        <a:latin typeface="Calibri" panose="020F0502020204030204" pitchFamily="34" charset="0"/>
                        <a:ea typeface="Calibri" panose="020F0502020204030204" pitchFamily="34" charset="0"/>
                        <a:cs typeface="Times New Roman" panose="02020603050405020304" pitchFamily="18" charset="0"/>
                      </a:endParaRPr>
                    </a:p>
                  </a:txBody>
                  <a:tcPr marL="7745" marR="7745" marT="7745" marB="7745" anchor="ctr"/>
                </a:tc>
                <a:tc>
                  <a:txBody>
                    <a:bodyPr/>
                    <a:lstStyle/>
                    <a:p>
                      <a:pPr marL="0" marR="0" algn="just">
                        <a:lnSpc>
                          <a:spcPct val="107000"/>
                        </a:lnSpc>
                        <a:spcBef>
                          <a:spcPts val="0"/>
                        </a:spcBef>
                        <a:spcAft>
                          <a:spcPts val="0"/>
                        </a:spcAft>
                      </a:pPr>
                      <a:r>
                        <a:rPr lang="en-US" sz="1600">
                          <a:effectLst/>
                        </a:rPr>
                        <a:t>Manufacturing, services, trading</a:t>
                      </a:r>
                      <a:endParaRPr lang="en-US" sz="900">
                        <a:effectLst/>
                        <a:latin typeface="Calibri" panose="020F0502020204030204" pitchFamily="34" charset="0"/>
                        <a:ea typeface="Calibri" panose="020F0502020204030204" pitchFamily="34" charset="0"/>
                        <a:cs typeface="Times New Roman" panose="02020603050405020304" pitchFamily="18" charset="0"/>
                      </a:endParaRPr>
                    </a:p>
                  </a:txBody>
                  <a:tcPr marL="7745" marR="7745" marT="7745" marB="7745" anchor="ctr"/>
                </a:tc>
                <a:tc>
                  <a:txBody>
                    <a:bodyPr/>
                    <a:lstStyle/>
                    <a:p>
                      <a:pPr marL="0" marR="0" algn="just">
                        <a:lnSpc>
                          <a:spcPct val="107000"/>
                        </a:lnSpc>
                        <a:spcBef>
                          <a:spcPts val="0"/>
                        </a:spcBef>
                        <a:spcAft>
                          <a:spcPts val="0"/>
                        </a:spcAft>
                      </a:pPr>
                      <a:r>
                        <a:rPr lang="en-US" sz="1600">
                          <a:effectLst/>
                        </a:rPr>
                        <a:t>Warehousing, trade, logistics, value addition</a:t>
                      </a:r>
                      <a:endParaRPr lang="en-US" sz="900">
                        <a:effectLst/>
                        <a:latin typeface="Calibri" panose="020F0502020204030204" pitchFamily="34" charset="0"/>
                        <a:ea typeface="Calibri" panose="020F0502020204030204" pitchFamily="34" charset="0"/>
                        <a:cs typeface="Times New Roman" panose="02020603050405020304" pitchFamily="18" charset="0"/>
                      </a:endParaRPr>
                    </a:p>
                  </a:txBody>
                  <a:tcPr marL="7745" marR="7745" marT="7745" marB="7745" anchor="ctr"/>
                </a:tc>
                <a:extLst>
                  <a:ext uri="{0D108BD9-81ED-4DB2-BD59-A6C34878D82A}">
                    <a16:rowId xmlns:a16="http://schemas.microsoft.com/office/drawing/2014/main" val="10001"/>
                  </a:ext>
                </a:extLst>
              </a:tr>
              <a:tr h="588995">
                <a:tc>
                  <a:txBody>
                    <a:bodyPr/>
                    <a:lstStyle/>
                    <a:p>
                      <a:pPr marL="0" marR="0" algn="just">
                        <a:lnSpc>
                          <a:spcPct val="107000"/>
                        </a:lnSpc>
                        <a:spcBef>
                          <a:spcPts val="0"/>
                        </a:spcBef>
                        <a:spcAft>
                          <a:spcPts val="0"/>
                        </a:spcAft>
                      </a:pPr>
                      <a:r>
                        <a:rPr lang="en-US" sz="1600">
                          <a:effectLst/>
                        </a:rPr>
                        <a:t>Customs Benefits</a:t>
                      </a:r>
                      <a:endParaRPr lang="en-US" sz="900">
                        <a:effectLst/>
                        <a:latin typeface="Calibri" panose="020F0502020204030204" pitchFamily="34" charset="0"/>
                        <a:ea typeface="Calibri" panose="020F0502020204030204" pitchFamily="34" charset="0"/>
                        <a:cs typeface="Times New Roman" panose="02020603050405020304" pitchFamily="18" charset="0"/>
                      </a:endParaRPr>
                    </a:p>
                  </a:txBody>
                  <a:tcPr marL="7745" marR="7745" marT="7745" marB="7745" anchor="ctr"/>
                </a:tc>
                <a:tc>
                  <a:txBody>
                    <a:bodyPr/>
                    <a:lstStyle/>
                    <a:p>
                      <a:pPr marL="0" marR="0" algn="just">
                        <a:lnSpc>
                          <a:spcPct val="107000"/>
                        </a:lnSpc>
                        <a:spcBef>
                          <a:spcPts val="0"/>
                        </a:spcBef>
                        <a:spcAft>
                          <a:spcPts val="0"/>
                        </a:spcAft>
                      </a:pPr>
                      <a:r>
                        <a:rPr lang="en-US" sz="1600">
                          <a:effectLst/>
                        </a:rPr>
                        <a:t>Duty-free imports for manufacturing/export</a:t>
                      </a:r>
                      <a:endParaRPr lang="en-US" sz="900">
                        <a:effectLst/>
                        <a:latin typeface="Calibri" panose="020F0502020204030204" pitchFamily="34" charset="0"/>
                        <a:ea typeface="Calibri" panose="020F0502020204030204" pitchFamily="34" charset="0"/>
                        <a:cs typeface="Times New Roman" panose="02020603050405020304" pitchFamily="18" charset="0"/>
                      </a:endParaRPr>
                    </a:p>
                  </a:txBody>
                  <a:tcPr marL="7745" marR="7745" marT="7745" marB="7745" anchor="ctr"/>
                </a:tc>
                <a:tc>
                  <a:txBody>
                    <a:bodyPr/>
                    <a:lstStyle/>
                    <a:p>
                      <a:pPr marL="0" marR="0" algn="just">
                        <a:lnSpc>
                          <a:spcPct val="107000"/>
                        </a:lnSpc>
                        <a:spcBef>
                          <a:spcPts val="0"/>
                        </a:spcBef>
                        <a:spcAft>
                          <a:spcPts val="0"/>
                        </a:spcAft>
                      </a:pPr>
                      <a:r>
                        <a:rPr lang="en-US" sz="1600">
                          <a:effectLst/>
                        </a:rPr>
                        <a:t>Duty-free storage and re-export</a:t>
                      </a:r>
                      <a:endParaRPr lang="en-US" sz="900">
                        <a:effectLst/>
                        <a:latin typeface="Calibri" panose="020F0502020204030204" pitchFamily="34" charset="0"/>
                        <a:ea typeface="Calibri" panose="020F0502020204030204" pitchFamily="34" charset="0"/>
                        <a:cs typeface="Times New Roman" panose="02020603050405020304" pitchFamily="18" charset="0"/>
                      </a:endParaRPr>
                    </a:p>
                  </a:txBody>
                  <a:tcPr marL="7745" marR="7745" marT="7745" marB="7745" anchor="ctr"/>
                </a:tc>
                <a:extLst>
                  <a:ext uri="{0D108BD9-81ED-4DB2-BD59-A6C34878D82A}">
                    <a16:rowId xmlns:a16="http://schemas.microsoft.com/office/drawing/2014/main" val="10002"/>
                  </a:ext>
                </a:extLst>
              </a:tr>
              <a:tr h="875136">
                <a:tc>
                  <a:txBody>
                    <a:bodyPr/>
                    <a:lstStyle/>
                    <a:p>
                      <a:pPr marL="0" marR="0" algn="just">
                        <a:lnSpc>
                          <a:spcPct val="107000"/>
                        </a:lnSpc>
                        <a:spcBef>
                          <a:spcPts val="0"/>
                        </a:spcBef>
                        <a:spcAft>
                          <a:spcPts val="0"/>
                        </a:spcAft>
                      </a:pPr>
                      <a:r>
                        <a:rPr lang="en-US" sz="1600">
                          <a:effectLst/>
                        </a:rPr>
                        <a:t>Primary Activities</a:t>
                      </a:r>
                      <a:endParaRPr lang="en-US" sz="900">
                        <a:effectLst/>
                        <a:latin typeface="Calibri" panose="020F0502020204030204" pitchFamily="34" charset="0"/>
                        <a:ea typeface="Calibri" panose="020F0502020204030204" pitchFamily="34" charset="0"/>
                        <a:cs typeface="Times New Roman" panose="02020603050405020304" pitchFamily="18" charset="0"/>
                      </a:endParaRPr>
                    </a:p>
                  </a:txBody>
                  <a:tcPr marL="7745" marR="7745" marT="7745" marB="7745" anchor="ctr"/>
                </a:tc>
                <a:tc>
                  <a:txBody>
                    <a:bodyPr/>
                    <a:lstStyle/>
                    <a:p>
                      <a:pPr marL="0" marR="0" algn="just">
                        <a:lnSpc>
                          <a:spcPct val="107000"/>
                        </a:lnSpc>
                        <a:spcBef>
                          <a:spcPts val="0"/>
                        </a:spcBef>
                        <a:spcAft>
                          <a:spcPts val="0"/>
                        </a:spcAft>
                      </a:pPr>
                      <a:r>
                        <a:rPr lang="en-US" sz="1600">
                          <a:effectLst/>
                        </a:rPr>
                        <a:t>Production, manufacturing, trading, services</a:t>
                      </a:r>
                      <a:endParaRPr lang="en-US" sz="900">
                        <a:effectLst/>
                        <a:latin typeface="Calibri" panose="020F0502020204030204" pitchFamily="34" charset="0"/>
                        <a:ea typeface="Calibri" panose="020F0502020204030204" pitchFamily="34" charset="0"/>
                        <a:cs typeface="Times New Roman" panose="02020603050405020304" pitchFamily="18" charset="0"/>
                      </a:endParaRPr>
                    </a:p>
                  </a:txBody>
                  <a:tcPr marL="7745" marR="7745" marT="7745" marB="7745" anchor="ctr"/>
                </a:tc>
                <a:tc>
                  <a:txBody>
                    <a:bodyPr/>
                    <a:lstStyle/>
                    <a:p>
                      <a:pPr marL="0" marR="0" algn="just">
                        <a:lnSpc>
                          <a:spcPct val="107000"/>
                        </a:lnSpc>
                        <a:spcBef>
                          <a:spcPts val="0"/>
                        </a:spcBef>
                        <a:spcAft>
                          <a:spcPts val="0"/>
                        </a:spcAft>
                      </a:pPr>
                      <a:r>
                        <a:rPr lang="en-US" sz="1600">
                          <a:effectLst/>
                        </a:rPr>
                        <a:t>Warehousing, light processing, re-export</a:t>
                      </a:r>
                      <a:endParaRPr lang="en-US" sz="900">
                        <a:effectLst/>
                        <a:latin typeface="Calibri" panose="020F0502020204030204" pitchFamily="34" charset="0"/>
                        <a:ea typeface="Calibri" panose="020F0502020204030204" pitchFamily="34" charset="0"/>
                        <a:cs typeface="Times New Roman" panose="02020603050405020304" pitchFamily="18" charset="0"/>
                      </a:endParaRPr>
                    </a:p>
                  </a:txBody>
                  <a:tcPr marL="7745" marR="7745" marT="7745" marB="7745" anchor="ctr"/>
                </a:tc>
                <a:extLst>
                  <a:ext uri="{0D108BD9-81ED-4DB2-BD59-A6C34878D82A}">
                    <a16:rowId xmlns:a16="http://schemas.microsoft.com/office/drawing/2014/main" val="10003"/>
                  </a:ext>
                </a:extLst>
              </a:tr>
              <a:tr h="588995">
                <a:tc>
                  <a:txBody>
                    <a:bodyPr/>
                    <a:lstStyle/>
                    <a:p>
                      <a:pPr marL="0" marR="0" algn="just">
                        <a:lnSpc>
                          <a:spcPct val="107000"/>
                        </a:lnSpc>
                        <a:spcBef>
                          <a:spcPts val="0"/>
                        </a:spcBef>
                        <a:spcAft>
                          <a:spcPts val="0"/>
                        </a:spcAft>
                      </a:pPr>
                      <a:r>
                        <a:rPr lang="en-US" sz="1600">
                          <a:effectLst/>
                        </a:rPr>
                        <a:t>Sales in Domestic Market</a:t>
                      </a:r>
                      <a:endParaRPr lang="en-US" sz="900">
                        <a:effectLst/>
                        <a:latin typeface="Calibri" panose="020F0502020204030204" pitchFamily="34" charset="0"/>
                        <a:ea typeface="Calibri" panose="020F0502020204030204" pitchFamily="34" charset="0"/>
                        <a:cs typeface="Times New Roman" panose="02020603050405020304" pitchFamily="18" charset="0"/>
                      </a:endParaRPr>
                    </a:p>
                  </a:txBody>
                  <a:tcPr marL="7745" marR="7745" marT="7745" marB="7745" anchor="ctr"/>
                </a:tc>
                <a:tc>
                  <a:txBody>
                    <a:bodyPr/>
                    <a:lstStyle/>
                    <a:p>
                      <a:pPr marL="0" marR="0" algn="just">
                        <a:lnSpc>
                          <a:spcPct val="107000"/>
                        </a:lnSpc>
                        <a:spcBef>
                          <a:spcPts val="0"/>
                        </a:spcBef>
                        <a:spcAft>
                          <a:spcPts val="0"/>
                        </a:spcAft>
                      </a:pPr>
                      <a:r>
                        <a:rPr lang="en-US" sz="1600">
                          <a:effectLst/>
                        </a:rPr>
                        <a:t>Allowed with duty payment</a:t>
                      </a:r>
                      <a:endParaRPr lang="en-US" sz="900">
                        <a:effectLst/>
                        <a:latin typeface="Calibri" panose="020F0502020204030204" pitchFamily="34" charset="0"/>
                        <a:ea typeface="Calibri" panose="020F0502020204030204" pitchFamily="34" charset="0"/>
                        <a:cs typeface="Times New Roman" panose="02020603050405020304" pitchFamily="18" charset="0"/>
                      </a:endParaRPr>
                    </a:p>
                  </a:txBody>
                  <a:tcPr marL="7745" marR="7745" marT="7745" marB="7745" anchor="ctr"/>
                </a:tc>
                <a:tc>
                  <a:txBody>
                    <a:bodyPr/>
                    <a:lstStyle/>
                    <a:p>
                      <a:pPr marL="0" marR="0" algn="just">
                        <a:lnSpc>
                          <a:spcPct val="107000"/>
                        </a:lnSpc>
                        <a:spcBef>
                          <a:spcPts val="0"/>
                        </a:spcBef>
                        <a:spcAft>
                          <a:spcPts val="0"/>
                        </a:spcAft>
                      </a:pPr>
                      <a:r>
                        <a:rPr lang="en-US" sz="1600">
                          <a:effectLst/>
                        </a:rPr>
                        <a:t>Allowed with duty payment</a:t>
                      </a:r>
                      <a:endParaRPr lang="en-US" sz="900">
                        <a:effectLst/>
                        <a:latin typeface="Calibri" panose="020F0502020204030204" pitchFamily="34" charset="0"/>
                        <a:ea typeface="Calibri" panose="020F0502020204030204" pitchFamily="34" charset="0"/>
                        <a:cs typeface="Times New Roman" panose="02020603050405020304" pitchFamily="18" charset="0"/>
                      </a:endParaRPr>
                    </a:p>
                  </a:txBody>
                  <a:tcPr marL="7745" marR="7745" marT="7745" marB="7745" anchor="ctr"/>
                </a:tc>
                <a:extLst>
                  <a:ext uri="{0D108BD9-81ED-4DB2-BD59-A6C34878D82A}">
                    <a16:rowId xmlns:a16="http://schemas.microsoft.com/office/drawing/2014/main" val="10004"/>
                  </a:ext>
                </a:extLst>
              </a:tr>
              <a:tr h="875136">
                <a:tc>
                  <a:txBody>
                    <a:bodyPr/>
                    <a:lstStyle/>
                    <a:p>
                      <a:pPr marL="0" marR="0" algn="just">
                        <a:lnSpc>
                          <a:spcPct val="107000"/>
                        </a:lnSpc>
                        <a:spcBef>
                          <a:spcPts val="0"/>
                        </a:spcBef>
                        <a:spcAft>
                          <a:spcPts val="0"/>
                        </a:spcAft>
                      </a:pPr>
                      <a:r>
                        <a:rPr lang="en-US" sz="1600">
                          <a:effectLst/>
                        </a:rPr>
                        <a:t>Processing Allowed</a:t>
                      </a:r>
                      <a:endParaRPr lang="en-US" sz="900">
                        <a:effectLst/>
                        <a:latin typeface="Calibri" panose="020F0502020204030204" pitchFamily="34" charset="0"/>
                        <a:ea typeface="Calibri" panose="020F0502020204030204" pitchFamily="34" charset="0"/>
                        <a:cs typeface="Times New Roman" panose="02020603050405020304" pitchFamily="18" charset="0"/>
                      </a:endParaRPr>
                    </a:p>
                  </a:txBody>
                  <a:tcPr marL="7745" marR="7745" marT="7745" marB="7745" anchor="ctr"/>
                </a:tc>
                <a:tc>
                  <a:txBody>
                    <a:bodyPr/>
                    <a:lstStyle/>
                    <a:p>
                      <a:pPr marL="0" marR="0" algn="just">
                        <a:lnSpc>
                          <a:spcPct val="107000"/>
                        </a:lnSpc>
                        <a:spcBef>
                          <a:spcPts val="0"/>
                        </a:spcBef>
                        <a:spcAft>
                          <a:spcPts val="0"/>
                        </a:spcAft>
                      </a:pPr>
                      <a:r>
                        <a:rPr lang="en-US" sz="1600">
                          <a:effectLst/>
                        </a:rPr>
                        <a:t>Full-scale manufacturing</a:t>
                      </a:r>
                      <a:endParaRPr lang="en-US" sz="900">
                        <a:effectLst/>
                        <a:latin typeface="Calibri" panose="020F0502020204030204" pitchFamily="34" charset="0"/>
                        <a:ea typeface="Calibri" panose="020F0502020204030204" pitchFamily="34" charset="0"/>
                        <a:cs typeface="Times New Roman" panose="02020603050405020304" pitchFamily="18" charset="0"/>
                      </a:endParaRPr>
                    </a:p>
                  </a:txBody>
                  <a:tcPr marL="7745" marR="7745" marT="7745" marB="7745" anchor="ctr"/>
                </a:tc>
                <a:tc>
                  <a:txBody>
                    <a:bodyPr/>
                    <a:lstStyle/>
                    <a:p>
                      <a:pPr marL="0" marR="0" algn="just">
                        <a:lnSpc>
                          <a:spcPct val="107000"/>
                        </a:lnSpc>
                        <a:spcBef>
                          <a:spcPts val="0"/>
                        </a:spcBef>
                        <a:spcAft>
                          <a:spcPts val="0"/>
                        </a:spcAft>
                      </a:pPr>
                      <a:r>
                        <a:rPr lang="en-US" sz="1600">
                          <a:effectLst/>
                        </a:rPr>
                        <a:t>Light processing (repacking, assembly, etc.)</a:t>
                      </a:r>
                      <a:endParaRPr lang="en-US" sz="900">
                        <a:effectLst/>
                        <a:latin typeface="Calibri" panose="020F0502020204030204" pitchFamily="34" charset="0"/>
                        <a:ea typeface="Calibri" panose="020F0502020204030204" pitchFamily="34" charset="0"/>
                        <a:cs typeface="Times New Roman" panose="02020603050405020304" pitchFamily="18" charset="0"/>
                      </a:endParaRPr>
                    </a:p>
                  </a:txBody>
                  <a:tcPr marL="7745" marR="7745" marT="7745" marB="7745" anchor="ctr"/>
                </a:tc>
                <a:extLst>
                  <a:ext uri="{0D108BD9-81ED-4DB2-BD59-A6C34878D82A}">
                    <a16:rowId xmlns:a16="http://schemas.microsoft.com/office/drawing/2014/main" val="10005"/>
                  </a:ext>
                </a:extLst>
              </a:tr>
              <a:tr h="875136">
                <a:tc>
                  <a:txBody>
                    <a:bodyPr/>
                    <a:lstStyle/>
                    <a:p>
                      <a:pPr marL="0" marR="0" algn="just">
                        <a:lnSpc>
                          <a:spcPct val="107000"/>
                        </a:lnSpc>
                        <a:spcBef>
                          <a:spcPts val="0"/>
                        </a:spcBef>
                        <a:spcAft>
                          <a:spcPts val="0"/>
                        </a:spcAft>
                      </a:pPr>
                      <a:r>
                        <a:rPr lang="en-US" sz="1600">
                          <a:effectLst/>
                        </a:rPr>
                        <a:t>Ideal For</a:t>
                      </a:r>
                      <a:endParaRPr lang="en-US" sz="900">
                        <a:effectLst/>
                        <a:latin typeface="Calibri" panose="020F0502020204030204" pitchFamily="34" charset="0"/>
                        <a:ea typeface="Calibri" panose="020F0502020204030204" pitchFamily="34" charset="0"/>
                        <a:cs typeface="Times New Roman" panose="02020603050405020304" pitchFamily="18" charset="0"/>
                      </a:endParaRPr>
                    </a:p>
                  </a:txBody>
                  <a:tcPr marL="7745" marR="7745" marT="7745" marB="7745" anchor="ctr"/>
                </a:tc>
                <a:tc>
                  <a:txBody>
                    <a:bodyPr/>
                    <a:lstStyle/>
                    <a:p>
                      <a:pPr marL="0" marR="0" algn="just">
                        <a:lnSpc>
                          <a:spcPct val="107000"/>
                        </a:lnSpc>
                        <a:spcBef>
                          <a:spcPts val="0"/>
                        </a:spcBef>
                        <a:spcAft>
                          <a:spcPts val="0"/>
                        </a:spcAft>
                      </a:pPr>
                      <a:r>
                        <a:rPr lang="en-US" sz="1600">
                          <a:effectLst/>
                        </a:rPr>
                        <a:t>Export-oriented manufacturing</a:t>
                      </a:r>
                      <a:endParaRPr lang="en-US" sz="900">
                        <a:effectLst/>
                        <a:latin typeface="Calibri" panose="020F0502020204030204" pitchFamily="34" charset="0"/>
                        <a:ea typeface="Calibri" panose="020F0502020204030204" pitchFamily="34" charset="0"/>
                        <a:cs typeface="Times New Roman" panose="02020603050405020304" pitchFamily="18" charset="0"/>
                      </a:endParaRPr>
                    </a:p>
                  </a:txBody>
                  <a:tcPr marL="7745" marR="7745" marT="7745" marB="7745" anchor="ctr"/>
                </a:tc>
                <a:tc>
                  <a:txBody>
                    <a:bodyPr/>
                    <a:lstStyle/>
                    <a:p>
                      <a:pPr marL="0" marR="0" algn="just">
                        <a:lnSpc>
                          <a:spcPct val="107000"/>
                        </a:lnSpc>
                        <a:spcBef>
                          <a:spcPts val="0"/>
                        </a:spcBef>
                        <a:spcAft>
                          <a:spcPts val="0"/>
                        </a:spcAft>
                      </a:pPr>
                      <a:r>
                        <a:rPr lang="en-US" sz="1600" dirty="0">
                          <a:effectLst/>
                        </a:rPr>
                        <a:t>Global trade, distribution, logistics hubs</a:t>
                      </a:r>
                      <a:endParaRPr lang="en-US" sz="900" dirty="0">
                        <a:effectLst/>
                        <a:latin typeface="Calibri" panose="020F0502020204030204" pitchFamily="34" charset="0"/>
                        <a:ea typeface="Calibri" panose="020F0502020204030204" pitchFamily="34" charset="0"/>
                        <a:cs typeface="Times New Roman" panose="02020603050405020304" pitchFamily="18" charset="0"/>
                      </a:endParaRPr>
                    </a:p>
                  </a:txBody>
                  <a:tcPr marL="7745" marR="7745" marT="7745" marB="7745" anchor="ctr"/>
                </a:tc>
                <a:extLst>
                  <a:ext uri="{0D108BD9-81ED-4DB2-BD59-A6C34878D82A}">
                    <a16:rowId xmlns:a16="http://schemas.microsoft.com/office/drawing/2014/main" val="10006"/>
                  </a:ext>
                </a:extLst>
              </a:tr>
            </a:tbl>
          </a:graphicData>
        </a:graphic>
      </p:graphicFrame>
    </p:spTree>
    <p:extLst>
      <p:ext uri="{BB962C8B-B14F-4D97-AF65-F5344CB8AC3E}">
        <p14:creationId xmlns:p14="http://schemas.microsoft.com/office/powerpoint/2010/main" val="2030518647"/>
      </p:ext>
    </p:extLst>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Sum-up </a:t>
            </a:r>
          </a:p>
        </p:txBody>
      </p:sp>
      <p:sp>
        <p:nvSpPr>
          <p:cNvPr id="3" name="Content Placeholder 2"/>
          <p:cNvSpPr>
            <a:spLocks noGrp="1"/>
          </p:cNvSpPr>
          <p:nvPr>
            <p:ph idx="1"/>
          </p:nvPr>
        </p:nvSpPr>
        <p:spPr/>
        <p:txBody>
          <a:bodyPr>
            <a:normAutofit/>
          </a:bodyPr>
          <a:lstStyle/>
          <a:p>
            <a:pPr algn="just"/>
            <a:r>
              <a:rPr lang="en-US" sz="2400" dirty="0">
                <a:latin typeface="+mj-lt"/>
              </a:rPr>
              <a:t>Special Economic Zones (SEZs) and Free Trade Warehousing Zones (FTWZs) provide businesses with a wide array of incentives and operational benefits, especially for export-oriented enterprises. While SEZs cater to manufacturing, trading, and service industries with an emphasis on exports, FTWZs are ideal for companies engaged in global trade and distribution, providing a platform for duty-free warehousing and logistical operations. Both SEZs and FTWZs help businesses reduce costs, streamline operations, and integrate more effectively into global supply chains.</a:t>
            </a:r>
          </a:p>
        </p:txBody>
      </p:sp>
    </p:spTree>
    <p:extLst>
      <p:ext uri="{BB962C8B-B14F-4D97-AF65-F5344CB8AC3E}">
        <p14:creationId xmlns:p14="http://schemas.microsoft.com/office/powerpoint/2010/main" val="1826568477"/>
      </p:ext>
    </p:extLst>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b="1" dirty="0"/>
              <a:t>Gujarat International Finance Tech-city (GIFT)</a:t>
            </a:r>
            <a:endParaRPr lang="en-US" sz="2800" dirty="0"/>
          </a:p>
        </p:txBody>
      </p:sp>
      <p:sp>
        <p:nvSpPr>
          <p:cNvPr id="3" name="Content Placeholder 2"/>
          <p:cNvSpPr>
            <a:spLocks noGrp="1"/>
          </p:cNvSpPr>
          <p:nvPr>
            <p:ph idx="1"/>
          </p:nvPr>
        </p:nvSpPr>
        <p:spPr/>
        <p:txBody>
          <a:bodyPr>
            <a:noAutofit/>
          </a:bodyPr>
          <a:lstStyle/>
          <a:p>
            <a:pPr algn="just"/>
            <a:r>
              <a:rPr lang="en-US" sz="2200" b="1" dirty="0">
                <a:latin typeface="+mj-lt"/>
              </a:rPr>
              <a:t>Gujarat International Finance Tech-city (GIFT) </a:t>
            </a:r>
            <a:r>
              <a:rPr lang="en-US" sz="2200" dirty="0">
                <a:latin typeface="+mj-lt"/>
              </a:rPr>
              <a:t>is India’s first International Financial Services Centre (IFSC) under Special Economic Zone Act, 2005 (“SEZ Act 2005”).  It is being developed as a global financial &amp; technology services hub. </a:t>
            </a:r>
          </a:p>
          <a:p>
            <a:pPr algn="just"/>
            <a:r>
              <a:rPr lang="en-US" sz="2200" dirty="0">
                <a:latin typeface="+mj-lt"/>
              </a:rPr>
              <a:t>GIFT IFSC is a Multi Services Special Economic Zone. It was operationalized in the year 2015. </a:t>
            </a:r>
          </a:p>
          <a:p>
            <a:pPr algn="just"/>
            <a:r>
              <a:rPr lang="en-US" sz="2200" dirty="0">
                <a:latin typeface="+mj-lt"/>
              </a:rPr>
              <a:t>GIFT city is India’s first operational greenfield smart city and designed to offer simplified business regime, tax holidays &amp; advantages, single window approvals from all authorities and conducive business eco-system to attract domestic as well as foreign investors. IFSC aspires to cater India’s large financial service potential by offering  global firms world class infra and facilities. It provides relaxed company law provisions, international arbitration center with overall facilitation of doing business</a:t>
            </a:r>
          </a:p>
        </p:txBody>
      </p:sp>
    </p:spTree>
    <p:extLst>
      <p:ext uri="{BB962C8B-B14F-4D97-AF65-F5344CB8AC3E}">
        <p14:creationId xmlns:p14="http://schemas.microsoft.com/office/powerpoint/2010/main" val="2460034943"/>
      </p:ext>
    </p:extLst>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b="1" dirty="0"/>
              <a:t>Area of Business allowed to set up presence in IFSC</a:t>
            </a:r>
            <a:br>
              <a:rPr lang="en-US" sz="2800" dirty="0"/>
            </a:br>
            <a:endParaRPr lang="en-US" sz="2800" dirty="0"/>
          </a:p>
        </p:txBody>
      </p:sp>
      <p:sp>
        <p:nvSpPr>
          <p:cNvPr id="3" name="Content Placeholder 2"/>
          <p:cNvSpPr>
            <a:spLocks noGrp="1"/>
          </p:cNvSpPr>
          <p:nvPr>
            <p:ph idx="1"/>
          </p:nvPr>
        </p:nvSpPr>
        <p:spPr>
          <a:xfrm>
            <a:off x="628650" y="1690689"/>
            <a:ext cx="7886700" cy="4486274"/>
          </a:xfrm>
        </p:spPr>
        <p:txBody>
          <a:bodyPr>
            <a:noAutofit/>
          </a:bodyPr>
          <a:lstStyle/>
          <a:p>
            <a:pPr lvl="0"/>
            <a:r>
              <a:rPr lang="en-US" sz="2400" dirty="0">
                <a:latin typeface="+mj-lt"/>
              </a:rPr>
              <a:t>Banking</a:t>
            </a:r>
          </a:p>
          <a:p>
            <a:pPr lvl="0"/>
            <a:r>
              <a:rPr lang="en-US" sz="2400" dirty="0">
                <a:latin typeface="+mj-lt"/>
              </a:rPr>
              <a:t>Capital Market</a:t>
            </a:r>
          </a:p>
          <a:p>
            <a:pPr lvl="0"/>
            <a:r>
              <a:rPr lang="en-US" sz="2400" dirty="0">
                <a:latin typeface="+mj-lt"/>
              </a:rPr>
              <a:t>Alternate Investment Fund</a:t>
            </a:r>
          </a:p>
          <a:p>
            <a:pPr lvl="0"/>
            <a:r>
              <a:rPr lang="en-US" sz="2400" dirty="0">
                <a:latin typeface="+mj-lt"/>
              </a:rPr>
              <a:t>Insurance</a:t>
            </a:r>
          </a:p>
          <a:p>
            <a:pPr lvl="0"/>
            <a:r>
              <a:rPr lang="en-US" sz="2400" dirty="0">
                <a:latin typeface="+mj-lt"/>
              </a:rPr>
              <a:t>Aircraft &amp; Ship Leasing/Financing </a:t>
            </a:r>
          </a:p>
          <a:p>
            <a:pPr lvl="0"/>
            <a:r>
              <a:rPr lang="en-US" sz="2400" dirty="0">
                <a:latin typeface="+mj-lt"/>
              </a:rPr>
              <a:t>Global In-House Centre</a:t>
            </a:r>
          </a:p>
          <a:p>
            <a:pPr lvl="0"/>
            <a:r>
              <a:rPr lang="en-US" sz="2400" dirty="0">
                <a:latin typeface="+mj-lt"/>
              </a:rPr>
              <a:t>Bullion Exchange</a:t>
            </a:r>
          </a:p>
          <a:p>
            <a:pPr lvl="0"/>
            <a:r>
              <a:rPr lang="en-US" sz="2400" dirty="0">
                <a:latin typeface="+mj-lt"/>
              </a:rPr>
              <a:t>Fin-tech          etc..</a:t>
            </a:r>
          </a:p>
          <a:p>
            <a:pPr marL="0" indent="0">
              <a:buNone/>
            </a:pPr>
            <a:r>
              <a:rPr lang="en-US" sz="2400" dirty="0">
                <a:latin typeface="+mj-lt"/>
              </a:rPr>
              <a:t>Further, these areas are not exhaustive the list is increasing with every workable financial service avenues. </a:t>
            </a:r>
          </a:p>
          <a:p>
            <a:endParaRPr lang="en-US" sz="2400" dirty="0">
              <a:latin typeface="+mj-lt"/>
            </a:endParaRPr>
          </a:p>
        </p:txBody>
      </p:sp>
    </p:spTree>
    <p:extLst>
      <p:ext uri="{BB962C8B-B14F-4D97-AF65-F5344CB8AC3E}">
        <p14:creationId xmlns:p14="http://schemas.microsoft.com/office/powerpoint/2010/main" val="2492918885"/>
      </p:ext>
    </p:extLst>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b="1" dirty="0"/>
              <a:t>Incentives and Benefits for Businesses in GIFT IFSC</a:t>
            </a:r>
            <a:endParaRPr lang="en-US" sz="2800" dirty="0"/>
          </a:p>
        </p:txBody>
      </p:sp>
      <p:sp>
        <p:nvSpPr>
          <p:cNvPr id="3" name="Content Placeholder 2"/>
          <p:cNvSpPr>
            <a:spLocks noGrp="1"/>
          </p:cNvSpPr>
          <p:nvPr>
            <p:ph idx="1"/>
          </p:nvPr>
        </p:nvSpPr>
        <p:spPr/>
        <p:txBody>
          <a:bodyPr>
            <a:normAutofit fontScale="70000" lnSpcReduction="20000"/>
          </a:bodyPr>
          <a:lstStyle/>
          <a:p>
            <a:pPr marL="0" indent="0" algn="just">
              <a:buNone/>
            </a:pPr>
            <a:r>
              <a:rPr lang="en-US" b="1" dirty="0">
                <a:latin typeface="+mj-lt"/>
              </a:rPr>
              <a:t>Tax Benefits:</a:t>
            </a:r>
            <a:endParaRPr lang="en-US" dirty="0">
              <a:latin typeface="+mj-lt"/>
            </a:endParaRPr>
          </a:p>
          <a:p>
            <a:pPr lvl="0" algn="just"/>
            <a:r>
              <a:rPr lang="en-US" b="1" dirty="0">
                <a:latin typeface="+mj-lt"/>
              </a:rPr>
              <a:t>Tax Holidays</a:t>
            </a:r>
            <a:r>
              <a:rPr lang="en-US" dirty="0">
                <a:latin typeface="+mj-lt"/>
              </a:rPr>
              <a:t>: GIFT IFSC offers a </a:t>
            </a:r>
            <a:r>
              <a:rPr lang="en-US" b="1" dirty="0">
                <a:latin typeface="+mj-lt"/>
              </a:rPr>
              <a:t>10-year tax holiday</a:t>
            </a:r>
            <a:r>
              <a:rPr lang="en-US" dirty="0">
                <a:latin typeface="+mj-lt"/>
              </a:rPr>
              <a:t> to units operating within the IFSC. </a:t>
            </a:r>
          </a:p>
          <a:p>
            <a:pPr lvl="0" algn="just"/>
            <a:r>
              <a:rPr lang="en-US" b="1" dirty="0">
                <a:latin typeface="+mj-lt"/>
              </a:rPr>
              <a:t>Goods and Services Tax (GST) Exemption</a:t>
            </a:r>
            <a:r>
              <a:rPr lang="en-US" dirty="0">
                <a:latin typeface="+mj-lt"/>
              </a:rPr>
              <a:t>: Certain services offered to units in the IFSC are exempt from GST, particularly financial services related to offshore clients.</a:t>
            </a:r>
          </a:p>
          <a:p>
            <a:pPr marL="0" indent="0" algn="just">
              <a:buNone/>
            </a:pPr>
            <a:endParaRPr lang="en-US" b="1" dirty="0">
              <a:latin typeface="+mj-lt"/>
            </a:endParaRPr>
          </a:p>
          <a:p>
            <a:pPr marL="0" indent="0" algn="just">
              <a:buNone/>
            </a:pPr>
            <a:r>
              <a:rPr lang="en-US" b="1" dirty="0">
                <a:latin typeface="+mj-lt"/>
              </a:rPr>
              <a:t>Other Incentives:</a:t>
            </a:r>
            <a:endParaRPr lang="en-US" dirty="0">
              <a:latin typeface="+mj-lt"/>
            </a:endParaRPr>
          </a:p>
          <a:p>
            <a:pPr lvl="0" algn="just"/>
            <a:r>
              <a:rPr lang="en-US" b="1" dirty="0">
                <a:latin typeface="+mj-lt"/>
              </a:rPr>
              <a:t>No Capital Gains Tax</a:t>
            </a:r>
            <a:r>
              <a:rPr lang="en-US" dirty="0">
                <a:latin typeface="+mj-lt"/>
              </a:rPr>
              <a:t>: Exemption from capital gains tax on transactions conducted through exchanges in the IFSC.</a:t>
            </a:r>
          </a:p>
          <a:p>
            <a:pPr lvl="0" algn="just"/>
            <a:r>
              <a:rPr lang="en-US" b="1" dirty="0">
                <a:latin typeface="+mj-lt"/>
              </a:rPr>
              <a:t>No Stamp Duty</a:t>
            </a:r>
            <a:r>
              <a:rPr lang="en-US" dirty="0">
                <a:latin typeface="+mj-lt"/>
              </a:rPr>
              <a:t>: Stamp duty is not levied on the transfer of securities within GIFT IFSC.</a:t>
            </a:r>
          </a:p>
          <a:p>
            <a:pPr lvl="0" algn="just"/>
            <a:r>
              <a:rPr lang="en-US" b="1" dirty="0">
                <a:latin typeface="+mj-lt"/>
              </a:rPr>
              <a:t>Exemption from Long-term and Short-term Capital Gains</a:t>
            </a:r>
            <a:r>
              <a:rPr lang="en-US" dirty="0">
                <a:latin typeface="+mj-lt"/>
              </a:rPr>
              <a:t>: Investments made by non-residents and offshore funds are exempt from both long-term and short-term capital gains tax.</a:t>
            </a:r>
          </a:p>
          <a:p>
            <a:pPr algn="just"/>
            <a:endParaRPr lang="en-US" dirty="0">
              <a:latin typeface="+mj-lt"/>
            </a:endParaRPr>
          </a:p>
        </p:txBody>
      </p:sp>
    </p:spTree>
    <p:extLst>
      <p:ext uri="{BB962C8B-B14F-4D97-AF65-F5344CB8AC3E}">
        <p14:creationId xmlns:p14="http://schemas.microsoft.com/office/powerpoint/2010/main" val="2264401871"/>
      </p:ext>
    </p:extLst>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b="1" dirty="0"/>
              <a:t>Duty Drawback Scheme in India</a:t>
            </a:r>
            <a:endParaRPr lang="en-US" sz="2800" dirty="0"/>
          </a:p>
        </p:txBody>
      </p:sp>
      <p:sp>
        <p:nvSpPr>
          <p:cNvPr id="3" name="Content Placeholder 2"/>
          <p:cNvSpPr>
            <a:spLocks noGrp="1"/>
          </p:cNvSpPr>
          <p:nvPr>
            <p:ph idx="1"/>
          </p:nvPr>
        </p:nvSpPr>
        <p:spPr>
          <a:xfrm>
            <a:off x="628650" y="1459345"/>
            <a:ext cx="7886700" cy="4717618"/>
          </a:xfrm>
        </p:spPr>
        <p:txBody>
          <a:bodyPr>
            <a:normAutofit fontScale="92500" lnSpcReduction="10000"/>
          </a:bodyPr>
          <a:lstStyle/>
          <a:p>
            <a:pPr algn="just"/>
            <a:r>
              <a:rPr lang="en-US" sz="2400" dirty="0">
                <a:latin typeface="+mj-lt"/>
              </a:rPr>
              <a:t>The </a:t>
            </a:r>
            <a:r>
              <a:rPr lang="en-US" sz="2400" b="1" dirty="0">
                <a:latin typeface="+mj-lt"/>
              </a:rPr>
              <a:t>Duty Drawback Scheme</a:t>
            </a:r>
            <a:r>
              <a:rPr lang="en-US" sz="2400" dirty="0">
                <a:latin typeface="+mj-lt"/>
              </a:rPr>
              <a:t> is a key export promotion initiative under the Indian Customs Act, 1962. It provides exporters with a refund of customs duties and GST paid on imported inputs used in the production of exported goods. </a:t>
            </a:r>
          </a:p>
          <a:p>
            <a:pPr algn="just"/>
            <a:r>
              <a:rPr lang="en-US" sz="2400" dirty="0">
                <a:latin typeface="+mj-lt"/>
              </a:rPr>
              <a:t>The objective of the scheme is to make Indian exports more competitive by reducing the cost burden on exporters, encouraging them to export more by refunding the duties paid during production.</a:t>
            </a:r>
          </a:p>
          <a:p>
            <a:pPr algn="just"/>
            <a:r>
              <a:rPr lang="en-US" sz="2400" dirty="0">
                <a:latin typeface="+mj-lt"/>
              </a:rPr>
              <a:t>Duty Drawback is a trusted and time-tested scheme administered by CBIC to promote exports. It rebates the incidence of Customs and Central Excise duties, chargeable on imported and excisable material respectively when used as inputs for goods to be exported. This WTO compliant scheme ensures that exports are zero-rated and do not carry the burden of the specified taxes. Duty Drawback provides essential support to exporters.</a:t>
            </a:r>
          </a:p>
          <a:p>
            <a:pPr algn="just"/>
            <a:endParaRPr lang="en-US" sz="2400" dirty="0">
              <a:latin typeface="+mj-lt"/>
            </a:endParaRPr>
          </a:p>
        </p:txBody>
      </p:sp>
    </p:spTree>
    <p:extLst>
      <p:ext uri="{BB962C8B-B14F-4D97-AF65-F5344CB8AC3E}">
        <p14:creationId xmlns:p14="http://schemas.microsoft.com/office/powerpoint/2010/main" val="184962490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Value Addition (VA)</a:t>
            </a:r>
            <a:endParaRPr lang="en-US" dirty="0"/>
          </a:p>
        </p:txBody>
      </p:sp>
      <p:sp>
        <p:nvSpPr>
          <p:cNvPr id="3" name="Content Placeholder 2"/>
          <p:cNvSpPr>
            <a:spLocks noGrp="1"/>
          </p:cNvSpPr>
          <p:nvPr>
            <p:ph idx="1"/>
          </p:nvPr>
        </p:nvSpPr>
        <p:spPr/>
        <p:txBody>
          <a:bodyPr>
            <a:normAutofit/>
          </a:bodyPr>
          <a:lstStyle/>
          <a:p>
            <a:pPr lvl="0" algn="just"/>
            <a:r>
              <a:rPr lang="en-US" sz="2000" b="1" dirty="0">
                <a:latin typeface="+mj-lt"/>
              </a:rPr>
              <a:t>Minimum VA Requirement:</a:t>
            </a:r>
            <a:r>
              <a:rPr lang="en-US" sz="2000" dirty="0">
                <a:latin typeface="+mj-lt"/>
              </a:rPr>
              <a:t> Typically, a minimum value addition of 15% is required. This means the export product should have a value at least 15% higher than the cost of imported inputs.</a:t>
            </a:r>
          </a:p>
          <a:p>
            <a:pPr lvl="0" algn="just"/>
            <a:endParaRPr lang="en-US" sz="2000" dirty="0">
              <a:latin typeface="+mj-lt"/>
            </a:endParaRPr>
          </a:p>
          <a:p>
            <a:pPr lvl="0" algn="just"/>
            <a:r>
              <a:rPr lang="en-US" sz="2000" b="1" dirty="0">
                <a:latin typeface="+mj-lt"/>
              </a:rPr>
              <a:t>Calculation of VA:</a:t>
            </a:r>
            <a:r>
              <a:rPr lang="en-US" sz="2000" dirty="0">
                <a:latin typeface="+mj-lt"/>
              </a:rPr>
              <a:t> Value Addition is calculated as follows: VA=(FOB value of export−CIF value of imported inputs)×100</a:t>
            </a:r>
          </a:p>
          <a:p>
            <a:pPr lvl="0" algn="just"/>
            <a:endParaRPr lang="en-US" sz="2000" dirty="0">
              <a:latin typeface="+mj-lt"/>
            </a:endParaRPr>
          </a:p>
          <a:p>
            <a:pPr lvl="0" algn="just"/>
            <a:r>
              <a:rPr lang="en-US" sz="2000" dirty="0">
                <a:latin typeface="+mj-lt"/>
              </a:rPr>
              <a:t>For certain products like spices, the VA requirement can be higher.</a:t>
            </a:r>
          </a:p>
          <a:p>
            <a:pPr algn="just"/>
            <a:endParaRPr lang="en-US" sz="2000" dirty="0">
              <a:latin typeface="+mj-lt"/>
            </a:endParaRPr>
          </a:p>
        </p:txBody>
      </p:sp>
    </p:spTree>
    <p:extLst>
      <p:ext uri="{BB962C8B-B14F-4D97-AF65-F5344CB8AC3E}">
        <p14:creationId xmlns:p14="http://schemas.microsoft.com/office/powerpoint/2010/main" val="4196250704"/>
      </p:ext>
    </p:extLst>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Categories of the scheme:</a:t>
            </a:r>
          </a:p>
        </p:txBody>
      </p:sp>
      <p:sp>
        <p:nvSpPr>
          <p:cNvPr id="3" name="Content Placeholder 2"/>
          <p:cNvSpPr>
            <a:spLocks noGrp="1"/>
          </p:cNvSpPr>
          <p:nvPr>
            <p:ph idx="1"/>
          </p:nvPr>
        </p:nvSpPr>
        <p:spPr/>
        <p:txBody>
          <a:bodyPr/>
          <a:lstStyle/>
          <a:p>
            <a:pPr marL="0" indent="0">
              <a:buNone/>
            </a:pPr>
            <a:r>
              <a:rPr lang="en-US" dirty="0">
                <a:latin typeface="+mj-lt"/>
              </a:rPr>
              <a:t>The scheme comprises three categories, </a:t>
            </a:r>
          </a:p>
          <a:p>
            <a:r>
              <a:rPr lang="en-US" dirty="0">
                <a:latin typeface="+mj-lt"/>
              </a:rPr>
              <a:t>(</a:t>
            </a:r>
            <a:r>
              <a:rPr lang="en-US" dirty="0" err="1">
                <a:latin typeface="+mj-lt"/>
              </a:rPr>
              <a:t>i</a:t>
            </a:r>
            <a:r>
              <a:rPr lang="en-US" dirty="0">
                <a:latin typeface="+mj-lt"/>
              </a:rPr>
              <a:t>) All Industry Rate</a:t>
            </a:r>
          </a:p>
          <a:p>
            <a:r>
              <a:rPr lang="en-US" dirty="0">
                <a:latin typeface="+mj-lt"/>
              </a:rPr>
              <a:t>(ii) Brand Rate and </a:t>
            </a:r>
          </a:p>
          <a:p>
            <a:r>
              <a:rPr lang="en-US" dirty="0">
                <a:latin typeface="+mj-lt"/>
              </a:rPr>
              <a:t>(iii) Drawback on re-export of imported goods</a:t>
            </a:r>
          </a:p>
        </p:txBody>
      </p:sp>
    </p:spTree>
    <p:extLst>
      <p:ext uri="{BB962C8B-B14F-4D97-AF65-F5344CB8AC3E}">
        <p14:creationId xmlns:p14="http://schemas.microsoft.com/office/powerpoint/2010/main" val="3078009848"/>
      </p:ext>
    </p:extLst>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b="1" dirty="0"/>
              <a:t>All Industry Rate (AIR) of Duty Drawback</a:t>
            </a:r>
          </a:p>
        </p:txBody>
      </p:sp>
      <p:sp>
        <p:nvSpPr>
          <p:cNvPr id="3" name="Content Placeholder 2"/>
          <p:cNvSpPr>
            <a:spLocks noGrp="1"/>
          </p:cNvSpPr>
          <p:nvPr>
            <p:ph idx="1"/>
          </p:nvPr>
        </p:nvSpPr>
        <p:spPr>
          <a:xfrm>
            <a:off x="628650" y="1450109"/>
            <a:ext cx="7886700" cy="4726854"/>
          </a:xfrm>
        </p:spPr>
        <p:txBody>
          <a:bodyPr>
            <a:noAutofit/>
          </a:bodyPr>
          <a:lstStyle/>
          <a:p>
            <a:pPr algn="just"/>
            <a:r>
              <a:rPr lang="en-US" sz="2000" dirty="0">
                <a:latin typeface="+mj-lt"/>
              </a:rPr>
              <a:t>The AIR of Duty Drawback for an export product is an average rate, based on the average quantity and value of material and average duties of Customs and Central Excise borne by each class of material, from which export goods are ordinarily manufactured. </a:t>
            </a:r>
          </a:p>
          <a:p>
            <a:pPr algn="just"/>
            <a:r>
              <a:rPr lang="en-US" sz="2000" dirty="0">
                <a:latin typeface="+mj-lt"/>
              </a:rPr>
              <a:t>AIRs are normally reviewed annually on the Drawback Committee’s recommendation. AIR of Duty Drawback is popular among exporters and mostly preferred by medium and small exporters because: </a:t>
            </a:r>
          </a:p>
          <a:p>
            <a:pPr lvl="1" algn="just"/>
            <a:r>
              <a:rPr lang="en-US" sz="2000" dirty="0">
                <a:latin typeface="+mj-lt"/>
              </a:rPr>
              <a:t>It is a simple mechanism for grant of Duty Drawback based on the shipping bill declaration, without requiring additional documentation </a:t>
            </a:r>
          </a:p>
          <a:p>
            <a:pPr lvl="1" algn="just"/>
            <a:r>
              <a:rPr lang="en-US" sz="2000" dirty="0">
                <a:latin typeface="+mj-lt"/>
              </a:rPr>
              <a:t> It involves end-to-end electronic processing of Duty Drawback </a:t>
            </a:r>
          </a:p>
          <a:p>
            <a:pPr lvl="1" algn="just"/>
            <a:r>
              <a:rPr lang="en-US" sz="2000" dirty="0">
                <a:latin typeface="+mj-lt"/>
              </a:rPr>
              <a:t>Disbursal of Duty Drawback directly to exporters’ accounts helps to free up working capital for exporters o </a:t>
            </a:r>
          </a:p>
          <a:p>
            <a:pPr lvl="1" algn="just"/>
            <a:r>
              <a:rPr lang="en-US" sz="2000" dirty="0">
                <a:latin typeface="+mj-lt"/>
              </a:rPr>
              <a:t>There is no need for producing separate documentary evidence realization of export proceeds</a:t>
            </a:r>
          </a:p>
        </p:txBody>
      </p:sp>
    </p:spTree>
    <p:extLst>
      <p:ext uri="{BB962C8B-B14F-4D97-AF65-F5344CB8AC3E}">
        <p14:creationId xmlns:p14="http://schemas.microsoft.com/office/powerpoint/2010/main" val="3238287953"/>
      </p:ext>
    </p:extLst>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b="1" dirty="0"/>
              <a:t>Brand Rate of Duty Drawback</a:t>
            </a:r>
          </a:p>
        </p:txBody>
      </p:sp>
      <p:sp>
        <p:nvSpPr>
          <p:cNvPr id="3" name="Content Placeholder 2"/>
          <p:cNvSpPr>
            <a:spLocks noGrp="1"/>
          </p:cNvSpPr>
          <p:nvPr>
            <p:ph idx="1"/>
          </p:nvPr>
        </p:nvSpPr>
        <p:spPr>
          <a:xfrm>
            <a:off x="628650" y="1773382"/>
            <a:ext cx="7886700" cy="4403581"/>
          </a:xfrm>
        </p:spPr>
        <p:txBody>
          <a:bodyPr>
            <a:normAutofit fontScale="92500" lnSpcReduction="10000"/>
          </a:bodyPr>
          <a:lstStyle/>
          <a:p>
            <a:pPr marL="0" indent="0" algn="just">
              <a:buNone/>
            </a:pPr>
            <a:r>
              <a:rPr lang="en-US" sz="2000" dirty="0"/>
              <a:t>Brand Rate of Duty Drawback is a unique facility provided to exporters for a rebate of actual duty incidence suffered by an export product. Under the Brand Rate mechanism, a specific Duty Drawback rate can be applied for by the exporter if the export product does not have an AIR or the available AIR </a:t>
            </a:r>
            <a:r>
              <a:rPr lang="en-US" sz="2000" dirty="0" err="1"/>
              <a:t>neutralises</a:t>
            </a:r>
            <a:r>
              <a:rPr lang="en-US" sz="2000" dirty="0"/>
              <a:t> less than 80 per cent of the duties paid on materials used in the manufacture of export go.</a:t>
            </a:r>
          </a:p>
          <a:p>
            <a:pPr algn="just">
              <a:buFont typeface="Wingdings" panose="05000000000000000000" pitchFamily="2" charset="2"/>
              <a:buChar char="§"/>
            </a:pPr>
            <a:r>
              <a:rPr lang="en-US" sz="2000" dirty="0"/>
              <a:t>Brand Rates are fixed by the local Commissioners of Customs having jurisdiction over the place of export of goods on which Brand rate of Duty Drawback is claimed </a:t>
            </a:r>
          </a:p>
          <a:p>
            <a:pPr algn="just">
              <a:buFont typeface="Wingdings" panose="05000000000000000000" pitchFamily="2" charset="2"/>
              <a:buChar char="§"/>
            </a:pPr>
            <a:r>
              <a:rPr lang="en-US" sz="2000" dirty="0"/>
              <a:t>Pending the fixation of Brand Rate, the AIR of Duty Drawback, where available, can be availed upfront by the exporter </a:t>
            </a:r>
          </a:p>
          <a:p>
            <a:pPr algn="just">
              <a:buFont typeface="Wingdings" panose="05000000000000000000" pitchFamily="2" charset="2"/>
              <a:buChar char="§"/>
            </a:pPr>
            <a:r>
              <a:rPr lang="en-US" sz="2000" dirty="0"/>
              <a:t>Provisional Brand Rate can be allowed by the Commissioner of Customs on the exporter’s request </a:t>
            </a:r>
          </a:p>
          <a:p>
            <a:pPr algn="just">
              <a:buFont typeface="Wingdings" panose="05000000000000000000" pitchFamily="2" charset="2"/>
              <a:buChar char="§"/>
            </a:pPr>
            <a:r>
              <a:rPr lang="en-US" sz="2000" dirty="0"/>
              <a:t>Brand Rate of Duty Drawback is disbursed electronically directly to exporter’s account in a manner similar to the disbursal of AIR of Duty Drawback</a:t>
            </a:r>
          </a:p>
        </p:txBody>
      </p:sp>
    </p:spTree>
    <p:extLst>
      <p:ext uri="{BB962C8B-B14F-4D97-AF65-F5344CB8AC3E}">
        <p14:creationId xmlns:p14="http://schemas.microsoft.com/office/powerpoint/2010/main" val="3363757894"/>
      </p:ext>
    </p:extLst>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b="1" dirty="0"/>
              <a:t>Duty Drawback on re-export of imported goods</a:t>
            </a:r>
          </a:p>
        </p:txBody>
      </p:sp>
      <p:sp>
        <p:nvSpPr>
          <p:cNvPr id="3" name="Content Placeholder 2"/>
          <p:cNvSpPr>
            <a:spLocks noGrp="1"/>
          </p:cNvSpPr>
          <p:nvPr>
            <p:ph idx="1"/>
          </p:nvPr>
        </p:nvSpPr>
        <p:spPr/>
        <p:txBody>
          <a:bodyPr>
            <a:normAutofit/>
          </a:bodyPr>
          <a:lstStyle/>
          <a:p>
            <a:pPr algn="just"/>
            <a:r>
              <a:rPr lang="en-US" sz="2400" dirty="0">
                <a:latin typeface="+mj-lt"/>
              </a:rPr>
              <a:t>Duty Drawback can also be claimed on the export of duty-paid imported goods. Under this facility, goods imported earlier may be exported and Duty Drawback of up to 98% of import duty paid can be claimed on such </a:t>
            </a:r>
            <a:r>
              <a:rPr lang="en-US" sz="2400" dirty="0" err="1">
                <a:latin typeface="+mj-lt"/>
              </a:rPr>
              <a:t>exports.Proof</a:t>
            </a:r>
            <a:r>
              <a:rPr lang="en-US" sz="2400" dirty="0">
                <a:latin typeface="+mj-lt"/>
              </a:rPr>
              <a:t> of duty paid on importation and identification of the export goods as those that were imported earlier are among the primary requirements under this scheme.</a:t>
            </a:r>
          </a:p>
        </p:txBody>
      </p:sp>
    </p:spTree>
    <p:extLst>
      <p:ext uri="{BB962C8B-B14F-4D97-AF65-F5344CB8AC3E}">
        <p14:creationId xmlns:p14="http://schemas.microsoft.com/office/powerpoint/2010/main" val="1414916788"/>
      </p:ext>
    </p:extLst>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b="1" dirty="0"/>
              <a:t>Remission of Duties and Taxes on Exported Products (</a:t>
            </a:r>
            <a:r>
              <a:rPr lang="en-US" sz="2800" b="1" dirty="0" err="1"/>
              <a:t>RoDTEP</a:t>
            </a:r>
            <a:r>
              <a:rPr lang="en-US" sz="2800" b="1" dirty="0"/>
              <a:t>) Scheme</a:t>
            </a:r>
            <a:br>
              <a:rPr lang="en-US" sz="2800" dirty="0"/>
            </a:br>
            <a:endParaRPr lang="en-US" sz="2800" dirty="0"/>
          </a:p>
        </p:txBody>
      </p:sp>
      <p:sp>
        <p:nvSpPr>
          <p:cNvPr id="3" name="Content Placeholder 2"/>
          <p:cNvSpPr>
            <a:spLocks noGrp="1"/>
          </p:cNvSpPr>
          <p:nvPr>
            <p:ph idx="1"/>
          </p:nvPr>
        </p:nvSpPr>
        <p:spPr/>
        <p:txBody>
          <a:bodyPr>
            <a:normAutofit/>
          </a:bodyPr>
          <a:lstStyle/>
          <a:p>
            <a:pPr algn="just"/>
            <a:r>
              <a:rPr lang="en-US" sz="2400" dirty="0">
                <a:latin typeface="+mj-lt"/>
              </a:rPr>
              <a:t>The </a:t>
            </a:r>
            <a:r>
              <a:rPr lang="en-US" sz="2400" b="1" dirty="0">
                <a:latin typeface="+mj-lt"/>
              </a:rPr>
              <a:t>Remission of Duties and Taxes on Exported Products (</a:t>
            </a:r>
            <a:r>
              <a:rPr lang="en-US" sz="2400" b="1" dirty="0" err="1">
                <a:latin typeface="+mj-lt"/>
              </a:rPr>
              <a:t>RoDTEP</a:t>
            </a:r>
            <a:r>
              <a:rPr lang="en-US" sz="2400" b="1" dirty="0">
                <a:latin typeface="+mj-lt"/>
              </a:rPr>
              <a:t>)</a:t>
            </a:r>
            <a:r>
              <a:rPr lang="en-US" sz="2400" dirty="0">
                <a:latin typeface="+mj-lt"/>
              </a:rPr>
              <a:t> is a scheme introduced by the Government of India to enhance the competitiveness of Indian exports by ensuring that taxes and duties are not exported along with goods. The </a:t>
            </a:r>
            <a:r>
              <a:rPr lang="en-US" sz="2400" dirty="0" err="1">
                <a:latin typeface="+mj-lt"/>
              </a:rPr>
              <a:t>RoDTEP</a:t>
            </a:r>
            <a:r>
              <a:rPr lang="en-US" sz="2400" dirty="0">
                <a:latin typeface="+mj-lt"/>
              </a:rPr>
              <a:t> scheme aims to reimburse the taxes, duties, and levies that are not covered under other existing schemes but are embedded in the manufacturing process.</a:t>
            </a:r>
          </a:p>
          <a:p>
            <a:pPr algn="just"/>
            <a:r>
              <a:rPr lang="en-US" sz="2400" dirty="0">
                <a:latin typeface="+mj-lt"/>
              </a:rPr>
              <a:t>It was introduced to replace the </a:t>
            </a:r>
            <a:r>
              <a:rPr lang="en-US" sz="2400" b="1" dirty="0">
                <a:latin typeface="+mj-lt"/>
              </a:rPr>
              <a:t>Merchandise Exports from India Scheme (MEIS)</a:t>
            </a:r>
            <a:r>
              <a:rPr lang="en-US" sz="2400" dirty="0">
                <a:latin typeface="+mj-lt"/>
              </a:rPr>
              <a:t>, which was found to be non-compliant with </a:t>
            </a:r>
            <a:r>
              <a:rPr lang="en-US" sz="2400" b="1" dirty="0">
                <a:latin typeface="+mj-lt"/>
              </a:rPr>
              <a:t>World Trade Organization (WTO)</a:t>
            </a:r>
            <a:r>
              <a:rPr lang="en-US" sz="2400" dirty="0">
                <a:latin typeface="+mj-lt"/>
              </a:rPr>
              <a:t> rules</a:t>
            </a:r>
          </a:p>
        </p:txBody>
      </p:sp>
    </p:spTree>
    <p:extLst>
      <p:ext uri="{BB962C8B-B14F-4D97-AF65-F5344CB8AC3E}">
        <p14:creationId xmlns:p14="http://schemas.microsoft.com/office/powerpoint/2010/main" val="1651566165"/>
      </p:ext>
    </p:extLst>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b="1" dirty="0"/>
              <a:t>Objectives of the </a:t>
            </a:r>
            <a:r>
              <a:rPr lang="en-US" sz="2800" b="1" dirty="0" err="1"/>
              <a:t>RoDTEP</a:t>
            </a:r>
            <a:r>
              <a:rPr lang="en-US" sz="2800" b="1" dirty="0"/>
              <a:t> Scheme</a:t>
            </a:r>
            <a:endParaRPr lang="en-US" sz="2800" dirty="0"/>
          </a:p>
        </p:txBody>
      </p:sp>
      <p:sp>
        <p:nvSpPr>
          <p:cNvPr id="3" name="Content Placeholder 2"/>
          <p:cNvSpPr>
            <a:spLocks noGrp="1"/>
          </p:cNvSpPr>
          <p:nvPr>
            <p:ph idx="1"/>
          </p:nvPr>
        </p:nvSpPr>
        <p:spPr/>
        <p:txBody>
          <a:bodyPr/>
          <a:lstStyle/>
          <a:p>
            <a:pPr lvl="0" algn="just"/>
            <a:r>
              <a:rPr lang="en-US" b="1" dirty="0">
                <a:latin typeface="+mj-lt"/>
              </a:rPr>
              <a:t>Reimburse Exporters</a:t>
            </a:r>
            <a:r>
              <a:rPr lang="en-US" dirty="0">
                <a:latin typeface="+mj-lt"/>
              </a:rPr>
              <a:t>: Refund the embedded duties and taxes incurred in the supply chain that are not refunded under existing schemes.</a:t>
            </a:r>
          </a:p>
          <a:p>
            <a:pPr lvl="0" algn="just"/>
            <a:r>
              <a:rPr lang="en-US" b="1" dirty="0">
                <a:latin typeface="+mj-lt"/>
              </a:rPr>
              <a:t>Make Exports Competitive</a:t>
            </a:r>
            <a:r>
              <a:rPr lang="en-US" dirty="0">
                <a:latin typeface="+mj-lt"/>
              </a:rPr>
              <a:t>: Ensure that Indian exports are competitive globally by offering tax neutrality on exports.</a:t>
            </a:r>
          </a:p>
          <a:p>
            <a:pPr lvl="0" algn="just"/>
            <a:r>
              <a:rPr lang="en-US" b="1" dirty="0">
                <a:latin typeface="+mj-lt"/>
              </a:rPr>
              <a:t>Encourage Export Growth</a:t>
            </a:r>
            <a:r>
              <a:rPr lang="en-US" dirty="0">
                <a:latin typeface="+mj-lt"/>
              </a:rPr>
              <a:t>: Boost India’s export volume by reducing the tax burden on exporters and enhancing profitability.</a:t>
            </a:r>
          </a:p>
          <a:p>
            <a:pPr algn="just"/>
            <a:endParaRPr lang="en-US" dirty="0">
              <a:latin typeface="+mj-lt"/>
            </a:endParaRPr>
          </a:p>
        </p:txBody>
      </p:sp>
    </p:spTree>
    <p:extLst>
      <p:ext uri="{BB962C8B-B14F-4D97-AF65-F5344CB8AC3E}">
        <p14:creationId xmlns:p14="http://schemas.microsoft.com/office/powerpoint/2010/main" val="1709347691"/>
      </p:ext>
    </p:extLst>
  </p:cSld>
  <p:clrMapOvr>
    <a:masterClrMapping/>
  </p:clrMapOvr>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b="1" dirty="0"/>
              <a:t>Taxes and Duties Covered by </a:t>
            </a:r>
            <a:r>
              <a:rPr lang="en-US" sz="2800" b="1" dirty="0" err="1"/>
              <a:t>RoDTEP</a:t>
            </a:r>
            <a:endParaRPr lang="en-US" sz="2800" dirty="0"/>
          </a:p>
        </p:txBody>
      </p:sp>
      <p:sp>
        <p:nvSpPr>
          <p:cNvPr id="3" name="Content Placeholder 2"/>
          <p:cNvSpPr>
            <a:spLocks noGrp="1"/>
          </p:cNvSpPr>
          <p:nvPr>
            <p:ph idx="1"/>
          </p:nvPr>
        </p:nvSpPr>
        <p:spPr/>
        <p:txBody>
          <a:bodyPr>
            <a:normAutofit fontScale="77500" lnSpcReduction="20000"/>
          </a:bodyPr>
          <a:lstStyle/>
          <a:p>
            <a:pPr marL="0" indent="0" algn="just">
              <a:buNone/>
            </a:pPr>
            <a:r>
              <a:rPr lang="en-US" dirty="0" err="1">
                <a:latin typeface="+mj-lt"/>
              </a:rPr>
              <a:t>RoDTEP</a:t>
            </a:r>
            <a:r>
              <a:rPr lang="en-US" dirty="0">
                <a:latin typeface="+mj-lt"/>
              </a:rPr>
              <a:t> covers taxes, duties, and levies that are not already refunded through other mechanisms like GST or customs duty exemptions. Some of the levies covered include:</a:t>
            </a:r>
          </a:p>
          <a:p>
            <a:pPr lvl="0" algn="just"/>
            <a:r>
              <a:rPr lang="en-US" b="1" dirty="0">
                <a:latin typeface="+mj-lt"/>
              </a:rPr>
              <a:t>State VAT on fuel</a:t>
            </a:r>
            <a:r>
              <a:rPr lang="en-US" dirty="0">
                <a:latin typeface="+mj-lt"/>
              </a:rPr>
              <a:t> used in transportation.</a:t>
            </a:r>
          </a:p>
          <a:p>
            <a:pPr lvl="0" algn="just"/>
            <a:r>
              <a:rPr lang="en-US" b="1" dirty="0">
                <a:latin typeface="+mj-lt"/>
              </a:rPr>
              <a:t>Electricity duty</a:t>
            </a:r>
            <a:r>
              <a:rPr lang="en-US" dirty="0">
                <a:latin typeface="+mj-lt"/>
              </a:rPr>
              <a:t> paid on electricity consumption during manufacturing.</a:t>
            </a:r>
          </a:p>
          <a:p>
            <a:pPr lvl="0" algn="just"/>
            <a:r>
              <a:rPr lang="en-US" b="1" dirty="0" err="1">
                <a:latin typeface="+mj-lt"/>
              </a:rPr>
              <a:t>Mandi</a:t>
            </a:r>
            <a:r>
              <a:rPr lang="en-US" b="1" dirty="0">
                <a:latin typeface="+mj-lt"/>
              </a:rPr>
              <a:t> tax</a:t>
            </a:r>
            <a:r>
              <a:rPr lang="en-US" dirty="0">
                <a:latin typeface="+mj-lt"/>
              </a:rPr>
              <a:t> and other local levies.</a:t>
            </a:r>
          </a:p>
          <a:p>
            <a:pPr lvl="0" algn="just"/>
            <a:r>
              <a:rPr lang="en-US" dirty="0">
                <a:latin typeface="+mj-lt"/>
              </a:rPr>
              <a:t>Any </a:t>
            </a:r>
            <a:r>
              <a:rPr lang="en-US" dirty="0" err="1">
                <a:latin typeface="+mj-lt"/>
              </a:rPr>
              <a:t>unrefunded</a:t>
            </a:r>
            <a:r>
              <a:rPr lang="en-US" dirty="0">
                <a:latin typeface="+mj-lt"/>
              </a:rPr>
              <a:t> duties or taxes on inputs such as raw materials and packing materials.</a:t>
            </a:r>
          </a:p>
          <a:p>
            <a:pPr lvl="0" algn="just"/>
            <a:r>
              <a:rPr lang="en-US" b="1" dirty="0">
                <a:latin typeface="+mj-lt"/>
              </a:rPr>
              <a:t>Embedded Central Excise duty</a:t>
            </a:r>
            <a:r>
              <a:rPr lang="en-US" dirty="0">
                <a:latin typeface="+mj-lt"/>
              </a:rPr>
              <a:t> on fuel used in transportation and power generation.</a:t>
            </a:r>
          </a:p>
          <a:p>
            <a:pPr lvl="0" algn="just"/>
            <a:r>
              <a:rPr lang="en-US" b="1" dirty="0">
                <a:latin typeface="+mj-lt"/>
              </a:rPr>
              <a:t>Transport and freight charges</a:t>
            </a:r>
            <a:r>
              <a:rPr lang="en-US" dirty="0">
                <a:latin typeface="+mj-lt"/>
              </a:rPr>
              <a:t> that are not exempted or refunded.</a:t>
            </a:r>
          </a:p>
          <a:p>
            <a:pPr algn="just"/>
            <a:endParaRPr lang="en-US" dirty="0">
              <a:latin typeface="+mj-lt"/>
            </a:endParaRPr>
          </a:p>
        </p:txBody>
      </p:sp>
    </p:spTree>
    <p:extLst>
      <p:ext uri="{BB962C8B-B14F-4D97-AF65-F5344CB8AC3E}">
        <p14:creationId xmlns:p14="http://schemas.microsoft.com/office/powerpoint/2010/main" val="503223112"/>
      </p:ext>
    </p:extLst>
  </p:cSld>
  <p:clrMapOvr>
    <a:masterClrMapping/>
  </p:clrMapOvr>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b="1" dirty="0"/>
              <a:t>WTO Compliant</a:t>
            </a:r>
            <a:endParaRPr lang="en-US" sz="2800" dirty="0"/>
          </a:p>
        </p:txBody>
      </p:sp>
      <p:sp>
        <p:nvSpPr>
          <p:cNvPr id="3" name="Content Placeholder 2"/>
          <p:cNvSpPr>
            <a:spLocks noGrp="1"/>
          </p:cNvSpPr>
          <p:nvPr>
            <p:ph idx="1"/>
          </p:nvPr>
        </p:nvSpPr>
        <p:spPr/>
        <p:txBody>
          <a:bodyPr>
            <a:normAutofit/>
          </a:bodyPr>
          <a:lstStyle/>
          <a:p>
            <a:pPr algn="just"/>
            <a:r>
              <a:rPr lang="en-US" sz="2400" dirty="0" err="1">
                <a:latin typeface="+mj-lt"/>
              </a:rPr>
              <a:t>RoDTEP</a:t>
            </a:r>
            <a:r>
              <a:rPr lang="en-US" sz="2400" dirty="0">
                <a:latin typeface="+mj-lt"/>
              </a:rPr>
              <a:t> was designed to be compliant with the rules of the </a:t>
            </a:r>
            <a:r>
              <a:rPr lang="en-US" sz="2400" b="1" dirty="0">
                <a:latin typeface="+mj-lt"/>
              </a:rPr>
              <a:t>WTO</a:t>
            </a:r>
            <a:r>
              <a:rPr lang="en-US" sz="2400" dirty="0">
                <a:latin typeface="+mj-lt"/>
              </a:rPr>
              <a:t>, which mandate that export incentives should not be directly linked to exports or provide subsidies</a:t>
            </a:r>
          </a:p>
        </p:txBody>
      </p:sp>
    </p:spTree>
    <p:extLst>
      <p:ext uri="{BB962C8B-B14F-4D97-AF65-F5344CB8AC3E}">
        <p14:creationId xmlns:p14="http://schemas.microsoft.com/office/powerpoint/2010/main" val="2835677378"/>
      </p:ext>
    </p:extLst>
  </p:cSld>
  <p:clrMapOvr>
    <a:masterClrMapping/>
  </p:clrMapOvr>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b="1" dirty="0"/>
              <a:t>Implementation of the </a:t>
            </a:r>
            <a:r>
              <a:rPr lang="en-US" sz="2800" b="1" dirty="0" err="1"/>
              <a:t>RoDTEP</a:t>
            </a:r>
            <a:r>
              <a:rPr lang="en-US" sz="2800" b="1" dirty="0"/>
              <a:t> Scheme</a:t>
            </a:r>
            <a:endParaRPr lang="en-US" sz="2800" dirty="0"/>
          </a:p>
        </p:txBody>
      </p:sp>
      <p:sp>
        <p:nvSpPr>
          <p:cNvPr id="3" name="Content Placeholder 2"/>
          <p:cNvSpPr>
            <a:spLocks noGrp="1"/>
          </p:cNvSpPr>
          <p:nvPr>
            <p:ph idx="1"/>
          </p:nvPr>
        </p:nvSpPr>
        <p:spPr>
          <a:xfrm>
            <a:off x="628650" y="1450109"/>
            <a:ext cx="7886700" cy="4726854"/>
          </a:xfrm>
        </p:spPr>
        <p:txBody>
          <a:bodyPr>
            <a:noAutofit/>
          </a:bodyPr>
          <a:lstStyle/>
          <a:p>
            <a:pPr marL="0" indent="0" algn="just">
              <a:buNone/>
            </a:pPr>
            <a:r>
              <a:rPr lang="en-US" sz="1800" b="1" dirty="0">
                <a:latin typeface="+mj-lt"/>
              </a:rPr>
              <a:t>Coverage</a:t>
            </a:r>
            <a:endParaRPr lang="en-US" sz="1800" dirty="0">
              <a:latin typeface="+mj-lt"/>
            </a:endParaRPr>
          </a:p>
          <a:p>
            <a:pPr lvl="0" algn="just"/>
            <a:r>
              <a:rPr lang="en-US" sz="1800" dirty="0">
                <a:latin typeface="+mj-lt"/>
              </a:rPr>
              <a:t>Initially, </a:t>
            </a:r>
            <a:r>
              <a:rPr lang="en-US" sz="1800" dirty="0" err="1">
                <a:latin typeface="+mj-lt"/>
              </a:rPr>
              <a:t>RoDTEP</a:t>
            </a:r>
            <a:r>
              <a:rPr lang="en-US" sz="1800" dirty="0">
                <a:latin typeface="+mj-lt"/>
              </a:rPr>
              <a:t> was implemented in phases. The scheme now applies to </a:t>
            </a:r>
            <a:r>
              <a:rPr lang="en-US" sz="1800" b="1" dirty="0">
                <a:latin typeface="+mj-lt"/>
              </a:rPr>
              <a:t>all sectors</a:t>
            </a:r>
            <a:r>
              <a:rPr lang="en-US" sz="1800" dirty="0">
                <a:latin typeface="+mj-lt"/>
              </a:rPr>
              <a:t>, replacing the MEIS for most export products.</a:t>
            </a:r>
          </a:p>
          <a:p>
            <a:pPr lvl="0" algn="just"/>
            <a:r>
              <a:rPr lang="en-US" sz="1800" dirty="0">
                <a:latin typeface="+mj-lt"/>
              </a:rPr>
              <a:t>It covers </a:t>
            </a:r>
            <a:r>
              <a:rPr lang="en-US" sz="1800" b="1" dirty="0">
                <a:latin typeface="+mj-lt"/>
              </a:rPr>
              <a:t>goods exports</a:t>
            </a:r>
            <a:r>
              <a:rPr lang="en-US" sz="1800" dirty="0">
                <a:latin typeface="+mj-lt"/>
              </a:rPr>
              <a:t> but does not yet include services exports.</a:t>
            </a:r>
          </a:p>
          <a:p>
            <a:pPr marL="0" indent="0" algn="just">
              <a:buNone/>
            </a:pPr>
            <a:r>
              <a:rPr lang="en-US" sz="1800" b="1" dirty="0">
                <a:latin typeface="+mj-lt"/>
              </a:rPr>
              <a:t>Rates of Refund</a:t>
            </a:r>
            <a:endParaRPr lang="en-US" sz="1800" dirty="0">
              <a:latin typeface="+mj-lt"/>
            </a:endParaRPr>
          </a:p>
          <a:p>
            <a:pPr lvl="0" algn="just"/>
            <a:r>
              <a:rPr lang="en-US" sz="1800" dirty="0">
                <a:latin typeface="+mj-lt"/>
              </a:rPr>
              <a:t>The </a:t>
            </a:r>
            <a:r>
              <a:rPr lang="en-US" sz="1800" b="1" dirty="0" err="1">
                <a:latin typeface="+mj-lt"/>
              </a:rPr>
              <a:t>RoDTEP</a:t>
            </a:r>
            <a:r>
              <a:rPr lang="en-US" sz="1800" b="1" dirty="0">
                <a:latin typeface="+mj-lt"/>
              </a:rPr>
              <a:t> rates</a:t>
            </a:r>
            <a:r>
              <a:rPr lang="en-US" sz="1800" dirty="0">
                <a:latin typeface="+mj-lt"/>
              </a:rPr>
              <a:t> vary by product and sector, and are determined by the government based on the analysis of duties and taxes embedded in the production process.</a:t>
            </a:r>
          </a:p>
          <a:p>
            <a:pPr lvl="0" algn="just"/>
            <a:r>
              <a:rPr lang="en-US" sz="1800" dirty="0">
                <a:latin typeface="+mj-lt"/>
              </a:rPr>
              <a:t>These rates are periodically reviewed and adjusted to ensure accurate reimbursement of duties.</a:t>
            </a:r>
          </a:p>
          <a:p>
            <a:pPr marL="0" indent="0" algn="just">
              <a:buNone/>
            </a:pPr>
            <a:r>
              <a:rPr lang="en-US" sz="1800" b="1" dirty="0">
                <a:latin typeface="+mj-lt"/>
              </a:rPr>
              <a:t>Eligibility Criteria</a:t>
            </a:r>
            <a:endParaRPr lang="en-US" sz="1800" dirty="0">
              <a:latin typeface="+mj-lt"/>
            </a:endParaRPr>
          </a:p>
          <a:p>
            <a:pPr lvl="0" algn="just"/>
            <a:r>
              <a:rPr lang="en-US" sz="1800" dirty="0">
                <a:latin typeface="+mj-lt"/>
              </a:rPr>
              <a:t>Exporters must fulfill the </a:t>
            </a:r>
            <a:r>
              <a:rPr lang="en-US" sz="1800" b="1" dirty="0">
                <a:latin typeface="+mj-lt"/>
              </a:rPr>
              <a:t>following criteria</a:t>
            </a:r>
            <a:r>
              <a:rPr lang="en-US" sz="1800" dirty="0">
                <a:latin typeface="+mj-lt"/>
              </a:rPr>
              <a:t> to be eligible for </a:t>
            </a:r>
            <a:r>
              <a:rPr lang="en-US" sz="1800" dirty="0" err="1">
                <a:latin typeface="+mj-lt"/>
              </a:rPr>
              <a:t>RoDTEP</a:t>
            </a:r>
            <a:r>
              <a:rPr lang="en-US" sz="1800" dirty="0">
                <a:latin typeface="+mj-lt"/>
              </a:rPr>
              <a:t>:</a:t>
            </a:r>
          </a:p>
          <a:p>
            <a:pPr lvl="1" algn="just"/>
            <a:r>
              <a:rPr lang="en-US" sz="1800" dirty="0">
                <a:latin typeface="+mj-lt"/>
              </a:rPr>
              <a:t>Goods must be manufactured in India and exported out of India.</a:t>
            </a:r>
          </a:p>
          <a:p>
            <a:pPr lvl="1" algn="just"/>
            <a:r>
              <a:rPr lang="en-US" sz="1800" dirty="0">
                <a:latin typeface="+mj-lt"/>
              </a:rPr>
              <a:t>Exports must be declared in the </a:t>
            </a:r>
            <a:r>
              <a:rPr lang="en-US" sz="1800" b="1" dirty="0">
                <a:latin typeface="+mj-lt"/>
              </a:rPr>
              <a:t>shipping bill</a:t>
            </a:r>
            <a:r>
              <a:rPr lang="en-US" sz="1800" dirty="0">
                <a:latin typeface="+mj-lt"/>
              </a:rPr>
              <a:t> at the time of export.</a:t>
            </a:r>
          </a:p>
          <a:p>
            <a:pPr lvl="1" algn="just"/>
            <a:r>
              <a:rPr lang="en-US" sz="1800" dirty="0">
                <a:latin typeface="+mj-lt"/>
              </a:rPr>
              <a:t>Claims for </a:t>
            </a:r>
            <a:r>
              <a:rPr lang="en-US" sz="1800" dirty="0" err="1">
                <a:latin typeface="+mj-lt"/>
              </a:rPr>
              <a:t>RoDTEP</a:t>
            </a:r>
            <a:r>
              <a:rPr lang="en-US" sz="1800" dirty="0">
                <a:latin typeface="+mj-lt"/>
              </a:rPr>
              <a:t> must be made within a specified time frame.</a:t>
            </a:r>
          </a:p>
          <a:p>
            <a:pPr algn="just"/>
            <a:endParaRPr lang="en-US" sz="1800" dirty="0">
              <a:latin typeface="+mj-lt"/>
            </a:endParaRPr>
          </a:p>
        </p:txBody>
      </p:sp>
    </p:spTree>
    <p:extLst>
      <p:ext uri="{BB962C8B-B14F-4D97-AF65-F5344CB8AC3E}">
        <p14:creationId xmlns:p14="http://schemas.microsoft.com/office/powerpoint/2010/main" val="3220389878"/>
      </p:ext>
    </p:extLst>
  </p:cSld>
  <p:clrMapOvr>
    <a:masterClrMapping/>
  </p:clrMapOvr>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0"/>
            <a:ext cx="7886700" cy="1690689"/>
          </a:xfrm>
        </p:spPr>
        <p:txBody>
          <a:bodyPr>
            <a:normAutofit/>
          </a:bodyPr>
          <a:lstStyle/>
          <a:p>
            <a:r>
              <a:rPr lang="en-US" sz="2800" b="1" dirty="0"/>
              <a:t>Advantages of the </a:t>
            </a:r>
            <a:r>
              <a:rPr lang="en-US" sz="2800" b="1" dirty="0" err="1"/>
              <a:t>RoDTEP</a:t>
            </a:r>
            <a:r>
              <a:rPr lang="en-US" sz="2800" b="1" dirty="0"/>
              <a:t> Scheme</a:t>
            </a:r>
            <a:endParaRPr lang="en-US" sz="2800" dirty="0"/>
          </a:p>
        </p:txBody>
      </p:sp>
      <p:sp>
        <p:nvSpPr>
          <p:cNvPr id="3" name="Content Placeholder 2"/>
          <p:cNvSpPr>
            <a:spLocks noGrp="1"/>
          </p:cNvSpPr>
          <p:nvPr>
            <p:ph idx="1"/>
          </p:nvPr>
        </p:nvSpPr>
        <p:spPr>
          <a:xfrm>
            <a:off x="628650" y="1348509"/>
            <a:ext cx="7886700" cy="4828454"/>
          </a:xfrm>
        </p:spPr>
        <p:txBody>
          <a:bodyPr>
            <a:noAutofit/>
          </a:bodyPr>
          <a:lstStyle/>
          <a:p>
            <a:pPr marL="0" indent="0" algn="just">
              <a:buNone/>
            </a:pPr>
            <a:r>
              <a:rPr lang="en-US" sz="2000" b="1" dirty="0">
                <a:latin typeface="+mj-lt"/>
              </a:rPr>
              <a:t>Cost Reduction for Exporters</a:t>
            </a:r>
            <a:endParaRPr lang="en-US" sz="2000" dirty="0">
              <a:latin typeface="+mj-lt"/>
            </a:endParaRPr>
          </a:p>
          <a:p>
            <a:pPr lvl="0" algn="just"/>
            <a:r>
              <a:rPr lang="en-US" sz="2000" dirty="0">
                <a:latin typeface="+mj-lt"/>
              </a:rPr>
              <a:t>By refunding the embedded duties and taxes, </a:t>
            </a:r>
            <a:r>
              <a:rPr lang="en-US" sz="2000" dirty="0" err="1">
                <a:latin typeface="+mj-lt"/>
              </a:rPr>
              <a:t>RoDTEP</a:t>
            </a:r>
            <a:r>
              <a:rPr lang="en-US" sz="2000" dirty="0">
                <a:latin typeface="+mj-lt"/>
              </a:rPr>
              <a:t> reduces the overall cost of exported goods, making them more competitively priced in global markets.</a:t>
            </a:r>
          </a:p>
          <a:p>
            <a:pPr marL="0" indent="0" algn="just">
              <a:buNone/>
            </a:pPr>
            <a:r>
              <a:rPr lang="en-US" sz="2000" b="1" dirty="0">
                <a:latin typeface="+mj-lt"/>
              </a:rPr>
              <a:t>Boost to Export Growth</a:t>
            </a:r>
            <a:endParaRPr lang="en-US" sz="2000" dirty="0">
              <a:latin typeface="+mj-lt"/>
            </a:endParaRPr>
          </a:p>
          <a:p>
            <a:pPr lvl="0" algn="just"/>
            <a:r>
              <a:rPr lang="en-US" sz="2000" dirty="0">
                <a:latin typeface="+mj-lt"/>
              </a:rPr>
              <a:t>With the reduced tax burden, exporters are better positioned to </a:t>
            </a:r>
            <a:r>
              <a:rPr lang="en-US" sz="2000" b="1" dirty="0">
                <a:latin typeface="+mj-lt"/>
              </a:rPr>
              <a:t>increase export volumes</a:t>
            </a:r>
            <a:r>
              <a:rPr lang="en-US" sz="2000" dirty="0">
                <a:latin typeface="+mj-lt"/>
              </a:rPr>
              <a:t>, which can boost India’s overall export performance.</a:t>
            </a:r>
          </a:p>
          <a:p>
            <a:pPr marL="0" indent="0" algn="just">
              <a:buNone/>
            </a:pPr>
            <a:r>
              <a:rPr lang="en-US" sz="2000" b="1" dirty="0">
                <a:latin typeface="+mj-lt"/>
              </a:rPr>
              <a:t>Digital and Transparent System</a:t>
            </a:r>
            <a:endParaRPr lang="en-US" sz="2000" dirty="0">
              <a:latin typeface="+mj-lt"/>
            </a:endParaRPr>
          </a:p>
          <a:p>
            <a:pPr lvl="0" algn="just"/>
            <a:r>
              <a:rPr lang="en-US" sz="2000" dirty="0">
                <a:latin typeface="+mj-lt"/>
              </a:rPr>
              <a:t>The </a:t>
            </a:r>
            <a:r>
              <a:rPr lang="en-US" sz="2000" dirty="0" err="1">
                <a:latin typeface="+mj-lt"/>
              </a:rPr>
              <a:t>RoDTEP</a:t>
            </a:r>
            <a:r>
              <a:rPr lang="en-US" sz="2000" dirty="0">
                <a:latin typeface="+mj-lt"/>
              </a:rPr>
              <a:t> process is conducted via a digital platform, ensuring </a:t>
            </a:r>
            <a:r>
              <a:rPr lang="en-US" sz="2000" b="1" dirty="0">
                <a:latin typeface="+mj-lt"/>
              </a:rPr>
              <a:t>transparency</a:t>
            </a:r>
            <a:r>
              <a:rPr lang="en-US" sz="2000" dirty="0">
                <a:latin typeface="+mj-lt"/>
              </a:rPr>
              <a:t>, </a:t>
            </a:r>
            <a:r>
              <a:rPr lang="en-US" sz="2000" b="1" dirty="0">
                <a:latin typeface="+mj-lt"/>
              </a:rPr>
              <a:t>speed</a:t>
            </a:r>
            <a:r>
              <a:rPr lang="en-US" sz="2000" dirty="0">
                <a:latin typeface="+mj-lt"/>
              </a:rPr>
              <a:t>, and </a:t>
            </a:r>
            <a:r>
              <a:rPr lang="en-US" sz="2000" b="1" dirty="0">
                <a:latin typeface="+mj-lt"/>
              </a:rPr>
              <a:t>accuracy</a:t>
            </a:r>
            <a:r>
              <a:rPr lang="en-US" sz="2000" dirty="0">
                <a:latin typeface="+mj-lt"/>
              </a:rPr>
              <a:t> in claim processing and disbursement.</a:t>
            </a:r>
          </a:p>
          <a:p>
            <a:pPr marL="0" indent="0" algn="just">
              <a:buNone/>
            </a:pPr>
            <a:r>
              <a:rPr lang="en-US" sz="2000" b="1" dirty="0">
                <a:latin typeface="+mj-lt"/>
              </a:rPr>
              <a:t>Wide Sectoral Coverage</a:t>
            </a:r>
            <a:endParaRPr lang="en-US" sz="2000" dirty="0">
              <a:latin typeface="+mj-lt"/>
            </a:endParaRPr>
          </a:p>
          <a:p>
            <a:pPr lvl="0" algn="just"/>
            <a:r>
              <a:rPr lang="en-US" sz="2000" dirty="0" err="1">
                <a:latin typeface="+mj-lt"/>
              </a:rPr>
              <a:t>RoDTEP</a:t>
            </a:r>
            <a:r>
              <a:rPr lang="en-US" sz="2000" dirty="0">
                <a:latin typeface="+mj-lt"/>
              </a:rPr>
              <a:t> covers a </a:t>
            </a:r>
            <a:r>
              <a:rPr lang="en-US" sz="2000" b="1" dirty="0">
                <a:latin typeface="+mj-lt"/>
              </a:rPr>
              <a:t>broad range of sectors</a:t>
            </a:r>
            <a:r>
              <a:rPr lang="en-US" sz="2000" dirty="0">
                <a:latin typeface="+mj-lt"/>
              </a:rPr>
              <a:t>, ensuring that even industries that were not previously covered under export schemes can benefit from the duty remission.</a:t>
            </a:r>
          </a:p>
          <a:p>
            <a:pPr algn="just"/>
            <a:endParaRPr lang="en-US" sz="2000" dirty="0">
              <a:latin typeface="+mj-lt"/>
            </a:endParaRPr>
          </a:p>
        </p:txBody>
      </p:sp>
    </p:spTree>
    <p:extLst>
      <p:ext uri="{BB962C8B-B14F-4D97-AF65-F5344CB8AC3E}">
        <p14:creationId xmlns:p14="http://schemas.microsoft.com/office/powerpoint/2010/main" val="82060058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Cambria-Calibri">
      <a:majorFont>
        <a:latin typeface="Cambria" panose="02040503050406030204"/>
        <a:ea typeface=""/>
        <a:cs typeface=""/>
        <a:font script="Jpan" typeface="ＭＳ Ｐゴシック"/>
        <a:font script="Hang" typeface="맑은 고딕"/>
        <a:font script="Hans" typeface="黑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1729</TotalTime>
  <Words>9171</Words>
  <Application>Microsoft Office PowerPoint</Application>
  <PresentationFormat>On-screen Show (4:3)</PresentationFormat>
  <Paragraphs>591</Paragraphs>
  <Slides>113</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113</vt:i4>
      </vt:variant>
    </vt:vector>
  </HeadingPairs>
  <TitlesOfParts>
    <vt:vector size="119" baseType="lpstr">
      <vt:lpstr>Arial</vt:lpstr>
      <vt:lpstr>Calibri</vt:lpstr>
      <vt:lpstr>Cambria</vt:lpstr>
      <vt:lpstr>Times New Roman</vt:lpstr>
      <vt:lpstr>Wingdings</vt:lpstr>
      <vt:lpstr>Office Theme</vt:lpstr>
      <vt:lpstr>PowerPoint Presentation</vt:lpstr>
      <vt:lpstr>PowerPoint Presentation</vt:lpstr>
      <vt:lpstr>     Advance Authorization </vt:lpstr>
      <vt:lpstr>Eligibility Criteria</vt:lpstr>
      <vt:lpstr>Items Covered</vt:lpstr>
      <vt:lpstr>Types of Advance Authorizations</vt:lpstr>
      <vt:lpstr>Import of Inputs</vt:lpstr>
      <vt:lpstr>Export Obligation (EO)</vt:lpstr>
      <vt:lpstr>Value Addition (VA)</vt:lpstr>
      <vt:lpstr>Procedure for Application</vt:lpstr>
      <vt:lpstr>Bond or Bank Guarantee</vt:lpstr>
      <vt:lpstr>Monitoring and Reporting</vt:lpstr>
      <vt:lpstr>Redemption and Closure</vt:lpstr>
      <vt:lpstr>Non-Compliance and Penalties</vt:lpstr>
      <vt:lpstr>Amendments and Extensions </vt:lpstr>
      <vt:lpstr>Sum-up</vt:lpstr>
      <vt:lpstr>Duty-Free Import Authorization (DFIA) </vt:lpstr>
      <vt:lpstr>Key Features of DFIA</vt:lpstr>
      <vt:lpstr>Eligibility Criteria</vt:lpstr>
      <vt:lpstr>Export Obligation (EO)</vt:lpstr>
      <vt:lpstr>Application Process</vt:lpstr>
      <vt:lpstr>Inputs Allowed </vt:lpstr>
      <vt:lpstr>Transferability</vt:lpstr>
      <vt:lpstr>Duties Exempted</vt:lpstr>
      <vt:lpstr>Value Addition (VA)</vt:lpstr>
      <vt:lpstr>Documentation Required</vt:lpstr>
      <vt:lpstr>DFIA vs. Advance Authorization</vt:lpstr>
      <vt:lpstr>Closure of DFIA</vt:lpstr>
      <vt:lpstr>Penalties for Non-Compliance</vt:lpstr>
      <vt:lpstr>Sum up</vt:lpstr>
      <vt:lpstr>Export Promotion Capital Goods (EPCG) scheme</vt:lpstr>
      <vt:lpstr>Purpose of EPCG Scheme</vt:lpstr>
      <vt:lpstr>Key Features of EPCG </vt:lpstr>
      <vt:lpstr>Capital Goods Definition</vt:lpstr>
      <vt:lpstr>Export Obligation (EO)</vt:lpstr>
      <vt:lpstr>PowerPoint Presentation</vt:lpstr>
      <vt:lpstr>Eligibility for EPCG</vt:lpstr>
      <vt:lpstr>Benefits of the EPCG Scheme</vt:lpstr>
      <vt:lpstr>Monitoring of EO</vt:lpstr>
      <vt:lpstr>Penalties for Non-Compliance</vt:lpstr>
      <vt:lpstr>Amendments and Extensions</vt:lpstr>
      <vt:lpstr>EPCG for Deemed Exports</vt:lpstr>
      <vt:lpstr>EPCG and Foreign Trade Policy (FTP) </vt:lpstr>
      <vt:lpstr>Sum up</vt:lpstr>
      <vt:lpstr>PowerPoint Presentation</vt:lpstr>
      <vt:lpstr>Export Oriented Unit (EOU) Scheme</vt:lpstr>
      <vt:lpstr>Key Features </vt:lpstr>
      <vt:lpstr>Eligibility </vt:lpstr>
      <vt:lpstr>Benefits </vt:lpstr>
      <vt:lpstr>Export Obligation </vt:lpstr>
      <vt:lpstr>Electronic Hardware Technology Park (EHTP)</vt:lpstr>
      <vt:lpstr>Key Features </vt:lpstr>
      <vt:lpstr>PowerPoint Presentation</vt:lpstr>
      <vt:lpstr>Software Technology Park of India (STPI) </vt:lpstr>
      <vt:lpstr>Key Features </vt:lpstr>
      <vt:lpstr>PowerPoint Presentation</vt:lpstr>
      <vt:lpstr>Bio-Technology Park (BTP)</vt:lpstr>
      <vt:lpstr>Key Features </vt:lpstr>
      <vt:lpstr>PowerPoint Presentation</vt:lpstr>
      <vt:lpstr>Sum up</vt:lpstr>
      <vt:lpstr>Manufacturing under Bonded Warehouses </vt:lpstr>
      <vt:lpstr>Overview of the Scheme </vt:lpstr>
      <vt:lpstr>Key Features </vt:lpstr>
      <vt:lpstr>PowerPoint Presentation</vt:lpstr>
      <vt:lpstr>PowerPoint Presentation</vt:lpstr>
      <vt:lpstr>Eligibility for the Scheme </vt:lpstr>
      <vt:lpstr>Sum-up</vt:lpstr>
      <vt:lpstr> Special Economic Zones (SEZs)   and   Free Trade Warehousing Zones (FTWZs) </vt:lpstr>
      <vt:lpstr>Background </vt:lpstr>
      <vt:lpstr>Special Economic Zones (SEZs) </vt:lpstr>
      <vt:lpstr>Eligibility for SEZ Status</vt:lpstr>
      <vt:lpstr>Types of SEZs</vt:lpstr>
      <vt:lpstr>Financial Incentives and Exemptions</vt:lpstr>
      <vt:lpstr>PowerPoint Presentation</vt:lpstr>
      <vt:lpstr>Procedural Benefits</vt:lpstr>
      <vt:lpstr>PowerPoint Presentation</vt:lpstr>
      <vt:lpstr>PowerPoint Presentation</vt:lpstr>
      <vt:lpstr>Free Trade and Warehousing Zones</vt:lpstr>
      <vt:lpstr>Financial Incentives in FTWZs:</vt:lpstr>
      <vt:lpstr>Procedural Benefits in FTWZs</vt:lpstr>
      <vt:lpstr>Activities Permitted in FTWZs</vt:lpstr>
      <vt:lpstr>PowerPoint Presentation</vt:lpstr>
      <vt:lpstr>Compliance and Reporting</vt:lpstr>
      <vt:lpstr>Comparison Between SEZ and FTWZ </vt:lpstr>
      <vt:lpstr>Sum-up </vt:lpstr>
      <vt:lpstr>Gujarat International Finance Tech-city (GIFT)</vt:lpstr>
      <vt:lpstr>Area of Business allowed to set up presence in IFSC </vt:lpstr>
      <vt:lpstr>Incentives and Benefits for Businesses in GIFT IFSC</vt:lpstr>
      <vt:lpstr>Duty Drawback Scheme in India</vt:lpstr>
      <vt:lpstr>Categories of the scheme:</vt:lpstr>
      <vt:lpstr>All Industry Rate (AIR) of Duty Drawback</vt:lpstr>
      <vt:lpstr>Brand Rate of Duty Drawback</vt:lpstr>
      <vt:lpstr>Duty Drawback on re-export of imported goods</vt:lpstr>
      <vt:lpstr>Remission of Duties and Taxes on Exported Products (RoDTEP) Scheme </vt:lpstr>
      <vt:lpstr>Objectives of the RoDTEP Scheme</vt:lpstr>
      <vt:lpstr>Taxes and Duties Covered by RoDTEP</vt:lpstr>
      <vt:lpstr>WTO Compliant</vt:lpstr>
      <vt:lpstr>Implementation of the RoDTEP Scheme</vt:lpstr>
      <vt:lpstr>Advantages of the RoDTEP Scheme</vt:lpstr>
      <vt:lpstr>Procedure to Claim RoDTEP</vt:lpstr>
      <vt:lpstr>Sum-up</vt:lpstr>
      <vt:lpstr>Additional Benefits for MSMEs in Imports and Exports under the New Foreign Trade Policy (2023-2028)</vt:lpstr>
      <vt:lpstr>Benefits for MSMEs in Exports</vt:lpstr>
      <vt:lpstr>PowerPoint Presentation</vt:lpstr>
      <vt:lpstr>PowerPoint Presentation</vt:lpstr>
      <vt:lpstr>Branding and Market Access</vt:lpstr>
      <vt:lpstr>Benefits for MSMEs in Imports</vt:lpstr>
      <vt:lpstr>Access to Raw Materials under FTAs</vt:lpstr>
      <vt:lpstr>Other Key Support Mechanisms for MSMEs</vt:lpstr>
      <vt:lpstr>MSME-Focused Incentive Programs</vt:lpstr>
      <vt:lpstr>Sum-up</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Pramod Kumar Agarwal (प्रमोद कुमार अग्रवाल)</dc:creator>
  <cp:lastModifiedBy>Pramod Kumar Agarwal (प्रमोद कुमार अग्रवाल)</cp:lastModifiedBy>
  <cp:revision>169</cp:revision>
  <dcterms:created xsi:type="dcterms:W3CDTF">2024-07-05T09:54:14Z</dcterms:created>
  <dcterms:modified xsi:type="dcterms:W3CDTF">2025-03-10T04:31:23Z</dcterms:modified>
</cp:coreProperties>
</file>