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59" r:id="rId5"/>
    <p:sldId id="286" r:id="rId6"/>
    <p:sldId id="344" r:id="rId7"/>
    <p:sldId id="343" r:id="rId8"/>
    <p:sldId id="802" r:id="rId9"/>
    <p:sldId id="803" r:id="rId10"/>
    <p:sldId id="804" r:id="rId11"/>
    <p:sldId id="805" r:id="rId12"/>
    <p:sldId id="822" r:id="rId13"/>
    <p:sldId id="820" r:id="rId14"/>
    <p:sldId id="830" r:id="rId15"/>
    <p:sldId id="831" r:id="rId16"/>
    <p:sldId id="832" r:id="rId17"/>
    <p:sldId id="823" r:id="rId18"/>
    <p:sldId id="824" r:id="rId19"/>
    <p:sldId id="625" r:id="rId20"/>
    <p:sldId id="642" r:id="rId21"/>
    <p:sldId id="287" r:id="rId22"/>
    <p:sldId id="826" r:id="rId23"/>
    <p:sldId id="827" r:id="rId24"/>
    <p:sldId id="828" r:id="rId25"/>
    <p:sldId id="829" r:id="rId26"/>
    <p:sldId id="316" r:id="rId27"/>
    <p:sldId id="288" r:id="rId28"/>
    <p:sldId id="289" r:id="rId29"/>
    <p:sldId id="290" r:id="rId30"/>
    <p:sldId id="292" r:id="rId31"/>
    <p:sldId id="260" r:id="rId32"/>
    <p:sldId id="293" r:id="rId33"/>
    <p:sldId id="294" r:id="rId34"/>
    <p:sldId id="295" r:id="rId35"/>
    <p:sldId id="296" r:id="rId36"/>
    <p:sldId id="317" r:id="rId37"/>
    <p:sldId id="318" r:id="rId38"/>
    <p:sldId id="319" r:id="rId39"/>
    <p:sldId id="320" r:id="rId40"/>
    <p:sldId id="321" r:id="rId41"/>
    <p:sldId id="322" r:id="rId42"/>
    <p:sldId id="323" r:id="rId43"/>
    <p:sldId id="324" r:id="rId44"/>
    <p:sldId id="315" r:id="rId45"/>
    <p:sldId id="261" r:id="rId46"/>
    <p:sldId id="326" r:id="rId47"/>
    <p:sldId id="327" r:id="rId48"/>
    <p:sldId id="328" r:id="rId49"/>
    <p:sldId id="330" r:id="rId50"/>
    <p:sldId id="331" r:id="rId51"/>
    <p:sldId id="332" r:id="rId52"/>
    <p:sldId id="329" r:id="rId53"/>
    <p:sldId id="333" r:id="rId54"/>
    <p:sldId id="334" r:id="rId55"/>
    <p:sldId id="262" r:id="rId56"/>
    <p:sldId id="335" r:id="rId57"/>
    <p:sldId id="336" r:id="rId58"/>
    <p:sldId id="325" r:id="rId59"/>
    <p:sldId id="263" r:id="rId60"/>
    <p:sldId id="264" r:id="rId61"/>
    <p:sldId id="337" r:id="rId62"/>
    <p:sldId id="338" r:id="rId63"/>
    <p:sldId id="339" r:id="rId64"/>
    <p:sldId id="340" r:id="rId65"/>
    <p:sldId id="341" r:id="rId66"/>
    <p:sldId id="342" r:id="rId67"/>
    <p:sldId id="266" r:id="rId68"/>
    <p:sldId id="267" r:id="rId69"/>
    <p:sldId id="268" r:id="rId70"/>
    <p:sldId id="269" r:id="rId71"/>
    <p:sldId id="270" r:id="rId72"/>
    <p:sldId id="271" r:id="rId73"/>
    <p:sldId id="272" r:id="rId74"/>
    <p:sldId id="273" r:id="rId75"/>
    <p:sldId id="274" r:id="rId76"/>
    <p:sldId id="275" r:id="rId77"/>
    <p:sldId id="278" r:id="rId78"/>
    <p:sldId id="279" r:id="rId79"/>
    <p:sldId id="282" r:id="rId80"/>
    <p:sldId id="283" r:id="rId81"/>
    <p:sldId id="284" r:id="rId82"/>
    <p:sldId id="285" r:id="rId83"/>
    <p:sldId id="277" r:id="rId84"/>
    <p:sldId id="280" r:id="rId85"/>
    <p:sldId id="281" r:id="rId86"/>
    <p:sldId id="349" r:id="rId87"/>
    <p:sldId id="347" r:id="rId88"/>
    <p:sldId id="348" r:id="rId89"/>
    <p:sldId id="298" r:id="rId90"/>
    <p:sldId id="299" r:id="rId91"/>
    <p:sldId id="312" r:id="rId92"/>
    <p:sldId id="313" r:id="rId93"/>
    <p:sldId id="314" r:id="rId94"/>
    <p:sldId id="300" r:id="rId95"/>
    <p:sldId id="301" r:id="rId96"/>
    <p:sldId id="302" r:id="rId97"/>
    <p:sldId id="303" r:id="rId98"/>
    <p:sldId id="304" r:id="rId99"/>
    <p:sldId id="305" r:id="rId100"/>
    <p:sldId id="306" r:id="rId101"/>
    <p:sldId id="307" r:id="rId102"/>
    <p:sldId id="308" r:id="rId103"/>
    <p:sldId id="309" r:id="rId104"/>
    <p:sldId id="310" r:id="rId105"/>
    <p:sldId id="619" r:id="rId106"/>
    <p:sldId id="620" r:id="rId107"/>
    <p:sldId id="621" r:id="rId108"/>
    <p:sldId id="622" r:id="rId109"/>
    <p:sldId id="623" r:id="rId110"/>
    <p:sldId id="624" r:id="rId111"/>
    <p:sldId id="846" r:id="rId112"/>
    <p:sldId id="847" r:id="rId113"/>
    <p:sldId id="848" r:id="rId114"/>
    <p:sldId id="849" r:id="rId115"/>
    <p:sldId id="850" r:id="rId116"/>
    <p:sldId id="851" r:id="rId117"/>
    <p:sldId id="265" r:id="rId118"/>
    <p:sldId id="852" r:id="rId119"/>
    <p:sldId id="853" r:id="rId120"/>
    <p:sldId id="644" r:id="rId121"/>
    <p:sldId id="743" r:id="rId122"/>
    <p:sldId id="840" r:id="rId123"/>
    <p:sldId id="841" r:id="rId124"/>
    <p:sldId id="842" r:id="rId125"/>
    <p:sldId id="843" r:id="rId126"/>
    <p:sldId id="844" r:id="rId127"/>
    <p:sldId id="297" r:id="rId128"/>
    <p:sldId id="845" r:id="rId129"/>
    <p:sldId id="345" r:id="rId1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447" autoAdjust="0"/>
  </p:normalViewPr>
  <p:slideViewPr>
    <p:cSldViewPr snapToGrid="0">
      <p:cViewPr varScale="1">
        <p:scale>
          <a:sx n="103" d="100"/>
          <a:sy n="103" d="100"/>
        </p:scale>
        <p:origin x="85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60583F3-90F3-4FAC-9E07-827974494854}" type="datetimeFigureOut">
              <a:rPr lang="en-IN" smtClean="0"/>
              <a:t>14-04-2024</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41967897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0583F3-90F3-4FAC-9E07-827974494854}" type="datetimeFigureOut">
              <a:rPr lang="en-IN" smtClean="0"/>
              <a:t>14-04-2024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2248112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0583F3-90F3-4FAC-9E07-827974494854}" type="datetimeFigureOut">
              <a:rPr lang="en-IN" smtClean="0"/>
              <a:t>14-04-2024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1127605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609600"/>
            <a:ext cx="103632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3" name="Rectangle 4"/>
          <p:cNvSpPr>
            <a:spLocks noGrp="1" noChangeArrowheads="1"/>
          </p:cNvSpPr>
          <p:nvPr>
            <p:ph type="dt" sz="half" idx="10"/>
          </p:nvPr>
        </p:nvSpPr>
        <p:spPr/>
        <p:txBody>
          <a:bodyPr/>
          <a:lstStyle>
            <a:lvl1pPr fontAlgn="base">
              <a:spcBef>
                <a:spcPct val="0"/>
              </a:spcBef>
              <a:spcAft>
                <a:spcPct val="0"/>
              </a:spcAft>
              <a:defRPr>
                <a:latin typeface="Georgia" pitchFamily="18" charset="0"/>
              </a:defRPr>
            </a:lvl1pPr>
          </a:lstStyle>
          <a:p>
            <a:fld id="{760583F3-90F3-4FAC-9E07-827974494854}" type="datetimeFigureOut">
              <a:rPr lang="en-IN" smtClean="0"/>
              <a:t>14-04-2024</a:t>
            </a:fld>
            <a:endParaRPr lang="en-IN"/>
          </a:p>
        </p:txBody>
      </p:sp>
      <p:sp>
        <p:nvSpPr>
          <p:cNvPr id="4" name="Rectangle 5"/>
          <p:cNvSpPr>
            <a:spLocks noGrp="1" noChangeArrowheads="1"/>
          </p:cNvSpPr>
          <p:nvPr>
            <p:ph type="ftr" sz="quarter" idx="11"/>
          </p:nvPr>
        </p:nvSpPr>
        <p:spPr/>
        <p:txBody>
          <a:bodyPr/>
          <a:lstStyle>
            <a:lvl1pPr fontAlgn="base">
              <a:spcBef>
                <a:spcPct val="0"/>
              </a:spcBef>
              <a:spcAft>
                <a:spcPct val="0"/>
              </a:spcAft>
              <a:defRPr>
                <a:latin typeface="Georgia" pitchFamily="18" charset="0"/>
              </a:defRPr>
            </a:lvl1pPr>
          </a:lstStyle>
          <a:p>
            <a:endParaRPr lang="en-IN"/>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a:latin typeface="Georgia" pitchFamily="18" charset="0"/>
              </a:defRPr>
            </a:lvl1pPr>
          </a:lstStyle>
          <a:p>
            <a:fld id="{9B0F017B-C693-49F5-97E2-2B6AC9E903CB}" type="slidenum">
              <a:rPr lang="en-IN" smtClean="0"/>
              <a:t>‹#›</a:t>
            </a:fld>
            <a:endParaRPr lang="en-IN"/>
          </a:p>
        </p:txBody>
      </p:sp>
    </p:spTree>
    <p:extLst>
      <p:ext uri="{BB962C8B-B14F-4D97-AF65-F5344CB8AC3E}">
        <p14:creationId xmlns:p14="http://schemas.microsoft.com/office/powerpoint/2010/main" val="152841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0583F3-90F3-4FAC-9E07-827974494854}" type="datetimeFigureOut">
              <a:rPr lang="en-IN" smtClean="0"/>
              <a:t>14-04-2024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3372037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0583F3-90F3-4FAC-9E07-827974494854}" type="datetimeFigureOut">
              <a:rPr lang="en-IN" smtClean="0"/>
              <a:t>14-04-2024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7073600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60583F3-90F3-4FAC-9E07-827974494854}" type="datetimeFigureOut">
              <a:rPr lang="en-IN" smtClean="0"/>
              <a:t>14-04-2024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370989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60583F3-90F3-4FAC-9E07-827974494854}" type="datetimeFigureOut">
              <a:rPr lang="en-IN" smtClean="0"/>
              <a:t>14-04-2024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1589329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60583F3-90F3-4FAC-9E07-827974494854}" type="datetimeFigureOut">
              <a:rPr lang="en-IN" smtClean="0"/>
              <a:t>14-04-2024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407473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583F3-90F3-4FAC-9E07-827974494854}" type="datetimeFigureOut">
              <a:rPr lang="en-IN" smtClean="0"/>
              <a:t>14-04-2024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1405283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60583F3-90F3-4FAC-9E07-827974494854}" type="datetimeFigureOut">
              <a:rPr lang="en-IN" smtClean="0"/>
              <a:t>14-04-2024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B0F017B-C693-49F5-97E2-2B6AC9E903CB}" type="slidenum">
              <a:rPr lang="en-IN" smtClean="0"/>
              <a:t>‹#›</a:t>
            </a:fld>
            <a:endParaRPr lang="en-IN"/>
          </a:p>
        </p:txBody>
      </p:sp>
    </p:spTree>
    <p:extLst>
      <p:ext uri="{BB962C8B-B14F-4D97-AF65-F5344CB8AC3E}">
        <p14:creationId xmlns:p14="http://schemas.microsoft.com/office/powerpoint/2010/main" val="3529560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60583F3-90F3-4FAC-9E07-827974494854}" type="datetimeFigureOut">
              <a:rPr lang="en-IN" smtClean="0"/>
              <a:t>14-04-2024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9B0F017B-C693-49F5-97E2-2B6AC9E903CB}" type="slidenum">
              <a:rPr lang="en-IN" smtClean="0"/>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1111607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0583F3-90F3-4FAC-9E07-827974494854}" type="datetimeFigureOut">
              <a:rPr lang="en-IN" smtClean="0"/>
              <a:t>14-04-2024</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B0F017B-C693-49F5-97E2-2B6AC9E903CB}" type="slidenum">
              <a:rPr lang="en-IN" smtClean="0"/>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3313826924"/>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www.cbic.gov.in/resources/htdocs-cbec/customs/cs-act/notifications/notfns2021/cs-nt2021/csnt01-2021-CAAR-Form.pdf"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8" Type="http://schemas.openxmlformats.org/officeDocument/2006/relationships/hyperlink" Target="https://www.google.co.in/search?dcr=0&amp;q=world+customs+organization+type+of+business&amp;stick=H4sIAAAAAAAAAOPgE-LUz9U3MDTMKivSUswot9JPzs_JSU0uyczP088vSk_My6xKBHGKrUoqC1IBfvQWjTAAAAA&amp;sa=X&amp;ved=0ahUKEwimzJHx4qLZAhUEpY8KHaDnBD4Q6BMI1AEoADAT" TargetMode="External"/><Relationship Id="rId3" Type="http://schemas.openxmlformats.org/officeDocument/2006/relationships/hyperlink" Target="https://www.google.co.in/search?dcr=0&amp;q=Brussels?&amp;stick=H4sIAAAAAAAAAOPgE-LUz9U3MDTMKitS4gAzzc2rtDQyyq30k_NzclKTSzLz8_Tzi9IT8zKrEkGcYqv0xKKizGKgcEYhANsck29BAAAA&amp;sa=X&amp;ved=0ahUKEwimzJHx4qLZAhUEpY8KHaDnBD4QmxMIxQEoATAO" TargetMode="External"/><Relationship Id="rId7" Type="http://schemas.openxmlformats.org/officeDocument/2006/relationships/hyperlink" Target="https://www.google.co.in/search?dcr=0&amp;q=world+customs+organization+formerly+called&amp;sa=X&amp;ved=0ahUKEwimzJHx4qLZAhUEpY8KHaDnBD4Q6BMI0QEoADAS" TargetMode="External"/><Relationship Id="rId2" Type="http://schemas.openxmlformats.org/officeDocument/2006/relationships/hyperlink" Target="https://www.google.co.in/search?dcr=0&amp;q=world+customs+organization+headquarters&amp;stick=H4sIAAAAAAAAAOPgE-LUz9U3MDTMKivS0sgot9JPzs_JSU0uyczP088vSk_My6xKBHGKrdITi4oyi4HCGYUAIesVKzcAAAA&amp;sa=X&amp;ved=0ahUKEwimzJHx4qLZAhUEpY8KHaDnBD4Q6BMIxAEoADAO" TargetMode="External"/><Relationship Id="rId1" Type="http://schemas.openxmlformats.org/officeDocument/2006/relationships/slideLayout" Target="../slideLayouts/slideLayout2.xml"/><Relationship Id="rId6" Type="http://schemas.openxmlformats.org/officeDocument/2006/relationships/hyperlink" Target="https://www.google.co.in/search?dcr=0&amp;q=world+customs+organization+membership&amp;sa=X&amp;ved=0ahUKEwimzJHx4qLZAhUEpY8KHaDnBD4Q6BMIzgEoADAR" TargetMode="External"/><Relationship Id="rId5" Type="http://schemas.openxmlformats.org/officeDocument/2006/relationships/hyperlink" Target="https://www.google.co.in/search?dcr=0&amp;q=world+customs+organization+secretary+general&amp;sa=X&amp;ved=0ahUKEwimzJHx4qLZAhUEpY8KHaDnBD4Q6BMIywEoADAQ" TargetMode="External"/><Relationship Id="rId4" Type="http://schemas.openxmlformats.org/officeDocument/2006/relationships/hyperlink" Target="https://www.google.co.in/search?dcr=0&amp;q=world+customs+organization+founded&amp;stick=H4sIAAAAAAAAAOPgE-LUz9U3MDTMKivSUs1OttLPL0pPzMusSizJzM9D4Vil5ZfmpaSmAABmgGCsNAAAAA&amp;sa=X&amp;ved=0ahUKEwimzJHx4qLZAhUEpY8KHaDnBD4Q6BMIyAEoADAP" TargetMode="External"/><Relationship Id="rId9" Type="http://schemas.openxmlformats.org/officeDocument/2006/relationships/hyperlink" Target="https://www.google.co.in/search?dcr=0&amp;q=intergovernmental+organization&amp;stick=H4sIAAAAAAAAAOPgE-LUz9U3MDTMKitS4gIxzYst43OytRQzyq30k_NzclKTSzLz8_Tzi9IT8zKrEkGcYquSyoJUAKjN3Zk8AAAA&amp;sa=X&amp;ved=0ahUKEwimzJHx4qLZAhUEpY8KHaDnBD4QmxMI1QEoATAT" TargetMode="External"/></Relationships>
</file>

<file path=ppt/slides/_rels/slide108.xml.rels><?xml version="1.0" encoding="UTF-8" standalone="yes"?>
<Relationships xmlns="http://schemas.openxmlformats.org/package/2006/relationships"><Relationship Id="rId8" Type="http://schemas.openxmlformats.org/officeDocument/2006/relationships/hyperlink" Target="https://en.wikipedia.org/wiki/World_Trade_Organization" TargetMode="External"/><Relationship Id="rId3" Type="http://schemas.openxmlformats.org/officeDocument/2006/relationships/hyperlink" Target="https://en.wikipedia.org/wiki/Trade_facilitation" TargetMode="External"/><Relationship Id="rId7" Type="http://schemas.openxmlformats.org/officeDocument/2006/relationships/hyperlink" Target="https://en.wikipedia.org/wiki/Harmonized_System" TargetMode="External"/><Relationship Id="rId2" Type="http://schemas.openxmlformats.org/officeDocument/2006/relationships/hyperlink" Target="https://en.wikipedia.org/wiki/Supply_chain_security" TargetMode="External"/><Relationship Id="rId1" Type="http://schemas.openxmlformats.org/officeDocument/2006/relationships/slideLayout" Target="../slideLayouts/slideLayout2.xml"/><Relationship Id="rId6" Type="http://schemas.openxmlformats.org/officeDocument/2006/relationships/hyperlink" Target="https://en.wikipedia.org/wiki/Capacity_building" TargetMode="External"/><Relationship Id="rId5" Type="http://schemas.openxmlformats.org/officeDocument/2006/relationships/hyperlink" Target="https://en.wikipedia.org/wiki/Intellectual_Property_Rights" TargetMode="External"/><Relationship Id="rId10" Type="http://schemas.openxmlformats.org/officeDocument/2006/relationships/hyperlink" Target="https://en.wikipedia.org/wiki/Rules_of_Origin" TargetMode="External"/><Relationship Id="rId4" Type="http://schemas.openxmlformats.org/officeDocument/2006/relationships/hyperlink" Target="https://en.wikipedia.org/wiki/Counterfeiting" TargetMode="External"/><Relationship Id="rId9" Type="http://schemas.openxmlformats.org/officeDocument/2006/relationships/hyperlink" Target="https://en.wikipedia.org/wiki/Customs_valuation" TargetMode="Externa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1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1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114.xml.rels><?xml version="1.0" encoding="UTF-8" standalone="yes"?>
<Relationships xmlns="http://schemas.openxmlformats.org/package/2006/relationships"><Relationship Id="rId3" Type="http://schemas.openxmlformats.org/officeDocument/2006/relationships/hyperlink" Target="http://undefined/content-page/explore-act/1000086/1000002" TargetMode="External"/><Relationship Id="rId2" Type="http://schemas.openxmlformats.org/officeDocument/2006/relationships/slideLayout" Target="../slideLayouts/slideLayout2.xml"/><Relationship Id="rId1" Type="http://schemas.openxmlformats.org/officeDocument/2006/relationships/themeOverride" Target="../theme/themeOverride22.xml"/><Relationship Id="rId4" Type="http://schemas.openxmlformats.org/officeDocument/2006/relationships/hyperlink" Target="http://undefined/content-page/explore-act/1000090/1000002"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undefined/content-page/explore-act/1000007/1000002" TargetMode="External"/><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116.xml.rels><?xml version="1.0" encoding="UTF-8" standalone="yes"?>
<Relationships xmlns="http://schemas.openxmlformats.org/package/2006/relationships"><Relationship Id="rId3" Type="http://schemas.openxmlformats.org/officeDocument/2006/relationships/hyperlink" Target="http://undefined/content-page/explore-act/1000131/1000002" TargetMode="External"/><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1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118.xml.rels><?xml version="1.0" encoding="UTF-8" standalone="yes"?>
<Relationships xmlns="http://schemas.openxmlformats.org/package/2006/relationships"><Relationship Id="rId3" Type="http://schemas.openxmlformats.org/officeDocument/2006/relationships/hyperlink" Target="http://undefined/content-page/explore-act/1000068/1000002" TargetMode="External"/><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119.xml.rels><?xml version="1.0" encoding="UTF-8" standalone="yes"?>
<Relationships xmlns="http://schemas.openxmlformats.org/package/2006/relationships"><Relationship Id="rId3" Type="http://schemas.openxmlformats.org/officeDocument/2006/relationships/hyperlink" Target="http://undefined/content-page/explore-act/1000090/1000002" TargetMode="External"/><Relationship Id="rId2" Type="http://schemas.openxmlformats.org/officeDocument/2006/relationships/slideLayout" Target="../slideLayouts/slideLayout2.xml"/><Relationship Id="rId1" Type="http://schemas.openxmlformats.org/officeDocument/2006/relationships/themeOverride" Target="../theme/themeOverride27.xml"/><Relationship Id="rId6" Type="http://schemas.openxmlformats.org/officeDocument/2006/relationships/hyperlink" Target="http://undefined/content-page/explore-act/1000101/1000002" TargetMode="External"/><Relationship Id="rId5" Type="http://schemas.openxmlformats.org/officeDocument/2006/relationships/hyperlink" Target="http://undefined/content-page/explore-act/1000099/1000002" TargetMode="External"/><Relationship Id="rId4" Type="http://schemas.openxmlformats.org/officeDocument/2006/relationships/hyperlink" Target="http://undefined/content-page/explore-act/1000028/1000002"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3" Type="http://schemas.openxmlformats.org/officeDocument/2006/relationships/hyperlink" Target="http://www.wto.org/" TargetMode="External"/><Relationship Id="rId2" Type="http://schemas.openxmlformats.org/officeDocument/2006/relationships/hyperlink" Target="http://www.wcoomd.org/" TargetMode="External"/><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cbic-gst.gov.in/aces/Documents/IGST-bill-e.pdf" TargetMode="External"/><Relationship Id="rId3" Type="http://schemas.openxmlformats.org/officeDocument/2006/relationships/hyperlink" Target="https://taxinformation.cbic.gov.in/content-page/explore-act" TargetMode="External"/><Relationship Id="rId7" Type="http://schemas.openxmlformats.org/officeDocument/2006/relationships/hyperlink" Target="https://www.indiacode.nic.in/bitstream/123456789/1988/1/A1999_42.pdf" TargetMode="External"/><Relationship Id="rId2" Type="http://schemas.openxmlformats.org/officeDocument/2006/relationships/slideLayout" Target="../slideLayouts/slideLayout4.xml"/><Relationship Id="rId1" Type="http://schemas.openxmlformats.org/officeDocument/2006/relationships/themeOverride" Target="../theme/themeOverride15.xml"/><Relationship Id="rId6" Type="http://schemas.openxmlformats.org/officeDocument/2006/relationships/hyperlink" Target="https://commerce.gov.in/wp-content/uploads/2021/06/EIC-Act.pdf" TargetMode="External"/><Relationship Id="rId5" Type="http://schemas.openxmlformats.org/officeDocument/2006/relationships/hyperlink" Target="https://www.indiacode.nic.in/bitstream/123456789/1947/3/A1992-22.pdf" TargetMode="External"/><Relationship Id="rId4" Type="http://schemas.openxmlformats.org/officeDocument/2006/relationships/hyperlink" Target="https://old.cbic.gov.in/htdocs-cbec/customs/cst2023-010523_new/cst-idx" TargetMode="External"/><Relationship Id="rId9" Type="http://schemas.openxmlformats.org/officeDocument/2006/relationships/hyperlink" Target="https://www.customsclearance.net/en/articles/general-interpretative-rules-gir" TargetMode="Externa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leartax.in/g/terms/market"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gsthero.com/export-of-goods-and-services-under-gst-implications-refund-provisions/" TargetMode="Externa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hyperlink" Target="https://gsthero.com/special-economic-zone-sez-under-gst-5-critical-issues-confusions/"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gsthero.com/exports-deemed-exports-under-gst-compare-old-vs-new-gst-return/"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gsthero.com/input-tax-credit-under-gst-10-cases-where-you-cannot-claim-it/"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gsthero.com/export-under-gst-guide-to-understand-export-of-goods-or-services/"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www.dripcapital.com/en-in/resources/blog/what-is-shipping-bill"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hyperlink" Target="https://gsthero.com/gstr-3b-filing-process-how-to-avoid-mistakes-wile-filing-gstr-3b/" TargetMode="External"/><Relationship Id="rId2" Type="http://schemas.openxmlformats.org/officeDocument/2006/relationships/hyperlink" Target="https://gsthero.com/gst-refund-on-exports-a-detailed-guide-and-changes-in-new-gst-return/" TargetMode="External"/><Relationship Id="rId1" Type="http://schemas.openxmlformats.org/officeDocument/2006/relationships/slideLayout" Target="../slideLayouts/slideLayout7.xml"/><Relationship Id="rId5" Type="http://schemas.openxmlformats.org/officeDocument/2006/relationships/hyperlink" Target="https://gsthero.com/gst-refund-process-revise-wrongly-filed-gst-refund-forms/" TargetMode="External"/><Relationship Id="rId4" Type="http://schemas.openxmlformats.org/officeDocument/2006/relationships/hyperlink" Target="https://gsthero.com/everything-about-gst-refund-of-excess-tax-paid/"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www.cbic.gov.in/htdocs-cbec/customs/cs-act/cs-act-ch5b-revised2"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8" Type="http://schemas.openxmlformats.org/officeDocument/2006/relationships/hyperlink" Target="https://www.eximguru.com/exim/indian-customs/customs-acts-1962/chapter-vb-advance-rulings.aspx#28k.%E2%80%83advance_ruling_to_be_void_in_certain_circumstances._-" TargetMode="External"/><Relationship Id="rId3" Type="http://schemas.openxmlformats.org/officeDocument/2006/relationships/hyperlink" Target="https://www.eximguru.com/exim/indian-customs/customs-acts-1962/chapter-vb-advance-rulings.aspx#28f.____authority_for_advance_rulings._-_" TargetMode="External"/><Relationship Id="rId7" Type="http://schemas.openxmlformats.org/officeDocument/2006/relationships/hyperlink" Target="https://www.eximguru.com/exim/indian-customs/customs-acts-1962/chapter-vb-advance-rulings.aspx#28j._%E2%80%83applicability_of_advance_ruling._-" TargetMode="External"/><Relationship Id="rId2" Type="http://schemas.openxmlformats.org/officeDocument/2006/relationships/hyperlink" Target="https://www.eximguru.com/exim/indian-customs/customs-acts-1962/chapter-vb-advance-rulings.aspx#28e.____definitions." TargetMode="External"/><Relationship Id="rId1" Type="http://schemas.openxmlformats.org/officeDocument/2006/relationships/slideLayout" Target="../slideLayouts/slideLayout2.xml"/><Relationship Id="rId6" Type="http://schemas.openxmlformats.org/officeDocument/2006/relationships/hyperlink" Target="https://www.eximguru.com/exim/indian-customs/customs-acts-1962/chapter-vb-advance-rulings.aspx#28-i.%E2%80%83procedure_on_receipt_of_application._-" TargetMode="External"/><Relationship Id="rId5" Type="http://schemas.openxmlformats.org/officeDocument/2006/relationships/hyperlink" Target="https://www.eximguru.com/exim/indian-customs/customs-acts-1962/chapter-vb-advance-rulings.aspx#28h.%E2%80%83application_for_advance_ruling._-" TargetMode="External"/><Relationship Id="rId10" Type="http://schemas.openxmlformats.org/officeDocument/2006/relationships/hyperlink" Target="https://www.eximguru.com/exim/indian-customs/customs-acts-1962/chapter-vb-advance-rulings.aspx#28m.%E2%80%83procedure_of_authority." TargetMode="External"/><Relationship Id="rId4" Type="http://schemas.openxmlformats.org/officeDocument/2006/relationships/hyperlink" Target="https://www.eximguru.com/exim/indian-customs/customs-acts-1962/chapter-vb-advance-rulings.aspx#28g.%E2%80%83vacancies,_etc.,_not_to_invalidate_proceedings." TargetMode="External"/><Relationship Id="rId9" Type="http://schemas.openxmlformats.org/officeDocument/2006/relationships/hyperlink" Target="https://www.eximguru.com/exim/indian-customs/customs-acts-1962/chapter-vb-advance-rulings.aspx#28l.%E2%80%83powers_of_authority._-"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14FE0-EAE7-75B1-C163-1756CB6FECCD}"/>
              </a:ext>
            </a:extLst>
          </p:cNvPr>
          <p:cNvSpPr>
            <a:spLocks noGrp="1"/>
          </p:cNvSpPr>
          <p:nvPr>
            <p:ph type="ctrTitle"/>
          </p:nvPr>
        </p:nvSpPr>
        <p:spPr/>
        <p:txBody>
          <a:bodyPr/>
          <a:lstStyle/>
          <a:p>
            <a:r>
              <a:rPr lang="en-IN" dirty="0"/>
              <a:t>WORKSHOP ON EXPORTS</a:t>
            </a:r>
          </a:p>
        </p:txBody>
      </p:sp>
      <p:sp>
        <p:nvSpPr>
          <p:cNvPr id="3" name="Subtitle 2">
            <a:extLst>
              <a:ext uri="{FF2B5EF4-FFF2-40B4-BE49-F238E27FC236}">
                <a16:creationId xmlns:a16="http://schemas.microsoft.com/office/drawing/2014/main" id="{9A8AD37E-7D2A-2FB2-F23A-9BE39AA52A36}"/>
              </a:ext>
            </a:extLst>
          </p:cNvPr>
          <p:cNvSpPr>
            <a:spLocks noGrp="1"/>
          </p:cNvSpPr>
          <p:nvPr>
            <p:ph type="subTitle" idx="1"/>
          </p:nvPr>
        </p:nvSpPr>
        <p:spPr/>
        <p:txBody>
          <a:bodyPr/>
          <a:lstStyle/>
          <a:p>
            <a:r>
              <a:rPr lang="en-IN" dirty="0"/>
              <a:t>					Prof. Vijayan Ramakrishnan</a:t>
            </a:r>
          </a:p>
        </p:txBody>
      </p:sp>
    </p:spTree>
    <p:extLst>
      <p:ext uri="{BB962C8B-B14F-4D97-AF65-F5344CB8AC3E}">
        <p14:creationId xmlns:p14="http://schemas.microsoft.com/office/powerpoint/2010/main" val="160773807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2F7E3-F8BF-2389-CEFD-F96B0154F47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D1CF851-D422-24CA-B782-5E74EBD3298B}"/>
              </a:ext>
            </a:extLst>
          </p:cNvPr>
          <p:cNvSpPr>
            <a:spLocks noGrp="1"/>
          </p:cNvSpPr>
          <p:nvPr>
            <p:ph idx="1"/>
          </p:nvPr>
        </p:nvSpPr>
        <p:spPr/>
        <p:txBody>
          <a:bodyPr>
            <a:normAutofit lnSpcReduction="10000"/>
          </a:bodyPr>
          <a:lstStyle/>
          <a:p>
            <a:pPr algn="just">
              <a:lnSpc>
                <a:spcPct val="150000"/>
              </a:lnSpc>
            </a:pPr>
            <a:r>
              <a:rPr lang="en-IN" dirty="0"/>
              <a:t>The Customs Laws in India were designed as per the British system by enacting the </a:t>
            </a:r>
            <a:r>
              <a:rPr lang="en-IN" b="1" dirty="0">
                <a:solidFill>
                  <a:srgbClr val="FF0000"/>
                </a:solidFill>
              </a:rPr>
              <a:t>Sea Customs Act </a:t>
            </a:r>
            <a:r>
              <a:rPr lang="en-IN" dirty="0"/>
              <a:t>and the customs authority in place.</a:t>
            </a:r>
          </a:p>
          <a:p>
            <a:pPr algn="just">
              <a:lnSpc>
                <a:spcPct val="150000"/>
              </a:lnSpc>
            </a:pPr>
            <a:r>
              <a:rPr lang="en-IN" dirty="0"/>
              <a:t>Subsequently Land Customs Act was established for controlling the flow of goods through land routes and frontiers.</a:t>
            </a:r>
          </a:p>
          <a:p>
            <a:pPr algn="just">
              <a:lnSpc>
                <a:spcPct val="150000"/>
              </a:lnSpc>
            </a:pPr>
            <a:r>
              <a:rPr lang="en-IN" dirty="0"/>
              <a:t>There was no Air customs as it was controlled by the Air Force.</a:t>
            </a:r>
          </a:p>
          <a:p>
            <a:pPr algn="just">
              <a:lnSpc>
                <a:spcPct val="150000"/>
              </a:lnSpc>
            </a:pPr>
            <a:r>
              <a:rPr lang="en-IN" dirty="0"/>
              <a:t>After Independence, </a:t>
            </a:r>
            <a:r>
              <a:rPr lang="en-IN" dirty="0">
                <a:solidFill>
                  <a:srgbClr val="FF0000"/>
                </a:solidFill>
              </a:rPr>
              <a:t>Indian Customs Act 1962 </a:t>
            </a:r>
            <a:r>
              <a:rPr lang="en-IN" dirty="0"/>
              <a:t>was enacted by merging the system of Sea customs, Land customs and Warehouse Customs into one.</a:t>
            </a:r>
          </a:p>
          <a:p>
            <a:pPr algn="just">
              <a:lnSpc>
                <a:spcPct val="150000"/>
              </a:lnSpc>
            </a:pPr>
            <a:endParaRPr lang="en-IN" dirty="0"/>
          </a:p>
          <a:p>
            <a:endParaRPr lang="en-IN" dirty="0"/>
          </a:p>
        </p:txBody>
      </p:sp>
    </p:spTree>
    <p:extLst>
      <p:ext uri="{BB962C8B-B14F-4D97-AF65-F5344CB8AC3E}">
        <p14:creationId xmlns:p14="http://schemas.microsoft.com/office/powerpoint/2010/main" val="2134392902"/>
      </p:ext>
    </p:extLst>
  </p:cSld>
  <p:clrMapOvr>
    <a:overrideClrMapping bg1="lt1" tx1="dk1" bg2="lt2" tx2="dk2" accent1="accent1" accent2="accent2" accent3="accent3" accent4="accent4" accent5="accent5" accent6="accent6" hlink="hlink" folHlink="folHlink"/>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0CB7B-8890-AB65-D5A9-0D2F982374B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C0DAD8D-5645-2B13-4A9F-2A5DF0E4EA44}"/>
              </a:ext>
            </a:extLst>
          </p:cNvPr>
          <p:cNvSpPr>
            <a:spLocks noGrp="1"/>
          </p:cNvSpPr>
          <p:nvPr>
            <p:ph idx="1"/>
          </p:nvPr>
        </p:nvSpPr>
        <p:spPr/>
        <p:txBody>
          <a:bodyPr/>
          <a:lstStyle/>
          <a:p>
            <a:pPr algn="just">
              <a:lnSpc>
                <a:spcPct val="150000"/>
              </a:lnSpc>
            </a:pPr>
            <a:r>
              <a:rPr lang="en-US" dirty="0"/>
              <a:t>What is the procedure for filing of advance rulings? </a:t>
            </a:r>
          </a:p>
          <a:p>
            <a:pPr lvl="1" algn="just">
              <a:lnSpc>
                <a:spcPct val="150000"/>
              </a:lnSpc>
            </a:pPr>
            <a:r>
              <a:rPr lang="en-US" dirty="0"/>
              <a:t> An application for advance ruling is required to be made in form CAAR1 prescribed in the Customs Authority for Advance Rulings Regulations, 2021 in the office of the jurisdictional Customs Authority for Advance Rulings, New Delhi or Mumbai. Procedure to file an application before the Authority has been elaborated under Regulation-6 and Regulation-7 of the Customs Authority for Advance Ruling Regulations, 2021.</a:t>
            </a:r>
            <a:endParaRPr lang="en-IN" dirty="0"/>
          </a:p>
        </p:txBody>
      </p:sp>
    </p:spTree>
    <p:extLst>
      <p:ext uri="{BB962C8B-B14F-4D97-AF65-F5344CB8AC3E}">
        <p14:creationId xmlns:p14="http://schemas.microsoft.com/office/powerpoint/2010/main" val="1781392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D399A-A155-9D0C-4FBD-C84C3C10F041}"/>
              </a:ext>
            </a:extLst>
          </p:cNvPr>
          <p:cNvSpPr>
            <a:spLocks noGrp="1"/>
          </p:cNvSpPr>
          <p:nvPr>
            <p:ph type="title"/>
          </p:nvPr>
        </p:nvSpPr>
        <p:spPr>
          <a:xfrm>
            <a:off x="609600" y="658368"/>
            <a:ext cx="10972800" cy="585216"/>
          </a:xfrm>
        </p:spPr>
        <p:txBody>
          <a:bodyPr>
            <a:noAutofit/>
          </a:bodyPr>
          <a:lstStyle/>
          <a:p>
            <a:r>
              <a:rPr lang="en-US" sz="1600" b="1" dirty="0"/>
              <a:t>What is the procedure of filing an application for an applicant located outside India? </a:t>
            </a:r>
            <a:br>
              <a:rPr lang="en-US" sz="1600" b="1" dirty="0"/>
            </a:br>
            <a:endParaRPr lang="en-IN" sz="1600" dirty="0"/>
          </a:p>
        </p:txBody>
      </p:sp>
      <p:sp>
        <p:nvSpPr>
          <p:cNvPr id="3" name="Content Placeholder 2">
            <a:extLst>
              <a:ext uri="{FF2B5EF4-FFF2-40B4-BE49-F238E27FC236}">
                <a16:creationId xmlns:a16="http://schemas.microsoft.com/office/drawing/2014/main" id="{1B08B1CD-B668-7B53-325C-81236FFF93C5}"/>
              </a:ext>
            </a:extLst>
          </p:cNvPr>
          <p:cNvSpPr>
            <a:spLocks noGrp="1"/>
          </p:cNvSpPr>
          <p:nvPr>
            <p:ph idx="1"/>
          </p:nvPr>
        </p:nvSpPr>
        <p:spPr>
          <a:xfrm>
            <a:off x="609600" y="1325880"/>
            <a:ext cx="10972800" cy="4998720"/>
          </a:xfrm>
        </p:spPr>
        <p:txBody>
          <a:bodyPr>
            <a:normAutofit fontScale="62500" lnSpcReduction="20000"/>
          </a:bodyPr>
          <a:lstStyle/>
          <a:p>
            <a:pPr algn="just">
              <a:lnSpc>
                <a:spcPct val="170000"/>
              </a:lnSpc>
            </a:pPr>
            <a:r>
              <a:rPr lang="en-US" dirty="0"/>
              <a:t>The Regulation 6, and Sub-Regulation (5) of the Regulation 7 of the Customs Authority for Advance Rulings (CAAR) Regulations, 2021 dated 01.04.2021 deals with the procedure of filing an application before the Customs Authority for Advance Rulings by an applicant not based in India. </a:t>
            </a:r>
          </a:p>
          <a:p>
            <a:pPr algn="just">
              <a:lnSpc>
                <a:spcPct val="170000"/>
              </a:lnSpc>
            </a:pPr>
            <a:r>
              <a:rPr lang="en-US" dirty="0"/>
              <a:t>As per Sub-Regulation (5) of the Regulation 7 of the (CAAR) Regulations, 2021, if the applicant is not based in India, he shall, inter alia, indicate in a separate annexure to the application – </a:t>
            </a:r>
          </a:p>
          <a:p>
            <a:pPr lvl="1" algn="just">
              <a:lnSpc>
                <a:spcPct val="170000"/>
              </a:lnSpc>
            </a:pPr>
            <a:r>
              <a:rPr lang="en-US" dirty="0"/>
              <a:t>(a) his postal and e-mail address abroad; </a:t>
            </a:r>
          </a:p>
          <a:p>
            <a:pPr lvl="1" algn="just">
              <a:lnSpc>
                <a:spcPct val="170000"/>
              </a:lnSpc>
            </a:pPr>
            <a:r>
              <a:rPr lang="en-US" dirty="0"/>
              <a:t>(b) the name and address including e-mail address of his representative in India, if any, </a:t>
            </a:r>
            <a:r>
              <a:rPr lang="en-US" dirty="0" err="1"/>
              <a:t>authorised</a:t>
            </a:r>
            <a:r>
              <a:rPr lang="en-US" dirty="0"/>
              <a:t> to act on his behalf and to receive notices or other documents sent by the Authority. </a:t>
            </a:r>
          </a:p>
          <a:p>
            <a:pPr lvl="1" algn="just">
              <a:lnSpc>
                <a:spcPct val="170000"/>
              </a:lnSpc>
            </a:pPr>
            <a:r>
              <a:rPr lang="en-US" dirty="0"/>
              <a:t>In addition to the above, Sub Regulation (3) of Regulation 7 of the (CAAR) Regulations, 2021 also states that the application shall be accompanied by evidence that the person who has signed the application, verification and other documents is the </a:t>
            </a:r>
            <a:r>
              <a:rPr lang="en-US" dirty="0" err="1"/>
              <a:t>authorised</a:t>
            </a:r>
            <a:r>
              <a:rPr lang="en-US" dirty="0"/>
              <a:t> person competent to sign under these regulations. </a:t>
            </a:r>
          </a:p>
          <a:p>
            <a:pPr lvl="1" algn="just">
              <a:lnSpc>
                <a:spcPct val="170000"/>
              </a:lnSpc>
            </a:pPr>
            <a:r>
              <a:rPr lang="en-US" dirty="0"/>
              <a:t>The </a:t>
            </a:r>
            <a:r>
              <a:rPr lang="en-US" dirty="0" err="1"/>
              <a:t>authorisation</a:t>
            </a:r>
            <a:r>
              <a:rPr lang="en-US" dirty="0"/>
              <a:t> may be given in the form of the Resolution of Board of the Company, Special Power of Attorney duly signed by the competent person under these Regulation and in the manner acceptable under any law under force in India. </a:t>
            </a:r>
            <a:endParaRPr lang="en-IN" dirty="0"/>
          </a:p>
        </p:txBody>
      </p:sp>
    </p:spTree>
    <p:extLst>
      <p:ext uri="{BB962C8B-B14F-4D97-AF65-F5344CB8AC3E}">
        <p14:creationId xmlns:p14="http://schemas.microsoft.com/office/powerpoint/2010/main" val="121046166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79A0E-750D-565F-3962-70E07008636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1AA6F0E-B449-36B4-131D-A5573ED973C4}"/>
              </a:ext>
            </a:extLst>
          </p:cNvPr>
          <p:cNvSpPr>
            <a:spLocks noGrp="1"/>
          </p:cNvSpPr>
          <p:nvPr>
            <p:ph idx="1"/>
          </p:nvPr>
        </p:nvSpPr>
        <p:spPr/>
        <p:txBody>
          <a:bodyPr/>
          <a:lstStyle/>
          <a:p>
            <a:pPr>
              <a:lnSpc>
                <a:spcPct val="150000"/>
              </a:lnSpc>
            </a:pPr>
            <a:r>
              <a:rPr lang="en-US" dirty="0"/>
              <a:t>Is there any fee to file an application before Authority? </a:t>
            </a:r>
          </a:p>
          <a:p>
            <a:pPr lvl="1">
              <a:lnSpc>
                <a:spcPct val="150000"/>
              </a:lnSpc>
            </a:pPr>
            <a:r>
              <a:rPr lang="en-US" dirty="0"/>
              <a:t> Yes. Every application shall be accompanied by a fee of ten thousand rupees in the form of demand draft made in </a:t>
            </a:r>
            <a:r>
              <a:rPr lang="en-US" dirty="0" err="1"/>
              <a:t>favour</a:t>
            </a:r>
            <a:r>
              <a:rPr lang="en-US" dirty="0"/>
              <a:t> of the jurisdictional authority</a:t>
            </a:r>
            <a:endParaRPr lang="en-IN" dirty="0"/>
          </a:p>
          <a:p>
            <a:pPr>
              <a:lnSpc>
                <a:spcPct val="150000"/>
              </a:lnSpc>
            </a:pPr>
            <a:r>
              <a:rPr lang="en-US" dirty="0"/>
              <a:t>Where can I find the rulings issued by the CAAR? </a:t>
            </a:r>
          </a:p>
          <a:p>
            <a:pPr lvl="1">
              <a:lnSpc>
                <a:spcPct val="150000"/>
              </a:lnSpc>
            </a:pPr>
            <a:r>
              <a:rPr lang="en-US" dirty="0"/>
              <a:t> All the rulings and orders issued by the CAAR, New Delhi and Mumbai are available on the website of the CBIC. https://www.cbic.gov.in/htdocscbec/aar/newaar.</a:t>
            </a:r>
          </a:p>
        </p:txBody>
      </p:sp>
    </p:spTree>
    <p:extLst>
      <p:ext uri="{BB962C8B-B14F-4D97-AF65-F5344CB8AC3E}">
        <p14:creationId xmlns:p14="http://schemas.microsoft.com/office/powerpoint/2010/main" val="3132801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5CD6C-9F85-139A-AC80-044F508EACB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1A622B9-5188-6F0B-B2A0-8C8A4E0CD538}"/>
              </a:ext>
            </a:extLst>
          </p:cNvPr>
          <p:cNvSpPr>
            <a:spLocks noGrp="1"/>
          </p:cNvSpPr>
          <p:nvPr>
            <p:ph idx="1"/>
          </p:nvPr>
        </p:nvSpPr>
        <p:spPr/>
        <p:txBody>
          <a:bodyPr/>
          <a:lstStyle/>
          <a:p>
            <a:r>
              <a:rPr lang="en-US" dirty="0"/>
              <a:t>At what stage of importation/exportation application for advance ruling can be filed? </a:t>
            </a:r>
          </a:p>
          <a:p>
            <a:pPr lvl="1"/>
            <a:r>
              <a:rPr lang="en-US" dirty="0"/>
              <a:t>Prior to its importation or exportation.</a:t>
            </a:r>
          </a:p>
          <a:p>
            <a:r>
              <a:rPr lang="en-US" dirty="0"/>
              <a:t>Can advance ruling be pronounced orally? </a:t>
            </a:r>
          </a:p>
          <a:p>
            <a:pPr lvl="1"/>
            <a:r>
              <a:rPr lang="en-US" dirty="0"/>
              <a:t> No. The Authority shall pronounce its advance ruling in writing.</a:t>
            </a:r>
            <a:endParaRPr lang="en-IN" dirty="0"/>
          </a:p>
        </p:txBody>
      </p:sp>
    </p:spTree>
    <p:extLst>
      <p:ext uri="{BB962C8B-B14F-4D97-AF65-F5344CB8AC3E}">
        <p14:creationId xmlns:p14="http://schemas.microsoft.com/office/powerpoint/2010/main" val="37230909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68D29-A826-98D6-91D3-F3C16E23435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ABE629C-14CE-EB1F-C5B9-E40262BBC269}"/>
              </a:ext>
            </a:extLst>
          </p:cNvPr>
          <p:cNvSpPr>
            <a:spLocks noGrp="1"/>
          </p:cNvSpPr>
          <p:nvPr>
            <p:ph idx="1"/>
          </p:nvPr>
        </p:nvSpPr>
        <p:spPr/>
        <p:txBody>
          <a:bodyPr/>
          <a:lstStyle/>
          <a:p>
            <a:r>
              <a:rPr lang="en-US" dirty="0"/>
              <a:t>Is there any Form prescribed for filing an application before the Authority? </a:t>
            </a:r>
          </a:p>
          <a:p>
            <a:pPr lvl="1"/>
            <a:r>
              <a:rPr lang="en-US" dirty="0"/>
              <a:t>Yes. An application for obtaining an advance ruling shall be made in Form CAAR-1 before the jurisdictional Authority. </a:t>
            </a:r>
          </a:p>
          <a:p>
            <a:pPr lvl="1"/>
            <a:r>
              <a:rPr lang="en-US" dirty="0"/>
              <a:t>CAAR Forms can be accessed at </a:t>
            </a:r>
            <a:r>
              <a:rPr lang="en-US" dirty="0">
                <a:hlinkClick r:id="rId2">
                  <a:extLst>
                    <a:ext uri="{A12FA001-AC4F-418D-AE19-62706E023703}">
                      <ahyp:hlinkClr xmlns:ahyp="http://schemas.microsoft.com/office/drawing/2018/hyperlinkcolor" val="tx"/>
                    </a:ext>
                  </a:extLst>
                </a:hlinkClick>
              </a:rPr>
              <a:t>https://www.cbic.gov.in/resources//htdocs-cbec/customs/cs-act/notifications/notfns2021/cs-nt2021/csnt01-2021-CAAR-Form.pdf</a:t>
            </a:r>
            <a:endParaRPr lang="en-US" dirty="0"/>
          </a:p>
          <a:p>
            <a:pPr marL="393192" lvl="1" indent="0">
              <a:buNone/>
            </a:pPr>
            <a:endParaRPr lang="en-IN" dirty="0"/>
          </a:p>
        </p:txBody>
      </p:sp>
    </p:spTree>
    <p:extLst>
      <p:ext uri="{BB962C8B-B14F-4D97-AF65-F5344CB8AC3E}">
        <p14:creationId xmlns:p14="http://schemas.microsoft.com/office/powerpoint/2010/main" val="11209816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A9556-4149-71BB-329F-D2F5C8BEB182}"/>
              </a:ext>
            </a:extLst>
          </p:cNvPr>
          <p:cNvSpPr>
            <a:spLocks noGrp="1"/>
          </p:cNvSpPr>
          <p:nvPr>
            <p:ph type="title"/>
          </p:nvPr>
        </p:nvSpPr>
        <p:spPr/>
        <p:txBody>
          <a:bodyPr/>
          <a:lstStyle/>
          <a:p>
            <a:r>
              <a:rPr lang="en-US" dirty="0"/>
              <a:t>World Trade </a:t>
            </a:r>
            <a:r>
              <a:rPr lang="en-US" dirty="0" err="1"/>
              <a:t>Organisation</a:t>
            </a:r>
            <a:endParaRPr lang="en-IN" dirty="0"/>
          </a:p>
        </p:txBody>
      </p:sp>
      <p:sp>
        <p:nvSpPr>
          <p:cNvPr id="3" name="Content Placeholder 2">
            <a:extLst>
              <a:ext uri="{FF2B5EF4-FFF2-40B4-BE49-F238E27FC236}">
                <a16:creationId xmlns:a16="http://schemas.microsoft.com/office/drawing/2014/main" id="{00CB3A67-722C-7A9E-20C7-1B39E59B4343}"/>
              </a:ext>
            </a:extLst>
          </p:cNvPr>
          <p:cNvSpPr>
            <a:spLocks noGrp="1"/>
          </p:cNvSpPr>
          <p:nvPr>
            <p:ph idx="1"/>
          </p:nvPr>
        </p:nvSpPr>
        <p:spPr/>
        <p:txBody>
          <a:bodyPr>
            <a:normAutofit fontScale="92500" lnSpcReduction="10000"/>
          </a:bodyPr>
          <a:lstStyle/>
          <a:p>
            <a:pPr>
              <a:lnSpc>
                <a:spcPct val="150000"/>
              </a:lnSpc>
            </a:pPr>
            <a:r>
              <a:rPr lang="en-GB" sz="2800" dirty="0">
                <a:latin typeface="Century" pitchFamily="18" charset="0"/>
              </a:rPr>
              <a:t>The World Trade Organization is an intergovernmental organization that regulates international trade. </a:t>
            </a:r>
          </a:p>
          <a:p>
            <a:pPr>
              <a:lnSpc>
                <a:spcPct val="150000"/>
              </a:lnSpc>
            </a:pPr>
            <a:r>
              <a:rPr lang="en-GB" sz="2800" dirty="0">
                <a:latin typeface="Century" pitchFamily="18" charset="0"/>
              </a:rPr>
              <a:t>Headquarters  Geneva, Switzerland</a:t>
            </a:r>
          </a:p>
          <a:p>
            <a:pPr>
              <a:lnSpc>
                <a:spcPct val="150000"/>
              </a:lnSpc>
            </a:pPr>
            <a:r>
              <a:rPr lang="en-GB" sz="2800" dirty="0">
                <a:latin typeface="Century" pitchFamily="18" charset="0"/>
              </a:rPr>
              <a:t>Purpose: Regulate international trade</a:t>
            </a:r>
          </a:p>
          <a:p>
            <a:pPr>
              <a:lnSpc>
                <a:spcPct val="150000"/>
              </a:lnSpc>
            </a:pPr>
            <a:r>
              <a:rPr lang="en-GB" sz="2800" dirty="0">
                <a:latin typeface="Century" pitchFamily="18" charset="0"/>
              </a:rPr>
              <a:t>Founded: 1 January 1995</a:t>
            </a:r>
          </a:p>
          <a:p>
            <a:pPr>
              <a:lnSpc>
                <a:spcPct val="150000"/>
              </a:lnSpc>
            </a:pPr>
            <a:r>
              <a:rPr lang="en-GB" sz="2800" dirty="0">
                <a:latin typeface="Century" pitchFamily="18" charset="0"/>
              </a:rPr>
              <a:t>Membership: 164 member states</a:t>
            </a:r>
          </a:p>
          <a:p>
            <a:pPr>
              <a:lnSpc>
                <a:spcPct val="150000"/>
              </a:lnSpc>
            </a:pPr>
            <a:r>
              <a:rPr lang="en-GB" sz="2800" dirty="0">
                <a:latin typeface="Century" pitchFamily="18" charset="0"/>
              </a:rPr>
              <a:t>Formation: 1 January 1995; 23 years ago</a:t>
            </a:r>
          </a:p>
          <a:p>
            <a:endParaRPr lang="en-IN" dirty="0"/>
          </a:p>
        </p:txBody>
      </p:sp>
    </p:spTree>
    <p:extLst>
      <p:ext uri="{BB962C8B-B14F-4D97-AF65-F5344CB8AC3E}">
        <p14:creationId xmlns:p14="http://schemas.microsoft.com/office/powerpoint/2010/main" val="22295692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BA5FD-C036-1C4F-6981-5B5C331018A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57C526D-E47F-F57E-4ED2-521AAE61531B}"/>
              </a:ext>
            </a:extLst>
          </p:cNvPr>
          <p:cNvSpPr>
            <a:spLocks noGrp="1"/>
          </p:cNvSpPr>
          <p:nvPr>
            <p:ph idx="1"/>
          </p:nvPr>
        </p:nvSpPr>
        <p:spPr/>
        <p:txBody>
          <a:bodyPr/>
          <a:lstStyle/>
          <a:p>
            <a:pPr>
              <a:lnSpc>
                <a:spcPct val="150000"/>
              </a:lnSpc>
            </a:pPr>
            <a:r>
              <a:rPr lang="en-US" sz="2800" dirty="0">
                <a:latin typeface="Century" pitchFamily="18" charset="0"/>
              </a:rPr>
              <a:t>Administering WTO trade agreements</a:t>
            </a:r>
          </a:p>
          <a:p>
            <a:pPr>
              <a:lnSpc>
                <a:spcPct val="150000"/>
              </a:lnSpc>
            </a:pPr>
            <a:r>
              <a:rPr lang="en-US" sz="2800" dirty="0">
                <a:latin typeface="Century" pitchFamily="18" charset="0"/>
              </a:rPr>
              <a:t> Forum for trade negotiations</a:t>
            </a:r>
          </a:p>
          <a:p>
            <a:pPr>
              <a:lnSpc>
                <a:spcPct val="150000"/>
              </a:lnSpc>
            </a:pPr>
            <a:r>
              <a:rPr lang="en-US" sz="2800" dirty="0">
                <a:latin typeface="Century" pitchFamily="18" charset="0"/>
              </a:rPr>
              <a:t>Handling trade disputes</a:t>
            </a:r>
          </a:p>
          <a:p>
            <a:pPr>
              <a:lnSpc>
                <a:spcPct val="150000"/>
              </a:lnSpc>
            </a:pPr>
            <a:r>
              <a:rPr lang="en-US" sz="2800" dirty="0">
                <a:latin typeface="Century" pitchFamily="18" charset="0"/>
              </a:rPr>
              <a:t>Monitoring national trade policies</a:t>
            </a:r>
          </a:p>
          <a:p>
            <a:pPr>
              <a:lnSpc>
                <a:spcPct val="150000"/>
              </a:lnSpc>
            </a:pPr>
            <a:r>
              <a:rPr lang="en-GB" sz="2800" dirty="0">
                <a:latin typeface="Century" pitchFamily="18" charset="0"/>
              </a:rPr>
              <a:t>Technical assistance and training for developing </a:t>
            </a:r>
            <a:r>
              <a:rPr lang="en-US" sz="2800" dirty="0">
                <a:latin typeface="Century" pitchFamily="18" charset="0"/>
              </a:rPr>
              <a:t>countries</a:t>
            </a:r>
          </a:p>
          <a:p>
            <a:pPr>
              <a:lnSpc>
                <a:spcPct val="150000"/>
              </a:lnSpc>
            </a:pPr>
            <a:r>
              <a:rPr lang="en-GB" sz="2800" dirty="0">
                <a:latin typeface="Century" pitchFamily="18" charset="0"/>
              </a:rPr>
              <a:t>Cooperation with other international organizations</a:t>
            </a:r>
            <a:endParaRPr lang="en-US" sz="2800" dirty="0">
              <a:latin typeface="Century" pitchFamily="18" charset="0"/>
            </a:endParaRPr>
          </a:p>
          <a:p>
            <a:endParaRPr lang="en-IN" dirty="0"/>
          </a:p>
        </p:txBody>
      </p:sp>
    </p:spTree>
    <p:extLst>
      <p:ext uri="{BB962C8B-B14F-4D97-AF65-F5344CB8AC3E}">
        <p14:creationId xmlns:p14="http://schemas.microsoft.com/office/powerpoint/2010/main" val="175359738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B0BE-B738-2473-C2CE-A1FB9DFF30FE}"/>
              </a:ext>
            </a:extLst>
          </p:cNvPr>
          <p:cNvSpPr>
            <a:spLocks noGrp="1"/>
          </p:cNvSpPr>
          <p:nvPr>
            <p:ph type="title"/>
          </p:nvPr>
        </p:nvSpPr>
        <p:spPr/>
        <p:txBody>
          <a:bodyPr/>
          <a:lstStyle/>
          <a:p>
            <a:r>
              <a:rPr lang="en-US" dirty="0"/>
              <a:t>World Customs </a:t>
            </a:r>
            <a:r>
              <a:rPr lang="en-US" dirty="0" err="1"/>
              <a:t>Organisation</a:t>
            </a:r>
            <a:endParaRPr lang="en-IN" dirty="0"/>
          </a:p>
        </p:txBody>
      </p:sp>
      <p:sp>
        <p:nvSpPr>
          <p:cNvPr id="3" name="Content Placeholder 2">
            <a:extLst>
              <a:ext uri="{FF2B5EF4-FFF2-40B4-BE49-F238E27FC236}">
                <a16:creationId xmlns:a16="http://schemas.microsoft.com/office/drawing/2014/main" id="{0961FC67-F568-4362-E6B1-7EFE411732A1}"/>
              </a:ext>
            </a:extLst>
          </p:cNvPr>
          <p:cNvSpPr>
            <a:spLocks noGrp="1"/>
          </p:cNvSpPr>
          <p:nvPr>
            <p:ph idx="1"/>
          </p:nvPr>
        </p:nvSpPr>
        <p:spPr/>
        <p:txBody>
          <a:bodyPr>
            <a:normAutofit fontScale="85000" lnSpcReduction="20000"/>
          </a:bodyPr>
          <a:lstStyle/>
          <a:p>
            <a:pPr>
              <a:lnSpc>
                <a:spcPct val="160000"/>
              </a:lnSpc>
            </a:pPr>
            <a:r>
              <a:rPr lang="en-GB" dirty="0">
                <a:latin typeface="Century" pitchFamily="18" charset="0"/>
              </a:rPr>
              <a:t>The World Customs Organization is an intergovernmental organization headquartered in Brussels, Belgium. </a:t>
            </a:r>
          </a:p>
          <a:p>
            <a:pPr>
              <a:lnSpc>
                <a:spcPct val="160000"/>
              </a:lnSpc>
            </a:pPr>
            <a:r>
              <a:rPr lang="en-GB" dirty="0">
                <a:latin typeface="Century" pitchFamily="18" charset="0"/>
                <a:hlinkClick r:id="rId2">
                  <a:extLst>
                    <a:ext uri="{A12FA001-AC4F-418D-AE19-62706E023703}">
                      <ahyp:hlinkClr xmlns:ahyp="http://schemas.microsoft.com/office/drawing/2018/hyperlinkcolor" val="tx"/>
                    </a:ext>
                  </a:extLst>
                </a:hlinkClick>
              </a:rPr>
              <a:t>Headquarters</a:t>
            </a:r>
            <a:r>
              <a:rPr lang="en-GB" dirty="0">
                <a:latin typeface="Century" pitchFamily="18" charset="0"/>
              </a:rPr>
              <a:t>: </a:t>
            </a:r>
            <a:r>
              <a:rPr lang="en-GB" dirty="0">
                <a:latin typeface="Century" pitchFamily="18" charset="0"/>
                <a:hlinkClick r:id="rId3">
                  <a:extLst>
                    <a:ext uri="{A12FA001-AC4F-418D-AE19-62706E023703}">
                      <ahyp:hlinkClr xmlns:ahyp="http://schemas.microsoft.com/office/drawing/2018/hyperlinkcolor" val="tx"/>
                    </a:ext>
                  </a:extLst>
                </a:hlinkClick>
              </a:rPr>
              <a:t>Brussels, Belgium</a:t>
            </a:r>
            <a:endParaRPr lang="en-GB" dirty="0">
              <a:latin typeface="Century" pitchFamily="18" charset="0"/>
            </a:endParaRPr>
          </a:p>
          <a:p>
            <a:pPr>
              <a:lnSpc>
                <a:spcPct val="160000"/>
              </a:lnSpc>
            </a:pPr>
            <a:r>
              <a:rPr lang="en-GB" dirty="0">
                <a:latin typeface="Century" pitchFamily="18" charset="0"/>
                <a:hlinkClick r:id="rId4">
                  <a:extLst>
                    <a:ext uri="{A12FA001-AC4F-418D-AE19-62706E023703}">
                      <ahyp:hlinkClr xmlns:ahyp="http://schemas.microsoft.com/office/drawing/2018/hyperlinkcolor" val="tx"/>
                    </a:ext>
                  </a:extLst>
                </a:hlinkClick>
              </a:rPr>
              <a:t>Founded</a:t>
            </a:r>
            <a:r>
              <a:rPr lang="en-GB" dirty="0">
                <a:latin typeface="Century" pitchFamily="18" charset="0"/>
              </a:rPr>
              <a:t>: 26 January 1952</a:t>
            </a:r>
          </a:p>
          <a:p>
            <a:pPr>
              <a:lnSpc>
                <a:spcPct val="160000"/>
              </a:lnSpc>
            </a:pPr>
            <a:r>
              <a:rPr lang="en-GB" dirty="0">
                <a:latin typeface="Century" pitchFamily="18" charset="0"/>
                <a:hlinkClick r:id="rId5">
                  <a:extLst>
                    <a:ext uri="{A12FA001-AC4F-418D-AE19-62706E023703}">
                      <ahyp:hlinkClr xmlns:ahyp="http://schemas.microsoft.com/office/drawing/2018/hyperlinkcolor" val="tx"/>
                    </a:ext>
                  </a:extLst>
                </a:hlinkClick>
              </a:rPr>
              <a:t>Secretary General</a:t>
            </a:r>
            <a:r>
              <a:rPr lang="en-GB" dirty="0">
                <a:latin typeface="Century" pitchFamily="18" charset="0"/>
              </a:rPr>
              <a:t>: Kunio </a:t>
            </a:r>
            <a:r>
              <a:rPr lang="en-GB" dirty="0" err="1">
                <a:latin typeface="Century" pitchFamily="18" charset="0"/>
              </a:rPr>
              <a:t>Mikuriya</a:t>
            </a:r>
            <a:r>
              <a:rPr lang="en-GB" dirty="0">
                <a:latin typeface="Century" pitchFamily="18" charset="0"/>
              </a:rPr>
              <a:t> (January 2009 - present)</a:t>
            </a:r>
          </a:p>
          <a:p>
            <a:pPr>
              <a:lnSpc>
                <a:spcPct val="160000"/>
              </a:lnSpc>
            </a:pPr>
            <a:r>
              <a:rPr lang="en-GB" dirty="0">
                <a:latin typeface="Century" pitchFamily="18" charset="0"/>
                <a:hlinkClick r:id="rId6">
                  <a:extLst>
                    <a:ext uri="{A12FA001-AC4F-418D-AE19-62706E023703}">
                      <ahyp:hlinkClr xmlns:ahyp="http://schemas.microsoft.com/office/drawing/2018/hyperlinkcolor" val="tx"/>
                    </a:ext>
                  </a:extLst>
                </a:hlinkClick>
              </a:rPr>
              <a:t>Membership</a:t>
            </a:r>
            <a:r>
              <a:rPr lang="en-GB" dirty="0">
                <a:latin typeface="Century" pitchFamily="18" charset="0"/>
              </a:rPr>
              <a:t>: 180 customs administrations</a:t>
            </a:r>
          </a:p>
          <a:p>
            <a:pPr>
              <a:lnSpc>
                <a:spcPct val="160000"/>
              </a:lnSpc>
            </a:pPr>
            <a:r>
              <a:rPr lang="en-GB" dirty="0">
                <a:latin typeface="Century" pitchFamily="18" charset="0"/>
                <a:hlinkClick r:id="rId7">
                  <a:extLst>
                    <a:ext uri="{A12FA001-AC4F-418D-AE19-62706E023703}">
                      <ahyp:hlinkClr xmlns:ahyp="http://schemas.microsoft.com/office/drawing/2018/hyperlinkcolor" val="tx"/>
                    </a:ext>
                  </a:extLst>
                </a:hlinkClick>
              </a:rPr>
              <a:t>Formerly called</a:t>
            </a:r>
            <a:r>
              <a:rPr lang="en-GB" dirty="0">
                <a:latin typeface="Century" pitchFamily="18" charset="0"/>
              </a:rPr>
              <a:t>: Customs Co-operation Council (CCC)</a:t>
            </a:r>
          </a:p>
          <a:p>
            <a:pPr>
              <a:lnSpc>
                <a:spcPct val="160000"/>
              </a:lnSpc>
            </a:pPr>
            <a:r>
              <a:rPr lang="en-GB" dirty="0">
                <a:latin typeface="Century" pitchFamily="18" charset="0"/>
                <a:hlinkClick r:id="rId8">
                  <a:extLst>
                    <a:ext uri="{A12FA001-AC4F-418D-AE19-62706E023703}">
                      <ahyp:hlinkClr xmlns:ahyp="http://schemas.microsoft.com/office/drawing/2018/hyperlinkcolor" val="tx"/>
                    </a:ext>
                  </a:extLst>
                </a:hlinkClick>
              </a:rPr>
              <a:t>Type of business</a:t>
            </a:r>
            <a:r>
              <a:rPr lang="en-GB" dirty="0">
                <a:latin typeface="Century" pitchFamily="18" charset="0"/>
              </a:rPr>
              <a:t>: </a:t>
            </a:r>
            <a:r>
              <a:rPr lang="en-GB" dirty="0">
                <a:latin typeface="Century" pitchFamily="18" charset="0"/>
                <a:hlinkClick r:id="rId9">
                  <a:extLst>
                    <a:ext uri="{A12FA001-AC4F-418D-AE19-62706E023703}">
                      <ahyp:hlinkClr xmlns:ahyp="http://schemas.microsoft.com/office/drawing/2018/hyperlinkcolor" val="tx"/>
                    </a:ext>
                  </a:extLst>
                </a:hlinkClick>
              </a:rPr>
              <a:t>Intergovernmental organization</a:t>
            </a:r>
            <a:endParaRPr lang="en-GB" dirty="0">
              <a:latin typeface="Century" pitchFamily="18" charset="0"/>
            </a:endParaRPr>
          </a:p>
          <a:p>
            <a:pPr>
              <a:lnSpc>
                <a:spcPct val="160000"/>
              </a:lnSpc>
            </a:pPr>
            <a:endParaRPr lang="en-GB" dirty="0">
              <a:latin typeface="Century" pitchFamily="18" charset="0"/>
            </a:endParaRPr>
          </a:p>
          <a:p>
            <a:endParaRPr lang="en-IN" dirty="0"/>
          </a:p>
        </p:txBody>
      </p:sp>
    </p:spTree>
    <p:extLst>
      <p:ext uri="{BB962C8B-B14F-4D97-AF65-F5344CB8AC3E}">
        <p14:creationId xmlns:p14="http://schemas.microsoft.com/office/powerpoint/2010/main" val="199299857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FF57F-A137-EC4A-5A21-82EB09B436E4}"/>
              </a:ext>
            </a:extLst>
          </p:cNvPr>
          <p:cNvSpPr>
            <a:spLocks noGrp="1"/>
          </p:cNvSpPr>
          <p:nvPr>
            <p:ph type="title"/>
          </p:nvPr>
        </p:nvSpPr>
        <p:spPr>
          <a:xfrm>
            <a:off x="609600" y="704088"/>
            <a:ext cx="10972800" cy="46431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BDCBB89C-9280-8371-DD84-0736D3F14C71}"/>
              </a:ext>
            </a:extLst>
          </p:cNvPr>
          <p:cNvSpPr>
            <a:spLocks noGrp="1"/>
          </p:cNvSpPr>
          <p:nvPr>
            <p:ph idx="1"/>
          </p:nvPr>
        </p:nvSpPr>
        <p:spPr>
          <a:xfrm>
            <a:off x="609600" y="1351280"/>
            <a:ext cx="10972800" cy="5242560"/>
          </a:xfrm>
        </p:spPr>
        <p:txBody>
          <a:bodyPr>
            <a:normAutofit/>
          </a:bodyPr>
          <a:lstStyle/>
          <a:p>
            <a:pPr algn="just">
              <a:lnSpc>
                <a:spcPct val="150000"/>
              </a:lnSpc>
            </a:pPr>
            <a:r>
              <a:rPr lang="en-GB" sz="1800" dirty="0">
                <a:latin typeface="Century" pitchFamily="18" charset="0"/>
              </a:rPr>
              <a:t>The WCO is noted for its work in areas covering the development of international conventions, instruments, and tools on topics such as </a:t>
            </a:r>
          </a:p>
          <a:p>
            <a:pPr lvl="1" algn="just">
              <a:lnSpc>
                <a:spcPct val="150000"/>
              </a:lnSpc>
            </a:pPr>
            <a:r>
              <a:rPr lang="en-GB" sz="1700" dirty="0">
                <a:latin typeface="Century" pitchFamily="18" charset="0"/>
              </a:rPr>
              <a:t>commodity classification,  &amp; Valuation</a:t>
            </a:r>
          </a:p>
          <a:p>
            <a:pPr lvl="1" algn="just">
              <a:lnSpc>
                <a:spcPct val="150000"/>
              </a:lnSpc>
            </a:pPr>
            <a:r>
              <a:rPr lang="en-GB" sz="1700" dirty="0">
                <a:latin typeface="Century" pitchFamily="18" charset="0"/>
              </a:rPr>
              <a:t>rules of origin, &amp;  collection of customs revenue, </a:t>
            </a:r>
          </a:p>
          <a:p>
            <a:pPr lvl="1" algn="just">
              <a:lnSpc>
                <a:spcPct val="150000"/>
              </a:lnSpc>
            </a:pPr>
            <a:r>
              <a:rPr lang="en-GB" sz="1700" dirty="0">
                <a:latin typeface="Century" pitchFamily="18" charset="0"/>
                <a:hlinkClick r:id="rId2" tooltip="Supply chain security">
                  <a:extLst>
                    <a:ext uri="{A12FA001-AC4F-418D-AE19-62706E023703}">
                      <ahyp:hlinkClr xmlns:ahyp="http://schemas.microsoft.com/office/drawing/2018/hyperlinkcolor" val="tx"/>
                    </a:ext>
                  </a:extLst>
                </a:hlinkClick>
              </a:rPr>
              <a:t>supply chain security</a:t>
            </a:r>
            <a:r>
              <a:rPr lang="en-GB" sz="1700" dirty="0">
                <a:latin typeface="Century" pitchFamily="18" charset="0"/>
              </a:rPr>
              <a:t>,  &amp; international </a:t>
            </a:r>
            <a:r>
              <a:rPr lang="en-GB" sz="1700" dirty="0">
                <a:latin typeface="Century" pitchFamily="18" charset="0"/>
                <a:hlinkClick r:id="rId3" tooltip="Trade facilitation">
                  <a:extLst>
                    <a:ext uri="{A12FA001-AC4F-418D-AE19-62706E023703}">
                      <ahyp:hlinkClr xmlns:ahyp="http://schemas.microsoft.com/office/drawing/2018/hyperlinkcolor" val="tx"/>
                    </a:ext>
                  </a:extLst>
                </a:hlinkClick>
              </a:rPr>
              <a:t>trade facilitation</a:t>
            </a:r>
            <a:r>
              <a:rPr lang="en-GB" sz="1700" dirty="0">
                <a:latin typeface="Century" pitchFamily="18" charset="0"/>
              </a:rPr>
              <a:t>,</a:t>
            </a:r>
          </a:p>
          <a:p>
            <a:pPr lvl="1" algn="just">
              <a:lnSpc>
                <a:spcPct val="150000"/>
              </a:lnSpc>
            </a:pPr>
            <a:r>
              <a:rPr lang="en-GB" sz="1700" dirty="0">
                <a:latin typeface="Century" pitchFamily="18" charset="0"/>
              </a:rPr>
              <a:t> customs enforcement activities, </a:t>
            </a:r>
          </a:p>
          <a:p>
            <a:pPr lvl="1" algn="just">
              <a:lnSpc>
                <a:spcPct val="150000"/>
              </a:lnSpc>
            </a:pPr>
            <a:r>
              <a:rPr lang="en-GB" sz="1700" dirty="0">
                <a:latin typeface="Century" pitchFamily="18" charset="0"/>
              </a:rPr>
              <a:t>combating </a:t>
            </a:r>
            <a:r>
              <a:rPr lang="en-GB" sz="1700" dirty="0">
                <a:latin typeface="Century" pitchFamily="18" charset="0"/>
                <a:hlinkClick r:id="rId4" tooltip="Counterfeiting">
                  <a:extLst>
                    <a:ext uri="{A12FA001-AC4F-418D-AE19-62706E023703}">
                      <ahyp:hlinkClr xmlns:ahyp="http://schemas.microsoft.com/office/drawing/2018/hyperlinkcolor" val="tx"/>
                    </a:ext>
                  </a:extLst>
                </a:hlinkClick>
              </a:rPr>
              <a:t>counterfeiting</a:t>
            </a:r>
            <a:r>
              <a:rPr lang="en-GB" sz="1700" dirty="0">
                <a:latin typeface="Century" pitchFamily="18" charset="0"/>
              </a:rPr>
              <a:t> in support of </a:t>
            </a:r>
            <a:r>
              <a:rPr lang="en-GB" sz="1700" dirty="0">
                <a:latin typeface="Century" pitchFamily="18" charset="0"/>
                <a:hlinkClick r:id="rId5" tooltip="Intellectual Property Rights">
                  <a:extLst>
                    <a:ext uri="{A12FA001-AC4F-418D-AE19-62706E023703}">
                      <ahyp:hlinkClr xmlns:ahyp="http://schemas.microsoft.com/office/drawing/2018/hyperlinkcolor" val="tx"/>
                    </a:ext>
                  </a:extLst>
                </a:hlinkClick>
              </a:rPr>
              <a:t>Intellectual Property Rights</a:t>
            </a:r>
            <a:r>
              <a:rPr lang="en-GB" sz="1700" dirty="0">
                <a:latin typeface="Century" pitchFamily="18" charset="0"/>
              </a:rPr>
              <a:t> (IPR), </a:t>
            </a:r>
          </a:p>
          <a:p>
            <a:pPr lvl="1" algn="just">
              <a:lnSpc>
                <a:spcPct val="150000"/>
              </a:lnSpc>
            </a:pPr>
            <a:r>
              <a:rPr lang="en-GB" sz="1700" dirty="0">
                <a:latin typeface="Century" pitchFamily="18" charset="0"/>
              </a:rPr>
              <a:t>drugs enforcement, illegal weapons trading, integrity promotion, and </a:t>
            </a:r>
          </a:p>
          <a:p>
            <a:pPr lvl="1" algn="just">
              <a:lnSpc>
                <a:spcPct val="150000"/>
              </a:lnSpc>
            </a:pPr>
            <a:r>
              <a:rPr lang="en-GB" sz="1700" dirty="0">
                <a:latin typeface="Century" pitchFamily="18" charset="0"/>
              </a:rPr>
              <a:t>delivering sustainable </a:t>
            </a:r>
            <a:r>
              <a:rPr lang="en-GB" sz="1700" dirty="0">
                <a:latin typeface="Century" pitchFamily="18" charset="0"/>
                <a:hlinkClick r:id="rId6" tooltip="Capacity building">
                  <a:extLst>
                    <a:ext uri="{A12FA001-AC4F-418D-AE19-62706E023703}">
                      <ahyp:hlinkClr xmlns:ahyp="http://schemas.microsoft.com/office/drawing/2018/hyperlinkcolor" val="tx"/>
                    </a:ext>
                  </a:extLst>
                </a:hlinkClick>
              </a:rPr>
              <a:t>capacity building</a:t>
            </a:r>
            <a:r>
              <a:rPr lang="en-GB" sz="1700" dirty="0">
                <a:latin typeface="Century" pitchFamily="18" charset="0"/>
              </a:rPr>
              <a:t> to assist with customs reforms and modernization</a:t>
            </a:r>
            <a:r>
              <a:rPr lang="en-GB" sz="1400" dirty="0">
                <a:latin typeface="Century" pitchFamily="18" charset="0"/>
              </a:rPr>
              <a:t>.</a:t>
            </a:r>
          </a:p>
          <a:p>
            <a:r>
              <a:rPr lang="en-GB" sz="2800" dirty="0">
                <a:latin typeface="Century" pitchFamily="18" charset="0"/>
              </a:rPr>
              <a:t> </a:t>
            </a:r>
            <a:r>
              <a:rPr lang="en-GB" sz="1700" dirty="0">
                <a:latin typeface="Century" pitchFamily="18" charset="0"/>
              </a:rPr>
              <a:t>The WCO maintains the international </a:t>
            </a:r>
            <a:r>
              <a:rPr lang="en-GB" sz="1700" dirty="0">
                <a:latin typeface="Century" pitchFamily="18" charset="0"/>
                <a:hlinkClick r:id="rId7" tooltip="Harmonized System">
                  <a:extLst>
                    <a:ext uri="{A12FA001-AC4F-418D-AE19-62706E023703}">
                      <ahyp:hlinkClr xmlns:ahyp="http://schemas.microsoft.com/office/drawing/2018/hyperlinkcolor" val="tx"/>
                    </a:ext>
                  </a:extLst>
                </a:hlinkClick>
              </a:rPr>
              <a:t>Harmonized System</a:t>
            </a:r>
            <a:r>
              <a:rPr lang="en-GB" sz="1700" dirty="0">
                <a:latin typeface="Century" pitchFamily="18" charset="0"/>
              </a:rPr>
              <a:t> (HS) goods nomenclature, and administers the technical aspects of the </a:t>
            </a:r>
            <a:r>
              <a:rPr lang="en-GB" sz="1700" dirty="0">
                <a:latin typeface="Century" pitchFamily="18" charset="0"/>
                <a:hlinkClick r:id="rId8" tooltip="World Trade Organization">
                  <a:extLst>
                    <a:ext uri="{A12FA001-AC4F-418D-AE19-62706E023703}">
                      <ahyp:hlinkClr xmlns:ahyp="http://schemas.microsoft.com/office/drawing/2018/hyperlinkcolor" val="tx"/>
                    </a:ext>
                  </a:extLst>
                </a:hlinkClick>
              </a:rPr>
              <a:t>World Trade Organization</a:t>
            </a:r>
            <a:r>
              <a:rPr lang="en-GB" sz="1700" dirty="0">
                <a:latin typeface="Century" pitchFamily="18" charset="0"/>
              </a:rPr>
              <a:t> (WTO) </a:t>
            </a:r>
            <a:r>
              <a:rPr lang="en-GB" sz="1700" dirty="0">
                <a:latin typeface="Century" pitchFamily="18" charset="0"/>
                <a:hlinkClick r:id="rId9" tooltip="Customs valuation">
                  <a:extLst>
                    <a:ext uri="{A12FA001-AC4F-418D-AE19-62706E023703}">
                      <ahyp:hlinkClr xmlns:ahyp="http://schemas.microsoft.com/office/drawing/2018/hyperlinkcolor" val="tx"/>
                    </a:ext>
                  </a:extLst>
                </a:hlinkClick>
              </a:rPr>
              <a:t>Agreements on Customs Valuation</a:t>
            </a:r>
            <a:r>
              <a:rPr lang="en-GB" sz="1700" dirty="0">
                <a:latin typeface="Century" pitchFamily="18" charset="0"/>
              </a:rPr>
              <a:t> and </a:t>
            </a:r>
            <a:r>
              <a:rPr lang="en-GB" sz="1700" dirty="0">
                <a:latin typeface="Century" pitchFamily="18" charset="0"/>
                <a:hlinkClick r:id="rId10" tooltip="Rules of Origin">
                  <a:extLst>
                    <a:ext uri="{A12FA001-AC4F-418D-AE19-62706E023703}">
                      <ahyp:hlinkClr xmlns:ahyp="http://schemas.microsoft.com/office/drawing/2018/hyperlinkcolor" val="tx"/>
                    </a:ext>
                  </a:extLst>
                </a:hlinkClick>
              </a:rPr>
              <a:t>Rules of Origin</a:t>
            </a:r>
            <a:r>
              <a:rPr lang="en-GB" sz="1700" dirty="0">
                <a:latin typeface="Century" pitchFamily="18" charset="0"/>
              </a:rPr>
              <a:t>.</a:t>
            </a:r>
            <a:endParaRPr lang="en-US" sz="1700" dirty="0">
              <a:latin typeface="Century" pitchFamily="18" charset="0"/>
            </a:endParaRPr>
          </a:p>
          <a:p>
            <a:endParaRPr lang="en-IN" dirty="0"/>
          </a:p>
        </p:txBody>
      </p:sp>
    </p:spTree>
    <p:extLst>
      <p:ext uri="{BB962C8B-B14F-4D97-AF65-F5344CB8AC3E}">
        <p14:creationId xmlns:p14="http://schemas.microsoft.com/office/powerpoint/2010/main" val="411631784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58B7F-B383-40DF-4CC0-48BA62545B50}"/>
              </a:ext>
            </a:extLst>
          </p:cNvPr>
          <p:cNvSpPr>
            <a:spLocks noGrp="1"/>
          </p:cNvSpPr>
          <p:nvPr>
            <p:ph type="title"/>
          </p:nvPr>
        </p:nvSpPr>
        <p:spPr/>
        <p:txBody>
          <a:bodyPr/>
          <a:lstStyle/>
          <a:p>
            <a:r>
              <a:rPr lang="en-US" dirty="0"/>
              <a:t>Categories of imports</a:t>
            </a:r>
            <a:endParaRPr lang="en-IN" dirty="0"/>
          </a:p>
        </p:txBody>
      </p:sp>
      <p:sp>
        <p:nvSpPr>
          <p:cNvPr id="3" name="Content Placeholder 2">
            <a:extLst>
              <a:ext uri="{FF2B5EF4-FFF2-40B4-BE49-F238E27FC236}">
                <a16:creationId xmlns:a16="http://schemas.microsoft.com/office/drawing/2014/main" id="{2D67D650-6C84-8F7F-EA25-2B0F37271F34}"/>
              </a:ext>
            </a:extLst>
          </p:cNvPr>
          <p:cNvSpPr>
            <a:spLocks noGrp="1"/>
          </p:cNvSpPr>
          <p:nvPr>
            <p:ph idx="1"/>
          </p:nvPr>
        </p:nvSpPr>
        <p:spPr/>
        <p:txBody>
          <a:bodyPr>
            <a:normAutofit fontScale="77500" lnSpcReduction="20000"/>
          </a:bodyPr>
          <a:lstStyle/>
          <a:p>
            <a:pPr>
              <a:lnSpc>
                <a:spcPct val="150000"/>
              </a:lnSpc>
            </a:pPr>
            <a:r>
              <a:rPr lang="en-US" sz="2800" dirty="0">
                <a:latin typeface="Century" pitchFamily="18" charset="0"/>
              </a:rPr>
              <a:t>Most of the  goods are free for exports and imports without obtaining any license, while a few are banned and some others are canalized requiring license, for import and export. </a:t>
            </a:r>
          </a:p>
          <a:p>
            <a:pPr>
              <a:lnSpc>
                <a:spcPct val="150000"/>
              </a:lnSpc>
            </a:pPr>
            <a:r>
              <a:rPr lang="en-US" sz="2800" dirty="0">
                <a:latin typeface="Century" pitchFamily="18" charset="0"/>
              </a:rPr>
              <a:t>So, exporter /importer has to check up whether any license is required before accepting and executing export order or plan to import any goods. </a:t>
            </a:r>
          </a:p>
          <a:p>
            <a:pPr>
              <a:lnSpc>
                <a:spcPct val="150000"/>
              </a:lnSpc>
            </a:pPr>
            <a:r>
              <a:rPr lang="en-IN" sz="2800" dirty="0">
                <a:latin typeface="Century" pitchFamily="18" charset="0"/>
              </a:rPr>
              <a:t>Imports have been classified in 3 categories </a:t>
            </a:r>
            <a:r>
              <a:rPr lang="en-IN" sz="2800" dirty="0" err="1">
                <a:latin typeface="Century" pitchFamily="18" charset="0"/>
              </a:rPr>
              <a:t>i.e</a:t>
            </a:r>
            <a:endParaRPr lang="en-IN" sz="2800" dirty="0">
              <a:latin typeface="Century" pitchFamily="18" charset="0"/>
            </a:endParaRPr>
          </a:p>
          <a:p>
            <a:pPr marL="514350" indent="-514350">
              <a:lnSpc>
                <a:spcPct val="150000"/>
              </a:lnSpc>
              <a:buFont typeface="+mj-lt"/>
              <a:buAutoNum type="arabicPeriod"/>
            </a:pPr>
            <a:r>
              <a:rPr lang="en-IN" sz="2800" dirty="0">
                <a:latin typeface="Century" pitchFamily="18" charset="0"/>
              </a:rPr>
              <a:t>Restricted goods</a:t>
            </a:r>
          </a:p>
          <a:p>
            <a:pPr marL="514350" indent="-514350">
              <a:lnSpc>
                <a:spcPct val="150000"/>
              </a:lnSpc>
              <a:buFont typeface="+mj-lt"/>
              <a:buAutoNum type="arabicPeriod"/>
            </a:pPr>
            <a:r>
              <a:rPr lang="en-IN" sz="2800" dirty="0">
                <a:latin typeface="Century" pitchFamily="18" charset="0"/>
              </a:rPr>
              <a:t>Canalised goods</a:t>
            </a:r>
          </a:p>
          <a:p>
            <a:pPr marL="514350" indent="-514350">
              <a:lnSpc>
                <a:spcPct val="150000"/>
              </a:lnSpc>
              <a:buFont typeface="+mj-lt"/>
              <a:buAutoNum type="arabicPeriod"/>
            </a:pPr>
            <a:r>
              <a:rPr lang="en-IN" sz="2800" dirty="0">
                <a:latin typeface="Century" pitchFamily="18" charset="0"/>
              </a:rPr>
              <a:t>Prohibited goods</a:t>
            </a:r>
            <a:endParaRPr lang="en-US" sz="2800" dirty="0">
              <a:latin typeface="Century" pitchFamily="18" charset="0"/>
            </a:endParaRPr>
          </a:p>
          <a:p>
            <a:endParaRPr lang="en-IN" dirty="0"/>
          </a:p>
        </p:txBody>
      </p:sp>
    </p:spTree>
    <p:extLst>
      <p:ext uri="{BB962C8B-B14F-4D97-AF65-F5344CB8AC3E}">
        <p14:creationId xmlns:p14="http://schemas.microsoft.com/office/powerpoint/2010/main" val="3604929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67AC5-4912-74EF-98D5-B48710CB0F5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CF54405-A0EF-6811-76FF-9CD8A5EFF57A}"/>
              </a:ext>
            </a:extLst>
          </p:cNvPr>
          <p:cNvSpPr>
            <a:spLocks noGrp="1"/>
          </p:cNvSpPr>
          <p:nvPr>
            <p:ph idx="1"/>
          </p:nvPr>
        </p:nvSpPr>
        <p:spPr/>
        <p:txBody>
          <a:bodyPr>
            <a:normAutofit fontScale="92500" lnSpcReduction="10000"/>
          </a:bodyPr>
          <a:lstStyle/>
          <a:p>
            <a:pPr algn="just">
              <a:lnSpc>
                <a:spcPct val="150000"/>
              </a:lnSpc>
            </a:pPr>
            <a:r>
              <a:rPr lang="en-IN" dirty="0"/>
              <a:t>In India, the Central Board of Indirect Taxes and Customs (CBIC) created under the Ministry of Finance , is the Customs Authority.</a:t>
            </a:r>
          </a:p>
          <a:p>
            <a:pPr algn="just">
              <a:lnSpc>
                <a:spcPct val="150000"/>
              </a:lnSpc>
            </a:pPr>
            <a:r>
              <a:rPr lang="en-IN" dirty="0"/>
              <a:t>CBIC is mainly responsible for framing customs rules and collecting customs duties in India</a:t>
            </a:r>
          </a:p>
          <a:p>
            <a:pPr algn="just">
              <a:lnSpc>
                <a:spcPct val="150000"/>
              </a:lnSpc>
            </a:pPr>
            <a:r>
              <a:rPr lang="en-IN" dirty="0"/>
              <a:t>The following functions are also under CBIC:</a:t>
            </a:r>
          </a:p>
          <a:p>
            <a:pPr lvl="1" algn="just">
              <a:lnSpc>
                <a:spcPct val="150000"/>
              </a:lnSpc>
            </a:pPr>
            <a:r>
              <a:rPr lang="en-IN" dirty="0"/>
              <a:t>Collecting customs duties as per the Act</a:t>
            </a:r>
          </a:p>
          <a:p>
            <a:pPr lvl="1" algn="just">
              <a:lnSpc>
                <a:spcPct val="150000"/>
              </a:lnSpc>
            </a:pPr>
            <a:r>
              <a:rPr lang="en-IN" dirty="0"/>
              <a:t>Making provisions for regulating exports and imports</a:t>
            </a:r>
          </a:p>
          <a:p>
            <a:pPr lvl="1" algn="just">
              <a:lnSpc>
                <a:spcPct val="150000"/>
              </a:lnSpc>
            </a:pPr>
            <a:r>
              <a:rPr lang="en-IN" dirty="0"/>
              <a:t>Taking preventive measures to control smuggling and drug trafficking</a:t>
            </a:r>
          </a:p>
        </p:txBody>
      </p:sp>
    </p:spTree>
    <p:extLst>
      <p:ext uri="{BB962C8B-B14F-4D97-AF65-F5344CB8AC3E}">
        <p14:creationId xmlns:p14="http://schemas.microsoft.com/office/powerpoint/2010/main" val="1656869229"/>
      </p:ext>
    </p:extLst>
  </p:cSld>
  <p:clrMapOvr>
    <a:overrideClrMapping bg1="lt1" tx1="dk1" bg2="lt2" tx2="dk2" accent1="accent1" accent2="accent2" accent3="accent3" accent4="accent4" accent5="accent5" accent6="accent6" hlink="hlink" folHlink="folHlink"/>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5EAE3-9107-FD94-2CB1-8C31D1B2D47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7A5269E-0ADD-B172-5E15-78FC2CB22C7D}"/>
              </a:ext>
            </a:extLst>
          </p:cNvPr>
          <p:cNvSpPr>
            <a:spLocks noGrp="1"/>
          </p:cNvSpPr>
          <p:nvPr>
            <p:ph idx="1"/>
          </p:nvPr>
        </p:nvSpPr>
        <p:spPr/>
        <p:txBody>
          <a:bodyPr>
            <a:normAutofit fontScale="62500" lnSpcReduction="20000"/>
          </a:bodyPr>
          <a:lstStyle/>
          <a:p>
            <a:pPr algn="just">
              <a:lnSpc>
                <a:spcPct val="170000"/>
              </a:lnSpc>
            </a:pPr>
            <a:r>
              <a:rPr lang="en-US" b="1" dirty="0">
                <a:latin typeface="Google Sans"/>
              </a:rPr>
              <a:t>Prohibited Items:</a:t>
            </a:r>
            <a:r>
              <a:rPr lang="en-US" dirty="0">
                <a:latin typeface="Google Sans"/>
              </a:rPr>
              <a:t> These items cannot be exported or imported. These items include wild life exotic birds, wood and wood products in the form of logs, timber, pulp and charcoal.</a:t>
            </a:r>
          </a:p>
          <a:p>
            <a:pPr algn="just">
              <a:lnSpc>
                <a:spcPct val="170000"/>
              </a:lnSpc>
            </a:pPr>
            <a:r>
              <a:rPr lang="en-US" b="1" dirty="0">
                <a:latin typeface="Google Sans"/>
              </a:rPr>
              <a:t>Restricted Items:</a:t>
            </a:r>
            <a:r>
              <a:rPr lang="en-US" dirty="0">
                <a:latin typeface="Google Sans"/>
              </a:rPr>
              <a:t> These are the goods that can be exported/imported only with a license, in accordance with regulations governing in this behalf.</a:t>
            </a:r>
          </a:p>
          <a:p>
            <a:pPr algn="just">
              <a:lnSpc>
                <a:spcPct val="170000"/>
              </a:lnSpc>
            </a:pPr>
            <a:r>
              <a:rPr lang="en-US" b="1" dirty="0">
                <a:latin typeface="Google Sans"/>
              </a:rPr>
              <a:t>Canalized Items:</a:t>
            </a:r>
            <a:r>
              <a:rPr lang="en-US" dirty="0">
                <a:latin typeface="Google Sans"/>
              </a:rPr>
              <a:t> Goods, which are canalized, can be imported or exported through the canalizing agency, specified in the Negative List. The Director General of Foreign Trade, may, issue license to any other person to import or export items </a:t>
            </a:r>
          </a:p>
          <a:p>
            <a:pPr algn="just">
              <a:lnSpc>
                <a:spcPct val="170000"/>
              </a:lnSpc>
            </a:pPr>
            <a:r>
              <a:rPr lang="en-US" b="0" i="0" dirty="0">
                <a:solidFill>
                  <a:srgbClr val="202124"/>
                </a:solidFill>
                <a:effectLst/>
                <a:latin typeface="Google Sans"/>
              </a:rPr>
              <a:t>Goods in this category can be imported only through canalizing agencies. The main canalized items are currently </a:t>
            </a:r>
            <a:r>
              <a:rPr lang="en-US" b="0" i="0" dirty="0">
                <a:solidFill>
                  <a:srgbClr val="040C28"/>
                </a:solidFill>
                <a:effectLst/>
                <a:latin typeface="Google Sans"/>
              </a:rPr>
              <a:t>petroleum products, bulk agricultural products, such as grains and vegetable oils, and some pharmaceutical products</a:t>
            </a:r>
            <a:r>
              <a:rPr lang="en-US" b="0" i="0" dirty="0">
                <a:solidFill>
                  <a:srgbClr val="202124"/>
                </a:solidFill>
                <a:effectLst/>
                <a:latin typeface="Google Sans"/>
              </a:rPr>
              <a:t>.</a:t>
            </a:r>
            <a:r>
              <a:rPr lang="en-US" dirty="0">
                <a:latin typeface="Google Sans"/>
              </a:rPr>
              <a:t>.</a:t>
            </a:r>
          </a:p>
          <a:p>
            <a:pPr algn="just">
              <a:lnSpc>
                <a:spcPct val="170000"/>
              </a:lnSpc>
            </a:pPr>
            <a:r>
              <a:rPr lang="en-US" dirty="0">
                <a:latin typeface="Google Sans"/>
              </a:rPr>
              <a:t>Visit DGFT website   www.dgft.gov.in  to get all further details </a:t>
            </a:r>
          </a:p>
          <a:p>
            <a:endParaRPr lang="en-IN" dirty="0"/>
          </a:p>
        </p:txBody>
      </p:sp>
    </p:spTree>
    <p:extLst>
      <p:ext uri="{BB962C8B-B14F-4D97-AF65-F5344CB8AC3E}">
        <p14:creationId xmlns:p14="http://schemas.microsoft.com/office/powerpoint/2010/main" val="260447097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6B825-5D2E-B9D7-C0DC-341310F1B707}"/>
              </a:ext>
            </a:extLst>
          </p:cNvPr>
          <p:cNvSpPr>
            <a:spLocks noGrp="1"/>
          </p:cNvSpPr>
          <p:nvPr>
            <p:ph type="title"/>
          </p:nvPr>
        </p:nvSpPr>
        <p:spPr>
          <a:xfrm>
            <a:off x="838200" y="365125"/>
            <a:ext cx="10515600" cy="945515"/>
          </a:xfrm>
        </p:spPr>
        <p:txBody>
          <a:bodyPr>
            <a:normAutofit/>
          </a:bodyPr>
          <a:lstStyle/>
          <a:p>
            <a:r>
              <a:rPr lang="en-IN" sz="3600" b="1" dirty="0"/>
              <a:t>Important Definitions as per The Customs Act 1962</a:t>
            </a:r>
          </a:p>
        </p:txBody>
      </p:sp>
      <p:sp>
        <p:nvSpPr>
          <p:cNvPr id="3" name="Content Placeholder 2">
            <a:extLst>
              <a:ext uri="{FF2B5EF4-FFF2-40B4-BE49-F238E27FC236}">
                <a16:creationId xmlns:a16="http://schemas.microsoft.com/office/drawing/2014/main" id="{4978A341-493E-CFC2-9F3A-37E1F1238DE6}"/>
              </a:ext>
            </a:extLst>
          </p:cNvPr>
          <p:cNvSpPr>
            <a:spLocks noGrp="1"/>
          </p:cNvSpPr>
          <p:nvPr>
            <p:ph idx="1"/>
          </p:nvPr>
        </p:nvSpPr>
        <p:spPr>
          <a:xfrm>
            <a:off x="838200" y="1310640"/>
            <a:ext cx="10515600" cy="5262879"/>
          </a:xfrm>
        </p:spPr>
        <p:txBody>
          <a:bodyPr>
            <a:normAutofit fontScale="70000" lnSpcReduction="20000"/>
          </a:bodyPr>
          <a:lstStyle/>
          <a:p>
            <a:pPr marL="0" indent="0" algn="just">
              <a:lnSpc>
                <a:spcPct val="160000"/>
              </a:lnSpc>
              <a:buNone/>
            </a:pPr>
            <a:r>
              <a:rPr lang="en-US" b="1" i="0" dirty="0">
                <a:solidFill>
                  <a:srgbClr val="202124"/>
                </a:solidFill>
                <a:effectLst/>
                <a:latin typeface="Google Sans"/>
              </a:rPr>
              <a:t>Chapter 1 –Section 2 of The Customs Act 1962 gi</a:t>
            </a:r>
            <a:r>
              <a:rPr lang="en-US" b="1" dirty="0">
                <a:solidFill>
                  <a:srgbClr val="202124"/>
                </a:solidFill>
                <a:latin typeface="Google Sans"/>
              </a:rPr>
              <a:t>ves all definitions of Customs</a:t>
            </a:r>
            <a:endParaRPr lang="en-US" b="1" i="0" dirty="0">
              <a:solidFill>
                <a:srgbClr val="202124"/>
              </a:solidFill>
              <a:effectLst/>
              <a:latin typeface="Google Sans"/>
            </a:endParaRPr>
          </a:p>
          <a:p>
            <a:pPr algn="just">
              <a:lnSpc>
                <a:spcPct val="160000"/>
              </a:lnSpc>
            </a:pPr>
            <a:r>
              <a:rPr lang="en-US" b="0" i="0" dirty="0">
                <a:solidFill>
                  <a:srgbClr val="202124"/>
                </a:solidFill>
                <a:effectLst/>
                <a:latin typeface="Google Sans"/>
              </a:rPr>
              <a:t>As per section 2(23) of Customs Act, 'import' with its grammatical variations and cognate expressions, means </a:t>
            </a:r>
            <a:r>
              <a:rPr lang="en-US" b="0" i="0" dirty="0">
                <a:solidFill>
                  <a:srgbClr val="040C28"/>
                </a:solidFill>
                <a:effectLst/>
                <a:latin typeface="Google Sans"/>
              </a:rPr>
              <a:t>bringing into India from a place outside India</a:t>
            </a:r>
            <a:r>
              <a:rPr lang="en-US" b="0" i="0" dirty="0">
                <a:solidFill>
                  <a:srgbClr val="202124"/>
                </a:solidFill>
                <a:effectLst/>
                <a:latin typeface="Google Sans"/>
              </a:rPr>
              <a:t>. </a:t>
            </a:r>
          </a:p>
          <a:p>
            <a:pPr algn="just">
              <a:lnSpc>
                <a:spcPct val="160000"/>
              </a:lnSpc>
            </a:pPr>
            <a:r>
              <a:rPr lang="en-US" b="0" i="0" dirty="0">
                <a:solidFill>
                  <a:srgbClr val="202124"/>
                </a:solidFill>
                <a:effectLst/>
                <a:latin typeface="Google Sans"/>
              </a:rPr>
              <a:t>Section 2(27) of Customs Act defines 'India' as inclusive of territorial waters.</a:t>
            </a:r>
          </a:p>
          <a:p>
            <a:pPr algn="just">
              <a:lnSpc>
                <a:spcPct val="160000"/>
              </a:lnSpc>
            </a:pPr>
            <a:r>
              <a:rPr lang="en-US" b="0" i="0" dirty="0">
                <a:solidFill>
                  <a:srgbClr val="202124"/>
                </a:solidFill>
                <a:effectLst/>
                <a:latin typeface="Google Sans"/>
              </a:rPr>
              <a:t>What are the territorial waters in customs law?</a:t>
            </a:r>
            <a:endParaRPr lang="en-US" b="0" i="0" dirty="0">
              <a:solidFill>
                <a:srgbClr val="202124"/>
              </a:solidFill>
              <a:effectLst/>
              <a:latin typeface="arial" panose="020B0604020202020204" pitchFamily="34" charset="0"/>
            </a:endParaRPr>
          </a:p>
          <a:p>
            <a:pPr algn="just">
              <a:lnSpc>
                <a:spcPct val="160000"/>
              </a:lnSpc>
            </a:pPr>
            <a:r>
              <a:rPr lang="en-US" b="0" i="0" dirty="0">
                <a:solidFill>
                  <a:srgbClr val="4D5156"/>
                </a:solidFill>
                <a:effectLst/>
                <a:latin typeface="Google Sans"/>
              </a:rPr>
              <a:t>Section 3 of the 'Territorial Waters, Continental Shelf, Exclusive Economic Zone and other Maritime Zone Act, 1976' specifies that </a:t>
            </a:r>
            <a:r>
              <a:rPr lang="en-US" b="0" i="0" dirty="0">
                <a:solidFill>
                  <a:srgbClr val="040C28"/>
                </a:solidFill>
                <a:effectLst/>
                <a:latin typeface="Google Sans"/>
              </a:rPr>
              <a:t>territorial water extend </a:t>
            </a:r>
            <a:r>
              <a:rPr lang="en-US" b="0" i="0" dirty="0" err="1">
                <a:solidFill>
                  <a:srgbClr val="040C28"/>
                </a:solidFill>
                <a:effectLst/>
                <a:latin typeface="Google Sans"/>
              </a:rPr>
              <a:t>upto</a:t>
            </a:r>
            <a:r>
              <a:rPr lang="en-US" b="0" i="0" dirty="0">
                <a:solidFill>
                  <a:srgbClr val="040C28"/>
                </a:solidFill>
                <a:effectLst/>
                <a:latin typeface="Google Sans"/>
              </a:rPr>
              <a:t> 12 nautical miles from the base line on the coast of India and include any bay, gulf, </a:t>
            </a:r>
            <a:r>
              <a:rPr lang="en-US" b="0" i="0" dirty="0" err="1">
                <a:solidFill>
                  <a:srgbClr val="040C28"/>
                </a:solidFill>
                <a:effectLst/>
                <a:latin typeface="Google Sans"/>
              </a:rPr>
              <a:t>harbour</a:t>
            </a:r>
            <a:r>
              <a:rPr lang="en-US" b="0" i="0" dirty="0">
                <a:solidFill>
                  <a:srgbClr val="040C28"/>
                </a:solidFill>
                <a:effectLst/>
                <a:latin typeface="Google Sans"/>
              </a:rPr>
              <a:t>, creek or tidal river</a:t>
            </a:r>
            <a:r>
              <a:rPr lang="en-US" b="0" i="0" dirty="0">
                <a:solidFill>
                  <a:srgbClr val="4D5156"/>
                </a:solidFill>
                <a:effectLst/>
                <a:latin typeface="Google Sans"/>
              </a:rPr>
              <a:t>.</a:t>
            </a:r>
          </a:p>
          <a:p>
            <a:pPr algn="just">
              <a:lnSpc>
                <a:spcPct val="160000"/>
              </a:lnSpc>
            </a:pPr>
            <a:r>
              <a:rPr lang="en-US" b="0" i="0" dirty="0">
                <a:solidFill>
                  <a:srgbClr val="4D5156"/>
                </a:solidFill>
                <a:effectLst/>
                <a:latin typeface="Google Sans"/>
              </a:rPr>
              <a:t>Indian customs waters extend </a:t>
            </a:r>
            <a:r>
              <a:rPr lang="en-US" b="0" i="0" dirty="0" err="1">
                <a:solidFill>
                  <a:srgbClr val="4D5156"/>
                </a:solidFill>
                <a:effectLst/>
                <a:latin typeface="Google Sans"/>
              </a:rPr>
              <a:t>upto</a:t>
            </a:r>
            <a:r>
              <a:rPr lang="en-US" b="0" i="0" dirty="0">
                <a:solidFill>
                  <a:srgbClr val="4D5156"/>
                </a:solidFill>
                <a:effectLst/>
                <a:latin typeface="Google Sans"/>
              </a:rPr>
              <a:t> contiguous( adjoining, adjacent)  zone of India which twenty four nautical miles from the nearest point of base line. Thus Indian customs waters extend </a:t>
            </a:r>
            <a:r>
              <a:rPr lang="en-US" b="0" i="0" dirty="0" err="1">
                <a:solidFill>
                  <a:srgbClr val="4D5156"/>
                </a:solidFill>
                <a:effectLst/>
                <a:latin typeface="Google Sans"/>
              </a:rPr>
              <a:t>upto</a:t>
            </a:r>
            <a:r>
              <a:rPr lang="en-US" b="0" i="0" dirty="0">
                <a:solidFill>
                  <a:srgbClr val="4D5156"/>
                </a:solidFill>
                <a:effectLst/>
                <a:latin typeface="Google Sans"/>
              </a:rPr>
              <a:t> twelve nautical miles beyond territorial waters.</a:t>
            </a:r>
          </a:p>
          <a:p>
            <a:pPr algn="just">
              <a:lnSpc>
                <a:spcPct val="160000"/>
              </a:lnSpc>
            </a:pPr>
            <a:r>
              <a:rPr lang="en-US" dirty="0">
                <a:solidFill>
                  <a:srgbClr val="4D5156"/>
                </a:solidFill>
                <a:latin typeface="Google Sans"/>
              </a:rPr>
              <a:t>One nautical mile is equal to 1.852 km</a:t>
            </a:r>
            <a:endParaRPr lang="en-US" b="0" i="0" dirty="0">
              <a:solidFill>
                <a:srgbClr val="202124"/>
              </a:solidFill>
              <a:effectLst/>
              <a:latin typeface="arial" panose="020B0604020202020204" pitchFamily="34" charset="0"/>
            </a:endParaRPr>
          </a:p>
          <a:p>
            <a:pPr algn="just"/>
            <a:endParaRPr lang="en-IN" dirty="0"/>
          </a:p>
        </p:txBody>
      </p:sp>
    </p:spTree>
    <p:extLst>
      <p:ext uri="{BB962C8B-B14F-4D97-AF65-F5344CB8AC3E}">
        <p14:creationId xmlns:p14="http://schemas.microsoft.com/office/powerpoint/2010/main" val="3329050189"/>
      </p:ext>
    </p:extLst>
  </p:cSld>
  <p:clrMapOvr>
    <a:overrideClrMapping bg1="lt1" tx1="dk1" bg2="lt2" tx2="dk2" accent1="accent1" accent2="accent2" accent3="accent3" accent4="accent4" accent5="accent5" accent6="accent6" hlink="hlink" folHlink="folHlink"/>
  </p:clrMapOvr>
</p:sld>
</file>

<file path=ppt/slides/slide11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AC189-7D92-0342-5A41-FE9BD460951A}"/>
              </a:ext>
            </a:extLst>
          </p:cNvPr>
          <p:cNvSpPr>
            <a:spLocks noGrp="1"/>
          </p:cNvSpPr>
          <p:nvPr>
            <p:ph type="title"/>
          </p:nvPr>
        </p:nvSpPr>
        <p:spPr>
          <a:xfrm>
            <a:off x="838200" y="365125"/>
            <a:ext cx="10515600" cy="559435"/>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5CFBA5FD-6009-98F6-27BD-31927364D544}"/>
              </a:ext>
            </a:extLst>
          </p:cNvPr>
          <p:cNvSpPr>
            <a:spLocks noGrp="1"/>
          </p:cNvSpPr>
          <p:nvPr>
            <p:ph idx="1"/>
          </p:nvPr>
        </p:nvSpPr>
        <p:spPr>
          <a:xfrm>
            <a:off x="838200" y="1076960"/>
            <a:ext cx="10515600" cy="5415915"/>
          </a:xfrm>
        </p:spPr>
        <p:txBody>
          <a:bodyPr>
            <a:normAutofit fontScale="85000" lnSpcReduction="20000"/>
          </a:bodyPr>
          <a:lstStyle/>
          <a:p>
            <a:pPr>
              <a:lnSpc>
                <a:spcPct val="17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 "assessment" means determination of the </a:t>
            </a:r>
            <a:r>
              <a:rPr lang="en-IN" sz="1800" kern="0" dirty="0" err="1">
                <a:solidFill>
                  <a:srgbClr val="212529"/>
                </a:solidFill>
                <a:effectLst/>
                <a:latin typeface="Poppins" panose="00000500000000000000" pitchFamily="2" charset="0"/>
                <a:ea typeface="Times New Roman" panose="02020603050405020304" pitchFamily="18" charset="0"/>
                <a:cs typeface="Latha" panose="020B0604020202020204" pitchFamily="34" charset="0"/>
              </a:rPr>
              <a:t>dutiability</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of any goods and the amount of duty, tax, cess or any other sum so payable, if any, under this Act or under the Customs Tariff Act, 1975 (51 of 1975) (hereinafter referred to as the Customs Tariff Act) or under any other law for the time being in force, with reference to-</a:t>
            </a:r>
            <a:endParaRPr lang="en-IN" sz="1800" kern="100" dirty="0">
              <a:latin typeface="Calibri" panose="020F0502020204030204" pitchFamily="34" charset="0"/>
              <a:ea typeface="Calibri" panose="020F0502020204030204" pitchFamily="34" charset="0"/>
              <a:cs typeface="Latha" panose="020B0604020202020204" pitchFamily="34" charset="0"/>
            </a:endParaRPr>
          </a:p>
          <a:p>
            <a:pPr marL="0" indent="0">
              <a:lnSpc>
                <a:spcPct val="170000"/>
              </a:lnSpc>
              <a:spcAft>
                <a:spcPts val="800"/>
              </a:spcAft>
              <a:buNone/>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 the tariff classification of such goods as determined in accordance with the provisions of the Customs Tariff Act;</a:t>
            </a: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(b) the value of such goods as determined in accordance with the provisions of this Act and the Customs Tariff Act;</a:t>
            </a: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(c) exemption or concession of duty, tax, cess or any other sum, consequent upon any notification issued therefor under this Act or under the Customs Tariff Act or under any other law for the time being in force;</a:t>
            </a: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endParaRPr lang="en-IN" dirty="0"/>
          </a:p>
        </p:txBody>
      </p:sp>
    </p:spTree>
    <p:extLst>
      <p:ext uri="{BB962C8B-B14F-4D97-AF65-F5344CB8AC3E}">
        <p14:creationId xmlns:p14="http://schemas.microsoft.com/office/powerpoint/2010/main" val="620461855"/>
      </p:ext>
    </p:extLst>
  </p:cSld>
  <p:clrMapOvr>
    <a:overrideClrMapping bg1="lt1" tx1="dk1" bg2="lt2" tx2="dk2" accent1="accent1" accent2="accent2" accent3="accent3" accent4="accent4" accent5="accent5" accent6="accent6" hlink="hlink" folHlink="folHlink"/>
  </p:clrMapOvr>
</p:sld>
</file>

<file path=ppt/slides/slide11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0B2A1-3343-1948-4099-D8F3F184870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132F4F4-3F1A-053E-5A52-52EABBF9A142}"/>
              </a:ext>
            </a:extLst>
          </p:cNvPr>
          <p:cNvSpPr>
            <a:spLocks noGrp="1"/>
          </p:cNvSpPr>
          <p:nvPr>
            <p:ph idx="1"/>
          </p:nvPr>
        </p:nvSpPr>
        <p:spPr/>
        <p:txBody>
          <a:bodyPr>
            <a:normAutofit fontScale="55000" lnSpcReduction="20000"/>
          </a:bodyPr>
          <a:lstStyle/>
          <a:p>
            <a:pPr>
              <a:lnSpc>
                <a:spcPct val="170000"/>
              </a:lnSpc>
            </a:pPr>
            <a: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(d) the quantity, weight, volume, measurement or other specifics where such duty, tax, cess or any other sum is leviable on the basis of the quantity, weight, volume, measurement or other specifics of such goods;</a:t>
            </a:r>
            <a:b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(e) the origin of such goods determined in accordance with the provisions of the Customs Tariff Act or the rules made thereunder, if the amount of duty, tax, cess or any other sum is affected by the origin of such goods;</a:t>
            </a:r>
            <a:b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b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br>
            <a:r>
              <a:rPr lang="en-IN" sz="2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(f) any other specific factor which affects the duty, tax, cess or any other sum payable on such goods, and includes provisional assessment, self-assessment, re-assessment and any assessment in which the duty assessed is nil ;]</a:t>
            </a:r>
            <a:endParaRPr lang="en-IN" sz="2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668934877"/>
      </p:ext>
    </p:extLst>
  </p:cSld>
  <p:clrMapOvr>
    <a:overrideClrMapping bg1="lt1" tx1="dk1" bg2="lt2" tx2="dk2" accent1="accent1" accent2="accent2" accent3="accent3" accent4="accent4" accent5="accent5" accent6="accent6" hlink="hlink" folHlink="folHlink"/>
  </p:clrMapOvr>
</p:sld>
</file>

<file path=ppt/slides/slide11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E935C-6A67-9148-C0AB-95AE94B23F9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7F4B558-6F70-85D4-A138-A2FC38E287F9}"/>
              </a:ext>
            </a:extLst>
          </p:cNvPr>
          <p:cNvSpPr>
            <a:spLocks noGrp="1"/>
          </p:cNvSpPr>
          <p:nvPr>
            <p:ph idx="1"/>
          </p:nvPr>
        </p:nvSpPr>
        <p:spPr/>
        <p:txBody>
          <a:bodyPr/>
          <a:lstStyle/>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 "baggage" includes unaccompanied baggage but does not include motor vehicles;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5 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[(3A) "beneficial owner" means any person on whose behalf the goods are being imported or exported or who exercises effective control over the goods being imported or exported;]</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(4) "bill of entry" means a bill of entry referred to in</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 section 46</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(5) "bill of export" means a bill of export referred to in</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4"/>
              </a:rPr>
              <a:t> section 50</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(9) "conveyance" includes a vessel, an aircraft and a vehicle;</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1050942906"/>
      </p:ext>
    </p:extLst>
  </p:cSld>
  <p:clrMapOvr>
    <a:overrideClrMapping bg1="lt1" tx1="dk1" bg2="lt2" tx2="dk2" accent1="accent1" accent2="accent2" accent3="accent3" accent4="accent4" accent5="accent5" accent6="accent6" hlink="hlink" folHlink="folHlink"/>
  </p:clrMapOvr>
</p:sld>
</file>

<file path=ppt/slides/slide11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A07F1-0A4B-2336-842B-140A44BFF36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741C61B-EE51-7ED4-9DEA-05AC543BB4E5}"/>
              </a:ext>
            </a:extLst>
          </p:cNvPr>
          <p:cNvSpPr>
            <a:spLocks noGrp="1"/>
          </p:cNvSpPr>
          <p:nvPr>
            <p:ph idx="1"/>
          </p:nvPr>
        </p:nvSpPr>
        <p:spPr/>
        <p:txBody>
          <a:bodyPr>
            <a:normAutofit fontScale="92500" lnSpcReduction="10000"/>
          </a:bodyPr>
          <a:lstStyle/>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(11) "customs area" means the area of a customs station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13 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[or a warehouse] and includes any area in which imported goods or export goods are ordinarily kept before clearance by Customs Authorities;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(12) "customs port" means any port appointed under clause (a) of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section 7</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to be a customs port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14 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[and includes a place appointed under clause (aa) of that section to be an inland container depot];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(13) "customs station" means any customs port, customs airport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15 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international courier terminal, foreign post office] or land customs station;</a:t>
            </a: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(14) "dutiable goods" means any goods which are chargeable to duty and on which duty has not been paid;</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745466065"/>
      </p:ext>
    </p:extLst>
  </p:cSld>
  <p:clrMapOvr>
    <a:overrideClrMapping bg1="lt1" tx1="dk1" bg2="lt2" tx2="dk2" accent1="accent1" accent2="accent2" accent3="accent3" accent4="accent4" accent5="accent5" accent6="accent6" hlink="hlink" folHlink="folHlink"/>
  </p:clrMapOvr>
</p:sld>
</file>

<file path=ppt/slides/slide11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CF64-D4C4-1A00-C674-75BEA240E62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46A525B-E0F4-B2AA-CE95-EBFFCEDBF8C7}"/>
              </a:ext>
            </a:extLst>
          </p:cNvPr>
          <p:cNvSpPr>
            <a:spLocks noGrp="1"/>
          </p:cNvSpPr>
          <p:nvPr>
            <p:ph idx="1"/>
          </p:nvPr>
        </p:nvSpPr>
        <p:spPr/>
        <p:txBody>
          <a:bodyPr>
            <a:normAutofit fontScale="85000" lnSpcReduction="10000"/>
          </a:bodyPr>
          <a:lstStyle/>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(15) "duty" means a duty of customs leviable under this Act;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(16) "entry" in relation to goods means an entry made in a bill of entry, shipping bill or bill of export and includes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16 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 *] the entry made under the regulations made under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section 84</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(17) "examination", in relation to any goods, includes measurement and weighment thereof;</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(18) "export", with its grammatical variations and cognate expressions, means taking out of India to a place outside India;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(19) "export goods" means any goods which are to be taken out of India to a place outside India;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(20) "exporter", in relation to any goods at any time between their entry for export and the time when they are exported, includes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17 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[any owner, beneficial owner] or any person holding himself out to be the exporter;</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spcAft>
                <a:spcPts val="800"/>
              </a:spcAft>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60000"/>
              </a:lnSpc>
            </a:pPr>
            <a:endParaRPr lang="en-IN" dirty="0"/>
          </a:p>
        </p:txBody>
      </p:sp>
    </p:spTree>
    <p:extLst>
      <p:ext uri="{BB962C8B-B14F-4D97-AF65-F5344CB8AC3E}">
        <p14:creationId xmlns:p14="http://schemas.microsoft.com/office/powerpoint/2010/main" val="3989859464"/>
      </p:ext>
    </p:extLst>
  </p:cSld>
  <p:clrMapOvr>
    <a:overrideClrMapping bg1="lt1" tx1="dk1" bg2="lt2" tx2="dk2" accent1="accent1" accent2="accent2" accent3="accent3" accent4="accent4" accent5="accent5" accent6="accent6" hlink="hlink" folHlink="folHlink"/>
  </p:clrMapOvr>
</p:sld>
</file>

<file path=ppt/slides/slide11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1F163-EAEE-1C55-939C-C0ED8F5073C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17FABE9-76AD-C56C-67F4-2C036A116098}"/>
              </a:ext>
            </a:extLst>
          </p:cNvPr>
          <p:cNvSpPr>
            <a:spLocks noGrp="1"/>
          </p:cNvSpPr>
          <p:nvPr>
            <p:ph idx="1"/>
          </p:nvPr>
        </p:nvSpPr>
        <p:spPr/>
        <p:txBody>
          <a:bodyPr/>
          <a:lstStyle/>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(22) "goods" includes -</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 vessels, aircrafts and vehicles;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(b) stores;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(c) baggage;</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(d) currency and negotiable instruments; and</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nSpc>
                <a:spcPct val="107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(e) any other kind of movable property;</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marL="0" indent="0">
              <a:buNone/>
            </a:pPr>
            <a:endParaRPr lang="en-IN" dirty="0"/>
          </a:p>
        </p:txBody>
      </p:sp>
    </p:spTree>
    <p:extLst>
      <p:ext uri="{BB962C8B-B14F-4D97-AF65-F5344CB8AC3E}">
        <p14:creationId xmlns:p14="http://schemas.microsoft.com/office/powerpoint/2010/main" val="1939222889"/>
      </p:ext>
    </p:extLst>
  </p:cSld>
  <p:clrMapOvr>
    <a:overrideClrMapping bg1="lt1" tx1="dk1" bg2="lt2" tx2="dk2" accent1="accent1" accent2="accent2" accent3="accent3" accent4="accent4" accent5="accent5" accent6="accent6" hlink="hlink" folHlink="folHlink"/>
  </p:clrMapOvr>
</p:sld>
</file>

<file path=ppt/slides/slide11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AC2E0-499B-EDA1-5BF3-E6F621ED16F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0AFFB81-4BA1-C115-C7D6-97FED688F6F7}"/>
              </a:ext>
            </a:extLst>
          </p:cNvPr>
          <p:cNvSpPr>
            <a:spLocks noGrp="1"/>
          </p:cNvSpPr>
          <p:nvPr>
            <p:ph idx="1"/>
          </p:nvPr>
        </p:nvSpPr>
        <p:spPr/>
        <p:txBody>
          <a:bodyPr>
            <a:normAutofit/>
          </a:bodyPr>
          <a:lstStyle/>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(23) "import", with its grammatical variations and cognate expressions, means bringing into India from a place outside India;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(24)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21 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["arrival manifest or import manifest"] </a:t>
            </a:r>
            <a:r>
              <a:rPr lang="en-IN" sz="1800" kern="0" dirty="0" err="1">
                <a:solidFill>
                  <a:srgbClr val="212529"/>
                </a:solidFill>
                <a:effectLst/>
                <a:latin typeface="Poppins" panose="00000500000000000000" pitchFamily="2" charset="0"/>
                <a:ea typeface="Times New Roman" panose="02020603050405020304" pitchFamily="18" charset="0"/>
                <a:cs typeface="Latha" panose="020B0604020202020204" pitchFamily="34" charset="0"/>
              </a:rPr>
              <a:t>or"import</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report" means the manifest or report required to be delivered under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section 30</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(25) "imported goods" means any goods brought into India from a place outside India but does not include goods which have been cleared for home consumption;</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(26) "importer", in relation to any goods at any time between their importation and the time when they are cleared for home consumption, includes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22 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[any owner, beneficial owner] or any person holding himself out to be the importer;</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endParaRPr lang="en-IN" dirty="0"/>
          </a:p>
        </p:txBody>
      </p:sp>
    </p:spTree>
    <p:extLst>
      <p:ext uri="{BB962C8B-B14F-4D97-AF65-F5344CB8AC3E}">
        <p14:creationId xmlns:p14="http://schemas.microsoft.com/office/powerpoint/2010/main" val="2543009983"/>
      </p:ext>
    </p:extLst>
  </p:cSld>
  <p:clrMapOvr>
    <a:overrideClrMapping bg1="lt1" tx1="dk1" bg2="lt2" tx2="dk2" accent1="accent1" accent2="accent2" accent3="accent3" accent4="accent4" accent5="accent5" accent6="accent6" hlink="hlink" folHlink="folHlink"/>
  </p:clrMapOvr>
</p:sld>
</file>

<file path=ppt/slides/slide11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8B702-4CD1-1D4D-6FA7-A937C915FE75}"/>
              </a:ext>
            </a:extLst>
          </p:cNvPr>
          <p:cNvSpPr>
            <a:spLocks noGrp="1"/>
          </p:cNvSpPr>
          <p:nvPr>
            <p:ph type="title"/>
          </p:nvPr>
        </p:nvSpPr>
        <p:spPr>
          <a:xfrm>
            <a:off x="838200" y="365125"/>
            <a:ext cx="10515600" cy="488315"/>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FECEEB54-ED63-0DCC-D2C7-9A31CA91DF88}"/>
              </a:ext>
            </a:extLst>
          </p:cNvPr>
          <p:cNvSpPr>
            <a:spLocks noGrp="1"/>
          </p:cNvSpPr>
          <p:nvPr>
            <p:ph idx="1"/>
          </p:nvPr>
        </p:nvSpPr>
        <p:spPr>
          <a:xfrm>
            <a:off x="838200" y="995680"/>
            <a:ext cx="10515600" cy="5497195"/>
          </a:xfrm>
        </p:spPr>
        <p:txBody>
          <a:bodyPr>
            <a:normAutofit fontScale="92500"/>
          </a:bodyPr>
          <a:lstStyle/>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(30) "market price", in relation to any goods, means the wholesale price of the goods in the ordinary course of trade in India;</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(33) "prohibited goods" means any goods the import or export of which is subject to any prohibition under this Act or any other law for the time being in force but does not include any such goods in respect of which the conditions subject to which the goods are permitted to be imported or exported have been complied with;</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(37) "shipping bill" means a shipping bill referred to in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3"/>
              </a:rPr>
              <a:t>section 50</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(41) "value", in relation to any goods, means the value thereof determined in accordance with the provisions of </a:t>
            </a: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31 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[sub-section (1) or sub-section (2) of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4"/>
              </a:rPr>
              <a:t>Section 14</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baseline="3000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32 </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[(43) "warehouse" means a public warehouse licensed under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5"/>
              </a:rPr>
              <a:t>section 57</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 or a private warehouse licensed under section 58 or a special warehouse licensed under </a:t>
            </a:r>
            <a:r>
              <a:rPr lang="en-IN" sz="1800" u="sng" kern="0" dirty="0">
                <a:solidFill>
                  <a:srgbClr val="3E8ACC"/>
                </a:solidFill>
                <a:effectLst/>
                <a:latin typeface="Poppins" panose="00000500000000000000" pitchFamily="2" charset="0"/>
                <a:ea typeface="Times New Roman" panose="02020603050405020304" pitchFamily="18" charset="0"/>
                <a:cs typeface="Latha" panose="020B0604020202020204" pitchFamily="34" charset="0"/>
                <a:hlinkClick r:id="rId6"/>
              </a:rPr>
              <a:t>section 58A</a:t>
            </a: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spcAft>
                <a:spcPts val="800"/>
              </a:spcAft>
            </a:pPr>
            <a:r>
              <a:rPr lang="en-IN" sz="1800" kern="0" dirty="0">
                <a:solidFill>
                  <a:srgbClr val="212529"/>
                </a:solidFill>
                <a:effectLst/>
                <a:latin typeface="Poppins" panose="00000500000000000000" pitchFamily="2" charset="0"/>
                <a:ea typeface="Times New Roman" panose="02020603050405020304" pitchFamily="18" charset="0"/>
                <a:cs typeface="Latha" panose="020B0604020202020204" pitchFamily="34" charset="0"/>
              </a:rPr>
              <a:t>(44) "warehoused goods" means goods deposited in a warehouse;</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endParaRPr lang="en-IN" dirty="0"/>
          </a:p>
        </p:txBody>
      </p:sp>
    </p:spTree>
    <p:extLst>
      <p:ext uri="{BB962C8B-B14F-4D97-AF65-F5344CB8AC3E}">
        <p14:creationId xmlns:p14="http://schemas.microsoft.com/office/powerpoint/2010/main" val="292097460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Evolution of Customs</a:t>
            </a:r>
            <a:endParaRPr lang="en-US" dirty="0"/>
          </a:p>
        </p:txBody>
      </p:sp>
      <p:graphicFrame>
        <p:nvGraphicFramePr>
          <p:cNvPr id="4" name="Content Placeholder 3"/>
          <p:cNvGraphicFramePr>
            <a:graphicFrameLocks noGrp="1"/>
          </p:cNvGraphicFramePr>
          <p:nvPr>
            <p:ph idx="1"/>
          </p:nvPr>
        </p:nvGraphicFramePr>
        <p:xfrm>
          <a:off x="762000" y="1847088"/>
          <a:ext cx="10820400" cy="4807709"/>
        </p:xfrm>
        <a:graphic>
          <a:graphicData uri="http://schemas.openxmlformats.org/drawingml/2006/table">
            <a:tbl>
              <a:tblPr firstRow="1" bandRow="1">
                <a:tableStyleId>{5C22544A-7EE6-4342-B048-85BDC9FD1C3A}</a:tableStyleId>
              </a:tblPr>
              <a:tblGrid>
                <a:gridCol w="2028803">
                  <a:extLst>
                    <a:ext uri="{9D8B030D-6E8A-4147-A177-3AD203B41FA5}">
                      <a16:colId xmlns:a16="http://schemas.microsoft.com/office/drawing/2014/main" val="20000"/>
                    </a:ext>
                  </a:extLst>
                </a:gridCol>
                <a:gridCol w="8791597">
                  <a:extLst>
                    <a:ext uri="{9D8B030D-6E8A-4147-A177-3AD203B41FA5}">
                      <a16:colId xmlns:a16="http://schemas.microsoft.com/office/drawing/2014/main" val="20001"/>
                    </a:ext>
                  </a:extLst>
                </a:gridCol>
              </a:tblGrid>
              <a:tr h="523044">
                <a:tc>
                  <a:txBody>
                    <a:bodyPr/>
                    <a:lstStyle/>
                    <a:p>
                      <a:r>
                        <a:rPr lang="en-IN" dirty="0"/>
                        <a:t>Year</a:t>
                      </a:r>
                      <a:endParaRPr lang="en-US" dirty="0"/>
                    </a:p>
                  </a:txBody>
                  <a:tcPr marL="80998" marR="80998"/>
                </a:tc>
                <a:tc>
                  <a:txBody>
                    <a:bodyPr/>
                    <a:lstStyle/>
                    <a:p>
                      <a:r>
                        <a:rPr lang="en-IN" dirty="0"/>
                        <a:t>Progress</a:t>
                      </a:r>
                      <a:endParaRPr lang="en-US" dirty="0"/>
                    </a:p>
                  </a:txBody>
                  <a:tcPr marL="80998" marR="80998"/>
                </a:tc>
                <a:extLst>
                  <a:ext uri="{0D108BD9-81ED-4DB2-BD59-A6C34878D82A}">
                    <a16:rowId xmlns:a16="http://schemas.microsoft.com/office/drawing/2014/main" val="10000"/>
                  </a:ext>
                </a:extLst>
              </a:tr>
              <a:tr h="523044">
                <a:tc>
                  <a:txBody>
                    <a:bodyPr/>
                    <a:lstStyle/>
                    <a:p>
                      <a:r>
                        <a:rPr lang="en-IN" dirty="0"/>
                        <a:t>1788</a:t>
                      </a:r>
                      <a:endParaRPr lang="en-US" dirty="0"/>
                    </a:p>
                  </a:txBody>
                  <a:tcPr marL="80998" marR="80998"/>
                </a:tc>
                <a:tc>
                  <a:txBody>
                    <a:bodyPr/>
                    <a:lstStyle/>
                    <a:p>
                      <a:r>
                        <a:rPr lang="en-IN" dirty="0"/>
                        <a:t>Customs duty collection</a:t>
                      </a:r>
                      <a:r>
                        <a:rPr lang="en-IN" baseline="0" dirty="0"/>
                        <a:t> was abolished by Lord Cornwallis</a:t>
                      </a:r>
                    </a:p>
                  </a:txBody>
                  <a:tcPr marL="80998" marR="80998"/>
                </a:tc>
                <a:extLst>
                  <a:ext uri="{0D108BD9-81ED-4DB2-BD59-A6C34878D82A}">
                    <a16:rowId xmlns:a16="http://schemas.microsoft.com/office/drawing/2014/main" val="10001"/>
                  </a:ext>
                </a:extLst>
              </a:tr>
              <a:tr h="523044">
                <a:tc>
                  <a:txBody>
                    <a:bodyPr/>
                    <a:lstStyle/>
                    <a:p>
                      <a:r>
                        <a:rPr lang="en-IN" dirty="0"/>
                        <a:t>1801</a:t>
                      </a:r>
                      <a:endParaRPr lang="en-US" dirty="0"/>
                    </a:p>
                  </a:txBody>
                  <a:tcPr marL="80998" marR="80998"/>
                </a:tc>
                <a:tc>
                  <a:txBody>
                    <a:bodyPr/>
                    <a:lstStyle/>
                    <a:p>
                      <a:r>
                        <a:rPr lang="en-IN" baseline="0" dirty="0"/>
                        <a:t>Reintroduced </a:t>
                      </a:r>
                    </a:p>
                  </a:txBody>
                  <a:tcPr marL="80998" marR="80998"/>
                </a:tc>
                <a:extLst>
                  <a:ext uri="{0D108BD9-81ED-4DB2-BD59-A6C34878D82A}">
                    <a16:rowId xmlns:a16="http://schemas.microsoft.com/office/drawing/2014/main" val="10002"/>
                  </a:ext>
                </a:extLst>
              </a:tr>
              <a:tr h="523044">
                <a:tc>
                  <a:txBody>
                    <a:bodyPr/>
                    <a:lstStyle/>
                    <a:p>
                      <a:r>
                        <a:rPr lang="en-IN" dirty="0"/>
                        <a:t>1878</a:t>
                      </a:r>
                      <a:endParaRPr lang="en-US" dirty="0"/>
                    </a:p>
                  </a:txBody>
                  <a:tcPr marL="80998" marR="80998"/>
                </a:tc>
                <a:tc>
                  <a:txBody>
                    <a:bodyPr/>
                    <a:lstStyle/>
                    <a:p>
                      <a:r>
                        <a:rPr lang="en-IN" baseline="0" dirty="0"/>
                        <a:t>Sea Customs Act enacted</a:t>
                      </a:r>
                    </a:p>
                  </a:txBody>
                  <a:tcPr marL="80998" marR="80998"/>
                </a:tc>
                <a:extLst>
                  <a:ext uri="{0D108BD9-81ED-4DB2-BD59-A6C34878D82A}">
                    <a16:rowId xmlns:a16="http://schemas.microsoft.com/office/drawing/2014/main" val="10003"/>
                  </a:ext>
                </a:extLst>
              </a:tr>
              <a:tr h="523044">
                <a:tc>
                  <a:txBody>
                    <a:bodyPr/>
                    <a:lstStyle/>
                    <a:p>
                      <a:r>
                        <a:rPr lang="en-IN" dirty="0"/>
                        <a:t>1924</a:t>
                      </a:r>
                      <a:endParaRPr lang="en-US" dirty="0"/>
                    </a:p>
                  </a:txBody>
                  <a:tcPr marL="80998" marR="80998"/>
                </a:tc>
                <a:tc>
                  <a:txBody>
                    <a:bodyPr/>
                    <a:lstStyle/>
                    <a:p>
                      <a:r>
                        <a:rPr lang="en-IN" baseline="0" dirty="0"/>
                        <a:t>Land Customs Act enacted</a:t>
                      </a:r>
                    </a:p>
                  </a:txBody>
                  <a:tcPr marL="80998" marR="80998"/>
                </a:tc>
                <a:extLst>
                  <a:ext uri="{0D108BD9-81ED-4DB2-BD59-A6C34878D82A}">
                    <a16:rowId xmlns:a16="http://schemas.microsoft.com/office/drawing/2014/main" val="10004"/>
                  </a:ext>
                </a:extLst>
              </a:tr>
              <a:tr h="902790">
                <a:tc>
                  <a:txBody>
                    <a:bodyPr/>
                    <a:lstStyle/>
                    <a:p>
                      <a:r>
                        <a:rPr lang="en-IN" dirty="0"/>
                        <a:t>1934</a:t>
                      </a:r>
                      <a:endParaRPr lang="en-US" dirty="0"/>
                    </a:p>
                  </a:txBody>
                  <a:tcPr marL="80998" marR="80998"/>
                </a:tc>
                <a:tc>
                  <a:txBody>
                    <a:bodyPr/>
                    <a:lstStyle/>
                    <a:p>
                      <a:r>
                        <a:rPr lang="en-IN" baseline="0" dirty="0"/>
                        <a:t>Air customs was controlled by Indian Aircraft Act 1934 , earlier it was 1911</a:t>
                      </a:r>
                    </a:p>
                  </a:txBody>
                  <a:tcPr marL="80998" marR="80998"/>
                </a:tc>
                <a:extLst>
                  <a:ext uri="{0D108BD9-81ED-4DB2-BD59-A6C34878D82A}">
                    <a16:rowId xmlns:a16="http://schemas.microsoft.com/office/drawing/2014/main" val="10005"/>
                  </a:ext>
                </a:extLst>
              </a:tr>
              <a:tr h="1289699">
                <a:tc>
                  <a:txBody>
                    <a:bodyPr/>
                    <a:lstStyle/>
                    <a:p>
                      <a:r>
                        <a:rPr lang="en-IN" dirty="0"/>
                        <a:t>1962</a:t>
                      </a:r>
                      <a:endParaRPr lang="en-US" dirty="0"/>
                    </a:p>
                  </a:txBody>
                  <a:tcPr marL="80998" marR="80998"/>
                </a:tc>
                <a:tc>
                  <a:txBody>
                    <a:bodyPr/>
                    <a:lstStyle/>
                    <a:p>
                      <a:r>
                        <a:rPr lang="en-GB" sz="1800" kern="1200" dirty="0">
                          <a:solidFill>
                            <a:schemeClr val="dk1"/>
                          </a:solidFill>
                          <a:latin typeface="+mn-lt"/>
                          <a:ea typeface="+mn-ea"/>
                          <a:cs typeface="+mn-cs"/>
                        </a:rPr>
                        <a:t>Customs Act, 1962, repealed</a:t>
                      </a:r>
                      <a:r>
                        <a:rPr lang="en-GB" sz="1800" kern="1200" baseline="0" dirty="0">
                          <a:solidFill>
                            <a:schemeClr val="dk1"/>
                          </a:solidFill>
                          <a:latin typeface="+mn-lt"/>
                          <a:ea typeface="+mn-ea"/>
                          <a:cs typeface="+mn-cs"/>
                        </a:rPr>
                        <a:t> </a:t>
                      </a:r>
                      <a:r>
                        <a:rPr lang="en-GB" sz="1800" kern="1200" dirty="0">
                          <a:solidFill>
                            <a:schemeClr val="dk1"/>
                          </a:solidFill>
                          <a:latin typeface="+mn-lt"/>
                          <a:ea typeface="+mn-ea"/>
                          <a:cs typeface="+mn-cs"/>
                        </a:rPr>
                        <a:t>all the earlier enactments</a:t>
                      </a:r>
                      <a:r>
                        <a:rPr lang="en-GB" sz="1800" kern="1200" baseline="0" dirty="0">
                          <a:solidFill>
                            <a:schemeClr val="dk1"/>
                          </a:solidFill>
                          <a:latin typeface="+mn-lt"/>
                          <a:ea typeface="+mn-ea"/>
                          <a:cs typeface="+mn-cs"/>
                        </a:rPr>
                        <a:t> and consolidated Air , Sea and Land customs</a:t>
                      </a:r>
                      <a:endParaRPr lang="en-GB" sz="1800" kern="1200" dirty="0">
                        <a:solidFill>
                          <a:schemeClr val="dk1"/>
                        </a:solidFill>
                        <a:latin typeface="+mn-lt"/>
                        <a:ea typeface="+mn-ea"/>
                        <a:cs typeface="+mn-cs"/>
                      </a:endParaRPr>
                    </a:p>
                    <a:p>
                      <a:endParaRPr lang="en-IN" baseline="0" dirty="0"/>
                    </a:p>
                  </a:txBody>
                  <a:tcPr marL="80998" marR="80998"/>
                </a:tc>
                <a:extLst>
                  <a:ext uri="{0D108BD9-81ED-4DB2-BD59-A6C34878D82A}">
                    <a16:rowId xmlns:a16="http://schemas.microsoft.com/office/drawing/2014/main" val="10006"/>
                  </a:ext>
                </a:extLst>
              </a:tr>
            </a:tbl>
          </a:graphicData>
        </a:graphic>
      </p:graphicFrame>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6E59-48CA-3AA6-D71E-68A846E0ABA3}"/>
              </a:ext>
            </a:extLst>
          </p:cNvPr>
          <p:cNvSpPr>
            <a:spLocks noGrp="1"/>
          </p:cNvSpPr>
          <p:nvPr>
            <p:ph type="title"/>
          </p:nvPr>
        </p:nvSpPr>
        <p:spPr/>
        <p:txBody>
          <a:bodyPr/>
          <a:lstStyle/>
          <a:p>
            <a:r>
              <a:rPr lang="en-IN" dirty="0"/>
              <a:t>Tariff Classification</a:t>
            </a:r>
          </a:p>
        </p:txBody>
      </p:sp>
      <p:sp>
        <p:nvSpPr>
          <p:cNvPr id="3" name="Content Placeholder 2">
            <a:extLst>
              <a:ext uri="{FF2B5EF4-FFF2-40B4-BE49-F238E27FC236}">
                <a16:creationId xmlns:a16="http://schemas.microsoft.com/office/drawing/2014/main" id="{75BBFA94-F52C-19D9-5927-34AC6C5B0135}"/>
              </a:ext>
            </a:extLst>
          </p:cNvPr>
          <p:cNvSpPr>
            <a:spLocks noGrp="1"/>
          </p:cNvSpPr>
          <p:nvPr>
            <p:ph idx="1"/>
          </p:nvPr>
        </p:nvSpPr>
        <p:spPr/>
        <p:txBody>
          <a:bodyPr/>
          <a:lstStyle/>
          <a:p>
            <a:r>
              <a:rPr lang="en-IN" dirty="0"/>
              <a:t>Total 8 Digits under ITC (HS) classification i.e. Indian Trade classification (Harmonised system)</a:t>
            </a:r>
          </a:p>
          <a:p>
            <a:r>
              <a:rPr lang="en-IN" dirty="0"/>
              <a:t>Another term is HSN  - </a:t>
            </a:r>
            <a:r>
              <a:rPr lang="en-IN" dirty="0" err="1"/>
              <a:t>Hormonised</a:t>
            </a:r>
            <a:r>
              <a:rPr lang="en-IN" dirty="0"/>
              <a:t> system of Nomenclature</a:t>
            </a:r>
          </a:p>
          <a:p>
            <a:endParaRPr lang="en-IN" dirty="0"/>
          </a:p>
          <a:p>
            <a:r>
              <a:rPr lang="en-IN" dirty="0"/>
              <a:t>First 2 digits    			- Chapter no</a:t>
            </a:r>
          </a:p>
          <a:p>
            <a:r>
              <a:rPr lang="en-IN" dirty="0"/>
              <a:t>Second 2 digits			- Heading</a:t>
            </a:r>
          </a:p>
          <a:p>
            <a:r>
              <a:rPr lang="en-IN" dirty="0"/>
              <a:t>3</a:t>
            </a:r>
            <a:r>
              <a:rPr lang="en-IN" baseline="30000" dirty="0"/>
              <a:t>rd</a:t>
            </a:r>
            <a:r>
              <a:rPr lang="en-IN" dirty="0"/>
              <a:t> 2 digits				- Sub heading</a:t>
            </a:r>
          </a:p>
          <a:p>
            <a:r>
              <a:rPr lang="en-IN" dirty="0"/>
              <a:t>4</a:t>
            </a:r>
            <a:r>
              <a:rPr lang="en-IN" baseline="30000" dirty="0"/>
              <a:t>th</a:t>
            </a:r>
            <a:r>
              <a:rPr lang="en-IN" dirty="0"/>
              <a:t> 2 digits				- Tariff classification</a:t>
            </a:r>
          </a:p>
        </p:txBody>
      </p:sp>
    </p:spTree>
    <p:extLst>
      <p:ext uri="{BB962C8B-B14F-4D97-AF65-F5344CB8AC3E}">
        <p14:creationId xmlns:p14="http://schemas.microsoft.com/office/powerpoint/2010/main" val="34357697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1B5EF-22F4-40BF-1F2F-7C8C6BE1EF63}"/>
              </a:ext>
            </a:extLst>
          </p:cNvPr>
          <p:cNvSpPr>
            <a:spLocks noGrp="1"/>
          </p:cNvSpPr>
          <p:nvPr>
            <p:ph type="title"/>
          </p:nvPr>
        </p:nvSpPr>
        <p:spPr/>
        <p:txBody>
          <a:bodyPr/>
          <a:lstStyle/>
          <a:p>
            <a:r>
              <a:rPr lang="en-IN" dirty="0"/>
              <a:t>List of Books</a:t>
            </a:r>
          </a:p>
        </p:txBody>
      </p:sp>
      <p:sp>
        <p:nvSpPr>
          <p:cNvPr id="3" name="Content Placeholder 2">
            <a:extLst>
              <a:ext uri="{FF2B5EF4-FFF2-40B4-BE49-F238E27FC236}">
                <a16:creationId xmlns:a16="http://schemas.microsoft.com/office/drawing/2014/main" id="{45F2D6A7-93FE-436C-146B-38F9A92DA41E}"/>
              </a:ext>
            </a:extLst>
          </p:cNvPr>
          <p:cNvSpPr>
            <a:spLocks noGrp="1"/>
          </p:cNvSpPr>
          <p:nvPr>
            <p:ph idx="1"/>
          </p:nvPr>
        </p:nvSpPr>
        <p:spPr/>
        <p:txBody>
          <a:bodyPr/>
          <a:lstStyle/>
          <a:p>
            <a:r>
              <a:rPr lang="en-US" altLang="en-US" sz="2400" dirty="0">
                <a:solidFill>
                  <a:srgbClr val="000000"/>
                </a:solidFill>
              </a:rPr>
              <a:t>Customs Tariff – By R. K Jain</a:t>
            </a:r>
          </a:p>
          <a:p>
            <a:pPr>
              <a:lnSpc>
                <a:spcPct val="90000"/>
              </a:lnSpc>
              <a:buClr>
                <a:srgbClr val="800000"/>
              </a:buClr>
            </a:pPr>
            <a:r>
              <a:rPr lang="en-US" altLang="en-US" sz="2400" dirty="0">
                <a:solidFill>
                  <a:srgbClr val="000000"/>
                </a:solidFill>
              </a:rPr>
              <a:t>Customs Law Manual – By R. K Jain</a:t>
            </a:r>
          </a:p>
          <a:p>
            <a:pPr>
              <a:lnSpc>
                <a:spcPct val="90000"/>
              </a:lnSpc>
              <a:buClr>
                <a:srgbClr val="800000"/>
              </a:buClr>
            </a:pPr>
            <a:r>
              <a:rPr lang="en-US" altLang="en-US" sz="2400" dirty="0">
                <a:solidFill>
                  <a:srgbClr val="000000"/>
                </a:solidFill>
              </a:rPr>
              <a:t>Customs Valuation Law &amp; Practice – By S. Dutt Majumdar’s</a:t>
            </a:r>
          </a:p>
          <a:p>
            <a:pPr>
              <a:lnSpc>
                <a:spcPct val="90000"/>
              </a:lnSpc>
              <a:buClr>
                <a:srgbClr val="800000"/>
              </a:buClr>
            </a:pPr>
            <a:r>
              <a:rPr lang="en-US" altLang="en-US" sz="2400" dirty="0">
                <a:solidFill>
                  <a:srgbClr val="000000"/>
                </a:solidFill>
              </a:rPr>
              <a:t>Valuation under Customs Law – By R. Krishnan, R. </a:t>
            </a:r>
            <a:r>
              <a:rPr lang="en-US" altLang="en-US" sz="2400" dirty="0" err="1">
                <a:solidFill>
                  <a:srgbClr val="000000"/>
                </a:solidFill>
              </a:rPr>
              <a:t>Parasarthy</a:t>
            </a:r>
            <a:endParaRPr lang="en-US" altLang="en-US" sz="2400" dirty="0">
              <a:solidFill>
                <a:srgbClr val="000000"/>
              </a:solidFill>
            </a:endParaRPr>
          </a:p>
          <a:p>
            <a:pPr>
              <a:lnSpc>
                <a:spcPct val="90000"/>
              </a:lnSpc>
              <a:buClr>
                <a:srgbClr val="800000"/>
              </a:buClr>
            </a:pPr>
            <a:r>
              <a:rPr lang="en-US" altLang="en-US" sz="2400" dirty="0">
                <a:solidFill>
                  <a:srgbClr val="000000"/>
                </a:solidFill>
              </a:rPr>
              <a:t>Guide to Customs Procedure – By B. N Gururaj</a:t>
            </a:r>
          </a:p>
          <a:p>
            <a:pPr>
              <a:lnSpc>
                <a:spcPct val="90000"/>
              </a:lnSpc>
              <a:buClr>
                <a:srgbClr val="800000"/>
              </a:buClr>
            </a:pPr>
            <a:r>
              <a:rPr lang="en-US" altLang="en-US" sz="2400" dirty="0">
                <a:solidFill>
                  <a:srgbClr val="000000"/>
                </a:solidFill>
              </a:rPr>
              <a:t>Customs Law &amp; Procedures 2001 – By S. P Bhatnagar</a:t>
            </a:r>
          </a:p>
          <a:p>
            <a:pPr>
              <a:lnSpc>
                <a:spcPct val="90000"/>
              </a:lnSpc>
              <a:buClr>
                <a:srgbClr val="800000"/>
              </a:buClr>
            </a:pPr>
            <a:r>
              <a:rPr lang="en-US" altLang="en-US" sz="2400" dirty="0">
                <a:solidFill>
                  <a:srgbClr val="000000"/>
                </a:solidFill>
              </a:rPr>
              <a:t>Master Circular on Imports</a:t>
            </a:r>
          </a:p>
          <a:p>
            <a:pPr>
              <a:lnSpc>
                <a:spcPct val="90000"/>
              </a:lnSpc>
              <a:buClr>
                <a:srgbClr val="800000"/>
              </a:buClr>
            </a:pPr>
            <a:r>
              <a:rPr lang="en-US" altLang="en-US" sz="2400" dirty="0">
                <a:solidFill>
                  <a:srgbClr val="000000"/>
                </a:solidFill>
              </a:rPr>
              <a:t>Master Circular on Exports</a:t>
            </a:r>
          </a:p>
          <a:p>
            <a:pPr>
              <a:lnSpc>
                <a:spcPct val="90000"/>
              </a:lnSpc>
              <a:buClr>
                <a:srgbClr val="800000"/>
              </a:buClr>
            </a:pPr>
            <a:r>
              <a:rPr lang="en-US" altLang="en-US" sz="2400" dirty="0">
                <a:solidFill>
                  <a:srgbClr val="000000"/>
                </a:solidFill>
              </a:rPr>
              <a:t>Customs Law Guide – By R. Gururaj</a:t>
            </a:r>
          </a:p>
          <a:p>
            <a:endParaRPr lang="en-IN" dirty="0"/>
          </a:p>
        </p:txBody>
      </p:sp>
    </p:spTree>
    <p:extLst>
      <p:ext uri="{BB962C8B-B14F-4D97-AF65-F5344CB8AC3E}">
        <p14:creationId xmlns:p14="http://schemas.microsoft.com/office/powerpoint/2010/main" val="376999312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C40FB-ED9E-1F8C-0ACA-B291FBAB9826}"/>
              </a:ext>
            </a:extLst>
          </p:cNvPr>
          <p:cNvSpPr>
            <a:spLocks noGrp="1"/>
          </p:cNvSpPr>
          <p:nvPr>
            <p:ph type="title"/>
          </p:nvPr>
        </p:nvSpPr>
        <p:spPr>
          <a:xfrm>
            <a:off x="609600" y="704087"/>
            <a:ext cx="11074400" cy="3813483"/>
          </a:xfrm>
        </p:spPr>
        <p:txBody>
          <a:bodyPr/>
          <a:lstStyle/>
          <a:p>
            <a:r>
              <a:rPr lang="en-IN" dirty="0"/>
              <a:t>Important/Useful Websites</a:t>
            </a:r>
          </a:p>
        </p:txBody>
      </p:sp>
    </p:spTree>
    <p:extLst>
      <p:ext uri="{BB962C8B-B14F-4D97-AF65-F5344CB8AC3E}">
        <p14:creationId xmlns:p14="http://schemas.microsoft.com/office/powerpoint/2010/main" val="37975105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4"/>
          <p:cNvGraphicFramePr>
            <a:graphicFrameLocks noGrp="1"/>
          </p:cNvGraphicFramePr>
          <p:nvPr>
            <p:ph idx="1"/>
          </p:nvPr>
        </p:nvGraphicFramePr>
        <p:xfrm>
          <a:off x="1524000" y="1295400"/>
          <a:ext cx="9144000" cy="2938272"/>
        </p:xfrm>
        <a:graphic>
          <a:graphicData uri="http://schemas.openxmlformats.org/drawingml/2006/table">
            <a:tbl>
              <a:tblPr/>
              <a:tblGrid>
                <a:gridCol w="4038600">
                  <a:extLst>
                    <a:ext uri="{9D8B030D-6E8A-4147-A177-3AD203B41FA5}">
                      <a16:colId xmlns:a16="http://schemas.microsoft.com/office/drawing/2014/main" val="20000"/>
                    </a:ext>
                  </a:extLst>
                </a:gridCol>
                <a:gridCol w="5105400">
                  <a:extLst>
                    <a:ext uri="{9D8B030D-6E8A-4147-A177-3AD203B41FA5}">
                      <a16:colId xmlns:a16="http://schemas.microsoft.com/office/drawing/2014/main" val="20001"/>
                    </a:ext>
                  </a:extLst>
                </a:gridCol>
              </a:tblGrid>
              <a:tr h="18403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1" i="0" u="none" strike="noStrike" cap="none" normalizeH="0" baseline="0" dirty="0">
                          <a:ln>
                            <a:noFill/>
                          </a:ln>
                          <a:solidFill>
                            <a:schemeClr val="tx1"/>
                          </a:solidFill>
                          <a:effectLst/>
                          <a:latin typeface="+mn-lt"/>
                        </a:rPr>
                        <a:t>          </a:t>
                      </a:r>
                      <a:r>
                        <a:rPr kumimoji="0" lang="en-US" sz="2000" b="1" i="0" u="sng" strike="noStrike" cap="none" normalizeH="0" baseline="0" dirty="0">
                          <a:ln>
                            <a:noFill/>
                          </a:ln>
                          <a:solidFill>
                            <a:schemeClr val="tx1"/>
                          </a:solidFill>
                          <a:effectLst/>
                          <a:latin typeface="+mn-lt"/>
                        </a:rPr>
                        <a:t>ORGANISATIONS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000" b="1" i="0" u="none" strike="noStrike" cap="none" normalizeH="0" baseline="0">
                          <a:ln>
                            <a:noFill/>
                          </a:ln>
                          <a:solidFill>
                            <a:schemeClr val="tx1"/>
                          </a:solidFill>
                          <a:effectLst/>
                          <a:latin typeface="+mn-lt"/>
                        </a:rPr>
                        <a:t>            </a:t>
                      </a:r>
                      <a:r>
                        <a:rPr kumimoji="0" lang="en-US" sz="2000" b="1" i="0" u="sng" strike="noStrike" cap="none" normalizeH="0" baseline="0">
                          <a:ln>
                            <a:noFill/>
                          </a:ln>
                          <a:solidFill>
                            <a:schemeClr val="tx1"/>
                          </a:solidFill>
                          <a:effectLst/>
                          <a:latin typeface="+mn-lt"/>
                        </a:rPr>
                        <a:t>WEBSITE</a:t>
                      </a: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000" b="1" i="0" u="sng"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2847">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Foreign Exchange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Dealers Association of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India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www.fedai.org.in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4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255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Department of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Commerce &amp; Industry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www.commerce.nic.in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Foreign Trade Policy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www.dgft.gov.in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 name="Title 3"/>
          <p:cNvSpPr>
            <a:spLocks noGrp="1"/>
          </p:cNvSpPr>
          <p:nvPr>
            <p:ph type="title"/>
          </p:nvPr>
        </p:nvSpPr>
        <p:spPr>
          <a:xfrm>
            <a:off x="2133600" y="-76200"/>
            <a:ext cx="7239000" cy="1143000"/>
          </a:xfrm>
        </p:spPr>
        <p:txBody>
          <a:bodyPr/>
          <a:lstStyle/>
          <a:p>
            <a:pPr>
              <a:defRPr/>
            </a:pPr>
            <a:endParaRPr lang="en-IN" b="1" u="sng" dirty="0">
              <a:solidFill>
                <a:srgbClr val="002060"/>
              </a:solidFill>
              <a:latin typeface="Book Antiqua" pitchFamily="18"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4"/>
          <p:cNvGraphicFramePr>
            <a:graphicFrameLocks noGrp="1"/>
          </p:cNvGraphicFramePr>
          <p:nvPr>
            <p:ph idx="1"/>
          </p:nvPr>
        </p:nvGraphicFramePr>
        <p:xfrm>
          <a:off x="1524000" y="0"/>
          <a:ext cx="8991600" cy="6886322"/>
        </p:xfrm>
        <a:graphic>
          <a:graphicData uri="http://schemas.openxmlformats.org/drawingml/2006/table">
            <a:tbl>
              <a:tblPr/>
              <a:tblGrid>
                <a:gridCol w="3971290">
                  <a:extLst>
                    <a:ext uri="{9D8B030D-6E8A-4147-A177-3AD203B41FA5}">
                      <a16:colId xmlns:a16="http://schemas.microsoft.com/office/drawing/2014/main" val="20000"/>
                    </a:ext>
                  </a:extLst>
                </a:gridCol>
                <a:gridCol w="5020310">
                  <a:extLst>
                    <a:ext uri="{9D8B030D-6E8A-4147-A177-3AD203B41FA5}">
                      <a16:colId xmlns:a16="http://schemas.microsoft.com/office/drawing/2014/main" val="20001"/>
                    </a:ext>
                  </a:extLst>
                </a:gridCol>
              </a:tblGrid>
              <a:tr h="101468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World Trade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Organization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www.wto.org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468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Foreign Exchange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Management Act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www.femaonline.com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1117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Reserve Bank Of India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www.rbi.org.in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1468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Federation of Indian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Chamber of Commerce &amp;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Industry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www.ficci.com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795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Asian Clearing Union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ACU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www.asainclearingunion.org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874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Informative Site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www.ieport.com</a:t>
                      </a:r>
                      <a:endParaRPr kumimoji="0" lang="en-US" sz="28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744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Country Profiles-Good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Informative Site</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dirty="0">
                          <a:ln>
                            <a:noFill/>
                          </a:ln>
                          <a:solidFill>
                            <a:srgbClr val="002060"/>
                          </a:solidFill>
                          <a:effectLst/>
                          <a:latin typeface="+mn-lt"/>
                        </a:rPr>
                        <a:t>http://www.indianindustry.com/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dirty="0">
                          <a:ln>
                            <a:noFill/>
                          </a:ln>
                          <a:solidFill>
                            <a:srgbClr val="002060"/>
                          </a:solidFill>
                          <a:effectLst/>
                          <a:latin typeface="+mn-lt"/>
                        </a:rPr>
                        <a:t>country-profiles/south-africa.html</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000" b="0" i="0" u="none" strike="noStrike" cap="none" normalizeH="0" baseline="0" dirty="0">
                        <a:ln>
                          <a:noFill/>
                        </a:ln>
                        <a:solidFill>
                          <a:srgbClr val="002060"/>
                        </a:solidFill>
                        <a:effectLst/>
                        <a:latin typeface="+mn-l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000" b="0" i="0" u="none" strike="noStrike" cap="none" normalizeH="0" baseline="0" dirty="0">
                          <a:ln>
                            <a:noFill/>
                          </a:ln>
                          <a:solidFill>
                            <a:srgbClr val="002060"/>
                          </a:solidFill>
                          <a:effectLst/>
                          <a:latin typeface="+mn-lt"/>
                        </a:rPr>
                        <a:t>www.legallyindia.com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0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9964" name="TextBox 7"/>
          <p:cNvSpPr txBox="1">
            <a:spLocks noChangeArrowheads="1"/>
          </p:cNvSpPr>
          <p:nvPr/>
        </p:nvSpPr>
        <p:spPr bwMode="auto">
          <a:xfrm>
            <a:off x="2362200" y="6248400"/>
            <a:ext cx="2667000" cy="369888"/>
          </a:xfrm>
          <a:prstGeom prst="rect">
            <a:avLst/>
          </a:prstGeom>
          <a:noFill/>
          <a:ln w="9525">
            <a:noFill/>
            <a:miter lim="800000"/>
            <a:headEnd/>
            <a:tailEnd/>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a:ea typeface="Verdana" pitchFamily="34" charset="0"/>
                <a:cs typeface="Verdana" pitchFamily="34" charset="0"/>
              </a:rPr>
              <a:t>  </a:t>
            </a:r>
            <a:r>
              <a:rPr kumimoji="0" lang="en-US" sz="1800" b="1" i="0" u="none" strike="noStrike" kern="1200" cap="none" spc="0" normalizeH="0" baseline="0" noProof="0" dirty="0">
                <a:ln>
                  <a:noFill/>
                </a:ln>
                <a:solidFill>
                  <a:prstClr val="black"/>
                </a:solidFill>
                <a:effectLst/>
                <a:uLnTx/>
                <a:uFillTx/>
                <a:latin typeface="Calibri"/>
                <a:ea typeface="Verdana" pitchFamily="34" charset="0"/>
                <a:cs typeface="Verdana" pitchFamily="34" charset="0"/>
              </a:rPr>
              <a:t>Legal Aspects</a:t>
            </a:r>
            <a:endParaRPr kumimoji="0" lang="en-IN" sz="1800" b="1" i="0" u="none" strike="noStrike" kern="1200" cap="none" spc="0" normalizeH="0" baseline="0" noProof="0" dirty="0">
              <a:ln>
                <a:noFill/>
              </a:ln>
              <a:solidFill>
                <a:prstClr val="black"/>
              </a:solidFill>
              <a:effectLst/>
              <a:uLnTx/>
              <a:uFillTx/>
              <a:latin typeface="Calibri"/>
              <a:ea typeface="Verdana" pitchFamily="34" charset="0"/>
              <a:cs typeface="Verdana" pitchFamily="34" charset="0"/>
            </a:endParaRPr>
          </a:p>
        </p:txBody>
      </p:sp>
      <p:cxnSp>
        <p:nvCxnSpPr>
          <p:cNvPr id="6" name="Straight Connector 5"/>
          <p:cNvCxnSpPr/>
          <p:nvPr/>
        </p:nvCxnSpPr>
        <p:spPr>
          <a:xfrm>
            <a:off x="1524000" y="6019800"/>
            <a:ext cx="8153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8"/>
          <p:cNvGraphicFramePr>
            <a:graphicFrameLocks noGrp="1"/>
          </p:cNvGraphicFramePr>
          <p:nvPr>
            <p:ph idx="1"/>
          </p:nvPr>
        </p:nvGraphicFramePr>
        <p:xfrm>
          <a:off x="1524000" y="1"/>
          <a:ext cx="8991600" cy="6857999"/>
        </p:xfrm>
        <a:graphic>
          <a:graphicData uri="http://schemas.openxmlformats.org/drawingml/2006/table">
            <a:tbl>
              <a:tblPr/>
              <a:tblGrid>
                <a:gridCol w="4046220">
                  <a:extLst>
                    <a:ext uri="{9D8B030D-6E8A-4147-A177-3AD203B41FA5}">
                      <a16:colId xmlns:a16="http://schemas.microsoft.com/office/drawing/2014/main" val="20000"/>
                    </a:ext>
                  </a:extLst>
                </a:gridCol>
                <a:gridCol w="4945380">
                  <a:extLst>
                    <a:ext uri="{9D8B030D-6E8A-4147-A177-3AD203B41FA5}">
                      <a16:colId xmlns:a16="http://schemas.microsoft.com/office/drawing/2014/main" val="20001"/>
                    </a:ext>
                  </a:extLst>
                </a:gridCol>
              </a:tblGrid>
              <a:tr h="770742">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SAARC</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6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www.sdc.gov.in</a:t>
                      </a:r>
                      <a:endParaRPr kumimoji="0" lang="en-US" sz="5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568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International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Chamber of Commerce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6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www.iccwbo.org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19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Central Board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of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Indirect Taxes and Customs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http://www.cbic.gov.in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9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Zonal joint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Directorate General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of Foreign Trade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http://zjdgft.tn.nic.in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9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72616">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Indian Trade Promotion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Organization.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http://www.indiatradefair.</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com/index.html</a:t>
                      </a:r>
                      <a:endParaRPr kumimoji="0" lang="en-US" sz="5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40056">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   Market Development</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Assistance– MDA- for</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1" i="0" u="none" strike="noStrike" cap="none" normalizeH="0" baseline="0" dirty="0">
                          <a:ln>
                            <a:noFill/>
                          </a:ln>
                          <a:solidFill>
                            <a:schemeClr val="tx1"/>
                          </a:solidFill>
                          <a:effectLst/>
                          <a:latin typeface="+mn-lt"/>
                        </a:rPr>
                        <a:t>                     SSI Unit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a:ln>
                            <a:noFill/>
                          </a:ln>
                          <a:solidFill>
                            <a:srgbClr val="002060"/>
                          </a:solidFill>
                          <a:effectLst/>
                          <a:latin typeface="+mn-lt"/>
                        </a:rPr>
                        <a:t>www.commerce.nic.in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4"/>
          <p:cNvGraphicFramePr>
            <a:graphicFrameLocks noGrp="1"/>
          </p:cNvGraphicFramePr>
          <p:nvPr>
            <p:ph idx="1"/>
          </p:nvPr>
        </p:nvGraphicFramePr>
        <p:xfrm>
          <a:off x="1524000" y="-23813"/>
          <a:ext cx="9144000" cy="6881813"/>
        </p:xfrm>
        <a:graphic>
          <a:graphicData uri="http://schemas.openxmlformats.org/drawingml/2006/table">
            <a:tbl>
              <a:tblPr/>
              <a:tblGrid>
                <a:gridCol w="4427538">
                  <a:extLst>
                    <a:ext uri="{9D8B030D-6E8A-4147-A177-3AD203B41FA5}">
                      <a16:colId xmlns:a16="http://schemas.microsoft.com/office/drawing/2014/main" val="20000"/>
                    </a:ext>
                  </a:extLst>
                </a:gridCol>
                <a:gridCol w="4716462">
                  <a:extLst>
                    <a:ext uri="{9D8B030D-6E8A-4147-A177-3AD203B41FA5}">
                      <a16:colId xmlns:a16="http://schemas.microsoft.com/office/drawing/2014/main" val="20001"/>
                    </a:ext>
                  </a:extLst>
                </a:gridCol>
              </a:tblGrid>
              <a:tr h="125045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Department of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Commerce – Export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Import Data bank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http://www.commerce.nic.</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in/</a:t>
                      </a:r>
                      <a:r>
                        <a:rPr kumimoji="0" lang="en-US" sz="2400" b="0" i="0" u="none" strike="noStrike" cap="none" normalizeH="0" baseline="0" dirty="0" err="1">
                          <a:ln>
                            <a:noFill/>
                          </a:ln>
                          <a:solidFill>
                            <a:srgbClr val="002060"/>
                          </a:solidFill>
                          <a:effectLst/>
                          <a:latin typeface="+mn-lt"/>
                        </a:rPr>
                        <a:t>eidb</a:t>
                      </a:r>
                      <a:r>
                        <a:rPr kumimoji="0" lang="en-US" sz="2400" b="0" i="0" u="none" strike="noStrike" cap="none" normalizeH="0" baseline="0" dirty="0">
                          <a:ln>
                            <a:noFill/>
                          </a:ln>
                          <a:solidFill>
                            <a:srgbClr val="002060"/>
                          </a:solidFill>
                          <a:effectLst/>
                          <a:latin typeface="+mn-lt"/>
                        </a:rPr>
                        <a:t>/ecomg.asp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817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Federation of Indian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Export Organization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6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www.fieo.com</a:t>
                      </a:r>
                      <a:endParaRPr kumimoji="0" lang="en-US" sz="5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158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Indian Institute of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Packaging</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1"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www.iip.in.com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2389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World Trade Centre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www.wtcmumbai.org</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771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1"/>
                          </a:solidFill>
                          <a:effectLst/>
                          <a:latin typeface="+mn-lt"/>
                        </a:rPr>
                        <a:t>             </a:t>
                      </a:r>
                      <a:r>
                        <a:rPr kumimoji="0" lang="en-US" sz="1800" b="1" i="0" u="none" strike="noStrike" cap="none" normalizeH="0" baseline="0" dirty="0">
                          <a:ln>
                            <a:noFill/>
                          </a:ln>
                          <a:solidFill>
                            <a:schemeClr val="tx1"/>
                          </a:solidFill>
                          <a:effectLst/>
                          <a:latin typeface="+mn-lt"/>
                        </a:rPr>
                        <a:t>     Department of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Scientific &amp; Industrial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Research</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800" b="1" i="0" u="none" strike="noStrike" cap="none" normalizeH="0" baseline="0" dirty="0">
                        <a:ln>
                          <a:noFill/>
                        </a:ln>
                        <a:solidFill>
                          <a:schemeClr val="tx1"/>
                        </a:solidFill>
                        <a:effectLst/>
                        <a:latin typeface="+mn-l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mn-lt"/>
                        </a:rPr>
                        <a:t>              Informative Site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http://dsir.nic.in/advt/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dsirad1.htm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mn-l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mn-lt"/>
                        </a:rPr>
                        <a:t>www.eximkey.com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mn-lt"/>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0" i="0" u="none" strike="noStrike" cap="none" normalizeH="0" baseline="0" dirty="0">
                        <a:ln>
                          <a:noFill/>
                        </a:ln>
                        <a:solidFill>
                          <a:srgbClr val="00206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3" name="Straight Connector 2"/>
          <p:cNvCxnSpPr/>
          <p:nvPr/>
        </p:nvCxnSpPr>
        <p:spPr>
          <a:xfrm>
            <a:off x="1524000" y="5638800"/>
            <a:ext cx="8153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24"/>
          <p:cNvGraphicFramePr>
            <a:graphicFrameLocks/>
          </p:cNvGraphicFramePr>
          <p:nvPr/>
        </p:nvGraphicFramePr>
        <p:xfrm>
          <a:off x="1524001" y="-1"/>
          <a:ext cx="9143999" cy="6629401"/>
        </p:xfrm>
        <a:graphic>
          <a:graphicData uri="http://schemas.openxmlformats.org/drawingml/2006/table">
            <a:tbl>
              <a:tblPr/>
              <a:tblGrid>
                <a:gridCol w="4046537">
                  <a:extLst>
                    <a:ext uri="{9D8B030D-6E8A-4147-A177-3AD203B41FA5}">
                      <a16:colId xmlns:a16="http://schemas.microsoft.com/office/drawing/2014/main" val="20000"/>
                    </a:ext>
                  </a:extLst>
                </a:gridCol>
                <a:gridCol w="5097462">
                  <a:extLst>
                    <a:ext uri="{9D8B030D-6E8A-4147-A177-3AD203B41FA5}">
                      <a16:colId xmlns:a16="http://schemas.microsoft.com/office/drawing/2014/main" val="20001"/>
                    </a:ext>
                  </a:extLst>
                </a:gridCol>
              </a:tblGrid>
              <a:tr h="128349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Ministry of Commerce &amp;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Industry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www.commerce.nic.in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2670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Informative Sites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www.eximguru.com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www.eximbankindia.com</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380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Ministry of External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Affairs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www.mea.gov.in</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9539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National Centre for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Book Antiqua" pitchFamily="18" charset="0"/>
                          <a:ea typeface="Verdana" pitchFamily="34" charset="0"/>
                          <a:cs typeface="Verdana" pitchFamily="34" charset="0"/>
                        </a:rPr>
                        <a:t>         Trade Information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400" b="0" i="0" u="none" strike="noStrike" cap="none" normalizeH="0" baseline="0" dirty="0">
                          <a:ln>
                            <a:noFill/>
                          </a:ln>
                          <a:solidFill>
                            <a:srgbClr val="002060"/>
                          </a:solidFill>
                          <a:effectLst/>
                          <a:latin typeface="Book Antiqua" pitchFamily="18" charset="0"/>
                          <a:ea typeface="Verdana" pitchFamily="34" charset="0"/>
                          <a:cs typeface="Verdana" pitchFamily="34" charset="0"/>
                        </a:rPr>
                        <a:t>www.ncti.gov.in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600202" y="152401"/>
          <a:ext cx="9143999" cy="6324599"/>
        </p:xfrm>
        <a:graphic>
          <a:graphicData uri="http://schemas.openxmlformats.org/drawingml/2006/table">
            <a:tbl>
              <a:tblPr/>
              <a:tblGrid>
                <a:gridCol w="4046537">
                  <a:extLst>
                    <a:ext uri="{9D8B030D-6E8A-4147-A177-3AD203B41FA5}">
                      <a16:colId xmlns:a16="http://schemas.microsoft.com/office/drawing/2014/main" val="20000"/>
                    </a:ext>
                  </a:extLst>
                </a:gridCol>
                <a:gridCol w="5097462">
                  <a:extLst>
                    <a:ext uri="{9D8B030D-6E8A-4147-A177-3AD203B41FA5}">
                      <a16:colId xmlns:a16="http://schemas.microsoft.com/office/drawing/2014/main" val="20001"/>
                    </a:ext>
                  </a:extLst>
                </a:gridCol>
              </a:tblGrid>
              <a:tr h="1343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normalizeH="0" baseline="0" dirty="0">
                          <a:ln>
                            <a:noFill/>
                          </a:ln>
                          <a:solidFill>
                            <a:schemeClr val="tx1"/>
                          </a:solidFill>
                          <a:effectLst/>
                          <a:latin typeface="Times New Roman" pitchFamily="18" charset="0"/>
                          <a:ea typeface="+mn-ea"/>
                          <a:cs typeface="Times New Roman" pitchFamily="18" charset="0"/>
                        </a:rPr>
                        <a:t>World Customs Organizations</a:t>
                      </a:r>
                      <a:endParaRPr kumimoji="0" lang="en-US" sz="2400" b="1" i="0" u="none" strike="noStrike" cap="none" normalizeH="0" baseline="0" dirty="0">
                        <a:ln>
                          <a:noFill/>
                        </a:ln>
                        <a:solidFill>
                          <a:schemeClr val="tx1"/>
                        </a:solidFill>
                        <a:effectLst/>
                        <a:latin typeface="Times New Roman" pitchFamily="18" charset="0"/>
                        <a:ea typeface="Verdana" pitchFamily="34" charset="0"/>
                        <a:cs typeface="Times New Roman" pitchFamily="18" charset="0"/>
                      </a:endParaRPr>
                    </a:p>
                    <a:p>
                      <a:endParaRPr lang="en-IN" sz="2400" b="1" dirty="0">
                        <a:latin typeface="Times New Roman" pitchFamily="18" charset="0"/>
                        <a:cs typeface="Times New Roman"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br>
                        <a:rPr lang="en-IN" sz="2400" b="1" u="sng" dirty="0">
                          <a:solidFill>
                            <a:srgbClr val="002060"/>
                          </a:solidFill>
                          <a:latin typeface="Times New Roman" pitchFamily="18" charset="0"/>
                          <a:cs typeface="Times New Roman" pitchFamily="18" charset="0"/>
                          <a:hlinkClick r:id="rId2"/>
                        </a:rPr>
                      </a:br>
                      <a:r>
                        <a:rPr lang="en-IN" sz="2400" b="1" u="sng" dirty="0">
                          <a:solidFill>
                            <a:srgbClr val="002060"/>
                          </a:solidFill>
                          <a:latin typeface="Times New Roman" pitchFamily="18" charset="0"/>
                          <a:cs typeface="Times New Roman" pitchFamily="18" charset="0"/>
                          <a:hlinkClick r:id="rId2"/>
                        </a:rPr>
                        <a:t>www.wcoomd.org</a:t>
                      </a:r>
                      <a:endParaRPr lang="en-IN" sz="2400" b="1" dirty="0">
                        <a:solidFill>
                          <a:srgbClr val="00206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7823">
                <a:tc>
                  <a:txBody>
                    <a:bodyPr/>
                    <a:lstStyle/>
                    <a:p>
                      <a:r>
                        <a:rPr lang="en-US" sz="2400" b="1" dirty="0">
                          <a:latin typeface="Times New Roman" pitchFamily="18" charset="0"/>
                          <a:cs typeface="Times New Roman" pitchFamily="18" charset="0"/>
                        </a:rPr>
                        <a:t>World Trade Organizations </a:t>
                      </a:r>
                      <a:endParaRPr lang="en-IN" sz="2400" b="1" dirty="0">
                        <a:latin typeface="Times New Roman" pitchFamily="18" charset="0"/>
                        <a:cs typeface="Times New Roman"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IN" sz="2400" b="1" u="sng" dirty="0">
                          <a:solidFill>
                            <a:srgbClr val="002060"/>
                          </a:solidFill>
                          <a:latin typeface="Times New Roman" pitchFamily="18" charset="0"/>
                          <a:cs typeface="Times New Roman" pitchFamily="18" charset="0"/>
                          <a:hlinkClick r:id="rId3"/>
                        </a:rPr>
                        <a:t>www.wto.org</a:t>
                      </a:r>
                      <a:endParaRPr lang="en-IN" sz="2400" b="1" dirty="0">
                        <a:solidFill>
                          <a:srgbClr val="00206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90576">
                <a:tc>
                  <a:txBody>
                    <a:bodyPr/>
                    <a:lstStyle/>
                    <a:p>
                      <a:r>
                        <a:rPr lang="en-IN" sz="2400" b="1" dirty="0">
                          <a:latin typeface="Times New Roman" pitchFamily="18" charset="0"/>
                          <a:cs typeface="Times New Roman" pitchFamily="18" charset="0"/>
                        </a:rPr>
                        <a:t>Informative</a:t>
                      </a:r>
                      <a:r>
                        <a:rPr lang="en-IN" sz="2400" b="1" baseline="0" dirty="0">
                          <a:latin typeface="Times New Roman" pitchFamily="18" charset="0"/>
                          <a:cs typeface="Times New Roman" pitchFamily="18" charset="0"/>
                        </a:rPr>
                        <a:t> Site</a:t>
                      </a:r>
                      <a:endParaRPr lang="en-IN" sz="2400" b="1" dirty="0">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IN" sz="2400" b="1" dirty="0">
                          <a:solidFill>
                            <a:srgbClr val="002060"/>
                          </a:solidFill>
                          <a:latin typeface="Times New Roman" pitchFamily="18" charset="0"/>
                          <a:cs typeface="Times New Roman" pitchFamily="18" charset="0"/>
                        </a:rPr>
                        <a:t>www.indiantradeportal.in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2410">
                <a:tc>
                  <a:txBody>
                    <a:bodyPr/>
                    <a:lstStyle/>
                    <a:p>
                      <a:r>
                        <a:rPr lang="en-IN" sz="2400" b="1" dirty="0">
                          <a:latin typeface="Times New Roman" pitchFamily="18" charset="0"/>
                          <a:cs typeface="Times New Roman" pitchFamily="18" charset="0"/>
                        </a:rPr>
                        <a:t>World Tariff Profile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IN" sz="2400" b="1" dirty="0">
                          <a:solidFill>
                            <a:srgbClr val="002060"/>
                          </a:solidFill>
                          <a:latin typeface="Times New Roman" pitchFamily="18" charset="0"/>
                          <a:cs typeface="Times New Roman" pitchFamily="18" charset="0"/>
                        </a:rPr>
                        <a:t>www.wto.org/statistics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22205">
                <a:tc>
                  <a:txBody>
                    <a:bodyPr/>
                    <a:lstStyle/>
                    <a:p>
                      <a:r>
                        <a:rPr lang="en-IN" sz="2400" b="1" dirty="0">
                          <a:latin typeface="Times New Roman" pitchFamily="18" charset="0"/>
                          <a:cs typeface="Times New Roman" pitchFamily="18" charset="0"/>
                        </a:rPr>
                        <a:t>Global Linker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IN" sz="2400" b="1" dirty="0">
                          <a:solidFill>
                            <a:srgbClr val="002060"/>
                          </a:solidFill>
                          <a:latin typeface="Times New Roman" pitchFamily="18" charset="0"/>
                          <a:cs typeface="Times New Roman" pitchFamily="18" charset="0"/>
                        </a:rPr>
                        <a:t>www.globallinker.com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228202">
                <a:tc>
                  <a:txBody>
                    <a:bodyPr/>
                    <a:lstStyle/>
                    <a:p>
                      <a:r>
                        <a:rPr lang="en-IN" sz="2400" b="1" dirty="0">
                          <a:latin typeface="Times New Roman" pitchFamily="18" charset="0"/>
                          <a:cs typeface="Times New Roman" pitchFamily="18" charset="0"/>
                        </a:rPr>
                        <a:t>Indian Trade Journal</a:t>
                      </a:r>
                      <a:r>
                        <a:rPr lang="en-IN" sz="2400" b="1" baseline="0" dirty="0">
                          <a:latin typeface="Times New Roman" pitchFamily="18" charset="0"/>
                          <a:cs typeface="Times New Roman" pitchFamily="18" charset="0"/>
                        </a:rPr>
                        <a:t> </a:t>
                      </a:r>
                      <a:endParaRPr lang="en-IN" sz="2400" b="1" dirty="0">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IN" sz="2400" b="1" dirty="0">
                          <a:solidFill>
                            <a:srgbClr val="002060"/>
                          </a:solidFill>
                        </a:rPr>
                        <a:t>http://itj.gov.in</a:t>
                      </a:r>
                      <a:endParaRPr lang="en-IN" sz="2400" b="1" dirty="0">
                        <a:solidFill>
                          <a:srgbClr val="002060"/>
                        </a:solidFill>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ree Thank You Slide | Slidebazaar">
            <a:extLst>
              <a:ext uri="{FF2B5EF4-FFF2-40B4-BE49-F238E27FC236}">
                <a16:creationId xmlns:a16="http://schemas.microsoft.com/office/drawing/2014/main" id="{02129A4F-DB69-7DF7-D0DE-6D8903E2DA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2086" y="1480458"/>
            <a:ext cx="8784771" cy="4767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611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AFB9-DA03-663E-F029-EF32C7B641C6}"/>
              </a:ext>
            </a:extLst>
          </p:cNvPr>
          <p:cNvSpPr>
            <a:spLocks noGrp="1"/>
          </p:cNvSpPr>
          <p:nvPr>
            <p:ph type="title"/>
          </p:nvPr>
        </p:nvSpPr>
        <p:spPr/>
        <p:txBody>
          <a:bodyPr/>
          <a:lstStyle/>
          <a:p>
            <a:r>
              <a:rPr lang="en-IN" dirty="0"/>
              <a:t>Territorial waters</a:t>
            </a:r>
          </a:p>
        </p:txBody>
      </p:sp>
      <p:sp>
        <p:nvSpPr>
          <p:cNvPr id="3" name="Content Placeholder 2">
            <a:extLst>
              <a:ext uri="{FF2B5EF4-FFF2-40B4-BE49-F238E27FC236}">
                <a16:creationId xmlns:a16="http://schemas.microsoft.com/office/drawing/2014/main" id="{1D733FD9-7CA6-FDAE-354C-B432218C95AE}"/>
              </a:ext>
            </a:extLst>
          </p:cNvPr>
          <p:cNvSpPr>
            <a:spLocks noGrp="1"/>
          </p:cNvSpPr>
          <p:nvPr>
            <p:ph idx="1"/>
          </p:nvPr>
        </p:nvSpPr>
        <p:spPr/>
        <p:txBody>
          <a:bodyPr>
            <a:normAutofit fontScale="70000" lnSpcReduction="20000"/>
          </a:bodyPr>
          <a:lstStyle/>
          <a:p>
            <a:pPr algn="just">
              <a:lnSpc>
                <a:spcPct val="150000"/>
              </a:lnSpc>
            </a:pPr>
            <a:r>
              <a:rPr lang="en-US" b="0" i="0" dirty="0">
                <a:solidFill>
                  <a:srgbClr val="202124"/>
                </a:solidFill>
                <a:effectLst/>
                <a:latin typeface="Google Sans"/>
              </a:rPr>
              <a:t>The territorial jurisdiction extends to territorial water </a:t>
            </a:r>
            <a:r>
              <a:rPr lang="en-US" b="0" i="0" dirty="0">
                <a:solidFill>
                  <a:srgbClr val="040C28"/>
                </a:solidFill>
                <a:effectLst/>
                <a:latin typeface="Google Sans"/>
              </a:rPr>
              <a:t>up to 12 nautical miles</a:t>
            </a:r>
            <a:r>
              <a:rPr lang="en-US" b="0" i="0" dirty="0">
                <a:solidFill>
                  <a:srgbClr val="202124"/>
                </a:solidFill>
                <a:effectLst/>
                <a:latin typeface="Google Sans"/>
              </a:rPr>
              <a:t> from the nearest point of the baseline; </a:t>
            </a:r>
          </a:p>
          <a:p>
            <a:pPr algn="just">
              <a:lnSpc>
                <a:spcPct val="150000"/>
              </a:lnSpc>
            </a:pPr>
            <a:r>
              <a:rPr lang="en-US" b="0" i="0" dirty="0">
                <a:solidFill>
                  <a:srgbClr val="202124"/>
                </a:solidFill>
                <a:effectLst/>
                <a:latin typeface="Google Sans"/>
              </a:rPr>
              <a:t>beyond territorial waters is the Contiguous Zone extending up to 24 nautical miles; </a:t>
            </a:r>
          </a:p>
          <a:p>
            <a:pPr algn="just">
              <a:lnSpc>
                <a:spcPct val="150000"/>
              </a:lnSpc>
            </a:pPr>
            <a:r>
              <a:rPr lang="en-US" b="0" i="0" dirty="0">
                <a:solidFill>
                  <a:srgbClr val="202124"/>
                </a:solidFill>
                <a:effectLst/>
                <a:latin typeface="Google Sans"/>
              </a:rPr>
              <a:t>and beyond that up to 200 nautical miles is the Exclusive Economic Zone of India.</a:t>
            </a:r>
          </a:p>
          <a:p>
            <a:pPr algn="just">
              <a:lnSpc>
                <a:spcPct val="150000"/>
              </a:lnSpc>
            </a:pPr>
            <a:r>
              <a:rPr lang="en-US" b="0" i="0" dirty="0">
                <a:solidFill>
                  <a:srgbClr val="202124"/>
                </a:solidFill>
                <a:effectLst/>
                <a:latin typeface="arial" panose="020B0604020202020204" pitchFamily="34" charset="0"/>
              </a:rPr>
              <a:t>Exclusive Economic Zone is an area of coastal water and </a:t>
            </a:r>
            <a:r>
              <a:rPr lang="en-US" dirty="0">
                <a:solidFill>
                  <a:srgbClr val="202124"/>
                </a:solidFill>
                <a:latin typeface="arial" panose="020B0604020202020204" pitchFamily="34" charset="0"/>
              </a:rPr>
              <a:t>seabed </a:t>
            </a:r>
            <a:r>
              <a:rPr lang="en-US" b="0" i="0" dirty="0">
                <a:solidFill>
                  <a:srgbClr val="202124"/>
                </a:solidFill>
                <a:effectLst/>
                <a:latin typeface="arial" panose="020B0604020202020204" pitchFamily="34" charset="0"/>
              </a:rPr>
              <a:t>within a certain distance of a country's </a:t>
            </a:r>
            <a:r>
              <a:rPr lang="en-US" dirty="0">
                <a:solidFill>
                  <a:srgbClr val="202124"/>
                </a:solidFill>
                <a:latin typeface="arial" panose="020B0604020202020204" pitchFamily="34" charset="0"/>
              </a:rPr>
              <a:t>coastline</a:t>
            </a:r>
            <a:r>
              <a:rPr lang="en-US" b="0" i="0" dirty="0">
                <a:solidFill>
                  <a:srgbClr val="202124"/>
                </a:solidFill>
                <a:effectLst/>
                <a:latin typeface="arial" panose="020B0604020202020204" pitchFamily="34" charset="0"/>
              </a:rPr>
              <a:t>, to which the country claims exclusive rights for fishing, drilling, and other economic activities.</a:t>
            </a:r>
            <a:endParaRPr lang="en-US" b="0" i="0" dirty="0">
              <a:solidFill>
                <a:srgbClr val="202124"/>
              </a:solidFill>
              <a:effectLst/>
              <a:latin typeface="Google Sans"/>
            </a:endParaRPr>
          </a:p>
          <a:p>
            <a:pPr algn="just">
              <a:lnSpc>
                <a:spcPct val="150000"/>
              </a:lnSpc>
            </a:pPr>
            <a:r>
              <a:rPr lang="en-US" dirty="0">
                <a:solidFill>
                  <a:srgbClr val="202124"/>
                </a:solidFill>
                <a:latin typeface="arial" panose="020B0604020202020204" pitchFamily="34" charset="0"/>
              </a:rPr>
              <a:t>Indian Customs Waters' means the water extending into the sea up to the limit of the contiguous zone of India.</a:t>
            </a:r>
          </a:p>
          <a:p>
            <a:pPr algn="just">
              <a:lnSpc>
                <a:spcPct val="150000"/>
              </a:lnSpc>
            </a:pPr>
            <a:r>
              <a:rPr lang="en-US" dirty="0">
                <a:solidFill>
                  <a:srgbClr val="202124"/>
                </a:solidFill>
                <a:latin typeface="arial" panose="020B0604020202020204" pitchFamily="34" charset="0"/>
              </a:rPr>
              <a:t> In this manner, Indian Customs waters reach out up to 12 nautical miles past territorial waters.</a:t>
            </a:r>
            <a:endParaRPr lang="en-IN" dirty="0">
              <a:solidFill>
                <a:srgbClr val="202124"/>
              </a:solidFill>
              <a:latin typeface="arial" panose="020B0604020202020204" pitchFamily="34" charset="0"/>
            </a:endParaRPr>
          </a:p>
          <a:p>
            <a:endParaRPr lang="en-IN" dirty="0"/>
          </a:p>
        </p:txBody>
      </p:sp>
    </p:spTree>
    <p:extLst>
      <p:ext uri="{BB962C8B-B14F-4D97-AF65-F5344CB8AC3E}">
        <p14:creationId xmlns:p14="http://schemas.microsoft.com/office/powerpoint/2010/main" val="828718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CC644-6727-2E73-5A6D-DB8B738FC35E}"/>
              </a:ext>
            </a:extLst>
          </p:cNvPr>
          <p:cNvSpPr>
            <a:spLocks noGrp="1"/>
          </p:cNvSpPr>
          <p:nvPr>
            <p:ph type="title"/>
          </p:nvPr>
        </p:nvSpPr>
        <p:spPr/>
        <p:txBody>
          <a:bodyPr/>
          <a:lstStyle/>
          <a:p>
            <a:r>
              <a:rPr lang="en-IN" dirty="0"/>
              <a:t>What is Tax?</a:t>
            </a:r>
          </a:p>
        </p:txBody>
      </p:sp>
      <p:sp>
        <p:nvSpPr>
          <p:cNvPr id="3" name="Content Placeholder 2">
            <a:extLst>
              <a:ext uri="{FF2B5EF4-FFF2-40B4-BE49-F238E27FC236}">
                <a16:creationId xmlns:a16="http://schemas.microsoft.com/office/drawing/2014/main" id="{ADD42FD8-DD52-8EC4-6FBC-CB0926AE3928}"/>
              </a:ext>
            </a:extLst>
          </p:cNvPr>
          <p:cNvSpPr>
            <a:spLocks noGrp="1"/>
          </p:cNvSpPr>
          <p:nvPr>
            <p:ph idx="1"/>
          </p:nvPr>
        </p:nvSpPr>
        <p:spPr/>
        <p:txBody>
          <a:bodyPr>
            <a:normAutofit fontScale="92500" lnSpcReduction="10000"/>
          </a:bodyPr>
          <a:lstStyle/>
          <a:p>
            <a:pPr algn="just">
              <a:lnSpc>
                <a:spcPct val="150000"/>
              </a:lnSpc>
            </a:pPr>
            <a:r>
              <a:rPr lang="en-US" b="0" i="0" dirty="0">
                <a:solidFill>
                  <a:srgbClr val="314259"/>
                </a:solidFill>
                <a:effectLst/>
                <a:latin typeface="proxima nova rg"/>
              </a:rPr>
              <a:t>A tax may be defined as a “financial burden laid upon individuals or property owners to support the government, a payment exacted by legislative authority. </a:t>
            </a:r>
          </a:p>
          <a:p>
            <a:pPr algn="just">
              <a:lnSpc>
                <a:spcPct val="150000"/>
              </a:lnSpc>
            </a:pPr>
            <a:r>
              <a:rPr lang="en-US" b="0" i="0" dirty="0">
                <a:solidFill>
                  <a:srgbClr val="314259"/>
                </a:solidFill>
                <a:effectLst/>
                <a:latin typeface="proxima nova rg"/>
              </a:rPr>
              <a:t>In simple words, the tax is nothing but money that people have to pay to the government, which is used to provide public services.</a:t>
            </a:r>
          </a:p>
          <a:p>
            <a:pPr algn="just">
              <a:lnSpc>
                <a:spcPct val="150000"/>
              </a:lnSpc>
            </a:pPr>
            <a:r>
              <a:rPr lang="en-US" b="0" i="0" dirty="0">
                <a:solidFill>
                  <a:srgbClr val="314259"/>
                </a:solidFill>
                <a:effectLst/>
                <a:latin typeface="proxima nova rg"/>
              </a:rPr>
              <a:t>Taxes are broadly classified into 2 Types</a:t>
            </a:r>
          </a:p>
          <a:p>
            <a:pPr lvl="1" algn="just">
              <a:lnSpc>
                <a:spcPct val="150000"/>
              </a:lnSpc>
              <a:buFont typeface="+mj-lt"/>
              <a:buAutoNum type="arabicPeriod"/>
            </a:pPr>
            <a:r>
              <a:rPr lang="en-US" b="0" i="0" dirty="0">
                <a:solidFill>
                  <a:srgbClr val="314259"/>
                </a:solidFill>
                <a:effectLst/>
                <a:latin typeface="Open Sans" panose="020B0606030504020204" pitchFamily="34" charset="0"/>
              </a:rPr>
              <a:t>Direct Taxes</a:t>
            </a:r>
          </a:p>
          <a:p>
            <a:pPr lvl="1" algn="just">
              <a:lnSpc>
                <a:spcPct val="150000"/>
              </a:lnSpc>
              <a:buFont typeface="+mj-lt"/>
              <a:buAutoNum type="arabicPeriod"/>
            </a:pPr>
            <a:r>
              <a:rPr lang="en-US" b="0" i="0" dirty="0">
                <a:solidFill>
                  <a:srgbClr val="314259"/>
                </a:solidFill>
                <a:effectLst/>
                <a:latin typeface="Open Sans" panose="020B0606030504020204" pitchFamily="34" charset="0"/>
              </a:rPr>
              <a:t>Indirect taxes</a:t>
            </a:r>
          </a:p>
          <a:p>
            <a:pPr algn="just">
              <a:lnSpc>
                <a:spcPct val="150000"/>
              </a:lnSpc>
            </a:pPr>
            <a:endParaRPr lang="en-IN" dirty="0"/>
          </a:p>
        </p:txBody>
      </p:sp>
    </p:spTree>
    <p:extLst>
      <p:ext uri="{BB962C8B-B14F-4D97-AF65-F5344CB8AC3E}">
        <p14:creationId xmlns:p14="http://schemas.microsoft.com/office/powerpoint/2010/main" val="338005841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7D76E-816E-D23F-9E60-F8EB5D1BB1C3}"/>
              </a:ext>
            </a:extLst>
          </p:cNvPr>
          <p:cNvSpPr>
            <a:spLocks noGrp="1"/>
          </p:cNvSpPr>
          <p:nvPr>
            <p:ph type="title"/>
          </p:nvPr>
        </p:nvSpPr>
        <p:spPr/>
        <p:txBody>
          <a:bodyPr/>
          <a:lstStyle/>
          <a:p>
            <a:r>
              <a:rPr lang="en-IN" dirty="0"/>
              <a:t>Direct Taxes</a:t>
            </a:r>
          </a:p>
        </p:txBody>
      </p:sp>
      <p:sp>
        <p:nvSpPr>
          <p:cNvPr id="3" name="Content Placeholder 2">
            <a:extLst>
              <a:ext uri="{FF2B5EF4-FFF2-40B4-BE49-F238E27FC236}">
                <a16:creationId xmlns:a16="http://schemas.microsoft.com/office/drawing/2014/main" id="{7D026A84-CE2D-5068-EDDD-08FF573AE8CA}"/>
              </a:ext>
            </a:extLst>
          </p:cNvPr>
          <p:cNvSpPr>
            <a:spLocks noGrp="1"/>
          </p:cNvSpPr>
          <p:nvPr>
            <p:ph idx="1"/>
          </p:nvPr>
        </p:nvSpPr>
        <p:spPr/>
        <p:txBody>
          <a:bodyPr>
            <a:normAutofit fontScale="92500"/>
          </a:bodyPr>
          <a:lstStyle/>
          <a:p>
            <a:pPr algn="just">
              <a:lnSpc>
                <a:spcPct val="150000"/>
              </a:lnSpc>
            </a:pPr>
            <a:r>
              <a:rPr lang="en-US" b="0" i="0" dirty="0">
                <a:solidFill>
                  <a:srgbClr val="314259"/>
                </a:solidFill>
                <a:effectLst/>
                <a:latin typeface="proxima nova rg"/>
              </a:rPr>
              <a:t>A direct tax is a kind of charge, which is imposed directly on the taxpayer and paid directly to the government by the persons( juristic or natural) on whom it is imposed.</a:t>
            </a:r>
          </a:p>
          <a:p>
            <a:pPr algn="just">
              <a:lnSpc>
                <a:spcPct val="150000"/>
              </a:lnSpc>
            </a:pPr>
            <a:r>
              <a:rPr lang="en-US" b="0" i="0" dirty="0">
                <a:solidFill>
                  <a:srgbClr val="314259"/>
                </a:solidFill>
                <a:effectLst/>
                <a:latin typeface="proxima nova rg"/>
              </a:rPr>
              <a:t> A direct tax is a tax that cannot be shifted by the taxpayer to someone else. </a:t>
            </a:r>
          </a:p>
          <a:p>
            <a:pPr algn="just">
              <a:lnSpc>
                <a:spcPct val="150000"/>
              </a:lnSpc>
            </a:pPr>
            <a:r>
              <a:rPr lang="en-US" b="0" i="0" dirty="0">
                <a:solidFill>
                  <a:srgbClr val="314259"/>
                </a:solidFill>
                <a:effectLst/>
                <a:latin typeface="proxima nova rg"/>
              </a:rPr>
              <a:t>A significant direct Tax imposed in India is income tax.</a:t>
            </a:r>
          </a:p>
          <a:p>
            <a:pPr marL="0" indent="0" algn="just">
              <a:lnSpc>
                <a:spcPct val="150000"/>
              </a:lnSpc>
              <a:buNone/>
            </a:pPr>
            <a:br>
              <a:rPr lang="en-US" dirty="0"/>
            </a:br>
            <a:endParaRPr lang="en-IN" dirty="0"/>
          </a:p>
        </p:txBody>
      </p:sp>
    </p:spTree>
    <p:extLst>
      <p:ext uri="{BB962C8B-B14F-4D97-AF65-F5344CB8AC3E}">
        <p14:creationId xmlns:p14="http://schemas.microsoft.com/office/powerpoint/2010/main" val="1350401462"/>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39EF1-D50D-4898-FB0A-D34F827CE9A7}"/>
              </a:ext>
            </a:extLst>
          </p:cNvPr>
          <p:cNvSpPr>
            <a:spLocks noGrp="1"/>
          </p:cNvSpPr>
          <p:nvPr>
            <p:ph type="title"/>
          </p:nvPr>
        </p:nvSpPr>
        <p:spPr/>
        <p:txBody>
          <a:bodyPr/>
          <a:lstStyle/>
          <a:p>
            <a:r>
              <a:rPr lang="en-IN" dirty="0"/>
              <a:t>Indirect Taxes</a:t>
            </a:r>
          </a:p>
        </p:txBody>
      </p:sp>
      <p:sp>
        <p:nvSpPr>
          <p:cNvPr id="3" name="Content Placeholder 2">
            <a:extLst>
              <a:ext uri="{FF2B5EF4-FFF2-40B4-BE49-F238E27FC236}">
                <a16:creationId xmlns:a16="http://schemas.microsoft.com/office/drawing/2014/main" id="{1221C97E-4D50-9945-C9D4-C7949FEBFDF9}"/>
              </a:ext>
            </a:extLst>
          </p:cNvPr>
          <p:cNvSpPr>
            <a:spLocks noGrp="1"/>
          </p:cNvSpPr>
          <p:nvPr>
            <p:ph idx="1"/>
          </p:nvPr>
        </p:nvSpPr>
        <p:spPr/>
        <p:txBody>
          <a:bodyPr>
            <a:normAutofit fontScale="77500" lnSpcReduction="20000"/>
          </a:bodyPr>
          <a:lstStyle/>
          <a:p>
            <a:pPr algn="just">
              <a:lnSpc>
                <a:spcPct val="160000"/>
              </a:lnSpc>
            </a:pPr>
            <a:r>
              <a:rPr lang="en-US" b="0" i="0" dirty="0">
                <a:solidFill>
                  <a:srgbClr val="314259"/>
                </a:solidFill>
                <a:effectLst/>
                <a:latin typeface="proxima nova rg"/>
              </a:rPr>
              <a:t>They are Transferable tax from one person to another. </a:t>
            </a:r>
          </a:p>
          <a:p>
            <a:pPr algn="just">
              <a:lnSpc>
                <a:spcPct val="160000"/>
              </a:lnSpc>
            </a:pPr>
            <a:r>
              <a:rPr lang="en-US" b="0" i="0" dirty="0">
                <a:solidFill>
                  <a:srgbClr val="314259"/>
                </a:solidFill>
                <a:effectLst/>
                <a:latin typeface="proxima nova rg"/>
              </a:rPr>
              <a:t>The entire burden of the tax is on the ultimate consumer, but the immediate liability to pay tax is on supplier of goods or services.</a:t>
            </a:r>
          </a:p>
          <a:p>
            <a:pPr algn="just">
              <a:lnSpc>
                <a:spcPct val="160000"/>
              </a:lnSpc>
            </a:pPr>
            <a:r>
              <a:rPr lang="en-US" b="0" i="0" dirty="0">
                <a:solidFill>
                  <a:srgbClr val="314259"/>
                </a:solidFill>
                <a:effectLst/>
                <a:latin typeface="proxima nova rg"/>
              </a:rPr>
              <a:t>They are also called consumption based tax and regressive in nature because they are not burdened principle of ability to pay.</a:t>
            </a:r>
          </a:p>
          <a:p>
            <a:pPr algn="just">
              <a:lnSpc>
                <a:spcPct val="160000"/>
              </a:lnSpc>
            </a:pPr>
            <a:r>
              <a:rPr lang="en-US" b="0" i="0" dirty="0">
                <a:solidFill>
                  <a:srgbClr val="314259"/>
                </a:solidFill>
                <a:effectLst/>
                <a:latin typeface="proxima nova rg"/>
              </a:rPr>
              <a:t> All consumer including Bagger bear the burden of the tax.</a:t>
            </a:r>
          </a:p>
          <a:p>
            <a:pPr algn="just">
              <a:lnSpc>
                <a:spcPct val="160000"/>
              </a:lnSpc>
            </a:pPr>
            <a:r>
              <a:rPr lang="en-US" b="0" i="0" dirty="0">
                <a:solidFill>
                  <a:srgbClr val="314259"/>
                </a:solidFill>
                <a:effectLst/>
                <a:latin typeface="proxima nova rg"/>
              </a:rPr>
              <a:t>Indirect taxes are levied on goods or services but not on income or property. </a:t>
            </a:r>
          </a:p>
          <a:p>
            <a:pPr algn="just">
              <a:lnSpc>
                <a:spcPct val="160000"/>
              </a:lnSpc>
            </a:pPr>
            <a:r>
              <a:rPr lang="en-US" b="0" i="0" dirty="0">
                <a:solidFill>
                  <a:srgbClr val="314259"/>
                </a:solidFill>
                <a:effectLst/>
                <a:latin typeface="proxima nova rg"/>
              </a:rPr>
              <a:t>From 1st of July 2017 all indirect taxes on goods or services or merge into one unified code called as goods and services tax.(GST)</a:t>
            </a:r>
          </a:p>
          <a:p>
            <a:pPr algn="just">
              <a:lnSpc>
                <a:spcPct val="160000"/>
              </a:lnSpc>
            </a:pPr>
            <a:endParaRPr lang="en-IN" dirty="0"/>
          </a:p>
        </p:txBody>
      </p:sp>
    </p:spTree>
    <p:extLst>
      <p:ext uri="{BB962C8B-B14F-4D97-AF65-F5344CB8AC3E}">
        <p14:creationId xmlns:p14="http://schemas.microsoft.com/office/powerpoint/2010/main" val="475180539"/>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B7C46-9D5F-3456-3317-03763EC98AA1}"/>
              </a:ext>
            </a:extLst>
          </p:cNvPr>
          <p:cNvSpPr>
            <a:spLocks noGrp="1"/>
          </p:cNvSpPr>
          <p:nvPr>
            <p:ph type="title"/>
          </p:nvPr>
        </p:nvSpPr>
        <p:spPr/>
        <p:txBody>
          <a:bodyPr/>
          <a:lstStyle/>
          <a:p>
            <a:r>
              <a:rPr lang="en-IN" dirty="0"/>
              <a:t>Concepts of Customs in general</a:t>
            </a:r>
          </a:p>
        </p:txBody>
      </p:sp>
      <p:sp>
        <p:nvSpPr>
          <p:cNvPr id="3" name="Content Placeholder 2">
            <a:extLst>
              <a:ext uri="{FF2B5EF4-FFF2-40B4-BE49-F238E27FC236}">
                <a16:creationId xmlns:a16="http://schemas.microsoft.com/office/drawing/2014/main" id="{42914A0A-D15B-7ACC-E5F2-BA7937FB2423}"/>
              </a:ext>
            </a:extLst>
          </p:cNvPr>
          <p:cNvSpPr>
            <a:spLocks noGrp="1"/>
          </p:cNvSpPr>
          <p:nvPr>
            <p:ph idx="1"/>
          </p:nvPr>
        </p:nvSpPr>
        <p:spPr/>
        <p:txBody>
          <a:bodyPr/>
          <a:lstStyle/>
          <a:p>
            <a:r>
              <a:rPr lang="en-IN" dirty="0"/>
              <a:t>Regulations of Imports and exports</a:t>
            </a:r>
          </a:p>
          <a:p>
            <a:endParaRPr lang="en-IN" dirty="0"/>
          </a:p>
          <a:p>
            <a:r>
              <a:rPr lang="en-IN" dirty="0"/>
              <a:t>Revenue collections</a:t>
            </a:r>
          </a:p>
          <a:p>
            <a:endParaRPr lang="en-IN" dirty="0"/>
          </a:p>
          <a:p>
            <a:r>
              <a:rPr lang="en-IN" dirty="0"/>
              <a:t>Prevention of smuggling</a:t>
            </a:r>
          </a:p>
          <a:p>
            <a:endParaRPr lang="en-IN" dirty="0"/>
          </a:p>
          <a:p>
            <a:r>
              <a:rPr lang="en-IN" dirty="0"/>
              <a:t>Facilitation of trade</a:t>
            </a:r>
          </a:p>
        </p:txBody>
      </p:sp>
    </p:spTree>
    <p:extLst>
      <p:ext uri="{BB962C8B-B14F-4D97-AF65-F5344CB8AC3E}">
        <p14:creationId xmlns:p14="http://schemas.microsoft.com/office/powerpoint/2010/main" val="1877989462"/>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FFF0B-9CFE-2095-9904-ED1E9B25B104}"/>
              </a:ext>
            </a:extLst>
          </p:cNvPr>
          <p:cNvSpPr>
            <a:spLocks noGrp="1"/>
          </p:cNvSpPr>
          <p:nvPr>
            <p:ph type="title"/>
          </p:nvPr>
        </p:nvSpPr>
        <p:spPr/>
        <p:txBody>
          <a:bodyPr/>
          <a:lstStyle/>
          <a:p>
            <a:r>
              <a:rPr lang="en-IN" dirty="0"/>
              <a:t>Registration</a:t>
            </a:r>
          </a:p>
        </p:txBody>
      </p:sp>
      <p:sp>
        <p:nvSpPr>
          <p:cNvPr id="3" name="Content Placeholder 2">
            <a:extLst>
              <a:ext uri="{FF2B5EF4-FFF2-40B4-BE49-F238E27FC236}">
                <a16:creationId xmlns:a16="http://schemas.microsoft.com/office/drawing/2014/main" id="{4436B35D-D469-E382-56ED-487720A36B55}"/>
              </a:ext>
            </a:extLst>
          </p:cNvPr>
          <p:cNvSpPr>
            <a:spLocks noGrp="1"/>
          </p:cNvSpPr>
          <p:nvPr>
            <p:ph idx="1"/>
          </p:nvPr>
        </p:nvSpPr>
        <p:spPr/>
        <p:txBody>
          <a:bodyPr>
            <a:normAutofit fontScale="77500" lnSpcReduction="20000"/>
          </a:bodyPr>
          <a:lstStyle/>
          <a:p>
            <a:pPr>
              <a:lnSpc>
                <a:spcPct val="160000"/>
              </a:lnSpc>
            </a:pPr>
            <a:r>
              <a:rPr lang="en-IN" dirty="0"/>
              <a:t>Every importer and exporter has to register oneself with the following government agencies:</a:t>
            </a:r>
          </a:p>
          <a:p>
            <a:pPr>
              <a:lnSpc>
                <a:spcPct val="160000"/>
              </a:lnSpc>
            </a:pPr>
            <a:r>
              <a:rPr lang="en-IN" dirty="0"/>
              <a:t>Customs Ports to carry out imports and exports operations</a:t>
            </a:r>
          </a:p>
          <a:p>
            <a:pPr>
              <a:lnSpc>
                <a:spcPct val="160000"/>
              </a:lnSpc>
            </a:pPr>
            <a:r>
              <a:rPr lang="en-IN" dirty="0"/>
              <a:t>Director General of Foreign Trade to obtain Importer Exporter Code and other licences</a:t>
            </a:r>
          </a:p>
          <a:p>
            <a:pPr>
              <a:lnSpc>
                <a:spcPct val="160000"/>
              </a:lnSpc>
            </a:pPr>
            <a:r>
              <a:rPr lang="en-IN" dirty="0"/>
              <a:t>Registration with a nationalised or private bank as Authorised Dealer bank to deal with forex.</a:t>
            </a:r>
          </a:p>
          <a:p>
            <a:pPr>
              <a:lnSpc>
                <a:spcPct val="160000"/>
              </a:lnSpc>
            </a:pPr>
            <a:r>
              <a:rPr lang="en-IN" dirty="0"/>
              <a:t>Export Promotion councils and Commodity boards</a:t>
            </a:r>
          </a:p>
          <a:p>
            <a:pPr>
              <a:lnSpc>
                <a:spcPct val="160000"/>
              </a:lnSpc>
            </a:pPr>
            <a:r>
              <a:rPr lang="en-IN" dirty="0"/>
              <a:t>GST to deal with IGST</a:t>
            </a:r>
          </a:p>
          <a:p>
            <a:pPr>
              <a:lnSpc>
                <a:spcPct val="160000"/>
              </a:lnSpc>
            </a:pPr>
            <a:r>
              <a:rPr lang="en-IN" dirty="0"/>
              <a:t>Income tax.</a:t>
            </a:r>
          </a:p>
        </p:txBody>
      </p:sp>
    </p:spTree>
    <p:extLst>
      <p:ext uri="{BB962C8B-B14F-4D97-AF65-F5344CB8AC3E}">
        <p14:creationId xmlns:p14="http://schemas.microsoft.com/office/powerpoint/2010/main" val="4146070489"/>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DB200-47DE-9389-83C1-742DB41BEEC0}"/>
              </a:ext>
            </a:extLst>
          </p:cNvPr>
          <p:cNvSpPr>
            <a:spLocks noGrp="1"/>
          </p:cNvSpPr>
          <p:nvPr>
            <p:ph type="title"/>
          </p:nvPr>
        </p:nvSpPr>
        <p:spPr/>
        <p:txBody>
          <a:bodyPr/>
          <a:lstStyle/>
          <a:p>
            <a:r>
              <a:rPr lang="en-US" dirty="0"/>
              <a:t>Various Customs related Acts</a:t>
            </a:r>
            <a:endParaRPr lang="en-IN" dirty="0"/>
          </a:p>
        </p:txBody>
      </p:sp>
      <p:sp>
        <p:nvSpPr>
          <p:cNvPr id="3" name="Content Placeholder 2">
            <a:extLst>
              <a:ext uri="{FF2B5EF4-FFF2-40B4-BE49-F238E27FC236}">
                <a16:creationId xmlns:a16="http://schemas.microsoft.com/office/drawing/2014/main" id="{B9DC252E-C8A6-BD55-874E-149D0943B31C}"/>
              </a:ext>
            </a:extLst>
          </p:cNvPr>
          <p:cNvSpPr>
            <a:spLocks noGrp="1"/>
          </p:cNvSpPr>
          <p:nvPr>
            <p:ph idx="1"/>
          </p:nvPr>
        </p:nvSpPr>
        <p:spPr>
          <a:xfrm>
            <a:off x="609600" y="1935480"/>
            <a:ext cx="10972800" cy="4780280"/>
          </a:xfrm>
        </p:spPr>
        <p:txBody>
          <a:bodyPr>
            <a:normAutofit fontScale="92500" lnSpcReduction="20000"/>
          </a:bodyPr>
          <a:lstStyle/>
          <a:p>
            <a:pPr lvl="0">
              <a:lnSpc>
                <a:spcPct val="150000"/>
              </a:lnSpc>
            </a:pPr>
            <a:r>
              <a:rPr lang="en-GB" sz="1800" dirty="0">
                <a:latin typeface="Google Sans"/>
              </a:rPr>
              <a:t>There are various acts enacted in India related to customs. </a:t>
            </a:r>
          </a:p>
          <a:p>
            <a:pPr lvl="0">
              <a:lnSpc>
                <a:spcPct val="150000"/>
              </a:lnSpc>
            </a:pPr>
            <a:r>
              <a:rPr lang="en-GB" sz="1800" dirty="0">
                <a:latin typeface="Google Sans"/>
              </a:rPr>
              <a:t>These acts regulate international trade in a transparent manner by controlling illegal trade like drugs and narcotics. </a:t>
            </a:r>
          </a:p>
          <a:p>
            <a:pPr lvl="0">
              <a:lnSpc>
                <a:spcPct val="150000"/>
              </a:lnSpc>
            </a:pPr>
            <a:r>
              <a:rPr lang="en-GB" sz="1800" dirty="0">
                <a:latin typeface="Google Sans"/>
              </a:rPr>
              <a:t>These acts prevent the dumping of goods from other countries. </a:t>
            </a:r>
          </a:p>
          <a:p>
            <a:pPr lvl="0">
              <a:lnSpc>
                <a:spcPct val="150000"/>
              </a:lnSpc>
            </a:pPr>
            <a:r>
              <a:rPr lang="en-GB" sz="1800" dirty="0">
                <a:latin typeface="Google Sans"/>
              </a:rPr>
              <a:t>The  most important customs related  acts are </a:t>
            </a:r>
          </a:p>
          <a:p>
            <a:pPr lvl="1">
              <a:lnSpc>
                <a:spcPct val="150000"/>
              </a:lnSpc>
              <a:buFont typeface="Wingdings" pitchFamily="2" charset="2"/>
              <a:buChar char="Ø"/>
            </a:pPr>
            <a:r>
              <a:rPr lang="en-US" sz="1700" dirty="0">
                <a:latin typeface="Google Sans"/>
              </a:rPr>
              <a:t>Customs Act, 1962</a:t>
            </a:r>
          </a:p>
          <a:p>
            <a:pPr lvl="1">
              <a:lnSpc>
                <a:spcPct val="150000"/>
              </a:lnSpc>
              <a:buFont typeface="Wingdings" pitchFamily="2" charset="2"/>
              <a:buChar char="Ø"/>
            </a:pPr>
            <a:r>
              <a:rPr lang="en-US" sz="1700" dirty="0">
                <a:latin typeface="Google Sans"/>
              </a:rPr>
              <a:t>Customs Tariff Act, 1975 </a:t>
            </a:r>
          </a:p>
          <a:p>
            <a:pPr lvl="1">
              <a:lnSpc>
                <a:spcPct val="150000"/>
              </a:lnSpc>
              <a:buFont typeface="Wingdings" pitchFamily="2" charset="2"/>
              <a:buChar char="Ø"/>
            </a:pPr>
            <a:r>
              <a:rPr lang="en-US" sz="1700" dirty="0">
                <a:latin typeface="Google Sans"/>
              </a:rPr>
              <a:t>Foreign Trade (Development and Regulation) Act, 1992.</a:t>
            </a:r>
          </a:p>
          <a:p>
            <a:pPr lvl="1">
              <a:lnSpc>
                <a:spcPct val="150000"/>
              </a:lnSpc>
              <a:buFont typeface="Wingdings" pitchFamily="2" charset="2"/>
              <a:buChar char="Ø"/>
            </a:pPr>
            <a:r>
              <a:rPr lang="en-US" sz="1700" dirty="0">
                <a:latin typeface="Google Sans"/>
              </a:rPr>
              <a:t>Foreign Trade Policy</a:t>
            </a:r>
          </a:p>
          <a:p>
            <a:pPr lvl="0">
              <a:lnSpc>
                <a:spcPct val="150000"/>
              </a:lnSpc>
            </a:pPr>
            <a:r>
              <a:rPr lang="en-IN" sz="1800" dirty="0">
                <a:latin typeface="Google Sans"/>
              </a:rPr>
              <a:t>Apart from the above, following Acts are also very important</a:t>
            </a:r>
          </a:p>
          <a:p>
            <a:pPr lvl="1">
              <a:lnSpc>
                <a:spcPct val="150000"/>
              </a:lnSpc>
              <a:buFont typeface="Wingdings" pitchFamily="2" charset="2"/>
              <a:buChar char="Ø"/>
            </a:pPr>
            <a:r>
              <a:rPr lang="en-IN" sz="1700" dirty="0">
                <a:latin typeface="Google Sans"/>
              </a:rPr>
              <a:t>Central Excise Tariff Act 1985 – Most of them have come under GST</a:t>
            </a:r>
          </a:p>
          <a:p>
            <a:pPr lvl="1">
              <a:lnSpc>
                <a:spcPct val="150000"/>
              </a:lnSpc>
              <a:buFont typeface="Wingdings" pitchFamily="2" charset="2"/>
              <a:buChar char="Ø"/>
            </a:pPr>
            <a:r>
              <a:rPr lang="en-IN" sz="1700" dirty="0">
                <a:latin typeface="Google Sans"/>
              </a:rPr>
              <a:t>Foreign Exchange Management Act 1999</a:t>
            </a:r>
          </a:p>
          <a:p>
            <a:pPr lvl="1">
              <a:lnSpc>
                <a:spcPct val="150000"/>
              </a:lnSpc>
              <a:buFont typeface="Wingdings" pitchFamily="2" charset="2"/>
              <a:buChar char="Ø"/>
            </a:pPr>
            <a:r>
              <a:rPr lang="en-IN" sz="1700" dirty="0">
                <a:latin typeface="Google Sans"/>
              </a:rPr>
              <a:t>Legal Metrology Act 2009</a:t>
            </a:r>
          </a:p>
          <a:p>
            <a:endParaRPr lang="en-IN" dirty="0"/>
          </a:p>
        </p:txBody>
      </p:sp>
    </p:spTree>
    <p:extLst>
      <p:ext uri="{BB962C8B-B14F-4D97-AF65-F5344CB8AC3E}">
        <p14:creationId xmlns:p14="http://schemas.microsoft.com/office/powerpoint/2010/main" val="51565214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5BDF-BCC7-9419-4BC1-A0AAF6EF23A8}"/>
              </a:ext>
            </a:extLst>
          </p:cNvPr>
          <p:cNvSpPr>
            <a:spLocks noGrp="1"/>
          </p:cNvSpPr>
          <p:nvPr>
            <p:ph type="title"/>
          </p:nvPr>
        </p:nvSpPr>
        <p:spPr>
          <a:xfrm>
            <a:off x="609600" y="704088"/>
            <a:ext cx="10972800" cy="676656"/>
          </a:xfrm>
        </p:spPr>
        <p:txBody>
          <a:bodyPr>
            <a:normAutofit fontScale="90000"/>
          </a:bodyPr>
          <a:lstStyle/>
          <a:p>
            <a:r>
              <a:rPr lang="en-IN" dirty="0"/>
              <a:t>Topics to be covered</a:t>
            </a:r>
          </a:p>
        </p:txBody>
      </p:sp>
      <p:sp>
        <p:nvSpPr>
          <p:cNvPr id="3" name="Content Placeholder 2">
            <a:extLst>
              <a:ext uri="{FF2B5EF4-FFF2-40B4-BE49-F238E27FC236}">
                <a16:creationId xmlns:a16="http://schemas.microsoft.com/office/drawing/2014/main" id="{95A70072-516A-C493-8A8A-3727A84AEA03}"/>
              </a:ext>
            </a:extLst>
          </p:cNvPr>
          <p:cNvSpPr>
            <a:spLocks noGrp="1"/>
          </p:cNvSpPr>
          <p:nvPr>
            <p:ph idx="1"/>
          </p:nvPr>
        </p:nvSpPr>
        <p:spPr>
          <a:xfrm>
            <a:off x="677334" y="1563624"/>
            <a:ext cx="8596668" cy="4718303"/>
          </a:xfrm>
        </p:spPr>
        <p:txBody>
          <a:bodyPr/>
          <a:lstStyle/>
          <a:p>
            <a:r>
              <a:rPr lang="en-IN" dirty="0"/>
              <a:t>Various Definitions</a:t>
            </a:r>
          </a:p>
          <a:p>
            <a:r>
              <a:rPr lang="en-IN" dirty="0"/>
              <a:t>Meaning and scope of exports</a:t>
            </a:r>
          </a:p>
          <a:p>
            <a:r>
              <a:rPr lang="en-IN" dirty="0"/>
              <a:t>Landmark judgement defining exports</a:t>
            </a:r>
          </a:p>
          <a:p>
            <a:r>
              <a:rPr lang="en-IN" dirty="0"/>
              <a:t>Valuation of Export Goods	</a:t>
            </a:r>
          </a:p>
          <a:p>
            <a:r>
              <a:rPr lang="en-IN" dirty="0"/>
              <a:t>Export of Services</a:t>
            </a:r>
          </a:p>
          <a:p>
            <a:r>
              <a:rPr lang="en-IN" dirty="0"/>
              <a:t>Export and GST</a:t>
            </a:r>
          </a:p>
          <a:p>
            <a:r>
              <a:rPr lang="en-IN" dirty="0"/>
              <a:t>Advance Ruling</a:t>
            </a:r>
          </a:p>
          <a:p>
            <a:r>
              <a:rPr lang="en-IN" dirty="0"/>
              <a:t>Useful websites</a:t>
            </a:r>
          </a:p>
          <a:p>
            <a:pPr marL="0" indent="0">
              <a:buNone/>
            </a:pPr>
            <a:endParaRPr lang="en-IN" dirty="0"/>
          </a:p>
        </p:txBody>
      </p:sp>
    </p:spTree>
    <p:extLst>
      <p:ext uri="{BB962C8B-B14F-4D97-AF65-F5344CB8AC3E}">
        <p14:creationId xmlns:p14="http://schemas.microsoft.com/office/powerpoint/2010/main" val="32921590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4A4CF-E7D5-DAEE-D2A7-2511E960827D}"/>
              </a:ext>
            </a:extLst>
          </p:cNvPr>
          <p:cNvSpPr>
            <a:spLocks noGrp="1"/>
          </p:cNvSpPr>
          <p:nvPr>
            <p:ph type="title"/>
          </p:nvPr>
        </p:nvSpPr>
        <p:spPr>
          <a:xfrm>
            <a:off x="609600" y="704088"/>
            <a:ext cx="10972800" cy="51511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04DF664C-8C25-E92A-F0DF-3D7E50664575}"/>
              </a:ext>
            </a:extLst>
          </p:cNvPr>
          <p:cNvSpPr>
            <a:spLocks noGrp="1"/>
          </p:cNvSpPr>
          <p:nvPr>
            <p:ph idx="1"/>
          </p:nvPr>
        </p:nvSpPr>
        <p:spPr>
          <a:xfrm>
            <a:off x="609600" y="1442719"/>
            <a:ext cx="10972800" cy="5143137"/>
          </a:xfrm>
        </p:spPr>
        <p:txBody>
          <a:bodyPr>
            <a:normAutofit fontScale="47500" lnSpcReduction="20000"/>
          </a:bodyPr>
          <a:lstStyle/>
          <a:p>
            <a:pPr marL="0" indent="0">
              <a:lnSpc>
                <a:spcPct val="150000"/>
              </a:lnSpc>
              <a:buNone/>
            </a:pPr>
            <a:r>
              <a:rPr lang="en-IN" sz="2900" b="1" dirty="0">
                <a:latin typeface="+mj-lt"/>
              </a:rPr>
              <a:t>The Customs Act 1962 </a:t>
            </a:r>
          </a:p>
          <a:p>
            <a:pPr>
              <a:lnSpc>
                <a:spcPct val="150000"/>
              </a:lnSpc>
            </a:pPr>
            <a:r>
              <a:rPr lang="en-IN" sz="2900" b="1" dirty="0">
                <a:latin typeface="+mj-lt"/>
              </a:rPr>
              <a:t> </a:t>
            </a:r>
            <a:r>
              <a:rPr lang="en-IN" sz="2900" dirty="0">
                <a:latin typeface="+mj-lt"/>
              </a:rPr>
              <a:t>XVII Chapters (17)</a:t>
            </a:r>
          </a:p>
          <a:p>
            <a:pPr>
              <a:lnSpc>
                <a:spcPct val="150000"/>
              </a:lnSpc>
            </a:pPr>
            <a:r>
              <a:rPr lang="en-IN" sz="2900" dirty="0">
                <a:latin typeface="+mj-lt"/>
              </a:rPr>
              <a:t>Total sections :  161</a:t>
            </a:r>
          </a:p>
          <a:p>
            <a:pPr marL="0" indent="0">
              <a:lnSpc>
                <a:spcPct val="150000"/>
              </a:lnSpc>
              <a:buNone/>
            </a:pPr>
            <a:r>
              <a:rPr lang="en-IN" sz="2900" b="1" dirty="0">
                <a:latin typeface="+mj-lt"/>
              </a:rPr>
              <a:t>Customs Tariff:</a:t>
            </a:r>
          </a:p>
          <a:p>
            <a:pPr>
              <a:lnSpc>
                <a:spcPct val="150000"/>
              </a:lnSpc>
            </a:pPr>
            <a:r>
              <a:rPr lang="en-IN" sz="2900" dirty="0">
                <a:latin typeface="+mj-lt"/>
              </a:rPr>
              <a:t>Total 21 Sections</a:t>
            </a:r>
          </a:p>
          <a:p>
            <a:pPr>
              <a:lnSpc>
                <a:spcPct val="150000"/>
              </a:lnSpc>
            </a:pPr>
            <a:r>
              <a:rPr lang="en-IN" sz="2900" dirty="0">
                <a:latin typeface="+mj-lt"/>
              </a:rPr>
              <a:t>Chapter 98</a:t>
            </a:r>
          </a:p>
          <a:p>
            <a:pPr>
              <a:lnSpc>
                <a:spcPct val="150000"/>
              </a:lnSpc>
            </a:pPr>
            <a:r>
              <a:rPr lang="en-IN" sz="2900" dirty="0">
                <a:latin typeface="+mj-lt"/>
              </a:rPr>
              <a:t>Chapter 77 is Blank</a:t>
            </a:r>
          </a:p>
          <a:p>
            <a:pPr marL="0" indent="0">
              <a:lnSpc>
                <a:spcPct val="150000"/>
              </a:lnSpc>
              <a:buNone/>
            </a:pPr>
            <a:r>
              <a:rPr lang="en-IN" sz="2900" b="1" dirty="0">
                <a:latin typeface="+mj-lt"/>
              </a:rPr>
              <a:t>Foreign Trade (Development &amp; Regulation) Act 1992</a:t>
            </a:r>
          </a:p>
          <a:p>
            <a:pPr>
              <a:lnSpc>
                <a:spcPct val="150000"/>
              </a:lnSpc>
            </a:pPr>
            <a:r>
              <a:rPr lang="en-IN" sz="2900" dirty="0">
                <a:latin typeface="+mj-lt"/>
              </a:rPr>
              <a:t>6 Chapter</a:t>
            </a:r>
          </a:p>
          <a:p>
            <a:pPr>
              <a:lnSpc>
                <a:spcPct val="150000"/>
              </a:lnSpc>
            </a:pPr>
            <a:r>
              <a:rPr lang="en-IN" sz="2900" dirty="0">
                <a:latin typeface="+mj-lt"/>
              </a:rPr>
              <a:t>20 Sections</a:t>
            </a:r>
          </a:p>
          <a:p>
            <a:pPr marL="0" indent="0">
              <a:buNone/>
            </a:pPr>
            <a:r>
              <a:rPr lang="en-IN" sz="2900" b="1" dirty="0">
                <a:latin typeface="+mj-lt"/>
              </a:rPr>
              <a:t>Foreign Trade Policy</a:t>
            </a:r>
          </a:p>
          <a:p>
            <a:pPr marL="0" indent="0">
              <a:buNone/>
            </a:pPr>
            <a:endParaRPr lang="en-IN" sz="2900" dirty="0">
              <a:latin typeface="+mj-lt"/>
            </a:endParaRPr>
          </a:p>
          <a:p>
            <a:r>
              <a:rPr lang="en-IN" sz="2900" dirty="0">
                <a:latin typeface="+mj-lt"/>
              </a:rPr>
              <a:t>11 Chapters</a:t>
            </a:r>
          </a:p>
          <a:p>
            <a:pPr marL="0" indent="0">
              <a:buNone/>
            </a:pPr>
            <a:endParaRPr lang="en-IN" sz="2900" dirty="0">
              <a:latin typeface="+mj-lt"/>
            </a:endParaRPr>
          </a:p>
          <a:p>
            <a:pPr marL="0" indent="0">
              <a:buNone/>
            </a:pPr>
            <a:r>
              <a:rPr lang="en-IN" sz="2900" b="1" dirty="0">
                <a:latin typeface="+mj-lt"/>
              </a:rPr>
              <a:t>Foreign Exchange Management Act 1999</a:t>
            </a:r>
          </a:p>
          <a:p>
            <a:pPr marL="0" indent="0">
              <a:buNone/>
            </a:pPr>
            <a:endParaRPr lang="en-IN" sz="2900" dirty="0">
              <a:latin typeface="+mj-lt"/>
            </a:endParaRPr>
          </a:p>
          <a:p>
            <a:r>
              <a:rPr lang="en-IN" sz="2900" dirty="0">
                <a:latin typeface="+mj-lt"/>
              </a:rPr>
              <a:t>VII (7 ) Chapters</a:t>
            </a:r>
          </a:p>
          <a:p>
            <a:r>
              <a:rPr lang="en-IN" sz="2900" dirty="0">
                <a:latin typeface="+mj-lt"/>
              </a:rPr>
              <a:t>49 sections.</a:t>
            </a:r>
          </a:p>
          <a:p>
            <a:endParaRPr lang="en-IN" dirty="0">
              <a:latin typeface="+mj-lt"/>
            </a:endParaRPr>
          </a:p>
          <a:p>
            <a:pPr marL="0" indent="0">
              <a:lnSpc>
                <a:spcPct val="150000"/>
              </a:lnSpc>
              <a:buNone/>
            </a:pPr>
            <a:endParaRPr lang="en-IN" dirty="0">
              <a:latin typeface="+mj-lt"/>
            </a:endParaRPr>
          </a:p>
          <a:p>
            <a:endParaRPr lang="en-IN" dirty="0"/>
          </a:p>
        </p:txBody>
      </p:sp>
    </p:spTree>
    <p:extLst>
      <p:ext uri="{BB962C8B-B14F-4D97-AF65-F5344CB8AC3E}">
        <p14:creationId xmlns:p14="http://schemas.microsoft.com/office/powerpoint/2010/main" val="1236617734"/>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53ABF-F242-6FC0-D61C-A170C102FF96}"/>
              </a:ext>
            </a:extLst>
          </p:cNvPr>
          <p:cNvSpPr>
            <a:spLocks noGrp="1"/>
          </p:cNvSpPr>
          <p:nvPr>
            <p:ph type="title"/>
          </p:nvPr>
        </p:nvSpPr>
        <p:spPr/>
        <p:txBody>
          <a:bodyPr/>
          <a:lstStyle/>
          <a:p>
            <a:r>
              <a:rPr lang="en-IN" dirty="0"/>
              <a:t>Basic Laws and Acts</a:t>
            </a:r>
          </a:p>
        </p:txBody>
      </p:sp>
      <p:sp>
        <p:nvSpPr>
          <p:cNvPr id="3" name="Content Placeholder 2">
            <a:extLst>
              <a:ext uri="{FF2B5EF4-FFF2-40B4-BE49-F238E27FC236}">
                <a16:creationId xmlns:a16="http://schemas.microsoft.com/office/drawing/2014/main" id="{20ACA669-2FF2-6CFE-BA7D-5C3C09479747}"/>
              </a:ext>
            </a:extLst>
          </p:cNvPr>
          <p:cNvSpPr>
            <a:spLocks noGrp="1"/>
          </p:cNvSpPr>
          <p:nvPr>
            <p:ph idx="1"/>
          </p:nvPr>
        </p:nvSpPr>
        <p:spPr/>
        <p:txBody>
          <a:bodyPr/>
          <a:lstStyle/>
          <a:p>
            <a:r>
              <a:rPr lang="en-IN" dirty="0"/>
              <a:t>The Customs Act 1962</a:t>
            </a:r>
          </a:p>
          <a:p>
            <a:r>
              <a:rPr lang="en-IN" dirty="0"/>
              <a:t>The Customs Tariff Act 1975</a:t>
            </a:r>
          </a:p>
          <a:p>
            <a:r>
              <a:rPr lang="en-IN" dirty="0"/>
              <a:t>Foreign  Trade ( Development &amp; Regulation) Act 1992</a:t>
            </a:r>
          </a:p>
          <a:p>
            <a:r>
              <a:rPr lang="en-IN" dirty="0"/>
              <a:t>Foreign Trade Policy</a:t>
            </a:r>
          </a:p>
          <a:p>
            <a:r>
              <a:rPr lang="en-IN" dirty="0"/>
              <a:t>Foreign Exchange Management Act 1999</a:t>
            </a:r>
          </a:p>
        </p:txBody>
      </p:sp>
    </p:spTree>
    <p:extLst>
      <p:ext uri="{BB962C8B-B14F-4D97-AF65-F5344CB8AC3E}">
        <p14:creationId xmlns:p14="http://schemas.microsoft.com/office/powerpoint/2010/main" val="1138498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F30B4-276C-EB10-1EB0-60C95BDC9974}"/>
              </a:ext>
            </a:extLst>
          </p:cNvPr>
          <p:cNvSpPr>
            <a:spLocks noGrp="1"/>
          </p:cNvSpPr>
          <p:nvPr>
            <p:ph type="title"/>
          </p:nvPr>
        </p:nvSpPr>
        <p:spPr/>
        <p:txBody>
          <a:bodyPr/>
          <a:lstStyle/>
          <a:p>
            <a:r>
              <a:rPr lang="en-IN" dirty="0"/>
              <a:t>Website links</a:t>
            </a:r>
          </a:p>
        </p:txBody>
      </p:sp>
      <p:sp>
        <p:nvSpPr>
          <p:cNvPr id="3" name="Content Placeholder 2">
            <a:extLst>
              <a:ext uri="{FF2B5EF4-FFF2-40B4-BE49-F238E27FC236}">
                <a16:creationId xmlns:a16="http://schemas.microsoft.com/office/drawing/2014/main" id="{7C526D2A-7914-6C76-B5F5-010E27543ECB}"/>
              </a:ext>
            </a:extLst>
          </p:cNvPr>
          <p:cNvSpPr>
            <a:spLocks noGrp="1"/>
          </p:cNvSpPr>
          <p:nvPr>
            <p:ph sz="half" idx="1"/>
          </p:nvPr>
        </p:nvSpPr>
        <p:spPr/>
        <p:txBody>
          <a:bodyPr>
            <a:normAutofit fontScale="77500" lnSpcReduction="20000"/>
          </a:bodyPr>
          <a:lstStyle/>
          <a:p>
            <a:pPr marL="514350" indent="-514350">
              <a:buFont typeface="+mj-lt"/>
              <a:buAutoNum type="arabicPeriod"/>
            </a:pPr>
            <a:r>
              <a:rPr lang="en-IN" dirty="0"/>
              <a:t>The Customs Act 1962</a:t>
            </a:r>
          </a:p>
          <a:p>
            <a:pPr marL="514350" indent="-514350">
              <a:buFont typeface="+mj-lt"/>
              <a:buAutoNum type="arabicPeriod"/>
            </a:pPr>
            <a:endParaRPr lang="en-IN" dirty="0"/>
          </a:p>
          <a:p>
            <a:pPr marL="514350" indent="-514350">
              <a:buFont typeface="+mj-lt"/>
              <a:buAutoNum type="arabicPeriod"/>
            </a:pPr>
            <a:r>
              <a:rPr lang="en-IN" dirty="0"/>
              <a:t>The Customs Tariff Act 1975 and Tariff</a:t>
            </a:r>
          </a:p>
          <a:p>
            <a:pPr marL="514350" indent="-514350">
              <a:buFont typeface="+mj-lt"/>
              <a:buAutoNum type="arabicPeriod"/>
            </a:pPr>
            <a:endParaRPr lang="en-IN" dirty="0"/>
          </a:p>
          <a:p>
            <a:pPr marL="514350" indent="-514350">
              <a:buFont typeface="+mj-lt"/>
              <a:buAutoNum type="arabicPeriod"/>
            </a:pPr>
            <a:r>
              <a:rPr lang="en-IN" dirty="0"/>
              <a:t>The Foreign Trade  (Development &amp; Regulation Act) 1992</a:t>
            </a:r>
          </a:p>
          <a:p>
            <a:pPr marL="514350" indent="-514350">
              <a:buFont typeface="+mj-lt"/>
              <a:buAutoNum type="arabicPeriod"/>
            </a:pPr>
            <a:endParaRPr lang="en-IN" dirty="0"/>
          </a:p>
          <a:p>
            <a:pPr marL="514350" indent="-514350">
              <a:buFont typeface="+mj-lt"/>
              <a:buAutoNum type="arabicPeriod"/>
            </a:pPr>
            <a:r>
              <a:rPr lang="en-IN" dirty="0"/>
              <a:t>Export (Quality Control &amp; Inspection) Act 1963</a:t>
            </a:r>
          </a:p>
          <a:p>
            <a:pPr marL="514350" indent="-514350">
              <a:buFont typeface="+mj-lt"/>
              <a:buAutoNum type="arabicPeriod"/>
            </a:pPr>
            <a:r>
              <a:rPr lang="en-IN" dirty="0"/>
              <a:t>Foreign Exchange Management Act 1999</a:t>
            </a:r>
          </a:p>
          <a:p>
            <a:pPr marL="514350" indent="-514350">
              <a:buFont typeface="+mj-lt"/>
              <a:buAutoNum type="arabicPeriod"/>
            </a:pPr>
            <a:endParaRPr lang="en-IN" dirty="0"/>
          </a:p>
          <a:p>
            <a:pPr marL="514350" indent="-514350">
              <a:buFont typeface="+mj-lt"/>
              <a:buAutoNum type="arabicPeriod"/>
            </a:pPr>
            <a:r>
              <a:rPr lang="en-IN" dirty="0"/>
              <a:t>IGST</a:t>
            </a:r>
          </a:p>
          <a:p>
            <a:pPr marL="514350" indent="-514350">
              <a:buFont typeface="+mj-lt"/>
              <a:buAutoNum type="arabicPeriod"/>
            </a:pPr>
            <a:endParaRPr lang="en-IN" dirty="0"/>
          </a:p>
          <a:p>
            <a:pPr marL="514350" indent="-514350">
              <a:buFont typeface="+mj-lt"/>
              <a:buAutoNum type="arabicPeriod"/>
            </a:pPr>
            <a:r>
              <a:rPr lang="en-IN" dirty="0"/>
              <a:t>General Interpretative Rules</a:t>
            </a:r>
          </a:p>
          <a:p>
            <a:pPr marL="0" indent="0">
              <a:buNone/>
            </a:pPr>
            <a:endParaRPr lang="en-IN" dirty="0"/>
          </a:p>
        </p:txBody>
      </p:sp>
      <p:sp>
        <p:nvSpPr>
          <p:cNvPr id="4" name="Content Placeholder 3">
            <a:extLst>
              <a:ext uri="{FF2B5EF4-FFF2-40B4-BE49-F238E27FC236}">
                <a16:creationId xmlns:a16="http://schemas.microsoft.com/office/drawing/2014/main" id="{511DA4D7-5275-8392-88B6-07C4EC11C283}"/>
              </a:ext>
            </a:extLst>
          </p:cNvPr>
          <p:cNvSpPr>
            <a:spLocks noGrp="1"/>
          </p:cNvSpPr>
          <p:nvPr>
            <p:ph sz="half" idx="2"/>
          </p:nvPr>
        </p:nvSpPr>
        <p:spPr/>
        <p:txBody>
          <a:bodyPr>
            <a:normAutofit fontScale="77500" lnSpcReduction="20000"/>
          </a:bodyPr>
          <a:lstStyle/>
          <a:p>
            <a:pPr marL="514350" indent="-514350">
              <a:buFont typeface="+mj-lt"/>
              <a:buAutoNum type="arabicPeriod"/>
            </a:pPr>
            <a:r>
              <a:rPr lang="en-IN" dirty="0">
                <a:hlinkClick r:id="rId3">
                  <a:extLst>
                    <a:ext uri="{A12FA001-AC4F-418D-AE19-62706E023703}">
                      <ahyp:hlinkClr xmlns:ahyp="http://schemas.microsoft.com/office/drawing/2018/hyperlinkcolor" val="tx"/>
                    </a:ext>
                  </a:extLst>
                </a:hlinkClick>
              </a:rPr>
              <a:t>https://taxinformation.cbic.gov.in/content-page/explore-act</a:t>
            </a:r>
            <a:endParaRPr lang="en-IN" dirty="0"/>
          </a:p>
          <a:p>
            <a:pPr marL="514350" indent="-514350">
              <a:buFont typeface="+mj-lt"/>
              <a:buAutoNum type="arabicPeriod"/>
            </a:pPr>
            <a:r>
              <a:rPr lang="en-IN" dirty="0">
                <a:hlinkClick r:id="rId4">
                  <a:extLst>
                    <a:ext uri="{A12FA001-AC4F-418D-AE19-62706E023703}">
                      <ahyp:hlinkClr xmlns:ahyp="http://schemas.microsoft.com/office/drawing/2018/hyperlinkcolor" val="tx"/>
                    </a:ext>
                  </a:extLst>
                </a:hlinkClick>
              </a:rPr>
              <a:t>https://old.cbic.gov.in/htdocs-cbec/customs/cst2023-010523_new/cst-idx</a:t>
            </a:r>
            <a:endParaRPr lang="en-IN" dirty="0"/>
          </a:p>
          <a:p>
            <a:pPr marL="514350" indent="-514350">
              <a:buFont typeface="+mj-lt"/>
              <a:buAutoNum type="arabicPeriod"/>
            </a:pPr>
            <a:r>
              <a:rPr lang="en-IN" dirty="0">
                <a:hlinkClick r:id="rId5">
                  <a:extLst>
                    <a:ext uri="{A12FA001-AC4F-418D-AE19-62706E023703}">
                      <ahyp:hlinkClr xmlns:ahyp="http://schemas.microsoft.com/office/drawing/2018/hyperlinkcolor" val="tx"/>
                    </a:ext>
                  </a:extLst>
                </a:hlinkClick>
              </a:rPr>
              <a:t>https://www.indiacode.nic.in/bitstream/123456789/1947/3/A1992-22.pdf</a:t>
            </a:r>
            <a:endParaRPr lang="en-IN" dirty="0"/>
          </a:p>
          <a:p>
            <a:pPr marL="514350" indent="-514350">
              <a:buFont typeface="+mj-lt"/>
              <a:buAutoNum type="arabicPeriod"/>
            </a:pPr>
            <a:endParaRPr lang="en-IN" dirty="0"/>
          </a:p>
          <a:p>
            <a:pPr marL="514350" indent="-514350">
              <a:buFont typeface="+mj-lt"/>
              <a:buAutoNum type="arabicPeriod"/>
            </a:pPr>
            <a:r>
              <a:rPr lang="en-IN" dirty="0">
                <a:hlinkClick r:id="rId6">
                  <a:extLst>
                    <a:ext uri="{A12FA001-AC4F-418D-AE19-62706E023703}">
                      <ahyp:hlinkClr xmlns:ahyp="http://schemas.microsoft.com/office/drawing/2018/hyperlinkcolor" val="tx"/>
                    </a:ext>
                  </a:extLst>
                </a:hlinkClick>
              </a:rPr>
              <a:t>https://commerce.gov.in/wp-content/uploads/2021/06/EIC-Act.pdf</a:t>
            </a:r>
            <a:endParaRPr lang="en-IN" dirty="0"/>
          </a:p>
          <a:p>
            <a:pPr marL="514350" indent="-514350">
              <a:buFont typeface="+mj-lt"/>
              <a:buAutoNum type="arabicPeriod"/>
            </a:pPr>
            <a:r>
              <a:rPr lang="en-IN" dirty="0">
                <a:hlinkClick r:id="rId7">
                  <a:extLst>
                    <a:ext uri="{A12FA001-AC4F-418D-AE19-62706E023703}">
                      <ahyp:hlinkClr xmlns:ahyp="http://schemas.microsoft.com/office/drawing/2018/hyperlinkcolor" val="tx"/>
                    </a:ext>
                  </a:extLst>
                </a:hlinkClick>
              </a:rPr>
              <a:t>https://www.indiacode.nic.in/bitstream/123456789/1988/1/A1999_42.pdf</a:t>
            </a:r>
            <a:endParaRPr lang="en-IN" dirty="0"/>
          </a:p>
          <a:p>
            <a:pPr marL="514350" indent="-514350">
              <a:buFont typeface="+mj-lt"/>
              <a:buAutoNum type="arabicPeriod"/>
            </a:pPr>
            <a:r>
              <a:rPr lang="en-IN" dirty="0">
                <a:hlinkClick r:id="rId8">
                  <a:extLst>
                    <a:ext uri="{A12FA001-AC4F-418D-AE19-62706E023703}">
                      <ahyp:hlinkClr xmlns:ahyp="http://schemas.microsoft.com/office/drawing/2018/hyperlinkcolor" val="tx"/>
                    </a:ext>
                  </a:extLst>
                </a:hlinkClick>
              </a:rPr>
              <a:t>https://cbic-gst.gov.in/aces/Documents/IGST-bill-e.pdf</a:t>
            </a:r>
            <a:endParaRPr lang="en-IN" dirty="0"/>
          </a:p>
          <a:p>
            <a:pPr marL="514350" indent="-514350">
              <a:buFont typeface="+mj-lt"/>
              <a:buAutoNum type="arabicPeriod"/>
            </a:pPr>
            <a:r>
              <a:rPr lang="en-IN" dirty="0">
                <a:hlinkClick r:id="rId9">
                  <a:extLst>
                    <a:ext uri="{A12FA001-AC4F-418D-AE19-62706E023703}">
                      <ahyp:hlinkClr xmlns:ahyp="http://schemas.microsoft.com/office/drawing/2018/hyperlinkcolor" val="tx"/>
                    </a:ext>
                  </a:extLst>
                </a:hlinkClick>
              </a:rPr>
              <a:t>https://www.customsclearance.net/en/articles/general-interpretative-rules-gir</a:t>
            </a:r>
            <a:endParaRPr lang="en-IN" dirty="0"/>
          </a:p>
          <a:p>
            <a:endParaRPr lang="en-IN" dirty="0"/>
          </a:p>
          <a:p>
            <a:endParaRPr lang="en-IN" dirty="0"/>
          </a:p>
        </p:txBody>
      </p:sp>
    </p:spTree>
    <p:extLst>
      <p:ext uri="{BB962C8B-B14F-4D97-AF65-F5344CB8AC3E}">
        <p14:creationId xmlns:p14="http://schemas.microsoft.com/office/powerpoint/2010/main" val="3078732153"/>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CC644-6727-2E73-5A6D-DB8B738FC35E}"/>
              </a:ext>
            </a:extLst>
          </p:cNvPr>
          <p:cNvSpPr>
            <a:spLocks noGrp="1"/>
          </p:cNvSpPr>
          <p:nvPr>
            <p:ph type="title"/>
          </p:nvPr>
        </p:nvSpPr>
        <p:spPr/>
        <p:txBody>
          <a:bodyPr/>
          <a:lstStyle/>
          <a:p>
            <a:r>
              <a:rPr lang="en-IN" dirty="0"/>
              <a:t>What is Tax?</a:t>
            </a:r>
          </a:p>
        </p:txBody>
      </p:sp>
      <p:sp>
        <p:nvSpPr>
          <p:cNvPr id="3" name="Content Placeholder 2">
            <a:extLst>
              <a:ext uri="{FF2B5EF4-FFF2-40B4-BE49-F238E27FC236}">
                <a16:creationId xmlns:a16="http://schemas.microsoft.com/office/drawing/2014/main" id="{ADD42FD8-DD52-8EC4-6FBC-CB0926AE3928}"/>
              </a:ext>
            </a:extLst>
          </p:cNvPr>
          <p:cNvSpPr>
            <a:spLocks noGrp="1"/>
          </p:cNvSpPr>
          <p:nvPr>
            <p:ph idx="1"/>
          </p:nvPr>
        </p:nvSpPr>
        <p:spPr/>
        <p:txBody>
          <a:bodyPr>
            <a:normAutofit fontScale="92500" lnSpcReduction="10000"/>
          </a:bodyPr>
          <a:lstStyle/>
          <a:p>
            <a:pPr algn="just">
              <a:lnSpc>
                <a:spcPct val="150000"/>
              </a:lnSpc>
            </a:pPr>
            <a:r>
              <a:rPr lang="en-US" b="0" i="0" dirty="0">
                <a:solidFill>
                  <a:srgbClr val="314259"/>
                </a:solidFill>
                <a:effectLst/>
                <a:latin typeface="proxima nova rg"/>
              </a:rPr>
              <a:t>A tax may be defined as a “financial burden laid upon individuals or property owners to support the government, a payment exacted by legislative authority. </a:t>
            </a:r>
          </a:p>
          <a:p>
            <a:pPr algn="just">
              <a:lnSpc>
                <a:spcPct val="150000"/>
              </a:lnSpc>
            </a:pPr>
            <a:r>
              <a:rPr lang="en-US" b="0" i="0" dirty="0">
                <a:solidFill>
                  <a:srgbClr val="314259"/>
                </a:solidFill>
                <a:effectLst/>
                <a:latin typeface="proxima nova rg"/>
              </a:rPr>
              <a:t>In simple words, the tax is nothing but money that people have to pay to the government, which is used to provide public services.</a:t>
            </a:r>
          </a:p>
          <a:p>
            <a:pPr algn="just">
              <a:lnSpc>
                <a:spcPct val="150000"/>
              </a:lnSpc>
            </a:pPr>
            <a:r>
              <a:rPr lang="en-US" b="0" i="0" dirty="0">
                <a:solidFill>
                  <a:srgbClr val="314259"/>
                </a:solidFill>
                <a:effectLst/>
                <a:latin typeface="proxima nova rg"/>
              </a:rPr>
              <a:t>Taxes are broadly classified into 2 Types</a:t>
            </a:r>
          </a:p>
          <a:p>
            <a:pPr lvl="1" algn="just">
              <a:lnSpc>
                <a:spcPct val="150000"/>
              </a:lnSpc>
              <a:buFont typeface="+mj-lt"/>
              <a:buAutoNum type="arabicPeriod"/>
            </a:pPr>
            <a:r>
              <a:rPr lang="en-US" b="0" i="0" dirty="0">
                <a:solidFill>
                  <a:srgbClr val="314259"/>
                </a:solidFill>
                <a:effectLst/>
                <a:latin typeface="Open Sans" panose="020B0606030504020204" pitchFamily="34" charset="0"/>
              </a:rPr>
              <a:t>Direct Taxes</a:t>
            </a:r>
          </a:p>
          <a:p>
            <a:pPr lvl="1" algn="just">
              <a:lnSpc>
                <a:spcPct val="150000"/>
              </a:lnSpc>
              <a:buFont typeface="+mj-lt"/>
              <a:buAutoNum type="arabicPeriod"/>
            </a:pPr>
            <a:r>
              <a:rPr lang="en-US" b="0" i="0" dirty="0">
                <a:solidFill>
                  <a:srgbClr val="314259"/>
                </a:solidFill>
                <a:effectLst/>
                <a:latin typeface="Open Sans" panose="020B0606030504020204" pitchFamily="34" charset="0"/>
              </a:rPr>
              <a:t>Indirect taxes</a:t>
            </a:r>
          </a:p>
          <a:p>
            <a:pPr algn="just">
              <a:lnSpc>
                <a:spcPct val="150000"/>
              </a:lnSpc>
            </a:pPr>
            <a:endParaRPr lang="en-IN" dirty="0"/>
          </a:p>
        </p:txBody>
      </p:sp>
    </p:spTree>
    <p:extLst>
      <p:ext uri="{BB962C8B-B14F-4D97-AF65-F5344CB8AC3E}">
        <p14:creationId xmlns:p14="http://schemas.microsoft.com/office/powerpoint/2010/main" val="1698571430"/>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7D76E-816E-D23F-9E60-F8EB5D1BB1C3}"/>
              </a:ext>
            </a:extLst>
          </p:cNvPr>
          <p:cNvSpPr>
            <a:spLocks noGrp="1"/>
          </p:cNvSpPr>
          <p:nvPr>
            <p:ph type="title"/>
          </p:nvPr>
        </p:nvSpPr>
        <p:spPr/>
        <p:txBody>
          <a:bodyPr/>
          <a:lstStyle/>
          <a:p>
            <a:r>
              <a:rPr lang="en-IN" dirty="0"/>
              <a:t>Direct Taxes</a:t>
            </a:r>
          </a:p>
        </p:txBody>
      </p:sp>
      <p:sp>
        <p:nvSpPr>
          <p:cNvPr id="3" name="Content Placeholder 2">
            <a:extLst>
              <a:ext uri="{FF2B5EF4-FFF2-40B4-BE49-F238E27FC236}">
                <a16:creationId xmlns:a16="http://schemas.microsoft.com/office/drawing/2014/main" id="{7D026A84-CE2D-5068-EDDD-08FF573AE8CA}"/>
              </a:ext>
            </a:extLst>
          </p:cNvPr>
          <p:cNvSpPr>
            <a:spLocks noGrp="1"/>
          </p:cNvSpPr>
          <p:nvPr>
            <p:ph idx="1"/>
          </p:nvPr>
        </p:nvSpPr>
        <p:spPr/>
        <p:txBody>
          <a:bodyPr>
            <a:normAutofit fontScale="92500"/>
          </a:bodyPr>
          <a:lstStyle/>
          <a:p>
            <a:pPr algn="just">
              <a:lnSpc>
                <a:spcPct val="150000"/>
              </a:lnSpc>
            </a:pPr>
            <a:r>
              <a:rPr lang="en-US" b="0" i="0" dirty="0">
                <a:solidFill>
                  <a:srgbClr val="314259"/>
                </a:solidFill>
                <a:effectLst/>
                <a:latin typeface="proxima nova rg"/>
              </a:rPr>
              <a:t>A direct tax is a kind of charge, which is imposed directly on the taxpayer and paid directly to the government by the persons( juristic or natural) on whom it is imposed.</a:t>
            </a:r>
          </a:p>
          <a:p>
            <a:pPr algn="just">
              <a:lnSpc>
                <a:spcPct val="150000"/>
              </a:lnSpc>
            </a:pPr>
            <a:r>
              <a:rPr lang="en-US" b="0" i="0" dirty="0">
                <a:solidFill>
                  <a:srgbClr val="314259"/>
                </a:solidFill>
                <a:effectLst/>
                <a:latin typeface="proxima nova rg"/>
              </a:rPr>
              <a:t> A direct tax is a tax that cannot be shifted by the taxpayer to someone else. </a:t>
            </a:r>
          </a:p>
          <a:p>
            <a:pPr algn="just">
              <a:lnSpc>
                <a:spcPct val="150000"/>
              </a:lnSpc>
            </a:pPr>
            <a:r>
              <a:rPr lang="en-US" b="0" i="0" dirty="0">
                <a:solidFill>
                  <a:srgbClr val="314259"/>
                </a:solidFill>
                <a:effectLst/>
                <a:latin typeface="proxima nova rg"/>
              </a:rPr>
              <a:t>A significant direct Tax imposed in India is income tax.</a:t>
            </a:r>
          </a:p>
          <a:p>
            <a:pPr marL="0" indent="0" algn="just">
              <a:lnSpc>
                <a:spcPct val="150000"/>
              </a:lnSpc>
              <a:buNone/>
            </a:pPr>
            <a:br>
              <a:rPr lang="en-US" dirty="0"/>
            </a:br>
            <a:endParaRPr lang="en-IN" dirty="0"/>
          </a:p>
        </p:txBody>
      </p:sp>
    </p:spTree>
    <p:extLst>
      <p:ext uri="{BB962C8B-B14F-4D97-AF65-F5344CB8AC3E}">
        <p14:creationId xmlns:p14="http://schemas.microsoft.com/office/powerpoint/2010/main" val="186538512"/>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39EF1-D50D-4898-FB0A-D34F827CE9A7}"/>
              </a:ext>
            </a:extLst>
          </p:cNvPr>
          <p:cNvSpPr>
            <a:spLocks noGrp="1"/>
          </p:cNvSpPr>
          <p:nvPr>
            <p:ph type="title"/>
          </p:nvPr>
        </p:nvSpPr>
        <p:spPr/>
        <p:txBody>
          <a:bodyPr/>
          <a:lstStyle/>
          <a:p>
            <a:r>
              <a:rPr lang="en-IN" dirty="0"/>
              <a:t>Indirect Taxes</a:t>
            </a:r>
          </a:p>
        </p:txBody>
      </p:sp>
      <p:sp>
        <p:nvSpPr>
          <p:cNvPr id="3" name="Content Placeholder 2">
            <a:extLst>
              <a:ext uri="{FF2B5EF4-FFF2-40B4-BE49-F238E27FC236}">
                <a16:creationId xmlns:a16="http://schemas.microsoft.com/office/drawing/2014/main" id="{1221C97E-4D50-9945-C9D4-C7949FEBFDF9}"/>
              </a:ext>
            </a:extLst>
          </p:cNvPr>
          <p:cNvSpPr>
            <a:spLocks noGrp="1"/>
          </p:cNvSpPr>
          <p:nvPr>
            <p:ph idx="1"/>
          </p:nvPr>
        </p:nvSpPr>
        <p:spPr/>
        <p:txBody>
          <a:bodyPr>
            <a:normAutofit fontScale="77500" lnSpcReduction="20000"/>
          </a:bodyPr>
          <a:lstStyle/>
          <a:p>
            <a:pPr algn="just">
              <a:lnSpc>
                <a:spcPct val="160000"/>
              </a:lnSpc>
            </a:pPr>
            <a:r>
              <a:rPr lang="en-US" b="0" i="0" dirty="0">
                <a:solidFill>
                  <a:srgbClr val="314259"/>
                </a:solidFill>
                <a:effectLst/>
                <a:latin typeface="proxima nova rg"/>
              </a:rPr>
              <a:t>They are Transferable tax from one person to another. </a:t>
            </a:r>
          </a:p>
          <a:p>
            <a:pPr algn="just">
              <a:lnSpc>
                <a:spcPct val="160000"/>
              </a:lnSpc>
            </a:pPr>
            <a:r>
              <a:rPr lang="en-US" b="0" i="0" dirty="0">
                <a:solidFill>
                  <a:srgbClr val="314259"/>
                </a:solidFill>
                <a:effectLst/>
                <a:latin typeface="proxima nova rg"/>
              </a:rPr>
              <a:t>The entire burden of the tax is on the ultimate consumer, but the immediate liability to pay tax is on supplier of goods or services.</a:t>
            </a:r>
          </a:p>
          <a:p>
            <a:pPr algn="just">
              <a:lnSpc>
                <a:spcPct val="160000"/>
              </a:lnSpc>
            </a:pPr>
            <a:r>
              <a:rPr lang="en-US" b="0" i="0" dirty="0">
                <a:solidFill>
                  <a:srgbClr val="314259"/>
                </a:solidFill>
                <a:effectLst/>
                <a:latin typeface="proxima nova rg"/>
              </a:rPr>
              <a:t>They are also called consumption based tax and regressive in nature because they are not burdened principle of ability to pay.</a:t>
            </a:r>
          </a:p>
          <a:p>
            <a:pPr algn="just">
              <a:lnSpc>
                <a:spcPct val="160000"/>
              </a:lnSpc>
            </a:pPr>
            <a:r>
              <a:rPr lang="en-US" b="0" i="0" dirty="0">
                <a:solidFill>
                  <a:srgbClr val="314259"/>
                </a:solidFill>
                <a:effectLst/>
                <a:latin typeface="proxima nova rg"/>
              </a:rPr>
              <a:t> All consumer including Bagger bear the burden of the tax.</a:t>
            </a:r>
          </a:p>
          <a:p>
            <a:pPr algn="just">
              <a:lnSpc>
                <a:spcPct val="160000"/>
              </a:lnSpc>
            </a:pPr>
            <a:r>
              <a:rPr lang="en-US" b="0" i="0" dirty="0">
                <a:solidFill>
                  <a:srgbClr val="314259"/>
                </a:solidFill>
                <a:effectLst/>
                <a:latin typeface="proxima nova rg"/>
              </a:rPr>
              <a:t>Indirect taxes are levied on goods or services but not on income or property. </a:t>
            </a:r>
          </a:p>
          <a:p>
            <a:pPr algn="just">
              <a:lnSpc>
                <a:spcPct val="160000"/>
              </a:lnSpc>
            </a:pPr>
            <a:r>
              <a:rPr lang="en-US" b="0" i="0" dirty="0">
                <a:solidFill>
                  <a:srgbClr val="314259"/>
                </a:solidFill>
                <a:effectLst/>
                <a:latin typeface="proxima nova rg"/>
              </a:rPr>
              <a:t>From 1st of July 2017 all indirect taxes on goods or services or merge into one unified code called as goods and services tax.(GST)</a:t>
            </a:r>
          </a:p>
          <a:p>
            <a:pPr algn="just">
              <a:lnSpc>
                <a:spcPct val="160000"/>
              </a:lnSpc>
            </a:pPr>
            <a:endParaRPr lang="en-IN" dirty="0"/>
          </a:p>
        </p:txBody>
      </p:sp>
    </p:spTree>
    <p:extLst>
      <p:ext uri="{BB962C8B-B14F-4D97-AF65-F5344CB8AC3E}">
        <p14:creationId xmlns:p14="http://schemas.microsoft.com/office/powerpoint/2010/main" val="662382393"/>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BE190-982C-0B41-272F-380B2883D361}"/>
              </a:ext>
            </a:extLst>
          </p:cNvPr>
          <p:cNvSpPr>
            <a:spLocks noGrp="1"/>
          </p:cNvSpPr>
          <p:nvPr>
            <p:ph type="title"/>
          </p:nvPr>
        </p:nvSpPr>
        <p:spPr>
          <a:xfrm>
            <a:off x="609600" y="704088"/>
            <a:ext cx="11074400" cy="3529584"/>
          </a:xfrm>
        </p:spPr>
        <p:txBody>
          <a:bodyPr/>
          <a:lstStyle/>
          <a:p>
            <a:pPr algn="ctr"/>
            <a:r>
              <a:rPr lang="en-IN" b="1"/>
              <a:t>Valuation of Export Goods</a:t>
            </a:r>
            <a:endParaRPr lang="en-IN" b="1" dirty="0"/>
          </a:p>
        </p:txBody>
      </p:sp>
    </p:spTree>
    <p:extLst>
      <p:ext uri="{BB962C8B-B14F-4D97-AF65-F5344CB8AC3E}">
        <p14:creationId xmlns:p14="http://schemas.microsoft.com/office/powerpoint/2010/main" val="3844036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60C9B-53FE-EC1D-610C-575FDDD7A08B}"/>
              </a:ext>
            </a:extLst>
          </p:cNvPr>
          <p:cNvSpPr>
            <a:spLocks noGrp="1"/>
          </p:cNvSpPr>
          <p:nvPr>
            <p:ph type="title"/>
          </p:nvPr>
        </p:nvSpPr>
        <p:spPr/>
        <p:txBody>
          <a:bodyPr/>
          <a:lstStyle/>
          <a:p>
            <a:r>
              <a:rPr lang="en-IN" dirty="0"/>
              <a:t>Valuation of Export Goods</a:t>
            </a:r>
          </a:p>
        </p:txBody>
      </p:sp>
      <p:sp>
        <p:nvSpPr>
          <p:cNvPr id="3" name="Content Placeholder 2">
            <a:extLst>
              <a:ext uri="{FF2B5EF4-FFF2-40B4-BE49-F238E27FC236}">
                <a16:creationId xmlns:a16="http://schemas.microsoft.com/office/drawing/2014/main" id="{3F07A2C7-AB51-83AE-8FE7-E33612513C3E}"/>
              </a:ext>
            </a:extLst>
          </p:cNvPr>
          <p:cNvSpPr>
            <a:spLocks noGrp="1"/>
          </p:cNvSpPr>
          <p:nvPr>
            <p:ph idx="1"/>
          </p:nvPr>
        </p:nvSpPr>
        <p:spPr/>
        <p:txBody>
          <a:bodyPr/>
          <a:lstStyle/>
          <a:p>
            <a:pPr algn="just">
              <a:lnSpc>
                <a:spcPct val="150000"/>
              </a:lnSpc>
            </a:pPr>
            <a:r>
              <a:rPr lang="en-IN" sz="1800" kern="0" dirty="0">
                <a:solidFill>
                  <a:srgbClr val="212529"/>
                </a:solidFill>
                <a:effectLst/>
                <a:latin typeface="Segoe UI" panose="020B0502040204020203" pitchFamily="34" charset="0"/>
                <a:ea typeface="Times New Roman" panose="02020603050405020304" pitchFamily="18" charset="0"/>
              </a:rPr>
              <a:t>As per Section 14 of the Customs Act, the value of imported goods or export goods is the transaction value</a:t>
            </a:r>
          </a:p>
          <a:p>
            <a:pPr algn="just">
              <a:lnSpc>
                <a:spcPct val="150000"/>
              </a:lnSpc>
            </a:pPr>
            <a:r>
              <a:rPr lang="en-IN" sz="1800" kern="0" dirty="0">
                <a:solidFill>
                  <a:srgbClr val="212529"/>
                </a:solidFill>
                <a:effectLst/>
                <a:latin typeface="Segoe UI" panose="020B0502040204020203" pitchFamily="34" charset="0"/>
                <a:ea typeface="Times New Roman" panose="02020603050405020304" pitchFamily="18" charset="0"/>
              </a:rPr>
              <a:t>The Transaction Value is defined as ‘price paid or payable for the goods’. </a:t>
            </a:r>
          </a:p>
          <a:p>
            <a:pPr algn="just">
              <a:lnSpc>
                <a:spcPct val="150000"/>
              </a:lnSpc>
            </a:pPr>
            <a:r>
              <a:rPr lang="en-IN" sz="1800" kern="0" dirty="0">
                <a:solidFill>
                  <a:srgbClr val="212529"/>
                </a:solidFill>
                <a:effectLst/>
                <a:latin typeface="Segoe UI" panose="020B0502040204020203" pitchFamily="34" charset="0"/>
                <a:ea typeface="Times New Roman" panose="02020603050405020304" pitchFamily="18" charset="0"/>
              </a:rPr>
              <a:t>If the value cannot be determined under Section 14, the importer shall resort to Customs Valuation (Determination of Value of Imported Goods) Rules, 2007  or </a:t>
            </a:r>
            <a:r>
              <a:rPr lang="en-IN" sz="1800" b="1" kern="0" dirty="0">
                <a:solidFill>
                  <a:srgbClr val="212529"/>
                </a:solidFill>
                <a:effectLst/>
                <a:latin typeface="Segoe UI" panose="020B0502040204020203" pitchFamily="34" charset="0"/>
                <a:ea typeface="Times New Roman" panose="02020603050405020304" pitchFamily="18" charset="0"/>
              </a:rPr>
              <a:t>Customs Valuation (Determination of Value of Export Goods) Rules, 2007 </a:t>
            </a:r>
          </a:p>
          <a:p>
            <a:endParaRPr lang="en-IN" b="1" dirty="0"/>
          </a:p>
        </p:txBody>
      </p:sp>
    </p:spTree>
    <p:extLst>
      <p:ext uri="{BB962C8B-B14F-4D97-AF65-F5344CB8AC3E}">
        <p14:creationId xmlns:p14="http://schemas.microsoft.com/office/powerpoint/2010/main" val="190846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0FD9B-9572-5743-D75F-711DB92C3CB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B5CFFAB-B857-13FB-98E9-A1405583BA52}"/>
              </a:ext>
            </a:extLst>
          </p:cNvPr>
          <p:cNvSpPr>
            <a:spLocks noGrp="1"/>
          </p:cNvSpPr>
          <p:nvPr>
            <p:ph idx="1"/>
          </p:nvPr>
        </p:nvSpPr>
        <p:spPr/>
        <p:txBody>
          <a:bodyPr/>
          <a:lstStyle/>
          <a:p>
            <a:pPr marL="342900" lvl="0" indent="-342900">
              <a:lnSpc>
                <a:spcPct val="107000"/>
              </a:lnSpc>
              <a:spcAft>
                <a:spcPts val="800"/>
              </a:spcAft>
              <a:buFont typeface="+mj-lt"/>
              <a:buAutoNum type="alphaLcPeriod"/>
              <a:tabLst>
                <a:tab pos="457200" algn="l"/>
              </a:tabLst>
            </a:pPr>
            <a:r>
              <a:rPr lang="en-IN" sz="1800" b="1" kern="0" dirty="0">
                <a:solidFill>
                  <a:srgbClr val="212529"/>
                </a:solidFill>
                <a:effectLst/>
                <a:latin typeface="Segoe UI" panose="020B0502040204020203" pitchFamily="34" charset="0"/>
                <a:ea typeface="Times New Roman" panose="02020603050405020304" pitchFamily="18" charset="0"/>
                <a:cs typeface="Latha" panose="020B0604020202020204" pitchFamily="34" charset="0"/>
              </a:rPr>
              <a:t>Meaning of Transaction Value</a:t>
            </a:r>
            <a:endParaRPr lang="en-IN" sz="1800" kern="100" dirty="0">
              <a:solidFill>
                <a:srgbClr val="212529"/>
              </a:solidFill>
              <a:effectLst/>
              <a:latin typeface="Calibri" panose="020F0502020204030204" pitchFamily="34" charset="0"/>
              <a:ea typeface="Calibri" panose="020F0502020204030204" pitchFamily="34" charset="0"/>
              <a:cs typeface="Latha" panose="020B0604020202020204" pitchFamily="34" charset="0"/>
            </a:endParaRPr>
          </a:p>
          <a:p>
            <a:r>
              <a:rPr lang="en-IN" sz="1800" kern="0" dirty="0">
                <a:solidFill>
                  <a:srgbClr val="212529"/>
                </a:solidFill>
                <a:effectLst/>
                <a:latin typeface="Segoe UI" panose="020B0502040204020203" pitchFamily="34" charset="0"/>
                <a:ea typeface="Times New Roman" panose="02020603050405020304" pitchFamily="18" charset="0"/>
              </a:rPr>
              <a:t>As per Section 14 of the Customs Act, the value of imported goods or exported goods shall be the transaction value</a:t>
            </a:r>
          </a:p>
          <a:p>
            <a:endParaRPr lang="en-IN" dirty="0"/>
          </a:p>
        </p:txBody>
      </p:sp>
      <p:pic>
        <p:nvPicPr>
          <p:cNvPr id="4" name="Picture 3">
            <a:extLst>
              <a:ext uri="{FF2B5EF4-FFF2-40B4-BE49-F238E27FC236}">
                <a16:creationId xmlns:a16="http://schemas.microsoft.com/office/drawing/2014/main" id="{D2ED34ED-F005-590F-5420-354FBBAB6F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4712" y="3099816"/>
            <a:ext cx="9838944" cy="2816352"/>
          </a:xfrm>
          <a:prstGeom prst="rect">
            <a:avLst/>
          </a:prstGeom>
          <a:noFill/>
          <a:ln>
            <a:noFill/>
          </a:ln>
        </p:spPr>
      </p:pic>
    </p:spTree>
    <p:extLst>
      <p:ext uri="{BB962C8B-B14F-4D97-AF65-F5344CB8AC3E}">
        <p14:creationId xmlns:p14="http://schemas.microsoft.com/office/powerpoint/2010/main" val="1270559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A8C9C-184F-868D-C633-6BF99E286A2C}"/>
              </a:ext>
            </a:extLst>
          </p:cNvPr>
          <p:cNvSpPr>
            <a:spLocks noGrp="1"/>
          </p:cNvSpPr>
          <p:nvPr>
            <p:ph type="title"/>
          </p:nvPr>
        </p:nvSpPr>
        <p:spPr>
          <a:xfrm>
            <a:off x="609600" y="704088"/>
            <a:ext cx="10972800" cy="457200"/>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9EEA747D-2738-1B98-0C06-A199F66B86A9}"/>
              </a:ext>
            </a:extLst>
          </p:cNvPr>
          <p:cNvSpPr>
            <a:spLocks noGrp="1"/>
          </p:cNvSpPr>
          <p:nvPr>
            <p:ph idx="1"/>
          </p:nvPr>
        </p:nvSpPr>
        <p:spPr>
          <a:xfrm>
            <a:off x="609600" y="1280160"/>
            <a:ext cx="10972800" cy="5303520"/>
          </a:xfrm>
        </p:spPr>
        <p:txBody>
          <a:bodyPr>
            <a:normAutofit/>
          </a:bodyPr>
          <a:lstStyle/>
          <a:p>
            <a:pPr>
              <a:lnSpc>
                <a:spcPct val="160000"/>
              </a:lnSpc>
            </a:pPr>
            <a:r>
              <a:rPr lang="en-IN" sz="1600" kern="0" dirty="0">
                <a:solidFill>
                  <a:srgbClr val="212529"/>
                </a:solidFill>
                <a:effectLst/>
                <a:latin typeface="+mj-lt"/>
                <a:ea typeface="Times New Roman" panose="02020603050405020304" pitchFamily="18" charset="0"/>
                <a:cs typeface="Latha" panose="020B0604020202020204" pitchFamily="34" charset="0"/>
              </a:rPr>
              <a:t>Section 14(2) provides that CBIC may notify tariff value for any class of imported/ export goods.</a:t>
            </a:r>
          </a:p>
          <a:p>
            <a:pPr>
              <a:lnSpc>
                <a:spcPct val="160000"/>
              </a:lnSpc>
            </a:pPr>
            <a:r>
              <a:rPr lang="en-IN" sz="1600" kern="0" dirty="0">
                <a:solidFill>
                  <a:srgbClr val="212529"/>
                </a:solidFill>
                <a:latin typeface="+mj-lt"/>
                <a:ea typeface="Calibri" panose="020F0502020204030204" pitchFamily="34" charset="0"/>
                <a:cs typeface="Latha" panose="020B0604020202020204" pitchFamily="34" charset="0"/>
              </a:rPr>
              <a:t>“Related person” is defined in Rule 2 (2) of the Customs Valuation (Determination of Value of Imported/Export goods) Rules , 2007 as under</a:t>
            </a:r>
            <a:r>
              <a:rPr lang="en-IN" sz="1800" kern="0" dirty="0">
                <a:solidFill>
                  <a:srgbClr val="212529"/>
                </a:solidFill>
                <a:latin typeface="+mj-lt"/>
                <a:ea typeface="Calibri" panose="020F0502020204030204" pitchFamily="34" charset="0"/>
                <a:cs typeface="Latha" panose="020B0604020202020204" pitchFamily="34" charset="0"/>
              </a:rPr>
              <a:t>:    </a:t>
            </a:r>
          </a:p>
          <a:p>
            <a:pPr>
              <a:lnSpc>
                <a:spcPct val="160000"/>
              </a:lnSpc>
            </a:pPr>
            <a:r>
              <a:rPr lang="en-IN" sz="1800" kern="0" dirty="0">
                <a:solidFill>
                  <a:srgbClr val="212529"/>
                </a:solidFill>
                <a:latin typeface="+mj-lt"/>
                <a:ea typeface="Calibri" panose="020F0502020204030204" pitchFamily="34" charset="0"/>
                <a:cs typeface="Latha" panose="020B0604020202020204" pitchFamily="34" charset="0"/>
              </a:rPr>
              <a:t>For the purpose of these rules, Persons shall be deemed to be “related” only if </a:t>
            </a:r>
          </a:p>
          <a:p>
            <a:pPr lvl="1">
              <a:lnSpc>
                <a:spcPct val="160000"/>
              </a:lnSpc>
            </a:pPr>
            <a:r>
              <a:rPr lang="en-IN" sz="1600" kern="0" dirty="0">
                <a:solidFill>
                  <a:srgbClr val="212529"/>
                </a:solidFill>
                <a:latin typeface="+mj-lt"/>
                <a:ea typeface="Calibri" panose="020F0502020204030204" pitchFamily="34" charset="0"/>
                <a:cs typeface="Latha" panose="020B0604020202020204" pitchFamily="34" charset="0"/>
              </a:rPr>
              <a:t>They are officers or directors of one another’s businesses;</a:t>
            </a:r>
          </a:p>
          <a:p>
            <a:pPr lvl="1">
              <a:lnSpc>
                <a:spcPct val="160000"/>
              </a:lnSpc>
            </a:pPr>
            <a:r>
              <a:rPr lang="en-IN" sz="1600" kern="0" dirty="0">
                <a:solidFill>
                  <a:srgbClr val="212529"/>
                </a:solidFill>
                <a:latin typeface="+mj-lt"/>
                <a:ea typeface="Calibri" panose="020F0502020204030204" pitchFamily="34" charset="0"/>
                <a:cs typeface="Latha" panose="020B0604020202020204" pitchFamily="34" charset="0"/>
              </a:rPr>
              <a:t>They are legally recognised partners in business</a:t>
            </a:r>
          </a:p>
          <a:p>
            <a:pPr lvl="1">
              <a:lnSpc>
                <a:spcPct val="160000"/>
              </a:lnSpc>
            </a:pPr>
            <a:r>
              <a:rPr lang="en-IN" sz="1600" kern="0" dirty="0">
                <a:solidFill>
                  <a:srgbClr val="212529"/>
                </a:solidFill>
                <a:latin typeface="+mj-lt"/>
                <a:ea typeface="Calibri" panose="020F0502020204030204" pitchFamily="34" charset="0"/>
                <a:cs typeface="Latha" panose="020B0604020202020204" pitchFamily="34" charset="0"/>
              </a:rPr>
              <a:t>They are employer and employee</a:t>
            </a:r>
          </a:p>
          <a:p>
            <a:pPr lvl="1">
              <a:lnSpc>
                <a:spcPct val="160000"/>
              </a:lnSpc>
            </a:pPr>
            <a:r>
              <a:rPr lang="en-IN" sz="1600" kern="0" dirty="0">
                <a:effectLst/>
              </a:rPr>
              <a:t>Any person directly or indirectly owns controls or holds five percent or more of the outstanding voting stock or shares of both of them;</a:t>
            </a:r>
          </a:p>
          <a:p>
            <a:pPr marL="0" indent="0">
              <a:buNone/>
            </a:pP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sp>
        <p:nvSpPr>
          <p:cNvPr id="5" name="Rectangle 1">
            <a:extLst>
              <a:ext uri="{FF2B5EF4-FFF2-40B4-BE49-F238E27FC236}">
                <a16:creationId xmlns:a16="http://schemas.microsoft.com/office/drawing/2014/main" id="{EF829056-7929-9C67-32E0-6477C1C2FBDA}"/>
              </a:ext>
            </a:extLst>
          </p:cNvPr>
          <p:cNvSpPr>
            <a:spLocks noChangeArrowheads="1"/>
          </p:cNvSpPr>
          <p:nvPr/>
        </p:nvSpPr>
        <p:spPr bwMode="auto">
          <a:xfrm>
            <a:off x="609600" y="2652326"/>
            <a:ext cx="21833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212529"/>
                </a:solidFill>
                <a:effectLst/>
                <a:latin typeface="Segoe UI" panose="020B0502040204020203" pitchFamily="34" charset="0"/>
                <a:ea typeface="Times New Roman" panose="02020603050405020304" pitchFamily="18" charset="0"/>
                <a:cs typeface="Segoe UI" panose="020B0502040204020203" pitchFamily="34" charset="0"/>
              </a:rPr>
              <a:t>:</a:t>
            </a:r>
          </a:p>
        </p:txBody>
      </p:sp>
    </p:spTree>
    <p:extLst>
      <p:ext uri="{BB962C8B-B14F-4D97-AF65-F5344CB8AC3E}">
        <p14:creationId xmlns:p14="http://schemas.microsoft.com/office/powerpoint/2010/main" val="1729928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46C66-6C14-1C68-5F15-022EFE49691E}"/>
              </a:ext>
            </a:extLst>
          </p:cNvPr>
          <p:cNvSpPr>
            <a:spLocks noGrp="1"/>
          </p:cNvSpPr>
          <p:nvPr>
            <p:ph type="title"/>
          </p:nvPr>
        </p:nvSpPr>
        <p:spPr>
          <a:xfrm>
            <a:off x="609600" y="704088"/>
            <a:ext cx="10972800" cy="482455"/>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2257AA61-7804-5654-D1FE-D686E3799CC7}"/>
              </a:ext>
            </a:extLst>
          </p:cNvPr>
          <p:cNvSpPr>
            <a:spLocks noGrp="1"/>
          </p:cNvSpPr>
          <p:nvPr>
            <p:ph idx="1"/>
          </p:nvPr>
        </p:nvSpPr>
        <p:spPr>
          <a:xfrm>
            <a:off x="609600" y="1295400"/>
            <a:ext cx="10972800" cy="5029200"/>
          </a:xfrm>
        </p:spPr>
        <p:txBody>
          <a:bodyPr>
            <a:normAutofit/>
          </a:bodyPr>
          <a:lstStyle/>
          <a:p>
            <a:pPr marL="0" indent="0">
              <a:buNone/>
            </a:pPr>
            <a:r>
              <a:rPr lang="en-US" sz="1800" b="0" i="0" dirty="0">
                <a:solidFill>
                  <a:srgbClr val="333333"/>
                </a:solidFill>
                <a:effectLst/>
                <a:highlight>
                  <a:srgbClr val="FFFFFF"/>
                </a:highlight>
                <a:latin typeface="Bookman Old Style" panose="02050604050505020204" pitchFamily="18" charset="0"/>
              </a:rPr>
              <a:t>Definition of ‘Export’ &amp; ‘Exporter”  Under Foreign Trade Policy Export- Is as defined in FT (D &amp; R) Act, 1992, as amended from time to time. </a:t>
            </a:r>
          </a:p>
          <a:p>
            <a:pPr marL="0" indent="0">
              <a:buNone/>
            </a:pPr>
            <a:r>
              <a:rPr lang="en-US" sz="1800" b="0" i="0" dirty="0">
                <a:solidFill>
                  <a:srgbClr val="333333"/>
                </a:solidFill>
                <a:effectLst/>
                <a:highlight>
                  <a:srgbClr val="FFFFFF"/>
                </a:highlight>
                <a:latin typeface="Bookman Old Style" panose="02050604050505020204" pitchFamily="18" charset="0"/>
              </a:rPr>
              <a:t> Note: Definition of export under foreign trade policy is same as defined in FT (D &amp; R) Act, 1992.</a:t>
            </a:r>
          </a:p>
          <a:p>
            <a:pPr marL="0" indent="0">
              <a:buNone/>
            </a:pPr>
            <a:endParaRPr lang="en-US" sz="1800" b="0" i="0" dirty="0">
              <a:solidFill>
                <a:srgbClr val="333333"/>
              </a:solidFill>
              <a:effectLst/>
              <a:highlight>
                <a:srgbClr val="FFFFFF"/>
              </a:highlight>
              <a:latin typeface="Bookman Old Style" panose="02050604050505020204" pitchFamily="18" charset="0"/>
            </a:endParaRPr>
          </a:p>
          <a:p>
            <a:r>
              <a:rPr lang="en-US" sz="1800" b="0" i="0" dirty="0">
                <a:solidFill>
                  <a:srgbClr val="333333"/>
                </a:solidFill>
                <a:effectLst/>
                <a:highlight>
                  <a:srgbClr val="FFFFFF"/>
                </a:highlight>
                <a:latin typeface="Bookman Old Style" panose="02050604050505020204" pitchFamily="18" charset="0"/>
              </a:rPr>
              <a:t> </a:t>
            </a:r>
            <a:r>
              <a:rPr lang="en-US" sz="1800" b="1" i="0" dirty="0">
                <a:solidFill>
                  <a:srgbClr val="333333"/>
                </a:solidFill>
                <a:effectLst/>
                <a:highlight>
                  <a:srgbClr val="FFFFFF"/>
                </a:highlight>
                <a:latin typeface="Bookman Old Style" panose="02050604050505020204" pitchFamily="18" charset="0"/>
              </a:rPr>
              <a:t>Exporter Means a person who exports or intends to export and holds an IEC number, unless otherwise specifically exempted</a:t>
            </a:r>
            <a:br>
              <a:rPr lang="en-US" sz="1800" b="1" dirty="0">
                <a:latin typeface="Bookman Old Style" panose="02050604050505020204" pitchFamily="18" charset="0"/>
              </a:rPr>
            </a:br>
            <a:endParaRPr lang="en-US" sz="1800" b="1" dirty="0">
              <a:latin typeface="Bookman Old Style" panose="02050604050505020204" pitchFamily="18" charset="0"/>
            </a:endParaRPr>
          </a:p>
          <a:p>
            <a:pPr marL="0" indent="0">
              <a:buNone/>
            </a:pPr>
            <a:r>
              <a:rPr lang="en-US" sz="1800" b="0" i="0" dirty="0">
                <a:solidFill>
                  <a:srgbClr val="333333"/>
                </a:solidFill>
                <a:effectLst/>
                <a:highlight>
                  <a:srgbClr val="FFFFFF"/>
                </a:highlight>
                <a:latin typeface="Bookman Old Style" panose="02050604050505020204" pitchFamily="18" charset="0"/>
              </a:rPr>
              <a:t>Definition of “Export” Under the Foreign Trade (Development &amp; Regulation) Act, 1992 </a:t>
            </a:r>
          </a:p>
          <a:p>
            <a:pPr marL="0" indent="0">
              <a:buNone/>
            </a:pPr>
            <a:endParaRPr lang="en-US" sz="1800" b="0" i="0" dirty="0">
              <a:solidFill>
                <a:srgbClr val="333333"/>
              </a:solidFill>
              <a:effectLst/>
              <a:highlight>
                <a:srgbClr val="FFFFFF"/>
              </a:highlight>
              <a:latin typeface="Bookman Old Style" panose="02050604050505020204" pitchFamily="18" charset="0"/>
            </a:endParaRPr>
          </a:p>
          <a:p>
            <a:r>
              <a:rPr lang="en-US" sz="1800" b="1" i="0" dirty="0">
                <a:solidFill>
                  <a:srgbClr val="333333"/>
                </a:solidFill>
                <a:effectLst/>
                <a:highlight>
                  <a:srgbClr val="FFFFFF"/>
                </a:highlight>
                <a:latin typeface="Bookman Old Style" panose="02050604050505020204" pitchFamily="18" charset="0"/>
              </a:rPr>
              <a:t>In relation to goods “Export of Goods means taking out of India any goods by land, sea or air;”</a:t>
            </a:r>
          </a:p>
          <a:p>
            <a:r>
              <a:rPr lang="en-US" sz="1800" dirty="0">
                <a:solidFill>
                  <a:srgbClr val="333333"/>
                </a:solidFill>
                <a:highlight>
                  <a:srgbClr val="FFFFFF"/>
                </a:highlight>
                <a:latin typeface="Bookman Old Style" panose="02050604050505020204" pitchFamily="18" charset="0"/>
              </a:rPr>
              <a:t>Putting up in simple terms, 'export' means trading/ supplying of goods and services outside the domestic region of a country.</a:t>
            </a:r>
          </a:p>
          <a:p>
            <a:r>
              <a:rPr lang="en-US" sz="1800" b="0" i="0" dirty="0">
                <a:solidFill>
                  <a:srgbClr val="1F1F1F"/>
                </a:solidFill>
                <a:effectLst/>
                <a:highlight>
                  <a:srgbClr val="FFFFFF"/>
                </a:highlight>
                <a:latin typeface="Bookman Old Style" panose="02050604050505020204" pitchFamily="18" charset="0"/>
              </a:rPr>
              <a:t>Export goods' as defined in Section 2(19) of the Customs Act means '</a:t>
            </a:r>
            <a:r>
              <a:rPr lang="en-US" sz="1800" b="0" i="0" dirty="0">
                <a:solidFill>
                  <a:srgbClr val="040C28"/>
                </a:solidFill>
                <a:effectLst/>
                <a:highlight>
                  <a:srgbClr val="D3E3FD"/>
                </a:highlight>
                <a:latin typeface="Bookman Old Style" panose="02050604050505020204" pitchFamily="18" charset="0"/>
              </a:rPr>
              <a:t>any goods which are to be taken out of India to a place outside India</a:t>
            </a:r>
            <a:r>
              <a:rPr lang="en-US" sz="1800" b="0" i="0" dirty="0">
                <a:solidFill>
                  <a:srgbClr val="1F1F1F"/>
                </a:solidFill>
                <a:effectLst/>
                <a:highlight>
                  <a:srgbClr val="FFFFFF"/>
                </a:highlight>
                <a:latin typeface="Bookman Old Style" panose="02050604050505020204" pitchFamily="18" charset="0"/>
              </a:rPr>
              <a:t>'.</a:t>
            </a:r>
            <a:endParaRPr lang="en-US" sz="1800" dirty="0">
              <a:solidFill>
                <a:srgbClr val="333333"/>
              </a:solidFill>
              <a:highlight>
                <a:srgbClr val="FFFFFF"/>
              </a:highlight>
              <a:latin typeface="Bookman Old Style" panose="02050604050505020204" pitchFamily="18" charset="0"/>
            </a:endParaRPr>
          </a:p>
          <a:p>
            <a:pPr marL="0" indent="0">
              <a:buNone/>
            </a:pPr>
            <a:endParaRPr lang="en-US" sz="1800" dirty="0">
              <a:solidFill>
                <a:srgbClr val="333333"/>
              </a:solidFill>
              <a:highlight>
                <a:srgbClr val="FFFFFF"/>
              </a:highlight>
              <a:latin typeface="Bookman Old Style" panose="02050604050505020204" pitchFamily="18" charset="0"/>
            </a:endParaRPr>
          </a:p>
          <a:p>
            <a:pPr marL="0" indent="0">
              <a:buNone/>
            </a:pPr>
            <a:endParaRPr lang="en-US" sz="1800" dirty="0">
              <a:solidFill>
                <a:srgbClr val="333333"/>
              </a:solidFill>
              <a:highlight>
                <a:srgbClr val="FFFFFF"/>
              </a:highlight>
              <a:latin typeface="Bookman Old Style" panose="02050604050505020204" pitchFamily="18" charset="0"/>
            </a:endParaRPr>
          </a:p>
          <a:p>
            <a:endParaRPr lang="en-IN" sz="1600" dirty="0">
              <a:latin typeface="+mj-lt"/>
            </a:endParaRPr>
          </a:p>
        </p:txBody>
      </p:sp>
    </p:spTree>
    <p:extLst>
      <p:ext uri="{BB962C8B-B14F-4D97-AF65-F5344CB8AC3E}">
        <p14:creationId xmlns:p14="http://schemas.microsoft.com/office/powerpoint/2010/main" val="2346570690"/>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DAF47-8CE0-E3CB-2E2C-A6AB97FF0A3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1ADCA87-F028-8662-3863-5E032991E39A}"/>
              </a:ext>
            </a:extLst>
          </p:cNvPr>
          <p:cNvSpPr>
            <a:spLocks noGrp="1"/>
          </p:cNvSpPr>
          <p:nvPr>
            <p:ph idx="1"/>
          </p:nvPr>
        </p:nvSpPr>
        <p:spPr/>
        <p:txBody>
          <a:bodyPr>
            <a:normAutofit fontScale="92500" lnSpcReduction="10000"/>
          </a:bodyPr>
          <a:lstStyle/>
          <a:p>
            <a:pPr lvl="1">
              <a:lnSpc>
                <a:spcPct val="160000"/>
              </a:lnSpc>
              <a:spcAft>
                <a:spcPts val="800"/>
              </a:spcAft>
              <a:tabLst>
                <a:tab pos="457200" algn="l"/>
              </a:tabLst>
            </a:pPr>
            <a:r>
              <a:rPr lang="en-IN" sz="1800" kern="0" dirty="0">
                <a:solidFill>
                  <a:srgbClr val="212529"/>
                </a:solidFill>
                <a:latin typeface="+mj-lt"/>
                <a:ea typeface="Calibri" panose="020F0502020204030204" pitchFamily="34" charset="0"/>
                <a:cs typeface="Latha" panose="020B0604020202020204" pitchFamily="34" charset="0"/>
              </a:rPr>
              <a:t>One of them directly or indirectly controls the other;</a:t>
            </a:r>
          </a:p>
          <a:p>
            <a:pPr lvl="1">
              <a:lnSpc>
                <a:spcPct val="160000"/>
              </a:lnSpc>
              <a:spcAft>
                <a:spcPts val="800"/>
              </a:spcAft>
              <a:tabLst>
                <a:tab pos="457200" algn="l"/>
              </a:tabLst>
            </a:pPr>
            <a:r>
              <a:rPr lang="en-IN" sz="1800" kern="0" dirty="0">
                <a:solidFill>
                  <a:srgbClr val="212529"/>
                </a:solidFill>
                <a:latin typeface="+mj-lt"/>
                <a:ea typeface="Calibri" panose="020F0502020204030204" pitchFamily="34" charset="0"/>
                <a:cs typeface="Latha" panose="020B0604020202020204" pitchFamily="34" charset="0"/>
              </a:rPr>
              <a:t>Both of them are directly or indirectly controlled by a third person;</a:t>
            </a:r>
          </a:p>
          <a:p>
            <a:pPr lvl="1">
              <a:lnSpc>
                <a:spcPct val="160000"/>
              </a:lnSpc>
              <a:spcAft>
                <a:spcPts val="800"/>
              </a:spcAft>
              <a:tabLst>
                <a:tab pos="457200" algn="l"/>
              </a:tabLst>
            </a:pPr>
            <a:r>
              <a:rPr lang="en-IN" sz="1800" kern="0" dirty="0">
                <a:solidFill>
                  <a:srgbClr val="212529"/>
                </a:solidFill>
                <a:latin typeface="+mj-lt"/>
                <a:ea typeface="Calibri" panose="020F0502020204030204" pitchFamily="34" charset="0"/>
                <a:cs typeface="Latha" panose="020B0604020202020204" pitchFamily="34" charset="0"/>
              </a:rPr>
              <a:t>Together they directly or indirectly control a third person; or</a:t>
            </a:r>
          </a:p>
          <a:p>
            <a:pPr lvl="1">
              <a:lnSpc>
                <a:spcPct val="160000"/>
              </a:lnSpc>
              <a:spcAft>
                <a:spcPts val="800"/>
              </a:spcAft>
              <a:tabLst>
                <a:tab pos="457200" algn="l"/>
              </a:tabLst>
            </a:pPr>
            <a:r>
              <a:rPr lang="en-IN" sz="1800" kern="0" dirty="0">
                <a:solidFill>
                  <a:srgbClr val="212529"/>
                </a:solidFill>
                <a:latin typeface="+mj-lt"/>
                <a:ea typeface="Calibri" panose="020F0502020204030204" pitchFamily="34" charset="0"/>
                <a:cs typeface="Latha" panose="020B0604020202020204" pitchFamily="34" charset="0"/>
              </a:rPr>
              <a:t>They are the members of the same family</a:t>
            </a:r>
          </a:p>
          <a:p>
            <a:pPr lvl="1">
              <a:lnSpc>
                <a:spcPct val="160000"/>
              </a:lnSpc>
              <a:spcAft>
                <a:spcPts val="800"/>
              </a:spcAft>
            </a:pPr>
            <a:r>
              <a:rPr lang="en-IN" sz="1800" kern="0" dirty="0">
                <a:solidFill>
                  <a:srgbClr val="212529"/>
                </a:solidFill>
                <a:latin typeface="+mj-lt"/>
                <a:ea typeface="Calibri" panose="020F0502020204030204" pitchFamily="34" charset="0"/>
                <a:cs typeface="Latha" panose="020B0604020202020204" pitchFamily="34" charset="0"/>
              </a:rPr>
              <a:t>Sole agent or sole distributor or sole concessionaire associated with any person shall be deemed to be related for the purpose of these rules, if they fall within the criteria of this sub-rule.</a:t>
            </a:r>
          </a:p>
          <a:p>
            <a:pPr lvl="1">
              <a:lnSpc>
                <a:spcPct val="160000"/>
              </a:lnSpc>
            </a:pPr>
            <a:r>
              <a:rPr lang="en-IN" sz="1800" kern="0" dirty="0">
                <a:solidFill>
                  <a:srgbClr val="212529"/>
                </a:solidFill>
                <a:latin typeface="+mj-lt"/>
                <a:ea typeface="Calibri" panose="020F0502020204030204" pitchFamily="34" charset="0"/>
                <a:cs typeface="Latha" panose="020B0604020202020204" pitchFamily="34" charset="0"/>
              </a:rPr>
              <a:t>The term “person” also includes legal persons.</a:t>
            </a:r>
          </a:p>
          <a:p>
            <a:endParaRPr lang="en-IN" sz="1800" kern="0" dirty="0">
              <a:solidFill>
                <a:srgbClr val="212529"/>
              </a:solidFill>
              <a:latin typeface="Segoe UI" panose="020B0502040204020203" pitchFamily="34" charset="0"/>
              <a:ea typeface="Times New Roman" panose="02020603050405020304" pitchFamily="18" charset="0"/>
              <a:cs typeface="Latha" panose="020B0604020202020204" pitchFamily="34" charset="0"/>
            </a:endParaRPr>
          </a:p>
          <a:p>
            <a:r>
              <a:rPr lang="en-IN" sz="1800" kern="0" dirty="0">
                <a:solidFill>
                  <a:srgbClr val="212529"/>
                </a:solidFill>
                <a:effectLst/>
                <a:latin typeface="Segoe UI" panose="020B0502040204020203" pitchFamily="34" charset="0"/>
                <a:ea typeface="Times New Roman" panose="02020603050405020304" pitchFamily="18" charset="0"/>
                <a:cs typeface="Latha" panose="020B0604020202020204" pitchFamily="34" charset="0"/>
              </a:rPr>
              <a:t>It may be noted that if for any transaction all the above conditions are not fulfilled cumulatively, one needs to resort to Rules for valuation of imported or export goods.</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1538920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CD51B-324B-5436-80F8-79932EBFABB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936F63A-3AF5-4FFF-4FF7-D986ADF1CDEE}"/>
              </a:ext>
            </a:extLst>
          </p:cNvPr>
          <p:cNvSpPr>
            <a:spLocks noGrp="1"/>
          </p:cNvSpPr>
          <p:nvPr>
            <p:ph idx="1"/>
          </p:nvPr>
        </p:nvSpPr>
        <p:spPr/>
        <p:txBody>
          <a:bodyPr/>
          <a:lstStyle/>
          <a:p>
            <a:r>
              <a:rPr lang="en-IN" sz="1800" kern="0" dirty="0">
                <a:solidFill>
                  <a:srgbClr val="212529"/>
                </a:solidFill>
                <a:effectLst/>
                <a:latin typeface="Segoe UI" panose="020B0502040204020203" pitchFamily="34" charset="0"/>
                <a:ea typeface="Times New Roman" panose="02020603050405020304" pitchFamily="18" charset="0"/>
                <a:cs typeface="Latha" panose="020B0604020202020204" pitchFamily="34" charset="0"/>
              </a:rPr>
              <a:t>In case, the value cannot be determined under Section 14 of the Customs Act, the value shall be determined on the basis of provisions contained in Customs Valuation (Determination of Value of Export Goods) Rules, 2007.</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p>
            <a:endParaRPr lang="en-IN" dirty="0"/>
          </a:p>
        </p:txBody>
      </p:sp>
      <p:graphicFrame>
        <p:nvGraphicFramePr>
          <p:cNvPr id="4" name="Table 3">
            <a:extLst>
              <a:ext uri="{FF2B5EF4-FFF2-40B4-BE49-F238E27FC236}">
                <a16:creationId xmlns:a16="http://schemas.microsoft.com/office/drawing/2014/main" id="{622BEBB2-713C-497E-DC05-B965DDF4F921}"/>
              </a:ext>
            </a:extLst>
          </p:cNvPr>
          <p:cNvGraphicFramePr>
            <a:graphicFrameLocks noGrp="1"/>
          </p:cNvGraphicFramePr>
          <p:nvPr>
            <p:extLst>
              <p:ext uri="{D42A27DB-BD31-4B8C-83A1-F6EECF244321}">
                <p14:modId xmlns:p14="http://schemas.microsoft.com/office/powerpoint/2010/main" val="2445885833"/>
              </p:ext>
            </p:extLst>
          </p:nvPr>
        </p:nvGraphicFramePr>
        <p:xfrm>
          <a:off x="609600" y="2953512"/>
          <a:ext cx="10972800" cy="2971800"/>
        </p:xfrm>
        <a:graphic>
          <a:graphicData uri="http://schemas.openxmlformats.org/drawingml/2006/table">
            <a:tbl>
              <a:tblPr firstRow="1" firstCol="1" bandRow="1">
                <a:tableStyleId>{5C22544A-7EE6-4342-B048-85BDC9FD1C3A}</a:tableStyleId>
              </a:tblPr>
              <a:tblGrid>
                <a:gridCol w="1847850">
                  <a:extLst>
                    <a:ext uri="{9D8B030D-6E8A-4147-A177-3AD203B41FA5}">
                      <a16:colId xmlns:a16="http://schemas.microsoft.com/office/drawing/2014/main" val="1778781754"/>
                    </a:ext>
                  </a:extLst>
                </a:gridCol>
                <a:gridCol w="9124950">
                  <a:extLst>
                    <a:ext uri="{9D8B030D-6E8A-4147-A177-3AD203B41FA5}">
                      <a16:colId xmlns:a16="http://schemas.microsoft.com/office/drawing/2014/main" val="1788018771"/>
                    </a:ext>
                  </a:extLst>
                </a:gridCol>
              </a:tblGrid>
              <a:tr h="517259">
                <a:tc>
                  <a:txBody>
                    <a:bodyPr/>
                    <a:lstStyle/>
                    <a:p>
                      <a:pPr algn="ctr">
                        <a:lnSpc>
                          <a:spcPct val="107000"/>
                        </a:lnSpc>
                        <a:spcAft>
                          <a:spcPts val="800"/>
                        </a:spcAft>
                      </a:pPr>
                      <a:r>
                        <a:rPr lang="en-IN" sz="1200" kern="0">
                          <a:effectLst/>
                        </a:rPr>
                        <a:t>Rule</a:t>
                      </a:r>
                      <a:endParaRPr lang="en-IN" sz="1100" kern="10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nchor="ctr"/>
                </a:tc>
                <a:tc>
                  <a:txBody>
                    <a:bodyPr/>
                    <a:lstStyle/>
                    <a:p>
                      <a:pPr algn="ctr">
                        <a:lnSpc>
                          <a:spcPct val="107000"/>
                        </a:lnSpc>
                        <a:spcAft>
                          <a:spcPts val="800"/>
                        </a:spcAft>
                      </a:pPr>
                      <a:r>
                        <a:rPr lang="en-IN" sz="1200" kern="0">
                          <a:effectLst/>
                        </a:rPr>
                        <a:t>Description</a:t>
                      </a:r>
                      <a:endParaRPr lang="en-IN" sz="1100" kern="10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nchor="ctr"/>
                </a:tc>
                <a:extLst>
                  <a:ext uri="{0D108BD9-81ED-4DB2-BD59-A6C34878D82A}">
                    <a16:rowId xmlns:a16="http://schemas.microsoft.com/office/drawing/2014/main" val="1550902586"/>
                  </a:ext>
                </a:extLst>
              </a:tr>
              <a:tr h="2454541">
                <a:tc>
                  <a:txBody>
                    <a:bodyPr/>
                    <a:lstStyle/>
                    <a:p>
                      <a:pPr>
                        <a:lnSpc>
                          <a:spcPct val="107000"/>
                        </a:lnSpc>
                        <a:spcAft>
                          <a:spcPts val="800"/>
                        </a:spcAft>
                      </a:pPr>
                      <a:r>
                        <a:rPr lang="en-IN" sz="1800" kern="0" dirty="0">
                          <a:effectLst/>
                        </a:rPr>
                        <a:t>Rule 3</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tc>
                  <a:txBody>
                    <a:bodyPr/>
                    <a:lstStyle/>
                    <a:p>
                      <a:pPr>
                        <a:lnSpc>
                          <a:spcPct val="107000"/>
                        </a:lnSpc>
                        <a:spcAft>
                          <a:spcPts val="800"/>
                        </a:spcAft>
                      </a:pPr>
                      <a:r>
                        <a:rPr lang="en-IN" sz="1800" kern="0" dirty="0">
                          <a:effectLst/>
                        </a:rPr>
                        <a:t>Conditions for acceptance of transaction value (TV)-</a:t>
                      </a:r>
                      <a:endParaRPr lang="en-IN" sz="1800" kern="100" dirty="0">
                        <a:effectLst/>
                      </a:endParaRPr>
                    </a:p>
                    <a:p>
                      <a:pPr>
                        <a:lnSpc>
                          <a:spcPct val="107000"/>
                        </a:lnSpc>
                        <a:spcAft>
                          <a:spcPts val="800"/>
                        </a:spcAft>
                      </a:pPr>
                      <a:r>
                        <a:rPr lang="en-IN" sz="1800" kern="0" dirty="0">
                          <a:effectLst/>
                        </a:rPr>
                        <a:t>Unless rejected by the proper officer under Rule 8, the value of export of goods shall be the transaction value. The Transaction Value shall be accepted even where the buyer and seller are related provided the relationship has not influenced the price.</a:t>
                      </a:r>
                      <a:endParaRPr lang="en-IN" sz="1800" kern="100" dirty="0">
                        <a:effectLst/>
                      </a:endParaRPr>
                    </a:p>
                    <a:p>
                      <a:pPr>
                        <a:lnSpc>
                          <a:spcPct val="107000"/>
                        </a:lnSpc>
                        <a:spcAft>
                          <a:spcPts val="800"/>
                        </a:spcAft>
                      </a:pPr>
                      <a:r>
                        <a:rPr lang="en-IN" sz="1800" kern="0" dirty="0">
                          <a:effectLst/>
                        </a:rPr>
                        <a:t>Further, Rules 4 to 6 of said Rules needs to be sequentially followed if buyer and seller are related and the price is influenced by the relationship or where price is not the sole consideration for sale.</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extLst>
                  <a:ext uri="{0D108BD9-81ED-4DB2-BD59-A6C34878D82A}">
                    <a16:rowId xmlns:a16="http://schemas.microsoft.com/office/drawing/2014/main" val="2925295347"/>
                  </a:ext>
                </a:extLst>
              </a:tr>
            </a:tbl>
          </a:graphicData>
        </a:graphic>
      </p:graphicFrame>
    </p:spTree>
    <p:extLst>
      <p:ext uri="{BB962C8B-B14F-4D97-AF65-F5344CB8AC3E}">
        <p14:creationId xmlns:p14="http://schemas.microsoft.com/office/powerpoint/2010/main" val="48248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43603-F49B-0E68-1D4B-861A9F895CE1}"/>
              </a:ext>
            </a:extLst>
          </p:cNvPr>
          <p:cNvSpPr>
            <a:spLocks noGrp="1"/>
          </p:cNvSpPr>
          <p:nvPr>
            <p:ph type="title"/>
          </p:nvPr>
        </p:nvSpPr>
        <p:spPr/>
        <p:txBody>
          <a:bodyPr/>
          <a:lstStyle/>
          <a:p>
            <a:endParaRPr lang="en-IN"/>
          </a:p>
        </p:txBody>
      </p:sp>
      <p:graphicFrame>
        <p:nvGraphicFramePr>
          <p:cNvPr id="4" name="Content Placeholder 3">
            <a:extLst>
              <a:ext uri="{FF2B5EF4-FFF2-40B4-BE49-F238E27FC236}">
                <a16:creationId xmlns:a16="http://schemas.microsoft.com/office/drawing/2014/main" id="{62E772D4-A2C1-090F-7B65-65E14251CF1B}"/>
              </a:ext>
            </a:extLst>
          </p:cNvPr>
          <p:cNvGraphicFramePr>
            <a:graphicFrameLocks noGrp="1"/>
          </p:cNvGraphicFramePr>
          <p:nvPr>
            <p:ph idx="1"/>
            <p:extLst>
              <p:ext uri="{D42A27DB-BD31-4B8C-83A1-F6EECF244321}">
                <p14:modId xmlns:p14="http://schemas.microsoft.com/office/powerpoint/2010/main" val="1385089317"/>
              </p:ext>
            </p:extLst>
          </p:nvPr>
        </p:nvGraphicFramePr>
        <p:xfrm>
          <a:off x="609600" y="2020824"/>
          <a:ext cx="10972800" cy="4233672"/>
        </p:xfrm>
        <a:graphic>
          <a:graphicData uri="http://schemas.openxmlformats.org/drawingml/2006/table">
            <a:tbl>
              <a:tblPr firstRow="1" firstCol="1" bandRow="1">
                <a:tableStyleId>{5C22544A-7EE6-4342-B048-85BDC9FD1C3A}</a:tableStyleId>
              </a:tblPr>
              <a:tblGrid>
                <a:gridCol w="1847850">
                  <a:extLst>
                    <a:ext uri="{9D8B030D-6E8A-4147-A177-3AD203B41FA5}">
                      <a16:colId xmlns:a16="http://schemas.microsoft.com/office/drawing/2014/main" val="2801351072"/>
                    </a:ext>
                  </a:extLst>
                </a:gridCol>
                <a:gridCol w="9124950">
                  <a:extLst>
                    <a:ext uri="{9D8B030D-6E8A-4147-A177-3AD203B41FA5}">
                      <a16:colId xmlns:a16="http://schemas.microsoft.com/office/drawing/2014/main" val="1743410201"/>
                    </a:ext>
                  </a:extLst>
                </a:gridCol>
              </a:tblGrid>
              <a:tr h="4233672">
                <a:tc>
                  <a:txBody>
                    <a:bodyPr/>
                    <a:lstStyle/>
                    <a:p>
                      <a:pPr>
                        <a:lnSpc>
                          <a:spcPct val="107000"/>
                        </a:lnSpc>
                        <a:spcAft>
                          <a:spcPts val="800"/>
                        </a:spcAft>
                      </a:pPr>
                      <a:r>
                        <a:rPr lang="en-IN" sz="2400" kern="0" dirty="0">
                          <a:effectLst/>
                        </a:rPr>
                        <a:t>Rule</a:t>
                      </a:r>
                      <a:r>
                        <a:rPr lang="en-IN" sz="1200" kern="0" dirty="0">
                          <a:effectLst/>
                        </a:rPr>
                        <a:t> </a:t>
                      </a:r>
                      <a:r>
                        <a:rPr lang="en-IN" sz="2800" kern="0" dirty="0">
                          <a:effectLst/>
                        </a:rPr>
                        <a:t>4</a:t>
                      </a:r>
                      <a:endParaRPr lang="en-IN" sz="28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tc>
                  <a:txBody>
                    <a:bodyPr/>
                    <a:lstStyle/>
                    <a:p>
                      <a:pPr>
                        <a:lnSpc>
                          <a:spcPct val="107000"/>
                        </a:lnSpc>
                        <a:spcAft>
                          <a:spcPts val="800"/>
                        </a:spcAft>
                      </a:pPr>
                      <a:r>
                        <a:rPr lang="en-IN" sz="2000" kern="0" dirty="0">
                          <a:effectLst/>
                        </a:rPr>
                        <a:t>Determination of export value by comparison-</a:t>
                      </a:r>
                      <a:endParaRPr lang="en-IN" sz="2000" kern="100" dirty="0">
                        <a:effectLst/>
                      </a:endParaRPr>
                    </a:p>
                    <a:p>
                      <a:pPr>
                        <a:lnSpc>
                          <a:spcPct val="107000"/>
                        </a:lnSpc>
                        <a:spcAft>
                          <a:spcPts val="800"/>
                        </a:spcAft>
                      </a:pPr>
                      <a:r>
                        <a:rPr lang="en-IN" sz="2000" kern="0" dirty="0">
                          <a:effectLst/>
                        </a:rPr>
                        <a:t>The value of the export goods shall be based on</a:t>
                      </a:r>
                      <a:endParaRPr lang="en-IN" sz="2000" kern="100" dirty="0">
                        <a:effectLst/>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2000" kern="0" dirty="0">
                          <a:effectLst/>
                        </a:rPr>
                        <a:t>the transaction value of goods of like kind and quality</a:t>
                      </a:r>
                      <a:endParaRPr lang="en-IN" sz="2000" kern="100" dirty="0">
                        <a:effectLst/>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2000" kern="0" dirty="0">
                          <a:effectLst/>
                        </a:rPr>
                        <a:t>exported at or about the same time</a:t>
                      </a:r>
                      <a:endParaRPr lang="en-IN" sz="2000" kern="100" dirty="0">
                        <a:effectLst/>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2000" kern="0" dirty="0">
                          <a:effectLst/>
                        </a:rPr>
                        <a:t>to other buyers in the same destination country of import or in its absence another destination country of import with adjustment</a:t>
                      </a:r>
                      <a:endParaRPr lang="en-IN" sz="2000" kern="100" dirty="0">
                        <a:effectLst/>
                      </a:endParaRPr>
                    </a:p>
                    <a:p>
                      <a:pPr>
                        <a:lnSpc>
                          <a:spcPct val="107000"/>
                        </a:lnSpc>
                        <a:spcAft>
                          <a:spcPts val="800"/>
                        </a:spcAft>
                      </a:pPr>
                      <a:r>
                        <a:rPr lang="en-IN" sz="2000" kern="0" dirty="0">
                          <a:effectLst/>
                        </a:rPr>
                        <a:t>The Proper officer shall make reasonable adjustments, taking into consideration the relevant factors, including adjustment for difference in dates, commercial levels, quantity levels</a:t>
                      </a:r>
                      <a:r>
                        <a:rPr lang="en-IN" sz="1200" kern="0" dirty="0">
                          <a:effectLst/>
                        </a:rPr>
                        <a:t>, </a:t>
                      </a:r>
                      <a:r>
                        <a:rPr lang="en-IN" sz="1800" kern="0" dirty="0">
                          <a:effectLst/>
                        </a:rPr>
                        <a:t>composition, quality, design, freight and insurance</a:t>
                      </a:r>
                      <a:endParaRPr lang="en-IN" sz="18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extLst>
                  <a:ext uri="{0D108BD9-81ED-4DB2-BD59-A6C34878D82A}">
                    <a16:rowId xmlns:a16="http://schemas.microsoft.com/office/drawing/2014/main" val="1927349320"/>
                  </a:ext>
                </a:extLst>
              </a:tr>
            </a:tbl>
          </a:graphicData>
        </a:graphic>
      </p:graphicFrame>
    </p:spTree>
    <p:extLst>
      <p:ext uri="{BB962C8B-B14F-4D97-AF65-F5344CB8AC3E}">
        <p14:creationId xmlns:p14="http://schemas.microsoft.com/office/powerpoint/2010/main" val="892664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0A092-CEE2-440D-4284-970D8E5CC69F}"/>
              </a:ext>
            </a:extLst>
          </p:cNvPr>
          <p:cNvSpPr>
            <a:spLocks noGrp="1"/>
          </p:cNvSpPr>
          <p:nvPr>
            <p:ph type="title"/>
          </p:nvPr>
        </p:nvSpPr>
        <p:spPr/>
        <p:txBody>
          <a:bodyPr/>
          <a:lstStyle/>
          <a:p>
            <a:endParaRPr lang="en-IN"/>
          </a:p>
        </p:txBody>
      </p:sp>
      <p:graphicFrame>
        <p:nvGraphicFramePr>
          <p:cNvPr id="4" name="Content Placeholder 3">
            <a:extLst>
              <a:ext uri="{FF2B5EF4-FFF2-40B4-BE49-F238E27FC236}">
                <a16:creationId xmlns:a16="http://schemas.microsoft.com/office/drawing/2014/main" id="{6E7552CE-C613-5BF4-35D4-F8EED48F4E88}"/>
              </a:ext>
            </a:extLst>
          </p:cNvPr>
          <p:cNvGraphicFramePr>
            <a:graphicFrameLocks noGrp="1"/>
          </p:cNvGraphicFramePr>
          <p:nvPr>
            <p:ph idx="1"/>
            <p:extLst>
              <p:ext uri="{D42A27DB-BD31-4B8C-83A1-F6EECF244321}">
                <p14:modId xmlns:p14="http://schemas.microsoft.com/office/powerpoint/2010/main" val="375692835"/>
              </p:ext>
            </p:extLst>
          </p:nvPr>
        </p:nvGraphicFramePr>
        <p:xfrm>
          <a:off x="609600" y="2148840"/>
          <a:ext cx="10972800" cy="2084832"/>
        </p:xfrm>
        <a:graphic>
          <a:graphicData uri="http://schemas.openxmlformats.org/drawingml/2006/table">
            <a:tbl>
              <a:tblPr firstRow="1" firstCol="1" bandRow="1">
                <a:tableStyleId>{5C22544A-7EE6-4342-B048-85BDC9FD1C3A}</a:tableStyleId>
              </a:tblPr>
              <a:tblGrid>
                <a:gridCol w="1847850">
                  <a:extLst>
                    <a:ext uri="{9D8B030D-6E8A-4147-A177-3AD203B41FA5}">
                      <a16:colId xmlns:a16="http://schemas.microsoft.com/office/drawing/2014/main" val="3300810953"/>
                    </a:ext>
                  </a:extLst>
                </a:gridCol>
                <a:gridCol w="9124950">
                  <a:extLst>
                    <a:ext uri="{9D8B030D-6E8A-4147-A177-3AD203B41FA5}">
                      <a16:colId xmlns:a16="http://schemas.microsoft.com/office/drawing/2014/main" val="1949683423"/>
                    </a:ext>
                  </a:extLst>
                </a:gridCol>
              </a:tblGrid>
              <a:tr h="2084832">
                <a:tc>
                  <a:txBody>
                    <a:bodyPr/>
                    <a:lstStyle/>
                    <a:p>
                      <a:pPr>
                        <a:lnSpc>
                          <a:spcPct val="107000"/>
                        </a:lnSpc>
                        <a:spcAft>
                          <a:spcPts val="800"/>
                        </a:spcAft>
                      </a:pPr>
                      <a:r>
                        <a:rPr lang="en-IN" sz="2000" kern="0" dirty="0">
                          <a:effectLst/>
                        </a:rPr>
                        <a:t>Rule 5</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tc>
                  <a:txBody>
                    <a:bodyPr/>
                    <a:lstStyle/>
                    <a:p>
                      <a:pPr>
                        <a:lnSpc>
                          <a:spcPct val="107000"/>
                        </a:lnSpc>
                        <a:spcAft>
                          <a:spcPts val="800"/>
                        </a:spcAft>
                      </a:pPr>
                      <a:r>
                        <a:rPr lang="en-IN" sz="2400" kern="0" dirty="0">
                          <a:effectLst/>
                        </a:rPr>
                        <a:t>Computed Value-</a:t>
                      </a:r>
                      <a:endParaRPr lang="en-IN" sz="2400" kern="100" dirty="0">
                        <a:effectLst/>
                      </a:endParaRPr>
                    </a:p>
                    <a:p>
                      <a:pPr>
                        <a:lnSpc>
                          <a:spcPct val="107000"/>
                        </a:lnSpc>
                        <a:spcAft>
                          <a:spcPts val="800"/>
                        </a:spcAft>
                      </a:pPr>
                      <a:r>
                        <a:rPr lang="en-IN" sz="2400" kern="0" dirty="0">
                          <a:effectLst/>
                        </a:rPr>
                        <a:t>shall include cost of production, charges for design or brand and amount towards profit</a:t>
                      </a:r>
                      <a:endParaRPr lang="en-IN" sz="24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extLst>
                  <a:ext uri="{0D108BD9-81ED-4DB2-BD59-A6C34878D82A}">
                    <a16:rowId xmlns:a16="http://schemas.microsoft.com/office/drawing/2014/main" val="2343379929"/>
                  </a:ext>
                </a:extLst>
              </a:tr>
            </a:tbl>
          </a:graphicData>
        </a:graphic>
      </p:graphicFrame>
    </p:spTree>
    <p:extLst>
      <p:ext uri="{BB962C8B-B14F-4D97-AF65-F5344CB8AC3E}">
        <p14:creationId xmlns:p14="http://schemas.microsoft.com/office/powerpoint/2010/main" val="3261448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70FBB-A095-13C1-15E6-C977B9567B4B}"/>
              </a:ext>
            </a:extLst>
          </p:cNvPr>
          <p:cNvSpPr>
            <a:spLocks noGrp="1"/>
          </p:cNvSpPr>
          <p:nvPr>
            <p:ph type="title"/>
          </p:nvPr>
        </p:nvSpPr>
        <p:spPr/>
        <p:txBody>
          <a:bodyPr/>
          <a:lstStyle/>
          <a:p>
            <a:endParaRPr lang="en-IN"/>
          </a:p>
        </p:txBody>
      </p:sp>
      <p:graphicFrame>
        <p:nvGraphicFramePr>
          <p:cNvPr id="4" name="Content Placeholder 3">
            <a:extLst>
              <a:ext uri="{FF2B5EF4-FFF2-40B4-BE49-F238E27FC236}">
                <a16:creationId xmlns:a16="http://schemas.microsoft.com/office/drawing/2014/main" id="{1D855A88-C76F-DED5-3322-A4F2AE43BA4F}"/>
              </a:ext>
            </a:extLst>
          </p:cNvPr>
          <p:cNvGraphicFramePr>
            <a:graphicFrameLocks noGrp="1"/>
          </p:cNvGraphicFramePr>
          <p:nvPr>
            <p:ph idx="1"/>
            <p:extLst>
              <p:ext uri="{D42A27DB-BD31-4B8C-83A1-F6EECF244321}">
                <p14:modId xmlns:p14="http://schemas.microsoft.com/office/powerpoint/2010/main" val="4261211117"/>
              </p:ext>
            </p:extLst>
          </p:nvPr>
        </p:nvGraphicFramePr>
        <p:xfrm>
          <a:off x="609600" y="1956816"/>
          <a:ext cx="10972800" cy="3931920"/>
        </p:xfrm>
        <a:graphic>
          <a:graphicData uri="http://schemas.openxmlformats.org/drawingml/2006/table">
            <a:tbl>
              <a:tblPr firstRow="1" firstCol="1" bandRow="1">
                <a:tableStyleId>{5C22544A-7EE6-4342-B048-85BDC9FD1C3A}</a:tableStyleId>
              </a:tblPr>
              <a:tblGrid>
                <a:gridCol w="1847850">
                  <a:extLst>
                    <a:ext uri="{9D8B030D-6E8A-4147-A177-3AD203B41FA5}">
                      <a16:colId xmlns:a16="http://schemas.microsoft.com/office/drawing/2014/main" val="1675966189"/>
                    </a:ext>
                  </a:extLst>
                </a:gridCol>
                <a:gridCol w="9124950">
                  <a:extLst>
                    <a:ext uri="{9D8B030D-6E8A-4147-A177-3AD203B41FA5}">
                      <a16:colId xmlns:a16="http://schemas.microsoft.com/office/drawing/2014/main" val="2352707339"/>
                    </a:ext>
                  </a:extLst>
                </a:gridCol>
              </a:tblGrid>
              <a:tr h="3931920">
                <a:tc>
                  <a:txBody>
                    <a:bodyPr/>
                    <a:lstStyle/>
                    <a:p>
                      <a:pPr>
                        <a:lnSpc>
                          <a:spcPct val="107000"/>
                        </a:lnSpc>
                        <a:spcAft>
                          <a:spcPts val="800"/>
                        </a:spcAft>
                      </a:pPr>
                      <a:r>
                        <a:rPr lang="en-IN" sz="2400" kern="0" dirty="0">
                          <a:effectLst/>
                        </a:rPr>
                        <a:t>Rule 6</a:t>
                      </a:r>
                      <a:endParaRPr lang="en-IN" sz="24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tc>
                  <a:txBody>
                    <a:bodyPr/>
                    <a:lstStyle/>
                    <a:p>
                      <a:pPr>
                        <a:lnSpc>
                          <a:spcPct val="107000"/>
                        </a:lnSpc>
                        <a:spcAft>
                          <a:spcPts val="800"/>
                        </a:spcAft>
                      </a:pPr>
                      <a:r>
                        <a:rPr lang="en-IN" sz="2800" kern="0" dirty="0">
                          <a:effectLst/>
                        </a:rPr>
                        <a:t>Best Judged Value/Residual method-</a:t>
                      </a:r>
                      <a:endParaRPr lang="en-IN" sz="2800" kern="100" dirty="0">
                        <a:effectLst/>
                      </a:endParaRPr>
                    </a:p>
                    <a:p>
                      <a:pPr>
                        <a:lnSpc>
                          <a:spcPct val="107000"/>
                        </a:lnSpc>
                        <a:spcAft>
                          <a:spcPts val="800"/>
                        </a:spcAft>
                      </a:pPr>
                      <a:r>
                        <a:rPr lang="en-IN" sz="2800" kern="0" dirty="0">
                          <a:effectLst/>
                        </a:rPr>
                        <a:t>In case of failure to determine value as per above Rules, residual method shall be applied using reasonable means consistent with the principles and general provisions of these rules provided that local market price of the export goods may not be the only basis for determining the value of export goods</a:t>
                      </a:r>
                      <a:endParaRPr lang="en-IN" sz="28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extLst>
                  <a:ext uri="{0D108BD9-81ED-4DB2-BD59-A6C34878D82A}">
                    <a16:rowId xmlns:a16="http://schemas.microsoft.com/office/drawing/2014/main" val="3492984867"/>
                  </a:ext>
                </a:extLst>
              </a:tr>
            </a:tbl>
          </a:graphicData>
        </a:graphic>
      </p:graphicFrame>
    </p:spTree>
    <p:extLst>
      <p:ext uri="{BB962C8B-B14F-4D97-AF65-F5344CB8AC3E}">
        <p14:creationId xmlns:p14="http://schemas.microsoft.com/office/powerpoint/2010/main" val="148520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313E8-CDE7-3CDE-18E6-AA67E85D0A64}"/>
              </a:ext>
            </a:extLst>
          </p:cNvPr>
          <p:cNvSpPr>
            <a:spLocks noGrp="1"/>
          </p:cNvSpPr>
          <p:nvPr>
            <p:ph type="title"/>
          </p:nvPr>
        </p:nvSpPr>
        <p:spPr/>
        <p:txBody>
          <a:bodyPr/>
          <a:lstStyle/>
          <a:p>
            <a:endParaRPr lang="en-IN"/>
          </a:p>
        </p:txBody>
      </p:sp>
      <p:graphicFrame>
        <p:nvGraphicFramePr>
          <p:cNvPr id="4" name="Content Placeholder 3">
            <a:extLst>
              <a:ext uri="{FF2B5EF4-FFF2-40B4-BE49-F238E27FC236}">
                <a16:creationId xmlns:a16="http://schemas.microsoft.com/office/drawing/2014/main" id="{590017DC-D48D-895A-DE97-41D7FEF61874}"/>
              </a:ext>
            </a:extLst>
          </p:cNvPr>
          <p:cNvGraphicFramePr>
            <a:graphicFrameLocks noGrp="1"/>
          </p:cNvGraphicFramePr>
          <p:nvPr>
            <p:ph idx="1"/>
            <p:extLst>
              <p:ext uri="{D42A27DB-BD31-4B8C-83A1-F6EECF244321}">
                <p14:modId xmlns:p14="http://schemas.microsoft.com/office/powerpoint/2010/main" val="753379810"/>
              </p:ext>
            </p:extLst>
          </p:nvPr>
        </p:nvGraphicFramePr>
        <p:xfrm>
          <a:off x="694944" y="2249424"/>
          <a:ext cx="10887456" cy="1399032"/>
        </p:xfrm>
        <a:graphic>
          <a:graphicData uri="http://schemas.openxmlformats.org/drawingml/2006/table">
            <a:tbl>
              <a:tblPr firstRow="1" firstCol="1" bandRow="1">
                <a:tableStyleId>{5C22544A-7EE6-4342-B048-85BDC9FD1C3A}</a:tableStyleId>
              </a:tblPr>
              <a:tblGrid>
                <a:gridCol w="1762506">
                  <a:extLst>
                    <a:ext uri="{9D8B030D-6E8A-4147-A177-3AD203B41FA5}">
                      <a16:colId xmlns:a16="http://schemas.microsoft.com/office/drawing/2014/main" val="293298518"/>
                    </a:ext>
                  </a:extLst>
                </a:gridCol>
                <a:gridCol w="9124950">
                  <a:extLst>
                    <a:ext uri="{9D8B030D-6E8A-4147-A177-3AD203B41FA5}">
                      <a16:colId xmlns:a16="http://schemas.microsoft.com/office/drawing/2014/main" val="3636518784"/>
                    </a:ext>
                  </a:extLst>
                </a:gridCol>
              </a:tblGrid>
              <a:tr h="1399032">
                <a:tc>
                  <a:txBody>
                    <a:bodyPr/>
                    <a:lstStyle/>
                    <a:p>
                      <a:pPr>
                        <a:lnSpc>
                          <a:spcPct val="107000"/>
                        </a:lnSpc>
                        <a:spcAft>
                          <a:spcPts val="800"/>
                        </a:spcAft>
                      </a:pPr>
                      <a:r>
                        <a:rPr lang="en-IN" sz="2800" kern="0" dirty="0">
                          <a:effectLst/>
                        </a:rPr>
                        <a:t>Rule 7</a:t>
                      </a:r>
                      <a:endParaRPr lang="en-IN" sz="28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tc>
                  <a:txBody>
                    <a:bodyPr/>
                    <a:lstStyle/>
                    <a:p>
                      <a:pPr>
                        <a:lnSpc>
                          <a:spcPct val="107000"/>
                        </a:lnSpc>
                        <a:spcAft>
                          <a:spcPts val="800"/>
                        </a:spcAft>
                      </a:pPr>
                      <a:r>
                        <a:rPr lang="en-IN" sz="2000" kern="0" dirty="0">
                          <a:effectLst/>
                        </a:rPr>
                        <a:t>Valuation declaration-</a:t>
                      </a:r>
                      <a:endParaRPr lang="en-IN" sz="2000" kern="100" dirty="0">
                        <a:effectLst/>
                      </a:endParaRPr>
                    </a:p>
                    <a:p>
                      <a:pPr>
                        <a:lnSpc>
                          <a:spcPct val="107000"/>
                        </a:lnSpc>
                        <a:spcAft>
                          <a:spcPts val="800"/>
                        </a:spcAft>
                      </a:pPr>
                      <a:r>
                        <a:rPr lang="en-IN" sz="2000" kern="0" dirty="0">
                          <a:effectLst/>
                        </a:rPr>
                        <a:t>Exporter shall furnish a declaration relating to the value of export of goods in the manner as prescribed in this behalf</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38100" marR="38100" marT="38100" marB="38100"/>
                </a:tc>
                <a:extLst>
                  <a:ext uri="{0D108BD9-81ED-4DB2-BD59-A6C34878D82A}">
                    <a16:rowId xmlns:a16="http://schemas.microsoft.com/office/drawing/2014/main" val="313778110"/>
                  </a:ext>
                </a:extLst>
              </a:tr>
            </a:tbl>
          </a:graphicData>
        </a:graphic>
      </p:graphicFrame>
      <p:graphicFrame>
        <p:nvGraphicFramePr>
          <p:cNvPr id="5" name="Table 4">
            <a:extLst>
              <a:ext uri="{FF2B5EF4-FFF2-40B4-BE49-F238E27FC236}">
                <a16:creationId xmlns:a16="http://schemas.microsoft.com/office/drawing/2014/main" id="{4CCF0651-06B8-5A6C-8A9D-061275D51804}"/>
              </a:ext>
            </a:extLst>
          </p:cNvPr>
          <p:cNvGraphicFramePr>
            <a:graphicFrameLocks noGrp="1"/>
          </p:cNvGraphicFramePr>
          <p:nvPr>
            <p:extLst>
              <p:ext uri="{D42A27DB-BD31-4B8C-83A1-F6EECF244321}">
                <p14:modId xmlns:p14="http://schemas.microsoft.com/office/powerpoint/2010/main" val="3593957148"/>
              </p:ext>
            </p:extLst>
          </p:nvPr>
        </p:nvGraphicFramePr>
        <p:xfrm>
          <a:off x="609600" y="3931920"/>
          <a:ext cx="10972800" cy="1591056"/>
        </p:xfrm>
        <a:graphic>
          <a:graphicData uri="http://schemas.openxmlformats.org/drawingml/2006/table">
            <a:tbl>
              <a:tblPr firstRow="1" firstCol="1" bandRow="1">
                <a:tableStyleId>{5C22544A-7EE6-4342-B048-85BDC9FD1C3A}</a:tableStyleId>
              </a:tblPr>
              <a:tblGrid>
                <a:gridCol w="1847850">
                  <a:extLst>
                    <a:ext uri="{9D8B030D-6E8A-4147-A177-3AD203B41FA5}">
                      <a16:colId xmlns:a16="http://schemas.microsoft.com/office/drawing/2014/main" val="913586815"/>
                    </a:ext>
                  </a:extLst>
                </a:gridCol>
                <a:gridCol w="9124950">
                  <a:extLst>
                    <a:ext uri="{9D8B030D-6E8A-4147-A177-3AD203B41FA5}">
                      <a16:colId xmlns:a16="http://schemas.microsoft.com/office/drawing/2014/main" val="3503559755"/>
                    </a:ext>
                  </a:extLst>
                </a:gridCol>
              </a:tblGrid>
              <a:tr h="1591056">
                <a:tc>
                  <a:txBody>
                    <a:bodyPr/>
                    <a:lstStyle/>
                    <a:p>
                      <a:pPr marL="0" algn="l" rtl="0" eaLnBrk="1" latinLnBrk="0" hangingPunct="1">
                        <a:lnSpc>
                          <a:spcPct val="107000"/>
                        </a:lnSpc>
                        <a:spcAft>
                          <a:spcPts val="800"/>
                        </a:spcAft>
                      </a:pPr>
                      <a:r>
                        <a:rPr kumimoji="0" lang="en-IN" sz="2800" b="1" kern="0" dirty="0">
                          <a:solidFill>
                            <a:schemeClr val="lt1"/>
                          </a:solidFill>
                          <a:effectLst/>
                          <a:latin typeface="+mn-lt"/>
                          <a:ea typeface="+mn-ea"/>
                          <a:cs typeface="+mn-cs"/>
                        </a:rPr>
                        <a:t>Rule 8</a:t>
                      </a:r>
                    </a:p>
                  </a:txBody>
                  <a:tcPr marL="38100" marR="38100" marT="38100" marB="38100"/>
                </a:tc>
                <a:tc>
                  <a:txBody>
                    <a:bodyPr/>
                    <a:lstStyle/>
                    <a:p>
                      <a:pPr>
                        <a:lnSpc>
                          <a:spcPct val="107000"/>
                        </a:lnSpc>
                        <a:spcAft>
                          <a:spcPts val="800"/>
                        </a:spcAft>
                      </a:pPr>
                      <a:r>
                        <a:rPr kumimoji="0" lang="en-IN" sz="2000" b="1" kern="0" dirty="0">
                          <a:solidFill>
                            <a:schemeClr val="lt1"/>
                          </a:solidFill>
                          <a:effectLst/>
                          <a:latin typeface="+mn-lt"/>
                          <a:ea typeface="+mn-ea"/>
                          <a:cs typeface="+mn-cs"/>
                        </a:rPr>
                        <a:t>Rejection of declared Transaction Value-</a:t>
                      </a:r>
                    </a:p>
                    <a:p>
                      <a:pPr>
                        <a:lnSpc>
                          <a:spcPct val="107000"/>
                        </a:lnSpc>
                        <a:spcAft>
                          <a:spcPts val="800"/>
                        </a:spcAft>
                      </a:pPr>
                      <a:r>
                        <a:rPr kumimoji="0" lang="en-IN" sz="2000" b="1" kern="0" dirty="0">
                          <a:solidFill>
                            <a:schemeClr val="lt1"/>
                          </a:solidFill>
                          <a:effectLst/>
                          <a:latin typeface="+mn-lt"/>
                          <a:ea typeface="+mn-ea"/>
                          <a:cs typeface="+mn-cs"/>
                        </a:rPr>
                        <a:t>If proper officer has reason to doubt the truth and accuracy of the value declared, best judgment assessment shall be done as laid down in this Rule</a:t>
                      </a:r>
                    </a:p>
                  </a:txBody>
                  <a:tcPr marL="38100" marR="38100" marT="38100" marB="38100"/>
                </a:tc>
                <a:extLst>
                  <a:ext uri="{0D108BD9-81ED-4DB2-BD59-A6C34878D82A}">
                    <a16:rowId xmlns:a16="http://schemas.microsoft.com/office/drawing/2014/main" val="1841983547"/>
                  </a:ext>
                </a:extLst>
              </a:tr>
            </a:tbl>
          </a:graphicData>
        </a:graphic>
      </p:graphicFrame>
    </p:spTree>
    <p:extLst>
      <p:ext uri="{BB962C8B-B14F-4D97-AF65-F5344CB8AC3E}">
        <p14:creationId xmlns:p14="http://schemas.microsoft.com/office/powerpoint/2010/main" val="14085451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D6522-2A75-4DD9-1E04-66075F126F9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B63BD72-12D4-2B5D-6838-44B502B76782}"/>
              </a:ext>
            </a:extLst>
          </p:cNvPr>
          <p:cNvSpPr>
            <a:spLocks noGrp="1"/>
          </p:cNvSpPr>
          <p:nvPr>
            <p:ph idx="1"/>
          </p:nvPr>
        </p:nvSpPr>
        <p:spPr/>
        <p:txBody>
          <a:bodyPr/>
          <a:lstStyle/>
          <a:p>
            <a:pPr marL="342900" lvl="0" indent="-342900" algn="just">
              <a:spcBef>
                <a:spcPts val="680"/>
              </a:spcBef>
              <a:buSzPts val="1000"/>
              <a:buFont typeface="Verdana" panose="020B0604030504040204" pitchFamily="34" charset="0"/>
              <a:buAutoNum type="arabicParenBoth"/>
              <a:tabLst>
                <a:tab pos="228600" algn="l"/>
                <a:tab pos="424180" algn="l"/>
              </a:tabLst>
            </a:pPr>
            <a:r>
              <a:rPr lang="en-US" sz="1800" b="1" spc="0" dirty="0">
                <a:effectLst/>
                <a:latin typeface="Palatino Linotype" panose="02040502050505030304" pitchFamily="18" charset="0"/>
                <a:ea typeface="Verdana" panose="020B0604030504040204" pitchFamily="34" charset="0"/>
                <a:cs typeface="Verdana" panose="020B0604030504040204" pitchFamily="34" charset="0"/>
              </a:rPr>
              <a:t>Rule</a:t>
            </a:r>
            <a:r>
              <a:rPr lang="en-US" sz="1800" b="1" spc="-55" dirty="0">
                <a:effectLst/>
                <a:latin typeface="Palatino Linotype" panose="02040502050505030304" pitchFamily="18" charset="0"/>
                <a:ea typeface="Verdana" panose="020B0604030504040204" pitchFamily="34" charset="0"/>
                <a:cs typeface="Verdana" panose="020B0604030504040204" pitchFamily="34" charset="0"/>
              </a:rPr>
              <a:t> </a:t>
            </a:r>
            <a:r>
              <a:rPr lang="en-US" sz="1800" b="1" spc="0" dirty="0">
                <a:effectLst/>
                <a:latin typeface="Palatino Linotype" panose="02040502050505030304" pitchFamily="18" charset="0"/>
                <a:ea typeface="Verdana" panose="020B0604030504040204" pitchFamily="34" charset="0"/>
                <a:cs typeface="Verdana" panose="020B0604030504040204" pitchFamily="34" charset="0"/>
              </a:rPr>
              <a:t>4.</a:t>
            </a:r>
            <a:r>
              <a:rPr lang="en-US" sz="1800" b="1" spc="-55" dirty="0">
                <a:effectLst/>
                <a:latin typeface="Palatino Linotype" panose="02040502050505030304" pitchFamily="18" charset="0"/>
                <a:ea typeface="Verdana" panose="020B0604030504040204" pitchFamily="34" charset="0"/>
                <a:cs typeface="Verdana" panose="020B0604030504040204" pitchFamily="34" charset="0"/>
              </a:rPr>
              <a:t> </a:t>
            </a:r>
            <a:r>
              <a:rPr lang="en-US" sz="1800" b="1" spc="0" dirty="0">
                <a:effectLst/>
                <a:latin typeface="Palatino Linotype" panose="02040502050505030304" pitchFamily="18" charset="0"/>
                <a:ea typeface="Verdana" panose="020B0604030504040204" pitchFamily="34" charset="0"/>
                <a:cs typeface="Verdana" panose="020B0604030504040204" pitchFamily="34" charset="0"/>
              </a:rPr>
              <a:t>Determination</a:t>
            </a:r>
            <a:r>
              <a:rPr lang="en-US" sz="1800" b="1" spc="-55" dirty="0">
                <a:effectLst/>
                <a:latin typeface="Palatino Linotype" panose="02040502050505030304" pitchFamily="18" charset="0"/>
                <a:ea typeface="Verdana" panose="020B0604030504040204" pitchFamily="34" charset="0"/>
                <a:cs typeface="Verdana" panose="020B0604030504040204" pitchFamily="34" charset="0"/>
              </a:rPr>
              <a:t> </a:t>
            </a:r>
            <a:r>
              <a:rPr lang="en-US" sz="1800" b="1" spc="0" dirty="0">
                <a:effectLst/>
                <a:latin typeface="Palatino Linotype" panose="02040502050505030304" pitchFamily="18" charset="0"/>
                <a:ea typeface="Verdana" panose="020B0604030504040204" pitchFamily="34" charset="0"/>
                <a:cs typeface="Verdana" panose="020B0604030504040204" pitchFamily="34" charset="0"/>
              </a:rPr>
              <a:t>of</a:t>
            </a:r>
            <a:r>
              <a:rPr lang="en-US" sz="1800" b="1" spc="-55" dirty="0">
                <a:effectLst/>
                <a:latin typeface="Palatino Linotype" panose="02040502050505030304" pitchFamily="18" charset="0"/>
                <a:ea typeface="Verdana" panose="020B0604030504040204" pitchFamily="34" charset="0"/>
                <a:cs typeface="Verdana" panose="020B0604030504040204" pitchFamily="34" charset="0"/>
              </a:rPr>
              <a:t> </a:t>
            </a:r>
            <a:r>
              <a:rPr lang="en-US" sz="1800" b="1" spc="0" dirty="0">
                <a:effectLst/>
                <a:latin typeface="Palatino Linotype" panose="02040502050505030304" pitchFamily="18" charset="0"/>
                <a:ea typeface="Verdana" panose="020B0604030504040204" pitchFamily="34" charset="0"/>
                <a:cs typeface="Verdana" panose="020B0604030504040204" pitchFamily="34" charset="0"/>
              </a:rPr>
              <a:t>export</a:t>
            </a:r>
            <a:r>
              <a:rPr lang="en-US" sz="1800" b="1" spc="-55" dirty="0">
                <a:effectLst/>
                <a:latin typeface="Palatino Linotype" panose="02040502050505030304" pitchFamily="18" charset="0"/>
                <a:ea typeface="Verdana" panose="020B0604030504040204" pitchFamily="34" charset="0"/>
                <a:cs typeface="Verdana" panose="020B0604030504040204" pitchFamily="34" charset="0"/>
              </a:rPr>
              <a:t> </a:t>
            </a:r>
            <a:r>
              <a:rPr lang="en-US" sz="1800" b="1" spc="0" dirty="0">
                <a:effectLst/>
                <a:latin typeface="Palatino Linotype" panose="02040502050505030304" pitchFamily="18" charset="0"/>
                <a:ea typeface="Verdana" panose="020B0604030504040204" pitchFamily="34" charset="0"/>
                <a:cs typeface="Verdana" panose="020B0604030504040204" pitchFamily="34" charset="0"/>
              </a:rPr>
              <a:t>value</a:t>
            </a:r>
            <a:r>
              <a:rPr lang="en-US" sz="1800" b="1" spc="-55" dirty="0">
                <a:effectLst/>
                <a:latin typeface="Palatino Linotype" panose="02040502050505030304" pitchFamily="18" charset="0"/>
                <a:ea typeface="Verdana" panose="020B0604030504040204" pitchFamily="34" charset="0"/>
                <a:cs typeface="Verdana" panose="020B0604030504040204" pitchFamily="34" charset="0"/>
              </a:rPr>
              <a:t> </a:t>
            </a:r>
            <a:r>
              <a:rPr lang="en-US" sz="1800" b="1" spc="0" dirty="0">
                <a:effectLst/>
                <a:latin typeface="Palatino Linotype" panose="02040502050505030304" pitchFamily="18" charset="0"/>
                <a:ea typeface="Verdana" panose="020B0604030504040204" pitchFamily="34" charset="0"/>
                <a:cs typeface="Verdana" panose="020B0604030504040204" pitchFamily="34" charset="0"/>
              </a:rPr>
              <a:t>by</a:t>
            </a:r>
            <a:r>
              <a:rPr lang="en-US" sz="1800" b="1" spc="-55" dirty="0">
                <a:effectLst/>
                <a:latin typeface="Palatino Linotype" panose="02040502050505030304" pitchFamily="18" charset="0"/>
                <a:ea typeface="Verdana" panose="020B0604030504040204" pitchFamily="34" charset="0"/>
                <a:cs typeface="Verdana" panose="020B0604030504040204" pitchFamily="34" charset="0"/>
              </a:rPr>
              <a:t> </a:t>
            </a:r>
            <a:r>
              <a:rPr lang="en-US" sz="1800" b="1" spc="-10" dirty="0">
                <a:effectLst/>
                <a:latin typeface="Palatino Linotype" panose="02040502050505030304" pitchFamily="18" charset="0"/>
                <a:ea typeface="Verdana" panose="020B0604030504040204" pitchFamily="34" charset="0"/>
                <a:cs typeface="Verdana" panose="020B0604030504040204" pitchFamily="34" charset="0"/>
              </a:rPr>
              <a:t>comparison.</a:t>
            </a:r>
            <a:endParaRPr lang="en-IN" sz="1800" b="1" spc="0" dirty="0">
              <a:effectLst/>
              <a:latin typeface="Palatino Linotype" panose="02040502050505030304" pitchFamily="18" charset="0"/>
              <a:ea typeface="Verdana" panose="020B0604030504040204" pitchFamily="34" charset="0"/>
              <a:cs typeface="Verdana" panose="020B0604030504040204" pitchFamily="34" charset="0"/>
            </a:endParaRPr>
          </a:p>
          <a:p>
            <a:pPr marL="425450" marR="100330" algn="just">
              <a:lnSpc>
                <a:spcPct val="103000"/>
              </a:lnSpc>
              <a:spcBef>
                <a:spcPts val="45"/>
              </a:spcBef>
              <a:spcAft>
                <a:spcPts val="0"/>
              </a:spcAft>
            </a:pPr>
            <a:r>
              <a:rPr lang="en-US" sz="1800" i="1"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The value shall the based on the transaction value of goods of like kind and quality exported at or about the same</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time</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to</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other</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buyers</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in</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the</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same</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destination</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country of</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importation</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or</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in</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its</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absence</a:t>
            </a:r>
            <a:r>
              <a:rPr lang="en-US" sz="1800" spc="-55"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another</a:t>
            </a:r>
            <a:r>
              <a:rPr lang="en-US" sz="1800" spc="-55"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destination</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country of importation after making adjustments for -</a:t>
            </a:r>
            <a:endParaRPr lang="en-IN" sz="180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gn="just">
              <a:spcBef>
                <a:spcPts val="550"/>
              </a:spcBef>
              <a:spcAft>
                <a:spcPts val="0"/>
              </a:spcAft>
              <a:buSzPts val="1000"/>
              <a:buFont typeface="Verdana" panose="020B0604030504040204" pitchFamily="34" charset="0"/>
              <a:buAutoNum type="romanLcParenBoth"/>
              <a:tabLst>
                <a:tab pos="713105" algn="l"/>
              </a:tabLst>
            </a:pPr>
            <a:r>
              <a:rPr lang="en-US" sz="1800" spc="0" dirty="0">
                <a:effectLst/>
                <a:latin typeface="Arial" panose="020B0604020202020204" pitchFamily="34" charset="0"/>
                <a:ea typeface="Verdana" panose="020B0604030504040204" pitchFamily="34" charset="0"/>
                <a:cs typeface="Verdana" panose="020B0604030504040204" pitchFamily="34" charset="0"/>
              </a:rPr>
              <a:t>difference</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in the dates of </a:t>
            </a:r>
            <a:r>
              <a:rPr lang="en-US" sz="1800" spc="-10" dirty="0">
                <a:effectLst/>
                <a:latin typeface="Arial" panose="020B0604020202020204" pitchFamily="34" charset="0"/>
                <a:ea typeface="Verdana" panose="020B0604030504040204" pitchFamily="34" charset="0"/>
                <a:cs typeface="Verdana" panose="020B0604030504040204" pitchFamily="34" charset="0"/>
              </a:rPr>
              <a:t>exportation,</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342900" lvl="0" indent="-342900" algn="just">
              <a:spcBef>
                <a:spcPts val="610"/>
              </a:spcBef>
              <a:spcAft>
                <a:spcPts val="0"/>
              </a:spcAft>
              <a:buSzPts val="1000"/>
              <a:buFont typeface="Verdana" panose="020B0604030504040204" pitchFamily="34" charset="0"/>
              <a:buAutoNum type="romanLcParenBoth"/>
              <a:tabLst>
                <a:tab pos="713105" algn="l"/>
              </a:tabLst>
            </a:pPr>
            <a:r>
              <a:rPr lang="en-US" sz="1800" spc="0" dirty="0">
                <a:effectLst/>
                <a:latin typeface="Arial" panose="020B0604020202020204" pitchFamily="34" charset="0"/>
                <a:ea typeface="Verdana" panose="020B0604030504040204" pitchFamily="34" charset="0"/>
                <a:cs typeface="Verdana" panose="020B0604030504040204" pitchFamily="34" charset="0"/>
              </a:rPr>
              <a:t>difference</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in commercial levels and quantity </a:t>
            </a:r>
            <a:r>
              <a:rPr lang="en-US" sz="1800" spc="-10" dirty="0">
                <a:effectLst/>
                <a:latin typeface="Arial" panose="020B0604020202020204" pitchFamily="34" charset="0"/>
                <a:ea typeface="Verdana" panose="020B0604030504040204" pitchFamily="34" charset="0"/>
                <a:cs typeface="Verdana" panose="020B0604030504040204" pitchFamily="34" charset="0"/>
              </a:rPr>
              <a:t>levels,</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342900" marR="100330" lvl="0" indent="-342900" algn="just">
              <a:lnSpc>
                <a:spcPct val="103000"/>
              </a:lnSpc>
              <a:spcBef>
                <a:spcPts val="615"/>
              </a:spcBef>
              <a:spcAft>
                <a:spcPts val="0"/>
              </a:spcAft>
              <a:buSzPts val="1000"/>
              <a:buFont typeface="Verdana" panose="020B0604030504040204" pitchFamily="34" charset="0"/>
              <a:buAutoNum type="romanLcParenBoth"/>
              <a:tabLst>
                <a:tab pos="711835" algn="l"/>
                <a:tab pos="713105" algn="l"/>
              </a:tabLst>
            </a:pPr>
            <a:r>
              <a:rPr lang="en-US" sz="1800" spc="0" dirty="0">
                <a:effectLst/>
                <a:latin typeface="Arial" panose="020B0604020202020204" pitchFamily="34" charset="0"/>
                <a:ea typeface="Verdana" panose="020B0604030504040204" pitchFamily="34" charset="0"/>
                <a:cs typeface="Verdana" panose="020B0604030504040204" pitchFamily="34" charset="0"/>
              </a:rPr>
              <a:t>difference in composition, quality and design between the goods to be valued and the goods with which they are being compared, and</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342900" marR="100330" lvl="0" indent="-342900" algn="just">
              <a:lnSpc>
                <a:spcPct val="103000"/>
              </a:lnSpc>
              <a:spcBef>
                <a:spcPts val="555"/>
              </a:spcBef>
              <a:spcAft>
                <a:spcPts val="0"/>
              </a:spcAft>
              <a:buSzPts val="1000"/>
              <a:buFont typeface="Verdana" panose="020B0604030504040204" pitchFamily="34" charset="0"/>
              <a:buAutoNum type="romanLcParenBoth"/>
              <a:tabLst>
                <a:tab pos="713105" algn="l"/>
              </a:tabLst>
            </a:pPr>
            <a:r>
              <a:rPr lang="en-US" sz="1800" spc="0" dirty="0">
                <a:effectLst/>
                <a:latin typeface="Arial" panose="020B0604020202020204" pitchFamily="34" charset="0"/>
                <a:ea typeface="Verdana" panose="020B0604030504040204" pitchFamily="34" charset="0"/>
                <a:cs typeface="Verdana" panose="020B0604030504040204" pitchFamily="34" charset="0"/>
              </a:rPr>
              <a:t>difference in domestic freight and insurance charges depending on the place of exportation.</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endParaRPr lang="en-IN" dirty="0"/>
          </a:p>
        </p:txBody>
      </p:sp>
    </p:spTree>
    <p:extLst>
      <p:ext uri="{BB962C8B-B14F-4D97-AF65-F5344CB8AC3E}">
        <p14:creationId xmlns:p14="http://schemas.microsoft.com/office/powerpoint/2010/main" val="1934314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5BB6A-BF20-D3E6-A65C-83A848C7ECF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E5C697D-8EEB-F2B0-FFF6-4B4673BBC905}"/>
              </a:ext>
            </a:extLst>
          </p:cNvPr>
          <p:cNvSpPr>
            <a:spLocks noGrp="1"/>
          </p:cNvSpPr>
          <p:nvPr>
            <p:ph idx="1"/>
          </p:nvPr>
        </p:nvSpPr>
        <p:spPr/>
        <p:txBody>
          <a:bodyPr/>
          <a:lstStyle/>
          <a:p>
            <a:pPr marL="0" marR="100330" lvl="0" indent="0" algn="just">
              <a:lnSpc>
                <a:spcPct val="106000"/>
              </a:lnSpc>
              <a:spcBef>
                <a:spcPts val="1095"/>
              </a:spcBef>
              <a:spcAft>
                <a:spcPts val="0"/>
              </a:spcAft>
              <a:buSzPts val="1000"/>
              <a:buNone/>
              <a:tabLst>
                <a:tab pos="424180" algn="l"/>
                <a:tab pos="425450" algn="l"/>
              </a:tabLst>
            </a:pPr>
            <a:r>
              <a:rPr lang="en-US" sz="1800" b="1" i="1" spc="0" dirty="0">
                <a:effectLst/>
                <a:latin typeface="Arial" panose="020B0604020202020204" pitchFamily="34" charset="0"/>
                <a:ea typeface="Verdana" panose="020B0604030504040204" pitchFamily="34" charset="0"/>
                <a:cs typeface="Verdana" panose="020B0604030504040204" pitchFamily="34" charset="0"/>
              </a:rPr>
              <a:t>Rule 5. Computed value method. -</a:t>
            </a:r>
            <a:r>
              <a:rPr lang="en-US" sz="1800" spc="0" dirty="0">
                <a:effectLst/>
                <a:latin typeface="Arial" panose="020B0604020202020204" pitchFamily="34" charset="0"/>
                <a:ea typeface="Verdana" panose="020B0604030504040204" pitchFamily="34" charset="0"/>
                <a:cs typeface="Verdana" panose="020B0604030504040204" pitchFamily="34" charset="0"/>
              </a:rPr>
              <a:t>If the value cannot be</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determined</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on</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the</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basis</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of</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transaction value</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of</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goods</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of like</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kind</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and</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quality,</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it</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shall</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be</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based</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on</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a</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computed</a:t>
            </a:r>
            <a:r>
              <a:rPr lang="en-US" sz="1800" spc="-3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value which shall include -</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742950" marR="100330" lvl="1" indent="-285750" algn="just">
              <a:lnSpc>
                <a:spcPct val="106000"/>
              </a:lnSpc>
              <a:spcBef>
                <a:spcPts val="565"/>
              </a:spcBef>
              <a:spcAft>
                <a:spcPts val="0"/>
              </a:spcAft>
              <a:buSzPts val="1000"/>
              <a:buFont typeface="Verdana" panose="020B0604030504040204" pitchFamily="34" charset="0"/>
              <a:buChar char="•"/>
              <a:tabLst>
                <a:tab pos="748030" algn="l"/>
                <a:tab pos="749300" algn="l"/>
              </a:tabLst>
            </a:pPr>
            <a:r>
              <a:rPr lang="en-US" sz="1800" spc="0" dirty="0">
                <a:effectLst/>
                <a:latin typeface="Arial" panose="020B0604020202020204" pitchFamily="34" charset="0"/>
                <a:ea typeface="Verdana" panose="020B0604030504040204" pitchFamily="34" charset="0"/>
                <a:cs typeface="Verdana" panose="020B0604030504040204" pitchFamily="34" charset="0"/>
              </a:rPr>
              <a:t>cost of production, manufacture or processing of export goods,</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742950" lvl="1" indent="-285750" algn="just">
              <a:spcBef>
                <a:spcPts val="565"/>
              </a:spcBef>
              <a:spcAft>
                <a:spcPts val="0"/>
              </a:spcAft>
              <a:buSzPts val="1000"/>
              <a:buFont typeface="Verdana" panose="020B0604030504040204" pitchFamily="34" charset="0"/>
              <a:buChar char="•"/>
              <a:tabLst>
                <a:tab pos="749300" algn="l"/>
              </a:tabLst>
            </a:pPr>
            <a:r>
              <a:rPr lang="en-US" sz="1800" spc="0" dirty="0">
                <a:effectLst/>
                <a:latin typeface="Arial" panose="020B0604020202020204" pitchFamily="34" charset="0"/>
                <a:ea typeface="Verdana" panose="020B0604030504040204" pitchFamily="34" charset="0"/>
                <a:cs typeface="Verdana" panose="020B0604030504040204" pitchFamily="34" charset="0"/>
              </a:rPr>
              <a:t>Charges, if any, for the design or brand, </a:t>
            </a:r>
            <a:r>
              <a:rPr lang="en-US" sz="1800" spc="-25" dirty="0">
                <a:effectLst/>
                <a:latin typeface="Arial" panose="020B0604020202020204" pitchFamily="34" charset="0"/>
                <a:ea typeface="Verdana" panose="020B0604030504040204" pitchFamily="34" charset="0"/>
                <a:cs typeface="Verdana" panose="020B0604030504040204" pitchFamily="34" charset="0"/>
              </a:rPr>
              <a:t>and</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742950" lvl="1" indent="-285750" algn="just">
              <a:spcBef>
                <a:spcPts val="655"/>
              </a:spcBef>
              <a:spcAft>
                <a:spcPts val="0"/>
              </a:spcAft>
              <a:buSzPts val="1000"/>
              <a:buFont typeface="Verdana" panose="020B0604030504040204" pitchFamily="34" charset="0"/>
              <a:buChar char="•"/>
              <a:tabLst>
                <a:tab pos="747395" algn="l"/>
              </a:tabLst>
            </a:pPr>
            <a:r>
              <a:rPr lang="en-US" sz="1800" spc="0" dirty="0">
                <a:effectLst/>
                <a:latin typeface="Arial" panose="020B0604020202020204" pitchFamily="34" charset="0"/>
                <a:ea typeface="Verdana" panose="020B0604030504040204" pitchFamily="34" charset="0"/>
                <a:cs typeface="Verdana" panose="020B0604030504040204" pitchFamily="34" charset="0"/>
              </a:rPr>
              <a:t>an amount towards </a:t>
            </a:r>
            <a:r>
              <a:rPr lang="en-US" sz="1800" spc="-10" dirty="0">
                <a:effectLst/>
                <a:latin typeface="Arial" panose="020B0604020202020204" pitchFamily="34" charset="0"/>
                <a:ea typeface="Verdana" panose="020B0604030504040204" pitchFamily="34" charset="0"/>
                <a:cs typeface="Verdana" panose="020B0604030504040204" pitchFamily="34" charset="0"/>
              </a:rPr>
              <a:t>profit.</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425450" algn="l">
              <a:spcBef>
                <a:spcPts val="650"/>
              </a:spcBef>
              <a:spcAft>
                <a:spcPts val="0"/>
              </a:spcAft>
            </a:pPr>
            <a:r>
              <a:rPr lang="en-US" sz="1800" dirty="0">
                <a:effectLst/>
                <a:latin typeface="Verdana" panose="020B0604030504040204" pitchFamily="34" charset="0"/>
                <a:ea typeface="Verdana" panose="020B0604030504040204" pitchFamily="34" charset="0"/>
                <a:cs typeface="Verdana" panose="020B0604030504040204" pitchFamily="34" charset="0"/>
              </a:rPr>
              <a:t>C.A.</a:t>
            </a:r>
            <a:r>
              <a:rPr lang="en-US" sz="1800" spc="24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or</a:t>
            </a:r>
            <a:r>
              <a:rPr lang="en-US" sz="1800" spc="245"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Cost</a:t>
            </a:r>
            <a:r>
              <a:rPr lang="en-US" sz="1800" spc="245"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Accountant</a:t>
            </a:r>
            <a:r>
              <a:rPr lang="en-US" sz="1800" spc="24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certificate</a:t>
            </a:r>
            <a:r>
              <a:rPr lang="en-US" sz="1800" spc="240"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should</a:t>
            </a:r>
            <a:r>
              <a:rPr lang="en-US" sz="1800" spc="245"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be</a:t>
            </a:r>
            <a:r>
              <a:rPr lang="en-US" sz="1800" spc="245" dirty="0">
                <a:effectLst/>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Verdana" panose="020B0604030504040204" pitchFamily="34" charset="0"/>
                <a:ea typeface="Verdana" panose="020B0604030504040204" pitchFamily="34" charset="0"/>
                <a:cs typeface="Verdana" panose="020B0604030504040204" pitchFamily="34" charset="0"/>
              </a:rPr>
              <a:t>given</a:t>
            </a:r>
            <a:r>
              <a:rPr lang="en-US" sz="1800" spc="245" dirty="0">
                <a:effectLst/>
                <a:latin typeface="Verdana" panose="020B0604030504040204" pitchFamily="34" charset="0"/>
                <a:ea typeface="Verdana" panose="020B0604030504040204" pitchFamily="34" charset="0"/>
                <a:cs typeface="Verdana" panose="020B0604030504040204" pitchFamily="34" charset="0"/>
              </a:rPr>
              <a:t> </a:t>
            </a:r>
            <a:r>
              <a:rPr lang="en-US" sz="1800" spc="-25" dirty="0">
                <a:effectLst/>
                <a:latin typeface="Verdana" panose="020B0604030504040204" pitchFamily="34" charset="0"/>
                <a:ea typeface="Verdana" panose="020B0604030504040204" pitchFamily="34" charset="0"/>
                <a:cs typeface="Verdana" panose="020B0604030504040204" pitchFamily="34" charset="0"/>
              </a:rPr>
              <a:t>due</a:t>
            </a:r>
            <a:r>
              <a:rPr lang="en-IN" sz="1800" dirty="0">
                <a:latin typeface="Verdana" panose="020B0604030504040204" pitchFamily="34" charset="0"/>
                <a:ea typeface="Verdana" panose="020B0604030504040204" pitchFamily="34" charset="0"/>
                <a:cs typeface="Verdana" panose="020B0604030504040204" pitchFamily="34" charset="0"/>
              </a:rPr>
              <a:t>  </a:t>
            </a:r>
            <a:r>
              <a:rPr lang="en-US" sz="1800" spc="-10" dirty="0">
                <a:effectLst/>
                <a:latin typeface="Verdana" panose="020B0604030504040204" pitchFamily="34" charset="0"/>
                <a:ea typeface="Verdana" panose="020B0604030504040204" pitchFamily="34" charset="0"/>
                <a:cs typeface="Verdana" panose="020B0604030504040204" pitchFamily="34" charset="0"/>
              </a:rPr>
              <a:t>weightage.</a:t>
            </a:r>
            <a:endParaRPr lang="en-IN" sz="1800" dirty="0">
              <a:effectLst/>
              <a:latin typeface="Verdana" panose="020B0604030504040204" pitchFamily="34" charset="0"/>
              <a:ea typeface="Verdana" panose="020B0604030504040204" pitchFamily="34" charset="0"/>
              <a:cs typeface="Verdana" panose="020B0604030504040204" pitchFamily="34" charset="0"/>
            </a:endParaRPr>
          </a:p>
          <a:p>
            <a:endParaRPr lang="en-IN" dirty="0"/>
          </a:p>
        </p:txBody>
      </p:sp>
    </p:spTree>
    <p:extLst>
      <p:ext uri="{BB962C8B-B14F-4D97-AF65-F5344CB8AC3E}">
        <p14:creationId xmlns:p14="http://schemas.microsoft.com/office/powerpoint/2010/main" val="31997999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3D8E4-67B8-F7AA-4719-59014C720B7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325B249-B85B-1448-BEE4-1AAFFC51E559}"/>
              </a:ext>
            </a:extLst>
          </p:cNvPr>
          <p:cNvSpPr>
            <a:spLocks noGrp="1"/>
          </p:cNvSpPr>
          <p:nvPr>
            <p:ph idx="1"/>
          </p:nvPr>
        </p:nvSpPr>
        <p:spPr/>
        <p:txBody>
          <a:bodyPr/>
          <a:lstStyle/>
          <a:p>
            <a:pPr marL="342900" marR="100330" lvl="0" indent="-342900" algn="just">
              <a:lnSpc>
                <a:spcPct val="106000"/>
              </a:lnSpc>
              <a:spcBef>
                <a:spcPts val="650"/>
              </a:spcBef>
              <a:spcAft>
                <a:spcPts val="0"/>
              </a:spcAft>
              <a:buSzPts val="1000"/>
              <a:buFont typeface="Verdana" panose="020B0604030504040204" pitchFamily="34" charset="0"/>
              <a:buAutoNum type="arabicParenBoth"/>
              <a:tabLst>
                <a:tab pos="424180" algn="l"/>
                <a:tab pos="425450" algn="l"/>
              </a:tabLst>
            </a:pPr>
            <a:r>
              <a:rPr lang="en-US" sz="1800" b="1" i="1" spc="0" dirty="0">
                <a:effectLst/>
                <a:latin typeface="Arial" panose="020B0604020202020204" pitchFamily="34" charset="0"/>
                <a:ea typeface="Verdana" panose="020B0604030504040204" pitchFamily="34" charset="0"/>
                <a:cs typeface="Verdana" panose="020B0604030504040204" pitchFamily="34" charset="0"/>
              </a:rPr>
              <a:t>Rule 6. Residual method. </a:t>
            </a:r>
            <a:r>
              <a:rPr lang="en-US" sz="1800" i="1" spc="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The above two methods failing, the value shall be determined using reasonable means</a:t>
            </a:r>
            <a:r>
              <a:rPr lang="en-US" sz="1800" spc="-6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consistent</a:t>
            </a:r>
            <a:r>
              <a:rPr lang="en-US" sz="1800" spc="-6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with</a:t>
            </a:r>
            <a:r>
              <a:rPr lang="en-US" sz="1800" spc="-6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the</a:t>
            </a:r>
            <a:r>
              <a:rPr lang="en-US" sz="1800" spc="-6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principles</a:t>
            </a:r>
            <a:r>
              <a:rPr lang="en-US" sz="1800" spc="-6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and</a:t>
            </a:r>
            <a:r>
              <a:rPr lang="en-US" sz="1800" spc="-6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general</a:t>
            </a:r>
            <a:r>
              <a:rPr lang="en-US" sz="1800" spc="-6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provisions of the valuation rules. The local market price of the export goods may not be the only basis for determining the value of export goods.</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342900" marR="100330" lvl="0" indent="-342900" algn="just">
              <a:lnSpc>
                <a:spcPct val="106000"/>
              </a:lnSpc>
              <a:spcBef>
                <a:spcPts val="565"/>
              </a:spcBef>
              <a:spcAft>
                <a:spcPts val="0"/>
              </a:spcAft>
              <a:buSzPts val="1000"/>
              <a:buFont typeface="Verdana" panose="020B0604030504040204" pitchFamily="34" charset="0"/>
              <a:buAutoNum type="arabicParenBoth"/>
              <a:tabLst>
                <a:tab pos="424180" algn="l"/>
                <a:tab pos="425450" algn="l"/>
              </a:tabLst>
            </a:pPr>
            <a:r>
              <a:rPr lang="en-US" sz="1800" spc="0" dirty="0">
                <a:effectLst/>
                <a:latin typeface="Arial" panose="020B0604020202020204" pitchFamily="34" charset="0"/>
                <a:ea typeface="Verdana" panose="020B0604030504040204" pitchFamily="34" charset="0"/>
                <a:cs typeface="Verdana" panose="020B0604030504040204" pitchFamily="34" charset="0"/>
              </a:rPr>
              <a:t>The exporter should give his value declaration in the prescribed format along with the shipping bill to comply with Rule 7.</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342900" marR="100330" lvl="0" indent="-342900" algn="just">
              <a:lnSpc>
                <a:spcPct val="106000"/>
              </a:lnSpc>
              <a:spcBef>
                <a:spcPts val="565"/>
              </a:spcBef>
              <a:spcAft>
                <a:spcPts val="0"/>
              </a:spcAft>
              <a:buSzPts val="1000"/>
              <a:buFont typeface="Verdana" panose="020B0604030504040204" pitchFamily="34" charset="0"/>
              <a:buAutoNum type="arabicParenBoth"/>
              <a:tabLst>
                <a:tab pos="424180" algn="l"/>
                <a:tab pos="425450" algn="l"/>
              </a:tabLst>
            </a:pPr>
            <a:r>
              <a:rPr lang="en-US" sz="1800" spc="0" dirty="0">
                <a:effectLst/>
                <a:latin typeface="Arial" panose="020B0604020202020204" pitchFamily="34" charset="0"/>
                <a:ea typeface="Verdana" panose="020B0604030504040204" pitchFamily="34" charset="0"/>
                <a:cs typeface="Verdana" panose="020B0604030504040204" pitchFamily="34" charset="0"/>
              </a:rPr>
              <a:t>Rule</a:t>
            </a:r>
            <a:r>
              <a:rPr lang="en-US" sz="1800" spc="-9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8</a:t>
            </a:r>
            <a:r>
              <a:rPr lang="en-US" sz="1800" spc="-9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gives</a:t>
            </a:r>
            <a:r>
              <a:rPr lang="en-US" sz="1800" spc="-8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three</a:t>
            </a:r>
            <a:r>
              <a:rPr lang="en-US" sz="1800" spc="-9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illustrative</a:t>
            </a:r>
            <a:r>
              <a:rPr lang="en-US" sz="1800" spc="-8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reasons</a:t>
            </a:r>
            <a:r>
              <a:rPr lang="en-US" sz="1800" spc="-9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for</a:t>
            </a:r>
            <a:r>
              <a:rPr lang="en-US" sz="1800" spc="-9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which</a:t>
            </a:r>
            <a:r>
              <a:rPr lang="en-US" sz="1800" spc="-8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the</a:t>
            </a:r>
            <a:r>
              <a:rPr lang="en-US" sz="1800" spc="-9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customs offices may doubt the declared value, call for further information and then either accept the declared value or determine the export value by proceeding sequentially in accordance with Rules 4 to 6.</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endParaRPr lang="en-IN" dirty="0"/>
          </a:p>
        </p:txBody>
      </p:sp>
    </p:spTree>
    <p:extLst>
      <p:ext uri="{BB962C8B-B14F-4D97-AF65-F5344CB8AC3E}">
        <p14:creationId xmlns:p14="http://schemas.microsoft.com/office/powerpoint/2010/main" val="9027292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FE0C9-CB70-411F-FB05-DDA427172C5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09856CD-029E-99A6-B2FB-C16C5140DB57}"/>
              </a:ext>
            </a:extLst>
          </p:cNvPr>
          <p:cNvSpPr>
            <a:spLocks noGrp="1"/>
          </p:cNvSpPr>
          <p:nvPr>
            <p:ph idx="1"/>
          </p:nvPr>
        </p:nvSpPr>
        <p:spPr/>
        <p:txBody>
          <a:bodyPr/>
          <a:lstStyle/>
          <a:p>
            <a:pPr>
              <a:lnSpc>
                <a:spcPct val="150000"/>
              </a:lnSpc>
            </a:pPr>
            <a:r>
              <a:rPr lang="en-US" sz="1800" spc="0" dirty="0">
                <a:effectLst/>
                <a:latin typeface="Arial" panose="020B0604020202020204" pitchFamily="34" charset="0"/>
                <a:ea typeface="Verdana" panose="020B0604030504040204" pitchFamily="34" charset="0"/>
                <a:cs typeface="Verdana" panose="020B0604030504040204" pitchFamily="34" charset="0"/>
              </a:rPr>
              <a:t>The object behind the Export Valuation Rules is not safeguarding of revenue since very few export goods are subject to duty but to provide a sound legal basis to check overvaluation</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and misuse of value based export promotion schemes</a:t>
            </a:r>
            <a:r>
              <a:rPr lang="en-US" sz="1800" spc="20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and</a:t>
            </a:r>
            <a:r>
              <a:rPr lang="en-US" sz="1800" spc="20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transfer</a:t>
            </a:r>
            <a:r>
              <a:rPr lang="en-US" sz="1800" spc="20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pricing.</a:t>
            </a:r>
            <a:r>
              <a:rPr lang="en-US" sz="1800" spc="200" dirty="0">
                <a:effectLst/>
                <a:latin typeface="Arial" panose="020B0604020202020204" pitchFamily="34" charset="0"/>
                <a:ea typeface="Verdana" panose="020B0604030504040204" pitchFamily="34" charset="0"/>
                <a:cs typeface="Verdana" panose="020B0604030504040204" pitchFamily="34" charset="0"/>
              </a:rPr>
              <a:t> </a:t>
            </a:r>
          </a:p>
          <a:p>
            <a:pPr>
              <a:lnSpc>
                <a:spcPct val="150000"/>
              </a:lnSpc>
            </a:pPr>
            <a:r>
              <a:rPr lang="en-US" sz="1800" spc="0" dirty="0">
                <a:effectLst/>
                <a:latin typeface="Arial" panose="020B0604020202020204" pitchFamily="34" charset="0"/>
                <a:ea typeface="Verdana" panose="020B0604030504040204" pitchFamily="34" charset="0"/>
                <a:cs typeface="Verdana" panose="020B0604030504040204" pitchFamily="34" charset="0"/>
              </a:rPr>
              <a:t>No</a:t>
            </a:r>
            <a:r>
              <a:rPr lang="en-US" sz="1800" spc="20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significant</a:t>
            </a:r>
            <a:r>
              <a:rPr lang="en-US" sz="1800" spc="20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change</a:t>
            </a:r>
            <a:r>
              <a:rPr lang="en-US" sz="1800" spc="20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in the existing pattern of valuation is intended, Board has instructed</a:t>
            </a:r>
            <a:r>
              <a:rPr lang="en-US" sz="1800" spc="-4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that</a:t>
            </a:r>
            <a:r>
              <a:rPr lang="en-US" sz="1800" spc="-4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no</a:t>
            </a:r>
            <a:r>
              <a:rPr lang="en-US" sz="1800" spc="-4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export</a:t>
            </a:r>
            <a:r>
              <a:rPr lang="en-US" sz="1800" spc="-4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consignment</a:t>
            </a:r>
            <a:r>
              <a:rPr lang="en-US" sz="1800" spc="-4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shall</a:t>
            </a:r>
            <a:r>
              <a:rPr lang="en-US" sz="1800" spc="-4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be</a:t>
            </a:r>
            <a:r>
              <a:rPr lang="en-US" sz="1800" spc="-4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detained</a:t>
            </a:r>
            <a:r>
              <a:rPr lang="en-US" sz="1800" spc="-4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for doubts</a:t>
            </a:r>
            <a:r>
              <a:rPr lang="en-US" sz="1800" spc="-3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on</a:t>
            </a:r>
            <a:r>
              <a:rPr lang="en-US" sz="1800" spc="-3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valuation</a:t>
            </a:r>
            <a:r>
              <a:rPr lang="en-US" sz="1800" spc="-3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without</a:t>
            </a:r>
            <a:r>
              <a:rPr lang="en-US" sz="1800" spc="-3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approval</a:t>
            </a:r>
            <a:r>
              <a:rPr lang="en-US" sz="1800" spc="-3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of</a:t>
            </a:r>
            <a:r>
              <a:rPr lang="en-US" sz="1800" spc="-3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the</a:t>
            </a:r>
            <a:r>
              <a:rPr lang="en-US" sz="1800" spc="-3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Commissioner.</a:t>
            </a:r>
          </a:p>
          <a:p>
            <a:pPr>
              <a:lnSpc>
                <a:spcPct val="150000"/>
              </a:lnSpc>
            </a:pPr>
            <a:r>
              <a:rPr lang="en-US" sz="1800" spc="0" dirty="0">
                <a:effectLst/>
                <a:latin typeface="Arial" panose="020B0604020202020204" pitchFamily="34" charset="0"/>
                <a:ea typeface="Verdana" panose="020B0604030504040204" pitchFamily="34" charset="0"/>
                <a:cs typeface="Verdana" panose="020B0604030504040204" pitchFamily="34" charset="0"/>
              </a:rPr>
              <a:t> When</a:t>
            </a:r>
            <a:r>
              <a:rPr lang="en-US" sz="1800" spc="-1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the</a:t>
            </a:r>
            <a:r>
              <a:rPr lang="en-US" sz="1800" spc="-1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Customs</a:t>
            </a:r>
            <a:r>
              <a:rPr lang="en-US" sz="1800" spc="-1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doubt</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the</a:t>
            </a:r>
            <a:r>
              <a:rPr lang="en-US" sz="1800" spc="-1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declared</a:t>
            </a:r>
            <a:r>
              <a:rPr lang="en-US" sz="1800" spc="-1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value,</a:t>
            </a:r>
            <a:r>
              <a:rPr lang="en-US" sz="1800" spc="-10"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samples</a:t>
            </a:r>
            <a:r>
              <a:rPr lang="en-US" sz="1800" spc="-5" dirty="0">
                <a:effectLst/>
                <a:latin typeface="Arial" panose="020B0604020202020204" pitchFamily="34" charset="0"/>
                <a:ea typeface="Verdana" panose="020B0604030504040204" pitchFamily="34" charset="0"/>
                <a:cs typeface="Verdana" panose="020B0604030504040204" pitchFamily="34" charset="0"/>
              </a:rPr>
              <a:t> </a:t>
            </a:r>
            <a:r>
              <a:rPr lang="en-US" sz="1800" spc="0" dirty="0">
                <a:effectLst/>
                <a:latin typeface="Arial" panose="020B0604020202020204" pitchFamily="34" charset="0"/>
                <a:ea typeface="Verdana" panose="020B0604030504040204" pitchFamily="34" charset="0"/>
                <a:cs typeface="Verdana" panose="020B0604030504040204" pitchFamily="34" charset="0"/>
              </a:rPr>
              <a:t>may be drawn for further inquiry after taking Joint/Additional Commissioner’s orders and goods should be allowed to be exported against a simple undertaking.</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a:lnSpc>
                <a:spcPct val="150000"/>
              </a:lnSpc>
            </a:pPr>
            <a:endParaRPr lang="en-IN" dirty="0"/>
          </a:p>
        </p:txBody>
      </p:sp>
    </p:spTree>
    <p:extLst>
      <p:ext uri="{BB962C8B-B14F-4D97-AF65-F5344CB8AC3E}">
        <p14:creationId xmlns:p14="http://schemas.microsoft.com/office/powerpoint/2010/main" val="137780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CCF9A-1E09-7875-443F-4F85DD37695B}"/>
              </a:ext>
            </a:extLst>
          </p:cNvPr>
          <p:cNvSpPr>
            <a:spLocks noGrp="1"/>
          </p:cNvSpPr>
          <p:nvPr>
            <p:ph type="title"/>
          </p:nvPr>
        </p:nvSpPr>
        <p:spPr/>
        <p:txBody>
          <a:bodyPr/>
          <a:lstStyle/>
          <a:p>
            <a:r>
              <a:rPr lang="en-IN" dirty="0"/>
              <a:t>Meaning and scope of export</a:t>
            </a:r>
          </a:p>
        </p:txBody>
      </p:sp>
      <p:sp>
        <p:nvSpPr>
          <p:cNvPr id="3" name="Content Placeholder 2">
            <a:extLst>
              <a:ext uri="{FF2B5EF4-FFF2-40B4-BE49-F238E27FC236}">
                <a16:creationId xmlns:a16="http://schemas.microsoft.com/office/drawing/2014/main" id="{6B8E7134-068E-1B56-095E-F4D905C9B183}"/>
              </a:ext>
            </a:extLst>
          </p:cNvPr>
          <p:cNvSpPr>
            <a:spLocks noGrp="1"/>
          </p:cNvSpPr>
          <p:nvPr>
            <p:ph idx="1"/>
          </p:nvPr>
        </p:nvSpPr>
        <p:spPr/>
        <p:txBody>
          <a:bodyPr>
            <a:normAutofit fontScale="92500" lnSpcReduction="10000"/>
          </a:bodyPr>
          <a:lstStyle/>
          <a:p>
            <a:pPr algn="just"/>
            <a:r>
              <a:rPr lang="en-US" b="0" i="0" dirty="0">
                <a:solidFill>
                  <a:srgbClr val="1F1F1F"/>
                </a:solidFill>
                <a:effectLst/>
                <a:highlight>
                  <a:srgbClr val="FFFFFF"/>
                </a:highlight>
                <a:latin typeface="Google Sans"/>
              </a:rPr>
              <a:t>Exports refer to </a:t>
            </a:r>
            <a:r>
              <a:rPr lang="en-US" b="0" i="0" dirty="0">
                <a:solidFill>
                  <a:srgbClr val="040C28"/>
                </a:solidFill>
                <a:effectLst/>
                <a:latin typeface="Google Sans"/>
              </a:rPr>
              <a:t>the sale of goods or services originating or produced in one country to customers in another country</a:t>
            </a:r>
            <a:r>
              <a:rPr lang="en-US" b="0" i="0" dirty="0">
                <a:solidFill>
                  <a:srgbClr val="1F1F1F"/>
                </a:solidFill>
                <a:effectLst/>
                <a:latin typeface="Google Sans"/>
              </a:rPr>
              <a:t>. </a:t>
            </a:r>
          </a:p>
          <a:p>
            <a:pPr algn="just"/>
            <a:r>
              <a:rPr lang="en-US" b="0" i="0" dirty="0">
                <a:solidFill>
                  <a:srgbClr val="1F1F1F"/>
                </a:solidFill>
                <a:effectLst/>
                <a:highlight>
                  <a:srgbClr val="FFFFFF"/>
                </a:highlight>
                <a:latin typeface="Google Sans"/>
              </a:rPr>
              <a:t>Exports are part of economic activities carried on between countries.</a:t>
            </a:r>
          </a:p>
          <a:p>
            <a:pPr algn="just"/>
            <a:r>
              <a:rPr lang="en-US" b="0" i="0" dirty="0">
                <a:solidFill>
                  <a:srgbClr val="1F1F1F"/>
                </a:solidFill>
                <a:effectLst/>
                <a:highlight>
                  <a:srgbClr val="FFFFFF"/>
                </a:highlight>
                <a:latin typeface="Google Sans"/>
              </a:rPr>
              <a:t> Exports, along with imports, constitute business activities carried on under international trade and commerce.</a:t>
            </a:r>
          </a:p>
          <a:p>
            <a:pPr algn="just"/>
            <a:r>
              <a:rPr lang="en-US" dirty="0">
                <a:solidFill>
                  <a:srgbClr val="1F1F1F"/>
                </a:solidFill>
                <a:highlight>
                  <a:srgbClr val="FFFFFF"/>
                </a:highlight>
                <a:latin typeface="Google Sans"/>
              </a:rPr>
              <a:t>Exports offer new </a:t>
            </a:r>
            <a:r>
              <a:rPr lang="en-US" dirty="0">
                <a:solidFill>
                  <a:srgbClr val="1F1F1F"/>
                </a:solidFill>
                <a:highlight>
                  <a:srgbClr val="FFFFFF"/>
                </a:highlight>
                <a:latin typeface="Google Sans"/>
                <a:hlinkClick r:id="rId2">
                  <a:extLst>
                    <a:ext uri="{A12FA001-AC4F-418D-AE19-62706E023703}">
                      <ahyp:hlinkClr xmlns:ahyp="http://schemas.microsoft.com/office/drawing/2018/hyperlinkcolor" val="tx"/>
                    </a:ext>
                  </a:extLst>
                </a:hlinkClick>
              </a:rPr>
              <a:t>market</a:t>
            </a:r>
            <a:r>
              <a:rPr lang="en-US" dirty="0">
                <a:solidFill>
                  <a:srgbClr val="1F1F1F"/>
                </a:solidFill>
                <a:highlight>
                  <a:srgbClr val="FFFFFF"/>
                </a:highlight>
                <a:latin typeface="Google Sans"/>
              </a:rPr>
              <a:t> opportunities for manufacturers, producers, or sellers of the exporting country. </a:t>
            </a:r>
          </a:p>
          <a:p>
            <a:pPr algn="just"/>
            <a:r>
              <a:rPr lang="en-US" dirty="0">
                <a:solidFill>
                  <a:srgbClr val="1F1F1F"/>
                </a:solidFill>
                <a:highlight>
                  <a:srgbClr val="FFFFFF"/>
                </a:highlight>
                <a:latin typeface="Google Sans"/>
              </a:rPr>
              <a:t>Exports also offer the opportunity of expanding business activities, and increased economic activities spread across two or more countries.</a:t>
            </a:r>
          </a:p>
          <a:p>
            <a:pPr algn="just"/>
            <a:r>
              <a:rPr lang="en-US" dirty="0">
                <a:solidFill>
                  <a:srgbClr val="1F1F1F"/>
                </a:solidFill>
                <a:highlight>
                  <a:srgbClr val="FFFFFF"/>
                </a:highlight>
                <a:latin typeface="Google Sans"/>
              </a:rPr>
              <a:t> Exports offer a platform to a business entity for showcasing and establishing themselves as a global player.</a:t>
            </a:r>
            <a:endParaRPr lang="en-IN" dirty="0">
              <a:solidFill>
                <a:srgbClr val="1F1F1F"/>
              </a:solidFill>
              <a:highlight>
                <a:srgbClr val="FFFFFF"/>
              </a:highlight>
              <a:latin typeface="Google Sans"/>
            </a:endParaRPr>
          </a:p>
        </p:txBody>
      </p:sp>
    </p:spTree>
    <p:extLst>
      <p:ext uri="{BB962C8B-B14F-4D97-AF65-F5344CB8AC3E}">
        <p14:creationId xmlns:p14="http://schemas.microsoft.com/office/powerpoint/2010/main" val="22542514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E9261-072B-B912-7E8C-704EBDE0550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4F0FD30-F927-C954-BAA4-C6730C1C7D59}"/>
              </a:ext>
            </a:extLst>
          </p:cNvPr>
          <p:cNvSpPr>
            <a:spLocks noGrp="1"/>
          </p:cNvSpPr>
          <p:nvPr>
            <p:ph idx="1"/>
          </p:nvPr>
        </p:nvSpPr>
        <p:spPr/>
        <p:txBody>
          <a:bodyPr/>
          <a:lstStyle/>
          <a:p>
            <a:pPr marL="342900" marR="69215" lvl="0" indent="-342900" algn="just">
              <a:lnSpc>
                <a:spcPct val="88000"/>
              </a:lnSpc>
              <a:spcBef>
                <a:spcPts val="750"/>
              </a:spcBef>
              <a:spcAft>
                <a:spcPts val="0"/>
              </a:spcAft>
              <a:buSzPts val="1000"/>
              <a:buFont typeface="Verdana" panose="020B0604030504040204" pitchFamily="34" charset="0"/>
              <a:buAutoNum type="arabicParenBoth"/>
            </a:pPr>
            <a:r>
              <a:rPr lang="en-US" sz="1800" b="1"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Value</a:t>
            </a:r>
            <a:r>
              <a:rPr lang="en-US" sz="1800" b="1"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b="1"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Declaration</a:t>
            </a:r>
            <a:r>
              <a:rPr lang="en-US" sz="1800" b="1"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b="1"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by</a:t>
            </a:r>
            <a:r>
              <a:rPr lang="en-US" sz="1800" b="1"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b="1"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the</a:t>
            </a:r>
            <a:r>
              <a:rPr lang="en-US" sz="1800" b="1"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b="1"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exporter.</a:t>
            </a:r>
            <a:r>
              <a:rPr lang="en-US" sz="1800" b="1"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a:t>
            </a:r>
            <a:r>
              <a:rPr lang="en-US" sz="1800"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The</a:t>
            </a:r>
            <a:r>
              <a:rPr lang="en-US" sz="1800"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exporter</a:t>
            </a:r>
            <a:r>
              <a:rPr lang="en-US" sz="1800"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shall</a:t>
            </a:r>
            <a:r>
              <a:rPr lang="en-US" sz="1800"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furnish</a:t>
            </a:r>
            <a:r>
              <a:rPr lang="en-US" sz="1800"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a</a:t>
            </a:r>
            <a:r>
              <a:rPr lang="en-US" sz="1800" spc="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declaration</a:t>
            </a:r>
            <a:r>
              <a:rPr lang="en-US" sz="1800" spc="8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relating</a:t>
            </a:r>
            <a:r>
              <a:rPr lang="en-US" sz="1800" spc="90"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to</a:t>
            </a:r>
            <a:r>
              <a:rPr lang="en-US" sz="1800" spc="8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the</a:t>
            </a:r>
            <a:r>
              <a:rPr lang="en-US" sz="1800" spc="90"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value</a:t>
            </a:r>
            <a:r>
              <a:rPr lang="en-US" sz="1800" spc="8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of</a:t>
            </a:r>
            <a:r>
              <a:rPr lang="en-US" sz="1800" spc="90"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export</a:t>
            </a:r>
            <a:r>
              <a:rPr lang="en-US" sz="1800" spc="8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goods</a:t>
            </a:r>
            <a:r>
              <a:rPr lang="en-US" sz="1800" spc="90"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in</a:t>
            </a:r>
            <a:r>
              <a:rPr lang="en-US" sz="1800" spc="8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the</a:t>
            </a:r>
            <a:r>
              <a:rPr lang="en-US" sz="1800" spc="90"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manner</a:t>
            </a:r>
            <a:r>
              <a:rPr lang="en-US" sz="1800" spc="8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specified</a:t>
            </a:r>
            <a:r>
              <a:rPr lang="en-US" sz="1800" spc="-235" dirty="0">
                <a:solidFill>
                  <a:srgbClr val="231F20"/>
                </a:solidFill>
                <a:effectLst/>
                <a:latin typeface="Arial" panose="020B0604020202020204" pitchFamily="34" charset="0"/>
                <a:ea typeface="Verdana" panose="020B0604030504040204" pitchFamily="34" charset="0"/>
                <a:cs typeface="Verdana" panose="020B0604030504040204" pitchFamily="34" charset="0"/>
              </a:rPr>
              <a:t> </a:t>
            </a:r>
            <a:r>
              <a:rPr lang="en-US" sz="1800" spc="0" dirty="0">
                <a:solidFill>
                  <a:srgbClr val="231F20"/>
                </a:solidFill>
                <a:effectLst/>
                <a:latin typeface="Arial" panose="020B0604020202020204" pitchFamily="34" charset="0"/>
                <a:ea typeface="Verdana" panose="020B0604030504040204" pitchFamily="34" charset="0"/>
                <a:cs typeface="Verdana" panose="020B0604030504040204" pitchFamily="34" charset="0"/>
              </a:rPr>
              <a:t>in this behalf.</a:t>
            </a:r>
            <a:endParaRPr lang="en-IN" sz="1800" spc="0" dirty="0">
              <a:effectLst/>
              <a:latin typeface="Arial" panose="020B0604020202020204" pitchFamily="34" charset="0"/>
              <a:ea typeface="Verdana" panose="020B0604030504040204" pitchFamily="34" charset="0"/>
              <a:cs typeface="Verdana" panose="020B0604030504040204" pitchFamily="34" charset="0"/>
            </a:endParaRPr>
          </a:p>
          <a:p>
            <a:pPr marL="70485" algn="just">
              <a:lnSpc>
                <a:spcPct val="88000"/>
              </a:lnSpc>
              <a:spcBef>
                <a:spcPts val="785"/>
              </a:spcBef>
              <a:spcAft>
                <a:spcPts val="0"/>
              </a:spcAft>
            </a:pPr>
            <a:r>
              <a:rPr lang="en-US" sz="1800" b="1"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Rejection</a:t>
            </a:r>
            <a:r>
              <a:rPr lang="en-US" sz="1800" b="1" spc="1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b="1"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of</a:t>
            </a:r>
            <a:r>
              <a:rPr lang="en-US" sz="1800" b="1" spc="1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b="1"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declared</a:t>
            </a:r>
            <a:r>
              <a:rPr lang="en-US" sz="1800" b="1" spc="1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b="1"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value.</a:t>
            </a:r>
            <a:r>
              <a:rPr lang="en-US" sz="1800" b="1" spc="1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When</a:t>
            </a:r>
            <a:r>
              <a:rPr lang="en-US" sz="1800" spc="1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the</a:t>
            </a:r>
            <a:r>
              <a:rPr lang="en-US" sz="1800" spc="1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proper</a:t>
            </a:r>
            <a:r>
              <a:rPr lang="en-US" sz="1800" spc="10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officer</a:t>
            </a:r>
            <a:r>
              <a:rPr lang="en-US" sz="1800" spc="1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has</a:t>
            </a:r>
            <a:r>
              <a:rPr lang="en-US" sz="1800" spc="1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reason</a:t>
            </a:r>
            <a:r>
              <a:rPr lang="en-US" sz="1800" spc="23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a:t>
            </a:r>
            <a:r>
              <a:rPr lang="en-US" sz="1800" spc="1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endParaRPr lang="en-IN" sz="1800" dirty="0">
              <a:effectLst/>
              <a:latin typeface="Verdana" panose="020B0604030504040204" pitchFamily="34" charset="0"/>
              <a:ea typeface="Verdana" panose="020B0604030504040204" pitchFamily="34" charset="0"/>
              <a:cs typeface="Verdana" panose="020B0604030504040204" pitchFamily="34" charset="0"/>
            </a:endParaRPr>
          </a:p>
          <a:p>
            <a:pPr algn="just">
              <a:lnSpc>
                <a:spcPct val="88000"/>
              </a:lnSpc>
              <a:spcBef>
                <a:spcPts val="785"/>
              </a:spcBef>
            </a:pP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to doubt the truth or accuracy of the value declared in relation to any</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export goods, he may ask the exporter of such goods to furnish further</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information including documents or other evidence and if, after receiving</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such further information, or in the absence of a response of such exporter,</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the proper officer still has reasonable doubt about the truth or accuracy of</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the value so declared, the transaction value shall be deemed to have not</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been</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determined in accordance with</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sub-rule (1) of rule 3</a:t>
            </a:r>
          </a:p>
          <a:p>
            <a:pPr algn="just">
              <a:lnSpc>
                <a:spcPct val="88000"/>
              </a:lnSpc>
              <a:spcBef>
                <a:spcPts val="785"/>
              </a:spcBef>
            </a:pPr>
            <a:endParaRPr lang="en-IN" sz="1800" dirty="0">
              <a:effectLst/>
              <a:latin typeface="Verdana" panose="020B0604030504040204" pitchFamily="34" charset="0"/>
              <a:ea typeface="Verdana" panose="020B0604030504040204" pitchFamily="34" charset="0"/>
              <a:cs typeface="Verdana" panose="020B0604030504040204" pitchFamily="34" charset="0"/>
            </a:endParaRPr>
          </a:p>
          <a:p>
            <a:endParaRPr lang="en-IN" dirty="0"/>
          </a:p>
        </p:txBody>
      </p:sp>
    </p:spTree>
    <p:extLst>
      <p:ext uri="{BB962C8B-B14F-4D97-AF65-F5344CB8AC3E}">
        <p14:creationId xmlns:p14="http://schemas.microsoft.com/office/powerpoint/2010/main" val="42584125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442B5-7418-16D9-5E07-EAB9B0CEEEC8}"/>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CEB91E5A-20FC-2196-3108-12B325258427}"/>
              </a:ext>
            </a:extLst>
          </p:cNvPr>
          <p:cNvSpPr>
            <a:spLocks noGrp="1"/>
          </p:cNvSpPr>
          <p:nvPr>
            <p:ph idx="1"/>
          </p:nvPr>
        </p:nvSpPr>
        <p:spPr/>
        <p:txBody>
          <a:bodyPr>
            <a:normAutofit fontScale="85000" lnSpcReduction="10000"/>
          </a:bodyPr>
          <a:lstStyle/>
          <a:p>
            <a:pPr algn="just">
              <a:lnSpc>
                <a:spcPct val="150000"/>
              </a:lnSpc>
              <a:spcBef>
                <a:spcPts val="785"/>
              </a:spcBef>
            </a:pP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At the request of an exporter, the proper officer shall intimate the</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exporter in writing the ground for doubting the truth or accuracy of the</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value</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declared</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in</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relation</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to</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the</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export</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goods</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by</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such</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exporter</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and</a:t>
            </a:r>
            <a:r>
              <a:rPr lang="en-US" sz="1800" spc="-4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provide</a:t>
            </a:r>
            <a:r>
              <a:rPr lang="en-US" sz="1800" spc="-23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a reasonable opportunity of being heard, before taking a final decision</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under sub-rule (1). </a:t>
            </a:r>
            <a:r>
              <a:rPr lang="en-US" sz="1800" i="1"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Explanation.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(1) For the removal of doubts, it is hereby</a:t>
            </a:r>
            <a:r>
              <a:rPr lang="en-US" sz="1800" spc="-23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declared</a:t>
            </a:r>
            <a:r>
              <a:rPr lang="en-US" sz="1800" spc="-5"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 </a:t>
            </a:r>
            <a:r>
              <a:rPr lang="en-US" sz="1800" dirty="0">
                <a:solidFill>
                  <a:srgbClr val="231F20"/>
                </a:solidFill>
                <a:effectLst/>
                <a:latin typeface="Verdana" panose="020B0604030504040204" pitchFamily="34" charset="0"/>
                <a:ea typeface="Verdana" panose="020B0604030504040204" pitchFamily="34" charset="0"/>
                <a:cs typeface="Verdana" panose="020B0604030504040204" pitchFamily="34" charset="0"/>
              </a:rPr>
              <a:t>that -</a:t>
            </a:r>
            <a:endParaRPr lang="en-IN" sz="1800" dirty="0">
              <a:effectLst/>
              <a:latin typeface="Verdana" panose="020B0604030504040204" pitchFamily="34" charset="0"/>
              <a:ea typeface="Verdana" panose="020B0604030504040204" pitchFamily="34" charset="0"/>
              <a:cs typeface="Verdana" panose="020B0604030504040204" pitchFamily="34" charset="0"/>
            </a:endParaRPr>
          </a:p>
          <a:p>
            <a:pPr marL="742950" lvl="1" indent="-285750" algn="just">
              <a:lnSpc>
                <a:spcPct val="150000"/>
              </a:lnSpc>
              <a:spcBef>
                <a:spcPts val="290"/>
              </a:spcBef>
              <a:spcAft>
                <a:spcPts val="0"/>
              </a:spcAft>
              <a:buClr>
                <a:srgbClr val="231F20"/>
              </a:buClr>
              <a:buSzPts val="1000"/>
              <a:buFont typeface="Palatino Linotype" panose="02040502050505030304" pitchFamily="18" charset="0"/>
              <a:buAutoNum type="romanLcParenBoth"/>
            </a:pP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This</a:t>
            </a:r>
            <a:r>
              <a:rPr lang="en-US" sz="1800" spc="-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rule</a:t>
            </a:r>
            <a:r>
              <a:rPr lang="en-US" sz="1800" spc="-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by</a:t>
            </a:r>
            <a:r>
              <a:rPr lang="en-US" sz="1800" spc="-3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itself</a:t>
            </a:r>
            <a:r>
              <a:rPr lang="en-US" sz="1800" spc="-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does</a:t>
            </a:r>
            <a:r>
              <a:rPr lang="en-US" sz="1800" spc="-3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not</a:t>
            </a:r>
            <a:r>
              <a:rPr lang="en-US" sz="1800" spc="-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provide</a:t>
            </a:r>
            <a:r>
              <a:rPr lang="en-US" sz="1800" spc="-3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a</a:t>
            </a:r>
            <a:r>
              <a:rPr lang="en-US" sz="1800" spc="-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method</a:t>
            </a:r>
            <a:r>
              <a:rPr lang="en-US" sz="1800" spc="-3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for</a:t>
            </a:r>
            <a:r>
              <a:rPr lang="en-US" sz="1800" spc="-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determination </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of</a:t>
            </a:r>
            <a:r>
              <a:rPr lang="en-US" sz="1800" spc="-7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value,</a:t>
            </a:r>
            <a:r>
              <a:rPr lang="en-US" sz="1800" spc="-7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it</a:t>
            </a:r>
            <a:r>
              <a:rPr lang="en-US" sz="1800" spc="-7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provides</a:t>
            </a:r>
            <a:r>
              <a:rPr lang="en-US" sz="1800" spc="-7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a</a:t>
            </a:r>
            <a:r>
              <a:rPr lang="en-US" sz="1800" spc="-7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mechanism</a:t>
            </a:r>
            <a:r>
              <a:rPr lang="en-US" sz="1800" spc="-7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and</a:t>
            </a:r>
            <a:r>
              <a:rPr lang="en-US" sz="1800" spc="-7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procedure</a:t>
            </a:r>
            <a:r>
              <a:rPr lang="en-US" sz="1800" spc="-7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for</a:t>
            </a:r>
            <a:r>
              <a:rPr lang="en-US" sz="1800" spc="-7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rejection</a:t>
            </a:r>
            <a:r>
              <a:rPr lang="en-US" sz="1800" spc="-7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of</a:t>
            </a:r>
            <a:r>
              <a:rPr lang="en-US" sz="1800" spc="-2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declared</a:t>
            </a:r>
            <a:r>
              <a:rPr lang="en-US" sz="1800" spc="-6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value</a:t>
            </a:r>
            <a:r>
              <a:rPr lang="en-US" sz="1800" spc="-5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in</a:t>
            </a:r>
            <a:r>
              <a:rPr lang="en-US" sz="1800" spc="-5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cases</a:t>
            </a:r>
            <a:r>
              <a:rPr lang="en-US" sz="1800" spc="-6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where</a:t>
            </a:r>
            <a:r>
              <a:rPr lang="en-US" sz="1800" spc="-5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there</a:t>
            </a:r>
            <a:r>
              <a:rPr lang="en-US" sz="1800" spc="-5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is</a:t>
            </a:r>
            <a:r>
              <a:rPr lang="en-US" sz="1800" spc="-5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reasonable</a:t>
            </a:r>
            <a:r>
              <a:rPr lang="en-US" sz="1800" spc="-6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doubt</a:t>
            </a:r>
            <a:r>
              <a:rPr lang="en-US" sz="1800" spc="-5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that</a:t>
            </a:r>
            <a:r>
              <a:rPr lang="en-US" sz="1800" spc="-5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the</a:t>
            </a:r>
            <a:r>
              <a:rPr lang="en-US" sz="1800" spc="-2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declared</a:t>
            </a:r>
            <a:r>
              <a:rPr lang="en-US" sz="1800" spc="-3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value</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does</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not</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represent</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the</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transaction</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value;</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where</a:t>
            </a:r>
            <a:r>
              <a:rPr lang="en-US" sz="1800" spc="-2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the</a:t>
            </a:r>
            <a:r>
              <a:rPr lang="en-US" sz="1800" spc="-3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declared</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value</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is</a:t>
            </a:r>
            <a:r>
              <a:rPr lang="en-US" sz="1800" spc="-3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rejected,</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the</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value</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shall</a:t>
            </a:r>
            <a:r>
              <a:rPr lang="en-US" sz="1800" spc="-3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be</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determined</a:t>
            </a:r>
            <a:r>
              <a:rPr lang="en-US" sz="1800" spc="-2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by</a:t>
            </a:r>
            <a:r>
              <a:rPr lang="en-US" sz="1800" spc="-24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proceeding</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sequentially in</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accordance with</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rules 4</a:t>
            </a:r>
            <a:r>
              <a:rPr lang="en-US" sz="1800" spc="-5"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 </a:t>
            </a:r>
            <a:r>
              <a:rPr lang="en-US" sz="1800" dirty="0">
                <a:solidFill>
                  <a:srgbClr val="231F20"/>
                </a:solidFill>
                <a:effectLst/>
                <a:latin typeface="Verdana" panose="020B0604030504040204" pitchFamily="34" charset="0"/>
                <a:ea typeface="Palatino Linotype" panose="02040502050505030304" pitchFamily="18" charset="0"/>
                <a:cs typeface="Palatino Linotype" panose="02040502050505030304" pitchFamily="18" charset="0"/>
              </a:rPr>
              <a:t>to 6.</a:t>
            </a:r>
            <a:endParaRPr lang="en-IN" sz="1800" dirty="0">
              <a:effectLst/>
              <a:latin typeface="Verdana" panose="020B0604030504040204" pitchFamily="34" charset="0"/>
              <a:ea typeface="Palatino Linotype" panose="02040502050505030304" pitchFamily="18" charset="0"/>
              <a:cs typeface="Palatino Linotype" panose="02040502050505030304" pitchFamily="18" charset="0"/>
            </a:endParaRPr>
          </a:p>
          <a:p>
            <a:pPr marL="742950" marR="69215" lvl="1" indent="-285750" algn="just">
              <a:lnSpc>
                <a:spcPct val="150000"/>
              </a:lnSpc>
              <a:spcBef>
                <a:spcPts val="780"/>
              </a:spcBef>
              <a:spcAft>
                <a:spcPts val="0"/>
              </a:spcAft>
              <a:buClr>
                <a:srgbClr val="231F20"/>
              </a:buClr>
              <a:buSzPts val="1000"/>
              <a:buFont typeface="Palatino Linotype" panose="02040502050505030304" pitchFamily="18" charset="0"/>
              <a:buAutoNum type="romanLcParenBoth"/>
              <a:tabLst>
                <a:tab pos="755015" algn="l"/>
              </a:tabLst>
            </a:pPr>
            <a:r>
              <a:rPr lang="en-US" sz="1800" dirty="0">
                <a:solidFill>
                  <a:srgbClr val="231F20"/>
                </a:solidFill>
                <a:latin typeface="Verdana" panose="020B0604030504040204" pitchFamily="34" charset="0"/>
              </a:rPr>
              <a:t>The declared value shall be accepted where the proper officer is satisfied about the truth or accuracy of the declared value after the said enquiry in consultation with the exporter.</a:t>
            </a:r>
            <a:endParaRPr lang="en-IN" sz="1800" dirty="0">
              <a:solidFill>
                <a:srgbClr val="231F20"/>
              </a:solidFill>
              <a:latin typeface="Verdana" panose="020B0604030504040204" pitchFamily="34" charset="0"/>
            </a:endParaRPr>
          </a:p>
          <a:p>
            <a:pPr marL="742950" marR="69215" lvl="1" indent="-285750" algn="just">
              <a:lnSpc>
                <a:spcPct val="150000"/>
              </a:lnSpc>
              <a:spcAft>
                <a:spcPts val="0"/>
              </a:spcAft>
              <a:buClr>
                <a:srgbClr val="231F20"/>
              </a:buClr>
              <a:buSzPts val="1000"/>
              <a:buFont typeface="Palatino Linotype" panose="02040502050505030304" pitchFamily="18" charset="0"/>
              <a:buAutoNum type="romanLcParenBoth"/>
              <a:tabLst>
                <a:tab pos="755015" algn="l"/>
              </a:tabLst>
            </a:pPr>
            <a:r>
              <a:rPr lang="en-US" sz="1800" dirty="0">
                <a:solidFill>
                  <a:srgbClr val="231F20"/>
                </a:solidFill>
                <a:latin typeface="Verdana" panose="020B0604030504040204" pitchFamily="34" charset="0"/>
              </a:rPr>
              <a:t>The proper officer shall have the powers to raise doubts on the declared value based on certain reasons which may include -</a:t>
            </a:r>
            <a:endParaRPr lang="en-IN" sz="1800" dirty="0">
              <a:solidFill>
                <a:srgbClr val="231F20"/>
              </a:solidFill>
              <a:latin typeface="Verdana" panose="020B0604030504040204" pitchFamily="34" charset="0"/>
            </a:endParaRPr>
          </a:p>
          <a:p>
            <a:pPr>
              <a:lnSpc>
                <a:spcPct val="150000"/>
              </a:lnSpc>
            </a:pPr>
            <a:endParaRPr lang="en-IN" dirty="0"/>
          </a:p>
        </p:txBody>
      </p:sp>
    </p:spTree>
    <p:extLst>
      <p:ext uri="{BB962C8B-B14F-4D97-AF65-F5344CB8AC3E}">
        <p14:creationId xmlns:p14="http://schemas.microsoft.com/office/powerpoint/2010/main" val="10474212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64044-D5D6-2136-607B-179D9F8725E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6F46B72-F8B9-6275-7459-50462C977F81}"/>
              </a:ext>
            </a:extLst>
          </p:cNvPr>
          <p:cNvSpPr>
            <a:spLocks noGrp="1"/>
          </p:cNvSpPr>
          <p:nvPr>
            <p:ph idx="1"/>
          </p:nvPr>
        </p:nvSpPr>
        <p:spPr/>
        <p:txBody>
          <a:bodyPr/>
          <a:lstStyle/>
          <a:p>
            <a:pPr marL="342900" marR="69215" lvl="0" indent="-342900" algn="just">
              <a:lnSpc>
                <a:spcPct val="87000"/>
              </a:lnSpc>
              <a:spcBef>
                <a:spcPts val="415"/>
              </a:spcBef>
              <a:spcAft>
                <a:spcPts val="0"/>
              </a:spcAft>
              <a:buFont typeface="+mj-lt"/>
              <a:buAutoNum type="alphaLcParenBoth"/>
              <a:tabLst>
                <a:tab pos="647065" algn="l"/>
              </a:tabLst>
            </a:pPr>
            <a:r>
              <a:rPr lang="en-US" sz="1800" dirty="0">
                <a:solidFill>
                  <a:srgbClr val="231F20"/>
                </a:solidFill>
                <a:effectLst/>
                <a:latin typeface="Arial" panose="020B0604020202020204" pitchFamily="34" charset="0"/>
                <a:ea typeface="Times New Roman" panose="02020603050405020304" pitchFamily="18" charset="0"/>
              </a:rPr>
              <a:t>the</a:t>
            </a:r>
            <a:r>
              <a:rPr lang="en-US" sz="1800" spc="170"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significant</a:t>
            </a:r>
            <a:r>
              <a:rPr lang="en-US" sz="1800" spc="17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variation</a:t>
            </a:r>
            <a:r>
              <a:rPr lang="en-US" sz="1800" spc="170"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in</a:t>
            </a:r>
            <a:r>
              <a:rPr lang="en-US" sz="1800" spc="17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value</a:t>
            </a:r>
            <a:r>
              <a:rPr lang="en-US" sz="1800" spc="170"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at</a:t>
            </a:r>
            <a:r>
              <a:rPr lang="en-US" sz="1800" spc="17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which</a:t>
            </a:r>
            <a:r>
              <a:rPr lang="en-US" sz="1800" spc="170"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goods</a:t>
            </a:r>
            <a:r>
              <a:rPr lang="en-US" sz="1800" spc="17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of</a:t>
            </a:r>
            <a:r>
              <a:rPr lang="en-US" sz="1800" spc="17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like</a:t>
            </a:r>
            <a:r>
              <a:rPr lang="en-US" sz="1800" spc="170"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kind</a:t>
            </a:r>
            <a:r>
              <a:rPr lang="en-US" sz="1800" spc="-23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and quality exported at or about the same time in comparable</a:t>
            </a:r>
            <a:r>
              <a:rPr lang="en-US" sz="1800" spc="5" dirty="0">
                <a:solidFill>
                  <a:srgbClr val="231F20"/>
                </a:solidFill>
                <a:effectLst/>
                <a:latin typeface="Arial" panose="020B0604020202020204" pitchFamily="34" charset="0"/>
                <a:ea typeface="Times New Roman" panose="02020603050405020304" pitchFamily="18" charset="0"/>
              </a:rPr>
              <a:t> </a:t>
            </a:r>
            <a:r>
              <a:rPr lang="en-US" sz="1800" spc="-5" dirty="0">
                <a:solidFill>
                  <a:srgbClr val="231F20"/>
                </a:solidFill>
                <a:effectLst/>
                <a:latin typeface="Arial" panose="020B0604020202020204" pitchFamily="34" charset="0"/>
                <a:ea typeface="Times New Roman" panose="02020603050405020304" pitchFamily="18" charset="0"/>
              </a:rPr>
              <a:t>quantities</a:t>
            </a:r>
            <a:r>
              <a:rPr lang="en-US" sz="1800" spc="-80" dirty="0">
                <a:solidFill>
                  <a:srgbClr val="231F20"/>
                </a:solidFill>
                <a:effectLst/>
                <a:latin typeface="Arial" panose="020B0604020202020204" pitchFamily="34" charset="0"/>
                <a:ea typeface="Times New Roman" panose="02020603050405020304" pitchFamily="18" charset="0"/>
              </a:rPr>
              <a:t> </a:t>
            </a:r>
            <a:r>
              <a:rPr lang="en-US" sz="1800" spc="-5" dirty="0">
                <a:solidFill>
                  <a:srgbClr val="231F20"/>
                </a:solidFill>
                <a:effectLst/>
                <a:latin typeface="Arial" panose="020B0604020202020204" pitchFamily="34" charset="0"/>
                <a:ea typeface="Times New Roman" panose="02020603050405020304" pitchFamily="18" charset="0"/>
              </a:rPr>
              <a:t>in</a:t>
            </a:r>
            <a:r>
              <a:rPr lang="en-US" sz="1800" spc="-75" dirty="0">
                <a:solidFill>
                  <a:srgbClr val="231F20"/>
                </a:solidFill>
                <a:effectLst/>
                <a:latin typeface="Arial" panose="020B0604020202020204" pitchFamily="34" charset="0"/>
                <a:ea typeface="Times New Roman" panose="02020603050405020304" pitchFamily="18" charset="0"/>
              </a:rPr>
              <a:t> </a:t>
            </a:r>
            <a:r>
              <a:rPr lang="en-US" sz="1800" spc="-5" dirty="0">
                <a:solidFill>
                  <a:srgbClr val="231F20"/>
                </a:solidFill>
                <a:effectLst/>
                <a:latin typeface="Arial" panose="020B0604020202020204" pitchFamily="34" charset="0"/>
                <a:ea typeface="Times New Roman" panose="02020603050405020304" pitchFamily="18" charset="0"/>
              </a:rPr>
              <a:t>a</a:t>
            </a:r>
            <a:r>
              <a:rPr lang="en-US" sz="1800" spc="-80" dirty="0">
                <a:solidFill>
                  <a:srgbClr val="231F20"/>
                </a:solidFill>
                <a:effectLst/>
                <a:latin typeface="Arial" panose="020B0604020202020204" pitchFamily="34" charset="0"/>
                <a:ea typeface="Times New Roman" panose="02020603050405020304" pitchFamily="18" charset="0"/>
              </a:rPr>
              <a:t> </a:t>
            </a:r>
            <a:r>
              <a:rPr lang="en-US" sz="1800" spc="-5" dirty="0">
                <a:solidFill>
                  <a:srgbClr val="231F20"/>
                </a:solidFill>
                <a:effectLst/>
                <a:latin typeface="Arial" panose="020B0604020202020204" pitchFamily="34" charset="0"/>
                <a:ea typeface="Times New Roman" panose="02020603050405020304" pitchFamily="18" charset="0"/>
              </a:rPr>
              <a:t>comparable</a:t>
            </a:r>
            <a:r>
              <a:rPr lang="en-US" sz="1800" spc="-7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commercial</a:t>
            </a:r>
            <a:r>
              <a:rPr lang="en-US" sz="1800" spc="-80"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transaction</a:t>
            </a:r>
            <a:r>
              <a:rPr lang="en-US" sz="1800" spc="-7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were</a:t>
            </a:r>
            <a:r>
              <a:rPr lang="en-US" sz="1800" spc="-7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assessed.</a:t>
            </a:r>
            <a:endParaRPr lang="en-IN" sz="1800" dirty="0">
              <a:effectLst/>
              <a:latin typeface="Arial" panose="020B0604020202020204" pitchFamily="34" charset="0"/>
              <a:ea typeface="Times New Roman" panose="02020603050405020304" pitchFamily="18" charset="0"/>
            </a:endParaRPr>
          </a:p>
          <a:p>
            <a:pPr marL="342900" marR="69215" lvl="0" indent="-342900" algn="just">
              <a:lnSpc>
                <a:spcPct val="88000"/>
              </a:lnSpc>
              <a:spcBef>
                <a:spcPts val="805"/>
              </a:spcBef>
              <a:spcAft>
                <a:spcPts val="0"/>
              </a:spcAft>
              <a:buFont typeface="+mj-lt"/>
              <a:buAutoNum type="alphaLcParenBoth"/>
              <a:tabLst>
                <a:tab pos="647065" algn="l"/>
              </a:tabLst>
            </a:pPr>
            <a:r>
              <a:rPr lang="en-US" sz="1800" dirty="0">
                <a:solidFill>
                  <a:srgbClr val="231F20"/>
                </a:solidFill>
                <a:effectLst/>
                <a:latin typeface="Arial" panose="020B0604020202020204" pitchFamily="34" charset="0"/>
                <a:ea typeface="Times New Roman" panose="02020603050405020304" pitchFamily="18" charset="0"/>
              </a:rPr>
              <a:t>the significantly higher value compared to the market value of</a:t>
            </a:r>
            <a:r>
              <a:rPr lang="en-US" sz="1800" spc="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goods of like kind</a:t>
            </a:r>
            <a:r>
              <a:rPr lang="en-US" sz="1800" spc="-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and quality at the time of export.</a:t>
            </a:r>
            <a:endParaRPr lang="en-IN" sz="1800" dirty="0">
              <a:effectLst/>
              <a:latin typeface="Arial" panose="020B0604020202020204" pitchFamily="34" charset="0"/>
              <a:ea typeface="Times New Roman" panose="02020603050405020304" pitchFamily="18" charset="0"/>
            </a:endParaRPr>
          </a:p>
          <a:p>
            <a:pPr marL="342900" marR="69215" lvl="0" indent="-342900" algn="just">
              <a:lnSpc>
                <a:spcPct val="88000"/>
              </a:lnSpc>
              <a:spcBef>
                <a:spcPts val="805"/>
              </a:spcBef>
              <a:spcAft>
                <a:spcPts val="0"/>
              </a:spcAft>
              <a:buFont typeface="+mj-lt"/>
              <a:buAutoNum type="alphaLcParenBoth"/>
              <a:tabLst>
                <a:tab pos="647065" algn="l"/>
              </a:tabLst>
            </a:pPr>
            <a:r>
              <a:rPr lang="en-US" sz="1800" dirty="0">
                <a:solidFill>
                  <a:srgbClr val="231F20"/>
                </a:solidFill>
                <a:effectLst/>
                <a:latin typeface="Arial" panose="020B0604020202020204" pitchFamily="34" charset="0"/>
                <a:ea typeface="Times New Roman" panose="02020603050405020304" pitchFamily="18" charset="0"/>
              </a:rPr>
              <a:t>the misdeclaration of goods in parameters such as description,</a:t>
            </a:r>
            <a:r>
              <a:rPr lang="en-US" sz="1800" spc="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quality,</a:t>
            </a:r>
            <a:r>
              <a:rPr lang="en-US" sz="1800" spc="-20"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quantity,</a:t>
            </a:r>
            <a:r>
              <a:rPr lang="en-US" sz="1800" spc="-1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year</a:t>
            </a:r>
            <a:r>
              <a:rPr lang="en-US" sz="1800" spc="-20"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of</a:t>
            </a:r>
            <a:r>
              <a:rPr lang="en-US" sz="1800" spc="-1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manufacture</a:t>
            </a:r>
            <a:r>
              <a:rPr lang="en-US" sz="1800" spc="-15"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or</a:t>
            </a:r>
            <a:r>
              <a:rPr lang="en-US" sz="1800" spc="-20" dirty="0">
                <a:solidFill>
                  <a:srgbClr val="231F20"/>
                </a:solidFill>
                <a:effectLst/>
                <a:latin typeface="Arial" panose="020B0604020202020204" pitchFamily="34" charset="0"/>
                <a:ea typeface="Times New Roman" panose="02020603050405020304" pitchFamily="18" charset="0"/>
              </a:rPr>
              <a:t> </a:t>
            </a:r>
            <a:r>
              <a:rPr lang="en-US" sz="1800" dirty="0">
                <a:solidFill>
                  <a:srgbClr val="231F20"/>
                </a:solidFill>
                <a:effectLst/>
                <a:latin typeface="Arial" panose="020B0604020202020204" pitchFamily="34" charset="0"/>
                <a:ea typeface="Times New Roman" panose="02020603050405020304" pitchFamily="18" charset="0"/>
              </a:rPr>
              <a:t>production</a:t>
            </a:r>
            <a:endParaRPr lang="en-IN" sz="1800" dirty="0">
              <a:effectLst/>
              <a:latin typeface="Arial" panose="020B0604020202020204" pitchFamily="34" charset="0"/>
              <a:ea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5286398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F339-B180-3771-4D37-13877F9DDF2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A74072A-14AE-677A-71B0-D05672DB142B}"/>
              </a:ext>
            </a:extLst>
          </p:cNvPr>
          <p:cNvSpPr>
            <a:spLocks noGrp="1"/>
          </p:cNvSpPr>
          <p:nvPr>
            <p:ph idx="1"/>
          </p:nvPr>
        </p:nvSpPr>
        <p:spPr/>
        <p:txBody>
          <a:bodyPr/>
          <a:lstStyle/>
          <a:p>
            <a:pPr algn="just">
              <a:lnSpc>
                <a:spcPct val="150000"/>
              </a:lnSpc>
            </a:pPr>
            <a:r>
              <a:rPr lang="en-US" sz="1800" b="1" i="1" spc="0" dirty="0">
                <a:effectLst/>
                <a:latin typeface="Verdana" panose="020B0604030504040204" pitchFamily="34" charset="0"/>
                <a:ea typeface="Verdana" panose="020B0604030504040204" pitchFamily="34" charset="0"/>
                <a:cs typeface="Verdana" panose="020B0604030504040204" pitchFamily="34" charset="0"/>
              </a:rPr>
              <a:t>Tariff</a:t>
            </a:r>
            <a:r>
              <a:rPr lang="en-US" sz="1800" b="1" i="1" spc="-35" dirty="0">
                <a:effectLst/>
                <a:latin typeface="Verdana" panose="020B0604030504040204" pitchFamily="34" charset="0"/>
                <a:ea typeface="Verdana" panose="020B0604030504040204" pitchFamily="34" charset="0"/>
                <a:cs typeface="Verdana" panose="020B0604030504040204" pitchFamily="34" charset="0"/>
              </a:rPr>
              <a:t> </a:t>
            </a:r>
            <a:r>
              <a:rPr lang="en-US" sz="1800" b="1" i="1" spc="0" dirty="0">
                <a:effectLst/>
                <a:latin typeface="Verdana" panose="020B0604030504040204" pitchFamily="34" charset="0"/>
                <a:ea typeface="Verdana" panose="020B0604030504040204" pitchFamily="34" charset="0"/>
                <a:cs typeface="Verdana" panose="020B0604030504040204" pitchFamily="34" charset="0"/>
              </a:rPr>
              <a:t>values.</a:t>
            </a:r>
            <a:r>
              <a:rPr lang="en-US" sz="1800" b="1" i="1" spc="-40" dirty="0">
                <a:effectLst/>
                <a:latin typeface="Verdana" panose="020B0604030504040204" pitchFamily="34" charset="0"/>
                <a:ea typeface="Verdana" panose="020B0604030504040204" pitchFamily="34" charset="0"/>
                <a:cs typeface="Verdana" panose="020B0604030504040204" pitchFamily="34" charset="0"/>
              </a:rPr>
              <a:t> </a:t>
            </a:r>
            <a:r>
              <a:rPr lang="en-US" sz="1800" b="1" i="1" spc="0" dirty="0">
                <a:effectLst/>
                <a:latin typeface="Verdana" panose="020B0604030504040204" pitchFamily="34" charset="0"/>
                <a:ea typeface="Verdana" panose="020B0604030504040204" pitchFamily="34" charset="0"/>
                <a:cs typeface="Verdana" panose="020B0604030504040204" pitchFamily="34" charset="0"/>
              </a:rPr>
              <a:t>-</a:t>
            </a:r>
            <a:r>
              <a:rPr lang="en-US" sz="1800" spc="0" dirty="0">
                <a:effectLst/>
                <a:latin typeface="Verdana" panose="020B0604030504040204" pitchFamily="34" charset="0"/>
                <a:ea typeface="Verdana" panose="020B0604030504040204" pitchFamily="34" charset="0"/>
                <a:cs typeface="Verdana" panose="020B0604030504040204" pitchFamily="34" charset="0"/>
              </a:rPr>
              <a:t>The</a:t>
            </a:r>
            <a:r>
              <a:rPr lang="en-US" sz="1800" spc="-4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Board</a:t>
            </a:r>
            <a:r>
              <a:rPr lang="en-US" sz="1800" spc="-4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has</a:t>
            </a:r>
            <a:r>
              <a:rPr lang="en-US" sz="1800" spc="-4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the</a:t>
            </a:r>
            <a:r>
              <a:rPr lang="en-US" sz="1800" spc="-4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power</a:t>
            </a:r>
            <a:r>
              <a:rPr lang="en-US" sz="1800" spc="-4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to</a:t>
            </a:r>
            <a:r>
              <a:rPr lang="en-US" sz="1800" spc="-4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fix</a:t>
            </a:r>
            <a:r>
              <a:rPr lang="en-US" sz="1800" spc="-4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tariff</a:t>
            </a:r>
            <a:r>
              <a:rPr lang="en-US" sz="1800" spc="-4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values for any class of imported goods or export goods and in</a:t>
            </a:r>
            <a:r>
              <a:rPr lang="en-US" sz="1800" spc="20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that event the notified tariff value shall be the value for purposes of assessment of duty. Section 3 of the Customs Tariff Act is amended so as to provide that where the Central Government has fixed tariff value for collection of Central</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Excise</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duty</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on</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an</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article</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produced</a:t>
            </a:r>
            <a:r>
              <a:rPr lang="en-US" sz="1800" spc="-55"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or</a:t>
            </a:r>
            <a:r>
              <a:rPr lang="en-US" sz="1800" spc="-5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manufactured in</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India,</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the</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value</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of</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a</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like</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imported</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article</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for</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the</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0" dirty="0">
                <a:effectLst/>
                <a:latin typeface="Verdana" panose="020B0604030504040204" pitchFamily="34" charset="0"/>
                <a:ea typeface="Verdana" panose="020B0604030504040204" pitchFamily="34" charset="0"/>
                <a:cs typeface="Verdana" panose="020B0604030504040204" pitchFamily="34" charset="0"/>
              </a:rPr>
              <a:t>purpose of charging additional duty shall be such tariff value</a:t>
            </a:r>
            <a:endParaRPr lang="en-IN" sz="1800" spc="0" dirty="0">
              <a:effectLst/>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n-IN" dirty="0"/>
          </a:p>
        </p:txBody>
      </p:sp>
    </p:spTree>
    <p:extLst>
      <p:ext uri="{BB962C8B-B14F-4D97-AF65-F5344CB8AC3E}">
        <p14:creationId xmlns:p14="http://schemas.microsoft.com/office/powerpoint/2010/main" val="35236229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2F098-2387-F377-2B55-B96582404B1B}"/>
              </a:ext>
            </a:extLst>
          </p:cNvPr>
          <p:cNvSpPr>
            <a:spLocks noGrp="1"/>
          </p:cNvSpPr>
          <p:nvPr>
            <p:ph type="title"/>
          </p:nvPr>
        </p:nvSpPr>
        <p:spPr>
          <a:xfrm>
            <a:off x="609600" y="704088"/>
            <a:ext cx="11074400" cy="3529584"/>
          </a:xfrm>
        </p:spPr>
        <p:txBody>
          <a:bodyPr/>
          <a:lstStyle/>
          <a:p>
            <a:pPr algn="ctr"/>
            <a:r>
              <a:rPr lang="en-US" b="1" dirty="0"/>
              <a:t>EXPORT OF SERVICES</a:t>
            </a:r>
            <a:endParaRPr lang="en-IN" b="1" dirty="0"/>
          </a:p>
        </p:txBody>
      </p:sp>
    </p:spTree>
    <p:extLst>
      <p:ext uri="{BB962C8B-B14F-4D97-AF65-F5344CB8AC3E}">
        <p14:creationId xmlns:p14="http://schemas.microsoft.com/office/powerpoint/2010/main" val="24690607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8FF9-6C07-C013-EE5D-0415344A897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B4F0D54-75FE-D10A-AE99-27CF406C6938}"/>
              </a:ext>
            </a:extLst>
          </p:cNvPr>
          <p:cNvSpPr>
            <a:spLocks noGrp="1"/>
          </p:cNvSpPr>
          <p:nvPr>
            <p:ph idx="1"/>
          </p:nvPr>
        </p:nvSpPr>
        <p:spPr/>
        <p:txBody>
          <a:bodyPr/>
          <a:lstStyle/>
          <a:p>
            <a:r>
              <a:rPr lang="en-US" b="0" i="0" dirty="0">
                <a:solidFill>
                  <a:srgbClr val="1F1F1F"/>
                </a:solidFill>
                <a:effectLst/>
                <a:highlight>
                  <a:srgbClr val="FFFFFF"/>
                </a:highlight>
                <a:latin typeface="Google Sans"/>
              </a:rPr>
              <a:t>Export of the services </a:t>
            </a:r>
            <a:r>
              <a:rPr lang="en-US" dirty="0">
                <a:solidFill>
                  <a:srgbClr val="040C28"/>
                </a:solidFill>
                <a:latin typeface="Google Sans"/>
              </a:rPr>
              <a:t>takes place</a:t>
            </a:r>
            <a:r>
              <a:rPr lang="en-US" b="0" i="0" dirty="0">
                <a:solidFill>
                  <a:srgbClr val="040C28"/>
                </a:solidFill>
                <a:effectLst/>
                <a:latin typeface="Google Sans"/>
              </a:rPr>
              <a:t> when the place of supply of services lies outside India</a:t>
            </a:r>
            <a:r>
              <a:rPr lang="en-US" b="0" i="0" dirty="0">
                <a:solidFill>
                  <a:srgbClr val="1F1F1F"/>
                </a:solidFill>
                <a:effectLst/>
                <a:highlight>
                  <a:srgbClr val="FFFFFF"/>
                </a:highlight>
                <a:latin typeface="Google Sans"/>
              </a:rPr>
              <a:t>. </a:t>
            </a:r>
          </a:p>
          <a:p>
            <a:r>
              <a:rPr lang="en-US" b="0" i="0">
                <a:solidFill>
                  <a:srgbClr val="1F1F1F"/>
                </a:solidFill>
                <a:effectLst/>
                <a:highlight>
                  <a:srgbClr val="FFFFFF"/>
                </a:highlight>
                <a:latin typeface="Google Sans"/>
              </a:rPr>
              <a:t>Export </a:t>
            </a:r>
            <a:r>
              <a:rPr lang="en-US" b="0" i="0" dirty="0">
                <a:solidFill>
                  <a:srgbClr val="1F1F1F"/>
                </a:solidFill>
                <a:effectLst/>
                <a:highlight>
                  <a:srgbClr val="FFFFFF"/>
                </a:highlight>
                <a:latin typeface="Google Sans"/>
              </a:rPr>
              <a:t>of the services is exempted from the GST Regime</a:t>
            </a:r>
            <a:r>
              <a:rPr lang="en-US" b="0" i="0">
                <a:solidFill>
                  <a:srgbClr val="1F1F1F"/>
                </a:solidFill>
                <a:effectLst/>
                <a:highlight>
                  <a:srgbClr val="FFFFFF"/>
                </a:highlight>
                <a:latin typeface="Google Sans"/>
              </a:rPr>
              <a:t>. </a:t>
            </a:r>
          </a:p>
          <a:p>
            <a:r>
              <a:rPr lang="en-US" b="0" i="0">
                <a:solidFill>
                  <a:srgbClr val="1F1F1F"/>
                </a:solidFill>
                <a:effectLst/>
                <a:highlight>
                  <a:srgbClr val="FFFFFF"/>
                </a:highlight>
                <a:latin typeface="Google Sans"/>
              </a:rPr>
              <a:t>Export </a:t>
            </a:r>
            <a:r>
              <a:rPr lang="en-US" b="0" i="0" dirty="0">
                <a:solidFill>
                  <a:srgbClr val="1F1F1F"/>
                </a:solidFill>
                <a:effectLst/>
                <a:highlight>
                  <a:srgbClr val="FFFFFF"/>
                </a:highlight>
                <a:latin typeface="Google Sans"/>
              </a:rPr>
              <a:t>can either pay the tax and get the refund in the future or they can export the goods with the help of the LUT.</a:t>
            </a:r>
            <a:endParaRPr lang="en-IN" dirty="0"/>
          </a:p>
        </p:txBody>
      </p:sp>
    </p:spTree>
    <p:extLst>
      <p:ext uri="{BB962C8B-B14F-4D97-AF65-F5344CB8AC3E}">
        <p14:creationId xmlns:p14="http://schemas.microsoft.com/office/powerpoint/2010/main" val="14979560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9DD3-595E-60DA-4EDC-703BC192159E}"/>
              </a:ext>
            </a:extLst>
          </p:cNvPr>
          <p:cNvSpPr>
            <a:spLocks noGrp="1"/>
          </p:cNvSpPr>
          <p:nvPr>
            <p:ph type="title"/>
          </p:nvPr>
        </p:nvSpPr>
        <p:spPr>
          <a:xfrm>
            <a:off x="609600" y="704088"/>
            <a:ext cx="10972800" cy="449798"/>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62B1F54E-7AD7-84D4-CFF2-0421FDF6A258}"/>
              </a:ext>
            </a:extLst>
          </p:cNvPr>
          <p:cNvSpPr>
            <a:spLocks noGrp="1"/>
          </p:cNvSpPr>
          <p:nvPr>
            <p:ph idx="1"/>
          </p:nvPr>
        </p:nvSpPr>
        <p:spPr>
          <a:xfrm>
            <a:off x="609600" y="1240971"/>
            <a:ext cx="10972800" cy="5214258"/>
          </a:xfrm>
        </p:spPr>
        <p:txBody>
          <a:bodyPr>
            <a:normAutofit fontScale="55000" lnSpcReduction="20000"/>
          </a:bodyPr>
          <a:lstStyle/>
          <a:p>
            <a:pPr algn="just">
              <a:lnSpc>
                <a:spcPct val="170000"/>
              </a:lnSpc>
            </a:pPr>
            <a:r>
              <a:rPr lang="en-US" sz="2900" b="0" i="0" dirty="0">
                <a:solidFill>
                  <a:srgbClr val="333333"/>
                </a:solidFill>
                <a:effectLst/>
                <a:highlight>
                  <a:srgbClr val="FFFFFF"/>
                </a:highlight>
                <a:latin typeface="Poppins" panose="00000500000000000000" pitchFamily="2" charset="0"/>
              </a:rPr>
              <a:t>Section 2(6) of the IGST Act 2017 as under defines export of service: “export of services” means the supply of any service when,––</a:t>
            </a:r>
          </a:p>
          <a:p>
            <a:pPr algn="just">
              <a:lnSpc>
                <a:spcPct val="170000"/>
              </a:lnSpc>
            </a:pPr>
            <a:r>
              <a:rPr lang="en-US" sz="2900" b="0" i="0" dirty="0">
                <a:solidFill>
                  <a:srgbClr val="333333"/>
                </a:solidFill>
                <a:effectLst/>
                <a:highlight>
                  <a:srgbClr val="FFFFFF"/>
                </a:highlight>
                <a:latin typeface="Poppins" panose="00000500000000000000" pitchFamily="2" charset="0"/>
              </a:rPr>
              <a:t> (</a:t>
            </a:r>
            <a:r>
              <a:rPr lang="en-US" sz="2900" b="0" i="0" dirty="0" err="1">
                <a:solidFill>
                  <a:srgbClr val="333333"/>
                </a:solidFill>
                <a:effectLst/>
                <a:highlight>
                  <a:srgbClr val="FFFFFF"/>
                </a:highlight>
                <a:latin typeface="Poppins" panose="00000500000000000000" pitchFamily="2" charset="0"/>
              </a:rPr>
              <a:t>i</a:t>
            </a:r>
            <a:r>
              <a:rPr lang="en-US" sz="2900" b="0" i="0" dirty="0">
                <a:solidFill>
                  <a:srgbClr val="333333"/>
                </a:solidFill>
                <a:effectLst/>
                <a:highlight>
                  <a:srgbClr val="FFFFFF"/>
                </a:highlight>
                <a:latin typeface="Poppins" panose="00000500000000000000" pitchFamily="2" charset="0"/>
              </a:rPr>
              <a:t>) the supplier of service is located in India; </a:t>
            </a:r>
          </a:p>
          <a:p>
            <a:pPr algn="just">
              <a:lnSpc>
                <a:spcPct val="170000"/>
              </a:lnSpc>
            </a:pPr>
            <a:r>
              <a:rPr lang="en-US" sz="2900" b="0" i="0" dirty="0">
                <a:solidFill>
                  <a:srgbClr val="333333"/>
                </a:solidFill>
                <a:effectLst/>
                <a:highlight>
                  <a:srgbClr val="FFFFFF"/>
                </a:highlight>
                <a:latin typeface="Poppins" panose="00000500000000000000" pitchFamily="2" charset="0"/>
              </a:rPr>
              <a:t>(ii) the recipient of service is located outside India; </a:t>
            </a:r>
          </a:p>
          <a:p>
            <a:pPr algn="just">
              <a:lnSpc>
                <a:spcPct val="170000"/>
              </a:lnSpc>
            </a:pPr>
            <a:r>
              <a:rPr lang="en-US" sz="2900" b="0" i="0" dirty="0">
                <a:solidFill>
                  <a:srgbClr val="333333"/>
                </a:solidFill>
                <a:effectLst/>
                <a:highlight>
                  <a:srgbClr val="FFFFFF"/>
                </a:highlight>
                <a:latin typeface="Poppins" panose="00000500000000000000" pitchFamily="2" charset="0"/>
              </a:rPr>
              <a:t>(iii) the place of supply of service is outside India; </a:t>
            </a:r>
          </a:p>
          <a:p>
            <a:pPr algn="just">
              <a:lnSpc>
                <a:spcPct val="170000"/>
              </a:lnSpc>
            </a:pPr>
            <a:r>
              <a:rPr lang="en-US" sz="2900" b="0" i="0" dirty="0">
                <a:solidFill>
                  <a:srgbClr val="333333"/>
                </a:solidFill>
                <a:effectLst/>
                <a:highlight>
                  <a:srgbClr val="FFFFFF"/>
                </a:highlight>
                <a:latin typeface="Poppins" panose="00000500000000000000" pitchFamily="2" charset="0"/>
              </a:rPr>
              <a:t>(iv) the payment for such service has been received by the supplier of service in convertible foreign exchange; and </a:t>
            </a:r>
          </a:p>
          <a:p>
            <a:pPr algn="just">
              <a:lnSpc>
                <a:spcPct val="170000"/>
              </a:lnSpc>
            </a:pPr>
            <a:r>
              <a:rPr lang="en-US" sz="2900" b="0" i="0" dirty="0">
                <a:solidFill>
                  <a:srgbClr val="333333"/>
                </a:solidFill>
                <a:effectLst/>
                <a:highlight>
                  <a:srgbClr val="FFFFFF"/>
                </a:highlight>
                <a:latin typeface="Poppins" panose="00000500000000000000" pitchFamily="2" charset="0"/>
              </a:rPr>
              <a:t>(v) the supplier of service and the recipient of service are not merely establishments of a distinct person in accordance with Explanation 1 in section 8.</a:t>
            </a:r>
          </a:p>
          <a:p>
            <a:pPr marL="0" indent="0" algn="just">
              <a:lnSpc>
                <a:spcPct val="170000"/>
              </a:lnSpc>
              <a:buNone/>
            </a:pPr>
            <a:br>
              <a:rPr lang="en-US" sz="2900" dirty="0"/>
            </a:br>
            <a:br>
              <a:rPr lang="en-US" dirty="0"/>
            </a:br>
            <a:endParaRPr lang="en-IN" dirty="0"/>
          </a:p>
        </p:txBody>
      </p:sp>
    </p:spTree>
    <p:extLst>
      <p:ext uri="{BB962C8B-B14F-4D97-AF65-F5344CB8AC3E}">
        <p14:creationId xmlns:p14="http://schemas.microsoft.com/office/powerpoint/2010/main" val="14552704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9280A-D5DC-CEEC-203A-8E743DE15D2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02E5DDF-E55C-D330-3B8D-80C874C93064}"/>
              </a:ext>
            </a:extLst>
          </p:cNvPr>
          <p:cNvSpPr>
            <a:spLocks noGrp="1"/>
          </p:cNvSpPr>
          <p:nvPr>
            <p:ph idx="1"/>
          </p:nvPr>
        </p:nvSpPr>
        <p:spPr/>
        <p:txBody>
          <a:bodyPr>
            <a:normAutofit fontScale="77500" lnSpcReduction="20000"/>
          </a:bodyPr>
          <a:lstStyle/>
          <a:p>
            <a:pPr>
              <a:lnSpc>
                <a:spcPct val="160000"/>
              </a:lnSpc>
            </a:pPr>
            <a:r>
              <a:rPr lang="en-US" b="0" i="0" dirty="0">
                <a:solidFill>
                  <a:srgbClr val="333333"/>
                </a:solidFill>
                <a:effectLst/>
                <a:highlight>
                  <a:srgbClr val="FFFFFF"/>
                </a:highlight>
                <a:latin typeface="Poppins" panose="00000500000000000000" pitchFamily="2" charset="0"/>
              </a:rPr>
              <a:t>In terms of Explanation 1 of the Section 8 of the IGST Act, Where a person has:- </a:t>
            </a:r>
          </a:p>
          <a:p>
            <a:pPr>
              <a:lnSpc>
                <a:spcPct val="160000"/>
              </a:lnSpc>
            </a:pPr>
            <a:r>
              <a:rPr lang="en-US" b="0" i="0" dirty="0">
                <a:solidFill>
                  <a:srgbClr val="333333"/>
                </a:solidFill>
                <a:effectLst/>
                <a:highlight>
                  <a:srgbClr val="FFFFFF"/>
                </a:highlight>
                <a:latin typeface="Poppins" panose="00000500000000000000" pitchFamily="2" charset="0"/>
              </a:rPr>
              <a:t>(</a:t>
            </a:r>
            <a:r>
              <a:rPr lang="en-US" b="0" i="0" dirty="0" err="1">
                <a:solidFill>
                  <a:srgbClr val="333333"/>
                </a:solidFill>
                <a:effectLst/>
                <a:highlight>
                  <a:srgbClr val="FFFFFF"/>
                </a:highlight>
                <a:latin typeface="Poppins" panose="00000500000000000000" pitchFamily="2" charset="0"/>
              </a:rPr>
              <a:t>i</a:t>
            </a:r>
            <a:r>
              <a:rPr lang="en-US" b="0" i="0" dirty="0">
                <a:solidFill>
                  <a:srgbClr val="333333"/>
                </a:solidFill>
                <a:effectLst/>
                <a:highlight>
                  <a:srgbClr val="FFFFFF"/>
                </a:highlight>
                <a:latin typeface="Poppins" panose="00000500000000000000" pitchFamily="2" charset="0"/>
              </a:rPr>
              <a:t>) an establishment in India and any other establishment outside India; </a:t>
            </a:r>
          </a:p>
          <a:p>
            <a:pPr>
              <a:lnSpc>
                <a:spcPct val="160000"/>
              </a:lnSpc>
            </a:pPr>
            <a:r>
              <a:rPr lang="en-US" b="0" i="0" dirty="0">
                <a:solidFill>
                  <a:srgbClr val="333333"/>
                </a:solidFill>
                <a:effectLst/>
                <a:highlight>
                  <a:srgbClr val="FFFFFF"/>
                </a:highlight>
                <a:latin typeface="Poppins" panose="00000500000000000000" pitchFamily="2" charset="0"/>
              </a:rPr>
              <a:t>(ii) an establishment in a State or Union territory and any other establishment outside that State or Union territory; or </a:t>
            </a:r>
          </a:p>
          <a:p>
            <a:pPr>
              <a:lnSpc>
                <a:spcPct val="160000"/>
              </a:lnSpc>
            </a:pPr>
            <a:r>
              <a:rPr lang="en-US" b="0" i="0" dirty="0">
                <a:solidFill>
                  <a:srgbClr val="333333"/>
                </a:solidFill>
                <a:effectLst/>
                <a:highlight>
                  <a:srgbClr val="FFFFFF"/>
                </a:highlight>
                <a:latin typeface="Poppins" panose="00000500000000000000" pitchFamily="2" charset="0"/>
              </a:rPr>
              <a:t>(iii) an establishment in a State or Union territory and any other establishment being a business vertical registered within that State or Union territory, then such establishments shall be treated as establishments of distinct persons.</a:t>
            </a:r>
            <a:br>
              <a:rPr lang="en-US" dirty="0"/>
            </a:br>
            <a:br>
              <a:rPr lang="en-US" dirty="0"/>
            </a:br>
            <a:endParaRPr lang="en-IN" dirty="0"/>
          </a:p>
        </p:txBody>
      </p:sp>
    </p:spTree>
    <p:extLst>
      <p:ext uri="{BB962C8B-B14F-4D97-AF65-F5344CB8AC3E}">
        <p14:creationId xmlns:p14="http://schemas.microsoft.com/office/powerpoint/2010/main" val="7777113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502E0-E927-4A9D-1CDF-C97B1324D93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0D8D2E2-8B4B-E6D0-8F28-CEAC36DEE4E7}"/>
              </a:ext>
            </a:extLst>
          </p:cNvPr>
          <p:cNvSpPr>
            <a:spLocks noGrp="1"/>
          </p:cNvSpPr>
          <p:nvPr>
            <p:ph idx="1"/>
          </p:nvPr>
        </p:nvSpPr>
        <p:spPr/>
        <p:txBody>
          <a:bodyPr>
            <a:normAutofit fontScale="70000" lnSpcReduction="20000"/>
          </a:bodyPr>
          <a:lstStyle/>
          <a:p>
            <a:pPr>
              <a:lnSpc>
                <a:spcPct val="170000"/>
              </a:lnSpc>
            </a:pPr>
            <a:r>
              <a:rPr lang="en-US" b="0" i="0" dirty="0">
                <a:solidFill>
                  <a:srgbClr val="333333"/>
                </a:solidFill>
                <a:effectLst/>
                <a:highlight>
                  <a:srgbClr val="FFFFFF"/>
                </a:highlight>
                <a:latin typeface="Poppins" panose="00000500000000000000" pitchFamily="2" charset="0"/>
              </a:rPr>
              <a:t> In terms of Explanation 1 of the Section 8 of the IGST Act, Where a person has:- </a:t>
            </a:r>
          </a:p>
          <a:p>
            <a:pPr>
              <a:lnSpc>
                <a:spcPct val="170000"/>
              </a:lnSpc>
            </a:pPr>
            <a:r>
              <a:rPr lang="en-US" b="0" i="0" dirty="0">
                <a:solidFill>
                  <a:srgbClr val="333333"/>
                </a:solidFill>
                <a:effectLst/>
                <a:highlight>
                  <a:srgbClr val="FFFFFF"/>
                </a:highlight>
                <a:latin typeface="Poppins" panose="00000500000000000000" pitchFamily="2" charset="0"/>
              </a:rPr>
              <a:t>(</a:t>
            </a:r>
            <a:r>
              <a:rPr lang="en-US" b="0" i="0" dirty="0" err="1">
                <a:solidFill>
                  <a:srgbClr val="333333"/>
                </a:solidFill>
                <a:effectLst/>
                <a:highlight>
                  <a:srgbClr val="FFFFFF"/>
                </a:highlight>
                <a:latin typeface="Poppins" panose="00000500000000000000" pitchFamily="2" charset="0"/>
              </a:rPr>
              <a:t>i</a:t>
            </a:r>
            <a:r>
              <a:rPr lang="en-US" b="0" i="0" dirty="0">
                <a:solidFill>
                  <a:srgbClr val="333333"/>
                </a:solidFill>
                <a:effectLst/>
                <a:highlight>
                  <a:srgbClr val="FFFFFF"/>
                </a:highlight>
                <a:latin typeface="Poppins" panose="00000500000000000000" pitchFamily="2" charset="0"/>
              </a:rPr>
              <a:t>) an establishment in India and any other establishment outside India; </a:t>
            </a:r>
          </a:p>
          <a:p>
            <a:pPr>
              <a:lnSpc>
                <a:spcPct val="170000"/>
              </a:lnSpc>
            </a:pPr>
            <a:r>
              <a:rPr lang="en-US" b="0" i="0" dirty="0">
                <a:solidFill>
                  <a:srgbClr val="333333"/>
                </a:solidFill>
                <a:effectLst/>
                <a:highlight>
                  <a:srgbClr val="FFFFFF"/>
                </a:highlight>
                <a:latin typeface="Poppins" panose="00000500000000000000" pitchFamily="2" charset="0"/>
              </a:rPr>
              <a:t>(ii) an establishment in a State or Union territory and any other establishment outside that State or Union territory; or </a:t>
            </a:r>
          </a:p>
          <a:p>
            <a:pPr>
              <a:lnSpc>
                <a:spcPct val="170000"/>
              </a:lnSpc>
            </a:pPr>
            <a:r>
              <a:rPr lang="en-US" b="0" i="0" dirty="0">
                <a:solidFill>
                  <a:srgbClr val="333333"/>
                </a:solidFill>
                <a:effectLst/>
                <a:highlight>
                  <a:srgbClr val="FFFFFF"/>
                </a:highlight>
                <a:latin typeface="Poppins" panose="00000500000000000000" pitchFamily="2" charset="0"/>
              </a:rPr>
              <a:t>(iii) an establishment in a State or Union territory and any other establishment being a business vertical registered within that State or Union territory,</a:t>
            </a:r>
          </a:p>
          <a:p>
            <a:pPr marL="0" indent="0">
              <a:lnSpc>
                <a:spcPct val="170000"/>
              </a:lnSpc>
              <a:buNone/>
            </a:pPr>
            <a:r>
              <a:rPr lang="en-US" b="0" i="0" dirty="0">
                <a:solidFill>
                  <a:srgbClr val="333333"/>
                </a:solidFill>
                <a:effectLst/>
                <a:highlight>
                  <a:srgbClr val="FFFFFF"/>
                </a:highlight>
                <a:latin typeface="Poppins" panose="00000500000000000000" pitchFamily="2" charset="0"/>
              </a:rPr>
              <a:t>then such establishments shall be treated as establishments of distinct persons.</a:t>
            </a:r>
            <a:br>
              <a:rPr lang="en-US" dirty="0"/>
            </a:br>
            <a:br>
              <a:rPr lang="en-US" dirty="0"/>
            </a:br>
            <a:endParaRPr lang="en-IN" dirty="0"/>
          </a:p>
        </p:txBody>
      </p:sp>
    </p:spTree>
    <p:extLst>
      <p:ext uri="{BB962C8B-B14F-4D97-AF65-F5344CB8AC3E}">
        <p14:creationId xmlns:p14="http://schemas.microsoft.com/office/powerpoint/2010/main" val="2752549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48817-F90A-60C2-39EB-06A40044CCA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3196B53-32FA-8778-6973-93E82A97C791}"/>
              </a:ext>
            </a:extLst>
          </p:cNvPr>
          <p:cNvSpPr>
            <a:spLocks noGrp="1"/>
          </p:cNvSpPr>
          <p:nvPr>
            <p:ph idx="1"/>
          </p:nvPr>
        </p:nvSpPr>
        <p:spPr/>
        <p:txBody>
          <a:bodyPr>
            <a:normAutofit fontScale="92500" lnSpcReduction="10000"/>
          </a:bodyPr>
          <a:lstStyle/>
          <a:p>
            <a:r>
              <a:rPr lang="en-US" b="0" i="0" dirty="0">
                <a:solidFill>
                  <a:srgbClr val="333333"/>
                </a:solidFill>
                <a:effectLst/>
                <a:highlight>
                  <a:srgbClr val="FFFFFF"/>
                </a:highlight>
                <a:latin typeface="Poppins" panose="00000500000000000000" pitchFamily="2" charset="0"/>
              </a:rPr>
              <a:t>Furthermore, the definitions of company and foreign company have been provided under section 2 of Companies Act 2013, as under: </a:t>
            </a:r>
          </a:p>
          <a:p>
            <a:r>
              <a:rPr lang="en-US" b="0" i="0" dirty="0">
                <a:solidFill>
                  <a:srgbClr val="333333"/>
                </a:solidFill>
                <a:effectLst/>
                <a:highlight>
                  <a:srgbClr val="FFFFFF"/>
                </a:highlight>
                <a:latin typeface="Poppins" panose="00000500000000000000" pitchFamily="2" charset="0"/>
              </a:rPr>
              <a:t>(20) “company” means a company incorporated under this Act or under any previous company law; </a:t>
            </a:r>
          </a:p>
          <a:p>
            <a:r>
              <a:rPr lang="en-US" b="0" i="0" dirty="0">
                <a:solidFill>
                  <a:srgbClr val="333333"/>
                </a:solidFill>
                <a:effectLst/>
                <a:highlight>
                  <a:srgbClr val="FFFFFF"/>
                </a:highlight>
                <a:latin typeface="Poppins" panose="00000500000000000000" pitchFamily="2" charset="0"/>
              </a:rPr>
              <a:t>(42) “foreign company” means any company or body corporate incorporated outside India which-</a:t>
            </a:r>
          </a:p>
          <a:p>
            <a:r>
              <a:rPr lang="en-US" b="0" i="0" dirty="0">
                <a:solidFill>
                  <a:srgbClr val="333333"/>
                </a:solidFill>
                <a:effectLst/>
                <a:highlight>
                  <a:srgbClr val="FFFFFF"/>
                </a:highlight>
                <a:latin typeface="Poppins" panose="00000500000000000000" pitchFamily="2" charset="0"/>
              </a:rPr>
              <a:t> (a) has a place of business in India whether by itself or through an agent, physically or through electronic mode; and </a:t>
            </a:r>
          </a:p>
          <a:p>
            <a:r>
              <a:rPr lang="en-US" b="0" i="0" dirty="0">
                <a:solidFill>
                  <a:srgbClr val="333333"/>
                </a:solidFill>
                <a:effectLst/>
                <a:highlight>
                  <a:srgbClr val="FFFFFF"/>
                </a:highlight>
                <a:latin typeface="Poppins" panose="00000500000000000000" pitchFamily="2" charset="0"/>
              </a:rPr>
              <a:t>(b) conducts any business activity in India in any other manner</a:t>
            </a:r>
            <a:br>
              <a:rPr lang="en-US" dirty="0"/>
            </a:br>
            <a:br>
              <a:rPr lang="en-US" dirty="0"/>
            </a:br>
            <a:endParaRPr lang="en-IN" dirty="0"/>
          </a:p>
        </p:txBody>
      </p:sp>
    </p:spTree>
    <p:extLst>
      <p:ext uri="{BB962C8B-B14F-4D97-AF65-F5344CB8AC3E}">
        <p14:creationId xmlns:p14="http://schemas.microsoft.com/office/powerpoint/2010/main" val="3378236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1CEE7-E8E5-F457-1399-8F674788831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D8E3AF9-4906-BC11-EB28-D0C149B5F1DD}"/>
              </a:ext>
            </a:extLst>
          </p:cNvPr>
          <p:cNvSpPr>
            <a:spLocks noGrp="1"/>
          </p:cNvSpPr>
          <p:nvPr>
            <p:ph idx="1"/>
          </p:nvPr>
        </p:nvSpPr>
        <p:spPr/>
        <p:txBody>
          <a:bodyPr>
            <a:normAutofit fontScale="92500" lnSpcReduction="20000"/>
          </a:bodyPr>
          <a:lstStyle/>
          <a:p>
            <a:pPr algn="just">
              <a:lnSpc>
                <a:spcPct val="170000"/>
              </a:lnSpc>
            </a:pPr>
            <a:r>
              <a:rPr lang="en-US" sz="2400" dirty="0">
                <a:solidFill>
                  <a:srgbClr val="1F1F1F"/>
                </a:solidFill>
                <a:highlight>
                  <a:srgbClr val="FFFFFF"/>
                </a:highlight>
                <a:latin typeface="Google Sans"/>
              </a:rPr>
              <a:t>The exports from a country have to follow the export policy and applicable laws and regulations. </a:t>
            </a:r>
          </a:p>
          <a:p>
            <a:pPr algn="just">
              <a:lnSpc>
                <a:spcPct val="170000"/>
              </a:lnSpc>
            </a:pPr>
            <a:r>
              <a:rPr lang="en-US" sz="2400" dirty="0">
                <a:solidFill>
                  <a:srgbClr val="1F1F1F"/>
                </a:solidFill>
                <a:highlight>
                  <a:srgbClr val="FFFFFF"/>
                </a:highlight>
                <a:latin typeface="Google Sans"/>
              </a:rPr>
              <a:t>Exports from India and imports into India are made in line with the EXIM policy, which was  a five-year policy. </a:t>
            </a:r>
          </a:p>
          <a:p>
            <a:pPr algn="just">
              <a:lnSpc>
                <a:spcPct val="170000"/>
              </a:lnSpc>
            </a:pPr>
            <a:r>
              <a:rPr lang="en-US" sz="2400" dirty="0">
                <a:solidFill>
                  <a:srgbClr val="1F1F1F"/>
                </a:solidFill>
                <a:highlight>
                  <a:srgbClr val="FFFFFF"/>
                </a:highlight>
                <a:latin typeface="Google Sans"/>
              </a:rPr>
              <a:t>The present EXIM policy is 2023.</a:t>
            </a:r>
          </a:p>
          <a:p>
            <a:pPr algn="just">
              <a:lnSpc>
                <a:spcPct val="170000"/>
              </a:lnSpc>
            </a:pPr>
            <a:r>
              <a:rPr lang="en-US" sz="2400" dirty="0">
                <a:highlight>
                  <a:srgbClr val="FFFFFF"/>
                </a:highlight>
                <a:latin typeface="Google Sans"/>
              </a:rPr>
              <a:t>In India, exporters should also comply with the regulations made by the Reserve Bank of India (RBI) for the </a:t>
            </a:r>
            <a:r>
              <a:rPr lang="en-US" sz="2400" dirty="0" err="1">
                <a:highlight>
                  <a:srgbClr val="FFFFFF"/>
                </a:highlight>
                <a:latin typeface="Google Sans"/>
              </a:rPr>
              <a:t>realisation</a:t>
            </a:r>
            <a:r>
              <a:rPr lang="en-US" sz="2400" dirty="0">
                <a:highlight>
                  <a:srgbClr val="FFFFFF"/>
                </a:highlight>
                <a:latin typeface="Google Sans"/>
              </a:rPr>
              <a:t> of export proceeds and reporting of the same.</a:t>
            </a:r>
          </a:p>
          <a:p>
            <a:pPr algn="just">
              <a:lnSpc>
                <a:spcPct val="170000"/>
              </a:lnSpc>
            </a:pPr>
            <a:r>
              <a:rPr lang="en-US" sz="2400" dirty="0">
                <a:highlight>
                  <a:srgbClr val="FFFFFF"/>
                </a:highlight>
                <a:latin typeface="Google Sans"/>
              </a:rPr>
              <a:t>.</a:t>
            </a:r>
            <a:endParaRPr lang="en-IN" sz="2400" dirty="0">
              <a:highlight>
                <a:srgbClr val="FFFFFF"/>
              </a:highlight>
              <a:latin typeface="Google Sans"/>
            </a:endParaRPr>
          </a:p>
        </p:txBody>
      </p:sp>
    </p:spTree>
    <p:extLst>
      <p:ext uri="{BB962C8B-B14F-4D97-AF65-F5344CB8AC3E}">
        <p14:creationId xmlns:p14="http://schemas.microsoft.com/office/powerpoint/2010/main" val="36366346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BF0C5-B803-5166-BD48-2CF404262A6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613D2B9-AD9E-74D4-C074-2C3E7F110B20}"/>
              </a:ext>
            </a:extLst>
          </p:cNvPr>
          <p:cNvSpPr>
            <a:spLocks noGrp="1"/>
          </p:cNvSpPr>
          <p:nvPr>
            <p:ph idx="1"/>
          </p:nvPr>
        </p:nvSpPr>
        <p:spPr/>
        <p:txBody>
          <a:bodyPr>
            <a:normAutofit fontScale="92500"/>
          </a:bodyPr>
          <a:lstStyle/>
          <a:p>
            <a:r>
              <a:rPr lang="en-US" b="0" i="0" dirty="0">
                <a:solidFill>
                  <a:srgbClr val="333333"/>
                </a:solidFill>
                <a:effectLst/>
                <a:highlight>
                  <a:srgbClr val="FFFFFF"/>
                </a:highlight>
                <a:latin typeface="Poppins" panose="00000500000000000000" pitchFamily="2" charset="0"/>
              </a:rPr>
              <a:t>Also, we can refer general meaning of Agency and Branch as mentioned below:- </a:t>
            </a:r>
          </a:p>
          <a:p>
            <a:r>
              <a:rPr lang="en-US" b="0" i="0" dirty="0">
                <a:solidFill>
                  <a:srgbClr val="333333"/>
                </a:solidFill>
                <a:effectLst/>
                <a:highlight>
                  <a:srgbClr val="FFFFFF"/>
                </a:highlight>
                <a:latin typeface="Poppins" panose="00000500000000000000" pitchFamily="2" charset="0"/>
              </a:rPr>
              <a:t>An agency, is not an autonomous operation but acts on behalf of the head office. The agency may display and demonstrate sample merchandise, take orders, and arrange for delivery. </a:t>
            </a:r>
          </a:p>
          <a:p>
            <a:r>
              <a:rPr lang="en-US" b="0" i="0" dirty="0">
                <a:solidFill>
                  <a:srgbClr val="333333"/>
                </a:solidFill>
                <a:effectLst/>
                <a:highlight>
                  <a:srgbClr val="FFFFFF"/>
                </a:highlight>
                <a:latin typeface="Poppins" panose="00000500000000000000" pitchFamily="2" charset="0"/>
              </a:rPr>
              <a:t>The orders typically are filled by the head office because agency. </a:t>
            </a:r>
          </a:p>
          <a:p>
            <a:r>
              <a:rPr lang="en-US" b="0" i="0" dirty="0">
                <a:solidFill>
                  <a:srgbClr val="333333"/>
                </a:solidFill>
                <a:effectLst/>
                <a:highlight>
                  <a:srgbClr val="FFFFFF"/>
                </a:highlight>
                <a:latin typeface="Poppins" panose="00000500000000000000" pitchFamily="2" charset="0"/>
              </a:rPr>
              <a:t>Merchandise selection, advertising, granting of credit, collection on accounts, and other aspects of operating the business usually are conducted by the head office.</a:t>
            </a:r>
            <a:br>
              <a:rPr lang="en-US" dirty="0"/>
            </a:br>
            <a:br>
              <a:rPr lang="en-US" dirty="0"/>
            </a:br>
            <a:endParaRPr lang="en-IN" dirty="0"/>
          </a:p>
        </p:txBody>
      </p:sp>
    </p:spTree>
    <p:extLst>
      <p:ext uri="{BB962C8B-B14F-4D97-AF65-F5344CB8AC3E}">
        <p14:creationId xmlns:p14="http://schemas.microsoft.com/office/powerpoint/2010/main" val="16764664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3561-2DB0-0DBA-3275-E55D5073F2D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369E146-151A-8130-E8BF-E3609E7D2EA3}"/>
              </a:ext>
            </a:extLst>
          </p:cNvPr>
          <p:cNvSpPr>
            <a:spLocks noGrp="1"/>
          </p:cNvSpPr>
          <p:nvPr>
            <p:ph idx="1"/>
          </p:nvPr>
        </p:nvSpPr>
        <p:spPr/>
        <p:txBody>
          <a:bodyPr>
            <a:normAutofit/>
          </a:bodyPr>
          <a:lstStyle/>
          <a:p>
            <a:r>
              <a:rPr lang="en-US" b="0" i="0" dirty="0">
                <a:solidFill>
                  <a:srgbClr val="333333"/>
                </a:solidFill>
                <a:effectLst/>
                <a:highlight>
                  <a:srgbClr val="FFFFFF"/>
                </a:highlight>
                <a:latin typeface="Poppins" panose="00000500000000000000" pitchFamily="2" charset="0"/>
              </a:rPr>
              <a:t>Whereas, a branch office usually has more autonomy and provides a greater range of services than an agency does. </a:t>
            </a:r>
          </a:p>
          <a:p>
            <a:r>
              <a:rPr lang="en-US" b="0" i="0" dirty="0">
                <a:solidFill>
                  <a:srgbClr val="333333"/>
                </a:solidFill>
                <a:effectLst/>
                <a:highlight>
                  <a:srgbClr val="FFFFFF"/>
                </a:highlight>
                <a:latin typeface="Poppins" panose="00000500000000000000" pitchFamily="2" charset="0"/>
              </a:rPr>
              <a:t>A branch typically maintain stocks, makes sales to customers, passes on customer credit, collects receivables, incurs expenses, and performs other functions normally associated with the operations of a separate business enterprise.</a:t>
            </a:r>
            <a:br>
              <a:rPr lang="en-US" dirty="0"/>
            </a:br>
            <a:br>
              <a:rPr lang="en-US" dirty="0"/>
            </a:br>
            <a:endParaRPr lang="en-IN" dirty="0"/>
          </a:p>
        </p:txBody>
      </p:sp>
    </p:spTree>
    <p:extLst>
      <p:ext uri="{BB962C8B-B14F-4D97-AF65-F5344CB8AC3E}">
        <p14:creationId xmlns:p14="http://schemas.microsoft.com/office/powerpoint/2010/main" val="38155247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62ECE-F440-6DDA-2906-0EBD3818ED9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EF7D1F7-C0E2-34FF-65F0-C00C6A2DB2AA}"/>
              </a:ext>
            </a:extLst>
          </p:cNvPr>
          <p:cNvSpPr>
            <a:spLocks noGrp="1"/>
          </p:cNvSpPr>
          <p:nvPr>
            <p:ph idx="1"/>
          </p:nvPr>
        </p:nvSpPr>
        <p:spPr/>
        <p:txBody>
          <a:bodyPr>
            <a:normAutofit/>
          </a:bodyPr>
          <a:lstStyle/>
          <a:p>
            <a:r>
              <a:rPr lang="en-US" b="0" i="0" dirty="0">
                <a:solidFill>
                  <a:srgbClr val="333333"/>
                </a:solidFill>
                <a:effectLst/>
                <a:highlight>
                  <a:srgbClr val="FFFFFF"/>
                </a:highlight>
                <a:latin typeface="Poppins" panose="00000500000000000000" pitchFamily="2" charset="0"/>
              </a:rPr>
              <a:t>In view of the above, it can be stated that supply of services made by a branch or an agency or representational office of a foreign company, not incorporated in India, to any establishment of the said foreign company outside India, shall be treated as supply between establishments of distinct persons and shall not be considered as “export of services” in view of section 2(6) of IGST Act. </a:t>
            </a:r>
          </a:p>
          <a:p>
            <a:br>
              <a:rPr lang="en-US" dirty="0"/>
            </a:br>
            <a:endParaRPr lang="en-IN" dirty="0"/>
          </a:p>
        </p:txBody>
      </p:sp>
    </p:spTree>
    <p:extLst>
      <p:ext uri="{BB962C8B-B14F-4D97-AF65-F5344CB8AC3E}">
        <p14:creationId xmlns:p14="http://schemas.microsoft.com/office/powerpoint/2010/main" val="27709969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AC967-D7BA-D787-25D4-1D2A849A12C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BA1C125-D3AF-BFEE-8A88-19EEFC01907F}"/>
              </a:ext>
            </a:extLst>
          </p:cNvPr>
          <p:cNvSpPr>
            <a:spLocks noGrp="1"/>
          </p:cNvSpPr>
          <p:nvPr>
            <p:ph idx="1"/>
          </p:nvPr>
        </p:nvSpPr>
        <p:spPr/>
        <p:txBody>
          <a:bodyPr/>
          <a:lstStyle/>
          <a:p>
            <a:r>
              <a:rPr lang="en-US" b="0" i="0" dirty="0">
                <a:solidFill>
                  <a:srgbClr val="333333"/>
                </a:solidFill>
                <a:effectLst/>
                <a:highlight>
                  <a:srgbClr val="FFFFFF"/>
                </a:highlight>
                <a:latin typeface="Poppins" panose="00000500000000000000" pitchFamily="2" charset="0"/>
              </a:rPr>
              <a:t>Similarly, any supply of service by a company incorporated in India to its branch or agency or representational office, located in any other country and not incorporated under the laws of the said country, shall also be considered as supply between establishments of distinct persons and cannot be treated as export of services.</a:t>
            </a:r>
            <a:br>
              <a:rPr lang="en-US" dirty="0"/>
            </a:br>
            <a:endParaRPr lang="en-IN" dirty="0"/>
          </a:p>
        </p:txBody>
      </p:sp>
    </p:spTree>
    <p:extLst>
      <p:ext uri="{BB962C8B-B14F-4D97-AF65-F5344CB8AC3E}">
        <p14:creationId xmlns:p14="http://schemas.microsoft.com/office/powerpoint/2010/main" val="34336511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6CD64-85B3-D7EA-CB58-2B9358D1AC4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9EA7EA3-A0B2-B9DC-4413-B4082B818485}"/>
              </a:ext>
            </a:extLst>
          </p:cNvPr>
          <p:cNvSpPr>
            <a:spLocks noGrp="1"/>
          </p:cNvSpPr>
          <p:nvPr>
            <p:ph idx="1"/>
          </p:nvPr>
        </p:nvSpPr>
        <p:spPr/>
        <p:txBody>
          <a:bodyPr>
            <a:normAutofit/>
          </a:bodyPr>
          <a:lstStyle/>
          <a:p>
            <a:r>
              <a:rPr lang="en-US" b="0" i="0" dirty="0">
                <a:solidFill>
                  <a:srgbClr val="333333"/>
                </a:solidFill>
                <a:effectLst/>
                <a:highlight>
                  <a:srgbClr val="FFFFFF"/>
                </a:highlight>
                <a:latin typeface="Poppins" panose="00000500000000000000" pitchFamily="2" charset="0"/>
              </a:rPr>
              <a:t>Whereas, a subsidiary/ sister concern/ group concern of any foreign company which is incorporated in India, then the said company incorporated in India will be considered as a separate “person” under the provisions of CGST Act and accordingly, would be considered as a separate legal entity than the foreign company i.e. not being the establishments of distinct persons and thus qualify as export of services.</a:t>
            </a:r>
            <a:br>
              <a:rPr lang="en-US" dirty="0"/>
            </a:br>
            <a:br>
              <a:rPr lang="en-US" dirty="0"/>
            </a:br>
            <a:endParaRPr lang="en-IN" dirty="0"/>
          </a:p>
        </p:txBody>
      </p:sp>
    </p:spTree>
    <p:extLst>
      <p:ext uri="{BB962C8B-B14F-4D97-AF65-F5344CB8AC3E}">
        <p14:creationId xmlns:p14="http://schemas.microsoft.com/office/powerpoint/2010/main" val="7249487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4CB14-4B4B-0F6B-BC5B-1BE821D7098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5C96978-C272-C3FB-DAE7-083B256F18A3}"/>
              </a:ext>
            </a:extLst>
          </p:cNvPr>
          <p:cNvSpPr>
            <a:spLocks noGrp="1"/>
          </p:cNvSpPr>
          <p:nvPr>
            <p:ph idx="1"/>
          </p:nvPr>
        </p:nvSpPr>
        <p:spPr/>
        <p:txBody>
          <a:bodyPr/>
          <a:lstStyle/>
          <a:p>
            <a:pPr algn="l">
              <a:buFont typeface="+mj-lt"/>
              <a:buAutoNum type="arabicPeriod"/>
            </a:pPr>
            <a:r>
              <a:rPr lang="en-US" b="0" i="0" dirty="0">
                <a:solidFill>
                  <a:srgbClr val="333333"/>
                </a:solidFill>
                <a:effectLst/>
                <a:highlight>
                  <a:srgbClr val="FFFFFF"/>
                </a:highlight>
                <a:latin typeface="Roboto" panose="02000000000000000000" pitchFamily="2" charset="0"/>
              </a:rPr>
              <a:t>The goods and services can be exported either on payment of IGST which can be claimed as refund after the goods have been exported or under Letter of Undertaking (LUT) without payment of IGST.</a:t>
            </a:r>
          </a:p>
          <a:p>
            <a:pPr algn="l">
              <a:buFont typeface="+mj-lt"/>
              <a:buAutoNum type="arabicPeriod"/>
            </a:pPr>
            <a:r>
              <a:rPr lang="en-US" b="0" i="0" dirty="0">
                <a:solidFill>
                  <a:srgbClr val="333333"/>
                </a:solidFill>
                <a:effectLst/>
                <a:highlight>
                  <a:srgbClr val="FFFFFF"/>
                </a:highlight>
                <a:latin typeface="Roboto" panose="02000000000000000000" pitchFamily="2" charset="0"/>
              </a:rPr>
              <a:t>In case of goods and services exported under LUT, the exporter can claim refund of accumulated ITC on account of export</a:t>
            </a:r>
          </a:p>
          <a:p>
            <a:pPr algn="l">
              <a:buFont typeface="+mj-lt"/>
              <a:buAutoNum type="arabicPeriod"/>
            </a:pPr>
            <a:r>
              <a:rPr lang="en-US" b="0" i="0" dirty="0">
                <a:solidFill>
                  <a:srgbClr val="333333"/>
                </a:solidFill>
                <a:effectLst/>
                <a:highlight>
                  <a:srgbClr val="FFFFFF"/>
                </a:highlight>
                <a:latin typeface="Roboto" panose="02000000000000000000" pitchFamily="2" charset="0"/>
              </a:rPr>
              <a:t>The shipping bill filed with the customs is treated as an application for refund of IGST and shall be deemed to have been filed after submission of export general manifest and furnishing of a valid return in Form GSTR-3 by the applicant.</a:t>
            </a:r>
          </a:p>
          <a:p>
            <a:endParaRPr lang="en-IN" dirty="0"/>
          </a:p>
        </p:txBody>
      </p:sp>
    </p:spTree>
    <p:extLst>
      <p:ext uri="{BB962C8B-B14F-4D97-AF65-F5344CB8AC3E}">
        <p14:creationId xmlns:p14="http://schemas.microsoft.com/office/powerpoint/2010/main" val="38145279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35CEA-A7A2-DE40-D1EC-B79AD77FB29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C5C63FC-0AD9-45E2-AB99-4B65604FB1BD}"/>
              </a:ext>
            </a:extLst>
          </p:cNvPr>
          <p:cNvSpPr>
            <a:spLocks noGrp="1"/>
          </p:cNvSpPr>
          <p:nvPr>
            <p:ph idx="1"/>
          </p:nvPr>
        </p:nvSpPr>
        <p:spPr/>
        <p:txBody>
          <a:bodyPr>
            <a:normAutofit fontScale="77500" lnSpcReduction="20000"/>
          </a:bodyPr>
          <a:lstStyle/>
          <a:p>
            <a:pPr algn="just"/>
            <a:r>
              <a:rPr lang="en-US" b="0" i="0" dirty="0">
                <a:solidFill>
                  <a:srgbClr val="35415B"/>
                </a:solidFill>
                <a:effectLst/>
                <a:highlight>
                  <a:srgbClr val="FAFAFA"/>
                </a:highlight>
                <a:latin typeface="georgia" panose="02040502050405020303" pitchFamily="18" charset="0"/>
              </a:rPr>
              <a:t> In general trade parlance, if a person located in India is rendering services to another person location outside India is considered as Export of Services. However, for the purpose of determining as Export of Services under the provision of GST Act, certain conditions are required to be fulfilled.</a:t>
            </a:r>
            <a:endParaRPr lang="en-US" b="0" i="0" dirty="0">
              <a:solidFill>
                <a:srgbClr val="35415B"/>
              </a:solidFill>
              <a:effectLst/>
              <a:highlight>
                <a:srgbClr val="FAFAFA"/>
              </a:highlight>
              <a:latin typeface="Open Sans" panose="020B0606030504020204" pitchFamily="34" charset="0"/>
            </a:endParaRPr>
          </a:p>
          <a:p>
            <a:pPr algn="just"/>
            <a:r>
              <a:rPr lang="en-US" b="0" i="0" dirty="0">
                <a:solidFill>
                  <a:srgbClr val="35415B"/>
                </a:solidFill>
                <a:effectLst/>
                <a:highlight>
                  <a:srgbClr val="FAFAFA"/>
                </a:highlight>
                <a:latin typeface="georgia" panose="02040502050405020303" pitchFamily="18" charset="0"/>
              </a:rPr>
              <a:t>The provisions under Section 2(6) of IGST Act,2017 enumerates the 5 basic conditions of being export of service as-</a:t>
            </a:r>
            <a:endParaRPr lang="en-US" b="0" i="0" dirty="0">
              <a:solidFill>
                <a:srgbClr val="35415B"/>
              </a:solidFill>
              <a:effectLst/>
              <a:highlight>
                <a:srgbClr val="FAFAFA"/>
              </a:highlight>
              <a:latin typeface="Open Sans" panose="020B0606030504020204" pitchFamily="34" charset="0"/>
            </a:endParaRPr>
          </a:p>
          <a:p>
            <a:pPr algn="just">
              <a:buFont typeface="Arial" panose="020B0604020202020204" pitchFamily="34" charset="0"/>
              <a:buChar char="•"/>
            </a:pPr>
            <a:r>
              <a:rPr lang="en-US" b="0" i="0" dirty="0">
                <a:solidFill>
                  <a:srgbClr val="35415B"/>
                </a:solidFill>
                <a:effectLst/>
                <a:highlight>
                  <a:srgbClr val="FAFAFA"/>
                </a:highlight>
                <a:latin typeface="georgia" panose="02040502050405020303" pitchFamily="18" charset="0"/>
              </a:rPr>
              <a:t>the supplier of service is located in India;</a:t>
            </a:r>
            <a:endParaRPr lang="en-US" b="0" i="0" dirty="0">
              <a:solidFill>
                <a:srgbClr val="35415B"/>
              </a:solidFill>
              <a:effectLst/>
              <a:highlight>
                <a:srgbClr val="FAFAFA"/>
              </a:highlight>
              <a:latin typeface="Open Sans" panose="020B0606030504020204" pitchFamily="34" charset="0"/>
            </a:endParaRPr>
          </a:p>
          <a:p>
            <a:pPr algn="just">
              <a:buFont typeface="Arial" panose="020B0604020202020204" pitchFamily="34" charset="0"/>
              <a:buChar char="•"/>
            </a:pPr>
            <a:r>
              <a:rPr lang="en-US" b="0" i="0" dirty="0">
                <a:solidFill>
                  <a:srgbClr val="35415B"/>
                </a:solidFill>
                <a:effectLst/>
                <a:highlight>
                  <a:srgbClr val="FAFAFA"/>
                </a:highlight>
                <a:latin typeface="georgia" panose="02040502050405020303" pitchFamily="18" charset="0"/>
              </a:rPr>
              <a:t>the recipient of service is located outside India;</a:t>
            </a:r>
            <a:endParaRPr lang="en-US" b="0" i="0" dirty="0">
              <a:solidFill>
                <a:srgbClr val="35415B"/>
              </a:solidFill>
              <a:effectLst/>
              <a:highlight>
                <a:srgbClr val="FAFAFA"/>
              </a:highlight>
              <a:latin typeface="Open Sans" panose="020B0606030504020204" pitchFamily="34" charset="0"/>
            </a:endParaRPr>
          </a:p>
          <a:p>
            <a:pPr algn="just">
              <a:buFont typeface="Arial" panose="020B0604020202020204" pitchFamily="34" charset="0"/>
              <a:buChar char="•"/>
            </a:pPr>
            <a:r>
              <a:rPr lang="en-US" b="0" i="0" dirty="0">
                <a:solidFill>
                  <a:srgbClr val="35415B"/>
                </a:solidFill>
                <a:effectLst/>
                <a:highlight>
                  <a:srgbClr val="FAFAFA"/>
                </a:highlight>
                <a:latin typeface="georgia" panose="02040502050405020303" pitchFamily="18" charset="0"/>
              </a:rPr>
              <a:t>the place of supply of service is outside India;</a:t>
            </a:r>
            <a:endParaRPr lang="en-US" b="0" i="0" dirty="0">
              <a:solidFill>
                <a:srgbClr val="35415B"/>
              </a:solidFill>
              <a:effectLst/>
              <a:highlight>
                <a:srgbClr val="FAFAFA"/>
              </a:highlight>
              <a:latin typeface="Open Sans" panose="020B0606030504020204" pitchFamily="34" charset="0"/>
            </a:endParaRPr>
          </a:p>
          <a:p>
            <a:pPr algn="just">
              <a:buFont typeface="Arial" panose="020B0604020202020204" pitchFamily="34" charset="0"/>
              <a:buChar char="•"/>
            </a:pPr>
            <a:r>
              <a:rPr lang="en-US" b="0" i="0" dirty="0">
                <a:solidFill>
                  <a:srgbClr val="35415B"/>
                </a:solidFill>
                <a:effectLst/>
                <a:highlight>
                  <a:srgbClr val="FAFAFA"/>
                </a:highlight>
                <a:latin typeface="georgia" panose="02040502050405020303" pitchFamily="18" charset="0"/>
              </a:rPr>
              <a:t>the payment for such service has been received by the supplier of service in convertible foreign exchange or in Indian rupees wherever permitted by the Reserve Bank of India; and</a:t>
            </a:r>
            <a:endParaRPr lang="en-US" b="0" i="0" dirty="0">
              <a:solidFill>
                <a:srgbClr val="35415B"/>
              </a:solidFill>
              <a:effectLst/>
              <a:highlight>
                <a:srgbClr val="FAFAFA"/>
              </a:highlight>
              <a:latin typeface="Open Sans" panose="020B0606030504020204" pitchFamily="34" charset="0"/>
            </a:endParaRPr>
          </a:p>
          <a:p>
            <a:pPr algn="just"/>
            <a:r>
              <a:rPr lang="en-US" b="1" i="0" dirty="0">
                <a:solidFill>
                  <a:srgbClr val="35415B"/>
                </a:solidFill>
                <a:effectLst/>
                <a:highlight>
                  <a:srgbClr val="FAFAFA"/>
                </a:highlight>
                <a:latin typeface="georgia" panose="02040502050405020303" pitchFamily="18" charset="0"/>
              </a:rPr>
              <a:t>(v) the supplier of service and the recipient of service are not </a:t>
            </a:r>
            <a:r>
              <a:rPr lang="en-US" b="1" i="0" u="sng" dirty="0">
                <a:solidFill>
                  <a:srgbClr val="35415B"/>
                </a:solidFill>
                <a:effectLst/>
                <a:highlight>
                  <a:srgbClr val="FAFAFA"/>
                </a:highlight>
                <a:latin typeface="georgia" panose="02040502050405020303" pitchFamily="18" charset="0"/>
              </a:rPr>
              <a:t>merely establishments of a distinct person</a:t>
            </a:r>
            <a:r>
              <a:rPr lang="en-US" b="1" i="0" dirty="0">
                <a:solidFill>
                  <a:srgbClr val="35415B"/>
                </a:solidFill>
                <a:effectLst/>
                <a:highlight>
                  <a:srgbClr val="FAFAFA"/>
                </a:highlight>
                <a:latin typeface="georgia" panose="02040502050405020303" pitchFamily="18" charset="0"/>
              </a:rPr>
              <a:t> in accordance with Explanation 1 in section 8;</a:t>
            </a:r>
            <a:endParaRPr lang="en-US" b="0" i="0" dirty="0">
              <a:solidFill>
                <a:srgbClr val="35415B"/>
              </a:solidFill>
              <a:effectLst/>
              <a:highlight>
                <a:srgbClr val="FAFAFA"/>
              </a:highlight>
              <a:latin typeface="Open Sans" panose="020B0606030504020204" pitchFamily="34" charset="0"/>
            </a:endParaRPr>
          </a:p>
          <a:p>
            <a:endParaRPr lang="en-IN" dirty="0"/>
          </a:p>
        </p:txBody>
      </p:sp>
    </p:spTree>
    <p:extLst>
      <p:ext uri="{BB962C8B-B14F-4D97-AF65-F5344CB8AC3E}">
        <p14:creationId xmlns:p14="http://schemas.microsoft.com/office/powerpoint/2010/main" val="16097154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3483-326C-2FF3-095A-D04D506254A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74746C3-46A1-C3BB-CD14-39A688A22208}"/>
              </a:ext>
            </a:extLst>
          </p:cNvPr>
          <p:cNvSpPr>
            <a:spLocks noGrp="1"/>
          </p:cNvSpPr>
          <p:nvPr>
            <p:ph idx="1"/>
          </p:nvPr>
        </p:nvSpPr>
        <p:spPr/>
        <p:txBody>
          <a:bodyPr/>
          <a:lstStyle/>
          <a:p>
            <a:pPr algn="just"/>
            <a:r>
              <a:rPr lang="en-US" b="0" i="0" dirty="0">
                <a:solidFill>
                  <a:srgbClr val="35415B"/>
                </a:solidFill>
                <a:effectLst/>
                <a:highlight>
                  <a:srgbClr val="FAFAFA"/>
                </a:highlight>
                <a:latin typeface="georgia" panose="02040502050405020303" pitchFamily="18" charset="0"/>
              </a:rPr>
              <a:t>All the above conditions need to be fulfilled simultaneously.</a:t>
            </a:r>
            <a:endParaRPr lang="en-US" b="0" i="0" dirty="0">
              <a:solidFill>
                <a:srgbClr val="35415B"/>
              </a:solidFill>
              <a:effectLst/>
              <a:highlight>
                <a:srgbClr val="FAFAFA"/>
              </a:highlight>
              <a:latin typeface="Open Sans" panose="020B0606030504020204" pitchFamily="34" charset="0"/>
            </a:endParaRPr>
          </a:p>
          <a:p>
            <a:pPr algn="just">
              <a:buFont typeface="Arial" panose="020B0604020202020204" pitchFamily="34" charset="0"/>
              <a:buChar char="•"/>
            </a:pPr>
            <a:r>
              <a:rPr lang="en-US" b="1" i="0" dirty="0">
                <a:solidFill>
                  <a:srgbClr val="35415B"/>
                </a:solidFill>
                <a:effectLst/>
                <a:highlight>
                  <a:srgbClr val="FAFAFA"/>
                </a:highlight>
                <a:latin typeface="georgia" panose="02040502050405020303" pitchFamily="18" charset="0"/>
              </a:rPr>
              <a:t>The supplier of service is located in India</a:t>
            </a:r>
            <a:r>
              <a:rPr lang="en-US" b="0" i="0" dirty="0">
                <a:solidFill>
                  <a:srgbClr val="35415B"/>
                </a:solidFill>
                <a:effectLst/>
                <a:highlight>
                  <a:srgbClr val="FAFAFA"/>
                </a:highlight>
                <a:latin typeface="georgia" panose="02040502050405020303" pitchFamily="18" charset="0"/>
              </a:rPr>
              <a:t>– This condition can be established with the constitution of the supplier of services.</a:t>
            </a:r>
            <a:endParaRPr lang="en-US" b="0" i="0" dirty="0">
              <a:solidFill>
                <a:srgbClr val="35415B"/>
              </a:solidFill>
              <a:effectLst/>
              <a:highlight>
                <a:srgbClr val="FAFAFA"/>
              </a:highlight>
              <a:latin typeface="Open Sans" panose="020B0606030504020204" pitchFamily="34" charset="0"/>
            </a:endParaRPr>
          </a:p>
          <a:p>
            <a:pPr algn="just">
              <a:buFont typeface="Arial" panose="020B0604020202020204" pitchFamily="34" charset="0"/>
              <a:buChar char="•"/>
            </a:pPr>
            <a:r>
              <a:rPr lang="en-US" b="1" i="0" dirty="0">
                <a:solidFill>
                  <a:srgbClr val="35415B"/>
                </a:solidFill>
                <a:effectLst/>
                <a:highlight>
                  <a:srgbClr val="FAFAFA"/>
                </a:highlight>
                <a:latin typeface="georgia" panose="02040502050405020303" pitchFamily="18" charset="0"/>
              </a:rPr>
              <a:t>The recipient of service is located outside India-</a:t>
            </a:r>
            <a:r>
              <a:rPr lang="en-US" b="0" i="0" dirty="0">
                <a:solidFill>
                  <a:srgbClr val="35415B"/>
                </a:solidFill>
                <a:effectLst/>
                <a:highlight>
                  <a:srgbClr val="FAFAFA"/>
                </a:highlight>
                <a:latin typeface="georgia" panose="02040502050405020303" pitchFamily="18" charset="0"/>
              </a:rPr>
              <a:t> This condition can be established with the help of service agreement executed between the supplier and recipient of services.</a:t>
            </a:r>
            <a:endParaRPr lang="en-US" b="0" i="0" dirty="0">
              <a:solidFill>
                <a:srgbClr val="35415B"/>
              </a:solidFill>
              <a:effectLst/>
              <a:highlight>
                <a:srgbClr val="FAFAFA"/>
              </a:highlight>
              <a:latin typeface="Open Sans" panose="020B0606030504020204" pitchFamily="34" charset="0"/>
            </a:endParaRPr>
          </a:p>
          <a:p>
            <a:pPr algn="just">
              <a:buFont typeface="Arial" panose="020B0604020202020204" pitchFamily="34" charset="0"/>
              <a:buChar char="•"/>
            </a:pPr>
            <a:r>
              <a:rPr lang="en-US" b="1" i="0" dirty="0">
                <a:solidFill>
                  <a:srgbClr val="35415B"/>
                </a:solidFill>
                <a:effectLst/>
                <a:highlight>
                  <a:srgbClr val="FAFAFA"/>
                </a:highlight>
                <a:latin typeface="georgia" panose="02040502050405020303" pitchFamily="18" charset="0"/>
              </a:rPr>
              <a:t>The place of supply of service is outside India-</a:t>
            </a:r>
            <a:r>
              <a:rPr lang="en-US" b="0" i="0" dirty="0">
                <a:solidFill>
                  <a:srgbClr val="35415B"/>
                </a:solidFill>
                <a:effectLst/>
                <a:highlight>
                  <a:srgbClr val="FAFAFA"/>
                </a:highlight>
                <a:latin typeface="georgia" panose="02040502050405020303" pitchFamily="18" charset="0"/>
              </a:rPr>
              <a:t> Whether a supply is rendered outside India or not shall be established with the help of Place of Supply provision under the IGST Act, 2017.</a:t>
            </a:r>
            <a:endParaRPr lang="en-US" b="0" i="0" dirty="0">
              <a:solidFill>
                <a:srgbClr val="35415B"/>
              </a:solidFill>
              <a:effectLst/>
              <a:highlight>
                <a:srgbClr val="FAFAFA"/>
              </a:highlight>
              <a:latin typeface="Open Sans" panose="020B0606030504020204" pitchFamily="34" charset="0"/>
            </a:endParaRPr>
          </a:p>
          <a:p>
            <a:endParaRPr lang="en-IN" dirty="0"/>
          </a:p>
        </p:txBody>
      </p:sp>
    </p:spTree>
    <p:extLst>
      <p:ext uri="{BB962C8B-B14F-4D97-AF65-F5344CB8AC3E}">
        <p14:creationId xmlns:p14="http://schemas.microsoft.com/office/powerpoint/2010/main" val="5055676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87F9C-8B22-349C-324B-052A7076E7C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8046F73-D6AC-9B48-579E-1DF35685E8C0}"/>
              </a:ext>
            </a:extLst>
          </p:cNvPr>
          <p:cNvSpPr>
            <a:spLocks noGrp="1"/>
          </p:cNvSpPr>
          <p:nvPr>
            <p:ph idx="1"/>
          </p:nvPr>
        </p:nvSpPr>
        <p:spPr/>
        <p:txBody>
          <a:bodyPr>
            <a:normAutofit fontScale="92500" lnSpcReduction="20000"/>
          </a:bodyPr>
          <a:lstStyle/>
          <a:p>
            <a:pPr algn="just">
              <a:buFont typeface="Arial" panose="020B0604020202020204" pitchFamily="34" charset="0"/>
              <a:buChar char="•"/>
            </a:pPr>
            <a:r>
              <a:rPr lang="en-US" b="1" i="0" dirty="0">
                <a:solidFill>
                  <a:srgbClr val="35415B"/>
                </a:solidFill>
                <a:effectLst/>
                <a:highlight>
                  <a:srgbClr val="FAFAFA"/>
                </a:highlight>
                <a:latin typeface="georgia" panose="02040502050405020303" pitchFamily="18" charset="0"/>
              </a:rPr>
              <a:t>Payment should be received in Foreign Currency or otherwise permitted in INR:</a:t>
            </a:r>
            <a:r>
              <a:rPr lang="en-US" b="0" i="0" dirty="0">
                <a:solidFill>
                  <a:srgbClr val="35415B"/>
                </a:solidFill>
                <a:effectLst/>
                <a:highlight>
                  <a:srgbClr val="FAFAFA"/>
                </a:highlight>
                <a:latin typeface="georgia" panose="02040502050405020303" pitchFamily="18" charset="0"/>
              </a:rPr>
              <a:t> The benefit of export is technically given in order to enhance the foreign reserve of the country which will ultimately contribute in the development of the domestic markets. Therefore, condition 4 is made for the inward remittance of the convertible foreign exchange by the supplier. Vide Master Direction – Export of Goods and Services (RBI/FED/2015-16/11), RBI has permitted member country of Asian Clearing Union (ACU) or Nepal or Bhutan for realizing export proceeds in Indian rupees.</a:t>
            </a:r>
            <a:endParaRPr lang="en-US" b="0" i="0" dirty="0">
              <a:solidFill>
                <a:srgbClr val="35415B"/>
              </a:solidFill>
              <a:effectLst/>
              <a:highlight>
                <a:srgbClr val="FAFAFA"/>
              </a:highlight>
              <a:latin typeface="Open Sans" panose="020B0606030504020204" pitchFamily="34" charset="0"/>
            </a:endParaRPr>
          </a:p>
          <a:p>
            <a:pPr algn="just">
              <a:buFont typeface="Arial" panose="020B0604020202020204" pitchFamily="34" charset="0"/>
              <a:buChar char="•"/>
            </a:pPr>
            <a:r>
              <a:rPr lang="en-US" b="1" i="1" u="sng" dirty="0">
                <a:solidFill>
                  <a:srgbClr val="35415B"/>
                </a:solidFill>
                <a:effectLst/>
                <a:highlight>
                  <a:srgbClr val="FAFAFA"/>
                </a:highlight>
                <a:latin typeface="georgia" panose="02040502050405020303" pitchFamily="18" charset="0"/>
              </a:rPr>
              <a:t>The supplier of service and the recipient of service are not merely establishments of a distinct person in accordance with Explanation 1 in section 8:</a:t>
            </a:r>
            <a:r>
              <a:rPr lang="en-US" b="0" i="0" dirty="0">
                <a:solidFill>
                  <a:srgbClr val="35415B"/>
                </a:solidFill>
                <a:effectLst/>
                <a:highlight>
                  <a:srgbClr val="FAFAFA"/>
                </a:highlight>
                <a:latin typeface="georgia" panose="02040502050405020303" pitchFamily="18" charset="0"/>
              </a:rPr>
              <a:t> This condition becomes more pertinent to be established as this condition has created ambiguity as what is to be considered as merely establishment of distinct person.</a:t>
            </a:r>
            <a:endParaRPr lang="en-US" b="0" i="0" dirty="0">
              <a:solidFill>
                <a:srgbClr val="35415B"/>
              </a:solidFill>
              <a:effectLst/>
              <a:highlight>
                <a:srgbClr val="FAFAFA"/>
              </a:highlight>
              <a:latin typeface="Open Sans" panose="020B0606030504020204" pitchFamily="34" charset="0"/>
            </a:endParaRPr>
          </a:p>
          <a:p>
            <a:endParaRPr lang="en-IN" dirty="0"/>
          </a:p>
        </p:txBody>
      </p:sp>
    </p:spTree>
    <p:extLst>
      <p:ext uri="{BB962C8B-B14F-4D97-AF65-F5344CB8AC3E}">
        <p14:creationId xmlns:p14="http://schemas.microsoft.com/office/powerpoint/2010/main" val="17613859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7916-5851-FE2E-B4F8-2171455CD2B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3444B8C-72CA-B7A4-E501-5F79D8E95457}"/>
              </a:ext>
            </a:extLst>
          </p:cNvPr>
          <p:cNvSpPr>
            <a:spLocks noGrp="1"/>
          </p:cNvSpPr>
          <p:nvPr>
            <p:ph idx="1"/>
          </p:nvPr>
        </p:nvSpPr>
        <p:spPr/>
        <p:txBody>
          <a:bodyPr/>
          <a:lstStyle/>
          <a:p>
            <a:r>
              <a:rPr lang="en-US" b="1" i="0" dirty="0">
                <a:solidFill>
                  <a:srgbClr val="35415B"/>
                </a:solidFill>
                <a:effectLst/>
                <a:highlight>
                  <a:srgbClr val="FAFAFA"/>
                </a:highlight>
                <a:latin typeface="georgia" panose="02040502050405020303" pitchFamily="18" charset="0"/>
              </a:rPr>
              <a:t>Here the major question arises whether the relationship between the Holding Company located in India and Subsidiary Company located outside India and vice versa shall be considered as merely establishment of a distinct persons or not?</a:t>
            </a:r>
            <a:endParaRPr lang="en-IN" dirty="0"/>
          </a:p>
        </p:txBody>
      </p:sp>
    </p:spTree>
    <p:extLst>
      <p:ext uri="{BB962C8B-B14F-4D97-AF65-F5344CB8AC3E}">
        <p14:creationId xmlns:p14="http://schemas.microsoft.com/office/powerpoint/2010/main" val="80649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2B787-184E-9C71-3674-8A147597891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A46E59D-DA14-EBD7-3A37-6B7BAD5350F7}"/>
              </a:ext>
            </a:extLst>
          </p:cNvPr>
          <p:cNvSpPr>
            <a:spLocks noGrp="1"/>
          </p:cNvSpPr>
          <p:nvPr>
            <p:ph idx="1"/>
          </p:nvPr>
        </p:nvSpPr>
        <p:spPr/>
        <p:txBody>
          <a:bodyPr>
            <a:normAutofit fontScale="77500" lnSpcReduction="20000"/>
          </a:bodyPr>
          <a:lstStyle/>
          <a:p>
            <a:pPr algn="just">
              <a:lnSpc>
                <a:spcPct val="170000"/>
              </a:lnSpc>
            </a:pPr>
            <a:r>
              <a:rPr lang="en-US" sz="2800" dirty="0">
                <a:highlight>
                  <a:srgbClr val="FFFFFF"/>
                </a:highlight>
                <a:latin typeface="Google Sans"/>
              </a:rPr>
              <a:t> The RBI also prescribes that the export proceeds should be routed through authorized dealer banks.</a:t>
            </a:r>
          </a:p>
          <a:p>
            <a:pPr algn="just">
              <a:lnSpc>
                <a:spcPct val="170000"/>
              </a:lnSpc>
            </a:pPr>
            <a:r>
              <a:rPr lang="en-US" sz="2800" dirty="0">
                <a:highlight>
                  <a:srgbClr val="FFFFFF"/>
                </a:highlight>
                <a:latin typeface="Google Sans"/>
              </a:rPr>
              <a:t>Exports facilitate and boost international relations between countries. </a:t>
            </a:r>
          </a:p>
          <a:p>
            <a:pPr algn="just">
              <a:lnSpc>
                <a:spcPct val="170000"/>
              </a:lnSpc>
            </a:pPr>
            <a:r>
              <a:rPr lang="en-US" sz="2800" dirty="0">
                <a:highlight>
                  <a:srgbClr val="FFFFFF"/>
                </a:highlight>
                <a:latin typeface="Google Sans"/>
              </a:rPr>
              <a:t>They provide access to new technologies and learnings from diverse markets. </a:t>
            </a:r>
          </a:p>
          <a:p>
            <a:pPr algn="just">
              <a:lnSpc>
                <a:spcPct val="170000"/>
              </a:lnSpc>
            </a:pPr>
            <a:r>
              <a:rPr lang="en-US" sz="2800" dirty="0">
                <a:highlight>
                  <a:srgbClr val="FFFFFF"/>
                </a:highlight>
                <a:latin typeface="Google Sans"/>
              </a:rPr>
              <a:t>With increased sales, the cost of production can be lowered, and risks can be diversified across countries.</a:t>
            </a:r>
          </a:p>
          <a:p>
            <a:pPr algn="just">
              <a:lnSpc>
                <a:spcPct val="170000"/>
              </a:lnSpc>
            </a:pPr>
            <a:r>
              <a:rPr lang="en-US" sz="2800" dirty="0">
                <a:highlight>
                  <a:srgbClr val="FFFFFF"/>
                </a:highlight>
                <a:latin typeface="Google Sans"/>
              </a:rPr>
              <a:t> Exporters also benefit from new market practices and foreign competition, thus making them more quality compliant and competitive</a:t>
            </a:r>
            <a:endParaRPr lang="en-IN" dirty="0"/>
          </a:p>
        </p:txBody>
      </p:sp>
    </p:spTree>
    <p:extLst>
      <p:ext uri="{BB962C8B-B14F-4D97-AF65-F5344CB8AC3E}">
        <p14:creationId xmlns:p14="http://schemas.microsoft.com/office/powerpoint/2010/main" val="26921617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C000-B17D-5BD0-B18D-D68B20DCDB2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F10F9AA-970B-8127-F63D-EB88BDAC76E3}"/>
              </a:ext>
            </a:extLst>
          </p:cNvPr>
          <p:cNvSpPr>
            <a:spLocks noGrp="1"/>
          </p:cNvSpPr>
          <p:nvPr>
            <p:ph idx="1"/>
          </p:nvPr>
        </p:nvSpPr>
        <p:spPr/>
        <p:txBody>
          <a:bodyPr/>
          <a:lstStyle/>
          <a:p>
            <a:pPr algn="just"/>
            <a:r>
              <a:rPr lang="en-US" b="0" i="0" dirty="0">
                <a:solidFill>
                  <a:srgbClr val="35415B"/>
                </a:solidFill>
                <a:effectLst/>
                <a:highlight>
                  <a:srgbClr val="FAFAFA"/>
                </a:highlight>
                <a:latin typeface="georgia" panose="02040502050405020303" pitchFamily="18" charset="0"/>
              </a:rPr>
              <a:t>his is with respect to various representation has been sent to the CBIC to provide clarification on this issue, a </a:t>
            </a:r>
            <a:r>
              <a:rPr lang="en-US" b="1" i="0" dirty="0">
                <a:solidFill>
                  <a:srgbClr val="35415B"/>
                </a:solidFill>
                <a:effectLst/>
                <a:highlight>
                  <a:srgbClr val="FAFAFA"/>
                </a:highlight>
                <a:latin typeface="georgia" panose="02040502050405020303" pitchFamily="18" charset="0"/>
              </a:rPr>
              <a:t>Circular No, 161 dated 20/09/2021</a:t>
            </a:r>
            <a:r>
              <a:rPr lang="en-US" b="0" i="0" dirty="0">
                <a:solidFill>
                  <a:srgbClr val="35415B"/>
                </a:solidFill>
                <a:effectLst/>
                <a:highlight>
                  <a:srgbClr val="FAFAFA"/>
                </a:highlight>
                <a:latin typeface="georgia" panose="02040502050405020303" pitchFamily="18" charset="0"/>
              </a:rPr>
              <a:t> has been issued to elucidate all the related doubts as stated below:</a:t>
            </a:r>
            <a:endParaRPr lang="en-US" b="0" i="0" dirty="0">
              <a:solidFill>
                <a:srgbClr val="35415B"/>
              </a:solidFill>
              <a:effectLst/>
              <a:highlight>
                <a:srgbClr val="FAFAFA"/>
              </a:highlight>
              <a:latin typeface="Open Sans" panose="020B0606030504020204" pitchFamily="34" charset="0"/>
            </a:endParaRPr>
          </a:p>
          <a:p>
            <a:pPr algn="just"/>
            <a:r>
              <a:rPr lang="en-US" b="1" i="0" dirty="0">
                <a:solidFill>
                  <a:srgbClr val="35415B"/>
                </a:solidFill>
                <a:effectLst/>
                <a:highlight>
                  <a:srgbClr val="FAFAFA"/>
                </a:highlight>
                <a:latin typeface="georgia" panose="02040502050405020303" pitchFamily="18" charset="0"/>
              </a:rPr>
              <a:t>Question 1. Whether the Branch or Agency or Representational Office of Foreign Company located in India and Foreign Company located outside India shall be considered as merely establishment of distinct person?</a:t>
            </a:r>
            <a:endParaRPr lang="en-US" b="0" i="0" dirty="0">
              <a:solidFill>
                <a:srgbClr val="35415B"/>
              </a:solidFill>
              <a:effectLst/>
              <a:highlight>
                <a:srgbClr val="FAFAFA"/>
              </a:highlight>
              <a:latin typeface="Open Sans" panose="020B0606030504020204" pitchFamily="34" charset="0"/>
            </a:endParaRPr>
          </a:p>
          <a:p>
            <a:endParaRPr lang="en-IN" dirty="0"/>
          </a:p>
        </p:txBody>
      </p:sp>
    </p:spTree>
    <p:extLst>
      <p:ext uri="{BB962C8B-B14F-4D97-AF65-F5344CB8AC3E}">
        <p14:creationId xmlns:p14="http://schemas.microsoft.com/office/powerpoint/2010/main" val="14562114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A48B1-29CB-EBCD-0A8C-E3F5EFBEAE0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02A9DEE-4209-5BF5-BE58-428F041C8D1C}"/>
              </a:ext>
            </a:extLst>
          </p:cNvPr>
          <p:cNvSpPr>
            <a:spLocks noGrp="1"/>
          </p:cNvSpPr>
          <p:nvPr>
            <p:ph idx="1"/>
          </p:nvPr>
        </p:nvSpPr>
        <p:spPr/>
        <p:txBody>
          <a:bodyPr>
            <a:normAutofit fontScale="92500" lnSpcReduction="10000"/>
          </a:bodyPr>
          <a:lstStyle/>
          <a:p>
            <a:pPr algn="just"/>
            <a:r>
              <a:rPr lang="en-US" b="1" i="0" dirty="0">
                <a:solidFill>
                  <a:srgbClr val="35415B"/>
                </a:solidFill>
                <a:effectLst/>
                <a:highlight>
                  <a:srgbClr val="FAFAFA"/>
                </a:highlight>
                <a:latin typeface="georgia" panose="02040502050405020303" pitchFamily="18" charset="0"/>
              </a:rPr>
              <a:t>Clarification 1:</a:t>
            </a:r>
            <a:r>
              <a:rPr lang="en-US" b="0" i="0" dirty="0">
                <a:solidFill>
                  <a:srgbClr val="35415B"/>
                </a:solidFill>
                <a:effectLst/>
                <a:highlight>
                  <a:srgbClr val="FAFAFA"/>
                </a:highlight>
                <a:latin typeface="georgia" panose="02040502050405020303" pitchFamily="18" charset="0"/>
              </a:rPr>
              <a:t> On perusal of Explanation 2 of Section 8 read as “A person carrying on a business through a branch or an agency or a representational office in any territory shall be treated as having an establishment in that territory”, it is ample clear that in case foreign company is conducting business in India though a branch or an agency or a representation office, then the said branch or agency or representation office of the foreign company shall be considered as establishment of the foreign company.</a:t>
            </a:r>
            <a:endParaRPr lang="en-US" b="0" i="0" dirty="0">
              <a:solidFill>
                <a:srgbClr val="35415B"/>
              </a:solidFill>
              <a:effectLst/>
              <a:highlight>
                <a:srgbClr val="FAFAFA"/>
              </a:highlight>
              <a:latin typeface="Open Sans" panose="020B0606030504020204" pitchFamily="34" charset="0"/>
            </a:endParaRPr>
          </a:p>
          <a:p>
            <a:pPr algn="just"/>
            <a:r>
              <a:rPr lang="en-US" b="0" i="0" dirty="0">
                <a:solidFill>
                  <a:srgbClr val="35415B"/>
                </a:solidFill>
                <a:effectLst/>
                <a:highlight>
                  <a:srgbClr val="FAFAFA"/>
                </a:highlight>
                <a:latin typeface="georgia" panose="02040502050405020303" pitchFamily="18" charset="0"/>
              </a:rPr>
              <a:t>Therefore, the Supply of services by a branch or an agency or representational office of a foreign company, not incorporated in India, to any establishment of the said foreign company outside India, shall be treated as supply between establishments of distinct persons and shall not be considered as “export of services” in view of condition (v) of sub-section (6) of section 2 of IGST Act.</a:t>
            </a:r>
            <a:endParaRPr lang="en-US" b="0" i="0" dirty="0">
              <a:solidFill>
                <a:srgbClr val="35415B"/>
              </a:solidFill>
              <a:effectLst/>
              <a:highlight>
                <a:srgbClr val="FAFAFA"/>
              </a:highlight>
              <a:latin typeface="Open Sans" panose="020B0606030504020204" pitchFamily="34" charset="0"/>
            </a:endParaRPr>
          </a:p>
          <a:p>
            <a:endParaRPr lang="en-IN" dirty="0"/>
          </a:p>
        </p:txBody>
      </p:sp>
    </p:spTree>
    <p:extLst>
      <p:ext uri="{BB962C8B-B14F-4D97-AF65-F5344CB8AC3E}">
        <p14:creationId xmlns:p14="http://schemas.microsoft.com/office/powerpoint/2010/main" val="5243062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DBB90-62F2-9F02-77AC-E15A916ED6C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859A124-E466-0F87-1EA1-98DB047CB372}"/>
              </a:ext>
            </a:extLst>
          </p:cNvPr>
          <p:cNvSpPr>
            <a:spLocks noGrp="1"/>
          </p:cNvSpPr>
          <p:nvPr>
            <p:ph idx="1"/>
          </p:nvPr>
        </p:nvSpPr>
        <p:spPr/>
        <p:txBody>
          <a:bodyPr/>
          <a:lstStyle/>
          <a:p>
            <a:pPr algn="just"/>
            <a:r>
              <a:rPr lang="en-US" b="1" i="0" dirty="0">
                <a:solidFill>
                  <a:srgbClr val="35415B"/>
                </a:solidFill>
                <a:effectLst/>
                <a:highlight>
                  <a:srgbClr val="FAFAFA"/>
                </a:highlight>
                <a:latin typeface="georgia" panose="02040502050405020303" pitchFamily="18" charset="0"/>
              </a:rPr>
              <a:t>Q2. Whether the branch or agency or representational office of Indian company located outside India be treated as establishment of Indian company located in India?</a:t>
            </a:r>
            <a:endParaRPr lang="en-US" b="0" i="0" dirty="0">
              <a:solidFill>
                <a:srgbClr val="35415B"/>
              </a:solidFill>
              <a:effectLst/>
              <a:highlight>
                <a:srgbClr val="FAFAFA"/>
              </a:highlight>
              <a:latin typeface="Open Sans" panose="020B0606030504020204" pitchFamily="34" charset="0"/>
            </a:endParaRPr>
          </a:p>
          <a:p>
            <a:pPr algn="just"/>
            <a:r>
              <a:rPr lang="en-US" b="1" i="0" dirty="0">
                <a:solidFill>
                  <a:srgbClr val="35415B"/>
                </a:solidFill>
                <a:effectLst/>
                <a:highlight>
                  <a:srgbClr val="FAFAFA"/>
                </a:highlight>
                <a:latin typeface="georgia" panose="02040502050405020303" pitchFamily="18" charset="0"/>
              </a:rPr>
              <a:t>Clarification 2:</a:t>
            </a:r>
            <a:r>
              <a:rPr lang="en-US" b="0" i="0" dirty="0">
                <a:solidFill>
                  <a:srgbClr val="35415B"/>
                </a:solidFill>
                <a:effectLst/>
                <a:highlight>
                  <a:srgbClr val="FAFAFA"/>
                </a:highlight>
                <a:latin typeface="georgia" panose="02040502050405020303" pitchFamily="18" charset="0"/>
              </a:rPr>
              <a:t> Again, on perusal of Explanation 2 of Section 8, it is ample clear that if an Indian Company is carrying business activity outside India though a branch or agency or representational office located outside India, then the said branch or agency or representation office of the Indian company shall be considered as establishment of that Indian Company.</a:t>
            </a:r>
            <a:endParaRPr lang="en-US" b="0" i="0" dirty="0">
              <a:solidFill>
                <a:srgbClr val="35415B"/>
              </a:solidFill>
              <a:effectLst/>
              <a:highlight>
                <a:srgbClr val="FAFAFA"/>
              </a:highlight>
              <a:latin typeface="Open Sans" panose="020B0606030504020204" pitchFamily="34" charset="0"/>
            </a:endParaRPr>
          </a:p>
          <a:p>
            <a:endParaRPr lang="en-IN" dirty="0"/>
          </a:p>
        </p:txBody>
      </p:sp>
    </p:spTree>
    <p:extLst>
      <p:ext uri="{BB962C8B-B14F-4D97-AF65-F5344CB8AC3E}">
        <p14:creationId xmlns:p14="http://schemas.microsoft.com/office/powerpoint/2010/main" val="8758532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65A9D-3102-5DEE-FAAF-5FC026BB944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6E2E20A-D6A2-D0C1-5E68-4BB6A958E299}"/>
              </a:ext>
            </a:extLst>
          </p:cNvPr>
          <p:cNvSpPr>
            <a:spLocks noGrp="1"/>
          </p:cNvSpPr>
          <p:nvPr>
            <p:ph idx="1"/>
          </p:nvPr>
        </p:nvSpPr>
        <p:spPr/>
        <p:txBody>
          <a:bodyPr/>
          <a:lstStyle/>
          <a:p>
            <a:r>
              <a:rPr lang="en-US" b="0" i="0" dirty="0">
                <a:solidFill>
                  <a:srgbClr val="35415B"/>
                </a:solidFill>
                <a:effectLst/>
                <a:highlight>
                  <a:srgbClr val="FAFAFA"/>
                </a:highlight>
                <a:latin typeface="georgia" panose="02040502050405020303" pitchFamily="18" charset="0"/>
              </a:rPr>
              <a:t>Therefore, any supply of service by a company incorporated in India to its branch or agency or representational office, located in any other country and not incorporated under the laws of the said country, shall also be considered as supply between establishments of distinct persons and cannot be treated as export of services under the provisions of GST Act.</a:t>
            </a:r>
            <a:endParaRPr lang="en-IN" dirty="0"/>
          </a:p>
        </p:txBody>
      </p:sp>
    </p:spTree>
    <p:extLst>
      <p:ext uri="{BB962C8B-B14F-4D97-AF65-F5344CB8AC3E}">
        <p14:creationId xmlns:p14="http://schemas.microsoft.com/office/powerpoint/2010/main" val="22001927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3FB6F-02BC-75DD-5392-FA5CC93F931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3FED286-AA72-66A8-A966-D31BBF1E4F20}"/>
              </a:ext>
            </a:extLst>
          </p:cNvPr>
          <p:cNvSpPr>
            <a:spLocks noGrp="1"/>
          </p:cNvSpPr>
          <p:nvPr>
            <p:ph idx="1"/>
          </p:nvPr>
        </p:nvSpPr>
        <p:spPr/>
        <p:txBody>
          <a:bodyPr>
            <a:normAutofit fontScale="92500" lnSpcReduction="10000"/>
          </a:bodyPr>
          <a:lstStyle/>
          <a:p>
            <a:pPr algn="just"/>
            <a:r>
              <a:rPr lang="en-US" b="1" i="0" dirty="0">
                <a:solidFill>
                  <a:srgbClr val="35415B"/>
                </a:solidFill>
                <a:effectLst/>
                <a:highlight>
                  <a:srgbClr val="FAFAFA"/>
                </a:highlight>
                <a:latin typeface="georgia" panose="02040502050405020303" pitchFamily="18" charset="0"/>
              </a:rPr>
              <a:t>Q3. Whether the relationship between the holding company &amp; subsidiary company can be considered as merely establishment of distinct person?</a:t>
            </a:r>
            <a:endParaRPr lang="en-US" b="0" i="0" dirty="0">
              <a:solidFill>
                <a:srgbClr val="35415B"/>
              </a:solidFill>
              <a:effectLst/>
              <a:highlight>
                <a:srgbClr val="FAFAFA"/>
              </a:highlight>
              <a:latin typeface="Open Sans" panose="020B0606030504020204" pitchFamily="34" charset="0"/>
            </a:endParaRPr>
          </a:p>
          <a:p>
            <a:pPr algn="just"/>
            <a:r>
              <a:rPr lang="en-US" b="1" i="0" dirty="0">
                <a:solidFill>
                  <a:srgbClr val="35415B"/>
                </a:solidFill>
                <a:effectLst/>
                <a:highlight>
                  <a:srgbClr val="FAFAFA"/>
                </a:highlight>
                <a:latin typeface="georgia" panose="02040502050405020303" pitchFamily="18" charset="0"/>
              </a:rPr>
              <a:t>Clarification 3:</a:t>
            </a:r>
            <a:r>
              <a:rPr lang="en-US" b="0" i="0" dirty="0">
                <a:solidFill>
                  <a:srgbClr val="35415B"/>
                </a:solidFill>
                <a:effectLst/>
                <a:highlight>
                  <a:srgbClr val="FAFAFA"/>
                </a:highlight>
                <a:latin typeface="georgia" panose="02040502050405020303" pitchFamily="18" charset="0"/>
              </a:rPr>
              <a:t> The constitution of the both the holding &amp; subsidiary company are having separate legal entity and incorporated under the law of one or more countries. Thus, a subsidiary/ sister concern/ group concern of any foreign company which is incorporated in India, then the said company incorporated in India will be considered as a separate “person” under the provisions of CGST Act and vice versa. Accordingly, both would be considered as a separate legal entity/person and would not be considered as “</a:t>
            </a:r>
            <a:r>
              <a:rPr lang="en-US" b="0" i="1" dirty="0">
                <a:solidFill>
                  <a:srgbClr val="35415B"/>
                </a:solidFill>
                <a:effectLst/>
                <a:highlight>
                  <a:srgbClr val="FAFAFA"/>
                </a:highlight>
                <a:latin typeface="georgia" panose="02040502050405020303" pitchFamily="18" charset="0"/>
              </a:rPr>
              <a:t>merely establishments of a distinct person in accordance with Explanation 1 in section 8</a:t>
            </a:r>
            <a:r>
              <a:rPr lang="en-US" b="0" i="0" dirty="0">
                <a:solidFill>
                  <a:srgbClr val="35415B"/>
                </a:solidFill>
                <a:effectLst/>
                <a:highlight>
                  <a:srgbClr val="FAFAFA"/>
                </a:highlight>
                <a:latin typeface="georgia" panose="02040502050405020303" pitchFamily="18" charset="0"/>
              </a:rPr>
              <a:t>”.</a:t>
            </a:r>
            <a:endParaRPr lang="en-US" b="0" i="0" dirty="0">
              <a:solidFill>
                <a:srgbClr val="35415B"/>
              </a:solidFill>
              <a:effectLst/>
              <a:highlight>
                <a:srgbClr val="FAFAFA"/>
              </a:highlight>
              <a:latin typeface="Open Sans" panose="020B0606030504020204" pitchFamily="34" charset="0"/>
            </a:endParaRPr>
          </a:p>
          <a:p>
            <a:endParaRPr lang="en-IN" dirty="0"/>
          </a:p>
        </p:txBody>
      </p:sp>
    </p:spTree>
    <p:extLst>
      <p:ext uri="{BB962C8B-B14F-4D97-AF65-F5344CB8AC3E}">
        <p14:creationId xmlns:p14="http://schemas.microsoft.com/office/powerpoint/2010/main" val="467359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7DFE0-14E6-2860-3489-6F7E05C4CB5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34E2535-729C-F763-1E22-A032097C799C}"/>
              </a:ext>
            </a:extLst>
          </p:cNvPr>
          <p:cNvSpPr>
            <a:spLocks noGrp="1"/>
          </p:cNvSpPr>
          <p:nvPr>
            <p:ph idx="1"/>
          </p:nvPr>
        </p:nvSpPr>
        <p:spPr/>
        <p:txBody>
          <a:bodyPr/>
          <a:lstStyle/>
          <a:p>
            <a:r>
              <a:rPr lang="en-US" b="0" i="0" dirty="0">
                <a:solidFill>
                  <a:srgbClr val="35415B"/>
                </a:solidFill>
                <a:effectLst/>
                <a:highlight>
                  <a:srgbClr val="FAFAFA"/>
                </a:highlight>
                <a:latin typeface="georgia" panose="02040502050405020303" pitchFamily="18" charset="0"/>
              </a:rPr>
              <a:t>Therefore, supply of services by a subsidiary/ sister concern/ group concern, etc. of a foreign company, which is incorporated in India under the Companies Act, 2013 (Subsidiary Company), to the establishments of the said foreign company located outside India (incorporated outside India i.e. Holding Company), would not be barred by the condition (v) of the sub-section (6) of the section 2 of the IGST Act 2017 for being considered as export of services, as it would not be treated as supply between merely establishments of distinct persons under Explanation 1 of section 8 of IGST Act 2017 &amp; vice-versa.</a:t>
            </a:r>
            <a:endParaRPr lang="en-IN" dirty="0"/>
          </a:p>
        </p:txBody>
      </p:sp>
    </p:spTree>
    <p:extLst>
      <p:ext uri="{BB962C8B-B14F-4D97-AF65-F5344CB8AC3E}">
        <p14:creationId xmlns:p14="http://schemas.microsoft.com/office/powerpoint/2010/main" val="739564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4D015-2B96-0104-02D9-916B1C96BD2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7BA5895-0ABF-E2C6-32B7-4E880026E774}"/>
              </a:ext>
            </a:extLst>
          </p:cNvPr>
          <p:cNvSpPr>
            <a:spLocks noGrp="1"/>
          </p:cNvSpPr>
          <p:nvPr>
            <p:ph idx="1"/>
          </p:nvPr>
        </p:nvSpPr>
        <p:spPr/>
        <p:txBody>
          <a:bodyPr/>
          <a:lstStyle/>
          <a:p>
            <a:r>
              <a:rPr lang="en-US" b="1" i="0" u="sng" dirty="0">
                <a:solidFill>
                  <a:srgbClr val="35415B"/>
                </a:solidFill>
                <a:effectLst/>
                <a:highlight>
                  <a:srgbClr val="FAFAFA"/>
                </a:highlight>
                <a:latin typeface="georgia" panose="02040502050405020303" pitchFamily="18" charset="0"/>
              </a:rPr>
              <a:t>Conclusion:</a:t>
            </a:r>
            <a:r>
              <a:rPr lang="en-US" b="0" i="0" dirty="0">
                <a:solidFill>
                  <a:srgbClr val="35415B"/>
                </a:solidFill>
                <a:effectLst/>
                <a:highlight>
                  <a:srgbClr val="FAFAFA"/>
                </a:highlight>
                <a:latin typeface="georgia" panose="02040502050405020303" pitchFamily="18" charset="0"/>
              </a:rPr>
              <a:t> It is now clarified to remove the ambiguity that in case two entities where one is located in India and other is located outside India and vice versa, are incorporated in the laws of that respective country, in that that case both the entities cannot be considered as merely establishment of the distinct person and therefore qualifies for the Export of Services.</a:t>
            </a:r>
            <a:endParaRPr lang="en-IN" dirty="0"/>
          </a:p>
        </p:txBody>
      </p:sp>
    </p:spTree>
    <p:extLst>
      <p:ext uri="{BB962C8B-B14F-4D97-AF65-F5344CB8AC3E}">
        <p14:creationId xmlns:p14="http://schemas.microsoft.com/office/powerpoint/2010/main" val="26598380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2B250-8A1D-C211-FC6B-205D34C2D220}"/>
              </a:ext>
            </a:extLst>
          </p:cNvPr>
          <p:cNvSpPr>
            <a:spLocks noGrp="1"/>
          </p:cNvSpPr>
          <p:nvPr>
            <p:ph type="title"/>
          </p:nvPr>
        </p:nvSpPr>
        <p:spPr>
          <a:xfrm>
            <a:off x="609600" y="1984248"/>
            <a:ext cx="11074400" cy="2441448"/>
          </a:xfrm>
        </p:spPr>
        <p:txBody>
          <a:bodyPr>
            <a:normAutofit/>
          </a:bodyPr>
          <a:lstStyle/>
          <a:p>
            <a:pPr algn="ctr"/>
            <a:r>
              <a:rPr lang="en-IN" sz="2800" b="1" kern="180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hlinkClick r:id="rId2" tooltip="Export of Goods and Services Under GST – Implications &amp; Refund Provisions">
                  <a:extLst>
                    <a:ext uri="{A12FA001-AC4F-418D-AE19-62706E023703}">
                      <ahyp:hlinkClr xmlns:ahyp="http://schemas.microsoft.com/office/drawing/2018/hyperlinkcolor" val="tx"/>
                    </a:ext>
                  </a:extLst>
                </a:hlinkClick>
              </a:rPr>
              <a:t>Export of Goods and Services Under GST – </a:t>
            </a:r>
            <a:br>
              <a:rPr lang="en-IN" sz="2800" b="1" kern="180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hlinkClick r:id="rId2" tooltip="Export of Goods and Services Under GST – Implications &amp; Refund Provisions">
                  <a:extLst>
                    <a:ext uri="{A12FA001-AC4F-418D-AE19-62706E023703}">
                      <ahyp:hlinkClr xmlns:ahyp="http://schemas.microsoft.com/office/drawing/2018/hyperlinkcolor" val="tx"/>
                    </a:ext>
                  </a:extLst>
                </a:hlinkClick>
              </a:rPr>
            </a:br>
            <a:r>
              <a:rPr lang="en-IN" sz="2800" b="1" kern="180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hlinkClick r:id="rId2" tooltip="Export of Goods and Services Under GST – Implications &amp; Refund Provisions">
                  <a:extLst>
                    <a:ext uri="{A12FA001-AC4F-418D-AE19-62706E023703}">
                      <ahyp:hlinkClr xmlns:ahyp="http://schemas.microsoft.com/office/drawing/2018/hyperlinkcolor" val="tx"/>
                    </a:ext>
                  </a:extLst>
                </a:hlinkClick>
              </a:rPr>
              <a:t>Implications &amp; Refund Provisions</a:t>
            </a:r>
            <a:br>
              <a:rPr lang="en-IN" sz="2800" b="1" kern="100" dirty="0">
                <a:solidFill>
                  <a:schemeClr val="tx1"/>
                </a:solidFill>
                <a:effectLst/>
                <a:latin typeface="Calibri" panose="020F0502020204030204" pitchFamily="34" charset="0"/>
                <a:ea typeface="Calibri" panose="020F0502020204030204" pitchFamily="34" charset="0"/>
                <a:cs typeface="Latha" panose="020B0604020202020204" pitchFamily="34" charset="0"/>
              </a:rPr>
            </a:br>
            <a:endParaRPr lang="en-IN" sz="2800" b="1" dirty="0">
              <a:solidFill>
                <a:schemeClr val="tx1"/>
              </a:solidFill>
            </a:endParaRPr>
          </a:p>
        </p:txBody>
      </p:sp>
    </p:spTree>
    <p:extLst>
      <p:ext uri="{BB962C8B-B14F-4D97-AF65-F5344CB8AC3E}">
        <p14:creationId xmlns:p14="http://schemas.microsoft.com/office/powerpoint/2010/main" val="123970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02DBB-8B66-E4F1-0757-9DA92BFE463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D8FDFDC-8922-4AA1-270E-7F97996E5DA3}"/>
              </a:ext>
            </a:extLst>
          </p:cNvPr>
          <p:cNvSpPr>
            <a:spLocks noGrp="1"/>
          </p:cNvSpPr>
          <p:nvPr>
            <p:ph idx="1"/>
          </p:nvPr>
        </p:nvSpPr>
        <p:spPr/>
        <p:txBody>
          <a:bodyPr/>
          <a:lstStyle/>
          <a:p>
            <a:pPr algn="just">
              <a:lnSpc>
                <a:spcPct val="150000"/>
              </a:lnSpc>
            </a:pPr>
            <a:r>
              <a:rPr lang="en-IN" sz="1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Under GST export of goods and services will be deemed as ‘inter-State supplies’ and will be treated as ‘</a:t>
            </a:r>
            <a:r>
              <a:rPr lang="en-IN" sz="1800" kern="0" dirty="0">
                <a:effectLst/>
                <a:highlight>
                  <a:srgbClr val="FFFFFF"/>
                </a:highlight>
                <a:latin typeface="Open Sans" panose="020B0606030504020204" pitchFamily="34" charset="0"/>
                <a:ea typeface="Times New Roman" panose="02020603050405020304" pitchFamily="18" charset="0"/>
                <a:cs typeface="Latha" panose="020B0604020202020204" pitchFamily="34" charset="0"/>
                <a:hlinkClick r:id="rId2">
                  <a:extLst>
                    <a:ext uri="{A12FA001-AC4F-418D-AE19-62706E023703}">
                      <ahyp:hlinkClr xmlns:ahyp="http://schemas.microsoft.com/office/drawing/2018/hyperlinkcolor" val="tx"/>
                    </a:ext>
                  </a:extLst>
                </a:hlinkClick>
              </a:rPr>
              <a:t>zero-rated supply</a:t>
            </a:r>
            <a:r>
              <a:rPr lang="en-IN" sz="1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 </a:t>
            </a:r>
          </a:p>
          <a:p>
            <a:pPr algn="just">
              <a:lnSpc>
                <a:spcPct val="150000"/>
              </a:lnSpc>
            </a:pPr>
            <a:r>
              <a:rPr lang="en-IN" sz="1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‘Zero-rated supply’ makes the </a:t>
            </a:r>
            <a:r>
              <a:rPr lang="en-IN" sz="1800" b="1"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entire supply tax free</a:t>
            </a:r>
            <a:r>
              <a:rPr lang="en-IN" sz="1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 </a:t>
            </a:r>
          </a:p>
          <a:p>
            <a:pPr algn="just">
              <a:lnSpc>
                <a:spcPct val="150000"/>
              </a:lnSpc>
            </a:pPr>
            <a:r>
              <a:rPr lang="en-IN" sz="1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In nut-shell, there will be no tax burden either at the Input Stage or at the Final Output Stage.</a:t>
            </a:r>
            <a:endParaRPr lang="en-IN" sz="1800" kern="100" dirty="0">
              <a:effectLst/>
              <a:highlight>
                <a:srgbClr val="FFFFFF"/>
              </a:highligh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12379749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1E451-C855-68D4-5F91-F006226D2DB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CADE012-F891-F13B-E6CF-701D294AC344}"/>
              </a:ext>
            </a:extLst>
          </p:cNvPr>
          <p:cNvSpPr>
            <a:spLocks noGrp="1"/>
          </p:cNvSpPr>
          <p:nvPr>
            <p:ph idx="1"/>
          </p:nvPr>
        </p:nvSpPr>
        <p:spPr/>
        <p:txBody>
          <a:bodyPr>
            <a:normAutofit/>
          </a:bodyPr>
          <a:lstStyle/>
          <a:p>
            <a:pPr algn="just" fontAlgn="ctr">
              <a:lnSpc>
                <a:spcPct val="150000"/>
              </a:lnSpc>
              <a:spcAft>
                <a:spcPts val="800"/>
              </a:spcAft>
            </a:pPr>
            <a:r>
              <a:rPr lang="en-IN" sz="1800" b="1"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Exports under GST</a:t>
            </a:r>
          </a:p>
          <a:p>
            <a:pPr algn="just" fontAlgn="ctr">
              <a:lnSpc>
                <a:spcPct val="150000"/>
              </a:lnSpc>
              <a:spcAft>
                <a:spcPts val="800"/>
              </a:spcAft>
            </a:pPr>
            <a:r>
              <a:rPr lang="en-IN" sz="1800" kern="0" dirty="0">
                <a:solidFill>
                  <a:srgbClr val="002762"/>
                </a:solidFill>
                <a:highlight>
                  <a:srgbClr val="FFFFFF"/>
                </a:highlight>
                <a:latin typeface="Open Sans" panose="020B0606030504020204" pitchFamily="34" charset="0"/>
                <a:cs typeface="Latha" panose="020B0604020202020204" pitchFamily="34" charset="0"/>
              </a:rPr>
              <a:t>IGST Act 2017 has  IX (9) chapters and 25 sections.</a:t>
            </a:r>
          </a:p>
          <a:p>
            <a:pPr algn="just" fontAlgn="ctr">
              <a:lnSpc>
                <a:spcPct val="150000"/>
              </a:lnSpc>
              <a:spcAft>
                <a:spcPts val="800"/>
              </a:spcAft>
            </a:pPr>
            <a:r>
              <a:rPr lang="en-IN" sz="1800" kern="0" dirty="0">
                <a:solidFill>
                  <a:srgbClr val="002762"/>
                </a:solidFill>
                <a:highlight>
                  <a:srgbClr val="FFFFFF"/>
                </a:highlight>
                <a:latin typeface="Open Sans" panose="020B0606030504020204" pitchFamily="34" charset="0"/>
                <a:ea typeface="Times New Roman" panose="02020603050405020304" pitchFamily="18" charset="0"/>
                <a:cs typeface="Latha" panose="020B0604020202020204" pitchFamily="34" charset="0"/>
              </a:rPr>
              <a:t>G</a:t>
            </a:r>
            <a:r>
              <a:rPr lang="en-IN" sz="1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oods’ , being tangible in nature,  can easily be deemed to be exported as and when it crosses the territorial borders of India. </a:t>
            </a:r>
          </a:p>
          <a:p>
            <a:pPr algn="just" fontAlgn="ctr">
              <a:lnSpc>
                <a:spcPct val="150000"/>
              </a:lnSpc>
              <a:spcAft>
                <a:spcPts val="800"/>
              </a:spcAft>
            </a:pPr>
            <a:r>
              <a:rPr lang="en-IN" sz="1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However, ‘services’ being intangible, export of it has a different treatment.</a:t>
            </a:r>
            <a:endParaRPr lang="en-IN" sz="1800" kern="100" dirty="0">
              <a:effectLst/>
              <a:highlight>
                <a:srgbClr val="FFFFFF"/>
              </a:highlight>
              <a:latin typeface="Calibri" panose="020F0502020204030204" pitchFamily="34" charset="0"/>
              <a:ea typeface="Calibri" panose="020F0502020204030204" pitchFamily="34" charset="0"/>
              <a:cs typeface="Latha" panose="020B0604020202020204" pitchFamily="34" charset="0"/>
            </a:endParaRPr>
          </a:p>
          <a:p>
            <a:pPr algn="just" fontAlgn="ctr">
              <a:lnSpc>
                <a:spcPct val="150000"/>
              </a:lnSpc>
              <a:spcAft>
                <a:spcPts val="800"/>
              </a:spcAft>
            </a:pPr>
            <a:r>
              <a:rPr lang="en-IN" sz="1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‘Export of Goods’ defined under section 2(5) of the IGST Act and ‘Export of Services’ defined under section 2(6) of the IGST Act clarifies the same. </a:t>
            </a:r>
          </a:p>
          <a:p>
            <a:pPr algn="just" fontAlgn="ctr">
              <a:lnSpc>
                <a:spcPct val="150000"/>
              </a:lnSpc>
              <a:spcAft>
                <a:spcPts val="800"/>
              </a:spcAft>
            </a:pPr>
            <a:endParaRPr lang="en-IN" sz="1800" kern="100" dirty="0">
              <a:effectLst/>
              <a:highlight>
                <a:srgbClr val="FFFFFF"/>
              </a:highlight>
              <a:latin typeface="Calibri" panose="020F0502020204030204" pitchFamily="34" charset="0"/>
              <a:ea typeface="Calibri" panose="020F0502020204030204" pitchFamily="34" charset="0"/>
              <a:cs typeface="Latha" panose="020B0604020202020204" pitchFamily="34" charset="0"/>
            </a:endParaRPr>
          </a:p>
          <a:p>
            <a:pPr algn="just">
              <a:lnSpc>
                <a:spcPct val="150000"/>
              </a:lnSpc>
            </a:pPr>
            <a:endParaRPr lang="en-IN" dirty="0"/>
          </a:p>
        </p:txBody>
      </p:sp>
    </p:spTree>
    <p:extLst>
      <p:ext uri="{BB962C8B-B14F-4D97-AF65-F5344CB8AC3E}">
        <p14:creationId xmlns:p14="http://schemas.microsoft.com/office/powerpoint/2010/main" val="3769522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BF670-BBB1-82AA-52CE-34304A307472}"/>
              </a:ext>
            </a:extLst>
          </p:cNvPr>
          <p:cNvSpPr>
            <a:spLocks noGrp="1"/>
          </p:cNvSpPr>
          <p:nvPr>
            <p:ph type="title"/>
          </p:nvPr>
        </p:nvSpPr>
        <p:spPr/>
        <p:txBody>
          <a:bodyPr/>
          <a:lstStyle/>
          <a:p>
            <a:endParaRPr lang="en-IN"/>
          </a:p>
        </p:txBody>
      </p:sp>
      <p:sp>
        <p:nvSpPr>
          <p:cNvPr id="3" name="Text Placeholder 2">
            <a:extLst>
              <a:ext uri="{FF2B5EF4-FFF2-40B4-BE49-F238E27FC236}">
                <a16:creationId xmlns:a16="http://schemas.microsoft.com/office/drawing/2014/main" id="{CB6D3DCB-ED14-5EA7-BB7E-7F24B258D0DD}"/>
              </a:ext>
            </a:extLst>
          </p:cNvPr>
          <p:cNvSpPr>
            <a:spLocks noGrp="1"/>
          </p:cNvSpPr>
          <p:nvPr>
            <p:ph type="body" idx="1"/>
          </p:nvPr>
        </p:nvSpPr>
        <p:spPr/>
        <p:txBody>
          <a:bodyPr/>
          <a:lstStyle/>
          <a:p>
            <a:r>
              <a:rPr lang="en-IN" dirty="0"/>
              <a:t>Pros</a:t>
            </a:r>
          </a:p>
        </p:txBody>
      </p:sp>
      <p:sp>
        <p:nvSpPr>
          <p:cNvPr id="4" name="Text Placeholder 3">
            <a:extLst>
              <a:ext uri="{FF2B5EF4-FFF2-40B4-BE49-F238E27FC236}">
                <a16:creationId xmlns:a16="http://schemas.microsoft.com/office/drawing/2014/main" id="{829AB1C4-D5E9-49F1-063C-2A2B40D40CDB}"/>
              </a:ext>
            </a:extLst>
          </p:cNvPr>
          <p:cNvSpPr>
            <a:spLocks noGrp="1"/>
          </p:cNvSpPr>
          <p:nvPr>
            <p:ph type="body" sz="half" idx="3"/>
          </p:nvPr>
        </p:nvSpPr>
        <p:spPr/>
        <p:txBody>
          <a:bodyPr/>
          <a:lstStyle/>
          <a:p>
            <a:r>
              <a:rPr lang="en-IN" dirty="0"/>
              <a:t>Cons</a:t>
            </a:r>
          </a:p>
        </p:txBody>
      </p:sp>
      <p:sp>
        <p:nvSpPr>
          <p:cNvPr id="5" name="Content Placeholder 4">
            <a:extLst>
              <a:ext uri="{FF2B5EF4-FFF2-40B4-BE49-F238E27FC236}">
                <a16:creationId xmlns:a16="http://schemas.microsoft.com/office/drawing/2014/main" id="{3EFB030B-6232-B763-E729-DD2E82CC6509}"/>
              </a:ext>
            </a:extLst>
          </p:cNvPr>
          <p:cNvSpPr>
            <a:spLocks noGrp="1"/>
          </p:cNvSpPr>
          <p:nvPr>
            <p:ph sz="quarter" idx="2"/>
          </p:nvPr>
        </p:nvSpPr>
        <p:spPr/>
        <p:txBody>
          <a:bodyPr>
            <a:normAutofit/>
          </a:bodyPr>
          <a:lstStyle/>
          <a:p>
            <a:pPr algn="l"/>
            <a:r>
              <a:rPr lang="en-US" b="1" i="0" dirty="0">
                <a:solidFill>
                  <a:srgbClr val="111111"/>
                </a:solidFill>
                <a:effectLst/>
                <a:highlight>
                  <a:srgbClr val="FFFFFF"/>
                </a:highlight>
                <a:latin typeface="Cabin-semi-bold"/>
              </a:rPr>
              <a:t>Exporting</a:t>
            </a:r>
          </a:p>
          <a:p>
            <a:pPr algn="l">
              <a:buFont typeface="Arial" panose="020B0604020202020204" pitchFamily="34" charset="0"/>
              <a:buChar char="•"/>
            </a:pPr>
            <a:r>
              <a:rPr lang="en-US" b="0" i="0" dirty="0">
                <a:solidFill>
                  <a:srgbClr val="111111"/>
                </a:solidFill>
                <a:effectLst/>
                <a:highlight>
                  <a:srgbClr val="FFFFFF"/>
                </a:highlight>
                <a:latin typeface="SourceSansPro"/>
              </a:rPr>
              <a:t>Often allows for greater economic activity leading to higher revenue</a:t>
            </a:r>
          </a:p>
          <a:p>
            <a:pPr algn="l">
              <a:buFont typeface="Arial" panose="020B0604020202020204" pitchFamily="34" charset="0"/>
              <a:buChar char="•"/>
            </a:pPr>
            <a:r>
              <a:rPr lang="en-US" b="0" i="0" dirty="0">
                <a:solidFill>
                  <a:srgbClr val="111111"/>
                </a:solidFill>
                <a:effectLst/>
                <a:highlight>
                  <a:srgbClr val="FFFFFF"/>
                </a:highlight>
                <a:latin typeface="SourceSansPro"/>
              </a:rPr>
              <a:t>May result in production efficiencies due to scaling manufacturing</a:t>
            </a:r>
          </a:p>
          <a:p>
            <a:pPr algn="l">
              <a:buFont typeface="Arial" panose="020B0604020202020204" pitchFamily="34" charset="0"/>
              <a:buChar char="•"/>
            </a:pPr>
            <a:r>
              <a:rPr lang="en-US" b="0" i="0" dirty="0">
                <a:solidFill>
                  <a:srgbClr val="111111"/>
                </a:solidFill>
                <a:effectLst/>
                <a:highlight>
                  <a:srgbClr val="FFFFFF"/>
                </a:highlight>
                <a:latin typeface="SourceSansPro"/>
              </a:rPr>
              <a:t>May result in greater innovation and R&amp;D through working with foreign partners</a:t>
            </a:r>
          </a:p>
          <a:p>
            <a:pPr algn="l">
              <a:buFont typeface="Arial" panose="020B0604020202020204" pitchFamily="34" charset="0"/>
              <a:buChar char="•"/>
            </a:pPr>
            <a:r>
              <a:rPr lang="en-US" b="0" i="0" dirty="0">
                <a:solidFill>
                  <a:srgbClr val="111111"/>
                </a:solidFill>
                <a:effectLst/>
                <a:highlight>
                  <a:srgbClr val="FFFFFF"/>
                </a:highlight>
                <a:latin typeface="SourceSansPro"/>
              </a:rPr>
              <a:t>May reduce operational risk in some areas as revenue streams become more diversified</a:t>
            </a:r>
          </a:p>
          <a:p>
            <a:endParaRPr lang="en-IN" dirty="0"/>
          </a:p>
        </p:txBody>
      </p:sp>
      <p:sp>
        <p:nvSpPr>
          <p:cNvPr id="6" name="Content Placeholder 5">
            <a:extLst>
              <a:ext uri="{FF2B5EF4-FFF2-40B4-BE49-F238E27FC236}">
                <a16:creationId xmlns:a16="http://schemas.microsoft.com/office/drawing/2014/main" id="{4ECA9D44-EDA2-058C-D06B-247C4716D199}"/>
              </a:ext>
            </a:extLst>
          </p:cNvPr>
          <p:cNvSpPr>
            <a:spLocks noGrp="1"/>
          </p:cNvSpPr>
          <p:nvPr>
            <p:ph sz="quarter" idx="4"/>
          </p:nvPr>
        </p:nvSpPr>
        <p:spPr/>
        <p:txBody>
          <a:bodyPr>
            <a:normAutofit/>
          </a:bodyPr>
          <a:lstStyle/>
          <a:p>
            <a:pPr algn="l">
              <a:buFont typeface="Arial" panose="020B0604020202020204" pitchFamily="34" charset="0"/>
              <a:buChar char="•"/>
            </a:pPr>
            <a:r>
              <a:rPr lang="en-US" b="0" i="0" dirty="0">
                <a:solidFill>
                  <a:srgbClr val="111111"/>
                </a:solidFill>
                <a:effectLst/>
                <a:highlight>
                  <a:srgbClr val="FFFFFF"/>
                </a:highlight>
                <a:latin typeface="SourceSansPro"/>
              </a:rPr>
              <a:t>May result in high transportation charges</a:t>
            </a:r>
          </a:p>
          <a:p>
            <a:pPr algn="l">
              <a:buFont typeface="Arial" panose="020B0604020202020204" pitchFamily="34" charset="0"/>
              <a:buChar char="•"/>
            </a:pPr>
            <a:r>
              <a:rPr lang="en-US" b="0" i="0" dirty="0">
                <a:solidFill>
                  <a:srgbClr val="111111"/>
                </a:solidFill>
                <a:effectLst/>
                <a:highlight>
                  <a:srgbClr val="FFFFFF"/>
                </a:highlight>
                <a:latin typeface="SourceSansPro"/>
              </a:rPr>
              <a:t>May not be achievable by smaller entities due to lack of knowledge and resources</a:t>
            </a:r>
          </a:p>
          <a:p>
            <a:pPr algn="l">
              <a:buFont typeface="Arial" panose="020B0604020202020204" pitchFamily="34" charset="0"/>
              <a:buChar char="•"/>
            </a:pPr>
            <a:r>
              <a:rPr lang="en-US" b="0" i="0" dirty="0">
                <a:solidFill>
                  <a:srgbClr val="111111"/>
                </a:solidFill>
                <a:effectLst/>
                <a:highlight>
                  <a:srgbClr val="FFFFFF"/>
                </a:highlight>
                <a:latin typeface="SourceSansPro"/>
              </a:rPr>
              <a:t>May result in currency exchange risk due to devaluating currencies</a:t>
            </a:r>
          </a:p>
          <a:p>
            <a:pPr algn="l">
              <a:buFont typeface="Arial" panose="020B0604020202020204" pitchFamily="34" charset="0"/>
              <a:buChar char="•"/>
            </a:pPr>
            <a:r>
              <a:rPr lang="en-US" b="0" i="0" dirty="0">
                <a:solidFill>
                  <a:srgbClr val="111111"/>
                </a:solidFill>
                <a:effectLst/>
                <a:highlight>
                  <a:srgbClr val="FFFFFF"/>
                </a:highlight>
                <a:latin typeface="SourceSansPro"/>
              </a:rPr>
              <a:t>May increase operational risk in some areas due to unknown political or geographical risks</a:t>
            </a:r>
          </a:p>
          <a:p>
            <a:endParaRPr lang="en-IN" dirty="0"/>
          </a:p>
        </p:txBody>
      </p:sp>
    </p:spTree>
    <p:extLst>
      <p:ext uri="{BB962C8B-B14F-4D97-AF65-F5344CB8AC3E}">
        <p14:creationId xmlns:p14="http://schemas.microsoft.com/office/powerpoint/2010/main" val="67723768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FED95-1870-CE20-6207-36AA9FA40D5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08CA60D-ED70-8DE3-0AA9-BDB454109879}"/>
              </a:ext>
            </a:extLst>
          </p:cNvPr>
          <p:cNvSpPr>
            <a:spLocks noGrp="1"/>
          </p:cNvSpPr>
          <p:nvPr>
            <p:ph idx="1"/>
          </p:nvPr>
        </p:nvSpPr>
        <p:spPr/>
        <p:txBody>
          <a:bodyPr>
            <a:normAutofit fontScale="70000" lnSpcReduction="20000"/>
          </a:bodyPr>
          <a:lstStyle/>
          <a:p>
            <a:pPr algn="just" fontAlgn="ctr">
              <a:lnSpc>
                <a:spcPct val="170000"/>
              </a:lnSpc>
              <a:spcAft>
                <a:spcPts val="800"/>
              </a:spcAft>
            </a:pPr>
            <a:r>
              <a:rPr lang="en-IN" sz="2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Both the definitions are simplified hereunder-</a:t>
            </a:r>
          </a:p>
          <a:p>
            <a:pPr algn="just" fontAlgn="ctr">
              <a:lnSpc>
                <a:spcPct val="170000"/>
              </a:lnSpc>
              <a:spcAft>
                <a:spcPts val="800"/>
              </a:spcAft>
            </a:pPr>
            <a:r>
              <a:rPr lang="en-IN" sz="28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‘Export of Goods’ means taking goods out of India to a place outside India. Further, ‘Export of Services’ means a supply of service satisfying all the following conditions</a:t>
            </a:r>
            <a:endParaRPr lang="en-IN" sz="2800" kern="100" dirty="0">
              <a:effectLst/>
              <a:highlight>
                <a:srgbClr val="FFFFFF"/>
              </a:highlight>
              <a:latin typeface="Calibri" panose="020F0502020204030204" pitchFamily="34" charset="0"/>
              <a:ea typeface="Calibri" panose="020F0502020204030204" pitchFamily="34" charset="0"/>
              <a:cs typeface="Latha" panose="020B0604020202020204" pitchFamily="34" charset="0"/>
            </a:endParaRPr>
          </a:p>
          <a:p>
            <a:pPr lvl="1">
              <a:lnSpc>
                <a:spcPct val="170000"/>
              </a:lnSpc>
            </a:pPr>
            <a:r>
              <a:rPr lang="en-US" b="0" i="0" dirty="0">
                <a:solidFill>
                  <a:srgbClr val="002762"/>
                </a:solidFill>
                <a:effectLst/>
                <a:highlight>
                  <a:srgbClr val="FFFFFF"/>
                </a:highlight>
                <a:latin typeface="Open Sans" panose="020B0606030504020204" pitchFamily="34" charset="0"/>
              </a:rPr>
              <a:t>The supplier of service is </a:t>
            </a:r>
            <a:r>
              <a:rPr lang="en-US" b="1" i="0" dirty="0">
                <a:solidFill>
                  <a:srgbClr val="002762"/>
                </a:solidFill>
                <a:effectLst/>
                <a:highlight>
                  <a:srgbClr val="FFFFFF"/>
                </a:highlight>
                <a:latin typeface="Open Sans" panose="020B0606030504020204" pitchFamily="34" charset="0"/>
              </a:rPr>
              <a:t>located in India</a:t>
            </a:r>
            <a:r>
              <a:rPr lang="en-US" b="0" i="0" dirty="0">
                <a:solidFill>
                  <a:srgbClr val="002762"/>
                </a:solidFill>
                <a:effectLst/>
                <a:highlight>
                  <a:srgbClr val="FFFFFF"/>
                </a:highlight>
                <a:latin typeface="Open Sans" panose="020B0606030504020204" pitchFamily="34" charset="0"/>
              </a:rPr>
              <a:t>,</a:t>
            </a:r>
          </a:p>
          <a:p>
            <a:pPr lvl="1">
              <a:lnSpc>
                <a:spcPct val="170000"/>
              </a:lnSpc>
            </a:pPr>
            <a:r>
              <a:rPr lang="en-US" b="0" i="0" dirty="0">
                <a:solidFill>
                  <a:srgbClr val="002762"/>
                </a:solidFill>
                <a:effectLst/>
                <a:highlight>
                  <a:srgbClr val="FFFFFF"/>
                </a:highlight>
                <a:latin typeface="Open Sans" panose="020B0606030504020204" pitchFamily="34" charset="0"/>
              </a:rPr>
              <a:t>The receiver of service is </a:t>
            </a:r>
            <a:r>
              <a:rPr lang="en-US" b="1" i="0" dirty="0">
                <a:solidFill>
                  <a:srgbClr val="002762"/>
                </a:solidFill>
                <a:effectLst/>
                <a:highlight>
                  <a:srgbClr val="FFFFFF"/>
                </a:highlight>
                <a:latin typeface="Open Sans" panose="020B0606030504020204" pitchFamily="34" charset="0"/>
              </a:rPr>
              <a:t>located out of India</a:t>
            </a:r>
            <a:r>
              <a:rPr lang="en-US" b="0" i="0" dirty="0">
                <a:solidFill>
                  <a:srgbClr val="002762"/>
                </a:solidFill>
                <a:effectLst/>
                <a:highlight>
                  <a:srgbClr val="FFFFFF"/>
                </a:highlight>
                <a:latin typeface="Open Sans" panose="020B0606030504020204" pitchFamily="34" charset="0"/>
              </a:rPr>
              <a:t>,</a:t>
            </a:r>
          </a:p>
          <a:p>
            <a:pPr lvl="1">
              <a:lnSpc>
                <a:spcPct val="170000"/>
              </a:lnSpc>
            </a:pPr>
            <a:r>
              <a:rPr lang="en-US" b="0" i="0" dirty="0">
                <a:solidFill>
                  <a:srgbClr val="002762"/>
                </a:solidFill>
                <a:effectLst/>
                <a:highlight>
                  <a:srgbClr val="FFFFFF"/>
                </a:highlight>
                <a:latin typeface="Open Sans" panose="020B0606030504020204" pitchFamily="34" charset="0"/>
              </a:rPr>
              <a:t>The place of supply of service is </a:t>
            </a:r>
            <a:r>
              <a:rPr lang="en-US" b="1" i="0" dirty="0">
                <a:solidFill>
                  <a:srgbClr val="002762"/>
                </a:solidFill>
                <a:effectLst/>
                <a:highlight>
                  <a:srgbClr val="FFFFFF"/>
                </a:highlight>
                <a:latin typeface="Open Sans" panose="020B0606030504020204" pitchFamily="34" charset="0"/>
              </a:rPr>
              <a:t>out of India</a:t>
            </a:r>
            <a:r>
              <a:rPr lang="en-US" b="0" i="0" dirty="0">
                <a:solidFill>
                  <a:srgbClr val="002762"/>
                </a:solidFill>
                <a:effectLst/>
                <a:highlight>
                  <a:srgbClr val="FFFFFF"/>
                </a:highlight>
                <a:latin typeface="Open Sans" panose="020B0606030504020204" pitchFamily="34" charset="0"/>
              </a:rPr>
              <a:t>,</a:t>
            </a:r>
          </a:p>
          <a:p>
            <a:pPr lvl="1">
              <a:lnSpc>
                <a:spcPct val="170000"/>
              </a:lnSpc>
            </a:pPr>
            <a:r>
              <a:rPr lang="en-US" b="0" i="0" dirty="0">
                <a:solidFill>
                  <a:srgbClr val="002762"/>
                </a:solidFill>
                <a:effectLst/>
                <a:highlight>
                  <a:srgbClr val="FFFFFF"/>
                </a:highlight>
                <a:latin typeface="Open Sans" panose="020B0606030504020204" pitchFamily="34" charset="0"/>
              </a:rPr>
              <a:t>The supplier receives the payment in convertible foreign exchange or India rupee when </a:t>
            </a:r>
            <a:r>
              <a:rPr lang="en-US" b="1" i="0" dirty="0">
                <a:solidFill>
                  <a:srgbClr val="002762"/>
                </a:solidFill>
                <a:effectLst/>
                <a:highlight>
                  <a:srgbClr val="FFFFFF"/>
                </a:highlight>
                <a:latin typeface="Open Sans" panose="020B0606030504020204" pitchFamily="34" charset="0"/>
              </a:rPr>
              <a:t>permitted by RBI</a:t>
            </a:r>
            <a:r>
              <a:rPr lang="en-US" b="0" i="0" dirty="0">
                <a:solidFill>
                  <a:srgbClr val="002762"/>
                </a:solidFill>
                <a:effectLst/>
                <a:highlight>
                  <a:srgbClr val="FFFFFF"/>
                </a:highlight>
                <a:latin typeface="Open Sans" panose="020B0606030504020204" pitchFamily="34" charset="0"/>
              </a:rPr>
              <a:t>, and</a:t>
            </a:r>
          </a:p>
          <a:p>
            <a:pPr lvl="1">
              <a:lnSpc>
                <a:spcPct val="170000"/>
              </a:lnSpc>
            </a:pPr>
            <a:r>
              <a:rPr lang="en-US" b="0" i="0" dirty="0">
                <a:solidFill>
                  <a:srgbClr val="002762"/>
                </a:solidFill>
                <a:effectLst/>
                <a:highlight>
                  <a:srgbClr val="FFFFFF"/>
                </a:highlight>
                <a:latin typeface="Open Sans" panose="020B0606030504020204" pitchFamily="34" charset="0"/>
              </a:rPr>
              <a:t>The supplier and the receiver of service </a:t>
            </a:r>
            <a:r>
              <a:rPr lang="en-US" b="1" i="0" dirty="0">
                <a:solidFill>
                  <a:srgbClr val="002762"/>
                </a:solidFill>
                <a:effectLst/>
                <a:highlight>
                  <a:srgbClr val="FFFFFF"/>
                </a:highlight>
                <a:latin typeface="Open Sans" panose="020B0606030504020204" pitchFamily="34" charset="0"/>
              </a:rPr>
              <a:t>should not be the establishment of a distinct person</a:t>
            </a:r>
            <a:r>
              <a:rPr lang="en-US" b="0" i="0" dirty="0">
                <a:solidFill>
                  <a:srgbClr val="002762"/>
                </a:solidFill>
                <a:effectLst/>
                <a:highlight>
                  <a:srgbClr val="FFFFFF"/>
                </a:highlight>
                <a:latin typeface="Open Sans" panose="020B0606030504020204" pitchFamily="34" charset="0"/>
              </a:rPr>
              <a:t>.</a:t>
            </a:r>
          </a:p>
          <a:p>
            <a:pPr>
              <a:lnSpc>
                <a:spcPct val="170000"/>
              </a:lnSpc>
            </a:pPr>
            <a:endParaRPr lang="en-IN" dirty="0"/>
          </a:p>
        </p:txBody>
      </p:sp>
    </p:spTree>
    <p:extLst>
      <p:ext uri="{BB962C8B-B14F-4D97-AF65-F5344CB8AC3E}">
        <p14:creationId xmlns:p14="http://schemas.microsoft.com/office/powerpoint/2010/main" val="81098387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50B77-24BE-842A-B29B-B9BD5ACBBA2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4EDB17F-02DF-53DB-2816-69DE60C258C9}"/>
              </a:ext>
            </a:extLst>
          </p:cNvPr>
          <p:cNvSpPr>
            <a:spLocks noGrp="1"/>
          </p:cNvSpPr>
          <p:nvPr>
            <p:ph idx="1"/>
          </p:nvPr>
        </p:nvSpPr>
        <p:spPr/>
        <p:txBody>
          <a:bodyPr/>
          <a:lstStyle/>
          <a:p>
            <a:r>
              <a:rPr lang="en-IN" sz="1800" kern="0" dirty="0">
                <a:solidFill>
                  <a:srgbClr val="002762"/>
                </a:solidFill>
                <a:effectLst/>
                <a:latin typeface="Open Sans" panose="020B0606030504020204" pitchFamily="34" charset="0"/>
                <a:ea typeface="Times New Roman" panose="02020603050405020304" pitchFamily="18" charset="0"/>
              </a:rPr>
              <a:t>Further, two more definitions i.e. ‘Zero rated supply’ defined under section 2(23) read with section 16(1) of the IGST Act, </a:t>
            </a:r>
          </a:p>
          <a:p>
            <a:pPr fontAlgn="ctr">
              <a:lnSpc>
                <a:spcPts val="2400"/>
              </a:lnSpc>
              <a:spcAft>
                <a:spcPts val="800"/>
              </a:spcAft>
            </a:pPr>
            <a:r>
              <a:rPr lang="en-IN" sz="1800" b="1"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Zero-Rated Supply</a:t>
            </a:r>
            <a:endParaRPr lang="en-IN" sz="1800" kern="100" dirty="0">
              <a:effectLst/>
              <a:highlight>
                <a:srgbClr val="FFFFFF"/>
              </a:highlight>
              <a:latin typeface="Calibri" panose="020F0502020204030204" pitchFamily="34" charset="0"/>
              <a:ea typeface="Calibri" panose="020F0502020204030204" pitchFamily="34" charset="0"/>
              <a:cs typeface="Latha" panose="020B0604020202020204" pitchFamily="34" charset="0"/>
            </a:endParaRPr>
          </a:p>
          <a:p>
            <a:pPr lvl="1" fontAlgn="ctr">
              <a:lnSpc>
                <a:spcPts val="2400"/>
              </a:lnSpc>
              <a:spcAft>
                <a:spcPts val="800"/>
              </a:spcAft>
            </a:pPr>
            <a:r>
              <a:rPr lang="en-IN" sz="1600" b="1" kern="0" dirty="0">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a:t>
            </a:r>
            <a:r>
              <a:rPr lang="en-IN" sz="1600" b="1" u="sng" kern="0" dirty="0">
                <a:effectLst/>
                <a:highlight>
                  <a:srgbClr val="FFFFFF"/>
                </a:highlight>
                <a:latin typeface="Open Sans" panose="020B0606030504020204" pitchFamily="34" charset="0"/>
                <a:ea typeface="Times New Roman" panose="02020603050405020304" pitchFamily="18" charset="0"/>
                <a:cs typeface="Latha" panose="020B0604020202020204" pitchFamily="34" charset="0"/>
                <a:hlinkClick r:id="rId2">
                  <a:extLst>
                    <a:ext uri="{A12FA001-AC4F-418D-AE19-62706E023703}">
                      <ahyp:hlinkClr xmlns:ahyp="http://schemas.microsoft.com/office/drawing/2018/hyperlinkcolor" val="tx"/>
                    </a:ext>
                  </a:extLst>
                </a:hlinkClick>
              </a:rPr>
              <a:t>Zero-rated supply</a:t>
            </a:r>
            <a:r>
              <a:rPr lang="en-IN" sz="16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 means export of goods or services or supply of goods or services for authorized operations to a SEZ developer or SEZ unit.</a:t>
            </a:r>
          </a:p>
          <a:p>
            <a:pPr fontAlgn="ctr">
              <a:lnSpc>
                <a:spcPts val="2400"/>
              </a:lnSpc>
              <a:spcAft>
                <a:spcPts val="800"/>
              </a:spcAft>
            </a:pPr>
            <a:r>
              <a:rPr lang="en-IN" sz="1800" kern="0" dirty="0">
                <a:solidFill>
                  <a:srgbClr val="002762"/>
                </a:solidFill>
                <a:effectLst/>
                <a:latin typeface="Open Sans" panose="020B0606030504020204" pitchFamily="34" charset="0"/>
                <a:ea typeface="Times New Roman" panose="02020603050405020304" pitchFamily="18" charset="0"/>
              </a:rPr>
              <a:t>Deemed exports’ defined under section 2(39) read with section 147 of the CGST Act </a:t>
            </a:r>
            <a:endParaRPr lang="en-IN" sz="1800" kern="0" dirty="0">
              <a:solidFill>
                <a:srgbClr val="002762"/>
              </a:solidFill>
              <a:highlight>
                <a:srgbClr val="FFFFFF"/>
              </a:highlight>
              <a:latin typeface="Open Sans" panose="020B0606030504020204" pitchFamily="34" charset="0"/>
              <a:ea typeface="Times New Roman" panose="02020603050405020304" pitchFamily="18" charset="0"/>
              <a:cs typeface="Latha" panose="020B0604020202020204" pitchFamily="34" charset="0"/>
            </a:endParaRPr>
          </a:p>
          <a:p>
            <a:pPr fontAlgn="ctr">
              <a:lnSpc>
                <a:spcPts val="2400"/>
              </a:lnSpc>
              <a:spcAft>
                <a:spcPts val="800"/>
              </a:spcAft>
            </a:pPr>
            <a:r>
              <a:rPr lang="en-IN" sz="1800" b="1"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Deemed exports</a:t>
            </a:r>
            <a:endParaRPr lang="en-IN" sz="1800" kern="100" dirty="0">
              <a:effectLst/>
              <a:highlight>
                <a:srgbClr val="FFFFFF"/>
              </a:highlight>
              <a:latin typeface="Calibri" panose="020F0502020204030204" pitchFamily="34" charset="0"/>
              <a:ea typeface="Calibri" panose="020F0502020204030204" pitchFamily="34" charset="0"/>
              <a:cs typeface="Latha" panose="020B0604020202020204" pitchFamily="34" charset="0"/>
            </a:endParaRPr>
          </a:p>
          <a:p>
            <a:pPr lvl="1" fontAlgn="ctr">
              <a:lnSpc>
                <a:spcPts val="2400"/>
              </a:lnSpc>
              <a:spcAft>
                <a:spcPts val="800"/>
              </a:spcAft>
            </a:pPr>
            <a:r>
              <a:rPr lang="en-IN" sz="1600" b="1" kern="0" dirty="0">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a:t>
            </a:r>
            <a:r>
              <a:rPr lang="en-IN" sz="1600" b="1" u="sng" kern="0" dirty="0">
                <a:effectLst/>
                <a:highlight>
                  <a:srgbClr val="FFFFFF"/>
                </a:highlight>
                <a:latin typeface="Open Sans" panose="020B0606030504020204" pitchFamily="34" charset="0"/>
                <a:ea typeface="Times New Roman" panose="02020603050405020304" pitchFamily="18" charset="0"/>
                <a:cs typeface="Latha" panose="020B0604020202020204" pitchFamily="34" charset="0"/>
                <a:hlinkClick r:id="rId2">
                  <a:extLst>
                    <a:ext uri="{A12FA001-AC4F-418D-AE19-62706E023703}">
                      <ahyp:hlinkClr xmlns:ahyp="http://schemas.microsoft.com/office/drawing/2018/hyperlinkcolor" val="tx"/>
                    </a:ext>
                  </a:extLst>
                </a:hlinkClick>
              </a:rPr>
              <a:t>Deemed exports</a:t>
            </a:r>
            <a:r>
              <a:rPr lang="en-IN" sz="16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 refers to the supplies which are deemed to have been exported. </a:t>
            </a:r>
          </a:p>
          <a:p>
            <a:pPr lvl="1" fontAlgn="ctr">
              <a:lnSpc>
                <a:spcPts val="2400"/>
              </a:lnSpc>
              <a:spcAft>
                <a:spcPts val="800"/>
              </a:spcAft>
            </a:pPr>
            <a:r>
              <a:rPr lang="en-IN" sz="16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Here, the supplied goods don’t leave India. </a:t>
            </a:r>
          </a:p>
          <a:p>
            <a:pPr lvl="1" fontAlgn="ctr">
              <a:lnSpc>
                <a:spcPts val="2400"/>
              </a:lnSpc>
              <a:spcAft>
                <a:spcPts val="800"/>
              </a:spcAft>
            </a:pPr>
            <a:r>
              <a:rPr lang="en-IN" sz="1600" kern="0" dirty="0">
                <a:solidFill>
                  <a:srgbClr val="002762"/>
                </a:solidFill>
                <a:effectLst/>
                <a:highlight>
                  <a:srgbClr val="FFFFFF"/>
                </a:highlight>
                <a:latin typeface="Open Sans" panose="020B0606030504020204" pitchFamily="34" charset="0"/>
                <a:ea typeface="Times New Roman" panose="02020603050405020304" pitchFamily="18" charset="0"/>
                <a:cs typeface="Latha" panose="020B0604020202020204" pitchFamily="34" charset="0"/>
              </a:rPr>
              <a:t>Notably, the supply of such goods should be notified under section 147 of the CGST Act.</a:t>
            </a:r>
            <a:endParaRPr lang="en-IN" sz="1600" kern="100" dirty="0">
              <a:effectLst/>
              <a:highlight>
                <a:srgbClr val="FFFFFF"/>
              </a:highlight>
              <a:latin typeface="Calibri" panose="020F0502020204030204" pitchFamily="34" charset="0"/>
              <a:ea typeface="Calibri" panose="020F0502020204030204" pitchFamily="34" charset="0"/>
              <a:cs typeface="Latha" panose="020B0604020202020204" pitchFamily="34" charset="0"/>
            </a:endParaRPr>
          </a:p>
          <a:p>
            <a:pPr lvl="1" fontAlgn="ctr">
              <a:lnSpc>
                <a:spcPts val="2400"/>
              </a:lnSpc>
              <a:spcAft>
                <a:spcPts val="800"/>
              </a:spcAft>
            </a:pPr>
            <a:endParaRPr lang="en-IN" sz="1600" kern="100" dirty="0">
              <a:effectLst/>
              <a:highlight>
                <a:srgbClr val="FFFFFF"/>
              </a:highlight>
              <a:latin typeface="Calibri" panose="020F0502020204030204" pitchFamily="34" charset="0"/>
              <a:ea typeface="Calibri" panose="020F0502020204030204" pitchFamily="34" charset="0"/>
              <a:cs typeface="Latha" panose="020B0604020202020204" pitchFamily="34" charset="0"/>
            </a:endParaRPr>
          </a:p>
          <a:p>
            <a:endParaRPr lang="en-IN" dirty="0"/>
          </a:p>
        </p:txBody>
      </p:sp>
    </p:spTree>
    <p:extLst>
      <p:ext uri="{BB962C8B-B14F-4D97-AF65-F5344CB8AC3E}">
        <p14:creationId xmlns:p14="http://schemas.microsoft.com/office/powerpoint/2010/main" val="38751728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5CA33-35E3-957A-1767-33542424F541}"/>
              </a:ext>
            </a:extLst>
          </p:cNvPr>
          <p:cNvSpPr>
            <a:spLocks noGrp="1"/>
          </p:cNvSpPr>
          <p:nvPr>
            <p:ph type="title"/>
          </p:nvPr>
        </p:nvSpPr>
        <p:spPr/>
        <p:txBody>
          <a:bodyPr/>
          <a:lstStyle/>
          <a:p>
            <a:r>
              <a:rPr lang="en-IN" dirty="0"/>
              <a:t>Examples of Deemed Exports</a:t>
            </a:r>
          </a:p>
        </p:txBody>
      </p:sp>
      <p:sp>
        <p:nvSpPr>
          <p:cNvPr id="3" name="Content Placeholder 2">
            <a:extLst>
              <a:ext uri="{FF2B5EF4-FFF2-40B4-BE49-F238E27FC236}">
                <a16:creationId xmlns:a16="http://schemas.microsoft.com/office/drawing/2014/main" id="{1248AF13-05C3-E28E-7C26-660301093872}"/>
              </a:ext>
            </a:extLst>
          </p:cNvPr>
          <p:cNvSpPr>
            <a:spLocks noGrp="1"/>
          </p:cNvSpPr>
          <p:nvPr>
            <p:ph idx="1"/>
          </p:nvPr>
        </p:nvSpPr>
        <p:spPr/>
        <p:txBody>
          <a:bodyPr>
            <a:normAutofit lnSpcReduction="10000"/>
          </a:bodyPr>
          <a:lstStyle/>
          <a:p>
            <a:pPr marL="514350" indent="-514350" algn="just">
              <a:lnSpc>
                <a:spcPct val="150000"/>
              </a:lnSpc>
              <a:buFont typeface="+mj-lt"/>
              <a:buAutoNum type="arabicPeriod"/>
            </a:pPr>
            <a:r>
              <a:rPr lang="en-US" b="0" i="0" dirty="0">
                <a:solidFill>
                  <a:srgbClr val="002762"/>
                </a:solidFill>
                <a:effectLst/>
                <a:highlight>
                  <a:srgbClr val="FFFFFF"/>
                </a:highlight>
                <a:latin typeface="Open Sans" panose="020B0606030504020204" pitchFamily="34" charset="0"/>
              </a:rPr>
              <a:t>Supply of goods against Advance Authorization.</a:t>
            </a:r>
          </a:p>
          <a:p>
            <a:pPr marL="514350" indent="-514350" algn="just">
              <a:lnSpc>
                <a:spcPct val="150000"/>
              </a:lnSpc>
              <a:buFont typeface="+mj-lt"/>
              <a:buAutoNum type="arabicPeriod"/>
            </a:pPr>
            <a:r>
              <a:rPr lang="en-US" b="0" i="0" dirty="0">
                <a:solidFill>
                  <a:srgbClr val="002762"/>
                </a:solidFill>
                <a:effectLst/>
                <a:highlight>
                  <a:srgbClr val="FFFFFF"/>
                </a:highlight>
                <a:latin typeface="Open Sans" panose="020B0606030504020204" pitchFamily="34" charset="0"/>
              </a:rPr>
              <a:t>Supply of goods to </a:t>
            </a:r>
            <a:r>
              <a:rPr lang="en-US" b="1" i="0" dirty="0">
                <a:solidFill>
                  <a:srgbClr val="002762"/>
                </a:solidFill>
                <a:effectLst/>
                <a:highlight>
                  <a:srgbClr val="FFFFFF"/>
                </a:highlight>
                <a:latin typeface="Open Sans" panose="020B0606030504020204" pitchFamily="34" charset="0"/>
              </a:rPr>
              <a:t>Export Oriented Unit (EOU)</a:t>
            </a:r>
            <a:r>
              <a:rPr lang="en-US" b="0" i="0" dirty="0">
                <a:solidFill>
                  <a:srgbClr val="002762"/>
                </a:solidFill>
                <a:effectLst/>
                <a:highlight>
                  <a:srgbClr val="FFFFFF"/>
                </a:highlight>
                <a:latin typeface="Open Sans" panose="020B0606030504020204" pitchFamily="34" charset="0"/>
              </a:rPr>
              <a:t>.</a:t>
            </a:r>
          </a:p>
          <a:p>
            <a:pPr marL="514350" indent="-514350" algn="just">
              <a:lnSpc>
                <a:spcPct val="150000"/>
              </a:lnSpc>
              <a:buFont typeface="+mj-lt"/>
              <a:buAutoNum type="arabicPeriod"/>
            </a:pPr>
            <a:r>
              <a:rPr lang="en-US" b="0" i="0" dirty="0">
                <a:solidFill>
                  <a:srgbClr val="002762"/>
                </a:solidFill>
                <a:effectLst/>
                <a:highlight>
                  <a:srgbClr val="FFFFFF"/>
                </a:highlight>
                <a:latin typeface="Open Sans" panose="020B0606030504020204" pitchFamily="34" charset="0"/>
              </a:rPr>
              <a:t>Supply of goods to </a:t>
            </a:r>
            <a:r>
              <a:rPr lang="en-US" b="1" i="0" dirty="0">
                <a:solidFill>
                  <a:srgbClr val="002762"/>
                </a:solidFill>
                <a:effectLst/>
                <a:highlight>
                  <a:srgbClr val="FFFFFF"/>
                </a:highlight>
                <a:latin typeface="Open Sans" panose="020B0606030504020204" pitchFamily="34" charset="0"/>
              </a:rPr>
              <a:t>EHTP [Electronic Hardware Technology Park],  STP [Software Technology Park]</a:t>
            </a:r>
            <a:r>
              <a:rPr lang="en-US" b="0" i="0" dirty="0">
                <a:solidFill>
                  <a:srgbClr val="002762"/>
                </a:solidFill>
                <a:effectLst/>
                <a:highlight>
                  <a:srgbClr val="FFFFFF"/>
                </a:highlight>
                <a:latin typeface="Open Sans" panose="020B0606030504020204" pitchFamily="34" charset="0"/>
              </a:rPr>
              <a:t> or </a:t>
            </a:r>
            <a:r>
              <a:rPr lang="en-US" b="1" i="0" dirty="0">
                <a:solidFill>
                  <a:srgbClr val="002762"/>
                </a:solidFill>
                <a:effectLst/>
                <a:highlight>
                  <a:srgbClr val="FFFFFF"/>
                </a:highlight>
                <a:latin typeface="Open Sans" panose="020B0606030504020204" pitchFamily="34" charset="0"/>
              </a:rPr>
              <a:t>BTP [Bio-Technology Park]</a:t>
            </a:r>
            <a:r>
              <a:rPr lang="en-US" b="0" i="0" dirty="0">
                <a:solidFill>
                  <a:srgbClr val="002762"/>
                </a:solidFill>
                <a:effectLst/>
                <a:highlight>
                  <a:srgbClr val="FFFFFF"/>
                </a:highlight>
                <a:latin typeface="Open Sans" panose="020B0606030504020204" pitchFamily="34" charset="0"/>
              </a:rPr>
              <a:t>.</a:t>
            </a:r>
          </a:p>
          <a:p>
            <a:pPr marL="514350" indent="-514350" algn="just">
              <a:lnSpc>
                <a:spcPct val="150000"/>
              </a:lnSpc>
              <a:buFont typeface="+mj-lt"/>
              <a:buAutoNum type="arabicPeriod"/>
            </a:pPr>
            <a:r>
              <a:rPr lang="en-US" b="0" i="0" dirty="0">
                <a:solidFill>
                  <a:srgbClr val="002762"/>
                </a:solidFill>
                <a:effectLst/>
                <a:highlight>
                  <a:srgbClr val="FFFFFF"/>
                </a:highlight>
                <a:latin typeface="Open Sans" panose="020B0606030504020204" pitchFamily="34" charset="0"/>
              </a:rPr>
              <a:t>Supply of goods against </a:t>
            </a:r>
            <a:r>
              <a:rPr lang="en-US" b="1" i="0" dirty="0">
                <a:solidFill>
                  <a:srgbClr val="002762"/>
                </a:solidFill>
                <a:effectLst/>
                <a:highlight>
                  <a:srgbClr val="FFFFFF"/>
                </a:highlight>
                <a:latin typeface="Open Sans" panose="020B0606030504020204" pitchFamily="34" charset="0"/>
              </a:rPr>
              <a:t>Export Promotion Capital Goods Authorization (EPCG)</a:t>
            </a:r>
            <a:r>
              <a:rPr lang="en-US" b="0" i="0" dirty="0">
                <a:solidFill>
                  <a:srgbClr val="002762"/>
                </a:solidFill>
                <a:effectLst/>
                <a:highlight>
                  <a:srgbClr val="FFFFFF"/>
                </a:highlight>
                <a:latin typeface="Open Sans" panose="020B0606030504020204" pitchFamily="34" charset="0"/>
              </a:rPr>
              <a:t>.</a:t>
            </a:r>
          </a:p>
          <a:p>
            <a:endParaRPr lang="en-IN" dirty="0"/>
          </a:p>
        </p:txBody>
      </p:sp>
    </p:spTree>
    <p:extLst>
      <p:ext uri="{BB962C8B-B14F-4D97-AF65-F5344CB8AC3E}">
        <p14:creationId xmlns:p14="http://schemas.microsoft.com/office/powerpoint/2010/main" val="37248079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D9644-F854-0EC2-081C-73547B4069D3}"/>
              </a:ext>
            </a:extLst>
          </p:cNvPr>
          <p:cNvSpPr>
            <a:spLocks noGrp="1"/>
          </p:cNvSpPr>
          <p:nvPr>
            <p:ph type="title"/>
          </p:nvPr>
        </p:nvSpPr>
        <p:spPr/>
        <p:txBody>
          <a:bodyPr/>
          <a:lstStyle/>
          <a:p>
            <a:r>
              <a:rPr lang="en-IN" dirty="0"/>
              <a:t>Export Options</a:t>
            </a:r>
          </a:p>
        </p:txBody>
      </p:sp>
      <p:sp>
        <p:nvSpPr>
          <p:cNvPr id="3" name="Content Placeholder 2">
            <a:extLst>
              <a:ext uri="{FF2B5EF4-FFF2-40B4-BE49-F238E27FC236}">
                <a16:creationId xmlns:a16="http://schemas.microsoft.com/office/drawing/2014/main" id="{63F224A4-17CC-445A-E7CF-1F3FCB8FBADA}"/>
              </a:ext>
            </a:extLst>
          </p:cNvPr>
          <p:cNvSpPr>
            <a:spLocks noGrp="1"/>
          </p:cNvSpPr>
          <p:nvPr>
            <p:ph idx="1"/>
          </p:nvPr>
        </p:nvSpPr>
        <p:spPr/>
        <p:txBody>
          <a:bodyPr>
            <a:normAutofit/>
          </a:bodyPr>
          <a:lstStyle/>
          <a:p>
            <a:pPr algn="just">
              <a:lnSpc>
                <a:spcPct val="150000"/>
              </a:lnSpc>
            </a:pPr>
            <a:r>
              <a:rPr lang="en-IN" dirty="0"/>
              <a:t>Two types of export options available</a:t>
            </a:r>
          </a:p>
          <a:p>
            <a:pPr algn="just">
              <a:lnSpc>
                <a:spcPct val="150000"/>
              </a:lnSpc>
              <a:buFont typeface="+mj-lt"/>
              <a:buAutoNum type="arabicPeriod"/>
            </a:pPr>
            <a:r>
              <a:rPr lang="en-US" b="1" i="0" dirty="0">
                <a:solidFill>
                  <a:srgbClr val="002762"/>
                </a:solidFill>
                <a:effectLst/>
                <a:highlight>
                  <a:srgbClr val="FFFFFF"/>
                </a:highlight>
                <a:latin typeface="Open Sans" panose="020B0606030504020204" pitchFamily="34" charset="0"/>
              </a:rPr>
              <a:t>Export of goods/ services on payment of IGST</a:t>
            </a:r>
            <a:r>
              <a:rPr lang="en-US" b="0" i="0" dirty="0">
                <a:solidFill>
                  <a:srgbClr val="002762"/>
                </a:solidFill>
                <a:effectLst/>
                <a:highlight>
                  <a:srgbClr val="FFFFFF"/>
                </a:highlight>
                <a:latin typeface="Open Sans" panose="020B0606030504020204" pitchFamily="34" charset="0"/>
              </a:rPr>
              <a:t> </a:t>
            </a:r>
          </a:p>
          <a:p>
            <a:pPr lvl="1" algn="just">
              <a:lnSpc>
                <a:spcPct val="150000"/>
              </a:lnSpc>
            </a:pPr>
            <a:r>
              <a:rPr lang="en-US" b="0" i="0" dirty="0">
                <a:solidFill>
                  <a:srgbClr val="002762"/>
                </a:solidFill>
                <a:effectLst/>
                <a:highlight>
                  <a:srgbClr val="FFFFFF"/>
                </a:highlight>
                <a:latin typeface="Open Sans" panose="020B0606030504020204" pitchFamily="34" charset="0"/>
              </a:rPr>
              <a:t>[Section 16(3) (b) of the IGST Act read with rule 96 of the CGST Act]; and</a:t>
            </a:r>
          </a:p>
          <a:p>
            <a:pPr algn="just">
              <a:lnSpc>
                <a:spcPct val="150000"/>
              </a:lnSpc>
              <a:buFont typeface="+mj-lt"/>
              <a:buAutoNum type="arabicPeriod"/>
            </a:pPr>
            <a:r>
              <a:rPr lang="en-US" b="1" i="0" dirty="0">
                <a:solidFill>
                  <a:srgbClr val="002762"/>
                </a:solidFill>
                <a:effectLst/>
                <a:highlight>
                  <a:srgbClr val="FFFFFF"/>
                </a:highlight>
                <a:latin typeface="Open Sans" panose="020B0606030504020204" pitchFamily="34" charset="0"/>
              </a:rPr>
              <a:t>Export of goods/ services without payment of IGST</a:t>
            </a:r>
            <a:r>
              <a:rPr lang="en-US" b="0" i="0" dirty="0">
                <a:solidFill>
                  <a:srgbClr val="002762"/>
                </a:solidFill>
                <a:effectLst/>
                <a:highlight>
                  <a:srgbClr val="FFFFFF"/>
                </a:highlight>
                <a:latin typeface="Open Sans" panose="020B0606030504020204" pitchFamily="34" charset="0"/>
              </a:rPr>
              <a:t> </a:t>
            </a:r>
          </a:p>
          <a:p>
            <a:pPr lvl="1" algn="just">
              <a:lnSpc>
                <a:spcPct val="150000"/>
              </a:lnSpc>
            </a:pPr>
            <a:r>
              <a:rPr lang="en-US" b="0" i="0" dirty="0">
                <a:solidFill>
                  <a:srgbClr val="002762"/>
                </a:solidFill>
                <a:effectLst/>
                <a:highlight>
                  <a:srgbClr val="FFFFFF"/>
                </a:highlight>
                <a:latin typeface="Open Sans" panose="020B0606030504020204" pitchFamily="34" charset="0"/>
              </a:rPr>
              <a:t>under bond/ LUT [Section 16(3) (a) of the IGST Act read with rule 96A of the CGST Act].</a:t>
            </a:r>
          </a:p>
          <a:p>
            <a:pPr marL="514350" indent="-514350">
              <a:buFont typeface="+mj-lt"/>
              <a:buAutoNum type="arabicPeriod"/>
            </a:pPr>
            <a:endParaRPr lang="en-IN" dirty="0"/>
          </a:p>
        </p:txBody>
      </p:sp>
    </p:spTree>
    <p:extLst>
      <p:ext uri="{BB962C8B-B14F-4D97-AF65-F5344CB8AC3E}">
        <p14:creationId xmlns:p14="http://schemas.microsoft.com/office/powerpoint/2010/main" val="23858833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7A3E2-D651-C120-B2DE-B4C9CCED03B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FD6B6D9-9420-5172-2AFB-81E2E7592E55}"/>
              </a:ext>
            </a:extLst>
          </p:cNvPr>
          <p:cNvSpPr>
            <a:spLocks noGrp="1"/>
          </p:cNvSpPr>
          <p:nvPr>
            <p:ph idx="1"/>
          </p:nvPr>
        </p:nvSpPr>
        <p:spPr/>
        <p:txBody>
          <a:bodyPr/>
          <a:lstStyle/>
          <a:p>
            <a:pPr algn="l"/>
            <a:r>
              <a:rPr lang="en-US" i="0" dirty="0">
                <a:solidFill>
                  <a:srgbClr val="002762"/>
                </a:solidFill>
                <a:effectLst/>
                <a:highlight>
                  <a:srgbClr val="FFFFFF"/>
                </a:highlight>
                <a:latin typeface="Open Sans" panose="020B0606030504020204" pitchFamily="34" charset="0"/>
              </a:rPr>
              <a:t>Export of goods/ services on payment of IGST</a:t>
            </a:r>
          </a:p>
          <a:p>
            <a:pPr lvl="1"/>
            <a:r>
              <a:rPr lang="en-US" i="0" dirty="0">
                <a:solidFill>
                  <a:srgbClr val="002762"/>
                </a:solidFill>
                <a:effectLst/>
                <a:highlight>
                  <a:srgbClr val="FFFFFF"/>
                </a:highlight>
                <a:latin typeface="Open Sans" panose="020B0606030504020204" pitchFamily="34" charset="0"/>
              </a:rPr>
              <a:t>the exporter exports the goods/ services on payment of IGST.</a:t>
            </a:r>
          </a:p>
          <a:p>
            <a:pPr lvl="1"/>
            <a:r>
              <a:rPr lang="en-US" i="0" dirty="0">
                <a:solidFill>
                  <a:srgbClr val="002762"/>
                </a:solidFill>
                <a:effectLst/>
                <a:highlight>
                  <a:srgbClr val="FFFFFF"/>
                </a:highlight>
                <a:latin typeface="Open Sans" panose="020B0606030504020204" pitchFamily="34" charset="0"/>
              </a:rPr>
              <a:t>the refund is available in accordance with provisions of section 54 of the CGST Act.</a:t>
            </a:r>
          </a:p>
          <a:p>
            <a:pPr algn="l"/>
            <a:r>
              <a:rPr lang="en-US" i="0" dirty="0">
                <a:solidFill>
                  <a:srgbClr val="002762"/>
                </a:solidFill>
                <a:effectLst/>
                <a:highlight>
                  <a:srgbClr val="FFFFFF"/>
                </a:highlight>
                <a:latin typeface="Open Sans" panose="020B0606030504020204" pitchFamily="34" charset="0"/>
              </a:rPr>
              <a:t>Export of goods/ services without payment of IGST (i.e. Export under Bond/ LUT)</a:t>
            </a:r>
          </a:p>
          <a:p>
            <a:pPr lvl="1"/>
            <a:r>
              <a:rPr lang="en-US" i="0" dirty="0">
                <a:solidFill>
                  <a:srgbClr val="002762"/>
                </a:solidFill>
                <a:effectLst/>
                <a:highlight>
                  <a:srgbClr val="FFFFFF"/>
                </a:highlight>
                <a:latin typeface="Open Sans" panose="020B0606030504020204" pitchFamily="34" charset="0"/>
              </a:rPr>
              <a:t>the exporter exports the goods/ services without the payment of IGST.</a:t>
            </a:r>
          </a:p>
          <a:p>
            <a:pPr lvl="1"/>
            <a:r>
              <a:rPr lang="en-US" i="0" dirty="0">
                <a:solidFill>
                  <a:srgbClr val="002762"/>
                </a:solidFill>
                <a:effectLst/>
                <a:highlight>
                  <a:srgbClr val="FFFFFF"/>
                </a:highlight>
                <a:latin typeface="Open Sans" panose="020B0606030504020204" pitchFamily="34" charset="0"/>
              </a:rPr>
              <a:t> refund of unutilized </a:t>
            </a:r>
            <a:r>
              <a:rPr lang="en-US" u="sng" dirty="0">
                <a:effectLst/>
                <a:highlight>
                  <a:srgbClr val="FFFFFF"/>
                </a:highlight>
                <a:latin typeface="Open Sans" panose="020B0606030504020204" pitchFamily="34" charset="0"/>
                <a:hlinkClick r:id="rId2">
                  <a:extLst>
                    <a:ext uri="{A12FA001-AC4F-418D-AE19-62706E023703}">
                      <ahyp:hlinkClr xmlns:ahyp="http://schemas.microsoft.com/office/drawing/2018/hyperlinkcolor" val="tx"/>
                    </a:ext>
                  </a:extLst>
                </a:hlinkClick>
              </a:rPr>
              <a:t>Input Tax Credit</a:t>
            </a:r>
            <a:r>
              <a:rPr lang="en-US" u="sng" dirty="0">
                <a:effectLst/>
                <a:highlight>
                  <a:srgbClr val="FFFFFF"/>
                </a:highlight>
                <a:latin typeface="Open Sans" panose="020B0606030504020204" pitchFamily="34" charset="0"/>
              </a:rPr>
              <a:t> </a:t>
            </a:r>
            <a:r>
              <a:rPr lang="en-US" i="0" dirty="0">
                <a:solidFill>
                  <a:srgbClr val="002762"/>
                </a:solidFill>
                <a:effectLst/>
                <a:highlight>
                  <a:srgbClr val="FFFFFF"/>
                </a:highlight>
                <a:latin typeface="Open Sans" panose="020B0606030504020204" pitchFamily="34" charset="0"/>
              </a:rPr>
              <a:t>is available to the exporter.</a:t>
            </a:r>
          </a:p>
          <a:p>
            <a:endParaRPr lang="en-IN" dirty="0"/>
          </a:p>
        </p:txBody>
      </p:sp>
    </p:spTree>
    <p:extLst>
      <p:ext uri="{BB962C8B-B14F-4D97-AF65-F5344CB8AC3E}">
        <p14:creationId xmlns:p14="http://schemas.microsoft.com/office/powerpoint/2010/main" val="9312013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1C4A9-0D21-6AC7-CEEA-19ECBDE9FA2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4FC4BB6-C97D-BC6E-2737-40698855D23E}"/>
              </a:ext>
            </a:extLst>
          </p:cNvPr>
          <p:cNvSpPr>
            <a:spLocks noGrp="1"/>
          </p:cNvSpPr>
          <p:nvPr>
            <p:ph idx="1"/>
          </p:nvPr>
        </p:nvSpPr>
        <p:spPr/>
        <p:txBody>
          <a:bodyPr>
            <a:normAutofit fontScale="55000" lnSpcReduction="20000"/>
          </a:bodyPr>
          <a:lstStyle/>
          <a:p>
            <a:pPr algn="just" fontAlgn="ctr">
              <a:lnSpc>
                <a:spcPct val="170000"/>
              </a:lnSpc>
            </a:pPr>
            <a:r>
              <a:rPr lang="en-US" b="0" i="0" dirty="0">
                <a:solidFill>
                  <a:srgbClr val="002762"/>
                </a:solidFill>
                <a:effectLst/>
                <a:highlight>
                  <a:srgbClr val="FFFFFF"/>
                </a:highlight>
                <a:latin typeface="Open Sans" panose="020B0606030504020204" pitchFamily="34" charset="0"/>
              </a:rPr>
              <a:t> since, the tax is not paid while exporting, the exporter is required to furnish either a bond or a </a:t>
            </a:r>
            <a:r>
              <a:rPr lang="en-US" b="1" i="0" u="sng" dirty="0">
                <a:effectLst/>
                <a:highlight>
                  <a:srgbClr val="FFFFFF"/>
                </a:highlight>
                <a:latin typeface="Open Sans" panose="020B0606030504020204" pitchFamily="34" charset="0"/>
                <a:hlinkClick r:id="rId2">
                  <a:extLst>
                    <a:ext uri="{A12FA001-AC4F-418D-AE19-62706E023703}">
                      <ahyp:hlinkClr xmlns:ahyp="http://schemas.microsoft.com/office/drawing/2018/hyperlinkcolor" val="tx"/>
                    </a:ext>
                  </a:extLst>
                </a:hlinkClick>
              </a:rPr>
              <a:t>Letter of Undertaking</a:t>
            </a:r>
            <a:r>
              <a:rPr lang="en-US" b="0" i="0" dirty="0">
                <a:effectLst/>
                <a:highlight>
                  <a:srgbClr val="FFFFFF"/>
                </a:highlight>
                <a:latin typeface="Open Sans" panose="020B0606030504020204" pitchFamily="34" charset="0"/>
              </a:rPr>
              <a:t> </a:t>
            </a:r>
            <a:r>
              <a:rPr lang="en-US" b="0" i="0" dirty="0">
                <a:solidFill>
                  <a:srgbClr val="002762"/>
                </a:solidFill>
                <a:effectLst/>
                <a:highlight>
                  <a:srgbClr val="FFFFFF"/>
                </a:highlight>
                <a:latin typeface="Open Sans" panose="020B0606030504020204" pitchFamily="34" charset="0"/>
              </a:rPr>
              <a:t>(LUT).</a:t>
            </a:r>
          </a:p>
          <a:p>
            <a:pPr algn="just" fontAlgn="ctr">
              <a:lnSpc>
                <a:spcPct val="170000"/>
              </a:lnSpc>
            </a:pPr>
            <a:r>
              <a:rPr lang="en-US" b="0" i="0" dirty="0">
                <a:solidFill>
                  <a:srgbClr val="002762"/>
                </a:solidFill>
                <a:effectLst/>
                <a:highlight>
                  <a:srgbClr val="FFFFFF"/>
                </a:highlight>
                <a:latin typeface="Open Sans" panose="020B0606030504020204" pitchFamily="34" charset="0"/>
              </a:rPr>
              <a:t> Integral facts of bond/ LUT is summarized hereunder-</a:t>
            </a:r>
          </a:p>
          <a:p>
            <a:pPr algn="just" fontAlgn="ctr">
              <a:lnSpc>
                <a:spcPct val="170000"/>
              </a:lnSpc>
              <a:buFont typeface="Arial" panose="020B0604020202020204" pitchFamily="34" charset="0"/>
              <a:buChar char="•"/>
            </a:pPr>
            <a:r>
              <a:rPr lang="en-US" b="1" i="0" dirty="0">
                <a:solidFill>
                  <a:srgbClr val="002762"/>
                </a:solidFill>
                <a:effectLst/>
                <a:highlight>
                  <a:srgbClr val="FFFFFF"/>
                </a:highlight>
                <a:latin typeface="Open Sans" panose="020B0606030504020204" pitchFamily="34" charset="0"/>
              </a:rPr>
              <a:t>Bond/ LUT binds the exporter</a:t>
            </a:r>
            <a:r>
              <a:rPr lang="en-US" b="0" i="0" dirty="0">
                <a:solidFill>
                  <a:srgbClr val="002762"/>
                </a:solidFill>
                <a:effectLst/>
                <a:highlight>
                  <a:srgbClr val="FFFFFF"/>
                </a:highlight>
                <a:latin typeface="Open Sans" panose="020B0606030504020204" pitchFamily="34" charset="0"/>
              </a:rPr>
              <a:t> </a:t>
            </a:r>
            <a:r>
              <a:rPr lang="en-US" b="0" i="0" dirty="0">
                <a:solidFill>
                  <a:srgbClr val="FF0000"/>
                </a:solidFill>
                <a:effectLst/>
                <a:highlight>
                  <a:srgbClr val="FFFFFF"/>
                </a:highlight>
                <a:latin typeface="Open Sans" panose="020B0606030504020204" pitchFamily="34" charset="0"/>
              </a:rPr>
              <a:t>HAS TO  </a:t>
            </a:r>
            <a:r>
              <a:rPr lang="en-US" b="0" i="0" dirty="0">
                <a:solidFill>
                  <a:srgbClr val="002762"/>
                </a:solidFill>
                <a:effectLst/>
                <a:highlight>
                  <a:srgbClr val="FFFFFF"/>
                </a:highlight>
                <a:latin typeface="Open Sans" panose="020B0606030504020204" pitchFamily="34" charset="0"/>
              </a:rPr>
              <a:t>make payment of tax under following situation-</a:t>
            </a:r>
          </a:p>
          <a:p>
            <a:pPr marL="742950" lvl="1" indent="-285750"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When goods are not exported – tax is to be paid within 15 days after expiry of 3 months from the date of invoice; or</a:t>
            </a:r>
          </a:p>
          <a:p>
            <a:pPr marL="742950" lvl="1" indent="-285750"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When the payment is not received – tax is to be paid within 15 days after expiry of 1 year from the date of invoice.</a:t>
            </a:r>
          </a:p>
          <a:p>
            <a:pPr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Bond/ LUT is to be submitted, before undertaking export, to the jurisdictional commissioner in </a:t>
            </a:r>
            <a:r>
              <a:rPr lang="en-US" b="1" i="0" dirty="0">
                <a:solidFill>
                  <a:srgbClr val="002762"/>
                </a:solidFill>
                <a:effectLst/>
                <a:highlight>
                  <a:srgbClr val="FFFFFF"/>
                </a:highlight>
                <a:latin typeface="Open Sans" panose="020B0606030504020204" pitchFamily="34" charset="0"/>
              </a:rPr>
              <a:t>Form GST RFD-11</a:t>
            </a:r>
            <a:r>
              <a:rPr lang="en-US" b="0" i="0" dirty="0">
                <a:solidFill>
                  <a:srgbClr val="002762"/>
                </a:solidFill>
                <a:effectLst/>
                <a:highlight>
                  <a:srgbClr val="FFFFFF"/>
                </a:highlight>
                <a:latin typeface="Open Sans" panose="020B0606030504020204" pitchFamily="34" charset="0"/>
              </a:rPr>
              <a:t>.</a:t>
            </a:r>
          </a:p>
          <a:p>
            <a:pPr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Running bond account is to be maintained. </a:t>
            </a:r>
          </a:p>
          <a:p>
            <a:pPr algn="just" fontAlgn="ctr">
              <a:lnSpc>
                <a:spcPct val="170000"/>
              </a:lnSpc>
              <a:buFont typeface="Arial" panose="020B0604020202020204" pitchFamily="34" charset="0"/>
              <a:buChar char="•"/>
            </a:pPr>
            <a:r>
              <a:rPr lang="en-US" b="1" i="0" dirty="0">
                <a:solidFill>
                  <a:srgbClr val="002762"/>
                </a:solidFill>
                <a:effectLst/>
                <a:highlight>
                  <a:srgbClr val="FFFFFF"/>
                </a:highlight>
                <a:latin typeface="Open Sans" panose="020B0606030504020204" pitchFamily="34" charset="0"/>
              </a:rPr>
              <a:t>LUT</a:t>
            </a:r>
            <a:r>
              <a:rPr lang="en-US" b="0" i="0" dirty="0">
                <a:solidFill>
                  <a:srgbClr val="002762"/>
                </a:solidFill>
                <a:effectLst/>
                <a:highlight>
                  <a:srgbClr val="FFFFFF"/>
                </a:highlight>
                <a:latin typeface="Open Sans" panose="020B0606030504020204" pitchFamily="34" charset="0"/>
              </a:rPr>
              <a:t> is valid for the whole Financial Year.</a:t>
            </a:r>
          </a:p>
          <a:p>
            <a:pPr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As per </a:t>
            </a:r>
            <a:r>
              <a:rPr lang="en-US" b="1" i="0" dirty="0">
                <a:solidFill>
                  <a:srgbClr val="002762"/>
                </a:solidFill>
                <a:effectLst/>
                <a:highlight>
                  <a:srgbClr val="FFFFFF"/>
                </a:highlight>
                <a:latin typeface="Open Sans" panose="020B0606030504020204" pitchFamily="34" charset="0"/>
              </a:rPr>
              <a:t>circular no. 40/14/2018-GST</a:t>
            </a:r>
            <a:r>
              <a:rPr lang="en-US" b="0" i="0" dirty="0">
                <a:solidFill>
                  <a:srgbClr val="002762"/>
                </a:solidFill>
                <a:effectLst/>
                <a:highlight>
                  <a:srgbClr val="FFFFFF"/>
                </a:highlight>
                <a:latin typeface="Open Sans" panose="020B0606030504020204" pitchFamily="34" charset="0"/>
              </a:rPr>
              <a:t> dated 6</a:t>
            </a:r>
            <a:r>
              <a:rPr lang="en-US" b="0" i="0" baseline="30000" dirty="0">
                <a:solidFill>
                  <a:srgbClr val="002762"/>
                </a:solidFill>
                <a:effectLst/>
                <a:highlight>
                  <a:srgbClr val="FFFFFF"/>
                </a:highlight>
                <a:latin typeface="Open Sans" panose="020B0606030504020204" pitchFamily="34" charset="0"/>
              </a:rPr>
              <a:t>th</a:t>
            </a:r>
            <a:r>
              <a:rPr lang="en-US" b="0" i="0" dirty="0">
                <a:solidFill>
                  <a:srgbClr val="002762"/>
                </a:solidFill>
                <a:effectLst/>
                <a:highlight>
                  <a:srgbClr val="FFFFFF"/>
                </a:highlight>
                <a:latin typeface="Open Sans" panose="020B0606030504020204" pitchFamily="34" charset="0"/>
              </a:rPr>
              <a:t> April 2018, for acceptance of LUT there is no need for submission of any physical document.</a:t>
            </a:r>
          </a:p>
          <a:p>
            <a:br>
              <a:rPr lang="en-US" b="0" i="0" dirty="0">
                <a:solidFill>
                  <a:srgbClr val="002762"/>
                </a:solidFill>
                <a:effectLst/>
                <a:highlight>
                  <a:srgbClr val="FFFFFF"/>
                </a:highlight>
                <a:latin typeface="Open Sans" panose="020B0606030504020204" pitchFamily="34" charset="0"/>
              </a:rPr>
            </a:br>
            <a:endParaRPr lang="en-IN" dirty="0"/>
          </a:p>
        </p:txBody>
      </p:sp>
    </p:spTree>
    <p:extLst>
      <p:ext uri="{BB962C8B-B14F-4D97-AF65-F5344CB8AC3E}">
        <p14:creationId xmlns:p14="http://schemas.microsoft.com/office/powerpoint/2010/main" val="276543671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1C86D-69D0-3A0B-DB0A-84F41BF47DC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E27AB4A-DB95-8B53-FE33-82B756AF0D4A}"/>
              </a:ext>
            </a:extLst>
          </p:cNvPr>
          <p:cNvSpPr>
            <a:spLocks noGrp="1"/>
          </p:cNvSpPr>
          <p:nvPr>
            <p:ph idx="1"/>
          </p:nvPr>
        </p:nvSpPr>
        <p:spPr/>
        <p:txBody>
          <a:bodyPr>
            <a:normAutofit fontScale="92500" lnSpcReduction="20000"/>
          </a:bodyPr>
          <a:lstStyle/>
          <a:p>
            <a:pPr algn="just" fontAlgn="ctr">
              <a:lnSpc>
                <a:spcPct val="170000"/>
              </a:lnSpc>
              <a:buFont typeface="Arial" panose="020B0604020202020204" pitchFamily="34" charset="0"/>
              <a:buChar char="•"/>
            </a:pPr>
            <a:r>
              <a:rPr lang="en-US" b="1" i="0" dirty="0">
                <a:solidFill>
                  <a:srgbClr val="002762"/>
                </a:solidFill>
                <a:effectLst/>
                <a:highlight>
                  <a:srgbClr val="FFFFFF"/>
                </a:highlight>
                <a:latin typeface="Open Sans" panose="020B0606030504020204" pitchFamily="34" charset="0"/>
              </a:rPr>
              <a:t>Furnishing of Bond</a:t>
            </a:r>
            <a:r>
              <a:rPr lang="en-US" b="0" i="0" dirty="0">
                <a:solidFill>
                  <a:srgbClr val="002762"/>
                </a:solidFill>
                <a:effectLst/>
                <a:highlight>
                  <a:srgbClr val="FFFFFF"/>
                </a:highlight>
                <a:latin typeface="Open Sans" panose="020B0606030504020204" pitchFamily="34" charset="0"/>
              </a:rPr>
              <a:t> (i.e., LUT is not permissible) is mandatory under any of the following situations-</a:t>
            </a:r>
          </a:p>
          <a:p>
            <a:pPr marL="742950" lvl="1" indent="-285750"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The exporter is prosecuted for any offence under either of the following laws-</a:t>
            </a:r>
          </a:p>
          <a:p>
            <a:pPr marL="1143000" lvl="2" indent="-228600"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The Integrated Goods and Services Tax Act, 2017,</a:t>
            </a:r>
          </a:p>
          <a:p>
            <a:pPr marL="1143000" lvl="2" indent="-228600"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The Central Goods and Services Tax Act, 2017,</a:t>
            </a:r>
          </a:p>
          <a:p>
            <a:pPr marL="1143000" lvl="2" indent="-228600"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Any of the existing laws.</a:t>
            </a:r>
          </a:p>
          <a:p>
            <a:pPr marL="742950" lvl="1" indent="-285750" algn="just" fontAlgn="ctr">
              <a:lnSpc>
                <a:spcPct val="170000"/>
              </a:lnSpc>
              <a:buFont typeface="Arial" panose="020B0604020202020204" pitchFamily="34" charset="0"/>
              <a:buChar char="•"/>
            </a:pPr>
            <a:r>
              <a:rPr lang="en-US" b="0" i="0" dirty="0">
                <a:solidFill>
                  <a:srgbClr val="002762"/>
                </a:solidFill>
                <a:effectLst/>
                <a:highlight>
                  <a:srgbClr val="FFFFFF"/>
                </a:highlight>
                <a:latin typeface="Open Sans" panose="020B0606030504020204" pitchFamily="34" charset="0"/>
              </a:rPr>
              <a:t>The amount of tax evaded is more than INR 250 Lakhs.</a:t>
            </a:r>
          </a:p>
          <a:p>
            <a:endParaRPr lang="en-IN" dirty="0"/>
          </a:p>
        </p:txBody>
      </p:sp>
    </p:spTree>
    <p:extLst>
      <p:ext uri="{BB962C8B-B14F-4D97-AF65-F5344CB8AC3E}">
        <p14:creationId xmlns:p14="http://schemas.microsoft.com/office/powerpoint/2010/main" val="223098316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2F0F6-E8FE-17B2-B143-1FB19A22310E}"/>
              </a:ext>
            </a:extLst>
          </p:cNvPr>
          <p:cNvSpPr>
            <a:spLocks noGrp="1"/>
          </p:cNvSpPr>
          <p:nvPr>
            <p:ph type="title"/>
          </p:nvPr>
        </p:nvSpPr>
        <p:spPr/>
        <p:txBody>
          <a:bodyPr/>
          <a:lstStyle/>
          <a:p>
            <a:r>
              <a:rPr lang="en-IN" dirty="0"/>
              <a:t>GST Refund Claim</a:t>
            </a:r>
          </a:p>
        </p:txBody>
      </p:sp>
      <p:sp>
        <p:nvSpPr>
          <p:cNvPr id="3" name="Content Placeholder 2">
            <a:extLst>
              <a:ext uri="{FF2B5EF4-FFF2-40B4-BE49-F238E27FC236}">
                <a16:creationId xmlns:a16="http://schemas.microsoft.com/office/drawing/2014/main" id="{385F0EF7-37C4-9ABA-82B1-BA4E1978150E}"/>
              </a:ext>
            </a:extLst>
          </p:cNvPr>
          <p:cNvSpPr>
            <a:spLocks noGrp="1"/>
          </p:cNvSpPr>
          <p:nvPr>
            <p:ph idx="1"/>
          </p:nvPr>
        </p:nvSpPr>
        <p:spPr/>
        <p:txBody>
          <a:bodyPr>
            <a:normAutofit fontScale="77500" lnSpcReduction="20000"/>
          </a:bodyPr>
          <a:lstStyle/>
          <a:p>
            <a:pPr algn="l"/>
            <a:r>
              <a:rPr lang="en-US" b="1" i="0" dirty="0">
                <a:solidFill>
                  <a:srgbClr val="3E3B3B"/>
                </a:solidFill>
                <a:effectLst/>
                <a:highlight>
                  <a:srgbClr val="FFFFFF"/>
                </a:highlight>
                <a:latin typeface="Nunito Sans" pitchFamily="2" charset="0"/>
              </a:rPr>
              <a:t>Exporting goods and services without payment on the IGST</a:t>
            </a:r>
          </a:p>
          <a:p>
            <a:pPr algn="just">
              <a:lnSpc>
                <a:spcPct val="170000"/>
              </a:lnSpc>
            </a:pPr>
            <a:r>
              <a:rPr lang="en-US" dirty="0">
                <a:solidFill>
                  <a:srgbClr val="3E3B3B"/>
                </a:solidFill>
                <a:highlight>
                  <a:srgbClr val="FFFFFF"/>
                </a:highlight>
                <a:latin typeface="Nunito Sans" pitchFamily="2" charset="0"/>
              </a:rPr>
              <a:t>E</a:t>
            </a:r>
            <a:r>
              <a:rPr lang="en-US" b="0" i="0" dirty="0">
                <a:solidFill>
                  <a:srgbClr val="3E3B3B"/>
                </a:solidFill>
                <a:effectLst/>
                <a:highlight>
                  <a:srgbClr val="FFFFFF"/>
                </a:highlight>
                <a:latin typeface="Nunito Sans" pitchFamily="2" charset="0"/>
              </a:rPr>
              <a:t>xporter is allowed to claim a refund on the unutilized input credit. </a:t>
            </a:r>
          </a:p>
          <a:p>
            <a:pPr algn="just">
              <a:lnSpc>
                <a:spcPct val="170000"/>
              </a:lnSpc>
            </a:pPr>
            <a:r>
              <a:rPr lang="en-US" b="0" i="0" dirty="0">
                <a:solidFill>
                  <a:srgbClr val="3E3B3B"/>
                </a:solidFill>
                <a:effectLst/>
                <a:highlight>
                  <a:srgbClr val="FFFFFF"/>
                </a:highlight>
                <a:latin typeface="Nunito Sans" pitchFamily="2" charset="0"/>
              </a:rPr>
              <a:t>If the refund is claimed on duty paid, the refund is quite quick and gets granted usually within a fortnight. </a:t>
            </a:r>
          </a:p>
          <a:p>
            <a:pPr algn="just">
              <a:lnSpc>
                <a:spcPct val="170000"/>
              </a:lnSpc>
            </a:pPr>
            <a:r>
              <a:rPr lang="en-US" b="0" i="0" dirty="0">
                <a:solidFill>
                  <a:srgbClr val="3E3B3B"/>
                </a:solidFill>
                <a:effectLst/>
                <a:highlight>
                  <a:srgbClr val="FFFFFF"/>
                </a:highlight>
                <a:latin typeface="Nunito Sans" pitchFamily="2" charset="0"/>
              </a:rPr>
              <a:t>The exporter needs to file the GSTR-1 and 3B and also file the export general manifest. </a:t>
            </a:r>
          </a:p>
          <a:p>
            <a:pPr algn="just">
              <a:lnSpc>
                <a:spcPct val="170000"/>
              </a:lnSpc>
            </a:pPr>
            <a:r>
              <a:rPr lang="en-US" b="0" i="0" dirty="0">
                <a:solidFill>
                  <a:srgbClr val="3E3B3B"/>
                </a:solidFill>
                <a:effectLst/>
                <a:highlight>
                  <a:srgbClr val="FFFFFF"/>
                </a:highlight>
                <a:latin typeface="Nunito Sans" pitchFamily="2" charset="0"/>
              </a:rPr>
              <a:t>No separate application is required as the </a:t>
            </a:r>
            <a:r>
              <a:rPr lang="en-US" b="0" i="0" dirty="0">
                <a:effectLst/>
                <a:highlight>
                  <a:srgbClr val="FFFFFF"/>
                </a:highlight>
                <a:latin typeface="Nunito Sans" pitchFamily="2" charset="0"/>
                <a:hlinkClick r:id="rId2" tooltip="What is a Shipping Bill - Understanding Meaning, Types &amp; Format">
                  <a:extLst>
                    <a:ext uri="{A12FA001-AC4F-418D-AE19-62706E023703}">
                      <ahyp:hlinkClr xmlns:ahyp="http://schemas.microsoft.com/office/drawing/2018/hyperlinkcolor" val="tx"/>
                    </a:ext>
                  </a:extLst>
                </a:hlinkClick>
              </a:rPr>
              <a:t>Shipping Bill</a:t>
            </a:r>
            <a:r>
              <a:rPr lang="en-US" b="0" i="0" dirty="0">
                <a:effectLst/>
                <a:highlight>
                  <a:srgbClr val="FFFFFF"/>
                </a:highlight>
                <a:latin typeface="Nunito Sans" pitchFamily="2" charset="0"/>
              </a:rPr>
              <a:t> </a:t>
            </a:r>
            <a:r>
              <a:rPr lang="en-US" b="0" i="0" dirty="0">
                <a:solidFill>
                  <a:srgbClr val="3E3B3B"/>
                </a:solidFill>
                <a:effectLst/>
                <a:highlight>
                  <a:srgbClr val="FFFFFF"/>
                </a:highlight>
                <a:latin typeface="Nunito Sans" pitchFamily="2" charset="0"/>
              </a:rPr>
              <a:t>itself is considered as an application. </a:t>
            </a:r>
          </a:p>
          <a:p>
            <a:pPr algn="just">
              <a:lnSpc>
                <a:spcPct val="170000"/>
              </a:lnSpc>
            </a:pPr>
            <a:r>
              <a:rPr lang="en-US" b="0" i="0" dirty="0">
                <a:solidFill>
                  <a:srgbClr val="3E3B3B"/>
                </a:solidFill>
                <a:effectLst/>
                <a:highlight>
                  <a:srgbClr val="FFFFFF"/>
                </a:highlight>
                <a:latin typeface="Nunito Sans" pitchFamily="2" charset="0"/>
              </a:rPr>
              <a:t>The deemed application will only be considered filed when the exporter, the Custom Broker or whoever is in charge of the shipment has filed the export report or manifest that states the date and number of the shipping bills.</a:t>
            </a:r>
          </a:p>
          <a:p>
            <a:endParaRPr lang="en-IN" dirty="0"/>
          </a:p>
        </p:txBody>
      </p:sp>
    </p:spTree>
    <p:extLst>
      <p:ext uri="{BB962C8B-B14F-4D97-AF65-F5344CB8AC3E}">
        <p14:creationId xmlns:p14="http://schemas.microsoft.com/office/powerpoint/2010/main" val="2901870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FE8FD-4CE9-62C4-87C9-AA0397E7F45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3A1B395-FD2B-392C-9A7E-733818163454}"/>
              </a:ext>
            </a:extLst>
          </p:cNvPr>
          <p:cNvSpPr>
            <a:spLocks noGrp="1"/>
          </p:cNvSpPr>
          <p:nvPr>
            <p:ph idx="1"/>
          </p:nvPr>
        </p:nvSpPr>
        <p:spPr/>
        <p:txBody>
          <a:bodyPr>
            <a:normAutofit fontScale="77500" lnSpcReduction="20000"/>
          </a:bodyPr>
          <a:lstStyle/>
          <a:p>
            <a:pPr algn="just">
              <a:lnSpc>
                <a:spcPct val="160000"/>
              </a:lnSpc>
            </a:pPr>
            <a:r>
              <a:rPr lang="en-US" b="1" i="0" dirty="0">
                <a:solidFill>
                  <a:srgbClr val="3E3B3B"/>
                </a:solidFill>
                <a:effectLst/>
                <a:highlight>
                  <a:srgbClr val="FFFFFF"/>
                </a:highlight>
                <a:latin typeface="Nunito Sans" pitchFamily="2" charset="0"/>
              </a:rPr>
              <a:t>Exporting goods and services on payment of the IGST</a:t>
            </a:r>
          </a:p>
          <a:p>
            <a:pPr algn="just">
              <a:lnSpc>
                <a:spcPct val="160000"/>
              </a:lnSpc>
            </a:pPr>
            <a:r>
              <a:rPr lang="en-US" dirty="0">
                <a:solidFill>
                  <a:srgbClr val="3E3B3B"/>
                </a:solidFill>
                <a:highlight>
                  <a:srgbClr val="FFFFFF"/>
                </a:highlight>
                <a:latin typeface="Nunito Sans" pitchFamily="2" charset="0"/>
              </a:rPr>
              <a:t>T</a:t>
            </a:r>
            <a:r>
              <a:rPr lang="en-US" b="0" i="0" dirty="0">
                <a:solidFill>
                  <a:srgbClr val="3E3B3B"/>
                </a:solidFill>
                <a:effectLst/>
                <a:highlight>
                  <a:srgbClr val="FFFFFF"/>
                </a:highlight>
                <a:latin typeface="Nunito Sans" pitchFamily="2" charset="0"/>
              </a:rPr>
              <a:t>he exporter files a separate application online in the form of RFD-01A. </a:t>
            </a:r>
          </a:p>
          <a:p>
            <a:pPr algn="just">
              <a:lnSpc>
                <a:spcPct val="160000"/>
              </a:lnSpc>
            </a:pPr>
            <a:r>
              <a:rPr lang="en-US" b="0" i="0" dirty="0">
                <a:solidFill>
                  <a:srgbClr val="3E3B3B"/>
                </a:solidFill>
                <a:effectLst/>
                <a:highlight>
                  <a:srgbClr val="FFFFFF"/>
                </a:highlight>
                <a:latin typeface="Nunito Sans" pitchFamily="2" charset="0"/>
              </a:rPr>
              <a:t>A hard copy of the application along with supporting documents needs to be submitted manually to GST officials. </a:t>
            </a:r>
          </a:p>
          <a:p>
            <a:pPr algn="just">
              <a:lnSpc>
                <a:spcPct val="160000"/>
              </a:lnSpc>
            </a:pPr>
            <a:r>
              <a:rPr lang="en-US" b="0" i="0" dirty="0">
                <a:solidFill>
                  <a:srgbClr val="3E3B3B"/>
                </a:solidFill>
                <a:effectLst/>
                <a:highlight>
                  <a:srgbClr val="FFFFFF"/>
                </a:highlight>
                <a:latin typeface="Nunito Sans" pitchFamily="2" charset="0"/>
              </a:rPr>
              <a:t>In this case, the refund is made based on the verification of filed documents.</a:t>
            </a:r>
          </a:p>
          <a:p>
            <a:pPr algn="just">
              <a:lnSpc>
                <a:spcPct val="160000"/>
              </a:lnSpc>
            </a:pPr>
            <a:r>
              <a:rPr lang="en-US" b="0" i="0" dirty="0">
                <a:solidFill>
                  <a:srgbClr val="3E3B3B"/>
                </a:solidFill>
                <a:effectLst/>
                <a:highlight>
                  <a:srgbClr val="FFFFFF"/>
                </a:highlight>
                <a:latin typeface="Nunito Sans" pitchFamily="2" charset="0"/>
              </a:rPr>
              <a:t>The exporter then has to apply for the refund through the common portal, either directly or through the facilitation </a:t>
            </a:r>
            <a:r>
              <a:rPr lang="en-US" b="0" i="0" dirty="0" err="1">
                <a:solidFill>
                  <a:srgbClr val="3E3B3B"/>
                </a:solidFill>
                <a:effectLst/>
                <a:highlight>
                  <a:srgbClr val="FFFFFF"/>
                </a:highlight>
                <a:latin typeface="Nunito Sans" pitchFamily="2" charset="0"/>
              </a:rPr>
              <a:t>centre</a:t>
            </a:r>
            <a:r>
              <a:rPr lang="en-US" b="0" i="0" dirty="0">
                <a:solidFill>
                  <a:srgbClr val="3E3B3B"/>
                </a:solidFill>
                <a:effectLst/>
                <a:highlight>
                  <a:srgbClr val="FFFFFF"/>
                </a:highlight>
                <a:latin typeface="Nunito Sans" pitchFamily="2" charset="0"/>
              </a:rPr>
              <a:t> notified by the GST Commissioner. </a:t>
            </a:r>
          </a:p>
          <a:p>
            <a:pPr algn="just">
              <a:lnSpc>
                <a:spcPct val="160000"/>
              </a:lnSpc>
            </a:pPr>
            <a:r>
              <a:rPr lang="en-US" b="0" i="0" dirty="0">
                <a:solidFill>
                  <a:srgbClr val="3E3B3B"/>
                </a:solidFill>
                <a:effectLst/>
                <a:highlight>
                  <a:srgbClr val="FFFFFF"/>
                </a:highlight>
                <a:latin typeface="Nunito Sans" pitchFamily="2" charset="0"/>
              </a:rPr>
              <a:t>A refund once applied has to be paid within 60 days from the date of receipt of complete refund application. Beyond that time frame, an interest of 6% has to be paid to the applicant.</a:t>
            </a:r>
          </a:p>
          <a:p>
            <a:pPr algn="just">
              <a:lnSpc>
                <a:spcPct val="160000"/>
              </a:lnSpc>
            </a:pPr>
            <a:endParaRPr lang="en-IN" dirty="0"/>
          </a:p>
        </p:txBody>
      </p:sp>
    </p:spTree>
    <p:extLst>
      <p:ext uri="{BB962C8B-B14F-4D97-AF65-F5344CB8AC3E}">
        <p14:creationId xmlns:p14="http://schemas.microsoft.com/office/powerpoint/2010/main" val="5867241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C76A5-74F4-EBBE-543E-9DED36996F3A}"/>
              </a:ext>
            </a:extLst>
          </p:cNvPr>
          <p:cNvSpPr>
            <a:spLocks noGrp="1"/>
          </p:cNvSpPr>
          <p:nvPr>
            <p:ph type="title"/>
          </p:nvPr>
        </p:nvSpPr>
        <p:spPr/>
        <p:txBody>
          <a:bodyPr>
            <a:normAutofit fontScale="90000"/>
          </a:bodyPr>
          <a:lstStyle/>
          <a:p>
            <a:r>
              <a:rPr lang="en-IN" dirty="0"/>
              <a:t>Time limit to file the refund claim for goods</a:t>
            </a:r>
          </a:p>
        </p:txBody>
      </p:sp>
      <p:sp>
        <p:nvSpPr>
          <p:cNvPr id="3" name="Content Placeholder 2">
            <a:extLst>
              <a:ext uri="{FF2B5EF4-FFF2-40B4-BE49-F238E27FC236}">
                <a16:creationId xmlns:a16="http://schemas.microsoft.com/office/drawing/2014/main" id="{C5AE3151-869A-CE8E-AAF7-18388C7C378E}"/>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n-US" b="0" i="0" dirty="0">
                <a:solidFill>
                  <a:srgbClr val="002762"/>
                </a:solidFill>
                <a:effectLst/>
                <a:highlight>
                  <a:srgbClr val="FFFFFF"/>
                </a:highlight>
                <a:latin typeface="Open Sans" panose="020B0606030504020204" pitchFamily="34" charset="0"/>
              </a:rPr>
              <a:t>Within a period of two years from</a:t>
            </a:r>
            <a:br>
              <a:rPr lang="en-US" dirty="0"/>
            </a:br>
            <a:br>
              <a:rPr lang="en-US" dirty="0"/>
            </a:br>
            <a:r>
              <a:rPr lang="en-US" b="0" i="0" dirty="0">
                <a:solidFill>
                  <a:srgbClr val="002762"/>
                </a:solidFill>
                <a:effectLst/>
                <a:highlight>
                  <a:srgbClr val="FFFFFF"/>
                </a:highlight>
                <a:latin typeface="Open Sans" panose="020B0606030504020204" pitchFamily="34" charset="0"/>
              </a:rPr>
              <a:t>· The date on which ship/ aircraft leaves India (when goods are exported by sea/ air); or</a:t>
            </a:r>
            <a:br>
              <a:rPr lang="en-US" dirty="0"/>
            </a:br>
            <a:br>
              <a:rPr lang="en-US" dirty="0"/>
            </a:br>
            <a:r>
              <a:rPr lang="en-US" b="0" i="0" dirty="0">
                <a:solidFill>
                  <a:srgbClr val="002762"/>
                </a:solidFill>
                <a:effectLst/>
                <a:highlight>
                  <a:srgbClr val="FFFFFF"/>
                </a:highlight>
                <a:latin typeface="Open Sans" panose="020B0606030504020204" pitchFamily="34" charset="0"/>
              </a:rPr>
              <a:t>· The date on which goods pass the frontier (when the goods are exported by land); or</a:t>
            </a:r>
            <a:br>
              <a:rPr lang="en-US" dirty="0"/>
            </a:br>
            <a:br>
              <a:rPr lang="en-US" dirty="0"/>
            </a:br>
            <a:r>
              <a:rPr lang="en-US" b="0" i="0" dirty="0">
                <a:solidFill>
                  <a:srgbClr val="002762"/>
                </a:solidFill>
                <a:effectLst/>
                <a:highlight>
                  <a:srgbClr val="FFFFFF"/>
                </a:highlight>
                <a:latin typeface="Open Sans" panose="020B0606030504020204" pitchFamily="34" charset="0"/>
              </a:rPr>
              <a:t>· The date of dispatch of goods by post to a place outside India (when the goods are exported by post); or</a:t>
            </a:r>
            <a:br>
              <a:rPr lang="en-US" dirty="0"/>
            </a:br>
            <a:br>
              <a:rPr lang="en-US" dirty="0"/>
            </a:br>
            <a:r>
              <a:rPr lang="en-US" b="0" i="0" dirty="0">
                <a:solidFill>
                  <a:srgbClr val="002762"/>
                </a:solidFill>
                <a:effectLst/>
                <a:highlight>
                  <a:srgbClr val="FFFFFF"/>
                </a:highlight>
                <a:latin typeface="Open Sans" panose="020B0606030504020204" pitchFamily="34" charset="0"/>
              </a:rPr>
              <a:t>· The date on which relevant return is furnished (in case of deemed export).</a:t>
            </a:r>
            <a:endParaRPr lang="en-IN" dirty="0"/>
          </a:p>
        </p:txBody>
      </p:sp>
    </p:spTree>
    <p:extLst>
      <p:ext uri="{BB962C8B-B14F-4D97-AF65-F5344CB8AC3E}">
        <p14:creationId xmlns:p14="http://schemas.microsoft.com/office/powerpoint/2010/main" val="1683128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A82ED-04D4-F0E7-77E7-5BE90BAA3B65}"/>
              </a:ext>
            </a:extLst>
          </p:cNvPr>
          <p:cNvSpPr>
            <a:spLocks noGrp="1"/>
          </p:cNvSpPr>
          <p:nvPr>
            <p:ph type="title"/>
          </p:nvPr>
        </p:nvSpPr>
        <p:spPr/>
        <p:txBody>
          <a:bodyPr/>
          <a:lstStyle/>
          <a:p>
            <a:r>
              <a:rPr lang="en-IN" dirty="0"/>
              <a:t>What is Customs??</a:t>
            </a:r>
          </a:p>
        </p:txBody>
      </p:sp>
      <p:sp>
        <p:nvSpPr>
          <p:cNvPr id="3" name="Content Placeholder 2">
            <a:extLst>
              <a:ext uri="{FF2B5EF4-FFF2-40B4-BE49-F238E27FC236}">
                <a16:creationId xmlns:a16="http://schemas.microsoft.com/office/drawing/2014/main" id="{22DBE0ED-3129-3925-1D46-23307B2C6C6C}"/>
              </a:ext>
            </a:extLst>
          </p:cNvPr>
          <p:cNvSpPr>
            <a:spLocks noGrp="1"/>
          </p:cNvSpPr>
          <p:nvPr>
            <p:ph idx="1"/>
          </p:nvPr>
        </p:nvSpPr>
        <p:spPr/>
        <p:txBody>
          <a:bodyPr>
            <a:normAutofit/>
          </a:bodyPr>
          <a:lstStyle/>
          <a:p>
            <a:pPr>
              <a:lnSpc>
                <a:spcPct val="150000"/>
              </a:lnSpc>
            </a:pPr>
            <a:r>
              <a:rPr lang="en-US" b="0" i="0" dirty="0">
                <a:solidFill>
                  <a:srgbClr val="FF0000"/>
                </a:solidFill>
                <a:effectLst/>
                <a:latin typeface="arial" panose="020B0604020202020204" pitchFamily="34" charset="0"/>
              </a:rPr>
              <a:t>Customs</a:t>
            </a:r>
            <a:r>
              <a:rPr lang="en-US" b="0" i="0" dirty="0">
                <a:solidFill>
                  <a:srgbClr val="4D5156"/>
                </a:solidFill>
                <a:effectLst/>
                <a:latin typeface="arial" panose="020B0604020202020204" pitchFamily="34" charset="0"/>
              </a:rPr>
              <a:t> is an authority or agency in a country responsible for collecting tariffs and for controlling the flow of goods, including animals, transports, personal effects, and hazardous items, into and out of a country.</a:t>
            </a:r>
          </a:p>
          <a:p>
            <a:endParaRPr lang="en-IN" dirty="0"/>
          </a:p>
        </p:txBody>
      </p:sp>
    </p:spTree>
    <p:extLst>
      <p:ext uri="{BB962C8B-B14F-4D97-AF65-F5344CB8AC3E}">
        <p14:creationId xmlns:p14="http://schemas.microsoft.com/office/powerpoint/2010/main" val="166430666"/>
      </p:ext>
    </p:extLst>
  </p:cSld>
  <p:clrMapOvr>
    <a:overrideClrMapping bg1="lt1" tx1="dk1" bg2="lt2" tx2="dk2" accent1="accent1" accent2="accent2" accent3="accent3" accent4="accent4" accent5="accent5" accent6="accent6" hlink="hlink" folHlink="folHlink"/>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96B4C-A197-915B-89E9-630476CB0A79}"/>
              </a:ext>
            </a:extLst>
          </p:cNvPr>
          <p:cNvSpPr>
            <a:spLocks noGrp="1"/>
          </p:cNvSpPr>
          <p:nvPr>
            <p:ph type="title"/>
          </p:nvPr>
        </p:nvSpPr>
        <p:spPr/>
        <p:txBody>
          <a:bodyPr>
            <a:normAutofit fontScale="90000"/>
          </a:bodyPr>
          <a:lstStyle/>
          <a:p>
            <a:r>
              <a:rPr lang="en-IN" dirty="0"/>
              <a:t>Time limit to file the refund claim for services</a:t>
            </a:r>
          </a:p>
        </p:txBody>
      </p:sp>
      <p:sp>
        <p:nvSpPr>
          <p:cNvPr id="3" name="Content Placeholder 2">
            <a:extLst>
              <a:ext uri="{FF2B5EF4-FFF2-40B4-BE49-F238E27FC236}">
                <a16:creationId xmlns:a16="http://schemas.microsoft.com/office/drawing/2014/main" id="{B54E94A5-B4AA-3626-BA3F-78C779F1405B}"/>
              </a:ext>
            </a:extLst>
          </p:cNvPr>
          <p:cNvSpPr>
            <a:spLocks noGrp="1"/>
          </p:cNvSpPr>
          <p:nvPr>
            <p:ph idx="1"/>
          </p:nvPr>
        </p:nvSpPr>
        <p:spPr>
          <a:xfrm>
            <a:off x="609600" y="1889760"/>
            <a:ext cx="10972800" cy="4389120"/>
          </a:xfrm>
        </p:spPr>
        <p:txBody>
          <a:bodyPr/>
          <a:lstStyle/>
          <a:p>
            <a:r>
              <a:rPr lang="en-US" b="0" i="0" dirty="0">
                <a:solidFill>
                  <a:srgbClr val="002762"/>
                </a:solidFill>
                <a:effectLst/>
                <a:highlight>
                  <a:srgbClr val="FFFFFF"/>
                </a:highlight>
                <a:latin typeface="Open Sans" panose="020B0606030504020204" pitchFamily="34" charset="0"/>
              </a:rPr>
              <a:t>Within a period of two years from</a:t>
            </a:r>
            <a:br>
              <a:rPr lang="en-US" dirty="0"/>
            </a:br>
            <a:br>
              <a:rPr lang="en-US" dirty="0"/>
            </a:br>
            <a:r>
              <a:rPr lang="en-US" b="0" i="0" dirty="0">
                <a:solidFill>
                  <a:srgbClr val="002762"/>
                </a:solidFill>
                <a:effectLst/>
                <a:highlight>
                  <a:srgbClr val="FFFFFF"/>
                </a:highlight>
                <a:latin typeface="Open Sans" panose="020B0606030504020204" pitchFamily="34" charset="0"/>
              </a:rPr>
              <a:t>· The date of issue of the invoice (in case of advance); or</a:t>
            </a:r>
            <a:br>
              <a:rPr lang="en-US" dirty="0"/>
            </a:br>
            <a:br>
              <a:rPr lang="en-US" dirty="0"/>
            </a:br>
            <a:r>
              <a:rPr lang="en-US" b="0" i="0" dirty="0">
                <a:solidFill>
                  <a:srgbClr val="002762"/>
                </a:solidFill>
                <a:effectLst/>
                <a:highlight>
                  <a:srgbClr val="FFFFFF"/>
                </a:highlight>
                <a:latin typeface="Open Sans" panose="020B0606030504020204" pitchFamily="34" charset="0"/>
              </a:rPr>
              <a:t>· The date of receipt of payment (in any other case).</a:t>
            </a:r>
            <a:endParaRPr lang="en-IN" dirty="0"/>
          </a:p>
        </p:txBody>
      </p:sp>
    </p:spTree>
    <p:extLst>
      <p:ext uri="{BB962C8B-B14F-4D97-AF65-F5344CB8AC3E}">
        <p14:creationId xmlns:p14="http://schemas.microsoft.com/office/powerpoint/2010/main" val="273295718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0A962-BDB8-61BD-6512-E15E6D902964}"/>
              </a:ext>
            </a:extLst>
          </p:cNvPr>
          <p:cNvSpPr>
            <a:spLocks noGrp="1"/>
          </p:cNvSpPr>
          <p:nvPr>
            <p:ph type="title"/>
          </p:nvPr>
        </p:nvSpPr>
        <p:spPr/>
        <p:txBody>
          <a:bodyPr/>
          <a:lstStyle/>
          <a:p>
            <a:r>
              <a:rPr lang="en-IN" dirty="0"/>
              <a:t>Tax payable back</a:t>
            </a:r>
          </a:p>
        </p:txBody>
      </p:sp>
      <p:graphicFrame>
        <p:nvGraphicFramePr>
          <p:cNvPr id="6" name="Content Placeholder 5">
            <a:extLst>
              <a:ext uri="{FF2B5EF4-FFF2-40B4-BE49-F238E27FC236}">
                <a16:creationId xmlns:a16="http://schemas.microsoft.com/office/drawing/2014/main" id="{5BB6B97D-14E8-C604-C28C-7EB8C536CD7F}"/>
              </a:ext>
            </a:extLst>
          </p:cNvPr>
          <p:cNvGraphicFramePr>
            <a:graphicFrameLocks noGrp="1"/>
          </p:cNvGraphicFramePr>
          <p:nvPr>
            <p:ph idx="1"/>
            <p:extLst>
              <p:ext uri="{D42A27DB-BD31-4B8C-83A1-F6EECF244321}">
                <p14:modId xmlns:p14="http://schemas.microsoft.com/office/powerpoint/2010/main" val="1036293030"/>
              </p:ext>
            </p:extLst>
          </p:nvPr>
        </p:nvGraphicFramePr>
        <p:xfrm>
          <a:off x="609600" y="1935163"/>
          <a:ext cx="10972800" cy="3451860"/>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1226495642"/>
                    </a:ext>
                  </a:extLst>
                </a:gridCol>
                <a:gridCol w="5486400">
                  <a:extLst>
                    <a:ext uri="{9D8B030D-6E8A-4147-A177-3AD203B41FA5}">
                      <a16:colId xmlns:a16="http://schemas.microsoft.com/office/drawing/2014/main" val="148161730"/>
                    </a:ext>
                  </a:extLst>
                </a:gridCol>
              </a:tblGrid>
              <a:tr h="370840">
                <a:tc>
                  <a:txBody>
                    <a:bodyPr/>
                    <a:lstStyle/>
                    <a:p>
                      <a:r>
                        <a:rPr kumimoji="0" lang="en-US" b="0" i="0" kern="1200" dirty="0">
                          <a:solidFill>
                            <a:schemeClr val="lt1"/>
                          </a:solidFill>
                          <a:effectLst/>
                          <a:latin typeface="+mn-lt"/>
                          <a:ea typeface="+mn-ea"/>
                          <a:cs typeface="+mn-cs"/>
                        </a:rPr>
                        <a:t>Circumstances when tax along with interest is payable</a:t>
                      </a:r>
                      <a:endParaRPr lang="en-IN" dirty="0"/>
                    </a:p>
                  </a:txBody>
                  <a:tcPr/>
                </a:tc>
                <a:tc>
                  <a:txBody>
                    <a:bodyPr/>
                    <a:lstStyle/>
                    <a:p>
                      <a:r>
                        <a:rPr kumimoji="0" lang="en-US" b="0" i="0" kern="1200" dirty="0">
                          <a:solidFill>
                            <a:schemeClr val="lt1"/>
                          </a:solidFill>
                          <a:effectLst/>
                          <a:latin typeface="+mn-lt"/>
                          <a:ea typeface="+mn-ea"/>
                          <a:cs typeface="+mn-cs"/>
                        </a:rPr>
                        <a:t>The time period within which tax along with interest is payable</a:t>
                      </a:r>
                      <a:endParaRPr lang="en-IN" dirty="0"/>
                    </a:p>
                  </a:txBody>
                  <a:tcPr/>
                </a:tc>
                <a:extLst>
                  <a:ext uri="{0D108BD9-81ED-4DB2-BD59-A6C34878D82A}">
                    <a16:rowId xmlns:a16="http://schemas.microsoft.com/office/drawing/2014/main" val="247771718"/>
                  </a:ext>
                </a:extLst>
              </a:tr>
              <a:tr h="370840">
                <a:tc>
                  <a:txBody>
                    <a:bodyPr/>
                    <a:lstStyle/>
                    <a:p>
                      <a:pPr algn="l"/>
                      <a:r>
                        <a:rPr lang="en-US" b="1" dirty="0">
                          <a:solidFill>
                            <a:srgbClr val="666666"/>
                          </a:solidFill>
                          <a:effectLst/>
                          <a:highlight>
                            <a:srgbClr val="FFFFFF"/>
                          </a:highlight>
                          <a:latin typeface="Open Sans" panose="020B0606030504020204" pitchFamily="34" charset="0"/>
                        </a:rPr>
                        <a:t>In the case of the export of goods –</a:t>
                      </a:r>
                      <a:endParaRPr lang="en-US" dirty="0">
                        <a:solidFill>
                          <a:srgbClr val="666666"/>
                        </a:solidFill>
                        <a:effectLst/>
                        <a:highlight>
                          <a:srgbClr val="FFFFFF"/>
                        </a:highlight>
                        <a:latin typeface="Open Sans" panose="020B0606030504020204" pitchFamily="34" charset="0"/>
                      </a:endParaRPr>
                    </a:p>
                    <a:p>
                      <a:pPr algn="l"/>
                      <a:r>
                        <a:rPr lang="en-US" dirty="0">
                          <a:solidFill>
                            <a:srgbClr val="666666"/>
                          </a:solidFill>
                          <a:effectLst/>
                          <a:highlight>
                            <a:srgbClr val="FFFFFF"/>
                          </a:highlight>
                          <a:latin typeface="Open Sans" panose="020B0606030504020204" pitchFamily="34" charset="0"/>
                        </a:rPr>
                        <a:t>Goods are not exported out of India within a period of three months from the date of issue of the invoice for export.</a:t>
                      </a:r>
                    </a:p>
                  </a:txBody>
                  <a:tcPr marL="85725" marR="85725" marT="85725" marB="85725" anchor="ctr"/>
                </a:tc>
                <a:tc>
                  <a:txBody>
                    <a:bodyPr/>
                    <a:lstStyle/>
                    <a:p>
                      <a:pPr algn="l"/>
                      <a:r>
                        <a:rPr lang="en-US">
                          <a:solidFill>
                            <a:srgbClr val="666666"/>
                          </a:solidFill>
                          <a:effectLst/>
                          <a:highlight>
                            <a:srgbClr val="FFFFFF"/>
                          </a:highlight>
                          <a:latin typeface="Open Sans" panose="020B0606030504020204" pitchFamily="34" charset="0"/>
                        </a:rPr>
                        <a:t>Tax along with interest is to be paid within 15 days after the </a:t>
                      </a:r>
                      <a:r>
                        <a:rPr lang="en-US" b="1">
                          <a:solidFill>
                            <a:srgbClr val="666666"/>
                          </a:solidFill>
                          <a:effectLst/>
                          <a:highlight>
                            <a:srgbClr val="FFFFFF"/>
                          </a:highlight>
                          <a:latin typeface="Open Sans" panose="020B0606030504020204" pitchFamily="34" charset="0"/>
                        </a:rPr>
                        <a:t>expiry of</a:t>
                      </a:r>
                      <a:r>
                        <a:rPr lang="en-US">
                          <a:solidFill>
                            <a:srgbClr val="666666"/>
                          </a:solidFill>
                          <a:effectLst/>
                          <a:highlight>
                            <a:srgbClr val="FFFFFF"/>
                          </a:highlight>
                          <a:latin typeface="Open Sans" panose="020B0606030504020204" pitchFamily="34" charset="0"/>
                        </a:rPr>
                        <a:t> </a:t>
                      </a:r>
                      <a:r>
                        <a:rPr lang="en-US" b="1">
                          <a:solidFill>
                            <a:srgbClr val="666666"/>
                          </a:solidFill>
                          <a:effectLst/>
                          <a:highlight>
                            <a:srgbClr val="FFFFFF"/>
                          </a:highlight>
                          <a:latin typeface="Open Sans" panose="020B0606030504020204" pitchFamily="34" charset="0"/>
                        </a:rPr>
                        <a:t>three months</a:t>
                      </a:r>
                      <a:r>
                        <a:rPr lang="en-US">
                          <a:solidFill>
                            <a:srgbClr val="666666"/>
                          </a:solidFill>
                          <a:effectLst/>
                          <a:highlight>
                            <a:srgbClr val="FFFFFF"/>
                          </a:highlight>
                          <a:latin typeface="Open Sans" panose="020B0606030504020204" pitchFamily="34" charset="0"/>
                        </a:rPr>
                        <a:t>.</a:t>
                      </a:r>
                    </a:p>
                  </a:txBody>
                  <a:tcPr marL="85725" marR="85725" marT="85725" marB="85725" anchor="ctr"/>
                </a:tc>
                <a:extLst>
                  <a:ext uri="{0D108BD9-81ED-4DB2-BD59-A6C34878D82A}">
                    <a16:rowId xmlns:a16="http://schemas.microsoft.com/office/drawing/2014/main" val="3901156705"/>
                  </a:ext>
                </a:extLst>
              </a:tr>
              <a:tr h="370840">
                <a:tc>
                  <a:txBody>
                    <a:bodyPr/>
                    <a:lstStyle/>
                    <a:p>
                      <a:pPr algn="l"/>
                      <a:r>
                        <a:rPr lang="en-US" b="1" dirty="0">
                          <a:solidFill>
                            <a:srgbClr val="666666"/>
                          </a:solidFill>
                          <a:effectLst/>
                          <a:latin typeface="Open Sans" panose="020B0606030504020204" pitchFamily="34" charset="0"/>
                        </a:rPr>
                        <a:t>In the case of the export of services –</a:t>
                      </a:r>
                      <a:endParaRPr lang="en-US" dirty="0">
                        <a:solidFill>
                          <a:srgbClr val="666666"/>
                        </a:solidFill>
                        <a:effectLst/>
                        <a:latin typeface="Open Sans" panose="020B0606030504020204" pitchFamily="34" charset="0"/>
                      </a:endParaRPr>
                    </a:p>
                    <a:p>
                      <a:pPr algn="l"/>
                      <a:r>
                        <a:rPr lang="en-US" dirty="0">
                          <a:solidFill>
                            <a:srgbClr val="666666"/>
                          </a:solidFill>
                          <a:effectLst/>
                          <a:latin typeface="Open Sans" panose="020B0606030504020204" pitchFamily="34" charset="0"/>
                        </a:rPr>
                        <a:t>Payments of services exported are not received in convertible foreign exchange within a period of one year or such extended time period from the date of issue of invoice for export.</a:t>
                      </a:r>
                    </a:p>
                  </a:txBody>
                  <a:tcPr marL="85725" marR="85725" marT="85725" marB="85725" anchor="ctr"/>
                </a:tc>
                <a:tc>
                  <a:txBody>
                    <a:bodyPr/>
                    <a:lstStyle/>
                    <a:p>
                      <a:r>
                        <a:rPr kumimoji="0" lang="en-US" b="0" i="0" kern="1200" dirty="0">
                          <a:solidFill>
                            <a:schemeClr val="dk1"/>
                          </a:solidFill>
                          <a:effectLst/>
                          <a:latin typeface="+mn-lt"/>
                          <a:ea typeface="+mn-ea"/>
                          <a:cs typeface="+mn-cs"/>
                        </a:rPr>
                        <a:t>Tax along with interest is to be paid within 15 days after the </a:t>
                      </a:r>
                      <a:r>
                        <a:rPr kumimoji="0" lang="en-US" b="1" i="0" kern="1200" dirty="0">
                          <a:solidFill>
                            <a:schemeClr val="dk1"/>
                          </a:solidFill>
                          <a:effectLst/>
                          <a:latin typeface="+mn-lt"/>
                          <a:ea typeface="+mn-ea"/>
                          <a:cs typeface="+mn-cs"/>
                        </a:rPr>
                        <a:t>expiry of one year</a:t>
                      </a:r>
                      <a:r>
                        <a:rPr kumimoji="0" lang="en-US" b="0" i="0" kern="1200" dirty="0">
                          <a:solidFill>
                            <a:schemeClr val="dk1"/>
                          </a:solidFill>
                          <a:effectLst/>
                          <a:latin typeface="+mn-lt"/>
                          <a:ea typeface="+mn-ea"/>
                          <a:cs typeface="+mn-cs"/>
                        </a:rPr>
                        <a:t>.</a:t>
                      </a:r>
                      <a:endParaRPr lang="en-IN" dirty="0"/>
                    </a:p>
                  </a:txBody>
                  <a:tcPr/>
                </a:tc>
                <a:extLst>
                  <a:ext uri="{0D108BD9-81ED-4DB2-BD59-A6C34878D82A}">
                    <a16:rowId xmlns:a16="http://schemas.microsoft.com/office/drawing/2014/main" val="1115785214"/>
                  </a:ext>
                </a:extLst>
              </a:tr>
            </a:tbl>
          </a:graphicData>
        </a:graphic>
      </p:graphicFrame>
    </p:spTree>
    <p:extLst>
      <p:ext uri="{BB962C8B-B14F-4D97-AF65-F5344CB8AC3E}">
        <p14:creationId xmlns:p14="http://schemas.microsoft.com/office/powerpoint/2010/main" val="18987658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DDDF9-B41A-BBA6-2AB1-CD30B594669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4C87299-AAA6-A7CE-8932-BE6740855120}"/>
              </a:ext>
            </a:extLst>
          </p:cNvPr>
          <p:cNvSpPr>
            <a:spLocks noGrp="1"/>
          </p:cNvSpPr>
          <p:nvPr>
            <p:ph idx="1"/>
          </p:nvPr>
        </p:nvSpPr>
        <p:spPr/>
        <p:txBody>
          <a:bodyPr>
            <a:normAutofit fontScale="92500" lnSpcReduction="10000"/>
          </a:bodyPr>
          <a:lstStyle/>
          <a:p>
            <a:pPr algn="ctr"/>
            <a:r>
              <a:rPr lang="en-US" b="1" i="0" dirty="0">
                <a:solidFill>
                  <a:srgbClr val="000000"/>
                </a:solidFill>
                <a:effectLst/>
                <a:latin typeface="Arial" panose="020B0604020202020204" pitchFamily="34" charset="0"/>
              </a:rPr>
              <a:t>The Integrated Goods and Services Tax Act, 2017</a:t>
            </a:r>
            <a:endParaRPr lang="en-US" b="0" i="0" dirty="0">
              <a:solidFill>
                <a:srgbClr val="000000"/>
              </a:solidFill>
              <a:effectLst/>
              <a:latin typeface="Times New Roman" panose="02020603050405020304" pitchFamily="18" charset="0"/>
            </a:endParaRPr>
          </a:p>
          <a:p>
            <a:pPr algn="ctr"/>
            <a:r>
              <a:rPr lang="en-US" b="1" i="0" dirty="0">
                <a:solidFill>
                  <a:srgbClr val="000000"/>
                </a:solidFill>
                <a:effectLst/>
                <a:latin typeface="Arial" panose="020B0604020202020204" pitchFamily="34" charset="0"/>
              </a:rPr>
              <a:t>Chapter VI</a:t>
            </a:r>
            <a:endParaRPr lang="en-US" b="0" i="0" dirty="0">
              <a:solidFill>
                <a:srgbClr val="000000"/>
              </a:solidFill>
              <a:effectLst/>
              <a:latin typeface="Times New Roman" panose="02020603050405020304" pitchFamily="18" charset="0"/>
            </a:endParaRPr>
          </a:p>
          <a:p>
            <a:pPr algn="ctr"/>
            <a:r>
              <a:rPr lang="en-US" b="1" i="0" dirty="0">
                <a:solidFill>
                  <a:srgbClr val="000000"/>
                </a:solidFill>
                <a:effectLst/>
                <a:latin typeface="Arial" panose="020B0604020202020204" pitchFamily="34" charset="0"/>
              </a:rPr>
              <a:t>Refund of Integrated Tax to International Tourist</a:t>
            </a:r>
            <a:endParaRPr lang="en-US" b="0" i="0" dirty="0">
              <a:solidFill>
                <a:srgbClr val="000000"/>
              </a:solidFill>
              <a:effectLst/>
              <a:latin typeface="Times New Roman" panose="02020603050405020304" pitchFamily="18" charset="0"/>
            </a:endParaRPr>
          </a:p>
          <a:p>
            <a:pPr algn="just"/>
            <a:r>
              <a:rPr lang="en-US" b="1" i="0" dirty="0">
                <a:solidFill>
                  <a:srgbClr val="000000"/>
                </a:solidFill>
                <a:effectLst/>
                <a:latin typeface="Arial" panose="020B0604020202020204" pitchFamily="34" charset="0"/>
              </a:rPr>
              <a:t>15. Refund of integrated tax paid on supply of goods to tourist leaving India.-</a:t>
            </a:r>
            <a:endParaRPr lang="en-US" b="0" i="0" dirty="0">
              <a:solidFill>
                <a:srgbClr val="000000"/>
              </a:solidFill>
              <a:effectLst/>
              <a:latin typeface="Times New Roman" panose="02020603050405020304" pitchFamily="18" charset="0"/>
            </a:endParaRPr>
          </a:p>
          <a:p>
            <a:pPr algn="just"/>
            <a:r>
              <a:rPr lang="en-US" b="0" i="0" dirty="0">
                <a:solidFill>
                  <a:srgbClr val="000000"/>
                </a:solidFill>
                <a:effectLst/>
                <a:latin typeface="Arial" panose="020B0604020202020204" pitchFamily="34" charset="0"/>
              </a:rPr>
              <a:t>The integrated tax paid by tourist leaving India on any supply of goods taken out of India by him shall be refunded in such manner and subject to such conditions and safeguards as may be prescribed.</a:t>
            </a:r>
            <a:endParaRPr lang="en-US" b="0" i="0" dirty="0">
              <a:solidFill>
                <a:srgbClr val="000000"/>
              </a:solidFill>
              <a:effectLst/>
              <a:latin typeface="Times New Roman" panose="02020603050405020304" pitchFamily="18" charset="0"/>
            </a:endParaRPr>
          </a:p>
          <a:p>
            <a:pPr algn="just"/>
            <a:r>
              <a:rPr lang="en-US" b="0" i="0" dirty="0">
                <a:solidFill>
                  <a:srgbClr val="000000"/>
                </a:solidFill>
                <a:effectLst/>
                <a:latin typeface="Arial" panose="020B0604020202020204" pitchFamily="34" charset="0"/>
              </a:rPr>
              <a:t>Explanation.-For the purposes of this section, the term "tourist" means a person not normally resident in India, who enters India for a stay of not more than six months for legitimate non-immigrant purposes.</a:t>
            </a:r>
            <a:endParaRPr lang="en-US" b="0" i="0" dirty="0">
              <a:solidFill>
                <a:srgbClr val="000000"/>
              </a:solidFill>
              <a:effectLst/>
              <a:latin typeface="Times New Roman" panose="02020603050405020304" pitchFamily="18" charset="0"/>
            </a:endParaRPr>
          </a:p>
          <a:p>
            <a:endParaRPr lang="en-IN" dirty="0"/>
          </a:p>
        </p:txBody>
      </p:sp>
    </p:spTree>
    <p:extLst>
      <p:ext uri="{BB962C8B-B14F-4D97-AF65-F5344CB8AC3E}">
        <p14:creationId xmlns:p14="http://schemas.microsoft.com/office/powerpoint/2010/main" val="203929690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CE6AE-0C40-FF20-1733-8809B9AD5B9C}"/>
              </a:ext>
            </a:extLst>
          </p:cNvPr>
          <p:cNvSpPr>
            <a:spLocks noGrp="1"/>
          </p:cNvSpPr>
          <p:nvPr>
            <p:ph type="title"/>
          </p:nvPr>
        </p:nvSpPr>
        <p:spPr/>
        <p:txBody>
          <a:bodyPr/>
          <a:lstStyle/>
          <a:p>
            <a:r>
              <a:rPr lang="en-IN" dirty="0"/>
              <a:t>Intra state Vs Inter state supply</a:t>
            </a:r>
          </a:p>
        </p:txBody>
      </p:sp>
      <p:graphicFrame>
        <p:nvGraphicFramePr>
          <p:cNvPr id="4" name="Content Placeholder 3">
            <a:extLst>
              <a:ext uri="{FF2B5EF4-FFF2-40B4-BE49-F238E27FC236}">
                <a16:creationId xmlns:a16="http://schemas.microsoft.com/office/drawing/2014/main" id="{D1559A97-723B-4665-E25E-B02204A75FFA}"/>
              </a:ext>
            </a:extLst>
          </p:cNvPr>
          <p:cNvGraphicFramePr>
            <a:graphicFrameLocks noGrp="1"/>
          </p:cNvGraphicFramePr>
          <p:nvPr>
            <p:ph idx="1"/>
            <p:extLst>
              <p:ext uri="{D42A27DB-BD31-4B8C-83A1-F6EECF244321}">
                <p14:modId xmlns:p14="http://schemas.microsoft.com/office/powerpoint/2010/main" val="2922889365"/>
              </p:ext>
            </p:extLst>
          </p:nvPr>
        </p:nvGraphicFramePr>
        <p:xfrm>
          <a:off x="822960" y="1935163"/>
          <a:ext cx="10759440" cy="4693920"/>
        </p:xfrm>
        <a:graphic>
          <a:graphicData uri="http://schemas.openxmlformats.org/drawingml/2006/table">
            <a:tbl>
              <a:tblPr firstRow="1" bandRow="1">
                <a:tableStyleId>{5C22544A-7EE6-4342-B048-85BDC9FD1C3A}</a:tableStyleId>
              </a:tblPr>
              <a:tblGrid>
                <a:gridCol w="5178583">
                  <a:extLst>
                    <a:ext uri="{9D8B030D-6E8A-4147-A177-3AD203B41FA5}">
                      <a16:colId xmlns:a16="http://schemas.microsoft.com/office/drawing/2014/main" val="2988328774"/>
                    </a:ext>
                  </a:extLst>
                </a:gridCol>
                <a:gridCol w="5580857">
                  <a:extLst>
                    <a:ext uri="{9D8B030D-6E8A-4147-A177-3AD203B41FA5}">
                      <a16:colId xmlns:a16="http://schemas.microsoft.com/office/drawing/2014/main" val="2233848175"/>
                    </a:ext>
                  </a:extLst>
                </a:gridCol>
              </a:tblGrid>
              <a:tr h="370840">
                <a:tc>
                  <a:txBody>
                    <a:bodyPr/>
                    <a:lstStyle/>
                    <a:p>
                      <a:r>
                        <a:rPr lang="en-IN" dirty="0"/>
                        <a:t>Intra State supply</a:t>
                      </a:r>
                    </a:p>
                  </a:txBody>
                  <a:tcPr/>
                </a:tc>
                <a:tc>
                  <a:txBody>
                    <a:bodyPr/>
                    <a:lstStyle/>
                    <a:p>
                      <a:r>
                        <a:rPr lang="en-IN" dirty="0"/>
                        <a:t>Inter state supply</a:t>
                      </a:r>
                    </a:p>
                  </a:txBody>
                  <a:tcPr/>
                </a:tc>
                <a:extLst>
                  <a:ext uri="{0D108BD9-81ED-4DB2-BD59-A6C34878D82A}">
                    <a16:rowId xmlns:a16="http://schemas.microsoft.com/office/drawing/2014/main" val="853832575"/>
                  </a:ext>
                </a:extLst>
              </a:tr>
              <a:tr h="370840">
                <a:tc>
                  <a:txBody>
                    <a:bodyPr/>
                    <a:lstStyle/>
                    <a:p>
                      <a:r>
                        <a:rPr lang="en-US" dirty="0"/>
                        <a:t>Supply of goods within the state or union territory.</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Supply of goods from one state or union territory to other state or union territory.</a:t>
                      </a:r>
                      <a:endParaRPr lang="en-IN" dirty="0"/>
                    </a:p>
                    <a:p>
                      <a:endParaRPr lang="en-IN" dirty="0"/>
                    </a:p>
                  </a:txBody>
                  <a:tcPr/>
                </a:tc>
                <a:extLst>
                  <a:ext uri="{0D108BD9-81ED-4DB2-BD59-A6C34878D82A}">
                    <a16:rowId xmlns:a16="http://schemas.microsoft.com/office/drawing/2014/main" val="31802034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Supply of services within the state or union territory </a:t>
                      </a:r>
                      <a:endParaRPr lang="en-IN" dirty="0"/>
                    </a:p>
                    <a:p>
                      <a:endParaRPr lang="en-IN" dirty="0"/>
                    </a:p>
                  </a:txBody>
                  <a:tcPr/>
                </a:tc>
                <a:tc>
                  <a:txBody>
                    <a:bodyPr/>
                    <a:lstStyle/>
                    <a:p>
                      <a:r>
                        <a:rPr lang="en-US" dirty="0"/>
                        <a:t>Supply of service from one state or union territory to other state or union territory. </a:t>
                      </a:r>
                      <a:endParaRPr lang="en-IN" dirty="0"/>
                    </a:p>
                  </a:txBody>
                  <a:tcPr/>
                </a:tc>
                <a:extLst>
                  <a:ext uri="{0D108BD9-81ED-4DB2-BD59-A6C34878D82A}">
                    <a16:rowId xmlns:a16="http://schemas.microsoft.com/office/drawing/2014/main" val="3358753134"/>
                  </a:ext>
                </a:extLst>
              </a:tr>
              <a:tr h="370840">
                <a:tc>
                  <a:txBody>
                    <a:bodyPr/>
                    <a:lstStyle/>
                    <a:p>
                      <a:endParaRPr lang="en-IN" dirty="0"/>
                    </a:p>
                  </a:txBody>
                  <a:tcPr/>
                </a:tc>
                <a:tc>
                  <a:txBody>
                    <a:bodyPr/>
                    <a:lstStyle/>
                    <a:p>
                      <a:r>
                        <a:rPr lang="en-US" dirty="0"/>
                        <a:t>Import of goods till they cross customs frontier </a:t>
                      </a:r>
                      <a:endParaRPr lang="en-IN" dirty="0"/>
                    </a:p>
                  </a:txBody>
                  <a:tcPr/>
                </a:tc>
                <a:extLst>
                  <a:ext uri="{0D108BD9-81ED-4DB2-BD59-A6C34878D82A}">
                    <a16:rowId xmlns:a16="http://schemas.microsoft.com/office/drawing/2014/main" val="4163944628"/>
                  </a:ext>
                </a:extLst>
              </a:tr>
              <a:tr h="370840">
                <a:tc>
                  <a:txBody>
                    <a:bodyPr/>
                    <a:lstStyle/>
                    <a:p>
                      <a:endParaRPr lang="en-IN"/>
                    </a:p>
                  </a:txBody>
                  <a:tcPr/>
                </a:tc>
                <a:tc>
                  <a:txBody>
                    <a:bodyPr/>
                    <a:lstStyle/>
                    <a:p>
                      <a:r>
                        <a:rPr lang="en-US" dirty="0"/>
                        <a:t>Import of service</a:t>
                      </a:r>
                      <a:endParaRPr lang="en-IN" dirty="0"/>
                    </a:p>
                  </a:txBody>
                  <a:tcPr/>
                </a:tc>
                <a:extLst>
                  <a:ext uri="{0D108BD9-81ED-4DB2-BD59-A6C34878D82A}">
                    <a16:rowId xmlns:a16="http://schemas.microsoft.com/office/drawing/2014/main" val="1229191905"/>
                  </a:ext>
                </a:extLst>
              </a:tr>
              <a:tr h="370840">
                <a:tc>
                  <a:txBody>
                    <a:bodyPr/>
                    <a:lstStyle/>
                    <a:p>
                      <a:endParaRPr lang="en-IN"/>
                    </a:p>
                  </a:txBody>
                  <a:tcPr/>
                </a:tc>
                <a:tc>
                  <a:txBody>
                    <a:bodyPr/>
                    <a:lstStyle/>
                    <a:p>
                      <a:r>
                        <a:rPr lang="en-US" dirty="0"/>
                        <a:t>Export of goods or service</a:t>
                      </a:r>
                      <a:endParaRPr lang="en-IN" dirty="0"/>
                    </a:p>
                  </a:txBody>
                  <a:tcPr/>
                </a:tc>
                <a:extLst>
                  <a:ext uri="{0D108BD9-81ED-4DB2-BD59-A6C34878D82A}">
                    <a16:rowId xmlns:a16="http://schemas.microsoft.com/office/drawing/2014/main" val="3639783354"/>
                  </a:ext>
                </a:extLst>
              </a:tr>
              <a:tr h="370840">
                <a:tc>
                  <a:txBody>
                    <a:bodyPr/>
                    <a:lstStyle/>
                    <a:p>
                      <a:endParaRPr lang="en-IN"/>
                    </a:p>
                  </a:txBody>
                  <a:tcPr/>
                </a:tc>
                <a:tc>
                  <a:txBody>
                    <a:bodyPr/>
                    <a:lstStyle/>
                    <a:p>
                      <a:r>
                        <a:rPr lang="en-US" dirty="0"/>
                        <a:t>Supply of goods/services to/by SEZ</a:t>
                      </a:r>
                      <a:endParaRPr lang="en-IN" dirty="0"/>
                    </a:p>
                  </a:txBody>
                  <a:tcPr/>
                </a:tc>
                <a:extLst>
                  <a:ext uri="{0D108BD9-81ED-4DB2-BD59-A6C34878D82A}">
                    <a16:rowId xmlns:a16="http://schemas.microsoft.com/office/drawing/2014/main" val="2469649099"/>
                  </a:ext>
                </a:extLst>
              </a:tr>
              <a:tr h="370840">
                <a:tc>
                  <a:txBody>
                    <a:bodyPr/>
                    <a:lstStyle/>
                    <a:p>
                      <a:endParaRPr lang="en-IN"/>
                    </a:p>
                  </a:txBody>
                  <a:tcPr/>
                </a:tc>
                <a:tc>
                  <a:txBody>
                    <a:bodyPr/>
                    <a:lstStyle/>
                    <a:p>
                      <a:r>
                        <a:rPr lang="en-US" dirty="0"/>
                        <a:t>Supplies to international tourists </a:t>
                      </a:r>
                      <a:endParaRPr lang="en-IN" dirty="0"/>
                    </a:p>
                  </a:txBody>
                  <a:tcPr/>
                </a:tc>
                <a:extLst>
                  <a:ext uri="{0D108BD9-81ED-4DB2-BD59-A6C34878D82A}">
                    <a16:rowId xmlns:a16="http://schemas.microsoft.com/office/drawing/2014/main" val="1143971709"/>
                  </a:ext>
                </a:extLst>
              </a:tr>
              <a:tr h="370840">
                <a:tc>
                  <a:txBody>
                    <a:bodyPr/>
                    <a:lstStyle/>
                    <a:p>
                      <a:endParaRPr lang="en-IN"/>
                    </a:p>
                  </a:txBody>
                  <a:tcPr/>
                </a:tc>
                <a:tc>
                  <a:txBody>
                    <a:bodyPr/>
                    <a:lstStyle/>
                    <a:p>
                      <a:r>
                        <a:rPr lang="en-US" dirty="0"/>
                        <a:t>Any other supply in the taxable territory which is not intra state supply</a:t>
                      </a:r>
                      <a:endParaRPr lang="en-IN" dirty="0"/>
                    </a:p>
                  </a:txBody>
                  <a:tcPr/>
                </a:tc>
                <a:extLst>
                  <a:ext uri="{0D108BD9-81ED-4DB2-BD59-A6C34878D82A}">
                    <a16:rowId xmlns:a16="http://schemas.microsoft.com/office/drawing/2014/main" val="434156317"/>
                  </a:ext>
                </a:extLst>
              </a:tr>
            </a:tbl>
          </a:graphicData>
        </a:graphic>
      </p:graphicFrame>
    </p:spTree>
    <p:extLst>
      <p:ext uri="{BB962C8B-B14F-4D97-AF65-F5344CB8AC3E}">
        <p14:creationId xmlns:p14="http://schemas.microsoft.com/office/powerpoint/2010/main" val="319232214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7B466-4BF3-0C8E-EBF6-9621505C3F42}"/>
              </a:ext>
            </a:extLst>
          </p:cNvPr>
          <p:cNvSpPr>
            <a:spLocks noGrp="1"/>
          </p:cNvSpPr>
          <p:nvPr>
            <p:ph type="title"/>
          </p:nvPr>
        </p:nvSpPr>
        <p:spPr>
          <a:xfrm>
            <a:off x="609600" y="704088"/>
            <a:ext cx="10972800" cy="804672"/>
          </a:xfrm>
        </p:spPr>
        <p:txBody>
          <a:bodyPr>
            <a:normAutofit/>
          </a:bodyPr>
          <a:lstStyle/>
          <a:p>
            <a:r>
              <a:rPr lang="en-US" sz="2400" b="1" dirty="0">
                <a:solidFill>
                  <a:srgbClr val="3A4172"/>
                </a:solidFill>
                <a:highlight>
                  <a:srgbClr val="FFFFFF"/>
                </a:highlight>
                <a:latin typeface="Zoho Puvi"/>
              </a:rPr>
              <a:t>D</a:t>
            </a:r>
            <a:r>
              <a:rPr lang="en-US" sz="2400" b="1" i="0" dirty="0">
                <a:solidFill>
                  <a:srgbClr val="3A4172"/>
                </a:solidFill>
                <a:effectLst/>
                <a:highlight>
                  <a:srgbClr val="FFFFFF"/>
                </a:highlight>
                <a:latin typeface="Zoho Puvi"/>
              </a:rPr>
              <a:t>ifference between Nil Rated, Exempted, Zero Rated and Non-GST supplies</a:t>
            </a:r>
            <a:br>
              <a:rPr lang="en-US" sz="2400" b="1" i="0" dirty="0">
                <a:solidFill>
                  <a:srgbClr val="3A4172"/>
                </a:solidFill>
                <a:effectLst/>
                <a:highlight>
                  <a:srgbClr val="FFFFFF"/>
                </a:highlight>
                <a:latin typeface="Zoho Puvi"/>
              </a:rPr>
            </a:br>
            <a:endParaRPr lang="en-IN" sz="2400" dirty="0"/>
          </a:p>
        </p:txBody>
      </p:sp>
      <p:sp>
        <p:nvSpPr>
          <p:cNvPr id="3" name="Content Placeholder 2">
            <a:extLst>
              <a:ext uri="{FF2B5EF4-FFF2-40B4-BE49-F238E27FC236}">
                <a16:creationId xmlns:a16="http://schemas.microsoft.com/office/drawing/2014/main" id="{89320D7B-9B15-C5EC-6323-44A198990C66}"/>
              </a:ext>
            </a:extLst>
          </p:cNvPr>
          <p:cNvSpPr>
            <a:spLocks noGrp="1"/>
          </p:cNvSpPr>
          <p:nvPr>
            <p:ph idx="1"/>
          </p:nvPr>
        </p:nvSpPr>
        <p:spPr>
          <a:xfrm>
            <a:off x="609600" y="1389888"/>
            <a:ext cx="10972800" cy="5120640"/>
          </a:xfrm>
        </p:spPr>
        <p:txBody>
          <a:bodyPr>
            <a:normAutofit fontScale="62500" lnSpcReduction="20000"/>
          </a:bodyPr>
          <a:lstStyle/>
          <a:p>
            <a:pPr algn="l">
              <a:lnSpc>
                <a:spcPct val="170000"/>
              </a:lnSpc>
            </a:pPr>
            <a:r>
              <a:rPr lang="en-US" b="1" i="0" dirty="0">
                <a:solidFill>
                  <a:srgbClr val="000000"/>
                </a:solidFill>
                <a:effectLst/>
                <a:highlight>
                  <a:srgbClr val="FFFFFF"/>
                </a:highlight>
                <a:latin typeface="Zoho Puvi"/>
              </a:rPr>
              <a:t>Nil Rated</a:t>
            </a:r>
            <a:br>
              <a:rPr lang="en-US" b="0" i="0" dirty="0">
                <a:solidFill>
                  <a:srgbClr val="000000"/>
                </a:solidFill>
                <a:effectLst/>
                <a:highlight>
                  <a:srgbClr val="FFFFFF"/>
                </a:highlight>
                <a:latin typeface="Zoho Puvi"/>
              </a:rPr>
            </a:br>
            <a:r>
              <a:rPr lang="en-US" b="0" i="0" dirty="0">
                <a:solidFill>
                  <a:srgbClr val="000000"/>
                </a:solidFill>
                <a:effectLst/>
                <a:highlight>
                  <a:srgbClr val="FFFFFF"/>
                </a:highlight>
                <a:latin typeface="Zoho Puvi"/>
              </a:rPr>
              <a:t>This type of supply attracts a GST of 0%. Input tax credit cannot be claimed on such supplies. Some items which are nil rated include grains, salt, jaggery, etc.</a:t>
            </a:r>
          </a:p>
          <a:p>
            <a:pPr algn="l">
              <a:lnSpc>
                <a:spcPct val="170000"/>
              </a:lnSpc>
            </a:pPr>
            <a:r>
              <a:rPr lang="en-US" b="1" i="0" dirty="0">
                <a:solidFill>
                  <a:srgbClr val="000000"/>
                </a:solidFill>
                <a:effectLst/>
                <a:highlight>
                  <a:srgbClr val="FFFFFF"/>
                </a:highlight>
                <a:latin typeface="Zoho Puvi"/>
              </a:rPr>
              <a:t>Exempted</a:t>
            </a:r>
            <a:br>
              <a:rPr lang="en-US" b="0" i="0" dirty="0">
                <a:solidFill>
                  <a:srgbClr val="000000"/>
                </a:solidFill>
                <a:effectLst/>
                <a:highlight>
                  <a:srgbClr val="FFFFFF"/>
                </a:highlight>
                <a:latin typeface="Zoho Puvi"/>
              </a:rPr>
            </a:br>
            <a:r>
              <a:rPr lang="en-US" b="0" i="0" dirty="0">
                <a:solidFill>
                  <a:srgbClr val="000000"/>
                </a:solidFill>
                <a:effectLst/>
                <a:highlight>
                  <a:srgbClr val="FFFFFF"/>
                </a:highlight>
                <a:latin typeface="Zoho Puvi"/>
              </a:rPr>
              <a:t>This supply includes items which are used for everyday purposes. Since they are basic essentials, they do not attract any GST at all. You will not be able to claim any ITC on such supplies. Some examples include bread, fresh fruits, milk, curd, etc.</a:t>
            </a:r>
          </a:p>
          <a:p>
            <a:pPr algn="l">
              <a:lnSpc>
                <a:spcPct val="170000"/>
              </a:lnSpc>
            </a:pPr>
            <a:r>
              <a:rPr lang="en-US" b="1" i="0" dirty="0">
                <a:solidFill>
                  <a:srgbClr val="000000"/>
                </a:solidFill>
                <a:effectLst/>
                <a:highlight>
                  <a:srgbClr val="FFFFFF"/>
                </a:highlight>
                <a:latin typeface="Zoho Puvi"/>
              </a:rPr>
              <a:t>Zero-Rated</a:t>
            </a:r>
            <a:br>
              <a:rPr lang="en-US" b="0" i="0" dirty="0">
                <a:solidFill>
                  <a:srgbClr val="000000"/>
                </a:solidFill>
                <a:effectLst/>
                <a:highlight>
                  <a:srgbClr val="FFFFFF"/>
                </a:highlight>
                <a:latin typeface="Zoho Puvi"/>
              </a:rPr>
            </a:br>
            <a:r>
              <a:rPr lang="en-US" b="0" i="0" dirty="0">
                <a:solidFill>
                  <a:srgbClr val="000000"/>
                </a:solidFill>
                <a:effectLst/>
                <a:highlight>
                  <a:srgbClr val="FFFFFF"/>
                </a:highlight>
                <a:latin typeface="Zoho Puvi"/>
              </a:rPr>
              <a:t>Supplies made overseas and to Special Economic Zones (SEZs) or SEZ Developers come under the zero-rated supplies. This supply attracts a GST of 0%. For such supplies, ITC can be claimed.</a:t>
            </a:r>
          </a:p>
          <a:p>
            <a:pPr algn="l">
              <a:lnSpc>
                <a:spcPct val="170000"/>
              </a:lnSpc>
            </a:pPr>
            <a:r>
              <a:rPr lang="en-US" b="1" i="0" dirty="0">
                <a:solidFill>
                  <a:srgbClr val="000000"/>
                </a:solidFill>
                <a:effectLst/>
                <a:highlight>
                  <a:srgbClr val="FFFFFF"/>
                </a:highlight>
                <a:latin typeface="Zoho Puvi"/>
              </a:rPr>
              <a:t>Non-GST</a:t>
            </a:r>
            <a:br>
              <a:rPr lang="en-US" b="0" i="0" dirty="0">
                <a:solidFill>
                  <a:srgbClr val="000000"/>
                </a:solidFill>
                <a:effectLst/>
                <a:highlight>
                  <a:srgbClr val="FFFFFF"/>
                </a:highlight>
                <a:latin typeface="Zoho Puvi"/>
              </a:rPr>
            </a:br>
            <a:r>
              <a:rPr lang="en-US" b="0" i="0" dirty="0">
                <a:solidFill>
                  <a:srgbClr val="000000"/>
                </a:solidFill>
                <a:effectLst/>
                <a:highlight>
                  <a:srgbClr val="FFFFFF"/>
                </a:highlight>
                <a:latin typeface="Zoho Puvi"/>
              </a:rPr>
              <a:t>Supplies which don’t come under the scope of the GST are termed as Non-GST supplies. However, these supplies can attract taxes other than the GST as per the jurisdiction of the state or the country. Some examples of such supplies include petrol, alcohol, etc.</a:t>
            </a:r>
          </a:p>
          <a:p>
            <a:endParaRPr lang="en-IN" dirty="0"/>
          </a:p>
        </p:txBody>
      </p:sp>
    </p:spTree>
    <p:extLst>
      <p:ext uri="{BB962C8B-B14F-4D97-AF65-F5344CB8AC3E}">
        <p14:creationId xmlns:p14="http://schemas.microsoft.com/office/powerpoint/2010/main" val="361922364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CDE29C3-C501-BBD6-D7BC-72917D4324FD}"/>
              </a:ext>
            </a:extLst>
          </p:cNvPr>
          <p:cNvGraphicFramePr>
            <a:graphicFrameLocks noGrp="1"/>
          </p:cNvGraphicFramePr>
          <p:nvPr>
            <p:extLst>
              <p:ext uri="{D42A27DB-BD31-4B8C-83A1-F6EECF244321}">
                <p14:modId xmlns:p14="http://schemas.microsoft.com/office/powerpoint/2010/main" val="1485706804"/>
              </p:ext>
            </p:extLst>
          </p:nvPr>
        </p:nvGraphicFramePr>
        <p:xfrm>
          <a:off x="868680" y="1124712"/>
          <a:ext cx="10140695" cy="5199885"/>
        </p:xfrm>
        <a:graphic>
          <a:graphicData uri="http://schemas.openxmlformats.org/drawingml/2006/table">
            <a:tbl>
              <a:tblPr/>
              <a:tblGrid>
                <a:gridCol w="2028139">
                  <a:extLst>
                    <a:ext uri="{9D8B030D-6E8A-4147-A177-3AD203B41FA5}">
                      <a16:colId xmlns:a16="http://schemas.microsoft.com/office/drawing/2014/main" val="837997405"/>
                    </a:ext>
                  </a:extLst>
                </a:gridCol>
                <a:gridCol w="2028139">
                  <a:extLst>
                    <a:ext uri="{9D8B030D-6E8A-4147-A177-3AD203B41FA5}">
                      <a16:colId xmlns:a16="http://schemas.microsoft.com/office/drawing/2014/main" val="1790751011"/>
                    </a:ext>
                  </a:extLst>
                </a:gridCol>
                <a:gridCol w="2028139">
                  <a:extLst>
                    <a:ext uri="{9D8B030D-6E8A-4147-A177-3AD203B41FA5}">
                      <a16:colId xmlns:a16="http://schemas.microsoft.com/office/drawing/2014/main" val="2628941654"/>
                    </a:ext>
                  </a:extLst>
                </a:gridCol>
                <a:gridCol w="2028139">
                  <a:extLst>
                    <a:ext uri="{9D8B030D-6E8A-4147-A177-3AD203B41FA5}">
                      <a16:colId xmlns:a16="http://schemas.microsoft.com/office/drawing/2014/main" val="21641631"/>
                    </a:ext>
                  </a:extLst>
                </a:gridCol>
                <a:gridCol w="2028139">
                  <a:extLst>
                    <a:ext uri="{9D8B030D-6E8A-4147-A177-3AD203B41FA5}">
                      <a16:colId xmlns:a16="http://schemas.microsoft.com/office/drawing/2014/main" val="1784130627"/>
                    </a:ext>
                  </a:extLst>
                </a:gridCol>
              </a:tblGrid>
              <a:tr h="566063">
                <a:tc>
                  <a:txBody>
                    <a:bodyPr/>
                    <a:lstStyle/>
                    <a:p>
                      <a:pPr algn="l"/>
                      <a:r>
                        <a:rPr lang="en-IN" sz="1300">
                          <a:effectLst/>
                        </a:rPr>
                        <a:t>Supply</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8F8F8"/>
                    </a:solidFill>
                  </a:tcPr>
                </a:tc>
                <a:tc>
                  <a:txBody>
                    <a:bodyPr/>
                    <a:lstStyle/>
                    <a:p>
                      <a:pPr algn="l"/>
                      <a:r>
                        <a:rPr lang="en-IN" sz="1300">
                          <a:effectLst/>
                        </a:rPr>
                        <a:t>GST Applicable</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8F8F8"/>
                    </a:solidFill>
                  </a:tcPr>
                </a:tc>
                <a:tc>
                  <a:txBody>
                    <a:bodyPr/>
                    <a:lstStyle/>
                    <a:p>
                      <a:pPr algn="l"/>
                      <a:r>
                        <a:rPr lang="en-IN" sz="1300">
                          <a:effectLst/>
                        </a:rPr>
                        <a:t>Type of Supply</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8F8F8"/>
                    </a:solidFill>
                  </a:tcPr>
                </a:tc>
                <a:tc>
                  <a:txBody>
                    <a:bodyPr/>
                    <a:lstStyle/>
                    <a:p>
                      <a:pPr algn="l"/>
                      <a:r>
                        <a:rPr lang="en-IN" sz="1300">
                          <a:effectLst/>
                        </a:rPr>
                        <a:t>Eligibility for ITC</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8F8F8"/>
                    </a:solidFill>
                  </a:tcPr>
                </a:tc>
                <a:tc>
                  <a:txBody>
                    <a:bodyPr/>
                    <a:lstStyle/>
                    <a:p>
                      <a:pPr algn="l"/>
                      <a:r>
                        <a:rPr lang="en-IN" sz="1300">
                          <a:effectLst/>
                        </a:rPr>
                        <a:t>Examples</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8F8F8"/>
                    </a:solidFill>
                  </a:tcPr>
                </a:tc>
                <a:extLst>
                  <a:ext uri="{0D108BD9-81ED-4DB2-BD59-A6C34878D82A}">
                    <a16:rowId xmlns:a16="http://schemas.microsoft.com/office/drawing/2014/main" val="711055603"/>
                  </a:ext>
                </a:extLst>
              </a:tr>
              <a:tr h="803020">
                <a:tc>
                  <a:txBody>
                    <a:bodyPr/>
                    <a:lstStyle/>
                    <a:p>
                      <a:r>
                        <a:rPr lang="en-IN" sz="1300" dirty="0">
                          <a:effectLst/>
                        </a:rPr>
                        <a:t>Nil Rated</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0%</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dirty="0">
                          <a:effectLst/>
                        </a:rPr>
                        <a:t>Everyday items</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No</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Grains, Salt, Jaggery, etc.</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623754436"/>
                  </a:ext>
                </a:extLst>
              </a:tr>
              <a:tr h="1039977">
                <a:tc>
                  <a:txBody>
                    <a:bodyPr/>
                    <a:lstStyle/>
                    <a:p>
                      <a:r>
                        <a:rPr lang="en-IN" sz="1300">
                          <a:effectLst/>
                        </a:rPr>
                        <a:t>Exempted</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Basic essentials</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No</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300">
                          <a:effectLst/>
                        </a:rPr>
                        <a:t>Bread, Fresh fruits, Fresh milk, Curd, etc.</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248357782"/>
                  </a:ext>
                </a:extLst>
              </a:tr>
              <a:tr h="1513891">
                <a:tc>
                  <a:txBody>
                    <a:bodyPr/>
                    <a:lstStyle/>
                    <a:p>
                      <a:r>
                        <a:rPr lang="en-IN" sz="1300">
                          <a:effectLst/>
                        </a:rPr>
                        <a:t>Zero Rated</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0%</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300">
                          <a:effectLst/>
                        </a:rPr>
                        <a:t>Overseas supplies, Supply to Special Economic Zones (SEZ) or SEZ Developers</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Yes</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940796181"/>
                  </a:ext>
                </a:extLst>
              </a:tr>
              <a:tr h="1276934">
                <a:tc>
                  <a:txBody>
                    <a:bodyPr/>
                    <a:lstStyle/>
                    <a:p>
                      <a:r>
                        <a:rPr lang="en-IN" sz="1300">
                          <a:effectLst/>
                        </a:rPr>
                        <a:t>Non-GST</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sz="1300">
                          <a:effectLst/>
                        </a:rPr>
                        <a:t>Supplies for which GST is not applicable but can attract other taxes</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a:effectLst/>
                        </a:rPr>
                        <a:t>No</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IN" sz="1300" dirty="0">
                          <a:effectLst/>
                        </a:rPr>
                        <a:t>Petrol, </a:t>
                      </a:r>
                      <a:r>
                        <a:rPr lang="en-IN" sz="1300" dirty="0" err="1">
                          <a:effectLst/>
                        </a:rPr>
                        <a:t>Alchohol</a:t>
                      </a:r>
                      <a:r>
                        <a:rPr lang="en-IN" sz="1300" dirty="0">
                          <a:effectLst/>
                        </a:rPr>
                        <a:t>, etc</a:t>
                      </a:r>
                    </a:p>
                  </a:txBody>
                  <a:tcPr marL="69453" marR="69453" marT="138906" marB="138906"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61153706"/>
                  </a:ext>
                </a:extLst>
              </a:tr>
            </a:tbl>
          </a:graphicData>
        </a:graphic>
      </p:graphicFrame>
    </p:spTree>
    <p:extLst>
      <p:ext uri="{BB962C8B-B14F-4D97-AF65-F5344CB8AC3E}">
        <p14:creationId xmlns:p14="http://schemas.microsoft.com/office/powerpoint/2010/main" val="2908237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2191495-4B47-A513-8421-C7ED4D104F5F}"/>
              </a:ext>
            </a:extLst>
          </p:cNvPr>
          <p:cNvGraphicFramePr>
            <a:graphicFrameLocks noGrp="1"/>
          </p:cNvGraphicFramePr>
          <p:nvPr>
            <p:extLst>
              <p:ext uri="{D42A27DB-BD31-4B8C-83A1-F6EECF244321}">
                <p14:modId xmlns:p14="http://schemas.microsoft.com/office/powerpoint/2010/main" val="2190429656"/>
              </p:ext>
            </p:extLst>
          </p:nvPr>
        </p:nvGraphicFramePr>
        <p:xfrm>
          <a:off x="906087" y="1662545"/>
          <a:ext cx="9277004" cy="4211904"/>
        </p:xfrm>
        <a:graphic>
          <a:graphicData uri="http://schemas.openxmlformats.org/drawingml/2006/table">
            <a:tbl>
              <a:tblPr firstRow="1" firstCol="1" bandRow="1"/>
              <a:tblGrid>
                <a:gridCol w="4638502">
                  <a:extLst>
                    <a:ext uri="{9D8B030D-6E8A-4147-A177-3AD203B41FA5}">
                      <a16:colId xmlns:a16="http://schemas.microsoft.com/office/drawing/2014/main" val="3063123336"/>
                    </a:ext>
                  </a:extLst>
                </a:gridCol>
                <a:gridCol w="4638502">
                  <a:extLst>
                    <a:ext uri="{9D8B030D-6E8A-4147-A177-3AD203B41FA5}">
                      <a16:colId xmlns:a16="http://schemas.microsoft.com/office/drawing/2014/main" val="2600814576"/>
                    </a:ext>
                  </a:extLst>
                </a:gridCol>
              </a:tblGrid>
              <a:tr h="648827">
                <a:tc>
                  <a:txBody>
                    <a:bodyPr/>
                    <a:lstStyle/>
                    <a:p>
                      <a:pPr algn="ctr">
                        <a:lnSpc>
                          <a:spcPts val="2400"/>
                        </a:lnSpc>
                        <a:spcAft>
                          <a:spcPts val="800"/>
                        </a:spcAft>
                      </a:pPr>
                      <a:r>
                        <a:rPr lang="en-IN" sz="1000" b="1" kern="0">
                          <a:solidFill>
                            <a:srgbClr val="FFFFFF"/>
                          </a:solidFill>
                          <a:effectLst/>
                          <a:highlight>
                            <a:srgbClr val="F1592A"/>
                          </a:highlight>
                          <a:latin typeface="Open Sans" panose="020B0606030504020204" pitchFamily="34" charset="0"/>
                          <a:ea typeface="Times New Roman" panose="02020603050405020304" pitchFamily="18" charset="0"/>
                          <a:cs typeface="Latha" panose="020B0604020202020204" pitchFamily="34" charset="0"/>
                        </a:rPr>
                        <a:t>Refund provisions in case of export of goods</a:t>
                      </a:r>
                      <a:endParaRPr lang="en-IN" sz="1100" kern="100">
                        <a:effectLst/>
                        <a:highlight>
                          <a:srgbClr val="F1592A"/>
                        </a:highligh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592A"/>
                    </a:solidFill>
                  </a:tcPr>
                </a:tc>
                <a:tc>
                  <a:txBody>
                    <a:bodyPr/>
                    <a:lstStyle/>
                    <a:p>
                      <a:pPr algn="ctr">
                        <a:lnSpc>
                          <a:spcPts val="2400"/>
                        </a:lnSpc>
                        <a:spcAft>
                          <a:spcPts val="800"/>
                        </a:spcAft>
                      </a:pPr>
                      <a:r>
                        <a:rPr lang="en-IN" sz="1000" b="1" kern="0">
                          <a:solidFill>
                            <a:srgbClr val="FFFFFF"/>
                          </a:solidFill>
                          <a:effectLst/>
                          <a:highlight>
                            <a:srgbClr val="F1592A"/>
                          </a:highlight>
                          <a:latin typeface="Open Sans" panose="020B0606030504020204" pitchFamily="34" charset="0"/>
                          <a:ea typeface="Times New Roman" panose="02020603050405020304" pitchFamily="18" charset="0"/>
                          <a:cs typeface="Latha" panose="020B0604020202020204" pitchFamily="34" charset="0"/>
                        </a:rPr>
                        <a:t>Refund provisions in case of export of services</a:t>
                      </a:r>
                      <a:endParaRPr lang="en-IN" sz="1100" kern="100">
                        <a:effectLst/>
                        <a:highlight>
                          <a:srgbClr val="F1592A"/>
                        </a:highligh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592A"/>
                    </a:solidFill>
                  </a:tcPr>
                </a:tc>
                <a:extLst>
                  <a:ext uri="{0D108BD9-81ED-4DB2-BD59-A6C34878D82A}">
                    <a16:rowId xmlns:a16="http://schemas.microsoft.com/office/drawing/2014/main" val="3374874490"/>
                  </a:ext>
                </a:extLst>
              </a:tr>
              <a:tr h="305527">
                <a:tc gridSpan="2">
                  <a:txBody>
                    <a:bodyPr/>
                    <a:lstStyle/>
                    <a:p>
                      <a:pPr algn="ctr">
                        <a:lnSpc>
                          <a:spcPts val="1800"/>
                        </a:lnSpc>
                        <a:spcAft>
                          <a:spcPts val="800"/>
                        </a:spcAft>
                      </a:pPr>
                      <a:r>
                        <a:rPr lang="en-IN" sz="1600" b="1"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Filing of </a:t>
                      </a:r>
                      <a:r>
                        <a:rPr lang="en-IN" sz="1600" b="1" u="sng"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hlinkClick r:id="rId2">
                            <a:extLst>
                              <a:ext uri="{A12FA001-AC4F-418D-AE19-62706E023703}">
                                <ahyp:hlinkClr xmlns:ahyp="http://schemas.microsoft.com/office/drawing/2018/hyperlinkcolor" val="tx"/>
                              </a:ext>
                            </a:extLst>
                          </a:hlinkClick>
                        </a:rPr>
                        <a:t>GST Refund</a:t>
                      </a:r>
                      <a:r>
                        <a:rPr lang="en-IN" sz="1600" b="1"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 Claim</a:t>
                      </a:r>
                      <a:endParaRPr lang="en-IN" sz="1600" kern="100" dirty="0">
                        <a:solidFill>
                          <a:schemeClr val="tx1"/>
                        </a:solidFill>
                        <a:effectLs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IN"/>
                    </a:p>
                  </a:txBody>
                  <a:tcPr/>
                </a:tc>
                <a:extLst>
                  <a:ext uri="{0D108BD9-81ED-4DB2-BD59-A6C34878D82A}">
                    <a16:rowId xmlns:a16="http://schemas.microsoft.com/office/drawing/2014/main" val="393818734"/>
                  </a:ext>
                </a:extLst>
              </a:tr>
              <a:tr h="2940462">
                <a:tc>
                  <a:txBody>
                    <a:bodyPr/>
                    <a:lstStyle/>
                    <a:p>
                      <a:pPr>
                        <a:lnSpc>
                          <a:spcPts val="1800"/>
                        </a:lnSpc>
                        <a:spcAft>
                          <a:spcPts val="800"/>
                        </a:spcAft>
                      </a:pPr>
                      <a: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 A shipping bill filed will be deemed to be a refund application when</a:t>
                      </a:r>
                      <a:b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br>
                      <a: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 </a:t>
                      </a:r>
                      <a:b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br>
                      <a: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1. The carrier of the export goods files an export manifest or an export report mentioning the shipping bill/ bill of export number and date; and</a:t>
                      </a:r>
                      <a:b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br>
                      <a: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 </a:t>
                      </a:r>
                      <a:b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br>
                      <a: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2. The exporter furnishes a valid return in Form GSTR-3/ </a:t>
                      </a:r>
                      <a:r>
                        <a:rPr lang="en-IN" sz="1600" u="sng"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hlinkClick r:id="rId3">
                            <a:extLst>
                              <a:ext uri="{A12FA001-AC4F-418D-AE19-62706E023703}">
                                <ahyp:hlinkClr xmlns:ahyp="http://schemas.microsoft.com/office/drawing/2018/hyperlinkcolor" val="tx"/>
                              </a:ext>
                            </a:extLst>
                          </a:hlinkClick>
                        </a:rPr>
                        <a:t>Form GSTR-3B</a:t>
                      </a:r>
                      <a: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a:t>
                      </a:r>
                      <a:b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br>
                      <a:b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br>
                      <a: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 Exporters, not satisfying the above conditions, need to separately file a refund claim in Form </a:t>
                      </a:r>
                      <a:r>
                        <a:rPr lang="en-IN" sz="1600" u="sng"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hlinkClick r:id="rId4">
                            <a:extLst>
                              <a:ext uri="{A12FA001-AC4F-418D-AE19-62706E023703}">
                                <ahyp:hlinkClr xmlns:ahyp="http://schemas.microsoft.com/office/drawing/2018/hyperlinkcolor" val="tx"/>
                              </a:ext>
                            </a:extLst>
                          </a:hlinkClick>
                        </a:rPr>
                        <a:t>GST RFD-01</a:t>
                      </a:r>
                      <a: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a:t>
                      </a:r>
                      <a:endParaRPr lang="en-IN" sz="1600" kern="100" dirty="0">
                        <a:solidFill>
                          <a:schemeClr val="tx1"/>
                        </a:solidFill>
                        <a:effectLs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ts val="1800"/>
                        </a:lnSpc>
                        <a:spcAft>
                          <a:spcPts val="800"/>
                        </a:spcAft>
                      </a:pPr>
                      <a:r>
                        <a:rPr lang="en-IN" sz="1600"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rPr>
                        <a:t>The exporter is required to file a refund application in Form </a:t>
                      </a:r>
                      <a:r>
                        <a:rPr lang="en-IN" sz="1600" u="sng" kern="0" dirty="0">
                          <a:solidFill>
                            <a:schemeClr val="tx1"/>
                          </a:solidFill>
                          <a:effectLst/>
                          <a:latin typeface="Open Sans" panose="020B0606030504020204" pitchFamily="34" charset="0"/>
                          <a:ea typeface="Times New Roman" panose="02020603050405020304" pitchFamily="18" charset="0"/>
                          <a:cs typeface="Latha" panose="020B0604020202020204" pitchFamily="34" charset="0"/>
                          <a:hlinkClick r:id="rId5">
                            <a:extLst>
                              <a:ext uri="{A12FA001-AC4F-418D-AE19-62706E023703}">
                                <ahyp:hlinkClr xmlns:ahyp="http://schemas.microsoft.com/office/drawing/2018/hyperlinkcolor" val="tx"/>
                              </a:ext>
                            </a:extLst>
                          </a:hlinkClick>
                        </a:rPr>
                        <a:t>GST RFD-01</a:t>
                      </a:r>
                      <a:endParaRPr lang="en-IN" sz="1600" kern="100" dirty="0">
                        <a:solidFill>
                          <a:schemeClr val="tx1"/>
                        </a:solidFill>
                        <a:effectLs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8876913"/>
                  </a:ext>
                </a:extLst>
              </a:tr>
            </a:tbl>
          </a:graphicData>
        </a:graphic>
      </p:graphicFrame>
    </p:spTree>
    <p:extLst>
      <p:ext uri="{BB962C8B-B14F-4D97-AF65-F5344CB8AC3E}">
        <p14:creationId xmlns:p14="http://schemas.microsoft.com/office/powerpoint/2010/main" val="36959530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DCD57E6-3192-C2B2-79D0-13DB656631B8}"/>
              </a:ext>
            </a:extLst>
          </p:cNvPr>
          <p:cNvGraphicFramePr>
            <a:graphicFrameLocks noGrp="1"/>
          </p:cNvGraphicFramePr>
          <p:nvPr>
            <p:extLst>
              <p:ext uri="{D42A27DB-BD31-4B8C-83A1-F6EECF244321}">
                <p14:modId xmlns:p14="http://schemas.microsoft.com/office/powerpoint/2010/main" val="2461945174"/>
              </p:ext>
            </p:extLst>
          </p:nvPr>
        </p:nvGraphicFramePr>
        <p:xfrm>
          <a:off x="1113905" y="1055915"/>
          <a:ext cx="10415848" cy="5533317"/>
        </p:xfrm>
        <a:graphic>
          <a:graphicData uri="http://schemas.openxmlformats.org/drawingml/2006/table">
            <a:tbl>
              <a:tblPr firstRow="1" firstCol="1" bandRow="1"/>
              <a:tblGrid>
                <a:gridCol w="5300585">
                  <a:extLst>
                    <a:ext uri="{9D8B030D-6E8A-4147-A177-3AD203B41FA5}">
                      <a16:colId xmlns:a16="http://schemas.microsoft.com/office/drawing/2014/main" val="1466157670"/>
                    </a:ext>
                  </a:extLst>
                </a:gridCol>
                <a:gridCol w="5115263">
                  <a:extLst>
                    <a:ext uri="{9D8B030D-6E8A-4147-A177-3AD203B41FA5}">
                      <a16:colId xmlns:a16="http://schemas.microsoft.com/office/drawing/2014/main" val="1208811475"/>
                    </a:ext>
                  </a:extLst>
                </a:gridCol>
              </a:tblGrid>
              <a:tr h="281474">
                <a:tc gridSpan="2">
                  <a:txBody>
                    <a:bodyPr/>
                    <a:lstStyle/>
                    <a:p>
                      <a:pPr algn="ctr">
                        <a:lnSpc>
                          <a:spcPts val="1800"/>
                        </a:lnSpc>
                        <a:spcAft>
                          <a:spcPts val="800"/>
                        </a:spcAft>
                      </a:pPr>
                      <a:r>
                        <a:rPr lang="en-IN" sz="2000" b="1" kern="0">
                          <a:effectLst/>
                          <a:latin typeface="Open Sans" panose="020B0606030504020204" pitchFamily="34" charset="0"/>
                          <a:ea typeface="Times New Roman" panose="02020603050405020304" pitchFamily="18" charset="0"/>
                          <a:cs typeface="Latha" panose="020B0604020202020204" pitchFamily="34" charset="0"/>
                        </a:rPr>
                        <a:t>Time limit of filing the refund claim</a:t>
                      </a:r>
                      <a:endParaRPr lang="en-IN" sz="2000" kern="100">
                        <a:effectLs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IN"/>
                    </a:p>
                  </a:txBody>
                  <a:tcPr/>
                </a:tc>
                <a:extLst>
                  <a:ext uri="{0D108BD9-81ED-4DB2-BD59-A6C34878D82A}">
                    <a16:rowId xmlns:a16="http://schemas.microsoft.com/office/drawing/2014/main" val="1962585468"/>
                  </a:ext>
                </a:extLst>
              </a:tr>
              <a:tr h="5237978">
                <a:tc>
                  <a:txBody>
                    <a:bodyPr/>
                    <a:lstStyle/>
                    <a:p>
                      <a:pPr>
                        <a:lnSpc>
                          <a:spcPct val="150000"/>
                        </a:lnSpc>
                        <a:spcAft>
                          <a:spcPts val="800"/>
                        </a:spcAft>
                      </a:pPr>
                      <a:r>
                        <a:rPr lang="en-IN" sz="2000" kern="0" dirty="0">
                          <a:effectLst/>
                          <a:latin typeface="Open Sans" panose="020B0606030504020204" pitchFamily="34" charset="0"/>
                          <a:ea typeface="Times New Roman" panose="02020603050405020304" pitchFamily="18" charset="0"/>
                          <a:cs typeface="Latha" panose="020B0604020202020204" pitchFamily="34" charset="0"/>
                        </a:rPr>
                        <a:t>Within a period of two years from</a:t>
                      </a:r>
                      <a:br>
                        <a:rPr lang="en-IN" sz="2000" kern="0" dirty="0">
                          <a:effectLst/>
                          <a:latin typeface="Open Sans" panose="020B0606030504020204" pitchFamily="34" charset="0"/>
                          <a:ea typeface="Times New Roman" panose="02020603050405020304" pitchFamily="18" charset="0"/>
                          <a:cs typeface="Latha" panose="020B0604020202020204" pitchFamily="34" charset="0"/>
                        </a:rPr>
                      </a:br>
                      <a:r>
                        <a:rPr lang="en-IN" sz="2000" kern="0" dirty="0">
                          <a:effectLst/>
                          <a:latin typeface="Open Sans" panose="020B0606030504020204" pitchFamily="34" charset="0"/>
                          <a:ea typeface="Times New Roman" panose="02020603050405020304" pitchFamily="18" charset="0"/>
                          <a:cs typeface="Latha" panose="020B0604020202020204" pitchFamily="34" charset="0"/>
                        </a:rPr>
                        <a:t>· The date on which ship/ aircraft leaves India (when goods are exported by sea/ air); or</a:t>
                      </a:r>
                      <a:br>
                        <a:rPr lang="en-IN" sz="2000" kern="0" dirty="0">
                          <a:effectLst/>
                          <a:latin typeface="Open Sans" panose="020B0606030504020204" pitchFamily="34" charset="0"/>
                          <a:ea typeface="Times New Roman" panose="02020603050405020304" pitchFamily="18" charset="0"/>
                          <a:cs typeface="Latha" panose="020B0604020202020204" pitchFamily="34" charset="0"/>
                        </a:rPr>
                      </a:br>
                      <a:r>
                        <a:rPr lang="en-IN" sz="2000" kern="0" dirty="0">
                          <a:effectLst/>
                          <a:latin typeface="Open Sans" panose="020B0606030504020204" pitchFamily="34" charset="0"/>
                          <a:ea typeface="Times New Roman" panose="02020603050405020304" pitchFamily="18" charset="0"/>
                          <a:cs typeface="Latha" panose="020B0604020202020204" pitchFamily="34" charset="0"/>
                        </a:rPr>
                        <a:t>· The date on which goods pass the frontier (when the goods are exported by land); or</a:t>
                      </a:r>
                      <a:br>
                        <a:rPr lang="en-IN" sz="2000" kern="0" dirty="0">
                          <a:effectLst/>
                          <a:latin typeface="Open Sans" panose="020B0606030504020204" pitchFamily="34" charset="0"/>
                          <a:ea typeface="Times New Roman" panose="02020603050405020304" pitchFamily="18" charset="0"/>
                          <a:cs typeface="Latha" panose="020B0604020202020204" pitchFamily="34" charset="0"/>
                        </a:rPr>
                      </a:br>
                      <a:r>
                        <a:rPr lang="en-IN" sz="2000" kern="0" dirty="0">
                          <a:effectLst/>
                          <a:latin typeface="Open Sans" panose="020B0606030504020204" pitchFamily="34" charset="0"/>
                          <a:ea typeface="Times New Roman" panose="02020603050405020304" pitchFamily="18" charset="0"/>
                          <a:cs typeface="Latha" panose="020B0604020202020204" pitchFamily="34" charset="0"/>
                        </a:rPr>
                        <a:t>· The date of dispatch of goods by post to a place outside India (when the goods are exported by post); or</a:t>
                      </a:r>
                      <a:br>
                        <a:rPr lang="en-IN" sz="2000" kern="0" dirty="0">
                          <a:effectLst/>
                          <a:latin typeface="Open Sans" panose="020B0606030504020204" pitchFamily="34" charset="0"/>
                          <a:ea typeface="Times New Roman" panose="02020603050405020304" pitchFamily="18" charset="0"/>
                          <a:cs typeface="Latha" panose="020B0604020202020204" pitchFamily="34" charset="0"/>
                        </a:rPr>
                      </a:br>
                      <a:r>
                        <a:rPr lang="en-IN" sz="2000" kern="0" dirty="0">
                          <a:effectLst/>
                          <a:latin typeface="Open Sans" panose="020B0606030504020204" pitchFamily="34" charset="0"/>
                          <a:ea typeface="Times New Roman" panose="02020603050405020304" pitchFamily="18" charset="0"/>
                          <a:cs typeface="Latha" panose="020B0604020202020204" pitchFamily="34" charset="0"/>
                        </a:rPr>
                        <a:t>· The date on which relevant return is furnished (in case of deemed export).</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50000"/>
                        </a:lnSpc>
                        <a:spcAft>
                          <a:spcPts val="800"/>
                        </a:spcAft>
                      </a:pPr>
                      <a:r>
                        <a:rPr lang="en-IN" sz="2000" kern="0" dirty="0">
                          <a:effectLst/>
                          <a:latin typeface="Open Sans" panose="020B0606030504020204" pitchFamily="34" charset="0"/>
                          <a:ea typeface="Times New Roman" panose="02020603050405020304" pitchFamily="18" charset="0"/>
                          <a:cs typeface="Latha" panose="020B0604020202020204" pitchFamily="34" charset="0"/>
                        </a:rPr>
                        <a:t>Within a period of two years from</a:t>
                      </a:r>
                      <a:br>
                        <a:rPr lang="en-IN" sz="2000" kern="0" dirty="0">
                          <a:effectLst/>
                          <a:latin typeface="Open Sans" panose="020B0606030504020204" pitchFamily="34" charset="0"/>
                          <a:ea typeface="Times New Roman" panose="02020603050405020304" pitchFamily="18" charset="0"/>
                          <a:cs typeface="Latha" panose="020B0604020202020204" pitchFamily="34" charset="0"/>
                        </a:rPr>
                      </a:br>
                      <a:br>
                        <a:rPr lang="en-IN" sz="2000" kern="0" dirty="0">
                          <a:effectLst/>
                          <a:latin typeface="Open Sans" panose="020B0606030504020204" pitchFamily="34" charset="0"/>
                          <a:ea typeface="Times New Roman" panose="02020603050405020304" pitchFamily="18" charset="0"/>
                          <a:cs typeface="Latha" panose="020B0604020202020204" pitchFamily="34" charset="0"/>
                        </a:rPr>
                      </a:br>
                      <a:r>
                        <a:rPr lang="en-IN" sz="2000" kern="0" dirty="0">
                          <a:effectLst/>
                          <a:latin typeface="Open Sans" panose="020B0606030504020204" pitchFamily="34" charset="0"/>
                          <a:ea typeface="Times New Roman" panose="02020603050405020304" pitchFamily="18" charset="0"/>
                          <a:cs typeface="Latha" panose="020B0604020202020204" pitchFamily="34" charset="0"/>
                        </a:rPr>
                        <a:t>· The date of issue of the invoice (in case of advance); or</a:t>
                      </a:r>
                      <a:br>
                        <a:rPr lang="en-IN" sz="2000" kern="0" dirty="0">
                          <a:effectLst/>
                          <a:latin typeface="Open Sans" panose="020B0606030504020204" pitchFamily="34" charset="0"/>
                          <a:ea typeface="Times New Roman" panose="02020603050405020304" pitchFamily="18" charset="0"/>
                          <a:cs typeface="Latha" panose="020B0604020202020204" pitchFamily="34" charset="0"/>
                        </a:rPr>
                      </a:br>
                      <a:br>
                        <a:rPr lang="en-IN" sz="2000" kern="0" dirty="0">
                          <a:effectLst/>
                          <a:latin typeface="Open Sans" panose="020B0606030504020204" pitchFamily="34" charset="0"/>
                          <a:ea typeface="Times New Roman" panose="02020603050405020304" pitchFamily="18" charset="0"/>
                          <a:cs typeface="Latha" panose="020B0604020202020204" pitchFamily="34" charset="0"/>
                        </a:rPr>
                      </a:br>
                      <a:r>
                        <a:rPr lang="en-IN" sz="2000" kern="0" dirty="0">
                          <a:effectLst/>
                          <a:latin typeface="Open Sans" panose="020B0606030504020204" pitchFamily="34" charset="0"/>
                          <a:ea typeface="Times New Roman" panose="02020603050405020304" pitchFamily="18" charset="0"/>
                          <a:cs typeface="Latha" panose="020B0604020202020204" pitchFamily="34" charset="0"/>
                        </a:rPr>
                        <a:t>· The date of receipt of payment (in any other case).</a:t>
                      </a:r>
                      <a:endParaRPr lang="en-IN" sz="2000" kern="100" dirty="0">
                        <a:effectLs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1237683"/>
                  </a:ext>
                </a:extLst>
              </a:tr>
            </a:tbl>
          </a:graphicData>
        </a:graphic>
      </p:graphicFrame>
    </p:spTree>
    <p:extLst>
      <p:ext uri="{BB962C8B-B14F-4D97-AF65-F5344CB8AC3E}">
        <p14:creationId xmlns:p14="http://schemas.microsoft.com/office/powerpoint/2010/main" val="39967117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5C5EEB3-0331-F1A6-CC8E-91DCFBDAA4E7}"/>
              </a:ext>
            </a:extLst>
          </p:cNvPr>
          <p:cNvGraphicFramePr>
            <a:graphicFrameLocks noGrp="1"/>
          </p:cNvGraphicFramePr>
          <p:nvPr>
            <p:extLst>
              <p:ext uri="{D42A27DB-BD31-4B8C-83A1-F6EECF244321}">
                <p14:modId xmlns:p14="http://schemas.microsoft.com/office/powerpoint/2010/main" val="2490335097"/>
              </p:ext>
            </p:extLst>
          </p:nvPr>
        </p:nvGraphicFramePr>
        <p:xfrm>
          <a:off x="914400" y="1828800"/>
          <a:ext cx="9808029" cy="4114800"/>
        </p:xfrm>
        <a:graphic>
          <a:graphicData uri="http://schemas.openxmlformats.org/drawingml/2006/table">
            <a:tbl>
              <a:tblPr firstRow="1" firstCol="1" bandRow="1"/>
              <a:tblGrid>
                <a:gridCol w="4786720">
                  <a:extLst>
                    <a:ext uri="{9D8B030D-6E8A-4147-A177-3AD203B41FA5}">
                      <a16:colId xmlns:a16="http://schemas.microsoft.com/office/drawing/2014/main" val="3313232479"/>
                    </a:ext>
                  </a:extLst>
                </a:gridCol>
                <a:gridCol w="5021309">
                  <a:extLst>
                    <a:ext uri="{9D8B030D-6E8A-4147-A177-3AD203B41FA5}">
                      <a16:colId xmlns:a16="http://schemas.microsoft.com/office/drawing/2014/main" val="461180711"/>
                    </a:ext>
                  </a:extLst>
                </a:gridCol>
              </a:tblGrid>
              <a:tr h="1215436">
                <a:tc gridSpan="2">
                  <a:txBody>
                    <a:bodyPr/>
                    <a:lstStyle/>
                    <a:p>
                      <a:pPr algn="ctr">
                        <a:lnSpc>
                          <a:spcPts val="1800"/>
                        </a:lnSpc>
                        <a:spcAft>
                          <a:spcPts val="800"/>
                        </a:spcAft>
                      </a:pPr>
                      <a:r>
                        <a:rPr lang="en-IN" sz="2400" b="1" kern="0" dirty="0">
                          <a:effectLst/>
                          <a:latin typeface="Open Sans" panose="020B0606030504020204" pitchFamily="34" charset="0"/>
                          <a:ea typeface="Times New Roman" panose="02020603050405020304" pitchFamily="18" charset="0"/>
                          <a:cs typeface="Latha" panose="020B0604020202020204" pitchFamily="34" charset="0"/>
                        </a:rPr>
                        <a:t>Important condition to be satisfied before filing the refund claim</a:t>
                      </a:r>
                      <a:endParaRPr lang="en-IN" sz="2400" kern="100" dirty="0">
                        <a:effectLs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IN"/>
                    </a:p>
                  </a:txBody>
                  <a:tcPr/>
                </a:tc>
                <a:extLst>
                  <a:ext uri="{0D108BD9-81ED-4DB2-BD59-A6C34878D82A}">
                    <a16:rowId xmlns:a16="http://schemas.microsoft.com/office/drawing/2014/main" val="3038168241"/>
                  </a:ext>
                </a:extLst>
              </a:tr>
              <a:tr h="2899364">
                <a:tc>
                  <a:txBody>
                    <a:bodyPr/>
                    <a:lstStyle/>
                    <a:p>
                      <a:pPr>
                        <a:lnSpc>
                          <a:spcPct val="150000"/>
                        </a:lnSpc>
                        <a:spcAft>
                          <a:spcPts val="800"/>
                        </a:spcAft>
                      </a:pPr>
                      <a:r>
                        <a:rPr lang="en-IN" sz="2400" kern="0" dirty="0">
                          <a:effectLst/>
                          <a:latin typeface="Open Sans" panose="020B0606030504020204" pitchFamily="34" charset="0"/>
                          <a:ea typeface="Times New Roman" panose="02020603050405020304" pitchFamily="18" charset="0"/>
                          <a:cs typeface="Latha" panose="020B0604020202020204" pitchFamily="34" charset="0"/>
                        </a:rPr>
                        <a:t>Exporters are mandatorily required to file export details in Table 6A of Form GSTR-1</a:t>
                      </a:r>
                      <a:endParaRPr lang="en-IN" sz="2400" kern="100" dirty="0">
                        <a:effectLs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50000"/>
                        </a:lnSpc>
                        <a:spcAft>
                          <a:spcPts val="800"/>
                        </a:spcAft>
                      </a:pPr>
                      <a:r>
                        <a:rPr lang="en-IN" sz="2400" kern="0" dirty="0">
                          <a:effectLst/>
                          <a:latin typeface="Open Sans" panose="020B0606030504020204" pitchFamily="34" charset="0"/>
                          <a:ea typeface="Times New Roman" panose="02020603050405020304" pitchFamily="18" charset="0"/>
                          <a:cs typeface="Latha" panose="020B0604020202020204" pitchFamily="34" charset="0"/>
                        </a:rPr>
                        <a:t>Exporters are mandatorily required to file export details in Table 6A of Form GSTR-1</a:t>
                      </a:r>
                      <a:endParaRPr lang="en-IN" sz="2400" kern="100" dirty="0">
                        <a:effectLst/>
                        <a:latin typeface="Calibri" panose="020F0502020204030204" pitchFamily="34" charset="0"/>
                        <a:ea typeface="Calibri" panose="020F0502020204030204" pitchFamily="34" charset="0"/>
                        <a:cs typeface="Latha" panose="020B0604020202020204" pitchFamily="34" charset="0"/>
                      </a:endParaRPr>
                    </a:p>
                  </a:txBody>
                  <a:tcPr marL="28575" marR="28575" marT="28575" marB="285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9787636"/>
                  </a:ext>
                </a:extLst>
              </a:tr>
            </a:tbl>
          </a:graphicData>
        </a:graphic>
      </p:graphicFrame>
    </p:spTree>
    <p:extLst>
      <p:ext uri="{BB962C8B-B14F-4D97-AF65-F5344CB8AC3E}">
        <p14:creationId xmlns:p14="http://schemas.microsoft.com/office/powerpoint/2010/main" val="131719093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65EF8-270A-C52C-5E98-2D216AEF4A5A}"/>
              </a:ext>
            </a:extLst>
          </p:cNvPr>
          <p:cNvSpPr>
            <a:spLocks noGrp="1"/>
          </p:cNvSpPr>
          <p:nvPr>
            <p:ph type="title"/>
          </p:nvPr>
        </p:nvSpPr>
        <p:spPr>
          <a:xfrm>
            <a:off x="609600" y="2377440"/>
            <a:ext cx="11074400" cy="1874520"/>
          </a:xfrm>
        </p:spPr>
        <p:txBody>
          <a:bodyPr/>
          <a:lstStyle/>
          <a:p>
            <a:pPr algn="ctr"/>
            <a:r>
              <a:rPr lang="en-US" b="1" dirty="0"/>
              <a:t>ADVANCE RULING</a:t>
            </a:r>
            <a:endParaRPr lang="en-IN" b="1" dirty="0"/>
          </a:p>
        </p:txBody>
      </p:sp>
    </p:spTree>
    <p:extLst>
      <p:ext uri="{BB962C8B-B14F-4D97-AF65-F5344CB8AC3E}">
        <p14:creationId xmlns:p14="http://schemas.microsoft.com/office/powerpoint/2010/main" val="38297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639D0-81B0-C2DD-3D15-EC47F161ACF1}"/>
              </a:ext>
            </a:extLst>
          </p:cNvPr>
          <p:cNvSpPr>
            <a:spLocks noGrp="1"/>
          </p:cNvSpPr>
          <p:nvPr>
            <p:ph type="title"/>
          </p:nvPr>
        </p:nvSpPr>
        <p:spPr/>
        <p:txBody>
          <a:bodyPr/>
          <a:lstStyle/>
          <a:p>
            <a:r>
              <a:rPr lang="en-IN" dirty="0"/>
              <a:t>Evolution of Customs</a:t>
            </a:r>
          </a:p>
        </p:txBody>
      </p:sp>
      <p:sp>
        <p:nvSpPr>
          <p:cNvPr id="3" name="Content Placeholder 2">
            <a:extLst>
              <a:ext uri="{FF2B5EF4-FFF2-40B4-BE49-F238E27FC236}">
                <a16:creationId xmlns:a16="http://schemas.microsoft.com/office/drawing/2014/main" id="{A4FD1635-6AC8-F0B6-D315-A91D1C017B2F}"/>
              </a:ext>
            </a:extLst>
          </p:cNvPr>
          <p:cNvSpPr>
            <a:spLocks noGrp="1"/>
          </p:cNvSpPr>
          <p:nvPr>
            <p:ph idx="1"/>
          </p:nvPr>
        </p:nvSpPr>
        <p:spPr/>
        <p:txBody>
          <a:bodyPr/>
          <a:lstStyle/>
          <a:p>
            <a:r>
              <a:rPr lang="en-US" b="0" i="0" dirty="0">
                <a:solidFill>
                  <a:srgbClr val="4D5156"/>
                </a:solidFill>
                <a:effectLst/>
                <a:latin typeface="Google Sans"/>
              </a:rPr>
              <a:t>Some common synonyms of </a:t>
            </a:r>
            <a:r>
              <a:rPr lang="en-US" b="1" i="0" dirty="0">
                <a:solidFill>
                  <a:srgbClr val="FF0000"/>
                </a:solidFill>
                <a:effectLst/>
                <a:latin typeface="Google Sans"/>
              </a:rPr>
              <a:t>custom</a:t>
            </a:r>
            <a:r>
              <a:rPr lang="en-US" b="0" i="0" dirty="0">
                <a:solidFill>
                  <a:srgbClr val="4D5156"/>
                </a:solidFill>
                <a:effectLst/>
                <a:latin typeface="Google Sans"/>
              </a:rPr>
              <a:t> are </a:t>
            </a:r>
            <a:r>
              <a:rPr lang="en-US" b="0" i="0" dirty="0">
                <a:solidFill>
                  <a:srgbClr val="040C28"/>
                </a:solidFill>
                <a:effectLst/>
                <a:latin typeface="Google Sans"/>
              </a:rPr>
              <a:t>habit, practice, usage</a:t>
            </a:r>
          </a:p>
          <a:p>
            <a:r>
              <a:rPr lang="en-US" b="0" i="0" dirty="0">
                <a:solidFill>
                  <a:srgbClr val="4D5156"/>
                </a:solidFill>
                <a:effectLst/>
                <a:latin typeface="Google Sans"/>
              </a:rPr>
              <a:t>A custom (also called a tradition) is </a:t>
            </a:r>
            <a:r>
              <a:rPr lang="en-US" b="0" i="0" dirty="0">
                <a:solidFill>
                  <a:srgbClr val="040C28"/>
                </a:solidFill>
                <a:effectLst/>
                <a:latin typeface="Google Sans"/>
              </a:rPr>
              <a:t>a common way of doing things</a:t>
            </a:r>
            <a:r>
              <a:rPr lang="en-US" b="0" i="0" dirty="0">
                <a:solidFill>
                  <a:srgbClr val="4D5156"/>
                </a:solidFill>
                <a:effectLst/>
                <a:latin typeface="Google Sans"/>
              </a:rPr>
              <a:t>. It is something that many people do, and have done for a long time.</a:t>
            </a:r>
            <a:endParaRPr lang="en-US" dirty="0">
              <a:solidFill>
                <a:srgbClr val="040C28"/>
              </a:solidFill>
              <a:latin typeface="Google Sans"/>
            </a:endParaRPr>
          </a:p>
          <a:p>
            <a:r>
              <a:rPr lang="en-US" b="0" i="0" dirty="0">
                <a:solidFill>
                  <a:srgbClr val="040C28"/>
                </a:solidFill>
                <a:effectLst/>
                <a:latin typeface="Google Sans"/>
              </a:rPr>
              <a:t>The collection of tax was in practice since the time of Indus Valley Civilisation.</a:t>
            </a:r>
          </a:p>
          <a:p>
            <a:r>
              <a:rPr lang="en-US" dirty="0">
                <a:solidFill>
                  <a:srgbClr val="040C28"/>
                </a:solidFill>
                <a:latin typeface="Google Sans"/>
              </a:rPr>
              <a:t>During British rule in India, the customs duty was an important source of revenue for states.</a:t>
            </a:r>
          </a:p>
          <a:p>
            <a:r>
              <a:rPr lang="en-US" b="0" i="0" dirty="0">
                <a:solidFill>
                  <a:srgbClr val="040C28"/>
                </a:solidFill>
                <a:effectLst/>
                <a:latin typeface="Google Sans"/>
              </a:rPr>
              <a:t>Lord Cornwallis demolished the customs duty in 1788</a:t>
            </a:r>
          </a:p>
          <a:p>
            <a:r>
              <a:rPr lang="en-US" b="0" i="0" dirty="0">
                <a:solidFill>
                  <a:srgbClr val="040C28"/>
                </a:solidFill>
                <a:effectLst/>
                <a:latin typeface="Google Sans"/>
              </a:rPr>
              <a:t>However, it was reintroduced in 1801</a:t>
            </a:r>
          </a:p>
          <a:p>
            <a:pPr marL="0" indent="0">
              <a:buNone/>
            </a:pPr>
            <a:endParaRPr lang="en-US" b="0" i="0" dirty="0">
              <a:solidFill>
                <a:srgbClr val="040C28"/>
              </a:solidFill>
              <a:effectLst/>
              <a:latin typeface="Google Sans"/>
            </a:endParaRPr>
          </a:p>
          <a:p>
            <a:endParaRPr lang="en-IN" dirty="0"/>
          </a:p>
        </p:txBody>
      </p:sp>
    </p:spTree>
    <p:extLst>
      <p:ext uri="{BB962C8B-B14F-4D97-AF65-F5344CB8AC3E}">
        <p14:creationId xmlns:p14="http://schemas.microsoft.com/office/powerpoint/2010/main" val="1657470846"/>
      </p:ext>
    </p:extLst>
  </p:cSld>
  <p:clrMapOvr>
    <a:overrideClrMapping bg1="lt1" tx1="dk1" bg2="lt2" tx2="dk2" accent1="accent1" accent2="accent2" accent3="accent3" accent4="accent4" accent5="accent5" accent6="accent6" hlink="hlink" folHlink="folHlink"/>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CF4A4-5A7D-B384-B645-87F02002A85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0F6515E-8716-B769-682D-EDBED6A4ACEB}"/>
              </a:ext>
            </a:extLst>
          </p:cNvPr>
          <p:cNvSpPr>
            <a:spLocks noGrp="1"/>
          </p:cNvSpPr>
          <p:nvPr>
            <p:ph idx="1"/>
          </p:nvPr>
        </p:nvSpPr>
        <p:spPr/>
        <p:txBody>
          <a:bodyPr>
            <a:normAutofit fontScale="70000" lnSpcReduction="20000"/>
          </a:bodyPr>
          <a:lstStyle/>
          <a:p>
            <a:pPr algn="just">
              <a:lnSpc>
                <a:spcPct val="160000"/>
              </a:lnSpc>
            </a:pPr>
            <a:r>
              <a:rPr lang="en-US" dirty="0"/>
              <a:t>What is an “advance ruling”? </a:t>
            </a:r>
          </a:p>
          <a:p>
            <a:pPr algn="just">
              <a:lnSpc>
                <a:spcPct val="160000"/>
              </a:lnSpc>
            </a:pPr>
            <a:r>
              <a:rPr lang="en-US" dirty="0"/>
              <a:t>Advance ruling means a written decision on any of the questions relating to classification of goods, applicability of notifications having a bearing on the rate of duty, and other similar notifications, principles to be adopted for the purposes of valuation of the goods, or determination of country of origin raised by the applicant in his application in respect of any goods prior to its importation or exportation.</a:t>
            </a:r>
          </a:p>
          <a:p>
            <a:pPr algn="just">
              <a:lnSpc>
                <a:spcPct val="160000"/>
              </a:lnSpc>
            </a:pPr>
            <a:r>
              <a:rPr lang="en-US" dirty="0"/>
              <a:t>Who can be “authorized representative” for the applicant? </a:t>
            </a:r>
          </a:p>
          <a:p>
            <a:pPr algn="just">
              <a:lnSpc>
                <a:spcPct val="160000"/>
              </a:lnSpc>
            </a:pPr>
            <a:r>
              <a:rPr lang="en-US" dirty="0"/>
              <a:t>As defined under Regulation 2 (b) authorized representative in relation to an applicant means an authorized representative as defined under sub-section (2) of section 146A of the Customs Act 1962</a:t>
            </a:r>
            <a:endParaRPr lang="en-IN" dirty="0"/>
          </a:p>
        </p:txBody>
      </p:sp>
    </p:spTree>
    <p:extLst>
      <p:ext uri="{BB962C8B-B14F-4D97-AF65-F5344CB8AC3E}">
        <p14:creationId xmlns:p14="http://schemas.microsoft.com/office/powerpoint/2010/main" val="428923294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BC620-4A46-FA7C-9259-95CF3FD2964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DFA3461-EBBE-4BF4-A9C7-AAED518AF14C}"/>
              </a:ext>
            </a:extLst>
          </p:cNvPr>
          <p:cNvSpPr>
            <a:spLocks noGrp="1"/>
          </p:cNvSpPr>
          <p:nvPr>
            <p:ph idx="1"/>
          </p:nvPr>
        </p:nvSpPr>
        <p:spPr/>
        <p:txBody>
          <a:bodyPr/>
          <a:lstStyle/>
          <a:p>
            <a:r>
              <a:rPr lang="en-US" dirty="0"/>
              <a:t>What are the situations when the Authority shall not allow the application? </a:t>
            </a:r>
          </a:p>
          <a:p>
            <a:pPr lvl="1"/>
            <a:r>
              <a:rPr lang="en-US" dirty="0"/>
              <a:t>The Authority shall not allow the application where the question raised in the application is- </a:t>
            </a:r>
          </a:p>
          <a:p>
            <a:pPr lvl="2"/>
            <a:r>
              <a:rPr lang="en-US" dirty="0"/>
              <a:t>(a) already pending in the applicant's case before any officer of customs, the Appellate Tribunal or any Court; </a:t>
            </a:r>
          </a:p>
          <a:p>
            <a:pPr lvl="2"/>
            <a:r>
              <a:rPr lang="en-US" dirty="0"/>
              <a:t>(b) the same as in a matter already decided by the Appellate Tribunal or any Court.</a:t>
            </a:r>
            <a:endParaRPr lang="en-IN" dirty="0"/>
          </a:p>
        </p:txBody>
      </p:sp>
    </p:spTree>
    <p:extLst>
      <p:ext uri="{BB962C8B-B14F-4D97-AF65-F5344CB8AC3E}">
        <p14:creationId xmlns:p14="http://schemas.microsoft.com/office/powerpoint/2010/main" val="8168720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D9E44-D71F-C914-CC50-AC3A54A539D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95DA952-5792-5028-7D3C-1D7034B3B27D}"/>
              </a:ext>
            </a:extLst>
          </p:cNvPr>
          <p:cNvSpPr>
            <a:spLocks noGrp="1"/>
          </p:cNvSpPr>
          <p:nvPr>
            <p:ph idx="1"/>
          </p:nvPr>
        </p:nvSpPr>
        <p:spPr/>
        <p:txBody>
          <a:bodyPr/>
          <a:lstStyle/>
          <a:p>
            <a:pPr lvl="1"/>
            <a:r>
              <a:rPr lang="en-US" dirty="0"/>
              <a:t>What is the time limit for delivering advance ruling and period of validity thereof? </a:t>
            </a:r>
          </a:p>
          <a:p>
            <a:pPr lvl="2"/>
            <a:r>
              <a:rPr lang="en-US" dirty="0"/>
              <a:t>The authority is required to pronounce its ruling within three months of the date of receipt of application without any deficiency or defect. </a:t>
            </a:r>
          </a:p>
          <a:p>
            <a:pPr lvl="1"/>
            <a:r>
              <a:rPr lang="en-US" dirty="0"/>
              <a:t>What is the validity of advance ruling? </a:t>
            </a:r>
          </a:p>
          <a:p>
            <a:pPr lvl="2"/>
            <a:r>
              <a:rPr lang="en-US" dirty="0"/>
              <a:t> The advance ruling shall remain valid </a:t>
            </a:r>
            <a:r>
              <a:rPr lang="en-US" b="1" dirty="0"/>
              <a:t>for three years </a:t>
            </a:r>
            <a:r>
              <a:rPr lang="en-US" dirty="0"/>
              <a:t>or till there is a change in law or facts on the basis of which the advance ruling has been pronounced, whichever is earlier. </a:t>
            </a:r>
          </a:p>
          <a:p>
            <a:pPr lvl="2"/>
            <a:r>
              <a:rPr lang="en-US" dirty="0"/>
              <a:t>Provided that in respect of any advance ruling in force on the date on which the Finance Bill, 2022 receives the assent of the President, the said period of three years shall be reckoned from the date on which the said Finance Bill receives the assent of the President</a:t>
            </a:r>
            <a:endParaRPr lang="en-IN" dirty="0"/>
          </a:p>
        </p:txBody>
      </p:sp>
    </p:spTree>
    <p:extLst>
      <p:ext uri="{BB962C8B-B14F-4D97-AF65-F5344CB8AC3E}">
        <p14:creationId xmlns:p14="http://schemas.microsoft.com/office/powerpoint/2010/main" val="310866962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832D6-AC6D-2A2E-F7FF-8B6A92036A8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CBCA17E-E4B0-E682-79F7-EB72FC91FF3A}"/>
              </a:ext>
            </a:extLst>
          </p:cNvPr>
          <p:cNvSpPr>
            <a:spLocks noGrp="1"/>
          </p:cNvSpPr>
          <p:nvPr>
            <p:ph idx="1"/>
          </p:nvPr>
        </p:nvSpPr>
        <p:spPr/>
        <p:txBody>
          <a:bodyPr>
            <a:normAutofit fontScale="92500"/>
          </a:bodyPr>
          <a:lstStyle/>
          <a:p>
            <a:r>
              <a:rPr lang="en-US" dirty="0"/>
              <a:t>. Is it required to specify a port of import in the form CAAR-1? </a:t>
            </a:r>
          </a:p>
          <a:p>
            <a:pPr lvl="1"/>
            <a:r>
              <a:rPr lang="en-US" dirty="0"/>
              <a:t>Yes. It is mandatory to mention one Jurisdictional Principal Commissioner/Commissioner of Customs only</a:t>
            </a:r>
          </a:p>
          <a:p>
            <a:pPr lvl="1"/>
            <a:r>
              <a:rPr lang="en-US" dirty="0"/>
              <a:t>Will the authority grant a Personal Hearing before pronouncing its advance ruling? </a:t>
            </a:r>
          </a:p>
          <a:p>
            <a:pPr lvl="2"/>
            <a:r>
              <a:rPr lang="en-US" dirty="0"/>
              <a:t>Yes. On a request received from the applicant, the Authority shall provide an opportunity of being heard in offline or online mode as requested by the applicant. </a:t>
            </a:r>
          </a:p>
          <a:p>
            <a:r>
              <a:rPr lang="en-US" dirty="0"/>
              <a:t> Will Personal Hearing be granted before rejecting the application? </a:t>
            </a:r>
          </a:p>
          <a:p>
            <a:pPr lvl="1"/>
            <a:r>
              <a:rPr lang="en-US" dirty="0"/>
              <a:t> Yes. </a:t>
            </a:r>
          </a:p>
          <a:p>
            <a:pPr lvl="1"/>
            <a:r>
              <a:rPr lang="en-US" dirty="0"/>
              <a:t>Can the Authority reopen the case for hearing </a:t>
            </a:r>
            <a:r>
              <a:rPr lang="en-US"/>
              <a:t>on request</a:t>
            </a:r>
            <a:r>
              <a:rPr lang="en-US" dirty="0"/>
              <a:t>? </a:t>
            </a:r>
          </a:p>
          <a:p>
            <a:pPr lvl="2"/>
            <a:r>
              <a:rPr lang="en-US" dirty="0"/>
              <a:t>Yes. The Authority may reopen the hearing of any case, before pronouncement of its order or advance ruling, for sufficient cause.</a:t>
            </a:r>
            <a:endParaRPr lang="en-IN" dirty="0"/>
          </a:p>
        </p:txBody>
      </p:sp>
    </p:spTree>
    <p:extLst>
      <p:ext uri="{BB962C8B-B14F-4D97-AF65-F5344CB8AC3E}">
        <p14:creationId xmlns:p14="http://schemas.microsoft.com/office/powerpoint/2010/main" val="207868810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5D7F7-9569-8CA9-61A6-9EF2D1F9296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0A7CEA4-AA96-DA04-183D-BF323829A454}"/>
              </a:ext>
            </a:extLst>
          </p:cNvPr>
          <p:cNvSpPr>
            <a:spLocks noGrp="1"/>
          </p:cNvSpPr>
          <p:nvPr>
            <p:ph idx="1"/>
          </p:nvPr>
        </p:nvSpPr>
        <p:spPr/>
        <p:txBody>
          <a:bodyPr/>
          <a:lstStyle/>
          <a:p>
            <a:r>
              <a:rPr lang="en-US" dirty="0"/>
              <a:t>Who can seek advance ruling? </a:t>
            </a:r>
          </a:p>
          <a:p>
            <a:r>
              <a:rPr lang="en-US" dirty="0"/>
              <a:t>Any person: -</a:t>
            </a:r>
          </a:p>
          <a:p>
            <a:pPr lvl="1"/>
            <a:r>
              <a:rPr lang="en-US" dirty="0"/>
              <a:t> </a:t>
            </a:r>
            <a:r>
              <a:rPr lang="en-US" dirty="0" err="1"/>
              <a:t>i</a:t>
            </a:r>
            <a:r>
              <a:rPr lang="en-US" dirty="0"/>
              <a:t>. holding a valid Importer-exporter Code Number granted under section 7 of the Foreign Trade (Development and Regulation) Act, 1992; or</a:t>
            </a:r>
          </a:p>
          <a:p>
            <a:pPr lvl="1"/>
            <a:r>
              <a:rPr lang="en-US" dirty="0"/>
              <a:t> ii. exporting any goods to India; or </a:t>
            </a:r>
          </a:p>
          <a:p>
            <a:pPr lvl="1"/>
            <a:r>
              <a:rPr lang="en-US" dirty="0"/>
              <a:t>iii. with a justifiable cause to the satisfaction of the Authority. </a:t>
            </a:r>
            <a:endParaRPr lang="en-IN" dirty="0"/>
          </a:p>
        </p:txBody>
      </p:sp>
    </p:spTree>
    <p:extLst>
      <p:ext uri="{BB962C8B-B14F-4D97-AF65-F5344CB8AC3E}">
        <p14:creationId xmlns:p14="http://schemas.microsoft.com/office/powerpoint/2010/main" val="35492430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F371E-A7B1-23BF-E5B1-11FD66569658}"/>
              </a:ext>
            </a:extLst>
          </p:cNvPr>
          <p:cNvSpPr>
            <a:spLocks noGrp="1"/>
          </p:cNvSpPr>
          <p:nvPr>
            <p:ph type="title"/>
          </p:nvPr>
        </p:nvSpPr>
        <p:spPr>
          <a:xfrm>
            <a:off x="609600" y="704088"/>
            <a:ext cx="10972800" cy="502920"/>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3BD8DAA6-D61D-570D-9690-3E1AC972AF67}"/>
              </a:ext>
            </a:extLst>
          </p:cNvPr>
          <p:cNvSpPr>
            <a:spLocks noGrp="1"/>
          </p:cNvSpPr>
          <p:nvPr>
            <p:ph idx="1"/>
          </p:nvPr>
        </p:nvSpPr>
        <p:spPr>
          <a:xfrm>
            <a:off x="609600" y="1344168"/>
            <a:ext cx="10972800" cy="4980432"/>
          </a:xfrm>
        </p:spPr>
        <p:txBody>
          <a:bodyPr>
            <a:normAutofit fontScale="77500" lnSpcReduction="20000"/>
          </a:bodyPr>
          <a:lstStyle/>
          <a:p>
            <a:pPr algn="just">
              <a:lnSpc>
                <a:spcPct val="160000"/>
              </a:lnSpc>
            </a:pPr>
            <a:r>
              <a:rPr lang="en-US" dirty="0"/>
              <a:t>What are the questions on which Advance Ruling can be sought for? </a:t>
            </a:r>
          </a:p>
          <a:p>
            <a:pPr lvl="1" algn="just">
              <a:lnSpc>
                <a:spcPct val="160000"/>
              </a:lnSpc>
            </a:pPr>
            <a:r>
              <a:rPr lang="en-US" dirty="0"/>
              <a:t>The questions on which the Advance Ruling can be sought shall be in respect of, - </a:t>
            </a:r>
          </a:p>
          <a:p>
            <a:pPr lvl="2" algn="just">
              <a:lnSpc>
                <a:spcPct val="160000"/>
              </a:lnSpc>
            </a:pPr>
            <a:r>
              <a:rPr lang="en-US" dirty="0"/>
              <a:t>(a) classification of goods under the Customs Tariff Act, 1975 (51 of 1975); </a:t>
            </a:r>
          </a:p>
          <a:p>
            <a:pPr lvl="2" algn="just">
              <a:lnSpc>
                <a:spcPct val="160000"/>
              </a:lnSpc>
            </a:pPr>
            <a:r>
              <a:rPr lang="en-US" dirty="0"/>
              <a:t>(b) applicability of a notification issued under sub-section (1) of section- 25, having a b</a:t>
            </a:r>
          </a:p>
          <a:p>
            <a:pPr lvl="2" algn="just">
              <a:lnSpc>
                <a:spcPct val="160000"/>
              </a:lnSpc>
            </a:pPr>
            <a:r>
              <a:rPr lang="en-US" dirty="0"/>
              <a:t>(c) the principles to be adopted for the purposes of determination of value of the goods under the provisions of this Act. </a:t>
            </a:r>
          </a:p>
          <a:p>
            <a:pPr lvl="2" algn="just">
              <a:lnSpc>
                <a:spcPct val="160000"/>
              </a:lnSpc>
            </a:pPr>
            <a:r>
              <a:rPr lang="en-US" dirty="0"/>
              <a:t>(d) applicability of notifications issued in respect of tax or duties under this Act or the Customs Tariff Act, 1975 or any tax or duty chargeable under any other law for the time being in force in the same manner as duty of customs leviable under this Act or the Customs Tariff Act;</a:t>
            </a:r>
          </a:p>
          <a:p>
            <a:pPr lvl="2" algn="just">
              <a:lnSpc>
                <a:spcPct val="160000"/>
              </a:lnSpc>
            </a:pPr>
            <a:r>
              <a:rPr lang="en-US" dirty="0"/>
              <a:t> (e) determination of origin of the goods in terms of the rules notified under the Customs Tariff Act, 1975 (51 of 1975) and matters relating thereto. </a:t>
            </a:r>
          </a:p>
          <a:p>
            <a:pPr lvl="2" algn="just">
              <a:lnSpc>
                <a:spcPct val="160000"/>
              </a:lnSpc>
            </a:pPr>
            <a:r>
              <a:rPr lang="en-US" dirty="0"/>
              <a:t>(f) any other matter as the Central Government may, by notification, specify. earing on the rate of duty</a:t>
            </a:r>
            <a:endParaRPr lang="en-IN" dirty="0"/>
          </a:p>
        </p:txBody>
      </p:sp>
    </p:spTree>
    <p:extLst>
      <p:ext uri="{BB962C8B-B14F-4D97-AF65-F5344CB8AC3E}">
        <p14:creationId xmlns:p14="http://schemas.microsoft.com/office/powerpoint/2010/main" val="16634571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7392F-2163-F81A-49AF-273B3B93068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644DE52-DD86-9AD5-114B-35EF0553FDF6}"/>
              </a:ext>
            </a:extLst>
          </p:cNvPr>
          <p:cNvSpPr>
            <a:spLocks noGrp="1"/>
          </p:cNvSpPr>
          <p:nvPr>
            <p:ph idx="1"/>
          </p:nvPr>
        </p:nvSpPr>
        <p:spPr/>
        <p:txBody>
          <a:bodyPr/>
          <a:lstStyle/>
          <a:p>
            <a:r>
              <a:rPr lang="en-US" dirty="0"/>
              <a:t>Which chapter of the Customs Act 1962 should I refer to read about the advance ruling? </a:t>
            </a:r>
          </a:p>
          <a:p>
            <a:r>
              <a:rPr lang="en-US" dirty="0"/>
              <a:t>Chapter V-B. </a:t>
            </a:r>
          </a:p>
          <a:p>
            <a:r>
              <a:rPr lang="en-US" dirty="0"/>
              <a:t>Chapter V-B of the Customs Act, 1962 can be accessed at </a:t>
            </a:r>
            <a:r>
              <a:rPr lang="en-US" dirty="0">
                <a:hlinkClick r:id="rId2">
                  <a:extLst>
                    <a:ext uri="{A12FA001-AC4F-418D-AE19-62706E023703}">
                      <ahyp:hlinkClr xmlns:ahyp="http://schemas.microsoft.com/office/drawing/2018/hyperlinkcolor" val="tx"/>
                    </a:ext>
                  </a:extLst>
                </a:hlinkClick>
              </a:rPr>
              <a:t>https://www.cbic.gov.in/htdocs-cbec/customs/cs-act/cs-act-ch5b-revised2</a:t>
            </a:r>
            <a:endParaRPr lang="en-US" dirty="0"/>
          </a:p>
          <a:p>
            <a:r>
              <a:rPr lang="en-US" dirty="0"/>
              <a:t>Chapter V –B contains Section 28E to 28 M</a:t>
            </a:r>
          </a:p>
          <a:p>
            <a:endParaRPr lang="en-IN" dirty="0"/>
          </a:p>
        </p:txBody>
      </p:sp>
    </p:spTree>
    <p:extLst>
      <p:ext uri="{BB962C8B-B14F-4D97-AF65-F5344CB8AC3E}">
        <p14:creationId xmlns:p14="http://schemas.microsoft.com/office/powerpoint/2010/main" val="25624459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12B0A-13F1-45C1-508A-342D0CBF6059}"/>
              </a:ext>
            </a:extLst>
          </p:cNvPr>
          <p:cNvSpPr>
            <a:spLocks noGrp="1"/>
          </p:cNvSpPr>
          <p:nvPr>
            <p:ph type="title"/>
          </p:nvPr>
        </p:nvSpPr>
        <p:spPr>
          <a:xfrm>
            <a:off x="609600" y="704088"/>
            <a:ext cx="10972800" cy="667512"/>
          </a:xfrm>
        </p:spPr>
        <p:txBody>
          <a:bodyPr>
            <a:normAutofit fontScale="90000"/>
          </a:bodyPr>
          <a:lstStyle/>
          <a:p>
            <a:r>
              <a:rPr lang="en-US" sz="2400" b="0" i="0" dirty="0">
                <a:solidFill>
                  <a:srgbClr val="666666"/>
                </a:solidFill>
                <a:effectLst/>
                <a:highlight>
                  <a:srgbClr val="FFFFFF"/>
                </a:highlight>
                <a:latin typeface="inherit"/>
              </a:rPr>
              <a:t>Indian Customs - Acts 1962, Chapter-VB, Advance Rulings.</a:t>
            </a:r>
            <a:br>
              <a:rPr lang="en-US" sz="2400" b="0" i="0" dirty="0">
                <a:solidFill>
                  <a:srgbClr val="666666"/>
                </a:solidFill>
                <a:effectLst/>
                <a:highlight>
                  <a:srgbClr val="FFFFFF"/>
                </a:highlight>
                <a:latin typeface="inherit"/>
              </a:rPr>
            </a:br>
            <a:endParaRPr lang="en-IN" sz="2400" dirty="0"/>
          </a:p>
        </p:txBody>
      </p:sp>
      <p:sp>
        <p:nvSpPr>
          <p:cNvPr id="3" name="Content Placeholder 2">
            <a:extLst>
              <a:ext uri="{FF2B5EF4-FFF2-40B4-BE49-F238E27FC236}">
                <a16:creationId xmlns:a16="http://schemas.microsoft.com/office/drawing/2014/main" id="{3EC17707-507D-CB62-AEB2-41B67494D31F}"/>
              </a:ext>
            </a:extLst>
          </p:cNvPr>
          <p:cNvSpPr>
            <a:spLocks noGrp="1"/>
          </p:cNvSpPr>
          <p:nvPr>
            <p:ph idx="1"/>
          </p:nvPr>
        </p:nvSpPr>
        <p:spPr>
          <a:xfrm>
            <a:off x="609600" y="1453896"/>
            <a:ext cx="10972800" cy="4870704"/>
          </a:xfrm>
        </p:spPr>
        <p:txBody>
          <a:bodyPr>
            <a:normAutofit fontScale="77500" lnSpcReduction="20000"/>
          </a:bodyPr>
          <a:lstStyle/>
          <a:p>
            <a:pPr algn="l"/>
            <a:r>
              <a:rPr lang="en-US" b="0" i="0" dirty="0">
                <a:solidFill>
                  <a:srgbClr val="666666"/>
                </a:solidFill>
                <a:effectLst/>
                <a:highlight>
                  <a:srgbClr val="FFFFFF"/>
                </a:highlight>
                <a:latin typeface="inherit"/>
              </a:rPr>
              <a:t>Sections </a:t>
            </a:r>
          </a:p>
          <a:p>
            <a:pPr lvl="1"/>
            <a:r>
              <a:rPr lang="en-US" b="1" i="0" u="sng" strike="noStrike" dirty="0">
                <a:effectLst/>
                <a:highlight>
                  <a:srgbClr val="FFFFFF"/>
                </a:highlight>
                <a:latin typeface="Segoe UI Light" panose="020B0502040204020203" pitchFamily="34" charset="0"/>
                <a:hlinkClick r:id="rId2">
                  <a:extLst>
                    <a:ext uri="{A12FA001-AC4F-418D-AE19-62706E023703}">
                      <ahyp:hlinkClr xmlns:ahyp="http://schemas.microsoft.com/office/drawing/2018/hyperlinkcolor" val="tx"/>
                    </a:ext>
                  </a:extLst>
                </a:hlinkClick>
              </a:rPr>
              <a:t>28E.Definitions</a:t>
            </a:r>
            <a:endParaRPr lang="en-US" b="1" i="0" u="sng" strike="noStrike" dirty="0">
              <a:effectLst/>
              <a:highlight>
                <a:srgbClr val="FFFFFF"/>
              </a:highlight>
              <a:latin typeface="Segoe UI Light" panose="020B0502040204020203" pitchFamily="34" charset="0"/>
            </a:endParaRPr>
          </a:p>
          <a:p>
            <a:pPr lvl="1"/>
            <a:endParaRPr lang="en-US" b="1" i="0" u="sng" strike="noStrike" dirty="0">
              <a:effectLst/>
              <a:highlight>
                <a:srgbClr val="FFFFFF"/>
              </a:highlight>
              <a:latin typeface="Segoe UI Light" panose="020B0502040204020203" pitchFamily="34" charset="0"/>
            </a:endParaRPr>
          </a:p>
          <a:p>
            <a:pPr lvl="1"/>
            <a:r>
              <a:rPr lang="en-US" b="1" i="0" u="sng" strike="noStrike" dirty="0">
                <a:effectLst/>
                <a:highlight>
                  <a:srgbClr val="FFFFFF"/>
                </a:highlight>
                <a:latin typeface="Segoe UI Light" panose="020B0502040204020203" pitchFamily="34" charset="0"/>
                <a:hlinkClick r:id="rId3">
                  <a:extLst>
                    <a:ext uri="{A12FA001-AC4F-418D-AE19-62706E023703}">
                      <ahyp:hlinkClr xmlns:ahyp="http://schemas.microsoft.com/office/drawing/2018/hyperlinkcolor" val="tx"/>
                    </a:ext>
                  </a:extLst>
                </a:hlinkClick>
              </a:rPr>
              <a:t>28F.Authority for advance rulings.</a:t>
            </a:r>
            <a:br>
              <a:rPr lang="en-US" b="1" i="0" u="sng" dirty="0">
                <a:effectLst/>
                <a:highlight>
                  <a:srgbClr val="FFFFFF"/>
                </a:highlight>
                <a:latin typeface="Segoe UI Light" panose="020B0502040204020203" pitchFamily="34" charset="0"/>
              </a:rPr>
            </a:br>
            <a:endParaRPr lang="en-US" b="1" i="0" u="sng" dirty="0">
              <a:effectLst/>
              <a:highlight>
                <a:srgbClr val="FFFFFF"/>
              </a:highlight>
              <a:latin typeface="Segoe UI Light" panose="020B0502040204020203" pitchFamily="34" charset="0"/>
            </a:endParaRPr>
          </a:p>
          <a:p>
            <a:pPr lvl="1"/>
            <a:r>
              <a:rPr lang="en-US" b="1" i="0" u="sng" strike="noStrike" dirty="0">
                <a:effectLst/>
                <a:highlight>
                  <a:srgbClr val="FFFFFF"/>
                </a:highlight>
                <a:latin typeface="Segoe UI Light" panose="020B0502040204020203" pitchFamily="34" charset="0"/>
                <a:hlinkClick r:id="rId4">
                  <a:extLst>
                    <a:ext uri="{A12FA001-AC4F-418D-AE19-62706E023703}">
                      <ahyp:hlinkClr xmlns:ahyp="http://schemas.microsoft.com/office/drawing/2018/hyperlinkcolor" val="tx"/>
                    </a:ext>
                  </a:extLst>
                </a:hlinkClick>
              </a:rPr>
              <a:t>28G.Vacancies, etc., not to invalidate proceedings</a:t>
            </a:r>
            <a:br>
              <a:rPr lang="en-US" b="1" i="0" u="sng" dirty="0">
                <a:effectLst/>
                <a:highlight>
                  <a:srgbClr val="FFFFFF"/>
                </a:highlight>
                <a:latin typeface="Segoe UI Light" panose="020B0502040204020203" pitchFamily="34" charset="0"/>
              </a:rPr>
            </a:br>
            <a:endParaRPr lang="en-US" b="1" i="0" u="sng" dirty="0">
              <a:effectLst/>
              <a:highlight>
                <a:srgbClr val="FFFFFF"/>
              </a:highlight>
              <a:latin typeface="Segoe UI Light" panose="020B0502040204020203" pitchFamily="34" charset="0"/>
            </a:endParaRPr>
          </a:p>
          <a:p>
            <a:pPr lvl="1"/>
            <a:r>
              <a:rPr lang="en-US" b="1" i="0" u="sng" strike="noStrike" dirty="0">
                <a:effectLst/>
                <a:highlight>
                  <a:srgbClr val="FFFFFF"/>
                </a:highlight>
                <a:latin typeface="Segoe UI Light" panose="020B0502040204020203" pitchFamily="34" charset="0"/>
                <a:hlinkClick r:id="rId5">
                  <a:extLst>
                    <a:ext uri="{A12FA001-AC4F-418D-AE19-62706E023703}">
                      <ahyp:hlinkClr xmlns:ahyp="http://schemas.microsoft.com/office/drawing/2018/hyperlinkcolor" val="tx"/>
                    </a:ext>
                  </a:extLst>
                </a:hlinkClick>
              </a:rPr>
              <a:t>28H.Application for advance ruling.</a:t>
            </a:r>
            <a:br>
              <a:rPr lang="en-US" b="1" i="0" u="sng" dirty="0">
                <a:effectLst/>
                <a:highlight>
                  <a:srgbClr val="FFFFFF"/>
                </a:highlight>
                <a:latin typeface="Segoe UI Light" panose="020B0502040204020203" pitchFamily="34" charset="0"/>
              </a:rPr>
            </a:br>
            <a:endParaRPr lang="en-US" b="1" i="0" u="sng" dirty="0">
              <a:effectLst/>
              <a:highlight>
                <a:srgbClr val="FFFFFF"/>
              </a:highlight>
              <a:latin typeface="Segoe UI Light" panose="020B0502040204020203" pitchFamily="34" charset="0"/>
            </a:endParaRPr>
          </a:p>
          <a:p>
            <a:pPr lvl="1"/>
            <a:r>
              <a:rPr lang="en-US" b="1" i="0" u="sng" strike="noStrike" dirty="0">
                <a:effectLst/>
                <a:highlight>
                  <a:srgbClr val="FFFFFF"/>
                </a:highlight>
                <a:latin typeface="Segoe UI Light" panose="020B0502040204020203" pitchFamily="34" charset="0"/>
                <a:hlinkClick r:id="rId6">
                  <a:extLst>
                    <a:ext uri="{A12FA001-AC4F-418D-AE19-62706E023703}">
                      <ahyp:hlinkClr xmlns:ahyp="http://schemas.microsoft.com/office/drawing/2018/hyperlinkcolor" val="tx"/>
                    </a:ext>
                  </a:extLst>
                </a:hlinkClick>
              </a:rPr>
              <a:t>28-I.Procedure on receipt of application</a:t>
            </a:r>
            <a:br>
              <a:rPr lang="en-US" b="1" i="0" u="sng" dirty="0">
                <a:effectLst/>
                <a:highlight>
                  <a:srgbClr val="FFFFFF"/>
                </a:highlight>
                <a:latin typeface="Segoe UI Light" panose="020B0502040204020203" pitchFamily="34" charset="0"/>
              </a:rPr>
            </a:br>
            <a:endParaRPr lang="en-US" b="1" i="0" u="sng" dirty="0">
              <a:effectLst/>
              <a:highlight>
                <a:srgbClr val="FFFFFF"/>
              </a:highlight>
              <a:latin typeface="Segoe UI Light" panose="020B0502040204020203" pitchFamily="34" charset="0"/>
            </a:endParaRPr>
          </a:p>
          <a:p>
            <a:pPr lvl="1"/>
            <a:r>
              <a:rPr lang="en-US" b="1" i="0" u="sng" strike="noStrike" dirty="0">
                <a:effectLst/>
                <a:highlight>
                  <a:srgbClr val="FFFFFF"/>
                </a:highlight>
                <a:latin typeface="Segoe UI Light" panose="020B0502040204020203" pitchFamily="34" charset="0"/>
                <a:hlinkClick r:id="rId7">
                  <a:extLst>
                    <a:ext uri="{A12FA001-AC4F-418D-AE19-62706E023703}">
                      <ahyp:hlinkClr xmlns:ahyp="http://schemas.microsoft.com/office/drawing/2018/hyperlinkcolor" val="tx"/>
                    </a:ext>
                  </a:extLst>
                </a:hlinkClick>
              </a:rPr>
              <a:t>28J. Applicability of advance ruling</a:t>
            </a:r>
            <a:br>
              <a:rPr lang="en-US" b="1" i="0" u="sng" dirty="0">
                <a:effectLst/>
                <a:highlight>
                  <a:srgbClr val="FFFFFF"/>
                </a:highlight>
                <a:latin typeface="Segoe UI Light" panose="020B0502040204020203" pitchFamily="34" charset="0"/>
              </a:rPr>
            </a:br>
            <a:endParaRPr lang="en-US" b="1" i="0" u="sng" dirty="0">
              <a:effectLst/>
              <a:highlight>
                <a:srgbClr val="FFFFFF"/>
              </a:highlight>
              <a:latin typeface="Segoe UI Light" panose="020B0502040204020203" pitchFamily="34" charset="0"/>
            </a:endParaRPr>
          </a:p>
          <a:p>
            <a:pPr lvl="1"/>
            <a:r>
              <a:rPr lang="en-US" b="1" i="0" u="sng" strike="noStrike" dirty="0">
                <a:effectLst/>
                <a:highlight>
                  <a:srgbClr val="FFFFFF"/>
                </a:highlight>
                <a:latin typeface="Segoe UI Light" panose="020B0502040204020203" pitchFamily="34" charset="0"/>
                <a:hlinkClick r:id="rId8">
                  <a:extLst>
                    <a:ext uri="{A12FA001-AC4F-418D-AE19-62706E023703}">
                      <ahyp:hlinkClr xmlns:ahyp="http://schemas.microsoft.com/office/drawing/2018/hyperlinkcolor" val="tx"/>
                    </a:ext>
                  </a:extLst>
                </a:hlinkClick>
              </a:rPr>
              <a:t>28K.Advance ruling to be void in certain circumstances</a:t>
            </a:r>
            <a:br>
              <a:rPr lang="en-US" b="1" i="0" u="sng" dirty="0">
                <a:effectLst/>
                <a:highlight>
                  <a:srgbClr val="FFFFFF"/>
                </a:highlight>
                <a:latin typeface="Segoe UI Light" panose="020B0502040204020203" pitchFamily="34" charset="0"/>
              </a:rPr>
            </a:br>
            <a:endParaRPr lang="en-US" b="1" i="0" u="sng" dirty="0">
              <a:effectLst/>
              <a:highlight>
                <a:srgbClr val="FFFFFF"/>
              </a:highlight>
              <a:latin typeface="Segoe UI Light" panose="020B0502040204020203" pitchFamily="34" charset="0"/>
            </a:endParaRPr>
          </a:p>
          <a:p>
            <a:pPr lvl="1"/>
            <a:r>
              <a:rPr lang="en-US" b="1" i="0" u="sng" strike="noStrike" dirty="0">
                <a:effectLst/>
                <a:highlight>
                  <a:srgbClr val="FFFFFF"/>
                </a:highlight>
                <a:latin typeface="Segoe UI Light" panose="020B0502040204020203" pitchFamily="34" charset="0"/>
                <a:hlinkClick r:id="rId9">
                  <a:extLst>
                    <a:ext uri="{A12FA001-AC4F-418D-AE19-62706E023703}">
                      <ahyp:hlinkClr xmlns:ahyp="http://schemas.microsoft.com/office/drawing/2018/hyperlinkcolor" val="tx"/>
                    </a:ext>
                  </a:extLst>
                </a:hlinkClick>
              </a:rPr>
              <a:t>28L.Powers of Authority</a:t>
            </a:r>
            <a:br>
              <a:rPr lang="en-US" b="1" i="0" u="sng" dirty="0">
                <a:effectLst/>
                <a:highlight>
                  <a:srgbClr val="FFFFFF"/>
                </a:highlight>
                <a:latin typeface="Segoe UI Light" panose="020B0502040204020203" pitchFamily="34" charset="0"/>
              </a:rPr>
            </a:br>
            <a:endParaRPr lang="en-US" b="1" i="0" u="sng" dirty="0">
              <a:effectLst/>
              <a:highlight>
                <a:srgbClr val="FFFFFF"/>
              </a:highlight>
              <a:latin typeface="Segoe UI Light" panose="020B0502040204020203" pitchFamily="34" charset="0"/>
            </a:endParaRPr>
          </a:p>
          <a:p>
            <a:pPr lvl="1"/>
            <a:r>
              <a:rPr lang="en-US" b="1" i="0" u="sng" strike="noStrike" dirty="0">
                <a:effectLst/>
                <a:highlight>
                  <a:srgbClr val="FFFFFF"/>
                </a:highlight>
                <a:latin typeface="Segoe UI Light" panose="020B0502040204020203" pitchFamily="34" charset="0"/>
                <a:hlinkClick r:id="rId10">
                  <a:extLst>
                    <a:ext uri="{A12FA001-AC4F-418D-AE19-62706E023703}">
                      <ahyp:hlinkClr xmlns:ahyp="http://schemas.microsoft.com/office/drawing/2018/hyperlinkcolor" val="tx"/>
                    </a:ext>
                  </a:extLst>
                </a:hlinkClick>
              </a:rPr>
              <a:t>28M.Procedure of Authority.</a:t>
            </a:r>
            <a:endParaRPr lang="en-US" b="1" i="0" u="sng" dirty="0">
              <a:effectLst/>
              <a:highlight>
                <a:srgbClr val="FFFFFF"/>
              </a:highlight>
              <a:latin typeface="Segoe UI Light" panose="020B0502040204020203" pitchFamily="34" charset="0"/>
            </a:endParaRPr>
          </a:p>
          <a:p>
            <a:endParaRPr lang="en-IN" dirty="0"/>
          </a:p>
        </p:txBody>
      </p:sp>
    </p:spTree>
    <p:extLst>
      <p:ext uri="{BB962C8B-B14F-4D97-AF65-F5344CB8AC3E}">
        <p14:creationId xmlns:p14="http://schemas.microsoft.com/office/powerpoint/2010/main" val="68278956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6E5F6-2FDB-B1A6-921C-D6043742E58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867C16E-A40C-A14F-4985-3A7B6E4DF5CD}"/>
              </a:ext>
            </a:extLst>
          </p:cNvPr>
          <p:cNvSpPr>
            <a:spLocks noGrp="1"/>
          </p:cNvSpPr>
          <p:nvPr>
            <p:ph idx="1"/>
          </p:nvPr>
        </p:nvSpPr>
        <p:spPr/>
        <p:txBody>
          <a:bodyPr/>
          <a:lstStyle/>
          <a:p>
            <a:pPr algn="just">
              <a:lnSpc>
                <a:spcPct val="150000"/>
              </a:lnSpc>
            </a:pPr>
            <a:r>
              <a:rPr lang="en-US" b="0" i="0" dirty="0">
                <a:solidFill>
                  <a:srgbClr val="040C28"/>
                </a:solidFill>
                <a:effectLst/>
                <a:latin typeface="Google Sans"/>
              </a:rPr>
              <a:t>Customs Authority for Advance Rulings</a:t>
            </a:r>
            <a:r>
              <a:rPr lang="en-US" b="0" i="0" dirty="0">
                <a:solidFill>
                  <a:srgbClr val="1F1F1F"/>
                </a:solidFill>
                <a:effectLst/>
                <a:highlight>
                  <a:srgbClr val="FFFFFF"/>
                </a:highlight>
                <a:latin typeface="Google Sans"/>
              </a:rPr>
              <a:t> (CAAR) mitigating tax disputes, encouraging voluntary compliance, promoting Ease of Doing Business and Trade...By Central Board of Indirect Taxes and Customs (CBIC)</a:t>
            </a:r>
          </a:p>
          <a:p>
            <a:pPr algn="just">
              <a:lnSpc>
                <a:spcPct val="150000"/>
              </a:lnSpc>
            </a:pPr>
            <a:r>
              <a:rPr lang="en-US" dirty="0"/>
              <a:t>At which places the two offices of the CAAR located? </a:t>
            </a:r>
          </a:p>
          <a:p>
            <a:pPr lvl="1" algn="just">
              <a:lnSpc>
                <a:spcPct val="150000"/>
              </a:lnSpc>
            </a:pPr>
            <a:r>
              <a:rPr lang="en-US" dirty="0"/>
              <a:t> New Delhi and Mumbai. </a:t>
            </a:r>
            <a:endParaRPr lang="en-IN" dirty="0"/>
          </a:p>
        </p:txBody>
      </p:sp>
    </p:spTree>
    <p:extLst>
      <p:ext uri="{BB962C8B-B14F-4D97-AF65-F5344CB8AC3E}">
        <p14:creationId xmlns:p14="http://schemas.microsoft.com/office/powerpoint/2010/main" val="7715062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FEBE0-EB73-760F-C49A-1E0D0EC70A53}"/>
              </a:ext>
            </a:extLst>
          </p:cNvPr>
          <p:cNvSpPr>
            <a:spLocks noGrp="1"/>
          </p:cNvSpPr>
          <p:nvPr>
            <p:ph type="title"/>
          </p:nvPr>
        </p:nvSpPr>
        <p:spPr/>
        <p:txBody>
          <a:bodyPr>
            <a:normAutofit/>
          </a:bodyPr>
          <a:lstStyle/>
          <a:p>
            <a:r>
              <a:rPr lang="en-US" sz="3200" dirty="0"/>
              <a:t>What is the jurisdiction of the two offices of the CAAR?</a:t>
            </a:r>
            <a:endParaRPr lang="en-IN" sz="3200" dirty="0"/>
          </a:p>
        </p:txBody>
      </p:sp>
      <p:sp>
        <p:nvSpPr>
          <p:cNvPr id="3" name="Content Placeholder 2">
            <a:extLst>
              <a:ext uri="{FF2B5EF4-FFF2-40B4-BE49-F238E27FC236}">
                <a16:creationId xmlns:a16="http://schemas.microsoft.com/office/drawing/2014/main" id="{B4517087-44B2-6B0B-8DAA-538BDC670F7C}"/>
              </a:ext>
            </a:extLst>
          </p:cNvPr>
          <p:cNvSpPr>
            <a:spLocks noGrp="1"/>
          </p:cNvSpPr>
          <p:nvPr>
            <p:ph idx="1"/>
          </p:nvPr>
        </p:nvSpPr>
        <p:spPr/>
        <p:txBody>
          <a:bodyPr>
            <a:normAutofit fontScale="92500" lnSpcReduction="20000"/>
          </a:bodyPr>
          <a:lstStyle/>
          <a:p>
            <a:pPr algn="just">
              <a:lnSpc>
                <a:spcPct val="150000"/>
              </a:lnSpc>
            </a:pPr>
            <a:r>
              <a:rPr lang="en-IN" dirty="0"/>
              <a:t>Customs Authority for Advance Rulings, Delhi. </a:t>
            </a:r>
          </a:p>
          <a:p>
            <a:pPr lvl="1" algn="just">
              <a:lnSpc>
                <a:spcPct val="150000"/>
              </a:lnSpc>
            </a:pPr>
            <a:r>
              <a:rPr lang="en-IN" dirty="0"/>
              <a:t>Jammu &amp; Kashmir, Himachal Pradesh, Punjab, Chandigarh, Uttar Pradesh, Delhi, Haryana, Uttarakhand, Bihar, Jharkhand, West Bengal, Andaman and Nicobar Islands, Sikkim, Odisha, Rajasthan, Assam, Arunachal Pradesh, Manipur, Meghalaya, Mizoram, Nagaland, Tripura and Ladakh.</a:t>
            </a:r>
          </a:p>
          <a:p>
            <a:pPr algn="just">
              <a:lnSpc>
                <a:spcPct val="150000"/>
              </a:lnSpc>
            </a:pPr>
            <a:r>
              <a:rPr lang="en-US" dirty="0"/>
              <a:t>Customs Authority for Advance Rulings, Mumbai.</a:t>
            </a:r>
            <a:endParaRPr lang="en-IN" dirty="0"/>
          </a:p>
          <a:p>
            <a:pPr lvl="1" algn="just">
              <a:lnSpc>
                <a:spcPct val="150000"/>
              </a:lnSpc>
            </a:pPr>
            <a:r>
              <a:rPr lang="en-IN" dirty="0"/>
              <a:t>Andhra Pradesh, Telangana, Karnataka, Kerala, Lakshadweep, Puducherry, Tamil Nadu, Gujarat, Dadra and Nagar Haveli and Daman and Diu, Maharashtra, Goa, Madhya Pradesh and Chhattisgarh.</a:t>
            </a:r>
          </a:p>
          <a:p>
            <a:pPr algn="just">
              <a:lnSpc>
                <a:spcPct val="150000"/>
              </a:lnSpc>
            </a:pPr>
            <a:endParaRPr lang="en-IN" dirty="0"/>
          </a:p>
        </p:txBody>
      </p:sp>
    </p:spTree>
    <p:extLst>
      <p:ext uri="{BB962C8B-B14F-4D97-AF65-F5344CB8AC3E}">
        <p14:creationId xmlns:p14="http://schemas.microsoft.com/office/powerpoint/2010/main" val="3760582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1216</TotalTime>
  <Words>11808</Words>
  <Application>Microsoft Office PowerPoint</Application>
  <PresentationFormat>Widescreen</PresentationFormat>
  <Paragraphs>770</Paragraphs>
  <Slides>129</Slides>
  <Notes>0</Notes>
  <HiddenSlides>0</HiddenSlides>
  <MMClips>0</MMClips>
  <ScaleCrop>false</ScaleCrop>
  <HeadingPairs>
    <vt:vector size="6" baseType="variant">
      <vt:variant>
        <vt:lpstr>Fonts Used</vt:lpstr>
      </vt:variant>
      <vt:variant>
        <vt:i4>27</vt:i4>
      </vt:variant>
      <vt:variant>
        <vt:lpstr>Theme</vt:lpstr>
      </vt:variant>
      <vt:variant>
        <vt:i4>1</vt:i4>
      </vt:variant>
      <vt:variant>
        <vt:lpstr>Slide Titles</vt:lpstr>
      </vt:variant>
      <vt:variant>
        <vt:i4>129</vt:i4>
      </vt:variant>
    </vt:vector>
  </HeadingPairs>
  <TitlesOfParts>
    <vt:vector size="157" baseType="lpstr">
      <vt:lpstr>arial</vt:lpstr>
      <vt:lpstr>arial</vt:lpstr>
      <vt:lpstr>Book Antiqua</vt:lpstr>
      <vt:lpstr>Bookman Old Style</vt:lpstr>
      <vt:lpstr>Cabin-semi-bold</vt:lpstr>
      <vt:lpstr>Calibri</vt:lpstr>
      <vt:lpstr>Century</vt:lpstr>
      <vt:lpstr>Constantia</vt:lpstr>
      <vt:lpstr>Georgia</vt:lpstr>
      <vt:lpstr>Georgia</vt:lpstr>
      <vt:lpstr>Google Sans</vt:lpstr>
      <vt:lpstr>inherit</vt:lpstr>
      <vt:lpstr>Nunito Sans</vt:lpstr>
      <vt:lpstr>Open Sans</vt:lpstr>
      <vt:lpstr>Palatino Linotype</vt:lpstr>
      <vt:lpstr>Poppins</vt:lpstr>
      <vt:lpstr>proxima nova rg</vt:lpstr>
      <vt:lpstr>Roboto</vt:lpstr>
      <vt:lpstr>Segoe UI</vt:lpstr>
      <vt:lpstr>Segoe UI Light</vt:lpstr>
      <vt:lpstr>SourceSansPro</vt:lpstr>
      <vt:lpstr>Symbol</vt:lpstr>
      <vt:lpstr>Times New Roman</vt:lpstr>
      <vt:lpstr>Verdana</vt:lpstr>
      <vt:lpstr>Wingdings</vt:lpstr>
      <vt:lpstr>Wingdings 2</vt:lpstr>
      <vt:lpstr>Zoho Puvi</vt:lpstr>
      <vt:lpstr>1_Flow</vt:lpstr>
      <vt:lpstr>WORKSHOP ON EXPORTS</vt:lpstr>
      <vt:lpstr>Topics to be covered</vt:lpstr>
      <vt:lpstr>PowerPoint Presentation</vt:lpstr>
      <vt:lpstr>Meaning and scope of export</vt:lpstr>
      <vt:lpstr>PowerPoint Presentation</vt:lpstr>
      <vt:lpstr>PowerPoint Presentation</vt:lpstr>
      <vt:lpstr>PowerPoint Presentation</vt:lpstr>
      <vt:lpstr>What is Customs??</vt:lpstr>
      <vt:lpstr>Evolution of Customs</vt:lpstr>
      <vt:lpstr>PowerPoint Presentation</vt:lpstr>
      <vt:lpstr>PowerPoint Presentation</vt:lpstr>
      <vt:lpstr>Evolution of Customs</vt:lpstr>
      <vt:lpstr>Territorial waters</vt:lpstr>
      <vt:lpstr>What is Tax?</vt:lpstr>
      <vt:lpstr>Direct Taxes</vt:lpstr>
      <vt:lpstr>Indirect Taxes</vt:lpstr>
      <vt:lpstr>Concepts of Customs in general</vt:lpstr>
      <vt:lpstr>Registration</vt:lpstr>
      <vt:lpstr>Various Customs related Acts</vt:lpstr>
      <vt:lpstr>PowerPoint Presentation</vt:lpstr>
      <vt:lpstr>Basic Laws and Acts</vt:lpstr>
      <vt:lpstr>Website links</vt:lpstr>
      <vt:lpstr>What is Tax?</vt:lpstr>
      <vt:lpstr>Direct Taxes</vt:lpstr>
      <vt:lpstr>Indirect Taxes</vt:lpstr>
      <vt:lpstr>Valuation of Export Goods</vt:lpstr>
      <vt:lpstr>Valuation of Export Goods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EXPORT OF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Export of Goods and Services Under GST –  Implications &amp; Refund Provisions </vt:lpstr>
      <vt:lpstr>PowerPoint Presentation</vt:lpstr>
      <vt:lpstr>PowerPoint Presentation</vt:lpstr>
      <vt:lpstr>PowerPoint Presentation</vt:lpstr>
      <vt:lpstr>PowerPoint Presentation</vt:lpstr>
      <vt:lpstr>Examples of Deemed Exports</vt:lpstr>
      <vt:lpstr>Export Options</vt:lpstr>
      <vt:lpstr>PowerPoint Presentation</vt:lpstr>
      <vt:lpstr>PowerPoint Presentation</vt:lpstr>
      <vt:lpstr>PowerPoint Presentation</vt:lpstr>
      <vt:lpstr>GST Refund Claim</vt:lpstr>
      <vt:lpstr>PowerPoint Presentation</vt:lpstr>
      <vt:lpstr>Time limit to file the refund claim for goods</vt:lpstr>
      <vt:lpstr>Time limit to file the refund claim for services</vt:lpstr>
      <vt:lpstr>Tax payable back</vt:lpstr>
      <vt:lpstr>PowerPoint Presentation</vt:lpstr>
      <vt:lpstr>Intra state Vs Inter state supply</vt:lpstr>
      <vt:lpstr>Difference between Nil Rated, Exempted, Zero Rated and Non-GST supplies </vt:lpstr>
      <vt:lpstr>PowerPoint Presentation</vt:lpstr>
      <vt:lpstr>PowerPoint Presentation</vt:lpstr>
      <vt:lpstr>PowerPoint Presentation</vt:lpstr>
      <vt:lpstr>PowerPoint Presentation</vt:lpstr>
      <vt:lpstr>ADVANCE RULING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Indian Customs - Acts 1962, Chapter-VB, Advance Rulings. </vt:lpstr>
      <vt:lpstr>PowerPoint Presentation</vt:lpstr>
      <vt:lpstr>What is the jurisdiction of the two offices of the CAAR?</vt:lpstr>
      <vt:lpstr>PowerPoint Presentation</vt:lpstr>
      <vt:lpstr>What is the procedure of filing an application for an applicant located outside India?  </vt:lpstr>
      <vt:lpstr>PowerPoint Presentation</vt:lpstr>
      <vt:lpstr>PowerPoint Presentation</vt:lpstr>
      <vt:lpstr>PowerPoint Presentation</vt:lpstr>
      <vt:lpstr>World Trade Organisation</vt:lpstr>
      <vt:lpstr>PowerPoint Presentation</vt:lpstr>
      <vt:lpstr>World Customs Organisation</vt:lpstr>
      <vt:lpstr>PowerPoint Presentation</vt:lpstr>
      <vt:lpstr>Categories of imports</vt:lpstr>
      <vt:lpstr>PowerPoint Presentation</vt:lpstr>
      <vt:lpstr>Important Definitions as per The Customs Act 1962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Tariff Classification</vt:lpstr>
      <vt:lpstr>List of Books</vt:lpstr>
      <vt:lpstr>Important/Useful Websites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EXPORTS</dc:title>
  <dc:creator>VIjayan R</dc:creator>
  <cp:lastModifiedBy>VIjayan R</cp:lastModifiedBy>
  <cp:revision>20</cp:revision>
  <dcterms:created xsi:type="dcterms:W3CDTF">2024-04-08T04:19:18Z</dcterms:created>
  <dcterms:modified xsi:type="dcterms:W3CDTF">2024-04-14T07:12:24Z</dcterms:modified>
</cp:coreProperties>
</file>