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78.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ppt/theme/themeOverride111.xml" ContentType="application/vnd.openxmlformats-officedocument.themeOverride+xml"/>
  <Override PartName="/ppt/theme/themeOverride112.xml" ContentType="application/vnd.openxmlformats-officedocument.themeOverride+xml"/>
  <Override PartName="/ppt/theme/themeOverride113.xml" ContentType="application/vnd.openxmlformats-officedocument.themeOverride+xml"/>
  <Override PartName="/ppt/theme/themeOverride114.xml" ContentType="application/vnd.openxmlformats-officedocument.themeOverride+xml"/>
  <Override PartName="/ppt/theme/themeOverride115.xml" ContentType="application/vnd.openxmlformats-officedocument.themeOverride+xml"/>
  <Override PartName="/ppt/theme/themeOverride116.xml" ContentType="application/vnd.openxmlformats-officedocument.themeOverride+xml"/>
  <Override PartName="/ppt/theme/themeOverride117.xml" ContentType="application/vnd.openxmlformats-officedocument.themeOverride+xml"/>
  <Override PartName="/ppt/theme/themeOverride118.xml" ContentType="application/vnd.openxmlformats-officedocument.themeOverride+xml"/>
  <Override PartName="/ppt/theme/themeOverride119.xml" ContentType="application/vnd.openxmlformats-officedocument.themeOverride+xml"/>
  <Override PartName="/ppt/theme/themeOverride120.xml" ContentType="application/vnd.openxmlformats-officedocument.themeOverride+xml"/>
  <Override PartName="/ppt/theme/themeOverride121.xml" ContentType="application/vnd.openxmlformats-officedocument.themeOverride+xml"/>
  <Override PartName="/ppt/theme/themeOverride122.xml" ContentType="application/vnd.openxmlformats-officedocument.themeOverride+xml"/>
  <Override PartName="/ppt/theme/themeOverride123.xml" ContentType="application/vnd.openxmlformats-officedocument.themeOverride+xml"/>
  <Override PartName="/ppt/theme/themeOverride124.xml" ContentType="application/vnd.openxmlformats-officedocument.themeOverride+xml"/>
  <Override PartName="/ppt/theme/themeOverride125.xml" ContentType="application/vnd.openxmlformats-officedocument.themeOverride+xml"/>
  <Override PartName="/ppt/theme/themeOverride1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877" r:id="rId4"/>
    <p:sldId id="878" r:id="rId5"/>
    <p:sldId id="879" r:id="rId6"/>
    <p:sldId id="880" r:id="rId7"/>
    <p:sldId id="881" r:id="rId8"/>
    <p:sldId id="882" r:id="rId9"/>
    <p:sldId id="883" r:id="rId10"/>
    <p:sldId id="884" r:id="rId11"/>
    <p:sldId id="258"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798" r:id="rId26"/>
    <p:sldId id="799" r:id="rId27"/>
    <p:sldId id="800" r:id="rId28"/>
    <p:sldId id="801" r:id="rId29"/>
    <p:sldId id="611" r:id="rId30"/>
    <p:sldId id="802" r:id="rId31"/>
    <p:sldId id="803" r:id="rId32"/>
    <p:sldId id="259" r:id="rId33"/>
    <p:sldId id="804" r:id="rId34"/>
    <p:sldId id="822" r:id="rId35"/>
    <p:sldId id="820" r:id="rId36"/>
    <p:sldId id="823" r:id="rId37"/>
    <p:sldId id="824" r:id="rId38"/>
    <p:sldId id="825" r:id="rId39"/>
    <p:sldId id="826" r:id="rId40"/>
    <p:sldId id="827" r:id="rId41"/>
    <p:sldId id="828" r:id="rId42"/>
    <p:sldId id="829" r:id="rId43"/>
    <p:sldId id="830" r:id="rId44"/>
    <p:sldId id="831" r:id="rId45"/>
    <p:sldId id="832" r:id="rId46"/>
    <p:sldId id="277" r:id="rId47"/>
    <p:sldId id="278" r:id="rId48"/>
    <p:sldId id="279" r:id="rId49"/>
    <p:sldId id="833" r:id="rId50"/>
    <p:sldId id="281" r:id="rId51"/>
    <p:sldId id="283" r:id="rId52"/>
    <p:sldId id="285" r:id="rId53"/>
    <p:sldId id="287" r:id="rId54"/>
    <p:sldId id="635" r:id="rId55"/>
    <p:sldId id="615" r:id="rId56"/>
    <p:sldId id="617" r:id="rId57"/>
    <p:sldId id="616" r:id="rId58"/>
    <p:sldId id="618" r:id="rId59"/>
    <p:sldId id="619" r:id="rId60"/>
    <p:sldId id="620" r:id="rId61"/>
    <p:sldId id="621" r:id="rId62"/>
    <p:sldId id="622" r:id="rId63"/>
    <p:sldId id="623" r:id="rId64"/>
    <p:sldId id="624" r:id="rId65"/>
    <p:sldId id="625" r:id="rId66"/>
    <p:sldId id="642" r:id="rId67"/>
    <p:sldId id="834" r:id="rId68"/>
    <p:sldId id="630" r:id="rId69"/>
    <p:sldId id="631" r:id="rId70"/>
    <p:sldId id="632" r:id="rId71"/>
    <p:sldId id="633" r:id="rId72"/>
    <p:sldId id="626" r:id="rId73"/>
    <p:sldId id="627" r:id="rId74"/>
    <p:sldId id="628" r:id="rId75"/>
    <p:sldId id="629" r:id="rId76"/>
    <p:sldId id="653" r:id="rId77"/>
    <p:sldId id="636" r:id="rId78"/>
    <p:sldId id="614" r:id="rId79"/>
    <p:sldId id="637" r:id="rId80"/>
    <p:sldId id="638" r:id="rId81"/>
    <p:sldId id="639" r:id="rId82"/>
    <p:sldId id="640" r:id="rId83"/>
    <p:sldId id="641" r:id="rId84"/>
    <p:sldId id="886" r:id="rId85"/>
    <p:sldId id="887" r:id="rId86"/>
    <p:sldId id="888" r:id="rId87"/>
    <p:sldId id="891" r:id="rId88"/>
    <p:sldId id="889" r:id="rId89"/>
    <p:sldId id="890" r:id="rId90"/>
    <p:sldId id="876" r:id="rId91"/>
    <p:sldId id="654" r:id="rId92"/>
    <p:sldId id="667" r:id="rId93"/>
    <p:sldId id="668" r:id="rId94"/>
    <p:sldId id="669" r:id="rId95"/>
    <p:sldId id="670" r:id="rId96"/>
    <p:sldId id="671" r:id="rId97"/>
    <p:sldId id="672" r:id="rId98"/>
    <p:sldId id="673" r:id="rId99"/>
    <p:sldId id="674" r:id="rId100"/>
    <p:sldId id="675" r:id="rId101"/>
    <p:sldId id="676" r:id="rId102"/>
    <p:sldId id="655" r:id="rId103"/>
    <p:sldId id="656" r:id="rId104"/>
    <p:sldId id="657" r:id="rId105"/>
    <p:sldId id="658" r:id="rId106"/>
    <p:sldId id="659" r:id="rId107"/>
    <p:sldId id="660" r:id="rId108"/>
    <p:sldId id="661" r:id="rId109"/>
    <p:sldId id="662" r:id="rId110"/>
    <p:sldId id="663" r:id="rId111"/>
    <p:sldId id="664" r:id="rId112"/>
    <p:sldId id="665" r:id="rId113"/>
    <p:sldId id="892" r:id="rId114"/>
    <p:sldId id="893" r:id="rId115"/>
    <p:sldId id="894" r:id="rId116"/>
    <p:sldId id="895" r:id="rId117"/>
    <p:sldId id="896" r:id="rId118"/>
    <p:sldId id="897" r:id="rId119"/>
    <p:sldId id="898" r:id="rId120"/>
    <p:sldId id="899" r:id="rId121"/>
    <p:sldId id="900" r:id="rId122"/>
    <p:sldId id="901" r:id="rId123"/>
    <p:sldId id="902" r:id="rId124"/>
    <p:sldId id="903" r:id="rId125"/>
    <p:sldId id="756" r:id="rId126"/>
    <p:sldId id="757" r:id="rId127"/>
    <p:sldId id="666" r:id="rId128"/>
    <p:sldId id="677" r:id="rId129"/>
    <p:sldId id="678" r:id="rId130"/>
    <p:sldId id="679" r:id="rId131"/>
    <p:sldId id="680" r:id="rId132"/>
    <p:sldId id="681" r:id="rId133"/>
    <p:sldId id="682" r:id="rId134"/>
    <p:sldId id="683" r:id="rId135"/>
    <p:sldId id="684" r:id="rId136"/>
    <p:sldId id="685" r:id="rId137"/>
    <p:sldId id="686" r:id="rId138"/>
    <p:sldId id="687" r:id="rId139"/>
    <p:sldId id="688" r:id="rId140"/>
    <p:sldId id="689" r:id="rId141"/>
    <p:sldId id="690" r:id="rId142"/>
    <p:sldId id="691" r:id="rId143"/>
    <p:sldId id="692" r:id="rId144"/>
    <p:sldId id="693" r:id="rId145"/>
    <p:sldId id="694" r:id="rId146"/>
    <p:sldId id="695" r:id="rId147"/>
    <p:sldId id="696" r:id="rId148"/>
    <p:sldId id="697" r:id="rId149"/>
    <p:sldId id="698" r:id="rId150"/>
    <p:sldId id="699" r:id="rId151"/>
    <p:sldId id="700" r:id="rId152"/>
    <p:sldId id="701" r:id="rId153"/>
    <p:sldId id="702" r:id="rId154"/>
    <p:sldId id="703" r:id="rId155"/>
    <p:sldId id="704" r:id="rId156"/>
    <p:sldId id="705" r:id="rId157"/>
    <p:sldId id="708" r:id="rId158"/>
    <p:sldId id="709" r:id="rId159"/>
    <p:sldId id="885" r:id="rId160"/>
    <p:sldId id="706" r:id="rId161"/>
    <p:sldId id="707" r:id="rId162"/>
    <p:sldId id="710" r:id="rId163"/>
    <p:sldId id="711" r:id="rId164"/>
    <p:sldId id="712" r:id="rId165"/>
    <p:sldId id="713" r:id="rId166"/>
    <p:sldId id="714" r:id="rId167"/>
    <p:sldId id="715" r:id="rId168"/>
    <p:sldId id="716" r:id="rId169"/>
    <p:sldId id="717" r:id="rId170"/>
    <p:sldId id="718" r:id="rId171"/>
    <p:sldId id="719" r:id="rId172"/>
    <p:sldId id="720" r:id="rId173"/>
    <p:sldId id="721" r:id="rId174"/>
    <p:sldId id="746" r:id="rId175"/>
    <p:sldId id="747" r:id="rId176"/>
    <p:sldId id="748" r:id="rId177"/>
    <p:sldId id="749" r:id="rId178"/>
    <p:sldId id="750" r:id="rId179"/>
    <p:sldId id="751" r:id="rId180"/>
    <p:sldId id="752" r:id="rId181"/>
    <p:sldId id="753" r:id="rId182"/>
    <p:sldId id="754" r:id="rId183"/>
    <p:sldId id="483" r:id="rId184"/>
    <p:sldId id="484" r:id="rId185"/>
    <p:sldId id="485" r:id="rId186"/>
    <p:sldId id="486" r:id="rId187"/>
    <p:sldId id="487" r:id="rId188"/>
    <p:sldId id="488" r:id="rId189"/>
    <p:sldId id="743" r:id="rId190"/>
    <p:sldId id="840" r:id="rId191"/>
    <p:sldId id="293" r:id="rId192"/>
    <p:sldId id="294" r:id="rId193"/>
    <p:sldId id="295" r:id="rId194"/>
    <p:sldId id="296" r:id="rId195"/>
    <p:sldId id="297" r:id="rId196"/>
    <p:sldId id="298" r:id="rId197"/>
    <p:sldId id="450" r:id="rId1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76EAD-041E-4973-868F-49335D4280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E2074534-92C6-415B-AEC2-FE90EE1F91C0}">
      <dgm:prSet phldrT="[Text]"/>
      <dgm:spPr/>
      <dgm:t>
        <a:bodyPr/>
        <a:lstStyle/>
        <a:p>
          <a:r>
            <a:rPr lang="en-IN" dirty="0"/>
            <a:t>Valuation</a:t>
          </a:r>
        </a:p>
      </dgm:t>
    </dgm:pt>
    <dgm:pt modelId="{A6C9B29F-D98B-4F31-B7A5-2A41C7068619}" type="parTrans" cxnId="{88501360-E569-427B-9D69-F216EADE153F}">
      <dgm:prSet/>
      <dgm:spPr/>
      <dgm:t>
        <a:bodyPr/>
        <a:lstStyle/>
        <a:p>
          <a:endParaRPr lang="en-IN"/>
        </a:p>
      </dgm:t>
    </dgm:pt>
    <dgm:pt modelId="{76AA2FB5-F8E9-4D72-9860-53E464DD6683}" type="sibTrans" cxnId="{88501360-E569-427B-9D69-F216EADE153F}">
      <dgm:prSet/>
      <dgm:spPr/>
      <dgm:t>
        <a:bodyPr/>
        <a:lstStyle/>
        <a:p>
          <a:endParaRPr lang="en-IN"/>
        </a:p>
      </dgm:t>
    </dgm:pt>
    <dgm:pt modelId="{3CE94D03-1118-4F75-B61B-804D7123B6DB}">
      <dgm:prSet phldrT="[Text]"/>
      <dgm:spPr/>
      <dgm:t>
        <a:bodyPr/>
        <a:lstStyle/>
        <a:p>
          <a:r>
            <a:rPr lang="en-IN" dirty="0"/>
            <a:t>Transaction Value	</a:t>
          </a:r>
        </a:p>
      </dgm:t>
    </dgm:pt>
    <dgm:pt modelId="{8083D369-2A93-48D3-9E7C-C65860539AB9}" type="parTrans" cxnId="{EBB979D0-589F-4644-9E81-F645584805F0}">
      <dgm:prSet/>
      <dgm:spPr/>
      <dgm:t>
        <a:bodyPr/>
        <a:lstStyle/>
        <a:p>
          <a:endParaRPr lang="en-IN"/>
        </a:p>
      </dgm:t>
    </dgm:pt>
    <dgm:pt modelId="{59A2FC52-9043-4C69-942C-A38560BAC3AE}" type="sibTrans" cxnId="{EBB979D0-589F-4644-9E81-F645584805F0}">
      <dgm:prSet/>
      <dgm:spPr/>
      <dgm:t>
        <a:bodyPr/>
        <a:lstStyle/>
        <a:p>
          <a:endParaRPr lang="en-IN"/>
        </a:p>
      </dgm:t>
    </dgm:pt>
    <dgm:pt modelId="{6B6C0701-D137-42CE-8BB7-46B7738034E3}">
      <dgm:prSet phldrT="[Text]"/>
      <dgm:spPr/>
      <dgm:t>
        <a:bodyPr/>
        <a:lstStyle/>
        <a:p>
          <a:pPr>
            <a:buFont typeface="+mj-lt"/>
            <a:buAutoNum type="arabicPeriod"/>
          </a:pPr>
          <a:r>
            <a:rPr lang="en-IN" dirty="0"/>
            <a:t>Value shall be the price</a:t>
          </a:r>
        </a:p>
        <a:p>
          <a:pPr>
            <a:buFont typeface="+mj-lt"/>
            <a:buAutoNum type="arabicPeriod"/>
          </a:pPr>
          <a:r>
            <a:rPr lang="en-IN" dirty="0"/>
            <a:t>Paid or payable for the goods</a:t>
          </a:r>
        </a:p>
        <a:p>
          <a:pPr>
            <a:buFont typeface="+mj-lt"/>
            <a:buAutoNum type="arabicPeriod"/>
          </a:pPr>
          <a:r>
            <a:rPr lang="en-IN" dirty="0"/>
            <a:t>At the place of import or export</a:t>
          </a:r>
        </a:p>
      </dgm:t>
    </dgm:pt>
    <dgm:pt modelId="{55740673-BD7C-4F54-8431-C1CF04D3D6B7}" type="parTrans" cxnId="{9587E49B-0499-4F8D-A4F2-EB82546A7829}">
      <dgm:prSet/>
      <dgm:spPr/>
      <dgm:t>
        <a:bodyPr/>
        <a:lstStyle/>
        <a:p>
          <a:endParaRPr lang="en-IN"/>
        </a:p>
      </dgm:t>
    </dgm:pt>
    <dgm:pt modelId="{123A9D86-748F-4A46-8F53-089E950D5F4B}" type="sibTrans" cxnId="{9587E49B-0499-4F8D-A4F2-EB82546A7829}">
      <dgm:prSet/>
      <dgm:spPr/>
      <dgm:t>
        <a:bodyPr/>
        <a:lstStyle/>
        <a:p>
          <a:endParaRPr lang="en-IN"/>
        </a:p>
      </dgm:t>
    </dgm:pt>
    <dgm:pt modelId="{0AEA2B61-6DBF-4528-B6DC-724B2A6D41EE}">
      <dgm:prSet phldrT="[Text]"/>
      <dgm:spPr/>
      <dgm:t>
        <a:bodyPr/>
        <a:lstStyle/>
        <a:p>
          <a:r>
            <a:rPr lang="en-IN" dirty="0"/>
            <a:t>Tariff Value</a:t>
          </a:r>
        </a:p>
      </dgm:t>
    </dgm:pt>
    <dgm:pt modelId="{1C4EEA14-A8F1-427A-A0FA-C2B4A2E54CD1}" type="parTrans" cxnId="{A2125D14-78B0-45D6-918B-41519AB24134}">
      <dgm:prSet/>
      <dgm:spPr/>
      <dgm:t>
        <a:bodyPr/>
        <a:lstStyle/>
        <a:p>
          <a:endParaRPr lang="en-IN"/>
        </a:p>
      </dgm:t>
    </dgm:pt>
    <dgm:pt modelId="{7BA18DE7-E11C-4BB6-B40A-E8BEFDCECA56}" type="sibTrans" cxnId="{A2125D14-78B0-45D6-918B-41519AB24134}">
      <dgm:prSet/>
      <dgm:spPr/>
      <dgm:t>
        <a:bodyPr/>
        <a:lstStyle/>
        <a:p>
          <a:endParaRPr lang="en-IN"/>
        </a:p>
      </dgm:t>
    </dgm:pt>
    <dgm:pt modelId="{17A2E470-CA7C-45C4-80DF-9C178C090D86}">
      <dgm:prSet phldrT="[Text]"/>
      <dgm:spPr/>
      <dgm:t>
        <a:bodyPr/>
        <a:lstStyle/>
        <a:p>
          <a:r>
            <a:rPr lang="en-IN" dirty="0"/>
            <a:t>Assessable value fixed by the Cent. Govt</a:t>
          </a:r>
        </a:p>
      </dgm:t>
    </dgm:pt>
    <dgm:pt modelId="{84498666-3981-427C-B0C1-963FAAE47AD0}" type="parTrans" cxnId="{1714A6A8-EBC7-4EE1-8D44-6CC3582FE9A0}">
      <dgm:prSet/>
      <dgm:spPr/>
      <dgm:t>
        <a:bodyPr/>
        <a:lstStyle/>
        <a:p>
          <a:endParaRPr lang="en-IN"/>
        </a:p>
      </dgm:t>
    </dgm:pt>
    <dgm:pt modelId="{AC52527E-1E34-492D-86BF-7EE86EF49084}" type="sibTrans" cxnId="{1714A6A8-EBC7-4EE1-8D44-6CC3582FE9A0}">
      <dgm:prSet/>
      <dgm:spPr/>
      <dgm:t>
        <a:bodyPr/>
        <a:lstStyle/>
        <a:p>
          <a:endParaRPr lang="en-IN"/>
        </a:p>
      </dgm:t>
    </dgm:pt>
    <dgm:pt modelId="{40E21ECB-DA8B-44C1-84DD-1370C54C135E}">
      <dgm:prSet/>
      <dgm:spPr/>
      <dgm:t>
        <a:bodyPr/>
        <a:lstStyle/>
        <a:p>
          <a:r>
            <a:rPr lang="en-IN" dirty="0"/>
            <a:t>Place of Import is customs barrier/is first location arrived in India</a:t>
          </a:r>
        </a:p>
      </dgm:t>
    </dgm:pt>
    <dgm:pt modelId="{F6083744-796E-4598-AF4F-15E3702E7C7A}" type="parTrans" cxnId="{AD406E1B-304C-4A8D-BA11-0F4CF2E2A1CD}">
      <dgm:prSet/>
      <dgm:spPr/>
      <dgm:t>
        <a:bodyPr/>
        <a:lstStyle/>
        <a:p>
          <a:endParaRPr lang="en-IN"/>
        </a:p>
      </dgm:t>
    </dgm:pt>
    <dgm:pt modelId="{DFD0BFDD-F068-4606-B9E8-927CFD89EA1F}" type="sibTrans" cxnId="{AD406E1B-304C-4A8D-BA11-0F4CF2E2A1CD}">
      <dgm:prSet/>
      <dgm:spPr/>
      <dgm:t>
        <a:bodyPr/>
        <a:lstStyle/>
        <a:p>
          <a:endParaRPr lang="en-IN"/>
        </a:p>
      </dgm:t>
    </dgm:pt>
    <dgm:pt modelId="{3A8D3674-F880-4671-868D-743F33FAAAE4}" type="pres">
      <dgm:prSet presAssocID="{65676EAD-041E-4973-868F-49335D42800B}" presName="hierChild1" presStyleCnt="0">
        <dgm:presLayoutVars>
          <dgm:chPref val="1"/>
          <dgm:dir/>
          <dgm:animOne val="branch"/>
          <dgm:animLvl val="lvl"/>
          <dgm:resizeHandles/>
        </dgm:presLayoutVars>
      </dgm:prSet>
      <dgm:spPr/>
    </dgm:pt>
    <dgm:pt modelId="{380099A5-6A3C-425A-BBC9-8B29230BE35E}" type="pres">
      <dgm:prSet presAssocID="{E2074534-92C6-415B-AEC2-FE90EE1F91C0}" presName="hierRoot1" presStyleCnt="0"/>
      <dgm:spPr/>
    </dgm:pt>
    <dgm:pt modelId="{E7545FC0-9D31-4D72-81F9-2AAAA5F4CC28}" type="pres">
      <dgm:prSet presAssocID="{E2074534-92C6-415B-AEC2-FE90EE1F91C0}" presName="composite" presStyleCnt="0"/>
      <dgm:spPr/>
    </dgm:pt>
    <dgm:pt modelId="{DEDB148A-4CB4-4998-AF3B-8566D90E42D7}" type="pres">
      <dgm:prSet presAssocID="{E2074534-92C6-415B-AEC2-FE90EE1F91C0}" presName="background" presStyleLbl="node0" presStyleIdx="0" presStyleCnt="1"/>
      <dgm:spPr/>
    </dgm:pt>
    <dgm:pt modelId="{38BDEE24-3668-49F7-BC7B-A17BBA70CD06}" type="pres">
      <dgm:prSet presAssocID="{E2074534-92C6-415B-AEC2-FE90EE1F91C0}" presName="text" presStyleLbl="fgAcc0" presStyleIdx="0" presStyleCnt="1">
        <dgm:presLayoutVars>
          <dgm:chPref val="3"/>
        </dgm:presLayoutVars>
      </dgm:prSet>
      <dgm:spPr/>
    </dgm:pt>
    <dgm:pt modelId="{AB7409BA-8998-4AC9-A4D4-592A3E363E37}" type="pres">
      <dgm:prSet presAssocID="{E2074534-92C6-415B-AEC2-FE90EE1F91C0}" presName="hierChild2" presStyleCnt="0"/>
      <dgm:spPr/>
    </dgm:pt>
    <dgm:pt modelId="{DC24FA55-AD38-4EC8-8464-B4D0A4D58660}" type="pres">
      <dgm:prSet presAssocID="{8083D369-2A93-48D3-9E7C-C65860539AB9}" presName="Name10" presStyleLbl="parChTrans1D2" presStyleIdx="0" presStyleCnt="2"/>
      <dgm:spPr/>
    </dgm:pt>
    <dgm:pt modelId="{BC0FA949-7D0C-482C-A74E-100E3D0A5270}" type="pres">
      <dgm:prSet presAssocID="{3CE94D03-1118-4F75-B61B-804D7123B6DB}" presName="hierRoot2" presStyleCnt="0"/>
      <dgm:spPr/>
    </dgm:pt>
    <dgm:pt modelId="{F946E025-8575-433D-AF97-5B274C76C827}" type="pres">
      <dgm:prSet presAssocID="{3CE94D03-1118-4F75-B61B-804D7123B6DB}" presName="composite2" presStyleCnt="0"/>
      <dgm:spPr/>
    </dgm:pt>
    <dgm:pt modelId="{B3151821-5B2C-46D6-92C8-4D743B828340}" type="pres">
      <dgm:prSet presAssocID="{3CE94D03-1118-4F75-B61B-804D7123B6DB}" presName="background2" presStyleLbl="node2" presStyleIdx="0" presStyleCnt="2"/>
      <dgm:spPr/>
    </dgm:pt>
    <dgm:pt modelId="{3B918416-0E5F-456C-85AF-A9AEC3FF778A}" type="pres">
      <dgm:prSet presAssocID="{3CE94D03-1118-4F75-B61B-804D7123B6DB}" presName="text2" presStyleLbl="fgAcc2" presStyleIdx="0" presStyleCnt="2" custScaleX="185495" custScaleY="56953" custLinFactNeighborX="2167" custLinFactNeighborY="-1138">
        <dgm:presLayoutVars>
          <dgm:chPref val="3"/>
        </dgm:presLayoutVars>
      </dgm:prSet>
      <dgm:spPr/>
    </dgm:pt>
    <dgm:pt modelId="{336A0FB9-32C0-44F4-8051-5FFBC3F54171}" type="pres">
      <dgm:prSet presAssocID="{3CE94D03-1118-4F75-B61B-804D7123B6DB}" presName="hierChild3" presStyleCnt="0"/>
      <dgm:spPr/>
    </dgm:pt>
    <dgm:pt modelId="{6D7B0D99-FAC2-4A00-8D34-D63A9714F8E5}" type="pres">
      <dgm:prSet presAssocID="{55740673-BD7C-4F54-8431-C1CF04D3D6B7}" presName="Name17" presStyleLbl="parChTrans1D3" presStyleIdx="0" presStyleCnt="2"/>
      <dgm:spPr/>
    </dgm:pt>
    <dgm:pt modelId="{4640C57A-F876-4B95-A1F2-4D1A00C931F8}" type="pres">
      <dgm:prSet presAssocID="{6B6C0701-D137-42CE-8BB7-46B7738034E3}" presName="hierRoot3" presStyleCnt="0"/>
      <dgm:spPr/>
    </dgm:pt>
    <dgm:pt modelId="{8D14CE49-A755-4F8D-9638-4844C317FB54}" type="pres">
      <dgm:prSet presAssocID="{6B6C0701-D137-42CE-8BB7-46B7738034E3}" presName="composite3" presStyleCnt="0"/>
      <dgm:spPr/>
    </dgm:pt>
    <dgm:pt modelId="{3A804359-9877-4424-AADD-3FB41BE76301}" type="pres">
      <dgm:prSet presAssocID="{6B6C0701-D137-42CE-8BB7-46B7738034E3}" presName="background3" presStyleLbl="node3" presStyleIdx="0" presStyleCnt="2"/>
      <dgm:spPr/>
    </dgm:pt>
    <dgm:pt modelId="{B301DE55-0F1E-4D76-8F6F-7132B459F2AD}" type="pres">
      <dgm:prSet presAssocID="{6B6C0701-D137-42CE-8BB7-46B7738034E3}" presName="text3" presStyleLbl="fgAcc3" presStyleIdx="0" presStyleCnt="2" custScaleX="217282">
        <dgm:presLayoutVars>
          <dgm:chPref val="3"/>
        </dgm:presLayoutVars>
      </dgm:prSet>
      <dgm:spPr/>
    </dgm:pt>
    <dgm:pt modelId="{5EB6DA4F-D4C3-461A-ACFD-BA2983F14D54}" type="pres">
      <dgm:prSet presAssocID="{6B6C0701-D137-42CE-8BB7-46B7738034E3}" presName="hierChild4" presStyleCnt="0"/>
      <dgm:spPr/>
    </dgm:pt>
    <dgm:pt modelId="{6B106AB6-2803-4C07-B6F3-40997F462CDF}" type="pres">
      <dgm:prSet presAssocID="{F6083744-796E-4598-AF4F-15E3702E7C7A}" presName="Name23" presStyleLbl="parChTrans1D4" presStyleIdx="0" presStyleCnt="1"/>
      <dgm:spPr/>
    </dgm:pt>
    <dgm:pt modelId="{2FEC9132-88C1-4D32-B9C7-3104A8BD21BA}" type="pres">
      <dgm:prSet presAssocID="{40E21ECB-DA8B-44C1-84DD-1370C54C135E}" presName="hierRoot4" presStyleCnt="0"/>
      <dgm:spPr/>
    </dgm:pt>
    <dgm:pt modelId="{64DED22F-8E8C-4271-8239-387FE3D8F9B7}" type="pres">
      <dgm:prSet presAssocID="{40E21ECB-DA8B-44C1-84DD-1370C54C135E}" presName="composite4" presStyleCnt="0"/>
      <dgm:spPr/>
    </dgm:pt>
    <dgm:pt modelId="{B133D133-4FAC-4E9E-BF77-FC77E542E2EC}" type="pres">
      <dgm:prSet presAssocID="{40E21ECB-DA8B-44C1-84DD-1370C54C135E}" presName="background4" presStyleLbl="node4" presStyleIdx="0" presStyleCnt="1"/>
      <dgm:spPr/>
    </dgm:pt>
    <dgm:pt modelId="{E07E9B00-C51C-4FBD-9778-F5CAC8CD740A}" type="pres">
      <dgm:prSet presAssocID="{40E21ECB-DA8B-44C1-84DD-1370C54C135E}" presName="text4" presStyleLbl="fgAcc4" presStyleIdx="0" presStyleCnt="1" custScaleX="191732">
        <dgm:presLayoutVars>
          <dgm:chPref val="3"/>
        </dgm:presLayoutVars>
      </dgm:prSet>
      <dgm:spPr/>
    </dgm:pt>
    <dgm:pt modelId="{2803643B-8A34-48FE-BA1A-392571F11478}" type="pres">
      <dgm:prSet presAssocID="{40E21ECB-DA8B-44C1-84DD-1370C54C135E}" presName="hierChild5" presStyleCnt="0"/>
      <dgm:spPr/>
    </dgm:pt>
    <dgm:pt modelId="{5A1C89CD-B267-4FD2-9AB4-EFAFA1D4537E}" type="pres">
      <dgm:prSet presAssocID="{1C4EEA14-A8F1-427A-A0FA-C2B4A2E54CD1}" presName="Name10" presStyleLbl="parChTrans1D2" presStyleIdx="1" presStyleCnt="2"/>
      <dgm:spPr/>
    </dgm:pt>
    <dgm:pt modelId="{7A73A793-AF3E-410D-AA38-D78E64F27F43}" type="pres">
      <dgm:prSet presAssocID="{0AEA2B61-6DBF-4528-B6DC-724B2A6D41EE}" presName="hierRoot2" presStyleCnt="0"/>
      <dgm:spPr/>
    </dgm:pt>
    <dgm:pt modelId="{2457979E-9A22-45A0-B6EC-D1C2932F76E9}" type="pres">
      <dgm:prSet presAssocID="{0AEA2B61-6DBF-4528-B6DC-724B2A6D41EE}" presName="composite2" presStyleCnt="0"/>
      <dgm:spPr/>
    </dgm:pt>
    <dgm:pt modelId="{D53D3BF2-2811-4890-A997-47962BE6002F}" type="pres">
      <dgm:prSet presAssocID="{0AEA2B61-6DBF-4528-B6DC-724B2A6D41EE}" presName="background2" presStyleLbl="node2" presStyleIdx="1" presStyleCnt="2"/>
      <dgm:spPr/>
    </dgm:pt>
    <dgm:pt modelId="{E196BFEC-1C4B-417D-9C41-363D8FE5A367}" type="pres">
      <dgm:prSet presAssocID="{0AEA2B61-6DBF-4528-B6DC-724B2A6D41EE}" presName="text2" presStyleLbl="fgAcc2" presStyleIdx="1" presStyleCnt="2" custScaleX="204963" custScaleY="54357" custLinFactNeighborX="6421" custLinFactNeighborY="-5056">
        <dgm:presLayoutVars>
          <dgm:chPref val="3"/>
        </dgm:presLayoutVars>
      </dgm:prSet>
      <dgm:spPr/>
    </dgm:pt>
    <dgm:pt modelId="{99491893-9BBA-4421-81E6-E2EF4692D72F}" type="pres">
      <dgm:prSet presAssocID="{0AEA2B61-6DBF-4528-B6DC-724B2A6D41EE}" presName="hierChild3" presStyleCnt="0"/>
      <dgm:spPr/>
    </dgm:pt>
    <dgm:pt modelId="{8CCB8C3D-44D2-45BD-8D58-A01FE0A38596}" type="pres">
      <dgm:prSet presAssocID="{84498666-3981-427C-B0C1-963FAAE47AD0}" presName="Name17" presStyleLbl="parChTrans1D3" presStyleIdx="1" presStyleCnt="2"/>
      <dgm:spPr/>
    </dgm:pt>
    <dgm:pt modelId="{0847DA77-16DB-4FAF-B3D3-B03E98130171}" type="pres">
      <dgm:prSet presAssocID="{17A2E470-CA7C-45C4-80DF-9C178C090D86}" presName="hierRoot3" presStyleCnt="0"/>
      <dgm:spPr/>
    </dgm:pt>
    <dgm:pt modelId="{C49B98F8-2A28-4F8C-8034-55CFFEB12DEE}" type="pres">
      <dgm:prSet presAssocID="{17A2E470-CA7C-45C4-80DF-9C178C090D86}" presName="composite3" presStyleCnt="0"/>
      <dgm:spPr/>
    </dgm:pt>
    <dgm:pt modelId="{90C0E984-7B83-4955-96A3-78CF096D8B0D}" type="pres">
      <dgm:prSet presAssocID="{17A2E470-CA7C-45C4-80DF-9C178C090D86}" presName="background3" presStyleLbl="node3" presStyleIdx="1" presStyleCnt="2"/>
      <dgm:spPr/>
    </dgm:pt>
    <dgm:pt modelId="{BC89D742-8F2B-439E-8FA5-EB9C9D0DDAA2}" type="pres">
      <dgm:prSet presAssocID="{17A2E470-CA7C-45C4-80DF-9C178C090D86}" presName="text3" presStyleLbl="fgAcc3" presStyleIdx="1" presStyleCnt="2" custScaleX="231457" custLinFactNeighborX="14795" custLinFactNeighborY="1456">
        <dgm:presLayoutVars>
          <dgm:chPref val="3"/>
        </dgm:presLayoutVars>
      </dgm:prSet>
      <dgm:spPr/>
    </dgm:pt>
    <dgm:pt modelId="{42E0ABE1-6988-439D-9996-661035A7D947}" type="pres">
      <dgm:prSet presAssocID="{17A2E470-CA7C-45C4-80DF-9C178C090D86}" presName="hierChild4" presStyleCnt="0"/>
      <dgm:spPr/>
    </dgm:pt>
  </dgm:ptLst>
  <dgm:cxnLst>
    <dgm:cxn modelId="{A2125D14-78B0-45D6-918B-41519AB24134}" srcId="{E2074534-92C6-415B-AEC2-FE90EE1F91C0}" destId="{0AEA2B61-6DBF-4528-B6DC-724B2A6D41EE}" srcOrd="1" destOrd="0" parTransId="{1C4EEA14-A8F1-427A-A0FA-C2B4A2E54CD1}" sibTransId="{7BA18DE7-E11C-4BB6-B40A-E8BEFDCECA56}"/>
    <dgm:cxn modelId="{AD406E1B-304C-4A8D-BA11-0F4CF2E2A1CD}" srcId="{6B6C0701-D137-42CE-8BB7-46B7738034E3}" destId="{40E21ECB-DA8B-44C1-84DD-1370C54C135E}" srcOrd="0" destOrd="0" parTransId="{F6083744-796E-4598-AF4F-15E3702E7C7A}" sibTransId="{DFD0BFDD-F068-4606-B9E8-927CFD89EA1F}"/>
    <dgm:cxn modelId="{B4D51A20-5E1F-4F97-8940-30E368DE2871}" type="presOf" srcId="{1C4EEA14-A8F1-427A-A0FA-C2B4A2E54CD1}" destId="{5A1C89CD-B267-4FD2-9AB4-EFAFA1D4537E}" srcOrd="0" destOrd="0" presId="urn:microsoft.com/office/officeart/2005/8/layout/hierarchy1"/>
    <dgm:cxn modelId="{458F8321-9517-4AAF-94D3-41EA5886A289}" type="presOf" srcId="{8083D369-2A93-48D3-9E7C-C65860539AB9}" destId="{DC24FA55-AD38-4EC8-8464-B4D0A4D58660}" srcOrd="0" destOrd="0" presId="urn:microsoft.com/office/officeart/2005/8/layout/hierarchy1"/>
    <dgm:cxn modelId="{B2B76F38-44AB-4897-B322-B93057000D58}" type="presOf" srcId="{E2074534-92C6-415B-AEC2-FE90EE1F91C0}" destId="{38BDEE24-3668-49F7-BC7B-A17BBA70CD06}" srcOrd="0" destOrd="0" presId="urn:microsoft.com/office/officeart/2005/8/layout/hierarchy1"/>
    <dgm:cxn modelId="{88501360-E569-427B-9D69-F216EADE153F}" srcId="{65676EAD-041E-4973-868F-49335D42800B}" destId="{E2074534-92C6-415B-AEC2-FE90EE1F91C0}" srcOrd="0" destOrd="0" parTransId="{A6C9B29F-D98B-4F31-B7A5-2A41C7068619}" sibTransId="{76AA2FB5-F8E9-4D72-9860-53E464DD6683}"/>
    <dgm:cxn modelId="{A8FCB25A-24EA-4C6B-8C56-EA12D5856394}" type="presOf" srcId="{0AEA2B61-6DBF-4528-B6DC-724B2A6D41EE}" destId="{E196BFEC-1C4B-417D-9C41-363D8FE5A367}" srcOrd="0" destOrd="0" presId="urn:microsoft.com/office/officeart/2005/8/layout/hierarchy1"/>
    <dgm:cxn modelId="{0EDCF37D-67D5-4B3B-897D-7DE9B4AFDF09}" type="presOf" srcId="{17A2E470-CA7C-45C4-80DF-9C178C090D86}" destId="{BC89D742-8F2B-439E-8FA5-EB9C9D0DDAA2}" srcOrd="0" destOrd="0" presId="urn:microsoft.com/office/officeart/2005/8/layout/hierarchy1"/>
    <dgm:cxn modelId="{14B0D484-0E93-4ECE-BB0C-9FCF0F7C4632}" type="presOf" srcId="{6B6C0701-D137-42CE-8BB7-46B7738034E3}" destId="{B301DE55-0F1E-4D76-8F6F-7132B459F2AD}" srcOrd="0" destOrd="0" presId="urn:microsoft.com/office/officeart/2005/8/layout/hierarchy1"/>
    <dgm:cxn modelId="{9587E49B-0499-4F8D-A4F2-EB82546A7829}" srcId="{3CE94D03-1118-4F75-B61B-804D7123B6DB}" destId="{6B6C0701-D137-42CE-8BB7-46B7738034E3}" srcOrd="0" destOrd="0" parTransId="{55740673-BD7C-4F54-8431-C1CF04D3D6B7}" sibTransId="{123A9D86-748F-4A46-8F53-089E950D5F4B}"/>
    <dgm:cxn modelId="{1D4C42A0-278C-4E13-9771-DCD16E939E85}" type="presOf" srcId="{65676EAD-041E-4973-868F-49335D42800B}" destId="{3A8D3674-F880-4671-868D-743F33FAAAE4}" srcOrd="0" destOrd="0" presId="urn:microsoft.com/office/officeart/2005/8/layout/hierarchy1"/>
    <dgm:cxn modelId="{1714A6A8-EBC7-4EE1-8D44-6CC3582FE9A0}" srcId="{0AEA2B61-6DBF-4528-B6DC-724B2A6D41EE}" destId="{17A2E470-CA7C-45C4-80DF-9C178C090D86}" srcOrd="0" destOrd="0" parTransId="{84498666-3981-427C-B0C1-963FAAE47AD0}" sibTransId="{AC52527E-1E34-492D-86BF-7EE86EF49084}"/>
    <dgm:cxn modelId="{B7FF82AA-8A63-4E5D-A3BE-1EDE526F8E9D}" type="presOf" srcId="{3CE94D03-1118-4F75-B61B-804D7123B6DB}" destId="{3B918416-0E5F-456C-85AF-A9AEC3FF778A}" srcOrd="0" destOrd="0" presId="urn:microsoft.com/office/officeart/2005/8/layout/hierarchy1"/>
    <dgm:cxn modelId="{557654C6-E2AD-4CB2-AECA-CA4D058BD651}" type="presOf" srcId="{40E21ECB-DA8B-44C1-84DD-1370C54C135E}" destId="{E07E9B00-C51C-4FBD-9778-F5CAC8CD740A}" srcOrd="0" destOrd="0" presId="urn:microsoft.com/office/officeart/2005/8/layout/hierarchy1"/>
    <dgm:cxn modelId="{68EAB9CB-D14A-4A35-94AA-715410E6D3C0}" type="presOf" srcId="{55740673-BD7C-4F54-8431-C1CF04D3D6B7}" destId="{6D7B0D99-FAC2-4A00-8D34-D63A9714F8E5}" srcOrd="0" destOrd="0" presId="urn:microsoft.com/office/officeart/2005/8/layout/hierarchy1"/>
    <dgm:cxn modelId="{EBB979D0-589F-4644-9E81-F645584805F0}" srcId="{E2074534-92C6-415B-AEC2-FE90EE1F91C0}" destId="{3CE94D03-1118-4F75-B61B-804D7123B6DB}" srcOrd="0" destOrd="0" parTransId="{8083D369-2A93-48D3-9E7C-C65860539AB9}" sibTransId="{59A2FC52-9043-4C69-942C-A38560BAC3AE}"/>
    <dgm:cxn modelId="{CC9CADDC-93A2-4CF1-BE19-0517838EC01D}" type="presOf" srcId="{84498666-3981-427C-B0C1-963FAAE47AD0}" destId="{8CCB8C3D-44D2-45BD-8D58-A01FE0A38596}" srcOrd="0" destOrd="0" presId="urn:microsoft.com/office/officeart/2005/8/layout/hierarchy1"/>
    <dgm:cxn modelId="{CC4428F2-7725-4C2F-B9DD-867041C57E61}" type="presOf" srcId="{F6083744-796E-4598-AF4F-15E3702E7C7A}" destId="{6B106AB6-2803-4C07-B6F3-40997F462CDF}" srcOrd="0" destOrd="0" presId="urn:microsoft.com/office/officeart/2005/8/layout/hierarchy1"/>
    <dgm:cxn modelId="{B951B8F4-555B-4BAD-9BF9-1317FCDFA61E}" type="presParOf" srcId="{3A8D3674-F880-4671-868D-743F33FAAAE4}" destId="{380099A5-6A3C-425A-BBC9-8B29230BE35E}" srcOrd="0" destOrd="0" presId="urn:microsoft.com/office/officeart/2005/8/layout/hierarchy1"/>
    <dgm:cxn modelId="{B9DEBDF7-B5D2-4D9D-A238-187F133046FB}" type="presParOf" srcId="{380099A5-6A3C-425A-BBC9-8B29230BE35E}" destId="{E7545FC0-9D31-4D72-81F9-2AAAA5F4CC28}" srcOrd="0" destOrd="0" presId="urn:microsoft.com/office/officeart/2005/8/layout/hierarchy1"/>
    <dgm:cxn modelId="{77F6DBD0-9E60-4614-96B3-4CE27C365240}" type="presParOf" srcId="{E7545FC0-9D31-4D72-81F9-2AAAA5F4CC28}" destId="{DEDB148A-4CB4-4998-AF3B-8566D90E42D7}" srcOrd="0" destOrd="0" presId="urn:microsoft.com/office/officeart/2005/8/layout/hierarchy1"/>
    <dgm:cxn modelId="{F8EA5C48-ED2C-4F93-BA01-56D99619BDA4}" type="presParOf" srcId="{E7545FC0-9D31-4D72-81F9-2AAAA5F4CC28}" destId="{38BDEE24-3668-49F7-BC7B-A17BBA70CD06}" srcOrd="1" destOrd="0" presId="urn:microsoft.com/office/officeart/2005/8/layout/hierarchy1"/>
    <dgm:cxn modelId="{AF01C5FA-5F2D-4D58-B5E1-B7AD566B39BB}" type="presParOf" srcId="{380099A5-6A3C-425A-BBC9-8B29230BE35E}" destId="{AB7409BA-8998-4AC9-A4D4-592A3E363E37}" srcOrd="1" destOrd="0" presId="urn:microsoft.com/office/officeart/2005/8/layout/hierarchy1"/>
    <dgm:cxn modelId="{DF0C6499-0988-494F-8CFC-A77363B410C8}" type="presParOf" srcId="{AB7409BA-8998-4AC9-A4D4-592A3E363E37}" destId="{DC24FA55-AD38-4EC8-8464-B4D0A4D58660}" srcOrd="0" destOrd="0" presId="urn:microsoft.com/office/officeart/2005/8/layout/hierarchy1"/>
    <dgm:cxn modelId="{59A9E749-A65C-4605-B50D-C4E7AA52E8FE}" type="presParOf" srcId="{AB7409BA-8998-4AC9-A4D4-592A3E363E37}" destId="{BC0FA949-7D0C-482C-A74E-100E3D0A5270}" srcOrd="1" destOrd="0" presId="urn:microsoft.com/office/officeart/2005/8/layout/hierarchy1"/>
    <dgm:cxn modelId="{E2F3E99F-529C-4E59-8A96-C3FD26761561}" type="presParOf" srcId="{BC0FA949-7D0C-482C-A74E-100E3D0A5270}" destId="{F946E025-8575-433D-AF97-5B274C76C827}" srcOrd="0" destOrd="0" presId="urn:microsoft.com/office/officeart/2005/8/layout/hierarchy1"/>
    <dgm:cxn modelId="{B68BD169-8C16-44CF-86DF-31F31F15EF86}" type="presParOf" srcId="{F946E025-8575-433D-AF97-5B274C76C827}" destId="{B3151821-5B2C-46D6-92C8-4D743B828340}" srcOrd="0" destOrd="0" presId="urn:microsoft.com/office/officeart/2005/8/layout/hierarchy1"/>
    <dgm:cxn modelId="{6999D34D-2098-4631-AC6F-464EF4FE0CA3}" type="presParOf" srcId="{F946E025-8575-433D-AF97-5B274C76C827}" destId="{3B918416-0E5F-456C-85AF-A9AEC3FF778A}" srcOrd="1" destOrd="0" presId="urn:microsoft.com/office/officeart/2005/8/layout/hierarchy1"/>
    <dgm:cxn modelId="{2C5C1341-C380-4885-B0F2-DF2061890D95}" type="presParOf" srcId="{BC0FA949-7D0C-482C-A74E-100E3D0A5270}" destId="{336A0FB9-32C0-44F4-8051-5FFBC3F54171}" srcOrd="1" destOrd="0" presId="urn:microsoft.com/office/officeart/2005/8/layout/hierarchy1"/>
    <dgm:cxn modelId="{79E2778A-ECE9-4DFD-9E3B-647EE89C0A49}" type="presParOf" srcId="{336A0FB9-32C0-44F4-8051-5FFBC3F54171}" destId="{6D7B0D99-FAC2-4A00-8D34-D63A9714F8E5}" srcOrd="0" destOrd="0" presId="urn:microsoft.com/office/officeart/2005/8/layout/hierarchy1"/>
    <dgm:cxn modelId="{AE37D3AE-5B43-4F58-ABC5-8A807875F9A0}" type="presParOf" srcId="{336A0FB9-32C0-44F4-8051-5FFBC3F54171}" destId="{4640C57A-F876-4B95-A1F2-4D1A00C931F8}" srcOrd="1" destOrd="0" presId="urn:microsoft.com/office/officeart/2005/8/layout/hierarchy1"/>
    <dgm:cxn modelId="{3DC6B8BC-F2CC-423E-82B2-88926FF0F017}" type="presParOf" srcId="{4640C57A-F876-4B95-A1F2-4D1A00C931F8}" destId="{8D14CE49-A755-4F8D-9638-4844C317FB54}" srcOrd="0" destOrd="0" presId="urn:microsoft.com/office/officeart/2005/8/layout/hierarchy1"/>
    <dgm:cxn modelId="{BBB74F88-9DB9-4589-8C67-AAA6F3C3D8B6}" type="presParOf" srcId="{8D14CE49-A755-4F8D-9638-4844C317FB54}" destId="{3A804359-9877-4424-AADD-3FB41BE76301}" srcOrd="0" destOrd="0" presId="urn:microsoft.com/office/officeart/2005/8/layout/hierarchy1"/>
    <dgm:cxn modelId="{9E0E4B76-7965-495C-8E85-78F1A8A84F3C}" type="presParOf" srcId="{8D14CE49-A755-4F8D-9638-4844C317FB54}" destId="{B301DE55-0F1E-4D76-8F6F-7132B459F2AD}" srcOrd="1" destOrd="0" presId="urn:microsoft.com/office/officeart/2005/8/layout/hierarchy1"/>
    <dgm:cxn modelId="{36AFDA64-3441-4635-9B54-032D3E79F147}" type="presParOf" srcId="{4640C57A-F876-4B95-A1F2-4D1A00C931F8}" destId="{5EB6DA4F-D4C3-461A-ACFD-BA2983F14D54}" srcOrd="1" destOrd="0" presId="urn:microsoft.com/office/officeart/2005/8/layout/hierarchy1"/>
    <dgm:cxn modelId="{8641DF50-F6E0-4B5D-9FDB-86ACA2282A5B}" type="presParOf" srcId="{5EB6DA4F-D4C3-461A-ACFD-BA2983F14D54}" destId="{6B106AB6-2803-4C07-B6F3-40997F462CDF}" srcOrd="0" destOrd="0" presId="urn:microsoft.com/office/officeart/2005/8/layout/hierarchy1"/>
    <dgm:cxn modelId="{B6FA4C31-0FD9-47A0-AA1B-3B37D1ADF1D0}" type="presParOf" srcId="{5EB6DA4F-D4C3-461A-ACFD-BA2983F14D54}" destId="{2FEC9132-88C1-4D32-B9C7-3104A8BD21BA}" srcOrd="1" destOrd="0" presId="urn:microsoft.com/office/officeart/2005/8/layout/hierarchy1"/>
    <dgm:cxn modelId="{F7877309-A546-44E8-BAB4-6E07B13EEBC5}" type="presParOf" srcId="{2FEC9132-88C1-4D32-B9C7-3104A8BD21BA}" destId="{64DED22F-8E8C-4271-8239-387FE3D8F9B7}" srcOrd="0" destOrd="0" presId="urn:microsoft.com/office/officeart/2005/8/layout/hierarchy1"/>
    <dgm:cxn modelId="{418B9743-9EB6-4564-BA5A-CCB735C665FB}" type="presParOf" srcId="{64DED22F-8E8C-4271-8239-387FE3D8F9B7}" destId="{B133D133-4FAC-4E9E-BF77-FC77E542E2EC}" srcOrd="0" destOrd="0" presId="urn:microsoft.com/office/officeart/2005/8/layout/hierarchy1"/>
    <dgm:cxn modelId="{FDD1AB39-90A8-4E66-A202-4F20D02F8EE2}" type="presParOf" srcId="{64DED22F-8E8C-4271-8239-387FE3D8F9B7}" destId="{E07E9B00-C51C-4FBD-9778-F5CAC8CD740A}" srcOrd="1" destOrd="0" presId="urn:microsoft.com/office/officeart/2005/8/layout/hierarchy1"/>
    <dgm:cxn modelId="{A128C52D-A747-4674-BDD2-560FBF816B04}" type="presParOf" srcId="{2FEC9132-88C1-4D32-B9C7-3104A8BD21BA}" destId="{2803643B-8A34-48FE-BA1A-392571F11478}" srcOrd="1" destOrd="0" presId="urn:microsoft.com/office/officeart/2005/8/layout/hierarchy1"/>
    <dgm:cxn modelId="{49BFE8D9-C0DB-424C-ABE9-1C836EC5E8AE}" type="presParOf" srcId="{AB7409BA-8998-4AC9-A4D4-592A3E363E37}" destId="{5A1C89CD-B267-4FD2-9AB4-EFAFA1D4537E}" srcOrd="2" destOrd="0" presId="urn:microsoft.com/office/officeart/2005/8/layout/hierarchy1"/>
    <dgm:cxn modelId="{EE9AFC3D-605C-4D52-9AA2-0DB20B05082F}" type="presParOf" srcId="{AB7409BA-8998-4AC9-A4D4-592A3E363E37}" destId="{7A73A793-AF3E-410D-AA38-D78E64F27F43}" srcOrd="3" destOrd="0" presId="urn:microsoft.com/office/officeart/2005/8/layout/hierarchy1"/>
    <dgm:cxn modelId="{0F986EFF-61C4-4B9B-AAE9-1B5BB373630F}" type="presParOf" srcId="{7A73A793-AF3E-410D-AA38-D78E64F27F43}" destId="{2457979E-9A22-45A0-B6EC-D1C2932F76E9}" srcOrd="0" destOrd="0" presId="urn:microsoft.com/office/officeart/2005/8/layout/hierarchy1"/>
    <dgm:cxn modelId="{15B1EBD8-D470-45EC-9E7C-31692489A4BF}" type="presParOf" srcId="{2457979E-9A22-45A0-B6EC-D1C2932F76E9}" destId="{D53D3BF2-2811-4890-A997-47962BE6002F}" srcOrd="0" destOrd="0" presId="urn:microsoft.com/office/officeart/2005/8/layout/hierarchy1"/>
    <dgm:cxn modelId="{C5A326F6-2447-4E94-985F-548675D74608}" type="presParOf" srcId="{2457979E-9A22-45A0-B6EC-D1C2932F76E9}" destId="{E196BFEC-1C4B-417D-9C41-363D8FE5A367}" srcOrd="1" destOrd="0" presId="urn:microsoft.com/office/officeart/2005/8/layout/hierarchy1"/>
    <dgm:cxn modelId="{23237B25-95DC-4CF7-9F00-9D5FBFF6708C}" type="presParOf" srcId="{7A73A793-AF3E-410D-AA38-D78E64F27F43}" destId="{99491893-9BBA-4421-81E6-E2EF4692D72F}" srcOrd="1" destOrd="0" presId="urn:microsoft.com/office/officeart/2005/8/layout/hierarchy1"/>
    <dgm:cxn modelId="{1DE06703-AB73-40FC-96FD-C689E748A363}" type="presParOf" srcId="{99491893-9BBA-4421-81E6-E2EF4692D72F}" destId="{8CCB8C3D-44D2-45BD-8D58-A01FE0A38596}" srcOrd="0" destOrd="0" presId="urn:microsoft.com/office/officeart/2005/8/layout/hierarchy1"/>
    <dgm:cxn modelId="{6C4A964D-1C30-4430-8578-48E885ACAAA4}" type="presParOf" srcId="{99491893-9BBA-4421-81E6-E2EF4692D72F}" destId="{0847DA77-16DB-4FAF-B3D3-B03E98130171}" srcOrd="1" destOrd="0" presId="urn:microsoft.com/office/officeart/2005/8/layout/hierarchy1"/>
    <dgm:cxn modelId="{01F7E536-F4BC-4020-9FF5-6182993E9765}" type="presParOf" srcId="{0847DA77-16DB-4FAF-B3D3-B03E98130171}" destId="{C49B98F8-2A28-4F8C-8034-55CFFEB12DEE}" srcOrd="0" destOrd="0" presId="urn:microsoft.com/office/officeart/2005/8/layout/hierarchy1"/>
    <dgm:cxn modelId="{033C7651-6FBD-402C-B3AB-4CE6E609665E}" type="presParOf" srcId="{C49B98F8-2A28-4F8C-8034-55CFFEB12DEE}" destId="{90C0E984-7B83-4955-96A3-78CF096D8B0D}" srcOrd="0" destOrd="0" presId="urn:microsoft.com/office/officeart/2005/8/layout/hierarchy1"/>
    <dgm:cxn modelId="{1F6687E1-329E-462D-87EB-734BF51C4F41}" type="presParOf" srcId="{C49B98F8-2A28-4F8C-8034-55CFFEB12DEE}" destId="{BC89D742-8F2B-439E-8FA5-EB9C9D0DDAA2}" srcOrd="1" destOrd="0" presId="urn:microsoft.com/office/officeart/2005/8/layout/hierarchy1"/>
    <dgm:cxn modelId="{BC3CA842-A4CE-4D3A-B3BD-2F369B83B193}" type="presParOf" srcId="{0847DA77-16DB-4FAF-B3D3-B03E98130171}" destId="{42E0ABE1-6988-439D-9996-661035A7D9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15DAF-6103-480F-9B94-A980AAEAAB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4E02CE20-7432-4093-A374-853E41DDEF51}">
      <dgm:prSet phldrT="[Text]" custT="1"/>
      <dgm:spPr/>
      <dgm:t>
        <a:bodyPr/>
        <a:lstStyle/>
        <a:p>
          <a:r>
            <a:rPr lang="en-IN" sz="1800" dirty="0"/>
            <a:t>Assessable value</a:t>
          </a:r>
        </a:p>
      </dgm:t>
    </dgm:pt>
    <dgm:pt modelId="{62425C61-B042-4F9A-8AC0-DC8B022BF954}" type="parTrans" cxnId="{09752031-074D-462C-A06D-B1C19482CE64}">
      <dgm:prSet/>
      <dgm:spPr/>
      <dgm:t>
        <a:bodyPr/>
        <a:lstStyle/>
        <a:p>
          <a:endParaRPr lang="en-IN"/>
        </a:p>
      </dgm:t>
    </dgm:pt>
    <dgm:pt modelId="{CD285507-4805-49C8-B0D0-CC2CBFD1AF60}" type="sibTrans" cxnId="{09752031-074D-462C-A06D-B1C19482CE64}">
      <dgm:prSet/>
      <dgm:spPr/>
      <dgm:t>
        <a:bodyPr/>
        <a:lstStyle/>
        <a:p>
          <a:endParaRPr lang="en-IN"/>
        </a:p>
      </dgm:t>
    </dgm:pt>
    <dgm:pt modelId="{AE97FC0E-F09B-4695-8D1B-BB0081FC92DE}">
      <dgm:prSet phldrT="[Text]" custT="1"/>
      <dgm:spPr/>
      <dgm:t>
        <a:bodyPr/>
        <a:lstStyle/>
        <a:p>
          <a:r>
            <a:rPr lang="en-IN" sz="1600" dirty="0"/>
            <a:t>Import</a:t>
          </a:r>
        </a:p>
      </dgm:t>
    </dgm:pt>
    <dgm:pt modelId="{683FD61D-6772-4338-878E-13274B79A33F}" type="parTrans" cxnId="{9C0ACF1C-22E9-441B-BB54-09B643C10FA4}">
      <dgm:prSet/>
      <dgm:spPr/>
      <dgm:t>
        <a:bodyPr/>
        <a:lstStyle/>
        <a:p>
          <a:endParaRPr lang="en-IN"/>
        </a:p>
      </dgm:t>
    </dgm:pt>
    <dgm:pt modelId="{A4307A14-A6E5-4E68-AC0A-58A1C94F9E36}" type="sibTrans" cxnId="{9C0ACF1C-22E9-441B-BB54-09B643C10FA4}">
      <dgm:prSet/>
      <dgm:spPr/>
      <dgm:t>
        <a:bodyPr/>
        <a:lstStyle/>
        <a:p>
          <a:endParaRPr lang="en-IN"/>
        </a:p>
      </dgm:t>
    </dgm:pt>
    <dgm:pt modelId="{67C5433C-DC8F-4942-B7C3-C8240332CF89}">
      <dgm:prSet phldrT="[Text]" custT="1"/>
      <dgm:spPr/>
      <dgm:t>
        <a:bodyPr/>
        <a:lstStyle/>
        <a:p>
          <a:r>
            <a:rPr lang="en-IN" sz="1600" dirty="0"/>
            <a:t>Export</a:t>
          </a:r>
        </a:p>
      </dgm:t>
    </dgm:pt>
    <dgm:pt modelId="{90DF7229-7E6E-4C7D-99AA-D3CFA9DDB607}" type="parTrans" cxnId="{11C2B939-BE02-4E98-9799-B7115CAD6103}">
      <dgm:prSet/>
      <dgm:spPr/>
      <dgm:t>
        <a:bodyPr/>
        <a:lstStyle/>
        <a:p>
          <a:endParaRPr lang="en-IN"/>
        </a:p>
      </dgm:t>
    </dgm:pt>
    <dgm:pt modelId="{AB39045E-BD07-4DDB-971F-96ECCA2A38A3}" type="sibTrans" cxnId="{11C2B939-BE02-4E98-9799-B7115CAD6103}">
      <dgm:prSet/>
      <dgm:spPr/>
      <dgm:t>
        <a:bodyPr/>
        <a:lstStyle/>
        <a:p>
          <a:endParaRPr lang="en-IN"/>
        </a:p>
      </dgm:t>
    </dgm:pt>
    <dgm:pt modelId="{B10D0623-5EDB-4D57-90B2-E9B1CC7C23E3}">
      <dgm:prSet custT="1"/>
      <dgm:spPr/>
      <dgm:t>
        <a:bodyPr/>
        <a:lstStyle/>
        <a:p>
          <a:r>
            <a:rPr lang="en-IN" sz="1400" dirty="0"/>
            <a:t>Transaction </a:t>
          </a:r>
          <a:r>
            <a:rPr lang="en-IN" sz="1400" i="1" dirty="0"/>
            <a:t>value</a:t>
          </a:r>
        </a:p>
        <a:p>
          <a:r>
            <a:rPr lang="en-IN" sz="1100" i="1" dirty="0"/>
            <a:t>With </a:t>
          </a:r>
          <a:r>
            <a:rPr lang="en-IN" sz="1100" dirty="0"/>
            <a:t>prescribed additions</a:t>
          </a:r>
        </a:p>
        <a:p>
          <a:r>
            <a:rPr lang="en-IN" sz="1100" dirty="0"/>
            <a:t>Rule 10 of Import Valuation Rules</a:t>
          </a:r>
        </a:p>
        <a:p>
          <a:endParaRPr lang="en-IN" sz="700" dirty="0"/>
        </a:p>
      </dgm:t>
    </dgm:pt>
    <dgm:pt modelId="{7D232507-87E7-4FD1-9F2E-1A0BD5027866}" type="parTrans" cxnId="{69C2F593-8847-42D3-A30E-8E4243F9A69C}">
      <dgm:prSet/>
      <dgm:spPr/>
      <dgm:t>
        <a:bodyPr/>
        <a:lstStyle/>
        <a:p>
          <a:endParaRPr lang="en-IN"/>
        </a:p>
      </dgm:t>
    </dgm:pt>
    <dgm:pt modelId="{0531F426-0BF0-4DAE-B6AA-A15C7D8D4E17}" type="sibTrans" cxnId="{69C2F593-8847-42D3-A30E-8E4243F9A69C}">
      <dgm:prSet/>
      <dgm:spPr/>
      <dgm:t>
        <a:bodyPr/>
        <a:lstStyle/>
        <a:p>
          <a:endParaRPr lang="en-IN"/>
        </a:p>
      </dgm:t>
    </dgm:pt>
    <dgm:pt modelId="{257A69B6-7B4E-42BC-BDE3-42EEA3B0FCCC}">
      <dgm:prSet custT="1"/>
      <dgm:spPr/>
      <dgm:t>
        <a:bodyPr/>
        <a:lstStyle/>
        <a:p>
          <a:r>
            <a:rPr lang="en-IN" sz="1600" dirty="0"/>
            <a:t>Price at the place of export</a:t>
          </a:r>
        </a:p>
      </dgm:t>
    </dgm:pt>
    <dgm:pt modelId="{9AA17F5C-8BAF-4BE9-B1AF-40BE92CF227F}" type="parTrans" cxnId="{9DD8841C-6980-4546-AAA7-35FFC90575FB}">
      <dgm:prSet/>
      <dgm:spPr/>
      <dgm:t>
        <a:bodyPr/>
        <a:lstStyle/>
        <a:p>
          <a:endParaRPr lang="en-IN"/>
        </a:p>
      </dgm:t>
    </dgm:pt>
    <dgm:pt modelId="{FF76CE5A-1823-4E6A-BB69-6E00B29B0D28}" type="sibTrans" cxnId="{9DD8841C-6980-4546-AAA7-35FFC90575FB}">
      <dgm:prSet/>
      <dgm:spPr/>
      <dgm:t>
        <a:bodyPr/>
        <a:lstStyle/>
        <a:p>
          <a:endParaRPr lang="en-IN"/>
        </a:p>
      </dgm:t>
    </dgm:pt>
    <dgm:pt modelId="{7D7D20EC-B0F4-41E4-BE91-CFB38F9DFF1B}">
      <dgm:prSet custT="1"/>
      <dgm:spPr/>
      <dgm:t>
        <a:bodyPr/>
        <a:lstStyle/>
        <a:p>
          <a:r>
            <a:rPr lang="en-IN" sz="1100" dirty="0"/>
            <a:t>Transport</a:t>
          </a:r>
        </a:p>
        <a:p>
          <a:r>
            <a:rPr lang="en-IN" sz="1100" dirty="0"/>
            <a:t>Insurance</a:t>
          </a:r>
        </a:p>
        <a:p>
          <a:r>
            <a:rPr lang="en-IN" sz="1100" dirty="0"/>
            <a:t>Handling</a:t>
          </a:r>
        </a:p>
        <a:p>
          <a:r>
            <a:rPr lang="en-IN" sz="1100" dirty="0"/>
            <a:t>Brokerage</a:t>
          </a:r>
        </a:p>
        <a:p>
          <a:r>
            <a:rPr lang="en-IN" sz="1100" dirty="0"/>
            <a:t>Packing</a:t>
          </a:r>
        </a:p>
        <a:p>
          <a:r>
            <a:rPr lang="en-IN" sz="1100" dirty="0"/>
            <a:t>Royalty</a:t>
          </a:r>
        </a:p>
        <a:p>
          <a:endParaRPr lang="en-IN" sz="700" dirty="0"/>
        </a:p>
      </dgm:t>
    </dgm:pt>
    <dgm:pt modelId="{25688788-0E21-43F5-B12A-886E5A36BF13}" type="parTrans" cxnId="{42D994A9-E752-4D4D-9347-6801BBB289F5}">
      <dgm:prSet/>
      <dgm:spPr/>
      <dgm:t>
        <a:bodyPr/>
        <a:lstStyle/>
        <a:p>
          <a:endParaRPr lang="en-IN"/>
        </a:p>
      </dgm:t>
    </dgm:pt>
    <dgm:pt modelId="{59E783FB-3DBA-4C07-B1DD-C4FB3C60E0E3}" type="sibTrans" cxnId="{42D994A9-E752-4D4D-9347-6801BBB289F5}">
      <dgm:prSet/>
      <dgm:spPr/>
      <dgm:t>
        <a:bodyPr/>
        <a:lstStyle/>
        <a:p>
          <a:endParaRPr lang="en-IN"/>
        </a:p>
      </dgm:t>
    </dgm:pt>
    <dgm:pt modelId="{A1EBF823-3F4D-475F-9BCA-588CAA56AD4E}" type="pres">
      <dgm:prSet presAssocID="{C7015DAF-6103-480F-9B94-A980AAEAAB0B}" presName="hierChild1" presStyleCnt="0">
        <dgm:presLayoutVars>
          <dgm:orgChart val="1"/>
          <dgm:chPref val="1"/>
          <dgm:dir/>
          <dgm:animOne val="branch"/>
          <dgm:animLvl val="lvl"/>
          <dgm:resizeHandles/>
        </dgm:presLayoutVars>
      </dgm:prSet>
      <dgm:spPr/>
    </dgm:pt>
    <dgm:pt modelId="{F947559D-0D2C-4E1C-99F8-7C012538EDB6}" type="pres">
      <dgm:prSet presAssocID="{4E02CE20-7432-4093-A374-853E41DDEF51}" presName="hierRoot1" presStyleCnt="0">
        <dgm:presLayoutVars>
          <dgm:hierBranch val="init"/>
        </dgm:presLayoutVars>
      </dgm:prSet>
      <dgm:spPr/>
    </dgm:pt>
    <dgm:pt modelId="{3871A321-C0BD-4166-A089-92A898FE2913}" type="pres">
      <dgm:prSet presAssocID="{4E02CE20-7432-4093-A374-853E41DDEF51}" presName="rootComposite1" presStyleCnt="0"/>
      <dgm:spPr/>
    </dgm:pt>
    <dgm:pt modelId="{E8654713-8DC4-451A-B70B-CD610FE5321A}" type="pres">
      <dgm:prSet presAssocID="{4E02CE20-7432-4093-A374-853E41DDEF51}" presName="rootText1" presStyleLbl="node0" presStyleIdx="0" presStyleCnt="1">
        <dgm:presLayoutVars>
          <dgm:chPref val="3"/>
        </dgm:presLayoutVars>
      </dgm:prSet>
      <dgm:spPr/>
    </dgm:pt>
    <dgm:pt modelId="{D4BC379F-D019-4D71-9E88-613CD5859213}" type="pres">
      <dgm:prSet presAssocID="{4E02CE20-7432-4093-A374-853E41DDEF51}" presName="rootConnector1" presStyleLbl="node1" presStyleIdx="0" presStyleCnt="0"/>
      <dgm:spPr/>
    </dgm:pt>
    <dgm:pt modelId="{B85C3CFB-B669-4826-AE3D-A675FD75D62E}" type="pres">
      <dgm:prSet presAssocID="{4E02CE20-7432-4093-A374-853E41DDEF51}" presName="hierChild2" presStyleCnt="0"/>
      <dgm:spPr/>
    </dgm:pt>
    <dgm:pt modelId="{9268C04A-249A-4C3C-8E61-C6C3A0D960A6}" type="pres">
      <dgm:prSet presAssocID="{683FD61D-6772-4338-878E-13274B79A33F}" presName="Name37" presStyleLbl="parChTrans1D2" presStyleIdx="0" presStyleCnt="2"/>
      <dgm:spPr/>
    </dgm:pt>
    <dgm:pt modelId="{0C6B877F-A173-40BC-B27F-BDD86A678123}" type="pres">
      <dgm:prSet presAssocID="{AE97FC0E-F09B-4695-8D1B-BB0081FC92DE}" presName="hierRoot2" presStyleCnt="0">
        <dgm:presLayoutVars>
          <dgm:hierBranch val="init"/>
        </dgm:presLayoutVars>
      </dgm:prSet>
      <dgm:spPr/>
    </dgm:pt>
    <dgm:pt modelId="{84A37249-AD37-4173-8032-80E082AF5A8E}" type="pres">
      <dgm:prSet presAssocID="{AE97FC0E-F09B-4695-8D1B-BB0081FC92DE}" presName="rootComposite" presStyleCnt="0"/>
      <dgm:spPr/>
    </dgm:pt>
    <dgm:pt modelId="{CF38F644-9BD8-4557-B831-26A6E518662D}" type="pres">
      <dgm:prSet presAssocID="{AE97FC0E-F09B-4695-8D1B-BB0081FC92DE}" presName="rootText" presStyleLbl="node2" presStyleIdx="0" presStyleCnt="2" custScaleX="53616" custLinFactX="-40693" custLinFactNeighborX="-100000" custLinFactNeighborY="-2520">
        <dgm:presLayoutVars>
          <dgm:chPref val="3"/>
        </dgm:presLayoutVars>
      </dgm:prSet>
      <dgm:spPr/>
    </dgm:pt>
    <dgm:pt modelId="{4BCFE41D-AEFE-4CD9-9724-BB2C5AF2C117}" type="pres">
      <dgm:prSet presAssocID="{AE97FC0E-F09B-4695-8D1B-BB0081FC92DE}" presName="rootConnector" presStyleLbl="node2" presStyleIdx="0" presStyleCnt="2"/>
      <dgm:spPr/>
    </dgm:pt>
    <dgm:pt modelId="{A0DD5402-D6D4-4EE0-B771-316D77107741}" type="pres">
      <dgm:prSet presAssocID="{AE97FC0E-F09B-4695-8D1B-BB0081FC92DE}" presName="hierChild4" presStyleCnt="0"/>
      <dgm:spPr/>
    </dgm:pt>
    <dgm:pt modelId="{41381804-C008-4608-90E6-2F49A446E4A6}" type="pres">
      <dgm:prSet presAssocID="{7D232507-87E7-4FD1-9F2E-1A0BD5027866}" presName="Name37" presStyleLbl="parChTrans1D3" presStyleIdx="0" presStyleCnt="2"/>
      <dgm:spPr/>
    </dgm:pt>
    <dgm:pt modelId="{2ECFB6C1-739A-40B3-BC0D-D5ED362D4A32}" type="pres">
      <dgm:prSet presAssocID="{B10D0623-5EDB-4D57-90B2-E9B1CC7C23E3}" presName="hierRoot2" presStyleCnt="0">
        <dgm:presLayoutVars>
          <dgm:hierBranch val="init"/>
        </dgm:presLayoutVars>
      </dgm:prSet>
      <dgm:spPr/>
    </dgm:pt>
    <dgm:pt modelId="{04CF2B36-19FC-414E-9068-70317BCAE57C}" type="pres">
      <dgm:prSet presAssocID="{B10D0623-5EDB-4D57-90B2-E9B1CC7C23E3}" presName="rootComposite" presStyleCnt="0"/>
      <dgm:spPr/>
    </dgm:pt>
    <dgm:pt modelId="{0CF297CB-3F37-4CB4-ADFC-7452A47427C7}" type="pres">
      <dgm:prSet presAssocID="{B10D0623-5EDB-4D57-90B2-E9B1CC7C23E3}" presName="rootText" presStyleLbl="node3" presStyleIdx="0" presStyleCnt="2" custScaleX="142687" custScaleY="122721" custLinFactX="-8231" custLinFactNeighborX="-100000" custLinFactNeighborY="-4158">
        <dgm:presLayoutVars>
          <dgm:chPref val="3"/>
        </dgm:presLayoutVars>
      </dgm:prSet>
      <dgm:spPr/>
    </dgm:pt>
    <dgm:pt modelId="{7E26EA43-F29A-4C6A-8B7B-AA49998E60EF}" type="pres">
      <dgm:prSet presAssocID="{B10D0623-5EDB-4D57-90B2-E9B1CC7C23E3}" presName="rootConnector" presStyleLbl="node3" presStyleIdx="0" presStyleCnt="2"/>
      <dgm:spPr/>
    </dgm:pt>
    <dgm:pt modelId="{DA7EBD8E-1A16-4415-851F-105EB482A734}" type="pres">
      <dgm:prSet presAssocID="{B10D0623-5EDB-4D57-90B2-E9B1CC7C23E3}" presName="hierChild4" presStyleCnt="0"/>
      <dgm:spPr/>
    </dgm:pt>
    <dgm:pt modelId="{15C7ABB4-7A77-47F0-81AB-7DA4EFC4C4D2}" type="pres">
      <dgm:prSet presAssocID="{25688788-0E21-43F5-B12A-886E5A36BF13}" presName="Name37" presStyleLbl="parChTrans1D4" presStyleIdx="0" presStyleCnt="1"/>
      <dgm:spPr/>
    </dgm:pt>
    <dgm:pt modelId="{997E4E19-C2C7-4C00-AACA-25CBEF2D78A7}" type="pres">
      <dgm:prSet presAssocID="{7D7D20EC-B0F4-41E4-BE91-CFB38F9DFF1B}" presName="hierRoot2" presStyleCnt="0">
        <dgm:presLayoutVars>
          <dgm:hierBranch val="init"/>
        </dgm:presLayoutVars>
      </dgm:prSet>
      <dgm:spPr/>
    </dgm:pt>
    <dgm:pt modelId="{1C2F08EB-B3A8-49A2-9556-478D8A767034}" type="pres">
      <dgm:prSet presAssocID="{7D7D20EC-B0F4-41E4-BE91-CFB38F9DFF1B}" presName="rootComposite" presStyleCnt="0"/>
      <dgm:spPr/>
    </dgm:pt>
    <dgm:pt modelId="{F8086564-09CD-4948-9E9D-09CC5C2BDF01}" type="pres">
      <dgm:prSet presAssocID="{7D7D20EC-B0F4-41E4-BE91-CFB38F9DFF1B}" presName="rootText" presStyleLbl="node4" presStyleIdx="0" presStyleCnt="1" custScaleY="250584">
        <dgm:presLayoutVars>
          <dgm:chPref val="3"/>
        </dgm:presLayoutVars>
      </dgm:prSet>
      <dgm:spPr/>
    </dgm:pt>
    <dgm:pt modelId="{A29B1931-9B8F-49E2-9A51-6FEC70343F0B}" type="pres">
      <dgm:prSet presAssocID="{7D7D20EC-B0F4-41E4-BE91-CFB38F9DFF1B}" presName="rootConnector" presStyleLbl="node4" presStyleIdx="0" presStyleCnt="1"/>
      <dgm:spPr/>
    </dgm:pt>
    <dgm:pt modelId="{2F94B9A9-1FCA-4AE7-AE83-E840EECF203B}" type="pres">
      <dgm:prSet presAssocID="{7D7D20EC-B0F4-41E4-BE91-CFB38F9DFF1B}" presName="hierChild4" presStyleCnt="0"/>
      <dgm:spPr/>
    </dgm:pt>
    <dgm:pt modelId="{39437E5A-7AFE-4AD6-9DF1-D381CF1409BD}" type="pres">
      <dgm:prSet presAssocID="{7D7D20EC-B0F4-41E4-BE91-CFB38F9DFF1B}" presName="hierChild5" presStyleCnt="0"/>
      <dgm:spPr/>
    </dgm:pt>
    <dgm:pt modelId="{A915170F-9FF1-4C96-BD89-8BBAE28A07C9}" type="pres">
      <dgm:prSet presAssocID="{B10D0623-5EDB-4D57-90B2-E9B1CC7C23E3}" presName="hierChild5" presStyleCnt="0"/>
      <dgm:spPr/>
    </dgm:pt>
    <dgm:pt modelId="{C73412DC-0405-433D-A4A8-CBC90406FF02}" type="pres">
      <dgm:prSet presAssocID="{AE97FC0E-F09B-4695-8D1B-BB0081FC92DE}" presName="hierChild5" presStyleCnt="0"/>
      <dgm:spPr/>
    </dgm:pt>
    <dgm:pt modelId="{A3FFDB12-0FB9-4FB8-9AC0-93F2862345B1}" type="pres">
      <dgm:prSet presAssocID="{90DF7229-7E6E-4C7D-99AA-D3CFA9DDB607}" presName="Name37" presStyleLbl="parChTrans1D2" presStyleIdx="1" presStyleCnt="2"/>
      <dgm:spPr/>
    </dgm:pt>
    <dgm:pt modelId="{F68D326F-A116-48C2-8ACD-D57B87F508CD}" type="pres">
      <dgm:prSet presAssocID="{67C5433C-DC8F-4942-B7C3-C8240332CF89}" presName="hierRoot2" presStyleCnt="0">
        <dgm:presLayoutVars>
          <dgm:hierBranch val="init"/>
        </dgm:presLayoutVars>
      </dgm:prSet>
      <dgm:spPr/>
    </dgm:pt>
    <dgm:pt modelId="{432DD4AD-0F8E-4727-BA4F-B2215232734D}" type="pres">
      <dgm:prSet presAssocID="{67C5433C-DC8F-4942-B7C3-C8240332CF89}" presName="rootComposite" presStyleCnt="0"/>
      <dgm:spPr/>
    </dgm:pt>
    <dgm:pt modelId="{18A2156F-EC54-4859-A175-96D24C8E8A8B}" type="pres">
      <dgm:prSet presAssocID="{67C5433C-DC8F-4942-B7C3-C8240332CF89}" presName="rootText" presStyleLbl="node2" presStyleIdx="1" presStyleCnt="2" custScaleX="112139" custLinFactX="21465" custLinFactNeighborX="100000" custLinFactNeighborY="-11716">
        <dgm:presLayoutVars>
          <dgm:chPref val="3"/>
        </dgm:presLayoutVars>
      </dgm:prSet>
      <dgm:spPr/>
    </dgm:pt>
    <dgm:pt modelId="{22D645BE-C700-4900-96E8-E7BC8D7E19DD}" type="pres">
      <dgm:prSet presAssocID="{67C5433C-DC8F-4942-B7C3-C8240332CF89}" presName="rootConnector" presStyleLbl="node2" presStyleIdx="1" presStyleCnt="2"/>
      <dgm:spPr/>
    </dgm:pt>
    <dgm:pt modelId="{CB7421C7-0C3D-47C5-B2E5-BC290DF0D4D2}" type="pres">
      <dgm:prSet presAssocID="{67C5433C-DC8F-4942-B7C3-C8240332CF89}" presName="hierChild4" presStyleCnt="0"/>
      <dgm:spPr/>
    </dgm:pt>
    <dgm:pt modelId="{4451266C-CFFE-4B85-AAE7-EDCF6A35A39F}" type="pres">
      <dgm:prSet presAssocID="{9AA17F5C-8BAF-4BE9-B1AF-40BE92CF227F}" presName="Name37" presStyleLbl="parChTrans1D3" presStyleIdx="1" presStyleCnt="2"/>
      <dgm:spPr/>
    </dgm:pt>
    <dgm:pt modelId="{CBA82A7A-77EA-4A2B-8E65-8544361BC4AA}" type="pres">
      <dgm:prSet presAssocID="{257A69B6-7B4E-42BC-BDE3-42EEA3B0FCCC}" presName="hierRoot2" presStyleCnt="0">
        <dgm:presLayoutVars>
          <dgm:hierBranch val="init"/>
        </dgm:presLayoutVars>
      </dgm:prSet>
      <dgm:spPr/>
    </dgm:pt>
    <dgm:pt modelId="{47C1E967-BAF2-47FF-AFF1-2BDF1A17CA93}" type="pres">
      <dgm:prSet presAssocID="{257A69B6-7B4E-42BC-BDE3-42EEA3B0FCCC}" presName="rootComposite" presStyleCnt="0"/>
      <dgm:spPr/>
    </dgm:pt>
    <dgm:pt modelId="{E866FF7B-1B5D-41A1-9A21-D112CAD6E70B}" type="pres">
      <dgm:prSet presAssocID="{257A69B6-7B4E-42BC-BDE3-42EEA3B0FCCC}" presName="rootText" presStyleLbl="node3" presStyleIdx="1" presStyleCnt="2" custScaleX="98423" custLinFactX="7652" custLinFactNeighborX="100000" custLinFactNeighborY="-14746">
        <dgm:presLayoutVars>
          <dgm:chPref val="3"/>
        </dgm:presLayoutVars>
      </dgm:prSet>
      <dgm:spPr/>
    </dgm:pt>
    <dgm:pt modelId="{C2F2FBA6-39F8-4735-9732-2BBCBBF4E249}" type="pres">
      <dgm:prSet presAssocID="{257A69B6-7B4E-42BC-BDE3-42EEA3B0FCCC}" presName="rootConnector" presStyleLbl="node3" presStyleIdx="1" presStyleCnt="2"/>
      <dgm:spPr/>
    </dgm:pt>
    <dgm:pt modelId="{C24CFE9F-44AF-4025-A26A-7D7E3762ABE0}" type="pres">
      <dgm:prSet presAssocID="{257A69B6-7B4E-42BC-BDE3-42EEA3B0FCCC}" presName="hierChild4" presStyleCnt="0"/>
      <dgm:spPr/>
    </dgm:pt>
    <dgm:pt modelId="{587014C2-463A-49E0-866E-C6DB384939F3}" type="pres">
      <dgm:prSet presAssocID="{257A69B6-7B4E-42BC-BDE3-42EEA3B0FCCC}" presName="hierChild5" presStyleCnt="0"/>
      <dgm:spPr/>
    </dgm:pt>
    <dgm:pt modelId="{76EBDC59-F7A1-4099-B459-22C9124FEC95}" type="pres">
      <dgm:prSet presAssocID="{67C5433C-DC8F-4942-B7C3-C8240332CF89}" presName="hierChild5" presStyleCnt="0"/>
      <dgm:spPr/>
    </dgm:pt>
    <dgm:pt modelId="{9E813002-EE60-41BB-A621-98C3F11E8F35}" type="pres">
      <dgm:prSet presAssocID="{4E02CE20-7432-4093-A374-853E41DDEF51}" presName="hierChild3" presStyleCnt="0"/>
      <dgm:spPr/>
    </dgm:pt>
  </dgm:ptLst>
  <dgm:cxnLst>
    <dgm:cxn modelId="{072EAE0D-8FF3-4319-A70E-A71990105325}" type="presOf" srcId="{683FD61D-6772-4338-878E-13274B79A33F}" destId="{9268C04A-249A-4C3C-8E61-C6C3A0D960A6}" srcOrd="0" destOrd="0" presId="urn:microsoft.com/office/officeart/2005/8/layout/orgChart1"/>
    <dgm:cxn modelId="{32120313-CD14-4FA6-AE9A-6CB54D373927}" type="presOf" srcId="{B10D0623-5EDB-4D57-90B2-E9B1CC7C23E3}" destId="{7E26EA43-F29A-4C6A-8B7B-AA49998E60EF}" srcOrd="1" destOrd="0" presId="urn:microsoft.com/office/officeart/2005/8/layout/orgChart1"/>
    <dgm:cxn modelId="{786CF017-6D4C-4599-AC39-4D918E30FBE6}" type="presOf" srcId="{AE97FC0E-F09B-4695-8D1B-BB0081FC92DE}" destId="{CF38F644-9BD8-4557-B831-26A6E518662D}" srcOrd="0" destOrd="0" presId="urn:microsoft.com/office/officeart/2005/8/layout/orgChart1"/>
    <dgm:cxn modelId="{9DD8841C-6980-4546-AAA7-35FFC90575FB}" srcId="{67C5433C-DC8F-4942-B7C3-C8240332CF89}" destId="{257A69B6-7B4E-42BC-BDE3-42EEA3B0FCCC}" srcOrd="0" destOrd="0" parTransId="{9AA17F5C-8BAF-4BE9-B1AF-40BE92CF227F}" sibTransId="{FF76CE5A-1823-4E6A-BB69-6E00B29B0D28}"/>
    <dgm:cxn modelId="{01D89C1C-687C-492C-B084-91554723CC02}" type="presOf" srcId="{4E02CE20-7432-4093-A374-853E41DDEF51}" destId="{E8654713-8DC4-451A-B70B-CD610FE5321A}" srcOrd="0" destOrd="0" presId="urn:microsoft.com/office/officeart/2005/8/layout/orgChart1"/>
    <dgm:cxn modelId="{9C0ACF1C-22E9-441B-BB54-09B643C10FA4}" srcId="{4E02CE20-7432-4093-A374-853E41DDEF51}" destId="{AE97FC0E-F09B-4695-8D1B-BB0081FC92DE}" srcOrd="0" destOrd="0" parTransId="{683FD61D-6772-4338-878E-13274B79A33F}" sibTransId="{A4307A14-A6E5-4E68-AC0A-58A1C94F9E36}"/>
    <dgm:cxn modelId="{F8CE0729-F7DB-4DBE-8C0E-3EFF388A2958}" type="presOf" srcId="{C7015DAF-6103-480F-9B94-A980AAEAAB0B}" destId="{A1EBF823-3F4D-475F-9BCA-588CAA56AD4E}" srcOrd="0" destOrd="0" presId="urn:microsoft.com/office/officeart/2005/8/layout/orgChart1"/>
    <dgm:cxn modelId="{DF5ED22A-CF23-4581-B881-3131E7714DAD}" type="presOf" srcId="{67C5433C-DC8F-4942-B7C3-C8240332CF89}" destId="{22D645BE-C700-4900-96E8-E7BC8D7E19DD}" srcOrd="1" destOrd="0" presId="urn:microsoft.com/office/officeart/2005/8/layout/orgChart1"/>
    <dgm:cxn modelId="{09752031-074D-462C-A06D-B1C19482CE64}" srcId="{C7015DAF-6103-480F-9B94-A980AAEAAB0B}" destId="{4E02CE20-7432-4093-A374-853E41DDEF51}" srcOrd="0" destOrd="0" parTransId="{62425C61-B042-4F9A-8AC0-DC8B022BF954}" sibTransId="{CD285507-4805-49C8-B0D0-CC2CBFD1AF60}"/>
    <dgm:cxn modelId="{11C2B939-BE02-4E98-9799-B7115CAD6103}" srcId="{4E02CE20-7432-4093-A374-853E41DDEF51}" destId="{67C5433C-DC8F-4942-B7C3-C8240332CF89}" srcOrd="1" destOrd="0" parTransId="{90DF7229-7E6E-4C7D-99AA-D3CFA9DDB607}" sibTransId="{AB39045E-BD07-4DDB-971F-96ECCA2A38A3}"/>
    <dgm:cxn modelId="{9AE2D163-7378-4FA0-BC54-8D7216DFB0E6}" type="presOf" srcId="{90DF7229-7E6E-4C7D-99AA-D3CFA9DDB607}" destId="{A3FFDB12-0FB9-4FB8-9AC0-93F2862345B1}" srcOrd="0" destOrd="0" presId="urn:microsoft.com/office/officeart/2005/8/layout/orgChart1"/>
    <dgm:cxn modelId="{869FFB4C-452A-4C4F-BD65-2847527A798B}" type="presOf" srcId="{7D7D20EC-B0F4-41E4-BE91-CFB38F9DFF1B}" destId="{F8086564-09CD-4948-9E9D-09CC5C2BDF01}" srcOrd="0" destOrd="0" presId="urn:microsoft.com/office/officeart/2005/8/layout/orgChart1"/>
    <dgm:cxn modelId="{8CCC9054-BF14-47A3-8CF0-0024BE275864}" type="presOf" srcId="{67C5433C-DC8F-4942-B7C3-C8240332CF89}" destId="{18A2156F-EC54-4859-A175-96D24C8E8A8B}" srcOrd="0" destOrd="0" presId="urn:microsoft.com/office/officeart/2005/8/layout/orgChart1"/>
    <dgm:cxn modelId="{DC0C598C-953C-414F-9F12-492BDF24FCA7}" type="presOf" srcId="{257A69B6-7B4E-42BC-BDE3-42EEA3B0FCCC}" destId="{E866FF7B-1B5D-41A1-9A21-D112CAD6E70B}" srcOrd="0" destOrd="0" presId="urn:microsoft.com/office/officeart/2005/8/layout/orgChart1"/>
    <dgm:cxn modelId="{69C2F593-8847-42D3-A30E-8E4243F9A69C}" srcId="{AE97FC0E-F09B-4695-8D1B-BB0081FC92DE}" destId="{B10D0623-5EDB-4D57-90B2-E9B1CC7C23E3}" srcOrd="0" destOrd="0" parTransId="{7D232507-87E7-4FD1-9F2E-1A0BD5027866}" sibTransId="{0531F426-0BF0-4DAE-B6AA-A15C7D8D4E17}"/>
    <dgm:cxn modelId="{F74DDA99-62C4-4930-BE73-2F90D65BB72A}" type="presOf" srcId="{9AA17F5C-8BAF-4BE9-B1AF-40BE92CF227F}" destId="{4451266C-CFFE-4B85-AAE7-EDCF6A35A39F}" srcOrd="0" destOrd="0" presId="urn:microsoft.com/office/officeart/2005/8/layout/orgChart1"/>
    <dgm:cxn modelId="{D7184EA4-D959-4DD8-9357-BF118B475BA2}" type="presOf" srcId="{AE97FC0E-F09B-4695-8D1B-BB0081FC92DE}" destId="{4BCFE41D-AEFE-4CD9-9724-BB2C5AF2C117}" srcOrd="1" destOrd="0" presId="urn:microsoft.com/office/officeart/2005/8/layout/orgChart1"/>
    <dgm:cxn modelId="{D1A5C4A6-F293-42F6-95EF-642793194DDC}" type="presOf" srcId="{25688788-0E21-43F5-B12A-886E5A36BF13}" destId="{15C7ABB4-7A77-47F0-81AB-7DA4EFC4C4D2}" srcOrd="0" destOrd="0" presId="urn:microsoft.com/office/officeart/2005/8/layout/orgChart1"/>
    <dgm:cxn modelId="{42D994A9-E752-4D4D-9347-6801BBB289F5}" srcId="{B10D0623-5EDB-4D57-90B2-E9B1CC7C23E3}" destId="{7D7D20EC-B0F4-41E4-BE91-CFB38F9DFF1B}" srcOrd="0" destOrd="0" parTransId="{25688788-0E21-43F5-B12A-886E5A36BF13}" sibTransId="{59E783FB-3DBA-4C07-B1DD-C4FB3C60E0E3}"/>
    <dgm:cxn modelId="{9E2229AE-1D6E-4201-BB95-1F20730A2E66}" type="presOf" srcId="{B10D0623-5EDB-4D57-90B2-E9B1CC7C23E3}" destId="{0CF297CB-3F37-4CB4-ADFC-7452A47427C7}" srcOrd="0" destOrd="0" presId="urn:microsoft.com/office/officeart/2005/8/layout/orgChart1"/>
    <dgm:cxn modelId="{208438B1-1D5A-482A-97C2-3C545BF97FDB}" type="presOf" srcId="{7D7D20EC-B0F4-41E4-BE91-CFB38F9DFF1B}" destId="{A29B1931-9B8F-49E2-9A51-6FEC70343F0B}" srcOrd="1" destOrd="0" presId="urn:microsoft.com/office/officeart/2005/8/layout/orgChart1"/>
    <dgm:cxn modelId="{16988AC7-EB11-43B8-BC63-6C3F25F65648}" type="presOf" srcId="{7D232507-87E7-4FD1-9F2E-1A0BD5027866}" destId="{41381804-C008-4608-90E6-2F49A446E4A6}" srcOrd="0" destOrd="0" presId="urn:microsoft.com/office/officeart/2005/8/layout/orgChart1"/>
    <dgm:cxn modelId="{3837D5D9-4F63-4B33-952E-D6E497CFC133}" type="presOf" srcId="{4E02CE20-7432-4093-A374-853E41DDEF51}" destId="{D4BC379F-D019-4D71-9E88-613CD5859213}" srcOrd="1" destOrd="0" presId="urn:microsoft.com/office/officeart/2005/8/layout/orgChart1"/>
    <dgm:cxn modelId="{D9E033F8-1EC5-4BC8-9ED4-857C2EC040EF}" type="presOf" srcId="{257A69B6-7B4E-42BC-BDE3-42EEA3B0FCCC}" destId="{C2F2FBA6-39F8-4735-9732-2BBCBBF4E249}" srcOrd="1" destOrd="0" presId="urn:microsoft.com/office/officeart/2005/8/layout/orgChart1"/>
    <dgm:cxn modelId="{787F2B4C-EDA8-4AAC-96BF-E630B9BA720E}" type="presParOf" srcId="{A1EBF823-3F4D-475F-9BCA-588CAA56AD4E}" destId="{F947559D-0D2C-4E1C-99F8-7C012538EDB6}" srcOrd="0" destOrd="0" presId="urn:microsoft.com/office/officeart/2005/8/layout/orgChart1"/>
    <dgm:cxn modelId="{AB96136B-3C4D-4B84-9359-318885E91CF9}" type="presParOf" srcId="{F947559D-0D2C-4E1C-99F8-7C012538EDB6}" destId="{3871A321-C0BD-4166-A089-92A898FE2913}" srcOrd="0" destOrd="0" presId="urn:microsoft.com/office/officeart/2005/8/layout/orgChart1"/>
    <dgm:cxn modelId="{B9E6239B-5C94-4F39-A641-0B91F64B244A}" type="presParOf" srcId="{3871A321-C0BD-4166-A089-92A898FE2913}" destId="{E8654713-8DC4-451A-B70B-CD610FE5321A}" srcOrd="0" destOrd="0" presId="urn:microsoft.com/office/officeart/2005/8/layout/orgChart1"/>
    <dgm:cxn modelId="{60C58DF5-5D07-4F96-9247-29D6F11F033F}" type="presParOf" srcId="{3871A321-C0BD-4166-A089-92A898FE2913}" destId="{D4BC379F-D019-4D71-9E88-613CD5859213}" srcOrd="1" destOrd="0" presId="urn:microsoft.com/office/officeart/2005/8/layout/orgChart1"/>
    <dgm:cxn modelId="{EA7F85C5-8456-4BC2-8880-0D00D267AD1F}" type="presParOf" srcId="{F947559D-0D2C-4E1C-99F8-7C012538EDB6}" destId="{B85C3CFB-B669-4826-AE3D-A675FD75D62E}" srcOrd="1" destOrd="0" presId="urn:microsoft.com/office/officeart/2005/8/layout/orgChart1"/>
    <dgm:cxn modelId="{54CCAA8D-7550-4938-8F47-514070A444DF}" type="presParOf" srcId="{B85C3CFB-B669-4826-AE3D-A675FD75D62E}" destId="{9268C04A-249A-4C3C-8E61-C6C3A0D960A6}" srcOrd="0" destOrd="0" presId="urn:microsoft.com/office/officeart/2005/8/layout/orgChart1"/>
    <dgm:cxn modelId="{16960802-658E-4BC0-AAAA-F4FB0279AE17}" type="presParOf" srcId="{B85C3CFB-B669-4826-AE3D-A675FD75D62E}" destId="{0C6B877F-A173-40BC-B27F-BDD86A678123}" srcOrd="1" destOrd="0" presId="urn:microsoft.com/office/officeart/2005/8/layout/orgChart1"/>
    <dgm:cxn modelId="{818AE6E0-FE3C-434A-A1A3-407B7E04121B}" type="presParOf" srcId="{0C6B877F-A173-40BC-B27F-BDD86A678123}" destId="{84A37249-AD37-4173-8032-80E082AF5A8E}" srcOrd="0" destOrd="0" presId="urn:microsoft.com/office/officeart/2005/8/layout/orgChart1"/>
    <dgm:cxn modelId="{977D189E-41D4-467C-AD64-33235D9A8F11}" type="presParOf" srcId="{84A37249-AD37-4173-8032-80E082AF5A8E}" destId="{CF38F644-9BD8-4557-B831-26A6E518662D}" srcOrd="0" destOrd="0" presId="urn:microsoft.com/office/officeart/2005/8/layout/orgChart1"/>
    <dgm:cxn modelId="{DDDA3458-AE4F-4873-A5EB-0AF84F8E4B39}" type="presParOf" srcId="{84A37249-AD37-4173-8032-80E082AF5A8E}" destId="{4BCFE41D-AEFE-4CD9-9724-BB2C5AF2C117}" srcOrd="1" destOrd="0" presId="urn:microsoft.com/office/officeart/2005/8/layout/orgChart1"/>
    <dgm:cxn modelId="{2021719C-D0B3-4263-A9AA-3BEA7AF7B953}" type="presParOf" srcId="{0C6B877F-A173-40BC-B27F-BDD86A678123}" destId="{A0DD5402-D6D4-4EE0-B771-316D77107741}" srcOrd="1" destOrd="0" presId="urn:microsoft.com/office/officeart/2005/8/layout/orgChart1"/>
    <dgm:cxn modelId="{EAD043BD-B7BC-4D92-B828-873EB522FB5C}" type="presParOf" srcId="{A0DD5402-D6D4-4EE0-B771-316D77107741}" destId="{41381804-C008-4608-90E6-2F49A446E4A6}" srcOrd="0" destOrd="0" presId="urn:microsoft.com/office/officeart/2005/8/layout/orgChart1"/>
    <dgm:cxn modelId="{9B435FF3-31FF-4B6E-B0A7-33F869522478}" type="presParOf" srcId="{A0DD5402-D6D4-4EE0-B771-316D77107741}" destId="{2ECFB6C1-739A-40B3-BC0D-D5ED362D4A32}" srcOrd="1" destOrd="0" presId="urn:microsoft.com/office/officeart/2005/8/layout/orgChart1"/>
    <dgm:cxn modelId="{CE0D877A-C08A-434C-96AD-158F392BB890}" type="presParOf" srcId="{2ECFB6C1-739A-40B3-BC0D-D5ED362D4A32}" destId="{04CF2B36-19FC-414E-9068-70317BCAE57C}" srcOrd="0" destOrd="0" presId="urn:microsoft.com/office/officeart/2005/8/layout/orgChart1"/>
    <dgm:cxn modelId="{1B99E8D0-1AA5-4569-AA9A-7F6F8560CB99}" type="presParOf" srcId="{04CF2B36-19FC-414E-9068-70317BCAE57C}" destId="{0CF297CB-3F37-4CB4-ADFC-7452A47427C7}" srcOrd="0" destOrd="0" presId="urn:microsoft.com/office/officeart/2005/8/layout/orgChart1"/>
    <dgm:cxn modelId="{4D2205B0-01DC-411E-8007-4B54440FCB15}" type="presParOf" srcId="{04CF2B36-19FC-414E-9068-70317BCAE57C}" destId="{7E26EA43-F29A-4C6A-8B7B-AA49998E60EF}" srcOrd="1" destOrd="0" presId="urn:microsoft.com/office/officeart/2005/8/layout/orgChart1"/>
    <dgm:cxn modelId="{D5E5F2E1-3BC8-4BF9-B095-9B3C054C524D}" type="presParOf" srcId="{2ECFB6C1-739A-40B3-BC0D-D5ED362D4A32}" destId="{DA7EBD8E-1A16-4415-851F-105EB482A734}" srcOrd="1" destOrd="0" presId="urn:microsoft.com/office/officeart/2005/8/layout/orgChart1"/>
    <dgm:cxn modelId="{798ED0E9-DF32-4D8C-A7F4-D0094A424CD8}" type="presParOf" srcId="{DA7EBD8E-1A16-4415-851F-105EB482A734}" destId="{15C7ABB4-7A77-47F0-81AB-7DA4EFC4C4D2}" srcOrd="0" destOrd="0" presId="urn:microsoft.com/office/officeart/2005/8/layout/orgChart1"/>
    <dgm:cxn modelId="{1431F03E-B3CD-44B1-9E79-55E9A0A416BD}" type="presParOf" srcId="{DA7EBD8E-1A16-4415-851F-105EB482A734}" destId="{997E4E19-C2C7-4C00-AACA-25CBEF2D78A7}" srcOrd="1" destOrd="0" presId="urn:microsoft.com/office/officeart/2005/8/layout/orgChart1"/>
    <dgm:cxn modelId="{621AAD58-F497-44DC-AA98-D50089AB43DE}" type="presParOf" srcId="{997E4E19-C2C7-4C00-AACA-25CBEF2D78A7}" destId="{1C2F08EB-B3A8-49A2-9556-478D8A767034}" srcOrd="0" destOrd="0" presId="urn:microsoft.com/office/officeart/2005/8/layout/orgChart1"/>
    <dgm:cxn modelId="{010C65F9-20DA-4B1A-83B4-BBE428B33F38}" type="presParOf" srcId="{1C2F08EB-B3A8-49A2-9556-478D8A767034}" destId="{F8086564-09CD-4948-9E9D-09CC5C2BDF01}" srcOrd="0" destOrd="0" presId="urn:microsoft.com/office/officeart/2005/8/layout/orgChart1"/>
    <dgm:cxn modelId="{B29C05A9-51B3-46D9-9213-C2FBF8265DD8}" type="presParOf" srcId="{1C2F08EB-B3A8-49A2-9556-478D8A767034}" destId="{A29B1931-9B8F-49E2-9A51-6FEC70343F0B}" srcOrd="1" destOrd="0" presId="urn:microsoft.com/office/officeart/2005/8/layout/orgChart1"/>
    <dgm:cxn modelId="{F596EAFB-CEE4-4796-B656-07C120371A76}" type="presParOf" srcId="{997E4E19-C2C7-4C00-AACA-25CBEF2D78A7}" destId="{2F94B9A9-1FCA-4AE7-AE83-E840EECF203B}" srcOrd="1" destOrd="0" presId="urn:microsoft.com/office/officeart/2005/8/layout/orgChart1"/>
    <dgm:cxn modelId="{4A206377-2B83-440C-B99E-640917ED9205}" type="presParOf" srcId="{997E4E19-C2C7-4C00-AACA-25CBEF2D78A7}" destId="{39437E5A-7AFE-4AD6-9DF1-D381CF1409BD}" srcOrd="2" destOrd="0" presId="urn:microsoft.com/office/officeart/2005/8/layout/orgChart1"/>
    <dgm:cxn modelId="{AAD91DB6-6733-44EA-90CE-067F85E1039B}" type="presParOf" srcId="{2ECFB6C1-739A-40B3-BC0D-D5ED362D4A32}" destId="{A915170F-9FF1-4C96-BD89-8BBAE28A07C9}" srcOrd="2" destOrd="0" presId="urn:microsoft.com/office/officeart/2005/8/layout/orgChart1"/>
    <dgm:cxn modelId="{33644E90-7F71-46C8-9F72-D5E733CDF0FA}" type="presParOf" srcId="{0C6B877F-A173-40BC-B27F-BDD86A678123}" destId="{C73412DC-0405-433D-A4A8-CBC90406FF02}" srcOrd="2" destOrd="0" presId="urn:microsoft.com/office/officeart/2005/8/layout/orgChart1"/>
    <dgm:cxn modelId="{367E7C0F-3D64-456C-807D-12B8C1AB59E5}" type="presParOf" srcId="{B85C3CFB-B669-4826-AE3D-A675FD75D62E}" destId="{A3FFDB12-0FB9-4FB8-9AC0-93F2862345B1}" srcOrd="2" destOrd="0" presId="urn:microsoft.com/office/officeart/2005/8/layout/orgChart1"/>
    <dgm:cxn modelId="{EAB79A17-9A0C-449D-8F80-377B9ED695D2}" type="presParOf" srcId="{B85C3CFB-B669-4826-AE3D-A675FD75D62E}" destId="{F68D326F-A116-48C2-8ACD-D57B87F508CD}" srcOrd="3" destOrd="0" presId="urn:microsoft.com/office/officeart/2005/8/layout/orgChart1"/>
    <dgm:cxn modelId="{FB4829EB-DC5D-47C6-91AD-2DA5FB13B6F2}" type="presParOf" srcId="{F68D326F-A116-48C2-8ACD-D57B87F508CD}" destId="{432DD4AD-0F8E-4727-BA4F-B2215232734D}" srcOrd="0" destOrd="0" presId="urn:microsoft.com/office/officeart/2005/8/layout/orgChart1"/>
    <dgm:cxn modelId="{5F13D985-EED7-4498-96B7-E6B2B8808046}" type="presParOf" srcId="{432DD4AD-0F8E-4727-BA4F-B2215232734D}" destId="{18A2156F-EC54-4859-A175-96D24C8E8A8B}" srcOrd="0" destOrd="0" presId="urn:microsoft.com/office/officeart/2005/8/layout/orgChart1"/>
    <dgm:cxn modelId="{0CBE73FF-9D60-4640-865D-367FDD050C28}" type="presParOf" srcId="{432DD4AD-0F8E-4727-BA4F-B2215232734D}" destId="{22D645BE-C700-4900-96E8-E7BC8D7E19DD}" srcOrd="1" destOrd="0" presId="urn:microsoft.com/office/officeart/2005/8/layout/orgChart1"/>
    <dgm:cxn modelId="{DF6559F8-12AB-4AA5-A73B-0F2F11205931}" type="presParOf" srcId="{F68D326F-A116-48C2-8ACD-D57B87F508CD}" destId="{CB7421C7-0C3D-47C5-B2E5-BC290DF0D4D2}" srcOrd="1" destOrd="0" presId="urn:microsoft.com/office/officeart/2005/8/layout/orgChart1"/>
    <dgm:cxn modelId="{EE502557-A337-453E-9322-871CA2209FA4}" type="presParOf" srcId="{CB7421C7-0C3D-47C5-B2E5-BC290DF0D4D2}" destId="{4451266C-CFFE-4B85-AAE7-EDCF6A35A39F}" srcOrd="0" destOrd="0" presId="urn:microsoft.com/office/officeart/2005/8/layout/orgChart1"/>
    <dgm:cxn modelId="{3184428A-7E78-4A5E-8C94-93EDF6C03908}" type="presParOf" srcId="{CB7421C7-0C3D-47C5-B2E5-BC290DF0D4D2}" destId="{CBA82A7A-77EA-4A2B-8E65-8544361BC4AA}" srcOrd="1" destOrd="0" presId="urn:microsoft.com/office/officeart/2005/8/layout/orgChart1"/>
    <dgm:cxn modelId="{9162B0ED-F91A-4C96-8C5B-15D1711D8CB6}" type="presParOf" srcId="{CBA82A7A-77EA-4A2B-8E65-8544361BC4AA}" destId="{47C1E967-BAF2-47FF-AFF1-2BDF1A17CA93}" srcOrd="0" destOrd="0" presId="urn:microsoft.com/office/officeart/2005/8/layout/orgChart1"/>
    <dgm:cxn modelId="{07539229-ACE5-401C-BC15-404ACE69242D}" type="presParOf" srcId="{47C1E967-BAF2-47FF-AFF1-2BDF1A17CA93}" destId="{E866FF7B-1B5D-41A1-9A21-D112CAD6E70B}" srcOrd="0" destOrd="0" presId="urn:microsoft.com/office/officeart/2005/8/layout/orgChart1"/>
    <dgm:cxn modelId="{4060265F-6B60-4E55-A2DE-CB107733F678}" type="presParOf" srcId="{47C1E967-BAF2-47FF-AFF1-2BDF1A17CA93}" destId="{C2F2FBA6-39F8-4735-9732-2BBCBBF4E249}" srcOrd="1" destOrd="0" presId="urn:microsoft.com/office/officeart/2005/8/layout/orgChart1"/>
    <dgm:cxn modelId="{901F0874-5767-4381-98B3-60CBE2699F50}" type="presParOf" srcId="{CBA82A7A-77EA-4A2B-8E65-8544361BC4AA}" destId="{C24CFE9F-44AF-4025-A26A-7D7E3762ABE0}" srcOrd="1" destOrd="0" presId="urn:microsoft.com/office/officeart/2005/8/layout/orgChart1"/>
    <dgm:cxn modelId="{759EE2E3-F2D0-46A9-9CDF-68787AFB2E6A}" type="presParOf" srcId="{CBA82A7A-77EA-4A2B-8E65-8544361BC4AA}" destId="{587014C2-463A-49E0-866E-C6DB384939F3}" srcOrd="2" destOrd="0" presId="urn:microsoft.com/office/officeart/2005/8/layout/orgChart1"/>
    <dgm:cxn modelId="{BC02E19C-71C9-426C-AD5D-6802ABAE3D39}" type="presParOf" srcId="{F68D326F-A116-48C2-8ACD-D57B87F508CD}" destId="{76EBDC59-F7A1-4099-B459-22C9124FEC95}" srcOrd="2" destOrd="0" presId="urn:microsoft.com/office/officeart/2005/8/layout/orgChart1"/>
    <dgm:cxn modelId="{A609743A-F2B5-4C0F-9977-B49B67BFA6A4}" type="presParOf" srcId="{F947559D-0D2C-4E1C-99F8-7C012538EDB6}" destId="{9E813002-EE60-41BB-A621-98C3F11E8F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B8C3D-44D2-45BD-8D58-A01FE0A38596}">
      <dsp:nvSpPr>
        <dsp:cNvPr id="0" name=""/>
        <dsp:cNvSpPr/>
      </dsp:nvSpPr>
      <dsp:spPr>
        <a:xfrm>
          <a:off x="6510024" y="1583571"/>
          <a:ext cx="106836" cy="423803"/>
        </a:xfrm>
        <a:custGeom>
          <a:avLst/>
          <a:gdLst/>
          <a:ahLst/>
          <a:cxnLst/>
          <a:rect l="0" t="0" r="0" b="0"/>
          <a:pathLst>
            <a:path>
              <a:moveTo>
                <a:pt x="0" y="0"/>
              </a:moveTo>
              <a:lnTo>
                <a:pt x="0" y="305613"/>
              </a:lnTo>
              <a:lnTo>
                <a:pt x="106836" y="305613"/>
              </a:lnTo>
              <a:lnTo>
                <a:pt x="106836" y="423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C89CD-B267-4FD2-9AB4-EFAFA1D4537E}">
      <dsp:nvSpPr>
        <dsp:cNvPr id="0" name=""/>
        <dsp:cNvSpPr/>
      </dsp:nvSpPr>
      <dsp:spPr>
        <a:xfrm>
          <a:off x="4917181" y="813118"/>
          <a:ext cx="1592842" cy="330086"/>
        </a:xfrm>
        <a:custGeom>
          <a:avLst/>
          <a:gdLst/>
          <a:ahLst/>
          <a:cxnLst/>
          <a:rect l="0" t="0" r="0" b="0"/>
          <a:pathLst>
            <a:path>
              <a:moveTo>
                <a:pt x="0" y="0"/>
              </a:moveTo>
              <a:lnTo>
                <a:pt x="0" y="211897"/>
              </a:lnTo>
              <a:lnTo>
                <a:pt x="1592842" y="211897"/>
              </a:lnTo>
              <a:lnTo>
                <a:pt x="1592842" y="330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06AB6-2803-4C07-B6F3-40997F462CDF}">
      <dsp:nvSpPr>
        <dsp:cNvPr id="0" name=""/>
        <dsp:cNvSpPr/>
      </dsp:nvSpPr>
      <dsp:spPr>
        <a:xfrm>
          <a:off x="3236352" y="2826746"/>
          <a:ext cx="91440" cy="371046"/>
        </a:xfrm>
        <a:custGeom>
          <a:avLst/>
          <a:gdLst/>
          <a:ahLst/>
          <a:cxnLst/>
          <a:rect l="0" t="0" r="0" b="0"/>
          <a:pathLst>
            <a:path>
              <a:moveTo>
                <a:pt x="45720" y="0"/>
              </a:moveTo>
              <a:lnTo>
                <a:pt x="45720" y="371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B0D99-FAC2-4A00-8D34-D63A9714F8E5}">
      <dsp:nvSpPr>
        <dsp:cNvPr id="0" name=""/>
        <dsp:cNvSpPr/>
      </dsp:nvSpPr>
      <dsp:spPr>
        <a:xfrm>
          <a:off x="3236352" y="1636343"/>
          <a:ext cx="91440" cy="380266"/>
        </a:xfrm>
        <a:custGeom>
          <a:avLst/>
          <a:gdLst/>
          <a:ahLst/>
          <a:cxnLst/>
          <a:rect l="0" t="0" r="0" b="0"/>
          <a:pathLst>
            <a:path>
              <a:moveTo>
                <a:pt x="73366" y="0"/>
              </a:moveTo>
              <a:lnTo>
                <a:pt x="73366" y="262077"/>
              </a:lnTo>
              <a:lnTo>
                <a:pt x="45720" y="262077"/>
              </a:lnTo>
              <a:lnTo>
                <a:pt x="45720" y="3802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4FA55-AD38-4EC8-8464-B4D0A4D58660}">
      <dsp:nvSpPr>
        <dsp:cNvPr id="0" name=""/>
        <dsp:cNvSpPr/>
      </dsp:nvSpPr>
      <dsp:spPr>
        <a:xfrm>
          <a:off x="3309718" y="813118"/>
          <a:ext cx="1607463" cy="361827"/>
        </a:xfrm>
        <a:custGeom>
          <a:avLst/>
          <a:gdLst/>
          <a:ahLst/>
          <a:cxnLst/>
          <a:rect l="0" t="0" r="0" b="0"/>
          <a:pathLst>
            <a:path>
              <a:moveTo>
                <a:pt x="1607463" y="0"/>
              </a:moveTo>
              <a:lnTo>
                <a:pt x="1607463" y="243638"/>
              </a:lnTo>
              <a:lnTo>
                <a:pt x="0" y="243638"/>
              </a:lnTo>
              <a:lnTo>
                <a:pt x="0" y="361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B148A-4CB4-4998-AF3B-8566D90E42D7}">
      <dsp:nvSpPr>
        <dsp:cNvPr id="0" name=""/>
        <dsp:cNvSpPr/>
      </dsp:nvSpPr>
      <dsp:spPr>
        <a:xfrm>
          <a:off x="4279278" y="2981"/>
          <a:ext cx="1275806" cy="810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DEE24-3668-49F7-BC7B-A17BBA70CD06}">
      <dsp:nvSpPr>
        <dsp:cNvPr id="0" name=""/>
        <dsp:cNvSpPr/>
      </dsp:nvSpPr>
      <dsp:spPr>
        <a:xfrm>
          <a:off x="4421035" y="137650"/>
          <a:ext cx="1275806" cy="810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Valuation</a:t>
          </a:r>
        </a:p>
      </dsp:txBody>
      <dsp:txXfrm>
        <a:off x="4444763" y="161378"/>
        <a:ext cx="1228350" cy="762680"/>
      </dsp:txXfrm>
    </dsp:sp>
    <dsp:sp modelId="{B3151821-5B2C-46D6-92C8-4D743B828340}">
      <dsp:nvSpPr>
        <dsp:cNvPr id="0" name=""/>
        <dsp:cNvSpPr/>
      </dsp:nvSpPr>
      <dsp:spPr>
        <a:xfrm>
          <a:off x="2126440" y="1174946"/>
          <a:ext cx="2366556" cy="461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18416-0E5F-456C-85AF-A9AEC3FF778A}">
      <dsp:nvSpPr>
        <dsp:cNvPr id="0" name=""/>
        <dsp:cNvSpPr/>
      </dsp:nvSpPr>
      <dsp:spPr>
        <a:xfrm>
          <a:off x="2268196" y="1309614"/>
          <a:ext cx="2366556" cy="461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Transaction Value	</a:t>
          </a:r>
        </a:p>
      </dsp:txBody>
      <dsp:txXfrm>
        <a:off x="2281710" y="1323128"/>
        <a:ext cx="2339528" cy="434369"/>
      </dsp:txXfrm>
    </dsp:sp>
    <dsp:sp modelId="{3A804359-9877-4424-AADD-3FB41BE76301}">
      <dsp:nvSpPr>
        <dsp:cNvPr id="0" name=""/>
        <dsp:cNvSpPr/>
      </dsp:nvSpPr>
      <dsp:spPr>
        <a:xfrm>
          <a:off x="1896023" y="2016609"/>
          <a:ext cx="2772097" cy="810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1DE55-0F1E-4D76-8F6F-7132B459F2AD}">
      <dsp:nvSpPr>
        <dsp:cNvPr id="0" name=""/>
        <dsp:cNvSpPr/>
      </dsp:nvSpPr>
      <dsp:spPr>
        <a:xfrm>
          <a:off x="2037779" y="2151278"/>
          <a:ext cx="2772097" cy="810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en-IN" sz="1200" kern="1200" dirty="0"/>
            <a:t>Value shall be the price</a:t>
          </a:r>
        </a:p>
        <a:p>
          <a:pPr marL="0" lvl="0" indent="0" algn="ctr" defTabSz="533400">
            <a:lnSpc>
              <a:spcPct val="90000"/>
            </a:lnSpc>
            <a:spcBef>
              <a:spcPct val="0"/>
            </a:spcBef>
            <a:spcAft>
              <a:spcPct val="35000"/>
            </a:spcAft>
            <a:buFont typeface="+mj-lt"/>
            <a:buNone/>
          </a:pPr>
          <a:r>
            <a:rPr lang="en-IN" sz="1200" kern="1200" dirty="0"/>
            <a:t>Paid or payable for the goods</a:t>
          </a:r>
        </a:p>
        <a:p>
          <a:pPr marL="0" lvl="0" indent="0" algn="ctr" defTabSz="533400">
            <a:lnSpc>
              <a:spcPct val="90000"/>
            </a:lnSpc>
            <a:spcBef>
              <a:spcPct val="0"/>
            </a:spcBef>
            <a:spcAft>
              <a:spcPct val="35000"/>
            </a:spcAft>
            <a:buFont typeface="+mj-lt"/>
            <a:buNone/>
          </a:pPr>
          <a:r>
            <a:rPr lang="en-IN" sz="1200" kern="1200" dirty="0"/>
            <a:t>At the place of import or export</a:t>
          </a:r>
        </a:p>
      </dsp:txBody>
      <dsp:txXfrm>
        <a:off x="2061507" y="2175006"/>
        <a:ext cx="2724641" cy="762680"/>
      </dsp:txXfrm>
    </dsp:sp>
    <dsp:sp modelId="{B133D133-4FAC-4E9E-BF77-FC77E542E2EC}">
      <dsp:nvSpPr>
        <dsp:cNvPr id="0" name=""/>
        <dsp:cNvSpPr/>
      </dsp:nvSpPr>
      <dsp:spPr>
        <a:xfrm>
          <a:off x="2059007" y="3197793"/>
          <a:ext cx="2446128" cy="810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E9B00-C51C-4FBD-9778-F5CAC8CD740A}">
      <dsp:nvSpPr>
        <dsp:cNvPr id="0" name=""/>
        <dsp:cNvSpPr/>
      </dsp:nvSpPr>
      <dsp:spPr>
        <a:xfrm>
          <a:off x="2200764" y="3332462"/>
          <a:ext cx="2446128" cy="810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Place of Import is customs barrier/is first location arrived in India</a:t>
          </a:r>
        </a:p>
      </dsp:txBody>
      <dsp:txXfrm>
        <a:off x="2224492" y="3356190"/>
        <a:ext cx="2398672" cy="762680"/>
      </dsp:txXfrm>
    </dsp:sp>
    <dsp:sp modelId="{D53D3BF2-2811-4890-A997-47962BE6002F}">
      <dsp:nvSpPr>
        <dsp:cNvPr id="0" name=""/>
        <dsp:cNvSpPr/>
      </dsp:nvSpPr>
      <dsp:spPr>
        <a:xfrm>
          <a:off x="5202558" y="1143205"/>
          <a:ext cx="2614930" cy="440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6BFEC-1C4B-417D-9C41-363D8FE5A367}">
      <dsp:nvSpPr>
        <dsp:cNvPr id="0" name=""/>
        <dsp:cNvSpPr/>
      </dsp:nvSpPr>
      <dsp:spPr>
        <a:xfrm>
          <a:off x="5344315" y="1277873"/>
          <a:ext cx="2614930" cy="440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Tariff Value</a:t>
          </a:r>
        </a:p>
      </dsp:txBody>
      <dsp:txXfrm>
        <a:off x="5357213" y="1290771"/>
        <a:ext cx="2589134" cy="414570"/>
      </dsp:txXfrm>
    </dsp:sp>
    <dsp:sp modelId="{90C0E984-7B83-4955-96A3-78CF096D8B0D}">
      <dsp:nvSpPr>
        <dsp:cNvPr id="0" name=""/>
        <dsp:cNvSpPr/>
      </dsp:nvSpPr>
      <dsp:spPr>
        <a:xfrm>
          <a:off x="5140388" y="2007374"/>
          <a:ext cx="2952942" cy="810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9D742-8F2B-439E-8FA5-EB9C9D0DDAA2}">
      <dsp:nvSpPr>
        <dsp:cNvPr id="0" name=""/>
        <dsp:cNvSpPr/>
      </dsp:nvSpPr>
      <dsp:spPr>
        <a:xfrm>
          <a:off x="5282145" y="2142042"/>
          <a:ext cx="2952942" cy="810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Assessable value fixed by the Cent. Govt</a:t>
          </a:r>
        </a:p>
      </dsp:txBody>
      <dsp:txXfrm>
        <a:off x="5305873" y="2165770"/>
        <a:ext cx="2905486" cy="76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266C-CFFE-4B85-AAE7-EDCF6A35A39F}">
      <dsp:nvSpPr>
        <dsp:cNvPr id="0" name=""/>
        <dsp:cNvSpPr/>
      </dsp:nvSpPr>
      <dsp:spPr>
        <a:xfrm>
          <a:off x="7461006" y="1697316"/>
          <a:ext cx="91440" cy="654696"/>
        </a:xfrm>
        <a:custGeom>
          <a:avLst/>
          <a:gdLst/>
          <a:ahLst/>
          <a:cxnLst/>
          <a:rect l="0" t="0" r="0" b="0"/>
          <a:pathLst>
            <a:path>
              <a:moveTo>
                <a:pt x="45720" y="0"/>
              </a:moveTo>
              <a:lnTo>
                <a:pt x="45720" y="654696"/>
              </a:lnTo>
              <a:lnTo>
                <a:pt x="89987" y="654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FDB12-0FB9-4FB8-9AC0-93F2862345B1}">
      <dsp:nvSpPr>
        <dsp:cNvPr id="0" name=""/>
        <dsp:cNvSpPr/>
      </dsp:nvSpPr>
      <dsp:spPr>
        <a:xfrm>
          <a:off x="5708753" y="738605"/>
          <a:ext cx="2458123" cy="222848"/>
        </a:xfrm>
        <a:custGeom>
          <a:avLst/>
          <a:gdLst/>
          <a:ahLst/>
          <a:cxnLst/>
          <a:rect l="0" t="0" r="0" b="0"/>
          <a:pathLst>
            <a:path>
              <a:moveTo>
                <a:pt x="0" y="0"/>
              </a:moveTo>
              <a:lnTo>
                <a:pt x="0" y="68317"/>
              </a:lnTo>
              <a:lnTo>
                <a:pt x="2458123" y="68317"/>
              </a:lnTo>
              <a:lnTo>
                <a:pt x="2458123" y="2228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7ABB4-7A77-47F0-81AB-7DA4EFC4C4D2}">
      <dsp:nvSpPr>
        <dsp:cNvPr id="0" name=""/>
        <dsp:cNvSpPr/>
      </dsp:nvSpPr>
      <dsp:spPr>
        <a:xfrm>
          <a:off x="2174766" y="2965052"/>
          <a:ext cx="1907855" cy="1261635"/>
        </a:xfrm>
        <a:custGeom>
          <a:avLst/>
          <a:gdLst/>
          <a:ahLst/>
          <a:cxnLst/>
          <a:rect l="0" t="0" r="0" b="0"/>
          <a:pathLst>
            <a:path>
              <a:moveTo>
                <a:pt x="0" y="0"/>
              </a:moveTo>
              <a:lnTo>
                <a:pt x="0" y="1261635"/>
              </a:lnTo>
              <a:lnTo>
                <a:pt x="1907855" y="1261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1804-C008-4608-90E6-2F49A446E4A6}">
      <dsp:nvSpPr>
        <dsp:cNvPr id="0" name=""/>
        <dsp:cNvSpPr/>
      </dsp:nvSpPr>
      <dsp:spPr>
        <a:xfrm>
          <a:off x="2536998" y="1764986"/>
          <a:ext cx="477751" cy="297008"/>
        </a:xfrm>
        <a:custGeom>
          <a:avLst/>
          <a:gdLst/>
          <a:ahLst/>
          <a:cxnLst/>
          <a:rect l="0" t="0" r="0" b="0"/>
          <a:pathLst>
            <a:path>
              <a:moveTo>
                <a:pt x="0" y="0"/>
              </a:moveTo>
              <a:lnTo>
                <a:pt x="0" y="142477"/>
              </a:lnTo>
              <a:lnTo>
                <a:pt x="477751" y="142477"/>
              </a:lnTo>
              <a:lnTo>
                <a:pt x="477751" y="297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8C04A-249A-4C3C-8E61-C6C3A0D960A6}">
      <dsp:nvSpPr>
        <dsp:cNvPr id="0" name=""/>
        <dsp:cNvSpPr/>
      </dsp:nvSpPr>
      <dsp:spPr>
        <a:xfrm>
          <a:off x="2536998" y="738605"/>
          <a:ext cx="3171754" cy="290518"/>
        </a:xfrm>
        <a:custGeom>
          <a:avLst/>
          <a:gdLst/>
          <a:ahLst/>
          <a:cxnLst/>
          <a:rect l="0" t="0" r="0" b="0"/>
          <a:pathLst>
            <a:path>
              <a:moveTo>
                <a:pt x="3171754" y="0"/>
              </a:moveTo>
              <a:lnTo>
                <a:pt x="3171754" y="135987"/>
              </a:lnTo>
              <a:lnTo>
                <a:pt x="0" y="135987"/>
              </a:lnTo>
              <a:lnTo>
                <a:pt x="0" y="2905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54713-8DC4-451A-B70B-CD610FE5321A}">
      <dsp:nvSpPr>
        <dsp:cNvPr id="0" name=""/>
        <dsp:cNvSpPr/>
      </dsp:nvSpPr>
      <dsp:spPr>
        <a:xfrm>
          <a:off x="4972891" y="2743"/>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t>Assessable value</a:t>
          </a:r>
        </a:p>
      </dsp:txBody>
      <dsp:txXfrm>
        <a:off x="4972891" y="2743"/>
        <a:ext cx="1471724" cy="735862"/>
      </dsp:txXfrm>
    </dsp:sp>
    <dsp:sp modelId="{CF38F644-9BD8-4557-B831-26A6E518662D}">
      <dsp:nvSpPr>
        <dsp:cNvPr id="0" name=""/>
        <dsp:cNvSpPr/>
      </dsp:nvSpPr>
      <dsp:spPr>
        <a:xfrm>
          <a:off x="2142458" y="1029124"/>
          <a:ext cx="789079"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Import</a:t>
          </a:r>
        </a:p>
      </dsp:txBody>
      <dsp:txXfrm>
        <a:off x="2142458" y="1029124"/>
        <a:ext cx="789079" cy="735862"/>
      </dsp:txXfrm>
    </dsp:sp>
    <dsp:sp modelId="{0CF297CB-3F37-4CB4-ADFC-7452A47427C7}">
      <dsp:nvSpPr>
        <dsp:cNvPr id="0" name=""/>
        <dsp:cNvSpPr/>
      </dsp:nvSpPr>
      <dsp:spPr>
        <a:xfrm>
          <a:off x="1964770" y="2061995"/>
          <a:ext cx="2099958" cy="9030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Transaction </a:t>
          </a:r>
          <a:r>
            <a:rPr lang="en-IN" sz="1400" i="1" kern="1200" dirty="0"/>
            <a:t>value</a:t>
          </a:r>
        </a:p>
        <a:p>
          <a:pPr marL="0" lvl="0" indent="0" algn="ctr" defTabSz="622300">
            <a:lnSpc>
              <a:spcPct val="90000"/>
            </a:lnSpc>
            <a:spcBef>
              <a:spcPct val="0"/>
            </a:spcBef>
            <a:spcAft>
              <a:spcPct val="35000"/>
            </a:spcAft>
            <a:buNone/>
          </a:pPr>
          <a:r>
            <a:rPr lang="en-IN" sz="1100" i="1" kern="1200" dirty="0"/>
            <a:t>With </a:t>
          </a:r>
          <a:r>
            <a:rPr lang="en-IN" sz="1100" kern="1200" dirty="0"/>
            <a:t>prescribed additions</a:t>
          </a:r>
        </a:p>
        <a:p>
          <a:pPr marL="0" lvl="0" indent="0" algn="ctr" defTabSz="622300">
            <a:lnSpc>
              <a:spcPct val="90000"/>
            </a:lnSpc>
            <a:spcBef>
              <a:spcPct val="0"/>
            </a:spcBef>
            <a:spcAft>
              <a:spcPct val="35000"/>
            </a:spcAft>
            <a:buNone/>
          </a:pPr>
          <a:r>
            <a:rPr lang="en-IN" sz="1100" kern="1200" dirty="0"/>
            <a:t>Rule 10 of Import Valuation Rules</a:t>
          </a:r>
        </a:p>
        <a:p>
          <a:pPr marL="0" lvl="0" indent="0" algn="ctr" defTabSz="622300">
            <a:lnSpc>
              <a:spcPct val="90000"/>
            </a:lnSpc>
            <a:spcBef>
              <a:spcPct val="0"/>
            </a:spcBef>
            <a:spcAft>
              <a:spcPct val="35000"/>
            </a:spcAft>
            <a:buNone/>
          </a:pPr>
          <a:endParaRPr lang="en-IN" sz="700" kern="1200" dirty="0"/>
        </a:p>
      </dsp:txBody>
      <dsp:txXfrm>
        <a:off x="1964770" y="2061995"/>
        <a:ext cx="2099958" cy="903057"/>
      </dsp:txXfrm>
    </dsp:sp>
    <dsp:sp modelId="{F8086564-09CD-4948-9E9D-09CC5C2BDF01}">
      <dsp:nvSpPr>
        <dsp:cNvPr id="0" name=""/>
        <dsp:cNvSpPr/>
      </dsp:nvSpPr>
      <dsp:spPr>
        <a:xfrm>
          <a:off x="4082621" y="3304711"/>
          <a:ext cx="1471724" cy="1843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Transport</a:t>
          </a:r>
        </a:p>
        <a:p>
          <a:pPr marL="0" lvl="0" indent="0" algn="ctr" defTabSz="488950">
            <a:lnSpc>
              <a:spcPct val="90000"/>
            </a:lnSpc>
            <a:spcBef>
              <a:spcPct val="0"/>
            </a:spcBef>
            <a:spcAft>
              <a:spcPct val="35000"/>
            </a:spcAft>
            <a:buNone/>
          </a:pPr>
          <a:r>
            <a:rPr lang="en-IN" sz="1100" kern="1200" dirty="0"/>
            <a:t>Insurance</a:t>
          </a:r>
        </a:p>
        <a:p>
          <a:pPr marL="0" lvl="0" indent="0" algn="ctr" defTabSz="488950">
            <a:lnSpc>
              <a:spcPct val="90000"/>
            </a:lnSpc>
            <a:spcBef>
              <a:spcPct val="0"/>
            </a:spcBef>
            <a:spcAft>
              <a:spcPct val="35000"/>
            </a:spcAft>
            <a:buNone/>
          </a:pPr>
          <a:r>
            <a:rPr lang="en-IN" sz="1100" kern="1200" dirty="0"/>
            <a:t>Handling</a:t>
          </a:r>
        </a:p>
        <a:p>
          <a:pPr marL="0" lvl="0" indent="0" algn="ctr" defTabSz="488950">
            <a:lnSpc>
              <a:spcPct val="90000"/>
            </a:lnSpc>
            <a:spcBef>
              <a:spcPct val="0"/>
            </a:spcBef>
            <a:spcAft>
              <a:spcPct val="35000"/>
            </a:spcAft>
            <a:buNone/>
          </a:pPr>
          <a:r>
            <a:rPr lang="en-IN" sz="1100" kern="1200" dirty="0"/>
            <a:t>Brokerage</a:t>
          </a:r>
        </a:p>
        <a:p>
          <a:pPr marL="0" lvl="0" indent="0" algn="ctr" defTabSz="488950">
            <a:lnSpc>
              <a:spcPct val="90000"/>
            </a:lnSpc>
            <a:spcBef>
              <a:spcPct val="0"/>
            </a:spcBef>
            <a:spcAft>
              <a:spcPct val="35000"/>
            </a:spcAft>
            <a:buNone/>
          </a:pPr>
          <a:r>
            <a:rPr lang="en-IN" sz="1100" kern="1200" dirty="0"/>
            <a:t>Packing</a:t>
          </a:r>
        </a:p>
        <a:p>
          <a:pPr marL="0" lvl="0" indent="0" algn="ctr" defTabSz="488950">
            <a:lnSpc>
              <a:spcPct val="90000"/>
            </a:lnSpc>
            <a:spcBef>
              <a:spcPct val="0"/>
            </a:spcBef>
            <a:spcAft>
              <a:spcPct val="35000"/>
            </a:spcAft>
            <a:buNone/>
          </a:pPr>
          <a:r>
            <a:rPr lang="en-IN" sz="1100" kern="1200" dirty="0"/>
            <a:t>Royalty</a:t>
          </a:r>
        </a:p>
        <a:p>
          <a:pPr marL="0" lvl="0" indent="0" algn="ctr" defTabSz="488950">
            <a:lnSpc>
              <a:spcPct val="90000"/>
            </a:lnSpc>
            <a:spcBef>
              <a:spcPct val="0"/>
            </a:spcBef>
            <a:spcAft>
              <a:spcPct val="35000"/>
            </a:spcAft>
            <a:buNone/>
          </a:pPr>
          <a:endParaRPr lang="en-IN" sz="700" kern="1200" dirty="0"/>
        </a:p>
      </dsp:txBody>
      <dsp:txXfrm>
        <a:off x="4082621" y="3304711"/>
        <a:ext cx="1471724" cy="1843952"/>
      </dsp:txXfrm>
    </dsp:sp>
    <dsp:sp modelId="{18A2156F-EC54-4859-A175-96D24C8E8A8B}">
      <dsp:nvSpPr>
        <dsp:cNvPr id="0" name=""/>
        <dsp:cNvSpPr/>
      </dsp:nvSpPr>
      <dsp:spPr>
        <a:xfrm>
          <a:off x="7341688" y="961454"/>
          <a:ext cx="1650376"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Export</a:t>
          </a:r>
        </a:p>
      </dsp:txBody>
      <dsp:txXfrm>
        <a:off x="7341688" y="961454"/>
        <a:ext cx="1650376" cy="735862"/>
      </dsp:txXfrm>
    </dsp:sp>
    <dsp:sp modelId="{E866FF7B-1B5D-41A1-9A21-D112CAD6E70B}">
      <dsp:nvSpPr>
        <dsp:cNvPr id="0" name=""/>
        <dsp:cNvSpPr/>
      </dsp:nvSpPr>
      <dsp:spPr>
        <a:xfrm>
          <a:off x="7550993" y="1984081"/>
          <a:ext cx="1448515"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Price at the place of export</a:t>
          </a:r>
        </a:p>
      </dsp:txBody>
      <dsp:txXfrm>
        <a:off x="7550993" y="1984081"/>
        <a:ext cx="1448515" cy="73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61FDA65-131E-443B-80EF-A9520BEB5810}" type="datetimeFigureOut">
              <a:rPr lang="en-IN" smtClean="0"/>
              <a:t>10-03-2024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1843943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FDA65-131E-443B-80EF-A9520BEB5810}" type="datetimeFigureOut">
              <a:rPr lang="en-IN" smtClean="0"/>
              <a:t>10-03-2024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267359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FDA65-131E-443B-80EF-A9520BEB5810}" type="datetimeFigureOut">
              <a:rPr lang="en-IN" smtClean="0"/>
              <a:t>10-03-2024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141982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p:cNvSpPr>
            <a:spLocks noGrp="1" noChangeArrowheads="1"/>
          </p:cNvSpPr>
          <p:nvPr>
            <p:ph type="dt" sz="half" idx="10"/>
          </p:nvPr>
        </p:nvSpPr>
        <p:spPr/>
        <p:txBody>
          <a:bodyPr/>
          <a:lstStyle>
            <a:lvl1pPr fontAlgn="base">
              <a:spcBef>
                <a:spcPct val="0"/>
              </a:spcBef>
              <a:spcAft>
                <a:spcPct val="0"/>
              </a:spcAft>
              <a:defRPr>
                <a:latin typeface="Georgia" pitchFamily="18" charset="0"/>
              </a:defRPr>
            </a:lvl1pPr>
          </a:lstStyle>
          <a:p>
            <a:fld id="{361FDA65-131E-443B-80EF-A9520BEB5810}" type="datetimeFigureOut">
              <a:rPr lang="en-IN" smtClean="0"/>
              <a:t>10-03-2024</a:t>
            </a:fld>
            <a:endParaRPr lang="en-IN"/>
          </a:p>
        </p:txBody>
      </p:sp>
      <p:sp>
        <p:nvSpPr>
          <p:cNvPr id="4" name="Rectangle 5"/>
          <p:cNvSpPr>
            <a:spLocks noGrp="1" noChangeArrowheads="1"/>
          </p:cNvSpPr>
          <p:nvPr>
            <p:ph type="ftr" sz="quarter" idx="11"/>
          </p:nvPr>
        </p:nvSpPr>
        <p:spPr/>
        <p:txBody>
          <a:bodyPr/>
          <a:lstStyle>
            <a:lvl1pPr fontAlgn="base">
              <a:spcBef>
                <a:spcPct val="0"/>
              </a:spcBef>
              <a:spcAft>
                <a:spcPct val="0"/>
              </a:spcAft>
              <a:defRPr>
                <a:latin typeface="Georgia" pitchFamily="18" charset="0"/>
              </a:defRPr>
            </a:lvl1pPr>
          </a:lstStyle>
          <a:p>
            <a:endParaRPr lang="en-IN"/>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latin typeface="Georgia" pitchFamily="18" charset="0"/>
              </a:defRPr>
            </a:lvl1pPr>
          </a:lstStyle>
          <a:p>
            <a:fld id="{DF5B35E8-F7DC-4E4C-9EC8-6DE989482B97}" type="slidenum">
              <a:rPr lang="en-IN" smtClean="0"/>
              <a:t>‹#›</a:t>
            </a:fld>
            <a:endParaRPr lang="en-IN"/>
          </a:p>
        </p:txBody>
      </p:sp>
    </p:spTree>
    <p:extLst>
      <p:ext uri="{BB962C8B-B14F-4D97-AF65-F5344CB8AC3E}">
        <p14:creationId xmlns:p14="http://schemas.microsoft.com/office/powerpoint/2010/main" val="212783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FDA65-131E-443B-80EF-A9520BEB5810}" type="datetimeFigureOut">
              <a:rPr lang="en-IN" smtClean="0"/>
              <a:t>10-03-2024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95956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1FDA65-131E-443B-80EF-A9520BEB5810}" type="datetimeFigureOut">
              <a:rPr lang="en-IN" smtClean="0"/>
              <a:t>10-03-2024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2627722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1FDA65-131E-443B-80EF-A9520BEB5810}" type="datetimeFigureOut">
              <a:rPr lang="en-IN" smtClean="0"/>
              <a:t>10-03-2024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65824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1FDA65-131E-443B-80EF-A9520BEB5810}" type="datetimeFigureOut">
              <a:rPr lang="en-IN" smtClean="0"/>
              <a:t>10-03-2024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280484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61FDA65-131E-443B-80EF-A9520BEB5810}" type="datetimeFigureOut">
              <a:rPr lang="en-IN" smtClean="0"/>
              <a:t>10-03-2024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170447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FDA65-131E-443B-80EF-A9520BEB5810}" type="datetimeFigureOut">
              <a:rPr lang="en-IN" smtClean="0"/>
              <a:t>10-03-2024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276778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1FDA65-131E-443B-80EF-A9520BEB5810}" type="datetimeFigureOut">
              <a:rPr lang="en-IN" smtClean="0"/>
              <a:t>10-03-2024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5B35E8-F7DC-4E4C-9EC8-6DE989482B97}" type="slidenum">
              <a:rPr lang="en-IN" smtClean="0"/>
              <a:t>‹#›</a:t>
            </a:fld>
            <a:endParaRPr lang="en-IN"/>
          </a:p>
        </p:txBody>
      </p:sp>
    </p:spTree>
    <p:extLst>
      <p:ext uri="{BB962C8B-B14F-4D97-AF65-F5344CB8AC3E}">
        <p14:creationId xmlns:p14="http://schemas.microsoft.com/office/powerpoint/2010/main" val="365497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61FDA65-131E-443B-80EF-A9520BEB5810}" type="datetimeFigureOut">
              <a:rPr lang="en-IN" smtClean="0"/>
              <a:t>10-03-2024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DF5B35E8-F7DC-4E4C-9EC8-6DE989482B97}" type="slidenum">
              <a:rPr lang="en-IN" smtClean="0"/>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11060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1FDA65-131E-443B-80EF-A9520BEB5810}" type="datetimeFigureOut">
              <a:rPr lang="en-IN" smtClean="0"/>
              <a:t>10-03-2024</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5B35E8-F7DC-4E4C-9EC8-6DE989482B97}" type="slidenum">
              <a:rPr lang="en-IN" smtClean="0"/>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576925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undefined/content-page/explore-act/1000105/1000002" TargetMode="External"/><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101.xml.rels><?xml version="1.0" encoding="UTF-8" standalone="yes"?>
<Relationships xmlns="http://schemas.openxmlformats.org/package/2006/relationships"><Relationship Id="rId3" Type="http://schemas.openxmlformats.org/officeDocument/2006/relationships/hyperlink" Target="http://undefined/content-page/explore-act/1000456/1000003" TargetMode="External"/><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11.xml.rels><?xml version="1.0" encoding="UTF-8" standalone="yes"?>
<Relationships xmlns="http://schemas.openxmlformats.org/package/2006/relationships"><Relationship Id="rId2" Type="http://schemas.openxmlformats.org/officeDocument/2006/relationships/hyperlink" Target="https://agriexchange.apeda.gov.in/FTP/FTP2023_Chapter11.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undefined/content-page/explore-act/1000131/1000002" TargetMode="External"/><Relationship Id="rId2" Type="http://schemas.openxmlformats.org/officeDocument/2006/relationships/slideLayout" Target="../slideLayouts/slideLayout2.xml"/><Relationship Id="rId1" Type="http://schemas.openxmlformats.org/officeDocument/2006/relationships/themeOverride" Target="../theme/themeOverride74.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7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7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9.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0.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131.xml.rels><?xml version="1.0" encoding="UTF-8" standalone="yes"?>
<Relationships xmlns="http://schemas.openxmlformats.org/package/2006/relationships"><Relationship Id="rId3" Type="http://schemas.openxmlformats.org/officeDocument/2006/relationships/hyperlink" Target="http://undefined/content-page/explore-act/1000086/1000002" TargetMode="External"/><Relationship Id="rId2" Type="http://schemas.openxmlformats.org/officeDocument/2006/relationships/slideLayout" Target="../slideLayouts/slideLayout2.xml"/><Relationship Id="rId1" Type="http://schemas.openxmlformats.org/officeDocument/2006/relationships/themeOverride" Target="../theme/themeOverride83.xml"/><Relationship Id="rId4" Type="http://schemas.openxmlformats.org/officeDocument/2006/relationships/hyperlink" Target="http://undefined/content-page/explore-act/1000090/1000002"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undefined/content-page/explore-act/1000086/1000002" TargetMode="External"/><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133.xml.rels><?xml version="1.0" encoding="UTF-8" standalone="yes"?>
<Relationships xmlns="http://schemas.openxmlformats.org/package/2006/relationships"><Relationship Id="rId3" Type="http://schemas.openxmlformats.org/officeDocument/2006/relationships/hyperlink" Target="http://undefined/content-page/explore-act/1000113/1000002" TargetMode="External"/><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6.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7.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8.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9.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0.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2.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3.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6.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7.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8.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0.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2.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3.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4.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5.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6.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7.xml"/></Relationships>
</file>

<file path=ppt/slides/_rels/slide156.xml.rels><?xml version="1.0" encoding="UTF-8" standalone="yes"?>
<Relationships xmlns="http://schemas.openxmlformats.org/package/2006/relationships"><Relationship Id="rId3" Type="http://schemas.openxmlformats.org/officeDocument/2006/relationships/hyperlink" Target="https://www.indiafilings.com/gst-registration" TargetMode="External"/><Relationship Id="rId2" Type="http://schemas.openxmlformats.org/officeDocument/2006/relationships/slideLayout" Target="../slideLayouts/slideLayout2.xml"/><Relationship Id="rId1" Type="http://schemas.openxmlformats.org/officeDocument/2006/relationships/themeOverride" Target="../theme/themeOverride108.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9.xml"/></Relationships>
</file>

<file path=ppt/slides/_rels/slide158.xml.rels><?xml version="1.0" encoding="UTF-8" standalone="yes"?>
<Relationships xmlns="http://schemas.openxmlformats.org/package/2006/relationships"><Relationship Id="rId3" Type="http://schemas.openxmlformats.org/officeDocument/2006/relationships/hyperlink" Target="https://blog.saginfotech.com/wp-content/uploads/2017/06/gst-reverse-charge.jpg" TargetMode="External"/><Relationship Id="rId2" Type="http://schemas.openxmlformats.org/officeDocument/2006/relationships/slideLayout" Target="../slideLayouts/slideLayout7.xml"/><Relationship Id="rId1" Type="http://schemas.openxmlformats.org/officeDocument/2006/relationships/themeOverride" Target="../theme/themeOverride110.xml"/><Relationship Id="rId4" Type="http://schemas.openxmlformats.org/officeDocument/2006/relationships/image" Target="../media/image3.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www.indiafilings.com/learn/gst-registration-non-resident-taxable-person/" TargetMode="External"/><Relationship Id="rId2" Type="http://schemas.openxmlformats.org/officeDocument/2006/relationships/slideLayout" Target="../slideLayouts/slideLayout2.xml"/><Relationship Id="rId1" Type="http://schemas.openxmlformats.org/officeDocument/2006/relationships/themeOverride" Target="../theme/themeOverride111.xml"/><Relationship Id="rId4" Type="http://schemas.openxmlformats.org/officeDocument/2006/relationships/hyperlink" Target="https://www.indiafilings.com/learn/gstr-5-return-filing/" TargetMode="Externa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2.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3.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4.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5.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6.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7.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8.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9.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1.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2.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3.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hyperlink" Target="http://www.wto.org/" TargetMode="External"/><Relationship Id="rId2" Type="http://schemas.openxmlformats.org/officeDocument/2006/relationships/hyperlink" Target="http://www.wcoomd.org/" TargetMode="Externa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9.xml.rels><?xml version="1.0" encoding="UTF-8" standalone="yes"?>
<Relationships xmlns="http://schemas.openxmlformats.org/package/2006/relationships"><Relationship Id="rId8" Type="http://schemas.openxmlformats.org/officeDocument/2006/relationships/hyperlink" Target="https://cbic-gst.gov.in/aces/Documents/IGST-bill-e.pdf" TargetMode="External"/><Relationship Id="rId3" Type="http://schemas.openxmlformats.org/officeDocument/2006/relationships/hyperlink" Target="https://taxinformation.cbic.gov.in/content-page/explore-act" TargetMode="External"/><Relationship Id="rId7" Type="http://schemas.openxmlformats.org/officeDocument/2006/relationships/hyperlink" Target="https://www.indiacode.nic.in/bitstream/123456789/1988/1/A1999_42.pdf" TargetMode="Externa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hyperlink" Target="https://commerce.gov.in/wp-content/uploads/2021/06/EIC-Act.pdf" TargetMode="External"/><Relationship Id="rId5" Type="http://schemas.openxmlformats.org/officeDocument/2006/relationships/hyperlink" Target="https://www.indiacode.nic.in/bitstream/123456789/1947/3/A1992-22.pdf" TargetMode="External"/><Relationship Id="rId4" Type="http://schemas.openxmlformats.org/officeDocument/2006/relationships/hyperlink" Target="https://old.cbic.gov.in/htdocs-cbec/customs/cst2023-010523_new/cst-idx" TargetMode="External"/><Relationship Id="rId9" Type="http://schemas.openxmlformats.org/officeDocument/2006/relationships/hyperlink" Target="https://www.customsclearance.net/en/articles/general-interpretative-rules-gi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61.xml.rels><?xml version="1.0" encoding="UTF-8" standalone="yes"?>
<Relationships xmlns="http://schemas.openxmlformats.org/package/2006/relationships"><Relationship Id="rId8" Type="http://schemas.openxmlformats.org/officeDocument/2006/relationships/hyperlink" Target="https://www.google.co.in/search?dcr=0&amp;q=world+customs+organization+formerly+called&amp;sa=X&amp;ved=0ahUKEwimzJHx4qLZAhUEpY8KHaDnBD4Q6BMI0QEoADAS" TargetMode="External"/><Relationship Id="rId3" Type="http://schemas.openxmlformats.org/officeDocument/2006/relationships/hyperlink" Target="https://www.google.co.in/search?dcr=0&amp;q=world+customs+organization+headquarters&amp;stick=H4sIAAAAAAAAAOPgE-LUz9U3MDTMKivS0sgot9JPzs_JSU0uyczP088vSk_My6xKBHGKrdITi4oyi4HCGYUAIesVKzcAAAA&amp;sa=X&amp;ved=0ahUKEwimzJHx4qLZAhUEpY8KHaDnBD4Q6BMIxAEoADAO" TargetMode="External"/><Relationship Id="rId7" Type="http://schemas.openxmlformats.org/officeDocument/2006/relationships/hyperlink" Target="https://www.google.co.in/search?dcr=0&amp;q=world+customs+organization+membership&amp;sa=X&amp;ved=0ahUKEwimzJHx4qLZAhUEpY8KHaDnBD4Q6BMIzgEoADAR" TargetMode="External"/><Relationship Id="rId2" Type="http://schemas.openxmlformats.org/officeDocument/2006/relationships/slideLayout" Target="../slideLayouts/slideLayout2.xml"/><Relationship Id="rId1" Type="http://schemas.openxmlformats.org/officeDocument/2006/relationships/themeOverride" Target="../theme/themeOverride32.xml"/><Relationship Id="rId6" Type="http://schemas.openxmlformats.org/officeDocument/2006/relationships/hyperlink" Target="https://www.google.co.in/search?dcr=0&amp;q=world+customs+organization+secretary+general&amp;sa=X&amp;ved=0ahUKEwimzJHx4qLZAhUEpY8KHaDnBD4Q6BMIywEoADAQ" TargetMode="External"/><Relationship Id="rId5" Type="http://schemas.openxmlformats.org/officeDocument/2006/relationships/hyperlink" Target="https://www.google.co.in/search?dcr=0&amp;q=world+customs+organization+founded&amp;stick=H4sIAAAAAAAAAOPgE-LUz9U3MDTMKivSUs1OttLPL0pPzMusSizJzM9D4Vil5ZfmpaSmAABmgGCsNAAAAA&amp;sa=X&amp;ved=0ahUKEwimzJHx4qLZAhUEpY8KHaDnBD4Q6BMIyAEoADAP" TargetMode="External"/><Relationship Id="rId10" Type="http://schemas.openxmlformats.org/officeDocument/2006/relationships/hyperlink" Target="https://www.google.co.in/search?dcr=0&amp;q=intergovernmental+organization&amp;stick=H4sIAAAAAAAAAOPgE-LUz9U3MDTMKitS4gIxzYst43OytRQzyq30k_NzclKTSzLz8_Tzi9IT8zKrEkGcYquSyoJUAKjN3Zk8AAAA&amp;sa=X&amp;ved=0ahUKEwimzJHx4qLZAhUEpY8KHaDnBD4QmxMI1QEoATAT" TargetMode="External"/><Relationship Id="rId4" Type="http://schemas.openxmlformats.org/officeDocument/2006/relationships/hyperlink" Target="https://www.google.co.in/search?dcr=0&amp;q=Brussels?&amp;stick=H4sIAAAAAAAAAOPgE-LUz9U3MDTMKitS4gAzzc2rtDQyyq30k_NzclKTSzLz8_Tzi9IT8zKrEkGcYqv0xKKizGKgcEYhANsck29BAAAA&amp;sa=X&amp;ved=0ahUKEwimzJHx4qLZAhUEpY8KHaDnBD4QmxMIxQEoATAO" TargetMode="External"/><Relationship Id="rId9" Type="http://schemas.openxmlformats.org/officeDocument/2006/relationships/hyperlink" Target="https://www.google.co.in/search?dcr=0&amp;q=world+customs+organization+type+of+business&amp;stick=H4sIAAAAAAAAAOPgE-LUz9U3MDTMKivSUswot9JPzs_JSU0uyczP088vSk_My6xKBHGKrUoqC1IBfvQWjTAAAAA&amp;sa=X&amp;ved=0ahUKEwimzJHx4qLZAhUEpY8KHaDnBD4Q6BMI1AEoADAT"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en.wikipedia.org/wiki/Harmonized_System" TargetMode="External"/><Relationship Id="rId3" Type="http://schemas.openxmlformats.org/officeDocument/2006/relationships/hyperlink" Target="https://en.wikipedia.org/wiki/Supply_chain_security" TargetMode="External"/><Relationship Id="rId7" Type="http://schemas.openxmlformats.org/officeDocument/2006/relationships/hyperlink" Target="https://en.wikipedia.org/wiki/Capacity_building" TargetMode="External"/><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hyperlink" Target="https://en.wikipedia.org/wiki/Intellectual_Property_Rights" TargetMode="External"/><Relationship Id="rId11" Type="http://schemas.openxmlformats.org/officeDocument/2006/relationships/hyperlink" Target="https://en.wikipedia.org/wiki/Rules_of_Origin" TargetMode="External"/><Relationship Id="rId5" Type="http://schemas.openxmlformats.org/officeDocument/2006/relationships/hyperlink" Target="https://en.wikipedia.org/wiki/Counterfeiting" TargetMode="External"/><Relationship Id="rId10" Type="http://schemas.openxmlformats.org/officeDocument/2006/relationships/hyperlink" Target="https://en.wikipedia.org/wiki/Customs_valuation" TargetMode="External"/><Relationship Id="rId4" Type="http://schemas.openxmlformats.org/officeDocument/2006/relationships/hyperlink" Target="https://en.wikipedia.org/wiki/Trade_facilitation" TargetMode="External"/><Relationship Id="rId9" Type="http://schemas.openxmlformats.org/officeDocument/2006/relationships/hyperlink" Target="https://en.wikipedia.org/wiki/World_Trade_Organization" TargetMode="Externa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indiafilings.com/learn/gst-payment-modes/" TargetMode="External"/><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93.xml.rels><?xml version="1.0" encoding="UTF-8" standalone="yes"?>
<Relationships xmlns="http://schemas.openxmlformats.org/package/2006/relationships"><Relationship Id="rId3" Type="http://schemas.openxmlformats.org/officeDocument/2006/relationships/hyperlink" Target="http://undefined/content-page/explore-act/1000086/1000002" TargetMode="External"/><Relationship Id="rId2" Type="http://schemas.openxmlformats.org/officeDocument/2006/relationships/slideLayout" Target="../slideLayouts/slideLayout2.xml"/><Relationship Id="rId1" Type="http://schemas.openxmlformats.org/officeDocument/2006/relationships/themeOverride" Target="../theme/themeOverride57.xml"/><Relationship Id="rId6" Type="http://schemas.openxmlformats.org/officeDocument/2006/relationships/hyperlink" Target="http://undefined/content-page/explore-act/1000106/1000002" TargetMode="External"/><Relationship Id="rId5" Type="http://schemas.openxmlformats.org/officeDocument/2006/relationships/hyperlink" Target="http://undefined/content-page/explore-act/1000032/1000002" TargetMode="External"/><Relationship Id="rId4" Type="http://schemas.openxmlformats.org/officeDocument/2006/relationships/hyperlink" Target="http://undefined/content-page/explore-act/1000031/1000002" TargetMode="Externa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96.xml.rels><?xml version="1.0" encoding="UTF-8" standalone="yes"?>
<Relationships xmlns="http://schemas.openxmlformats.org/package/2006/relationships"><Relationship Id="rId3" Type="http://schemas.openxmlformats.org/officeDocument/2006/relationships/hyperlink" Target="http://undefined/content-page/explore-act/1000103/1000002" TargetMode="External"/><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97.xml.rels><?xml version="1.0" encoding="UTF-8" standalone="yes"?>
<Relationships xmlns="http://schemas.openxmlformats.org/package/2006/relationships"><Relationship Id="rId3" Type="http://schemas.openxmlformats.org/officeDocument/2006/relationships/hyperlink" Target="http://undefined/content-page/explore-act/1000110/1000002" TargetMode="External"/><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98.xml.rels><?xml version="1.0" encoding="UTF-8" standalone="yes"?>
<Relationships xmlns="http://schemas.openxmlformats.org/package/2006/relationships"><Relationship Id="rId3" Type="http://schemas.openxmlformats.org/officeDocument/2006/relationships/hyperlink" Target="http://undefined/content-page/explore-act/1000105/1000002" TargetMode="External"/><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99.xml.rels><?xml version="1.0" encoding="UTF-8" standalone="yes"?>
<Relationships xmlns="http://schemas.openxmlformats.org/package/2006/relationships"><Relationship Id="rId3" Type="http://schemas.openxmlformats.org/officeDocument/2006/relationships/hyperlink" Target="http://undefined/content-page/explore-act/1000105/1000002" TargetMode="External"/><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hyperlink" Target="http://undefined/content-page/explore-act/1000087/10000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95F3-D58B-512B-CD15-D0140637D9D6}"/>
              </a:ext>
            </a:extLst>
          </p:cNvPr>
          <p:cNvSpPr>
            <a:spLocks noGrp="1"/>
          </p:cNvSpPr>
          <p:nvPr>
            <p:ph type="ctrTitle"/>
          </p:nvPr>
        </p:nvSpPr>
        <p:spPr/>
        <p:txBody>
          <a:bodyPr/>
          <a:lstStyle/>
          <a:p>
            <a:r>
              <a:rPr lang="en-IN" dirty="0"/>
              <a:t>Workshop on Imports</a:t>
            </a:r>
          </a:p>
        </p:txBody>
      </p:sp>
      <p:sp>
        <p:nvSpPr>
          <p:cNvPr id="3" name="Subtitle 2">
            <a:extLst>
              <a:ext uri="{FF2B5EF4-FFF2-40B4-BE49-F238E27FC236}">
                <a16:creationId xmlns:a16="http://schemas.microsoft.com/office/drawing/2014/main" id="{618C9542-2C55-643E-3BFF-8C79CF1114C7}"/>
              </a:ext>
            </a:extLst>
          </p:cNvPr>
          <p:cNvSpPr>
            <a:spLocks noGrp="1"/>
          </p:cNvSpPr>
          <p:nvPr>
            <p:ph type="subTitle" idx="1"/>
          </p:nvPr>
        </p:nvSpPr>
        <p:spPr/>
        <p:txBody>
          <a:bodyPr>
            <a:normAutofit fontScale="92500" lnSpcReduction="10000"/>
          </a:bodyPr>
          <a:lstStyle/>
          <a:p>
            <a:r>
              <a:rPr lang="en-IN" dirty="0"/>
              <a:t>Vijayan Ramakrishnan</a:t>
            </a:r>
          </a:p>
          <a:p>
            <a:r>
              <a:rPr lang="en-IN" dirty="0"/>
              <a:t>10.03.24</a:t>
            </a:r>
          </a:p>
          <a:p>
            <a:r>
              <a:rPr lang="en-IN" dirty="0"/>
              <a:t>10 00 am to 12.30 pm</a:t>
            </a:r>
          </a:p>
          <a:p>
            <a:r>
              <a:rPr lang="en-IN" dirty="0"/>
              <a:t>5.00 pm to 7.00 pm</a:t>
            </a:r>
          </a:p>
        </p:txBody>
      </p:sp>
    </p:spTree>
    <p:extLst>
      <p:ext uri="{BB962C8B-B14F-4D97-AF65-F5344CB8AC3E}">
        <p14:creationId xmlns:p14="http://schemas.microsoft.com/office/powerpoint/2010/main" val="38896141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C5C0-1407-99FD-34A1-FCE4C28261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7FF6C7-4491-9B30-637D-C9771B6ED607}"/>
              </a:ext>
            </a:extLst>
          </p:cNvPr>
          <p:cNvSpPr>
            <a:spLocks noGrp="1"/>
          </p:cNvSpPr>
          <p:nvPr>
            <p:ph idx="1"/>
          </p:nvPr>
        </p:nvSpPr>
        <p:spPr/>
        <p:txBody>
          <a:bodyPr/>
          <a:lstStyle/>
          <a:p>
            <a:pPr marL="101600" marR="100330" algn="just">
              <a:lnSpc>
                <a:spcPct val="112000"/>
              </a:lnSpc>
              <a:spcBef>
                <a:spcPts val="100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integrated</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on</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imported</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shall</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addition</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to</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 applicable Basic Customs Duty (BCD) which is levied as per the Customs Tariff Act. In addition, GST compensation </a:t>
            </a:r>
            <a:r>
              <a:rPr lang="en-US" sz="1800" dirty="0" err="1">
                <a:effectLst/>
                <a:latin typeface="Verdana" panose="020B0604030504040204" pitchFamily="34" charset="0"/>
                <a:ea typeface="Verdana" panose="020B0604030504040204" pitchFamily="34" charset="0"/>
                <a:cs typeface="Verdana" panose="020B0604030504040204" pitchFamily="34" charset="0"/>
              </a:rPr>
              <a:t>cess</a:t>
            </a:r>
            <a:r>
              <a:rPr lang="en-US" sz="1800" dirty="0">
                <a:effectLst/>
                <a:latin typeface="Verdana" panose="020B0604030504040204" pitchFamily="34" charset="0"/>
                <a:ea typeface="Verdana" panose="020B0604030504040204" pitchFamily="34" charset="0"/>
                <a:cs typeface="Verdana" panose="020B0604030504040204" pitchFamily="34" charset="0"/>
              </a:rPr>
              <a:t>, may also be leviable on certain luxury and demerit goods under the Goods</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and</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Services</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(Compensation</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to</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Sates)</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Cess</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7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2017 and also recently levy of Social Welfare Surcharge.</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2000"/>
              </a:lnSpc>
              <a:spcBef>
                <a:spcPts val="5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The Customs Tariff Act, 1975 has accordingly been amended to </a:t>
            </a:r>
            <a:r>
              <a:rPr lang="en-US" sz="1800" spc="-10" dirty="0">
                <a:effectLst/>
                <a:latin typeface="Verdana" panose="020B0604030504040204" pitchFamily="34" charset="0"/>
                <a:ea typeface="Verdana" panose="020B0604030504040204" pitchFamily="34" charset="0"/>
                <a:cs typeface="Verdana" panose="020B0604030504040204" pitchFamily="34" charset="0"/>
              </a:rPr>
              <a:t>provide</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for</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levy</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of</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Integrated</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Tax,</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the</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Compensation</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err="1">
                <a:effectLst/>
                <a:latin typeface="Verdana" panose="020B0604030504040204" pitchFamily="34" charset="0"/>
                <a:ea typeface="Verdana" panose="020B0604030504040204" pitchFamily="34" charset="0"/>
                <a:cs typeface="Verdana" panose="020B0604030504040204" pitchFamily="34" charset="0"/>
              </a:rPr>
              <a:t>Cess</a:t>
            </a:r>
            <a:r>
              <a:rPr lang="en-US" sz="1800" spc="-10" dirty="0">
                <a:effectLst/>
                <a:latin typeface="Verdana" panose="020B0604030504040204" pitchFamily="34" charset="0"/>
                <a:ea typeface="Verdana" panose="020B0604030504040204" pitchFamily="34" charset="0"/>
                <a:cs typeface="Verdana" panose="020B0604030504040204" pitchFamily="34" charset="0"/>
              </a:rPr>
              <a:t>,</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Social </a:t>
            </a:r>
            <a:r>
              <a:rPr lang="en-US" sz="1800" dirty="0">
                <a:effectLst/>
                <a:latin typeface="Verdana" panose="020B0604030504040204" pitchFamily="34" charset="0"/>
                <a:ea typeface="Verdana" panose="020B0604030504040204" pitchFamily="34" charset="0"/>
                <a:cs typeface="Verdana" panose="020B0604030504040204" pitchFamily="34" charset="0"/>
              </a:rPr>
              <a:t>welfare</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Surcharge</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on</a:t>
            </a:r>
            <a:r>
              <a:rPr lang="en-US" sz="1800" spc="-8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imported</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8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Accordingly,</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which are imported into India shall, in addition to the Basic Customs duty,</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liable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to</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Integrated</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at</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such</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rate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leviable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under the IGST Act, 2017 on similar article on its supply in India.</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80910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E6DA-6314-FFFD-F2FD-5EF0295B7C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BB50BA3-C094-88BB-65F3-5EB8948ED5F3}"/>
              </a:ext>
            </a:extLst>
          </p:cNvPr>
          <p:cNvSpPr>
            <a:spLocks noGrp="1"/>
          </p:cNvSpPr>
          <p:nvPr>
            <p:ph idx="1"/>
          </p:nvPr>
        </p:nvSpPr>
        <p:spPr/>
        <p:txBody>
          <a:bodyPr>
            <a:normAutofit fontScale="77500" lnSpcReduction="20000"/>
          </a:bodyPr>
          <a:lstStyle/>
          <a:p>
            <a:pPr algn="just">
              <a:lnSpc>
                <a:spcPct val="150000"/>
              </a:lnSpc>
            </a:pPr>
            <a:r>
              <a:rPr lang="en-US" b="1" dirty="0">
                <a:effectLst/>
              </a:rPr>
              <a:t>Provided </a:t>
            </a:r>
            <a:r>
              <a:rPr lang="en-US" dirty="0">
                <a:effectLst/>
              </a:rPr>
              <a:t>that if the Board considers it necessary so to do, in the public interest, it may, -</a:t>
            </a:r>
          </a:p>
          <a:p>
            <a:pPr algn="just">
              <a:lnSpc>
                <a:spcPct val="150000"/>
              </a:lnSpc>
            </a:pPr>
            <a:r>
              <a:rPr lang="en-US" dirty="0">
                <a:effectLst/>
              </a:rPr>
              <a:t>(a) by order, and under the circumstances of an exceptional nature, to be specified in such order, waive the whole or any part of the interest payable under this section in respect of any warehoused goods;</a:t>
            </a:r>
          </a:p>
          <a:p>
            <a:pPr algn="just">
              <a:lnSpc>
                <a:spcPct val="150000"/>
              </a:lnSpc>
            </a:pPr>
            <a:r>
              <a:rPr lang="en-US" dirty="0">
                <a:effectLst/>
              </a:rPr>
              <a:t>(b) by notification in the Official Gazette, specify the class of goods in respect of which no interest shall be charged under this section;</a:t>
            </a:r>
          </a:p>
          <a:p>
            <a:pPr algn="just">
              <a:lnSpc>
                <a:spcPct val="150000"/>
              </a:lnSpc>
            </a:pPr>
            <a:r>
              <a:rPr lang="en-US" dirty="0">
                <a:effectLst/>
              </a:rPr>
              <a:t>(c) by notification in the Official Gazette, specify the class of goods in respect of which the interest shall be chargeable from the date on which the proper officer has made an order under sub-section (1) of </a:t>
            </a:r>
            <a:r>
              <a:rPr lang="en-US" u="none" strike="noStrike" dirty="0">
                <a:effectLst/>
                <a:hlinkClick r:id="rId3">
                  <a:extLst>
                    <a:ext uri="{A12FA001-AC4F-418D-AE19-62706E023703}">
                      <ahyp:hlinkClr xmlns:ahyp="http://schemas.microsoft.com/office/drawing/2018/hyperlinkcolor" val="tx"/>
                    </a:ext>
                  </a:extLst>
                </a:hlinkClick>
              </a:rPr>
              <a:t>section 60</a:t>
            </a:r>
            <a:r>
              <a:rPr lang="en-US" dirty="0">
                <a:effectLst/>
              </a:rPr>
              <a:t>.</a:t>
            </a:r>
          </a:p>
          <a:p>
            <a:pPr algn="just">
              <a:lnSpc>
                <a:spcPct val="150000"/>
              </a:lnSpc>
            </a:pPr>
            <a:endParaRPr lang="en-IN" dirty="0"/>
          </a:p>
        </p:txBody>
      </p:sp>
    </p:spTree>
    <p:extLst>
      <p:ext uri="{BB962C8B-B14F-4D97-AF65-F5344CB8AC3E}">
        <p14:creationId xmlns:p14="http://schemas.microsoft.com/office/powerpoint/2010/main" val="93800105"/>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D66B-FC80-4010-1E3C-CEFC123F01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85E991-9126-B14E-7AD0-954A5E9DFFCC}"/>
              </a:ext>
            </a:extLst>
          </p:cNvPr>
          <p:cNvSpPr>
            <a:spLocks noGrp="1"/>
          </p:cNvSpPr>
          <p:nvPr>
            <p:ph idx="1"/>
          </p:nvPr>
        </p:nvSpPr>
        <p:spPr/>
        <p:txBody>
          <a:bodyPr>
            <a:normAutofit fontScale="77500" lnSpcReduction="20000"/>
          </a:bodyPr>
          <a:lstStyle/>
          <a:p>
            <a:pPr algn="just">
              <a:lnSpc>
                <a:spcPct val="160000"/>
              </a:lnSpc>
            </a:pPr>
            <a:r>
              <a:rPr lang="en-US" b="1" dirty="0">
                <a:effectLst/>
              </a:rPr>
              <a:t>Explanation</a:t>
            </a:r>
            <a:r>
              <a:rPr lang="en-US" dirty="0">
                <a:effectLst/>
              </a:rPr>
              <a:t>.-For the purposes of this section, -</a:t>
            </a:r>
          </a:p>
          <a:p>
            <a:pPr algn="just">
              <a:lnSpc>
                <a:spcPct val="160000"/>
              </a:lnSpc>
            </a:pPr>
            <a:r>
              <a:rPr lang="en-US" dirty="0">
                <a:effectLst/>
              </a:rPr>
              <a:t>(</a:t>
            </a:r>
            <a:r>
              <a:rPr lang="en-US" dirty="0" err="1">
                <a:effectLst/>
              </a:rPr>
              <a:t>i</a:t>
            </a:r>
            <a:r>
              <a:rPr lang="en-US" dirty="0">
                <a:effectLst/>
              </a:rPr>
              <a:t>) "electronic hardware technology park unit" means a unit established under the Electronic Hardware Technology Park Scheme notified by the Government of India;</a:t>
            </a:r>
          </a:p>
          <a:p>
            <a:pPr algn="just">
              <a:lnSpc>
                <a:spcPct val="160000"/>
              </a:lnSpc>
            </a:pPr>
            <a:r>
              <a:rPr lang="en-US" dirty="0">
                <a:effectLst/>
              </a:rPr>
              <a:t>(ii) "hundred per cent. export oriented undertaking" has the same meaning as in clause (ii) of Explanation 2 to sub-section (1) of </a:t>
            </a:r>
            <a:r>
              <a:rPr lang="en-US" u="none" strike="noStrike" dirty="0">
                <a:effectLst/>
                <a:hlinkClick r:id="rId3">
                  <a:extLst>
                    <a:ext uri="{A12FA001-AC4F-418D-AE19-62706E023703}">
                      <ahyp:hlinkClr xmlns:ahyp="http://schemas.microsoft.com/office/drawing/2018/hyperlinkcolor" val="tx"/>
                    </a:ext>
                  </a:extLst>
                </a:hlinkClick>
              </a:rPr>
              <a:t>section 3</a:t>
            </a:r>
            <a:r>
              <a:rPr lang="en-US" dirty="0">
                <a:effectLst/>
              </a:rPr>
              <a:t> of the Central Excise Act, 1944 (1 of 1944); and</a:t>
            </a:r>
          </a:p>
          <a:p>
            <a:pPr algn="just">
              <a:lnSpc>
                <a:spcPct val="160000"/>
              </a:lnSpc>
            </a:pPr>
            <a:r>
              <a:rPr lang="en-US" dirty="0">
                <a:effectLst/>
              </a:rPr>
              <a:t>(iii) "software technology park unit" means a unit established under the Software Technology Park Scheme notified by the Government of India.]</a:t>
            </a:r>
          </a:p>
          <a:p>
            <a:pPr marL="0" indent="0" algn="just">
              <a:lnSpc>
                <a:spcPct val="160000"/>
              </a:lnSpc>
              <a:buNone/>
            </a:pPr>
            <a:br>
              <a:rPr lang="en-US" dirty="0">
                <a:effectLst/>
              </a:rPr>
            </a:br>
            <a:endParaRPr lang="en-IN" dirty="0"/>
          </a:p>
          <a:p>
            <a:pPr algn="just">
              <a:lnSpc>
                <a:spcPct val="160000"/>
              </a:lnSpc>
            </a:pPr>
            <a:endParaRPr lang="en-IN" dirty="0"/>
          </a:p>
        </p:txBody>
      </p:sp>
    </p:spTree>
    <p:extLst>
      <p:ext uri="{BB962C8B-B14F-4D97-AF65-F5344CB8AC3E}">
        <p14:creationId xmlns:p14="http://schemas.microsoft.com/office/powerpoint/2010/main" val="634218706"/>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0707-50E2-AC4A-0871-57B1151A71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34E37B3-DAC0-FB37-5514-7BBB4E5A62EC}"/>
              </a:ext>
            </a:extLst>
          </p:cNvPr>
          <p:cNvSpPr>
            <a:spLocks noGrp="1"/>
          </p:cNvSpPr>
          <p:nvPr>
            <p:ph idx="1"/>
          </p:nvPr>
        </p:nvSpPr>
        <p:spPr/>
        <p:txBody>
          <a:bodyPr/>
          <a:lstStyle/>
          <a:p>
            <a:pPr algn="just"/>
            <a:r>
              <a:rPr lang="en-US" b="1" i="0" dirty="0">
                <a:solidFill>
                  <a:srgbClr val="212529"/>
                </a:solidFill>
                <a:effectLst/>
                <a:latin typeface="Poppins" panose="00000500000000000000" pitchFamily="2" charset="0"/>
              </a:rPr>
              <a:t>[Section 64. Owner's right to deal with warehoused goods. -</a:t>
            </a:r>
            <a:endParaRPr lang="en-US" b="0" i="0" dirty="0">
              <a:solidFill>
                <a:srgbClr val="212529"/>
              </a:solidFill>
              <a:effectLst/>
              <a:latin typeface="Poppins" panose="00000500000000000000" pitchFamily="2" charset="0"/>
            </a:endParaRPr>
          </a:p>
          <a:p>
            <a:pPr algn="just"/>
            <a:r>
              <a:rPr lang="en-US" b="0" i="0" dirty="0">
                <a:solidFill>
                  <a:srgbClr val="212529"/>
                </a:solidFill>
                <a:effectLst/>
                <a:latin typeface="Poppins" panose="00000500000000000000" pitchFamily="2" charset="0"/>
              </a:rPr>
              <a:t>The owner of any warehoused goods may, after warehousing the same, -</a:t>
            </a:r>
          </a:p>
          <a:p>
            <a:pPr algn="just"/>
            <a:r>
              <a:rPr lang="en-US" b="0" i="0" dirty="0">
                <a:solidFill>
                  <a:srgbClr val="212529"/>
                </a:solidFill>
                <a:effectLst/>
                <a:latin typeface="Poppins" panose="00000500000000000000" pitchFamily="2" charset="0"/>
              </a:rPr>
              <a:t>(a)inspect the goods;</a:t>
            </a:r>
          </a:p>
          <a:p>
            <a:pPr algn="just"/>
            <a:r>
              <a:rPr lang="en-US" b="0" i="0" dirty="0">
                <a:solidFill>
                  <a:srgbClr val="212529"/>
                </a:solidFill>
                <a:effectLst/>
                <a:latin typeface="Poppins" panose="00000500000000000000" pitchFamily="2" charset="0"/>
              </a:rPr>
              <a:t>(b)deal with their containers in such manner as may be necessary to prevent loss or deterioration or damage to the goods;</a:t>
            </a:r>
          </a:p>
          <a:p>
            <a:pPr algn="just"/>
            <a:r>
              <a:rPr lang="en-US" b="0" i="0" dirty="0">
                <a:solidFill>
                  <a:srgbClr val="212529"/>
                </a:solidFill>
                <a:effectLst/>
                <a:latin typeface="Poppins" panose="00000500000000000000" pitchFamily="2" charset="0"/>
              </a:rPr>
              <a:t>(c) sort the goods; or</a:t>
            </a:r>
          </a:p>
          <a:p>
            <a:pPr algn="just"/>
            <a:r>
              <a:rPr lang="en-US" b="0" i="0" dirty="0">
                <a:solidFill>
                  <a:srgbClr val="212529"/>
                </a:solidFill>
                <a:effectLst/>
                <a:latin typeface="Poppins" panose="00000500000000000000" pitchFamily="2" charset="0"/>
              </a:rPr>
              <a:t>(d) show the goods for sale.]</a:t>
            </a:r>
          </a:p>
          <a:p>
            <a:endParaRPr lang="en-IN" dirty="0"/>
          </a:p>
        </p:txBody>
      </p:sp>
    </p:spTree>
    <p:extLst>
      <p:ext uri="{BB962C8B-B14F-4D97-AF65-F5344CB8AC3E}">
        <p14:creationId xmlns:p14="http://schemas.microsoft.com/office/powerpoint/2010/main" val="1573983195"/>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D43C-D1F6-C9F3-344E-A0CFDFEDA1D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0CFF1C-E8BB-1C59-9E3D-E2C4F7954909}"/>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Section 65. Manufacture and other operations in relation to goods in a warehouse.</a:t>
            </a:r>
            <a:endParaRPr lang="en-US" b="0" i="0" dirty="0">
              <a:solidFill>
                <a:srgbClr val="212529"/>
              </a:solidFill>
              <a:effectLst/>
              <a:latin typeface="Poppins" panose="00000500000000000000" pitchFamily="2" charset="0"/>
            </a:endParaRPr>
          </a:p>
          <a:p>
            <a:pPr algn="just"/>
            <a:r>
              <a:rPr lang="en-US" b="0" i="0" dirty="0">
                <a:solidFill>
                  <a:srgbClr val="212529"/>
                </a:solidFill>
                <a:effectLst/>
                <a:latin typeface="Poppins" panose="00000500000000000000" pitchFamily="2" charset="0"/>
              </a:rPr>
              <a:t>(1) </a:t>
            </a:r>
            <a:r>
              <a:rPr lang="en-US" b="0" i="0" baseline="30000" dirty="0">
                <a:solidFill>
                  <a:srgbClr val="212529"/>
                </a:solidFill>
                <a:effectLst/>
                <a:latin typeface="Poppins" panose="00000500000000000000" pitchFamily="2" charset="0"/>
              </a:rPr>
              <a:t>1</a:t>
            </a:r>
            <a:r>
              <a:rPr lang="en-US" b="0" i="0" dirty="0">
                <a:solidFill>
                  <a:srgbClr val="212529"/>
                </a:solidFill>
                <a:effectLst/>
                <a:latin typeface="Poppins" panose="00000500000000000000" pitchFamily="2" charset="0"/>
              </a:rPr>
              <a:t>[With the permission of the Principal Commissioner of Customs or Commissioner of Customs and subject to such conditions] </a:t>
            </a:r>
            <a:r>
              <a:rPr lang="en-US" dirty="0">
                <a:latin typeface="Poppins" panose="00000500000000000000" pitchFamily="2" charset="0"/>
              </a:rPr>
              <a:t>as may be prescribed</a:t>
            </a:r>
            <a:r>
              <a:rPr lang="en-US" b="0" i="0" dirty="0">
                <a:solidFill>
                  <a:srgbClr val="212529"/>
                </a:solidFill>
                <a:effectLst/>
                <a:latin typeface="Poppins" panose="00000500000000000000" pitchFamily="2" charset="0"/>
              </a:rPr>
              <a:t>, the owner of any warehoused goods may carry on any manufacturing process or other operations in the warehouse in relation to such goods.</a:t>
            </a:r>
          </a:p>
          <a:p>
            <a:endParaRPr lang="en-IN" dirty="0"/>
          </a:p>
        </p:txBody>
      </p:sp>
    </p:spTree>
    <p:extLst>
      <p:ext uri="{BB962C8B-B14F-4D97-AF65-F5344CB8AC3E}">
        <p14:creationId xmlns:p14="http://schemas.microsoft.com/office/powerpoint/2010/main" val="2199113013"/>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0CDD-34FF-F04C-9AFE-A84C9B3E6C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C2EBFF-3CAF-6AF7-7729-765D3701D44F}"/>
              </a:ext>
            </a:extLst>
          </p:cNvPr>
          <p:cNvSpPr>
            <a:spLocks noGrp="1"/>
          </p:cNvSpPr>
          <p:nvPr>
            <p:ph idx="1"/>
          </p:nvPr>
        </p:nvSpPr>
        <p:spPr/>
        <p:txBody>
          <a:bodyPr>
            <a:normAutofit/>
          </a:bodyPr>
          <a:lstStyle/>
          <a:p>
            <a:pPr algn="just"/>
            <a:r>
              <a:rPr lang="en-US" b="0" i="0" dirty="0">
                <a:solidFill>
                  <a:srgbClr val="212529"/>
                </a:solidFill>
                <a:effectLst/>
                <a:latin typeface="Poppins" panose="00000500000000000000" pitchFamily="2" charset="0"/>
              </a:rPr>
              <a:t>(2) Where in the course of any operations permissible in relation to any warehoused goods under sub-section (1), there is any waste or refuse, the following provisions shall apply: -</a:t>
            </a:r>
          </a:p>
          <a:p>
            <a:pPr algn="just"/>
            <a:r>
              <a:rPr lang="en-US" b="0" i="0" dirty="0">
                <a:solidFill>
                  <a:srgbClr val="212529"/>
                </a:solidFill>
                <a:effectLst/>
                <a:latin typeface="Poppins" panose="00000500000000000000" pitchFamily="2" charset="0"/>
              </a:rPr>
              <a:t>(a) if the whole or any part of the goods resulting from such operations are exported, import duty shall be remitted on the quantity of the warehoused goods contained in so much of the waste or refuse as has arisen from the operations carried on in relation to the goods exported :</a:t>
            </a:r>
          </a:p>
          <a:p>
            <a:endParaRPr lang="en-IN" dirty="0"/>
          </a:p>
        </p:txBody>
      </p:sp>
    </p:spTree>
    <p:extLst>
      <p:ext uri="{BB962C8B-B14F-4D97-AF65-F5344CB8AC3E}">
        <p14:creationId xmlns:p14="http://schemas.microsoft.com/office/powerpoint/2010/main" val="3546886435"/>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39-900E-A8B6-0E01-AB9261AE15A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27E5FCB-EF88-7E06-69E0-CAE5CA5FB15E}"/>
              </a:ext>
            </a:extLst>
          </p:cNvPr>
          <p:cNvSpPr>
            <a:spLocks noGrp="1"/>
          </p:cNvSpPr>
          <p:nvPr>
            <p:ph idx="1"/>
          </p:nvPr>
        </p:nvSpPr>
        <p:spPr/>
        <p:txBody>
          <a:bodyPr/>
          <a:lstStyle/>
          <a:p>
            <a:pPr algn="just"/>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such waste or refuse is either destroyed or duty is paid on such waste or refuse as if it had been imported into India in that form;</a:t>
            </a:r>
          </a:p>
          <a:p>
            <a:pPr algn="just"/>
            <a:r>
              <a:rPr lang="en-US" b="0" i="0" dirty="0">
                <a:solidFill>
                  <a:srgbClr val="212529"/>
                </a:solidFill>
                <a:effectLst/>
                <a:latin typeface="Poppins" panose="00000500000000000000" pitchFamily="2" charset="0"/>
              </a:rPr>
              <a:t>(b) if the whole or any part of the goods resulting from such operations are cleared from the warehouse for home consumption, import duty shall be charged on the quantity of the warehoused goods contained in so much of the waste or refuse as has arisen from the operations carried on in relation to the goods cleared for home consumption.</a:t>
            </a:r>
          </a:p>
          <a:p>
            <a:endParaRPr lang="en-IN" dirty="0"/>
          </a:p>
        </p:txBody>
      </p:sp>
    </p:spTree>
    <p:extLst>
      <p:ext uri="{BB962C8B-B14F-4D97-AF65-F5344CB8AC3E}">
        <p14:creationId xmlns:p14="http://schemas.microsoft.com/office/powerpoint/2010/main" val="2004965384"/>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D553-6B93-F79C-0DD5-81CFED8064CC}"/>
              </a:ext>
            </a:extLst>
          </p:cNvPr>
          <p:cNvSpPr>
            <a:spLocks noGrp="1"/>
          </p:cNvSpPr>
          <p:nvPr>
            <p:ph type="title"/>
          </p:nvPr>
        </p:nvSpPr>
        <p:spPr/>
        <p:txBody>
          <a:bodyPr/>
          <a:lstStyle/>
          <a:p>
            <a:r>
              <a:rPr lang="en-IN" dirty="0"/>
              <a:t>Ex bond bill of entry Section 68</a:t>
            </a:r>
          </a:p>
        </p:txBody>
      </p:sp>
      <p:sp>
        <p:nvSpPr>
          <p:cNvPr id="3" name="Content Placeholder 2">
            <a:extLst>
              <a:ext uri="{FF2B5EF4-FFF2-40B4-BE49-F238E27FC236}">
                <a16:creationId xmlns:a16="http://schemas.microsoft.com/office/drawing/2014/main" id="{64B94D47-1D32-941C-4055-0DCD7910FA64}"/>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Section 68.Clearance of warehoused goods for home consumption.</a:t>
            </a:r>
            <a:r>
              <a:rPr lang="en-US" b="1" dirty="0">
                <a:solidFill>
                  <a:srgbClr val="212529"/>
                </a:solidFill>
                <a:latin typeface="Poppins" panose="00000500000000000000" pitchFamily="2" charset="0"/>
              </a:rPr>
              <a:t>- </a:t>
            </a:r>
            <a:r>
              <a:rPr lang="en-US" b="1" i="0" dirty="0">
                <a:solidFill>
                  <a:srgbClr val="212529"/>
                </a:solidFill>
                <a:effectLst/>
                <a:latin typeface="Poppins" panose="00000500000000000000" pitchFamily="2" charset="0"/>
              </a:rPr>
              <a:t> -</a:t>
            </a:r>
            <a:br>
              <a:rPr lang="en-US" dirty="0"/>
            </a:br>
            <a:br>
              <a:rPr lang="en-US" dirty="0"/>
            </a:br>
            <a:r>
              <a:rPr lang="en-US" b="0" i="0" baseline="30000" dirty="0">
                <a:solidFill>
                  <a:srgbClr val="212529"/>
                </a:solidFill>
                <a:effectLst/>
                <a:latin typeface="Poppins" panose="00000500000000000000" pitchFamily="2" charset="0"/>
              </a:rPr>
              <a:t>1 </a:t>
            </a:r>
            <a:r>
              <a:rPr lang="en-US" b="0" i="0" dirty="0">
                <a:solidFill>
                  <a:srgbClr val="212529"/>
                </a:solidFill>
                <a:effectLst/>
                <a:latin typeface="Poppins" panose="00000500000000000000" pitchFamily="2" charset="0"/>
              </a:rPr>
              <a:t>[Any warehoused goods may be cleared from the warehouse] for home consumption, if -</a:t>
            </a:r>
          </a:p>
          <a:p>
            <a:pPr algn="just"/>
            <a:r>
              <a:rPr lang="en-US" b="0" i="0" dirty="0">
                <a:solidFill>
                  <a:srgbClr val="212529"/>
                </a:solidFill>
                <a:effectLst/>
                <a:latin typeface="Poppins" panose="00000500000000000000" pitchFamily="2" charset="0"/>
              </a:rPr>
              <a:t>(a) a bill of entry for home consumption in respect of such goods has been presented in the prescribed form;</a:t>
            </a:r>
          </a:p>
          <a:p>
            <a:pPr algn="just"/>
            <a:r>
              <a:rPr lang="en-US" b="0" i="0" baseline="30000" dirty="0">
                <a:solidFill>
                  <a:srgbClr val="212529"/>
                </a:solidFill>
                <a:effectLst/>
                <a:latin typeface="Poppins" panose="00000500000000000000" pitchFamily="2" charset="0"/>
              </a:rPr>
              <a:t>2 </a:t>
            </a:r>
            <a:r>
              <a:rPr lang="en-US" b="0" i="0" dirty="0">
                <a:solidFill>
                  <a:srgbClr val="212529"/>
                </a:solidFill>
                <a:effectLst/>
                <a:latin typeface="Poppins" panose="00000500000000000000" pitchFamily="2" charset="0"/>
              </a:rPr>
              <a:t>[(b) the import duty, interest, fine and penalties payable in respect of such goods have been paid; and]</a:t>
            </a:r>
          </a:p>
        </p:txBody>
      </p:sp>
    </p:spTree>
    <p:extLst>
      <p:ext uri="{BB962C8B-B14F-4D97-AF65-F5344CB8AC3E}">
        <p14:creationId xmlns:p14="http://schemas.microsoft.com/office/powerpoint/2010/main" val="530995638"/>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18F2-87D4-7BCB-2913-3D8282054CD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103B4E1-A53B-F734-20BD-D91FC2754F0C}"/>
              </a:ext>
            </a:extLst>
          </p:cNvPr>
          <p:cNvSpPr>
            <a:spLocks noGrp="1"/>
          </p:cNvSpPr>
          <p:nvPr>
            <p:ph idx="1"/>
          </p:nvPr>
        </p:nvSpPr>
        <p:spPr/>
        <p:txBody>
          <a:bodyPr>
            <a:normAutofit fontScale="92500"/>
          </a:bodyPr>
          <a:lstStyle/>
          <a:p>
            <a:pPr algn="just">
              <a:lnSpc>
                <a:spcPct val="150000"/>
              </a:lnSpc>
            </a:pPr>
            <a:r>
              <a:rPr lang="en-US" b="0" i="0" dirty="0">
                <a:solidFill>
                  <a:srgbClr val="212529"/>
                </a:solidFill>
                <a:effectLst/>
                <a:latin typeface="Poppins" panose="00000500000000000000" pitchFamily="2" charset="0"/>
              </a:rPr>
              <a:t>(c) an order for clearance of such goods for home consumption has been made by the proper officer :</a:t>
            </a:r>
          </a:p>
          <a:p>
            <a:pPr algn="just">
              <a:lnSpc>
                <a:spcPct val="150000"/>
              </a:lnSpc>
            </a:pPr>
            <a:r>
              <a:rPr lang="en-US" b="0" i="0" baseline="30000" dirty="0">
                <a:solidFill>
                  <a:srgbClr val="212529"/>
                </a:solidFill>
                <a:effectLst/>
                <a:latin typeface="Poppins" panose="00000500000000000000" pitchFamily="2" charset="0"/>
              </a:rPr>
              <a:t>3 </a:t>
            </a:r>
            <a:r>
              <a:rPr lang="en-US" b="0" i="0" dirty="0">
                <a:solidFill>
                  <a:srgbClr val="212529"/>
                </a:solidFill>
                <a:effectLst/>
                <a:latin typeface="Poppins" panose="00000500000000000000" pitchFamily="2" charset="0"/>
              </a:rPr>
              <a:t>[ </a:t>
            </a:r>
            <a:r>
              <a:rPr lang="en-US" b="0" i="0" baseline="30000" dirty="0">
                <a:solidFill>
                  <a:srgbClr val="212529"/>
                </a:solidFill>
                <a:effectLst/>
                <a:latin typeface="Poppins" panose="00000500000000000000" pitchFamily="2" charset="0"/>
              </a:rPr>
              <a:t>4 </a:t>
            </a:r>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the order referred to in clause (c) may also be made electronically through the customs automated system on the basis of risk evaluation through appropriate selection criteria:</a:t>
            </a:r>
            <a:br>
              <a:rPr lang="en-US" dirty="0"/>
            </a:br>
            <a:br>
              <a:rPr lang="en-US" dirty="0"/>
            </a:br>
            <a:endParaRPr lang="en-IN" dirty="0"/>
          </a:p>
        </p:txBody>
      </p:sp>
    </p:spTree>
    <p:extLst>
      <p:ext uri="{BB962C8B-B14F-4D97-AF65-F5344CB8AC3E}">
        <p14:creationId xmlns:p14="http://schemas.microsoft.com/office/powerpoint/2010/main" val="1346136838"/>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3B59-8CCD-9251-07B4-D52D112BCF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EA2BBA-865F-682A-B5CD-BEA108B5DEC9}"/>
              </a:ext>
            </a:extLst>
          </p:cNvPr>
          <p:cNvSpPr>
            <a:spLocks noGrp="1"/>
          </p:cNvSpPr>
          <p:nvPr>
            <p:ph idx="1"/>
          </p:nvPr>
        </p:nvSpPr>
        <p:spPr/>
        <p:txBody>
          <a:bodyPr>
            <a:normAutofit/>
          </a:bodyPr>
          <a:lstStyle/>
          <a:p>
            <a:pPr algn="just">
              <a:lnSpc>
                <a:spcPct val="150000"/>
              </a:lnSpc>
            </a:pP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further that] the owner of any warehoused goods may, at any time before an order for clearance of goods for home consumption has been made in respect of such goods, relinquish his title to the goods upon payment of </a:t>
            </a:r>
            <a:r>
              <a:rPr lang="en-US" b="0" i="0" baseline="30000" dirty="0">
                <a:solidFill>
                  <a:srgbClr val="212529"/>
                </a:solidFill>
                <a:effectLst/>
                <a:latin typeface="Poppins" panose="00000500000000000000" pitchFamily="2" charset="0"/>
              </a:rPr>
              <a:t>5 </a:t>
            </a:r>
            <a:r>
              <a:rPr lang="en-US" b="0" i="0" dirty="0">
                <a:solidFill>
                  <a:srgbClr val="212529"/>
                </a:solidFill>
                <a:effectLst/>
                <a:latin typeface="Poppins" panose="00000500000000000000" pitchFamily="2" charset="0"/>
              </a:rPr>
              <a:t>[* * *] penalties that may be payable in respect of the goods and upon such relinquishment, he shall not be liable to pay duty thereon:]</a:t>
            </a:r>
            <a:endParaRPr lang="en-IN" dirty="0"/>
          </a:p>
        </p:txBody>
      </p:sp>
    </p:spTree>
    <p:extLst>
      <p:ext uri="{BB962C8B-B14F-4D97-AF65-F5344CB8AC3E}">
        <p14:creationId xmlns:p14="http://schemas.microsoft.com/office/powerpoint/2010/main" val="2272898475"/>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793F-40C0-99B9-4CA7-9D861151EC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47D105-F68C-CA80-0DA1-F9C3F819ED4F}"/>
              </a:ext>
            </a:extLst>
          </p:cNvPr>
          <p:cNvSpPr>
            <a:spLocks noGrp="1"/>
          </p:cNvSpPr>
          <p:nvPr>
            <p:ph idx="1"/>
          </p:nvPr>
        </p:nvSpPr>
        <p:spPr/>
        <p:txBody>
          <a:bodyPr/>
          <a:lstStyle/>
          <a:p>
            <a:pPr algn="just">
              <a:lnSpc>
                <a:spcPct val="150000"/>
              </a:lnSpc>
            </a:pPr>
            <a:br>
              <a:rPr lang="en-US" dirty="0"/>
            </a:br>
            <a:r>
              <a:rPr lang="en-US" b="0" i="0" baseline="30000" dirty="0">
                <a:solidFill>
                  <a:srgbClr val="212529"/>
                </a:solidFill>
                <a:effectLst/>
                <a:latin typeface="Poppins" panose="00000500000000000000" pitchFamily="2" charset="0"/>
              </a:rPr>
              <a:t>6 </a:t>
            </a:r>
            <a:r>
              <a:rPr lang="en-US" b="0" i="0" dirty="0">
                <a:solidFill>
                  <a:srgbClr val="212529"/>
                </a:solidFill>
                <a:effectLst/>
                <a:latin typeface="Poppins" panose="00000500000000000000" pitchFamily="2" charset="0"/>
              </a:rPr>
              <a:t>[ </a:t>
            </a:r>
            <a:r>
              <a:rPr lang="en-US" b="0" i="0" baseline="30000" dirty="0">
                <a:solidFill>
                  <a:srgbClr val="212529"/>
                </a:solidFill>
                <a:effectLst/>
                <a:latin typeface="Poppins" panose="00000500000000000000" pitchFamily="2" charset="0"/>
              </a:rPr>
              <a:t>7 </a:t>
            </a:r>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also that] the owner of any such warehoused goods shall not be allowed to relinquish his title to such goods regarding which an offence appears to have been committed under this Act or any other law for the time being in force</a:t>
            </a:r>
            <a:endParaRPr lang="en-IN" dirty="0"/>
          </a:p>
        </p:txBody>
      </p:sp>
    </p:spTree>
    <p:extLst>
      <p:ext uri="{BB962C8B-B14F-4D97-AF65-F5344CB8AC3E}">
        <p14:creationId xmlns:p14="http://schemas.microsoft.com/office/powerpoint/2010/main" val="21313690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32BC-A00C-0FB7-562E-FCF9C0351935}"/>
              </a:ext>
            </a:extLst>
          </p:cNvPr>
          <p:cNvSpPr>
            <a:spLocks noGrp="1"/>
          </p:cNvSpPr>
          <p:nvPr>
            <p:ph type="title"/>
          </p:nvPr>
        </p:nvSpPr>
        <p:spPr/>
        <p:txBody>
          <a:bodyPr/>
          <a:lstStyle/>
          <a:p>
            <a:r>
              <a:rPr lang="en-IN" dirty="0"/>
              <a:t>Definitions</a:t>
            </a:r>
          </a:p>
        </p:txBody>
      </p:sp>
      <p:sp>
        <p:nvSpPr>
          <p:cNvPr id="3" name="Content Placeholder 2">
            <a:extLst>
              <a:ext uri="{FF2B5EF4-FFF2-40B4-BE49-F238E27FC236}">
                <a16:creationId xmlns:a16="http://schemas.microsoft.com/office/drawing/2014/main" id="{1671EA81-384B-FE63-EFF0-26112482921D}"/>
              </a:ext>
            </a:extLst>
          </p:cNvPr>
          <p:cNvSpPr>
            <a:spLocks noGrp="1"/>
          </p:cNvSpPr>
          <p:nvPr>
            <p:ph idx="1"/>
          </p:nvPr>
        </p:nvSpPr>
        <p:spPr/>
        <p:txBody>
          <a:bodyPr>
            <a:normAutofit lnSpcReduction="10000"/>
          </a:bodyPr>
          <a:lstStyle/>
          <a:p>
            <a:pPr>
              <a:lnSpc>
                <a:spcPct val="150000"/>
              </a:lnSpc>
            </a:pPr>
            <a:r>
              <a:rPr lang="en-IN" dirty="0"/>
              <a:t>Section 2 , Chapter 1 of The Customs Act 1962 describes Customs’ definitions </a:t>
            </a:r>
          </a:p>
          <a:p>
            <a:pPr>
              <a:lnSpc>
                <a:spcPct val="150000"/>
              </a:lnSpc>
            </a:pPr>
            <a:r>
              <a:rPr lang="en-IN" dirty="0"/>
              <a:t>In all 44 definitions are in the Customs Act 1962</a:t>
            </a:r>
          </a:p>
          <a:p>
            <a:pPr>
              <a:lnSpc>
                <a:spcPct val="150000"/>
              </a:lnSpc>
            </a:pPr>
            <a:r>
              <a:rPr lang="en-IN" dirty="0"/>
              <a:t>Chapter 11 of Foreign Trade Policy lists all definitions related to FTP</a:t>
            </a:r>
          </a:p>
          <a:p>
            <a:pPr>
              <a:lnSpc>
                <a:spcPct val="150000"/>
              </a:lnSpc>
            </a:pPr>
            <a:r>
              <a:rPr lang="en-IN" dirty="0"/>
              <a:t>63 definitions are in FTP</a:t>
            </a:r>
          </a:p>
          <a:p>
            <a:pPr>
              <a:lnSpc>
                <a:spcPct val="150000"/>
              </a:lnSpc>
            </a:pPr>
            <a:r>
              <a:rPr lang="en-IN" dirty="0"/>
              <a:t>Link for FTP definitions:  </a:t>
            </a:r>
            <a:r>
              <a:rPr lang="en-IN" dirty="0">
                <a:hlinkClick r:id="rId2">
                  <a:extLst>
                    <a:ext uri="{A12FA001-AC4F-418D-AE19-62706E023703}">
                      <ahyp:hlinkClr xmlns:ahyp="http://schemas.microsoft.com/office/drawing/2018/hyperlinkcolor" val="tx"/>
                    </a:ext>
                  </a:extLst>
                </a:hlinkClick>
              </a:rPr>
              <a:t>https://agriexchange.apeda.gov.in/FTP/FTP2023_Chapter11.pdf</a:t>
            </a:r>
            <a:endParaRPr lang="en-IN" dirty="0"/>
          </a:p>
          <a:p>
            <a:endParaRPr lang="en-IN" dirty="0"/>
          </a:p>
        </p:txBody>
      </p:sp>
    </p:spTree>
    <p:extLst>
      <p:ext uri="{BB962C8B-B14F-4D97-AF65-F5344CB8AC3E}">
        <p14:creationId xmlns:p14="http://schemas.microsoft.com/office/powerpoint/2010/main" val="17482362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967E-14C8-929E-9EAD-C4B9F018509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6C8240A-4AC0-819D-1478-91D2C8A51A24}"/>
              </a:ext>
            </a:extLst>
          </p:cNvPr>
          <p:cNvSpPr>
            <a:spLocks noGrp="1"/>
          </p:cNvSpPr>
          <p:nvPr>
            <p:ph idx="1"/>
          </p:nvPr>
        </p:nvSpPr>
        <p:spPr/>
        <p:txBody>
          <a:bodyPr>
            <a:normAutofit/>
          </a:bodyPr>
          <a:lstStyle/>
          <a:p>
            <a:pPr>
              <a:lnSpc>
                <a:spcPct val="150000"/>
              </a:lnSpc>
            </a:pPr>
            <a:r>
              <a:rPr lang="en-US" b="1" dirty="0">
                <a:effectLst/>
              </a:rPr>
              <a:t>Section 69. Clearance of warehoused goods for </a:t>
            </a:r>
            <a:r>
              <a:rPr lang="en-US" b="1" baseline="30000" dirty="0">
                <a:effectLst/>
              </a:rPr>
              <a:t>1 </a:t>
            </a:r>
            <a:r>
              <a:rPr lang="en-US" b="1" dirty="0">
                <a:effectLst/>
              </a:rPr>
              <a:t>[export]. -</a:t>
            </a:r>
            <a:endParaRPr lang="en-US" dirty="0">
              <a:effectLst/>
            </a:endParaRPr>
          </a:p>
          <a:p>
            <a:pPr>
              <a:lnSpc>
                <a:spcPct val="150000"/>
              </a:lnSpc>
            </a:pPr>
            <a:r>
              <a:rPr lang="en-US" dirty="0">
                <a:effectLst/>
              </a:rPr>
              <a:t>(1) Any warehoused goods may be exported to a place outside India without payment of import duty if -</a:t>
            </a:r>
          </a:p>
          <a:p>
            <a:pPr>
              <a:lnSpc>
                <a:spcPct val="150000"/>
              </a:lnSpc>
            </a:pPr>
            <a:r>
              <a:rPr lang="en-US" baseline="30000" dirty="0">
                <a:effectLst/>
              </a:rPr>
              <a:t>2 </a:t>
            </a:r>
            <a:r>
              <a:rPr lang="en-US" dirty="0">
                <a:effectLst/>
              </a:rPr>
              <a:t>[(a) a shipping bill or a bill of export or the form as prescribed under </a:t>
            </a:r>
            <a:r>
              <a:rPr lang="en-US" u="none" strike="noStrike" dirty="0">
                <a:solidFill>
                  <a:srgbClr val="3E8ACC"/>
                </a:solidFill>
                <a:effectLst/>
                <a:hlinkClick r:id="rId3"/>
              </a:rPr>
              <a:t>section 84</a:t>
            </a:r>
            <a:r>
              <a:rPr lang="en-US" dirty="0">
                <a:effectLst/>
              </a:rPr>
              <a:t> has been presented in respect of such goods;]</a:t>
            </a:r>
          </a:p>
        </p:txBody>
      </p:sp>
    </p:spTree>
    <p:extLst>
      <p:ext uri="{BB962C8B-B14F-4D97-AF65-F5344CB8AC3E}">
        <p14:creationId xmlns:p14="http://schemas.microsoft.com/office/powerpoint/2010/main" val="2485713521"/>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55BC-CDE3-5761-5597-3EA84B3B9AF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77B6F6-9F63-14BB-A295-42C9EF97E440}"/>
              </a:ext>
            </a:extLst>
          </p:cNvPr>
          <p:cNvSpPr>
            <a:spLocks noGrp="1"/>
          </p:cNvSpPr>
          <p:nvPr>
            <p:ph idx="1"/>
          </p:nvPr>
        </p:nvSpPr>
        <p:spPr/>
        <p:txBody>
          <a:bodyPr>
            <a:normAutofit lnSpcReduction="10000"/>
          </a:bodyPr>
          <a:lstStyle/>
          <a:p>
            <a:pPr>
              <a:lnSpc>
                <a:spcPct val="150000"/>
              </a:lnSpc>
            </a:pPr>
            <a:r>
              <a:rPr lang="en-US" baseline="30000" dirty="0">
                <a:effectLst/>
              </a:rPr>
              <a:t>3 </a:t>
            </a:r>
            <a:r>
              <a:rPr lang="en-US" dirty="0">
                <a:effectLst/>
              </a:rPr>
              <a:t>[(b) the export duty, fine and penalties payable in respect of such goods have been paid; and]</a:t>
            </a:r>
          </a:p>
          <a:p>
            <a:pPr>
              <a:lnSpc>
                <a:spcPct val="150000"/>
              </a:lnSpc>
            </a:pPr>
            <a:r>
              <a:rPr lang="en-US" dirty="0">
                <a:effectLst/>
              </a:rPr>
              <a:t>(c) an order for clearance of such goods for </a:t>
            </a:r>
            <a:r>
              <a:rPr lang="en-US" baseline="30000" dirty="0">
                <a:effectLst/>
              </a:rPr>
              <a:t>4 </a:t>
            </a:r>
            <a:r>
              <a:rPr lang="en-US" dirty="0">
                <a:effectLst/>
              </a:rPr>
              <a:t>[export] has been made by the proper officer.</a:t>
            </a:r>
          </a:p>
          <a:p>
            <a:pPr>
              <a:lnSpc>
                <a:spcPct val="150000"/>
              </a:lnSpc>
            </a:pPr>
            <a:r>
              <a:rPr lang="en-US" baseline="30000" dirty="0">
                <a:effectLst/>
              </a:rPr>
              <a:t>5</a:t>
            </a:r>
            <a:r>
              <a:rPr lang="en-US" dirty="0">
                <a:effectLst/>
              </a:rPr>
              <a:t>[</a:t>
            </a:r>
            <a:r>
              <a:rPr lang="en-US" b="1" dirty="0">
                <a:effectLst/>
              </a:rPr>
              <a:t>Provided </a:t>
            </a:r>
            <a:r>
              <a:rPr lang="en-US" dirty="0">
                <a:effectLst/>
              </a:rPr>
              <a:t>that the order referred to in clause (c) may also be made electronically through the customs automated system on the basis of risk evaluation through appropriate selection criteria]</a:t>
            </a:r>
          </a:p>
          <a:p>
            <a:pPr>
              <a:lnSpc>
                <a:spcPct val="150000"/>
              </a:lnSpc>
            </a:pPr>
            <a:endParaRPr lang="en-IN" dirty="0"/>
          </a:p>
        </p:txBody>
      </p:sp>
    </p:spTree>
    <p:extLst>
      <p:ext uri="{BB962C8B-B14F-4D97-AF65-F5344CB8AC3E}">
        <p14:creationId xmlns:p14="http://schemas.microsoft.com/office/powerpoint/2010/main" val="1311606685"/>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7023-8F70-9DBB-C70A-1BCE06DE37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F5AB86-EF06-5D28-1287-7FC4C44D33E3}"/>
              </a:ext>
            </a:extLst>
          </p:cNvPr>
          <p:cNvSpPr>
            <a:spLocks noGrp="1"/>
          </p:cNvSpPr>
          <p:nvPr>
            <p:ph idx="1"/>
          </p:nvPr>
        </p:nvSpPr>
        <p:spPr/>
        <p:txBody>
          <a:bodyPr>
            <a:normAutofit fontScale="92500" lnSpcReduction="10000"/>
          </a:bodyPr>
          <a:lstStyle/>
          <a:p>
            <a:pPr algn="just">
              <a:lnSpc>
                <a:spcPct val="150000"/>
              </a:lnSpc>
            </a:pPr>
            <a:r>
              <a:rPr lang="en-US" dirty="0">
                <a:effectLst/>
              </a:rPr>
              <a:t>(2) Notwithstanding anything contained in sub-section (1), if the Central Government is of opinion that warehoused goods of any specified description are likely to be smuggled back into India, it may, by notification in the Official Gazette, direct that such goods shall not be exported to any place outside India without payment of duty or may be allowed to be so exported subject to such restrictions and conditions as may be specified in the notification.</a:t>
            </a:r>
          </a:p>
          <a:p>
            <a:pPr marL="0" indent="0" algn="just">
              <a:lnSpc>
                <a:spcPct val="150000"/>
              </a:lnSpc>
              <a:buNone/>
            </a:pPr>
            <a:br>
              <a:rPr lang="en-US" dirty="0">
                <a:effectLst/>
              </a:rPr>
            </a:br>
            <a:endParaRPr lang="en-IN" dirty="0"/>
          </a:p>
          <a:p>
            <a:pPr algn="just">
              <a:lnSpc>
                <a:spcPct val="150000"/>
              </a:lnSpc>
            </a:pPr>
            <a:endParaRPr lang="en-IN" dirty="0"/>
          </a:p>
        </p:txBody>
      </p:sp>
    </p:spTree>
    <p:extLst>
      <p:ext uri="{BB962C8B-B14F-4D97-AF65-F5344CB8AC3E}">
        <p14:creationId xmlns:p14="http://schemas.microsoft.com/office/powerpoint/2010/main" val="2679682412"/>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083B-7713-6368-CEE9-44B9F38BE81A}"/>
              </a:ext>
            </a:extLst>
          </p:cNvPr>
          <p:cNvSpPr>
            <a:spLocks noGrp="1"/>
          </p:cNvSpPr>
          <p:nvPr>
            <p:ph type="title"/>
          </p:nvPr>
        </p:nvSpPr>
        <p:spPr/>
        <p:txBody>
          <a:bodyPr>
            <a:normAutofit/>
          </a:bodyPr>
          <a:lstStyle/>
          <a:p>
            <a:r>
              <a:rPr lang="en-IN" sz="3600" b="1" dirty="0">
                <a:solidFill>
                  <a:schemeClr val="tx1"/>
                </a:solidFill>
              </a:rPr>
              <a:t>Manufacture and other operations in Special Warehouse Regulations 2020 (MOOWR)</a:t>
            </a:r>
          </a:p>
        </p:txBody>
      </p:sp>
      <p:sp>
        <p:nvSpPr>
          <p:cNvPr id="3" name="Content Placeholder 2">
            <a:extLst>
              <a:ext uri="{FF2B5EF4-FFF2-40B4-BE49-F238E27FC236}">
                <a16:creationId xmlns:a16="http://schemas.microsoft.com/office/drawing/2014/main" id="{EFE77333-459C-E2EF-E63A-F93BE19A7AD0}"/>
              </a:ext>
            </a:extLst>
          </p:cNvPr>
          <p:cNvSpPr>
            <a:spLocks noGrp="1"/>
          </p:cNvSpPr>
          <p:nvPr>
            <p:ph idx="1"/>
          </p:nvPr>
        </p:nvSpPr>
        <p:spPr/>
        <p:txBody>
          <a:bodyPr>
            <a:normAutofit/>
          </a:bodyPr>
          <a:lstStyle/>
          <a:p>
            <a:pPr algn="just" fontAlgn="base">
              <a:lnSpc>
                <a:spcPct val="107000"/>
              </a:lnSpc>
              <a:spcAft>
                <a:spcPts val="800"/>
              </a:spcAft>
            </a:pPr>
            <a:r>
              <a:rPr lang="en-IN" sz="1800" b="1" u="sng" kern="0" dirty="0">
                <a:solidFill>
                  <a:srgbClr val="000000"/>
                </a:solidFill>
                <a:effectLst/>
                <a:latin typeface="inherit"/>
                <a:ea typeface="Times New Roman" panose="02020603050405020304" pitchFamily="18" charset="0"/>
                <a:cs typeface="Times New Roman" panose="02020603050405020304" pitchFamily="18" charset="0"/>
              </a:rPr>
              <a:t>Background: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r>
              <a:rPr lang="en-US" dirty="0"/>
              <a:t>CBIC launched MOOWR to defer the Customs duties on imported goods that are used for the intended purposes of manufacture or carrying out other activities. MOOWR is aimed at transforming India into a competitive manufacturing location and an attractive investment destination. Based upon Section 65 of the Customs Act, 1962, MOOWR has clear and transparent procedures, simplified compliance requirements and digital account keeping. </a:t>
            </a:r>
            <a:endParaRPr lang="en-IN" dirty="0"/>
          </a:p>
        </p:txBody>
      </p:sp>
    </p:spTree>
    <p:extLst>
      <p:ext uri="{BB962C8B-B14F-4D97-AF65-F5344CB8AC3E}">
        <p14:creationId xmlns:p14="http://schemas.microsoft.com/office/powerpoint/2010/main" val="30555299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3A6E-E8E5-1FBF-2B22-9079FA32378F}"/>
              </a:ext>
            </a:extLst>
          </p:cNvPr>
          <p:cNvSpPr>
            <a:spLocks noGrp="1"/>
          </p:cNvSpPr>
          <p:nvPr>
            <p:ph type="title"/>
          </p:nvPr>
        </p:nvSpPr>
        <p:spPr/>
        <p:txBody>
          <a:bodyPr>
            <a:normAutofit fontScale="90000"/>
          </a:bodyPr>
          <a:lstStyle/>
          <a:p>
            <a:r>
              <a:rPr lang="en-US" dirty="0"/>
              <a:t>The salient features of MOOWR are: </a:t>
            </a:r>
            <a:br>
              <a:rPr lang="en-US" dirty="0"/>
            </a:br>
            <a:endParaRPr lang="en-IN" dirty="0"/>
          </a:p>
        </p:txBody>
      </p:sp>
      <p:sp>
        <p:nvSpPr>
          <p:cNvPr id="3" name="Content Placeholder 2">
            <a:extLst>
              <a:ext uri="{FF2B5EF4-FFF2-40B4-BE49-F238E27FC236}">
                <a16:creationId xmlns:a16="http://schemas.microsoft.com/office/drawing/2014/main" id="{02708F83-936C-FF09-B30F-C28D1A28D761}"/>
              </a:ext>
            </a:extLst>
          </p:cNvPr>
          <p:cNvSpPr>
            <a:spLocks noGrp="1"/>
          </p:cNvSpPr>
          <p:nvPr>
            <p:ph idx="1"/>
          </p:nvPr>
        </p:nvSpPr>
        <p:spPr>
          <a:xfrm>
            <a:off x="609600" y="1136821"/>
            <a:ext cx="10972800" cy="5375189"/>
          </a:xfrm>
        </p:spPr>
        <p:txBody>
          <a:bodyPr>
            <a:normAutofit fontScale="62500" lnSpcReduction="20000"/>
          </a:bodyPr>
          <a:lstStyle/>
          <a:p>
            <a:pPr>
              <a:lnSpc>
                <a:spcPct val="170000"/>
              </a:lnSpc>
            </a:pPr>
            <a:r>
              <a:rPr lang="en-US" dirty="0"/>
              <a:t>Inputs can be sent for job work • </a:t>
            </a:r>
          </a:p>
          <a:p>
            <a:pPr>
              <a:lnSpc>
                <a:spcPct val="170000"/>
              </a:lnSpc>
            </a:pPr>
            <a:r>
              <a:rPr lang="en-US" dirty="0"/>
              <a:t>Digital account keeping • </a:t>
            </a:r>
          </a:p>
          <a:p>
            <a:pPr>
              <a:lnSpc>
                <a:spcPct val="170000"/>
              </a:lnSpc>
            </a:pPr>
            <a:r>
              <a:rPr lang="en-US" dirty="0"/>
              <a:t>Record based controls </a:t>
            </a:r>
          </a:p>
          <a:p>
            <a:pPr>
              <a:lnSpc>
                <a:spcPct val="170000"/>
              </a:lnSpc>
            </a:pPr>
            <a:r>
              <a:rPr lang="en-US" dirty="0"/>
              <a:t>Simplified approvals: </a:t>
            </a:r>
          </a:p>
          <a:p>
            <a:pPr>
              <a:lnSpc>
                <a:spcPct val="170000"/>
              </a:lnSpc>
            </a:pPr>
            <a:r>
              <a:rPr lang="en-US" dirty="0"/>
              <a:t>The jurisdictional Commissioner of Customs is the single point of approval under MOOWR. </a:t>
            </a:r>
          </a:p>
          <a:p>
            <a:pPr>
              <a:lnSpc>
                <a:spcPct val="170000"/>
              </a:lnSpc>
            </a:pPr>
            <a:r>
              <a:rPr lang="en-US" dirty="0"/>
              <a:t>A single application-cum-approval form has been prescribed for use by both the applicants and Customs. </a:t>
            </a:r>
          </a:p>
          <a:p>
            <a:pPr>
              <a:lnSpc>
                <a:spcPct val="170000"/>
              </a:lnSpc>
            </a:pPr>
            <a:r>
              <a:rPr lang="en-US" dirty="0"/>
              <a:t>The license granted under MOOWR remains valid without the need for renewal, till it is surrendered or cancelled. </a:t>
            </a:r>
          </a:p>
          <a:p>
            <a:pPr>
              <a:lnSpc>
                <a:spcPct val="170000"/>
              </a:lnSpc>
            </a:pPr>
            <a:r>
              <a:rPr lang="en-US" dirty="0"/>
              <a:t>The approval is quickly given after antecedent verification, one-time verification of the site, and execution of bond with insurance policy. </a:t>
            </a:r>
          </a:p>
          <a:p>
            <a:pPr marL="0" indent="0">
              <a:lnSpc>
                <a:spcPct val="170000"/>
              </a:lnSpc>
              <a:buNone/>
            </a:pPr>
            <a:r>
              <a:rPr lang="en-US" b="1" dirty="0"/>
              <a:t>Types of businesses covered: </a:t>
            </a:r>
          </a:p>
          <a:p>
            <a:pPr>
              <a:lnSpc>
                <a:spcPct val="170000"/>
              </a:lnSpc>
            </a:pPr>
            <a:r>
              <a:rPr lang="en-US" dirty="0"/>
              <a:t>Any business desiring to conduct manufacture or any other operations can apply under MOOWR, subject to Instruction No. 13/2022-Customs, dated 09.07.2022.</a:t>
            </a:r>
            <a:endParaRPr lang="en-IN" dirty="0"/>
          </a:p>
        </p:txBody>
      </p:sp>
    </p:spTree>
    <p:extLst>
      <p:ext uri="{BB962C8B-B14F-4D97-AF65-F5344CB8AC3E}">
        <p14:creationId xmlns:p14="http://schemas.microsoft.com/office/powerpoint/2010/main" val="24231512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AB24-A6FC-07E2-D1C1-909AA6B4B37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EAC4243-78F8-B7A9-8833-B04839B1200A}"/>
              </a:ext>
            </a:extLst>
          </p:cNvPr>
          <p:cNvSpPr>
            <a:spLocks noGrp="1"/>
          </p:cNvSpPr>
          <p:nvPr>
            <p:ph idx="1"/>
          </p:nvPr>
        </p:nvSpPr>
        <p:spPr/>
        <p:txBody>
          <a:bodyPr>
            <a:normAutofit/>
          </a:bodyPr>
          <a:lstStyle/>
          <a:p>
            <a:r>
              <a:rPr lang="en-US" dirty="0"/>
              <a:t>Sourcing of capital goods and inputs: </a:t>
            </a:r>
          </a:p>
          <a:p>
            <a:r>
              <a:rPr lang="en-US" dirty="0"/>
              <a:t>MOOWR gives flexibility in sourcing capital goods as well as inputs. </a:t>
            </a:r>
          </a:p>
          <a:p>
            <a:r>
              <a:rPr lang="en-US" dirty="0"/>
              <a:t>The capital goods and inputs can be sourced through imports, domestic market or even from SEZ/ FTWZ. </a:t>
            </a:r>
          </a:p>
          <a:p>
            <a:r>
              <a:rPr lang="en-US" dirty="0"/>
              <a:t>Full flexibility in clearance of finished goods: </a:t>
            </a:r>
          </a:p>
          <a:p>
            <a:r>
              <a:rPr lang="en-US" dirty="0"/>
              <a:t>The goods produced under the scheme can be exported  or cleared to domestic market as per demand. </a:t>
            </a:r>
          </a:p>
          <a:p>
            <a:r>
              <a:rPr lang="en-US" dirty="0"/>
              <a:t>No export obligation is prescribed.</a:t>
            </a:r>
            <a:endParaRPr lang="en-IN" dirty="0"/>
          </a:p>
        </p:txBody>
      </p:sp>
    </p:spTree>
    <p:extLst>
      <p:ext uri="{BB962C8B-B14F-4D97-AF65-F5344CB8AC3E}">
        <p14:creationId xmlns:p14="http://schemas.microsoft.com/office/powerpoint/2010/main" val="26171611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E91A-BD3F-52B5-0DB6-9AF6B3049D19}"/>
              </a:ext>
            </a:extLst>
          </p:cNvPr>
          <p:cNvSpPr>
            <a:spLocks noGrp="1"/>
          </p:cNvSpPr>
          <p:nvPr>
            <p:ph type="title"/>
          </p:nvPr>
        </p:nvSpPr>
        <p:spPr/>
        <p:txBody>
          <a:bodyPr/>
          <a:lstStyle/>
          <a:p>
            <a:r>
              <a:rPr lang="en-US" dirty="0"/>
              <a:t>Duty benefits:</a:t>
            </a:r>
            <a:endParaRPr lang="en-IN" dirty="0"/>
          </a:p>
        </p:txBody>
      </p:sp>
      <p:sp>
        <p:nvSpPr>
          <p:cNvPr id="3" name="Content Placeholder 2">
            <a:extLst>
              <a:ext uri="{FF2B5EF4-FFF2-40B4-BE49-F238E27FC236}">
                <a16:creationId xmlns:a16="http://schemas.microsoft.com/office/drawing/2014/main" id="{401ED071-6B34-13F0-83AE-44C5EE570767}"/>
              </a:ext>
            </a:extLst>
          </p:cNvPr>
          <p:cNvSpPr>
            <a:spLocks noGrp="1"/>
          </p:cNvSpPr>
          <p:nvPr>
            <p:ph idx="1"/>
          </p:nvPr>
        </p:nvSpPr>
        <p:spPr/>
        <p:txBody>
          <a:bodyPr>
            <a:normAutofit fontScale="70000" lnSpcReduction="20000"/>
          </a:bodyPr>
          <a:lstStyle/>
          <a:p>
            <a:pPr algn="just">
              <a:lnSpc>
                <a:spcPct val="160000"/>
              </a:lnSpc>
            </a:pPr>
            <a:r>
              <a:rPr lang="en-US" dirty="0"/>
              <a:t>MOOWR is a </a:t>
            </a:r>
            <a:r>
              <a:rPr lang="en-US" b="1" dirty="0"/>
              <a:t>duty deferment scheme </a:t>
            </a:r>
            <a:r>
              <a:rPr lang="en-US" dirty="0"/>
              <a:t>and not a duty exemption scheme. </a:t>
            </a:r>
          </a:p>
          <a:p>
            <a:pPr algn="just">
              <a:lnSpc>
                <a:spcPct val="160000"/>
              </a:lnSpc>
            </a:pPr>
            <a:r>
              <a:rPr lang="en-US" dirty="0"/>
              <a:t>The duty on both imported capital goods and inputs stands deferred till their clearance from warehouse. </a:t>
            </a:r>
          </a:p>
          <a:p>
            <a:pPr algn="just">
              <a:lnSpc>
                <a:spcPct val="160000"/>
              </a:lnSpc>
            </a:pPr>
            <a:r>
              <a:rPr lang="en-US" dirty="0"/>
              <a:t>In case of clearance of capital goods to DTA, deferred duties will become payable. </a:t>
            </a:r>
          </a:p>
          <a:p>
            <a:pPr algn="just">
              <a:lnSpc>
                <a:spcPct val="160000"/>
              </a:lnSpc>
            </a:pPr>
            <a:r>
              <a:rPr lang="en-US" dirty="0"/>
              <a:t>In case of clearance of finished goods into DTA, GST on finished goods along with import duties on imported inputs are payable. </a:t>
            </a:r>
          </a:p>
          <a:p>
            <a:pPr algn="just">
              <a:lnSpc>
                <a:spcPct val="160000"/>
              </a:lnSpc>
            </a:pPr>
            <a:r>
              <a:rPr lang="en-US" dirty="0"/>
              <a:t>The GST as well as the IGST paid as part of import duties will be available as credit. </a:t>
            </a:r>
          </a:p>
          <a:p>
            <a:pPr algn="just">
              <a:lnSpc>
                <a:spcPct val="160000"/>
              </a:lnSpc>
            </a:pPr>
            <a:r>
              <a:rPr lang="en-US" dirty="0"/>
              <a:t>In case of export of capital goods or finished goods, the duty on imported inputs stands remitted.</a:t>
            </a:r>
          </a:p>
          <a:p>
            <a:pPr algn="just">
              <a:lnSpc>
                <a:spcPct val="160000"/>
              </a:lnSpc>
            </a:pPr>
            <a:r>
              <a:rPr lang="en-US" b="0" i="0" dirty="0">
                <a:solidFill>
                  <a:srgbClr val="202124"/>
                </a:solidFill>
                <a:effectLst/>
                <a:latin typeface="Google Sans"/>
              </a:rPr>
              <a:t>i.e. </a:t>
            </a:r>
            <a:r>
              <a:rPr lang="en-US" b="0" i="0" dirty="0">
                <a:solidFill>
                  <a:srgbClr val="040C28"/>
                </a:solidFill>
                <a:effectLst/>
                <a:latin typeface="Google Sans"/>
              </a:rPr>
              <a:t>they will not be payable</a:t>
            </a:r>
            <a:r>
              <a:rPr lang="en-US" b="0" i="0" dirty="0">
                <a:solidFill>
                  <a:srgbClr val="202124"/>
                </a:solidFill>
                <a:effectLst/>
                <a:latin typeface="Google Sans"/>
              </a:rPr>
              <a:t>. The duty deferment is without any time limitation</a:t>
            </a:r>
            <a:endParaRPr lang="en-US" dirty="0"/>
          </a:p>
          <a:p>
            <a:pPr algn="just">
              <a:lnSpc>
                <a:spcPct val="160000"/>
              </a:lnSpc>
            </a:pPr>
            <a:endParaRPr lang="en-IN" dirty="0"/>
          </a:p>
        </p:txBody>
      </p:sp>
    </p:spTree>
    <p:extLst>
      <p:ext uri="{BB962C8B-B14F-4D97-AF65-F5344CB8AC3E}">
        <p14:creationId xmlns:p14="http://schemas.microsoft.com/office/powerpoint/2010/main" val="1409043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1008-7C79-857B-D072-8F76B333E8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C3B9D75-F3F0-DA0B-E14B-CB05BEFBB793}"/>
              </a:ext>
            </a:extLst>
          </p:cNvPr>
          <p:cNvSpPr>
            <a:spLocks noGrp="1"/>
          </p:cNvSpPr>
          <p:nvPr>
            <p:ph idx="1"/>
          </p:nvPr>
        </p:nvSpPr>
        <p:spPr/>
        <p:txBody>
          <a:bodyPr/>
          <a:lstStyle/>
          <a:p>
            <a:pPr algn="just">
              <a:lnSpc>
                <a:spcPct val="150000"/>
              </a:lnSpc>
            </a:pPr>
            <a:r>
              <a:rPr lang="en-US" dirty="0"/>
              <a:t>MSME friendly: MOOWR does not have minimum investment requirement or restriction on its location. </a:t>
            </a:r>
          </a:p>
          <a:p>
            <a:pPr algn="just">
              <a:lnSpc>
                <a:spcPct val="150000"/>
              </a:lnSpc>
            </a:pPr>
            <a:r>
              <a:rPr lang="en-US" dirty="0"/>
              <a:t>Coupled with the flexibility of sourcing capital goods and inputs, and flexibility for sale, the scheme is suitable for MSMEs. </a:t>
            </a:r>
          </a:p>
          <a:p>
            <a:pPr algn="just">
              <a:lnSpc>
                <a:spcPct val="150000"/>
              </a:lnSpc>
            </a:pPr>
            <a:r>
              <a:rPr lang="en-US" dirty="0"/>
              <a:t>They can find most optimal sourcing of inputs and capital goods and realize best sale prices by selling their products in the DTA or international market, as per choice.</a:t>
            </a:r>
            <a:endParaRPr lang="en-IN" dirty="0"/>
          </a:p>
        </p:txBody>
      </p:sp>
    </p:spTree>
    <p:extLst>
      <p:ext uri="{BB962C8B-B14F-4D97-AF65-F5344CB8AC3E}">
        <p14:creationId xmlns:p14="http://schemas.microsoft.com/office/powerpoint/2010/main" val="15753830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A175-45FC-C8B0-FC63-E5DBEE6B53D9}"/>
              </a:ext>
            </a:extLst>
          </p:cNvPr>
          <p:cNvSpPr>
            <a:spLocks noGrp="1"/>
          </p:cNvSpPr>
          <p:nvPr>
            <p:ph type="title"/>
          </p:nvPr>
        </p:nvSpPr>
        <p:spPr/>
        <p:txBody>
          <a:bodyPr/>
          <a:lstStyle/>
          <a:p>
            <a:r>
              <a:rPr lang="en-IN" dirty="0"/>
              <a:t>FTWZ</a:t>
            </a:r>
          </a:p>
        </p:txBody>
      </p:sp>
      <p:sp>
        <p:nvSpPr>
          <p:cNvPr id="3" name="Content Placeholder 2">
            <a:extLst>
              <a:ext uri="{FF2B5EF4-FFF2-40B4-BE49-F238E27FC236}">
                <a16:creationId xmlns:a16="http://schemas.microsoft.com/office/drawing/2014/main" id="{3C4466E4-7CB0-2C45-0F89-1E21BC3CC907}"/>
              </a:ext>
            </a:extLst>
          </p:cNvPr>
          <p:cNvSpPr>
            <a:spLocks noGrp="1"/>
          </p:cNvSpPr>
          <p:nvPr>
            <p:ph idx="1"/>
          </p:nvPr>
        </p:nvSpPr>
        <p:spPr/>
        <p:txBody>
          <a:bodyPr/>
          <a:lstStyle/>
          <a:p>
            <a:pPr algn="l">
              <a:buFont typeface="Arial" panose="020B0604020202020204" pitchFamily="34" charset="0"/>
              <a:buChar char="•"/>
            </a:pPr>
            <a:r>
              <a:rPr lang="en-US" b="1" i="0" dirty="0">
                <a:solidFill>
                  <a:srgbClr val="FF7200"/>
                </a:solidFill>
                <a:effectLst/>
                <a:latin typeface="Roboto" panose="02000000000000000000" pitchFamily="2" charset="0"/>
              </a:rPr>
              <a:t>What is a Free Trade Warehousing Zone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Free Trade Warehousing Zone is a Special Economic Zone wherein mainly trading and warehousing and other activities related thereto are carried on. It is a deemed foreign territory within the geography of India for the purpose of tariff and trade.</a:t>
            </a:r>
          </a:p>
          <a:p>
            <a:pPr algn="l">
              <a:buFont typeface="Arial" panose="020B0604020202020204" pitchFamily="34" charset="0"/>
              <a:buChar char="•"/>
            </a:pPr>
            <a:r>
              <a:rPr lang="en-US" b="1" i="0" dirty="0">
                <a:solidFill>
                  <a:srgbClr val="FF7C00"/>
                </a:solidFill>
                <a:effectLst/>
                <a:latin typeface="Roboto" panose="02000000000000000000" pitchFamily="2" charset="0"/>
              </a:rPr>
              <a:t>What is the governing Act and Rule for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The Special Economic Zones Act, 2005 and the Special Economic Zones Rules, 2006 are the legal framework for FTWZ. Instructions are also issued by the Ministry of Commerce &amp; Industries from time to time to clarify various operational aspects of FTWZ.</a:t>
            </a:r>
          </a:p>
          <a:p>
            <a:endParaRPr lang="en-IN" dirty="0"/>
          </a:p>
        </p:txBody>
      </p:sp>
    </p:spTree>
    <p:extLst>
      <p:ext uri="{BB962C8B-B14F-4D97-AF65-F5344CB8AC3E}">
        <p14:creationId xmlns:p14="http://schemas.microsoft.com/office/powerpoint/2010/main" val="20101837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7BD7-5F42-0C66-84BF-14782157C3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1F8CC88-2465-3085-FCF1-06836E95BB19}"/>
              </a:ext>
            </a:extLst>
          </p:cNvPr>
          <p:cNvSpPr>
            <a:spLocks noGrp="1"/>
          </p:cNvSpPr>
          <p:nvPr>
            <p:ph idx="1"/>
          </p:nvPr>
        </p:nvSpPr>
        <p:spPr/>
        <p:txBody>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What are the activities allowed inside the FTWZ?</a:t>
            </a:r>
            <a:endParaRPr lang="en-US" b="0" i="0" dirty="0">
              <a:solidFill>
                <a:srgbClr val="000000"/>
              </a:solidFill>
              <a:effectLst/>
              <a:latin typeface="Roboto" panose="02000000000000000000" pitchFamily="2" charset="0"/>
            </a:endParaRP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Warehousing of goods on behalf of foreign or domestic clients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Trading with or without labelling</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Packaging and repacking</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Re-sale, re-invoice, or re-export of goods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Assembly of complete and semi-knockdown goods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Kitting and various value optimization services on the goods/cargo</a:t>
            </a:r>
          </a:p>
          <a:p>
            <a:endParaRPr lang="en-IN" dirty="0"/>
          </a:p>
        </p:txBody>
      </p:sp>
    </p:spTree>
    <p:extLst>
      <p:ext uri="{BB962C8B-B14F-4D97-AF65-F5344CB8AC3E}">
        <p14:creationId xmlns:p14="http://schemas.microsoft.com/office/powerpoint/2010/main" val="20855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0600-AC99-3035-65A0-2B7C83E0EA6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E34E53-6038-C5C1-5DC6-409AB8E284C6}"/>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 "adjudicating authority" means any authority competent to pass any order or decision under this Act, but does not include the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[Board, Commissioner (Appeals)] or Appellate Tribunal;]</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[(1A) "aircraft" has the same meaning as in the Aircraft Act, 1934 (22 of 1934);]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[(1B) "Appellate Tribunal" means the Customs, Excise and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5</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[Service Tax] Appellate Tribunal constituted under section 129;]</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3482592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7BEB-03D7-89FF-78F6-5389D384FA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C9D0DC-8EF1-AC75-C8B0-DD6FDC075399}"/>
              </a:ext>
            </a:extLst>
          </p:cNvPr>
          <p:cNvSpPr>
            <a:spLocks noGrp="1"/>
          </p:cNvSpPr>
          <p:nvPr>
            <p:ph idx="1"/>
          </p:nvPr>
        </p:nvSpPr>
        <p:spPr/>
        <p:txBody>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In what ways can companies operate through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There are two ways in which companies can operate through FTWZ:</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Trading Unit: A company can become a Unit in the FTWZ for the purpose of trading, warehousing and other related activities called authorized operations.</a:t>
            </a:r>
          </a:p>
          <a:p>
            <a:pPr algn="l"/>
            <a:r>
              <a:rPr lang="en-US" b="0" i="0" dirty="0">
                <a:solidFill>
                  <a:srgbClr val="000000"/>
                </a:solidFill>
                <a:effectLst/>
                <a:latin typeface="Roboto" panose="02000000000000000000" pitchFamily="2" charset="0"/>
              </a:rPr>
              <a:t>Service Unit: Company can avail the services of </a:t>
            </a:r>
            <a:r>
              <a:rPr lang="en-US" b="0" i="0" dirty="0" err="1">
                <a:solidFill>
                  <a:srgbClr val="000000"/>
                </a:solidFill>
                <a:effectLst/>
                <a:latin typeface="Roboto" panose="02000000000000000000" pitchFamily="2" charset="0"/>
              </a:rPr>
              <a:t>Arshiya</a:t>
            </a:r>
            <a:r>
              <a:rPr lang="en-US" b="0" i="0" dirty="0">
                <a:solidFill>
                  <a:srgbClr val="000000"/>
                </a:solidFill>
                <a:effectLst/>
                <a:latin typeface="Roboto" panose="02000000000000000000" pitchFamily="2" charset="0"/>
              </a:rPr>
              <a:t> Logistics Services.(ALSL), which is a Unit in the FTWZ, for trading, warehousing and other related activities called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operations. ALSL will provide various value optimization services to its clients.</a:t>
            </a:r>
          </a:p>
          <a:p>
            <a:endParaRPr lang="en-IN" dirty="0"/>
          </a:p>
        </p:txBody>
      </p:sp>
    </p:spTree>
    <p:extLst>
      <p:ext uri="{BB962C8B-B14F-4D97-AF65-F5344CB8AC3E}">
        <p14:creationId xmlns:p14="http://schemas.microsoft.com/office/powerpoint/2010/main" val="1672580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87A1-F282-4A6F-0284-31B53E154E8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1E0A79-EC22-341D-725D-A8CAEEEAC442}"/>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What is the nature of authorized operations in the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In an FTWZ, the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operations comprise of trading, warehousing, packing, labelling, lashing, shrink wrapping, strapping, palletization, bottling, clubbing, consolidation, quality checking, testing, kitting, combination packing etc. as may be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by the Unit Approval Committee in Letter of Approval.</a:t>
            </a:r>
          </a:p>
          <a:p>
            <a:pPr algn="l">
              <a:buFont typeface="Arial" panose="020B0604020202020204" pitchFamily="34" charset="0"/>
              <a:buChar char="•"/>
            </a:pPr>
            <a:r>
              <a:rPr lang="en-US" b="1" i="0" dirty="0">
                <a:solidFill>
                  <a:srgbClr val="FF7C00"/>
                </a:solidFill>
                <a:effectLst/>
                <a:latin typeface="Roboto" panose="02000000000000000000" pitchFamily="2" charset="0"/>
              </a:rPr>
              <a:t>What is a Letter of Approval (LOA)?</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A Letter of Approval is the permission granted by the Unit Approval Committee to an entrepreneur to set up a unit in the FTWZ to carry on authorized operations. LOA is valid for five years from the date of commencement of the activity. It is extendable for a further five years at a time.</a:t>
            </a:r>
          </a:p>
          <a:p>
            <a:endParaRPr lang="en-IN" dirty="0"/>
          </a:p>
        </p:txBody>
      </p:sp>
    </p:spTree>
    <p:extLst>
      <p:ext uri="{BB962C8B-B14F-4D97-AF65-F5344CB8AC3E}">
        <p14:creationId xmlns:p14="http://schemas.microsoft.com/office/powerpoint/2010/main" val="23185125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F5F9-A456-9626-65CD-7BCFF1AD65F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78345C2-0A5B-E100-9C9D-034643CC7C7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Who can become a Unit the in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Any Indian entity who are Trader, Importers / Exporters, 3PLs, CHAs, Freight Forwarders, Shipping Lines, Manufacturers etc., can become Units in the FTWZ. The Units are required to execute a bond-cum-legal undertaking for import and warehousing of goods inside the FTWZ.</a:t>
            </a:r>
          </a:p>
          <a:p>
            <a:pPr algn="l">
              <a:buFont typeface="Arial" panose="020B0604020202020204" pitchFamily="34" charset="0"/>
              <a:buChar char="•"/>
            </a:pPr>
            <a:r>
              <a:rPr lang="en-US" b="1" i="0" dirty="0">
                <a:solidFill>
                  <a:srgbClr val="FF7C00"/>
                </a:solidFill>
                <a:effectLst/>
                <a:latin typeface="Roboto" panose="02000000000000000000" pitchFamily="2" charset="0"/>
              </a:rPr>
              <a:t>What kind of export benefit is available in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Export entitlement is available for supply of goods from Domestic Tariff Area (DTA) to FTWZ for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operations. The Unit or Developer can claim drawback in respect of goods procured from DTA. Alternatively, the same can be claimed by the DTA supplier on the basis of a disclaimer from the Unit or Developer.</a:t>
            </a:r>
          </a:p>
          <a:p>
            <a:endParaRPr lang="en-IN" dirty="0"/>
          </a:p>
        </p:txBody>
      </p:sp>
    </p:spTree>
    <p:extLst>
      <p:ext uri="{BB962C8B-B14F-4D97-AF65-F5344CB8AC3E}">
        <p14:creationId xmlns:p14="http://schemas.microsoft.com/office/powerpoint/2010/main" val="21219418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79E-0047-BC97-845A-3805E708F8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4161848-5DC6-A2F7-7224-B01C50D8C475}"/>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s service tax exempt in an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Inbound taxable services as well as those performed inside the FTWZ for use in authorized operations are exempt from service tax. Similarly, taxable services in relation to transportation of goods from Port to FTWZ or from one FTWZ to another FTWZ would also be exempt.</a:t>
            </a:r>
          </a:p>
          <a:p>
            <a:pPr algn="l">
              <a:buFont typeface="Arial" panose="020B0604020202020204" pitchFamily="34" charset="0"/>
              <a:buChar char="•"/>
            </a:pPr>
            <a:r>
              <a:rPr lang="en-US" b="1" i="0" dirty="0">
                <a:solidFill>
                  <a:srgbClr val="FF7C00"/>
                </a:solidFill>
                <a:effectLst/>
                <a:latin typeface="Roboto" panose="02000000000000000000" pitchFamily="2" charset="0"/>
              </a:rPr>
              <a:t>Is customs duty exempt for import into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Customs duty is exempt when goods are imported into FTWZ for authorized operations.</a:t>
            </a:r>
          </a:p>
          <a:p>
            <a:pPr algn="l">
              <a:buFont typeface="Arial" panose="020B0604020202020204" pitchFamily="34" charset="0"/>
              <a:buChar char="•"/>
            </a:pPr>
            <a:r>
              <a:rPr lang="en-US" b="1" i="0" dirty="0">
                <a:solidFill>
                  <a:srgbClr val="FF7C00"/>
                </a:solidFill>
                <a:effectLst/>
                <a:latin typeface="Roboto" panose="02000000000000000000" pitchFamily="2" charset="0"/>
              </a:rPr>
              <a:t>At what stage customs duty is payable in the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Customs duty and GST becomes payable at the time of clearance of goods into DTA. In case of piecemeal clearance, the customs duty would be payable on such piecemeal quantity cleared into DTA and not on the full quantity received into FTWZ. Therefore, the customs duty can be deferred by importing the goods into FTWZ.</a:t>
            </a:r>
          </a:p>
          <a:p>
            <a:endParaRPr lang="en-IN" dirty="0"/>
          </a:p>
        </p:txBody>
      </p:sp>
    </p:spTree>
    <p:extLst>
      <p:ext uri="{BB962C8B-B14F-4D97-AF65-F5344CB8AC3E}">
        <p14:creationId xmlns:p14="http://schemas.microsoft.com/office/powerpoint/2010/main" val="3815526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3843-27A1-C9A2-E7D6-EBAA86AE52F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A3894F-64AC-D63E-520A-D331263423DD}"/>
              </a:ext>
            </a:extLst>
          </p:cNvPr>
          <p:cNvSpPr>
            <a:spLocks noGrp="1"/>
          </p:cNvSpPr>
          <p:nvPr>
            <p:ph idx="1"/>
          </p:nvPr>
        </p:nvSpPr>
        <p:spPr/>
        <p:txBody>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How long can goods be stored in the FTWZ without payment of customs duty?</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Imported goods can be stored in FTWZ for long period till the validity of LOA of a </a:t>
            </a:r>
            <a:r>
              <a:rPr lang="en-US" b="0" i="0" dirty="0" err="1">
                <a:solidFill>
                  <a:srgbClr val="000000"/>
                </a:solidFill>
                <a:effectLst/>
                <a:latin typeface="Roboto" panose="02000000000000000000" pitchFamily="2" charset="0"/>
              </a:rPr>
              <a:t>Unit.FTWZ</a:t>
            </a:r>
            <a:r>
              <a:rPr lang="en-US" b="0" i="0" dirty="0">
                <a:solidFill>
                  <a:srgbClr val="000000"/>
                </a:solidFill>
                <a:effectLst/>
                <a:latin typeface="Roboto" panose="02000000000000000000" pitchFamily="2" charset="0"/>
              </a:rPr>
              <a:t> is the only scheme in India which allows deferment of customs duty without incurring interest or penalty</a:t>
            </a:r>
          </a:p>
          <a:p>
            <a:pPr algn="l">
              <a:buFont typeface="Arial" panose="020B0604020202020204" pitchFamily="34" charset="0"/>
              <a:buChar char="•"/>
            </a:pPr>
            <a:r>
              <a:rPr lang="en-US" b="1" i="0" dirty="0">
                <a:solidFill>
                  <a:srgbClr val="FF7C00"/>
                </a:solidFill>
                <a:effectLst/>
                <a:latin typeface="Roboto" panose="02000000000000000000" pitchFamily="2" charset="0"/>
              </a:rPr>
              <a:t>How is the treatment for supply of goods from DTA to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Supply of goods from DTA to FTWZ is export as per SEZ Act. Hence, benefits available for export out of India are also available for supplies from DTA to FTWZ.</a:t>
            </a:r>
          </a:p>
          <a:p>
            <a:endParaRPr lang="en-IN" dirty="0"/>
          </a:p>
        </p:txBody>
      </p:sp>
    </p:spTree>
    <p:extLst>
      <p:ext uri="{BB962C8B-B14F-4D97-AF65-F5344CB8AC3E}">
        <p14:creationId xmlns:p14="http://schemas.microsoft.com/office/powerpoint/2010/main" val="8940476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F934-D567-B528-382F-4E9BC5933DFC}"/>
              </a:ext>
            </a:extLst>
          </p:cNvPr>
          <p:cNvSpPr>
            <a:spLocks noGrp="1"/>
          </p:cNvSpPr>
          <p:nvPr>
            <p:ph type="title"/>
          </p:nvPr>
        </p:nvSpPr>
        <p:spPr>
          <a:xfrm>
            <a:off x="609600" y="704088"/>
            <a:ext cx="10972800" cy="541279"/>
          </a:xfrm>
        </p:spPr>
        <p:txBody>
          <a:bodyPr>
            <a:normAutofit fontScale="90000"/>
          </a:bodyPr>
          <a:lstStyle/>
          <a:p>
            <a:r>
              <a:rPr lang="en-IN" dirty="0"/>
              <a:t>Valuation of Goods</a:t>
            </a:r>
          </a:p>
        </p:txBody>
      </p:sp>
      <p:sp>
        <p:nvSpPr>
          <p:cNvPr id="3" name="Content Placeholder 2">
            <a:extLst>
              <a:ext uri="{FF2B5EF4-FFF2-40B4-BE49-F238E27FC236}">
                <a16:creationId xmlns:a16="http://schemas.microsoft.com/office/drawing/2014/main" id="{3FBCE607-8FAD-C456-5E07-CC0D7A7A99DF}"/>
              </a:ext>
            </a:extLst>
          </p:cNvPr>
          <p:cNvSpPr>
            <a:spLocks noGrp="1"/>
          </p:cNvSpPr>
          <p:nvPr>
            <p:ph idx="1"/>
          </p:nvPr>
        </p:nvSpPr>
        <p:spPr>
          <a:xfrm>
            <a:off x="695865" y="1245367"/>
            <a:ext cx="10972800" cy="5217256"/>
          </a:xfrm>
        </p:spPr>
        <p:txBody>
          <a:bodyPr>
            <a:normAutofit/>
          </a:bodyPr>
          <a:lstStyle/>
          <a:p>
            <a:r>
              <a:rPr lang="en-IN" sz="1600" dirty="0"/>
              <a:t>Value  		Price</a:t>
            </a:r>
          </a:p>
          <a:p>
            <a:r>
              <a:rPr lang="en-IN" sz="1600" dirty="0"/>
              <a:t>Value  = Assessable value	Value on which duty is computed</a:t>
            </a:r>
          </a:p>
          <a:p>
            <a:r>
              <a:rPr lang="en-IN" sz="1600" dirty="0"/>
              <a:t>Duty is computed based on the CBIC currency rate</a:t>
            </a:r>
          </a:p>
        </p:txBody>
      </p:sp>
      <p:sp>
        <p:nvSpPr>
          <p:cNvPr id="4" name="Not Equal 3">
            <a:extLst>
              <a:ext uri="{FF2B5EF4-FFF2-40B4-BE49-F238E27FC236}">
                <a16:creationId xmlns:a16="http://schemas.microsoft.com/office/drawing/2014/main" id="{8509485B-F559-D9D8-AB77-22A094CBA152}"/>
              </a:ext>
            </a:extLst>
          </p:cNvPr>
          <p:cNvSpPr/>
          <p:nvPr/>
        </p:nvSpPr>
        <p:spPr>
          <a:xfrm>
            <a:off x="1699404" y="1278116"/>
            <a:ext cx="871268" cy="258792"/>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5" name="Arrow: Right 4">
            <a:extLst>
              <a:ext uri="{FF2B5EF4-FFF2-40B4-BE49-F238E27FC236}">
                <a16:creationId xmlns:a16="http://schemas.microsoft.com/office/drawing/2014/main" id="{0CD3D746-8D57-EF7E-6CD0-1B4EA6817432}"/>
              </a:ext>
            </a:extLst>
          </p:cNvPr>
          <p:cNvSpPr/>
          <p:nvPr/>
        </p:nvSpPr>
        <p:spPr>
          <a:xfrm>
            <a:off x="3260786" y="1648625"/>
            <a:ext cx="258792" cy="138022"/>
          </a:xfrm>
          <a:prstGeom prst="rightArrow">
            <a:avLst>
              <a:gd name="adj1" fmla="val 50000"/>
              <a:gd name="adj2" fmla="val 456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8" name="Diagram 7">
            <a:extLst>
              <a:ext uri="{FF2B5EF4-FFF2-40B4-BE49-F238E27FC236}">
                <a16:creationId xmlns:a16="http://schemas.microsoft.com/office/drawing/2014/main" id="{090D85F1-620B-2118-12AC-985BBD1BF670}"/>
              </a:ext>
            </a:extLst>
          </p:cNvPr>
          <p:cNvGraphicFramePr/>
          <p:nvPr/>
        </p:nvGraphicFramePr>
        <p:xfrm>
          <a:off x="845387" y="2189905"/>
          <a:ext cx="9942356" cy="414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92762"/>
      </p:ext>
    </p:extLst>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B32B-41BD-CCEA-612B-F5B6C2E80ED7}"/>
              </a:ext>
            </a:extLst>
          </p:cNvPr>
          <p:cNvSpPr>
            <a:spLocks noGrp="1"/>
          </p:cNvSpPr>
          <p:nvPr>
            <p:ph type="title"/>
          </p:nvPr>
        </p:nvSpPr>
        <p:spPr>
          <a:xfrm>
            <a:off x="609600" y="704088"/>
            <a:ext cx="10972800" cy="469104"/>
          </a:xfrm>
        </p:spPr>
        <p:txBody>
          <a:bodyPr>
            <a:normAutofit fontScale="90000"/>
          </a:bodyPr>
          <a:lstStyle/>
          <a:p>
            <a:r>
              <a:rPr lang="en-IN" dirty="0"/>
              <a:t>Assessable value</a:t>
            </a:r>
          </a:p>
        </p:txBody>
      </p:sp>
      <p:graphicFrame>
        <p:nvGraphicFramePr>
          <p:cNvPr id="4" name="Content Placeholder 3">
            <a:extLst>
              <a:ext uri="{FF2B5EF4-FFF2-40B4-BE49-F238E27FC236}">
                <a16:creationId xmlns:a16="http://schemas.microsoft.com/office/drawing/2014/main" id="{B73FE9A4-0AC8-8BF0-608B-828555B77272}"/>
              </a:ext>
            </a:extLst>
          </p:cNvPr>
          <p:cNvGraphicFramePr>
            <a:graphicFrameLocks noGrp="1"/>
          </p:cNvGraphicFramePr>
          <p:nvPr>
            <p:ph idx="1"/>
          </p:nvPr>
        </p:nvGraphicFramePr>
        <p:xfrm>
          <a:off x="609600" y="1173193"/>
          <a:ext cx="10972800" cy="515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912258"/>
      </p:ext>
    </p:extLst>
  </p:cSld>
  <p:clrMapOvr>
    <a:overrideClrMapping bg1="lt1" tx1="dk1" bg2="lt2" tx2="dk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A550-72EE-0874-5914-F9F760EFA0A4}"/>
              </a:ext>
            </a:extLst>
          </p:cNvPr>
          <p:cNvSpPr>
            <a:spLocks noGrp="1"/>
          </p:cNvSpPr>
          <p:nvPr>
            <p:ph type="title"/>
          </p:nvPr>
        </p:nvSpPr>
        <p:spPr/>
        <p:txBody>
          <a:bodyPr/>
          <a:lstStyle/>
          <a:p>
            <a:r>
              <a:rPr lang="en-IN" dirty="0"/>
              <a:t>Valuation of Imported Goods</a:t>
            </a:r>
          </a:p>
        </p:txBody>
      </p:sp>
      <p:sp>
        <p:nvSpPr>
          <p:cNvPr id="3" name="Content Placeholder 2">
            <a:extLst>
              <a:ext uri="{FF2B5EF4-FFF2-40B4-BE49-F238E27FC236}">
                <a16:creationId xmlns:a16="http://schemas.microsoft.com/office/drawing/2014/main" id="{F8A02E5B-EA9C-66CD-048A-7D518C3BD1A6}"/>
              </a:ext>
            </a:extLst>
          </p:cNvPr>
          <p:cNvSpPr>
            <a:spLocks noGrp="1"/>
          </p:cNvSpPr>
          <p:nvPr>
            <p:ph idx="1"/>
          </p:nvPr>
        </p:nvSpPr>
        <p:spPr/>
        <p:txBody>
          <a:bodyPr>
            <a:normAutofit fontScale="85000" lnSpcReduction="20000"/>
          </a:bodyPr>
          <a:lstStyle/>
          <a:p>
            <a:pPr algn="just"/>
            <a:r>
              <a:rPr lang="en-US" b="0" i="0" dirty="0">
                <a:solidFill>
                  <a:srgbClr val="212529"/>
                </a:solidFill>
                <a:effectLst/>
                <a:latin typeface="Poppins" panose="00000500000000000000" pitchFamily="2" charset="0"/>
              </a:rPr>
              <a:t> </a:t>
            </a:r>
            <a:r>
              <a:rPr lang="en-US" b="1" i="0" dirty="0">
                <a:solidFill>
                  <a:srgbClr val="212529"/>
                </a:solidFill>
                <a:effectLst/>
                <a:latin typeface="Poppins" panose="00000500000000000000" pitchFamily="2" charset="0"/>
              </a:rPr>
              <a:t>Section 14. Valuation of goods. -</a:t>
            </a:r>
            <a:endParaRPr lang="en-US" b="0" i="0" dirty="0">
              <a:solidFill>
                <a:srgbClr val="212529"/>
              </a:solidFill>
              <a:effectLst/>
              <a:latin typeface="Poppins" panose="00000500000000000000" pitchFamily="2" charset="0"/>
            </a:endParaRPr>
          </a:p>
          <a:p>
            <a:pPr algn="just">
              <a:lnSpc>
                <a:spcPct val="150000"/>
              </a:lnSpc>
            </a:pPr>
            <a:r>
              <a:rPr lang="en-US" b="0" i="0" dirty="0">
                <a:solidFill>
                  <a:srgbClr val="212529"/>
                </a:solidFill>
                <a:effectLst/>
                <a:latin typeface="Poppins" panose="00000500000000000000" pitchFamily="2" charset="0"/>
              </a:rPr>
              <a:t>(1) For the purposes of the Customs Tariff Act, 1975 (51 of 1975), or any other law for the time being in force, the value of the imported goods and export goods shall be the transaction value of such goods, that is to say, the price actually paid or payable for the goods when sold for export to India for delivery at the time and place of importation, or as the case may be, for export from India for delivery at the time and place of exportation,</a:t>
            </a:r>
          </a:p>
          <a:p>
            <a:pPr lvl="1" algn="just">
              <a:lnSpc>
                <a:spcPct val="150000"/>
              </a:lnSpc>
            </a:pPr>
            <a:r>
              <a:rPr lang="en-US" b="0" i="0" dirty="0">
                <a:solidFill>
                  <a:srgbClr val="212529"/>
                </a:solidFill>
                <a:effectLst/>
                <a:latin typeface="Poppins" panose="00000500000000000000" pitchFamily="2" charset="0"/>
              </a:rPr>
              <a:t> </a:t>
            </a:r>
            <a:r>
              <a:rPr lang="en-US" b="0" i="0" dirty="0">
                <a:solidFill>
                  <a:srgbClr val="FF0000"/>
                </a:solidFill>
                <a:effectLst/>
                <a:latin typeface="Poppins" panose="00000500000000000000" pitchFamily="2" charset="0"/>
              </a:rPr>
              <a:t>where the buyer and seller of the goods are not related </a:t>
            </a:r>
            <a:r>
              <a:rPr lang="en-US" b="0" i="0" dirty="0">
                <a:solidFill>
                  <a:srgbClr val="212529"/>
                </a:solidFill>
                <a:effectLst/>
                <a:latin typeface="Poppins" panose="00000500000000000000" pitchFamily="2" charset="0"/>
              </a:rPr>
              <a:t>and </a:t>
            </a:r>
          </a:p>
          <a:p>
            <a:pPr lvl="1" algn="just">
              <a:lnSpc>
                <a:spcPct val="150000"/>
              </a:lnSpc>
            </a:pPr>
            <a:r>
              <a:rPr lang="en-US" b="0" i="0" dirty="0">
                <a:solidFill>
                  <a:srgbClr val="FF0000"/>
                </a:solidFill>
                <a:effectLst/>
                <a:latin typeface="Poppins" panose="00000500000000000000" pitchFamily="2" charset="0"/>
              </a:rPr>
              <a:t>price is the sole consideration for the sale subject to such other conditions as may be specified in the rules made in this behalf:</a:t>
            </a:r>
          </a:p>
          <a:p>
            <a:endParaRPr lang="en-IN" dirty="0"/>
          </a:p>
        </p:txBody>
      </p:sp>
    </p:spTree>
    <p:extLst>
      <p:ext uri="{BB962C8B-B14F-4D97-AF65-F5344CB8AC3E}">
        <p14:creationId xmlns:p14="http://schemas.microsoft.com/office/powerpoint/2010/main" val="1139560917"/>
      </p:ext>
    </p:extLst>
  </p:cSld>
  <p:clrMapOvr>
    <a:overrideClrMapping bg1="lt1" tx1="dk1" bg2="lt2" tx2="dk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2498-1B91-8D40-AB4D-F6718091FE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C297F39-D878-DBC5-0B0D-BD0BEAA53A18}"/>
              </a:ext>
            </a:extLst>
          </p:cNvPr>
          <p:cNvSpPr>
            <a:spLocks noGrp="1"/>
          </p:cNvSpPr>
          <p:nvPr>
            <p:ph idx="1"/>
          </p:nvPr>
        </p:nvSpPr>
        <p:spPr/>
        <p:txBody>
          <a:bodyPr>
            <a:normAutofit fontScale="92500"/>
          </a:bodyPr>
          <a:lstStyle/>
          <a:p>
            <a:pPr algn="just">
              <a:lnSpc>
                <a:spcPct val="150000"/>
              </a:lnSpc>
            </a:pPr>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that such transaction value in the case of imported goods shall include, in addition to the price as aforesaid, any amount paid or payable for costs and services, including commissions and brokerage, engineering, design work, royalties and </a:t>
            </a:r>
            <a:r>
              <a:rPr lang="en-US" b="0" i="0" dirty="0" err="1">
                <a:solidFill>
                  <a:srgbClr val="212529"/>
                </a:solidFill>
                <a:effectLst/>
                <a:latin typeface="Poppins" panose="00000500000000000000" pitchFamily="2" charset="0"/>
              </a:rPr>
              <a:t>licence</a:t>
            </a:r>
            <a:r>
              <a:rPr lang="en-US" b="0" i="0" dirty="0">
                <a:solidFill>
                  <a:srgbClr val="212529"/>
                </a:solidFill>
                <a:effectLst/>
                <a:latin typeface="Poppins" panose="00000500000000000000" pitchFamily="2" charset="0"/>
              </a:rPr>
              <a:t> fees, costs of transportation to the place of importation, insurance, loading, unloading and handling charges to the extent and in the manner specified in the rules made in this behalf:</a:t>
            </a:r>
          </a:p>
          <a:p>
            <a:endParaRPr lang="en-IN" dirty="0"/>
          </a:p>
        </p:txBody>
      </p:sp>
    </p:spTree>
    <p:extLst>
      <p:ext uri="{BB962C8B-B14F-4D97-AF65-F5344CB8AC3E}">
        <p14:creationId xmlns:p14="http://schemas.microsoft.com/office/powerpoint/2010/main" val="3719387384"/>
      </p:ext>
    </p:extLst>
  </p:cSld>
  <p:clrMapOvr>
    <a:overrideClrMapping bg1="lt1" tx1="dk1" bg2="lt2" tx2="dk2" accent1="accent1" accent2="accent2" accent3="accent3" accent4="accent4" accent5="accent5" accent6="accent6" hlink="hlink" folHlink="folHlink"/>
  </p:clrMapOvr>
</p:sld>
</file>

<file path=ppt/slides/slide1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21C8-B571-1F9E-88E9-10F4168612B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B3CAE3B-E7E2-A058-0BC2-DC5CFCC59939}"/>
              </a:ext>
            </a:extLst>
          </p:cNvPr>
          <p:cNvSpPr>
            <a:spLocks noGrp="1"/>
          </p:cNvSpPr>
          <p:nvPr>
            <p:ph idx="1"/>
          </p:nvPr>
        </p:nvSpPr>
        <p:spPr/>
        <p:txBody>
          <a:bodyPr>
            <a:normAutofit/>
          </a:bodyPr>
          <a:lstStyle/>
          <a:p>
            <a:pPr algn="just"/>
            <a:r>
              <a:rPr lang="en-US" b="1" i="0" dirty="0">
                <a:solidFill>
                  <a:srgbClr val="212529"/>
                </a:solidFill>
                <a:effectLst/>
                <a:latin typeface="Poppins" panose="00000500000000000000" pitchFamily="2" charset="0"/>
              </a:rPr>
              <a:t>Provided </a:t>
            </a:r>
            <a:r>
              <a:rPr lang="en-US" b="0" i="0" dirty="0">
                <a:solidFill>
                  <a:srgbClr val="212529"/>
                </a:solidFill>
                <a:effectLst/>
                <a:latin typeface="Poppins" panose="00000500000000000000" pitchFamily="2" charset="0"/>
              </a:rPr>
              <a:t>further that the rules made in this behalf may provide for,-</a:t>
            </a:r>
          </a:p>
          <a:p>
            <a:pPr algn="just"/>
            <a:r>
              <a:rPr lang="en-US" b="0" i="0" dirty="0">
                <a:solidFill>
                  <a:srgbClr val="212529"/>
                </a:solidFill>
                <a:effectLst/>
                <a:latin typeface="Poppins" panose="00000500000000000000" pitchFamily="2" charset="0"/>
              </a:rPr>
              <a:t>(</a:t>
            </a:r>
            <a:r>
              <a:rPr lang="en-US" b="0" i="0" dirty="0" err="1">
                <a:solidFill>
                  <a:srgbClr val="212529"/>
                </a:solidFill>
                <a:effectLst/>
                <a:latin typeface="Poppins" panose="00000500000000000000" pitchFamily="2" charset="0"/>
              </a:rPr>
              <a:t>i</a:t>
            </a:r>
            <a:r>
              <a:rPr lang="en-US" b="0" i="0" dirty="0">
                <a:solidFill>
                  <a:srgbClr val="212529"/>
                </a:solidFill>
                <a:effectLst/>
                <a:latin typeface="Poppins" panose="00000500000000000000" pitchFamily="2" charset="0"/>
              </a:rPr>
              <a:t>) the circumstances in which the buyer and the seller shall be deemed to be related;</a:t>
            </a:r>
          </a:p>
          <a:p>
            <a:pPr algn="just"/>
            <a:r>
              <a:rPr lang="en-US" b="0" i="0" dirty="0">
                <a:solidFill>
                  <a:srgbClr val="212529"/>
                </a:solidFill>
                <a:effectLst/>
                <a:latin typeface="Poppins" panose="00000500000000000000" pitchFamily="2" charset="0"/>
              </a:rPr>
              <a:t>(ii) the manner of determination of value in respect of goods when there is no sale, or the buyer and the seller are related, or price is not the sole consideration for the sale or in any other case;</a:t>
            </a:r>
          </a:p>
        </p:txBody>
      </p:sp>
    </p:spTree>
    <p:extLst>
      <p:ext uri="{BB962C8B-B14F-4D97-AF65-F5344CB8AC3E}">
        <p14:creationId xmlns:p14="http://schemas.microsoft.com/office/powerpoint/2010/main" val="32631036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FB70-6501-9124-9335-C5396043BFFC}"/>
              </a:ext>
            </a:extLst>
          </p:cNvPr>
          <p:cNvSpPr>
            <a:spLocks noGrp="1"/>
          </p:cNvSpPr>
          <p:nvPr>
            <p:ph type="title"/>
          </p:nvPr>
        </p:nvSpPr>
        <p:spPr>
          <a:xfrm>
            <a:off x="609600" y="704088"/>
            <a:ext cx="10972800" cy="49479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BAACE73-8EB4-D029-57DC-0D3E7111AF0E}"/>
              </a:ext>
            </a:extLst>
          </p:cNvPr>
          <p:cNvSpPr>
            <a:spLocks noGrp="1"/>
          </p:cNvSpPr>
          <p:nvPr>
            <p:ph idx="1"/>
          </p:nvPr>
        </p:nvSpPr>
        <p:spPr>
          <a:xfrm>
            <a:off x="609600" y="1391920"/>
            <a:ext cx="10972800" cy="4932680"/>
          </a:xfrm>
        </p:spPr>
        <p:txBody>
          <a:bodyPr>
            <a:normAutofit fontScale="85000" lnSpcReduction="10000"/>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 “assessment” means determination of the </a:t>
            </a:r>
            <a:r>
              <a:rPr lang="en-IN" sz="1800" kern="0" dirty="0" err="1">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dutiability</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of any goods and the amount of duty, tax, cess or any other sum so payable, if any, under this Act or under the Customs Tariff Act, 1975 (hereinafter referred to as the Customs Tariff Act) or under any other law for the time being in force, with reference to-</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    the tariff classification of such goods as determined in accordance with the provisions of the Customs Tariff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(b)    the value of such goods as determined in accordance with the provisions of this Act and the Customs Tariff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(c)    exemption or concession of duty, tax, cess or any other sum, consequent upon any notification issued therefor under this Act or under the Customs Tariff Act or under any other law for the time being in force;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(d)    the quantity, weight, volume, measurement or other specifics where such duty, tax, cess or any other sum is leviable on the basis of the quantity, weight, volume, measurement or other specifics of such goods;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(e)    the origin of such goods determined in accordance with the provisions of the Customs Tariff Act or the rules made thereunder, if the amount of duty, tax, cess or any other sum is affected by the origin of such goods;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(f)     any other specific factor which affects the duty, tax, cess or any other sum payable on such goods, and includes provisional assessment, self-assessment, re-assessment and any assessment in which the duty assessed is nil;</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38696018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A6E6-A570-54F7-9881-87FFF624A0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F29803-39A5-A8F3-B484-468626F49DC8}"/>
              </a:ext>
            </a:extLst>
          </p:cNvPr>
          <p:cNvSpPr>
            <a:spLocks noGrp="1"/>
          </p:cNvSpPr>
          <p:nvPr>
            <p:ph idx="1"/>
          </p:nvPr>
        </p:nvSpPr>
        <p:spPr/>
        <p:txBody>
          <a:bodyPr>
            <a:normAutofit fontScale="70000" lnSpcReduction="20000"/>
          </a:bodyPr>
          <a:lstStyle/>
          <a:p>
            <a:pPr algn="just">
              <a:lnSpc>
                <a:spcPct val="160000"/>
              </a:lnSpc>
            </a:pPr>
            <a:r>
              <a:rPr lang="en-US" b="0" i="0" dirty="0">
                <a:solidFill>
                  <a:srgbClr val="212529"/>
                </a:solidFill>
                <a:effectLst/>
                <a:latin typeface="Poppins" panose="00000500000000000000" pitchFamily="2" charset="0"/>
              </a:rPr>
              <a:t>(iii) the manner of acceptance or rejection of value declared by the importer or exporter, as the case may be, where the proper officer has reason to doubt the truth or accuracy of such value, and determination of value for the purposes of this section:</a:t>
            </a:r>
          </a:p>
          <a:p>
            <a:pPr algn="just">
              <a:lnSpc>
                <a:spcPct val="160000"/>
              </a:lnSpc>
            </a:pPr>
            <a:r>
              <a:rPr lang="en-US" b="0" i="0" baseline="30000" dirty="0">
                <a:solidFill>
                  <a:srgbClr val="212529"/>
                </a:solidFill>
                <a:effectLst/>
                <a:latin typeface="Poppins" panose="00000500000000000000" pitchFamily="2" charset="0"/>
              </a:rPr>
              <a:t>2</a:t>
            </a:r>
            <a:r>
              <a:rPr lang="en-US" b="0" i="0" dirty="0">
                <a:solidFill>
                  <a:srgbClr val="212529"/>
                </a:solidFill>
                <a:effectLst/>
                <a:latin typeface="Poppins" panose="00000500000000000000" pitchFamily="2" charset="0"/>
              </a:rPr>
              <a:t>[(iv) the additional obligations of the importer in respect of any class of imported goods and the checks to be exercised, including the circumstances and manner of exercising thereof, as the Board may specify, where, the Board has reason         to believe that the value of such goods may not be declared truthfully or accurately, having regard to the trend of declared value of such goods or any other relevant criteria</a:t>
            </a:r>
          </a:p>
          <a:p>
            <a:pPr marL="0" indent="0" algn="just">
              <a:lnSpc>
                <a:spcPct val="160000"/>
              </a:lnSpc>
              <a:buNone/>
            </a:pPr>
            <a:br>
              <a:rPr lang="en-US" b="0" i="0" dirty="0">
                <a:solidFill>
                  <a:srgbClr val="212529"/>
                </a:solidFill>
                <a:effectLst/>
                <a:latin typeface="Poppins" panose="00000500000000000000" pitchFamily="2" charset="0"/>
              </a:rPr>
            </a:br>
            <a:endParaRPr lang="en-US" b="0" i="0" dirty="0">
              <a:solidFill>
                <a:srgbClr val="212529"/>
              </a:solidFill>
              <a:effectLst/>
              <a:latin typeface="Poppins" panose="00000500000000000000" pitchFamily="2" charset="0"/>
            </a:endParaRPr>
          </a:p>
          <a:p>
            <a:pPr>
              <a:lnSpc>
                <a:spcPct val="160000"/>
              </a:lnSpc>
            </a:pPr>
            <a:endParaRPr lang="en-IN" dirty="0"/>
          </a:p>
        </p:txBody>
      </p:sp>
    </p:spTree>
    <p:extLst>
      <p:ext uri="{BB962C8B-B14F-4D97-AF65-F5344CB8AC3E}">
        <p14:creationId xmlns:p14="http://schemas.microsoft.com/office/powerpoint/2010/main" val="2244754434"/>
      </p:ext>
    </p:extLst>
  </p:cSld>
  <p:clrMapOvr>
    <a:overrideClrMapping bg1="lt1" tx1="dk1" bg2="lt2" tx2="dk2" accent1="accent1" accent2="accent2" accent3="accent3" accent4="accent4" accent5="accent5" accent6="accent6" hlink="hlink" folHlink="folHlink"/>
  </p:clrMapOvr>
</p:sld>
</file>

<file path=ppt/slides/slide1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1A79-980A-6C30-25B4-C7F9381F1D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7490E2-2799-3A80-9B95-23761283B6A3}"/>
              </a:ext>
            </a:extLst>
          </p:cNvPr>
          <p:cNvSpPr>
            <a:spLocks noGrp="1"/>
          </p:cNvSpPr>
          <p:nvPr>
            <p:ph idx="1"/>
          </p:nvPr>
        </p:nvSpPr>
        <p:spPr/>
        <p:txBody>
          <a:bodyPr/>
          <a:lstStyle/>
          <a:p>
            <a:pPr algn="just">
              <a:lnSpc>
                <a:spcPct val="150000"/>
              </a:lnSpc>
            </a:pPr>
            <a:r>
              <a:rPr lang="en-US" b="1" i="0" dirty="0">
                <a:effectLst/>
                <a:latin typeface="Poppins" panose="00000500000000000000" pitchFamily="2" charset="0"/>
              </a:rPr>
              <a:t>Provided </a:t>
            </a:r>
            <a:r>
              <a:rPr lang="en-US" b="0" i="0" dirty="0">
                <a:effectLst/>
                <a:latin typeface="Poppins" panose="00000500000000000000" pitchFamily="2" charset="0"/>
              </a:rPr>
              <a:t>also that such price shall be calculated with reference to the rate of exchange as in force on the date on which a bill of entry is presented under </a:t>
            </a:r>
            <a:r>
              <a:rPr lang="en-US"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46</a:t>
            </a:r>
            <a:r>
              <a:rPr lang="en-US" b="0" i="0" dirty="0">
                <a:effectLst/>
                <a:latin typeface="Poppins" panose="00000500000000000000" pitchFamily="2" charset="0"/>
              </a:rPr>
              <a:t>, or a shipping bill of export, as the case may be, is presented under </a:t>
            </a:r>
            <a:r>
              <a:rPr lang="en-US" b="0" i="0" u="none" strike="noStrike" dirty="0">
                <a:effectLst/>
                <a:latin typeface="Poppins" panose="00000500000000000000" pitchFamily="2" charset="0"/>
                <a:hlinkClick r:id="rId4">
                  <a:extLst>
                    <a:ext uri="{A12FA001-AC4F-418D-AE19-62706E023703}">
                      <ahyp:hlinkClr xmlns:ahyp="http://schemas.microsoft.com/office/drawing/2018/hyperlinkcolor" val="tx"/>
                    </a:ext>
                  </a:extLst>
                </a:hlinkClick>
              </a:rPr>
              <a:t>section 50</a:t>
            </a:r>
            <a:r>
              <a:rPr lang="en-US" b="0" i="0" dirty="0">
                <a:effectLst/>
                <a:latin typeface="Poppins" panose="00000500000000000000" pitchFamily="2" charset="0"/>
              </a:rPr>
              <a:t>.</a:t>
            </a:r>
          </a:p>
          <a:p>
            <a:endParaRPr lang="en-IN" dirty="0"/>
          </a:p>
        </p:txBody>
      </p:sp>
    </p:spTree>
    <p:extLst>
      <p:ext uri="{BB962C8B-B14F-4D97-AF65-F5344CB8AC3E}">
        <p14:creationId xmlns:p14="http://schemas.microsoft.com/office/powerpoint/2010/main" val="2462476973"/>
      </p:ext>
    </p:extLst>
  </p:cSld>
  <p:clrMapOvr>
    <a:overrideClrMapping bg1="lt1" tx1="dk1" bg2="lt2" tx2="dk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FA11-3202-25C5-FA73-1D73365BEF7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9F2E658-EC59-D735-A049-543BD0F007BA}"/>
              </a:ext>
            </a:extLst>
          </p:cNvPr>
          <p:cNvSpPr>
            <a:spLocks noGrp="1"/>
          </p:cNvSpPr>
          <p:nvPr>
            <p:ph idx="1"/>
          </p:nvPr>
        </p:nvSpPr>
        <p:spPr/>
        <p:txBody>
          <a:bodyPr>
            <a:normAutofit fontScale="92500" lnSpcReduction="10000"/>
          </a:bodyPr>
          <a:lstStyle/>
          <a:p>
            <a:pPr algn="just">
              <a:lnSpc>
                <a:spcPct val="170000"/>
              </a:lnSpc>
            </a:pPr>
            <a:r>
              <a:rPr lang="en-US" b="1" i="0" dirty="0">
                <a:effectLst/>
                <a:latin typeface="Poppins" panose="00000500000000000000" pitchFamily="2" charset="0"/>
              </a:rPr>
              <a:t>Section 15. Date for determination of rate of duty and tariff valuation of imported goods. -</a:t>
            </a:r>
            <a:endParaRPr lang="en-US" b="0" i="0" dirty="0">
              <a:effectLst/>
              <a:latin typeface="Poppins" panose="00000500000000000000" pitchFamily="2" charset="0"/>
            </a:endParaRPr>
          </a:p>
          <a:p>
            <a:pPr algn="just">
              <a:lnSpc>
                <a:spcPct val="170000"/>
              </a:lnSpc>
            </a:pPr>
            <a:r>
              <a:rPr lang="en-US" b="0" i="0" dirty="0">
                <a:effectLst/>
                <a:latin typeface="Poppins" panose="00000500000000000000" pitchFamily="2" charset="0"/>
              </a:rPr>
              <a:t>(1) </a:t>
            </a:r>
            <a:r>
              <a:rPr lang="en-US" b="0" i="0" baseline="30000" dirty="0">
                <a:effectLst/>
                <a:latin typeface="Poppins" panose="00000500000000000000" pitchFamily="2" charset="0"/>
              </a:rPr>
              <a:t>1 </a:t>
            </a:r>
            <a:r>
              <a:rPr lang="en-US" b="0" i="0" dirty="0">
                <a:effectLst/>
                <a:latin typeface="Poppins" panose="00000500000000000000" pitchFamily="2" charset="0"/>
              </a:rPr>
              <a:t>[The rate of duty </a:t>
            </a:r>
            <a:r>
              <a:rPr lang="en-US" b="0" i="0" baseline="30000" dirty="0">
                <a:effectLst/>
                <a:latin typeface="Poppins" panose="00000500000000000000" pitchFamily="2" charset="0"/>
              </a:rPr>
              <a:t>2 </a:t>
            </a:r>
            <a:r>
              <a:rPr lang="en-US" b="0" i="0" dirty="0">
                <a:effectLst/>
                <a:latin typeface="Poppins" panose="00000500000000000000" pitchFamily="2" charset="0"/>
              </a:rPr>
              <a:t>[***]] and tariff valuation, if any, applicable to any imported goods, shall be the rate and valuation in force, -</a:t>
            </a:r>
          </a:p>
          <a:p>
            <a:pPr algn="just">
              <a:lnSpc>
                <a:spcPct val="170000"/>
              </a:lnSpc>
            </a:pPr>
            <a:r>
              <a:rPr lang="en-US" b="0" i="0" dirty="0">
                <a:effectLst/>
                <a:latin typeface="Poppins" panose="00000500000000000000" pitchFamily="2" charset="0"/>
              </a:rPr>
              <a:t>(a) in the case of goods entered for home consumption under </a:t>
            </a:r>
            <a:r>
              <a:rPr lang="en-US"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46</a:t>
            </a:r>
            <a:r>
              <a:rPr lang="en-US" b="0" i="0" dirty="0">
                <a:effectLst/>
                <a:latin typeface="Poppins" panose="00000500000000000000" pitchFamily="2" charset="0"/>
              </a:rPr>
              <a:t>, on the date on which </a:t>
            </a:r>
            <a:r>
              <a:rPr lang="en-US" b="0" i="0" baseline="30000" dirty="0">
                <a:effectLst/>
                <a:latin typeface="Poppins" panose="00000500000000000000" pitchFamily="2" charset="0"/>
              </a:rPr>
              <a:t>3 </a:t>
            </a:r>
            <a:r>
              <a:rPr lang="en-US" b="0" i="0" dirty="0">
                <a:effectLst/>
                <a:latin typeface="Poppins" panose="00000500000000000000" pitchFamily="2" charset="0"/>
              </a:rPr>
              <a:t>[a bill of entry in respect of such goods is presented under that section];</a:t>
            </a:r>
          </a:p>
          <a:p>
            <a:endParaRPr lang="en-IN" dirty="0"/>
          </a:p>
        </p:txBody>
      </p:sp>
    </p:spTree>
    <p:extLst>
      <p:ext uri="{BB962C8B-B14F-4D97-AF65-F5344CB8AC3E}">
        <p14:creationId xmlns:p14="http://schemas.microsoft.com/office/powerpoint/2010/main" val="3183775812"/>
      </p:ext>
    </p:extLst>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5697-EB22-1086-6112-5E3CF1F7B0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E20F82-E132-F8D0-EF4C-128FD1440547}"/>
              </a:ext>
            </a:extLst>
          </p:cNvPr>
          <p:cNvSpPr>
            <a:spLocks noGrp="1"/>
          </p:cNvSpPr>
          <p:nvPr>
            <p:ph idx="1"/>
          </p:nvPr>
        </p:nvSpPr>
        <p:spPr/>
        <p:txBody>
          <a:bodyPr>
            <a:normAutofit fontScale="77500" lnSpcReduction="20000"/>
          </a:bodyPr>
          <a:lstStyle/>
          <a:p>
            <a:pPr algn="just">
              <a:lnSpc>
                <a:spcPct val="170000"/>
              </a:lnSpc>
            </a:pPr>
            <a:r>
              <a:rPr lang="en-US" b="0" i="0" dirty="0">
                <a:effectLst/>
                <a:latin typeface="Poppins" panose="00000500000000000000" pitchFamily="2" charset="0"/>
              </a:rPr>
              <a:t>(b) in the case of goods cleared from a warehouse under </a:t>
            </a:r>
            <a:r>
              <a:rPr lang="en-US"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68</a:t>
            </a:r>
            <a:r>
              <a:rPr lang="en-US" b="0" i="0" dirty="0">
                <a:effectLst/>
                <a:latin typeface="Poppins" panose="00000500000000000000" pitchFamily="2" charset="0"/>
              </a:rPr>
              <a:t>, on the date on which a bill of entry for home consumption in respect of such goods is presented under that section;</a:t>
            </a:r>
          </a:p>
          <a:p>
            <a:pPr algn="just">
              <a:lnSpc>
                <a:spcPct val="170000"/>
              </a:lnSpc>
            </a:pPr>
            <a:r>
              <a:rPr lang="en-US" b="0" i="0" dirty="0">
                <a:effectLst/>
                <a:latin typeface="Poppins" panose="00000500000000000000" pitchFamily="2" charset="0"/>
              </a:rPr>
              <a:t>(c) in the case of any other goods, on the date of payment of duty:</a:t>
            </a:r>
          </a:p>
          <a:p>
            <a:pPr algn="just">
              <a:lnSpc>
                <a:spcPct val="170000"/>
              </a:lnSpc>
            </a:pPr>
            <a:r>
              <a:rPr lang="en-US" b="0" i="0" baseline="30000" dirty="0">
                <a:effectLst/>
                <a:latin typeface="Poppins" panose="00000500000000000000" pitchFamily="2" charset="0"/>
              </a:rPr>
              <a:t>4 </a:t>
            </a:r>
            <a:r>
              <a:rPr lang="en-US" b="0" i="0" dirty="0">
                <a:effectLst/>
                <a:latin typeface="Poppins" panose="00000500000000000000" pitchFamily="2" charset="0"/>
              </a:rPr>
              <a:t>[ </a:t>
            </a:r>
            <a:r>
              <a:rPr lang="en-US" b="1" i="0" dirty="0">
                <a:effectLst/>
                <a:latin typeface="Poppins" panose="00000500000000000000" pitchFamily="2" charset="0"/>
              </a:rPr>
              <a:t>Provided </a:t>
            </a:r>
            <a:r>
              <a:rPr lang="en-US" b="0" i="0" dirty="0">
                <a:effectLst/>
                <a:latin typeface="Poppins" panose="00000500000000000000" pitchFamily="2" charset="0"/>
              </a:rPr>
              <a:t>that if a bill of entry has been presented before the date of entry inwards of the vessel or the arrival of the aircraft </a:t>
            </a:r>
            <a:r>
              <a:rPr lang="en-US" b="0" i="0" baseline="30000" dirty="0">
                <a:effectLst/>
                <a:latin typeface="Poppins" panose="00000500000000000000" pitchFamily="2" charset="0"/>
              </a:rPr>
              <a:t>5 </a:t>
            </a:r>
            <a:r>
              <a:rPr lang="en-US" b="0" i="0" dirty="0">
                <a:effectLst/>
                <a:latin typeface="Poppins" panose="00000500000000000000" pitchFamily="2" charset="0"/>
              </a:rPr>
              <a:t>[or the vehicle] by which the goods are imported, the bill of entry shall be deemed to have been presented on the date of such entry inwards or the arrival, as the case may be.]</a:t>
            </a:r>
          </a:p>
          <a:p>
            <a:endParaRPr lang="en-IN" dirty="0"/>
          </a:p>
        </p:txBody>
      </p:sp>
    </p:spTree>
    <p:extLst>
      <p:ext uri="{BB962C8B-B14F-4D97-AF65-F5344CB8AC3E}">
        <p14:creationId xmlns:p14="http://schemas.microsoft.com/office/powerpoint/2010/main" val="1976934149"/>
      </p:ext>
    </p:extLst>
  </p:cSld>
  <p:clrMapOvr>
    <a:overrideClrMapping bg1="lt1" tx1="dk1" bg2="lt2" tx2="dk2" accent1="accent1" accent2="accent2" accent3="accent3" accent4="accent4" accent5="accent5" accent6="accent6" hlink="hlink" folHlink="folHlink"/>
  </p:clrMapOvr>
</p:sld>
</file>

<file path=ppt/slides/slide1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14EF-0197-2F5B-A400-3824726E04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3F910D-7F78-12F8-A87D-DD0EC507DA2B}"/>
              </a:ext>
            </a:extLst>
          </p:cNvPr>
          <p:cNvSpPr>
            <a:spLocks noGrp="1"/>
          </p:cNvSpPr>
          <p:nvPr>
            <p:ph idx="1"/>
          </p:nvPr>
        </p:nvSpPr>
        <p:spPr/>
        <p:txBody>
          <a:bodyPr>
            <a:normAutofit fontScale="92500" lnSpcReduction="10000"/>
          </a:bodyPr>
          <a:lstStyle/>
          <a:p>
            <a:pPr algn="just">
              <a:lnSpc>
                <a:spcPct val="150000"/>
              </a:lnSpc>
            </a:pPr>
            <a:r>
              <a:rPr lang="en-US" b="0" i="0" dirty="0">
                <a:solidFill>
                  <a:srgbClr val="212529"/>
                </a:solidFill>
                <a:effectLst/>
                <a:latin typeface="-apple-system"/>
              </a:rPr>
              <a:t>As per Section 14 of the Customs Act, the value of imported goods or export goods is the transaction value. </a:t>
            </a:r>
          </a:p>
          <a:p>
            <a:pPr algn="just">
              <a:lnSpc>
                <a:spcPct val="150000"/>
              </a:lnSpc>
            </a:pPr>
            <a:r>
              <a:rPr lang="en-US" b="0" i="0" dirty="0">
                <a:solidFill>
                  <a:srgbClr val="212529"/>
                </a:solidFill>
                <a:effectLst/>
                <a:latin typeface="-apple-system"/>
              </a:rPr>
              <a:t>The Transaction Value is defined as ‘price paid or payable for the goods’. </a:t>
            </a:r>
          </a:p>
          <a:p>
            <a:pPr algn="just">
              <a:lnSpc>
                <a:spcPct val="150000"/>
              </a:lnSpc>
            </a:pPr>
            <a:r>
              <a:rPr lang="en-US" b="0" i="0" dirty="0">
                <a:solidFill>
                  <a:srgbClr val="212529"/>
                </a:solidFill>
                <a:effectLst/>
                <a:latin typeface="-apple-system"/>
              </a:rPr>
              <a:t>If the value cannot be determined under Section 14, the importer shall resort to</a:t>
            </a:r>
          </a:p>
          <a:p>
            <a:pPr lvl="1" algn="just">
              <a:lnSpc>
                <a:spcPct val="150000"/>
              </a:lnSpc>
            </a:pPr>
            <a:r>
              <a:rPr lang="en-US" b="0" i="0" dirty="0">
                <a:solidFill>
                  <a:srgbClr val="212529"/>
                </a:solidFill>
                <a:effectLst/>
                <a:latin typeface="-apple-system"/>
              </a:rPr>
              <a:t>Customs Valuation (Determination of Value of Imported Goods) Rules, 2007 (referred to as ‘Import Valuation Rules’) or </a:t>
            </a:r>
          </a:p>
          <a:p>
            <a:pPr lvl="1" algn="just">
              <a:lnSpc>
                <a:spcPct val="150000"/>
              </a:lnSpc>
            </a:pPr>
            <a:r>
              <a:rPr lang="en-US" b="0" i="0" dirty="0">
                <a:solidFill>
                  <a:srgbClr val="212529"/>
                </a:solidFill>
                <a:effectLst/>
                <a:latin typeface="-apple-system"/>
              </a:rPr>
              <a:t>Customs Valuation (Determination of Value of Export Goods) Rules, 2007 (referred to as ‘Export Valuation Rules’) to determine value of export goods.</a:t>
            </a:r>
            <a:endParaRPr lang="en-IN" dirty="0"/>
          </a:p>
        </p:txBody>
      </p:sp>
    </p:spTree>
    <p:extLst>
      <p:ext uri="{BB962C8B-B14F-4D97-AF65-F5344CB8AC3E}">
        <p14:creationId xmlns:p14="http://schemas.microsoft.com/office/powerpoint/2010/main" val="3028264384"/>
      </p:ext>
    </p:extLst>
  </p:cSld>
  <p:clrMapOvr>
    <a:overrideClrMapping bg1="lt1" tx1="dk1" bg2="lt2" tx2="dk2" accent1="accent1" accent2="accent2" accent3="accent3" accent4="accent4" accent5="accent5" accent6="accent6" hlink="hlink" folHlink="folHlink"/>
  </p:clrMapOvr>
</p:sld>
</file>

<file path=ppt/slides/slide1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1A6A-1286-DEC5-CC8E-D219A6DE6BAE}"/>
              </a:ext>
            </a:extLst>
          </p:cNvPr>
          <p:cNvSpPr>
            <a:spLocks noGrp="1"/>
          </p:cNvSpPr>
          <p:nvPr>
            <p:ph type="title"/>
          </p:nvPr>
        </p:nvSpPr>
        <p:spPr/>
        <p:txBody>
          <a:bodyPr/>
          <a:lstStyle/>
          <a:p>
            <a:r>
              <a:rPr lang="en-IN" dirty="0"/>
              <a:t>Most Important to note</a:t>
            </a:r>
          </a:p>
        </p:txBody>
      </p:sp>
      <p:sp>
        <p:nvSpPr>
          <p:cNvPr id="3" name="Content Placeholder 2">
            <a:extLst>
              <a:ext uri="{FF2B5EF4-FFF2-40B4-BE49-F238E27FC236}">
                <a16:creationId xmlns:a16="http://schemas.microsoft.com/office/drawing/2014/main" id="{87EF15D6-C8E2-8B86-BEB2-527EEE951F92}"/>
              </a:ext>
            </a:extLst>
          </p:cNvPr>
          <p:cNvSpPr>
            <a:spLocks noGrp="1"/>
          </p:cNvSpPr>
          <p:nvPr>
            <p:ph idx="1"/>
          </p:nvPr>
        </p:nvSpPr>
        <p:spPr/>
        <p:txBody>
          <a:bodyPr/>
          <a:lstStyle/>
          <a:p>
            <a:pPr algn="just">
              <a:lnSpc>
                <a:spcPct val="150000"/>
              </a:lnSpc>
            </a:pPr>
            <a:r>
              <a:rPr lang="en-US" b="0" i="0" dirty="0">
                <a:solidFill>
                  <a:srgbClr val="212529"/>
                </a:solidFill>
                <a:effectLst/>
                <a:latin typeface="-apple-system"/>
              </a:rPr>
              <a:t>Further, the price shall be calculated with reference to the rate of exchange as in force on the date on which BOE for home consumption or Shipping Bill or Bill of Export are presented.</a:t>
            </a:r>
            <a:endParaRPr lang="en-IN" dirty="0"/>
          </a:p>
        </p:txBody>
      </p:sp>
    </p:spTree>
    <p:extLst>
      <p:ext uri="{BB962C8B-B14F-4D97-AF65-F5344CB8AC3E}">
        <p14:creationId xmlns:p14="http://schemas.microsoft.com/office/powerpoint/2010/main" val="4015750415"/>
      </p:ext>
    </p:extLst>
  </p:cSld>
  <p:clrMapOvr>
    <a:overrideClrMapping bg1="lt1" tx1="dk1" bg2="lt2" tx2="dk2" accent1="accent1" accent2="accent2" accent3="accent3" accent4="accent4" accent5="accent5" accent6="accent6" hlink="hlink" folHlink="folHlink"/>
  </p:clrMapOvr>
</p:sld>
</file>

<file path=ppt/slides/slide1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AB9D-0F6E-6570-361C-2962265D86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5DF7F39-4CEF-882B-1BE0-8B25519CAA6A}"/>
              </a:ext>
            </a:extLst>
          </p:cNvPr>
          <p:cNvSpPr>
            <a:spLocks noGrp="1"/>
          </p:cNvSpPr>
          <p:nvPr>
            <p:ph idx="1"/>
          </p:nvPr>
        </p:nvSpPr>
        <p:spPr/>
        <p:txBody>
          <a:bodyPr>
            <a:normAutofit/>
          </a:bodyPr>
          <a:lstStyle/>
          <a:p>
            <a:pPr algn="just">
              <a:lnSpc>
                <a:spcPct val="150000"/>
              </a:lnSpc>
            </a:pPr>
            <a:r>
              <a:rPr lang="en-US" b="0" i="0" dirty="0">
                <a:solidFill>
                  <a:srgbClr val="212529"/>
                </a:solidFill>
                <a:effectLst/>
                <a:latin typeface="-apple-system"/>
              </a:rPr>
              <a:t>‘Related person’ is defined in Rule 2(2) of the Customs Valuation (Determination of Value of Imported/Export Goods) Rules, 2007 as follows:</a:t>
            </a:r>
          </a:p>
          <a:p>
            <a:pPr algn="just">
              <a:lnSpc>
                <a:spcPct val="150000"/>
              </a:lnSpc>
            </a:pPr>
            <a:r>
              <a:rPr lang="en-US" b="0" i="0" dirty="0">
                <a:solidFill>
                  <a:srgbClr val="212529"/>
                </a:solidFill>
                <a:effectLst/>
                <a:latin typeface="-apple-system"/>
              </a:rPr>
              <a:t>For the purpose of these rules, Persons shall be deemed to be ‘related’ only if-</a:t>
            </a: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officers or directors</a:t>
            </a:r>
            <a:r>
              <a:rPr lang="en-US" b="0" i="0" dirty="0">
                <a:solidFill>
                  <a:srgbClr val="212529"/>
                </a:solidFill>
                <a:effectLst/>
                <a:latin typeface="-apple-system"/>
              </a:rPr>
              <a:t> of one another’s businesses;</a:t>
            </a: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legally recognized partners in business;</a:t>
            </a:r>
            <a:endParaRPr lang="en-US" b="0" i="0" dirty="0">
              <a:solidFill>
                <a:srgbClr val="212529"/>
              </a:solidFill>
              <a:effectLst/>
              <a:latin typeface="-apple-system"/>
            </a:endParaRPr>
          </a:p>
          <a:p>
            <a:pPr algn="just">
              <a:lnSpc>
                <a:spcPct val="150000"/>
              </a:lnSpc>
              <a:buFont typeface="Arial" panose="020B0604020202020204" pitchFamily="34" charset="0"/>
              <a:buChar char="•"/>
            </a:pPr>
            <a:r>
              <a:rPr lang="en-US" b="0" i="0" dirty="0">
                <a:solidFill>
                  <a:srgbClr val="212529"/>
                </a:solidFill>
                <a:effectLst/>
                <a:latin typeface="-apple-system"/>
              </a:rPr>
              <a:t>They are </a:t>
            </a:r>
            <a:r>
              <a:rPr lang="en-US" b="1" i="0" dirty="0">
                <a:solidFill>
                  <a:srgbClr val="212529"/>
                </a:solidFill>
                <a:effectLst/>
                <a:latin typeface="-apple-system"/>
              </a:rPr>
              <a:t>employer and employee;</a:t>
            </a:r>
            <a:endParaRPr lang="en-US" b="0" i="0" dirty="0">
              <a:solidFill>
                <a:srgbClr val="212529"/>
              </a:solidFill>
              <a:effectLst/>
              <a:latin typeface="-apple-system"/>
            </a:endParaRPr>
          </a:p>
          <a:p>
            <a:pPr algn="l"/>
            <a:endParaRPr lang="en-US" b="0" i="0" dirty="0">
              <a:solidFill>
                <a:srgbClr val="212529"/>
              </a:solidFill>
              <a:effectLst/>
              <a:latin typeface="-apple-system"/>
            </a:endParaRPr>
          </a:p>
        </p:txBody>
      </p:sp>
    </p:spTree>
    <p:extLst>
      <p:ext uri="{BB962C8B-B14F-4D97-AF65-F5344CB8AC3E}">
        <p14:creationId xmlns:p14="http://schemas.microsoft.com/office/powerpoint/2010/main" val="2243836460"/>
      </p:ext>
    </p:extLst>
  </p:cSld>
  <p:clrMapOvr>
    <a:overrideClrMapping bg1="lt1" tx1="dk1" bg2="lt2" tx2="dk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B60F-A7CD-3857-17E1-DDA77A6285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E42DA90-B47F-B82A-57EE-97C05F679920}"/>
              </a:ext>
            </a:extLst>
          </p:cNvPr>
          <p:cNvSpPr>
            <a:spLocks noGrp="1"/>
          </p:cNvSpPr>
          <p:nvPr>
            <p:ph idx="1"/>
          </p:nvPr>
        </p:nvSpPr>
        <p:spPr/>
        <p:txBody>
          <a:bodyPr>
            <a:normAutofit fontScale="77500" lnSpcReduction="20000"/>
          </a:bodyPr>
          <a:lstStyle/>
          <a:p>
            <a:pPr algn="just">
              <a:lnSpc>
                <a:spcPct val="160000"/>
              </a:lnSpc>
              <a:buFont typeface="Arial" panose="020B0604020202020204" pitchFamily="34" charset="0"/>
              <a:buChar char="•"/>
            </a:pPr>
            <a:r>
              <a:rPr lang="en-US" b="0" i="0" dirty="0">
                <a:solidFill>
                  <a:srgbClr val="212529"/>
                </a:solidFill>
                <a:effectLst/>
                <a:latin typeface="-apple-system"/>
              </a:rPr>
              <a:t>Any person </a:t>
            </a:r>
            <a:r>
              <a:rPr lang="en-US" b="1" i="0" dirty="0">
                <a:solidFill>
                  <a:srgbClr val="212529"/>
                </a:solidFill>
                <a:effectLst/>
                <a:latin typeface="-apple-system"/>
              </a:rPr>
              <a:t>directly or indirectly owns controls or holds five percent or more of the outstanding voting stock or shares of both of them;</a:t>
            </a:r>
            <a:endParaRPr lang="en-US" b="0" i="0" dirty="0">
              <a:solidFill>
                <a:srgbClr val="212529"/>
              </a:solidFill>
              <a:effectLst/>
              <a:latin typeface="-apple-system"/>
            </a:endParaRPr>
          </a:p>
          <a:p>
            <a:pPr algn="just">
              <a:lnSpc>
                <a:spcPct val="160000"/>
              </a:lnSpc>
              <a:buFont typeface="Arial" panose="020B0604020202020204" pitchFamily="34" charset="0"/>
              <a:buChar char="•"/>
            </a:pPr>
            <a:r>
              <a:rPr lang="en-US" b="0" i="0" dirty="0">
                <a:solidFill>
                  <a:srgbClr val="212529"/>
                </a:solidFill>
                <a:effectLst/>
                <a:latin typeface="-apple-system"/>
              </a:rPr>
              <a:t>One of them </a:t>
            </a:r>
            <a:r>
              <a:rPr lang="en-US" b="1" i="0" dirty="0">
                <a:solidFill>
                  <a:srgbClr val="212529"/>
                </a:solidFill>
                <a:effectLst/>
                <a:latin typeface="-apple-system"/>
              </a:rPr>
              <a:t>directly or indirectly controls</a:t>
            </a:r>
            <a:r>
              <a:rPr lang="en-US" b="0" i="0" dirty="0">
                <a:solidFill>
                  <a:srgbClr val="212529"/>
                </a:solidFill>
                <a:effectLst/>
                <a:latin typeface="-apple-system"/>
              </a:rPr>
              <a:t> the other;</a:t>
            </a:r>
          </a:p>
          <a:p>
            <a:pPr algn="just">
              <a:lnSpc>
                <a:spcPct val="160000"/>
              </a:lnSpc>
              <a:buFont typeface="Arial" panose="020B0604020202020204" pitchFamily="34" charset="0"/>
              <a:buChar char="•"/>
            </a:pPr>
            <a:r>
              <a:rPr lang="en-US" b="0" i="0" dirty="0">
                <a:solidFill>
                  <a:srgbClr val="212529"/>
                </a:solidFill>
                <a:effectLst/>
                <a:latin typeface="-apple-system"/>
              </a:rPr>
              <a:t>Both of them are </a:t>
            </a:r>
            <a:r>
              <a:rPr lang="en-US" b="1" i="0" dirty="0">
                <a:solidFill>
                  <a:srgbClr val="212529"/>
                </a:solidFill>
                <a:effectLst/>
                <a:latin typeface="-apple-system"/>
              </a:rPr>
              <a:t>directly or indirectly controlled by a third person;</a:t>
            </a:r>
            <a:endParaRPr lang="en-US" b="0" i="0" dirty="0">
              <a:solidFill>
                <a:srgbClr val="212529"/>
              </a:solidFill>
              <a:effectLst/>
              <a:latin typeface="-apple-system"/>
            </a:endParaRPr>
          </a:p>
          <a:p>
            <a:pPr algn="just">
              <a:lnSpc>
                <a:spcPct val="160000"/>
              </a:lnSpc>
              <a:buFont typeface="Arial" panose="020B0604020202020204" pitchFamily="34" charset="0"/>
              <a:buChar char="•"/>
            </a:pPr>
            <a:r>
              <a:rPr lang="en-US" b="0" i="0" dirty="0">
                <a:solidFill>
                  <a:srgbClr val="212529"/>
                </a:solidFill>
                <a:effectLst/>
                <a:latin typeface="-apple-system"/>
              </a:rPr>
              <a:t>Together they </a:t>
            </a:r>
            <a:r>
              <a:rPr lang="en-US" b="1" i="0" dirty="0">
                <a:solidFill>
                  <a:srgbClr val="212529"/>
                </a:solidFill>
                <a:effectLst/>
                <a:latin typeface="-apple-system"/>
              </a:rPr>
              <a:t>directly or indirectly control a third person</a:t>
            </a:r>
            <a:r>
              <a:rPr lang="en-US" b="0" i="0" dirty="0">
                <a:solidFill>
                  <a:srgbClr val="212529"/>
                </a:solidFill>
                <a:effectLst/>
                <a:latin typeface="-apple-system"/>
              </a:rPr>
              <a:t>; or</a:t>
            </a:r>
          </a:p>
          <a:p>
            <a:pPr algn="just">
              <a:lnSpc>
                <a:spcPct val="160000"/>
              </a:lnSpc>
              <a:buFont typeface="Arial" panose="020B0604020202020204" pitchFamily="34" charset="0"/>
              <a:buChar char="•"/>
            </a:pPr>
            <a:r>
              <a:rPr lang="en-US" b="0" i="0" dirty="0">
                <a:solidFill>
                  <a:srgbClr val="212529"/>
                </a:solidFill>
                <a:effectLst/>
                <a:latin typeface="-apple-system"/>
              </a:rPr>
              <a:t>They are the </a:t>
            </a:r>
            <a:r>
              <a:rPr lang="en-US" b="1" i="0" dirty="0">
                <a:solidFill>
                  <a:srgbClr val="212529"/>
                </a:solidFill>
                <a:effectLst/>
                <a:latin typeface="-apple-system"/>
              </a:rPr>
              <a:t>members of the same family</a:t>
            </a:r>
            <a:endParaRPr lang="en-US" b="0" i="0" dirty="0">
              <a:solidFill>
                <a:srgbClr val="212529"/>
              </a:solidFill>
              <a:effectLst/>
              <a:latin typeface="-apple-system"/>
            </a:endParaRPr>
          </a:p>
          <a:p>
            <a:pPr algn="just">
              <a:lnSpc>
                <a:spcPct val="160000"/>
              </a:lnSpc>
            </a:pPr>
            <a:r>
              <a:rPr lang="en-US" b="1" i="0" dirty="0">
                <a:solidFill>
                  <a:srgbClr val="212529"/>
                </a:solidFill>
                <a:effectLst/>
                <a:latin typeface="-apple-system"/>
              </a:rPr>
              <a:t>Sole agent </a:t>
            </a:r>
            <a:r>
              <a:rPr lang="en-US" b="0" i="0" dirty="0">
                <a:solidFill>
                  <a:srgbClr val="212529"/>
                </a:solidFill>
                <a:effectLst/>
                <a:latin typeface="-apple-system"/>
              </a:rPr>
              <a:t>or </a:t>
            </a:r>
            <a:r>
              <a:rPr lang="en-US" b="1" i="0" dirty="0">
                <a:solidFill>
                  <a:srgbClr val="212529"/>
                </a:solidFill>
                <a:effectLst/>
                <a:latin typeface="-apple-system"/>
              </a:rPr>
              <a:t>sole distributor </a:t>
            </a:r>
            <a:r>
              <a:rPr lang="en-US" b="0" i="0" dirty="0">
                <a:solidFill>
                  <a:srgbClr val="212529"/>
                </a:solidFill>
                <a:effectLst/>
                <a:latin typeface="-apple-system"/>
              </a:rPr>
              <a:t>or </a:t>
            </a:r>
            <a:r>
              <a:rPr lang="en-US" b="1" i="0" dirty="0">
                <a:solidFill>
                  <a:srgbClr val="212529"/>
                </a:solidFill>
                <a:effectLst/>
                <a:latin typeface="-apple-system"/>
              </a:rPr>
              <a:t>sole concessionaire</a:t>
            </a:r>
            <a:r>
              <a:rPr lang="en-US" b="0" i="0" dirty="0">
                <a:solidFill>
                  <a:srgbClr val="212529"/>
                </a:solidFill>
                <a:effectLst/>
                <a:latin typeface="-apple-system"/>
              </a:rPr>
              <a:t> associated with any person shall be deemed to be related for the purpose of these rules, if they fall within the criteria of this sub-rule.</a:t>
            </a:r>
          </a:p>
          <a:p>
            <a:pPr algn="just">
              <a:lnSpc>
                <a:spcPct val="160000"/>
              </a:lnSpc>
            </a:pPr>
            <a:r>
              <a:rPr lang="en-US" b="0" i="0" dirty="0">
                <a:solidFill>
                  <a:srgbClr val="212529"/>
                </a:solidFill>
                <a:effectLst/>
                <a:latin typeface="-apple-system"/>
              </a:rPr>
              <a:t>The term “person” also includes legal persons.</a:t>
            </a:r>
          </a:p>
          <a:p>
            <a:endParaRPr lang="en-IN" dirty="0"/>
          </a:p>
        </p:txBody>
      </p:sp>
    </p:spTree>
    <p:extLst>
      <p:ext uri="{BB962C8B-B14F-4D97-AF65-F5344CB8AC3E}">
        <p14:creationId xmlns:p14="http://schemas.microsoft.com/office/powerpoint/2010/main" val="410729506"/>
      </p:ext>
    </p:extLst>
  </p:cSld>
  <p:clrMapOvr>
    <a:overrideClrMapping bg1="lt1" tx1="dk1" bg2="lt2" tx2="dk2" accent1="accent1" accent2="accent2" accent3="accent3" accent4="accent4" accent5="accent5" accent6="accent6" hlink="hlink" folHlink="folHlink"/>
  </p:clrMapOvr>
</p:sld>
</file>

<file path=ppt/slides/slide1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745A-91C0-1019-1AAB-74154C2A48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48A9EA-F95C-0CD8-B257-ECD8D7361E2E}"/>
              </a:ext>
            </a:extLst>
          </p:cNvPr>
          <p:cNvSpPr>
            <a:spLocks noGrp="1"/>
          </p:cNvSpPr>
          <p:nvPr>
            <p:ph idx="1"/>
          </p:nvPr>
        </p:nvSpPr>
        <p:spPr/>
        <p:txBody>
          <a:bodyPr>
            <a:normAutofit fontScale="92500" lnSpcReduction="20000"/>
          </a:bodyPr>
          <a:lstStyle/>
          <a:p>
            <a:pPr algn="l">
              <a:buFont typeface="+mj-lt"/>
              <a:buAutoNum type="alphaLcPeriod" startAt="2"/>
            </a:pPr>
            <a:r>
              <a:rPr lang="en-US" b="1" i="0" dirty="0">
                <a:solidFill>
                  <a:srgbClr val="212529"/>
                </a:solidFill>
                <a:effectLst/>
                <a:latin typeface="-apple-system"/>
              </a:rPr>
              <a:t>Import Valuation Rules</a:t>
            </a:r>
            <a:endParaRPr lang="en-US" b="0" i="0" dirty="0">
              <a:solidFill>
                <a:srgbClr val="212529"/>
              </a:solidFill>
              <a:effectLst/>
              <a:latin typeface="-apple-system"/>
            </a:endParaRPr>
          </a:p>
          <a:p>
            <a:pPr algn="just">
              <a:lnSpc>
                <a:spcPct val="150000"/>
              </a:lnSpc>
            </a:pPr>
            <a:r>
              <a:rPr lang="en-US" b="0" i="0" dirty="0">
                <a:solidFill>
                  <a:srgbClr val="212529"/>
                </a:solidFill>
                <a:effectLst/>
                <a:latin typeface="-apple-system"/>
              </a:rPr>
              <a:t>In case, the value of imported goods cannot be determined under Section 14 of the Customs Act, the value shall be determined on the basis of provisions contained in Customs Valuation (Determination of value of imported goods) Rules, 2007.</a:t>
            </a:r>
          </a:p>
          <a:p>
            <a:pPr algn="just">
              <a:lnSpc>
                <a:spcPct val="150000"/>
              </a:lnSpc>
            </a:pPr>
            <a:r>
              <a:rPr lang="en-US" b="0" i="0" dirty="0">
                <a:solidFill>
                  <a:srgbClr val="212529"/>
                </a:solidFill>
                <a:effectLst/>
                <a:latin typeface="-apple-system"/>
              </a:rPr>
              <a:t>Transaction value in the case of imported goods shall include, in addition to the price as aforesaid, any amount paid or payable for costs and services, including commissions and brokerage, engineering, design work, royalties and </a:t>
            </a:r>
            <a:r>
              <a:rPr lang="en-US" b="0" i="0" dirty="0" err="1">
                <a:solidFill>
                  <a:srgbClr val="212529"/>
                </a:solidFill>
                <a:effectLst/>
                <a:latin typeface="-apple-system"/>
              </a:rPr>
              <a:t>licence</a:t>
            </a:r>
            <a:r>
              <a:rPr lang="en-US" b="0" i="0" dirty="0">
                <a:solidFill>
                  <a:srgbClr val="212529"/>
                </a:solidFill>
                <a:effectLst/>
                <a:latin typeface="-apple-system"/>
              </a:rPr>
              <a:t> fees, costs of transportation to the place of importation, insurance, loading, unloading and handling charges as prescribed in the rules.</a:t>
            </a:r>
          </a:p>
          <a:p>
            <a:endParaRPr lang="en-IN" dirty="0"/>
          </a:p>
        </p:txBody>
      </p:sp>
    </p:spTree>
    <p:extLst>
      <p:ext uri="{BB962C8B-B14F-4D97-AF65-F5344CB8AC3E}">
        <p14:creationId xmlns:p14="http://schemas.microsoft.com/office/powerpoint/2010/main" val="2867784790"/>
      </p:ext>
    </p:extLst>
  </p:cSld>
  <p:clrMapOvr>
    <a:overrideClrMapping bg1="lt1" tx1="dk1" bg2="lt2" tx2="dk2" accent1="accent1" accent2="accent2" accent3="accent3" accent4="accent4" accent5="accent5" accent6="accent6" hlink="hlink" folHlink="folHlink"/>
  </p:clrMapOvr>
</p:sld>
</file>

<file path=ppt/slides/slide1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445B-D3CF-D0D0-4C51-403964743DF4}"/>
              </a:ext>
            </a:extLst>
          </p:cNvPr>
          <p:cNvSpPr>
            <a:spLocks noGrp="1"/>
          </p:cNvSpPr>
          <p:nvPr>
            <p:ph type="title"/>
          </p:nvPr>
        </p:nvSpPr>
        <p:spPr/>
        <p:txBody>
          <a:bodyPr/>
          <a:lstStyle/>
          <a:p>
            <a:endParaRPr lang="en-IN"/>
          </a:p>
        </p:txBody>
      </p:sp>
      <p:graphicFrame>
        <p:nvGraphicFramePr>
          <p:cNvPr id="5" name="Table 5">
            <a:extLst>
              <a:ext uri="{FF2B5EF4-FFF2-40B4-BE49-F238E27FC236}">
                <a16:creationId xmlns:a16="http://schemas.microsoft.com/office/drawing/2014/main" id="{D4F39F89-6EEF-FDC0-DB7F-EA535D3A80F9}"/>
              </a:ext>
            </a:extLst>
          </p:cNvPr>
          <p:cNvGraphicFramePr>
            <a:graphicFrameLocks noGrp="1"/>
          </p:cNvGraphicFramePr>
          <p:nvPr>
            <p:ph idx="1"/>
          </p:nvPr>
        </p:nvGraphicFramePr>
        <p:xfrm>
          <a:off x="609600" y="1935163"/>
          <a:ext cx="10972797" cy="4607876"/>
        </p:xfrm>
        <a:graphic>
          <a:graphicData uri="http://schemas.openxmlformats.org/drawingml/2006/table">
            <a:tbl>
              <a:tblPr firstRow="1" bandRow="1">
                <a:tableStyleId>{5C22544A-7EE6-4342-B048-85BDC9FD1C3A}</a:tableStyleId>
              </a:tblPr>
              <a:tblGrid>
                <a:gridCol w="833120">
                  <a:extLst>
                    <a:ext uri="{9D8B030D-6E8A-4147-A177-3AD203B41FA5}">
                      <a16:colId xmlns:a16="http://schemas.microsoft.com/office/drawing/2014/main" val="1204438087"/>
                    </a:ext>
                  </a:extLst>
                </a:gridCol>
                <a:gridCol w="9042400">
                  <a:extLst>
                    <a:ext uri="{9D8B030D-6E8A-4147-A177-3AD203B41FA5}">
                      <a16:colId xmlns:a16="http://schemas.microsoft.com/office/drawing/2014/main" val="2602827159"/>
                    </a:ext>
                  </a:extLst>
                </a:gridCol>
                <a:gridCol w="1097277">
                  <a:extLst>
                    <a:ext uri="{9D8B030D-6E8A-4147-A177-3AD203B41FA5}">
                      <a16:colId xmlns:a16="http://schemas.microsoft.com/office/drawing/2014/main" val="4236177279"/>
                    </a:ext>
                  </a:extLst>
                </a:gridCol>
              </a:tblGrid>
              <a:tr h="658268">
                <a:tc>
                  <a:txBody>
                    <a:bodyPr/>
                    <a:lstStyle/>
                    <a:p>
                      <a:pPr algn="l"/>
                      <a:r>
                        <a:rPr lang="en-IN" b="1" dirty="0">
                          <a:effectLst/>
                        </a:rPr>
                        <a:t>. No.</a:t>
                      </a:r>
                      <a:endParaRPr lang="en-IN" dirty="0">
                        <a:effectLst/>
                      </a:endParaRPr>
                    </a:p>
                  </a:txBody>
                  <a:tcPr marL="25400" marR="25400" marT="25400" marB="25400" anchor="ctr"/>
                </a:tc>
                <a:tc>
                  <a:txBody>
                    <a:bodyPr/>
                    <a:lstStyle/>
                    <a:p>
                      <a:pPr algn="l"/>
                      <a:r>
                        <a:rPr lang="en-US" b="1">
                          <a:effectLst/>
                        </a:rPr>
                        <a:t>Method of valuation of Imported Goods (in sequential order)</a:t>
                      </a:r>
                      <a:endParaRPr lang="en-US">
                        <a:effectLst/>
                      </a:endParaRPr>
                    </a:p>
                  </a:txBody>
                  <a:tcPr marL="25400" marR="25400" marT="25400" marB="25400" anchor="ctr"/>
                </a:tc>
                <a:tc>
                  <a:txBody>
                    <a:bodyPr/>
                    <a:lstStyle/>
                    <a:p>
                      <a:pPr algn="l"/>
                      <a:r>
                        <a:rPr lang="en-IN" b="1" dirty="0">
                          <a:effectLst/>
                        </a:rPr>
                        <a:t>Rule</a:t>
                      </a:r>
                      <a:endParaRPr lang="en-IN" dirty="0">
                        <a:effectLst/>
                      </a:endParaRPr>
                    </a:p>
                  </a:txBody>
                  <a:tcPr marL="25400" marR="25400" marT="25400" marB="25400" anchor="ctr"/>
                </a:tc>
                <a:extLst>
                  <a:ext uri="{0D108BD9-81ED-4DB2-BD59-A6C34878D82A}">
                    <a16:rowId xmlns:a16="http://schemas.microsoft.com/office/drawing/2014/main" val="3229968582"/>
                  </a:ext>
                </a:extLst>
              </a:tr>
              <a:tr h="658268">
                <a:tc>
                  <a:txBody>
                    <a:bodyPr/>
                    <a:lstStyle/>
                    <a:p>
                      <a:r>
                        <a:rPr lang="en-IN" dirty="0"/>
                        <a:t>1</a:t>
                      </a:r>
                    </a:p>
                  </a:txBody>
                  <a:tcPr/>
                </a:tc>
                <a:tc>
                  <a:txBody>
                    <a:bodyPr/>
                    <a:lstStyle/>
                    <a:p>
                      <a:r>
                        <a:rPr lang="en-IN" dirty="0"/>
                        <a:t>Transaction value of Imported goods</a:t>
                      </a:r>
                    </a:p>
                  </a:txBody>
                  <a:tcPr/>
                </a:tc>
                <a:tc>
                  <a:txBody>
                    <a:bodyPr/>
                    <a:lstStyle/>
                    <a:p>
                      <a:r>
                        <a:rPr lang="en-IN" dirty="0"/>
                        <a:t>3</a:t>
                      </a:r>
                    </a:p>
                  </a:txBody>
                  <a:tcPr/>
                </a:tc>
                <a:extLst>
                  <a:ext uri="{0D108BD9-81ED-4DB2-BD59-A6C34878D82A}">
                    <a16:rowId xmlns:a16="http://schemas.microsoft.com/office/drawing/2014/main" val="3188077893"/>
                  </a:ext>
                </a:extLst>
              </a:tr>
              <a:tr h="658268">
                <a:tc>
                  <a:txBody>
                    <a:bodyPr/>
                    <a:lstStyle/>
                    <a:p>
                      <a:r>
                        <a:rPr lang="en-IN" dirty="0"/>
                        <a:t>2</a:t>
                      </a:r>
                    </a:p>
                  </a:txBody>
                  <a:tcPr/>
                </a:tc>
                <a:tc>
                  <a:txBody>
                    <a:bodyPr/>
                    <a:lstStyle/>
                    <a:p>
                      <a:r>
                        <a:rPr lang="en-IN" dirty="0"/>
                        <a:t>Transaction value of identical goods</a:t>
                      </a:r>
                    </a:p>
                  </a:txBody>
                  <a:tcPr/>
                </a:tc>
                <a:tc>
                  <a:txBody>
                    <a:bodyPr/>
                    <a:lstStyle/>
                    <a:p>
                      <a:r>
                        <a:rPr lang="en-IN" dirty="0"/>
                        <a:t>4</a:t>
                      </a:r>
                    </a:p>
                  </a:txBody>
                  <a:tcPr/>
                </a:tc>
                <a:extLst>
                  <a:ext uri="{0D108BD9-81ED-4DB2-BD59-A6C34878D82A}">
                    <a16:rowId xmlns:a16="http://schemas.microsoft.com/office/drawing/2014/main" val="4208783787"/>
                  </a:ext>
                </a:extLst>
              </a:tr>
              <a:tr h="658268">
                <a:tc>
                  <a:txBody>
                    <a:bodyPr/>
                    <a:lstStyle/>
                    <a:p>
                      <a:r>
                        <a:rPr lang="en-IN" dirty="0"/>
                        <a:t>3</a:t>
                      </a:r>
                    </a:p>
                  </a:txBody>
                  <a:tcPr/>
                </a:tc>
                <a:tc>
                  <a:txBody>
                    <a:bodyPr/>
                    <a:lstStyle/>
                    <a:p>
                      <a:r>
                        <a:rPr lang="en-IN" dirty="0"/>
                        <a:t>Transaction value of similar goods</a:t>
                      </a:r>
                    </a:p>
                  </a:txBody>
                  <a:tcPr/>
                </a:tc>
                <a:tc>
                  <a:txBody>
                    <a:bodyPr/>
                    <a:lstStyle/>
                    <a:p>
                      <a:r>
                        <a:rPr lang="en-IN" dirty="0"/>
                        <a:t>5</a:t>
                      </a:r>
                    </a:p>
                  </a:txBody>
                  <a:tcPr/>
                </a:tc>
                <a:extLst>
                  <a:ext uri="{0D108BD9-81ED-4DB2-BD59-A6C34878D82A}">
                    <a16:rowId xmlns:a16="http://schemas.microsoft.com/office/drawing/2014/main" val="2071932107"/>
                  </a:ext>
                </a:extLst>
              </a:tr>
              <a:tr h="658268">
                <a:tc>
                  <a:txBody>
                    <a:bodyPr/>
                    <a:lstStyle/>
                    <a:p>
                      <a:r>
                        <a:rPr lang="en-IN" dirty="0"/>
                        <a:t>4</a:t>
                      </a:r>
                    </a:p>
                  </a:txBody>
                  <a:tcPr/>
                </a:tc>
                <a:tc>
                  <a:txBody>
                    <a:bodyPr/>
                    <a:lstStyle/>
                    <a:p>
                      <a:r>
                        <a:rPr kumimoji="0" lang="en-US" b="0" i="0" kern="1200" dirty="0">
                          <a:solidFill>
                            <a:schemeClr val="dk1"/>
                          </a:solidFill>
                          <a:effectLst/>
                          <a:latin typeface="+mn-lt"/>
                          <a:ea typeface="+mn-ea"/>
                          <a:cs typeface="+mn-cs"/>
                        </a:rPr>
                        <a:t>Determination of value when cannot be determined under Rule 3, 4 &amp; 5</a:t>
                      </a:r>
                      <a:endParaRPr lang="en-IN" dirty="0"/>
                    </a:p>
                  </a:txBody>
                  <a:tcPr/>
                </a:tc>
                <a:tc>
                  <a:txBody>
                    <a:bodyPr/>
                    <a:lstStyle/>
                    <a:p>
                      <a:r>
                        <a:rPr lang="en-IN" dirty="0"/>
                        <a:t>6</a:t>
                      </a:r>
                    </a:p>
                  </a:txBody>
                  <a:tcPr/>
                </a:tc>
                <a:extLst>
                  <a:ext uri="{0D108BD9-81ED-4DB2-BD59-A6C34878D82A}">
                    <a16:rowId xmlns:a16="http://schemas.microsoft.com/office/drawing/2014/main" val="150562125"/>
                  </a:ext>
                </a:extLst>
              </a:tr>
              <a:tr h="658268">
                <a:tc>
                  <a:txBody>
                    <a:bodyPr/>
                    <a:lstStyle/>
                    <a:p>
                      <a:r>
                        <a:rPr lang="en-IN" dirty="0"/>
                        <a:t>5</a:t>
                      </a:r>
                    </a:p>
                  </a:txBody>
                  <a:tcPr/>
                </a:tc>
                <a:tc>
                  <a:txBody>
                    <a:bodyPr/>
                    <a:lstStyle/>
                    <a:p>
                      <a:r>
                        <a:rPr kumimoji="0" lang="en-US" b="0" i="0" kern="1200" dirty="0">
                          <a:solidFill>
                            <a:schemeClr val="dk1"/>
                          </a:solidFill>
                          <a:effectLst/>
                          <a:latin typeface="+mn-lt"/>
                          <a:ea typeface="+mn-ea"/>
                          <a:cs typeface="+mn-cs"/>
                        </a:rPr>
                        <a:t>Deductive value based on identical/ similar imported goods</a:t>
                      </a:r>
                      <a:endParaRPr lang="en-IN" dirty="0"/>
                    </a:p>
                  </a:txBody>
                  <a:tcPr/>
                </a:tc>
                <a:tc>
                  <a:txBody>
                    <a:bodyPr/>
                    <a:lstStyle/>
                    <a:p>
                      <a:r>
                        <a:rPr lang="en-IN" dirty="0"/>
                        <a:t>7</a:t>
                      </a:r>
                    </a:p>
                  </a:txBody>
                  <a:tcPr/>
                </a:tc>
                <a:extLst>
                  <a:ext uri="{0D108BD9-81ED-4DB2-BD59-A6C34878D82A}">
                    <a16:rowId xmlns:a16="http://schemas.microsoft.com/office/drawing/2014/main" val="2358207599"/>
                  </a:ext>
                </a:extLst>
              </a:tr>
              <a:tr h="658268">
                <a:tc>
                  <a:txBody>
                    <a:bodyPr/>
                    <a:lstStyle/>
                    <a:p>
                      <a:r>
                        <a:rPr lang="en-IN" dirty="0"/>
                        <a:t>6</a:t>
                      </a:r>
                    </a:p>
                  </a:txBody>
                  <a:tcPr/>
                </a:tc>
                <a:tc>
                  <a:txBody>
                    <a:bodyPr/>
                    <a:lstStyle/>
                    <a:p>
                      <a:r>
                        <a:rPr kumimoji="0" lang="en-IN" b="0" i="0" kern="1200" dirty="0">
                          <a:solidFill>
                            <a:schemeClr val="dk1"/>
                          </a:solidFill>
                          <a:effectLst/>
                          <a:latin typeface="+mn-lt"/>
                          <a:ea typeface="+mn-ea"/>
                          <a:cs typeface="+mn-cs"/>
                        </a:rPr>
                        <a:t>Computed Value</a:t>
                      </a:r>
                      <a:endParaRPr lang="en-IN" dirty="0"/>
                    </a:p>
                  </a:txBody>
                  <a:tcPr/>
                </a:tc>
                <a:tc>
                  <a:txBody>
                    <a:bodyPr/>
                    <a:lstStyle/>
                    <a:p>
                      <a:r>
                        <a:rPr lang="en-IN" dirty="0"/>
                        <a:t>8</a:t>
                      </a:r>
                    </a:p>
                  </a:txBody>
                  <a:tcPr/>
                </a:tc>
                <a:extLst>
                  <a:ext uri="{0D108BD9-81ED-4DB2-BD59-A6C34878D82A}">
                    <a16:rowId xmlns:a16="http://schemas.microsoft.com/office/drawing/2014/main" val="3415975053"/>
                  </a:ext>
                </a:extLst>
              </a:tr>
            </a:tbl>
          </a:graphicData>
        </a:graphic>
      </p:graphicFrame>
    </p:spTree>
    <p:extLst>
      <p:ext uri="{BB962C8B-B14F-4D97-AF65-F5344CB8AC3E}">
        <p14:creationId xmlns:p14="http://schemas.microsoft.com/office/powerpoint/2010/main" val="198952725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B6D5-4CD4-D671-57C0-1FB74B080C4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D924C88-7E9F-E32C-FB83-83E6727C6ECB}"/>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 "baggage" includes unaccompanied baggage but does not include motor vehicles;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7</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[(3A) “beneficial owner” means any person on whose behalf the goods are being imported or exported or who exercises effective control over the goods being imported or exported;]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 "bill of entry" means a bill of entry referred to in section 46;</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(5) "bill of export" means a bill of export referred to in section 50;</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(6) "Board" means the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8</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9</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[Central Board of Indirect Taxes and Customs]constituted under the Central Boards of Revenue Act, 1963 (54 of 1963)];</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(7) "coastal goods" means goods, other than imported goods, transported in a vessel from one port in India to another;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980332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43B8-4F43-CE15-F7A6-B55C29CCCF92}"/>
              </a:ext>
            </a:extLst>
          </p:cNvPr>
          <p:cNvSpPr>
            <a:spLocks noGrp="1"/>
          </p:cNvSpPr>
          <p:nvPr>
            <p:ph type="title"/>
          </p:nvPr>
        </p:nvSpPr>
        <p:spPr>
          <a:xfrm>
            <a:off x="609600" y="704088"/>
            <a:ext cx="10972800" cy="647192"/>
          </a:xfrm>
        </p:spPr>
        <p:txBody>
          <a:bodyPr>
            <a:normAutofit fontScale="90000"/>
          </a:bodyPr>
          <a:lstStyle/>
          <a:p>
            <a:br>
              <a:rPr lang="en-IN" b="1" i="0" u="none" strike="noStrike" dirty="0">
                <a:solidFill>
                  <a:srgbClr val="333333"/>
                </a:solidFill>
                <a:effectLst/>
                <a:latin typeface="Montserrat" panose="00000500000000000000" pitchFamily="2" charset="0"/>
              </a:rPr>
            </a:br>
            <a:r>
              <a:rPr lang="en-IN" sz="3600" b="1" i="0" u="none" strike="noStrike" dirty="0">
                <a:solidFill>
                  <a:srgbClr val="333333"/>
                </a:solidFill>
                <a:effectLst/>
                <a:latin typeface="Montserrat" panose="00000500000000000000" pitchFamily="2" charset="0"/>
              </a:rPr>
              <a:t>Transaction Value</a:t>
            </a:r>
            <a:endParaRPr lang="en-IN" sz="3600" dirty="0"/>
          </a:p>
        </p:txBody>
      </p:sp>
      <p:sp>
        <p:nvSpPr>
          <p:cNvPr id="3" name="Content Placeholder 2">
            <a:extLst>
              <a:ext uri="{FF2B5EF4-FFF2-40B4-BE49-F238E27FC236}">
                <a16:creationId xmlns:a16="http://schemas.microsoft.com/office/drawing/2014/main" id="{300CBD91-5855-DD70-E37A-E7BEB63FAA49}"/>
              </a:ext>
            </a:extLst>
          </p:cNvPr>
          <p:cNvSpPr>
            <a:spLocks noGrp="1"/>
          </p:cNvSpPr>
          <p:nvPr>
            <p:ph idx="1"/>
          </p:nvPr>
        </p:nvSpPr>
        <p:spPr>
          <a:xfrm>
            <a:off x="609600" y="1432560"/>
            <a:ext cx="10972800" cy="5130800"/>
          </a:xfrm>
        </p:spPr>
        <p:txBody>
          <a:bodyPr>
            <a:normAutofit fontScale="62500" lnSpcReduction="20000"/>
          </a:bodyPr>
          <a:lstStyle/>
          <a:p>
            <a:pPr algn="just" fontAlgn="base">
              <a:lnSpc>
                <a:spcPct val="170000"/>
              </a:lnSpc>
            </a:pPr>
            <a:r>
              <a:rPr lang="en-US" dirty="0">
                <a:latin typeface="Arial" panose="020B0604020202020204" pitchFamily="34" charset="0"/>
                <a:ea typeface="Cambria" panose="02040503050406030204" pitchFamily="18" charset="0"/>
                <a:cs typeface="Arial" panose="020B0604020202020204" pitchFamily="34" charset="0"/>
              </a:rPr>
              <a:t>Customs valuation</a:t>
            </a:r>
            <a:r>
              <a:rPr lang="en-US" b="0" i="0" dirty="0">
                <a:effectLst/>
                <a:latin typeface="Arial" panose="020B0604020202020204" pitchFamily="34" charset="0"/>
                <a:ea typeface="Cambria" panose="02040503050406030204" pitchFamily="18" charset="0"/>
                <a:cs typeface="Arial" panose="020B0604020202020204" pitchFamily="34" charset="0"/>
              </a:rPr>
              <a:t> is generally based on the actual price of the goods, which is usually shown on the invoice. </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This price, plus adjustments for certain elements, equals the transaction value.</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 This constitutes the first and most important method of valuation referred to in the Customs Valuation Agreement.</a:t>
            </a:r>
          </a:p>
          <a:p>
            <a:pPr algn="just" fontAlgn="base">
              <a:lnSpc>
                <a:spcPct val="170000"/>
              </a:lnSpc>
            </a:pPr>
            <a:r>
              <a:rPr lang="en-US" b="0" i="0" dirty="0">
                <a:effectLst/>
                <a:latin typeface="Arial" panose="020B0604020202020204" pitchFamily="34" charset="0"/>
                <a:ea typeface="Cambria" panose="02040503050406030204" pitchFamily="18" charset="0"/>
                <a:cs typeface="Arial" panose="020B0604020202020204" pitchFamily="34" charset="0"/>
              </a:rPr>
              <a:t>The Customs value equals the transaction value if the following conditions are met:</a:t>
            </a:r>
          </a:p>
          <a:p>
            <a:pPr algn="just" fontAlgn="base">
              <a:lnSpc>
                <a:spcPct val="170000"/>
              </a:lnSpc>
              <a:buFont typeface="Arial" panose="020B0604020202020204" pitchFamily="34" charset="0"/>
              <a:buChar char="•"/>
            </a:pPr>
            <a:r>
              <a:rPr lang="en-US" b="1" i="0" dirty="0">
                <a:effectLst/>
                <a:latin typeface="Arial" panose="020B0604020202020204" pitchFamily="34" charset="0"/>
                <a:ea typeface="Cambria" panose="02040503050406030204" pitchFamily="18" charset="0"/>
                <a:cs typeface="Arial" panose="020B0604020202020204" pitchFamily="34" charset="0"/>
              </a:rPr>
              <a:t>Evidence of sale:</a:t>
            </a:r>
            <a:r>
              <a:rPr lang="en-US" b="0" i="0" dirty="0">
                <a:effectLst/>
                <a:latin typeface="Arial" panose="020B0604020202020204" pitchFamily="34" charset="0"/>
                <a:ea typeface="Cambria" panose="02040503050406030204" pitchFamily="18" charset="0"/>
                <a:cs typeface="Arial" panose="020B0604020202020204" pitchFamily="34" charset="0"/>
              </a:rPr>
              <a:t> There must be evidence of a sale for export to the country of importation, like commercial invoices, contracts, or purchase orders.</a:t>
            </a:r>
          </a:p>
          <a:p>
            <a:pPr algn="just" fontAlgn="base">
              <a:lnSpc>
                <a:spcPct val="170000"/>
              </a:lnSpc>
              <a:buFont typeface="Arial" panose="020B0604020202020204" pitchFamily="34" charset="0"/>
              <a:buChar char="•"/>
            </a:pPr>
            <a:r>
              <a:rPr lang="en-US" b="1" i="0" dirty="0">
                <a:effectLst/>
                <a:latin typeface="Arial" panose="020B0604020202020204" pitchFamily="34" charset="0"/>
                <a:ea typeface="Cambria" panose="02040503050406030204" pitchFamily="18" charset="0"/>
                <a:cs typeface="Arial" panose="020B0604020202020204" pitchFamily="34" charset="0"/>
              </a:rPr>
              <a:t>No restrictions:</a:t>
            </a:r>
            <a:r>
              <a:rPr lang="en-US" b="0" i="0" dirty="0">
                <a:effectLst/>
                <a:latin typeface="Arial" panose="020B0604020202020204" pitchFamily="34" charset="0"/>
                <a:ea typeface="Cambria" panose="02040503050406030204" pitchFamily="18" charset="0"/>
                <a:cs typeface="Arial" panose="020B0604020202020204" pitchFamily="34" charset="0"/>
              </a:rPr>
              <a:t> There cannot be any restriction on the disposition or use of the goods by the buyer other than restrictions that are:</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Required by law in the country of importation</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Limited to the geographic area in which the goods may be resold</a:t>
            </a:r>
          </a:p>
          <a:p>
            <a:pPr marL="742950" lvl="1" indent="-285750" algn="just" fontAlgn="base">
              <a:lnSpc>
                <a:spcPct val="170000"/>
              </a:lnSpc>
              <a:buFont typeface="Arial" panose="020B0604020202020204" pitchFamily="34" charset="0"/>
              <a:buChar char="•"/>
            </a:pPr>
            <a:r>
              <a:rPr lang="en-US" b="0" i="0" dirty="0">
                <a:effectLst/>
                <a:latin typeface="Arial" panose="020B0604020202020204" pitchFamily="34" charset="0"/>
                <a:ea typeface="Cambria" panose="02040503050406030204" pitchFamily="18" charset="0"/>
                <a:cs typeface="Arial" panose="020B0604020202020204" pitchFamily="34" charset="0"/>
              </a:rPr>
              <a:t>Do not substantially affect the value of the goods</a:t>
            </a:r>
          </a:p>
          <a:p>
            <a:pPr algn="just"/>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403042"/>
      </p:ext>
    </p:extLst>
  </p:cSld>
  <p:clrMapOvr>
    <a:overrideClrMapping bg1="lt1" tx1="dk1" bg2="lt2" tx2="dk2" accent1="accent1" accent2="accent2" accent3="accent3" accent4="accent4" accent5="accent5" accent6="accent6" hlink="hlink" folHlink="folHlink"/>
  </p:clrMapOvr>
</p:sld>
</file>

<file path=ppt/slides/slide1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DC05-D0F2-6721-E4E6-DFDC24DB5053}"/>
              </a:ext>
            </a:extLst>
          </p:cNvPr>
          <p:cNvSpPr>
            <a:spLocks noGrp="1"/>
          </p:cNvSpPr>
          <p:nvPr>
            <p:ph type="title"/>
          </p:nvPr>
        </p:nvSpPr>
        <p:spPr>
          <a:xfrm>
            <a:off x="609600" y="704088"/>
            <a:ext cx="10972800" cy="4643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7E40B34-A958-A168-09D7-C8C96D7CA76D}"/>
              </a:ext>
            </a:extLst>
          </p:cNvPr>
          <p:cNvSpPr>
            <a:spLocks noGrp="1"/>
          </p:cNvSpPr>
          <p:nvPr>
            <p:ph idx="1"/>
          </p:nvPr>
        </p:nvSpPr>
        <p:spPr>
          <a:xfrm>
            <a:off x="609600" y="1270000"/>
            <a:ext cx="10972800" cy="52832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If the buyer and seller are related parties, the use of the transaction value is acceptable if the importer demonstrates that:</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relationship did not influence the price</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transaction value closely approximates a test value</a:t>
            </a:r>
          </a:p>
          <a:p>
            <a:pPr algn="just" fontAlgn="base">
              <a:lnSpc>
                <a:spcPct val="170000"/>
              </a:lnSpc>
            </a:pPr>
            <a:r>
              <a:rPr lang="en-US" b="0" i="0" dirty="0">
                <a:effectLst/>
                <a:latin typeface="Open Sans" panose="020B0606030504020204" pitchFamily="34" charset="0"/>
              </a:rPr>
              <a:t>There have been many cases where Customs has had reasons to doubt the truth or accuracy of declared value. Customs valuation based on the transaction value method is predominantly based on documentation from the importer, and Customs has the right to confirm the truth or accuracy of any documentation.</a:t>
            </a:r>
          </a:p>
          <a:p>
            <a:pPr algn="just" fontAlgn="base">
              <a:lnSpc>
                <a:spcPct val="170000"/>
              </a:lnSpc>
            </a:pPr>
            <a:r>
              <a:rPr lang="en-US" b="0" i="0" dirty="0">
                <a:effectLst/>
                <a:latin typeface="Open Sans" panose="020B0606030504020204" pitchFamily="34" charset="0"/>
              </a:rPr>
              <a:t> Customs may ask the importer to provide a further explanation for the declared value.</a:t>
            </a:r>
          </a:p>
          <a:p>
            <a:pPr algn="just" fontAlgn="base">
              <a:lnSpc>
                <a:spcPct val="170000"/>
              </a:lnSpc>
            </a:pPr>
            <a:r>
              <a:rPr lang="en-US" b="0" i="0" dirty="0">
                <a:effectLst/>
                <a:latin typeface="Open Sans" panose="020B0606030504020204" pitchFamily="34" charset="0"/>
              </a:rPr>
              <a:t>If the reasonable doubt still exists after further information is provided or if there is no response from the importer, Customs may decide that the value cannot be determined using the transaction value method.</a:t>
            </a:r>
          </a:p>
          <a:p>
            <a:pPr algn="just" fontAlgn="base">
              <a:lnSpc>
                <a:spcPct val="170000"/>
              </a:lnSpc>
            </a:pPr>
            <a:r>
              <a:rPr lang="en-US" b="0" i="0" dirty="0">
                <a:effectLst/>
                <a:latin typeface="Open Sans" panose="020B0606030504020204" pitchFamily="34" charset="0"/>
              </a:rPr>
              <a:t> If Customs decides to use another method for valuation, they must communicate their reasoning to the importer in writing.</a:t>
            </a:r>
          </a:p>
          <a:p>
            <a:pPr>
              <a:lnSpc>
                <a:spcPct val="170000"/>
              </a:lnSpc>
            </a:pPr>
            <a:endParaRPr lang="en-IN" dirty="0"/>
          </a:p>
        </p:txBody>
      </p:sp>
    </p:spTree>
    <p:extLst>
      <p:ext uri="{BB962C8B-B14F-4D97-AF65-F5344CB8AC3E}">
        <p14:creationId xmlns:p14="http://schemas.microsoft.com/office/powerpoint/2010/main" val="342104711"/>
      </p:ext>
    </p:extLst>
  </p:cSld>
  <p:clrMapOvr>
    <a:overrideClrMapping bg1="lt1" tx1="dk1" bg2="lt2" tx2="dk2" accent1="accent1" accent2="accent2" accent3="accent3" accent4="accent4" accent5="accent5" accent6="accent6" hlink="hlink" folHlink="folHlink"/>
  </p:clrMapOvr>
</p:sld>
</file>

<file path=ppt/slides/slide1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68AF-5004-D0EC-1F8C-5AFFEC3D4283}"/>
              </a:ext>
            </a:extLst>
          </p:cNvPr>
          <p:cNvSpPr>
            <a:spLocks noGrp="1"/>
          </p:cNvSpPr>
          <p:nvPr>
            <p:ph type="title"/>
          </p:nvPr>
        </p:nvSpPr>
        <p:spPr>
          <a:xfrm>
            <a:off x="609600" y="704088"/>
            <a:ext cx="10972800" cy="799592"/>
          </a:xfrm>
        </p:spPr>
        <p:txBody>
          <a:bodyPr>
            <a:normAutofit fontScale="90000"/>
          </a:bodyPr>
          <a:lstStyle/>
          <a:p>
            <a:r>
              <a:rPr lang="en-US" sz="2800" b="1" i="0" u="none" strike="noStrike" dirty="0">
                <a:solidFill>
                  <a:srgbClr val="333333"/>
                </a:solidFill>
                <a:effectLst/>
                <a:latin typeface="Montserrat" panose="00000500000000000000" pitchFamily="2" charset="0"/>
              </a:rPr>
              <a:t>Transaction value of identical goods</a:t>
            </a:r>
            <a:br>
              <a:rPr lang="en-US"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73942C79-3A2D-F399-64AE-85A3F566A8CA}"/>
              </a:ext>
            </a:extLst>
          </p:cNvPr>
          <p:cNvSpPr>
            <a:spLocks noGrp="1"/>
          </p:cNvSpPr>
          <p:nvPr>
            <p:ph idx="1"/>
          </p:nvPr>
        </p:nvSpPr>
        <p:spPr>
          <a:xfrm>
            <a:off x="609600" y="1249680"/>
            <a:ext cx="10972800" cy="53848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The transaction value is calculated in the same manner on identical goods if the goods are:</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The same in all respects including physical characteristics, quality, and reputation</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Produced in the same country as the goods being valued</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Produced by the producer of the goods being valued</a:t>
            </a:r>
          </a:p>
          <a:p>
            <a:pPr algn="just" fontAlgn="base">
              <a:lnSpc>
                <a:spcPct val="170000"/>
              </a:lnSpc>
            </a:pPr>
            <a:r>
              <a:rPr lang="en-US" b="0" i="0" dirty="0">
                <a:effectLst/>
                <a:latin typeface="Open Sans" panose="020B0606030504020204" pitchFamily="34" charset="0"/>
              </a:rPr>
              <a:t>To use this method, identical goods must be imported into the same country as the goods being valued. The goods must also be exported around the same time as the goods being valued.</a:t>
            </a:r>
          </a:p>
          <a:p>
            <a:pPr algn="just" fontAlgn="base">
              <a:lnSpc>
                <a:spcPct val="170000"/>
              </a:lnSpc>
            </a:pPr>
            <a:r>
              <a:rPr lang="en-US" b="0" i="0" dirty="0">
                <a:effectLst/>
                <a:latin typeface="Open Sans" panose="020B0606030504020204" pitchFamily="34" charset="0"/>
              </a:rPr>
              <a:t>Some exceptions are accepted:</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If there are no identical goods produced by the same person in the country producing the goods being valued, identical goods produced by someone else in the same country can be taken into account.</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Minor differences in the appearance of goods being valued do not prohibit valuation using otherwise identical goods.</a:t>
            </a:r>
          </a:p>
          <a:p>
            <a:pPr algn="just" fontAlgn="base">
              <a:lnSpc>
                <a:spcPct val="170000"/>
              </a:lnSpc>
            </a:pPr>
            <a:r>
              <a:rPr lang="en-US" b="0" i="0" dirty="0">
                <a:effectLst/>
                <a:latin typeface="Open Sans" panose="020B0606030504020204" pitchFamily="34" charset="0"/>
              </a:rPr>
              <a:t>These exceptions exclude imported goods that incorporate engineering or artwork provided by the importer to the producer of goods at little or no charge.</a:t>
            </a:r>
          </a:p>
          <a:p>
            <a:pPr>
              <a:lnSpc>
                <a:spcPct val="170000"/>
              </a:lnSpc>
            </a:pPr>
            <a:endParaRPr lang="en-IN" dirty="0"/>
          </a:p>
        </p:txBody>
      </p:sp>
    </p:spTree>
    <p:extLst>
      <p:ext uri="{BB962C8B-B14F-4D97-AF65-F5344CB8AC3E}">
        <p14:creationId xmlns:p14="http://schemas.microsoft.com/office/powerpoint/2010/main" val="644341704"/>
      </p:ext>
    </p:extLst>
  </p:cSld>
  <p:clrMapOvr>
    <a:overrideClrMapping bg1="lt1" tx1="dk1" bg2="lt2" tx2="dk2" accent1="accent1" accent2="accent2" accent3="accent3" accent4="accent4" accent5="accent5" accent6="accent6" hlink="hlink" folHlink="folHlink"/>
  </p:clrMapOvr>
</p:sld>
</file>

<file path=ppt/slides/slide1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928F-691F-50D1-F994-5231BCEEBFF3}"/>
              </a:ext>
            </a:extLst>
          </p:cNvPr>
          <p:cNvSpPr>
            <a:spLocks noGrp="1"/>
          </p:cNvSpPr>
          <p:nvPr>
            <p:ph type="title"/>
          </p:nvPr>
        </p:nvSpPr>
        <p:spPr/>
        <p:txBody>
          <a:bodyPr>
            <a:normAutofit/>
          </a:bodyPr>
          <a:lstStyle/>
          <a:p>
            <a:r>
              <a:rPr lang="en-US" sz="2800" b="1" i="0" u="none" strike="noStrike" dirty="0">
                <a:solidFill>
                  <a:srgbClr val="333333"/>
                </a:solidFill>
                <a:effectLst/>
                <a:latin typeface="Montserrat" panose="00000500000000000000" pitchFamily="2" charset="0"/>
              </a:rPr>
              <a:t>Transaction value of similar goods</a:t>
            </a:r>
            <a:br>
              <a:rPr lang="en-US"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47091B8A-5277-A3CB-3CE5-7F50506E4B6C}"/>
              </a:ext>
            </a:extLst>
          </p:cNvPr>
          <p:cNvSpPr>
            <a:spLocks noGrp="1"/>
          </p:cNvSpPr>
          <p:nvPr>
            <p:ph idx="1"/>
          </p:nvPr>
        </p:nvSpPr>
        <p:spPr/>
        <p:txBody>
          <a:bodyPr>
            <a:normAutofit fontScale="85000" lnSpcReduction="20000"/>
          </a:bodyPr>
          <a:lstStyle/>
          <a:p>
            <a:pPr algn="just" fontAlgn="base">
              <a:lnSpc>
                <a:spcPct val="150000"/>
              </a:lnSpc>
            </a:pPr>
            <a:r>
              <a:rPr lang="en-US" b="0" i="0" dirty="0">
                <a:effectLst/>
                <a:latin typeface="Open Sans" panose="020B0606030504020204" pitchFamily="34" charset="0"/>
              </a:rPr>
              <a:t>Transaction value can be calculated using similar goods if:</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closely resemble the goods being valued in terms of materials and characteristics</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perform the same functions and are interchangeable with the goods being valued</a:t>
            </a:r>
          </a:p>
          <a:p>
            <a:pPr algn="just" fontAlgn="base">
              <a:lnSpc>
                <a:spcPct val="150000"/>
              </a:lnSpc>
              <a:buFont typeface="Arial" panose="020B0604020202020204" pitchFamily="34" charset="0"/>
              <a:buChar char="•"/>
            </a:pPr>
            <a:r>
              <a:rPr lang="en-US" b="0" i="0" dirty="0">
                <a:effectLst/>
                <a:latin typeface="Open Sans" panose="020B0606030504020204" pitchFamily="34" charset="0"/>
              </a:rPr>
              <a:t>Goods are produced by the same producer of the goods being valued, and the goods are sold to the same country of importation as the goods being valued. The goods must also be exported around the same time as the goods being valued.</a:t>
            </a:r>
          </a:p>
          <a:p>
            <a:pPr algn="just">
              <a:lnSpc>
                <a:spcPct val="150000"/>
              </a:lnSpc>
            </a:pPr>
            <a:endParaRPr lang="en-IN" dirty="0"/>
          </a:p>
        </p:txBody>
      </p:sp>
    </p:spTree>
    <p:extLst>
      <p:ext uri="{BB962C8B-B14F-4D97-AF65-F5344CB8AC3E}">
        <p14:creationId xmlns:p14="http://schemas.microsoft.com/office/powerpoint/2010/main" val="320139898"/>
      </p:ext>
    </p:extLst>
  </p:cSld>
  <p:clrMapOvr>
    <a:overrideClrMapping bg1="lt1" tx1="dk1" bg2="lt2" tx2="dk2" accent1="accent1" accent2="accent2" accent3="accent3" accent4="accent4" accent5="accent5" accent6="accent6" hlink="hlink" folHlink="folHlink"/>
  </p:clrMapOvr>
</p:sld>
</file>

<file path=ppt/slides/slide1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4AC7-9AA1-EEEE-07B3-9F9ED008E2AE}"/>
              </a:ext>
            </a:extLst>
          </p:cNvPr>
          <p:cNvSpPr>
            <a:spLocks noGrp="1"/>
          </p:cNvSpPr>
          <p:nvPr>
            <p:ph type="title"/>
          </p:nvPr>
        </p:nvSpPr>
        <p:spPr>
          <a:xfrm>
            <a:off x="609600" y="704088"/>
            <a:ext cx="10972800" cy="789432"/>
          </a:xfrm>
        </p:spPr>
        <p:txBody>
          <a:bodyPr>
            <a:normAutofit fontScale="90000"/>
          </a:bodyPr>
          <a:lstStyle/>
          <a:p>
            <a:r>
              <a:rPr lang="en-IN" sz="2800" b="1" i="0" u="none" strike="noStrike" dirty="0">
                <a:solidFill>
                  <a:srgbClr val="333333"/>
                </a:solidFill>
                <a:effectLst/>
                <a:latin typeface="Montserrat" panose="00000500000000000000" pitchFamily="2" charset="0"/>
              </a:rPr>
              <a:t>Deductive value</a:t>
            </a:r>
            <a:br>
              <a:rPr lang="en-IN" sz="2800" b="1" i="0" u="none" strike="noStrike" dirty="0">
                <a:solidFill>
                  <a:srgbClr val="333333"/>
                </a:solidFill>
                <a:effectLst/>
                <a:latin typeface="Montserrat" panose="00000500000000000000" pitchFamily="2" charset="0"/>
              </a:rPr>
            </a:br>
            <a:endParaRPr lang="en-IN" sz="2800" dirty="0"/>
          </a:p>
        </p:txBody>
      </p:sp>
      <p:sp>
        <p:nvSpPr>
          <p:cNvPr id="3" name="Content Placeholder 2">
            <a:extLst>
              <a:ext uri="{FF2B5EF4-FFF2-40B4-BE49-F238E27FC236}">
                <a16:creationId xmlns:a16="http://schemas.microsoft.com/office/drawing/2014/main" id="{B84D5DB6-311E-8AF4-6EBC-85A885F107BC}"/>
              </a:ext>
            </a:extLst>
          </p:cNvPr>
          <p:cNvSpPr>
            <a:spLocks noGrp="1"/>
          </p:cNvSpPr>
          <p:nvPr>
            <p:ph idx="1"/>
          </p:nvPr>
        </p:nvSpPr>
        <p:spPr>
          <a:xfrm>
            <a:off x="609600" y="1290320"/>
            <a:ext cx="10972800" cy="5034280"/>
          </a:xfrm>
        </p:spPr>
        <p:txBody>
          <a:bodyPr>
            <a:normAutofit fontScale="70000" lnSpcReduction="20000"/>
          </a:bodyPr>
          <a:lstStyle/>
          <a:p>
            <a:pPr algn="just" fontAlgn="base">
              <a:lnSpc>
                <a:spcPct val="170000"/>
              </a:lnSpc>
            </a:pPr>
            <a:r>
              <a:rPr lang="en-US" b="0" i="0" dirty="0">
                <a:effectLst/>
                <a:latin typeface="Open Sans" panose="020B0606030504020204" pitchFamily="34" charset="0"/>
              </a:rPr>
              <a:t>When the Customs value cannot be determined using the transaction value of the imported goods or identical or similar goods, it will be determined by the unit price that the imported goods or identical or similar goods are sold to an unrelated buyer in the greatest aggregate quantity in the same country of importation.</a:t>
            </a:r>
          </a:p>
          <a:p>
            <a:pPr algn="just" fontAlgn="base">
              <a:lnSpc>
                <a:spcPct val="170000"/>
              </a:lnSpc>
            </a:pPr>
            <a:r>
              <a:rPr lang="en-US" b="0" i="0" dirty="0">
                <a:effectLst/>
                <a:latin typeface="Open Sans" panose="020B0606030504020204" pitchFamily="34" charset="0"/>
              </a:rPr>
              <a:t>The greatest aggregate quantity is equal to the price that the greatest number of units are sold to unrelated people at the first commercial level after importation. </a:t>
            </a:r>
          </a:p>
          <a:p>
            <a:pPr algn="just" fontAlgn="base">
              <a:lnSpc>
                <a:spcPct val="170000"/>
              </a:lnSpc>
            </a:pPr>
            <a:r>
              <a:rPr lang="en-US" b="0" i="0" dirty="0">
                <a:effectLst/>
                <a:latin typeface="Open Sans" panose="020B0606030504020204" pitchFamily="34" charset="0"/>
              </a:rPr>
              <a:t>To determine the greatest aggregate quantity, all sales at a given price and the sum of the units of goods sold at that price are compared to the sum of the units of identical or similar goods sold at any other price. </a:t>
            </a:r>
          </a:p>
          <a:p>
            <a:pPr algn="just" fontAlgn="base">
              <a:lnSpc>
                <a:spcPct val="170000"/>
              </a:lnSpc>
            </a:pPr>
            <a:r>
              <a:rPr lang="en-US" b="0" i="0" dirty="0">
                <a:effectLst/>
                <a:latin typeface="Open Sans" panose="020B0606030504020204" pitchFamily="34" charset="0"/>
              </a:rPr>
              <a:t>The greatest number of units sold at one price will represent the greatest aggregate quantity, which will be the basis for establishing the Customs value.</a:t>
            </a:r>
          </a:p>
          <a:p>
            <a:endParaRPr lang="en-IN" dirty="0"/>
          </a:p>
        </p:txBody>
      </p:sp>
    </p:spTree>
    <p:extLst>
      <p:ext uri="{BB962C8B-B14F-4D97-AF65-F5344CB8AC3E}">
        <p14:creationId xmlns:p14="http://schemas.microsoft.com/office/powerpoint/2010/main" val="2011160971"/>
      </p:ext>
    </p:extLst>
  </p:cSld>
  <p:clrMapOvr>
    <a:overrideClrMapping bg1="lt1" tx1="dk1" bg2="lt2" tx2="dk2" accent1="accent1" accent2="accent2" accent3="accent3" accent4="accent4" accent5="accent5" accent6="accent6" hlink="hlink" folHlink="folHlink"/>
  </p:clrMapOvr>
</p:sld>
</file>

<file path=ppt/slides/slide1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4609-78B8-0959-E83A-7FA0E07BC1C8}"/>
              </a:ext>
            </a:extLst>
          </p:cNvPr>
          <p:cNvSpPr>
            <a:spLocks noGrp="1"/>
          </p:cNvSpPr>
          <p:nvPr>
            <p:ph type="title"/>
          </p:nvPr>
        </p:nvSpPr>
        <p:spPr>
          <a:xfrm>
            <a:off x="609600" y="704088"/>
            <a:ext cx="10972800" cy="62687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B248B08-43E7-A13E-CC47-9D342E048D20}"/>
              </a:ext>
            </a:extLst>
          </p:cNvPr>
          <p:cNvSpPr>
            <a:spLocks noGrp="1"/>
          </p:cNvSpPr>
          <p:nvPr>
            <p:ph idx="1"/>
          </p:nvPr>
        </p:nvSpPr>
        <p:spPr>
          <a:xfrm>
            <a:off x="609600" y="1432560"/>
            <a:ext cx="10972800" cy="4892040"/>
          </a:xfrm>
        </p:spPr>
        <p:txBody>
          <a:bodyPr>
            <a:normAutofit fontScale="55000" lnSpcReduction="20000"/>
          </a:bodyPr>
          <a:lstStyle/>
          <a:p>
            <a:pPr algn="just" fontAlgn="base">
              <a:lnSpc>
                <a:spcPct val="170000"/>
              </a:lnSpc>
            </a:pPr>
            <a:r>
              <a:rPr lang="en-US" sz="2900" b="0" i="0" dirty="0">
                <a:effectLst/>
                <a:latin typeface="Open Sans" panose="020B0606030504020204" pitchFamily="34" charset="0"/>
              </a:rPr>
              <a:t>The buyer and the seller in the importing country cannot be related, and the sale must take place around the time of importation of the goods being valued. </a:t>
            </a:r>
          </a:p>
          <a:p>
            <a:pPr algn="just" fontAlgn="base">
              <a:lnSpc>
                <a:spcPct val="170000"/>
              </a:lnSpc>
            </a:pPr>
            <a:r>
              <a:rPr lang="en-US" sz="2900" b="0" i="0" dirty="0">
                <a:effectLst/>
                <a:latin typeface="Open Sans" panose="020B0606030504020204" pitchFamily="34" charset="0"/>
              </a:rPr>
              <a:t>If no sale took place at or about the time of importation, sales up to 90 days after importation of the goods being valued are acceptable.</a:t>
            </a:r>
          </a:p>
          <a:p>
            <a:pPr algn="just" fontAlgn="base">
              <a:lnSpc>
                <a:spcPct val="170000"/>
              </a:lnSpc>
            </a:pPr>
            <a:r>
              <a:rPr lang="en-US" sz="2900" b="0" i="0" dirty="0">
                <a:effectLst/>
                <a:latin typeface="Open Sans" panose="020B0606030504020204" pitchFamily="34" charset="0"/>
              </a:rPr>
              <a:t>There may be deductions from the price at the greatest aggregate quantity.</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Commissions, the sum of profits, and general expenses added in connection with sales must be deducted.</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Transport costs and insurance must be deducted from the price of goods when these costs are incurred within the country of importation.</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Customs duties and other taxes payable in the country of importation because of the importation or sale of the goods must be deducted.</a:t>
            </a:r>
          </a:p>
          <a:p>
            <a:pPr algn="just" fontAlgn="base">
              <a:lnSpc>
                <a:spcPct val="170000"/>
              </a:lnSpc>
              <a:buFont typeface="Arial" panose="020B0604020202020204" pitchFamily="34" charset="0"/>
              <a:buChar char="•"/>
            </a:pPr>
            <a:r>
              <a:rPr lang="en-US" sz="2900" b="0" i="0" dirty="0">
                <a:effectLst/>
                <a:latin typeface="Open Sans" panose="020B0606030504020204" pitchFamily="34" charset="0"/>
              </a:rPr>
              <a:t>Value added by assembly or further processing must be deducted when applicable.</a:t>
            </a:r>
          </a:p>
          <a:p>
            <a:endParaRPr lang="en-IN" dirty="0"/>
          </a:p>
        </p:txBody>
      </p:sp>
    </p:spTree>
    <p:extLst>
      <p:ext uri="{BB962C8B-B14F-4D97-AF65-F5344CB8AC3E}">
        <p14:creationId xmlns:p14="http://schemas.microsoft.com/office/powerpoint/2010/main" val="1412581622"/>
      </p:ext>
    </p:extLst>
  </p:cSld>
  <p:clrMapOvr>
    <a:overrideClrMapping bg1="lt1" tx1="dk1" bg2="lt2" tx2="dk2" accent1="accent1" accent2="accent2" accent3="accent3" accent4="accent4" accent5="accent5" accent6="accent6" hlink="hlink" folHlink="folHlink"/>
  </p:clrMapOvr>
</p:sld>
</file>

<file path=ppt/slides/slide1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A039-4F6A-9D94-CB70-F75A31559350}"/>
              </a:ext>
            </a:extLst>
          </p:cNvPr>
          <p:cNvSpPr>
            <a:spLocks noGrp="1"/>
          </p:cNvSpPr>
          <p:nvPr>
            <p:ph type="title"/>
          </p:nvPr>
        </p:nvSpPr>
        <p:spPr>
          <a:xfrm>
            <a:off x="609600" y="704088"/>
            <a:ext cx="10972800" cy="565912"/>
          </a:xfrm>
        </p:spPr>
        <p:txBody>
          <a:bodyPr>
            <a:normAutofit fontScale="90000"/>
          </a:bodyPr>
          <a:lstStyle/>
          <a:p>
            <a:r>
              <a:rPr lang="en-IN" sz="3600" dirty="0"/>
              <a:t>Computed value</a:t>
            </a:r>
          </a:p>
        </p:txBody>
      </p:sp>
      <p:sp>
        <p:nvSpPr>
          <p:cNvPr id="3" name="Content Placeholder 2">
            <a:extLst>
              <a:ext uri="{FF2B5EF4-FFF2-40B4-BE49-F238E27FC236}">
                <a16:creationId xmlns:a16="http://schemas.microsoft.com/office/drawing/2014/main" id="{B80041A3-C4E7-E070-6636-7D98229607F9}"/>
              </a:ext>
            </a:extLst>
          </p:cNvPr>
          <p:cNvSpPr>
            <a:spLocks noGrp="1"/>
          </p:cNvSpPr>
          <p:nvPr>
            <p:ph idx="1"/>
          </p:nvPr>
        </p:nvSpPr>
        <p:spPr>
          <a:xfrm>
            <a:off x="609600" y="1463040"/>
            <a:ext cx="10972800" cy="5029200"/>
          </a:xfrm>
        </p:spPr>
        <p:txBody>
          <a:bodyPr>
            <a:normAutofit fontScale="62500" lnSpcReduction="20000"/>
          </a:bodyPr>
          <a:lstStyle/>
          <a:p>
            <a:pPr algn="just" fontAlgn="base">
              <a:lnSpc>
                <a:spcPct val="170000"/>
              </a:lnSpc>
            </a:pPr>
            <a:r>
              <a:rPr lang="en-US" b="0" i="0" dirty="0">
                <a:effectLst/>
                <a:latin typeface="Open Sans" panose="020B0606030504020204" pitchFamily="34" charset="0"/>
              </a:rPr>
              <a:t>Computed value, the most challenging and rarely used method, determines the Customs value using the cost of production of the goods being valued, plus the profit and general expenses reflected in sales of similarly classified goods.</a:t>
            </a:r>
          </a:p>
          <a:p>
            <a:pPr algn="just" fontAlgn="base">
              <a:lnSpc>
                <a:spcPct val="170000"/>
              </a:lnSpc>
            </a:pPr>
            <a:r>
              <a:rPr lang="en-US" b="0" i="0" dirty="0">
                <a:effectLst/>
                <a:latin typeface="Open Sans" panose="020B0606030504020204" pitchFamily="34" charset="0"/>
              </a:rPr>
              <a:t>The computed value is the sum of the following elements:</a:t>
            </a:r>
          </a:p>
          <a:p>
            <a:pPr algn="just" fontAlgn="base">
              <a:lnSpc>
                <a:spcPct val="170000"/>
              </a:lnSpc>
              <a:buFont typeface="Arial" panose="020B0604020202020204" pitchFamily="34" charset="0"/>
              <a:buChar char="•"/>
            </a:pPr>
            <a:r>
              <a:rPr lang="en-US" b="1" i="0" dirty="0">
                <a:effectLst/>
                <a:latin typeface="Open Sans" panose="020B0606030504020204" pitchFamily="34" charset="0"/>
              </a:rPr>
              <a:t>Production cost:</a:t>
            </a:r>
            <a:r>
              <a:rPr lang="en-US" b="0" i="0" dirty="0">
                <a:effectLst/>
                <a:latin typeface="Open Sans" panose="020B0606030504020204" pitchFamily="34" charset="0"/>
              </a:rPr>
              <a:t> The value of materials, fabrication, and other processing involved in producing the imported goods.</a:t>
            </a:r>
          </a:p>
          <a:p>
            <a:pPr marL="742950" lvl="1" indent="-285750" algn="just" fontAlgn="base">
              <a:lnSpc>
                <a:spcPct val="170000"/>
              </a:lnSpc>
              <a:buFont typeface="Arial" panose="020B0604020202020204" pitchFamily="34" charset="0"/>
              <a:buChar char="•"/>
            </a:pPr>
            <a:r>
              <a:rPr lang="en-US" b="1" i="0" dirty="0">
                <a:effectLst/>
                <a:latin typeface="Open Sans" panose="020B0606030504020204" pitchFamily="34" charset="0"/>
              </a:rPr>
              <a:t>Materials:</a:t>
            </a:r>
            <a:r>
              <a:rPr lang="en-US" b="0" i="0" dirty="0">
                <a:effectLst/>
                <a:latin typeface="Open Sans" panose="020B0606030504020204" pitchFamily="34" charset="0"/>
              </a:rPr>
              <a:t> raw materials, costs to get the raw materials to the place of production, subassemblies, and prefabricated components that will eventually be assembled.</a:t>
            </a:r>
          </a:p>
          <a:p>
            <a:pPr marL="742950" lvl="1" indent="-285750" algn="just" fontAlgn="base">
              <a:lnSpc>
                <a:spcPct val="170000"/>
              </a:lnSpc>
              <a:buFont typeface="Arial" panose="020B0604020202020204" pitchFamily="34" charset="0"/>
              <a:buChar char="•"/>
            </a:pPr>
            <a:r>
              <a:rPr lang="en-US" b="1" i="0" dirty="0">
                <a:effectLst/>
                <a:latin typeface="Open Sans" panose="020B0606030504020204" pitchFamily="34" charset="0"/>
              </a:rPr>
              <a:t>Fabrication:</a:t>
            </a:r>
            <a:r>
              <a:rPr lang="en-US" b="0" i="0" dirty="0">
                <a:effectLst/>
                <a:latin typeface="Open Sans" panose="020B0606030504020204" pitchFamily="34" charset="0"/>
              </a:rPr>
              <a:t> the cost of labor, assembly costs when there is an assembly operation instead of the manufacturing process, and indirect costs like factory supervision, plant maintenance, or overtime.</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Packing costs, assists, engineering work, or artwork undertaken in the country of importation would be added.</a:t>
            </a:r>
          </a:p>
          <a:p>
            <a:endParaRPr lang="en-IN" dirty="0"/>
          </a:p>
        </p:txBody>
      </p:sp>
    </p:spTree>
    <p:extLst>
      <p:ext uri="{BB962C8B-B14F-4D97-AF65-F5344CB8AC3E}">
        <p14:creationId xmlns:p14="http://schemas.microsoft.com/office/powerpoint/2010/main" val="683884656"/>
      </p:ext>
    </p:extLst>
  </p:cSld>
  <p:clrMapOvr>
    <a:overrideClrMapping bg1="lt1" tx1="dk1" bg2="lt2" tx2="dk2" accent1="accent1" accent2="accent2" accent3="accent3" accent4="accent4" accent5="accent5" accent6="accent6" hlink="hlink" folHlink="folHlink"/>
  </p:clrMapOvr>
</p:sld>
</file>

<file path=ppt/slides/slide14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7FEC-0FD1-ABD6-989E-0352F4203DA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CEB45B7-ACAE-EE47-7918-81BE27626523}"/>
              </a:ext>
            </a:extLst>
          </p:cNvPr>
          <p:cNvSpPr>
            <a:spLocks noGrp="1"/>
          </p:cNvSpPr>
          <p:nvPr>
            <p:ph idx="1"/>
          </p:nvPr>
        </p:nvSpPr>
        <p:spPr/>
        <p:txBody>
          <a:bodyPr>
            <a:normAutofit fontScale="92500" lnSpcReduction="10000"/>
          </a:bodyPr>
          <a:lstStyle/>
          <a:p>
            <a:pPr algn="just" fontAlgn="base">
              <a:lnSpc>
                <a:spcPct val="170000"/>
              </a:lnSpc>
              <a:buFont typeface="Arial" panose="020B0604020202020204" pitchFamily="34" charset="0"/>
              <a:buChar char="•"/>
            </a:pPr>
            <a:r>
              <a:rPr lang="en-US" b="1" i="0" dirty="0">
                <a:effectLst/>
                <a:latin typeface="Open Sans" panose="020B0606030504020204" pitchFamily="34" charset="0"/>
              </a:rPr>
              <a:t>Profit and general expenses:</a:t>
            </a:r>
            <a:r>
              <a:rPr lang="en-US" b="0" i="0" dirty="0">
                <a:effectLst/>
                <a:latin typeface="Open Sans" panose="020B0606030504020204" pitchFamily="34" charset="0"/>
              </a:rPr>
              <a:t> usually reflected in export sales of similarly classified goods provided by producers in the country of importation.</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The amount of profit and general expenses have to be taken as a whole.</a:t>
            </a:r>
          </a:p>
          <a:p>
            <a:pPr marL="742950" lvl="1" indent="-285750" algn="just" fontAlgn="base">
              <a:lnSpc>
                <a:spcPct val="170000"/>
              </a:lnSpc>
              <a:buFont typeface="Arial" panose="020B0604020202020204" pitchFamily="34" charset="0"/>
              <a:buChar char="•"/>
            </a:pPr>
            <a:r>
              <a:rPr lang="en-US" b="0" i="0" dirty="0">
                <a:effectLst/>
                <a:latin typeface="Open Sans" panose="020B0606030504020204" pitchFamily="34" charset="0"/>
              </a:rPr>
              <a:t>General expenses could include rent, electricity, water, or legal fees.</a:t>
            </a:r>
          </a:p>
          <a:p>
            <a:pPr algn="just" fontAlgn="base">
              <a:lnSpc>
                <a:spcPct val="170000"/>
              </a:lnSpc>
              <a:buFont typeface="Arial" panose="020B0604020202020204" pitchFamily="34" charset="0"/>
              <a:buChar char="•"/>
            </a:pPr>
            <a:r>
              <a:rPr lang="en-US" b="0" i="0" dirty="0">
                <a:effectLst/>
                <a:latin typeface="Open Sans" panose="020B0606030504020204" pitchFamily="34" charset="0"/>
              </a:rPr>
              <a:t>Other expenses are considered, such as the cost of insurance, transport, loading, unloading, and handling charges associated with transporting the imported goods to the place of importation.</a:t>
            </a:r>
          </a:p>
          <a:p>
            <a:endParaRPr lang="en-IN" dirty="0"/>
          </a:p>
        </p:txBody>
      </p:sp>
    </p:spTree>
    <p:extLst>
      <p:ext uri="{BB962C8B-B14F-4D97-AF65-F5344CB8AC3E}">
        <p14:creationId xmlns:p14="http://schemas.microsoft.com/office/powerpoint/2010/main" val="1954682362"/>
      </p:ext>
    </p:extLst>
  </p:cSld>
  <p:clrMapOvr>
    <a:overrideClrMapping bg1="lt1" tx1="dk1" bg2="lt2" tx2="dk2" accent1="accent1" accent2="accent2" accent3="accent3" accent4="accent4" accent5="accent5" accent6="accent6" hlink="hlink" folHlink="folHlink"/>
  </p:clrMapOvr>
</p:sld>
</file>

<file path=ppt/slides/slide14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0DD1-6DBE-D6DE-8ED8-2937932D2ABA}"/>
              </a:ext>
            </a:extLst>
          </p:cNvPr>
          <p:cNvSpPr>
            <a:spLocks noGrp="1"/>
          </p:cNvSpPr>
          <p:nvPr>
            <p:ph type="title"/>
          </p:nvPr>
        </p:nvSpPr>
        <p:spPr/>
        <p:txBody>
          <a:bodyPr/>
          <a:lstStyle/>
          <a:p>
            <a:r>
              <a:rPr lang="en-IN" dirty="0"/>
              <a:t>Fall Back Method/Residual method</a:t>
            </a:r>
          </a:p>
        </p:txBody>
      </p:sp>
      <p:sp>
        <p:nvSpPr>
          <p:cNvPr id="3" name="Content Placeholder 2">
            <a:extLst>
              <a:ext uri="{FF2B5EF4-FFF2-40B4-BE49-F238E27FC236}">
                <a16:creationId xmlns:a16="http://schemas.microsoft.com/office/drawing/2014/main" id="{877B074F-B769-5C30-F9D2-F6454EB53D37}"/>
              </a:ext>
            </a:extLst>
          </p:cNvPr>
          <p:cNvSpPr>
            <a:spLocks noGrp="1"/>
          </p:cNvSpPr>
          <p:nvPr>
            <p:ph idx="1"/>
          </p:nvPr>
        </p:nvSpPr>
        <p:spPr/>
        <p:txBody>
          <a:bodyPr>
            <a:normAutofit fontScale="77500" lnSpcReduction="20000"/>
          </a:bodyPr>
          <a:lstStyle/>
          <a:p>
            <a:pPr algn="l" fontAlgn="base">
              <a:lnSpc>
                <a:spcPct val="170000"/>
              </a:lnSpc>
            </a:pPr>
            <a:r>
              <a:rPr lang="en-US" b="0" i="0" dirty="0">
                <a:effectLst/>
                <a:latin typeface="Open Sans" panose="020B0606030504020204" pitchFamily="34" charset="0"/>
              </a:rPr>
              <a:t>When the Customs value cannot be determined using any of the previous methods, it can be determined using reasonable means consistent with the principles and general provisions of the Customs Valuation Agreement and based on data available in the country of importation. This method must be based on previously determined values but has a reasonable degree of flexibility.</a:t>
            </a:r>
          </a:p>
          <a:p>
            <a:pPr algn="l" fontAlgn="base">
              <a:lnSpc>
                <a:spcPct val="170000"/>
              </a:lnSpc>
            </a:pPr>
            <a:r>
              <a:rPr lang="en-US" b="0" i="0" dirty="0">
                <a:effectLst/>
                <a:latin typeface="Open Sans" panose="020B0606030504020204" pitchFamily="34" charset="0"/>
              </a:rPr>
              <a:t>Under the </a:t>
            </a:r>
            <a:r>
              <a:rPr lang="en-US" b="0" i="0" dirty="0" err="1">
                <a:effectLst/>
                <a:latin typeface="Open Sans" panose="020B0606030504020204" pitchFamily="34" charset="0"/>
              </a:rPr>
              <a:t>fall-back</a:t>
            </a:r>
            <a:r>
              <a:rPr lang="en-US" b="0" i="0" dirty="0">
                <a:effectLst/>
                <a:latin typeface="Open Sans" panose="020B0606030504020204" pitchFamily="34" charset="0"/>
              </a:rPr>
              <a:t> method, the Customs value must </a:t>
            </a:r>
            <a:r>
              <a:rPr lang="en-US" b="1" i="0" dirty="0">
                <a:effectLst/>
                <a:latin typeface="Open Sans" panose="020B0606030504020204" pitchFamily="34" charset="0"/>
              </a:rPr>
              <a:t>NOT</a:t>
            </a:r>
            <a:r>
              <a:rPr lang="en-US" b="0" i="0" dirty="0">
                <a:effectLst/>
                <a:latin typeface="Open Sans" panose="020B0606030504020204" pitchFamily="34" charset="0"/>
              </a:rPr>
              <a:t> be based on:</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selling price of goods manufactured in the importing country.</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price of goods on the domestic market of the country of exportation. This would go against the principle that valuation procedures should not be used to combat dumping.</a:t>
            </a:r>
          </a:p>
          <a:p>
            <a:pPr>
              <a:lnSpc>
                <a:spcPct val="170000"/>
              </a:lnSpc>
            </a:pPr>
            <a:endParaRPr lang="en-IN" dirty="0"/>
          </a:p>
        </p:txBody>
      </p:sp>
    </p:spTree>
    <p:extLst>
      <p:ext uri="{BB962C8B-B14F-4D97-AF65-F5344CB8AC3E}">
        <p14:creationId xmlns:p14="http://schemas.microsoft.com/office/powerpoint/2010/main" val="731529391"/>
      </p:ext>
    </p:extLst>
  </p:cSld>
  <p:clrMapOvr>
    <a:overrideClrMapping bg1="lt1" tx1="dk1" bg2="lt2" tx2="dk2" accent1="accent1" accent2="accent2" accent3="accent3" accent4="accent4" accent5="accent5" accent6="accent6" hlink="hlink" folHlink="folHlink"/>
  </p:clrMapOvr>
</p:sld>
</file>

<file path=ppt/slides/slide1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D368-E8C1-AEFD-4CE2-11EB544894F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0F41CD-0A2B-3BF5-787A-3846A6B34BBC}"/>
              </a:ext>
            </a:extLst>
          </p:cNvPr>
          <p:cNvSpPr>
            <a:spLocks noGrp="1"/>
          </p:cNvSpPr>
          <p:nvPr>
            <p:ph idx="1"/>
          </p:nvPr>
        </p:nvSpPr>
        <p:spPr/>
        <p:txBody>
          <a:bodyPr>
            <a:normAutofit fontScale="70000" lnSpcReduction="20000"/>
          </a:bodyPr>
          <a:lstStyle/>
          <a:p>
            <a:pPr algn="l" fontAlgn="base">
              <a:lnSpc>
                <a:spcPct val="170000"/>
              </a:lnSpc>
              <a:buFont typeface="Arial" panose="020B0604020202020204" pitchFamily="34" charset="0"/>
              <a:buChar char="•"/>
            </a:pPr>
            <a:r>
              <a:rPr lang="en-US" b="0" i="0" dirty="0">
                <a:effectLst/>
                <a:latin typeface="Open Sans" panose="020B0606030504020204" pitchFamily="34" charset="0"/>
              </a:rPr>
              <a:t>The cost of production other than computed values which have been determined for identical or similar goods. The valuation must be determined based on data available in the country of importation.</a:t>
            </a:r>
          </a:p>
          <a:p>
            <a:pPr algn="l" fontAlgn="base">
              <a:lnSpc>
                <a:spcPct val="170000"/>
              </a:lnSpc>
              <a:buFont typeface="Arial" panose="020B0604020202020204" pitchFamily="34" charset="0"/>
              <a:buChar char="•"/>
            </a:pPr>
            <a:r>
              <a:rPr lang="en-US" b="0" i="0" dirty="0">
                <a:effectLst/>
                <a:latin typeface="Open Sans" panose="020B0606030504020204" pitchFamily="34" charset="0"/>
              </a:rPr>
              <a:t>The price of goods for export to a third country. Two export markets must be treated as separate, and the price to one should not control the Customs value in the other.</a:t>
            </a:r>
          </a:p>
          <a:p>
            <a:pPr lvl="1" fontAlgn="base">
              <a:lnSpc>
                <a:spcPct val="170000"/>
              </a:lnSpc>
              <a:buFont typeface="Arial" panose="020B0604020202020204" pitchFamily="34" charset="0"/>
              <a:buChar char="•"/>
            </a:pPr>
            <a:r>
              <a:rPr lang="en-US" b="0" i="0" dirty="0">
                <a:effectLst/>
                <a:latin typeface="Open Sans" panose="020B0606030504020204" pitchFamily="34" charset="0"/>
              </a:rPr>
              <a:t>Minimum Customs value.</a:t>
            </a:r>
          </a:p>
          <a:p>
            <a:pPr lvl="1" fontAlgn="base">
              <a:lnSpc>
                <a:spcPct val="170000"/>
              </a:lnSpc>
              <a:buFont typeface="Arial" panose="020B0604020202020204" pitchFamily="34" charset="0"/>
              <a:buChar char="•"/>
            </a:pPr>
            <a:r>
              <a:rPr lang="en-US" b="0" i="0" dirty="0">
                <a:effectLst/>
                <a:latin typeface="Open Sans" panose="020B0606030504020204" pitchFamily="34" charset="0"/>
              </a:rPr>
              <a:t>Arbitrary or fictitious values.</a:t>
            </a:r>
          </a:p>
          <a:p>
            <a:pPr algn="l" fontAlgn="base">
              <a:lnSpc>
                <a:spcPct val="170000"/>
              </a:lnSpc>
              <a:buFont typeface="Arial" panose="020B0604020202020204" pitchFamily="34" charset="0"/>
              <a:buChar char="•"/>
            </a:pPr>
            <a:r>
              <a:rPr lang="en-US" b="0" i="0" dirty="0">
                <a:solidFill>
                  <a:srgbClr val="212529"/>
                </a:solidFill>
                <a:effectLst/>
                <a:latin typeface="-apple-system"/>
              </a:rPr>
              <a:t>Value so determined shall be less than or equal to the Normal price of such goods in the course of international trade</a:t>
            </a:r>
            <a:endParaRPr lang="en-US" b="0" i="0" dirty="0">
              <a:effectLst/>
              <a:latin typeface="Open Sans" panose="020B0606030504020204" pitchFamily="34" charset="0"/>
            </a:endParaRPr>
          </a:p>
          <a:p>
            <a:endParaRPr lang="en-IN" dirty="0"/>
          </a:p>
        </p:txBody>
      </p:sp>
    </p:spTree>
    <p:extLst>
      <p:ext uri="{BB962C8B-B14F-4D97-AF65-F5344CB8AC3E}">
        <p14:creationId xmlns:p14="http://schemas.microsoft.com/office/powerpoint/2010/main" val="386919431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72E-BE9D-8908-9C4C-2659EA5C944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2773A8-7992-A607-E146-3A5A4B82788A}"/>
              </a:ext>
            </a:extLst>
          </p:cNvPr>
          <p:cNvSpPr>
            <a:spLocks noGrp="1"/>
          </p:cNvSpPr>
          <p:nvPr>
            <p:ph idx="1"/>
          </p:nvPr>
        </p:nvSpPr>
        <p:spPr/>
        <p:txBody>
          <a:bodyPr>
            <a:normAutofit lnSpcReduction="10000"/>
          </a:bodyPr>
          <a:lstStyle/>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10</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[(7A) "Commissioner (Appeals)" means a person appointed to be a Commissioner of Customs (Appeals) under sub-section (1) of section 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31</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(7B) “common portal” means the Common Customs Electronic Portal referred to in section 154C;</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11 </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[(8)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12</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[Principal Commissioner of Customs or Commissioner of Customs], except for the purposes of Chapter XV, includes an Additional Commissioner of Customs;]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(9) "conveyance" includes a vessel, an aircraft and a vehicle;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(10) "customs airport" means any airport appointed under clause (a) of section 7 to be a customs airport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13</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[and includes a place appointed under clause (aa) of that section to be an air freight station];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r>
              <a:rPr lang="en-IN" sz="1800" kern="0" dirty="0">
                <a:solidFill>
                  <a:srgbClr val="000000"/>
                </a:solidFill>
                <a:effectLst/>
                <a:latin typeface="Times New Roman" panose="02020603050405020304" pitchFamily="18" charset="0"/>
                <a:ea typeface="Times New Roman" panose="02020603050405020304" pitchFamily="18" charset="0"/>
              </a:rPr>
              <a:t>(11) "customs area" means the area of a customs station </a:t>
            </a:r>
            <a:r>
              <a:rPr lang="en-IN" sz="1800" kern="0" baseline="30000" dirty="0">
                <a:solidFill>
                  <a:srgbClr val="000000"/>
                </a:solidFill>
                <a:effectLst/>
                <a:latin typeface="Times New Roman" panose="02020603050405020304" pitchFamily="18" charset="0"/>
                <a:ea typeface="Times New Roman" panose="02020603050405020304" pitchFamily="18" charset="0"/>
              </a:rPr>
              <a:t>14</a:t>
            </a:r>
            <a:r>
              <a:rPr lang="en-IN" sz="1800" kern="0" dirty="0">
                <a:solidFill>
                  <a:srgbClr val="000000"/>
                </a:solidFill>
                <a:effectLst/>
                <a:latin typeface="Times New Roman" panose="02020603050405020304" pitchFamily="18" charset="0"/>
                <a:ea typeface="Times New Roman" panose="02020603050405020304" pitchFamily="18" charset="0"/>
              </a:rPr>
              <a:t>[or a warehouse] and includes any area in which imported goods or export goods are ordinarily kept before clearance by Customs Authorities</a:t>
            </a:r>
            <a:endParaRPr lang="en-IN" dirty="0"/>
          </a:p>
        </p:txBody>
      </p:sp>
    </p:spTree>
    <p:extLst>
      <p:ext uri="{BB962C8B-B14F-4D97-AF65-F5344CB8AC3E}">
        <p14:creationId xmlns:p14="http://schemas.microsoft.com/office/powerpoint/2010/main" val="202381114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9622-3704-42E7-FD06-597239F0885A}"/>
              </a:ext>
            </a:extLst>
          </p:cNvPr>
          <p:cNvSpPr>
            <a:spLocks noGrp="1"/>
          </p:cNvSpPr>
          <p:nvPr>
            <p:ph type="title"/>
          </p:nvPr>
        </p:nvSpPr>
        <p:spPr/>
        <p:txBody>
          <a:bodyPr/>
          <a:lstStyle/>
          <a:p>
            <a:r>
              <a:rPr lang="en-IN" dirty="0"/>
              <a:t>Special Valuation Branch</a:t>
            </a:r>
          </a:p>
        </p:txBody>
      </p:sp>
      <p:sp>
        <p:nvSpPr>
          <p:cNvPr id="3" name="Content Placeholder 2">
            <a:extLst>
              <a:ext uri="{FF2B5EF4-FFF2-40B4-BE49-F238E27FC236}">
                <a16:creationId xmlns:a16="http://schemas.microsoft.com/office/drawing/2014/main" id="{F92C8F0A-E48A-761B-060E-E50BB767E550}"/>
              </a:ext>
            </a:extLst>
          </p:cNvPr>
          <p:cNvSpPr>
            <a:spLocks noGrp="1"/>
          </p:cNvSpPr>
          <p:nvPr>
            <p:ph idx="1"/>
          </p:nvPr>
        </p:nvSpPr>
        <p:spPr/>
        <p:txBody>
          <a:bodyPr>
            <a:normAutofit fontScale="70000" lnSpcReduction="20000"/>
          </a:bodyPr>
          <a:lstStyle/>
          <a:p>
            <a:pPr algn="just">
              <a:lnSpc>
                <a:spcPct val="170000"/>
              </a:lnSpc>
            </a:pPr>
            <a:r>
              <a:rPr lang="en-US" b="0" i="0" dirty="0">
                <a:solidFill>
                  <a:srgbClr val="000000"/>
                </a:solidFill>
                <a:effectLst/>
                <a:latin typeface="GT-America"/>
              </a:rPr>
              <a:t>The process of importing goods in India has undergone a significant change with the introduction of self-assessment system in the year 2011. </a:t>
            </a:r>
          </a:p>
          <a:p>
            <a:pPr algn="just">
              <a:lnSpc>
                <a:spcPct val="170000"/>
              </a:lnSpc>
            </a:pPr>
            <a:r>
              <a:rPr lang="en-US" b="0" i="0" dirty="0">
                <a:solidFill>
                  <a:srgbClr val="000000"/>
                </a:solidFill>
                <a:effectLst/>
                <a:latin typeface="GT-America"/>
              </a:rPr>
              <a:t>However, several multi­national companies who want to import goods in India still face challenges concerning HSN classification of goods, Customs duty rates and delays in customs clearance.</a:t>
            </a:r>
          </a:p>
          <a:p>
            <a:pPr algn="just">
              <a:lnSpc>
                <a:spcPct val="170000"/>
              </a:lnSpc>
            </a:pPr>
            <a:r>
              <a:rPr lang="en-US" b="0" i="0" dirty="0">
                <a:solidFill>
                  <a:srgbClr val="000000"/>
                </a:solidFill>
                <a:effectLst/>
                <a:latin typeface="GT-America"/>
              </a:rPr>
              <a:t>Specially in cases where the Indian entity imports goods from its related companies located outside India, the Indian importer has to undergo an additional procedure commonly called as the Special Valuation Branch (‘SVB’) process, which is considered to be extremely complex and time consuming. </a:t>
            </a:r>
          </a:p>
          <a:p>
            <a:pPr algn="just">
              <a:lnSpc>
                <a:spcPct val="170000"/>
              </a:lnSpc>
            </a:pPr>
            <a:r>
              <a:rPr lang="en-US" b="0" i="0" dirty="0">
                <a:solidFill>
                  <a:srgbClr val="000000"/>
                </a:solidFill>
                <a:effectLst/>
                <a:latin typeface="GT-America"/>
              </a:rPr>
              <a:t>The said examination by the Customs authorities is required to verify whether the goods supplied by the supplier from outside India to its related importer have been invoiced at ”arm’s length price” or they have been “undervalued” for the purpose of reducing Customs Duty liability. </a:t>
            </a:r>
            <a:endParaRPr lang="en-IN" dirty="0"/>
          </a:p>
        </p:txBody>
      </p:sp>
    </p:spTree>
    <p:extLst>
      <p:ext uri="{BB962C8B-B14F-4D97-AF65-F5344CB8AC3E}">
        <p14:creationId xmlns:p14="http://schemas.microsoft.com/office/powerpoint/2010/main" val="4148858982"/>
      </p:ext>
    </p:extLst>
  </p:cSld>
  <p:clrMapOvr>
    <a:overrideClrMapping bg1="lt1" tx1="dk1" bg2="lt2" tx2="dk2" accent1="accent1" accent2="accent2" accent3="accent3" accent4="accent4" accent5="accent5" accent6="accent6" hlink="hlink" folHlink="folHlink"/>
  </p:clrMapOvr>
</p:sld>
</file>

<file path=ppt/slides/slide1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CEAF-C5C2-46B8-5B44-D2036E68C083}"/>
              </a:ext>
            </a:extLst>
          </p:cNvPr>
          <p:cNvSpPr>
            <a:spLocks noGrp="1"/>
          </p:cNvSpPr>
          <p:nvPr>
            <p:ph type="title"/>
          </p:nvPr>
        </p:nvSpPr>
        <p:spPr/>
        <p:txBody>
          <a:bodyPr>
            <a:normAutofit fontScale="90000"/>
          </a:bodyPr>
          <a:lstStyle/>
          <a:p>
            <a:r>
              <a:rPr lang="en-IN" dirty="0"/>
              <a:t>SVB and related Party transactions</a:t>
            </a:r>
            <a:br>
              <a:rPr lang="en-IN" dirty="0"/>
            </a:br>
            <a:endParaRPr lang="en-IN" dirty="0"/>
          </a:p>
        </p:txBody>
      </p:sp>
      <p:sp>
        <p:nvSpPr>
          <p:cNvPr id="3" name="Content Placeholder 2">
            <a:extLst>
              <a:ext uri="{FF2B5EF4-FFF2-40B4-BE49-F238E27FC236}">
                <a16:creationId xmlns:a16="http://schemas.microsoft.com/office/drawing/2014/main" id="{E9CE7747-1248-EBB5-22FC-B14A5D6C0F9C}"/>
              </a:ext>
            </a:extLst>
          </p:cNvPr>
          <p:cNvSpPr>
            <a:spLocks noGrp="1"/>
          </p:cNvSpPr>
          <p:nvPr>
            <p:ph idx="1"/>
          </p:nvPr>
        </p:nvSpPr>
        <p:spPr/>
        <p:txBody>
          <a:bodyPr>
            <a:normAutofit fontScale="70000" lnSpcReduction="20000"/>
          </a:bodyPr>
          <a:lstStyle/>
          <a:p>
            <a:pPr algn="just" fontAlgn="base">
              <a:lnSpc>
                <a:spcPct val="170000"/>
              </a:lnSpc>
            </a:pPr>
            <a:r>
              <a:rPr lang="en-US" b="0" i="0" dirty="0">
                <a:effectLst/>
                <a:latin typeface="robotoregular"/>
              </a:rPr>
              <a:t>The ‘Special Valuation Branch’ (SVB, for short) is an institution </a:t>
            </a:r>
            <a:r>
              <a:rPr lang="en-US" b="0" i="0" dirty="0" err="1">
                <a:effectLst/>
                <a:latin typeface="robotoregular"/>
              </a:rPr>
              <a:t>specialising</a:t>
            </a:r>
            <a:r>
              <a:rPr lang="en-US" b="0" i="0" dirty="0">
                <a:effectLst/>
                <a:latin typeface="robotoregular"/>
              </a:rPr>
              <a:t> in investigation of transactions involving special relationships and certain special features having bearing on value of import goods.</a:t>
            </a:r>
          </a:p>
          <a:p>
            <a:pPr algn="just" fontAlgn="base">
              <a:lnSpc>
                <a:spcPct val="170000"/>
              </a:lnSpc>
            </a:pPr>
            <a:r>
              <a:rPr lang="en-US" b="0" i="0" dirty="0">
                <a:effectLst/>
                <a:latin typeface="robotoregular"/>
              </a:rPr>
              <a:t> SVBs are located only at five Custom Houses, i.e., Chennai, Kolkata, Delhi, Bangalore and Mumbai and any decision taken in respect of a particular case in any of these Custom Houses is followed by all other Custom Houses/formations.</a:t>
            </a:r>
          </a:p>
          <a:p>
            <a:pPr algn="just" fontAlgn="base">
              <a:lnSpc>
                <a:spcPct val="170000"/>
              </a:lnSpc>
            </a:pPr>
            <a:r>
              <a:rPr lang="en-US" b="0" i="0" dirty="0">
                <a:effectLst/>
                <a:latin typeface="robotoregular"/>
              </a:rPr>
              <a:t> Detailed procedure is laid down in Board's Circular No.05/2016 dated 09.02.2016.</a:t>
            </a:r>
          </a:p>
          <a:p>
            <a:pPr algn="just" fontAlgn="base">
              <a:lnSpc>
                <a:spcPct val="170000"/>
              </a:lnSpc>
            </a:pPr>
            <a:r>
              <a:rPr lang="en-US" b="0" i="0" dirty="0">
                <a:effectLst/>
                <a:latin typeface="robotoregular"/>
              </a:rPr>
              <a:t>The Special Valuation Branch of that Custom House, which is located proximate to the Head or Corporate Office of the importer (having special relationships etc. with the suppliers), handles the investigation into valuation of such importer. </a:t>
            </a:r>
          </a:p>
          <a:p>
            <a:pPr algn="just"/>
            <a:endParaRPr lang="en-IN" dirty="0"/>
          </a:p>
        </p:txBody>
      </p:sp>
    </p:spTree>
    <p:extLst>
      <p:ext uri="{BB962C8B-B14F-4D97-AF65-F5344CB8AC3E}">
        <p14:creationId xmlns:p14="http://schemas.microsoft.com/office/powerpoint/2010/main" val="1837964260"/>
      </p:ext>
    </p:extLst>
  </p:cSld>
  <p:clrMapOvr>
    <a:overrideClrMapping bg1="lt1" tx1="dk1" bg2="lt2" tx2="dk2" accent1="accent1" accent2="accent2" accent3="accent3" accent4="accent4" accent5="accent5" accent6="accent6" hlink="hlink" folHlink="folHlink"/>
  </p:clrMapOvr>
</p:sld>
</file>

<file path=ppt/slides/slide15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85BD-3A65-985B-60D6-C71E0D784D54}"/>
              </a:ext>
            </a:extLst>
          </p:cNvPr>
          <p:cNvSpPr>
            <a:spLocks noGrp="1"/>
          </p:cNvSpPr>
          <p:nvPr>
            <p:ph type="title"/>
          </p:nvPr>
        </p:nvSpPr>
        <p:spPr>
          <a:xfrm>
            <a:off x="609600" y="704088"/>
            <a:ext cx="10972800" cy="5151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641E82E-1DFA-ED9C-8287-7B922C80734B}"/>
              </a:ext>
            </a:extLst>
          </p:cNvPr>
          <p:cNvSpPr>
            <a:spLocks noGrp="1"/>
          </p:cNvSpPr>
          <p:nvPr>
            <p:ph idx="1"/>
          </p:nvPr>
        </p:nvSpPr>
        <p:spPr>
          <a:xfrm>
            <a:off x="609600" y="1402080"/>
            <a:ext cx="10972800" cy="4922520"/>
          </a:xfrm>
        </p:spPr>
        <p:txBody>
          <a:bodyPr>
            <a:normAutofit fontScale="47500" lnSpcReduction="20000"/>
          </a:bodyPr>
          <a:lstStyle/>
          <a:p>
            <a:pPr algn="just">
              <a:lnSpc>
                <a:spcPct val="160000"/>
              </a:lnSpc>
            </a:pPr>
            <a:r>
              <a:rPr lang="en-US" sz="3400" b="0" i="0" dirty="0">
                <a:effectLst/>
                <a:latin typeface="robotoregular"/>
              </a:rPr>
              <a:t>Wherever in the declaration prescribed under the Customs Valuation (Determination of Value of Imported Goods), Rules, 2007 (hereinafter referred to as "Valuation Rules, 2007"), the importer has himself made an </a:t>
            </a:r>
            <a:r>
              <a:rPr lang="en-US" sz="3400" b="0" i="0" dirty="0">
                <a:solidFill>
                  <a:srgbClr val="FF0000"/>
                </a:solidFill>
                <a:effectLst/>
                <a:latin typeface="robotoregular"/>
              </a:rPr>
              <a:t>averment</a:t>
            </a:r>
            <a:r>
              <a:rPr lang="en-US" sz="3400" b="0" i="0" dirty="0">
                <a:effectLst/>
                <a:latin typeface="robotoregular"/>
              </a:rPr>
              <a:t> that the transactions are between related persons in accordance with Rule 2(2) of the Valuation Rules, 2007, and there is a, prima facie, justification for further enquiry, the concerned case of import is referred to the SVB of the concerned Custom House, where a separate case file is opened and a registration number is assigned to the case. </a:t>
            </a:r>
          </a:p>
          <a:p>
            <a:pPr algn="just">
              <a:lnSpc>
                <a:spcPct val="160000"/>
              </a:lnSpc>
            </a:pPr>
            <a:endParaRPr lang="en-US" sz="3400" b="0" i="0" dirty="0">
              <a:effectLst/>
              <a:latin typeface="robotoregular"/>
            </a:endParaRPr>
          </a:p>
          <a:p>
            <a:pPr algn="just">
              <a:lnSpc>
                <a:spcPct val="160000"/>
              </a:lnSpc>
            </a:pPr>
            <a:r>
              <a:rPr lang="en-US" sz="3400" b="0" i="0" dirty="0">
                <a:effectLst/>
                <a:latin typeface="robotoregular"/>
              </a:rPr>
              <a:t>Similar reference to SVB to look into valuation on account of special relationship can be ordered by Commissioner concerned where such relationship comes to light on any intelligence or while enquiring into transactions of any importer with a particular supplier.</a:t>
            </a:r>
          </a:p>
          <a:p>
            <a:pPr marL="0" indent="0" algn="just">
              <a:lnSpc>
                <a:spcPct val="160000"/>
              </a:lnSpc>
              <a:buNone/>
            </a:pPr>
            <a:endParaRPr lang="en-US" sz="3400" b="0" i="0" dirty="0">
              <a:effectLst/>
              <a:latin typeface="robotoregular"/>
            </a:endParaRPr>
          </a:p>
          <a:p>
            <a:pPr algn="just">
              <a:lnSpc>
                <a:spcPct val="160000"/>
              </a:lnSpc>
            </a:pPr>
            <a:r>
              <a:rPr lang="en-US" sz="3400" dirty="0">
                <a:solidFill>
                  <a:srgbClr val="FF0000"/>
                </a:solidFill>
                <a:latin typeface="robotoregular"/>
              </a:rPr>
              <a:t>Meaning of averment: </a:t>
            </a:r>
            <a:r>
              <a:rPr lang="en-US" sz="3400" b="0" i="0" dirty="0">
                <a:solidFill>
                  <a:srgbClr val="FF0000"/>
                </a:solidFill>
                <a:effectLst/>
                <a:latin typeface="arial" panose="020B0604020202020204" pitchFamily="34" charset="0"/>
              </a:rPr>
              <a:t>a formal statement by a party in a case of a fact or </a:t>
            </a:r>
            <a:r>
              <a:rPr lang="en-US" sz="3400" dirty="0">
                <a:solidFill>
                  <a:srgbClr val="FF0000"/>
                </a:solidFill>
                <a:latin typeface="arial" panose="020B0604020202020204" pitchFamily="34" charset="0"/>
              </a:rPr>
              <a:t>circumstance</a:t>
            </a:r>
            <a:r>
              <a:rPr lang="en-US" sz="3400" b="0" i="0" dirty="0">
                <a:solidFill>
                  <a:srgbClr val="FF0000"/>
                </a:solidFill>
                <a:effectLst/>
                <a:latin typeface="arial" panose="020B0604020202020204" pitchFamily="34" charset="0"/>
              </a:rPr>
              <a:t> which the party offers to prove or </a:t>
            </a:r>
            <a:r>
              <a:rPr lang="en-US" sz="3400" dirty="0">
                <a:solidFill>
                  <a:srgbClr val="FF0000"/>
                </a:solidFill>
                <a:latin typeface="arial" panose="020B0604020202020204" pitchFamily="34" charset="0"/>
              </a:rPr>
              <a:t>substantiate</a:t>
            </a:r>
            <a:r>
              <a:rPr lang="en-US" sz="3400" b="0" i="0" dirty="0">
                <a:solidFill>
                  <a:srgbClr val="FF0000"/>
                </a:solidFill>
                <a:effectLst/>
                <a:latin typeface="arial" panose="020B0604020202020204" pitchFamily="34" charset="0"/>
              </a:rPr>
              <a:t>.</a:t>
            </a:r>
          </a:p>
          <a:p>
            <a:pPr algn="just">
              <a:lnSpc>
                <a:spcPct val="160000"/>
              </a:lnSpc>
            </a:pPr>
            <a:r>
              <a:rPr lang="en-US" sz="3400" dirty="0">
                <a:solidFill>
                  <a:srgbClr val="FF0000"/>
                </a:solidFill>
                <a:latin typeface="arial" panose="020B0604020202020204" pitchFamily="34" charset="0"/>
              </a:rPr>
              <a:t>The importer has to prove that they maintain “arm’s length relationship” with the exporter</a:t>
            </a:r>
          </a:p>
          <a:p>
            <a:pPr algn="just">
              <a:lnSpc>
                <a:spcPct val="160000"/>
              </a:lnSpc>
            </a:pPr>
            <a:endParaRPr lang="en-US" sz="3400" b="0" i="0" dirty="0">
              <a:solidFill>
                <a:srgbClr val="FF0000"/>
              </a:solidFill>
              <a:effectLst/>
              <a:latin typeface="robotoregular"/>
            </a:endParaRPr>
          </a:p>
          <a:p>
            <a:pPr algn="just">
              <a:lnSpc>
                <a:spcPct val="160000"/>
              </a:lnSpc>
            </a:pPr>
            <a:endParaRPr lang="en-IN" dirty="0"/>
          </a:p>
        </p:txBody>
      </p:sp>
    </p:spTree>
    <p:extLst>
      <p:ext uri="{BB962C8B-B14F-4D97-AF65-F5344CB8AC3E}">
        <p14:creationId xmlns:p14="http://schemas.microsoft.com/office/powerpoint/2010/main" val="3681404171"/>
      </p:ext>
    </p:extLst>
  </p:cSld>
  <p:clrMapOvr>
    <a:overrideClrMapping bg1="lt1" tx1="dk1" bg2="lt2" tx2="dk2" accent1="accent1" accent2="accent2" accent3="accent3" accent4="accent4" accent5="accent5" accent6="accent6" hlink="hlink" folHlink="folHlink"/>
  </p:clrMapOvr>
</p:sld>
</file>

<file path=ppt/slides/slide15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AD19-1C08-67B9-4C89-CA0DC09DBA9B}"/>
              </a:ext>
            </a:extLst>
          </p:cNvPr>
          <p:cNvSpPr>
            <a:spLocks noGrp="1"/>
          </p:cNvSpPr>
          <p:nvPr>
            <p:ph type="title"/>
          </p:nvPr>
        </p:nvSpPr>
        <p:spPr>
          <a:xfrm>
            <a:off x="609600" y="704088"/>
            <a:ext cx="10972800" cy="5557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13963BA-0530-A7A0-1C14-512A0408CAB5}"/>
              </a:ext>
            </a:extLst>
          </p:cNvPr>
          <p:cNvSpPr>
            <a:spLocks noGrp="1"/>
          </p:cNvSpPr>
          <p:nvPr>
            <p:ph idx="1"/>
          </p:nvPr>
        </p:nvSpPr>
        <p:spPr>
          <a:xfrm>
            <a:off x="609600" y="1422400"/>
            <a:ext cx="10972800" cy="4902200"/>
          </a:xfrm>
        </p:spPr>
        <p:txBody>
          <a:bodyPr>
            <a:normAutofit fontScale="92500" lnSpcReduction="10000"/>
          </a:bodyPr>
          <a:lstStyle/>
          <a:p>
            <a:pPr algn="just">
              <a:lnSpc>
                <a:spcPct val="170000"/>
              </a:lnSpc>
            </a:pPr>
            <a:r>
              <a:rPr lang="en-US" b="0" i="0" dirty="0">
                <a:solidFill>
                  <a:srgbClr val="333333"/>
                </a:solidFill>
                <a:effectLst/>
                <a:latin typeface="Arial" panose="020B0604020202020204" pitchFamily="34" charset="0"/>
              </a:rPr>
              <a:t>SVB investigations in the following cases should not be initiated looking at the revenue implications –</a:t>
            </a:r>
          </a:p>
          <a:p>
            <a:pPr lvl="1" algn="just">
              <a:lnSpc>
                <a:spcPct val="170000"/>
              </a:lnSpc>
            </a:pPr>
            <a:r>
              <a:rPr lang="en-US" b="0" i="0" dirty="0">
                <a:solidFill>
                  <a:srgbClr val="333333"/>
                </a:solidFill>
                <a:effectLst/>
                <a:latin typeface="Arial" panose="020B0604020202020204" pitchFamily="34" charset="0"/>
              </a:rPr>
              <a:t>Imports involving samples and prototypes from related suppliers, </a:t>
            </a:r>
          </a:p>
          <a:p>
            <a:pPr lvl="1" algn="just">
              <a:lnSpc>
                <a:spcPct val="170000"/>
              </a:lnSpc>
            </a:pPr>
            <a:r>
              <a:rPr lang="en-US" b="0" i="0" dirty="0">
                <a:solidFill>
                  <a:srgbClr val="333333"/>
                </a:solidFill>
                <a:effectLst/>
                <a:latin typeface="Arial" panose="020B0604020202020204" pitchFamily="34" charset="0"/>
              </a:rPr>
              <a:t> Imports from foreign suppliers where duty chargeable (including additional duty of Customs etc.) is unconditionally fully exempted or nil,</a:t>
            </a:r>
          </a:p>
          <a:p>
            <a:pPr lvl="1" algn="just">
              <a:lnSpc>
                <a:spcPct val="170000"/>
              </a:lnSpc>
            </a:pPr>
            <a:r>
              <a:rPr lang="en-US" b="0" i="0" dirty="0">
                <a:solidFill>
                  <a:srgbClr val="333333"/>
                </a:solidFill>
                <a:effectLst/>
                <a:latin typeface="Arial" panose="020B0604020202020204" pitchFamily="34" charset="0"/>
              </a:rPr>
              <a:t>  Any import transaction wherein the value of the imported goods is less than Rs. 1 Lakh but cumulatively these transactions do not exceed Rs. 25 Lakhs in a financial year. </a:t>
            </a:r>
          </a:p>
          <a:p>
            <a:pPr lvl="1" algn="just">
              <a:lnSpc>
                <a:spcPct val="170000"/>
              </a:lnSpc>
            </a:pPr>
            <a:endParaRPr lang="en-US" dirty="0"/>
          </a:p>
          <a:p>
            <a:pPr marL="393192" lvl="1" indent="0" algn="just">
              <a:lnSpc>
                <a:spcPct val="170000"/>
              </a:lnSpc>
              <a:buNone/>
            </a:pPr>
            <a:endParaRPr lang="en-IN" dirty="0"/>
          </a:p>
        </p:txBody>
      </p:sp>
    </p:spTree>
    <p:extLst>
      <p:ext uri="{BB962C8B-B14F-4D97-AF65-F5344CB8AC3E}">
        <p14:creationId xmlns:p14="http://schemas.microsoft.com/office/powerpoint/2010/main" val="2363849226"/>
      </p:ext>
    </p:extLst>
  </p:cSld>
  <p:clrMapOvr>
    <a:overrideClrMapping bg1="lt1" tx1="dk1" bg2="lt2" tx2="dk2" accent1="accent1" accent2="accent2" accent3="accent3" accent4="accent4" accent5="accent5" accent6="accent6" hlink="hlink" folHlink="folHlink"/>
  </p:clrMapOvr>
</p:sld>
</file>

<file path=ppt/slides/slide1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B091-BAEA-BB7D-9A94-49AE5D8074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95761FD-C40D-D279-6003-323DB6D84469}"/>
              </a:ext>
            </a:extLst>
          </p:cNvPr>
          <p:cNvSpPr>
            <a:spLocks noGrp="1"/>
          </p:cNvSpPr>
          <p:nvPr>
            <p:ph idx="1"/>
          </p:nvPr>
        </p:nvSpPr>
        <p:spPr/>
        <p:txBody>
          <a:bodyPr>
            <a:normAutofit fontScale="85000" lnSpcReduction="20000"/>
          </a:bodyPr>
          <a:lstStyle/>
          <a:p>
            <a:pPr algn="just" fontAlgn="base">
              <a:lnSpc>
                <a:spcPct val="150000"/>
              </a:lnSpc>
            </a:pPr>
            <a:r>
              <a:rPr lang="en-US" b="0" i="0" dirty="0">
                <a:effectLst/>
                <a:latin typeface="robotoregular"/>
              </a:rPr>
              <a:t>A prima facie case exists for investigation by the SVB where the importer is not able to provide evidence to the effect that the price has not been influenced by the relationship or where the importer is not able to demonstrate that the price for the said goods closely approximates to one of the following values ascertained at or about the same time –</a:t>
            </a:r>
          </a:p>
          <a:p>
            <a:pPr algn="just" fontAlgn="base">
              <a:lnSpc>
                <a:spcPct val="150000"/>
              </a:lnSpc>
              <a:buFont typeface="Arial" panose="020B0604020202020204" pitchFamily="34" charset="0"/>
              <a:buChar char="•"/>
            </a:pPr>
            <a:r>
              <a:rPr lang="en-US" b="0" i="0" dirty="0">
                <a:effectLst/>
                <a:latin typeface="robotoregular"/>
              </a:rPr>
              <a:t>the transaction value of identical goods, or of similar goods, in respect of sales to unrelated buyers in India;</a:t>
            </a:r>
          </a:p>
          <a:p>
            <a:pPr algn="just" fontAlgn="base">
              <a:lnSpc>
                <a:spcPct val="150000"/>
              </a:lnSpc>
              <a:buFont typeface="Arial" panose="020B0604020202020204" pitchFamily="34" charset="0"/>
              <a:buChar char="•"/>
            </a:pPr>
            <a:r>
              <a:rPr lang="en-US" b="0" i="0" dirty="0">
                <a:effectLst/>
                <a:latin typeface="robotoregular"/>
              </a:rPr>
              <a:t>the deductive value for identical goods or similar goods; and</a:t>
            </a:r>
          </a:p>
          <a:p>
            <a:pPr algn="just" fontAlgn="base">
              <a:lnSpc>
                <a:spcPct val="150000"/>
              </a:lnSpc>
              <a:buFont typeface="Arial" panose="020B0604020202020204" pitchFamily="34" charset="0"/>
              <a:buChar char="•"/>
            </a:pPr>
            <a:r>
              <a:rPr lang="en-US" b="0" i="0" dirty="0">
                <a:effectLst/>
                <a:latin typeface="robotoregular"/>
              </a:rPr>
              <a:t>the computed value for identical or similar goods.</a:t>
            </a:r>
          </a:p>
          <a:p>
            <a:pPr algn="just"/>
            <a:endParaRPr lang="en-IN" dirty="0"/>
          </a:p>
        </p:txBody>
      </p:sp>
    </p:spTree>
    <p:extLst>
      <p:ext uri="{BB962C8B-B14F-4D97-AF65-F5344CB8AC3E}">
        <p14:creationId xmlns:p14="http://schemas.microsoft.com/office/powerpoint/2010/main" val="892851911"/>
      </p:ext>
    </p:extLst>
  </p:cSld>
  <p:clrMapOvr>
    <a:overrideClrMapping bg1="lt1" tx1="dk1" bg2="lt2" tx2="dk2" accent1="accent1" accent2="accent2" accent3="accent3" accent4="accent4" accent5="accent5" accent6="accent6" hlink="hlink" folHlink="folHlink"/>
  </p:clrMapOvr>
</p:sld>
</file>

<file path=ppt/slides/slide15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7B24-2237-84ED-8DC0-9CCA190D8FF2}"/>
              </a:ext>
            </a:extLst>
          </p:cNvPr>
          <p:cNvSpPr>
            <a:spLocks noGrp="1"/>
          </p:cNvSpPr>
          <p:nvPr>
            <p:ph type="title"/>
          </p:nvPr>
        </p:nvSpPr>
        <p:spPr>
          <a:xfrm>
            <a:off x="609600" y="704088"/>
            <a:ext cx="10972800" cy="565912"/>
          </a:xfrm>
        </p:spPr>
        <p:txBody>
          <a:bodyPr>
            <a:normAutofit fontScale="90000"/>
          </a:bodyPr>
          <a:lstStyle/>
          <a:p>
            <a:r>
              <a:rPr lang="en-IN" b="1" dirty="0"/>
              <a:t>Import of Services</a:t>
            </a:r>
          </a:p>
        </p:txBody>
      </p:sp>
      <p:sp>
        <p:nvSpPr>
          <p:cNvPr id="3" name="Content Placeholder 2">
            <a:extLst>
              <a:ext uri="{FF2B5EF4-FFF2-40B4-BE49-F238E27FC236}">
                <a16:creationId xmlns:a16="http://schemas.microsoft.com/office/drawing/2014/main" id="{73D0F9F6-5583-1C2E-A2A2-FA9B061DF341}"/>
              </a:ext>
            </a:extLst>
          </p:cNvPr>
          <p:cNvSpPr>
            <a:spLocks noGrp="1"/>
          </p:cNvSpPr>
          <p:nvPr>
            <p:ph idx="1"/>
          </p:nvPr>
        </p:nvSpPr>
        <p:spPr>
          <a:xfrm>
            <a:off x="609600" y="1483360"/>
            <a:ext cx="10972800" cy="5171440"/>
          </a:xfrm>
        </p:spPr>
        <p:txBody>
          <a:bodyPr>
            <a:normAutofit fontScale="55000" lnSpcReduction="20000"/>
          </a:bodyPr>
          <a:lstStyle/>
          <a:p>
            <a:pPr algn="just">
              <a:lnSpc>
                <a:spcPct val="170000"/>
              </a:lnSpc>
            </a:pPr>
            <a:r>
              <a:rPr lang="en-US" sz="3100" b="0" i="0" dirty="0">
                <a:effectLst/>
                <a:latin typeface="+mj-lt"/>
              </a:rPr>
              <a:t>Import of services refers to the supply of a service, wherein the supplier is located outside India, the recipient is located in India, and the place of supply of service is in India. </a:t>
            </a:r>
          </a:p>
          <a:p>
            <a:pPr algn="just">
              <a:lnSpc>
                <a:spcPct val="170000"/>
              </a:lnSpc>
            </a:pPr>
            <a:r>
              <a:rPr lang="en-US" sz="3100" dirty="0">
                <a:latin typeface="+mj-lt"/>
              </a:rPr>
              <a:t>Typically, the supplier of goods or services pays the tax on supply.</a:t>
            </a:r>
          </a:p>
          <a:p>
            <a:pPr algn="just">
              <a:lnSpc>
                <a:spcPct val="170000"/>
              </a:lnSpc>
            </a:pPr>
            <a:r>
              <a:rPr lang="en-US" sz="3100" dirty="0">
                <a:latin typeface="+mj-lt"/>
              </a:rPr>
              <a:t> Under the Reverse Charge Mechanism, (RCM) the recipient of goods or services becomes liable to pay the tax, i.e., the chargeability gets reversed.</a:t>
            </a:r>
          </a:p>
          <a:p>
            <a:pPr algn="just">
              <a:lnSpc>
                <a:spcPct val="170000"/>
              </a:lnSpc>
            </a:pPr>
            <a:r>
              <a:rPr lang="en-US" sz="3100" b="0" i="0" dirty="0">
                <a:effectLst/>
                <a:latin typeface="+mj-lt"/>
              </a:rPr>
              <a:t>Import of services attracts GST under a reverse charge basis. Under GST, any person required to pay GST on a reverse charge basis is mandatorily required to obtain GST registration and </a:t>
            </a:r>
            <a:r>
              <a:rPr lang="en-US" sz="3100" b="1" dirty="0">
                <a:latin typeface="+mj-lt"/>
              </a:rPr>
              <a:t>file GST returns</a:t>
            </a:r>
            <a:r>
              <a:rPr lang="en-US" sz="3100" b="0" i="0" dirty="0">
                <a:effectLst/>
                <a:latin typeface="+mj-lt"/>
              </a:rPr>
              <a:t>, irrespective of any other criteria. </a:t>
            </a:r>
          </a:p>
          <a:p>
            <a:pPr algn="just">
              <a:lnSpc>
                <a:spcPct val="170000"/>
              </a:lnSpc>
            </a:pPr>
            <a:r>
              <a:rPr lang="en-US" sz="3100" dirty="0">
                <a:latin typeface="+mj-lt"/>
              </a:rPr>
              <a:t>Under GST, reverse Charge means the liability to pay tax rests with the recipient of supply instead of the supplier. </a:t>
            </a:r>
          </a:p>
          <a:p>
            <a:pPr algn="just">
              <a:lnSpc>
                <a:spcPct val="170000"/>
              </a:lnSpc>
            </a:pPr>
            <a:r>
              <a:rPr lang="en-US" sz="3100" dirty="0">
                <a:latin typeface="+mj-lt"/>
              </a:rPr>
              <a:t>In a reverse charge, the liability to pay GST becomes reversed.  Hence, such transactions are called reverse charge. </a:t>
            </a:r>
          </a:p>
          <a:p>
            <a:pPr algn="just">
              <a:lnSpc>
                <a:spcPct val="170000"/>
              </a:lnSpc>
            </a:pPr>
            <a:r>
              <a:rPr lang="en-US" sz="3100" dirty="0">
                <a:latin typeface="+mj-lt"/>
              </a:rPr>
              <a:t>The aim of reverse charge was to increase the taxpayer base and bring more of the unorganized entities into the </a:t>
            </a:r>
            <a:r>
              <a:rPr lang="en-US" dirty="0">
                <a:latin typeface="+mj-lt"/>
              </a:rPr>
              <a:t>tax net</a:t>
            </a:r>
          </a:p>
        </p:txBody>
      </p:sp>
    </p:spTree>
    <p:extLst>
      <p:ext uri="{BB962C8B-B14F-4D97-AF65-F5344CB8AC3E}">
        <p14:creationId xmlns:p14="http://schemas.microsoft.com/office/powerpoint/2010/main" val="757853770"/>
      </p:ext>
    </p:extLst>
  </p:cSld>
  <p:clrMapOvr>
    <a:overrideClrMapping bg1="lt1" tx1="dk1" bg2="lt2" tx2="dk2" accent1="accent1" accent2="accent2" accent3="accent3" accent4="accent4" accent5="accent5" accent6="accent6" hlink="hlink" folHlink="folHlink"/>
  </p:clrMapOvr>
</p:sld>
</file>

<file path=ppt/slides/slide15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0FA-1574-A291-8142-AA4954CA2791}"/>
              </a:ext>
            </a:extLst>
          </p:cNvPr>
          <p:cNvSpPr>
            <a:spLocks noGrp="1"/>
          </p:cNvSpPr>
          <p:nvPr>
            <p:ph type="title"/>
          </p:nvPr>
        </p:nvSpPr>
        <p:spPr/>
        <p:txBody>
          <a:bodyPr/>
          <a:lstStyle/>
          <a:p>
            <a:r>
              <a:rPr lang="en-IN" dirty="0"/>
              <a:t>GST Compliance for Reverse Charge</a:t>
            </a:r>
          </a:p>
        </p:txBody>
      </p:sp>
      <p:sp>
        <p:nvSpPr>
          <p:cNvPr id="3" name="Content Placeholder 2">
            <a:extLst>
              <a:ext uri="{FF2B5EF4-FFF2-40B4-BE49-F238E27FC236}">
                <a16:creationId xmlns:a16="http://schemas.microsoft.com/office/drawing/2014/main" id="{0FAD3D5E-08F8-4624-4E0D-7607A73C3D9B}"/>
              </a:ext>
            </a:extLst>
          </p:cNvPr>
          <p:cNvSpPr>
            <a:spLocks noGrp="1"/>
          </p:cNvSpPr>
          <p:nvPr>
            <p:ph idx="1"/>
          </p:nvPr>
        </p:nvSpPr>
        <p:spPr/>
        <p:txBody>
          <a:bodyPr>
            <a:normAutofit fontScale="77500" lnSpcReduction="20000"/>
          </a:bodyPr>
          <a:lstStyle/>
          <a:p>
            <a:pPr algn="just">
              <a:lnSpc>
                <a:spcPct val="150000"/>
              </a:lnSpc>
            </a:pPr>
            <a:r>
              <a:rPr lang="en-US" b="0" i="0" dirty="0">
                <a:solidFill>
                  <a:srgbClr val="314259"/>
                </a:solidFill>
                <a:effectLst/>
                <a:latin typeface="Gilroy"/>
              </a:rPr>
              <a:t>The registered buyer who has to pay GST under reverse charge has to do self-invoicing for the purchases made.   </a:t>
            </a:r>
          </a:p>
          <a:p>
            <a:pPr algn="just">
              <a:lnSpc>
                <a:spcPct val="150000"/>
              </a:lnSpc>
            </a:pPr>
            <a:r>
              <a:rPr lang="en-US" b="0" i="0" dirty="0">
                <a:effectLst/>
                <a:latin typeface="open sans" panose="020B0606030504020204" pitchFamily="34" charset="0"/>
              </a:rPr>
              <a:t>Under reverse charge, the responsibility for compliance is shifted to the recipient of goods rather than the supplier.</a:t>
            </a:r>
          </a:p>
          <a:p>
            <a:pPr algn="just">
              <a:lnSpc>
                <a:spcPct val="150000"/>
              </a:lnSpc>
            </a:pPr>
            <a:r>
              <a:rPr lang="en-US" b="0" i="0" dirty="0">
                <a:effectLst/>
                <a:latin typeface="open sans" panose="020B0606030504020204" pitchFamily="34" charset="0"/>
              </a:rPr>
              <a:t> Hence, any person who is required to pay tax under reverse charge must </a:t>
            </a:r>
            <a:r>
              <a:rPr lang="en-US" b="1"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obtain GST registration</a:t>
            </a:r>
            <a:r>
              <a:rPr lang="en-US" b="0" i="0" dirty="0">
                <a:effectLst/>
                <a:latin typeface="open sans" panose="020B0606030504020204" pitchFamily="34" charset="0"/>
              </a:rPr>
              <a:t> mandatorily.</a:t>
            </a:r>
          </a:p>
          <a:p>
            <a:pPr algn="just">
              <a:lnSpc>
                <a:spcPct val="150000"/>
              </a:lnSpc>
            </a:pPr>
            <a:r>
              <a:rPr lang="en-US" b="0" i="0" dirty="0">
                <a:effectLst/>
                <a:latin typeface="open sans" panose="020B0606030504020204" pitchFamily="34" charset="0"/>
              </a:rPr>
              <a:t>Further, the recipient of supply on a reverse charge basis must invoice him/herself and pay the tax due on the transaction to the Government directly.</a:t>
            </a:r>
          </a:p>
          <a:p>
            <a:pPr algn="just">
              <a:lnSpc>
                <a:spcPct val="150000"/>
              </a:lnSpc>
            </a:pPr>
            <a:r>
              <a:rPr lang="en-US" b="0" i="0" dirty="0">
                <a:effectLst/>
                <a:latin typeface="open sans" panose="020B0606030504020204" pitchFamily="34" charset="0"/>
              </a:rPr>
              <a:t> GST paid on reverse charge basis shall apply for the input tax credit if such goods and/or services used or the taxpayer might use for business.</a:t>
            </a:r>
          </a:p>
          <a:p>
            <a:pPr algn="just">
              <a:lnSpc>
                <a:spcPct val="150000"/>
              </a:lnSpc>
            </a:pPr>
            <a:endParaRPr lang="en-US" b="0" i="0" dirty="0">
              <a:solidFill>
                <a:srgbClr val="314259"/>
              </a:solidFill>
              <a:effectLst/>
              <a:latin typeface="Gilroy"/>
            </a:endParaRPr>
          </a:p>
          <a:p>
            <a:pPr algn="just">
              <a:lnSpc>
                <a:spcPct val="150000"/>
              </a:lnSpc>
            </a:pPr>
            <a:endParaRPr lang="en-IN" dirty="0"/>
          </a:p>
        </p:txBody>
      </p:sp>
    </p:spTree>
    <p:extLst>
      <p:ext uri="{BB962C8B-B14F-4D97-AF65-F5344CB8AC3E}">
        <p14:creationId xmlns:p14="http://schemas.microsoft.com/office/powerpoint/2010/main" val="3724000978"/>
      </p:ext>
    </p:extLst>
  </p:cSld>
  <p:clrMapOvr>
    <a:overrideClrMapping bg1="lt1" tx1="dk1" bg2="lt2" tx2="dk2" accent1="accent1" accent2="accent2" accent3="accent3" accent4="accent4" accent5="accent5" accent6="accent6" hlink="hlink" folHlink="folHlink"/>
  </p:clrMapOvr>
</p:sld>
</file>

<file path=ppt/slides/slide1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262E-53A0-62C2-BAD2-10BB6A660F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687CAB-7B11-D5A5-9DCA-172104A9D97D}"/>
              </a:ext>
            </a:extLst>
          </p:cNvPr>
          <p:cNvSpPr>
            <a:spLocks noGrp="1"/>
          </p:cNvSpPr>
          <p:nvPr>
            <p:ph idx="1"/>
          </p:nvPr>
        </p:nvSpPr>
        <p:spPr/>
        <p:txBody>
          <a:bodyPr/>
          <a:lstStyle/>
          <a:p>
            <a:pPr>
              <a:lnSpc>
                <a:spcPct val="150000"/>
              </a:lnSpc>
            </a:pPr>
            <a:r>
              <a:rPr lang="en-US" b="0" i="0" dirty="0">
                <a:solidFill>
                  <a:srgbClr val="292222"/>
                </a:solidFill>
                <a:effectLst/>
                <a:latin typeface="helvetica" panose="020B0604020202020204" pitchFamily="34" charset="0"/>
              </a:rPr>
              <a:t>Legal Sections : –</a:t>
            </a:r>
            <a:br>
              <a:rPr lang="en-US" dirty="0"/>
            </a:br>
            <a:r>
              <a:rPr lang="en-US" b="0" i="0" dirty="0">
                <a:solidFill>
                  <a:srgbClr val="292222"/>
                </a:solidFill>
                <a:effectLst/>
                <a:latin typeface="helvetica" panose="020B0604020202020204" pitchFamily="34" charset="0"/>
              </a:rPr>
              <a:t>Section 2(11) of IGST Act 2017</a:t>
            </a:r>
            <a:br>
              <a:rPr lang="en-US" dirty="0"/>
            </a:br>
            <a:r>
              <a:rPr lang="en-US" b="0" i="0" dirty="0">
                <a:solidFill>
                  <a:srgbClr val="292222"/>
                </a:solidFill>
                <a:effectLst/>
                <a:latin typeface="helvetica" panose="020B0604020202020204" pitchFamily="34" charset="0"/>
              </a:rPr>
              <a:t>”import of services” means the supply of any service, where––</a:t>
            </a:r>
            <a:br>
              <a:rPr lang="en-US" dirty="0"/>
            </a:br>
            <a:r>
              <a:rPr lang="en-US" b="0" i="0" dirty="0" err="1">
                <a:solidFill>
                  <a:srgbClr val="292222"/>
                </a:solidFill>
                <a:effectLst/>
                <a:latin typeface="helvetica" panose="020B0604020202020204" pitchFamily="34" charset="0"/>
              </a:rPr>
              <a:t>i</a:t>
            </a:r>
            <a:r>
              <a:rPr lang="en-US" b="0" i="0" dirty="0">
                <a:solidFill>
                  <a:srgbClr val="292222"/>
                </a:solidFill>
                <a:effectLst/>
                <a:latin typeface="helvetica" panose="020B0604020202020204" pitchFamily="34" charset="0"/>
              </a:rPr>
              <a:t>. the supplier of service is located outside India;</a:t>
            </a:r>
            <a:br>
              <a:rPr lang="en-US" dirty="0"/>
            </a:br>
            <a:r>
              <a:rPr lang="en-US" b="0" i="0" dirty="0">
                <a:solidFill>
                  <a:srgbClr val="292222"/>
                </a:solidFill>
                <a:effectLst/>
                <a:latin typeface="helvetica" panose="020B0604020202020204" pitchFamily="34" charset="0"/>
              </a:rPr>
              <a:t>ii. the recipient of service is located in India; and</a:t>
            </a:r>
            <a:br>
              <a:rPr lang="en-US" dirty="0"/>
            </a:br>
            <a:r>
              <a:rPr lang="en-US" b="0" i="0" dirty="0">
                <a:solidFill>
                  <a:srgbClr val="292222"/>
                </a:solidFill>
                <a:effectLst/>
                <a:latin typeface="helvetica" panose="020B0604020202020204" pitchFamily="34" charset="0"/>
              </a:rPr>
              <a:t>iii. the place of supply of service is in India;</a:t>
            </a:r>
            <a:endParaRPr lang="en-IN" dirty="0"/>
          </a:p>
        </p:txBody>
      </p:sp>
    </p:spTree>
    <p:extLst>
      <p:ext uri="{BB962C8B-B14F-4D97-AF65-F5344CB8AC3E}">
        <p14:creationId xmlns:p14="http://schemas.microsoft.com/office/powerpoint/2010/main" val="3936701264"/>
      </p:ext>
    </p:extLst>
  </p:cSld>
  <p:clrMapOvr>
    <a:overrideClrMapping bg1="lt1" tx1="dk1" bg2="lt2" tx2="dk2" accent1="accent1" accent2="accent2" accent3="accent3" accent4="accent4" accent5="accent5" accent6="accent6" hlink="hlink" folHlink="folHlink"/>
  </p:clrMapOvr>
</p:sld>
</file>

<file path=ppt/slides/slide1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1" descr="RCM under GST">
            <a:hlinkClick r:id="rId3"/>
            <a:extLst>
              <a:ext uri="{FF2B5EF4-FFF2-40B4-BE49-F238E27FC236}">
                <a16:creationId xmlns:a16="http://schemas.microsoft.com/office/drawing/2014/main" id="{0869C40D-83C7-BD22-B0B2-DC7353E8F5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563244"/>
            <a:ext cx="10759440" cy="6132195"/>
          </a:xfrm>
          <a:prstGeom prst="rect">
            <a:avLst/>
          </a:prstGeom>
          <a:noFill/>
          <a:ln>
            <a:noFill/>
          </a:ln>
        </p:spPr>
      </p:pic>
      <p:sp>
        <p:nvSpPr>
          <p:cNvPr id="3" name="Footer Placeholder 2">
            <a:extLst>
              <a:ext uri="{FF2B5EF4-FFF2-40B4-BE49-F238E27FC236}">
                <a16:creationId xmlns:a16="http://schemas.microsoft.com/office/drawing/2014/main" id="{7CC69543-0BC8-98D4-E99E-26986526BEA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04617B">
                    <a:shade val="90000"/>
                  </a:srgbClr>
                </a:solidFill>
                <a:effectLst/>
                <a:uLnTx/>
                <a:uFillTx/>
                <a:latin typeface="Constantia"/>
                <a:ea typeface="+mn-ea"/>
                <a:cs typeface="+mn-cs"/>
              </a:rPr>
              <a:t>Courtesy: saginfotech.com</a:t>
            </a:r>
          </a:p>
        </p:txBody>
      </p:sp>
    </p:spTree>
    <p:extLst>
      <p:ext uri="{BB962C8B-B14F-4D97-AF65-F5344CB8AC3E}">
        <p14:creationId xmlns:p14="http://schemas.microsoft.com/office/powerpoint/2010/main" val="1562803055"/>
      </p:ext>
    </p:extLst>
  </p:cSld>
  <p:clrMapOvr>
    <a:overrideClrMapping bg1="lt1" tx1="dk1" bg2="lt2" tx2="dk2" accent1="accent1" accent2="accent2" accent3="accent3" accent4="accent4" accent5="accent5" accent6="accent6" hlink="hlink" folHlink="folHlink"/>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4E8F-4847-B229-04CF-4FD436B4B0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695CC1-DBED-7C15-D4D0-8793C764DBAE}"/>
              </a:ext>
            </a:extLst>
          </p:cNvPr>
          <p:cNvSpPr>
            <a:spLocks noGrp="1"/>
          </p:cNvSpPr>
          <p:nvPr>
            <p:ph idx="1"/>
          </p:nvPr>
        </p:nvSpPr>
        <p:spPr/>
        <p:txBody>
          <a:bodyPr>
            <a:normAutofit fontScale="85000" lnSpcReduction="10000"/>
          </a:bodyPr>
          <a:lstStyle/>
          <a:p>
            <a:pPr marL="0" indent="0" algn="just">
              <a:lnSpc>
                <a:spcPct val="150000"/>
              </a:lnSpc>
              <a:spcBef>
                <a:spcPts val="715"/>
              </a:spcBef>
              <a:buNone/>
            </a:pPr>
            <a:r>
              <a:rPr lang="en-US" sz="1800" dirty="0">
                <a:latin typeface="Verdana" panose="020B0604030504040204" pitchFamily="34" charset="0"/>
                <a:ea typeface="Verdana" panose="020B0604030504040204" pitchFamily="34" charset="0"/>
              </a:rPr>
              <a:t>The GST applicability on the above two transactions will be :</a:t>
            </a:r>
          </a:p>
          <a:p>
            <a:pPr marL="170180" indent="-342900" algn="just">
              <a:lnSpc>
                <a:spcPct val="150000"/>
              </a:lnSpc>
              <a:spcBef>
                <a:spcPts val="715"/>
              </a:spcBef>
              <a:buFont typeface="+mj-lt"/>
              <a:buAutoNum type="alphaLcParenR"/>
            </a:pPr>
            <a:r>
              <a:rPr lang="en-US" sz="1800" dirty="0">
                <a:latin typeface="Verdana" panose="020B0604030504040204" pitchFamily="34" charset="0"/>
                <a:ea typeface="Verdana" panose="020B0604030504040204" pitchFamily="34" charset="0"/>
              </a:rPr>
              <a:t>Supplier of services located in India would be liable to pay integrated tax on reverse charge basis on the import of services on that portion of services which has been provided by the supplier located outside India to the recipient of services located outside India &amp; the said supplier of services located in India would be eligible for taking input tax credit of the integrated tax so paid.</a:t>
            </a:r>
          </a:p>
          <a:p>
            <a:pPr marL="170180" indent="-342900" algn="just">
              <a:lnSpc>
                <a:spcPct val="150000"/>
              </a:lnSpc>
              <a:spcBef>
                <a:spcPts val="715"/>
              </a:spcBef>
              <a:buFont typeface="+mj-lt"/>
              <a:buAutoNum type="alphaLcParenR"/>
            </a:pPr>
            <a:r>
              <a:rPr lang="en-US" sz="1800" spc="0" dirty="0">
                <a:effectLst/>
                <a:latin typeface="Verdana" panose="020B0604030504040204" pitchFamily="34" charset="0"/>
                <a:ea typeface="Verdana" panose="020B0604030504040204" pitchFamily="34" charset="0"/>
                <a:cs typeface="Verdana" panose="020B0604030504040204" pitchFamily="34" charset="0"/>
              </a:rPr>
              <a:t>The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total</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value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of</a:t>
            </a:r>
            <a:r>
              <a:rPr lang="en-US" sz="1800" spc="-3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consideration</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will</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be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the</a:t>
            </a:r>
            <a:r>
              <a:rPr lang="en-US" sz="1800" spc="-3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value</a:t>
            </a:r>
            <a:r>
              <a:rPr lang="en-US" sz="1800" spc="-3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of</a:t>
            </a:r>
            <a:r>
              <a:rPr lang="en-US" sz="1800" spc="-3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services as</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per</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the</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contract</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of</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exporter</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of</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services</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located</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in</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India</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&amp; Recipient</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of</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services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located</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outside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India,</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Thus,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even</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if</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spc="0" dirty="0">
                <a:effectLst/>
                <a:latin typeface="Verdana" panose="020B0604030504040204" pitchFamily="34" charset="0"/>
                <a:ea typeface="Verdana" panose="020B0604030504040204" pitchFamily="34" charset="0"/>
                <a:cs typeface="Verdana" panose="020B0604030504040204" pitchFamily="34" charset="0"/>
              </a:rPr>
              <a:t>the full consideration for the services as per the contract value is not received in convertible foreign exchange in India due to the fact that the recipient of services located outside India has directly paid to the supplier of services located outside India (for the outsourced part of the services), that portion of the consideration shall also be treated as receipt of consideration for export of services in terms of Section 2(6)(iv) of the IGST Act, 2017.</a:t>
            </a:r>
            <a:endParaRPr lang="en-IN" sz="1800" spc="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366238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37F-501F-5440-82A3-8F76634154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E0CD6F-D9D7-E328-11A0-DF2F1ABD9DC7}"/>
              </a:ext>
            </a:extLst>
          </p:cNvPr>
          <p:cNvSpPr>
            <a:spLocks noGrp="1"/>
          </p:cNvSpPr>
          <p:nvPr>
            <p:ph idx="1"/>
          </p:nvPr>
        </p:nvSpPr>
        <p:spPr/>
        <p:txBody>
          <a:bodyPr>
            <a:normAutofit fontScale="92500" lnSpcReduction="10000"/>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(12) "customs port" means any port appointed under clause (a) of section 7 to be a customs port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15</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and includes a place appointed under clause (aa) of that section to be an inland container depot];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(13) "customs station" means any customs port,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16</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[customs airport, international courier terminal, foreign post office] or land customs station;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(14) "dutiable goods" means any goods which are chargeable to duty and on which duty has not been paid;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(15) "duty" means a duty of customs leviable under this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(16) "entry" in relation to goods means an entry made in a bill of entry, shipping bill or bill of export and includes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17</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  *] the entry made under the regulations made under section 84;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(17) "examination", in relation to any goods, includes measurement and weighment thereof;</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(18) "export", with its grammatical variations and cognate expressions, means taking out of India to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9331409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CAEA-FB15-5B96-8B78-0CE132CE2AEF}"/>
              </a:ext>
            </a:extLst>
          </p:cNvPr>
          <p:cNvSpPr>
            <a:spLocks noGrp="1"/>
          </p:cNvSpPr>
          <p:nvPr>
            <p:ph type="title"/>
          </p:nvPr>
        </p:nvSpPr>
        <p:spPr>
          <a:xfrm>
            <a:off x="609600" y="704088"/>
            <a:ext cx="10972800" cy="525272"/>
          </a:xfrm>
        </p:spPr>
        <p:txBody>
          <a:bodyPr>
            <a:normAutofit fontScale="90000"/>
          </a:bodyPr>
          <a:lstStyle/>
          <a:p>
            <a:br>
              <a:rPr lang="en-IN" b="1" i="0" dirty="0">
                <a:solidFill>
                  <a:srgbClr val="111111"/>
                </a:solidFill>
                <a:effectLst/>
                <a:latin typeface="raleway" pitchFamily="2" charset="0"/>
              </a:rPr>
            </a:br>
            <a:r>
              <a:rPr lang="en-IN" b="1" i="0" dirty="0">
                <a:solidFill>
                  <a:srgbClr val="111111"/>
                </a:solidFill>
                <a:effectLst/>
                <a:latin typeface="raleway" pitchFamily="2" charset="0"/>
              </a:rPr>
              <a:t>OIDAR Services</a:t>
            </a:r>
            <a:endParaRPr lang="en-IN" dirty="0"/>
          </a:p>
        </p:txBody>
      </p:sp>
      <p:sp>
        <p:nvSpPr>
          <p:cNvPr id="3" name="Content Placeholder 2">
            <a:extLst>
              <a:ext uri="{FF2B5EF4-FFF2-40B4-BE49-F238E27FC236}">
                <a16:creationId xmlns:a16="http://schemas.microsoft.com/office/drawing/2014/main" id="{1226957D-2FB0-66BC-CFDC-C0629F5DE41A}"/>
              </a:ext>
            </a:extLst>
          </p:cNvPr>
          <p:cNvSpPr>
            <a:spLocks noGrp="1"/>
          </p:cNvSpPr>
          <p:nvPr>
            <p:ph idx="1"/>
          </p:nvPr>
        </p:nvSpPr>
        <p:spPr>
          <a:xfrm>
            <a:off x="609600" y="1229360"/>
            <a:ext cx="10972800" cy="5095240"/>
          </a:xfrm>
        </p:spPr>
        <p:txBody>
          <a:bodyPr>
            <a:normAutofit fontScale="62500" lnSpcReduction="20000"/>
          </a:bodyPr>
          <a:lstStyle/>
          <a:p>
            <a:pPr algn="just">
              <a:lnSpc>
                <a:spcPct val="170000"/>
              </a:lnSpc>
            </a:pPr>
            <a:r>
              <a:rPr lang="en-US" b="0" i="0" dirty="0">
                <a:effectLst/>
                <a:latin typeface="open sans" panose="020B0606030504020204" pitchFamily="34" charset="0"/>
              </a:rPr>
              <a:t>OIDAR services or Online Information and Database Access or Retrieval Services attract GST. Persons providing OIDAR services should mandatorily acquire GST registration.</a:t>
            </a:r>
          </a:p>
          <a:p>
            <a:pPr algn="just">
              <a:lnSpc>
                <a:spcPct val="170000"/>
              </a:lnSpc>
            </a:pPr>
            <a:r>
              <a:rPr lang="en-US" b="0" i="0" dirty="0">
                <a:effectLst/>
                <a:latin typeface="open sans" panose="020B0606030504020204" pitchFamily="34" charset="0"/>
              </a:rPr>
              <a:t>Import of services with consideration whether or not in the course or furtherance of business, shall apply as supply. </a:t>
            </a:r>
          </a:p>
          <a:p>
            <a:pPr algn="just">
              <a:lnSpc>
                <a:spcPct val="170000"/>
              </a:lnSpc>
            </a:pPr>
            <a:r>
              <a:rPr lang="en-US" b="0" i="0" dirty="0">
                <a:effectLst/>
                <a:latin typeface="open sans" panose="020B0606030504020204" pitchFamily="34" charset="0"/>
              </a:rPr>
              <a:t>Hence, import of service by most businesses would be taxable under GST on reverse charge basis.</a:t>
            </a:r>
          </a:p>
          <a:p>
            <a:pPr algn="just">
              <a:lnSpc>
                <a:spcPct val="170000"/>
              </a:lnSpc>
            </a:pPr>
            <a:r>
              <a:rPr lang="en-US" b="0" i="0" dirty="0">
                <a:effectLst/>
                <a:latin typeface="open sans" panose="020B0606030504020204" pitchFamily="34" charset="0"/>
              </a:rPr>
              <a:t>In respect of import of online information and database access or retrieval services (OIDAR) by unregistered, non-taxable recipients, the supplier located outside India will be responsible for payment of taxes. </a:t>
            </a:r>
          </a:p>
          <a:p>
            <a:pPr algn="just">
              <a:lnSpc>
                <a:spcPct val="170000"/>
              </a:lnSpc>
            </a:pPr>
            <a:r>
              <a:rPr lang="en-US" b="0" i="0" dirty="0">
                <a:effectLst/>
                <a:latin typeface="open sans" panose="020B0606030504020204" pitchFamily="34" charset="0"/>
              </a:rPr>
              <a:t>Hence, the service provider outside of India will have to </a:t>
            </a:r>
            <a:r>
              <a:rPr lang="en-US" b="1"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obtain non-resident taxable person GST registration</a:t>
            </a:r>
            <a:r>
              <a:rPr lang="en-US" b="0" i="0" dirty="0">
                <a:effectLst/>
                <a:latin typeface="open sans" panose="020B0606030504020204" pitchFamily="34" charset="0"/>
              </a:rPr>
              <a:t> and </a:t>
            </a:r>
            <a:r>
              <a:rPr lang="en-US" b="1"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file monthly GSTR-5 returns</a:t>
            </a:r>
            <a:r>
              <a:rPr lang="en-US" b="0" i="0" dirty="0">
                <a:effectLst/>
                <a:latin typeface="open sans" panose="020B0606030504020204" pitchFamily="34" charset="0"/>
              </a:rPr>
              <a:t>.</a:t>
            </a:r>
          </a:p>
          <a:p>
            <a:pPr algn="just">
              <a:lnSpc>
                <a:spcPct val="170000"/>
              </a:lnSpc>
            </a:pPr>
            <a:r>
              <a:rPr lang="en-US" dirty="0">
                <a:latin typeface="open sans" panose="020B0606030504020204" pitchFamily="34" charset="0"/>
              </a:rPr>
              <a:t>The Goods and Services Tax Return 5 is a document/statement that has to be filed by every registered non-resident taxable person for the period during which they carry out businesses transactions in India. This can either be done online or from a tax facilitation </a:t>
            </a:r>
            <a:r>
              <a:rPr lang="en-US" dirty="0" err="1">
                <a:latin typeface="open sans" panose="020B0606030504020204" pitchFamily="34" charset="0"/>
              </a:rPr>
              <a:t>centre</a:t>
            </a:r>
            <a:r>
              <a:rPr lang="en-US" dirty="0">
                <a:latin typeface="open sans" panose="020B0606030504020204" pitchFamily="34" charset="0"/>
              </a:rPr>
              <a:t>.</a:t>
            </a:r>
            <a:endParaRPr lang="en-IN" dirty="0">
              <a:latin typeface="open sans" panose="020B0606030504020204" pitchFamily="34" charset="0"/>
            </a:endParaRPr>
          </a:p>
        </p:txBody>
      </p:sp>
    </p:spTree>
    <p:extLst>
      <p:ext uri="{BB962C8B-B14F-4D97-AF65-F5344CB8AC3E}">
        <p14:creationId xmlns:p14="http://schemas.microsoft.com/office/powerpoint/2010/main" val="1968183064"/>
      </p:ext>
    </p:extLst>
  </p:cSld>
  <p:clrMapOvr>
    <a:overrideClrMapping bg1="lt1" tx1="dk1" bg2="lt2" tx2="dk2" accent1="accent1" accent2="accent2" accent3="accent3" accent4="accent4" accent5="accent5" accent6="accent6" hlink="hlink" folHlink="folHlink"/>
  </p:clrMapOvr>
</p:sld>
</file>

<file path=ppt/slides/slide1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804E-1679-24BA-FF84-FCBBE639BF84}"/>
              </a:ext>
            </a:extLst>
          </p:cNvPr>
          <p:cNvSpPr>
            <a:spLocks noGrp="1"/>
          </p:cNvSpPr>
          <p:nvPr>
            <p:ph type="title"/>
          </p:nvPr>
        </p:nvSpPr>
        <p:spPr/>
        <p:txBody>
          <a:bodyPr/>
          <a:lstStyle/>
          <a:p>
            <a:r>
              <a:rPr lang="en-IN" dirty="0"/>
              <a:t>IMPORT AND GST	</a:t>
            </a:r>
          </a:p>
        </p:txBody>
      </p:sp>
      <p:sp>
        <p:nvSpPr>
          <p:cNvPr id="3" name="Content Placeholder 2">
            <a:extLst>
              <a:ext uri="{FF2B5EF4-FFF2-40B4-BE49-F238E27FC236}">
                <a16:creationId xmlns:a16="http://schemas.microsoft.com/office/drawing/2014/main" id="{0BD3075E-84A8-C9BB-2B22-6EFC81DC6800}"/>
              </a:ext>
            </a:extLst>
          </p:cNvPr>
          <p:cNvSpPr>
            <a:spLocks noGrp="1"/>
          </p:cNvSpPr>
          <p:nvPr>
            <p:ph idx="1"/>
          </p:nvPr>
        </p:nvSpPr>
        <p:spPr/>
        <p:txBody>
          <a:bodyPr>
            <a:normAutofit fontScale="70000" lnSpcReduction="20000"/>
          </a:bodyPr>
          <a:lstStyle/>
          <a:p>
            <a:pPr algn="just">
              <a:lnSpc>
                <a:spcPct val="160000"/>
              </a:lnSpc>
            </a:pPr>
            <a:r>
              <a:rPr lang="en-US" dirty="0">
                <a:latin typeface="+mj-lt"/>
              </a:rPr>
              <a:t>Import of goods or services will be treated as deemed inter-State supplies and would be subject to Integrated tax. </a:t>
            </a:r>
          </a:p>
          <a:p>
            <a:pPr algn="just">
              <a:lnSpc>
                <a:spcPct val="160000"/>
              </a:lnSpc>
            </a:pPr>
            <a:r>
              <a:rPr lang="en-US" dirty="0">
                <a:latin typeface="+mj-lt"/>
              </a:rPr>
              <a:t>While IGST on import of services would be leviable under the IGST Act, the levy of the IGST on import of goods would be levied under the Customs Act, 1962 read with the Custom Tariff Act, 1975. </a:t>
            </a:r>
          </a:p>
          <a:p>
            <a:pPr algn="just">
              <a:lnSpc>
                <a:spcPct val="160000"/>
              </a:lnSpc>
            </a:pPr>
            <a:r>
              <a:rPr lang="en-US" dirty="0">
                <a:latin typeface="+mj-lt"/>
              </a:rPr>
              <a:t>The importer of services will have to pay tax on reverse charge basis.</a:t>
            </a:r>
          </a:p>
          <a:p>
            <a:pPr algn="just">
              <a:lnSpc>
                <a:spcPct val="160000"/>
              </a:lnSpc>
            </a:pPr>
            <a:r>
              <a:rPr lang="en-US" dirty="0">
                <a:latin typeface="+mj-lt"/>
              </a:rPr>
              <a:t> However, in respect of import of online information and database access or retrieval services (OIDAR) by unregistered, non-taxable recipients, the supplier located outside India shall be responsible for payment of taxes (IGST).</a:t>
            </a:r>
          </a:p>
          <a:p>
            <a:pPr algn="just">
              <a:lnSpc>
                <a:spcPct val="160000"/>
              </a:lnSpc>
            </a:pPr>
            <a:r>
              <a:rPr lang="en-US" dirty="0">
                <a:latin typeface="+mj-lt"/>
              </a:rPr>
              <a:t> Either the supplier will have to take registration or will have to appoint a person in India for payment of taxes.</a:t>
            </a:r>
            <a:endParaRPr lang="en-IN" dirty="0">
              <a:latin typeface="+mj-lt"/>
            </a:endParaRPr>
          </a:p>
        </p:txBody>
      </p:sp>
    </p:spTree>
    <p:extLst>
      <p:ext uri="{BB962C8B-B14F-4D97-AF65-F5344CB8AC3E}">
        <p14:creationId xmlns:p14="http://schemas.microsoft.com/office/powerpoint/2010/main" val="1550498615"/>
      </p:ext>
    </p:extLst>
  </p:cSld>
  <p:clrMapOvr>
    <a:overrideClrMapping bg1="lt1" tx1="dk1" bg2="lt2" tx2="dk2" accent1="accent1" accent2="accent2" accent3="accent3" accent4="accent4" accent5="accent5" accent6="accent6" hlink="hlink" folHlink="folHlink"/>
  </p:clrMapOvr>
</p:sld>
</file>

<file path=ppt/slides/slide16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9FC1-DC62-FF3A-BCEB-50798DAB3EC3}"/>
              </a:ext>
            </a:extLst>
          </p:cNvPr>
          <p:cNvSpPr>
            <a:spLocks noGrp="1"/>
          </p:cNvSpPr>
          <p:nvPr>
            <p:ph type="title"/>
          </p:nvPr>
        </p:nvSpPr>
        <p:spPr>
          <a:xfrm>
            <a:off x="609600" y="704088"/>
            <a:ext cx="10972800" cy="5557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D58B1AD-292C-8D55-2436-B79B34563082}"/>
              </a:ext>
            </a:extLst>
          </p:cNvPr>
          <p:cNvSpPr>
            <a:spLocks noGrp="1"/>
          </p:cNvSpPr>
          <p:nvPr>
            <p:ph idx="1"/>
          </p:nvPr>
        </p:nvSpPr>
        <p:spPr>
          <a:xfrm>
            <a:off x="609600" y="1473200"/>
            <a:ext cx="10972800" cy="5029200"/>
          </a:xfrm>
        </p:spPr>
        <p:txBody>
          <a:bodyPr>
            <a:normAutofit fontScale="77500" lnSpcReduction="20000"/>
          </a:bodyPr>
          <a:lstStyle/>
          <a:p>
            <a:pPr algn="just">
              <a:lnSpc>
                <a:spcPct val="160000"/>
              </a:lnSpc>
            </a:pPr>
            <a:r>
              <a:rPr lang="en-US" dirty="0">
                <a:latin typeface="+mj-lt"/>
              </a:rPr>
              <a:t>The integrated tax on goods shall be in addition to the applicable Basic Customs Duty (BCD) which is levied as per the Customs Tariff Act. </a:t>
            </a:r>
          </a:p>
          <a:p>
            <a:pPr algn="just">
              <a:lnSpc>
                <a:spcPct val="160000"/>
              </a:lnSpc>
            </a:pPr>
            <a:r>
              <a:rPr lang="en-US" dirty="0">
                <a:latin typeface="+mj-lt"/>
              </a:rPr>
              <a:t>The Customs Tariff Act, 1975 has accordingly been amended to provide for levy of integrated tax and the compensation </a:t>
            </a:r>
            <a:r>
              <a:rPr lang="en-US" dirty="0" err="1">
                <a:latin typeface="+mj-lt"/>
              </a:rPr>
              <a:t>cess</a:t>
            </a:r>
            <a:r>
              <a:rPr lang="en-US" dirty="0">
                <a:latin typeface="+mj-lt"/>
              </a:rPr>
              <a:t> on imported goods.</a:t>
            </a:r>
          </a:p>
          <a:p>
            <a:pPr algn="just">
              <a:lnSpc>
                <a:spcPct val="160000"/>
              </a:lnSpc>
            </a:pPr>
            <a:r>
              <a:rPr lang="en-US" dirty="0">
                <a:latin typeface="+mj-lt"/>
              </a:rPr>
              <a:t> Accordingly, any goods which are imported into India shall, in addition to the Basic Customs duty, be liable to integrated tax at such rate as is leviable under the IGST Act, 2017 on a like article on its supply in India.</a:t>
            </a:r>
          </a:p>
          <a:p>
            <a:pPr algn="just">
              <a:lnSpc>
                <a:spcPct val="160000"/>
              </a:lnSpc>
            </a:pPr>
            <a:r>
              <a:rPr lang="en-US" dirty="0">
                <a:latin typeface="+mj-lt"/>
              </a:rPr>
              <a:t> Further, the value of the goods for the purpose of levying Integrated tax shall be assessable value plus Customs Duty levied under the Act, and any other duty chargeable on the said goods under any law for the time being in force as an addition to, and in the same manner as, a duty of customs.</a:t>
            </a:r>
            <a:endParaRPr lang="en-IN" dirty="0">
              <a:latin typeface="+mj-lt"/>
            </a:endParaRPr>
          </a:p>
        </p:txBody>
      </p:sp>
    </p:spTree>
    <p:extLst>
      <p:ext uri="{BB962C8B-B14F-4D97-AF65-F5344CB8AC3E}">
        <p14:creationId xmlns:p14="http://schemas.microsoft.com/office/powerpoint/2010/main" val="2186611543"/>
      </p:ext>
    </p:extLst>
  </p:cSld>
  <p:clrMapOvr>
    <a:overrideClrMapping bg1="lt1" tx1="dk1" bg2="lt2" tx2="dk2" accent1="accent1" accent2="accent2" accent3="accent3" accent4="accent4" accent5="accent5" accent6="accent6" hlink="hlink" folHlink="folHlink"/>
  </p:clrMapOvr>
</p:sld>
</file>

<file path=ppt/slides/slide1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DECC-5C66-2B34-D63E-232A9850FD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78EE53-39B9-37C5-974A-B1C8D55EAF16}"/>
              </a:ext>
            </a:extLst>
          </p:cNvPr>
          <p:cNvSpPr>
            <a:spLocks noGrp="1"/>
          </p:cNvSpPr>
          <p:nvPr>
            <p:ph idx="1"/>
          </p:nvPr>
        </p:nvSpPr>
        <p:spPr/>
        <p:txBody>
          <a:bodyPr/>
          <a:lstStyle/>
          <a:p>
            <a:pPr algn="just">
              <a:lnSpc>
                <a:spcPct val="150000"/>
              </a:lnSpc>
            </a:pPr>
            <a:r>
              <a:rPr lang="en-US" dirty="0">
                <a:latin typeface="+mj-lt"/>
              </a:rPr>
              <a:t>Import as Baggage: Passenger Baggage are exempted from IGST as well as compensation </a:t>
            </a:r>
            <a:r>
              <a:rPr lang="en-US" dirty="0" err="1">
                <a:latin typeface="+mj-lt"/>
              </a:rPr>
              <a:t>cess</a:t>
            </a:r>
            <a:r>
              <a:rPr lang="en-US" dirty="0">
                <a:latin typeface="+mj-lt"/>
              </a:rPr>
              <a:t>. The basic customs duty at the rate of 35% and the applicable education </a:t>
            </a:r>
            <a:r>
              <a:rPr lang="en-US" dirty="0" err="1">
                <a:latin typeface="+mj-lt"/>
              </a:rPr>
              <a:t>cess</a:t>
            </a:r>
            <a:r>
              <a:rPr lang="en-US" dirty="0">
                <a:latin typeface="+mj-lt"/>
              </a:rPr>
              <a:t> shall be leviable on the value which is in excess of the duty free allowances provided under the Baggage Rules, 2016.</a:t>
            </a:r>
          </a:p>
          <a:p>
            <a:pPr algn="just">
              <a:lnSpc>
                <a:spcPct val="150000"/>
              </a:lnSpc>
            </a:pPr>
            <a:r>
              <a:rPr lang="en-US" dirty="0">
                <a:latin typeface="+mj-lt"/>
              </a:rPr>
              <a:t>IGST will be applicable on the warehoused goods at the time of ex bonding for home consumption.</a:t>
            </a:r>
            <a:endParaRPr lang="en-IN" dirty="0">
              <a:latin typeface="+mj-lt"/>
            </a:endParaRPr>
          </a:p>
        </p:txBody>
      </p:sp>
    </p:spTree>
    <p:extLst>
      <p:ext uri="{BB962C8B-B14F-4D97-AF65-F5344CB8AC3E}">
        <p14:creationId xmlns:p14="http://schemas.microsoft.com/office/powerpoint/2010/main" val="847146116"/>
      </p:ext>
    </p:extLst>
  </p:cSld>
  <p:clrMapOvr>
    <a:overrideClrMapping bg1="lt1" tx1="dk1" bg2="lt2" tx2="dk2" accent1="accent1" accent2="accent2" accent3="accent3" accent4="accent4" accent5="accent5" accent6="accent6" hlink="hlink" folHlink="folHlink"/>
  </p:clrMapOvr>
</p:sld>
</file>

<file path=ppt/slides/slide1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4D48-6F8C-29B0-2EEF-CBE33CE338B2}"/>
              </a:ext>
            </a:extLst>
          </p:cNvPr>
          <p:cNvSpPr>
            <a:spLocks noGrp="1"/>
          </p:cNvSpPr>
          <p:nvPr>
            <p:ph type="title"/>
          </p:nvPr>
        </p:nvSpPr>
        <p:spPr/>
        <p:txBody>
          <a:bodyPr/>
          <a:lstStyle/>
          <a:p>
            <a:r>
              <a:rPr lang="en-US" dirty="0"/>
              <a:t>Advance Ruling</a:t>
            </a:r>
            <a:endParaRPr lang="en-IN" dirty="0"/>
          </a:p>
        </p:txBody>
      </p:sp>
      <p:sp>
        <p:nvSpPr>
          <p:cNvPr id="3" name="Content Placeholder 2">
            <a:extLst>
              <a:ext uri="{FF2B5EF4-FFF2-40B4-BE49-F238E27FC236}">
                <a16:creationId xmlns:a16="http://schemas.microsoft.com/office/drawing/2014/main" id="{6CC79EC9-6F04-1C0B-1867-87D0FA0FD8D9}"/>
              </a:ext>
            </a:extLst>
          </p:cNvPr>
          <p:cNvSpPr>
            <a:spLocks noGrp="1"/>
          </p:cNvSpPr>
          <p:nvPr>
            <p:ph idx="1"/>
          </p:nvPr>
        </p:nvSpPr>
        <p:spPr/>
        <p:txBody>
          <a:bodyPr>
            <a:normAutofit fontScale="77500" lnSpcReduction="20000"/>
          </a:bodyPr>
          <a:lstStyle/>
          <a:p>
            <a:pPr algn="just">
              <a:lnSpc>
                <a:spcPct val="150000"/>
              </a:lnSpc>
            </a:pPr>
            <a:r>
              <a:rPr lang="en-US" dirty="0">
                <a:latin typeface="+mj-lt"/>
              </a:rPr>
              <a:t>Advance ruling means a written decision on any of the questions relating to classification of goods, applicability of notifications having a bearing on the rate of duty, and other similar notifications, principles to be adopted for the purposes of valuation of the goods, or determination of country of origin raised by the applicant in his application in respect of any goods prior to its importation or exportation.</a:t>
            </a:r>
          </a:p>
          <a:p>
            <a:pPr algn="just">
              <a:lnSpc>
                <a:spcPct val="150000"/>
              </a:lnSpc>
            </a:pPr>
            <a:r>
              <a:rPr lang="en-US" dirty="0">
                <a:latin typeface="+mj-lt"/>
              </a:rPr>
              <a:t>The statutory provisions relating to advance rulings in matters relating to Customs are contained in Chapter V-B of the Customs Act, 1962 .  </a:t>
            </a:r>
          </a:p>
          <a:p>
            <a:pPr algn="just">
              <a:lnSpc>
                <a:spcPct val="150000"/>
              </a:lnSpc>
            </a:pPr>
            <a:r>
              <a:rPr lang="en-US" dirty="0">
                <a:latin typeface="+mj-lt"/>
              </a:rPr>
              <a:t>The sections under Chapter V-B are from 28 E to 28 M</a:t>
            </a:r>
          </a:p>
          <a:p>
            <a:pPr algn="just">
              <a:lnSpc>
                <a:spcPct val="150000"/>
              </a:lnSpc>
            </a:pPr>
            <a:r>
              <a:rPr lang="en-US" b="0" i="0" dirty="0">
                <a:solidFill>
                  <a:srgbClr val="333333"/>
                </a:solidFill>
                <a:effectLst/>
                <a:latin typeface="Arial" panose="020B0604020202020204" pitchFamily="34" charset="0"/>
              </a:rPr>
              <a:t>Advance Rulings was introduced in Customs (and Central Excise) vide the Finance Act, 1999 and later extended to Service Tax vide the Finance Act, 2003.</a:t>
            </a:r>
            <a:endParaRPr lang="en-US" dirty="0">
              <a:latin typeface="+mj-lt"/>
            </a:endParaRPr>
          </a:p>
        </p:txBody>
      </p:sp>
    </p:spTree>
    <p:extLst>
      <p:ext uri="{BB962C8B-B14F-4D97-AF65-F5344CB8AC3E}">
        <p14:creationId xmlns:p14="http://schemas.microsoft.com/office/powerpoint/2010/main" val="983158830"/>
      </p:ext>
    </p:extLst>
  </p:cSld>
  <p:clrMapOvr>
    <a:overrideClrMapping bg1="lt1" tx1="dk1" bg2="lt2" tx2="dk2" accent1="accent1" accent2="accent2" accent3="accent3" accent4="accent4" accent5="accent5" accent6="accent6" hlink="hlink" folHlink="folHlink"/>
  </p:clrMapOvr>
</p:sld>
</file>

<file path=ppt/slides/slide1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69FF-559C-087A-0F4F-172F1623173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A8A3606-AC04-11BA-CC40-D83B5785DC69}"/>
              </a:ext>
            </a:extLst>
          </p:cNvPr>
          <p:cNvSpPr>
            <a:spLocks noGrp="1"/>
          </p:cNvSpPr>
          <p:nvPr>
            <p:ph idx="1"/>
          </p:nvPr>
        </p:nvSpPr>
        <p:spPr/>
        <p:txBody>
          <a:bodyPr/>
          <a:lstStyle/>
          <a:p>
            <a:pPr algn="just">
              <a:lnSpc>
                <a:spcPct val="150000"/>
              </a:lnSpc>
            </a:pPr>
            <a:r>
              <a:rPr lang="en-US" dirty="0">
                <a:latin typeface="+mj-lt"/>
              </a:rPr>
              <a:t>For persons who whish to have clear idea on tax liabilities before venturing into a particular </a:t>
            </a:r>
            <a:r>
              <a:rPr lang="en-US" dirty="0">
                <a:solidFill>
                  <a:srgbClr val="FF0000"/>
                </a:solidFill>
                <a:latin typeface="+mj-lt"/>
              </a:rPr>
              <a:t>taxable</a:t>
            </a:r>
            <a:r>
              <a:rPr lang="en-US" dirty="0">
                <a:latin typeface="+mj-lt"/>
              </a:rPr>
              <a:t> activity , a statutory mechanism has been provided in the form of Advance Rulings.</a:t>
            </a:r>
          </a:p>
          <a:p>
            <a:pPr algn="just">
              <a:lnSpc>
                <a:spcPct val="150000"/>
              </a:lnSpc>
            </a:pPr>
            <a:r>
              <a:rPr lang="en-US" dirty="0">
                <a:latin typeface="+mj-lt"/>
              </a:rPr>
              <a:t>As the name suggests, it is sought and given before the commencement of a particular activity and it is a “Ruling” </a:t>
            </a:r>
            <a:r>
              <a:rPr lang="en-US" dirty="0" err="1">
                <a:latin typeface="+mj-lt"/>
              </a:rPr>
              <a:t>i</a:t>
            </a:r>
            <a:r>
              <a:rPr lang="en-US" dirty="0">
                <a:latin typeface="+mj-lt"/>
              </a:rPr>
              <a:t>..e it is in the nature of an order biding the parties involved.</a:t>
            </a:r>
          </a:p>
          <a:p>
            <a:pPr algn="just">
              <a:lnSpc>
                <a:spcPct val="150000"/>
              </a:lnSpc>
            </a:pPr>
            <a:r>
              <a:rPr lang="en-US" dirty="0">
                <a:latin typeface="+mj-lt"/>
              </a:rPr>
              <a:t>For this purpose, Authority for Advance Rulings has been established.	</a:t>
            </a:r>
            <a:endParaRPr lang="en-IN" dirty="0">
              <a:latin typeface="+mj-lt"/>
            </a:endParaRPr>
          </a:p>
        </p:txBody>
      </p:sp>
    </p:spTree>
    <p:extLst>
      <p:ext uri="{BB962C8B-B14F-4D97-AF65-F5344CB8AC3E}">
        <p14:creationId xmlns:p14="http://schemas.microsoft.com/office/powerpoint/2010/main" val="802086139"/>
      </p:ext>
    </p:extLst>
  </p:cSld>
  <p:clrMapOvr>
    <a:overrideClrMapping bg1="lt1" tx1="dk1" bg2="lt2" tx2="dk2" accent1="accent1" accent2="accent2" accent3="accent3" accent4="accent4" accent5="accent5" accent6="accent6" hlink="hlink" folHlink="folHlink"/>
  </p:clrMapOvr>
</p:sld>
</file>

<file path=ppt/slides/slide1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47A9-F3F2-E8A7-22DA-F7C22E6B3187}"/>
              </a:ext>
            </a:extLst>
          </p:cNvPr>
          <p:cNvSpPr>
            <a:spLocks noGrp="1"/>
          </p:cNvSpPr>
          <p:nvPr>
            <p:ph type="title"/>
          </p:nvPr>
        </p:nvSpPr>
        <p:spPr>
          <a:xfrm>
            <a:off x="609600" y="704088"/>
            <a:ext cx="10972800" cy="799592"/>
          </a:xfrm>
        </p:spPr>
        <p:txBody>
          <a:bodyPr>
            <a:normAutofit fontScale="90000"/>
          </a:bodyPr>
          <a:lstStyle/>
          <a:p>
            <a:r>
              <a:rPr lang="en-US" dirty="0"/>
              <a:t>Persons eligible to seek Advance Ruling	</a:t>
            </a:r>
            <a:endParaRPr lang="en-IN" dirty="0"/>
          </a:p>
        </p:txBody>
      </p:sp>
      <p:sp>
        <p:nvSpPr>
          <p:cNvPr id="3" name="Content Placeholder 2">
            <a:extLst>
              <a:ext uri="{FF2B5EF4-FFF2-40B4-BE49-F238E27FC236}">
                <a16:creationId xmlns:a16="http://schemas.microsoft.com/office/drawing/2014/main" id="{D0E2CFFD-0EDC-6CDC-CAFE-B58877D24E0A}"/>
              </a:ext>
            </a:extLst>
          </p:cNvPr>
          <p:cNvSpPr>
            <a:spLocks noGrp="1"/>
          </p:cNvSpPr>
          <p:nvPr>
            <p:ph idx="1"/>
          </p:nvPr>
        </p:nvSpPr>
        <p:spPr>
          <a:xfrm>
            <a:off x="609600" y="1503680"/>
            <a:ext cx="10972800" cy="4958080"/>
          </a:xfrm>
        </p:spPr>
        <p:txBody>
          <a:bodyPr>
            <a:normAutofit fontScale="62500" lnSpcReduction="20000"/>
          </a:bodyPr>
          <a:lstStyle/>
          <a:p>
            <a:pPr marL="514350" indent="-514350">
              <a:lnSpc>
                <a:spcPct val="170000"/>
              </a:lnSpc>
              <a:buFont typeface="+mj-lt"/>
              <a:buAutoNum type="alphaLcParenR"/>
            </a:pPr>
            <a:r>
              <a:rPr lang="en-US" dirty="0">
                <a:latin typeface="+mj-lt"/>
              </a:rPr>
              <a:t>Any person who is a nonresident setting up a joint venture in India in collaboration with a non resident or resident.</a:t>
            </a:r>
          </a:p>
          <a:p>
            <a:pPr marL="514350" indent="-514350">
              <a:lnSpc>
                <a:spcPct val="170000"/>
              </a:lnSpc>
              <a:buFont typeface="+mj-lt"/>
              <a:buAutoNum type="alphaLcParenR"/>
            </a:pPr>
            <a:r>
              <a:rPr lang="en-US" dirty="0">
                <a:latin typeface="+mj-lt"/>
              </a:rPr>
              <a:t>Any person who is a resident setting up a joint venture in India in corroboration with a non resident</a:t>
            </a:r>
          </a:p>
          <a:p>
            <a:pPr marL="514350" indent="-514350">
              <a:lnSpc>
                <a:spcPct val="170000"/>
              </a:lnSpc>
              <a:buFont typeface="+mj-lt"/>
              <a:buAutoNum type="alphaLcParenR"/>
            </a:pPr>
            <a:r>
              <a:rPr lang="en-US" dirty="0">
                <a:latin typeface="+mj-lt"/>
              </a:rPr>
              <a:t>A wholly owned subsidiary Indian company of which the holding company is a foreign company</a:t>
            </a:r>
          </a:p>
          <a:p>
            <a:pPr marL="514350" indent="-514350">
              <a:lnSpc>
                <a:spcPct val="170000"/>
              </a:lnSpc>
              <a:buFont typeface="+mj-lt"/>
              <a:buAutoNum type="alphaLcParenR"/>
            </a:pPr>
            <a:r>
              <a:rPr lang="en-US" dirty="0">
                <a:latin typeface="+mj-lt"/>
              </a:rPr>
              <a:t>A joint venture in India</a:t>
            </a:r>
          </a:p>
          <a:p>
            <a:pPr marL="514350" indent="-514350">
              <a:lnSpc>
                <a:spcPct val="170000"/>
              </a:lnSpc>
              <a:buFont typeface="+mj-lt"/>
              <a:buAutoNum type="alphaLcParenR"/>
            </a:pPr>
            <a:r>
              <a:rPr lang="en-US" dirty="0">
                <a:latin typeface="+mj-lt"/>
              </a:rPr>
              <a:t>A resident falling within any class or category of persons as the Central Government may notify.</a:t>
            </a:r>
          </a:p>
          <a:p>
            <a:pPr marL="514350" indent="-514350">
              <a:lnSpc>
                <a:spcPct val="170000"/>
              </a:lnSpc>
              <a:buFont typeface="+mj-lt"/>
              <a:buAutoNum type="alphaLcParenR"/>
            </a:pPr>
            <a:r>
              <a:rPr lang="en-US" dirty="0">
                <a:latin typeface="+mj-lt"/>
              </a:rPr>
              <a:t>Public Sectors undertakings in India</a:t>
            </a:r>
          </a:p>
          <a:p>
            <a:pPr marL="514350" indent="-514350">
              <a:lnSpc>
                <a:spcPct val="170000"/>
              </a:lnSpc>
              <a:buFont typeface="+mj-lt"/>
              <a:buAutoNum type="alphaLcParenR"/>
            </a:pPr>
            <a:r>
              <a:rPr lang="en-US" dirty="0">
                <a:latin typeface="+mj-lt"/>
              </a:rPr>
              <a:t>A resident who proposes to import goods claiming assessment under Heading 9801 of Customs Tariff ( Project Imports)</a:t>
            </a:r>
          </a:p>
          <a:p>
            <a:pPr marL="514350" indent="-514350">
              <a:lnSpc>
                <a:spcPct val="170000"/>
              </a:lnSpc>
              <a:buFont typeface="+mj-lt"/>
              <a:buAutoNum type="alphaLcParenR"/>
            </a:pPr>
            <a:r>
              <a:rPr lang="en-US" dirty="0">
                <a:latin typeface="+mj-lt"/>
              </a:rPr>
              <a:t>A resident Public Limited Company</a:t>
            </a:r>
          </a:p>
          <a:p>
            <a:pPr marL="514350" indent="-514350">
              <a:lnSpc>
                <a:spcPct val="170000"/>
              </a:lnSpc>
              <a:buFont typeface="+mj-lt"/>
              <a:buAutoNum type="alphaLcParenR"/>
            </a:pPr>
            <a:r>
              <a:rPr lang="en-US" dirty="0">
                <a:latin typeface="+mj-lt"/>
              </a:rPr>
              <a:t>Any new business of import and export proposed to be undertaken by existing importer or exporter</a:t>
            </a:r>
          </a:p>
          <a:p>
            <a:pPr marL="514350" indent="-514350">
              <a:lnSpc>
                <a:spcPct val="170000"/>
              </a:lnSpc>
              <a:buFont typeface="+mj-lt"/>
              <a:buAutoNum type="alphaLcParenR"/>
            </a:pPr>
            <a:r>
              <a:rPr lang="en-US" dirty="0">
                <a:latin typeface="+mj-lt"/>
              </a:rPr>
              <a:t>A resident firm (partnership firm, sole proprietorship firm, or one person company)</a:t>
            </a:r>
          </a:p>
          <a:p>
            <a:pPr marL="514350" indent="-514350">
              <a:lnSpc>
                <a:spcPct val="170000"/>
              </a:lnSpc>
              <a:buFont typeface="+mj-lt"/>
              <a:buAutoNum type="alphaLcParenR"/>
            </a:pPr>
            <a:r>
              <a:rPr lang="en-US" dirty="0">
                <a:latin typeface="+mj-lt"/>
              </a:rPr>
              <a:t>A resident firm including limited liability partnership- which has no company as its partner, sole proprietary firm or one person company as specified in Notification No 27/2015-cus dated 1,3,2015</a:t>
            </a:r>
            <a:endParaRPr lang="en-IN" dirty="0">
              <a:latin typeface="+mj-lt"/>
            </a:endParaRPr>
          </a:p>
        </p:txBody>
      </p:sp>
    </p:spTree>
    <p:extLst>
      <p:ext uri="{BB962C8B-B14F-4D97-AF65-F5344CB8AC3E}">
        <p14:creationId xmlns:p14="http://schemas.microsoft.com/office/powerpoint/2010/main" val="164927514"/>
      </p:ext>
    </p:extLst>
  </p:cSld>
  <p:clrMapOvr>
    <a:overrideClrMapping bg1="lt1" tx1="dk1" bg2="lt2" tx2="dk2" accent1="accent1" accent2="accent2" accent3="accent3" accent4="accent4" accent5="accent5" accent6="accent6" hlink="hlink" folHlink="folHlink"/>
  </p:clrMapOvr>
</p:sld>
</file>

<file path=ppt/slides/slide1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D32B-A2EA-ED93-0C2F-810B914075F6}"/>
              </a:ext>
            </a:extLst>
          </p:cNvPr>
          <p:cNvSpPr>
            <a:spLocks noGrp="1"/>
          </p:cNvSpPr>
          <p:nvPr>
            <p:ph type="title"/>
          </p:nvPr>
        </p:nvSpPr>
        <p:spPr/>
        <p:txBody>
          <a:bodyPr/>
          <a:lstStyle/>
          <a:p>
            <a:r>
              <a:rPr lang="en-US" dirty="0"/>
              <a:t>27/2015</a:t>
            </a:r>
            <a:endParaRPr lang="en-IN" dirty="0"/>
          </a:p>
        </p:txBody>
      </p:sp>
      <p:sp>
        <p:nvSpPr>
          <p:cNvPr id="3" name="Content Placeholder 2">
            <a:extLst>
              <a:ext uri="{FF2B5EF4-FFF2-40B4-BE49-F238E27FC236}">
                <a16:creationId xmlns:a16="http://schemas.microsoft.com/office/drawing/2014/main" id="{84615857-0F19-05DC-B49A-56A1119F447F}"/>
              </a:ext>
            </a:extLst>
          </p:cNvPr>
          <p:cNvSpPr>
            <a:spLocks noGrp="1"/>
          </p:cNvSpPr>
          <p:nvPr>
            <p:ph idx="1"/>
          </p:nvPr>
        </p:nvSpPr>
        <p:spPr>
          <a:xfrm>
            <a:off x="609600" y="1935480"/>
            <a:ext cx="10972800" cy="4627880"/>
          </a:xfrm>
        </p:spPr>
        <p:txBody>
          <a:bodyPr>
            <a:normAutofit fontScale="70000" lnSpcReduction="20000"/>
          </a:bodyPr>
          <a:lstStyle/>
          <a:p>
            <a:pPr algn="just">
              <a:lnSpc>
                <a:spcPct val="160000"/>
              </a:lnSpc>
            </a:pPr>
            <a:r>
              <a:rPr lang="en-US" dirty="0"/>
              <a:t>Explanation. - For the purposes of this notification,- (a) “firm” shall have the meaning assigned to it in section 4 of the Indian Partnership Act, 1932 (9 of 1932) , and includes-</a:t>
            </a:r>
          </a:p>
          <a:p>
            <a:pPr algn="just">
              <a:lnSpc>
                <a:spcPct val="160000"/>
              </a:lnSpc>
            </a:pPr>
            <a:r>
              <a:rPr lang="en-US" dirty="0"/>
              <a:t> (</a:t>
            </a:r>
            <a:r>
              <a:rPr lang="en-US" dirty="0" err="1"/>
              <a:t>i</a:t>
            </a:r>
            <a:r>
              <a:rPr lang="en-US" dirty="0"/>
              <a:t>) the limited liability partnership as defined in clause (n) of sub-section (1) of the section 2 of the Limited Liability Partnership Act, 2008 (6 of 2009); or </a:t>
            </a:r>
          </a:p>
          <a:p>
            <a:pPr algn="just">
              <a:lnSpc>
                <a:spcPct val="160000"/>
              </a:lnSpc>
            </a:pPr>
            <a:r>
              <a:rPr lang="en-US" dirty="0"/>
              <a:t>(ii) limited liability partnership which has no company as its partner; or</a:t>
            </a:r>
          </a:p>
          <a:p>
            <a:pPr algn="just">
              <a:lnSpc>
                <a:spcPct val="160000"/>
              </a:lnSpc>
            </a:pPr>
            <a:r>
              <a:rPr lang="en-US" dirty="0"/>
              <a:t> (iii) the sole proprietorship; or </a:t>
            </a:r>
          </a:p>
          <a:p>
            <a:pPr algn="just">
              <a:lnSpc>
                <a:spcPct val="160000"/>
              </a:lnSpc>
            </a:pPr>
            <a:r>
              <a:rPr lang="en-US" dirty="0"/>
              <a:t>(iv) One Person Company. (b) (</a:t>
            </a:r>
            <a:r>
              <a:rPr lang="en-US" dirty="0" err="1"/>
              <a:t>i</a:t>
            </a:r>
            <a:r>
              <a:rPr lang="en-US" dirty="0"/>
              <a:t>) “sole proprietorship” means an individual who engages himself in an activity as defined in sub-clause (a) of section 28E of the Customs Act, 1962. (ii) “One Person Company” means as defined in clause (62) of section 2 of the Companies Act, 2013 (18 of 2013). (c) “resident” shall have the meaning assigned to it in clause (42) of section 2 of the Income-tax Act, 1961 (43 of 1961) in so far as it applies to a resident firm</a:t>
            </a:r>
            <a:endParaRPr lang="en-IN" dirty="0"/>
          </a:p>
        </p:txBody>
      </p:sp>
    </p:spTree>
    <p:extLst>
      <p:ext uri="{BB962C8B-B14F-4D97-AF65-F5344CB8AC3E}">
        <p14:creationId xmlns:p14="http://schemas.microsoft.com/office/powerpoint/2010/main" val="410515379"/>
      </p:ext>
    </p:extLst>
  </p:cSld>
  <p:clrMapOvr>
    <a:overrideClrMapping bg1="lt1" tx1="dk1" bg2="lt2" tx2="dk2" accent1="accent1" accent2="accent2" accent3="accent3" accent4="accent4" accent5="accent5" accent6="accent6" hlink="hlink" folHlink="folHlink"/>
  </p:clrMapOvr>
</p:sld>
</file>

<file path=ppt/slides/slide1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934D-788F-B58B-B87C-CFED4F9917B0}"/>
              </a:ext>
            </a:extLst>
          </p:cNvPr>
          <p:cNvSpPr>
            <a:spLocks noGrp="1"/>
          </p:cNvSpPr>
          <p:nvPr>
            <p:ph type="title"/>
          </p:nvPr>
        </p:nvSpPr>
        <p:spPr>
          <a:xfrm>
            <a:off x="609600" y="533400"/>
            <a:ext cx="10972800" cy="738632"/>
          </a:xfrm>
        </p:spPr>
        <p:txBody>
          <a:bodyPr>
            <a:normAutofit/>
          </a:bodyPr>
          <a:lstStyle/>
          <a:p>
            <a:r>
              <a:rPr lang="en-US" sz="2700" b="0" i="0" dirty="0">
                <a:solidFill>
                  <a:srgbClr val="333333"/>
                </a:solidFill>
                <a:effectLst/>
                <a:latin typeface="Arial" panose="020B0604020202020204" pitchFamily="34" charset="0"/>
              </a:rPr>
              <a:t>Specific issues on which advance ruling under customs can be sought</a:t>
            </a:r>
            <a:endParaRPr lang="en-IN" sz="2700" dirty="0"/>
          </a:p>
        </p:txBody>
      </p:sp>
      <p:sp>
        <p:nvSpPr>
          <p:cNvPr id="3" name="Content Placeholder 2">
            <a:extLst>
              <a:ext uri="{FF2B5EF4-FFF2-40B4-BE49-F238E27FC236}">
                <a16:creationId xmlns:a16="http://schemas.microsoft.com/office/drawing/2014/main" id="{FC5151ED-1366-90C2-1EE3-F18996993FF2}"/>
              </a:ext>
            </a:extLst>
          </p:cNvPr>
          <p:cNvSpPr>
            <a:spLocks noGrp="1"/>
          </p:cNvSpPr>
          <p:nvPr>
            <p:ph idx="1"/>
          </p:nvPr>
        </p:nvSpPr>
        <p:spPr>
          <a:xfrm>
            <a:off x="609600" y="1432560"/>
            <a:ext cx="10972800" cy="4892040"/>
          </a:xfrm>
        </p:spPr>
        <p:txBody>
          <a:bodyPr>
            <a:normAutofit fontScale="40000" lnSpcReduction="20000"/>
          </a:bodyPr>
          <a:lstStyle/>
          <a:p>
            <a:pPr>
              <a:lnSpc>
                <a:spcPct val="160000"/>
              </a:lnSpc>
            </a:pPr>
            <a:r>
              <a:rPr lang="en-US" sz="5000" b="0" i="0" dirty="0">
                <a:solidFill>
                  <a:srgbClr val="333333"/>
                </a:solidFill>
                <a:effectLst/>
                <a:latin typeface="+mj-lt"/>
              </a:rPr>
              <a:t>(a) classification of goods under the Customs Tariff Act, 1975;</a:t>
            </a:r>
          </a:p>
          <a:p>
            <a:pPr>
              <a:lnSpc>
                <a:spcPct val="160000"/>
              </a:lnSpc>
            </a:pPr>
            <a:r>
              <a:rPr lang="en-US" sz="5000" b="0" i="0" dirty="0">
                <a:solidFill>
                  <a:srgbClr val="333333"/>
                </a:solidFill>
                <a:effectLst/>
                <a:latin typeface="+mj-lt"/>
              </a:rPr>
              <a:t> (b) applicability of a notification issued under sub-section (1) of Section 25 of the Customs Act, 1962, having a bearing on the rate of duty; </a:t>
            </a:r>
          </a:p>
          <a:p>
            <a:pPr>
              <a:lnSpc>
                <a:spcPct val="160000"/>
              </a:lnSpc>
            </a:pPr>
            <a:r>
              <a:rPr lang="en-US" sz="5000" b="0" i="0" dirty="0">
                <a:solidFill>
                  <a:srgbClr val="333333"/>
                </a:solidFill>
                <a:effectLst/>
                <a:latin typeface="+mj-lt"/>
              </a:rPr>
              <a:t>(c) principles to be adopted for the purposes of determination of value of the goods; </a:t>
            </a:r>
          </a:p>
          <a:p>
            <a:pPr>
              <a:lnSpc>
                <a:spcPct val="160000"/>
              </a:lnSpc>
            </a:pPr>
            <a:r>
              <a:rPr lang="en-US" sz="5000" b="0" i="0" dirty="0">
                <a:solidFill>
                  <a:srgbClr val="333333"/>
                </a:solidFill>
                <a:effectLst/>
                <a:latin typeface="+mj-lt"/>
              </a:rPr>
              <a:t>(d) applicability of notifications issued in respect of tax or duties under Customs Act, Customs Tariff Act, 1975 or tax or duty chargeable under any other law for the time being in force as a duty of customs leviable under the Customs Act, 1962 or Customs Tariff Act; </a:t>
            </a:r>
          </a:p>
          <a:p>
            <a:pPr>
              <a:lnSpc>
                <a:spcPct val="160000"/>
              </a:lnSpc>
            </a:pPr>
            <a:r>
              <a:rPr lang="en-US" sz="5000" b="0" i="0" dirty="0">
                <a:solidFill>
                  <a:srgbClr val="333333"/>
                </a:solidFill>
                <a:effectLst/>
                <a:latin typeface="+mj-lt"/>
              </a:rPr>
              <a:t>(e) determination of origin of the goods in terms of the rules notified under the Customs Tariff Act, 1975 and related matters</a:t>
            </a:r>
          </a:p>
          <a:p>
            <a:pPr marL="0" indent="0">
              <a:lnSpc>
                <a:spcPct val="160000"/>
              </a:lnSpc>
              <a:buNone/>
            </a:pPr>
            <a:br>
              <a:rPr lang="en-US" dirty="0"/>
            </a:br>
            <a:br>
              <a:rPr lang="en-US" dirty="0"/>
            </a:br>
            <a:endParaRPr lang="en-IN" dirty="0"/>
          </a:p>
        </p:txBody>
      </p:sp>
    </p:spTree>
    <p:extLst>
      <p:ext uri="{BB962C8B-B14F-4D97-AF65-F5344CB8AC3E}">
        <p14:creationId xmlns:p14="http://schemas.microsoft.com/office/powerpoint/2010/main" val="4128641353"/>
      </p:ext>
    </p:extLst>
  </p:cSld>
  <p:clrMapOvr>
    <a:overrideClrMapping bg1="lt1" tx1="dk1" bg2="lt2" tx2="dk2" accent1="accent1" accent2="accent2" accent3="accent3" accent4="accent4" accent5="accent5" accent6="accent6" hlink="hlink" folHlink="folHlink"/>
  </p:clrMapOvr>
</p:sld>
</file>

<file path=ppt/slides/slide1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2E67-1503-D86D-92BA-15607D47AE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8C5BBAA-4A2F-DA6F-48B5-AC4924AE87F6}"/>
              </a:ext>
            </a:extLst>
          </p:cNvPr>
          <p:cNvSpPr>
            <a:spLocks noGrp="1"/>
          </p:cNvSpPr>
          <p:nvPr>
            <p:ph idx="1"/>
          </p:nvPr>
        </p:nvSpPr>
        <p:spPr/>
        <p:txBody>
          <a:bodyPr>
            <a:normAutofit fontScale="77500" lnSpcReduction="20000"/>
          </a:bodyPr>
          <a:lstStyle/>
          <a:p>
            <a:pPr algn="just">
              <a:lnSpc>
                <a:spcPct val="160000"/>
              </a:lnSpc>
            </a:pPr>
            <a:r>
              <a:rPr lang="en-US" b="0" i="0" dirty="0">
                <a:solidFill>
                  <a:srgbClr val="333333"/>
                </a:solidFill>
                <a:effectLst/>
                <a:latin typeface="Arial" panose="020B0604020202020204" pitchFamily="34" charset="0"/>
              </a:rPr>
              <a:t>Time limit for delivering advance ruling and period of validity thereof: </a:t>
            </a:r>
          </a:p>
          <a:p>
            <a:pPr algn="just">
              <a:lnSpc>
                <a:spcPct val="160000"/>
              </a:lnSpc>
            </a:pPr>
            <a:r>
              <a:rPr lang="en-US" b="0" i="0" dirty="0">
                <a:solidFill>
                  <a:srgbClr val="333333"/>
                </a:solidFill>
                <a:effectLst/>
                <a:latin typeface="Arial" panose="020B0604020202020204" pitchFamily="34" charset="0"/>
              </a:rPr>
              <a:t>The Customs Advance Ruling Authority is required to pronounce its Rulings within three months of the date of receipt of application – complete in all manner and after removal of deficiency, if any. </a:t>
            </a:r>
          </a:p>
          <a:p>
            <a:pPr algn="just">
              <a:lnSpc>
                <a:spcPct val="160000"/>
              </a:lnSpc>
            </a:pPr>
            <a:r>
              <a:rPr lang="en-US" b="0" i="0" dirty="0">
                <a:solidFill>
                  <a:srgbClr val="333333"/>
                </a:solidFill>
                <a:effectLst/>
                <a:latin typeface="Arial" panose="020B0604020202020204" pitchFamily="34" charset="0"/>
              </a:rPr>
              <a:t>An advance ruling shall remain valid for three years or till there is a change in law or facts on the basis of which the advance ruling has been pronounced, whichever is earlier.</a:t>
            </a:r>
            <a:br>
              <a:rPr lang="en-US" dirty="0"/>
            </a:br>
            <a:br>
              <a:rPr lang="en-US" dirty="0"/>
            </a:br>
            <a:endParaRPr lang="en-IN" dirty="0"/>
          </a:p>
        </p:txBody>
      </p:sp>
    </p:spTree>
    <p:extLst>
      <p:ext uri="{BB962C8B-B14F-4D97-AF65-F5344CB8AC3E}">
        <p14:creationId xmlns:p14="http://schemas.microsoft.com/office/powerpoint/2010/main" val="79921833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06CF-DBEF-5574-213D-72311848E44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CE438B-A783-BDED-A83B-FA7AE8DE65E5}"/>
              </a:ext>
            </a:extLst>
          </p:cNvPr>
          <p:cNvSpPr>
            <a:spLocks noGrp="1"/>
          </p:cNvSpPr>
          <p:nvPr>
            <p:ph idx="1"/>
          </p:nvPr>
        </p:nvSpPr>
        <p:spPr/>
        <p:txBody>
          <a:bodyPr>
            <a:normAutofit fontScale="85000" lnSpcReduction="10000"/>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(19) "export goods" means any goods which are to be taken out of India to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(20) "exporter", in relation to any goods at any time between their entry for export and the time when they are exported, includes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18</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[any owner, beneficial owner] or any person holding himself out to be the exporter;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19</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[(20A) “foreign post office” means any post office appointed under clause (e) of sub-section (1) of section 7 to be a foreign post office;]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(21) "foreign-going vessel or aircraft" means any vessel or aircraft for the time being engaged in the carriage of goods or passengers between any port or airport in India and any port or airport outside India, whether touching any intermediate port or airport in India or not, and includes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a:t>
            </a:r>
            <a:r>
              <a:rPr lang="en-IN" sz="1800" kern="0" dirty="0" err="1">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i</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any naval vessel of a foreign Government taking part in any naval exercises;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(ii)     any vessel engaged in fishing or any other operations outside the territorial waters of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(iii)    any vessel or aircraft proceeding to a place outside India for any purpose whatsoever;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5563348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128D-2F5F-B766-3571-ED552FAA7BC5}"/>
              </a:ext>
            </a:extLst>
          </p:cNvPr>
          <p:cNvSpPr>
            <a:spLocks noGrp="1"/>
          </p:cNvSpPr>
          <p:nvPr>
            <p:ph type="title"/>
          </p:nvPr>
        </p:nvSpPr>
        <p:spPr>
          <a:xfrm>
            <a:off x="609600" y="704088"/>
            <a:ext cx="10972800" cy="586232"/>
          </a:xfrm>
        </p:spPr>
        <p:txBody>
          <a:bodyPr/>
          <a:lstStyle/>
          <a:p>
            <a:r>
              <a:rPr lang="en-US" sz="2800" b="1" i="0" dirty="0">
                <a:solidFill>
                  <a:srgbClr val="333333"/>
                </a:solidFill>
                <a:effectLst/>
              </a:rPr>
              <a:t>Procedure for filing of advance rulings</a:t>
            </a:r>
            <a:endParaRPr lang="en-IN" dirty="0"/>
          </a:p>
        </p:txBody>
      </p:sp>
      <p:sp>
        <p:nvSpPr>
          <p:cNvPr id="3" name="Content Placeholder 2">
            <a:extLst>
              <a:ext uri="{FF2B5EF4-FFF2-40B4-BE49-F238E27FC236}">
                <a16:creationId xmlns:a16="http://schemas.microsoft.com/office/drawing/2014/main" id="{571FC83E-62FE-00B1-EC56-3C612356AED8}"/>
              </a:ext>
            </a:extLst>
          </p:cNvPr>
          <p:cNvSpPr>
            <a:spLocks noGrp="1"/>
          </p:cNvSpPr>
          <p:nvPr>
            <p:ph idx="1"/>
          </p:nvPr>
        </p:nvSpPr>
        <p:spPr>
          <a:xfrm>
            <a:off x="609600" y="1452880"/>
            <a:ext cx="10972800" cy="5059680"/>
          </a:xfrm>
        </p:spPr>
        <p:txBody>
          <a:bodyPr>
            <a:noAutofit/>
          </a:bodyPr>
          <a:lstStyle/>
          <a:p>
            <a:pPr algn="just">
              <a:lnSpc>
                <a:spcPct val="150000"/>
              </a:lnSpc>
            </a:pPr>
            <a:r>
              <a:rPr lang="en-US" sz="1800" b="0" i="0" dirty="0">
                <a:solidFill>
                  <a:srgbClr val="333333"/>
                </a:solidFill>
                <a:effectLst/>
                <a:latin typeface="+mj-lt"/>
              </a:rPr>
              <a:t>An application for advance ruling is required to be made in FORM CAAR-1 prescribed in the Customs Authority for Advance Rulings Regulations, 2021 as amended vide Notification No. 63/2022 dated 20.07.2022 in the office of the jurisdictional Customs Authority for Advance Rulings, New Delhi or Mumbai. (See customs Series Form No. 122)</a:t>
            </a:r>
          </a:p>
          <a:p>
            <a:pPr algn="just">
              <a:lnSpc>
                <a:spcPct val="150000"/>
              </a:lnSpc>
            </a:pPr>
            <a:r>
              <a:rPr lang="en-US" sz="1800" b="0" i="0" dirty="0">
                <a:solidFill>
                  <a:srgbClr val="333333"/>
                </a:solidFill>
                <a:effectLst/>
                <a:latin typeface="+mj-lt"/>
              </a:rPr>
              <a:t>Application should be made in quadruplicate &amp; Application fee is  ₹. 10,000/- payable by Demand Draft</a:t>
            </a:r>
          </a:p>
          <a:p>
            <a:pPr algn="just">
              <a:lnSpc>
                <a:spcPct val="150000"/>
              </a:lnSpc>
            </a:pPr>
            <a:r>
              <a:rPr lang="en-US" sz="1800" b="0" i="0" dirty="0">
                <a:solidFill>
                  <a:srgbClr val="333333"/>
                </a:solidFill>
                <a:effectLst/>
                <a:latin typeface="+mj-lt"/>
              </a:rPr>
              <a:t>The Advance Ruling Authority shall pronounce the ruling within 6 months of receipt of application.</a:t>
            </a:r>
          </a:p>
          <a:p>
            <a:pPr algn="just">
              <a:lnSpc>
                <a:spcPct val="150000"/>
              </a:lnSpc>
            </a:pPr>
            <a:r>
              <a:rPr lang="en-US" sz="1800" b="0" i="0" dirty="0">
                <a:solidFill>
                  <a:srgbClr val="333333"/>
                </a:solidFill>
                <a:effectLst/>
                <a:latin typeface="+mj-lt"/>
              </a:rPr>
              <a:t>Opportunity of hearing is provided before rulings are pronounced and other judicial principles are observed</a:t>
            </a:r>
          </a:p>
          <a:p>
            <a:pPr algn="just">
              <a:lnSpc>
                <a:spcPct val="150000"/>
              </a:lnSpc>
            </a:pPr>
            <a:r>
              <a:rPr lang="en-US" sz="1800" dirty="0">
                <a:solidFill>
                  <a:srgbClr val="333333"/>
                </a:solidFill>
                <a:latin typeface="+mj-lt"/>
              </a:rPr>
              <a:t>Advance ruling pronounced by the Authority are binding on the applicant and the jurisdictional departmental  officers of the applicant in respect of the matter  on which the ruling has been pronounced</a:t>
            </a:r>
          </a:p>
          <a:p>
            <a:pPr algn="just">
              <a:lnSpc>
                <a:spcPct val="150000"/>
              </a:lnSpc>
            </a:pPr>
            <a:r>
              <a:rPr lang="en-US" sz="1800" dirty="0"/>
              <a:t>High courts have jurisdiction over orders of Advance Ruling Authority.</a:t>
            </a:r>
          </a:p>
          <a:p>
            <a:pPr algn="just">
              <a:lnSpc>
                <a:spcPct val="150000"/>
              </a:lnSpc>
            </a:pPr>
            <a:endParaRPr lang="en-US" sz="1800" dirty="0">
              <a:solidFill>
                <a:srgbClr val="333333"/>
              </a:solidFill>
              <a:latin typeface="+mj-lt"/>
            </a:endParaRPr>
          </a:p>
          <a:p>
            <a:pPr algn="just">
              <a:lnSpc>
                <a:spcPct val="150000"/>
              </a:lnSpc>
            </a:pPr>
            <a:endParaRPr lang="en-US" sz="1800" b="0" i="0" dirty="0">
              <a:solidFill>
                <a:srgbClr val="333333"/>
              </a:solidFill>
              <a:effectLst/>
              <a:latin typeface="+mj-lt"/>
            </a:endParaRPr>
          </a:p>
          <a:p>
            <a:pPr algn="just">
              <a:lnSpc>
                <a:spcPct val="150000"/>
              </a:lnSpc>
            </a:pPr>
            <a:endParaRPr lang="en-US" sz="1800" b="0" i="0" dirty="0">
              <a:solidFill>
                <a:srgbClr val="333333"/>
              </a:solidFill>
              <a:effectLst/>
              <a:latin typeface="+mj-lt"/>
            </a:endParaRPr>
          </a:p>
          <a:p>
            <a:pPr algn="just">
              <a:lnSpc>
                <a:spcPct val="150000"/>
              </a:lnSpc>
            </a:pPr>
            <a:endParaRPr lang="en-US" sz="1800" b="0" i="0" dirty="0">
              <a:solidFill>
                <a:srgbClr val="333333"/>
              </a:solidFill>
              <a:effectLst/>
              <a:latin typeface="+mj-lt"/>
            </a:endParaRPr>
          </a:p>
          <a:p>
            <a:pPr marL="0" indent="0" algn="just">
              <a:lnSpc>
                <a:spcPct val="150000"/>
              </a:lnSpc>
              <a:buNone/>
            </a:pPr>
            <a:br>
              <a:rPr lang="en-US" sz="1800" dirty="0">
                <a:latin typeface="+mj-lt"/>
              </a:rPr>
            </a:br>
            <a:br>
              <a:rPr lang="en-US" sz="1800" dirty="0">
                <a:latin typeface="+mj-lt"/>
              </a:rPr>
            </a:br>
            <a:endParaRPr lang="en-IN" sz="1800" dirty="0">
              <a:latin typeface="+mj-lt"/>
            </a:endParaRPr>
          </a:p>
        </p:txBody>
      </p:sp>
    </p:spTree>
    <p:extLst>
      <p:ext uri="{BB962C8B-B14F-4D97-AF65-F5344CB8AC3E}">
        <p14:creationId xmlns:p14="http://schemas.microsoft.com/office/powerpoint/2010/main" val="2249821277"/>
      </p:ext>
    </p:extLst>
  </p:cSld>
  <p:clrMapOvr>
    <a:overrideClrMapping bg1="lt1" tx1="dk1" bg2="lt2" tx2="dk2" accent1="accent1" accent2="accent2" accent3="accent3" accent4="accent4" accent5="accent5" accent6="accent6" hlink="hlink" folHlink="folHlink"/>
  </p:clrMapOvr>
</p:sld>
</file>

<file path=ppt/slides/slide1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EA01-FA7D-40C1-0893-C9044528A803}"/>
              </a:ext>
            </a:extLst>
          </p:cNvPr>
          <p:cNvSpPr>
            <a:spLocks noGrp="1"/>
          </p:cNvSpPr>
          <p:nvPr>
            <p:ph type="title"/>
          </p:nvPr>
        </p:nvSpPr>
        <p:spPr/>
        <p:txBody>
          <a:bodyPr>
            <a:normAutofit/>
          </a:bodyPr>
          <a:lstStyle/>
          <a:p>
            <a:r>
              <a:rPr lang="en-US" sz="2800" b="1" i="0" dirty="0">
                <a:solidFill>
                  <a:srgbClr val="333333"/>
                </a:solidFill>
                <a:effectLst/>
                <a:latin typeface="+mj-lt"/>
              </a:rPr>
              <a:t>Mechanism for appeal against advance ruling:</a:t>
            </a:r>
            <a:endParaRPr lang="en-IN" sz="2800" b="1" dirty="0"/>
          </a:p>
        </p:txBody>
      </p:sp>
      <p:sp>
        <p:nvSpPr>
          <p:cNvPr id="3" name="Content Placeholder 2">
            <a:extLst>
              <a:ext uri="{FF2B5EF4-FFF2-40B4-BE49-F238E27FC236}">
                <a16:creationId xmlns:a16="http://schemas.microsoft.com/office/drawing/2014/main" id="{98BD4B9B-68AC-FD62-C091-183113EB8167}"/>
              </a:ext>
            </a:extLst>
          </p:cNvPr>
          <p:cNvSpPr>
            <a:spLocks noGrp="1"/>
          </p:cNvSpPr>
          <p:nvPr>
            <p:ph idx="1"/>
          </p:nvPr>
        </p:nvSpPr>
        <p:spPr/>
        <p:txBody>
          <a:bodyPr>
            <a:normAutofit/>
          </a:bodyPr>
          <a:lstStyle/>
          <a:p>
            <a:pPr algn="just">
              <a:lnSpc>
                <a:spcPct val="150000"/>
              </a:lnSpc>
            </a:pPr>
            <a:r>
              <a:rPr lang="en-US" b="0" i="0" dirty="0">
                <a:solidFill>
                  <a:srgbClr val="333333"/>
                </a:solidFill>
                <a:effectLst/>
                <a:latin typeface="+mj-lt"/>
              </a:rPr>
              <a:t>Appeals against the ruling given by the customs authority for advance ruling will lie before the High Court and same may be filed within sixty days from the date of the communication of such ruling or order, in the FORM CAAR-2. </a:t>
            </a:r>
          </a:p>
          <a:p>
            <a:pPr algn="just">
              <a:lnSpc>
                <a:spcPct val="150000"/>
              </a:lnSpc>
            </a:pPr>
            <a:r>
              <a:rPr lang="en-US" b="0" i="0" dirty="0">
                <a:solidFill>
                  <a:srgbClr val="333333"/>
                </a:solidFill>
                <a:effectLst/>
                <a:latin typeface="+mj-lt"/>
              </a:rPr>
              <a:t>The High Court can allow further period of thirty days for filing such appeal, where it is satisfied that the appellant was prevented by sufficient cause from presenting the appeal within the period specified.</a:t>
            </a:r>
          </a:p>
          <a:p>
            <a:pPr algn="just">
              <a:lnSpc>
                <a:spcPct val="150000"/>
              </a:lnSpc>
            </a:pPr>
            <a:endParaRPr lang="en-US" b="0" i="0" dirty="0">
              <a:solidFill>
                <a:srgbClr val="333333"/>
              </a:solidFill>
              <a:effectLst/>
              <a:latin typeface="+mj-lt"/>
            </a:endParaRPr>
          </a:p>
        </p:txBody>
      </p:sp>
    </p:spTree>
    <p:extLst>
      <p:ext uri="{BB962C8B-B14F-4D97-AF65-F5344CB8AC3E}">
        <p14:creationId xmlns:p14="http://schemas.microsoft.com/office/powerpoint/2010/main" val="2886881434"/>
      </p:ext>
    </p:extLst>
  </p:cSld>
  <p:clrMapOvr>
    <a:overrideClrMapping bg1="lt1" tx1="dk1" bg2="lt2" tx2="dk2" accent1="accent1" accent2="accent2" accent3="accent3" accent4="accent4" accent5="accent5" accent6="accent6" hlink="hlink" folHlink="folHlink"/>
  </p:clrMapOvr>
</p:sld>
</file>

<file path=ppt/slides/slide1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51A1-DAEA-1639-6F1B-BE3B8984DA4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2404DB-2625-0BD8-3ED3-98E96D842E83}"/>
              </a:ext>
            </a:extLst>
          </p:cNvPr>
          <p:cNvSpPr>
            <a:spLocks noGrp="1"/>
          </p:cNvSpPr>
          <p:nvPr>
            <p:ph idx="1"/>
          </p:nvPr>
        </p:nvSpPr>
        <p:spPr/>
        <p:txBody>
          <a:bodyPr>
            <a:normAutofit fontScale="92500" lnSpcReduction="10000"/>
          </a:bodyPr>
          <a:lstStyle/>
          <a:p>
            <a:pPr algn="just">
              <a:lnSpc>
                <a:spcPct val="150000"/>
              </a:lnSpc>
            </a:pPr>
            <a:r>
              <a:rPr lang="en-US" b="0" i="0" dirty="0">
                <a:solidFill>
                  <a:srgbClr val="333333"/>
                </a:solidFill>
                <a:effectLst/>
                <a:latin typeface="Arial" panose="020B0604020202020204" pitchFamily="34" charset="0"/>
              </a:rPr>
              <a:t>Situations in which advance rulings wouldn’t be given: Where the question raised in the application is –</a:t>
            </a:r>
          </a:p>
          <a:p>
            <a:pPr lvl="1" algn="just">
              <a:lnSpc>
                <a:spcPct val="150000"/>
              </a:lnSpc>
            </a:pPr>
            <a:r>
              <a:rPr lang="en-US" b="0" i="0" dirty="0">
                <a:solidFill>
                  <a:srgbClr val="333333"/>
                </a:solidFill>
                <a:effectLst/>
                <a:latin typeface="Arial" panose="020B0604020202020204" pitchFamily="34" charset="0"/>
              </a:rPr>
              <a:t> (a) already pending in the applicant’s case before any officer of customs, Appellate Tribunal or any Court; </a:t>
            </a:r>
          </a:p>
          <a:p>
            <a:pPr lvl="1" algn="just">
              <a:lnSpc>
                <a:spcPct val="150000"/>
              </a:lnSpc>
            </a:pPr>
            <a:r>
              <a:rPr lang="en-US" b="0" i="0" dirty="0">
                <a:solidFill>
                  <a:srgbClr val="333333"/>
                </a:solidFill>
                <a:effectLst/>
                <a:latin typeface="Arial" panose="020B0604020202020204" pitchFamily="34" charset="0"/>
              </a:rPr>
              <a:t>(b) same as in a matter already decided by the Appellate Tribunal or any Court.</a:t>
            </a:r>
          </a:p>
          <a:p>
            <a:pPr marL="0" indent="0">
              <a:lnSpc>
                <a:spcPct val="150000"/>
              </a:lnSpc>
              <a:buNone/>
            </a:pPr>
            <a:br>
              <a:rPr lang="en-US" dirty="0"/>
            </a:br>
            <a:br>
              <a:rPr lang="en-US" dirty="0"/>
            </a:br>
            <a:endParaRPr lang="en-IN" dirty="0"/>
          </a:p>
        </p:txBody>
      </p:sp>
    </p:spTree>
    <p:extLst>
      <p:ext uri="{BB962C8B-B14F-4D97-AF65-F5344CB8AC3E}">
        <p14:creationId xmlns:p14="http://schemas.microsoft.com/office/powerpoint/2010/main" val="3309544320"/>
      </p:ext>
    </p:extLst>
  </p:cSld>
  <p:clrMapOvr>
    <a:overrideClrMapping bg1="lt1" tx1="dk1" bg2="lt2" tx2="dk2" accent1="accent1" accent2="accent2" accent3="accent3" accent4="accent4" accent5="accent5" accent6="accent6" hlink="hlink" folHlink="folHlink"/>
  </p:clrMapOvr>
</p:sld>
</file>

<file path=ppt/slides/slide1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86FC-56AB-4A19-2538-A159377B4E6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D51768E-5FEE-27FB-67AF-5A7AB4FF452E}"/>
              </a:ext>
            </a:extLst>
          </p:cNvPr>
          <p:cNvSpPr>
            <a:spLocks noGrp="1"/>
          </p:cNvSpPr>
          <p:nvPr>
            <p:ph idx="1"/>
          </p:nvPr>
        </p:nvSpPr>
        <p:spPr/>
        <p:txBody>
          <a:bodyPr>
            <a:normAutofit/>
          </a:bodyPr>
          <a:lstStyle/>
          <a:p>
            <a:pPr algn="just"/>
            <a:r>
              <a:rPr lang="en-US" b="0" i="0" dirty="0">
                <a:solidFill>
                  <a:srgbClr val="333333"/>
                </a:solidFill>
                <a:effectLst/>
                <a:latin typeface="+mj-lt"/>
              </a:rPr>
              <a:t>Circumstances in which Advance ruling to obtained would be void: </a:t>
            </a:r>
          </a:p>
          <a:p>
            <a:pPr lvl="1" algn="just"/>
            <a:r>
              <a:rPr lang="en-US" b="0" i="0" dirty="0">
                <a:solidFill>
                  <a:srgbClr val="333333"/>
                </a:solidFill>
                <a:effectLst/>
                <a:latin typeface="+mj-lt"/>
              </a:rPr>
              <a:t>(a) Where the authority finds, that an advance ruling pronounced by it has been obtained by the applicant by fraud or misrepresentation of facts; </a:t>
            </a:r>
          </a:p>
          <a:p>
            <a:pPr lvl="1" algn="just"/>
            <a:r>
              <a:rPr lang="en-US" b="0" i="0" dirty="0">
                <a:solidFill>
                  <a:srgbClr val="333333"/>
                </a:solidFill>
                <a:effectLst/>
                <a:latin typeface="+mj-lt"/>
              </a:rPr>
              <a:t>(b) In such cases concerned customs officer can proceed to issue demand for short-levy under Section 28 (1) or 28 (4) of the Customs Act, 1962.</a:t>
            </a:r>
          </a:p>
          <a:p>
            <a:pPr marL="393192" lvl="1" indent="0" algn="just">
              <a:buNone/>
            </a:pPr>
            <a:endParaRPr lang="en-US" b="0" i="0" dirty="0">
              <a:solidFill>
                <a:srgbClr val="333333"/>
              </a:solidFill>
              <a:effectLst/>
              <a:latin typeface="+mj-lt"/>
            </a:endParaRPr>
          </a:p>
          <a:p>
            <a:pPr marL="393192" lvl="1" indent="0" algn="just">
              <a:buNone/>
            </a:pPr>
            <a:br>
              <a:rPr lang="en-US" dirty="0">
                <a:latin typeface="+mj-lt"/>
              </a:rPr>
            </a:br>
            <a:br>
              <a:rPr lang="en-US" dirty="0">
                <a:latin typeface="+mj-lt"/>
              </a:rPr>
            </a:br>
            <a:endParaRPr lang="en-IN" dirty="0">
              <a:latin typeface="+mj-lt"/>
            </a:endParaRPr>
          </a:p>
        </p:txBody>
      </p:sp>
      <p:sp>
        <p:nvSpPr>
          <p:cNvPr id="4" name="Footer Placeholder 3">
            <a:extLst>
              <a:ext uri="{FF2B5EF4-FFF2-40B4-BE49-F238E27FC236}">
                <a16:creationId xmlns:a16="http://schemas.microsoft.com/office/drawing/2014/main" id="{19DEB221-DA4F-79BB-337A-3BBBE7C2BA0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4617B">
                    <a:shade val="90000"/>
                  </a:srgbClr>
                </a:solidFill>
                <a:effectLst/>
                <a:uLnTx/>
                <a:uFillTx/>
                <a:latin typeface="Constantia"/>
                <a:ea typeface="+mn-ea"/>
                <a:cs typeface="+mn-cs"/>
              </a:rPr>
              <a:t>Courtesy: </a:t>
            </a:r>
            <a:r>
              <a:rPr kumimoji="0" lang="en-IN" sz="2400" b="0" i="0" u="none" strike="noStrike" kern="1200" cap="none" spc="0" normalizeH="0" baseline="0" noProof="0" dirty="0" err="1">
                <a:ln>
                  <a:noFill/>
                </a:ln>
                <a:solidFill>
                  <a:srgbClr val="04617B">
                    <a:shade val="90000"/>
                  </a:srgbClr>
                </a:solidFill>
                <a:effectLst/>
                <a:uLnTx/>
                <a:uFillTx/>
                <a:latin typeface="Constantia"/>
                <a:ea typeface="+mn-ea"/>
                <a:cs typeface="+mn-cs"/>
              </a:rPr>
              <a:t>Taxguru</a:t>
            </a:r>
            <a:endParaRPr kumimoji="0" lang="en-IN" sz="24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415046619"/>
      </p:ext>
    </p:extLst>
  </p:cSld>
  <p:clrMapOvr>
    <a:overrideClrMapping bg1="lt1" tx1="dk1" bg2="lt2" tx2="dk2" accent1="accent1" accent2="accent2" accent3="accent3" accent4="accent4" accent5="accent5" accent6="accent6" hlink="hlink" folHlink="folHlink"/>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4B30-0895-4341-4E7E-0F8AA4952809}"/>
              </a:ext>
            </a:extLst>
          </p:cNvPr>
          <p:cNvSpPr>
            <a:spLocks noGrp="1"/>
          </p:cNvSpPr>
          <p:nvPr>
            <p:ph type="title"/>
          </p:nvPr>
        </p:nvSpPr>
        <p:spPr/>
        <p:txBody>
          <a:bodyPr/>
          <a:lstStyle/>
          <a:p>
            <a:r>
              <a:rPr lang="en-US" dirty="0"/>
              <a:t>Case Studies</a:t>
            </a:r>
            <a:endParaRPr lang="en-IN" dirty="0"/>
          </a:p>
        </p:txBody>
      </p:sp>
      <p:sp>
        <p:nvSpPr>
          <p:cNvPr id="3" name="Content Placeholder 2">
            <a:extLst>
              <a:ext uri="{FF2B5EF4-FFF2-40B4-BE49-F238E27FC236}">
                <a16:creationId xmlns:a16="http://schemas.microsoft.com/office/drawing/2014/main" id="{CE561171-4F5C-C2EE-D292-C02BCFE31640}"/>
              </a:ext>
            </a:extLst>
          </p:cNvPr>
          <p:cNvSpPr>
            <a:spLocks noGrp="1"/>
          </p:cNvSpPr>
          <p:nvPr>
            <p:ph idx="1"/>
          </p:nvPr>
        </p:nvSpPr>
        <p:spPr/>
        <p:txBody>
          <a:bodyPr>
            <a:normAutofit/>
          </a:bodyPr>
          <a:lstStyle/>
          <a:p>
            <a:r>
              <a:rPr lang="en-US" dirty="0"/>
              <a:t>M/s. </a:t>
            </a:r>
            <a:r>
              <a:rPr lang="en-US" dirty="0" err="1"/>
              <a:t>Unifax</a:t>
            </a:r>
            <a:r>
              <a:rPr lang="en-US" dirty="0"/>
              <a:t> Systems &amp; Others Vs. CC, New Delhi</a:t>
            </a:r>
          </a:p>
          <a:p>
            <a:r>
              <a:rPr lang="en-US" dirty="0"/>
              <a:t>“Exemption was only available if their machines were capable of connecting to automatic data processing machines on network. Based on findings, it has come out that these machines were classifiable under 8443 3970 which attracted duty at rate of 7.5%. The appellant have been regularly importing the said goods under customs tariff heading 84433260 attracting nil rate of duty. -Further there has to be positive act on the part of the </a:t>
            </a:r>
            <a:r>
              <a:rPr lang="en-US" dirty="0" err="1"/>
              <a:t>assessee</a:t>
            </a:r>
            <a:r>
              <a:rPr lang="en-US" dirty="0"/>
              <a:t> to suppress the information which is required to be given by them or mis-state the facts with intent to evade payment of duty.” (Para 9)</a:t>
            </a:r>
            <a:endParaRPr lang="en-IN" dirty="0"/>
          </a:p>
        </p:txBody>
      </p:sp>
    </p:spTree>
    <p:extLst>
      <p:ext uri="{BB962C8B-B14F-4D97-AF65-F5344CB8AC3E}">
        <p14:creationId xmlns:p14="http://schemas.microsoft.com/office/powerpoint/2010/main" val="32138809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12F7-4500-7B42-37C8-B8CA25D6D8B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C78CDE9-0AB5-12E4-EF4D-C2B3982130F5}"/>
              </a:ext>
            </a:extLst>
          </p:cNvPr>
          <p:cNvSpPr>
            <a:spLocks noGrp="1"/>
          </p:cNvSpPr>
          <p:nvPr>
            <p:ph idx="1"/>
          </p:nvPr>
        </p:nvSpPr>
        <p:spPr/>
        <p:txBody>
          <a:bodyPr/>
          <a:lstStyle/>
          <a:p>
            <a:r>
              <a:rPr lang="en-US" dirty="0"/>
              <a:t>“The appellant failed to meet the technical test made by an independent expert who was agreed by both sides to conduct demonstration. The ATA is a device used to connect one machine with other since the technology of one ATA recognizes I.P. address of the other to communicate. A detailed exercise during practical demonstrative showed that machine imported by the appellant failed to be connected to the Automatic Data Processing machine. Accordingly, Revenue came to the conclusion that the machines imported by the appellant were connectivity disabled with Automatic Data Processing machine.” (Para 23</a:t>
            </a:r>
            <a:endParaRPr lang="en-IN" dirty="0"/>
          </a:p>
        </p:txBody>
      </p:sp>
    </p:spTree>
    <p:extLst>
      <p:ext uri="{BB962C8B-B14F-4D97-AF65-F5344CB8AC3E}">
        <p14:creationId xmlns:p14="http://schemas.microsoft.com/office/powerpoint/2010/main" val="23114478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EF3F-FCB2-B0C7-BEFC-7AD1F286A9D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F1ADD3-D5DB-4CC9-3892-FD130377B333}"/>
              </a:ext>
            </a:extLst>
          </p:cNvPr>
          <p:cNvSpPr>
            <a:spLocks noGrp="1"/>
          </p:cNvSpPr>
          <p:nvPr>
            <p:ph idx="1"/>
          </p:nvPr>
        </p:nvSpPr>
        <p:spPr/>
        <p:txBody>
          <a:bodyPr/>
          <a:lstStyle/>
          <a:p>
            <a:r>
              <a:rPr lang="en-US" dirty="0"/>
              <a:t>“The product literature gathered by Revenue including price-list proved that the goods imported was not capable of being connected directly to Automatic Data Processing Machine.” (Para 25) “It appears that there was deliberate mis-declaration with intent, to evade payment of customs duty and such action of the appellant calls for direction for pre-deposit since no time bar applies to a fraudulent deal, following the ratio laid down by Apex Court in the case of CC Vs. Candid Enterprise reported in 2001 (130) ELT 404 (SC).” (Para 26) </a:t>
            </a:r>
            <a:endParaRPr lang="en-IN" dirty="0"/>
          </a:p>
        </p:txBody>
      </p:sp>
    </p:spTree>
    <p:extLst>
      <p:ext uri="{BB962C8B-B14F-4D97-AF65-F5344CB8AC3E}">
        <p14:creationId xmlns:p14="http://schemas.microsoft.com/office/powerpoint/2010/main" val="38605288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8214-F4D6-B6C1-B9D7-B3D5FC082F4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D0703C-6BAA-7CFB-ED9B-CC5C12874C73}"/>
              </a:ext>
            </a:extLst>
          </p:cNvPr>
          <p:cNvSpPr>
            <a:spLocks noGrp="1"/>
          </p:cNvSpPr>
          <p:nvPr>
            <p:ph idx="1"/>
          </p:nvPr>
        </p:nvSpPr>
        <p:spPr/>
        <p:txBody>
          <a:bodyPr/>
          <a:lstStyle/>
          <a:p>
            <a:pPr algn="just"/>
            <a:r>
              <a:rPr lang="en-US" dirty="0"/>
              <a:t>FINAL ORDER </a:t>
            </a:r>
          </a:p>
          <a:p>
            <a:pPr algn="just"/>
            <a:r>
              <a:rPr lang="en-US" dirty="0"/>
              <a:t>In view of the majority order, the applicant is directed to deposit 50% of the duty confirmed against them within a period of 8 weeks and report compliance by subject to which the pre-deposit of balance amount of duty and penalty shall stand waived and its recovery stayed during the pendency of the appeal.</a:t>
            </a:r>
            <a:endParaRPr lang="en-IN" dirty="0"/>
          </a:p>
        </p:txBody>
      </p:sp>
    </p:spTree>
    <p:extLst>
      <p:ext uri="{BB962C8B-B14F-4D97-AF65-F5344CB8AC3E}">
        <p14:creationId xmlns:p14="http://schemas.microsoft.com/office/powerpoint/2010/main" val="18580040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364D-15FA-DAA9-C751-D59584FCB9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FABE9E2-ADA6-1F2B-F493-449B9A1201B1}"/>
              </a:ext>
            </a:extLst>
          </p:cNvPr>
          <p:cNvSpPr>
            <a:spLocks noGrp="1"/>
          </p:cNvSpPr>
          <p:nvPr>
            <p:ph idx="1"/>
          </p:nvPr>
        </p:nvSpPr>
        <p:spPr/>
        <p:txBody>
          <a:bodyPr/>
          <a:lstStyle/>
          <a:p>
            <a:r>
              <a:rPr lang="en-US" dirty="0" err="1"/>
              <a:t>Avesh</a:t>
            </a:r>
            <a:r>
              <a:rPr lang="en-US" dirty="0"/>
              <a:t> Hanif </a:t>
            </a:r>
            <a:r>
              <a:rPr lang="en-US" dirty="0" err="1"/>
              <a:t>Pitodia</a:t>
            </a:r>
            <a:r>
              <a:rPr lang="en-US" dirty="0"/>
              <a:t> Versus Commissioner of Customs (Adjudication)</a:t>
            </a:r>
          </a:p>
          <a:p>
            <a:r>
              <a:rPr lang="en-US" dirty="0"/>
              <a:t>Application: in Appeal: C/Stay – 1209/2012 C/463/2012 Arising out of: Order-in-Original No. 11/2012/CAC/CC/BKS dated 29.02.2012. </a:t>
            </a:r>
          </a:p>
          <a:p>
            <a:r>
              <a:rPr lang="en-US" dirty="0"/>
              <a:t>Passed by : Commissioner of Customs (Adjudication), Mumbai. </a:t>
            </a:r>
          </a:p>
          <a:p>
            <a:r>
              <a:rPr lang="en-US" dirty="0"/>
              <a:t>Date of hearing: 16.1.2013 Date pronounced:16.1.2013</a:t>
            </a:r>
            <a:endParaRPr lang="en-IN" dirty="0"/>
          </a:p>
        </p:txBody>
      </p:sp>
    </p:spTree>
    <p:extLst>
      <p:ext uri="{BB962C8B-B14F-4D97-AF65-F5344CB8AC3E}">
        <p14:creationId xmlns:p14="http://schemas.microsoft.com/office/powerpoint/2010/main" val="18324988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5FD1-E983-3F28-00AD-8CE9C50144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7C1BB4-17AE-E6C2-1956-587340F611C3}"/>
              </a:ext>
            </a:extLst>
          </p:cNvPr>
          <p:cNvSpPr>
            <a:spLocks noGrp="1"/>
          </p:cNvSpPr>
          <p:nvPr>
            <p:ph idx="1"/>
          </p:nvPr>
        </p:nvSpPr>
        <p:spPr/>
        <p:txBody>
          <a:bodyPr>
            <a:normAutofit fontScale="85000" lnSpcReduction="10000"/>
          </a:bodyPr>
          <a:lstStyle/>
          <a:p>
            <a:pPr algn="just">
              <a:lnSpc>
                <a:spcPct val="150000"/>
              </a:lnSpc>
            </a:pPr>
            <a:r>
              <a:rPr lang="en-US" dirty="0"/>
              <a:t>The appellant not only mis-declared the value of the goods but also imported duplicate goods bearing the brand name of well known brands thereby contravening the provisions of IPR (Imported Goods) Enforcement Rules, 2007 and Foreign Trade (Regulations) Rules, 1993. Thus the appellant has not made out a case for total waiver of the penalty imposed on the appellant. </a:t>
            </a:r>
          </a:p>
          <a:p>
            <a:pPr algn="just">
              <a:lnSpc>
                <a:spcPct val="150000"/>
              </a:lnSpc>
            </a:pPr>
            <a:r>
              <a:rPr lang="en-US" dirty="0"/>
              <a:t>Accordingly, we direct the appellant to make pre-deposit of Rs. 5 (Five) Lakhs within a period of eight weeks and report compliance on 28.03.2013. On such compliance, pre-</a:t>
            </a:r>
            <a:r>
              <a:rPr lang="en-US" dirty="0" err="1"/>
              <a:t>deposite</a:t>
            </a:r>
            <a:r>
              <a:rPr lang="en-US" dirty="0"/>
              <a:t> of the balance amount penalty adjudged against the appellant shall stand waived and recovery thereof stayed during the pendency of the appeal.” [Para5.1] </a:t>
            </a:r>
            <a:endParaRPr lang="en-IN" dirty="0"/>
          </a:p>
        </p:txBody>
      </p:sp>
    </p:spTree>
    <p:extLst>
      <p:ext uri="{BB962C8B-B14F-4D97-AF65-F5344CB8AC3E}">
        <p14:creationId xmlns:p14="http://schemas.microsoft.com/office/powerpoint/2010/main" val="46152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1F6D-DF04-A6F7-1789-4EEF75AED74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616C25A-1306-DDEA-4307-AB5EB58EDA81}"/>
              </a:ext>
            </a:extLst>
          </p:cNvPr>
          <p:cNvSpPr>
            <a:spLocks noGrp="1"/>
          </p:cNvSpPr>
          <p:nvPr>
            <p:ph idx="1"/>
          </p:nvPr>
        </p:nvSpPr>
        <p:spPr/>
        <p:txBody>
          <a:bodyPr>
            <a:normAutofit fontScale="85000" lnSpcReduction="10000"/>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[(21A) "Fund" means the Consumer Welfare Fund established under section 12C of the Central Excises and Salt Act, 1944 (1 of 1944);]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(22) "goods" includes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    vessels, aircrafts and vehicles;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(b)    stores;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(c)    baggage;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(d)    currency and negotiable instruments; and</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(e)    any other kind of movable property;</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(23) "import", with its grammatical variations and cognate expressions, means bringing into India from a place outside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(24)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21</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["arrival manifest or import manifest"] or "import report" means the manifest or report required to be delivered under section 30;</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415961588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A557-BC3D-690E-62AF-950E828DFB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6B1578-02AB-D6A7-3F7D-4EF6BC3F937D}"/>
              </a:ext>
            </a:extLst>
          </p:cNvPr>
          <p:cNvSpPr>
            <a:spLocks noGrp="1"/>
          </p:cNvSpPr>
          <p:nvPr>
            <p:ph idx="1"/>
          </p:nvPr>
        </p:nvSpPr>
        <p:spPr/>
        <p:txBody>
          <a:bodyPr/>
          <a:lstStyle/>
          <a:p>
            <a:r>
              <a:rPr lang="en-US" dirty="0"/>
              <a:t>In the Customs Excise &amp; Service Tax Appellate Tribunal West Block No.2, R. K. Puram, New Delhi-110066 </a:t>
            </a:r>
          </a:p>
          <a:p>
            <a:r>
              <a:rPr lang="en-US" dirty="0"/>
              <a:t>SHRI CHANDER SHARMA V/s. C.C., NEW DELHI </a:t>
            </a:r>
          </a:p>
          <a:p>
            <a:r>
              <a:rPr lang="en-US" dirty="0"/>
              <a:t>Date of Hearing: 06.08.2014 </a:t>
            </a:r>
          </a:p>
          <a:p>
            <a:r>
              <a:rPr lang="en-US" dirty="0"/>
              <a:t>Customs Appeal </a:t>
            </a:r>
            <a:r>
              <a:rPr lang="en-US" dirty="0" err="1"/>
              <a:t>No.C</a:t>
            </a:r>
            <a:r>
              <a:rPr lang="en-US" dirty="0"/>
              <a:t>/38/2010-CU[DB] (Arising out of Order-in-Original No.68/2009 dated 01.09.2009 passed by Commissioner of Customs, New Delhi)</a:t>
            </a:r>
            <a:endParaRPr lang="en-IN" dirty="0"/>
          </a:p>
        </p:txBody>
      </p:sp>
    </p:spTree>
    <p:extLst>
      <p:ext uri="{BB962C8B-B14F-4D97-AF65-F5344CB8AC3E}">
        <p14:creationId xmlns:p14="http://schemas.microsoft.com/office/powerpoint/2010/main" val="32523207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FAE9-717C-FCF8-BC51-0D6202ABDF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78993F-CCED-8375-D776-41FDA7D1CB61}"/>
              </a:ext>
            </a:extLst>
          </p:cNvPr>
          <p:cNvSpPr>
            <a:spLocks noGrp="1"/>
          </p:cNvSpPr>
          <p:nvPr>
            <p:ph idx="1"/>
          </p:nvPr>
        </p:nvSpPr>
        <p:spPr/>
        <p:txBody>
          <a:bodyPr>
            <a:normAutofit lnSpcReduction="10000"/>
          </a:bodyPr>
          <a:lstStyle/>
          <a:p>
            <a:r>
              <a:rPr lang="en-US" dirty="0"/>
              <a:t>“Once the goods were </a:t>
            </a:r>
            <a:r>
              <a:rPr lang="en-US" dirty="0" err="1"/>
              <a:t>misdeclared</a:t>
            </a:r>
            <a:r>
              <a:rPr lang="en-US" dirty="0"/>
              <a:t> that becomes smuggled goods under section 2(39) of the Customs Act 1962. This is done by misdeclaration and fabricating evidence and antedating the same. Record does not reveal </a:t>
            </a:r>
            <a:r>
              <a:rPr lang="en-US" dirty="0" err="1"/>
              <a:t>bonafide</a:t>
            </a:r>
            <a:r>
              <a:rPr lang="en-US" dirty="0"/>
              <a:t> of the consignor as well as the consignee who had hand in glove for </a:t>
            </a:r>
            <a:r>
              <a:rPr lang="en-US" dirty="0" err="1"/>
              <a:t>misdeclaring</a:t>
            </a:r>
            <a:r>
              <a:rPr lang="en-US" dirty="0"/>
              <a:t> description of the goods. The appellant was admittedly to be beneficiary of the goods imported fraudulently. Even though the appellant has not filed the bill of entry, the appellant is answerable under the law to the import by its intimate connection with the above smuggling.” (Para 5) “Here is a case where there is no expression of interest for re-export. Rather the consigner says that re-export will not be cost effective. This also proves hand in glove of both the parties to confirm penalty.” (Para 6)</a:t>
            </a:r>
            <a:endParaRPr lang="en-IN" dirty="0"/>
          </a:p>
        </p:txBody>
      </p:sp>
    </p:spTree>
    <p:extLst>
      <p:ext uri="{BB962C8B-B14F-4D97-AF65-F5344CB8AC3E}">
        <p14:creationId xmlns:p14="http://schemas.microsoft.com/office/powerpoint/2010/main" val="13322908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0C99-D46B-46F7-A91C-FE5F12BF822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564D80-35DC-F290-FD91-D3AE0C7EB126}"/>
              </a:ext>
            </a:extLst>
          </p:cNvPr>
          <p:cNvSpPr>
            <a:spLocks noGrp="1"/>
          </p:cNvSpPr>
          <p:nvPr>
            <p:ph idx="1"/>
          </p:nvPr>
        </p:nvSpPr>
        <p:spPr/>
        <p:txBody>
          <a:bodyPr>
            <a:normAutofit lnSpcReduction="10000"/>
          </a:bodyPr>
          <a:lstStyle/>
          <a:p>
            <a:r>
              <a:rPr lang="en-US" dirty="0"/>
              <a:t>Ld. Counsel relied on the decision of the Apex Court in the case of Union of India vs. </a:t>
            </a:r>
            <a:r>
              <a:rPr lang="en-US" dirty="0" err="1"/>
              <a:t>Smpat</a:t>
            </a:r>
            <a:r>
              <a:rPr lang="en-US" dirty="0"/>
              <a:t> Raj </a:t>
            </a:r>
            <a:r>
              <a:rPr lang="en-US" dirty="0" err="1"/>
              <a:t>Dugar</a:t>
            </a:r>
            <a:r>
              <a:rPr lang="en-US" dirty="0"/>
              <a:t> reported in 1992 (58) ELT 163 (SC). Placing para 19 of the judgement, ld. Counsel prayed for immunity. But in that case import was subject to import license. Present goods were not. Further, in that case re-export was sought, since the importer did not intend to clear the goods. But here is a case where there is no expression of interest for re-export. Rather the consigner says that re-export will not be cost effective. This also proves hand in glove of both the parties to confirm penalty to the tune of Rs.2,00,000/- in the fitness of the circumstance of the case. Accordingly, penalty of Rs.3,00,000/- imposed is reduced to Rs.2,00,000/- allowing the appeal </a:t>
            </a:r>
            <a:r>
              <a:rPr lang="en-US" dirty="0" err="1"/>
              <a:t>parly</a:t>
            </a:r>
            <a:r>
              <a:rPr lang="en-US"/>
              <a:t>.</a:t>
            </a:r>
            <a:endParaRPr lang="en-IN"/>
          </a:p>
        </p:txBody>
      </p:sp>
    </p:spTree>
    <p:extLst>
      <p:ext uri="{BB962C8B-B14F-4D97-AF65-F5344CB8AC3E}">
        <p14:creationId xmlns:p14="http://schemas.microsoft.com/office/powerpoint/2010/main" val="137910370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2937709-8429-DD10-4EE2-FEBAFE63AAAA}"/>
              </a:ext>
            </a:extLst>
          </p:cNvPr>
          <p:cNvSpPr>
            <a:spLocks noGrp="1" noChangeArrowheads="1"/>
          </p:cNvSpPr>
          <p:nvPr>
            <p:ph type="title"/>
          </p:nvPr>
        </p:nvSpPr>
        <p:spPr>
          <a:xfrm>
            <a:off x="2514601" y="381001"/>
            <a:ext cx="7097713" cy="919163"/>
          </a:xfrm>
        </p:spPr>
        <p:txBody>
          <a:bodyPr>
            <a:normAutofit fontScale="90000"/>
          </a:bodyPr>
          <a:lstStyle/>
          <a:p>
            <a:pPr eaLnBrk="1" hangingPunct="1"/>
            <a:r>
              <a:rPr lang="en-US" altLang="en-US" sz="2400" b="1">
                <a:solidFill>
                  <a:schemeClr val="tx1"/>
                </a:solidFill>
                <a:latin typeface="Georgia" panose="02040502050405020303" pitchFamily="18" charset="0"/>
              </a:rPr>
              <a:t>2006 (137) ECR 0463 (Tri- New Delhi)</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2006(111) ECC 0463</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MANU /CE/ 0463/2006</a:t>
            </a:r>
          </a:p>
        </p:txBody>
      </p:sp>
      <p:sp>
        <p:nvSpPr>
          <p:cNvPr id="31747" name="Rectangle 3">
            <a:extLst>
              <a:ext uri="{FF2B5EF4-FFF2-40B4-BE49-F238E27FC236}">
                <a16:creationId xmlns:a16="http://schemas.microsoft.com/office/drawing/2014/main" id="{378AA65F-E741-2865-29DC-F5B9E0DB02F1}"/>
              </a:ext>
            </a:extLst>
          </p:cNvPr>
          <p:cNvSpPr>
            <a:spLocks noGrp="1" noChangeArrowheads="1"/>
          </p:cNvSpPr>
          <p:nvPr>
            <p:ph type="body" idx="1"/>
          </p:nvPr>
        </p:nvSpPr>
        <p:spPr>
          <a:xfrm>
            <a:off x="1752600" y="1371600"/>
            <a:ext cx="8686800" cy="5486400"/>
          </a:xfrm>
        </p:spPr>
        <p:txBody>
          <a:bodyPr/>
          <a:lstStyle/>
          <a:p>
            <a:pPr marL="0" indent="0" algn="ctr">
              <a:lnSpc>
                <a:spcPct val="80000"/>
              </a:lnSpc>
              <a:buNone/>
            </a:pPr>
            <a:endParaRPr lang="en-US" altLang="en-US" sz="1200">
              <a:latin typeface="Georgia" panose="02040502050405020303" pitchFamily="18" charset="0"/>
            </a:endParaRPr>
          </a:p>
          <a:p>
            <a:pPr marL="0" indent="0" algn="ctr">
              <a:lnSpc>
                <a:spcPct val="80000"/>
              </a:lnSpc>
              <a:buNone/>
            </a:pPr>
            <a:r>
              <a:rPr lang="en-US" altLang="en-US" sz="2000">
                <a:latin typeface="Georgia" panose="02040502050405020303" pitchFamily="18" charset="0"/>
              </a:rPr>
              <a:t>IN THE CUSTOMS, EXCISE AND SERVICE TAX APPELATE TRIBUNAL, NEW DELHI, COURT NO.II, BENCH-CUSTOMS</a:t>
            </a:r>
          </a:p>
          <a:p>
            <a:pPr marL="0" indent="0">
              <a:lnSpc>
                <a:spcPct val="80000"/>
              </a:lnSpc>
            </a:pPr>
            <a:endParaRPr lang="en-US" altLang="en-US" sz="1000">
              <a:latin typeface="Georgia" panose="02040502050405020303" pitchFamily="18" charset="0"/>
            </a:endParaRPr>
          </a:p>
          <a:p>
            <a:pPr marL="0" indent="0" algn="ctr">
              <a:lnSpc>
                <a:spcPct val="80000"/>
              </a:lnSpc>
              <a:buNone/>
            </a:pPr>
            <a:r>
              <a:rPr lang="en-US" altLang="en-US" sz="2000" b="1">
                <a:latin typeface="Georgia" panose="02040502050405020303" pitchFamily="18" charset="0"/>
              </a:rPr>
              <a:t>Airport Authority of India.</a:t>
            </a:r>
          </a:p>
          <a:p>
            <a:pPr marL="0" indent="0" algn="ctr">
              <a:lnSpc>
                <a:spcPct val="80000"/>
              </a:lnSpc>
              <a:buNone/>
            </a:pPr>
            <a:endParaRPr lang="en-US" altLang="en-US" sz="900" b="1">
              <a:latin typeface="Georgia" panose="02040502050405020303" pitchFamily="18" charset="0"/>
            </a:endParaRPr>
          </a:p>
          <a:p>
            <a:pPr marL="0" indent="0" algn="ctr">
              <a:lnSpc>
                <a:spcPct val="80000"/>
              </a:lnSpc>
              <a:buNone/>
            </a:pPr>
            <a:r>
              <a:rPr lang="en-US" altLang="en-US" sz="2000" b="1">
                <a:latin typeface="Georgia" panose="02040502050405020303" pitchFamily="18" charset="0"/>
              </a:rPr>
              <a:t>V/S</a:t>
            </a:r>
          </a:p>
          <a:p>
            <a:pPr marL="0" indent="0" algn="ctr">
              <a:lnSpc>
                <a:spcPct val="80000"/>
              </a:lnSpc>
              <a:buNone/>
            </a:pPr>
            <a:endParaRPr lang="en-US" altLang="en-US" sz="1400" b="1">
              <a:latin typeface="Georgia" panose="02040502050405020303" pitchFamily="18" charset="0"/>
            </a:endParaRPr>
          </a:p>
          <a:p>
            <a:pPr marL="0" indent="0" algn="ctr">
              <a:lnSpc>
                <a:spcPct val="80000"/>
              </a:lnSpc>
              <a:buNone/>
            </a:pPr>
            <a:r>
              <a:rPr lang="en-US" altLang="en-US" sz="2000" b="1">
                <a:latin typeface="Georgia" panose="02040502050405020303" pitchFamily="18" charset="0"/>
              </a:rPr>
              <a:t>C. C., Mumbai</a:t>
            </a:r>
          </a:p>
          <a:p>
            <a:pPr marL="0" indent="0">
              <a:lnSpc>
                <a:spcPct val="80000"/>
              </a:lnSpc>
              <a:buNone/>
            </a:pPr>
            <a:endParaRPr lang="en-US" altLang="en-US" sz="2000" b="1">
              <a:latin typeface="Georgia" panose="02040502050405020303" pitchFamily="18" charset="0"/>
            </a:endParaRPr>
          </a:p>
          <a:p>
            <a:pPr marL="0" indent="0" algn="ctr">
              <a:lnSpc>
                <a:spcPct val="80000"/>
              </a:lnSpc>
              <a:buNone/>
            </a:pPr>
            <a:r>
              <a:rPr lang="en-US" altLang="en-US" sz="2000">
                <a:latin typeface="Georgia" panose="02040502050405020303" pitchFamily="18" charset="0"/>
              </a:rPr>
              <a:t>CUSTOMS APPEAL NO. 843 of 2004</a:t>
            </a:r>
          </a:p>
          <a:p>
            <a:pPr marL="0" indent="0" algn="ctr">
              <a:lnSpc>
                <a:spcPct val="80000"/>
              </a:lnSpc>
              <a:buNone/>
            </a:pPr>
            <a:r>
              <a:rPr lang="en-US" altLang="en-US" sz="2000">
                <a:latin typeface="Georgia" panose="02040502050405020303" pitchFamily="18" charset="0"/>
              </a:rPr>
              <a:t>DECIDED ON :09.05.2006</a:t>
            </a:r>
          </a:p>
          <a:p>
            <a:pPr marL="0" indent="0" algn="ctr">
              <a:lnSpc>
                <a:spcPct val="80000"/>
              </a:lnSpc>
              <a:buNone/>
            </a:pPr>
            <a:endParaRPr lang="en-US" altLang="en-US" sz="2000">
              <a:latin typeface="Georgia" panose="02040502050405020303" pitchFamily="18" charset="0"/>
            </a:endParaRPr>
          </a:p>
          <a:p>
            <a:pPr marL="0" indent="0">
              <a:lnSpc>
                <a:spcPct val="80000"/>
              </a:lnSpc>
              <a:buNone/>
            </a:pPr>
            <a:r>
              <a:rPr lang="en-US" altLang="en-US" sz="2000">
                <a:latin typeface="Georgia" panose="02040502050405020303" pitchFamily="18" charset="0"/>
              </a:rPr>
              <a:t>PRIOR HISTORY: Arising out of order in appeal no. 522/2004/ MCH dated 15th September,2004 passed by Commissioner of Customs (Appeals,) Mumbai</a:t>
            </a:r>
          </a:p>
          <a:p>
            <a:pPr marL="0" indent="0">
              <a:lnSpc>
                <a:spcPct val="80000"/>
              </a:lnSpc>
              <a:buNone/>
            </a:pPr>
            <a:endParaRPr lang="en-US" altLang="en-US" sz="2000">
              <a:latin typeface="Georgia" panose="02040502050405020303" pitchFamily="18" charset="0"/>
            </a:endParaRPr>
          </a:p>
          <a:p>
            <a:pPr marL="0" indent="0">
              <a:lnSpc>
                <a:spcPct val="80000"/>
              </a:lnSpc>
              <a:buNone/>
            </a:pPr>
            <a:r>
              <a:rPr lang="en-US" altLang="en-US" sz="2000" b="1">
                <a:latin typeface="Georgia" panose="02040502050405020303" pitchFamily="18" charset="0"/>
              </a:rPr>
              <a:t>Judges</a:t>
            </a:r>
          </a:p>
          <a:p>
            <a:pPr marL="0" indent="0">
              <a:lnSpc>
                <a:spcPct val="80000"/>
              </a:lnSpc>
              <a:buNone/>
            </a:pPr>
            <a:r>
              <a:rPr lang="en-US" altLang="en-US" sz="2000">
                <a:latin typeface="Georgia" panose="02040502050405020303" pitchFamily="18" charset="0"/>
              </a:rPr>
              <a:t>S.S Kang, Vice President and C.N.B. Nair, Member ( Technical)</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F7F2109-E1BC-6207-0584-D67E4F509CED}"/>
              </a:ext>
            </a:extLst>
          </p:cNvPr>
          <p:cNvSpPr>
            <a:spLocks noGrp="1" noChangeArrowheads="1"/>
          </p:cNvSpPr>
          <p:nvPr>
            <p:ph type="title"/>
          </p:nvPr>
        </p:nvSpPr>
        <p:spPr>
          <a:xfrm>
            <a:off x="2057400" y="304800"/>
            <a:ext cx="7924800" cy="6248400"/>
          </a:xfrm>
        </p:spPr>
        <p:txBody>
          <a:bodyPr/>
          <a:lstStyle/>
          <a:p>
            <a:pPr algn="l" eaLnBrk="1" hangingPunct="1"/>
            <a:r>
              <a:rPr lang="en-US" altLang="en-US" sz="2400">
                <a:solidFill>
                  <a:schemeClr val="tx1"/>
                </a:solidFill>
              </a:rPr>
              <a:t>Classification – Aerobridge – Chapter Heading 8428 of Customs Tariff as claimed by appellant against Chapter Heading 7308 by impugned order – Held, chapter 73 was for “articles of iron and steel” -  Under said chapter one common thing is all said articles are made from iron and steel and have no machinery or prime mover forming a part of it – As clarified by aforesaid (Para 2) HSN Note – Chapter 84 covers machinery and mechanical appliances – Thus, scheme of tariff is to classify articles of base metals and machinery under altogether different sections – Hence, impugned order contrary to its said scheme of the tariff and is not sustainable – Appeal allowed.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6BFFD002-5E95-4740-50E3-15F2359C009A}"/>
              </a:ext>
            </a:extLst>
          </p:cNvPr>
          <p:cNvSpPr>
            <a:spLocks noGrp="1" noChangeArrowheads="1"/>
          </p:cNvSpPr>
          <p:nvPr>
            <p:ph type="body" idx="1"/>
          </p:nvPr>
        </p:nvSpPr>
        <p:spPr>
          <a:xfrm>
            <a:off x="1981200" y="609600"/>
            <a:ext cx="8305800" cy="5943600"/>
          </a:xfrm>
        </p:spPr>
        <p:txBody>
          <a:bodyPr/>
          <a:lstStyle/>
          <a:p>
            <a:pPr algn="ctr" eaLnBrk="1" hangingPunct="1">
              <a:buFontTx/>
              <a:buNone/>
            </a:pPr>
            <a:r>
              <a:rPr lang="en-US" altLang="en-US" sz="2400" b="1">
                <a:latin typeface="Georgia" panose="02040502050405020303" pitchFamily="18" charset="0"/>
              </a:rPr>
              <a:t>1992 (40) ECR 399 (Tribunal) </a:t>
            </a:r>
          </a:p>
          <a:p>
            <a:pPr algn="ctr" eaLnBrk="1" hangingPunct="1">
              <a:buFontTx/>
              <a:buNone/>
            </a:pPr>
            <a:endParaRPr lang="en-US" altLang="en-US" sz="2400" b="1">
              <a:latin typeface="Georgia" panose="02040502050405020303" pitchFamily="18" charset="0"/>
            </a:endParaRPr>
          </a:p>
          <a:p>
            <a:pPr algn="ctr" eaLnBrk="1" hangingPunct="1">
              <a:buFontTx/>
              <a:buNone/>
            </a:pPr>
            <a:r>
              <a:rPr lang="en-US" altLang="en-US" sz="2400" b="1">
                <a:latin typeface="Georgia" panose="02040502050405020303" pitchFamily="18" charset="0"/>
              </a:rPr>
              <a:t>Collector of Customs </a:t>
            </a:r>
          </a:p>
          <a:p>
            <a:pPr algn="ctr" eaLnBrk="1" hangingPunct="1">
              <a:buFontTx/>
              <a:buNone/>
            </a:pPr>
            <a:r>
              <a:rPr lang="en-US" altLang="en-US" sz="2400" b="1">
                <a:latin typeface="Georgia" panose="02040502050405020303" pitchFamily="18" charset="0"/>
              </a:rPr>
              <a:t>Vs. </a:t>
            </a:r>
          </a:p>
          <a:p>
            <a:pPr algn="ctr" eaLnBrk="1" hangingPunct="1">
              <a:buFontTx/>
              <a:buNone/>
            </a:pPr>
            <a:r>
              <a:rPr lang="en-US" altLang="en-US" sz="2400" b="1">
                <a:latin typeface="Georgia" panose="02040502050405020303" pitchFamily="18" charset="0"/>
              </a:rPr>
              <a:t>Neeraj Newspaper Associates (P) Ltd.</a:t>
            </a:r>
          </a:p>
          <a:p>
            <a:pPr algn="ctr" eaLnBrk="1" hangingPunct="1">
              <a:buFontTx/>
              <a:buNone/>
            </a:pPr>
            <a:endParaRPr lang="en-US" altLang="en-US" sz="2400" b="1">
              <a:latin typeface="Georgia" panose="02040502050405020303" pitchFamily="18" charset="0"/>
            </a:endParaRPr>
          </a:p>
          <a:p>
            <a:pPr algn="just" eaLnBrk="1" hangingPunct="1">
              <a:buFontTx/>
              <a:buNone/>
            </a:pPr>
            <a:r>
              <a:rPr lang="en-US" altLang="en-US" sz="2400">
                <a:latin typeface="Georgia" panose="02040502050405020303" pitchFamily="18" charset="0"/>
              </a:rPr>
              <a:t>	Classification – </a:t>
            </a:r>
          </a:p>
          <a:p>
            <a:pPr algn="just" eaLnBrk="1" hangingPunct="1">
              <a:buFontTx/>
              <a:buNone/>
            </a:pPr>
            <a:r>
              <a:rPr lang="en-US" altLang="en-US" sz="2400">
                <a:latin typeface="Georgia" panose="02040502050405020303" pitchFamily="18" charset="0"/>
              </a:rPr>
              <a:t>	Machines (Composite) are classifiable with reference to one which performs the principal function. Keyboard – off line – An integral part of a photo-composing machine, falls under CTA H.84.34.</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dissolve">
                                      <p:cBhvr>
                                        <p:cTn id="7" dur="500"/>
                                        <p:tgtEl>
                                          <p:spTgt spid="11059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0595">
                                            <p:txEl>
                                              <p:pRg st="2" end="2"/>
                                            </p:txEl>
                                          </p:spTgt>
                                        </p:tgtEl>
                                        <p:attrNameLst>
                                          <p:attrName>style.visibility</p:attrName>
                                        </p:attrNameLst>
                                      </p:cBhvr>
                                      <p:to>
                                        <p:strVal val="visible"/>
                                      </p:to>
                                    </p:set>
                                    <p:animEffect transition="in" filter="dissolve">
                                      <p:cBhvr>
                                        <p:cTn id="11" dur="500"/>
                                        <p:tgtEl>
                                          <p:spTgt spid="110595">
                                            <p:txEl>
                                              <p:pRg st="2" end="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animEffect transition="in" filter="dissolve">
                                      <p:cBhvr>
                                        <p:cTn id="15" dur="500"/>
                                        <p:tgtEl>
                                          <p:spTgt spid="110595">
                                            <p:txEl>
                                              <p:pRg st="3" end="3"/>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animEffect transition="in" filter="dissolve">
                                      <p:cBhvr>
                                        <p:cTn id="19" dur="500"/>
                                        <p:tgtEl>
                                          <p:spTgt spid="110595">
                                            <p:txEl>
                                              <p:pRg st="4" end="4"/>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10595">
                                            <p:txEl>
                                              <p:pRg st="6" end="6"/>
                                            </p:txEl>
                                          </p:spTgt>
                                        </p:tgtEl>
                                        <p:attrNameLst>
                                          <p:attrName>style.visibility</p:attrName>
                                        </p:attrNameLst>
                                      </p:cBhvr>
                                      <p:to>
                                        <p:strVal val="visible"/>
                                      </p:to>
                                    </p:set>
                                    <p:animEffect transition="in" filter="dissolve">
                                      <p:cBhvr>
                                        <p:cTn id="23" dur="500"/>
                                        <p:tgtEl>
                                          <p:spTgt spid="110595">
                                            <p:txEl>
                                              <p:pRg st="6" end="6"/>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10595">
                                            <p:txEl>
                                              <p:pRg st="7" end="7"/>
                                            </p:txEl>
                                          </p:spTgt>
                                        </p:tgtEl>
                                        <p:attrNameLst>
                                          <p:attrName>style.visibility</p:attrName>
                                        </p:attrNameLst>
                                      </p:cBhvr>
                                      <p:to>
                                        <p:strVal val="visible"/>
                                      </p:to>
                                    </p:set>
                                    <p:animEffect transition="in" filter="dissolve">
                                      <p:cBhvr>
                                        <p:cTn id="27" dur="500"/>
                                        <p:tgtEl>
                                          <p:spTgt spid="110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094B57-D6E1-3362-15DC-7477A2CD3449}"/>
              </a:ext>
            </a:extLst>
          </p:cNvPr>
          <p:cNvSpPr>
            <a:spLocks noGrp="1" noChangeArrowheads="1"/>
          </p:cNvSpPr>
          <p:nvPr>
            <p:ph type="title"/>
          </p:nvPr>
        </p:nvSpPr>
        <p:spPr>
          <a:xfrm>
            <a:off x="1981200" y="0"/>
            <a:ext cx="8153400" cy="3276600"/>
          </a:xfrm>
        </p:spPr>
        <p:txBody>
          <a:bodyPr/>
          <a:lstStyle/>
          <a:p>
            <a:pPr eaLnBrk="1" hangingPunct="1"/>
            <a:r>
              <a:rPr lang="en-US" altLang="en-US" sz="2400" b="1">
                <a:solidFill>
                  <a:schemeClr val="tx1"/>
                </a:solidFill>
                <a:latin typeface="Georgia" panose="02040502050405020303" pitchFamily="18" charset="0"/>
              </a:rPr>
              <a:t>CEGAT – New Delhi</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Appeal No. 48/76-B</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Order No. 393/83 dated 12.05.1983</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M/s Overseas Trading Co.</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Vs</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Collector of Customs - Mumbai</a:t>
            </a:r>
          </a:p>
        </p:txBody>
      </p:sp>
      <p:sp>
        <p:nvSpPr>
          <p:cNvPr id="25603" name="Rectangle 3">
            <a:extLst>
              <a:ext uri="{FF2B5EF4-FFF2-40B4-BE49-F238E27FC236}">
                <a16:creationId xmlns:a16="http://schemas.microsoft.com/office/drawing/2014/main" id="{9CFB7A84-2981-33A0-0A61-0F922C3ED1CA}"/>
              </a:ext>
            </a:extLst>
          </p:cNvPr>
          <p:cNvSpPr>
            <a:spLocks noGrp="1" noChangeArrowheads="1"/>
          </p:cNvSpPr>
          <p:nvPr>
            <p:ph type="body" idx="1"/>
          </p:nvPr>
        </p:nvSpPr>
        <p:spPr>
          <a:xfrm>
            <a:off x="2438400" y="3657600"/>
            <a:ext cx="7620000" cy="2590800"/>
          </a:xfrm>
        </p:spPr>
        <p:txBody>
          <a:bodyPr>
            <a:normAutofit lnSpcReduction="10000"/>
          </a:bodyPr>
          <a:lstStyle/>
          <a:p>
            <a:pPr marL="0" indent="0">
              <a:lnSpc>
                <a:spcPct val="90000"/>
              </a:lnSpc>
              <a:buNone/>
            </a:pPr>
            <a:r>
              <a:rPr lang="en-US" altLang="en-US" sz="2400" b="1">
                <a:latin typeface="Georgia" panose="02040502050405020303" pitchFamily="18" charset="0"/>
              </a:rPr>
              <a:t>Held: </a:t>
            </a:r>
          </a:p>
          <a:p>
            <a:pPr marL="0" indent="0">
              <a:lnSpc>
                <a:spcPct val="90000"/>
              </a:lnSpc>
              <a:buNone/>
            </a:pPr>
            <a:endParaRPr lang="en-US" altLang="en-US" sz="2400" b="1">
              <a:latin typeface="Georgia" panose="02040502050405020303" pitchFamily="18" charset="0"/>
            </a:endParaRPr>
          </a:p>
          <a:p>
            <a:pPr marL="0" indent="0">
              <a:lnSpc>
                <a:spcPct val="90000"/>
              </a:lnSpc>
              <a:buNone/>
            </a:pPr>
            <a:r>
              <a:rPr lang="en-US" altLang="en-US" sz="2400" b="1">
                <a:latin typeface="Georgia" panose="02040502050405020303" pitchFamily="18" charset="0"/>
              </a:rPr>
              <a:t>When special design and exclusive use of components are established, they cannot be classified as General purpose items.</a:t>
            </a:r>
          </a:p>
          <a:p>
            <a:pPr marL="0" indent="0">
              <a:lnSpc>
                <a:spcPct val="90000"/>
              </a:lnSpc>
              <a:buNone/>
            </a:pPr>
            <a:endParaRPr lang="en-US" altLang="en-US" sz="2400" b="1">
              <a:latin typeface="Georgia" panose="02040502050405020303" pitchFamily="18" charset="0"/>
            </a:endParaRPr>
          </a:p>
          <a:p>
            <a:pPr marL="0" indent="0">
              <a:lnSpc>
                <a:spcPct val="90000"/>
              </a:lnSpc>
              <a:buNone/>
            </a:pPr>
            <a:r>
              <a:rPr lang="en-US" altLang="en-US" sz="2400" b="1">
                <a:latin typeface="Georgia" panose="02040502050405020303" pitchFamily="18" charset="0"/>
              </a:rPr>
              <a:t>		[Ref: C.E. &amp; C.R. Sept 1983]</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500"/>
                                        <p:tgtEl>
                                          <p:spTgt spid="25602"/>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barn(inHorizontal)">
                                      <p:cBhvr>
                                        <p:cTn id="11" dur="1000"/>
                                        <p:tgtEl>
                                          <p:spTgt spid="256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nodeType="clickEffect">
                                  <p:stCondLst>
                                    <p:cond delay="0"/>
                                  </p:stCondLst>
                                  <p:childTnLst>
                                    <p:set>
                                      <p:cBhvr>
                                        <p:cTn id="15" dur="1" fill="hold">
                                          <p:stCondLst>
                                            <p:cond delay="0"/>
                                          </p:stCondLst>
                                        </p:cTn>
                                        <p:tgtEl>
                                          <p:spTgt spid="25603">
                                            <p:txEl>
                                              <p:pRg st="2" end="2"/>
                                            </p:txEl>
                                          </p:spTgt>
                                        </p:tgtEl>
                                        <p:attrNameLst>
                                          <p:attrName>style.visibility</p:attrName>
                                        </p:attrNameLst>
                                      </p:cBhvr>
                                      <p:to>
                                        <p:strVal val="visible"/>
                                      </p:to>
                                    </p:set>
                                    <p:animEffect transition="in" filter="barn(inHorizontal)">
                                      <p:cBhvr>
                                        <p:cTn id="16" dur="1000"/>
                                        <p:tgtEl>
                                          <p:spTgt spid="2560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barn(inHorizontal)">
                                      <p:cBhvr>
                                        <p:cTn id="21" dur="1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DB4D26F-E2F1-9DEE-867A-2C4B0E3C1F2F}"/>
              </a:ext>
            </a:extLst>
          </p:cNvPr>
          <p:cNvSpPr>
            <a:spLocks noGrp="1" noChangeArrowheads="1"/>
          </p:cNvSpPr>
          <p:nvPr>
            <p:ph type="title"/>
          </p:nvPr>
        </p:nvSpPr>
        <p:spPr>
          <a:xfrm>
            <a:off x="2057400" y="609600"/>
            <a:ext cx="8077200" cy="2133600"/>
          </a:xfrm>
        </p:spPr>
        <p:txBody>
          <a:bodyPr>
            <a:normAutofit fontScale="90000"/>
          </a:bodyPr>
          <a:lstStyle/>
          <a:p>
            <a:pPr eaLnBrk="1" hangingPunct="1"/>
            <a:r>
              <a:rPr lang="en-US" altLang="en-US" sz="2400" b="1">
                <a:solidFill>
                  <a:schemeClr val="tx1"/>
                </a:solidFill>
                <a:latin typeface="Georgia" panose="02040502050405020303" pitchFamily="18" charset="0"/>
              </a:rPr>
              <a:t>1999(81) ECR 312 (Tribunal)</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Appeal No. C/757/93-B2</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Order No. 786/98-B2, Dt.19.8.1998</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CC, Calcutta</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Vs</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P.M.Lodha</a:t>
            </a:r>
          </a:p>
        </p:txBody>
      </p:sp>
      <p:sp>
        <p:nvSpPr>
          <p:cNvPr id="91139" name="Rectangle 3">
            <a:extLst>
              <a:ext uri="{FF2B5EF4-FFF2-40B4-BE49-F238E27FC236}">
                <a16:creationId xmlns:a16="http://schemas.microsoft.com/office/drawing/2014/main" id="{F5DAB5F4-8E7D-B90C-9289-9D2CA864593C}"/>
              </a:ext>
            </a:extLst>
          </p:cNvPr>
          <p:cNvSpPr>
            <a:spLocks noGrp="1" noChangeArrowheads="1"/>
          </p:cNvSpPr>
          <p:nvPr>
            <p:ph type="body" idx="1"/>
          </p:nvPr>
        </p:nvSpPr>
        <p:spPr>
          <a:xfrm>
            <a:off x="1981200" y="3124200"/>
            <a:ext cx="8305800" cy="3733800"/>
          </a:xfrm>
        </p:spPr>
        <p:txBody>
          <a:bodyPr/>
          <a:lstStyle/>
          <a:p>
            <a:pPr marL="0" indent="0">
              <a:lnSpc>
                <a:spcPct val="90000"/>
              </a:lnSpc>
              <a:buNone/>
            </a:pPr>
            <a:endParaRPr lang="en-US" altLang="en-US" sz="2400">
              <a:latin typeface="Georgia" panose="02040502050405020303" pitchFamily="18" charset="0"/>
            </a:endParaRPr>
          </a:p>
          <a:p>
            <a:pPr marL="0" indent="0">
              <a:lnSpc>
                <a:spcPct val="90000"/>
              </a:lnSpc>
              <a:buNone/>
            </a:pPr>
            <a:r>
              <a:rPr lang="en-US" altLang="en-US" sz="2400">
                <a:latin typeface="Georgia" panose="02040502050405020303" pitchFamily="18" charset="0"/>
              </a:rPr>
              <a:t>Held: Exemption-Machine-Dual purpose-Machine combining the functions of fax machine and telephone answering machine- benefit of exemption cannot be denied to an article which combines both the facilities, when machines with individual facility were separately entitled to it.</a:t>
            </a:r>
          </a:p>
          <a:p>
            <a:pPr marL="0" indent="0">
              <a:lnSpc>
                <a:spcPct val="90000"/>
              </a:lnSpc>
              <a:buNone/>
            </a:pPr>
            <a:endParaRPr lang="en-US" altLang="en-US" sz="2400">
              <a:latin typeface="Georgia" panose="02040502050405020303" pitchFamily="18" charset="0"/>
            </a:endParaRPr>
          </a:p>
          <a:p>
            <a:pPr marL="0" indent="0">
              <a:lnSpc>
                <a:spcPct val="90000"/>
              </a:lnSpc>
              <a:buNone/>
            </a:pPr>
            <a:r>
              <a:rPr lang="en-US" altLang="en-US" sz="2400">
                <a:latin typeface="Georgia" panose="02040502050405020303" pitchFamily="18" charset="0"/>
              </a:rPr>
              <a:t>		Revenue Appeal Dismissed.</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dissolve">
                                      <p:cBhvr>
                                        <p:cTn id="7" dur="500"/>
                                        <p:tgtEl>
                                          <p:spTgt spid="91138"/>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slide(fromBottom)">
                                      <p:cBhvr>
                                        <p:cTn id="11" dur="1000"/>
                                        <p:tgtEl>
                                          <p:spTgt spid="91139">
                                            <p:txEl>
                                              <p:pRg st="1" end="1"/>
                                            </p:txEl>
                                          </p:spTgt>
                                        </p:tgtEl>
                                      </p:cBhvr>
                                    </p:animEffect>
                                  </p:childTnLst>
                                </p:cTn>
                              </p:par>
                            </p:childTnLst>
                          </p:cTn>
                        </p:par>
                        <p:par>
                          <p:cTn id="12" fill="hold" nodeType="afterGroup">
                            <p:stCondLst>
                              <p:cond delay="1500"/>
                            </p:stCondLst>
                            <p:childTnLst>
                              <p:par>
                                <p:cTn id="13" presetID="12" presetClass="entr" presetSubtype="4" fill="hold" nodeType="after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animEffect transition="in" filter="slide(fromBottom)">
                                      <p:cBhvr>
                                        <p:cTn id="15" dur="10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BF6ABA7-5391-05F4-7C12-7B7326287EBC}"/>
              </a:ext>
            </a:extLst>
          </p:cNvPr>
          <p:cNvSpPr>
            <a:spLocks noGrp="1" noChangeArrowheads="1"/>
          </p:cNvSpPr>
          <p:nvPr>
            <p:ph type="title"/>
          </p:nvPr>
        </p:nvSpPr>
        <p:spPr>
          <a:xfrm>
            <a:off x="2057400" y="533400"/>
            <a:ext cx="8382000" cy="1447800"/>
          </a:xfrm>
        </p:spPr>
        <p:txBody>
          <a:bodyPr>
            <a:normAutofit fontScale="90000"/>
          </a:bodyPr>
          <a:lstStyle/>
          <a:p>
            <a:pPr eaLnBrk="1" hangingPunct="1"/>
            <a:r>
              <a:rPr lang="en-US" altLang="en-US" sz="2400" b="1">
                <a:solidFill>
                  <a:schemeClr val="tx1"/>
                </a:solidFill>
                <a:latin typeface="Georgia" panose="02040502050405020303" pitchFamily="18" charset="0"/>
              </a:rPr>
              <a:t>CEGAT – New Delhi</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Appeal no. C/229/85-B2</a:t>
            </a:r>
            <a:br>
              <a:rPr lang="en-US" altLang="en-US" sz="2400" b="1">
                <a:solidFill>
                  <a:schemeClr val="tx1"/>
                </a:solidFill>
                <a:latin typeface="Georgia" panose="02040502050405020303" pitchFamily="18" charset="0"/>
              </a:rPr>
            </a:br>
            <a:r>
              <a:rPr lang="en-US" altLang="en-US" sz="2400" b="1">
                <a:solidFill>
                  <a:schemeClr val="tx1"/>
                </a:solidFill>
                <a:latin typeface="Georgia" panose="02040502050405020303" pitchFamily="18" charset="0"/>
              </a:rPr>
              <a:t>Order No. 1007/1987-B2 dated 05.06.1987</a:t>
            </a:r>
            <a:br>
              <a:rPr lang="en-US" altLang="en-US" sz="2400" b="1">
                <a:solidFill>
                  <a:schemeClr val="tx1"/>
                </a:solidFill>
                <a:latin typeface="Georgia" panose="02040502050405020303" pitchFamily="18" charset="0"/>
              </a:rPr>
            </a:br>
            <a:endParaRPr lang="en-US" altLang="en-US" sz="2400" b="1">
              <a:solidFill>
                <a:schemeClr val="tx1"/>
              </a:solidFill>
              <a:latin typeface="Georgia" panose="02040502050405020303" pitchFamily="18" charset="0"/>
            </a:endParaRPr>
          </a:p>
        </p:txBody>
      </p:sp>
      <p:sp>
        <p:nvSpPr>
          <p:cNvPr id="26627" name="Rectangle 3">
            <a:extLst>
              <a:ext uri="{FF2B5EF4-FFF2-40B4-BE49-F238E27FC236}">
                <a16:creationId xmlns:a16="http://schemas.microsoft.com/office/drawing/2014/main" id="{5DD66FE4-3FFE-B229-7BC2-5795A25D29BC}"/>
              </a:ext>
            </a:extLst>
          </p:cNvPr>
          <p:cNvSpPr>
            <a:spLocks noGrp="1" noChangeArrowheads="1"/>
          </p:cNvSpPr>
          <p:nvPr>
            <p:ph type="body" idx="1"/>
          </p:nvPr>
        </p:nvSpPr>
        <p:spPr>
          <a:xfrm>
            <a:off x="2057400" y="2362200"/>
            <a:ext cx="7848600" cy="4038600"/>
          </a:xfrm>
        </p:spPr>
        <p:txBody>
          <a:bodyPr/>
          <a:lstStyle/>
          <a:p>
            <a:pPr marL="0" indent="0" algn="ctr">
              <a:buNone/>
            </a:pPr>
            <a:r>
              <a:rPr lang="en-US" altLang="en-US" sz="2400" b="1">
                <a:latin typeface="Georgia" panose="02040502050405020303" pitchFamily="18" charset="0"/>
              </a:rPr>
              <a:t>Collector of Customs,Mumbai</a:t>
            </a:r>
          </a:p>
          <a:p>
            <a:pPr marL="0" indent="0" algn="ctr">
              <a:buNone/>
            </a:pPr>
            <a:r>
              <a:rPr lang="en-US" altLang="en-US" sz="2400" b="1">
                <a:latin typeface="Georgia" panose="02040502050405020303" pitchFamily="18" charset="0"/>
              </a:rPr>
              <a:t>Vs</a:t>
            </a:r>
          </a:p>
          <a:p>
            <a:pPr marL="0" indent="0" algn="ctr">
              <a:buNone/>
            </a:pPr>
            <a:r>
              <a:rPr lang="en-US" altLang="en-US" sz="2400" b="1">
                <a:latin typeface="Georgia" panose="02040502050405020303" pitchFamily="18" charset="0"/>
              </a:rPr>
              <a:t>Joseph Leslie Agencies Pvt. Ltd.</a:t>
            </a:r>
          </a:p>
          <a:p>
            <a:pPr marL="0" indent="0" algn="just">
              <a:buNone/>
            </a:pPr>
            <a:endParaRPr lang="en-US" altLang="en-US" sz="2400" b="1">
              <a:latin typeface="Georgia" panose="02040502050405020303" pitchFamily="18" charset="0"/>
            </a:endParaRPr>
          </a:p>
          <a:p>
            <a:pPr marL="0" indent="0">
              <a:buNone/>
            </a:pPr>
            <a:r>
              <a:rPr lang="en-US" altLang="en-US" sz="2400" b="1">
                <a:latin typeface="Georgia" panose="02040502050405020303" pitchFamily="18" charset="0"/>
              </a:rPr>
              <a:t>Held: Parts which are solely designed for working in one apparatus can be classified only under the heading which covers that apparatus.</a:t>
            </a:r>
          </a:p>
          <a:p>
            <a:pPr marL="0" indent="0" algn="just">
              <a:buNone/>
            </a:pPr>
            <a:endParaRPr lang="en-US" altLang="en-US" sz="2400" b="1">
              <a:latin typeface="Georgia" panose="02040502050405020303" pitchFamily="18" charset="0"/>
            </a:endParaRPr>
          </a:p>
          <a:p>
            <a:pPr marL="0" indent="0" algn="ctr">
              <a:buNone/>
            </a:pPr>
            <a:r>
              <a:rPr lang="en-US" altLang="en-US" sz="2400" b="1">
                <a:latin typeface="Georgia" panose="02040502050405020303" pitchFamily="18" charset="0"/>
              </a:rPr>
              <a:t>[Ref. C.E. &amp; C.R. Dec 1987]</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slide(fromBottom)">
                                      <p:cBhvr>
                                        <p:cTn id="7" dur="1000"/>
                                        <p:tgtEl>
                                          <p:spTgt spid="26626"/>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slide(fromBottom)">
                                      <p:cBhvr>
                                        <p:cTn id="11" dur="1000"/>
                                        <p:tgtEl>
                                          <p:spTgt spid="266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Effect transition="in" filter="slide(fromBottom)">
                                      <p:cBhvr>
                                        <p:cTn id="16" dur="1000"/>
                                        <p:tgtEl>
                                          <p:spTgt spid="266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slide(fromBottom)">
                                      <p:cBhvr>
                                        <p:cTn id="21" dur="1000"/>
                                        <p:tgtEl>
                                          <p:spTgt spid="2662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6627">
                                            <p:txEl>
                                              <p:pRg st="4" end="4"/>
                                            </p:txEl>
                                          </p:spTgt>
                                        </p:tgtEl>
                                        <p:attrNameLst>
                                          <p:attrName>style.visibility</p:attrName>
                                        </p:attrNameLst>
                                      </p:cBhvr>
                                      <p:to>
                                        <p:strVal val="visible"/>
                                      </p:to>
                                    </p:set>
                                    <p:animEffect transition="in" filter="slide(fromBottom)">
                                      <p:cBhvr>
                                        <p:cTn id="26" dur="1000"/>
                                        <p:tgtEl>
                                          <p:spTgt spid="2662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slide(fromBottom)">
                                      <p:cBhvr>
                                        <p:cTn id="31" dur="1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B5EF-22F4-40BF-1F2F-7C8C6BE1EF63}"/>
              </a:ext>
            </a:extLst>
          </p:cNvPr>
          <p:cNvSpPr>
            <a:spLocks noGrp="1"/>
          </p:cNvSpPr>
          <p:nvPr>
            <p:ph type="title"/>
          </p:nvPr>
        </p:nvSpPr>
        <p:spPr/>
        <p:txBody>
          <a:bodyPr/>
          <a:lstStyle/>
          <a:p>
            <a:r>
              <a:rPr lang="en-IN" dirty="0"/>
              <a:t>List of Books</a:t>
            </a:r>
          </a:p>
        </p:txBody>
      </p:sp>
      <p:sp>
        <p:nvSpPr>
          <p:cNvPr id="3" name="Content Placeholder 2">
            <a:extLst>
              <a:ext uri="{FF2B5EF4-FFF2-40B4-BE49-F238E27FC236}">
                <a16:creationId xmlns:a16="http://schemas.microsoft.com/office/drawing/2014/main" id="{45F2D6A7-93FE-436C-146B-38F9A92DA41E}"/>
              </a:ext>
            </a:extLst>
          </p:cNvPr>
          <p:cNvSpPr>
            <a:spLocks noGrp="1"/>
          </p:cNvSpPr>
          <p:nvPr>
            <p:ph idx="1"/>
          </p:nvPr>
        </p:nvSpPr>
        <p:spPr/>
        <p:txBody>
          <a:bodyPr/>
          <a:lstStyle/>
          <a:p>
            <a:r>
              <a:rPr lang="en-US" altLang="en-US" sz="2400" dirty="0">
                <a:solidFill>
                  <a:srgbClr val="000000"/>
                </a:solidFill>
              </a:rPr>
              <a:t>Customs Tariff – By R. K Jain</a:t>
            </a:r>
          </a:p>
          <a:p>
            <a:pPr>
              <a:lnSpc>
                <a:spcPct val="90000"/>
              </a:lnSpc>
              <a:buClr>
                <a:srgbClr val="800000"/>
              </a:buClr>
            </a:pPr>
            <a:r>
              <a:rPr lang="en-US" altLang="en-US" sz="2400" dirty="0">
                <a:solidFill>
                  <a:srgbClr val="000000"/>
                </a:solidFill>
              </a:rPr>
              <a:t>Customs Law Manual – By R. K Jain</a:t>
            </a:r>
          </a:p>
          <a:p>
            <a:pPr>
              <a:lnSpc>
                <a:spcPct val="90000"/>
              </a:lnSpc>
              <a:buClr>
                <a:srgbClr val="800000"/>
              </a:buClr>
            </a:pPr>
            <a:r>
              <a:rPr lang="en-US" altLang="en-US" sz="2400" dirty="0">
                <a:solidFill>
                  <a:srgbClr val="000000"/>
                </a:solidFill>
              </a:rPr>
              <a:t>Customs Valuation Law &amp; Practice – By S. Dutt Majumdar’s</a:t>
            </a:r>
          </a:p>
          <a:p>
            <a:pPr>
              <a:lnSpc>
                <a:spcPct val="90000"/>
              </a:lnSpc>
              <a:buClr>
                <a:srgbClr val="800000"/>
              </a:buClr>
            </a:pPr>
            <a:r>
              <a:rPr lang="en-US" altLang="en-US" sz="2400" dirty="0">
                <a:solidFill>
                  <a:srgbClr val="000000"/>
                </a:solidFill>
              </a:rPr>
              <a:t>Valuation under Customs Law – By R. Krishnan, R. </a:t>
            </a:r>
            <a:r>
              <a:rPr lang="en-US" altLang="en-US" sz="2400" dirty="0" err="1">
                <a:solidFill>
                  <a:srgbClr val="000000"/>
                </a:solidFill>
              </a:rPr>
              <a:t>Parasarthy</a:t>
            </a:r>
            <a:endParaRPr lang="en-US" altLang="en-US" sz="2400" dirty="0">
              <a:solidFill>
                <a:srgbClr val="000000"/>
              </a:solidFill>
            </a:endParaRPr>
          </a:p>
          <a:p>
            <a:pPr>
              <a:lnSpc>
                <a:spcPct val="90000"/>
              </a:lnSpc>
              <a:buClr>
                <a:srgbClr val="800000"/>
              </a:buClr>
            </a:pPr>
            <a:r>
              <a:rPr lang="en-US" altLang="en-US" sz="2400" dirty="0">
                <a:solidFill>
                  <a:srgbClr val="000000"/>
                </a:solidFill>
              </a:rPr>
              <a:t>Guide to Customs Procedure – By B. N Gururaj</a:t>
            </a:r>
          </a:p>
          <a:p>
            <a:pPr>
              <a:lnSpc>
                <a:spcPct val="90000"/>
              </a:lnSpc>
              <a:buClr>
                <a:srgbClr val="800000"/>
              </a:buClr>
            </a:pPr>
            <a:r>
              <a:rPr lang="en-US" altLang="en-US" sz="2400" dirty="0">
                <a:solidFill>
                  <a:srgbClr val="000000"/>
                </a:solidFill>
              </a:rPr>
              <a:t>Customs Law &amp; Procedures 2001 – By S. P Bhatnagar</a:t>
            </a:r>
          </a:p>
          <a:p>
            <a:pPr>
              <a:lnSpc>
                <a:spcPct val="90000"/>
              </a:lnSpc>
              <a:buClr>
                <a:srgbClr val="800000"/>
              </a:buClr>
            </a:pPr>
            <a:r>
              <a:rPr lang="en-US" altLang="en-US" sz="2400" dirty="0">
                <a:solidFill>
                  <a:srgbClr val="000000"/>
                </a:solidFill>
              </a:rPr>
              <a:t>Master Circular on Imports</a:t>
            </a:r>
          </a:p>
          <a:p>
            <a:pPr>
              <a:lnSpc>
                <a:spcPct val="90000"/>
              </a:lnSpc>
              <a:buClr>
                <a:srgbClr val="800000"/>
              </a:buClr>
            </a:pPr>
            <a:r>
              <a:rPr lang="en-US" altLang="en-US" sz="2400" dirty="0">
                <a:solidFill>
                  <a:srgbClr val="000000"/>
                </a:solidFill>
              </a:rPr>
              <a:t>Master Circular on Exports</a:t>
            </a:r>
          </a:p>
          <a:p>
            <a:pPr>
              <a:lnSpc>
                <a:spcPct val="90000"/>
              </a:lnSpc>
              <a:buClr>
                <a:srgbClr val="800000"/>
              </a:buClr>
            </a:pPr>
            <a:r>
              <a:rPr lang="en-US" altLang="en-US" sz="2400" dirty="0">
                <a:solidFill>
                  <a:srgbClr val="000000"/>
                </a:solidFill>
              </a:rPr>
              <a:t>Customs Law Guide – By R. Gururaj</a:t>
            </a:r>
          </a:p>
          <a:p>
            <a:endParaRPr lang="en-IN" dirty="0"/>
          </a:p>
        </p:txBody>
      </p:sp>
    </p:spTree>
    <p:extLst>
      <p:ext uri="{BB962C8B-B14F-4D97-AF65-F5344CB8AC3E}">
        <p14:creationId xmlns:p14="http://schemas.microsoft.com/office/powerpoint/2010/main" val="26452563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AB7F-066A-DE97-CD59-8675EE0395B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A66B66-E60A-A56F-FBE5-A3F604BA5400}"/>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(25) "imported goods" means any goods brought into India from a place outside India but does not include goods which have been cleared for home consumption;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(26) "importer", in relation to any goods at any time between their importation and the time when they are cleared for home consumption, includes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22</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[any owner, beneficial owner] or any person holding himself out to be the importer;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(27) "India" includes the territorial waters of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(28) "Indian Customs Waters" means the</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 23</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[waters extending into the sea up to the limit of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24</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[Exclusive Economic Zone under section 7] of the Territorial Waters, Continental Shelf, Exclusive Economic Zone and other Maritime Zones Act, 1976, (80 of 1976)] and includes any bay, gulf, harbour, creek or tidal river;</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22476911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40FB-ED9E-1F8C-0ACA-B291FBAB9826}"/>
              </a:ext>
            </a:extLst>
          </p:cNvPr>
          <p:cNvSpPr>
            <a:spLocks noGrp="1"/>
          </p:cNvSpPr>
          <p:nvPr>
            <p:ph type="title"/>
          </p:nvPr>
        </p:nvSpPr>
        <p:spPr>
          <a:xfrm>
            <a:off x="609600" y="704087"/>
            <a:ext cx="11074400" cy="3813483"/>
          </a:xfrm>
        </p:spPr>
        <p:txBody>
          <a:bodyPr/>
          <a:lstStyle/>
          <a:p>
            <a:r>
              <a:rPr lang="en-IN" dirty="0"/>
              <a:t>Important/Useful Websites</a:t>
            </a:r>
          </a:p>
        </p:txBody>
      </p:sp>
    </p:spTree>
    <p:extLst>
      <p:ext uri="{BB962C8B-B14F-4D97-AF65-F5344CB8AC3E}">
        <p14:creationId xmlns:p14="http://schemas.microsoft.com/office/powerpoint/2010/main" val="37975105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ph idx="1"/>
          </p:nvPr>
        </p:nvGraphicFramePr>
        <p:xfrm>
          <a:off x="1524000" y="1295400"/>
          <a:ext cx="9144000" cy="2938272"/>
        </p:xfrm>
        <a:graphic>
          <a:graphicData uri="http://schemas.openxmlformats.org/drawingml/2006/table">
            <a:tbl>
              <a:tblPr/>
              <a:tblGrid>
                <a:gridCol w="4038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840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          </a:t>
                      </a:r>
                      <a:r>
                        <a:rPr kumimoji="0" lang="en-US" sz="2000" b="1" i="0" u="sng" strike="noStrike" cap="none" normalizeH="0" baseline="0" dirty="0">
                          <a:ln>
                            <a:noFill/>
                          </a:ln>
                          <a:solidFill>
                            <a:schemeClr val="tx1"/>
                          </a:solidFill>
                          <a:effectLst/>
                          <a:latin typeface="+mn-lt"/>
                        </a:rPr>
                        <a:t>ORGANISATIONS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n-lt"/>
                        </a:rPr>
                        <a:t>            </a:t>
                      </a:r>
                      <a:r>
                        <a:rPr kumimoji="0" lang="en-US" sz="2000" b="1" i="0" u="sng" strike="noStrike" cap="none" normalizeH="0" baseline="0">
                          <a:ln>
                            <a:noFill/>
                          </a:ln>
                          <a:solidFill>
                            <a:schemeClr val="tx1"/>
                          </a:solidFill>
                          <a:effectLst/>
                          <a:latin typeface="+mn-lt"/>
                        </a:rPr>
                        <a:t>WEBSITE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sng"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28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Foreign Exchange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Dealers Association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India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www.fedai.org.in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25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Commerce &amp;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Foreign Trade Policy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www.dgft.gov.in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itle 3"/>
          <p:cNvSpPr>
            <a:spLocks noGrp="1"/>
          </p:cNvSpPr>
          <p:nvPr>
            <p:ph type="title"/>
          </p:nvPr>
        </p:nvSpPr>
        <p:spPr>
          <a:xfrm>
            <a:off x="2133600" y="-76200"/>
            <a:ext cx="7239000" cy="1143000"/>
          </a:xfrm>
        </p:spPr>
        <p:txBody>
          <a:bodyPr/>
          <a:lstStyle/>
          <a:p>
            <a:pPr>
              <a:defRPr/>
            </a:pPr>
            <a:endParaRPr lang="en-IN" b="1" u="sng" dirty="0">
              <a:solidFill>
                <a:srgbClr val="002060"/>
              </a:solidFill>
              <a:latin typeface="Book Antiqua" pitchFamily="18"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ph idx="1"/>
          </p:nvPr>
        </p:nvGraphicFramePr>
        <p:xfrm>
          <a:off x="1524000" y="0"/>
          <a:ext cx="8991600" cy="6886322"/>
        </p:xfrm>
        <a:graphic>
          <a:graphicData uri="http://schemas.openxmlformats.org/drawingml/2006/table">
            <a:tbl>
              <a:tblPr/>
              <a:tblGrid>
                <a:gridCol w="3971290">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World Trade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Organization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www.wto.org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Foreign Exchange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Management Act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www.femaonline.com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Reserve Bank Of India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www.rbi.org.in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Federation of Indian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Chamber of Commerce &amp;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www.ficci.com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95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Asian Clearing Union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www.asainclearingunion.org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87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Informative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www.ieport.com</a:t>
                      </a:r>
                      <a:endParaRPr kumimoji="0" lang="en-US" sz="28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74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Country Profiles-Good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Informative Site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http://www.indianindustry.com/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country-profiles/south-africa.html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www.legallyindia.com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9964" name="TextBox 7"/>
          <p:cNvSpPr txBox="1">
            <a:spLocks noChangeArrowheads="1"/>
          </p:cNvSpPr>
          <p:nvPr/>
        </p:nvSpPr>
        <p:spPr bwMode="auto">
          <a:xfrm>
            <a:off x="2362200" y="6248400"/>
            <a:ext cx="2667000" cy="3698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Verdana" pitchFamily="34" charset="0"/>
                <a:cs typeface="Verdana" pitchFamily="34" charset="0"/>
              </a:rPr>
              <a:t>  </a:t>
            </a:r>
            <a:r>
              <a:rPr kumimoji="0" lang="en-US" sz="1800" b="1" i="0" u="none" strike="noStrike" kern="1200" cap="none" spc="0" normalizeH="0" baseline="0" noProof="0" dirty="0">
                <a:ln>
                  <a:noFill/>
                </a:ln>
                <a:solidFill>
                  <a:prstClr val="black"/>
                </a:solidFill>
                <a:effectLst/>
                <a:uLnTx/>
                <a:uFillTx/>
                <a:latin typeface="Calibri"/>
                <a:ea typeface="Verdana" pitchFamily="34" charset="0"/>
                <a:cs typeface="Verdana" pitchFamily="34" charset="0"/>
              </a:rPr>
              <a:t>Legal Aspects</a:t>
            </a:r>
            <a:endParaRPr kumimoji="0" lang="en-IN" sz="1800" b="1" i="0" u="none" strike="noStrike" kern="1200" cap="none" spc="0" normalizeH="0" baseline="0" noProof="0" dirty="0">
              <a:ln>
                <a:noFill/>
              </a:ln>
              <a:solidFill>
                <a:prstClr val="black"/>
              </a:solidFill>
              <a:effectLst/>
              <a:uLnTx/>
              <a:uFillTx/>
              <a:latin typeface="Calibri"/>
              <a:ea typeface="Verdana" pitchFamily="34" charset="0"/>
              <a:cs typeface="Verdana" pitchFamily="34" charset="0"/>
            </a:endParaRPr>
          </a:p>
        </p:txBody>
      </p:sp>
      <p:cxnSp>
        <p:nvCxnSpPr>
          <p:cNvPr id="6" name="Straight Connector 5"/>
          <p:cNvCxnSpPr/>
          <p:nvPr/>
        </p:nvCxnSpPr>
        <p:spPr>
          <a:xfrm>
            <a:off x="1524000" y="60198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8"/>
          <p:cNvGraphicFramePr>
            <a:graphicFrameLocks noGrp="1"/>
          </p:cNvGraphicFramePr>
          <p:nvPr>
            <p:ph idx="1"/>
          </p:nvPr>
        </p:nvGraphicFramePr>
        <p:xfrm>
          <a:off x="1524000" y="1"/>
          <a:ext cx="8991600" cy="6857999"/>
        </p:xfrm>
        <a:graphic>
          <a:graphicData uri="http://schemas.openxmlformats.org/drawingml/2006/table">
            <a:tbl>
              <a:tblPr/>
              <a:tblGrid>
                <a:gridCol w="4046220">
                  <a:extLst>
                    <a:ext uri="{9D8B030D-6E8A-4147-A177-3AD203B41FA5}">
                      <a16:colId xmlns:a16="http://schemas.microsoft.com/office/drawing/2014/main" val="20000"/>
                    </a:ext>
                  </a:extLst>
                </a:gridCol>
                <a:gridCol w="4945380">
                  <a:extLst>
                    <a:ext uri="{9D8B030D-6E8A-4147-A177-3AD203B41FA5}">
                      <a16:colId xmlns:a16="http://schemas.microsoft.com/office/drawing/2014/main" val="20001"/>
                    </a:ext>
                  </a:extLst>
                </a:gridCol>
              </a:tblGrid>
              <a:tr h="7707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SAARC</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www.sdc.gov.in</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56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International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Chamber of Commerce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www.iccwbo.org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Central Board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Indirect Taxes and Customs</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http://www.cbic.gov.in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Zonal joint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Directorate General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of Foreign Trade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http://zjdgft.tn.nic.in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9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26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Indian Trade Promotion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Organization.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http://www.indiatradefair.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com/index.html</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00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   Market Development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Assistance– MDA- for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SSI 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4"/>
          <p:cNvGraphicFramePr>
            <a:graphicFrameLocks noGrp="1"/>
          </p:cNvGraphicFramePr>
          <p:nvPr>
            <p:ph idx="1"/>
          </p:nvPr>
        </p:nvGraphicFramePr>
        <p:xfrm>
          <a:off x="1524000" y="-23813"/>
          <a:ext cx="9144000" cy="6881813"/>
        </p:xfrm>
        <a:graphic>
          <a:graphicData uri="http://schemas.openxmlformats.org/drawingml/2006/table">
            <a:tbl>
              <a:tblPr/>
              <a:tblGrid>
                <a:gridCol w="4427538">
                  <a:extLst>
                    <a:ext uri="{9D8B030D-6E8A-4147-A177-3AD203B41FA5}">
                      <a16:colId xmlns:a16="http://schemas.microsoft.com/office/drawing/2014/main" val="20000"/>
                    </a:ext>
                  </a:extLst>
                </a:gridCol>
                <a:gridCol w="4716462">
                  <a:extLst>
                    <a:ext uri="{9D8B030D-6E8A-4147-A177-3AD203B41FA5}">
                      <a16:colId xmlns:a16="http://schemas.microsoft.com/office/drawing/2014/main" val="20001"/>
                    </a:ext>
                  </a:extLst>
                </a:gridCol>
              </a:tblGrid>
              <a:tr h="12504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Commerce – Export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Import Data bank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http://www.commerce.nic.</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in/</a:t>
                      </a:r>
                      <a:r>
                        <a:rPr kumimoji="0" lang="en-US" sz="2400" b="0" i="0" u="none" strike="noStrike" cap="none" normalizeH="0" baseline="0" dirty="0" err="1">
                          <a:ln>
                            <a:noFill/>
                          </a:ln>
                          <a:solidFill>
                            <a:srgbClr val="002060"/>
                          </a:solidFill>
                          <a:effectLst/>
                          <a:latin typeface="+mn-lt"/>
                        </a:rPr>
                        <a:t>eidb</a:t>
                      </a:r>
                      <a:r>
                        <a:rPr kumimoji="0" lang="en-US" sz="2400" b="0" i="0" u="none" strike="noStrike" cap="none" normalizeH="0" baseline="0" dirty="0">
                          <a:ln>
                            <a:noFill/>
                          </a:ln>
                          <a:solidFill>
                            <a:srgbClr val="002060"/>
                          </a:solidFill>
                          <a:effectLst/>
                          <a:latin typeface="+mn-lt"/>
                        </a:rPr>
                        <a:t>/ecomg.asp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81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Federation of Indian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Export Organization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www.fieo.com</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158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Indian Institute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Packaging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www.iip.in.com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8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World Trade Centre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www.wtcmumbai.org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771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Scientific &amp; Industrial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Research</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Informative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http://dsir.nic.in/advt/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dsirad1.htm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www.eximkey.com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2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3" name="Straight Connector 2"/>
          <p:cNvCxnSpPr/>
          <p:nvPr/>
        </p:nvCxnSpPr>
        <p:spPr>
          <a:xfrm>
            <a:off x="1524000" y="56388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4"/>
          <p:cNvGraphicFramePr>
            <a:graphicFrameLocks/>
          </p:cNvGraphicFramePr>
          <p:nvPr/>
        </p:nvGraphicFramePr>
        <p:xfrm>
          <a:off x="1524001" y="-1"/>
          <a:ext cx="9143999" cy="6629401"/>
        </p:xfrm>
        <a:graphic>
          <a:graphicData uri="http://schemas.openxmlformats.org/drawingml/2006/table">
            <a:tbl>
              <a:tblPr/>
              <a:tblGrid>
                <a:gridCol w="4046537">
                  <a:extLst>
                    <a:ext uri="{9D8B030D-6E8A-4147-A177-3AD203B41FA5}">
                      <a16:colId xmlns:a16="http://schemas.microsoft.com/office/drawing/2014/main" val="20000"/>
                    </a:ext>
                  </a:extLst>
                </a:gridCol>
                <a:gridCol w="5097462">
                  <a:extLst>
                    <a:ext uri="{9D8B030D-6E8A-4147-A177-3AD203B41FA5}">
                      <a16:colId xmlns:a16="http://schemas.microsoft.com/office/drawing/2014/main" val="20001"/>
                    </a:ext>
                  </a:extLst>
                </a:gridCol>
              </a:tblGrid>
              <a:tr h="12834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Ministry of Commerce &amp;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2670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Informative Sites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www.eximguru.com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www.eximbankindia.com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80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Ministry of External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Affairs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www.mea.gov.in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53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National Centre for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Trade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www.ncti.gov.in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2" y="152401"/>
          <a:ext cx="9143999" cy="6324599"/>
        </p:xfrm>
        <a:graphic>
          <a:graphicData uri="http://schemas.openxmlformats.org/drawingml/2006/table">
            <a:tbl>
              <a:tblPr/>
              <a:tblGrid>
                <a:gridCol w="4046537">
                  <a:extLst>
                    <a:ext uri="{9D8B030D-6E8A-4147-A177-3AD203B41FA5}">
                      <a16:colId xmlns:a16="http://schemas.microsoft.com/office/drawing/2014/main" val="20000"/>
                    </a:ext>
                  </a:extLst>
                </a:gridCol>
                <a:gridCol w="5097462">
                  <a:extLst>
                    <a:ext uri="{9D8B030D-6E8A-4147-A177-3AD203B41FA5}">
                      <a16:colId xmlns:a16="http://schemas.microsoft.com/office/drawing/2014/main" val="20001"/>
                    </a:ext>
                  </a:extLst>
                </a:gridCol>
              </a:tblGrid>
              <a:tr h="1343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normalizeH="0" baseline="0" dirty="0">
                          <a:ln>
                            <a:noFill/>
                          </a:ln>
                          <a:solidFill>
                            <a:schemeClr val="tx1"/>
                          </a:solidFill>
                          <a:effectLst/>
                          <a:latin typeface="Times New Roman" pitchFamily="18" charset="0"/>
                          <a:ea typeface="+mn-ea"/>
                          <a:cs typeface="Times New Roman" pitchFamily="18" charset="0"/>
                        </a:rPr>
                        <a:t>World Customs Organizations</a:t>
                      </a:r>
                      <a:endParaRPr kumimoji="0" lang="en-US" sz="2400" b="1" i="0" u="none" strike="noStrike" cap="none" normalizeH="0" baseline="0" dirty="0">
                        <a:ln>
                          <a:noFill/>
                        </a:ln>
                        <a:solidFill>
                          <a:schemeClr val="tx1"/>
                        </a:solidFill>
                        <a:effectLst/>
                        <a:latin typeface="Times New Roman" pitchFamily="18" charset="0"/>
                        <a:ea typeface="Verdana" pitchFamily="34" charset="0"/>
                        <a:cs typeface="Times New Roman" pitchFamily="18" charset="0"/>
                      </a:endParaRPr>
                    </a:p>
                    <a:p>
                      <a:endParaRPr lang="en-IN"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br>
                        <a:rPr lang="en-IN" sz="2400" b="1" u="sng" dirty="0">
                          <a:solidFill>
                            <a:srgbClr val="002060"/>
                          </a:solidFill>
                          <a:latin typeface="Times New Roman" pitchFamily="18" charset="0"/>
                          <a:cs typeface="Times New Roman" pitchFamily="18" charset="0"/>
                          <a:hlinkClick r:id="rId2"/>
                        </a:rPr>
                      </a:br>
                      <a:r>
                        <a:rPr lang="en-IN" sz="2400" b="1" u="sng" dirty="0">
                          <a:solidFill>
                            <a:srgbClr val="002060"/>
                          </a:solidFill>
                          <a:latin typeface="Times New Roman" pitchFamily="18" charset="0"/>
                          <a:cs typeface="Times New Roman" pitchFamily="18" charset="0"/>
                          <a:hlinkClick r:id="rId2"/>
                        </a:rPr>
                        <a:t>www.wcoomd.org</a:t>
                      </a:r>
                      <a:endParaRPr lang="en-IN" sz="24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823">
                <a:tc>
                  <a:txBody>
                    <a:bodyPr/>
                    <a:lstStyle/>
                    <a:p>
                      <a:r>
                        <a:rPr lang="en-US" sz="2400" b="1" dirty="0">
                          <a:latin typeface="Times New Roman" pitchFamily="18" charset="0"/>
                          <a:cs typeface="Times New Roman" pitchFamily="18" charset="0"/>
                        </a:rPr>
                        <a:t>World Trade Organizations </a:t>
                      </a:r>
                      <a:endParaRPr lang="en-IN"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IN" sz="2400" b="1" u="sng" dirty="0">
                          <a:solidFill>
                            <a:srgbClr val="002060"/>
                          </a:solidFill>
                          <a:latin typeface="Times New Roman" pitchFamily="18" charset="0"/>
                          <a:cs typeface="Times New Roman" pitchFamily="18" charset="0"/>
                          <a:hlinkClick r:id="rId3"/>
                        </a:rPr>
                        <a:t>www.wto.org</a:t>
                      </a:r>
                      <a:endParaRPr lang="en-IN" sz="24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76">
                <a:tc>
                  <a:txBody>
                    <a:bodyPr/>
                    <a:lstStyle/>
                    <a:p>
                      <a:r>
                        <a:rPr lang="en-IN" sz="2400" b="1" dirty="0">
                          <a:latin typeface="Times New Roman" pitchFamily="18" charset="0"/>
                          <a:cs typeface="Times New Roman" pitchFamily="18" charset="0"/>
                        </a:rPr>
                        <a:t>Informative</a:t>
                      </a:r>
                      <a:r>
                        <a:rPr lang="en-IN" sz="2400" b="1" baseline="0" dirty="0">
                          <a:latin typeface="Times New Roman" pitchFamily="18" charset="0"/>
                          <a:cs typeface="Times New Roman" pitchFamily="18" charset="0"/>
                        </a:rPr>
                        <a:t> Site</a:t>
                      </a:r>
                      <a:endParaRPr lang="en-IN" sz="2400" b="1" dirty="0">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www.indiantradeportal.in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2410">
                <a:tc>
                  <a:txBody>
                    <a:bodyPr/>
                    <a:lstStyle/>
                    <a:p>
                      <a:r>
                        <a:rPr lang="en-IN" sz="2400" b="1" dirty="0">
                          <a:latin typeface="Times New Roman" pitchFamily="18" charset="0"/>
                          <a:cs typeface="Times New Roman" pitchFamily="18" charset="0"/>
                        </a:rPr>
                        <a:t>World Tariff Profile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www.wto.org/statistics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2205">
                <a:tc>
                  <a:txBody>
                    <a:bodyPr/>
                    <a:lstStyle/>
                    <a:p>
                      <a:r>
                        <a:rPr lang="en-IN" sz="2400" b="1" dirty="0">
                          <a:latin typeface="Times New Roman" pitchFamily="18" charset="0"/>
                          <a:cs typeface="Times New Roman" pitchFamily="18" charset="0"/>
                        </a:rPr>
                        <a:t>Global Linker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www.globallinker.com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8202">
                <a:tc>
                  <a:txBody>
                    <a:bodyPr/>
                    <a:lstStyle/>
                    <a:p>
                      <a:r>
                        <a:rPr lang="en-IN" sz="2400" b="1" dirty="0">
                          <a:latin typeface="Times New Roman" pitchFamily="18" charset="0"/>
                          <a:cs typeface="Times New Roman" pitchFamily="18" charset="0"/>
                        </a:rPr>
                        <a:t>Indian Trade Journal</a:t>
                      </a:r>
                      <a:r>
                        <a:rPr lang="en-IN" sz="2400" b="1" baseline="0" dirty="0">
                          <a:latin typeface="Times New Roman" pitchFamily="18" charset="0"/>
                          <a:cs typeface="Times New Roman" pitchFamily="18" charset="0"/>
                        </a:rPr>
                        <a:t> </a:t>
                      </a:r>
                      <a:endParaRPr lang="en-IN" sz="2400" b="1" dirty="0">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rPr>
                        <a:t>http://itj.gov.in</a:t>
                      </a:r>
                      <a:endParaRPr lang="en-IN" sz="2400" b="1" dirty="0">
                        <a:solidFill>
                          <a:srgbClr val="002060"/>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descr="thank you letter"/>
          <p:cNvPicPr>
            <a:picLocks noChangeAspect="1" noChangeArrowheads="1"/>
          </p:cNvPicPr>
          <p:nvPr/>
        </p:nvPicPr>
        <p:blipFill>
          <a:blip r:embed="rId3"/>
          <a:srcRect/>
          <a:stretch>
            <a:fillRect/>
          </a:stretch>
        </p:blipFill>
        <p:spPr bwMode="auto">
          <a:xfrm>
            <a:off x="2209800" y="1219200"/>
            <a:ext cx="7467600" cy="4927244"/>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F0B7-A662-C57E-47BD-B164C393371F}"/>
              </a:ext>
            </a:extLst>
          </p:cNvPr>
          <p:cNvSpPr>
            <a:spLocks noGrp="1"/>
          </p:cNvSpPr>
          <p:nvPr>
            <p:ph type="title"/>
          </p:nvPr>
        </p:nvSpPr>
        <p:spPr/>
        <p:txBody>
          <a:bodyPr/>
          <a:lstStyle/>
          <a:p>
            <a:r>
              <a:rPr lang="en-IN" dirty="0"/>
              <a:t>Topics to be covered</a:t>
            </a:r>
          </a:p>
        </p:txBody>
      </p:sp>
      <p:sp>
        <p:nvSpPr>
          <p:cNvPr id="3" name="Content Placeholder 2">
            <a:extLst>
              <a:ext uri="{FF2B5EF4-FFF2-40B4-BE49-F238E27FC236}">
                <a16:creationId xmlns:a16="http://schemas.microsoft.com/office/drawing/2014/main" id="{1C3404B0-75BF-3618-22C9-473B5513F533}"/>
              </a:ext>
            </a:extLst>
          </p:cNvPr>
          <p:cNvSpPr>
            <a:spLocks noGrp="1"/>
          </p:cNvSpPr>
          <p:nvPr>
            <p:ph idx="1"/>
          </p:nvPr>
        </p:nvSpPr>
        <p:spPr/>
        <p:txBody>
          <a:bodyPr>
            <a:normAutofit fontScale="92500" lnSpcReduction="10000"/>
          </a:bodyPr>
          <a:lstStyle/>
          <a:p>
            <a:r>
              <a:rPr lang="en-IN" dirty="0"/>
              <a:t>Definitions</a:t>
            </a:r>
          </a:p>
          <a:p>
            <a:r>
              <a:rPr lang="en-IN" dirty="0"/>
              <a:t>Meaning and scope of import</a:t>
            </a:r>
          </a:p>
          <a:p>
            <a:r>
              <a:rPr lang="en-IN" dirty="0"/>
              <a:t>High sea sales</a:t>
            </a:r>
          </a:p>
          <a:p>
            <a:r>
              <a:rPr lang="en-IN" dirty="0"/>
              <a:t>Bonded warehouse</a:t>
            </a:r>
          </a:p>
          <a:p>
            <a:r>
              <a:rPr lang="en-IN" dirty="0"/>
              <a:t>Valuation of imported goods</a:t>
            </a:r>
          </a:p>
          <a:p>
            <a:r>
              <a:rPr lang="en-IN" dirty="0"/>
              <a:t>SVB and related transactions</a:t>
            </a:r>
          </a:p>
          <a:p>
            <a:r>
              <a:rPr lang="en-IN" dirty="0"/>
              <a:t>Import of services</a:t>
            </a:r>
          </a:p>
          <a:p>
            <a:r>
              <a:rPr lang="en-IN" dirty="0"/>
              <a:t>Import and GST</a:t>
            </a:r>
          </a:p>
          <a:p>
            <a:r>
              <a:rPr lang="en-IN" dirty="0"/>
              <a:t>Advance Rulings</a:t>
            </a:r>
          </a:p>
          <a:p>
            <a:r>
              <a:rPr lang="en-IN" dirty="0"/>
              <a:t>Important case studies</a:t>
            </a:r>
          </a:p>
        </p:txBody>
      </p:sp>
    </p:spTree>
    <p:extLst>
      <p:ext uri="{BB962C8B-B14F-4D97-AF65-F5344CB8AC3E}">
        <p14:creationId xmlns:p14="http://schemas.microsoft.com/office/powerpoint/2010/main" val="159871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67CD-C945-B6DF-E3DA-537F4A8F73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0CDF1A-3043-E00B-B731-03A77DE012A8}"/>
              </a:ext>
            </a:extLst>
          </p:cNvPr>
          <p:cNvSpPr>
            <a:spLocks noGrp="1"/>
          </p:cNvSpPr>
          <p:nvPr>
            <p:ph idx="1"/>
          </p:nvPr>
        </p:nvSpPr>
        <p:spPr/>
        <p:txBody>
          <a:bodyPr>
            <a:normAutofit fontScale="92500" lnSpcReduction="20000"/>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[(28A) “international courier terminal” means any place appointed under clause (f) of sub-section (1) of section 7 to be an international courier terminal;]</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(29) "land customs station" means any place appointed under clause (b) of section 7 to be a land customs station;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(30) "market price", in relation to any goods, means the wholesale price of the goods in the ordinary course of trade in India;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26</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[(30A) "National Tax Tribunal" means the National Tax Tribunal established under section 3 of the National Tax Tribunal Act, 2005 (49 0f 2005);]</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27</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[(30AA) “notification” means notification published in the Official Gazette and the expression “notify” with its cognate meaning and grammatical variation shall be construed accordingly;]</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25</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[(30B) “passenger name record information” means the records prepared by an operator of any aircraft or vessel or vehicle or his authorised agent for each journey booked by or on behalf of any passenger;]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98192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DCD3-CBF2-365D-0C41-DEF8DAA37E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D0EE54C-B546-03F8-B056-6B8C5CB90A7B}"/>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31) "person-in-charge" means,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(a)    in relation to a vessel, the master of the vessel;</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(b)    in relation to an aircraft, the commander or pilot-in-charge of the aircraft;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(c)    in relation to a railway train, the conductor, guard or other person having the chief direction of the train;</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457200" indent="-228600"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(d)    in relation to any other conveyance, the driver or other person-in-charge of the conveyance;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(32) "prescribed" means prescribed by regulations made under this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56975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244F-852C-D0EF-F4E4-ECDC13B125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E3C28BE-152D-E68E-4ABD-A838467798A1}"/>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(33) "prohibited goods" means any goods the import or export of which is subject to any prohibition under this Act or any other law for the time being in force but does not include any such goods in respect of which the conditions subject to which the goods are permitted to be imported or exported have been complied with;</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(34) "proper officer", in relation to any functions to be performed under this Act, means the officer of customs who is assigned those functions by the Board or the </a:t>
            </a:r>
            <a:r>
              <a:rPr lang="en-IN" sz="1800"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12</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[Principal Commissioner of Customs or Commissioner of Customs];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(35) "regulations" means the regulations made by the Board under any provision of this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91034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A1F4-1F41-82AB-9CE4-42D92608CD8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DE27A2C-B2A6-5271-5FD1-8C6092E818DB}"/>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(36) "rules" means the rules made by the Central Government under any provision of this Act;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(37) "shipping bill" means a shipping bill referred to in section 50;</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(38) "stores" means goods for use in a vessel or aircraft and includes fuel and spare parts and other articles of equipment, whether or not for immediate fitting;</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(39) "smuggling", in relation to any goods, means any act or omission which will render such goods liable to confiscation under section 111 or section 113;</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(40) "tariff value", in relation to any goods, means the tariff value fixed in respect thereof under sub-section (2) of section 14;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379679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765B-240F-A5D6-F0DC-C06179F75F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AE89F27-5F0E-2763-92C6-62B25D3CE12E}"/>
              </a:ext>
            </a:extLst>
          </p:cNvPr>
          <p:cNvSpPr>
            <a:spLocks noGrp="1"/>
          </p:cNvSpPr>
          <p:nvPr>
            <p:ph idx="1"/>
          </p:nvPr>
        </p:nvSpPr>
        <p:spPr/>
        <p:txBody>
          <a:bodyPr/>
          <a:lstStyle/>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(41) "value", in relation to any goods, means the value thereof determined in accordance with the provisions of </a:t>
            </a:r>
            <a:r>
              <a:rPr lang="en-IN" sz="1800" b="1"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28</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[sub-section (1) or sub-section (2) of Section 14];</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(42) "vehicle" means conveyance of any kind used on land and includes a railway vehicle;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b="1" kern="0" baseline="3000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29</a:t>
            </a: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[(43) "warehouse" means a public warehouse licensed under section 57 or a private warehouse licensed under section 58 or a special warehouse licensed under section 58A;]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375"/>
              </a:spcAft>
            </a:pPr>
            <a:r>
              <a:rPr lang="en-IN" sz="1800" kern="0" dirty="0">
                <a:solidFill>
                  <a:srgbClr val="000000"/>
                </a:solidFill>
                <a:effectLst/>
                <a:latin typeface="Times New Roman" panose="02020603050405020304" pitchFamily="18" charset="0"/>
                <a:ea typeface="Times New Roman" panose="02020603050405020304" pitchFamily="18" charset="0"/>
                <a:cs typeface="Latha" panose="020B0604020202020204" pitchFamily="34" charset="0"/>
              </a:rPr>
              <a:t>(44) "warehoused goods" means goods deposited in a warehouse;</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0" indent="0">
              <a:buNone/>
            </a:pPr>
            <a:endParaRPr lang="en-IN" dirty="0"/>
          </a:p>
        </p:txBody>
      </p:sp>
    </p:spTree>
    <p:extLst>
      <p:ext uri="{BB962C8B-B14F-4D97-AF65-F5344CB8AC3E}">
        <p14:creationId xmlns:p14="http://schemas.microsoft.com/office/powerpoint/2010/main" val="393295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E1BC-426A-C4DF-9B41-43AEA6FCBB06}"/>
              </a:ext>
            </a:extLst>
          </p:cNvPr>
          <p:cNvSpPr>
            <a:spLocks noGrp="1"/>
          </p:cNvSpPr>
          <p:nvPr>
            <p:ph type="title"/>
          </p:nvPr>
        </p:nvSpPr>
        <p:spPr/>
        <p:txBody>
          <a:bodyPr/>
          <a:lstStyle/>
          <a:p>
            <a:r>
              <a:rPr lang="en-IN" dirty="0"/>
              <a:t>International Trade</a:t>
            </a:r>
          </a:p>
        </p:txBody>
      </p:sp>
      <p:sp>
        <p:nvSpPr>
          <p:cNvPr id="3" name="Content Placeholder 2">
            <a:extLst>
              <a:ext uri="{FF2B5EF4-FFF2-40B4-BE49-F238E27FC236}">
                <a16:creationId xmlns:a16="http://schemas.microsoft.com/office/drawing/2014/main" id="{8D50847B-9CCD-108C-FAFD-617E2EB66A4E}"/>
              </a:ext>
            </a:extLst>
          </p:cNvPr>
          <p:cNvSpPr>
            <a:spLocks noGrp="1"/>
          </p:cNvSpPr>
          <p:nvPr>
            <p:ph idx="1"/>
          </p:nvPr>
        </p:nvSpPr>
        <p:spPr/>
        <p:txBody>
          <a:bodyPr>
            <a:normAutofit fontScale="70000" lnSpcReduction="20000"/>
          </a:bodyPr>
          <a:lstStyle/>
          <a:p>
            <a:pPr algn="just">
              <a:lnSpc>
                <a:spcPct val="150000"/>
              </a:lnSpc>
            </a:pPr>
            <a:r>
              <a:rPr lang="en-US" sz="2800" dirty="0">
                <a:latin typeface="Century" panose="02040604050505020304" pitchFamily="18" charset="0"/>
              </a:rPr>
              <a:t>There is not a single country in the world, which can claim itself self-sufficient and produce all the goods and services required by its residents. This is because each country is unique in terms of natural resources, technology, and level of development. </a:t>
            </a:r>
          </a:p>
          <a:p>
            <a:pPr algn="just">
              <a:lnSpc>
                <a:spcPct val="150000"/>
              </a:lnSpc>
            </a:pPr>
            <a:r>
              <a:rPr lang="en-US" sz="2800" dirty="0">
                <a:latin typeface="Century" panose="02040604050505020304" pitchFamily="18" charset="0"/>
              </a:rPr>
              <a:t>International trade has made it all possible by providing the platform to the world to interact and exchange the resources for their own benefit. </a:t>
            </a:r>
          </a:p>
          <a:p>
            <a:pPr algn="just">
              <a:lnSpc>
                <a:spcPct val="150000"/>
              </a:lnSpc>
            </a:pPr>
            <a:r>
              <a:rPr lang="en-US" sz="2800" dirty="0">
                <a:latin typeface="Century" panose="02040604050505020304" pitchFamily="18" charset="0"/>
              </a:rPr>
              <a:t>Strong global presence not only helps in the economic development of the country but it also contributes significantly in the prosperity of the whole world.</a:t>
            </a:r>
          </a:p>
          <a:p>
            <a:pPr algn="just">
              <a:lnSpc>
                <a:spcPct val="150000"/>
              </a:lnSpc>
            </a:pPr>
            <a:r>
              <a:rPr lang="en-US" sz="2800" dirty="0">
                <a:latin typeface="Century" panose="02040604050505020304" pitchFamily="18" charset="0"/>
              </a:rPr>
              <a:t>In every country, the international trade is governed by a set of rules and regulations, which are known as foreign trade policies. These foreign trade policies laid down the guidelines for the export and import of goods and services</a:t>
            </a:r>
            <a:endParaRPr lang="en-IN" dirty="0"/>
          </a:p>
        </p:txBody>
      </p:sp>
    </p:spTree>
    <p:extLst>
      <p:ext uri="{BB962C8B-B14F-4D97-AF65-F5344CB8AC3E}">
        <p14:creationId xmlns:p14="http://schemas.microsoft.com/office/powerpoint/2010/main" val="378290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B8DA-C98C-AFED-B80F-569AC017BDD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C05D81-43F8-31F0-50D6-5D0316095F03}"/>
              </a:ext>
            </a:extLst>
          </p:cNvPr>
          <p:cNvSpPr>
            <a:spLocks noGrp="1"/>
          </p:cNvSpPr>
          <p:nvPr>
            <p:ph idx="1"/>
          </p:nvPr>
        </p:nvSpPr>
        <p:spPr/>
        <p:txBody>
          <a:bodyPr>
            <a:normAutofit fontScale="85000" lnSpcReduction="20000"/>
          </a:bodyPr>
          <a:lstStyle/>
          <a:p>
            <a:pPr algn="just">
              <a:lnSpc>
                <a:spcPct val="150000"/>
              </a:lnSpc>
            </a:pPr>
            <a:r>
              <a:rPr lang="en-US" sz="2800" dirty="0">
                <a:latin typeface="Century" panose="02040604050505020304" pitchFamily="18" charset="0"/>
              </a:rPr>
              <a:t>International trade allows different countries to exchange products and services that are not accessible in their home country. </a:t>
            </a:r>
          </a:p>
          <a:p>
            <a:pPr algn="just">
              <a:lnSpc>
                <a:spcPct val="150000"/>
              </a:lnSpc>
            </a:pPr>
            <a:r>
              <a:rPr lang="en-US" sz="2800" dirty="0">
                <a:latin typeface="Century" panose="02040604050505020304" pitchFamily="18" charset="0"/>
              </a:rPr>
              <a:t>International trade includes commercial transactions that comprises of sales, investments, and shipment. </a:t>
            </a:r>
          </a:p>
          <a:p>
            <a:pPr algn="just">
              <a:lnSpc>
                <a:spcPct val="150000"/>
              </a:lnSpc>
            </a:pPr>
            <a:r>
              <a:rPr lang="en-US" sz="2800" dirty="0">
                <a:latin typeface="Century" panose="02040604050505020304" pitchFamily="18" charset="0"/>
              </a:rPr>
              <a:t>These transactions are carried out between two or more different countries for political and profit motives. </a:t>
            </a:r>
          </a:p>
          <a:p>
            <a:pPr algn="just">
              <a:lnSpc>
                <a:spcPct val="150000"/>
              </a:lnSpc>
            </a:pPr>
            <a:r>
              <a:rPr lang="en-US" sz="2800" dirty="0" err="1">
                <a:latin typeface="Century" panose="02040604050505020304" pitchFamily="18" charset="0"/>
              </a:rPr>
              <a:t>Liberalisation</a:t>
            </a:r>
            <a:r>
              <a:rPr lang="en-US" sz="2800" dirty="0">
                <a:latin typeface="Century" panose="02040604050505020304" pitchFamily="18" charset="0"/>
              </a:rPr>
              <a:t> and change in political environment has also played a major role in making global trade popular. </a:t>
            </a:r>
          </a:p>
          <a:p>
            <a:endParaRPr lang="en-IN" dirty="0"/>
          </a:p>
        </p:txBody>
      </p:sp>
    </p:spTree>
    <p:extLst>
      <p:ext uri="{BB962C8B-B14F-4D97-AF65-F5344CB8AC3E}">
        <p14:creationId xmlns:p14="http://schemas.microsoft.com/office/powerpoint/2010/main" val="133834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C3AF-08CA-7BA7-92B6-ADE1C802DE8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AC0A84-9A0B-D09D-3EEC-763C899CE10D}"/>
              </a:ext>
            </a:extLst>
          </p:cNvPr>
          <p:cNvSpPr>
            <a:spLocks noGrp="1"/>
          </p:cNvSpPr>
          <p:nvPr>
            <p:ph idx="1"/>
          </p:nvPr>
        </p:nvSpPr>
        <p:spPr/>
        <p:txBody>
          <a:bodyPr/>
          <a:lstStyle/>
          <a:p>
            <a:pPr algn="just">
              <a:lnSpc>
                <a:spcPct val="150000"/>
              </a:lnSpc>
            </a:pPr>
            <a:r>
              <a:rPr lang="en-US" sz="1600" dirty="0">
                <a:latin typeface="Century" panose="02040604050505020304" pitchFamily="18" charset="0"/>
              </a:rPr>
              <a:t>There are various reasons that have given rise to international trade which are as follows:</a:t>
            </a:r>
          </a:p>
          <a:p>
            <a:pPr lvl="1" algn="just">
              <a:lnSpc>
                <a:spcPct val="150000"/>
              </a:lnSpc>
            </a:pPr>
            <a:r>
              <a:rPr lang="en-US" sz="1600" dirty="0">
                <a:latin typeface="Century" panose="02040604050505020304" pitchFamily="18" charset="0"/>
              </a:rPr>
              <a:t>Technological expansion</a:t>
            </a:r>
          </a:p>
          <a:p>
            <a:pPr lvl="1" algn="just">
              <a:lnSpc>
                <a:spcPct val="150000"/>
              </a:lnSpc>
            </a:pPr>
            <a:r>
              <a:rPr lang="en-US" sz="1600" dirty="0">
                <a:latin typeface="Century" panose="02040604050505020304" pitchFamily="18" charset="0"/>
              </a:rPr>
              <a:t>Free cross-border trade and movement of resources</a:t>
            </a:r>
          </a:p>
          <a:p>
            <a:pPr lvl="1" algn="just">
              <a:lnSpc>
                <a:spcPct val="150000"/>
              </a:lnSpc>
            </a:pPr>
            <a:r>
              <a:rPr lang="en-US" sz="1600" dirty="0">
                <a:latin typeface="Century" panose="02040604050505020304" pitchFamily="18" charset="0"/>
              </a:rPr>
              <a:t>Advancement of services that facilitates international business</a:t>
            </a:r>
          </a:p>
          <a:p>
            <a:pPr lvl="1" algn="just">
              <a:lnSpc>
                <a:spcPct val="150000"/>
              </a:lnSpc>
            </a:pPr>
            <a:r>
              <a:rPr lang="en-US" sz="1600" dirty="0">
                <a:latin typeface="Century" panose="02040604050505020304" pitchFamily="18" charset="0"/>
              </a:rPr>
              <a:t>Increased pressure from customers</a:t>
            </a:r>
          </a:p>
          <a:p>
            <a:pPr lvl="1" algn="just">
              <a:lnSpc>
                <a:spcPct val="150000"/>
              </a:lnSpc>
            </a:pPr>
            <a:r>
              <a:rPr lang="en-US" sz="1600" dirty="0">
                <a:latin typeface="Century" panose="02040604050505020304" pitchFamily="18" charset="0"/>
              </a:rPr>
              <a:t>Growing competition</a:t>
            </a:r>
          </a:p>
          <a:p>
            <a:pPr lvl="1" algn="just">
              <a:lnSpc>
                <a:spcPct val="150000"/>
              </a:lnSpc>
            </a:pPr>
            <a:r>
              <a:rPr lang="en-US" sz="1600" dirty="0">
                <a:latin typeface="Century" panose="02040604050505020304" pitchFamily="18" charset="0"/>
              </a:rPr>
              <a:t>Continuously changing political scenarios</a:t>
            </a:r>
            <a:endParaRPr lang="en-IN" dirty="0"/>
          </a:p>
        </p:txBody>
      </p:sp>
    </p:spTree>
    <p:extLst>
      <p:ext uri="{BB962C8B-B14F-4D97-AF65-F5344CB8AC3E}">
        <p14:creationId xmlns:p14="http://schemas.microsoft.com/office/powerpoint/2010/main" val="139746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AE0E-460F-43FF-BFD1-8F172324423E}"/>
              </a:ext>
            </a:extLst>
          </p:cNvPr>
          <p:cNvSpPr>
            <a:spLocks noGrp="1"/>
          </p:cNvSpPr>
          <p:nvPr>
            <p:ph type="title"/>
          </p:nvPr>
        </p:nvSpPr>
        <p:spPr/>
        <p:txBody>
          <a:bodyPr/>
          <a:lstStyle/>
          <a:p>
            <a:r>
              <a:rPr lang="en-IN" dirty="0"/>
              <a:t>Reasons for International Trade</a:t>
            </a:r>
          </a:p>
        </p:txBody>
      </p:sp>
      <p:sp>
        <p:nvSpPr>
          <p:cNvPr id="3" name="Content Placeholder 2">
            <a:extLst>
              <a:ext uri="{FF2B5EF4-FFF2-40B4-BE49-F238E27FC236}">
                <a16:creationId xmlns:a16="http://schemas.microsoft.com/office/drawing/2014/main" id="{0C3DA522-FD36-FACA-0009-71103307DB21}"/>
              </a:ext>
            </a:extLst>
          </p:cNvPr>
          <p:cNvSpPr>
            <a:spLocks noGrp="1"/>
          </p:cNvSpPr>
          <p:nvPr>
            <p:ph idx="1"/>
          </p:nvPr>
        </p:nvSpPr>
        <p:spPr/>
        <p:txBody>
          <a:bodyPr/>
          <a:lstStyle/>
          <a:p>
            <a:r>
              <a:rPr lang="en-GB" sz="2800" b="0" dirty="0">
                <a:latin typeface="Century" panose="02040604050505020304" pitchFamily="18" charset="0"/>
              </a:rPr>
              <a:t>Cheap Resources</a:t>
            </a:r>
            <a:endParaRPr lang="en-US" sz="2800" b="0" dirty="0">
              <a:latin typeface="Century" panose="02040604050505020304" pitchFamily="18" charset="0"/>
            </a:endParaRPr>
          </a:p>
          <a:p>
            <a:r>
              <a:rPr lang="en-IN" dirty="0"/>
              <a:t>Access to New Technology</a:t>
            </a:r>
          </a:p>
          <a:p>
            <a:r>
              <a:rPr lang="en-IN" dirty="0"/>
              <a:t>Diversification of risks</a:t>
            </a:r>
          </a:p>
          <a:p>
            <a:r>
              <a:rPr lang="en-IN" dirty="0"/>
              <a:t>Favourably Government Regulations</a:t>
            </a:r>
          </a:p>
          <a:p>
            <a:r>
              <a:rPr lang="en-IN" dirty="0"/>
              <a:t>Scarcity/non availability in domestic market</a:t>
            </a:r>
          </a:p>
          <a:p>
            <a:r>
              <a:rPr lang="en-IN" dirty="0"/>
              <a:t>Make or buy decisions by companies</a:t>
            </a:r>
          </a:p>
          <a:p>
            <a:r>
              <a:rPr lang="en-IN" dirty="0"/>
              <a:t>Opportunities for trading</a:t>
            </a:r>
          </a:p>
          <a:p>
            <a:pPr marL="0" indent="0">
              <a:buNone/>
            </a:pPr>
            <a:endParaRPr lang="en-IN" dirty="0"/>
          </a:p>
        </p:txBody>
      </p:sp>
    </p:spTree>
    <p:extLst>
      <p:ext uri="{BB962C8B-B14F-4D97-AF65-F5344CB8AC3E}">
        <p14:creationId xmlns:p14="http://schemas.microsoft.com/office/powerpoint/2010/main" val="15928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835914"/>
            <a:ext cx="8000112" cy="60220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871268"/>
            <a:ext cx="9110594" cy="5986732"/>
          </a:xfrm>
          <a:prstGeom prst="rect">
            <a:avLst/>
          </a:prstGeom>
        </p:spPr>
      </p:pic>
    </p:spTree>
    <p:extLst>
      <p:ext uri="{BB962C8B-B14F-4D97-AF65-F5344CB8AC3E}">
        <p14:creationId xmlns:p14="http://schemas.microsoft.com/office/powerpoint/2010/main" val="305193186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8CA6-699A-B096-451B-6376BB59DD7D}"/>
              </a:ext>
            </a:extLst>
          </p:cNvPr>
          <p:cNvSpPr>
            <a:spLocks noGrp="1"/>
          </p:cNvSpPr>
          <p:nvPr>
            <p:ph type="title"/>
          </p:nvPr>
        </p:nvSpPr>
        <p:spPr/>
        <p:txBody>
          <a:bodyPr>
            <a:normAutofit fontScale="90000"/>
          </a:bodyPr>
          <a:lstStyle/>
          <a:p>
            <a:r>
              <a:rPr lang="en-IN" dirty="0"/>
              <a:t>Meaning and scope of import</a:t>
            </a:r>
            <a:br>
              <a:rPr lang="en-IN" dirty="0"/>
            </a:br>
            <a:endParaRPr lang="en-IN" dirty="0"/>
          </a:p>
        </p:txBody>
      </p:sp>
      <p:sp>
        <p:nvSpPr>
          <p:cNvPr id="3" name="Content Placeholder 2">
            <a:extLst>
              <a:ext uri="{FF2B5EF4-FFF2-40B4-BE49-F238E27FC236}">
                <a16:creationId xmlns:a16="http://schemas.microsoft.com/office/drawing/2014/main" id="{DBE88026-1BE0-BC41-9657-6840133D707C}"/>
              </a:ext>
            </a:extLst>
          </p:cNvPr>
          <p:cNvSpPr>
            <a:spLocks noGrp="1"/>
          </p:cNvSpPr>
          <p:nvPr>
            <p:ph idx="1"/>
          </p:nvPr>
        </p:nvSpPr>
        <p:spPr/>
        <p:txBody>
          <a:bodyPr/>
          <a:lstStyle/>
          <a:p>
            <a:pPr marL="0" indent="0" algn="just">
              <a:spcBef>
                <a:spcPts val="960"/>
              </a:spcBef>
              <a:buNone/>
            </a:pPr>
            <a:r>
              <a:rPr lang="en-US" sz="1800" b="1" kern="0" dirty="0">
                <a:effectLst/>
                <a:latin typeface="Verdana" panose="020B0604030504040204" pitchFamily="34" charset="0"/>
                <a:ea typeface="Verdana" panose="020B0604030504040204" pitchFamily="34" charset="0"/>
                <a:cs typeface="Verdana" panose="020B0604030504040204" pitchFamily="34" charset="0"/>
              </a:rPr>
              <a:t>Meaning of Imported </a:t>
            </a:r>
            <a:r>
              <a:rPr lang="en-US" sz="1800" b="1" kern="0" spc="-10" dirty="0">
                <a:effectLst/>
                <a:latin typeface="Verdana" panose="020B0604030504040204" pitchFamily="34" charset="0"/>
                <a:ea typeface="Verdana" panose="020B0604030504040204" pitchFamily="34" charset="0"/>
                <a:cs typeface="Verdana" panose="020B0604030504040204" pitchFamily="34" charset="0"/>
              </a:rPr>
              <a:t>goods</a:t>
            </a:r>
            <a:endParaRPr lang="en-IN" sz="1800" b="1" kern="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5000"/>
              </a:lnSpc>
              <a:spcBef>
                <a:spcPts val="7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Section 2(10) of the IGST Act,2017 defines “Import of goods “with</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its</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grammatical</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variations</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and</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cognate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expressions,</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means bringing goods into India from a place outside India.</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5000"/>
              </a:lnSpc>
              <a:spcBef>
                <a:spcPts val="57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The term ‘bringing goods’ in to India means ‘physically’ goods should be brought into India and “import of goods “commences when the goods cross the Customs frontiers of India, it may be land, air and territorial waters of India. Thus “import of goods’ necessarily implies goods to be brought physically in India.</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201676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82ED-04D4-F0E7-77E7-5BE90BAA3B65}"/>
              </a:ext>
            </a:extLst>
          </p:cNvPr>
          <p:cNvSpPr>
            <a:spLocks noGrp="1"/>
          </p:cNvSpPr>
          <p:nvPr>
            <p:ph type="title"/>
          </p:nvPr>
        </p:nvSpPr>
        <p:spPr/>
        <p:txBody>
          <a:bodyPr/>
          <a:lstStyle/>
          <a:p>
            <a:r>
              <a:rPr lang="en-IN" dirty="0"/>
              <a:t>What is Customs??</a:t>
            </a:r>
          </a:p>
        </p:txBody>
      </p:sp>
      <p:sp>
        <p:nvSpPr>
          <p:cNvPr id="3" name="Content Placeholder 2">
            <a:extLst>
              <a:ext uri="{FF2B5EF4-FFF2-40B4-BE49-F238E27FC236}">
                <a16:creationId xmlns:a16="http://schemas.microsoft.com/office/drawing/2014/main" id="{22DBE0ED-3129-3925-1D46-23307B2C6C6C}"/>
              </a:ext>
            </a:extLst>
          </p:cNvPr>
          <p:cNvSpPr>
            <a:spLocks noGrp="1"/>
          </p:cNvSpPr>
          <p:nvPr>
            <p:ph idx="1"/>
          </p:nvPr>
        </p:nvSpPr>
        <p:spPr/>
        <p:txBody>
          <a:bodyPr>
            <a:normAutofit/>
          </a:bodyPr>
          <a:lstStyle/>
          <a:p>
            <a:pPr>
              <a:lnSpc>
                <a:spcPct val="150000"/>
              </a:lnSpc>
            </a:pPr>
            <a:r>
              <a:rPr lang="en-US" b="0" i="0" dirty="0">
                <a:solidFill>
                  <a:srgbClr val="FF0000"/>
                </a:solidFill>
                <a:effectLst/>
                <a:latin typeface="arial" panose="020B0604020202020204" pitchFamily="34" charset="0"/>
              </a:rPr>
              <a:t>Customs</a:t>
            </a:r>
            <a:r>
              <a:rPr lang="en-US" b="0" i="0" dirty="0">
                <a:solidFill>
                  <a:srgbClr val="4D5156"/>
                </a:solidFill>
                <a:effectLst/>
                <a:latin typeface="arial" panose="020B0604020202020204" pitchFamily="34" charset="0"/>
              </a:rPr>
              <a:t> is an authority or agency in a country responsible for collecting tariffs and for controlling the flow of goods, including animals, transports, personal effects, and hazardous items, into and out of a country.</a:t>
            </a:r>
          </a:p>
          <a:p>
            <a:endParaRPr lang="en-IN" dirty="0"/>
          </a:p>
        </p:txBody>
      </p:sp>
    </p:spTree>
    <p:extLst>
      <p:ext uri="{BB962C8B-B14F-4D97-AF65-F5344CB8AC3E}">
        <p14:creationId xmlns:p14="http://schemas.microsoft.com/office/powerpoint/2010/main" val="16643066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39D0-81B0-C2DD-3D15-EC47F161ACF1}"/>
              </a:ext>
            </a:extLst>
          </p:cNvPr>
          <p:cNvSpPr>
            <a:spLocks noGrp="1"/>
          </p:cNvSpPr>
          <p:nvPr>
            <p:ph type="title"/>
          </p:nvPr>
        </p:nvSpPr>
        <p:spPr/>
        <p:txBody>
          <a:bodyPr/>
          <a:lstStyle/>
          <a:p>
            <a:r>
              <a:rPr lang="en-IN" dirty="0"/>
              <a:t>Evolution of Customs</a:t>
            </a:r>
          </a:p>
        </p:txBody>
      </p:sp>
      <p:sp>
        <p:nvSpPr>
          <p:cNvPr id="3" name="Content Placeholder 2">
            <a:extLst>
              <a:ext uri="{FF2B5EF4-FFF2-40B4-BE49-F238E27FC236}">
                <a16:creationId xmlns:a16="http://schemas.microsoft.com/office/drawing/2014/main" id="{A4FD1635-6AC8-F0B6-D315-A91D1C017B2F}"/>
              </a:ext>
            </a:extLst>
          </p:cNvPr>
          <p:cNvSpPr>
            <a:spLocks noGrp="1"/>
          </p:cNvSpPr>
          <p:nvPr>
            <p:ph idx="1"/>
          </p:nvPr>
        </p:nvSpPr>
        <p:spPr/>
        <p:txBody>
          <a:bodyPr/>
          <a:lstStyle/>
          <a:p>
            <a:r>
              <a:rPr lang="en-US" b="0" i="0" dirty="0">
                <a:solidFill>
                  <a:srgbClr val="4D5156"/>
                </a:solidFill>
                <a:effectLst/>
                <a:latin typeface="Google Sans"/>
              </a:rPr>
              <a:t>Some common synonyms of </a:t>
            </a:r>
            <a:r>
              <a:rPr lang="en-US" b="1" i="0" dirty="0">
                <a:solidFill>
                  <a:srgbClr val="FF0000"/>
                </a:solidFill>
                <a:effectLst/>
                <a:latin typeface="Google Sans"/>
              </a:rPr>
              <a:t>custom</a:t>
            </a:r>
            <a:r>
              <a:rPr lang="en-US" b="0" i="0" dirty="0">
                <a:solidFill>
                  <a:srgbClr val="4D5156"/>
                </a:solidFill>
                <a:effectLst/>
                <a:latin typeface="Google Sans"/>
              </a:rPr>
              <a:t> are </a:t>
            </a:r>
            <a:r>
              <a:rPr lang="en-US" b="0" i="0" dirty="0">
                <a:solidFill>
                  <a:srgbClr val="040C28"/>
                </a:solidFill>
                <a:effectLst/>
                <a:latin typeface="Google Sans"/>
              </a:rPr>
              <a:t>habit, practice, usage</a:t>
            </a:r>
          </a:p>
          <a:p>
            <a:r>
              <a:rPr lang="en-US" b="0" i="0" dirty="0">
                <a:solidFill>
                  <a:srgbClr val="4D5156"/>
                </a:solidFill>
                <a:effectLst/>
                <a:latin typeface="Google Sans"/>
              </a:rPr>
              <a:t>A custom (also called a tradition) is </a:t>
            </a:r>
            <a:r>
              <a:rPr lang="en-US" b="0" i="0" dirty="0">
                <a:solidFill>
                  <a:srgbClr val="040C28"/>
                </a:solidFill>
                <a:effectLst/>
                <a:latin typeface="Google Sans"/>
              </a:rPr>
              <a:t>a common way of doing things</a:t>
            </a:r>
            <a:r>
              <a:rPr lang="en-US" b="0" i="0" dirty="0">
                <a:solidFill>
                  <a:srgbClr val="4D5156"/>
                </a:solidFill>
                <a:effectLst/>
                <a:latin typeface="Google Sans"/>
              </a:rPr>
              <a:t>. It is something that many people do, and have done for a long time.</a:t>
            </a:r>
            <a:endParaRPr lang="en-US" dirty="0">
              <a:solidFill>
                <a:srgbClr val="040C28"/>
              </a:solidFill>
              <a:latin typeface="Google Sans"/>
            </a:endParaRPr>
          </a:p>
          <a:p>
            <a:r>
              <a:rPr lang="en-US" b="0" i="0" dirty="0">
                <a:solidFill>
                  <a:srgbClr val="040C28"/>
                </a:solidFill>
                <a:effectLst/>
                <a:latin typeface="Google Sans"/>
              </a:rPr>
              <a:t>The collection of tax was in practice since the time of Indus Valley Civilisation.</a:t>
            </a:r>
          </a:p>
          <a:p>
            <a:r>
              <a:rPr lang="en-US" dirty="0">
                <a:solidFill>
                  <a:srgbClr val="040C28"/>
                </a:solidFill>
                <a:latin typeface="Google Sans"/>
              </a:rPr>
              <a:t>During British rule in India, the customs duty was an important source of revenue for states.</a:t>
            </a:r>
          </a:p>
          <a:p>
            <a:r>
              <a:rPr lang="en-US" b="0" i="0" dirty="0">
                <a:solidFill>
                  <a:srgbClr val="040C28"/>
                </a:solidFill>
                <a:effectLst/>
                <a:latin typeface="Google Sans"/>
              </a:rPr>
              <a:t>Lord Cornwallis demolished the customs duty in 1788</a:t>
            </a:r>
          </a:p>
          <a:p>
            <a:r>
              <a:rPr lang="en-US" b="0" i="0" dirty="0">
                <a:solidFill>
                  <a:srgbClr val="040C28"/>
                </a:solidFill>
                <a:effectLst/>
                <a:latin typeface="Google Sans"/>
              </a:rPr>
              <a:t>However, it was reintroduced in 1801</a:t>
            </a:r>
          </a:p>
          <a:p>
            <a:pPr marL="0" indent="0">
              <a:buNone/>
            </a:pPr>
            <a:endParaRPr lang="en-US" b="0" i="0" dirty="0">
              <a:solidFill>
                <a:srgbClr val="040C28"/>
              </a:solidFill>
              <a:effectLst/>
              <a:latin typeface="Google Sans"/>
            </a:endParaRPr>
          </a:p>
          <a:p>
            <a:endParaRPr lang="en-IN" dirty="0"/>
          </a:p>
        </p:txBody>
      </p:sp>
    </p:spTree>
    <p:extLst>
      <p:ext uri="{BB962C8B-B14F-4D97-AF65-F5344CB8AC3E}">
        <p14:creationId xmlns:p14="http://schemas.microsoft.com/office/powerpoint/2010/main" val="165747084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F7E3-F8BF-2389-CEFD-F96B0154F4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1CF851-D422-24CA-B782-5E74EBD3298B}"/>
              </a:ext>
            </a:extLst>
          </p:cNvPr>
          <p:cNvSpPr>
            <a:spLocks noGrp="1"/>
          </p:cNvSpPr>
          <p:nvPr>
            <p:ph idx="1"/>
          </p:nvPr>
        </p:nvSpPr>
        <p:spPr/>
        <p:txBody>
          <a:bodyPr>
            <a:normAutofit lnSpcReduction="10000"/>
          </a:bodyPr>
          <a:lstStyle/>
          <a:p>
            <a:pPr algn="just">
              <a:lnSpc>
                <a:spcPct val="150000"/>
              </a:lnSpc>
            </a:pPr>
            <a:r>
              <a:rPr lang="en-IN" dirty="0"/>
              <a:t>The Customs Laws in India were designed as per the British system by enacting the </a:t>
            </a:r>
            <a:r>
              <a:rPr lang="en-IN" b="1" dirty="0">
                <a:solidFill>
                  <a:srgbClr val="FF0000"/>
                </a:solidFill>
              </a:rPr>
              <a:t>Sea Customs Act </a:t>
            </a:r>
            <a:r>
              <a:rPr lang="en-IN" dirty="0"/>
              <a:t>and the customs authority in place.</a:t>
            </a:r>
          </a:p>
          <a:p>
            <a:pPr algn="just">
              <a:lnSpc>
                <a:spcPct val="150000"/>
              </a:lnSpc>
            </a:pPr>
            <a:r>
              <a:rPr lang="en-IN" dirty="0"/>
              <a:t>Subsequently Land Customs Act was established for controlling the flow of goods through land routes and frontiers.</a:t>
            </a:r>
          </a:p>
          <a:p>
            <a:pPr algn="just">
              <a:lnSpc>
                <a:spcPct val="150000"/>
              </a:lnSpc>
            </a:pPr>
            <a:r>
              <a:rPr lang="en-IN" dirty="0"/>
              <a:t>There was no Air customs as it was controlled by the Air Force.</a:t>
            </a:r>
          </a:p>
          <a:p>
            <a:pPr algn="just">
              <a:lnSpc>
                <a:spcPct val="150000"/>
              </a:lnSpc>
            </a:pPr>
            <a:r>
              <a:rPr lang="en-IN" dirty="0"/>
              <a:t>After Independence, </a:t>
            </a:r>
            <a:r>
              <a:rPr lang="en-IN" dirty="0">
                <a:solidFill>
                  <a:srgbClr val="FF0000"/>
                </a:solidFill>
              </a:rPr>
              <a:t>Indian Customs Act 1962 </a:t>
            </a:r>
            <a:r>
              <a:rPr lang="en-IN" dirty="0"/>
              <a:t>was enacted by merging the system of Sea customs, Land customs and Warehouse Customs into one.</a:t>
            </a:r>
          </a:p>
          <a:p>
            <a:pPr algn="just">
              <a:lnSpc>
                <a:spcPct val="150000"/>
              </a:lnSpc>
            </a:pPr>
            <a:endParaRPr lang="en-IN" dirty="0"/>
          </a:p>
          <a:p>
            <a:endParaRPr lang="en-IN" dirty="0"/>
          </a:p>
        </p:txBody>
      </p:sp>
    </p:spTree>
    <p:extLst>
      <p:ext uri="{BB962C8B-B14F-4D97-AF65-F5344CB8AC3E}">
        <p14:creationId xmlns:p14="http://schemas.microsoft.com/office/powerpoint/2010/main" val="213439290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7AC5-4912-74EF-98D5-B48710CB0F5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CF54405-A0EF-6811-76FF-9CD8A5EFF57A}"/>
              </a:ext>
            </a:extLst>
          </p:cNvPr>
          <p:cNvSpPr>
            <a:spLocks noGrp="1"/>
          </p:cNvSpPr>
          <p:nvPr>
            <p:ph idx="1"/>
          </p:nvPr>
        </p:nvSpPr>
        <p:spPr/>
        <p:txBody>
          <a:bodyPr>
            <a:normAutofit fontScale="92500" lnSpcReduction="10000"/>
          </a:bodyPr>
          <a:lstStyle/>
          <a:p>
            <a:pPr algn="just">
              <a:lnSpc>
                <a:spcPct val="150000"/>
              </a:lnSpc>
            </a:pPr>
            <a:r>
              <a:rPr lang="en-IN" dirty="0"/>
              <a:t>In India, the Central Board of Indirect Taxes and Customs (CBIC) created under the Ministry of Finance , is the Customs Authority.</a:t>
            </a:r>
          </a:p>
          <a:p>
            <a:pPr algn="just">
              <a:lnSpc>
                <a:spcPct val="150000"/>
              </a:lnSpc>
            </a:pPr>
            <a:r>
              <a:rPr lang="en-IN" dirty="0"/>
              <a:t>CBIC is mainly responsible for framing customs rules and collecting customs duties in India</a:t>
            </a:r>
          </a:p>
          <a:p>
            <a:pPr algn="just">
              <a:lnSpc>
                <a:spcPct val="150000"/>
              </a:lnSpc>
            </a:pPr>
            <a:r>
              <a:rPr lang="en-IN" dirty="0"/>
              <a:t>The following functions are also under CBIC:</a:t>
            </a:r>
          </a:p>
          <a:p>
            <a:pPr lvl="1" algn="just">
              <a:lnSpc>
                <a:spcPct val="150000"/>
              </a:lnSpc>
            </a:pPr>
            <a:r>
              <a:rPr lang="en-IN" dirty="0"/>
              <a:t>Collecting customs duties as per the Act</a:t>
            </a:r>
          </a:p>
          <a:p>
            <a:pPr lvl="1" algn="just">
              <a:lnSpc>
                <a:spcPct val="150000"/>
              </a:lnSpc>
            </a:pPr>
            <a:r>
              <a:rPr lang="en-IN" dirty="0"/>
              <a:t>Making provisions for regulating exports and imports</a:t>
            </a:r>
          </a:p>
          <a:p>
            <a:pPr lvl="1" algn="just">
              <a:lnSpc>
                <a:spcPct val="150000"/>
              </a:lnSpc>
            </a:pPr>
            <a:r>
              <a:rPr lang="en-IN" dirty="0"/>
              <a:t>Taking preventive measures to control smuggling and drug trafficking</a:t>
            </a:r>
          </a:p>
        </p:txBody>
      </p:sp>
    </p:spTree>
    <p:extLst>
      <p:ext uri="{BB962C8B-B14F-4D97-AF65-F5344CB8AC3E}">
        <p14:creationId xmlns:p14="http://schemas.microsoft.com/office/powerpoint/2010/main" val="165686922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Evolution of Customs</a:t>
            </a:r>
            <a:endParaRPr lang="en-US" dirty="0"/>
          </a:p>
        </p:txBody>
      </p:sp>
      <p:graphicFrame>
        <p:nvGraphicFramePr>
          <p:cNvPr id="4" name="Content Placeholder 3"/>
          <p:cNvGraphicFramePr>
            <a:graphicFrameLocks noGrp="1"/>
          </p:cNvGraphicFramePr>
          <p:nvPr>
            <p:ph idx="1"/>
          </p:nvPr>
        </p:nvGraphicFramePr>
        <p:xfrm>
          <a:off x="762000" y="1847088"/>
          <a:ext cx="10820400" cy="4807709"/>
        </p:xfrm>
        <a:graphic>
          <a:graphicData uri="http://schemas.openxmlformats.org/drawingml/2006/table">
            <a:tbl>
              <a:tblPr firstRow="1" bandRow="1">
                <a:tableStyleId>{5C22544A-7EE6-4342-B048-85BDC9FD1C3A}</a:tableStyleId>
              </a:tblPr>
              <a:tblGrid>
                <a:gridCol w="2028803">
                  <a:extLst>
                    <a:ext uri="{9D8B030D-6E8A-4147-A177-3AD203B41FA5}">
                      <a16:colId xmlns:a16="http://schemas.microsoft.com/office/drawing/2014/main" val="20000"/>
                    </a:ext>
                  </a:extLst>
                </a:gridCol>
                <a:gridCol w="8791597">
                  <a:extLst>
                    <a:ext uri="{9D8B030D-6E8A-4147-A177-3AD203B41FA5}">
                      <a16:colId xmlns:a16="http://schemas.microsoft.com/office/drawing/2014/main" val="20001"/>
                    </a:ext>
                  </a:extLst>
                </a:gridCol>
              </a:tblGrid>
              <a:tr h="523044">
                <a:tc>
                  <a:txBody>
                    <a:bodyPr/>
                    <a:lstStyle/>
                    <a:p>
                      <a:r>
                        <a:rPr lang="en-IN" dirty="0"/>
                        <a:t>Year</a:t>
                      </a:r>
                      <a:endParaRPr lang="en-US" dirty="0"/>
                    </a:p>
                  </a:txBody>
                  <a:tcPr marL="80998" marR="80998"/>
                </a:tc>
                <a:tc>
                  <a:txBody>
                    <a:bodyPr/>
                    <a:lstStyle/>
                    <a:p>
                      <a:r>
                        <a:rPr lang="en-IN" dirty="0"/>
                        <a:t>Progress</a:t>
                      </a:r>
                      <a:endParaRPr lang="en-US" dirty="0"/>
                    </a:p>
                  </a:txBody>
                  <a:tcPr marL="80998" marR="80998"/>
                </a:tc>
                <a:extLst>
                  <a:ext uri="{0D108BD9-81ED-4DB2-BD59-A6C34878D82A}">
                    <a16:rowId xmlns:a16="http://schemas.microsoft.com/office/drawing/2014/main" val="10000"/>
                  </a:ext>
                </a:extLst>
              </a:tr>
              <a:tr h="523044">
                <a:tc>
                  <a:txBody>
                    <a:bodyPr/>
                    <a:lstStyle/>
                    <a:p>
                      <a:r>
                        <a:rPr lang="en-IN" dirty="0"/>
                        <a:t>1788</a:t>
                      </a:r>
                      <a:endParaRPr lang="en-US" dirty="0"/>
                    </a:p>
                  </a:txBody>
                  <a:tcPr marL="80998" marR="80998"/>
                </a:tc>
                <a:tc>
                  <a:txBody>
                    <a:bodyPr/>
                    <a:lstStyle/>
                    <a:p>
                      <a:r>
                        <a:rPr lang="en-IN" dirty="0"/>
                        <a:t>Customs duty collection</a:t>
                      </a:r>
                      <a:r>
                        <a:rPr lang="en-IN" baseline="0" dirty="0"/>
                        <a:t> was abolished by Lord Cornwallis</a:t>
                      </a:r>
                    </a:p>
                  </a:txBody>
                  <a:tcPr marL="80998" marR="80998"/>
                </a:tc>
                <a:extLst>
                  <a:ext uri="{0D108BD9-81ED-4DB2-BD59-A6C34878D82A}">
                    <a16:rowId xmlns:a16="http://schemas.microsoft.com/office/drawing/2014/main" val="10001"/>
                  </a:ext>
                </a:extLst>
              </a:tr>
              <a:tr h="523044">
                <a:tc>
                  <a:txBody>
                    <a:bodyPr/>
                    <a:lstStyle/>
                    <a:p>
                      <a:r>
                        <a:rPr lang="en-IN" dirty="0"/>
                        <a:t>1801</a:t>
                      </a:r>
                      <a:endParaRPr lang="en-US" dirty="0"/>
                    </a:p>
                  </a:txBody>
                  <a:tcPr marL="80998" marR="80998"/>
                </a:tc>
                <a:tc>
                  <a:txBody>
                    <a:bodyPr/>
                    <a:lstStyle/>
                    <a:p>
                      <a:r>
                        <a:rPr lang="en-IN" baseline="0" dirty="0"/>
                        <a:t>Reintroduced </a:t>
                      </a:r>
                    </a:p>
                  </a:txBody>
                  <a:tcPr marL="80998" marR="80998"/>
                </a:tc>
                <a:extLst>
                  <a:ext uri="{0D108BD9-81ED-4DB2-BD59-A6C34878D82A}">
                    <a16:rowId xmlns:a16="http://schemas.microsoft.com/office/drawing/2014/main" val="10002"/>
                  </a:ext>
                </a:extLst>
              </a:tr>
              <a:tr h="523044">
                <a:tc>
                  <a:txBody>
                    <a:bodyPr/>
                    <a:lstStyle/>
                    <a:p>
                      <a:r>
                        <a:rPr lang="en-IN" dirty="0"/>
                        <a:t>1878</a:t>
                      </a:r>
                      <a:endParaRPr lang="en-US" dirty="0"/>
                    </a:p>
                  </a:txBody>
                  <a:tcPr marL="80998" marR="80998"/>
                </a:tc>
                <a:tc>
                  <a:txBody>
                    <a:bodyPr/>
                    <a:lstStyle/>
                    <a:p>
                      <a:r>
                        <a:rPr lang="en-IN" baseline="0" dirty="0"/>
                        <a:t>Sea Customs Act enacted</a:t>
                      </a:r>
                    </a:p>
                  </a:txBody>
                  <a:tcPr marL="80998" marR="80998"/>
                </a:tc>
                <a:extLst>
                  <a:ext uri="{0D108BD9-81ED-4DB2-BD59-A6C34878D82A}">
                    <a16:rowId xmlns:a16="http://schemas.microsoft.com/office/drawing/2014/main" val="10003"/>
                  </a:ext>
                </a:extLst>
              </a:tr>
              <a:tr h="523044">
                <a:tc>
                  <a:txBody>
                    <a:bodyPr/>
                    <a:lstStyle/>
                    <a:p>
                      <a:r>
                        <a:rPr lang="en-IN" dirty="0"/>
                        <a:t>1924</a:t>
                      </a:r>
                      <a:endParaRPr lang="en-US" dirty="0"/>
                    </a:p>
                  </a:txBody>
                  <a:tcPr marL="80998" marR="80998"/>
                </a:tc>
                <a:tc>
                  <a:txBody>
                    <a:bodyPr/>
                    <a:lstStyle/>
                    <a:p>
                      <a:r>
                        <a:rPr lang="en-IN" baseline="0" dirty="0"/>
                        <a:t>Land Customs Act enacted</a:t>
                      </a:r>
                    </a:p>
                  </a:txBody>
                  <a:tcPr marL="80998" marR="80998"/>
                </a:tc>
                <a:extLst>
                  <a:ext uri="{0D108BD9-81ED-4DB2-BD59-A6C34878D82A}">
                    <a16:rowId xmlns:a16="http://schemas.microsoft.com/office/drawing/2014/main" val="10004"/>
                  </a:ext>
                </a:extLst>
              </a:tr>
              <a:tr h="902790">
                <a:tc>
                  <a:txBody>
                    <a:bodyPr/>
                    <a:lstStyle/>
                    <a:p>
                      <a:r>
                        <a:rPr lang="en-IN" dirty="0"/>
                        <a:t>1934</a:t>
                      </a:r>
                      <a:endParaRPr lang="en-US" dirty="0"/>
                    </a:p>
                  </a:txBody>
                  <a:tcPr marL="80998" marR="80998"/>
                </a:tc>
                <a:tc>
                  <a:txBody>
                    <a:bodyPr/>
                    <a:lstStyle/>
                    <a:p>
                      <a:r>
                        <a:rPr lang="en-IN" baseline="0" dirty="0"/>
                        <a:t>Air customs was controlled by Indian Aircraft Act 1934 , earlier it was 1911</a:t>
                      </a:r>
                    </a:p>
                  </a:txBody>
                  <a:tcPr marL="80998" marR="80998"/>
                </a:tc>
                <a:extLst>
                  <a:ext uri="{0D108BD9-81ED-4DB2-BD59-A6C34878D82A}">
                    <a16:rowId xmlns:a16="http://schemas.microsoft.com/office/drawing/2014/main" val="10005"/>
                  </a:ext>
                </a:extLst>
              </a:tr>
              <a:tr h="1289699">
                <a:tc>
                  <a:txBody>
                    <a:bodyPr/>
                    <a:lstStyle/>
                    <a:p>
                      <a:r>
                        <a:rPr lang="en-IN" dirty="0"/>
                        <a:t>1962</a:t>
                      </a:r>
                      <a:endParaRPr lang="en-US" dirty="0"/>
                    </a:p>
                  </a:txBody>
                  <a:tcPr marL="80998" marR="80998"/>
                </a:tc>
                <a:tc>
                  <a:txBody>
                    <a:bodyPr/>
                    <a:lstStyle/>
                    <a:p>
                      <a:r>
                        <a:rPr lang="en-GB" sz="1800" kern="1200" dirty="0">
                          <a:solidFill>
                            <a:schemeClr val="dk1"/>
                          </a:solidFill>
                          <a:latin typeface="+mn-lt"/>
                          <a:ea typeface="+mn-ea"/>
                          <a:cs typeface="+mn-cs"/>
                        </a:rPr>
                        <a:t>Customs Act, 1962, repealed</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all the earlier enactments</a:t>
                      </a:r>
                      <a:r>
                        <a:rPr lang="en-GB" sz="1800" kern="1200" baseline="0" dirty="0">
                          <a:solidFill>
                            <a:schemeClr val="dk1"/>
                          </a:solidFill>
                          <a:latin typeface="+mn-lt"/>
                          <a:ea typeface="+mn-ea"/>
                          <a:cs typeface="+mn-cs"/>
                        </a:rPr>
                        <a:t> and consolidated Air , Sea and Land customs</a:t>
                      </a:r>
                      <a:endParaRPr lang="en-GB" sz="1800" kern="1200" dirty="0">
                        <a:solidFill>
                          <a:schemeClr val="dk1"/>
                        </a:solidFill>
                        <a:latin typeface="+mn-lt"/>
                        <a:ea typeface="+mn-ea"/>
                        <a:cs typeface="+mn-cs"/>
                      </a:endParaRPr>
                    </a:p>
                    <a:p>
                      <a:endParaRPr lang="en-IN" baseline="0" dirty="0"/>
                    </a:p>
                  </a:txBody>
                  <a:tcPr marL="80998" marR="80998"/>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AFB9-DA03-663E-F029-EF32C7B641C6}"/>
              </a:ext>
            </a:extLst>
          </p:cNvPr>
          <p:cNvSpPr>
            <a:spLocks noGrp="1"/>
          </p:cNvSpPr>
          <p:nvPr>
            <p:ph type="title"/>
          </p:nvPr>
        </p:nvSpPr>
        <p:spPr/>
        <p:txBody>
          <a:bodyPr/>
          <a:lstStyle/>
          <a:p>
            <a:r>
              <a:rPr lang="en-IN" dirty="0"/>
              <a:t>Territorial waters</a:t>
            </a:r>
          </a:p>
        </p:txBody>
      </p:sp>
      <p:sp>
        <p:nvSpPr>
          <p:cNvPr id="3" name="Content Placeholder 2">
            <a:extLst>
              <a:ext uri="{FF2B5EF4-FFF2-40B4-BE49-F238E27FC236}">
                <a16:creationId xmlns:a16="http://schemas.microsoft.com/office/drawing/2014/main" id="{1D733FD9-7CA6-FDAE-354C-B432218C95AE}"/>
              </a:ext>
            </a:extLst>
          </p:cNvPr>
          <p:cNvSpPr>
            <a:spLocks noGrp="1"/>
          </p:cNvSpPr>
          <p:nvPr>
            <p:ph idx="1"/>
          </p:nvPr>
        </p:nvSpPr>
        <p:spPr/>
        <p:txBody>
          <a:bodyPr>
            <a:normAutofit fontScale="70000" lnSpcReduction="20000"/>
          </a:bodyPr>
          <a:lstStyle/>
          <a:p>
            <a:pPr algn="just">
              <a:lnSpc>
                <a:spcPct val="150000"/>
              </a:lnSpc>
            </a:pPr>
            <a:r>
              <a:rPr lang="en-US" b="0" i="0" dirty="0">
                <a:solidFill>
                  <a:srgbClr val="202124"/>
                </a:solidFill>
                <a:effectLst/>
                <a:latin typeface="Google Sans"/>
              </a:rPr>
              <a:t>The territorial jurisdiction extends to territorial water </a:t>
            </a:r>
            <a:r>
              <a:rPr lang="en-US" b="0" i="0" dirty="0">
                <a:solidFill>
                  <a:srgbClr val="040C28"/>
                </a:solidFill>
                <a:effectLst/>
                <a:latin typeface="Google Sans"/>
              </a:rPr>
              <a:t>up to 12 nautical miles</a:t>
            </a:r>
            <a:r>
              <a:rPr lang="en-US" b="0" i="0" dirty="0">
                <a:solidFill>
                  <a:srgbClr val="202124"/>
                </a:solidFill>
                <a:effectLst/>
                <a:latin typeface="Google Sans"/>
              </a:rPr>
              <a:t> from the nearest point of the baseline; </a:t>
            </a:r>
          </a:p>
          <a:p>
            <a:pPr algn="just">
              <a:lnSpc>
                <a:spcPct val="150000"/>
              </a:lnSpc>
            </a:pPr>
            <a:r>
              <a:rPr lang="en-US" b="0" i="0" dirty="0">
                <a:solidFill>
                  <a:srgbClr val="202124"/>
                </a:solidFill>
                <a:effectLst/>
                <a:latin typeface="Google Sans"/>
              </a:rPr>
              <a:t>beyond territorial waters is the Contiguous Zone extending up to 24 nautical miles; </a:t>
            </a:r>
          </a:p>
          <a:p>
            <a:pPr algn="just">
              <a:lnSpc>
                <a:spcPct val="150000"/>
              </a:lnSpc>
            </a:pPr>
            <a:r>
              <a:rPr lang="en-US" b="0" i="0" dirty="0">
                <a:solidFill>
                  <a:srgbClr val="202124"/>
                </a:solidFill>
                <a:effectLst/>
                <a:latin typeface="Google Sans"/>
              </a:rPr>
              <a:t>and beyond that up to 200 nautical miles is the Exclusive Economic Zone of India.</a:t>
            </a:r>
          </a:p>
          <a:p>
            <a:pPr algn="just">
              <a:lnSpc>
                <a:spcPct val="150000"/>
              </a:lnSpc>
            </a:pPr>
            <a:r>
              <a:rPr lang="en-US" b="0" i="0" dirty="0">
                <a:solidFill>
                  <a:srgbClr val="202124"/>
                </a:solidFill>
                <a:effectLst/>
                <a:latin typeface="arial" panose="020B0604020202020204" pitchFamily="34" charset="0"/>
              </a:rPr>
              <a:t>Exclusive Economic Zone is an area of coastal water and </a:t>
            </a:r>
            <a:r>
              <a:rPr lang="en-US" dirty="0">
                <a:solidFill>
                  <a:srgbClr val="202124"/>
                </a:solidFill>
                <a:latin typeface="arial" panose="020B0604020202020204" pitchFamily="34" charset="0"/>
              </a:rPr>
              <a:t>seabed </a:t>
            </a:r>
            <a:r>
              <a:rPr lang="en-US" b="0" i="0" dirty="0">
                <a:solidFill>
                  <a:srgbClr val="202124"/>
                </a:solidFill>
                <a:effectLst/>
                <a:latin typeface="arial" panose="020B0604020202020204" pitchFamily="34" charset="0"/>
              </a:rPr>
              <a:t>within a certain distance of a country's </a:t>
            </a:r>
            <a:r>
              <a:rPr lang="en-US" dirty="0">
                <a:solidFill>
                  <a:srgbClr val="202124"/>
                </a:solidFill>
                <a:latin typeface="arial" panose="020B0604020202020204" pitchFamily="34" charset="0"/>
              </a:rPr>
              <a:t>coastline</a:t>
            </a:r>
            <a:r>
              <a:rPr lang="en-US" b="0" i="0" dirty="0">
                <a:solidFill>
                  <a:srgbClr val="202124"/>
                </a:solidFill>
                <a:effectLst/>
                <a:latin typeface="arial" panose="020B0604020202020204" pitchFamily="34" charset="0"/>
              </a:rPr>
              <a:t>, to which the country claims exclusive rights for fishing, drilling, and other economic activities.</a:t>
            </a:r>
            <a:endParaRPr lang="en-US" b="0" i="0" dirty="0">
              <a:solidFill>
                <a:srgbClr val="202124"/>
              </a:solidFill>
              <a:effectLst/>
              <a:latin typeface="Google Sans"/>
            </a:endParaRPr>
          </a:p>
          <a:p>
            <a:pPr algn="just">
              <a:lnSpc>
                <a:spcPct val="150000"/>
              </a:lnSpc>
            </a:pPr>
            <a:r>
              <a:rPr lang="en-US" dirty="0">
                <a:solidFill>
                  <a:srgbClr val="202124"/>
                </a:solidFill>
                <a:latin typeface="arial" panose="020B0604020202020204" pitchFamily="34" charset="0"/>
              </a:rPr>
              <a:t>Indian Customs Waters' means the water extending into the sea up to the limit of the contiguous zone of India.</a:t>
            </a:r>
          </a:p>
          <a:p>
            <a:pPr algn="just">
              <a:lnSpc>
                <a:spcPct val="150000"/>
              </a:lnSpc>
            </a:pPr>
            <a:r>
              <a:rPr lang="en-US" dirty="0">
                <a:solidFill>
                  <a:srgbClr val="202124"/>
                </a:solidFill>
                <a:latin typeface="arial" panose="020B0604020202020204" pitchFamily="34" charset="0"/>
              </a:rPr>
              <a:t> In this manner, Indian Customs waters reach out up to 12 nautical miles past territorial waters.</a:t>
            </a:r>
            <a:endParaRPr lang="en-IN" dirty="0">
              <a:solidFill>
                <a:srgbClr val="202124"/>
              </a:solidFill>
              <a:latin typeface="arial" panose="020B0604020202020204" pitchFamily="34" charset="0"/>
            </a:endParaRPr>
          </a:p>
          <a:p>
            <a:endParaRPr lang="en-IN" dirty="0"/>
          </a:p>
        </p:txBody>
      </p:sp>
    </p:spTree>
    <p:extLst>
      <p:ext uri="{BB962C8B-B14F-4D97-AF65-F5344CB8AC3E}">
        <p14:creationId xmlns:p14="http://schemas.microsoft.com/office/powerpoint/2010/main" val="82871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7C46-9D5F-3456-3317-03763EC98AA1}"/>
              </a:ext>
            </a:extLst>
          </p:cNvPr>
          <p:cNvSpPr>
            <a:spLocks noGrp="1"/>
          </p:cNvSpPr>
          <p:nvPr>
            <p:ph type="title"/>
          </p:nvPr>
        </p:nvSpPr>
        <p:spPr/>
        <p:txBody>
          <a:bodyPr/>
          <a:lstStyle/>
          <a:p>
            <a:r>
              <a:rPr lang="en-IN" dirty="0"/>
              <a:t>Concepts of Customs in general</a:t>
            </a:r>
          </a:p>
        </p:txBody>
      </p:sp>
      <p:sp>
        <p:nvSpPr>
          <p:cNvPr id="3" name="Content Placeholder 2">
            <a:extLst>
              <a:ext uri="{FF2B5EF4-FFF2-40B4-BE49-F238E27FC236}">
                <a16:creationId xmlns:a16="http://schemas.microsoft.com/office/drawing/2014/main" id="{42914A0A-D15B-7ACC-E5F2-BA7937FB2423}"/>
              </a:ext>
            </a:extLst>
          </p:cNvPr>
          <p:cNvSpPr>
            <a:spLocks noGrp="1"/>
          </p:cNvSpPr>
          <p:nvPr>
            <p:ph idx="1"/>
          </p:nvPr>
        </p:nvSpPr>
        <p:spPr/>
        <p:txBody>
          <a:bodyPr/>
          <a:lstStyle/>
          <a:p>
            <a:r>
              <a:rPr lang="en-IN" dirty="0"/>
              <a:t>Regulations of Imports and exports</a:t>
            </a:r>
          </a:p>
          <a:p>
            <a:endParaRPr lang="en-IN" dirty="0"/>
          </a:p>
          <a:p>
            <a:r>
              <a:rPr lang="en-IN" dirty="0"/>
              <a:t>Revenue collections</a:t>
            </a:r>
          </a:p>
          <a:p>
            <a:endParaRPr lang="en-IN" dirty="0"/>
          </a:p>
          <a:p>
            <a:r>
              <a:rPr lang="en-IN" dirty="0"/>
              <a:t>Prevention of smuggling</a:t>
            </a:r>
          </a:p>
          <a:p>
            <a:endParaRPr lang="en-IN" dirty="0"/>
          </a:p>
          <a:p>
            <a:r>
              <a:rPr lang="en-IN" dirty="0"/>
              <a:t>Facilitation of trade</a:t>
            </a:r>
          </a:p>
        </p:txBody>
      </p:sp>
    </p:spTree>
    <p:extLst>
      <p:ext uri="{BB962C8B-B14F-4D97-AF65-F5344CB8AC3E}">
        <p14:creationId xmlns:p14="http://schemas.microsoft.com/office/powerpoint/2010/main" val="187798946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FF0B-9CFE-2095-9904-ED1E9B25B104}"/>
              </a:ext>
            </a:extLst>
          </p:cNvPr>
          <p:cNvSpPr>
            <a:spLocks noGrp="1"/>
          </p:cNvSpPr>
          <p:nvPr>
            <p:ph type="title"/>
          </p:nvPr>
        </p:nvSpPr>
        <p:spPr/>
        <p:txBody>
          <a:bodyPr/>
          <a:lstStyle/>
          <a:p>
            <a:r>
              <a:rPr lang="en-IN" dirty="0"/>
              <a:t>Registration</a:t>
            </a:r>
          </a:p>
        </p:txBody>
      </p:sp>
      <p:sp>
        <p:nvSpPr>
          <p:cNvPr id="3" name="Content Placeholder 2">
            <a:extLst>
              <a:ext uri="{FF2B5EF4-FFF2-40B4-BE49-F238E27FC236}">
                <a16:creationId xmlns:a16="http://schemas.microsoft.com/office/drawing/2014/main" id="{4436B35D-D469-E382-56ED-487720A36B55}"/>
              </a:ext>
            </a:extLst>
          </p:cNvPr>
          <p:cNvSpPr>
            <a:spLocks noGrp="1"/>
          </p:cNvSpPr>
          <p:nvPr>
            <p:ph idx="1"/>
          </p:nvPr>
        </p:nvSpPr>
        <p:spPr/>
        <p:txBody>
          <a:bodyPr>
            <a:normAutofit fontScale="77500" lnSpcReduction="20000"/>
          </a:bodyPr>
          <a:lstStyle/>
          <a:p>
            <a:pPr>
              <a:lnSpc>
                <a:spcPct val="160000"/>
              </a:lnSpc>
            </a:pPr>
            <a:r>
              <a:rPr lang="en-IN" dirty="0"/>
              <a:t>Every importer and exporter has to register oneself with the following government agencies:</a:t>
            </a:r>
          </a:p>
          <a:p>
            <a:pPr>
              <a:lnSpc>
                <a:spcPct val="160000"/>
              </a:lnSpc>
            </a:pPr>
            <a:r>
              <a:rPr lang="en-IN" dirty="0"/>
              <a:t>Customs Ports to carry out imports and exports operations</a:t>
            </a:r>
          </a:p>
          <a:p>
            <a:pPr>
              <a:lnSpc>
                <a:spcPct val="160000"/>
              </a:lnSpc>
            </a:pPr>
            <a:r>
              <a:rPr lang="en-IN" dirty="0"/>
              <a:t>Director General of Foreign Trade to obtain Importer Exporter Code and other licences</a:t>
            </a:r>
          </a:p>
          <a:p>
            <a:pPr>
              <a:lnSpc>
                <a:spcPct val="160000"/>
              </a:lnSpc>
            </a:pPr>
            <a:r>
              <a:rPr lang="en-IN" dirty="0"/>
              <a:t>Registration with a nationalised or private bank as Authorised Dealer bank to deal with forex.</a:t>
            </a:r>
          </a:p>
          <a:p>
            <a:pPr>
              <a:lnSpc>
                <a:spcPct val="160000"/>
              </a:lnSpc>
            </a:pPr>
            <a:r>
              <a:rPr lang="en-IN" dirty="0"/>
              <a:t>Export Promotion councils and Commodity boards</a:t>
            </a:r>
          </a:p>
          <a:p>
            <a:pPr>
              <a:lnSpc>
                <a:spcPct val="160000"/>
              </a:lnSpc>
            </a:pPr>
            <a:r>
              <a:rPr lang="en-IN" dirty="0"/>
              <a:t>GST to deal with IGST</a:t>
            </a:r>
          </a:p>
          <a:p>
            <a:pPr>
              <a:lnSpc>
                <a:spcPct val="160000"/>
              </a:lnSpc>
            </a:pPr>
            <a:r>
              <a:rPr lang="en-IN" dirty="0"/>
              <a:t>Income tax.</a:t>
            </a:r>
          </a:p>
        </p:txBody>
      </p:sp>
    </p:spTree>
    <p:extLst>
      <p:ext uri="{BB962C8B-B14F-4D97-AF65-F5344CB8AC3E}">
        <p14:creationId xmlns:p14="http://schemas.microsoft.com/office/powerpoint/2010/main" val="414607048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4A1F-B618-A8D5-0708-E26A361C1592}"/>
              </a:ext>
            </a:extLst>
          </p:cNvPr>
          <p:cNvSpPr>
            <a:spLocks noGrp="1"/>
          </p:cNvSpPr>
          <p:nvPr>
            <p:ph type="title"/>
          </p:nvPr>
        </p:nvSpPr>
        <p:spPr/>
        <p:txBody>
          <a:bodyPr/>
          <a:lstStyle/>
          <a:p>
            <a:r>
              <a:rPr lang="en-IN" dirty="0"/>
              <a:t>Regulatory Framework of customs</a:t>
            </a:r>
          </a:p>
        </p:txBody>
      </p:sp>
      <p:sp>
        <p:nvSpPr>
          <p:cNvPr id="3" name="Content Placeholder 2">
            <a:extLst>
              <a:ext uri="{FF2B5EF4-FFF2-40B4-BE49-F238E27FC236}">
                <a16:creationId xmlns:a16="http://schemas.microsoft.com/office/drawing/2014/main" id="{1E80B79C-F86E-366D-0651-314C423CE7B3}"/>
              </a:ext>
            </a:extLst>
          </p:cNvPr>
          <p:cNvSpPr>
            <a:spLocks noGrp="1"/>
          </p:cNvSpPr>
          <p:nvPr>
            <p:ph idx="1"/>
          </p:nvPr>
        </p:nvSpPr>
        <p:spPr/>
        <p:txBody>
          <a:bodyPr/>
          <a:lstStyle/>
          <a:p>
            <a:r>
              <a:rPr lang="en-IN" dirty="0"/>
              <a:t>The Customs Act 1962</a:t>
            </a:r>
          </a:p>
          <a:p>
            <a:r>
              <a:rPr lang="en-IN" dirty="0"/>
              <a:t>Customs Tariff Act 1975</a:t>
            </a:r>
          </a:p>
          <a:p>
            <a:r>
              <a:rPr lang="en-IN" dirty="0"/>
              <a:t>Customs Tariff</a:t>
            </a:r>
          </a:p>
          <a:p>
            <a:r>
              <a:rPr lang="en-IN" dirty="0"/>
              <a:t>Foreign Trade (Development &amp; Regulations)Act 1992</a:t>
            </a:r>
          </a:p>
          <a:p>
            <a:r>
              <a:rPr lang="en-IN" dirty="0"/>
              <a:t>Foreign Exchange Management Act 1999</a:t>
            </a:r>
          </a:p>
          <a:p>
            <a:r>
              <a:rPr lang="en-IN" dirty="0"/>
              <a:t>Export (Quality Control &amp; Inspection) Act 1963</a:t>
            </a:r>
          </a:p>
          <a:p>
            <a:r>
              <a:rPr lang="en-IN" dirty="0"/>
              <a:t>IGST</a:t>
            </a:r>
          </a:p>
        </p:txBody>
      </p:sp>
    </p:spTree>
    <p:extLst>
      <p:ext uri="{BB962C8B-B14F-4D97-AF65-F5344CB8AC3E}">
        <p14:creationId xmlns:p14="http://schemas.microsoft.com/office/powerpoint/2010/main" val="27247663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30B4-276C-EB10-1EB0-60C95BDC9974}"/>
              </a:ext>
            </a:extLst>
          </p:cNvPr>
          <p:cNvSpPr>
            <a:spLocks noGrp="1"/>
          </p:cNvSpPr>
          <p:nvPr>
            <p:ph type="title"/>
          </p:nvPr>
        </p:nvSpPr>
        <p:spPr/>
        <p:txBody>
          <a:bodyPr/>
          <a:lstStyle/>
          <a:p>
            <a:r>
              <a:rPr lang="en-IN" dirty="0"/>
              <a:t>Website links</a:t>
            </a:r>
          </a:p>
        </p:txBody>
      </p:sp>
      <p:sp>
        <p:nvSpPr>
          <p:cNvPr id="3" name="Content Placeholder 2">
            <a:extLst>
              <a:ext uri="{FF2B5EF4-FFF2-40B4-BE49-F238E27FC236}">
                <a16:creationId xmlns:a16="http://schemas.microsoft.com/office/drawing/2014/main" id="{7C526D2A-7914-6C76-B5F5-010E27543ECB}"/>
              </a:ext>
            </a:extLst>
          </p:cNvPr>
          <p:cNvSpPr>
            <a:spLocks noGrp="1"/>
          </p:cNvSpPr>
          <p:nvPr>
            <p:ph sz="half" idx="1"/>
          </p:nvPr>
        </p:nvSpPr>
        <p:spPr/>
        <p:txBody>
          <a:bodyPr>
            <a:normAutofit fontScale="77500" lnSpcReduction="20000"/>
          </a:bodyPr>
          <a:lstStyle/>
          <a:p>
            <a:pPr marL="514350" indent="-514350">
              <a:buFont typeface="+mj-lt"/>
              <a:buAutoNum type="arabicPeriod"/>
            </a:pPr>
            <a:r>
              <a:rPr lang="en-IN" dirty="0"/>
              <a:t>The Customs Act 1962</a:t>
            </a:r>
          </a:p>
          <a:p>
            <a:pPr marL="514350" indent="-514350">
              <a:buFont typeface="+mj-lt"/>
              <a:buAutoNum type="arabicPeriod"/>
            </a:pPr>
            <a:endParaRPr lang="en-IN" dirty="0"/>
          </a:p>
          <a:p>
            <a:pPr marL="514350" indent="-514350">
              <a:buFont typeface="+mj-lt"/>
              <a:buAutoNum type="arabicPeriod"/>
            </a:pPr>
            <a:r>
              <a:rPr lang="en-IN" dirty="0"/>
              <a:t>The Customs Tariff Act 1975 and Tariff</a:t>
            </a:r>
          </a:p>
          <a:p>
            <a:pPr marL="514350" indent="-514350">
              <a:buFont typeface="+mj-lt"/>
              <a:buAutoNum type="arabicPeriod"/>
            </a:pPr>
            <a:endParaRPr lang="en-IN" dirty="0"/>
          </a:p>
          <a:p>
            <a:pPr marL="514350" indent="-514350">
              <a:buFont typeface="+mj-lt"/>
              <a:buAutoNum type="arabicPeriod"/>
            </a:pPr>
            <a:r>
              <a:rPr lang="en-IN" dirty="0"/>
              <a:t>The Foreign Trade  (Development &amp; Regulation Act) 1992</a:t>
            </a:r>
          </a:p>
          <a:p>
            <a:pPr marL="514350" indent="-514350">
              <a:buFont typeface="+mj-lt"/>
              <a:buAutoNum type="arabicPeriod"/>
            </a:pPr>
            <a:endParaRPr lang="en-IN" dirty="0"/>
          </a:p>
          <a:p>
            <a:pPr marL="514350" indent="-514350">
              <a:buFont typeface="+mj-lt"/>
              <a:buAutoNum type="arabicPeriod"/>
            </a:pPr>
            <a:r>
              <a:rPr lang="en-IN" dirty="0"/>
              <a:t>Export (Quality Control &amp; Inspection) Act 1963</a:t>
            </a:r>
          </a:p>
          <a:p>
            <a:pPr marL="514350" indent="-514350">
              <a:buFont typeface="+mj-lt"/>
              <a:buAutoNum type="arabicPeriod"/>
            </a:pPr>
            <a:r>
              <a:rPr lang="en-IN" dirty="0"/>
              <a:t>Foreign Exchange Management Act 1999</a:t>
            </a:r>
          </a:p>
          <a:p>
            <a:pPr marL="514350" indent="-514350">
              <a:buFont typeface="+mj-lt"/>
              <a:buAutoNum type="arabicPeriod"/>
            </a:pPr>
            <a:endParaRPr lang="en-IN" dirty="0"/>
          </a:p>
          <a:p>
            <a:pPr marL="514350" indent="-514350">
              <a:buFont typeface="+mj-lt"/>
              <a:buAutoNum type="arabicPeriod"/>
            </a:pPr>
            <a:r>
              <a:rPr lang="en-IN" dirty="0"/>
              <a:t>IGST</a:t>
            </a:r>
          </a:p>
          <a:p>
            <a:pPr marL="514350" indent="-514350">
              <a:buFont typeface="+mj-lt"/>
              <a:buAutoNum type="arabicPeriod"/>
            </a:pPr>
            <a:endParaRPr lang="en-IN" dirty="0"/>
          </a:p>
          <a:p>
            <a:pPr marL="514350" indent="-514350">
              <a:buFont typeface="+mj-lt"/>
              <a:buAutoNum type="arabicPeriod"/>
            </a:pPr>
            <a:r>
              <a:rPr lang="en-IN" dirty="0"/>
              <a:t>General Interpretative Rules</a:t>
            </a:r>
          </a:p>
          <a:p>
            <a:pPr marL="0" indent="0">
              <a:buNone/>
            </a:pPr>
            <a:endParaRPr lang="en-IN" dirty="0"/>
          </a:p>
        </p:txBody>
      </p:sp>
      <p:sp>
        <p:nvSpPr>
          <p:cNvPr id="4" name="Content Placeholder 3">
            <a:extLst>
              <a:ext uri="{FF2B5EF4-FFF2-40B4-BE49-F238E27FC236}">
                <a16:creationId xmlns:a16="http://schemas.microsoft.com/office/drawing/2014/main" id="{511DA4D7-5275-8392-88B6-07C4EC11C283}"/>
              </a:ext>
            </a:extLst>
          </p:cNvPr>
          <p:cNvSpPr>
            <a:spLocks noGrp="1"/>
          </p:cNvSpPr>
          <p:nvPr>
            <p:ph sz="half" idx="2"/>
          </p:nvPr>
        </p:nvSpPr>
        <p:spPr/>
        <p:txBody>
          <a:bodyPr>
            <a:normAutofit fontScale="77500" lnSpcReduction="20000"/>
          </a:bodyPr>
          <a:lstStyle/>
          <a:p>
            <a:pPr marL="514350" indent="-514350">
              <a:buFont typeface="+mj-lt"/>
              <a:buAutoNum type="arabicPeriod"/>
            </a:pPr>
            <a:r>
              <a:rPr lang="en-IN" dirty="0">
                <a:hlinkClick r:id="rId3">
                  <a:extLst>
                    <a:ext uri="{A12FA001-AC4F-418D-AE19-62706E023703}">
                      <ahyp:hlinkClr xmlns:ahyp="http://schemas.microsoft.com/office/drawing/2018/hyperlinkcolor" val="tx"/>
                    </a:ext>
                  </a:extLst>
                </a:hlinkClick>
              </a:rPr>
              <a:t>https://taxinformation.cbic.gov.in/content-page/explore-act</a:t>
            </a:r>
            <a:endParaRPr lang="en-IN" dirty="0"/>
          </a:p>
          <a:p>
            <a:pPr marL="514350" indent="-514350">
              <a:buFont typeface="+mj-lt"/>
              <a:buAutoNum type="arabicPeriod"/>
            </a:pPr>
            <a:r>
              <a:rPr lang="en-IN" dirty="0">
                <a:hlinkClick r:id="rId4">
                  <a:extLst>
                    <a:ext uri="{A12FA001-AC4F-418D-AE19-62706E023703}">
                      <ahyp:hlinkClr xmlns:ahyp="http://schemas.microsoft.com/office/drawing/2018/hyperlinkcolor" val="tx"/>
                    </a:ext>
                  </a:extLst>
                </a:hlinkClick>
              </a:rPr>
              <a:t>https://old.cbic.gov.in/htdocs-cbec/customs/cst2023-010523_new/cst-idx</a:t>
            </a:r>
            <a:endParaRPr lang="en-IN" dirty="0"/>
          </a:p>
          <a:p>
            <a:pPr marL="514350" indent="-514350">
              <a:buFont typeface="+mj-lt"/>
              <a:buAutoNum type="arabicPeriod"/>
            </a:pPr>
            <a:r>
              <a:rPr lang="en-IN" dirty="0">
                <a:hlinkClick r:id="rId5">
                  <a:extLst>
                    <a:ext uri="{A12FA001-AC4F-418D-AE19-62706E023703}">
                      <ahyp:hlinkClr xmlns:ahyp="http://schemas.microsoft.com/office/drawing/2018/hyperlinkcolor" val="tx"/>
                    </a:ext>
                  </a:extLst>
                </a:hlinkClick>
              </a:rPr>
              <a:t>https://www.indiacode.nic.in/bitstream/123456789/1947/3/A1992-22.pdf</a:t>
            </a:r>
            <a:endParaRPr lang="en-IN" dirty="0"/>
          </a:p>
          <a:p>
            <a:pPr marL="514350" indent="-514350">
              <a:buFont typeface="+mj-lt"/>
              <a:buAutoNum type="arabicPeriod"/>
            </a:pPr>
            <a:endParaRPr lang="en-IN" dirty="0"/>
          </a:p>
          <a:p>
            <a:pPr marL="514350" indent="-514350">
              <a:buFont typeface="+mj-lt"/>
              <a:buAutoNum type="arabicPeriod"/>
            </a:pPr>
            <a:r>
              <a:rPr lang="en-IN" dirty="0">
                <a:hlinkClick r:id="rId6">
                  <a:extLst>
                    <a:ext uri="{A12FA001-AC4F-418D-AE19-62706E023703}">
                      <ahyp:hlinkClr xmlns:ahyp="http://schemas.microsoft.com/office/drawing/2018/hyperlinkcolor" val="tx"/>
                    </a:ext>
                  </a:extLst>
                </a:hlinkClick>
              </a:rPr>
              <a:t>https://commerce.gov.in/wp-content/uploads/2021/06/EIC-Act.pdf</a:t>
            </a:r>
            <a:endParaRPr lang="en-IN" dirty="0"/>
          </a:p>
          <a:p>
            <a:pPr marL="514350" indent="-514350">
              <a:buFont typeface="+mj-lt"/>
              <a:buAutoNum type="arabicPeriod"/>
            </a:pPr>
            <a:r>
              <a:rPr lang="en-IN" dirty="0">
                <a:hlinkClick r:id="rId7">
                  <a:extLst>
                    <a:ext uri="{A12FA001-AC4F-418D-AE19-62706E023703}">
                      <ahyp:hlinkClr xmlns:ahyp="http://schemas.microsoft.com/office/drawing/2018/hyperlinkcolor" val="tx"/>
                    </a:ext>
                  </a:extLst>
                </a:hlinkClick>
              </a:rPr>
              <a:t>https://www.indiacode.nic.in/bitstream/123456789/1988/1/A1999_42.pdf</a:t>
            </a:r>
            <a:endParaRPr lang="en-IN" dirty="0"/>
          </a:p>
          <a:p>
            <a:pPr marL="514350" indent="-514350">
              <a:buFont typeface="+mj-lt"/>
              <a:buAutoNum type="arabicPeriod"/>
            </a:pPr>
            <a:r>
              <a:rPr lang="en-IN" dirty="0">
                <a:hlinkClick r:id="rId8">
                  <a:extLst>
                    <a:ext uri="{A12FA001-AC4F-418D-AE19-62706E023703}">
                      <ahyp:hlinkClr xmlns:ahyp="http://schemas.microsoft.com/office/drawing/2018/hyperlinkcolor" val="tx"/>
                    </a:ext>
                  </a:extLst>
                </a:hlinkClick>
              </a:rPr>
              <a:t>https://cbic-gst.gov.in/aces/Documents/IGST-bill-e.pdf</a:t>
            </a:r>
            <a:endParaRPr lang="en-IN" dirty="0"/>
          </a:p>
          <a:p>
            <a:pPr marL="514350" indent="-514350">
              <a:buFont typeface="+mj-lt"/>
              <a:buAutoNum type="arabicPeriod"/>
            </a:pPr>
            <a:r>
              <a:rPr lang="en-IN" dirty="0">
                <a:hlinkClick r:id="rId9">
                  <a:extLst>
                    <a:ext uri="{A12FA001-AC4F-418D-AE19-62706E023703}">
                      <ahyp:hlinkClr xmlns:ahyp="http://schemas.microsoft.com/office/drawing/2018/hyperlinkcolor" val="tx"/>
                    </a:ext>
                  </a:extLst>
                </a:hlinkClick>
              </a:rPr>
              <a:t>https://www.customsclearance.net/en/articles/general-interpretative-rules-gir</a:t>
            </a:r>
            <a:endParaRPr lang="en-IN" dirty="0"/>
          </a:p>
          <a:p>
            <a:endParaRPr lang="en-IN" dirty="0"/>
          </a:p>
          <a:p>
            <a:endParaRPr lang="en-IN" dirty="0"/>
          </a:p>
        </p:txBody>
      </p:sp>
    </p:spTree>
    <p:extLst>
      <p:ext uri="{BB962C8B-B14F-4D97-AF65-F5344CB8AC3E}">
        <p14:creationId xmlns:p14="http://schemas.microsoft.com/office/powerpoint/2010/main" val="30787321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8962-8739-9AC4-BB5F-1A1211E677F7}"/>
              </a:ext>
            </a:extLst>
          </p:cNvPr>
          <p:cNvSpPr>
            <a:spLocks noGrp="1"/>
          </p:cNvSpPr>
          <p:nvPr>
            <p:ph type="title"/>
          </p:nvPr>
        </p:nvSpPr>
        <p:spPr/>
        <p:txBody>
          <a:bodyPr>
            <a:normAutofit fontScale="90000"/>
          </a:bodyPr>
          <a:lstStyle/>
          <a:p>
            <a:r>
              <a:rPr lang="en-US" sz="5400" b="1" kern="0" dirty="0">
                <a:effectLst/>
                <a:latin typeface="Verdana" panose="020B0604030504040204" pitchFamily="34" charset="0"/>
                <a:ea typeface="Verdana" panose="020B0604030504040204" pitchFamily="34" charset="0"/>
                <a:cs typeface="Verdana" panose="020B0604030504040204" pitchFamily="34" charset="0"/>
              </a:rPr>
              <a:t>Important </a:t>
            </a:r>
            <a:r>
              <a:rPr lang="en-US" sz="5400" b="1" kern="0" spc="-10" dirty="0">
                <a:effectLst/>
                <a:latin typeface="Verdana" panose="020B0604030504040204" pitchFamily="34" charset="0"/>
                <a:ea typeface="Verdana" panose="020B0604030504040204" pitchFamily="34" charset="0"/>
                <a:cs typeface="Verdana" panose="020B0604030504040204" pitchFamily="34" charset="0"/>
              </a:rPr>
              <a:t>Definition</a:t>
            </a:r>
            <a:br>
              <a:rPr lang="en-IN" sz="5400" b="1" kern="0" dirty="0">
                <a:effectLst/>
                <a:latin typeface="Verdana" panose="020B0604030504040204" pitchFamily="34" charset="0"/>
                <a:ea typeface="Verdana" panose="020B0604030504040204" pitchFamily="34" charset="0"/>
                <a:cs typeface="Verdana" panose="020B0604030504040204" pitchFamily="34" charset="0"/>
              </a:rPr>
            </a:br>
            <a:endParaRPr lang="en-IN" dirty="0"/>
          </a:p>
        </p:txBody>
      </p:sp>
      <p:sp>
        <p:nvSpPr>
          <p:cNvPr id="3" name="Content Placeholder 2">
            <a:extLst>
              <a:ext uri="{FF2B5EF4-FFF2-40B4-BE49-F238E27FC236}">
                <a16:creationId xmlns:a16="http://schemas.microsoft.com/office/drawing/2014/main" id="{F7F04281-6359-E005-4FB4-64348BECE288}"/>
              </a:ext>
            </a:extLst>
          </p:cNvPr>
          <p:cNvSpPr>
            <a:spLocks noGrp="1"/>
          </p:cNvSpPr>
          <p:nvPr>
            <p:ph idx="1"/>
          </p:nvPr>
        </p:nvSpPr>
        <p:spPr/>
        <p:txBody>
          <a:bodyPr/>
          <a:lstStyle/>
          <a:p>
            <a:pPr marL="101600" marR="99695" algn="just">
              <a:lnSpc>
                <a:spcPct val="115000"/>
              </a:lnSpc>
              <a:spcBef>
                <a:spcPts val="7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2(4)</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IGST</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Act,2017</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defines</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frontiers</a:t>
            </a:r>
            <a:r>
              <a:rPr lang="en-US" sz="1800" spc="-4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 India” means the limits of a customs area as defined in Section 2 of the Customs Act, 1962 (52 of 1962).</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5000"/>
              </a:lnSpc>
              <a:spcBef>
                <a:spcPts val="100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2(25)</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8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8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1962</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defines</a:t>
            </a:r>
            <a:r>
              <a:rPr lang="en-US" sz="1800" spc="-8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“imported</a:t>
            </a:r>
            <a:r>
              <a:rPr lang="en-US" sz="1800" spc="-9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 means any goods bought into India from a place outside India but does not include goods which have been cleared for home </a:t>
            </a:r>
            <a:r>
              <a:rPr lang="en-US" sz="1800" spc="-10" dirty="0">
                <a:effectLst/>
                <a:latin typeface="Verdana" panose="020B0604030504040204" pitchFamily="34" charset="0"/>
                <a:ea typeface="Verdana" panose="020B0604030504040204" pitchFamily="34" charset="0"/>
                <a:cs typeface="Verdana" panose="020B0604030504040204" pitchFamily="34" charset="0"/>
              </a:rPr>
              <a:t>consumption.</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algn="just">
              <a:spcBef>
                <a:spcPts val="580"/>
              </a:spcBef>
            </a:pP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2(27)</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defines</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“India</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“includes</a:t>
            </a:r>
            <a:r>
              <a:rPr lang="en-US" sz="1800" spc="110" dirty="0">
                <a:effectLst/>
                <a:latin typeface="Verdana" panose="020B0604030504040204" pitchFamily="34" charset="0"/>
                <a:ea typeface="Verdana" panose="020B0604030504040204" pitchFamily="34" charset="0"/>
                <a:cs typeface="Verdana" panose="020B0604030504040204" pitchFamily="34" charset="0"/>
              </a:rPr>
              <a:t> </a:t>
            </a:r>
            <a:r>
              <a:rPr lang="en-US" sz="1800" spc="-25" dirty="0">
                <a:effectLst/>
                <a:latin typeface="Verdana" panose="020B0604030504040204" pitchFamily="34" charset="0"/>
                <a:ea typeface="Verdana" panose="020B0604030504040204" pitchFamily="34" charset="0"/>
                <a:cs typeface="Verdana" panose="020B0604030504040204" pitchFamily="34" charset="0"/>
              </a:rPr>
              <a:t>the</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algn="just">
              <a:spcBef>
                <a:spcPts val="185"/>
              </a:spcBef>
            </a:pPr>
            <a:r>
              <a:rPr lang="en-US" sz="1800" dirty="0">
                <a:effectLst/>
                <a:latin typeface="Verdana" panose="020B0604030504040204" pitchFamily="34" charset="0"/>
                <a:ea typeface="Verdana" panose="020B0604030504040204" pitchFamily="34" charset="0"/>
                <a:cs typeface="Verdana" panose="020B0604030504040204" pitchFamily="34" charset="0"/>
              </a:rPr>
              <a:t>territorial waters of </a:t>
            </a:r>
            <a:r>
              <a:rPr lang="en-US" sz="1800" spc="-10" dirty="0">
                <a:effectLst/>
                <a:latin typeface="Verdana" panose="020B0604030504040204" pitchFamily="34" charset="0"/>
                <a:ea typeface="Verdana" panose="020B0604030504040204" pitchFamily="34" charset="0"/>
                <a:cs typeface="Verdana" panose="020B0604030504040204" pitchFamily="34" charset="0"/>
              </a:rPr>
              <a:t>India.</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r>
              <a:rPr lang="en-US" sz="1800" kern="0" dirty="0">
                <a:effectLst/>
                <a:latin typeface="Verdana" panose="020B0604030504040204" pitchFamily="34" charset="0"/>
                <a:ea typeface="Verdana" panose="020B0604030504040204" pitchFamily="34" charset="0"/>
                <a:cs typeface="Verdana" panose="020B0604030504040204" pitchFamily="34" charset="0"/>
              </a:rPr>
              <a:t>Section 2(28) of the Customs Act, defines Indian Customs Waters”</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means</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the</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waters</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extending</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into</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the</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sea</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up</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to</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the</a:t>
            </a:r>
            <a:r>
              <a:rPr lang="en-US" sz="1800" kern="0" spc="-25" dirty="0">
                <a:effectLst/>
                <a:latin typeface="Verdana" panose="020B0604030504040204" pitchFamily="34" charset="0"/>
                <a:ea typeface="Verdana" panose="020B0604030504040204" pitchFamily="34" charset="0"/>
                <a:cs typeface="Verdana" panose="020B060403050404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limit of contiguous zone of India under Section 5 of the Territorial Waters, Continental Shelf, Exclusive Economic Zone and other Maritime Zones Act,1976 and includes any bay, gulf, harbor, creek or tidal river.</a:t>
            </a:r>
            <a:endParaRPr lang="en-IN" dirty="0"/>
          </a:p>
        </p:txBody>
      </p:sp>
    </p:spTree>
    <p:extLst>
      <p:ext uri="{BB962C8B-B14F-4D97-AF65-F5344CB8AC3E}">
        <p14:creationId xmlns:p14="http://schemas.microsoft.com/office/powerpoint/2010/main" val="37021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2C57-B13E-08BE-3675-3EC7BCFF0330}"/>
              </a:ext>
            </a:extLst>
          </p:cNvPr>
          <p:cNvSpPr>
            <a:spLocks noGrp="1"/>
          </p:cNvSpPr>
          <p:nvPr>
            <p:ph type="title"/>
          </p:nvPr>
        </p:nvSpPr>
        <p:spPr/>
        <p:txBody>
          <a:bodyPr/>
          <a:lstStyle/>
          <a:p>
            <a:r>
              <a:rPr lang="en-IN" dirty="0"/>
              <a:t>Tariff &amp; Non tariff Barriers</a:t>
            </a:r>
          </a:p>
        </p:txBody>
      </p:sp>
      <p:sp>
        <p:nvSpPr>
          <p:cNvPr id="3" name="Content Placeholder 2">
            <a:extLst>
              <a:ext uri="{FF2B5EF4-FFF2-40B4-BE49-F238E27FC236}">
                <a16:creationId xmlns:a16="http://schemas.microsoft.com/office/drawing/2014/main" id="{3570EC01-5323-F0EB-7A19-49729654CAE6}"/>
              </a:ext>
            </a:extLst>
          </p:cNvPr>
          <p:cNvSpPr>
            <a:spLocks noGrp="1"/>
          </p:cNvSpPr>
          <p:nvPr>
            <p:ph idx="1"/>
          </p:nvPr>
        </p:nvSpPr>
        <p:spPr/>
        <p:txBody>
          <a:bodyPr>
            <a:normAutofit fontScale="85000" lnSpcReduction="10000"/>
          </a:bodyPr>
          <a:lstStyle/>
          <a:p>
            <a:pPr algn="just">
              <a:lnSpc>
                <a:spcPct val="150000"/>
              </a:lnSpc>
            </a:pPr>
            <a:r>
              <a:rPr lang="en-US" b="0" i="0" dirty="0">
                <a:solidFill>
                  <a:srgbClr val="040C28"/>
                </a:solidFill>
                <a:effectLst/>
                <a:latin typeface="Google Sans"/>
              </a:rPr>
              <a:t>Tariffs are monetary barriers in the form of taxes imposed on imported or exported goods, while nontariff barriers encompass a diverse range of non-monetary measures</a:t>
            </a:r>
            <a:r>
              <a:rPr lang="en-US" b="0" i="0" dirty="0">
                <a:solidFill>
                  <a:srgbClr val="202124"/>
                </a:solidFill>
                <a:effectLst/>
                <a:latin typeface="Google Sans"/>
              </a:rPr>
              <a:t>. </a:t>
            </a:r>
          </a:p>
          <a:p>
            <a:pPr algn="just">
              <a:lnSpc>
                <a:spcPct val="150000"/>
              </a:lnSpc>
            </a:pPr>
            <a:r>
              <a:rPr lang="en-US" b="0" i="0" dirty="0">
                <a:solidFill>
                  <a:srgbClr val="202124"/>
                </a:solidFill>
                <a:effectLst/>
                <a:latin typeface="Google Sans"/>
              </a:rPr>
              <a:t>While tariffs target specific products or industries, nontariff barriers can have a broader and often less transparent impact on trade.</a:t>
            </a:r>
          </a:p>
          <a:p>
            <a:pPr algn="just">
              <a:lnSpc>
                <a:spcPct val="150000"/>
              </a:lnSpc>
            </a:pPr>
            <a:r>
              <a:rPr lang="en-US" dirty="0">
                <a:solidFill>
                  <a:srgbClr val="202124"/>
                </a:solidFill>
                <a:latin typeface="Google Sans"/>
              </a:rPr>
              <a:t>Tariff and Non-tariff Barriers are different from each other. Tariff Barriers are the fees charged in the form of a tax or duty. </a:t>
            </a:r>
          </a:p>
          <a:p>
            <a:pPr algn="just">
              <a:lnSpc>
                <a:spcPct val="150000"/>
              </a:lnSpc>
            </a:pPr>
            <a:r>
              <a:rPr lang="en-US" dirty="0">
                <a:solidFill>
                  <a:srgbClr val="202124"/>
                </a:solidFill>
                <a:latin typeface="Google Sans"/>
              </a:rPr>
              <a:t>However, Non-Tariff Barriers are the non-tax measures used by the government of a country in order to restrict imports from foreign countries.</a:t>
            </a:r>
            <a:endParaRPr lang="en-IN" dirty="0">
              <a:solidFill>
                <a:srgbClr val="202124"/>
              </a:solidFill>
              <a:latin typeface="Google Sans"/>
            </a:endParaRPr>
          </a:p>
        </p:txBody>
      </p:sp>
    </p:spTree>
    <p:extLst>
      <p:ext uri="{BB962C8B-B14F-4D97-AF65-F5344CB8AC3E}">
        <p14:creationId xmlns:p14="http://schemas.microsoft.com/office/powerpoint/2010/main" val="243740200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DD73-99BF-586A-C8E9-430058042B2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90B4A73-D8DF-0D73-6F3B-EA96D6450A2F}"/>
              </a:ext>
            </a:extLst>
          </p:cNvPr>
          <p:cNvSpPr>
            <a:spLocks noGrp="1"/>
          </p:cNvSpPr>
          <p:nvPr>
            <p:ph idx="1"/>
          </p:nvPr>
        </p:nvSpPr>
        <p:spPr/>
        <p:txBody>
          <a:bodyPr>
            <a:normAutofit fontScale="77500" lnSpcReduction="20000"/>
          </a:bodyPr>
          <a:lstStyle/>
          <a:p>
            <a:pPr algn="just" fontAlgn="base">
              <a:lnSpc>
                <a:spcPct val="150000"/>
              </a:lnSpc>
            </a:pPr>
            <a:r>
              <a:rPr lang="en-US" b="1" i="0" dirty="0">
                <a:solidFill>
                  <a:srgbClr val="273239"/>
                </a:solidFill>
                <a:effectLst/>
                <a:latin typeface="Nunito" pitchFamily="2" charset="0"/>
              </a:rPr>
              <a:t>What are Tariff Barriers?</a:t>
            </a:r>
          </a:p>
          <a:p>
            <a:pPr algn="just" fontAlgn="base">
              <a:lnSpc>
                <a:spcPct val="150000"/>
              </a:lnSpc>
            </a:pPr>
            <a:r>
              <a:rPr lang="en-US" b="0" i="0" dirty="0">
                <a:solidFill>
                  <a:srgbClr val="273239"/>
                </a:solidFill>
                <a:effectLst/>
                <a:latin typeface="Nunito" pitchFamily="2" charset="0"/>
              </a:rPr>
              <a:t>When two nations trade in commodities, the country in which the goods are exported levies a tax in order to generate revenue for the government while also raising the price of foreign goods so that domestic firms can compete with foreign products. </a:t>
            </a:r>
          </a:p>
          <a:p>
            <a:pPr algn="just" fontAlgn="base">
              <a:lnSpc>
                <a:spcPct val="150000"/>
              </a:lnSpc>
            </a:pPr>
            <a:r>
              <a:rPr lang="en-US" b="0" i="0" dirty="0">
                <a:solidFill>
                  <a:srgbClr val="273239"/>
                </a:solidFill>
                <a:effectLst/>
                <a:latin typeface="Nunito" pitchFamily="2" charset="0"/>
              </a:rPr>
              <a:t>The fee is in the form of a tax or duty which is referred to as a </a:t>
            </a:r>
            <a:r>
              <a:rPr lang="en-US" b="1" i="0" dirty="0">
                <a:solidFill>
                  <a:srgbClr val="273239"/>
                </a:solidFill>
                <a:effectLst/>
                <a:latin typeface="Nunito" pitchFamily="2" charset="0"/>
              </a:rPr>
              <a:t>Tariff Barrier</a:t>
            </a:r>
            <a:r>
              <a:rPr lang="en-US" b="0" i="0" dirty="0">
                <a:solidFill>
                  <a:srgbClr val="273239"/>
                </a:solidFill>
                <a:effectLst/>
                <a:latin typeface="Nunito" pitchFamily="2" charset="0"/>
              </a:rPr>
              <a:t>. </a:t>
            </a:r>
          </a:p>
          <a:p>
            <a:pPr algn="just" fontAlgn="base">
              <a:lnSpc>
                <a:spcPct val="150000"/>
              </a:lnSpc>
            </a:pPr>
            <a:r>
              <a:rPr lang="en-US" b="0" i="0" dirty="0">
                <a:solidFill>
                  <a:srgbClr val="273239"/>
                </a:solidFill>
                <a:effectLst/>
                <a:latin typeface="Nunito" pitchFamily="2" charset="0"/>
              </a:rPr>
              <a:t>The amount of tax or duty levied as a tariff is added to the cost of the import, making foreign goods more expensive, which is ultimately borne by the product’s customer. </a:t>
            </a:r>
          </a:p>
          <a:p>
            <a:pPr algn="just" fontAlgn="base">
              <a:lnSpc>
                <a:spcPct val="150000"/>
              </a:lnSpc>
            </a:pPr>
            <a:r>
              <a:rPr lang="en-US" b="0" i="0" dirty="0">
                <a:solidFill>
                  <a:srgbClr val="273239"/>
                </a:solidFill>
                <a:effectLst/>
                <a:latin typeface="Nunito" pitchFamily="2" charset="0"/>
              </a:rPr>
              <a:t>The tariff is paid to the customs authorities of the country where the goods are being sent.</a:t>
            </a:r>
          </a:p>
          <a:p>
            <a:pPr marL="0" indent="0" algn="just">
              <a:lnSpc>
                <a:spcPct val="150000"/>
              </a:lnSpc>
              <a:buNone/>
            </a:pPr>
            <a:endParaRPr lang="en-IN" dirty="0"/>
          </a:p>
        </p:txBody>
      </p:sp>
    </p:spTree>
    <p:extLst>
      <p:ext uri="{BB962C8B-B14F-4D97-AF65-F5344CB8AC3E}">
        <p14:creationId xmlns:p14="http://schemas.microsoft.com/office/powerpoint/2010/main" val="173986955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0C77-0F19-8733-96E4-61BC72691CA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E0CEE36-78D9-19AB-3769-9657CF9772D8}"/>
              </a:ext>
            </a:extLst>
          </p:cNvPr>
          <p:cNvSpPr>
            <a:spLocks noGrp="1"/>
          </p:cNvSpPr>
          <p:nvPr>
            <p:ph idx="1"/>
          </p:nvPr>
        </p:nvSpPr>
        <p:spPr/>
        <p:txBody>
          <a:bodyPr/>
          <a:lstStyle/>
          <a:p>
            <a:pPr algn="l" fontAlgn="base"/>
            <a:r>
              <a:rPr lang="en-IN" b="1" i="0" dirty="0">
                <a:solidFill>
                  <a:srgbClr val="273239"/>
                </a:solidFill>
                <a:effectLst/>
                <a:latin typeface="Nunito" pitchFamily="2" charset="0"/>
              </a:rPr>
              <a:t>Examples of Tariff Barriers:</a:t>
            </a:r>
            <a:endParaRPr lang="en-IN" b="0" i="0" dirty="0">
              <a:solidFill>
                <a:srgbClr val="273239"/>
              </a:solidFill>
              <a:effectLst/>
              <a:latin typeface="Nunito" pitchFamily="2" charset="0"/>
            </a:endParaRPr>
          </a:p>
          <a:p>
            <a:pPr algn="l" fontAlgn="base">
              <a:buFont typeface="Arial" panose="020B0604020202020204" pitchFamily="34" charset="0"/>
              <a:buChar char="•"/>
            </a:pPr>
            <a:r>
              <a:rPr lang="en-IN" b="0" i="0" dirty="0">
                <a:solidFill>
                  <a:srgbClr val="273239"/>
                </a:solidFill>
                <a:effectLst/>
                <a:latin typeface="Nunito" pitchFamily="2" charset="0"/>
              </a:rPr>
              <a:t>Export Duties</a:t>
            </a:r>
          </a:p>
          <a:p>
            <a:pPr algn="l" fontAlgn="base">
              <a:buFont typeface="Arial" panose="020B0604020202020204" pitchFamily="34" charset="0"/>
              <a:buChar char="•"/>
            </a:pPr>
            <a:r>
              <a:rPr lang="en-IN" b="0" i="0" dirty="0">
                <a:solidFill>
                  <a:srgbClr val="273239"/>
                </a:solidFill>
                <a:effectLst/>
                <a:latin typeface="Nunito" pitchFamily="2" charset="0"/>
              </a:rPr>
              <a:t>Import Duties</a:t>
            </a:r>
          </a:p>
          <a:p>
            <a:pPr algn="l" fontAlgn="base">
              <a:buFont typeface="Arial" panose="020B0604020202020204" pitchFamily="34" charset="0"/>
              <a:buChar char="•"/>
            </a:pPr>
            <a:r>
              <a:rPr lang="en-IN" b="0" i="0" dirty="0">
                <a:solidFill>
                  <a:srgbClr val="273239"/>
                </a:solidFill>
                <a:effectLst/>
                <a:latin typeface="Nunito" pitchFamily="2" charset="0"/>
              </a:rPr>
              <a:t>Specific Duties</a:t>
            </a:r>
          </a:p>
          <a:p>
            <a:pPr algn="l" fontAlgn="base">
              <a:buFont typeface="Arial" panose="020B0604020202020204" pitchFamily="34" charset="0"/>
              <a:buChar char="•"/>
            </a:pPr>
            <a:r>
              <a:rPr lang="en-IN" b="0" i="0" dirty="0">
                <a:solidFill>
                  <a:srgbClr val="273239"/>
                </a:solidFill>
                <a:effectLst/>
                <a:latin typeface="Nunito" pitchFamily="2" charset="0"/>
              </a:rPr>
              <a:t>Ad-valorem Duties</a:t>
            </a:r>
          </a:p>
          <a:p>
            <a:pPr algn="l" fontAlgn="base">
              <a:buFont typeface="Arial" panose="020B0604020202020204" pitchFamily="34" charset="0"/>
              <a:buChar char="•"/>
            </a:pPr>
            <a:r>
              <a:rPr lang="en-IN" b="0" i="0" dirty="0">
                <a:solidFill>
                  <a:srgbClr val="273239"/>
                </a:solidFill>
                <a:effectLst/>
                <a:latin typeface="Nunito" pitchFamily="2" charset="0"/>
              </a:rPr>
              <a:t>Compound Duties</a:t>
            </a:r>
          </a:p>
          <a:p>
            <a:pPr marL="0" indent="0">
              <a:buNone/>
            </a:pPr>
            <a:endParaRPr lang="en-IN" dirty="0"/>
          </a:p>
        </p:txBody>
      </p:sp>
    </p:spTree>
    <p:extLst>
      <p:ext uri="{BB962C8B-B14F-4D97-AF65-F5344CB8AC3E}">
        <p14:creationId xmlns:p14="http://schemas.microsoft.com/office/powerpoint/2010/main" val="203097098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185A-04A9-209A-1BB8-645633508CB6}"/>
              </a:ext>
            </a:extLst>
          </p:cNvPr>
          <p:cNvSpPr>
            <a:spLocks noGrp="1"/>
          </p:cNvSpPr>
          <p:nvPr>
            <p:ph type="title"/>
          </p:nvPr>
        </p:nvSpPr>
        <p:spPr>
          <a:xfrm>
            <a:off x="609600" y="1046480"/>
            <a:ext cx="10972800" cy="800608"/>
          </a:xfrm>
        </p:spPr>
        <p:txBody>
          <a:bodyPr>
            <a:normAutofit fontScale="90000"/>
          </a:bodyPr>
          <a:lstStyle/>
          <a:p>
            <a:br>
              <a:rPr lang="en-US" b="1" i="0" dirty="0">
                <a:solidFill>
                  <a:srgbClr val="273239"/>
                </a:solidFill>
                <a:effectLst/>
                <a:latin typeface="Nunito" pitchFamily="2" charset="0"/>
              </a:rPr>
            </a:br>
            <a:r>
              <a:rPr lang="en-US" b="1" i="0" dirty="0">
                <a:solidFill>
                  <a:srgbClr val="273239"/>
                </a:solidFill>
                <a:effectLst/>
                <a:latin typeface="Nunito" pitchFamily="2" charset="0"/>
              </a:rPr>
              <a:t>What are Non-Tariff Barriers?</a:t>
            </a:r>
            <a:endParaRPr lang="en-IN" dirty="0"/>
          </a:p>
        </p:txBody>
      </p:sp>
      <p:sp>
        <p:nvSpPr>
          <p:cNvPr id="3" name="Content Placeholder 2">
            <a:extLst>
              <a:ext uri="{FF2B5EF4-FFF2-40B4-BE49-F238E27FC236}">
                <a16:creationId xmlns:a16="http://schemas.microsoft.com/office/drawing/2014/main" id="{96AD166B-7D45-3116-82B1-1BC028880876}"/>
              </a:ext>
            </a:extLst>
          </p:cNvPr>
          <p:cNvSpPr>
            <a:spLocks noGrp="1"/>
          </p:cNvSpPr>
          <p:nvPr>
            <p:ph idx="1"/>
          </p:nvPr>
        </p:nvSpPr>
        <p:spPr/>
        <p:txBody>
          <a:bodyPr>
            <a:normAutofit fontScale="85000" lnSpcReduction="20000"/>
          </a:bodyPr>
          <a:lstStyle/>
          <a:p>
            <a:pPr algn="just" fontAlgn="base">
              <a:lnSpc>
                <a:spcPct val="150000"/>
              </a:lnSpc>
            </a:pPr>
            <a:r>
              <a:rPr lang="en-US" b="1" i="0" dirty="0">
                <a:solidFill>
                  <a:srgbClr val="273239"/>
                </a:solidFill>
                <a:effectLst/>
                <a:latin typeface="Nunito" pitchFamily="2" charset="0"/>
              </a:rPr>
              <a:t>Non-tariff Barriers</a:t>
            </a:r>
            <a:r>
              <a:rPr lang="en-US" b="0" i="0" dirty="0">
                <a:solidFill>
                  <a:srgbClr val="273239"/>
                </a:solidFill>
                <a:effectLst/>
                <a:latin typeface="Nunito" pitchFamily="2" charset="0"/>
              </a:rPr>
              <a:t> are non-tax measures used by the government of a country in order to restrict imports from foreign countries.</a:t>
            </a:r>
          </a:p>
          <a:p>
            <a:pPr algn="just" fontAlgn="base">
              <a:lnSpc>
                <a:spcPct val="150000"/>
              </a:lnSpc>
            </a:pPr>
            <a:r>
              <a:rPr lang="en-US" b="0" i="0" dirty="0">
                <a:solidFill>
                  <a:srgbClr val="273239"/>
                </a:solidFill>
                <a:effectLst/>
                <a:latin typeface="Nunito" pitchFamily="2" charset="0"/>
              </a:rPr>
              <a:t> It includes constraints that result in prohibition, formalities, or circumstances that make imports of commodities difficult and reduce market potential for foreign products. </a:t>
            </a:r>
          </a:p>
          <a:p>
            <a:pPr algn="just" fontAlgn="base">
              <a:lnSpc>
                <a:spcPct val="150000"/>
              </a:lnSpc>
            </a:pPr>
            <a:r>
              <a:rPr lang="en-US" b="0" i="0" dirty="0">
                <a:solidFill>
                  <a:srgbClr val="273239"/>
                </a:solidFill>
                <a:effectLst/>
                <a:latin typeface="Nunito" pitchFamily="2" charset="0"/>
              </a:rPr>
              <a:t>These are quantitative and exchange controls that have an impact on trade volume, pricing, or both. </a:t>
            </a:r>
          </a:p>
          <a:p>
            <a:pPr algn="just" fontAlgn="base">
              <a:lnSpc>
                <a:spcPct val="150000"/>
              </a:lnSpc>
            </a:pPr>
            <a:r>
              <a:rPr lang="en-US" b="0" i="0" dirty="0">
                <a:solidFill>
                  <a:srgbClr val="273239"/>
                </a:solidFill>
                <a:effectLst/>
                <a:latin typeface="Nunito" pitchFamily="2" charset="0"/>
              </a:rPr>
              <a:t>It might be in the form of laws, policies, practices, conditions, and requirements imposed by the government to limit imports.</a:t>
            </a:r>
          </a:p>
          <a:p>
            <a:pPr algn="just">
              <a:lnSpc>
                <a:spcPct val="150000"/>
              </a:lnSpc>
            </a:pPr>
            <a:endParaRPr lang="en-IN" dirty="0"/>
          </a:p>
        </p:txBody>
      </p:sp>
    </p:spTree>
    <p:extLst>
      <p:ext uri="{BB962C8B-B14F-4D97-AF65-F5344CB8AC3E}">
        <p14:creationId xmlns:p14="http://schemas.microsoft.com/office/powerpoint/2010/main" val="318818887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ED55-FCCA-CDB9-805F-CEC3E3916EAF}"/>
              </a:ext>
            </a:extLst>
          </p:cNvPr>
          <p:cNvSpPr>
            <a:spLocks noGrp="1"/>
          </p:cNvSpPr>
          <p:nvPr>
            <p:ph type="title"/>
          </p:nvPr>
        </p:nvSpPr>
        <p:spPr/>
        <p:txBody>
          <a:bodyPr>
            <a:normAutofit fontScale="90000"/>
          </a:bodyPr>
          <a:lstStyle/>
          <a:p>
            <a:br>
              <a:rPr lang="en-US" b="0" i="0" dirty="0">
                <a:solidFill>
                  <a:srgbClr val="273239"/>
                </a:solidFill>
                <a:effectLst/>
                <a:latin typeface="Nunito" pitchFamily="2" charset="0"/>
              </a:rPr>
            </a:br>
            <a:r>
              <a:rPr lang="en-US" b="0" i="0" dirty="0">
                <a:solidFill>
                  <a:srgbClr val="273239"/>
                </a:solidFill>
                <a:effectLst/>
                <a:latin typeface="Nunito" pitchFamily="2" charset="0"/>
              </a:rPr>
              <a:t>Examples of Non-Tariff Barriers</a:t>
            </a:r>
            <a:endParaRPr lang="en-IN" dirty="0"/>
          </a:p>
        </p:txBody>
      </p:sp>
      <p:sp>
        <p:nvSpPr>
          <p:cNvPr id="3" name="Content Placeholder 2">
            <a:extLst>
              <a:ext uri="{FF2B5EF4-FFF2-40B4-BE49-F238E27FC236}">
                <a16:creationId xmlns:a16="http://schemas.microsoft.com/office/drawing/2014/main" id="{902F26AA-10FE-189D-EFCE-993E634A1F33}"/>
              </a:ext>
            </a:extLst>
          </p:cNvPr>
          <p:cNvSpPr>
            <a:spLocks noGrp="1"/>
          </p:cNvSpPr>
          <p:nvPr>
            <p:ph idx="1"/>
          </p:nvPr>
        </p:nvSpPr>
        <p:spPr/>
        <p:txBody>
          <a:bodyPr/>
          <a:lstStyle/>
          <a:p>
            <a:pPr algn="l" fontAlgn="base">
              <a:lnSpc>
                <a:spcPct val="150000"/>
              </a:lnSpc>
              <a:buFont typeface="Arial" panose="020B0604020202020204" pitchFamily="34" charset="0"/>
              <a:buChar char="•"/>
            </a:pPr>
            <a:r>
              <a:rPr lang="en-US" b="0" i="0" dirty="0">
                <a:solidFill>
                  <a:srgbClr val="273239"/>
                </a:solidFill>
                <a:effectLst/>
                <a:latin typeface="Nunito" pitchFamily="2" charset="0"/>
              </a:rPr>
              <a:t>Import Quotas</a:t>
            </a:r>
          </a:p>
          <a:p>
            <a:pPr algn="l" fontAlgn="base">
              <a:lnSpc>
                <a:spcPct val="150000"/>
              </a:lnSpc>
              <a:buFont typeface="Arial" panose="020B0604020202020204" pitchFamily="34" charset="0"/>
              <a:buChar char="•"/>
            </a:pPr>
            <a:r>
              <a:rPr lang="en-US" b="0" i="0" dirty="0">
                <a:solidFill>
                  <a:srgbClr val="273239"/>
                </a:solidFill>
                <a:effectLst/>
                <a:latin typeface="Nunito" pitchFamily="2" charset="0"/>
              </a:rPr>
              <a:t>VERs, i.e. Voluntary Export Restraints</a:t>
            </a:r>
          </a:p>
          <a:p>
            <a:pPr algn="l" fontAlgn="base">
              <a:lnSpc>
                <a:spcPct val="150000"/>
              </a:lnSpc>
              <a:buFont typeface="Arial" panose="020B0604020202020204" pitchFamily="34" charset="0"/>
              <a:buChar char="•"/>
            </a:pPr>
            <a:r>
              <a:rPr lang="en-US" b="0" i="0" dirty="0">
                <a:solidFill>
                  <a:srgbClr val="273239"/>
                </a:solidFill>
                <a:effectLst/>
                <a:latin typeface="Nunito" pitchFamily="2" charset="0"/>
              </a:rPr>
              <a:t>Import Licensing</a:t>
            </a:r>
          </a:p>
          <a:p>
            <a:pPr algn="l" fontAlgn="base">
              <a:lnSpc>
                <a:spcPct val="150000"/>
              </a:lnSpc>
              <a:buFont typeface="Arial" panose="020B0604020202020204" pitchFamily="34" charset="0"/>
              <a:buChar char="•"/>
            </a:pPr>
            <a:r>
              <a:rPr lang="en-US" b="0" i="0" dirty="0">
                <a:solidFill>
                  <a:srgbClr val="273239"/>
                </a:solidFill>
                <a:effectLst/>
                <a:latin typeface="Nunito" pitchFamily="2" charset="0"/>
              </a:rPr>
              <a:t>Technical and Administrative Regulations</a:t>
            </a:r>
          </a:p>
          <a:p>
            <a:pPr algn="l" fontAlgn="base">
              <a:lnSpc>
                <a:spcPct val="150000"/>
              </a:lnSpc>
              <a:buFont typeface="Arial" panose="020B0604020202020204" pitchFamily="34" charset="0"/>
              <a:buChar char="•"/>
            </a:pPr>
            <a:r>
              <a:rPr lang="en-US" b="0" i="0" dirty="0">
                <a:solidFill>
                  <a:srgbClr val="273239"/>
                </a:solidFill>
                <a:effectLst/>
                <a:latin typeface="Nunito" pitchFamily="2" charset="0"/>
              </a:rPr>
              <a:t>Price Control</a:t>
            </a:r>
          </a:p>
          <a:p>
            <a:pPr marL="0" indent="0">
              <a:buNone/>
            </a:pPr>
            <a:endParaRPr lang="en-IN" dirty="0"/>
          </a:p>
        </p:txBody>
      </p:sp>
    </p:spTree>
    <p:extLst>
      <p:ext uri="{BB962C8B-B14F-4D97-AF65-F5344CB8AC3E}">
        <p14:creationId xmlns:p14="http://schemas.microsoft.com/office/powerpoint/2010/main" val="119408470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F393-DDE6-F817-728C-084A94D8AF86}"/>
              </a:ext>
            </a:extLst>
          </p:cNvPr>
          <p:cNvSpPr>
            <a:spLocks noGrp="1"/>
          </p:cNvSpPr>
          <p:nvPr>
            <p:ph type="title"/>
          </p:nvPr>
        </p:nvSpPr>
        <p:spPr>
          <a:xfrm>
            <a:off x="609600" y="704088"/>
            <a:ext cx="10972800" cy="624380"/>
          </a:xfrm>
        </p:spPr>
        <p:txBody>
          <a:bodyPr>
            <a:normAutofit fontScale="90000"/>
          </a:bodyPr>
          <a:lstStyle/>
          <a:p>
            <a:br>
              <a:rPr lang="en-US" b="1" i="0" dirty="0">
                <a:solidFill>
                  <a:srgbClr val="273239"/>
                </a:solidFill>
                <a:effectLst/>
                <a:latin typeface="Nunito" pitchFamily="2" charset="0"/>
              </a:rPr>
            </a:br>
            <a:r>
              <a:rPr lang="en-US" sz="3600" b="1" i="0" dirty="0">
                <a:solidFill>
                  <a:srgbClr val="273239"/>
                </a:solidFill>
                <a:effectLst/>
                <a:latin typeface="Nunito" pitchFamily="2" charset="0"/>
              </a:rPr>
              <a:t>Difference between Tariff and Non-tariff Barriers</a:t>
            </a:r>
            <a:endParaRPr lang="en-IN" sz="3600" dirty="0"/>
          </a:p>
        </p:txBody>
      </p:sp>
      <p:graphicFrame>
        <p:nvGraphicFramePr>
          <p:cNvPr id="4" name="Content Placeholder 3">
            <a:extLst>
              <a:ext uri="{FF2B5EF4-FFF2-40B4-BE49-F238E27FC236}">
                <a16:creationId xmlns:a16="http://schemas.microsoft.com/office/drawing/2014/main" id="{5DB2D935-54FB-D39B-A4EF-B4663EEFF536}"/>
              </a:ext>
            </a:extLst>
          </p:cNvPr>
          <p:cNvGraphicFramePr>
            <a:graphicFrameLocks noGrp="1"/>
          </p:cNvGraphicFramePr>
          <p:nvPr>
            <p:ph idx="1"/>
            <p:extLst>
              <p:ext uri="{D42A27DB-BD31-4B8C-83A1-F6EECF244321}">
                <p14:modId xmlns:p14="http://schemas.microsoft.com/office/powerpoint/2010/main" val="3630722128"/>
              </p:ext>
            </p:extLst>
          </p:nvPr>
        </p:nvGraphicFramePr>
        <p:xfrm>
          <a:off x="609600" y="1423358"/>
          <a:ext cx="10972797" cy="5269226"/>
        </p:xfrm>
        <a:graphic>
          <a:graphicData uri="http://schemas.openxmlformats.org/drawingml/2006/table">
            <a:tbl>
              <a:tblPr firstRow="1" bandRow="1">
                <a:tableStyleId>{5C22544A-7EE6-4342-B048-85BDC9FD1C3A}</a:tableStyleId>
              </a:tblPr>
              <a:tblGrid>
                <a:gridCol w="2547938">
                  <a:extLst>
                    <a:ext uri="{9D8B030D-6E8A-4147-A177-3AD203B41FA5}">
                      <a16:colId xmlns:a16="http://schemas.microsoft.com/office/drawing/2014/main" val="2661961055"/>
                    </a:ext>
                  </a:extLst>
                </a:gridCol>
                <a:gridCol w="3821906">
                  <a:extLst>
                    <a:ext uri="{9D8B030D-6E8A-4147-A177-3AD203B41FA5}">
                      <a16:colId xmlns:a16="http://schemas.microsoft.com/office/drawing/2014/main" val="1042745803"/>
                    </a:ext>
                  </a:extLst>
                </a:gridCol>
                <a:gridCol w="4602953">
                  <a:extLst>
                    <a:ext uri="{9D8B030D-6E8A-4147-A177-3AD203B41FA5}">
                      <a16:colId xmlns:a16="http://schemas.microsoft.com/office/drawing/2014/main" val="4202995795"/>
                    </a:ext>
                  </a:extLst>
                </a:gridCol>
              </a:tblGrid>
              <a:tr h="410735">
                <a:tc>
                  <a:txBody>
                    <a:bodyPr/>
                    <a:lstStyle/>
                    <a:p>
                      <a:pPr algn="ctr" fontAlgn="base"/>
                      <a:r>
                        <a:rPr lang="en-IN" sz="1050" b="1" dirty="0">
                          <a:effectLst/>
                          <a:latin typeface="+mj-lt"/>
                        </a:rPr>
                        <a:t>Basis</a:t>
                      </a:r>
                    </a:p>
                  </a:txBody>
                  <a:tcPr marL="38100" marR="38100" marT="63500" marB="63500" anchor="ctr"/>
                </a:tc>
                <a:tc>
                  <a:txBody>
                    <a:bodyPr/>
                    <a:lstStyle/>
                    <a:p>
                      <a:pPr algn="ctr" fontAlgn="base"/>
                      <a:r>
                        <a:rPr lang="en-IN" sz="1050" b="1">
                          <a:effectLst/>
                          <a:latin typeface="+mj-lt"/>
                        </a:rPr>
                        <a:t>Tariff Barriers</a:t>
                      </a:r>
                    </a:p>
                  </a:txBody>
                  <a:tcPr marL="63500" marR="63500" marT="63500" marB="63500" anchor="ctr"/>
                </a:tc>
                <a:tc>
                  <a:txBody>
                    <a:bodyPr/>
                    <a:lstStyle/>
                    <a:p>
                      <a:pPr algn="ctr" fontAlgn="base"/>
                      <a:r>
                        <a:rPr lang="en-IN" sz="1050" b="1" dirty="0">
                          <a:effectLst/>
                          <a:latin typeface="+mj-lt"/>
                        </a:rPr>
                        <a:t>Non – Tariff Barriers</a:t>
                      </a:r>
                    </a:p>
                  </a:txBody>
                  <a:tcPr marL="63500" marR="63500" marT="63500" marB="63500" anchor="ctr"/>
                </a:tc>
                <a:extLst>
                  <a:ext uri="{0D108BD9-81ED-4DB2-BD59-A6C34878D82A}">
                    <a16:rowId xmlns:a16="http://schemas.microsoft.com/office/drawing/2014/main" val="3668524672"/>
                  </a:ext>
                </a:extLst>
              </a:tr>
              <a:tr h="728633">
                <a:tc>
                  <a:txBody>
                    <a:bodyPr/>
                    <a:lstStyle/>
                    <a:p>
                      <a:pPr algn="ctr" fontAlgn="ctr"/>
                      <a:r>
                        <a:rPr lang="en-IN" sz="1050" b="1" dirty="0">
                          <a:effectLst/>
                          <a:latin typeface="+mj-lt"/>
                        </a:rPr>
                        <a:t>Meaning</a:t>
                      </a:r>
                      <a:endParaRPr lang="en-IN" sz="1050" b="0" dirty="0">
                        <a:effectLst/>
                        <a:latin typeface="+mj-lt"/>
                      </a:endParaRPr>
                    </a:p>
                  </a:txBody>
                  <a:tcPr marL="63500" marR="63500" marT="88900" marB="88900" anchor="ctr"/>
                </a:tc>
                <a:tc>
                  <a:txBody>
                    <a:bodyPr/>
                    <a:lstStyle/>
                    <a:p>
                      <a:pPr algn="ctr" fontAlgn="ctr"/>
                      <a:r>
                        <a:rPr lang="en-US" sz="1050" b="0">
                          <a:effectLst/>
                          <a:latin typeface="+mj-lt"/>
                        </a:rPr>
                        <a:t>Tariff Barriers are taxes or fees imposed by the government on imports in order to protect domestic industries and boost revenue for the government.</a:t>
                      </a:r>
                    </a:p>
                  </a:txBody>
                  <a:tcPr marL="63500" marR="63500" marT="88900" marB="88900" anchor="ctr"/>
                </a:tc>
                <a:tc>
                  <a:txBody>
                    <a:bodyPr/>
                    <a:lstStyle/>
                    <a:p>
                      <a:pPr algn="ctr" fontAlgn="ctr"/>
                      <a:r>
                        <a:rPr lang="en-US" sz="1050" b="0" dirty="0">
                          <a:effectLst/>
                          <a:latin typeface="+mj-lt"/>
                        </a:rPr>
                        <a:t>Non-tariff barriers include all the limitations other than taxes imposed by the government on imports in order to protect domestic enterprises and discriminate against new entrants.</a:t>
                      </a:r>
                    </a:p>
                  </a:txBody>
                  <a:tcPr marL="63500" marR="63500" marT="88900" marB="88900" anchor="ctr"/>
                </a:tc>
                <a:extLst>
                  <a:ext uri="{0D108BD9-81ED-4DB2-BD59-A6C34878D82A}">
                    <a16:rowId xmlns:a16="http://schemas.microsoft.com/office/drawing/2014/main" val="1214555203"/>
                  </a:ext>
                </a:extLst>
              </a:tr>
              <a:tr h="551398">
                <a:tc>
                  <a:txBody>
                    <a:bodyPr/>
                    <a:lstStyle/>
                    <a:p>
                      <a:pPr algn="ctr" fontAlgn="ctr"/>
                      <a:r>
                        <a:rPr lang="en-IN" sz="1050" b="1" dirty="0">
                          <a:effectLst/>
                          <a:latin typeface="+mj-lt"/>
                        </a:rPr>
                        <a:t>Permissibility</a:t>
                      </a:r>
                      <a:endParaRPr lang="en-IN" sz="1050" b="0" dirty="0">
                        <a:effectLst/>
                        <a:latin typeface="+mj-lt"/>
                      </a:endParaRPr>
                    </a:p>
                  </a:txBody>
                  <a:tcPr marL="63500" marR="63500" marT="88900" marB="88900" anchor="ctr"/>
                </a:tc>
                <a:tc>
                  <a:txBody>
                    <a:bodyPr/>
                    <a:lstStyle/>
                    <a:p>
                      <a:pPr algn="ctr" fontAlgn="ctr"/>
                      <a:r>
                        <a:rPr lang="en-US" sz="1050" b="0" dirty="0">
                          <a:effectLst/>
                          <a:latin typeface="+mj-lt"/>
                        </a:rPr>
                        <a:t>The World Trade </a:t>
                      </a:r>
                      <a:r>
                        <a:rPr lang="en-US" sz="1050" b="0" dirty="0" err="1">
                          <a:effectLst/>
                          <a:latin typeface="+mj-lt"/>
                        </a:rPr>
                        <a:t>Organisation</a:t>
                      </a:r>
                      <a:r>
                        <a:rPr lang="en-US" sz="1050" b="0" dirty="0">
                          <a:effectLst/>
                          <a:latin typeface="+mj-lt"/>
                        </a:rPr>
                        <a:t> </a:t>
                      </a:r>
                      <a:r>
                        <a:rPr lang="en-US" sz="1050" b="0" dirty="0" err="1">
                          <a:effectLst/>
                          <a:latin typeface="+mj-lt"/>
                        </a:rPr>
                        <a:t>authorised</a:t>
                      </a:r>
                      <a:r>
                        <a:rPr lang="en-US" sz="1050" b="0" dirty="0">
                          <a:effectLst/>
                          <a:latin typeface="+mj-lt"/>
                        </a:rPr>
                        <a:t> its members to impose tariff barriers but only at reasonable rates.</a:t>
                      </a:r>
                    </a:p>
                  </a:txBody>
                  <a:tcPr marL="63500" marR="63500" marT="88900" marB="88900" anchor="ctr"/>
                </a:tc>
                <a:tc>
                  <a:txBody>
                    <a:bodyPr/>
                    <a:lstStyle/>
                    <a:p>
                      <a:pPr algn="ctr" fontAlgn="ctr"/>
                      <a:r>
                        <a:rPr lang="en-US" sz="1050" b="0">
                          <a:effectLst/>
                          <a:latin typeface="+mj-lt"/>
                        </a:rPr>
                        <a:t>Import quotas and voluntary export barriers were eliminated by the World Trade Organisation.</a:t>
                      </a:r>
                    </a:p>
                  </a:txBody>
                  <a:tcPr marL="63500" marR="63500" marT="88900" marB="88900" anchor="ctr"/>
                </a:tc>
                <a:extLst>
                  <a:ext uri="{0D108BD9-81ED-4DB2-BD59-A6C34878D82A}">
                    <a16:rowId xmlns:a16="http://schemas.microsoft.com/office/drawing/2014/main" val="3397965126"/>
                  </a:ext>
                </a:extLst>
              </a:tr>
              <a:tr h="410735">
                <a:tc>
                  <a:txBody>
                    <a:bodyPr/>
                    <a:lstStyle/>
                    <a:p>
                      <a:pPr algn="ctr" fontAlgn="ctr"/>
                      <a:r>
                        <a:rPr lang="en-IN" sz="1050" b="1">
                          <a:effectLst/>
                          <a:latin typeface="+mj-lt"/>
                        </a:rPr>
                        <a:t>Nature</a:t>
                      </a:r>
                      <a:endParaRPr lang="en-IN" sz="1050" b="0">
                        <a:effectLst/>
                        <a:latin typeface="+mj-lt"/>
                      </a:endParaRPr>
                    </a:p>
                  </a:txBody>
                  <a:tcPr marL="63500" marR="63500" marT="88900" marB="88900" anchor="ctr"/>
                </a:tc>
                <a:tc>
                  <a:txBody>
                    <a:bodyPr/>
                    <a:lstStyle/>
                    <a:p>
                      <a:pPr algn="ctr" fontAlgn="ctr"/>
                      <a:r>
                        <a:rPr lang="en-US" sz="1050" b="0">
                          <a:effectLst/>
                          <a:latin typeface="+mj-lt"/>
                        </a:rPr>
                        <a:t>Tariff barriers are explicit in nature.</a:t>
                      </a:r>
                    </a:p>
                  </a:txBody>
                  <a:tcPr marL="63500" marR="63500" marT="88900" marB="88900" anchor="ctr"/>
                </a:tc>
                <a:tc>
                  <a:txBody>
                    <a:bodyPr/>
                    <a:lstStyle/>
                    <a:p>
                      <a:pPr algn="ctr" fontAlgn="ctr"/>
                      <a:r>
                        <a:rPr lang="en-IN" sz="1050" b="0">
                          <a:effectLst/>
                          <a:latin typeface="+mj-lt"/>
                        </a:rPr>
                        <a:t>Non-tariff barriers are implicit in nature.</a:t>
                      </a:r>
                    </a:p>
                  </a:txBody>
                  <a:tcPr marL="63500" marR="63500" marT="88900" marB="88900" anchor="ctr"/>
                </a:tc>
                <a:extLst>
                  <a:ext uri="{0D108BD9-81ED-4DB2-BD59-A6C34878D82A}">
                    <a16:rowId xmlns:a16="http://schemas.microsoft.com/office/drawing/2014/main" val="40219674"/>
                  </a:ext>
                </a:extLst>
              </a:tr>
              <a:tr h="551398">
                <a:tc>
                  <a:txBody>
                    <a:bodyPr/>
                    <a:lstStyle/>
                    <a:p>
                      <a:pPr algn="ctr" fontAlgn="ctr"/>
                      <a:r>
                        <a:rPr lang="en-IN" sz="1050" b="1">
                          <a:effectLst/>
                          <a:latin typeface="+mj-lt"/>
                        </a:rPr>
                        <a:t>Form</a:t>
                      </a:r>
                      <a:endParaRPr lang="en-IN" sz="1050" b="0">
                        <a:effectLst/>
                        <a:latin typeface="+mj-lt"/>
                      </a:endParaRPr>
                    </a:p>
                  </a:txBody>
                  <a:tcPr marL="63500" marR="63500" marT="88900" marB="88900" anchor="ctr"/>
                </a:tc>
                <a:tc>
                  <a:txBody>
                    <a:bodyPr/>
                    <a:lstStyle/>
                    <a:p>
                      <a:pPr algn="ctr" fontAlgn="ctr"/>
                      <a:r>
                        <a:rPr lang="en-US" sz="1050" b="0" dirty="0">
                          <a:effectLst/>
                          <a:latin typeface="+mj-lt"/>
                        </a:rPr>
                        <a:t>Tariff barriers are imposed in the form of Taxes and Duties.</a:t>
                      </a:r>
                    </a:p>
                  </a:txBody>
                  <a:tcPr marL="63500" marR="63500" marT="88900" marB="88900" anchor="ctr"/>
                </a:tc>
                <a:tc>
                  <a:txBody>
                    <a:bodyPr/>
                    <a:lstStyle/>
                    <a:p>
                      <a:pPr algn="ctr" fontAlgn="ctr"/>
                      <a:r>
                        <a:rPr lang="en-US" sz="1050" b="0">
                          <a:effectLst/>
                          <a:latin typeface="+mj-lt"/>
                        </a:rPr>
                        <a:t>Non-tariff barriers are imposed in the form of Regulations, Conditions, Requirements, Formalities, etc.</a:t>
                      </a:r>
                    </a:p>
                  </a:txBody>
                  <a:tcPr marL="63500" marR="63500" marT="88900" marB="88900" anchor="ctr"/>
                </a:tc>
                <a:extLst>
                  <a:ext uri="{0D108BD9-81ED-4DB2-BD59-A6C34878D82A}">
                    <a16:rowId xmlns:a16="http://schemas.microsoft.com/office/drawing/2014/main" val="28143762"/>
                  </a:ext>
                </a:extLst>
              </a:tr>
              <a:tr h="410735">
                <a:tc>
                  <a:txBody>
                    <a:bodyPr/>
                    <a:lstStyle/>
                    <a:p>
                      <a:pPr algn="ctr" fontAlgn="ctr"/>
                      <a:r>
                        <a:rPr lang="en-IN" sz="1050" b="1">
                          <a:effectLst/>
                          <a:latin typeface="+mj-lt"/>
                        </a:rPr>
                        <a:t>Revenue</a:t>
                      </a:r>
                      <a:endParaRPr lang="en-IN" sz="1050" b="0">
                        <a:effectLst/>
                        <a:latin typeface="+mj-lt"/>
                      </a:endParaRPr>
                    </a:p>
                  </a:txBody>
                  <a:tcPr marL="63500" marR="63500" marT="88900" marB="88900" anchor="ctr"/>
                </a:tc>
                <a:tc>
                  <a:txBody>
                    <a:bodyPr/>
                    <a:lstStyle/>
                    <a:p>
                      <a:pPr algn="ctr" fontAlgn="ctr"/>
                      <a:r>
                        <a:rPr lang="en-US" sz="1050" b="0">
                          <a:effectLst/>
                          <a:latin typeface="+mj-lt"/>
                        </a:rPr>
                        <a:t>Tariff barriers generate revenue for the government.</a:t>
                      </a:r>
                    </a:p>
                  </a:txBody>
                  <a:tcPr marL="63500" marR="63500" marT="88900" marB="88900" anchor="ctr"/>
                </a:tc>
                <a:tc>
                  <a:txBody>
                    <a:bodyPr/>
                    <a:lstStyle/>
                    <a:p>
                      <a:pPr algn="ctr" fontAlgn="ctr"/>
                      <a:r>
                        <a:rPr lang="en-US" sz="1050" b="0">
                          <a:effectLst/>
                          <a:latin typeface="+mj-lt"/>
                        </a:rPr>
                        <a:t>Non-tariff barriers do not generate revenue for the government.</a:t>
                      </a:r>
                    </a:p>
                  </a:txBody>
                  <a:tcPr marL="63500" marR="63500" marT="88900" marB="88900" anchor="ctr"/>
                </a:tc>
                <a:extLst>
                  <a:ext uri="{0D108BD9-81ED-4DB2-BD59-A6C34878D82A}">
                    <a16:rowId xmlns:a16="http://schemas.microsoft.com/office/drawing/2014/main" val="22605184"/>
                  </a:ext>
                </a:extLst>
              </a:tr>
              <a:tr h="551398">
                <a:tc>
                  <a:txBody>
                    <a:bodyPr/>
                    <a:lstStyle/>
                    <a:p>
                      <a:pPr algn="ctr" fontAlgn="ctr"/>
                      <a:r>
                        <a:rPr lang="en-IN" sz="1050" b="1">
                          <a:effectLst/>
                          <a:latin typeface="+mj-lt"/>
                        </a:rPr>
                        <a:t>Affects</a:t>
                      </a:r>
                      <a:endParaRPr lang="en-IN" sz="1050" b="0">
                        <a:effectLst/>
                        <a:latin typeface="+mj-lt"/>
                      </a:endParaRPr>
                    </a:p>
                  </a:txBody>
                  <a:tcPr marL="63500" marR="63500" marT="88900" marB="88900" anchor="ctr"/>
                </a:tc>
                <a:tc>
                  <a:txBody>
                    <a:bodyPr/>
                    <a:lstStyle/>
                    <a:p>
                      <a:pPr algn="ctr" fontAlgn="ctr"/>
                      <a:r>
                        <a:rPr lang="en-US" sz="1050" b="0" dirty="0">
                          <a:effectLst/>
                          <a:latin typeface="+mj-lt"/>
                        </a:rPr>
                        <a:t>Tariff barriers affect the price of imported goods.</a:t>
                      </a:r>
                    </a:p>
                  </a:txBody>
                  <a:tcPr marL="63500" marR="63500" marT="88900" marB="88900" anchor="ctr"/>
                </a:tc>
                <a:tc>
                  <a:txBody>
                    <a:bodyPr/>
                    <a:lstStyle/>
                    <a:p>
                      <a:pPr algn="ctr" fontAlgn="ctr"/>
                      <a:r>
                        <a:rPr lang="en-US" sz="1050" b="0">
                          <a:effectLst/>
                          <a:latin typeface="+mj-lt"/>
                        </a:rPr>
                        <a:t>Non-tariff barriers affect the quantity or price or both of the imported goods.</a:t>
                      </a:r>
                    </a:p>
                  </a:txBody>
                  <a:tcPr marL="63500" marR="63500" marT="88900" marB="88900" anchor="ctr"/>
                </a:tc>
                <a:extLst>
                  <a:ext uri="{0D108BD9-81ED-4DB2-BD59-A6C34878D82A}">
                    <a16:rowId xmlns:a16="http://schemas.microsoft.com/office/drawing/2014/main" val="534568491"/>
                  </a:ext>
                </a:extLst>
              </a:tr>
              <a:tr h="551398">
                <a:tc>
                  <a:txBody>
                    <a:bodyPr/>
                    <a:lstStyle/>
                    <a:p>
                      <a:pPr algn="ctr" fontAlgn="ctr"/>
                      <a:r>
                        <a:rPr lang="en-IN" sz="1050" b="1">
                          <a:effectLst/>
                          <a:latin typeface="+mj-lt"/>
                        </a:rPr>
                        <a:t>Monopolistic Organisations</a:t>
                      </a:r>
                      <a:endParaRPr lang="en-IN" sz="1050" b="0">
                        <a:effectLst/>
                        <a:latin typeface="+mj-lt"/>
                      </a:endParaRPr>
                    </a:p>
                  </a:txBody>
                  <a:tcPr marL="63500" marR="63500" marT="88900" marB="88900" anchor="ctr"/>
                </a:tc>
                <a:tc>
                  <a:txBody>
                    <a:bodyPr/>
                    <a:lstStyle/>
                    <a:p>
                      <a:pPr algn="ctr" fontAlgn="ctr"/>
                      <a:r>
                        <a:rPr lang="en-US" sz="1050" b="0">
                          <a:effectLst/>
                          <a:latin typeface="+mj-lt"/>
                        </a:rPr>
                        <a:t>As the government charges tariff barriers, monopolistic organisations’ prices can be controlled.</a:t>
                      </a:r>
                    </a:p>
                  </a:txBody>
                  <a:tcPr marL="63500" marR="63500" marT="88900" marB="88900" anchor="ctr"/>
                </a:tc>
                <a:tc>
                  <a:txBody>
                    <a:bodyPr/>
                    <a:lstStyle/>
                    <a:p>
                      <a:pPr algn="ctr" fontAlgn="ctr"/>
                      <a:r>
                        <a:rPr lang="en-US" sz="1050" b="0">
                          <a:effectLst/>
                          <a:latin typeface="+mj-lt"/>
                        </a:rPr>
                        <a:t>The monopolistic organisation charges high rates for low output.</a:t>
                      </a:r>
                    </a:p>
                  </a:txBody>
                  <a:tcPr marL="63500" marR="63500" marT="88900" marB="88900" anchor="ctr"/>
                </a:tc>
                <a:extLst>
                  <a:ext uri="{0D108BD9-81ED-4DB2-BD59-A6C34878D82A}">
                    <a16:rowId xmlns:a16="http://schemas.microsoft.com/office/drawing/2014/main" val="2417090463"/>
                  </a:ext>
                </a:extLst>
              </a:tr>
              <a:tr h="551398">
                <a:tc>
                  <a:txBody>
                    <a:bodyPr/>
                    <a:lstStyle/>
                    <a:p>
                      <a:pPr algn="ctr" fontAlgn="ctr"/>
                      <a:r>
                        <a:rPr lang="en-IN" sz="1050" b="1">
                          <a:effectLst/>
                          <a:latin typeface="+mj-lt"/>
                        </a:rPr>
                        <a:t>Profit</a:t>
                      </a:r>
                      <a:endParaRPr lang="en-IN" sz="1050" b="0">
                        <a:effectLst/>
                        <a:latin typeface="+mj-lt"/>
                      </a:endParaRPr>
                    </a:p>
                  </a:txBody>
                  <a:tcPr marL="63500" marR="63500" marT="88900" marB="88900" anchor="ctr"/>
                </a:tc>
                <a:tc>
                  <a:txBody>
                    <a:bodyPr/>
                    <a:lstStyle/>
                    <a:p>
                      <a:pPr algn="ctr" fontAlgn="ctr"/>
                      <a:r>
                        <a:rPr lang="en-US" sz="1050" b="0">
                          <a:effectLst/>
                          <a:latin typeface="+mj-lt"/>
                        </a:rPr>
                        <a:t>Profits made by the importers can be restricted through tariff barriers.</a:t>
                      </a:r>
                    </a:p>
                  </a:txBody>
                  <a:tcPr marL="63500" marR="63500" marT="88900" marB="88900" anchor="ctr"/>
                </a:tc>
                <a:tc>
                  <a:txBody>
                    <a:bodyPr/>
                    <a:lstStyle/>
                    <a:p>
                      <a:pPr algn="ctr" fontAlgn="ctr"/>
                      <a:r>
                        <a:rPr lang="en-US" sz="1050" b="0">
                          <a:effectLst/>
                          <a:latin typeface="+mj-lt"/>
                        </a:rPr>
                        <a:t>Importers can make high profits through non-tariff barriers.</a:t>
                      </a:r>
                    </a:p>
                  </a:txBody>
                  <a:tcPr marL="63500" marR="63500" marT="88900" marB="88900" anchor="ctr"/>
                </a:tc>
                <a:extLst>
                  <a:ext uri="{0D108BD9-81ED-4DB2-BD59-A6C34878D82A}">
                    <a16:rowId xmlns:a16="http://schemas.microsoft.com/office/drawing/2014/main" val="1351699884"/>
                  </a:ext>
                </a:extLst>
              </a:tr>
              <a:tr h="551398">
                <a:tc>
                  <a:txBody>
                    <a:bodyPr/>
                    <a:lstStyle/>
                    <a:p>
                      <a:pPr algn="ctr" fontAlgn="ctr"/>
                      <a:r>
                        <a:rPr lang="en-IN" sz="1050" b="1">
                          <a:effectLst/>
                          <a:latin typeface="+mj-lt"/>
                        </a:rPr>
                        <a:t>Example</a:t>
                      </a:r>
                      <a:endParaRPr lang="en-IN" sz="1050" b="0">
                        <a:effectLst/>
                        <a:latin typeface="+mj-lt"/>
                      </a:endParaRPr>
                    </a:p>
                  </a:txBody>
                  <a:tcPr marL="63500" marR="63500" marT="88900" marB="88900" anchor="ctr"/>
                </a:tc>
                <a:tc>
                  <a:txBody>
                    <a:bodyPr/>
                    <a:lstStyle/>
                    <a:p>
                      <a:pPr algn="ctr" fontAlgn="ctr"/>
                      <a:r>
                        <a:rPr lang="fr-FR" sz="1050" b="0">
                          <a:effectLst/>
                          <a:latin typeface="+mj-lt"/>
                        </a:rPr>
                        <a:t>Import Duties, Export Duties, Ad-valorem Duties, etc.</a:t>
                      </a:r>
                    </a:p>
                  </a:txBody>
                  <a:tcPr marL="63500" marR="63500" marT="88900" marB="88900" anchor="ctr"/>
                </a:tc>
                <a:tc>
                  <a:txBody>
                    <a:bodyPr/>
                    <a:lstStyle/>
                    <a:p>
                      <a:pPr algn="ctr" fontAlgn="ctr"/>
                      <a:r>
                        <a:rPr lang="en-IN" sz="1050" b="0" dirty="0">
                          <a:effectLst/>
                          <a:latin typeface="+mj-lt"/>
                        </a:rPr>
                        <a:t>Import Licensing, Foreign Exchange Regulations, Import Quotas, etc.</a:t>
                      </a:r>
                    </a:p>
                  </a:txBody>
                  <a:tcPr marL="63500" marR="63500" marT="88900" marB="88900" anchor="ctr"/>
                </a:tc>
                <a:extLst>
                  <a:ext uri="{0D108BD9-81ED-4DB2-BD59-A6C34878D82A}">
                    <a16:rowId xmlns:a16="http://schemas.microsoft.com/office/drawing/2014/main" val="2382145971"/>
                  </a:ext>
                </a:extLst>
              </a:tr>
            </a:tbl>
          </a:graphicData>
        </a:graphic>
      </p:graphicFrame>
    </p:spTree>
    <p:extLst>
      <p:ext uri="{BB962C8B-B14F-4D97-AF65-F5344CB8AC3E}">
        <p14:creationId xmlns:p14="http://schemas.microsoft.com/office/powerpoint/2010/main" val="245161541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C644-6727-2E73-5A6D-DB8B738FC35E}"/>
              </a:ext>
            </a:extLst>
          </p:cNvPr>
          <p:cNvSpPr>
            <a:spLocks noGrp="1"/>
          </p:cNvSpPr>
          <p:nvPr>
            <p:ph type="title"/>
          </p:nvPr>
        </p:nvSpPr>
        <p:spPr/>
        <p:txBody>
          <a:bodyPr/>
          <a:lstStyle/>
          <a:p>
            <a:r>
              <a:rPr lang="en-IN" dirty="0"/>
              <a:t>What is Tax?</a:t>
            </a:r>
          </a:p>
        </p:txBody>
      </p:sp>
      <p:sp>
        <p:nvSpPr>
          <p:cNvPr id="3" name="Content Placeholder 2">
            <a:extLst>
              <a:ext uri="{FF2B5EF4-FFF2-40B4-BE49-F238E27FC236}">
                <a16:creationId xmlns:a16="http://schemas.microsoft.com/office/drawing/2014/main" id="{ADD42FD8-DD52-8EC4-6FBC-CB0926AE3928}"/>
              </a:ext>
            </a:extLst>
          </p:cNvPr>
          <p:cNvSpPr>
            <a:spLocks noGrp="1"/>
          </p:cNvSpPr>
          <p:nvPr>
            <p:ph idx="1"/>
          </p:nvPr>
        </p:nvSpPr>
        <p:spPr/>
        <p:txBody>
          <a:bodyPr>
            <a:normAutofit fontScale="92500" lnSpcReduction="10000"/>
          </a:bodyPr>
          <a:lstStyle/>
          <a:p>
            <a:pPr algn="just">
              <a:lnSpc>
                <a:spcPct val="150000"/>
              </a:lnSpc>
            </a:pPr>
            <a:r>
              <a:rPr lang="en-US" b="0" i="0" dirty="0">
                <a:solidFill>
                  <a:srgbClr val="314259"/>
                </a:solidFill>
                <a:effectLst/>
                <a:latin typeface="proxima nova rg"/>
              </a:rPr>
              <a:t>A tax may be defined as a “financial burden laid upon individuals or property owners to support the government, a payment exacted by legislative authority. </a:t>
            </a:r>
          </a:p>
          <a:p>
            <a:pPr algn="just">
              <a:lnSpc>
                <a:spcPct val="150000"/>
              </a:lnSpc>
            </a:pPr>
            <a:r>
              <a:rPr lang="en-US" b="0" i="0" dirty="0">
                <a:solidFill>
                  <a:srgbClr val="314259"/>
                </a:solidFill>
                <a:effectLst/>
                <a:latin typeface="proxima nova rg"/>
              </a:rPr>
              <a:t>In simple words, the tax is nothing but money that people have to pay to the government, which is used to provide public services.</a:t>
            </a:r>
          </a:p>
          <a:p>
            <a:pPr algn="just">
              <a:lnSpc>
                <a:spcPct val="150000"/>
              </a:lnSpc>
            </a:pPr>
            <a:r>
              <a:rPr lang="en-US" b="0" i="0" dirty="0">
                <a:solidFill>
                  <a:srgbClr val="314259"/>
                </a:solidFill>
                <a:effectLst/>
                <a:latin typeface="proxima nova rg"/>
              </a:rPr>
              <a:t>Taxes are broadly classified into 2 Types</a:t>
            </a:r>
          </a:p>
          <a:p>
            <a:pPr lvl="1" algn="just">
              <a:lnSpc>
                <a:spcPct val="150000"/>
              </a:lnSpc>
              <a:buFont typeface="+mj-lt"/>
              <a:buAutoNum type="arabicPeriod"/>
            </a:pPr>
            <a:r>
              <a:rPr lang="en-US" b="0" i="0" dirty="0">
                <a:solidFill>
                  <a:srgbClr val="314259"/>
                </a:solidFill>
                <a:effectLst/>
                <a:latin typeface="Open Sans" panose="020B0606030504020204" pitchFamily="34" charset="0"/>
              </a:rPr>
              <a:t>Direct Taxes</a:t>
            </a:r>
          </a:p>
          <a:p>
            <a:pPr lvl="1" algn="just">
              <a:lnSpc>
                <a:spcPct val="150000"/>
              </a:lnSpc>
              <a:buFont typeface="+mj-lt"/>
              <a:buAutoNum type="arabicPeriod"/>
            </a:pPr>
            <a:r>
              <a:rPr lang="en-US" b="0" i="0" dirty="0">
                <a:solidFill>
                  <a:srgbClr val="314259"/>
                </a:solidFill>
                <a:effectLst/>
                <a:latin typeface="Open Sans" panose="020B0606030504020204" pitchFamily="34" charset="0"/>
              </a:rPr>
              <a:t>Indirect taxes</a:t>
            </a:r>
          </a:p>
          <a:p>
            <a:pPr algn="just">
              <a:lnSpc>
                <a:spcPct val="150000"/>
              </a:lnSpc>
            </a:pPr>
            <a:endParaRPr lang="en-IN" dirty="0"/>
          </a:p>
        </p:txBody>
      </p:sp>
    </p:spTree>
    <p:extLst>
      <p:ext uri="{BB962C8B-B14F-4D97-AF65-F5344CB8AC3E}">
        <p14:creationId xmlns:p14="http://schemas.microsoft.com/office/powerpoint/2010/main" val="169857143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D76E-816E-D23F-9E60-F8EB5D1BB1C3}"/>
              </a:ext>
            </a:extLst>
          </p:cNvPr>
          <p:cNvSpPr>
            <a:spLocks noGrp="1"/>
          </p:cNvSpPr>
          <p:nvPr>
            <p:ph type="title"/>
          </p:nvPr>
        </p:nvSpPr>
        <p:spPr/>
        <p:txBody>
          <a:bodyPr/>
          <a:lstStyle/>
          <a:p>
            <a:r>
              <a:rPr lang="en-IN" dirty="0"/>
              <a:t>Direct Taxes</a:t>
            </a:r>
          </a:p>
        </p:txBody>
      </p:sp>
      <p:sp>
        <p:nvSpPr>
          <p:cNvPr id="3" name="Content Placeholder 2">
            <a:extLst>
              <a:ext uri="{FF2B5EF4-FFF2-40B4-BE49-F238E27FC236}">
                <a16:creationId xmlns:a16="http://schemas.microsoft.com/office/drawing/2014/main" id="{7D026A84-CE2D-5068-EDDD-08FF573AE8CA}"/>
              </a:ext>
            </a:extLst>
          </p:cNvPr>
          <p:cNvSpPr>
            <a:spLocks noGrp="1"/>
          </p:cNvSpPr>
          <p:nvPr>
            <p:ph idx="1"/>
          </p:nvPr>
        </p:nvSpPr>
        <p:spPr/>
        <p:txBody>
          <a:bodyPr>
            <a:normAutofit fontScale="92500"/>
          </a:bodyPr>
          <a:lstStyle/>
          <a:p>
            <a:pPr algn="just">
              <a:lnSpc>
                <a:spcPct val="150000"/>
              </a:lnSpc>
            </a:pPr>
            <a:r>
              <a:rPr lang="en-US" b="0" i="0" dirty="0">
                <a:solidFill>
                  <a:srgbClr val="314259"/>
                </a:solidFill>
                <a:effectLst/>
                <a:latin typeface="proxima nova rg"/>
              </a:rPr>
              <a:t>A direct tax is a kind of charge, which is imposed directly on the taxpayer and paid directly to the government by the persons( juristic or natural) on whom it is imposed.</a:t>
            </a:r>
          </a:p>
          <a:p>
            <a:pPr algn="just">
              <a:lnSpc>
                <a:spcPct val="150000"/>
              </a:lnSpc>
            </a:pPr>
            <a:r>
              <a:rPr lang="en-US" b="0" i="0" dirty="0">
                <a:solidFill>
                  <a:srgbClr val="314259"/>
                </a:solidFill>
                <a:effectLst/>
                <a:latin typeface="proxima nova rg"/>
              </a:rPr>
              <a:t> A direct tax is a tax that cannot be shifted by the taxpayer to someone else. </a:t>
            </a:r>
          </a:p>
          <a:p>
            <a:pPr algn="just">
              <a:lnSpc>
                <a:spcPct val="150000"/>
              </a:lnSpc>
            </a:pPr>
            <a:r>
              <a:rPr lang="en-US" b="0" i="0" dirty="0">
                <a:solidFill>
                  <a:srgbClr val="314259"/>
                </a:solidFill>
                <a:effectLst/>
                <a:latin typeface="proxima nova rg"/>
              </a:rPr>
              <a:t>A significant direct Tax imposed in India is income tax.</a:t>
            </a:r>
          </a:p>
          <a:p>
            <a:pPr marL="0" indent="0" algn="just">
              <a:lnSpc>
                <a:spcPct val="150000"/>
              </a:lnSpc>
              <a:buNone/>
            </a:pPr>
            <a:br>
              <a:rPr lang="en-US" dirty="0"/>
            </a:br>
            <a:endParaRPr lang="en-IN" dirty="0"/>
          </a:p>
        </p:txBody>
      </p:sp>
    </p:spTree>
    <p:extLst>
      <p:ext uri="{BB962C8B-B14F-4D97-AF65-F5344CB8AC3E}">
        <p14:creationId xmlns:p14="http://schemas.microsoft.com/office/powerpoint/2010/main" val="18653851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9EF1-D50D-4898-FB0A-D34F827CE9A7}"/>
              </a:ext>
            </a:extLst>
          </p:cNvPr>
          <p:cNvSpPr>
            <a:spLocks noGrp="1"/>
          </p:cNvSpPr>
          <p:nvPr>
            <p:ph type="title"/>
          </p:nvPr>
        </p:nvSpPr>
        <p:spPr/>
        <p:txBody>
          <a:bodyPr/>
          <a:lstStyle/>
          <a:p>
            <a:r>
              <a:rPr lang="en-IN" dirty="0"/>
              <a:t>Indirect Taxes</a:t>
            </a:r>
          </a:p>
        </p:txBody>
      </p:sp>
      <p:sp>
        <p:nvSpPr>
          <p:cNvPr id="3" name="Content Placeholder 2">
            <a:extLst>
              <a:ext uri="{FF2B5EF4-FFF2-40B4-BE49-F238E27FC236}">
                <a16:creationId xmlns:a16="http://schemas.microsoft.com/office/drawing/2014/main" id="{1221C97E-4D50-9945-C9D4-C7949FEBFDF9}"/>
              </a:ext>
            </a:extLst>
          </p:cNvPr>
          <p:cNvSpPr>
            <a:spLocks noGrp="1"/>
          </p:cNvSpPr>
          <p:nvPr>
            <p:ph idx="1"/>
          </p:nvPr>
        </p:nvSpPr>
        <p:spPr/>
        <p:txBody>
          <a:bodyPr>
            <a:normAutofit fontScale="77500" lnSpcReduction="20000"/>
          </a:bodyPr>
          <a:lstStyle/>
          <a:p>
            <a:pPr algn="just">
              <a:lnSpc>
                <a:spcPct val="160000"/>
              </a:lnSpc>
            </a:pPr>
            <a:r>
              <a:rPr lang="en-US" b="0" i="0" dirty="0">
                <a:solidFill>
                  <a:srgbClr val="314259"/>
                </a:solidFill>
                <a:effectLst/>
                <a:latin typeface="proxima nova rg"/>
              </a:rPr>
              <a:t>They are Transferable tax from one person to another. </a:t>
            </a:r>
          </a:p>
          <a:p>
            <a:pPr algn="just">
              <a:lnSpc>
                <a:spcPct val="160000"/>
              </a:lnSpc>
            </a:pPr>
            <a:r>
              <a:rPr lang="en-US" b="0" i="0" dirty="0">
                <a:solidFill>
                  <a:srgbClr val="314259"/>
                </a:solidFill>
                <a:effectLst/>
                <a:latin typeface="proxima nova rg"/>
              </a:rPr>
              <a:t>The entire burden of the tax is on the ultimate consumer, but the immediate liability to pay tax is on supplier of goods or services.</a:t>
            </a:r>
          </a:p>
          <a:p>
            <a:pPr algn="just">
              <a:lnSpc>
                <a:spcPct val="160000"/>
              </a:lnSpc>
            </a:pPr>
            <a:r>
              <a:rPr lang="en-US" b="0" i="0" dirty="0">
                <a:solidFill>
                  <a:srgbClr val="314259"/>
                </a:solidFill>
                <a:effectLst/>
                <a:latin typeface="proxima nova rg"/>
              </a:rPr>
              <a:t>They are also called consumption based tax and regressive in nature because they are not burdened principle of ability to pay.</a:t>
            </a:r>
          </a:p>
          <a:p>
            <a:pPr algn="just">
              <a:lnSpc>
                <a:spcPct val="160000"/>
              </a:lnSpc>
            </a:pPr>
            <a:r>
              <a:rPr lang="en-US" b="0" i="0" dirty="0">
                <a:solidFill>
                  <a:srgbClr val="314259"/>
                </a:solidFill>
                <a:effectLst/>
                <a:latin typeface="proxima nova rg"/>
              </a:rPr>
              <a:t> All consumer including Bagger bear the burden of the tax.</a:t>
            </a:r>
          </a:p>
          <a:p>
            <a:pPr algn="just">
              <a:lnSpc>
                <a:spcPct val="160000"/>
              </a:lnSpc>
            </a:pPr>
            <a:r>
              <a:rPr lang="en-US" b="0" i="0" dirty="0">
                <a:solidFill>
                  <a:srgbClr val="314259"/>
                </a:solidFill>
                <a:effectLst/>
                <a:latin typeface="proxima nova rg"/>
              </a:rPr>
              <a:t>Indirect taxes are levied on goods or services but not on income or property. </a:t>
            </a:r>
          </a:p>
          <a:p>
            <a:pPr algn="just">
              <a:lnSpc>
                <a:spcPct val="160000"/>
              </a:lnSpc>
            </a:pPr>
            <a:r>
              <a:rPr lang="en-US" b="0" i="0" dirty="0">
                <a:solidFill>
                  <a:srgbClr val="314259"/>
                </a:solidFill>
                <a:effectLst/>
                <a:latin typeface="proxima nova rg"/>
              </a:rPr>
              <a:t>From 1st of July 2017 all indirect taxes on goods or services or merge into one unified code called as goods and services tax.(GST)</a:t>
            </a:r>
          </a:p>
          <a:p>
            <a:pPr algn="just">
              <a:lnSpc>
                <a:spcPct val="160000"/>
              </a:lnSpc>
            </a:pPr>
            <a:endParaRPr lang="en-IN" dirty="0"/>
          </a:p>
        </p:txBody>
      </p:sp>
    </p:spTree>
    <p:extLst>
      <p:ext uri="{BB962C8B-B14F-4D97-AF65-F5344CB8AC3E}">
        <p14:creationId xmlns:p14="http://schemas.microsoft.com/office/powerpoint/2010/main" val="662382393"/>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7C80-4E1D-8FA1-2A4E-37ACC1DC4CDE}"/>
              </a:ext>
            </a:extLst>
          </p:cNvPr>
          <p:cNvSpPr>
            <a:spLocks noGrp="1"/>
          </p:cNvSpPr>
          <p:nvPr>
            <p:ph type="title"/>
          </p:nvPr>
        </p:nvSpPr>
        <p:spPr/>
        <p:txBody>
          <a:bodyPr/>
          <a:lstStyle/>
          <a:p>
            <a:r>
              <a:rPr lang="en-IN" dirty="0"/>
              <a:t>Direct taxes vs Indirect taxes</a:t>
            </a:r>
          </a:p>
        </p:txBody>
      </p:sp>
      <p:graphicFrame>
        <p:nvGraphicFramePr>
          <p:cNvPr id="4" name="Content Placeholder 3">
            <a:extLst>
              <a:ext uri="{FF2B5EF4-FFF2-40B4-BE49-F238E27FC236}">
                <a16:creationId xmlns:a16="http://schemas.microsoft.com/office/drawing/2014/main" id="{A45F9B54-79FD-5273-06CB-4F25B226E67A}"/>
              </a:ext>
            </a:extLst>
          </p:cNvPr>
          <p:cNvGraphicFramePr>
            <a:graphicFrameLocks noGrp="1"/>
          </p:cNvGraphicFramePr>
          <p:nvPr>
            <p:ph idx="1"/>
          </p:nvPr>
        </p:nvGraphicFramePr>
        <p:xfrm>
          <a:off x="609600" y="1935163"/>
          <a:ext cx="10972797" cy="3576320"/>
        </p:xfrm>
        <a:graphic>
          <a:graphicData uri="http://schemas.openxmlformats.org/drawingml/2006/table">
            <a:tbl>
              <a:tblPr firstRow="1" bandRow="1">
                <a:tableStyleId>{5C22544A-7EE6-4342-B048-85BDC9FD1C3A}</a:tableStyleId>
              </a:tblPr>
              <a:tblGrid>
                <a:gridCol w="831011">
                  <a:extLst>
                    <a:ext uri="{9D8B030D-6E8A-4147-A177-3AD203B41FA5}">
                      <a16:colId xmlns:a16="http://schemas.microsoft.com/office/drawing/2014/main" val="3631884681"/>
                    </a:ext>
                  </a:extLst>
                </a:gridCol>
                <a:gridCol w="4623759">
                  <a:extLst>
                    <a:ext uri="{9D8B030D-6E8A-4147-A177-3AD203B41FA5}">
                      <a16:colId xmlns:a16="http://schemas.microsoft.com/office/drawing/2014/main" val="167798920"/>
                    </a:ext>
                  </a:extLst>
                </a:gridCol>
                <a:gridCol w="5518027">
                  <a:extLst>
                    <a:ext uri="{9D8B030D-6E8A-4147-A177-3AD203B41FA5}">
                      <a16:colId xmlns:a16="http://schemas.microsoft.com/office/drawing/2014/main" val="3740238261"/>
                    </a:ext>
                  </a:extLst>
                </a:gridCol>
              </a:tblGrid>
              <a:tr h="370840">
                <a:tc>
                  <a:txBody>
                    <a:bodyPr/>
                    <a:lstStyle/>
                    <a:p>
                      <a:r>
                        <a:rPr lang="en-IN" dirty="0"/>
                        <a:t>S No</a:t>
                      </a:r>
                    </a:p>
                  </a:txBody>
                  <a:tcPr/>
                </a:tc>
                <a:tc>
                  <a:txBody>
                    <a:bodyPr/>
                    <a:lstStyle/>
                    <a:p>
                      <a:r>
                        <a:rPr lang="en-IN" dirty="0"/>
                        <a:t>Direct Taxes</a:t>
                      </a:r>
                    </a:p>
                  </a:txBody>
                  <a:tcPr/>
                </a:tc>
                <a:tc>
                  <a:txBody>
                    <a:bodyPr/>
                    <a:lstStyle/>
                    <a:p>
                      <a:r>
                        <a:rPr lang="en-IN" dirty="0"/>
                        <a:t>Indirect Taxes</a:t>
                      </a:r>
                    </a:p>
                  </a:txBody>
                  <a:tcPr/>
                </a:tc>
                <a:extLst>
                  <a:ext uri="{0D108BD9-81ED-4DB2-BD59-A6C34878D82A}">
                    <a16:rowId xmlns:a16="http://schemas.microsoft.com/office/drawing/2014/main" val="381149794"/>
                  </a:ext>
                </a:extLst>
              </a:tr>
              <a:tr h="370840">
                <a:tc>
                  <a:txBody>
                    <a:bodyPr/>
                    <a:lstStyle/>
                    <a:p>
                      <a:r>
                        <a:rPr lang="en-IN" dirty="0"/>
                        <a:t>1</a:t>
                      </a:r>
                    </a:p>
                  </a:txBody>
                  <a:tcPr/>
                </a:tc>
                <a:tc>
                  <a:txBody>
                    <a:bodyPr/>
                    <a:lstStyle/>
                    <a:p>
                      <a:r>
                        <a:rPr lang="en-IN" dirty="0"/>
                        <a:t>It is levied on income and activities conducted</a:t>
                      </a:r>
                    </a:p>
                  </a:txBody>
                  <a:tcPr/>
                </a:tc>
                <a:tc>
                  <a:txBody>
                    <a:bodyPr/>
                    <a:lstStyle/>
                    <a:p>
                      <a:r>
                        <a:rPr lang="en-IN" dirty="0"/>
                        <a:t>It is levied on products or services</a:t>
                      </a:r>
                    </a:p>
                  </a:txBody>
                  <a:tcPr/>
                </a:tc>
                <a:extLst>
                  <a:ext uri="{0D108BD9-81ED-4DB2-BD59-A6C34878D82A}">
                    <a16:rowId xmlns:a16="http://schemas.microsoft.com/office/drawing/2014/main" val="2156147233"/>
                  </a:ext>
                </a:extLst>
              </a:tr>
              <a:tr h="370840">
                <a:tc>
                  <a:txBody>
                    <a:bodyPr/>
                    <a:lstStyle/>
                    <a:p>
                      <a:r>
                        <a:rPr lang="en-IN" dirty="0"/>
                        <a:t>2</a:t>
                      </a:r>
                    </a:p>
                  </a:txBody>
                  <a:tcPr/>
                </a:tc>
                <a:tc>
                  <a:txBody>
                    <a:bodyPr/>
                    <a:lstStyle/>
                    <a:p>
                      <a:r>
                        <a:rPr lang="en-IN" dirty="0"/>
                        <a:t>It is paid directly by  person concerned</a:t>
                      </a:r>
                    </a:p>
                  </a:txBody>
                  <a:tcPr/>
                </a:tc>
                <a:tc>
                  <a:txBody>
                    <a:bodyPr/>
                    <a:lstStyle/>
                    <a:p>
                      <a:r>
                        <a:rPr lang="en-IN" dirty="0"/>
                        <a:t>It is paid by one person but he recovers the same from another person </a:t>
                      </a:r>
                      <a:r>
                        <a:rPr lang="en-IN" dirty="0" err="1"/>
                        <a:t>ie</a:t>
                      </a:r>
                      <a:r>
                        <a:rPr lang="en-IN" dirty="0"/>
                        <a:t> the person who actually bears the tax, ultimate consumer</a:t>
                      </a:r>
                    </a:p>
                  </a:txBody>
                  <a:tcPr/>
                </a:tc>
                <a:extLst>
                  <a:ext uri="{0D108BD9-81ED-4DB2-BD59-A6C34878D82A}">
                    <a16:rowId xmlns:a16="http://schemas.microsoft.com/office/drawing/2014/main" val="4095047776"/>
                  </a:ext>
                </a:extLst>
              </a:tr>
              <a:tr h="370840">
                <a:tc>
                  <a:txBody>
                    <a:bodyPr/>
                    <a:lstStyle/>
                    <a:p>
                      <a:r>
                        <a:rPr lang="en-IN" dirty="0"/>
                        <a:t>3</a:t>
                      </a:r>
                    </a:p>
                  </a:txBody>
                  <a:tcPr/>
                </a:tc>
                <a:tc>
                  <a:txBody>
                    <a:bodyPr/>
                    <a:lstStyle/>
                    <a:p>
                      <a:r>
                        <a:rPr lang="en-IN" dirty="0"/>
                        <a:t>It is paid after the income reaches  in the hands of the tax payer</a:t>
                      </a:r>
                    </a:p>
                  </a:txBody>
                  <a:tcPr/>
                </a:tc>
                <a:tc>
                  <a:txBody>
                    <a:bodyPr/>
                    <a:lstStyle/>
                    <a:p>
                      <a:r>
                        <a:rPr lang="en-IN" dirty="0"/>
                        <a:t>It is paid before goods/services reach the tax payer</a:t>
                      </a:r>
                    </a:p>
                  </a:txBody>
                  <a:tcPr/>
                </a:tc>
                <a:extLst>
                  <a:ext uri="{0D108BD9-81ED-4DB2-BD59-A6C34878D82A}">
                    <a16:rowId xmlns:a16="http://schemas.microsoft.com/office/drawing/2014/main" val="1131738619"/>
                  </a:ext>
                </a:extLst>
              </a:tr>
              <a:tr h="370840">
                <a:tc>
                  <a:txBody>
                    <a:bodyPr/>
                    <a:lstStyle/>
                    <a:p>
                      <a:r>
                        <a:rPr lang="en-IN" dirty="0"/>
                        <a:t>4</a:t>
                      </a:r>
                    </a:p>
                  </a:txBody>
                  <a:tcPr/>
                </a:tc>
                <a:tc>
                  <a:txBody>
                    <a:bodyPr/>
                    <a:lstStyle/>
                    <a:p>
                      <a:r>
                        <a:rPr lang="en-IN" dirty="0"/>
                        <a:t>Tax collection is a bit difficult</a:t>
                      </a:r>
                    </a:p>
                  </a:txBody>
                  <a:tcPr/>
                </a:tc>
                <a:tc>
                  <a:txBody>
                    <a:bodyPr/>
                    <a:lstStyle/>
                    <a:p>
                      <a:r>
                        <a:rPr lang="en-IN" dirty="0"/>
                        <a:t>Tax collection is relatively easier</a:t>
                      </a:r>
                    </a:p>
                  </a:txBody>
                  <a:tcPr/>
                </a:tc>
                <a:extLst>
                  <a:ext uri="{0D108BD9-81ED-4DB2-BD59-A6C34878D82A}">
                    <a16:rowId xmlns:a16="http://schemas.microsoft.com/office/drawing/2014/main" val="3798754449"/>
                  </a:ext>
                </a:extLst>
              </a:tr>
              <a:tr h="370840">
                <a:tc>
                  <a:txBody>
                    <a:bodyPr/>
                    <a:lstStyle/>
                    <a:p>
                      <a:r>
                        <a:rPr lang="en-IN" dirty="0"/>
                        <a:t>5</a:t>
                      </a:r>
                    </a:p>
                  </a:txBody>
                  <a:tcPr/>
                </a:tc>
                <a:tc>
                  <a:txBody>
                    <a:bodyPr/>
                    <a:lstStyle/>
                    <a:p>
                      <a:r>
                        <a:rPr lang="en-IN" dirty="0"/>
                        <a:t>Example – Income tax, Wealth tax, Gift Tax, capital gain tax</a:t>
                      </a:r>
                    </a:p>
                  </a:txBody>
                  <a:tcPr/>
                </a:tc>
                <a:tc>
                  <a:txBody>
                    <a:bodyPr/>
                    <a:lstStyle/>
                    <a:p>
                      <a:r>
                        <a:rPr lang="en-IN" dirty="0"/>
                        <a:t>Example: GST, customs duty, sales tax, excise duty.</a:t>
                      </a:r>
                    </a:p>
                  </a:txBody>
                  <a:tcPr/>
                </a:tc>
                <a:extLst>
                  <a:ext uri="{0D108BD9-81ED-4DB2-BD59-A6C34878D82A}">
                    <a16:rowId xmlns:a16="http://schemas.microsoft.com/office/drawing/2014/main" val="2528829249"/>
                  </a:ext>
                </a:extLst>
              </a:tr>
            </a:tbl>
          </a:graphicData>
        </a:graphic>
      </p:graphicFrame>
    </p:spTree>
    <p:extLst>
      <p:ext uri="{BB962C8B-B14F-4D97-AF65-F5344CB8AC3E}">
        <p14:creationId xmlns:p14="http://schemas.microsoft.com/office/powerpoint/2010/main" val="147201953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D5E3-5C28-1024-104D-E19D08E4086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4E0C54F-23BF-240A-8A02-9822599A99AD}"/>
              </a:ext>
            </a:extLst>
          </p:cNvPr>
          <p:cNvSpPr>
            <a:spLocks noGrp="1"/>
          </p:cNvSpPr>
          <p:nvPr>
            <p:ph idx="1"/>
          </p:nvPr>
        </p:nvSpPr>
        <p:spPr/>
        <p:txBody>
          <a:bodyPr/>
          <a:lstStyle/>
          <a:p>
            <a:pPr marL="101600" marR="100330" algn="just">
              <a:lnSpc>
                <a:spcPct val="115000"/>
              </a:lnSpc>
              <a:spcBef>
                <a:spcPts val="58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Section 2(56) of the CGST Act, 2017 defines “India” means the territory</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India</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referred</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to</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article</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1</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Constitution,</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its territorial waters, seabed and sub-soil underlying such waters, continental</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shelf,</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exclusive</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economic</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zone</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or</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any</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other</a:t>
            </a:r>
            <a:r>
              <a:rPr lang="en-US" sz="1800" spc="-8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maritime zone as referred to in the Territorial Waters, Continental Shelf, Exclusive Economic Zone and other Maritime Zones Act, 1976, and the air space above its territory and territorial waters.</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5000"/>
              </a:lnSpc>
              <a:spcBef>
                <a:spcPts val="58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Section 2(11) “Customs area”, means the area of a customs station and includes any area in which import goods or export goods</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are</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ordinarily</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kept</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before</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clearance</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by</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165"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Authorities.</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4039208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056541-BEE0-7C7A-A249-E80761105480}"/>
              </a:ext>
            </a:extLst>
          </p:cNvPr>
          <p:cNvSpPr>
            <a:spLocks noGrp="1" noChangeArrowheads="1"/>
          </p:cNvSpPr>
          <p:nvPr>
            <p:ph type="title"/>
          </p:nvPr>
        </p:nvSpPr>
        <p:spPr>
          <a:xfrm>
            <a:off x="2209800" y="76200"/>
            <a:ext cx="7772400" cy="762000"/>
          </a:xfrm>
        </p:spPr>
        <p:txBody>
          <a:bodyPr/>
          <a:lstStyle/>
          <a:p>
            <a:pPr eaLnBrk="1" hangingPunct="1">
              <a:defRPr/>
            </a:pPr>
            <a:r>
              <a:rPr lang="en-US" sz="3200" b="1" dirty="0">
                <a:solidFill>
                  <a:schemeClr val="accent6">
                    <a:lumMod val="75000"/>
                  </a:schemeClr>
                </a:solidFill>
                <a:latin typeface="Georgia" pitchFamily="18" charset="0"/>
              </a:rPr>
              <a:t>STRUCTURE OF CUSTOMS TARIFF</a:t>
            </a:r>
          </a:p>
        </p:txBody>
      </p:sp>
      <p:sp>
        <p:nvSpPr>
          <p:cNvPr id="9219" name="Text Box 3">
            <a:extLst>
              <a:ext uri="{FF2B5EF4-FFF2-40B4-BE49-F238E27FC236}">
                <a16:creationId xmlns:a16="http://schemas.microsoft.com/office/drawing/2014/main" id="{83A0DF2A-8B32-A172-64DE-538529A7A714}"/>
              </a:ext>
            </a:extLst>
          </p:cNvPr>
          <p:cNvSpPr txBox="1">
            <a:spLocks noChangeArrowheads="1"/>
          </p:cNvSpPr>
          <p:nvPr/>
        </p:nvSpPr>
        <p:spPr bwMode="auto">
          <a:xfrm>
            <a:off x="4191000" y="914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Customs Tariff Act, 1975</a:t>
            </a:r>
          </a:p>
        </p:txBody>
      </p:sp>
      <p:sp>
        <p:nvSpPr>
          <p:cNvPr id="9220" name="Line 4">
            <a:extLst>
              <a:ext uri="{FF2B5EF4-FFF2-40B4-BE49-F238E27FC236}">
                <a16:creationId xmlns:a16="http://schemas.microsoft.com/office/drawing/2014/main" id="{D1A4D5CA-D73F-C67F-6DAE-6098A8FEE025}"/>
              </a:ext>
            </a:extLst>
          </p:cNvPr>
          <p:cNvSpPr>
            <a:spLocks noChangeShapeType="1"/>
          </p:cNvSpPr>
          <p:nvPr/>
        </p:nvSpPr>
        <p:spPr bwMode="auto">
          <a:xfrm>
            <a:off x="6019800" y="1295400"/>
            <a:ext cx="0" cy="609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1" name="Line 5">
            <a:extLst>
              <a:ext uri="{FF2B5EF4-FFF2-40B4-BE49-F238E27FC236}">
                <a16:creationId xmlns:a16="http://schemas.microsoft.com/office/drawing/2014/main" id="{004A7042-017D-E5DB-4492-B045DF00FDA8}"/>
              </a:ext>
            </a:extLst>
          </p:cNvPr>
          <p:cNvSpPr>
            <a:spLocks noChangeShapeType="1"/>
          </p:cNvSpPr>
          <p:nvPr/>
        </p:nvSpPr>
        <p:spPr bwMode="auto">
          <a:xfrm>
            <a:off x="2590800" y="1524000"/>
            <a:ext cx="7086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2" name="Line 6">
            <a:extLst>
              <a:ext uri="{FF2B5EF4-FFF2-40B4-BE49-F238E27FC236}">
                <a16:creationId xmlns:a16="http://schemas.microsoft.com/office/drawing/2014/main" id="{897B2594-232A-2944-4F5C-560EAD5BD352}"/>
              </a:ext>
            </a:extLst>
          </p:cNvPr>
          <p:cNvSpPr>
            <a:spLocks noChangeShapeType="1"/>
          </p:cNvSpPr>
          <p:nvPr/>
        </p:nvSpPr>
        <p:spPr bwMode="auto">
          <a:xfrm>
            <a:off x="2590800" y="1524000"/>
            <a:ext cx="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3" name="Text Box 7">
            <a:extLst>
              <a:ext uri="{FF2B5EF4-FFF2-40B4-BE49-F238E27FC236}">
                <a16:creationId xmlns:a16="http://schemas.microsoft.com/office/drawing/2014/main" id="{A9AD8AFE-6A8B-9D64-5F59-A0E645916374}"/>
              </a:ext>
            </a:extLst>
          </p:cNvPr>
          <p:cNvSpPr txBox="1">
            <a:spLocks noChangeArrowheads="1"/>
          </p:cNvSpPr>
          <p:nvPr/>
        </p:nvSpPr>
        <p:spPr bwMode="auto">
          <a:xfrm>
            <a:off x="1843177" y="1873251"/>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Gen. Rules of Interpretation. (Rule 1 to 6)</a:t>
            </a:r>
          </a:p>
        </p:txBody>
      </p:sp>
      <p:sp>
        <p:nvSpPr>
          <p:cNvPr id="9224" name="Text Box 8">
            <a:extLst>
              <a:ext uri="{FF2B5EF4-FFF2-40B4-BE49-F238E27FC236}">
                <a16:creationId xmlns:a16="http://schemas.microsoft.com/office/drawing/2014/main" id="{9BED16D7-4EA3-768A-7A4D-FA655F54E490}"/>
              </a:ext>
            </a:extLst>
          </p:cNvPr>
          <p:cNvSpPr txBox="1">
            <a:spLocks noChangeArrowheads="1"/>
          </p:cNvSpPr>
          <p:nvPr/>
        </p:nvSpPr>
        <p:spPr bwMode="auto">
          <a:xfrm>
            <a:off x="3657600" y="187325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Gen.Exemption</a:t>
            </a:r>
            <a:r>
              <a:rPr kumimoji="0" lang="en-US" alt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(No. 1 to 202)</a:t>
            </a:r>
          </a:p>
        </p:txBody>
      </p:sp>
      <p:sp>
        <p:nvSpPr>
          <p:cNvPr id="9225" name="Line 9">
            <a:extLst>
              <a:ext uri="{FF2B5EF4-FFF2-40B4-BE49-F238E27FC236}">
                <a16:creationId xmlns:a16="http://schemas.microsoft.com/office/drawing/2014/main" id="{F06DDF73-0236-34F8-E9C0-21814E24AB15}"/>
              </a:ext>
            </a:extLst>
          </p:cNvPr>
          <p:cNvSpPr>
            <a:spLocks noChangeShapeType="1"/>
          </p:cNvSpPr>
          <p:nvPr/>
        </p:nvSpPr>
        <p:spPr bwMode="auto">
          <a:xfrm>
            <a:off x="4343400" y="1524000"/>
            <a:ext cx="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6" name="Text Box 10">
            <a:extLst>
              <a:ext uri="{FF2B5EF4-FFF2-40B4-BE49-F238E27FC236}">
                <a16:creationId xmlns:a16="http://schemas.microsoft.com/office/drawing/2014/main" id="{9E897EB0-657A-706F-8867-47F0C7F4BC24}"/>
              </a:ext>
            </a:extLst>
          </p:cNvPr>
          <p:cNvSpPr txBox="1">
            <a:spLocks noChangeArrowheads="1"/>
          </p:cNvSpPr>
          <p:nvPr/>
        </p:nvSpPr>
        <p:spPr bwMode="auto">
          <a:xfrm>
            <a:off x="5715000" y="1919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1</a:t>
            </a:r>
            <a:r>
              <a:rPr kumimoji="0" lang="en-US" altLang="en-US" sz="1800" b="1" i="0" u="none" strike="noStrike" kern="1200" cap="none" spc="0" normalizeH="0" baseline="30000" noProof="0">
                <a:ln>
                  <a:noFill/>
                </a:ln>
                <a:solidFill>
                  <a:srgbClr val="000000"/>
                </a:solidFill>
                <a:effectLst/>
                <a:uLnTx/>
                <a:uFillTx/>
                <a:latin typeface="Georgia" panose="02040502050405020303" pitchFamily="18" charset="0"/>
                <a:ea typeface="+mn-ea"/>
                <a:cs typeface="+mn-cs"/>
              </a:rPr>
              <a:t>st</a:t>
            </a: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 - SCH </a:t>
            </a:r>
          </a:p>
        </p:txBody>
      </p:sp>
      <p:sp>
        <p:nvSpPr>
          <p:cNvPr id="9227" name="Line 11">
            <a:extLst>
              <a:ext uri="{FF2B5EF4-FFF2-40B4-BE49-F238E27FC236}">
                <a16:creationId xmlns:a16="http://schemas.microsoft.com/office/drawing/2014/main" id="{C3D27DF5-ED01-369D-7832-73212E6D9E32}"/>
              </a:ext>
            </a:extLst>
          </p:cNvPr>
          <p:cNvSpPr>
            <a:spLocks noChangeShapeType="1"/>
          </p:cNvSpPr>
          <p:nvPr/>
        </p:nvSpPr>
        <p:spPr bwMode="auto">
          <a:xfrm>
            <a:off x="7543800" y="1524000"/>
            <a:ext cx="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8" name="Line 12">
            <a:extLst>
              <a:ext uri="{FF2B5EF4-FFF2-40B4-BE49-F238E27FC236}">
                <a16:creationId xmlns:a16="http://schemas.microsoft.com/office/drawing/2014/main" id="{28C60DD7-5762-49FE-671B-E19AF03C4583}"/>
              </a:ext>
            </a:extLst>
          </p:cNvPr>
          <p:cNvSpPr>
            <a:spLocks noChangeShapeType="1"/>
          </p:cNvSpPr>
          <p:nvPr/>
        </p:nvSpPr>
        <p:spPr bwMode="auto">
          <a:xfrm>
            <a:off x="9677400" y="1524000"/>
            <a:ext cx="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9" name="Text Box 13">
            <a:extLst>
              <a:ext uri="{FF2B5EF4-FFF2-40B4-BE49-F238E27FC236}">
                <a16:creationId xmlns:a16="http://schemas.microsoft.com/office/drawing/2014/main" id="{FF9D5E30-AC89-0490-71B2-75535497B9BB}"/>
              </a:ext>
            </a:extLst>
          </p:cNvPr>
          <p:cNvSpPr txBox="1">
            <a:spLocks noChangeArrowheads="1"/>
          </p:cNvSpPr>
          <p:nvPr/>
        </p:nvSpPr>
        <p:spPr bwMode="auto">
          <a:xfrm>
            <a:off x="8686800" y="187325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Annex. (I to XXXV)</a:t>
            </a:r>
          </a:p>
        </p:txBody>
      </p:sp>
      <p:sp>
        <p:nvSpPr>
          <p:cNvPr id="9230" name="Text Box 14">
            <a:extLst>
              <a:ext uri="{FF2B5EF4-FFF2-40B4-BE49-F238E27FC236}">
                <a16:creationId xmlns:a16="http://schemas.microsoft.com/office/drawing/2014/main" id="{0CF65FD2-DAEC-4418-04C6-CB3EEE560EBF}"/>
              </a:ext>
            </a:extLst>
          </p:cNvPr>
          <p:cNvSpPr txBox="1">
            <a:spLocks noChangeArrowheads="1"/>
          </p:cNvSpPr>
          <p:nvPr/>
        </p:nvSpPr>
        <p:spPr bwMode="auto">
          <a:xfrm>
            <a:off x="6934200" y="1919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2</a:t>
            </a:r>
            <a:r>
              <a:rPr kumimoji="0" lang="en-US" altLang="en-US" sz="1800" b="1" i="0" u="none" strike="noStrike" kern="1200" cap="none" spc="0" normalizeH="0" baseline="30000" noProof="0">
                <a:ln>
                  <a:noFill/>
                </a:ln>
                <a:solidFill>
                  <a:srgbClr val="000000"/>
                </a:solidFill>
                <a:effectLst/>
                <a:uLnTx/>
                <a:uFillTx/>
                <a:latin typeface="Georgia" panose="02040502050405020303" pitchFamily="18" charset="0"/>
                <a:ea typeface="+mn-ea"/>
                <a:cs typeface="+mn-cs"/>
              </a:rPr>
              <a:t>nd</a:t>
            </a: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 - SCH </a:t>
            </a:r>
          </a:p>
        </p:txBody>
      </p:sp>
      <p:sp>
        <p:nvSpPr>
          <p:cNvPr id="9231" name="Line 15">
            <a:extLst>
              <a:ext uri="{FF2B5EF4-FFF2-40B4-BE49-F238E27FC236}">
                <a16:creationId xmlns:a16="http://schemas.microsoft.com/office/drawing/2014/main" id="{ACAC7078-EC8F-56C5-0996-EC80C3C45944}"/>
              </a:ext>
            </a:extLst>
          </p:cNvPr>
          <p:cNvSpPr>
            <a:spLocks noChangeShapeType="1"/>
          </p:cNvSpPr>
          <p:nvPr/>
        </p:nvSpPr>
        <p:spPr bwMode="auto">
          <a:xfrm>
            <a:off x="6019800" y="2209800"/>
            <a:ext cx="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endParaRPr>
          </a:p>
        </p:txBody>
      </p:sp>
      <p:sp>
        <p:nvSpPr>
          <p:cNvPr id="9232" name="Text Box 16">
            <a:extLst>
              <a:ext uri="{FF2B5EF4-FFF2-40B4-BE49-F238E27FC236}">
                <a16:creationId xmlns:a16="http://schemas.microsoft.com/office/drawing/2014/main" id="{D20BFBA8-4DE8-687D-2453-0C38A12BA4B7}"/>
              </a:ext>
            </a:extLst>
          </p:cNvPr>
          <p:cNvSpPr txBox="1">
            <a:spLocks noChangeArrowheads="1"/>
          </p:cNvSpPr>
          <p:nvPr/>
        </p:nvSpPr>
        <p:spPr bwMode="auto">
          <a:xfrm>
            <a:off x="5105400" y="259080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Sections (XXI)</a:t>
            </a:r>
          </a:p>
        </p:txBody>
      </p:sp>
      <p:sp>
        <p:nvSpPr>
          <p:cNvPr id="9233" name="Line 17">
            <a:extLst>
              <a:ext uri="{FF2B5EF4-FFF2-40B4-BE49-F238E27FC236}">
                <a16:creationId xmlns:a16="http://schemas.microsoft.com/office/drawing/2014/main" id="{4E926E3E-9BB2-DD54-6C39-8FBBE6385818}"/>
              </a:ext>
            </a:extLst>
          </p:cNvPr>
          <p:cNvSpPr>
            <a:spLocks noChangeShapeType="1"/>
          </p:cNvSpPr>
          <p:nvPr/>
        </p:nvSpPr>
        <p:spPr bwMode="auto">
          <a:xfrm>
            <a:off x="6019800" y="2895600"/>
            <a:ext cx="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4" name="Text Box 18">
            <a:extLst>
              <a:ext uri="{FF2B5EF4-FFF2-40B4-BE49-F238E27FC236}">
                <a16:creationId xmlns:a16="http://schemas.microsoft.com/office/drawing/2014/main" id="{7EF62D67-6A36-F561-7A83-949269AADC73}"/>
              </a:ext>
            </a:extLst>
          </p:cNvPr>
          <p:cNvSpPr txBox="1">
            <a:spLocks noChangeArrowheads="1"/>
          </p:cNvSpPr>
          <p:nvPr/>
        </p:nvSpPr>
        <p:spPr bwMode="auto">
          <a:xfrm>
            <a:off x="5410200" y="32766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Chapters</a:t>
            </a:r>
          </a:p>
        </p:txBody>
      </p:sp>
      <p:sp>
        <p:nvSpPr>
          <p:cNvPr id="9235" name="Line 19">
            <a:extLst>
              <a:ext uri="{FF2B5EF4-FFF2-40B4-BE49-F238E27FC236}">
                <a16:creationId xmlns:a16="http://schemas.microsoft.com/office/drawing/2014/main" id="{D2C6990D-D38A-8672-431C-E7C587F336B2}"/>
              </a:ext>
            </a:extLst>
          </p:cNvPr>
          <p:cNvSpPr>
            <a:spLocks noChangeShapeType="1"/>
          </p:cNvSpPr>
          <p:nvPr/>
        </p:nvSpPr>
        <p:spPr bwMode="auto">
          <a:xfrm>
            <a:off x="6019800" y="3581400"/>
            <a:ext cx="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6" name="Text Box 20">
            <a:extLst>
              <a:ext uri="{FF2B5EF4-FFF2-40B4-BE49-F238E27FC236}">
                <a16:creationId xmlns:a16="http://schemas.microsoft.com/office/drawing/2014/main" id="{8A57D071-92EB-5500-52A7-244C4C3A5ACE}"/>
              </a:ext>
            </a:extLst>
          </p:cNvPr>
          <p:cNvSpPr txBox="1">
            <a:spLocks noChangeArrowheads="1"/>
          </p:cNvSpPr>
          <p:nvPr/>
        </p:nvSpPr>
        <p:spPr bwMode="auto">
          <a:xfrm>
            <a:off x="5334000" y="39766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Ch. 1 to 98</a:t>
            </a:r>
          </a:p>
        </p:txBody>
      </p:sp>
      <p:sp>
        <p:nvSpPr>
          <p:cNvPr id="9237" name="Text Box 21">
            <a:extLst>
              <a:ext uri="{FF2B5EF4-FFF2-40B4-BE49-F238E27FC236}">
                <a16:creationId xmlns:a16="http://schemas.microsoft.com/office/drawing/2014/main" id="{F6BBA6FE-7B22-ED09-5624-25E0E3A23AAC}"/>
              </a:ext>
            </a:extLst>
          </p:cNvPr>
          <p:cNvSpPr txBox="1">
            <a:spLocks noChangeArrowheads="1"/>
          </p:cNvSpPr>
          <p:nvPr/>
        </p:nvSpPr>
        <p:spPr bwMode="auto">
          <a:xfrm>
            <a:off x="1981200" y="4267201"/>
            <a:ext cx="8305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Notes: </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Each section is preceded by “Section Notes”</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Each chapter is preceded by “Chapter Notes”</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Each chapter is divided into “Headings” &amp; “Sub-Headings”</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Customs Tariff Classifications are eight digit numbers.</a:t>
            </a:r>
          </a:p>
        </p:txBody>
      </p:sp>
    </p:spTree>
  </p:cSld>
  <p:clrMapOvr>
    <a:overrideClrMapping bg1="lt1" tx1="dk1" bg2="lt2" tx2="dk2" accent1="accent1" accent2="accent2" accent3="accent3" accent4="accent4" accent5="accent5" accent6="accent6" hlink="hlink" folHlink="folHlink"/>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plus(in)">
                                      <p:cBhvr>
                                        <p:cTn id="7" dur="2000"/>
                                        <p:tgtEl>
                                          <p:spTgt spid="9218"/>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9220"/>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0"/>
                                          </p:stCondLst>
                                        </p:cTn>
                                        <p:tgtEl>
                                          <p:spTgt spid="9222"/>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0"/>
                                          </p:stCondLst>
                                        </p:cTn>
                                        <p:tgtEl>
                                          <p:spTgt spid="9223"/>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nodeType="afterEffect">
                                  <p:stCondLst>
                                    <p:cond delay="0"/>
                                  </p:stCondLst>
                                  <p:childTnLst>
                                    <p:set>
                                      <p:cBhvr>
                                        <p:cTn id="25" dur="1" fill="hold">
                                          <p:stCondLst>
                                            <p:cond delay="0"/>
                                          </p:stCondLst>
                                        </p:cTn>
                                        <p:tgtEl>
                                          <p:spTgt spid="9224"/>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9225"/>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nodeType="afterEffect">
                                  <p:stCondLst>
                                    <p:cond delay="0"/>
                                  </p:stCondLst>
                                  <p:childTnLst>
                                    <p:set>
                                      <p:cBhvr>
                                        <p:cTn id="31" dur="1" fill="hold">
                                          <p:stCondLst>
                                            <p:cond delay="0"/>
                                          </p:stCondLst>
                                        </p:cTn>
                                        <p:tgtEl>
                                          <p:spTgt spid="9226"/>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9227"/>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nodeType="afterEffect">
                                  <p:stCondLst>
                                    <p:cond delay="0"/>
                                  </p:stCondLst>
                                  <p:childTnLst>
                                    <p:set>
                                      <p:cBhvr>
                                        <p:cTn id="37" dur="1" fill="hold">
                                          <p:stCondLst>
                                            <p:cond delay="0"/>
                                          </p:stCondLst>
                                        </p:cTn>
                                        <p:tgtEl>
                                          <p:spTgt spid="9228"/>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nodeType="afterEffect">
                                  <p:stCondLst>
                                    <p:cond delay="0"/>
                                  </p:stCondLst>
                                  <p:childTnLst>
                                    <p:set>
                                      <p:cBhvr>
                                        <p:cTn id="40" dur="1" fill="hold">
                                          <p:stCondLst>
                                            <p:cond delay="0"/>
                                          </p:stCondLst>
                                        </p:cTn>
                                        <p:tgtEl>
                                          <p:spTgt spid="9229"/>
                                        </p:tgtEl>
                                        <p:attrNameLst>
                                          <p:attrName>style.visibility</p:attrName>
                                        </p:attrNameLst>
                                      </p:cBhvr>
                                      <p:to>
                                        <p:strVal val="visible"/>
                                      </p:to>
                                    </p:set>
                                  </p:childTnLst>
                                </p:cTn>
                              </p:par>
                            </p:childTnLst>
                          </p:cTn>
                        </p:par>
                        <p:par>
                          <p:cTn id="41" fill="hold" nodeType="afterGroup">
                            <p:stCondLst>
                              <p:cond delay="2000"/>
                            </p:stCondLst>
                            <p:childTnLst>
                              <p:par>
                                <p:cTn id="42" presetID="1" presetClass="entr" presetSubtype="0" fill="hold" nodeType="afterEffect">
                                  <p:stCondLst>
                                    <p:cond delay="0"/>
                                  </p:stCondLst>
                                  <p:childTnLst>
                                    <p:set>
                                      <p:cBhvr>
                                        <p:cTn id="43" dur="1" fill="hold">
                                          <p:stCondLst>
                                            <p:cond delay="0"/>
                                          </p:stCondLst>
                                        </p:cTn>
                                        <p:tgtEl>
                                          <p:spTgt spid="9230"/>
                                        </p:tgtEl>
                                        <p:attrNameLst>
                                          <p:attrName>style.visibility</p:attrName>
                                        </p:attrNameLst>
                                      </p:cBhvr>
                                      <p:to>
                                        <p:strVal val="visible"/>
                                      </p:to>
                                    </p:set>
                                  </p:childTnLst>
                                </p:cTn>
                              </p:par>
                            </p:childTnLst>
                          </p:cTn>
                        </p:par>
                        <p:par>
                          <p:cTn id="44" fill="hold" nodeType="afterGroup">
                            <p:stCondLst>
                              <p:cond delay="2000"/>
                            </p:stCondLst>
                            <p:childTnLst>
                              <p:par>
                                <p:cTn id="45" presetID="1" presetClass="entr" presetSubtype="0" fill="hold" nodeType="afterEffect">
                                  <p:stCondLst>
                                    <p:cond delay="0"/>
                                  </p:stCondLst>
                                  <p:childTnLst>
                                    <p:set>
                                      <p:cBhvr>
                                        <p:cTn id="46" dur="1" fill="hold">
                                          <p:stCondLst>
                                            <p:cond delay="0"/>
                                          </p:stCondLst>
                                        </p:cTn>
                                        <p:tgtEl>
                                          <p:spTgt spid="9231"/>
                                        </p:tgtEl>
                                        <p:attrNameLst>
                                          <p:attrName>style.visibility</p:attrName>
                                        </p:attrNameLst>
                                      </p:cBhvr>
                                      <p:to>
                                        <p:strVal val="visible"/>
                                      </p:to>
                                    </p:set>
                                  </p:childTnLst>
                                </p:cTn>
                              </p:par>
                            </p:childTnLst>
                          </p:cTn>
                        </p:par>
                        <p:par>
                          <p:cTn id="47" fill="hold" nodeType="afterGroup">
                            <p:stCondLst>
                              <p:cond delay="2000"/>
                            </p:stCondLst>
                            <p:childTnLst>
                              <p:par>
                                <p:cTn id="48" presetID="1" presetClass="entr" presetSubtype="0" fill="hold" nodeType="afterEffect">
                                  <p:stCondLst>
                                    <p:cond delay="0"/>
                                  </p:stCondLst>
                                  <p:childTnLst>
                                    <p:set>
                                      <p:cBhvr>
                                        <p:cTn id="49" dur="1" fill="hold">
                                          <p:stCondLst>
                                            <p:cond delay="0"/>
                                          </p:stCondLst>
                                        </p:cTn>
                                        <p:tgtEl>
                                          <p:spTgt spid="9232"/>
                                        </p:tgtEl>
                                        <p:attrNameLst>
                                          <p:attrName>style.visibility</p:attrName>
                                        </p:attrNameLst>
                                      </p:cBhvr>
                                      <p:to>
                                        <p:strVal val="visible"/>
                                      </p:to>
                                    </p:set>
                                  </p:childTnLst>
                                </p:cTn>
                              </p:par>
                            </p:childTnLst>
                          </p:cTn>
                        </p:par>
                        <p:par>
                          <p:cTn id="50" fill="hold" nodeType="afterGroup">
                            <p:stCondLst>
                              <p:cond delay="2000"/>
                            </p:stCondLst>
                            <p:childTnLst>
                              <p:par>
                                <p:cTn id="51" presetID="1" presetClass="entr" presetSubtype="0" fill="hold" nodeType="afterEffect">
                                  <p:stCondLst>
                                    <p:cond delay="0"/>
                                  </p:stCondLst>
                                  <p:childTnLst>
                                    <p:set>
                                      <p:cBhvr>
                                        <p:cTn id="52" dur="1" fill="hold">
                                          <p:stCondLst>
                                            <p:cond delay="0"/>
                                          </p:stCondLst>
                                        </p:cTn>
                                        <p:tgtEl>
                                          <p:spTgt spid="9233"/>
                                        </p:tgtEl>
                                        <p:attrNameLst>
                                          <p:attrName>style.visibility</p:attrName>
                                        </p:attrNameLst>
                                      </p:cBhvr>
                                      <p:to>
                                        <p:strVal val="visible"/>
                                      </p:to>
                                    </p:set>
                                  </p:childTnLst>
                                </p:cTn>
                              </p:par>
                            </p:childTnLst>
                          </p:cTn>
                        </p:par>
                        <p:par>
                          <p:cTn id="53" fill="hold" nodeType="afterGroup">
                            <p:stCondLst>
                              <p:cond delay="2000"/>
                            </p:stCondLst>
                            <p:childTnLst>
                              <p:par>
                                <p:cTn id="54" presetID="1" presetClass="entr" presetSubtype="0" fill="hold" nodeType="afterEffect">
                                  <p:stCondLst>
                                    <p:cond delay="0"/>
                                  </p:stCondLst>
                                  <p:childTnLst>
                                    <p:set>
                                      <p:cBhvr>
                                        <p:cTn id="55" dur="1" fill="hold">
                                          <p:stCondLst>
                                            <p:cond delay="0"/>
                                          </p:stCondLst>
                                        </p:cTn>
                                        <p:tgtEl>
                                          <p:spTgt spid="9234"/>
                                        </p:tgtEl>
                                        <p:attrNameLst>
                                          <p:attrName>style.visibility</p:attrName>
                                        </p:attrNameLst>
                                      </p:cBhvr>
                                      <p:to>
                                        <p:strVal val="visible"/>
                                      </p:to>
                                    </p:set>
                                  </p:childTnLst>
                                </p:cTn>
                              </p:par>
                            </p:childTnLst>
                          </p:cTn>
                        </p:par>
                        <p:par>
                          <p:cTn id="56" fill="hold" nodeType="afterGroup">
                            <p:stCondLst>
                              <p:cond delay="2000"/>
                            </p:stCondLst>
                            <p:childTnLst>
                              <p:par>
                                <p:cTn id="57" presetID="1" presetClass="entr" presetSubtype="0" fill="hold" nodeType="afterEffect">
                                  <p:stCondLst>
                                    <p:cond delay="0"/>
                                  </p:stCondLst>
                                  <p:childTnLst>
                                    <p:set>
                                      <p:cBhvr>
                                        <p:cTn id="58" dur="1" fill="hold">
                                          <p:stCondLst>
                                            <p:cond delay="0"/>
                                          </p:stCondLst>
                                        </p:cTn>
                                        <p:tgtEl>
                                          <p:spTgt spid="9235"/>
                                        </p:tgtEl>
                                        <p:attrNameLst>
                                          <p:attrName>style.visibility</p:attrName>
                                        </p:attrNameLst>
                                      </p:cBhvr>
                                      <p:to>
                                        <p:strVal val="visible"/>
                                      </p:to>
                                    </p:set>
                                  </p:childTnLst>
                                </p:cTn>
                              </p:par>
                            </p:childTnLst>
                          </p:cTn>
                        </p:par>
                        <p:par>
                          <p:cTn id="59" fill="hold" nodeType="afterGroup">
                            <p:stCondLst>
                              <p:cond delay="2000"/>
                            </p:stCondLst>
                            <p:childTnLst>
                              <p:par>
                                <p:cTn id="60" presetID="1" presetClass="entr" presetSubtype="0" fill="hold" nodeType="afterEffect">
                                  <p:stCondLst>
                                    <p:cond delay="0"/>
                                  </p:stCondLst>
                                  <p:childTnLst>
                                    <p:set>
                                      <p:cBhvr>
                                        <p:cTn id="61" dur="1" fill="hold">
                                          <p:stCondLst>
                                            <p:cond delay="0"/>
                                          </p:stCondLst>
                                        </p:cTn>
                                        <p:tgtEl>
                                          <p:spTgt spid="9236"/>
                                        </p:tgtEl>
                                        <p:attrNameLst>
                                          <p:attrName>style.visibility</p:attrName>
                                        </p:attrNameLst>
                                      </p:cBhvr>
                                      <p:to>
                                        <p:strVal val="visible"/>
                                      </p:to>
                                    </p:set>
                                  </p:childTnLst>
                                </p:cTn>
                              </p:par>
                            </p:childTnLst>
                          </p:cTn>
                        </p:par>
                        <p:par>
                          <p:cTn id="62" fill="hold" nodeType="afterGroup">
                            <p:stCondLst>
                              <p:cond delay="2000"/>
                            </p:stCondLst>
                            <p:childTnLst>
                              <p:par>
                                <p:cTn id="63" presetID="12" presetClass="entr" presetSubtype="4" fill="hold" nodeType="afterEffect">
                                  <p:stCondLst>
                                    <p:cond delay="0"/>
                                  </p:stCondLst>
                                  <p:childTnLst>
                                    <p:set>
                                      <p:cBhvr>
                                        <p:cTn id="64" dur="1" fill="hold">
                                          <p:stCondLst>
                                            <p:cond delay="0"/>
                                          </p:stCondLst>
                                        </p:cTn>
                                        <p:tgtEl>
                                          <p:spTgt spid="9237"/>
                                        </p:tgtEl>
                                        <p:attrNameLst>
                                          <p:attrName>style.visibility</p:attrName>
                                        </p:attrNameLst>
                                      </p:cBhvr>
                                      <p:to>
                                        <p:strVal val="visible"/>
                                      </p:to>
                                    </p:set>
                                    <p:animEffect transition="in" filter="slide(fromBottom)">
                                      <p:cBhvr>
                                        <p:cTn id="65" dur="10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3" grpId="0"/>
      <p:bldP spid="9224" grpId="0"/>
      <p:bldP spid="9226" grpId="0"/>
      <p:bldP spid="9229" grpId="0"/>
      <p:bldP spid="9230" grpId="0"/>
      <p:bldP spid="9232" grpId="0"/>
      <p:bldP spid="9234" grpId="0"/>
      <p:bldP spid="9236" grpId="0"/>
      <p:bldP spid="92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ACC1-E77B-B2BD-E4DE-39E4FB09AB23}"/>
              </a:ext>
            </a:extLst>
          </p:cNvPr>
          <p:cNvSpPr>
            <a:spLocks noGrp="1"/>
          </p:cNvSpPr>
          <p:nvPr>
            <p:ph type="title"/>
          </p:nvPr>
        </p:nvSpPr>
        <p:spPr/>
        <p:txBody>
          <a:bodyPr/>
          <a:lstStyle/>
          <a:p>
            <a:r>
              <a:rPr lang="en-IN" dirty="0"/>
              <a:t>Customs Classifications</a:t>
            </a:r>
          </a:p>
        </p:txBody>
      </p:sp>
      <p:sp>
        <p:nvSpPr>
          <p:cNvPr id="3" name="Content Placeholder 2">
            <a:extLst>
              <a:ext uri="{FF2B5EF4-FFF2-40B4-BE49-F238E27FC236}">
                <a16:creationId xmlns:a16="http://schemas.microsoft.com/office/drawing/2014/main" id="{86261415-C16F-C994-8A67-7126F03D444A}"/>
              </a:ext>
            </a:extLst>
          </p:cNvPr>
          <p:cNvSpPr>
            <a:spLocks noGrp="1"/>
          </p:cNvSpPr>
          <p:nvPr>
            <p:ph idx="1"/>
          </p:nvPr>
        </p:nvSpPr>
        <p:spPr/>
        <p:txBody>
          <a:bodyPr>
            <a:normAutofit fontScale="62500" lnSpcReduction="20000"/>
          </a:bodyPr>
          <a:lstStyle/>
          <a:p>
            <a:pPr algn="just">
              <a:lnSpc>
                <a:spcPct val="160000"/>
              </a:lnSpc>
            </a:pPr>
            <a:r>
              <a:rPr lang="en-US" dirty="0">
                <a:solidFill>
                  <a:srgbClr val="314259"/>
                </a:solidFill>
                <a:latin typeface="proxima nova rg"/>
              </a:rPr>
              <a:t>Identification of manufactured goods in international trade involves a mechanism known as 'classification.'</a:t>
            </a:r>
          </a:p>
          <a:p>
            <a:pPr algn="just">
              <a:lnSpc>
                <a:spcPct val="160000"/>
              </a:lnSpc>
            </a:pPr>
            <a:r>
              <a:rPr lang="en-US" dirty="0">
                <a:solidFill>
                  <a:srgbClr val="314259"/>
                </a:solidFill>
                <a:latin typeface="proxima nova rg"/>
              </a:rPr>
              <a:t>Classification categorizes import and export goods into groups and subgroups for determining applicable duties.</a:t>
            </a:r>
          </a:p>
          <a:p>
            <a:pPr algn="just">
              <a:lnSpc>
                <a:spcPct val="160000"/>
              </a:lnSpc>
            </a:pPr>
            <a:r>
              <a:rPr lang="en-US" dirty="0">
                <a:solidFill>
                  <a:srgbClr val="314259"/>
                </a:solidFill>
                <a:latin typeface="proxima nova rg"/>
              </a:rPr>
              <a:t>Global efforts were made to harmonize the trade classification system for consistency and standardization.</a:t>
            </a:r>
          </a:p>
          <a:p>
            <a:pPr algn="just">
              <a:lnSpc>
                <a:spcPct val="160000"/>
              </a:lnSpc>
            </a:pPr>
            <a:r>
              <a:rPr lang="en-US" dirty="0">
                <a:solidFill>
                  <a:srgbClr val="314259"/>
                </a:solidFill>
                <a:latin typeface="proxima nova rg"/>
              </a:rPr>
              <a:t>The Harmonized System (HS) or International Trade Classification (Harmonized System) ITC(HS) is now widely adopted.</a:t>
            </a:r>
          </a:p>
          <a:p>
            <a:pPr algn="just">
              <a:lnSpc>
                <a:spcPct val="160000"/>
              </a:lnSpc>
            </a:pPr>
            <a:r>
              <a:rPr lang="en-US" dirty="0">
                <a:solidFill>
                  <a:srgbClr val="314259"/>
                </a:solidFill>
                <a:latin typeface="proxima nova rg"/>
              </a:rPr>
              <a:t>Harmonization has significantly benefited nations, companies, exporters, and importers.</a:t>
            </a:r>
          </a:p>
          <a:p>
            <a:pPr algn="just">
              <a:lnSpc>
                <a:spcPct val="160000"/>
              </a:lnSpc>
            </a:pPr>
            <a:r>
              <a:rPr lang="en-US" dirty="0">
                <a:solidFill>
                  <a:srgbClr val="314259"/>
                </a:solidFill>
                <a:latin typeface="proxima nova rg"/>
              </a:rPr>
              <a:t>It allows for a common understanding of product classification, streamlining international trade.</a:t>
            </a:r>
          </a:p>
          <a:p>
            <a:pPr algn="just">
              <a:lnSpc>
                <a:spcPct val="160000"/>
              </a:lnSpc>
            </a:pPr>
            <a:r>
              <a:rPr lang="en-US" dirty="0">
                <a:solidFill>
                  <a:srgbClr val="314259"/>
                </a:solidFill>
                <a:latin typeface="proxima nova rg"/>
              </a:rPr>
              <a:t>The adoption of HS contributes to better planning and reduces confusion regarding customs duties.</a:t>
            </a:r>
          </a:p>
          <a:p>
            <a:pPr algn="just">
              <a:lnSpc>
                <a:spcPct val="160000"/>
              </a:lnSpc>
            </a:pPr>
            <a:r>
              <a:rPr lang="en-US" dirty="0">
                <a:solidFill>
                  <a:srgbClr val="314259"/>
                </a:solidFill>
                <a:latin typeface="proxima nova rg"/>
              </a:rPr>
              <a:t>Harmonization has played a key role in achieving clarity and uniformity in the international trade classification system.</a:t>
            </a:r>
          </a:p>
          <a:p>
            <a:pPr algn="just"/>
            <a:endParaRPr lang="en-IN" dirty="0"/>
          </a:p>
        </p:txBody>
      </p:sp>
    </p:spTree>
    <p:extLst>
      <p:ext uri="{BB962C8B-B14F-4D97-AF65-F5344CB8AC3E}">
        <p14:creationId xmlns:p14="http://schemas.microsoft.com/office/powerpoint/2010/main" val="115590670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ABE2-F213-CB3A-3436-7022686E75D3}"/>
              </a:ext>
            </a:extLst>
          </p:cNvPr>
          <p:cNvSpPr>
            <a:spLocks noGrp="1"/>
          </p:cNvSpPr>
          <p:nvPr>
            <p:ph type="title"/>
          </p:nvPr>
        </p:nvSpPr>
        <p:spPr/>
        <p:txBody>
          <a:bodyPr/>
          <a:lstStyle/>
          <a:p>
            <a:r>
              <a:rPr lang="en-IN" dirty="0"/>
              <a:t>Tools for classification</a:t>
            </a:r>
          </a:p>
        </p:txBody>
      </p:sp>
      <p:sp>
        <p:nvSpPr>
          <p:cNvPr id="3" name="Content Placeholder 2">
            <a:extLst>
              <a:ext uri="{FF2B5EF4-FFF2-40B4-BE49-F238E27FC236}">
                <a16:creationId xmlns:a16="http://schemas.microsoft.com/office/drawing/2014/main" id="{740B89AD-5BF7-66B9-D9CF-854A477A3036}"/>
              </a:ext>
            </a:extLst>
          </p:cNvPr>
          <p:cNvSpPr>
            <a:spLocks noGrp="1"/>
          </p:cNvSpPr>
          <p:nvPr>
            <p:ph idx="1"/>
          </p:nvPr>
        </p:nvSpPr>
        <p:spPr/>
        <p:txBody>
          <a:bodyPr>
            <a:normAutofit fontScale="92500" lnSpcReduction="10000"/>
          </a:bodyPr>
          <a:lstStyle/>
          <a:p>
            <a:r>
              <a:rPr lang="en-US" sz="2400" dirty="0">
                <a:latin typeface="+mj-lt"/>
              </a:rPr>
              <a:t>ASSIGN CHAPTER</a:t>
            </a:r>
          </a:p>
          <a:p>
            <a:r>
              <a:rPr lang="en-US" sz="2400" dirty="0">
                <a:latin typeface="+mj-lt"/>
              </a:rPr>
              <a:t>REFER TO CHAPTER NOTES</a:t>
            </a:r>
          </a:p>
          <a:p>
            <a:r>
              <a:rPr lang="en-US" sz="2400" dirty="0">
                <a:latin typeface="+mj-lt"/>
              </a:rPr>
              <a:t>REFER TO SECTION NOTES</a:t>
            </a:r>
          </a:p>
          <a:p>
            <a:r>
              <a:rPr lang="en-US" sz="2400" dirty="0">
                <a:latin typeface="+mj-lt"/>
              </a:rPr>
              <a:t>ASSIGN HEADING &amp; SUBHEADING</a:t>
            </a:r>
          </a:p>
          <a:p>
            <a:r>
              <a:rPr lang="en-US" sz="2400" dirty="0">
                <a:latin typeface="+mj-lt"/>
              </a:rPr>
              <a:t>TECHNICAL DICTIONARY/GENERAL SCIENCE DICTIONARY</a:t>
            </a:r>
          </a:p>
          <a:p>
            <a:r>
              <a:rPr lang="en-US" sz="2400" dirty="0">
                <a:latin typeface="+mj-lt"/>
              </a:rPr>
              <a:t>ENGLISH DICTIONARY</a:t>
            </a:r>
          </a:p>
          <a:p>
            <a:r>
              <a:rPr lang="en-US" sz="2400" dirty="0">
                <a:latin typeface="+mj-lt"/>
              </a:rPr>
              <a:t>PRECEDENCES</a:t>
            </a:r>
          </a:p>
          <a:p>
            <a:r>
              <a:rPr lang="en-US" sz="2400" dirty="0">
                <a:latin typeface="+mj-lt"/>
              </a:rPr>
              <a:t>EXEMPTION NOTIFICATIONS</a:t>
            </a:r>
          </a:p>
          <a:p>
            <a:r>
              <a:rPr lang="en-US" sz="2400" dirty="0">
                <a:latin typeface="+mj-lt"/>
              </a:rPr>
              <a:t>GENERAL EXEMPTIONS</a:t>
            </a:r>
          </a:p>
          <a:p>
            <a:r>
              <a:rPr lang="en-US" sz="2400" dirty="0">
                <a:latin typeface="+mj-lt"/>
              </a:rPr>
              <a:t>SPECIFIC EXEMPTIONS</a:t>
            </a:r>
          </a:p>
          <a:p>
            <a:r>
              <a:rPr lang="en-US" sz="2400" dirty="0">
                <a:latin typeface="+mj-lt"/>
              </a:rPr>
              <a:t>AMENDMENTS </a:t>
            </a:r>
          </a:p>
          <a:p>
            <a:endParaRPr lang="en-US" sz="2400" dirty="0">
              <a:latin typeface="+mj-lt"/>
            </a:endParaRPr>
          </a:p>
          <a:p>
            <a:pPr marL="0" indent="0">
              <a:lnSpc>
                <a:spcPct val="80000"/>
              </a:lnSpc>
              <a:buClr>
                <a:schemeClr val="bg1"/>
              </a:buClr>
              <a:buNone/>
              <a:defRPr/>
            </a:pPr>
            <a:endParaRPr lang="en-US" sz="2400" dirty="0">
              <a:latin typeface="+mj-lt"/>
            </a:endParaRPr>
          </a:p>
          <a:p>
            <a:endParaRPr lang="en-US" sz="2400" dirty="0">
              <a:latin typeface="+mj-lt"/>
            </a:endParaRPr>
          </a:p>
          <a:p>
            <a:endParaRPr lang="en-IN" dirty="0"/>
          </a:p>
        </p:txBody>
      </p:sp>
    </p:spTree>
    <p:extLst>
      <p:ext uri="{BB962C8B-B14F-4D97-AF65-F5344CB8AC3E}">
        <p14:creationId xmlns:p14="http://schemas.microsoft.com/office/powerpoint/2010/main" val="943249307"/>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270A-F682-2E8C-1325-E483F3A64BCC}"/>
              </a:ext>
            </a:extLst>
          </p:cNvPr>
          <p:cNvSpPr>
            <a:spLocks noGrp="1"/>
          </p:cNvSpPr>
          <p:nvPr>
            <p:ph type="title"/>
          </p:nvPr>
        </p:nvSpPr>
        <p:spPr>
          <a:xfrm>
            <a:off x="609600" y="704088"/>
            <a:ext cx="10972800" cy="587156"/>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8E946B7-9149-5DB2-1086-9611F8B0D2AE}"/>
              </a:ext>
            </a:extLst>
          </p:cNvPr>
          <p:cNvSpPr>
            <a:spLocks noGrp="1"/>
          </p:cNvSpPr>
          <p:nvPr>
            <p:ph idx="1"/>
          </p:nvPr>
        </p:nvSpPr>
        <p:spPr>
          <a:xfrm>
            <a:off x="609600" y="1551709"/>
            <a:ext cx="10972800" cy="4772891"/>
          </a:xfrm>
        </p:spPr>
        <p:txBody>
          <a:bodyPr>
            <a:normAutofit lnSpcReduction="10000"/>
          </a:bodyPr>
          <a:lstStyle/>
          <a:p>
            <a:pPr algn="ctr"/>
            <a:r>
              <a:rPr lang="en-IN" sz="1600" dirty="0"/>
              <a:t>Harmonised Tariff system</a:t>
            </a:r>
          </a:p>
          <a:p>
            <a:pPr algn="ctr"/>
            <a:endParaRPr lang="en-IN" dirty="0"/>
          </a:p>
          <a:p>
            <a:pPr algn="ctr"/>
            <a:endParaRPr lang="en-IN" sz="1600" dirty="0"/>
          </a:p>
          <a:p>
            <a:pPr algn="ctr"/>
            <a:r>
              <a:rPr lang="en-IN" sz="1600" dirty="0"/>
              <a:t>Divided into two schedules. Schedule 1 is Import Policy &amp; Schedule 2 is Export Policy</a:t>
            </a:r>
          </a:p>
          <a:p>
            <a:pPr algn="ctr"/>
            <a:endParaRPr lang="en-IN" sz="1600" dirty="0"/>
          </a:p>
          <a:p>
            <a:pPr algn="ctr"/>
            <a:endParaRPr lang="en-IN" sz="1600" dirty="0"/>
          </a:p>
          <a:p>
            <a:pPr algn="ctr"/>
            <a:endParaRPr lang="en-IN" sz="1600" dirty="0"/>
          </a:p>
          <a:p>
            <a:pPr algn="ctr"/>
            <a:r>
              <a:rPr lang="en-IN" sz="1600" dirty="0"/>
              <a:t>21 Sections, 98 Chapters, 11500 tariff lines</a:t>
            </a:r>
          </a:p>
          <a:p>
            <a:pPr algn="ctr"/>
            <a:endParaRPr lang="en-IN" sz="1600" dirty="0"/>
          </a:p>
          <a:p>
            <a:pPr algn="ctr"/>
            <a:endParaRPr lang="en-IN" sz="1600" dirty="0"/>
          </a:p>
          <a:p>
            <a:pPr algn="ctr"/>
            <a:endParaRPr lang="en-IN" sz="1600" dirty="0"/>
          </a:p>
          <a:p>
            <a:pPr algn="ctr"/>
            <a:r>
              <a:rPr lang="en-IN" sz="1600" dirty="0"/>
              <a:t>Tariff  harmonised with 6 digits.  India uses 8 digits</a:t>
            </a:r>
          </a:p>
          <a:p>
            <a:pPr algn="ctr"/>
            <a:endParaRPr lang="en-IN" sz="1600" dirty="0"/>
          </a:p>
          <a:p>
            <a:pPr algn="ctr"/>
            <a:endParaRPr lang="en-IN" sz="1600" dirty="0"/>
          </a:p>
          <a:p>
            <a:pPr algn="ctr"/>
            <a:endParaRPr lang="en-IN" sz="1600" dirty="0"/>
          </a:p>
          <a:p>
            <a:pPr algn="ctr"/>
            <a:r>
              <a:rPr lang="en-IN" sz="1600" dirty="0"/>
              <a:t>First two digits refers to Chapter, second 2 digits refer to Heading, </a:t>
            </a:r>
          </a:p>
          <a:p>
            <a:pPr marL="0" indent="0" algn="ctr">
              <a:buNone/>
            </a:pPr>
            <a:r>
              <a:rPr lang="en-IN" sz="1600" dirty="0"/>
              <a:t>3</a:t>
            </a:r>
            <a:r>
              <a:rPr lang="en-IN" sz="1600" baseline="30000" dirty="0"/>
              <a:t>rd</a:t>
            </a:r>
            <a:r>
              <a:rPr lang="en-IN" sz="1600" dirty="0"/>
              <a:t> 2 digits refer to sub heading and 4</a:t>
            </a:r>
            <a:r>
              <a:rPr lang="en-IN" sz="1600" baseline="30000" dirty="0"/>
              <a:t>th</a:t>
            </a:r>
            <a:r>
              <a:rPr lang="en-IN" sz="1600" dirty="0"/>
              <a:t> 2 digits refer to tariff line</a:t>
            </a:r>
          </a:p>
        </p:txBody>
      </p:sp>
      <p:sp>
        <p:nvSpPr>
          <p:cNvPr id="4" name="Arrow: Down 3">
            <a:extLst>
              <a:ext uri="{FF2B5EF4-FFF2-40B4-BE49-F238E27FC236}">
                <a16:creationId xmlns:a16="http://schemas.microsoft.com/office/drawing/2014/main" id="{8651A25C-1C86-3D87-FF23-36CB5D357E0E}"/>
              </a:ext>
            </a:extLst>
          </p:cNvPr>
          <p:cNvSpPr/>
          <p:nvPr/>
        </p:nvSpPr>
        <p:spPr>
          <a:xfrm>
            <a:off x="6088934" y="2022186"/>
            <a:ext cx="484632" cy="5357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Arrow: Down 8">
            <a:extLst>
              <a:ext uri="{FF2B5EF4-FFF2-40B4-BE49-F238E27FC236}">
                <a16:creationId xmlns:a16="http://schemas.microsoft.com/office/drawing/2014/main" id="{4F8BB0F6-A6B4-0290-274C-2E07CE5D7C83}"/>
              </a:ext>
            </a:extLst>
          </p:cNvPr>
          <p:cNvSpPr/>
          <p:nvPr/>
        </p:nvSpPr>
        <p:spPr>
          <a:xfrm>
            <a:off x="6118814" y="2906742"/>
            <a:ext cx="484632" cy="5357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 name="Arrow: Down 9">
            <a:extLst>
              <a:ext uri="{FF2B5EF4-FFF2-40B4-BE49-F238E27FC236}">
                <a16:creationId xmlns:a16="http://schemas.microsoft.com/office/drawing/2014/main" id="{42D5461A-9D38-4207-408E-40F6D88C483A}"/>
              </a:ext>
            </a:extLst>
          </p:cNvPr>
          <p:cNvSpPr/>
          <p:nvPr/>
        </p:nvSpPr>
        <p:spPr>
          <a:xfrm>
            <a:off x="6096000" y="4079962"/>
            <a:ext cx="484632" cy="5357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 name="Arrow: Down 10">
            <a:extLst>
              <a:ext uri="{FF2B5EF4-FFF2-40B4-BE49-F238E27FC236}">
                <a16:creationId xmlns:a16="http://schemas.microsoft.com/office/drawing/2014/main" id="{9AFE8EFF-86EB-3B03-EC52-56934F35C9AD}"/>
              </a:ext>
            </a:extLst>
          </p:cNvPr>
          <p:cNvSpPr/>
          <p:nvPr/>
        </p:nvSpPr>
        <p:spPr>
          <a:xfrm>
            <a:off x="6096000" y="5038436"/>
            <a:ext cx="484632" cy="5357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3721110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BB09-318B-5BF0-357F-A1106B2855A9}"/>
              </a:ext>
            </a:extLst>
          </p:cNvPr>
          <p:cNvSpPr>
            <a:spLocks noGrp="1"/>
          </p:cNvSpPr>
          <p:nvPr>
            <p:ph type="title"/>
          </p:nvPr>
        </p:nvSpPr>
        <p:spPr/>
        <p:txBody>
          <a:bodyPr/>
          <a:lstStyle/>
          <a:p>
            <a:r>
              <a:rPr lang="en-IN" dirty="0"/>
              <a:t>Introduction to Customs Law</a:t>
            </a:r>
          </a:p>
        </p:txBody>
      </p:sp>
      <p:sp>
        <p:nvSpPr>
          <p:cNvPr id="3" name="Content Placeholder 2">
            <a:extLst>
              <a:ext uri="{FF2B5EF4-FFF2-40B4-BE49-F238E27FC236}">
                <a16:creationId xmlns:a16="http://schemas.microsoft.com/office/drawing/2014/main" id="{EB25D431-FE8C-FF69-9D70-E1D694E4664F}"/>
              </a:ext>
            </a:extLst>
          </p:cNvPr>
          <p:cNvSpPr>
            <a:spLocks noGrp="1"/>
          </p:cNvSpPr>
          <p:nvPr>
            <p:ph idx="1"/>
          </p:nvPr>
        </p:nvSpPr>
        <p:spPr/>
        <p:txBody>
          <a:bodyPr>
            <a:normAutofit/>
          </a:bodyPr>
          <a:lstStyle/>
          <a:p>
            <a:pPr marL="0" indent="0" algn="just">
              <a:buNone/>
            </a:pPr>
            <a:r>
              <a:rPr lang="en-IN" dirty="0"/>
              <a:t>Background of Customs Law</a:t>
            </a:r>
          </a:p>
          <a:p>
            <a:pPr algn="just"/>
            <a:r>
              <a:rPr lang="en-US" b="0" i="0" dirty="0">
                <a:solidFill>
                  <a:srgbClr val="6A6A6A"/>
                </a:solidFill>
                <a:effectLst/>
                <a:latin typeface="Faustina"/>
              </a:rPr>
              <a:t>Customs duty is on import into India and export out of India. </a:t>
            </a:r>
          </a:p>
          <a:p>
            <a:pPr algn="just"/>
            <a:r>
              <a:rPr lang="en-US" b="0" i="0" dirty="0">
                <a:solidFill>
                  <a:srgbClr val="6A6A6A"/>
                </a:solidFill>
                <a:effectLst/>
                <a:latin typeface="Faustina"/>
              </a:rPr>
              <a:t>As per ancient custom, a merchant entering a kingdom with his goods had to make a suitable gift to the King.</a:t>
            </a:r>
          </a:p>
          <a:p>
            <a:pPr algn="just"/>
            <a:r>
              <a:rPr lang="en-US" dirty="0">
                <a:solidFill>
                  <a:srgbClr val="6A6A6A"/>
                </a:solidFill>
                <a:latin typeface="Faustina"/>
              </a:rPr>
              <a:t>Also it was a custom for a king to bring some gifts when he visits other king .</a:t>
            </a:r>
          </a:p>
          <a:p>
            <a:pPr algn="just"/>
            <a:r>
              <a:rPr lang="en-US" b="0" i="0" dirty="0">
                <a:solidFill>
                  <a:srgbClr val="6A6A6A"/>
                </a:solidFill>
                <a:effectLst/>
                <a:latin typeface="Faustina"/>
              </a:rPr>
              <a:t>Britishers  found this a novel way to collect money and they introduced Customs Duty</a:t>
            </a:r>
          </a:p>
        </p:txBody>
      </p:sp>
    </p:spTree>
    <p:extLst>
      <p:ext uri="{BB962C8B-B14F-4D97-AF65-F5344CB8AC3E}">
        <p14:creationId xmlns:p14="http://schemas.microsoft.com/office/powerpoint/2010/main" val="3331519573"/>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371A-6870-575C-5224-7FE540A1B4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C111E0E-1A04-EF3D-8F0A-8C06A8AF8BB3}"/>
              </a:ext>
            </a:extLst>
          </p:cNvPr>
          <p:cNvSpPr>
            <a:spLocks noGrp="1"/>
          </p:cNvSpPr>
          <p:nvPr>
            <p:ph idx="1"/>
          </p:nvPr>
        </p:nvSpPr>
        <p:spPr/>
        <p:txBody>
          <a:bodyPr>
            <a:normAutofit fontScale="70000" lnSpcReduction="20000"/>
          </a:bodyPr>
          <a:lstStyle/>
          <a:p>
            <a:pPr marL="0" indent="0" algn="just">
              <a:lnSpc>
                <a:spcPct val="150000"/>
              </a:lnSpc>
              <a:buNone/>
            </a:pPr>
            <a:r>
              <a:rPr lang="en-GB" sz="2800" dirty="0">
                <a:latin typeface="Century" pitchFamily="18" charset="0"/>
              </a:rPr>
              <a:t>The main objectives of levying a customs duty are to:</a:t>
            </a:r>
          </a:p>
          <a:p>
            <a:pPr lvl="0" algn="just">
              <a:lnSpc>
                <a:spcPct val="150000"/>
              </a:lnSpc>
            </a:pPr>
            <a:r>
              <a:rPr lang="en-GB" sz="2800" dirty="0">
                <a:latin typeface="Century" pitchFamily="18" charset="0"/>
              </a:rPr>
              <a:t>Ensure that nothing goes out of a country against the laws of the land and rules and regulations are followed as enforced by customs authorities.</a:t>
            </a:r>
          </a:p>
          <a:p>
            <a:pPr lvl="0" algn="just">
              <a:lnSpc>
                <a:spcPct val="150000"/>
              </a:lnSpc>
            </a:pPr>
            <a:r>
              <a:rPr lang="en-GB" sz="2800" dirty="0">
                <a:latin typeface="Century" pitchFamily="18" charset="0"/>
              </a:rPr>
              <a:t>Check the authenticity of the value of goods as per customs valuation rules to prevent over and under invoicing.</a:t>
            </a:r>
          </a:p>
          <a:p>
            <a:pPr lvl="0" algn="just">
              <a:lnSpc>
                <a:spcPct val="150000"/>
              </a:lnSpc>
            </a:pPr>
            <a:r>
              <a:rPr lang="en-GB" sz="2800" dirty="0">
                <a:latin typeface="Century" pitchFamily="18" charset="0"/>
              </a:rPr>
              <a:t>Assess export duty as per the Customs Tariff Act. </a:t>
            </a:r>
          </a:p>
          <a:p>
            <a:pPr lvl="0" algn="just">
              <a:lnSpc>
                <a:spcPct val="150000"/>
              </a:lnSpc>
            </a:pPr>
            <a:r>
              <a:rPr lang="en-GB" sz="2800" dirty="0">
                <a:latin typeface="Century" pitchFamily="18" charset="0"/>
              </a:rPr>
              <a:t>Check that all the set provisions are being followed by export and import authorities.</a:t>
            </a:r>
          </a:p>
          <a:p>
            <a:pPr lvl="0" algn="just">
              <a:lnSpc>
                <a:spcPct val="150000"/>
              </a:lnSpc>
            </a:pPr>
            <a:r>
              <a:rPr lang="en-GB" sz="2800" dirty="0">
                <a:latin typeface="Century" pitchFamily="18" charset="0"/>
              </a:rPr>
              <a:t>Maintain all import and export data. </a:t>
            </a:r>
          </a:p>
          <a:p>
            <a:pPr lvl="0" algn="just">
              <a:lnSpc>
                <a:spcPct val="150000"/>
              </a:lnSpc>
            </a:pPr>
            <a:r>
              <a:rPr lang="en-GB" sz="2800" dirty="0">
                <a:latin typeface="Century" pitchFamily="18" charset="0"/>
              </a:rPr>
              <a:t>Prevent the import of drugs (like opium) for illegal use in the country.</a:t>
            </a:r>
          </a:p>
          <a:p>
            <a:endParaRPr lang="en-IN" dirty="0"/>
          </a:p>
        </p:txBody>
      </p:sp>
    </p:spTree>
    <p:extLst>
      <p:ext uri="{BB962C8B-B14F-4D97-AF65-F5344CB8AC3E}">
        <p14:creationId xmlns:p14="http://schemas.microsoft.com/office/powerpoint/2010/main" val="199082277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E781-1FBA-8357-627D-60CC58F1758E}"/>
              </a:ext>
            </a:extLst>
          </p:cNvPr>
          <p:cNvSpPr>
            <a:spLocks noGrp="1"/>
          </p:cNvSpPr>
          <p:nvPr>
            <p:ph type="title"/>
          </p:nvPr>
        </p:nvSpPr>
        <p:spPr/>
        <p:txBody>
          <a:bodyPr/>
          <a:lstStyle/>
          <a:p>
            <a:r>
              <a:rPr lang="en-IN" dirty="0"/>
              <a:t>CBIC</a:t>
            </a:r>
          </a:p>
        </p:txBody>
      </p:sp>
      <p:sp>
        <p:nvSpPr>
          <p:cNvPr id="3" name="Content Placeholder 2">
            <a:extLst>
              <a:ext uri="{FF2B5EF4-FFF2-40B4-BE49-F238E27FC236}">
                <a16:creationId xmlns:a16="http://schemas.microsoft.com/office/drawing/2014/main" id="{ECDEB6CE-FB34-92AA-FDAA-4E8CE2857446}"/>
              </a:ext>
            </a:extLst>
          </p:cNvPr>
          <p:cNvSpPr>
            <a:spLocks noGrp="1"/>
          </p:cNvSpPr>
          <p:nvPr>
            <p:ph idx="1"/>
          </p:nvPr>
        </p:nvSpPr>
        <p:spPr/>
        <p:txBody>
          <a:bodyPr>
            <a:normAutofit fontScale="92500" lnSpcReduction="10000"/>
          </a:bodyPr>
          <a:lstStyle/>
          <a:p>
            <a:pPr algn="just">
              <a:lnSpc>
                <a:spcPct val="150000"/>
              </a:lnSpc>
            </a:pPr>
            <a:r>
              <a:rPr lang="en-US" b="0" i="0" dirty="0">
                <a:solidFill>
                  <a:srgbClr val="000000"/>
                </a:solidFill>
                <a:effectLst/>
                <a:latin typeface="Noto Sans" panose="020B0502040204020203" pitchFamily="34" charset="0"/>
              </a:rPr>
              <a:t>Central Board of Indirect Taxes and Customs (erstwhile Central Board of Excise &amp; Customs) is a part of the Department of Revenue under the Ministry of Finance, Government of India. </a:t>
            </a:r>
          </a:p>
          <a:p>
            <a:pPr algn="just">
              <a:lnSpc>
                <a:spcPct val="150000"/>
              </a:lnSpc>
            </a:pPr>
            <a:r>
              <a:rPr lang="en-US" b="0" i="0" dirty="0">
                <a:solidFill>
                  <a:srgbClr val="000000"/>
                </a:solidFill>
                <a:effectLst/>
                <a:latin typeface="Noto Sans" panose="020B0502040204020203" pitchFamily="34" charset="0"/>
              </a:rPr>
              <a:t>It deals with the tasks of formulation of policy concerning levy and collection of Customs, Central Excise duties, Central Goods &amp; Services Tax and IGST, prevention of smuggling and administration of matters relating to Customs, Central Excise, Central Goods &amp; Services Tax, IGST and Narcotics to the extent under CBIC's purview</a:t>
            </a:r>
            <a:endParaRPr lang="en-IN" dirty="0"/>
          </a:p>
        </p:txBody>
      </p:sp>
    </p:spTree>
    <p:extLst>
      <p:ext uri="{BB962C8B-B14F-4D97-AF65-F5344CB8AC3E}">
        <p14:creationId xmlns:p14="http://schemas.microsoft.com/office/powerpoint/2010/main" val="47014448"/>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Evolution of Customs</a:t>
            </a:r>
            <a:endParaRPr lang="en-US" dirty="0"/>
          </a:p>
        </p:txBody>
      </p:sp>
      <p:graphicFrame>
        <p:nvGraphicFramePr>
          <p:cNvPr id="4" name="Content Placeholder 3"/>
          <p:cNvGraphicFramePr>
            <a:graphicFrameLocks noGrp="1"/>
          </p:cNvGraphicFramePr>
          <p:nvPr>
            <p:ph idx="1"/>
          </p:nvPr>
        </p:nvGraphicFramePr>
        <p:xfrm>
          <a:off x="965200" y="1847088"/>
          <a:ext cx="10617200" cy="4807709"/>
        </p:xfrm>
        <a:graphic>
          <a:graphicData uri="http://schemas.openxmlformats.org/drawingml/2006/table">
            <a:tbl>
              <a:tblPr firstRow="1" bandRow="1">
                <a:tableStyleId>{5C22544A-7EE6-4342-B048-85BDC9FD1C3A}</a:tableStyleId>
              </a:tblPr>
              <a:tblGrid>
                <a:gridCol w="1990703">
                  <a:extLst>
                    <a:ext uri="{9D8B030D-6E8A-4147-A177-3AD203B41FA5}">
                      <a16:colId xmlns:a16="http://schemas.microsoft.com/office/drawing/2014/main" val="20000"/>
                    </a:ext>
                  </a:extLst>
                </a:gridCol>
                <a:gridCol w="8626497">
                  <a:extLst>
                    <a:ext uri="{9D8B030D-6E8A-4147-A177-3AD203B41FA5}">
                      <a16:colId xmlns:a16="http://schemas.microsoft.com/office/drawing/2014/main" val="20001"/>
                    </a:ext>
                  </a:extLst>
                </a:gridCol>
              </a:tblGrid>
              <a:tr h="523044">
                <a:tc>
                  <a:txBody>
                    <a:bodyPr/>
                    <a:lstStyle/>
                    <a:p>
                      <a:r>
                        <a:rPr lang="en-IN" dirty="0"/>
                        <a:t>Year</a:t>
                      </a:r>
                      <a:endParaRPr lang="en-US" dirty="0"/>
                    </a:p>
                  </a:txBody>
                  <a:tcPr marL="80998" marR="80998"/>
                </a:tc>
                <a:tc>
                  <a:txBody>
                    <a:bodyPr/>
                    <a:lstStyle/>
                    <a:p>
                      <a:r>
                        <a:rPr lang="en-IN" dirty="0"/>
                        <a:t>Progress</a:t>
                      </a:r>
                      <a:endParaRPr lang="en-US" dirty="0"/>
                    </a:p>
                  </a:txBody>
                  <a:tcPr marL="80998" marR="80998"/>
                </a:tc>
                <a:extLst>
                  <a:ext uri="{0D108BD9-81ED-4DB2-BD59-A6C34878D82A}">
                    <a16:rowId xmlns:a16="http://schemas.microsoft.com/office/drawing/2014/main" val="10000"/>
                  </a:ext>
                </a:extLst>
              </a:tr>
              <a:tr h="523044">
                <a:tc>
                  <a:txBody>
                    <a:bodyPr/>
                    <a:lstStyle/>
                    <a:p>
                      <a:r>
                        <a:rPr lang="en-IN" dirty="0"/>
                        <a:t>1788</a:t>
                      </a:r>
                      <a:endParaRPr lang="en-US" dirty="0"/>
                    </a:p>
                  </a:txBody>
                  <a:tcPr marL="80998" marR="80998"/>
                </a:tc>
                <a:tc>
                  <a:txBody>
                    <a:bodyPr/>
                    <a:lstStyle/>
                    <a:p>
                      <a:r>
                        <a:rPr lang="en-IN" dirty="0"/>
                        <a:t>Customs duty collection</a:t>
                      </a:r>
                      <a:r>
                        <a:rPr lang="en-IN" baseline="0" dirty="0"/>
                        <a:t> was abolished by Lord Cornwallis</a:t>
                      </a:r>
                    </a:p>
                  </a:txBody>
                  <a:tcPr marL="80998" marR="80998"/>
                </a:tc>
                <a:extLst>
                  <a:ext uri="{0D108BD9-81ED-4DB2-BD59-A6C34878D82A}">
                    <a16:rowId xmlns:a16="http://schemas.microsoft.com/office/drawing/2014/main" val="10001"/>
                  </a:ext>
                </a:extLst>
              </a:tr>
              <a:tr h="523044">
                <a:tc>
                  <a:txBody>
                    <a:bodyPr/>
                    <a:lstStyle/>
                    <a:p>
                      <a:r>
                        <a:rPr lang="en-IN" dirty="0"/>
                        <a:t>1801</a:t>
                      </a:r>
                      <a:endParaRPr lang="en-US" dirty="0"/>
                    </a:p>
                  </a:txBody>
                  <a:tcPr marL="80998" marR="80998"/>
                </a:tc>
                <a:tc>
                  <a:txBody>
                    <a:bodyPr/>
                    <a:lstStyle/>
                    <a:p>
                      <a:r>
                        <a:rPr lang="en-IN" baseline="0" dirty="0"/>
                        <a:t>Reintroduced </a:t>
                      </a:r>
                    </a:p>
                  </a:txBody>
                  <a:tcPr marL="80998" marR="80998"/>
                </a:tc>
                <a:extLst>
                  <a:ext uri="{0D108BD9-81ED-4DB2-BD59-A6C34878D82A}">
                    <a16:rowId xmlns:a16="http://schemas.microsoft.com/office/drawing/2014/main" val="10002"/>
                  </a:ext>
                </a:extLst>
              </a:tr>
              <a:tr h="523044">
                <a:tc>
                  <a:txBody>
                    <a:bodyPr/>
                    <a:lstStyle/>
                    <a:p>
                      <a:r>
                        <a:rPr lang="en-IN" dirty="0"/>
                        <a:t>1878</a:t>
                      </a:r>
                      <a:endParaRPr lang="en-US" dirty="0"/>
                    </a:p>
                  </a:txBody>
                  <a:tcPr marL="80998" marR="80998"/>
                </a:tc>
                <a:tc>
                  <a:txBody>
                    <a:bodyPr/>
                    <a:lstStyle/>
                    <a:p>
                      <a:r>
                        <a:rPr lang="en-IN" baseline="0" dirty="0"/>
                        <a:t>Sea Customs Act enacted</a:t>
                      </a:r>
                    </a:p>
                  </a:txBody>
                  <a:tcPr marL="80998" marR="80998"/>
                </a:tc>
                <a:extLst>
                  <a:ext uri="{0D108BD9-81ED-4DB2-BD59-A6C34878D82A}">
                    <a16:rowId xmlns:a16="http://schemas.microsoft.com/office/drawing/2014/main" val="10003"/>
                  </a:ext>
                </a:extLst>
              </a:tr>
              <a:tr h="523044">
                <a:tc>
                  <a:txBody>
                    <a:bodyPr/>
                    <a:lstStyle/>
                    <a:p>
                      <a:r>
                        <a:rPr lang="en-IN" dirty="0"/>
                        <a:t>1924</a:t>
                      </a:r>
                      <a:endParaRPr lang="en-US" dirty="0"/>
                    </a:p>
                  </a:txBody>
                  <a:tcPr marL="80998" marR="80998"/>
                </a:tc>
                <a:tc>
                  <a:txBody>
                    <a:bodyPr/>
                    <a:lstStyle/>
                    <a:p>
                      <a:r>
                        <a:rPr lang="en-IN" baseline="0" dirty="0"/>
                        <a:t>Land Customs Act enacted</a:t>
                      </a:r>
                    </a:p>
                  </a:txBody>
                  <a:tcPr marL="80998" marR="80998"/>
                </a:tc>
                <a:extLst>
                  <a:ext uri="{0D108BD9-81ED-4DB2-BD59-A6C34878D82A}">
                    <a16:rowId xmlns:a16="http://schemas.microsoft.com/office/drawing/2014/main" val="10004"/>
                  </a:ext>
                </a:extLst>
              </a:tr>
              <a:tr h="902790">
                <a:tc>
                  <a:txBody>
                    <a:bodyPr/>
                    <a:lstStyle/>
                    <a:p>
                      <a:r>
                        <a:rPr lang="en-IN" dirty="0"/>
                        <a:t>1934</a:t>
                      </a:r>
                      <a:endParaRPr lang="en-US" dirty="0"/>
                    </a:p>
                  </a:txBody>
                  <a:tcPr marL="80998" marR="80998"/>
                </a:tc>
                <a:tc>
                  <a:txBody>
                    <a:bodyPr/>
                    <a:lstStyle/>
                    <a:p>
                      <a:r>
                        <a:rPr lang="en-IN" baseline="0" dirty="0"/>
                        <a:t>Air customs was controlled by Indian Aircraft Act 1934 , earlier it was 1911</a:t>
                      </a:r>
                    </a:p>
                  </a:txBody>
                  <a:tcPr marL="80998" marR="80998"/>
                </a:tc>
                <a:extLst>
                  <a:ext uri="{0D108BD9-81ED-4DB2-BD59-A6C34878D82A}">
                    <a16:rowId xmlns:a16="http://schemas.microsoft.com/office/drawing/2014/main" val="10005"/>
                  </a:ext>
                </a:extLst>
              </a:tr>
              <a:tr h="1289699">
                <a:tc>
                  <a:txBody>
                    <a:bodyPr/>
                    <a:lstStyle/>
                    <a:p>
                      <a:r>
                        <a:rPr lang="en-IN" dirty="0"/>
                        <a:t>1962</a:t>
                      </a:r>
                      <a:endParaRPr lang="en-US" dirty="0"/>
                    </a:p>
                  </a:txBody>
                  <a:tcPr marL="80998" marR="80998"/>
                </a:tc>
                <a:tc>
                  <a:txBody>
                    <a:bodyPr/>
                    <a:lstStyle/>
                    <a:p>
                      <a:r>
                        <a:rPr lang="en-GB" sz="1800" kern="1200" dirty="0">
                          <a:solidFill>
                            <a:schemeClr val="dk1"/>
                          </a:solidFill>
                          <a:latin typeface="+mn-lt"/>
                          <a:ea typeface="+mn-ea"/>
                          <a:cs typeface="+mn-cs"/>
                        </a:rPr>
                        <a:t>Customs Act, 1962, repealed</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all the earlier enactments</a:t>
                      </a:r>
                      <a:r>
                        <a:rPr lang="en-GB" sz="1800" kern="1200" baseline="0" dirty="0">
                          <a:solidFill>
                            <a:schemeClr val="dk1"/>
                          </a:solidFill>
                          <a:latin typeface="+mn-lt"/>
                          <a:ea typeface="+mn-ea"/>
                          <a:cs typeface="+mn-cs"/>
                        </a:rPr>
                        <a:t> and consolidated Air , Sea and Land customs</a:t>
                      </a:r>
                      <a:endParaRPr lang="en-GB" sz="1800" kern="1200" dirty="0">
                        <a:solidFill>
                          <a:schemeClr val="dk1"/>
                        </a:solidFill>
                        <a:latin typeface="+mn-lt"/>
                        <a:ea typeface="+mn-ea"/>
                        <a:cs typeface="+mn-cs"/>
                      </a:endParaRPr>
                    </a:p>
                    <a:p>
                      <a:endParaRPr lang="en-IN" baseline="0" dirty="0"/>
                    </a:p>
                  </a:txBody>
                  <a:tcPr marL="80998" marR="80998"/>
                </a:tc>
                <a:extLst>
                  <a:ext uri="{0D108BD9-81ED-4DB2-BD59-A6C34878D82A}">
                    <a16:rowId xmlns:a16="http://schemas.microsoft.com/office/drawing/2014/main" val="10006"/>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7625-B695-72D7-5692-6FE5AA201C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6EFA6D8-B2A6-378A-209D-A32949C7A36D}"/>
              </a:ext>
            </a:extLst>
          </p:cNvPr>
          <p:cNvSpPr>
            <a:spLocks noGrp="1"/>
          </p:cNvSpPr>
          <p:nvPr>
            <p:ph idx="1"/>
          </p:nvPr>
        </p:nvSpPr>
        <p:spPr/>
        <p:txBody>
          <a:bodyPr>
            <a:normAutofit fontScale="77500" lnSpcReduction="20000"/>
          </a:bodyPr>
          <a:lstStyle/>
          <a:p>
            <a:pPr marL="0" indent="0" algn="just">
              <a:lnSpc>
                <a:spcPct val="160000"/>
              </a:lnSpc>
              <a:buNone/>
            </a:pPr>
            <a:r>
              <a:rPr lang="en-GB" sz="3200" dirty="0">
                <a:latin typeface="Century" pitchFamily="18" charset="0"/>
              </a:rPr>
              <a:t>Customs in India</a:t>
            </a:r>
            <a:endParaRPr lang="en-US" sz="3200" dirty="0">
              <a:latin typeface="Century" pitchFamily="18" charset="0"/>
            </a:endParaRPr>
          </a:p>
          <a:p>
            <a:pPr marL="0" indent="0" algn="just">
              <a:lnSpc>
                <a:spcPct val="160000"/>
              </a:lnSpc>
              <a:buNone/>
            </a:pPr>
            <a:r>
              <a:rPr lang="en-GB" sz="2800" dirty="0">
                <a:latin typeface="Century" panose="02040604050505020304" pitchFamily="18" charset="0"/>
              </a:rPr>
              <a:t>India is a part of various international customs agreements set by global institutions. Some of these institutions are as follows: </a:t>
            </a:r>
          </a:p>
          <a:p>
            <a:pPr lvl="0" algn="just">
              <a:lnSpc>
                <a:spcPct val="160000"/>
              </a:lnSpc>
            </a:pPr>
            <a:r>
              <a:rPr lang="en-GB" sz="2800" b="1" dirty="0">
                <a:latin typeface="Century" panose="02040604050505020304" pitchFamily="18" charset="0"/>
              </a:rPr>
              <a:t>World Trade Organisation (WTO)</a:t>
            </a:r>
            <a:r>
              <a:rPr lang="en-GB" sz="2800" dirty="0">
                <a:latin typeface="Century" panose="02040604050505020304" pitchFamily="18" charset="0"/>
              </a:rPr>
              <a:t>: WTO, headquartered at Geneva, Switzerland, consists of 153 members and represents more than 97% of the world trade. </a:t>
            </a:r>
          </a:p>
          <a:p>
            <a:pPr lvl="0" algn="just">
              <a:lnSpc>
                <a:spcPct val="160000"/>
              </a:lnSpc>
            </a:pPr>
            <a:r>
              <a:rPr lang="en-GB" sz="2800" b="1" dirty="0">
                <a:latin typeface="Century" panose="02040604050505020304" pitchFamily="18" charset="0"/>
              </a:rPr>
              <a:t>World Customs Organisation (WCO)</a:t>
            </a:r>
            <a:r>
              <a:rPr lang="en-GB" sz="2800" dirty="0">
                <a:latin typeface="Century" panose="02040604050505020304" pitchFamily="18" charset="0"/>
              </a:rPr>
              <a:t>: WCO is an independent inter-governmental body established in 1952. </a:t>
            </a:r>
          </a:p>
          <a:p>
            <a:endParaRPr lang="en-IN" dirty="0"/>
          </a:p>
        </p:txBody>
      </p:sp>
    </p:spTree>
    <p:extLst>
      <p:ext uri="{BB962C8B-B14F-4D97-AF65-F5344CB8AC3E}">
        <p14:creationId xmlns:p14="http://schemas.microsoft.com/office/powerpoint/2010/main" val="2864795137"/>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9556-4149-71BB-329F-D2F5C8BEB182}"/>
              </a:ext>
            </a:extLst>
          </p:cNvPr>
          <p:cNvSpPr>
            <a:spLocks noGrp="1"/>
          </p:cNvSpPr>
          <p:nvPr>
            <p:ph type="title"/>
          </p:nvPr>
        </p:nvSpPr>
        <p:spPr/>
        <p:txBody>
          <a:bodyPr/>
          <a:lstStyle/>
          <a:p>
            <a:r>
              <a:rPr lang="en-US" dirty="0"/>
              <a:t>World Trade </a:t>
            </a:r>
            <a:r>
              <a:rPr lang="en-US" dirty="0" err="1"/>
              <a:t>Organisation</a:t>
            </a:r>
            <a:endParaRPr lang="en-IN" dirty="0"/>
          </a:p>
        </p:txBody>
      </p:sp>
      <p:sp>
        <p:nvSpPr>
          <p:cNvPr id="3" name="Content Placeholder 2">
            <a:extLst>
              <a:ext uri="{FF2B5EF4-FFF2-40B4-BE49-F238E27FC236}">
                <a16:creationId xmlns:a16="http://schemas.microsoft.com/office/drawing/2014/main" id="{00CB3A67-722C-7A9E-20C7-1B39E59B4343}"/>
              </a:ext>
            </a:extLst>
          </p:cNvPr>
          <p:cNvSpPr>
            <a:spLocks noGrp="1"/>
          </p:cNvSpPr>
          <p:nvPr>
            <p:ph idx="1"/>
          </p:nvPr>
        </p:nvSpPr>
        <p:spPr/>
        <p:txBody>
          <a:bodyPr>
            <a:normAutofit fontScale="92500" lnSpcReduction="10000"/>
          </a:bodyPr>
          <a:lstStyle/>
          <a:p>
            <a:pPr>
              <a:lnSpc>
                <a:spcPct val="150000"/>
              </a:lnSpc>
            </a:pPr>
            <a:r>
              <a:rPr lang="en-GB" sz="2800" dirty="0">
                <a:latin typeface="Century" pitchFamily="18" charset="0"/>
              </a:rPr>
              <a:t>The World Trade Organization is an intergovernmental organization that regulates international trade. </a:t>
            </a:r>
          </a:p>
          <a:p>
            <a:pPr>
              <a:lnSpc>
                <a:spcPct val="150000"/>
              </a:lnSpc>
            </a:pPr>
            <a:r>
              <a:rPr lang="en-GB" sz="2800" dirty="0">
                <a:latin typeface="Century" pitchFamily="18" charset="0"/>
              </a:rPr>
              <a:t>Headquarters  Geneva, Switzerland</a:t>
            </a:r>
          </a:p>
          <a:p>
            <a:pPr>
              <a:lnSpc>
                <a:spcPct val="150000"/>
              </a:lnSpc>
            </a:pPr>
            <a:r>
              <a:rPr lang="en-GB" sz="2800" dirty="0">
                <a:latin typeface="Century" pitchFamily="18" charset="0"/>
              </a:rPr>
              <a:t>Purpose: Regulate international trade</a:t>
            </a:r>
          </a:p>
          <a:p>
            <a:pPr>
              <a:lnSpc>
                <a:spcPct val="150000"/>
              </a:lnSpc>
            </a:pPr>
            <a:r>
              <a:rPr lang="en-GB" sz="2800" dirty="0">
                <a:latin typeface="Century" pitchFamily="18" charset="0"/>
              </a:rPr>
              <a:t>Founded: 1 January 1995</a:t>
            </a:r>
          </a:p>
          <a:p>
            <a:pPr>
              <a:lnSpc>
                <a:spcPct val="150000"/>
              </a:lnSpc>
            </a:pPr>
            <a:r>
              <a:rPr lang="en-GB" sz="2800" dirty="0">
                <a:latin typeface="Century" pitchFamily="18" charset="0"/>
              </a:rPr>
              <a:t>Membership: 164 member states</a:t>
            </a:r>
          </a:p>
          <a:p>
            <a:pPr>
              <a:lnSpc>
                <a:spcPct val="150000"/>
              </a:lnSpc>
            </a:pPr>
            <a:r>
              <a:rPr lang="en-GB" sz="2800" dirty="0">
                <a:latin typeface="Century" pitchFamily="18" charset="0"/>
              </a:rPr>
              <a:t>Formation: 1 January 1995; 23 years ago</a:t>
            </a:r>
          </a:p>
          <a:p>
            <a:endParaRPr lang="en-IN" dirty="0"/>
          </a:p>
        </p:txBody>
      </p:sp>
    </p:spTree>
    <p:extLst>
      <p:ext uri="{BB962C8B-B14F-4D97-AF65-F5344CB8AC3E}">
        <p14:creationId xmlns:p14="http://schemas.microsoft.com/office/powerpoint/2010/main" val="22295692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7E97-01C5-87E9-812A-448C1F0E8BB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99EFE7B-1428-DB19-D254-A15FF111AED1}"/>
              </a:ext>
            </a:extLst>
          </p:cNvPr>
          <p:cNvSpPr>
            <a:spLocks noGrp="1"/>
          </p:cNvSpPr>
          <p:nvPr>
            <p:ph idx="1"/>
          </p:nvPr>
        </p:nvSpPr>
        <p:spPr/>
        <p:txBody>
          <a:bodyPr/>
          <a:lstStyle/>
          <a:p>
            <a:pPr marL="101600" marR="100330" algn="just">
              <a:lnSpc>
                <a:spcPct val="115000"/>
              </a:lnSpc>
              <a:spcBef>
                <a:spcPts val="57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term</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“importer</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t>
            </a:r>
            <a:r>
              <a:rPr lang="en-US" sz="1800" spc="-65" dirty="0">
                <a:effectLst/>
                <a:latin typeface="Verdana" panose="020B0604030504040204" pitchFamily="34" charset="0"/>
                <a:ea typeface="Verdana" panose="020B0604030504040204" pitchFamily="34" charset="0"/>
                <a:cs typeface="Verdana" panose="020B0604030504040204" pitchFamily="34" charset="0"/>
              </a:rPr>
              <a:t>has </a:t>
            </a:r>
            <a:r>
              <a:rPr lang="en-US" sz="1800" dirty="0">
                <a:effectLst/>
                <a:latin typeface="Verdana" panose="020B0604030504040204" pitchFamily="34" charset="0"/>
                <a:ea typeface="Verdana" panose="020B0604030504040204" pitchFamily="34" charset="0"/>
                <a:cs typeface="Verdana" panose="020B0604030504040204" pitchFamily="34" charset="0"/>
              </a:rPr>
              <a:t>not</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been</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defined</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IGST</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but</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per Section 2(26) of the Customs Act, “importer”, in relation to any goods</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at</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any</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time</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between</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their</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importation</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and</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time</a:t>
            </a:r>
            <a:r>
              <a:rPr lang="en-US" sz="1800" spc="-1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when they are cleared for home consumption, includes any owner, beneficial owner or any person holding himself out to be the </a:t>
            </a:r>
            <a:r>
              <a:rPr lang="en-US" sz="1800" spc="-10" dirty="0">
                <a:effectLst/>
                <a:latin typeface="Verdana" panose="020B0604030504040204" pitchFamily="34" charset="0"/>
                <a:ea typeface="Verdana" panose="020B0604030504040204" pitchFamily="34" charset="0"/>
                <a:cs typeface="Verdana" panose="020B0604030504040204" pitchFamily="34" charset="0"/>
              </a:rPr>
              <a:t>importer.</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5000"/>
              </a:lnSpc>
              <a:spcBef>
                <a:spcPts val="57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11.25 of Foreign </a:t>
            </a:r>
            <a:r>
              <a:rPr lang="en-IN" sz="1800" dirty="0">
                <a:effectLst/>
                <a:latin typeface="Calibri" panose="020F0502020204030204" pitchFamily="34" charset="0"/>
                <a:ea typeface="Calibri" panose="020F0502020204030204" pitchFamily="34" charset="0"/>
                <a:cs typeface="Latha" panose="020B060402020202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Trade Policy states “Import” is as defined in Foreign Trade (Development &amp; Regulations) Act, 1992 as amended from time to time.</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US" sz="1800" kern="0" dirty="0">
                <a:effectLst/>
                <a:latin typeface="Verdana" panose="020B0604030504040204" pitchFamily="34" charset="0"/>
                <a:ea typeface="Verdana" panose="020B0604030504040204" pitchFamily="34" charset="0"/>
                <a:cs typeface="Verdana" panose="020B0604030504040204" pitchFamily="34" charset="0"/>
              </a:rPr>
              <a:t>11.26 of Foreign Trade </a:t>
            </a:r>
            <a:r>
              <a:rPr lang="en-IN" sz="1800" dirty="0">
                <a:effectLst/>
                <a:latin typeface="Calibri" panose="020F0502020204030204" pitchFamily="34" charset="0"/>
                <a:ea typeface="Calibri" panose="020F0502020204030204" pitchFamily="34" charset="0"/>
                <a:cs typeface="Latha" panose="020B0604020202020204" pitchFamily="34" charset="0"/>
              </a:rPr>
              <a:t> </a:t>
            </a:r>
            <a:r>
              <a:rPr lang="en-US" sz="1800" kern="0" dirty="0">
                <a:effectLst/>
                <a:latin typeface="Verdana" panose="020B0604030504040204" pitchFamily="34" charset="0"/>
                <a:ea typeface="Verdana" panose="020B0604030504040204" pitchFamily="34" charset="0"/>
                <a:cs typeface="Verdana" panose="020B0604030504040204" pitchFamily="34" charset="0"/>
              </a:rPr>
              <a:t>Policy states “Importer” means a person who imports or intends to import and holds an IEC number, unless otherwise specifically exempted</a:t>
            </a:r>
            <a:r>
              <a:rPr lang="en-IN" dirty="0">
                <a:effectLst/>
              </a:rPr>
              <a:t> </a:t>
            </a:r>
            <a:r>
              <a:rPr lang="en-IN" sz="1800" kern="100" dirty="0">
                <a:effectLst/>
                <a:latin typeface="Calibri" panose="020F0502020204030204" pitchFamily="34" charset="0"/>
                <a:ea typeface="Calibri" panose="020F0502020204030204" pitchFamily="34" charset="0"/>
                <a:cs typeface="Latha" panose="020B0604020202020204" pitchFamily="34" charset="0"/>
              </a:rPr>
              <a:t> inserted</a:t>
            </a:r>
          </a:p>
          <a:p>
            <a:pPr>
              <a:spcAft>
                <a:spcPts val="800"/>
              </a:spcAft>
            </a:pP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558450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A5FD-C036-1C4F-6981-5B5C331018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7C526D-E47F-F57E-4ED2-521AAE61531B}"/>
              </a:ext>
            </a:extLst>
          </p:cNvPr>
          <p:cNvSpPr>
            <a:spLocks noGrp="1"/>
          </p:cNvSpPr>
          <p:nvPr>
            <p:ph idx="1"/>
          </p:nvPr>
        </p:nvSpPr>
        <p:spPr/>
        <p:txBody>
          <a:bodyPr/>
          <a:lstStyle/>
          <a:p>
            <a:pPr>
              <a:lnSpc>
                <a:spcPct val="150000"/>
              </a:lnSpc>
            </a:pPr>
            <a:r>
              <a:rPr lang="en-US" sz="2800" dirty="0">
                <a:latin typeface="Century" pitchFamily="18" charset="0"/>
              </a:rPr>
              <a:t>Administering WTO trade agreements</a:t>
            </a:r>
          </a:p>
          <a:p>
            <a:pPr>
              <a:lnSpc>
                <a:spcPct val="150000"/>
              </a:lnSpc>
            </a:pPr>
            <a:r>
              <a:rPr lang="en-US" sz="2800" dirty="0">
                <a:latin typeface="Century" pitchFamily="18" charset="0"/>
              </a:rPr>
              <a:t> Forum for trade negotiations</a:t>
            </a:r>
          </a:p>
          <a:p>
            <a:pPr>
              <a:lnSpc>
                <a:spcPct val="150000"/>
              </a:lnSpc>
            </a:pPr>
            <a:r>
              <a:rPr lang="en-US" sz="2800" dirty="0">
                <a:latin typeface="Century" pitchFamily="18" charset="0"/>
              </a:rPr>
              <a:t>Handling trade disputes</a:t>
            </a:r>
          </a:p>
          <a:p>
            <a:pPr>
              <a:lnSpc>
                <a:spcPct val="150000"/>
              </a:lnSpc>
            </a:pPr>
            <a:r>
              <a:rPr lang="en-US" sz="2800" dirty="0">
                <a:latin typeface="Century" pitchFamily="18" charset="0"/>
              </a:rPr>
              <a:t>Monitoring national trade policies</a:t>
            </a:r>
          </a:p>
          <a:p>
            <a:pPr>
              <a:lnSpc>
                <a:spcPct val="150000"/>
              </a:lnSpc>
            </a:pPr>
            <a:r>
              <a:rPr lang="en-GB" sz="2800" dirty="0">
                <a:latin typeface="Century" pitchFamily="18" charset="0"/>
              </a:rPr>
              <a:t>Technical assistance and training for developing </a:t>
            </a:r>
            <a:r>
              <a:rPr lang="en-US" sz="2800" dirty="0">
                <a:latin typeface="Century" pitchFamily="18" charset="0"/>
              </a:rPr>
              <a:t>countries</a:t>
            </a:r>
          </a:p>
          <a:p>
            <a:pPr>
              <a:lnSpc>
                <a:spcPct val="150000"/>
              </a:lnSpc>
            </a:pPr>
            <a:r>
              <a:rPr lang="en-GB" sz="2800" dirty="0">
                <a:latin typeface="Century" pitchFamily="18" charset="0"/>
              </a:rPr>
              <a:t>Cooperation with other international organizations</a:t>
            </a:r>
            <a:endParaRPr lang="en-US" sz="2800" dirty="0">
              <a:latin typeface="Century" pitchFamily="18" charset="0"/>
            </a:endParaRPr>
          </a:p>
          <a:p>
            <a:endParaRPr lang="en-IN" dirty="0"/>
          </a:p>
        </p:txBody>
      </p:sp>
    </p:spTree>
    <p:extLst>
      <p:ext uri="{BB962C8B-B14F-4D97-AF65-F5344CB8AC3E}">
        <p14:creationId xmlns:p14="http://schemas.microsoft.com/office/powerpoint/2010/main" val="1753597384"/>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B0BE-B738-2473-C2CE-A1FB9DFF30FE}"/>
              </a:ext>
            </a:extLst>
          </p:cNvPr>
          <p:cNvSpPr>
            <a:spLocks noGrp="1"/>
          </p:cNvSpPr>
          <p:nvPr>
            <p:ph type="title"/>
          </p:nvPr>
        </p:nvSpPr>
        <p:spPr/>
        <p:txBody>
          <a:bodyPr/>
          <a:lstStyle/>
          <a:p>
            <a:r>
              <a:rPr lang="en-US" dirty="0"/>
              <a:t>World Customs </a:t>
            </a:r>
            <a:r>
              <a:rPr lang="en-US" dirty="0" err="1"/>
              <a:t>Organisation</a:t>
            </a:r>
            <a:endParaRPr lang="en-IN" dirty="0"/>
          </a:p>
        </p:txBody>
      </p:sp>
      <p:sp>
        <p:nvSpPr>
          <p:cNvPr id="3" name="Content Placeholder 2">
            <a:extLst>
              <a:ext uri="{FF2B5EF4-FFF2-40B4-BE49-F238E27FC236}">
                <a16:creationId xmlns:a16="http://schemas.microsoft.com/office/drawing/2014/main" id="{0961FC67-F568-4362-E6B1-7EFE411732A1}"/>
              </a:ext>
            </a:extLst>
          </p:cNvPr>
          <p:cNvSpPr>
            <a:spLocks noGrp="1"/>
          </p:cNvSpPr>
          <p:nvPr>
            <p:ph idx="1"/>
          </p:nvPr>
        </p:nvSpPr>
        <p:spPr/>
        <p:txBody>
          <a:bodyPr>
            <a:normAutofit fontScale="85000" lnSpcReduction="20000"/>
          </a:bodyPr>
          <a:lstStyle/>
          <a:p>
            <a:pPr>
              <a:lnSpc>
                <a:spcPct val="160000"/>
              </a:lnSpc>
            </a:pPr>
            <a:r>
              <a:rPr lang="en-GB" dirty="0">
                <a:latin typeface="Century" pitchFamily="18" charset="0"/>
              </a:rPr>
              <a:t>The World Customs Organization is an intergovernmental organization headquartered in Brussels, Belgium. </a:t>
            </a:r>
          </a:p>
          <a:p>
            <a:pPr>
              <a:lnSpc>
                <a:spcPct val="160000"/>
              </a:lnSpc>
            </a:pPr>
            <a:r>
              <a:rPr lang="en-GB" dirty="0">
                <a:latin typeface="Century" pitchFamily="18" charset="0"/>
                <a:hlinkClick r:id="rId3">
                  <a:extLst>
                    <a:ext uri="{A12FA001-AC4F-418D-AE19-62706E023703}">
                      <ahyp:hlinkClr xmlns:ahyp="http://schemas.microsoft.com/office/drawing/2018/hyperlinkcolor" val="tx"/>
                    </a:ext>
                  </a:extLst>
                </a:hlinkClick>
              </a:rPr>
              <a:t>Headquarters</a:t>
            </a:r>
            <a:r>
              <a:rPr lang="en-GB" dirty="0">
                <a:latin typeface="Century" pitchFamily="18" charset="0"/>
              </a:rPr>
              <a:t>: </a:t>
            </a:r>
            <a:r>
              <a:rPr lang="en-GB" dirty="0">
                <a:latin typeface="Century" pitchFamily="18" charset="0"/>
                <a:hlinkClick r:id="rId4">
                  <a:extLst>
                    <a:ext uri="{A12FA001-AC4F-418D-AE19-62706E023703}">
                      <ahyp:hlinkClr xmlns:ahyp="http://schemas.microsoft.com/office/drawing/2018/hyperlinkcolor" val="tx"/>
                    </a:ext>
                  </a:extLst>
                </a:hlinkClick>
              </a:rPr>
              <a:t>Brussels, Belgium</a:t>
            </a:r>
            <a:endParaRPr lang="en-GB" dirty="0">
              <a:latin typeface="Century" pitchFamily="18" charset="0"/>
            </a:endParaRPr>
          </a:p>
          <a:p>
            <a:pPr>
              <a:lnSpc>
                <a:spcPct val="160000"/>
              </a:lnSpc>
            </a:pPr>
            <a:r>
              <a:rPr lang="en-GB" dirty="0">
                <a:latin typeface="Century" pitchFamily="18" charset="0"/>
                <a:hlinkClick r:id="rId5">
                  <a:extLst>
                    <a:ext uri="{A12FA001-AC4F-418D-AE19-62706E023703}">
                      <ahyp:hlinkClr xmlns:ahyp="http://schemas.microsoft.com/office/drawing/2018/hyperlinkcolor" val="tx"/>
                    </a:ext>
                  </a:extLst>
                </a:hlinkClick>
              </a:rPr>
              <a:t>Founded</a:t>
            </a:r>
            <a:r>
              <a:rPr lang="en-GB" dirty="0">
                <a:latin typeface="Century" pitchFamily="18" charset="0"/>
              </a:rPr>
              <a:t>: 26 January 1952</a:t>
            </a:r>
          </a:p>
          <a:p>
            <a:pPr>
              <a:lnSpc>
                <a:spcPct val="160000"/>
              </a:lnSpc>
            </a:pPr>
            <a:r>
              <a:rPr lang="en-GB" dirty="0">
                <a:latin typeface="Century" pitchFamily="18" charset="0"/>
                <a:hlinkClick r:id="rId6">
                  <a:extLst>
                    <a:ext uri="{A12FA001-AC4F-418D-AE19-62706E023703}">
                      <ahyp:hlinkClr xmlns:ahyp="http://schemas.microsoft.com/office/drawing/2018/hyperlinkcolor" val="tx"/>
                    </a:ext>
                  </a:extLst>
                </a:hlinkClick>
              </a:rPr>
              <a:t>Secretary General</a:t>
            </a:r>
            <a:r>
              <a:rPr lang="en-GB" dirty="0">
                <a:latin typeface="Century" pitchFamily="18" charset="0"/>
              </a:rPr>
              <a:t>: Kunio </a:t>
            </a:r>
            <a:r>
              <a:rPr lang="en-GB" dirty="0" err="1">
                <a:latin typeface="Century" pitchFamily="18" charset="0"/>
              </a:rPr>
              <a:t>Mikuriya</a:t>
            </a:r>
            <a:r>
              <a:rPr lang="en-GB" dirty="0">
                <a:latin typeface="Century" pitchFamily="18" charset="0"/>
              </a:rPr>
              <a:t> (January 2009 - present)</a:t>
            </a:r>
          </a:p>
          <a:p>
            <a:pPr>
              <a:lnSpc>
                <a:spcPct val="160000"/>
              </a:lnSpc>
            </a:pPr>
            <a:r>
              <a:rPr lang="en-GB" dirty="0">
                <a:latin typeface="Century" pitchFamily="18" charset="0"/>
                <a:hlinkClick r:id="rId7">
                  <a:extLst>
                    <a:ext uri="{A12FA001-AC4F-418D-AE19-62706E023703}">
                      <ahyp:hlinkClr xmlns:ahyp="http://schemas.microsoft.com/office/drawing/2018/hyperlinkcolor" val="tx"/>
                    </a:ext>
                  </a:extLst>
                </a:hlinkClick>
              </a:rPr>
              <a:t>Membership</a:t>
            </a:r>
            <a:r>
              <a:rPr lang="en-GB" dirty="0">
                <a:latin typeface="Century" pitchFamily="18" charset="0"/>
              </a:rPr>
              <a:t>: 180 customs administrations</a:t>
            </a:r>
          </a:p>
          <a:p>
            <a:pPr>
              <a:lnSpc>
                <a:spcPct val="160000"/>
              </a:lnSpc>
            </a:pPr>
            <a:r>
              <a:rPr lang="en-GB" dirty="0">
                <a:latin typeface="Century" pitchFamily="18" charset="0"/>
                <a:hlinkClick r:id="rId8">
                  <a:extLst>
                    <a:ext uri="{A12FA001-AC4F-418D-AE19-62706E023703}">
                      <ahyp:hlinkClr xmlns:ahyp="http://schemas.microsoft.com/office/drawing/2018/hyperlinkcolor" val="tx"/>
                    </a:ext>
                  </a:extLst>
                </a:hlinkClick>
              </a:rPr>
              <a:t>Formerly called</a:t>
            </a:r>
            <a:r>
              <a:rPr lang="en-GB" dirty="0">
                <a:latin typeface="Century" pitchFamily="18" charset="0"/>
              </a:rPr>
              <a:t>: Customs Co-operation Council (CCC)</a:t>
            </a:r>
          </a:p>
          <a:p>
            <a:pPr>
              <a:lnSpc>
                <a:spcPct val="160000"/>
              </a:lnSpc>
            </a:pPr>
            <a:r>
              <a:rPr lang="en-GB" dirty="0">
                <a:latin typeface="Century" pitchFamily="18" charset="0"/>
                <a:hlinkClick r:id="rId9">
                  <a:extLst>
                    <a:ext uri="{A12FA001-AC4F-418D-AE19-62706E023703}">
                      <ahyp:hlinkClr xmlns:ahyp="http://schemas.microsoft.com/office/drawing/2018/hyperlinkcolor" val="tx"/>
                    </a:ext>
                  </a:extLst>
                </a:hlinkClick>
              </a:rPr>
              <a:t>Type of business</a:t>
            </a:r>
            <a:r>
              <a:rPr lang="en-GB" dirty="0">
                <a:latin typeface="Century" pitchFamily="18" charset="0"/>
              </a:rPr>
              <a:t>: </a:t>
            </a:r>
            <a:r>
              <a:rPr lang="en-GB" dirty="0">
                <a:latin typeface="Century" pitchFamily="18" charset="0"/>
                <a:hlinkClick r:id="rId10">
                  <a:extLst>
                    <a:ext uri="{A12FA001-AC4F-418D-AE19-62706E023703}">
                      <ahyp:hlinkClr xmlns:ahyp="http://schemas.microsoft.com/office/drawing/2018/hyperlinkcolor" val="tx"/>
                    </a:ext>
                  </a:extLst>
                </a:hlinkClick>
              </a:rPr>
              <a:t>Intergovernmental organization</a:t>
            </a:r>
            <a:endParaRPr lang="en-GB" dirty="0">
              <a:latin typeface="Century" pitchFamily="18" charset="0"/>
            </a:endParaRPr>
          </a:p>
          <a:p>
            <a:pPr>
              <a:lnSpc>
                <a:spcPct val="160000"/>
              </a:lnSpc>
            </a:pPr>
            <a:endParaRPr lang="en-GB" dirty="0">
              <a:latin typeface="Century" pitchFamily="18" charset="0"/>
            </a:endParaRPr>
          </a:p>
          <a:p>
            <a:endParaRPr lang="en-IN" dirty="0"/>
          </a:p>
        </p:txBody>
      </p:sp>
    </p:spTree>
    <p:extLst>
      <p:ext uri="{BB962C8B-B14F-4D97-AF65-F5344CB8AC3E}">
        <p14:creationId xmlns:p14="http://schemas.microsoft.com/office/powerpoint/2010/main" val="1992998577"/>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F57F-A137-EC4A-5A21-82EB09B436E4}"/>
              </a:ext>
            </a:extLst>
          </p:cNvPr>
          <p:cNvSpPr>
            <a:spLocks noGrp="1"/>
          </p:cNvSpPr>
          <p:nvPr>
            <p:ph type="title"/>
          </p:nvPr>
        </p:nvSpPr>
        <p:spPr>
          <a:xfrm>
            <a:off x="609600" y="704088"/>
            <a:ext cx="10972800" cy="4643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DCBB89C-9280-8371-DD84-0736D3F14C71}"/>
              </a:ext>
            </a:extLst>
          </p:cNvPr>
          <p:cNvSpPr>
            <a:spLocks noGrp="1"/>
          </p:cNvSpPr>
          <p:nvPr>
            <p:ph idx="1"/>
          </p:nvPr>
        </p:nvSpPr>
        <p:spPr>
          <a:xfrm>
            <a:off x="609600" y="1351280"/>
            <a:ext cx="10972800" cy="5242560"/>
          </a:xfrm>
        </p:spPr>
        <p:txBody>
          <a:bodyPr>
            <a:normAutofit/>
          </a:bodyPr>
          <a:lstStyle/>
          <a:p>
            <a:pPr algn="just">
              <a:lnSpc>
                <a:spcPct val="150000"/>
              </a:lnSpc>
            </a:pPr>
            <a:r>
              <a:rPr lang="en-GB" sz="1800" dirty="0">
                <a:latin typeface="Century" pitchFamily="18" charset="0"/>
              </a:rPr>
              <a:t>The WCO is noted for its work in areas covering the development of international conventions, instruments, and tools on topics such as </a:t>
            </a:r>
          </a:p>
          <a:p>
            <a:pPr lvl="1" algn="just">
              <a:lnSpc>
                <a:spcPct val="150000"/>
              </a:lnSpc>
            </a:pPr>
            <a:r>
              <a:rPr lang="en-GB" sz="1700" dirty="0">
                <a:latin typeface="Century" pitchFamily="18" charset="0"/>
              </a:rPr>
              <a:t>commodity classification,  &amp; Valuation</a:t>
            </a:r>
          </a:p>
          <a:p>
            <a:pPr lvl="1" algn="just">
              <a:lnSpc>
                <a:spcPct val="150000"/>
              </a:lnSpc>
            </a:pPr>
            <a:r>
              <a:rPr lang="en-GB" sz="1700" dirty="0">
                <a:latin typeface="Century" pitchFamily="18" charset="0"/>
              </a:rPr>
              <a:t>rules of origin, &amp;  collection of customs revenue, </a:t>
            </a:r>
          </a:p>
          <a:p>
            <a:pPr lvl="1" algn="just">
              <a:lnSpc>
                <a:spcPct val="150000"/>
              </a:lnSpc>
            </a:pPr>
            <a:r>
              <a:rPr lang="en-GB" sz="1700" dirty="0">
                <a:latin typeface="Century" pitchFamily="18" charset="0"/>
                <a:hlinkClick r:id="rId3" tooltip="Supply chain security">
                  <a:extLst>
                    <a:ext uri="{A12FA001-AC4F-418D-AE19-62706E023703}">
                      <ahyp:hlinkClr xmlns:ahyp="http://schemas.microsoft.com/office/drawing/2018/hyperlinkcolor" val="tx"/>
                    </a:ext>
                  </a:extLst>
                </a:hlinkClick>
              </a:rPr>
              <a:t>supply chain security</a:t>
            </a:r>
            <a:r>
              <a:rPr lang="en-GB" sz="1700" dirty="0">
                <a:latin typeface="Century" pitchFamily="18" charset="0"/>
              </a:rPr>
              <a:t>,  &amp; international </a:t>
            </a:r>
            <a:r>
              <a:rPr lang="en-GB" sz="1700" dirty="0">
                <a:latin typeface="Century" pitchFamily="18" charset="0"/>
                <a:hlinkClick r:id="rId4" tooltip="Trade facilitation">
                  <a:extLst>
                    <a:ext uri="{A12FA001-AC4F-418D-AE19-62706E023703}">
                      <ahyp:hlinkClr xmlns:ahyp="http://schemas.microsoft.com/office/drawing/2018/hyperlinkcolor" val="tx"/>
                    </a:ext>
                  </a:extLst>
                </a:hlinkClick>
              </a:rPr>
              <a:t>trade facilitation</a:t>
            </a:r>
            <a:r>
              <a:rPr lang="en-GB" sz="1700" dirty="0">
                <a:latin typeface="Century" pitchFamily="18" charset="0"/>
              </a:rPr>
              <a:t>,</a:t>
            </a:r>
          </a:p>
          <a:p>
            <a:pPr lvl="1" algn="just">
              <a:lnSpc>
                <a:spcPct val="150000"/>
              </a:lnSpc>
            </a:pPr>
            <a:r>
              <a:rPr lang="en-GB" sz="1700" dirty="0">
                <a:latin typeface="Century" pitchFamily="18" charset="0"/>
              </a:rPr>
              <a:t> customs enforcement activities, </a:t>
            </a:r>
          </a:p>
          <a:p>
            <a:pPr lvl="1" algn="just">
              <a:lnSpc>
                <a:spcPct val="150000"/>
              </a:lnSpc>
            </a:pPr>
            <a:r>
              <a:rPr lang="en-GB" sz="1700" dirty="0">
                <a:latin typeface="Century" pitchFamily="18" charset="0"/>
              </a:rPr>
              <a:t>combating </a:t>
            </a:r>
            <a:r>
              <a:rPr lang="en-GB" sz="1700" dirty="0">
                <a:latin typeface="Century" pitchFamily="18" charset="0"/>
                <a:hlinkClick r:id="rId5" tooltip="Counterfeiting">
                  <a:extLst>
                    <a:ext uri="{A12FA001-AC4F-418D-AE19-62706E023703}">
                      <ahyp:hlinkClr xmlns:ahyp="http://schemas.microsoft.com/office/drawing/2018/hyperlinkcolor" val="tx"/>
                    </a:ext>
                  </a:extLst>
                </a:hlinkClick>
              </a:rPr>
              <a:t>counterfeiting</a:t>
            </a:r>
            <a:r>
              <a:rPr lang="en-GB" sz="1700" dirty="0">
                <a:latin typeface="Century" pitchFamily="18" charset="0"/>
              </a:rPr>
              <a:t> in support of </a:t>
            </a:r>
            <a:r>
              <a:rPr lang="en-GB" sz="1700" dirty="0">
                <a:latin typeface="Century" pitchFamily="18" charset="0"/>
                <a:hlinkClick r:id="rId6" tooltip="Intellectual Property Rights">
                  <a:extLst>
                    <a:ext uri="{A12FA001-AC4F-418D-AE19-62706E023703}">
                      <ahyp:hlinkClr xmlns:ahyp="http://schemas.microsoft.com/office/drawing/2018/hyperlinkcolor" val="tx"/>
                    </a:ext>
                  </a:extLst>
                </a:hlinkClick>
              </a:rPr>
              <a:t>Intellectual Property Rights</a:t>
            </a:r>
            <a:r>
              <a:rPr lang="en-GB" sz="1700" dirty="0">
                <a:latin typeface="Century" pitchFamily="18" charset="0"/>
              </a:rPr>
              <a:t> (IPR), </a:t>
            </a:r>
          </a:p>
          <a:p>
            <a:pPr lvl="1" algn="just">
              <a:lnSpc>
                <a:spcPct val="150000"/>
              </a:lnSpc>
            </a:pPr>
            <a:r>
              <a:rPr lang="en-GB" sz="1700" dirty="0">
                <a:latin typeface="Century" pitchFamily="18" charset="0"/>
              </a:rPr>
              <a:t>drugs enforcement, illegal weapons trading, integrity promotion, and </a:t>
            </a:r>
          </a:p>
          <a:p>
            <a:pPr lvl="1" algn="just">
              <a:lnSpc>
                <a:spcPct val="150000"/>
              </a:lnSpc>
            </a:pPr>
            <a:r>
              <a:rPr lang="en-GB" sz="1700" dirty="0">
                <a:latin typeface="Century" pitchFamily="18" charset="0"/>
              </a:rPr>
              <a:t>delivering sustainable </a:t>
            </a:r>
            <a:r>
              <a:rPr lang="en-GB" sz="1700" dirty="0">
                <a:latin typeface="Century" pitchFamily="18" charset="0"/>
                <a:hlinkClick r:id="rId7" tooltip="Capacity building">
                  <a:extLst>
                    <a:ext uri="{A12FA001-AC4F-418D-AE19-62706E023703}">
                      <ahyp:hlinkClr xmlns:ahyp="http://schemas.microsoft.com/office/drawing/2018/hyperlinkcolor" val="tx"/>
                    </a:ext>
                  </a:extLst>
                </a:hlinkClick>
              </a:rPr>
              <a:t>capacity building</a:t>
            </a:r>
            <a:r>
              <a:rPr lang="en-GB" sz="1700" dirty="0">
                <a:latin typeface="Century" pitchFamily="18" charset="0"/>
              </a:rPr>
              <a:t> to assist with customs reforms and modernization</a:t>
            </a:r>
            <a:r>
              <a:rPr lang="en-GB" sz="1400" dirty="0">
                <a:latin typeface="Century" pitchFamily="18" charset="0"/>
              </a:rPr>
              <a:t>.</a:t>
            </a:r>
          </a:p>
          <a:p>
            <a:r>
              <a:rPr lang="en-GB" sz="2800" dirty="0">
                <a:latin typeface="Century" pitchFamily="18" charset="0"/>
              </a:rPr>
              <a:t> </a:t>
            </a:r>
            <a:r>
              <a:rPr lang="en-GB" sz="1700" dirty="0">
                <a:latin typeface="Century" pitchFamily="18" charset="0"/>
              </a:rPr>
              <a:t>The WCO maintains the international </a:t>
            </a:r>
            <a:r>
              <a:rPr lang="en-GB" sz="1700" dirty="0">
                <a:latin typeface="Century" pitchFamily="18" charset="0"/>
                <a:hlinkClick r:id="rId8" tooltip="Harmonized System">
                  <a:extLst>
                    <a:ext uri="{A12FA001-AC4F-418D-AE19-62706E023703}">
                      <ahyp:hlinkClr xmlns:ahyp="http://schemas.microsoft.com/office/drawing/2018/hyperlinkcolor" val="tx"/>
                    </a:ext>
                  </a:extLst>
                </a:hlinkClick>
              </a:rPr>
              <a:t>Harmonized System</a:t>
            </a:r>
            <a:r>
              <a:rPr lang="en-GB" sz="1700" dirty="0">
                <a:latin typeface="Century" pitchFamily="18" charset="0"/>
              </a:rPr>
              <a:t> (HS) goods nomenclature, and administers the technical aspects of the </a:t>
            </a:r>
            <a:r>
              <a:rPr lang="en-GB" sz="1700" dirty="0">
                <a:latin typeface="Century" pitchFamily="18" charset="0"/>
                <a:hlinkClick r:id="rId9" tooltip="World Trade Organization">
                  <a:extLst>
                    <a:ext uri="{A12FA001-AC4F-418D-AE19-62706E023703}">
                      <ahyp:hlinkClr xmlns:ahyp="http://schemas.microsoft.com/office/drawing/2018/hyperlinkcolor" val="tx"/>
                    </a:ext>
                  </a:extLst>
                </a:hlinkClick>
              </a:rPr>
              <a:t>World Trade Organization</a:t>
            </a:r>
            <a:r>
              <a:rPr lang="en-GB" sz="1700" dirty="0">
                <a:latin typeface="Century" pitchFamily="18" charset="0"/>
              </a:rPr>
              <a:t> (WTO) </a:t>
            </a:r>
            <a:r>
              <a:rPr lang="en-GB" sz="1700" dirty="0">
                <a:latin typeface="Century" pitchFamily="18" charset="0"/>
                <a:hlinkClick r:id="rId10" tooltip="Customs valuation">
                  <a:extLst>
                    <a:ext uri="{A12FA001-AC4F-418D-AE19-62706E023703}">
                      <ahyp:hlinkClr xmlns:ahyp="http://schemas.microsoft.com/office/drawing/2018/hyperlinkcolor" val="tx"/>
                    </a:ext>
                  </a:extLst>
                </a:hlinkClick>
              </a:rPr>
              <a:t>Agreements on Customs Valuation</a:t>
            </a:r>
            <a:r>
              <a:rPr lang="en-GB" sz="1700" dirty="0">
                <a:latin typeface="Century" pitchFamily="18" charset="0"/>
              </a:rPr>
              <a:t> and </a:t>
            </a:r>
            <a:r>
              <a:rPr lang="en-GB" sz="1700" dirty="0">
                <a:latin typeface="Century" pitchFamily="18" charset="0"/>
                <a:hlinkClick r:id="rId11" tooltip="Rules of Origin">
                  <a:extLst>
                    <a:ext uri="{A12FA001-AC4F-418D-AE19-62706E023703}">
                      <ahyp:hlinkClr xmlns:ahyp="http://schemas.microsoft.com/office/drawing/2018/hyperlinkcolor" val="tx"/>
                    </a:ext>
                  </a:extLst>
                </a:hlinkClick>
              </a:rPr>
              <a:t>Rules of Origin</a:t>
            </a:r>
            <a:r>
              <a:rPr lang="en-GB" sz="1700" dirty="0">
                <a:latin typeface="Century" pitchFamily="18" charset="0"/>
              </a:rPr>
              <a:t>.</a:t>
            </a:r>
            <a:endParaRPr lang="en-US" sz="1700" dirty="0">
              <a:latin typeface="Century" pitchFamily="18" charset="0"/>
            </a:endParaRPr>
          </a:p>
          <a:p>
            <a:endParaRPr lang="en-IN" dirty="0"/>
          </a:p>
        </p:txBody>
      </p:sp>
    </p:spTree>
    <p:extLst>
      <p:ext uri="{BB962C8B-B14F-4D97-AF65-F5344CB8AC3E}">
        <p14:creationId xmlns:p14="http://schemas.microsoft.com/office/powerpoint/2010/main" val="4116317846"/>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B7F-B383-40DF-4CC0-48BA62545B50}"/>
              </a:ext>
            </a:extLst>
          </p:cNvPr>
          <p:cNvSpPr>
            <a:spLocks noGrp="1"/>
          </p:cNvSpPr>
          <p:nvPr>
            <p:ph type="title"/>
          </p:nvPr>
        </p:nvSpPr>
        <p:spPr/>
        <p:txBody>
          <a:bodyPr/>
          <a:lstStyle/>
          <a:p>
            <a:r>
              <a:rPr lang="en-US" dirty="0"/>
              <a:t>Categories of imports</a:t>
            </a:r>
            <a:endParaRPr lang="en-IN" dirty="0"/>
          </a:p>
        </p:txBody>
      </p:sp>
      <p:sp>
        <p:nvSpPr>
          <p:cNvPr id="3" name="Content Placeholder 2">
            <a:extLst>
              <a:ext uri="{FF2B5EF4-FFF2-40B4-BE49-F238E27FC236}">
                <a16:creationId xmlns:a16="http://schemas.microsoft.com/office/drawing/2014/main" id="{2D67D650-6C84-8F7F-EA25-2B0F37271F34}"/>
              </a:ext>
            </a:extLst>
          </p:cNvPr>
          <p:cNvSpPr>
            <a:spLocks noGrp="1"/>
          </p:cNvSpPr>
          <p:nvPr>
            <p:ph idx="1"/>
          </p:nvPr>
        </p:nvSpPr>
        <p:spPr/>
        <p:txBody>
          <a:bodyPr>
            <a:normAutofit fontScale="77500" lnSpcReduction="20000"/>
          </a:bodyPr>
          <a:lstStyle/>
          <a:p>
            <a:pPr>
              <a:lnSpc>
                <a:spcPct val="150000"/>
              </a:lnSpc>
            </a:pPr>
            <a:r>
              <a:rPr lang="en-US" sz="2800" dirty="0">
                <a:latin typeface="Century" pitchFamily="18" charset="0"/>
              </a:rPr>
              <a:t>Most of the  goods are free for exports and imports without obtaining any license, while a few are banned and some others are canalized requiring license, for import and export. </a:t>
            </a:r>
          </a:p>
          <a:p>
            <a:pPr>
              <a:lnSpc>
                <a:spcPct val="150000"/>
              </a:lnSpc>
            </a:pPr>
            <a:r>
              <a:rPr lang="en-US" sz="2800" dirty="0">
                <a:latin typeface="Century" pitchFamily="18" charset="0"/>
              </a:rPr>
              <a:t>So, exporter /importer has to check up whether any license is required before accepting and executing export order or plan to import any goods. </a:t>
            </a:r>
          </a:p>
          <a:p>
            <a:pPr>
              <a:lnSpc>
                <a:spcPct val="150000"/>
              </a:lnSpc>
            </a:pPr>
            <a:r>
              <a:rPr lang="en-IN" sz="2800" dirty="0">
                <a:latin typeface="Century" pitchFamily="18" charset="0"/>
              </a:rPr>
              <a:t>Imports have been classified in 3 categories </a:t>
            </a:r>
            <a:r>
              <a:rPr lang="en-IN" sz="2800" dirty="0" err="1">
                <a:latin typeface="Century" pitchFamily="18" charset="0"/>
              </a:rPr>
              <a:t>i.e</a:t>
            </a:r>
            <a:endParaRPr lang="en-IN" sz="2800" dirty="0">
              <a:latin typeface="Century" pitchFamily="18" charset="0"/>
            </a:endParaRPr>
          </a:p>
          <a:p>
            <a:pPr marL="514350" indent="-514350">
              <a:lnSpc>
                <a:spcPct val="150000"/>
              </a:lnSpc>
              <a:buFont typeface="+mj-lt"/>
              <a:buAutoNum type="arabicPeriod"/>
            </a:pPr>
            <a:r>
              <a:rPr lang="en-IN" sz="2800" dirty="0">
                <a:latin typeface="Century" pitchFamily="18" charset="0"/>
              </a:rPr>
              <a:t>Restricted goods</a:t>
            </a:r>
          </a:p>
          <a:p>
            <a:pPr marL="514350" indent="-514350">
              <a:lnSpc>
                <a:spcPct val="150000"/>
              </a:lnSpc>
              <a:buFont typeface="+mj-lt"/>
              <a:buAutoNum type="arabicPeriod"/>
            </a:pPr>
            <a:r>
              <a:rPr lang="en-IN" sz="2800" dirty="0">
                <a:latin typeface="Century" pitchFamily="18" charset="0"/>
              </a:rPr>
              <a:t>Canalised goods</a:t>
            </a:r>
          </a:p>
          <a:p>
            <a:pPr marL="514350" indent="-514350">
              <a:lnSpc>
                <a:spcPct val="150000"/>
              </a:lnSpc>
              <a:buFont typeface="+mj-lt"/>
              <a:buAutoNum type="arabicPeriod"/>
            </a:pPr>
            <a:r>
              <a:rPr lang="en-IN" sz="2800" dirty="0">
                <a:latin typeface="Century" pitchFamily="18" charset="0"/>
              </a:rPr>
              <a:t>Prohibited goods</a:t>
            </a:r>
            <a:endParaRPr lang="en-US" sz="2800" dirty="0">
              <a:latin typeface="Century" pitchFamily="18" charset="0"/>
            </a:endParaRPr>
          </a:p>
          <a:p>
            <a:endParaRPr lang="en-IN" dirty="0"/>
          </a:p>
        </p:txBody>
      </p:sp>
    </p:spTree>
    <p:extLst>
      <p:ext uri="{BB962C8B-B14F-4D97-AF65-F5344CB8AC3E}">
        <p14:creationId xmlns:p14="http://schemas.microsoft.com/office/powerpoint/2010/main" val="3604929685"/>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EAE3-9107-FD94-2CB1-8C31D1B2D4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A5269E-0ADD-B172-5E15-78FC2CB22C7D}"/>
              </a:ext>
            </a:extLst>
          </p:cNvPr>
          <p:cNvSpPr>
            <a:spLocks noGrp="1"/>
          </p:cNvSpPr>
          <p:nvPr>
            <p:ph idx="1"/>
          </p:nvPr>
        </p:nvSpPr>
        <p:spPr/>
        <p:txBody>
          <a:bodyPr>
            <a:normAutofit fontScale="62500" lnSpcReduction="20000"/>
          </a:bodyPr>
          <a:lstStyle/>
          <a:p>
            <a:pPr algn="just">
              <a:lnSpc>
                <a:spcPct val="170000"/>
              </a:lnSpc>
            </a:pPr>
            <a:r>
              <a:rPr lang="en-US" b="1" dirty="0">
                <a:latin typeface="Google Sans"/>
              </a:rPr>
              <a:t>Prohibited Items:</a:t>
            </a:r>
            <a:r>
              <a:rPr lang="en-US" dirty="0">
                <a:latin typeface="Google Sans"/>
              </a:rPr>
              <a:t> These items cannot be exported or imported. These items include wild life exotic birds, wood and wood products in the form of logs, timber, pulp and charcoal.</a:t>
            </a:r>
          </a:p>
          <a:p>
            <a:pPr algn="just">
              <a:lnSpc>
                <a:spcPct val="170000"/>
              </a:lnSpc>
            </a:pPr>
            <a:r>
              <a:rPr lang="en-US" b="1" dirty="0">
                <a:latin typeface="Google Sans"/>
              </a:rPr>
              <a:t>Restricted Items:</a:t>
            </a:r>
            <a:r>
              <a:rPr lang="en-US" dirty="0">
                <a:latin typeface="Google Sans"/>
              </a:rPr>
              <a:t> These are the goods that can be exported/imported only with a license, in accordance with regulations governing in this behalf.</a:t>
            </a:r>
          </a:p>
          <a:p>
            <a:pPr algn="just">
              <a:lnSpc>
                <a:spcPct val="170000"/>
              </a:lnSpc>
            </a:pPr>
            <a:r>
              <a:rPr lang="en-US" b="1" dirty="0">
                <a:latin typeface="Google Sans"/>
              </a:rPr>
              <a:t>Canalized Items:</a:t>
            </a:r>
            <a:r>
              <a:rPr lang="en-US" dirty="0">
                <a:latin typeface="Google Sans"/>
              </a:rPr>
              <a:t> Goods, which are canalized, can be imported or exported through the canalizing agency, specified in the Negative List. The Director General of Foreign Trade, may, issue license to any other person to import or export items </a:t>
            </a:r>
          </a:p>
          <a:p>
            <a:pPr algn="just">
              <a:lnSpc>
                <a:spcPct val="170000"/>
              </a:lnSpc>
            </a:pPr>
            <a:r>
              <a:rPr lang="en-US" b="0" i="0" dirty="0">
                <a:solidFill>
                  <a:srgbClr val="202124"/>
                </a:solidFill>
                <a:effectLst/>
                <a:latin typeface="Google Sans"/>
              </a:rPr>
              <a:t>Goods in this category can be imported only through canalizing agencies. The main canalized items are currently </a:t>
            </a:r>
            <a:r>
              <a:rPr lang="en-US" b="0" i="0" dirty="0">
                <a:solidFill>
                  <a:srgbClr val="040C28"/>
                </a:solidFill>
                <a:effectLst/>
                <a:latin typeface="Google Sans"/>
              </a:rPr>
              <a:t>petroleum products, bulk agricultural products, such as grains and vegetable oils, and some pharmaceutical products</a:t>
            </a:r>
            <a:r>
              <a:rPr lang="en-US" b="0" i="0" dirty="0">
                <a:solidFill>
                  <a:srgbClr val="202124"/>
                </a:solidFill>
                <a:effectLst/>
                <a:latin typeface="Google Sans"/>
              </a:rPr>
              <a:t>.</a:t>
            </a:r>
            <a:r>
              <a:rPr lang="en-US" dirty="0">
                <a:latin typeface="Google Sans"/>
              </a:rPr>
              <a:t>.</a:t>
            </a:r>
          </a:p>
          <a:p>
            <a:pPr algn="just">
              <a:lnSpc>
                <a:spcPct val="170000"/>
              </a:lnSpc>
            </a:pPr>
            <a:r>
              <a:rPr lang="en-US" dirty="0">
                <a:latin typeface="Google Sans"/>
              </a:rPr>
              <a:t>Visit DGFT website   www.dgft.gov.in  to get all further details </a:t>
            </a:r>
          </a:p>
          <a:p>
            <a:endParaRPr lang="en-IN" dirty="0"/>
          </a:p>
        </p:txBody>
      </p:sp>
    </p:spTree>
    <p:extLst>
      <p:ext uri="{BB962C8B-B14F-4D97-AF65-F5344CB8AC3E}">
        <p14:creationId xmlns:p14="http://schemas.microsoft.com/office/powerpoint/2010/main" val="260447097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B200-47DE-9389-83C1-742DB41BEEC0}"/>
              </a:ext>
            </a:extLst>
          </p:cNvPr>
          <p:cNvSpPr>
            <a:spLocks noGrp="1"/>
          </p:cNvSpPr>
          <p:nvPr>
            <p:ph type="title"/>
          </p:nvPr>
        </p:nvSpPr>
        <p:spPr/>
        <p:txBody>
          <a:bodyPr/>
          <a:lstStyle/>
          <a:p>
            <a:r>
              <a:rPr lang="en-US" dirty="0"/>
              <a:t>Various Customs related Acts</a:t>
            </a:r>
            <a:endParaRPr lang="en-IN" dirty="0"/>
          </a:p>
        </p:txBody>
      </p:sp>
      <p:sp>
        <p:nvSpPr>
          <p:cNvPr id="3" name="Content Placeholder 2">
            <a:extLst>
              <a:ext uri="{FF2B5EF4-FFF2-40B4-BE49-F238E27FC236}">
                <a16:creationId xmlns:a16="http://schemas.microsoft.com/office/drawing/2014/main" id="{B9DC252E-C8A6-BD55-874E-149D0943B31C}"/>
              </a:ext>
            </a:extLst>
          </p:cNvPr>
          <p:cNvSpPr>
            <a:spLocks noGrp="1"/>
          </p:cNvSpPr>
          <p:nvPr>
            <p:ph idx="1"/>
          </p:nvPr>
        </p:nvSpPr>
        <p:spPr>
          <a:xfrm>
            <a:off x="609600" y="1935480"/>
            <a:ext cx="10972800" cy="4780280"/>
          </a:xfrm>
        </p:spPr>
        <p:txBody>
          <a:bodyPr>
            <a:normAutofit fontScale="92500" lnSpcReduction="20000"/>
          </a:bodyPr>
          <a:lstStyle/>
          <a:p>
            <a:pPr lvl="0">
              <a:lnSpc>
                <a:spcPct val="150000"/>
              </a:lnSpc>
            </a:pPr>
            <a:r>
              <a:rPr lang="en-GB" sz="1800" dirty="0">
                <a:latin typeface="Google Sans"/>
              </a:rPr>
              <a:t>There are various acts enacted in India related to customs. </a:t>
            </a:r>
          </a:p>
          <a:p>
            <a:pPr lvl="0">
              <a:lnSpc>
                <a:spcPct val="150000"/>
              </a:lnSpc>
            </a:pPr>
            <a:r>
              <a:rPr lang="en-GB" sz="1800" dirty="0">
                <a:latin typeface="Google Sans"/>
              </a:rPr>
              <a:t>These acts regulate international trade in a transparent manner by controlling illegal trade like drugs and narcotics. </a:t>
            </a:r>
          </a:p>
          <a:p>
            <a:pPr lvl="0">
              <a:lnSpc>
                <a:spcPct val="150000"/>
              </a:lnSpc>
            </a:pPr>
            <a:r>
              <a:rPr lang="en-GB" sz="1800" dirty="0">
                <a:latin typeface="Google Sans"/>
              </a:rPr>
              <a:t>These acts prevent the dumping of goods from other countries. </a:t>
            </a:r>
          </a:p>
          <a:p>
            <a:pPr lvl="0">
              <a:lnSpc>
                <a:spcPct val="150000"/>
              </a:lnSpc>
            </a:pPr>
            <a:r>
              <a:rPr lang="en-GB" sz="1800" dirty="0">
                <a:latin typeface="Google Sans"/>
              </a:rPr>
              <a:t>The  most important customs related  acts are </a:t>
            </a:r>
          </a:p>
          <a:p>
            <a:pPr lvl="1">
              <a:lnSpc>
                <a:spcPct val="150000"/>
              </a:lnSpc>
              <a:buFont typeface="Wingdings" pitchFamily="2" charset="2"/>
              <a:buChar char="Ø"/>
            </a:pPr>
            <a:r>
              <a:rPr lang="en-US" sz="1700" dirty="0">
                <a:latin typeface="Google Sans"/>
              </a:rPr>
              <a:t>Customs Act, 1962</a:t>
            </a:r>
          </a:p>
          <a:p>
            <a:pPr lvl="1">
              <a:lnSpc>
                <a:spcPct val="150000"/>
              </a:lnSpc>
              <a:buFont typeface="Wingdings" pitchFamily="2" charset="2"/>
              <a:buChar char="Ø"/>
            </a:pPr>
            <a:r>
              <a:rPr lang="en-US" sz="1700" dirty="0">
                <a:latin typeface="Google Sans"/>
              </a:rPr>
              <a:t>Customs Tariff Act, 1975 </a:t>
            </a:r>
          </a:p>
          <a:p>
            <a:pPr lvl="1">
              <a:lnSpc>
                <a:spcPct val="150000"/>
              </a:lnSpc>
              <a:buFont typeface="Wingdings" pitchFamily="2" charset="2"/>
              <a:buChar char="Ø"/>
            </a:pPr>
            <a:r>
              <a:rPr lang="en-US" sz="1700" dirty="0">
                <a:latin typeface="Google Sans"/>
              </a:rPr>
              <a:t>Foreign Trade (Development and Regulation) Act, 1992.</a:t>
            </a:r>
          </a:p>
          <a:p>
            <a:pPr lvl="1">
              <a:lnSpc>
                <a:spcPct val="150000"/>
              </a:lnSpc>
              <a:buFont typeface="Wingdings" pitchFamily="2" charset="2"/>
              <a:buChar char="Ø"/>
            </a:pPr>
            <a:r>
              <a:rPr lang="en-US" sz="1700" dirty="0">
                <a:latin typeface="Google Sans"/>
              </a:rPr>
              <a:t>Foreign Trade Policy</a:t>
            </a:r>
          </a:p>
          <a:p>
            <a:pPr lvl="0">
              <a:lnSpc>
                <a:spcPct val="150000"/>
              </a:lnSpc>
            </a:pPr>
            <a:r>
              <a:rPr lang="en-IN" sz="1800" dirty="0">
                <a:latin typeface="Google Sans"/>
              </a:rPr>
              <a:t>Apart from the above, following Acts are also very important</a:t>
            </a:r>
          </a:p>
          <a:p>
            <a:pPr lvl="1">
              <a:lnSpc>
                <a:spcPct val="150000"/>
              </a:lnSpc>
              <a:buFont typeface="Wingdings" pitchFamily="2" charset="2"/>
              <a:buChar char="Ø"/>
            </a:pPr>
            <a:r>
              <a:rPr lang="en-IN" sz="1700" dirty="0">
                <a:latin typeface="Google Sans"/>
              </a:rPr>
              <a:t>Central Excise Tariff Act 1985 – Most of them have come under GST</a:t>
            </a:r>
          </a:p>
          <a:p>
            <a:pPr lvl="1">
              <a:lnSpc>
                <a:spcPct val="150000"/>
              </a:lnSpc>
              <a:buFont typeface="Wingdings" pitchFamily="2" charset="2"/>
              <a:buChar char="Ø"/>
            </a:pPr>
            <a:r>
              <a:rPr lang="en-IN" sz="1700" dirty="0">
                <a:latin typeface="Google Sans"/>
              </a:rPr>
              <a:t>Foreign Exchange Management Act 1999</a:t>
            </a:r>
          </a:p>
          <a:p>
            <a:pPr lvl="1">
              <a:lnSpc>
                <a:spcPct val="150000"/>
              </a:lnSpc>
              <a:buFont typeface="Wingdings" pitchFamily="2" charset="2"/>
              <a:buChar char="Ø"/>
            </a:pPr>
            <a:r>
              <a:rPr lang="en-IN" sz="1700" dirty="0">
                <a:latin typeface="Google Sans"/>
              </a:rPr>
              <a:t>Legal Metrology Act 2009</a:t>
            </a:r>
          </a:p>
          <a:p>
            <a:endParaRPr lang="en-IN" dirty="0"/>
          </a:p>
        </p:txBody>
      </p:sp>
    </p:spTree>
    <p:extLst>
      <p:ext uri="{BB962C8B-B14F-4D97-AF65-F5344CB8AC3E}">
        <p14:creationId xmlns:p14="http://schemas.microsoft.com/office/powerpoint/2010/main" val="515652140"/>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A4CF-E7D5-DAEE-D2A7-2511E960827D}"/>
              </a:ext>
            </a:extLst>
          </p:cNvPr>
          <p:cNvSpPr>
            <a:spLocks noGrp="1"/>
          </p:cNvSpPr>
          <p:nvPr>
            <p:ph type="title"/>
          </p:nvPr>
        </p:nvSpPr>
        <p:spPr>
          <a:xfrm>
            <a:off x="609600" y="704088"/>
            <a:ext cx="10972800" cy="5151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4DF664C-8C25-E92A-F0DF-3D7E50664575}"/>
              </a:ext>
            </a:extLst>
          </p:cNvPr>
          <p:cNvSpPr>
            <a:spLocks noGrp="1"/>
          </p:cNvSpPr>
          <p:nvPr>
            <p:ph idx="1"/>
          </p:nvPr>
        </p:nvSpPr>
        <p:spPr>
          <a:xfrm>
            <a:off x="609600" y="1442720"/>
            <a:ext cx="10972800" cy="4881880"/>
          </a:xfrm>
        </p:spPr>
        <p:txBody>
          <a:bodyPr>
            <a:normAutofit fontScale="62500" lnSpcReduction="20000"/>
          </a:bodyPr>
          <a:lstStyle/>
          <a:p>
            <a:pPr marL="0" indent="0">
              <a:lnSpc>
                <a:spcPct val="150000"/>
              </a:lnSpc>
              <a:buNone/>
            </a:pPr>
            <a:r>
              <a:rPr lang="en-IN" b="1" dirty="0">
                <a:latin typeface="+mj-lt"/>
              </a:rPr>
              <a:t>The Customs Act 1962 </a:t>
            </a:r>
          </a:p>
          <a:p>
            <a:pPr>
              <a:lnSpc>
                <a:spcPct val="150000"/>
              </a:lnSpc>
            </a:pPr>
            <a:r>
              <a:rPr lang="en-IN" b="1" dirty="0">
                <a:latin typeface="+mj-lt"/>
              </a:rPr>
              <a:t> </a:t>
            </a:r>
            <a:r>
              <a:rPr lang="en-IN" dirty="0">
                <a:latin typeface="+mj-lt"/>
              </a:rPr>
              <a:t>XVII Chapters (17)</a:t>
            </a:r>
          </a:p>
          <a:p>
            <a:pPr>
              <a:lnSpc>
                <a:spcPct val="150000"/>
              </a:lnSpc>
            </a:pPr>
            <a:r>
              <a:rPr lang="en-IN" dirty="0">
                <a:latin typeface="+mj-lt"/>
              </a:rPr>
              <a:t>Total sections :  161</a:t>
            </a:r>
          </a:p>
          <a:p>
            <a:pPr marL="0" indent="0">
              <a:lnSpc>
                <a:spcPct val="150000"/>
              </a:lnSpc>
              <a:buNone/>
            </a:pPr>
            <a:r>
              <a:rPr lang="en-IN" b="1" dirty="0">
                <a:latin typeface="+mj-lt"/>
              </a:rPr>
              <a:t>Customs Tariff:</a:t>
            </a:r>
          </a:p>
          <a:p>
            <a:pPr>
              <a:lnSpc>
                <a:spcPct val="150000"/>
              </a:lnSpc>
            </a:pPr>
            <a:r>
              <a:rPr lang="en-IN" dirty="0">
                <a:latin typeface="+mj-lt"/>
              </a:rPr>
              <a:t>Total 21 Sections</a:t>
            </a:r>
          </a:p>
          <a:p>
            <a:pPr>
              <a:lnSpc>
                <a:spcPct val="150000"/>
              </a:lnSpc>
            </a:pPr>
            <a:r>
              <a:rPr lang="en-IN" dirty="0">
                <a:latin typeface="+mj-lt"/>
              </a:rPr>
              <a:t>Chapter 98</a:t>
            </a:r>
          </a:p>
          <a:p>
            <a:pPr>
              <a:lnSpc>
                <a:spcPct val="150000"/>
              </a:lnSpc>
            </a:pPr>
            <a:r>
              <a:rPr lang="en-IN" dirty="0">
                <a:latin typeface="+mj-lt"/>
              </a:rPr>
              <a:t>Chapter 77 is Blank</a:t>
            </a:r>
          </a:p>
          <a:p>
            <a:pPr marL="0" indent="0">
              <a:lnSpc>
                <a:spcPct val="150000"/>
              </a:lnSpc>
              <a:buNone/>
            </a:pPr>
            <a:r>
              <a:rPr lang="en-IN" b="1" dirty="0">
                <a:latin typeface="+mj-lt"/>
              </a:rPr>
              <a:t>Foreign Trade (Development &amp; Regulation) Act 1992</a:t>
            </a:r>
          </a:p>
          <a:p>
            <a:pPr>
              <a:lnSpc>
                <a:spcPct val="150000"/>
              </a:lnSpc>
            </a:pPr>
            <a:r>
              <a:rPr lang="en-IN" dirty="0">
                <a:latin typeface="+mj-lt"/>
              </a:rPr>
              <a:t>6 Chapter</a:t>
            </a:r>
          </a:p>
          <a:p>
            <a:pPr>
              <a:lnSpc>
                <a:spcPct val="150000"/>
              </a:lnSpc>
            </a:pPr>
            <a:r>
              <a:rPr lang="en-IN" dirty="0">
                <a:latin typeface="+mj-lt"/>
              </a:rPr>
              <a:t>20 Sections</a:t>
            </a:r>
          </a:p>
          <a:p>
            <a:pPr marL="0" indent="0">
              <a:lnSpc>
                <a:spcPct val="150000"/>
              </a:lnSpc>
              <a:buNone/>
            </a:pPr>
            <a:endParaRPr lang="en-IN" dirty="0">
              <a:latin typeface="+mj-lt"/>
            </a:endParaRPr>
          </a:p>
          <a:p>
            <a:pPr marL="0" indent="0">
              <a:buNone/>
            </a:pPr>
            <a:r>
              <a:rPr lang="en-IN" b="1" dirty="0">
                <a:latin typeface="+mj-lt"/>
              </a:rPr>
              <a:t>Foreign Trade Policy</a:t>
            </a:r>
          </a:p>
          <a:p>
            <a:pPr marL="0" indent="0">
              <a:buNone/>
            </a:pPr>
            <a:endParaRPr lang="en-IN" dirty="0">
              <a:latin typeface="+mj-lt"/>
            </a:endParaRPr>
          </a:p>
          <a:p>
            <a:r>
              <a:rPr lang="en-IN" dirty="0">
                <a:latin typeface="+mj-lt"/>
              </a:rPr>
              <a:t>11 Chapters</a:t>
            </a:r>
          </a:p>
          <a:p>
            <a:pPr marL="0" indent="0">
              <a:lnSpc>
                <a:spcPct val="150000"/>
              </a:lnSpc>
              <a:buNone/>
            </a:pPr>
            <a:endParaRPr lang="en-IN" dirty="0">
              <a:latin typeface="+mj-lt"/>
            </a:endParaRPr>
          </a:p>
          <a:p>
            <a:endParaRPr lang="en-IN" dirty="0"/>
          </a:p>
        </p:txBody>
      </p:sp>
    </p:spTree>
    <p:extLst>
      <p:ext uri="{BB962C8B-B14F-4D97-AF65-F5344CB8AC3E}">
        <p14:creationId xmlns:p14="http://schemas.microsoft.com/office/powerpoint/2010/main" val="1236617734"/>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8DF0-8ACE-5CE3-BC16-7CB5269AF59B}"/>
              </a:ext>
            </a:extLst>
          </p:cNvPr>
          <p:cNvSpPr>
            <a:spLocks noGrp="1"/>
          </p:cNvSpPr>
          <p:nvPr>
            <p:ph type="title"/>
          </p:nvPr>
        </p:nvSpPr>
        <p:spPr/>
        <p:txBody>
          <a:bodyPr/>
          <a:lstStyle/>
          <a:p>
            <a:r>
              <a:rPr lang="en-IN" dirty="0"/>
              <a:t>Meaning and Scope of Imports</a:t>
            </a:r>
          </a:p>
        </p:txBody>
      </p:sp>
      <p:sp>
        <p:nvSpPr>
          <p:cNvPr id="3" name="Content Placeholder 2">
            <a:extLst>
              <a:ext uri="{FF2B5EF4-FFF2-40B4-BE49-F238E27FC236}">
                <a16:creationId xmlns:a16="http://schemas.microsoft.com/office/drawing/2014/main" id="{EA5C989C-C09B-7FDA-E4C5-782B35212A82}"/>
              </a:ext>
            </a:extLst>
          </p:cNvPr>
          <p:cNvSpPr>
            <a:spLocks noGrp="1"/>
          </p:cNvSpPr>
          <p:nvPr>
            <p:ph idx="1"/>
          </p:nvPr>
        </p:nvSpPr>
        <p:spPr/>
        <p:txBody>
          <a:bodyPr>
            <a:normAutofit fontScale="92500" lnSpcReduction="10000"/>
          </a:bodyPr>
          <a:lstStyle/>
          <a:p>
            <a:pPr algn="just"/>
            <a:r>
              <a:rPr lang="en-US" b="1" i="0" dirty="0">
                <a:solidFill>
                  <a:srgbClr val="111111"/>
                </a:solidFill>
                <a:effectLst/>
                <a:latin typeface="Cabin-semi-bold"/>
              </a:rPr>
              <a:t>What Is an Import?</a:t>
            </a:r>
          </a:p>
          <a:p>
            <a:pPr algn="just">
              <a:lnSpc>
                <a:spcPct val="150000"/>
              </a:lnSpc>
            </a:pPr>
            <a:r>
              <a:rPr lang="en-US" b="0" i="0" dirty="0">
                <a:effectLst/>
                <a:latin typeface="SourceSansPro"/>
              </a:rPr>
              <a:t>An import is a good or service bought in one country that was produced in another. Imports and </a:t>
            </a:r>
            <a:r>
              <a:rPr lang="en-US" dirty="0">
                <a:latin typeface="SourceSansPro"/>
              </a:rPr>
              <a:t>exports</a:t>
            </a:r>
            <a:r>
              <a:rPr lang="en-US" b="0" i="0" dirty="0">
                <a:effectLst/>
                <a:latin typeface="SourceSansPro"/>
              </a:rPr>
              <a:t> are the components of </a:t>
            </a:r>
            <a:r>
              <a:rPr lang="en-US" dirty="0">
                <a:latin typeface="SourceSansPro"/>
              </a:rPr>
              <a:t>international trade</a:t>
            </a:r>
            <a:r>
              <a:rPr lang="en-US" b="0" i="0" dirty="0">
                <a:effectLst/>
                <a:latin typeface="SourceSansPro"/>
              </a:rPr>
              <a:t>.</a:t>
            </a:r>
          </a:p>
          <a:p>
            <a:pPr algn="just">
              <a:lnSpc>
                <a:spcPct val="150000"/>
              </a:lnSpc>
            </a:pPr>
            <a:r>
              <a:rPr lang="en-US" b="0" i="0" dirty="0">
                <a:effectLst/>
                <a:latin typeface="SourceSansPro"/>
              </a:rPr>
              <a:t> If the value of a country's imports exceeds the value of its exports, the country has a negative </a:t>
            </a:r>
            <a:r>
              <a:rPr lang="en-US" dirty="0">
                <a:latin typeface="SourceSansPro"/>
              </a:rPr>
              <a:t>balance of trade</a:t>
            </a:r>
            <a:r>
              <a:rPr lang="en-US" b="0" i="0" dirty="0">
                <a:effectLst/>
                <a:latin typeface="SourceSansPro"/>
              </a:rPr>
              <a:t>, also known as a </a:t>
            </a:r>
            <a:r>
              <a:rPr lang="en-US" dirty="0">
                <a:latin typeface="SourceSansPro"/>
              </a:rPr>
              <a:t>trade deficit</a:t>
            </a:r>
            <a:r>
              <a:rPr lang="en-US" b="0" i="0" dirty="0">
                <a:effectLst/>
                <a:latin typeface="SourceSansPro"/>
              </a:rPr>
              <a:t>.</a:t>
            </a:r>
          </a:p>
          <a:p>
            <a:pPr algn="just">
              <a:lnSpc>
                <a:spcPct val="150000"/>
              </a:lnSpc>
            </a:pPr>
            <a:r>
              <a:rPr lang="en-US" dirty="0">
                <a:latin typeface="SourceSansPro"/>
              </a:rPr>
              <a:t>To avoid negative balance of trade more exports and less imports should be effected.</a:t>
            </a:r>
          </a:p>
          <a:p>
            <a:pPr algn="just">
              <a:lnSpc>
                <a:spcPct val="150000"/>
              </a:lnSpc>
            </a:pPr>
            <a:r>
              <a:rPr lang="en-US" b="0" i="0" dirty="0">
                <a:effectLst/>
                <a:latin typeface="SourceSansPro"/>
              </a:rPr>
              <a:t>Make in India should be one of th</a:t>
            </a:r>
            <a:r>
              <a:rPr lang="en-US" dirty="0">
                <a:latin typeface="SourceSansPro"/>
              </a:rPr>
              <a:t>e best option.</a:t>
            </a:r>
          </a:p>
          <a:p>
            <a:pPr algn="just">
              <a:lnSpc>
                <a:spcPct val="150000"/>
              </a:lnSpc>
            </a:pPr>
            <a:r>
              <a:rPr lang="en-US" b="0" i="0" dirty="0">
                <a:effectLst/>
                <a:latin typeface="SourceSansPro"/>
              </a:rPr>
              <a:t>Replacing imports by domestic products.</a:t>
            </a:r>
          </a:p>
          <a:p>
            <a:pPr algn="just"/>
            <a:endParaRPr lang="en-IN" dirty="0"/>
          </a:p>
        </p:txBody>
      </p:sp>
    </p:spTree>
    <p:extLst>
      <p:ext uri="{BB962C8B-B14F-4D97-AF65-F5344CB8AC3E}">
        <p14:creationId xmlns:p14="http://schemas.microsoft.com/office/powerpoint/2010/main" val="3349566093"/>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F018-60BF-8A6C-5B67-5442461E2A8A}"/>
              </a:ext>
            </a:extLst>
          </p:cNvPr>
          <p:cNvSpPr>
            <a:spLocks noGrp="1"/>
          </p:cNvSpPr>
          <p:nvPr>
            <p:ph type="title"/>
          </p:nvPr>
        </p:nvSpPr>
        <p:spPr/>
        <p:txBody>
          <a:bodyPr/>
          <a:lstStyle/>
          <a:p>
            <a:r>
              <a:rPr lang="en-IN" dirty="0"/>
              <a:t>Scope of Imports</a:t>
            </a:r>
          </a:p>
        </p:txBody>
      </p:sp>
      <p:sp>
        <p:nvSpPr>
          <p:cNvPr id="3" name="Content Placeholder 2">
            <a:extLst>
              <a:ext uri="{FF2B5EF4-FFF2-40B4-BE49-F238E27FC236}">
                <a16:creationId xmlns:a16="http://schemas.microsoft.com/office/drawing/2014/main" id="{B66A750A-B425-0E70-EEA5-55532C7600C9}"/>
              </a:ext>
            </a:extLst>
          </p:cNvPr>
          <p:cNvSpPr>
            <a:spLocks noGrp="1"/>
          </p:cNvSpPr>
          <p:nvPr>
            <p:ph idx="1"/>
          </p:nvPr>
        </p:nvSpPr>
        <p:spPr/>
        <p:txBody>
          <a:bodyPr>
            <a:normAutofit fontScale="62500" lnSpcReduction="20000"/>
          </a:bodyPr>
          <a:lstStyle/>
          <a:p>
            <a:pPr algn="just">
              <a:lnSpc>
                <a:spcPct val="170000"/>
              </a:lnSpc>
            </a:pPr>
            <a:r>
              <a:rPr lang="en-US" b="1" i="0" dirty="0">
                <a:solidFill>
                  <a:srgbClr val="222222"/>
                </a:solidFill>
                <a:effectLst/>
                <a:latin typeface="Arial" panose="020B0604020202020204" pitchFamily="34" charset="0"/>
              </a:rPr>
              <a:t>Economic Significance</a:t>
            </a:r>
            <a:r>
              <a:rPr lang="en-US" b="0" i="0" dirty="0">
                <a:solidFill>
                  <a:srgbClr val="222222"/>
                </a:solidFill>
                <a:effectLst/>
                <a:latin typeface="Arial" panose="020B0604020202020204" pitchFamily="34" charset="0"/>
              </a:rPr>
              <a:t>: Imports and exports are vital components of a nation’s economy.</a:t>
            </a:r>
          </a:p>
          <a:p>
            <a:pPr algn="just">
              <a:lnSpc>
                <a:spcPct val="170000"/>
              </a:lnSpc>
            </a:pPr>
            <a:r>
              <a:rPr lang="en-US" b="0" i="0" dirty="0">
                <a:solidFill>
                  <a:srgbClr val="222222"/>
                </a:solidFill>
                <a:effectLst/>
                <a:latin typeface="Arial" panose="020B0604020202020204" pitchFamily="34" charset="0"/>
              </a:rPr>
              <a:t>They contribute to the Gross Domestic Product (GDP) and can influence a country’s balance of trade and balance of payments</a:t>
            </a:r>
          </a:p>
          <a:p>
            <a:pPr algn="just">
              <a:lnSpc>
                <a:spcPct val="170000"/>
              </a:lnSpc>
            </a:pPr>
            <a:r>
              <a:rPr lang="en-US" b="1" i="0" dirty="0">
                <a:solidFill>
                  <a:srgbClr val="222222"/>
                </a:solidFill>
                <a:effectLst/>
                <a:latin typeface="Arial" panose="020B0604020202020204" pitchFamily="34" charset="0"/>
              </a:rPr>
              <a:t>.Diversification</a:t>
            </a:r>
            <a:r>
              <a:rPr lang="en-US" b="0" i="0" dirty="0">
                <a:solidFill>
                  <a:srgbClr val="222222"/>
                </a:solidFill>
                <a:effectLst/>
                <a:latin typeface="Arial" panose="020B0604020202020204" pitchFamily="34" charset="0"/>
              </a:rPr>
              <a:t>: Imports allow a country to access a wider variety of products and resources, often at competitive prices. Exports enable a nation to capitalize on its strengths, whether in manufacturing, agriculture, or services, by selling to international markets</a:t>
            </a:r>
          </a:p>
          <a:p>
            <a:pPr algn="just">
              <a:lnSpc>
                <a:spcPct val="170000"/>
              </a:lnSpc>
            </a:pPr>
            <a:r>
              <a:rPr lang="en-US" b="0" i="0" dirty="0">
                <a:solidFill>
                  <a:srgbClr val="222222"/>
                </a:solidFill>
                <a:effectLst/>
                <a:latin typeface="Arial" panose="020B0604020202020204" pitchFamily="34" charset="0"/>
              </a:rPr>
              <a:t>.</a:t>
            </a:r>
            <a:r>
              <a:rPr lang="en-US" b="1" i="0" dirty="0">
                <a:solidFill>
                  <a:srgbClr val="222222"/>
                </a:solidFill>
                <a:effectLst/>
                <a:latin typeface="Arial" panose="020B0604020202020204" pitchFamily="34" charset="0"/>
              </a:rPr>
              <a:t>Global Trade: </a:t>
            </a:r>
            <a:r>
              <a:rPr lang="en-US" b="0" i="0" dirty="0">
                <a:solidFill>
                  <a:srgbClr val="222222"/>
                </a:solidFill>
                <a:effectLst/>
                <a:latin typeface="Arial" panose="020B0604020202020204" pitchFamily="34" charset="0"/>
              </a:rPr>
              <a:t>Imports and exports are the foundation of international trade, facilitating the exchange of goods and services between countries. International trade promotes economic growth and fosters cooperation between nations</a:t>
            </a:r>
          </a:p>
          <a:p>
            <a:pPr marL="0" indent="0" algn="just">
              <a:lnSpc>
                <a:spcPct val="170000"/>
              </a:lnSpc>
              <a:buNone/>
            </a:pPr>
            <a:br>
              <a:rPr lang="en-US" dirty="0"/>
            </a:br>
            <a:r>
              <a:rPr lang="en-US" b="0" i="0" dirty="0">
                <a:solidFill>
                  <a:srgbClr val="222222"/>
                </a:solidFill>
                <a:effectLst/>
                <a:latin typeface="Arial" panose="020B0604020202020204" pitchFamily="34" charset="0"/>
              </a:rPr>
              <a:t>.</a:t>
            </a:r>
            <a:endParaRPr lang="en-IN" dirty="0"/>
          </a:p>
        </p:txBody>
      </p:sp>
    </p:spTree>
    <p:extLst>
      <p:ext uri="{BB962C8B-B14F-4D97-AF65-F5344CB8AC3E}">
        <p14:creationId xmlns:p14="http://schemas.microsoft.com/office/powerpoint/2010/main" val="1760619122"/>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EB3B-940C-FEFD-B0A6-BAA7973323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FB3452-1C8D-CA28-9282-0290D3A93467}"/>
              </a:ext>
            </a:extLst>
          </p:cNvPr>
          <p:cNvSpPr>
            <a:spLocks noGrp="1"/>
          </p:cNvSpPr>
          <p:nvPr>
            <p:ph idx="1"/>
          </p:nvPr>
        </p:nvSpPr>
        <p:spPr/>
        <p:txBody>
          <a:bodyPr>
            <a:normAutofit fontScale="85000" lnSpcReduction="10000"/>
          </a:bodyPr>
          <a:lstStyle/>
          <a:p>
            <a:pPr algn="just">
              <a:lnSpc>
                <a:spcPct val="150000"/>
              </a:lnSpc>
            </a:pPr>
            <a:r>
              <a:rPr lang="en-US" b="1" dirty="0">
                <a:solidFill>
                  <a:srgbClr val="222222"/>
                </a:solidFill>
                <a:latin typeface="Arial" panose="020B0604020202020204" pitchFamily="34" charset="0"/>
              </a:rPr>
              <a:t>J</a:t>
            </a:r>
            <a:r>
              <a:rPr lang="en-US" b="1" i="0" dirty="0">
                <a:solidFill>
                  <a:srgbClr val="222222"/>
                </a:solidFill>
                <a:effectLst/>
                <a:latin typeface="Arial" panose="020B0604020202020204" pitchFamily="34" charset="0"/>
              </a:rPr>
              <a:t>ob Creation</a:t>
            </a:r>
            <a:r>
              <a:rPr lang="en-US" b="0" i="0" dirty="0">
                <a:solidFill>
                  <a:srgbClr val="222222"/>
                </a:solidFill>
                <a:effectLst/>
                <a:latin typeface="Arial" panose="020B0604020202020204" pitchFamily="34" charset="0"/>
              </a:rPr>
              <a:t>: Both imports and exports can generate employment opportunities. </a:t>
            </a:r>
          </a:p>
          <a:p>
            <a:pPr algn="just">
              <a:lnSpc>
                <a:spcPct val="150000"/>
              </a:lnSpc>
            </a:pPr>
            <a:r>
              <a:rPr lang="en-US" b="0" i="0" dirty="0">
                <a:solidFill>
                  <a:srgbClr val="222222"/>
                </a:solidFill>
                <a:effectLst/>
                <a:latin typeface="Arial" panose="020B0604020202020204" pitchFamily="34" charset="0"/>
              </a:rPr>
              <a:t>Exports create jobs in industries that produce goods or services for foreign markets, while imports can create jobs in distribution, retail, and related sectors.</a:t>
            </a:r>
          </a:p>
          <a:p>
            <a:pPr algn="just">
              <a:lnSpc>
                <a:spcPct val="150000"/>
              </a:lnSpc>
            </a:pPr>
            <a:r>
              <a:rPr lang="en-US" b="1" i="0" dirty="0">
                <a:solidFill>
                  <a:srgbClr val="222222"/>
                </a:solidFill>
                <a:effectLst/>
                <a:latin typeface="Arial" panose="020B0604020202020204" pitchFamily="34" charset="0"/>
              </a:rPr>
              <a:t>Technology Transfer: </a:t>
            </a:r>
            <a:r>
              <a:rPr lang="en-US" b="0" i="0" dirty="0">
                <a:solidFill>
                  <a:srgbClr val="222222"/>
                </a:solidFill>
                <a:effectLst/>
                <a:latin typeface="Arial" panose="020B0604020202020204" pitchFamily="34" charset="0"/>
              </a:rPr>
              <a:t>Exports can lead to the transfer of technology and know-how to foreign markets, fostering innovation and economic development globally. </a:t>
            </a:r>
          </a:p>
          <a:p>
            <a:pPr algn="just">
              <a:lnSpc>
                <a:spcPct val="150000"/>
              </a:lnSpc>
            </a:pPr>
            <a:r>
              <a:rPr lang="en-US" b="0" i="0" dirty="0">
                <a:solidFill>
                  <a:srgbClr val="222222"/>
                </a:solidFill>
                <a:effectLst/>
                <a:latin typeface="Arial" panose="020B0604020202020204" pitchFamily="34" charset="0"/>
              </a:rPr>
              <a:t>Imports can provide access to advanced technologies and expertise.</a:t>
            </a:r>
            <a:br>
              <a:rPr lang="en-US" dirty="0"/>
            </a:br>
            <a:endParaRPr lang="en-IN" dirty="0"/>
          </a:p>
        </p:txBody>
      </p:sp>
    </p:spTree>
    <p:extLst>
      <p:ext uri="{BB962C8B-B14F-4D97-AF65-F5344CB8AC3E}">
        <p14:creationId xmlns:p14="http://schemas.microsoft.com/office/powerpoint/2010/main" val="418294874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072A-7422-5FC9-C04C-CD2BEDEDF043}"/>
              </a:ext>
            </a:extLst>
          </p:cNvPr>
          <p:cNvSpPr>
            <a:spLocks noGrp="1"/>
          </p:cNvSpPr>
          <p:nvPr>
            <p:ph type="title"/>
          </p:nvPr>
        </p:nvSpPr>
        <p:spPr/>
        <p:txBody>
          <a:bodyPr/>
          <a:lstStyle/>
          <a:p>
            <a:r>
              <a:rPr lang="en-US" sz="1800" b="1" kern="0" dirty="0">
                <a:effectLst/>
                <a:latin typeface="Verdana" panose="020B0604030504040204" pitchFamily="34" charset="0"/>
                <a:ea typeface="Verdana" panose="020B0604030504040204" pitchFamily="34" charset="0"/>
                <a:cs typeface="Verdana" panose="020B0604030504040204" pitchFamily="34" charset="0"/>
              </a:rPr>
              <a:t>Levy</a:t>
            </a:r>
            <a:r>
              <a:rPr lang="en-US" sz="1800" b="1" kern="0" spc="-5" dirty="0">
                <a:effectLst/>
                <a:latin typeface="Verdana" panose="020B0604030504040204" pitchFamily="34" charset="0"/>
                <a:ea typeface="Verdana" panose="020B0604030504040204" pitchFamily="34" charset="0"/>
                <a:cs typeface="Verdana" panose="020B0604030504040204" pitchFamily="34" charset="0"/>
              </a:rPr>
              <a:t> </a:t>
            </a:r>
            <a:r>
              <a:rPr lang="en-US" sz="1800" b="1" kern="0" dirty="0">
                <a:effectLst/>
                <a:latin typeface="Verdana" panose="020B0604030504040204" pitchFamily="34" charset="0"/>
                <a:ea typeface="Verdana" panose="020B0604030504040204" pitchFamily="34" charset="0"/>
                <a:cs typeface="Verdana" panose="020B0604030504040204" pitchFamily="34" charset="0"/>
              </a:rPr>
              <a:t>of duty on imported </a:t>
            </a:r>
            <a:r>
              <a:rPr lang="en-US" sz="1800" b="1" kern="0" spc="-10" dirty="0">
                <a:effectLst/>
                <a:latin typeface="Verdana" panose="020B0604030504040204" pitchFamily="34" charset="0"/>
                <a:ea typeface="Verdana" panose="020B0604030504040204" pitchFamily="34" charset="0"/>
                <a:cs typeface="Verdana" panose="020B0604030504040204" pitchFamily="34" charset="0"/>
              </a:rPr>
              <a:t>goods</a:t>
            </a:r>
            <a:br>
              <a:rPr lang="en-IN" sz="1800" b="1" kern="0" dirty="0">
                <a:effectLst/>
                <a:latin typeface="Verdana" panose="020B0604030504040204" pitchFamily="34" charset="0"/>
                <a:ea typeface="Verdana" panose="020B0604030504040204" pitchFamily="34" charset="0"/>
                <a:cs typeface="Verdana" panose="020B0604030504040204" pitchFamily="34" charset="0"/>
              </a:rPr>
            </a:br>
            <a:endParaRPr lang="en-IN" dirty="0"/>
          </a:p>
        </p:txBody>
      </p:sp>
      <p:sp>
        <p:nvSpPr>
          <p:cNvPr id="3" name="Content Placeholder 2">
            <a:extLst>
              <a:ext uri="{FF2B5EF4-FFF2-40B4-BE49-F238E27FC236}">
                <a16:creationId xmlns:a16="http://schemas.microsoft.com/office/drawing/2014/main" id="{11340EFD-F00D-BD98-C141-1FD53BA65F1F}"/>
              </a:ext>
            </a:extLst>
          </p:cNvPr>
          <p:cNvSpPr>
            <a:spLocks noGrp="1"/>
          </p:cNvSpPr>
          <p:nvPr>
            <p:ph idx="1"/>
          </p:nvPr>
        </p:nvSpPr>
        <p:spPr/>
        <p:txBody>
          <a:bodyPr/>
          <a:lstStyle/>
          <a:p>
            <a:pPr marL="101600" marR="100330" algn="just">
              <a:lnSpc>
                <a:spcPct val="115000"/>
              </a:lnSpc>
              <a:spcBef>
                <a:spcPts val="75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Any goods imported into India are chargeable to duties of Customs under Section 12 of the Customs Act, 1962 at rates specified in the Customs Tariff Act, 1975.</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99695" algn="just">
              <a:lnSpc>
                <a:spcPct val="112000"/>
              </a:lnSpc>
              <a:spcBef>
                <a:spcPts val="109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per</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12</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levy</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duties</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spc="-10" dirty="0">
                <a:effectLst/>
                <a:latin typeface="Verdana" panose="020B0604030504040204" pitchFamily="34" charset="0"/>
                <a:ea typeface="Verdana" panose="020B0604030504040204" pitchFamily="34" charset="0"/>
                <a:cs typeface="Verdana" panose="020B0604030504040204" pitchFamily="34" charset="0"/>
              </a:rPr>
              <a:t>customs </a:t>
            </a:r>
            <a:r>
              <a:rPr lang="en-US" sz="1800" dirty="0">
                <a:effectLst/>
                <a:latin typeface="Verdana" panose="020B0604030504040204" pitchFamily="34" charset="0"/>
                <a:ea typeface="Verdana" panose="020B0604030504040204" pitchFamily="34" charset="0"/>
                <a:cs typeface="Verdana" panose="020B0604030504040204" pitchFamily="34" charset="0"/>
              </a:rPr>
              <a:t>is on the goods imported into India. Import commences when the goods cross the territorial waters and is completed when</a:t>
            </a:r>
            <a:r>
              <a:rPr lang="en-US" sz="1800" spc="4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bill</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entry</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for</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home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consumption</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is</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filed.</a:t>
            </a:r>
            <a:r>
              <a:rPr lang="en-US" sz="1800" spc="-2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Taxable</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event</a:t>
            </a:r>
            <a:r>
              <a:rPr lang="en-US" sz="1800" spc="-2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occurs when bill of entry for home consumption is filed; same is also applicable for warehouse goods.</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2000"/>
              </a:lnSpc>
              <a:spcBef>
                <a:spcPts val="5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As per Section 7(2) of the IGST Act, 2017, Supply of goods imported into the territory of India, till they cross Customs frontier of India, shall be treated to be supply of goods in the course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inter-State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trade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or</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commerce.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Further</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per</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Section 8(1)(ii)</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IGST</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2017,</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imported</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into</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1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territory of</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India</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till</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they</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cross</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frontiers</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India</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shall</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not</a:t>
            </a:r>
            <a:r>
              <a:rPr lang="en-US" sz="1800" spc="-3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be treated as intra-State supply of goods.</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4145011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B3CD-38F4-96FC-E497-9253DFAE91B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E69F16E-9DCC-A51A-E14B-EEBB688F2A71}"/>
              </a:ext>
            </a:extLst>
          </p:cNvPr>
          <p:cNvSpPr>
            <a:spLocks noGrp="1"/>
          </p:cNvSpPr>
          <p:nvPr>
            <p:ph idx="1"/>
          </p:nvPr>
        </p:nvSpPr>
        <p:spPr/>
        <p:txBody>
          <a:bodyPr>
            <a:normAutofit fontScale="92500" lnSpcReduction="20000"/>
          </a:bodyPr>
          <a:lstStyle/>
          <a:p>
            <a:pPr algn="just">
              <a:lnSpc>
                <a:spcPct val="150000"/>
              </a:lnSpc>
            </a:pP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Trade Balances</a:t>
            </a:r>
            <a:r>
              <a:rPr lang="en-US" b="0" i="0" dirty="0">
                <a:solidFill>
                  <a:srgbClr val="222222"/>
                </a:solidFill>
                <a:effectLst/>
                <a:latin typeface="Arial" panose="020B0604020202020204" pitchFamily="34" charset="0"/>
              </a:rPr>
              <a:t>: A country’s trade balance is the difference between its exports and imports. </a:t>
            </a:r>
          </a:p>
          <a:p>
            <a:pPr algn="just">
              <a:lnSpc>
                <a:spcPct val="150000"/>
              </a:lnSpc>
            </a:pPr>
            <a:r>
              <a:rPr lang="en-US" b="0" i="0" dirty="0">
                <a:solidFill>
                  <a:srgbClr val="222222"/>
                </a:solidFill>
                <a:effectLst/>
                <a:latin typeface="Arial" panose="020B0604020202020204" pitchFamily="34" charset="0"/>
              </a:rPr>
              <a:t>A trade surplus occurs when exports exceed imports, while a trade deficit occurs when imports surpass exports. </a:t>
            </a:r>
          </a:p>
          <a:p>
            <a:pPr algn="just">
              <a:lnSpc>
                <a:spcPct val="150000"/>
              </a:lnSpc>
            </a:pPr>
            <a:r>
              <a:rPr lang="en-US" b="0" i="0" dirty="0">
                <a:solidFill>
                  <a:srgbClr val="222222"/>
                </a:solidFill>
                <a:effectLst/>
                <a:latin typeface="Arial" panose="020B0604020202020204" pitchFamily="34" charset="0"/>
              </a:rPr>
              <a:t>These balances can have economic and political implication</a:t>
            </a:r>
          </a:p>
          <a:p>
            <a:pPr algn="just">
              <a:lnSpc>
                <a:spcPct val="150000"/>
              </a:lnSpc>
            </a:pPr>
            <a:r>
              <a:rPr lang="en-US" b="1" i="0" dirty="0">
                <a:solidFill>
                  <a:srgbClr val="222222"/>
                </a:solidFill>
                <a:effectLst/>
                <a:latin typeface="Arial" panose="020B0604020202020204" pitchFamily="34" charset="0"/>
              </a:rPr>
              <a:t>Government Policies: </a:t>
            </a:r>
            <a:r>
              <a:rPr lang="en-US" b="0" i="0" dirty="0">
                <a:solidFill>
                  <a:srgbClr val="222222"/>
                </a:solidFill>
                <a:effectLst/>
                <a:latin typeface="Arial" panose="020B0604020202020204" pitchFamily="34" charset="0"/>
              </a:rPr>
              <a:t>Governments often regulate imports and exports through trade policies, tariffs, and quotas to protect domestic industries, ensure national security, or promote certain sectors of the econom</a:t>
            </a:r>
            <a:r>
              <a:rPr lang="en-US" dirty="0">
                <a:solidFill>
                  <a:srgbClr val="222222"/>
                </a:solidFill>
                <a:latin typeface="Arial" panose="020B0604020202020204" pitchFamily="34" charset="0"/>
              </a:rPr>
              <a:t>y</a:t>
            </a:r>
          </a:p>
          <a:p>
            <a:pPr marL="0" indent="0" algn="just">
              <a:lnSpc>
                <a:spcPct val="150000"/>
              </a:lnSpc>
              <a:buNone/>
            </a:pPr>
            <a:endParaRPr lang="en-IN" dirty="0"/>
          </a:p>
        </p:txBody>
      </p:sp>
    </p:spTree>
    <p:extLst>
      <p:ext uri="{BB962C8B-B14F-4D97-AF65-F5344CB8AC3E}">
        <p14:creationId xmlns:p14="http://schemas.microsoft.com/office/powerpoint/2010/main" val="1714483268"/>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E0F2-5AC1-E776-6459-E771A77DF78F}"/>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4BFDD5A-8EAA-4EE1-EAF2-9AA01C46D2DD}"/>
              </a:ext>
            </a:extLst>
          </p:cNvPr>
          <p:cNvSpPr>
            <a:spLocks noGrp="1"/>
          </p:cNvSpPr>
          <p:nvPr>
            <p:ph idx="1"/>
          </p:nvPr>
        </p:nvSpPr>
        <p:spPr/>
        <p:txBody>
          <a:bodyPr>
            <a:normAutofit fontScale="92500" lnSpcReduction="10000"/>
          </a:bodyPr>
          <a:lstStyle/>
          <a:p>
            <a:pPr algn="just">
              <a:lnSpc>
                <a:spcPct val="150000"/>
              </a:lnSpc>
            </a:pPr>
            <a:r>
              <a:rPr lang="en-US" b="1" i="0" dirty="0">
                <a:solidFill>
                  <a:srgbClr val="222222"/>
                </a:solidFill>
                <a:effectLst/>
                <a:latin typeface="Arial" panose="020B0604020202020204" pitchFamily="34" charset="0"/>
              </a:rPr>
              <a:t>Global Supply Chains</a:t>
            </a:r>
            <a:r>
              <a:rPr lang="en-US" b="0" i="0" dirty="0">
                <a:solidFill>
                  <a:srgbClr val="222222"/>
                </a:solidFill>
                <a:effectLst/>
                <a:latin typeface="Arial" panose="020B0604020202020204" pitchFamily="34" charset="0"/>
              </a:rPr>
              <a:t>: Imports and exports are integral to global supply chains. </a:t>
            </a:r>
          </a:p>
          <a:p>
            <a:pPr algn="just">
              <a:lnSpc>
                <a:spcPct val="150000"/>
              </a:lnSpc>
            </a:pPr>
            <a:r>
              <a:rPr lang="en-US" b="0" i="0" dirty="0">
                <a:solidFill>
                  <a:srgbClr val="222222"/>
                </a:solidFill>
                <a:effectLst/>
                <a:latin typeface="Arial" panose="020B0604020202020204" pitchFamily="34" charset="0"/>
              </a:rPr>
              <a:t>Products often pass through multiple countries before reaching consumers, emphasizing the interconnectedness of the global economy.</a:t>
            </a:r>
          </a:p>
          <a:p>
            <a:pPr algn="just">
              <a:lnSpc>
                <a:spcPct val="150000"/>
              </a:lnSpc>
            </a:pPr>
            <a:r>
              <a:rPr lang="en-US" b="0" i="0" dirty="0">
                <a:solidFill>
                  <a:srgbClr val="222222"/>
                </a:solidFill>
                <a:effectLst/>
                <a:latin typeface="Arial" panose="020B0604020202020204" pitchFamily="34" charset="0"/>
              </a:rPr>
              <a:t>The scope of imports and exports is vast, encompassing economic, political, social, and environmental aspects.</a:t>
            </a:r>
          </a:p>
          <a:p>
            <a:pPr algn="just">
              <a:lnSpc>
                <a:spcPct val="150000"/>
              </a:lnSpc>
            </a:pPr>
            <a:r>
              <a:rPr lang="en-US" b="0" i="0" dirty="0">
                <a:solidFill>
                  <a:srgbClr val="222222"/>
                </a:solidFill>
                <a:effectLst/>
                <a:latin typeface="Arial" panose="020B0604020202020204" pitchFamily="34" charset="0"/>
              </a:rPr>
              <a:t> They play a pivotal role in shaping a country’s economic development and its interactions with the rest of the world</a:t>
            </a:r>
            <a:endParaRPr lang="en-IN" dirty="0"/>
          </a:p>
        </p:txBody>
      </p:sp>
    </p:spTree>
    <p:extLst>
      <p:ext uri="{BB962C8B-B14F-4D97-AF65-F5344CB8AC3E}">
        <p14:creationId xmlns:p14="http://schemas.microsoft.com/office/powerpoint/2010/main" val="70334066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D337-178E-C020-3ACB-575B40769551}"/>
              </a:ext>
            </a:extLst>
          </p:cNvPr>
          <p:cNvSpPr>
            <a:spLocks noGrp="1"/>
          </p:cNvSpPr>
          <p:nvPr>
            <p:ph type="title"/>
          </p:nvPr>
        </p:nvSpPr>
        <p:spPr/>
        <p:txBody>
          <a:bodyPr>
            <a:normAutofit/>
          </a:bodyPr>
          <a:lstStyle/>
          <a:p>
            <a:r>
              <a:rPr lang="en-US" dirty="0"/>
              <a:t>Trade Barriers on imports </a:t>
            </a:r>
            <a:endParaRPr lang="en-IN" dirty="0"/>
          </a:p>
        </p:txBody>
      </p:sp>
      <p:sp>
        <p:nvSpPr>
          <p:cNvPr id="3" name="Content Placeholder 2">
            <a:extLst>
              <a:ext uri="{FF2B5EF4-FFF2-40B4-BE49-F238E27FC236}">
                <a16:creationId xmlns:a16="http://schemas.microsoft.com/office/drawing/2014/main" id="{72B92531-1ED4-E72D-19A5-2A7C6413DB74}"/>
              </a:ext>
            </a:extLst>
          </p:cNvPr>
          <p:cNvSpPr>
            <a:spLocks noGrp="1"/>
          </p:cNvSpPr>
          <p:nvPr>
            <p:ph idx="1"/>
          </p:nvPr>
        </p:nvSpPr>
        <p:spPr/>
        <p:txBody>
          <a:bodyPr>
            <a:normAutofit fontScale="77500" lnSpcReduction="20000"/>
          </a:bodyPr>
          <a:lstStyle/>
          <a:p>
            <a:pPr algn="just">
              <a:lnSpc>
                <a:spcPct val="170000"/>
              </a:lnSpc>
            </a:pPr>
            <a:r>
              <a:rPr lang="en-GB" sz="2800" b="1" dirty="0"/>
              <a:t>1.  To protect home industries from foreign competition:</a:t>
            </a:r>
            <a:r>
              <a:rPr lang="en-GB" sz="2800" dirty="0"/>
              <a:t> In most of the developing countries, a major part of basic and heavy industries are still in the initial stage.</a:t>
            </a:r>
          </a:p>
          <a:p>
            <a:pPr algn="just">
              <a:lnSpc>
                <a:spcPct val="170000"/>
              </a:lnSpc>
            </a:pPr>
            <a:r>
              <a:rPr lang="en-GB" sz="2800" dirty="0"/>
              <a:t> They have high cost of production and low quality of output. Therefore, such industries need protection from outside competitors.  </a:t>
            </a:r>
            <a:endParaRPr lang="en-US" sz="2800" dirty="0"/>
          </a:p>
          <a:p>
            <a:pPr algn="just">
              <a:lnSpc>
                <a:spcPct val="170000"/>
              </a:lnSpc>
            </a:pPr>
            <a:r>
              <a:rPr lang="en-GB" sz="2800" b="1" dirty="0"/>
              <a:t>2.</a:t>
            </a:r>
            <a:r>
              <a:rPr lang="en-GB" sz="2800" dirty="0"/>
              <a:t> </a:t>
            </a:r>
            <a:r>
              <a:rPr lang="en-GB" sz="2800" b="1" dirty="0"/>
              <a:t>To promote new industries and R&amp;D:</a:t>
            </a:r>
            <a:r>
              <a:rPr lang="en-GB" sz="2800" dirty="0"/>
              <a:t> Developed countries are enriched with technologies that developing countries are still researching and innovating. </a:t>
            </a:r>
          </a:p>
          <a:p>
            <a:pPr algn="just">
              <a:lnSpc>
                <a:spcPct val="170000"/>
              </a:lnSpc>
            </a:pPr>
            <a:r>
              <a:rPr lang="en-GB" sz="2800" dirty="0"/>
              <a:t>Thus, it becomes really important to protect these potential developments from any kind of foreign competition.</a:t>
            </a:r>
            <a:endParaRPr lang="en-US" sz="2800" dirty="0"/>
          </a:p>
          <a:p>
            <a:endParaRPr lang="en-IN" dirty="0"/>
          </a:p>
        </p:txBody>
      </p:sp>
    </p:spTree>
    <p:extLst>
      <p:ext uri="{BB962C8B-B14F-4D97-AF65-F5344CB8AC3E}">
        <p14:creationId xmlns:p14="http://schemas.microsoft.com/office/powerpoint/2010/main" val="306980151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D4A3-4A56-C186-23B6-BC42C89A5F0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E2AA1A8-1680-E9CC-7793-CD19ABEFDFF0}"/>
              </a:ext>
            </a:extLst>
          </p:cNvPr>
          <p:cNvSpPr>
            <a:spLocks noGrp="1"/>
          </p:cNvSpPr>
          <p:nvPr>
            <p:ph idx="1"/>
          </p:nvPr>
        </p:nvSpPr>
        <p:spPr/>
        <p:txBody>
          <a:bodyPr>
            <a:normAutofit fontScale="70000" lnSpcReduction="20000"/>
          </a:bodyPr>
          <a:lstStyle/>
          <a:p>
            <a:pPr algn="just">
              <a:lnSpc>
                <a:spcPct val="170000"/>
              </a:lnSpc>
            </a:pPr>
            <a:r>
              <a:rPr lang="en-GB" b="1" dirty="0"/>
              <a:t>3. To conserve foreign exchange reserves: </a:t>
            </a:r>
            <a:r>
              <a:rPr lang="en-GB" dirty="0"/>
              <a:t>When a country indulges in surplus import then it impacts the foreign currency of the nation, hence government uses certain measures, such as quotas and tariffs for ensuring the proper balance of foreign exchange reserve.</a:t>
            </a:r>
          </a:p>
          <a:p>
            <a:pPr algn="just">
              <a:lnSpc>
                <a:spcPct val="170000"/>
              </a:lnSpc>
            </a:pPr>
            <a:r>
              <a:rPr lang="en-GB" b="1" dirty="0"/>
              <a:t>4.</a:t>
            </a:r>
            <a:r>
              <a:rPr lang="en-GB" dirty="0"/>
              <a:t> </a:t>
            </a:r>
            <a:r>
              <a:rPr lang="en-GB" b="1" dirty="0"/>
              <a:t>To maintain favourable balance of payments:</a:t>
            </a:r>
            <a:r>
              <a:rPr lang="en-GB" dirty="0"/>
              <a:t> As the name suggests the Balance of Payment (BOP) denotes the gap between inflow and outflow of foreign currency in the economy. </a:t>
            </a:r>
          </a:p>
          <a:p>
            <a:pPr algn="just">
              <a:lnSpc>
                <a:spcPct val="170000"/>
              </a:lnSpc>
            </a:pPr>
            <a:r>
              <a:rPr lang="en-GB" dirty="0"/>
              <a:t>When a country has favourable amount of BOP, then it attracts goodwill and more foreign investment for its economic development. </a:t>
            </a:r>
          </a:p>
          <a:p>
            <a:pPr algn="just">
              <a:lnSpc>
                <a:spcPct val="170000"/>
              </a:lnSpc>
            </a:pPr>
            <a:r>
              <a:rPr lang="en-GB" dirty="0"/>
              <a:t>Trade barriers imposed by the government plays an important role in import reduction and improving BOP of the nation. </a:t>
            </a:r>
            <a:endParaRPr lang="en-US" dirty="0"/>
          </a:p>
          <a:p>
            <a:endParaRPr lang="en-IN" dirty="0"/>
          </a:p>
        </p:txBody>
      </p:sp>
    </p:spTree>
    <p:extLst>
      <p:ext uri="{BB962C8B-B14F-4D97-AF65-F5344CB8AC3E}">
        <p14:creationId xmlns:p14="http://schemas.microsoft.com/office/powerpoint/2010/main" val="4050785031"/>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49B3-BA75-60FC-31A5-0F39154D57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A44616-07C1-9D2F-B1C5-7D53A36A889D}"/>
              </a:ext>
            </a:extLst>
          </p:cNvPr>
          <p:cNvSpPr>
            <a:spLocks noGrp="1"/>
          </p:cNvSpPr>
          <p:nvPr>
            <p:ph idx="1"/>
          </p:nvPr>
        </p:nvSpPr>
        <p:spPr/>
        <p:txBody>
          <a:bodyPr>
            <a:normAutofit fontScale="62500" lnSpcReduction="20000"/>
          </a:bodyPr>
          <a:lstStyle/>
          <a:p>
            <a:pPr algn="just">
              <a:lnSpc>
                <a:spcPct val="170000"/>
              </a:lnSpc>
            </a:pPr>
            <a:r>
              <a:rPr lang="en-GB" sz="2800" b="1" dirty="0"/>
              <a:t>5.  To protect national economy from dumping: </a:t>
            </a:r>
            <a:r>
              <a:rPr lang="en-GB" sz="2800" dirty="0"/>
              <a:t>When an MNC sells its products at price, which is lower than its production cost then it is known as dumping. </a:t>
            </a:r>
          </a:p>
          <a:p>
            <a:pPr algn="just">
              <a:lnSpc>
                <a:spcPct val="170000"/>
              </a:lnSpc>
            </a:pPr>
            <a:r>
              <a:rPr lang="en-GB" sz="2800" dirty="0"/>
              <a:t>As an outcome, the domestic manufacturers fail to beat the competition and they withdraw their products and presence from the market. </a:t>
            </a:r>
          </a:p>
          <a:p>
            <a:pPr algn="just">
              <a:lnSpc>
                <a:spcPct val="170000"/>
              </a:lnSpc>
            </a:pPr>
            <a:r>
              <a:rPr lang="en-GB" sz="2800" dirty="0"/>
              <a:t>For controlling such situations government may increase tariffs on the dumped goods.</a:t>
            </a:r>
            <a:endParaRPr lang="en-US" sz="2800" dirty="0"/>
          </a:p>
          <a:p>
            <a:pPr algn="just">
              <a:lnSpc>
                <a:spcPct val="170000"/>
              </a:lnSpc>
            </a:pPr>
            <a:r>
              <a:rPr lang="en-GB" sz="2800" b="1" dirty="0"/>
              <a:t>6.  To make economy self-reliant: </a:t>
            </a:r>
            <a:r>
              <a:rPr lang="en-GB" sz="2800" dirty="0"/>
              <a:t>During the beginning stage, budding industries need protection from government. </a:t>
            </a:r>
          </a:p>
          <a:p>
            <a:pPr algn="just">
              <a:lnSpc>
                <a:spcPct val="170000"/>
              </a:lnSpc>
            </a:pPr>
            <a:r>
              <a:rPr lang="en-GB" sz="2800" dirty="0"/>
              <a:t>Slowly these protected industries gain strength and stands against the foreign competitors by continuously improving their quality.  </a:t>
            </a:r>
            <a:endParaRPr lang="en-US" sz="2800" dirty="0"/>
          </a:p>
          <a:p>
            <a:endParaRPr lang="en-IN" dirty="0"/>
          </a:p>
        </p:txBody>
      </p:sp>
    </p:spTree>
    <p:extLst>
      <p:ext uri="{BB962C8B-B14F-4D97-AF65-F5344CB8AC3E}">
        <p14:creationId xmlns:p14="http://schemas.microsoft.com/office/powerpoint/2010/main" val="4274931777"/>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332C-8F6B-7C47-5EBD-7C6586D58E6C}"/>
              </a:ext>
            </a:extLst>
          </p:cNvPr>
          <p:cNvSpPr>
            <a:spLocks noGrp="1"/>
          </p:cNvSpPr>
          <p:nvPr>
            <p:ph type="title"/>
          </p:nvPr>
        </p:nvSpPr>
        <p:spPr/>
        <p:txBody>
          <a:bodyPr/>
          <a:lstStyle/>
          <a:p>
            <a:r>
              <a:rPr lang="en-IN" dirty="0"/>
              <a:t>High Sea Sales (HSS)</a:t>
            </a:r>
          </a:p>
        </p:txBody>
      </p:sp>
      <p:sp>
        <p:nvSpPr>
          <p:cNvPr id="3" name="Content Placeholder 2">
            <a:extLst>
              <a:ext uri="{FF2B5EF4-FFF2-40B4-BE49-F238E27FC236}">
                <a16:creationId xmlns:a16="http://schemas.microsoft.com/office/drawing/2014/main" id="{FC148805-1B0B-8B01-7B2A-EFE9D002EE68}"/>
              </a:ext>
            </a:extLst>
          </p:cNvPr>
          <p:cNvSpPr>
            <a:spLocks noGrp="1"/>
          </p:cNvSpPr>
          <p:nvPr>
            <p:ph idx="1"/>
          </p:nvPr>
        </p:nvSpPr>
        <p:spPr/>
        <p:txBody>
          <a:bodyPr>
            <a:normAutofit/>
          </a:bodyPr>
          <a:lstStyle/>
          <a:p>
            <a:pPr algn="just" fontAlgn="auto">
              <a:lnSpc>
                <a:spcPct val="150000"/>
              </a:lnSpc>
            </a:pPr>
            <a:r>
              <a:rPr lang="en-US" dirty="0">
                <a:latin typeface="-apple-system"/>
              </a:rPr>
              <a:t>The provisions covering “High Sea Sales” are contained under Para 2.38 of the Foreign Trade Policy stating” </a:t>
            </a:r>
            <a:r>
              <a:rPr lang="en-US" i="1" dirty="0">
                <a:latin typeface="-apple-system"/>
              </a:rPr>
              <a:t>Sale of goods on high sea s for import into India may be made subject to FTP or any other law for the time being in force</a:t>
            </a:r>
            <a:r>
              <a:rPr lang="en-US" dirty="0">
                <a:latin typeface="-apple-system"/>
              </a:rPr>
              <a:t>”</a:t>
            </a:r>
          </a:p>
          <a:p>
            <a:pPr algn="just" fontAlgn="auto">
              <a:lnSpc>
                <a:spcPct val="150000"/>
              </a:lnSpc>
            </a:pPr>
            <a:r>
              <a:rPr lang="en-US" i="0" dirty="0">
                <a:effectLst/>
                <a:latin typeface="-apple-system"/>
              </a:rPr>
              <a:t>The law is silent on the mode of transportation i.e. Sea or Air.</a:t>
            </a:r>
          </a:p>
          <a:p>
            <a:pPr algn="just" fontAlgn="auto">
              <a:lnSpc>
                <a:spcPct val="150000"/>
              </a:lnSpc>
            </a:pPr>
            <a:r>
              <a:rPr lang="en-US" dirty="0">
                <a:latin typeface="-apple-system"/>
              </a:rPr>
              <a:t>Thus the provision is equally applicable to imports on High Sea Sales by Sea as well as by Air mode.</a:t>
            </a:r>
            <a:endParaRPr lang="en-US" i="0" dirty="0">
              <a:effectLst/>
              <a:latin typeface="-apple-system"/>
            </a:endParaRPr>
          </a:p>
          <a:p>
            <a:endParaRPr lang="en-IN" dirty="0"/>
          </a:p>
        </p:txBody>
      </p:sp>
    </p:spTree>
    <p:extLst>
      <p:ext uri="{BB962C8B-B14F-4D97-AF65-F5344CB8AC3E}">
        <p14:creationId xmlns:p14="http://schemas.microsoft.com/office/powerpoint/2010/main" val="2707574040"/>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48A8-4DC6-6990-C396-813A8365B5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A55FDB-E71C-9D21-F29D-4DE0B536B67D}"/>
              </a:ext>
            </a:extLst>
          </p:cNvPr>
          <p:cNvSpPr>
            <a:spLocks noGrp="1"/>
          </p:cNvSpPr>
          <p:nvPr>
            <p:ph idx="1"/>
          </p:nvPr>
        </p:nvSpPr>
        <p:spPr/>
        <p:txBody>
          <a:bodyPr>
            <a:normAutofit fontScale="92500"/>
          </a:bodyPr>
          <a:lstStyle/>
          <a:p>
            <a:pPr algn="l" fontAlgn="auto"/>
            <a:r>
              <a:rPr lang="en-US" b="1" i="0" u="sng" dirty="0">
                <a:effectLst/>
                <a:latin typeface="-apple-system"/>
              </a:rPr>
              <a:t>Meaning of High Sea Sales</a:t>
            </a:r>
            <a:endParaRPr lang="en-US" b="0" i="0" dirty="0">
              <a:effectLst/>
              <a:latin typeface="-apple-system"/>
            </a:endParaRPr>
          </a:p>
          <a:p>
            <a:pPr algn="l" fontAlgn="auto">
              <a:lnSpc>
                <a:spcPct val="150000"/>
              </a:lnSpc>
            </a:pPr>
            <a:r>
              <a:rPr lang="en-US" b="0" i="0" dirty="0">
                <a:effectLst/>
                <a:latin typeface="-apple-system"/>
              </a:rPr>
              <a:t>High Sea Sales (HSS) is a sale carried out by the carrier document consignee to another buyer while the goods are yet on high seas or after their dispatch from the port/ airport of origin and before their arrival at the port / airport of destination.</a:t>
            </a:r>
          </a:p>
          <a:p>
            <a:pPr algn="l" fontAlgn="auto">
              <a:lnSpc>
                <a:spcPct val="150000"/>
              </a:lnSpc>
            </a:pPr>
            <a:r>
              <a:rPr lang="en-US" b="0" i="0" dirty="0">
                <a:effectLst/>
                <a:latin typeface="-apple-system"/>
              </a:rPr>
              <a:t>In Simpler Words, It means sale of goods after crossing the Custom barriers of the Foreign Nation but before crossing (entering) the Custom frontiers of India by way of transfer of documents of title of goods, that is, While it is in transit.</a:t>
            </a:r>
          </a:p>
          <a:p>
            <a:endParaRPr lang="en-IN" dirty="0"/>
          </a:p>
        </p:txBody>
      </p:sp>
    </p:spTree>
    <p:extLst>
      <p:ext uri="{BB962C8B-B14F-4D97-AF65-F5344CB8AC3E}">
        <p14:creationId xmlns:p14="http://schemas.microsoft.com/office/powerpoint/2010/main" val="3232553884"/>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D669-145D-B465-A16B-09793013762C}"/>
              </a:ext>
            </a:extLst>
          </p:cNvPr>
          <p:cNvSpPr>
            <a:spLocks noGrp="1"/>
          </p:cNvSpPr>
          <p:nvPr>
            <p:ph type="title"/>
          </p:nvPr>
        </p:nvSpPr>
        <p:spPr>
          <a:xfrm>
            <a:off x="609600" y="704088"/>
            <a:ext cx="10972800" cy="657352"/>
          </a:xfrm>
        </p:spPr>
        <p:txBody>
          <a:bodyPr>
            <a:normAutofit fontScale="90000"/>
          </a:bodyPr>
          <a:lstStyle/>
          <a:p>
            <a:r>
              <a:rPr lang="en-IN" dirty="0"/>
              <a:t>Example</a:t>
            </a:r>
          </a:p>
        </p:txBody>
      </p:sp>
      <p:sp>
        <p:nvSpPr>
          <p:cNvPr id="3" name="Content Placeholder 2">
            <a:extLst>
              <a:ext uri="{FF2B5EF4-FFF2-40B4-BE49-F238E27FC236}">
                <a16:creationId xmlns:a16="http://schemas.microsoft.com/office/drawing/2014/main" id="{8B1BBF8B-EF38-FBBB-BDB2-78A86CB1F5DE}"/>
              </a:ext>
            </a:extLst>
          </p:cNvPr>
          <p:cNvSpPr>
            <a:spLocks noGrp="1"/>
          </p:cNvSpPr>
          <p:nvPr>
            <p:ph idx="1"/>
          </p:nvPr>
        </p:nvSpPr>
        <p:spPr>
          <a:xfrm>
            <a:off x="609600" y="1361440"/>
            <a:ext cx="10972800" cy="4963160"/>
          </a:xfrm>
        </p:spPr>
        <p:txBody>
          <a:bodyPr>
            <a:normAutofit fontScale="77500" lnSpcReduction="20000"/>
          </a:bodyPr>
          <a:lstStyle/>
          <a:p>
            <a:pPr algn="just">
              <a:lnSpc>
                <a:spcPct val="160000"/>
              </a:lnSpc>
            </a:pPr>
            <a:r>
              <a:rPr lang="en-US" dirty="0">
                <a:solidFill>
                  <a:srgbClr val="314259"/>
                </a:solidFill>
                <a:latin typeface="+mj-lt"/>
              </a:rPr>
              <a:t>An importer </a:t>
            </a:r>
            <a:r>
              <a:rPr lang="en-US" b="0" i="0" dirty="0">
                <a:solidFill>
                  <a:srgbClr val="314259"/>
                </a:solidFill>
                <a:effectLst/>
                <a:latin typeface="+mj-lt"/>
              </a:rPr>
              <a:t>from Mumbai imports Laptops from Korea</a:t>
            </a:r>
          </a:p>
          <a:p>
            <a:pPr algn="just">
              <a:lnSpc>
                <a:spcPct val="160000"/>
              </a:lnSpc>
            </a:pPr>
            <a:r>
              <a:rPr lang="en-US" dirty="0">
                <a:solidFill>
                  <a:srgbClr val="314259"/>
                </a:solidFill>
                <a:latin typeface="+mj-lt"/>
              </a:rPr>
              <a:t>W</a:t>
            </a:r>
            <a:r>
              <a:rPr lang="en-US" b="0" i="0" dirty="0">
                <a:solidFill>
                  <a:srgbClr val="314259"/>
                </a:solidFill>
                <a:effectLst/>
                <a:latin typeface="+mj-lt"/>
              </a:rPr>
              <a:t>hile in transit and before crossing the customs frontiers of India, the goods are sold to another  buyer in Mumbai</a:t>
            </a:r>
          </a:p>
          <a:p>
            <a:pPr algn="just">
              <a:lnSpc>
                <a:spcPct val="160000"/>
              </a:lnSpc>
            </a:pPr>
            <a:r>
              <a:rPr lang="en-US" b="0" i="0" dirty="0">
                <a:solidFill>
                  <a:srgbClr val="314259"/>
                </a:solidFill>
                <a:effectLst/>
                <a:latin typeface="+mj-lt"/>
              </a:rPr>
              <a:t>This transaction would be considered a high sea sale. </a:t>
            </a:r>
          </a:p>
          <a:p>
            <a:pPr algn="just">
              <a:lnSpc>
                <a:spcPct val="160000"/>
              </a:lnSpc>
            </a:pPr>
            <a:r>
              <a:rPr lang="en-US" b="0" i="0" dirty="0">
                <a:solidFill>
                  <a:srgbClr val="314259"/>
                </a:solidFill>
                <a:effectLst/>
                <a:latin typeface="+mj-lt"/>
              </a:rPr>
              <a:t>The high sea sale agreement needs to be signed after the goods have been dispatched from the origin and before they reach their destination in India.</a:t>
            </a:r>
          </a:p>
          <a:p>
            <a:pPr algn="just">
              <a:lnSpc>
                <a:spcPct val="160000"/>
              </a:lnSpc>
            </a:pPr>
            <a:r>
              <a:rPr lang="en-US" b="0" i="0" dirty="0">
                <a:solidFill>
                  <a:srgbClr val="314259"/>
                </a:solidFill>
                <a:effectLst/>
                <a:latin typeface="+mj-lt"/>
              </a:rPr>
              <a:t>Once the high sea sales agreement is concluded, the ownership is to be transferred in </a:t>
            </a:r>
            <a:r>
              <a:rPr lang="en-US" b="0" i="0" dirty="0" err="1">
                <a:solidFill>
                  <a:srgbClr val="314259"/>
                </a:solidFill>
                <a:effectLst/>
                <a:latin typeface="+mj-lt"/>
              </a:rPr>
              <a:t>favour</a:t>
            </a:r>
            <a:r>
              <a:rPr lang="en-US" b="0" i="0" dirty="0">
                <a:solidFill>
                  <a:srgbClr val="314259"/>
                </a:solidFill>
                <a:effectLst/>
                <a:latin typeface="+mj-lt"/>
              </a:rPr>
              <a:t> of the new buyer.</a:t>
            </a:r>
          </a:p>
          <a:p>
            <a:pPr algn="just">
              <a:lnSpc>
                <a:spcPct val="160000"/>
              </a:lnSpc>
            </a:pPr>
            <a:r>
              <a:rPr lang="en-US" dirty="0">
                <a:solidFill>
                  <a:srgbClr val="314259"/>
                </a:solidFill>
                <a:latin typeface="+mj-lt"/>
              </a:rPr>
              <a:t>After the high sea sale of the goods, the Customs declarations i.e. Bill of Entry </a:t>
            </a:r>
            <a:r>
              <a:rPr lang="en-US" dirty="0" err="1">
                <a:solidFill>
                  <a:srgbClr val="314259"/>
                </a:solidFill>
                <a:latin typeface="+mj-lt"/>
              </a:rPr>
              <a:t>etc</a:t>
            </a:r>
            <a:r>
              <a:rPr lang="en-US" dirty="0">
                <a:solidFill>
                  <a:srgbClr val="314259"/>
                </a:solidFill>
                <a:latin typeface="+mj-lt"/>
              </a:rPr>
              <a:t> is filed by the person who buys the goods from the original importer during the said sale</a:t>
            </a:r>
          </a:p>
          <a:p>
            <a:pPr algn="just">
              <a:lnSpc>
                <a:spcPct val="160000"/>
              </a:lnSpc>
            </a:pPr>
            <a:endParaRPr lang="en-US" b="0" i="0" dirty="0">
              <a:solidFill>
                <a:srgbClr val="314259"/>
              </a:solidFill>
              <a:effectLst/>
              <a:latin typeface="Gilroy"/>
            </a:endParaRPr>
          </a:p>
        </p:txBody>
      </p:sp>
    </p:spTree>
    <p:extLst>
      <p:ext uri="{BB962C8B-B14F-4D97-AF65-F5344CB8AC3E}">
        <p14:creationId xmlns:p14="http://schemas.microsoft.com/office/powerpoint/2010/main" val="1085272306"/>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43EE-0521-EDC2-4E5C-347522EF473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0B11E37-F639-12C5-1AF3-7C7A415357F1}"/>
              </a:ext>
            </a:extLst>
          </p:cNvPr>
          <p:cNvSpPr>
            <a:spLocks noGrp="1"/>
          </p:cNvSpPr>
          <p:nvPr>
            <p:ph idx="1"/>
          </p:nvPr>
        </p:nvSpPr>
        <p:spPr/>
        <p:txBody>
          <a:bodyPr>
            <a:normAutofit fontScale="92500" lnSpcReduction="20000"/>
          </a:bodyPr>
          <a:lstStyle/>
          <a:p>
            <a:pPr algn="just">
              <a:lnSpc>
                <a:spcPct val="150000"/>
              </a:lnSpc>
            </a:pPr>
            <a:r>
              <a:rPr lang="en-US" b="0" i="0" dirty="0">
                <a:effectLst/>
                <a:latin typeface="+mj-lt"/>
              </a:rPr>
              <a:t>On concluding the high sea sales agreement, the bill of lading should be endorsed in </a:t>
            </a:r>
            <a:r>
              <a:rPr lang="en-US" b="0" i="0" dirty="0" err="1">
                <a:effectLst/>
                <a:latin typeface="+mj-lt"/>
              </a:rPr>
              <a:t>favour</a:t>
            </a:r>
            <a:r>
              <a:rPr lang="en-US" b="0" i="0" dirty="0">
                <a:effectLst/>
                <a:latin typeface="+mj-lt"/>
              </a:rPr>
              <a:t> of the buyer. </a:t>
            </a:r>
          </a:p>
          <a:p>
            <a:pPr algn="just">
              <a:lnSpc>
                <a:spcPct val="150000"/>
              </a:lnSpc>
            </a:pPr>
            <a:r>
              <a:rPr lang="en-US" b="0" i="0" dirty="0">
                <a:effectLst/>
                <a:latin typeface="+mj-lt"/>
              </a:rPr>
              <a:t>The title of the goods transfers to the buyer and bill of entry</a:t>
            </a:r>
            <a:r>
              <a:rPr lang="en-US" i="0" dirty="0">
                <a:effectLst/>
                <a:latin typeface="+mj-lt"/>
              </a:rPr>
              <a:t> </a:t>
            </a:r>
            <a:r>
              <a:rPr lang="en-US" b="0" i="0" dirty="0">
                <a:effectLst/>
                <a:latin typeface="+mj-lt"/>
              </a:rPr>
              <a:t>is also filed in the name of buyer.</a:t>
            </a:r>
          </a:p>
          <a:p>
            <a:pPr algn="just">
              <a:lnSpc>
                <a:spcPct val="150000"/>
              </a:lnSpc>
            </a:pPr>
            <a:r>
              <a:rPr lang="en-US" b="0" i="0" dirty="0">
                <a:solidFill>
                  <a:srgbClr val="202124"/>
                </a:solidFill>
                <a:effectLst/>
                <a:latin typeface="Google Sans"/>
              </a:rPr>
              <a:t>Section 7(2) of the IGST Act, 2017, </a:t>
            </a:r>
            <a:r>
              <a:rPr lang="en-US" b="0" i="0" dirty="0">
                <a:solidFill>
                  <a:srgbClr val="040C28"/>
                </a:solidFill>
                <a:effectLst/>
                <a:latin typeface="Google Sans"/>
              </a:rPr>
              <a:t>supply of goods imported into the territory of India, till they cross the customs frontiers of India, shall be treated to be a supply of goods in the course of inter-state trade or commerce</a:t>
            </a:r>
            <a:r>
              <a:rPr lang="en-US" b="0" i="0" dirty="0">
                <a:solidFill>
                  <a:srgbClr val="202124"/>
                </a:solidFill>
                <a:effectLst/>
                <a:latin typeface="Google Sans"/>
              </a:rPr>
              <a:t>.</a:t>
            </a:r>
          </a:p>
          <a:p>
            <a:pPr algn="just">
              <a:lnSpc>
                <a:spcPct val="150000"/>
              </a:lnSpc>
            </a:pPr>
            <a:r>
              <a:rPr lang="en-US" dirty="0">
                <a:solidFill>
                  <a:srgbClr val="040C28"/>
                </a:solidFill>
                <a:latin typeface="Google Sans"/>
              </a:rPr>
              <a:t>However, the time of levy of GST would be different for high sea sales is different.</a:t>
            </a:r>
          </a:p>
          <a:p>
            <a:pPr algn="just">
              <a:lnSpc>
                <a:spcPct val="150000"/>
              </a:lnSpc>
            </a:pPr>
            <a:endParaRPr lang="en-US" b="0" i="0" dirty="0">
              <a:effectLst/>
              <a:latin typeface="+mj-lt"/>
            </a:endParaRPr>
          </a:p>
          <a:p>
            <a:pPr algn="just">
              <a:lnSpc>
                <a:spcPct val="150000"/>
              </a:lnSpc>
            </a:pPr>
            <a:endParaRPr lang="en-IN" dirty="0">
              <a:latin typeface="+mj-lt"/>
            </a:endParaRPr>
          </a:p>
        </p:txBody>
      </p:sp>
    </p:spTree>
    <p:extLst>
      <p:ext uri="{BB962C8B-B14F-4D97-AF65-F5344CB8AC3E}">
        <p14:creationId xmlns:p14="http://schemas.microsoft.com/office/powerpoint/2010/main" val="64352725"/>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3D6D-D015-8F1D-943A-9EE0F4CD4C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8E9CBE1-5538-3361-0DB1-945EC68F7E9C}"/>
              </a:ext>
            </a:extLst>
          </p:cNvPr>
          <p:cNvSpPr>
            <a:spLocks noGrp="1"/>
          </p:cNvSpPr>
          <p:nvPr>
            <p:ph idx="1"/>
          </p:nvPr>
        </p:nvSpPr>
        <p:spPr/>
        <p:txBody>
          <a:bodyPr>
            <a:normAutofit fontScale="85000" lnSpcReduction="20000"/>
          </a:bodyPr>
          <a:lstStyle/>
          <a:p>
            <a:pPr algn="just">
              <a:lnSpc>
                <a:spcPct val="150000"/>
              </a:lnSpc>
            </a:pPr>
            <a:r>
              <a:rPr lang="en-US" b="0" i="0" dirty="0">
                <a:effectLst/>
                <a:latin typeface="open sans" panose="020B0606030504020204" pitchFamily="34" charset="0"/>
              </a:rPr>
              <a:t>For high sea sales, the GST Council has decided that IGST on high sea sale transactions of imported goods, whether one or multiple, will be levied and collected only at the time of importation i.e. when the import declarations are filed before the Customs authorities for the customs clearance purposes for the first time. </a:t>
            </a:r>
          </a:p>
          <a:p>
            <a:pPr algn="just">
              <a:lnSpc>
                <a:spcPct val="150000"/>
              </a:lnSpc>
            </a:pPr>
            <a:r>
              <a:rPr lang="en-US" b="0" i="0" dirty="0">
                <a:effectLst/>
                <a:latin typeface="open sans" panose="020B0606030504020204" pitchFamily="34" charset="0"/>
              </a:rPr>
              <a:t>Further, any value addition accruing in each such high sea sale will form part of the value on which IGST is collected at the time of clearance. </a:t>
            </a:r>
          </a:p>
          <a:p>
            <a:pPr algn="just">
              <a:lnSpc>
                <a:spcPct val="150000"/>
              </a:lnSpc>
            </a:pPr>
            <a:r>
              <a:rPr lang="en-US" b="0" i="0" dirty="0">
                <a:effectLst/>
                <a:latin typeface="open sans" panose="020B0606030504020204" pitchFamily="34" charset="0"/>
              </a:rPr>
              <a:t>Thus the final buyer would be responsible for payment of GST on the full value of goods plus any value addition, at time of import.</a:t>
            </a:r>
            <a:endParaRPr lang="en-IN" dirty="0"/>
          </a:p>
        </p:txBody>
      </p:sp>
    </p:spTree>
    <p:extLst>
      <p:ext uri="{BB962C8B-B14F-4D97-AF65-F5344CB8AC3E}">
        <p14:creationId xmlns:p14="http://schemas.microsoft.com/office/powerpoint/2010/main" val="4113557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BBCB-ECB1-EDF2-FFB3-7691F62CDB8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56D43E-D665-1E50-4DA9-05784FA27BB1}"/>
              </a:ext>
            </a:extLst>
          </p:cNvPr>
          <p:cNvSpPr>
            <a:spLocks noGrp="1"/>
          </p:cNvSpPr>
          <p:nvPr>
            <p:ph idx="1"/>
          </p:nvPr>
        </p:nvSpPr>
        <p:spPr/>
        <p:txBody>
          <a:bodyPr/>
          <a:lstStyle/>
          <a:p>
            <a:pPr marL="101600" marR="100330" algn="just">
              <a:lnSpc>
                <a:spcPct val="112000"/>
              </a:lnSpc>
              <a:spcBef>
                <a:spcPts val="54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In view of the above interpretation IGST shall be levied on imported goods once the same cross the Customs frontiers of India i.e. on inter-State supply of goods.</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2000"/>
              </a:lnSpc>
              <a:spcBef>
                <a:spcPts val="55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As</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per</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5(1)</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IGST</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Act,</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2017,</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Integrated</a:t>
            </a:r>
            <a:r>
              <a:rPr lang="en-US" sz="1800" spc="20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 on goods imported into India shall be levied and collected in accordance</a:t>
            </a:r>
            <a:r>
              <a:rPr lang="en-US" sz="1800" spc="-7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with</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provisions</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Section</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3</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6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Tariff Act, 1975 on the value as determined under the said Act at the point</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when</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duties</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of</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Customs</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are</a:t>
            </a:r>
            <a:r>
              <a:rPr lang="en-US" sz="1800" spc="-6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levied</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on</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the</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said</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55"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under Section 12 of the Customs Act, 1962.</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2000"/>
              </a:lnSpc>
              <a:spcBef>
                <a:spcPts val="5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Though, the levy of IGST is under IGST Act, its valuation is as per Customs Tariff Act and levied and collected when duties of Customs are “levied and collected”.</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11966207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BB9C-A18D-A6E9-92C4-53BFF7FB195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59DDA3D-DBC9-9B9F-E82B-AF482E3E77DD}"/>
              </a:ext>
            </a:extLst>
          </p:cNvPr>
          <p:cNvSpPr>
            <a:spLocks noGrp="1"/>
          </p:cNvSpPr>
          <p:nvPr>
            <p:ph idx="1"/>
          </p:nvPr>
        </p:nvSpPr>
        <p:spPr/>
        <p:txBody>
          <a:bodyPr/>
          <a:lstStyle/>
          <a:p>
            <a:pPr algn="just">
              <a:lnSpc>
                <a:spcPct val="150000"/>
              </a:lnSpc>
            </a:pPr>
            <a:r>
              <a:rPr lang="en-US" b="0" i="0" dirty="0">
                <a:effectLst/>
                <a:latin typeface="+mj-lt"/>
              </a:rPr>
              <a:t>The last buyer in the chain and importer would be required to furnish the entire chain of documents, such as original invoice, high-seas-sales-contract, details of service charges/commission paid </a:t>
            </a:r>
            <a:r>
              <a:rPr lang="en-US" b="0" i="0" dirty="0" err="1">
                <a:effectLst/>
                <a:latin typeface="+mj-lt"/>
              </a:rPr>
              <a:t>etc</a:t>
            </a:r>
            <a:r>
              <a:rPr lang="en-US" b="0" i="0" dirty="0">
                <a:effectLst/>
                <a:latin typeface="+mj-lt"/>
              </a:rPr>
              <a:t>, to establish a link between the first contracted price of the goods and the last transaction.</a:t>
            </a:r>
          </a:p>
          <a:p>
            <a:pPr algn="just">
              <a:lnSpc>
                <a:spcPct val="150000"/>
              </a:lnSpc>
            </a:pPr>
            <a:r>
              <a:rPr lang="en-US" b="0" i="0" dirty="0">
                <a:effectLst/>
                <a:latin typeface="+mj-lt"/>
              </a:rPr>
              <a:t>Hence, under GST as well, the final buyer in a high sea sales transaction is responsible for </a:t>
            </a:r>
            <a:r>
              <a:rPr lang="en-US" b="1" i="0" u="none" strike="noStrike" dirty="0">
                <a:effectLst/>
                <a:latin typeface="+mj-lt"/>
                <a:hlinkClick r:id="rId3">
                  <a:extLst>
                    <a:ext uri="{A12FA001-AC4F-418D-AE19-62706E023703}">
                      <ahyp:hlinkClr xmlns:ahyp="http://schemas.microsoft.com/office/drawing/2018/hyperlinkcolor" val="tx"/>
                    </a:ext>
                  </a:extLst>
                </a:hlinkClick>
              </a:rPr>
              <a:t>payment of GST</a:t>
            </a:r>
            <a:r>
              <a:rPr lang="en-US" b="0" i="0" dirty="0">
                <a:effectLst/>
                <a:latin typeface="+mj-lt"/>
              </a:rPr>
              <a:t> and providing the necessary documents as required under Customs for clearance of the goods.</a:t>
            </a:r>
          </a:p>
          <a:p>
            <a:pPr algn="just">
              <a:lnSpc>
                <a:spcPct val="150000"/>
              </a:lnSpc>
            </a:pPr>
            <a:endParaRPr lang="en-IN" dirty="0">
              <a:latin typeface="+mj-lt"/>
            </a:endParaRPr>
          </a:p>
        </p:txBody>
      </p:sp>
    </p:spTree>
    <p:extLst>
      <p:ext uri="{BB962C8B-B14F-4D97-AF65-F5344CB8AC3E}">
        <p14:creationId xmlns:p14="http://schemas.microsoft.com/office/powerpoint/2010/main" val="1446455367"/>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BB7B-C6E4-9A5A-486F-E721C921BAB0}"/>
              </a:ext>
            </a:extLst>
          </p:cNvPr>
          <p:cNvSpPr>
            <a:spLocks noGrp="1"/>
          </p:cNvSpPr>
          <p:nvPr>
            <p:ph type="title"/>
          </p:nvPr>
        </p:nvSpPr>
        <p:spPr>
          <a:xfrm>
            <a:off x="609600" y="704088"/>
            <a:ext cx="10972800" cy="586232"/>
          </a:xfrm>
        </p:spPr>
        <p:txBody>
          <a:bodyPr>
            <a:normAutofit fontScale="90000"/>
          </a:bodyPr>
          <a:lstStyle/>
          <a:p>
            <a:br>
              <a:rPr lang="en-US" b="1" i="0" dirty="0">
                <a:solidFill>
                  <a:srgbClr val="314259"/>
                </a:solidFill>
                <a:effectLst/>
                <a:latin typeface="Gilroy"/>
              </a:rPr>
            </a:br>
            <a:r>
              <a:rPr lang="en-US" b="1" i="0" dirty="0">
                <a:solidFill>
                  <a:srgbClr val="314259"/>
                </a:solidFill>
                <a:effectLst/>
                <a:latin typeface="Gilroy"/>
              </a:rPr>
              <a:t>Documentation required for High Sea Sales</a:t>
            </a:r>
            <a:endParaRPr lang="en-IN" dirty="0"/>
          </a:p>
        </p:txBody>
      </p:sp>
      <p:sp>
        <p:nvSpPr>
          <p:cNvPr id="3" name="Content Placeholder 2">
            <a:extLst>
              <a:ext uri="{FF2B5EF4-FFF2-40B4-BE49-F238E27FC236}">
                <a16:creationId xmlns:a16="http://schemas.microsoft.com/office/drawing/2014/main" id="{9E59F5AE-32A0-6DC9-AEBC-84642D7E9488}"/>
              </a:ext>
            </a:extLst>
          </p:cNvPr>
          <p:cNvSpPr>
            <a:spLocks noGrp="1"/>
          </p:cNvSpPr>
          <p:nvPr>
            <p:ph idx="1"/>
          </p:nvPr>
        </p:nvSpPr>
        <p:spPr>
          <a:xfrm>
            <a:off x="609600" y="1534160"/>
            <a:ext cx="10972800" cy="4988560"/>
          </a:xfrm>
        </p:spPr>
        <p:txBody>
          <a:bodyPr>
            <a:normAutofit fontScale="70000" lnSpcReduction="20000"/>
          </a:bodyPr>
          <a:lstStyle/>
          <a:p>
            <a:pPr algn="just">
              <a:lnSpc>
                <a:spcPct val="160000"/>
              </a:lnSpc>
            </a:pPr>
            <a:r>
              <a:rPr lang="en-US" dirty="0">
                <a:solidFill>
                  <a:srgbClr val="314259"/>
                </a:solidFill>
                <a:latin typeface="Gilroy"/>
              </a:rPr>
              <a:t>L</a:t>
            </a:r>
            <a:r>
              <a:rPr lang="en-US" b="0" i="0" dirty="0">
                <a:solidFill>
                  <a:srgbClr val="314259"/>
                </a:solidFill>
                <a:effectLst/>
                <a:latin typeface="Gilroy"/>
              </a:rPr>
              <a:t>ist of documents required to get  HSS clearance:</a:t>
            </a:r>
          </a:p>
          <a:p>
            <a:pPr algn="just">
              <a:lnSpc>
                <a:spcPct val="160000"/>
              </a:lnSpc>
              <a:buFont typeface="Arial" panose="020B0604020202020204" pitchFamily="34" charset="0"/>
              <a:buChar char="•"/>
            </a:pPr>
            <a:r>
              <a:rPr lang="en-US" b="1" i="0" dirty="0">
                <a:solidFill>
                  <a:srgbClr val="314259"/>
                </a:solidFill>
                <a:effectLst/>
                <a:latin typeface="Gilroy"/>
              </a:rPr>
              <a:t>Commercial Invoice: </a:t>
            </a:r>
            <a:r>
              <a:rPr lang="en-US" b="0" i="0" dirty="0">
                <a:solidFill>
                  <a:srgbClr val="314259"/>
                </a:solidFill>
                <a:effectLst/>
                <a:latin typeface="Gilroy"/>
              </a:rPr>
              <a:t>Sale invoice for a high sea sales transaction in Indian currency, specifying quantities and rates of the items.</a:t>
            </a:r>
          </a:p>
          <a:p>
            <a:pPr algn="just">
              <a:lnSpc>
                <a:spcPct val="160000"/>
              </a:lnSpc>
              <a:buFont typeface="Arial" panose="020B0604020202020204" pitchFamily="34" charset="0"/>
              <a:buChar char="•"/>
            </a:pPr>
            <a:r>
              <a:rPr lang="en-US" b="1" i="0" dirty="0">
                <a:solidFill>
                  <a:srgbClr val="314259"/>
                </a:solidFill>
                <a:effectLst/>
                <a:latin typeface="Gilroy"/>
              </a:rPr>
              <a:t>Import Invoice: </a:t>
            </a:r>
            <a:r>
              <a:rPr lang="en-US" b="0" i="0" dirty="0">
                <a:solidFill>
                  <a:srgbClr val="314259"/>
                </a:solidFill>
                <a:effectLst/>
                <a:latin typeface="Gilroy"/>
              </a:rPr>
              <a:t>It reflects the original agreement between the consignee and the initial seller.</a:t>
            </a:r>
          </a:p>
          <a:p>
            <a:pPr algn="just">
              <a:lnSpc>
                <a:spcPct val="160000"/>
              </a:lnSpc>
              <a:buFont typeface="Arial" panose="020B0604020202020204" pitchFamily="34" charset="0"/>
              <a:buChar char="•"/>
            </a:pPr>
            <a:r>
              <a:rPr lang="en-US" b="1" i="0" dirty="0">
                <a:solidFill>
                  <a:srgbClr val="314259"/>
                </a:solidFill>
                <a:effectLst/>
                <a:latin typeface="Gilroy"/>
              </a:rPr>
              <a:t>Certificate of Origin: </a:t>
            </a:r>
            <a:r>
              <a:rPr lang="en-US" b="0" i="0" dirty="0">
                <a:solidFill>
                  <a:srgbClr val="314259"/>
                </a:solidFill>
                <a:effectLst/>
                <a:latin typeface="Gilroy"/>
              </a:rPr>
              <a:t>A document indicating the original destination of goods required for customs duties, sanctions, and quality certification, among others.</a:t>
            </a:r>
          </a:p>
          <a:p>
            <a:pPr algn="just">
              <a:lnSpc>
                <a:spcPct val="160000"/>
              </a:lnSpc>
              <a:buFont typeface="Arial" panose="020B0604020202020204" pitchFamily="34" charset="0"/>
              <a:buChar char="•"/>
            </a:pPr>
            <a:r>
              <a:rPr lang="en-US" b="1" i="0" dirty="0">
                <a:solidFill>
                  <a:srgbClr val="314259"/>
                </a:solidFill>
                <a:effectLst/>
                <a:latin typeface="Gilroy"/>
              </a:rPr>
              <a:t>Insurance Certificate: </a:t>
            </a:r>
            <a:r>
              <a:rPr lang="en-US" b="0" i="0" dirty="0">
                <a:solidFill>
                  <a:srgbClr val="314259"/>
                </a:solidFill>
                <a:effectLst/>
                <a:latin typeface="Gilroy"/>
              </a:rPr>
              <a:t>This is the original buyer's insurance for the imported goods, but can also be assigned to the next buyer of the high seas sales transaction.</a:t>
            </a:r>
          </a:p>
          <a:p>
            <a:pPr algn="just">
              <a:lnSpc>
                <a:spcPct val="160000"/>
              </a:lnSpc>
              <a:buFont typeface="Arial" panose="020B0604020202020204" pitchFamily="34" charset="0"/>
              <a:buChar char="•"/>
            </a:pPr>
            <a:r>
              <a:rPr lang="en-US" b="1" i="0" dirty="0">
                <a:solidFill>
                  <a:srgbClr val="314259"/>
                </a:solidFill>
                <a:effectLst/>
                <a:latin typeface="Gilroy"/>
              </a:rPr>
              <a:t>High Sea Sale Agreement (HSS agreement): </a:t>
            </a:r>
            <a:r>
              <a:rPr lang="en-US" b="0" i="0" dirty="0">
                <a:solidFill>
                  <a:srgbClr val="314259"/>
                </a:solidFill>
                <a:effectLst/>
                <a:latin typeface="Gilroy"/>
              </a:rPr>
              <a:t>It is an agreement between the original and subsequent buyers for the delivery of goods after customs clearance.</a:t>
            </a:r>
          </a:p>
          <a:p>
            <a:pPr algn="just">
              <a:lnSpc>
                <a:spcPct val="160000"/>
              </a:lnSpc>
              <a:buFont typeface="Arial" panose="020B0604020202020204" pitchFamily="34" charset="0"/>
              <a:buChar char="•"/>
            </a:pPr>
            <a:r>
              <a:rPr lang="en-US" b="1" i="0" dirty="0">
                <a:solidFill>
                  <a:srgbClr val="314259"/>
                </a:solidFill>
                <a:effectLst/>
                <a:latin typeface="Gilroy"/>
              </a:rPr>
              <a:t>Bill of Lading: </a:t>
            </a:r>
            <a:r>
              <a:rPr lang="en-US" b="0" i="0" dirty="0">
                <a:solidFill>
                  <a:srgbClr val="314259"/>
                </a:solidFill>
                <a:effectLst/>
                <a:latin typeface="Gilroy"/>
              </a:rPr>
              <a:t>Document showing ownership and title of goods during the high sea sale.</a:t>
            </a:r>
          </a:p>
          <a:p>
            <a:pPr algn="just"/>
            <a:endParaRPr lang="en-IN" dirty="0"/>
          </a:p>
        </p:txBody>
      </p:sp>
    </p:spTree>
    <p:extLst>
      <p:ext uri="{BB962C8B-B14F-4D97-AF65-F5344CB8AC3E}">
        <p14:creationId xmlns:p14="http://schemas.microsoft.com/office/powerpoint/2010/main" val="3332117846"/>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08A5-4A67-9B28-D5DD-D851A42FE2CF}"/>
              </a:ext>
            </a:extLst>
          </p:cNvPr>
          <p:cNvSpPr>
            <a:spLocks noGrp="1"/>
          </p:cNvSpPr>
          <p:nvPr>
            <p:ph type="title"/>
          </p:nvPr>
        </p:nvSpPr>
        <p:spPr/>
        <p:txBody>
          <a:bodyPr>
            <a:normAutofit/>
          </a:bodyPr>
          <a:lstStyle/>
          <a:p>
            <a:r>
              <a:rPr lang="en-US" sz="2800" b="1" i="0" dirty="0">
                <a:solidFill>
                  <a:srgbClr val="314259"/>
                </a:solidFill>
                <a:effectLst/>
                <a:latin typeface="Gilroy"/>
              </a:rPr>
              <a:t>Who will claim the input tax credit of GST </a:t>
            </a:r>
            <a:endParaRPr lang="en-IN" sz="2800" dirty="0"/>
          </a:p>
        </p:txBody>
      </p:sp>
      <p:sp>
        <p:nvSpPr>
          <p:cNvPr id="3" name="Content Placeholder 2">
            <a:extLst>
              <a:ext uri="{FF2B5EF4-FFF2-40B4-BE49-F238E27FC236}">
                <a16:creationId xmlns:a16="http://schemas.microsoft.com/office/drawing/2014/main" id="{27B40E1F-6BDB-4C71-0398-7578CE393A1D}"/>
              </a:ext>
            </a:extLst>
          </p:cNvPr>
          <p:cNvSpPr>
            <a:spLocks noGrp="1"/>
          </p:cNvSpPr>
          <p:nvPr>
            <p:ph idx="1"/>
          </p:nvPr>
        </p:nvSpPr>
        <p:spPr/>
        <p:txBody>
          <a:bodyPr>
            <a:normAutofit lnSpcReduction="10000"/>
          </a:bodyPr>
          <a:lstStyle/>
          <a:p>
            <a:pPr algn="just">
              <a:lnSpc>
                <a:spcPct val="150000"/>
              </a:lnSpc>
            </a:pPr>
            <a:r>
              <a:rPr lang="en-US" dirty="0">
                <a:solidFill>
                  <a:srgbClr val="314259"/>
                </a:solidFill>
                <a:latin typeface="Gilroy"/>
              </a:rPr>
              <a:t>T</a:t>
            </a:r>
            <a:r>
              <a:rPr lang="en-US" b="0" i="0" dirty="0">
                <a:solidFill>
                  <a:srgbClr val="314259"/>
                </a:solidFill>
                <a:effectLst/>
                <a:latin typeface="Gilroy"/>
              </a:rPr>
              <a:t>he final buyer in an HSS agreement can claim Input Tax Credit (ITC) for the GST paid on the transaction. </a:t>
            </a:r>
          </a:p>
          <a:p>
            <a:pPr algn="just">
              <a:lnSpc>
                <a:spcPct val="150000"/>
              </a:lnSpc>
            </a:pPr>
            <a:r>
              <a:rPr lang="en-US" b="0" i="0" dirty="0">
                <a:solidFill>
                  <a:srgbClr val="314259"/>
                </a:solidFill>
                <a:effectLst/>
                <a:latin typeface="Gilroy"/>
              </a:rPr>
              <a:t>In this type of arrangement, when the original buyer endorses the relevant documents to the subsequent buyer, the original buyer is relieved of the responsibility to pay Customs duty and IGST.</a:t>
            </a:r>
          </a:p>
          <a:p>
            <a:pPr algn="just">
              <a:lnSpc>
                <a:spcPct val="150000"/>
              </a:lnSpc>
            </a:pPr>
            <a:r>
              <a:rPr lang="en-US" b="0" i="0" dirty="0">
                <a:solidFill>
                  <a:srgbClr val="314259"/>
                </a:solidFill>
                <a:effectLst/>
                <a:latin typeface="Gilroy"/>
              </a:rPr>
              <a:t> Instead, the final buyer has to pay these taxes when they receive the goods.</a:t>
            </a:r>
          </a:p>
          <a:p>
            <a:pPr algn="just">
              <a:lnSpc>
                <a:spcPct val="150000"/>
              </a:lnSpc>
            </a:pPr>
            <a:r>
              <a:rPr lang="en-US" b="0" i="0" dirty="0">
                <a:solidFill>
                  <a:srgbClr val="314259"/>
                </a:solidFill>
                <a:effectLst/>
                <a:latin typeface="Gilroy"/>
              </a:rPr>
              <a:t> Hence, only the final buyer can then claim the ITC of the IGST they paid. </a:t>
            </a:r>
          </a:p>
          <a:p>
            <a:pPr algn="just">
              <a:lnSpc>
                <a:spcPct val="150000"/>
              </a:lnSpc>
            </a:pPr>
            <a:endParaRPr lang="en-IN" dirty="0"/>
          </a:p>
        </p:txBody>
      </p:sp>
    </p:spTree>
    <p:extLst>
      <p:ext uri="{BB962C8B-B14F-4D97-AF65-F5344CB8AC3E}">
        <p14:creationId xmlns:p14="http://schemas.microsoft.com/office/powerpoint/2010/main" val="34079857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A1A3-FEC7-F019-625D-6CEBB4F28276}"/>
              </a:ext>
            </a:extLst>
          </p:cNvPr>
          <p:cNvSpPr>
            <a:spLocks noGrp="1"/>
          </p:cNvSpPr>
          <p:nvPr>
            <p:ph type="title"/>
          </p:nvPr>
        </p:nvSpPr>
        <p:spPr>
          <a:xfrm>
            <a:off x="609600" y="894080"/>
            <a:ext cx="10972800" cy="953008"/>
          </a:xfrm>
        </p:spPr>
        <p:txBody>
          <a:bodyPr>
            <a:normAutofit fontScale="90000"/>
          </a:bodyPr>
          <a:lstStyle/>
          <a:p>
            <a:br>
              <a:rPr lang="en-IN" dirty="0"/>
            </a:br>
            <a:r>
              <a:rPr lang="en-IN" dirty="0"/>
              <a:t>Public Notice No 145/2002 dt 3.12.2002</a:t>
            </a:r>
          </a:p>
        </p:txBody>
      </p:sp>
      <p:sp>
        <p:nvSpPr>
          <p:cNvPr id="3" name="Content Placeholder 2">
            <a:extLst>
              <a:ext uri="{FF2B5EF4-FFF2-40B4-BE49-F238E27FC236}">
                <a16:creationId xmlns:a16="http://schemas.microsoft.com/office/drawing/2014/main" id="{825A05C9-E843-2549-CEA1-EF1C5BC5C7E8}"/>
              </a:ext>
            </a:extLst>
          </p:cNvPr>
          <p:cNvSpPr>
            <a:spLocks noGrp="1"/>
          </p:cNvSpPr>
          <p:nvPr>
            <p:ph idx="1"/>
          </p:nvPr>
        </p:nvSpPr>
        <p:spPr/>
        <p:txBody>
          <a:bodyPr/>
          <a:lstStyle/>
          <a:p>
            <a:pPr algn="just">
              <a:lnSpc>
                <a:spcPct val="150000"/>
              </a:lnSpc>
            </a:pPr>
            <a:r>
              <a:rPr lang="en-IN" dirty="0"/>
              <a:t>It has been clarified that in case where the actual high sea sale contract price is known/ascertainable and the same is more than the CIF value  plus 2% of CIF value, as high sea sales charges then the actual sale contract price paid /payable by the high sea sales buyer has to be taken as the value for the purpose of duty assessment.</a:t>
            </a:r>
          </a:p>
        </p:txBody>
      </p:sp>
    </p:spTree>
    <p:extLst>
      <p:ext uri="{BB962C8B-B14F-4D97-AF65-F5344CB8AC3E}">
        <p14:creationId xmlns:p14="http://schemas.microsoft.com/office/powerpoint/2010/main" val="3653568035"/>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7823-3E22-090D-DE7E-7AF40E184265}"/>
              </a:ext>
            </a:extLst>
          </p:cNvPr>
          <p:cNvSpPr>
            <a:spLocks noGrp="1"/>
          </p:cNvSpPr>
          <p:nvPr>
            <p:ph type="title"/>
          </p:nvPr>
        </p:nvSpPr>
        <p:spPr>
          <a:xfrm>
            <a:off x="609600" y="704088"/>
            <a:ext cx="10972800" cy="593371"/>
          </a:xfrm>
        </p:spPr>
        <p:txBody>
          <a:bodyPr>
            <a:normAutofit fontScale="90000"/>
          </a:bodyPr>
          <a:lstStyle/>
          <a:p>
            <a:r>
              <a:rPr lang="en-IN" dirty="0"/>
              <a:t>What is the value of levy on High sea sales?</a:t>
            </a:r>
          </a:p>
        </p:txBody>
      </p:sp>
      <p:sp>
        <p:nvSpPr>
          <p:cNvPr id="3" name="Content Placeholder 2">
            <a:extLst>
              <a:ext uri="{FF2B5EF4-FFF2-40B4-BE49-F238E27FC236}">
                <a16:creationId xmlns:a16="http://schemas.microsoft.com/office/drawing/2014/main" id="{F32E52ED-D6D4-FDF7-2B90-79F0C39C9DB9}"/>
              </a:ext>
            </a:extLst>
          </p:cNvPr>
          <p:cNvSpPr>
            <a:spLocks noGrp="1"/>
          </p:cNvSpPr>
          <p:nvPr>
            <p:ph idx="1"/>
          </p:nvPr>
        </p:nvSpPr>
        <p:spPr>
          <a:xfrm>
            <a:off x="609600" y="1297459"/>
            <a:ext cx="10972800" cy="5027141"/>
          </a:xfrm>
        </p:spPr>
        <p:txBody>
          <a:bodyPr>
            <a:normAutofit fontScale="77500" lnSpcReduction="20000"/>
          </a:bodyPr>
          <a:lstStyle/>
          <a:p>
            <a:pPr algn="just">
              <a:lnSpc>
                <a:spcPct val="170000"/>
              </a:lnSpc>
            </a:pPr>
            <a:r>
              <a:rPr lang="en-US" b="0" i="0" dirty="0">
                <a:solidFill>
                  <a:srgbClr val="314259"/>
                </a:solidFill>
                <a:effectLst/>
                <a:latin typeface="Gilroy"/>
              </a:rPr>
              <a:t>The “high-seas-sales-charges” are taken to be 2% of the CIF value as a general practice. However, in case the actual high-sea-sale contract price is more than the CIF value + 2%, then the actual contract price paid by the last buyer will be the value taken for the purpose of assessment.</a:t>
            </a:r>
          </a:p>
          <a:p>
            <a:pPr algn="just">
              <a:lnSpc>
                <a:spcPct val="170000"/>
              </a:lnSpc>
            </a:pPr>
            <a:r>
              <a:rPr lang="en-US" b="0" i="0" dirty="0">
                <a:solidFill>
                  <a:srgbClr val="314259"/>
                </a:solidFill>
                <a:effectLst/>
                <a:latin typeface="Gilroy"/>
              </a:rPr>
              <a:t>For example, </a:t>
            </a:r>
            <a:r>
              <a:rPr lang="en-US" b="0" i="0" dirty="0" err="1">
                <a:solidFill>
                  <a:srgbClr val="314259"/>
                </a:solidFill>
                <a:effectLst/>
                <a:latin typeface="Gilroy"/>
              </a:rPr>
              <a:t>Mr</a:t>
            </a:r>
            <a:r>
              <a:rPr lang="en-US" b="0" i="0" dirty="0">
                <a:solidFill>
                  <a:srgbClr val="314259"/>
                </a:solidFill>
                <a:effectLst/>
                <a:latin typeface="Gilroy"/>
              </a:rPr>
              <a:t> X from Mumbai imports goods from U S with a CIF (Cost, Insurance, and Freight) value of Rs. 2,000. </a:t>
            </a:r>
          </a:p>
          <a:p>
            <a:pPr algn="just">
              <a:lnSpc>
                <a:spcPct val="170000"/>
              </a:lnSpc>
            </a:pPr>
            <a:r>
              <a:rPr lang="en-US" b="0" i="0" dirty="0">
                <a:solidFill>
                  <a:srgbClr val="314259"/>
                </a:solidFill>
                <a:effectLst/>
                <a:latin typeface="Gilroy"/>
              </a:rPr>
              <a:t>He decides to sell the goods to </a:t>
            </a:r>
            <a:r>
              <a:rPr lang="en-US" b="0" i="0" dirty="0" err="1">
                <a:solidFill>
                  <a:srgbClr val="314259"/>
                </a:solidFill>
                <a:effectLst/>
                <a:latin typeface="Gilroy"/>
              </a:rPr>
              <a:t>Mr</a:t>
            </a:r>
            <a:r>
              <a:rPr lang="en-US" b="0" i="0" dirty="0">
                <a:solidFill>
                  <a:srgbClr val="314259"/>
                </a:solidFill>
                <a:effectLst/>
                <a:latin typeface="Gilroy"/>
              </a:rPr>
              <a:t> Y from Chennai for Rs. 2,500 as a high sea sale.</a:t>
            </a:r>
          </a:p>
          <a:p>
            <a:pPr algn="just">
              <a:lnSpc>
                <a:spcPct val="170000"/>
              </a:lnSpc>
            </a:pPr>
            <a:r>
              <a:rPr lang="en-US" b="0" i="0" dirty="0">
                <a:solidFill>
                  <a:srgbClr val="314259"/>
                </a:solidFill>
                <a:effectLst/>
                <a:latin typeface="Gilroy"/>
              </a:rPr>
              <a:t> However, when the goods are being cleared from customs, they will consider the value to be higher of Rs. 2,040 (i.e. $2,000 * 2%) or Rs.2,500 for customs purposes and thereafter for IGST. </a:t>
            </a:r>
          </a:p>
          <a:p>
            <a:pPr algn="just">
              <a:lnSpc>
                <a:spcPct val="170000"/>
              </a:lnSpc>
            </a:pPr>
            <a:r>
              <a:rPr lang="en-US" b="0" i="0" dirty="0">
                <a:solidFill>
                  <a:srgbClr val="314259"/>
                </a:solidFill>
                <a:effectLst/>
                <a:latin typeface="Gilroy"/>
              </a:rPr>
              <a:t>Since Rs.2,500, the actual price paid is higher, the same would be taken as the base for customs duty. </a:t>
            </a:r>
          </a:p>
          <a:p>
            <a:pPr algn="just">
              <a:lnSpc>
                <a:spcPct val="170000"/>
              </a:lnSpc>
            </a:pPr>
            <a:r>
              <a:rPr lang="en-US" b="0" i="0" dirty="0">
                <a:solidFill>
                  <a:srgbClr val="314259"/>
                </a:solidFill>
                <a:effectLst/>
                <a:latin typeface="Gilroy"/>
              </a:rPr>
              <a:t>IGST will be charged on the total of this value plus the applicable customs and other import duties.</a:t>
            </a:r>
            <a:endParaRPr lang="en-IN" dirty="0"/>
          </a:p>
        </p:txBody>
      </p:sp>
    </p:spTree>
    <p:extLst>
      <p:ext uri="{BB962C8B-B14F-4D97-AF65-F5344CB8AC3E}">
        <p14:creationId xmlns:p14="http://schemas.microsoft.com/office/powerpoint/2010/main" val="30032311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05C7-B6C9-8198-7549-15385698C1E5}"/>
              </a:ext>
            </a:extLst>
          </p:cNvPr>
          <p:cNvSpPr>
            <a:spLocks noGrp="1"/>
          </p:cNvSpPr>
          <p:nvPr>
            <p:ph type="title"/>
          </p:nvPr>
        </p:nvSpPr>
        <p:spPr>
          <a:xfrm>
            <a:off x="609600" y="704088"/>
            <a:ext cx="10972800" cy="704582"/>
          </a:xfrm>
        </p:spPr>
        <p:txBody>
          <a:bodyPr>
            <a:normAutofit fontScale="90000"/>
          </a:bodyPr>
          <a:lstStyle/>
          <a:p>
            <a:r>
              <a:rPr lang="en-IN" dirty="0"/>
              <a:t>What documents required for HSS?</a:t>
            </a:r>
          </a:p>
        </p:txBody>
      </p:sp>
      <p:sp>
        <p:nvSpPr>
          <p:cNvPr id="3" name="Content Placeholder 2">
            <a:extLst>
              <a:ext uri="{FF2B5EF4-FFF2-40B4-BE49-F238E27FC236}">
                <a16:creationId xmlns:a16="http://schemas.microsoft.com/office/drawing/2014/main" id="{3EE4D319-D61B-845C-9D27-E73BAA83778A}"/>
              </a:ext>
            </a:extLst>
          </p:cNvPr>
          <p:cNvSpPr>
            <a:spLocks noGrp="1"/>
          </p:cNvSpPr>
          <p:nvPr>
            <p:ph idx="1"/>
          </p:nvPr>
        </p:nvSpPr>
        <p:spPr>
          <a:xfrm>
            <a:off x="609600" y="1408670"/>
            <a:ext cx="10972800" cy="4915930"/>
          </a:xfrm>
        </p:spPr>
        <p:txBody>
          <a:bodyPr>
            <a:normAutofit fontScale="70000" lnSpcReduction="20000"/>
          </a:bodyPr>
          <a:lstStyle/>
          <a:p>
            <a:pPr algn="just">
              <a:lnSpc>
                <a:spcPct val="170000"/>
              </a:lnSpc>
              <a:buFont typeface="Arial" panose="020B0604020202020204" pitchFamily="34" charset="0"/>
              <a:buChar char="•"/>
            </a:pPr>
            <a:r>
              <a:rPr lang="en-US" b="1" i="0" dirty="0">
                <a:solidFill>
                  <a:srgbClr val="314259"/>
                </a:solidFill>
                <a:effectLst/>
                <a:latin typeface="Gilroy"/>
              </a:rPr>
              <a:t>Commercial Invoice: </a:t>
            </a:r>
            <a:r>
              <a:rPr lang="en-US" b="0" i="0" dirty="0">
                <a:solidFill>
                  <a:srgbClr val="314259"/>
                </a:solidFill>
                <a:effectLst/>
                <a:latin typeface="Gilroy"/>
              </a:rPr>
              <a:t>Sale invoice for a high sea sales transaction in Indian currency, specifying quantities and rates of the items.</a:t>
            </a:r>
          </a:p>
          <a:p>
            <a:pPr algn="just">
              <a:lnSpc>
                <a:spcPct val="170000"/>
              </a:lnSpc>
              <a:buFont typeface="Arial" panose="020B0604020202020204" pitchFamily="34" charset="0"/>
              <a:buChar char="•"/>
            </a:pPr>
            <a:r>
              <a:rPr lang="en-US" b="1" i="0" dirty="0">
                <a:solidFill>
                  <a:srgbClr val="314259"/>
                </a:solidFill>
                <a:effectLst/>
                <a:latin typeface="Gilroy"/>
              </a:rPr>
              <a:t>Import Invoice: </a:t>
            </a:r>
            <a:r>
              <a:rPr lang="en-US" b="0" i="0" dirty="0">
                <a:solidFill>
                  <a:srgbClr val="314259"/>
                </a:solidFill>
                <a:effectLst/>
                <a:latin typeface="Gilroy"/>
              </a:rPr>
              <a:t>It reflects the original agreement between the consignee and the initial seller.</a:t>
            </a:r>
          </a:p>
          <a:p>
            <a:pPr algn="just">
              <a:lnSpc>
                <a:spcPct val="170000"/>
              </a:lnSpc>
              <a:buFont typeface="Arial" panose="020B0604020202020204" pitchFamily="34" charset="0"/>
              <a:buChar char="•"/>
            </a:pPr>
            <a:r>
              <a:rPr lang="en-US" b="1" i="0" dirty="0">
                <a:solidFill>
                  <a:srgbClr val="314259"/>
                </a:solidFill>
                <a:effectLst/>
                <a:latin typeface="Gilroy"/>
              </a:rPr>
              <a:t>Certificate of Origin: </a:t>
            </a:r>
            <a:r>
              <a:rPr lang="en-US" b="0" i="0" dirty="0">
                <a:solidFill>
                  <a:srgbClr val="314259"/>
                </a:solidFill>
                <a:effectLst/>
                <a:latin typeface="Gilroy"/>
              </a:rPr>
              <a:t>A document indicating the original destination of goods required for customs duties, sanctions, and quality certification, among others.</a:t>
            </a:r>
          </a:p>
          <a:p>
            <a:pPr algn="just">
              <a:lnSpc>
                <a:spcPct val="170000"/>
              </a:lnSpc>
              <a:buFont typeface="Arial" panose="020B0604020202020204" pitchFamily="34" charset="0"/>
              <a:buChar char="•"/>
            </a:pPr>
            <a:r>
              <a:rPr lang="en-US" b="1" i="0" dirty="0">
                <a:solidFill>
                  <a:srgbClr val="314259"/>
                </a:solidFill>
                <a:effectLst/>
                <a:latin typeface="Gilroy"/>
              </a:rPr>
              <a:t>Insurance Certificate: </a:t>
            </a:r>
            <a:r>
              <a:rPr lang="en-US" b="0" i="0" dirty="0">
                <a:solidFill>
                  <a:srgbClr val="314259"/>
                </a:solidFill>
                <a:effectLst/>
                <a:latin typeface="Gilroy"/>
              </a:rPr>
              <a:t>This is the original buyer's insurance for the imported goods, but can also be assigned to the next buyer of the high seas sales transaction.</a:t>
            </a:r>
          </a:p>
          <a:p>
            <a:pPr algn="just">
              <a:lnSpc>
                <a:spcPct val="170000"/>
              </a:lnSpc>
              <a:buFont typeface="Arial" panose="020B0604020202020204" pitchFamily="34" charset="0"/>
              <a:buChar char="•"/>
            </a:pPr>
            <a:r>
              <a:rPr lang="en-US" b="1" i="0" dirty="0">
                <a:solidFill>
                  <a:srgbClr val="314259"/>
                </a:solidFill>
                <a:effectLst/>
                <a:latin typeface="Gilroy"/>
              </a:rPr>
              <a:t>High Sea Sale Agreement (HSS agreement): </a:t>
            </a:r>
            <a:r>
              <a:rPr lang="en-US" b="0" i="0" dirty="0">
                <a:solidFill>
                  <a:srgbClr val="314259"/>
                </a:solidFill>
                <a:effectLst/>
                <a:latin typeface="Gilroy"/>
              </a:rPr>
              <a:t>It is an agreement between the original and subsequent buyers for the delivery of goods after customs clearance.</a:t>
            </a:r>
          </a:p>
          <a:p>
            <a:pPr algn="just">
              <a:lnSpc>
                <a:spcPct val="170000"/>
              </a:lnSpc>
              <a:buFont typeface="Arial" panose="020B0604020202020204" pitchFamily="34" charset="0"/>
              <a:buChar char="•"/>
            </a:pPr>
            <a:r>
              <a:rPr lang="en-US" b="1" i="0" dirty="0">
                <a:solidFill>
                  <a:srgbClr val="314259"/>
                </a:solidFill>
                <a:effectLst/>
                <a:latin typeface="Gilroy"/>
              </a:rPr>
              <a:t>Bill of Lading: </a:t>
            </a:r>
            <a:r>
              <a:rPr lang="en-US" b="0" i="0" dirty="0">
                <a:solidFill>
                  <a:srgbClr val="314259"/>
                </a:solidFill>
                <a:effectLst/>
                <a:latin typeface="Gilroy"/>
              </a:rPr>
              <a:t>Document showing ownership and title of goods during the high sea sale.</a:t>
            </a:r>
          </a:p>
          <a:p>
            <a:pPr algn="just">
              <a:lnSpc>
                <a:spcPct val="170000"/>
              </a:lnSpc>
            </a:pPr>
            <a:endParaRPr lang="en-IN" dirty="0"/>
          </a:p>
        </p:txBody>
      </p:sp>
    </p:spTree>
    <p:extLst>
      <p:ext uri="{BB962C8B-B14F-4D97-AF65-F5344CB8AC3E}">
        <p14:creationId xmlns:p14="http://schemas.microsoft.com/office/powerpoint/2010/main" val="3886684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3BF6-F5F4-2923-2F1A-F2E891EE828A}"/>
              </a:ext>
            </a:extLst>
          </p:cNvPr>
          <p:cNvSpPr>
            <a:spLocks noGrp="1"/>
          </p:cNvSpPr>
          <p:nvPr>
            <p:ph type="title"/>
          </p:nvPr>
        </p:nvSpPr>
        <p:spPr>
          <a:xfrm>
            <a:off x="609600" y="704088"/>
            <a:ext cx="10972800" cy="704582"/>
          </a:xfrm>
        </p:spPr>
        <p:txBody>
          <a:bodyPr>
            <a:normAutofit/>
          </a:bodyPr>
          <a:lstStyle/>
          <a:p>
            <a:r>
              <a:rPr lang="en-US" sz="2000" b="1" i="0" dirty="0">
                <a:solidFill>
                  <a:srgbClr val="314259"/>
                </a:solidFill>
                <a:effectLst/>
                <a:latin typeface="Gilroy"/>
              </a:rPr>
              <a:t>Can the final buyer claim an input tax credit of GST paid on high sea sales?</a:t>
            </a:r>
            <a:br>
              <a:rPr lang="en-US" sz="2000" b="1" i="0" dirty="0">
                <a:solidFill>
                  <a:srgbClr val="314259"/>
                </a:solidFill>
                <a:effectLst/>
                <a:latin typeface="Gilroy"/>
              </a:rPr>
            </a:br>
            <a:endParaRPr lang="en-IN" sz="2000" dirty="0"/>
          </a:p>
        </p:txBody>
      </p:sp>
      <p:sp>
        <p:nvSpPr>
          <p:cNvPr id="3" name="Content Placeholder 2">
            <a:extLst>
              <a:ext uri="{FF2B5EF4-FFF2-40B4-BE49-F238E27FC236}">
                <a16:creationId xmlns:a16="http://schemas.microsoft.com/office/drawing/2014/main" id="{0EB01AF7-0B29-39E9-D5A5-569596CA5153}"/>
              </a:ext>
            </a:extLst>
          </p:cNvPr>
          <p:cNvSpPr>
            <a:spLocks noGrp="1"/>
          </p:cNvSpPr>
          <p:nvPr>
            <p:ph idx="1"/>
          </p:nvPr>
        </p:nvSpPr>
        <p:spPr>
          <a:xfrm>
            <a:off x="609600" y="1408670"/>
            <a:ext cx="10972800" cy="4915930"/>
          </a:xfrm>
        </p:spPr>
        <p:txBody>
          <a:bodyPr/>
          <a:lstStyle/>
          <a:p>
            <a:pPr algn="just">
              <a:lnSpc>
                <a:spcPct val="150000"/>
              </a:lnSpc>
            </a:pPr>
            <a:r>
              <a:rPr lang="en-US" b="0" i="0" dirty="0">
                <a:solidFill>
                  <a:srgbClr val="314259"/>
                </a:solidFill>
                <a:effectLst/>
                <a:latin typeface="Gilroy"/>
              </a:rPr>
              <a:t>Yes, the final buyer in an HSS agreement can claim Input Tax Credit (ITC) for the GST paid on the transaction. </a:t>
            </a:r>
          </a:p>
          <a:p>
            <a:pPr algn="just">
              <a:lnSpc>
                <a:spcPct val="150000"/>
              </a:lnSpc>
            </a:pPr>
            <a:r>
              <a:rPr lang="en-US" b="0" i="0" dirty="0">
                <a:solidFill>
                  <a:srgbClr val="314259"/>
                </a:solidFill>
                <a:effectLst/>
                <a:latin typeface="Gilroy"/>
              </a:rPr>
              <a:t>In this type of arrangement, when the original buyer endorses the relevant documents to the subsequent buyer, the original buyer is relieved of the responsibility to pay Customs duty and IGST. Instead, the final buyer has to pay these taxes when they receive the goods. </a:t>
            </a:r>
          </a:p>
          <a:p>
            <a:pPr algn="just">
              <a:lnSpc>
                <a:spcPct val="150000"/>
              </a:lnSpc>
            </a:pPr>
            <a:r>
              <a:rPr lang="en-US" b="0" i="0" dirty="0">
                <a:solidFill>
                  <a:srgbClr val="314259"/>
                </a:solidFill>
                <a:effectLst/>
                <a:latin typeface="Gilroy"/>
              </a:rPr>
              <a:t>Hence, only the final buyer can then claim the ITC of the IGST they paid. </a:t>
            </a:r>
          </a:p>
          <a:p>
            <a:pPr algn="just">
              <a:lnSpc>
                <a:spcPct val="150000"/>
              </a:lnSpc>
            </a:pPr>
            <a:endParaRPr lang="en-IN" dirty="0"/>
          </a:p>
        </p:txBody>
      </p:sp>
    </p:spTree>
    <p:extLst>
      <p:ext uri="{BB962C8B-B14F-4D97-AF65-F5344CB8AC3E}">
        <p14:creationId xmlns:p14="http://schemas.microsoft.com/office/powerpoint/2010/main" val="3014991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636C-FC81-027A-BA28-EA196673139A}"/>
              </a:ext>
            </a:extLst>
          </p:cNvPr>
          <p:cNvSpPr>
            <a:spLocks noGrp="1"/>
          </p:cNvSpPr>
          <p:nvPr>
            <p:ph type="title"/>
          </p:nvPr>
        </p:nvSpPr>
        <p:spPr/>
        <p:txBody>
          <a:bodyPr/>
          <a:lstStyle/>
          <a:p>
            <a:r>
              <a:rPr lang="en-IN" dirty="0"/>
              <a:t>Multiple sales</a:t>
            </a:r>
          </a:p>
        </p:txBody>
      </p:sp>
      <p:sp>
        <p:nvSpPr>
          <p:cNvPr id="3" name="Content Placeholder 2">
            <a:extLst>
              <a:ext uri="{FF2B5EF4-FFF2-40B4-BE49-F238E27FC236}">
                <a16:creationId xmlns:a16="http://schemas.microsoft.com/office/drawing/2014/main" id="{3A248CBF-323D-C346-5EB4-3017A1EE4E96}"/>
              </a:ext>
            </a:extLst>
          </p:cNvPr>
          <p:cNvSpPr>
            <a:spLocks noGrp="1"/>
          </p:cNvSpPr>
          <p:nvPr>
            <p:ph idx="1"/>
          </p:nvPr>
        </p:nvSpPr>
        <p:spPr/>
        <p:txBody>
          <a:bodyPr>
            <a:normAutofit lnSpcReduction="10000"/>
          </a:bodyPr>
          <a:lstStyle/>
          <a:p>
            <a:pPr algn="just">
              <a:lnSpc>
                <a:spcPct val="150000"/>
              </a:lnSpc>
            </a:pPr>
            <a:r>
              <a:rPr lang="en-US" b="0" i="0" dirty="0">
                <a:solidFill>
                  <a:srgbClr val="3D3D3D"/>
                </a:solidFill>
                <a:effectLst/>
                <a:latin typeface="inherit"/>
              </a:rPr>
              <a:t>The same item can be sold multiple times before the goods arrive at destination. For the purpose of duties calculation, Customs will use the latest value of the HSS. </a:t>
            </a:r>
          </a:p>
          <a:p>
            <a:pPr algn="just">
              <a:lnSpc>
                <a:spcPct val="150000"/>
              </a:lnSpc>
            </a:pPr>
            <a:r>
              <a:rPr lang="en-US" b="0" i="0" dirty="0">
                <a:solidFill>
                  <a:srgbClr val="3D3D3D"/>
                </a:solidFill>
                <a:effectLst/>
                <a:latin typeface="inherit"/>
              </a:rPr>
              <a:t>Therefore, the latest transaction needs to reflect the previous ownership transfers. It is also important for the last buyer to obtain a copy of this documentation as Customs can ask him/her about it. </a:t>
            </a:r>
          </a:p>
          <a:p>
            <a:pPr algn="just">
              <a:lnSpc>
                <a:spcPct val="150000"/>
              </a:lnSpc>
            </a:pPr>
            <a:r>
              <a:rPr lang="en-US" b="0" i="0" dirty="0">
                <a:solidFill>
                  <a:srgbClr val="3D3D3D"/>
                </a:solidFill>
                <a:effectLst/>
                <a:latin typeface="inherit"/>
              </a:rPr>
              <a:t>If the seller is doing the clearance, then the seller should have the documents.</a:t>
            </a:r>
          </a:p>
          <a:p>
            <a:pPr algn="just">
              <a:lnSpc>
                <a:spcPct val="150000"/>
              </a:lnSpc>
            </a:pPr>
            <a:endParaRPr lang="en-IN" dirty="0"/>
          </a:p>
        </p:txBody>
      </p:sp>
    </p:spTree>
    <p:extLst>
      <p:ext uri="{BB962C8B-B14F-4D97-AF65-F5344CB8AC3E}">
        <p14:creationId xmlns:p14="http://schemas.microsoft.com/office/powerpoint/2010/main" val="1670096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986C-D047-29DC-FB41-F4CE82991FB1}"/>
              </a:ext>
            </a:extLst>
          </p:cNvPr>
          <p:cNvSpPr>
            <a:spLocks noGrp="1"/>
          </p:cNvSpPr>
          <p:nvPr>
            <p:ph type="title"/>
          </p:nvPr>
        </p:nvSpPr>
        <p:spPr/>
        <p:txBody>
          <a:bodyPr>
            <a:normAutofit fontScale="90000"/>
          </a:bodyPr>
          <a:lstStyle/>
          <a:p>
            <a:r>
              <a:rPr lang="en-US" b="1" i="0" dirty="0">
                <a:solidFill>
                  <a:srgbClr val="616161"/>
                </a:solidFill>
                <a:effectLst/>
                <a:latin typeface="Nunito Sans" pitchFamily="2" charset="0"/>
              </a:rPr>
              <a:t>Advantages of High Sea Sales- </a:t>
            </a:r>
            <a:br>
              <a:rPr lang="en-US" b="1" i="0" dirty="0">
                <a:solidFill>
                  <a:srgbClr val="616161"/>
                </a:solidFill>
                <a:effectLst/>
                <a:latin typeface="Nunito Sans" pitchFamily="2" charset="0"/>
              </a:rPr>
            </a:br>
            <a:endParaRPr lang="en-IN" dirty="0"/>
          </a:p>
        </p:txBody>
      </p:sp>
      <p:sp>
        <p:nvSpPr>
          <p:cNvPr id="3" name="Content Placeholder 2">
            <a:extLst>
              <a:ext uri="{FF2B5EF4-FFF2-40B4-BE49-F238E27FC236}">
                <a16:creationId xmlns:a16="http://schemas.microsoft.com/office/drawing/2014/main" id="{882D032C-8FDA-7D1C-5931-54E6C42F108A}"/>
              </a:ext>
            </a:extLst>
          </p:cNvPr>
          <p:cNvSpPr>
            <a:spLocks noGrp="1"/>
          </p:cNvSpPr>
          <p:nvPr>
            <p:ph idx="1"/>
          </p:nvPr>
        </p:nvSpPr>
        <p:spPr/>
        <p:txBody>
          <a:bodyPr>
            <a:normAutofit lnSpcReduction="10000"/>
          </a:bodyPr>
          <a:lstStyle/>
          <a:p>
            <a:pPr algn="just">
              <a:lnSpc>
                <a:spcPct val="150000"/>
              </a:lnSpc>
              <a:buFont typeface="Arial" panose="020B0604020202020204" pitchFamily="34" charset="0"/>
              <a:buChar char="•"/>
            </a:pPr>
            <a:r>
              <a:rPr lang="en-US" sz="2000" dirty="0">
                <a:solidFill>
                  <a:srgbClr val="314259"/>
                </a:solidFill>
                <a:latin typeface="Gilroy"/>
              </a:rPr>
              <a:t>Original importer will be able to buy goods at cheaper cost and will be able to sell at profit. </a:t>
            </a:r>
          </a:p>
          <a:p>
            <a:pPr algn="just">
              <a:lnSpc>
                <a:spcPct val="150000"/>
              </a:lnSpc>
              <a:buFont typeface="Arial" panose="020B0604020202020204" pitchFamily="34" charset="0"/>
              <a:buChar char="•"/>
            </a:pPr>
            <a:r>
              <a:rPr lang="en-US" sz="2000" dirty="0">
                <a:solidFill>
                  <a:srgbClr val="314259"/>
                </a:solidFill>
                <a:latin typeface="Gilroy"/>
              </a:rPr>
              <a:t>Original/final buyer will be able to buy goods quickly, which will be more productive than importing from origin country.   </a:t>
            </a:r>
          </a:p>
          <a:p>
            <a:pPr algn="just">
              <a:lnSpc>
                <a:spcPct val="150000"/>
              </a:lnSpc>
              <a:buFont typeface="Arial" panose="020B0604020202020204" pitchFamily="34" charset="0"/>
              <a:buChar char="•"/>
            </a:pPr>
            <a:r>
              <a:rPr lang="en-US" sz="2000" dirty="0">
                <a:solidFill>
                  <a:srgbClr val="314259"/>
                </a:solidFill>
                <a:latin typeface="Gilroy"/>
              </a:rPr>
              <a:t>Final buyer is not required to buy the entire shipment, he can buy part shipment based on his requirements. </a:t>
            </a:r>
          </a:p>
          <a:p>
            <a:pPr algn="just">
              <a:lnSpc>
                <a:spcPct val="150000"/>
              </a:lnSpc>
              <a:buFont typeface="Arial" panose="020B0604020202020204" pitchFamily="34" charset="0"/>
              <a:buChar char="•"/>
            </a:pPr>
            <a:r>
              <a:rPr lang="en-US" sz="2000" dirty="0">
                <a:solidFill>
                  <a:srgbClr val="314259"/>
                </a:solidFill>
                <a:latin typeface="Gilroy"/>
              </a:rPr>
              <a:t>Sales made through high sea sales are considered to be outside the territorial jurisdiction of India and so no IGST is levied on the first buyer</a:t>
            </a:r>
          </a:p>
          <a:p>
            <a:pPr algn="just">
              <a:lnSpc>
                <a:spcPct val="150000"/>
              </a:lnSpc>
              <a:buFont typeface="Arial" panose="020B0604020202020204" pitchFamily="34" charset="0"/>
              <a:buChar char="•"/>
            </a:pPr>
            <a:r>
              <a:rPr lang="en-US" sz="2000" dirty="0">
                <a:solidFill>
                  <a:srgbClr val="314259"/>
                </a:solidFill>
                <a:latin typeface="Gilroy"/>
              </a:rPr>
              <a:t>By presenting the bill of entry at customs for home consumption, the end high seas sales buyer can receive tax exemptions or concessions. </a:t>
            </a:r>
          </a:p>
          <a:p>
            <a:pPr algn="just">
              <a:lnSpc>
                <a:spcPct val="150000"/>
              </a:lnSpc>
            </a:pPr>
            <a:endParaRPr lang="en-IN" dirty="0"/>
          </a:p>
        </p:txBody>
      </p:sp>
    </p:spTree>
    <p:extLst>
      <p:ext uri="{BB962C8B-B14F-4D97-AF65-F5344CB8AC3E}">
        <p14:creationId xmlns:p14="http://schemas.microsoft.com/office/powerpoint/2010/main" val="78796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1B10-6534-4A2B-61B4-42B43BB39564}"/>
              </a:ext>
            </a:extLst>
          </p:cNvPr>
          <p:cNvSpPr>
            <a:spLocks noGrp="1"/>
          </p:cNvSpPr>
          <p:nvPr>
            <p:ph type="title"/>
          </p:nvPr>
        </p:nvSpPr>
        <p:spPr>
          <a:xfrm>
            <a:off x="609600" y="704088"/>
            <a:ext cx="10972800" cy="840507"/>
          </a:xfrm>
        </p:spPr>
        <p:txBody>
          <a:bodyPr>
            <a:normAutofit/>
          </a:bodyPr>
          <a:lstStyle/>
          <a:p>
            <a:r>
              <a:rPr lang="en-US" sz="2400" b="1" i="0" dirty="0">
                <a:solidFill>
                  <a:srgbClr val="333333"/>
                </a:solidFill>
                <a:effectLst/>
                <a:latin typeface="Merriweather" panose="00000500000000000000" pitchFamily="2" charset="0"/>
              </a:rPr>
              <a:t>Disadvantages of High Sea Sales</a:t>
            </a:r>
            <a:br>
              <a:rPr lang="en-US" sz="2400" b="1" i="0" dirty="0">
                <a:solidFill>
                  <a:srgbClr val="333333"/>
                </a:solidFill>
                <a:effectLst/>
                <a:latin typeface="Merriweather" panose="00000500000000000000" pitchFamily="2" charset="0"/>
              </a:rPr>
            </a:br>
            <a:endParaRPr lang="en-IN" sz="2400" dirty="0"/>
          </a:p>
        </p:txBody>
      </p:sp>
      <p:sp>
        <p:nvSpPr>
          <p:cNvPr id="3" name="Content Placeholder 2">
            <a:extLst>
              <a:ext uri="{FF2B5EF4-FFF2-40B4-BE49-F238E27FC236}">
                <a16:creationId xmlns:a16="http://schemas.microsoft.com/office/drawing/2014/main" id="{D60E2639-15F9-58E5-9DB7-A1D3D5625691}"/>
              </a:ext>
            </a:extLst>
          </p:cNvPr>
          <p:cNvSpPr>
            <a:spLocks noGrp="1"/>
          </p:cNvSpPr>
          <p:nvPr>
            <p:ph idx="1"/>
          </p:nvPr>
        </p:nvSpPr>
        <p:spPr/>
        <p:txBody>
          <a:bodyPr/>
          <a:lstStyle/>
          <a:p>
            <a:pPr algn="just">
              <a:lnSpc>
                <a:spcPct val="150000"/>
              </a:lnSpc>
            </a:pPr>
            <a:r>
              <a:rPr lang="en-US" b="0" i="0" dirty="0">
                <a:solidFill>
                  <a:srgbClr val="3D3D3D"/>
                </a:solidFill>
                <a:effectLst/>
                <a:latin typeface="Open Sans" panose="020B0606030504020204" pitchFamily="34" charset="0"/>
              </a:rPr>
              <a:t>The main drawback of the HSS model is related to administrative procedures and requirements. </a:t>
            </a:r>
          </a:p>
          <a:p>
            <a:pPr algn="just">
              <a:lnSpc>
                <a:spcPct val="150000"/>
              </a:lnSpc>
            </a:pPr>
            <a:r>
              <a:rPr lang="en-US" b="0" i="0" dirty="0">
                <a:solidFill>
                  <a:srgbClr val="3D3D3D"/>
                </a:solidFill>
                <a:effectLst/>
                <a:latin typeface="Open Sans" panose="020B0606030504020204" pitchFamily="34" charset="0"/>
              </a:rPr>
              <a:t>The </a:t>
            </a:r>
            <a:r>
              <a:rPr lang="en-US" dirty="0">
                <a:latin typeface="Open Sans" panose="020B0606030504020204" pitchFamily="34" charset="0"/>
              </a:rPr>
              <a:t>documentation</a:t>
            </a:r>
            <a:r>
              <a:rPr lang="en-US" dirty="0">
                <a:solidFill>
                  <a:srgbClr val="1E73BE"/>
                </a:solidFill>
                <a:latin typeface="Open Sans" panose="020B0606030504020204" pitchFamily="34" charset="0"/>
              </a:rPr>
              <a:t> </a:t>
            </a:r>
            <a:r>
              <a:rPr lang="en-US" b="0" i="0" dirty="0">
                <a:solidFill>
                  <a:srgbClr val="3D3D3D"/>
                </a:solidFill>
                <a:effectLst/>
                <a:latin typeface="Open Sans" panose="020B0606030504020204" pitchFamily="34" charset="0"/>
              </a:rPr>
              <a:t>and official procedures for such transactions are usually tedious. </a:t>
            </a:r>
          </a:p>
          <a:p>
            <a:pPr algn="just">
              <a:lnSpc>
                <a:spcPct val="150000"/>
              </a:lnSpc>
            </a:pPr>
            <a:r>
              <a:rPr lang="en-US" b="0" i="0" dirty="0">
                <a:solidFill>
                  <a:srgbClr val="3D3D3D"/>
                </a:solidFill>
                <a:effectLst/>
                <a:latin typeface="Open Sans" panose="020B0606030504020204" pitchFamily="34" charset="0"/>
              </a:rPr>
              <a:t>The calculation of the basis of valuation for Customs declarations is also usually not straightforward and highly complicated</a:t>
            </a:r>
            <a:endParaRPr lang="en-IN" dirty="0"/>
          </a:p>
        </p:txBody>
      </p:sp>
    </p:spTree>
    <p:extLst>
      <p:ext uri="{BB962C8B-B14F-4D97-AF65-F5344CB8AC3E}">
        <p14:creationId xmlns:p14="http://schemas.microsoft.com/office/powerpoint/2010/main" val="47979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66CB-FF00-A269-941C-BA5EFC66B9B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7D7EB5-529D-B242-5F28-0DA25C3EE7AA}"/>
              </a:ext>
            </a:extLst>
          </p:cNvPr>
          <p:cNvSpPr>
            <a:spLocks noGrp="1"/>
          </p:cNvSpPr>
          <p:nvPr>
            <p:ph idx="1"/>
          </p:nvPr>
        </p:nvSpPr>
        <p:spPr/>
        <p:txBody>
          <a:bodyPr/>
          <a:lstStyle/>
          <a:p>
            <a:pPr marL="101600" marR="100330" algn="just">
              <a:lnSpc>
                <a:spcPct val="112000"/>
              </a:lnSpc>
              <a:spcBef>
                <a:spcPts val="555"/>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As per Section 8 of Compensation </a:t>
            </a:r>
            <a:r>
              <a:rPr lang="en-US" sz="1800" dirty="0" err="1">
                <a:effectLst/>
                <a:latin typeface="Verdana" panose="020B0604030504040204" pitchFamily="34" charset="0"/>
                <a:ea typeface="Verdana" panose="020B0604030504040204" pitchFamily="34" charset="0"/>
                <a:cs typeface="Verdana" panose="020B0604030504040204" pitchFamily="34" charset="0"/>
              </a:rPr>
              <a:t>Cess</a:t>
            </a:r>
            <a:r>
              <a:rPr lang="en-US" sz="1800" dirty="0">
                <a:effectLst/>
                <a:latin typeface="Verdana" panose="020B0604030504040204" pitchFamily="34" charset="0"/>
                <a:ea typeface="Verdana" panose="020B0604030504040204" pitchFamily="34" charset="0"/>
                <a:cs typeface="Verdana" panose="020B0604030504040204" pitchFamily="34" charset="0"/>
              </a:rPr>
              <a:t> Act, compensation </a:t>
            </a:r>
            <a:r>
              <a:rPr lang="en-US" sz="1800" dirty="0" err="1">
                <a:effectLst/>
                <a:latin typeface="Verdana" panose="020B0604030504040204" pitchFamily="34" charset="0"/>
                <a:ea typeface="Verdana" panose="020B0604030504040204" pitchFamily="34" charset="0"/>
                <a:cs typeface="Verdana" panose="020B0604030504040204" pitchFamily="34" charset="0"/>
              </a:rPr>
              <a:t>cess</a:t>
            </a:r>
            <a:r>
              <a:rPr lang="en-US" sz="1800" dirty="0">
                <a:effectLst/>
                <a:latin typeface="Verdana" panose="020B0604030504040204" pitchFamily="34" charset="0"/>
                <a:ea typeface="Verdana" panose="020B0604030504040204" pitchFamily="34" charset="0"/>
                <a:cs typeface="Verdana" panose="020B0604030504040204" pitchFamily="34" charset="0"/>
              </a:rPr>
              <a:t> shall be levied on such intra-State supplies of goods or services or both, as provided for in Section 9 of the Central Goods and Services Tax Act, and such inter-State supplies of goods or services or both as provided for in Section 5 of the Integrated Goods and Services Tax Act,</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pPr marL="101600" marR="100330" algn="just">
              <a:lnSpc>
                <a:spcPct val="112000"/>
              </a:lnSpc>
              <a:spcBef>
                <a:spcPts val="55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Levy of Social Welfare Surcharge @ 10% as a duty of Customs on imported goods in to India, in addition to any other duties of Customs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or</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tax</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or</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err="1">
                <a:effectLst/>
                <a:latin typeface="Verdana" panose="020B0604030504040204" pitchFamily="34" charset="0"/>
                <a:ea typeface="Verdana" panose="020B0604030504040204" pitchFamily="34" charset="0"/>
                <a:cs typeface="Verdana" panose="020B0604030504040204" pitchFamily="34" charset="0"/>
              </a:rPr>
              <a:t>cess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chargeable</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on</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such</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goods,</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under</a:t>
            </a:r>
            <a:r>
              <a:rPr lang="en-US" sz="1800" spc="-50"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Section 25(1) of the Customs Act, 1962 read with Clause 108 of the Finance Bill, 2018.</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endParaRPr lang="en-IN" dirty="0"/>
          </a:p>
        </p:txBody>
      </p:sp>
    </p:spTree>
    <p:extLst>
      <p:ext uri="{BB962C8B-B14F-4D97-AF65-F5344CB8AC3E}">
        <p14:creationId xmlns:p14="http://schemas.microsoft.com/office/powerpoint/2010/main" val="277126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EDC4-8A4A-95DA-0690-BF8403178EDD}"/>
              </a:ext>
            </a:extLst>
          </p:cNvPr>
          <p:cNvSpPr>
            <a:spLocks noGrp="1"/>
          </p:cNvSpPr>
          <p:nvPr>
            <p:ph type="title"/>
          </p:nvPr>
        </p:nvSpPr>
        <p:spPr>
          <a:xfrm>
            <a:off x="609600" y="704087"/>
            <a:ext cx="11074400" cy="3280083"/>
          </a:xfrm>
        </p:spPr>
        <p:txBody>
          <a:bodyPr/>
          <a:lstStyle/>
          <a:p>
            <a:r>
              <a:rPr lang="en-IN" dirty="0"/>
              <a:t>Warehouse</a:t>
            </a:r>
          </a:p>
        </p:txBody>
      </p:sp>
    </p:spTree>
    <p:extLst>
      <p:ext uri="{BB962C8B-B14F-4D97-AF65-F5344CB8AC3E}">
        <p14:creationId xmlns:p14="http://schemas.microsoft.com/office/powerpoint/2010/main" val="10620842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680D-94E2-9427-C9F9-847BA4C39A28}"/>
              </a:ext>
            </a:extLst>
          </p:cNvPr>
          <p:cNvSpPr>
            <a:spLocks noGrp="1"/>
          </p:cNvSpPr>
          <p:nvPr>
            <p:ph type="title"/>
          </p:nvPr>
        </p:nvSpPr>
        <p:spPr/>
        <p:txBody>
          <a:bodyPr/>
          <a:lstStyle/>
          <a:p>
            <a:r>
              <a:rPr lang="en-IN" dirty="0"/>
              <a:t>Bonded Warehouse	</a:t>
            </a:r>
          </a:p>
        </p:txBody>
      </p:sp>
      <p:sp>
        <p:nvSpPr>
          <p:cNvPr id="3" name="Content Placeholder 2">
            <a:extLst>
              <a:ext uri="{FF2B5EF4-FFF2-40B4-BE49-F238E27FC236}">
                <a16:creationId xmlns:a16="http://schemas.microsoft.com/office/drawing/2014/main" id="{CE433CDF-BAFA-AD08-F1AD-F93433046CC0}"/>
              </a:ext>
            </a:extLst>
          </p:cNvPr>
          <p:cNvSpPr>
            <a:spLocks noGrp="1"/>
          </p:cNvSpPr>
          <p:nvPr>
            <p:ph idx="1"/>
          </p:nvPr>
        </p:nvSpPr>
        <p:spPr/>
        <p:txBody>
          <a:bodyPr>
            <a:normAutofit fontScale="92500"/>
          </a:bodyPr>
          <a:lstStyle/>
          <a:p>
            <a:pPr algn="just">
              <a:lnSpc>
                <a:spcPct val="150000"/>
              </a:lnSpc>
            </a:pPr>
            <a:r>
              <a:rPr lang="en-IN" dirty="0"/>
              <a:t>If any importer does not want to clear the imported goods immediately can deposit the goods in a Bonded Warehouse without payment of customs duty.</a:t>
            </a:r>
          </a:p>
          <a:p>
            <a:pPr algn="just">
              <a:lnSpc>
                <a:spcPct val="150000"/>
              </a:lnSpc>
            </a:pPr>
            <a:r>
              <a:rPr lang="en-IN" dirty="0"/>
              <a:t>Bonded warehouse can be used if an importer ..</a:t>
            </a:r>
          </a:p>
          <a:p>
            <a:pPr lvl="1" algn="just">
              <a:lnSpc>
                <a:spcPct val="150000"/>
              </a:lnSpc>
            </a:pPr>
            <a:r>
              <a:rPr lang="en-IN" dirty="0"/>
              <a:t>Does not want to pay duty immediately</a:t>
            </a:r>
          </a:p>
          <a:p>
            <a:pPr lvl="1" algn="just">
              <a:lnSpc>
                <a:spcPct val="150000"/>
              </a:lnSpc>
            </a:pPr>
            <a:r>
              <a:rPr lang="en-IN" dirty="0"/>
              <a:t>Does not have space in his warehouse/factory </a:t>
            </a:r>
          </a:p>
          <a:p>
            <a:pPr lvl="1" algn="just">
              <a:lnSpc>
                <a:spcPct val="150000"/>
              </a:lnSpc>
            </a:pPr>
            <a:r>
              <a:rPr lang="en-IN" dirty="0"/>
              <a:t>His order got cancelled and awaiting new orders</a:t>
            </a:r>
          </a:p>
          <a:p>
            <a:pPr lvl="1" algn="just">
              <a:lnSpc>
                <a:spcPct val="150000"/>
              </a:lnSpc>
            </a:pPr>
            <a:r>
              <a:rPr lang="en-IN" dirty="0"/>
              <a:t>Wants to re export goods to some other customer</a:t>
            </a:r>
          </a:p>
        </p:txBody>
      </p:sp>
    </p:spTree>
    <p:extLst>
      <p:ext uri="{BB962C8B-B14F-4D97-AF65-F5344CB8AC3E}">
        <p14:creationId xmlns:p14="http://schemas.microsoft.com/office/powerpoint/2010/main" val="3251150268"/>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8E00-1C1E-AE00-40A1-740D1627FA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B87BE86-34EA-B732-229E-878BAE1BEB40}"/>
              </a:ext>
            </a:extLst>
          </p:cNvPr>
          <p:cNvSpPr>
            <a:spLocks noGrp="1"/>
          </p:cNvSpPr>
          <p:nvPr>
            <p:ph idx="1"/>
          </p:nvPr>
        </p:nvSpPr>
        <p:spPr/>
        <p:txBody>
          <a:bodyPr>
            <a:normAutofit fontScale="92500" lnSpcReduction="10000"/>
          </a:bodyPr>
          <a:lstStyle/>
          <a:p>
            <a:r>
              <a:rPr lang="en-IN" dirty="0"/>
              <a:t>File Bond Bill of Entry to store the goods in bonded warehouse</a:t>
            </a:r>
          </a:p>
          <a:p>
            <a:r>
              <a:rPr lang="en-IN" dirty="0"/>
              <a:t>Execute Bond and BG</a:t>
            </a:r>
          </a:p>
          <a:p>
            <a:r>
              <a:rPr lang="en-IN" dirty="0"/>
              <a:t>File Ex Bond bill of entry to remove the goods on payment of duty for home consumption</a:t>
            </a:r>
          </a:p>
          <a:p>
            <a:r>
              <a:rPr lang="en-IN" dirty="0"/>
              <a:t>One can clear entire quantity of goods or even part quantity of goods can also be removed.</a:t>
            </a:r>
          </a:p>
          <a:p>
            <a:r>
              <a:rPr lang="en-IN" dirty="0"/>
              <a:t>Goods can be exported from bonded warehouse without payment of duty and on bond shipping bill.</a:t>
            </a:r>
          </a:p>
          <a:p>
            <a:r>
              <a:rPr lang="en-IN" dirty="0"/>
              <a:t>General goods can be kept for one year in the bonded stores.</a:t>
            </a:r>
          </a:p>
          <a:p>
            <a:r>
              <a:rPr lang="en-IN" dirty="0"/>
              <a:t>Permission from Commissioner  of customs needs to be taken to stores </a:t>
            </a:r>
            <a:r>
              <a:rPr lang="en-IN"/>
              <a:t>goods beyond one year</a:t>
            </a:r>
            <a:endParaRPr lang="en-IN" dirty="0"/>
          </a:p>
        </p:txBody>
      </p:sp>
    </p:spTree>
    <p:extLst>
      <p:ext uri="{BB962C8B-B14F-4D97-AF65-F5344CB8AC3E}">
        <p14:creationId xmlns:p14="http://schemas.microsoft.com/office/powerpoint/2010/main" val="4207197096"/>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1B2-D42F-2358-A39D-3B1C005F5CEA}"/>
              </a:ext>
            </a:extLst>
          </p:cNvPr>
          <p:cNvSpPr>
            <a:spLocks noGrp="1"/>
          </p:cNvSpPr>
          <p:nvPr>
            <p:ph type="title"/>
          </p:nvPr>
        </p:nvSpPr>
        <p:spPr>
          <a:xfrm>
            <a:off x="609600" y="704088"/>
            <a:ext cx="10972800" cy="748792"/>
          </a:xfrm>
        </p:spPr>
        <p:txBody>
          <a:bodyPr>
            <a:normAutofit fontScale="90000"/>
          </a:bodyPr>
          <a:lstStyle/>
          <a:p>
            <a:r>
              <a:rPr lang="en-IN" dirty="0"/>
              <a:t>Chapter IX of The Customs Act 1962 </a:t>
            </a:r>
          </a:p>
        </p:txBody>
      </p:sp>
      <p:sp>
        <p:nvSpPr>
          <p:cNvPr id="3" name="Content Placeholder 2">
            <a:extLst>
              <a:ext uri="{FF2B5EF4-FFF2-40B4-BE49-F238E27FC236}">
                <a16:creationId xmlns:a16="http://schemas.microsoft.com/office/drawing/2014/main" id="{EFB03DD7-4599-F78D-7E62-88DC0E1BBDEF}"/>
              </a:ext>
            </a:extLst>
          </p:cNvPr>
          <p:cNvSpPr>
            <a:spLocks noGrp="1"/>
          </p:cNvSpPr>
          <p:nvPr>
            <p:ph idx="1"/>
          </p:nvPr>
        </p:nvSpPr>
        <p:spPr>
          <a:xfrm>
            <a:off x="609600" y="1635760"/>
            <a:ext cx="10972800" cy="4907280"/>
          </a:xfrm>
        </p:spPr>
        <p:txBody>
          <a:bodyPr>
            <a:normAutofit/>
          </a:bodyPr>
          <a:lstStyle/>
          <a:p>
            <a:pPr algn="just">
              <a:lnSpc>
                <a:spcPct val="160000"/>
              </a:lnSpc>
            </a:pPr>
            <a:r>
              <a:rPr lang="en-US" sz="1700" b="1" i="0" dirty="0">
                <a:effectLst/>
                <a:latin typeface="Poppins" panose="00000500000000000000" pitchFamily="2" charset="0"/>
              </a:rPr>
              <a:t>Section 59. Warehousing bond.</a:t>
            </a:r>
            <a:endParaRPr lang="en-US" sz="1700" b="0" i="0" dirty="0">
              <a:effectLst/>
              <a:latin typeface="Poppins" panose="00000500000000000000" pitchFamily="2" charset="0"/>
            </a:endParaRPr>
          </a:p>
          <a:p>
            <a:pPr algn="just">
              <a:lnSpc>
                <a:spcPct val="160000"/>
              </a:lnSpc>
            </a:pPr>
            <a:r>
              <a:rPr lang="en-US" sz="1700" b="0" i="0" dirty="0">
                <a:effectLst/>
                <a:latin typeface="Poppins" panose="00000500000000000000" pitchFamily="2" charset="0"/>
              </a:rPr>
              <a:t>(1) The importer of any goods in respect of which a bill of entry for warehousing has been presented under </a:t>
            </a:r>
            <a:r>
              <a:rPr lang="en-US" sz="1700"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46</a:t>
            </a:r>
            <a:r>
              <a:rPr lang="en-US" sz="1700" b="0" i="0" dirty="0">
                <a:effectLst/>
                <a:latin typeface="Poppins" panose="00000500000000000000" pitchFamily="2" charset="0"/>
              </a:rPr>
              <a:t> and assessed to duty under </a:t>
            </a:r>
            <a:r>
              <a:rPr lang="en-US" sz="1700" b="0" i="0" u="none" strike="noStrike" dirty="0">
                <a:effectLst/>
                <a:latin typeface="Poppins" panose="00000500000000000000" pitchFamily="2" charset="0"/>
                <a:hlinkClick r:id="rId4">
                  <a:extLst>
                    <a:ext uri="{A12FA001-AC4F-418D-AE19-62706E023703}">
                      <ahyp:hlinkClr xmlns:ahyp="http://schemas.microsoft.com/office/drawing/2018/hyperlinkcolor" val="tx"/>
                    </a:ext>
                  </a:extLst>
                </a:hlinkClick>
              </a:rPr>
              <a:t>section 17</a:t>
            </a:r>
            <a:r>
              <a:rPr lang="en-US" sz="1700" b="0" i="0" dirty="0">
                <a:effectLst/>
                <a:latin typeface="Poppins" panose="00000500000000000000" pitchFamily="2" charset="0"/>
              </a:rPr>
              <a:t> or </a:t>
            </a:r>
            <a:r>
              <a:rPr lang="en-US" sz="1700" b="0" i="0" u="none" strike="noStrike" dirty="0">
                <a:effectLst/>
                <a:latin typeface="Poppins" panose="00000500000000000000" pitchFamily="2" charset="0"/>
                <a:hlinkClick r:id="rId5">
                  <a:extLst>
                    <a:ext uri="{A12FA001-AC4F-418D-AE19-62706E023703}">
                      <ahyp:hlinkClr xmlns:ahyp="http://schemas.microsoft.com/office/drawing/2018/hyperlinkcolor" val="tx"/>
                    </a:ext>
                  </a:extLst>
                </a:hlinkClick>
              </a:rPr>
              <a:t>section 18</a:t>
            </a:r>
            <a:r>
              <a:rPr lang="en-US" sz="1700" b="0" i="0" dirty="0">
                <a:effectLst/>
                <a:latin typeface="Poppins" panose="00000500000000000000" pitchFamily="2" charset="0"/>
              </a:rPr>
              <a:t> shall execute a bond in a sum equal to thrice the amount of the duty assessed on such goods, binding himself-</a:t>
            </a:r>
            <a:br>
              <a:rPr lang="en-US" sz="1700" b="0" i="0" dirty="0">
                <a:effectLst/>
                <a:latin typeface="Poppins" panose="00000500000000000000" pitchFamily="2" charset="0"/>
              </a:rPr>
            </a:br>
            <a:endParaRPr lang="en-US" sz="1700" b="0" i="0" dirty="0">
              <a:effectLst/>
              <a:latin typeface="Poppins" panose="00000500000000000000" pitchFamily="2" charset="0"/>
            </a:endParaRPr>
          </a:p>
          <a:p>
            <a:pPr algn="just">
              <a:lnSpc>
                <a:spcPct val="160000"/>
              </a:lnSpc>
            </a:pPr>
            <a:r>
              <a:rPr lang="en-US" sz="1700" b="0" i="0" dirty="0">
                <a:effectLst/>
                <a:latin typeface="Poppins" panose="00000500000000000000" pitchFamily="2" charset="0"/>
              </a:rPr>
              <a:t>(a) to comply with all the provisions of the Act and the rules and regulations made thereunder in respect of such goods;</a:t>
            </a:r>
          </a:p>
          <a:p>
            <a:pPr algn="just">
              <a:lnSpc>
                <a:spcPct val="160000"/>
              </a:lnSpc>
            </a:pPr>
            <a:r>
              <a:rPr lang="en-US" sz="1700" b="0" i="0" dirty="0">
                <a:effectLst/>
                <a:latin typeface="Poppins" panose="00000500000000000000" pitchFamily="2" charset="0"/>
              </a:rPr>
              <a:t>(b) to pay, on or before the date specified in the notice of demand, all duties and interest payable under sub-section (2) of </a:t>
            </a:r>
            <a:r>
              <a:rPr lang="en-US" sz="1700" b="0" i="0" u="none" strike="noStrike" dirty="0">
                <a:effectLst/>
                <a:latin typeface="Poppins" panose="00000500000000000000" pitchFamily="2" charset="0"/>
                <a:hlinkClick r:id="rId6">
                  <a:extLst>
                    <a:ext uri="{A12FA001-AC4F-418D-AE19-62706E023703}">
                      <ahyp:hlinkClr xmlns:ahyp="http://schemas.microsoft.com/office/drawing/2018/hyperlinkcolor" val="tx"/>
                    </a:ext>
                  </a:extLst>
                </a:hlinkClick>
              </a:rPr>
              <a:t>section 61</a:t>
            </a:r>
            <a:r>
              <a:rPr lang="en-US" sz="1700" b="0" i="0" dirty="0">
                <a:effectLst/>
                <a:latin typeface="Poppins" panose="00000500000000000000" pitchFamily="2" charset="0"/>
              </a:rPr>
              <a:t>; and</a:t>
            </a:r>
          </a:p>
          <a:p>
            <a:pPr algn="just">
              <a:lnSpc>
                <a:spcPct val="160000"/>
              </a:lnSpc>
            </a:pPr>
            <a:r>
              <a:rPr lang="en-US" sz="1700" b="0" i="0" dirty="0">
                <a:effectLst/>
                <a:latin typeface="Poppins" panose="00000500000000000000" pitchFamily="2" charset="0"/>
              </a:rPr>
              <a:t>(c) to pay all penalties and fines incurred for the contravention of the provisions of this Act or the rules or regulations, in respect of such goods.</a:t>
            </a:r>
          </a:p>
          <a:p>
            <a:pPr>
              <a:lnSpc>
                <a:spcPct val="160000"/>
              </a:lnSpc>
            </a:pPr>
            <a:endParaRPr lang="en-IN" sz="1700" dirty="0"/>
          </a:p>
        </p:txBody>
      </p:sp>
    </p:spTree>
    <p:extLst>
      <p:ext uri="{BB962C8B-B14F-4D97-AF65-F5344CB8AC3E}">
        <p14:creationId xmlns:p14="http://schemas.microsoft.com/office/powerpoint/2010/main" val="537262363"/>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DA32-0B24-BCEA-466E-C4D31919C92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55E925-5CA0-C656-49A5-F9986686FD8F}"/>
              </a:ext>
            </a:extLst>
          </p:cNvPr>
          <p:cNvSpPr>
            <a:spLocks noGrp="1"/>
          </p:cNvSpPr>
          <p:nvPr>
            <p:ph idx="1"/>
          </p:nvPr>
        </p:nvSpPr>
        <p:spPr/>
        <p:txBody>
          <a:bodyPr>
            <a:normAutofit fontScale="85000" lnSpcReduction="10000"/>
          </a:bodyPr>
          <a:lstStyle/>
          <a:p>
            <a:pPr algn="just">
              <a:lnSpc>
                <a:spcPct val="150000"/>
              </a:lnSpc>
            </a:pPr>
            <a:r>
              <a:rPr lang="en-US" b="0" i="0" dirty="0">
                <a:effectLst/>
                <a:latin typeface="Poppins" panose="00000500000000000000" pitchFamily="2" charset="0"/>
              </a:rPr>
              <a:t>(2) For the purposes of sub-section (1), the Assistant Commissioner of Customs or Deputy Commissioner of Customs may permit an importer to execute a general bond in such amount as the Assistant Commissioner of Customs or Deputy Commissioner of Customs may approve in respect of the warehousing of goods to be imported by him within a specified period.</a:t>
            </a:r>
          </a:p>
          <a:p>
            <a:pPr marL="0" indent="0" algn="just">
              <a:lnSpc>
                <a:spcPct val="150000"/>
              </a:lnSpc>
              <a:buNone/>
            </a:pP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(3) The importer shall, in addition to the execution of a bond under sub-section (1) or sub-section (2), furnish such security as may be prescribed</a:t>
            </a:r>
          </a:p>
          <a:p>
            <a:endParaRPr lang="en-IN" dirty="0"/>
          </a:p>
        </p:txBody>
      </p:sp>
    </p:spTree>
    <p:extLst>
      <p:ext uri="{BB962C8B-B14F-4D97-AF65-F5344CB8AC3E}">
        <p14:creationId xmlns:p14="http://schemas.microsoft.com/office/powerpoint/2010/main" val="854202408"/>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EB85-8B11-36C3-549C-609E178BF80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FECDC8-CA57-3479-596A-59D0A1A7341C}"/>
              </a:ext>
            </a:extLst>
          </p:cNvPr>
          <p:cNvSpPr>
            <a:spLocks noGrp="1"/>
          </p:cNvSpPr>
          <p:nvPr>
            <p:ph idx="1"/>
          </p:nvPr>
        </p:nvSpPr>
        <p:spPr/>
        <p:txBody>
          <a:bodyPr>
            <a:normAutofit fontScale="92500" lnSpcReduction="10000"/>
          </a:bodyPr>
          <a:lstStyle/>
          <a:p>
            <a:pPr algn="just">
              <a:lnSpc>
                <a:spcPct val="150000"/>
              </a:lnSpc>
            </a:pPr>
            <a:r>
              <a:rPr lang="en-US" b="0" i="0" dirty="0">
                <a:effectLst/>
                <a:latin typeface="Poppins" panose="00000500000000000000" pitchFamily="2" charset="0"/>
              </a:rPr>
              <a:t>(4) Any bond executed under this section by an importer in respect of any goods shall continue to be in force notwithstanding the transfer of the goods to another warehouse.</a:t>
            </a:r>
          </a:p>
          <a:p>
            <a:pPr marL="0" indent="0" algn="just">
              <a:lnSpc>
                <a:spcPct val="150000"/>
              </a:lnSpc>
              <a:buNone/>
            </a:pP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(5) Where the whole of the goods or any part thereof are transferred to another person, the transferee shall execute a bond in the manner specified in sub-section (1) or sub-section (2) and furnish security as specified under sub-section (3).]</a:t>
            </a:r>
          </a:p>
          <a:p>
            <a:endParaRPr lang="en-IN" dirty="0"/>
          </a:p>
        </p:txBody>
      </p:sp>
    </p:spTree>
    <p:extLst>
      <p:ext uri="{BB962C8B-B14F-4D97-AF65-F5344CB8AC3E}">
        <p14:creationId xmlns:p14="http://schemas.microsoft.com/office/powerpoint/2010/main" val="412462294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1DDC-E4CD-A237-7607-C91B6E751545}"/>
              </a:ext>
            </a:extLst>
          </p:cNvPr>
          <p:cNvSpPr>
            <a:spLocks noGrp="1"/>
          </p:cNvSpPr>
          <p:nvPr>
            <p:ph type="title"/>
          </p:nvPr>
        </p:nvSpPr>
        <p:spPr/>
        <p:txBody>
          <a:bodyPr/>
          <a:lstStyle/>
          <a:p>
            <a:r>
              <a:rPr lang="en-IN" dirty="0"/>
              <a:t>In bond bill of entry Section 60</a:t>
            </a:r>
          </a:p>
        </p:txBody>
      </p:sp>
      <p:sp>
        <p:nvSpPr>
          <p:cNvPr id="3" name="Content Placeholder 2">
            <a:extLst>
              <a:ext uri="{FF2B5EF4-FFF2-40B4-BE49-F238E27FC236}">
                <a16:creationId xmlns:a16="http://schemas.microsoft.com/office/drawing/2014/main" id="{E1687DD9-AD30-ACE8-C2DE-8458BAE8F640}"/>
              </a:ext>
            </a:extLst>
          </p:cNvPr>
          <p:cNvSpPr>
            <a:spLocks noGrp="1"/>
          </p:cNvSpPr>
          <p:nvPr>
            <p:ph idx="1"/>
          </p:nvPr>
        </p:nvSpPr>
        <p:spPr/>
        <p:txBody>
          <a:bodyPr/>
          <a:lstStyle/>
          <a:p>
            <a:pPr algn="just">
              <a:lnSpc>
                <a:spcPct val="150000"/>
              </a:lnSpc>
            </a:pPr>
            <a:r>
              <a:rPr lang="en-US" b="1" i="0" dirty="0">
                <a:effectLst/>
                <a:latin typeface="Poppins" panose="00000500000000000000" pitchFamily="2" charset="0"/>
              </a:rPr>
              <a:t>Section 60. Permission for removal of goods for deposit in warehouse.</a:t>
            </a:r>
            <a:endParaRPr lang="en-US" b="0" i="0" dirty="0">
              <a:effectLst/>
              <a:latin typeface="Poppins" panose="00000500000000000000" pitchFamily="2" charset="0"/>
            </a:endParaRPr>
          </a:p>
          <a:p>
            <a:pPr algn="just">
              <a:lnSpc>
                <a:spcPct val="150000"/>
              </a:lnSpc>
            </a:pPr>
            <a:r>
              <a:rPr lang="en-US" b="0" i="0" dirty="0">
                <a:effectLst/>
                <a:latin typeface="Poppins" panose="00000500000000000000" pitchFamily="2" charset="0"/>
              </a:rPr>
              <a:t>(1) When the provisions of </a:t>
            </a:r>
            <a:r>
              <a:rPr lang="en-US" b="0" i="0" u="none" strike="noStrike" dirty="0">
                <a:effectLst/>
                <a:latin typeface="Poppins" panose="00000500000000000000" pitchFamily="2" charset="0"/>
                <a:hlinkClick r:id="rId3">
                  <a:extLst>
                    <a:ext uri="{A12FA001-AC4F-418D-AE19-62706E023703}">
                      <ahyp:hlinkClr xmlns:ahyp="http://schemas.microsoft.com/office/drawing/2018/hyperlinkcolor" val="tx"/>
                    </a:ext>
                  </a:extLst>
                </a:hlinkClick>
              </a:rPr>
              <a:t>section 59</a:t>
            </a:r>
            <a:r>
              <a:rPr lang="en-US" b="0" i="0" dirty="0">
                <a:effectLst/>
                <a:latin typeface="Poppins" panose="00000500000000000000" pitchFamily="2" charset="0"/>
              </a:rPr>
              <a:t> have been complied with in respect of any goods, the proper officer may make an order permitting removal of the goods from a customs station for the purpose of deposit in a warehouse.</a:t>
            </a:r>
          </a:p>
          <a:p>
            <a:endParaRPr lang="en-IN" dirty="0"/>
          </a:p>
        </p:txBody>
      </p:sp>
    </p:spTree>
    <p:extLst>
      <p:ext uri="{BB962C8B-B14F-4D97-AF65-F5344CB8AC3E}">
        <p14:creationId xmlns:p14="http://schemas.microsoft.com/office/powerpoint/2010/main" val="422321220"/>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9F22-F794-5270-EE2E-A320272A51CF}"/>
              </a:ext>
            </a:extLst>
          </p:cNvPr>
          <p:cNvSpPr>
            <a:spLocks noGrp="1"/>
          </p:cNvSpPr>
          <p:nvPr>
            <p:ph type="title"/>
          </p:nvPr>
        </p:nvSpPr>
        <p:spPr>
          <a:xfrm>
            <a:off x="609600" y="704088"/>
            <a:ext cx="10972800" cy="5862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43D4FC5-854C-7C67-35C4-B620E02FFCE4}"/>
              </a:ext>
            </a:extLst>
          </p:cNvPr>
          <p:cNvSpPr>
            <a:spLocks noGrp="1"/>
          </p:cNvSpPr>
          <p:nvPr>
            <p:ph idx="1"/>
          </p:nvPr>
        </p:nvSpPr>
        <p:spPr>
          <a:xfrm>
            <a:off x="609600" y="1574800"/>
            <a:ext cx="10972800" cy="4978400"/>
          </a:xfrm>
        </p:spPr>
        <p:txBody>
          <a:bodyPr>
            <a:normAutofit fontScale="70000" lnSpcReduction="20000"/>
          </a:bodyPr>
          <a:lstStyle/>
          <a:p>
            <a:pPr algn="just">
              <a:lnSpc>
                <a:spcPct val="170000"/>
              </a:lnSpc>
            </a:pPr>
            <a:r>
              <a:rPr lang="en-US" b="1" dirty="0">
                <a:effectLst/>
              </a:rPr>
              <a:t>[Section 61. Period for which goods may remain warehoused.</a:t>
            </a:r>
            <a:endParaRPr lang="en-US" dirty="0">
              <a:effectLst/>
            </a:endParaRPr>
          </a:p>
          <a:p>
            <a:pPr algn="just">
              <a:lnSpc>
                <a:spcPct val="170000"/>
              </a:lnSpc>
            </a:pPr>
            <a:r>
              <a:rPr lang="en-US" dirty="0">
                <a:effectLst/>
              </a:rPr>
              <a:t>(1) Any warehoused goods may remain in the warehouse in which they are deposited or in any warehouse to which they may be removed, -</a:t>
            </a:r>
          </a:p>
          <a:p>
            <a:pPr algn="just">
              <a:lnSpc>
                <a:spcPct val="170000"/>
              </a:lnSpc>
            </a:pPr>
            <a:r>
              <a:rPr lang="en-US" dirty="0">
                <a:effectLst/>
              </a:rPr>
              <a:t>(a) in the case of capital goods intended for use in any hundred per cent export oriented undertaking or electronic hardware technology park unit or software technology park unit or any warehouse wherein manufacture or other operations  have been permitted under </a:t>
            </a:r>
            <a:r>
              <a:rPr lang="en-US" u="none" strike="noStrike" dirty="0">
                <a:effectLst/>
                <a:hlinkClick r:id="rId3">
                  <a:extLst>
                    <a:ext uri="{A12FA001-AC4F-418D-AE19-62706E023703}">
                      <ahyp:hlinkClr xmlns:ahyp="http://schemas.microsoft.com/office/drawing/2018/hyperlinkcolor" val="tx"/>
                    </a:ext>
                  </a:extLst>
                </a:hlinkClick>
              </a:rPr>
              <a:t>section 65</a:t>
            </a:r>
            <a:r>
              <a:rPr lang="en-US" dirty="0">
                <a:effectLst/>
              </a:rPr>
              <a:t>, till their clearance from the warehouse;</a:t>
            </a:r>
          </a:p>
          <a:p>
            <a:pPr algn="just">
              <a:lnSpc>
                <a:spcPct val="170000"/>
              </a:lnSpc>
            </a:pPr>
            <a:r>
              <a:rPr lang="en-US" dirty="0">
                <a:effectLst/>
              </a:rPr>
              <a:t>(b) in the case of goods other than capital goods intended for use in any hundred per cent. export oriented undertaking or electronic hardware technology park unit or software technology park unit or any warehouse wherein manufacture or    other operations have been permitted under </a:t>
            </a:r>
            <a:r>
              <a:rPr lang="en-US" u="none" strike="noStrike" dirty="0">
                <a:effectLst/>
                <a:hlinkClick r:id="rId3">
                  <a:extLst>
                    <a:ext uri="{A12FA001-AC4F-418D-AE19-62706E023703}">
                      <ahyp:hlinkClr xmlns:ahyp="http://schemas.microsoft.com/office/drawing/2018/hyperlinkcolor" val="tx"/>
                    </a:ext>
                  </a:extLst>
                </a:hlinkClick>
              </a:rPr>
              <a:t>section 65</a:t>
            </a:r>
            <a:r>
              <a:rPr lang="en-US" dirty="0">
                <a:effectLst/>
              </a:rPr>
              <a:t>, till their consumption or clearance from the warehouse; and</a:t>
            </a:r>
          </a:p>
          <a:p>
            <a:endParaRPr lang="en-US" dirty="0">
              <a:effectLst/>
            </a:endParaRPr>
          </a:p>
        </p:txBody>
      </p:sp>
    </p:spTree>
    <p:extLst>
      <p:ext uri="{BB962C8B-B14F-4D97-AF65-F5344CB8AC3E}">
        <p14:creationId xmlns:p14="http://schemas.microsoft.com/office/powerpoint/2010/main" val="3356898192"/>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EE12-B54E-3653-087A-9E2A1A23F42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F0AD468-C042-E062-3F5B-E4E06BE490CF}"/>
              </a:ext>
            </a:extLst>
          </p:cNvPr>
          <p:cNvSpPr>
            <a:spLocks noGrp="1"/>
          </p:cNvSpPr>
          <p:nvPr>
            <p:ph idx="1"/>
          </p:nvPr>
        </p:nvSpPr>
        <p:spPr/>
        <p:txBody>
          <a:bodyPr>
            <a:normAutofit fontScale="77500" lnSpcReduction="20000"/>
          </a:bodyPr>
          <a:lstStyle/>
          <a:p>
            <a:pPr algn="just">
              <a:lnSpc>
                <a:spcPct val="160000"/>
              </a:lnSpc>
            </a:pPr>
            <a:r>
              <a:rPr lang="en-US" dirty="0">
                <a:effectLst/>
              </a:rPr>
              <a:t>(c) in the case of any other goods, till the expiry of one year from the date on which the proper officer has made an order under sub-section (1) of </a:t>
            </a:r>
            <a:r>
              <a:rPr lang="en-US" u="none" strike="noStrike" dirty="0">
                <a:effectLst/>
                <a:hlinkClick r:id="rId3">
                  <a:extLst>
                    <a:ext uri="{A12FA001-AC4F-418D-AE19-62706E023703}">
                      <ahyp:hlinkClr xmlns:ahyp="http://schemas.microsoft.com/office/drawing/2018/hyperlinkcolor" val="tx"/>
                    </a:ext>
                  </a:extLst>
                </a:hlinkClick>
              </a:rPr>
              <a:t>section 60</a:t>
            </a:r>
            <a:r>
              <a:rPr lang="en-US" dirty="0">
                <a:effectLst/>
              </a:rPr>
              <a:t> :</a:t>
            </a:r>
          </a:p>
          <a:p>
            <a:pPr algn="just">
              <a:lnSpc>
                <a:spcPct val="160000"/>
              </a:lnSpc>
            </a:pPr>
            <a:r>
              <a:rPr lang="en-US" b="1" dirty="0">
                <a:effectLst/>
              </a:rPr>
              <a:t>Provided </a:t>
            </a:r>
            <a:r>
              <a:rPr lang="en-US" dirty="0">
                <a:effectLst/>
              </a:rPr>
              <a:t>that in the case of any goods referred to in this clause, the Principal Commissioner of Customs or Commissioner of Customs may, on sufficient cause being shown, extend the period for which the goods may remain in the warehouse, by not more than one year at a time :</a:t>
            </a:r>
          </a:p>
          <a:p>
            <a:pPr algn="just">
              <a:lnSpc>
                <a:spcPct val="160000"/>
              </a:lnSpc>
            </a:pPr>
            <a:r>
              <a:rPr lang="en-US" b="1" dirty="0">
                <a:effectLst/>
              </a:rPr>
              <a:t>Provided </a:t>
            </a:r>
            <a:r>
              <a:rPr lang="en-US" dirty="0">
                <a:effectLst/>
              </a:rPr>
              <a:t>further that where such goods are likely to deteriorate, the period referred to in the first proviso may be reduced by the Principal Commissioner of Customs or Commissioner of Customs to such shorter period as he may deem fit.</a:t>
            </a:r>
          </a:p>
          <a:p>
            <a:endParaRPr lang="en-IN" dirty="0"/>
          </a:p>
        </p:txBody>
      </p:sp>
    </p:spTree>
    <p:extLst>
      <p:ext uri="{BB962C8B-B14F-4D97-AF65-F5344CB8AC3E}">
        <p14:creationId xmlns:p14="http://schemas.microsoft.com/office/powerpoint/2010/main" val="2486019216"/>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6AA6-5671-6A44-4AB2-083F5000B8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4B3BEE-CF00-0618-C669-8573A2F926F0}"/>
              </a:ext>
            </a:extLst>
          </p:cNvPr>
          <p:cNvSpPr>
            <a:spLocks noGrp="1"/>
          </p:cNvSpPr>
          <p:nvPr>
            <p:ph idx="1"/>
          </p:nvPr>
        </p:nvSpPr>
        <p:spPr/>
        <p:txBody>
          <a:bodyPr>
            <a:normAutofit fontScale="92500"/>
          </a:bodyPr>
          <a:lstStyle/>
          <a:p>
            <a:pPr algn="just">
              <a:lnSpc>
                <a:spcPct val="150000"/>
              </a:lnSpc>
            </a:pPr>
            <a:r>
              <a:rPr lang="en-US" dirty="0">
                <a:effectLst/>
              </a:rPr>
              <a:t>(2) Where any warehoused goods specified in clause (c) of sub-section (1) remain in a warehouse beyond a period of ninety days from the date on which the proper officer has made an order under sub-section (1) of </a:t>
            </a:r>
            <a:r>
              <a:rPr lang="en-US" u="none" strike="noStrike" dirty="0">
                <a:effectLst/>
                <a:hlinkClick r:id="rId3">
                  <a:extLst>
                    <a:ext uri="{A12FA001-AC4F-418D-AE19-62706E023703}">
                      <ahyp:hlinkClr xmlns:ahyp="http://schemas.microsoft.com/office/drawing/2018/hyperlinkcolor" val="tx"/>
                    </a:ext>
                  </a:extLst>
                </a:hlinkClick>
              </a:rPr>
              <a:t>section 60</a:t>
            </a:r>
            <a:r>
              <a:rPr lang="en-US" dirty="0">
                <a:effectLst/>
              </a:rPr>
              <a:t>, interest shall be payable at such rate as may be fixed by the Central Government under </a:t>
            </a:r>
            <a:r>
              <a:rPr lang="en-US" u="none" strike="noStrike" dirty="0">
                <a:effectLst/>
                <a:hlinkClick r:id="rId4">
                  <a:extLst>
                    <a:ext uri="{A12FA001-AC4F-418D-AE19-62706E023703}">
                      <ahyp:hlinkClr xmlns:ahyp="http://schemas.microsoft.com/office/drawing/2018/hyperlinkcolor" val="tx"/>
                    </a:ext>
                  </a:extLst>
                </a:hlinkClick>
              </a:rPr>
              <a:t>section 47</a:t>
            </a:r>
            <a:r>
              <a:rPr lang="en-US" dirty="0">
                <a:effectLst/>
              </a:rPr>
              <a:t>, on the amount of duty payable at the time of clearance of the goods, for the period from the expiry of the said ninety days till the date of payment of duty on the warehoused goods :</a:t>
            </a:r>
          </a:p>
          <a:p>
            <a:endParaRPr lang="en-IN" dirty="0"/>
          </a:p>
        </p:txBody>
      </p:sp>
    </p:spTree>
    <p:extLst>
      <p:ext uri="{BB962C8B-B14F-4D97-AF65-F5344CB8AC3E}">
        <p14:creationId xmlns:p14="http://schemas.microsoft.com/office/powerpoint/2010/main" val="52347378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551</TotalTime>
  <Words>20170</Words>
  <Application>Microsoft Office PowerPoint</Application>
  <PresentationFormat>Widescreen</PresentationFormat>
  <Paragraphs>1195</Paragraphs>
  <Slides>197</Slides>
  <Notes>0</Notes>
  <HiddenSlides>0</HiddenSlides>
  <MMClips>0</MMClips>
  <ScaleCrop>false</ScaleCrop>
  <HeadingPairs>
    <vt:vector size="6" baseType="variant">
      <vt:variant>
        <vt:lpstr>Fonts Used</vt:lpstr>
      </vt:variant>
      <vt:variant>
        <vt:i4>33</vt:i4>
      </vt:variant>
      <vt:variant>
        <vt:lpstr>Theme</vt:lpstr>
      </vt:variant>
      <vt:variant>
        <vt:i4>1</vt:i4>
      </vt:variant>
      <vt:variant>
        <vt:lpstr>Slide Titles</vt:lpstr>
      </vt:variant>
      <vt:variant>
        <vt:i4>197</vt:i4>
      </vt:variant>
    </vt:vector>
  </HeadingPairs>
  <TitlesOfParts>
    <vt:vector size="231" baseType="lpstr">
      <vt:lpstr>-apple-system</vt:lpstr>
      <vt:lpstr>arial</vt:lpstr>
      <vt:lpstr>arial</vt:lpstr>
      <vt:lpstr>Book Antiqua</vt:lpstr>
      <vt:lpstr>Cabin-semi-bold</vt:lpstr>
      <vt:lpstr>Calibri</vt:lpstr>
      <vt:lpstr>Cambria</vt:lpstr>
      <vt:lpstr>Century</vt:lpstr>
      <vt:lpstr>Constantia</vt:lpstr>
      <vt:lpstr>Faustina</vt:lpstr>
      <vt:lpstr>Georgia</vt:lpstr>
      <vt:lpstr>Gilroy</vt:lpstr>
      <vt:lpstr>Google Sans</vt:lpstr>
      <vt:lpstr>GT-America</vt:lpstr>
      <vt:lpstr>helvetica</vt:lpstr>
      <vt:lpstr>inherit</vt:lpstr>
      <vt:lpstr>Merriweather</vt:lpstr>
      <vt:lpstr>Montserrat</vt:lpstr>
      <vt:lpstr>Noto Sans</vt:lpstr>
      <vt:lpstr>Nunito</vt:lpstr>
      <vt:lpstr>Nunito Sans</vt:lpstr>
      <vt:lpstr>open sans</vt:lpstr>
      <vt:lpstr>open sans</vt:lpstr>
      <vt:lpstr>Poppins</vt:lpstr>
      <vt:lpstr>proxima nova rg</vt:lpstr>
      <vt:lpstr>raleway</vt:lpstr>
      <vt:lpstr>Roboto</vt:lpstr>
      <vt:lpstr>robotoregular</vt:lpstr>
      <vt:lpstr>SourceSansPro</vt:lpstr>
      <vt:lpstr>Times New Roman</vt:lpstr>
      <vt:lpstr>Verdana</vt:lpstr>
      <vt:lpstr>Wingdings</vt:lpstr>
      <vt:lpstr>Wingdings 2</vt:lpstr>
      <vt:lpstr>1_Flow</vt:lpstr>
      <vt:lpstr>Workshop on Imports</vt:lpstr>
      <vt:lpstr>Topics to be covered</vt:lpstr>
      <vt:lpstr>Meaning and scope of import </vt:lpstr>
      <vt:lpstr>Important Definition </vt:lpstr>
      <vt:lpstr>PowerPoint Presentation</vt:lpstr>
      <vt:lpstr>PowerPoint Presentation</vt:lpstr>
      <vt:lpstr>Levy of duty on imported goods </vt:lpstr>
      <vt:lpstr>PowerPoint Presentation</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Trade</vt:lpstr>
      <vt:lpstr>PowerPoint Presentation</vt:lpstr>
      <vt:lpstr>PowerPoint Presentation</vt:lpstr>
      <vt:lpstr>Reasons for International Trade</vt:lpstr>
      <vt:lpstr>PowerPoint Presentation</vt:lpstr>
      <vt:lpstr>What is Customs??</vt:lpstr>
      <vt:lpstr>Evolution of Customs</vt:lpstr>
      <vt:lpstr>PowerPoint Presentation</vt:lpstr>
      <vt:lpstr>PowerPoint Presentation</vt:lpstr>
      <vt:lpstr>Evolution of Customs</vt:lpstr>
      <vt:lpstr>Territorial waters</vt:lpstr>
      <vt:lpstr>Concepts of Customs in general</vt:lpstr>
      <vt:lpstr>Registration</vt:lpstr>
      <vt:lpstr>Regulatory Framework of customs</vt:lpstr>
      <vt:lpstr>Website links</vt:lpstr>
      <vt:lpstr>Tariff &amp; Non tariff Barriers</vt:lpstr>
      <vt:lpstr>PowerPoint Presentation</vt:lpstr>
      <vt:lpstr>PowerPoint Presentation</vt:lpstr>
      <vt:lpstr> What are Non-Tariff Barriers?</vt:lpstr>
      <vt:lpstr> Examples of Non-Tariff Barriers</vt:lpstr>
      <vt:lpstr> Difference between Tariff and Non-tariff Barriers</vt:lpstr>
      <vt:lpstr>What is Tax?</vt:lpstr>
      <vt:lpstr>Direct Taxes</vt:lpstr>
      <vt:lpstr>Indirect Taxes</vt:lpstr>
      <vt:lpstr>Direct taxes vs Indirect taxes</vt:lpstr>
      <vt:lpstr>STRUCTURE OF CUSTOMS TARIFF</vt:lpstr>
      <vt:lpstr>Customs Classifications</vt:lpstr>
      <vt:lpstr>Tools for classification</vt:lpstr>
      <vt:lpstr>PowerPoint Presentation</vt:lpstr>
      <vt:lpstr>Introduction to Customs Law</vt:lpstr>
      <vt:lpstr>PowerPoint Presentation</vt:lpstr>
      <vt:lpstr>CBIC</vt:lpstr>
      <vt:lpstr>Evolution of Customs</vt:lpstr>
      <vt:lpstr>PowerPoint Presentation</vt:lpstr>
      <vt:lpstr>World Trade Organisation</vt:lpstr>
      <vt:lpstr>PowerPoint Presentation</vt:lpstr>
      <vt:lpstr>World Customs Organisation</vt:lpstr>
      <vt:lpstr>PowerPoint Presentation</vt:lpstr>
      <vt:lpstr>Categories of imports</vt:lpstr>
      <vt:lpstr>PowerPoint Presentation</vt:lpstr>
      <vt:lpstr>Various Customs related Acts</vt:lpstr>
      <vt:lpstr>PowerPoint Presentation</vt:lpstr>
      <vt:lpstr>Meaning and Scope of Imports</vt:lpstr>
      <vt:lpstr>Scope of Imports</vt:lpstr>
      <vt:lpstr>PowerPoint Presentation</vt:lpstr>
      <vt:lpstr>PowerPoint Presentation</vt:lpstr>
      <vt:lpstr>PowerPoint Presentation</vt:lpstr>
      <vt:lpstr>Trade Barriers on imports </vt:lpstr>
      <vt:lpstr>PowerPoint Presentation</vt:lpstr>
      <vt:lpstr>PowerPoint Presentation</vt:lpstr>
      <vt:lpstr>High Sea Sales (HSS)</vt:lpstr>
      <vt:lpstr>PowerPoint Presentation</vt:lpstr>
      <vt:lpstr>Example</vt:lpstr>
      <vt:lpstr>PowerPoint Presentation</vt:lpstr>
      <vt:lpstr>PowerPoint Presentation</vt:lpstr>
      <vt:lpstr>PowerPoint Presentation</vt:lpstr>
      <vt:lpstr> Documentation required for High Sea Sales</vt:lpstr>
      <vt:lpstr>Who will claim the input tax credit of GST </vt:lpstr>
      <vt:lpstr> Public Notice No 145/2002 dt 3.12.2002</vt:lpstr>
      <vt:lpstr>What is the value of levy on High sea sales?</vt:lpstr>
      <vt:lpstr>What documents required for HSS?</vt:lpstr>
      <vt:lpstr>Can the final buyer claim an input tax credit of GST paid on high sea sales? </vt:lpstr>
      <vt:lpstr>Multiple sales</vt:lpstr>
      <vt:lpstr>Advantages of High Sea Sales-  </vt:lpstr>
      <vt:lpstr>Disadvantages of High Sea Sales </vt:lpstr>
      <vt:lpstr>Warehouse</vt:lpstr>
      <vt:lpstr>Bonded Warehouse </vt:lpstr>
      <vt:lpstr>PowerPoint Presentation</vt:lpstr>
      <vt:lpstr>Chapter IX of The Customs Act 1962 </vt:lpstr>
      <vt:lpstr>PowerPoint Presentation</vt:lpstr>
      <vt:lpstr>PowerPoint Presentation</vt:lpstr>
      <vt:lpstr>In bond bill of entry Section 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bond bill of entry Section 68</vt:lpstr>
      <vt:lpstr>PowerPoint Presentation</vt:lpstr>
      <vt:lpstr>PowerPoint Presentation</vt:lpstr>
      <vt:lpstr>PowerPoint Presentation</vt:lpstr>
      <vt:lpstr>PowerPoint Presentation</vt:lpstr>
      <vt:lpstr>PowerPoint Presentation</vt:lpstr>
      <vt:lpstr>PowerPoint Presentation</vt:lpstr>
      <vt:lpstr>Manufacture and other operations in Special Warehouse Regulations 2020 (MOOWR)</vt:lpstr>
      <vt:lpstr>The salient features of MOOWR are:  </vt:lpstr>
      <vt:lpstr>PowerPoint Presentation</vt:lpstr>
      <vt:lpstr>Duty benefits:</vt:lpstr>
      <vt:lpstr>PowerPoint Presentation</vt:lpstr>
      <vt:lpstr>FTWZ</vt:lpstr>
      <vt:lpstr>PowerPoint Presentation</vt:lpstr>
      <vt:lpstr>PowerPoint Presentation</vt:lpstr>
      <vt:lpstr>PowerPoint Presentation</vt:lpstr>
      <vt:lpstr>PowerPoint Presentation</vt:lpstr>
      <vt:lpstr>PowerPoint Presentation</vt:lpstr>
      <vt:lpstr>PowerPoint Presentation</vt:lpstr>
      <vt:lpstr>Valuation of Goods</vt:lpstr>
      <vt:lpstr>Assessable value</vt:lpstr>
      <vt:lpstr>Valuation of Imported Goods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Important to note</vt:lpstr>
      <vt:lpstr>PowerPoint Presentation</vt:lpstr>
      <vt:lpstr>PowerPoint Presentation</vt:lpstr>
      <vt:lpstr>PowerPoint Presentation</vt:lpstr>
      <vt:lpstr>PowerPoint Presentation</vt:lpstr>
      <vt:lpstr> Transaction Value</vt:lpstr>
      <vt:lpstr>PowerPoint Presentation</vt:lpstr>
      <vt:lpstr>Transaction value of identical goods </vt:lpstr>
      <vt:lpstr>Transaction value of similar goods </vt:lpstr>
      <vt:lpstr>Deductive value </vt:lpstr>
      <vt:lpstr>PowerPoint Presentation</vt:lpstr>
      <vt:lpstr>Computed value</vt:lpstr>
      <vt:lpstr>PowerPoint Presentation</vt:lpstr>
      <vt:lpstr>Fall Back Method/Residual method</vt:lpstr>
      <vt:lpstr>PowerPoint Presentation</vt:lpstr>
      <vt:lpstr>Special Valuation Branch</vt:lpstr>
      <vt:lpstr>SVB and related Party transactions </vt:lpstr>
      <vt:lpstr>PowerPoint Presentation</vt:lpstr>
      <vt:lpstr>PowerPoint Presentation</vt:lpstr>
      <vt:lpstr>PowerPoint Presentation</vt:lpstr>
      <vt:lpstr>Import of Services</vt:lpstr>
      <vt:lpstr>GST Compliance for Reverse Charge</vt:lpstr>
      <vt:lpstr>PowerPoint Presentation</vt:lpstr>
      <vt:lpstr>PowerPoint Presentation</vt:lpstr>
      <vt:lpstr>PowerPoint Presentation</vt:lpstr>
      <vt:lpstr> OIDAR Services</vt:lpstr>
      <vt:lpstr>IMPORT AND GST </vt:lpstr>
      <vt:lpstr>PowerPoint Presentation</vt:lpstr>
      <vt:lpstr>PowerPoint Presentation</vt:lpstr>
      <vt:lpstr>Advance Ruling</vt:lpstr>
      <vt:lpstr>PowerPoint Presentation</vt:lpstr>
      <vt:lpstr>Persons eligible to seek Advance Ruling </vt:lpstr>
      <vt:lpstr>27/2015</vt:lpstr>
      <vt:lpstr>Specific issues on which advance ruling under customs can be sought</vt:lpstr>
      <vt:lpstr>PowerPoint Presentation</vt:lpstr>
      <vt:lpstr>Procedure for filing of advance rulings</vt:lpstr>
      <vt:lpstr>Mechanism for appeal against advance ruling:</vt:lpstr>
      <vt:lpstr>PowerPoint Presentation</vt:lpstr>
      <vt:lpstr>PowerPoint Presentation</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2006 (137) ECR 0463 (Tri- New Delhi) 2006(111) ECC 0463 MANU /CE/ 0463/2006</vt:lpstr>
      <vt:lpstr>Classification – Aerobridge – Chapter Heading 8428 of Customs Tariff as claimed by appellant against Chapter Heading 7308 by impugned order – Held, chapter 73 was for “articles of iron and steel” -  Under said chapter one common thing is all said articles are made from iron and steel and have no machinery or prime mover forming a part of it – As clarified by aforesaid (Para 2) HSN Note – Chapter 84 covers machinery and mechanical appliances – Thus, scheme of tariff is to classify articles of base metals and machinery under altogether different sections – Hence, impugned order contrary to its said scheme of the tariff and is not sustainable – Appeal allowed.</vt:lpstr>
      <vt:lpstr>PowerPoint Presentation</vt:lpstr>
      <vt:lpstr>CEGAT – New Delhi Appeal No. 48/76-B Order No. 393/83 dated 12.05.1983 M/s Overseas Trading Co. Vs Collector of Customs - Mumbai</vt:lpstr>
      <vt:lpstr>1999(81) ECR 312 (Tribunal) Appeal No. C/757/93-B2 Order No. 786/98-B2, Dt.19.8.1998 CC, Calcutta Vs P.M.Lodha</vt:lpstr>
      <vt:lpstr>CEGAT – New Delhi Appeal no. C/229/85-B2 Order No. 1007/1987-B2 dated 05.06.1987 </vt:lpstr>
      <vt:lpstr>List of Books</vt:lpstr>
      <vt:lpstr>Important/Useful Websites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Imports</dc:title>
  <dc:creator>VIjayan R</dc:creator>
  <cp:lastModifiedBy>VIjayan R</cp:lastModifiedBy>
  <cp:revision>11</cp:revision>
  <dcterms:created xsi:type="dcterms:W3CDTF">2024-03-09T13:56:46Z</dcterms:created>
  <dcterms:modified xsi:type="dcterms:W3CDTF">2024-03-10T14:04:05Z</dcterms:modified>
</cp:coreProperties>
</file>