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2.xml" ContentType="application/vnd.openxmlformats-officedocument.presentationml.notesSlide+xml"/>
  <Override PartName="/ppt/theme/themeOverride19.xml" ContentType="application/vnd.openxmlformats-officedocument.themeOverride+xml"/>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ppt/theme/themeOverride90.xml" ContentType="application/vnd.openxmlformats-officedocument.themeOverride+xml"/>
  <Override PartName="/ppt/theme/themeOverride91.xml" ContentType="application/vnd.openxmlformats-officedocument.themeOverride+xml"/>
  <Override PartName="/ppt/theme/themeOverride92.xml" ContentType="application/vnd.openxmlformats-officedocument.themeOverride+xml"/>
  <Override PartName="/ppt/theme/themeOverride93.xml" ContentType="application/vnd.openxmlformats-officedocument.themeOverride+xml"/>
  <Override PartName="/ppt/theme/themeOverride94.xml" ContentType="application/vnd.openxmlformats-officedocument.themeOverride+xml"/>
  <Override PartName="/ppt/theme/themeOverride95.xml" ContentType="application/vnd.openxmlformats-officedocument.themeOverride+xml"/>
  <Override PartName="/ppt/theme/themeOverride96.xml" ContentType="application/vnd.openxmlformats-officedocument.themeOverride+xml"/>
  <Override PartName="/ppt/theme/themeOverride97.xml" ContentType="application/vnd.openxmlformats-officedocument.themeOverride+xml"/>
  <Override PartName="/ppt/theme/themeOverride98.xml" ContentType="application/vnd.openxmlformats-officedocument.themeOverride+xml"/>
  <Override PartName="/ppt/theme/themeOverride99.xml" ContentType="application/vnd.openxmlformats-officedocument.themeOverride+xml"/>
  <Override PartName="/ppt/theme/themeOverride100.xml" ContentType="application/vnd.openxmlformats-officedocument.themeOverride+xml"/>
  <Override PartName="/ppt/theme/themeOverride101.xml" ContentType="application/vnd.openxmlformats-officedocument.themeOverride+xml"/>
  <Override PartName="/ppt/theme/themeOverride102.xml" ContentType="application/vnd.openxmlformats-officedocument.themeOverride+xml"/>
  <Override PartName="/ppt/theme/themeOverride103.xml" ContentType="application/vnd.openxmlformats-officedocument.themeOverride+xml"/>
  <Override PartName="/ppt/theme/themeOverride104.xml" ContentType="application/vnd.openxmlformats-officedocument.themeOverride+xml"/>
  <Override PartName="/ppt/theme/themeOverride105.xml" ContentType="application/vnd.openxmlformats-officedocument.themeOverride+xml"/>
  <Override PartName="/ppt/theme/themeOverride106.xml" ContentType="application/vnd.openxmlformats-officedocument.themeOverride+xml"/>
  <Override PartName="/ppt/theme/themeOverride107.xml" ContentType="application/vnd.openxmlformats-officedocument.themeOverride+xml"/>
  <Override PartName="/ppt/theme/themeOverride108.xml" ContentType="application/vnd.openxmlformats-officedocument.themeOverride+xml"/>
  <Override PartName="/ppt/theme/themeOverride109.xml" ContentType="application/vnd.openxmlformats-officedocument.themeOverride+xml"/>
  <Override PartName="/ppt/theme/themeOverride110.xml" ContentType="application/vnd.openxmlformats-officedocument.themeOverride+xml"/>
  <Override PartName="/ppt/theme/themeOverride111.xml" ContentType="application/vnd.openxmlformats-officedocument.themeOverride+xml"/>
  <Override PartName="/ppt/theme/themeOverride112.xml" ContentType="application/vnd.openxmlformats-officedocument.themeOverride+xml"/>
  <Override PartName="/ppt/theme/themeOverride113.xml" ContentType="application/vnd.openxmlformats-officedocument.themeOverride+xml"/>
  <Override PartName="/ppt/theme/themeOverride114.xml" ContentType="application/vnd.openxmlformats-officedocument.themeOverride+xml"/>
  <Override PartName="/ppt/theme/themeOverride115.xml" ContentType="application/vnd.openxmlformats-officedocument.themeOverride+xml"/>
  <Override PartName="/ppt/theme/themeOverride116.xml" ContentType="application/vnd.openxmlformats-officedocument.themeOverride+xml"/>
  <Override PartName="/ppt/theme/themeOverride117.xml" ContentType="application/vnd.openxmlformats-officedocument.themeOverride+xml"/>
  <Override PartName="/ppt/theme/themeOverride118.xml" ContentType="application/vnd.openxmlformats-officedocument.themeOverride+xml"/>
  <Override PartName="/ppt/theme/themeOverride119.xml" ContentType="application/vnd.openxmlformats-officedocument.themeOverride+xml"/>
  <Override PartName="/ppt/theme/themeOverride120.xml" ContentType="application/vnd.openxmlformats-officedocument.themeOverride+xml"/>
  <Override PartName="/ppt/theme/themeOverride121.xml" ContentType="application/vnd.openxmlformats-officedocument.themeOverride+xml"/>
  <Override PartName="/ppt/theme/themeOverride122.xml" ContentType="application/vnd.openxmlformats-officedocument.themeOverride+xml"/>
  <Override PartName="/ppt/theme/themeOverride123.xml" ContentType="application/vnd.openxmlformats-officedocument.themeOverride+xml"/>
  <Override PartName="/ppt/theme/themeOverride124.xml" ContentType="application/vnd.openxmlformats-officedocument.themeOverride+xml"/>
  <Override PartName="/ppt/theme/themeOverride125.xml" ContentType="application/vnd.openxmlformats-officedocument.themeOverride+xml"/>
  <Override PartName="/ppt/theme/themeOverride126.xml" ContentType="application/vnd.openxmlformats-officedocument.themeOverride+xml"/>
  <Override PartName="/ppt/theme/themeOverride127.xml" ContentType="application/vnd.openxmlformats-officedocument.themeOverride+xml"/>
  <Override PartName="/ppt/theme/themeOverride128.xml" ContentType="application/vnd.openxmlformats-officedocument.themeOverride+xml"/>
  <Override PartName="/ppt/theme/themeOverride129.xml" ContentType="application/vnd.openxmlformats-officedocument.themeOverride+xml"/>
  <Override PartName="/ppt/theme/themeOverride130.xml" ContentType="application/vnd.openxmlformats-officedocument.themeOverride+xml"/>
  <Override PartName="/ppt/theme/themeOverride131.xml" ContentType="application/vnd.openxmlformats-officedocument.themeOverride+xml"/>
  <Override PartName="/ppt/theme/themeOverride132.xml" ContentType="application/vnd.openxmlformats-officedocument.themeOverride+xml"/>
  <Override PartName="/ppt/theme/themeOverride133.xml" ContentType="application/vnd.openxmlformats-officedocument.themeOverride+xml"/>
  <Override PartName="/ppt/theme/themeOverride134.xml" ContentType="application/vnd.openxmlformats-officedocument.themeOverride+xml"/>
  <Override PartName="/ppt/theme/themeOverride135.xml" ContentType="application/vnd.openxmlformats-officedocument.themeOverride+xml"/>
  <Override PartName="/ppt/theme/themeOverride136.xml" ContentType="application/vnd.openxmlformats-officedocument.themeOverride+xml"/>
  <Override PartName="/ppt/theme/themeOverride137.xml" ContentType="application/vnd.openxmlformats-officedocument.themeOverride+xml"/>
  <Override PartName="/ppt/theme/themeOverride138.xml" ContentType="application/vnd.openxmlformats-officedocument.themeOverride+xml"/>
  <Override PartName="/ppt/theme/themeOverride139.xml" ContentType="application/vnd.openxmlformats-officedocument.themeOverride+xml"/>
  <Override PartName="/ppt/theme/themeOverride140.xml" ContentType="application/vnd.openxmlformats-officedocument.themeOverride+xml"/>
  <Override PartName="/ppt/theme/themeOverride141.xml" ContentType="application/vnd.openxmlformats-officedocument.themeOverride+xml"/>
  <Override PartName="/ppt/theme/themeOverride142.xml" ContentType="application/vnd.openxmlformats-officedocument.themeOverride+xml"/>
  <Override PartName="/ppt/theme/themeOverride143.xml" ContentType="application/vnd.openxmlformats-officedocument.themeOverride+xml"/>
  <Override PartName="/ppt/theme/themeOverride144.xml" ContentType="application/vnd.openxmlformats-officedocument.themeOverride+xml"/>
  <Override PartName="/ppt/theme/themeOverride145.xml" ContentType="application/vnd.openxmlformats-officedocument.themeOverride+xml"/>
  <Override PartName="/ppt/theme/themeOverride146.xml" ContentType="application/vnd.openxmlformats-officedocument.themeOverride+xml"/>
  <Override PartName="/ppt/theme/themeOverride147.xml" ContentType="application/vnd.openxmlformats-officedocument.themeOverride+xml"/>
  <Override PartName="/ppt/theme/themeOverride148.xml" ContentType="application/vnd.openxmlformats-officedocument.themeOverride+xml"/>
  <Override PartName="/ppt/theme/themeOverride149.xml" ContentType="application/vnd.openxmlformats-officedocument.themeOverride+xml"/>
  <Override PartName="/ppt/theme/themeOverride150.xml" ContentType="application/vnd.openxmlformats-officedocument.themeOverride+xml"/>
  <Override PartName="/ppt/theme/themeOverride151.xml" ContentType="application/vnd.openxmlformats-officedocument.themeOverride+xml"/>
  <Override PartName="/ppt/theme/themeOverride152.xml" ContentType="application/vnd.openxmlformats-officedocument.themeOverride+xml"/>
  <Override PartName="/ppt/theme/themeOverride153.xml" ContentType="application/vnd.openxmlformats-officedocument.themeOverride+xml"/>
  <Override PartName="/ppt/theme/themeOverride154.xml" ContentType="application/vnd.openxmlformats-officedocument.themeOverride+xml"/>
  <Override PartName="/ppt/theme/themeOverride155.xml" ContentType="application/vnd.openxmlformats-officedocument.themeOverride+xml"/>
  <Override PartName="/ppt/theme/themeOverride156.xml" ContentType="application/vnd.openxmlformats-officedocument.themeOverride+xml"/>
  <Override PartName="/ppt/theme/themeOverride157.xml" ContentType="application/vnd.openxmlformats-officedocument.themeOverride+xml"/>
  <Override PartName="/ppt/theme/themeOverride158.xml" ContentType="application/vnd.openxmlformats-officedocument.themeOverride+xml"/>
  <Override PartName="/ppt/theme/themeOverride159.xml" ContentType="application/vnd.openxmlformats-officedocument.themeOverride+xml"/>
  <Override PartName="/ppt/theme/themeOverride160.xml" ContentType="application/vnd.openxmlformats-officedocument.themeOverride+xml"/>
  <Override PartName="/ppt/theme/themeOverride161.xml" ContentType="application/vnd.openxmlformats-officedocument.themeOverride+xml"/>
  <Override PartName="/ppt/theme/themeOverride162.xml" ContentType="application/vnd.openxmlformats-officedocument.themeOverride+xml"/>
  <Override PartName="/ppt/theme/themeOverride163.xml" ContentType="application/vnd.openxmlformats-officedocument.themeOverride+xml"/>
  <Override PartName="/ppt/theme/themeOverride164.xml" ContentType="application/vnd.openxmlformats-officedocument.themeOverride+xml"/>
  <Override PartName="/ppt/theme/themeOverride165.xml" ContentType="application/vnd.openxmlformats-officedocument.themeOverride+xml"/>
  <Override PartName="/ppt/theme/themeOverride166.xml" ContentType="application/vnd.openxmlformats-officedocument.themeOverride+xml"/>
  <Override PartName="/ppt/theme/themeOverride167.xml" ContentType="application/vnd.openxmlformats-officedocument.themeOverride+xml"/>
  <Override PartName="/ppt/theme/themeOverride168.xml" ContentType="application/vnd.openxmlformats-officedocument.themeOverride+xml"/>
  <Override PartName="/ppt/theme/themeOverride169.xml" ContentType="application/vnd.openxmlformats-officedocument.themeOverride+xml"/>
  <Override PartName="/ppt/theme/themeOverride170.xml" ContentType="application/vnd.openxmlformats-officedocument.themeOverride+xml"/>
  <Override PartName="/ppt/theme/themeOverride171.xml" ContentType="application/vnd.openxmlformats-officedocument.themeOverride+xml"/>
  <Override PartName="/ppt/theme/themeOverride172.xml" ContentType="application/vnd.openxmlformats-officedocument.themeOverride+xml"/>
  <Override PartName="/ppt/theme/themeOverride173.xml" ContentType="application/vnd.openxmlformats-officedocument.themeOverride+xml"/>
  <Override PartName="/ppt/theme/themeOverride174.xml" ContentType="application/vnd.openxmlformats-officedocument.themeOverride+xml"/>
  <Override PartName="/ppt/theme/themeOverride175.xml" ContentType="application/vnd.openxmlformats-officedocument.themeOverride+xml"/>
  <Override PartName="/ppt/theme/themeOverride176.xml" ContentType="application/vnd.openxmlformats-officedocument.themeOverride+xml"/>
  <Override PartName="/ppt/theme/themeOverride177.xml" ContentType="application/vnd.openxmlformats-officedocument.themeOverride+xml"/>
  <Override PartName="/ppt/theme/themeOverride178.xml" ContentType="application/vnd.openxmlformats-officedocument.themeOverride+xml"/>
  <Override PartName="/ppt/theme/themeOverride179.xml" ContentType="application/vnd.openxmlformats-officedocument.themeOverride+xml"/>
  <Override PartName="/ppt/theme/themeOverride180.xml" ContentType="application/vnd.openxmlformats-officedocument.themeOverride+xml"/>
  <Override PartName="/ppt/theme/themeOverride181.xml" ContentType="application/vnd.openxmlformats-officedocument.themeOverride+xml"/>
  <Override PartName="/ppt/theme/themeOverride182.xml" ContentType="application/vnd.openxmlformats-officedocument.themeOverride+xml"/>
  <Override PartName="/ppt/theme/themeOverride183.xml" ContentType="application/vnd.openxmlformats-officedocument.themeOverride+xml"/>
  <Override PartName="/ppt/theme/themeOverride184.xml" ContentType="application/vnd.openxmlformats-officedocument.themeOverride+xml"/>
  <Override PartName="/ppt/theme/themeOverride185.xml" ContentType="application/vnd.openxmlformats-officedocument.themeOverride+xml"/>
  <Override PartName="/ppt/theme/themeOverride186.xml" ContentType="application/vnd.openxmlformats-officedocument.themeOverride+xml"/>
  <Override PartName="/ppt/theme/themeOverride187.xml" ContentType="application/vnd.openxmlformats-officedocument.themeOverride+xml"/>
  <Override PartName="/ppt/theme/themeOverride188.xml" ContentType="application/vnd.openxmlformats-officedocument.themeOverride+xml"/>
  <Override PartName="/ppt/theme/themeOverride189.xml" ContentType="application/vnd.openxmlformats-officedocument.themeOverride+xml"/>
  <Override PartName="/ppt/theme/themeOverride190.xml" ContentType="application/vnd.openxmlformats-officedocument.themeOverride+xml"/>
  <Override PartName="/ppt/theme/themeOverride191.xml" ContentType="application/vnd.openxmlformats-officedocument.themeOverride+xml"/>
  <Override PartName="/ppt/theme/themeOverride192.xml" ContentType="application/vnd.openxmlformats-officedocument.themeOverride+xml"/>
  <Override PartName="/ppt/theme/themeOverride193.xml" ContentType="application/vnd.openxmlformats-officedocument.themeOverride+xml"/>
  <Override PartName="/ppt/theme/themeOverride194.xml" ContentType="application/vnd.openxmlformats-officedocument.themeOverride+xml"/>
  <Override PartName="/ppt/theme/themeOverride195.xml" ContentType="application/vnd.openxmlformats-officedocument.themeOverride+xml"/>
  <Override PartName="/ppt/theme/themeOverride196.xml" ContentType="application/vnd.openxmlformats-officedocument.themeOverride+xml"/>
  <Override PartName="/ppt/theme/themeOverride197.xml" ContentType="application/vnd.openxmlformats-officedocument.themeOverride+xml"/>
  <Override PartName="/ppt/theme/themeOverride198.xml" ContentType="application/vnd.openxmlformats-officedocument.themeOverride+xml"/>
  <Override PartName="/ppt/theme/themeOverride199.xml" ContentType="application/vnd.openxmlformats-officedocument.themeOverride+xml"/>
  <Override PartName="/ppt/theme/themeOverride200.xml" ContentType="application/vnd.openxmlformats-officedocument.themeOverride+xml"/>
  <Override PartName="/ppt/theme/themeOverride201.xml" ContentType="application/vnd.openxmlformats-officedocument.themeOverride+xml"/>
  <Override PartName="/ppt/theme/themeOverride202.xml" ContentType="application/vnd.openxmlformats-officedocument.themeOverride+xml"/>
  <Override PartName="/ppt/theme/themeOverride203.xml" ContentType="application/vnd.openxmlformats-officedocument.themeOverride+xml"/>
  <Override PartName="/ppt/theme/themeOverride204.xml" ContentType="application/vnd.openxmlformats-officedocument.themeOverride+xml"/>
  <Override PartName="/ppt/theme/themeOverride205.xml" ContentType="application/vnd.openxmlformats-officedocument.themeOverride+xml"/>
  <Override PartName="/ppt/theme/themeOverride206.xml" ContentType="application/vnd.openxmlformats-officedocument.themeOverride+xml"/>
  <Override PartName="/ppt/theme/themeOverride207.xml" ContentType="application/vnd.openxmlformats-officedocument.themeOverride+xml"/>
  <Override PartName="/ppt/theme/themeOverride208.xml" ContentType="application/vnd.openxmlformats-officedocument.themeOverride+xml"/>
  <Override PartName="/ppt/theme/themeOverride209.xml" ContentType="application/vnd.openxmlformats-officedocument.themeOverride+xml"/>
  <Override PartName="/ppt/theme/themeOverride210.xml" ContentType="application/vnd.openxmlformats-officedocument.themeOverride+xml"/>
  <Override PartName="/ppt/theme/themeOverride211.xml" ContentType="application/vnd.openxmlformats-officedocument.themeOverride+xml"/>
  <Override PartName="/ppt/theme/themeOverride212.xml" ContentType="application/vnd.openxmlformats-officedocument.themeOverride+xml"/>
  <Override PartName="/ppt/theme/themeOverride213.xml" ContentType="application/vnd.openxmlformats-officedocument.themeOverride+xml"/>
  <Override PartName="/ppt/theme/themeOverride214.xml" ContentType="application/vnd.openxmlformats-officedocument.themeOverride+xml"/>
  <Override PartName="/ppt/theme/themeOverride215.xml" ContentType="application/vnd.openxmlformats-officedocument.themeOverride+xml"/>
  <Override PartName="/ppt/theme/themeOverride216.xml" ContentType="application/vnd.openxmlformats-officedocument.themeOverride+xml"/>
  <Override PartName="/ppt/theme/themeOverride217.xml" ContentType="application/vnd.openxmlformats-officedocument.themeOverride+xml"/>
  <Override PartName="/ppt/theme/themeOverride218.xml" ContentType="application/vnd.openxmlformats-officedocument.themeOverride+xml"/>
  <Override PartName="/ppt/theme/themeOverride219.xml" ContentType="application/vnd.openxmlformats-officedocument.themeOverride+xml"/>
  <Override PartName="/ppt/theme/themeOverride220.xml" ContentType="application/vnd.openxmlformats-officedocument.themeOverride+xml"/>
  <Override PartName="/ppt/theme/themeOverride221.xml" ContentType="application/vnd.openxmlformats-officedocument.themeOverride+xml"/>
  <Override PartName="/ppt/theme/themeOverride222.xml" ContentType="application/vnd.openxmlformats-officedocument.themeOverride+xml"/>
  <Override PartName="/ppt/theme/themeOverride223.xml" ContentType="application/vnd.openxmlformats-officedocument.themeOverride+xml"/>
  <Override PartName="/ppt/theme/themeOverride224.xml" ContentType="application/vnd.openxmlformats-officedocument.themeOverride+xml"/>
  <Override PartName="/ppt/theme/themeOverride225.xml" ContentType="application/vnd.openxmlformats-officedocument.themeOverride+xml"/>
  <Override PartName="/ppt/theme/themeOverride226.xml" ContentType="application/vnd.openxmlformats-officedocument.themeOverride+xml"/>
  <Override PartName="/ppt/theme/themeOverride227.xml" ContentType="application/vnd.openxmlformats-officedocument.themeOverride+xml"/>
  <Override PartName="/ppt/theme/themeOverride228.xml" ContentType="application/vnd.openxmlformats-officedocument.themeOverride+xml"/>
  <Override PartName="/ppt/theme/themeOverride229.xml" ContentType="application/vnd.openxmlformats-officedocument.themeOverride+xml"/>
  <Override PartName="/ppt/theme/themeOverride230.xml" ContentType="application/vnd.openxmlformats-officedocument.themeOverride+xml"/>
  <Override PartName="/ppt/theme/themeOverride231.xml" ContentType="application/vnd.openxmlformats-officedocument.themeOverride+xml"/>
  <Override PartName="/ppt/theme/themeOverride232.xml" ContentType="application/vnd.openxmlformats-officedocument.themeOverride+xml"/>
  <Override PartName="/ppt/theme/themeOverride233.xml" ContentType="application/vnd.openxmlformats-officedocument.themeOverride+xml"/>
  <Override PartName="/ppt/theme/themeOverride234.xml" ContentType="application/vnd.openxmlformats-officedocument.themeOverride+xml"/>
  <Override PartName="/ppt/theme/themeOverride235.xml" ContentType="application/vnd.openxmlformats-officedocument.themeOverride+xml"/>
  <Override PartName="/ppt/theme/themeOverride236.xml" ContentType="application/vnd.openxmlformats-officedocument.themeOverride+xml"/>
  <Override PartName="/ppt/theme/themeOverride237.xml" ContentType="application/vnd.openxmlformats-officedocument.themeOverride+xml"/>
  <Override PartName="/ppt/theme/themeOverride238.xml" ContentType="application/vnd.openxmlformats-officedocument.themeOverride+xml"/>
  <Override PartName="/ppt/theme/themeOverride239.xml" ContentType="application/vnd.openxmlformats-officedocument.themeOverride+xml"/>
  <Override PartName="/ppt/theme/themeOverride240.xml" ContentType="application/vnd.openxmlformats-officedocument.themeOverride+xml"/>
  <Override PartName="/ppt/theme/themeOverride241.xml" ContentType="application/vnd.openxmlformats-officedocument.themeOverride+xml"/>
  <Override PartName="/ppt/theme/themeOverride242.xml" ContentType="application/vnd.openxmlformats-officedocument.themeOverride+xml"/>
  <Override PartName="/ppt/theme/themeOverride243.xml" ContentType="application/vnd.openxmlformats-officedocument.themeOverride+xml"/>
  <Override PartName="/ppt/theme/themeOverride244.xml" ContentType="application/vnd.openxmlformats-officedocument.themeOverride+xml"/>
  <Override PartName="/ppt/theme/themeOverride245.xml" ContentType="application/vnd.openxmlformats-officedocument.themeOverride+xml"/>
  <Override PartName="/ppt/theme/themeOverride246.xml" ContentType="application/vnd.openxmlformats-officedocument.themeOverride+xml"/>
  <Override PartName="/ppt/theme/themeOverride247.xml" ContentType="application/vnd.openxmlformats-officedocument.themeOverride+xml"/>
  <Override PartName="/ppt/theme/themeOverride248.xml" ContentType="application/vnd.openxmlformats-officedocument.themeOverride+xml"/>
  <Override PartName="/ppt/theme/themeOverride249.xml" ContentType="application/vnd.openxmlformats-officedocument.themeOverride+xml"/>
  <Override PartName="/ppt/theme/themeOverride250.xml" ContentType="application/vnd.openxmlformats-officedocument.themeOverride+xml"/>
  <Override PartName="/ppt/theme/themeOverride251.xml" ContentType="application/vnd.openxmlformats-officedocument.themeOverride+xml"/>
  <Override PartName="/ppt/theme/themeOverride252.xml" ContentType="application/vnd.openxmlformats-officedocument.themeOverride+xml"/>
  <Override PartName="/ppt/theme/themeOverride253.xml" ContentType="application/vnd.openxmlformats-officedocument.themeOverride+xml"/>
  <Override PartName="/ppt/theme/themeOverride254.xml" ContentType="application/vnd.openxmlformats-officedocument.themeOverride+xml"/>
  <Override PartName="/ppt/theme/themeOverride255.xml" ContentType="application/vnd.openxmlformats-officedocument.themeOverride+xml"/>
  <Override PartName="/ppt/theme/themeOverride256.xml" ContentType="application/vnd.openxmlformats-officedocument.themeOverride+xml"/>
  <Override PartName="/ppt/theme/themeOverride257.xml" ContentType="application/vnd.openxmlformats-officedocument.themeOverride+xml"/>
  <Override PartName="/ppt/theme/themeOverride258.xml" ContentType="application/vnd.openxmlformats-officedocument.themeOverride+xml"/>
  <Override PartName="/ppt/theme/themeOverride259.xml" ContentType="application/vnd.openxmlformats-officedocument.themeOverride+xml"/>
  <Override PartName="/ppt/theme/themeOverride260.xml" ContentType="application/vnd.openxmlformats-officedocument.themeOverride+xml"/>
  <Override PartName="/ppt/theme/themeOverride261.xml" ContentType="application/vnd.openxmlformats-officedocument.themeOverride+xml"/>
  <Override PartName="/ppt/theme/themeOverride262.xml" ContentType="application/vnd.openxmlformats-officedocument.themeOverride+xml"/>
  <Override PartName="/ppt/theme/themeOverride263.xml" ContentType="application/vnd.openxmlformats-officedocument.themeOverride+xml"/>
  <Override PartName="/ppt/theme/themeOverride264.xml" ContentType="application/vnd.openxmlformats-officedocument.themeOverride+xml"/>
  <Override PartName="/ppt/theme/themeOverride265.xml" ContentType="application/vnd.openxmlformats-officedocument.themeOverride+xml"/>
  <Override PartName="/ppt/theme/themeOverride266.xml" ContentType="application/vnd.openxmlformats-officedocument.themeOverride+xml"/>
  <Override PartName="/ppt/theme/themeOverride267.xml" ContentType="application/vnd.openxmlformats-officedocument.themeOverride+xml"/>
  <Override PartName="/ppt/theme/themeOverride268.xml" ContentType="application/vnd.openxmlformats-officedocument.themeOverride+xml"/>
  <Override PartName="/ppt/theme/themeOverride269.xml" ContentType="application/vnd.openxmlformats-officedocument.themeOverride+xml"/>
  <Override PartName="/ppt/theme/themeOverride270.xml" ContentType="application/vnd.openxmlformats-officedocument.themeOverride+xml"/>
  <Override PartName="/ppt/theme/themeOverride271.xml" ContentType="application/vnd.openxmlformats-officedocument.themeOverride+xml"/>
  <Override PartName="/ppt/theme/themeOverride272.xml" ContentType="application/vnd.openxmlformats-officedocument.themeOverride+xml"/>
  <Override PartName="/ppt/theme/themeOverride273.xml" ContentType="application/vnd.openxmlformats-officedocument.themeOverride+xml"/>
  <Override PartName="/ppt/theme/themeOverride274.xml" ContentType="application/vnd.openxmlformats-officedocument.themeOverride+xml"/>
  <Override PartName="/ppt/theme/themeOverride275.xml" ContentType="application/vnd.openxmlformats-officedocument.themeOverride+xml"/>
  <Override PartName="/ppt/theme/themeOverride276.xml" ContentType="application/vnd.openxmlformats-officedocument.themeOverride+xml"/>
  <Override PartName="/ppt/theme/themeOverride277.xml" ContentType="application/vnd.openxmlformats-officedocument.themeOverride+xml"/>
  <Override PartName="/ppt/theme/themeOverride278.xml" ContentType="application/vnd.openxmlformats-officedocument.themeOverride+xml"/>
  <Override PartName="/ppt/theme/themeOverride279.xml" ContentType="application/vnd.openxmlformats-officedocument.themeOverride+xml"/>
  <Override PartName="/ppt/theme/themeOverride280.xml" ContentType="application/vnd.openxmlformats-officedocument.themeOverride+xml"/>
  <Override PartName="/ppt/theme/themeOverride281.xml" ContentType="application/vnd.openxmlformats-officedocument.themeOverride+xml"/>
  <Override PartName="/ppt/theme/themeOverride282.xml" ContentType="application/vnd.openxmlformats-officedocument.themeOverride+xml"/>
  <Override PartName="/ppt/theme/themeOverride283.xml" ContentType="application/vnd.openxmlformats-officedocument.themeOverride+xml"/>
  <Override PartName="/ppt/theme/themeOverride284.xml" ContentType="application/vnd.openxmlformats-officedocument.themeOverride+xml"/>
  <Override PartName="/ppt/theme/themeOverride285.xml" ContentType="application/vnd.openxmlformats-officedocument.themeOverride+xml"/>
  <Override PartName="/ppt/theme/themeOverride286.xml" ContentType="application/vnd.openxmlformats-officedocument.themeOverride+xml"/>
  <Override PartName="/ppt/theme/themeOverride287.xml" ContentType="application/vnd.openxmlformats-officedocument.themeOverride+xml"/>
  <Override PartName="/ppt/theme/themeOverride288.xml" ContentType="application/vnd.openxmlformats-officedocument.themeOverride+xml"/>
  <Override PartName="/ppt/theme/themeOverride289.xml" ContentType="application/vnd.openxmlformats-officedocument.themeOverride+xml"/>
  <Override PartName="/ppt/theme/themeOverride290.xml" ContentType="application/vnd.openxmlformats-officedocument.themeOverride+xml"/>
  <Override PartName="/ppt/theme/themeOverride291.xml" ContentType="application/vnd.openxmlformats-officedocument.themeOverride+xml"/>
  <Override PartName="/ppt/theme/themeOverride292.xml" ContentType="application/vnd.openxmlformats-officedocument.themeOverride+xml"/>
  <Override PartName="/ppt/theme/themeOverride293.xml" ContentType="application/vnd.openxmlformats-officedocument.themeOverride+xml"/>
  <Override PartName="/ppt/theme/themeOverride294.xml" ContentType="application/vnd.openxmlformats-officedocument.themeOverride+xml"/>
  <Override PartName="/ppt/theme/themeOverride295.xml" ContentType="application/vnd.openxmlformats-officedocument.themeOverride+xml"/>
  <Override PartName="/ppt/theme/themeOverride296.xml" ContentType="application/vnd.openxmlformats-officedocument.themeOverride+xml"/>
  <Override PartName="/ppt/theme/themeOverride297.xml" ContentType="application/vnd.openxmlformats-officedocument.themeOverride+xml"/>
  <Override PartName="/ppt/theme/themeOverride298.xml" ContentType="application/vnd.openxmlformats-officedocument.themeOverride+xml"/>
  <Override PartName="/ppt/theme/themeOverride299.xml" ContentType="application/vnd.openxmlformats-officedocument.themeOverride+xml"/>
  <Override PartName="/ppt/theme/themeOverride300.xml" ContentType="application/vnd.openxmlformats-officedocument.themeOverride+xml"/>
  <Override PartName="/ppt/theme/themeOverride301.xml" ContentType="application/vnd.openxmlformats-officedocument.themeOverride+xml"/>
  <Override PartName="/ppt/theme/themeOverride302.xml" ContentType="application/vnd.openxmlformats-officedocument.themeOverride+xml"/>
  <Override PartName="/ppt/theme/themeOverride303.xml" ContentType="application/vnd.openxmlformats-officedocument.themeOverride+xml"/>
  <Override PartName="/ppt/theme/themeOverride304.xml" ContentType="application/vnd.openxmlformats-officedocument.themeOverride+xml"/>
  <Override PartName="/ppt/theme/themeOverride305.xml" ContentType="application/vnd.openxmlformats-officedocument.themeOverride+xml"/>
  <Override PartName="/ppt/theme/themeOverride306.xml" ContentType="application/vnd.openxmlformats-officedocument.themeOverride+xml"/>
  <Override PartName="/ppt/theme/themeOverride307.xml" ContentType="application/vnd.openxmlformats-officedocument.themeOverride+xml"/>
  <Override PartName="/ppt/theme/themeOverride308.xml" ContentType="application/vnd.openxmlformats-officedocument.themeOverride+xml"/>
  <Override PartName="/ppt/theme/themeOverride309.xml" ContentType="application/vnd.openxmlformats-officedocument.themeOverride+xml"/>
  <Override PartName="/ppt/theme/themeOverride310.xml" ContentType="application/vnd.openxmlformats-officedocument.themeOverride+xml"/>
  <Override PartName="/ppt/theme/themeOverride311.xml" ContentType="application/vnd.openxmlformats-officedocument.themeOverride+xml"/>
  <Override PartName="/ppt/theme/themeOverride312.xml" ContentType="application/vnd.openxmlformats-officedocument.themeOverride+xml"/>
  <Override PartName="/ppt/theme/themeOverride313.xml" ContentType="application/vnd.openxmlformats-officedocument.themeOverride+xml"/>
  <Override PartName="/ppt/theme/themeOverride314.xml" ContentType="application/vnd.openxmlformats-officedocument.themeOverride+xml"/>
  <Override PartName="/ppt/theme/themeOverride315.xml" ContentType="application/vnd.openxmlformats-officedocument.themeOverride+xml"/>
  <Override PartName="/ppt/theme/themeOverride316.xml" ContentType="application/vnd.openxmlformats-officedocument.themeOverride+xml"/>
  <Override PartName="/ppt/theme/themeOverride317.xml" ContentType="application/vnd.openxmlformats-officedocument.themeOverride+xml"/>
  <Override PartName="/ppt/theme/themeOverride318.xml" ContentType="application/vnd.openxmlformats-officedocument.themeOverride+xml"/>
  <Override PartName="/ppt/theme/themeOverride319.xml" ContentType="application/vnd.openxmlformats-officedocument.themeOverride+xml"/>
  <Override PartName="/ppt/theme/themeOverride320.xml" ContentType="application/vnd.openxmlformats-officedocument.themeOverride+xml"/>
  <Override PartName="/ppt/theme/themeOverride321.xml" ContentType="application/vnd.openxmlformats-officedocument.themeOverride+xml"/>
  <Override PartName="/ppt/theme/themeOverride322.xml" ContentType="application/vnd.openxmlformats-officedocument.themeOverride+xml"/>
  <Override PartName="/ppt/theme/themeOverride323.xml" ContentType="application/vnd.openxmlformats-officedocument.themeOverride+xml"/>
  <Override PartName="/ppt/theme/themeOverride324.xml" ContentType="application/vnd.openxmlformats-officedocument.themeOverride+xml"/>
  <Override PartName="/ppt/theme/themeOverride325.xml" ContentType="application/vnd.openxmlformats-officedocument.themeOverride+xml"/>
  <Override PartName="/ppt/theme/themeOverride326.xml" ContentType="application/vnd.openxmlformats-officedocument.themeOverride+xml"/>
  <Override PartName="/ppt/theme/themeOverride327.xml" ContentType="application/vnd.openxmlformats-officedocument.themeOverride+xml"/>
  <Override PartName="/ppt/theme/themeOverride328.xml" ContentType="application/vnd.openxmlformats-officedocument.themeOverride+xml"/>
  <Override PartName="/ppt/theme/themeOverride329.xml" ContentType="application/vnd.openxmlformats-officedocument.themeOverride+xml"/>
  <Override PartName="/ppt/theme/themeOverride330.xml" ContentType="application/vnd.openxmlformats-officedocument.themeOverride+xml"/>
  <Override PartName="/ppt/theme/themeOverride331.xml" ContentType="application/vnd.openxmlformats-officedocument.themeOverride+xml"/>
  <Override PartName="/ppt/theme/themeOverride332.xml" ContentType="application/vnd.openxmlformats-officedocument.themeOverride+xml"/>
  <Override PartName="/ppt/theme/themeOverride333.xml" ContentType="application/vnd.openxmlformats-officedocument.themeOverride+xml"/>
  <Override PartName="/ppt/theme/themeOverride334.xml" ContentType="application/vnd.openxmlformats-officedocument.themeOverride+xml"/>
  <Override PartName="/ppt/theme/themeOverride335.xml" ContentType="application/vnd.openxmlformats-officedocument.themeOverride+xml"/>
  <Override PartName="/ppt/theme/themeOverride33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8"/>
  </p:notesMasterIdLst>
  <p:sldIdLst>
    <p:sldId id="256" r:id="rId2"/>
    <p:sldId id="258" r:id="rId3"/>
    <p:sldId id="980" r:id="rId4"/>
    <p:sldId id="981" r:id="rId5"/>
    <p:sldId id="982" r:id="rId6"/>
    <p:sldId id="983" r:id="rId7"/>
    <p:sldId id="611" r:id="rId8"/>
    <p:sldId id="984" r:id="rId9"/>
    <p:sldId id="985" r:id="rId10"/>
    <p:sldId id="986" r:id="rId11"/>
    <p:sldId id="987" r:id="rId12"/>
    <p:sldId id="988" r:id="rId13"/>
    <p:sldId id="989" r:id="rId14"/>
    <p:sldId id="990" r:id="rId15"/>
    <p:sldId id="991" r:id="rId16"/>
    <p:sldId id="992" r:id="rId17"/>
    <p:sldId id="993" r:id="rId18"/>
    <p:sldId id="269" r:id="rId19"/>
    <p:sldId id="318" r:id="rId20"/>
    <p:sldId id="265" r:id="rId21"/>
    <p:sldId id="319" r:id="rId22"/>
    <p:sldId id="320" r:id="rId23"/>
    <p:sldId id="966" r:id="rId24"/>
    <p:sldId id="967" r:id="rId25"/>
    <p:sldId id="968" r:id="rId26"/>
    <p:sldId id="259" r:id="rId27"/>
    <p:sldId id="937" r:id="rId28"/>
    <p:sldId id="950" r:id="rId29"/>
    <p:sldId id="938" r:id="rId30"/>
    <p:sldId id="951" r:id="rId31"/>
    <p:sldId id="953" r:id="rId32"/>
    <p:sldId id="954" r:id="rId33"/>
    <p:sldId id="955" r:id="rId34"/>
    <p:sldId id="956" r:id="rId35"/>
    <p:sldId id="957" r:id="rId36"/>
    <p:sldId id="958" r:id="rId37"/>
    <p:sldId id="952" r:id="rId38"/>
    <p:sldId id="939" r:id="rId39"/>
    <p:sldId id="940" r:id="rId40"/>
    <p:sldId id="941" r:id="rId41"/>
    <p:sldId id="942" r:id="rId42"/>
    <p:sldId id="943" r:id="rId43"/>
    <p:sldId id="944" r:id="rId44"/>
    <p:sldId id="946" r:id="rId45"/>
    <p:sldId id="947" r:id="rId46"/>
    <p:sldId id="948" r:id="rId47"/>
    <p:sldId id="949" r:id="rId48"/>
    <p:sldId id="945" r:id="rId49"/>
    <p:sldId id="268" r:id="rId50"/>
    <p:sldId id="260" r:id="rId51"/>
    <p:sldId id="571" r:id="rId52"/>
    <p:sldId id="572" r:id="rId53"/>
    <p:sldId id="573" r:id="rId54"/>
    <p:sldId id="574" r:id="rId55"/>
    <p:sldId id="575" r:id="rId56"/>
    <p:sldId id="709" r:id="rId57"/>
    <p:sldId id="710" r:id="rId58"/>
    <p:sldId id="711" r:id="rId59"/>
    <p:sldId id="713" r:id="rId60"/>
    <p:sldId id="714" r:id="rId61"/>
    <p:sldId id="715" r:id="rId62"/>
    <p:sldId id="716" r:id="rId63"/>
    <p:sldId id="717" r:id="rId64"/>
    <p:sldId id="718" r:id="rId65"/>
    <p:sldId id="719" r:id="rId66"/>
    <p:sldId id="720" r:id="rId67"/>
    <p:sldId id="721" r:id="rId68"/>
    <p:sldId id="722" r:id="rId69"/>
    <p:sldId id="723" r:id="rId70"/>
    <p:sldId id="576" r:id="rId71"/>
    <p:sldId id="261" r:id="rId72"/>
    <p:sldId id="262" r:id="rId73"/>
    <p:sldId id="267" r:id="rId74"/>
    <p:sldId id="321" r:id="rId75"/>
    <p:sldId id="577" r:id="rId76"/>
    <p:sldId id="578" r:id="rId77"/>
    <p:sldId id="579" r:id="rId78"/>
    <p:sldId id="580" r:id="rId79"/>
    <p:sldId id="581" r:id="rId80"/>
    <p:sldId id="582" r:id="rId81"/>
    <p:sldId id="583" r:id="rId82"/>
    <p:sldId id="584" r:id="rId83"/>
    <p:sldId id="585" r:id="rId84"/>
    <p:sldId id="965" r:id="rId85"/>
    <p:sldId id="586" r:id="rId86"/>
    <p:sldId id="587" r:id="rId87"/>
    <p:sldId id="588" r:id="rId88"/>
    <p:sldId id="696" r:id="rId89"/>
    <p:sldId id="697" r:id="rId90"/>
    <p:sldId id="698" r:id="rId91"/>
    <p:sldId id="699" r:id="rId92"/>
    <p:sldId id="700" r:id="rId93"/>
    <p:sldId id="701" r:id="rId94"/>
    <p:sldId id="702" r:id="rId95"/>
    <p:sldId id="703" r:id="rId96"/>
    <p:sldId id="704" r:id="rId97"/>
    <p:sldId id="705" r:id="rId98"/>
    <p:sldId id="706" r:id="rId99"/>
    <p:sldId id="707" r:id="rId100"/>
    <p:sldId id="708" r:id="rId101"/>
    <p:sldId id="724" r:id="rId102"/>
    <p:sldId id="725" r:id="rId103"/>
    <p:sldId id="726" r:id="rId104"/>
    <p:sldId id="727" r:id="rId105"/>
    <p:sldId id="728" r:id="rId106"/>
    <p:sldId id="729" r:id="rId107"/>
    <p:sldId id="730" r:id="rId108"/>
    <p:sldId id="731" r:id="rId109"/>
    <p:sldId id="732" r:id="rId110"/>
    <p:sldId id="733" r:id="rId111"/>
    <p:sldId id="734" r:id="rId112"/>
    <p:sldId id="737" r:id="rId113"/>
    <p:sldId id="738" r:id="rId114"/>
    <p:sldId id="739" r:id="rId115"/>
    <p:sldId id="740" r:id="rId116"/>
    <p:sldId id="741" r:id="rId117"/>
    <p:sldId id="995" r:id="rId118"/>
    <p:sldId id="996" r:id="rId119"/>
    <p:sldId id="997" r:id="rId120"/>
    <p:sldId id="959" r:id="rId121"/>
    <p:sldId id="743" r:id="rId122"/>
    <p:sldId id="744" r:id="rId123"/>
    <p:sldId id="745" r:id="rId124"/>
    <p:sldId id="961" r:id="rId125"/>
    <p:sldId id="746" r:id="rId126"/>
    <p:sldId id="747" r:id="rId127"/>
    <p:sldId id="749" r:id="rId128"/>
    <p:sldId id="750" r:id="rId129"/>
    <p:sldId id="751" r:id="rId130"/>
    <p:sldId id="752" r:id="rId131"/>
    <p:sldId id="753" r:id="rId132"/>
    <p:sldId id="748" r:id="rId133"/>
    <p:sldId id="754" r:id="rId134"/>
    <p:sldId id="755" r:id="rId135"/>
    <p:sldId id="756" r:id="rId136"/>
    <p:sldId id="757" r:id="rId137"/>
    <p:sldId id="759" r:id="rId138"/>
    <p:sldId id="760" r:id="rId139"/>
    <p:sldId id="761" r:id="rId140"/>
    <p:sldId id="762" r:id="rId141"/>
    <p:sldId id="763" r:id="rId142"/>
    <p:sldId id="764" r:id="rId143"/>
    <p:sldId id="765" r:id="rId144"/>
    <p:sldId id="766" r:id="rId145"/>
    <p:sldId id="767" r:id="rId146"/>
    <p:sldId id="758" r:id="rId147"/>
    <p:sldId id="768" r:id="rId148"/>
    <p:sldId id="769" r:id="rId149"/>
    <p:sldId id="770" r:id="rId150"/>
    <p:sldId id="771" r:id="rId151"/>
    <p:sldId id="772" r:id="rId152"/>
    <p:sldId id="774" r:id="rId153"/>
    <p:sldId id="775" r:id="rId154"/>
    <p:sldId id="773" r:id="rId155"/>
    <p:sldId id="776" r:id="rId156"/>
    <p:sldId id="777" r:id="rId157"/>
    <p:sldId id="778" r:id="rId158"/>
    <p:sldId id="779" r:id="rId159"/>
    <p:sldId id="780" r:id="rId160"/>
    <p:sldId id="781" r:id="rId161"/>
    <p:sldId id="782" r:id="rId162"/>
    <p:sldId id="783" r:id="rId163"/>
    <p:sldId id="784" r:id="rId164"/>
    <p:sldId id="785" r:id="rId165"/>
    <p:sldId id="786" r:id="rId166"/>
    <p:sldId id="787" r:id="rId167"/>
    <p:sldId id="788" r:id="rId168"/>
    <p:sldId id="822" r:id="rId169"/>
    <p:sldId id="789" r:id="rId170"/>
    <p:sldId id="790" r:id="rId171"/>
    <p:sldId id="791" r:id="rId172"/>
    <p:sldId id="960" r:id="rId173"/>
    <p:sldId id="792" r:id="rId174"/>
    <p:sldId id="962" r:id="rId175"/>
    <p:sldId id="805" r:id="rId176"/>
    <p:sldId id="811" r:id="rId177"/>
    <p:sldId id="793" r:id="rId178"/>
    <p:sldId id="794" r:id="rId179"/>
    <p:sldId id="795" r:id="rId180"/>
    <p:sldId id="796" r:id="rId181"/>
    <p:sldId id="798" r:id="rId182"/>
    <p:sldId id="823" r:id="rId183"/>
    <p:sldId id="799" r:id="rId184"/>
    <p:sldId id="800" r:id="rId185"/>
    <p:sldId id="801" r:id="rId186"/>
    <p:sldId id="803" r:id="rId187"/>
    <p:sldId id="804" r:id="rId188"/>
    <p:sldId id="824" r:id="rId189"/>
    <p:sldId id="825" r:id="rId190"/>
    <p:sldId id="826" r:id="rId191"/>
    <p:sldId id="827" r:id="rId192"/>
    <p:sldId id="828" r:id="rId193"/>
    <p:sldId id="829" r:id="rId194"/>
    <p:sldId id="830" r:id="rId195"/>
    <p:sldId id="831" r:id="rId196"/>
    <p:sldId id="832" r:id="rId197"/>
    <p:sldId id="833" r:id="rId198"/>
    <p:sldId id="834" r:id="rId199"/>
    <p:sldId id="835" r:id="rId200"/>
    <p:sldId id="836" r:id="rId201"/>
    <p:sldId id="837" r:id="rId202"/>
    <p:sldId id="838" r:id="rId203"/>
    <p:sldId id="839" r:id="rId204"/>
    <p:sldId id="840" r:id="rId205"/>
    <p:sldId id="841" r:id="rId206"/>
    <p:sldId id="842" r:id="rId207"/>
    <p:sldId id="322" r:id="rId208"/>
    <p:sldId id="296" r:id="rId209"/>
    <p:sldId id="323" r:id="rId210"/>
    <p:sldId id="292" r:id="rId211"/>
    <p:sldId id="330" r:id="rId212"/>
    <p:sldId id="963" r:id="rId213"/>
    <p:sldId id="964" r:id="rId214"/>
    <p:sldId id="807" r:id="rId215"/>
    <p:sldId id="808" r:id="rId216"/>
    <p:sldId id="809" r:id="rId217"/>
    <p:sldId id="810" r:id="rId218"/>
    <p:sldId id="812" r:id="rId219"/>
    <p:sldId id="813" r:id="rId220"/>
    <p:sldId id="814" r:id="rId221"/>
    <p:sldId id="815" r:id="rId222"/>
    <p:sldId id="816" r:id="rId223"/>
    <p:sldId id="817" r:id="rId224"/>
    <p:sldId id="818" r:id="rId225"/>
    <p:sldId id="819" r:id="rId226"/>
    <p:sldId id="820" r:id="rId227"/>
    <p:sldId id="821" r:id="rId228"/>
    <p:sldId id="998" r:id="rId229"/>
    <p:sldId id="999" r:id="rId230"/>
    <p:sldId id="844" r:id="rId231"/>
    <p:sldId id="845" r:id="rId232"/>
    <p:sldId id="846" r:id="rId233"/>
    <p:sldId id="847" r:id="rId234"/>
    <p:sldId id="848" r:id="rId235"/>
    <p:sldId id="849" r:id="rId236"/>
    <p:sldId id="850" r:id="rId237"/>
    <p:sldId id="851" r:id="rId238"/>
    <p:sldId id="852" r:id="rId239"/>
    <p:sldId id="853" r:id="rId240"/>
    <p:sldId id="854" r:id="rId241"/>
    <p:sldId id="855" r:id="rId242"/>
    <p:sldId id="856" r:id="rId243"/>
    <p:sldId id="857" r:id="rId244"/>
    <p:sldId id="858" r:id="rId245"/>
    <p:sldId id="859" r:id="rId246"/>
    <p:sldId id="860" r:id="rId247"/>
    <p:sldId id="861" r:id="rId248"/>
    <p:sldId id="862" r:id="rId249"/>
    <p:sldId id="863" r:id="rId250"/>
    <p:sldId id="864" r:id="rId251"/>
    <p:sldId id="865" r:id="rId252"/>
    <p:sldId id="866" r:id="rId253"/>
    <p:sldId id="867" r:id="rId254"/>
    <p:sldId id="868" r:id="rId255"/>
    <p:sldId id="869" r:id="rId256"/>
    <p:sldId id="870" r:id="rId257"/>
    <p:sldId id="871" r:id="rId258"/>
    <p:sldId id="872" r:id="rId259"/>
    <p:sldId id="873" r:id="rId260"/>
    <p:sldId id="874" r:id="rId261"/>
    <p:sldId id="875" r:id="rId262"/>
    <p:sldId id="876" r:id="rId263"/>
    <p:sldId id="877" r:id="rId264"/>
    <p:sldId id="878" r:id="rId265"/>
    <p:sldId id="879" r:id="rId266"/>
    <p:sldId id="880" r:id="rId267"/>
    <p:sldId id="881" r:id="rId268"/>
    <p:sldId id="882" r:id="rId269"/>
    <p:sldId id="883" r:id="rId270"/>
    <p:sldId id="884" r:id="rId271"/>
    <p:sldId id="1000" r:id="rId272"/>
    <p:sldId id="885" r:id="rId273"/>
    <p:sldId id="886" r:id="rId274"/>
    <p:sldId id="1001" r:id="rId275"/>
    <p:sldId id="1002" r:id="rId276"/>
    <p:sldId id="1003" r:id="rId277"/>
    <p:sldId id="887" r:id="rId278"/>
    <p:sldId id="888" r:id="rId279"/>
    <p:sldId id="969" r:id="rId280"/>
    <p:sldId id="970" r:id="rId281"/>
    <p:sldId id="971" r:id="rId282"/>
    <p:sldId id="972" r:id="rId283"/>
    <p:sldId id="973" r:id="rId284"/>
    <p:sldId id="978" r:id="rId285"/>
    <p:sldId id="979" r:id="rId286"/>
    <p:sldId id="889" r:id="rId287"/>
    <p:sldId id="890" r:id="rId288"/>
    <p:sldId id="891" r:id="rId289"/>
    <p:sldId id="892" r:id="rId290"/>
    <p:sldId id="893" r:id="rId291"/>
    <p:sldId id="894" r:id="rId292"/>
    <p:sldId id="895" r:id="rId293"/>
    <p:sldId id="896" r:id="rId294"/>
    <p:sldId id="975" r:id="rId295"/>
    <p:sldId id="974" r:id="rId296"/>
    <p:sldId id="976" r:id="rId297"/>
    <p:sldId id="977" r:id="rId298"/>
    <p:sldId id="1004" r:id="rId299"/>
    <p:sldId id="898" r:id="rId300"/>
    <p:sldId id="899" r:id="rId301"/>
    <p:sldId id="900" r:id="rId302"/>
    <p:sldId id="901" r:id="rId303"/>
    <p:sldId id="902" r:id="rId304"/>
    <p:sldId id="903" r:id="rId305"/>
    <p:sldId id="904" r:id="rId306"/>
    <p:sldId id="905" r:id="rId307"/>
    <p:sldId id="906" r:id="rId308"/>
    <p:sldId id="907" r:id="rId309"/>
    <p:sldId id="908" r:id="rId310"/>
    <p:sldId id="909" r:id="rId311"/>
    <p:sldId id="910" r:id="rId312"/>
    <p:sldId id="911" r:id="rId313"/>
    <p:sldId id="912" r:id="rId314"/>
    <p:sldId id="913" r:id="rId315"/>
    <p:sldId id="914" r:id="rId316"/>
    <p:sldId id="915" r:id="rId317"/>
    <p:sldId id="916" r:id="rId318"/>
    <p:sldId id="917" r:id="rId319"/>
    <p:sldId id="918" r:id="rId320"/>
    <p:sldId id="797" r:id="rId321"/>
    <p:sldId id="919" r:id="rId322"/>
    <p:sldId id="920" r:id="rId323"/>
    <p:sldId id="921" r:id="rId324"/>
    <p:sldId id="922" r:id="rId325"/>
    <p:sldId id="923" r:id="rId326"/>
    <p:sldId id="924" r:id="rId327"/>
    <p:sldId id="925" r:id="rId328"/>
    <p:sldId id="806" r:id="rId329"/>
    <p:sldId id="926" r:id="rId330"/>
    <p:sldId id="927" r:id="rId331"/>
    <p:sldId id="928" r:id="rId332"/>
    <p:sldId id="929" r:id="rId333"/>
    <p:sldId id="930" r:id="rId334"/>
    <p:sldId id="931" r:id="rId335"/>
    <p:sldId id="932" r:id="rId336"/>
    <p:sldId id="933" r:id="rId337"/>
    <p:sldId id="802" r:id="rId338"/>
    <p:sldId id="934" r:id="rId339"/>
    <p:sldId id="293" r:id="rId340"/>
    <p:sldId id="294" r:id="rId341"/>
    <p:sldId id="295" r:id="rId342"/>
    <p:sldId id="935" r:id="rId343"/>
    <p:sldId id="297" r:id="rId344"/>
    <p:sldId id="298" r:id="rId345"/>
    <p:sldId id="936" r:id="rId346"/>
    <p:sldId id="994" r:id="rId3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snapToGrid="0">
      <p:cViewPr varScale="1">
        <p:scale>
          <a:sx n="63" d="100"/>
          <a:sy n="63"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notesMaster" Target="notesMasters/notesMaster1.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presProps" Target="presProp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viewProps" Target="viewProps.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theme" Target="theme/theme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AAFFD-4BC6-4992-ACF3-78EF2880AF34}" type="datetimeFigureOut">
              <a:rPr lang="en-IN" smtClean="0"/>
              <a:t>19-05-2024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0279E-C179-4E39-B529-A6C41C4FF36C}" type="slidenum">
              <a:rPr lang="en-IN" smtClean="0"/>
              <a:t>‹#›</a:t>
            </a:fld>
            <a:endParaRPr lang="en-IN"/>
          </a:p>
        </p:txBody>
      </p:sp>
    </p:spTree>
    <p:extLst>
      <p:ext uri="{BB962C8B-B14F-4D97-AF65-F5344CB8AC3E}">
        <p14:creationId xmlns:p14="http://schemas.microsoft.com/office/powerpoint/2010/main" val="82519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C0279E-C179-4E39-B529-A6C41C4FF36C}" type="slidenum">
              <a:rPr lang="en-IN" smtClean="0"/>
              <a:t>2</a:t>
            </a:fld>
            <a:endParaRPr lang="en-IN"/>
          </a:p>
        </p:txBody>
      </p:sp>
    </p:spTree>
    <p:extLst>
      <p:ext uri="{BB962C8B-B14F-4D97-AF65-F5344CB8AC3E}">
        <p14:creationId xmlns:p14="http://schemas.microsoft.com/office/powerpoint/2010/main" val="155078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FTP has 11 chapters.  11</a:t>
            </a:r>
            <a:r>
              <a:rPr lang="en-IN" baseline="30000" dirty="0"/>
              <a:t>th</a:t>
            </a:r>
            <a:r>
              <a:rPr lang="en-IN" dirty="0"/>
              <a:t> chapter covers definitions.</a:t>
            </a:r>
          </a:p>
        </p:txBody>
      </p:sp>
      <p:sp>
        <p:nvSpPr>
          <p:cNvPr id="4" name="Slide Number Placeholder 3"/>
          <p:cNvSpPr>
            <a:spLocks noGrp="1"/>
          </p:cNvSpPr>
          <p:nvPr>
            <p:ph type="sldNum" sz="quarter" idx="5"/>
          </p:nvPr>
        </p:nvSpPr>
        <p:spPr/>
        <p:txBody>
          <a:bodyPr/>
          <a:lstStyle/>
          <a:p>
            <a:fld id="{2CC0279E-C179-4E39-B529-A6C41C4FF36C}" type="slidenum">
              <a:rPr lang="en-IN" smtClean="0"/>
              <a:t>18</a:t>
            </a:fld>
            <a:endParaRPr lang="en-IN"/>
          </a:p>
        </p:txBody>
      </p:sp>
    </p:spTree>
    <p:extLst>
      <p:ext uri="{BB962C8B-B14F-4D97-AF65-F5344CB8AC3E}">
        <p14:creationId xmlns:p14="http://schemas.microsoft.com/office/powerpoint/2010/main" val="62128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CC0279E-C179-4E39-B529-A6C41C4FF36C}" type="slidenum">
              <a:rPr lang="en-IN" smtClean="0"/>
              <a:t>19</a:t>
            </a:fld>
            <a:endParaRPr lang="en-IN"/>
          </a:p>
        </p:txBody>
      </p:sp>
    </p:spTree>
    <p:extLst>
      <p:ext uri="{BB962C8B-B14F-4D97-AF65-F5344CB8AC3E}">
        <p14:creationId xmlns:p14="http://schemas.microsoft.com/office/powerpoint/2010/main" val="57571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D0B5FA4-1EB3-4C6C-B8F5-8C7B8BE11610}" type="datetimeFigureOut">
              <a:rPr lang="en-IN" smtClean="0"/>
              <a:t>19-05-2024</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A4723E1A-B4FC-44D0-B95A-BEBB9B9D66EE}" type="slidenum">
              <a:rPr lang="en-IN" smtClean="0"/>
              <a:t>‹#›</a:t>
            </a:fld>
            <a:endParaRPr lang="en-IN"/>
          </a:p>
        </p:txBody>
      </p:sp>
    </p:spTree>
    <p:extLst>
      <p:ext uri="{BB962C8B-B14F-4D97-AF65-F5344CB8AC3E}">
        <p14:creationId xmlns:p14="http://schemas.microsoft.com/office/powerpoint/2010/main" val="27631261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D0B5FA4-1EB3-4C6C-B8F5-8C7B8BE11610}" type="datetimeFigureOut">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723E1A-B4FC-44D0-B95A-BEBB9B9D66EE}" type="slidenum">
              <a:rPr lang="en-IN" smtClean="0"/>
              <a:t>‹#›</a:t>
            </a:fld>
            <a:endParaRPr lang="en-IN"/>
          </a:p>
        </p:txBody>
      </p:sp>
    </p:spTree>
    <p:extLst>
      <p:ext uri="{BB962C8B-B14F-4D97-AF65-F5344CB8AC3E}">
        <p14:creationId xmlns:p14="http://schemas.microsoft.com/office/powerpoint/2010/main" val="305076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D0B5FA4-1EB3-4C6C-B8F5-8C7B8BE11610}" type="datetimeFigureOut">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723E1A-B4FC-44D0-B95A-BEBB9B9D66EE}" type="slidenum">
              <a:rPr lang="en-IN" smtClean="0"/>
              <a:t>‹#›</a:t>
            </a:fld>
            <a:endParaRPr lang="en-IN"/>
          </a:p>
        </p:txBody>
      </p:sp>
    </p:spTree>
    <p:extLst>
      <p:ext uri="{BB962C8B-B14F-4D97-AF65-F5344CB8AC3E}">
        <p14:creationId xmlns:p14="http://schemas.microsoft.com/office/powerpoint/2010/main" val="979175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endParaRPr lang="en-IN"/>
          </a:p>
        </p:txBody>
      </p:sp>
      <p:sp>
        <p:nvSpPr>
          <p:cNvPr id="3" name="Table Placeholder 2"/>
          <p:cNvSpPr>
            <a:spLocks noGrp="1"/>
          </p:cNvSpPr>
          <p:nvPr>
            <p:ph type="tbl" idx="1"/>
          </p:nvPr>
        </p:nvSpPr>
        <p:spPr>
          <a:xfrm>
            <a:off x="609600" y="1981200"/>
            <a:ext cx="10972800" cy="4114800"/>
          </a:xfrm>
        </p:spPr>
        <p:txBody>
          <a:bodyPr/>
          <a:lstStyle/>
          <a:p>
            <a:pPr lvl="0"/>
            <a:endParaRPr lang="en-IN" noProof="0"/>
          </a:p>
        </p:txBody>
      </p:sp>
      <p:sp>
        <p:nvSpPr>
          <p:cNvPr id="4" name="Rectangle 4">
            <a:extLst>
              <a:ext uri="{FF2B5EF4-FFF2-40B4-BE49-F238E27FC236}">
                <a16:creationId xmlns:a16="http://schemas.microsoft.com/office/drawing/2014/main" id="{FB0899C6-32BB-9507-717B-BA40C1B7FA58}"/>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Rectangle 5">
            <a:extLst>
              <a:ext uri="{FF2B5EF4-FFF2-40B4-BE49-F238E27FC236}">
                <a16:creationId xmlns:a16="http://schemas.microsoft.com/office/drawing/2014/main" id="{F639EE08-08B2-7217-AF49-AC2B68EB3F97}"/>
              </a:ext>
            </a:extLst>
          </p:cNvPr>
          <p:cNvSpPr>
            <a:spLocks noGrp="1" noChangeArrowheads="1"/>
          </p:cNvSpPr>
          <p:nvPr>
            <p:ph type="ftr" sz="quarter" idx="11"/>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Rectangle 6">
            <a:extLst>
              <a:ext uri="{FF2B5EF4-FFF2-40B4-BE49-F238E27FC236}">
                <a16:creationId xmlns:a16="http://schemas.microsoft.com/office/drawing/2014/main" id="{0A526BE0-6EF1-1C9A-ED56-61124C61006F}"/>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73A2E79-C3DA-43A9-BE9A-6878D97E6A10}" type="slidenum">
              <a:rPr kumimoji="0" lang="en-US" altLang="en-US" sz="1200" b="0" i="0" u="none" strike="noStrike" kern="1200" cap="none" spc="0" normalizeH="0" baseline="0" noProof="0">
                <a:ln>
                  <a:noFill/>
                </a:ln>
                <a:solidFill>
                  <a:srgbClr val="04617B">
                    <a:shade val="90000"/>
                  </a:srgbClr>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6191131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Rectangle 4">
            <a:extLst>
              <a:ext uri="{FF2B5EF4-FFF2-40B4-BE49-F238E27FC236}">
                <a16:creationId xmlns:a16="http://schemas.microsoft.com/office/drawing/2014/main" id="{F3A61EBA-F5B8-B9E8-588D-5C1A7B8D366C}"/>
              </a:ext>
            </a:extLst>
          </p:cNvPr>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4" name="Rectangle 5">
            <a:extLst>
              <a:ext uri="{FF2B5EF4-FFF2-40B4-BE49-F238E27FC236}">
                <a16:creationId xmlns:a16="http://schemas.microsoft.com/office/drawing/2014/main" id="{29850522-BBC9-15FB-F6FF-EBA23AE6E285}"/>
              </a:ext>
            </a:extLst>
          </p:cNvPr>
          <p:cNvSpPr>
            <a:spLocks noGrp="1" noChangeArrowheads="1"/>
          </p:cNvSpPr>
          <p:nvPr>
            <p:ph type="ftr" sz="quarter" idx="11"/>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Rectangle 6">
            <a:extLst>
              <a:ext uri="{FF2B5EF4-FFF2-40B4-BE49-F238E27FC236}">
                <a16:creationId xmlns:a16="http://schemas.microsoft.com/office/drawing/2014/main" id="{6446CE96-7AE8-F8EC-265A-3B40DAF14664}"/>
              </a:ext>
            </a:extLst>
          </p:cNvPr>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E832B43-1BFF-4C6C-AEA1-6FAA2F9F65A1}" type="slidenum">
              <a:rPr kumimoji="0" lang="en-US" altLang="en-US" sz="1200" b="0" i="0" u="none" strike="noStrike" kern="1200" cap="none" spc="0" normalizeH="0" baseline="0" noProof="0">
                <a:ln>
                  <a:noFill/>
                </a:ln>
                <a:solidFill>
                  <a:srgbClr val="04617B">
                    <a:shade val="90000"/>
                  </a:srgbClr>
                </a:solidFill>
                <a:effectLst/>
                <a:uLnTx/>
                <a:uFillTx/>
                <a:latin typeface="Constant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3057661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AD0B5FA4-1EB3-4C6C-B8F5-8C7B8BE11610}" type="datetimeFigureOut">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723E1A-B4FC-44D0-B95A-BEBB9B9D66EE}" type="slidenum">
              <a:rPr lang="en-IN" smtClean="0"/>
              <a:t>‹#›</a:t>
            </a:fld>
            <a:endParaRPr lang="en-IN"/>
          </a:p>
        </p:txBody>
      </p:sp>
    </p:spTree>
    <p:extLst>
      <p:ext uri="{BB962C8B-B14F-4D97-AF65-F5344CB8AC3E}">
        <p14:creationId xmlns:p14="http://schemas.microsoft.com/office/powerpoint/2010/main" val="148417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D0B5FA4-1EB3-4C6C-B8F5-8C7B8BE11610}" type="datetimeFigureOut">
              <a:rPr lang="en-IN" smtClean="0"/>
              <a:t>19-05-2024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723E1A-B4FC-44D0-B95A-BEBB9B9D66EE}" type="slidenum">
              <a:rPr lang="en-IN" smtClean="0"/>
              <a:t>‹#›</a:t>
            </a:fld>
            <a:endParaRPr lang="en-IN"/>
          </a:p>
        </p:txBody>
      </p:sp>
    </p:spTree>
    <p:extLst>
      <p:ext uri="{BB962C8B-B14F-4D97-AF65-F5344CB8AC3E}">
        <p14:creationId xmlns:p14="http://schemas.microsoft.com/office/powerpoint/2010/main" val="9368947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D0B5FA4-1EB3-4C6C-B8F5-8C7B8BE11610}" type="datetimeFigureOut">
              <a:rPr lang="en-IN" smtClean="0"/>
              <a:t>19-05-2024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723E1A-B4FC-44D0-B95A-BEBB9B9D66EE}" type="slidenum">
              <a:rPr lang="en-IN" smtClean="0"/>
              <a:t>‹#›</a:t>
            </a:fld>
            <a:endParaRPr lang="en-IN"/>
          </a:p>
        </p:txBody>
      </p:sp>
    </p:spTree>
    <p:extLst>
      <p:ext uri="{BB962C8B-B14F-4D97-AF65-F5344CB8AC3E}">
        <p14:creationId xmlns:p14="http://schemas.microsoft.com/office/powerpoint/2010/main" val="244065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D0B5FA4-1EB3-4C6C-B8F5-8C7B8BE11610}" type="datetimeFigureOut">
              <a:rPr lang="en-IN" smtClean="0"/>
              <a:t>19-05-2024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4723E1A-B4FC-44D0-B95A-BEBB9B9D66EE}" type="slidenum">
              <a:rPr lang="en-IN" smtClean="0"/>
              <a:t>‹#›</a:t>
            </a:fld>
            <a:endParaRPr lang="en-IN"/>
          </a:p>
        </p:txBody>
      </p:sp>
    </p:spTree>
    <p:extLst>
      <p:ext uri="{BB962C8B-B14F-4D97-AF65-F5344CB8AC3E}">
        <p14:creationId xmlns:p14="http://schemas.microsoft.com/office/powerpoint/2010/main" val="331293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D0B5FA4-1EB3-4C6C-B8F5-8C7B8BE11610}" type="datetimeFigureOut">
              <a:rPr lang="en-IN" smtClean="0"/>
              <a:t>19-05-2024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4723E1A-B4FC-44D0-B95A-BEBB9B9D66EE}" type="slidenum">
              <a:rPr lang="en-IN" smtClean="0"/>
              <a:t>‹#›</a:t>
            </a:fld>
            <a:endParaRPr lang="en-IN"/>
          </a:p>
        </p:txBody>
      </p:sp>
    </p:spTree>
    <p:extLst>
      <p:ext uri="{BB962C8B-B14F-4D97-AF65-F5344CB8AC3E}">
        <p14:creationId xmlns:p14="http://schemas.microsoft.com/office/powerpoint/2010/main" val="18319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B5FA4-1EB3-4C6C-B8F5-8C7B8BE11610}" type="datetimeFigureOut">
              <a:rPr lang="en-IN" smtClean="0"/>
              <a:t>19-05-2024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4723E1A-B4FC-44D0-B95A-BEBB9B9D66EE}" type="slidenum">
              <a:rPr lang="en-IN" smtClean="0"/>
              <a:t>‹#›</a:t>
            </a:fld>
            <a:endParaRPr lang="en-IN"/>
          </a:p>
        </p:txBody>
      </p:sp>
    </p:spTree>
    <p:extLst>
      <p:ext uri="{BB962C8B-B14F-4D97-AF65-F5344CB8AC3E}">
        <p14:creationId xmlns:p14="http://schemas.microsoft.com/office/powerpoint/2010/main" val="241710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D0B5FA4-1EB3-4C6C-B8F5-8C7B8BE11610}" type="datetimeFigureOut">
              <a:rPr lang="en-IN" smtClean="0"/>
              <a:t>19-05-2024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723E1A-B4FC-44D0-B95A-BEBB9B9D66EE}" type="slidenum">
              <a:rPr lang="en-IN" smtClean="0"/>
              <a:t>‹#›</a:t>
            </a:fld>
            <a:endParaRPr lang="en-IN"/>
          </a:p>
        </p:txBody>
      </p:sp>
    </p:spTree>
    <p:extLst>
      <p:ext uri="{BB962C8B-B14F-4D97-AF65-F5344CB8AC3E}">
        <p14:creationId xmlns:p14="http://schemas.microsoft.com/office/powerpoint/2010/main" val="74100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D0B5FA4-1EB3-4C6C-B8F5-8C7B8BE11610}" type="datetimeFigureOut">
              <a:rPr lang="en-IN" smtClean="0"/>
              <a:t>19-05-2024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69600" y="6356351"/>
            <a:ext cx="812800" cy="365125"/>
          </a:xfrm>
        </p:spPr>
        <p:txBody>
          <a:bodyPr/>
          <a:lstStyle/>
          <a:p>
            <a:fld id="{A4723E1A-B4FC-44D0-B95A-BEBB9B9D66EE}" type="slidenum">
              <a:rPr lang="en-IN" smtClean="0"/>
              <a:t>‹#›</a:t>
            </a:fld>
            <a:endParaRPr lang="en-IN"/>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22164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D0B5FA4-1EB3-4C6C-B8F5-8C7B8BE11610}" type="datetimeFigureOut">
              <a:rPr lang="en-IN" smtClean="0"/>
              <a:t>19-05-2024</a:t>
            </a:fld>
            <a:endParaRPr lang="en-IN"/>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723E1A-B4FC-44D0-B95A-BEBB9B9D66EE}" type="slidenum">
              <a:rPr lang="en-IN" smtClean="0"/>
              <a:t>‹#›</a:t>
            </a:fld>
            <a:endParaRPr lang="en-IN"/>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197572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2.xml"/></Relationships>
</file>

<file path=ppt/slides/_rels/slide1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0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5.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6.xml"/></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0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8.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0.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1.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4.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17.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8.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9.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0.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1.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2.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3.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4.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5.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7.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8.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9.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0.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1.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2.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3.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4.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5.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7.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8.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9.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0.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1.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2.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3.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44.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5.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7.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8.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9.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0.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1.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2.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3.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4.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5.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7.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8.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9.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0.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1.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2.xml"/></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3.xml"/></Relationships>
</file>

<file path=ppt/slides/_rels/slide167.xml.rels><?xml version="1.0" encoding="UTF-8" standalone="yes"?>
<Relationships xmlns="http://schemas.openxmlformats.org/package/2006/relationships"><Relationship Id="rId3" Type="http://schemas.openxmlformats.org/officeDocument/2006/relationships/hyperlink" Target="https://img.indiafilings.com/learn/wp-content/uploads/2019/10/12004143/Annexure-B_Bonded-Manufacturing-Scheme.docx" TargetMode="External"/><Relationship Id="rId2" Type="http://schemas.openxmlformats.org/officeDocument/2006/relationships/slideLayout" Target="../slideLayouts/slideLayout2.xml"/><Relationship Id="rId1" Type="http://schemas.openxmlformats.org/officeDocument/2006/relationships/themeOverride" Target="../theme/themeOverride164.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5.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6.xml"/></Relationships>
</file>

<file path=ppt/slides/_rels/slide17.xml.rels><?xml version="1.0" encoding="UTF-8" standalone="yes"?>
<Relationships xmlns="http://schemas.openxmlformats.org/package/2006/relationships"><Relationship Id="rId8" Type="http://schemas.openxmlformats.org/officeDocument/2006/relationships/hyperlink" Target="https://cbic-gst.gov.in/aces/Documents/IGST-bill-e.pdf" TargetMode="External"/><Relationship Id="rId3" Type="http://schemas.openxmlformats.org/officeDocument/2006/relationships/hyperlink" Target="https://taxinformation.cbic.gov.in/content-page/explore-act" TargetMode="External"/><Relationship Id="rId7" Type="http://schemas.openxmlformats.org/officeDocument/2006/relationships/hyperlink" Target="https://www.indiacode.nic.in/bitstream/123456789/1988/1/A1999_42.pdf" TargetMode="External"/><Relationship Id="rId2" Type="http://schemas.openxmlformats.org/officeDocument/2006/relationships/slideLayout" Target="../slideLayouts/slideLayout4.xml"/><Relationship Id="rId1" Type="http://schemas.openxmlformats.org/officeDocument/2006/relationships/themeOverride" Target="../theme/themeOverride17.xml"/><Relationship Id="rId6" Type="http://schemas.openxmlformats.org/officeDocument/2006/relationships/hyperlink" Target="https://commerce.gov.in/wp-content/uploads/2021/06/EIC-Act.pdf" TargetMode="External"/><Relationship Id="rId5" Type="http://schemas.openxmlformats.org/officeDocument/2006/relationships/hyperlink" Target="https://www.indiacode.nic.in/bitstream/123456789/1947/3/A1992-22.pdf" TargetMode="External"/><Relationship Id="rId4" Type="http://schemas.openxmlformats.org/officeDocument/2006/relationships/hyperlink" Target="https://old.cbic.gov.in/htdocs-cbec/customs/cst2023-010523_new/cst-idx" TargetMode="External"/><Relationship Id="rId9" Type="http://schemas.openxmlformats.org/officeDocument/2006/relationships/hyperlink" Target="https://www.customsclearance.net/en/articles/general-interpretative-rules-gir" TargetMode="Externa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7.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68.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9.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0.xml"/></Relationships>
</file>

<file path=ppt/slides/_rels/slide1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1.xml"/></Relationships>
</file>

<file path=ppt/slides/_rels/slide1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2.xml"/></Relationships>
</file>

<file path=ppt/slides/_rels/slide1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3.xml"/></Relationships>
</file>

<file path=ppt/slides/_rels/slide1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4.xml"/></Relationships>
</file>

<file path=ppt/slides/_rels/slide1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5.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7.xml"/></Relationships>
</file>

<file path=ppt/slides/_rels/slide1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8.xml"/></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9.xml"/></Relationships>
</file>

<file path=ppt/slides/_rels/slide1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0.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1.xml"/></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2.xml"/></Relationships>
</file>

<file path=ppt/slides/_rels/slide1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3.xml"/></Relationships>
</file>

<file path=ppt/slides/_rels/slide18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84.xml"/></Relationships>
</file>

<file path=ppt/slides/_rels/slide1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5.xml"/></Relationships>
</file>

<file path=ppt/slides/_rels/slide1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1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7.xml"/></Relationships>
</file>

<file path=ppt/slides/_rels/slide1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8.xml"/></Relationships>
</file>

<file path=ppt/slides/_rels/slide1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9.xml"/></Relationships>
</file>

<file path=ppt/slides/_rels/slide1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0.xml"/></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1.xml"/></Relationships>
</file>

<file path=ppt/slides/_rels/slide1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2.xml"/></Relationships>
</file>

<file path=ppt/slides/_rels/slide1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3.xml"/></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4.xml"/></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5.xml"/></Relationships>
</file>

<file path=ppt/slides/_rels/slide1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7.xml"/></Relationships>
</file>

<file path=ppt/slides/_rels/slide2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8.xml"/></Relationships>
</file>

<file path=ppt/slides/_rels/slide2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9.xml"/></Relationships>
</file>

<file path=ppt/slides/_rels/slide2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0.xml"/></Relationships>
</file>

<file path=ppt/slides/_rels/slide2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1.xml"/></Relationships>
</file>

<file path=ppt/slides/_rels/slide2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2.xml"/></Relationships>
</file>

<file path=ppt/slides/_rels/slide2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3.xml"/></Relationships>
</file>

<file path=ppt/slides/_rels/slide20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hemeOverride" Target="../theme/themeOverride204.xml"/><Relationship Id="rId4" Type="http://schemas.openxmlformats.org/officeDocument/2006/relationships/image" Target="../media/image10.png"/></Relationships>
</file>

<file path=ppt/slides/_rels/slide20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hemeOverride" Target="../theme/themeOverride205.xml"/><Relationship Id="rId4" Type="http://schemas.openxmlformats.org/officeDocument/2006/relationships/image" Target="../media/image10.png"/></Relationships>
</file>

<file path=ppt/slides/_rels/slide20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hemeOverride" Target="../theme/themeOverride20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hemeOverride" Target="../theme/themeOverride207.xml"/><Relationship Id="rId4" Type="http://schemas.openxmlformats.org/officeDocument/2006/relationships/image" Target="../media/image10.png"/></Relationships>
</file>

<file path=ppt/slides/_rels/slide2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hemeOverride" Target="../theme/themeOverride208.xml"/><Relationship Id="rId4" Type="http://schemas.openxmlformats.org/officeDocument/2006/relationships/image" Target="../media/image10.png"/></Relationships>
</file>

<file path=ppt/slides/_rels/slide2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09.xml"/></Relationships>
</file>

<file path=ppt/slides/_rels/slide2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10.xml"/></Relationships>
</file>

<file path=ppt/slides/_rels/slide2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11.xml"/></Relationships>
</file>

<file path=ppt/slides/_rels/slide2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2.xml"/></Relationships>
</file>

<file path=ppt/slides/_rels/slide2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3.xml"/></Relationships>
</file>

<file path=ppt/slides/_rels/slide2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4.xml"/></Relationships>
</file>

<file path=ppt/slides/_rels/slide2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5.xml"/></Relationships>
</file>

<file path=ppt/slides/_rels/slide2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2.xml"/></Relationships>
</file>

<file path=ppt/slides/_rels/slide2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7.xml"/></Relationships>
</file>

<file path=ppt/slides/_rels/slide2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8.xml"/></Relationships>
</file>

<file path=ppt/slides/_rels/slide2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9.xml"/></Relationships>
</file>

<file path=ppt/slides/_rels/slide2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0.xml"/></Relationships>
</file>

<file path=ppt/slides/_rels/slide2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1.xml"/></Relationships>
</file>

<file path=ppt/slides/_rels/slide2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2.xml"/></Relationships>
</file>

<file path=ppt/slides/_rels/slide2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3.xml"/></Relationships>
</file>

<file path=ppt/slides/_rels/slide227.xml.rels><?xml version="1.0" encoding="UTF-8" standalone="yes"?>
<Relationships xmlns="http://schemas.openxmlformats.org/package/2006/relationships"><Relationship Id="rId3" Type="http://schemas.openxmlformats.org/officeDocument/2006/relationships/hyperlink" Target="https://www.a2ztaxcorp.com/wp-content/uploads/2023/01/Customs_Manual_2023.pdf" TargetMode="External"/><Relationship Id="rId2" Type="http://schemas.openxmlformats.org/officeDocument/2006/relationships/slideLayout" Target="../slideLayouts/slideLayout2.xml"/><Relationship Id="rId1" Type="http://schemas.openxmlformats.org/officeDocument/2006/relationships/themeOverride" Target="../theme/themeOverride22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5.xml"/></Relationships>
</file>

<file path=ppt/slides/_rels/slide2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6.xml"/></Relationships>
</file>

<file path=ppt/slides/_rels/slide2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7.xml"/></Relationships>
</file>

<file path=ppt/slides/_rels/slide2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8.xml"/></Relationships>
</file>

<file path=ppt/slides/_rels/slide2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9.xml"/></Relationships>
</file>

<file path=ppt/slides/_rels/slide2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0.xml"/></Relationships>
</file>

<file path=ppt/slides/_rels/slide2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1.xml"/></Relationships>
</file>

<file path=ppt/slides/_rels/slide2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2.xml"/></Relationships>
</file>

<file path=ppt/slides/_rels/slide2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3.xml"/></Relationships>
</file>

<file path=ppt/slides/_rels/slide2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5.xml"/></Relationships>
</file>

<file path=ppt/slides/_rels/slide2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6.xml"/></Relationships>
</file>

<file path=ppt/slides/_rels/slide2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7.xml"/></Relationships>
</file>

<file path=ppt/slides/_rels/slide2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8.xml"/></Relationships>
</file>

<file path=ppt/slides/_rels/slide2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9.xml"/></Relationships>
</file>

<file path=ppt/slides/_rels/slide2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0.xml"/></Relationships>
</file>

<file path=ppt/slides/_rels/slide2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1.xml"/></Relationships>
</file>

<file path=ppt/slides/_rels/slide2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2.xml"/></Relationships>
</file>

<file path=ppt/slides/_rels/slide2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3.xml"/></Relationships>
</file>

<file path=ppt/slides/_rels/slide2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5.xml"/></Relationships>
</file>

<file path=ppt/slides/_rels/slide2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6.xml"/></Relationships>
</file>

<file path=ppt/slides/_rels/slide2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47.xml"/></Relationships>
</file>

<file path=ppt/slides/_rels/slide2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8.xml"/></Relationships>
</file>

<file path=ppt/slides/_rels/slide2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9.xml"/></Relationships>
</file>

<file path=ppt/slides/_rels/slide2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0.xml"/></Relationships>
</file>

<file path=ppt/slides/_rels/slide2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1.xml"/></Relationships>
</file>

<file path=ppt/slides/_rels/slide257.xml.rels><?xml version="1.0" encoding="UTF-8" standalone="yes"?>
<Relationships xmlns="http://schemas.openxmlformats.org/package/2006/relationships"><Relationship Id="rId3" Type="http://schemas.openxmlformats.org/officeDocument/2006/relationships/hyperlink" Target="https://www.dgft.gov.in/CP/meis" TargetMode="External"/><Relationship Id="rId2" Type="http://schemas.openxmlformats.org/officeDocument/2006/relationships/slideLayout" Target="../slideLayouts/slideLayout2.xml"/><Relationship Id="rId1" Type="http://schemas.openxmlformats.org/officeDocument/2006/relationships/themeOverride" Target="../theme/themeOverride252.xml"/></Relationships>
</file>

<file path=ppt/slides/_rels/slide2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3.xml"/></Relationships>
</file>

<file path=ppt/slides/_rels/slide2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5.xml"/></Relationships>
</file>

<file path=ppt/slides/_rels/slide2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6.xml"/></Relationships>
</file>

<file path=ppt/slides/_rels/slide2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7.xml"/></Relationships>
</file>

<file path=ppt/slides/_rels/slide2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8.xml"/></Relationships>
</file>

<file path=ppt/slides/_rels/slide2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9.xml"/></Relationships>
</file>

<file path=ppt/slides/_rels/slide2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0.xml"/></Relationships>
</file>

<file path=ppt/slides/_rels/slide2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1.xml"/></Relationships>
</file>

<file path=ppt/slides/_rels/slide2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2.xml"/></Relationships>
</file>

<file path=ppt/slides/_rels/slide2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3.xml"/></Relationships>
</file>

<file path=ppt/slides/_rels/slide2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5.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hyperlink" Target="https://www.indiantradeportal.in/vs.jsp?lang=0&amp;id=0,55,23222" TargetMode="External"/><Relationship Id="rId2" Type="http://schemas.openxmlformats.org/officeDocument/2006/relationships/slideLayout" Target="../slideLayouts/slideLayout2.xml"/><Relationship Id="rId1" Type="http://schemas.openxmlformats.org/officeDocument/2006/relationships/themeOverride" Target="../theme/themeOverride266.xml"/><Relationship Id="rId4" Type="http://schemas.openxmlformats.org/officeDocument/2006/relationships/hyperlink" Target="https://cip.icegate.gov.in/CIP/static/images/doc/RoDTEP/FAQ2.pdf" TargetMode="External"/></Relationships>
</file>

<file path=ppt/slides/_rels/slide27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6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68.xml"/></Relationships>
</file>

<file path=ppt/slides/_rels/slide27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269.xml"/></Relationships>
</file>

<file path=ppt/slides/_rels/slide2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1.xml"/></Relationships>
</file>

<file path=ppt/slides/_rels/slide2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72.xml"/></Relationships>
</file>

<file path=ppt/slides/_rels/slide2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73.xml"/></Relationships>
</file>

<file path=ppt/slides/_rels/slide2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4.xml"/></Relationships>
</file>

<file path=ppt/slides/_rels/slide2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5.xml"/></Relationships>
</file>

<file path=ppt/slides/_rels/slide2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76.xml"/></Relationships>
</file>

<file path=ppt/slides/_rels/slide2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7.xml"/></Relationships>
</file>

<file path=ppt/slides/_rels/slide2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8.xml"/></Relationships>
</file>

<file path=ppt/slides/_rels/slide2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9.xml"/></Relationships>
</file>

<file path=ppt/slides/_rels/slide2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2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1.xml"/></Relationships>
</file>

<file path=ppt/slides/_rels/slide2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2.xml"/></Relationships>
</file>

<file path=ppt/slides/_rels/slide2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3.xml"/></Relationships>
</file>

<file path=ppt/slides/_rels/slide2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4.xml"/></Relationships>
</file>

<file path=ppt/slides/_rels/slide2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5.xml"/></Relationships>
</file>

<file path=ppt/slides/_rels/slide2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86.xml"/></Relationships>
</file>

<file path=ppt/slides/_rels/slide2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7.xml"/></Relationships>
</file>

<file path=ppt/slides/_rels/slide2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8.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0.xml"/></Relationships>
</file>

<file path=ppt/slides/_rels/slide3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1.xml"/></Relationships>
</file>

<file path=ppt/slides/_rels/slide3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2.xml"/></Relationships>
</file>

<file path=ppt/slides/_rels/slide3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3.xml"/></Relationships>
</file>

<file path=ppt/slides/_rels/slide3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4.xml"/></Relationships>
</file>

<file path=ppt/slides/_rels/slide305.xml.rels><?xml version="1.0" encoding="UTF-8" standalone="yes"?>
<Relationships xmlns="http://schemas.openxmlformats.org/package/2006/relationships"><Relationship Id="rId3" Type="http://schemas.openxmlformats.org/officeDocument/2006/relationships/hyperlink" Target="https://taxguru.in/goods-and-service-tax/supplies-sez.html" TargetMode="External"/><Relationship Id="rId7" Type="http://schemas.openxmlformats.org/officeDocument/2006/relationships/hyperlink" Target="https://content.dgft.gov.in/Website/dgftprod/218ff804-081d-425f-95a4-ff4b7c5e3575/DGFT%20FAQs%20-%20Advance%20Authorisation%20v1.0.pdf" TargetMode="External"/><Relationship Id="rId2" Type="http://schemas.openxmlformats.org/officeDocument/2006/relationships/slideLayout" Target="../slideLayouts/slideLayout2.xml"/><Relationship Id="rId1" Type="http://schemas.openxmlformats.org/officeDocument/2006/relationships/themeOverride" Target="../theme/themeOverride295.xml"/><Relationship Id="rId6" Type="http://schemas.openxmlformats.org/officeDocument/2006/relationships/hyperlink" Target="https://content.dgft.gov.in/Website/DGFT_FAQs-Export_Promotion_Capital_Goods(EPCG)v1.0.pdf" TargetMode="External"/><Relationship Id="rId5" Type="http://schemas.openxmlformats.org/officeDocument/2006/relationships/hyperlink" Target="https://nsez.gov.in/Resources/EOU%20FAQs.pdf" TargetMode="External"/><Relationship Id="rId4" Type="http://schemas.openxmlformats.org/officeDocument/2006/relationships/hyperlink" Target="https://nsez.gov.in/Resources/SEZ%20FAQs.pdf" TargetMode="External"/></Relationships>
</file>

<file path=ppt/slides/_rels/slide30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96.xml"/></Relationships>
</file>

<file path=ppt/slides/_rels/slide3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7.xml"/></Relationships>
</file>

<file path=ppt/slides/_rels/slide3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8.xml"/></Relationships>
</file>

<file path=ppt/slides/_rels/slide3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0.xml"/></Relationships>
</file>

<file path=ppt/slides/_rels/slide3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1.xml"/></Relationships>
</file>

<file path=ppt/slides/_rels/slide3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2.xml"/></Relationships>
</file>

<file path=ppt/slides/_rels/slide3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3.xml"/></Relationships>
</file>

<file path=ppt/slides/_rels/slide3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4.xml"/></Relationships>
</file>

<file path=ppt/slides/_rels/slide3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hemeOverride" Target="../theme/themeOverride305.xml"/></Relationships>
</file>

<file path=ppt/slides/_rels/slide3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6.xml"/></Relationships>
</file>

<file path=ppt/slides/_rels/slide3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7.xml"/></Relationships>
</file>

<file path=ppt/slides/_rels/slide318.xml.rels><?xml version="1.0" encoding="UTF-8" standalone="yes"?>
<Relationships xmlns="http://schemas.openxmlformats.org/package/2006/relationships"><Relationship Id="rId3" Type="http://schemas.openxmlformats.org/officeDocument/2006/relationships/hyperlink" Target="https://www.jetir.org/papers/JETIRP006033.pdf" TargetMode="External"/><Relationship Id="rId2" Type="http://schemas.openxmlformats.org/officeDocument/2006/relationships/slideLayout" Target="../slideLayouts/slideLayout2.xml"/><Relationship Id="rId1" Type="http://schemas.openxmlformats.org/officeDocument/2006/relationships/themeOverride" Target="../theme/themeOverride308.xml"/></Relationships>
</file>

<file path=ppt/slides/_rels/slide3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0.xml"/></Relationships>
</file>

<file path=ppt/slides/_rels/slide3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1.xml"/></Relationships>
</file>

<file path=ppt/slides/_rels/slide3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2.xml"/></Relationships>
</file>

<file path=ppt/slides/_rels/slide3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3.xml"/></Relationships>
</file>

<file path=ppt/slides/_rels/slide3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4.xml"/></Relationships>
</file>

<file path=ppt/slides/_rels/slide3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5.xml"/></Relationships>
</file>

<file path=ppt/slides/_rels/slide3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6.xml"/></Relationships>
</file>

<file path=ppt/slides/_rels/slide3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7.xml"/></Relationships>
</file>

<file path=ppt/slides/_rels/slide3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8.xml"/></Relationships>
</file>

<file path=ppt/slides/_rels/slide3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0.xml"/></Relationships>
</file>

<file path=ppt/slides/_rels/slide3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1.xml"/></Relationships>
</file>

<file path=ppt/slides/_rels/slide3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2.xml"/></Relationships>
</file>

<file path=ppt/slides/_rels/slide3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3.xml"/></Relationships>
</file>

<file path=ppt/slides/_rels/slide3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4.xml"/></Relationships>
</file>

<file path=ppt/slides/_rels/slide3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5.xml"/></Relationships>
</file>

<file path=ppt/slides/_rels/slide336.xml.rels><?xml version="1.0" encoding="UTF-8" standalone="yes"?>
<Relationships xmlns="http://schemas.openxmlformats.org/package/2006/relationships"><Relationship Id="rId3" Type="http://schemas.openxmlformats.org/officeDocument/2006/relationships/hyperlink" Target="https://www.youtube.com/watch?v=TobEI_jW7is&amp;ab_channel=SubsidySolutions" TargetMode="External"/><Relationship Id="rId2" Type="http://schemas.openxmlformats.org/officeDocument/2006/relationships/slideLayout" Target="../slideLayouts/slideLayout2.xml"/><Relationship Id="rId1" Type="http://schemas.openxmlformats.org/officeDocument/2006/relationships/themeOverride" Target="../theme/themeOverride326.xml"/></Relationships>
</file>

<file path=ppt/slides/_rels/slide337.xml.rels><?xml version="1.0" encoding="UTF-8" standalone="yes"?>
<Relationships xmlns="http://schemas.openxmlformats.org/package/2006/relationships"><Relationship Id="rId3" Type="http://schemas.openxmlformats.org/officeDocument/2006/relationships/hyperlink" Target="https://msme.gov.in/sites/default/files/MSME_Schemes_English_0.pdf" TargetMode="External"/><Relationship Id="rId2" Type="http://schemas.openxmlformats.org/officeDocument/2006/relationships/slideLayout" Target="../slideLayouts/slideLayout2.xml"/><Relationship Id="rId1" Type="http://schemas.openxmlformats.org/officeDocument/2006/relationships/themeOverride" Target="../theme/themeOverride327.xml"/></Relationships>
</file>

<file path=ppt/slides/_rels/slide338.xml.rels><?xml version="1.0" encoding="UTF-8" standalone="yes"?>
<Relationships xmlns="http://schemas.openxmlformats.org/package/2006/relationships"><Relationship Id="rId3" Type="http://schemas.openxmlformats.org/officeDocument/2006/relationships/hyperlink" Target="mailto:newsletters@taxmanagementindia.net" TargetMode="External"/><Relationship Id="rId7" Type="http://schemas.openxmlformats.org/officeDocument/2006/relationships/hyperlink" Target="https://www.cogoport.com/" TargetMode="External"/><Relationship Id="rId2" Type="http://schemas.openxmlformats.org/officeDocument/2006/relationships/slideLayout" Target="../slideLayouts/slideLayout2.xml"/><Relationship Id="rId1" Type="http://schemas.openxmlformats.org/officeDocument/2006/relationships/themeOverride" Target="../theme/themeOverride328.xml"/><Relationship Id="rId6" Type="http://schemas.openxmlformats.org/officeDocument/2006/relationships/hyperlink" Target="https://www.freightmango.com/" TargetMode="External"/><Relationship Id="rId5" Type="http://schemas.openxmlformats.org/officeDocument/2006/relationships/hyperlink" Target="https://cleartax.in/" TargetMode="External"/><Relationship Id="rId4" Type="http://schemas.openxmlformats.org/officeDocument/2006/relationships/hyperlink" Target="http://www.ieport.com/" TargetMode="External"/></Relationships>
</file>

<file path=ppt/slides/_rels/slide3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0.xml"/></Relationships>
</file>

<file path=ppt/slides/_rels/slide3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1.xml"/></Relationships>
</file>

<file path=ppt/slides/_rels/slide3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2.xml"/></Relationships>
</file>

<file path=ppt/slides/_rels/slide3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33.xml"/></Relationships>
</file>

<file path=ppt/slides/_rels/slide344.xml.rels><?xml version="1.0" encoding="UTF-8" standalone="yes"?>
<Relationships xmlns="http://schemas.openxmlformats.org/package/2006/relationships"><Relationship Id="rId3" Type="http://schemas.openxmlformats.org/officeDocument/2006/relationships/hyperlink" Target="http://www.wcoomd.org/" TargetMode="External"/><Relationship Id="rId2" Type="http://schemas.openxmlformats.org/officeDocument/2006/relationships/slideLayout" Target="../slideLayouts/slideLayout13.xml"/><Relationship Id="rId1" Type="http://schemas.openxmlformats.org/officeDocument/2006/relationships/themeOverride" Target="../theme/themeOverride334.xml"/><Relationship Id="rId4" Type="http://schemas.openxmlformats.org/officeDocument/2006/relationships/hyperlink" Target="http://www.wto.org/" TargetMode="External"/></Relationships>
</file>

<file path=ppt/slides/_rels/slide3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5.xml"/></Relationships>
</file>

<file path=ppt/slides/_rels/slide3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hemeOverride" Target="../theme/themeOverride33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6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8.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3.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4.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6.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7.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0.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6.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403E-8C77-ED0B-1A71-DD011F25F74C}"/>
              </a:ext>
            </a:extLst>
          </p:cNvPr>
          <p:cNvSpPr>
            <a:spLocks noGrp="1"/>
          </p:cNvSpPr>
          <p:nvPr>
            <p:ph type="ctrTitle"/>
          </p:nvPr>
        </p:nvSpPr>
        <p:spPr/>
        <p:txBody>
          <a:bodyPr/>
          <a:lstStyle/>
          <a:p>
            <a:r>
              <a:rPr lang="en-US" dirty="0"/>
              <a:t>CCIT</a:t>
            </a:r>
            <a:endParaRPr lang="en-IN" dirty="0"/>
          </a:p>
        </p:txBody>
      </p:sp>
      <p:sp>
        <p:nvSpPr>
          <p:cNvPr id="3" name="Subtitle 2">
            <a:extLst>
              <a:ext uri="{FF2B5EF4-FFF2-40B4-BE49-F238E27FC236}">
                <a16:creationId xmlns:a16="http://schemas.microsoft.com/office/drawing/2014/main" id="{62DCFF10-678D-15D8-EBED-20D5B587D458}"/>
              </a:ext>
            </a:extLst>
          </p:cNvPr>
          <p:cNvSpPr>
            <a:spLocks noGrp="1"/>
          </p:cNvSpPr>
          <p:nvPr>
            <p:ph type="subTitle" idx="1"/>
          </p:nvPr>
        </p:nvSpPr>
        <p:spPr/>
        <p:txBody>
          <a:bodyPr>
            <a:normAutofit fontScale="70000" lnSpcReduction="20000"/>
          </a:bodyPr>
          <a:lstStyle/>
          <a:p>
            <a:r>
              <a:rPr lang="en-US" dirty="0">
                <a:latin typeface="+mj-lt"/>
              </a:rPr>
              <a:t>Prof. Vijayan Ramakrishnan</a:t>
            </a:r>
          </a:p>
          <a:p>
            <a:r>
              <a:rPr lang="en-US" dirty="0">
                <a:latin typeface="+mj-lt"/>
              </a:rPr>
              <a:t>SAT 11.5.24 -3.00 to 6.00 p.m.</a:t>
            </a:r>
          </a:p>
          <a:p>
            <a:r>
              <a:rPr lang="en-US" dirty="0">
                <a:latin typeface="+mj-lt"/>
              </a:rPr>
              <a:t>SUN 12.5.24  9.00 am to 12.00 noon </a:t>
            </a:r>
          </a:p>
          <a:p>
            <a:r>
              <a:rPr lang="en-US" dirty="0">
                <a:latin typeface="+mj-lt"/>
              </a:rPr>
              <a:t>&amp; 6.00 p.m. to 9.00 p.m.</a:t>
            </a:r>
          </a:p>
          <a:p>
            <a:r>
              <a:rPr lang="en-US" dirty="0">
                <a:latin typeface="+mj-lt"/>
              </a:rPr>
              <a:t>SAT 18.5.24  6.00 p.m. to 9.00 p.m.</a:t>
            </a:r>
          </a:p>
          <a:p>
            <a:r>
              <a:rPr lang="en-US" dirty="0"/>
              <a:t> </a:t>
            </a:r>
            <a:endParaRPr lang="en-IN" dirty="0"/>
          </a:p>
        </p:txBody>
      </p:sp>
    </p:spTree>
    <p:extLst>
      <p:ext uri="{BB962C8B-B14F-4D97-AF65-F5344CB8AC3E}">
        <p14:creationId xmlns:p14="http://schemas.microsoft.com/office/powerpoint/2010/main" val="26199899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F7E3-F8BF-2389-CEFD-F96B0154F47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D1CF851-D422-24CA-B782-5E74EBD3298B}"/>
              </a:ext>
            </a:extLst>
          </p:cNvPr>
          <p:cNvSpPr>
            <a:spLocks noGrp="1"/>
          </p:cNvSpPr>
          <p:nvPr>
            <p:ph idx="1"/>
          </p:nvPr>
        </p:nvSpPr>
        <p:spPr/>
        <p:txBody>
          <a:bodyPr>
            <a:normAutofit lnSpcReduction="10000"/>
          </a:bodyPr>
          <a:lstStyle/>
          <a:p>
            <a:pPr algn="just">
              <a:lnSpc>
                <a:spcPct val="150000"/>
              </a:lnSpc>
            </a:pPr>
            <a:r>
              <a:rPr lang="en-IN" dirty="0"/>
              <a:t>The Customs Laws in India were designed as per the British system by enacting the </a:t>
            </a:r>
            <a:r>
              <a:rPr lang="en-IN" b="1" dirty="0">
                <a:solidFill>
                  <a:srgbClr val="FF0000"/>
                </a:solidFill>
              </a:rPr>
              <a:t>Sea Customs Act </a:t>
            </a:r>
            <a:r>
              <a:rPr lang="en-IN" dirty="0"/>
              <a:t>and the customs authority in place.</a:t>
            </a:r>
          </a:p>
          <a:p>
            <a:pPr algn="just">
              <a:lnSpc>
                <a:spcPct val="150000"/>
              </a:lnSpc>
            </a:pPr>
            <a:r>
              <a:rPr lang="en-IN" dirty="0"/>
              <a:t>Subsequently Land Customs Act was established for controlling the flow of goods through land routes and frontiers.</a:t>
            </a:r>
          </a:p>
          <a:p>
            <a:pPr algn="just">
              <a:lnSpc>
                <a:spcPct val="150000"/>
              </a:lnSpc>
            </a:pPr>
            <a:r>
              <a:rPr lang="en-IN" dirty="0"/>
              <a:t>There was no Air customs as it was controlled by the Air Force.</a:t>
            </a:r>
          </a:p>
          <a:p>
            <a:pPr algn="just">
              <a:lnSpc>
                <a:spcPct val="150000"/>
              </a:lnSpc>
            </a:pPr>
            <a:r>
              <a:rPr lang="en-IN" dirty="0"/>
              <a:t>After Independence, </a:t>
            </a:r>
            <a:r>
              <a:rPr lang="en-IN" dirty="0">
                <a:solidFill>
                  <a:srgbClr val="FF0000"/>
                </a:solidFill>
              </a:rPr>
              <a:t>Indian Customs Act 1962 </a:t>
            </a:r>
            <a:r>
              <a:rPr lang="en-IN" dirty="0"/>
              <a:t>was enacted by merging the system of Sea customs, Land customs and Warehouse Customs into one.</a:t>
            </a:r>
          </a:p>
          <a:p>
            <a:pPr algn="just">
              <a:lnSpc>
                <a:spcPct val="150000"/>
              </a:lnSpc>
            </a:pPr>
            <a:endParaRPr lang="en-IN" dirty="0"/>
          </a:p>
          <a:p>
            <a:endParaRPr lang="en-IN" dirty="0"/>
          </a:p>
        </p:txBody>
      </p:sp>
    </p:spTree>
    <p:extLst>
      <p:ext uri="{BB962C8B-B14F-4D97-AF65-F5344CB8AC3E}">
        <p14:creationId xmlns:p14="http://schemas.microsoft.com/office/powerpoint/2010/main" val="2134392902"/>
      </p:ext>
    </p:extLst>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41F689FB-BC70-491A-505E-3897AE52A4FD}"/>
              </a:ext>
            </a:extLst>
          </p:cNvPr>
          <p:cNvSpPr>
            <a:spLocks noGrp="1"/>
          </p:cNvSpPr>
          <p:nvPr>
            <p:ph idx="1"/>
          </p:nvPr>
        </p:nvSpPr>
        <p:spPr>
          <a:xfrm>
            <a:off x="1752600" y="990600"/>
            <a:ext cx="8458200" cy="4572000"/>
          </a:xfrm>
        </p:spPr>
        <p:txBody>
          <a:bodyPr/>
          <a:lstStyle/>
          <a:p>
            <a:pPr marL="0" indent="0">
              <a:buNone/>
            </a:pPr>
            <a:r>
              <a:rPr lang="en-US" altLang="en-US" sz="2400" dirty="0">
                <a:latin typeface="Times New Roman" panose="02020603050405020304" pitchFamily="18" charset="0"/>
                <a:cs typeface="Times New Roman" panose="02020603050405020304" pitchFamily="18" charset="0"/>
              </a:rPr>
              <a:t>(b) However, this exemption from maintenance of average export obligation shall not be allowed for import of fishing trawlers, boats, ships and other similar items. </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(c) Goods, excepting tools imported under EPCG scheme by sectors specified in sub-paragraph (a) above, shall not be allowed to be transferred for a period of five years from date of imports even in cases where export obligation has been fulfilled.</a:t>
            </a:r>
            <a:endParaRPr lang="en-IN" altLang="en-US" sz="24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F8985-CBED-4AA7-762E-41492407565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689A18E-3B1F-7FAB-6D60-CA8F8B47AD4D}"/>
              </a:ext>
            </a:extLst>
          </p:cNvPr>
          <p:cNvSpPr>
            <a:spLocks noGrp="1"/>
          </p:cNvSpPr>
          <p:nvPr>
            <p:ph idx="1"/>
          </p:nvPr>
        </p:nvSpPr>
        <p:spPr/>
        <p:txBody>
          <a:bodyPr/>
          <a:lstStyle/>
          <a:p>
            <a:pPr algn="just" fontAlgn="base"/>
            <a:r>
              <a:rPr lang="en-US" sz="1800" b="1" i="0" dirty="0">
                <a:solidFill>
                  <a:srgbClr val="000000"/>
                </a:solidFill>
                <a:effectLst/>
                <a:latin typeface="inherit"/>
              </a:rPr>
              <a:t>What is Export Obligation under EPCG Scheme?</a:t>
            </a:r>
            <a:endParaRPr lang="en-US" b="0" i="0" dirty="0">
              <a:effectLst/>
              <a:latin typeface="Montserrat" panose="00000500000000000000" pitchFamily="2" charset="0"/>
            </a:endParaRPr>
          </a:p>
          <a:p>
            <a:pPr algn="just" fontAlgn="base"/>
            <a:r>
              <a:rPr lang="en-US" sz="1800" b="0" i="0" dirty="0">
                <a:solidFill>
                  <a:srgbClr val="000000"/>
                </a:solidFill>
                <a:effectLst/>
                <a:latin typeface="georgia" panose="02040502050405020303" pitchFamily="18" charset="0"/>
              </a:rPr>
              <a:t>EPCG scheme, as you all may know, allows duty-free import of capital goods/machinery for the production of high-quality export goods. </a:t>
            </a:r>
            <a:r>
              <a:rPr lang="en-US" sz="1800" dirty="0">
                <a:solidFill>
                  <a:srgbClr val="000000"/>
                </a:solidFill>
                <a:latin typeface="georgia" panose="02040502050405020303" pitchFamily="18" charset="0"/>
              </a:rPr>
              <a:t>EPCG scheme</a:t>
            </a:r>
            <a:r>
              <a:rPr lang="en-US" sz="1800" b="0" i="0" dirty="0">
                <a:solidFill>
                  <a:srgbClr val="000000"/>
                </a:solidFill>
                <a:effectLst/>
                <a:latin typeface="georgia" panose="02040502050405020303" pitchFamily="18" charset="0"/>
              </a:rPr>
              <a:t> is introduced by the Government with a single aim to increase exports from India.</a:t>
            </a:r>
            <a:endParaRPr lang="en-US" b="0" i="0" dirty="0">
              <a:solidFill>
                <a:srgbClr val="2C2C2C"/>
              </a:solidFill>
              <a:effectLst/>
              <a:latin typeface="Montserrat" panose="00000500000000000000" pitchFamily="2" charset="0"/>
            </a:endParaRPr>
          </a:p>
          <a:p>
            <a:pPr algn="just" fontAlgn="base"/>
            <a:r>
              <a:rPr lang="en-US" sz="1800" b="0" i="0" dirty="0">
                <a:solidFill>
                  <a:srgbClr val="000000"/>
                </a:solidFill>
                <a:effectLst/>
                <a:latin typeface="georgia" panose="02040502050405020303" pitchFamily="18" charset="0"/>
              </a:rPr>
              <a:t>Therefore, by giving this concession of zero duty import, GOI is assigning a task/job to you. And your task is to increase export sales of your company after the installation of the said new machinery in comparison to earlier sales. This task/job assigned to you by the GOI is known as an export obligation. The export obligation under the EPCG scheme is compulsory and does not come with a choice. DGFT has the right to take action against any exporter who does not fulfil the export obligation.</a:t>
            </a:r>
            <a:endParaRPr lang="en-US" b="0" i="0" dirty="0">
              <a:solidFill>
                <a:srgbClr val="2C2C2C"/>
              </a:solidFill>
              <a:effectLst/>
              <a:latin typeface="Montserrat" panose="00000500000000000000" pitchFamily="2" charset="0"/>
            </a:endParaRPr>
          </a:p>
          <a:p>
            <a:endParaRPr lang="en-IN" dirty="0"/>
          </a:p>
        </p:txBody>
      </p:sp>
    </p:spTree>
    <p:extLst>
      <p:ext uri="{BB962C8B-B14F-4D97-AF65-F5344CB8AC3E}">
        <p14:creationId xmlns:p14="http://schemas.microsoft.com/office/powerpoint/2010/main" val="2502767112"/>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19E-88AE-A2AA-EDDC-B986758B1B2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84F0628-CEB1-15EB-03AB-8E39CAF250E4}"/>
              </a:ext>
            </a:extLst>
          </p:cNvPr>
          <p:cNvSpPr>
            <a:spLocks noGrp="1"/>
          </p:cNvSpPr>
          <p:nvPr>
            <p:ph idx="1"/>
          </p:nvPr>
        </p:nvSpPr>
        <p:spPr/>
        <p:txBody>
          <a:bodyPr/>
          <a:lstStyle/>
          <a:p>
            <a:pPr algn="just" fontAlgn="base"/>
            <a:r>
              <a:rPr lang="en-US" sz="1800" b="1" i="0" dirty="0">
                <a:solidFill>
                  <a:srgbClr val="000000"/>
                </a:solidFill>
                <a:effectLst/>
                <a:latin typeface="inherit"/>
              </a:rPr>
              <a:t>EPCG Export Obligation</a:t>
            </a:r>
            <a:endParaRPr lang="en-US" b="0" i="0" dirty="0">
              <a:effectLst/>
              <a:latin typeface="Montserrat" panose="00000500000000000000" pitchFamily="2" charset="0"/>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In the EPCG Scheme, the Export Obligation period is of 6 years.</a:t>
            </a:r>
            <a:endParaRPr lang="en-US" b="0" i="0" dirty="0">
              <a:solidFill>
                <a:srgbClr val="2C2C2C"/>
              </a:solidFill>
              <a:effectLst/>
              <a:latin typeface="inherit"/>
            </a:endParaRPr>
          </a:p>
          <a:p>
            <a:pPr algn="just" fontAlgn="base">
              <a:buFont typeface="Arial" panose="020B0604020202020204" pitchFamily="34" charset="0"/>
              <a:buChar char="•"/>
            </a:pPr>
            <a:r>
              <a:rPr lang="en-US" sz="1800" b="1" i="0" dirty="0">
                <a:solidFill>
                  <a:srgbClr val="000000"/>
                </a:solidFill>
                <a:effectLst/>
                <a:latin typeface="inherit"/>
              </a:rPr>
              <a:t>Export Obligation is </a:t>
            </a:r>
            <a:r>
              <a:rPr lang="en-US" sz="1800" b="1" i="0" dirty="0" err="1">
                <a:solidFill>
                  <a:srgbClr val="000000"/>
                </a:solidFill>
                <a:effectLst/>
                <a:latin typeface="inherit"/>
              </a:rPr>
              <a:t>fulfiled</a:t>
            </a:r>
            <a:r>
              <a:rPr lang="en-US" sz="1800" b="1" i="0" dirty="0">
                <a:solidFill>
                  <a:srgbClr val="000000"/>
                </a:solidFill>
                <a:effectLst/>
                <a:latin typeface="inherit"/>
              </a:rPr>
              <a:t> by the </a:t>
            </a:r>
            <a:r>
              <a:rPr lang="en-US" sz="1800" b="1" i="0" dirty="0" err="1">
                <a:solidFill>
                  <a:srgbClr val="000000"/>
                </a:solidFill>
                <a:effectLst/>
                <a:latin typeface="inherit"/>
              </a:rPr>
              <a:t>authorisation</a:t>
            </a:r>
            <a:r>
              <a:rPr lang="en-US" sz="1800" b="1" i="0" dirty="0">
                <a:solidFill>
                  <a:srgbClr val="000000"/>
                </a:solidFill>
                <a:effectLst/>
                <a:latin typeface="inherit"/>
              </a:rPr>
              <a:t> holder only by exporting goods, which are manufactured using the said machinery</a:t>
            </a:r>
            <a:r>
              <a:rPr lang="en-US" sz="1800" b="0" i="0" dirty="0">
                <a:solidFill>
                  <a:srgbClr val="000000"/>
                </a:solidFill>
                <a:effectLst/>
                <a:latin typeface="georgia" panose="02040502050405020303" pitchFamily="18" charset="0"/>
              </a:rPr>
              <a:t>. Export obligation cannot be </a:t>
            </a:r>
            <a:r>
              <a:rPr lang="en-US" sz="1800" b="0" i="0" dirty="0" err="1">
                <a:solidFill>
                  <a:srgbClr val="000000"/>
                </a:solidFill>
                <a:effectLst/>
                <a:latin typeface="georgia" panose="02040502050405020303" pitchFamily="18" charset="0"/>
              </a:rPr>
              <a:t>fulfiled</a:t>
            </a:r>
            <a:r>
              <a:rPr lang="en-US" sz="1800" b="0" i="0" dirty="0">
                <a:solidFill>
                  <a:srgbClr val="000000"/>
                </a:solidFill>
                <a:effectLst/>
                <a:latin typeface="georgia" panose="02040502050405020303" pitchFamily="18" charset="0"/>
              </a:rPr>
              <a:t> by the export of alternate products not mentioned on the EPCG License.</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Export obligation can be completed either by direct export, third party export or deemed export.</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The EPCG Authorisation holder should submit a report on the fulfilment of Export Obligation by 30th April of every year in hard copy to DGFT RA.</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Shipping Bills containing details of Advance Authorisation, DFIA, MEIS, or any other reward scheme can be counted in Export Obligation fulfilment only if EPCG License details are mentioned in it.</a:t>
            </a:r>
            <a:endParaRPr lang="en-US" b="0" i="0" dirty="0">
              <a:solidFill>
                <a:srgbClr val="2C2C2C"/>
              </a:solidFill>
              <a:effectLst/>
              <a:latin typeface="inherit"/>
            </a:endParaRPr>
          </a:p>
          <a:p>
            <a:endParaRPr lang="en-IN" dirty="0"/>
          </a:p>
        </p:txBody>
      </p:sp>
    </p:spTree>
    <p:extLst>
      <p:ext uri="{BB962C8B-B14F-4D97-AF65-F5344CB8AC3E}">
        <p14:creationId xmlns:p14="http://schemas.microsoft.com/office/powerpoint/2010/main" val="1316091335"/>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401A-EE4F-B91F-FB3C-5C30C1B17A03}"/>
              </a:ext>
            </a:extLst>
          </p:cNvPr>
          <p:cNvSpPr>
            <a:spLocks noGrp="1"/>
          </p:cNvSpPr>
          <p:nvPr>
            <p:ph type="title"/>
          </p:nvPr>
        </p:nvSpPr>
        <p:spPr/>
        <p:txBody>
          <a:bodyPr>
            <a:normAutofit/>
          </a:bodyPr>
          <a:lstStyle/>
          <a:p>
            <a:r>
              <a:rPr lang="en-US" sz="2000" b="1" i="0" dirty="0">
                <a:solidFill>
                  <a:srgbClr val="000000"/>
                </a:solidFill>
                <a:effectLst/>
                <a:latin typeface="georgia" panose="02040502050405020303" pitchFamily="18" charset="0"/>
              </a:rPr>
              <a:t>Export Obligation imposed in the EPCG Scheme is of two types-</a:t>
            </a:r>
            <a:br>
              <a:rPr lang="en-US" sz="2000" b="1" i="0" dirty="0">
                <a:solidFill>
                  <a:srgbClr val="2C2C2C"/>
                </a:solidFill>
                <a:effectLst/>
                <a:latin typeface="inherit"/>
              </a:rPr>
            </a:br>
            <a:endParaRPr lang="en-IN" sz="2000" b="1" dirty="0"/>
          </a:p>
        </p:txBody>
      </p:sp>
      <p:pic>
        <p:nvPicPr>
          <p:cNvPr id="4098" name="Picture 2" descr="Export Obligation under EPCG Scheme">
            <a:extLst>
              <a:ext uri="{FF2B5EF4-FFF2-40B4-BE49-F238E27FC236}">
                <a16:creationId xmlns:a16="http://schemas.microsoft.com/office/drawing/2014/main" id="{6851E879-A592-8B09-B4BE-E04489D6C6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4517" y="2021746"/>
            <a:ext cx="9580227" cy="3976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820529"/>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5486-9CC4-1522-6B8C-F764681D9C0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03A7506-555C-5EBD-A8DB-BDAF3F1C821D}"/>
              </a:ext>
            </a:extLst>
          </p:cNvPr>
          <p:cNvSpPr>
            <a:spLocks noGrp="1"/>
          </p:cNvSpPr>
          <p:nvPr>
            <p:ph idx="1"/>
          </p:nvPr>
        </p:nvSpPr>
        <p:spPr/>
        <p:txBody>
          <a:bodyPr/>
          <a:lstStyle/>
          <a:p>
            <a:pPr algn="l" fontAlgn="base"/>
            <a:r>
              <a:rPr lang="en-US" sz="1800" b="1" i="0" dirty="0">
                <a:solidFill>
                  <a:srgbClr val="000000"/>
                </a:solidFill>
                <a:effectLst/>
                <a:latin typeface="inherit"/>
              </a:rPr>
              <a:t>Specific Export Obligation (SEO)</a:t>
            </a:r>
            <a:endParaRPr lang="en-US" b="0" i="0" dirty="0">
              <a:effectLst/>
              <a:latin typeface="Montserrat" panose="00000500000000000000" pitchFamily="2" charset="0"/>
            </a:endParaRPr>
          </a:p>
          <a:p>
            <a:pPr algn="l" fontAlgn="base">
              <a:buFont typeface="Arial" panose="020B0604020202020204" pitchFamily="34" charset="0"/>
              <a:buChar char="•"/>
            </a:pPr>
            <a:r>
              <a:rPr lang="en-US" sz="1800" b="0" i="0" dirty="0">
                <a:solidFill>
                  <a:srgbClr val="000000"/>
                </a:solidFill>
                <a:effectLst/>
                <a:latin typeface="georgia" panose="02040502050405020303" pitchFamily="18" charset="0"/>
              </a:rPr>
              <a:t>Under Specific export obligation, an exporter has to export goods equal to 6 times of the actual duty saved amount within 6 years starting from the EPCG license issue date.</a:t>
            </a:r>
            <a:endParaRPr lang="en-US" b="0" i="0" dirty="0">
              <a:solidFill>
                <a:srgbClr val="2C2C2C"/>
              </a:solidFill>
              <a:effectLst/>
              <a:latin typeface="inherit"/>
            </a:endParaRPr>
          </a:p>
          <a:p>
            <a:pPr algn="l" fontAlgn="base">
              <a:buFont typeface="Arial" panose="020B0604020202020204" pitchFamily="34" charset="0"/>
              <a:buChar char="•"/>
            </a:pPr>
            <a:r>
              <a:rPr lang="en-US" sz="1800" b="0" i="0" dirty="0">
                <a:solidFill>
                  <a:srgbClr val="000000"/>
                </a:solidFill>
                <a:effectLst/>
                <a:latin typeface="inherit"/>
              </a:rPr>
              <a:t>In SEO, the Export Obligation should be completed block-wise:-</a:t>
            </a:r>
            <a:endParaRPr lang="en-US" b="0" i="0" dirty="0">
              <a:solidFill>
                <a:srgbClr val="2C2C2C"/>
              </a:solidFill>
              <a:effectLst/>
              <a:latin typeface="inherit"/>
            </a:endParaRPr>
          </a:p>
          <a:p>
            <a:pPr algn="l" fontAlgn="base">
              <a:buFont typeface="Arial" panose="020B0604020202020204" pitchFamily="34" charset="0"/>
              <a:buChar char="•"/>
            </a:pPr>
            <a:r>
              <a:rPr lang="en-US" sz="1800" b="1" i="0" dirty="0">
                <a:solidFill>
                  <a:srgbClr val="000000"/>
                </a:solidFill>
                <a:effectLst/>
                <a:latin typeface="inherit"/>
              </a:rPr>
              <a:t>1st Block:</a:t>
            </a:r>
            <a:r>
              <a:rPr lang="en-US" sz="1800" b="0" i="0" dirty="0">
                <a:solidFill>
                  <a:srgbClr val="000000"/>
                </a:solidFill>
                <a:effectLst/>
                <a:latin typeface="georgia" panose="02040502050405020303" pitchFamily="18" charset="0"/>
              </a:rPr>
              <a:t> The first four years from the issue of the license is said as 1st block and in this block, the exporter has to complete a minimum 50% of the Export Obligation.</a:t>
            </a:r>
            <a:endParaRPr lang="en-US" b="0" i="0" dirty="0">
              <a:solidFill>
                <a:srgbClr val="2C2C2C"/>
              </a:solidFill>
              <a:effectLst/>
              <a:latin typeface="inherit"/>
            </a:endParaRPr>
          </a:p>
          <a:p>
            <a:pPr algn="l" fontAlgn="base">
              <a:buFont typeface="Arial" panose="020B0604020202020204" pitchFamily="34" charset="0"/>
              <a:buChar char="•"/>
            </a:pPr>
            <a:r>
              <a:rPr lang="en-US" sz="1800" b="1" i="0" dirty="0">
                <a:solidFill>
                  <a:srgbClr val="000000"/>
                </a:solidFill>
                <a:effectLst/>
                <a:latin typeface="inherit"/>
              </a:rPr>
              <a:t>2nd Block:</a:t>
            </a:r>
            <a:r>
              <a:rPr lang="en-US" sz="1800" b="0" i="0" dirty="0">
                <a:solidFill>
                  <a:srgbClr val="000000"/>
                </a:solidFill>
                <a:effectLst/>
                <a:latin typeface="georgia" panose="02040502050405020303" pitchFamily="18" charset="0"/>
              </a:rPr>
              <a:t> The last two year i.e. 5th and 6th year from the issue of the license are said as 2nd block and in this block, the exporter has to complete the remaining Export Obligation.</a:t>
            </a:r>
            <a:endParaRPr lang="en-US" b="0" i="0" dirty="0">
              <a:solidFill>
                <a:srgbClr val="2C2C2C"/>
              </a:solidFill>
              <a:effectLst/>
              <a:latin typeface="inherit"/>
            </a:endParaRPr>
          </a:p>
          <a:p>
            <a:pPr algn="just" fontAlgn="base"/>
            <a:r>
              <a:rPr lang="en-US" sz="1800" b="0" i="0" dirty="0">
                <a:solidFill>
                  <a:srgbClr val="000000"/>
                </a:solidFill>
                <a:effectLst/>
                <a:latin typeface="georgia" panose="02040502050405020303" pitchFamily="18" charset="0"/>
              </a:rPr>
              <a:t>If the Authorisation holder fails to fulfil the 1st block, he can extend by paying 2% of composition fees on the duty saved value proportionate to the unfulfilled portion of the Export Obligation.</a:t>
            </a:r>
            <a:endParaRPr lang="en-US" b="0" i="0" dirty="0">
              <a:solidFill>
                <a:srgbClr val="2C2C2C"/>
              </a:solidFill>
              <a:effectLst/>
              <a:latin typeface="Montserrat" panose="00000500000000000000" pitchFamily="2" charset="0"/>
            </a:endParaRPr>
          </a:p>
          <a:p>
            <a:endParaRPr lang="en-IN" dirty="0"/>
          </a:p>
        </p:txBody>
      </p:sp>
    </p:spTree>
    <p:extLst>
      <p:ext uri="{BB962C8B-B14F-4D97-AF65-F5344CB8AC3E}">
        <p14:creationId xmlns:p14="http://schemas.microsoft.com/office/powerpoint/2010/main" val="3367591935"/>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EDE2-4ABE-3224-3E74-F93BB5FB48B9}"/>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3532AD9D-9040-7202-06F2-DE22C0102A1D}"/>
              </a:ext>
            </a:extLst>
          </p:cNvPr>
          <p:cNvSpPr>
            <a:spLocks noGrp="1"/>
          </p:cNvSpPr>
          <p:nvPr>
            <p:ph idx="1"/>
          </p:nvPr>
        </p:nvSpPr>
        <p:spPr/>
        <p:txBody>
          <a:bodyPr/>
          <a:lstStyle/>
          <a:p>
            <a:pPr algn="just" fontAlgn="base"/>
            <a:r>
              <a:rPr lang="en-US" sz="1800" b="1" i="0" dirty="0">
                <a:solidFill>
                  <a:srgbClr val="000000"/>
                </a:solidFill>
                <a:effectLst/>
                <a:latin typeface="inherit"/>
              </a:rPr>
              <a:t>Average Export Obligation (AEO)</a:t>
            </a:r>
            <a:endParaRPr lang="en-US" b="0" i="0" dirty="0">
              <a:effectLst/>
              <a:latin typeface="Montserrat" panose="00000500000000000000" pitchFamily="2" charset="0"/>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In AEO, the average turnover of same &amp; similar products maintained in the preceding three financial years before the license issued should be maintained in each financial year until we fulfill the Specific Export Obligation (SEO).</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In this obligation, the DGFT wants you to maintain the export performance you already achieved in previous financial years.</a:t>
            </a:r>
            <a:endParaRPr lang="en-US" b="0" i="0" dirty="0">
              <a:solidFill>
                <a:srgbClr val="2C2C2C"/>
              </a:solidFill>
              <a:effectLst/>
              <a:latin typeface="inherit"/>
            </a:endParaRPr>
          </a:p>
          <a:p>
            <a:pPr algn="just" fontAlgn="base"/>
            <a:r>
              <a:rPr lang="en-US" sz="1800" b="1" dirty="0">
                <a:solidFill>
                  <a:srgbClr val="000000"/>
                </a:solidFill>
                <a:latin typeface="inherit"/>
              </a:rPr>
              <a:t>T</a:t>
            </a:r>
            <a:r>
              <a:rPr lang="en-US" sz="1800" b="1" i="0" dirty="0">
                <a:solidFill>
                  <a:srgbClr val="000000"/>
                </a:solidFill>
                <a:effectLst/>
                <a:latin typeface="inherit"/>
              </a:rPr>
              <a:t>he EPCG scheme is introduced with the objective to increase exports, therefore AEO makes sure the average is maintained and SEO makes sure that there is an increase in exports.</a:t>
            </a:r>
            <a:endParaRPr lang="en-US" b="0" i="0" dirty="0">
              <a:solidFill>
                <a:srgbClr val="2C2C2C"/>
              </a:solidFill>
              <a:effectLst/>
              <a:latin typeface="Montserrat" panose="00000500000000000000" pitchFamily="2" charset="0"/>
            </a:endParaRPr>
          </a:p>
          <a:p>
            <a:endParaRPr lang="en-IN" dirty="0"/>
          </a:p>
        </p:txBody>
      </p:sp>
    </p:spTree>
    <p:extLst>
      <p:ext uri="{BB962C8B-B14F-4D97-AF65-F5344CB8AC3E}">
        <p14:creationId xmlns:p14="http://schemas.microsoft.com/office/powerpoint/2010/main" val="3440424225"/>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4791F-C4A3-7787-6A90-FD4B3F28CCE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143C89E-8671-913D-D3CD-C8BD1FC5131D}"/>
              </a:ext>
            </a:extLst>
          </p:cNvPr>
          <p:cNvSpPr>
            <a:spLocks noGrp="1"/>
          </p:cNvSpPr>
          <p:nvPr>
            <p:ph idx="1"/>
          </p:nvPr>
        </p:nvSpPr>
        <p:spPr/>
        <p:txBody>
          <a:bodyPr/>
          <a:lstStyle/>
          <a:p>
            <a:pPr algn="just" fontAlgn="base"/>
            <a:r>
              <a:rPr lang="en-US" sz="1800" b="1" i="0" dirty="0">
                <a:solidFill>
                  <a:srgbClr val="000000"/>
                </a:solidFill>
                <a:effectLst/>
                <a:latin typeface="inherit"/>
              </a:rPr>
              <a:t>EPCG Export Obligation Calculation</a:t>
            </a:r>
            <a:endParaRPr lang="en-US" b="0" i="0" dirty="0">
              <a:effectLst/>
              <a:latin typeface="Montserrat" panose="00000500000000000000" pitchFamily="2" charset="0"/>
            </a:endParaRPr>
          </a:p>
          <a:p>
            <a:pPr algn="just" fontAlgn="base"/>
            <a:r>
              <a:rPr lang="en-US" sz="1800" b="1" i="0" dirty="0">
                <a:solidFill>
                  <a:srgbClr val="000000"/>
                </a:solidFill>
                <a:effectLst/>
                <a:latin typeface="inherit"/>
              </a:rPr>
              <a:t>Let us understand the calculation of export obligation under the EPCG scheme with the help of an example:</a:t>
            </a:r>
            <a:endParaRPr lang="en-US" b="0" i="0" dirty="0">
              <a:solidFill>
                <a:srgbClr val="2C2C2C"/>
              </a:solidFill>
              <a:effectLst/>
              <a:latin typeface="Montserrat" panose="00000500000000000000" pitchFamily="2" charset="0"/>
            </a:endParaRPr>
          </a:p>
          <a:p>
            <a:pPr algn="just" fontAlgn="base"/>
            <a:r>
              <a:rPr lang="en-US" sz="1800" b="0" i="0" dirty="0">
                <a:solidFill>
                  <a:srgbClr val="000000"/>
                </a:solidFill>
                <a:effectLst/>
                <a:latin typeface="georgia" panose="02040502050405020303" pitchFamily="18" charset="0"/>
              </a:rPr>
              <a:t>Let’s say</a:t>
            </a:r>
            <a:r>
              <a:rPr lang="en-US" sz="1800" b="1" i="0" dirty="0">
                <a:solidFill>
                  <a:srgbClr val="000000"/>
                </a:solidFill>
                <a:effectLst/>
                <a:latin typeface="inherit"/>
              </a:rPr>
              <a:t> </a:t>
            </a:r>
            <a:r>
              <a:rPr lang="en-US" sz="1800" b="0" i="0" dirty="0">
                <a:solidFill>
                  <a:srgbClr val="000000"/>
                </a:solidFill>
                <a:effectLst/>
                <a:latin typeface="georgia" panose="02040502050405020303" pitchFamily="18" charset="0"/>
              </a:rPr>
              <a:t>Company ABC Pvt. Ltd.</a:t>
            </a:r>
            <a:r>
              <a:rPr lang="en-US" sz="1800" b="1" i="0" dirty="0">
                <a:solidFill>
                  <a:srgbClr val="000000"/>
                </a:solidFill>
                <a:effectLst/>
                <a:latin typeface="inherit"/>
              </a:rPr>
              <a:t> </a:t>
            </a:r>
            <a:r>
              <a:rPr lang="en-US" sz="1800" b="0" i="0" dirty="0">
                <a:solidFill>
                  <a:srgbClr val="000000"/>
                </a:solidFill>
                <a:effectLst/>
                <a:latin typeface="georgia" panose="02040502050405020303" pitchFamily="18" charset="0"/>
              </a:rPr>
              <a:t>Is into exports of “Toothbrushes” and are going to import CNC tufting machine which binds Toothbrush handles with Bristles. They took the EPCG License of CIF value which is approximately 38,000 USD and below is the table for calculating Duty saved value.</a:t>
            </a:r>
            <a:endParaRPr lang="en-US" b="0" i="0" dirty="0">
              <a:solidFill>
                <a:srgbClr val="2C2C2C"/>
              </a:solidFill>
              <a:effectLst/>
              <a:latin typeface="Montserrat" panose="00000500000000000000" pitchFamily="2" charset="0"/>
            </a:endParaRPr>
          </a:p>
          <a:p>
            <a:endParaRPr lang="en-IN" dirty="0"/>
          </a:p>
        </p:txBody>
      </p:sp>
    </p:spTree>
    <p:extLst>
      <p:ext uri="{BB962C8B-B14F-4D97-AF65-F5344CB8AC3E}">
        <p14:creationId xmlns:p14="http://schemas.microsoft.com/office/powerpoint/2010/main" val="2256499402"/>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98C8-B16E-B063-4F73-6127BEF6293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EF1F4D62-2A5C-6BE2-BBB9-25A9C943BD59}"/>
              </a:ext>
            </a:extLst>
          </p:cNvPr>
          <p:cNvPicPr>
            <a:picLocks noGrp="1" noChangeAspect="1"/>
          </p:cNvPicPr>
          <p:nvPr>
            <p:ph idx="1"/>
          </p:nvPr>
        </p:nvPicPr>
        <p:blipFill>
          <a:blip r:embed="rId3"/>
          <a:stretch>
            <a:fillRect/>
          </a:stretch>
        </p:blipFill>
        <p:spPr>
          <a:xfrm>
            <a:off x="671119" y="2600586"/>
            <a:ext cx="10712742" cy="3380763"/>
          </a:xfrm>
        </p:spPr>
      </p:pic>
    </p:spTree>
    <p:extLst>
      <p:ext uri="{BB962C8B-B14F-4D97-AF65-F5344CB8AC3E}">
        <p14:creationId xmlns:p14="http://schemas.microsoft.com/office/powerpoint/2010/main" val="3505705438"/>
      </p:ext>
    </p:extLst>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4FFE-EDFC-16DE-9396-3C7C7D749E9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12332FC-A538-DF56-9E88-FF03F3A46580}"/>
              </a:ext>
            </a:extLst>
          </p:cNvPr>
          <p:cNvSpPr>
            <a:spLocks noGrp="1"/>
          </p:cNvSpPr>
          <p:nvPr>
            <p:ph idx="1"/>
          </p:nvPr>
        </p:nvSpPr>
        <p:spPr/>
        <p:txBody>
          <a:bodyPr/>
          <a:lstStyle/>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As per the above, the duty saved value is 8,26,560 INR i.e. the duty that they saved while importing the capital goods.</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inherit"/>
              </a:rPr>
              <a:t>The specific export obligation is calculated as 6 times of duty saved value i.e. 8,26,560 *6 =49,59,360 INR to be completed in 6 years.</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They applied for the license in F.Y. 2020-21, therefore to calculate the AEO, they have to check export turnover of “Toothbrush” for previous three F.Y. i.e. 2019-20, 2018-19, 2017-18. Suppose average comes out to be 1 Cr.</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So, Total export obligation is - They have to export “Toothbrushes” worth 49,59,360 INR in 6 years and also maintain 1 Cr annual export of toothbrush for all 6 years.</a:t>
            </a:r>
            <a:endParaRPr lang="en-US" b="0" i="0" dirty="0">
              <a:solidFill>
                <a:srgbClr val="2C2C2C"/>
              </a:solidFill>
              <a:effectLst/>
              <a:latin typeface="inherit"/>
            </a:endParaRPr>
          </a:p>
          <a:p>
            <a:endParaRPr lang="en-IN" dirty="0"/>
          </a:p>
        </p:txBody>
      </p:sp>
    </p:spTree>
    <p:extLst>
      <p:ext uri="{BB962C8B-B14F-4D97-AF65-F5344CB8AC3E}">
        <p14:creationId xmlns:p14="http://schemas.microsoft.com/office/powerpoint/2010/main" val="3017620412"/>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1236-3F63-2B41-5A7D-EBB75E8B6A3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D10D852-FC60-1676-C0CB-F30A11D93D99}"/>
              </a:ext>
            </a:extLst>
          </p:cNvPr>
          <p:cNvSpPr>
            <a:spLocks noGrp="1"/>
          </p:cNvSpPr>
          <p:nvPr>
            <p:ph idx="1"/>
          </p:nvPr>
        </p:nvSpPr>
        <p:spPr/>
        <p:txBody>
          <a:bodyPr>
            <a:normAutofit fontScale="85000" lnSpcReduction="10000"/>
          </a:bodyPr>
          <a:lstStyle/>
          <a:p>
            <a:pPr algn="just" fontAlgn="base"/>
            <a:r>
              <a:rPr lang="en-US" sz="1800" b="1" i="0" dirty="0">
                <a:solidFill>
                  <a:srgbClr val="000000"/>
                </a:solidFill>
                <a:effectLst/>
                <a:latin typeface="inherit"/>
              </a:rPr>
              <a:t>Extension of EPCG Export Obligation</a:t>
            </a:r>
            <a:endParaRPr lang="en-US" b="0" i="0" dirty="0">
              <a:effectLst/>
              <a:latin typeface="Montserrat" panose="00000500000000000000" pitchFamily="2" charset="0"/>
            </a:endParaRPr>
          </a:p>
          <a:p>
            <a:pPr algn="just" fontAlgn="base"/>
            <a:r>
              <a:rPr lang="en-US" sz="1800" b="0" i="0" dirty="0">
                <a:solidFill>
                  <a:srgbClr val="000000"/>
                </a:solidFill>
                <a:effectLst/>
                <a:latin typeface="georgia" panose="02040502050405020303" pitchFamily="18" charset="0"/>
              </a:rPr>
              <a:t>If An Authorisation holder fails to fulfill the Export Obligation in a given period of 6 years, then he/she can extend the Export Obligation period.</a:t>
            </a:r>
            <a:endParaRPr lang="en-US" b="0" i="0" dirty="0">
              <a:solidFill>
                <a:srgbClr val="2C2C2C"/>
              </a:solidFill>
              <a:effectLst/>
              <a:latin typeface="Montserrat" panose="00000500000000000000" pitchFamily="2" charset="0"/>
            </a:endParaRPr>
          </a:p>
          <a:p>
            <a:pPr algn="just" fontAlgn="base">
              <a:buFont typeface="Arial" panose="020B0604020202020204" pitchFamily="34" charset="0"/>
              <a:buChar char="•"/>
            </a:pPr>
            <a:r>
              <a:rPr lang="en-US" sz="1800" b="1" i="0" dirty="0">
                <a:solidFill>
                  <a:srgbClr val="000000"/>
                </a:solidFill>
                <a:effectLst/>
                <a:latin typeface="inherit"/>
              </a:rPr>
              <a:t>Request Period to DGFT:</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The Authorisation Holder can request DGFT RA, before 90 days from the date of the expiry of the actual Export Obligation period. Also, the RA accepts the request for extension up to 180 days with an additional composition fee of Rs. 5,000/-</a:t>
            </a:r>
            <a:endParaRPr lang="en-US" b="0" i="0" dirty="0">
              <a:solidFill>
                <a:srgbClr val="2C2C2C"/>
              </a:solidFill>
              <a:effectLst/>
              <a:latin typeface="inherit"/>
            </a:endParaRPr>
          </a:p>
          <a:p>
            <a:pPr algn="just" fontAlgn="base">
              <a:buFont typeface="Arial" panose="020B0604020202020204" pitchFamily="34" charset="0"/>
              <a:buChar char="•"/>
            </a:pPr>
            <a:r>
              <a:rPr lang="en-US" sz="1800" b="1" i="0" dirty="0">
                <a:solidFill>
                  <a:srgbClr val="000000"/>
                </a:solidFill>
                <a:effectLst/>
                <a:latin typeface="inherit"/>
              </a:rPr>
              <a:t>Regarding Extension:</a:t>
            </a:r>
            <a:endParaRPr lang="en-US" b="0" i="0" dirty="0">
              <a:solidFill>
                <a:srgbClr val="2C2C2C"/>
              </a:solidFill>
              <a:effectLst/>
              <a:latin typeface="inherit"/>
            </a:endParaRPr>
          </a:p>
          <a:p>
            <a:pPr algn="l" fontAlgn="base">
              <a:buFont typeface="Arial" panose="020B0604020202020204" pitchFamily="34" charset="0"/>
              <a:buChar char="•"/>
            </a:pPr>
            <a:r>
              <a:rPr lang="en-US" sz="1800" b="0" i="0" dirty="0">
                <a:solidFill>
                  <a:srgbClr val="000000"/>
                </a:solidFill>
                <a:effectLst/>
                <a:latin typeface="georgia" panose="02040502050405020303" pitchFamily="18" charset="0"/>
              </a:rPr>
              <a:t>The DGFT RA can provide two extensions of one year each and have to pay a composition fee of 5% in the first year and 10% in the Second year respectively of proportionate duty saved value depends on unfulfilled Export Obligation.</a:t>
            </a:r>
            <a:endParaRPr lang="en-US" b="0" i="0" dirty="0">
              <a:solidFill>
                <a:srgbClr val="2C2C2C"/>
              </a:solidFill>
              <a:effectLst/>
              <a:latin typeface="inherit"/>
            </a:endParaRPr>
          </a:p>
          <a:p>
            <a:pPr algn="l" fontAlgn="base">
              <a:buFont typeface="Arial" panose="020B0604020202020204" pitchFamily="34" charset="0"/>
              <a:buChar char="•"/>
            </a:pPr>
            <a:r>
              <a:rPr lang="en-US" sz="1800" b="0" i="0" dirty="0">
                <a:solidFill>
                  <a:srgbClr val="000000"/>
                </a:solidFill>
                <a:effectLst/>
                <a:latin typeface="georgia" panose="02040502050405020303" pitchFamily="18" charset="0"/>
              </a:rPr>
              <a:t>The minimum composition fee will be Rs. 10,000.</a:t>
            </a:r>
            <a:endParaRPr lang="en-US" b="0" i="0" dirty="0">
              <a:solidFill>
                <a:srgbClr val="2C2C2C"/>
              </a:solidFill>
              <a:effectLst/>
              <a:latin typeface="inherit"/>
            </a:endParaRPr>
          </a:p>
          <a:p>
            <a:pPr algn="just" fontAlgn="base">
              <a:buFont typeface="Arial" panose="020B0604020202020204" pitchFamily="34" charset="0"/>
              <a:buChar char="•"/>
            </a:pPr>
            <a:r>
              <a:rPr lang="en-US" sz="1800" b="1" i="0" dirty="0">
                <a:solidFill>
                  <a:srgbClr val="000000"/>
                </a:solidFill>
                <a:effectLst/>
                <a:latin typeface="inherit"/>
              </a:rPr>
              <a:t>Automatic Export Obligation extension on the occurrence of Ban on export Product:</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As per Para 5.20 FTP 2015-20, if there is a ban of an export product after issuance of the license, then the Export Obligation is extended automatically for a period equal to the period of the ban. The Authorisation holder is not required to maintain the average export obligation for the ban period.</a:t>
            </a:r>
            <a:endParaRPr lang="en-US" b="0" i="0" dirty="0">
              <a:solidFill>
                <a:srgbClr val="2C2C2C"/>
              </a:solidFill>
              <a:effectLst/>
              <a:latin typeface="inherit"/>
            </a:endParaRPr>
          </a:p>
          <a:p>
            <a:br>
              <a:rPr lang="en-US" dirty="0"/>
            </a:br>
            <a:endParaRPr lang="en-IN" dirty="0"/>
          </a:p>
        </p:txBody>
      </p:sp>
    </p:spTree>
    <p:extLst>
      <p:ext uri="{BB962C8B-B14F-4D97-AF65-F5344CB8AC3E}">
        <p14:creationId xmlns:p14="http://schemas.microsoft.com/office/powerpoint/2010/main" val="320761908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7AC5-4912-74EF-98D5-B48710CB0F5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CF54405-A0EF-6811-76FF-9CD8A5EFF57A}"/>
              </a:ext>
            </a:extLst>
          </p:cNvPr>
          <p:cNvSpPr>
            <a:spLocks noGrp="1"/>
          </p:cNvSpPr>
          <p:nvPr>
            <p:ph idx="1"/>
          </p:nvPr>
        </p:nvSpPr>
        <p:spPr/>
        <p:txBody>
          <a:bodyPr>
            <a:normAutofit fontScale="92500" lnSpcReduction="10000"/>
          </a:bodyPr>
          <a:lstStyle/>
          <a:p>
            <a:pPr algn="just">
              <a:lnSpc>
                <a:spcPct val="150000"/>
              </a:lnSpc>
            </a:pPr>
            <a:r>
              <a:rPr lang="en-IN" dirty="0"/>
              <a:t>In India, the Central Board of Indirect Taxes and Customs (CBIC) created under the Ministry of Finance , is the Customs Authority.</a:t>
            </a:r>
          </a:p>
          <a:p>
            <a:pPr algn="just">
              <a:lnSpc>
                <a:spcPct val="150000"/>
              </a:lnSpc>
            </a:pPr>
            <a:r>
              <a:rPr lang="en-IN" dirty="0"/>
              <a:t>CBIC is mainly responsible for framing customs rules and collecting customs duties in India</a:t>
            </a:r>
          </a:p>
          <a:p>
            <a:pPr algn="just">
              <a:lnSpc>
                <a:spcPct val="150000"/>
              </a:lnSpc>
            </a:pPr>
            <a:r>
              <a:rPr lang="en-IN" dirty="0"/>
              <a:t>The following functions are also under CBIC:</a:t>
            </a:r>
          </a:p>
          <a:p>
            <a:pPr lvl="1" algn="just">
              <a:lnSpc>
                <a:spcPct val="150000"/>
              </a:lnSpc>
            </a:pPr>
            <a:r>
              <a:rPr lang="en-IN" dirty="0"/>
              <a:t>Collecting customs duties as per the Act</a:t>
            </a:r>
          </a:p>
          <a:p>
            <a:pPr lvl="1" algn="just">
              <a:lnSpc>
                <a:spcPct val="150000"/>
              </a:lnSpc>
            </a:pPr>
            <a:r>
              <a:rPr lang="en-IN" dirty="0"/>
              <a:t>Making provisions for regulating exports and imports</a:t>
            </a:r>
          </a:p>
          <a:p>
            <a:pPr lvl="1" algn="just">
              <a:lnSpc>
                <a:spcPct val="150000"/>
              </a:lnSpc>
            </a:pPr>
            <a:r>
              <a:rPr lang="en-IN" dirty="0"/>
              <a:t>Taking preventive measures to control smuggling and drug trafficking</a:t>
            </a:r>
          </a:p>
        </p:txBody>
      </p:sp>
    </p:spTree>
    <p:extLst>
      <p:ext uri="{BB962C8B-B14F-4D97-AF65-F5344CB8AC3E}">
        <p14:creationId xmlns:p14="http://schemas.microsoft.com/office/powerpoint/2010/main" val="1656869229"/>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B1EE-501D-DD97-7ADB-C9C11F83A08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5307DBE-3B28-243E-2B25-2A7605CA3151}"/>
              </a:ext>
            </a:extLst>
          </p:cNvPr>
          <p:cNvSpPr>
            <a:spLocks noGrp="1"/>
          </p:cNvSpPr>
          <p:nvPr>
            <p:ph idx="1"/>
          </p:nvPr>
        </p:nvSpPr>
        <p:spPr/>
        <p:txBody>
          <a:bodyPr/>
          <a:lstStyle/>
          <a:p>
            <a:pPr algn="just" fontAlgn="base"/>
            <a:r>
              <a:rPr lang="en-US" sz="1800" b="1" i="0" dirty="0">
                <a:solidFill>
                  <a:srgbClr val="000000"/>
                </a:solidFill>
                <a:effectLst/>
                <a:latin typeface="inherit"/>
              </a:rPr>
              <a:t>Penalty for Non-Fulfilment of Export Obligation</a:t>
            </a:r>
            <a:endParaRPr lang="en-US" b="0" i="0" dirty="0">
              <a:effectLst/>
              <a:latin typeface="Montserrat" panose="00000500000000000000" pitchFamily="2" charset="0"/>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DGFT RA may condone shortfall up to 5% in specific export obligation arising out of duty saved amount but average export obligation should be 100%.</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If the EPCG License holder fails to fulfil the average export obligation in a given period, then he is liable to pay customs duties with 15% interest per year to the customs authority.</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If the EPCG License holder has </a:t>
            </a:r>
            <a:r>
              <a:rPr lang="en-US" sz="1800" b="0" i="0" dirty="0" err="1">
                <a:solidFill>
                  <a:srgbClr val="000000"/>
                </a:solidFill>
                <a:effectLst/>
                <a:latin typeface="georgia" panose="02040502050405020303" pitchFamily="18" charset="0"/>
              </a:rPr>
              <a:t>fulfiled</a:t>
            </a:r>
            <a:r>
              <a:rPr lang="en-US" sz="1800" b="0" i="0" dirty="0">
                <a:solidFill>
                  <a:srgbClr val="000000"/>
                </a:solidFill>
                <a:effectLst/>
                <a:latin typeface="georgia" panose="02040502050405020303" pitchFamily="18" charset="0"/>
              </a:rPr>
              <a:t> 100 % AEO but is unable to fulfil SEO, then he is liable to pay proportionate duty saved amount with 15% annual interest.</a:t>
            </a:r>
            <a:endParaRPr lang="en-US" b="0" i="0" dirty="0">
              <a:solidFill>
                <a:srgbClr val="2C2C2C"/>
              </a:solidFill>
              <a:effectLst/>
              <a:latin typeface="inherit"/>
            </a:endParaRPr>
          </a:p>
          <a:p>
            <a:endParaRPr lang="en-IN" dirty="0"/>
          </a:p>
        </p:txBody>
      </p:sp>
    </p:spTree>
    <p:extLst>
      <p:ext uri="{BB962C8B-B14F-4D97-AF65-F5344CB8AC3E}">
        <p14:creationId xmlns:p14="http://schemas.microsoft.com/office/powerpoint/2010/main" val="1094474205"/>
      </p:ext>
    </p:extLst>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547D-8F74-9F8C-3615-39403154302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B151493-DB32-677F-9EEC-67F3BAC6F946}"/>
              </a:ext>
            </a:extLst>
          </p:cNvPr>
          <p:cNvSpPr>
            <a:spLocks noGrp="1"/>
          </p:cNvSpPr>
          <p:nvPr>
            <p:ph idx="1"/>
          </p:nvPr>
        </p:nvSpPr>
        <p:spPr/>
        <p:txBody>
          <a:bodyPr/>
          <a:lstStyle/>
          <a:p>
            <a:pPr algn="just" fontAlgn="base">
              <a:lnSpc>
                <a:spcPct val="150000"/>
              </a:lnSpc>
            </a:pPr>
            <a:r>
              <a:rPr lang="en-US" sz="1800" b="1" i="0" dirty="0">
                <a:solidFill>
                  <a:srgbClr val="000000"/>
                </a:solidFill>
                <a:effectLst/>
                <a:latin typeface="inherit"/>
              </a:rPr>
              <a:t>Relaxation in Export Obligation under EPCG Scheme</a:t>
            </a:r>
            <a:endParaRPr lang="en-US" b="0" i="0" dirty="0">
              <a:effectLst/>
              <a:latin typeface="Montserrat" panose="00000500000000000000" pitchFamily="2" charset="0"/>
            </a:endParaRPr>
          </a:p>
          <a:p>
            <a:pPr algn="just" fontAlgn="base">
              <a:lnSpc>
                <a:spcPct val="150000"/>
              </a:lnSpc>
              <a:buFont typeface="Arial" panose="020B0604020202020204" pitchFamily="34" charset="0"/>
              <a:buChar char="•"/>
            </a:pPr>
            <a:r>
              <a:rPr lang="en-US" sz="1800" b="0" i="0" dirty="0">
                <a:solidFill>
                  <a:srgbClr val="000000"/>
                </a:solidFill>
                <a:effectLst/>
                <a:latin typeface="georgia" panose="02040502050405020303" pitchFamily="18" charset="0"/>
              </a:rPr>
              <a:t>The DGFT has given the benefit or advantage for the exporter if the license holder has </a:t>
            </a:r>
            <a:r>
              <a:rPr lang="en-US" sz="1800" b="0" i="0" dirty="0" err="1">
                <a:solidFill>
                  <a:srgbClr val="000000"/>
                </a:solidFill>
                <a:effectLst/>
                <a:latin typeface="georgia" panose="02040502050405020303" pitchFamily="18" charset="0"/>
              </a:rPr>
              <a:t>fulfiled</a:t>
            </a:r>
            <a:r>
              <a:rPr lang="en-US" sz="1800" b="0" i="0" dirty="0">
                <a:solidFill>
                  <a:srgbClr val="000000"/>
                </a:solidFill>
                <a:effectLst/>
                <a:latin typeface="georgia" panose="02040502050405020303" pitchFamily="18" charset="0"/>
              </a:rPr>
              <a:t> 100% Average Export Obligation in each financial year from the license issued and 75% or more of his Specific Export Obligation in half or less than half of the export obligation period. The Authorisation holder can redeem the license. No need to fulfil the remaining 25% SEO.</a:t>
            </a:r>
          </a:p>
          <a:p>
            <a:pPr algn="just" fontAlgn="base">
              <a:lnSpc>
                <a:spcPct val="150000"/>
              </a:lnSpc>
            </a:pPr>
            <a:r>
              <a:rPr lang="en-US" sz="1800" b="1" i="0" dirty="0">
                <a:solidFill>
                  <a:srgbClr val="000000"/>
                </a:solidFill>
                <a:effectLst/>
                <a:latin typeface="inherit"/>
              </a:rPr>
              <a:t>Relaxation in Export Obligation under EPCG Scheme</a:t>
            </a:r>
            <a:endParaRPr lang="en-US" b="0" i="0" dirty="0">
              <a:effectLst/>
              <a:latin typeface="Montserrat" panose="00000500000000000000" pitchFamily="2" charset="0"/>
            </a:endParaRPr>
          </a:p>
          <a:p>
            <a:pPr algn="just" fontAlgn="base">
              <a:lnSpc>
                <a:spcPct val="150000"/>
              </a:lnSpc>
              <a:buFont typeface="Arial" panose="020B0604020202020204" pitchFamily="34" charset="0"/>
              <a:buChar char="•"/>
            </a:pPr>
            <a:r>
              <a:rPr lang="en-US" sz="1800" b="0" i="0" dirty="0">
                <a:solidFill>
                  <a:srgbClr val="000000"/>
                </a:solidFill>
                <a:effectLst/>
                <a:latin typeface="georgia" panose="02040502050405020303" pitchFamily="18" charset="0"/>
              </a:rPr>
              <a:t>The DGFT has given the benefit or advantage for the exporter if the license holder has </a:t>
            </a:r>
            <a:r>
              <a:rPr lang="en-US" sz="1800" b="0" i="0" dirty="0" err="1">
                <a:solidFill>
                  <a:srgbClr val="000000"/>
                </a:solidFill>
                <a:effectLst/>
                <a:latin typeface="georgia" panose="02040502050405020303" pitchFamily="18" charset="0"/>
              </a:rPr>
              <a:t>fulfiled</a:t>
            </a:r>
            <a:r>
              <a:rPr lang="en-US" sz="1800" b="0" i="0" dirty="0">
                <a:solidFill>
                  <a:srgbClr val="000000"/>
                </a:solidFill>
                <a:effectLst/>
                <a:latin typeface="georgia" panose="02040502050405020303" pitchFamily="18" charset="0"/>
              </a:rPr>
              <a:t> 100% Average Export Obligation in each financial year from the license issued and 75% or more of his Specific Export Obligation in half or less than half of the export obligation period. The Authorisation holder can redeem the license. No need to fulfil the remaining 25% SEO.</a:t>
            </a:r>
            <a:endParaRPr lang="en-US" b="0" i="0" dirty="0">
              <a:solidFill>
                <a:srgbClr val="2C2C2C"/>
              </a:solidFill>
              <a:effectLst/>
              <a:latin typeface="inherit"/>
            </a:endParaRPr>
          </a:p>
          <a:p>
            <a:pPr algn="just" fontAlgn="base">
              <a:lnSpc>
                <a:spcPct val="150000"/>
              </a:lnSpc>
              <a:buFont typeface="Arial" panose="020B0604020202020204" pitchFamily="34" charset="0"/>
              <a:buChar char="•"/>
            </a:pPr>
            <a:endParaRPr lang="en-US" b="0" i="0" dirty="0">
              <a:solidFill>
                <a:srgbClr val="2C2C2C"/>
              </a:solidFill>
              <a:effectLst/>
              <a:latin typeface="inherit"/>
            </a:endParaRPr>
          </a:p>
          <a:p>
            <a:endParaRPr lang="en-IN" dirty="0"/>
          </a:p>
        </p:txBody>
      </p:sp>
    </p:spTree>
    <p:extLst>
      <p:ext uri="{BB962C8B-B14F-4D97-AF65-F5344CB8AC3E}">
        <p14:creationId xmlns:p14="http://schemas.microsoft.com/office/powerpoint/2010/main" val="2465383638"/>
      </p:ext>
    </p:extLst>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6143-F0BB-7A09-2549-CFF5D5B7EF3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9A02545-A567-50AA-CE89-687BE9E21E46}"/>
              </a:ext>
            </a:extLst>
          </p:cNvPr>
          <p:cNvSpPr>
            <a:spLocks noGrp="1"/>
          </p:cNvSpPr>
          <p:nvPr>
            <p:ph idx="1"/>
          </p:nvPr>
        </p:nvSpPr>
        <p:spPr/>
        <p:txBody>
          <a:bodyPr/>
          <a:lstStyle/>
          <a:p>
            <a:pPr algn="just" fontAlgn="base">
              <a:buFont typeface="Arial" panose="020B0604020202020204" pitchFamily="34" charset="0"/>
              <a:buChar char="•"/>
            </a:pPr>
            <a:r>
              <a:rPr lang="en-US" sz="1800" b="1" i="0" dirty="0">
                <a:solidFill>
                  <a:srgbClr val="000000"/>
                </a:solidFill>
                <a:effectLst/>
                <a:latin typeface="inherit"/>
              </a:rPr>
              <a:t>Relief in Average Export Obligation (AEO)</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As per para 5.19 FTP 2015-20, The DGFT has given relief in average Export Obligation for the Authorisation holder, where the particular sector experiences a downfall of more than 5% in Global trade, then Authorisation holder can approach DGFT to reduce the AEO by that much percentage.</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As per para 5.19 A FTP 2015-20, If the Authorisation holder, has made excess average export obligation in one year and less in another year, then it can be combined if the overall average export obligation is maintained.</a:t>
            </a:r>
            <a:endParaRPr lang="en-US" b="0" i="0" dirty="0">
              <a:solidFill>
                <a:srgbClr val="2C2C2C"/>
              </a:solidFill>
              <a:effectLst/>
              <a:latin typeface="inherit"/>
            </a:endParaRPr>
          </a:p>
          <a:p>
            <a:endParaRPr lang="en-IN" dirty="0"/>
          </a:p>
        </p:txBody>
      </p:sp>
    </p:spTree>
    <p:extLst>
      <p:ext uri="{BB962C8B-B14F-4D97-AF65-F5344CB8AC3E}">
        <p14:creationId xmlns:p14="http://schemas.microsoft.com/office/powerpoint/2010/main" val="389807902"/>
      </p:ext>
    </p:extLst>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E197-879C-6B87-CF7D-469A94291DD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63258F2-CD8A-541B-BB03-5FF516B835BF}"/>
              </a:ext>
            </a:extLst>
          </p:cNvPr>
          <p:cNvSpPr>
            <a:spLocks noGrp="1"/>
          </p:cNvSpPr>
          <p:nvPr>
            <p:ph idx="1"/>
          </p:nvPr>
        </p:nvSpPr>
        <p:spPr/>
        <p:txBody>
          <a:bodyPr>
            <a:normAutofit fontScale="92500" lnSpcReduction="20000"/>
          </a:bodyPr>
          <a:lstStyle/>
          <a:p>
            <a:pPr algn="just" fontAlgn="base">
              <a:buFont typeface="Arial" panose="020B0604020202020204" pitchFamily="34" charset="0"/>
              <a:buChar char="•"/>
            </a:pPr>
            <a:r>
              <a:rPr lang="en-US" b="1" i="0" dirty="0">
                <a:solidFill>
                  <a:srgbClr val="000000"/>
                </a:solidFill>
                <a:effectLst/>
                <a:latin typeface="inherit"/>
              </a:rPr>
              <a:t>Our government has given an exemption to the authorization holder in maintaining the average export obligation for the given export products:–</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Handicrafts</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Handlooms</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Cottage &amp; Tiny sector</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Agriculture</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Aqua-culture (including Fisheries), Pisciculture</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Animal husbandry</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Floriculture &amp; Horticulture</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Poultry</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Viticulture</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Sericulture</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Carpets</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Coir and</a:t>
            </a:r>
            <a:endParaRPr lang="en-US" b="0" i="0" dirty="0">
              <a:solidFill>
                <a:srgbClr val="2C2C2C"/>
              </a:solidFill>
              <a:effectLst/>
              <a:latin typeface="inherit"/>
            </a:endParaRPr>
          </a:p>
          <a:p>
            <a:pPr algn="just" fontAlgn="base">
              <a:buFont typeface="Arial" panose="020B0604020202020204" pitchFamily="34" charset="0"/>
              <a:buChar char="•"/>
            </a:pPr>
            <a:r>
              <a:rPr lang="en-US" sz="1800" b="0" i="0" dirty="0">
                <a:solidFill>
                  <a:srgbClr val="000000"/>
                </a:solidFill>
                <a:effectLst/>
                <a:latin typeface="georgia" panose="02040502050405020303" pitchFamily="18" charset="0"/>
              </a:rPr>
              <a:t>Jute</a:t>
            </a:r>
            <a:endParaRPr lang="en-US" b="0" i="0" dirty="0">
              <a:solidFill>
                <a:srgbClr val="2C2C2C"/>
              </a:solidFill>
              <a:effectLst/>
              <a:latin typeface="inherit"/>
            </a:endParaRPr>
          </a:p>
          <a:p>
            <a:endParaRPr lang="en-IN" dirty="0"/>
          </a:p>
        </p:txBody>
      </p:sp>
    </p:spTree>
    <p:extLst>
      <p:ext uri="{BB962C8B-B14F-4D97-AF65-F5344CB8AC3E}">
        <p14:creationId xmlns:p14="http://schemas.microsoft.com/office/powerpoint/2010/main" val="3236503070"/>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B1F9-3162-7F04-9538-AF2C078CA803}"/>
              </a:ext>
            </a:extLst>
          </p:cNvPr>
          <p:cNvSpPr>
            <a:spLocks noGrp="1"/>
          </p:cNvSpPr>
          <p:nvPr>
            <p:ph type="title"/>
          </p:nvPr>
        </p:nvSpPr>
        <p:spPr>
          <a:xfrm>
            <a:off x="609600" y="704088"/>
            <a:ext cx="10972800" cy="898209"/>
          </a:xfrm>
        </p:spPr>
        <p:txBody>
          <a:bodyPr/>
          <a:lstStyle/>
          <a:p>
            <a:endParaRPr lang="en-IN" dirty="0"/>
          </a:p>
        </p:txBody>
      </p:sp>
      <p:sp>
        <p:nvSpPr>
          <p:cNvPr id="3" name="Content Placeholder 2">
            <a:extLst>
              <a:ext uri="{FF2B5EF4-FFF2-40B4-BE49-F238E27FC236}">
                <a16:creationId xmlns:a16="http://schemas.microsoft.com/office/drawing/2014/main" id="{86BDCC60-5E58-36E3-AA9D-6F1ABCC80952}"/>
              </a:ext>
            </a:extLst>
          </p:cNvPr>
          <p:cNvSpPr>
            <a:spLocks noGrp="1"/>
          </p:cNvSpPr>
          <p:nvPr>
            <p:ph idx="1"/>
          </p:nvPr>
        </p:nvSpPr>
        <p:spPr>
          <a:xfrm>
            <a:off x="609600" y="1602297"/>
            <a:ext cx="10972800" cy="4941116"/>
          </a:xfrm>
        </p:spPr>
        <p:txBody>
          <a:bodyPr>
            <a:normAutofit/>
          </a:bodyPr>
          <a:lstStyle/>
          <a:p>
            <a:pPr algn="just" fontAlgn="base"/>
            <a:r>
              <a:rPr lang="en-US" sz="2400" b="1" i="0" dirty="0">
                <a:solidFill>
                  <a:srgbClr val="000000"/>
                </a:solidFill>
                <a:effectLst/>
                <a:latin typeface="inherit"/>
              </a:rPr>
              <a:t>EPCG Export Obligation fulfilment through Third Party Exports</a:t>
            </a:r>
            <a:endParaRPr lang="en-US" sz="2400" b="0" i="0" dirty="0">
              <a:effectLst/>
              <a:latin typeface="Montserrat" panose="00000500000000000000" pitchFamily="2" charset="0"/>
            </a:endParaRPr>
          </a:p>
          <a:p>
            <a:pPr algn="just" fontAlgn="base">
              <a:buFont typeface="Arial" panose="020B0604020202020204" pitchFamily="34" charset="0"/>
              <a:buChar char="•"/>
            </a:pPr>
            <a:r>
              <a:rPr lang="en-US" sz="2400" b="0" i="0" dirty="0">
                <a:solidFill>
                  <a:srgbClr val="000000"/>
                </a:solidFill>
                <a:effectLst/>
                <a:latin typeface="georgia" panose="02040502050405020303" pitchFamily="18" charset="0"/>
              </a:rPr>
              <a:t>The finished goods exported by third party exporter should be manufactured by EPCG License holder or supporting manufacturer where the imported capital goods are installed as per the license.</a:t>
            </a:r>
            <a:endParaRPr lang="en-US" sz="2400" b="0" i="0" dirty="0">
              <a:solidFill>
                <a:srgbClr val="2C2C2C"/>
              </a:solidFill>
              <a:effectLst/>
              <a:latin typeface="inherit"/>
            </a:endParaRPr>
          </a:p>
          <a:p>
            <a:pPr algn="just" fontAlgn="base">
              <a:buFont typeface="Arial" panose="020B0604020202020204" pitchFamily="34" charset="0"/>
              <a:buChar char="•"/>
            </a:pPr>
            <a:r>
              <a:rPr lang="en-US" sz="2400" b="0" i="0" dirty="0">
                <a:solidFill>
                  <a:srgbClr val="000000"/>
                </a:solidFill>
                <a:effectLst/>
                <a:latin typeface="georgia" panose="02040502050405020303" pitchFamily="18" charset="0"/>
              </a:rPr>
              <a:t>The Authorisation holder name with license no. and Supporting Manufacturer details should be mentioned on the Shipping Bill or Bill of Export.</a:t>
            </a:r>
            <a:endParaRPr lang="en-US" sz="2400" b="0" i="0" dirty="0">
              <a:solidFill>
                <a:srgbClr val="2C2C2C"/>
              </a:solidFill>
              <a:effectLst/>
              <a:latin typeface="inherit"/>
            </a:endParaRPr>
          </a:p>
          <a:p>
            <a:pPr algn="just" fontAlgn="base">
              <a:buFont typeface="Arial" panose="020B0604020202020204" pitchFamily="34" charset="0"/>
              <a:buChar char="•"/>
            </a:pPr>
            <a:r>
              <a:rPr lang="en-US" sz="2400" b="0" i="0" dirty="0">
                <a:solidFill>
                  <a:srgbClr val="000000"/>
                </a:solidFill>
                <a:effectLst/>
                <a:latin typeface="georgia" panose="02040502050405020303" pitchFamily="18" charset="0"/>
              </a:rPr>
              <a:t>BRC, GR declaration, export order, and invoice should be in the name of third party exporter.</a:t>
            </a:r>
            <a:endParaRPr lang="en-US" sz="2400" b="0" i="0" dirty="0">
              <a:solidFill>
                <a:srgbClr val="2C2C2C"/>
              </a:solidFill>
              <a:effectLst/>
              <a:latin typeface="inherit"/>
            </a:endParaRPr>
          </a:p>
          <a:p>
            <a:pPr algn="just" fontAlgn="base">
              <a:buFont typeface="Arial" panose="020B0604020202020204" pitchFamily="34" charset="0"/>
              <a:buChar char="•"/>
            </a:pPr>
            <a:r>
              <a:rPr lang="en-US" sz="2400" b="0" i="0" dirty="0">
                <a:solidFill>
                  <a:srgbClr val="000000"/>
                </a:solidFill>
                <a:effectLst/>
                <a:latin typeface="inherit"/>
              </a:rPr>
              <a:t>Additional Documents required for the discharge of Export Obligation through the third party exports are:-</a:t>
            </a:r>
            <a:endParaRPr lang="en-US" sz="2400" b="0" i="0" dirty="0">
              <a:solidFill>
                <a:srgbClr val="2C2C2C"/>
              </a:solidFill>
              <a:effectLst/>
              <a:latin typeface="inherit"/>
            </a:endParaRPr>
          </a:p>
          <a:p>
            <a:endParaRPr lang="en-IN" dirty="0"/>
          </a:p>
        </p:txBody>
      </p:sp>
    </p:spTree>
    <p:extLst>
      <p:ext uri="{BB962C8B-B14F-4D97-AF65-F5344CB8AC3E}">
        <p14:creationId xmlns:p14="http://schemas.microsoft.com/office/powerpoint/2010/main" val="3783015668"/>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7863-9320-06AC-51B6-87B867DB51C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31D3C62-BAC6-7757-773C-08AB47DD8A50}"/>
              </a:ext>
            </a:extLst>
          </p:cNvPr>
          <p:cNvSpPr>
            <a:spLocks noGrp="1"/>
          </p:cNvSpPr>
          <p:nvPr>
            <p:ph idx="1"/>
          </p:nvPr>
        </p:nvSpPr>
        <p:spPr>
          <a:xfrm>
            <a:off x="609600" y="1935479"/>
            <a:ext cx="10972800" cy="4524043"/>
          </a:xfrm>
        </p:spPr>
        <p:txBody>
          <a:bodyPr>
            <a:normAutofit fontScale="70000" lnSpcReduction="20000"/>
          </a:bodyPr>
          <a:lstStyle/>
          <a:p>
            <a:pPr algn="just" fontAlgn="base">
              <a:lnSpc>
                <a:spcPct val="170000"/>
              </a:lnSpc>
              <a:buFont typeface="Arial" panose="020B0604020202020204" pitchFamily="34" charset="0"/>
              <a:buChar char="•"/>
            </a:pPr>
            <a:r>
              <a:rPr lang="en-US" sz="2800" b="0" i="0" dirty="0">
                <a:solidFill>
                  <a:srgbClr val="000000"/>
                </a:solidFill>
                <a:effectLst/>
                <a:latin typeface="georgia" panose="02040502050405020303" pitchFamily="18" charset="0"/>
              </a:rPr>
              <a:t>Copy of an agreement between the license holder and ultimate exporter, to export the finished goods manufactured by the authorization holder or supporting manufacturer for the fulfillment of export obligation against EPCG license.</a:t>
            </a:r>
            <a:endParaRPr lang="en-US" b="0" i="0" dirty="0">
              <a:solidFill>
                <a:srgbClr val="2C2C2C"/>
              </a:solidFill>
              <a:effectLst/>
              <a:latin typeface="inherit"/>
            </a:endParaRPr>
          </a:p>
          <a:p>
            <a:pPr algn="just" fontAlgn="base">
              <a:lnSpc>
                <a:spcPct val="170000"/>
              </a:lnSpc>
              <a:buFont typeface="Arial" panose="020B0604020202020204" pitchFamily="34" charset="0"/>
              <a:buChar char="•"/>
            </a:pPr>
            <a:r>
              <a:rPr lang="en-US" sz="2800" b="0" i="0" dirty="0">
                <a:solidFill>
                  <a:srgbClr val="000000"/>
                </a:solidFill>
                <a:effectLst/>
                <a:latin typeface="georgia" panose="02040502050405020303" pitchFamily="18" charset="0"/>
              </a:rPr>
              <a:t>Evidence of having dispatched the goods from authorization Holders factory premises to the ultimate exporter/port of export i.e. ARE-1 certificate issued by Central Excise / Tax invoice for export under GST rules certified by customs verifying the export with the shipping bill no., date and license no. or Invoice containing license no., date and time of dispatch in case factory unit is not registered with GST / Central Excise.</a:t>
            </a:r>
            <a:endParaRPr lang="en-US" b="0" i="0" dirty="0">
              <a:solidFill>
                <a:srgbClr val="2C2C2C"/>
              </a:solidFill>
              <a:effectLst/>
              <a:latin typeface="inherit"/>
            </a:endParaRPr>
          </a:p>
          <a:p>
            <a:endParaRPr lang="en-IN" dirty="0"/>
          </a:p>
        </p:txBody>
      </p:sp>
    </p:spTree>
    <p:extLst>
      <p:ext uri="{BB962C8B-B14F-4D97-AF65-F5344CB8AC3E}">
        <p14:creationId xmlns:p14="http://schemas.microsoft.com/office/powerpoint/2010/main" val="4104295823"/>
      </p:ext>
    </p:extLst>
  </p:cSld>
  <p:clrMapOvr>
    <a:overrideClrMapping bg1="lt1" tx1="dk1" bg2="lt2" tx2="dk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32D7-8038-C6B6-CC15-802145964EA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685EA50-7635-96DF-592C-A179E4CD5140}"/>
              </a:ext>
            </a:extLst>
          </p:cNvPr>
          <p:cNvSpPr>
            <a:spLocks noGrp="1"/>
          </p:cNvSpPr>
          <p:nvPr>
            <p:ph idx="1"/>
          </p:nvPr>
        </p:nvSpPr>
        <p:spPr/>
        <p:txBody>
          <a:bodyPr/>
          <a:lstStyle/>
          <a:p>
            <a:pPr algn="just" fontAlgn="base">
              <a:lnSpc>
                <a:spcPct val="170000"/>
              </a:lnSpc>
              <a:buFont typeface="Arial" panose="020B0604020202020204" pitchFamily="34" charset="0"/>
              <a:buChar char="•"/>
            </a:pPr>
            <a:r>
              <a:rPr lang="en-US" sz="2400" b="0" i="0" dirty="0">
                <a:solidFill>
                  <a:srgbClr val="000000"/>
                </a:solidFill>
                <a:effectLst/>
                <a:latin typeface="georgia" panose="02040502050405020303" pitchFamily="18" charset="0"/>
              </a:rPr>
              <a:t>Lorry Receipt / Logistical proof for clarifying that the finished goods are moved from the premises of the authorization holder to the third party/port registered for export.</a:t>
            </a:r>
            <a:endParaRPr lang="en-US" b="0" i="0" dirty="0">
              <a:solidFill>
                <a:srgbClr val="2C2C2C"/>
              </a:solidFill>
              <a:effectLst/>
              <a:latin typeface="inherit"/>
            </a:endParaRPr>
          </a:p>
          <a:p>
            <a:pPr algn="just" fontAlgn="base">
              <a:lnSpc>
                <a:spcPct val="170000"/>
              </a:lnSpc>
              <a:buFont typeface="Arial" panose="020B0604020202020204" pitchFamily="34" charset="0"/>
              <a:buChar char="•"/>
            </a:pPr>
            <a:r>
              <a:rPr lang="en-US" sz="2400" b="0" i="0" dirty="0">
                <a:solidFill>
                  <a:srgbClr val="000000"/>
                </a:solidFill>
                <a:effectLst/>
                <a:latin typeface="georgia" panose="02040502050405020303" pitchFamily="18" charset="0"/>
              </a:rPr>
              <a:t>A disclaimer certificate from third party exporter that the shipping bills and E-BRC utilized shall not be used in any other EPCG License for the fulfilment of Export Obligation.</a:t>
            </a:r>
            <a:endParaRPr lang="en-US" b="0" i="0" dirty="0">
              <a:solidFill>
                <a:srgbClr val="2C2C2C"/>
              </a:solidFill>
              <a:effectLst/>
              <a:latin typeface="inherit"/>
            </a:endParaRPr>
          </a:p>
          <a:p>
            <a:endParaRPr lang="en-IN" dirty="0"/>
          </a:p>
        </p:txBody>
      </p:sp>
    </p:spTree>
    <p:extLst>
      <p:ext uri="{BB962C8B-B14F-4D97-AF65-F5344CB8AC3E}">
        <p14:creationId xmlns:p14="http://schemas.microsoft.com/office/powerpoint/2010/main" val="2128080456"/>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BEC2-8E81-B3E6-AB94-43CAD7D5886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F002B98-989A-6D00-5A43-825F85CF53DB}"/>
              </a:ext>
            </a:extLst>
          </p:cNvPr>
          <p:cNvSpPr>
            <a:spLocks noGrp="1"/>
          </p:cNvSpPr>
          <p:nvPr>
            <p:ph idx="1"/>
          </p:nvPr>
        </p:nvSpPr>
        <p:spPr/>
        <p:txBody>
          <a:bodyPr/>
          <a:lstStyle/>
          <a:p>
            <a:r>
              <a:rPr lang="en-IN" dirty="0"/>
              <a:t>Imported capital goods shall be subject to Actual User condition till export obligation is completed and Export Obligation Discharge Certificate (EODC) is granted – Para 5.3 of FTP 2023</a:t>
            </a:r>
          </a:p>
          <a:p>
            <a:r>
              <a:rPr lang="en-IN" dirty="0"/>
              <a:t>Capital goods can be disposed of after EODC is granted.</a:t>
            </a:r>
          </a:p>
          <a:p>
            <a:endParaRPr lang="en-IN" dirty="0"/>
          </a:p>
        </p:txBody>
      </p:sp>
    </p:spTree>
    <p:extLst>
      <p:ext uri="{BB962C8B-B14F-4D97-AF65-F5344CB8AC3E}">
        <p14:creationId xmlns:p14="http://schemas.microsoft.com/office/powerpoint/2010/main" val="17067390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CFBE-4419-223E-3E84-D59952C5B44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2F4E124-3BD7-1FEE-EF45-15066E99A3E3}"/>
              </a:ext>
            </a:extLst>
          </p:cNvPr>
          <p:cNvSpPr>
            <a:spLocks noGrp="1"/>
          </p:cNvSpPr>
          <p:nvPr>
            <p:ph idx="1"/>
          </p:nvPr>
        </p:nvSpPr>
        <p:spPr/>
        <p:txBody>
          <a:bodyPr>
            <a:normAutofit fontScale="77500" lnSpcReduction="20000"/>
          </a:bodyPr>
          <a:lstStyle/>
          <a:p>
            <a:pPr algn="l" fontAlgn="base"/>
            <a:r>
              <a:rPr lang="en-US" b="1" i="0" dirty="0">
                <a:solidFill>
                  <a:srgbClr val="2C2C2C"/>
                </a:solidFill>
                <a:effectLst/>
                <a:highlight>
                  <a:srgbClr val="FFFFFF"/>
                </a:highlight>
                <a:latin typeface="Montserrat" panose="00000500000000000000" pitchFamily="2" charset="0"/>
              </a:rPr>
              <a:t>Documents required to obtain EPCG license from DGFT.</a:t>
            </a:r>
          </a:p>
          <a:p>
            <a:pPr algn="l" fontAlgn="base"/>
            <a:r>
              <a:rPr lang="en-US" b="0" i="0" dirty="0">
                <a:solidFill>
                  <a:srgbClr val="2C2C2C"/>
                </a:solidFill>
                <a:effectLst/>
                <a:highlight>
                  <a:srgbClr val="FFFFFF"/>
                </a:highlight>
                <a:latin typeface="Montserrat" panose="00000500000000000000" pitchFamily="2" charset="0"/>
              </a:rPr>
              <a:t>The following documents will be required for EPCG Online Application:</a:t>
            </a:r>
          </a:p>
          <a:p>
            <a:pPr algn="l" fontAlgn="base">
              <a:buFont typeface="+mj-lt"/>
              <a:buAutoNum type="arabicPeriod"/>
            </a:pPr>
            <a:r>
              <a:rPr lang="en-US" b="0" i="0" dirty="0">
                <a:solidFill>
                  <a:srgbClr val="2C2C2C"/>
                </a:solidFill>
                <a:effectLst/>
                <a:highlight>
                  <a:srgbClr val="FFFFFF"/>
                </a:highlight>
                <a:latin typeface="Montserrat" panose="00000500000000000000" pitchFamily="2" charset="0"/>
              </a:rPr>
              <a:t>Pro forma Invoice/Purchase order of the Capital Goods/Machinery.</a:t>
            </a:r>
          </a:p>
          <a:p>
            <a:pPr algn="l" fontAlgn="base">
              <a:buFont typeface="+mj-lt"/>
              <a:buAutoNum type="arabicPeriod"/>
            </a:pPr>
            <a:r>
              <a:rPr lang="en-US" b="0" i="0" dirty="0">
                <a:solidFill>
                  <a:srgbClr val="2C2C2C"/>
                </a:solidFill>
                <a:effectLst/>
                <a:highlight>
                  <a:srgbClr val="FFFFFF"/>
                </a:highlight>
                <a:latin typeface="Montserrat" panose="00000500000000000000" pitchFamily="2" charset="0"/>
              </a:rPr>
              <a:t>Copy of IEC, RCMC, MSME &amp; Central excise registration &amp; GST Certificate.</a:t>
            </a:r>
          </a:p>
          <a:p>
            <a:pPr algn="l" fontAlgn="base">
              <a:buFont typeface="+mj-lt"/>
              <a:buAutoNum type="arabicPeriod"/>
            </a:pPr>
            <a:r>
              <a:rPr lang="en-US" b="0" i="0" dirty="0">
                <a:solidFill>
                  <a:srgbClr val="2C2C2C"/>
                </a:solidFill>
                <a:effectLst/>
                <a:highlight>
                  <a:srgbClr val="FFFFFF"/>
                </a:highlight>
                <a:latin typeface="Montserrat" panose="00000500000000000000" pitchFamily="2" charset="0"/>
              </a:rPr>
              <a:t>Details of Capital Goods sought to be imported with HSN code/Name, Model Number, and Technical Description.</a:t>
            </a:r>
          </a:p>
          <a:p>
            <a:pPr algn="l" fontAlgn="base">
              <a:buFont typeface="+mj-lt"/>
              <a:buAutoNum type="arabicPeriod"/>
            </a:pPr>
            <a:r>
              <a:rPr lang="en-US" b="0" i="0" dirty="0">
                <a:solidFill>
                  <a:srgbClr val="2C2C2C"/>
                </a:solidFill>
                <a:effectLst/>
                <a:highlight>
                  <a:srgbClr val="FFFFFF"/>
                </a:highlight>
                <a:latin typeface="Montserrat" panose="00000500000000000000" pitchFamily="2" charset="0"/>
              </a:rPr>
              <a:t>List of Products to be exported using the above machinery with HSN code.</a:t>
            </a:r>
          </a:p>
          <a:p>
            <a:pPr algn="l" fontAlgn="base">
              <a:buFont typeface="+mj-lt"/>
              <a:buAutoNum type="arabicPeriod"/>
            </a:pPr>
            <a:r>
              <a:rPr lang="en-US" b="0" i="0" dirty="0">
                <a:solidFill>
                  <a:srgbClr val="2C2C2C"/>
                </a:solidFill>
                <a:effectLst/>
                <a:highlight>
                  <a:srgbClr val="FFFFFF"/>
                </a:highlight>
                <a:latin typeface="Montserrat" panose="00000500000000000000" pitchFamily="2" charset="0"/>
              </a:rPr>
              <a:t>Chartered Engineer Certificate showing the nexus between the Capital Goods and the products to be exported.</a:t>
            </a:r>
          </a:p>
          <a:p>
            <a:pPr algn="l" fontAlgn="base">
              <a:buFont typeface="+mj-lt"/>
              <a:buAutoNum type="arabicPeriod"/>
            </a:pPr>
            <a:r>
              <a:rPr lang="en-US" b="0" i="0" dirty="0">
                <a:solidFill>
                  <a:srgbClr val="2C2C2C"/>
                </a:solidFill>
                <a:effectLst/>
                <a:highlight>
                  <a:srgbClr val="FFFFFF"/>
                </a:highlight>
                <a:latin typeface="Montserrat" panose="00000500000000000000" pitchFamily="2" charset="0"/>
              </a:rPr>
              <a:t>Factory Address where the machine will be installed.</a:t>
            </a:r>
          </a:p>
          <a:p>
            <a:pPr algn="l" fontAlgn="base">
              <a:buFont typeface="+mj-lt"/>
              <a:buAutoNum type="arabicPeriod"/>
            </a:pPr>
            <a:r>
              <a:rPr lang="en-US" b="0" i="0" dirty="0">
                <a:solidFill>
                  <a:srgbClr val="2C2C2C"/>
                </a:solidFill>
                <a:effectLst/>
                <a:highlight>
                  <a:srgbClr val="FFFFFF"/>
                </a:highlight>
                <a:latin typeface="Montserrat" panose="00000500000000000000" pitchFamily="2" charset="0"/>
              </a:rPr>
              <a:t>Stepwise Process/Flow Chart indicating the stages where the capital goods are to be used.</a:t>
            </a:r>
          </a:p>
          <a:p>
            <a:pPr algn="l" fontAlgn="base">
              <a:buFont typeface="+mj-lt"/>
              <a:buAutoNum type="arabicPeriod"/>
            </a:pPr>
            <a:r>
              <a:rPr lang="en-US" b="0" i="0" dirty="0">
                <a:solidFill>
                  <a:srgbClr val="2C2C2C"/>
                </a:solidFill>
                <a:effectLst/>
                <a:highlight>
                  <a:srgbClr val="FFFFFF"/>
                </a:highlight>
                <a:latin typeface="Montserrat" panose="00000500000000000000" pitchFamily="2" charset="0"/>
              </a:rPr>
              <a:t>End-use of Capital Goods for Export products and stage where and how to be used. (Detailed Explanation)</a:t>
            </a:r>
          </a:p>
          <a:p>
            <a:endParaRPr lang="en-IN" dirty="0"/>
          </a:p>
        </p:txBody>
      </p:sp>
    </p:spTree>
    <p:extLst>
      <p:ext uri="{BB962C8B-B14F-4D97-AF65-F5344CB8AC3E}">
        <p14:creationId xmlns:p14="http://schemas.microsoft.com/office/powerpoint/2010/main" val="30860971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EE57-7E83-8BED-F7E6-AF5293BDCD49}"/>
              </a:ext>
            </a:extLst>
          </p:cNvPr>
          <p:cNvSpPr>
            <a:spLocks noGrp="1"/>
          </p:cNvSpPr>
          <p:nvPr>
            <p:ph type="title"/>
          </p:nvPr>
        </p:nvSpPr>
        <p:spPr>
          <a:xfrm>
            <a:off x="609600" y="704088"/>
            <a:ext cx="10972800" cy="520863"/>
          </a:xfrm>
        </p:spPr>
        <p:txBody>
          <a:bodyPr>
            <a:noAutofit/>
          </a:bodyPr>
          <a:lstStyle/>
          <a:p>
            <a:r>
              <a:rPr lang="en-IN" sz="3200" dirty="0"/>
              <a:t>Nexus certificate</a:t>
            </a:r>
          </a:p>
        </p:txBody>
      </p:sp>
      <p:sp>
        <p:nvSpPr>
          <p:cNvPr id="3" name="Content Placeholder 2">
            <a:extLst>
              <a:ext uri="{FF2B5EF4-FFF2-40B4-BE49-F238E27FC236}">
                <a16:creationId xmlns:a16="http://schemas.microsoft.com/office/drawing/2014/main" id="{0983FACA-BC27-05B3-FD83-926F4BB510E3}"/>
              </a:ext>
            </a:extLst>
          </p:cNvPr>
          <p:cNvSpPr>
            <a:spLocks noGrp="1"/>
          </p:cNvSpPr>
          <p:nvPr>
            <p:ph idx="1"/>
          </p:nvPr>
        </p:nvSpPr>
        <p:spPr>
          <a:xfrm>
            <a:off x="609600" y="1224951"/>
            <a:ext cx="10972800" cy="5313872"/>
          </a:xfrm>
        </p:spPr>
        <p:txBody>
          <a:bodyPr>
            <a:normAutofit fontScale="55000" lnSpcReduction="20000"/>
          </a:bodyPr>
          <a:lstStyle/>
          <a:p>
            <a:r>
              <a:rPr lang="en-US" dirty="0"/>
              <a:t>APPENDIX -5A FORMAT OF CHARTERED ENGINEER CERTIFICATE FOR NEXUS UNDER EPCG SCHEME (To be furnished on the letterhead of the Chartered Engineer) </a:t>
            </a:r>
          </a:p>
          <a:p>
            <a:r>
              <a:rPr lang="en-US" dirty="0"/>
              <a:t>A. I have examined the applicant firm’s/company’s import requirement for the Capital Good(s) with respect to their nexus with the pre-production/production/post-production activity undertaken by the firm/company and with reference to their endorsement in MSME/Industrial </a:t>
            </a:r>
            <a:r>
              <a:rPr lang="en-US" dirty="0" err="1"/>
              <a:t>Licence</a:t>
            </a:r>
            <a:r>
              <a:rPr lang="en-US" dirty="0"/>
              <a:t>/IEM/LOI as mentioned in ‘</a:t>
            </a:r>
            <a:r>
              <a:rPr lang="en-US" dirty="0" err="1"/>
              <a:t>Aayaat</a:t>
            </a:r>
            <a:r>
              <a:rPr lang="en-US" dirty="0"/>
              <a:t> </a:t>
            </a:r>
            <a:r>
              <a:rPr lang="en-US" dirty="0" err="1"/>
              <a:t>Niryaat</a:t>
            </a:r>
            <a:r>
              <a:rPr lang="en-US" dirty="0"/>
              <a:t> Form’ and I hereby certify that the Capital Good(s) proposed to be imported under EPCG Scheme by M/</a:t>
            </a:r>
            <a:r>
              <a:rPr lang="en-US" dirty="0" err="1"/>
              <a:t>s.______________having</a:t>
            </a:r>
            <a:r>
              <a:rPr lang="en-US" dirty="0"/>
              <a:t> IEC </a:t>
            </a:r>
            <a:r>
              <a:rPr lang="en-US" dirty="0" err="1"/>
              <a:t>number______________and</a:t>
            </a:r>
            <a:r>
              <a:rPr lang="en-US" dirty="0"/>
              <a:t> PAN number______________ is/are required for use at the pre-production/production/post-production stage for manufacture of the export product (s)/rendering service(s) as per the details given below:- </a:t>
            </a:r>
          </a:p>
          <a:p>
            <a:pPr lvl="1"/>
            <a:r>
              <a:rPr lang="en-US" dirty="0"/>
              <a:t>1. Name, Model Number and Technical Description of the Capital Good (s) to be imported </a:t>
            </a:r>
          </a:p>
          <a:p>
            <a:pPr lvl="1"/>
            <a:r>
              <a:rPr lang="en-US" dirty="0"/>
              <a:t>2. Quantity required with justification thereof </a:t>
            </a:r>
          </a:p>
          <a:p>
            <a:pPr lvl="1"/>
            <a:r>
              <a:rPr lang="en-US" dirty="0"/>
              <a:t>3. Export products /Services rendered to which Capital Good(s) is/are related </a:t>
            </a:r>
          </a:p>
          <a:p>
            <a:pPr lvl="1"/>
            <a:r>
              <a:rPr lang="en-US" dirty="0"/>
              <a:t>4. Stepwise Process/Flow Chart indicating the stages where the capital goods are to be  used</a:t>
            </a:r>
          </a:p>
          <a:p>
            <a:endParaRPr lang="en-US" dirty="0"/>
          </a:p>
          <a:p>
            <a:r>
              <a:rPr lang="en-US" dirty="0"/>
              <a:t> B. I have examined the applicant firm’s/company’s declaration on the wastages anticipated at the time of installation of capital goods and certify that the wastage claimed by the applicant i.e.________(item-wise percentage where wastage is being claimed) is reasonable. (please strike off, if not applicable) </a:t>
            </a:r>
          </a:p>
          <a:p>
            <a:endParaRPr lang="en-US" dirty="0"/>
          </a:p>
          <a:p>
            <a:r>
              <a:rPr lang="en-US" dirty="0"/>
              <a:t>Signature &amp; Seal of Chartered Engineer </a:t>
            </a:r>
          </a:p>
          <a:p>
            <a:endParaRPr lang="en-US" dirty="0"/>
          </a:p>
          <a:p>
            <a:r>
              <a:rPr lang="en-US" dirty="0"/>
              <a:t>Place Date </a:t>
            </a:r>
          </a:p>
          <a:p>
            <a:r>
              <a:rPr lang="en-US" dirty="0"/>
              <a:t>Registration Number Address Telephone / Mobile E-mail: </a:t>
            </a:r>
          </a:p>
          <a:p>
            <a:r>
              <a:rPr lang="en-US" dirty="0"/>
              <a:t>Name &amp; Address of the Institution with which registered </a:t>
            </a:r>
          </a:p>
          <a:p>
            <a:endParaRPr lang="en-US" dirty="0"/>
          </a:p>
          <a:p>
            <a:r>
              <a:rPr lang="en-US" dirty="0"/>
              <a:t>Note: - 1. Additional sheets, wherever required, may be attached. 2. Each page of the Certificate has to be signed by the Chartered Engineer.</a:t>
            </a:r>
            <a:endParaRPr lang="en-IN" dirty="0"/>
          </a:p>
        </p:txBody>
      </p:sp>
    </p:spTree>
    <p:extLst>
      <p:ext uri="{BB962C8B-B14F-4D97-AF65-F5344CB8AC3E}">
        <p14:creationId xmlns:p14="http://schemas.microsoft.com/office/powerpoint/2010/main" val="362219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Evolution of Customs</a:t>
            </a:r>
            <a:endParaRPr lang="en-US" dirty="0"/>
          </a:p>
        </p:txBody>
      </p:sp>
      <p:graphicFrame>
        <p:nvGraphicFramePr>
          <p:cNvPr id="4" name="Content Placeholder 3"/>
          <p:cNvGraphicFramePr>
            <a:graphicFrameLocks noGrp="1"/>
          </p:cNvGraphicFramePr>
          <p:nvPr>
            <p:ph idx="1"/>
          </p:nvPr>
        </p:nvGraphicFramePr>
        <p:xfrm>
          <a:off x="762000" y="1847088"/>
          <a:ext cx="10820400" cy="4807709"/>
        </p:xfrm>
        <a:graphic>
          <a:graphicData uri="http://schemas.openxmlformats.org/drawingml/2006/table">
            <a:tbl>
              <a:tblPr firstRow="1" bandRow="1">
                <a:tableStyleId>{5C22544A-7EE6-4342-B048-85BDC9FD1C3A}</a:tableStyleId>
              </a:tblPr>
              <a:tblGrid>
                <a:gridCol w="2028803">
                  <a:extLst>
                    <a:ext uri="{9D8B030D-6E8A-4147-A177-3AD203B41FA5}">
                      <a16:colId xmlns:a16="http://schemas.microsoft.com/office/drawing/2014/main" val="20000"/>
                    </a:ext>
                  </a:extLst>
                </a:gridCol>
                <a:gridCol w="8791597">
                  <a:extLst>
                    <a:ext uri="{9D8B030D-6E8A-4147-A177-3AD203B41FA5}">
                      <a16:colId xmlns:a16="http://schemas.microsoft.com/office/drawing/2014/main" val="20001"/>
                    </a:ext>
                  </a:extLst>
                </a:gridCol>
              </a:tblGrid>
              <a:tr h="523044">
                <a:tc>
                  <a:txBody>
                    <a:bodyPr/>
                    <a:lstStyle/>
                    <a:p>
                      <a:r>
                        <a:rPr lang="en-IN" dirty="0"/>
                        <a:t>Year</a:t>
                      </a:r>
                      <a:endParaRPr lang="en-US" dirty="0"/>
                    </a:p>
                  </a:txBody>
                  <a:tcPr marL="80998" marR="80998"/>
                </a:tc>
                <a:tc>
                  <a:txBody>
                    <a:bodyPr/>
                    <a:lstStyle/>
                    <a:p>
                      <a:r>
                        <a:rPr lang="en-IN" dirty="0"/>
                        <a:t>Progress</a:t>
                      </a:r>
                      <a:endParaRPr lang="en-US" dirty="0"/>
                    </a:p>
                  </a:txBody>
                  <a:tcPr marL="80998" marR="80998"/>
                </a:tc>
                <a:extLst>
                  <a:ext uri="{0D108BD9-81ED-4DB2-BD59-A6C34878D82A}">
                    <a16:rowId xmlns:a16="http://schemas.microsoft.com/office/drawing/2014/main" val="10000"/>
                  </a:ext>
                </a:extLst>
              </a:tr>
              <a:tr h="523044">
                <a:tc>
                  <a:txBody>
                    <a:bodyPr/>
                    <a:lstStyle/>
                    <a:p>
                      <a:r>
                        <a:rPr lang="en-IN" dirty="0"/>
                        <a:t>1788</a:t>
                      </a:r>
                      <a:endParaRPr lang="en-US" dirty="0"/>
                    </a:p>
                  </a:txBody>
                  <a:tcPr marL="80998" marR="80998"/>
                </a:tc>
                <a:tc>
                  <a:txBody>
                    <a:bodyPr/>
                    <a:lstStyle/>
                    <a:p>
                      <a:r>
                        <a:rPr lang="en-IN" dirty="0"/>
                        <a:t>Customs duty collection</a:t>
                      </a:r>
                      <a:r>
                        <a:rPr lang="en-IN" baseline="0" dirty="0"/>
                        <a:t> was abolished by Lord Cornwallis</a:t>
                      </a:r>
                    </a:p>
                  </a:txBody>
                  <a:tcPr marL="80998" marR="80998"/>
                </a:tc>
                <a:extLst>
                  <a:ext uri="{0D108BD9-81ED-4DB2-BD59-A6C34878D82A}">
                    <a16:rowId xmlns:a16="http://schemas.microsoft.com/office/drawing/2014/main" val="10001"/>
                  </a:ext>
                </a:extLst>
              </a:tr>
              <a:tr h="523044">
                <a:tc>
                  <a:txBody>
                    <a:bodyPr/>
                    <a:lstStyle/>
                    <a:p>
                      <a:r>
                        <a:rPr lang="en-IN" dirty="0"/>
                        <a:t>1801</a:t>
                      </a:r>
                      <a:endParaRPr lang="en-US" dirty="0"/>
                    </a:p>
                  </a:txBody>
                  <a:tcPr marL="80998" marR="80998"/>
                </a:tc>
                <a:tc>
                  <a:txBody>
                    <a:bodyPr/>
                    <a:lstStyle/>
                    <a:p>
                      <a:r>
                        <a:rPr lang="en-IN" baseline="0" dirty="0"/>
                        <a:t>Reintroduced </a:t>
                      </a:r>
                    </a:p>
                  </a:txBody>
                  <a:tcPr marL="80998" marR="80998"/>
                </a:tc>
                <a:extLst>
                  <a:ext uri="{0D108BD9-81ED-4DB2-BD59-A6C34878D82A}">
                    <a16:rowId xmlns:a16="http://schemas.microsoft.com/office/drawing/2014/main" val="10002"/>
                  </a:ext>
                </a:extLst>
              </a:tr>
              <a:tr h="523044">
                <a:tc>
                  <a:txBody>
                    <a:bodyPr/>
                    <a:lstStyle/>
                    <a:p>
                      <a:r>
                        <a:rPr lang="en-IN" dirty="0"/>
                        <a:t>1878</a:t>
                      </a:r>
                      <a:endParaRPr lang="en-US" dirty="0"/>
                    </a:p>
                  </a:txBody>
                  <a:tcPr marL="80998" marR="80998"/>
                </a:tc>
                <a:tc>
                  <a:txBody>
                    <a:bodyPr/>
                    <a:lstStyle/>
                    <a:p>
                      <a:r>
                        <a:rPr lang="en-IN" baseline="0" dirty="0"/>
                        <a:t>Sea Customs Act enacted</a:t>
                      </a:r>
                    </a:p>
                  </a:txBody>
                  <a:tcPr marL="80998" marR="80998"/>
                </a:tc>
                <a:extLst>
                  <a:ext uri="{0D108BD9-81ED-4DB2-BD59-A6C34878D82A}">
                    <a16:rowId xmlns:a16="http://schemas.microsoft.com/office/drawing/2014/main" val="10003"/>
                  </a:ext>
                </a:extLst>
              </a:tr>
              <a:tr h="523044">
                <a:tc>
                  <a:txBody>
                    <a:bodyPr/>
                    <a:lstStyle/>
                    <a:p>
                      <a:r>
                        <a:rPr lang="en-IN" dirty="0"/>
                        <a:t>1924</a:t>
                      </a:r>
                      <a:endParaRPr lang="en-US" dirty="0"/>
                    </a:p>
                  </a:txBody>
                  <a:tcPr marL="80998" marR="80998"/>
                </a:tc>
                <a:tc>
                  <a:txBody>
                    <a:bodyPr/>
                    <a:lstStyle/>
                    <a:p>
                      <a:r>
                        <a:rPr lang="en-IN" baseline="0" dirty="0"/>
                        <a:t>Land Customs Act enacted</a:t>
                      </a:r>
                    </a:p>
                  </a:txBody>
                  <a:tcPr marL="80998" marR="80998"/>
                </a:tc>
                <a:extLst>
                  <a:ext uri="{0D108BD9-81ED-4DB2-BD59-A6C34878D82A}">
                    <a16:rowId xmlns:a16="http://schemas.microsoft.com/office/drawing/2014/main" val="10004"/>
                  </a:ext>
                </a:extLst>
              </a:tr>
              <a:tr h="902790">
                <a:tc>
                  <a:txBody>
                    <a:bodyPr/>
                    <a:lstStyle/>
                    <a:p>
                      <a:r>
                        <a:rPr lang="en-IN" dirty="0"/>
                        <a:t>1934</a:t>
                      </a:r>
                      <a:endParaRPr lang="en-US" dirty="0"/>
                    </a:p>
                  </a:txBody>
                  <a:tcPr marL="80998" marR="80998"/>
                </a:tc>
                <a:tc>
                  <a:txBody>
                    <a:bodyPr/>
                    <a:lstStyle/>
                    <a:p>
                      <a:r>
                        <a:rPr lang="en-IN" baseline="0" dirty="0"/>
                        <a:t>Air customs was controlled by Indian Aircraft Act 1934 , earlier it was 1911</a:t>
                      </a:r>
                    </a:p>
                  </a:txBody>
                  <a:tcPr marL="80998" marR="80998"/>
                </a:tc>
                <a:extLst>
                  <a:ext uri="{0D108BD9-81ED-4DB2-BD59-A6C34878D82A}">
                    <a16:rowId xmlns:a16="http://schemas.microsoft.com/office/drawing/2014/main" val="10005"/>
                  </a:ext>
                </a:extLst>
              </a:tr>
              <a:tr h="1289699">
                <a:tc>
                  <a:txBody>
                    <a:bodyPr/>
                    <a:lstStyle/>
                    <a:p>
                      <a:r>
                        <a:rPr lang="en-IN" dirty="0"/>
                        <a:t>1962</a:t>
                      </a:r>
                      <a:endParaRPr lang="en-US" dirty="0"/>
                    </a:p>
                  </a:txBody>
                  <a:tcPr marL="80998" marR="80998"/>
                </a:tc>
                <a:tc>
                  <a:txBody>
                    <a:bodyPr/>
                    <a:lstStyle/>
                    <a:p>
                      <a:r>
                        <a:rPr lang="en-GB" sz="1800" kern="1200" dirty="0">
                          <a:solidFill>
                            <a:schemeClr val="dk1"/>
                          </a:solidFill>
                          <a:latin typeface="+mn-lt"/>
                          <a:ea typeface="+mn-ea"/>
                          <a:cs typeface="+mn-cs"/>
                        </a:rPr>
                        <a:t>Customs Act, 1962, repealed</a:t>
                      </a:r>
                      <a:r>
                        <a:rPr lang="en-GB" sz="1800" kern="1200" baseline="0" dirty="0">
                          <a:solidFill>
                            <a:schemeClr val="dk1"/>
                          </a:solidFill>
                          <a:latin typeface="+mn-lt"/>
                          <a:ea typeface="+mn-ea"/>
                          <a:cs typeface="+mn-cs"/>
                        </a:rPr>
                        <a:t> </a:t>
                      </a:r>
                      <a:r>
                        <a:rPr lang="en-GB" sz="1800" kern="1200" dirty="0">
                          <a:solidFill>
                            <a:schemeClr val="dk1"/>
                          </a:solidFill>
                          <a:latin typeface="+mn-lt"/>
                          <a:ea typeface="+mn-ea"/>
                          <a:cs typeface="+mn-cs"/>
                        </a:rPr>
                        <a:t>all the earlier enactments</a:t>
                      </a:r>
                      <a:r>
                        <a:rPr lang="en-GB" sz="1800" kern="1200" baseline="0" dirty="0">
                          <a:solidFill>
                            <a:schemeClr val="dk1"/>
                          </a:solidFill>
                          <a:latin typeface="+mn-lt"/>
                          <a:ea typeface="+mn-ea"/>
                          <a:cs typeface="+mn-cs"/>
                        </a:rPr>
                        <a:t> and consolidated Air , Sea and Land customs</a:t>
                      </a:r>
                      <a:endParaRPr lang="en-GB" sz="1800" kern="1200" dirty="0">
                        <a:solidFill>
                          <a:schemeClr val="dk1"/>
                        </a:solidFill>
                        <a:latin typeface="+mn-lt"/>
                        <a:ea typeface="+mn-ea"/>
                        <a:cs typeface="+mn-cs"/>
                      </a:endParaRPr>
                    </a:p>
                    <a:p>
                      <a:endParaRPr lang="en-IN" baseline="0" dirty="0"/>
                    </a:p>
                  </a:txBody>
                  <a:tcPr marL="80998" marR="80998"/>
                </a:tc>
                <a:extLst>
                  <a:ext uri="{0D108BD9-81ED-4DB2-BD59-A6C34878D82A}">
                    <a16:rowId xmlns:a16="http://schemas.microsoft.com/office/drawing/2014/main" val="10006"/>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8D47-DD1D-3C9B-67CC-BAB2FAA89883}"/>
              </a:ext>
            </a:extLst>
          </p:cNvPr>
          <p:cNvSpPr>
            <a:spLocks noGrp="1"/>
          </p:cNvSpPr>
          <p:nvPr>
            <p:ph type="title"/>
          </p:nvPr>
        </p:nvSpPr>
        <p:spPr>
          <a:xfrm>
            <a:off x="609600" y="704088"/>
            <a:ext cx="11074400" cy="2839212"/>
          </a:xfrm>
        </p:spPr>
        <p:txBody>
          <a:bodyPr/>
          <a:lstStyle/>
          <a:p>
            <a:r>
              <a:rPr lang="en-IN" b="1"/>
              <a:t>EOU/EHTP/STP/BTP</a:t>
            </a:r>
            <a:endParaRPr lang="en-IN" b="1" dirty="0"/>
          </a:p>
        </p:txBody>
      </p:sp>
    </p:spTree>
    <p:extLst>
      <p:ext uri="{BB962C8B-B14F-4D97-AF65-F5344CB8AC3E}">
        <p14:creationId xmlns:p14="http://schemas.microsoft.com/office/powerpoint/2010/main" val="1715560142"/>
      </p:ext>
    </p:extLst>
  </p:cSld>
  <p:clrMapOvr>
    <a:overrideClrMapping bg1="lt1" tx1="dk1" bg2="lt2" tx2="dk2" accent1="accent1" accent2="accent2" accent3="accent3" accent4="accent4" accent5="accent5" accent6="accent6" hlink="hlink" folHlink="folHlink"/>
  </p:clrMapOvr>
</p:sld>
</file>

<file path=ppt/slides/slide12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1720-FC8E-D838-1262-032748C84116}"/>
              </a:ext>
            </a:extLst>
          </p:cNvPr>
          <p:cNvSpPr>
            <a:spLocks noGrp="1"/>
          </p:cNvSpPr>
          <p:nvPr>
            <p:ph type="title"/>
          </p:nvPr>
        </p:nvSpPr>
        <p:spPr/>
        <p:txBody>
          <a:bodyPr/>
          <a:lstStyle/>
          <a:p>
            <a:r>
              <a:rPr lang="en-IN" dirty="0"/>
              <a:t>EOU/EHTP/STP/BTP</a:t>
            </a:r>
          </a:p>
        </p:txBody>
      </p:sp>
      <p:sp>
        <p:nvSpPr>
          <p:cNvPr id="3" name="Content Placeholder 2">
            <a:extLst>
              <a:ext uri="{FF2B5EF4-FFF2-40B4-BE49-F238E27FC236}">
                <a16:creationId xmlns:a16="http://schemas.microsoft.com/office/drawing/2014/main" id="{B033A29D-47BB-B7A1-1FB6-70D5ACC870B7}"/>
              </a:ext>
            </a:extLst>
          </p:cNvPr>
          <p:cNvSpPr>
            <a:spLocks noGrp="1"/>
          </p:cNvSpPr>
          <p:nvPr>
            <p:ph idx="1"/>
          </p:nvPr>
        </p:nvSpPr>
        <p:spPr/>
        <p:txBody>
          <a:bodyPr>
            <a:normAutofit lnSpcReduction="10000"/>
          </a:bodyPr>
          <a:lstStyle/>
          <a:p>
            <a:pPr algn="just">
              <a:lnSpc>
                <a:spcPct val="150000"/>
              </a:lnSpc>
            </a:pPr>
            <a:r>
              <a:rPr lang="en-IN" dirty="0">
                <a:latin typeface="+mj-lt"/>
              </a:rPr>
              <a:t>EOU/EHTP/STP/BTP are covered under Chapter 6 of Foreign Trade Policy</a:t>
            </a:r>
          </a:p>
          <a:p>
            <a:pPr algn="just">
              <a:lnSpc>
                <a:spcPct val="150000"/>
              </a:lnSpc>
            </a:pPr>
            <a:r>
              <a:rPr lang="en-US" b="0" i="0" dirty="0">
                <a:solidFill>
                  <a:srgbClr val="696F6F"/>
                </a:solidFill>
                <a:effectLst/>
                <a:latin typeface="+mj-lt"/>
              </a:rPr>
              <a:t>The Export Oriented Units (EOU) scheme was introduced to boost exports, increase foreign earnings and created employment in India.</a:t>
            </a:r>
          </a:p>
          <a:p>
            <a:pPr algn="just">
              <a:lnSpc>
                <a:spcPct val="150000"/>
              </a:lnSpc>
            </a:pPr>
            <a:r>
              <a:rPr lang="en-US" b="0" i="0" dirty="0">
                <a:solidFill>
                  <a:srgbClr val="696F6F"/>
                </a:solidFill>
                <a:effectLst/>
                <a:latin typeface="+mj-lt"/>
              </a:rPr>
              <a:t> The EOU scheme is complementary to the scheme for Free Trade Zone, Export Processing Zone. </a:t>
            </a:r>
          </a:p>
          <a:p>
            <a:pPr algn="just">
              <a:lnSpc>
                <a:spcPct val="150000"/>
              </a:lnSpc>
            </a:pPr>
            <a:r>
              <a:rPr lang="en-US" b="0" i="0" dirty="0">
                <a:solidFill>
                  <a:srgbClr val="696F6F"/>
                </a:solidFill>
                <a:effectLst/>
                <a:latin typeface="+mj-lt"/>
              </a:rPr>
              <a:t>Units that are undertaking to export their entire production of goods are allowed to set up as an EOU.</a:t>
            </a:r>
            <a:endParaRPr lang="en-IN" dirty="0">
              <a:latin typeface="+mj-lt"/>
            </a:endParaRPr>
          </a:p>
          <a:p>
            <a:pPr algn="just">
              <a:lnSpc>
                <a:spcPct val="150000"/>
              </a:lnSpc>
            </a:pPr>
            <a:endParaRPr lang="en-IN" dirty="0"/>
          </a:p>
        </p:txBody>
      </p:sp>
    </p:spTree>
    <p:extLst>
      <p:ext uri="{BB962C8B-B14F-4D97-AF65-F5344CB8AC3E}">
        <p14:creationId xmlns:p14="http://schemas.microsoft.com/office/powerpoint/2010/main" val="3206044731"/>
      </p:ext>
    </p:extLst>
  </p:cSld>
  <p:clrMapOvr>
    <a:overrideClrMapping bg1="lt1" tx1="dk1" bg2="lt2" tx2="dk2" accent1="accent1" accent2="accent2" accent3="accent3" accent4="accent4" accent5="accent5" accent6="accent6" hlink="hlink" folHlink="folHlink"/>
  </p:clrMapOvr>
</p:sld>
</file>

<file path=ppt/slides/slide12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B0B-2E71-C4A4-12DB-A263DC18B76B}"/>
              </a:ext>
            </a:extLst>
          </p:cNvPr>
          <p:cNvSpPr>
            <a:spLocks noGrp="1"/>
          </p:cNvSpPr>
          <p:nvPr>
            <p:ph type="title"/>
          </p:nvPr>
        </p:nvSpPr>
        <p:spPr>
          <a:xfrm>
            <a:off x="609600" y="704088"/>
            <a:ext cx="10972800" cy="657352"/>
          </a:xfrm>
        </p:spPr>
        <p:txBody>
          <a:bodyPr>
            <a:normAutofit fontScale="90000"/>
          </a:bodyPr>
          <a:lstStyle/>
          <a:p>
            <a:r>
              <a:rPr lang="en-IN" dirty="0"/>
              <a:t>6.00 Introduction and Objective</a:t>
            </a:r>
          </a:p>
        </p:txBody>
      </p:sp>
      <p:sp>
        <p:nvSpPr>
          <p:cNvPr id="3" name="Content Placeholder 2">
            <a:extLst>
              <a:ext uri="{FF2B5EF4-FFF2-40B4-BE49-F238E27FC236}">
                <a16:creationId xmlns:a16="http://schemas.microsoft.com/office/drawing/2014/main" id="{8CEAE9B6-7225-5457-A6A5-C5262338A918}"/>
              </a:ext>
            </a:extLst>
          </p:cNvPr>
          <p:cNvSpPr>
            <a:spLocks noGrp="1"/>
          </p:cNvSpPr>
          <p:nvPr>
            <p:ph idx="1"/>
          </p:nvPr>
        </p:nvSpPr>
        <p:spPr>
          <a:xfrm>
            <a:off x="609600" y="1534160"/>
            <a:ext cx="10972800" cy="5059680"/>
          </a:xfrm>
        </p:spPr>
        <p:txBody>
          <a:bodyPr>
            <a:normAutofit/>
          </a:bodyPr>
          <a:lstStyle/>
          <a:p>
            <a:pPr algn="just">
              <a:lnSpc>
                <a:spcPct val="170000"/>
              </a:lnSpc>
            </a:pPr>
            <a:r>
              <a:rPr lang="en-US" dirty="0">
                <a:latin typeface="Bookman Old Style" panose="02050604050505020204" pitchFamily="18" charset="0"/>
              </a:rPr>
              <a:t>Units undertaking to export their entire production of goods and services(except permissible sales in DTA), may be set up under the </a:t>
            </a:r>
          </a:p>
          <a:p>
            <a:pPr lvl="1" algn="just">
              <a:lnSpc>
                <a:spcPct val="170000"/>
              </a:lnSpc>
            </a:pPr>
            <a:r>
              <a:rPr lang="en-US" dirty="0">
                <a:latin typeface="Bookman Old Style" panose="02050604050505020204" pitchFamily="18" charset="0"/>
              </a:rPr>
              <a:t>Export Oriented Unit (EOU) Scheme, </a:t>
            </a:r>
          </a:p>
          <a:p>
            <a:pPr lvl="1" algn="just">
              <a:lnSpc>
                <a:spcPct val="170000"/>
              </a:lnSpc>
            </a:pPr>
            <a:r>
              <a:rPr lang="en-US" dirty="0">
                <a:latin typeface="Bookman Old Style" panose="02050604050505020204" pitchFamily="18" charset="0"/>
              </a:rPr>
              <a:t>Electronics Hardware Technology Park (EHTP) Scheme, </a:t>
            </a:r>
          </a:p>
          <a:p>
            <a:pPr lvl="1" algn="just">
              <a:lnSpc>
                <a:spcPct val="170000"/>
              </a:lnSpc>
            </a:pPr>
            <a:r>
              <a:rPr lang="en-US" dirty="0">
                <a:latin typeface="Bookman Old Style" panose="02050604050505020204" pitchFamily="18" charset="0"/>
              </a:rPr>
              <a:t>Software Technology Park(STP) Scheme or </a:t>
            </a:r>
          </a:p>
          <a:p>
            <a:pPr lvl="1" algn="just">
              <a:lnSpc>
                <a:spcPct val="170000"/>
              </a:lnSpc>
            </a:pPr>
            <a:r>
              <a:rPr lang="en-US" dirty="0">
                <a:latin typeface="Bookman Old Style" panose="02050604050505020204" pitchFamily="18" charset="0"/>
              </a:rPr>
              <a:t>Bio-Technology Park (BTP) Scheme </a:t>
            </a:r>
          </a:p>
        </p:txBody>
      </p:sp>
    </p:spTree>
    <p:extLst>
      <p:ext uri="{BB962C8B-B14F-4D97-AF65-F5344CB8AC3E}">
        <p14:creationId xmlns:p14="http://schemas.microsoft.com/office/powerpoint/2010/main" val="2539213217"/>
      </p:ext>
    </p:extLst>
  </p:cSld>
  <p:clrMapOvr>
    <a:overrideClrMapping bg1="lt1" tx1="dk1" bg2="lt2" tx2="dk2" accent1="accent1" accent2="accent2" accent3="accent3" accent4="accent4" accent5="accent5" accent6="accent6" hlink="hlink" folHlink="folHlink"/>
  </p:clrMapOvr>
</p:sld>
</file>

<file path=ppt/slides/slide12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DD14-0885-46EB-9B10-48A59AE9BA03}"/>
              </a:ext>
            </a:extLst>
          </p:cNvPr>
          <p:cNvSpPr>
            <a:spLocks noGrp="1"/>
          </p:cNvSpPr>
          <p:nvPr>
            <p:ph type="title"/>
          </p:nvPr>
        </p:nvSpPr>
        <p:spPr>
          <a:xfrm>
            <a:off x="609600" y="704088"/>
            <a:ext cx="10972800" cy="49479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F61BF5FE-7010-A156-7DDD-8D77DEA71415}"/>
              </a:ext>
            </a:extLst>
          </p:cNvPr>
          <p:cNvSpPr>
            <a:spLocks noGrp="1"/>
          </p:cNvSpPr>
          <p:nvPr>
            <p:ph idx="1"/>
          </p:nvPr>
        </p:nvSpPr>
        <p:spPr>
          <a:xfrm>
            <a:off x="609600" y="1270000"/>
            <a:ext cx="10972800" cy="5455920"/>
          </a:xfrm>
        </p:spPr>
        <p:txBody>
          <a:bodyPr>
            <a:normAutofit fontScale="77500" lnSpcReduction="20000"/>
          </a:bodyPr>
          <a:lstStyle/>
          <a:p>
            <a:pPr algn="just">
              <a:lnSpc>
                <a:spcPct val="170000"/>
              </a:lnSpc>
            </a:pPr>
            <a:r>
              <a:rPr lang="en-US" dirty="0">
                <a:latin typeface="Bookman Old Style" panose="02050604050505020204" pitchFamily="18" charset="0"/>
              </a:rPr>
              <a:t>For manufacture of goods,</a:t>
            </a:r>
          </a:p>
          <a:p>
            <a:pPr lvl="1" algn="just">
              <a:lnSpc>
                <a:spcPct val="170000"/>
              </a:lnSpc>
            </a:pPr>
            <a:r>
              <a:rPr lang="en-US" dirty="0">
                <a:latin typeface="Bookman Old Style" panose="02050604050505020204" pitchFamily="18" charset="0"/>
              </a:rPr>
              <a:t> including repair, </a:t>
            </a:r>
          </a:p>
          <a:p>
            <a:pPr lvl="1" algn="just">
              <a:lnSpc>
                <a:spcPct val="170000"/>
              </a:lnSpc>
            </a:pPr>
            <a:r>
              <a:rPr lang="en-US" dirty="0">
                <a:latin typeface="Bookman Old Style" panose="02050604050505020204" pitchFamily="18" charset="0"/>
              </a:rPr>
              <a:t>re-making, </a:t>
            </a:r>
          </a:p>
          <a:p>
            <a:pPr lvl="1" algn="just">
              <a:lnSpc>
                <a:spcPct val="170000"/>
              </a:lnSpc>
            </a:pPr>
            <a:r>
              <a:rPr lang="en-US" dirty="0">
                <a:latin typeface="Bookman Old Style" panose="02050604050505020204" pitchFamily="18" charset="0"/>
              </a:rPr>
              <a:t>reconditioning,</a:t>
            </a:r>
          </a:p>
          <a:p>
            <a:pPr lvl="1" algn="just">
              <a:lnSpc>
                <a:spcPct val="170000"/>
              </a:lnSpc>
            </a:pPr>
            <a:r>
              <a:rPr lang="en-US" dirty="0">
                <a:latin typeface="Bookman Old Style" panose="02050604050505020204" pitchFamily="18" charset="0"/>
              </a:rPr>
              <a:t> re- engineering,</a:t>
            </a:r>
          </a:p>
          <a:p>
            <a:pPr lvl="1" algn="just">
              <a:lnSpc>
                <a:spcPct val="170000"/>
              </a:lnSpc>
            </a:pPr>
            <a:r>
              <a:rPr lang="en-US" dirty="0">
                <a:latin typeface="Bookman Old Style" panose="02050604050505020204" pitchFamily="18" charset="0"/>
              </a:rPr>
              <a:t> rendering of services, </a:t>
            </a:r>
          </a:p>
          <a:p>
            <a:pPr lvl="1" algn="just">
              <a:lnSpc>
                <a:spcPct val="170000"/>
              </a:lnSpc>
            </a:pPr>
            <a:r>
              <a:rPr lang="en-US" dirty="0">
                <a:latin typeface="Bookman Old Style" panose="02050604050505020204" pitchFamily="18" charset="0"/>
              </a:rPr>
              <a:t>development of software, </a:t>
            </a:r>
          </a:p>
          <a:p>
            <a:pPr lvl="1" algn="just">
              <a:lnSpc>
                <a:spcPct val="170000"/>
              </a:lnSpc>
            </a:pPr>
            <a:r>
              <a:rPr lang="en-US" dirty="0">
                <a:latin typeface="Bookman Old Style" panose="02050604050505020204" pitchFamily="18" charset="0"/>
              </a:rPr>
              <a:t>agriculture including </a:t>
            </a:r>
            <a:r>
              <a:rPr lang="en-US" dirty="0" err="1">
                <a:latin typeface="Bookman Old Style" panose="02050604050505020204" pitchFamily="18" charset="0"/>
              </a:rPr>
              <a:t>agro</a:t>
            </a:r>
            <a:r>
              <a:rPr lang="en-US" dirty="0">
                <a:latin typeface="Bookman Old Style" panose="02050604050505020204" pitchFamily="18" charset="0"/>
              </a:rPr>
              <a:t>-processing, aquaculture, animal husbandry, bio-technology, floriculture, horticulture, pisciculture, viticulture, poultry and sericulture. </a:t>
            </a:r>
          </a:p>
          <a:p>
            <a:pPr lvl="1" algn="just">
              <a:lnSpc>
                <a:spcPct val="170000"/>
              </a:lnSpc>
            </a:pPr>
            <a:r>
              <a:rPr lang="en-US" b="1" dirty="0">
                <a:latin typeface="Bookman Old Style" panose="02050604050505020204" pitchFamily="18" charset="0"/>
              </a:rPr>
              <a:t>Trading units are not covered under these schemes</a:t>
            </a:r>
            <a:r>
              <a:rPr lang="en-US" dirty="0">
                <a:latin typeface="Bookman Old Style" panose="02050604050505020204" pitchFamily="18" charset="0"/>
              </a:rPr>
              <a:t>.</a:t>
            </a:r>
            <a:endParaRPr lang="en-IN" dirty="0">
              <a:latin typeface="Bookman Old Style" panose="02050604050505020204" pitchFamily="18" charset="0"/>
            </a:endParaRPr>
          </a:p>
          <a:p>
            <a:endParaRPr lang="en-IN" dirty="0"/>
          </a:p>
        </p:txBody>
      </p:sp>
    </p:spTree>
    <p:extLst>
      <p:ext uri="{BB962C8B-B14F-4D97-AF65-F5344CB8AC3E}">
        <p14:creationId xmlns:p14="http://schemas.microsoft.com/office/powerpoint/2010/main" val="1493819790"/>
      </p:ext>
    </p:extLst>
  </p:cSld>
  <p:clrMapOvr>
    <a:overrideClrMapping bg1="lt1" tx1="dk1" bg2="lt2" tx2="dk2" accent1="accent1" accent2="accent2" accent3="accent3" accent4="accent4" accent5="accent5" accent6="accent6" hlink="hlink" folHlink="folHlink"/>
  </p:clrMapOvr>
</p:sld>
</file>

<file path=ppt/slides/slide12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BC2A-A67C-B908-DDE2-318E3124C11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19088DB-784C-EA03-6A5B-3998F82A2783}"/>
              </a:ext>
            </a:extLst>
          </p:cNvPr>
          <p:cNvSpPr>
            <a:spLocks noGrp="1"/>
          </p:cNvSpPr>
          <p:nvPr>
            <p:ph idx="1"/>
          </p:nvPr>
        </p:nvSpPr>
        <p:spPr/>
        <p:txBody>
          <a:bodyPr/>
          <a:lstStyle/>
          <a:p>
            <a:pPr algn="just"/>
            <a:r>
              <a:rPr lang="en-US" b="1" i="0" dirty="0">
                <a:solidFill>
                  <a:srgbClr val="000000"/>
                </a:solidFill>
                <a:effectLst/>
                <a:highlight>
                  <a:srgbClr val="FFFFFF"/>
                </a:highlight>
                <a:latin typeface="Arimo"/>
              </a:rPr>
              <a:t>Benefits of EOU (Export Oriented Unit)</a:t>
            </a:r>
          </a:p>
          <a:p>
            <a:pPr algn="just">
              <a:buFont typeface="Arial" panose="020B0604020202020204" pitchFamily="34" charset="0"/>
              <a:buChar char="•"/>
            </a:pPr>
            <a:r>
              <a:rPr lang="en-US" b="0" i="0" dirty="0">
                <a:solidFill>
                  <a:srgbClr val="000000"/>
                </a:solidFill>
                <a:effectLst/>
                <a:highlight>
                  <a:srgbClr val="FFFFFF"/>
                </a:highlight>
                <a:latin typeface="DM Sans" pitchFamily="2" charset="0"/>
              </a:rPr>
              <a:t>EOU Scheme members are eligible for GST reimbursement and are allowed to buy raw materials or capital goods duty-free from both domestic and imported sources.</a:t>
            </a:r>
          </a:p>
          <a:p>
            <a:pPr algn="just">
              <a:buFont typeface="Arial" panose="020B0604020202020204" pitchFamily="34" charset="0"/>
              <a:buChar char="•"/>
            </a:pPr>
            <a:r>
              <a:rPr lang="en-US" b="1" dirty="0">
                <a:solidFill>
                  <a:srgbClr val="F15A27"/>
                </a:solidFill>
                <a:highlight>
                  <a:srgbClr val="FFFFFF"/>
                </a:highlight>
                <a:latin typeface="DM Sans" pitchFamily="2" charset="0"/>
              </a:rPr>
              <a:t>Input Tax Credits</a:t>
            </a:r>
            <a:r>
              <a:rPr lang="en-US" b="0" i="0" dirty="0">
                <a:solidFill>
                  <a:srgbClr val="000000"/>
                </a:solidFill>
                <a:effectLst/>
                <a:highlight>
                  <a:srgbClr val="FFFFFF"/>
                </a:highlight>
                <a:latin typeface="DM Sans" pitchFamily="2" charset="0"/>
              </a:rPr>
              <a:t> on goods and services, as well as reimbursement for any taxes paid on fuels purchased from domestic oil companies, maybe claimed through the Export Oriented Unit Scheme.</a:t>
            </a:r>
          </a:p>
          <a:p>
            <a:pPr algn="just">
              <a:buFont typeface="Arial" panose="020B0604020202020204" pitchFamily="34" charset="0"/>
              <a:buChar char="•"/>
            </a:pPr>
            <a:r>
              <a:rPr lang="en-US" b="0" i="0" dirty="0">
                <a:solidFill>
                  <a:srgbClr val="000000"/>
                </a:solidFill>
                <a:effectLst/>
                <a:highlight>
                  <a:srgbClr val="FFFFFF"/>
                </a:highlight>
                <a:latin typeface="DM Sans" pitchFamily="2" charset="0"/>
              </a:rPr>
              <a:t>Faster clearance procedures.</a:t>
            </a:r>
          </a:p>
          <a:p>
            <a:pPr algn="just">
              <a:buFont typeface="Arial" panose="020B0604020202020204" pitchFamily="34" charset="0"/>
              <a:buChar char="•"/>
            </a:pPr>
            <a:r>
              <a:rPr lang="en-US" b="0" i="0" dirty="0">
                <a:solidFill>
                  <a:srgbClr val="000000"/>
                </a:solidFill>
                <a:effectLst/>
                <a:highlight>
                  <a:srgbClr val="FFFFFF"/>
                </a:highlight>
                <a:latin typeface="DM Sans" pitchFamily="2" charset="0"/>
              </a:rPr>
              <a:t>The production of commodities intended for the SSI sector is exempt from the need for an industrial license.</a:t>
            </a:r>
          </a:p>
          <a:p>
            <a:endParaRPr lang="en-IN" dirty="0"/>
          </a:p>
        </p:txBody>
      </p:sp>
    </p:spTree>
    <p:extLst>
      <p:ext uri="{BB962C8B-B14F-4D97-AF65-F5344CB8AC3E}">
        <p14:creationId xmlns:p14="http://schemas.microsoft.com/office/powerpoint/2010/main" val="3308263043"/>
      </p:ext>
    </p:extLst>
  </p:cSld>
  <p:clrMapOvr>
    <a:overrideClrMapping bg1="lt1" tx1="dk1" bg2="lt2" tx2="dk2" accent1="accent1" accent2="accent2" accent3="accent3" accent4="accent4" accent5="accent5" accent6="accent6" hlink="hlink" folHlink="folHlink"/>
  </p:clrMapOvr>
</p:sld>
</file>

<file path=ppt/slides/slide12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0399D-0049-A247-D5E3-10A6A13253E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4564D19-5577-F21F-FB2B-5CFCFE259D01}"/>
              </a:ext>
            </a:extLst>
          </p:cNvPr>
          <p:cNvSpPr>
            <a:spLocks noGrp="1"/>
          </p:cNvSpPr>
          <p:nvPr>
            <p:ph idx="1"/>
          </p:nvPr>
        </p:nvSpPr>
        <p:spPr/>
        <p:txBody>
          <a:bodyPr>
            <a:normAutofit fontScale="92500" lnSpcReduction="10000"/>
          </a:bodyPr>
          <a:lstStyle/>
          <a:p>
            <a:pPr algn="just">
              <a:lnSpc>
                <a:spcPct val="150000"/>
              </a:lnSpc>
            </a:pPr>
            <a:r>
              <a:rPr lang="en-US" dirty="0">
                <a:latin typeface="Bookman Old Style" panose="02050604050505020204" pitchFamily="18" charset="0"/>
              </a:rPr>
              <a:t>Objectives of these schemes are to promote exports, enhance foreign exchange earnings, attract investment for export production and employment generation.</a:t>
            </a:r>
          </a:p>
          <a:p>
            <a:pPr algn="just">
              <a:lnSpc>
                <a:spcPct val="150000"/>
              </a:lnSpc>
            </a:pPr>
            <a:r>
              <a:rPr lang="en-US" dirty="0"/>
              <a:t>An EOU / EHTP / STP / BTP unit may export all kinds of goods and services except items that are prohibited in ITC (HS).</a:t>
            </a:r>
          </a:p>
          <a:p>
            <a:pPr algn="just">
              <a:lnSpc>
                <a:spcPct val="150000"/>
              </a:lnSpc>
            </a:pPr>
            <a:r>
              <a:rPr lang="en-US" dirty="0"/>
              <a:t> However export of gold </a:t>
            </a:r>
            <a:r>
              <a:rPr lang="en-US" dirty="0" err="1"/>
              <a:t>jewellery</a:t>
            </a:r>
            <a:r>
              <a:rPr lang="en-US" dirty="0"/>
              <a:t>, including partly processed </a:t>
            </a:r>
            <a:r>
              <a:rPr lang="en-US" dirty="0" err="1"/>
              <a:t>jewellery</a:t>
            </a:r>
            <a:r>
              <a:rPr lang="en-US" dirty="0"/>
              <a:t>, whether plain or studded, and articles, containing gold of 8 carats and above up to a maximum limit of 22 carats only shall be permitted. </a:t>
            </a:r>
            <a:endParaRPr lang="en-IN" dirty="0">
              <a:latin typeface="Bookman Old Style" panose="02050604050505020204" pitchFamily="18" charset="0"/>
            </a:endParaRPr>
          </a:p>
        </p:txBody>
      </p:sp>
    </p:spTree>
    <p:extLst>
      <p:ext uri="{BB962C8B-B14F-4D97-AF65-F5344CB8AC3E}">
        <p14:creationId xmlns:p14="http://schemas.microsoft.com/office/powerpoint/2010/main" val="3147201595"/>
      </p:ext>
    </p:extLst>
  </p:cSld>
  <p:clrMapOvr>
    <a:overrideClrMapping bg1="lt1" tx1="dk1" bg2="lt2" tx2="dk2" accent1="accent1" accent2="accent2" accent3="accent3" accent4="accent4" accent5="accent5" accent6="accent6" hlink="hlink" folHlink="folHlink"/>
  </p:clrMapOvr>
</p:sld>
</file>

<file path=ppt/slides/slide12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55F5-84BD-6A9B-0763-8C4DCE0D384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2468538-69F1-709B-F9E4-A2A333B35EAE}"/>
              </a:ext>
            </a:extLst>
          </p:cNvPr>
          <p:cNvSpPr>
            <a:spLocks noGrp="1"/>
          </p:cNvSpPr>
          <p:nvPr>
            <p:ph idx="1"/>
          </p:nvPr>
        </p:nvSpPr>
        <p:spPr/>
        <p:txBody>
          <a:bodyPr>
            <a:normAutofit/>
          </a:bodyPr>
          <a:lstStyle/>
          <a:p>
            <a:pPr algn="just">
              <a:lnSpc>
                <a:spcPct val="150000"/>
              </a:lnSpc>
            </a:pPr>
            <a:r>
              <a:rPr lang="en-US" dirty="0"/>
              <a:t>Export of Special Chemicals, Organisms, Materials, Equipment and Technologies (SCOMET) shall be subject to fulfillment of conditions contained in the Chapter 10 of the FTP (new Chapter for SCOMET). </a:t>
            </a:r>
          </a:p>
          <a:p>
            <a:pPr algn="just">
              <a:lnSpc>
                <a:spcPct val="150000"/>
              </a:lnSpc>
            </a:pPr>
            <a:r>
              <a:rPr lang="en-US" dirty="0"/>
              <a:t>In respect of an EOU, permission to export prohibited item(s) may be considered by BOA ( Board of Approval) on a case to case basis provided the input(s) used for the export item(s) is/are imported and there is no procurement of such inputs from DTA.(Domestic Tariff Area)</a:t>
            </a:r>
          </a:p>
          <a:p>
            <a:pPr algn="just"/>
            <a:endParaRPr lang="en-IN" dirty="0"/>
          </a:p>
        </p:txBody>
      </p:sp>
    </p:spTree>
    <p:extLst>
      <p:ext uri="{BB962C8B-B14F-4D97-AF65-F5344CB8AC3E}">
        <p14:creationId xmlns:p14="http://schemas.microsoft.com/office/powerpoint/2010/main" val="3889094756"/>
      </p:ext>
    </p:extLst>
  </p:cSld>
  <p:clrMapOvr>
    <a:overrideClrMapping bg1="lt1" tx1="dk1" bg2="lt2" tx2="dk2" accent1="accent1" accent2="accent2" accent3="accent3" accent4="accent4" accent5="accent5" accent6="accent6" hlink="hlink" folHlink="folHlink"/>
  </p:clrMapOvr>
</p:sld>
</file>

<file path=ppt/slides/slide12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CA79-C260-4913-4ABC-9EBFFECD048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CED759D-BBE6-14D9-4023-BC75BE68A906}"/>
              </a:ext>
            </a:extLst>
          </p:cNvPr>
          <p:cNvSpPr>
            <a:spLocks noGrp="1"/>
          </p:cNvSpPr>
          <p:nvPr>
            <p:ph idx="1"/>
          </p:nvPr>
        </p:nvSpPr>
        <p:spPr/>
        <p:txBody>
          <a:bodyPr>
            <a:normAutofit fontScale="85000" lnSpcReduction="10000"/>
          </a:bodyPr>
          <a:lstStyle/>
          <a:p>
            <a:pPr algn="just">
              <a:lnSpc>
                <a:spcPct val="150000"/>
              </a:lnSpc>
            </a:pPr>
            <a:r>
              <a:rPr lang="en-US" dirty="0"/>
              <a:t>An EOU / EHTP/ STP/ BTP unit may import and / or procure, from DTA or bonded warehouses in DTA / international exhibition held in India, all types of goods, including capital goods, required for its activities, provided they are not prohibited items of import in the ITC (HS) subject to conditions given at para (ii) &amp; (iii) below.</a:t>
            </a:r>
          </a:p>
          <a:p>
            <a:pPr algn="just">
              <a:lnSpc>
                <a:spcPct val="150000"/>
              </a:lnSpc>
            </a:pPr>
            <a:r>
              <a:rPr lang="en-US" dirty="0"/>
              <a:t>The imports and/ or procurement from bonded warehouse in DTA or from international exhibition held in India shall be without payment of duty of customs leviable thereon under the First Schedule to the Customs Tariff Act, 1975 and additional duty, if any, leviable thereon under Section 3(1), 3(3) and 3(5) of the said Customs Tariff Act</a:t>
            </a:r>
            <a:endParaRPr lang="en-IN" dirty="0"/>
          </a:p>
        </p:txBody>
      </p:sp>
    </p:spTree>
    <p:extLst>
      <p:ext uri="{BB962C8B-B14F-4D97-AF65-F5344CB8AC3E}">
        <p14:creationId xmlns:p14="http://schemas.microsoft.com/office/powerpoint/2010/main" val="155645555"/>
      </p:ext>
    </p:extLst>
  </p:cSld>
  <p:clrMapOvr>
    <a:overrideClrMapping bg1="lt1" tx1="dk1" bg2="lt2" tx2="dk2" accent1="accent1" accent2="accent2" accent3="accent3" accent4="accent4" accent5="accent5" accent6="accent6" hlink="hlink" folHlink="folHlink"/>
  </p:clrMapOvr>
</p:sld>
</file>

<file path=ppt/slides/slide12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1316D-D625-8124-45E9-7D9101124D4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11D8A78-28C7-7F47-B58E-827BFF166DC3}"/>
              </a:ext>
            </a:extLst>
          </p:cNvPr>
          <p:cNvSpPr>
            <a:spLocks noGrp="1"/>
          </p:cNvSpPr>
          <p:nvPr>
            <p:ph idx="1"/>
          </p:nvPr>
        </p:nvSpPr>
        <p:spPr/>
        <p:txBody>
          <a:bodyPr/>
          <a:lstStyle/>
          <a:p>
            <a:r>
              <a:rPr lang="en-US" dirty="0"/>
              <a:t>The procurement of goods covered under GST from DTA would be on payment of applicable GST and compensation </a:t>
            </a:r>
            <a:r>
              <a:rPr lang="en-US" dirty="0" err="1"/>
              <a:t>cess</a:t>
            </a:r>
            <a:r>
              <a:rPr lang="en-US" dirty="0"/>
              <a:t>. The refund of GST paid on such supply from DTA to EOU would be available to the supplier subject to such conditions and documentations as specified under GST rules and notifications issued there under.</a:t>
            </a:r>
          </a:p>
          <a:p>
            <a:r>
              <a:rPr lang="en-US" dirty="0"/>
              <a:t>EOU/EHTP/STP/BTP units may import/procure from DTA, with or without payment of duties/taxes as provided at Para 6.01 (d) (ii) and 6.01(d) (iii) above, certain specified goods for creating a central facility. Software EOU/ DTA units may use such facility for export of software</a:t>
            </a:r>
            <a:endParaRPr lang="en-IN" dirty="0"/>
          </a:p>
        </p:txBody>
      </p:sp>
    </p:spTree>
    <p:extLst>
      <p:ext uri="{BB962C8B-B14F-4D97-AF65-F5344CB8AC3E}">
        <p14:creationId xmlns:p14="http://schemas.microsoft.com/office/powerpoint/2010/main" val="2656251321"/>
      </p:ext>
    </p:extLst>
  </p:cSld>
  <p:clrMapOvr>
    <a:overrideClrMapping bg1="lt1" tx1="dk1" bg2="lt2" tx2="dk2" accent1="accent1" accent2="accent2" accent3="accent3" accent4="accent4" accent5="accent5" accent6="accent6" hlink="hlink" folHlink="folHlink"/>
  </p:clrMapOvr>
</p:sld>
</file>

<file path=ppt/slides/slide12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8862-D447-A390-0484-34337FEA1D1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BCB5289-6F3C-BBC3-4F98-0F646BB02280}"/>
              </a:ext>
            </a:extLst>
          </p:cNvPr>
          <p:cNvSpPr>
            <a:spLocks noGrp="1"/>
          </p:cNvSpPr>
          <p:nvPr>
            <p:ph idx="1"/>
          </p:nvPr>
        </p:nvSpPr>
        <p:spPr/>
        <p:txBody>
          <a:bodyPr/>
          <a:lstStyle/>
          <a:p>
            <a:r>
              <a:rPr lang="en-US" dirty="0"/>
              <a:t>6.02 Second hand Capital Goods, without any age limit, may also be imported with or without payment of duty/ taxes as provided under Para 6.01(d) (ii)</a:t>
            </a:r>
            <a:endParaRPr lang="en-IN" dirty="0"/>
          </a:p>
        </p:txBody>
      </p:sp>
    </p:spTree>
    <p:extLst>
      <p:ext uri="{BB962C8B-B14F-4D97-AF65-F5344CB8AC3E}">
        <p14:creationId xmlns:p14="http://schemas.microsoft.com/office/powerpoint/2010/main" val="149216632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AFB9-DA03-663E-F029-EF32C7B641C6}"/>
              </a:ext>
            </a:extLst>
          </p:cNvPr>
          <p:cNvSpPr>
            <a:spLocks noGrp="1"/>
          </p:cNvSpPr>
          <p:nvPr>
            <p:ph type="title"/>
          </p:nvPr>
        </p:nvSpPr>
        <p:spPr/>
        <p:txBody>
          <a:bodyPr/>
          <a:lstStyle/>
          <a:p>
            <a:r>
              <a:rPr lang="en-IN" dirty="0"/>
              <a:t>Territorial waters</a:t>
            </a:r>
          </a:p>
        </p:txBody>
      </p:sp>
      <p:sp>
        <p:nvSpPr>
          <p:cNvPr id="3" name="Content Placeholder 2">
            <a:extLst>
              <a:ext uri="{FF2B5EF4-FFF2-40B4-BE49-F238E27FC236}">
                <a16:creationId xmlns:a16="http://schemas.microsoft.com/office/drawing/2014/main" id="{1D733FD9-7CA6-FDAE-354C-B432218C95AE}"/>
              </a:ext>
            </a:extLst>
          </p:cNvPr>
          <p:cNvSpPr>
            <a:spLocks noGrp="1"/>
          </p:cNvSpPr>
          <p:nvPr>
            <p:ph idx="1"/>
          </p:nvPr>
        </p:nvSpPr>
        <p:spPr/>
        <p:txBody>
          <a:bodyPr>
            <a:normAutofit fontScale="70000" lnSpcReduction="20000"/>
          </a:bodyPr>
          <a:lstStyle/>
          <a:p>
            <a:pPr algn="just">
              <a:lnSpc>
                <a:spcPct val="150000"/>
              </a:lnSpc>
            </a:pPr>
            <a:r>
              <a:rPr lang="en-US" b="0" i="0" dirty="0">
                <a:solidFill>
                  <a:srgbClr val="202124"/>
                </a:solidFill>
                <a:effectLst/>
                <a:latin typeface="Google Sans"/>
              </a:rPr>
              <a:t>The territorial jurisdiction extends to territorial water </a:t>
            </a:r>
            <a:r>
              <a:rPr lang="en-US" b="0" i="0" dirty="0">
                <a:solidFill>
                  <a:srgbClr val="040C28"/>
                </a:solidFill>
                <a:effectLst/>
                <a:latin typeface="Google Sans"/>
              </a:rPr>
              <a:t>up to 12 nautical miles</a:t>
            </a:r>
            <a:r>
              <a:rPr lang="en-US" b="0" i="0" dirty="0">
                <a:solidFill>
                  <a:srgbClr val="202124"/>
                </a:solidFill>
                <a:effectLst/>
                <a:latin typeface="Google Sans"/>
              </a:rPr>
              <a:t> from the nearest point of the baseline; </a:t>
            </a:r>
          </a:p>
          <a:p>
            <a:pPr algn="just">
              <a:lnSpc>
                <a:spcPct val="150000"/>
              </a:lnSpc>
            </a:pPr>
            <a:r>
              <a:rPr lang="en-US" b="0" i="0" dirty="0">
                <a:solidFill>
                  <a:srgbClr val="202124"/>
                </a:solidFill>
                <a:effectLst/>
                <a:latin typeface="Google Sans"/>
              </a:rPr>
              <a:t>beyond territorial waters is the Contiguous Zone extending up to 24 nautical miles; </a:t>
            </a:r>
          </a:p>
          <a:p>
            <a:pPr algn="just">
              <a:lnSpc>
                <a:spcPct val="150000"/>
              </a:lnSpc>
            </a:pPr>
            <a:r>
              <a:rPr lang="en-US" b="0" i="0" dirty="0">
                <a:solidFill>
                  <a:srgbClr val="202124"/>
                </a:solidFill>
                <a:effectLst/>
                <a:latin typeface="Google Sans"/>
              </a:rPr>
              <a:t>and beyond that up to 200 nautical miles is the Exclusive Economic Zone of India.</a:t>
            </a:r>
          </a:p>
          <a:p>
            <a:pPr algn="just">
              <a:lnSpc>
                <a:spcPct val="150000"/>
              </a:lnSpc>
            </a:pPr>
            <a:r>
              <a:rPr lang="en-US" b="0" i="0" dirty="0">
                <a:solidFill>
                  <a:srgbClr val="202124"/>
                </a:solidFill>
                <a:effectLst/>
                <a:latin typeface="arial" panose="020B0604020202020204" pitchFamily="34" charset="0"/>
              </a:rPr>
              <a:t>Exclusive Economic Zone is an area of coastal water and </a:t>
            </a:r>
            <a:r>
              <a:rPr lang="en-US" dirty="0">
                <a:solidFill>
                  <a:srgbClr val="202124"/>
                </a:solidFill>
                <a:latin typeface="arial" panose="020B0604020202020204" pitchFamily="34" charset="0"/>
              </a:rPr>
              <a:t>seabed </a:t>
            </a:r>
            <a:r>
              <a:rPr lang="en-US" b="0" i="0" dirty="0">
                <a:solidFill>
                  <a:srgbClr val="202124"/>
                </a:solidFill>
                <a:effectLst/>
                <a:latin typeface="arial" panose="020B0604020202020204" pitchFamily="34" charset="0"/>
              </a:rPr>
              <a:t>within a certain distance of a country's </a:t>
            </a:r>
            <a:r>
              <a:rPr lang="en-US" dirty="0">
                <a:solidFill>
                  <a:srgbClr val="202124"/>
                </a:solidFill>
                <a:latin typeface="arial" panose="020B0604020202020204" pitchFamily="34" charset="0"/>
              </a:rPr>
              <a:t>coastline</a:t>
            </a:r>
            <a:r>
              <a:rPr lang="en-US" b="0" i="0" dirty="0">
                <a:solidFill>
                  <a:srgbClr val="202124"/>
                </a:solidFill>
                <a:effectLst/>
                <a:latin typeface="arial" panose="020B0604020202020204" pitchFamily="34" charset="0"/>
              </a:rPr>
              <a:t>, to which the country claims exclusive rights for fishing, drilling, and other economic activities.</a:t>
            </a:r>
            <a:endParaRPr lang="en-US" b="0" i="0" dirty="0">
              <a:solidFill>
                <a:srgbClr val="202124"/>
              </a:solidFill>
              <a:effectLst/>
              <a:latin typeface="Google Sans"/>
            </a:endParaRPr>
          </a:p>
          <a:p>
            <a:pPr algn="just">
              <a:lnSpc>
                <a:spcPct val="150000"/>
              </a:lnSpc>
            </a:pPr>
            <a:r>
              <a:rPr lang="en-US" dirty="0">
                <a:solidFill>
                  <a:srgbClr val="202124"/>
                </a:solidFill>
                <a:latin typeface="arial" panose="020B0604020202020204" pitchFamily="34" charset="0"/>
              </a:rPr>
              <a:t>Indian Customs Waters' means the water extending into the sea up to the limit of the contiguous zone of India.</a:t>
            </a:r>
          </a:p>
          <a:p>
            <a:pPr algn="just">
              <a:lnSpc>
                <a:spcPct val="150000"/>
              </a:lnSpc>
            </a:pPr>
            <a:r>
              <a:rPr lang="en-US" dirty="0">
                <a:solidFill>
                  <a:srgbClr val="202124"/>
                </a:solidFill>
                <a:latin typeface="arial" panose="020B0604020202020204" pitchFamily="34" charset="0"/>
              </a:rPr>
              <a:t> In this manner, Indian Customs waters reach out up to 12 nautical miles past territorial waters.</a:t>
            </a:r>
            <a:endParaRPr lang="en-IN" dirty="0">
              <a:solidFill>
                <a:srgbClr val="202124"/>
              </a:solidFill>
              <a:latin typeface="arial" panose="020B0604020202020204" pitchFamily="34" charset="0"/>
            </a:endParaRPr>
          </a:p>
          <a:p>
            <a:endParaRPr lang="en-IN" dirty="0"/>
          </a:p>
        </p:txBody>
      </p:sp>
    </p:spTree>
    <p:extLst>
      <p:ext uri="{BB962C8B-B14F-4D97-AF65-F5344CB8AC3E}">
        <p14:creationId xmlns:p14="http://schemas.microsoft.com/office/powerpoint/2010/main" val="828718273"/>
      </p:ext>
    </p:extLst>
  </p:cSld>
  <p:clrMapOvr>
    <a:overrideClrMapping bg1="lt1" tx1="dk1" bg2="lt2" tx2="dk2" accent1="accent1" accent2="accent2" accent3="accent3" accent4="accent4" accent5="accent5" accent6="accent6" hlink="hlink" folHlink="folHlink"/>
  </p:clrMapOvr>
</p:sld>
</file>

<file path=ppt/slides/slide13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B3E-2283-F58C-A1D4-E492646AD1D3}"/>
              </a:ext>
            </a:extLst>
          </p:cNvPr>
          <p:cNvSpPr>
            <a:spLocks noGrp="1"/>
          </p:cNvSpPr>
          <p:nvPr>
            <p:ph type="title"/>
          </p:nvPr>
        </p:nvSpPr>
        <p:spPr>
          <a:xfrm>
            <a:off x="609600" y="704088"/>
            <a:ext cx="10972800" cy="992632"/>
          </a:xfrm>
        </p:spPr>
        <p:txBody>
          <a:bodyPr>
            <a:normAutofit/>
          </a:bodyPr>
          <a:lstStyle/>
          <a:p>
            <a:r>
              <a:rPr lang="en-US" sz="2400" b="1" dirty="0"/>
              <a:t>6.05 Applications &amp; Approvals/Letter of Permission / Letter of Intent and Legal Undertaking</a:t>
            </a:r>
            <a:endParaRPr lang="en-IN" sz="2400" b="1" dirty="0"/>
          </a:p>
        </p:txBody>
      </p:sp>
      <p:sp>
        <p:nvSpPr>
          <p:cNvPr id="3" name="Content Placeholder 2">
            <a:extLst>
              <a:ext uri="{FF2B5EF4-FFF2-40B4-BE49-F238E27FC236}">
                <a16:creationId xmlns:a16="http://schemas.microsoft.com/office/drawing/2014/main" id="{7405278E-BDC8-6836-2B3B-701D791CDBF0}"/>
              </a:ext>
            </a:extLst>
          </p:cNvPr>
          <p:cNvSpPr>
            <a:spLocks noGrp="1"/>
          </p:cNvSpPr>
          <p:nvPr>
            <p:ph idx="1"/>
          </p:nvPr>
        </p:nvSpPr>
        <p:spPr>
          <a:xfrm>
            <a:off x="609600" y="1935480"/>
            <a:ext cx="10972800" cy="4658360"/>
          </a:xfrm>
        </p:spPr>
        <p:txBody>
          <a:bodyPr>
            <a:normAutofit fontScale="77500" lnSpcReduction="20000"/>
          </a:bodyPr>
          <a:lstStyle/>
          <a:p>
            <a:pPr algn="just">
              <a:lnSpc>
                <a:spcPct val="170000"/>
              </a:lnSpc>
            </a:pPr>
            <a:r>
              <a:rPr lang="en-US" dirty="0"/>
              <a:t>(a) (</a:t>
            </a:r>
            <a:r>
              <a:rPr lang="en-US" dirty="0" err="1"/>
              <a:t>i</a:t>
            </a:r>
            <a:r>
              <a:rPr lang="en-US" dirty="0"/>
              <a:t>) Application for setting up an EOU shall be considered by Unit Approval Committee (UAC)/ Board of Approval (</a:t>
            </a:r>
            <a:r>
              <a:rPr lang="en-US" dirty="0" err="1"/>
              <a:t>BoA</a:t>
            </a:r>
            <a:r>
              <a:rPr lang="en-US" dirty="0"/>
              <a:t>) as the case may be, as detailed in the Hand Book of Procedure. </a:t>
            </a:r>
          </a:p>
          <a:p>
            <a:pPr algn="just">
              <a:lnSpc>
                <a:spcPct val="170000"/>
              </a:lnSpc>
            </a:pPr>
            <a:r>
              <a:rPr lang="en-US" dirty="0"/>
              <a:t>A detail of administration of EOUs and power of DC is given in HBP.</a:t>
            </a:r>
          </a:p>
          <a:p>
            <a:pPr algn="just">
              <a:lnSpc>
                <a:spcPct val="170000"/>
              </a:lnSpc>
            </a:pPr>
            <a:r>
              <a:rPr lang="en-US" dirty="0"/>
              <a:t> (ii) In case of units under EHTP / STP schemes, necessary approval / permission under relevant paras of this Chapter shall be granted by officer designated by Ministry of Communication and Information Technology, Department of Electronics &amp; Information Technology, instead of DC, and by Inter-Ministerial Standing Committee (IMSC) instead of BOA. </a:t>
            </a:r>
          </a:p>
        </p:txBody>
      </p:sp>
    </p:spTree>
    <p:extLst>
      <p:ext uri="{BB962C8B-B14F-4D97-AF65-F5344CB8AC3E}">
        <p14:creationId xmlns:p14="http://schemas.microsoft.com/office/powerpoint/2010/main" val="3864360925"/>
      </p:ext>
    </p:extLst>
  </p:cSld>
  <p:clrMapOvr>
    <a:overrideClrMapping bg1="lt1" tx1="dk1" bg2="lt2" tx2="dk2" accent1="accent1" accent2="accent2" accent3="accent3" accent4="accent4" accent5="accent5" accent6="accent6" hlink="hlink" folHlink="folHlink"/>
  </p:clrMapOvr>
</p:sld>
</file>

<file path=ppt/slides/slide13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7434-CE46-DC32-1235-6407C2741A3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33B3C03-D7A3-D635-B596-3A2E245D65D2}"/>
              </a:ext>
            </a:extLst>
          </p:cNvPr>
          <p:cNvSpPr>
            <a:spLocks noGrp="1"/>
          </p:cNvSpPr>
          <p:nvPr>
            <p:ph idx="1"/>
          </p:nvPr>
        </p:nvSpPr>
        <p:spPr/>
        <p:txBody>
          <a:bodyPr>
            <a:normAutofit fontScale="92500"/>
          </a:bodyPr>
          <a:lstStyle/>
          <a:p>
            <a:pPr algn="just">
              <a:lnSpc>
                <a:spcPct val="150000"/>
              </a:lnSpc>
            </a:pPr>
            <a:r>
              <a:rPr lang="en-US" dirty="0"/>
              <a:t>(iii) Bio-Technology Parks (BTP) would be notified by DGFT on recommendations of Department of Biotechnology.</a:t>
            </a:r>
          </a:p>
          <a:p>
            <a:pPr algn="just">
              <a:lnSpc>
                <a:spcPct val="150000"/>
              </a:lnSpc>
            </a:pPr>
            <a:r>
              <a:rPr lang="en-US" dirty="0"/>
              <a:t> In case of units in BTP, necessary approval / permission under relevant provisions of this chapter will be granted by designated officer of Department of Biotechnology. </a:t>
            </a:r>
          </a:p>
          <a:p>
            <a:pPr algn="just">
              <a:lnSpc>
                <a:spcPct val="150000"/>
              </a:lnSpc>
            </a:pPr>
            <a:r>
              <a:rPr lang="en-US" dirty="0"/>
              <a:t>(iv)On approval, a Letter of Permission (</a:t>
            </a:r>
            <a:r>
              <a:rPr lang="en-US" dirty="0" err="1"/>
              <a:t>LoP</a:t>
            </a:r>
            <a:r>
              <a:rPr lang="en-US" dirty="0"/>
              <a:t>) / Letter of Intent (</a:t>
            </a:r>
            <a:r>
              <a:rPr lang="en-US" dirty="0" err="1"/>
              <a:t>LoI</a:t>
            </a:r>
            <a:r>
              <a:rPr lang="en-US" dirty="0"/>
              <a:t>) shall be issued by DC / designated officer to EOU / EHTP / STP / BTP unit. </a:t>
            </a:r>
          </a:p>
          <a:p>
            <a:pPr algn="just">
              <a:lnSpc>
                <a:spcPct val="150000"/>
              </a:lnSpc>
            </a:pPr>
            <a:r>
              <a:rPr lang="en-US" dirty="0"/>
              <a:t>The validity of </a:t>
            </a:r>
            <a:r>
              <a:rPr lang="en-US" dirty="0" err="1"/>
              <a:t>LoP</a:t>
            </a:r>
            <a:r>
              <a:rPr lang="en-US" dirty="0"/>
              <a:t>/</a:t>
            </a:r>
            <a:r>
              <a:rPr lang="en-US" dirty="0" err="1"/>
              <a:t>LoI</a:t>
            </a:r>
            <a:r>
              <a:rPr lang="en-US" dirty="0"/>
              <a:t> shall be given in the Hand Book of Procedures.</a:t>
            </a:r>
            <a:endParaRPr lang="en-IN" dirty="0"/>
          </a:p>
          <a:p>
            <a:endParaRPr lang="en-IN" dirty="0"/>
          </a:p>
        </p:txBody>
      </p:sp>
    </p:spTree>
    <p:extLst>
      <p:ext uri="{BB962C8B-B14F-4D97-AF65-F5344CB8AC3E}">
        <p14:creationId xmlns:p14="http://schemas.microsoft.com/office/powerpoint/2010/main" val="2613333353"/>
      </p:ext>
    </p:extLst>
  </p:cSld>
  <p:clrMapOvr>
    <a:overrideClrMapping bg1="lt1" tx1="dk1" bg2="lt2" tx2="dk2" accent1="accent1" accent2="accent2" accent3="accent3" accent4="accent4" accent5="accent5" accent6="accent6" hlink="hlink" folHlink="folHlink"/>
  </p:clrMapOvr>
</p:sld>
</file>

<file path=ppt/slides/slide13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31CB-B758-563E-DAF1-4D7D28936A4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360A052-7B27-6DD3-1257-0D9D4A6965AB}"/>
              </a:ext>
            </a:extLst>
          </p:cNvPr>
          <p:cNvSpPr>
            <a:spLocks noGrp="1"/>
          </p:cNvSpPr>
          <p:nvPr>
            <p:ph idx="1"/>
          </p:nvPr>
        </p:nvSpPr>
        <p:spPr/>
        <p:txBody>
          <a:bodyPr>
            <a:normAutofit fontScale="92500" lnSpcReduction="10000"/>
          </a:bodyPr>
          <a:lstStyle/>
          <a:p>
            <a:pPr algn="just">
              <a:lnSpc>
                <a:spcPct val="150000"/>
              </a:lnSpc>
            </a:pPr>
            <a:r>
              <a:rPr lang="en-US" dirty="0"/>
              <a:t>(b) </a:t>
            </a:r>
            <a:r>
              <a:rPr lang="en-US" dirty="0" err="1"/>
              <a:t>LoP</a:t>
            </a:r>
            <a:r>
              <a:rPr lang="en-US" dirty="0"/>
              <a:t> / </a:t>
            </a:r>
            <a:r>
              <a:rPr lang="en-US" dirty="0" err="1"/>
              <a:t>LoI</a:t>
            </a:r>
            <a:r>
              <a:rPr lang="en-US" dirty="0"/>
              <a:t> issued to EOU / EHTP / STP / BTP units by concerned authority, subject to compliance of provision in Para 6.01 above, would be construed as an Authorisation for all purposes.</a:t>
            </a:r>
          </a:p>
          <a:p>
            <a:pPr algn="just">
              <a:lnSpc>
                <a:spcPct val="150000"/>
              </a:lnSpc>
            </a:pPr>
            <a:r>
              <a:rPr lang="en-US" dirty="0"/>
              <a:t> (c) Unit shall execute an LUT with DC concerned. Failure to ensure positive NFE or to abide by any of the terms and conditions of </a:t>
            </a:r>
            <a:r>
              <a:rPr lang="en-US" dirty="0" err="1"/>
              <a:t>LoP</a:t>
            </a:r>
            <a:r>
              <a:rPr lang="en-US" dirty="0"/>
              <a:t> / </a:t>
            </a:r>
            <a:r>
              <a:rPr lang="en-US" dirty="0" err="1"/>
              <a:t>LoI</a:t>
            </a:r>
            <a:r>
              <a:rPr lang="en-US" dirty="0"/>
              <a:t> / IL / LUT shall render the unit liable to penal action under provisions of the FT (D&amp;R) Act, as amended, and Rules and Orders made there under, without prejudice to action under any other law / rules and cancellation or revocation of </a:t>
            </a:r>
            <a:r>
              <a:rPr lang="en-US" dirty="0" err="1"/>
              <a:t>LoP</a:t>
            </a:r>
            <a:r>
              <a:rPr lang="en-US" dirty="0"/>
              <a:t>/</a:t>
            </a:r>
            <a:r>
              <a:rPr lang="en-US" dirty="0" err="1"/>
              <a:t>LoI</a:t>
            </a:r>
            <a:r>
              <a:rPr lang="en-US" dirty="0"/>
              <a:t>/IL.</a:t>
            </a:r>
            <a:endParaRPr lang="en-IN" dirty="0"/>
          </a:p>
        </p:txBody>
      </p:sp>
    </p:spTree>
    <p:extLst>
      <p:ext uri="{BB962C8B-B14F-4D97-AF65-F5344CB8AC3E}">
        <p14:creationId xmlns:p14="http://schemas.microsoft.com/office/powerpoint/2010/main" val="2578926941"/>
      </p:ext>
    </p:extLst>
  </p:cSld>
  <p:clrMapOvr>
    <a:overrideClrMapping bg1="lt1" tx1="dk1" bg2="lt2" tx2="dk2" accent1="accent1" accent2="accent2" accent3="accent3" accent4="accent4" accent5="accent5" accent6="accent6" hlink="hlink" folHlink="folHlink"/>
  </p:clrMapOvr>
</p:sld>
</file>

<file path=ppt/slides/slide13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7634-2039-6E55-A612-2CE2D13AE48B}"/>
              </a:ext>
            </a:extLst>
          </p:cNvPr>
          <p:cNvSpPr>
            <a:spLocks noGrp="1"/>
          </p:cNvSpPr>
          <p:nvPr>
            <p:ph type="title"/>
          </p:nvPr>
        </p:nvSpPr>
        <p:spPr/>
        <p:txBody>
          <a:bodyPr/>
          <a:lstStyle/>
          <a:p>
            <a:r>
              <a:rPr lang="en-US" dirty="0"/>
              <a:t>6.06 Investment Criteria</a:t>
            </a:r>
            <a:endParaRPr lang="en-IN" dirty="0"/>
          </a:p>
        </p:txBody>
      </p:sp>
      <p:sp>
        <p:nvSpPr>
          <p:cNvPr id="3" name="Content Placeholder 2">
            <a:extLst>
              <a:ext uri="{FF2B5EF4-FFF2-40B4-BE49-F238E27FC236}">
                <a16:creationId xmlns:a16="http://schemas.microsoft.com/office/drawing/2014/main" id="{4BA2EC96-56FA-7F18-9E97-AA2E4E120EBF}"/>
              </a:ext>
            </a:extLst>
          </p:cNvPr>
          <p:cNvSpPr>
            <a:spLocks noGrp="1"/>
          </p:cNvSpPr>
          <p:nvPr>
            <p:ph idx="1"/>
          </p:nvPr>
        </p:nvSpPr>
        <p:spPr/>
        <p:txBody>
          <a:bodyPr>
            <a:normAutofit/>
          </a:bodyPr>
          <a:lstStyle/>
          <a:p>
            <a:pPr algn="just">
              <a:lnSpc>
                <a:spcPct val="150000"/>
              </a:lnSpc>
            </a:pPr>
            <a:r>
              <a:rPr lang="en-US" dirty="0"/>
              <a:t>Only projects having a minimum investment of Rs.1 Crore in plant &amp; machinery shall be considered for establishment as EOUs. </a:t>
            </a:r>
          </a:p>
          <a:p>
            <a:pPr algn="just">
              <a:lnSpc>
                <a:spcPct val="150000"/>
              </a:lnSpc>
            </a:pPr>
            <a:r>
              <a:rPr lang="en-US" dirty="0"/>
              <a:t>However, this shall not apply to existing units, units in EHTP / STP/ BTP, and EOUs in Handicrafts /Agriculture/ Floriculture/Aquaculture/Animal Husbandry/Information Technology, Services, Brass Hardware and Handmade </a:t>
            </a:r>
            <a:r>
              <a:rPr lang="en-US" dirty="0" err="1"/>
              <a:t>jewellery</a:t>
            </a:r>
            <a:r>
              <a:rPr lang="en-US" dirty="0"/>
              <a:t> sectors.</a:t>
            </a:r>
          </a:p>
          <a:p>
            <a:pPr algn="just">
              <a:lnSpc>
                <a:spcPct val="150000"/>
              </a:lnSpc>
            </a:pPr>
            <a:r>
              <a:rPr lang="en-US" dirty="0"/>
              <a:t> BOA may allow establishment of EOUs with a lower investment criteria. </a:t>
            </a:r>
            <a:endParaRPr lang="en-IN" dirty="0"/>
          </a:p>
        </p:txBody>
      </p:sp>
    </p:spTree>
    <p:extLst>
      <p:ext uri="{BB962C8B-B14F-4D97-AF65-F5344CB8AC3E}">
        <p14:creationId xmlns:p14="http://schemas.microsoft.com/office/powerpoint/2010/main" val="2569763209"/>
      </p:ext>
    </p:extLst>
  </p:cSld>
  <p:clrMapOvr>
    <a:overrideClrMapping bg1="lt1" tx1="dk1" bg2="lt2" tx2="dk2" accent1="accent1" accent2="accent2" accent3="accent3" accent4="accent4" accent5="accent5" accent6="accent6" hlink="hlink" folHlink="folHlink"/>
  </p:clrMapOvr>
</p:sld>
</file>

<file path=ppt/slides/slide13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EBB2-E83D-D1AB-CC45-43CAA18076F9}"/>
              </a:ext>
            </a:extLst>
          </p:cNvPr>
          <p:cNvSpPr>
            <a:spLocks noGrp="1"/>
          </p:cNvSpPr>
          <p:nvPr>
            <p:ph type="title"/>
          </p:nvPr>
        </p:nvSpPr>
        <p:spPr/>
        <p:txBody>
          <a:bodyPr>
            <a:normAutofit/>
          </a:bodyPr>
          <a:lstStyle/>
          <a:p>
            <a:r>
              <a:rPr lang="en-US" sz="3200" dirty="0"/>
              <a:t>6.08 DTA Sale of Finished Products / Rejects / Waste/ Scrap / Remnants and By-products</a:t>
            </a:r>
            <a:endParaRPr lang="en-IN" sz="3200" dirty="0"/>
          </a:p>
        </p:txBody>
      </p:sp>
      <p:sp>
        <p:nvSpPr>
          <p:cNvPr id="3" name="Content Placeholder 2">
            <a:extLst>
              <a:ext uri="{FF2B5EF4-FFF2-40B4-BE49-F238E27FC236}">
                <a16:creationId xmlns:a16="http://schemas.microsoft.com/office/drawing/2014/main" id="{B6224484-7B58-5CB8-ABCF-5CB9F6E78AC9}"/>
              </a:ext>
            </a:extLst>
          </p:cNvPr>
          <p:cNvSpPr>
            <a:spLocks noGrp="1"/>
          </p:cNvSpPr>
          <p:nvPr>
            <p:ph idx="1"/>
          </p:nvPr>
        </p:nvSpPr>
        <p:spPr/>
        <p:txBody>
          <a:bodyPr/>
          <a:lstStyle/>
          <a:p>
            <a:pPr algn="just">
              <a:lnSpc>
                <a:spcPct val="150000"/>
              </a:lnSpc>
            </a:pPr>
            <a:r>
              <a:rPr lang="en-US" dirty="0"/>
              <a:t>Entire production of EOU/EHTP/STP/BTP units shall be exported</a:t>
            </a:r>
          </a:p>
          <a:p>
            <a:pPr algn="just">
              <a:lnSpc>
                <a:spcPct val="150000"/>
              </a:lnSpc>
            </a:pPr>
            <a:r>
              <a:rPr lang="en-US" dirty="0"/>
              <a:t> However, the following are allowed as exceptions subject to the conditions specified</a:t>
            </a:r>
          </a:p>
          <a:p>
            <a:pPr algn="just">
              <a:lnSpc>
                <a:spcPct val="150000"/>
              </a:lnSpc>
            </a:pPr>
            <a:endParaRPr lang="en-IN" dirty="0"/>
          </a:p>
        </p:txBody>
      </p:sp>
    </p:spTree>
    <p:extLst>
      <p:ext uri="{BB962C8B-B14F-4D97-AF65-F5344CB8AC3E}">
        <p14:creationId xmlns:p14="http://schemas.microsoft.com/office/powerpoint/2010/main" val="2179932664"/>
      </p:ext>
    </p:extLst>
  </p:cSld>
  <p:clrMapOvr>
    <a:overrideClrMapping bg1="lt1" tx1="dk1" bg2="lt2" tx2="dk2" accent1="accent1" accent2="accent2" accent3="accent3" accent4="accent4" accent5="accent5" accent6="accent6" hlink="hlink" folHlink="folHlink"/>
  </p:clrMapOvr>
</p:sld>
</file>

<file path=ppt/slides/slide13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5041-8672-6D13-FC01-4ADE818FBD15}"/>
              </a:ext>
            </a:extLst>
          </p:cNvPr>
          <p:cNvSpPr>
            <a:spLocks noGrp="1"/>
          </p:cNvSpPr>
          <p:nvPr>
            <p:ph type="title"/>
          </p:nvPr>
        </p:nvSpPr>
        <p:spPr>
          <a:xfrm>
            <a:off x="609600" y="704088"/>
            <a:ext cx="10972800" cy="60655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160E4656-202D-E70E-83FB-D79CCD19C39E}"/>
              </a:ext>
            </a:extLst>
          </p:cNvPr>
          <p:cNvSpPr>
            <a:spLocks noGrp="1"/>
          </p:cNvSpPr>
          <p:nvPr>
            <p:ph idx="1"/>
          </p:nvPr>
        </p:nvSpPr>
        <p:spPr>
          <a:xfrm>
            <a:off x="609600" y="1564640"/>
            <a:ext cx="10972800" cy="5049520"/>
          </a:xfrm>
        </p:spPr>
        <p:txBody>
          <a:bodyPr>
            <a:normAutofit fontScale="70000" lnSpcReduction="20000"/>
          </a:bodyPr>
          <a:lstStyle/>
          <a:p>
            <a:pPr algn="just">
              <a:lnSpc>
                <a:spcPct val="160000"/>
              </a:lnSpc>
            </a:pPr>
            <a:r>
              <a:rPr lang="en-US" dirty="0">
                <a:latin typeface="Bookman Old Style" panose="02050604050505020204" pitchFamily="18" charset="0"/>
              </a:rPr>
              <a:t>(a) (</a:t>
            </a:r>
            <a:r>
              <a:rPr lang="en-US" dirty="0" err="1">
                <a:latin typeface="Bookman Old Style" panose="02050604050505020204" pitchFamily="18" charset="0"/>
              </a:rPr>
              <a:t>i</a:t>
            </a:r>
            <a:r>
              <a:rPr lang="en-US" dirty="0">
                <a:latin typeface="Bookman Old Style" panose="02050604050505020204" pitchFamily="18" charset="0"/>
              </a:rPr>
              <a:t>) Units, other than gems and </a:t>
            </a:r>
            <a:r>
              <a:rPr lang="en-US" dirty="0" err="1">
                <a:latin typeface="Bookman Old Style" panose="02050604050505020204" pitchFamily="18" charset="0"/>
              </a:rPr>
              <a:t>jewellery</a:t>
            </a:r>
            <a:r>
              <a:rPr lang="en-US" dirty="0">
                <a:latin typeface="Bookman Old Style" panose="02050604050505020204" pitchFamily="18" charset="0"/>
              </a:rPr>
              <a:t> units may sell finished goods manufactured by them as specified in </a:t>
            </a:r>
            <a:r>
              <a:rPr lang="en-US" dirty="0" err="1">
                <a:latin typeface="Bookman Old Style" panose="02050604050505020204" pitchFamily="18" charset="0"/>
              </a:rPr>
              <a:t>LoP</a:t>
            </a:r>
            <a:r>
              <a:rPr lang="en-US" dirty="0">
                <a:latin typeface="Bookman Old Style" panose="02050604050505020204" pitchFamily="18" charset="0"/>
              </a:rPr>
              <a:t> (including by- products, rejects, waste and scraps arising in the course of production, manufacture, processing or packaging of such goods) </a:t>
            </a:r>
          </a:p>
          <a:p>
            <a:pPr lvl="1" algn="just">
              <a:lnSpc>
                <a:spcPct val="160000"/>
              </a:lnSpc>
            </a:pPr>
            <a:r>
              <a:rPr lang="en-US" dirty="0">
                <a:latin typeface="Bookman Old Style" panose="02050604050505020204" pitchFamily="18" charset="0"/>
              </a:rPr>
              <a:t>which are freely importable under FTP in DTA, subject to fulfillment of positive NFE, </a:t>
            </a:r>
          </a:p>
          <a:p>
            <a:pPr lvl="1" algn="just">
              <a:lnSpc>
                <a:spcPct val="160000"/>
              </a:lnSpc>
            </a:pPr>
            <a:r>
              <a:rPr lang="en-US" dirty="0">
                <a:latin typeface="Bookman Old Style" panose="02050604050505020204" pitchFamily="18" charset="0"/>
              </a:rPr>
              <a:t>on payment of excise duty, if applicable, and/ or payment of GST and compensation </a:t>
            </a:r>
            <a:r>
              <a:rPr lang="en-US" dirty="0" err="1">
                <a:latin typeface="Bookman Old Style" panose="02050604050505020204" pitchFamily="18" charset="0"/>
              </a:rPr>
              <a:t>cess</a:t>
            </a:r>
            <a:r>
              <a:rPr lang="en-US" dirty="0">
                <a:latin typeface="Bookman Old Style" panose="02050604050505020204" pitchFamily="18" charset="0"/>
              </a:rPr>
              <a:t> along with reversal of duties of Custom leviable under First Schedule to the Customs Tariff Act, 1975 availed as exemption,</a:t>
            </a:r>
          </a:p>
          <a:p>
            <a:pPr lvl="1" algn="just">
              <a:lnSpc>
                <a:spcPct val="160000"/>
              </a:lnSpc>
            </a:pPr>
            <a:r>
              <a:rPr lang="en-US" dirty="0">
                <a:latin typeface="Bookman Old Style" panose="02050604050505020204" pitchFamily="18" charset="0"/>
              </a:rPr>
              <a:t> if any on the inputs utilized for the purpose of manufacturing of such finished goods (including by-products, rejects, waste and scraps arising in the course of production, manufacture, processing or packaging of such goods). </a:t>
            </a:r>
          </a:p>
          <a:p>
            <a:pPr lvl="1" algn="just">
              <a:lnSpc>
                <a:spcPct val="160000"/>
              </a:lnSpc>
            </a:pPr>
            <a:r>
              <a:rPr lang="en-US" dirty="0">
                <a:latin typeface="Bookman Old Style" panose="02050604050505020204" pitchFamily="18" charset="0"/>
              </a:rPr>
              <a:t>No DTA sale shall be permissible in respect of, pepper &amp; pepper products, marble and such other items as may benefited from time to time.</a:t>
            </a:r>
            <a:endParaRPr lang="en-IN" dirty="0">
              <a:latin typeface="Bookman Old Style" panose="02050604050505020204" pitchFamily="18" charset="0"/>
            </a:endParaRPr>
          </a:p>
        </p:txBody>
      </p:sp>
    </p:spTree>
    <p:extLst>
      <p:ext uri="{BB962C8B-B14F-4D97-AF65-F5344CB8AC3E}">
        <p14:creationId xmlns:p14="http://schemas.microsoft.com/office/powerpoint/2010/main" val="2057510638"/>
      </p:ext>
    </p:extLst>
  </p:cSld>
  <p:clrMapOvr>
    <a:overrideClrMapping bg1="lt1" tx1="dk1" bg2="lt2" tx2="dk2" accent1="accent1" accent2="accent2" accent3="accent3" accent4="accent4" accent5="accent5" accent6="accent6" hlink="hlink" folHlink="folHlink"/>
  </p:clrMapOvr>
</p:sld>
</file>

<file path=ppt/slides/slide13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43516-66EB-C164-FD37-9ECEECB46FB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3A704C7-82FB-A993-2711-DCE03FB1F3D7}"/>
              </a:ext>
            </a:extLst>
          </p:cNvPr>
          <p:cNvSpPr>
            <a:spLocks noGrp="1"/>
          </p:cNvSpPr>
          <p:nvPr>
            <p:ph idx="1"/>
          </p:nvPr>
        </p:nvSpPr>
        <p:spPr/>
        <p:txBody>
          <a:bodyPr>
            <a:normAutofit/>
          </a:bodyPr>
          <a:lstStyle/>
          <a:p>
            <a:pPr algn="just">
              <a:lnSpc>
                <a:spcPct val="150000"/>
              </a:lnSpc>
            </a:pPr>
            <a:r>
              <a:rPr lang="en-US" dirty="0"/>
              <a:t>(ii) Such DTA sale shall also not be permissible to units engaged in activities of packaging / labeling / segregation / refrigeration / compacting / </a:t>
            </a:r>
            <a:r>
              <a:rPr lang="en-US" dirty="0" err="1"/>
              <a:t>micronisation</a:t>
            </a:r>
            <a:r>
              <a:rPr lang="en-US" dirty="0"/>
              <a:t> / pulverization / granulation / conversion of monohydrate form of chemical to anhydrous form or vice-versa.</a:t>
            </a:r>
          </a:p>
        </p:txBody>
      </p:sp>
    </p:spTree>
    <p:extLst>
      <p:ext uri="{BB962C8B-B14F-4D97-AF65-F5344CB8AC3E}">
        <p14:creationId xmlns:p14="http://schemas.microsoft.com/office/powerpoint/2010/main" val="1616935929"/>
      </p:ext>
    </p:extLst>
  </p:cSld>
  <p:clrMapOvr>
    <a:overrideClrMapping bg1="lt1" tx1="dk1" bg2="lt2" tx2="dk2" accent1="accent1" accent2="accent2" accent3="accent3" accent4="accent4" accent5="accent5" accent6="accent6" hlink="hlink" folHlink="folHlink"/>
  </p:clrMapOvr>
</p:sld>
</file>

<file path=ppt/slides/slide13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4045-6DBE-C0EA-BD94-3FF7CDD97075}"/>
              </a:ext>
            </a:extLst>
          </p:cNvPr>
          <p:cNvSpPr>
            <a:spLocks noGrp="1"/>
          </p:cNvSpPr>
          <p:nvPr>
            <p:ph type="title"/>
          </p:nvPr>
        </p:nvSpPr>
        <p:spPr/>
        <p:txBody>
          <a:bodyPr/>
          <a:lstStyle/>
          <a:p>
            <a:r>
              <a:rPr lang="en-IN" dirty="0"/>
              <a:t>6.09 Other Supplies </a:t>
            </a:r>
          </a:p>
        </p:txBody>
      </p:sp>
      <p:sp>
        <p:nvSpPr>
          <p:cNvPr id="3" name="Content Placeholder 2">
            <a:extLst>
              <a:ext uri="{FF2B5EF4-FFF2-40B4-BE49-F238E27FC236}">
                <a16:creationId xmlns:a16="http://schemas.microsoft.com/office/drawing/2014/main" id="{A5721CD7-9637-9349-D05E-08F8B82AA29A}"/>
              </a:ext>
            </a:extLst>
          </p:cNvPr>
          <p:cNvSpPr>
            <a:spLocks noGrp="1"/>
          </p:cNvSpPr>
          <p:nvPr>
            <p:ph idx="1"/>
          </p:nvPr>
        </p:nvSpPr>
        <p:spPr/>
        <p:txBody>
          <a:bodyPr>
            <a:normAutofit fontScale="85000" lnSpcReduction="10000"/>
          </a:bodyPr>
          <a:lstStyle/>
          <a:p>
            <a:pPr algn="just">
              <a:lnSpc>
                <a:spcPct val="150000"/>
              </a:lnSpc>
            </a:pPr>
            <a:r>
              <a:rPr lang="en-US" dirty="0"/>
              <a:t>Following supplies effected from EOU / EHTP / STP / BTP units will be counted for fulfillment of positive NFE.</a:t>
            </a:r>
          </a:p>
          <a:p>
            <a:pPr algn="just">
              <a:lnSpc>
                <a:spcPct val="150000"/>
              </a:lnSpc>
            </a:pPr>
            <a:r>
              <a:rPr lang="en-US" dirty="0"/>
              <a:t> Such supplies shall not include “marble”, except if such supply of marble is an inter unit supply as provided at Sub - Para(c) below: (a) Supplies effected in DTA to holders of Advance Authorisation / Advance Authorisation for annual requirement / DFIA under duty exemption / remission scheme / EPCG scheme. However, printing sector EOUs (or any other sector that may be notified in HBP), </a:t>
            </a:r>
            <a:r>
              <a:rPr lang="en-US" dirty="0" err="1"/>
              <a:t>can‟t</a:t>
            </a:r>
            <a:r>
              <a:rPr lang="en-US" dirty="0"/>
              <a:t> supply goods, where basic customs duty and CVD is nil or exempted otherwise, to holders of Advance Authorisation / Advance Authorisation for annual requirement</a:t>
            </a:r>
            <a:endParaRPr lang="en-IN" dirty="0"/>
          </a:p>
        </p:txBody>
      </p:sp>
    </p:spTree>
    <p:extLst>
      <p:ext uri="{BB962C8B-B14F-4D97-AF65-F5344CB8AC3E}">
        <p14:creationId xmlns:p14="http://schemas.microsoft.com/office/powerpoint/2010/main" val="1841270687"/>
      </p:ext>
    </p:extLst>
  </p:cSld>
  <p:clrMapOvr>
    <a:overrideClrMapping bg1="lt1" tx1="dk1" bg2="lt2" tx2="dk2" accent1="accent1" accent2="accent2" accent3="accent3" accent4="accent4" accent5="accent5" accent6="accent6" hlink="hlink" folHlink="folHlink"/>
  </p:clrMapOvr>
</p:sld>
</file>

<file path=ppt/slides/slide13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D206-0B8B-F4D9-7E9E-6CC52C456E3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2F042D9-C2DA-00EF-E7A7-4B583C85AB7D}"/>
              </a:ext>
            </a:extLst>
          </p:cNvPr>
          <p:cNvSpPr>
            <a:spLocks noGrp="1"/>
          </p:cNvSpPr>
          <p:nvPr>
            <p:ph idx="1"/>
          </p:nvPr>
        </p:nvSpPr>
        <p:spPr/>
        <p:txBody>
          <a:bodyPr>
            <a:normAutofit/>
          </a:bodyPr>
          <a:lstStyle/>
          <a:p>
            <a:pPr algn="just">
              <a:lnSpc>
                <a:spcPct val="150000"/>
              </a:lnSpc>
            </a:pPr>
            <a:r>
              <a:rPr lang="en-US" dirty="0"/>
              <a:t>(b) Supplies effected in DTA against foreign exchange remittance received from overseas.</a:t>
            </a:r>
          </a:p>
          <a:p>
            <a:pPr algn="just">
              <a:lnSpc>
                <a:spcPct val="150000"/>
              </a:lnSpc>
            </a:pPr>
            <a:r>
              <a:rPr lang="en-US" dirty="0"/>
              <a:t> (c) Supplies to other EOU / EHTP / STP / BTP / SEZ units, provided that such goods are permissible for procurement in terms of Para 6.01 of FTP.</a:t>
            </a:r>
          </a:p>
          <a:p>
            <a:pPr algn="just">
              <a:lnSpc>
                <a:spcPct val="150000"/>
              </a:lnSpc>
            </a:pPr>
            <a:r>
              <a:rPr lang="en-US" dirty="0"/>
              <a:t> (d) Supplies made to bonded warehouses set up under FTP and / or under section 65 of Customs Act and free trade and warehousing zones, where payment is received in foreign exchange. </a:t>
            </a:r>
            <a:endParaRPr lang="en-IN" dirty="0"/>
          </a:p>
        </p:txBody>
      </p:sp>
    </p:spTree>
    <p:extLst>
      <p:ext uri="{BB962C8B-B14F-4D97-AF65-F5344CB8AC3E}">
        <p14:creationId xmlns:p14="http://schemas.microsoft.com/office/powerpoint/2010/main" val="738585052"/>
      </p:ext>
    </p:extLst>
  </p:cSld>
  <p:clrMapOvr>
    <a:overrideClrMapping bg1="lt1" tx1="dk1" bg2="lt2" tx2="dk2" accent1="accent1" accent2="accent2" accent3="accent3" accent4="accent4" accent5="accent5" accent6="accent6" hlink="hlink" folHlink="folHlink"/>
  </p:clrMapOvr>
</p:sld>
</file>

<file path=ppt/slides/slide13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AACA-AF8A-1DB4-30F0-7FB0E3AB6A3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A623E2E-A0C8-7EB0-B11B-F6155DEBC72F}"/>
              </a:ext>
            </a:extLst>
          </p:cNvPr>
          <p:cNvSpPr>
            <a:spLocks noGrp="1"/>
          </p:cNvSpPr>
          <p:nvPr>
            <p:ph idx="1"/>
          </p:nvPr>
        </p:nvSpPr>
        <p:spPr/>
        <p:txBody>
          <a:bodyPr>
            <a:normAutofit fontScale="77500" lnSpcReduction="20000"/>
          </a:bodyPr>
          <a:lstStyle/>
          <a:p>
            <a:pPr algn="just">
              <a:lnSpc>
                <a:spcPct val="170000"/>
              </a:lnSpc>
            </a:pPr>
            <a:r>
              <a:rPr lang="en-US" dirty="0"/>
              <a:t>6.12 Other Entitlements Other entitlements of EOU/EHTP/STP/BTP units are as under: </a:t>
            </a:r>
          </a:p>
          <a:p>
            <a:pPr algn="just">
              <a:lnSpc>
                <a:spcPct val="170000"/>
              </a:lnSpc>
            </a:pPr>
            <a:r>
              <a:rPr lang="en-US" dirty="0"/>
              <a:t>(a) Exemption from industrial licensing for manufacture of items reserved for SSI sector. </a:t>
            </a:r>
          </a:p>
          <a:p>
            <a:pPr algn="just">
              <a:lnSpc>
                <a:spcPct val="170000"/>
              </a:lnSpc>
            </a:pPr>
            <a:r>
              <a:rPr lang="en-US" dirty="0"/>
              <a:t>(b) Export proceeds will be realized within nine months.</a:t>
            </a:r>
          </a:p>
          <a:p>
            <a:pPr algn="just">
              <a:lnSpc>
                <a:spcPct val="170000"/>
              </a:lnSpc>
            </a:pPr>
            <a:r>
              <a:rPr lang="en-US" dirty="0"/>
              <a:t> (c) Units will be allowed to retain 100% of its export earnings in the EEFC account. </a:t>
            </a:r>
          </a:p>
          <a:p>
            <a:pPr algn="just">
              <a:lnSpc>
                <a:spcPct val="170000"/>
              </a:lnSpc>
            </a:pPr>
            <a:r>
              <a:rPr lang="en-US" dirty="0"/>
              <a:t>(d) Unit will not be required to furnish bank guarantee at the time of import or going for job work in DTA, where: </a:t>
            </a:r>
          </a:p>
          <a:p>
            <a:pPr algn="just">
              <a:lnSpc>
                <a:spcPct val="170000"/>
              </a:lnSpc>
            </a:pPr>
            <a:r>
              <a:rPr lang="en-US" dirty="0"/>
              <a:t>(</a:t>
            </a:r>
            <a:r>
              <a:rPr lang="en-US" dirty="0" err="1"/>
              <a:t>i</a:t>
            </a:r>
            <a:r>
              <a:rPr lang="en-US" dirty="0"/>
              <a:t>) The unit has turnover of Rs.5 crore or above; </a:t>
            </a:r>
          </a:p>
          <a:p>
            <a:pPr algn="just">
              <a:lnSpc>
                <a:spcPct val="170000"/>
              </a:lnSpc>
            </a:pPr>
            <a:r>
              <a:rPr lang="en-US" dirty="0"/>
              <a:t>(ii) The unit is in existence for at least three years; and</a:t>
            </a:r>
          </a:p>
        </p:txBody>
      </p:sp>
    </p:spTree>
    <p:extLst>
      <p:ext uri="{BB962C8B-B14F-4D97-AF65-F5344CB8AC3E}">
        <p14:creationId xmlns:p14="http://schemas.microsoft.com/office/powerpoint/2010/main" val="196470778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7C46-9D5F-3456-3317-03763EC98AA1}"/>
              </a:ext>
            </a:extLst>
          </p:cNvPr>
          <p:cNvSpPr>
            <a:spLocks noGrp="1"/>
          </p:cNvSpPr>
          <p:nvPr>
            <p:ph type="title"/>
          </p:nvPr>
        </p:nvSpPr>
        <p:spPr/>
        <p:txBody>
          <a:bodyPr/>
          <a:lstStyle/>
          <a:p>
            <a:r>
              <a:rPr lang="en-IN" dirty="0"/>
              <a:t>Concepts of Customs in general</a:t>
            </a:r>
          </a:p>
        </p:txBody>
      </p:sp>
      <p:sp>
        <p:nvSpPr>
          <p:cNvPr id="3" name="Content Placeholder 2">
            <a:extLst>
              <a:ext uri="{FF2B5EF4-FFF2-40B4-BE49-F238E27FC236}">
                <a16:creationId xmlns:a16="http://schemas.microsoft.com/office/drawing/2014/main" id="{42914A0A-D15B-7ACC-E5F2-BA7937FB2423}"/>
              </a:ext>
            </a:extLst>
          </p:cNvPr>
          <p:cNvSpPr>
            <a:spLocks noGrp="1"/>
          </p:cNvSpPr>
          <p:nvPr>
            <p:ph idx="1"/>
          </p:nvPr>
        </p:nvSpPr>
        <p:spPr/>
        <p:txBody>
          <a:bodyPr/>
          <a:lstStyle/>
          <a:p>
            <a:r>
              <a:rPr lang="en-IN" dirty="0"/>
              <a:t>Regulations of Imports and exports</a:t>
            </a:r>
          </a:p>
          <a:p>
            <a:endParaRPr lang="en-IN" dirty="0"/>
          </a:p>
          <a:p>
            <a:r>
              <a:rPr lang="en-IN" dirty="0"/>
              <a:t>Revenue collections</a:t>
            </a:r>
          </a:p>
          <a:p>
            <a:endParaRPr lang="en-IN" dirty="0"/>
          </a:p>
          <a:p>
            <a:r>
              <a:rPr lang="en-IN" dirty="0"/>
              <a:t>Prevention of smuggling</a:t>
            </a:r>
          </a:p>
          <a:p>
            <a:endParaRPr lang="en-IN" dirty="0"/>
          </a:p>
          <a:p>
            <a:r>
              <a:rPr lang="en-IN" dirty="0"/>
              <a:t>Facilitation of trade</a:t>
            </a:r>
          </a:p>
        </p:txBody>
      </p:sp>
    </p:spTree>
    <p:extLst>
      <p:ext uri="{BB962C8B-B14F-4D97-AF65-F5344CB8AC3E}">
        <p14:creationId xmlns:p14="http://schemas.microsoft.com/office/powerpoint/2010/main" val="1877989462"/>
      </p:ext>
    </p:extLst>
  </p:cSld>
  <p:clrMapOvr>
    <a:overrideClrMapping bg1="lt1" tx1="dk1" bg2="lt2" tx2="dk2" accent1="accent1" accent2="accent2" accent3="accent3" accent4="accent4" accent5="accent5" accent6="accent6" hlink="hlink" folHlink="folHlink"/>
  </p:clrMapOvr>
</p:sld>
</file>

<file path=ppt/slides/slide14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95B2-7CEF-04CB-C7FA-AADAC5C6D65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002182A-AD4A-124C-28C0-AE6B58657899}"/>
              </a:ext>
            </a:extLst>
          </p:cNvPr>
          <p:cNvSpPr>
            <a:spLocks noGrp="1"/>
          </p:cNvSpPr>
          <p:nvPr>
            <p:ph idx="1"/>
          </p:nvPr>
        </p:nvSpPr>
        <p:spPr/>
        <p:txBody>
          <a:bodyPr>
            <a:normAutofit fontScale="77500" lnSpcReduction="20000"/>
          </a:bodyPr>
          <a:lstStyle/>
          <a:p>
            <a:pPr algn="just">
              <a:lnSpc>
                <a:spcPct val="170000"/>
              </a:lnSpc>
            </a:pPr>
            <a:r>
              <a:rPr lang="en-US" dirty="0"/>
              <a:t> (iii) The unit: </a:t>
            </a:r>
          </a:p>
          <a:p>
            <a:pPr algn="just">
              <a:lnSpc>
                <a:spcPct val="170000"/>
              </a:lnSpc>
            </a:pPr>
            <a:r>
              <a:rPr lang="en-US" dirty="0"/>
              <a:t>(1) has achieved positive NFE / export obligation wherever applicable; </a:t>
            </a:r>
          </a:p>
          <a:p>
            <a:pPr algn="just">
              <a:lnSpc>
                <a:spcPct val="170000"/>
              </a:lnSpc>
            </a:pPr>
            <a:r>
              <a:rPr lang="en-US" dirty="0"/>
              <a:t>(2) has not been issued a show cause notice or a confirmed demand, during the preceding 3 years, on grounds other than procedural violations, under the penal provision of the Customs Act, the Central Excise Act, the Foreign Trade (Development &amp; Regulation) Act, the Foreign Exchange Management Act, the Finance Act, 1994 covering Service Tax or any allied Acts or the rules made there under, on account of fraud / collusion / willful misstatement / suppression of facts or contravention of any of the provisions thereof; </a:t>
            </a:r>
          </a:p>
          <a:p>
            <a:pPr algn="just">
              <a:lnSpc>
                <a:spcPct val="170000"/>
              </a:lnSpc>
            </a:pPr>
            <a:r>
              <a:rPr lang="en-US" dirty="0"/>
              <a:t>(e) 100% FDI investment permitted through automatic route similar to SEZ units.</a:t>
            </a:r>
            <a:endParaRPr lang="en-IN" dirty="0"/>
          </a:p>
        </p:txBody>
      </p:sp>
    </p:spTree>
    <p:extLst>
      <p:ext uri="{BB962C8B-B14F-4D97-AF65-F5344CB8AC3E}">
        <p14:creationId xmlns:p14="http://schemas.microsoft.com/office/powerpoint/2010/main" val="1823425393"/>
      </p:ext>
    </p:extLst>
  </p:cSld>
  <p:clrMapOvr>
    <a:overrideClrMapping bg1="lt1" tx1="dk1" bg2="lt2" tx2="dk2" accent1="accent1" accent2="accent2" accent3="accent3" accent4="accent4" accent5="accent5" accent6="accent6" hlink="hlink" folHlink="folHlink"/>
  </p:clrMapOvr>
</p:sld>
</file>

<file path=ppt/slides/slide14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02ED-F941-4668-15BF-B7D4787E2FC9}"/>
              </a:ext>
            </a:extLst>
          </p:cNvPr>
          <p:cNvSpPr>
            <a:spLocks noGrp="1"/>
          </p:cNvSpPr>
          <p:nvPr>
            <p:ph type="title"/>
          </p:nvPr>
        </p:nvSpPr>
        <p:spPr/>
        <p:txBody>
          <a:bodyPr/>
          <a:lstStyle/>
          <a:p>
            <a:r>
              <a:rPr lang="en-US" dirty="0"/>
              <a:t>6.18 Exit from Scheme</a:t>
            </a:r>
            <a:endParaRPr lang="en-IN" dirty="0"/>
          </a:p>
        </p:txBody>
      </p:sp>
      <p:sp>
        <p:nvSpPr>
          <p:cNvPr id="3" name="Content Placeholder 2">
            <a:extLst>
              <a:ext uri="{FF2B5EF4-FFF2-40B4-BE49-F238E27FC236}">
                <a16:creationId xmlns:a16="http://schemas.microsoft.com/office/drawing/2014/main" id="{252284FA-DBF0-55BA-4204-AC77E560B1A8}"/>
              </a:ext>
            </a:extLst>
          </p:cNvPr>
          <p:cNvSpPr>
            <a:spLocks noGrp="1"/>
          </p:cNvSpPr>
          <p:nvPr>
            <p:ph idx="1"/>
          </p:nvPr>
        </p:nvSpPr>
        <p:spPr>
          <a:xfrm>
            <a:off x="609600" y="1935480"/>
            <a:ext cx="10972800" cy="4648200"/>
          </a:xfrm>
        </p:spPr>
        <p:txBody>
          <a:bodyPr>
            <a:normAutofit fontScale="85000" lnSpcReduction="10000"/>
          </a:bodyPr>
          <a:lstStyle/>
          <a:p>
            <a:pPr algn="just">
              <a:lnSpc>
                <a:spcPct val="150000"/>
              </a:lnSpc>
            </a:pPr>
            <a:r>
              <a:rPr lang="en-US" dirty="0"/>
              <a:t>a) With approval of DC/Designated officer of EHTP/ STP/BTP, an EOU/EHTP/STP/BTP unit may opt out of scheme. </a:t>
            </a:r>
          </a:p>
          <a:p>
            <a:pPr algn="just">
              <a:lnSpc>
                <a:spcPct val="150000"/>
              </a:lnSpc>
            </a:pPr>
            <a:r>
              <a:rPr lang="en-US" dirty="0"/>
              <a:t>Such exit shall be subject to payment of applicable Excise and Customs duties and on payment of applicable IGST/ CGST/ SGST/ UTGST and compensation </a:t>
            </a:r>
            <a:r>
              <a:rPr lang="en-US" dirty="0" err="1"/>
              <a:t>cess</a:t>
            </a:r>
            <a:r>
              <a:rPr lang="en-US" dirty="0"/>
              <a:t>, if any, and industrial policy in force</a:t>
            </a:r>
          </a:p>
          <a:p>
            <a:pPr algn="just">
              <a:lnSpc>
                <a:spcPct val="150000"/>
              </a:lnSpc>
            </a:pPr>
            <a:r>
              <a:rPr lang="en-US" dirty="0"/>
              <a:t>.(b) If unit has not achieved obligations, it shall also be liable to penalty at the time of exit. </a:t>
            </a:r>
          </a:p>
          <a:p>
            <a:pPr algn="just">
              <a:lnSpc>
                <a:spcPct val="150000"/>
              </a:lnSpc>
            </a:pPr>
            <a:r>
              <a:rPr lang="en-US" dirty="0"/>
              <a:t>(c) In the event of a gems and </a:t>
            </a:r>
            <a:r>
              <a:rPr lang="en-US" dirty="0" err="1"/>
              <a:t>jewellery</a:t>
            </a:r>
            <a:r>
              <a:rPr lang="en-US" dirty="0"/>
              <a:t> unit ceasing its operation, gold and other precious metals, alloys, gems and other materials available for manufacture of </a:t>
            </a:r>
            <a:r>
              <a:rPr lang="en-US" dirty="0" err="1"/>
              <a:t>jewellery</a:t>
            </a:r>
            <a:r>
              <a:rPr lang="en-US" dirty="0"/>
              <a:t>, shall be handed over to an agency nominated by </a:t>
            </a:r>
            <a:r>
              <a:rPr lang="en-US" dirty="0" err="1"/>
              <a:t>DoC</a:t>
            </a:r>
            <a:r>
              <a:rPr lang="en-US" dirty="0"/>
              <a:t>, at price to be determined by that agency. </a:t>
            </a:r>
            <a:endParaRPr lang="en-IN" dirty="0"/>
          </a:p>
        </p:txBody>
      </p:sp>
    </p:spTree>
    <p:extLst>
      <p:ext uri="{BB962C8B-B14F-4D97-AF65-F5344CB8AC3E}">
        <p14:creationId xmlns:p14="http://schemas.microsoft.com/office/powerpoint/2010/main" val="561162372"/>
      </p:ext>
    </p:extLst>
  </p:cSld>
  <p:clrMapOvr>
    <a:overrideClrMapping bg1="lt1" tx1="dk1" bg2="lt2" tx2="dk2" accent1="accent1" accent2="accent2" accent3="accent3" accent4="accent4" accent5="accent5" accent6="accent6" hlink="hlink" folHlink="folHlink"/>
  </p:clrMapOvr>
</p:sld>
</file>

<file path=ppt/slides/slide14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005D-8188-662D-724F-3443A09F323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91A0F61-EE56-2864-BD22-6B099C1DAC4F}"/>
              </a:ext>
            </a:extLst>
          </p:cNvPr>
          <p:cNvSpPr>
            <a:spLocks noGrp="1"/>
          </p:cNvSpPr>
          <p:nvPr>
            <p:ph idx="1"/>
          </p:nvPr>
        </p:nvSpPr>
        <p:spPr/>
        <p:txBody>
          <a:bodyPr>
            <a:normAutofit/>
          </a:bodyPr>
          <a:lstStyle/>
          <a:p>
            <a:pPr algn="just">
              <a:lnSpc>
                <a:spcPct val="150000"/>
              </a:lnSpc>
            </a:pPr>
            <a:r>
              <a:rPr lang="en-US" dirty="0"/>
              <a:t>(d) An EOU / EHTP / STP / BTP unit may also be permitted by DC to exit from the scheme at any time on payment of applicable duties and taxes and compensation </a:t>
            </a:r>
            <a:r>
              <a:rPr lang="en-US" dirty="0" err="1"/>
              <a:t>cess</a:t>
            </a:r>
            <a:r>
              <a:rPr lang="en-US" dirty="0"/>
              <a:t> on capital goods under the prevailing EPCG Scheme for DTA Units. </a:t>
            </a:r>
          </a:p>
          <a:p>
            <a:pPr algn="just">
              <a:lnSpc>
                <a:spcPct val="150000"/>
              </a:lnSpc>
            </a:pPr>
            <a:r>
              <a:rPr lang="en-US" dirty="0"/>
              <a:t>This will be subject to fulfillment of positive NFE criteria under EOU scheme, eligibility criteria under EPCG scheme and standard conditions indicated in HBP.</a:t>
            </a:r>
            <a:endParaRPr lang="en-IN" dirty="0"/>
          </a:p>
        </p:txBody>
      </p:sp>
    </p:spTree>
    <p:extLst>
      <p:ext uri="{BB962C8B-B14F-4D97-AF65-F5344CB8AC3E}">
        <p14:creationId xmlns:p14="http://schemas.microsoft.com/office/powerpoint/2010/main" val="1744192080"/>
      </p:ext>
    </p:extLst>
  </p:cSld>
  <p:clrMapOvr>
    <a:overrideClrMapping bg1="lt1" tx1="dk1" bg2="lt2" tx2="dk2" accent1="accent1" accent2="accent2" accent3="accent3" accent4="accent4" accent5="accent5" accent6="accent6" hlink="hlink" folHlink="folHlink"/>
  </p:clrMapOvr>
</p:sld>
</file>

<file path=ppt/slides/slide14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920B2-F5ED-A7C8-AA1E-BF8B84936EF2}"/>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4FF97B2C-D0A2-48DC-5765-DFEA85A864F5}"/>
              </a:ext>
            </a:extLst>
          </p:cNvPr>
          <p:cNvSpPr>
            <a:spLocks noGrp="1"/>
          </p:cNvSpPr>
          <p:nvPr>
            <p:ph idx="1"/>
          </p:nvPr>
        </p:nvSpPr>
        <p:spPr/>
        <p:txBody>
          <a:bodyPr>
            <a:normAutofit fontScale="70000" lnSpcReduction="20000"/>
          </a:bodyPr>
          <a:lstStyle/>
          <a:p>
            <a:pPr algn="just">
              <a:lnSpc>
                <a:spcPct val="160000"/>
              </a:lnSpc>
            </a:pPr>
            <a:r>
              <a:rPr lang="en-US" dirty="0"/>
              <a:t>(e) Unit proposing to exit out of EOU scheme shall intimate DC and Customs authorities in writing. </a:t>
            </a:r>
          </a:p>
          <a:p>
            <a:pPr algn="just">
              <a:lnSpc>
                <a:spcPct val="160000"/>
              </a:lnSpc>
            </a:pPr>
            <a:r>
              <a:rPr lang="en-US" dirty="0"/>
              <a:t>Unit shall assess duty liability arising out of exit and submit details of such assessment to Customs authorities.</a:t>
            </a:r>
          </a:p>
          <a:p>
            <a:pPr algn="just">
              <a:lnSpc>
                <a:spcPct val="160000"/>
              </a:lnSpc>
            </a:pPr>
            <a:r>
              <a:rPr lang="en-US" dirty="0"/>
              <a:t> Customs authorities shall confirm duty liabilities on priority basis, subject to the condition that the unit has achieved positive NFE, taking into consideration the depreciation allowed.</a:t>
            </a:r>
          </a:p>
          <a:p>
            <a:pPr algn="just">
              <a:lnSpc>
                <a:spcPct val="160000"/>
              </a:lnSpc>
            </a:pPr>
            <a:r>
              <a:rPr lang="en-US" dirty="0"/>
              <a:t> After payment of duty and clearance of all dues, unit shall obtain “No Dues Certificate” from Customs authorities. </a:t>
            </a:r>
          </a:p>
          <a:p>
            <a:pPr algn="just">
              <a:lnSpc>
                <a:spcPct val="160000"/>
              </a:lnSpc>
            </a:pPr>
            <a:r>
              <a:rPr lang="en-US" dirty="0"/>
              <a:t>On the basis of “No Dues Certificate” so issued by the Customs authorities, unit shall apply to DC for final exit. In case there is no proceeding pending under FT (D&amp;R) Act, as amended, DC shall issue final exit order within a period of 7 working days</a:t>
            </a:r>
            <a:endParaRPr lang="en-IN" dirty="0"/>
          </a:p>
        </p:txBody>
      </p:sp>
    </p:spTree>
    <p:extLst>
      <p:ext uri="{BB962C8B-B14F-4D97-AF65-F5344CB8AC3E}">
        <p14:creationId xmlns:p14="http://schemas.microsoft.com/office/powerpoint/2010/main" val="3342001747"/>
      </p:ext>
    </p:extLst>
  </p:cSld>
  <p:clrMapOvr>
    <a:overrideClrMapping bg1="lt1" tx1="dk1" bg2="lt2" tx2="dk2" accent1="accent1" accent2="accent2" accent3="accent3" accent4="accent4" accent5="accent5" accent6="accent6" hlink="hlink" folHlink="folHlink"/>
  </p:clrMapOvr>
</p:sld>
</file>

<file path=ppt/slides/slide14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6D30-95F8-D22D-DCFF-93F39BB8B171}"/>
              </a:ext>
            </a:extLst>
          </p:cNvPr>
          <p:cNvSpPr>
            <a:spLocks noGrp="1"/>
          </p:cNvSpPr>
          <p:nvPr>
            <p:ph type="title"/>
          </p:nvPr>
        </p:nvSpPr>
        <p:spPr/>
        <p:txBody>
          <a:bodyPr>
            <a:normAutofit fontScale="90000"/>
          </a:bodyPr>
          <a:lstStyle/>
          <a:p>
            <a:r>
              <a:rPr lang="en-US" dirty="0"/>
              <a:t>: What are the conditions including export criteria to be met for EOUs?</a:t>
            </a:r>
            <a:endParaRPr lang="en-IN" dirty="0"/>
          </a:p>
        </p:txBody>
      </p:sp>
      <p:sp>
        <p:nvSpPr>
          <p:cNvPr id="3" name="Content Placeholder 2">
            <a:extLst>
              <a:ext uri="{FF2B5EF4-FFF2-40B4-BE49-F238E27FC236}">
                <a16:creationId xmlns:a16="http://schemas.microsoft.com/office/drawing/2014/main" id="{7B27AA0C-77FB-5649-A4A1-FEAEBDD42B54}"/>
              </a:ext>
            </a:extLst>
          </p:cNvPr>
          <p:cNvSpPr>
            <a:spLocks noGrp="1"/>
          </p:cNvSpPr>
          <p:nvPr>
            <p:ph idx="1"/>
          </p:nvPr>
        </p:nvSpPr>
        <p:spPr/>
        <p:txBody>
          <a:bodyPr>
            <a:normAutofit fontScale="92500" lnSpcReduction="20000"/>
          </a:bodyPr>
          <a:lstStyle/>
          <a:p>
            <a:pPr algn="just">
              <a:lnSpc>
                <a:spcPct val="160000"/>
              </a:lnSpc>
            </a:pPr>
            <a:r>
              <a:rPr lang="en-US" dirty="0"/>
              <a:t>An EOU shall execute a Legal Undertaking (LUT) with the DC. (Development Commissioner)</a:t>
            </a:r>
          </a:p>
          <a:p>
            <a:pPr algn="just">
              <a:lnSpc>
                <a:spcPct val="160000"/>
              </a:lnSpc>
            </a:pPr>
            <a:r>
              <a:rPr lang="en-US" dirty="0"/>
              <a:t>It has to account for the </a:t>
            </a:r>
            <a:r>
              <a:rPr lang="en-US" dirty="0" err="1"/>
              <a:t>utilisation</a:t>
            </a:r>
            <a:r>
              <a:rPr lang="en-US" dirty="0"/>
              <a:t> of inputs as per the Standard Input Output Norms (SION).</a:t>
            </a:r>
          </a:p>
          <a:p>
            <a:pPr algn="just">
              <a:lnSpc>
                <a:spcPct val="160000"/>
              </a:lnSpc>
            </a:pPr>
            <a:r>
              <a:rPr lang="en-US" dirty="0"/>
              <a:t> However, where there is no SION, the norms for waste, scrap and remnants would be 2%.</a:t>
            </a:r>
          </a:p>
          <a:p>
            <a:pPr algn="just">
              <a:lnSpc>
                <a:spcPct val="160000"/>
              </a:lnSpc>
            </a:pPr>
            <a:r>
              <a:rPr lang="en-US" dirty="0"/>
              <a:t> The export proceeds have to be realized within nine months It has to ensure a positive Net Foreign Exchange (NFE) which is computed as per the following formula. </a:t>
            </a:r>
            <a:endParaRPr lang="en-IN" dirty="0"/>
          </a:p>
        </p:txBody>
      </p:sp>
    </p:spTree>
    <p:extLst>
      <p:ext uri="{BB962C8B-B14F-4D97-AF65-F5344CB8AC3E}">
        <p14:creationId xmlns:p14="http://schemas.microsoft.com/office/powerpoint/2010/main" val="3887818485"/>
      </p:ext>
    </p:extLst>
  </p:cSld>
  <p:clrMapOvr>
    <a:overrideClrMapping bg1="lt1" tx1="dk1" bg2="lt2" tx2="dk2" accent1="accent1" accent2="accent2" accent3="accent3" accent4="accent4" accent5="accent5" accent6="accent6" hlink="hlink" folHlink="folHlink"/>
  </p:clrMapOvr>
</p:sld>
</file>

<file path=ppt/slides/slide14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5275-8B64-E00F-7C0D-6B29320F720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F06E3AD-2C66-F186-84AF-F9FED765B883}"/>
              </a:ext>
            </a:extLst>
          </p:cNvPr>
          <p:cNvSpPr>
            <a:spLocks noGrp="1"/>
          </p:cNvSpPr>
          <p:nvPr>
            <p:ph idx="1"/>
          </p:nvPr>
        </p:nvSpPr>
        <p:spPr>
          <a:xfrm>
            <a:off x="609600" y="1935480"/>
            <a:ext cx="10972800" cy="4719320"/>
          </a:xfrm>
        </p:spPr>
        <p:txBody>
          <a:bodyPr>
            <a:normAutofit fontScale="77500" lnSpcReduction="20000"/>
          </a:bodyPr>
          <a:lstStyle/>
          <a:p>
            <a:pPr algn="just">
              <a:lnSpc>
                <a:spcPct val="160000"/>
              </a:lnSpc>
            </a:pPr>
            <a:r>
              <a:rPr lang="en-US" dirty="0"/>
              <a:t>NFE = (A-B) where </a:t>
            </a:r>
          </a:p>
          <a:p>
            <a:pPr algn="just">
              <a:lnSpc>
                <a:spcPct val="160000"/>
              </a:lnSpc>
            </a:pPr>
            <a:r>
              <a:rPr lang="en-US" dirty="0"/>
              <a:t>A is the sum of physical exports in free foreign exchange and deemed exports (as per para 6.09 of FTP) </a:t>
            </a:r>
          </a:p>
          <a:p>
            <a:pPr algn="just">
              <a:lnSpc>
                <a:spcPct val="160000"/>
              </a:lnSpc>
            </a:pPr>
            <a:r>
              <a:rPr lang="en-US" dirty="0"/>
              <a:t>B is the sum of the imported and domestic procured raw materials and consumables along with the </a:t>
            </a:r>
            <a:r>
              <a:rPr lang="en-US" dirty="0" err="1"/>
              <a:t>amortised</a:t>
            </a:r>
            <a:r>
              <a:rPr lang="en-US" dirty="0"/>
              <a:t> value (10% per year over a 10-year period) of the capital goods and foreign technical know-how fees </a:t>
            </a:r>
          </a:p>
          <a:p>
            <a:pPr algn="just">
              <a:lnSpc>
                <a:spcPct val="160000"/>
              </a:lnSpc>
            </a:pPr>
            <a:r>
              <a:rPr lang="en-US" dirty="0"/>
              <a:t>The failure to ensure positive NFE or to abide by any of the terms and conditions of </a:t>
            </a:r>
            <a:r>
              <a:rPr lang="en-US" dirty="0" err="1"/>
              <a:t>LoP</a:t>
            </a:r>
            <a:r>
              <a:rPr lang="en-US" dirty="0"/>
              <a:t>/ Industrial </a:t>
            </a:r>
            <a:r>
              <a:rPr lang="en-US" dirty="0" err="1"/>
              <a:t>Licence</a:t>
            </a:r>
            <a:r>
              <a:rPr lang="en-US" dirty="0"/>
              <a:t> (IL) / LUT shall render the unit liable to penal action under provisions of the FT (D&amp;R) Act, as amended, and Rules and Orders made there under, without prejudice to action under any other law / rules and cancellation or revocation of </a:t>
            </a:r>
            <a:r>
              <a:rPr lang="en-US" dirty="0" err="1"/>
              <a:t>LoP</a:t>
            </a:r>
            <a:r>
              <a:rPr lang="en-US" dirty="0"/>
              <a:t>.</a:t>
            </a:r>
            <a:endParaRPr lang="en-IN" dirty="0"/>
          </a:p>
        </p:txBody>
      </p:sp>
    </p:spTree>
    <p:extLst>
      <p:ext uri="{BB962C8B-B14F-4D97-AF65-F5344CB8AC3E}">
        <p14:creationId xmlns:p14="http://schemas.microsoft.com/office/powerpoint/2010/main" val="3826237371"/>
      </p:ext>
    </p:extLst>
  </p:cSld>
  <p:clrMapOvr>
    <a:overrideClrMapping bg1="lt1" tx1="dk1" bg2="lt2" tx2="dk2" accent1="accent1" accent2="accent2" accent3="accent3" accent4="accent4" accent5="accent5" accent6="accent6" hlink="hlink" folHlink="folHlink"/>
  </p:clrMapOvr>
</p:sld>
</file>

<file path=ppt/slides/slide14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82C8E-2227-9445-070F-9132D2676AD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7B5243A-507D-3B7B-2963-D6D521C268F7}"/>
              </a:ext>
            </a:extLst>
          </p:cNvPr>
          <p:cNvSpPr>
            <a:spLocks noGrp="1"/>
          </p:cNvSpPr>
          <p:nvPr>
            <p:ph idx="1"/>
          </p:nvPr>
        </p:nvSpPr>
        <p:spPr/>
        <p:txBody>
          <a:bodyPr>
            <a:normAutofit fontScale="92500" lnSpcReduction="10000"/>
          </a:bodyPr>
          <a:lstStyle/>
          <a:p>
            <a:pPr algn="just">
              <a:lnSpc>
                <a:spcPct val="150000"/>
              </a:lnSpc>
            </a:pPr>
            <a:r>
              <a:rPr lang="en-US" dirty="0"/>
              <a:t>(e) Scrap / waste / remnants arising out of production process or in connection therewith may be sold in DTA, as per SION notified under Duty Exemption Scheme, on payment of applicable duties and/ or taxes and compensation </a:t>
            </a:r>
            <a:r>
              <a:rPr lang="en-US" dirty="0" err="1"/>
              <a:t>cess</a:t>
            </a:r>
            <a:r>
              <a:rPr lang="en-US" dirty="0"/>
              <a:t>. Such sales of scrap / waste / remnants shall not be subject to achievement of positive NFE. </a:t>
            </a:r>
          </a:p>
          <a:p>
            <a:pPr algn="just">
              <a:lnSpc>
                <a:spcPct val="150000"/>
              </a:lnSpc>
            </a:pPr>
            <a:r>
              <a:rPr lang="en-US" dirty="0"/>
              <a:t>In respect of items not covered by norms, DC may fix ad- hoc norms for a period of six months and within these period, norms should be fixed by Norms Committee. </a:t>
            </a:r>
          </a:p>
          <a:p>
            <a:pPr algn="just">
              <a:lnSpc>
                <a:spcPct val="150000"/>
              </a:lnSpc>
            </a:pPr>
            <a:r>
              <a:rPr lang="en-US" dirty="0"/>
              <a:t>Ad-hoc norms will continue till such time norms are fixed by Norms Committee. Scrap / waste / remnants may also be exported.</a:t>
            </a:r>
            <a:endParaRPr lang="en-IN" dirty="0"/>
          </a:p>
          <a:p>
            <a:pPr algn="just">
              <a:lnSpc>
                <a:spcPct val="150000"/>
              </a:lnSpc>
            </a:pPr>
            <a:endParaRPr lang="en-IN" dirty="0"/>
          </a:p>
        </p:txBody>
      </p:sp>
    </p:spTree>
    <p:extLst>
      <p:ext uri="{BB962C8B-B14F-4D97-AF65-F5344CB8AC3E}">
        <p14:creationId xmlns:p14="http://schemas.microsoft.com/office/powerpoint/2010/main" val="809351933"/>
      </p:ext>
    </p:extLst>
  </p:cSld>
  <p:clrMapOvr>
    <a:overrideClrMapping bg1="lt1" tx1="dk1" bg2="lt2" tx2="dk2" accent1="accent1" accent2="accent2" accent3="accent3" accent4="accent4" accent5="accent5" accent6="accent6" hlink="hlink" folHlink="folHlink"/>
  </p:clrMapOvr>
</p:sld>
</file>

<file path=ppt/slides/slide14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549B-96D4-6EDF-AE2A-A4771DB8B41E}"/>
              </a:ext>
            </a:extLst>
          </p:cNvPr>
          <p:cNvSpPr>
            <a:spLocks noGrp="1"/>
          </p:cNvSpPr>
          <p:nvPr>
            <p:ph type="title"/>
          </p:nvPr>
        </p:nvSpPr>
        <p:spPr>
          <a:xfrm>
            <a:off x="609600" y="704088"/>
            <a:ext cx="11074400" cy="4416552"/>
          </a:xfrm>
        </p:spPr>
        <p:txBody>
          <a:bodyPr>
            <a:normAutofit/>
          </a:bodyPr>
          <a:lstStyle/>
          <a:p>
            <a:r>
              <a:rPr lang="en-IN" sz="5400" b="1" dirty="0"/>
              <a:t>MANUFACTURING UNDER BONDED WAREHOUSE</a:t>
            </a:r>
            <a:br>
              <a:rPr lang="en-IN" sz="5400" b="1" dirty="0"/>
            </a:br>
            <a:endParaRPr lang="en-IN" dirty="0"/>
          </a:p>
        </p:txBody>
      </p:sp>
    </p:spTree>
    <p:extLst>
      <p:ext uri="{BB962C8B-B14F-4D97-AF65-F5344CB8AC3E}">
        <p14:creationId xmlns:p14="http://schemas.microsoft.com/office/powerpoint/2010/main" val="376079532"/>
      </p:ext>
    </p:extLst>
  </p:cSld>
  <p:clrMapOvr>
    <a:overrideClrMapping bg1="lt1" tx1="dk1" bg2="lt2" tx2="dk2" accent1="accent1" accent2="accent2" accent3="accent3" accent4="accent4" accent5="accent5" accent6="accent6" hlink="hlink" folHlink="folHlink"/>
  </p:clrMapOvr>
</p:sld>
</file>

<file path=ppt/slides/slide14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E931-2DB0-312E-2004-3B14AB5A7E13}"/>
              </a:ext>
            </a:extLst>
          </p:cNvPr>
          <p:cNvSpPr>
            <a:spLocks noGrp="1"/>
          </p:cNvSpPr>
          <p:nvPr>
            <p:ph type="title"/>
          </p:nvPr>
        </p:nvSpPr>
        <p:spPr/>
        <p:txBody>
          <a:bodyPr/>
          <a:lstStyle/>
          <a:p>
            <a:r>
              <a:rPr lang="en-IN" dirty="0"/>
              <a:t>Customs bonded warehouse -General</a:t>
            </a:r>
          </a:p>
        </p:txBody>
      </p:sp>
      <p:sp>
        <p:nvSpPr>
          <p:cNvPr id="3" name="Content Placeholder 2">
            <a:extLst>
              <a:ext uri="{FF2B5EF4-FFF2-40B4-BE49-F238E27FC236}">
                <a16:creationId xmlns:a16="http://schemas.microsoft.com/office/drawing/2014/main" id="{8C449356-E747-459C-4643-CC9C1B8FF359}"/>
              </a:ext>
            </a:extLst>
          </p:cNvPr>
          <p:cNvSpPr>
            <a:spLocks noGrp="1"/>
          </p:cNvSpPr>
          <p:nvPr>
            <p:ph idx="1"/>
          </p:nvPr>
        </p:nvSpPr>
        <p:spPr/>
        <p:txBody>
          <a:bodyPr>
            <a:normAutofit fontScale="85000" lnSpcReduction="10000"/>
          </a:bodyPr>
          <a:lstStyle/>
          <a:p>
            <a:pPr algn="just">
              <a:lnSpc>
                <a:spcPct val="150000"/>
              </a:lnSpc>
            </a:pPr>
            <a:r>
              <a:rPr lang="en-US" b="0" i="0" dirty="0">
                <a:solidFill>
                  <a:srgbClr val="5B7D9A"/>
                </a:solidFill>
                <a:effectLst/>
                <a:latin typeface="Karla" panose="020F0502020204030204" pitchFamily="2" charset="0"/>
              </a:rPr>
              <a:t>This is a warehouse that is authorized by the Indian customs to operate the warehousing under 58 and 59 of Act 1962.</a:t>
            </a:r>
          </a:p>
          <a:p>
            <a:pPr algn="just">
              <a:lnSpc>
                <a:spcPct val="150000"/>
              </a:lnSpc>
            </a:pPr>
            <a:r>
              <a:rPr lang="en-US" b="0" i="0" dirty="0">
                <a:solidFill>
                  <a:srgbClr val="5B7D9A"/>
                </a:solidFill>
                <a:effectLst/>
                <a:latin typeface="Karla" panose="020F0502020204030204" pitchFamily="2" charset="0"/>
              </a:rPr>
              <a:t> The act permits the handling, storage, or assembly of dutiable goods without being subject to duty. </a:t>
            </a:r>
          </a:p>
          <a:p>
            <a:pPr algn="just">
              <a:lnSpc>
                <a:spcPct val="150000"/>
              </a:lnSpc>
            </a:pPr>
            <a:r>
              <a:rPr lang="en-US" b="0" i="0" dirty="0">
                <a:solidFill>
                  <a:srgbClr val="5B7D9A"/>
                </a:solidFill>
                <a:effectLst/>
                <a:latin typeface="Karla" panose="020F0502020204030204" pitchFamily="2" charset="0"/>
              </a:rPr>
              <a:t>It may be managed by the state or by a private company. Using this concept of “bonded warehousing,” importers would store cargo and release part of the cargo at a later point, thereby deferring duty payments to Customs and also releasing the international (ISO) container in which the cargo was stored.</a:t>
            </a:r>
            <a:endParaRPr lang="en-IN" dirty="0"/>
          </a:p>
        </p:txBody>
      </p:sp>
    </p:spTree>
    <p:extLst>
      <p:ext uri="{BB962C8B-B14F-4D97-AF65-F5344CB8AC3E}">
        <p14:creationId xmlns:p14="http://schemas.microsoft.com/office/powerpoint/2010/main" val="3532415154"/>
      </p:ext>
    </p:extLst>
  </p:cSld>
  <p:clrMapOvr>
    <a:overrideClrMapping bg1="lt1" tx1="dk1" bg2="lt2" tx2="dk2" accent1="accent1" accent2="accent2" accent3="accent3" accent4="accent4" accent5="accent5" accent6="accent6" hlink="hlink" folHlink="folHlink"/>
  </p:clrMapOvr>
</p:sld>
</file>

<file path=ppt/slides/slide14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0278-F021-6F8A-5E8F-9A6305A2099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1400CCA-79DF-820E-1A48-6E20B6B799E9}"/>
              </a:ext>
            </a:extLst>
          </p:cNvPr>
          <p:cNvSpPr>
            <a:spLocks noGrp="1"/>
          </p:cNvSpPr>
          <p:nvPr>
            <p:ph idx="1"/>
          </p:nvPr>
        </p:nvSpPr>
        <p:spPr/>
        <p:txBody>
          <a:bodyPr>
            <a:normAutofit fontScale="92500"/>
          </a:bodyPr>
          <a:lstStyle/>
          <a:p>
            <a:pPr algn="just">
              <a:lnSpc>
                <a:spcPct val="150000"/>
              </a:lnSpc>
            </a:pPr>
            <a:r>
              <a:rPr lang="en-US" b="0" i="0" dirty="0">
                <a:solidFill>
                  <a:srgbClr val="5B7D9A"/>
                </a:solidFill>
                <a:effectLst/>
                <a:latin typeface="Karla" pitchFamily="2" charset="0"/>
              </a:rPr>
              <a:t>While the goods remain in the bonded warehouse, they may be cleaned, sorted, repackaged, or otherwise changed by processes that do not amount to manufacturing, under the supervision of the customs authority. </a:t>
            </a:r>
          </a:p>
          <a:p>
            <a:pPr algn="just">
              <a:lnSpc>
                <a:spcPct val="150000"/>
              </a:lnSpc>
            </a:pPr>
            <a:r>
              <a:rPr lang="en-US" b="0" i="0" dirty="0">
                <a:solidFill>
                  <a:srgbClr val="5B7D9A"/>
                </a:solidFill>
                <a:effectLst/>
                <a:latin typeface="Karla" pitchFamily="2" charset="0"/>
              </a:rPr>
              <a:t>In the wake of warehousing, the goods can be either exported to another bond (EOU, etc.) without paying duty or consumed at no duty with payment of the appropriate rate for the goods in their renewed condition at the time of withdrawal.</a:t>
            </a:r>
            <a:endParaRPr lang="en-IN" dirty="0"/>
          </a:p>
        </p:txBody>
      </p:sp>
    </p:spTree>
    <p:extLst>
      <p:ext uri="{BB962C8B-B14F-4D97-AF65-F5344CB8AC3E}">
        <p14:creationId xmlns:p14="http://schemas.microsoft.com/office/powerpoint/2010/main" val="246764627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FF0B-9CFE-2095-9904-ED1E9B25B104}"/>
              </a:ext>
            </a:extLst>
          </p:cNvPr>
          <p:cNvSpPr>
            <a:spLocks noGrp="1"/>
          </p:cNvSpPr>
          <p:nvPr>
            <p:ph type="title"/>
          </p:nvPr>
        </p:nvSpPr>
        <p:spPr/>
        <p:txBody>
          <a:bodyPr/>
          <a:lstStyle/>
          <a:p>
            <a:r>
              <a:rPr lang="en-IN" dirty="0"/>
              <a:t>Registration</a:t>
            </a:r>
          </a:p>
        </p:txBody>
      </p:sp>
      <p:sp>
        <p:nvSpPr>
          <p:cNvPr id="3" name="Content Placeholder 2">
            <a:extLst>
              <a:ext uri="{FF2B5EF4-FFF2-40B4-BE49-F238E27FC236}">
                <a16:creationId xmlns:a16="http://schemas.microsoft.com/office/drawing/2014/main" id="{4436B35D-D469-E382-56ED-487720A36B55}"/>
              </a:ext>
            </a:extLst>
          </p:cNvPr>
          <p:cNvSpPr>
            <a:spLocks noGrp="1"/>
          </p:cNvSpPr>
          <p:nvPr>
            <p:ph idx="1"/>
          </p:nvPr>
        </p:nvSpPr>
        <p:spPr/>
        <p:txBody>
          <a:bodyPr>
            <a:normAutofit fontScale="85000" lnSpcReduction="10000"/>
          </a:bodyPr>
          <a:lstStyle/>
          <a:p>
            <a:pPr>
              <a:lnSpc>
                <a:spcPct val="160000"/>
              </a:lnSpc>
            </a:pPr>
            <a:r>
              <a:rPr lang="en-IN" dirty="0"/>
              <a:t>Every importer and exporter has to register oneself with the following government agencies:</a:t>
            </a:r>
          </a:p>
          <a:p>
            <a:pPr>
              <a:lnSpc>
                <a:spcPct val="160000"/>
              </a:lnSpc>
            </a:pPr>
            <a:r>
              <a:rPr lang="en-IN" dirty="0"/>
              <a:t>Customs Ports to carry out imports and exports operations</a:t>
            </a:r>
          </a:p>
          <a:p>
            <a:pPr>
              <a:lnSpc>
                <a:spcPct val="160000"/>
              </a:lnSpc>
            </a:pPr>
            <a:r>
              <a:rPr lang="en-IN" dirty="0"/>
              <a:t>Director General of Foreign Trade to obtain Importer Exporter Code and other licences</a:t>
            </a:r>
          </a:p>
          <a:p>
            <a:pPr>
              <a:lnSpc>
                <a:spcPct val="160000"/>
              </a:lnSpc>
            </a:pPr>
            <a:r>
              <a:rPr lang="en-IN" dirty="0"/>
              <a:t>Registration with a nationalised or private bank as Authorised Dealer bank to deal with forex.</a:t>
            </a:r>
          </a:p>
          <a:p>
            <a:pPr>
              <a:lnSpc>
                <a:spcPct val="160000"/>
              </a:lnSpc>
            </a:pPr>
            <a:r>
              <a:rPr lang="en-IN" dirty="0"/>
              <a:t>Export Promotion councils and Commodity boards</a:t>
            </a:r>
          </a:p>
          <a:p>
            <a:pPr>
              <a:lnSpc>
                <a:spcPct val="160000"/>
              </a:lnSpc>
            </a:pPr>
            <a:r>
              <a:rPr lang="en-IN" dirty="0"/>
              <a:t>GST to deal with IGST</a:t>
            </a:r>
          </a:p>
          <a:p>
            <a:pPr>
              <a:lnSpc>
                <a:spcPct val="160000"/>
              </a:lnSpc>
            </a:pPr>
            <a:r>
              <a:rPr lang="en-IN" dirty="0"/>
              <a:t>Income tax.</a:t>
            </a:r>
          </a:p>
        </p:txBody>
      </p:sp>
    </p:spTree>
    <p:extLst>
      <p:ext uri="{BB962C8B-B14F-4D97-AF65-F5344CB8AC3E}">
        <p14:creationId xmlns:p14="http://schemas.microsoft.com/office/powerpoint/2010/main" val="4146070489"/>
      </p:ext>
    </p:extLst>
  </p:cSld>
  <p:clrMapOvr>
    <a:overrideClrMapping bg1="lt1" tx1="dk1" bg2="lt2" tx2="dk2" accent1="accent1" accent2="accent2" accent3="accent3" accent4="accent4" accent5="accent5" accent6="accent6" hlink="hlink" folHlink="folHlink"/>
  </p:clrMapOvr>
</p:sld>
</file>

<file path=ppt/slides/slide15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8107-8398-2EA4-66B4-2D4F88245BF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593A27E-B7B8-ED65-C026-68CF7723719C}"/>
              </a:ext>
            </a:extLst>
          </p:cNvPr>
          <p:cNvSpPr>
            <a:spLocks noGrp="1"/>
          </p:cNvSpPr>
          <p:nvPr>
            <p:ph idx="1"/>
          </p:nvPr>
        </p:nvSpPr>
        <p:spPr/>
        <p:txBody>
          <a:bodyPr/>
          <a:lstStyle/>
          <a:p>
            <a:pPr algn="just">
              <a:lnSpc>
                <a:spcPct val="150000"/>
              </a:lnSpc>
            </a:pPr>
            <a:r>
              <a:rPr lang="en-US" b="0" i="0" dirty="0">
                <a:solidFill>
                  <a:srgbClr val="5B7D9A"/>
                </a:solidFill>
                <a:effectLst/>
                <a:latin typeface="Karla" pitchFamily="2" charset="0"/>
              </a:rPr>
              <a:t>Bonded warehousing offers importers a triple advantage. </a:t>
            </a:r>
          </a:p>
          <a:p>
            <a:pPr marL="850392" lvl="1" indent="-457200" algn="just">
              <a:lnSpc>
                <a:spcPct val="150000"/>
              </a:lnSpc>
              <a:buFont typeface="+mj-lt"/>
              <a:buAutoNum type="arabicPeriod"/>
            </a:pPr>
            <a:r>
              <a:rPr lang="en-US" b="0" i="0" dirty="0">
                <a:solidFill>
                  <a:srgbClr val="5B7D9A"/>
                </a:solidFill>
                <a:effectLst/>
                <a:latin typeface="Karla" pitchFamily="2" charset="0"/>
              </a:rPr>
              <a:t>On one hand, it allows deferral of the payment of duties, and </a:t>
            </a:r>
          </a:p>
          <a:p>
            <a:pPr marL="850392" lvl="1" indent="-457200" algn="just">
              <a:lnSpc>
                <a:spcPct val="150000"/>
              </a:lnSpc>
              <a:buFont typeface="+mj-lt"/>
              <a:buAutoNum type="arabicPeriod"/>
            </a:pPr>
            <a:r>
              <a:rPr lang="en-US" b="0" i="0" dirty="0">
                <a:solidFill>
                  <a:srgbClr val="5B7D9A"/>
                </a:solidFill>
                <a:effectLst/>
                <a:latin typeface="Karla" pitchFamily="2" charset="0"/>
              </a:rPr>
              <a:t>at the same time, it allows the shipping container to be returned to the yard, which would otherwise incur detention charges. </a:t>
            </a:r>
          </a:p>
          <a:p>
            <a:pPr marL="850392" lvl="1" indent="-457200" algn="just">
              <a:lnSpc>
                <a:spcPct val="150000"/>
              </a:lnSpc>
              <a:buFont typeface="+mj-lt"/>
              <a:buAutoNum type="arabicPeriod"/>
            </a:pPr>
            <a:r>
              <a:rPr lang="en-US" b="0" i="0" dirty="0">
                <a:solidFill>
                  <a:srgbClr val="5B7D9A"/>
                </a:solidFill>
                <a:effectLst/>
                <a:latin typeface="Karla" pitchFamily="2" charset="0"/>
              </a:rPr>
              <a:t>Likewise, it allows the importer to store cargo in a relatively cheaper warehouse than to hold onto an ISO container lying at the port, which includes the rental of both the container and the port / CFS.</a:t>
            </a:r>
            <a:endParaRPr lang="en-IN" dirty="0"/>
          </a:p>
        </p:txBody>
      </p:sp>
    </p:spTree>
    <p:extLst>
      <p:ext uri="{BB962C8B-B14F-4D97-AF65-F5344CB8AC3E}">
        <p14:creationId xmlns:p14="http://schemas.microsoft.com/office/powerpoint/2010/main" val="2695126595"/>
      </p:ext>
    </p:extLst>
  </p:cSld>
  <p:clrMapOvr>
    <a:overrideClrMapping bg1="lt1" tx1="dk1" bg2="lt2" tx2="dk2" accent1="accent1" accent2="accent2" accent3="accent3" accent4="accent4" accent5="accent5" accent6="accent6" hlink="hlink" folHlink="folHlink"/>
  </p:clrMapOvr>
</p:sld>
</file>

<file path=ppt/slides/slide15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A939F-9414-E5FF-C963-F41ED1B59727}"/>
              </a:ext>
            </a:extLst>
          </p:cNvPr>
          <p:cNvSpPr>
            <a:spLocks noGrp="1"/>
          </p:cNvSpPr>
          <p:nvPr>
            <p:ph type="title"/>
          </p:nvPr>
        </p:nvSpPr>
        <p:spPr>
          <a:xfrm>
            <a:off x="609600" y="704088"/>
            <a:ext cx="10972800" cy="799592"/>
          </a:xfrm>
        </p:spPr>
        <p:txBody>
          <a:bodyPr>
            <a:normAutofit fontScale="90000"/>
          </a:bodyPr>
          <a:lstStyle/>
          <a:p>
            <a:br>
              <a:rPr lang="en-US" b="0" dirty="0">
                <a:effectLst/>
              </a:rPr>
            </a:br>
            <a:r>
              <a:rPr lang="en-US" b="0" dirty="0" err="1">
                <a:effectLst/>
              </a:rPr>
              <a:t>Process</a:t>
            </a:r>
            <a:endParaRPr lang="en-IN" dirty="0"/>
          </a:p>
        </p:txBody>
      </p:sp>
      <p:sp>
        <p:nvSpPr>
          <p:cNvPr id="3" name="Content Placeholder 2">
            <a:extLst>
              <a:ext uri="{FF2B5EF4-FFF2-40B4-BE49-F238E27FC236}">
                <a16:creationId xmlns:a16="http://schemas.microsoft.com/office/drawing/2014/main" id="{457877F5-E8BA-9C04-CFFF-3FA43EA448A3}"/>
              </a:ext>
            </a:extLst>
          </p:cNvPr>
          <p:cNvSpPr>
            <a:spLocks noGrp="1"/>
          </p:cNvSpPr>
          <p:nvPr>
            <p:ph idx="1"/>
          </p:nvPr>
        </p:nvSpPr>
        <p:spPr>
          <a:xfrm>
            <a:off x="609600" y="1503680"/>
            <a:ext cx="10972800" cy="5191760"/>
          </a:xfrm>
        </p:spPr>
        <p:txBody>
          <a:bodyPr>
            <a:normAutofit fontScale="70000" lnSpcReduction="20000"/>
          </a:bodyPr>
          <a:lstStyle/>
          <a:p>
            <a:pPr algn="ctr"/>
            <a:r>
              <a:rPr lang="en-US" b="1" i="0" dirty="0">
                <a:solidFill>
                  <a:srgbClr val="001D67"/>
                </a:solidFill>
                <a:effectLst/>
                <a:latin typeface="Montserrat" panose="00000500000000000000" pitchFamily="2" charset="0"/>
              </a:rPr>
              <a:t>Process After Filling The Warehouse Bill of Entry &amp; Until Ex-bonding</a:t>
            </a:r>
          </a:p>
          <a:p>
            <a:pPr algn="just">
              <a:lnSpc>
                <a:spcPct val="170000"/>
              </a:lnSpc>
              <a:buFont typeface="Arial" panose="020B0604020202020204" pitchFamily="34" charset="0"/>
              <a:buChar char="•"/>
            </a:pPr>
            <a:r>
              <a:rPr lang="en-US" b="1" i="0" dirty="0">
                <a:solidFill>
                  <a:srgbClr val="5B7D9A"/>
                </a:solidFill>
                <a:effectLst/>
                <a:latin typeface="Karla" pitchFamily="2" charset="0"/>
              </a:rPr>
              <a:t>BOE for Bonding </a:t>
            </a:r>
            <a:r>
              <a:rPr lang="en-US" b="0" i="0" dirty="0">
                <a:solidFill>
                  <a:srgbClr val="5B7D9A"/>
                </a:solidFill>
                <a:effectLst/>
                <a:latin typeface="Karla" pitchFamily="2" charset="0"/>
              </a:rPr>
              <a:t>If the importer does not wish to customs clear the shipment immediately and would like the shipment to be warehoused at the Customs Bonded Warehouse. </a:t>
            </a:r>
          </a:p>
          <a:p>
            <a:pPr algn="just">
              <a:lnSpc>
                <a:spcPct val="170000"/>
              </a:lnSpc>
              <a:buFont typeface="Arial" panose="020B0604020202020204" pitchFamily="34" charset="0"/>
              <a:buChar char="•"/>
            </a:pPr>
            <a:r>
              <a:rPr lang="en-US" b="0" i="0" dirty="0">
                <a:solidFill>
                  <a:srgbClr val="5B7D9A"/>
                </a:solidFill>
                <a:effectLst/>
                <a:latin typeface="Karla" pitchFamily="2" charset="0"/>
              </a:rPr>
              <a:t>Afterward, the Bill of Entry for Bonding is submitted, so that the customs department can permit the transfer of import shipment to be warehoused at the customs-bonded warehouse without having to pay customs duties. </a:t>
            </a:r>
          </a:p>
          <a:p>
            <a:pPr algn="just">
              <a:lnSpc>
                <a:spcPct val="170000"/>
              </a:lnSpc>
              <a:buFont typeface="Arial" panose="020B0604020202020204" pitchFamily="34" charset="0"/>
              <a:buChar char="•"/>
            </a:pPr>
            <a:r>
              <a:rPr lang="en-US" b="0" i="0" dirty="0">
                <a:solidFill>
                  <a:srgbClr val="5B7D9A"/>
                </a:solidFill>
                <a:effectLst/>
                <a:latin typeface="Karla" pitchFamily="2" charset="0"/>
              </a:rPr>
              <a:t>The importer is required to execute a bond and postpone clearance to a later date. </a:t>
            </a:r>
          </a:p>
          <a:p>
            <a:pPr algn="just">
              <a:lnSpc>
                <a:spcPct val="170000"/>
              </a:lnSpc>
              <a:buFont typeface="Arial" panose="020B0604020202020204" pitchFamily="34" charset="0"/>
              <a:buChar char="•"/>
            </a:pPr>
            <a:r>
              <a:rPr lang="en-US" b="0" i="0" dirty="0">
                <a:solidFill>
                  <a:srgbClr val="5B7D9A"/>
                </a:solidFill>
                <a:effectLst/>
                <a:latin typeface="Karla" pitchFamily="2" charset="0"/>
              </a:rPr>
              <a:t>By filing a yellow-colored BOE for bonding, the importer is able to defer the payment of duty until he needs to clear the consignment.</a:t>
            </a:r>
          </a:p>
          <a:p>
            <a:pPr algn="just">
              <a:lnSpc>
                <a:spcPct val="170000"/>
              </a:lnSpc>
              <a:buFont typeface="Arial" panose="020B0604020202020204" pitchFamily="34" charset="0"/>
              <a:buChar char="•"/>
            </a:pPr>
            <a:r>
              <a:rPr lang="en-US" b="0" i="0" dirty="0">
                <a:solidFill>
                  <a:srgbClr val="5B7D9A"/>
                </a:solidFill>
                <a:effectLst/>
                <a:latin typeface="Karla" pitchFamily="2" charset="0"/>
              </a:rPr>
              <a:t>The customs assess the consignment and determine the duty payable, and the importer executes a bond for the required value but does not need to pay the actual customs duty.</a:t>
            </a:r>
          </a:p>
        </p:txBody>
      </p:sp>
    </p:spTree>
    <p:extLst>
      <p:ext uri="{BB962C8B-B14F-4D97-AF65-F5344CB8AC3E}">
        <p14:creationId xmlns:p14="http://schemas.microsoft.com/office/powerpoint/2010/main" val="1180210181"/>
      </p:ext>
    </p:extLst>
  </p:cSld>
  <p:clrMapOvr>
    <a:overrideClrMapping bg1="lt1" tx1="dk1" bg2="lt2" tx2="dk2" accent1="accent1" accent2="accent2" accent3="accent3" accent4="accent4" accent5="accent5" accent6="accent6" hlink="hlink" folHlink="folHlink"/>
  </p:clrMapOvr>
</p:sld>
</file>

<file path=ppt/slides/slide15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7A5C-8818-9B45-D7AE-2263FFD765E7}"/>
              </a:ext>
            </a:extLst>
          </p:cNvPr>
          <p:cNvSpPr>
            <a:spLocks noGrp="1"/>
          </p:cNvSpPr>
          <p:nvPr>
            <p:ph type="title"/>
          </p:nvPr>
        </p:nvSpPr>
        <p:spPr>
          <a:xfrm>
            <a:off x="609600" y="704088"/>
            <a:ext cx="10972800" cy="63703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A377593F-8C14-16BE-E1B7-772696233378}"/>
              </a:ext>
            </a:extLst>
          </p:cNvPr>
          <p:cNvSpPr>
            <a:spLocks noGrp="1"/>
          </p:cNvSpPr>
          <p:nvPr>
            <p:ph idx="1"/>
          </p:nvPr>
        </p:nvSpPr>
        <p:spPr>
          <a:xfrm>
            <a:off x="609600" y="1544320"/>
            <a:ext cx="10972800" cy="4927600"/>
          </a:xfrm>
        </p:spPr>
        <p:txBody>
          <a:bodyPr>
            <a:normAutofit fontScale="62500" lnSpcReduction="20000"/>
          </a:bodyPr>
          <a:lstStyle/>
          <a:p>
            <a:pPr algn="just">
              <a:lnSpc>
                <a:spcPct val="170000"/>
              </a:lnSpc>
              <a:buFont typeface="Arial" panose="020B0604020202020204" pitchFamily="34" charset="0"/>
              <a:buChar char="•"/>
            </a:pPr>
            <a:r>
              <a:rPr lang="en-US" b="1" i="0" dirty="0">
                <a:solidFill>
                  <a:srgbClr val="5B7D9A"/>
                </a:solidFill>
                <a:effectLst/>
                <a:latin typeface="+mj-lt"/>
              </a:rPr>
              <a:t>Ex-Bond Bill of Entry </a:t>
            </a:r>
          </a:p>
          <a:p>
            <a:pPr algn="just">
              <a:lnSpc>
                <a:spcPct val="170000"/>
              </a:lnSpc>
              <a:buFont typeface="Arial" panose="020B0604020202020204" pitchFamily="34" charset="0"/>
              <a:buChar char="•"/>
            </a:pPr>
            <a:r>
              <a:rPr lang="en-US" b="0" i="0" dirty="0">
                <a:solidFill>
                  <a:srgbClr val="5B7D9A"/>
                </a:solidFill>
                <a:effectLst/>
                <a:latin typeface="+mj-lt"/>
              </a:rPr>
              <a:t>A warehoused importer can clear the goods for domestic consumption by </a:t>
            </a:r>
            <a:r>
              <a:rPr lang="en-US" b="1" i="0" dirty="0">
                <a:solidFill>
                  <a:srgbClr val="5B7D9A"/>
                </a:solidFill>
                <a:effectLst/>
                <a:latin typeface="+mj-lt"/>
              </a:rPr>
              <a:t>filing an ex-bond Bill of Entry and after payment of duties etc.</a:t>
            </a:r>
            <a:r>
              <a:rPr lang="en-US" b="0" i="0" dirty="0">
                <a:solidFill>
                  <a:srgbClr val="5B7D9A"/>
                </a:solidFill>
                <a:effectLst/>
                <a:latin typeface="+mj-lt"/>
              </a:rPr>
              <a:t> in terms of section 68 of the Customs Act.</a:t>
            </a:r>
            <a:endParaRPr lang="en-US" b="1" i="0" dirty="0">
              <a:solidFill>
                <a:srgbClr val="5B7D9A"/>
              </a:solidFill>
              <a:effectLst/>
              <a:latin typeface="+mj-lt"/>
            </a:endParaRPr>
          </a:p>
          <a:p>
            <a:pPr algn="just">
              <a:lnSpc>
                <a:spcPct val="170000"/>
              </a:lnSpc>
              <a:buFont typeface="Arial" panose="020B0604020202020204" pitchFamily="34" charset="0"/>
              <a:buChar char="•"/>
            </a:pPr>
            <a:r>
              <a:rPr lang="en-US" b="0" i="0" dirty="0">
                <a:solidFill>
                  <a:srgbClr val="5B7D9A"/>
                </a:solidFill>
                <a:effectLst/>
                <a:latin typeface="+mj-lt"/>
              </a:rPr>
              <a:t>When imports are not custom cleared immediately on arrival but rather are warehoused in customs-bonded warehouses. </a:t>
            </a:r>
          </a:p>
          <a:p>
            <a:pPr algn="just">
              <a:lnSpc>
                <a:spcPct val="170000"/>
              </a:lnSpc>
              <a:buFont typeface="Arial" panose="020B0604020202020204" pitchFamily="34" charset="0"/>
              <a:buChar char="•"/>
            </a:pPr>
            <a:r>
              <a:rPr lang="en-US" b="0" i="0" dirty="0">
                <a:solidFill>
                  <a:srgbClr val="5B7D9A"/>
                </a:solidFill>
                <a:effectLst/>
                <a:latin typeface="+mj-lt"/>
              </a:rPr>
              <a:t>When the importer files an Ex-Bond Bill of Entry to clear the consignment from the warehouse after payment of duty, he or she can opt to clear it as a whole or in parts.</a:t>
            </a:r>
          </a:p>
          <a:p>
            <a:pPr algn="just">
              <a:lnSpc>
                <a:spcPct val="170000"/>
              </a:lnSpc>
              <a:buFont typeface="Arial" panose="020B0604020202020204" pitchFamily="34" charset="0"/>
              <a:buChar char="•"/>
            </a:pPr>
            <a:r>
              <a:rPr lang="en-US" b="0" i="0" dirty="0">
                <a:solidFill>
                  <a:srgbClr val="5B7D9A"/>
                </a:solidFill>
                <a:effectLst/>
                <a:latin typeface="+mj-lt"/>
              </a:rPr>
              <a:t>The valuation under the Ex-Bond Bill of Entry will take into account the rate of duty prevailing at the time of actual removal of imported goods from the warehouse and not the rate of duty assessed through the Bonding Bill of Entry. </a:t>
            </a:r>
          </a:p>
          <a:p>
            <a:pPr algn="just">
              <a:lnSpc>
                <a:spcPct val="170000"/>
              </a:lnSpc>
              <a:buFont typeface="Arial" panose="020B0604020202020204" pitchFamily="34" charset="0"/>
              <a:buChar char="•"/>
            </a:pPr>
            <a:r>
              <a:rPr lang="en-US" b="0" i="0" dirty="0">
                <a:solidFill>
                  <a:srgbClr val="5B7D9A"/>
                </a:solidFill>
                <a:effectLst/>
                <a:latin typeface="+mj-lt"/>
              </a:rPr>
              <a:t>A revised tariff will prevail if there has been a revision at the time of removal from the bonded warehouse.</a:t>
            </a:r>
          </a:p>
          <a:p>
            <a:pPr algn="just">
              <a:lnSpc>
                <a:spcPct val="170000"/>
              </a:lnSpc>
              <a:buFont typeface="Arial" panose="020B0604020202020204" pitchFamily="34" charset="0"/>
              <a:buChar char="•"/>
            </a:pPr>
            <a:r>
              <a:rPr lang="en-US" b="0" i="0" dirty="0">
                <a:solidFill>
                  <a:srgbClr val="5B7D9A"/>
                </a:solidFill>
                <a:effectLst/>
                <a:latin typeface="+mj-lt"/>
              </a:rPr>
              <a:t>It is also known as the ‘Green Bill’ because of its green color.</a:t>
            </a:r>
          </a:p>
          <a:p>
            <a:pPr marL="0" indent="0" algn="just">
              <a:lnSpc>
                <a:spcPct val="170000"/>
              </a:lnSpc>
              <a:buNone/>
            </a:pPr>
            <a:br>
              <a:rPr lang="en-US" b="0" i="0" dirty="0">
                <a:solidFill>
                  <a:srgbClr val="5B7D9A"/>
                </a:solidFill>
                <a:effectLst/>
                <a:latin typeface="+mj-lt"/>
              </a:rPr>
            </a:br>
            <a:endParaRPr lang="en-IN" dirty="0">
              <a:latin typeface="+mj-lt"/>
            </a:endParaRPr>
          </a:p>
          <a:p>
            <a:endParaRPr lang="en-IN" dirty="0">
              <a:latin typeface="+mj-lt"/>
            </a:endParaRPr>
          </a:p>
        </p:txBody>
      </p:sp>
    </p:spTree>
    <p:extLst>
      <p:ext uri="{BB962C8B-B14F-4D97-AF65-F5344CB8AC3E}">
        <p14:creationId xmlns:p14="http://schemas.microsoft.com/office/powerpoint/2010/main" val="1506932735"/>
      </p:ext>
    </p:extLst>
  </p:cSld>
  <p:clrMapOvr>
    <a:overrideClrMapping bg1="lt1" tx1="dk1" bg2="lt2" tx2="dk2" accent1="accent1" accent2="accent2" accent3="accent3" accent4="accent4" accent5="accent5" accent6="accent6" hlink="hlink" folHlink="folHlink"/>
  </p:clrMapOvr>
</p:sld>
</file>

<file path=ppt/slides/slide15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6DE2-5076-3F72-733F-3CAED85BAEC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C561528-EAA7-4ABA-3BA8-F0DDD8A03A88}"/>
              </a:ext>
            </a:extLst>
          </p:cNvPr>
          <p:cNvSpPr>
            <a:spLocks noGrp="1"/>
          </p:cNvSpPr>
          <p:nvPr>
            <p:ph idx="1"/>
          </p:nvPr>
        </p:nvSpPr>
        <p:spPr/>
        <p:txBody>
          <a:bodyPr/>
          <a:lstStyle/>
          <a:p>
            <a:r>
              <a:rPr lang="en-US" b="0" i="0" dirty="0">
                <a:solidFill>
                  <a:srgbClr val="5B7D9A"/>
                </a:solidFill>
                <a:effectLst/>
                <a:latin typeface="Karla" pitchFamily="2" charset="0"/>
              </a:rPr>
              <a:t>Is it necessary to process goods stored in a customs bonded warehouse for value addition before removing them for re-export or for local consumption?</a:t>
            </a:r>
          </a:p>
          <a:p>
            <a:r>
              <a:rPr lang="en-US" b="0" i="0" dirty="0">
                <a:solidFill>
                  <a:srgbClr val="5B7D9A"/>
                </a:solidFill>
                <a:effectLst/>
                <a:latin typeface="Karla" pitchFamily="2" charset="0"/>
              </a:rPr>
              <a:t>The answer is no. You can re-</a:t>
            </a:r>
            <a:r>
              <a:rPr lang="en-US" b="1" i="0" dirty="0">
                <a:solidFill>
                  <a:srgbClr val="5B7D9A"/>
                </a:solidFill>
                <a:effectLst/>
                <a:latin typeface="Karla" pitchFamily="2" charset="0"/>
              </a:rPr>
              <a:t>export</a:t>
            </a:r>
            <a:r>
              <a:rPr lang="en-US" b="0" i="0" dirty="0">
                <a:solidFill>
                  <a:srgbClr val="5B7D9A"/>
                </a:solidFill>
                <a:effectLst/>
                <a:latin typeface="Karla" pitchFamily="2" charset="0"/>
              </a:rPr>
              <a:t> the warehoused goods under Section 69 of the </a:t>
            </a:r>
            <a:r>
              <a:rPr lang="en-US" b="1" i="0" dirty="0">
                <a:solidFill>
                  <a:srgbClr val="5B7D9A"/>
                </a:solidFill>
                <a:effectLst/>
                <a:latin typeface="Karla" pitchFamily="2" charset="0"/>
              </a:rPr>
              <a:t>Customs</a:t>
            </a:r>
            <a:r>
              <a:rPr lang="en-US" b="0" i="0" dirty="0">
                <a:solidFill>
                  <a:srgbClr val="5B7D9A"/>
                </a:solidFill>
                <a:effectLst/>
                <a:latin typeface="Karla" pitchFamily="2" charset="0"/>
              </a:rPr>
              <a:t> Act, 1962 without any processing</a:t>
            </a:r>
            <a:endParaRPr lang="en-IN" dirty="0"/>
          </a:p>
        </p:txBody>
      </p:sp>
    </p:spTree>
    <p:extLst>
      <p:ext uri="{BB962C8B-B14F-4D97-AF65-F5344CB8AC3E}">
        <p14:creationId xmlns:p14="http://schemas.microsoft.com/office/powerpoint/2010/main" val="261955025"/>
      </p:ext>
    </p:extLst>
  </p:cSld>
  <p:clrMapOvr>
    <a:overrideClrMapping bg1="lt1" tx1="dk1" bg2="lt2" tx2="dk2" accent1="accent1" accent2="accent2" accent3="accent3" accent4="accent4" accent5="accent5" accent6="accent6" hlink="hlink" folHlink="folHlink"/>
  </p:clrMapOvr>
</p:sld>
</file>

<file path=ppt/slides/slide15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9C08-B547-7BDD-391F-BDE578AB0FC3}"/>
              </a:ext>
            </a:extLst>
          </p:cNvPr>
          <p:cNvSpPr>
            <a:spLocks noGrp="1"/>
          </p:cNvSpPr>
          <p:nvPr>
            <p:ph type="title"/>
          </p:nvPr>
        </p:nvSpPr>
        <p:spPr/>
        <p:txBody>
          <a:bodyPr/>
          <a:lstStyle/>
          <a:p>
            <a:r>
              <a:rPr lang="en-IN" dirty="0"/>
              <a:t>Manufacturing in Bonded warehouse</a:t>
            </a:r>
          </a:p>
        </p:txBody>
      </p:sp>
      <p:sp>
        <p:nvSpPr>
          <p:cNvPr id="3" name="Content Placeholder 2">
            <a:extLst>
              <a:ext uri="{FF2B5EF4-FFF2-40B4-BE49-F238E27FC236}">
                <a16:creationId xmlns:a16="http://schemas.microsoft.com/office/drawing/2014/main" id="{EF2A1463-DB70-A241-D251-C69BC15761F8}"/>
              </a:ext>
            </a:extLst>
          </p:cNvPr>
          <p:cNvSpPr>
            <a:spLocks noGrp="1"/>
          </p:cNvSpPr>
          <p:nvPr>
            <p:ph idx="1"/>
          </p:nvPr>
        </p:nvSpPr>
        <p:spPr/>
        <p:txBody>
          <a:bodyPr>
            <a:normAutofit fontScale="92500" lnSpcReduction="10000"/>
          </a:bodyPr>
          <a:lstStyle/>
          <a:p>
            <a:pPr algn="just">
              <a:lnSpc>
                <a:spcPct val="150000"/>
              </a:lnSpc>
            </a:pPr>
            <a:r>
              <a:rPr lang="en-US" dirty="0"/>
              <a:t>The Central Board of Indirect Taxes and Customs (CBIC) have launched a revamped and streamlined program to attract investments into India and </a:t>
            </a:r>
            <a:r>
              <a:rPr lang="en-US" b="1" dirty="0"/>
              <a:t>strengthen Make in India. </a:t>
            </a:r>
          </a:p>
          <a:p>
            <a:pPr algn="just">
              <a:lnSpc>
                <a:spcPct val="150000"/>
              </a:lnSpc>
            </a:pPr>
            <a:r>
              <a:rPr lang="en-US" dirty="0"/>
              <a:t>This program is based upon Section 65 of the Customs Act, 1962, which enables conduct of manufacture and other operations in a Customs bonded warehouse. </a:t>
            </a:r>
          </a:p>
          <a:p>
            <a:pPr algn="just">
              <a:lnSpc>
                <a:spcPct val="150000"/>
              </a:lnSpc>
            </a:pPr>
            <a:r>
              <a:rPr lang="en-US" dirty="0"/>
              <a:t>The program has been introduced vide the </a:t>
            </a:r>
            <a:r>
              <a:rPr lang="en-US" b="1" dirty="0"/>
              <a:t>Manufacture and Other Operations in Warehouse (no. 2) Regulations, 2019</a:t>
            </a:r>
            <a:r>
              <a:rPr lang="en-US" dirty="0"/>
              <a:t>, (hereinafter referred to as MOOWR, 2019) and explained through Circular-34/2019- Customs dated 01st October, 2019. </a:t>
            </a:r>
            <a:endParaRPr lang="en-IN" dirty="0"/>
          </a:p>
        </p:txBody>
      </p:sp>
    </p:spTree>
    <p:extLst>
      <p:ext uri="{BB962C8B-B14F-4D97-AF65-F5344CB8AC3E}">
        <p14:creationId xmlns:p14="http://schemas.microsoft.com/office/powerpoint/2010/main" val="2843244416"/>
      </p:ext>
    </p:extLst>
  </p:cSld>
  <p:clrMapOvr>
    <a:overrideClrMapping bg1="lt1" tx1="dk1" bg2="lt2" tx2="dk2" accent1="accent1" accent2="accent2" accent3="accent3" accent4="accent4" accent5="accent5" accent6="accent6" hlink="hlink" folHlink="folHlink"/>
  </p:clrMapOvr>
</p:sld>
</file>

<file path=ppt/slides/slide15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20FF-ECAA-FB2F-6992-C88B10ABA461}"/>
              </a:ext>
            </a:extLst>
          </p:cNvPr>
          <p:cNvSpPr>
            <a:spLocks noGrp="1"/>
          </p:cNvSpPr>
          <p:nvPr>
            <p:ph type="title"/>
          </p:nvPr>
        </p:nvSpPr>
        <p:spPr/>
        <p:txBody>
          <a:bodyPr/>
          <a:lstStyle/>
          <a:p>
            <a:pPr algn="just"/>
            <a:endParaRPr lang="en-IN"/>
          </a:p>
        </p:txBody>
      </p:sp>
      <p:sp>
        <p:nvSpPr>
          <p:cNvPr id="3" name="Content Placeholder 2">
            <a:extLst>
              <a:ext uri="{FF2B5EF4-FFF2-40B4-BE49-F238E27FC236}">
                <a16:creationId xmlns:a16="http://schemas.microsoft.com/office/drawing/2014/main" id="{2439A24B-B1B2-A285-7729-43D10390EE73}"/>
              </a:ext>
            </a:extLst>
          </p:cNvPr>
          <p:cNvSpPr>
            <a:spLocks noGrp="1"/>
          </p:cNvSpPr>
          <p:nvPr>
            <p:ph idx="1"/>
          </p:nvPr>
        </p:nvSpPr>
        <p:spPr/>
        <p:txBody>
          <a:bodyPr>
            <a:normAutofit/>
          </a:bodyPr>
          <a:lstStyle/>
          <a:p>
            <a:pPr algn="just">
              <a:lnSpc>
                <a:spcPct val="150000"/>
              </a:lnSpc>
            </a:pPr>
            <a:r>
              <a:rPr lang="en-US" dirty="0"/>
              <a:t>Under this program a unit can import goods (both inputs and capital goods) under customs duty deferment with no interest liability. </a:t>
            </a:r>
          </a:p>
          <a:p>
            <a:pPr algn="just">
              <a:lnSpc>
                <a:spcPct val="150000"/>
              </a:lnSpc>
            </a:pPr>
            <a:r>
              <a:rPr lang="en-US" dirty="0"/>
              <a:t>There is no investment threshold or export obligation. </a:t>
            </a:r>
          </a:p>
          <a:p>
            <a:pPr algn="just">
              <a:lnSpc>
                <a:spcPct val="150000"/>
              </a:lnSpc>
            </a:pPr>
            <a:r>
              <a:rPr lang="en-US" dirty="0"/>
              <a:t>The duties are fully remitted if the goods resulting from such operations are exported. Import duty is payable only if the resulting goods or imported goods are cleared in the domestic market (ex-bonding).</a:t>
            </a:r>
            <a:endParaRPr lang="en-IN" dirty="0"/>
          </a:p>
        </p:txBody>
      </p:sp>
    </p:spTree>
    <p:extLst>
      <p:ext uri="{BB962C8B-B14F-4D97-AF65-F5344CB8AC3E}">
        <p14:creationId xmlns:p14="http://schemas.microsoft.com/office/powerpoint/2010/main" val="1578697367"/>
      </p:ext>
    </p:extLst>
  </p:cSld>
  <p:clrMapOvr>
    <a:overrideClrMapping bg1="lt1" tx1="dk1" bg2="lt2" tx2="dk2" accent1="accent1" accent2="accent2" accent3="accent3" accent4="accent4" accent5="accent5" accent6="accent6" hlink="hlink" folHlink="folHlink"/>
  </p:clrMapOvr>
</p:sld>
</file>

<file path=ppt/slides/slide15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23A08-43C1-20BD-9120-161C40BE77ED}"/>
              </a:ext>
            </a:extLst>
          </p:cNvPr>
          <p:cNvSpPr>
            <a:spLocks noGrp="1"/>
          </p:cNvSpPr>
          <p:nvPr>
            <p:ph type="title"/>
          </p:nvPr>
        </p:nvSpPr>
        <p:spPr/>
        <p:txBody>
          <a:bodyPr/>
          <a:lstStyle/>
          <a:p>
            <a:r>
              <a:rPr lang="en-US" dirty="0"/>
              <a:t>The salient features of the program are</a:t>
            </a:r>
            <a:endParaRPr lang="en-IN" dirty="0"/>
          </a:p>
        </p:txBody>
      </p:sp>
      <p:sp>
        <p:nvSpPr>
          <p:cNvPr id="3" name="Content Placeholder 2">
            <a:extLst>
              <a:ext uri="{FF2B5EF4-FFF2-40B4-BE49-F238E27FC236}">
                <a16:creationId xmlns:a16="http://schemas.microsoft.com/office/drawing/2014/main" id="{B4AFF9D2-8D34-40BB-F13B-389BDCEFDDAE}"/>
              </a:ext>
            </a:extLst>
          </p:cNvPr>
          <p:cNvSpPr>
            <a:spLocks noGrp="1"/>
          </p:cNvSpPr>
          <p:nvPr>
            <p:ph idx="1"/>
          </p:nvPr>
        </p:nvSpPr>
        <p:spPr/>
        <p:txBody>
          <a:bodyPr>
            <a:normAutofit/>
          </a:bodyPr>
          <a:lstStyle/>
          <a:p>
            <a:pPr marL="0" indent="0" algn="just">
              <a:buNone/>
            </a:pPr>
            <a:r>
              <a:rPr lang="en-US" dirty="0" err="1"/>
              <a:t>i</a:t>
            </a:r>
            <a:r>
              <a:rPr lang="en-US" dirty="0"/>
              <a:t>. No geographical limitation on where such units can be set up. </a:t>
            </a:r>
          </a:p>
          <a:p>
            <a:pPr marL="0" indent="0" algn="just">
              <a:buNone/>
            </a:pPr>
            <a:r>
              <a:rPr lang="en-US" dirty="0"/>
              <a:t>ii. A single application cum approval form for uniformity of practice with a single point of approval to set up the operations of such units. </a:t>
            </a:r>
          </a:p>
          <a:p>
            <a:pPr marL="0" indent="0" algn="just">
              <a:lnSpc>
                <a:spcPct val="160000"/>
              </a:lnSpc>
              <a:buNone/>
            </a:pPr>
            <a:r>
              <a:rPr lang="en-US" dirty="0"/>
              <a:t>iii. Improved liquidity with deferment of import duty and no interest liability. </a:t>
            </a:r>
          </a:p>
          <a:p>
            <a:pPr marL="0" indent="0" algn="just">
              <a:buNone/>
            </a:pPr>
            <a:r>
              <a:rPr lang="en-US" dirty="0"/>
              <a:t>iv. Allows procurement of GST compliant goods from the domestic market for use in manufacture and other operations in a Section 65 unit. </a:t>
            </a:r>
          </a:p>
          <a:p>
            <a:pPr marL="0" indent="0" algn="just">
              <a:buNone/>
            </a:pPr>
            <a:r>
              <a:rPr lang="en-US" dirty="0"/>
              <a:t>v. A single digital account for ease of doing business and easy compliance.</a:t>
            </a:r>
          </a:p>
          <a:p>
            <a:pPr marL="0" indent="0" algn="just">
              <a:buNone/>
            </a:pPr>
            <a:r>
              <a:rPr lang="en-US" dirty="0"/>
              <a:t> vi. Enables efficient capacity utilization, as there is no limit on quantum of clearances that can be exported or cleared to the domestic market.</a:t>
            </a:r>
            <a:endParaRPr lang="en-IN" dirty="0"/>
          </a:p>
        </p:txBody>
      </p:sp>
    </p:spTree>
    <p:extLst>
      <p:ext uri="{BB962C8B-B14F-4D97-AF65-F5344CB8AC3E}">
        <p14:creationId xmlns:p14="http://schemas.microsoft.com/office/powerpoint/2010/main" val="1389498152"/>
      </p:ext>
    </p:extLst>
  </p:cSld>
  <p:clrMapOvr>
    <a:overrideClrMapping bg1="lt1" tx1="dk1" bg2="lt2" tx2="dk2" accent1="accent1" accent2="accent2" accent3="accent3" accent4="accent4" accent5="accent5" accent6="accent6" hlink="hlink" folHlink="folHlink"/>
  </p:clrMapOvr>
</p:sld>
</file>

<file path=ppt/slides/slide15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5612-CE86-0D8F-5444-40D48DD1B270}"/>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CD501D31-1E73-FB6F-C043-77C2A529BDE3}"/>
              </a:ext>
            </a:extLst>
          </p:cNvPr>
          <p:cNvSpPr>
            <a:spLocks noGrp="1"/>
          </p:cNvSpPr>
          <p:nvPr>
            <p:ph idx="1"/>
          </p:nvPr>
        </p:nvSpPr>
        <p:spPr/>
        <p:txBody>
          <a:bodyPr>
            <a:normAutofit fontScale="77500" lnSpcReduction="20000"/>
          </a:bodyPr>
          <a:lstStyle/>
          <a:p>
            <a:pPr>
              <a:lnSpc>
                <a:spcPct val="160000"/>
              </a:lnSpc>
            </a:pPr>
            <a:r>
              <a:rPr lang="en-US" b="1" dirty="0"/>
              <a:t>Who is eligible for applying for manufacture and other operations in a bonded warehouse? </a:t>
            </a:r>
          </a:p>
          <a:p>
            <a:pPr>
              <a:lnSpc>
                <a:spcPct val="160000"/>
              </a:lnSpc>
            </a:pPr>
            <a:r>
              <a:rPr lang="en-US" dirty="0"/>
              <a:t>The following persons are eligible to apply for manufacture and other operations in a bonded warehouse, - </a:t>
            </a:r>
          </a:p>
          <a:p>
            <a:pPr>
              <a:lnSpc>
                <a:spcPct val="160000"/>
              </a:lnSpc>
            </a:pPr>
            <a:r>
              <a:rPr lang="en-US" dirty="0"/>
              <a:t>(</a:t>
            </a:r>
            <a:r>
              <a:rPr lang="en-US" dirty="0" err="1"/>
              <a:t>i</a:t>
            </a:r>
            <a:r>
              <a:rPr lang="en-US" dirty="0"/>
              <a:t>) A person who has been granted a license for a warehouse under Section 58 of the Customs Act, in accordance with Private Warehouse Licensing Regulations, 2016. </a:t>
            </a:r>
          </a:p>
          <a:p>
            <a:pPr>
              <a:lnSpc>
                <a:spcPct val="160000"/>
              </a:lnSpc>
            </a:pPr>
            <a:r>
              <a:rPr lang="en-US" dirty="0"/>
              <a:t>(ii) A person can also make a combined application for </a:t>
            </a:r>
            <a:r>
              <a:rPr lang="en-US" dirty="0" err="1"/>
              <a:t>licence</a:t>
            </a:r>
            <a:r>
              <a:rPr lang="en-US" dirty="0"/>
              <a:t> for a warehouse under Section 58, along with permission for undertaking manufacturing or other operations in the warehouse under Section 65 of the Act. </a:t>
            </a:r>
          </a:p>
          <a:p>
            <a:pPr>
              <a:lnSpc>
                <a:spcPct val="160000"/>
              </a:lnSpc>
            </a:pPr>
            <a:r>
              <a:rPr lang="en-US" dirty="0"/>
              <a:t>The persons mentioned have to be a citizen of India or an entity incorporated or registered in India.</a:t>
            </a:r>
            <a:endParaRPr lang="en-IN" dirty="0"/>
          </a:p>
        </p:txBody>
      </p:sp>
    </p:spTree>
    <p:extLst>
      <p:ext uri="{BB962C8B-B14F-4D97-AF65-F5344CB8AC3E}">
        <p14:creationId xmlns:p14="http://schemas.microsoft.com/office/powerpoint/2010/main" val="1098716279"/>
      </p:ext>
    </p:extLst>
  </p:cSld>
  <p:clrMapOvr>
    <a:overrideClrMapping bg1="lt1" tx1="dk1" bg2="lt2" tx2="dk2" accent1="accent1" accent2="accent2" accent3="accent3" accent4="accent4" accent5="accent5" accent6="accent6" hlink="hlink" folHlink="folHlink"/>
  </p:clrMapOvr>
</p:sld>
</file>

<file path=ppt/slides/slide15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E6C95-A188-3B27-13A1-D14B008ADD9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0DE544C-E542-E38C-D8AC-7FC6C20C13DE}"/>
              </a:ext>
            </a:extLst>
          </p:cNvPr>
          <p:cNvSpPr>
            <a:spLocks noGrp="1"/>
          </p:cNvSpPr>
          <p:nvPr>
            <p:ph idx="1"/>
          </p:nvPr>
        </p:nvSpPr>
        <p:spPr/>
        <p:txBody>
          <a:bodyPr/>
          <a:lstStyle/>
          <a:p>
            <a:pPr algn="just">
              <a:lnSpc>
                <a:spcPct val="150000"/>
              </a:lnSpc>
            </a:pPr>
            <a:r>
              <a:rPr lang="en-US" b="1" dirty="0"/>
              <a:t>Is manufacture and other operations in a bonded warehouse allowed in Public Bonded Warehouse licensed under Section 57 of the Customs Act?</a:t>
            </a:r>
          </a:p>
          <a:p>
            <a:pPr algn="just">
              <a:lnSpc>
                <a:spcPct val="150000"/>
              </a:lnSpc>
            </a:pPr>
            <a:r>
              <a:rPr lang="en-US" dirty="0"/>
              <a:t> No. At present, manufacture and other operations in a bonded warehouse is allowed only in a Private Bonded Warehouse licensed under Section 58 of the Customs Act</a:t>
            </a:r>
            <a:endParaRPr lang="en-IN" dirty="0"/>
          </a:p>
        </p:txBody>
      </p:sp>
    </p:spTree>
    <p:extLst>
      <p:ext uri="{BB962C8B-B14F-4D97-AF65-F5344CB8AC3E}">
        <p14:creationId xmlns:p14="http://schemas.microsoft.com/office/powerpoint/2010/main" val="1917390418"/>
      </p:ext>
    </p:extLst>
  </p:cSld>
  <p:clrMapOvr>
    <a:overrideClrMapping bg1="lt1" tx1="dk1" bg2="lt2" tx2="dk2" accent1="accent1" accent2="accent2" accent3="accent3" accent4="accent4" accent5="accent5" accent6="accent6" hlink="hlink" folHlink="folHlink"/>
  </p:clrMapOvr>
</p:sld>
</file>

<file path=ppt/slides/slide15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8725-8281-763A-3D7C-74D8A8BFA47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33ECCBE-7AAE-3DA0-B8A6-A166336DB0EE}"/>
              </a:ext>
            </a:extLst>
          </p:cNvPr>
          <p:cNvSpPr>
            <a:spLocks noGrp="1"/>
          </p:cNvSpPr>
          <p:nvPr>
            <p:ph idx="1"/>
          </p:nvPr>
        </p:nvSpPr>
        <p:spPr/>
        <p:txBody>
          <a:bodyPr>
            <a:normAutofit fontScale="92500" lnSpcReduction="10000"/>
          </a:bodyPr>
          <a:lstStyle/>
          <a:p>
            <a:pPr algn="just" fontAlgn="base">
              <a:lnSpc>
                <a:spcPct val="150000"/>
              </a:lnSpc>
            </a:pPr>
            <a:r>
              <a:rPr lang="en-US" b="0" i="0" dirty="0">
                <a:solidFill>
                  <a:srgbClr val="46494F"/>
                </a:solidFill>
                <a:effectLst/>
                <a:latin typeface="Roboto" panose="02000000000000000000" pitchFamily="2" charset="0"/>
              </a:rPr>
              <a:t>When the raw materials or capital goods are imported, the import duty on them is deferred. If these </a:t>
            </a:r>
            <a:r>
              <a:rPr lang="en-US" b="1" i="0" dirty="0">
                <a:solidFill>
                  <a:srgbClr val="46494F"/>
                </a:solidFill>
                <a:effectLst/>
                <a:latin typeface="inherit"/>
              </a:rPr>
              <a:t>imported inputs are </a:t>
            </a:r>
            <a:r>
              <a:rPr lang="en-US" b="1" i="0" dirty="0" err="1">
                <a:solidFill>
                  <a:srgbClr val="46494F"/>
                </a:solidFill>
                <a:effectLst/>
                <a:latin typeface="inherit"/>
              </a:rPr>
              <a:t>utilised</a:t>
            </a:r>
            <a:r>
              <a:rPr lang="en-US" b="1" i="0" dirty="0">
                <a:solidFill>
                  <a:srgbClr val="46494F"/>
                </a:solidFill>
                <a:effectLst/>
                <a:latin typeface="inherit"/>
              </a:rPr>
              <a:t> for exports</a:t>
            </a:r>
            <a:r>
              <a:rPr lang="en-US" b="0" i="0" dirty="0">
                <a:solidFill>
                  <a:srgbClr val="46494F"/>
                </a:solidFill>
                <a:effectLst/>
                <a:latin typeface="Roboto" panose="02000000000000000000" pitchFamily="2" charset="0"/>
              </a:rPr>
              <a:t>, the </a:t>
            </a:r>
            <a:r>
              <a:rPr lang="en-US" b="1" i="0" dirty="0">
                <a:solidFill>
                  <a:srgbClr val="46494F"/>
                </a:solidFill>
                <a:effectLst/>
                <a:latin typeface="inherit"/>
              </a:rPr>
              <a:t>deferred duty is exempted</a:t>
            </a:r>
            <a:r>
              <a:rPr lang="en-US" b="0" i="0" dirty="0">
                <a:solidFill>
                  <a:srgbClr val="46494F"/>
                </a:solidFill>
                <a:effectLst/>
                <a:latin typeface="Roboto" panose="02000000000000000000" pitchFamily="2" charset="0"/>
              </a:rPr>
              <a:t>. </a:t>
            </a:r>
          </a:p>
          <a:p>
            <a:pPr algn="just" fontAlgn="base">
              <a:lnSpc>
                <a:spcPct val="150000"/>
              </a:lnSpc>
            </a:pPr>
            <a:r>
              <a:rPr lang="en-US" b="0" i="0" dirty="0">
                <a:solidFill>
                  <a:srgbClr val="46494F"/>
                </a:solidFill>
                <a:effectLst/>
                <a:latin typeface="Roboto" panose="02000000000000000000" pitchFamily="2" charset="0"/>
              </a:rPr>
              <a:t>Only when the </a:t>
            </a:r>
            <a:r>
              <a:rPr lang="en-US" b="1" i="0" dirty="0">
                <a:solidFill>
                  <a:srgbClr val="46494F"/>
                </a:solidFill>
                <a:effectLst/>
                <a:latin typeface="inherit"/>
              </a:rPr>
              <a:t>finished goods are cleared to the domestic market, import duty is to be paid</a:t>
            </a:r>
            <a:r>
              <a:rPr lang="en-US" b="0" i="0" dirty="0">
                <a:solidFill>
                  <a:srgbClr val="46494F"/>
                </a:solidFill>
                <a:effectLst/>
                <a:latin typeface="Roboto" panose="02000000000000000000" pitchFamily="2" charset="0"/>
              </a:rPr>
              <a:t> on the imported raw materials used in the production. Import duty on capital goods is to be paid if and when the capital goods are cleared to the domestic market.</a:t>
            </a:r>
          </a:p>
          <a:p>
            <a:pPr algn="just" fontAlgn="base">
              <a:lnSpc>
                <a:spcPct val="150000"/>
              </a:lnSpc>
            </a:pPr>
            <a:r>
              <a:rPr lang="en-US" b="0" i="0" dirty="0">
                <a:solidFill>
                  <a:srgbClr val="46494F"/>
                </a:solidFill>
                <a:effectLst/>
                <a:latin typeface="Roboto" panose="02000000000000000000" pitchFamily="2" charset="0"/>
              </a:rPr>
              <a:t> </a:t>
            </a:r>
          </a:p>
          <a:p>
            <a:pPr algn="just">
              <a:lnSpc>
                <a:spcPct val="150000"/>
              </a:lnSpc>
            </a:pPr>
            <a:endParaRPr lang="en-IN" dirty="0"/>
          </a:p>
        </p:txBody>
      </p:sp>
    </p:spTree>
    <p:extLst>
      <p:ext uri="{BB962C8B-B14F-4D97-AF65-F5344CB8AC3E}">
        <p14:creationId xmlns:p14="http://schemas.microsoft.com/office/powerpoint/2010/main" val="88337839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4A1F-B618-A8D5-0708-E26A361C1592}"/>
              </a:ext>
            </a:extLst>
          </p:cNvPr>
          <p:cNvSpPr>
            <a:spLocks noGrp="1"/>
          </p:cNvSpPr>
          <p:nvPr>
            <p:ph type="title"/>
          </p:nvPr>
        </p:nvSpPr>
        <p:spPr/>
        <p:txBody>
          <a:bodyPr/>
          <a:lstStyle/>
          <a:p>
            <a:r>
              <a:rPr lang="en-IN" dirty="0"/>
              <a:t>Regulatory Framework of customs</a:t>
            </a:r>
          </a:p>
        </p:txBody>
      </p:sp>
      <p:sp>
        <p:nvSpPr>
          <p:cNvPr id="3" name="Content Placeholder 2">
            <a:extLst>
              <a:ext uri="{FF2B5EF4-FFF2-40B4-BE49-F238E27FC236}">
                <a16:creationId xmlns:a16="http://schemas.microsoft.com/office/drawing/2014/main" id="{1E80B79C-F86E-366D-0651-314C423CE7B3}"/>
              </a:ext>
            </a:extLst>
          </p:cNvPr>
          <p:cNvSpPr>
            <a:spLocks noGrp="1"/>
          </p:cNvSpPr>
          <p:nvPr>
            <p:ph idx="1"/>
          </p:nvPr>
        </p:nvSpPr>
        <p:spPr/>
        <p:txBody>
          <a:bodyPr/>
          <a:lstStyle/>
          <a:p>
            <a:r>
              <a:rPr lang="en-IN" dirty="0"/>
              <a:t>The Customs Act 1962</a:t>
            </a:r>
          </a:p>
          <a:p>
            <a:r>
              <a:rPr lang="en-IN" dirty="0"/>
              <a:t>Customs Tariff Act 1975</a:t>
            </a:r>
          </a:p>
          <a:p>
            <a:r>
              <a:rPr lang="en-IN" dirty="0"/>
              <a:t>Customs Tariff</a:t>
            </a:r>
          </a:p>
          <a:p>
            <a:r>
              <a:rPr lang="en-IN" dirty="0"/>
              <a:t>Foreign Trade (Development &amp; Regulations)Act 1992</a:t>
            </a:r>
          </a:p>
          <a:p>
            <a:r>
              <a:rPr lang="en-IN" dirty="0"/>
              <a:t>Foreign Exchange Management Act 1999</a:t>
            </a:r>
          </a:p>
          <a:p>
            <a:r>
              <a:rPr lang="en-IN" dirty="0"/>
              <a:t>Export (Quality Control &amp; Inspection) Act 1963</a:t>
            </a:r>
          </a:p>
          <a:p>
            <a:r>
              <a:rPr lang="en-IN" dirty="0"/>
              <a:t>IGST</a:t>
            </a:r>
          </a:p>
        </p:txBody>
      </p:sp>
    </p:spTree>
    <p:extLst>
      <p:ext uri="{BB962C8B-B14F-4D97-AF65-F5344CB8AC3E}">
        <p14:creationId xmlns:p14="http://schemas.microsoft.com/office/powerpoint/2010/main" val="272476637"/>
      </p:ext>
    </p:extLst>
  </p:cSld>
  <p:clrMapOvr>
    <a:overrideClrMapping bg1="lt1" tx1="dk1" bg2="lt2" tx2="dk2" accent1="accent1" accent2="accent2" accent3="accent3" accent4="accent4" accent5="accent5" accent6="accent6" hlink="hlink" folHlink="folHlink"/>
  </p:clrMapOvr>
</p:sld>
</file>

<file path=ppt/slides/slide16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5DF7-9FE6-E658-9F77-B61F27DCE3B5}"/>
              </a:ext>
            </a:extLst>
          </p:cNvPr>
          <p:cNvSpPr>
            <a:spLocks noGrp="1"/>
          </p:cNvSpPr>
          <p:nvPr>
            <p:ph type="title"/>
          </p:nvPr>
        </p:nvSpPr>
        <p:spPr/>
        <p:txBody>
          <a:bodyPr/>
          <a:lstStyle/>
          <a:p>
            <a:r>
              <a:rPr lang="en-IN" dirty="0"/>
              <a:t>MOOWR: Highlights</a:t>
            </a:r>
          </a:p>
        </p:txBody>
      </p:sp>
      <p:sp>
        <p:nvSpPr>
          <p:cNvPr id="3" name="Content Placeholder 2">
            <a:extLst>
              <a:ext uri="{FF2B5EF4-FFF2-40B4-BE49-F238E27FC236}">
                <a16:creationId xmlns:a16="http://schemas.microsoft.com/office/drawing/2014/main" id="{AAF8404E-888A-8D31-D473-7F5882DF85C6}"/>
              </a:ext>
            </a:extLst>
          </p:cNvPr>
          <p:cNvSpPr>
            <a:spLocks noGrp="1"/>
          </p:cNvSpPr>
          <p:nvPr>
            <p:ph idx="1"/>
          </p:nvPr>
        </p:nvSpPr>
        <p:spPr/>
        <p:txBody>
          <a:bodyPr>
            <a:normAutofit/>
          </a:bodyPr>
          <a:lstStyle/>
          <a:p>
            <a:pPr>
              <a:lnSpc>
                <a:spcPct val="150000"/>
              </a:lnSpc>
            </a:pPr>
            <a:r>
              <a:rPr lang="en-US" dirty="0"/>
              <a:t>No minimum investment is required </a:t>
            </a:r>
          </a:p>
          <a:p>
            <a:pPr>
              <a:lnSpc>
                <a:spcPct val="150000"/>
              </a:lnSpc>
            </a:pPr>
            <a:r>
              <a:rPr lang="en-US" dirty="0"/>
              <a:t>No minimum area/notified area </a:t>
            </a:r>
          </a:p>
          <a:p>
            <a:pPr>
              <a:lnSpc>
                <a:spcPct val="150000"/>
              </a:lnSpc>
            </a:pPr>
            <a:r>
              <a:rPr lang="en-US" dirty="0"/>
              <a:t>Existing warehouse can be converted into private manufacturing license</a:t>
            </a:r>
          </a:p>
          <a:p>
            <a:pPr>
              <a:lnSpc>
                <a:spcPct val="150000"/>
              </a:lnSpc>
            </a:pPr>
            <a:r>
              <a:rPr lang="en-US" dirty="0"/>
              <a:t>Submit a triple duty bond under Section 59 of the Customs Act </a:t>
            </a:r>
          </a:p>
          <a:p>
            <a:pPr>
              <a:lnSpc>
                <a:spcPct val="150000"/>
              </a:lnSpc>
            </a:pPr>
            <a:r>
              <a:rPr lang="en-US" dirty="0"/>
              <a:t>No export obligation or NFE obligation attached to MOOWR </a:t>
            </a:r>
          </a:p>
          <a:p>
            <a:pPr>
              <a:lnSpc>
                <a:spcPct val="150000"/>
              </a:lnSpc>
            </a:pPr>
            <a:r>
              <a:rPr lang="en-US" dirty="0"/>
              <a:t>A single application</a:t>
            </a:r>
            <a:endParaRPr lang="en-IN" dirty="0"/>
          </a:p>
        </p:txBody>
      </p:sp>
    </p:spTree>
    <p:extLst>
      <p:ext uri="{BB962C8B-B14F-4D97-AF65-F5344CB8AC3E}">
        <p14:creationId xmlns:p14="http://schemas.microsoft.com/office/powerpoint/2010/main" val="255946995"/>
      </p:ext>
    </p:extLst>
  </p:cSld>
  <p:clrMapOvr>
    <a:overrideClrMapping bg1="lt1" tx1="dk1" bg2="lt2" tx2="dk2" accent1="accent1" accent2="accent2" accent3="accent3" accent4="accent4" accent5="accent5" accent6="accent6" hlink="hlink" folHlink="folHlink"/>
  </p:clrMapOvr>
</p:sld>
</file>

<file path=ppt/slides/slide16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BCBF-B1D3-B21D-46CB-3B4CF1D0D20E}"/>
              </a:ext>
            </a:extLst>
          </p:cNvPr>
          <p:cNvSpPr>
            <a:spLocks noGrp="1"/>
          </p:cNvSpPr>
          <p:nvPr>
            <p:ph type="title"/>
          </p:nvPr>
        </p:nvSpPr>
        <p:spPr>
          <a:xfrm>
            <a:off x="609600" y="704088"/>
            <a:ext cx="10972800" cy="860552"/>
          </a:xfrm>
        </p:spPr>
        <p:txBody>
          <a:bodyPr>
            <a:normAutofit fontScale="90000"/>
          </a:bodyPr>
          <a:lstStyle/>
          <a:p>
            <a:br>
              <a:rPr lang="en-US" b="1" i="0" dirty="0">
                <a:solidFill>
                  <a:srgbClr val="111111"/>
                </a:solidFill>
                <a:effectLst/>
                <a:latin typeface="raleway" pitchFamily="2" charset="0"/>
              </a:rPr>
            </a:br>
            <a:r>
              <a:rPr lang="en-US" b="1" i="0" dirty="0">
                <a:solidFill>
                  <a:srgbClr val="111111"/>
                </a:solidFill>
                <a:effectLst/>
                <a:latin typeface="raleway" pitchFamily="2" charset="0"/>
              </a:rPr>
              <a:t>Types of Beneficiaries</a:t>
            </a:r>
            <a:endParaRPr lang="en-IN" dirty="0"/>
          </a:p>
        </p:txBody>
      </p:sp>
      <p:sp>
        <p:nvSpPr>
          <p:cNvPr id="3" name="Content Placeholder 2">
            <a:extLst>
              <a:ext uri="{FF2B5EF4-FFF2-40B4-BE49-F238E27FC236}">
                <a16:creationId xmlns:a16="http://schemas.microsoft.com/office/drawing/2014/main" id="{00336F73-68BA-8391-492F-41D63753697F}"/>
              </a:ext>
            </a:extLst>
          </p:cNvPr>
          <p:cNvSpPr>
            <a:spLocks noGrp="1"/>
          </p:cNvSpPr>
          <p:nvPr>
            <p:ph idx="1"/>
          </p:nvPr>
        </p:nvSpPr>
        <p:spPr>
          <a:xfrm>
            <a:off x="609600" y="1676400"/>
            <a:ext cx="10972800" cy="4866640"/>
          </a:xfrm>
        </p:spPr>
        <p:txBody>
          <a:bodyPr>
            <a:noAutofit/>
          </a:bodyPr>
          <a:lstStyle/>
          <a:p>
            <a:pPr algn="just">
              <a:lnSpc>
                <a:spcPct val="170000"/>
              </a:lnSpc>
            </a:pPr>
            <a:r>
              <a:rPr lang="en-US" sz="1600" b="1" i="0" dirty="0">
                <a:solidFill>
                  <a:srgbClr val="696F6F"/>
                </a:solidFill>
                <a:effectLst/>
                <a:latin typeface="+mj-lt"/>
              </a:rPr>
              <a:t>Export: </a:t>
            </a:r>
            <a:r>
              <a:rPr lang="en-US" sz="1600" b="0" i="0" dirty="0">
                <a:solidFill>
                  <a:srgbClr val="696F6F"/>
                </a:solidFill>
                <a:effectLst/>
                <a:latin typeface="+mj-lt"/>
              </a:rPr>
              <a:t>All businesses can avail of exemption on customs duty on imported inputs used in the production of finished goods to be exported through bonded manufacturing.</a:t>
            </a:r>
          </a:p>
          <a:p>
            <a:pPr algn="just">
              <a:lnSpc>
                <a:spcPct val="170000"/>
              </a:lnSpc>
            </a:pPr>
            <a:r>
              <a:rPr lang="en-US" sz="1600" b="1" i="0" dirty="0">
                <a:solidFill>
                  <a:srgbClr val="696F6F"/>
                </a:solidFill>
                <a:effectLst/>
                <a:latin typeface="+mj-lt"/>
              </a:rPr>
              <a:t>Domestic: </a:t>
            </a:r>
            <a:r>
              <a:rPr lang="en-US" sz="1600" b="0" i="0" dirty="0">
                <a:solidFill>
                  <a:srgbClr val="696F6F"/>
                </a:solidFill>
                <a:effectLst/>
                <a:latin typeface="+mj-lt"/>
              </a:rPr>
              <a:t>The duty on imported inputs is deferred until the finished goods are cleared to the domestic market.</a:t>
            </a:r>
          </a:p>
          <a:p>
            <a:pPr algn="just">
              <a:lnSpc>
                <a:spcPct val="170000"/>
              </a:lnSpc>
              <a:buFont typeface="Arial" panose="020B0604020202020204" pitchFamily="34" charset="0"/>
              <a:buChar char="•"/>
            </a:pPr>
            <a:r>
              <a:rPr lang="en-US" sz="1600" b="0" i="0" dirty="0">
                <a:solidFill>
                  <a:srgbClr val="333333"/>
                </a:solidFill>
                <a:effectLst/>
                <a:latin typeface="+mj-lt"/>
              </a:rPr>
              <a:t>As explained above, the manufacturer benefits from deferred duty on imported inputs, leading to reduced production cost.</a:t>
            </a:r>
          </a:p>
          <a:p>
            <a:pPr algn="just">
              <a:lnSpc>
                <a:spcPct val="170000"/>
              </a:lnSpc>
              <a:buFont typeface="Arial" panose="020B0604020202020204" pitchFamily="34" charset="0"/>
              <a:buChar char="•"/>
            </a:pPr>
            <a:r>
              <a:rPr lang="en-US" sz="1600" b="0" i="0" dirty="0">
                <a:solidFill>
                  <a:srgbClr val="333333"/>
                </a:solidFill>
                <a:effectLst/>
                <a:latin typeface="+mj-lt"/>
              </a:rPr>
              <a:t>There is no timeline to store the goods in the warehouse as the goods can be stored until it moves to other storage units or till the manufacture gets over, or till the manufactured goods are exported.</a:t>
            </a:r>
          </a:p>
          <a:p>
            <a:pPr algn="just">
              <a:lnSpc>
                <a:spcPct val="170000"/>
              </a:lnSpc>
              <a:buFont typeface="Arial" panose="020B0604020202020204" pitchFamily="34" charset="0"/>
              <a:buChar char="•"/>
            </a:pPr>
            <a:r>
              <a:rPr lang="en-US" sz="1600" b="0" i="0" dirty="0">
                <a:solidFill>
                  <a:srgbClr val="333333"/>
                </a:solidFill>
                <a:effectLst/>
                <a:latin typeface="+mj-lt"/>
              </a:rPr>
              <a:t>The duty on imported goods can be paid only when the finished goods are cleared from the facility to the domestic market.</a:t>
            </a:r>
          </a:p>
          <a:p>
            <a:pPr algn="just">
              <a:lnSpc>
                <a:spcPct val="170000"/>
              </a:lnSpc>
            </a:pPr>
            <a:r>
              <a:rPr lang="en-US" sz="1600" b="1" i="0" dirty="0">
                <a:solidFill>
                  <a:srgbClr val="696F6F"/>
                </a:solidFill>
                <a:effectLst/>
                <a:latin typeface="+mj-lt"/>
              </a:rPr>
              <a:t> </a:t>
            </a:r>
            <a:r>
              <a:rPr lang="en-US" sz="1600" b="0" i="0" dirty="0">
                <a:solidFill>
                  <a:srgbClr val="696F6F"/>
                </a:solidFill>
                <a:effectLst/>
                <a:latin typeface="+mj-lt"/>
              </a:rPr>
              <a:t>Two different scenarios are covered under this scheme, and they are:</a:t>
            </a:r>
          </a:p>
          <a:p>
            <a:pPr algn="just">
              <a:lnSpc>
                <a:spcPct val="170000"/>
              </a:lnSpc>
              <a:buFont typeface="Arial" panose="020B0604020202020204" pitchFamily="34" charset="0"/>
              <a:buChar char="•"/>
            </a:pPr>
            <a:r>
              <a:rPr lang="en-US" sz="1600" b="0" i="0" dirty="0">
                <a:solidFill>
                  <a:srgbClr val="333333"/>
                </a:solidFill>
                <a:effectLst/>
                <a:latin typeface="+mj-lt"/>
              </a:rPr>
              <a:t>Steps to Start Manufacturing</a:t>
            </a:r>
          </a:p>
          <a:p>
            <a:pPr algn="just">
              <a:lnSpc>
                <a:spcPct val="170000"/>
              </a:lnSpc>
              <a:buFont typeface="Arial" panose="020B0604020202020204" pitchFamily="34" charset="0"/>
              <a:buChar char="•"/>
            </a:pPr>
            <a:r>
              <a:rPr lang="en-US" sz="1600" b="0" i="0" dirty="0">
                <a:solidFill>
                  <a:srgbClr val="333333"/>
                </a:solidFill>
                <a:effectLst/>
                <a:latin typeface="+mj-lt"/>
              </a:rPr>
              <a:t>Steps for Clearance of Warehoused Goods</a:t>
            </a:r>
          </a:p>
          <a:p>
            <a:endParaRPr lang="en-IN" sz="1600" dirty="0">
              <a:latin typeface="+mj-lt"/>
            </a:endParaRPr>
          </a:p>
        </p:txBody>
      </p:sp>
    </p:spTree>
    <p:extLst>
      <p:ext uri="{BB962C8B-B14F-4D97-AF65-F5344CB8AC3E}">
        <p14:creationId xmlns:p14="http://schemas.microsoft.com/office/powerpoint/2010/main" val="4117154957"/>
      </p:ext>
    </p:extLst>
  </p:cSld>
  <p:clrMapOvr>
    <a:overrideClrMapping bg1="lt1" tx1="dk1" bg2="lt2" tx2="dk2" accent1="accent1" accent2="accent2" accent3="accent3" accent4="accent4" accent5="accent5" accent6="accent6" hlink="hlink" folHlink="folHlink"/>
  </p:clrMapOvr>
</p:sld>
</file>

<file path=ppt/slides/slide16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B272-792D-D3E5-2DA1-834E29AD39BE}"/>
              </a:ext>
            </a:extLst>
          </p:cNvPr>
          <p:cNvSpPr>
            <a:spLocks noGrp="1"/>
          </p:cNvSpPr>
          <p:nvPr>
            <p:ph type="title"/>
          </p:nvPr>
        </p:nvSpPr>
        <p:spPr/>
        <p:txBody>
          <a:bodyPr>
            <a:normAutofit fontScale="90000"/>
          </a:bodyPr>
          <a:lstStyle/>
          <a:p>
            <a:r>
              <a:rPr lang="en-IN" b="1" i="0" dirty="0">
                <a:solidFill>
                  <a:srgbClr val="111111"/>
                </a:solidFill>
                <a:effectLst/>
                <a:latin typeface="raleway" pitchFamily="2" charset="0"/>
              </a:rPr>
              <a:t>Steps to Start Manufacturing</a:t>
            </a:r>
            <a:br>
              <a:rPr lang="en-IN" b="1" i="0" dirty="0">
                <a:solidFill>
                  <a:srgbClr val="111111"/>
                </a:solidFill>
                <a:effectLst/>
                <a:latin typeface="raleway" pitchFamily="2" charset="0"/>
              </a:rPr>
            </a:br>
            <a:endParaRPr lang="en-IN" dirty="0"/>
          </a:p>
        </p:txBody>
      </p:sp>
      <p:sp>
        <p:nvSpPr>
          <p:cNvPr id="3" name="Content Placeholder 2">
            <a:extLst>
              <a:ext uri="{FF2B5EF4-FFF2-40B4-BE49-F238E27FC236}">
                <a16:creationId xmlns:a16="http://schemas.microsoft.com/office/drawing/2014/main" id="{4652679A-04D4-BCBE-61FF-4AAEB2EE81D1}"/>
              </a:ext>
            </a:extLst>
          </p:cNvPr>
          <p:cNvSpPr>
            <a:spLocks noGrp="1"/>
          </p:cNvSpPr>
          <p:nvPr>
            <p:ph idx="1"/>
          </p:nvPr>
        </p:nvSpPr>
        <p:spPr/>
        <p:txBody>
          <a:bodyPr>
            <a:normAutofit fontScale="77500" lnSpcReduction="20000"/>
          </a:bodyPr>
          <a:lstStyle/>
          <a:p>
            <a:pPr algn="l"/>
            <a:r>
              <a:rPr lang="en-US" b="1" i="0" dirty="0">
                <a:solidFill>
                  <a:srgbClr val="111111"/>
                </a:solidFill>
                <a:effectLst/>
                <a:latin typeface="raleway" pitchFamily="2" charset="0"/>
              </a:rPr>
              <a:t>Step-1</a:t>
            </a:r>
          </a:p>
          <a:p>
            <a:pPr algn="l">
              <a:buFont typeface="Arial" panose="020B0604020202020204" pitchFamily="34" charset="0"/>
              <a:buChar char="•"/>
            </a:pPr>
            <a:r>
              <a:rPr lang="en-US" b="0" i="0" dirty="0">
                <a:solidFill>
                  <a:srgbClr val="333333"/>
                </a:solidFill>
                <a:effectLst/>
                <a:latin typeface="open sans" panose="020B0606030504020204" pitchFamily="34" charset="0"/>
              </a:rPr>
              <a:t>Fill Online Application</a:t>
            </a:r>
          </a:p>
          <a:p>
            <a:pPr algn="l">
              <a:buFont typeface="Arial" panose="020B0604020202020204" pitchFamily="34" charset="0"/>
              <a:buChar char="•"/>
            </a:pPr>
            <a:r>
              <a:rPr lang="en-US" b="0" i="0" dirty="0">
                <a:solidFill>
                  <a:srgbClr val="333333"/>
                </a:solidFill>
                <a:effectLst/>
                <a:latin typeface="open sans" panose="020B0606030504020204" pitchFamily="34" charset="0"/>
              </a:rPr>
              <a:t>Fill online application as per </a:t>
            </a:r>
            <a:r>
              <a:rPr lang="en-US" b="1" dirty="0">
                <a:solidFill>
                  <a:srgbClr val="337AB7"/>
                </a:solidFill>
                <a:latin typeface="open sans" panose="020B0606030504020204" pitchFamily="34" charset="0"/>
              </a:rPr>
              <a:t>Annexure-A</a:t>
            </a:r>
            <a:r>
              <a:rPr lang="en-US" b="0" i="0" dirty="0">
                <a:solidFill>
                  <a:srgbClr val="333333"/>
                </a:solidFill>
                <a:effectLst/>
                <a:latin typeface="open sans" panose="020B0606030504020204" pitchFamily="34" charset="0"/>
              </a:rPr>
              <a:t> along with the following details:</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Nature of manufacturing goods – Automobile, FMCG, etc.</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Particulars of imported goods</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Expected volume of trade, etc.</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List of documents required:</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Details of the company like Certificate of Incorporation or </a:t>
            </a:r>
            <a:r>
              <a:rPr lang="en-US" b="0" i="0" dirty="0" err="1">
                <a:solidFill>
                  <a:srgbClr val="333333"/>
                </a:solidFill>
                <a:effectLst/>
                <a:latin typeface="open sans" panose="020B0606030504020204" pitchFamily="34" charset="0"/>
              </a:rPr>
              <a:t>AoA</a:t>
            </a:r>
            <a:r>
              <a:rPr lang="en-US" b="0" i="0" dirty="0">
                <a:solidFill>
                  <a:srgbClr val="333333"/>
                </a:solidFill>
                <a:effectLst/>
                <a:latin typeface="open sans" panose="020B0606030504020204" pitchFamily="34" charset="0"/>
              </a:rPr>
              <a:t> or Partnership Deed, etc. (depends on the nature of the company)</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ID proofs of proprietors/partners/directors</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Aadhar Card of </a:t>
            </a:r>
            <a:r>
              <a:rPr lang="en-US" b="0" i="0" dirty="0" err="1">
                <a:solidFill>
                  <a:srgbClr val="333333"/>
                </a:solidFill>
                <a:effectLst/>
                <a:latin typeface="open sans" panose="020B0606030504020204" pitchFamily="34" charset="0"/>
              </a:rPr>
              <a:t>Authorised</a:t>
            </a:r>
            <a:r>
              <a:rPr lang="en-US" b="0" i="0" dirty="0">
                <a:solidFill>
                  <a:srgbClr val="333333"/>
                </a:solidFill>
                <a:effectLst/>
                <a:latin typeface="open sans" panose="020B0606030504020204" pitchFamily="34" charset="0"/>
              </a:rPr>
              <a:t> Signatory</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Property documents or Rental agreement</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Warehouse license, if issued earlier</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Ground plan of the site with details</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Audit certificate from fire department</a:t>
            </a:r>
          </a:p>
          <a:p>
            <a:endParaRPr lang="en-IN" dirty="0"/>
          </a:p>
        </p:txBody>
      </p:sp>
    </p:spTree>
    <p:extLst>
      <p:ext uri="{BB962C8B-B14F-4D97-AF65-F5344CB8AC3E}">
        <p14:creationId xmlns:p14="http://schemas.microsoft.com/office/powerpoint/2010/main" val="3655910602"/>
      </p:ext>
    </p:extLst>
  </p:cSld>
  <p:clrMapOvr>
    <a:overrideClrMapping bg1="lt1" tx1="dk1" bg2="lt2" tx2="dk2" accent1="accent1" accent2="accent2" accent3="accent3" accent4="accent4" accent5="accent5" accent6="accent6" hlink="hlink" folHlink="folHlink"/>
  </p:clrMapOvr>
</p:sld>
</file>

<file path=ppt/slides/slide16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D3B0-AED6-E891-EE63-F5E71E0E91C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6D5CB93-329A-F517-069D-EC1B9CEC43F4}"/>
              </a:ext>
            </a:extLst>
          </p:cNvPr>
          <p:cNvSpPr>
            <a:spLocks noGrp="1"/>
          </p:cNvSpPr>
          <p:nvPr>
            <p:ph idx="1"/>
          </p:nvPr>
        </p:nvSpPr>
        <p:spPr/>
        <p:txBody>
          <a:bodyPr>
            <a:normAutofit fontScale="92500" lnSpcReduction="20000"/>
          </a:bodyPr>
          <a:lstStyle/>
          <a:p>
            <a:r>
              <a:rPr lang="en-IN" b="1" i="0" dirty="0">
                <a:solidFill>
                  <a:srgbClr val="111111"/>
                </a:solidFill>
                <a:effectLst/>
                <a:latin typeface="raleway" pitchFamily="2" charset="0"/>
              </a:rPr>
              <a:t>Step-2</a:t>
            </a:r>
          </a:p>
          <a:p>
            <a:pPr algn="l">
              <a:buFont typeface="Arial" panose="020B0604020202020204" pitchFamily="34" charset="0"/>
              <a:buChar char="•"/>
            </a:pPr>
            <a:r>
              <a:rPr lang="en-US" b="0" i="0" dirty="0">
                <a:solidFill>
                  <a:srgbClr val="333333"/>
                </a:solidFill>
                <a:effectLst/>
                <a:latin typeface="open sans" panose="020B0606030504020204" pitchFamily="34" charset="0"/>
              </a:rPr>
              <a:t>Bond Execution</a:t>
            </a:r>
          </a:p>
          <a:p>
            <a:pPr algn="l">
              <a:buFont typeface="Arial" panose="020B0604020202020204" pitchFamily="34" charset="0"/>
              <a:buChar char="•"/>
            </a:pPr>
            <a:r>
              <a:rPr lang="en-US" b="0" i="0" dirty="0">
                <a:solidFill>
                  <a:srgbClr val="333333"/>
                </a:solidFill>
                <a:effectLst/>
                <a:latin typeface="open sans" panose="020B0606030504020204" pitchFamily="34" charset="0"/>
              </a:rPr>
              <a:t>A bond to be executed as per Annexure-C (Refer below) and to be submitted to the Commissioner of Customs under the jurisdiction of the business.</a:t>
            </a:r>
          </a:p>
          <a:p>
            <a:r>
              <a:rPr lang="en-IN" b="1" i="0" dirty="0">
                <a:solidFill>
                  <a:srgbClr val="111111"/>
                </a:solidFill>
                <a:effectLst/>
                <a:latin typeface="raleway" pitchFamily="2" charset="0"/>
              </a:rPr>
              <a:t>Step-3</a:t>
            </a:r>
          </a:p>
          <a:p>
            <a:pPr algn="l">
              <a:buFont typeface="Arial" panose="020B0604020202020204" pitchFamily="34" charset="0"/>
              <a:buChar char="•"/>
            </a:pPr>
            <a:r>
              <a:rPr lang="en-US" b="0" i="0" dirty="0">
                <a:solidFill>
                  <a:srgbClr val="333333"/>
                </a:solidFill>
                <a:effectLst/>
                <a:latin typeface="open sans" panose="020B0606030504020204" pitchFamily="34" charset="0"/>
              </a:rPr>
              <a:t>Grant of Sanction</a:t>
            </a:r>
          </a:p>
          <a:p>
            <a:pPr algn="l">
              <a:buFont typeface="Arial" panose="020B0604020202020204" pitchFamily="34" charset="0"/>
              <a:buChar char="•"/>
            </a:pPr>
            <a:r>
              <a:rPr lang="en-US" b="0" i="0" dirty="0">
                <a:solidFill>
                  <a:srgbClr val="333333"/>
                </a:solidFill>
                <a:effectLst/>
                <a:latin typeface="open sans" panose="020B0606030504020204" pitchFamily="34" charset="0"/>
              </a:rPr>
              <a:t>Permission is granted by the Commissioner of Customs for manufacturing or other operations in the bonded facility</a:t>
            </a:r>
          </a:p>
          <a:p>
            <a:pPr algn="l">
              <a:buFont typeface="Arial" panose="020B0604020202020204" pitchFamily="34" charset="0"/>
              <a:buChar char="•"/>
            </a:pPr>
            <a:r>
              <a:rPr lang="en-US" b="0" i="0" dirty="0">
                <a:solidFill>
                  <a:srgbClr val="333333"/>
                </a:solidFill>
                <a:effectLst/>
                <a:latin typeface="open sans" panose="020B0606030504020204" pitchFamily="34" charset="0"/>
              </a:rPr>
              <a:t>Permission also includes:</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Manufacturing process or other permitted operations</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Conditions regarding manufacturing</a:t>
            </a:r>
          </a:p>
          <a:p>
            <a:endParaRPr lang="en-IN" dirty="0"/>
          </a:p>
        </p:txBody>
      </p:sp>
    </p:spTree>
    <p:extLst>
      <p:ext uri="{BB962C8B-B14F-4D97-AF65-F5344CB8AC3E}">
        <p14:creationId xmlns:p14="http://schemas.microsoft.com/office/powerpoint/2010/main" val="2000704945"/>
      </p:ext>
    </p:extLst>
  </p:cSld>
  <p:clrMapOvr>
    <a:overrideClrMapping bg1="lt1" tx1="dk1" bg2="lt2" tx2="dk2" accent1="accent1" accent2="accent2" accent3="accent3" accent4="accent4" accent5="accent5" accent6="accent6" hlink="hlink" folHlink="folHlink"/>
  </p:clrMapOvr>
</p:sld>
</file>

<file path=ppt/slides/slide16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4F54-CD6E-C0C1-8FEA-98E469BD9DB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443CBC6-6A91-D66E-02DF-A7C65716999A}"/>
              </a:ext>
            </a:extLst>
          </p:cNvPr>
          <p:cNvSpPr>
            <a:spLocks noGrp="1"/>
          </p:cNvSpPr>
          <p:nvPr>
            <p:ph idx="1"/>
          </p:nvPr>
        </p:nvSpPr>
        <p:spPr/>
        <p:txBody>
          <a:bodyPr/>
          <a:lstStyle/>
          <a:p>
            <a:r>
              <a:rPr lang="en-IN" b="1" i="0" dirty="0">
                <a:solidFill>
                  <a:srgbClr val="111111"/>
                </a:solidFill>
                <a:effectLst/>
                <a:latin typeface="raleway" pitchFamily="2" charset="0"/>
              </a:rPr>
              <a:t>Step-4</a:t>
            </a:r>
          </a:p>
          <a:p>
            <a:pPr algn="l"/>
            <a:r>
              <a:rPr lang="en-US" b="0" i="0" dirty="0">
                <a:solidFill>
                  <a:srgbClr val="696F6F"/>
                </a:solidFill>
                <a:effectLst/>
                <a:latin typeface="open sans" panose="020B0606030504020204" pitchFamily="34" charset="0"/>
              </a:rPr>
              <a:t>Start Manufacturing or Other Operations</a:t>
            </a:r>
          </a:p>
          <a:p>
            <a:pPr algn="l"/>
            <a:r>
              <a:rPr lang="en-US" b="0" i="0" dirty="0">
                <a:solidFill>
                  <a:srgbClr val="696F6F"/>
                </a:solidFill>
                <a:effectLst/>
                <a:latin typeface="open sans" panose="020B0606030504020204" pitchFamily="34" charset="0"/>
              </a:rPr>
              <a:t>Note: The processes for availing the license for a private bonded facility (as per Section 58) and manufacturing or performing other operations (as per Section 65) are combined under single application as per </a:t>
            </a:r>
            <a:r>
              <a:rPr lang="en-US" b="1" dirty="0">
                <a:solidFill>
                  <a:srgbClr val="337AB7"/>
                </a:solidFill>
                <a:latin typeface="open sans" panose="020B0606030504020204" pitchFamily="34" charset="0"/>
              </a:rPr>
              <a:t>Annexure A.</a:t>
            </a:r>
            <a:endParaRPr lang="en-US" b="0" i="0" dirty="0">
              <a:solidFill>
                <a:srgbClr val="696F6F"/>
              </a:solidFill>
              <a:effectLst/>
              <a:latin typeface="open sans" panose="020B0606030504020204" pitchFamily="34" charset="0"/>
            </a:endParaRPr>
          </a:p>
          <a:p>
            <a:endParaRPr lang="en-IN" dirty="0"/>
          </a:p>
        </p:txBody>
      </p:sp>
    </p:spTree>
    <p:extLst>
      <p:ext uri="{BB962C8B-B14F-4D97-AF65-F5344CB8AC3E}">
        <p14:creationId xmlns:p14="http://schemas.microsoft.com/office/powerpoint/2010/main" val="2451386125"/>
      </p:ext>
    </p:extLst>
  </p:cSld>
  <p:clrMapOvr>
    <a:overrideClrMapping bg1="lt1" tx1="dk1" bg2="lt2" tx2="dk2" accent1="accent1" accent2="accent2" accent3="accent3" accent4="accent4" accent5="accent5" accent6="accent6" hlink="hlink" folHlink="folHlink"/>
  </p:clrMapOvr>
</p:sld>
</file>

<file path=ppt/slides/slide16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1F2F-0AFD-FE82-DD87-C2EC14E0BC26}"/>
              </a:ext>
            </a:extLst>
          </p:cNvPr>
          <p:cNvSpPr>
            <a:spLocks noGrp="1"/>
          </p:cNvSpPr>
          <p:nvPr>
            <p:ph type="title"/>
          </p:nvPr>
        </p:nvSpPr>
        <p:spPr/>
        <p:txBody>
          <a:bodyPr>
            <a:normAutofit fontScale="90000"/>
          </a:bodyPr>
          <a:lstStyle/>
          <a:p>
            <a:r>
              <a:rPr lang="en-US" sz="2700" b="1" i="0" dirty="0">
                <a:solidFill>
                  <a:srgbClr val="111111"/>
                </a:solidFill>
                <a:effectLst/>
                <a:latin typeface="raleway" pitchFamily="2" charset="0"/>
              </a:rPr>
              <a:t>Steps for Clearance of Warehoused Goods</a:t>
            </a:r>
            <a:br>
              <a:rPr lang="en-US" b="1" i="0" dirty="0">
                <a:solidFill>
                  <a:srgbClr val="111111"/>
                </a:solidFill>
                <a:effectLst/>
                <a:latin typeface="raleway" pitchFamily="2" charset="0"/>
              </a:rPr>
            </a:br>
            <a:endParaRPr lang="en-IN" dirty="0"/>
          </a:p>
        </p:txBody>
      </p:sp>
      <p:sp>
        <p:nvSpPr>
          <p:cNvPr id="3" name="Content Placeholder 2">
            <a:extLst>
              <a:ext uri="{FF2B5EF4-FFF2-40B4-BE49-F238E27FC236}">
                <a16:creationId xmlns:a16="http://schemas.microsoft.com/office/drawing/2014/main" id="{3C50DA63-868E-2648-6FE4-B8001B4BFBC8}"/>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b="0" i="0" dirty="0">
                <a:solidFill>
                  <a:srgbClr val="333333"/>
                </a:solidFill>
                <a:effectLst/>
                <a:latin typeface="open sans" panose="020B0606030504020204" pitchFamily="34" charset="0"/>
              </a:rPr>
              <a:t>To the domestic market for consumption – When warehoused goods are used for manufacturing or other operations &amp; finished goods are domestically consumed</a:t>
            </a:r>
          </a:p>
          <a:p>
            <a:pPr algn="l">
              <a:buFont typeface="Arial" panose="020B0604020202020204" pitchFamily="34" charset="0"/>
              <a:buChar char="•"/>
            </a:pPr>
            <a:r>
              <a:rPr lang="en-US" b="0" i="0" dirty="0">
                <a:solidFill>
                  <a:srgbClr val="333333"/>
                </a:solidFill>
                <a:effectLst/>
                <a:latin typeface="open sans" panose="020B0606030504020204" pitchFamily="34" charset="0"/>
              </a:rPr>
              <a:t>To a Customs Station for Export – When warehoused goods are used for manufacturing, or other operations &amp; finished goods are exported</a:t>
            </a:r>
          </a:p>
          <a:p>
            <a:pPr algn="l">
              <a:buFont typeface="Arial" panose="020B0604020202020204" pitchFamily="34" charset="0"/>
              <a:buChar char="•"/>
            </a:pPr>
            <a:r>
              <a:rPr lang="en-US" b="0" i="0" dirty="0">
                <a:solidFill>
                  <a:srgbClr val="333333"/>
                </a:solidFill>
                <a:effectLst/>
                <a:latin typeface="open sans" panose="020B0606030504020204" pitchFamily="34" charset="0"/>
              </a:rPr>
              <a:t>To another bonded manufacturing facility – When imported goods are stored and used as raw materials by another industry</a:t>
            </a:r>
          </a:p>
          <a:p>
            <a:pPr algn="l"/>
            <a:r>
              <a:rPr lang="en-US" b="1" i="0" dirty="0">
                <a:solidFill>
                  <a:srgbClr val="696F6F"/>
                </a:solidFill>
                <a:effectLst/>
                <a:latin typeface="open sans" panose="020B0606030504020204" pitchFamily="34" charset="0"/>
              </a:rPr>
              <a:t>Warehoused goods are permitted for clearance after:</a:t>
            </a:r>
            <a:endParaRPr lang="en-US" b="0" i="0" dirty="0">
              <a:solidFill>
                <a:srgbClr val="696F6F"/>
              </a:solidFill>
              <a:effectLst/>
              <a:latin typeface="open sans" panose="020B0606030504020204" pitchFamily="34" charset="0"/>
            </a:endParaRPr>
          </a:p>
          <a:p>
            <a:pPr algn="l">
              <a:buFont typeface="Arial" panose="020B0604020202020204" pitchFamily="34" charset="0"/>
              <a:buChar char="•"/>
            </a:pPr>
            <a:r>
              <a:rPr lang="en-US" b="0" i="0" dirty="0">
                <a:solidFill>
                  <a:srgbClr val="333333"/>
                </a:solidFill>
                <a:effectLst/>
                <a:latin typeface="open sans" panose="020B0606030504020204" pitchFamily="34" charset="0"/>
              </a:rPr>
              <a:t>The owner of goods meets all compliances as per the executed bond.</a:t>
            </a:r>
          </a:p>
          <a:p>
            <a:pPr algn="l">
              <a:buFont typeface="Arial" panose="020B0604020202020204" pitchFamily="34" charset="0"/>
              <a:buChar char="•"/>
            </a:pPr>
            <a:r>
              <a:rPr lang="en-US" b="0" i="0" dirty="0">
                <a:solidFill>
                  <a:srgbClr val="333333"/>
                </a:solidFill>
                <a:effectLst/>
                <a:latin typeface="open sans" panose="020B0606030504020204" pitchFamily="34" charset="0"/>
              </a:rPr>
              <a:t>Deferred duty on imported raw materials or capital goods is paid.</a:t>
            </a:r>
          </a:p>
          <a:p>
            <a:pPr algn="l">
              <a:buFont typeface="Arial" panose="020B0604020202020204" pitchFamily="34" charset="0"/>
              <a:buChar char="•"/>
            </a:pPr>
            <a:r>
              <a:rPr lang="en-US" b="0" i="0" dirty="0">
                <a:solidFill>
                  <a:srgbClr val="333333"/>
                </a:solidFill>
                <a:effectLst/>
                <a:latin typeface="open sans" panose="020B0606030504020204" pitchFamily="34" charset="0"/>
              </a:rPr>
              <a:t>GST is paid on the finished goods.</a:t>
            </a:r>
          </a:p>
          <a:p>
            <a:pPr algn="l">
              <a:buFont typeface="Arial" panose="020B0604020202020204" pitchFamily="34" charset="0"/>
              <a:buChar char="•"/>
            </a:pPr>
            <a:r>
              <a:rPr lang="en-US" b="0" i="0" dirty="0">
                <a:solidFill>
                  <a:srgbClr val="333333"/>
                </a:solidFill>
                <a:effectLst/>
                <a:latin typeface="open sans" panose="020B0606030504020204" pitchFamily="34" charset="0"/>
              </a:rPr>
              <a:t>Any other compliance as per the Customs Act or any other applicable regulations are met.</a:t>
            </a:r>
          </a:p>
          <a:p>
            <a:endParaRPr lang="en-IN" dirty="0"/>
          </a:p>
        </p:txBody>
      </p:sp>
    </p:spTree>
    <p:extLst>
      <p:ext uri="{BB962C8B-B14F-4D97-AF65-F5344CB8AC3E}">
        <p14:creationId xmlns:p14="http://schemas.microsoft.com/office/powerpoint/2010/main" val="3448068526"/>
      </p:ext>
    </p:extLst>
  </p:cSld>
  <p:clrMapOvr>
    <a:overrideClrMapping bg1="lt1" tx1="dk1" bg2="lt2" tx2="dk2" accent1="accent1" accent2="accent2" accent3="accent3" accent4="accent4" accent5="accent5" accent6="accent6" hlink="hlink" folHlink="folHlink"/>
  </p:clrMapOvr>
</p:sld>
</file>

<file path=ppt/slides/slide16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BBD8D-44FF-BCD4-28C9-FCDE904EF188}"/>
              </a:ext>
            </a:extLst>
          </p:cNvPr>
          <p:cNvSpPr>
            <a:spLocks noGrp="1"/>
          </p:cNvSpPr>
          <p:nvPr>
            <p:ph type="title"/>
          </p:nvPr>
        </p:nvSpPr>
        <p:spPr/>
        <p:txBody>
          <a:bodyPr>
            <a:normAutofit/>
          </a:bodyPr>
          <a:lstStyle/>
          <a:p>
            <a:r>
              <a:rPr lang="en-US" sz="2200" b="1" i="0" dirty="0">
                <a:solidFill>
                  <a:srgbClr val="111111"/>
                </a:solidFill>
                <a:effectLst/>
                <a:latin typeface="raleway" pitchFamily="2" charset="0"/>
              </a:rPr>
              <a:t>Follow Simple Steps to Transport Warehoused Goods</a:t>
            </a:r>
            <a:br>
              <a:rPr lang="en-US" b="1" i="0" dirty="0">
                <a:solidFill>
                  <a:srgbClr val="111111"/>
                </a:solidFill>
                <a:effectLst/>
                <a:latin typeface="raleway" pitchFamily="2" charset="0"/>
              </a:rPr>
            </a:br>
            <a:endParaRPr lang="en-IN" dirty="0"/>
          </a:p>
        </p:txBody>
      </p:sp>
      <p:sp>
        <p:nvSpPr>
          <p:cNvPr id="3" name="Content Placeholder 2">
            <a:extLst>
              <a:ext uri="{FF2B5EF4-FFF2-40B4-BE49-F238E27FC236}">
                <a16:creationId xmlns:a16="http://schemas.microsoft.com/office/drawing/2014/main" id="{3E99ACD8-860F-E3E1-E1D8-71CF01566CEF}"/>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b="0" i="0" dirty="0">
                <a:solidFill>
                  <a:srgbClr val="333333"/>
                </a:solidFill>
                <a:effectLst/>
                <a:latin typeface="open sans" panose="020B0606030504020204" pitchFamily="34" charset="0"/>
              </a:rPr>
              <a:t>Form for Transfer of goods to be filled from a facility appended as per Warehouse Goods (Removal) Regulations Act, 2016 to transport stored/warehoused goods.</a:t>
            </a:r>
          </a:p>
          <a:p>
            <a:pPr algn="l">
              <a:buFont typeface="Arial" panose="020B0604020202020204" pitchFamily="34" charset="0"/>
              <a:buChar char="•"/>
            </a:pPr>
            <a:r>
              <a:rPr lang="en-US" b="0" i="0" dirty="0">
                <a:solidFill>
                  <a:srgbClr val="333333"/>
                </a:solidFill>
                <a:effectLst/>
                <a:latin typeface="open sans" panose="020B0606030504020204" pitchFamily="34" charset="0"/>
              </a:rPr>
              <a:t>The authorized licensee of the originating warehouse should get permission from the respective Commissioner of Customs and had to disclose the nature of goods and mode of transport.</a:t>
            </a:r>
          </a:p>
          <a:p>
            <a:pPr algn="l">
              <a:buFont typeface="Arial" panose="020B0604020202020204" pitchFamily="34" charset="0"/>
              <a:buChar char="•"/>
            </a:pPr>
            <a:r>
              <a:rPr lang="en-US" b="0" i="0" dirty="0">
                <a:solidFill>
                  <a:srgbClr val="333333"/>
                </a:solidFill>
                <a:effectLst/>
                <a:latin typeface="open sans" panose="020B0606030504020204" pitchFamily="34" charset="0"/>
              </a:rPr>
              <a:t>‘Acknowledgement’ received from the licensee of the recipient warehouse stating the arrival of goods to the Bond Officer of the originating warehouse to be produced.</a:t>
            </a:r>
          </a:p>
          <a:p>
            <a:pPr algn="l">
              <a:buFont typeface="Arial" panose="020B0604020202020204" pitchFamily="34" charset="0"/>
              <a:buChar char="•"/>
            </a:pPr>
            <a:r>
              <a:rPr lang="en-US" b="0" i="0" dirty="0">
                <a:solidFill>
                  <a:srgbClr val="333333"/>
                </a:solidFill>
                <a:effectLst/>
                <a:latin typeface="open sans" panose="020B0606030504020204" pitchFamily="34" charset="0"/>
              </a:rPr>
              <a:t>Acknowledgment is to be produced within one month.</a:t>
            </a:r>
          </a:p>
          <a:p>
            <a:pPr algn="l"/>
            <a:r>
              <a:rPr lang="en-US" b="0" i="0" dirty="0">
                <a:solidFill>
                  <a:srgbClr val="696F6F"/>
                </a:solidFill>
                <a:effectLst/>
                <a:latin typeface="open sans" panose="020B0606030504020204" pitchFamily="34" charset="0"/>
              </a:rPr>
              <a:t>*When the goods are transferred from one bonded facility to another, the responsibility of the deferred duty is also transferred to the new facility.</a:t>
            </a:r>
          </a:p>
          <a:p>
            <a:endParaRPr lang="en-IN" dirty="0"/>
          </a:p>
        </p:txBody>
      </p:sp>
    </p:spTree>
    <p:extLst>
      <p:ext uri="{BB962C8B-B14F-4D97-AF65-F5344CB8AC3E}">
        <p14:creationId xmlns:p14="http://schemas.microsoft.com/office/powerpoint/2010/main" val="1882353971"/>
      </p:ext>
    </p:extLst>
  </p:cSld>
  <p:clrMapOvr>
    <a:overrideClrMapping bg1="lt1" tx1="dk1" bg2="lt2" tx2="dk2" accent1="accent1" accent2="accent2" accent3="accent3" accent4="accent4" accent5="accent5" accent6="accent6" hlink="hlink" folHlink="folHlink"/>
  </p:clrMapOvr>
</p:sld>
</file>

<file path=ppt/slides/slide16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369AD-3615-29A5-3517-CB0E7592377F}"/>
              </a:ext>
            </a:extLst>
          </p:cNvPr>
          <p:cNvSpPr>
            <a:spLocks noGrp="1"/>
          </p:cNvSpPr>
          <p:nvPr>
            <p:ph type="title"/>
          </p:nvPr>
        </p:nvSpPr>
        <p:spPr>
          <a:xfrm>
            <a:off x="609600" y="1016000"/>
            <a:ext cx="10972800" cy="831088"/>
          </a:xfrm>
        </p:spPr>
        <p:txBody>
          <a:bodyPr>
            <a:normAutofit fontScale="90000"/>
          </a:bodyPr>
          <a:lstStyle/>
          <a:p>
            <a:br>
              <a:rPr lang="en-IN" b="1" i="0" dirty="0">
                <a:solidFill>
                  <a:srgbClr val="111111"/>
                </a:solidFill>
                <a:effectLst/>
                <a:latin typeface="raleway" pitchFamily="2" charset="0"/>
              </a:rPr>
            </a:br>
            <a:r>
              <a:rPr lang="en-IN" b="1" i="0" dirty="0">
                <a:solidFill>
                  <a:srgbClr val="111111"/>
                </a:solidFill>
                <a:effectLst/>
                <a:latin typeface="raleway" pitchFamily="2" charset="0"/>
              </a:rPr>
              <a:t>Requirements for Record keeping</a:t>
            </a:r>
            <a:endParaRPr lang="en-IN" dirty="0"/>
          </a:p>
        </p:txBody>
      </p:sp>
      <p:sp>
        <p:nvSpPr>
          <p:cNvPr id="3" name="Content Placeholder 2">
            <a:extLst>
              <a:ext uri="{FF2B5EF4-FFF2-40B4-BE49-F238E27FC236}">
                <a16:creationId xmlns:a16="http://schemas.microsoft.com/office/drawing/2014/main" id="{97F5A648-B1D1-C4B7-F88E-C3AD30FD72EE}"/>
              </a:ext>
            </a:extLst>
          </p:cNvPr>
          <p:cNvSpPr>
            <a:spLocks noGrp="1"/>
          </p:cNvSpPr>
          <p:nvPr>
            <p:ph idx="1"/>
          </p:nvPr>
        </p:nvSpPr>
        <p:spPr>
          <a:xfrm>
            <a:off x="609600" y="1935480"/>
            <a:ext cx="10972800" cy="4617720"/>
          </a:xfrm>
        </p:spPr>
        <p:txBody>
          <a:bodyPr>
            <a:normAutofit lnSpcReduction="10000"/>
          </a:bodyPr>
          <a:lstStyle/>
          <a:p>
            <a:pPr algn="l">
              <a:buFont typeface="+mj-lt"/>
              <a:buAutoNum type="arabicPeriod"/>
            </a:pPr>
            <a:r>
              <a:rPr lang="en-US" b="0" i="0" dirty="0">
                <a:solidFill>
                  <a:srgbClr val="333333"/>
                </a:solidFill>
                <a:effectLst/>
                <a:latin typeface="open sans" panose="020B0606030504020204" pitchFamily="34" charset="0"/>
              </a:rPr>
              <a:t>Maintenance of records</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Receipts of handling, storing, and removal of goods into/from the facility as per </a:t>
            </a:r>
            <a:r>
              <a:rPr lang="en-US" b="0" i="0" u="none" strike="noStrike" dirty="0">
                <a:solidFill>
                  <a:srgbClr val="111111"/>
                </a:solidFill>
                <a:effectLst/>
                <a:latin typeface="open sans" panose="020B0606030504020204" pitchFamily="34" charset="0"/>
                <a:hlinkClick r:id="rId3"/>
              </a:rPr>
              <a:t>Annexure B.</a:t>
            </a:r>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Record each activity, operation, or action carried out to the stored goods.</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Copies of the following documents:</a:t>
            </a:r>
          </a:p>
          <a:p>
            <a:pPr marL="1143000" lvl="2" indent="-228600" algn="l">
              <a:buFont typeface="Arial" panose="020B0604020202020204" pitchFamily="34" charset="0"/>
              <a:buChar char="•"/>
            </a:pPr>
            <a:r>
              <a:rPr lang="en-US" b="0" i="0" dirty="0">
                <a:solidFill>
                  <a:srgbClr val="333333"/>
                </a:solidFill>
                <a:effectLst/>
                <a:latin typeface="open sans" panose="020B0606030504020204" pitchFamily="34" charset="0"/>
              </a:rPr>
              <a:t>Entry Bills</a:t>
            </a:r>
          </a:p>
          <a:p>
            <a:pPr marL="1143000" lvl="2" indent="-228600" algn="l">
              <a:buFont typeface="Arial" panose="020B0604020202020204" pitchFamily="34" charset="0"/>
              <a:buChar char="•"/>
            </a:pPr>
            <a:r>
              <a:rPr lang="en-US" b="0" i="0" dirty="0">
                <a:solidFill>
                  <a:srgbClr val="333333"/>
                </a:solidFill>
                <a:effectLst/>
                <a:latin typeface="open sans" panose="020B0606030504020204" pitchFamily="34" charset="0"/>
              </a:rPr>
              <a:t>Transport documents</a:t>
            </a:r>
          </a:p>
          <a:p>
            <a:pPr marL="1143000" lvl="2" indent="-228600" algn="l">
              <a:buFont typeface="Arial" panose="020B0604020202020204" pitchFamily="34" charset="0"/>
              <a:buChar char="•"/>
            </a:pPr>
            <a:r>
              <a:rPr lang="en-US" b="0" i="0" dirty="0">
                <a:solidFill>
                  <a:srgbClr val="333333"/>
                </a:solidFill>
                <a:effectLst/>
                <a:latin typeface="open sans" panose="020B0606030504020204" pitchFamily="34" charset="0"/>
              </a:rPr>
              <a:t>Forms for Transfer of goods from the warehouse</a:t>
            </a:r>
          </a:p>
          <a:p>
            <a:pPr marL="1143000" lvl="2" indent="-228600" algn="l">
              <a:buFont typeface="Arial" panose="020B0604020202020204" pitchFamily="34" charset="0"/>
              <a:buChar char="•"/>
            </a:pPr>
            <a:r>
              <a:rPr lang="en-US" b="0" i="0" dirty="0">
                <a:solidFill>
                  <a:srgbClr val="333333"/>
                </a:solidFill>
                <a:effectLst/>
                <a:latin typeface="open sans" panose="020B0606030504020204" pitchFamily="34" charset="0"/>
              </a:rPr>
              <a:t>Shipping Bills</a:t>
            </a:r>
          </a:p>
          <a:p>
            <a:pPr marL="1143000" lvl="2" indent="-228600" algn="l">
              <a:buFont typeface="Arial" panose="020B0604020202020204" pitchFamily="34" charset="0"/>
              <a:buChar char="•"/>
            </a:pPr>
            <a:r>
              <a:rPr lang="en-US" b="0" i="0" dirty="0">
                <a:solidFill>
                  <a:srgbClr val="333333"/>
                </a:solidFill>
                <a:effectLst/>
                <a:latin typeface="open sans" panose="020B0606030504020204" pitchFamily="34" charset="0"/>
              </a:rPr>
              <a:t>Export Bills</a:t>
            </a:r>
          </a:p>
          <a:p>
            <a:pPr marL="1143000" lvl="2" indent="-228600" algn="l">
              <a:buFont typeface="Arial" panose="020B0604020202020204" pitchFamily="34" charset="0"/>
              <a:buChar char="•"/>
            </a:pPr>
            <a:r>
              <a:rPr lang="en-US" b="0" i="0" dirty="0">
                <a:solidFill>
                  <a:srgbClr val="333333"/>
                </a:solidFill>
                <a:effectLst/>
                <a:latin typeface="open sans" panose="020B0606030504020204" pitchFamily="34" charset="0"/>
              </a:rPr>
              <a:t>Documents on receipt/removal of goods from the warehouse, if applicable</a:t>
            </a:r>
          </a:p>
          <a:p>
            <a:endParaRPr lang="en-IN" dirty="0"/>
          </a:p>
        </p:txBody>
      </p:sp>
    </p:spTree>
    <p:extLst>
      <p:ext uri="{BB962C8B-B14F-4D97-AF65-F5344CB8AC3E}">
        <p14:creationId xmlns:p14="http://schemas.microsoft.com/office/powerpoint/2010/main" val="1444073256"/>
      </p:ext>
    </p:extLst>
  </p:cSld>
  <p:clrMapOvr>
    <a:overrideClrMapping bg1="lt1" tx1="dk1" bg2="lt2" tx2="dk2" accent1="accent1" accent2="accent2" accent3="accent3" accent4="accent4" accent5="accent5" accent6="accent6" hlink="hlink" folHlink="folHlink"/>
  </p:clrMapOvr>
</p:sld>
</file>

<file path=ppt/slides/slide16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7187-C3BA-0525-F521-D461235B5FF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BCAC5DC-4D3E-34E8-A22D-AD092102533D}"/>
              </a:ext>
            </a:extLst>
          </p:cNvPr>
          <p:cNvSpPr>
            <a:spLocks noGrp="1"/>
          </p:cNvSpPr>
          <p:nvPr>
            <p:ph idx="1"/>
          </p:nvPr>
        </p:nvSpPr>
        <p:spPr/>
        <p:txBody>
          <a:bodyPr/>
          <a:lstStyle/>
          <a:p>
            <a:pPr algn="l">
              <a:buFont typeface="+mj-lt"/>
              <a:buAutoNum type="arabicPeriod" startAt="2"/>
            </a:pPr>
            <a:r>
              <a:rPr lang="en-US" b="0" i="0" dirty="0">
                <a:solidFill>
                  <a:srgbClr val="333333"/>
                </a:solidFill>
                <a:effectLst/>
                <a:latin typeface="open sans" panose="020B0606030504020204" pitchFamily="34" charset="0"/>
              </a:rPr>
              <a:t>Preservation of physical and digital records</a:t>
            </a:r>
          </a:p>
          <a:p>
            <a:pPr marL="1143000" lvl="2" indent="-228600" algn="l">
              <a:buFont typeface="+mj-lt"/>
              <a:buAutoNum type="arabicPeriod" startAt="2"/>
            </a:pPr>
            <a:r>
              <a:rPr lang="en-US" b="0" i="0" dirty="0">
                <a:solidFill>
                  <a:srgbClr val="333333"/>
                </a:solidFill>
                <a:effectLst/>
                <a:latin typeface="open sans" panose="020B0606030504020204" pitchFamily="34" charset="0"/>
              </a:rPr>
              <a:t>Per policy, the records of accounts should be preserved for a minimum of 5 years from the date of removal of goods from the warehouse.</a:t>
            </a:r>
          </a:p>
          <a:p>
            <a:pPr marL="1143000" lvl="2" indent="-228600" algn="l">
              <a:buFont typeface="+mj-lt"/>
              <a:buAutoNum type="arabicPeriod" startAt="2"/>
            </a:pPr>
            <a:r>
              <a:rPr lang="en-US" b="0" i="0" dirty="0">
                <a:solidFill>
                  <a:srgbClr val="333333"/>
                </a:solidFill>
                <a:effectLst/>
                <a:latin typeface="open sans" panose="020B0606030504020204" pitchFamily="34" charset="0"/>
              </a:rPr>
              <a:t>Digital copies of records should be preserved at a place other than a manufacturing or warehousing facility.</a:t>
            </a:r>
          </a:p>
          <a:p>
            <a:pPr algn="l">
              <a:buFont typeface="+mj-lt"/>
              <a:buAutoNum type="arabicPeriod" startAt="3"/>
            </a:pPr>
            <a:r>
              <a:rPr lang="en-US" b="0" i="0" dirty="0">
                <a:solidFill>
                  <a:srgbClr val="333333"/>
                </a:solidFill>
                <a:effectLst/>
                <a:latin typeface="open sans" panose="020B0606030504020204" pitchFamily="34" charset="0"/>
              </a:rPr>
              <a:t>Filing monthly returns</a:t>
            </a:r>
          </a:p>
          <a:p>
            <a:pPr marL="742950" lvl="1" indent="-285750" algn="l">
              <a:buFont typeface="Arial" panose="020B0604020202020204" pitchFamily="34" charset="0"/>
              <a:buChar char="•"/>
            </a:pPr>
            <a:r>
              <a:rPr lang="en-US" b="0" i="0" dirty="0">
                <a:solidFill>
                  <a:srgbClr val="333333"/>
                </a:solidFill>
                <a:effectLst/>
                <a:latin typeface="open sans" panose="020B0606030504020204" pitchFamily="34" charset="0"/>
              </a:rPr>
              <a:t>File monthly returns within ten days of the closing of the month.</a:t>
            </a:r>
          </a:p>
          <a:p>
            <a:pPr algn="l"/>
            <a:r>
              <a:rPr lang="en-US" b="0" i="0" dirty="0">
                <a:solidFill>
                  <a:srgbClr val="696F6F"/>
                </a:solidFill>
                <a:effectLst/>
                <a:latin typeface="open sans" panose="020B0606030504020204" pitchFamily="34" charset="0"/>
              </a:rPr>
              <a:t>Note: If the licensees fail to comply with any of the provisions of the regulations, they are liable to a penalty as per the Customs Ac</a:t>
            </a:r>
          </a:p>
          <a:p>
            <a:pPr marL="0" indent="0">
              <a:buNone/>
            </a:pPr>
            <a:endParaRPr lang="en-IN" dirty="0"/>
          </a:p>
        </p:txBody>
      </p:sp>
    </p:spTree>
    <p:extLst>
      <p:ext uri="{BB962C8B-B14F-4D97-AF65-F5344CB8AC3E}">
        <p14:creationId xmlns:p14="http://schemas.microsoft.com/office/powerpoint/2010/main" val="334637175"/>
      </p:ext>
    </p:extLst>
  </p:cSld>
  <p:clrMapOvr>
    <a:overrideClrMapping bg1="lt1" tx1="dk1" bg2="lt2" tx2="dk2" accent1="accent1" accent2="accent2" accent3="accent3" accent4="accent4" accent5="accent5" accent6="accent6" hlink="hlink" folHlink="folHlink"/>
  </p:clrMapOvr>
</p:sld>
</file>

<file path=ppt/slides/slide16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AC02-20C7-22F0-B142-971B040FB97D}"/>
              </a:ext>
            </a:extLst>
          </p:cNvPr>
          <p:cNvSpPr>
            <a:spLocks noGrp="1"/>
          </p:cNvSpPr>
          <p:nvPr>
            <p:ph type="title"/>
          </p:nvPr>
        </p:nvSpPr>
        <p:spPr/>
        <p:txBody>
          <a:bodyPr/>
          <a:lstStyle/>
          <a:p>
            <a:r>
              <a:rPr lang="en-US" dirty="0"/>
              <a:t>Conclusion</a:t>
            </a:r>
            <a:endParaRPr lang="en-IN" dirty="0"/>
          </a:p>
        </p:txBody>
      </p:sp>
      <p:sp>
        <p:nvSpPr>
          <p:cNvPr id="3" name="Content Placeholder 2">
            <a:extLst>
              <a:ext uri="{FF2B5EF4-FFF2-40B4-BE49-F238E27FC236}">
                <a16:creationId xmlns:a16="http://schemas.microsoft.com/office/drawing/2014/main" id="{F487F691-4CC5-6F79-F183-3D1F6295F869}"/>
              </a:ext>
            </a:extLst>
          </p:cNvPr>
          <p:cNvSpPr>
            <a:spLocks noGrp="1"/>
          </p:cNvSpPr>
          <p:nvPr>
            <p:ph idx="1"/>
          </p:nvPr>
        </p:nvSpPr>
        <p:spPr/>
        <p:txBody>
          <a:bodyPr>
            <a:normAutofit fontScale="85000" lnSpcReduction="20000"/>
          </a:bodyPr>
          <a:lstStyle/>
          <a:p>
            <a:pPr algn="just">
              <a:lnSpc>
                <a:spcPct val="170000"/>
              </a:lnSpc>
            </a:pPr>
            <a:r>
              <a:rPr lang="en-US" dirty="0"/>
              <a:t>Bonded Manufacturing emerges as a strategic tool within India's economic landscape that offers a range of benefits to manufacturers, investors, and the nation as a whole.</a:t>
            </a:r>
          </a:p>
          <a:p>
            <a:pPr algn="just">
              <a:lnSpc>
                <a:spcPct val="170000"/>
              </a:lnSpc>
            </a:pPr>
            <a:r>
              <a:rPr lang="en-US" dirty="0"/>
              <a:t> By providing incentives such as deferred customs duty and GST waivers, the scheme fosters an environment conducive to foreign collaboration, subsidiary establishment, and joint ventures, thus bolstering the country's position in the global market. </a:t>
            </a:r>
          </a:p>
          <a:p>
            <a:pPr algn="just">
              <a:lnSpc>
                <a:spcPct val="170000"/>
              </a:lnSpc>
            </a:pPr>
            <a:r>
              <a:rPr lang="en-US" dirty="0"/>
              <a:t>The flexibility of the Bonded Manufacturing Scheme in allowing for both domestic utilization and international export of processed goods, coupled with its streamlined setup and minimal compliance requirements, further solidifies its appeal. </a:t>
            </a:r>
            <a:endParaRPr lang="en-IN" dirty="0"/>
          </a:p>
        </p:txBody>
      </p:sp>
    </p:spTree>
    <p:extLst>
      <p:ext uri="{BB962C8B-B14F-4D97-AF65-F5344CB8AC3E}">
        <p14:creationId xmlns:p14="http://schemas.microsoft.com/office/powerpoint/2010/main" val="273235489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30B4-276C-EB10-1EB0-60C95BDC9974}"/>
              </a:ext>
            </a:extLst>
          </p:cNvPr>
          <p:cNvSpPr>
            <a:spLocks noGrp="1"/>
          </p:cNvSpPr>
          <p:nvPr>
            <p:ph type="title"/>
          </p:nvPr>
        </p:nvSpPr>
        <p:spPr/>
        <p:txBody>
          <a:bodyPr/>
          <a:lstStyle/>
          <a:p>
            <a:r>
              <a:rPr lang="en-IN" dirty="0"/>
              <a:t>Website links</a:t>
            </a:r>
          </a:p>
        </p:txBody>
      </p:sp>
      <p:sp>
        <p:nvSpPr>
          <p:cNvPr id="3" name="Content Placeholder 2">
            <a:extLst>
              <a:ext uri="{FF2B5EF4-FFF2-40B4-BE49-F238E27FC236}">
                <a16:creationId xmlns:a16="http://schemas.microsoft.com/office/drawing/2014/main" id="{7C526D2A-7914-6C76-B5F5-010E27543ECB}"/>
              </a:ext>
            </a:extLst>
          </p:cNvPr>
          <p:cNvSpPr>
            <a:spLocks noGrp="1"/>
          </p:cNvSpPr>
          <p:nvPr>
            <p:ph sz="half" idx="1"/>
          </p:nvPr>
        </p:nvSpPr>
        <p:spPr/>
        <p:txBody>
          <a:bodyPr>
            <a:normAutofit fontScale="77500" lnSpcReduction="20000"/>
          </a:bodyPr>
          <a:lstStyle/>
          <a:p>
            <a:pPr marL="514350" indent="-514350">
              <a:buFont typeface="+mj-lt"/>
              <a:buAutoNum type="arabicPeriod"/>
            </a:pPr>
            <a:r>
              <a:rPr lang="en-IN" dirty="0"/>
              <a:t>The Customs Act 1962</a:t>
            </a:r>
          </a:p>
          <a:p>
            <a:pPr marL="514350" indent="-514350">
              <a:buFont typeface="+mj-lt"/>
              <a:buAutoNum type="arabicPeriod"/>
            </a:pPr>
            <a:endParaRPr lang="en-IN" dirty="0"/>
          </a:p>
          <a:p>
            <a:pPr marL="514350" indent="-514350">
              <a:buFont typeface="+mj-lt"/>
              <a:buAutoNum type="arabicPeriod"/>
            </a:pPr>
            <a:r>
              <a:rPr lang="en-IN" dirty="0"/>
              <a:t>The Customs Tariff Act 1975 and Tariff</a:t>
            </a:r>
          </a:p>
          <a:p>
            <a:pPr marL="514350" indent="-514350">
              <a:buFont typeface="+mj-lt"/>
              <a:buAutoNum type="arabicPeriod"/>
            </a:pPr>
            <a:endParaRPr lang="en-IN" dirty="0"/>
          </a:p>
          <a:p>
            <a:pPr marL="514350" indent="-514350">
              <a:buFont typeface="+mj-lt"/>
              <a:buAutoNum type="arabicPeriod"/>
            </a:pPr>
            <a:r>
              <a:rPr lang="en-IN" dirty="0"/>
              <a:t>The Foreign Trade  (Development &amp; Regulation Act) 1992</a:t>
            </a:r>
          </a:p>
          <a:p>
            <a:pPr marL="514350" indent="-514350">
              <a:buFont typeface="+mj-lt"/>
              <a:buAutoNum type="arabicPeriod"/>
            </a:pPr>
            <a:endParaRPr lang="en-IN" dirty="0"/>
          </a:p>
          <a:p>
            <a:pPr marL="514350" indent="-514350">
              <a:buFont typeface="+mj-lt"/>
              <a:buAutoNum type="arabicPeriod"/>
            </a:pPr>
            <a:r>
              <a:rPr lang="en-IN" dirty="0"/>
              <a:t>Export (Quality Control &amp; Inspection) Act 1963</a:t>
            </a:r>
          </a:p>
          <a:p>
            <a:pPr marL="514350" indent="-514350">
              <a:buFont typeface="+mj-lt"/>
              <a:buAutoNum type="arabicPeriod"/>
            </a:pPr>
            <a:r>
              <a:rPr lang="en-IN" dirty="0"/>
              <a:t>Foreign Exchange Management Act 1999</a:t>
            </a:r>
          </a:p>
          <a:p>
            <a:pPr marL="514350" indent="-514350">
              <a:buFont typeface="+mj-lt"/>
              <a:buAutoNum type="arabicPeriod"/>
            </a:pPr>
            <a:endParaRPr lang="en-IN" dirty="0"/>
          </a:p>
          <a:p>
            <a:pPr marL="514350" indent="-514350">
              <a:buFont typeface="+mj-lt"/>
              <a:buAutoNum type="arabicPeriod"/>
            </a:pPr>
            <a:r>
              <a:rPr lang="en-IN" dirty="0"/>
              <a:t>IGST</a:t>
            </a:r>
          </a:p>
          <a:p>
            <a:pPr marL="514350" indent="-514350">
              <a:buFont typeface="+mj-lt"/>
              <a:buAutoNum type="arabicPeriod"/>
            </a:pPr>
            <a:endParaRPr lang="en-IN" dirty="0"/>
          </a:p>
          <a:p>
            <a:pPr marL="514350" indent="-514350">
              <a:buFont typeface="+mj-lt"/>
              <a:buAutoNum type="arabicPeriod"/>
            </a:pPr>
            <a:r>
              <a:rPr lang="en-IN" dirty="0"/>
              <a:t>General Interpretative Rules</a:t>
            </a:r>
          </a:p>
          <a:p>
            <a:pPr marL="0" indent="0">
              <a:buNone/>
            </a:pPr>
            <a:endParaRPr lang="en-IN" dirty="0"/>
          </a:p>
        </p:txBody>
      </p:sp>
      <p:sp>
        <p:nvSpPr>
          <p:cNvPr id="4" name="Content Placeholder 3">
            <a:extLst>
              <a:ext uri="{FF2B5EF4-FFF2-40B4-BE49-F238E27FC236}">
                <a16:creationId xmlns:a16="http://schemas.microsoft.com/office/drawing/2014/main" id="{511DA4D7-5275-8392-88B6-07C4EC11C283}"/>
              </a:ext>
            </a:extLst>
          </p:cNvPr>
          <p:cNvSpPr>
            <a:spLocks noGrp="1"/>
          </p:cNvSpPr>
          <p:nvPr>
            <p:ph sz="half" idx="2"/>
          </p:nvPr>
        </p:nvSpPr>
        <p:spPr/>
        <p:txBody>
          <a:bodyPr>
            <a:normAutofit fontScale="77500" lnSpcReduction="20000"/>
          </a:bodyPr>
          <a:lstStyle/>
          <a:p>
            <a:pPr marL="514350" indent="-514350">
              <a:buFont typeface="+mj-lt"/>
              <a:buAutoNum type="arabicPeriod"/>
            </a:pPr>
            <a:r>
              <a:rPr lang="en-IN" dirty="0">
                <a:hlinkClick r:id="rId3">
                  <a:extLst>
                    <a:ext uri="{A12FA001-AC4F-418D-AE19-62706E023703}">
                      <ahyp:hlinkClr xmlns:ahyp="http://schemas.microsoft.com/office/drawing/2018/hyperlinkcolor" val="tx"/>
                    </a:ext>
                  </a:extLst>
                </a:hlinkClick>
              </a:rPr>
              <a:t>https://taxinformation.cbic.gov.in/content-page/explore-act</a:t>
            </a:r>
            <a:endParaRPr lang="en-IN" dirty="0"/>
          </a:p>
          <a:p>
            <a:pPr marL="514350" indent="-514350">
              <a:buFont typeface="+mj-lt"/>
              <a:buAutoNum type="arabicPeriod"/>
            </a:pPr>
            <a:r>
              <a:rPr lang="en-IN" dirty="0">
                <a:hlinkClick r:id="rId4">
                  <a:extLst>
                    <a:ext uri="{A12FA001-AC4F-418D-AE19-62706E023703}">
                      <ahyp:hlinkClr xmlns:ahyp="http://schemas.microsoft.com/office/drawing/2018/hyperlinkcolor" val="tx"/>
                    </a:ext>
                  </a:extLst>
                </a:hlinkClick>
              </a:rPr>
              <a:t>https://old.cbic.gov.in/htdocs-cbec/customs/cst2023-010523_new/cst-idx</a:t>
            </a:r>
            <a:endParaRPr lang="en-IN" dirty="0"/>
          </a:p>
          <a:p>
            <a:pPr marL="514350" indent="-514350">
              <a:buFont typeface="+mj-lt"/>
              <a:buAutoNum type="arabicPeriod"/>
            </a:pPr>
            <a:r>
              <a:rPr lang="en-IN" dirty="0">
                <a:hlinkClick r:id="rId5">
                  <a:extLst>
                    <a:ext uri="{A12FA001-AC4F-418D-AE19-62706E023703}">
                      <ahyp:hlinkClr xmlns:ahyp="http://schemas.microsoft.com/office/drawing/2018/hyperlinkcolor" val="tx"/>
                    </a:ext>
                  </a:extLst>
                </a:hlinkClick>
              </a:rPr>
              <a:t>https://www.indiacode.nic.in/bitstream/123456789/1947/3/A1992-22.pdf</a:t>
            </a:r>
            <a:endParaRPr lang="en-IN" dirty="0"/>
          </a:p>
          <a:p>
            <a:pPr marL="514350" indent="-514350">
              <a:buFont typeface="+mj-lt"/>
              <a:buAutoNum type="arabicPeriod"/>
            </a:pPr>
            <a:endParaRPr lang="en-IN" dirty="0"/>
          </a:p>
          <a:p>
            <a:pPr marL="514350" indent="-514350">
              <a:buFont typeface="+mj-lt"/>
              <a:buAutoNum type="arabicPeriod"/>
            </a:pPr>
            <a:r>
              <a:rPr lang="en-IN" dirty="0">
                <a:hlinkClick r:id="rId6">
                  <a:extLst>
                    <a:ext uri="{A12FA001-AC4F-418D-AE19-62706E023703}">
                      <ahyp:hlinkClr xmlns:ahyp="http://schemas.microsoft.com/office/drawing/2018/hyperlinkcolor" val="tx"/>
                    </a:ext>
                  </a:extLst>
                </a:hlinkClick>
              </a:rPr>
              <a:t>https://commerce.gov.in/wp-content/uploads/2021/06/EIC-Act.pdf</a:t>
            </a:r>
            <a:endParaRPr lang="en-IN" dirty="0"/>
          </a:p>
          <a:p>
            <a:pPr marL="514350" indent="-514350">
              <a:buFont typeface="+mj-lt"/>
              <a:buAutoNum type="arabicPeriod"/>
            </a:pPr>
            <a:r>
              <a:rPr lang="en-IN" dirty="0">
                <a:hlinkClick r:id="rId7">
                  <a:extLst>
                    <a:ext uri="{A12FA001-AC4F-418D-AE19-62706E023703}">
                      <ahyp:hlinkClr xmlns:ahyp="http://schemas.microsoft.com/office/drawing/2018/hyperlinkcolor" val="tx"/>
                    </a:ext>
                  </a:extLst>
                </a:hlinkClick>
              </a:rPr>
              <a:t>https://www.indiacode.nic.in/bitstream/123456789/1988/1/A1999_42.pdf</a:t>
            </a:r>
            <a:endParaRPr lang="en-IN" dirty="0"/>
          </a:p>
          <a:p>
            <a:pPr marL="514350" indent="-514350">
              <a:buFont typeface="+mj-lt"/>
              <a:buAutoNum type="arabicPeriod"/>
            </a:pPr>
            <a:r>
              <a:rPr lang="en-IN" dirty="0">
                <a:hlinkClick r:id="rId8">
                  <a:extLst>
                    <a:ext uri="{A12FA001-AC4F-418D-AE19-62706E023703}">
                      <ahyp:hlinkClr xmlns:ahyp="http://schemas.microsoft.com/office/drawing/2018/hyperlinkcolor" val="tx"/>
                    </a:ext>
                  </a:extLst>
                </a:hlinkClick>
              </a:rPr>
              <a:t>https://cbic-gst.gov.in/aces/Documents/IGST-bill-e.pdf</a:t>
            </a:r>
            <a:endParaRPr lang="en-IN" dirty="0"/>
          </a:p>
          <a:p>
            <a:pPr marL="514350" indent="-514350">
              <a:buFont typeface="+mj-lt"/>
              <a:buAutoNum type="arabicPeriod"/>
            </a:pPr>
            <a:r>
              <a:rPr lang="en-IN" dirty="0">
                <a:hlinkClick r:id="rId9">
                  <a:extLst>
                    <a:ext uri="{A12FA001-AC4F-418D-AE19-62706E023703}">
                      <ahyp:hlinkClr xmlns:ahyp="http://schemas.microsoft.com/office/drawing/2018/hyperlinkcolor" val="tx"/>
                    </a:ext>
                  </a:extLst>
                </a:hlinkClick>
              </a:rPr>
              <a:t>https://www.customsclearance.net/en/articles/general-interpretative-rules-gir</a:t>
            </a:r>
            <a:endParaRPr lang="en-IN" dirty="0"/>
          </a:p>
          <a:p>
            <a:endParaRPr lang="en-IN" dirty="0"/>
          </a:p>
          <a:p>
            <a:endParaRPr lang="en-IN" dirty="0"/>
          </a:p>
        </p:txBody>
      </p:sp>
    </p:spTree>
    <p:extLst>
      <p:ext uri="{BB962C8B-B14F-4D97-AF65-F5344CB8AC3E}">
        <p14:creationId xmlns:p14="http://schemas.microsoft.com/office/powerpoint/2010/main" val="3078732153"/>
      </p:ext>
    </p:extLst>
  </p:cSld>
  <p:clrMapOvr>
    <a:overrideClrMapping bg1="lt1" tx1="dk1" bg2="lt2" tx2="dk2" accent1="accent1" accent2="accent2" accent3="accent3" accent4="accent4" accent5="accent5" accent6="accent6" hlink="hlink" folHlink="folHlink"/>
  </p:clrMapOvr>
</p:sld>
</file>

<file path=ppt/slides/slide17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7278-E010-0156-1185-2A02EE3EFD22}"/>
              </a:ext>
            </a:extLst>
          </p:cNvPr>
          <p:cNvSpPr>
            <a:spLocks noGrp="1"/>
          </p:cNvSpPr>
          <p:nvPr>
            <p:ph type="title"/>
          </p:nvPr>
        </p:nvSpPr>
        <p:spPr/>
        <p:txBody>
          <a:bodyPr/>
          <a:lstStyle/>
          <a:p>
            <a:pPr algn="just"/>
            <a:endParaRPr lang="en-IN"/>
          </a:p>
        </p:txBody>
      </p:sp>
      <p:sp>
        <p:nvSpPr>
          <p:cNvPr id="3" name="Content Placeholder 2">
            <a:extLst>
              <a:ext uri="{FF2B5EF4-FFF2-40B4-BE49-F238E27FC236}">
                <a16:creationId xmlns:a16="http://schemas.microsoft.com/office/drawing/2014/main" id="{EE1907C5-6BBE-D0E9-76F8-E305979D425B}"/>
              </a:ext>
            </a:extLst>
          </p:cNvPr>
          <p:cNvSpPr>
            <a:spLocks noGrp="1"/>
          </p:cNvSpPr>
          <p:nvPr>
            <p:ph idx="1"/>
          </p:nvPr>
        </p:nvSpPr>
        <p:spPr/>
        <p:txBody>
          <a:bodyPr>
            <a:normAutofit/>
          </a:bodyPr>
          <a:lstStyle/>
          <a:p>
            <a:pPr algn="just">
              <a:lnSpc>
                <a:spcPct val="150000"/>
              </a:lnSpc>
            </a:pPr>
            <a:r>
              <a:rPr lang="en-US" dirty="0"/>
              <a:t>However, consideration of the nature of manufacturing activities, the objectives, and the projected sales volume remains critical in determining the suitability of the scheme for businesses. </a:t>
            </a:r>
          </a:p>
          <a:p>
            <a:pPr algn="just">
              <a:lnSpc>
                <a:spcPct val="150000"/>
              </a:lnSpc>
            </a:pPr>
            <a:r>
              <a:rPr lang="en-US" dirty="0"/>
              <a:t>As a cornerstone of the 'Make in India' initiative and a contributor to the country's improved ‘Ease of Doing Business’ index, Bonded Manufacturing fuels continued growth and competitiveness within India's manufacturing sector. </a:t>
            </a:r>
          </a:p>
          <a:p>
            <a:pPr algn="just">
              <a:lnSpc>
                <a:spcPct val="150000"/>
              </a:lnSpc>
            </a:pPr>
            <a:endParaRPr lang="en-US" dirty="0"/>
          </a:p>
          <a:p>
            <a:pPr algn="just">
              <a:lnSpc>
                <a:spcPct val="150000"/>
              </a:lnSpc>
            </a:pPr>
            <a:endParaRPr lang="en-US" dirty="0"/>
          </a:p>
        </p:txBody>
      </p:sp>
    </p:spTree>
    <p:extLst>
      <p:ext uri="{BB962C8B-B14F-4D97-AF65-F5344CB8AC3E}">
        <p14:creationId xmlns:p14="http://schemas.microsoft.com/office/powerpoint/2010/main" val="2191309415"/>
      </p:ext>
    </p:extLst>
  </p:cSld>
  <p:clrMapOvr>
    <a:overrideClrMapping bg1="lt1" tx1="dk1" bg2="lt2" tx2="dk2" accent1="accent1" accent2="accent2" accent3="accent3" accent4="accent4" accent5="accent5" accent6="accent6" hlink="hlink" folHlink="folHlink"/>
  </p:clrMapOvr>
</p:sld>
</file>

<file path=ppt/slides/slide17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4ABF-AA6F-AADB-F5F2-B4A70A7580F9}"/>
              </a:ext>
            </a:extLst>
          </p:cNvPr>
          <p:cNvSpPr>
            <a:spLocks noGrp="1"/>
          </p:cNvSpPr>
          <p:nvPr>
            <p:ph type="title"/>
          </p:nvPr>
        </p:nvSpPr>
        <p:spPr>
          <a:xfrm>
            <a:off x="609600" y="2336800"/>
            <a:ext cx="11074400" cy="2946400"/>
          </a:xfrm>
        </p:spPr>
        <p:txBody>
          <a:bodyPr>
            <a:normAutofit/>
          </a:bodyPr>
          <a:lstStyle/>
          <a:p>
            <a:r>
              <a:rPr lang="en-IN" sz="5400" b="1" dirty="0"/>
              <a:t>SPECIAL ECONOMIC ZONES INCLUDING FTWZ</a:t>
            </a:r>
            <a:br>
              <a:rPr lang="en-IN" sz="5400" b="1" dirty="0"/>
            </a:br>
            <a:endParaRPr lang="en-IN" dirty="0"/>
          </a:p>
        </p:txBody>
      </p:sp>
    </p:spTree>
    <p:extLst>
      <p:ext uri="{BB962C8B-B14F-4D97-AF65-F5344CB8AC3E}">
        <p14:creationId xmlns:p14="http://schemas.microsoft.com/office/powerpoint/2010/main" val="681880647"/>
      </p:ext>
    </p:extLst>
  </p:cSld>
  <p:clrMapOvr>
    <a:overrideClrMapping bg1="lt1" tx1="dk1" bg2="lt2" tx2="dk2" accent1="accent1" accent2="accent2" accent3="accent3" accent4="accent4" accent5="accent5" accent6="accent6" hlink="hlink" folHlink="folHlink"/>
  </p:clrMapOvr>
</p:sld>
</file>

<file path=ppt/slides/slide17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6658-2143-9087-F609-47BFD3A0465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509E626-902C-49ED-524F-0653686FB17B}"/>
              </a:ext>
            </a:extLst>
          </p:cNvPr>
          <p:cNvSpPr>
            <a:spLocks noGrp="1"/>
          </p:cNvSpPr>
          <p:nvPr>
            <p:ph idx="1"/>
          </p:nvPr>
        </p:nvSpPr>
        <p:spPr/>
        <p:txBody>
          <a:bodyPr/>
          <a:lstStyle/>
          <a:p>
            <a:r>
              <a:rPr lang="en-US" b="0" i="0" dirty="0">
                <a:solidFill>
                  <a:srgbClr val="000000"/>
                </a:solidFill>
                <a:effectLst/>
                <a:highlight>
                  <a:srgbClr val="FFFFFF"/>
                </a:highlight>
                <a:latin typeface="DM Sans" pitchFamily="2" charset="0"/>
              </a:rPr>
              <a:t>The SEZ program is complemented by the Export Oriented Units (EOUs) program, which was started in early 1981. The same production regime is used, but a variety of locations are available depending on factors like the availability of raw materials, ports of export, hinterland infrastructure, technological know-how, the presence of an industrial base, and the requirement for a bigger area of land for the project</a:t>
            </a:r>
            <a:endParaRPr lang="en-IN" dirty="0"/>
          </a:p>
        </p:txBody>
      </p:sp>
    </p:spTree>
    <p:extLst>
      <p:ext uri="{BB962C8B-B14F-4D97-AF65-F5344CB8AC3E}">
        <p14:creationId xmlns:p14="http://schemas.microsoft.com/office/powerpoint/2010/main" val="3829521716"/>
      </p:ext>
    </p:extLst>
  </p:cSld>
  <p:clrMapOvr>
    <a:overrideClrMapping bg1="lt1" tx1="dk1" bg2="lt2" tx2="dk2" accent1="accent1" accent2="accent2" accent3="accent3" accent4="accent4" accent5="accent5" accent6="accent6" hlink="hlink" folHlink="folHlink"/>
  </p:clrMapOvr>
</p:sld>
</file>

<file path=ppt/slides/slide17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2DA9-E7EF-A974-6B0C-5FDD69E47C3B}"/>
              </a:ext>
            </a:extLst>
          </p:cNvPr>
          <p:cNvSpPr>
            <a:spLocks noGrp="1"/>
          </p:cNvSpPr>
          <p:nvPr>
            <p:ph type="title"/>
          </p:nvPr>
        </p:nvSpPr>
        <p:spPr>
          <a:xfrm>
            <a:off x="609600" y="704088"/>
            <a:ext cx="10972800" cy="73863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7A2A1890-16F8-6BE7-6F0A-4B6C8E53B077}"/>
              </a:ext>
            </a:extLst>
          </p:cNvPr>
          <p:cNvSpPr>
            <a:spLocks noGrp="1"/>
          </p:cNvSpPr>
          <p:nvPr>
            <p:ph idx="1"/>
          </p:nvPr>
        </p:nvSpPr>
        <p:spPr>
          <a:xfrm>
            <a:off x="609600" y="1645920"/>
            <a:ext cx="10972800" cy="4678680"/>
          </a:xfrm>
        </p:spPr>
        <p:txBody>
          <a:bodyPr>
            <a:normAutofit fontScale="70000" lnSpcReduction="20000"/>
          </a:bodyPr>
          <a:lstStyle/>
          <a:p>
            <a:pPr marL="0" indent="0">
              <a:lnSpc>
                <a:spcPct val="170000"/>
              </a:lnSpc>
              <a:buNone/>
            </a:pPr>
            <a:r>
              <a:rPr lang="en-US" dirty="0">
                <a:solidFill>
                  <a:srgbClr val="444444"/>
                </a:solidFill>
                <a:latin typeface="Poppins" panose="00000500000000000000" pitchFamily="2" charset="0"/>
              </a:rPr>
              <a:t>What is a Special Economic Zone ? </a:t>
            </a:r>
          </a:p>
          <a:p>
            <a:pPr>
              <a:lnSpc>
                <a:spcPct val="170000"/>
              </a:lnSpc>
            </a:pPr>
            <a:r>
              <a:rPr lang="en-US" dirty="0">
                <a:solidFill>
                  <a:srgbClr val="444444"/>
                </a:solidFill>
                <a:latin typeface="Poppins" panose="00000500000000000000" pitchFamily="2" charset="0"/>
              </a:rPr>
              <a:t>Special Economic Zone (SEZ) is a specifically delineated duty free enclave and shall be deemed to be foreign territory for the purposes of trade </a:t>
            </a:r>
          </a:p>
          <a:p>
            <a:pPr marL="0" indent="0">
              <a:lnSpc>
                <a:spcPct val="170000"/>
              </a:lnSpc>
              <a:buNone/>
            </a:pPr>
            <a:r>
              <a:rPr lang="en-US" dirty="0">
                <a:solidFill>
                  <a:srgbClr val="444444"/>
                </a:solidFill>
                <a:latin typeface="Poppins" panose="00000500000000000000" pitchFamily="2" charset="0"/>
              </a:rPr>
              <a:t>Who can set up SEZs? </a:t>
            </a:r>
          </a:p>
          <a:p>
            <a:pPr>
              <a:lnSpc>
                <a:spcPct val="170000"/>
              </a:lnSpc>
            </a:pPr>
            <a:r>
              <a:rPr lang="en-US" dirty="0">
                <a:solidFill>
                  <a:srgbClr val="444444"/>
                </a:solidFill>
                <a:latin typeface="Poppins" panose="00000500000000000000" pitchFamily="2" charset="0"/>
              </a:rPr>
              <a:t>Any private/public/joint sector or State Government or its agencies can set up Special Economic Zone (SEZ).rations and duties and tariffs</a:t>
            </a:r>
            <a:r>
              <a:rPr lang="en-US" dirty="0"/>
              <a:t>.</a:t>
            </a:r>
          </a:p>
          <a:p>
            <a:pPr algn="just">
              <a:lnSpc>
                <a:spcPct val="170000"/>
              </a:lnSpc>
            </a:pPr>
            <a:r>
              <a:rPr lang="en-US" b="1" i="0" dirty="0">
                <a:solidFill>
                  <a:srgbClr val="444444"/>
                </a:solidFill>
                <a:effectLst/>
                <a:latin typeface="Poppins" panose="00000500000000000000" pitchFamily="2" charset="0"/>
              </a:rPr>
              <a:t>Special Economic Zones Act, 2005</a:t>
            </a:r>
            <a:endParaRPr lang="en-US" b="0" i="0" dirty="0">
              <a:solidFill>
                <a:srgbClr val="444444"/>
              </a:solidFill>
              <a:effectLst/>
              <a:latin typeface="Poppins" panose="00000500000000000000" pitchFamily="2" charset="0"/>
            </a:endParaRPr>
          </a:p>
          <a:p>
            <a:pPr algn="just">
              <a:lnSpc>
                <a:spcPct val="170000"/>
              </a:lnSpc>
            </a:pPr>
            <a:r>
              <a:rPr lang="en-US" b="0" i="0" dirty="0">
                <a:solidFill>
                  <a:srgbClr val="444444"/>
                </a:solidFill>
                <a:effectLst/>
                <a:latin typeface="Poppins" panose="00000500000000000000" pitchFamily="2" charset="0"/>
              </a:rPr>
              <a:t>“It is defined as an Act to provide for the establishment, development and management of the Special Economic Zones for the promotion of exports and for matters connected therewith or incidental thereto</a:t>
            </a:r>
          </a:p>
          <a:p>
            <a:pPr>
              <a:lnSpc>
                <a:spcPct val="170000"/>
              </a:lnSpc>
            </a:pPr>
            <a:endParaRPr lang="en-IN" dirty="0"/>
          </a:p>
        </p:txBody>
      </p:sp>
    </p:spTree>
    <p:extLst>
      <p:ext uri="{BB962C8B-B14F-4D97-AF65-F5344CB8AC3E}">
        <p14:creationId xmlns:p14="http://schemas.microsoft.com/office/powerpoint/2010/main" val="648795858"/>
      </p:ext>
    </p:extLst>
  </p:cSld>
  <p:clrMapOvr>
    <a:overrideClrMapping bg1="lt1" tx1="dk1" bg2="lt2" tx2="dk2" accent1="accent1" accent2="accent2" accent3="accent3" accent4="accent4" accent5="accent5" accent6="accent6" hlink="hlink" folHlink="folHlink"/>
  </p:clrMapOvr>
</p:sld>
</file>

<file path=ppt/slides/slide17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45B3-3B2F-AC4B-DA18-DA0FD50EC807}"/>
              </a:ext>
            </a:extLst>
          </p:cNvPr>
          <p:cNvSpPr>
            <a:spLocks noGrp="1"/>
          </p:cNvSpPr>
          <p:nvPr>
            <p:ph type="title"/>
          </p:nvPr>
        </p:nvSpPr>
        <p:spPr>
          <a:xfrm>
            <a:off x="609600" y="704088"/>
            <a:ext cx="10972800" cy="57607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C97B5DEC-5B5C-2918-AFBF-7BDC2ECA05DC}"/>
              </a:ext>
            </a:extLst>
          </p:cNvPr>
          <p:cNvSpPr>
            <a:spLocks noGrp="1"/>
          </p:cNvSpPr>
          <p:nvPr>
            <p:ph idx="1"/>
          </p:nvPr>
        </p:nvSpPr>
        <p:spPr>
          <a:xfrm>
            <a:off x="609600" y="1531620"/>
            <a:ext cx="10972800" cy="4994910"/>
          </a:xfrm>
        </p:spPr>
        <p:txBody>
          <a:bodyPr>
            <a:normAutofit fontScale="62500" lnSpcReduction="20000"/>
          </a:bodyPr>
          <a:lstStyle/>
          <a:p>
            <a:pPr algn="just">
              <a:lnSpc>
                <a:spcPct val="170000"/>
              </a:lnSpc>
            </a:pPr>
            <a:r>
              <a:rPr lang="en-US" b="1" i="0" dirty="0">
                <a:solidFill>
                  <a:srgbClr val="000000"/>
                </a:solidFill>
                <a:effectLst/>
                <a:highlight>
                  <a:srgbClr val="FFFFFF"/>
                </a:highlight>
                <a:latin typeface="Arimo"/>
              </a:rPr>
              <a:t>Meaning of Special Economic Zone</a:t>
            </a:r>
          </a:p>
          <a:p>
            <a:pPr algn="just">
              <a:lnSpc>
                <a:spcPct val="170000"/>
              </a:lnSpc>
            </a:pPr>
            <a:r>
              <a:rPr lang="en-US" b="0" i="0" dirty="0">
                <a:solidFill>
                  <a:srgbClr val="000000"/>
                </a:solidFill>
                <a:effectLst/>
                <a:highlight>
                  <a:srgbClr val="FFFFFF"/>
                </a:highlight>
                <a:latin typeface="DM Sans" pitchFamily="2" charset="0"/>
              </a:rPr>
              <a:t>A Special Economic Zone (SEZ) is a location where businesses can operate with reduced taxes and fewer rules to follow. </a:t>
            </a:r>
          </a:p>
          <a:p>
            <a:pPr algn="just">
              <a:lnSpc>
                <a:spcPct val="170000"/>
              </a:lnSpc>
            </a:pPr>
            <a:r>
              <a:rPr lang="en-US" b="0" i="0" dirty="0">
                <a:solidFill>
                  <a:srgbClr val="000000"/>
                </a:solidFill>
                <a:effectLst/>
                <a:highlight>
                  <a:srgbClr val="FFFFFF"/>
                </a:highlight>
                <a:latin typeface="DM Sans" pitchFamily="2" charset="0"/>
              </a:rPr>
              <a:t>SEZs are limited regions located inside a nation’s boundaries. </a:t>
            </a:r>
          </a:p>
          <a:p>
            <a:pPr algn="just">
              <a:lnSpc>
                <a:spcPct val="170000"/>
              </a:lnSpc>
            </a:pPr>
            <a:r>
              <a:rPr lang="en-US" b="0" i="0" dirty="0">
                <a:solidFill>
                  <a:srgbClr val="000000"/>
                </a:solidFill>
                <a:effectLst/>
                <a:highlight>
                  <a:srgbClr val="FFFFFF"/>
                </a:highlight>
                <a:latin typeface="DM Sans" pitchFamily="2" charset="0"/>
              </a:rPr>
              <a:t>However, they are regarded as foreign territory for tax purposes.</a:t>
            </a:r>
          </a:p>
          <a:p>
            <a:pPr algn="just">
              <a:lnSpc>
                <a:spcPct val="170000"/>
              </a:lnSpc>
            </a:pPr>
            <a:r>
              <a:rPr lang="en-US" b="0" i="0" dirty="0">
                <a:solidFill>
                  <a:srgbClr val="000000"/>
                </a:solidFill>
                <a:effectLst/>
                <a:highlight>
                  <a:srgbClr val="FFFFFF"/>
                </a:highlight>
                <a:latin typeface="DM Sans" pitchFamily="2" charset="0"/>
              </a:rPr>
              <a:t> Shipments from and to special economic zones are therefore handled differently than standard supply. </a:t>
            </a:r>
          </a:p>
          <a:p>
            <a:pPr algn="just">
              <a:lnSpc>
                <a:spcPct val="170000"/>
              </a:lnSpc>
            </a:pPr>
            <a:r>
              <a:rPr lang="en-US" b="0" i="0" dirty="0">
                <a:solidFill>
                  <a:srgbClr val="000000"/>
                </a:solidFill>
                <a:effectLst/>
                <a:highlight>
                  <a:srgbClr val="FFFFFF"/>
                </a:highlight>
                <a:latin typeface="DM Sans" pitchFamily="2" charset="0"/>
              </a:rPr>
              <a:t>Or to put it another way, SEZs are regarded as foreign territory even if they are situated within the same nation. </a:t>
            </a:r>
          </a:p>
          <a:p>
            <a:pPr algn="just">
              <a:lnSpc>
                <a:spcPct val="170000"/>
              </a:lnSpc>
            </a:pPr>
            <a:r>
              <a:rPr lang="en-US" b="0" i="0" dirty="0">
                <a:solidFill>
                  <a:srgbClr val="000000"/>
                </a:solidFill>
                <a:effectLst/>
                <a:highlight>
                  <a:srgbClr val="FFFFFF"/>
                </a:highlight>
                <a:latin typeface="DM Sans" pitchFamily="2" charset="0"/>
              </a:rPr>
              <a:t>Due to this, any supply to or from a developer of a special economic zone or a special economic zone unit is considered to be an interstate supply for the purposes of the </a:t>
            </a:r>
            <a:r>
              <a:rPr lang="en-US" b="1" dirty="0">
                <a:solidFill>
                  <a:srgbClr val="F15A27"/>
                </a:solidFill>
                <a:highlight>
                  <a:srgbClr val="FFFFFF"/>
                </a:highlight>
                <a:latin typeface="DM Sans" pitchFamily="2" charset="0"/>
              </a:rPr>
              <a:t>GST (Goods and Service Tax)</a:t>
            </a:r>
            <a:r>
              <a:rPr lang="en-US" b="0" i="0" dirty="0">
                <a:solidFill>
                  <a:srgbClr val="000000"/>
                </a:solidFill>
                <a:effectLst/>
                <a:highlight>
                  <a:srgbClr val="FFFFFF"/>
                </a:highlight>
                <a:latin typeface="DM Sans" pitchFamily="2" charset="0"/>
              </a:rPr>
              <a:t> and is subject to the Integrated Goods and Service Tax (IGST).</a:t>
            </a:r>
          </a:p>
          <a:p>
            <a:pPr algn="just">
              <a:lnSpc>
                <a:spcPct val="170000"/>
              </a:lnSpc>
            </a:pPr>
            <a:endParaRPr lang="en-IN" dirty="0"/>
          </a:p>
        </p:txBody>
      </p:sp>
    </p:spTree>
    <p:extLst>
      <p:ext uri="{BB962C8B-B14F-4D97-AF65-F5344CB8AC3E}">
        <p14:creationId xmlns:p14="http://schemas.microsoft.com/office/powerpoint/2010/main" val="601930126"/>
      </p:ext>
    </p:extLst>
  </p:cSld>
  <p:clrMapOvr>
    <a:overrideClrMapping bg1="lt1" tx1="dk1" bg2="lt2" tx2="dk2" accent1="accent1" accent2="accent2" accent3="accent3" accent4="accent4" accent5="accent5" accent6="accent6" hlink="hlink" folHlink="folHlink"/>
  </p:clrMapOvr>
</p:sld>
</file>

<file path=ppt/slides/slide17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A6BF-1E16-FC7C-5709-78EEF31C131B}"/>
              </a:ext>
            </a:extLst>
          </p:cNvPr>
          <p:cNvSpPr>
            <a:spLocks noGrp="1"/>
          </p:cNvSpPr>
          <p:nvPr>
            <p:ph type="title"/>
          </p:nvPr>
        </p:nvSpPr>
        <p:spPr/>
        <p:txBody>
          <a:bodyPr/>
          <a:lstStyle/>
          <a:p>
            <a:r>
              <a:rPr lang="en-IN" dirty="0"/>
              <a:t>SEZ Laws</a:t>
            </a:r>
          </a:p>
        </p:txBody>
      </p:sp>
      <p:sp>
        <p:nvSpPr>
          <p:cNvPr id="3" name="Content Placeholder 2">
            <a:extLst>
              <a:ext uri="{FF2B5EF4-FFF2-40B4-BE49-F238E27FC236}">
                <a16:creationId xmlns:a16="http://schemas.microsoft.com/office/drawing/2014/main" id="{501E3338-61D1-65CB-D27D-1F242921C18F}"/>
              </a:ext>
            </a:extLst>
          </p:cNvPr>
          <p:cNvSpPr>
            <a:spLocks noGrp="1"/>
          </p:cNvSpPr>
          <p:nvPr>
            <p:ph idx="1"/>
          </p:nvPr>
        </p:nvSpPr>
        <p:spPr/>
        <p:txBody>
          <a:bodyPr/>
          <a:lstStyle/>
          <a:p>
            <a:r>
              <a:rPr lang="en-IN" dirty="0"/>
              <a:t>Special Economic Zone Act 2005</a:t>
            </a:r>
          </a:p>
          <a:p>
            <a:pPr lvl="1"/>
            <a:r>
              <a:rPr lang="en-IN" dirty="0"/>
              <a:t>VIII (8) chapters</a:t>
            </a:r>
          </a:p>
          <a:p>
            <a:pPr lvl="1"/>
            <a:r>
              <a:rPr lang="en-IN" dirty="0"/>
              <a:t>58 sections</a:t>
            </a:r>
          </a:p>
          <a:p>
            <a:r>
              <a:rPr lang="en-IN" dirty="0"/>
              <a:t>Special Economic Zones Rules 2006</a:t>
            </a:r>
          </a:p>
          <a:p>
            <a:pPr lvl="1"/>
            <a:r>
              <a:rPr lang="en-IN" dirty="0"/>
              <a:t>VIII (8) chapters</a:t>
            </a:r>
          </a:p>
          <a:p>
            <a:pPr lvl="1"/>
            <a:r>
              <a:rPr lang="en-IN" dirty="0"/>
              <a:t>80 Rules</a:t>
            </a:r>
          </a:p>
          <a:p>
            <a:pPr lvl="1"/>
            <a:endParaRPr lang="en-IN" dirty="0"/>
          </a:p>
        </p:txBody>
      </p:sp>
    </p:spTree>
    <p:extLst>
      <p:ext uri="{BB962C8B-B14F-4D97-AF65-F5344CB8AC3E}">
        <p14:creationId xmlns:p14="http://schemas.microsoft.com/office/powerpoint/2010/main" val="67143464"/>
      </p:ext>
    </p:extLst>
  </p:cSld>
  <p:clrMapOvr>
    <a:overrideClrMapping bg1="lt1" tx1="dk1" bg2="lt2" tx2="dk2" accent1="accent1" accent2="accent2" accent3="accent3" accent4="accent4" accent5="accent5" accent6="accent6" hlink="hlink" folHlink="folHlink"/>
  </p:clrMapOvr>
</p:sld>
</file>

<file path=ppt/slides/slide17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5676B-51AB-5A9A-5251-06FC8ADA0E3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7D4E679-30EC-71FD-490E-3FF977D77762}"/>
              </a:ext>
            </a:extLst>
          </p:cNvPr>
          <p:cNvSpPr>
            <a:spLocks noGrp="1"/>
          </p:cNvSpPr>
          <p:nvPr>
            <p:ph idx="1"/>
          </p:nvPr>
        </p:nvSpPr>
        <p:spPr/>
        <p:txBody>
          <a:bodyPr/>
          <a:lstStyle/>
          <a:p>
            <a:pPr algn="just"/>
            <a:r>
              <a:rPr lang="en-US" b="0" i="0" dirty="0">
                <a:solidFill>
                  <a:srgbClr val="000000"/>
                </a:solidFill>
                <a:effectLst/>
                <a:latin typeface="Arial" panose="020B0604020202020204" pitchFamily="34" charset="0"/>
              </a:rPr>
              <a:t>1. IEC for SEZ units and EOUs will be issued by Development Commissioner of SEZ</a:t>
            </a:r>
          </a:p>
          <a:p>
            <a:pPr algn="just"/>
            <a:r>
              <a:rPr lang="en-US" b="0" i="0" dirty="0">
                <a:solidFill>
                  <a:srgbClr val="000000"/>
                </a:solidFill>
                <a:effectLst/>
                <a:latin typeface="Arial" panose="020B0604020202020204" pitchFamily="34" charset="0"/>
              </a:rPr>
              <a:t>2. IEC for units in DTA will be issued by RA of DGFT</a:t>
            </a:r>
          </a:p>
          <a:p>
            <a:pPr algn="just"/>
            <a:r>
              <a:rPr lang="en-US" b="0" i="0" dirty="0">
                <a:solidFill>
                  <a:srgbClr val="000000"/>
                </a:solidFill>
                <a:effectLst/>
                <a:latin typeface="Arial" panose="020B0604020202020204" pitchFamily="34" charset="0"/>
              </a:rPr>
              <a:t>3. IEC will remain same even the unit exit from SEZ or EOU Scheme i.e. IEC need not be surrendered</a:t>
            </a:r>
          </a:p>
          <a:p>
            <a:endParaRPr lang="en-IN" dirty="0"/>
          </a:p>
        </p:txBody>
      </p:sp>
    </p:spTree>
    <p:extLst>
      <p:ext uri="{BB962C8B-B14F-4D97-AF65-F5344CB8AC3E}">
        <p14:creationId xmlns:p14="http://schemas.microsoft.com/office/powerpoint/2010/main" val="1897381118"/>
      </p:ext>
    </p:extLst>
  </p:cSld>
  <p:clrMapOvr>
    <a:overrideClrMapping bg1="lt1" tx1="dk1" bg2="lt2" tx2="dk2" accent1="accent1" accent2="accent2" accent3="accent3" accent4="accent4" accent5="accent5" accent6="accent6" hlink="hlink" folHlink="folHlink"/>
  </p:clrMapOvr>
</p:sld>
</file>

<file path=ppt/slides/slide17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EB34-65D8-07A5-CE6A-C7567857AEB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6E39D20-2ABB-59F1-D3A3-6B1A797F7DC4}"/>
              </a:ext>
            </a:extLst>
          </p:cNvPr>
          <p:cNvSpPr>
            <a:spLocks noGrp="1"/>
          </p:cNvSpPr>
          <p:nvPr>
            <p:ph idx="1"/>
          </p:nvPr>
        </p:nvSpPr>
        <p:spPr/>
        <p:txBody>
          <a:bodyPr/>
          <a:lstStyle/>
          <a:p>
            <a:pPr marL="0" indent="0">
              <a:buNone/>
            </a:pPr>
            <a:r>
              <a:rPr lang="en-US" dirty="0"/>
              <a:t>How to set up a unit in SEZ ? </a:t>
            </a:r>
          </a:p>
          <a:p>
            <a:r>
              <a:rPr lang="en-US" dirty="0"/>
              <a:t>For setting up a manufacturing, trading or service units in SEZ, application, along with project report and required documents shall be submitted to the Development Commissioner of the SEZ concerned which will be then be placed before the Unit Approval Committee for consideration. </a:t>
            </a:r>
          </a:p>
          <a:p>
            <a:r>
              <a:rPr lang="en-US" dirty="0"/>
              <a:t>UAC will consider all applications for setting up a unit except those falling under the purview of the Board of Approvals..</a:t>
            </a:r>
            <a:endParaRPr lang="en-IN" dirty="0"/>
          </a:p>
        </p:txBody>
      </p:sp>
    </p:spTree>
    <p:extLst>
      <p:ext uri="{BB962C8B-B14F-4D97-AF65-F5344CB8AC3E}">
        <p14:creationId xmlns:p14="http://schemas.microsoft.com/office/powerpoint/2010/main" val="2911597307"/>
      </p:ext>
    </p:extLst>
  </p:cSld>
  <p:clrMapOvr>
    <a:overrideClrMapping bg1="lt1" tx1="dk1" bg2="lt2" tx2="dk2" accent1="accent1" accent2="accent2" accent3="accent3" accent4="accent4" accent5="accent5" accent6="accent6" hlink="hlink" folHlink="folHlink"/>
  </p:clrMapOvr>
</p:sld>
</file>

<file path=ppt/slides/slide17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7310-21D8-1165-59AB-0AD9234D387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B6E7ACD-B7E1-BF2F-B429-1357D0891E25}"/>
              </a:ext>
            </a:extLst>
          </p:cNvPr>
          <p:cNvSpPr>
            <a:spLocks noGrp="1"/>
          </p:cNvSpPr>
          <p:nvPr>
            <p:ph idx="1"/>
          </p:nvPr>
        </p:nvSpPr>
        <p:spPr/>
        <p:txBody>
          <a:bodyPr/>
          <a:lstStyle/>
          <a:p>
            <a:pPr marL="0" indent="0">
              <a:buNone/>
            </a:pPr>
            <a:r>
              <a:rPr lang="en-US" dirty="0"/>
              <a:t>What is the obligation of the Unit under the Scheme? </a:t>
            </a:r>
          </a:p>
          <a:p>
            <a:r>
              <a:rPr lang="en-US" dirty="0"/>
              <a:t> SEZ units have to achieve positive net foreign exchange earnings as per the calculation provided under Rule 53 of SEZ Rules, 2006. . </a:t>
            </a:r>
          </a:p>
          <a:p>
            <a:r>
              <a:rPr lang="en-US" dirty="0"/>
              <a:t>SEZ Units have to execute a Legal Undertaking . with the Development Commissioner. </a:t>
            </a:r>
          </a:p>
          <a:p>
            <a:r>
              <a:rPr lang="en-US" dirty="0"/>
              <a:t>The units have to submit Annual Performance Reports in the prescribed format, duly certified by a Chartered Accountant.</a:t>
            </a:r>
          </a:p>
          <a:p>
            <a:r>
              <a:rPr lang="en-US" dirty="0"/>
              <a:t> The units are also to execute a bond with the Zone Customs for their operation in the SEZ.</a:t>
            </a:r>
            <a:endParaRPr lang="en-IN" dirty="0"/>
          </a:p>
        </p:txBody>
      </p:sp>
    </p:spTree>
    <p:extLst>
      <p:ext uri="{BB962C8B-B14F-4D97-AF65-F5344CB8AC3E}">
        <p14:creationId xmlns:p14="http://schemas.microsoft.com/office/powerpoint/2010/main" val="3435972462"/>
      </p:ext>
    </p:extLst>
  </p:cSld>
  <p:clrMapOvr>
    <a:overrideClrMapping bg1="lt1" tx1="dk1" bg2="lt2" tx2="dk2" accent1="accent1" accent2="accent2" accent3="accent3" accent4="accent4" accent5="accent5" accent6="accent6" hlink="hlink" folHlink="folHlink"/>
  </p:clrMapOvr>
</p:sld>
</file>

<file path=ppt/slides/slide17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1461-D2B6-5896-8C1A-E7F0D7B12F2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6977C9B-7637-08F0-E942-6748B0634B7B}"/>
              </a:ext>
            </a:extLst>
          </p:cNvPr>
          <p:cNvSpPr>
            <a:spLocks noGrp="1"/>
          </p:cNvSpPr>
          <p:nvPr>
            <p:ph idx="1"/>
          </p:nvPr>
        </p:nvSpPr>
        <p:spPr/>
        <p:txBody>
          <a:bodyPr/>
          <a:lstStyle/>
          <a:p>
            <a:r>
              <a:rPr lang="en-US" dirty="0"/>
              <a:t>What are the facilities for Domestic suppliers to Special Economic Zone ?</a:t>
            </a:r>
          </a:p>
          <a:p>
            <a:r>
              <a:rPr lang="en-US" dirty="0"/>
              <a:t> Supplies from Domestic Tariff Area (DTA) to SEZ to be treated as physical export. DTA supplier would be entitled to : </a:t>
            </a:r>
          </a:p>
          <a:p>
            <a:r>
              <a:rPr lang="en-US" dirty="0"/>
              <a:t>Drawback</a:t>
            </a:r>
          </a:p>
          <a:p>
            <a:r>
              <a:rPr lang="en-US" dirty="0"/>
              <a:t>Exemption from State Levies </a:t>
            </a:r>
          </a:p>
          <a:p>
            <a:r>
              <a:rPr lang="en-US" dirty="0"/>
              <a:t>Discharge of EP if any on the suppliers </a:t>
            </a:r>
          </a:p>
          <a:p>
            <a:r>
              <a:rPr lang="en-US" dirty="0"/>
              <a:t>Income Tax benefit as applicable under the Income Tax Act </a:t>
            </a:r>
            <a:endParaRPr lang="en-IN" dirty="0"/>
          </a:p>
        </p:txBody>
      </p:sp>
    </p:spTree>
    <p:extLst>
      <p:ext uri="{BB962C8B-B14F-4D97-AF65-F5344CB8AC3E}">
        <p14:creationId xmlns:p14="http://schemas.microsoft.com/office/powerpoint/2010/main" val="184800017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8791B-AD0E-EAA5-C761-FDE5857BCEB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904D1AF-99AC-E69B-A05D-4E0F6412F742}"/>
              </a:ext>
            </a:extLst>
          </p:cNvPr>
          <p:cNvSpPr>
            <a:spLocks noGrp="1"/>
          </p:cNvSpPr>
          <p:nvPr>
            <p:ph idx="1"/>
          </p:nvPr>
        </p:nvSpPr>
        <p:spPr/>
        <p:txBody>
          <a:bodyPr>
            <a:normAutofit/>
          </a:bodyPr>
          <a:lstStyle/>
          <a:p>
            <a:pPr>
              <a:lnSpc>
                <a:spcPct val="150000"/>
              </a:lnSpc>
            </a:pPr>
            <a:r>
              <a:rPr lang="en-IN" sz="3200" dirty="0"/>
              <a:t>Chapter 4 of Foreign Trade Policy covers the Duty Exemption/Remission Schemes.</a:t>
            </a:r>
          </a:p>
          <a:p>
            <a:pPr>
              <a:lnSpc>
                <a:spcPct val="150000"/>
              </a:lnSpc>
            </a:pPr>
            <a:r>
              <a:rPr lang="en-IN" sz="3200" dirty="0"/>
              <a:t>These schemes have been introduced by the Government understanding that products should be exported and not taxes.</a:t>
            </a:r>
          </a:p>
          <a:p>
            <a:endParaRPr lang="en-IN" sz="3200" dirty="0"/>
          </a:p>
        </p:txBody>
      </p:sp>
    </p:spTree>
    <p:extLst>
      <p:ext uri="{BB962C8B-B14F-4D97-AF65-F5344CB8AC3E}">
        <p14:creationId xmlns:p14="http://schemas.microsoft.com/office/powerpoint/2010/main" val="3859071262"/>
      </p:ext>
    </p:extLst>
  </p:cSld>
  <p:clrMapOvr>
    <a:overrideClrMapping bg1="lt1" tx1="dk1" bg2="lt2" tx2="dk2" accent1="accent1" accent2="accent2" accent3="accent3" accent4="accent4" accent5="accent5" accent6="accent6" hlink="hlink" folHlink="folHlink"/>
  </p:clrMapOvr>
</p:sld>
</file>

<file path=ppt/slides/slide18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3687-6F9A-EFD0-4A45-DEC3B0CA09A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3CC08EE-B8AA-1B08-BAC9-A31E3765BAE3}"/>
              </a:ext>
            </a:extLst>
          </p:cNvPr>
          <p:cNvSpPr>
            <a:spLocks noGrp="1"/>
          </p:cNvSpPr>
          <p:nvPr>
            <p:ph idx="1"/>
          </p:nvPr>
        </p:nvSpPr>
        <p:spPr/>
        <p:txBody>
          <a:bodyPr/>
          <a:lstStyle/>
          <a:p>
            <a:pPr marL="0" indent="0">
              <a:buNone/>
            </a:pPr>
            <a:r>
              <a:rPr lang="en-US" dirty="0"/>
              <a:t>Is there any minimum investment criteria for setting up a unit in SEZ ?</a:t>
            </a:r>
          </a:p>
          <a:p>
            <a:r>
              <a:rPr lang="en-US" dirty="0"/>
              <a:t> There is no minimum investment criteria for setting up a SEZ Unit.</a:t>
            </a:r>
          </a:p>
          <a:p>
            <a:pPr marL="0" indent="0">
              <a:buNone/>
            </a:pPr>
            <a:r>
              <a:rPr lang="en-US" dirty="0"/>
              <a:t>Is there any export obligation for SEZ unit ? </a:t>
            </a:r>
          </a:p>
          <a:p>
            <a:pPr marL="514350" indent="-514350">
              <a:buFont typeface="+mj-lt"/>
              <a:buAutoNum type="arabicPeriod"/>
            </a:pPr>
            <a:r>
              <a:rPr lang="en-US" dirty="0"/>
              <a:t>There is no export obligation. </a:t>
            </a:r>
          </a:p>
          <a:p>
            <a:pPr marL="514350" indent="-514350">
              <a:buFont typeface="+mj-lt"/>
              <a:buAutoNum type="arabicPeriod"/>
            </a:pPr>
            <a:r>
              <a:rPr lang="en-US" dirty="0"/>
              <a:t>However, the SEZ unit has to achieve positive NFE during its 5 year period of operation, as per calculation prescribed under Rule 53 of SEZ Rules, 2006</a:t>
            </a:r>
          </a:p>
          <a:p>
            <a:pPr marL="514350" indent="-514350">
              <a:buFont typeface="+mj-lt"/>
              <a:buAutoNum type="arabicPeriod"/>
            </a:pPr>
            <a:endParaRPr lang="en-US" dirty="0"/>
          </a:p>
        </p:txBody>
      </p:sp>
    </p:spTree>
    <p:extLst>
      <p:ext uri="{BB962C8B-B14F-4D97-AF65-F5344CB8AC3E}">
        <p14:creationId xmlns:p14="http://schemas.microsoft.com/office/powerpoint/2010/main" val="2160708617"/>
      </p:ext>
    </p:extLst>
  </p:cSld>
  <p:clrMapOvr>
    <a:overrideClrMapping bg1="lt1" tx1="dk1" bg2="lt2" tx2="dk2" accent1="accent1" accent2="accent2" accent3="accent3" accent4="accent4" accent5="accent5" accent6="accent6" hlink="hlink" folHlink="folHlink"/>
  </p:clrMapOvr>
</p:sld>
</file>

<file path=ppt/slides/slide18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790D-CE66-E835-8FA5-4266AF42B178}"/>
              </a:ext>
            </a:extLst>
          </p:cNvPr>
          <p:cNvSpPr>
            <a:spLocks noGrp="1"/>
          </p:cNvSpPr>
          <p:nvPr>
            <p:ph type="title"/>
          </p:nvPr>
        </p:nvSpPr>
        <p:spPr/>
        <p:txBody>
          <a:bodyPr>
            <a:normAutofit fontScale="90000"/>
          </a:bodyPr>
          <a:lstStyle/>
          <a:p>
            <a:r>
              <a:rPr lang="en-US" dirty="0"/>
              <a:t>What are the salient features of SEZ scheme</a:t>
            </a:r>
            <a:endParaRPr lang="en-IN" dirty="0"/>
          </a:p>
        </p:txBody>
      </p:sp>
      <p:sp>
        <p:nvSpPr>
          <p:cNvPr id="3" name="Content Placeholder 2">
            <a:extLst>
              <a:ext uri="{FF2B5EF4-FFF2-40B4-BE49-F238E27FC236}">
                <a16:creationId xmlns:a16="http://schemas.microsoft.com/office/drawing/2014/main" id="{114EAE0A-1A4D-D765-7D61-F9423AC4D213}"/>
              </a:ext>
            </a:extLst>
          </p:cNvPr>
          <p:cNvSpPr>
            <a:spLocks noGrp="1"/>
          </p:cNvSpPr>
          <p:nvPr>
            <p:ph idx="1"/>
          </p:nvPr>
        </p:nvSpPr>
        <p:spPr/>
        <p:txBody>
          <a:bodyPr>
            <a:normAutofit fontScale="77500" lnSpcReduction="20000"/>
          </a:bodyPr>
          <a:lstStyle/>
          <a:p>
            <a:pPr algn="just">
              <a:lnSpc>
                <a:spcPct val="170000"/>
              </a:lnSpc>
            </a:pPr>
            <a:r>
              <a:rPr lang="en-US" dirty="0"/>
              <a:t>The salient features of the SEZ scheme are: - </a:t>
            </a:r>
          </a:p>
          <a:p>
            <a:pPr algn="just">
              <a:lnSpc>
                <a:spcPct val="170000"/>
              </a:lnSpc>
            </a:pPr>
            <a:r>
              <a:rPr lang="en-US" dirty="0"/>
              <a:t>They allow duty free import of goods and services for units and developers for their operations leading to a substantial saving in costs.</a:t>
            </a:r>
          </a:p>
          <a:p>
            <a:pPr algn="just">
              <a:lnSpc>
                <a:spcPct val="170000"/>
              </a:lnSpc>
            </a:pPr>
            <a:r>
              <a:rPr lang="en-US" dirty="0"/>
              <a:t>All supplies by DTA to SEZ are treated as exports and are zero rated in terms of application of GST.</a:t>
            </a:r>
          </a:p>
          <a:p>
            <a:pPr algn="just">
              <a:lnSpc>
                <a:spcPct val="170000"/>
              </a:lnSpc>
            </a:pPr>
            <a:r>
              <a:rPr lang="en-US" dirty="0"/>
              <a:t> SEZs are deemed to be an airport, port, Land Custom Stations, and Inland Container Depot under the Customs Act and a dedicated customs formation is there for ensuring clearance for exports, imports, deemed exports, intra SEZ sales, domestic procurement and domestic sales</a:t>
            </a:r>
          </a:p>
          <a:p>
            <a:pPr marL="0" indent="0" algn="just">
              <a:lnSpc>
                <a:spcPct val="170000"/>
              </a:lnSpc>
              <a:buNone/>
            </a:pPr>
            <a:endParaRPr lang="en-IN" dirty="0"/>
          </a:p>
        </p:txBody>
      </p:sp>
    </p:spTree>
    <p:extLst>
      <p:ext uri="{BB962C8B-B14F-4D97-AF65-F5344CB8AC3E}">
        <p14:creationId xmlns:p14="http://schemas.microsoft.com/office/powerpoint/2010/main" val="135717713"/>
      </p:ext>
    </p:extLst>
  </p:cSld>
  <p:clrMapOvr>
    <a:overrideClrMapping bg1="lt1" tx1="dk1" bg2="lt2" tx2="dk2" accent1="accent1" accent2="accent2" accent3="accent3" accent4="accent4" accent5="accent5" accent6="accent6" hlink="hlink" folHlink="folHlink"/>
  </p:clrMapOvr>
</p:sld>
</file>

<file path=ppt/slides/slide18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3772-9EEB-88F9-BE8C-922BB069EDC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A4E56C8-8BC6-EAD2-0E72-496614D1462E}"/>
              </a:ext>
            </a:extLst>
          </p:cNvPr>
          <p:cNvSpPr>
            <a:spLocks noGrp="1"/>
          </p:cNvSpPr>
          <p:nvPr>
            <p:ph idx="1"/>
          </p:nvPr>
        </p:nvSpPr>
        <p:spPr/>
        <p:txBody>
          <a:bodyPr>
            <a:normAutofit fontScale="85000" lnSpcReduction="10000"/>
          </a:bodyPr>
          <a:lstStyle/>
          <a:p>
            <a:pPr algn="just">
              <a:lnSpc>
                <a:spcPct val="170000"/>
              </a:lnSpc>
            </a:pPr>
            <a:r>
              <a:rPr lang="en-US" dirty="0"/>
              <a:t>SEZs ensure ease of doing business by ensuring online applications, reducing procedural complexities, bureaucratic hassles and other barriers to trade.</a:t>
            </a:r>
          </a:p>
          <a:p>
            <a:pPr algn="just">
              <a:lnSpc>
                <a:spcPct val="170000"/>
              </a:lnSpc>
            </a:pPr>
            <a:r>
              <a:rPr lang="en-US" dirty="0"/>
              <a:t> All Goods and services supplied by SEZ units to DTA are treated as imports into India and is subject to all procedures and rules applicable in case of normal imports into India </a:t>
            </a:r>
          </a:p>
          <a:p>
            <a:pPr algn="just">
              <a:lnSpc>
                <a:spcPct val="170000"/>
              </a:lnSpc>
            </a:pPr>
            <a:r>
              <a:rPr lang="en-US" dirty="0"/>
              <a:t>Economic laws are generally more liberal than rest of the country’s general economic laws. </a:t>
            </a:r>
          </a:p>
          <a:p>
            <a:pPr algn="just">
              <a:lnSpc>
                <a:spcPct val="170000"/>
              </a:lnSpc>
            </a:pPr>
            <a:r>
              <a:rPr lang="en-US" dirty="0"/>
              <a:t>No routine examination by customs authorities of export/import cargo</a:t>
            </a:r>
            <a:endParaRPr lang="en-IN" dirty="0"/>
          </a:p>
          <a:p>
            <a:pPr marL="0" indent="0">
              <a:buNone/>
            </a:pPr>
            <a:endParaRPr lang="en-IN" dirty="0"/>
          </a:p>
        </p:txBody>
      </p:sp>
    </p:spTree>
    <p:extLst>
      <p:ext uri="{BB962C8B-B14F-4D97-AF65-F5344CB8AC3E}">
        <p14:creationId xmlns:p14="http://schemas.microsoft.com/office/powerpoint/2010/main" val="1304154927"/>
      </p:ext>
    </p:extLst>
  </p:cSld>
  <p:clrMapOvr>
    <a:overrideClrMapping bg1="lt1" tx1="dk1" bg2="lt2" tx2="dk2" accent1="accent1" accent2="accent2" accent3="accent3" accent4="accent4" accent5="accent5" accent6="accent6" hlink="hlink" folHlink="folHlink"/>
  </p:clrMapOvr>
</p:sld>
</file>

<file path=ppt/slides/slide18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3340-5D04-AEE1-1289-C4506C17FE38}"/>
              </a:ext>
            </a:extLst>
          </p:cNvPr>
          <p:cNvSpPr>
            <a:spLocks noGrp="1"/>
          </p:cNvSpPr>
          <p:nvPr>
            <p:ph type="title"/>
          </p:nvPr>
        </p:nvSpPr>
        <p:spPr/>
        <p:txBody>
          <a:bodyPr>
            <a:normAutofit fontScale="90000"/>
          </a:bodyPr>
          <a:lstStyle/>
          <a:p>
            <a:r>
              <a:rPr lang="en-US" dirty="0"/>
              <a:t>What are the guidelines for setting up of SEZs</a:t>
            </a:r>
            <a:endParaRPr lang="en-IN" dirty="0"/>
          </a:p>
        </p:txBody>
      </p:sp>
      <p:sp>
        <p:nvSpPr>
          <p:cNvPr id="3" name="Content Placeholder 2">
            <a:extLst>
              <a:ext uri="{FF2B5EF4-FFF2-40B4-BE49-F238E27FC236}">
                <a16:creationId xmlns:a16="http://schemas.microsoft.com/office/drawing/2014/main" id="{789D5E27-C288-4741-1AF0-3BEA1AD8F0F9}"/>
              </a:ext>
            </a:extLst>
          </p:cNvPr>
          <p:cNvSpPr>
            <a:spLocks noGrp="1"/>
          </p:cNvSpPr>
          <p:nvPr>
            <p:ph idx="1"/>
          </p:nvPr>
        </p:nvSpPr>
        <p:spPr/>
        <p:txBody>
          <a:bodyPr/>
          <a:lstStyle/>
          <a:p>
            <a:r>
              <a:rPr lang="en-US" dirty="0"/>
              <a:t> The guidelines (specified in Section 5 of the SEZ Act, 2005) are</a:t>
            </a:r>
          </a:p>
          <a:p>
            <a:r>
              <a:rPr lang="en-US" dirty="0"/>
              <a:t> Generation of additional economic activity </a:t>
            </a:r>
          </a:p>
          <a:p>
            <a:r>
              <a:rPr lang="en-US" dirty="0"/>
              <a:t>Promotion of exports of goods and services </a:t>
            </a:r>
          </a:p>
          <a:p>
            <a:r>
              <a:rPr lang="en-US" dirty="0"/>
              <a:t>Promotion of investment from domestic and foreign sources</a:t>
            </a:r>
          </a:p>
          <a:p>
            <a:r>
              <a:rPr lang="en-US" dirty="0"/>
              <a:t> Creation of employment opportunities</a:t>
            </a:r>
          </a:p>
          <a:p>
            <a:r>
              <a:rPr lang="en-US" dirty="0"/>
              <a:t> Development of infrastructural facilities </a:t>
            </a:r>
          </a:p>
          <a:p>
            <a:r>
              <a:rPr lang="en-US" dirty="0"/>
              <a:t>Maintenance of sovereignty and integrity of India</a:t>
            </a:r>
            <a:endParaRPr lang="en-IN" dirty="0"/>
          </a:p>
        </p:txBody>
      </p:sp>
    </p:spTree>
    <p:extLst>
      <p:ext uri="{BB962C8B-B14F-4D97-AF65-F5344CB8AC3E}">
        <p14:creationId xmlns:p14="http://schemas.microsoft.com/office/powerpoint/2010/main" val="2931432491"/>
      </p:ext>
    </p:extLst>
  </p:cSld>
  <p:clrMapOvr>
    <a:overrideClrMapping bg1="lt1" tx1="dk1" bg2="lt2" tx2="dk2" accent1="accent1" accent2="accent2" accent3="accent3" accent4="accent4" accent5="accent5" accent6="accent6" hlink="hlink" folHlink="folHlink"/>
  </p:clrMapOvr>
</p:sld>
</file>

<file path=ppt/slides/slide18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8FD3-1F45-96C5-7AFB-FA2E713654D3}"/>
              </a:ext>
            </a:extLst>
          </p:cNvPr>
          <p:cNvSpPr>
            <a:spLocks noGrp="1"/>
          </p:cNvSpPr>
          <p:nvPr>
            <p:ph type="title"/>
          </p:nvPr>
        </p:nvSpPr>
        <p:spPr/>
        <p:txBody>
          <a:bodyPr>
            <a:normAutofit/>
          </a:bodyPr>
          <a:lstStyle/>
          <a:p>
            <a:r>
              <a:rPr lang="en-US" sz="4000" b="1" i="0" dirty="0">
                <a:solidFill>
                  <a:srgbClr val="444444"/>
                </a:solidFill>
                <a:effectLst/>
                <a:latin typeface="Poppins" panose="00000500000000000000" pitchFamily="2" charset="0"/>
              </a:rPr>
              <a:t>The chief objectives of the SEZ Act are:</a:t>
            </a:r>
            <a:endParaRPr lang="en-IN" sz="4000" dirty="0"/>
          </a:p>
        </p:txBody>
      </p:sp>
      <p:sp>
        <p:nvSpPr>
          <p:cNvPr id="3" name="Content Placeholder 2">
            <a:extLst>
              <a:ext uri="{FF2B5EF4-FFF2-40B4-BE49-F238E27FC236}">
                <a16:creationId xmlns:a16="http://schemas.microsoft.com/office/drawing/2014/main" id="{FC9290AD-0278-ADA2-9DFC-BD9693A014C6}"/>
              </a:ext>
            </a:extLst>
          </p:cNvPr>
          <p:cNvSpPr>
            <a:spLocks noGrp="1"/>
          </p:cNvSpPr>
          <p:nvPr>
            <p:ph idx="1"/>
          </p:nvPr>
        </p:nvSpPr>
        <p:spPr/>
        <p:txBody>
          <a:bodyPr/>
          <a:lstStyle/>
          <a:p>
            <a:pPr algn="just">
              <a:buFont typeface="+mj-lt"/>
              <a:buAutoNum type="arabicPeriod"/>
            </a:pPr>
            <a:r>
              <a:rPr lang="en-US" b="0" i="0" dirty="0">
                <a:solidFill>
                  <a:srgbClr val="444444"/>
                </a:solidFill>
                <a:effectLst/>
                <a:latin typeface="Poppins" panose="00000500000000000000" pitchFamily="2" charset="0"/>
              </a:rPr>
              <a:t>To create additional economic activity.</a:t>
            </a:r>
          </a:p>
          <a:p>
            <a:pPr algn="just">
              <a:buFont typeface="+mj-lt"/>
              <a:buAutoNum type="arabicPeriod"/>
            </a:pPr>
            <a:r>
              <a:rPr lang="en-US" b="0" i="0" dirty="0">
                <a:solidFill>
                  <a:srgbClr val="444444"/>
                </a:solidFill>
                <a:effectLst/>
                <a:latin typeface="Poppins" panose="00000500000000000000" pitchFamily="2" charset="0"/>
              </a:rPr>
              <a:t>To boost the export of goods and services.</a:t>
            </a:r>
          </a:p>
          <a:p>
            <a:pPr algn="just">
              <a:buFont typeface="+mj-lt"/>
              <a:buAutoNum type="arabicPeriod"/>
            </a:pPr>
            <a:r>
              <a:rPr lang="en-US" b="0" i="0" dirty="0">
                <a:solidFill>
                  <a:srgbClr val="444444"/>
                </a:solidFill>
                <a:effectLst/>
                <a:latin typeface="Poppins" panose="00000500000000000000" pitchFamily="2" charset="0"/>
              </a:rPr>
              <a:t>To generate employment.</a:t>
            </a:r>
          </a:p>
          <a:p>
            <a:pPr algn="just">
              <a:buFont typeface="+mj-lt"/>
              <a:buAutoNum type="arabicPeriod"/>
            </a:pPr>
            <a:r>
              <a:rPr lang="en-US" b="0" i="0" dirty="0">
                <a:solidFill>
                  <a:srgbClr val="444444"/>
                </a:solidFill>
                <a:effectLst/>
                <a:latin typeface="Poppins" panose="00000500000000000000" pitchFamily="2" charset="0"/>
              </a:rPr>
              <a:t>To boost domestic and foreign investments.</a:t>
            </a:r>
          </a:p>
          <a:p>
            <a:pPr algn="just">
              <a:buFont typeface="+mj-lt"/>
              <a:buAutoNum type="arabicPeriod"/>
            </a:pPr>
            <a:r>
              <a:rPr lang="en-US" b="0" i="0" dirty="0">
                <a:solidFill>
                  <a:srgbClr val="444444"/>
                </a:solidFill>
                <a:effectLst/>
                <a:latin typeface="Poppins" panose="00000500000000000000" pitchFamily="2" charset="0"/>
              </a:rPr>
              <a:t>To develop infrastructure facilities.</a:t>
            </a:r>
          </a:p>
          <a:p>
            <a:pPr marL="0" indent="0">
              <a:buNone/>
            </a:pPr>
            <a:endParaRPr lang="en-IN" dirty="0"/>
          </a:p>
        </p:txBody>
      </p:sp>
    </p:spTree>
    <p:extLst>
      <p:ext uri="{BB962C8B-B14F-4D97-AF65-F5344CB8AC3E}">
        <p14:creationId xmlns:p14="http://schemas.microsoft.com/office/powerpoint/2010/main" val="514134132"/>
      </p:ext>
    </p:extLst>
  </p:cSld>
  <p:clrMapOvr>
    <a:overrideClrMapping bg1="lt1" tx1="dk1" bg2="lt2" tx2="dk2" accent1="accent1" accent2="accent2" accent3="accent3" accent4="accent4" accent5="accent5" accent6="accent6" hlink="hlink" folHlink="folHlink"/>
  </p:clrMapOvr>
</p:sld>
</file>

<file path=ppt/slides/slide18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C899-D205-9CFE-267A-4FBFFE604F3C}"/>
              </a:ext>
            </a:extLst>
          </p:cNvPr>
          <p:cNvSpPr>
            <a:spLocks noGrp="1"/>
          </p:cNvSpPr>
          <p:nvPr>
            <p:ph type="title"/>
          </p:nvPr>
        </p:nvSpPr>
        <p:spPr/>
        <p:txBody>
          <a:bodyPr>
            <a:normAutofit/>
          </a:bodyPr>
          <a:lstStyle/>
          <a:p>
            <a:r>
              <a:rPr lang="en-IN" sz="3600" b="0" i="0" dirty="0">
                <a:solidFill>
                  <a:srgbClr val="444444"/>
                </a:solidFill>
                <a:effectLst/>
                <a:latin typeface="Poppins" panose="00000500000000000000" pitchFamily="2" charset="0"/>
              </a:rPr>
              <a:t>SEZs Facilities &amp; Incentives</a:t>
            </a:r>
            <a:br>
              <a:rPr lang="en-IN" sz="3600" b="1" i="0" dirty="0">
                <a:solidFill>
                  <a:srgbClr val="444444"/>
                </a:solidFill>
                <a:effectLst/>
                <a:latin typeface="Poppins" panose="00000500000000000000" pitchFamily="2" charset="0"/>
              </a:rPr>
            </a:br>
            <a:endParaRPr lang="en-IN" sz="3600" dirty="0"/>
          </a:p>
        </p:txBody>
      </p:sp>
      <p:sp>
        <p:nvSpPr>
          <p:cNvPr id="3" name="Content Placeholder 2">
            <a:extLst>
              <a:ext uri="{FF2B5EF4-FFF2-40B4-BE49-F238E27FC236}">
                <a16:creationId xmlns:a16="http://schemas.microsoft.com/office/drawing/2014/main" id="{23A548E1-843A-0EAA-97E4-74A0E1DFD92C}"/>
              </a:ext>
            </a:extLst>
          </p:cNvPr>
          <p:cNvSpPr>
            <a:spLocks noGrp="1"/>
          </p:cNvSpPr>
          <p:nvPr>
            <p:ph idx="1"/>
          </p:nvPr>
        </p:nvSpPr>
        <p:spPr/>
        <p:txBody>
          <a:bodyPr>
            <a:normAutofit fontScale="85000" lnSpcReduction="20000"/>
          </a:bodyPr>
          <a:lstStyle/>
          <a:p>
            <a:pPr algn="just">
              <a:lnSpc>
                <a:spcPct val="170000"/>
              </a:lnSpc>
              <a:buFont typeface="Arial" panose="020B0604020202020204" pitchFamily="34" charset="0"/>
              <a:buChar char="•"/>
            </a:pPr>
            <a:r>
              <a:rPr lang="en-US" b="0" i="0" dirty="0">
                <a:solidFill>
                  <a:srgbClr val="444444"/>
                </a:solidFill>
                <a:effectLst/>
                <a:latin typeface="Poppins" panose="00000500000000000000" pitchFamily="2" charset="0"/>
              </a:rPr>
              <a:t>Duty-free import or domestic procurement of goods for developing, operating and maintaining SEZ units.</a:t>
            </a:r>
          </a:p>
          <a:p>
            <a:pPr algn="just">
              <a:lnSpc>
                <a:spcPct val="170000"/>
              </a:lnSpc>
              <a:buFont typeface="Arial" panose="020B0604020202020204" pitchFamily="34" charset="0"/>
              <a:buChar char="•"/>
            </a:pPr>
            <a:r>
              <a:rPr lang="en-US" b="0" i="0" dirty="0">
                <a:solidFill>
                  <a:srgbClr val="444444"/>
                </a:solidFill>
                <a:effectLst/>
                <a:latin typeface="Poppins" panose="00000500000000000000" pitchFamily="2" charset="0"/>
              </a:rPr>
              <a:t>100% Income tax exemption on export income for SEZ units under the Income Tax Act for first 5 years, 50% for next 5 years thereafter and 50% of the ploughed back export profit for next 5 years. supplies to SEZs are zero-rated under the IGST Act, 2017.</a:t>
            </a:r>
          </a:p>
          <a:p>
            <a:pPr algn="just">
              <a:lnSpc>
                <a:spcPct val="170000"/>
              </a:lnSpc>
              <a:buFont typeface="Arial" panose="020B0604020202020204" pitchFamily="34" charset="0"/>
              <a:buChar char="•"/>
            </a:pPr>
            <a:r>
              <a:rPr lang="en-US" b="0" i="0" dirty="0">
                <a:solidFill>
                  <a:srgbClr val="444444"/>
                </a:solidFill>
                <a:effectLst/>
                <a:latin typeface="Poppins" panose="00000500000000000000" pitchFamily="2" charset="0"/>
              </a:rPr>
              <a:t>Single window clearance for Central and State level approvals.</a:t>
            </a:r>
          </a:p>
          <a:p>
            <a:pPr algn="just">
              <a:lnSpc>
                <a:spcPct val="170000"/>
              </a:lnSpc>
              <a:buFont typeface="Arial" panose="020B0604020202020204" pitchFamily="34" charset="0"/>
              <a:buChar char="•"/>
            </a:pPr>
            <a:r>
              <a:rPr lang="en-US" b="0" i="0" dirty="0">
                <a:solidFill>
                  <a:srgbClr val="444444"/>
                </a:solidFill>
                <a:effectLst/>
                <a:latin typeface="Poppins" panose="00000500000000000000" pitchFamily="2" charset="0"/>
              </a:rPr>
              <a:t>In the manufacturing sector, barring a few segments, 100% </a:t>
            </a:r>
            <a:r>
              <a:rPr lang="en-US" dirty="0">
                <a:solidFill>
                  <a:srgbClr val="8C69FF"/>
                </a:solidFill>
                <a:latin typeface="Poppins" panose="00000500000000000000" pitchFamily="2" charset="0"/>
              </a:rPr>
              <a:t>FDI</a:t>
            </a:r>
            <a:r>
              <a:rPr lang="en-US" b="0" i="0" dirty="0">
                <a:solidFill>
                  <a:srgbClr val="444444"/>
                </a:solidFill>
                <a:effectLst/>
                <a:latin typeface="Poppins" panose="00000500000000000000" pitchFamily="2" charset="0"/>
              </a:rPr>
              <a:t> is allowed.</a:t>
            </a:r>
          </a:p>
          <a:p>
            <a:pPr marL="0" indent="0">
              <a:lnSpc>
                <a:spcPct val="170000"/>
              </a:lnSpc>
              <a:buNone/>
            </a:pPr>
            <a:endParaRPr lang="en-IN" dirty="0"/>
          </a:p>
        </p:txBody>
      </p:sp>
    </p:spTree>
    <p:extLst>
      <p:ext uri="{BB962C8B-B14F-4D97-AF65-F5344CB8AC3E}">
        <p14:creationId xmlns:p14="http://schemas.microsoft.com/office/powerpoint/2010/main" val="345782860"/>
      </p:ext>
    </p:extLst>
  </p:cSld>
  <p:clrMapOvr>
    <a:overrideClrMapping bg1="lt1" tx1="dk1" bg2="lt2" tx2="dk2" accent1="accent1" accent2="accent2" accent3="accent3" accent4="accent4" accent5="accent5" accent6="accent6" hlink="hlink" folHlink="folHlink"/>
  </p:clrMapOvr>
</p:sld>
</file>

<file path=ppt/slides/slide18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A1096-D334-BC41-BB37-A63DCE53C943}"/>
              </a:ext>
            </a:extLst>
          </p:cNvPr>
          <p:cNvSpPr>
            <a:spLocks noGrp="1"/>
          </p:cNvSpPr>
          <p:nvPr>
            <p:ph type="title"/>
          </p:nvPr>
        </p:nvSpPr>
        <p:spPr/>
        <p:txBody>
          <a:bodyPr>
            <a:normAutofit/>
          </a:bodyPr>
          <a:lstStyle/>
          <a:p>
            <a:r>
              <a:rPr lang="en-US" sz="3600" b="1" i="0" dirty="0">
                <a:solidFill>
                  <a:srgbClr val="314259"/>
                </a:solidFill>
                <a:effectLst/>
                <a:latin typeface="Gilroy"/>
              </a:rPr>
              <a:t>GST Laws on SEZ</a:t>
            </a:r>
            <a:br>
              <a:rPr lang="en-US" sz="3600" b="1" i="0" dirty="0">
                <a:solidFill>
                  <a:srgbClr val="314259"/>
                </a:solidFill>
                <a:effectLst/>
                <a:latin typeface="Gilroy"/>
              </a:rPr>
            </a:br>
            <a:endParaRPr lang="en-IN" sz="3600" dirty="0"/>
          </a:p>
        </p:txBody>
      </p:sp>
      <p:sp>
        <p:nvSpPr>
          <p:cNvPr id="3" name="Content Placeholder 2">
            <a:extLst>
              <a:ext uri="{FF2B5EF4-FFF2-40B4-BE49-F238E27FC236}">
                <a16:creationId xmlns:a16="http://schemas.microsoft.com/office/drawing/2014/main" id="{7E19D5E7-3243-7D7E-A063-B6C75979C17E}"/>
              </a:ext>
            </a:extLst>
          </p:cNvPr>
          <p:cNvSpPr>
            <a:spLocks noGrp="1"/>
          </p:cNvSpPr>
          <p:nvPr>
            <p:ph idx="1"/>
          </p:nvPr>
        </p:nvSpPr>
        <p:spPr/>
        <p:txBody>
          <a:bodyPr>
            <a:normAutofit fontScale="62500" lnSpcReduction="20000"/>
          </a:bodyPr>
          <a:lstStyle/>
          <a:p>
            <a:pPr algn="just">
              <a:lnSpc>
                <a:spcPct val="170000"/>
              </a:lnSpc>
            </a:pPr>
            <a:r>
              <a:rPr lang="en-US" b="0" i="0" dirty="0">
                <a:solidFill>
                  <a:srgbClr val="314259"/>
                </a:solidFill>
                <a:effectLst/>
                <a:latin typeface="Gilroy"/>
              </a:rPr>
              <a:t>Being in a SEZ can be advantageous to a certain extent when it comes to taxes. Any supply of goods or services or both to a Special Economic Zone developer/unit will be considered to be a </a:t>
            </a:r>
            <a:r>
              <a:rPr lang="en-US" dirty="0">
                <a:solidFill>
                  <a:srgbClr val="314259"/>
                </a:solidFill>
                <a:latin typeface="Gilroy"/>
              </a:rPr>
              <a:t>zero-rated supply</a:t>
            </a:r>
            <a:r>
              <a:rPr lang="en-US" b="0" i="0" dirty="0">
                <a:solidFill>
                  <a:srgbClr val="314259"/>
                </a:solidFill>
                <a:effectLst/>
                <a:latin typeface="Gilroy"/>
              </a:rPr>
              <a:t> </a:t>
            </a:r>
          </a:p>
          <a:p>
            <a:pPr algn="just">
              <a:lnSpc>
                <a:spcPct val="170000"/>
              </a:lnSpc>
            </a:pPr>
            <a:r>
              <a:rPr lang="en-US" b="0" i="0" dirty="0">
                <a:solidFill>
                  <a:srgbClr val="314259"/>
                </a:solidFill>
                <a:effectLst/>
                <a:latin typeface="Gilroy"/>
              </a:rPr>
              <a:t>That means these supplies attract Zero tax rate under GST. In other words, supplies into SEZ are exempt from GST and are considered as exports. Therefore, the suppliers supplying goods to SEZs can:</a:t>
            </a:r>
          </a:p>
          <a:p>
            <a:pPr algn="just">
              <a:lnSpc>
                <a:spcPct val="170000"/>
              </a:lnSpc>
              <a:buFont typeface="Arial" panose="020B0604020202020204" pitchFamily="34" charset="0"/>
              <a:buChar char="•"/>
            </a:pPr>
            <a:r>
              <a:rPr lang="en-US" b="0" i="0" dirty="0">
                <a:solidFill>
                  <a:srgbClr val="314259"/>
                </a:solidFill>
                <a:effectLst/>
                <a:latin typeface="Gilroy"/>
              </a:rPr>
              <a:t>Supply under bond or LUT without payment of IGST and claim credit of ITC; </a:t>
            </a:r>
            <a:r>
              <a:rPr lang="en-US" b="1" i="0" dirty="0">
                <a:solidFill>
                  <a:srgbClr val="314259"/>
                </a:solidFill>
                <a:effectLst/>
                <a:latin typeface="Gilroy"/>
              </a:rPr>
              <a:t>or</a:t>
            </a:r>
            <a:endParaRPr lang="en-US" b="0" i="0" dirty="0">
              <a:solidFill>
                <a:srgbClr val="314259"/>
              </a:solidFill>
              <a:effectLst/>
              <a:latin typeface="Gilroy"/>
            </a:endParaRPr>
          </a:p>
          <a:p>
            <a:pPr algn="just">
              <a:lnSpc>
                <a:spcPct val="170000"/>
              </a:lnSpc>
              <a:buFont typeface="Arial" panose="020B0604020202020204" pitchFamily="34" charset="0"/>
              <a:buChar char="•"/>
            </a:pPr>
            <a:r>
              <a:rPr lang="en-US" b="0" i="0" dirty="0">
                <a:solidFill>
                  <a:srgbClr val="314259"/>
                </a:solidFill>
                <a:effectLst/>
                <a:latin typeface="Gilroy"/>
              </a:rPr>
              <a:t>Supply on payment of IGST and claim refund of taxes paid.</a:t>
            </a:r>
          </a:p>
          <a:p>
            <a:pPr algn="just">
              <a:lnSpc>
                <a:spcPct val="170000"/>
              </a:lnSpc>
            </a:pPr>
            <a:r>
              <a:rPr lang="en-US" b="0" i="0" dirty="0">
                <a:solidFill>
                  <a:srgbClr val="314259"/>
                </a:solidFill>
                <a:effectLst/>
                <a:latin typeface="Gilroy"/>
              </a:rPr>
              <a:t>When a SEZ supplies goods or services or both to any one, it will be considered to be a regular inter-state supply and will attract IGST.</a:t>
            </a:r>
          </a:p>
          <a:p>
            <a:pPr algn="just">
              <a:lnSpc>
                <a:spcPct val="170000"/>
              </a:lnSpc>
            </a:pPr>
            <a:r>
              <a:rPr lang="en-US" b="0" i="0" dirty="0">
                <a:solidFill>
                  <a:srgbClr val="314259"/>
                </a:solidFill>
                <a:effectLst/>
                <a:latin typeface="Gilroy"/>
              </a:rPr>
              <a:t>The exception to this is, when a SEZ supplies goods or services or both to a Domestic Tariff Area (DTA), this will be considered as an export to DTA (which is exempt for the SEZ) and customs duties and other Import duties will be payable by the person receiving these supplies in DTA.</a:t>
            </a:r>
          </a:p>
          <a:p>
            <a:pPr algn="just">
              <a:lnSpc>
                <a:spcPct val="170000"/>
              </a:lnSpc>
            </a:pPr>
            <a:endParaRPr lang="en-IN" dirty="0"/>
          </a:p>
        </p:txBody>
      </p:sp>
    </p:spTree>
    <p:extLst>
      <p:ext uri="{BB962C8B-B14F-4D97-AF65-F5344CB8AC3E}">
        <p14:creationId xmlns:p14="http://schemas.microsoft.com/office/powerpoint/2010/main" val="595417666"/>
      </p:ext>
    </p:extLst>
  </p:cSld>
  <p:clrMapOvr>
    <a:overrideClrMapping bg1="lt1" tx1="dk1" bg2="lt2" tx2="dk2" accent1="accent1" accent2="accent2" accent3="accent3" accent4="accent4" accent5="accent5" accent6="accent6" hlink="hlink" folHlink="folHlink"/>
  </p:clrMapOvr>
</p:sld>
</file>

<file path=ppt/slides/slide18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2DCC-2BA3-0543-2F90-1D421F8ADFFE}"/>
              </a:ext>
            </a:extLst>
          </p:cNvPr>
          <p:cNvSpPr>
            <a:spLocks noGrp="1"/>
          </p:cNvSpPr>
          <p:nvPr>
            <p:ph type="title"/>
          </p:nvPr>
        </p:nvSpPr>
        <p:spPr>
          <a:xfrm>
            <a:off x="609600" y="704088"/>
            <a:ext cx="11074400" cy="3395301"/>
          </a:xfrm>
        </p:spPr>
        <p:txBody>
          <a:bodyPr/>
          <a:lstStyle/>
          <a:p>
            <a:r>
              <a:rPr lang="en-IN" dirty="0"/>
              <a:t>Complete procedure of SEZ</a:t>
            </a:r>
          </a:p>
        </p:txBody>
      </p:sp>
    </p:spTree>
    <p:extLst>
      <p:ext uri="{BB962C8B-B14F-4D97-AF65-F5344CB8AC3E}">
        <p14:creationId xmlns:p14="http://schemas.microsoft.com/office/powerpoint/2010/main" val="1886700841"/>
      </p:ext>
    </p:extLst>
  </p:cSld>
  <p:clrMapOvr>
    <a:overrideClrMapping bg1="lt1" tx1="dk1" bg2="lt2" tx2="dk2" accent1="accent1" accent2="accent2" accent3="accent3" accent4="accent4" accent5="accent5" accent6="accent6" hlink="hlink" folHlink="folHlink"/>
  </p:clrMapOvr>
</p:sld>
</file>

<file path=ppt/slides/slide18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6397-3856-B0E2-AA98-96414872AE13}"/>
              </a:ext>
            </a:extLst>
          </p:cNvPr>
          <p:cNvSpPr>
            <a:spLocks noGrp="1"/>
          </p:cNvSpPr>
          <p:nvPr>
            <p:ph type="title"/>
          </p:nvPr>
        </p:nvSpPr>
        <p:spPr/>
        <p:txBody>
          <a:bodyPr>
            <a:normAutofit fontScale="90000"/>
          </a:bodyPr>
          <a:lstStyle/>
          <a:p>
            <a:r>
              <a:rPr lang="en-US" altLang="en-US" sz="4800" b="1" i="1" dirty="0">
                <a:solidFill>
                  <a:schemeClr val="tx1"/>
                </a:solidFill>
              </a:rPr>
              <a:t>Procedure for Establishment of a Unit</a:t>
            </a:r>
            <a:br>
              <a:rPr lang="en-US" altLang="en-US" sz="4800" b="1" i="1" dirty="0">
                <a:solidFill>
                  <a:schemeClr val="tx1"/>
                </a:solidFill>
              </a:rPr>
            </a:br>
            <a:endParaRPr lang="en-IN" dirty="0">
              <a:solidFill>
                <a:schemeClr val="tx1"/>
              </a:solidFill>
            </a:endParaRPr>
          </a:p>
        </p:txBody>
      </p:sp>
      <p:sp>
        <p:nvSpPr>
          <p:cNvPr id="3" name="Content Placeholder 2">
            <a:extLst>
              <a:ext uri="{FF2B5EF4-FFF2-40B4-BE49-F238E27FC236}">
                <a16:creationId xmlns:a16="http://schemas.microsoft.com/office/drawing/2014/main" id="{35436808-F7AB-203B-6F4B-93239206B485}"/>
              </a:ext>
            </a:extLst>
          </p:cNvPr>
          <p:cNvSpPr>
            <a:spLocks noGrp="1"/>
          </p:cNvSpPr>
          <p:nvPr>
            <p:ph idx="1"/>
          </p:nvPr>
        </p:nvSpPr>
        <p:spPr/>
        <p:txBody>
          <a:bodyPr/>
          <a:lstStyle/>
          <a:p>
            <a:pPr marL="609600" indent="-609600" eaLnBrk="1" hangingPunct="1">
              <a:buClr>
                <a:srgbClr val="FFFF00"/>
              </a:buClr>
            </a:pPr>
            <a:r>
              <a:rPr lang="en-US" altLang="en-US" sz="2400" b="1" dirty="0">
                <a:effectLst/>
                <a:latin typeface="Arial Narrow" panose="020B0606020202030204" pitchFamily="34" charset="0"/>
              </a:rPr>
              <a:t>Proposal for a approval of unit:</a:t>
            </a:r>
          </a:p>
          <a:p>
            <a:pPr marL="0" indent="0" algn="l" eaLnBrk="1" hangingPunct="1">
              <a:buClr>
                <a:srgbClr val="FFFF00"/>
              </a:buClr>
              <a:buNone/>
            </a:pPr>
            <a:r>
              <a:rPr lang="en-US" altLang="en-US" sz="2400" b="1" dirty="0">
                <a:effectLst/>
                <a:latin typeface="Arial Narrow" panose="020B0606020202030204" pitchFamily="34" charset="0"/>
              </a:rPr>
              <a:t>  A consolidated application seeking permission for </a:t>
            </a:r>
          </a:p>
          <a:p>
            <a:pPr marL="0" indent="0" algn="l" eaLnBrk="1" hangingPunct="1">
              <a:buClr>
                <a:srgbClr val="FFFF00"/>
              </a:buClr>
              <a:buNone/>
            </a:pPr>
            <a:r>
              <a:rPr lang="en-US" altLang="en-US" sz="2400" b="1" dirty="0">
                <a:effectLst/>
                <a:latin typeface="Arial Narrow" panose="020B0606020202030204" pitchFamily="34" charset="0"/>
              </a:rPr>
              <a:t>  setting up of a unit &amp; other clearances, including those </a:t>
            </a:r>
          </a:p>
          <a:p>
            <a:pPr marL="0" indent="0" algn="l" eaLnBrk="1" hangingPunct="1">
              <a:buClr>
                <a:srgbClr val="FFFF00"/>
              </a:buClr>
              <a:buNone/>
            </a:pPr>
            <a:r>
              <a:rPr lang="en-US" altLang="en-US" sz="2400" b="1" dirty="0">
                <a:effectLst/>
                <a:latin typeface="Arial Narrow" panose="020B0606020202030204" pitchFamily="34" charset="0"/>
              </a:rPr>
              <a:t>  indicated below shall be made to the Development </a:t>
            </a:r>
          </a:p>
          <a:p>
            <a:pPr marL="0" indent="0" algn="l" eaLnBrk="1" hangingPunct="1">
              <a:buClr>
                <a:srgbClr val="FFFF00"/>
              </a:buClr>
              <a:buNone/>
            </a:pPr>
            <a:r>
              <a:rPr lang="en-US" altLang="en-US" sz="2400" b="1" dirty="0">
                <a:effectLst/>
                <a:latin typeface="Arial Narrow" panose="020B0606020202030204" pitchFamily="34" charset="0"/>
              </a:rPr>
              <a:t>  Commissioner, in form F, in five copies with a copy to </a:t>
            </a:r>
          </a:p>
          <a:p>
            <a:pPr marL="0" indent="0" algn="l" eaLnBrk="1" hangingPunct="1">
              <a:buClr>
                <a:srgbClr val="FFFF00"/>
              </a:buClr>
              <a:buNone/>
            </a:pPr>
            <a:r>
              <a:rPr lang="en-US" altLang="en-US" sz="2400" b="1" dirty="0">
                <a:effectLst/>
                <a:latin typeface="Arial Narrow" panose="020B0606020202030204" pitchFamily="34" charset="0"/>
              </a:rPr>
              <a:t>  the developer.</a:t>
            </a:r>
          </a:p>
          <a:p>
            <a:endParaRPr lang="en-IN" dirty="0"/>
          </a:p>
        </p:txBody>
      </p:sp>
    </p:spTree>
    <p:extLst>
      <p:ext uri="{BB962C8B-B14F-4D97-AF65-F5344CB8AC3E}">
        <p14:creationId xmlns:p14="http://schemas.microsoft.com/office/powerpoint/2010/main" val="3298428149"/>
      </p:ext>
    </p:extLst>
  </p:cSld>
  <p:clrMapOvr>
    <a:overrideClrMapping bg1="lt1" tx1="dk1" bg2="lt2" tx2="dk2" accent1="accent1" accent2="accent2" accent3="accent3" accent4="accent4" accent5="accent5" accent6="accent6" hlink="hlink" folHlink="folHlink"/>
  </p:clrMapOvr>
</p:sld>
</file>

<file path=ppt/slides/slide18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65CA-4B2E-E4DE-C78F-38975544346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ECDA8CB-3B0E-E825-F54B-ACC299C80417}"/>
              </a:ext>
            </a:extLst>
          </p:cNvPr>
          <p:cNvSpPr>
            <a:spLocks noGrp="1"/>
          </p:cNvSpPr>
          <p:nvPr>
            <p:ph idx="1"/>
          </p:nvPr>
        </p:nvSpPr>
        <p:spPr/>
        <p:txBody>
          <a:bodyPr>
            <a:normAutofit fontScale="92500" lnSpcReduction="10000"/>
          </a:bodyPr>
          <a:lstStyle/>
          <a:p>
            <a:pPr marL="609600" indent="-609600" algn="l" eaLnBrk="1" hangingPunct="1">
              <a:buClr>
                <a:srgbClr val="FFFF00"/>
              </a:buClr>
              <a:buSzPct val="90000"/>
              <a:buFont typeface="Times New Roman" panose="02020603050405020304" pitchFamily="18" charset="0"/>
              <a:buChar char="*"/>
            </a:pPr>
            <a:r>
              <a:rPr lang="en-US" altLang="en-US" sz="2400" b="1" dirty="0">
                <a:effectLst/>
                <a:latin typeface="Arial Narrow" panose="020B0606020202030204" pitchFamily="34" charset="0"/>
              </a:rPr>
              <a:t>Setting up of unit in a SEZ.</a:t>
            </a:r>
          </a:p>
          <a:p>
            <a:pPr marL="609600" indent="-609600" algn="l" eaLnBrk="1" hangingPunct="1">
              <a:buClr>
                <a:srgbClr val="FFFF00"/>
              </a:buClr>
              <a:buSzPct val="90000"/>
              <a:buFont typeface="Times New Roman" panose="02020603050405020304" pitchFamily="18" charset="0"/>
              <a:buChar char="*"/>
            </a:pPr>
            <a:r>
              <a:rPr lang="en-US" altLang="en-US" sz="2400" b="1" dirty="0">
                <a:effectLst/>
                <a:latin typeface="Arial Narrow" panose="020B0606020202030204" pitchFamily="34" charset="0"/>
              </a:rPr>
              <a:t>Annual permission for sub-contracting.</a:t>
            </a:r>
          </a:p>
          <a:p>
            <a:pPr marL="609600" indent="-609600" algn="l" eaLnBrk="1" hangingPunct="1">
              <a:buClr>
                <a:srgbClr val="FFFF00"/>
              </a:buClr>
              <a:buSzPct val="90000"/>
              <a:buFont typeface="Times New Roman" panose="02020603050405020304" pitchFamily="18" charset="0"/>
              <a:buChar char="*"/>
            </a:pPr>
            <a:r>
              <a:rPr lang="en-US" altLang="en-US" sz="2400" b="1" dirty="0">
                <a:effectLst/>
                <a:latin typeface="Arial Narrow" panose="020B0606020202030204" pitchFamily="34" charset="0"/>
              </a:rPr>
              <a:t>Allotment of importer exporter Code No.</a:t>
            </a:r>
          </a:p>
          <a:p>
            <a:pPr marL="609600" indent="-609600" algn="l" eaLnBrk="1" hangingPunct="1">
              <a:buClr>
                <a:srgbClr val="FFFF00"/>
              </a:buClr>
              <a:buSzPct val="90000"/>
              <a:buFont typeface="Times New Roman" panose="02020603050405020304" pitchFamily="18" charset="0"/>
              <a:buChar char="*"/>
            </a:pPr>
            <a:r>
              <a:rPr lang="en-US" altLang="en-US" sz="2400" b="1" dirty="0">
                <a:effectLst/>
                <a:latin typeface="Arial Narrow" panose="020B0606020202030204" pitchFamily="34" charset="0"/>
              </a:rPr>
              <a:t>Allotment of land/Industrial sheds in the SEZ</a:t>
            </a:r>
          </a:p>
          <a:p>
            <a:pPr marL="609600" indent="-609600" algn="l" eaLnBrk="1" hangingPunct="1">
              <a:buClr>
                <a:srgbClr val="FFFF00"/>
              </a:buClr>
              <a:buSzPct val="90000"/>
              <a:buFont typeface="Times New Roman" panose="02020603050405020304" pitchFamily="18" charset="0"/>
              <a:buChar char="*"/>
            </a:pPr>
            <a:r>
              <a:rPr lang="en-US" altLang="en-US" sz="2400" b="1" dirty="0">
                <a:effectLst/>
                <a:latin typeface="Arial Narrow" panose="020B0606020202030204" pitchFamily="34" charset="0"/>
              </a:rPr>
              <a:t>Water connection</a:t>
            </a:r>
          </a:p>
          <a:p>
            <a:pPr marL="609600" indent="-609600" algn="l" eaLnBrk="1" hangingPunct="1">
              <a:buClr>
                <a:srgbClr val="FFFF00"/>
              </a:buClr>
              <a:buSzPct val="90000"/>
              <a:buFont typeface="Times New Roman" panose="02020603050405020304" pitchFamily="18" charset="0"/>
              <a:buChar char="*"/>
            </a:pPr>
            <a:r>
              <a:rPr lang="en-US" altLang="en-US" sz="2400" b="1" dirty="0">
                <a:effectLst/>
                <a:latin typeface="Arial Narrow" panose="020B0606020202030204" pitchFamily="34" charset="0"/>
              </a:rPr>
              <a:t>RCMC Certificate </a:t>
            </a:r>
          </a:p>
          <a:p>
            <a:pPr marL="609600" indent="-609600" algn="l" eaLnBrk="1" hangingPunct="1">
              <a:buClr>
                <a:srgbClr val="FFFF00"/>
              </a:buClr>
              <a:buSzPct val="90000"/>
              <a:buFont typeface="Times New Roman" panose="02020603050405020304" pitchFamily="18" charset="0"/>
              <a:buChar char="*"/>
            </a:pPr>
            <a:r>
              <a:rPr lang="en-US" altLang="en-US" sz="2400" b="1" dirty="0">
                <a:effectLst/>
                <a:latin typeface="Arial Narrow" panose="020B0606020202030204" pitchFamily="34" charset="0"/>
              </a:rPr>
              <a:t>Small scale industries registration </a:t>
            </a:r>
          </a:p>
          <a:p>
            <a:pPr marL="609600" indent="-609600" algn="l" eaLnBrk="1" hangingPunct="1">
              <a:buClr>
                <a:srgbClr val="FFFF00"/>
              </a:buClr>
              <a:buSzPct val="90000"/>
              <a:buFont typeface="Times New Roman" panose="02020603050405020304" pitchFamily="18" charset="0"/>
              <a:buChar char="*"/>
            </a:pPr>
            <a:r>
              <a:rPr lang="en-US" altLang="en-US" sz="2400" b="1" dirty="0">
                <a:effectLst/>
                <a:latin typeface="Arial Narrow" panose="020B0606020202030204" pitchFamily="34" charset="0"/>
              </a:rPr>
              <a:t>Registration with Central Pollution Control Board</a:t>
            </a:r>
          </a:p>
          <a:p>
            <a:pPr marL="609600" indent="-609600" algn="l" eaLnBrk="1" hangingPunct="1">
              <a:buClr>
                <a:srgbClr val="FFFF00"/>
              </a:buClr>
              <a:buSzPct val="90000"/>
              <a:buFont typeface="Times New Roman" panose="02020603050405020304" pitchFamily="18" charset="0"/>
              <a:buChar char="*"/>
            </a:pPr>
            <a:r>
              <a:rPr lang="en-US" altLang="en-US" sz="2400" b="1" dirty="0">
                <a:effectLst/>
                <a:latin typeface="Arial Narrow" panose="020B0606020202030204" pitchFamily="34" charset="0"/>
              </a:rPr>
              <a:t>Power Connection </a:t>
            </a:r>
          </a:p>
          <a:p>
            <a:pPr marL="609600" indent="-609600" algn="l" eaLnBrk="1" hangingPunct="1">
              <a:buClr>
                <a:srgbClr val="FFFF00"/>
              </a:buClr>
              <a:buSzPct val="90000"/>
              <a:buFont typeface="Times New Roman" panose="02020603050405020304" pitchFamily="18" charset="0"/>
              <a:buChar char="*"/>
            </a:pPr>
            <a:r>
              <a:rPr lang="en-US" altLang="en-US" sz="2400" b="1" dirty="0">
                <a:effectLst/>
                <a:latin typeface="Arial Narrow" panose="020B0606020202030204" pitchFamily="34" charset="0"/>
              </a:rPr>
              <a:t>Building approval plan </a:t>
            </a:r>
          </a:p>
          <a:p>
            <a:pPr marL="609600" indent="-609600" algn="l" eaLnBrk="1" hangingPunct="1">
              <a:buClr>
                <a:srgbClr val="FFFF00"/>
              </a:buClr>
              <a:buSzPct val="90000"/>
              <a:buFont typeface="Times New Roman" panose="02020603050405020304" pitchFamily="18" charset="0"/>
              <a:buChar char="*"/>
            </a:pPr>
            <a:r>
              <a:rPr lang="en-US" altLang="en-US" sz="2400" b="1" dirty="0">
                <a:effectLst/>
                <a:latin typeface="Arial Narrow" panose="020B0606020202030204" pitchFamily="34" charset="0"/>
              </a:rPr>
              <a:t>Sales tax registration </a:t>
            </a:r>
          </a:p>
          <a:p>
            <a:endParaRPr lang="en-IN" dirty="0"/>
          </a:p>
        </p:txBody>
      </p:sp>
    </p:spTree>
    <p:extLst>
      <p:ext uri="{BB962C8B-B14F-4D97-AF65-F5344CB8AC3E}">
        <p14:creationId xmlns:p14="http://schemas.microsoft.com/office/powerpoint/2010/main" val="146420150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5122525B-17D9-47A3-BD08-EEE8C9E4194E}"/>
              </a:ext>
            </a:extLst>
          </p:cNvPr>
          <p:cNvSpPr>
            <a:spLocks noGrp="1"/>
          </p:cNvSpPr>
          <p:nvPr>
            <p:ph type="body" idx="4294967295"/>
          </p:nvPr>
        </p:nvSpPr>
        <p:spPr>
          <a:xfrm>
            <a:off x="3505200" y="381000"/>
            <a:ext cx="8686800" cy="5699125"/>
          </a:xfrm>
        </p:spPr>
        <p:txBody>
          <a:bodyPr/>
          <a:lstStyle/>
          <a:p>
            <a:pPr algn="ctr" eaLnBrk="1" hangingPunct="1">
              <a:buFont typeface="Wingdings 2" panose="05020102010507070707" pitchFamily="18" charset="2"/>
              <a:buNone/>
            </a:pPr>
            <a:endParaRPr lang="en-US" altLang="en-US" sz="1000" b="1" dirty="0">
              <a:solidFill>
                <a:schemeClr val="accent3"/>
              </a:solidFill>
            </a:endParaRPr>
          </a:p>
          <a:p>
            <a:pPr algn="ctr" eaLnBrk="1" hangingPunct="1">
              <a:buFont typeface="Wingdings 2" panose="05020102010507070707" pitchFamily="18" charset="2"/>
              <a:buNone/>
            </a:pPr>
            <a:r>
              <a:rPr lang="en-US" altLang="en-US" sz="4000" b="1" dirty="0">
                <a:solidFill>
                  <a:schemeClr val="accent3"/>
                </a:solidFill>
              </a:rPr>
              <a:t>Export Incentives</a:t>
            </a:r>
          </a:p>
        </p:txBody>
      </p:sp>
      <p:sp>
        <p:nvSpPr>
          <p:cNvPr id="10244" name="Line 4">
            <a:extLst>
              <a:ext uri="{FF2B5EF4-FFF2-40B4-BE49-F238E27FC236}">
                <a16:creationId xmlns:a16="http://schemas.microsoft.com/office/drawing/2014/main" id="{A91EF969-A5C3-45E8-B81D-F7FE529DD06B}"/>
              </a:ext>
            </a:extLst>
          </p:cNvPr>
          <p:cNvSpPr>
            <a:spLocks noChangeShapeType="1"/>
          </p:cNvSpPr>
          <p:nvPr/>
        </p:nvSpPr>
        <p:spPr bwMode="auto">
          <a:xfrm>
            <a:off x="5943600" y="1295400"/>
            <a:ext cx="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0245" name="Line 5">
            <a:extLst>
              <a:ext uri="{FF2B5EF4-FFF2-40B4-BE49-F238E27FC236}">
                <a16:creationId xmlns:a16="http://schemas.microsoft.com/office/drawing/2014/main" id="{0FB980FB-DA46-4D8D-ADC0-A4736726EE78}"/>
              </a:ext>
            </a:extLst>
          </p:cNvPr>
          <p:cNvSpPr>
            <a:spLocks noChangeShapeType="1"/>
          </p:cNvSpPr>
          <p:nvPr/>
        </p:nvSpPr>
        <p:spPr bwMode="auto">
          <a:xfrm>
            <a:off x="2895600" y="1905000"/>
            <a:ext cx="5943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0246" name="Line 6">
            <a:extLst>
              <a:ext uri="{FF2B5EF4-FFF2-40B4-BE49-F238E27FC236}">
                <a16:creationId xmlns:a16="http://schemas.microsoft.com/office/drawing/2014/main" id="{8E74370D-556F-43F6-AB45-02D21EB52A5C}"/>
              </a:ext>
            </a:extLst>
          </p:cNvPr>
          <p:cNvSpPr>
            <a:spLocks noChangeShapeType="1"/>
          </p:cNvSpPr>
          <p:nvPr/>
        </p:nvSpPr>
        <p:spPr bwMode="auto">
          <a:xfrm>
            <a:off x="2895600" y="1905000"/>
            <a:ext cx="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0247" name="Line 7">
            <a:extLst>
              <a:ext uri="{FF2B5EF4-FFF2-40B4-BE49-F238E27FC236}">
                <a16:creationId xmlns:a16="http://schemas.microsoft.com/office/drawing/2014/main" id="{7540D4EC-BD3D-466C-AA97-5CE633B3A765}"/>
              </a:ext>
            </a:extLst>
          </p:cNvPr>
          <p:cNvSpPr>
            <a:spLocks noChangeShapeType="1"/>
          </p:cNvSpPr>
          <p:nvPr/>
        </p:nvSpPr>
        <p:spPr bwMode="auto">
          <a:xfrm>
            <a:off x="8839200" y="1905000"/>
            <a:ext cx="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0248" name="Text Box 8">
            <a:extLst>
              <a:ext uri="{FF2B5EF4-FFF2-40B4-BE49-F238E27FC236}">
                <a16:creationId xmlns:a16="http://schemas.microsoft.com/office/drawing/2014/main" id="{A5008BA2-6BB5-4008-8687-584B19406BB2}"/>
              </a:ext>
            </a:extLst>
          </p:cNvPr>
          <p:cNvSpPr txBox="1">
            <a:spLocks noChangeArrowheads="1"/>
          </p:cNvSpPr>
          <p:nvPr/>
        </p:nvSpPr>
        <p:spPr bwMode="auto">
          <a:xfrm>
            <a:off x="1905000" y="2514601"/>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Exemption</a:t>
            </a:r>
          </a:p>
        </p:txBody>
      </p:sp>
      <p:sp>
        <p:nvSpPr>
          <p:cNvPr id="10249" name="Text Box 9">
            <a:extLst>
              <a:ext uri="{FF2B5EF4-FFF2-40B4-BE49-F238E27FC236}">
                <a16:creationId xmlns:a16="http://schemas.microsoft.com/office/drawing/2014/main" id="{C0D906EB-DBEF-4E76-AB22-460CB7FBFC60}"/>
              </a:ext>
            </a:extLst>
          </p:cNvPr>
          <p:cNvSpPr txBox="1">
            <a:spLocks noChangeArrowheads="1"/>
          </p:cNvSpPr>
          <p:nvPr/>
        </p:nvSpPr>
        <p:spPr bwMode="auto">
          <a:xfrm>
            <a:off x="7086600" y="2590801"/>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Re-imbursement </a:t>
            </a:r>
          </a:p>
        </p:txBody>
      </p:sp>
      <p:sp>
        <p:nvSpPr>
          <p:cNvPr id="10250" name="Line 10">
            <a:extLst>
              <a:ext uri="{FF2B5EF4-FFF2-40B4-BE49-F238E27FC236}">
                <a16:creationId xmlns:a16="http://schemas.microsoft.com/office/drawing/2014/main" id="{56F13DC8-9A86-4556-842A-9FD4E20827E5}"/>
              </a:ext>
            </a:extLst>
          </p:cNvPr>
          <p:cNvSpPr>
            <a:spLocks noChangeShapeType="1"/>
          </p:cNvSpPr>
          <p:nvPr/>
        </p:nvSpPr>
        <p:spPr bwMode="auto">
          <a:xfrm>
            <a:off x="2895600" y="3124200"/>
            <a:ext cx="0" cy="990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0253" name="Text Box 13">
            <a:extLst>
              <a:ext uri="{FF2B5EF4-FFF2-40B4-BE49-F238E27FC236}">
                <a16:creationId xmlns:a16="http://schemas.microsoft.com/office/drawing/2014/main" id="{4F6773FB-0470-4739-A7FB-96C111CCF791}"/>
              </a:ext>
            </a:extLst>
          </p:cNvPr>
          <p:cNvSpPr txBox="1">
            <a:spLocks noChangeArrowheads="1"/>
          </p:cNvSpPr>
          <p:nvPr/>
        </p:nvSpPr>
        <p:spPr bwMode="auto">
          <a:xfrm>
            <a:off x="1905000" y="4191001"/>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Pre – Export Incentives</a:t>
            </a:r>
          </a:p>
        </p:txBody>
      </p:sp>
      <p:sp>
        <p:nvSpPr>
          <p:cNvPr id="10254" name="Text Box 14">
            <a:extLst>
              <a:ext uri="{FF2B5EF4-FFF2-40B4-BE49-F238E27FC236}">
                <a16:creationId xmlns:a16="http://schemas.microsoft.com/office/drawing/2014/main" id="{CE7C2DFE-F7DC-4BDE-8708-3473D6EEBA3C}"/>
              </a:ext>
            </a:extLst>
          </p:cNvPr>
          <p:cNvSpPr txBox="1">
            <a:spLocks noChangeArrowheads="1"/>
          </p:cNvSpPr>
          <p:nvPr/>
        </p:nvSpPr>
        <p:spPr bwMode="auto">
          <a:xfrm>
            <a:off x="7391400" y="4114801"/>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Post – Export Incentives</a:t>
            </a:r>
          </a:p>
        </p:txBody>
      </p:sp>
      <p:sp>
        <p:nvSpPr>
          <p:cNvPr id="13" name="Line 10">
            <a:extLst>
              <a:ext uri="{FF2B5EF4-FFF2-40B4-BE49-F238E27FC236}">
                <a16:creationId xmlns:a16="http://schemas.microsoft.com/office/drawing/2014/main" id="{F359860E-C1C6-448A-BFFF-05C5364FC915}"/>
              </a:ext>
            </a:extLst>
          </p:cNvPr>
          <p:cNvSpPr>
            <a:spLocks noChangeShapeType="1"/>
          </p:cNvSpPr>
          <p:nvPr/>
        </p:nvSpPr>
        <p:spPr bwMode="auto">
          <a:xfrm>
            <a:off x="8839200" y="3124200"/>
            <a:ext cx="0" cy="990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0245"/>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0246"/>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10247"/>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248"/>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249"/>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10250"/>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0253"/>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0254"/>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P spid="10253" grpId="0"/>
      <p:bldP spid="10254" grpId="0"/>
    </p:bldLst>
  </p:timing>
</p:sld>
</file>

<file path=ppt/slides/slide19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7E83-0DDA-6861-20DA-540F076FCB6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8CEB6CA-3DFF-E3EF-6AD6-0D841EE6FCB1}"/>
              </a:ext>
            </a:extLst>
          </p:cNvPr>
          <p:cNvSpPr>
            <a:spLocks noGrp="1"/>
          </p:cNvSpPr>
          <p:nvPr>
            <p:ph idx="1"/>
          </p:nvPr>
        </p:nvSpPr>
        <p:spPr/>
        <p:txBody>
          <a:bodyPr>
            <a:normAutofit/>
          </a:bodyPr>
          <a:lstStyle/>
          <a:p>
            <a:pPr marL="609600" indent="-609600" algn="l" eaLnBrk="1" hangingPunct="1">
              <a:buClr>
                <a:srgbClr val="FFFF00"/>
              </a:buClr>
              <a:buSzPct val="90000"/>
              <a:buFont typeface="Times New Roman" panose="02020603050405020304" pitchFamily="18" charset="0"/>
              <a:buChar char="*"/>
            </a:pPr>
            <a:r>
              <a:rPr lang="en-US" altLang="en-US" sz="3200" b="1" dirty="0">
                <a:solidFill>
                  <a:srgbClr val="002060"/>
                </a:solidFill>
                <a:effectLst/>
                <a:latin typeface="Arial Narrow" panose="020B0606020202030204" pitchFamily="34" charset="0"/>
              </a:rPr>
              <a:t>Approval from inspectorate of factories</a:t>
            </a:r>
          </a:p>
          <a:p>
            <a:pPr marL="609600" indent="-609600" algn="l" eaLnBrk="1" hangingPunct="1">
              <a:buClr>
                <a:srgbClr val="FFFF00"/>
              </a:buClr>
              <a:buSzPct val="90000"/>
              <a:buFont typeface="Times New Roman" panose="02020603050405020304" pitchFamily="18" charset="0"/>
              <a:buChar char="*"/>
            </a:pPr>
            <a:r>
              <a:rPr lang="en-US" altLang="en-US" sz="3200" b="1" dirty="0">
                <a:solidFill>
                  <a:srgbClr val="002060"/>
                </a:solidFill>
                <a:effectLst/>
                <a:latin typeface="Arial Narrow" panose="020B0606020202030204" pitchFamily="34" charset="0"/>
              </a:rPr>
              <a:t>Pollution control clearance wherever required </a:t>
            </a:r>
          </a:p>
          <a:p>
            <a:pPr marL="609600" indent="-609600" algn="l" eaLnBrk="1" hangingPunct="1">
              <a:buClr>
                <a:srgbClr val="FFFF00"/>
              </a:buClr>
              <a:buSzPct val="90000"/>
              <a:buFont typeface="Times New Roman" panose="02020603050405020304" pitchFamily="18" charset="0"/>
              <a:buChar char="*"/>
            </a:pPr>
            <a:r>
              <a:rPr lang="en-US" altLang="en-US" sz="3200" b="1" dirty="0">
                <a:solidFill>
                  <a:srgbClr val="002060"/>
                </a:solidFill>
                <a:effectLst/>
                <a:latin typeface="Arial Narrow" panose="020B0606020202030204" pitchFamily="34" charset="0"/>
              </a:rPr>
              <a:t>Any other approval as may be required from the state govt.</a:t>
            </a:r>
          </a:p>
          <a:p>
            <a:pPr marL="609600" indent="-609600" algn="l" eaLnBrk="1" hangingPunct="1">
              <a:buClr>
                <a:srgbClr val="FFFF00"/>
              </a:buClr>
              <a:buSzPct val="90000"/>
              <a:buFont typeface="Times New Roman" panose="02020603050405020304" pitchFamily="18" charset="0"/>
              <a:buChar char="*"/>
            </a:pPr>
            <a:endParaRPr lang="en-US" altLang="en-US" sz="3200" b="1" dirty="0">
              <a:solidFill>
                <a:srgbClr val="002060"/>
              </a:solidFill>
              <a:effectLst/>
              <a:latin typeface="Arial Narrow" panose="020B0606020202030204" pitchFamily="34" charset="0"/>
            </a:endParaRPr>
          </a:p>
          <a:p>
            <a:pPr marL="609600" indent="-609600" algn="l" eaLnBrk="1" hangingPunct="1">
              <a:buClr>
                <a:srgbClr val="FFFF00"/>
              </a:buClr>
              <a:buSzPct val="90000"/>
            </a:pPr>
            <a:r>
              <a:rPr lang="en-US" altLang="en-US" sz="3200" b="1" dirty="0">
                <a:solidFill>
                  <a:srgbClr val="002060"/>
                </a:solidFill>
                <a:effectLst/>
                <a:latin typeface="Arial Narrow" panose="020B0606020202030204" pitchFamily="34" charset="0"/>
              </a:rPr>
              <a:t>2.	The Development Commissioner shall get the proposal scrutinized &amp; get it placed before the Approval Committee for its consideration. </a:t>
            </a:r>
          </a:p>
          <a:p>
            <a:endParaRPr lang="en-IN" dirty="0"/>
          </a:p>
        </p:txBody>
      </p:sp>
    </p:spTree>
    <p:extLst>
      <p:ext uri="{BB962C8B-B14F-4D97-AF65-F5344CB8AC3E}">
        <p14:creationId xmlns:p14="http://schemas.microsoft.com/office/powerpoint/2010/main" val="2127811601"/>
      </p:ext>
    </p:extLst>
  </p:cSld>
  <p:clrMapOvr>
    <a:overrideClrMapping bg1="lt1" tx1="dk1" bg2="lt2" tx2="dk2" accent1="accent1" accent2="accent2" accent3="accent3" accent4="accent4" accent5="accent5" accent6="accent6" hlink="hlink" folHlink="folHlink"/>
  </p:clrMapOvr>
</p:sld>
</file>

<file path=ppt/slides/slide19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DB81-3F6C-888F-E538-C5DA4EDAFD3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C7A1C1E-1251-6097-362E-96051CFFDD62}"/>
              </a:ext>
            </a:extLst>
          </p:cNvPr>
          <p:cNvSpPr>
            <a:spLocks noGrp="1"/>
          </p:cNvSpPr>
          <p:nvPr>
            <p:ph idx="1"/>
          </p:nvPr>
        </p:nvSpPr>
        <p:spPr/>
        <p:txBody>
          <a:bodyPr>
            <a:normAutofit fontScale="92500"/>
          </a:bodyPr>
          <a:lstStyle/>
          <a:p>
            <a:pPr algn="l" eaLnBrk="1" hangingPunct="1">
              <a:buClr>
                <a:srgbClr val="FFFF00"/>
              </a:buClr>
            </a:pPr>
            <a:r>
              <a:rPr lang="en-US" altLang="en-US" sz="3200" b="1" dirty="0">
                <a:solidFill>
                  <a:srgbClr val="002060"/>
                </a:solidFill>
                <a:effectLst/>
                <a:latin typeface="Arial Narrow" panose="020B0606020202030204" pitchFamily="34" charset="0"/>
              </a:rPr>
              <a:t>The Approval Committee shall approve the proposal if it fulfills the following requirements ,namely:</a:t>
            </a:r>
          </a:p>
          <a:p>
            <a:pPr algn="l" eaLnBrk="1" hangingPunct="1">
              <a:buClr>
                <a:srgbClr val="FFFF00"/>
              </a:buClr>
              <a:buSzTx/>
              <a:buFont typeface="Times New Roman" panose="02020603050405020304" pitchFamily="18" charset="0"/>
              <a:buChar char="*"/>
            </a:pPr>
            <a:endParaRPr lang="en-US" altLang="en-US" sz="3200" b="1" dirty="0">
              <a:solidFill>
                <a:srgbClr val="002060"/>
              </a:solidFill>
              <a:effectLst/>
              <a:latin typeface="Arial Narrow" panose="020B0606020202030204" pitchFamily="34" charset="0"/>
            </a:endParaRPr>
          </a:p>
          <a:p>
            <a:pPr algn="l" eaLnBrk="1" hangingPunct="1">
              <a:buClr>
                <a:srgbClr val="FFFF00"/>
              </a:buClr>
              <a:buSzTx/>
              <a:buFont typeface="Times New Roman" panose="02020603050405020304" pitchFamily="18" charset="0"/>
              <a:buChar char="*"/>
            </a:pPr>
            <a:r>
              <a:rPr lang="en-US" altLang="en-US" sz="3200" b="1" dirty="0">
                <a:solidFill>
                  <a:srgbClr val="002060"/>
                </a:solidFill>
                <a:effectLst/>
                <a:latin typeface="Arial Narrow" panose="020B0606020202030204" pitchFamily="34" charset="0"/>
              </a:rPr>
              <a:t> The proposal meets with the positive net foreign exchange   earning requirement as provided in Rule, 53.</a:t>
            </a:r>
          </a:p>
          <a:p>
            <a:pPr algn="l" eaLnBrk="1" hangingPunct="1">
              <a:buClr>
                <a:srgbClr val="FFFF00"/>
              </a:buClr>
              <a:buSzTx/>
              <a:buFont typeface="Times New Roman" panose="02020603050405020304" pitchFamily="18" charset="0"/>
              <a:buChar char="*"/>
            </a:pPr>
            <a:endParaRPr lang="en-US" altLang="en-US" sz="3200" b="1" dirty="0">
              <a:solidFill>
                <a:srgbClr val="002060"/>
              </a:solidFill>
              <a:effectLst/>
              <a:latin typeface="Arial Narrow" panose="020B0606020202030204" pitchFamily="34" charset="0"/>
            </a:endParaRPr>
          </a:p>
          <a:p>
            <a:pPr algn="l" eaLnBrk="1" hangingPunct="1">
              <a:buClr>
                <a:srgbClr val="FFFF00"/>
              </a:buClr>
              <a:buSzTx/>
              <a:buFont typeface="Times New Roman" panose="02020603050405020304" pitchFamily="18" charset="0"/>
              <a:buChar char="*"/>
            </a:pPr>
            <a:r>
              <a:rPr lang="en-US" altLang="en-US" sz="3200" b="1" dirty="0">
                <a:solidFill>
                  <a:srgbClr val="002060"/>
                </a:solidFill>
                <a:effectLst/>
                <a:latin typeface="Arial Narrow" panose="020B0606020202030204" pitchFamily="34" charset="0"/>
              </a:rPr>
              <a:t> Availability of space &amp; other infrastructure support applied for is confirmed by the Unit in writing by way of a provisional offer of space.</a:t>
            </a:r>
          </a:p>
          <a:p>
            <a:endParaRPr lang="en-IN" dirty="0">
              <a:solidFill>
                <a:srgbClr val="002060"/>
              </a:solidFill>
            </a:endParaRPr>
          </a:p>
        </p:txBody>
      </p:sp>
    </p:spTree>
    <p:extLst>
      <p:ext uri="{BB962C8B-B14F-4D97-AF65-F5344CB8AC3E}">
        <p14:creationId xmlns:p14="http://schemas.microsoft.com/office/powerpoint/2010/main" val="31502560"/>
      </p:ext>
    </p:extLst>
  </p:cSld>
  <p:clrMapOvr>
    <a:overrideClrMapping bg1="lt1" tx1="dk1" bg2="lt2" tx2="dk2" accent1="accent1" accent2="accent2" accent3="accent3" accent4="accent4" accent5="accent5" accent6="accent6" hlink="hlink" folHlink="folHlink"/>
  </p:clrMapOvr>
</p:sld>
</file>

<file path=ppt/slides/slide19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2085-AF99-9073-F463-DEFF6E15140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75AC146-011D-0D85-6987-1407E495E421}"/>
              </a:ext>
            </a:extLst>
          </p:cNvPr>
          <p:cNvSpPr>
            <a:spLocks noGrp="1"/>
          </p:cNvSpPr>
          <p:nvPr>
            <p:ph idx="1"/>
          </p:nvPr>
        </p:nvSpPr>
        <p:spPr/>
        <p:txBody>
          <a:bodyPr>
            <a:normAutofit/>
          </a:bodyPr>
          <a:lstStyle/>
          <a:p>
            <a:pPr eaLnBrk="1" hangingPunct="1">
              <a:buClr>
                <a:srgbClr val="FFFF00"/>
              </a:buClr>
              <a:buSzPct val="95000"/>
              <a:buFont typeface="Times New Roman" panose="02020603050405020304" pitchFamily="18" charset="0"/>
              <a:buChar char="*"/>
            </a:pPr>
            <a:r>
              <a:rPr lang="en-US" altLang="en-US" sz="2000" b="1" dirty="0">
                <a:solidFill>
                  <a:srgbClr val="002060"/>
                </a:solidFill>
                <a:effectLst/>
                <a:latin typeface="Arial Narrow" panose="020B0606020202030204" pitchFamily="34" charset="0"/>
              </a:rPr>
              <a:t>The applicant undertakes to fulfill the environmental &amp; pollution control norms, as may be applicable.</a:t>
            </a:r>
          </a:p>
          <a:p>
            <a:pPr eaLnBrk="1" hangingPunct="1">
              <a:buClr>
                <a:srgbClr val="FFFF00"/>
              </a:buClr>
              <a:buSzPct val="95000"/>
              <a:buFont typeface="Times New Roman" panose="02020603050405020304" pitchFamily="18" charset="0"/>
              <a:buChar char="*"/>
            </a:pPr>
            <a:endParaRPr lang="en-US" altLang="en-US" sz="2000" b="1" dirty="0">
              <a:solidFill>
                <a:srgbClr val="002060"/>
              </a:solidFill>
              <a:effectLst/>
              <a:latin typeface="Arial Narrow" panose="020B0606020202030204" pitchFamily="34" charset="0"/>
            </a:endParaRPr>
          </a:p>
          <a:p>
            <a:pPr eaLnBrk="1" hangingPunct="1">
              <a:buClr>
                <a:srgbClr val="FFFF00"/>
              </a:buClr>
              <a:buSzPct val="95000"/>
              <a:buFont typeface="Times New Roman" panose="02020603050405020304" pitchFamily="18" charset="0"/>
              <a:buChar char="*"/>
            </a:pPr>
            <a:r>
              <a:rPr lang="en-US" altLang="en-US" sz="2000" b="1" dirty="0">
                <a:solidFill>
                  <a:srgbClr val="002060"/>
                </a:solidFill>
                <a:effectLst/>
                <a:latin typeface="Arial Narrow" panose="020B0606020202030204" pitchFamily="34" charset="0"/>
              </a:rPr>
              <a:t>The applicant submits proof of residence namely, passport or ration card or driving license or voter identity card or any other proof of the proprietors or partners of partnership firms or directors of the company, as the case may be, to the satisfaction of the Development Commissioner.</a:t>
            </a:r>
          </a:p>
          <a:p>
            <a:pPr eaLnBrk="1" hangingPunct="1">
              <a:buClr>
                <a:srgbClr val="FFFF00"/>
              </a:buClr>
              <a:buSzPct val="95000"/>
              <a:buFont typeface="Times New Roman" panose="02020603050405020304" pitchFamily="18" charset="0"/>
              <a:buChar char="*"/>
            </a:pPr>
            <a:endParaRPr lang="en-US" altLang="en-US" sz="2000" b="1" dirty="0">
              <a:solidFill>
                <a:srgbClr val="002060"/>
              </a:solidFill>
              <a:effectLst/>
              <a:latin typeface="Arial Narrow" panose="020B0606020202030204" pitchFamily="34" charset="0"/>
            </a:endParaRPr>
          </a:p>
          <a:p>
            <a:pPr eaLnBrk="1" hangingPunct="1">
              <a:buClr>
                <a:srgbClr val="FFFF00"/>
              </a:buClr>
              <a:buSzPct val="95000"/>
              <a:buFont typeface="Times New Roman" panose="02020603050405020304" pitchFamily="18" charset="0"/>
              <a:buChar char="*"/>
            </a:pPr>
            <a:r>
              <a:rPr lang="en-US" altLang="en-US" sz="2000" b="1" dirty="0">
                <a:solidFill>
                  <a:srgbClr val="002060"/>
                </a:solidFill>
                <a:effectLst/>
                <a:latin typeface="Arial Narrow" panose="020B0606020202030204" pitchFamily="34" charset="0"/>
              </a:rPr>
              <a:t>The applicant submits the Income – Tax Returns, along with Annexure of the proprietors or partners, or in the case of a company Audited balance sheet for the last 3 years of the company.  </a:t>
            </a:r>
          </a:p>
          <a:p>
            <a:endParaRPr lang="en-IN" dirty="0">
              <a:solidFill>
                <a:srgbClr val="002060"/>
              </a:solidFill>
            </a:endParaRPr>
          </a:p>
        </p:txBody>
      </p:sp>
    </p:spTree>
    <p:extLst>
      <p:ext uri="{BB962C8B-B14F-4D97-AF65-F5344CB8AC3E}">
        <p14:creationId xmlns:p14="http://schemas.microsoft.com/office/powerpoint/2010/main" val="4161912542"/>
      </p:ext>
    </p:extLst>
  </p:cSld>
  <p:clrMapOvr>
    <a:overrideClrMapping bg1="lt1" tx1="dk1" bg2="lt2" tx2="dk2" accent1="accent1" accent2="accent2" accent3="accent3" accent4="accent4" accent5="accent5" accent6="accent6" hlink="hlink" folHlink="folHlink"/>
  </p:clrMapOvr>
</p:sld>
</file>

<file path=ppt/slides/slide19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8A6F-5D19-9875-DFFC-BA707BC1ED8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BFB2AA9-9070-F56A-44B8-08AC946A34F5}"/>
              </a:ext>
            </a:extLst>
          </p:cNvPr>
          <p:cNvSpPr>
            <a:spLocks noGrp="1"/>
          </p:cNvSpPr>
          <p:nvPr>
            <p:ph idx="1"/>
          </p:nvPr>
        </p:nvSpPr>
        <p:spPr/>
        <p:txBody>
          <a:bodyPr>
            <a:normAutofit/>
          </a:bodyPr>
          <a:lstStyle/>
          <a:p>
            <a:pPr marL="685800" indent="-685800" algn="l" eaLnBrk="1" hangingPunct="1">
              <a:buClr>
                <a:srgbClr val="FFFF00"/>
              </a:buClr>
              <a:buFont typeface="Wingdings" pitchFamily="2" charset="2"/>
              <a:buAutoNum type="arabicPeriod"/>
            </a:pPr>
            <a:r>
              <a:rPr lang="en-US" altLang="en-US" sz="2400" b="1" dirty="0">
                <a:solidFill>
                  <a:srgbClr val="002060"/>
                </a:solidFill>
                <a:effectLst/>
                <a:latin typeface="Arial Narrow" panose="020B0606020202030204" pitchFamily="34" charset="0"/>
              </a:rPr>
              <a:t>On approval of a proposal under Rules 18 &amp; 19, Development Commissioner shall issue a letter of Approval in form – G for setting up of the unit.</a:t>
            </a:r>
          </a:p>
          <a:p>
            <a:pPr marL="685800" indent="-685800" algn="l" eaLnBrk="1" hangingPunct="1">
              <a:buClr>
                <a:srgbClr val="FFFF00"/>
              </a:buClr>
              <a:buFont typeface="Wingdings" pitchFamily="2" charset="2"/>
              <a:buAutoNum type="arabicPeriod"/>
            </a:pPr>
            <a:endParaRPr lang="en-US" altLang="en-US" sz="2400" b="1" dirty="0">
              <a:solidFill>
                <a:srgbClr val="002060"/>
              </a:solidFill>
              <a:effectLst/>
              <a:latin typeface="Arial Narrow" panose="020B0606020202030204" pitchFamily="34" charset="0"/>
            </a:endParaRPr>
          </a:p>
          <a:p>
            <a:pPr marL="685800" indent="-685800" algn="l" eaLnBrk="1" hangingPunct="1">
              <a:buClr>
                <a:srgbClr val="FFFF00"/>
              </a:buClr>
              <a:buFont typeface="Wingdings" pitchFamily="2" charset="2"/>
              <a:buAutoNum type="arabicPeriod"/>
            </a:pPr>
            <a:r>
              <a:rPr lang="en-US" altLang="en-US" sz="2400" b="1" dirty="0">
                <a:solidFill>
                  <a:srgbClr val="002060"/>
                </a:solidFill>
                <a:effectLst/>
                <a:latin typeface="Arial Narrow" panose="020B0606020202030204" pitchFamily="34" charset="0"/>
              </a:rPr>
              <a:t>The letter of approval shall specify the items of the manufacture or particulars of service activity including trading or warehousing, projected Annual Export &amp; net foreign exchange earning for the 1st five years of operations , limitations, if any on Domestic Tariff Area  sale of finished goods, by products &amp; rejects &amp; other terms &amp; conditions if any, stipulated by the Board or Approval Committee. </a:t>
            </a:r>
          </a:p>
          <a:p>
            <a:endParaRPr lang="en-IN" sz="2400" dirty="0">
              <a:solidFill>
                <a:srgbClr val="002060"/>
              </a:solidFill>
            </a:endParaRPr>
          </a:p>
        </p:txBody>
      </p:sp>
    </p:spTree>
    <p:extLst>
      <p:ext uri="{BB962C8B-B14F-4D97-AF65-F5344CB8AC3E}">
        <p14:creationId xmlns:p14="http://schemas.microsoft.com/office/powerpoint/2010/main" val="1076624905"/>
      </p:ext>
    </p:extLst>
  </p:cSld>
  <p:clrMapOvr>
    <a:overrideClrMapping bg1="lt1" tx1="dk1" bg2="lt2" tx2="dk2" accent1="accent1" accent2="accent2" accent3="accent3" accent4="accent4" accent5="accent5" accent6="accent6" hlink="hlink" folHlink="folHlink"/>
  </p:clrMapOvr>
</p:sld>
</file>

<file path=ppt/slides/slide19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7966-FF87-6227-8045-F6962535E739}"/>
              </a:ext>
            </a:extLst>
          </p:cNvPr>
          <p:cNvSpPr>
            <a:spLocks noGrp="1"/>
          </p:cNvSpPr>
          <p:nvPr>
            <p:ph type="title"/>
          </p:nvPr>
        </p:nvSpPr>
        <p:spPr/>
        <p:txBody>
          <a:bodyPr>
            <a:normAutofit fontScale="90000"/>
          </a:bodyPr>
          <a:lstStyle/>
          <a:p>
            <a:r>
              <a:rPr lang="en-US" altLang="en-US" sz="4400" b="1" i="1" dirty="0">
                <a:solidFill>
                  <a:srgbClr val="002060"/>
                </a:solidFill>
              </a:rPr>
              <a:t>Import &amp; Procurement </a:t>
            </a:r>
            <a:br>
              <a:rPr lang="en-US" altLang="en-US" sz="4400" b="1" i="1" dirty="0">
                <a:solidFill>
                  <a:srgbClr val="002060"/>
                </a:solidFill>
              </a:rPr>
            </a:br>
            <a:endParaRPr lang="en-IN" dirty="0">
              <a:solidFill>
                <a:srgbClr val="002060"/>
              </a:solidFill>
            </a:endParaRPr>
          </a:p>
        </p:txBody>
      </p:sp>
      <p:sp>
        <p:nvSpPr>
          <p:cNvPr id="3" name="Content Placeholder 2">
            <a:extLst>
              <a:ext uri="{FF2B5EF4-FFF2-40B4-BE49-F238E27FC236}">
                <a16:creationId xmlns:a16="http://schemas.microsoft.com/office/drawing/2014/main" id="{E7075EEE-FC7A-9F60-B5EB-5A179B7EBA72}"/>
              </a:ext>
            </a:extLst>
          </p:cNvPr>
          <p:cNvSpPr>
            <a:spLocks noGrp="1"/>
          </p:cNvSpPr>
          <p:nvPr>
            <p:ph idx="1"/>
          </p:nvPr>
        </p:nvSpPr>
        <p:spPr/>
        <p:txBody>
          <a:bodyPr/>
          <a:lstStyle/>
          <a:p>
            <a:r>
              <a:rPr lang="en-US" altLang="en-US" sz="3200" b="1" dirty="0">
                <a:solidFill>
                  <a:srgbClr val="002060"/>
                </a:solidFill>
                <a:effectLst/>
                <a:latin typeface="Arial Narrow" panose="020B0606020202030204" pitchFamily="34" charset="0"/>
              </a:rPr>
              <a:t>A unit may import or procure from the DTA without payment of duty, taxes or procure from DTA after availing export entitlement or procure from other units in the same or other SEZ or from EOU or STP or EHTP or BTP, all type of goods</a:t>
            </a:r>
            <a:endParaRPr lang="en-IN" dirty="0">
              <a:solidFill>
                <a:srgbClr val="002060"/>
              </a:solidFill>
            </a:endParaRPr>
          </a:p>
        </p:txBody>
      </p:sp>
    </p:spTree>
    <p:extLst>
      <p:ext uri="{BB962C8B-B14F-4D97-AF65-F5344CB8AC3E}">
        <p14:creationId xmlns:p14="http://schemas.microsoft.com/office/powerpoint/2010/main" val="736792482"/>
      </p:ext>
    </p:extLst>
  </p:cSld>
  <p:clrMapOvr>
    <a:overrideClrMapping bg1="lt1" tx1="dk1" bg2="lt2" tx2="dk2" accent1="accent1" accent2="accent2" accent3="accent3" accent4="accent4" accent5="accent5" accent6="accent6" hlink="hlink" folHlink="folHlink"/>
  </p:clrMapOvr>
</p:sld>
</file>

<file path=ppt/slides/slide19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F84B-7E77-3967-1B04-E642DF809EE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BBB870C-EECD-EC32-7D33-17F21984C347}"/>
              </a:ext>
            </a:extLst>
          </p:cNvPr>
          <p:cNvSpPr>
            <a:spLocks noGrp="1"/>
          </p:cNvSpPr>
          <p:nvPr>
            <p:ph idx="1"/>
          </p:nvPr>
        </p:nvSpPr>
        <p:spPr/>
        <p:txBody>
          <a:bodyPr>
            <a:normAutofit/>
          </a:bodyPr>
          <a:lstStyle/>
          <a:p>
            <a:pPr algn="l" eaLnBrk="1" hangingPunct="1">
              <a:buClr>
                <a:srgbClr val="FFFF00"/>
              </a:buClr>
              <a:buSzTx/>
              <a:buFont typeface="Times New Roman" panose="02020603050405020304" pitchFamily="18" charset="0"/>
              <a:buChar char="*"/>
            </a:pPr>
            <a:r>
              <a:rPr lang="en-US" altLang="en-US" sz="2800" b="1" dirty="0">
                <a:solidFill>
                  <a:srgbClr val="002060"/>
                </a:solidFill>
                <a:effectLst/>
                <a:latin typeface="Arial Narrow" panose="020B0606020202030204" pitchFamily="34" charset="0"/>
              </a:rPr>
              <a:t> The assessment of imports by a developer or a unit shall be on the basis of self declaration &amp; shall not be subject to routine examination except in case of procurement from DTA under the claim of Export entitlements.</a:t>
            </a:r>
          </a:p>
          <a:p>
            <a:pPr algn="l" eaLnBrk="1" hangingPunct="1">
              <a:buClr>
                <a:srgbClr val="FFFF00"/>
              </a:buClr>
              <a:buSzTx/>
              <a:buFont typeface="Times New Roman" panose="02020603050405020304" pitchFamily="18" charset="0"/>
              <a:buChar char="*"/>
            </a:pPr>
            <a:endParaRPr lang="en-US" altLang="en-US" sz="2800" b="1" dirty="0">
              <a:solidFill>
                <a:srgbClr val="002060"/>
              </a:solidFill>
              <a:effectLst/>
              <a:latin typeface="Arial Narrow" panose="020B0606020202030204" pitchFamily="34" charset="0"/>
            </a:endParaRPr>
          </a:p>
          <a:p>
            <a:pPr algn="l" eaLnBrk="1" hangingPunct="1">
              <a:buClr>
                <a:srgbClr val="FFFF00"/>
              </a:buClr>
              <a:buSzTx/>
              <a:buFont typeface="Times New Roman" panose="02020603050405020304" pitchFamily="18" charset="0"/>
              <a:buChar char="*"/>
            </a:pPr>
            <a:r>
              <a:rPr lang="en-US" altLang="en-US" sz="2800" b="1" dirty="0">
                <a:solidFill>
                  <a:srgbClr val="002060"/>
                </a:solidFill>
                <a:effectLst/>
                <a:latin typeface="Arial Narrow" panose="020B0606020202030204" pitchFamily="34" charset="0"/>
              </a:rPr>
              <a:t>  If examination of any import / export goods procured from DTA is required, the same shall be carried out at the gate of SEZ unless requested at unit &amp; specifically permitted in writing by the specified officer. </a:t>
            </a:r>
            <a:endParaRPr lang="en-IN" sz="2800" dirty="0">
              <a:solidFill>
                <a:srgbClr val="002060"/>
              </a:solidFill>
            </a:endParaRPr>
          </a:p>
        </p:txBody>
      </p:sp>
    </p:spTree>
    <p:extLst>
      <p:ext uri="{BB962C8B-B14F-4D97-AF65-F5344CB8AC3E}">
        <p14:creationId xmlns:p14="http://schemas.microsoft.com/office/powerpoint/2010/main" val="438741573"/>
      </p:ext>
    </p:extLst>
  </p:cSld>
  <p:clrMapOvr>
    <a:overrideClrMapping bg1="lt1" tx1="dk1" bg2="lt2" tx2="dk2" accent1="accent1" accent2="accent2" accent3="accent3" accent4="accent4" accent5="accent5" accent6="accent6" hlink="hlink" folHlink="folHlink"/>
  </p:clrMapOvr>
</p:sld>
</file>

<file path=ppt/slides/slide19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D181-C1F8-A309-470B-83D230F6B3B3}"/>
              </a:ext>
            </a:extLst>
          </p:cNvPr>
          <p:cNvSpPr>
            <a:spLocks noGrp="1"/>
          </p:cNvSpPr>
          <p:nvPr>
            <p:ph type="title"/>
          </p:nvPr>
        </p:nvSpPr>
        <p:spPr/>
        <p:txBody>
          <a:bodyPr/>
          <a:lstStyle/>
          <a:p>
            <a:r>
              <a:rPr lang="en-IN" dirty="0"/>
              <a:t>Rule 28</a:t>
            </a:r>
          </a:p>
        </p:txBody>
      </p:sp>
      <p:sp>
        <p:nvSpPr>
          <p:cNvPr id="3" name="Content Placeholder 2">
            <a:extLst>
              <a:ext uri="{FF2B5EF4-FFF2-40B4-BE49-F238E27FC236}">
                <a16:creationId xmlns:a16="http://schemas.microsoft.com/office/drawing/2014/main" id="{086BB56B-6B16-F742-00C8-D0C5928A45D6}"/>
              </a:ext>
            </a:extLst>
          </p:cNvPr>
          <p:cNvSpPr>
            <a:spLocks noGrp="1"/>
          </p:cNvSpPr>
          <p:nvPr>
            <p:ph idx="1"/>
          </p:nvPr>
        </p:nvSpPr>
        <p:spPr/>
        <p:txBody>
          <a:bodyPr/>
          <a:lstStyle/>
          <a:p>
            <a:pPr marL="609600" indent="-609600" algn="l" eaLnBrk="1" hangingPunct="1">
              <a:lnSpc>
                <a:spcPct val="90000"/>
              </a:lnSpc>
              <a:buClr>
                <a:srgbClr val="FFFF00"/>
              </a:buClr>
              <a:buSzPct val="105000"/>
            </a:pPr>
            <a:r>
              <a:rPr lang="en-US" altLang="en-US" sz="2000" b="1" dirty="0">
                <a:solidFill>
                  <a:srgbClr val="002060"/>
                </a:solidFill>
                <a:effectLst/>
                <a:latin typeface="Arial Narrow" panose="020B0606020202030204" pitchFamily="34" charset="0"/>
              </a:rPr>
              <a:t>A unit may import goods directly in to the SEZ or through any other-</a:t>
            </a:r>
          </a:p>
          <a:p>
            <a:pPr marL="609600" indent="-609600" algn="l" eaLnBrk="1" hangingPunct="1">
              <a:lnSpc>
                <a:spcPct val="90000"/>
              </a:lnSpc>
              <a:buClr>
                <a:srgbClr val="FFFF00"/>
              </a:buClr>
              <a:buSzPct val="105000"/>
              <a:buFont typeface="Times New Roman" panose="02020603050405020304" pitchFamily="18" charset="0"/>
              <a:buChar char="*"/>
            </a:pPr>
            <a:r>
              <a:rPr lang="en-US" altLang="en-US" sz="2000" b="1" dirty="0">
                <a:solidFill>
                  <a:srgbClr val="002060"/>
                </a:solidFill>
                <a:effectLst/>
                <a:latin typeface="Arial Narrow" panose="020B0606020202030204" pitchFamily="34" charset="0"/>
              </a:rPr>
              <a:t>Ports or Airports</a:t>
            </a:r>
          </a:p>
          <a:p>
            <a:pPr marL="609600" indent="-609600" algn="l" eaLnBrk="1" hangingPunct="1">
              <a:lnSpc>
                <a:spcPct val="90000"/>
              </a:lnSpc>
              <a:buClr>
                <a:srgbClr val="FFFF00"/>
              </a:buClr>
              <a:buSzPct val="105000"/>
              <a:buFont typeface="Times New Roman" panose="02020603050405020304" pitchFamily="18" charset="0"/>
              <a:buChar char="*"/>
            </a:pPr>
            <a:r>
              <a:rPr lang="en-US" altLang="en-US" sz="2000" b="1" dirty="0">
                <a:solidFill>
                  <a:srgbClr val="002060"/>
                </a:solidFill>
                <a:effectLst/>
                <a:latin typeface="Arial Narrow" panose="020B0606020202030204" pitchFamily="34" charset="0"/>
              </a:rPr>
              <a:t>Land customs stations </a:t>
            </a:r>
          </a:p>
          <a:p>
            <a:pPr marL="609600" indent="-609600" algn="l" eaLnBrk="1" hangingPunct="1">
              <a:lnSpc>
                <a:spcPct val="90000"/>
              </a:lnSpc>
              <a:buClr>
                <a:srgbClr val="FFFF00"/>
              </a:buClr>
              <a:buSzPct val="105000"/>
              <a:buFont typeface="Times New Roman" panose="02020603050405020304" pitchFamily="18" charset="0"/>
              <a:buChar char="*"/>
            </a:pPr>
            <a:r>
              <a:rPr lang="en-US" altLang="en-US" sz="2000" b="1" dirty="0">
                <a:solidFill>
                  <a:srgbClr val="002060"/>
                </a:solidFill>
                <a:effectLst/>
                <a:latin typeface="Arial Narrow" panose="020B0606020202030204" pitchFamily="34" charset="0"/>
              </a:rPr>
              <a:t>Inland container depots</a:t>
            </a:r>
          </a:p>
          <a:p>
            <a:pPr marL="609600" indent="-609600" algn="l" eaLnBrk="1" hangingPunct="1">
              <a:lnSpc>
                <a:spcPct val="90000"/>
              </a:lnSpc>
              <a:buClr>
                <a:srgbClr val="FFFF00"/>
              </a:buClr>
              <a:buSzPct val="105000"/>
              <a:buFont typeface="Times New Roman" panose="02020603050405020304" pitchFamily="18" charset="0"/>
              <a:buChar char="*"/>
            </a:pPr>
            <a:r>
              <a:rPr lang="en-US" altLang="en-US" sz="2000" b="1" dirty="0">
                <a:solidFill>
                  <a:srgbClr val="002060"/>
                </a:solidFill>
                <a:effectLst/>
                <a:latin typeface="Arial Narrow" panose="020B0606020202030204" pitchFamily="34" charset="0"/>
              </a:rPr>
              <a:t>Foreign post offices </a:t>
            </a:r>
          </a:p>
          <a:p>
            <a:pPr marL="609600" indent="-609600" algn="l" eaLnBrk="1" hangingPunct="1">
              <a:lnSpc>
                <a:spcPct val="90000"/>
              </a:lnSpc>
              <a:buClr>
                <a:srgbClr val="FFFF00"/>
              </a:buClr>
              <a:buSzPct val="105000"/>
              <a:buFont typeface="Times New Roman" panose="02020603050405020304" pitchFamily="18" charset="0"/>
              <a:buChar char="*"/>
            </a:pPr>
            <a:r>
              <a:rPr lang="en-US" altLang="en-US" sz="2000" b="1" dirty="0">
                <a:solidFill>
                  <a:srgbClr val="002060"/>
                </a:solidFill>
                <a:effectLst/>
                <a:latin typeface="Arial Narrow" panose="020B0606020202030204" pitchFamily="34" charset="0"/>
              </a:rPr>
              <a:t>Authorized couriers or </a:t>
            </a:r>
          </a:p>
          <a:p>
            <a:pPr marL="609600" indent="-609600" algn="l" eaLnBrk="1" hangingPunct="1">
              <a:lnSpc>
                <a:spcPct val="90000"/>
              </a:lnSpc>
              <a:buClr>
                <a:srgbClr val="FFFF00"/>
              </a:buClr>
              <a:buSzPct val="105000"/>
              <a:buFont typeface="Times New Roman" panose="02020603050405020304" pitchFamily="18" charset="0"/>
              <a:buChar char="*"/>
            </a:pPr>
            <a:r>
              <a:rPr lang="en-US" altLang="en-US" sz="2000" b="1" dirty="0">
                <a:solidFill>
                  <a:srgbClr val="002060"/>
                </a:solidFill>
                <a:effectLst/>
                <a:latin typeface="Arial Narrow" panose="020B0606020202030204" pitchFamily="34" charset="0"/>
              </a:rPr>
              <a:t>Through personal baggage of passengers authorized by SEZ or </a:t>
            </a:r>
          </a:p>
          <a:p>
            <a:pPr marL="609600" indent="-609600" algn="l" eaLnBrk="1" hangingPunct="1">
              <a:lnSpc>
                <a:spcPct val="90000"/>
              </a:lnSpc>
              <a:buClr>
                <a:srgbClr val="FFFF00"/>
              </a:buClr>
              <a:buSzPct val="105000"/>
              <a:buFont typeface="Times New Roman" panose="02020603050405020304" pitchFamily="18" charset="0"/>
              <a:buChar char="*"/>
            </a:pPr>
            <a:r>
              <a:rPr lang="en-US" altLang="en-US" sz="2000" b="1" dirty="0">
                <a:solidFill>
                  <a:srgbClr val="002060"/>
                </a:solidFill>
                <a:effectLst/>
                <a:latin typeface="Arial Narrow" panose="020B0606020202030204" pitchFamily="34" charset="0"/>
              </a:rPr>
              <a:t>Via satellite data communication such  as internet or any other telecommunication link </a:t>
            </a:r>
          </a:p>
          <a:p>
            <a:endParaRPr lang="en-IN" sz="2000" dirty="0">
              <a:solidFill>
                <a:srgbClr val="002060"/>
              </a:solidFill>
            </a:endParaRPr>
          </a:p>
        </p:txBody>
      </p:sp>
    </p:spTree>
    <p:extLst>
      <p:ext uri="{BB962C8B-B14F-4D97-AF65-F5344CB8AC3E}">
        <p14:creationId xmlns:p14="http://schemas.microsoft.com/office/powerpoint/2010/main" val="3470476707"/>
      </p:ext>
    </p:extLst>
  </p:cSld>
  <p:clrMapOvr>
    <a:overrideClrMapping bg1="lt1" tx1="dk1" bg2="lt2" tx2="dk2" accent1="accent1" accent2="accent2" accent3="accent3" accent4="accent4" accent5="accent5" accent6="accent6" hlink="hlink" folHlink="folHlink"/>
  </p:clrMapOvr>
</p:sld>
</file>

<file path=ppt/slides/slide19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5845-C0DB-084D-0CB5-36B320625DD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ADD88CC-2A49-1271-5CB3-29B73DEBA8AD}"/>
              </a:ext>
            </a:extLst>
          </p:cNvPr>
          <p:cNvSpPr>
            <a:spLocks noGrp="1"/>
          </p:cNvSpPr>
          <p:nvPr>
            <p:ph idx="1"/>
          </p:nvPr>
        </p:nvSpPr>
        <p:spPr/>
        <p:txBody>
          <a:bodyPr/>
          <a:lstStyle/>
          <a:p>
            <a:pPr marL="609600" indent="-609600" algn="l" eaLnBrk="1" hangingPunct="1">
              <a:lnSpc>
                <a:spcPct val="90000"/>
              </a:lnSpc>
              <a:buClr>
                <a:srgbClr val="FFFF00"/>
              </a:buClr>
              <a:buFontTx/>
              <a:buAutoNum type="arabicPeriod" startAt="2"/>
            </a:pPr>
            <a:r>
              <a:rPr lang="en-US" altLang="en-US" sz="2400" b="1" dirty="0">
                <a:solidFill>
                  <a:srgbClr val="002060"/>
                </a:solidFill>
                <a:effectLst/>
                <a:latin typeface="Arial Narrow" panose="020B0606020202030204" pitchFamily="34" charset="0"/>
              </a:rPr>
              <a:t>Goods imported through Ports or Airports, Land Customs Stations or Inland Container Depot shall be allowed to be transferred in full cargo load or less than container load cargo by direct transfer from such port or Airports, Land Customs Stations or Inland Container Depot to the SEZ.</a:t>
            </a:r>
          </a:p>
          <a:p>
            <a:pPr marL="609600" indent="-609600" algn="l" eaLnBrk="1" hangingPunct="1">
              <a:lnSpc>
                <a:spcPct val="90000"/>
              </a:lnSpc>
              <a:buClr>
                <a:srgbClr val="FFFF00"/>
              </a:buClr>
              <a:buFontTx/>
              <a:buAutoNum type="arabicPeriod" startAt="2"/>
            </a:pPr>
            <a:endParaRPr lang="en-US" altLang="en-US" sz="2400" b="1" dirty="0">
              <a:solidFill>
                <a:srgbClr val="002060"/>
              </a:solidFill>
              <a:effectLst/>
              <a:latin typeface="Arial Narrow" panose="020B0606020202030204" pitchFamily="34" charset="0"/>
            </a:endParaRPr>
          </a:p>
          <a:p>
            <a:pPr marL="609600" indent="-609600" algn="l" eaLnBrk="1" hangingPunct="1">
              <a:lnSpc>
                <a:spcPct val="90000"/>
              </a:lnSpc>
              <a:buClr>
                <a:srgbClr val="FFFF00"/>
              </a:buClr>
              <a:buFontTx/>
              <a:buAutoNum type="arabicPeriod" startAt="2"/>
            </a:pPr>
            <a:r>
              <a:rPr lang="en-US" altLang="en-US" sz="2400" b="1" dirty="0">
                <a:solidFill>
                  <a:srgbClr val="002060"/>
                </a:solidFill>
                <a:effectLst/>
                <a:latin typeface="Arial Narrow" panose="020B0606020202030204" pitchFamily="34" charset="0"/>
              </a:rPr>
              <a:t>The import of information technology enabled services including software shall also be allowed through data communication link, Internet, E-mail or any other electronic mode. </a:t>
            </a:r>
          </a:p>
          <a:p>
            <a:endParaRPr lang="en-IN" sz="2400" dirty="0">
              <a:solidFill>
                <a:srgbClr val="002060"/>
              </a:solidFill>
            </a:endParaRPr>
          </a:p>
        </p:txBody>
      </p:sp>
    </p:spTree>
    <p:extLst>
      <p:ext uri="{BB962C8B-B14F-4D97-AF65-F5344CB8AC3E}">
        <p14:creationId xmlns:p14="http://schemas.microsoft.com/office/powerpoint/2010/main" val="1664220374"/>
      </p:ext>
    </p:extLst>
  </p:cSld>
  <p:clrMapOvr>
    <a:overrideClrMapping bg1="lt1" tx1="dk1" bg2="lt2" tx2="dk2" accent1="accent1" accent2="accent2" accent3="accent3" accent4="accent4" accent5="accent5" accent6="accent6" hlink="hlink" folHlink="folHlink"/>
  </p:clrMapOvr>
</p:sld>
</file>

<file path=ppt/slides/slide19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2570-65D7-FC01-55BF-01BF18EDA0D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835CE9B-7719-3F66-7433-1B9980993793}"/>
              </a:ext>
            </a:extLst>
          </p:cNvPr>
          <p:cNvSpPr>
            <a:spLocks noGrp="1"/>
          </p:cNvSpPr>
          <p:nvPr>
            <p:ph idx="1"/>
          </p:nvPr>
        </p:nvSpPr>
        <p:spPr/>
        <p:txBody>
          <a:bodyPr/>
          <a:lstStyle/>
          <a:p>
            <a:pPr eaLnBrk="0" fontAlgn="base" hangingPunct="0">
              <a:spcBef>
                <a:spcPct val="0"/>
              </a:spcBef>
              <a:spcAft>
                <a:spcPct val="0"/>
              </a:spcAft>
              <a:buClr>
                <a:srgbClr val="FFFF00"/>
              </a:buClr>
              <a:buFontTx/>
              <a:buAutoNum type="arabicPeriod" startAt="4"/>
            </a:pPr>
            <a:r>
              <a:rPr lang="en-US" altLang="en-US" sz="2400" b="1" dirty="0">
                <a:solidFill>
                  <a:srgbClr val="002060"/>
                </a:solidFill>
              </a:rPr>
              <a:t>The unit or developer may also procure goods required for the authorized operation without payment of duty, from international exhibitions held in India or from bonded warehouses set up under the Foreign Trade Policy &amp; under the Customs Act in the DTA.</a:t>
            </a:r>
          </a:p>
          <a:p>
            <a:pPr eaLnBrk="0" fontAlgn="base" hangingPunct="0">
              <a:spcBef>
                <a:spcPct val="0"/>
              </a:spcBef>
              <a:spcAft>
                <a:spcPct val="0"/>
              </a:spcAft>
              <a:buClr>
                <a:srgbClr val="FFFF00"/>
              </a:buClr>
              <a:buFontTx/>
              <a:buAutoNum type="arabicPeriod" startAt="4"/>
            </a:pPr>
            <a:endParaRPr lang="en-US" altLang="en-US" sz="2400" b="1" dirty="0">
              <a:solidFill>
                <a:srgbClr val="002060"/>
              </a:solidFill>
            </a:endParaRPr>
          </a:p>
          <a:p>
            <a:pPr eaLnBrk="0" fontAlgn="base" hangingPunct="0">
              <a:spcBef>
                <a:spcPct val="0"/>
              </a:spcBef>
              <a:spcAft>
                <a:spcPct val="0"/>
              </a:spcAft>
              <a:buClr>
                <a:srgbClr val="FFFF00"/>
              </a:buClr>
              <a:buFontTx/>
              <a:buAutoNum type="arabicPeriod" startAt="4"/>
            </a:pPr>
            <a:endParaRPr lang="en-US" altLang="en-US" sz="2400" b="1" dirty="0">
              <a:solidFill>
                <a:srgbClr val="002060"/>
              </a:solidFill>
            </a:endParaRPr>
          </a:p>
          <a:p>
            <a:pPr eaLnBrk="0" fontAlgn="base" hangingPunct="0">
              <a:spcBef>
                <a:spcPct val="0"/>
              </a:spcBef>
              <a:spcAft>
                <a:spcPct val="0"/>
              </a:spcAft>
              <a:buClr>
                <a:srgbClr val="FFFF00"/>
              </a:buClr>
              <a:buFontTx/>
              <a:buAutoNum type="arabicPeriod" startAt="4"/>
            </a:pPr>
            <a:r>
              <a:rPr lang="en-US" altLang="en-US" sz="2400" b="1" dirty="0">
                <a:solidFill>
                  <a:srgbClr val="002060"/>
                </a:solidFill>
              </a:rPr>
              <a:t>Where import cargo destination is other than the SEZ, delivery shall be allowed at the destination port or airport on the strength of Bill of Entry assessed by SEZ customs without any transshipment bond. </a:t>
            </a:r>
          </a:p>
          <a:p>
            <a:endParaRPr lang="en-IN" sz="1800" dirty="0">
              <a:solidFill>
                <a:srgbClr val="002060"/>
              </a:solidFill>
            </a:endParaRPr>
          </a:p>
        </p:txBody>
      </p:sp>
    </p:spTree>
    <p:extLst>
      <p:ext uri="{BB962C8B-B14F-4D97-AF65-F5344CB8AC3E}">
        <p14:creationId xmlns:p14="http://schemas.microsoft.com/office/powerpoint/2010/main" val="4094085330"/>
      </p:ext>
    </p:extLst>
  </p:cSld>
  <p:clrMapOvr>
    <a:overrideClrMapping bg1="lt1" tx1="dk1" bg2="lt2" tx2="dk2" accent1="accent1" accent2="accent2" accent3="accent3" accent4="accent4" accent5="accent5" accent6="accent6" hlink="hlink" folHlink="folHlink"/>
  </p:clrMapOvr>
</p:sld>
</file>

<file path=ppt/slides/slide19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81EB-0E55-CBCD-E77D-4CC60323BCA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C715AF0-C2A8-C983-CA23-C49E03183337}"/>
              </a:ext>
            </a:extLst>
          </p:cNvPr>
          <p:cNvSpPr>
            <a:spLocks noGrp="1"/>
          </p:cNvSpPr>
          <p:nvPr>
            <p:ph idx="1"/>
          </p:nvPr>
        </p:nvSpPr>
        <p:spPr/>
        <p:txBody>
          <a:bodyPr/>
          <a:lstStyle/>
          <a:p>
            <a:pPr marL="112713" indent="-50800" eaLnBrk="1" hangingPunct="1">
              <a:lnSpc>
                <a:spcPct val="90000"/>
              </a:lnSpc>
              <a:buClr>
                <a:srgbClr val="FFFF00"/>
              </a:buClr>
              <a:buNone/>
            </a:pPr>
            <a:r>
              <a:rPr lang="en-US" altLang="en-US" sz="2000" b="1" dirty="0">
                <a:solidFill>
                  <a:srgbClr val="002060"/>
                </a:solidFill>
                <a:effectLst/>
                <a:latin typeface="Arial Narrow" panose="020B0606020202030204" pitchFamily="34" charset="0"/>
              </a:rPr>
              <a:t>The unit herein after referred to as the SEZ importer, shall follow the following procedure for imports namely:</a:t>
            </a:r>
          </a:p>
          <a:p>
            <a:pPr marL="112713" indent="-50800" eaLnBrk="1" hangingPunct="1">
              <a:lnSpc>
                <a:spcPct val="90000"/>
              </a:lnSpc>
              <a:buClr>
                <a:srgbClr val="FFFF00"/>
              </a:buClr>
              <a:buSzPct val="105000"/>
              <a:buFont typeface="Times New Roman" panose="02020603050405020304" pitchFamily="18" charset="0"/>
              <a:buChar char="*"/>
            </a:pPr>
            <a:endParaRPr lang="en-US" altLang="en-US" sz="2000" b="1" dirty="0">
              <a:solidFill>
                <a:srgbClr val="002060"/>
              </a:solidFill>
              <a:effectLst/>
              <a:latin typeface="Arial Narrow" panose="020B0606020202030204" pitchFamily="34" charset="0"/>
            </a:endParaRPr>
          </a:p>
          <a:p>
            <a:pPr marL="112713" indent="-50800" eaLnBrk="1" hangingPunct="1">
              <a:lnSpc>
                <a:spcPct val="90000"/>
              </a:lnSpc>
              <a:buClr>
                <a:srgbClr val="FFFF00"/>
              </a:buClr>
              <a:buSzPct val="105000"/>
              <a:buFont typeface="Times New Roman" panose="02020603050405020304" pitchFamily="18" charset="0"/>
              <a:buChar char="*"/>
            </a:pPr>
            <a:r>
              <a:rPr lang="en-US" altLang="en-US" sz="2000" b="1" dirty="0">
                <a:solidFill>
                  <a:srgbClr val="002060"/>
                </a:solidFill>
                <a:effectLst/>
                <a:latin typeface="Arial Narrow" panose="020B0606020202030204" pitchFamily="34" charset="0"/>
              </a:rPr>
              <a:t>The SEZ importer shall file Bill of Entry for home consumption in quintuplicate giving therein, description with the specially stamped endorsement as “Special Economic Zone Cargo” along with Bill of Lading or Airway Bill &amp; Invoice &amp; packing list with the authorized officer who shall register &amp; assign a running annual serial number &amp; assess the Bill of Entry, on the basis of transaction value, which shall not require any counter signature of the specified officer.</a:t>
            </a:r>
          </a:p>
          <a:p>
            <a:pPr marL="112713" indent="-50800" eaLnBrk="1" hangingPunct="1">
              <a:lnSpc>
                <a:spcPct val="90000"/>
              </a:lnSpc>
              <a:buClr>
                <a:srgbClr val="FFFF00"/>
              </a:buClr>
              <a:buSzPct val="105000"/>
              <a:buFont typeface="Times New Roman" panose="02020603050405020304" pitchFamily="18" charset="0"/>
              <a:buChar char="*"/>
            </a:pPr>
            <a:endParaRPr lang="en-US" altLang="en-US" sz="2000" b="1" dirty="0">
              <a:solidFill>
                <a:srgbClr val="002060"/>
              </a:solidFill>
              <a:effectLst/>
              <a:latin typeface="Arial Narrow" panose="020B0606020202030204" pitchFamily="34" charset="0"/>
            </a:endParaRPr>
          </a:p>
          <a:p>
            <a:pPr marL="112713" indent="-50800" eaLnBrk="1" hangingPunct="1">
              <a:lnSpc>
                <a:spcPct val="90000"/>
              </a:lnSpc>
              <a:buClr>
                <a:srgbClr val="FFFF00"/>
              </a:buClr>
              <a:buNone/>
            </a:pPr>
            <a:r>
              <a:rPr lang="en-US" altLang="en-US" sz="2000" b="1" dirty="0">
                <a:solidFill>
                  <a:srgbClr val="002060"/>
                </a:solidFill>
                <a:effectLst/>
                <a:latin typeface="Arial Narrow" panose="020B0606020202030204" pitchFamily="34" charset="0"/>
              </a:rPr>
              <a:t> Provided that where the Bill of Entry is not assessed on the date of filing itself, the goods shall be allowed to be transferred to SEZ importer on the basis of the registered Bill of Entry, if an endorsement to this effect has been made by the Authorized Officer.  </a:t>
            </a:r>
          </a:p>
          <a:p>
            <a:endParaRPr lang="en-IN" sz="1800" dirty="0">
              <a:solidFill>
                <a:srgbClr val="002060"/>
              </a:solidFill>
            </a:endParaRPr>
          </a:p>
        </p:txBody>
      </p:sp>
    </p:spTree>
    <p:extLst>
      <p:ext uri="{BB962C8B-B14F-4D97-AF65-F5344CB8AC3E}">
        <p14:creationId xmlns:p14="http://schemas.microsoft.com/office/powerpoint/2010/main" val="19215761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E426-515C-3499-06EC-78B4425CDEF3}"/>
              </a:ext>
            </a:extLst>
          </p:cNvPr>
          <p:cNvSpPr>
            <a:spLocks noGrp="1"/>
          </p:cNvSpPr>
          <p:nvPr>
            <p:ph type="title"/>
          </p:nvPr>
        </p:nvSpPr>
        <p:spPr/>
        <p:txBody>
          <a:bodyPr/>
          <a:lstStyle/>
          <a:p>
            <a:r>
              <a:rPr lang="en-US" dirty="0"/>
              <a:t>Topics to be covered</a:t>
            </a:r>
            <a:endParaRPr lang="en-IN" dirty="0"/>
          </a:p>
        </p:txBody>
      </p:sp>
      <p:graphicFrame>
        <p:nvGraphicFramePr>
          <p:cNvPr id="4" name="Content Placeholder 3">
            <a:extLst>
              <a:ext uri="{FF2B5EF4-FFF2-40B4-BE49-F238E27FC236}">
                <a16:creationId xmlns:a16="http://schemas.microsoft.com/office/drawing/2014/main" id="{2800E11E-212B-4CDD-2368-CEEE2E9E55C8}"/>
              </a:ext>
            </a:extLst>
          </p:cNvPr>
          <p:cNvGraphicFramePr>
            <a:graphicFrameLocks noGrp="1"/>
          </p:cNvGraphicFramePr>
          <p:nvPr>
            <p:ph idx="1"/>
            <p:extLst>
              <p:ext uri="{D42A27DB-BD31-4B8C-83A1-F6EECF244321}">
                <p14:modId xmlns:p14="http://schemas.microsoft.com/office/powerpoint/2010/main" val="898318730"/>
              </p:ext>
            </p:extLst>
          </p:nvPr>
        </p:nvGraphicFramePr>
        <p:xfrm>
          <a:off x="905775" y="1958195"/>
          <a:ext cx="9998014" cy="4382218"/>
        </p:xfrm>
        <a:graphic>
          <a:graphicData uri="http://schemas.openxmlformats.org/drawingml/2006/table">
            <a:tbl>
              <a:tblPr firstRow="1" firstCol="1" bandRow="1">
                <a:tableStyleId>{5C22544A-7EE6-4342-B048-85BDC9FD1C3A}</a:tableStyleId>
              </a:tblPr>
              <a:tblGrid>
                <a:gridCol w="9998014">
                  <a:extLst>
                    <a:ext uri="{9D8B030D-6E8A-4147-A177-3AD203B41FA5}">
                      <a16:colId xmlns:a16="http://schemas.microsoft.com/office/drawing/2014/main" val="3277640290"/>
                    </a:ext>
                  </a:extLst>
                </a:gridCol>
              </a:tblGrid>
              <a:tr h="455577">
                <a:tc>
                  <a:txBody>
                    <a:bodyPr/>
                    <a:lstStyle/>
                    <a:p>
                      <a:pPr>
                        <a:lnSpc>
                          <a:spcPct val="107000"/>
                        </a:lnSpc>
                        <a:spcAft>
                          <a:spcPts val="800"/>
                        </a:spcAft>
                      </a:pPr>
                      <a:r>
                        <a:rPr lang="en-IN" sz="2000" kern="0" dirty="0">
                          <a:effectLst/>
                          <a:latin typeface="+mj-lt"/>
                        </a:rPr>
                        <a:t>Advance Authorisation / DFIA</a:t>
                      </a:r>
                      <a:endParaRPr lang="en-IN" sz="2000" kern="100" dirty="0">
                        <a:effectLst/>
                        <a:latin typeface="+mj-lt"/>
                        <a:ea typeface="Calibri" panose="020F0502020204030204" pitchFamily="34" charset="0"/>
                        <a:cs typeface="Latha" panose="020B0604020202020204" pitchFamily="34" charset="0"/>
                      </a:endParaRPr>
                    </a:p>
                  </a:txBody>
                  <a:tcPr marL="9525" marR="9525" marT="9525" marB="0"/>
                </a:tc>
                <a:extLst>
                  <a:ext uri="{0D108BD9-81ED-4DB2-BD59-A6C34878D82A}">
                    <a16:rowId xmlns:a16="http://schemas.microsoft.com/office/drawing/2014/main" val="2162036859"/>
                  </a:ext>
                </a:extLst>
              </a:tr>
              <a:tr h="455577">
                <a:tc>
                  <a:txBody>
                    <a:bodyPr/>
                    <a:lstStyle/>
                    <a:p>
                      <a:pPr>
                        <a:lnSpc>
                          <a:spcPct val="107000"/>
                        </a:lnSpc>
                        <a:spcAft>
                          <a:spcPts val="800"/>
                        </a:spcAft>
                      </a:pPr>
                      <a:r>
                        <a:rPr lang="en-IN" sz="2000" kern="0" dirty="0">
                          <a:effectLst/>
                          <a:latin typeface="+mj-lt"/>
                        </a:rPr>
                        <a:t>EPCG</a:t>
                      </a:r>
                      <a:endParaRPr lang="en-IN" sz="2000" kern="100" dirty="0">
                        <a:effectLst/>
                        <a:latin typeface="+mj-lt"/>
                        <a:ea typeface="Calibri" panose="020F0502020204030204" pitchFamily="34" charset="0"/>
                        <a:cs typeface="Latha" panose="020B0604020202020204" pitchFamily="34" charset="0"/>
                      </a:endParaRPr>
                    </a:p>
                  </a:txBody>
                  <a:tcPr marL="9525" marR="9525" marT="9525" marB="0"/>
                </a:tc>
                <a:extLst>
                  <a:ext uri="{0D108BD9-81ED-4DB2-BD59-A6C34878D82A}">
                    <a16:rowId xmlns:a16="http://schemas.microsoft.com/office/drawing/2014/main" val="1385791771"/>
                  </a:ext>
                </a:extLst>
              </a:tr>
              <a:tr h="455577">
                <a:tc>
                  <a:txBody>
                    <a:bodyPr/>
                    <a:lstStyle/>
                    <a:p>
                      <a:pPr>
                        <a:lnSpc>
                          <a:spcPct val="107000"/>
                        </a:lnSpc>
                        <a:spcAft>
                          <a:spcPts val="800"/>
                        </a:spcAft>
                      </a:pPr>
                      <a:r>
                        <a:rPr lang="en-IN" sz="2000" kern="0" dirty="0">
                          <a:effectLst/>
                          <a:latin typeface="+mj-lt"/>
                        </a:rPr>
                        <a:t>EOU / EHTP / STPI /BTP</a:t>
                      </a:r>
                      <a:endParaRPr lang="en-IN" sz="2000" kern="100" dirty="0">
                        <a:effectLst/>
                        <a:latin typeface="+mj-lt"/>
                        <a:ea typeface="Calibri" panose="020F0502020204030204" pitchFamily="34" charset="0"/>
                        <a:cs typeface="Latha" panose="020B0604020202020204" pitchFamily="34" charset="0"/>
                      </a:endParaRPr>
                    </a:p>
                  </a:txBody>
                  <a:tcPr marL="9525" marR="9525" marT="9525" marB="0"/>
                </a:tc>
                <a:extLst>
                  <a:ext uri="{0D108BD9-81ED-4DB2-BD59-A6C34878D82A}">
                    <a16:rowId xmlns:a16="http://schemas.microsoft.com/office/drawing/2014/main" val="1519659132"/>
                  </a:ext>
                </a:extLst>
              </a:tr>
              <a:tr h="455577">
                <a:tc>
                  <a:txBody>
                    <a:bodyPr/>
                    <a:lstStyle/>
                    <a:p>
                      <a:pPr>
                        <a:lnSpc>
                          <a:spcPct val="107000"/>
                        </a:lnSpc>
                        <a:spcAft>
                          <a:spcPts val="800"/>
                        </a:spcAft>
                      </a:pPr>
                      <a:r>
                        <a:rPr lang="en-IN" sz="2000" kern="0" dirty="0">
                          <a:effectLst/>
                          <a:latin typeface="+mj-lt"/>
                        </a:rPr>
                        <a:t>Manufacturing under bonded warehouse</a:t>
                      </a:r>
                      <a:endParaRPr lang="en-IN" sz="2000" kern="100" dirty="0">
                        <a:effectLst/>
                        <a:latin typeface="+mj-lt"/>
                        <a:ea typeface="Calibri" panose="020F0502020204030204" pitchFamily="34" charset="0"/>
                        <a:cs typeface="Latha" panose="020B0604020202020204" pitchFamily="34" charset="0"/>
                      </a:endParaRPr>
                    </a:p>
                  </a:txBody>
                  <a:tcPr marL="9525" marR="9525" marT="9525" marB="0"/>
                </a:tc>
                <a:extLst>
                  <a:ext uri="{0D108BD9-81ED-4DB2-BD59-A6C34878D82A}">
                    <a16:rowId xmlns:a16="http://schemas.microsoft.com/office/drawing/2014/main" val="697103236"/>
                  </a:ext>
                </a:extLst>
              </a:tr>
              <a:tr h="455577">
                <a:tc>
                  <a:txBody>
                    <a:bodyPr/>
                    <a:lstStyle/>
                    <a:p>
                      <a:pPr>
                        <a:lnSpc>
                          <a:spcPct val="107000"/>
                        </a:lnSpc>
                        <a:spcAft>
                          <a:spcPts val="800"/>
                        </a:spcAft>
                      </a:pPr>
                      <a:r>
                        <a:rPr lang="en-IN" sz="2000" kern="0">
                          <a:effectLst/>
                          <a:latin typeface="+mj-lt"/>
                        </a:rPr>
                        <a:t>Special Economic Zones including FTWZ</a:t>
                      </a:r>
                      <a:endParaRPr lang="en-IN" sz="2000" kern="100">
                        <a:effectLst/>
                        <a:latin typeface="+mj-lt"/>
                        <a:ea typeface="Calibri" panose="020F0502020204030204" pitchFamily="34" charset="0"/>
                        <a:cs typeface="Latha" panose="020B0604020202020204" pitchFamily="34" charset="0"/>
                      </a:endParaRPr>
                    </a:p>
                  </a:txBody>
                  <a:tcPr marL="9525" marR="9525" marT="9525" marB="0"/>
                </a:tc>
                <a:extLst>
                  <a:ext uri="{0D108BD9-81ED-4DB2-BD59-A6C34878D82A}">
                    <a16:rowId xmlns:a16="http://schemas.microsoft.com/office/drawing/2014/main" val="807525620"/>
                  </a:ext>
                </a:extLst>
              </a:tr>
              <a:tr h="455577">
                <a:tc>
                  <a:txBody>
                    <a:bodyPr/>
                    <a:lstStyle/>
                    <a:p>
                      <a:pPr>
                        <a:lnSpc>
                          <a:spcPct val="107000"/>
                        </a:lnSpc>
                        <a:spcAft>
                          <a:spcPts val="800"/>
                        </a:spcAft>
                      </a:pPr>
                      <a:r>
                        <a:rPr lang="en-IN" sz="2000" kern="0" dirty="0">
                          <a:effectLst/>
                          <a:latin typeface="+mj-lt"/>
                        </a:rPr>
                        <a:t>Duty Drawback Scheme</a:t>
                      </a:r>
                      <a:endParaRPr lang="en-IN" sz="2000" kern="100" dirty="0">
                        <a:effectLst/>
                        <a:latin typeface="+mj-lt"/>
                        <a:ea typeface="Calibri" panose="020F0502020204030204" pitchFamily="34" charset="0"/>
                        <a:cs typeface="Latha" panose="020B0604020202020204" pitchFamily="34" charset="0"/>
                      </a:endParaRPr>
                    </a:p>
                  </a:txBody>
                  <a:tcPr marL="9525" marR="9525" marT="9525" marB="0"/>
                </a:tc>
                <a:extLst>
                  <a:ext uri="{0D108BD9-81ED-4DB2-BD59-A6C34878D82A}">
                    <a16:rowId xmlns:a16="http://schemas.microsoft.com/office/drawing/2014/main" val="2743755934"/>
                  </a:ext>
                </a:extLst>
              </a:tr>
              <a:tr h="455577">
                <a:tc>
                  <a:txBody>
                    <a:bodyPr/>
                    <a:lstStyle/>
                    <a:p>
                      <a:pPr>
                        <a:lnSpc>
                          <a:spcPct val="107000"/>
                        </a:lnSpc>
                        <a:spcAft>
                          <a:spcPts val="800"/>
                        </a:spcAft>
                      </a:pPr>
                      <a:r>
                        <a:rPr lang="en-IN" sz="2000" kern="0" dirty="0">
                          <a:effectLst/>
                          <a:latin typeface="+mj-lt"/>
                        </a:rPr>
                        <a:t>RODTEP</a:t>
                      </a:r>
                      <a:endParaRPr lang="en-IN" sz="2000" kern="100" dirty="0">
                        <a:effectLst/>
                        <a:latin typeface="+mj-lt"/>
                        <a:ea typeface="Calibri" panose="020F0502020204030204" pitchFamily="34" charset="0"/>
                        <a:cs typeface="Latha" panose="020B0604020202020204" pitchFamily="34" charset="0"/>
                      </a:endParaRPr>
                    </a:p>
                  </a:txBody>
                  <a:tcPr marL="9525" marR="9525" marT="9525" marB="0"/>
                </a:tc>
                <a:extLst>
                  <a:ext uri="{0D108BD9-81ED-4DB2-BD59-A6C34878D82A}">
                    <a16:rowId xmlns:a16="http://schemas.microsoft.com/office/drawing/2014/main" val="2925780524"/>
                  </a:ext>
                </a:extLst>
              </a:tr>
              <a:tr h="455577">
                <a:tc>
                  <a:txBody>
                    <a:bodyPr/>
                    <a:lstStyle/>
                    <a:p>
                      <a:pPr>
                        <a:lnSpc>
                          <a:spcPct val="107000"/>
                        </a:lnSpc>
                        <a:spcAft>
                          <a:spcPts val="800"/>
                        </a:spcAft>
                      </a:pPr>
                      <a:r>
                        <a:rPr lang="en-IN" sz="2000" kern="0" dirty="0">
                          <a:effectLst/>
                          <a:latin typeface="+mj-lt"/>
                        </a:rPr>
                        <a:t>Foreign </a:t>
                      </a:r>
                      <a:r>
                        <a:rPr lang="en-IN" sz="2000" kern="0">
                          <a:effectLst/>
                          <a:latin typeface="+mj-lt"/>
                        </a:rPr>
                        <a:t>Trade Policy</a:t>
                      </a:r>
                      <a:endParaRPr lang="en-IN" sz="2000" kern="100" dirty="0">
                        <a:effectLst/>
                        <a:latin typeface="+mj-lt"/>
                        <a:ea typeface="Calibri" panose="020F0502020204030204" pitchFamily="34" charset="0"/>
                        <a:cs typeface="Latha" panose="020B0604020202020204" pitchFamily="34" charset="0"/>
                      </a:endParaRPr>
                    </a:p>
                  </a:txBody>
                  <a:tcPr marL="9525" marR="9525" marT="9525" marB="0"/>
                </a:tc>
                <a:extLst>
                  <a:ext uri="{0D108BD9-81ED-4DB2-BD59-A6C34878D82A}">
                    <a16:rowId xmlns:a16="http://schemas.microsoft.com/office/drawing/2014/main" val="3093175745"/>
                  </a:ext>
                </a:extLst>
              </a:tr>
              <a:tr h="737602">
                <a:tc>
                  <a:txBody>
                    <a:bodyPr/>
                    <a:lstStyle/>
                    <a:p>
                      <a:pPr>
                        <a:lnSpc>
                          <a:spcPct val="107000"/>
                        </a:lnSpc>
                        <a:spcAft>
                          <a:spcPts val="800"/>
                        </a:spcAft>
                      </a:pPr>
                      <a:r>
                        <a:rPr lang="en-IN" sz="2000" kern="0" dirty="0">
                          <a:effectLst/>
                          <a:latin typeface="+mj-lt"/>
                        </a:rPr>
                        <a:t>Additional benefits for Imports and Exports to MSME </a:t>
                      </a:r>
                      <a:endParaRPr lang="en-IN" sz="2000" kern="100" dirty="0">
                        <a:effectLst/>
                        <a:latin typeface="+mj-lt"/>
                        <a:ea typeface="Calibri" panose="020F0502020204030204" pitchFamily="34" charset="0"/>
                        <a:cs typeface="Latha" panose="020B0604020202020204" pitchFamily="34" charset="0"/>
                      </a:endParaRPr>
                    </a:p>
                  </a:txBody>
                  <a:tcPr marL="9525" marR="9525" marT="9525" marB="0"/>
                </a:tc>
                <a:extLst>
                  <a:ext uri="{0D108BD9-81ED-4DB2-BD59-A6C34878D82A}">
                    <a16:rowId xmlns:a16="http://schemas.microsoft.com/office/drawing/2014/main" val="4175251344"/>
                  </a:ext>
                </a:extLst>
              </a:tr>
            </a:tbl>
          </a:graphicData>
        </a:graphic>
      </p:graphicFrame>
    </p:spTree>
    <p:extLst>
      <p:ext uri="{BB962C8B-B14F-4D97-AF65-F5344CB8AC3E}">
        <p14:creationId xmlns:p14="http://schemas.microsoft.com/office/powerpoint/2010/main" val="114647310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EB2B-611F-E536-9404-4B1112AD6500}"/>
              </a:ext>
            </a:extLst>
          </p:cNvPr>
          <p:cNvSpPr>
            <a:spLocks noGrp="1"/>
          </p:cNvSpPr>
          <p:nvPr>
            <p:ph type="title"/>
          </p:nvPr>
        </p:nvSpPr>
        <p:spPr>
          <a:xfrm>
            <a:off x="609600" y="704088"/>
            <a:ext cx="10972800" cy="641633"/>
          </a:xfrm>
        </p:spPr>
        <p:txBody>
          <a:bodyPr>
            <a:normAutofit fontScale="90000"/>
          </a:bodyPr>
          <a:lstStyle/>
          <a:p>
            <a:br>
              <a:rPr lang="en-US" dirty="0"/>
            </a:br>
            <a:r>
              <a:rPr lang="en-US" dirty="0"/>
              <a:t>4.01 Schemes</a:t>
            </a:r>
            <a:endParaRPr lang="en-IN" dirty="0"/>
          </a:p>
        </p:txBody>
      </p:sp>
      <p:sp>
        <p:nvSpPr>
          <p:cNvPr id="3" name="Content Placeholder 2">
            <a:extLst>
              <a:ext uri="{FF2B5EF4-FFF2-40B4-BE49-F238E27FC236}">
                <a16:creationId xmlns:a16="http://schemas.microsoft.com/office/drawing/2014/main" id="{D97656D2-D958-EB21-81AC-1E0A62441AE9}"/>
              </a:ext>
            </a:extLst>
          </p:cNvPr>
          <p:cNvSpPr>
            <a:spLocks noGrp="1"/>
          </p:cNvSpPr>
          <p:nvPr>
            <p:ph idx="1"/>
          </p:nvPr>
        </p:nvSpPr>
        <p:spPr>
          <a:xfrm>
            <a:off x="609600" y="1442906"/>
            <a:ext cx="10972800" cy="4881694"/>
          </a:xfrm>
        </p:spPr>
        <p:txBody>
          <a:bodyPr>
            <a:normAutofit/>
          </a:bodyPr>
          <a:lstStyle/>
          <a:p>
            <a:pPr marL="0" indent="0" algn="just">
              <a:lnSpc>
                <a:spcPct val="160000"/>
              </a:lnSpc>
              <a:buNone/>
            </a:pPr>
            <a:r>
              <a:rPr lang="en-US" dirty="0"/>
              <a:t>The Duty exemption Remission Schemes are covered under the Chapter 4 of Foreign Trade Policy</a:t>
            </a:r>
          </a:p>
          <a:p>
            <a:pPr algn="just">
              <a:lnSpc>
                <a:spcPct val="160000"/>
              </a:lnSpc>
            </a:pPr>
            <a:r>
              <a:rPr lang="en-US" dirty="0"/>
              <a:t>(a) Duty Exemption Schemes. </a:t>
            </a:r>
          </a:p>
          <a:p>
            <a:pPr algn="just">
              <a:lnSpc>
                <a:spcPct val="160000"/>
              </a:lnSpc>
            </a:pPr>
            <a:r>
              <a:rPr lang="en-US" dirty="0"/>
              <a:t>The Duty Exemption schemes consist of the following: </a:t>
            </a:r>
          </a:p>
          <a:p>
            <a:pPr lvl="1" algn="just">
              <a:lnSpc>
                <a:spcPct val="160000"/>
              </a:lnSpc>
            </a:pPr>
            <a:r>
              <a:rPr lang="en-US" dirty="0"/>
              <a:t>Advance Authorisation (AA) (which will include Advance Authorisation for Annual Requirement) also known as Advance license scheme </a:t>
            </a:r>
          </a:p>
          <a:p>
            <a:pPr lvl="1" algn="just">
              <a:lnSpc>
                <a:spcPct val="160000"/>
              </a:lnSpc>
            </a:pPr>
            <a:r>
              <a:rPr lang="en-US" dirty="0"/>
              <a:t>Duty Free Import Authorisation (DFIA). </a:t>
            </a:r>
          </a:p>
          <a:p>
            <a:pPr marL="0" indent="0" algn="just">
              <a:lnSpc>
                <a:spcPct val="160000"/>
              </a:lnSpc>
              <a:buNone/>
            </a:pPr>
            <a:endParaRPr lang="en-IN" dirty="0"/>
          </a:p>
        </p:txBody>
      </p:sp>
    </p:spTree>
    <p:extLst>
      <p:ext uri="{BB962C8B-B14F-4D97-AF65-F5344CB8AC3E}">
        <p14:creationId xmlns:p14="http://schemas.microsoft.com/office/powerpoint/2010/main" val="2472016524"/>
      </p:ext>
    </p:extLst>
  </p:cSld>
  <p:clrMapOvr>
    <a:overrideClrMapping bg1="lt1" tx1="dk1" bg2="lt2" tx2="dk2" accent1="accent1" accent2="accent2" accent3="accent3" accent4="accent4" accent5="accent5" accent6="accent6" hlink="hlink" folHlink="folHlink"/>
  </p:clrMapOvr>
</p:sld>
</file>

<file path=ppt/slides/slide20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4B50-8772-6421-ADEA-B6288E3AD56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F335B71-2EB0-ED78-DE9E-BC2C4081CA17}"/>
              </a:ext>
            </a:extLst>
          </p:cNvPr>
          <p:cNvSpPr>
            <a:spLocks noGrp="1"/>
          </p:cNvSpPr>
          <p:nvPr>
            <p:ph idx="1"/>
          </p:nvPr>
        </p:nvSpPr>
        <p:spPr/>
        <p:txBody>
          <a:bodyPr/>
          <a:lstStyle/>
          <a:p>
            <a:endParaRPr lang="en-IN" dirty="0"/>
          </a:p>
        </p:txBody>
      </p:sp>
      <p:sp>
        <p:nvSpPr>
          <p:cNvPr id="5" name="TextBox 4">
            <a:extLst>
              <a:ext uri="{FF2B5EF4-FFF2-40B4-BE49-F238E27FC236}">
                <a16:creationId xmlns:a16="http://schemas.microsoft.com/office/drawing/2014/main" id="{33A144B4-6B44-AADF-F34E-A7C35A519A4D}"/>
              </a:ext>
            </a:extLst>
          </p:cNvPr>
          <p:cNvSpPr txBox="1"/>
          <p:nvPr/>
        </p:nvSpPr>
        <p:spPr>
          <a:xfrm>
            <a:off x="827314" y="2053239"/>
            <a:ext cx="10225496" cy="3785652"/>
          </a:xfrm>
          <a:prstGeom prst="rect">
            <a:avLst/>
          </a:prstGeom>
          <a:noFill/>
        </p:spPr>
        <p:txBody>
          <a:bodyPr wrap="square">
            <a:spAutoFit/>
          </a:bodyPr>
          <a:lstStyle/>
          <a:p>
            <a:pPr marL="0" marR="0" lvl="0" indent="0" algn="l" defTabSz="457200" rtl="0" eaLnBrk="1" fontAlgn="auto" latinLnBrk="0" hangingPunct="1">
              <a:lnSpc>
                <a:spcPct val="80000"/>
              </a:lnSpc>
              <a:spcBef>
                <a:spcPts val="0"/>
              </a:spcBef>
              <a:spcAft>
                <a:spcPts val="0"/>
              </a:spcAft>
              <a:buClr>
                <a:srgbClr val="FFFF00"/>
              </a:buClr>
              <a:buSzTx/>
              <a:buFont typeface="Times New Roman" panose="02020603050405020304" pitchFamily="18" charset="0"/>
              <a:buChar char="*"/>
              <a:tabLst/>
              <a:defRPr/>
            </a:pPr>
            <a:endParaRPr kumimoji="0" lang="en-US" altLang="en-US" sz="18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80000"/>
              </a:lnSpc>
              <a:spcBef>
                <a:spcPts val="0"/>
              </a:spcBef>
              <a:spcAft>
                <a:spcPts val="0"/>
              </a:spcAft>
              <a:buClr>
                <a:srgbClr val="FFFF00"/>
              </a:buClr>
              <a:buSzTx/>
              <a:buFont typeface="Times New Roman" panose="02020603050405020304" pitchFamily="18" charset="0"/>
              <a:buChar char="*"/>
              <a:tabLst/>
              <a:defRPr/>
            </a:pPr>
            <a:endParaRPr lang="en-US" altLang="en-US" b="1" dirty="0">
              <a:solidFill>
                <a:srgbClr val="002060"/>
              </a:solidFill>
              <a:latin typeface="Arial Narrow" panose="020B0606020202030204" pitchFamily="34" charset="0"/>
            </a:endParaRPr>
          </a:p>
          <a:p>
            <a:pPr marL="0" marR="0" lvl="0" indent="0" algn="l" defTabSz="457200" rtl="0" eaLnBrk="1" fontAlgn="auto" latinLnBrk="0" hangingPunct="1">
              <a:lnSpc>
                <a:spcPct val="80000"/>
              </a:lnSpc>
              <a:spcBef>
                <a:spcPts val="0"/>
              </a:spcBef>
              <a:spcAft>
                <a:spcPts val="0"/>
              </a:spcAft>
              <a:buClr>
                <a:srgbClr val="FFFF00"/>
              </a:buClr>
              <a:buSzTx/>
              <a:buFont typeface="Times New Roman" panose="02020603050405020304" pitchFamily="18" charset="0"/>
              <a:buChar char="*"/>
              <a:tabLst/>
              <a:defRPr/>
            </a:pPr>
            <a:r>
              <a:rPr kumimoji="0" lang="en-US" altLang="en-US" sz="2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The registered or assessed Bill of Entry shall be submitted to the Customs Officer at the place of Import and the same shall be treated as permission for transfer of goods to the SEZ Importer.</a:t>
            </a:r>
          </a:p>
          <a:p>
            <a:pPr marL="0" marR="0" lvl="0" indent="0" algn="l" defTabSz="457200" rtl="0" eaLnBrk="1" fontAlgn="auto" latinLnBrk="0" hangingPunct="1">
              <a:lnSpc>
                <a:spcPct val="80000"/>
              </a:lnSpc>
              <a:spcBef>
                <a:spcPts val="0"/>
              </a:spcBef>
              <a:spcAft>
                <a:spcPts val="0"/>
              </a:spcAft>
              <a:buClr>
                <a:srgbClr val="FFFF00"/>
              </a:buClr>
              <a:buSzTx/>
              <a:buFont typeface="Times New Roman" panose="02020603050405020304" pitchFamily="18" charset="0"/>
              <a:buChar char="*"/>
              <a:tabLst/>
              <a:defRPr/>
            </a:pPr>
            <a:endParaRPr kumimoji="0" lang="en-US" altLang="en-US" sz="2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80000"/>
              </a:lnSpc>
              <a:spcBef>
                <a:spcPts val="0"/>
              </a:spcBef>
              <a:spcAft>
                <a:spcPts val="0"/>
              </a:spcAft>
              <a:buClr>
                <a:srgbClr val="FFFF00"/>
              </a:buClr>
              <a:buSzTx/>
              <a:buFont typeface="Times New Roman" panose="02020603050405020304" pitchFamily="18" charset="0"/>
              <a:buChar char="*"/>
              <a:tabLst/>
              <a:defRPr/>
            </a:pPr>
            <a:r>
              <a:rPr kumimoji="0" lang="en-US" altLang="en-US" sz="2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In case of sealed full container load, the goods shall be allowed to be transferred to SEZ on the basis of registered or assessed Bill of Entry after verification of the seal , without customs escort.</a:t>
            </a:r>
          </a:p>
          <a:p>
            <a:pPr marL="0" marR="0" lvl="0" indent="0" algn="l" defTabSz="457200" rtl="0" eaLnBrk="1" fontAlgn="auto" latinLnBrk="0" hangingPunct="1">
              <a:lnSpc>
                <a:spcPct val="80000"/>
              </a:lnSpc>
              <a:spcBef>
                <a:spcPts val="0"/>
              </a:spcBef>
              <a:spcAft>
                <a:spcPts val="0"/>
              </a:spcAft>
              <a:buClr>
                <a:srgbClr val="FFFF00"/>
              </a:buClr>
              <a:buSzTx/>
              <a:buFont typeface="Times New Roman" panose="02020603050405020304" pitchFamily="18" charset="0"/>
              <a:buChar char="*"/>
              <a:tabLst/>
              <a:defRPr/>
            </a:pPr>
            <a:endParaRPr kumimoji="0" lang="en-US" altLang="en-US" sz="2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80000"/>
              </a:lnSpc>
              <a:spcBef>
                <a:spcPts val="0"/>
              </a:spcBef>
              <a:spcAft>
                <a:spcPts val="0"/>
              </a:spcAft>
              <a:buClr>
                <a:srgbClr val="FFFF00"/>
              </a:buClr>
              <a:buSzTx/>
              <a:buFont typeface="Times New Roman" panose="02020603050405020304" pitchFamily="18" charset="0"/>
              <a:buChar char="*"/>
              <a:tabLst/>
              <a:defRPr/>
            </a:pPr>
            <a:r>
              <a:rPr kumimoji="0" lang="en-US" altLang="en-US" sz="2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In case of other cargo, goods shall be allowed to be transferred to SEZ on the basis of registered or assessed Bill of Entry either under customs escort or under transshipment procedure at the option of SEZ Importer</a:t>
            </a:r>
            <a:r>
              <a:rPr kumimoji="0" lang="en-US" altLang="en-US" sz="18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t>
            </a:r>
          </a:p>
        </p:txBody>
      </p:sp>
    </p:spTree>
    <p:extLst>
      <p:ext uri="{BB962C8B-B14F-4D97-AF65-F5344CB8AC3E}">
        <p14:creationId xmlns:p14="http://schemas.microsoft.com/office/powerpoint/2010/main" val="2067686270"/>
      </p:ext>
    </p:extLst>
  </p:cSld>
  <p:clrMapOvr>
    <a:overrideClrMapping bg1="lt1" tx1="dk1" bg2="lt2" tx2="dk2" accent1="accent1" accent2="accent2" accent3="accent3" accent4="accent4" accent5="accent5" accent6="accent6" hlink="hlink" folHlink="folHlink"/>
  </p:clrMapOvr>
</p:sld>
</file>

<file path=ppt/slides/slide20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69ED-6CCA-3118-569E-68D792AE4A3F}"/>
              </a:ext>
            </a:extLst>
          </p:cNvPr>
          <p:cNvSpPr>
            <a:spLocks noGrp="1"/>
          </p:cNvSpPr>
          <p:nvPr>
            <p:ph type="title"/>
          </p:nvPr>
        </p:nvSpPr>
        <p:spPr/>
        <p:txBody>
          <a:bodyPr>
            <a:normAutofit fontScale="90000"/>
          </a:bodyPr>
          <a:lstStyle/>
          <a:p>
            <a:r>
              <a:rPr lang="en-US" altLang="en-US" sz="4400" b="1" i="1" dirty="0">
                <a:solidFill>
                  <a:srgbClr val="002060"/>
                </a:solidFill>
                <a:effectLst/>
                <a:latin typeface="Arial Narrow" panose="020B0606020202030204" pitchFamily="34" charset="0"/>
              </a:rPr>
              <a:t>Procedure for Procurements from the Domestic Tariff Area</a:t>
            </a:r>
            <a:endParaRPr lang="en-IN" dirty="0">
              <a:solidFill>
                <a:srgbClr val="002060"/>
              </a:solidFill>
            </a:endParaRPr>
          </a:p>
        </p:txBody>
      </p:sp>
      <p:sp>
        <p:nvSpPr>
          <p:cNvPr id="3" name="Content Placeholder 2">
            <a:extLst>
              <a:ext uri="{FF2B5EF4-FFF2-40B4-BE49-F238E27FC236}">
                <a16:creationId xmlns:a16="http://schemas.microsoft.com/office/drawing/2014/main" id="{824DD24E-C03E-2201-7B93-17407AB564C9}"/>
              </a:ext>
            </a:extLst>
          </p:cNvPr>
          <p:cNvSpPr>
            <a:spLocks noGrp="1"/>
          </p:cNvSpPr>
          <p:nvPr>
            <p:ph idx="1"/>
          </p:nvPr>
        </p:nvSpPr>
        <p:spPr/>
        <p:txBody>
          <a:bodyPr/>
          <a:lstStyle/>
          <a:p>
            <a:pPr marL="685800" indent="-685800" algn="l" eaLnBrk="1" hangingPunct="1">
              <a:lnSpc>
                <a:spcPct val="80000"/>
              </a:lnSpc>
              <a:buClr>
                <a:srgbClr val="FFFF00"/>
              </a:buClr>
              <a:buFont typeface="Wingdings" pitchFamily="2" charset="2"/>
              <a:buAutoNum type="arabicPeriod"/>
            </a:pPr>
            <a:r>
              <a:rPr lang="en-US" altLang="en-US" sz="2400" b="1" dirty="0">
                <a:solidFill>
                  <a:srgbClr val="002060"/>
                </a:solidFill>
                <a:effectLst/>
                <a:latin typeface="Arial Narrow" panose="020B0606020202030204" pitchFamily="34" charset="0"/>
              </a:rPr>
              <a:t>The Domestic Tariff Area supplier supplying goods to a Unit shall clear the goods, as in the case of exports, either under bond or as duty paid goods under claim of rebate on the cover of ARE-1 referred to in notification number 40/2001-Central Excise (NT) dated the 2lst  June, 2001 in quintuplicate bearing running serial number beginning from the first day of the financial year</a:t>
            </a:r>
          </a:p>
          <a:p>
            <a:pPr marL="685800" indent="-685800" algn="l" eaLnBrk="1" hangingPunct="1">
              <a:lnSpc>
                <a:spcPct val="80000"/>
              </a:lnSpc>
              <a:buClr>
                <a:srgbClr val="FFFF00"/>
              </a:buClr>
              <a:buFont typeface="Wingdings" pitchFamily="2" charset="2"/>
              <a:buAutoNum type="arabicPeriod"/>
            </a:pPr>
            <a:endParaRPr lang="en-US" altLang="en-US" sz="2400" b="1" dirty="0">
              <a:solidFill>
                <a:srgbClr val="002060"/>
              </a:solidFill>
              <a:effectLst/>
              <a:latin typeface="Arial Narrow" panose="020B0606020202030204" pitchFamily="34" charset="0"/>
            </a:endParaRPr>
          </a:p>
          <a:p>
            <a:pPr marL="685800" indent="-685800" algn="l" eaLnBrk="1" hangingPunct="1">
              <a:lnSpc>
                <a:spcPct val="80000"/>
              </a:lnSpc>
              <a:buClr>
                <a:srgbClr val="FFFF00"/>
              </a:buClr>
              <a:buFont typeface="Wingdings" pitchFamily="2" charset="2"/>
              <a:buAutoNum type="arabicPeriod"/>
            </a:pPr>
            <a:r>
              <a:rPr lang="en-US" altLang="en-US" sz="2400" b="1" dirty="0">
                <a:solidFill>
                  <a:srgbClr val="002060"/>
                </a:solidFill>
                <a:effectLst/>
                <a:latin typeface="Arial Narrow" panose="020B0606020202030204" pitchFamily="34" charset="0"/>
              </a:rPr>
              <a:t>Goods procured by a Unit on which Central Excise Duty exemption has been availed but without any </a:t>
            </a:r>
            <a:r>
              <a:rPr lang="en-US" altLang="en-US" sz="2400" b="1" dirty="0" err="1">
                <a:solidFill>
                  <a:srgbClr val="002060"/>
                </a:solidFill>
                <a:effectLst/>
                <a:latin typeface="Arial Narrow" panose="020B0606020202030204" pitchFamily="34" charset="0"/>
              </a:rPr>
              <a:t>availment</a:t>
            </a:r>
            <a:r>
              <a:rPr lang="en-US" altLang="en-US" sz="2400" b="1" dirty="0">
                <a:solidFill>
                  <a:srgbClr val="002060"/>
                </a:solidFill>
                <a:effectLst/>
                <a:latin typeface="Arial Narrow" panose="020B0606020202030204" pitchFamily="34" charset="0"/>
              </a:rPr>
              <a:t> of export entitlements, shall be allowed admission into the Special Economic Zone on the basis  of ARE-1</a:t>
            </a:r>
          </a:p>
          <a:p>
            <a:endParaRPr lang="en-IN" sz="2000" dirty="0">
              <a:solidFill>
                <a:srgbClr val="002060"/>
              </a:solidFill>
            </a:endParaRPr>
          </a:p>
        </p:txBody>
      </p:sp>
    </p:spTree>
    <p:extLst>
      <p:ext uri="{BB962C8B-B14F-4D97-AF65-F5344CB8AC3E}">
        <p14:creationId xmlns:p14="http://schemas.microsoft.com/office/powerpoint/2010/main" val="2040052550"/>
      </p:ext>
    </p:extLst>
  </p:cSld>
  <p:clrMapOvr>
    <a:overrideClrMapping bg1="lt1" tx1="dk1" bg2="lt2" tx2="dk2" accent1="accent1" accent2="accent2" accent3="accent3" accent4="accent4" accent5="accent5" accent6="accent6" hlink="hlink" folHlink="folHlink"/>
  </p:clrMapOvr>
</p:sld>
</file>

<file path=ppt/slides/slide20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CC1E-552C-DA8C-A461-570990EBE7E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682BFEC-1B71-4F06-298E-6F7EEFCA86B7}"/>
              </a:ext>
            </a:extLst>
          </p:cNvPr>
          <p:cNvSpPr>
            <a:spLocks noGrp="1"/>
          </p:cNvSpPr>
          <p:nvPr>
            <p:ph idx="1"/>
          </p:nvPr>
        </p:nvSpPr>
        <p:spPr/>
        <p:txBody>
          <a:bodyPr>
            <a:normAutofit lnSpcReduction="10000"/>
          </a:bodyPr>
          <a:lstStyle/>
          <a:p>
            <a:pPr marL="609600" indent="-609600" eaLnBrk="1" hangingPunct="1">
              <a:buClr>
                <a:srgbClr val="FFFF00"/>
              </a:buClr>
              <a:buFont typeface="Wingdings" panose="05000000000000000000" pitchFamily="2" charset="2"/>
              <a:buAutoNum type="arabicPeriod" startAt="3"/>
            </a:pPr>
            <a:r>
              <a:rPr lang="en-US" altLang="en-US" sz="2800" b="1" dirty="0">
                <a:solidFill>
                  <a:srgbClr val="002060"/>
                </a:solidFill>
                <a:effectLst/>
                <a:latin typeface="Arial Narrow" panose="020B0606020202030204" pitchFamily="34" charset="0"/>
              </a:rPr>
              <a:t>The goods procured by a Unit under claim of export entitlements shall be allowed admission into the Special Economic Zone on the basis of ARE.-1 and a Bill of export filed by the supplier or on his behalf by the Unit and which is assessed by the Authorized Officer before arrival of the goods</a:t>
            </a:r>
          </a:p>
          <a:p>
            <a:pPr marL="609600" indent="-609600" eaLnBrk="1" hangingPunct="1">
              <a:buClr>
                <a:srgbClr val="FFFF00"/>
              </a:buClr>
              <a:buFont typeface="Wingdings" panose="05000000000000000000" pitchFamily="2" charset="2"/>
              <a:buAutoNum type="arabicPeriod" startAt="3"/>
            </a:pPr>
            <a:r>
              <a:rPr lang="en-US" altLang="en-US" sz="2800" b="1" dirty="0">
                <a:solidFill>
                  <a:srgbClr val="002060"/>
                </a:solidFill>
                <a:effectLst/>
                <a:latin typeface="Arial Narrow" panose="020B0606020202030204" pitchFamily="34" charset="0"/>
              </a:rPr>
              <a:t>A copy of the ARE-1 and/or copy of Bill of Export as the case may be, with an endorsement by the authorized officer that goods have been admitted in full into the Special Economic Zone shall be Forwarded to the Central Excise Officer having jurisdiction over the Domestic Tariff Area supplier within forty five days failing which the Central Excise Officer shall raise demand of duty against the Domestic Tariff Area supplier.</a:t>
            </a:r>
          </a:p>
          <a:p>
            <a:endParaRPr lang="en-IN" sz="2800" dirty="0">
              <a:solidFill>
                <a:srgbClr val="002060"/>
              </a:solidFill>
            </a:endParaRPr>
          </a:p>
          <a:p>
            <a:endParaRPr lang="en-IN" sz="1800" dirty="0">
              <a:solidFill>
                <a:srgbClr val="002060"/>
              </a:solidFill>
            </a:endParaRPr>
          </a:p>
        </p:txBody>
      </p:sp>
    </p:spTree>
    <p:extLst>
      <p:ext uri="{BB962C8B-B14F-4D97-AF65-F5344CB8AC3E}">
        <p14:creationId xmlns:p14="http://schemas.microsoft.com/office/powerpoint/2010/main" val="4434546"/>
      </p:ext>
    </p:extLst>
  </p:cSld>
  <p:clrMapOvr>
    <a:overrideClrMapping bg1="lt1" tx1="dk1" bg2="lt2" tx2="dk2" accent1="accent1" accent2="accent2" accent3="accent3" accent4="accent4" accent5="accent5" accent6="accent6" hlink="hlink" folHlink="folHlink"/>
  </p:clrMapOvr>
</p:sld>
</file>

<file path=ppt/slides/slide20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45A9-209C-9F83-89CD-D1BA4C97FBB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6B96CA7-6229-54E2-4F49-548A919FFFE4}"/>
              </a:ext>
            </a:extLst>
          </p:cNvPr>
          <p:cNvSpPr>
            <a:spLocks noGrp="1"/>
          </p:cNvSpPr>
          <p:nvPr>
            <p:ph idx="1"/>
          </p:nvPr>
        </p:nvSpPr>
        <p:spPr/>
        <p:txBody>
          <a:bodyPr>
            <a:normAutofit fontScale="92500" lnSpcReduction="10000"/>
          </a:bodyPr>
          <a:lstStyle/>
          <a:p>
            <a:pPr marL="514350" indent="-514350" algn="just" fontAlgn="base">
              <a:spcBef>
                <a:spcPct val="0"/>
              </a:spcBef>
              <a:spcAft>
                <a:spcPct val="0"/>
              </a:spcAft>
              <a:buClr>
                <a:srgbClr val="FFFF00"/>
              </a:buClr>
              <a:buFont typeface="+mj-lt"/>
              <a:buAutoNum type="arabicPeriod" startAt="5"/>
              <a:defRPr/>
            </a:pPr>
            <a:r>
              <a:rPr lang="en-US" sz="3200" b="1" dirty="0">
                <a:solidFill>
                  <a:srgbClr val="002060"/>
                </a:solidFill>
                <a:latin typeface="Arial Narrow" panose="020B0606020202030204" pitchFamily="34" charset="0"/>
              </a:rPr>
              <a:t>Where a Bill of Export has been filed under a claim of </a:t>
            </a:r>
          </a:p>
          <a:p>
            <a:pPr marL="0" indent="0" algn="just" fontAlgn="base">
              <a:spcBef>
                <a:spcPct val="0"/>
              </a:spcBef>
              <a:spcAft>
                <a:spcPct val="0"/>
              </a:spcAft>
              <a:buNone/>
              <a:defRPr/>
            </a:pPr>
            <a:r>
              <a:rPr lang="en-US" sz="3200" b="1" dirty="0">
                <a:solidFill>
                  <a:srgbClr val="002060"/>
                </a:solidFill>
                <a:latin typeface="Arial Narrow" panose="020B0606020202030204" pitchFamily="34" charset="0"/>
              </a:rPr>
              <a:t>    drawback the Unit shall claim the same from the   </a:t>
            </a:r>
          </a:p>
          <a:p>
            <a:pPr marL="0" indent="0" algn="just" fontAlgn="base">
              <a:spcBef>
                <a:spcPct val="0"/>
              </a:spcBef>
              <a:spcAft>
                <a:spcPct val="0"/>
              </a:spcAft>
              <a:buNone/>
              <a:defRPr/>
            </a:pPr>
            <a:r>
              <a:rPr lang="en-US" sz="3200" b="1" dirty="0">
                <a:solidFill>
                  <a:srgbClr val="002060"/>
                </a:solidFill>
                <a:latin typeface="Arial Narrow" panose="020B0606020202030204" pitchFamily="34" charset="0"/>
              </a:rPr>
              <a:t>    Specified Officer and jurisdictional Development </a:t>
            </a:r>
          </a:p>
          <a:p>
            <a:pPr marL="0" indent="0" algn="just" fontAlgn="base">
              <a:spcBef>
                <a:spcPct val="0"/>
              </a:spcBef>
              <a:spcAft>
                <a:spcPct val="0"/>
              </a:spcAft>
              <a:buNone/>
              <a:defRPr/>
            </a:pPr>
            <a:r>
              <a:rPr lang="en-US" sz="3200" b="1" dirty="0">
                <a:solidFill>
                  <a:srgbClr val="002060"/>
                </a:solidFill>
                <a:latin typeface="Arial Narrow" panose="020B0606020202030204" pitchFamily="34" charset="0"/>
              </a:rPr>
              <a:t>    Commissioner respectively as</a:t>
            </a:r>
            <a:r>
              <a:rPr lang="en-US" sz="3200" b="1" i="1" dirty="0">
                <a:solidFill>
                  <a:srgbClr val="002060"/>
                </a:solidFill>
                <a:latin typeface="Arial Narrow" panose="020B0606020202030204" pitchFamily="34" charset="0"/>
              </a:rPr>
              <a:t> </a:t>
            </a:r>
            <a:r>
              <a:rPr lang="en-US" sz="3200" b="1" dirty="0">
                <a:solidFill>
                  <a:srgbClr val="002060"/>
                </a:solidFill>
                <a:latin typeface="Arial Narrow" panose="020B0606020202030204" pitchFamily="34" charset="0"/>
              </a:rPr>
              <a:t>in case the Unit does not </a:t>
            </a:r>
          </a:p>
          <a:p>
            <a:pPr marL="0" indent="0" algn="just" fontAlgn="base">
              <a:spcBef>
                <a:spcPct val="0"/>
              </a:spcBef>
              <a:spcAft>
                <a:spcPct val="0"/>
              </a:spcAft>
              <a:buNone/>
              <a:defRPr/>
            </a:pPr>
            <a:r>
              <a:rPr lang="en-US" sz="3200" b="1" dirty="0">
                <a:solidFill>
                  <a:srgbClr val="002060"/>
                </a:solidFill>
                <a:latin typeface="Arial Narrow" panose="020B0606020202030204" pitchFamily="34" charset="0"/>
              </a:rPr>
              <a:t>    intend to claim entitlement of drawback a disclaimer to </a:t>
            </a:r>
          </a:p>
          <a:p>
            <a:pPr marL="0" indent="0" algn="just" fontAlgn="base">
              <a:spcBef>
                <a:spcPct val="0"/>
              </a:spcBef>
              <a:spcAft>
                <a:spcPct val="0"/>
              </a:spcAft>
              <a:buNone/>
              <a:defRPr/>
            </a:pPr>
            <a:r>
              <a:rPr lang="en-US" sz="3200" b="1" dirty="0">
                <a:solidFill>
                  <a:srgbClr val="002060"/>
                </a:solidFill>
                <a:latin typeface="Arial Narrow" panose="020B0606020202030204" pitchFamily="34" charset="0"/>
              </a:rPr>
              <a:t>    this effect shall be given the Domestic Tariff Area </a:t>
            </a:r>
          </a:p>
          <a:p>
            <a:pPr marL="0" indent="0" algn="just" fontAlgn="base">
              <a:spcBef>
                <a:spcPct val="0"/>
              </a:spcBef>
              <a:spcAft>
                <a:spcPct val="0"/>
              </a:spcAft>
              <a:buNone/>
              <a:defRPr/>
            </a:pPr>
            <a:r>
              <a:rPr lang="en-US" sz="3200" b="1" dirty="0">
                <a:solidFill>
                  <a:srgbClr val="002060"/>
                </a:solidFill>
                <a:latin typeface="Arial Narrow" panose="020B0606020202030204" pitchFamily="34" charset="0"/>
              </a:rPr>
              <a:t>    Supplier for claiming such benefits.</a:t>
            </a:r>
          </a:p>
          <a:p>
            <a:pPr algn="just" fontAlgn="base">
              <a:spcBef>
                <a:spcPct val="0"/>
              </a:spcBef>
              <a:spcAft>
                <a:spcPct val="0"/>
              </a:spcAft>
              <a:defRPr/>
            </a:pPr>
            <a:endParaRPr lang="en-US" sz="3200" b="1" dirty="0">
              <a:solidFill>
                <a:srgbClr val="002060"/>
              </a:solidFill>
              <a:latin typeface="Arial Narrow" panose="020B0606020202030204" pitchFamily="34" charset="0"/>
            </a:endParaRPr>
          </a:p>
          <a:p>
            <a:pPr algn="just" fontAlgn="base">
              <a:spcBef>
                <a:spcPct val="0"/>
              </a:spcBef>
              <a:spcAft>
                <a:spcPct val="0"/>
              </a:spcAft>
              <a:defRPr/>
            </a:pPr>
            <a:br>
              <a:rPr lang="en-US" sz="3200" b="1" dirty="0">
                <a:solidFill>
                  <a:srgbClr val="002060"/>
                </a:solidFill>
                <a:latin typeface="Arial Narrow" panose="020B0606020202030204" pitchFamily="34" charset="0"/>
              </a:rPr>
            </a:br>
            <a:endParaRPr lang="en-US" sz="3200" b="1" dirty="0">
              <a:solidFill>
                <a:srgbClr val="002060"/>
              </a:solidFill>
              <a:latin typeface="Arial Narrow" panose="020B0606020202030204" pitchFamily="34" charset="0"/>
            </a:endParaRPr>
          </a:p>
          <a:p>
            <a:pPr algn="just"/>
            <a:endParaRPr lang="en-IN" dirty="0">
              <a:solidFill>
                <a:srgbClr val="002060"/>
              </a:solidFill>
            </a:endParaRPr>
          </a:p>
        </p:txBody>
      </p:sp>
    </p:spTree>
    <p:extLst>
      <p:ext uri="{BB962C8B-B14F-4D97-AF65-F5344CB8AC3E}">
        <p14:creationId xmlns:p14="http://schemas.microsoft.com/office/powerpoint/2010/main" val="2238619474"/>
      </p:ext>
    </p:extLst>
  </p:cSld>
  <p:clrMapOvr>
    <a:overrideClrMapping bg1="lt1" tx1="dk1" bg2="lt2" tx2="dk2" accent1="accent1" accent2="accent2" accent3="accent3" accent4="accent4" accent5="accent5" accent6="accent6" hlink="hlink" folHlink="folHlink"/>
  </p:clrMapOvr>
</p:sld>
</file>

<file path=ppt/slides/slide20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3230-29A8-388D-0DC3-3F0A93158D8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410D781-B8CA-9194-2B29-1108E5F1F719}"/>
              </a:ext>
            </a:extLst>
          </p:cNvPr>
          <p:cNvSpPr>
            <a:spLocks noGrp="1"/>
          </p:cNvSpPr>
          <p:nvPr>
            <p:ph idx="1"/>
          </p:nvPr>
        </p:nvSpPr>
        <p:spPr/>
        <p:txBody>
          <a:bodyPr/>
          <a:lstStyle/>
          <a:p>
            <a:r>
              <a:rPr lang="en-US" altLang="en-US" sz="3200" b="1" dirty="0">
                <a:solidFill>
                  <a:srgbClr val="002060"/>
                </a:solidFill>
              </a:rPr>
              <a:t>The Bill of Export shall be assessed in accordance with the instructions and procedures, including examination norms, laid down by the department of Revenue as applicable to export goods.</a:t>
            </a:r>
          </a:p>
          <a:p>
            <a:endParaRPr lang="en-IN" dirty="0">
              <a:solidFill>
                <a:srgbClr val="002060"/>
              </a:solidFill>
            </a:endParaRPr>
          </a:p>
        </p:txBody>
      </p:sp>
    </p:spTree>
    <p:extLst>
      <p:ext uri="{BB962C8B-B14F-4D97-AF65-F5344CB8AC3E}">
        <p14:creationId xmlns:p14="http://schemas.microsoft.com/office/powerpoint/2010/main" val="1829914651"/>
      </p:ext>
    </p:extLst>
  </p:cSld>
  <p:clrMapOvr>
    <a:overrideClrMapping bg1="lt1" tx1="dk1" bg2="lt2" tx2="dk2" accent1="accent1" accent2="accent2" accent3="accent3" accent4="accent4" accent5="accent5" accent6="accent6" hlink="hlink" folHlink="folHlink"/>
  </p:clrMapOvr>
</p:sld>
</file>

<file path=ppt/slides/slide20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E701-100C-0E21-6ACC-86B861AED721}"/>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A312E3AA-8D7E-FD82-4770-2499C6C03324}"/>
              </a:ext>
            </a:extLst>
          </p:cNvPr>
          <p:cNvSpPr>
            <a:spLocks noGrp="1"/>
          </p:cNvSpPr>
          <p:nvPr>
            <p:ph idx="1"/>
          </p:nvPr>
        </p:nvSpPr>
        <p:spPr/>
        <p:txBody>
          <a:bodyPr>
            <a:normAutofit/>
          </a:bodyPr>
          <a:lstStyle/>
          <a:p>
            <a:r>
              <a:rPr lang="en-US" altLang="en-US" sz="2400" b="1" dirty="0">
                <a:solidFill>
                  <a:srgbClr val="002060"/>
                </a:solidFill>
                <a:effectLst/>
                <a:latin typeface="Arial Narrow" panose="020B0606020202030204" pitchFamily="34" charset="0"/>
              </a:rPr>
              <a:t>On arrival of the goods procured from the Domestic Tariff Area at the Special Economic Zone gate, the Authorized Officer shall examine the goods in respect of description, quantity, marks and other relevant particulars given in the ARE-1, invoice, Bill of Export and packing list and also as per the examination norms laid down in respect of export goods in cases where the goods are</a:t>
            </a:r>
            <a:r>
              <a:rPr lang="en-US" altLang="en-US" sz="2400" b="1" i="1" dirty="0">
                <a:solidFill>
                  <a:srgbClr val="002060"/>
                </a:solidFill>
                <a:effectLst/>
                <a:latin typeface="Arial Narrow" panose="020B0606020202030204" pitchFamily="34" charset="0"/>
              </a:rPr>
              <a:t> </a:t>
            </a:r>
            <a:r>
              <a:rPr lang="en-US" altLang="en-US" sz="2400" b="1" dirty="0">
                <a:solidFill>
                  <a:srgbClr val="002060"/>
                </a:solidFill>
                <a:effectLst/>
                <a:latin typeface="Arial Narrow" panose="020B0606020202030204" pitchFamily="34" charset="0"/>
              </a:rPr>
              <a:t>being procured under claim of an export entitlement. </a:t>
            </a:r>
          </a:p>
          <a:p>
            <a:r>
              <a:rPr lang="en-US" altLang="en-US" sz="2400" b="1" dirty="0">
                <a:solidFill>
                  <a:srgbClr val="002060"/>
                </a:solidFill>
                <a:effectLst/>
                <a:latin typeface="Arial Narrow" panose="020B0606020202030204" pitchFamily="34" charset="0"/>
              </a:rPr>
              <a:t>.     Drawback against supply of goods by Domestic Tariff Area supplier shall be admissible provided payments for the Supply are made from the Foreign Currency Account of the Unit.</a:t>
            </a:r>
          </a:p>
          <a:p>
            <a:br>
              <a:rPr lang="en-US" altLang="en-US" sz="2400" b="1" dirty="0">
                <a:solidFill>
                  <a:srgbClr val="002060"/>
                </a:solidFill>
                <a:effectLst/>
                <a:latin typeface="Arial Narrow" panose="020B0606020202030204" pitchFamily="34" charset="0"/>
              </a:rPr>
            </a:br>
            <a:endParaRPr lang="en-IN" sz="2400" dirty="0">
              <a:solidFill>
                <a:srgbClr val="002060"/>
              </a:solidFill>
            </a:endParaRPr>
          </a:p>
        </p:txBody>
      </p:sp>
    </p:spTree>
    <p:extLst>
      <p:ext uri="{BB962C8B-B14F-4D97-AF65-F5344CB8AC3E}">
        <p14:creationId xmlns:p14="http://schemas.microsoft.com/office/powerpoint/2010/main" val="2286027914"/>
      </p:ext>
    </p:extLst>
  </p:cSld>
  <p:clrMapOvr>
    <a:overrideClrMapping bg1="lt1" tx1="dk1" bg2="lt2" tx2="dk2" accent1="accent1" accent2="accent2" accent3="accent3" accent4="accent4" accent5="accent5" accent6="accent6" hlink="hlink" folHlink="folHlink"/>
  </p:clrMapOvr>
</p:sld>
</file>

<file path=ppt/slides/slide20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C8E7-DF12-BC9D-D9D2-980042CDE1F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1C3C2CD-BE50-04D7-FF7C-81DD111EAFD6}"/>
              </a:ext>
            </a:extLst>
          </p:cNvPr>
          <p:cNvSpPr>
            <a:spLocks noGrp="1"/>
          </p:cNvSpPr>
          <p:nvPr>
            <p:ph idx="1"/>
          </p:nvPr>
        </p:nvSpPr>
        <p:spPr/>
        <p:txBody>
          <a:bodyPr/>
          <a:lstStyle/>
          <a:p>
            <a:pPr marL="609600" indent="-609600" eaLnBrk="1" hangingPunct="1">
              <a:buClr>
                <a:srgbClr val="080808"/>
              </a:buClr>
              <a:buNone/>
            </a:pPr>
            <a:r>
              <a:rPr lang="en-US" altLang="en-US" sz="3200" b="1" dirty="0">
                <a:solidFill>
                  <a:srgbClr val="002060"/>
                </a:solidFill>
                <a:effectLst/>
                <a:latin typeface="Arial Narrow" panose="020B0606020202030204" pitchFamily="34" charset="0"/>
              </a:rPr>
              <a:t>A copy of the Bill of Export and ARE-I with an endorsement of the Authorized Officer that  the goods have been admitted in full in the Special Economic Zone, shall be treated as proof of export</a:t>
            </a:r>
          </a:p>
          <a:p>
            <a:pPr marL="609600" indent="-609600" eaLnBrk="1" hangingPunct="1">
              <a:buClr>
                <a:srgbClr val="080808"/>
              </a:buClr>
              <a:buFont typeface="Wingdings" panose="05000000000000000000" pitchFamily="2" charset="2"/>
              <a:buAutoNum type="arabicPeriod" startAt="6"/>
            </a:pPr>
            <a:endParaRPr lang="en-US" altLang="en-US" sz="3200" b="1" dirty="0">
              <a:solidFill>
                <a:srgbClr val="002060"/>
              </a:solidFill>
              <a:effectLst/>
              <a:latin typeface="Arial Narrow" panose="020B0606020202030204" pitchFamily="34" charset="0"/>
            </a:endParaRPr>
          </a:p>
          <a:p>
            <a:endParaRPr lang="en-IN" dirty="0">
              <a:solidFill>
                <a:srgbClr val="002060"/>
              </a:solidFill>
            </a:endParaRPr>
          </a:p>
        </p:txBody>
      </p:sp>
    </p:spTree>
    <p:extLst>
      <p:ext uri="{BB962C8B-B14F-4D97-AF65-F5344CB8AC3E}">
        <p14:creationId xmlns:p14="http://schemas.microsoft.com/office/powerpoint/2010/main" val="153804318"/>
      </p:ext>
    </p:extLst>
  </p:cSld>
  <p:clrMapOvr>
    <a:overrideClrMapping bg1="lt1" tx1="dk1" bg2="lt2" tx2="dk2" accent1="accent1" accent2="accent2" accent3="accent3" accent4="accent4" accent5="accent5" accent6="accent6" hlink="hlink" folHlink="folHlink"/>
  </p:clrMapOvr>
</p:sld>
</file>

<file path=ppt/slides/slide20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58370" name="Picture 66" descr="polaroid-background[1]">
            <a:extLst>
              <a:ext uri="{FF2B5EF4-FFF2-40B4-BE49-F238E27FC236}">
                <a16:creationId xmlns:a16="http://schemas.microsoft.com/office/drawing/2014/main" id="{A6393C64-2790-6DD2-A22F-55664F587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5">
            <a:extLst>
              <a:ext uri="{FF2B5EF4-FFF2-40B4-BE49-F238E27FC236}">
                <a16:creationId xmlns:a16="http://schemas.microsoft.com/office/drawing/2014/main" id="{349778B5-540E-F964-A4E9-1705C8C0F076}"/>
              </a:ext>
            </a:extLst>
          </p:cNvPr>
          <p:cNvSpPr>
            <a:spLocks noGrp="1" noChangeArrowheads="1"/>
          </p:cNvSpPr>
          <p:nvPr>
            <p:ph type="title"/>
          </p:nvPr>
        </p:nvSpPr>
        <p:spPr>
          <a:xfrm>
            <a:off x="1524000" y="-76200"/>
            <a:ext cx="9144000" cy="990600"/>
          </a:xfrm>
        </p:spPr>
        <p:txBody>
          <a:bodyPr/>
          <a:lstStyle/>
          <a:p>
            <a:pPr eaLnBrk="1" hangingPunct="1"/>
            <a:r>
              <a:rPr lang="en-US" altLang="en-US" b="1" i="1">
                <a:solidFill>
                  <a:srgbClr val="FFFF00"/>
                </a:solidFill>
                <a:effectLst/>
                <a:latin typeface="Arial Narrow" panose="020B0606020202030204" pitchFamily="34" charset="0"/>
              </a:rPr>
              <a:t>Important Provisions under SEZ Act </a:t>
            </a:r>
            <a:endParaRPr lang="en-US" altLang="en-US" b="1" i="1" dirty="0">
              <a:solidFill>
                <a:srgbClr val="FFFF00"/>
              </a:solidFill>
              <a:effectLst/>
              <a:latin typeface="Arial Narrow" panose="020B0606020202030204" pitchFamily="34" charset="0"/>
            </a:endParaRPr>
          </a:p>
        </p:txBody>
      </p:sp>
      <p:graphicFrame>
        <p:nvGraphicFramePr>
          <p:cNvPr id="352330" name="Group 74">
            <a:extLst>
              <a:ext uri="{FF2B5EF4-FFF2-40B4-BE49-F238E27FC236}">
                <a16:creationId xmlns:a16="http://schemas.microsoft.com/office/drawing/2014/main" id="{353713A0-D233-B759-EFD5-731CED8F685C}"/>
              </a:ext>
            </a:extLst>
          </p:cNvPr>
          <p:cNvGraphicFramePr>
            <a:graphicFrameLocks noGrp="1"/>
          </p:cNvGraphicFramePr>
          <p:nvPr>
            <p:ph type="tbl" idx="1"/>
          </p:nvPr>
        </p:nvGraphicFramePr>
        <p:xfrm>
          <a:off x="1981200" y="990600"/>
          <a:ext cx="8458200" cy="5867402"/>
        </p:xfrm>
        <a:graphic>
          <a:graphicData uri="http://schemas.openxmlformats.org/drawingml/2006/table">
            <a:tbl>
              <a:tblPr/>
              <a:tblGrid>
                <a:gridCol w="1719263">
                  <a:extLst>
                    <a:ext uri="{9D8B030D-6E8A-4147-A177-3AD203B41FA5}">
                      <a16:colId xmlns:a16="http://schemas.microsoft.com/office/drawing/2014/main" val="20000"/>
                    </a:ext>
                  </a:extLst>
                </a:gridCol>
                <a:gridCol w="6738937">
                  <a:extLst>
                    <a:ext uri="{9D8B030D-6E8A-4147-A177-3AD203B41FA5}">
                      <a16:colId xmlns:a16="http://schemas.microsoft.com/office/drawing/2014/main" val="20001"/>
                    </a:ext>
                  </a:extLst>
                </a:gridCol>
              </a:tblGrid>
              <a:tr h="652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00"/>
                          </a:solidFill>
                          <a:effectLst/>
                          <a:latin typeface="Arial Narrow" pitchFamily="34" charset="0"/>
                        </a:rPr>
                        <a:t>SECTION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00"/>
                          </a:solidFill>
                          <a:effectLst/>
                          <a:latin typeface="Arial Narrow" pitchFamily="34" charset="0"/>
                        </a:rPr>
                        <a:t>COVERS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0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outerShdw blurRad="38100" dist="38100" dir="2700000" algn="tl">
                              <a:srgbClr val="C0C0C0"/>
                            </a:outerShdw>
                          </a:effectLst>
                          <a:latin typeface="Arial Narrow"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Definitions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2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outerShdw blurRad="38100" dist="38100" dir="2700000" algn="tl">
                              <a:srgbClr val="C0C0C0"/>
                            </a:outerShdw>
                          </a:effectLst>
                          <a:latin typeface="Arial Narrow"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Exemptions from Taxes, Duty , </a:t>
                      </a:r>
                      <a:r>
                        <a:rPr kumimoji="0" lang="en-US" sz="2400" b="1" i="0" u="none" strike="noStrike" cap="none" normalizeH="0" baseline="0" dirty="0" err="1">
                          <a:ln>
                            <a:noFill/>
                          </a:ln>
                          <a:solidFill>
                            <a:srgbClr val="FFFF99"/>
                          </a:solidFill>
                          <a:effectLst/>
                          <a:latin typeface="Arial Narrow" pitchFamily="34" charset="0"/>
                        </a:rPr>
                        <a:t>Cess</a:t>
                      </a:r>
                      <a:r>
                        <a:rPr kumimoji="0" lang="en-US" sz="2400" b="1" i="0" u="none" strike="noStrike" cap="none" normalizeH="0" baseline="0" dirty="0">
                          <a:ln>
                            <a:noFill/>
                          </a:ln>
                          <a:solidFill>
                            <a:srgbClr val="FFFF99"/>
                          </a:solidFill>
                          <a:effectLst/>
                          <a:latin typeface="Arial Narrow"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0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Constitution of Board of Approval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40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Duties, Powers &amp; Functions of Board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2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Development Commissioner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0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Functions of Commissioner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52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Constitution of Approval Committee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508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Powers &amp; Functions of Approval Committee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58404" name="Picture 67" descr="vector-abstract-floral-background-2-08-by-dragonart[1]23">
            <a:extLst>
              <a:ext uri="{FF2B5EF4-FFF2-40B4-BE49-F238E27FC236}">
                <a16:creationId xmlns:a16="http://schemas.microsoft.com/office/drawing/2014/main" id="{008B52D9-B303-10CB-0CE3-EAD12C55D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6988" y="0"/>
            <a:ext cx="481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5" name="Picture 68" descr="vector-abstract-floral-background-2-08-by-dragonart[1]23">
            <a:extLst>
              <a:ext uri="{FF2B5EF4-FFF2-40B4-BE49-F238E27FC236}">
                <a16:creationId xmlns:a16="http://schemas.microsoft.com/office/drawing/2014/main" id="{1F5B60B2-55D9-CEF7-9010-33703B0BB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481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
</file>

<file path=ppt/slides/slide20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59394" name="Picture 132" descr="polaroid-background[1]">
            <a:extLst>
              <a:ext uri="{FF2B5EF4-FFF2-40B4-BE49-F238E27FC236}">
                <a16:creationId xmlns:a16="http://schemas.microsoft.com/office/drawing/2014/main" id="{6B808BA3-BF7D-DCC3-70A4-B06FCDBF1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a:extLst>
              <a:ext uri="{FF2B5EF4-FFF2-40B4-BE49-F238E27FC236}">
                <a16:creationId xmlns:a16="http://schemas.microsoft.com/office/drawing/2014/main" id="{3CF9E047-ACFA-1E22-4990-9EE175C2D205}"/>
              </a:ext>
            </a:extLst>
          </p:cNvPr>
          <p:cNvSpPr>
            <a:spLocks noGrp="1" noChangeArrowheads="1"/>
          </p:cNvSpPr>
          <p:nvPr>
            <p:ph type="title"/>
          </p:nvPr>
        </p:nvSpPr>
        <p:spPr/>
        <p:txBody>
          <a:bodyPr/>
          <a:lstStyle/>
          <a:p>
            <a:pPr algn="l" eaLnBrk="1" hangingPunct="1">
              <a:defRPr/>
            </a:pPr>
            <a:r>
              <a:rPr lang="en-US" sz="6000" dirty="0">
                <a:solidFill>
                  <a:srgbClr val="FFFFFF"/>
                </a:solidFill>
                <a:latin typeface="Arial Narrow" pitchFamily="34" charset="0"/>
              </a:rPr>
              <a:t>	</a:t>
            </a:r>
            <a:endParaRPr lang="en-US" sz="4800" dirty="0">
              <a:solidFill>
                <a:srgbClr val="FFFFFF"/>
              </a:solidFill>
              <a:latin typeface="Arial Narrow" pitchFamily="34" charset="0"/>
            </a:endParaRPr>
          </a:p>
        </p:txBody>
      </p:sp>
      <p:graphicFrame>
        <p:nvGraphicFramePr>
          <p:cNvPr id="99463" name="Group 135">
            <a:extLst>
              <a:ext uri="{FF2B5EF4-FFF2-40B4-BE49-F238E27FC236}">
                <a16:creationId xmlns:a16="http://schemas.microsoft.com/office/drawing/2014/main" id="{9C9B691C-9541-2094-6EE3-6E657BADACBF}"/>
              </a:ext>
            </a:extLst>
          </p:cNvPr>
          <p:cNvGraphicFramePr>
            <a:graphicFrameLocks noGrp="1"/>
          </p:cNvGraphicFramePr>
          <p:nvPr>
            <p:ph type="tbl" idx="1"/>
          </p:nvPr>
        </p:nvGraphicFramePr>
        <p:xfrm>
          <a:off x="1981200" y="1"/>
          <a:ext cx="8686800" cy="6858001"/>
        </p:xfrm>
        <a:graphic>
          <a:graphicData uri="http://schemas.openxmlformats.org/drawingml/2006/table">
            <a:tbl>
              <a:tblPr/>
              <a:tblGrid>
                <a:gridCol w="19542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77764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00"/>
                          </a:solidFill>
                          <a:effectLst/>
                          <a:latin typeface="Arial Narrow" pitchFamily="34" charset="0"/>
                        </a:rPr>
                        <a:t>SECTION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00"/>
                          </a:solidFill>
                          <a:effectLst/>
                          <a:latin typeface="Arial Narrow" pitchFamily="34" charset="0"/>
                        </a:rPr>
                        <a:t>COVERS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09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Setting up of Unit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298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19</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Single Application Form , Written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325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Investigation ,Inspection ,Search or Seizure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9135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Designated Codes to Tri Suites &amp; Notified Offences.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544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Appeal to High Court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9737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25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Offences by Companies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59422" name="Picture 133" descr="vector-abstract-floral-background-2-08-by-dragonart[1]23">
            <a:extLst>
              <a:ext uri="{FF2B5EF4-FFF2-40B4-BE49-F238E27FC236}">
                <a16:creationId xmlns:a16="http://schemas.microsoft.com/office/drawing/2014/main" id="{3FAA04D4-21EA-8BDD-B2C8-5337A8AA6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6988" y="0"/>
            <a:ext cx="481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3" name="Picture 134" descr="vector-abstract-floral-background-2-08-by-dragonart[1]23">
            <a:extLst>
              <a:ext uri="{FF2B5EF4-FFF2-40B4-BE49-F238E27FC236}">
                <a16:creationId xmlns:a16="http://schemas.microsoft.com/office/drawing/2014/main" id="{DF4DD3C7-608A-9CDC-47A4-819D64CCD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481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
</file>

<file path=ppt/slides/slide20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60418" name="Picture 50" descr="polaroid-background[1]">
            <a:extLst>
              <a:ext uri="{FF2B5EF4-FFF2-40B4-BE49-F238E27FC236}">
                <a16:creationId xmlns:a16="http://schemas.microsoft.com/office/drawing/2014/main" id="{E39AE78E-C748-D391-B27E-13F6C7F0C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78" name="Rectangle 2">
            <a:extLst>
              <a:ext uri="{FF2B5EF4-FFF2-40B4-BE49-F238E27FC236}">
                <a16:creationId xmlns:a16="http://schemas.microsoft.com/office/drawing/2014/main" id="{F3FA71D1-F7EC-903D-B94C-8DA377A93AE8}"/>
              </a:ext>
            </a:extLst>
          </p:cNvPr>
          <p:cNvSpPr>
            <a:spLocks noGrp="1" noChangeArrowheads="1"/>
          </p:cNvSpPr>
          <p:nvPr>
            <p:ph type="title"/>
          </p:nvPr>
        </p:nvSpPr>
        <p:spPr>
          <a:xfrm>
            <a:off x="1524000" y="76200"/>
            <a:ext cx="9144000" cy="990600"/>
          </a:xfrm>
        </p:spPr>
        <p:txBody>
          <a:bodyPr>
            <a:normAutofit fontScale="90000"/>
          </a:bodyPr>
          <a:lstStyle/>
          <a:p>
            <a:pPr eaLnBrk="1" hangingPunct="1">
              <a:defRPr/>
            </a:pPr>
            <a:r>
              <a:rPr lang="en-US" sz="4000" b="1" i="1" dirty="0">
                <a:solidFill>
                  <a:srgbClr val="FFFF00"/>
                </a:solidFill>
                <a:effectLst/>
                <a:latin typeface="Arial Narrow" pitchFamily="34" charset="0"/>
              </a:rPr>
              <a:t>SEZ Rules</a:t>
            </a:r>
            <a:br>
              <a:rPr lang="en-US" sz="4000" i="1" dirty="0">
                <a:solidFill>
                  <a:srgbClr val="FFFF00"/>
                </a:solidFill>
                <a:effectLst/>
                <a:latin typeface="Arial Narrow" pitchFamily="34" charset="0"/>
              </a:rPr>
            </a:br>
            <a:r>
              <a:rPr lang="en-US" sz="4000" dirty="0">
                <a:solidFill>
                  <a:schemeClr val="tx1"/>
                </a:solidFill>
                <a:latin typeface="Arial Narrow" pitchFamily="34" charset="0"/>
              </a:rPr>
              <a:t>Important Rules</a:t>
            </a:r>
            <a:r>
              <a:rPr lang="en-US" dirty="0">
                <a:solidFill>
                  <a:srgbClr val="FFFF00"/>
                </a:solidFill>
                <a:latin typeface="Arial Narrow" pitchFamily="34" charset="0"/>
              </a:rPr>
              <a:t> </a:t>
            </a:r>
          </a:p>
        </p:txBody>
      </p:sp>
      <p:graphicFrame>
        <p:nvGraphicFramePr>
          <p:cNvPr id="357425" name="Group 49">
            <a:extLst>
              <a:ext uri="{FF2B5EF4-FFF2-40B4-BE49-F238E27FC236}">
                <a16:creationId xmlns:a16="http://schemas.microsoft.com/office/drawing/2014/main" id="{052318BF-BED2-E29E-92FC-76496AF59C77}"/>
              </a:ext>
            </a:extLst>
          </p:cNvPr>
          <p:cNvGraphicFramePr>
            <a:graphicFrameLocks noGrp="1"/>
          </p:cNvGraphicFramePr>
          <p:nvPr>
            <p:ph type="tbl" idx="1"/>
          </p:nvPr>
        </p:nvGraphicFramePr>
        <p:xfrm>
          <a:off x="1981200" y="1219201"/>
          <a:ext cx="8686800" cy="5638799"/>
        </p:xfrm>
        <a:graphic>
          <a:graphicData uri="http://schemas.openxmlformats.org/drawingml/2006/table">
            <a:tbl>
              <a:tblPr/>
              <a:tblGrid>
                <a:gridCol w="1665288">
                  <a:extLst>
                    <a:ext uri="{9D8B030D-6E8A-4147-A177-3AD203B41FA5}">
                      <a16:colId xmlns:a16="http://schemas.microsoft.com/office/drawing/2014/main" val="20000"/>
                    </a:ext>
                  </a:extLst>
                </a:gridCol>
                <a:gridCol w="7021512">
                  <a:extLst>
                    <a:ext uri="{9D8B030D-6E8A-4147-A177-3AD203B41FA5}">
                      <a16:colId xmlns:a16="http://schemas.microsoft.com/office/drawing/2014/main" val="20001"/>
                    </a:ext>
                  </a:extLst>
                </a:gridCol>
              </a:tblGrid>
              <a:tr h="62126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00"/>
                          </a:solidFill>
                          <a:effectLst/>
                          <a:latin typeface="Arial Narrow" pitchFamily="34" charset="0"/>
                        </a:rPr>
                        <a:t>Rule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00"/>
                          </a:solidFill>
                          <a:effectLst/>
                          <a:latin typeface="Arial Narrow" pitchFamily="34" charset="0"/>
                        </a:rPr>
                        <a:t>COVERS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465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Definitions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126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Proposal for Approval of Unit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020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Consideration of proposal for Setting up of Unit in a SEZ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957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Letter of Approval to a Unit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29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Administrative Control of SEZ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29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Terms &amp; Conditions for Availing exemptions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229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26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General Conditions of Import &amp; Export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229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Import &amp; Procurement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pic>
        <p:nvPicPr>
          <p:cNvPr id="60452" name="Picture 51" descr="vector-abstract-floral-background-2-08-by-dragonart[1]23">
            <a:extLst>
              <a:ext uri="{FF2B5EF4-FFF2-40B4-BE49-F238E27FC236}">
                <a16:creationId xmlns:a16="http://schemas.microsoft.com/office/drawing/2014/main" id="{CB9400FF-BF1C-C22F-1626-E29816A4F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6988" y="0"/>
            <a:ext cx="481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3" name="Picture 52" descr="vector-abstract-floral-background-2-08-by-dragonart[1]23">
            <a:extLst>
              <a:ext uri="{FF2B5EF4-FFF2-40B4-BE49-F238E27FC236}">
                <a16:creationId xmlns:a16="http://schemas.microsoft.com/office/drawing/2014/main" id="{6C73CD49-7AAD-8544-300A-9019CE033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481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F339-4199-2BB9-4D1B-0343595F904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0D96497-3AF1-E3C2-A772-3798D54C2A67}"/>
              </a:ext>
            </a:extLst>
          </p:cNvPr>
          <p:cNvSpPr>
            <a:spLocks noGrp="1"/>
          </p:cNvSpPr>
          <p:nvPr>
            <p:ph idx="1"/>
          </p:nvPr>
        </p:nvSpPr>
        <p:spPr/>
        <p:txBody>
          <a:bodyPr>
            <a:normAutofit lnSpcReduction="10000"/>
          </a:bodyPr>
          <a:lstStyle/>
          <a:p>
            <a:pPr algn="just">
              <a:lnSpc>
                <a:spcPct val="160000"/>
              </a:lnSpc>
            </a:pPr>
            <a:r>
              <a:rPr lang="en-US" dirty="0"/>
              <a:t>(b) Duty Remission Scheme. </a:t>
            </a:r>
          </a:p>
          <a:p>
            <a:pPr lvl="1" algn="just">
              <a:lnSpc>
                <a:spcPct val="160000"/>
              </a:lnSpc>
            </a:pPr>
            <a:r>
              <a:rPr lang="en-US" dirty="0"/>
              <a:t>Duty Drawback (DBK) Scheme, administered by Department of Revenue.</a:t>
            </a:r>
          </a:p>
          <a:p>
            <a:pPr algn="just">
              <a:lnSpc>
                <a:spcPct val="160000"/>
              </a:lnSpc>
            </a:pPr>
            <a:r>
              <a:rPr lang="en-US" dirty="0"/>
              <a:t>(c) Scheme for Rebate on State and Central Taxes and Levies (</a:t>
            </a:r>
            <a:r>
              <a:rPr lang="en-US" dirty="0" err="1"/>
              <a:t>RoSCTL</a:t>
            </a:r>
            <a:r>
              <a:rPr lang="en-US" dirty="0"/>
              <a:t>), as notified by the Ministry of Textiles. </a:t>
            </a:r>
          </a:p>
          <a:p>
            <a:pPr algn="just">
              <a:lnSpc>
                <a:spcPct val="160000"/>
              </a:lnSpc>
            </a:pPr>
            <a:r>
              <a:rPr lang="en-US" dirty="0"/>
              <a:t>(d) Schemes for Remission of Duties and Taxes on Exported Products (</a:t>
            </a:r>
            <a:r>
              <a:rPr lang="en-US" dirty="0" err="1"/>
              <a:t>RoDTEP</a:t>
            </a:r>
            <a:r>
              <a:rPr lang="en-US" dirty="0"/>
              <a:t>) notified by Department of Commerce and administered by Department of Revenue</a:t>
            </a:r>
            <a:endParaRPr lang="en-IN" dirty="0"/>
          </a:p>
        </p:txBody>
      </p:sp>
    </p:spTree>
    <p:extLst>
      <p:ext uri="{BB962C8B-B14F-4D97-AF65-F5344CB8AC3E}">
        <p14:creationId xmlns:p14="http://schemas.microsoft.com/office/powerpoint/2010/main" val="1771080590"/>
      </p:ext>
    </p:extLst>
  </p:cSld>
  <p:clrMapOvr>
    <a:overrideClrMapping bg1="lt1" tx1="dk1" bg2="lt2" tx2="dk2" accent1="accent1" accent2="accent2" accent3="accent3" accent4="accent4" accent5="accent5" accent6="accent6" hlink="hlink" folHlink="folHlink"/>
  </p:clrMapOvr>
</p:sld>
</file>

<file path=ppt/slides/slide2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61442" name="Picture 84" descr="polaroid-background[1]">
            <a:extLst>
              <a:ext uri="{FF2B5EF4-FFF2-40B4-BE49-F238E27FC236}">
                <a16:creationId xmlns:a16="http://schemas.microsoft.com/office/drawing/2014/main" id="{980789CA-8DDA-DDA2-C7D0-6FFC26BD7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3">
            <a:extLst>
              <a:ext uri="{FF2B5EF4-FFF2-40B4-BE49-F238E27FC236}">
                <a16:creationId xmlns:a16="http://schemas.microsoft.com/office/drawing/2014/main" id="{666409D4-771D-FD04-91EA-6AA4FCB09667}"/>
              </a:ext>
            </a:extLst>
          </p:cNvPr>
          <p:cNvSpPr>
            <a:spLocks noGrp="1" noChangeArrowheads="1"/>
          </p:cNvSpPr>
          <p:nvPr>
            <p:ph type="title"/>
          </p:nvPr>
        </p:nvSpPr>
        <p:spPr/>
        <p:txBody>
          <a:bodyPr/>
          <a:lstStyle/>
          <a:p>
            <a:pPr algn="l" eaLnBrk="1" hangingPunct="1">
              <a:defRPr/>
            </a:pPr>
            <a:r>
              <a:rPr lang="en-US" sz="6000" dirty="0">
                <a:solidFill>
                  <a:srgbClr val="FFFFFF"/>
                </a:solidFill>
                <a:latin typeface="Arial Narrow" pitchFamily="34" charset="0"/>
              </a:rPr>
              <a:t>	</a:t>
            </a:r>
            <a:endParaRPr lang="en-US" sz="4800" dirty="0">
              <a:solidFill>
                <a:srgbClr val="FFFFFF"/>
              </a:solidFill>
              <a:latin typeface="Arial Narrow" pitchFamily="34" charset="0"/>
            </a:endParaRPr>
          </a:p>
        </p:txBody>
      </p:sp>
      <p:graphicFrame>
        <p:nvGraphicFramePr>
          <p:cNvPr id="95315" name="Group 83">
            <a:extLst>
              <a:ext uri="{FF2B5EF4-FFF2-40B4-BE49-F238E27FC236}">
                <a16:creationId xmlns:a16="http://schemas.microsoft.com/office/drawing/2014/main" id="{E7E21C28-136E-ED46-5013-3C05488B60C6}"/>
              </a:ext>
            </a:extLst>
          </p:cNvPr>
          <p:cNvGraphicFramePr>
            <a:graphicFrameLocks noGrp="1"/>
          </p:cNvGraphicFramePr>
          <p:nvPr>
            <p:ph type="tbl" idx="1"/>
          </p:nvPr>
        </p:nvGraphicFramePr>
        <p:xfrm>
          <a:off x="2057400" y="0"/>
          <a:ext cx="8610600" cy="6858002"/>
        </p:xfrm>
        <a:graphic>
          <a:graphicData uri="http://schemas.openxmlformats.org/drawingml/2006/table">
            <a:tbl>
              <a:tblPr/>
              <a:tblGrid>
                <a:gridCol w="2152650">
                  <a:extLst>
                    <a:ext uri="{9D8B030D-6E8A-4147-A177-3AD203B41FA5}">
                      <a16:colId xmlns:a16="http://schemas.microsoft.com/office/drawing/2014/main" val="20000"/>
                    </a:ext>
                  </a:extLst>
                </a:gridCol>
                <a:gridCol w="6457950">
                  <a:extLst>
                    <a:ext uri="{9D8B030D-6E8A-4147-A177-3AD203B41FA5}">
                      <a16:colId xmlns:a16="http://schemas.microsoft.com/office/drawing/2014/main" val="20001"/>
                    </a:ext>
                  </a:extLst>
                </a:gridCol>
              </a:tblGrid>
              <a:tr h="8175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00"/>
                          </a:solidFill>
                          <a:effectLst/>
                          <a:latin typeface="Arial Narrow" pitchFamily="34" charset="0"/>
                        </a:rPr>
                        <a:t>Rule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00"/>
                          </a:solidFill>
                          <a:effectLst/>
                          <a:latin typeface="Arial Narrow" pitchFamily="34" charset="0"/>
                        </a:rPr>
                        <a:t>COVERS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6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Direct Imports into SEZ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8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Procedure for Procurement from DTA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6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outerShdw blurRad="38100" dist="38100" dir="2700000" algn="tl">
                              <a:srgbClr val="C0C0C0"/>
                            </a:outerShdw>
                          </a:effectLst>
                          <a:latin typeface="Arial Narrow" pitchFamily="34" charset="0"/>
                        </a:rPr>
                        <a:t>34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Utilization of Goods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41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Correlation of Import Consignment with Corresponding Export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41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38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Transfer of Ownership &amp; Removal of Goods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62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39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Distraction Of Goods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79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45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Exports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61473" name="Picture 85" descr="vector-abstract-floral-background-2-08-by-dragonart[1]23">
            <a:extLst>
              <a:ext uri="{FF2B5EF4-FFF2-40B4-BE49-F238E27FC236}">
                <a16:creationId xmlns:a16="http://schemas.microsoft.com/office/drawing/2014/main" id="{3B846A24-365C-D3CC-DE78-C50593CC3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6988" y="0"/>
            <a:ext cx="481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4" name="Picture 86" descr="vector-abstract-floral-background-2-08-by-dragonart[1]23">
            <a:extLst>
              <a:ext uri="{FF2B5EF4-FFF2-40B4-BE49-F238E27FC236}">
                <a16:creationId xmlns:a16="http://schemas.microsoft.com/office/drawing/2014/main" id="{2837CF5E-A78D-8A07-6444-0FE5AC002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481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
</file>

<file path=ppt/slides/slide2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62466" name="Picture 56" descr="polaroid-background[1]">
            <a:extLst>
              <a:ext uri="{FF2B5EF4-FFF2-40B4-BE49-F238E27FC236}">
                <a16:creationId xmlns:a16="http://schemas.microsoft.com/office/drawing/2014/main" id="{6E9F4EED-393D-132B-F9A1-785CE0983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2727" name="Group 55">
            <a:extLst>
              <a:ext uri="{FF2B5EF4-FFF2-40B4-BE49-F238E27FC236}">
                <a16:creationId xmlns:a16="http://schemas.microsoft.com/office/drawing/2014/main" id="{6C5C741E-B0A0-3BCC-DDB4-E4E263BE6D0B}"/>
              </a:ext>
            </a:extLst>
          </p:cNvPr>
          <p:cNvGraphicFramePr>
            <a:graphicFrameLocks noGrp="1"/>
          </p:cNvGraphicFramePr>
          <p:nvPr>
            <p:ph/>
          </p:nvPr>
        </p:nvGraphicFramePr>
        <p:xfrm>
          <a:off x="1981200" y="0"/>
          <a:ext cx="8305800" cy="4038600"/>
        </p:xfrm>
        <a:graphic>
          <a:graphicData uri="http://schemas.openxmlformats.org/drawingml/2006/table">
            <a:tbl>
              <a:tblPr/>
              <a:tblGrid>
                <a:gridCol w="2492375">
                  <a:extLst>
                    <a:ext uri="{9D8B030D-6E8A-4147-A177-3AD203B41FA5}">
                      <a16:colId xmlns:a16="http://schemas.microsoft.com/office/drawing/2014/main" val="20000"/>
                    </a:ext>
                  </a:extLst>
                </a:gridCol>
                <a:gridCol w="5813425">
                  <a:extLst>
                    <a:ext uri="{9D8B030D-6E8A-4147-A177-3AD203B41FA5}">
                      <a16:colId xmlns:a16="http://schemas.microsoft.com/office/drawing/2014/main" val="20001"/>
                    </a:ext>
                  </a:extLst>
                </a:gridCol>
              </a:tblGrid>
              <a:tr h="64689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00"/>
                          </a:solidFill>
                          <a:effectLst/>
                          <a:latin typeface="Arial Narrow" pitchFamily="34" charset="0"/>
                        </a:rPr>
                        <a:t>Rule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00"/>
                          </a:solidFill>
                          <a:effectLst/>
                          <a:latin typeface="Arial Narrow" pitchFamily="34" charset="0"/>
                        </a:rPr>
                        <a:t>COVERS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06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46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Procedure for Exports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877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47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Sale in DTA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06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53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latin typeface="Arial Narrow" pitchFamily="34" charset="0"/>
                        </a:rPr>
                        <a:t>Net Foreign Exchange Earnings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9163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a:ln>
                            <a:noFill/>
                          </a:ln>
                          <a:solidFill>
                            <a:srgbClr val="FFFF99"/>
                          </a:solidFill>
                          <a:effectLst>
                            <a:outerShdw blurRad="38100" dist="38100" dir="2700000" algn="tl">
                              <a:srgbClr val="C0C0C0"/>
                            </a:outerShdw>
                          </a:effectLst>
                          <a:latin typeface="Arial Narrow" pitchFamily="34" charset="0"/>
                        </a:rPr>
                        <a:t>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1" i="0" u="none" strike="noStrike" cap="none" normalizeH="0" baseline="0" dirty="0">
                          <a:ln>
                            <a:noFill/>
                          </a:ln>
                          <a:solidFill>
                            <a:srgbClr val="FFFF99"/>
                          </a:solidFill>
                          <a:effectLst/>
                          <a:latin typeface="Arial Narrow" pitchFamily="34" charset="0"/>
                        </a:rPr>
                        <a:t>Appeal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62487" name="Picture 57" descr="vector-abstract-floral-background-2-08-by-dragonart[1]23">
            <a:extLst>
              <a:ext uri="{FF2B5EF4-FFF2-40B4-BE49-F238E27FC236}">
                <a16:creationId xmlns:a16="http://schemas.microsoft.com/office/drawing/2014/main" id="{E3FC0B13-A633-0ECB-B345-05C003093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6988" y="0"/>
            <a:ext cx="481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8" name="Picture 58" descr="vector-abstract-floral-background-2-08-by-dragonart[1]23">
            <a:extLst>
              <a:ext uri="{FF2B5EF4-FFF2-40B4-BE49-F238E27FC236}">
                <a16:creationId xmlns:a16="http://schemas.microsoft.com/office/drawing/2014/main" id="{A80F307C-7835-C2F3-BBE4-A327BAA38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0"/>
            <a:ext cx="481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sld>
</file>

<file path=ppt/slides/slide2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328C-4A46-1DC7-CD11-ADE72EAA4871}"/>
              </a:ext>
            </a:extLst>
          </p:cNvPr>
          <p:cNvSpPr>
            <a:spLocks noGrp="1"/>
          </p:cNvSpPr>
          <p:nvPr>
            <p:ph type="title"/>
          </p:nvPr>
        </p:nvSpPr>
        <p:spPr>
          <a:xfrm>
            <a:off x="609600" y="731520"/>
            <a:ext cx="10972800" cy="982980"/>
          </a:xfrm>
        </p:spPr>
        <p:txBody>
          <a:bodyPr>
            <a:normAutofit fontScale="90000"/>
          </a:bodyPr>
          <a:lstStyle/>
          <a:p>
            <a:r>
              <a:rPr lang="en-US" sz="3100" b="1" i="0" dirty="0">
                <a:solidFill>
                  <a:srgbClr val="000000"/>
                </a:solidFill>
                <a:effectLst/>
                <a:highlight>
                  <a:srgbClr val="FFFFFF"/>
                </a:highlight>
                <a:latin typeface="Arimo"/>
              </a:rPr>
              <a:t>Difference between Export Oriented Unit and Special Economic Zone</a:t>
            </a:r>
            <a:br>
              <a:rPr lang="en-US" b="1" i="0" dirty="0">
                <a:solidFill>
                  <a:srgbClr val="000000"/>
                </a:solidFill>
                <a:effectLst/>
                <a:highlight>
                  <a:srgbClr val="FFFFFF"/>
                </a:highlight>
                <a:latin typeface="Arimo"/>
              </a:rPr>
            </a:br>
            <a:endParaRPr lang="en-IN" dirty="0"/>
          </a:p>
        </p:txBody>
      </p:sp>
      <p:sp>
        <p:nvSpPr>
          <p:cNvPr id="3" name="Text Placeholder 2">
            <a:extLst>
              <a:ext uri="{FF2B5EF4-FFF2-40B4-BE49-F238E27FC236}">
                <a16:creationId xmlns:a16="http://schemas.microsoft.com/office/drawing/2014/main" id="{63469503-93C8-3D5A-BA24-0D6690C62B9E}"/>
              </a:ext>
            </a:extLst>
          </p:cNvPr>
          <p:cNvSpPr>
            <a:spLocks noGrp="1"/>
          </p:cNvSpPr>
          <p:nvPr>
            <p:ph type="body" idx="1"/>
          </p:nvPr>
        </p:nvSpPr>
        <p:spPr/>
        <p:txBody>
          <a:bodyPr/>
          <a:lstStyle/>
          <a:p>
            <a:r>
              <a:rPr lang="en-IN" dirty="0"/>
              <a:t>Export Oriented Unit (EOU)</a:t>
            </a:r>
          </a:p>
        </p:txBody>
      </p:sp>
      <p:sp>
        <p:nvSpPr>
          <p:cNvPr id="4" name="Text Placeholder 3">
            <a:extLst>
              <a:ext uri="{FF2B5EF4-FFF2-40B4-BE49-F238E27FC236}">
                <a16:creationId xmlns:a16="http://schemas.microsoft.com/office/drawing/2014/main" id="{7E2ED5D2-6EEE-9D9D-98D5-3095D61F3C8D}"/>
              </a:ext>
            </a:extLst>
          </p:cNvPr>
          <p:cNvSpPr>
            <a:spLocks noGrp="1"/>
          </p:cNvSpPr>
          <p:nvPr>
            <p:ph type="body" sz="half" idx="3"/>
          </p:nvPr>
        </p:nvSpPr>
        <p:spPr/>
        <p:txBody>
          <a:bodyPr/>
          <a:lstStyle/>
          <a:p>
            <a:r>
              <a:rPr lang="en-IN" dirty="0"/>
              <a:t>Special Economic Zone (SEZ)</a:t>
            </a:r>
          </a:p>
        </p:txBody>
      </p:sp>
      <p:sp>
        <p:nvSpPr>
          <p:cNvPr id="5" name="Content Placeholder 4">
            <a:extLst>
              <a:ext uri="{FF2B5EF4-FFF2-40B4-BE49-F238E27FC236}">
                <a16:creationId xmlns:a16="http://schemas.microsoft.com/office/drawing/2014/main" id="{6EAF2946-95EB-DE4E-DA10-2246B2D37ED2}"/>
              </a:ext>
            </a:extLst>
          </p:cNvPr>
          <p:cNvSpPr>
            <a:spLocks noGrp="1"/>
          </p:cNvSpPr>
          <p:nvPr>
            <p:ph sz="quarter" idx="2"/>
          </p:nvPr>
        </p:nvSpPr>
        <p:spPr/>
        <p:txBody>
          <a:bodyPr>
            <a:normAutofit fontScale="85000" lnSpcReduction="20000"/>
          </a:bodyPr>
          <a:lstStyle/>
          <a:p>
            <a:pPr algn="just">
              <a:lnSpc>
                <a:spcPct val="160000"/>
              </a:lnSpc>
            </a:pPr>
            <a:r>
              <a:rPr lang="en-US" b="0" i="0" dirty="0">
                <a:solidFill>
                  <a:srgbClr val="000000"/>
                </a:solidFill>
                <a:effectLst/>
                <a:highlight>
                  <a:srgbClr val="FFFFFF"/>
                </a:highlight>
                <a:latin typeface="DM Sans" pitchFamily="2" charset="0"/>
              </a:rPr>
              <a:t>For EOU, a minimum investment in building, equipment, and plant is Rs. 100 lakhs. Before the start of commercial manufacturing, this should happen.</a:t>
            </a:r>
          </a:p>
          <a:p>
            <a:pPr algn="just">
              <a:lnSpc>
                <a:spcPct val="160000"/>
              </a:lnSpc>
            </a:pPr>
            <a:r>
              <a:rPr lang="en-US" b="0" i="0" dirty="0">
                <a:solidFill>
                  <a:srgbClr val="000000"/>
                </a:solidFill>
                <a:effectLst/>
                <a:highlight>
                  <a:srgbClr val="FFFFFF"/>
                </a:highlight>
                <a:latin typeface="DM Sans" pitchFamily="2" charset="0"/>
              </a:rPr>
              <a:t>For the clearance of imported consignments for EOU, there is a Fast Track Clearance Scheme (FTCS).</a:t>
            </a:r>
          </a:p>
          <a:p>
            <a:pPr algn="just">
              <a:lnSpc>
                <a:spcPct val="160000"/>
              </a:lnSpc>
            </a:pPr>
            <a:r>
              <a:rPr lang="en-US" b="0" i="0" dirty="0">
                <a:solidFill>
                  <a:srgbClr val="000000"/>
                </a:solidFill>
                <a:effectLst/>
                <a:highlight>
                  <a:srgbClr val="FFFFFF"/>
                </a:highlight>
                <a:latin typeface="DM Sans" pitchFamily="2" charset="0"/>
              </a:rPr>
              <a:t>Purchase-related Central Sales Tax (CST) is reimbursable (but not local tax).</a:t>
            </a:r>
            <a:endParaRPr lang="en-IN" dirty="0"/>
          </a:p>
        </p:txBody>
      </p:sp>
      <p:sp>
        <p:nvSpPr>
          <p:cNvPr id="6" name="Content Placeholder 5">
            <a:extLst>
              <a:ext uri="{FF2B5EF4-FFF2-40B4-BE49-F238E27FC236}">
                <a16:creationId xmlns:a16="http://schemas.microsoft.com/office/drawing/2014/main" id="{D5FB7596-185C-DFEC-1A47-E5C041C12D74}"/>
              </a:ext>
            </a:extLst>
          </p:cNvPr>
          <p:cNvSpPr>
            <a:spLocks noGrp="1"/>
          </p:cNvSpPr>
          <p:nvPr>
            <p:ph sz="quarter" idx="4"/>
          </p:nvPr>
        </p:nvSpPr>
        <p:spPr/>
        <p:txBody>
          <a:bodyPr>
            <a:normAutofit fontScale="85000" lnSpcReduction="20000"/>
          </a:bodyPr>
          <a:lstStyle/>
          <a:p>
            <a:pPr>
              <a:lnSpc>
                <a:spcPct val="170000"/>
              </a:lnSpc>
            </a:pPr>
            <a:r>
              <a:rPr lang="en-US" b="0" i="0" dirty="0">
                <a:solidFill>
                  <a:srgbClr val="000000"/>
                </a:solidFill>
                <a:effectLst/>
                <a:highlight>
                  <a:srgbClr val="FFFFFF"/>
                </a:highlight>
                <a:latin typeface="DM Sans" pitchFamily="2" charset="0"/>
              </a:rPr>
              <a:t>For </a:t>
            </a:r>
            <a:r>
              <a:rPr lang="en-US" b="1" dirty="0">
                <a:solidFill>
                  <a:srgbClr val="F15A27"/>
                </a:solidFill>
                <a:highlight>
                  <a:srgbClr val="FFFFFF"/>
                </a:highlight>
                <a:latin typeface="DM Sans" pitchFamily="2" charset="0"/>
              </a:rPr>
              <a:t>SEZ (Special Economic Zone)</a:t>
            </a:r>
            <a:r>
              <a:rPr lang="en-US" b="0" i="0" dirty="0">
                <a:solidFill>
                  <a:srgbClr val="000000"/>
                </a:solidFill>
                <a:effectLst/>
                <a:highlight>
                  <a:srgbClr val="FFFFFF"/>
                </a:highlight>
                <a:latin typeface="DM Sans" pitchFamily="2" charset="0"/>
              </a:rPr>
              <a:t> there is no such restriction.</a:t>
            </a:r>
          </a:p>
          <a:p>
            <a:pPr>
              <a:lnSpc>
                <a:spcPct val="170000"/>
              </a:lnSpc>
            </a:pPr>
            <a:endParaRPr lang="en-US" dirty="0">
              <a:solidFill>
                <a:srgbClr val="000000"/>
              </a:solidFill>
              <a:highlight>
                <a:srgbClr val="FFFFFF"/>
              </a:highlight>
              <a:latin typeface="DM Sans" pitchFamily="2" charset="0"/>
            </a:endParaRPr>
          </a:p>
          <a:p>
            <a:pPr>
              <a:lnSpc>
                <a:spcPct val="170000"/>
              </a:lnSpc>
            </a:pPr>
            <a:r>
              <a:rPr lang="en-US" b="0" i="0" dirty="0">
                <a:solidFill>
                  <a:srgbClr val="000000"/>
                </a:solidFill>
                <a:effectLst/>
                <a:highlight>
                  <a:srgbClr val="FFFFFF"/>
                </a:highlight>
                <a:latin typeface="DM Sans" pitchFamily="2" charset="0"/>
              </a:rPr>
              <a:t>For SEZ units, export and import customs clearance is achieved within the zone itself.</a:t>
            </a:r>
          </a:p>
          <a:p>
            <a:pPr marL="0" indent="0">
              <a:lnSpc>
                <a:spcPct val="170000"/>
              </a:lnSpc>
              <a:buNone/>
            </a:pPr>
            <a:endParaRPr lang="en-US" b="0" i="0" dirty="0">
              <a:solidFill>
                <a:srgbClr val="000000"/>
              </a:solidFill>
              <a:effectLst/>
              <a:highlight>
                <a:srgbClr val="FFFFFF"/>
              </a:highlight>
              <a:latin typeface="DM Sans" pitchFamily="2" charset="0"/>
            </a:endParaRPr>
          </a:p>
          <a:p>
            <a:pPr>
              <a:lnSpc>
                <a:spcPct val="170000"/>
              </a:lnSpc>
            </a:pPr>
            <a:r>
              <a:rPr lang="en-US" b="0" i="0" dirty="0">
                <a:solidFill>
                  <a:srgbClr val="000000"/>
                </a:solidFill>
                <a:effectLst/>
                <a:highlight>
                  <a:srgbClr val="FFFFFF"/>
                </a:highlight>
                <a:latin typeface="DM Sans" pitchFamily="2" charset="0"/>
              </a:rPr>
              <a:t>The supplier does not have to pay CST (Central Sales Tax) for SEZ  units.</a:t>
            </a:r>
            <a:endParaRPr lang="en-US" dirty="0">
              <a:solidFill>
                <a:srgbClr val="000000"/>
              </a:solidFill>
              <a:highlight>
                <a:srgbClr val="FFFFFF"/>
              </a:highlight>
              <a:latin typeface="DM Sans" pitchFamily="2" charset="0"/>
            </a:endParaRPr>
          </a:p>
          <a:p>
            <a:pPr marL="0" indent="0">
              <a:buNone/>
            </a:pPr>
            <a:endParaRPr lang="en-IN" dirty="0"/>
          </a:p>
        </p:txBody>
      </p:sp>
    </p:spTree>
    <p:extLst>
      <p:ext uri="{BB962C8B-B14F-4D97-AF65-F5344CB8AC3E}">
        <p14:creationId xmlns:p14="http://schemas.microsoft.com/office/powerpoint/2010/main" val="868104333"/>
      </p:ext>
    </p:extLst>
  </p:cSld>
  <p:clrMapOvr>
    <a:overrideClrMapping bg1="lt1" tx1="dk1" bg2="lt2" tx2="dk2" accent1="accent1" accent2="accent2" accent3="accent3" accent4="accent4" accent5="accent5" accent6="accent6" hlink="hlink" folHlink="folHlink"/>
  </p:clrMapOvr>
</p:sld>
</file>

<file path=ppt/slides/slide2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F738-A8A9-08FF-9614-8C605C1ABDC8}"/>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A48BFA51-2EB3-E290-6371-37F898574D22}"/>
              </a:ext>
            </a:extLst>
          </p:cNvPr>
          <p:cNvSpPr>
            <a:spLocks noGrp="1"/>
          </p:cNvSpPr>
          <p:nvPr>
            <p:ph type="body" idx="1"/>
          </p:nvPr>
        </p:nvSpPr>
        <p:spPr/>
        <p:txBody>
          <a:bodyPr/>
          <a:lstStyle/>
          <a:p>
            <a:r>
              <a:rPr lang="en-IN" dirty="0"/>
              <a:t>EOU</a:t>
            </a:r>
          </a:p>
        </p:txBody>
      </p:sp>
      <p:sp>
        <p:nvSpPr>
          <p:cNvPr id="4" name="Text Placeholder 3">
            <a:extLst>
              <a:ext uri="{FF2B5EF4-FFF2-40B4-BE49-F238E27FC236}">
                <a16:creationId xmlns:a16="http://schemas.microsoft.com/office/drawing/2014/main" id="{6F5F2809-1085-0AB9-4C20-CDB08E0CBD18}"/>
              </a:ext>
            </a:extLst>
          </p:cNvPr>
          <p:cNvSpPr>
            <a:spLocks noGrp="1"/>
          </p:cNvSpPr>
          <p:nvPr>
            <p:ph type="body" sz="half" idx="3"/>
          </p:nvPr>
        </p:nvSpPr>
        <p:spPr/>
        <p:txBody>
          <a:bodyPr/>
          <a:lstStyle/>
          <a:p>
            <a:r>
              <a:rPr lang="en-IN" dirty="0"/>
              <a:t>SEZ</a:t>
            </a:r>
          </a:p>
        </p:txBody>
      </p:sp>
      <p:sp>
        <p:nvSpPr>
          <p:cNvPr id="5" name="Content Placeholder 4">
            <a:extLst>
              <a:ext uri="{FF2B5EF4-FFF2-40B4-BE49-F238E27FC236}">
                <a16:creationId xmlns:a16="http://schemas.microsoft.com/office/drawing/2014/main" id="{0F577F17-0EC1-4E22-C8A2-0CBB6B71763E}"/>
              </a:ext>
            </a:extLst>
          </p:cNvPr>
          <p:cNvSpPr>
            <a:spLocks noGrp="1"/>
          </p:cNvSpPr>
          <p:nvPr>
            <p:ph sz="quarter" idx="2"/>
          </p:nvPr>
        </p:nvSpPr>
        <p:spPr/>
        <p:txBody>
          <a:bodyPr>
            <a:normAutofit lnSpcReduction="10000"/>
          </a:bodyPr>
          <a:lstStyle/>
          <a:p>
            <a:r>
              <a:rPr lang="en-US" b="0" i="0" dirty="0">
                <a:solidFill>
                  <a:srgbClr val="000000"/>
                </a:solidFill>
                <a:effectLst/>
                <a:highlight>
                  <a:srgbClr val="FFFFFF"/>
                </a:highlight>
                <a:latin typeface="DM Sans" pitchFamily="2" charset="0"/>
              </a:rPr>
              <a:t>It can be set up anywhere in India. In other words, it is not bound by the location or any boundaries across India.</a:t>
            </a:r>
          </a:p>
          <a:p>
            <a:r>
              <a:rPr lang="en-US" b="0" i="0" dirty="0">
                <a:solidFill>
                  <a:srgbClr val="000000"/>
                </a:solidFill>
                <a:effectLst/>
                <a:highlight>
                  <a:srgbClr val="FFFFFF"/>
                </a:highlight>
                <a:latin typeface="DM Sans" pitchFamily="2" charset="0"/>
              </a:rPr>
              <a:t>Upon payment of the relevant customs duties, all DTA clearances are permitted (IGST, </a:t>
            </a:r>
            <a:r>
              <a:rPr lang="en-US" b="0" i="0" dirty="0" err="1">
                <a:solidFill>
                  <a:srgbClr val="000000"/>
                </a:solidFill>
                <a:effectLst/>
                <a:highlight>
                  <a:srgbClr val="FFFFFF"/>
                </a:highlight>
                <a:latin typeface="DM Sans" pitchFamily="2" charset="0"/>
              </a:rPr>
              <a:t>Cess</a:t>
            </a:r>
            <a:r>
              <a:rPr lang="en-US" b="0" i="0" dirty="0">
                <a:solidFill>
                  <a:srgbClr val="000000"/>
                </a:solidFill>
                <a:effectLst/>
                <a:highlight>
                  <a:srgbClr val="FFFFFF"/>
                </a:highlight>
                <a:latin typeface="DM Sans" pitchFamily="2" charset="0"/>
              </a:rPr>
              <a:t>, etc.). The importer or SEZ unit must file the bill of entry (on behalf of the importer)</a:t>
            </a:r>
            <a:endParaRPr lang="en-IN" dirty="0"/>
          </a:p>
        </p:txBody>
      </p:sp>
      <p:sp>
        <p:nvSpPr>
          <p:cNvPr id="6" name="Content Placeholder 5">
            <a:extLst>
              <a:ext uri="{FF2B5EF4-FFF2-40B4-BE49-F238E27FC236}">
                <a16:creationId xmlns:a16="http://schemas.microsoft.com/office/drawing/2014/main" id="{F75D6C71-A20D-DD49-055E-5A29CE78D929}"/>
              </a:ext>
            </a:extLst>
          </p:cNvPr>
          <p:cNvSpPr>
            <a:spLocks noGrp="1"/>
          </p:cNvSpPr>
          <p:nvPr>
            <p:ph sz="quarter" idx="4"/>
          </p:nvPr>
        </p:nvSpPr>
        <p:spPr/>
        <p:txBody>
          <a:bodyPr>
            <a:normAutofit lnSpcReduction="10000"/>
          </a:bodyPr>
          <a:lstStyle/>
          <a:p>
            <a:r>
              <a:rPr lang="en-US" b="0" i="0" dirty="0">
                <a:solidFill>
                  <a:srgbClr val="000000"/>
                </a:solidFill>
                <a:effectLst/>
                <a:highlight>
                  <a:srgbClr val="FFFFFF"/>
                </a:highlight>
                <a:latin typeface="DM Sans" pitchFamily="2" charset="0"/>
              </a:rPr>
              <a:t>In SEZ, units can be set up only at the designated sites.</a:t>
            </a:r>
          </a:p>
          <a:p>
            <a:pPr marL="0" indent="0">
              <a:buNone/>
            </a:pPr>
            <a:endParaRPr lang="en-US" b="0" i="0" dirty="0">
              <a:solidFill>
                <a:srgbClr val="000000"/>
              </a:solidFill>
              <a:effectLst/>
              <a:highlight>
                <a:srgbClr val="FFFFFF"/>
              </a:highlight>
              <a:latin typeface="DM Sans" pitchFamily="2" charset="0"/>
            </a:endParaRPr>
          </a:p>
          <a:p>
            <a:r>
              <a:rPr lang="en-US" b="0" i="0" dirty="0">
                <a:solidFill>
                  <a:srgbClr val="000000"/>
                </a:solidFill>
                <a:effectLst/>
                <a:highlight>
                  <a:srgbClr val="FFFFFF"/>
                </a:highlight>
                <a:latin typeface="DM Sans" pitchFamily="2" charset="0"/>
              </a:rPr>
              <a:t>On payment of the relevant GST, all DTA clearances are accepted. Furthermore, the benefit of BCD exemption received on imported inputs utilized in the production of completed goods cleared in DTA must be forfeited or paid along with interest. Only a tax invoice needs to be generated.</a:t>
            </a:r>
            <a:endParaRPr lang="en-IN" dirty="0"/>
          </a:p>
        </p:txBody>
      </p:sp>
    </p:spTree>
    <p:extLst>
      <p:ext uri="{BB962C8B-B14F-4D97-AF65-F5344CB8AC3E}">
        <p14:creationId xmlns:p14="http://schemas.microsoft.com/office/powerpoint/2010/main" val="2289182794"/>
      </p:ext>
    </p:extLst>
  </p:cSld>
  <p:clrMapOvr>
    <a:overrideClrMapping bg1="lt1" tx1="dk1" bg2="lt2" tx2="dk2" accent1="accent1" accent2="accent2" accent3="accent3" accent4="accent4" accent5="accent5" accent6="accent6" hlink="hlink" folHlink="folHlink"/>
  </p:clrMapOvr>
</p:sld>
</file>

<file path=ppt/slides/slide2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B53F-F9C2-F6E3-A0C3-02EAEC6E0B4D}"/>
              </a:ext>
            </a:extLst>
          </p:cNvPr>
          <p:cNvSpPr>
            <a:spLocks noGrp="1"/>
          </p:cNvSpPr>
          <p:nvPr>
            <p:ph type="title"/>
          </p:nvPr>
        </p:nvSpPr>
        <p:spPr>
          <a:xfrm>
            <a:off x="609600" y="704087"/>
            <a:ext cx="11074400" cy="3385027"/>
          </a:xfrm>
        </p:spPr>
        <p:txBody>
          <a:bodyPr/>
          <a:lstStyle/>
          <a:p>
            <a:pPr algn="ctr"/>
            <a:r>
              <a:rPr lang="en-IN" dirty="0"/>
              <a:t>FREE TRADE WAREHOUSING ZONE</a:t>
            </a:r>
          </a:p>
        </p:txBody>
      </p:sp>
    </p:spTree>
    <p:extLst>
      <p:ext uri="{BB962C8B-B14F-4D97-AF65-F5344CB8AC3E}">
        <p14:creationId xmlns:p14="http://schemas.microsoft.com/office/powerpoint/2010/main" val="113892625"/>
      </p:ext>
    </p:extLst>
  </p:cSld>
  <p:clrMapOvr>
    <a:overrideClrMapping bg1="lt1" tx1="dk1" bg2="lt2" tx2="dk2" accent1="accent1" accent2="accent2" accent3="accent3" accent4="accent4" accent5="accent5" accent6="accent6" hlink="hlink" folHlink="folHlink"/>
  </p:clrMapOvr>
</p:sld>
</file>

<file path=ppt/slides/slide2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DF96-F388-4EE2-C41B-401482F4C8A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59EDC4C-4088-C165-8D2E-B7472773E51E}"/>
              </a:ext>
            </a:extLst>
          </p:cNvPr>
          <p:cNvSpPr>
            <a:spLocks noGrp="1"/>
          </p:cNvSpPr>
          <p:nvPr>
            <p:ph idx="1"/>
          </p:nvPr>
        </p:nvSpPr>
        <p:spPr/>
        <p:txBody>
          <a:bodyPr>
            <a:normAutofit fontScale="77500" lnSpcReduction="20000"/>
          </a:bodyPr>
          <a:lstStyle/>
          <a:p>
            <a:pPr algn="just">
              <a:lnSpc>
                <a:spcPct val="150000"/>
              </a:lnSpc>
            </a:pPr>
            <a:r>
              <a:rPr lang="en-IN" dirty="0"/>
              <a:t>Free Trade Warehousing Zone scheme is part of SEZ scheme</a:t>
            </a:r>
          </a:p>
          <a:p>
            <a:pPr algn="just">
              <a:lnSpc>
                <a:spcPct val="150000"/>
              </a:lnSpc>
            </a:pPr>
            <a:r>
              <a:rPr lang="en-IN" dirty="0"/>
              <a:t>FTWZ is customs bonded warehouse</a:t>
            </a:r>
          </a:p>
          <a:p>
            <a:pPr algn="just">
              <a:lnSpc>
                <a:spcPct val="150000"/>
              </a:lnSpc>
            </a:pPr>
            <a:r>
              <a:rPr lang="en-IN" dirty="0"/>
              <a:t>They operate on the same lines as SEZ</a:t>
            </a:r>
          </a:p>
          <a:p>
            <a:pPr algn="just">
              <a:lnSpc>
                <a:spcPct val="150000"/>
              </a:lnSpc>
            </a:pPr>
            <a:r>
              <a:rPr lang="en-IN" dirty="0"/>
              <a:t>The focus will be on trading and warehousing</a:t>
            </a:r>
          </a:p>
          <a:p>
            <a:pPr algn="just">
              <a:lnSpc>
                <a:spcPct val="150000"/>
              </a:lnSpc>
            </a:pPr>
            <a:r>
              <a:rPr lang="en-IN" dirty="0"/>
              <a:t>Goods can be imported without payment of customs duty in these zones</a:t>
            </a:r>
          </a:p>
          <a:p>
            <a:pPr algn="just">
              <a:lnSpc>
                <a:spcPct val="150000"/>
              </a:lnSpc>
            </a:pPr>
            <a:r>
              <a:rPr lang="en-IN" dirty="0"/>
              <a:t>They can be either re-exported or supplied within India on payment of normal customs duties</a:t>
            </a:r>
          </a:p>
          <a:p>
            <a:pPr algn="just">
              <a:lnSpc>
                <a:spcPct val="150000"/>
              </a:lnSpc>
            </a:pPr>
            <a:r>
              <a:rPr lang="en-IN" dirty="0"/>
              <a:t>FTWZ can hold goods on behalf of foreign suppliers, foreign buyer, DTA supplier and DTA buyer subject to fulfilment of provisions of rule 18(5) of SEZ rules</a:t>
            </a:r>
          </a:p>
          <a:p>
            <a:pPr algn="just">
              <a:lnSpc>
                <a:spcPct val="150000"/>
              </a:lnSpc>
            </a:pPr>
            <a:r>
              <a:rPr lang="en-US" dirty="0"/>
              <a:t>All transactions in an FTWZ are only in convertible foreign currency</a:t>
            </a:r>
            <a:endParaRPr lang="en-IN" dirty="0"/>
          </a:p>
          <a:p>
            <a:pPr algn="just">
              <a:lnSpc>
                <a:spcPct val="150000"/>
              </a:lnSpc>
            </a:pPr>
            <a:endParaRPr lang="en-IN" dirty="0"/>
          </a:p>
        </p:txBody>
      </p:sp>
    </p:spTree>
    <p:extLst>
      <p:ext uri="{BB962C8B-B14F-4D97-AF65-F5344CB8AC3E}">
        <p14:creationId xmlns:p14="http://schemas.microsoft.com/office/powerpoint/2010/main" val="948423918"/>
      </p:ext>
    </p:extLst>
  </p:cSld>
  <p:clrMapOvr>
    <a:overrideClrMapping bg1="lt1" tx1="dk1" bg2="lt2" tx2="dk2" accent1="accent1" accent2="accent2" accent3="accent3" accent4="accent4" accent5="accent5" accent6="accent6" hlink="hlink" folHlink="folHlink"/>
  </p:clrMapOvr>
</p:sld>
</file>

<file path=ppt/slides/slide2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7FEC-CC51-8E9B-53E8-99CD12F9C325}"/>
              </a:ext>
            </a:extLst>
          </p:cNvPr>
          <p:cNvSpPr>
            <a:spLocks noGrp="1"/>
          </p:cNvSpPr>
          <p:nvPr>
            <p:ph type="title"/>
          </p:nvPr>
        </p:nvSpPr>
        <p:spPr/>
        <p:txBody>
          <a:bodyPr>
            <a:normAutofit/>
          </a:bodyPr>
          <a:lstStyle/>
          <a:p>
            <a:r>
              <a:rPr lang="en-US" sz="3200" b="1" i="0" dirty="0">
                <a:solidFill>
                  <a:srgbClr val="000000"/>
                </a:solidFill>
                <a:effectLst/>
                <a:latin typeface="Times New Roman" panose="02020603050405020304" pitchFamily="18" charset="0"/>
              </a:rPr>
              <a:t>Section 18(5) in The Special Economic Zones Rules, 2006</a:t>
            </a:r>
            <a:br>
              <a:rPr lang="en-US" sz="3200" b="1" i="0" dirty="0">
                <a:solidFill>
                  <a:srgbClr val="000000"/>
                </a:solidFill>
                <a:effectLst/>
                <a:latin typeface="Times New Roman" panose="02020603050405020304" pitchFamily="18" charset="0"/>
              </a:rPr>
            </a:br>
            <a:endParaRPr lang="en-IN" sz="3200" dirty="0"/>
          </a:p>
        </p:txBody>
      </p:sp>
      <p:sp>
        <p:nvSpPr>
          <p:cNvPr id="3" name="Content Placeholder 2">
            <a:extLst>
              <a:ext uri="{FF2B5EF4-FFF2-40B4-BE49-F238E27FC236}">
                <a16:creationId xmlns:a16="http://schemas.microsoft.com/office/drawing/2014/main" id="{F7F1EE69-53A7-3BEE-E524-DA8EF4115080}"/>
              </a:ext>
            </a:extLst>
          </p:cNvPr>
          <p:cNvSpPr>
            <a:spLocks noGrp="1"/>
          </p:cNvSpPr>
          <p:nvPr>
            <p:ph idx="1"/>
          </p:nvPr>
        </p:nvSpPr>
        <p:spPr/>
        <p:txBody>
          <a:bodyPr>
            <a:normAutofit fontScale="85000" lnSpcReduction="10000"/>
          </a:bodyPr>
          <a:lstStyle/>
          <a:p>
            <a:pPr algn="just">
              <a:lnSpc>
                <a:spcPct val="150000"/>
              </a:lnSpc>
            </a:pPr>
            <a:r>
              <a:rPr lang="en-US" b="0" i="0" dirty="0">
                <a:solidFill>
                  <a:srgbClr val="000000"/>
                </a:solidFill>
                <a:effectLst/>
                <a:latin typeface="Times New Roman" panose="02020603050405020304" pitchFamily="18" charset="0"/>
              </a:rPr>
              <a:t>(5) The Units in Free Trade and Warehousing Zones or units in Free Trade and Warehousing Zone set up in other Special Economic Zone, shall be allowed to hold the goods on account of the foreign supplier for dispatches as per the owner's instructions and shall be allowed for trading with or without labelling, packing or repacking without any processing: Provided that refrigeration for the purpose of storage and assembly of Completely Knocked Down or Semi Knocked Down kits shall also be allowed by the Free Trade and Warehousing units undertaking the said activities: Provided further that these Units may also re-sell or re-invoice or re-export the goods imported by them: Provided also that all transactions by a Unit in Free Trade and Warehousing Zone shall only be in convertible foreign currency.</a:t>
            </a:r>
          </a:p>
          <a:p>
            <a:endParaRPr lang="en-IN" dirty="0"/>
          </a:p>
        </p:txBody>
      </p:sp>
    </p:spTree>
    <p:extLst>
      <p:ext uri="{BB962C8B-B14F-4D97-AF65-F5344CB8AC3E}">
        <p14:creationId xmlns:p14="http://schemas.microsoft.com/office/powerpoint/2010/main" val="2826310371"/>
      </p:ext>
    </p:extLst>
  </p:cSld>
  <p:clrMapOvr>
    <a:overrideClrMapping bg1="lt1" tx1="dk1" bg2="lt2" tx2="dk2" accent1="accent1" accent2="accent2" accent3="accent3" accent4="accent4" accent5="accent5" accent6="accent6" hlink="hlink" folHlink="folHlink"/>
  </p:clrMapOvr>
</p:sld>
</file>

<file path=ppt/slides/slide2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D547-A23B-A346-1C40-A8B1EA130F1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01A05C6-8AB3-9052-C714-B4AFBF4FB5A0}"/>
              </a:ext>
            </a:extLst>
          </p:cNvPr>
          <p:cNvSpPr>
            <a:spLocks noGrp="1"/>
          </p:cNvSpPr>
          <p:nvPr>
            <p:ph idx="1"/>
          </p:nvPr>
        </p:nvSpPr>
        <p:spPr/>
        <p:txBody>
          <a:bodyPr>
            <a:normAutofit/>
          </a:bodyPr>
          <a:lstStyle/>
          <a:p>
            <a:r>
              <a:rPr lang="en-US" dirty="0"/>
              <a:t>FTWZs are Deemed Foreign Territories / Ports / Warehouse for Storage and Other value added activities under the Customs Law.</a:t>
            </a:r>
          </a:p>
          <a:p>
            <a:r>
              <a:rPr lang="en-US" dirty="0"/>
              <a:t>FTWZ units are allowed to hold inventory on behalf of Foreign Suppliers/ Domestic Buyers.</a:t>
            </a:r>
          </a:p>
          <a:p>
            <a:pPr algn="l">
              <a:buFont typeface="Arial" panose="020B0604020202020204" pitchFamily="34" charset="0"/>
              <a:buChar char="•"/>
            </a:pPr>
            <a:r>
              <a:rPr lang="en-US" b="1" i="0" dirty="0">
                <a:solidFill>
                  <a:srgbClr val="FF7C00"/>
                </a:solidFill>
                <a:effectLst/>
                <a:latin typeface="Roboto" panose="02000000000000000000" pitchFamily="2" charset="0"/>
              </a:rPr>
              <a:t>What is the governing Act and Rule for FTWZ?</a:t>
            </a:r>
            <a:endParaRPr lang="en-US" b="0" i="0" dirty="0">
              <a:solidFill>
                <a:srgbClr val="000000"/>
              </a:solidFill>
              <a:effectLst/>
              <a:latin typeface="Roboto" panose="02000000000000000000" pitchFamily="2" charset="0"/>
            </a:endParaRPr>
          </a:p>
          <a:p>
            <a:r>
              <a:rPr lang="en-US" dirty="0"/>
              <a:t>.</a:t>
            </a:r>
            <a:r>
              <a:rPr lang="en-US" b="1" dirty="0"/>
              <a:t> The Special Economic Zones Act, 2005 and the Special Economic Zones Rules, 2006 are the legal framework for FTWZ</a:t>
            </a:r>
            <a:endParaRPr lang="en-US" dirty="0"/>
          </a:p>
          <a:p>
            <a:r>
              <a:rPr lang="en-US" dirty="0"/>
              <a:t> Instructions are also issued by the Ministry of Commerce &amp; Industries from time to time to clarify various operational aspects of FTWZ.</a:t>
            </a:r>
          </a:p>
          <a:p>
            <a:endParaRPr lang="en-IN" dirty="0"/>
          </a:p>
        </p:txBody>
      </p:sp>
    </p:spTree>
    <p:extLst>
      <p:ext uri="{BB962C8B-B14F-4D97-AF65-F5344CB8AC3E}">
        <p14:creationId xmlns:p14="http://schemas.microsoft.com/office/powerpoint/2010/main" val="2723487827"/>
      </p:ext>
    </p:extLst>
  </p:cSld>
  <p:clrMapOvr>
    <a:overrideClrMapping bg1="lt1" tx1="dk1" bg2="lt2" tx2="dk2" accent1="accent1" accent2="accent2" accent3="accent3" accent4="accent4" accent5="accent5" accent6="accent6" hlink="hlink" folHlink="folHlink"/>
  </p:clrMapOvr>
</p:sld>
</file>

<file path=ppt/slides/slide21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AE71-FC8F-9D2D-E11A-1A30454287E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362B4E8-2CE4-6C4F-2312-D7A9683995E1}"/>
              </a:ext>
            </a:extLst>
          </p:cNvPr>
          <p:cNvSpPr>
            <a:spLocks noGrp="1"/>
          </p:cNvSpPr>
          <p:nvPr>
            <p:ph idx="1"/>
          </p:nvPr>
        </p:nvSpPr>
        <p:spPr/>
        <p:txBody>
          <a:bodyPr/>
          <a:lstStyle/>
          <a:p>
            <a:pPr algn="l">
              <a:buFont typeface="Arial" panose="020B0604020202020204" pitchFamily="34" charset="0"/>
              <a:buChar char="•"/>
            </a:pPr>
            <a:r>
              <a:rPr lang="en-US" b="1" i="0" dirty="0">
                <a:solidFill>
                  <a:srgbClr val="FF7C00"/>
                </a:solidFill>
                <a:effectLst/>
                <a:latin typeface="Roboto" panose="02000000000000000000" pitchFamily="2" charset="0"/>
              </a:rPr>
              <a:t>What are the activities allowed inside the FTWZ?</a:t>
            </a:r>
            <a:endParaRPr lang="en-US" b="0" i="0" dirty="0">
              <a:solidFill>
                <a:srgbClr val="000000"/>
              </a:solidFill>
              <a:effectLst/>
              <a:latin typeface="Roboto" panose="02000000000000000000" pitchFamily="2" charset="0"/>
            </a:endParaRPr>
          </a:p>
          <a:p>
            <a:pPr marL="742950" lvl="1" indent="-285750" algn="l">
              <a:buFont typeface="Arial" panose="020B0604020202020204" pitchFamily="34" charset="0"/>
              <a:buChar char="•"/>
            </a:pPr>
            <a:r>
              <a:rPr lang="en-US" b="0" i="0" dirty="0">
                <a:solidFill>
                  <a:srgbClr val="000000"/>
                </a:solidFill>
                <a:effectLst/>
                <a:latin typeface="Roboto" panose="02000000000000000000" pitchFamily="2" charset="0"/>
              </a:rPr>
              <a:t>Warehousing of goods on behalf of foreign or domestic clients</a:t>
            </a:r>
          </a:p>
          <a:p>
            <a:pPr marL="742950" lvl="1" indent="-285750" algn="l">
              <a:buFont typeface="Arial" panose="020B0604020202020204" pitchFamily="34" charset="0"/>
              <a:buChar char="•"/>
            </a:pPr>
            <a:r>
              <a:rPr lang="en-US" b="0" i="0" dirty="0">
                <a:solidFill>
                  <a:srgbClr val="000000"/>
                </a:solidFill>
                <a:effectLst/>
                <a:latin typeface="Roboto" panose="02000000000000000000" pitchFamily="2" charset="0"/>
              </a:rPr>
              <a:t>Trading with or without labelling</a:t>
            </a:r>
          </a:p>
          <a:p>
            <a:pPr marL="742950" lvl="1" indent="-285750" algn="l">
              <a:buFont typeface="Arial" panose="020B0604020202020204" pitchFamily="34" charset="0"/>
              <a:buChar char="•"/>
            </a:pPr>
            <a:r>
              <a:rPr lang="en-US" b="0" i="0" dirty="0">
                <a:solidFill>
                  <a:srgbClr val="000000"/>
                </a:solidFill>
                <a:effectLst/>
                <a:latin typeface="Roboto" panose="02000000000000000000" pitchFamily="2" charset="0"/>
              </a:rPr>
              <a:t>Packaging and repacking</a:t>
            </a:r>
          </a:p>
          <a:p>
            <a:pPr marL="742950" lvl="1" indent="-285750" algn="l">
              <a:buFont typeface="Arial" panose="020B0604020202020204" pitchFamily="34" charset="0"/>
              <a:buChar char="•"/>
            </a:pPr>
            <a:r>
              <a:rPr lang="en-US" b="0" i="0" dirty="0">
                <a:solidFill>
                  <a:srgbClr val="000000"/>
                </a:solidFill>
                <a:effectLst/>
                <a:latin typeface="Roboto" panose="02000000000000000000" pitchFamily="2" charset="0"/>
              </a:rPr>
              <a:t>Re-sale, re-invoice, or re-export of goods</a:t>
            </a:r>
          </a:p>
          <a:p>
            <a:pPr marL="742950" lvl="1" indent="-285750" algn="l">
              <a:buFont typeface="Arial" panose="020B0604020202020204" pitchFamily="34" charset="0"/>
              <a:buChar char="•"/>
            </a:pPr>
            <a:r>
              <a:rPr lang="en-US" b="0" i="0" dirty="0">
                <a:solidFill>
                  <a:srgbClr val="000000"/>
                </a:solidFill>
                <a:effectLst/>
                <a:latin typeface="Roboto" panose="02000000000000000000" pitchFamily="2" charset="0"/>
              </a:rPr>
              <a:t>Assembly of complete and semi-knockdown goods</a:t>
            </a:r>
          </a:p>
          <a:p>
            <a:pPr marL="742950" lvl="1" indent="-285750" algn="l">
              <a:buFont typeface="Arial" panose="020B0604020202020204" pitchFamily="34" charset="0"/>
              <a:buChar char="•"/>
            </a:pPr>
            <a:r>
              <a:rPr lang="en-US" b="0" i="0" dirty="0">
                <a:solidFill>
                  <a:srgbClr val="000000"/>
                </a:solidFill>
                <a:effectLst/>
                <a:latin typeface="Roboto" panose="02000000000000000000" pitchFamily="2" charset="0"/>
              </a:rPr>
              <a:t>Kitting and various value optimization services on the goods/cargo</a:t>
            </a:r>
          </a:p>
          <a:p>
            <a:pPr marL="0" indent="0">
              <a:buNone/>
            </a:pPr>
            <a:endParaRPr lang="en-IN" dirty="0"/>
          </a:p>
        </p:txBody>
      </p:sp>
    </p:spTree>
    <p:extLst>
      <p:ext uri="{BB962C8B-B14F-4D97-AF65-F5344CB8AC3E}">
        <p14:creationId xmlns:p14="http://schemas.microsoft.com/office/powerpoint/2010/main" val="3445687783"/>
      </p:ext>
    </p:extLst>
  </p:cSld>
  <p:clrMapOvr>
    <a:overrideClrMapping bg1="lt1" tx1="dk1" bg2="lt2" tx2="dk2" accent1="accent1" accent2="accent2" accent3="accent3" accent4="accent4" accent5="accent5" accent6="accent6" hlink="hlink" folHlink="folHlink"/>
  </p:clrMapOvr>
</p:sld>
</file>

<file path=ppt/slides/slide2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C139-89DA-716C-9B8A-18999133FBC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3C9651E-0DFE-0C8D-13E5-806FAD53E520}"/>
              </a:ext>
            </a:extLst>
          </p:cNvPr>
          <p:cNvSpPr>
            <a:spLocks noGrp="1"/>
          </p:cNvSpPr>
          <p:nvPr>
            <p:ph idx="1"/>
          </p:nvPr>
        </p:nvSpPr>
        <p:spPr/>
        <p:txBody>
          <a:bodyPr>
            <a:normAutofit/>
          </a:bodyPr>
          <a:lstStyle/>
          <a:p>
            <a:pPr algn="just">
              <a:lnSpc>
                <a:spcPct val="150000"/>
              </a:lnSpc>
              <a:buFont typeface="Arial" panose="020B0604020202020204" pitchFamily="34" charset="0"/>
              <a:buChar char="•"/>
            </a:pPr>
            <a:r>
              <a:rPr lang="en-US" b="1" i="0" dirty="0">
                <a:solidFill>
                  <a:srgbClr val="FF7C00"/>
                </a:solidFill>
                <a:effectLst/>
                <a:latin typeface="Roboto" panose="02000000000000000000" pitchFamily="2" charset="0"/>
              </a:rPr>
              <a:t>What is the nature of authorized operations in the FTWZ?</a:t>
            </a:r>
            <a:endParaRPr lang="en-US" b="0" i="0" dirty="0">
              <a:solidFill>
                <a:srgbClr val="000000"/>
              </a:solidFill>
              <a:effectLst/>
              <a:latin typeface="Roboto" panose="02000000000000000000" pitchFamily="2" charset="0"/>
            </a:endParaRPr>
          </a:p>
          <a:p>
            <a:pPr algn="just">
              <a:lnSpc>
                <a:spcPct val="150000"/>
              </a:lnSpc>
            </a:pPr>
            <a:r>
              <a:rPr lang="en-US" b="0" i="0" dirty="0">
                <a:solidFill>
                  <a:srgbClr val="000000"/>
                </a:solidFill>
                <a:effectLst/>
                <a:latin typeface="Roboto" panose="02000000000000000000" pitchFamily="2" charset="0"/>
              </a:rPr>
              <a:t>In an FTWZ, the </a:t>
            </a:r>
            <a:r>
              <a:rPr lang="en-US" b="0" i="0" dirty="0" err="1">
                <a:solidFill>
                  <a:srgbClr val="000000"/>
                </a:solidFill>
                <a:effectLst/>
                <a:latin typeface="Roboto" panose="02000000000000000000" pitchFamily="2" charset="0"/>
              </a:rPr>
              <a:t>authorised</a:t>
            </a:r>
            <a:r>
              <a:rPr lang="en-US" b="0" i="0" dirty="0">
                <a:solidFill>
                  <a:srgbClr val="000000"/>
                </a:solidFill>
                <a:effectLst/>
                <a:latin typeface="Roboto" panose="02000000000000000000" pitchFamily="2" charset="0"/>
              </a:rPr>
              <a:t> operations comprise of trading, warehousing, packing, labelling, lashing, shrink wrapping, strapping, palletization, bottling, clubbing, consolidation, quality checking, testing, kitting, combination packing etc. as may be </a:t>
            </a:r>
            <a:r>
              <a:rPr lang="en-US" b="0" i="0" dirty="0" err="1">
                <a:solidFill>
                  <a:srgbClr val="000000"/>
                </a:solidFill>
                <a:effectLst/>
                <a:latin typeface="Roboto" panose="02000000000000000000" pitchFamily="2" charset="0"/>
              </a:rPr>
              <a:t>authorised</a:t>
            </a:r>
            <a:r>
              <a:rPr lang="en-US" b="0" i="0" dirty="0">
                <a:solidFill>
                  <a:srgbClr val="000000"/>
                </a:solidFill>
                <a:effectLst/>
                <a:latin typeface="Roboto" panose="02000000000000000000" pitchFamily="2" charset="0"/>
              </a:rPr>
              <a:t> by the Unit Approval Committee in Letter of Approval.</a:t>
            </a:r>
          </a:p>
          <a:p>
            <a:pPr algn="just">
              <a:lnSpc>
                <a:spcPct val="150000"/>
              </a:lnSpc>
            </a:pPr>
            <a:endParaRPr lang="en-IN" dirty="0"/>
          </a:p>
        </p:txBody>
      </p:sp>
    </p:spTree>
    <p:extLst>
      <p:ext uri="{BB962C8B-B14F-4D97-AF65-F5344CB8AC3E}">
        <p14:creationId xmlns:p14="http://schemas.microsoft.com/office/powerpoint/2010/main" val="403666995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D5545-219C-0EB6-C6C8-16AFC3DB48C8}"/>
              </a:ext>
            </a:extLst>
          </p:cNvPr>
          <p:cNvSpPr>
            <a:spLocks noGrp="1"/>
          </p:cNvSpPr>
          <p:nvPr>
            <p:ph type="title"/>
          </p:nvPr>
        </p:nvSpPr>
        <p:spPr>
          <a:xfrm>
            <a:off x="609600" y="2164360"/>
            <a:ext cx="11074400" cy="2214692"/>
          </a:xfrm>
        </p:spPr>
        <p:txBody>
          <a:bodyPr>
            <a:normAutofit/>
          </a:bodyPr>
          <a:lstStyle/>
          <a:p>
            <a:r>
              <a:rPr lang="en-IN" dirty="0"/>
              <a:t>ADVANCE AUTHORISATION ( DUTY ENTITLEMENT EXEMPTION CERTIFICATE)</a:t>
            </a:r>
          </a:p>
        </p:txBody>
      </p:sp>
    </p:spTree>
    <p:extLst>
      <p:ext uri="{BB962C8B-B14F-4D97-AF65-F5344CB8AC3E}">
        <p14:creationId xmlns:p14="http://schemas.microsoft.com/office/powerpoint/2010/main" val="2723250678"/>
      </p:ext>
    </p:extLst>
  </p:cSld>
  <p:clrMapOvr>
    <a:overrideClrMapping bg1="lt1" tx1="dk1" bg2="lt2" tx2="dk2" accent1="accent1" accent2="accent2" accent3="accent3" accent4="accent4" accent5="accent5" accent6="accent6" hlink="hlink" folHlink="folHlink"/>
  </p:clrMapOvr>
</p:sld>
</file>

<file path=ppt/slides/slide2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6ACE-5580-8272-39EA-6FEBF6EC5AA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5299DBE-9368-A6F3-8F7D-FBB9E2DFFA21}"/>
              </a:ext>
            </a:extLst>
          </p:cNvPr>
          <p:cNvSpPr>
            <a:spLocks noGrp="1"/>
          </p:cNvSpPr>
          <p:nvPr>
            <p:ph idx="1"/>
          </p:nvPr>
        </p:nvSpPr>
        <p:spPr/>
        <p:txBody>
          <a:bodyPr/>
          <a:lstStyle/>
          <a:p>
            <a:pPr algn="just">
              <a:lnSpc>
                <a:spcPct val="150000"/>
              </a:lnSpc>
              <a:buFont typeface="Arial" panose="020B0604020202020204" pitchFamily="34" charset="0"/>
              <a:buChar char="•"/>
            </a:pPr>
            <a:r>
              <a:rPr lang="en-US" b="1" i="0" dirty="0">
                <a:solidFill>
                  <a:srgbClr val="FF7C00"/>
                </a:solidFill>
                <a:effectLst/>
                <a:latin typeface="Roboto" panose="02000000000000000000" pitchFamily="2" charset="0"/>
              </a:rPr>
              <a:t>What is a Letter of Approval (LOA)?</a:t>
            </a:r>
            <a:endParaRPr lang="en-US" b="0" i="0" dirty="0">
              <a:solidFill>
                <a:srgbClr val="000000"/>
              </a:solidFill>
              <a:effectLst/>
              <a:latin typeface="Roboto" panose="02000000000000000000" pitchFamily="2" charset="0"/>
            </a:endParaRPr>
          </a:p>
          <a:p>
            <a:pPr algn="just">
              <a:lnSpc>
                <a:spcPct val="150000"/>
              </a:lnSpc>
            </a:pPr>
            <a:r>
              <a:rPr lang="en-US" b="0" i="0" dirty="0">
                <a:solidFill>
                  <a:srgbClr val="000000"/>
                </a:solidFill>
                <a:effectLst/>
                <a:latin typeface="Roboto" panose="02000000000000000000" pitchFamily="2" charset="0"/>
              </a:rPr>
              <a:t>A Letter of Approval is the permission granted by the Unit Approval Committee to an entrepreneur to set up a unit in the FTWZ to carry on authorized operations. </a:t>
            </a:r>
          </a:p>
          <a:p>
            <a:pPr algn="just">
              <a:lnSpc>
                <a:spcPct val="150000"/>
              </a:lnSpc>
            </a:pPr>
            <a:r>
              <a:rPr lang="en-US" b="0" i="0" dirty="0">
                <a:solidFill>
                  <a:srgbClr val="000000"/>
                </a:solidFill>
                <a:effectLst/>
                <a:latin typeface="Roboto" panose="02000000000000000000" pitchFamily="2" charset="0"/>
              </a:rPr>
              <a:t>LOA is valid for five years from the date of commencement of the activity. It is extendable for a further five years at a time.</a:t>
            </a:r>
          </a:p>
          <a:p>
            <a:pPr algn="just">
              <a:lnSpc>
                <a:spcPct val="150000"/>
              </a:lnSpc>
            </a:pPr>
            <a:endParaRPr lang="en-IN" dirty="0"/>
          </a:p>
        </p:txBody>
      </p:sp>
    </p:spTree>
    <p:extLst>
      <p:ext uri="{BB962C8B-B14F-4D97-AF65-F5344CB8AC3E}">
        <p14:creationId xmlns:p14="http://schemas.microsoft.com/office/powerpoint/2010/main" val="2409392946"/>
      </p:ext>
    </p:extLst>
  </p:cSld>
  <p:clrMapOvr>
    <a:overrideClrMapping bg1="lt1" tx1="dk1" bg2="lt2" tx2="dk2" accent1="accent1" accent2="accent2" accent3="accent3" accent4="accent4" accent5="accent5" accent6="accent6" hlink="hlink" folHlink="folHlink"/>
  </p:clrMapOvr>
</p:sld>
</file>

<file path=ppt/slides/slide22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998AB-F038-94CD-0F17-FE7B0F98D78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E269662-A3BC-91E0-F904-C3539F6D6F32}"/>
              </a:ext>
            </a:extLst>
          </p:cNvPr>
          <p:cNvSpPr>
            <a:spLocks noGrp="1"/>
          </p:cNvSpPr>
          <p:nvPr>
            <p:ph idx="1"/>
          </p:nvPr>
        </p:nvSpPr>
        <p:spPr/>
        <p:txBody>
          <a:bodyPr/>
          <a:lstStyle/>
          <a:p>
            <a:pPr algn="l">
              <a:lnSpc>
                <a:spcPct val="150000"/>
              </a:lnSpc>
              <a:buFont typeface="Arial" panose="020B0604020202020204" pitchFamily="34" charset="0"/>
              <a:buChar char="•"/>
            </a:pPr>
            <a:r>
              <a:rPr lang="en-US" b="1" i="0" dirty="0">
                <a:solidFill>
                  <a:srgbClr val="FF7C00"/>
                </a:solidFill>
                <a:effectLst/>
                <a:latin typeface="Roboto" panose="02000000000000000000" pitchFamily="2" charset="0"/>
              </a:rPr>
              <a:t>Who can become a Unit the in FTWZ?</a:t>
            </a:r>
            <a:endParaRPr lang="en-US" b="0" i="0" dirty="0">
              <a:solidFill>
                <a:srgbClr val="000000"/>
              </a:solidFill>
              <a:effectLst/>
              <a:latin typeface="Roboto" panose="02000000000000000000" pitchFamily="2" charset="0"/>
            </a:endParaRPr>
          </a:p>
          <a:p>
            <a:pPr algn="l">
              <a:lnSpc>
                <a:spcPct val="150000"/>
              </a:lnSpc>
            </a:pPr>
            <a:r>
              <a:rPr lang="en-US" b="0" i="0" dirty="0">
                <a:solidFill>
                  <a:srgbClr val="000000"/>
                </a:solidFill>
                <a:effectLst/>
                <a:latin typeface="Roboto" panose="02000000000000000000" pitchFamily="2" charset="0"/>
              </a:rPr>
              <a:t>Any Indian entity who are Trader, Importers / Exporters, 3PLs, CBs, Freight Forwarders, Shipping Lines, Manufacturers etc., can become Units in the FTWZ. </a:t>
            </a:r>
          </a:p>
          <a:p>
            <a:pPr algn="l">
              <a:lnSpc>
                <a:spcPct val="150000"/>
              </a:lnSpc>
            </a:pPr>
            <a:r>
              <a:rPr lang="en-US" b="0" i="0" dirty="0">
                <a:solidFill>
                  <a:srgbClr val="000000"/>
                </a:solidFill>
                <a:effectLst/>
                <a:latin typeface="Roboto" panose="02000000000000000000" pitchFamily="2" charset="0"/>
              </a:rPr>
              <a:t>The Units are required to execute a bond-cum-legal undertaking for import and warehousing of goods inside the FTWZ.</a:t>
            </a:r>
          </a:p>
          <a:p>
            <a:pPr>
              <a:lnSpc>
                <a:spcPct val="150000"/>
              </a:lnSpc>
            </a:pPr>
            <a:endParaRPr lang="en-IN" dirty="0"/>
          </a:p>
        </p:txBody>
      </p:sp>
    </p:spTree>
    <p:extLst>
      <p:ext uri="{BB962C8B-B14F-4D97-AF65-F5344CB8AC3E}">
        <p14:creationId xmlns:p14="http://schemas.microsoft.com/office/powerpoint/2010/main" val="986504796"/>
      </p:ext>
    </p:extLst>
  </p:cSld>
  <p:clrMapOvr>
    <a:overrideClrMapping bg1="lt1" tx1="dk1" bg2="lt2" tx2="dk2" accent1="accent1" accent2="accent2" accent3="accent3" accent4="accent4" accent5="accent5" accent6="accent6" hlink="hlink" folHlink="folHlink"/>
  </p:clrMapOvr>
</p:sld>
</file>

<file path=ppt/slides/slide22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7FCD-F9D7-F9DE-C94D-A460D8BCF45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AB5B673-625B-9AE1-F087-24D7708EF989}"/>
              </a:ext>
            </a:extLst>
          </p:cNvPr>
          <p:cNvSpPr>
            <a:spLocks noGrp="1"/>
          </p:cNvSpPr>
          <p:nvPr>
            <p:ph idx="1"/>
          </p:nvPr>
        </p:nvSpPr>
        <p:spPr/>
        <p:txBody>
          <a:bodyPr>
            <a:normAutofit/>
          </a:bodyPr>
          <a:lstStyle/>
          <a:p>
            <a:pPr algn="just">
              <a:lnSpc>
                <a:spcPct val="150000"/>
              </a:lnSpc>
              <a:buFont typeface="Arial" panose="020B0604020202020204" pitchFamily="34" charset="0"/>
              <a:buChar char="•"/>
            </a:pPr>
            <a:r>
              <a:rPr lang="en-US" b="1" i="0" dirty="0">
                <a:solidFill>
                  <a:srgbClr val="FF7C00"/>
                </a:solidFill>
                <a:effectLst/>
                <a:latin typeface="Roboto" panose="02000000000000000000" pitchFamily="2" charset="0"/>
              </a:rPr>
              <a:t>What kind of export benefit is available in FTWZ?</a:t>
            </a:r>
            <a:endParaRPr lang="en-US" b="0" i="0" dirty="0">
              <a:solidFill>
                <a:srgbClr val="000000"/>
              </a:solidFill>
              <a:effectLst/>
              <a:latin typeface="Roboto" panose="02000000000000000000" pitchFamily="2" charset="0"/>
            </a:endParaRPr>
          </a:p>
          <a:p>
            <a:pPr algn="just">
              <a:lnSpc>
                <a:spcPct val="150000"/>
              </a:lnSpc>
            </a:pPr>
            <a:r>
              <a:rPr lang="en-US" b="0" i="0" dirty="0">
                <a:solidFill>
                  <a:srgbClr val="000000"/>
                </a:solidFill>
                <a:effectLst/>
                <a:latin typeface="Roboto" panose="02000000000000000000" pitchFamily="2" charset="0"/>
              </a:rPr>
              <a:t>Export entitlement is available for supply of goods from Domestic Tariff Area (DTA) to FTWZ for </a:t>
            </a:r>
            <a:r>
              <a:rPr lang="en-US" b="0" i="0" dirty="0" err="1">
                <a:solidFill>
                  <a:srgbClr val="000000"/>
                </a:solidFill>
                <a:effectLst/>
                <a:latin typeface="Roboto" panose="02000000000000000000" pitchFamily="2" charset="0"/>
              </a:rPr>
              <a:t>authorised</a:t>
            </a:r>
            <a:r>
              <a:rPr lang="en-US" b="0" i="0" dirty="0">
                <a:solidFill>
                  <a:srgbClr val="000000"/>
                </a:solidFill>
                <a:effectLst/>
                <a:latin typeface="Roboto" panose="02000000000000000000" pitchFamily="2" charset="0"/>
              </a:rPr>
              <a:t> operations. The Unit or Developer can claim drawback in respect of goods procured from DTA.</a:t>
            </a:r>
          </a:p>
          <a:p>
            <a:pPr algn="just">
              <a:lnSpc>
                <a:spcPct val="150000"/>
              </a:lnSpc>
            </a:pPr>
            <a:r>
              <a:rPr lang="en-US" b="0" i="0" dirty="0">
                <a:solidFill>
                  <a:srgbClr val="000000"/>
                </a:solidFill>
                <a:effectLst/>
                <a:latin typeface="Roboto" panose="02000000000000000000" pitchFamily="2" charset="0"/>
              </a:rPr>
              <a:t> Alternatively, the same can be claimed by the DTA supplier on the basis of a disclaimer from the Unit or Developer.</a:t>
            </a:r>
          </a:p>
          <a:p>
            <a:pPr algn="just">
              <a:lnSpc>
                <a:spcPct val="150000"/>
              </a:lnSpc>
            </a:pPr>
            <a:endParaRPr lang="en-IN" dirty="0"/>
          </a:p>
        </p:txBody>
      </p:sp>
    </p:spTree>
    <p:extLst>
      <p:ext uri="{BB962C8B-B14F-4D97-AF65-F5344CB8AC3E}">
        <p14:creationId xmlns:p14="http://schemas.microsoft.com/office/powerpoint/2010/main" val="2700005272"/>
      </p:ext>
    </p:extLst>
  </p:cSld>
  <p:clrMapOvr>
    <a:overrideClrMapping bg1="lt1" tx1="dk1" bg2="lt2" tx2="dk2" accent1="accent1" accent2="accent2" accent3="accent3" accent4="accent4" accent5="accent5" accent6="accent6" hlink="hlink" folHlink="folHlink"/>
  </p:clrMapOvr>
</p:sld>
</file>

<file path=ppt/slides/slide22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70CA-70C7-F94C-C04F-B3B51F23642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2E316C2-0F34-1CDD-D15F-AD7B83897D34}"/>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b="1" i="0" dirty="0">
                <a:solidFill>
                  <a:srgbClr val="FF7C00"/>
                </a:solidFill>
                <a:effectLst/>
                <a:latin typeface="Roboto" panose="02000000000000000000" pitchFamily="2" charset="0"/>
              </a:rPr>
              <a:t>Is customs duty exempt for import into FTWZ?</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Customs duty is exempt when goods are imported into FTWZ for authorized operations.</a:t>
            </a:r>
          </a:p>
          <a:p>
            <a:pPr algn="l">
              <a:buFont typeface="Arial" panose="020B0604020202020204" pitchFamily="34" charset="0"/>
              <a:buChar char="•"/>
            </a:pPr>
            <a:r>
              <a:rPr lang="en-US" b="1" i="0" dirty="0">
                <a:solidFill>
                  <a:srgbClr val="FF7C00"/>
                </a:solidFill>
                <a:effectLst/>
                <a:latin typeface="Roboto" panose="02000000000000000000" pitchFamily="2" charset="0"/>
              </a:rPr>
              <a:t>At what stage customs duty is payable in the FTWZ?</a:t>
            </a:r>
            <a:endParaRPr lang="en-US" b="0" i="0" dirty="0">
              <a:solidFill>
                <a:srgbClr val="000000"/>
              </a:solidFill>
              <a:effectLst/>
              <a:latin typeface="Roboto" panose="02000000000000000000" pitchFamily="2" charset="0"/>
            </a:endParaRPr>
          </a:p>
          <a:p>
            <a:pPr algn="l"/>
            <a:r>
              <a:rPr lang="en-US" b="0" i="0" dirty="0">
                <a:solidFill>
                  <a:srgbClr val="000000"/>
                </a:solidFill>
                <a:effectLst/>
                <a:latin typeface="Roboto" panose="02000000000000000000" pitchFamily="2" charset="0"/>
              </a:rPr>
              <a:t>Customs duty and GST becomes payable at the time of clearance of goods into DTA. </a:t>
            </a:r>
          </a:p>
          <a:p>
            <a:pPr algn="l"/>
            <a:r>
              <a:rPr lang="en-US" b="0" i="0" dirty="0">
                <a:solidFill>
                  <a:srgbClr val="000000"/>
                </a:solidFill>
                <a:effectLst/>
                <a:latin typeface="Roboto" panose="02000000000000000000" pitchFamily="2" charset="0"/>
              </a:rPr>
              <a:t>In case of piecemeal clearance, the customs duty would be payable on such piecemeal quantity cleared into DTA and not on the full quantity received into FTWZ. </a:t>
            </a:r>
          </a:p>
          <a:p>
            <a:pPr algn="l"/>
            <a:r>
              <a:rPr lang="en-US" b="0" i="0" dirty="0">
                <a:solidFill>
                  <a:srgbClr val="000000"/>
                </a:solidFill>
                <a:effectLst/>
                <a:latin typeface="Roboto" panose="02000000000000000000" pitchFamily="2" charset="0"/>
              </a:rPr>
              <a:t>Therefore, the customs duty can be deferred by importing the goods into FTWZ.</a:t>
            </a:r>
          </a:p>
          <a:p>
            <a:endParaRPr lang="en-IN" dirty="0"/>
          </a:p>
        </p:txBody>
      </p:sp>
    </p:spTree>
    <p:extLst>
      <p:ext uri="{BB962C8B-B14F-4D97-AF65-F5344CB8AC3E}">
        <p14:creationId xmlns:p14="http://schemas.microsoft.com/office/powerpoint/2010/main" val="2617491297"/>
      </p:ext>
    </p:extLst>
  </p:cSld>
  <p:clrMapOvr>
    <a:overrideClrMapping bg1="lt1" tx1="dk1" bg2="lt2" tx2="dk2" accent1="accent1" accent2="accent2" accent3="accent3" accent4="accent4" accent5="accent5" accent6="accent6" hlink="hlink" folHlink="folHlink"/>
  </p:clrMapOvr>
</p:sld>
</file>

<file path=ppt/slides/slide22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E332-5443-27C1-1633-61AD0502F45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5F0AB37-BA78-62CE-511F-91DF28EE6FA4}"/>
              </a:ext>
            </a:extLst>
          </p:cNvPr>
          <p:cNvSpPr>
            <a:spLocks noGrp="1"/>
          </p:cNvSpPr>
          <p:nvPr>
            <p:ph idx="1"/>
          </p:nvPr>
        </p:nvSpPr>
        <p:spPr/>
        <p:txBody>
          <a:bodyPr>
            <a:normAutofit fontScale="70000" lnSpcReduction="20000"/>
          </a:bodyPr>
          <a:lstStyle/>
          <a:p>
            <a:pPr algn="just">
              <a:lnSpc>
                <a:spcPct val="150000"/>
              </a:lnSpc>
              <a:buFont typeface="Arial" panose="020B0604020202020204" pitchFamily="34" charset="0"/>
              <a:buChar char="•"/>
            </a:pPr>
            <a:r>
              <a:rPr lang="en-US" b="1" i="0" dirty="0">
                <a:solidFill>
                  <a:srgbClr val="FF7C00"/>
                </a:solidFill>
                <a:effectLst/>
                <a:latin typeface="Roboto" panose="02000000000000000000" pitchFamily="2" charset="0"/>
              </a:rPr>
              <a:t>How long can goods be stored in the FTWZ without payment of customs duty?</a:t>
            </a:r>
            <a:endParaRPr lang="en-US" b="0" i="0" dirty="0">
              <a:solidFill>
                <a:srgbClr val="000000"/>
              </a:solidFill>
              <a:effectLst/>
              <a:latin typeface="Roboto" panose="02000000000000000000" pitchFamily="2" charset="0"/>
            </a:endParaRPr>
          </a:p>
          <a:p>
            <a:pPr algn="just">
              <a:lnSpc>
                <a:spcPct val="150000"/>
              </a:lnSpc>
            </a:pPr>
            <a:r>
              <a:rPr lang="en-US" b="0" i="0" dirty="0">
                <a:solidFill>
                  <a:srgbClr val="000000"/>
                </a:solidFill>
                <a:effectLst/>
                <a:latin typeface="Roboto" panose="02000000000000000000" pitchFamily="2" charset="0"/>
              </a:rPr>
              <a:t>Imported goods can be stored in FTWZ for long period till the validity of LOA of a Unit.</a:t>
            </a:r>
          </a:p>
          <a:p>
            <a:pPr algn="just">
              <a:lnSpc>
                <a:spcPct val="150000"/>
              </a:lnSpc>
            </a:pPr>
            <a:r>
              <a:rPr lang="en-US" b="0" i="0" dirty="0">
                <a:solidFill>
                  <a:srgbClr val="000000"/>
                </a:solidFill>
                <a:effectLst/>
                <a:latin typeface="Roboto" panose="02000000000000000000" pitchFamily="2" charset="0"/>
              </a:rPr>
              <a:t>FTWZ is the only scheme in India which allows deferment of customs duty without incurring interest or penalty</a:t>
            </a:r>
          </a:p>
          <a:p>
            <a:pPr algn="just">
              <a:lnSpc>
                <a:spcPct val="160000"/>
              </a:lnSpc>
              <a:buFont typeface="Arial" panose="020B0604020202020204" pitchFamily="34" charset="0"/>
              <a:buChar char="•"/>
            </a:pPr>
            <a:r>
              <a:rPr lang="en-US" b="1" i="0" dirty="0">
                <a:solidFill>
                  <a:srgbClr val="FF7C00"/>
                </a:solidFill>
                <a:effectLst/>
                <a:latin typeface="Roboto" panose="02000000000000000000" pitchFamily="2" charset="0"/>
              </a:rPr>
              <a:t>How is the treatment for supply of goods from DTA to FTWZ?</a:t>
            </a:r>
            <a:endParaRPr lang="en-US" b="0" i="0" dirty="0">
              <a:solidFill>
                <a:srgbClr val="000000"/>
              </a:solidFill>
              <a:effectLst/>
              <a:latin typeface="Roboto" panose="02000000000000000000" pitchFamily="2" charset="0"/>
            </a:endParaRPr>
          </a:p>
          <a:p>
            <a:pPr algn="just">
              <a:lnSpc>
                <a:spcPct val="160000"/>
              </a:lnSpc>
            </a:pPr>
            <a:r>
              <a:rPr lang="en-US" b="0" i="0" dirty="0">
                <a:solidFill>
                  <a:srgbClr val="000000"/>
                </a:solidFill>
                <a:effectLst/>
                <a:latin typeface="Roboto" panose="02000000000000000000" pitchFamily="2" charset="0"/>
              </a:rPr>
              <a:t>Supply of goods from DTA to FTWZ is export as per SEZ Act. </a:t>
            </a:r>
          </a:p>
          <a:p>
            <a:pPr algn="just">
              <a:lnSpc>
                <a:spcPct val="160000"/>
              </a:lnSpc>
            </a:pPr>
            <a:r>
              <a:rPr lang="en-US" b="0" i="0" dirty="0">
                <a:solidFill>
                  <a:srgbClr val="000000"/>
                </a:solidFill>
                <a:effectLst/>
                <a:latin typeface="Roboto" panose="02000000000000000000" pitchFamily="2" charset="0"/>
              </a:rPr>
              <a:t>Hence, benefits available for export out of India are also available for supplies from DTA to FTWZ.</a:t>
            </a:r>
          </a:p>
          <a:p>
            <a:pPr algn="just">
              <a:lnSpc>
                <a:spcPct val="160000"/>
              </a:lnSpc>
              <a:buFont typeface="Arial" panose="020B0604020202020204" pitchFamily="34" charset="0"/>
              <a:buChar char="•"/>
            </a:pPr>
            <a:r>
              <a:rPr lang="en-US" b="1" dirty="0">
                <a:solidFill>
                  <a:srgbClr val="FF7C00"/>
                </a:solidFill>
                <a:latin typeface="Roboto" panose="02000000000000000000" pitchFamily="2" charset="0"/>
              </a:rPr>
              <a:t>Which activities are not allowed inside the free trade warehousing zone?</a:t>
            </a:r>
          </a:p>
          <a:p>
            <a:pPr algn="l">
              <a:lnSpc>
                <a:spcPct val="170000"/>
              </a:lnSpc>
            </a:pPr>
            <a:r>
              <a:rPr lang="en-US" dirty="0">
                <a:solidFill>
                  <a:srgbClr val="000000"/>
                </a:solidFill>
                <a:latin typeface="Roboto" panose="02000000000000000000" pitchFamily="2" charset="0"/>
              </a:rPr>
              <a:t> Manufacturing, changing the ingredients, manufacturing date, expiry date, and country of origin cannot be performed inside the FTWZ.</a:t>
            </a:r>
          </a:p>
          <a:p>
            <a:pPr algn="just">
              <a:lnSpc>
                <a:spcPct val="170000"/>
              </a:lnSpc>
            </a:pPr>
            <a:endParaRPr lang="en-US" dirty="0">
              <a:solidFill>
                <a:srgbClr val="000000"/>
              </a:solidFill>
              <a:latin typeface="Roboto" panose="02000000000000000000" pitchFamily="2" charset="0"/>
            </a:endParaRPr>
          </a:p>
          <a:p>
            <a:pPr algn="just">
              <a:lnSpc>
                <a:spcPct val="160000"/>
              </a:lnSpc>
            </a:pPr>
            <a:endParaRPr lang="en-US" b="0" i="0" dirty="0">
              <a:solidFill>
                <a:srgbClr val="000000"/>
              </a:solidFill>
              <a:effectLst/>
              <a:latin typeface="Roboto" panose="02000000000000000000" pitchFamily="2" charset="0"/>
            </a:endParaRPr>
          </a:p>
          <a:p>
            <a:pPr algn="just">
              <a:lnSpc>
                <a:spcPct val="150000"/>
              </a:lnSpc>
            </a:pPr>
            <a:endParaRPr lang="en-IN" dirty="0"/>
          </a:p>
        </p:txBody>
      </p:sp>
    </p:spTree>
    <p:extLst>
      <p:ext uri="{BB962C8B-B14F-4D97-AF65-F5344CB8AC3E}">
        <p14:creationId xmlns:p14="http://schemas.microsoft.com/office/powerpoint/2010/main" val="175043410"/>
      </p:ext>
    </p:extLst>
  </p:cSld>
  <p:clrMapOvr>
    <a:overrideClrMapping bg1="lt1" tx1="dk1" bg2="lt2" tx2="dk2" accent1="accent1" accent2="accent2" accent3="accent3" accent4="accent4" accent5="accent5" accent6="accent6" hlink="hlink" folHlink="folHlink"/>
  </p:clrMapOvr>
</p:sld>
</file>

<file path=ppt/slides/slide22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84D0-D5B2-3360-1E06-22E4468CCCAF}"/>
              </a:ext>
            </a:extLst>
          </p:cNvPr>
          <p:cNvSpPr>
            <a:spLocks noGrp="1"/>
          </p:cNvSpPr>
          <p:nvPr>
            <p:ph type="title"/>
          </p:nvPr>
        </p:nvSpPr>
        <p:spPr>
          <a:xfrm>
            <a:off x="609600" y="704088"/>
            <a:ext cx="10972800" cy="621278"/>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268EBE62-240F-4A8A-DAD8-8928D0870ED7}"/>
              </a:ext>
            </a:extLst>
          </p:cNvPr>
          <p:cNvSpPr>
            <a:spLocks noGrp="1"/>
          </p:cNvSpPr>
          <p:nvPr>
            <p:ph idx="1"/>
          </p:nvPr>
        </p:nvSpPr>
        <p:spPr>
          <a:xfrm>
            <a:off x="609600" y="1325366"/>
            <a:ext cx="10972800" cy="5229545"/>
          </a:xfrm>
        </p:spPr>
        <p:txBody>
          <a:bodyPr>
            <a:normAutofit fontScale="70000" lnSpcReduction="20000"/>
          </a:bodyPr>
          <a:lstStyle/>
          <a:p>
            <a:pPr algn="just">
              <a:lnSpc>
                <a:spcPct val="130000"/>
              </a:lnSpc>
              <a:buFont typeface="Arial" panose="020B0604020202020204" pitchFamily="34" charset="0"/>
              <a:buChar char="•"/>
            </a:pPr>
            <a:r>
              <a:rPr lang="en-US" sz="1800" b="1" dirty="0">
                <a:solidFill>
                  <a:srgbClr val="FF7C00"/>
                </a:solidFill>
                <a:latin typeface="Roboto" panose="02000000000000000000" pitchFamily="2" charset="0"/>
              </a:rPr>
              <a:t>What types of licenses are required for stocking goods inside the free trade warehousing zones (FTWZs)?</a:t>
            </a:r>
          </a:p>
          <a:p>
            <a:pPr algn="just">
              <a:lnSpc>
                <a:spcPct val="150000"/>
              </a:lnSpc>
            </a:pPr>
            <a:r>
              <a:rPr lang="en-US" sz="1800" dirty="0">
                <a:solidFill>
                  <a:srgbClr val="000000"/>
                </a:solidFill>
                <a:latin typeface="Roboto" panose="02000000000000000000" pitchFamily="2" charset="0"/>
              </a:rPr>
              <a:t>There is no need for drug licenses/FSSAI/BIS/certifications for importing or re-exporting goods in or from the free trade zone (FTZ). These licenses and certifications are required only for DTA (Domestic Tariff Area) sales.</a:t>
            </a:r>
          </a:p>
          <a:p>
            <a:pPr algn="just">
              <a:lnSpc>
                <a:spcPct val="150000"/>
              </a:lnSpc>
            </a:pPr>
            <a:r>
              <a:rPr lang="en-US" sz="1200" b="0" i="0" dirty="0">
                <a:solidFill>
                  <a:srgbClr val="808080"/>
                </a:solidFill>
                <a:effectLst/>
                <a:latin typeface="Open Sans" panose="020B0606030504020204" pitchFamily="34" charset="0"/>
              </a:rPr>
              <a:t> </a:t>
            </a:r>
            <a:r>
              <a:rPr lang="en-US" sz="1800" dirty="0">
                <a:solidFill>
                  <a:srgbClr val="000000"/>
                </a:solidFill>
                <a:latin typeface="Roboto" panose="02000000000000000000" pitchFamily="2" charset="0"/>
              </a:rPr>
              <a:t>Free Trade Warehousing Zone (FTWZ) is not a customs bonded warehouse</a:t>
            </a:r>
          </a:p>
          <a:p>
            <a:pPr algn="just"/>
            <a:r>
              <a:rPr lang="en-US" sz="1800" b="1" dirty="0">
                <a:solidFill>
                  <a:srgbClr val="FF7C00"/>
                </a:solidFill>
                <a:latin typeface="Roboto" panose="02000000000000000000" pitchFamily="2" charset="0"/>
              </a:rPr>
              <a:t>Which specific industries benefit from Free Trade Warehousing Zones?</a:t>
            </a:r>
          </a:p>
          <a:p>
            <a:pPr algn="just">
              <a:lnSpc>
                <a:spcPct val="150000"/>
              </a:lnSpc>
            </a:pPr>
            <a:r>
              <a:rPr lang="en-US" sz="1800" dirty="0">
                <a:solidFill>
                  <a:srgbClr val="000000"/>
                </a:solidFill>
                <a:latin typeface="Roboto" panose="02000000000000000000" pitchFamily="2" charset="0"/>
              </a:rPr>
              <a:t>Pharmaceuticals, Luxury Goods, Chemicals, Medical Devices, Liquor, Auto Parts, Aviation, Electronics, IT (Servers), Food, Electricals (Appliances), Polymers, Pulses, Edible Oil, Sugar, Fruits, Dry Fruits, Industrial machinery, Electric machinery, and equipment are the most suited industries that utilize FTWZ for trading and business purposes</a:t>
            </a:r>
            <a:r>
              <a:rPr lang="en-US" b="0" i="0" dirty="0">
                <a:solidFill>
                  <a:srgbClr val="808080"/>
                </a:solidFill>
                <a:effectLst/>
                <a:latin typeface="Open Sans" panose="020B0606030504020204" pitchFamily="34" charset="0"/>
              </a:rPr>
              <a:t>.</a:t>
            </a:r>
          </a:p>
          <a:p>
            <a:pPr algn="just"/>
            <a:r>
              <a:rPr lang="en-US" sz="1900" b="1" dirty="0">
                <a:solidFill>
                  <a:srgbClr val="FF7C00"/>
                </a:solidFill>
                <a:latin typeface="Roboto" panose="02000000000000000000" pitchFamily="2" charset="0"/>
              </a:rPr>
              <a:t>Who can use Free Trade Warehousing?</a:t>
            </a:r>
          </a:p>
          <a:p>
            <a:pPr algn="just">
              <a:lnSpc>
                <a:spcPct val="170000"/>
              </a:lnSpc>
            </a:pPr>
            <a:r>
              <a:rPr lang="en-US" sz="1800" dirty="0">
                <a:solidFill>
                  <a:srgbClr val="000000"/>
                </a:solidFill>
                <a:latin typeface="Roboto" panose="02000000000000000000" pitchFamily="2" charset="0"/>
              </a:rPr>
              <a:t>Although it is not limited to a specific category of people/business, International Traders who want to keep sellers and buyer’s information confidential, Bulk Importers, Traders and Foreign Buyer Consolidators of Indian goods meant for export purposes, Foreign Company who want to target the Indian market but doesn’t have any entity in India and want to set up an international transit warehouse for Indian and Overseas markets, Foreign Company that wants to compete with Indian Suppliers, Contract Manufacturing Company getting contract manufacturing done in India, and Company Sourcing from multiple suppliers in India are some of the major segment of business that utilizes FTWZ for their businesses</a:t>
            </a:r>
            <a:r>
              <a:rPr lang="en-US" sz="1900" dirty="0">
                <a:solidFill>
                  <a:srgbClr val="000000"/>
                </a:solidFill>
                <a:latin typeface="Roboto" panose="02000000000000000000" pitchFamily="2" charset="0"/>
              </a:rPr>
              <a:t>.</a:t>
            </a:r>
          </a:p>
          <a:p>
            <a:pPr algn="just" fontAlgn="t"/>
            <a:r>
              <a:rPr lang="en-US" sz="1900" b="1" dirty="0">
                <a:solidFill>
                  <a:srgbClr val="FF7C00"/>
                </a:solidFill>
                <a:latin typeface="Roboto" panose="02000000000000000000" pitchFamily="2" charset="0"/>
              </a:rPr>
              <a:t>Is sub-contracting permitted for FTWZ units?</a:t>
            </a:r>
          </a:p>
          <a:p>
            <a:pPr marL="0" indent="0" algn="just" fontAlgn="t">
              <a:buNone/>
            </a:pPr>
            <a:endParaRPr lang="en-US" sz="1900" b="1" dirty="0">
              <a:solidFill>
                <a:srgbClr val="FF7C00"/>
              </a:solidFill>
              <a:latin typeface="Roboto" panose="02000000000000000000" pitchFamily="2" charset="0"/>
            </a:endParaRPr>
          </a:p>
          <a:p>
            <a:pPr algn="l"/>
            <a:r>
              <a:rPr lang="en-US" sz="1900" dirty="0">
                <a:solidFill>
                  <a:srgbClr val="000000"/>
                </a:solidFill>
                <a:latin typeface="Roboto" panose="02000000000000000000" pitchFamily="2" charset="0"/>
              </a:rPr>
              <a:t>Since FTWZ units are engaged in trading and warehousing, sub-contracting of production or production process is not permissible. [Rule 41 (1) (g)]</a:t>
            </a:r>
          </a:p>
          <a:p>
            <a:pPr algn="just">
              <a:lnSpc>
                <a:spcPct val="170000"/>
              </a:lnSpc>
            </a:pPr>
            <a:endParaRPr lang="en-US" sz="1900" dirty="0">
              <a:solidFill>
                <a:srgbClr val="000000"/>
              </a:solidFill>
              <a:latin typeface="Roboto" panose="02000000000000000000" pitchFamily="2" charset="0"/>
            </a:endParaRPr>
          </a:p>
          <a:p>
            <a:pPr algn="just">
              <a:lnSpc>
                <a:spcPct val="150000"/>
              </a:lnSpc>
            </a:pPr>
            <a:endParaRPr lang="en-US" sz="1900" dirty="0">
              <a:solidFill>
                <a:srgbClr val="000000"/>
              </a:solidFill>
              <a:latin typeface="Roboto" panose="02000000000000000000" pitchFamily="2" charset="0"/>
            </a:endParaRPr>
          </a:p>
          <a:p>
            <a:pPr>
              <a:lnSpc>
                <a:spcPct val="150000"/>
              </a:lnSpc>
            </a:pPr>
            <a:endParaRPr lang="en-IN" dirty="0"/>
          </a:p>
        </p:txBody>
      </p:sp>
    </p:spTree>
    <p:extLst>
      <p:ext uri="{BB962C8B-B14F-4D97-AF65-F5344CB8AC3E}">
        <p14:creationId xmlns:p14="http://schemas.microsoft.com/office/powerpoint/2010/main" val="3718779490"/>
      </p:ext>
    </p:extLst>
  </p:cSld>
  <p:clrMapOvr>
    <a:overrideClrMapping bg1="lt1" tx1="dk1" bg2="lt2" tx2="dk2" accent1="accent1" accent2="accent2" accent3="accent3" accent4="accent4" accent5="accent5" accent6="accent6" hlink="hlink" folHlink="folHlink"/>
  </p:clrMapOvr>
</p:sld>
</file>

<file path=ppt/slides/slide22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4CE7-C2B4-F71B-0B81-F80396634053}"/>
              </a:ext>
            </a:extLst>
          </p:cNvPr>
          <p:cNvSpPr>
            <a:spLocks noGrp="1"/>
          </p:cNvSpPr>
          <p:nvPr>
            <p:ph type="title"/>
          </p:nvPr>
        </p:nvSpPr>
        <p:spPr>
          <a:xfrm>
            <a:off x="609600" y="226032"/>
            <a:ext cx="10972800" cy="636998"/>
          </a:xfrm>
        </p:spPr>
        <p:txBody>
          <a:bodyPr>
            <a:normAutofit fontScale="90000"/>
          </a:bodyPr>
          <a:lstStyle/>
          <a:p>
            <a:r>
              <a:rPr lang="en-US" sz="2000" b="1" i="0" dirty="0">
                <a:solidFill>
                  <a:srgbClr val="404040"/>
                </a:solidFill>
                <a:effectLst/>
                <a:latin typeface="Open Sans" panose="020B0606030504020204" pitchFamily="34" charset="0"/>
              </a:rPr>
              <a:t>What are the differences between free trade warehousing zones and custom bonded warehouses?</a:t>
            </a:r>
            <a:endParaRPr lang="en-IN" sz="2000" dirty="0"/>
          </a:p>
        </p:txBody>
      </p:sp>
      <p:graphicFrame>
        <p:nvGraphicFramePr>
          <p:cNvPr id="4" name="Content Placeholder 3">
            <a:extLst>
              <a:ext uri="{FF2B5EF4-FFF2-40B4-BE49-F238E27FC236}">
                <a16:creationId xmlns:a16="http://schemas.microsoft.com/office/drawing/2014/main" id="{CFA66759-7766-14F6-B4AD-1B6BFCEBBC96}"/>
              </a:ext>
            </a:extLst>
          </p:cNvPr>
          <p:cNvGraphicFramePr>
            <a:graphicFrameLocks noGrp="1"/>
          </p:cNvGraphicFramePr>
          <p:nvPr>
            <p:ph idx="1"/>
          </p:nvPr>
        </p:nvGraphicFramePr>
        <p:xfrm>
          <a:off x="780836" y="863030"/>
          <a:ext cx="11054994" cy="5879588"/>
        </p:xfrm>
        <a:graphic>
          <a:graphicData uri="http://schemas.openxmlformats.org/drawingml/2006/table">
            <a:tbl>
              <a:tblPr/>
              <a:tblGrid>
                <a:gridCol w="3133618">
                  <a:extLst>
                    <a:ext uri="{9D8B030D-6E8A-4147-A177-3AD203B41FA5}">
                      <a16:colId xmlns:a16="http://schemas.microsoft.com/office/drawing/2014/main" val="1720061255"/>
                    </a:ext>
                  </a:extLst>
                </a:gridCol>
                <a:gridCol w="3760342">
                  <a:extLst>
                    <a:ext uri="{9D8B030D-6E8A-4147-A177-3AD203B41FA5}">
                      <a16:colId xmlns:a16="http://schemas.microsoft.com/office/drawing/2014/main" val="144251903"/>
                    </a:ext>
                  </a:extLst>
                </a:gridCol>
                <a:gridCol w="4161034">
                  <a:extLst>
                    <a:ext uri="{9D8B030D-6E8A-4147-A177-3AD203B41FA5}">
                      <a16:colId xmlns:a16="http://schemas.microsoft.com/office/drawing/2014/main" val="3554143853"/>
                    </a:ext>
                  </a:extLst>
                </a:gridCol>
              </a:tblGrid>
              <a:tr h="292575">
                <a:tc>
                  <a:txBody>
                    <a:bodyPr/>
                    <a:lstStyle/>
                    <a:p>
                      <a:r>
                        <a:rPr lang="en-IN" sz="1400" b="1">
                          <a:solidFill>
                            <a:srgbClr val="404040"/>
                          </a:solidFill>
                          <a:effectLst/>
                        </a:rPr>
                        <a:t>Function</a:t>
                      </a:r>
                      <a:endParaRPr lang="en-IN" sz="140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b="1">
                          <a:solidFill>
                            <a:srgbClr val="404040"/>
                          </a:solidFill>
                          <a:effectLst/>
                        </a:rPr>
                        <a:t>Customs Bonded Warehouse</a:t>
                      </a:r>
                      <a:endParaRPr lang="en-IN" sz="140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b="1">
                          <a:solidFill>
                            <a:srgbClr val="404040"/>
                          </a:solidFill>
                          <a:effectLst/>
                        </a:rPr>
                        <a:t>Free Trade Warehousing Zone</a:t>
                      </a:r>
                      <a:endParaRPr lang="en-IN" sz="140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837607131"/>
                  </a:ext>
                </a:extLst>
              </a:tr>
              <a:tr h="292575">
                <a:tc>
                  <a:txBody>
                    <a:bodyPr/>
                    <a:lstStyle/>
                    <a:p>
                      <a:r>
                        <a:rPr lang="en-IN" sz="1400" b="1" dirty="0">
                          <a:solidFill>
                            <a:srgbClr val="404040"/>
                          </a:solidFill>
                          <a:effectLst/>
                        </a:rPr>
                        <a:t>Requirement of IEC Code</a:t>
                      </a:r>
                      <a:endParaRPr lang="en-IN" sz="1400" dirty="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dirty="0">
                          <a:effectLst/>
                        </a:rPr>
                        <a:t>Mandatory</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Not Required</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107320550"/>
                  </a:ext>
                </a:extLst>
              </a:tr>
              <a:tr h="292575">
                <a:tc>
                  <a:txBody>
                    <a:bodyPr/>
                    <a:lstStyle/>
                    <a:p>
                      <a:r>
                        <a:rPr lang="en-IN" sz="1400" b="1">
                          <a:solidFill>
                            <a:srgbClr val="404040"/>
                          </a:solidFill>
                          <a:effectLst/>
                        </a:rPr>
                        <a:t>Requirement of GST No</a:t>
                      </a:r>
                      <a:endParaRPr lang="en-IN" sz="140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Mandatory</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Not Required</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827943315"/>
                  </a:ext>
                </a:extLst>
              </a:tr>
              <a:tr h="292575">
                <a:tc>
                  <a:txBody>
                    <a:bodyPr/>
                    <a:lstStyle/>
                    <a:p>
                      <a:r>
                        <a:rPr lang="en-US" sz="1400" b="1">
                          <a:solidFill>
                            <a:srgbClr val="404040"/>
                          </a:solidFill>
                          <a:effectLst/>
                        </a:rPr>
                        <a:t>Prior Bill of Entry to be filed</a:t>
                      </a:r>
                      <a:endParaRPr lang="en-US" sz="140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Mandatory</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Mandatory</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572499334"/>
                  </a:ext>
                </a:extLst>
              </a:tr>
              <a:tr h="302395">
                <a:tc>
                  <a:txBody>
                    <a:bodyPr/>
                    <a:lstStyle/>
                    <a:p>
                      <a:r>
                        <a:rPr lang="en-IN" sz="1400" b="1" dirty="0">
                          <a:solidFill>
                            <a:srgbClr val="404040"/>
                          </a:solidFill>
                          <a:effectLst/>
                        </a:rPr>
                        <a:t>Permissible Cargo for Warehousing</a:t>
                      </a:r>
                      <a:endParaRPr lang="en-IN" sz="1400" dirty="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Foreign Cargos Only</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Foreign &amp; Domestic Cargos Only</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713280032"/>
                  </a:ext>
                </a:extLst>
              </a:tr>
              <a:tr h="292575">
                <a:tc>
                  <a:txBody>
                    <a:bodyPr/>
                    <a:lstStyle/>
                    <a:p>
                      <a:r>
                        <a:rPr lang="en-IN" sz="1400" b="1">
                          <a:solidFill>
                            <a:srgbClr val="404040"/>
                          </a:solidFill>
                          <a:effectLst/>
                        </a:rPr>
                        <a:t>Paper Work and Delay</a:t>
                      </a:r>
                      <a:endParaRPr lang="en-IN" sz="140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Complex delays may occur</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Simple and express clearance</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643656024"/>
                  </a:ext>
                </a:extLst>
              </a:tr>
              <a:tr h="498004">
                <a:tc>
                  <a:txBody>
                    <a:bodyPr/>
                    <a:lstStyle/>
                    <a:p>
                      <a:r>
                        <a:rPr lang="en-IN" sz="1400" b="1">
                          <a:solidFill>
                            <a:srgbClr val="404040"/>
                          </a:solidFill>
                          <a:effectLst/>
                        </a:rPr>
                        <a:t>Prior NOC</a:t>
                      </a:r>
                      <a:endParaRPr lang="en-IN" sz="140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Mandatory relevant participating agencies</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Not Required</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4191416144"/>
                  </a:ext>
                </a:extLst>
              </a:tr>
              <a:tr h="498004">
                <a:tc>
                  <a:txBody>
                    <a:bodyPr/>
                    <a:lstStyle/>
                    <a:p>
                      <a:r>
                        <a:rPr lang="en-IN" sz="1400" b="1">
                          <a:solidFill>
                            <a:srgbClr val="404040"/>
                          </a:solidFill>
                          <a:effectLst/>
                        </a:rPr>
                        <a:t>Customs Bond</a:t>
                      </a:r>
                      <a:endParaRPr lang="en-IN" sz="140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US" sz="1400">
                          <a:effectLst/>
                        </a:rPr>
                        <a:t>Triple Duty Bonds required for all warehouse entries from the consignee</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Not Required</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553228143"/>
                  </a:ext>
                </a:extLst>
              </a:tr>
              <a:tr h="498004">
                <a:tc>
                  <a:txBody>
                    <a:bodyPr/>
                    <a:lstStyle/>
                    <a:p>
                      <a:r>
                        <a:rPr lang="en-IN" sz="1400" b="1" dirty="0">
                          <a:solidFill>
                            <a:srgbClr val="404040"/>
                          </a:solidFill>
                          <a:effectLst/>
                        </a:rPr>
                        <a:t>Payment of Duty</a:t>
                      </a:r>
                      <a:endParaRPr lang="en-IN" sz="1400" dirty="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US" sz="1400">
                          <a:effectLst/>
                        </a:rPr>
                        <a:t>Duties are due prior to release from bonded warehouse</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US" sz="1400">
                          <a:effectLst/>
                        </a:rPr>
                        <a:t>Payment of duty is only for &amp; applicable at the time of DTA Clearance</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584065664"/>
                  </a:ext>
                </a:extLst>
              </a:tr>
              <a:tr h="302395">
                <a:tc>
                  <a:txBody>
                    <a:bodyPr/>
                    <a:lstStyle/>
                    <a:p>
                      <a:r>
                        <a:rPr lang="en-IN" sz="1400" b="1">
                          <a:solidFill>
                            <a:srgbClr val="404040"/>
                          </a:solidFill>
                          <a:effectLst/>
                        </a:rPr>
                        <a:t>Interest on Applicable Duty</a:t>
                      </a:r>
                      <a:endParaRPr lang="en-IN" sz="140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US" sz="1400">
                          <a:effectLst/>
                        </a:rPr>
                        <a:t>15% P.A. applicable after 90 days on duties</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Not Applicable</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217298813"/>
                  </a:ext>
                </a:extLst>
              </a:tr>
              <a:tr h="703433">
                <a:tc>
                  <a:txBody>
                    <a:bodyPr/>
                    <a:lstStyle/>
                    <a:p>
                      <a:r>
                        <a:rPr lang="en-IN" sz="1400" b="1">
                          <a:solidFill>
                            <a:srgbClr val="404040"/>
                          </a:solidFill>
                          <a:effectLst/>
                        </a:rPr>
                        <a:t>Storage Period</a:t>
                      </a:r>
                      <a:endParaRPr lang="en-IN" sz="140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US" sz="1400">
                          <a:effectLst/>
                        </a:rPr>
                        <a:t>Maximum up to 3 months (Extendable only on payment of interests limited to 1 year)</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US" sz="1400">
                          <a:effectLst/>
                        </a:rPr>
                        <a:t>3 Years (Extendable up to 5 years)</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571025375"/>
                  </a:ext>
                </a:extLst>
              </a:tr>
              <a:tr h="908861">
                <a:tc>
                  <a:txBody>
                    <a:bodyPr/>
                    <a:lstStyle/>
                    <a:p>
                      <a:r>
                        <a:rPr lang="en-IN" sz="1400" b="1">
                          <a:solidFill>
                            <a:srgbClr val="404040"/>
                          </a:solidFill>
                          <a:effectLst/>
                        </a:rPr>
                        <a:t>Permitted Activity</a:t>
                      </a:r>
                      <a:endParaRPr lang="en-IN" sz="140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US" sz="1400" dirty="0">
                          <a:effectLst/>
                        </a:rPr>
                        <a:t>Sorting and Repacking only after cumbersome procedures &amp; special permissions</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US" sz="1400">
                          <a:effectLst/>
                        </a:rPr>
                        <a:t>Labeling, Re-labelling, Packing, Re-packing, Kitting, Consolidation, De-consolidation, Testing, Bottling, Palletization, etc. is freely permissible</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83847203"/>
                  </a:ext>
                </a:extLst>
              </a:tr>
              <a:tr h="292575">
                <a:tc>
                  <a:txBody>
                    <a:bodyPr/>
                    <a:lstStyle/>
                    <a:p>
                      <a:r>
                        <a:rPr lang="en-IN" sz="1400" b="1">
                          <a:solidFill>
                            <a:srgbClr val="404040"/>
                          </a:solidFill>
                          <a:effectLst/>
                        </a:rPr>
                        <a:t>Insurance</a:t>
                      </a:r>
                      <a:endParaRPr lang="en-IN" sz="140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Limited</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Comprehensive</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170617371"/>
                  </a:ext>
                </a:extLst>
              </a:tr>
              <a:tr h="302395">
                <a:tc>
                  <a:txBody>
                    <a:bodyPr/>
                    <a:lstStyle/>
                    <a:p>
                      <a:r>
                        <a:rPr lang="en-IN" sz="1400" b="1" dirty="0">
                          <a:solidFill>
                            <a:srgbClr val="404040"/>
                          </a:solidFill>
                          <a:effectLst/>
                        </a:rPr>
                        <a:t>Acceptable Payment Against Sale</a:t>
                      </a:r>
                      <a:endParaRPr lang="en-IN" sz="1400" dirty="0">
                        <a:effectLst/>
                      </a:endParaRP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IN" sz="1400">
                          <a:effectLst/>
                        </a:rPr>
                        <a:t>Indian Rupee only</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r>
                        <a:rPr lang="en-US" sz="1400" dirty="0">
                          <a:effectLst/>
                        </a:rPr>
                        <a:t>Foreign Exchange and Indian Rupees</a:t>
                      </a:r>
                    </a:p>
                  </a:txBody>
                  <a:tcPr marL="45255" marR="45255" marT="45255" marB="4525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077304993"/>
                  </a:ext>
                </a:extLst>
              </a:tr>
            </a:tbl>
          </a:graphicData>
        </a:graphic>
      </p:graphicFrame>
    </p:spTree>
    <p:extLst>
      <p:ext uri="{BB962C8B-B14F-4D97-AF65-F5344CB8AC3E}">
        <p14:creationId xmlns:p14="http://schemas.microsoft.com/office/powerpoint/2010/main" val="2505394631"/>
      </p:ext>
    </p:extLst>
  </p:cSld>
  <p:clrMapOvr>
    <a:overrideClrMapping bg1="lt1" tx1="dk1" bg2="lt2" tx2="dk2" accent1="accent1" accent2="accent2" accent3="accent3" accent4="accent4" accent5="accent5" accent6="accent6" hlink="hlink" folHlink="folHlink"/>
  </p:clrMapOvr>
</p:sld>
</file>

<file path=ppt/slides/slide22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0C5E-0635-BEDA-B280-5D674873B918}"/>
              </a:ext>
            </a:extLst>
          </p:cNvPr>
          <p:cNvSpPr>
            <a:spLocks noGrp="1"/>
          </p:cNvSpPr>
          <p:nvPr>
            <p:ph type="title"/>
          </p:nvPr>
        </p:nvSpPr>
        <p:spPr/>
        <p:txBody>
          <a:bodyPr/>
          <a:lstStyle/>
          <a:p>
            <a:r>
              <a:rPr lang="en-IN" dirty="0"/>
              <a:t>Important link for customs manual 2023</a:t>
            </a:r>
          </a:p>
        </p:txBody>
      </p:sp>
      <p:sp>
        <p:nvSpPr>
          <p:cNvPr id="3" name="Content Placeholder 2">
            <a:extLst>
              <a:ext uri="{FF2B5EF4-FFF2-40B4-BE49-F238E27FC236}">
                <a16:creationId xmlns:a16="http://schemas.microsoft.com/office/drawing/2014/main" id="{A85FA71C-5D3C-1A7C-C28D-704052E0EB7C}"/>
              </a:ext>
            </a:extLst>
          </p:cNvPr>
          <p:cNvSpPr>
            <a:spLocks noGrp="1"/>
          </p:cNvSpPr>
          <p:nvPr>
            <p:ph idx="1"/>
          </p:nvPr>
        </p:nvSpPr>
        <p:spPr/>
        <p:txBody>
          <a:bodyPr/>
          <a:lstStyle/>
          <a:p>
            <a:r>
              <a:rPr lang="en-IN" dirty="0">
                <a:hlinkClick r:id="rId3">
                  <a:extLst>
                    <a:ext uri="{A12FA001-AC4F-418D-AE19-62706E023703}">
                      <ahyp:hlinkClr xmlns:ahyp="http://schemas.microsoft.com/office/drawing/2018/hyperlinkcolor" val="tx"/>
                    </a:ext>
                  </a:extLst>
                </a:hlinkClick>
              </a:rPr>
              <a:t>https://www.a2ztaxcorp.com/wp-content/uploads/2023/01/Customs_Manual_2023.pdf</a:t>
            </a:r>
            <a:endParaRPr lang="en-IN" dirty="0"/>
          </a:p>
          <a:p>
            <a:endParaRPr lang="en-IN" dirty="0"/>
          </a:p>
          <a:p>
            <a:endParaRPr lang="en-IN" dirty="0"/>
          </a:p>
        </p:txBody>
      </p:sp>
    </p:spTree>
    <p:extLst>
      <p:ext uri="{BB962C8B-B14F-4D97-AF65-F5344CB8AC3E}">
        <p14:creationId xmlns:p14="http://schemas.microsoft.com/office/powerpoint/2010/main" val="753161163"/>
      </p:ext>
    </p:extLst>
  </p:cSld>
  <p:clrMapOvr>
    <a:overrideClrMapping bg1="lt1" tx1="dk1" bg2="lt2" tx2="dk2" accent1="accent1" accent2="accent2" accent3="accent3" accent4="accent4" accent5="accent5" accent6="accent6" hlink="hlink" folHlink="folHlink"/>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3C40-5C44-E9D9-212D-54C0042ECB4D}"/>
              </a:ext>
            </a:extLst>
          </p:cNvPr>
          <p:cNvSpPr>
            <a:spLocks noGrp="1"/>
          </p:cNvSpPr>
          <p:nvPr>
            <p:ph type="title"/>
          </p:nvPr>
        </p:nvSpPr>
        <p:spPr>
          <a:xfrm>
            <a:off x="669985" y="2196458"/>
            <a:ext cx="11074400" cy="1143000"/>
          </a:xfrm>
        </p:spPr>
        <p:txBody>
          <a:bodyPr/>
          <a:lstStyle/>
          <a:p>
            <a:r>
              <a:rPr lang="en-IN" dirty="0"/>
              <a:t>DUTY DRAWBACK</a:t>
            </a:r>
          </a:p>
        </p:txBody>
      </p:sp>
    </p:spTree>
    <p:extLst>
      <p:ext uri="{BB962C8B-B14F-4D97-AF65-F5344CB8AC3E}">
        <p14:creationId xmlns:p14="http://schemas.microsoft.com/office/powerpoint/2010/main" val="423085096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E0AC-BFD2-488B-B502-8DE09258A67D}"/>
              </a:ext>
            </a:extLst>
          </p:cNvPr>
          <p:cNvSpPr>
            <a:spLocks noGrp="1"/>
          </p:cNvSpPr>
          <p:nvPr>
            <p:ph type="title"/>
          </p:nvPr>
        </p:nvSpPr>
        <p:spPr>
          <a:xfrm>
            <a:off x="609600" y="704088"/>
            <a:ext cx="10972800" cy="55575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8418C2F7-E0FC-F720-4CD8-32B118061098}"/>
              </a:ext>
            </a:extLst>
          </p:cNvPr>
          <p:cNvSpPr>
            <a:spLocks noGrp="1"/>
          </p:cNvSpPr>
          <p:nvPr>
            <p:ph idx="1"/>
          </p:nvPr>
        </p:nvSpPr>
        <p:spPr>
          <a:xfrm>
            <a:off x="609600" y="1432560"/>
            <a:ext cx="10972800" cy="4892040"/>
          </a:xfrm>
        </p:spPr>
        <p:txBody>
          <a:bodyPr>
            <a:normAutofit fontScale="92500" lnSpcReduction="20000"/>
          </a:bodyPr>
          <a:lstStyle/>
          <a:p>
            <a:pPr algn="just"/>
            <a:r>
              <a:rPr lang="en-IN" dirty="0"/>
              <a:t>Various schemes like EOU, SEZ, Duty Free Import Authorisation, Advance Authorisation, Manufacture under bond etc are available to obtain inputs without payment of customs duty.</a:t>
            </a:r>
          </a:p>
          <a:p>
            <a:pPr algn="just"/>
            <a:r>
              <a:rPr lang="en-IN" dirty="0"/>
              <a:t>Suppliers who are unable to avail any of these schemes can avail Duty Drawback</a:t>
            </a:r>
          </a:p>
          <a:p>
            <a:pPr algn="just"/>
            <a:r>
              <a:rPr lang="en-IN" dirty="0"/>
              <a:t>Here, customs duty paid on inputs is given back to the exporter of finished product by way of duty drawback.</a:t>
            </a:r>
          </a:p>
          <a:p>
            <a:pPr algn="just"/>
            <a:r>
              <a:rPr lang="en-IN" dirty="0"/>
              <a:t>Section 75 of Customs Act 1962 provide for drawback on materials used in manufacture or processing of export product</a:t>
            </a:r>
          </a:p>
          <a:p>
            <a:pPr algn="just"/>
            <a:r>
              <a:rPr lang="en-IN" dirty="0"/>
              <a:t>This is simple and hassle free scheme and may be used when stakes involved are not high</a:t>
            </a:r>
          </a:p>
          <a:p>
            <a:pPr algn="just"/>
            <a:r>
              <a:rPr lang="en-IN" dirty="0"/>
              <a:t>Duty drawback under section 75 of customs act is granted when imported materials are used in the manufacture of goods which are exported</a:t>
            </a:r>
          </a:p>
          <a:p>
            <a:pPr algn="just"/>
            <a:r>
              <a:rPr lang="en-IN" dirty="0"/>
              <a:t>Duty drawback under section 74 is applicable when imported goods are re exported as it is and article is easily identifiable. </a:t>
            </a:r>
          </a:p>
        </p:txBody>
      </p:sp>
    </p:spTree>
    <p:extLst>
      <p:ext uri="{BB962C8B-B14F-4D97-AF65-F5344CB8AC3E}">
        <p14:creationId xmlns:p14="http://schemas.microsoft.com/office/powerpoint/2010/main" val="1428056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5149-545E-7011-1F7C-03F4D481D9EE}"/>
              </a:ext>
            </a:extLst>
          </p:cNvPr>
          <p:cNvSpPr>
            <a:spLocks noGrp="1"/>
          </p:cNvSpPr>
          <p:nvPr>
            <p:ph type="title"/>
          </p:nvPr>
        </p:nvSpPr>
        <p:spPr/>
        <p:txBody>
          <a:bodyPr/>
          <a:lstStyle/>
          <a:p>
            <a:r>
              <a:rPr lang="en-IN" dirty="0"/>
              <a:t>Introduction to AAS</a:t>
            </a:r>
          </a:p>
        </p:txBody>
      </p:sp>
      <p:sp>
        <p:nvSpPr>
          <p:cNvPr id="3" name="Content Placeholder 2">
            <a:extLst>
              <a:ext uri="{FF2B5EF4-FFF2-40B4-BE49-F238E27FC236}">
                <a16:creationId xmlns:a16="http://schemas.microsoft.com/office/drawing/2014/main" id="{ECC1F3EB-AC9D-1E0F-3F43-5583178A8C0E}"/>
              </a:ext>
            </a:extLst>
          </p:cNvPr>
          <p:cNvSpPr>
            <a:spLocks noGrp="1"/>
          </p:cNvSpPr>
          <p:nvPr>
            <p:ph idx="1"/>
          </p:nvPr>
        </p:nvSpPr>
        <p:spPr/>
        <p:txBody>
          <a:bodyPr>
            <a:normAutofit fontScale="92500" lnSpcReduction="10000"/>
          </a:bodyPr>
          <a:lstStyle/>
          <a:p>
            <a:pPr algn="just">
              <a:lnSpc>
                <a:spcPct val="150000"/>
              </a:lnSpc>
            </a:pPr>
            <a:r>
              <a:rPr lang="en-US" dirty="0"/>
              <a:t>The Advance Licensing Scheme also known as ‘Duty Entitlement Exemption Certificate (DEEC)’ was introduced in the Foreign Trade Policy (FTP) in the year 1976. </a:t>
            </a:r>
          </a:p>
          <a:p>
            <a:pPr algn="just">
              <a:lnSpc>
                <a:spcPct val="150000"/>
              </a:lnSpc>
            </a:pPr>
            <a:r>
              <a:rPr lang="en-US" dirty="0"/>
              <a:t>The objective of the Scheme was to provide registered exporters with their requirement of basic inputs/raw materials at international prices without payment of Customs duty in India subject to the condition of export of manufactured goods with specific percentage of value addition.</a:t>
            </a:r>
          </a:p>
          <a:p>
            <a:pPr algn="just">
              <a:lnSpc>
                <a:spcPct val="150000"/>
              </a:lnSpc>
            </a:pPr>
            <a:r>
              <a:rPr lang="en-US" dirty="0"/>
              <a:t> The name of the Scheme was subsequently changed to ‘Advance Authorisation Scheme’ (AAS) under FTP 2004-09 effective from 1 September 2004. </a:t>
            </a:r>
            <a:endParaRPr lang="en-IN" dirty="0"/>
          </a:p>
        </p:txBody>
      </p:sp>
    </p:spTree>
    <p:extLst>
      <p:ext uri="{BB962C8B-B14F-4D97-AF65-F5344CB8AC3E}">
        <p14:creationId xmlns:p14="http://schemas.microsoft.com/office/powerpoint/2010/main" val="3847399134"/>
      </p:ext>
    </p:extLst>
  </p:cSld>
  <p:clrMapOvr>
    <a:overrideClrMapping bg1="lt1" tx1="dk1" bg2="lt2" tx2="dk2" accent1="accent1" accent2="accent2" accent3="accent3" accent4="accent4" accent5="accent5" accent6="accent6" hlink="hlink" folHlink="folHlink"/>
  </p:clrMapOvr>
</p:sld>
</file>

<file path=ppt/slides/slide23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3AE1-D2EC-BE60-96B3-0C9B7DAF022E}"/>
              </a:ext>
            </a:extLst>
          </p:cNvPr>
          <p:cNvSpPr>
            <a:spLocks noGrp="1"/>
          </p:cNvSpPr>
          <p:nvPr>
            <p:ph type="title"/>
          </p:nvPr>
        </p:nvSpPr>
        <p:spPr/>
        <p:txBody>
          <a:bodyPr>
            <a:normAutofit fontScale="90000"/>
          </a:bodyPr>
          <a:lstStyle/>
          <a:p>
            <a:br>
              <a:rPr lang="en-IN" dirty="0"/>
            </a:br>
            <a:r>
              <a:rPr lang="en-IN" dirty="0"/>
              <a:t>Duty Drawback</a:t>
            </a:r>
          </a:p>
        </p:txBody>
      </p:sp>
      <p:sp>
        <p:nvSpPr>
          <p:cNvPr id="3" name="Content Placeholder 2">
            <a:extLst>
              <a:ext uri="{FF2B5EF4-FFF2-40B4-BE49-F238E27FC236}">
                <a16:creationId xmlns:a16="http://schemas.microsoft.com/office/drawing/2014/main" id="{A4F52CA3-4F90-82DA-CBB3-BB02FD1FBA53}"/>
              </a:ext>
            </a:extLst>
          </p:cNvPr>
          <p:cNvSpPr>
            <a:spLocks noGrp="1"/>
          </p:cNvSpPr>
          <p:nvPr>
            <p:ph idx="1"/>
          </p:nvPr>
        </p:nvSpPr>
        <p:spPr/>
        <p:txBody>
          <a:bodyPr>
            <a:normAutofit fontScale="77500" lnSpcReduction="20000"/>
          </a:bodyPr>
          <a:lstStyle/>
          <a:p>
            <a:pPr algn="just">
              <a:lnSpc>
                <a:spcPct val="150000"/>
              </a:lnSpc>
            </a:pPr>
            <a:r>
              <a:rPr lang="en-US" b="0" i="0" dirty="0">
                <a:solidFill>
                  <a:srgbClr val="202124"/>
                </a:solidFill>
                <a:effectLst/>
                <a:latin typeface="Google Sans"/>
              </a:rPr>
              <a:t>Duty Drawback is </a:t>
            </a:r>
            <a:r>
              <a:rPr lang="en-US" b="0" i="0" dirty="0">
                <a:solidFill>
                  <a:srgbClr val="040C28"/>
                </a:solidFill>
                <a:effectLst/>
                <a:latin typeface="Google Sans"/>
              </a:rPr>
              <a:t>a trusted and time-tested scheme administered by CBIC to promote exports</a:t>
            </a:r>
            <a:r>
              <a:rPr lang="en-US" b="0" i="0" dirty="0">
                <a:solidFill>
                  <a:srgbClr val="202124"/>
                </a:solidFill>
                <a:effectLst/>
                <a:latin typeface="Google Sans"/>
              </a:rPr>
              <a:t>. </a:t>
            </a:r>
          </a:p>
          <a:p>
            <a:pPr algn="just">
              <a:lnSpc>
                <a:spcPct val="150000"/>
              </a:lnSpc>
            </a:pPr>
            <a:r>
              <a:rPr lang="en-US" b="0" i="0" dirty="0">
                <a:solidFill>
                  <a:srgbClr val="202124"/>
                </a:solidFill>
                <a:effectLst/>
                <a:latin typeface="Google Sans"/>
              </a:rPr>
              <a:t>It rebates the incidence of Customs and Central Excise duties, chargeable on imported and excisable material respectively when used as inputs for goods to be exported.</a:t>
            </a:r>
          </a:p>
          <a:p>
            <a:pPr algn="just">
              <a:lnSpc>
                <a:spcPct val="150000"/>
              </a:lnSpc>
            </a:pPr>
            <a:r>
              <a:rPr lang="en-US" dirty="0"/>
              <a:t>. This WTO compliant scheme ensures that exports are zero-rated and do not carry the burden of the specified taxes. Duty Drawback provides essential support to exporters.</a:t>
            </a:r>
          </a:p>
          <a:p>
            <a:pPr algn="just">
              <a:lnSpc>
                <a:spcPct val="150000"/>
              </a:lnSpc>
            </a:pPr>
            <a:r>
              <a:rPr lang="en-US" dirty="0"/>
              <a:t>The scheme comprises of three categories, i.e. </a:t>
            </a:r>
          </a:p>
          <a:p>
            <a:pPr lvl="1" algn="just">
              <a:lnSpc>
                <a:spcPct val="150000"/>
              </a:lnSpc>
            </a:pPr>
            <a:r>
              <a:rPr lang="en-US" dirty="0"/>
              <a:t>(a) All Industry Rate; </a:t>
            </a:r>
          </a:p>
          <a:p>
            <a:pPr lvl="1" algn="just">
              <a:lnSpc>
                <a:spcPct val="150000"/>
              </a:lnSpc>
            </a:pPr>
            <a:r>
              <a:rPr lang="en-US" dirty="0"/>
              <a:t>(b) Brand Rate; and </a:t>
            </a:r>
          </a:p>
          <a:p>
            <a:pPr lvl="1" algn="just">
              <a:lnSpc>
                <a:spcPct val="150000"/>
              </a:lnSpc>
            </a:pPr>
            <a:r>
              <a:rPr lang="en-US" dirty="0"/>
              <a:t>(c) Drawback on re-export of imported goods.</a:t>
            </a:r>
          </a:p>
          <a:p>
            <a:pPr algn="just">
              <a:lnSpc>
                <a:spcPct val="150000"/>
              </a:lnSpc>
            </a:pPr>
            <a:endParaRPr lang="en-IN" dirty="0"/>
          </a:p>
        </p:txBody>
      </p:sp>
    </p:spTree>
    <p:extLst>
      <p:ext uri="{BB962C8B-B14F-4D97-AF65-F5344CB8AC3E}">
        <p14:creationId xmlns:p14="http://schemas.microsoft.com/office/powerpoint/2010/main" val="699715578"/>
      </p:ext>
    </p:extLst>
  </p:cSld>
  <p:clrMapOvr>
    <a:overrideClrMapping bg1="lt1" tx1="dk1" bg2="lt2" tx2="dk2" accent1="accent1" accent2="accent2" accent3="accent3" accent4="accent4" accent5="accent5" accent6="accent6" hlink="hlink" folHlink="folHlink"/>
  </p:clrMapOvr>
</p:sld>
</file>

<file path=ppt/slides/slide23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43D0-F0E5-67C3-F952-C76CBD62FCE2}"/>
              </a:ext>
            </a:extLst>
          </p:cNvPr>
          <p:cNvSpPr>
            <a:spLocks noGrp="1"/>
          </p:cNvSpPr>
          <p:nvPr>
            <p:ph type="title"/>
          </p:nvPr>
        </p:nvSpPr>
        <p:spPr/>
        <p:txBody>
          <a:bodyPr>
            <a:normAutofit/>
          </a:bodyPr>
          <a:lstStyle/>
          <a:p>
            <a:r>
              <a:rPr lang="en-US" sz="3200" dirty="0"/>
              <a:t>(a) All Industry Rate (AIR) of Duty Drawback</a:t>
            </a:r>
            <a:endParaRPr lang="en-IN" sz="3200" dirty="0"/>
          </a:p>
        </p:txBody>
      </p:sp>
      <p:sp>
        <p:nvSpPr>
          <p:cNvPr id="3" name="Content Placeholder 2">
            <a:extLst>
              <a:ext uri="{FF2B5EF4-FFF2-40B4-BE49-F238E27FC236}">
                <a16:creationId xmlns:a16="http://schemas.microsoft.com/office/drawing/2014/main" id="{C61673CC-2A8B-7220-8B43-D92ABE8A0F5F}"/>
              </a:ext>
            </a:extLst>
          </p:cNvPr>
          <p:cNvSpPr>
            <a:spLocks noGrp="1"/>
          </p:cNvSpPr>
          <p:nvPr>
            <p:ph idx="1"/>
          </p:nvPr>
        </p:nvSpPr>
        <p:spPr/>
        <p:txBody>
          <a:bodyPr>
            <a:normAutofit fontScale="92500" lnSpcReduction="10000"/>
          </a:bodyPr>
          <a:lstStyle/>
          <a:p>
            <a:pPr algn="just">
              <a:lnSpc>
                <a:spcPct val="150000"/>
              </a:lnSpc>
            </a:pPr>
            <a:r>
              <a:rPr lang="en-US" dirty="0"/>
              <a:t>The AIR of Duty Drawback for an export product is an average rate, based on the average quantity and value of material and average duties of Customs and Central Excise borne by each class of material, from which export goods are ordinarily manufactured. </a:t>
            </a:r>
          </a:p>
          <a:p>
            <a:pPr algn="just">
              <a:lnSpc>
                <a:spcPct val="150000"/>
              </a:lnSpc>
            </a:pPr>
            <a:r>
              <a:rPr lang="en-US" dirty="0"/>
              <a:t>AIRs are normally reviewed annually on the Drawback Committee’s recommendation. </a:t>
            </a:r>
          </a:p>
          <a:p>
            <a:pPr algn="just">
              <a:lnSpc>
                <a:spcPct val="150000"/>
              </a:lnSpc>
            </a:pPr>
            <a:r>
              <a:rPr lang="en-US" dirty="0"/>
              <a:t>AIR of Duty Drawback is popular among exporters and mostly preferred by medium and small exporters </a:t>
            </a:r>
            <a:r>
              <a:rPr lang="en-US" b="1" dirty="0"/>
              <a:t>because:</a:t>
            </a:r>
            <a:endParaRPr lang="en-IN" b="1" dirty="0"/>
          </a:p>
        </p:txBody>
      </p:sp>
    </p:spTree>
    <p:extLst>
      <p:ext uri="{BB962C8B-B14F-4D97-AF65-F5344CB8AC3E}">
        <p14:creationId xmlns:p14="http://schemas.microsoft.com/office/powerpoint/2010/main" val="3665910222"/>
      </p:ext>
    </p:extLst>
  </p:cSld>
  <p:clrMapOvr>
    <a:overrideClrMapping bg1="lt1" tx1="dk1" bg2="lt2" tx2="dk2" accent1="accent1" accent2="accent2" accent3="accent3" accent4="accent4" accent5="accent5" accent6="accent6" hlink="hlink" folHlink="folHlink"/>
  </p:clrMapOvr>
</p:sld>
</file>

<file path=ppt/slides/slide23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4A92-3691-087B-4443-0FACCD317E8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1FD553B-8D55-AA2A-73FE-445B464E98A5}"/>
              </a:ext>
            </a:extLst>
          </p:cNvPr>
          <p:cNvSpPr>
            <a:spLocks noGrp="1"/>
          </p:cNvSpPr>
          <p:nvPr>
            <p:ph idx="1"/>
          </p:nvPr>
        </p:nvSpPr>
        <p:spPr/>
        <p:txBody>
          <a:bodyPr>
            <a:normAutofit lnSpcReduction="10000"/>
          </a:bodyPr>
          <a:lstStyle/>
          <a:p>
            <a:pPr algn="just">
              <a:lnSpc>
                <a:spcPct val="150000"/>
              </a:lnSpc>
            </a:pPr>
            <a:r>
              <a:rPr lang="en-US" dirty="0"/>
              <a:t>It is a simple mechanism for grant of Duty Drawback based on the shipping bill declaration, without requiring additional documentation;</a:t>
            </a:r>
          </a:p>
          <a:p>
            <a:pPr algn="just">
              <a:lnSpc>
                <a:spcPct val="150000"/>
              </a:lnSpc>
            </a:pPr>
            <a:r>
              <a:rPr lang="en-US" dirty="0"/>
              <a:t> It involves end-to-end electronic processing of Duty Drawback;</a:t>
            </a:r>
          </a:p>
          <a:p>
            <a:pPr algn="just">
              <a:lnSpc>
                <a:spcPct val="150000"/>
              </a:lnSpc>
            </a:pPr>
            <a:r>
              <a:rPr lang="en-US" dirty="0"/>
              <a:t> Disbursal of Duty Drawback directly to exporters’ accounts helps to free up working capital for exporters; </a:t>
            </a:r>
          </a:p>
          <a:p>
            <a:pPr algn="just">
              <a:lnSpc>
                <a:spcPct val="150000"/>
              </a:lnSpc>
            </a:pPr>
            <a:r>
              <a:rPr lang="en-US" dirty="0"/>
              <a:t>There is no need for producing separate documentary evidence regarding </a:t>
            </a:r>
            <a:r>
              <a:rPr lang="en-US" dirty="0" err="1"/>
              <a:t>realisation</a:t>
            </a:r>
            <a:r>
              <a:rPr lang="en-US" dirty="0"/>
              <a:t> of export proceeds</a:t>
            </a:r>
            <a:endParaRPr lang="en-IN" dirty="0"/>
          </a:p>
        </p:txBody>
      </p:sp>
    </p:spTree>
    <p:extLst>
      <p:ext uri="{BB962C8B-B14F-4D97-AF65-F5344CB8AC3E}">
        <p14:creationId xmlns:p14="http://schemas.microsoft.com/office/powerpoint/2010/main" val="2316300372"/>
      </p:ext>
    </p:extLst>
  </p:cSld>
  <p:clrMapOvr>
    <a:overrideClrMapping bg1="lt1" tx1="dk1" bg2="lt2" tx2="dk2" accent1="accent1" accent2="accent2" accent3="accent3" accent4="accent4" accent5="accent5" accent6="accent6" hlink="hlink" folHlink="folHlink"/>
  </p:clrMapOvr>
</p:sld>
</file>

<file path=ppt/slides/slide23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78F-9791-D928-FE51-ECF93683A03C}"/>
              </a:ext>
            </a:extLst>
          </p:cNvPr>
          <p:cNvSpPr>
            <a:spLocks noGrp="1"/>
          </p:cNvSpPr>
          <p:nvPr>
            <p:ph type="title"/>
          </p:nvPr>
        </p:nvSpPr>
        <p:spPr/>
        <p:txBody>
          <a:bodyPr/>
          <a:lstStyle/>
          <a:p>
            <a:r>
              <a:rPr lang="en-US" dirty="0"/>
              <a:t>(b) Brand Rate of Duty Drawback:</a:t>
            </a:r>
            <a:endParaRPr lang="en-IN" dirty="0"/>
          </a:p>
        </p:txBody>
      </p:sp>
      <p:sp>
        <p:nvSpPr>
          <p:cNvPr id="3" name="Content Placeholder 2">
            <a:extLst>
              <a:ext uri="{FF2B5EF4-FFF2-40B4-BE49-F238E27FC236}">
                <a16:creationId xmlns:a16="http://schemas.microsoft.com/office/drawing/2014/main" id="{6D457F3D-C574-1B01-215F-A98F7DF4C845}"/>
              </a:ext>
            </a:extLst>
          </p:cNvPr>
          <p:cNvSpPr>
            <a:spLocks noGrp="1"/>
          </p:cNvSpPr>
          <p:nvPr>
            <p:ph idx="1"/>
          </p:nvPr>
        </p:nvSpPr>
        <p:spPr/>
        <p:txBody>
          <a:bodyPr/>
          <a:lstStyle/>
          <a:p>
            <a:pPr algn="just">
              <a:lnSpc>
                <a:spcPct val="150000"/>
              </a:lnSpc>
            </a:pPr>
            <a:r>
              <a:rPr lang="en-US" dirty="0"/>
              <a:t>Brand Rate of Duty Drawback is a unique facility provided to exporters for a rebate of actual duty incidence suffered by an export product.</a:t>
            </a:r>
          </a:p>
          <a:p>
            <a:pPr algn="just">
              <a:lnSpc>
                <a:spcPct val="150000"/>
              </a:lnSpc>
            </a:pPr>
            <a:r>
              <a:rPr lang="en-US" dirty="0"/>
              <a:t> Under the Brand Rate mechanism, a specific Duty Drawback rate can be applied for by the exporter if the export product does not have an AIR or the available AIR </a:t>
            </a:r>
            <a:r>
              <a:rPr lang="en-US" dirty="0" err="1"/>
              <a:t>neutralises</a:t>
            </a:r>
            <a:r>
              <a:rPr lang="en-US" dirty="0"/>
              <a:t> less than 80% of the duties paid on materials used in the manufacture of export goods.</a:t>
            </a:r>
            <a:endParaRPr lang="en-IN" dirty="0"/>
          </a:p>
        </p:txBody>
      </p:sp>
    </p:spTree>
    <p:extLst>
      <p:ext uri="{BB962C8B-B14F-4D97-AF65-F5344CB8AC3E}">
        <p14:creationId xmlns:p14="http://schemas.microsoft.com/office/powerpoint/2010/main" val="832253164"/>
      </p:ext>
    </p:extLst>
  </p:cSld>
  <p:clrMapOvr>
    <a:overrideClrMapping bg1="lt1" tx1="dk1" bg2="lt2" tx2="dk2" accent1="accent1" accent2="accent2" accent3="accent3" accent4="accent4" accent5="accent5" accent6="accent6" hlink="hlink" folHlink="folHlink"/>
  </p:clrMapOvr>
</p:sld>
</file>

<file path=ppt/slides/slide23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2C19-7177-1F76-5349-0D7D9F11EA4A}"/>
              </a:ext>
            </a:extLst>
          </p:cNvPr>
          <p:cNvSpPr>
            <a:spLocks noGrp="1"/>
          </p:cNvSpPr>
          <p:nvPr>
            <p:ph type="title"/>
          </p:nvPr>
        </p:nvSpPr>
        <p:spPr/>
        <p:txBody>
          <a:bodyPr/>
          <a:lstStyle/>
          <a:p>
            <a:r>
              <a:rPr lang="en-US" dirty="0"/>
              <a:t>The salient features of Brand Rates</a:t>
            </a:r>
            <a:endParaRPr lang="en-IN" dirty="0"/>
          </a:p>
        </p:txBody>
      </p:sp>
      <p:sp>
        <p:nvSpPr>
          <p:cNvPr id="3" name="Content Placeholder 2">
            <a:extLst>
              <a:ext uri="{FF2B5EF4-FFF2-40B4-BE49-F238E27FC236}">
                <a16:creationId xmlns:a16="http://schemas.microsoft.com/office/drawing/2014/main" id="{E55CE41B-B9D8-309B-943E-60A669168119}"/>
              </a:ext>
            </a:extLst>
          </p:cNvPr>
          <p:cNvSpPr>
            <a:spLocks noGrp="1"/>
          </p:cNvSpPr>
          <p:nvPr>
            <p:ph idx="1"/>
          </p:nvPr>
        </p:nvSpPr>
        <p:spPr/>
        <p:txBody>
          <a:bodyPr>
            <a:normAutofit fontScale="92500" lnSpcReduction="10000"/>
          </a:bodyPr>
          <a:lstStyle/>
          <a:p>
            <a:pPr algn="just">
              <a:lnSpc>
                <a:spcPct val="150000"/>
              </a:lnSpc>
            </a:pPr>
            <a:r>
              <a:rPr lang="en-US" dirty="0"/>
              <a:t>Brand Rates are fixed by the local Commissioners of Customs having jurisdiction over the place of export of goods on which Brand rate of Duty Drawback is claimed; </a:t>
            </a:r>
          </a:p>
          <a:p>
            <a:pPr algn="just">
              <a:lnSpc>
                <a:spcPct val="150000"/>
              </a:lnSpc>
            </a:pPr>
            <a:r>
              <a:rPr lang="en-US" dirty="0"/>
              <a:t> Pending the fixation of Brand Rate, the AIR of Duty Drawback, where available, can be availed upfront by the exporter; </a:t>
            </a:r>
          </a:p>
          <a:p>
            <a:pPr algn="just">
              <a:lnSpc>
                <a:spcPct val="150000"/>
              </a:lnSpc>
            </a:pPr>
            <a:r>
              <a:rPr lang="en-US" dirty="0"/>
              <a:t>Provisional Brand Rate can be allowed by the Commissioner of Customs on the exporter’s request; </a:t>
            </a:r>
          </a:p>
          <a:p>
            <a:pPr algn="just">
              <a:lnSpc>
                <a:spcPct val="150000"/>
              </a:lnSpc>
            </a:pPr>
            <a:r>
              <a:rPr lang="en-US" dirty="0"/>
              <a:t>Brand Rate of Duty Drawback is disbursed electronically directly to exporter’s account in a manner similar to the disbursal of AIR of Duty Drawback.</a:t>
            </a:r>
            <a:endParaRPr lang="en-IN" dirty="0"/>
          </a:p>
        </p:txBody>
      </p:sp>
    </p:spTree>
    <p:extLst>
      <p:ext uri="{BB962C8B-B14F-4D97-AF65-F5344CB8AC3E}">
        <p14:creationId xmlns:p14="http://schemas.microsoft.com/office/powerpoint/2010/main" val="137758016"/>
      </p:ext>
    </p:extLst>
  </p:cSld>
  <p:clrMapOvr>
    <a:overrideClrMapping bg1="lt1" tx1="dk1" bg2="lt2" tx2="dk2" accent1="accent1" accent2="accent2" accent3="accent3" accent4="accent4" accent5="accent5" accent6="accent6" hlink="hlink" folHlink="folHlink"/>
  </p:clrMapOvr>
</p:sld>
</file>

<file path=ppt/slides/slide23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67AC-64AB-B116-7A39-5E34D9F35ED9}"/>
              </a:ext>
            </a:extLst>
          </p:cNvPr>
          <p:cNvSpPr>
            <a:spLocks noGrp="1"/>
          </p:cNvSpPr>
          <p:nvPr>
            <p:ph type="title"/>
          </p:nvPr>
        </p:nvSpPr>
        <p:spPr/>
        <p:txBody>
          <a:bodyPr>
            <a:normAutofit/>
          </a:bodyPr>
          <a:lstStyle/>
          <a:p>
            <a:r>
              <a:rPr lang="en-US" sz="3600" dirty="0"/>
              <a:t>(c) Duty Drawback on re-export of imported goods</a:t>
            </a:r>
            <a:endParaRPr lang="en-IN" sz="3600" dirty="0"/>
          </a:p>
        </p:txBody>
      </p:sp>
      <p:sp>
        <p:nvSpPr>
          <p:cNvPr id="3" name="Content Placeholder 2">
            <a:extLst>
              <a:ext uri="{FF2B5EF4-FFF2-40B4-BE49-F238E27FC236}">
                <a16:creationId xmlns:a16="http://schemas.microsoft.com/office/drawing/2014/main" id="{316BD032-4A5B-A23A-7CC5-7D71D409F724}"/>
              </a:ext>
            </a:extLst>
          </p:cNvPr>
          <p:cNvSpPr>
            <a:spLocks noGrp="1"/>
          </p:cNvSpPr>
          <p:nvPr>
            <p:ph idx="1"/>
          </p:nvPr>
        </p:nvSpPr>
        <p:spPr/>
        <p:txBody>
          <a:bodyPr>
            <a:normAutofit/>
          </a:bodyPr>
          <a:lstStyle/>
          <a:p>
            <a:pPr algn="just">
              <a:lnSpc>
                <a:spcPct val="150000"/>
              </a:lnSpc>
            </a:pPr>
            <a:r>
              <a:rPr lang="en-US" dirty="0"/>
              <a:t>Duty Drawback can also be claimed on the export of duty-paid imported goods. </a:t>
            </a:r>
          </a:p>
          <a:p>
            <a:pPr algn="just">
              <a:lnSpc>
                <a:spcPct val="150000"/>
              </a:lnSpc>
            </a:pPr>
            <a:r>
              <a:rPr lang="en-US" dirty="0"/>
              <a:t>Under this facility, goods imported earlier may be exported and Duty Drawback of up to 98% of import duty paid can be claimed on such exports. </a:t>
            </a:r>
          </a:p>
          <a:p>
            <a:pPr algn="just">
              <a:lnSpc>
                <a:spcPct val="150000"/>
              </a:lnSpc>
            </a:pPr>
            <a:r>
              <a:rPr lang="en-US" dirty="0"/>
              <a:t>Proof of duty paid on importation and identification of the export goods as those that were imported earlier are among the primary requirements under this scheme.</a:t>
            </a:r>
            <a:endParaRPr lang="en-IN" dirty="0"/>
          </a:p>
        </p:txBody>
      </p:sp>
    </p:spTree>
    <p:extLst>
      <p:ext uri="{BB962C8B-B14F-4D97-AF65-F5344CB8AC3E}">
        <p14:creationId xmlns:p14="http://schemas.microsoft.com/office/powerpoint/2010/main" val="2159536951"/>
      </p:ext>
    </p:extLst>
  </p:cSld>
  <p:clrMapOvr>
    <a:overrideClrMapping bg1="lt1" tx1="dk1" bg2="lt2" tx2="dk2" accent1="accent1" accent2="accent2" accent3="accent3" accent4="accent4" accent5="accent5" accent6="accent6" hlink="hlink" folHlink="folHlink"/>
  </p:clrMapOvr>
</p:sld>
</file>

<file path=ppt/slides/slide23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FED8-2ED6-3DCC-1B86-EC24B3A799E1}"/>
              </a:ext>
            </a:extLst>
          </p:cNvPr>
          <p:cNvSpPr>
            <a:spLocks noGrp="1"/>
          </p:cNvSpPr>
          <p:nvPr>
            <p:ph type="title"/>
          </p:nvPr>
        </p:nvSpPr>
        <p:spPr>
          <a:xfrm>
            <a:off x="609600" y="704088"/>
            <a:ext cx="10972800" cy="753776"/>
          </a:xfrm>
        </p:spPr>
        <p:txBody>
          <a:bodyPr>
            <a:normAutofit/>
          </a:bodyPr>
          <a:lstStyle/>
          <a:p>
            <a:r>
              <a:rPr lang="en-US" sz="2400" dirty="0"/>
              <a:t>Key initiatives to ensure time-bound and expedited disbursal of Duty Drawback</a:t>
            </a:r>
            <a:endParaRPr lang="en-IN" sz="2400" dirty="0"/>
          </a:p>
        </p:txBody>
      </p:sp>
      <p:sp>
        <p:nvSpPr>
          <p:cNvPr id="3" name="Content Placeholder 2">
            <a:extLst>
              <a:ext uri="{FF2B5EF4-FFF2-40B4-BE49-F238E27FC236}">
                <a16:creationId xmlns:a16="http://schemas.microsoft.com/office/drawing/2014/main" id="{E0BFFDE1-5C32-07BD-09B4-3FBF332BE351}"/>
              </a:ext>
            </a:extLst>
          </p:cNvPr>
          <p:cNvSpPr>
            <a:spLocks noGrp="1"/>
          </p:cNvSpPr>
          <p:nvPr>
            <p:ph idx="1"/>
          </p:nvPr>
        </p:nvSpPr>
        <p:spPr/>
        <p:txBody>
          <a:bodyPr/>
          <a:lstStyle/>
          <a:p>
            <a:r>
              <a:rPr lang="en-US" dirty="0"/>
              <a:t> All field formations have been instructed to credit at least 90% of Duty Drawback within three days and complete deposits in the exporters’ account within T+2 days; </a:t>
            </a:r>
          </a:p>
          <a:p>
            <a:r>
              <a:rPr lang="en-US" dirty="0"/>
              <a:t> No deductions if export proceeds are short-</a:t>
            </a:r>
            <a:r>
              <a:rPr lang="en-US" dirty="0" err="1"/>
              <a:t>realised</a:t>
            </a:r>
            <a:r>
              <a:rPr lang="en-US" dirty="0"/>
              <a:t> </a:t>
            </a:r>
            <a:r>
              <a:rPr lang="en-US" dirty="0" err="1"/>
              <a:t>upto</a:t>
            </a:r>
            <a:r>
              <a:rPr lang="en-US" dirty="0"/>
              <a:t> 12.5% of </a:t>
            </a:r>
            <a:r>
              <a:rPr lang="en-US" dirty="0" err="1"/>
              <a:t>FoB</a:t>
            </a:r>
            <a:r>
              <a:rPr lang="en-US" dirty="0"/>
              <a:t> value on account of agency commission and foreign bank charges; </a:t>
            </a:r>
          </a:p>
          <a:p>
            <a:r>
              <a:rPr lang="en-US" dirty="0"/>
              <a:t>Levies such as Education </a:t>
            </a:r>
            <a:r>
              <a:rPr lang="en-US" dirty="0" err="1"/>
              <a:t>Cess</a:t>
            </a:r>
            <a:r>
              <a:rPr lang="en-US" dirty="0"/>
              <a:t>, Social Welfare Surcharge, etc. have been included in Brand Rate of Duty Drawback.</a:t>
            </a:r>
            <a:endParaRPr lang="en-IN" dirty="0"/>
          </a:p>
        </p:txBody>
      </p:sp>
    </p:spTree>
    <p:extLst>
      <p:ext uri="{BB962C8B-B14F-4D97-AF65-F5344CB8AC3E}">
        <p14:creationId xmlns:p14="http://schemas.microsoft.com/office/powerpoint/2010/main" val="2362010117"/>
      </p:ext>
    </p:extLst>
  </p:cSld>
  <p:clrMapOvr>
    <a:overrideClrMapping bg1="lt1" tx1="dk1" bg2="lt2" tx2="dk2" accent1="accent1" accent2="accent2" accent3="accent3" accent4="accent4" accent5="accent5" accent6="accent6" hlink="hlink" folHlink="folHlink"/>
  </p:clrMapOvr>
</p:sld>
</file>

<file path=ppt/slides/slide23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D409-2214-62F3-AACF-BB02602FA54F}"/>
              </a:ext>
            </a:extLst>
          </p:cNvPr>
          <p:cNvSpPr>
            <a:spLocks noGrp="1"/>
          </p:cNvSpPr>
          <p:nvPr>
            <p:ph type="title"/>
          </p:nvPr>
        </p:nvSpPr>
        <p:spPr/>
        <p:txBody>
          <a:bodyPr>
            <a:normAutofit fontScale="90000"/>
          </a:bodyPr>
          <a:lstStyle/>
          <a:p>
            <a:r>
              <a:rPr lang="en-US" b="1" i="0" dirty="0">
                <a:solidFill>
                  <a:srgbClr val="000000"/>
                </a:solidFill>
                <a:effectLst/>
                <a:latin typeface="raleway" pitchFamily="2" charset="0"/>
              </a:rPr>
              <a:t>Customs Act, 1962</a:t>
            </a:r>
            <a:br>
              <a:rPr lang="en-US" b="1" i="0" dirty="0">
                <a:solidFill>
                  <a:srgbClr val="111111"/>
                </a:solidFill>
                <a:effectLst/>
                <a:latin typeface="raleway" pitchFamily="2" charset="0"/>
              </a:rPr>
            </a:br>
            <a:endParaRPr lang="en-IN" dirty="0"/>
          </a:p>
        </p:txBody>
      </p:sp>
      <p:sp>
        <p:nvSpPr>
          <p:cNvPr id="3" name="Content Placeholder 2">
            <a:extLst>
              <a:ext uri="{FF2B5EF4-FFF2-40B4-BE49-F238E27FC236}">
                <a16:creationId xmlns:a16="http://schemas.microsoft.com/office/drawing/2014/main" id="{4CA4DCF7-976B-9406-1F8C-D74EB9BDB2FF}"/>
              </a:ext>
            </a:extLst>
          </p:cNvPr>
          <p:cNvSpPr>
            <a:spLocks noGrp="1"/>
          </p:cNvSpPr>
          <p:nvPr>
            <p:ph idx="1"/>
          </p:nvPr>
        </p:nvSpPr>
        <p:spPr/>
        <p:txBody>
          <a:bodyPr>
            <a:normAutofit fontScale="62500" lnSpcReduction="20000"/>
          </a:bodyPr>
          <a:lstStyle/>
          <a:p>
            <a:pPr algn="just">
              <a:lnSpc>
                <a:spcPct val="170000"/>
              </a:lnSpc>
            </a:pPr>
            <a:r>
              <a:rPr lang="en-US" b="0" i="0" dirty="0">
                <a:solidFill>
                  <a:srgbClr val="000000"/>
                </a:solidFill>
                <a:effectLst/>
                <a:latin typeface="open sans" panose="020B0606030504020204" pitchFamily="34" charset="0"/>
              </a:rPr>
              <a:t>The Duty Drawback provisions are described under Section 74 and Section 75 under the Customs Act, 1962. This Act laid down the various restrictions and conditions to claim drawback of duties under certain situations.</a:t>
            </a:r>
            <a:endParaRPr lang="en-US" b="0" i="0" dirty="0">
              <a:solidFill>
                <a:srgbClr val="696F6F"/>
              </a:solidFill>
              <a:effectLst/>
              <a:latin typeface="open sans" panose="020B0606030504020204" pitchFamily="34" charset="0"/>
            </a:endParaRPr>
          </a:p>
          <a:p>
            <a:pPr algn="just">
              <a:lnSpc>
                <a:spcPct val="170000"/>
              </a:lnSpc>
              <a:buFont typeface="Arial" panose="020B0604020202020204" pitchFamily="34" charset="0"/>
              <a:buChar char="•"/>
            </a:pPr>
            <a:r>
              <a:rPr lang="en-US" b="1" i="0" dirty="0">
                <a:solidFill>
                  <a:srgbClr val="000000"/>
                </a:solidFill>
                <a:effectLst/>
                <a:latin typeface="open sans" panose="020B0606030504020204" pitchFamily="34" charset="0"/>
              </a:rPr>
              <a:t>Section 74:</a:t>
            </a:r>
            <a:r>
              <a:rPr lang="en-US" b="0" i="0" dirty="0">
                <a:solidFill>
                  <a:srgbClr val="000000"/>
                </a:solidFill>
                <a:effectLst/>
                <a:latin typeface="open sans" panose="020B0606030504020204" pitchFamily="34" charset="0"/>
              </a:rPr>
              <a:t> As per section 74, if the re-exports of imported goods are identified quickly and within two years from the date of payment of duty on the importation. </a:t>
            </a:r>
          </a:p>
          <a:p>
            <a:pPr algn="just">
              <a:lnSpc>
                <a:spcPct val="170000"/>
              </a:lnSpc>
              <a:buFont typeface="Arial" panose="020B0604020202020204" pitchFamily="34" charset="0"/>
              <a:buChar char="•"/>
            </a:pPr>
            <a:r>
              <a:rPr lang="en-US" b="0" i="0" dirty="0">
                <a:solidFill>
                  <a:srgbClr val="000000"/>
                </a:solidFill>
                <a:effectLst/>
                <a:latin typeface="open sans" panose="020B0606030504020204" pitchFamily="34" charset="0"/>
              </a:rPr>
              <a:t>Then an exporter can claim 98% of the duty paid by him as a drawback under section 74.</a:t>
            </a:r>
            <a:endParaRPr lang="en-US" b="0" i="0" dirty="0">
              <a:solidFill>
                <a:srgbClr val="333333"/>
              </a:solidFill>
              <a:effectLst/>
              <a:latin typeface="open sans" panose="020B0606030504020204" pitchFamily="34" charset="0"/>
            </a:endParaRPr>
          </a:p>
          <a:p>
            <a:pPr algn="just">
              <a:lnSpc>
                <a:spcPct val="170000"/>
              </a:lnSpc>
              <a:buFont typeface="Arial" panose="020B0604020202020204" pitchFamily="34" charset="0"/>
              <a:buChar char="•"/>
            </a:pPr>
            <a:r>
              <a:rPr lang="en-US" b="1" i="0" dirty="0">
                <a:solidFill>
                  <a:srgbClr val="000000"/>
                </a:solidFill>
                <a:effectLst/>
                <a:latin typeface="open sans" panose="020B0606030504020204" pitchFamily="34" charset="0"/>
              </a:rPr>
              <a:t>Section 75:</a:t>
            </a:r>
            <a:r>
              <a:rPr lang="en-US" b="0" i="0" dirty="0">
                <a:solidFill>
                  <a:srgbClr val="000000"/>
                </a:solidFill>
                <a:effectLst/>
                <a:latin typeface="open sans" panose="020B0606030504020204" pitchFamily="34" charset="0"/>
              </a:rPr>
              <a:t> As per section 75, if the export of goods manufactured or processed out of imported material with value addition, a drawback of customs duties chargeable on any imported materials of a class or description should be allowed. </a:t>
            </a:r>
          </a:p>
          <a:p>
            <a:pPr algn="just">
              <a:lnSpc>
                <a:spcPct val="170000"/>
              </a:lnSpc>
              <a:buFont typeface="Arial" panose="020B0604020202020204" pitchFamily="34" charset="0"/>
              <a:buChar char="•"/>
            </a:pPr>
            <a:r>
              <a:rPr lang="en-US" b="0" i="0" dirty="0">
                <a:solidFill>
                  <a:srgbClr val="000000"/>
                </a:solidFill>
                <a:effectLst/>
                <a:latin typeface="open sans" panose="020B0606030504020204" pitchFamily="34" charset="0"/>
              </a:rPr>
              <a:t>If sale proceeds are not received within the stipulated period, a drawback is to be reversed or adjusted. Duty Drawback under section 75 can be claimed either as a fixed percentage depending upon the value of goods exported.</a:t>
            </a:r>
            <a:endParaRPr lang="en-US" b="0" i="0" dirty="0">
              <a:solidFill>
                <a:srgbClr val="333333"/>
              </a:solidFill>
              <a:effectLst/>
              <a:latin typeface="open sans" panose="020B0606030504020204" pitchFamily="34" charset="0"/>
            </a:endParaRPr>
          </a:p>
          <a:p>
            <a:pPr algn="just">
              <a:lnSpc>
                <a:spcPct val="170000"/>
              </a:lnSpc>
            </a:pPr>
            <a:endParaRPr lang="en-IN" dirty="0"/>
          </a:p>
        </p:txBody>
      </p:sp>
    </p:spTree>
    <p:extLst>
      <p:ext uri="{BB962C8B-B14F-4D97-AF65-F5344CB8AC3E}">
        <p14:creationId xmlns:p14="http://schemas.microsoft.com/office/powerpoint/2010/main" val="4165450550"/>
      </p:ext>
    </p:extLst>
  </p:cSld>
  <p:clrMapOvr>
    <a:overrideClrMapping bg1="lt1" tx1="dk1" bg2="lt2" tx2="dk2" accent1="accent1" accent2="accent2" accent3="accent3" accent4="accent4" accent5="accent5" accent6="accent6" hlink="hlink" folHlink="folHlink"/>
  </p:clrMapOvr>
</p:sld>
</file>

<file path=ppt/slides/slide23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B534-B8A8-A72C-769F-4B7D0350F740}"/>
              </a:ext>
            </a:extLst>
          </p:cNvPr>
          <p:cNvSpPr>
            <a:spLocks noGrp="1"/>
          </p:cNvSpPr>
          <p:nvPr>
            <p:ph type="title"/>
          </p:nvPr>
        </p:nvSpPr>
        <p:spPr/>
        <p:txBody>
          <a:bodyPr>
            <a:noAutofit/>
          </a:bodyPr>
          <a:lstStyle/>
          <a:p>
            <a:r>
              <a:rPr lang="en-IN" sz="4000" b="1" dirty="0"/>
              <a:t>Section 74 </a:t>
            </a:r>
            <a:r>
              <a:rPr lang="en-US" sz="4000" b="1" i="0" dirty="0">
                <a:effectLst/>
                <a:latin typeface="var(--font-family-heading)"/>
              </a:rPr>
              <a:t>Re-export of Duty Paid Goods</a:t>
            </a:r>
            <a:br>
              <a:rPr lang="en-US" sz="4000" b="1" i="0" dirty="0">
                <a:effectLst/>
                <a:latin typeface="var(--font-family-heading)"/>
              </a:rPr>
            </a:br>
            <a:endParaRPr lang="en-IN" sz="4000" dirty="0"/>
          </a:p>
        </p:txBody>
      </p:sp>
      <p:sp>
        <p:nvSpPr>
          <p:cNvPr id="3" name="Content Placeholder 2">
            <a:extLst>
              <a:ext uri="{FF2B5EF4-FFF2-40B4-BE49-F238E27FC236}">
                <a16:creationId xmlns:a16="http://schemas.microsoft.com/office/drawing/2014/main" id="{9D1C08FC-BCDA-A85A-5631-8A85F1D3F400}"/>
              </a:ext>
            </a:extLst>
          </p:cNvPr>
          <p:cNvSpPr>
            <a:spLocks noGrp="1"/>
          </p:cNvSpPr>
          <p:nvPr>
            <p:ph idx="1"/>
          </p:nvPr>
        </p:nvSpPr>
        <p:spPr/>
        <p:txBody>
          <a:bodyPr>
            <a:normAutofit lnSpcReduction="10000"/>
          </a:bodyPr>
          <a:lstStyle/>
          <a:p>
            <a:pPr algn="just">
              <a:lnSpc>
                <a:spcPct val="150000"/>
              </a:lnSpc>
            </a:pPr>
            <a:r>
              <a:rPr lang="en-US" b="0" i="0" dirty="0">
                <a:solidFill>
                  <a:srgbClr val="434343"/>
                </a:solidFill>
                <a:effectLst/>
                <a:latin typeface="PT Sans" panose="020B0503020203020204" pitchFamily="34" charset="0"/>
              </a:rPr>
              <a:t>Once the following conditions are met, then the export goods are entitled to payment of drawback of an amount equal to a certain percentage of the duty paid on import.</a:t>
            </a:r>
          </a:p>
          <a:p>
            <a:pPr algn="just">
              <a:lnSpc>
                <a:spcPct val="150000"/>
              </a:lnSpc>
            </a:pPr>
            <a:r>
              <a:rPr lang="en-US" b="0" i="0" dirty="0">
                <a:solidFill>
                  <a:srgbClr val="434343"/>
                </a:solidFill>
                <a:effectLst/>
                <a:latin typeface="PT Sans" panose="020B0503020203020204" pitchFamily="34" charset="0"/>
              </a:rPr>
              <a:t>a. Goods should have been imported to India and customs duty paid on it.</a:t>
            </a:r>
          </a:p>
          <a:p>
            <a:pPr algn="just">
              <a:lnSpc>
                <a:spcPct val="150000"/>
              </a:lnSpc>
            </a:pPr>
            <a:r>
              <a:rPr lang="en-US" b="0" i="0" dirty="0">
                <a:solidFill>
                  <a:srgbClr val="434343"/>
                </a:solidFill>
                <a:effectLst/>
                <a:latin typeface="PT Sans" panose="020B0503020203020204" pitchFamily="34" charset="0"/>
              </a:rPr>
              <a:t>b. The identity of the goods should be clearly visible and possible</a:t>
            </a:r>
          </a:p>
          <a:p>
            <a:pPr algn="just">
              <a:lnSpc>
                <a:spcPct val="150000"/>
              </a:lnSpc>
            </a:pPr>
            <a:r>
              <a:rPr lang="en-US" b="0" i="0" dirty="0">
                <a:solidFill>
                  <a:srgbClr val="434343"/>
                </a:solidFill>
                <a:effectLst/>
                <a:latin typeface="PT Sans" panose="020B0503020203020204" pitchFamily="34" charset="0"/>
              </a:rPr>
              <a:t>c. The Assistant or Deputy Commissioner of the customs department should give clearance for export after examination of the goods.</a:t>
            </a:r>
          </a:p>
          <a:p>
            <a:pPr algn="just">
              <a:lnSpc>
                <a:spcPct val="150000"/>
              </a:lnSpc>
            </a:pPr>
            <a:endParaRPr lang="en-IN" dirty="0"/>
          </a:p>
        </p:txBody>
      </p:sp>
    </p:spTree>
    <p:extLst>
      <p:ext uri="{BB962C8B-B14F-4D97-AF65-F5344CB8AC3E}">
        <p14:creationId xmlns:p14="http://schemas.microsoft.com/office/powerpoint/2010/main" val="3820490117"/>
      </p:ext>
    </p:extLst>
  </p:cSld>
  <p:clrMapOvr>
    <a:overrideClrMapping bg1="lt1" tx1="dk1" bg2="lt2" tx2="dk2" accent1="accent1" accent2="accent2" accent3="accent3" accent4="accent4" accent5="accent5" accent6="accent6" hlink="hlink" folHlink="folHlink"/>
  </p:clrMapOvr>
</p:sld>
</file>

<file path=ppt/slides/slide23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B25F-521C-BAB5-B87A-DEDD52DA8668}"/>
              </a:ext>
            </a:extLst>
          </p:cNvPr>
          <p:cNvSpPr>
            <a:spLocks noGrp="1"/>
          </p:cNvSpPr>
          <p:nvPr>
            <p:ph type="title"/>
          </p:nvPr>
        </p:nvSpPr>
        <p:spPr>
          <a:xfrm>
            <a:off x="609600" y="704088"/>
            <a:ext cx="10972800" cy="848667"/>
          </a:xfrm>
        </p:spPr>
        <p:txBody>
          <a:bodyPr>
            <a:normAutofit/>
          </a:bodyPr>
          <a:lstStyle/>
          <a:p>
            <a:r>
              <a:rPr lang="en-US" altLang="en-US" sz="1600" b="1" dirty="0"/>
              <a:t>DRAWBACK RATES IN RESPECT OF GOODS TAKEN INTO USE AFTER IMPORTATION (Cus.Nt.no.23/2008  dt.1</a:t>
            </a:r>
            <a:r>
              <a:rPr lang="en-US" altLang="en-US" sz="1600" b="1" baseline="30000" dirty="0"/>
              <a:t>st</a:t>
            </a:r>
            <a:r>
              <a:rPr lang="en-US" altLang="en-US" sz="1600" b="1" dirty="0"/>
              <a:t> March, 2008)    Section 74</a:t>
            </a:r>
            <a:endParaRPr lang="en-IN" sz="1600" dirty="0"/>
          </a:p>
        </p:txBody>
      </p:sp>
      <p:graphicFrame>
        <p:nvGraphicFramePr>
          <p:cNvPr id="4" name="Content Placeholder 3">
            <a:extLst>
              <a:ext uri="{FF2B5EF4-FFF2-40B4-BE49-F238E27FC236}">
                <a16:creationId xmlns:a16="http://schemas.microsoft.com/office/drawing/2014/main" id="{7FB41BEB-DF2F-AA24-A1FC-53CA387A02D0}"/>
              </a:ext>
            </a:extLst>
          </p:cNvPr>
          <p:cNvGraphicFramePr>
            <a:graphicFrameLocks noGrp="1"/>
          </p:cNvGraphicFramePr>
          <p:nvPr>
            <p:ph idx="1"/>
          </p:nvPr>
        </p:nvGraphicFramePr>
        <p:xfrm>
          <a:off x="609600" y="1935163"/>
          <a:ext cx="10972800" cy="432300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164948129"/>
                    </a:ext>
                  </a:extLst>
                </a:gridCol>
                <a:gridCol w="5486400">
                  <a:extLst>
                    <a:ext uri="{9D8B030D-6E8A-4147-A177-3AD203B41FA5}">
                      <a16:colId xmlns:a16="http://schemas.microsoft.com/office/drawing/2014/main" val="420650490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Georgia" pitchFamily="18" charset="0"/>
                        </a:rPr>
                        <a:t>Length of period between the date of clearance for Home Consumption and the date when the goods are placed under Customs Control for Exports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Georgia" pitchFamily="18" charset="0"/>
                        </a:rPr>
                        <a:t>Percentage of Import Duty to be paid as Drawback .</a:t>
                      </a:r>
                    </a:p>
                    <a:p>
                      <a:endParaRPr lang="en-IN" dirty="0"/>
                    </a:p>
                  </a:txBody>
                  <a:tcPr/>
                </a:tc>
                <a:extLst>
                  <a:ext uri="{0D108BD9-81ED-4DB2-BD59-A6C34878D82A}">
                    <a16:rowId xmlns:a16="http://schemas.microsoft.com/office/drawing/2014/main" val="2230453123"/>
                  </a:ext>
                </a:extLst>
              </a:tr>
              <a:tr h="370840">
                <a:tc>
                  <a:txBody>
                    <a:bodyPr/>
                    <a:lstStyle/>
                    <a:p>
                      <a:pPr marL="285750" indent="-285750">
                        <a:buFont typeface="Wingdings" panose="05000000000000000000" pitchFamily="2" charset="2"/>
                        <a:buChar char="§"/>
                      </a:pPr>
                      <a:r>
                        <a:rPr kumimoji="0" lang="en-US" sz="1800" b="0" i="0" u="none" strike="noStrike" cap="none" normalizeH="0" baseline="0" dirty="0">
                          <a:ln>
                            <a:noFill/>
                          </a:ln>
                          <a:solidFill>
                            <a:schemeClr val="tx1"/>
                          </a:solidFill>
                          <a:effectLst/>
                          <a:latin typeface="Georgia" pitchFamily="18" charset="0"/>
                        </a:rPr>
                        <a:t>Not more than 3 months</a:t>
                      </a:r>
                      <a:endParaRPr lang="en-IN" dirty="0"/>
                    </a:p>
                  </a:txBody>
                  <a:tcPr/>
                </a:tc>
                <a:tc>
                  <a:txBody>
                    <a:bodyPr/>
                    <a:lstStyle/>
                    <a:p>
                      <a:pPr algn="ctr"/>
                      <a:r>
                        <a:rPr lang="en-IN" dirty="0"/>
                        <a:t>95%</a:t>
                      </a:r>
                    </a:p>
                  </a:txBody>
                  <a:tcPr/>
                </a:tc>
                <a:extLst>
                  <a:ext uri="{0D108BD9-81ED-4DB2-BD59-A6C34878D82A}">
                    <a16:rowId xmlns:a16="http://schemas.microsoft.com/office/drawing/2014/main" val="2240772874"/>
                  </a:ext>
                </a:extLst>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800" b="0" i="0" u="none" strike="noStrike" cap="none" normalizeH="0" baseline="0" dirty="0">
                          <a:ln>
                            <a:noFill/>
                          </a:ln>
                          <a:solidFill>
                            <a:schemeClr val="tx1"/>
                          </a:solidFill>
                          <a:effectLst/>
                          <a:latin typeface="Georgia" pitchFamily="18" charset="0"/>
                        </a:rPr>
                        <a:t> More than 3 months Not more than 6 months </a:t>
                      </a:r>
                    </a:p>
                  </a:txBody>
                  <a:tcPr marT="45700" marB="457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Georgia" pitchFamily="18" charset="0"/>
                        </a:rPr>
                        <a:t>85 %</a:t>
                      </a:r>
                    </a:p>
                  </a:txBody>
                  <a:tcPr marT="45700" marB="45700" horzOverflow="overflow"/>
                </a:tc>
                <a:extLst>
                  <a:ext uri="{0D108BD9-81ED-4DB2-BD59-A6C34878D82A}">
                    <a16:rowId xmlns:a16="http://schemas.microsoft.com/office/drawing/2014/main" val="2314621363"/>
                  </a:ext>
                </a:extLst>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800" b="0" i="0" u="none" strike="noStrike" cap="none" normalizeH="0" baseline="0" dirty="0">
                          <a:ln>
                            <a:noFill/>
                          </a:ln>
                          <a:solidFill>
                            <a:schemeClr val="tx1"/>
                          </a:solidFill>
                          <a:effectLst/>
                          <a:latin typeface="Georgia" pitchFamily="18" charset="0"/>
                        </a:rPr>
                        <a:t> More than 6 months but not more than 9 months</a:t>
                      </a:r>
                    </a:p>
                  </a:txBody>
                  <a:tcPr marT="45700" marB="457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Georgia" pitchFamily="18" charset="0"/>
                        </a:rPr>
                        <a:t>75%</a:t>
                      </a:r>
                    </a:p>
                  </a:txBody>
                  <a:tcPr marT="45700" marB="45700" horzOverflow="overflow"/>
                </a:tc>
                <a:extLst>
                  <a:ext uri="{0D108BD9-81ED-4DB2-BD59-A6C34878D82A}">
                    <a16:rowId xmlns:a16="http://schemas.microsoft.com/office/drawing/2014/main" val="4254621836"/>
                  </a:ext>
                </a:extLst>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800" b="0" i="0" u="none" strike="noStrike" cap="none" normalizeH="0" baseline="0" dirty="0">
                          <a:ln>
                            <a:noFill/>
                          </a:ln>
                          <a:solidFill>
                            <a:schemeClr val="tx1"/>
                          </a:solidFill>
                          <a:effectLst/>
                          <a:latin typeface="Georgia" pitchFamily="18" charset="0"/>
                        </a:rPr>
                        <a:t> More than 9 months but not more than 12 months</a:t>
                      </a:r>
                    </a:p>
                  </a:txBody>
                  <a:tcPr marT="45700" marB="457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Georgia" pitchFamily="18" charset="0"/>
                        </a:rPr>
                        <a:t>70 %</a:t>
                      </a:r>
                    </a:p>
                  </a:txBody>
                  <a:tcPr marT="45700" marB="45700" horzOverflow="overflow"/>
                </a:tc>
                <a:extLst>
                  <a:ext uri="{0D108BD9-81ED-4DB2-BD59-A6C34878D82A}">
                    <a16:rowId xmlns:a16="http://schemas.microsoft.com/office/drawing/2014/main" val="910409870"/>
                  </a:ext>
                </a:extLst>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800" b="0" i="0" u="none" strike="noStrike" cap="none" normalizeH="0" baseline="0" dirty="0">
                          <a:ln>
                            <a:noFill/>
                          </a:ln>
                          <a:solidFill>
                            <a:schemeClr val="tx1"/>
                          </a:solidFill>
                          <a:effectLst/>
                          <a:latin typeface="Georgia" pitchFamily="18" charset="0"/>
                        </a:rPr>
                        <a:t> More than 12 months but not more than 15 months</a:t>
                      </a:r>
                    </a:p>
                  </a:txBody>
                  <a:tcPr marT="45700" marB="457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Georgia" pitchFamily="18" charset="0"/>
                        </a:rPr>
                        <a:t>65%</a:t>
                      </a:r>
                    </a:p>
                  </a:txBody>
                  <a:tcPr marT="45700" marB="45700" horzOverflow="overflow"/>
                </a:tc>
                <a:extLst>
                  <a:ext uri="{0D108BD9-81ED-4DB2-BD59-A6C34878D82A}">
                    <a16:rowId xmlns:a16="http://schemas.microsoft.com/office/drawing/2014/main" val="2450134885"/>
                  </a:ext>
                </a:extLst>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800" b="0" i="0" u="none" strike="noStrike" cap="none" normalizeH="0" baseline="0" dirty="0">
                          <a:ln>
                            <a:noFill/>
                          </a:ln>
                          <a:solidFill>
                            <a:schemeClr val="tx1"/>
                          </a:solidFill>
                          <a:effectLst/>
                          <a:latin typeface="Georgia" pitchFamily="18" charset="0"/>
                        </a:rPr>
                        <a:t> More than 15 months but not more than 18 months</a:t>
                      </a:r>
                    </a:p>
                  </a:txBody>
                  <a:tcPr marT="45700" marB="457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Georgia" pitchFamily="18" charset="0"/>
                        </a:rPr>
                        <a:t>60%</a:t>
                      </a:r>
                    </a:p>
                  </a:txBody>
                  <a:tcPr marT="45700" marB="45700" horzOverflow="overflow"/>
                </a:tc>
                <a:extLst>
                  <a:ext uri="{0D108BD9-81ED-4DB2-BD59-A6C34878D82A}">
                    <a16:rowId xmlns:a16="http://schemas.microsoft.com/office/drawing/2014/main" val="1355727969"/>
                  </a:ext>
                </a:extLst>
              </a:tr>
              <a:tr h="370840">
                <a:tc>
                  <a:txBody>
                    <a:bodyPr/>
                    <a:lstStyle/>
                    <a:p>
                      <a:pPr marL="0" marR="0" lvl="0" indent="0" algn="just"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800" b="0" i="0" u="none" strike="noStrike" cap="none" normalizeH="0" baseline="0" dirty="0">
                          <a:ln>
                            <a:noFill/>
                          </a:ln>
                          <a:solidFill>
                            <a:schemeClr val="tx1"/>
                          </a:solidFill>
                          <a:effectLst/>
                          <a:latin typeface="Georgia" pitchFamily="18" charset="0"/>
                        </a:rPr>
                        <a:t> More than 18 months</a:t>
                      </a:r>
                    </a:p>
                  </a:txBody>
                  <a:tcPr marT="45700" marB="45700"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Georgia" pitchFamily="18" charset="0"/>
                        </a:rPr>
                        <a:t>Nil</a:t>
                      </a:r>
                    </a:p>
                  </a:txBody>
                  <a:tcPr marT="45700" marB="45700" horzOverflow="overflow"/>
                </a:tc>
                <a:extLst>
                  <a:ext uri="{0D108BD9-81ED-4DB2-BD59-A6C34878D82A}">
                    <a16:rowId xmlns:a16="http://schemas.microsoft.com/office/drawing/2014/main" val="832968919"/>
                  </a:ext>
                </a:extLst>
              </a:tr>
            </a:tbl>
          </a:graphicData>
        </a:graphic>
      </p:graphicFrame>
    </p:spTree>
    <p:extLst>
      <p:ext uri="{BB962C8B-B14F-4D97-AF65-F5344CB8AC3E}">
        <p14:creationId xmlns:p14="http://schemas.microsoft.com/office/powerpoint/2010/main" val="380311271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9734-9DCE-60B8-9192-B8D6C42D018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6C0CB87-D0A8-2F29-6FF0-996C4CCB0F2E}"/>
              </a:ext>
            </a:extLst>
          </p:cNvPr>
          <p:cNvSpPr>
            <a:spLocks noGrp="1"/>
          </p:cNvSpPr>
          <p:nvPr>
            <p:ph idx="1"/>
          </p:nvPr>
        </p:nvSpPr>
        <p:spPr/>
        <p:txBody>
          <a:bodyPr>
            <a:normAutofit/>
          </a:bodyPr>
          <a:lstStyle/>
          <a:p>
            <a:pPr algn="just"/>
            <a:r>
              <a:rPr lang="en-US" dirty="0"/>
              <a:t>The Scheme is administered by the DGFT (Ministry of Commerce) while exemption from levy of Customs duty on imported inputs is allowed by the Central Board of Indirect Taxes and Customs (CBIC), Department of Revenue (</a:t>
            </a:r>
            <a:r>
              <a:rPr lang="en-US" dirty="0" err="1"/>
              <a:t>DoR</a:t>
            </a:r>
            <a:r>
              <a:rPr lang="en-US" dirty="0"/>
              <a:t>) under Ministry of Finance (MoF).</a:t>
            </a:r>
          </a:p>
        </p:txBody>
      </p:sp>
    </p:spTree>
    <p:extLst>
      <p:ext uri="{BB962C8B-B14F-4D97-AF65-F5344CB8AC3E}">
        <p14:creationId xmlns:p14="http://schemas.microsoft.com/office/powerpoint/2010/main" val="1973732060"/>
      </p:ext>
    </p:extLst>
  </p:cSld>
  <p:clrMapOvr>
    <a:overrideClrMapping bg1="lt1" tx1="dk1" bg2="lt2" tx2="dk2" accent1="accent1" accent2="accent2" accent3="accent3" accent4="accent4" accent5="accent5" accent6="accent6" hlink="hlink" folHlink="folHlink"/>
  </p:clrMapOvr>
</p:sld>
</file>

<file path=ppt/slides/slide24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60E3-52CA-2674-2637-B6B216184FC9}"/>
              </a:ext>
            </a:extLst>
          </p:cNvPr>
          <p:cNvSpPr>
            <a:spLocks noGrp="1"/>
          </p:cNvSpPr>
          <p:nvPr>
            <p:ph type="title"/>
          </p:nvPr>
        </p:nvSpPr>
        <p:spPr>
          <a:xfrm>
            <a:off x="609600" y="704088"/>
            <a:ext cx="10972800" cy="891799"/>
          </a:xfrm>
        </p:spPr>
        <p:txBody>
          <a:bodyPr>
            <a:normAutofit fontScale="90000"/>
          </a:bodyPr>
          <a:lstStyle/>
          <a:p>
            <a:r>
              <a:rPr lang="en-IN" sz="2800" b="1" i="0" dirty="0">
                <a:solidFill>
                  <a:srgbClr val="000000"/>
                </a:solidFill>
                <a:effectLst/>
                <a:latin typeface="raleway" pitchFamily="2" charset="0"/>
              </a:rPr>
              <a:t>Goods Eligible for Drawback</a:t>
            </a:r>
            <a:br>
              <a:rPr lang="en-IN" sz="2800" b="1" i="0" dirty="0">
                <a:solidFill>
                  <a:srgbClr val="111111"/>
                </a:solidFill>
                <a:effectLst/>
                <a:latin typeface="raleway" pitchFamily="2" charset="0"/>
              </a:rPr>
            </a:br>
            <a:endParaRPr lang="en-IN" sz="2800" dirty="0"/>
          </a:p>
        </p:txBody>
      </p:sp>
      <p:sp>
        <p:nvSpPr>
          <p:cNvPr id="3" name="Content Placeholder 2">
            <a:extLst>
              <a:ext uri="{FF2B5EF4-FFF2-40B4-BE49-F238E27FC236}">
                <a16:creationId xmlns:a16="http://schemas.microsoft.com/office/drawing/2014/main" id="{AA1CEB89-479C-B3B5-F4B9-81244FDE9E72}"/>
              </a:ext>
            </a:extLst>
          </p:cNvPr>
          <p:cNvSpPr>
            <a:spLocks noGrp="1"/>
          </p:cNvSpPr>
          <p:nvPr>
            <p:ph idx="1"/>
          </p:nvPr>
        </p:nvSpPr>
        <p:spPr/>
        <p:txBody>
          <a:bodyPr/>
          <a:lstStyle/>
          <a:p>
            <a:pPr algn="just">
              <a:lnSpc>
                <a:spcPct val="150000"/>
              </a:lnSpc>
              <a:buFont typeface="Arial" panose="020B0604020202020204" pitchFamily="34" charset="0"/>
              <a:buChar char="•"/>
            </a:pPr>
            <a:r>
              <a:rPr lang="en-US" b="0" i="0" dirty="0">
                <a:solidFill>
                  <a:srgbClr val="000000"/>
                </a:solidFill>
                <a:effectLst/>
                <a:latin typeface="open sans" panose="020B0606030504020204" pitchFamily="34" charset="0"/>
              </a:rPr>
              <a:t>To export goods imported into India</a:t>
            </a:r>
            <a:endParaRPr lang="en-US" b="0" i="0" dirty="0">
              <a:solidFill>
                <a:srgbClr val="333333"/>
              </a:solidFill>
              <a:effectLst/>
              <a:latin typeface="open sans" panose="020B0606030504020204" pitchFamily="34" charset="0"/>
            </a:endParaRPr>
          </a:p>
          <a:p>
            <a:pPr algn="just">
              <a:lnSpc>
                <a:spcPct val="150000"/>
              </a:lnSpc>
              <a:buFont typeface="Arial" panose="020B0604020202020204" pitchFamily="34" charset="0"/>
              <a:buChar char="•"/>
            </a:pPr>
            <a:r>
              <a:rPr lang="en-US" b="0" i="0" dirty="0">
                <a:solidFill>
                  <a:srgbClr val="000000"/>
                </a:solidFill>
                <a:effectLst/>
                <a:latin typeface="open sans" panose="020B0606030504020204" pitchFamily="34" charset="0"/>
              </a:rPr>
              <a:t>To export goods imported into India after having been taken for use</a:t>
            </a:r>
            <a:endParaRPr lang="en-US" b="0" i="0" dirty="0">
              <a:solidFill>
                <a:srgbClr val="333333"/>
              </a:solidFill>
              <a:effectLst/>
              <a:latin typeface="open sans" panose="020B0606030504020204" pitchFamily="34" charset="0"/>
            </a:endParaRPr>
          </a:p>
          <a:p>
            <a:pPr algn="just">
              <a:lnSpc>
                <a:spcPct val="150000"/>
              </a:lnSpc>
              <a:buFont typeface="Arial" panose="020B0604020202020204" pitchFamily="34" charset="0"/>
              <a:buChar char="•"/>
            </a:pPr>
            <a:r>
              <a:rPr lang="en-US" b="0" i="0" dirty="0">
                <a:solidFill>
                  <a:srgbClr val="000000"/>
                </a:solidFill>
                <a:effectLst/>
                <a:latin typeface="open sans" panose="020B0606030504020204" pitchFamily="34" charset="0"/>
              </a:rPr>
              <a:t>To export goods manufactured/produced out of imported material</a:t>
            </a:r>
            <a:endParaRPr lang="en-US" b="0" i="0" dirty="0">
              <a:solidFill>
                <a:srgbClr val="333333"/>
              </a:solidFill>
              <a:effectLst/>
              <a:latin typeface="open sans" panose="020B0606030504020204" pitchFamily="34" charset="0"/>
            </a:endParaRPr>
          </a:p>
          <a:p>
            <a:pPr algn="just">
              <a:lnSpc>
                <a:spcPct val="150000"/>
              </a:lnSpc>
              <a:buFont typeface="Arial" panose="020B0604020202020204" pitchFamily="34" charset="0"/>
              <a:buChar char="•"/>
            </a:pPr>
            <a:r>
              <a:rPr lang="en-US" b="0" i="0" dirty="0">
                <a:solidFill>
                  <a:srgbClr val="000000"/>
                </a:solidFill>
                <a:effectLst/>
                <a:latin typeface="open sans" panose="020B0606030504020204" pitchFamily="34" charset="0"/>
              </a:rPr>
              <a:t>To export goods manufactured/produced out of indigenous material</a:t>
            </a:r>
            <a:endParaRPr lang="en-US" b="0" i="0" dirty="0">
              <a:solidFill>
                <a:srgbClr val="333333"/>
              </a:solidFill>
              <a:effectLst/>
              <a:latin typeface="open sans" panose="020B0606030504020204" pitchFamily="34" charset="0"/>
            </a:endParaRPr>
          </a:p>
          <a:p>
            <a:pPr algn="just">
              <a:lnSpc>
                <a:spcPct val="150000"/>
              </a:lnSpc>
              <a:buFont typeface="Arial" panose="020B0604020202020204" pitchFamily="34" charset="0"/>
              <a:buChar char="•"/>
            </a:pPr>
            <a:r>
              <a:rPr lang="en-US" b="0" i="0" dirty="0">
                <a:solidFill>
                  <a:srgbClr val="000000"/>
                </a:solidFill>
                <a:effectLst/>
                <a:latin typeface="open sans" panose="020B0606030504020204" pitchFamily="34" charset="0"/>
              </a:rPr>
              <a:t>To export goods manufactured /produced out of imported or indigenous materials.</a:t>
            </a:r>
            <a:endParaRPr lang="en-US" b="0" i="0" dirty="0">
              <a:solidFill>
                <a:srgbClr val="333333"/>
              </a:solidFill>
              <a:effectLst/>
              <a:latin typeface="open sans" panose="020B0606030504020204" pitchFamily="34" charset="0"/>
            </a:endParaRPr>
          </a:p>
          <a:p>
            <a:pPr algn="just">
              <a:lnSpc>
                <a:spcPct val="150000"/>
              </a:lnSpc>
            </a:pPr>
            <a:endParaRPr lang="en-IN" dirty="0"/>
          </a:p>
        </p:txBody>
      </p:sp>
    </p:spTree>
    <p:extLst>
      <p:ext uri="{BB962C8B-B14F-4D97-AF65-F5344CB8AC3E}">
        <p14:creationId xmlns:p14="http://schemas.microsoft.com/office/powerpoint/2010/main" val="573875132"/>
      </p:ext>
    </p:extLst>
  </p:cSld>
  <p:clrMapOvr>
    <a:overrideClrMapping bg1="lt1" tx1="dk1" bg2="lt2" tx2="dk2" accent1="accent1" accent2="accent2" accent3="accent3" accent4="accent4" accent5="accent5" accent6="accent6" hlink="hlink" folHlink="folHlink"/>
  </p:clrMapOvr>
</p:sld>
</file>

<file path=ppt/slides/slide24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20E2-EC29-1097-49B6-A99BF495F59B}"/>
              </a:ext>
            </a:extLst>
          </p:cNvPr>
          <p:cNvSpPr>
            <a:spLocks noGrp="1"/>
          </p:cNvSpPr>
          <p:nvPr>
            <p:ph type="title"/>
          </p:nvPr>
        </p:nvSpPr>
        <p:spPr>
          <a:xfrm>
            <a:off x="609600" y="704088"/>
            <a:ext cx="10972800" cy="710644"/>
          </a:xfrm>
        </p:spPr>
        <p:txBody>
          <a:bodyPr>
            <a:normAutofit fontScale="90000"/>
          </a:bodyPr>
          <a:lstStyle/>
          <a:p>
            <a:r>
              <a:rPr lang="en-IN" sz="2800" b="1" i="0" dirty="0">
                <a:solidFill>
                  <a:srgbClr val="000000"/>
                </a:solidFill>
                <a:effectLst/>
                <a:latin typeface="raleway" pitchFamily="2" charset="0"/>
              </a:rPr>
              <a:t>Eligibility Criteria</a:t>
            </a:r>
            <a:br>
              <a:rPr lang="en-IN" sz="2800" b="1" i="0" dirty="0">
                <a:solidFill>
                  <a:srgbClr val="111111"/>
                </a:solidFill>
                <a:effectLst/>
                <a:latin typeface="raleway" pitchFamily="2" charset="0"/>
              </a:rPr>
            </a:br>
            <a:endParaRPr lang="en-IN" sz="2800" dirty="0"/>
          </a:p>
        </p:txBody>
      </p:sp>
      <p:sp>
        <p:nvSpPr>
          <p:cNvPr id="3" name="Content Placeholder 2">
            <a:extLst>
              <a:ext uri="{FF2B5EF4-FFF2-40B4-BE49-F238E27FC236}">
                <a16:creationId xmlns:a16="http://schemas.microsoft.com/office/drawing/2014/main" id="{DAC1F7A2-04C2-ABBC-5FBF-1DF7B25B79D6}"/>
              </a:ext>
            </a:extLst>
          </p:cNvPr>
          <p:cNvSpPr>
            <a:spLocks noGrp="1"/>
          </p:cNvSpPr>
          <p:nvPr>
            <p:ph idx="1"/>
          </p:nvPr>
        </p:nvSpPr>
        <p:spPr/>
        <p:txBody>
          <a:bodyPr>
            <a:normAutofit lnSpcReduction="10000"/>
          </a:bodyPr>
          <a:lstStyle/>
          <a:p>
            <a:pPr algn="just">
              <a:lnSpc>
                <a:spcPct val="150000"/>
              </a:lnSpc>
            </a:pPr>
            <a:r>
              <a:rPr lang="en-US" b="0" i="0" dirty="0">
                <a:solidFill>
                  <a:srgbClr val="000000"/>
                </a:solidFill>
                <a:effectLst/>
                <a:latin typeface="open sans" panose="020B0606030504020204" pitchFamily="34" charset="0"/>
              </a:rPr>
              <a:t>The below following are the minimum criteria to claim for processing drawback claims.</a:t>
            </a:r>
            <a:endParaRPr lang="en-US" b="0" i="0" dirty="0">
              <a:solidFill>
                <a:srgbClr val="696F6F"/>
              </a:solidFill>
              <a:effectLst/>
              <a:latin typeface="open sans" panose="020B0606030504020204" pitchFamily="34" charset="0"/>
            </a:endParaRPr>
          </a:p>
          <a:p>
            <a:pPr algn="just">
              <a:lnSpc>
                <a:spcPct val="150000"/>
              </a:lnSpc>
              <a:buFont typeface="Arial" panose="020B0604020202020204" pitchFamily="34" charset="0"/>
              <a:buChar char="•"/>
            </a:pPr>
            <a:r>
              <a:rPr lang="en-US" b="0" i="0" dirty="0">
                <a:solidFill>
                  <a:srgbClr val="000000"/>
                </a:solidFill>
                <a:effectLst/>
                <a:latin typeface="open sans" panose="020B0606030504020204" pitchFamily="34" charset="0"/>
              </a:rPr>
              <a:t>Any individual must be the legal owner of the goods at the time the goods are exported.</a:t>
            </a:r>
            <a:endParaRPr lang="en-US" b="0" i="0" dirty="0">
              <a:solidFill>
                <a:srgbClr val="333333"/>
              </a:solidFill>
              <a:effectLst/>
              <a:latin typeface="open sans" panose="020B0606030504020204" pitchFamily="34" charset="0"/>
            </a:endParaRPr>
          </a:p>
          <a:p>
            <a:pPr algn="just">
              <a:lnSpc>
                <a:spcPct val="150000"/>
              </a:lnSpc>
              <a:buFont typeface="Arial" panose="020B0604020202020204" pitchFamily="34" charset="0"/>
              <a:buChar char="•"/>
            </a:pPr>
            <a:r>
              <a:rPr lang="en-US" b="0" i="0" dirty="0">
                <a:solidFill>
                  <a:srgbClr val="000000"/>
                </a:solidFill>
                <a:effectLst/>
                <a:latin typeface="open sans" panose="020B0606030504020204" pitchFamily="34" charset="0"/>
              </a:rPr>
              <a:t>You must have paid </a:t>
            </a:r>
            <a:r>
              <a:rPr lang="en-US" dirty="0">
                <a:solidFill>
                  <a:srgbClr val="000000"/>
                </a:solidFill>
                <a:latin typeface="open sans" panose="020B0606030504020204" pitchFamily="34" charset="0"/>
              </a:rPr>
              <a:t>customs duty </a:t>
            </a:r>
            <a:r>
              <a:rPr lang="en-US" b="0" i="0" dirty="0">
                <a:solidFill>
                  <a:srgbClr val="000000"/>
                </a:solidFill>
                <a:effectLst/>
                <a:latin typeface="open sans" panose="020B0606030504020204" pitchFamily="34" charset="0"/>
              </a:rPr>
              <a:t>on imported goods.</a:t>
            </a:r>
            <a:endParaRPr lang="en-US" b="0" i="0" dirty="0">
              <a:solidFill>
                <a:srgbClr val="333333"/>
              </a:solidFill>
              <a:effectLst/>
              <a:latin typeface="open sans" panose="020B0606030504020204" pitchFamily="34" charset="0"/>
            </a:endParaRPr>
          </a:p>
          <a:p>
            <a:pPr algn="just">
              <a:lnSpc>
                <a:spcPct val="150000"/>
              </a:lnSpc>
              <a:buFont typeface="Arial" panose="020B0604020202020204" pitchFamily="34" charset="0"/>
              <a:buChar char="•"/>
            </a:pPr>
            <a:r>
              <a:rPr lang="en-US" b="0" i="0" dirty="0">
                <a:solidFill>
                  <a:srgbClr val="000000"/>
                </a:solidFill>
                <a:effectLst/>
                <a:latin typeface="open sans" panose="020B0606030504020204" pitchFamily="34" charset="0"/>
              </a:rPr>
              <a:t>Duty drawback is available on most goods on which customs duty was paid on importation and which has been exported.</a:t>
            </a:r>
            <a:endParaRPr lang="en-US" b="0" i="0" dirty="0">
              <a:solidFill>
                <a:srgbClr val="333333"/>
              </a:solidFill>
              <a:effectLst/>
              <a:latin typeface="open sans" panose="020B0606030504020204" pitchFamily="34" charset="0"/>
            </a:endParaRPr>
          </a:p>
          <a:p>
            <a:pPr algn="just">
              <a:lnSpc>
                <a:spcPct val="150000"/>
              </a:lnSpc>
            </a:pPr>
            <a:endParaRPr lang="en-IN" dirty="0"/>
          </a:p>
        </p:txBody>
      </p:sp>
    </p:spTree>
    <p:extLst>
      <p:ext uri="{BB962C8B-B14F-4D97-AF65-F5344CB8AC3E}">
        <p14:creationId xmlns:p14="http://schemas.microsoft.com/office/powerpoint/2010/main" val="1150974688"/>
      </p:ext>
    </p:extLst>
  </p:cSld>
  <p:clrMapOvr>
    <a:overrideClrMapping bg1="lt1" tx1="dk1" bg2="lt2" tx2="dk2" accent1="accent1" accent2="accent2" accent3="accent3" accent4="accent4" accent5="accent5" accent6="accent6" hlink="hlink" folHlink="folHlink"/>
  </p:clrMapOvr>
</p:sld>
</file>

<file path=ppt/slides/slide24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DB1C-E30E-2FAF-8EEF-C7E18D20A39C}"/>
              </a:ext>
            </a:extLst>
          </p:cNvPr>
          <p:cNvSpPr>
            <a:spLocks noGrp="1"/>
          </p:cNvSpPr>
          <p:nvPr>
            <p:ph type="title"/>
          </p:nvPr>
        </p:nvSpPr>
        <p:spPr/>
        <p:txBody>
          <a:bodyPr>
            <a:normAutofit fontScale="90000"/>
          </a:bodyPr>
          <a:lstStyle/>
          <a:p>
            <a:r>
              <a:rPr lang="en-IN" b="1" i="0" dirty="0">
                <a:effectLst/>
                <a:latin typeface="var(--font-family-heading)"/>
              </a:rPr>
              <a:t>Inputs for Export Goods – Section 75</a:t>
            </a:r>
            <a:br>
              <a:rPr lang="en-IN" b="1" i="0" dirty="0">
                <a:effectLst/>
                <a:latin typeface="var(--font-family-heading)"/>
              </a:rPr>
            </a:br>
            <a:endParaRPr lang="en-IN" dirty="0"/>
          </a:p>
        </p:txBody>
      </p:sp>
      <p:sp>
        <p:nvSpPr>
          <p:cNvPr id="3" name="Content Placeholder 2">
            <a:extLst>
              <a:ext uri="{FF2B5EF4-FFF2-40B4-BE49-F238E27FC236}">
                <a16:creationId xmlns:a16="http://schemas.microsoft.com/office/drawing/2014/main" id="{29FDAC52-AC05-40DC-CACB-5B4F0D209F27}"/>
              </a:ext>
            </a:extLst>
          </p:cNvPr>
          <p:cNvSpPr>
            <a:spLocks noGrp="1"/>
          </p:cNvSpPr>
          <p:nvPr>
            <p:ph idx="1"/>
          </p:nvPr>
        </p:nvSpPr>
        <p:spPr/>
        <p:txBody>
          <a:bodyPr>
            <a:normAutofit fontScale="77500" lnSpcReduction="20000"/>
          </a:bodyPr>
          <a:lstStyle/>
          <a:p>
            <a:pPr algn="just">
              <a:lnSpc>
                <a:spcPct val="160000"/>
              </a:lnSpc>
            </a:pPr>
            <a:r>
              <a:rPr lang="en-US" b="0" i="0" dirty="0">
                <a:solidFill>
                  <a:srgbClr val="434343"/>
                </a:solidFill>
                <a:effectLst/>
                <a:latin typeface="PT Sans" panose="020B0503020203020204" pitchFamily="34" charset="0"/>
              </a:rPr>
              <a:t>The drawback under section 75 of the Customs Act 1962 is different from section 74. </a:t>
            </a:r>
          </a:p>
          <a:p>
            <a:pPr algn="just">
              <a:lnSpc>
                <a:spcPct val="160000"/>
              </a:lnSpc>
            </a:pPr>
            <a:r>
              <a:rPr lang="en-US" b="0" i="0" dirty="0">
                <a:solidFill>
                  <a:srgbClr val="434343"/>
                </a:solidFill>
                <a:effectLst/>
                <a:latin typeface="PT Sans" panose="020B0503020203020204" pitchFamily="34" charset="0"/>
              </a:rPr>
              <a:t>The conditions that should be met to claim refund of input duties is as follows:</a:t>
            </a:r>
          </a:p>
          <a:p>
            <a:pPr algn="just">
              <a:lnSpc>
                <a:spcPct val="160000"/>
              </a:lnSpc>
            </a:pPr>
            <a:r>
              <a:rPr lang="en-US" b="0" i="0" dirty="0">
                <a:solidFill>
                  <a:srgbClr val="434343"/>
                </a:solidFill>
                <a:effectLst/>
                <a:latin typeface="PT Sans" panose="020B0503020203020204" pitchFamily="34" charset="0"/>
              </a:rPr>
              <a:t>a. The exported goods are completely different from inputs.</a:t>
            </a:r>
          </a:p>
          <a:p>
            <a:pPr algn="just">
              <a:lnSpc>
                <a:spcPct val="160000"/>
              </a:lnSpc>
            </a:pPr>
            <a:r>
              <a:rPr lang="en-US" b="0" i="0" dirty="0">
                <a:solidFill>
                  <a:srgbClr val="434343"/>
                </a:solidFill>
                <a:effectLst/>
                <a:latin typeface="PT Sans" panose="020B0503020203020204" pitchFamily="34" charset="0"/>
              </a:rPr>
              <a:t>b. Inputs can be either be local goods on which taxes have been paid or imported goods on which customs duty has been paid.</a:t>
            </a:r>
          </a:p>
          <a:p>
            <a:pPr algn="just">
              <a:lnSpc>
                <a:spcPct val="160000"/>
              </a:lnSpc>
            </a:pPr>
            <a:r>
              <a:rPr lang="en-US" b="0" i="0" dirty="0">
                <a:solidFill>
                  <a:srgbClr val="434343"/>
                </a:solidFill>
                <a:effectLst/>
                <a:latin typeface="PT Sans" panose="020B0503020203020204" pitchFamily="34" charset="0"/>
              </a:rPr>
              <a:t>c. The inputs have gone change in physical property, shape, etc.</a:t>
            </a:r>
          </a:p>
          <a:p>
            <a:pPr algn="just">
              <a:lnSpc>
                <a:spcPct val="160000"/>
              </a:lnSpc>
            </a:pPr>
            <a:r>
              <a:rPr lang="en-US" b="0" i="0" dirty="0">
                <a:solidFill>
                  <a:srgbClr val="434343"/>
                </a:solidFill>
                <a:effectLst/>
                <a:latin typeface="PT Sans" panose="020B0503020203020204" pitchFamily="34" charset="0"/>
              </a:rPr>
              <a:t>The Director General of Foreign Trade (DGFT) fixes the rate for drawback under section 75. </a:t>
            </a:r>
          </a:p>
          <a:p>
            <a:pPr algn="just">
              <a:lnSpc>
                <a:spcPct val="160000"/>
              </a:lnSpc>
            </a:pPr>
            <a:r>
              <a:rPr lang="en-US" b="0" i="0" dirty="0">
                <a:solidFill>
                  <a:srgbClr val="434343"/>
                </a:solidFill>
                <a:effectLst/>
                <a:latin typeface="PT Sans" panose="020B0503020203020204" pitchFamily="34" charset="0"/>
              </a:rPr>
              <a:t>The amount of drawback is subject to standardization of final product, verification of the method of manufacture, quantity of raw material used, and the average of duty paid articles.</a:t>
            </a:r>
          </a:p>
          <a:p>
            <a:pPr algn="just">
              <a:lnSpc>
                <a:spcPct val="160000"/>
              </a:lnSpc>
            </a:pPr>
            <a:endParaRPr lang="en-IN" dirty="0"/>
          </a:p>
        </p:txBody>
      </p:sp>
    </p:spTree>
    <p:extLst>
      <p:ext uri="{BB962C8B-B14F-4D97-AF65-F5344CB8AC3E}">
        <p14:creationId xmlns:p14="http://schemas.microsoft.com/office/powerpoint/2010/main" val="3835836733"/>
      </p:ext>
    </p:extLst>
  </p:cSld>
  <p:clrMapOvr>
    <a:overrideClrMapping bg1="lt1" tx1="dk1" bg2="lt2" tx2="dk2" accent1="accent1" accent2="accent2" accent3="accent3" accent4="accent4" accent5="accent5" accent6="accent6" hlink="hlink" folHlink="folHlink"/>
  </p:clrMapOvr>
</p:sld>
</file>

<file path=ppt/slides/slide24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DC8D5-5F21-8030-6A93-2A4A322ABDF6}"/>
              </a:ext>
            </a:extLst>
          </p:cNvPr>
          <p:cNvSpPr>
            <a:spLocks noGrp="1"/>
          </p:cNvSpPr>
          <p:nvPr>
            <p:ph type="title"/>
          </p:nvPr>
        </p:nvSpPr>
        <p:spPr/>
        <p:txBody>
          <a:bodyPr/>
          <a:lstStyle/>
          <a:p>
            <a:r>
              <a:rPr lang="en-US" b="1" dirty="0">
                <a:solidFill>
                  <a:srgbClr val="45342B"/>
                </a:solidFill>
                <a:latin typeface="+mn-lt"/>
              </a:rPr>
              <a:t>Duty Drawback and Supplies to SEZ</a:t>
            </a:r>
            <a:endParaRPr lang="en-IN" dirty="0"/>
          </a:p>
        </p:txBody>
      </p:sp>
      <p:sp>
        <p:nvSpPr>
          <p:cNvPr id="3" name="Content Placeholder 2">
            <a:extLst>
              <a:ext uri="{FF2B5EF4-FFF2-40B4-BE49-F238E27FC236}">
                <a16:creationId xmlns:a16="http://schemas.microsoft.com/office/drawing/2014/main" id="{1B630C2D-6153-A9DC-87A7-2C2D8A3E5A2D}"/>
              </a:ext>
            </a:extLst>
          </p:cNvPr>
          <p:cNvSpPr>
            <a:spLocks noGrp="1"/>
          </p:cNvSpPr>
          <p:nvPr>
            <p:ph idx="1"/>
          </p:nvPr>
        </p:nvSpPr>
        <p:spPr/>
        <p:txBody>
          <a:bodyPr>
            <a:normAutofit fontScale="62500" lnSpcReduction="20000"/>
          </a:bodyPr>
          <a:lstStyle/>
          <a:p>
            <a:pPr algn="just">
              <a:lnSpc>
                <a:spcPct val="150000"/>
              </a:lnSpc>
            </a:pPr>
            <a:r>
              <a:rPr lang="en-US" sz="2800" dirty="0">
                <a:latin typeface="Times New Roman" pitchFamily="18" charset="0"/>
                <a:cs typeface="Times New Roman" pitchFamily="18" charset="0"/>
              </a:rPr>
              <a:t>The Domestic Tariff Area supplier supplying goods to a Unit shall clear the goods, as in the case of exports, either under bond or as duty paid goods under claim of refund on the cover of  Bond / LUT. </a:t>
            </a:r>
          </a:p>
          <a:p>
            <a:pPr algn="just">
              <a:lnSpc>
                <a:spcPct val="150000"/>
              </a:lnSpc>
            </a:pPr>
            <a:r>
              <a:rPr lang="en-US" sz="2800" dirty="0">
                <a:latin typeface="Times New Roman" pitchFamily="18" charset="0"/>
                <a:cs typeface="Times New Roman" pitchFamily="18" charset="0"/>
              </a:rPr>
              <a:t>Goods procured by a Unit on which GST exemption has been availed but without any </a:t>
            </a:r>
            <a:r>
              <a:rPr lang="en-US" sz="2800" dirty="0" err="1">
                <a:latin typeface="Times New Roman" pitchFamily="18" charset="0"/>
                <a:cs typeface="Times New Roman" pitchFamily="18" charset="0"/>
              </a:rPr>
              <a:t>availment</a:t>
            </a:r>
            <a:r>
              <a:rPr lang="en-US" sz="2800" dirty="0">
                <a:latin typeface="Times New Roman" pitchFamily="18" charset="0"/>
                <a:cs typeface="Times New Roman" pitchFamily="18" charset="0"/>
              </a:rPr>
              <a:t> of export entitlements, shall be allowed admission into the Special Economic Zone on the basis  Bond / LUT. </a:t>
            </a:r>
          </a:p>
          <a:p>
            <a:pPr algn="just">
              <a:lnSpc>
                <a:spcPct val="150000"/>
              </a:lnSpc>
            </a:pPr>
            <a:r>
              <a:rPr lang="en-US" altLang="en-US" sz="2800" dirty="0">
                <a:latin typeface="Times New Roman" panose="02020603050405020304" pitchFamily="18" charset="0"/>
                <a:cs typeface="Times New Roman" panose="02020603050405020304" pitchFamily="18" charset="0"/>
              </a:rPr>
              <a:t>The goods procured by a Unit under claim of export entitlements shall be allowed admission into the Special Economic Zone on the basis of Bond / LUT and a Bill of export filed by the supplier or on his behalf by the Unit and which is assessed by the Authorized Officer before arrival of the goods</a:t>
            </a:r>
          </a:p>
          <a:p>
            <a:pPr algn="just">
              <a:lnSpc>
                <a:spcPct val="150000"/>
              </a:lnSpc>
            </a:pPr>
            <a:r>
              <a:rPr lang="en-US" altLang="en-US" sz="2800" dirty="0">
                <a:latin typeface="Times New Roman" panose="02020603050405020304" pitchFamily="18" charset="0"/>
                <a:cs typeface="Times New Roman" panose="02020603050405020304" pitchFamily="18" charset="0"/>
              </a:rPr>
              <a:t>A copy of the Bond / LUT and/or copy of Bill of Export as the case may be, with an endorsement by the authorized officer that goods have been admitted in full into the Special Economic Zone shall be Forwarded to the concerned Officer having jurisdiction over the Domestic Tariff Area supplier within forty five days failing which the Officer concerned shall raise demand of duty against the Domestic Tariff Area supplier.</a:t>
            </a:r>
          </a:p>
          <a:p>
            <a:pPr algn="just">
              <a:lnSpc>
                <a:spcPct val="150000"/>
              </a:lnSpc>
            </a:pPr>
            <a:endParaRPr lang="en-IN" dirty="0"/>
          </a:p>
        </p:txBody>
      </p:sp>
    </p:spTree>
    <p:extLst>
      <p:ext uri="{BB962C8B-B14F-4D97-AF65-F5344CB8AC3E}">
        <p14:creationId xmlns:p14="http://schemas.microsoft.com/office/powerpoint/2010/main" val="1274343532"/>
      </p:ext>
    </p:extLst>
  </p:cSld>
  <p:clrMapOvr>
    <a:overrideClrMapping bg1="lt1" tx1="dk1" bg2="lt2" tx2="dk2" accent1="accent1" accent2="accent2" accent3="accent3" accent4="accent4" accent5="accent5" accent6="accent6" hlink="hlink" folHlink="folHlink"/>
  </p:clrMapOvr>
</p:sld>
</file>

<file path=ppt/slides/slide24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B2C8-42E9-3121-FB77-B89821F9183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A150702-DCBF-2299-D0F6-4FB5AAB7E2DB}"/>
              </a:ext>
            </a:extLst>
          </p:cNvPr>
          <p:cNvSpPr>
            <a:spLocks noGrp="1"/>
          </p:cNvSpPr>
          <p:nvPr>
            <p:ph idx="1"/>
          </p:nvPr>
        </p:nvSpPr>
        <p:spPr/>
        <p:txBody>
          <a:bodyPr>
            <a:normAutofit/>
          </a:bodyPr>
          <a:lstStyle/>
          <a:p>
            <a:pPr marL="609600" indent="-609600" algn="just" eaLnBrk="1" hangingPunct="1">
              <a:lnSpc>
                <a:spcPct val="150000"/>
              </a:lnSpc>
              <a:buClr>
                <a:schemeClr val="tx2"/>
              </a:buClr>
              <a:buFont typeface="Constantia" panose="02030602050306030303" pitchFamily="18" charset="0"/>
              <a:buAutoNum type="arabicPeriod" startAt="7"/>
            </a:pPr>
            <a:r>
              <a:rPr lang="en-US" altLang="en-US" sz="2800" dirty="0">
                <a:latin typeface="Times New Roman" panose="02020603050405020304" pitchFamily="18" charset="0"/>
                <a:cs typeface="Times New Roman" panose="02020603050405020304" pitchFamily="18" charset="0"/>
              </a:rPr>
              <a:t>Drawback against supply of goods by Domestic Tariff Area supplier shall be admissible provided payments for the Supply are made from the Foreign Currency Account of the Unit.</a:t>
            </a:r>
          </a:p>
          <a:p>
            <a:pPr marL="609600" indent="-609600" algn="just" eaLnBrk="1" hangingPunct="1">
              <a:lnSpc>
                <a:spcPct val="150000"/>
              </a:lnSpc>
              <a:buClr>
                <a:schemeClr val="tx2"/>
              </a:buClr>
              <a:buFont typeface="Constantia" panose="02030602050306030303" pitchFamily="18" charset="0"/>
              <a:buAutoNum type="arabicPeriod" startAt="7"/>
            </a:pPr>
            <a:r>
              <a:rPr lang="en-US" altLang="en-US" sz="2800" dirty="0">
                <a:latin typeface="Times New Roman" panose="02020603050405020304" pitchFamily="18" charset="0"/>
                <a:cs typeface="Times New Roman" panose="02020603050405020304" pitchFamily="18" charset="0"/>
              </a:rPr>
              <a:t>A copy of the Bill of Export and Bond / LUT  with an endorsement of the Authorized Officer that  the goods have been admitted in full in the Special Economic Zone, shall be treated as proof of export</a:t>
            </a:r>
          </a:p>
          <a:p>
            <a:pPr algn="just">
              <a:lnSpc>
                <a:spcPct val="150000"/>
              </a:lnSpc>
            </a:pPr>
            <a:endParaRPr lang="en-IN" dirty="0"/>
          </a:p>
        </p:txBody>
      </p:sp>
    </p:spTree>
    <p:extLst>
      <p:ext uri="{BB962C8B-B14F-4D97-AF65-F5344CB8AC3E}">
        <p14:creationId xmlns:p14="http://schemas.microsoft.com/office/powerpoint/2010/main" val="2440421827"/>
      </p:ext>
    </p:extLst>
  </p:cSld>
  <p:clrMapOvr>
    <a:overrideClrMapping bg1="lt1" tx1="dk1" bg2="lt2" tx2="dk2" accent1="accent1" accent2="accent2" accent3="accent3" accent4="accent4" accent5="accent5" accent6="accent6" hlink="hlink" folHlink="folHlink"/>
  </p:clrMapOvr>
</p:sld>
</file>

<file path=ppt/slides/slide24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8442B-B98B-3343-B643-8ED2DD46CD00}"/>
              </a:ext>
            </a:extLst>
          </p:cNvPr>
          <p:cNvSpPr>
            <a:spLocks noGrp="1"/>
          </p:cNvSpPr>
          <p:nvPr>
            <p:ph type="title"/>
          </p:nvPr>
        </p:nvSpPr>
        <p:spPr/>
        <p:txBody>
          <a:bodyPr/>
          <a:lstStyle/>
          <a:p>
            <a:r>
              <a:rPr lang="en-US" sz="1800" b="1" i="0" dirty="0">
                <a:solidFill>
                  <a:srgbClr val="000000"/>
                </a:solidFill>
                <a:effectLst/>
                <a:latin typeface="Arial" panose="020B0604020202020204" pitchFamily="34" charset="0"/>
              </a:rPr>
              <a:t>PROCEDURE TO CLAIM DRAWBACK UNDER </a:t>
            </a:r>
            <a:r>
              <a:rPr lang="en-US" sz="1800" b="1" i="1" dirty="0">
                <a:solidFill>
                  <a:srgbClr val="000000"/>
                </a:solidFill>
                <a:effectLst/>
                <a:latin typeface="Arial" panose="020B0604020202020204" pitchFamily="34" charset="0"/>
              </a:rPr>
              <a:t>SECTION</a:t>
            </a:r>
            <a:r>
              <a:rPr lang="en-US" sz="1800" b="1" i="0" dirty="0">
                <a:solidFill>
                  <a:srgbClr val="000000"/>
                </a:solidFill>
                <a:effectLst/>
                <a:latin typeface="Arial" panose="020B0604020202020204" pitchFamily="34" charset="0"/>
              </a:rPr>
              <a:t> 74</a:t>
            </a:r>
            <a:endParaRPr lang="en-IN" dirty="0"/>
          </a:p>
        </p:txBody>
      </p:sp>
      <p:sp>
        <p:nvSpPr>
          <p:cNvPr id="3" name="Content Placeholder 2">
            <a:extLst>
              <a:ext uri="{FF2B5EF4-FFF2-40B4-BE49-F238E27FC236}">
                <a16:creationId xmlns:a16="http://schemas.microsoft.com/office/drawing/2014/main" id="{B2FAF4A3-400F-2312-EFAC-F27B1C64AD51}"/>
              </a:ext>
            </a:extLst>
          </p:cNvPr>
          <p:cNvSpPr>
            <a:spLocks noGrp="1"/>
          </p:cNvSpPr>
          <p:nvPr>
            <p:ph idx="1"/>
          </p:nvPr>
        </p:nvSpPr>
        <p:spPr/>
        <p:txBody>
          <a:bodyPr>
            <a:normAutofit fontScale="62500" lnSpcReduction="20000"/>
          </a:bodyPr>
          <a:lstStyle/>
          <a:p>
            <a:pPr algn="just">
              <a:lnSpc>
                <a:spcPct val="170000"/>
              </a:lnSpc>
            </a:pPr>
            <a:r>
              <a:rPr lang="en-US" b="0" i="0" dirty="0">
                <a:solidFill>
                  <a:srgbClr val="000000"/>
                </a:solidFill>
                <a:effectLst/>
                <a:latin typeface="Arial" panose="020B0604020202020204" pitchFamily="34" charset="0"/>
              </a:rPr>
              <a:t>Drawback claims under </a:t>
            </a:r>
            <a:r>
              <a:rPr lang="en-US" b="0" i="1" dirty="0">
                <a:solidFill>
                  <a:srgbClr val="000000"/>
                </a:solidFill>
                <a:effectLst/>
                <a:latin typeface="Arial" panose="020B0604020202020204" pitchFamily="34" charset="0"/>
              </a:rPr>
              <a:t>Section</a:t>
            </a:r>
            <a:r>
              <a:rPr lang="en-US" b="0" i="0" dirty="0">
                <a:solidFill>
                  <a:srgbClr val="000000"/>
                </a:solidFill>
                <a:effectLst/>
                <a:latin typeface="Arial" panose="020B0604020202020204" pitchFamily="34" charset="0"/>
              </a:rPr>
              <a:t> 74 of the Customs Act </a:t>
            </a:r>
          </a:p>
          <a:p>
            <a:pPr algn="just">
              <a:lnSpc>
                <a:spcPct val="170000"/>
              </a:lnSpc>
            </a:pPr>
            <a:r>
              <a:rPr lang="en-US" b="0" i="0" dirty="0">
                <a:solidFill>
                  <a:srgbClr val="000000"/>
                </a:solidFill>
                <a:effectLst/>
                <a:latin typeface="Arial" panose="020B0604020202020204" pitchFamily="34" charset="0"/>
              </a:rPr>
              <a:t>To claim drawback under </a:t>
            </a:r>
            <a:r>
              <a:rPr lang="en-US" b="0" i="1" dirty="0">
                <a:solidFill>
                  <a:srgbClr val="000000"/>
                </a:solidFill>
                <a:effectLst/>
                <a:latin typeface="Arial" panose="020B0604020202020204" pitchFamily="34" charset="0"/>
              </a:rPr>
              <a:t>Section</a:t>
            </a:r>
            <a:r>
              <a:rPr lang="en-US" b="0" i="0" dirty="0">
                <a:solidFill>
                  <a:srgbClr val="000000"/>
                </a:solidFill>
                <a:effectLst/>
                <a:latin typeface="Arial" panose="020B0604020202020204" pitchFamily="34" charset="0"/>
              </a:rPr>
              <a:t> 74, the exporter should file the shipping bill under claim for drawback in the prescribed </a:t>
            </a:r>
            <a:r>
              <a:rPr lang="en-US" b="0" i="1" dirty="0">
                <a:solidFill>
                  <a:srgbClr val="000000"/>
                </a:solidFill>
                <a:effectLst/>
                <a:latin typeface="Arial" panose="020B0604020202020204" pitchFamily="34" charset="0"/>
              </a:rPr>
              <a:t>FORM</a:t>
            </a:r>
            <a:r>
              <a:rPr lang="en-US" b="0" i="0" dirty="0">
                <a:solidFill>
                  <a:srgbClr val="000000"/>
                </a:solidFill>
                <a:effectLst/>
                <a:latin typeface="Arial" panose="020B0604020202020204" pitchFamily="34" charset="0"/>
              </a:rPr>
              <a:t> and after assessment the goods are to be examined by the Customs officers for purposes of physical identification. </a:t>
            </a:r>
          </a:p>
          <a:p>
            <a:pPr algn="just">
              <a:lnSpc>
                <a:spcPct val="170000"/>
              </a:lnSpc>
            </a:pPr>
            <a:r>
              <a:rPr lang="en-US" b="0" i="0" dirty="0">
                <a:solidFill>
                  <a:srgbClr val="000000"/>
                </a:solidFill>
                <a:effectLst/>
                <a:latin typeface="Arial" panose="020B0604020202020204" pitchFamily="34" charset="0"/>
              </a:rPr>
              <a:t>After shipment, the claim is filed in the department, for sanction of drawback.</a:t>
            </a:r>
          </a:p>
          <a:p>
            <a:pPr algn="just">
              <a:lnSpc>
                <a:spcPct val="170000"/>
              </a:lnSpc>
            </a:pPr>
            <a:r>
              <a:rPr lang="en-US" b="0" i="0" dirty="0">
                <a:solidFill>
                  <a:srgbClr val="000000"/>
                </a:solidFill>
                <a:effectLst/>
                <a:latin typeface="Arial" panose="020B0604020202020204" pitchFamily="34" charset="0"/>
              </a:rPr>
              <a:t> The pre-receipted drawback payment order has to be forwarded to the drawback department upon which cheque is issued. </a:t>
            </a:r>
          </a:p>
          <a:p>
            <a:pPr algn="just">
              <a:lnSpc>
                <a:spcPct val="170000"/>
              </a:lnSpc>
            </a:pPr>
            <a:r>
              <a:rPr lang="en-US" b="0" i="0" dirty="0">
                <a:solidFill>
                  <a:srgbClr val="000000"/>
                </a:solidFill>
                <a:effectLst/>
                <a:latin typeface="Arial" panose="020B0604020202020204" pitchFamily="34" charset="0"/>
              </a:rPr>
              <a:t>If the in</a:t>
            </a:r>
            <a:r>
              <a:rPr lang="en-US" b="0" i="1" dirty="0">
                <a:solidFill>
                  <a:srgbClr val="000000"/>
                </a:solidFill>
                <a:effectLst/>
                <a:latin typeface="Arial" panose="020B0604020202020204" pitchFamily="34" charset="0"/>
              </a:rPr>
              <a:t>form</a:t>
            </a:r>
            <a:r>
              <a:rPr lang="en-US" b="0" i="0" dirty="0">
                <a:solidFill>
                  <a:srgbClr val="000000"/>
                </a:solidFill>
                <a:effectLst/>
                <a:latin typeface="Arial" panose="020B0604020202020204" pitchFamily="34" charset="0"/>
              </a:rPr>
              <a:t>ation submitted by the exporter is insufficient to process the claim, a deficiency memo will be issued to the exporter seeking further in</a:t>
            </a:r>
            <a:r>
              <a:rPr lang="en-US" b="0" i="1" dirty="0">
                <a:solidFill>
                  <a:srgbClr val="000000"/>
                </a:solidFill>
                <a:effectLst/>
                <a:latin typeface="Arial" panose="020B0604020202020204" pitchFamily="34" charset="0"/>
              </a:rPr>
              <a:t>form</a:t>
            </a:r>
            <a:r>
              <a:rPr lang="en-US" b="0" i="0" dirty="0">
                <a:solidFill>
                  <a:srgbClr val="000000"/>
                </a:solidFill>
                <a:effectLst/>
                <a:latin typeface="Arial" panose="020B0604020202020204" pitchFamily="34" charset="0"/>
              </a:rPr>
              <a:t>ation or documents to process the claim.</a:t>
            </a:r>
          </a:p>
          <a:p>
            <a:pPr algn="just">
              <a:lnSpc>
                <a:spcPct val="170000"/>
              </a:lnSpc>
            </a:pPr>
            <a:r>
              <a:rPr lang="en-US" b="0" i="0" dirty="0">
                <a:solidFill>
                  <a:srgbClr val="000000"/>
                </a:solidFill>
                <a:effectLst/>
                <a:latin typeface="Arial" panose="020B0604020202020204" pitchFamily="34" charset="0"/>
              </a:rPr>
              <a:t>On compliance the claims will be processed in the usual manner.</a:t>
            </a:r>
            <a:endParaRPr lang="en-IN" dirty="0"/>
          </a:p>
        </p:txBody>
      </p:sp>
    </p:spTree>
    <p:extLst>
      <p:ext uri="{BB962C8B-B14F-4D97-AF65-F5344CB8AC3E}">
        <p14:creationId xmlns:p14="http://schemas.microsoft.com/office/powerpoint/2010/main" val="741870932"/>
      </p:ext>
    </p:extLst>
  </p:cSld>
  <p:clrMapOvr>
    <a:overrideClrMapping bg1="lt1" tx1="dk1" bg2="lt2" tx2="dk2" accent1="accent1" accent2="accent2" accent3="accent3" accent4="accent4" accent5="accent5" accent6="accent6" hlink="hlink" folHlink="folHlink"/>
  </p:clrMapOvr>
</p:sld>
</file>

<file path=ppt/slides/slide24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A894-40D6-16E3-3643-B5EF7164952B}"/>
              </a:ext>
            </a:extLst>
          </p:cNvPr>
          <p:cNvSpPr>
            <a:spLocks noGrp="1"/>
          </p:cNvSpPr>
          <p:nvPr>
            <p:ph type="title"/>
          </p:nvPr>
        </p:nvSpPr>
        <p:spPr/>
        <p:txBody>
          <a:bodyPr/>
          <a:lstStyle/>
          <a:p>
            <a:r>
              <a:rPr lang="en-US" sz="1800" b="1" i="0" dirty="0">
                <a:solidFill>
                  <a:srgbClr val="000000"/>
                </a:solidFill>
                <a:effectLst/>
                <a:latin typeface="Arial" panose="020B0604020202020204" pitchFamily="34" charset="0"/>
              </a:rPr>
              <a:t>SUPPORTING DOCUMENTS REQUIRED FOR PROCESSING DRAWBACK CLAIM UNDER SECTION 74</a:t>
            </a:r>
            <a:endParaRPr lang="en-IN" dirty="0"/>
          </a:p>
        </p:txBody>
      </p:sp>
      <p:sp>
        <p:nvSpPr>
          <p:cNvPr id="3" name="Content Placeholder 2">
            <a:extLst>
              <a:ext uri="{FF2B5EF4-FFF2-40B4-BE49-F238E27FC236}">
                <a16:creationId xmlns:a16="http://schemas.microsoft.com/office/drawing/2014/main" id="{62551732-AEE7-CC21-A85A-EBFE587E8FF5}"/>
              </a:ext>
            </a:extLst>
          </p:cNvPr>
          <p:cNvSpPr>
            <a:spLocks noGrp="1"/>
          </p:cNvSpPr>
          <p:nvPr>
            <p:ph idx="1"/>
          </p:nvPr>
        </p:nvSpPr>
        <p:spPr/>
        <p:txBody>
          <a:bodyPr>
            <a:normAutofit fontScale="77500" lnSpcReduction="20000"/>
          </a:bodyPr>
          <a:lstStyle/>
          <a:p>
            <a:pPr marL="0" marR="228600" indent="0" algn="just">
              <a:lnSpc>
                <a:spcPct val="150000"/>
              </a:lnSpc>
              <a:buNone/>
            </a:pPr>
            <a:r>
              <a:rPr lang="en-US" b="0" i="0" dirty="0">
                <a:solidFill>
                  <a:srgbClr val="000000"/>
                </a:solidFill>
                <a:effectLst/>
                <a:latin typeface="Times New Roman" panose="02020603050405020304" pitchFamily="18" charset="0"/>
              </a:rPr>
              <a:t>a.</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Triplicate copy of the Shipping Bill bearing examination report recorded by the proper officer of the customs at the time      </a:t>
            </a:r>
          </a:p>
          <a:p>
            <a:pPr marL="0" marR="228600" indent="0" algn="just">
              <a:lnSpc>
                <a:spcPct val="150000"/>
              </a:lnSpc>
              <a:buNone/>
            </a:pPr>
            <a:r>
              <a:rPr lang="en-US" sz="1800" b="0" i="0" dirty="0">
                <a:solidFill>
                  <a:srgbClr val="000000"/>
                </a:solidFill>
                <a:effectLst/>
                <a:latin typeface="Arial" panose="020B0604020202020204" pitchFamily="34" charset="0"/>
              </a:rPr>
              <a:t>          of export.</a:t>
            </a:r>
          </a:p>
          <a:p>
            <a:pPr marL="0" marR="228600" indent="0" algn="just">
              <a:lnSpc>
                <a:spcPct val="150000"/>
              </a:lnSpc>
              <a:buNone/>
            </a:pPr>
            <a:r>
              <a:rPr lang="en-US" b="0" i="0" dirty="0">
                <a:solidFill>
                  <a:srgbClr val="000000"/>
                </a:solidFill>
                <a:effectLst/>
                <a:latin typeface="Times New Roman" panose="02020603050405020304" pitchFamily="18" charset="0"/>
              </a:rPr>
              <a:t>b.</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Copy of the Bill of entry or any other prescribed documents against which goods were cleared for importation.</a:t>
            </a:r>
            <a:endParaRPr lang="en-US" b="0" i="0" dirty="0">
              <a:solidFill>
                <a:srgbClr val="000000"/>
              </a:solidFill>
              <a:effectLst/>
              <a:latin typeface="Times New Roman" panose="02020603050405020304" pitchFamily="18" charset="0"/>
            </a:endParaRPr>
          </a:p>
          <a:p>
            <a:pPr marL="0" marR="228600" indent="0" algn="just">
              <a:lnSpc>
                <a:spcPct val="150000"/>
              </a:lnSpc>
              <a:buNone/>
            </a:pPr>
            <a:r>
              <a:rPr lang="en-US" b="0" i="0" dirty="0">
                <a:solidFill>
                  <a:srgbClr val="000000"/>
                </a:solidFill>
                <a:effectLst/>
                <a:latin typeface="Times New Roman" panose="02020603050405020304" pitchFamily="18" charset="0"/>
              </a:rPr>
              <a:t>c.</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Import invoice.</a:t>
            </a:r>
            <a:endParaRPr lang="en-US" b="0" i="0" dirty="0">
              <a:solidFill>
                <a:srgbClr val="000000"/>
              </a:solidFill>
              <a:effectLst/>
              <a:latin typeface="Times New Roman" panose="02020603050405020304" pitchFamily="18" charset="0"/>
            </a:endParaRPr>
          </a:p>
          <a:p>
            <a:pPr marL="0" marR="228600" indent="0" algn="just">
              <a:lnSpc>
                <a:spcPct val="150000"/>
              </a:lnSpc>
              <a:buNone/>
            </a:pPr>
            <a:r>
              <a:rPr lang="en-US" b="0" i="0" dirty="0">
                <a:solidFill>
                  <a:srgbClr val="000000"/>
                </a:solidFill>
                <a:effectLst/>
                <a:latin typeface="Times New Roman" panose="02020603050405020304" pitchFamily="18" charset="0"/>
              </a:rPr>
              <a:t>d.</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Evidence of payment of duty paid at the time of importation of goods.</a:t>
            </a:r>
            <a:endParaRPr lang="en-US" b="0" i="0" dirty="0">
              <a:solidFill>
                <a:srgbClr val="000000"/>
              </a:solidFill>
              <a:effectLst/>
              <a:latin typeface="Times New Roman" panose="02020603050405020304" pitchFamily="18" charset="0"/>
            </a:endParaRPr>
          </a:p>
          <a:p>
            <a:pPr marL="0" marR="228600" indent="0" algn="just">
              <a:lnSpc>
                <a:spcPct val="150000"/>
              </a:lnSpc>
              <a:buNone/>
            </a:pPr>
            <a:r>
              <a:rPr lang="en-US" b="0" i="0" dirty="0">
                <a:solidFill>
                  <a:srgbClr val="000000"/>
                </a:solidFill>
                <a:effectLst/>
                <a:latin typeface="Times New Roman" panose="02020603050405020304" pitchFamily="18" charset="0"/>
              </a:rPr>
              <a:t>e.</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Permission from the Reserve Bank of India for re-exports of goods, wherever necessary.</a:t>
            </a:r>
            <a:endParaRPr lang="en-US" b="0" i="0" dirty="0">
              <a:solidFill>
                <a:srgbClr val="000000"/>
              </a:solidFill>
              <a:effectLst/>
              <a:latin typeface="Times New Roman" panose="02020603050405020304" pitchFamily="18" charset="0"/>
            </a:endParaRPr>
          </a:p>
          <a:p>
            <a:pPr marL="0" marR="228600" indent="0" algn="just">
              <a:lnSpc>
                <a:spcPct val="150000"/>
              </a:lnSpc>
              <a:buNone/>
            </a:pPr>
            <a:r>
              <a:rPr lang="en-US" b="0" i="0" dirty="0">
                <a:solidFill>
                  <a:srgbClr val="000000"/>
                </a:solidFill>
                <a:effectLst/>
                <a:latin typeface="Times New Roman" panose="02020603050405020304" pitchFamily="18" charset="0"/>
              </a:rPr>
              <a:t>f.</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Export invoice and packing list.</a:t>
            </a:r>
            <a:endParaRPr lang="en-US" b="0" i="0" dirty="0">
              <a:solidFill>
                <a:srgbClr val="000000"/>
              </a:solidFill>
              <a:effectLst/>
              <a:latin typeface="Times New Roman" panose="02020603050405020304" pitchFamily="18" charset="0"/>
            </a:endParaRPr>
          </a:p>
          <a:p>
            <a:pPr marL="0" marR="228600" indent="0" algn="just">
              <a:lnSpc>
                <a:spcPct val="150000"/>
              </a:lnSpc>
              <a:buNone/>
            </a:pPr>
            <a:r>
              <a:rPr lang="en-US" b="0" i="0" dirty="0">
                <a:solidFill>
                  <a:srgbClr val="000000"/>
                </a:solidFill>
                <a:effectLst/>
                <a:latin typeface="Times New Roman" panose="02020603050405020304" pitchFamily="18" charset="0"/>
              </a:rPr>
              <a:t>g.</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Copy of the Bill of Lading or Airway bill.</a:t>
            </a:r>
            <a:endParaRPr lang="en-US" b="0" i="0" dirty="0">
              <a:solidFill>
                <a:srgbClr val="000000"/>
              </a:solidFill>
              <a:effectLst/>
              <a:latin typeface="Times New Roman" panose="02020603050405020304" pitchFamily="18" charset="0"/>
            </a:endParaRPr>
          </a:p>
          <a:p>
            <a:pPr marL="0" marR="228600" indent="0" algn="just">
              <a:lnSpc>
                <a:spcPct val="150000"/>
              </a:lnSpc>
              <a:buNone/>
            </a:pPr>
            <a:r>
              <a:rPr lang="en-US" b="0" i="0" dirty="0">
                <a:solidFill>
                  <a:srgbClr val="000000"/>
                </a:solidFill>
                <a:effectLst/>
                <a:latin typeface="Times New Roman" panose="02020603050405020304" pitchFamily="18" charset="0"/>
              </a:rPr>
              <a:t>h.</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Any other documents as may be specified in the deficiency Memo.</a:t>
            </a:r>
            <a:r>
              <a:rPr lang="en-US" b="1" i="0" dirty="0">
                <a:solidFill>
                  <a:srgbClr val="000000"/>
                </a:solidFill>
                <a:effectLst/>
                <a:latin typeface="Times New Roman" panose="02020603050405020304" pitchFamily="18" charset="0"/>
              </a:rPr>
              <a:t> </a:t>
            </a:r>
            <a:endParaRPr lang="en-US" b="0" i="0" dirty="0">
              <a:solidFill>
                <a:srgbClr val="000000"/>
              </a:solidFill>
              <a:effectLst/>
              <a:latin typeface="Times New Roman" panose="02020603050405020304" pitchFamily="18" charset="0"/>
            </a:endParaRPr>
          </a:p>
          <a:p>
            <a:pPr algn="just">
              <a:lnSpc>
                <a:spcPct val="150000"/>
              </a:lnSpc>
            </a:pPr>
            <a:endParaRPr lang="en-IN" dirty="0"/>
          </a:p>
        </p:txBody>
      </p:sp>
    </p:spTree>
    <p:extLst>
      <p:ext uri="{BB962C8B-B14F-4D97-AF65-F5344CB8AC3E}">
        <p14:creationId xmlns:p14="http://schemas.microsoft.com/office/powerpoint/2010/main" val="2504126938"/>
      </p:ext>
    </p:extLst>
  </p:cSld>
  <p:clrMapOvr>
    <a:overrideClrMapping bg1="lt1" tx1="dk1" bg2="lt2" tx2="dk2" accent1="accent1" accent2="accent2" accent3="accent3" accent4="accent4" accent5="accent5" accent6="accent6" hlink="hlink" folHlink="folHlink"/>
  </p:clrMapOvr>
</p:sld>
</file>

<file path=ppt/slides/slide24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7023-CDC4-2D70-788C-6C7BDE052819}"/>
              </a:ext>
            </a:extLst>
          </p:cNvPr>
          <p:cNvSpPr>
            <a:spLocks noGrp="1"/>
          </p:cNvSpPr>
          <p:nvPr>
            <p:ph type="title"/>
          </p:nvPr>
        </p:nvSpPr>
        <p:spPr/>
        <p:txBody>
          <a:bodyPr/>
          <a:lstStyle/>
          <a:p>
            <a:r>
              <a:rPr lang="en-US" sz="1800" b="1" i="0" dirty="0">
                <a:solidFill>
                  <a:srgbClr val="000000"/>
                </a:solidFill>
                <a:effectLst/>
                <a:latin typeface="Arial" panose="020B0604020202020204" pitchFamily="34" charset="0"/>
              </a:rPr>
              <a:t>TIME – LIMIT UNDER </a:t>
            </a:r>
            <a:r>
              <a:rPr lang="en-US" sz="1800" b="1" i="1" dirty="0">
                <a:solidFill>
                  <a:srgbClr val="000000"/>
                </a:solidFill>
                <a:effectLst/>
                <a:latin typeface="Arial" panose="020B0604020202020204" pitchFamily="34" charset="0"/>
              </a:rPr>
              <a:t>SECTION</a:t>
            </a:r>
            <a:r>
              <a:rPr lang="en-US" sz="1800" b="1" i="0" dirty="0">
                <a:solidFill>
                  <a:srgbClr val="000000"/>
                </a:solidFill>
                <a:effectLst/>
                <a:latin typeface="Arial" panose="020B0604020202020204" pitchFamily="34" charset="0"/>
              </a:rPr>
              <a:t> 74</a:t>
            </a:r>
            <a:endParaRPr lang="en-IN" dirty="0"/>
          </a:p>
        </p:txBody>
      </p:sp>
      <p:sp>
        <p:nvSpPr>
          <p:cNvPr id="3" name="Content Placeholder 2">
            <a:extLst>
              <a:ext uri="{FF2B5EF4-FFF2-40B4-BE49-F238E27FC236}">
                <a16:creationId xmlns:a16="http://schemas.microsoft.com/office/drawing/2014/main" id="{92121DEB-149B-F7B1-2825-0668BD92DDF5}"/>
              </a:ext>
            </a:extLst>
          </p:cNvPr>
          <p:cNvSpPr>
            <a:spLocks noGrp="1"/>
          </p:cNvSpPr>
          <p:nvPr>
            <p:ph idx="1"/>
          </p:nvPr>
        </p:nvSpPr>
        <p:spPr/>
        <p:txBody>
          <a:bodyPr>
            <a:normAutofit fontScale="85000" lnSpcReduction="10000"/>
          </a:bodyPr>
          <a:lstStyle/>
          <a:p>
            <a:pPr marR="228600" algn="just">
              <a:lnSpc>
                <a:spcPct val="150000"/>
              </a:lnSpc>
            </a:pPr>
            <a:r>
              <a:rPr lang="en-US" sz="1800" b="0" i="0" dirty="0">
                <a:solidFill>
                  <a:srgbClr val="000000"/>
                </a:solidFill>
                <a:effectLst/>
                <a:latin typeface="Arial" panose="020B0604020202020204" pitchFamily="34" charset="0"/>
              </a:rPr>
              <a:t>In order to claim drawback under Section 74 the goods should be entered for export within two years from the date of payment of duty on the importation thereof. </a:t>
            </a:r>
          </a:p>
          <a:p>
            <a:pPr marR="228600" algn="just">
              <a:lnSpc>
                <a:spcPct val="150000"/>
              </a:lnSpc>
            </a:pPr>
            <a:r>
              <a:rPr lang="en-US" sz="1800" b="0" i="0" dirty="0">
                <a:solidFill>
                  <a:srgbClr val="000000"/>
                </a:solidFill>
                <a:effectLst/>
                <a:latin typeface="Arial" panose="020B0604020202020204" pitchFamily="34" charset="0"/>
              </a:rPr>
              <a:t>Provided that in any particular case the period of two years may on sufficient cause shown be extended by the by the Central Board of Customs and Central Excise by such period as it may deem fit.</a:t>
            </a:r>
            <a:endParaRPr lang="en-US" b="0" i="0" dirty="0">
              <a:solidFill>
                <a:srgbClr val="000000"/>
              </a:solidFill>
              <a:effectLst/>
              <a:latin typeface="Times New Roman" panose="02020603050405020304" pitchFamily="18" charset="0"/>
            </a:endParaRPr>
          </a:p>
          <a:p>
            <a:pPr marR="228600" algn="just">
              <a:lnSpc>
                <a:spcPct val="150000"/>
              </a:lnSpc>
            </a:pPr>
            <a:r>
              <a:rPr lang="en-US" sz="1800" b="0" i="0" dirty="0">
                <a:solidFill>
                  <a:srgbClr val="000000"/>
                </a:solidFill>
                <a:effectLst/>
                <a:latin typeface="Arial" panose="020B0604020202020204" pitchFamily="34" charset="0"/>
              </a:rPr>
              <a:t>The time limit have to be computed from the date of payment of duty up to the date of entry of goods for export under Sec 50 of the Customs Act for export by air or sea, under </a:t>
            </a:r>
            <a:r>
              <a:rPr lang="en-US" sz="1800" b="0" i="1" dirty="0">
                <a:solidFill>
                  <a:srgbClr val="000000"/>
                </a:solidFill>
                <a:effectLst/>
                <a:latin typeface="Arial" panose="020B0604020202020204" pitchFamily="34" charset="0"/>
              </a:rPr>
              <a:t>Section</a:t>
            </a:r>
            <a:r>
              <a:rPr lang="en-US" sz="1800" b="0" i="0" dirty="0">
                <a:solidFill>
                  <a:srgbClr val="000000"/>
                </a:solidFill>
                <a:effectLst/>
                <a:latin typeface="Arial" panose="020B0604020202020204" pitchFamily="34" charset="0"/>
              </a:rPr>
              <a:t> 77 for baggage items and Under </a:t>
            </a:r>
            <a:r>
              <a:rPr lang="en-US" sz="1800" b="0" i="1" dirty="0">
                <a:solidFill>
                  <a:srgbClr val="000000"/>
                </a:solidFill>
                <a:effectLst/>
                <a:latin typeface="Arial" panose="020B0604020202020204" pitchFamily="34" charset="0"/>
              </a:rPr>
              <a:t>Section</a:t>
            </a:r>
            <a:r>
              <a:rPr lang="en-US" sz="1800" b="0" i="0" dirty="0">
                <a:solidFill>
                  <a:srgbClr val="000000"/>
                </a:solidFill>
                <a:effectLst/>
                <a:latin typeface="Arial" panose="020B0604020202020204" pitchFamily="34" charset="0"/>
              </a:rPr>
              <a:t> 83 of the Customs Act for export by post</a:t>
            </a:r>
            <a:endParaRPr lang="en-US" b="0" i="0" dirty="0">
              <a:solidFill>
                <a:srgbClr val="000000"/>
              </a:solidFill>
              <a:effectLst/>
              <a:latin typeface="Times New Roman" panose="02020603050405020304" pitchFamily="18" charset="0"/>
            </a:endParaRPr>
          </a:p>
          <a:p>
            <a:pPr marR="228600" algn="just">
              <a:lnSpc>
                <a:spcPct val="150000"/>
              </a:lnSpc>
            </a:pPr>
            <a:r>
              <a:rPr lang="en-US" sz="1800" b="0" i="0" dirty="0">
                <a:solidFill>
                  <a:srgbClr val="000000"/>
                </a:solidFill>
                <a:effectLst/>
                <a:latin typeface="Arial" panose="020B0604020202020204" pitchFamily="34" charset="0"/>
              </a:rPr>
              <a:t>The claims should be filed in the manner prescribed under Rule 5 of Re-export of Imported Goods(Drawback of Customs Duties) Rules,1995, read with Public Notices issued by the Custom Houses. </a:t>
            </a:r>
          </a:p>
          <a:p>
            <a:pPr marR="228600" algn="just">
              <a:lnSpc>
                <a:spcPct val="150000"/>
              </a:lnSpc>
            </a:pPr>
            <a:r>
              <a:rPr lang="en-US" sz="1800" b="0" i="0" dirty="0">
                <a:solidFill>
                  <a:srgbClr val="000000"/>
                </a:solidFill>
                <a:effectLst/>
                <a:latin typeface="Arial" panose="020B0604020202020204" pitchFamily="34" charset="0"/>
              </a:rPr>
              <a:t>The time limit for filing the claim is three months from the date of let export order. </a:t>
            </a:r>
          </a:p>
          <a:p>
            <a:pPr marR="228600" algn="just">
              <a:lnSpc>
                <a:spcPct val="150000"/>
              </a:lnSpc>
            </a:pPr>
            <a:r>
              <a:rPr lang="en-US" sz="1800" b="0" i="0" dirty="0">
                <a:solidFill>
                  <a:srgbClr val="000000"/>
                </a:solidFill>
                <a:effectLst/>
                <a:latin typeface="Arial" panose="020B0604020202020204" pitchFamily="34" charset="0"/>
              </a:rPr>
              <a:t>If the exporter was prevented by sufficient cause from filing the claims within three months, the Asst. Commissioner of Customs can relax the time limit by three months. </a:t>
            </a:r>
            <a:endParaRPr lang="en-US" b="0" i="0" dirty="0">
              <a:solidFill>
                <a:srgbClr val="000000"/>
              </a:solidFill>
              <a:effectLst/>
              <a:latin typeface="Times New Roman" panose="02020603050405020304" pitchFamily="18" charset="0"/>
            </a:endParaRPr>
          </a:p>
          <a:p>
            <a:pPr>
              <a:lnSpc>
                <a:spcPct val="150000"/>
              </a:lnSpc>
            </a:pPr>
            <a:endParaRPr lang="en-IN" dirty="0"/>
          </a:p>
        </p:txBody>
      </p:sp>
    </p:spTree>
    <p:extLst>
      <p:ext uri="{BB962C8B-B14F-4D97-AF65-F5344CB8AC3E}">
        <p14:creationId xmlns:p14="http://schemas.microsoft.com/office/powerpoint/2010/main" val="3888525439"/>
      </p:ext>
    </p:extLst>
  </p:cSld>
  <p:clrMapOvr>
    <a:overrideClrMapping bg1="lt1" tx1="dk1" bg2="lt2" tx2="dk2" accent1="accent1" accent2="accent2" accent3="accent3" accent4="accent4" accent5="accent5" accent6="accent6" hlink="hlink" folHlink="folHlink"/>
  </p:clrMapOvr>
</p:sld>
</file>

<file path=ppt/slides/slide24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3C8C-9C10-EFD8-1185-FD6B60393F5C}"/>
              </a:ext>
            </a:extLst>
          </p:cNvPr>
          <p:cNvSpPr>
            <a:spLocks noGrp="1"/>
          </p:cNvSpPr>
          <p:nvPr>
            <p:ph type="title"/>
          </p:nvPr>
        </p:nvSpPr>
        <p:spPr/>
        <p:txBody>
          <a:bodyPr/>
          <a:lstStyle/>
          <a:p>
            <a:r>
              <a:rPr lang="en-US" sz="1800" b="1" i="0" dirty="0">
                <a:solidFill>
                  <a:srgbClr val="000000"/>
                </a:solidFill>
                <a:effectLst/>
                <a:latin typeface="Arial" panose="020B0604020202020204" pitchFamily="34" charset="0"/>
              </a:rPr>
              <a:t>PROCEDURE FOR CLAIMING DRAWBACK UNDER </a:t>
            </a:r>
            <a:r>
              <a:rPr lang="en-US" sz="1800" b="1" i="1" dirty="0">
                <a:solidFill>
                  <a:srgbClr val="000000"/>
                </a:solidFill>
                <a:effectLst/>
                <a:latin typeface="Arial" panose="020B0604020202020204" pitchFamily="34" charset="0"/>
              </a:rPr>
              <a:t>SECTION</a:t>
            </a:r>
            <a:r>
              <a:rPr lang="en-US" sz="1800" b="1" i="0" dirty="0">
                <a:solidFill>
                  <a:srgbClr val="000000"/>
                </a:solidFill>
                <a:effectLst/>
                <a:latin typeface="Arial" panose="020B0604020202020204" pitchFamily="34" charset="0"/>
              </a:rPr>
              <a:t> 75 OF THE CUSTOMS ACT UNDER THE MANUAL SYSTEM:</a:t>
            </a:r>
            <a:endParaRPr lang="en-IN" dirty="0"/>
          </a:p>
        </p:txBody>
      </p:sp>
      <p:sp>
        <p:nvSpPr>
          <p:cNvPr id="3" name="Content Placeholder 2">
            <a:extLst>
              <a:ext uri="{FF2B5EF4-FFF2-40B4-BE49-F238E27FC236}">
                <a16:creationId xmlns:a16="http://schemas.microsoft.com/office/drawing/2014/main" id="{B48CAB80-E473-1022-5EDE-6EDBC3858195}"/>
              </a:ext>
            </a:extLst>
          </p:cNvPr>
          <p:cNvSpPr>
            <a:spLocks noGrp="1"/>
          </p:cNvSpPr>
          <p:nvPr>
            <p:ph idx="1"/>
          </p:nvPr>
        </p:nvSpPr>
        <p:spPr/>
        <p:txBody>
          <a:bodyPr/>
          <a:lstStyle/>
          <a:p>
            <a:r>
              <a:rPr lang="en-US" b="0" i="0" dirty="0">
                <a:solidFill>
                  <a:srgbClr val="000000"/>
                </a:solidFill>
                <a:effectLst/>
                <a:latin typeface="Arial" panose="020B0604020202020204" pitchFamily="34" charset="0"/>
              </a:rPr>
              <a:t>For the purpose of claiming drawback, the exporter is required to file a drawback-shipping bill in the prescribed Format</a:t>
            </a:r>
          </a:p>
          <a:p>
            <a:r>
              <a:rPr lang="en-US" b="0" i="0" dirty="0">
                <a:solidFill>
                  <a:srgbClr val="000000"/>
                </a:solidFill>
                <a:effectLst/>
                <a:latin typeface="Arial" panose="020B0604020202020204" pitchFamily="34" charset="0"/>
              </a:rPr>
              <a:t>The goods after assessment are examined by the officers posted in the Examination Shed as required for each individual case.</a:t>
            </a:r>
          </a:p>
          <a:p>
            <a:r>
              <a:rPr lang="en-US" b="0" i="0" dirty="0">
                <a:solidFill>
                  <a:srgbClr val="000000"/>
                </a:solidFill>
                <a:effectLst/>
                <a:latin typeface="Arial" panose="020B0604020202020204" pitchFamily="34" charset="0"/>
              </a:rPr>
              <a:t> The examination report will indicate the nature of goods in terms of drawback schedule for classification and application of correct rate. </a:t>
            </a:r>
          </a:p>
          <a:p>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586899374"/>
      </p:ext>
    </p:extLst>
  </p:cSld>
  <p:clrMapOvr>
    <a:overrideClrMapping bg1="lt1" tx1="dk1" bg2="lt2" tx2="dk2" accent1="accent1" accent2="accent2" accent3="accent3" accent4="accent4" accent5="accent5" accent6="accent6" hlink="hlink" folHlink="folHlink"/>
  </p:clrMapOvr>
</p:sld>
</file>

<file path=ppt/slides/slide24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F39D-553A-8A81-ADD8-5BC56F4709F9}"/>
              </a:ext>
            </a:extLst>
          </p:cNvPr>
          <p:cNvSpPr>
            <a:spLocks noGrp="1"/>
          </p:cNvSpPr>
          <p:nvPr>
            <p:ph type="title"/>
          </p:nvPr>
        </p:nvSpPr>
        <p:spPr/>
        <p:txBody>
          <a:bodyPr/>
          <a:lstStyle/>
          <a:p>
            <a:r>
              <a:rPr lang="en-US" sz="1800" b="1" i="0" dirty="0">
                <a:solidFill>
                  <a:srgbClr val="000000"/>
                </a:solidFill>
                <a:effectLst/>
                <a:latin typeface="Arial" panose="020B0604020202020204" pitchFamily="34" charset="0"/>
              </a:rPr>
              <a:t>SUPPORTING DOCUMENTS REQUIRED FOR PROCESSING THE CLAIM. Section 75 Manual system</a:t>
            </a:r>
            <a:endParaRPr lang="en-IN" dirty="0"/>
          </a:p>
        </p:txBody>
      </p:sp>
      <p:sp>
        <p:nvSpPr>
          <p:cNvPr id="3" name="Content Placeholder 2">
            <a:extLst>
              <a:ext uri="{FF2B5EF4-FFF2-40B4-BE49-F238E27FC236}">
                <a16:creationId xmlns:a16="http://schemas.microsoft.com/office/drawing/2014/main" id="{7F8A86BC-8606-7E0E-A972-208A9830374B}"/>
              </a:ext>
            </a:extLst>
          </p:cNvPr>
          <p:cNvSpPr>
            <a:spLocks noGrp="1"/>
          </p:cNvSpPr>
          <p:nvPr>
            <p:ph idx="1"/>
          </p:nvPr>
        </p:nvSpPr>
        <p:spPr/>
        <p:txBody>
          <a:bodyPr>
            <a:normAutofit fontScale="62500" lnSpcReduction="20000"/>
          </a:bodyPr>
          <a:lstStyle/>
          <a:p>
            <a:pPr marL="502920" marR="228600" indent="-457200"/>
            <a:r>
              <a:rPr lang="en-US" dirty="0">
                <a:solidFill>
                  <a:srgbClr val="000000"/>
                </a:solidFill>
                <a:latin typeface="Times New Roman" panose="02020603050405020304" pitchFamily="18" charset="0"/>
              </a:rPr>
              <a:t>    	 </a:t>
            </a:r>
            <a:r>
              <a:rPr lang="en-US" sz="1800" b="0" i="0" dirty="0">
                <a:solidFill>
                  <a:srgbClr val="000000"/>
                </a:solidFill>
                <a:effectLst/>
                <a:latin typeface="Times New Roman" panose="02020603050405020304" pitchFamily="18" charset="0"/>
              </a:rPr>
              <a:t> T</a:t>
            </a:r>
            <a:r>
              <a:rPr lang="en-US" sz="1800" b="0" i="0" dirty="0">
                <a:solidFill>
                  <a:srgbClr val="000000"/>
                </a:solidFill>
                <a:effectLst/>
                <a:latin typeface="Arial" panose="020B0604020202020204" pitchFamily="34" charset="0"/>
              </a:rPr>
              <a:t>riplicate of the Shipping Bill</a:t>
            </a:r>
            <a:endParaRPr lang="en-US" b="0" i="0" dirty="0">
              <a:solidFill>
                <a:srgbClr val="000000"/>
              </a:solidFill>
              <a:effectLst/>
              <a:latin typeface="Times New Roman" panose="02020603050405020304" pitchFamily="18" charset="0"/>
            </a:endParaRPr>
          </a:p>
          <a:p>
            <a:pPr marL="502920" marR="228600" indent="-457200"/>
            <a:r>
              <a:rPr lang="en-US" b="0" i="0"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Copy of the Bank Certified Invoices.</a:t>
            </a:r>
            <a:endParaRPr lang="en-US" b="0" i="0" dirty="0">
              <a:solidFill>
                <a:srgbClr val="000000"/>
              </a:solidFill>
              <a:effectLst/>
              <a:latin typeface="Times New Roman" panose="02020603050405020304" pitchFamily="18" charset="0"/>
            </a:endParaRPr>
          </a:p>
          <a:p>
            <a:pPr marL="502920" marR="228600" indent="-457200"/>
            <a:r>
              <a:rPr lang="en-US" b="0" i="0"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Copy of the Bill Lading / Airway Bill</a:t>
            </a:r>
            <a:endParaRPr lang="en-US" b="0" i="0" dirty="0">
              <a:solidFill>
                <a:srgbClr val="000000"/>
              </a:solidFill>
              <a:effectLst/>
              <a:latin typeface="Times New Roman" panose="02020603050405020304" pitchFamily="18" charset="0"/>
            </a:endParaRPr>
          </a:p>
          <a:p>
            <a:pPr marL="502920" marR="228600" indent="-457200"/>
            <a:r>
              <a:rPr lang="en-US" b="0" i="0"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Arial" panose="020B0604020202020204" pitchFamily="34" charset="0"/>
              </a:rPr>
              <a:t>Sixtuplicate</a:t>
            </a:r>
            <a:r>
              <a:rPr lang="en-US" sz="1800" b="0" i="0" dirty="0">
                <a:solidFill>
                  <a:srgbClr val="000000"/>
                </a:solidFill>
                <a:effectLst/>
                <a:latin typeface="Arial" panose="020B0604020202020204" pitchFamily="34" charset="0"/>
              </a:rPr>
              <a:t> Copy of ARE 1 wherever applicable</a:t>
            </a:r>
            <a:endParaRPr lang="en-US" b="0" i="0" dirty="0">
              <a:solidFill>
                <a:srgbClr val="000000"/>
              </a:solidFill>
              <a:effectLst/>
              <a:latin typeface="Times New Roman" panose="02020603050405020304" pitchFamily="18" charset="0"/>
            </a:endParaRPr>
          </a:p>
          <a:p>
            <a:pPr marL="502920" marR="228600" indent="-457200"/>
            <a:r>
              <a:rPr lang="en-US" b="0" i="0"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Freight and Insurance certificate wherever the contract is CIF / C&amp;F</a:t>
            </a:r>
            <a:endParaRPr lang="en-US" b="0" i="0" dirty="0">
              <a:solidFill>
                <a:srgbClr val="000000"/>
              </a:solidFill>
              <a:effectLst/>
              <a:latin typeface="Times New Roman" panose="02020603050405020304" pitchFamily="18" charset="0"/>
            </a:endParaRPr>
          </a:p>
          <a:p>
            <a:pPr marL="502920" marR="228600" indent="-457200"/>
            <a:r>
              <a:rPr lang="en-US" b="0" i="0"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Copy of the Test report where the goods are required to be tested</a:t>
            </a:r>
            <a:endParaRPr lang="en-US" b="0" i="0" dirty="0">
              <a:solidFill>
                <a:srgbClr val="000000"/>
              </a:solidFill>
              <a:effectLst/>
              <a:latin typeface="Times New Roman" panose="02020603050405020304" pitchFamily="18" charset="0"/>
            </a:endParaRPr>
          </a:p>
          <a:p>
            <a:pPr marL="502920" marR="228600" indent="-457200"/>
            <a:r>
              <a:rPr lang="en-US" b="0" i="0"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Copy of the Brand rate letters where the drawback claim is against the Brand rate</a:t>
            </a:r>
            <a:endParaRPr lang="en-US" b="0" i="0" dirty="0">
              <a:solidFill>
                <a:srgbClr val="000000"/>
              </a:solidFill>
              <a:effectLst/>
              <a:latin typeface="Times New Roman" panose="02020603050405020304" pitchFamily="18" charset="0"/>
            </a:endParaRPr>
          </a:p>
          <a:p>
            <a:pPr marL="502920" marR="228600" indent="-457200"/>
            <a:r>
              <a:rPr lang="en-US" b="0" i="0"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Mate receipt</a:t>
            </a:r>
            <a:endParaRPr lang="en-US" b="0" i="0" dirty="0">
              <a:solidFill>
                <a:srgbClr val="000000"/>
              </a:solidFill>
              <a:effectLst/>
              <a:latin typeface="Times New Roman" panose="02020603050405020304" pitchFamily="18" charset="0"/>
            </a:endParaRPr>
          </a:p>
          <a:p>
            <a:pPr marL="502920" marR="228600" indent="-457200"/>
            <a:r>
              <a:rPr lang="en-US" b="0" i="0"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Copy of the Contract or Letter of credit as the case may be</a:t>
            </a:r>
            <a:endParaRPr lang="en-US" b="0" i="0" dirty="0">
              <a:solidFill>
                <a:srgbClr val="000000"/>
              </a:solidFill>
              <a:effectLst/>
              <a:latin typeface="Times New Roman" panose="02020603050405020304" pitchFamily="18" charset="0"/>
            </a:endParaRPr>
          </a:p>
          <a:p>
            <a:pPr marL="502920" marR="228600" indent="-457200"/>
            <a:r>
              <a:rPr lang="en-US" sz="1800" b="0" i="0" dirty="0">
                <a:solidFill>
                  <a:srgbClr val="000000"/>
                </a:solidFill>
                <a:effectLst/>
                <a:latin typeface="Times New Roman" panose="02020603050405020304" pitchFamily="18" charset="0"/>
              </a:rPr>
              <a:t>  	 GST </a:t>
            </a:r>
            <a:r>
              <a:rPr lang="en-US" sz="1800" b="0" i="0" dirty="0">
                <a:solidFill>
                  <a:srgbClr val="000000"/>
                </a:solidFill>
                <a:effectLst/>
                <a:latin typeface="Arial" panose="020B0604020202020204" pitchFamily="34" charset="0"/>
              </a:rPr>
              <a:t>Declaration wherever applicable</a:t>
            </a:r>
            <a:endParaRPr lang="en-US" b="0" i="0" dirty="0">
              <a:solidFill>
                <a:srgbClr val="000000"/>
              </a:solidFill>
              <a:effectLst/>
              <a:latin typeface="Times New Roman" panose="02020603050405020304" pitchFamily="18" charset="0"/>
            </a:endParaRPr>
          </a:p>
          <a:p>
            <a:pPr marL="502920" marR="228600" indent="-457200"/>
            <a:r>
              <a:rPr lang="en-US"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Any declaration required as per foot note of the Drawback schedule</a:t>
            </a:r>
            <a:endParaRPr lang="en-US" b="0" i="0" dirty="0">
              <a:solidFill>
                <a:srgbClr val="000000"/>
              </a:solidFill>
              <a:effectLst/>
              <a:latin typeface="Times New Roman" panose="02020603050405020304" pitchFamily="18" charset="0"/>
            </a:endParaRPr>
          </a:p>
          <a:p>
            <a:pPr marL="502920" marR="228600" indent="-457200"/>
            <a:r>
              <a:rPr lang="en-US"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Work sheet showing the drawback amount claimed</a:t>
            </a:r>
            <a:endParaRPr lang="en-US" b="0" i="0" dirty="0">
              <a:solidFill>
                <a:srgbClr val="000000"/>
              </a:solidFill>
              <a:effectLst/>
              <a:latin typeface="Times New Roman" panose="02020603050405020304" pitchFamily="18" charset="0"/>
            </a:endParaRPr>
          </a:p>
          <a:p>
            <a:pPr marL="502920" marR="228600" indent="-457200"/>
            <a:r>
              <a:rPr lang="en-US" b="0" i="0" dirty="0">
                <a:solidFill>
                  <a:srgbClr val="000000"/>
                </a:solidFill>
                <a:effectLst/>
                <a:latin typeface="Times New Roman" panose="02020603050405020304" pitchFamily="18" charset="0"/>
              </a:rPr>
              <a:t>     </a:t>
            </a:r>
            <a:r>
              <a:rPr lang="en-US" dirty="0">
                <a:solidFill>
                  <a:srgbClr val="000000"/>
                </a:solidFill>
                <a:latin typeface="Times New Roman" panose="02020603050405020304" pitchFamily="18" charset="0"/>
              </a:rPr>
              <a:t>  </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Transshipment certificate where applicable</a:t>
            </a:r>
            <a:endParaRPr lang="en-US" sz="1800" b="0" i="0" dirty="0">
              <a:solidFill>
                <a:srgbClr val="000000"/>
              </a:solidFill>
              <a:effectLst/>
              <a:latin typeface="Times New Roman" panose="02020603050405020304" pitchFamily="18" charset="0"/>
            </a:endParaRPr>
          </a:p>
          <a:p>
            <a:pPr marL="502920" marR="228600" indent="-457200" algn="just"/>
            <a:r>
              <a:rPr lang="en-US" b="0" i="0" dirty="0">
                <a:solidFill>
                  <a:srgbClr val="000000"/>
                </a:solidFill>
                <a:effectLst/>
                <a:latin typeface="Times New Roman" panose="02020603050405020304" pitchFamily="18" charset="0"/>
              </a:rPr>
              <a:t>      </a:t>
            </a:r>
            <a:r>
              <a:rPr lang="en-US" sz="1800" b="0" i="0" dirty="0">
                <a:solidFill>
                  <a:srgbClr val="000000"/>
                </a:solidFill>
                <a:effectLst/>
                <a:latin typeface="Times New Roman" panose="02020603050405020304" pitchFamily="18" charset="0"/>
              </a:rPr>
              <a:t> </a:t>
            </a:r>
            <a:r>
              <a:rPr lang="en-US" sz="1800" b="0" i="0" dirty="0">
                <a:solidFill>
                  <a:srgbClr val="000000"/>
                </a:solidFill>
                <a:effectLst/>
                <a:latin typeface="Arial" panose="020B0604020202020204" pitchFamily="34" charset="0"/>
              </a:rPr>
              <a:t>Pre – receipt for drawback amount on the reverse of Shipping Bill duly signed on the Rs1/- revenue stamp</a:t>
            </a:r>
            <a:endParaRPr lang="en-US" b="0" i="0" dirty="0">
              <a:solidFill>
                <a:srgbClr val="000000"/>
              </a:solidFill>
              <a:effectLst/>
              <a:latin typeface="Times New Roman" panose="02020603050405020304" pitchFamily="18" charset="0"/>
            </a:endParaRPr>
          </a:p>
          <a:p>
            <a:pPr marR="228600" algn="just">
              <a:lnSpc>
                <a:spcPct val="170000"/>
              </a:lnSpc>
            </a:pPr>
            <a:r>
              <a:rPr lang="en-US" sz="1800" b="0" i="0" dirty="0">
                <a:solidFill>
                  <a:srgbClr val="000000"/>
                </a:solidFill>
                <a:effectLst/>
                <a:latin typeface="Arial" panose="020B0604020202020204" pitchFamily="34" charset="0"/>
              </a:rPr>
              <a:t>The claims are settled and passed by the appraiser if the amount sanctioned is below Rs 1,00,000/- and by the Assistant Commissioner, if the amount of drawback exceeds Rs1.00.000/-. </a:t>
            </a:r>
          </a:p>
          <a:p>
            <a:pPr marR="228600" algn="just">
              <a:lnSpc>
                <a:spcPct val="170000"/>
              </a:lnSpc>
            </a:pPr>
            <a:r>
              <a:rPr lang="en-US" sz="1800" b="0" i="0" dirty="0">
                <a:solidFill>
                  <a:srgbClr val="000000"/>
                </a:solidFill>
                <a:effectLst/>
                <a:latin typeface="Arial" panose="020B0604020202020204" pitchFamily="34" charset="0"/>
              </a:rPr>
              <a:t>After pre-audit, the cheques are issued to the designated banks for credit to the exporters account or handed over to the authorized representative of the exporter</a:t>
            </a:r>
            <a:endParaRPr lang="en-US" b="0" i="0" dirty="0">
              <a:solidFill>
                <a:srgbClr val="000000"/>
              </a:solidFill>
              <a:effectLst/>
              <a:latin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293807037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A707-C710-E256-A082-DBE385ED787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B0DE64F-05BC-F36E-29B8-E8FEC83564F5}"/>
              </a:ext>
            </a:extLst>
          </p:cNvPr>
          <p:cNvSpPr>
            <a:spLocks noGrp="1"/>
          </p:cNvSpPr>
          <p:nvPr>
            <p:ph idx="1"/>
          </p:nvPr>
        </p:nvSpPr>
        <p:spPr/>
        <p:txBody>
          <a:bodyPr>
            <a:normAutofit fontScale="77500" lnSpcReduction="20000"/>
          </a:bodyPr>
          <a:lstStyle/>
          <a:p>
            <a:pPr algn="just">
              <a:lnSpc>
                <a:spcPct val="160000"/>
              </a:lnSpc>
            </a:pPr>
            <a:r>
              <a:rPr lang="en-US" dirty="0"/>
              <a:t>The application for license is to be submitted to the jurisdictional Regional Authority (RA) under DGFT, as specified under the Hand Book of Procedure (HBP). </a:t>
            </a:r>
          </a:p>
          <a:p>
            <a:pPr algn="just">
              <a:lnSpc>
                <a:spcPct val="160000"/>
              </a:lnSpc>
            </a:pPr>
            <a:r>
              <a:rPr lang="en-US" dirty="0"/>
              <a:t>The RA verifies the information furnished in the application and issues the license, which is then registered with the specified Customs Port for import of inputs and export of goods under the license.</a:t>
            </a:r>
          </a:p>
          <a:p>
            <a:pPr algn="just">
              <a:lnSpc>
                <a:spcPct val="160000"/>
              </a:lnSpc>
            </a:pPr>
            <a:r>
              <a:rPr lang="en-US" dirty="0"/>
              <a:t> The registration is subject to execution of bond, and if necessary, Bank Guarantees (BG)1with the Customs Department. </a:t>
            </a:r>
          </a:p>
          <a:p>
            <a:pPr algn="just">
              <a:lnSpc>
                <a:spcPct val="160000"/>
              </a:lnSpc>
            </a:pPr>
            <a:r>
              <a:rPr lang="en-US" dirty="0"/>
              <a:t>On discharge of Export Obligation (EO), the Authorisation Holder (AH) makes an application of redemption to the RA, who issues an Export Obligation Discharge Certificate (EODC) to the AH and sends a copy of the same to the Customs Department for redemption of bond and BG, if any.</a:t>
            </a:r>
            <a:endParaRPr lang="en-IN" dirty="0"/>
          </a:p>
          <a:p>
            <a:pPr algn="just"/>
            <a:endParaRPr lang="en-IN" dirty="0"/>
          </a:p>
        </p:txBody>
      </p:sp>
    </p:spTree>
    <p:extLst>
      <p:ext uri="{BB962C8B-B14F-4D97-AF65-F5344CB8AC3E}">
        <p14:creationId xmlns:p14="http://schemas.microsoft.com/office/powerpoint/2010/main" val="3268812188"/>
      </p:ext>
    </p:extLst>
  </p:cSld>
  <p:clrMapOvr>
    <a:overrideClrMapping bg1="lt1" tx1="dk1" bg2="lt2" tx2="dk2" accent1="accent1" accent2="accent2" accent3="accent3" accent4="accent4" accent5="accent5" accent6="accent6" hlink="hlink" folHlink="folHlink"/>
  </p:clrMapOvr>
</p:sld>
</file>

<file path=ppt/slides/slide25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3956-6DFD-BE6B-961B-652E4B6A9B9E}"/>
              </a:ext>
            </a:extLst>
          </p:cNvPr>
          <p:cNvSpPr>
            <a:spLocks noGrp="1"/>
          </p:cNvSpPr>
          <p:nvPr>
            <p:ph type="title"/>
          </p:nvPr>
        </p:nvSpPr>
        <p:spPr/>
        <p:txBody>
          <a:bodyPr/>
          <a:lstStyle/>
          <a:p>
            <a:r>
              <a:rPr lang="en-US" sz="1800" b="1" i="0" dirty="0">
                <a:solidFill>
                  <a:srgbClr val="000000"/>
                </a:solidFill>
                <a:effectLst/>
                <a:latin typeface="Arial" panose="020B0604020202020204" pitchFamily="34" charset="0"/>
              </a:rPr>
              <a:t>PROCESSING OF DRAWBACK CLAIMS UNDER </a:t>
            </a:r>
            <a:r>
              <a:rPr lang="en-US" sz="1800" b="1" i="1" dirty="0">
                <a:solidFill>
                  <a:srgbClr val="000000"/>
                </a:solidFill>
                <a:effectLst/>
                <a:latin typeface="Arial" panose="020B0604020202020204" pitchFamily="34" charset="0"/>
              </a:rPr>
              <a:t>SECTION</a:t>
            </a:r>
            <a:r>
              <a:rPr lang="en-US" sz="1800" b="1" i="0" dirty="0">
                <a:solidFill>
                  <a:srgbClr val="000000"/>
                </a:solidFill>
                <a:effectLst/>
                <a:latin typeface="Arial" panose="020B0604020202020204" pitchFamily="34" charset="0"/>
              </a:rPr>
              <a:t> 75 OF THE CUSTOMS ACT UNDER THE EDI SYSTEM</a:t>
            </a:r>
            <a:endParaRPr lang="en-IN" dirty="0"/>
          </a:p>
        </p:txBody>
      </p:sp>
      <p:sp>
        <p:nvSpPr>
          <p:cNvPr id="3" name="Content Placeholder 2">
            <a:extLst>
              <a:ext uri="{FF2B5EF4-FFF2-40B4-BE49-F238E27FC236}">
                <a16:creationId xmlns:a16="http://schemas.microsoft.com/office/drawing/2014/main" id="{D4F6E650-8B49-BF08-A6F4-35C5A9951C90}"/>
              </a:ext>
            </a:extLst>
          </p:cNvPr>
          <p:cNvSpPr>
            <a:spLocks noGrp="1"/>
          </p:cNvSpPr>
          <p:nvPr>
            <p:ph idx="1"/>
          </p:nvPr>
        </p:nvSpPr>
        <p:spPr/>
        <p:txBody>
          <a:bodyPr>
            <a:normAutofit fontScale="62500" lnSpcReduction="20000"/>
          </a:bodyPr>
          <a:lstStyle/>
          <a:p>
            <a:pPr algn="just">
              <a:lnSpc>
                <a:spcPct val="160000"/>
              </a:lnSpc>
            </a:pPr>
            <a:r>
              <a:rPr lang="en-US" b="0" i="0" dirty="0">
                <a:solidFill>
                  <a:srgbClr val="000000"/>
                </a:solidFill>
                <a:effectLst/>
                <a:latin typeface="Arial" panose="020B0604020202020204" pitchFamily="34" charset="0"/>
              </a:rPr>
              <a:t>The shipping bills are processed under the Indian Customs EDI systems (ICES). </a:t>
            </a:r>
          </a:p>
          <a:p>
            <a:pPr algn="just">
              <a:lnSpc>
                <a:spcPct val="160000"/>
              </a:lnSpc>
            </a:pPr>
            <a:r>
              <a:rPr lang="en-US" b="0" i="0" dirty="0">
                <a:solidFill>
                  <a:srgbClr val="000000"/>
                </a:solidFill>
                <a:effectLst/>
                <a:latin typeface="Arial" panose="020B0604020202020204" pitchFamily="34" charset="0"/>
              </a:rPr>
              <a:t>Under the system, there would be no processing of paper documents except statutory declarations and endorsements until ‘let export’ order stage.</a:t>
            </a:r>
          </a:p>
          <a:p>
            <a:pPr algn="just">
              <a:lnSpc>
                <a:spcPct val="160000"/>
              </a:lnSpc>
            </a:pPr>
            <a:r>
              <a:rPr lang="en-US" b="0" i="0" dirty="0">
                <a:solidFill>
                  <a:srgbClr val="000000"/>
                </a:solidFill>
                <a:effectLst/>
                <a:latin typeface="Arial" panose="020B0604020202020204" pitchFamily="34" charset="0"/>
              </a:rPr>
              <a:t> Till such time exporters / CHAs are given access to file documents through the Service </a:t>
            </a:r>
            <a:r>
              <a:rPr lang="en-US" b="0" i="0" dirty="0" err="1">
                <a:solidFill>
                  <a:srgbClr val="000000"/>
                </a:solidFill>
                <a:effectLst/>
                <a:latin typeface="Arial" panose="020B0604020202020204" pitchFamily="34" charset="0"/>
              </a:rPr>
              <a:t>centre</a:t>
            </a:r>
            <a:r>
              <a:rPr lang="en-US" b="0" i="0" dirty="0">
                <a:solidFill>
                  <a:srgbClr val="000000"/>
                </a:solidFill>
                <a:effectLst/>
                <a:latin typeface="Arial" panose="020B0604020202020204" pitchFamily="34" charset="0"/>
              </a:rPr>
              <a:t> set up in the Custom Houses / Air Cargo complexes.</a:t>
            </a:r>
          </a:p>
          <a:p>
            <a:pPr algn="just">
              <a:lnSpc>
                <a:spcPct val="160000"/>
              </a:lnSpc>
            </a:pPr>
            <a:r>
              <a:rPr lang="en-US" b="0" i="0" dirty="0">
                <a:solidFill>
                  <a:srgbClr val="000000"/>
                </a:solidFill>
                <a:effectLst/>
                <a:latin typeface="Arial" panose="020B0604020202020204" pitchFamily="34" charset="0"/>
              </a:rPr>
              <a:t> Processing of drawback claims under the system will be applicable for all exports except in respect of the claims under </a:t>
            </a:r>
            <a:r>
              <a:rPr lang="en-US" b="0" i="1" dirty="0">
                <a:solidFill>
                  <a:srgbClr val="000000"/>
                </a:solidFill>
                <a:effectLst/>
                <a:latin typeface="Arial" panose="020B0604020202020204" pitchFamily="34" charset="0"/>
              </a:rPr>
              <a:t>Section</a:t>
            </a:r>
            <a:r>
              <a:rPr lang="en-US" b="0" i="0" dirty="0">
                <a:solidFill>
                  <a:srgbClr val="000000"/>
                </a:solidFill>
                <a:effectLst/>
                <a:latin typeface="Arial" panose="020B0604020202020204" pitchFamily="34" charset="0"/>
              </a:rPr>
              <a:t> 74 of the Customs Act and those relating to EPZ/100% EOU. </a:t>
            </a:r>
          </a:p>
          <a:p>
            <a:pPr algn="just">
              <a:lnSpc>
                <a:spcPct val="160000"/>
              </a:lnSpc>
            </a:pPr>
            <a:r>
              <a:rPr lang="en-US" b="0" i="0" dirty="0">
                <a:solidFill>
                  <a:srgbClr val="000000"/>
                </a:solidFill>
                <a:effectLst/>
                <a:latin typeface="Arial" panose="020B0604020202020204" pitchFamily="34" charset="0"/>
              </a:rPr>
              <a:t>For the excluded categories the export Shipping Bills will be filed manually and processed by AC Drawback, as hitherto. </a:t>
            </a:r>
          </a:p>
          <a:p>
            <a:pPr algn="just">
              <a:lnSpc>
                <a:spcPct val="160000"/>
              </a:lnSpc>
            </a:pPr>
            <a:r>
              <a:rPr lang="en-US" b="0" i="0" dirty="0">
                <a:solidFill>
                  <a:srgbClr val="000000"/>
                </a:solidFill>
                <a:effectLst/>
                <a:latin typeface="Arial" panose="020B0604020202020204" pitchFamily="34" charset="0"/>
              </a:rPr>
              <a:t>Under the EDI system there </a:t>
            </a:r>
            <a:r>
              <a:rPr lang="en-US" b="1" i="0" dirty="0">
                <a:solidFill>
                  <a:srgbClr val="000000"/>
                </a:solidFill>
                <a:effectLst/>
                <a:latin typeface="Arial" panose="020B0604020202020204" pitchFamily="34" charset="0"/>
              </a:rPr>
              <a:t>is no need for filing separate drawback claims</a:t>
            </a:r>
            <a:r>
              <a:rPr lang="en-US" b="0" i="0" dirty="0">
                <a:solidFill>
                  <a:srgbClr val="000000"/>
                </a:solidFill>
                <a:effectLst/>
                <a:latin typeface="Arial" panose="020B0604020202020204" pitchFamily="34" charset="0"/>
              </a:rPr>
              <a:t>. </a:t>
            </a:r>
          </a:p>
          <a:p>
            <a:pPr algn="just">
              <a:lnSpc>
                <a:spcPct val="160000"/>
              </a:lnSpc>
            </a:pPr>
            <a:r>
              <a:rPr lang="en-US" b="0" i="0" dirty="0">
                <a:solidFill>
                  <a:srgbClr val="000000"/>
                </a:solidFill>
                <a:effectLst/>
                <a:latin typeface="Arial" panose="020B0604020202020204" pitchFamily="34" charset="0"/>
              </a:rPr>
              <a:t>The shipping bill itself treated as drawback claim.</a:t>
            </a:r>
            <a:endParaRPr lang="en-IN" dirty="0"/>
          </a:p>
        </p:txBody>
      </p:sp>
    </p:spTree>
    <p:extLst>
      <p:ext uri="{BB962C8B-B14F-4D97-AF65-F5344CB8AC3E}">
        <p14:creationId xmlns:p14="http://schemas.microsoft.com/office/powerpoint/2010/main" val="3962942465"/>
      </p:ext>
    </p:extLst>
  </p:cSld>
  <p:clrMapOvr>
    <a:overrideClrMapping bg1="lt1" tx1="dk1" bg2="lt2" tx2="dk2" accent1="accent1" accent2="accent2" accent3="accent3" accent4="accent4" accent5="accent5" accent6="accent6" hlink="hlink" folHlink="folHlink"/>
  </p:clrMapOvr>
</p:sld>
</file>

<file path=ppt/slides/slide25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AC5D-2862-BC40-F6B7-55CFAC1B4EAF}"/>
              </a:ext>
            </a:extLst>
          </p:cNvPr>
          <p:cNvSpPr>
            <a:spLocks noGrp="1"/>
          </p:cNvSpPr>
          <p:nvPr>
            <p:ph type="title"/>
          </p:nvPr>
        </p:nvSpPr>
        <p:spPr>
          <a:xfrm>
            <a:off x="609600" y="704088"/>
            <a:ext cx="10972800" cy="469104"/>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114E556E-CBE3-54B4-E8B5-7FEFDC9FAFE0}"/>
              </a:ext>
            </a:extLst>
          </p:cNvPr>
          <p:cNvSpPr>
            <a:spLocks noGrp="1"/>
          </p:cNvSpPr>
          <p:nvPr>
            <p:ph idx="1"/>
          </p:nvPr>
        </p:nvSpPr>
        <p:spPr>
          <a:xfrm>
            <a:off x="609600" y="1328468"/>
            <a:ext cx="10972800" cy="4996132"/>
          </a:xfrm>
        </p:spPr>
        <p:txBody>
          <a:bodyPr>
            <a:normAutofit lnSpcReduction="10000"/>
          </a:bodyPr>
          <a:lstStyle/>
          <a:p>
            <a:pPr marR="228600" algn="just">
              <a:lnSpc>
                <a:spcPct val="170000"/>
              </a:lnSpc>
            </a:pPr>
            <a:r>
              <a:rPr lang="en-US" sz="1400" b="0" i="0" dirty="0">
                <a:solidFill>
                  <a:srgbClr val="000000"/>
                </a:solidFill>
                <a:effectLst/>
                <a:latin typeface="+mj-lt"/>
              </a:rPr>
              <a:t>In the EDI system the exporters are required to open their accounts with the Bank nominated by the Custom Houses/ ACC. </a:t>
            </a:r>
          </a:p>
          <a:p>
            <a:pPr marR="228600" algn="just">
              <a:lnSpc>
                <a:spcPct val="170000"/>
              </a:lnSpc>
            </a:pPr>
            <a:r>
              <a:rPr lang="en-US" sz="1400" b="0" i="0" dirty="0">
                <a:solidFill>
                  <a:srgbClr val="000000"/>
                </a:solidFill>
                <a:effectLst/>
                <a:latin typeface="+mj-lt"/>
              </a:rPr>
              <a:t>This has to be done to enable direct credit of drawback amount to their accounts, obviating the need for issue of cheques.</a:t>
            </a:r>
          </a:p>
          <a:p>
            <a:pPr marR="228600" algn="just">
              <a:lnSpc>
                <a:spcPct val="170000"/>
              </a:lnSpc>
            </a:pPr>
            <a:r>
              <a:rPr lang="en-US" sz="1400" b="0" i="0" dirty="0">
                <a:solidFill>
                  <a:srgbClr val="000000"/>
                </a:solidFill>
                <a:effectLst/>
                <a:latin typeface="+mj-lt"/>
              </a:rPr>
              <a:t>For export of goods under claim for drawback, the exporters will file S.D.F declaration in Annexure B in lieu of GR –1 </a:t>
            </a:r>
            <a:r>
              <a:rPr lang="en-US" sz="1400" b="0" i="1" dirty="0">
                <a:solidFill>
                  <a:srgbClr val="000000"/>
                </a:solidFill>
                <a:effectLst/>
                <a:latin typeface="+mj-lt"/>
              </a:rPr>
              <a:t>FORM</a:t>
            </a:r>
            <a:r>
              <a:rPr lang="en-US" sz="1400" b="0" i="0" dirty="0">
                <a:solidFill>
                  <a:srgbClr val="000000"/>
                </a:solidFill>
                <a:effectLst/>
                <a:latin typeface="+mj-lt"/>
              </a:rPr>
              <a:t>. </a:t>
            </a:r>
          </a:p>
          <a:p>
            <a:pPr marR="228600" algn="just">
              <a:lnSpc>
                <a:spcPct val="170000"/>
              </a:lnSpc>
            </a:pPr>
            <a:r>
              <a:rPr lang="en-US" sz="1400" b="0" i="0" dirty="0">
                <a:solidFill>
                  <a:srgbClr val="000000"/>
                </a:solidFill>
                <a:effectLst/>
                <a:latin typeface="+mj-lt"/>
              </a:rPr>
              <a:t>The declaration in Annexure C would also be filed when the export goods are presented at the Export shed for examination and Let export. </a:t>
            </a:r>
          </a:p>
          <a:p>
            <a:pPr algn="just">
              <a:lnSpc>
                <a:spcPct val="170000"/>
              </a:lnSpc>
            </a:pPr>
            <a:r>
              <a:rPr lang="en-US" sz="1400" b="0" i="0" dirty="0">
                <a:solidFill>
                  <a:srgbClr val="000000"/>
                </a:solidFill>
                <a:effectLst/>
                <a:latin typeface="+mj-lt"/>
              </a:rPr>
              <a:t>After actual export of the goods, the drawback claims will be processed through the system on first come first served basis. </a:t>
            </a:r>
          </a:p>
          <a:p>
            <a:pPr algn="just">
              <a:lnSpc>
                <a:spcPct val="170000"/>
              </a:lnSpc>
            </a:pPr>
            <a:r>
              <a:rPr lang="en-US" sz="1400" b="0" i="0" dirty="0">
                <a:solidFill>
                  <a:srgbClr val="000000"/>
                </a:solidFill>
                <a:effectLst/>
                <a:latin typeface="+mj-lt"/>
              </a:rPr>
              <a:t>The status of Shipping Bills and sanction of drawback claim can be ascertained from the query counter set up at the Service </a:t>
            </a:r>
            <a:r>
              <a:rPr lang="en-US" sz="1400" b="0" i="0" dirty="0" err="1">
                <a:solidFill>
                  <a:srgbClr val="000000"/>
                </a:solidFill>
                <a:effectLst/>
                <a:latin typeface="+mj-lt"/>
              </a:rPr>
              <a:t>centre</a:t>
            </a:r>
            <a:r>
              <a:rPr lang="en-US" sz="1400" b="0" i="0" dirty="0">
                <a:solidFill>
                  <a:srgbClr val="000000"/>
                </a:solidFill>
                <a:effectLst/>
                <a:latin typeface="+mj-lt"/>
              </a:rPr>
              <a:t>. </a:t>
            </a:r>
          </a:p>
          <a:p>
            <a:pPr algn="just">
              <a:lnSpc>
                <a:spcPct val="170000"/>
              </a:lnSpc>
            </a:pPr>
            <a:r>
              <a:rPr lang="en-US" sz="1400" b="0" i="0" dirty="0">
                <a:solidFill>
                  <a:srgbClr val="000000"/>
                </a:solidFill>
                <a:effectLst/>
                <a:latin typeface="+mj-lt"/>
              </a:rPr>
              <a:t>If any query has been raised or deficiency noticed, the same will be shown on the terminal provided there.</a:t>
            </a:r>
          </a:p>
          <a:p>
            <a:pPr algn="just">
              <a:lnSpc>
                <a:spcPct val="170000"/>
              </a:lnSpc>
            </a:pPr>
            <a:r>
              <a:rPr lang="en-US" sz="1400" b="0" i="0" dirty="0">
                <a:solidFill>
                  <a:srgbClr val="000000"/>
                </a:solidFill>
                <a:effectLst/>
                <a:latin typeface="+mj-lt"/>
              </a:rPr>
              <a:t> The exporter or his </a:t>
            </a:r>
            <a:r>
              <a:rPr lang="en-US" sz="1400" b="0" i="0" dirty="0" err="1">
                <a:solidFill>
                  <a:srgbClr val="000000"/>
                </a:solidFill>
                <a:effectLst/>
                <a:latin typeface="+mj-lt"/>
              </a:rPr>
              <a:t>authorised</a:t>
            </a:r>
            <a:r>
              <a:rPr lang="en-US" sz="1400" b="0" i="0" dirty="0">
                <a:solidFill>
                  <a:srgbClr val="000000"/>
                </a:solidFill>
                <a:effectLst/>
                <a:latin typeface="+mj-lt"/>
              </a:rPr>
              <a:t> representative may obtain a printout of the query/deficiency form the Service Centre if he so desires. </a:t>
            </a:r>
          </a:p>
          <a:p>
            <a:pPr algn="just">
              <a:lnSpc>
                <a:spcPct val="170000"/>
              </a:lnSpc>
            </a:pPr>
            <a:r>
              <a:rPr lang="en-US" sz="1400" b="0" i="0" dirty="0">
                <a:solidFill>
                  <a:srgbClr val="000000"/>
                </a:solidFill>
                <a:effectLst/>
                <a:latin typeface="+mj-lt"/>
              </a:rPr>
              <a:t>The claim will come in Que. of the system as soon the reply is entered.</a:t>
            </a:r>
          </a:p>
          <a:p>
            <a:pPr algn="just">
              <a:lnSpc>
                <a:spcPct val="170000"/>
              </a:lnSpc>
            </a:pPr>
            <a:r>
              <a:rPr lang="en-US" sz="1400" dirty="0">
                <a:solidFill>
                  <a:srgbClr val="000000"/>
                </a:solidFill>
                <a:latin typeface="+mj-lt"/>
              </a:rPr>
              <a:t>Shipping Bills in respect of goods under claim for drawback against brand rates would also be processed in the same manner, except that drawback would be sanctioned only after the original brand letter is produced to AC Export and is entered in the system. </a:t>
            </a:r>
          </a:p>
          <a:p>
            <a:pPr algn="just">
              <a:lnSpc>
                <a:spcPct val="170000"/>
              </a:lnSpc>
            </a:pPr>
            <a:r>
              <a:rPr lang="en-US" sz="1400" dirty="0">
                <a:solidFill>
                  <a:srgbClr val="000000"/>
                </a:solidFill>
                <a:latin typeface="+mj-lt"/>
              </a:rPr>
              <a:t>The Bank will credit the drawback amount in their respective accounts of the exporters on the next day.</a:t>
            </a:r>
          </a:p>
          <a:p>
            <a:pPr algn="just">
              <a:lnSpc>
                <a:spcPct val="170000"/>
              </a:lnSpc>
            </a:pPr>
            <a:r>
              <a:rPr lang="en-US" sz="1400" dirty="0">
                <a:solidFill>
                  <a:srgbClr val="000000"/>
                </a:solidFill>
                <a:latin typeface="+mj-lt"/>
              </a:rPr>
              <a:t> Bank will send a fortnightly statement to the exporters of such credits made in their accounts.</a:t>
            </a:r>
            <a:endParaRPr lang="en-IN" sz="1400" dirty="0">
              <a:solidFill>
                <a:srgbClr val="000000"/>
              </a:solidFill>
              <a:latin typeface="+mj-lt"/>
            </a:endParaRPr>
          </a:p>
        </p:txBody>
      </p:sp>
    </p:spTree>
    <p:extLst>
      <p:ext uri="{BB962C8B-B14F-4D97-AF65-F5344CB8AC3E}">
        <p14:creationId xmlns:p14="http://schemas.microsoft.com/office/powerpoint/2010/main" val="3723729510"/>
      </p:ext>
    </p:extLst>
  </p:cSld>
  <p:clrMapOvr>
    <a:overrideClrMapping bg1="lt1" tx1="dk1" bg2="lt2" tx2="dk2" accent1="accent1" accent2="accent2" accent3="accent3" accent4="accent4" accent5="accent5" accent6="accent6" hlink="hlink" folHlink="folHlink"/>
  </p:clrMapOvr>
</p:sld>
</file>

<file path=ppt/slides/slide25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AF69-8CF8-0F59-6435-2B171F8483D3}"/>
              </a:ext>
            </a:extLst>
          </p:cNvPr>
          <p:cNvSpPr>
            <a:spLocks noGrp="1"/>
          </p:cNvSpPr>
          <p:nvPr>
            <p:ph type="title"/>
          </p:nvPr>
        </p:nvSpPr>
        <p:spPr>
          <a:xfrm>
            <a:off x="609600" y="2380891"/>
            <a:ext cx="11074400" cy="1915063"/>
          </a:xfrm>
        </p:spPr>
        <p:txBody>
          <a:bodyPr/>
          <a:lstStyle/>
          <a:p>
            <a:pPr marL="457200" indent="-457200" algn="just"/>
            <a:r>
              <a:rPr lang="en-IN" b="1"/>
              <a:t>RODTEP  (</a:t>
            </a:r>
            <a:r>
              <a:rPr lang="en-US" b="1"/>
              <a:t>Remission of Duties or Taxes on Export Products Scheme.)</a:t>
            </a:r>
            <a:endParaRPr lang="en-US" b="1" dirty="0"/>
          </a:p>
        </p:txBody>
      </p:sp>
    </p:spTree>
    <p:extLst>
      <p:ext uri="{BB962C8B-B14F-4D97-AF65-F5344CB8AC3E}">
        <p14:creationId xmlns:p14="http://schemas.microsoft.com/office/powerpoint/2010/main" val="3272612442"/>
      </p:ext>
    </p:extLst>
  </p:cSld>
  <p:clrMapOvr>
    <a:overrideClrMapping bg1="lt1" tx1="dk1" bg2="lt2" tx2="dk2" accent1="accent1" accent2="accent2" accent3="accent3" accent4="accent4" accent5="accent5" accent6="accent6" hlink="hlink" folHlink="folHlink"/>
  </p:clrMapOvr>
</p:sld>
</file>

<file path=ppt/slides/slide25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77D4-64B8-B7C9-BF8D-D7E35336663F}"/>
              </a:ext>
            </a:extLst>
          </p:cNvPr>
          <p:cNvSpPr>
            <a:spLocks noGrp="1"/>
          </p:cNvSpPr>
          <p:nvPr>
            <p:ph type="title"/>
          </p:nvPr>
        </p:nvSpPr>
        <p:spPr>
          <a:xfrm>
            <a:off x="609600" y="871268"/>
            <a:ext cx="10972800" cy="975820"/>
          </a:xfrm>
        </p:spPr>
        <p:txBody>
          <a:bodyPr>
            <a:normAutofit fontScale="90000"/>
          </a:bodyPr>
          <a:lstStyle/>
          <a:p>
            <a:br>
              <a:rPr lang="en-US" b="1" i="0" dirty="0">
                <a:solidFill>
                  <a:srgbClr val="314259"/>
                </a:solidFill>
                <a:effectLst/>
                <a:latin typeface="Gilroy"/>
              </a:rPr>
            </a:br>
            <a:br>
              <a:rPr lang="en-US" b="1" i="0" dirty="0">
                <a:solidFill>
                  <a:srgbClr val="314259"/>
                </a:solidFill>
                <a:effectLst/>
                <a:latin typeface="Gilroy"/>
              </a:rPr>
            </a:br>
            <a:br>
              <a:rPr lang="en-US" b="1" i="0" dirty="0">
                <a:solidFill>
                  <a:srgbClr val="314259"/>
                </a:solidFill>
                <a:effectLst/>
                <a:latin typeface="Gilroy"/>
              </a:rPr>
            </a:br>
            <a:r>
              <a:rPr lang="en-US" b="1" i="0" dirty="0">
                <a:solidFill>
                  <a:srgbClr val="314259"/>
                </a:solidFill>
                <a:effectLst/>
                <a:latin typeface="Gilroy"/>
              </a:rPr>
              <a:t>Need for the RoDTEP scheme</a:t>
            </a:r>
            <a:endParaRPr lang="en-IN" dirty="0"/>
          </a:p>
        </p:txBody>
      </p:sp>
      <p:sp>
        <p:nvSpPr>
          <p:cNvPr id="3" name="Content Placeholder 2">
            <a:extLst>
              <a:ext uri="{FF2B5EF4-FFF2-40B4-BE49-F238E27FC236}">
                <a16:creationId xmlns:a16="http://schemas.microsoft.com/office/drawing/2014/main" id="{2306D042-0471-D72E-FBED-68C66438C569}"/>
              </a:ext>
            </a:extLst>
          </p:cNvPr>
          <p:cNvSpPr>
            <a:spLocks noGrp="1"/>
          </p:cNvSpPr>
          <p:nvPr>
            <p:ph idx="1"/>
          </p:nvPr>
        </p:nvSpPr>
        <p:spPr/>
        <p:txBody>
          <a:bodyPr>
            <a:normAutofit fontScale="92500" lnSpcReduction="10000"/>
          </a:bodyPr>
          <a:lstStyle/>
          <a:p>
            <a:pPr algn="just">
              <a:lnSpc>
                <a:spcPct val="150000"/>
              </a:lnSpc>
            </a:pPr>
            <a:r>
              <a:rPr lang="en-US" b="0" i="0" dirty="0">
                <a:solidFill>
                  <a:srgbClr val="314259"/>
                </a:solidFill>
                <a:effectLst/>
                <a:latin typeface="Gilroy"/>
              </a:rPr>
              <a:t>The US had challenged India’s key export subsidy schemes in the WTO (World Trade </a:t>
            </a:r>
            <a:r>
              <a:rPr lang="en-US" b="0" i="0" dirty="0" err="1">
                <a:solidFill>
                  <a:srgbClr val="314259"/>
                </a:solidFill>
                <a:effectLst/>
                <a:latin typeface="Gilroy"/>
              </a:rPr>
              <a:t>Organisation</a:t>
            </a:r>
            <a:r>
              <a:rPr lang="en-US" b="0" i="0" dirty="0">
                <a:solidFill>
                  <a:srgbClr val="314259"/>
                </a:solidFill>
                <a:effectLst/>
                <a:latin typeface="Gilroy"/>
              </a:rPr>
              <a:t>), claiming them to harm the American workers. </a:t>
            </a:r>
          </a:p>
          <a:p>
            <a:pPr algn="just">
              <a:lnSpc>
                <a:spcPct val="150000"/>
              </a:lnSpc>
            </a:pPr>
            <a:r>
              <a:rPr lang="en-US" b="0" i="0" dirty="0">
                <a:solidFill>
                  <a:srgbClr val="314259"/>
                </a:solidFill>
                <a:effectLst/>
                <a:latin typeface="Gilroy"/>
              </a:rPr>
              <a:t>A dispute panel in the WTO ruled against India, stating that the export subsidy </a:t>
            </a:r>
            <a:r>
              <a:rPr lang="en-US" b="0" i="0" dirty="0" err="1">
                <a:solidFill>
                  <a:srgbClr val="314259"/>
                </a:solidFill>
                <a:effectLst/>
                <a:latin typeface="Gilroy"/>
              </a:rPr>
              <a:t>programmes</a:t>
            </a:r>
            <a:r>
              <a:rPr lang="en-US" b="0" i="0" dirty="0">
                <a:solidFill>
                  <a:srgbClr val="314259"/>
                </a:solidFill>
                <a:effectLst/>
                <a:latin typeface="Gilroy"/>
              </a:rPr>
              <a:t> that were provided by the Government of India violated the provisions of the trade body’s norms. </a:t>
            </a:r>
          </a:p>
          <a:p>
            <a:pPr algn="just">
              <a:lnSpc>
                <a:spcPct val="150000"/>
              </a:lnSpc>
            </a:pPr>
            <a:r>
              <a:rPr lang="en-US" b="0" i="0" dirty="0">
                <a:solidFill>
                  <a:srgbClr val="314259"/>
                </a:solidFill>
                <a:effectLst/>
                <a:latin typeface="Gilroy"/>
              </a:rPr>
              <a:t>The panel further recommended that the export subsidy </a:t>
            </a:r>
            <a:r>
              <a:rPr lang="en-US" b="0" i="0" dirty="0" err="1">
                <a:solidFill>
                  <a:srgbClr val="314259"/>
                </a:solidFill>
                <a:effectLst/>
                <a:latin typeface="Gilroy"/>
              </a:rPr>
              <a:t>programmes</a:t>
            </a:r>
            <a:r>
              <a:rPr lang="en-US" b="0" i="0" dirty="0">
                <a:solidFill>
                  <a:srgbClr val="314259"/>
                </a:solidFill>
                <a:effectLst/>
                <a:latin typeface="Gilroy"/>
              </a:rPr>
              <a:t> be withdrawn. </a:t>
            </a:r>
          </a:p>
          <a:p>
            <a:pPr algn="just">
              <a:lnSpc>
                <a:spcPct val="150000"/>
              </a:lnSpc>
            </a:pPr>
            <a:r>
              <a:rPr lang="en-US" b="0" i="0" dirty="0">
                <a:solidFill>
                  <a:srgbClr val="314259"/>
                </a:solidFill>
                <a:effectLst/>
                <a:latin typeface="Gilroy"/>
              </a:rPr>
              <a:t>This led to the birth of the RoDTEP Scheme, so as to ensure that India stays WTO-compliant</a:t>
            </a:r>
            <a:endParaRPr lang="en-IN" dirty="0"/>
          </a:p>
        </p:txBody>
      </p:sp>
    </p:spTree>
    <p:extLst>
      <p:ext uri="{BB962C8B-B14F-4D97-AF65-F5344CB8AC3E}">
        <p14:creationId xmlns:p14="http://schemas.microsoft.com/office/powerpoint/2010/main" val="3024617951"/>
      </p:ext>
    </p:extLst>
  </p:cSld>
  <p:clrMapOvr>
    <a:overrideClrMapping bg1="lt1" tx1="dk1" bg2="lt2" tx2="dk2" accent1="accent1" accent2="accent2" accent3="accent3" accent4="accent4" accent5="accent5" accent6="accent6" hlink="hlink" folHlink="folHlink"/>
  </p:clrMapOvr>
</p:sld>
</file>

<file path=ppt/slides/slide25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0371-4228-0067-4B99-697381613C9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4456234-2389-50A0-3FF0-887E0753EE97}"/>
              </a:ext>
            </a:extLst>
          </p:cNvPr>
          <p:cNvSpPr>
            <a:spLocks noGrp="1"/>
          </p:cNvSpPr>
          <p:nvPr>
            <p:ph idx="1"/>
          </p:nvPr>
        </p:nvSpPr>
        <p:spPr/>
        <p:txBody>
          <a:bodyPr/>
          <a:lstStyle/>
          <a:p>
            <a:pPr algn="just">
              <a:lnSpc>
                <a:spcPct val="150000"/>
              </a:lnSpc>
            </a:pPr>
            <a:r>
              <a:rPr lang="en-US" b="0" i="0" u="none" strike="noStrike" dirty="0">
                <a:solidFill>
                  <a:srgbClr val="212121"/>
                </a:solidFill>
                <a:effectLst/>
                <a:latin typeface="Lato Regular"/>
              </a:rPr>
              <a:t>The union government said that it has extended support under the scheme for Remission of Duties and Taxes on Exported Products (RoDTEP) till 30 June 2024.</a:t>
            </a:r>
          </a:p>
          <a:p>
            <a:pPr algn="just">
              <a:lnSpc>
                <a:spcPct val="150000"/>
              </a:lnSpc>
            </a:pPr>
            <a:r>
              <a:rPr lang="en-US" b="0" i="0" u="none" strike="noStrike" dirty="0">
                <a:solidFill>
                  <a:srgbClr val="212121"/>
                </a:solidFill>
                <a:effectLst/>
                <a:latin typeface="Lato Regular"/>
              </a:rPr>
              <a:t>"The RoDTEP support which was notified till 30th September 2023 is now being extended till 30 June 2024 at the same rates to the existing export items," the commerce ministry said in an official statement.</a:t>
            </a:r>
          </a:p>
          <a:p>
            <a:pPr algn="just">
              <a:lnSpc>
                <a:spcPct val="150000"/>
              </a:lnSpc>
            </a:pPr>
            <a:endParaRPr lang="en-US" b="0" i="0" u="none" strike="noStrike" dirty="0">
              <a:solidFill>
                <a:srgbClr val="212121"/>
              </a:solidFill>
              <a:effectLst/>
              <a:latin typeface="Lato Regular"/>
            </a:endParaRPr>
          </a:p>
          <a:p>
            <a:endParaRPr lang="en-IN" dirty="0"/>
          </a:p>
        </p:txBody>
      </p:sp>
    </p:spTree>
    <p:extLst>
      <p:ext uri="{BB962C8B-B14F-4D97-AF65-F5344CB8AC3E}">
        <p14:creationId xmlns:p14="http://schemas.microsoft.com/office/powerpoint/2010/main" val="2229488912"/>
      </p:ext>
    </p:extLst>
  </p:cSld>
  <p:clrMapOvr>
    <a:overrideClrMapping bg1="lt1" tx1="dk1" bg2="lt2" tx2="dk2" accent1="accent1" accent2="accent2" accent3="accent3" accent4="accent4" accent5="accent5" accent6="accent6" hlink="hlink" folHlink="folHlink"/>
  </p:clrMapOvr>
</p:sld>
</file>

<file path=ppt/slides/slide25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F65E-ADBD-925E-3A69-2F2F7EDDD22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A044A26-C016-4792-E42A-A0556EA0939B}"/>
              </a:ext>
            </a:extLst>
          </p:cNvPr>
          <p:cNvSpPr>
            <a:spLocks noGrp="1"/>
          </p:cNvSpPr>
          <p:nvPr>
            <p:ph idx="1"/>
          </p:nvPr>
        </p:nvSpPr>
        <p:spPr/>
        <p:txBody>
          <a:bodyPr>
            <a:normAutofit fontScale="62500" lnSpcReduction="20000"/>
          </a:bodyPr>
          <a:lstStyle/>
          <a:p>
            <a:pPr algn="just">
              <a:lnSpc>
                <a:spcPct val="170000"/>
              </a:lnSpc>
            </a:pPr>
            <a:r>
              <a:rPr lang="en-US" b="0" i="0" u="none" strike="noStrike" dirty="0">
                <a:solidFill>
                  <a:srgbClr val="212121"/>
                </a:solidFill>
                <a:effectLst/>
                <a:latin typeface="Lato Regular" panose="020F0502020204030203" pitchFamily="34" charset="0"/>
              </a:rPr>
              <a:t>The scheme provides a mechanism for reimbursement of taxes, duties and levies, which are currently not being refunded under any other mechanism, at the central, state and local level, but which are incurred by the export entities in the process of manufacture and distribution of exported products.</a:t>
            </a:r>
          </a:p>
          <a:p>
            <a:pPr algn="just">
              <a:lnSpc>
                <a:spcPct val="170000"/>
              </a:lnSpc>
            </a:pPr>
            <a:r>
              <a:rPr lang="en-US" b="0" i="0" u="none" strike="noStrike" dirty="0">
                <a:solidFill>
                  <a:srgbClr val="212121"/>
                </a:solidFill>
                <a:effectLst/>
                <a:latin typeface="Lato Regular" panose="020F0502020204030203" pitchFamily="34" charset="0"/>
              </a:rPr>
              <a:t>Under the scheme, a support of ₹27,018 crore has been extended for the 27-month period till 31 March 2023.</a:t>
            </a:r>
          </a:p>
          <a:p>
            <a:pPr algn="just">
              <a:lnSpc>
                <a:spcPct val="170000"/>
              </a:lnSpc>
            </a:pPr>
            <a:r>
              <a:rPr lang="en-US" b="0" i="0" u="none" strike="noStrike" dirty="0">
                <a:solidFill>
                  <a:srgbClr val="212121"/>
                </a:solidFill>
                <a:effectLst/>
                <a:latin typeface="Lato Regular" panose="020F0502020204030203" pitchFamily="34" charset="0"/>
              </a:rPr>
              <a:t>The RoDTEP scheme operates under a budgetary framework and for FY 23-24, a budget of ₹15,070 crore is available to support 10610 HS lines at the 8-digit level, the government said.</a:t>
            </a:r>
          </a:p>
          <a:p>
            <a:pPr algn="just">
              <a:lnSpc>
                <a:spcPct val="170000"/>
              </a:lnSpc>
            </a:pPr>
            <a:r>
              <a:rPr lang="en-US" b="0" i="0" u="none" strike="noStrike" dirty="0">
                <a:solidFill>
                  <a:srgbClr val="212121"/>
                </a:solidFill>
                <a:effectLst/>
                <a:latin typeface="Lato Regular" panose="020F0502020204030203" pitchFamily="34" charset="0"/>
              </a:rPr>
              <a:t>This program serves as a substitute for the discontinued Merchandise Exports from India Scheme (MEIS) that concluded last year.</a:t>
            </a:r>
          </a:p>
          <a:p>
            <a:pPr algn="just">
              <a:lnSpc>
                <a:spcPct val="170000"/>
              </a:lnSpc>
            </a:pPr>
            <a:r>
              <a:rPr lang="en-US" b="0" i="0" u="none" strike="noStrike" dirty="0">
                <a:solidFill>
                  <a:srgbClr val="212121"/>
                </a:solidFill>
                <a:effectLst/>
                <a:latin typeface="Lato Regular" panose="020F0502020204030203" pitchFamily="34" charset="0"/>
              </a:rPr>
              <a:t>Currently, more than 10,342 export items are eligible for the RoDTEP benefits. Exporters receive these incentives in the form of transferable duty credit scrips, which can be </a:t>
            </a:r>
            <a:r>
              <a:rPr lang="en-US" b="0" i="0" u="none" strike="noStrike" dirty="0" err="1">
                <a:solidFill>
                  <a:srgbClr val="212121"/>
                </a:solidFill>
                <a:effectLst/>
                <a:latin typeface="Lato Regular" panose="020F0502020204030203" pitchFamily="34" charset="0"/>
              </a:rPr>
              <a:t>utilised</a:t>
            </a:r>
            <a:r>
              <a:rPr lang="en-US" b="0" i="0" u="none" strike="noStrike" dirty="0">
                <a:solidFill>
                  <a:srgbClr val="212121"/>
                </a:solidFill>
                <a:effectLst/>
                <a:latin typeface="Lato Regular" panose="020F0502020204030203" pitchFamily="34" charset="0"/>
              </a:rPr>
              <a:t> for settling import duties or can be sold in the market.</a:t>
            </a:r>
          </a:p>
          <a:p>
            <a:pPr algn="just">
              <a:lnSpc>
                <a:spcPct val="170000"/>
              </a:lnSpc>
            </a:pPr>
            <a:endParaRPr lang="en-IN" dirty="0"/>
          </a:p>
        </p:txBody>
      </p:sp>
    </p:spTree>
    <p:extLst>
      <p:ext uri="{BB962C8B-B14F-4D97-AF65-F5344CB8AC3E}">
        <p14:creationId xmlns:p14="http://schemas.microsoft.com/office/powerpoint/2010/main" val="1851636246"/>
      </p:ext>
    </p:extLst>
  </p:cSld>
  <p:clrMapOvr>
    <a:overrideClrMapping bg1="lt1" tx1="dk1" bg2="lt2" tx2="dk2" accent1="accent1" accent2="accent2" accent3="accent3" accent4="accent4" accent5="accent5" accent6="accent6" hlink="hlink" folHlink="folHlink"/>
  </p:clrMapOvr>
</p:sld>
</file>

<file path=ppt/slides/slide25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4DE-2844-B6E1-0DBE-3745C3971C5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7EA9A7D-A270-2C9F-8E30-4054E3616351}"/>
              </a:ext>
            </a:extLst>
          </p:cNvPr>
          <p:cNvSpPr>
            <a:spLocks noGrp="1"/>
          </p:cNvSpPr>
          <p:nvPr>
            <p:ph idx="1"/>
          </p:nvPr>
        </p:nvSpPr>
        <p:spPr/>
        <p:txBody>
          <a:bodyPr>
            <a:normAutofit fontScale="62500" lnSpcReduction="20000"/>
          </a:bodyPr>
          <a:lstStyle/>
          <a:p>
            <a:pPr algn="just">
              <a:lnSpc>
                <a:spcPct val="160000"/>
              </a:lnSpc>
            </a:pPr>
            <a:r>
              <a:rPr lang="en-US" b="0" i="0" dirty="0">
                <a:solidFill>
                  <a:srgbClr val="333333"/>
                </a:solidFill>
                <a:effectLst/>
                <a:latin typeface="Times New Roman" panose="02020603050405020304" pitchFamily="18" charset="0"/>
              </a:rPr>
              <a:t>Taking a major step to boost exports, </a:t>
            </a:r>
            <a:r>
              <a:rPr lang="en-US" b="0" i="0" dirty="0">
                <a:solidFill>
                  <a:srgbClr val="000000"/>
                </a:solidFill>
                <a:effectLst/>
                <a:latin typeface="Times New Roman" panose="02020603050405020304" pitchFamily="18" charset="0"/>
              </a:rPr>
              <a:t>Centre on 15.12.22 further expanded the scope of RoDTEP Scheme (Remission of Duties and Taxes on Exported Products) by including the exports made from the Chemical sector, Pharmaceuticals sector and exports of articles of iron &amp; steel under chapters 28, 29, 30 and 73 of ITC(HS) schedule of items.</a:t>
            </a:r>
          </a:p>
          <a:p>
            <a:pPr algn="just">
              <a:lnSpc>
                <a:spcPct val="160000"/>
              </a:lnSpc>
            </a:pPr>
            <a:r>
              <a:rPr lang="en-US" b="0" i="0" dirty="0">
                <a:solidFill>
                  <a:srgbClr val="000000"/>
                </a:solidFill>
                <a:effectLst/>
                <a:latin typeface="Times New Roman" panose="02020603050405020304" pitchFamily="18" charset="0"/>
              </a:rPr>
              <a:t>The expanded list of items will be applicable for exports made from </a:t>
            </a:r>
            <a:r>
              <a:rPr lang="en-US" b="0" i="0" dirty="0">
                <a:solidFill>
                  <a:srgbClr val="333333"/>
                </a:solidFill>
                <a:effectLst/>
                <a:latin typeface="Times New Roman" panose="02020603050405020304" pitchFamily="18" charset="0"/>
              </a:rPr>
              <a:t>15</a:t>
            </a:r>
            <a:r>
              <a:rPr lang="en-US" b="0" i="0" baseline="30000" dirty="0">
                <a:solidFill>
                  <a:srgbClr val="333333"/>
                </a:solidFill>
                <a:effectLst/>
                <a:latin typeface="Times New Roman" panose="02020603050405020304" pitchFamily="18" charset="0"/>
              </a:rPr>
              <a:t>th</a:t>
            </a:r>
            <a:r>
              <a:rPr lang="en-US" b="0" i="0" dirty="0">
                <a:solidFill>
                  <a:srgbClr val="333333"/>
                </a:solidFill>
                <a:effectLst/>
                <a:latin typeface="Times New Roman" panose="02020603050405020304" pitchFamily="18" charset="0"/>
              </a:rPr>
              <a:t> December, 2022</a:t>
            </a:r>
            <a:r>
              <a:rPr lang="en-US" b="0" i="0" dirty="0">
                <a:solidFill>
                  <a:srgbClr val="000000"/>
                </a:solidFill>
                <a:effectLst/>
                <a:latin typeface="Times New Roman" panose="02020603050405020304" pitchFamily="18" charset="0"/>
              </a:rPr>
              <a:t>.</a:t>
            </a:r>
            <a:endParaRPr lang="en-US" dirty="0">
              <a:solidFill>
                <a:srgbClr val="000000"/>
              </a:solidFill>
              <a:latin typeface="Times New Roman" panose="02020603050405020304" pitchFamily="18" charset="0"/>
            </a:endParaRPr>
          </a:p>
          <a:p>
            <a:pPr algn="just">
              <a:lnSpc>
                <a:spcPct val="160000"/>
              </a:lnSpc>
            </a:pPr>
            <a:r>
              <a:rPr lang="en-US" b="0" i="0" dirty="0">
                <a:solidFill>
                  <a:srgbClr val="000000"/>
                </a:solidFill>
                <a:effectLst/>
                <a:latin typeface="Times New Roman" panose="02020603050405020304" pitchFamily="18" charset="0"/>
              </a:rPr>
              <a:t>The expanded list of eligible export items</a:t>
            </a:r>
            <a:r>
              <a:rPr lang="en-US" b="0" i="0" dirty="0">
                <a:solidFill>
                  <a:srgbClr val="333333"/>
                </a:solidFill>
                <a:effectLst/>
                <a:latin typeface="Times New Roman" panose="02020603050405020304" pitchFamily="18" charset="0"/>
              </a:rPr>
              <a:t> under Appendix 4R will increase from current 8,731 export items (8 digit tariff lines) to 10,342 export items (8 digit tariff lines).</a:t>
            </a:r>
          </a:p>
          <a:p>
            <a:pPr algn="just">
              <a:lnSpc>
                <a:spcPct val="160000"/>
              </a:lnSpc>
            </a:pPr>
            <a:r>
              <a:rPr lang="en-US" b="0" i="0" dirty="0">
                <a:solidFill>
                  <a:srgbClr val="000000"/>
                </a:solidFill>
                <a:effectLst/>
                <a:latin typeface="Times New Roman" panose="02020603050405020304" pitchFamily="18" charset="0"/>
              </a:rPr>
              <a:t>In the present times, when exports are facing headwinds on account of signs of recession in some of the developed markets &amp; supply chain disruptions on account of Russia-Ukraine conflict, extension of RoDTEP to uncovered sectors like Chemicals, Pharmaceuticals &amp; Articles of Iron &amp; Steel is likely to enhance the export competitiveness of these sectors.</a:t>
            </a:r>
          </a:p>
          <a:p>
            <a:pPr algn="just">
              <a:lnSpc>
                <a:spcPct val="160000"/>
              </a:lnSpc>
            </a:pPr>
            <a:endParaRPr lang="en-US" b="0" i="0" dirty="0">
              <a:solidFill>
                <a:srgbClr val="000000"/>
              </a:solidFill>
              <a:effectLst/>
              <a:latin typeface="Times New Roman" panose="02020603050405020304" pitchFamily="18" charset="0"/>
            </a:endParaRPr>
          </a:p>
          <a:p>
            <a:pPr algn="just">
              <a:lnSpc>
                <a:spcPct val="160000"/>
              </a:lnSpc>
            </a:pPr>
            <a:endParaRPr lang="en-IN" dirty="0"/>
          </a:p>
        </p:txBody>
      </p:sp>
    </p:spTree>
    <p:extLst>
      <p:ext uri="{BB962C8B-B14F-4D97-AF65-F5344CB8AC3E}">
        <p14:creationId xmlns:p14="http://schemas.microsoft.com/office/powerpoint/2010/main" val="2217867618"/>
      </p:ext>
    </p:extLst>
  </p:cSld>
  <p:clrMapOvr>
    <a:overrideClrMapping bg1="lt1" tx1="dk1" bg2="lt2" tx2="dk2" accent1="accent1" accent2="accent2" accent3="accent3" accent4="accent4" accent5="accent5" accent6="accent6" hlink="hlink" folHlink="folHlink"/>
  </p:clrMapOvr>
</p:sld>
</file>

<file path=ppt/slides/slide25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7CA0-DFAD-A7E0-62F0-2EEB3B211214}"/>
              </a:ext>
            </a:extLst>
          </p:cNvPr>
          <p:cNvSpPr>
            <a:spLocks noGrp="1"/>
          </p:cNvSpPr>
          <p:nvPr>
            <p:ph type="title"/>
          </p:nvPr>
        </p:nvSpPr>
        <p:spPr>
          <a:xfrm>
            <a:off x="609600" y="704088"/>
            <a:ext cx="10972800" cy="48463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9213BE44-967B-5001-C394-EA785E7F4CF2}"/>
              </a:ext>
            </a:extLst>
          </p:cNvPr>
          <p:cNvSpPr>
            <a:spLocks noGrp="1"/>
          </p:cNvSpPr>
          <p:nvPr>
            <p:ph idx="1"/>
          </p:nvPr>
        </p:nvSpPr>
        <p:spPr>
          <a:xfrm>
            <a:off x="609600" y="1188720"/>
            <a:ext cx="10972800" cy="5374640"/>
          </a:xfrm>
        </p:spPr>
        <p:txBody>
          <a:bodyPr>
            <a:normAutofit/>
          </a:bodyPr>
          <a:lstStyle/>
          <a:p>
            <a:pPr algn="just">
              <a:lnSpc>
                <a:spcPct val="150000"/>
              </a:lnSpc>
            </a:pPr>
            <a:r>
              <a:rPr lang="en-US" sz="1800" b="0" i="0" dirty="0">
                <a:solidFill>
                  <a:srgbClr val="202124"/>
                </a:solidFill>
                <a:effectLst/>
                <a:latin typeface="+mj-lt"/>
              </a:rPr>
              <a:t>RoDTEP stands for the </a:t>
            </a:r>
            <a:r>
              <a:rPr lang="en-US" sz="1800" b="0" i="0" dirty="0">
                <a:solidFill>
                  <a:srgbClr val="040C28"/>
                </a:solidFill>
                <a:effectLst/>
                <a:latin typeface="+mj-lt"/>
              </a:rPr>
              <a:t>Remission of Duties or Taxes on Export Products Scheme</a:t>
            </a:r>
            <a:r>
              <a:rPr lang="en-US" sz="1800" b="0" i="0" dirty="0">
                <a:solidFill>
                  <a:srgbClr val="202124"/>
                </a:solidFill>
                <a:effectLst/>
                <a:latin typeface="+mj-lt"/>
              </a:rPr>
              <a:t>. </a:t>
            </a:r>
          </a:p>
          <a:p>
            <a:pPr algn="just">
              <a:lnSpc>
                <a:spcPct val="150000"/>
              </a:lnSpc>
            </a:pPr>
            <a:r>
              <a:rPr lang="en-US" sz="1800" b="0" i="0" dirty="0">
                <a:solidFill>
                  <a:srgbClr val="202124"/>
                </a:solidFill>
                <a:effectLst/>
                <a:latin typeface="+mj-lt"/>
              </a:rPr>
              <a:t>This scheme has been introduced by the Government of India by making amendments in the Foreign Trade Policy 2015-20 vide DGFT Notification No. 19/2015-20 dated 17.08. 2021.</a:t>
            </a:r>
          </a:p>
          <a:p>
            <a:pPr algn="just">
              <a:lnSpc>
                <a:spcPct val="150000"/>
              </a:lnSpc>
            </a:pPr>
            <a:r>
              <a:rPr lang="en-US" sz="1800" dirty="0">
                <a:latin typeface="+mj-lt"/>
              </a:rPr>
              <a:t>The scheme has been made effective for exports from 01.01.2021.</a:t>
            </a:r>
            <a:endParaRPr lang="en-US" sz="1800" dirty="0">
              <a:solidFill>
                <a:srgbClr val="202124"/>
              </a:solidFill>
              <a:latin typeface="+mj-lt"/>
            </a:endParaRPr>
          </a:p>
          <a:p>
            <a:pPr algn="just">
              <a:lnSpc>
                <a:spcPct val="150000"/>
              </a:lnSpc>
            </a:pPr>
            <a:r>
              <a:rPr lang="en-US" sz="1800" dirty="0">
                <a:latin typeface="+mj-lt"/>
              </a:rPr>
              <a:t>This scheme has been introduced with an objective to neutralize the taxes and duties suffered on exported goods which are otherwise not credited or remitted or refunded in any manner and remain embedded in the export goods. </a:t>
            </a:r>
          </a:p>
          <a:p>
            <a:pPr algn="just">
              <a:lnSpc>
                <a:spcPct val="150000"/>
              </a:lnSpc>
            </a:pPr>
            <a:r>
              <a:rPr lang="en-US" sz="1800" dirty="0">
                <a:latin typeface="+mj-lt"/>
              </a:rPr>
              <a:t>This scheme provides for rebate of all hidden Central, State, and Local duties/taxes/levies on the goods exported which have not been refunded under any other existing scheme.</a:t>
            </a:r>
          </a:p>
          <a:p>
            <a:pPr algn="just">
              <a:lnSpc>
                <a:spcPct val="150000"/>
              </a:lnSpc>
            </a:pPr>
            <a:r>
              <a:rPr lang="en-IN" sz="1800" dirty="0">
                <a:latin typeface="+mj-lt"/>
                <a:hlinkClick r:id="rId3">
                  <a:extLst>
                    <a:ext uri="{A12FA001-AC4F-418D-AE19-62706E023703}">
                      <ahyp:hlinkClr xmlns:ahyp="http://schemas.microsoft.com/office/drawing/2018/hyperlinkcolor" val="tx"/>
                    </a:ext>
                  </a:extLst>
                </a:hlinkClick>
              </a:rPr>
              <a:t>Merchandise Exports from India Scheme (MEIS) has been replaced by RoDTEP</a:t>
            </a:r>
          </a:p>
          <a:p>
            <a:pPr algn="just">
              <a:lnSpc>
                <a:spcPct val="150000"/>
              </a:lnSpc>
            </a:pPr>
            <a:endParaRPr lang="en-US" sz="1600" dirty="0">
              <a:latin typeface="+mj-lt"/>
            </a:endParaRPr>
          </a:p>
          <a:p>
            <a:pPr algn="just"/>
            <a:endParaRPr lang="en-IN" sz="1600" dirty="0">
              <a:latin typeface="+mj-lt"/>
            </a:endParaRPr>
          </a:p>
        </p:txBody>
      </p:sp>
    </p:spTree>
    <p:extLst>
      <p:ext uri="{BB962C8B-B14F-4D97-AF65-F5344CB8AC3E}">
        <p14:creationId xmlns:p14="http://schemas.microsoft.com/office/powerpoint/2010/main" val="1704796359"/>
      </p:ext>
    </p:extLst>
  </p:cSld>
  <p:clrMapOvr>
    <a:overrideClrMapping bg1="lt1" tx1="dk1" bg2="lt2" tx2="dk2" accent1="accent1" accent2="accent2" accent3="accent3" accent4="accent4" accent5="accent5" accent6="accent6" hlink="hlink" folHlink="folHlink"/>
  </p:clrMapOvr>
</p:sld>
</file>

<file path=ppt/slides/slide25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1C1A-D9F3-2DF4-7CB0-3D2AADEED29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9F703DA-585E-280E-81CD-F08BE214A8B6}"/>
              </a:ext>
            </a:extLst>
          </p:cNvPr>
          <p:cNvSpPr>
            <a:spLocks noGrp="1"/>
          </p:cNvSpPr>
          <p:nvPr>
            <p:ph idx="1"/>
          </p:nvPr>
        </p:nvSpPr>
        <p:spPr/>
        <p:txBody>
          <a:bodyPr/>
          <a:lstStyle/>
          <a:p>
            <a:pPr algn="just">
              <a:lnSpc>
                <a:spcPct val="150000"/>
              </a:lnSpc>
            </a:pPr>
            <a:r>
              <a:rPr lang="en-US" dirty="0">
                <a:latin typeface="+mj-lt"/>
              </a:rPr>
              <a:t>This does not only include the direct cost incurred by the exporter but also the prior stage cumulative indirect taxes on goods. </a:t>
            </a:r>
          </a:p>
          <a:p>
            <a:pPr algn="just">
              <a:lnSpc>
                <a:spcPct val="150000"/>
              </a:lnSpc>
            </a:pPr>
            <a:r>
              <a:rPr lang="en-US" dirty="0">
                <a:latin typeface="+mj-lt"/>
              </a:rPr>
              <a:t>The scheme intends to compensate the duties/taxes/levies at the Central, State and Local level borne on the exported product including prior stage cumulative indirect taxes on goods and services used in the production and distribution of the exported product.</a:t>
            </a:r>
          </a:p>
          <a:p>
            <a:pPr algn="just"/>
            <a:r>
              <a:rPr lang="en-US" dirty="0">
                <a:latin typeface="+mj-lt"/>
              </a:rPr>
              <a:t> </a:t>
            </a:r>
            <a:endParaRPr lang="en-IN" dirty="0">
              <a:latin typeface="+mj-lt"/>
            </a:endParaRPr>
          </a:p>
        </p:txBody>
      </p:sp>
    </p:spTree>
    <p:extLst>
      <p:ext uri="{BB962C8B-B14F-4D97-AF65-F5344CB8AC3E}">
        <p14:creationId xmlns:p14="http://schemas.microsoft.com/office/powerpoint/2010/main" val="2115760364"/>
      </p:ext>
    </p:extLst>
  </p:cSld>
  <p:clrMapOvr>
    <a:overrideClrMapping bg1="lt1" tx1="dk1" bg2="lt2" tx2="dk2" accent1="accent1" accent2="accent2" accent3="accent3" accent4="accent4" accent5="accent5" accent6="accent6" hlink="hlink" folHlink="folHlink"/>
  </p:clrMapOvr>
</p:sld>
</file>

<file path=ppt/slides/slide25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B173-B1D6-A052-CCBE-38F2F5FFC9C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A3A5249-B5BE-B3D6-7970-1CE12D9D236C}"/>
              </a:ext>
            </a:extLst>
          </p:cNvPr>
          <p:cNvSpPr>
            <a:spLocks noGrp="1"/>
          </p:cNvSpPr>
          <p:nvPr>
            <p:ph idx="1"/>
          </p:nvPr>
        </p:nvSpPr>
        <p:spPr/>
        <p:txBody>
          <a:bodyPr>
            <a:normAutofit fontScale="92500" lnSpcReduction="20000"/>
          </a:bodyPr>
          <a:lstStyle/>
          <a:p>
            <a:pPr algn="just">
              <a:lnSpc>
                <a:spcPct val="150000"/>
              </a:lnSpc>
            </a:pPr>
            <a:r>
              <a:rPr lang="en-US" dirty="0">
                <a:latin typeface="+mj-lt"/>
              </a:rPr>
              <a:t>Illustrative taxes would be as follows:</a:t>
            </a:r>
          </a:p>
          <a:p>
            <a:pPr algn="just">
              <a:lnSpc>
                <a:spcPct val="150000"/>
              </a:lnSpc>
            </a:pPr>
            <a:r>
              <a:rPr lang="en-US" dirty="0">
                <a:latin typeface="+mj-lt"/>
              </a:rPr>
              <a:t>1. VAT and Excise duty on the fuel used in self-incurred transportation costs; on the fuel used in generation of electricity via power plants or DG Sets; on the fuel used in running of machineries/plant; </a:t>
            </a:r>
          </a:p>
          <a:p>
            <a:pPr algn="just">
              <a:lnSpc>
                <a:spcPct val="150000"/>
              </a:lnSpc>
            </a:pPr>
            <a:r>
              <a:rPr lang="en-US" dirty="0">
                <a:latin typeface="+mj-lt"/>
              </a:rPr>
              <a:t>2. Electricity duty on purchase of electricity; </a:t>
            </a:r>
          </a:p>
          <a:p>
            <a:pPr algn="just">
              <a:lnSpc>
                <a:spcPct val="150000"/>
              </a:lnSpc>
            </a:pPr>
            <a:r>
              <a:rPr lang="en-US" dirty="0">
                <a:latin typeface="+mj-lt"/>
              </a:rPr>
              <a:t>3. Mandi Tax/ Municipal Taxes/ Property Taxes; </a:t>
            </a:r>
          </a:p>
          <a:p>
            <a:pPr algn="just">
              <a:lnSpc>
                <a:spcPct val="150000"/>
              </a:lnSpc>
            </a:pPr>
            <a:r>
              <a:rPr lang="en-US" dirty="0">
                <a:latin typeface="+mj-lt"/>
              </a:rPr>
              <a:t>4. Stamp duty on export documents; </a:t>
            </a:r>
          </a:p>
          <a:p>
            <a:pPr algn="just">
              <a:lnSpc>
                <a:spcPct val="150000"/>
              </a:lnSpc>
            </a:pPr>
            <a:r>
              <a:rPr lang="en-US" dirty="0" err="1">
                <a:latin typeface="+mj-lt"/>
              </a:rPr>
              <a:t>Etc</a:t>
            </a:r>
            <a:r>
              <a:rPr lang="en-US" dirty="0">
                <a:latin typeface="+mj-lt"/>
              </a:rPr>
              <a:t>……</a:t>
            </a:r>
            <a:endParaRPr lang="en-IN" dirty="0">
              <a:latin typeface="+mj-lt"/>
            </a:endParaRPr>
          </a:p>
        </p:txBody>
      </p:sp>
    </p:spTree>
    <p:extLst>
      <p:ext uri="{BB962C8B-B14F-4D97-AF65-F5344CB8AC3E}">
        <p14:creationId xmlns:p14="http://schemas.microsoft.com/office/powerpoint/2010/main" val="80001278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78209"/>
            <a:ext cx="10972800" cy="555369"/>
          </a:xfrm>
        </p:spPr>
        <p:txBody>
          <a:bodyPr>
            <a:normAutofit/>
          </a:bodyPr>
          <a:lstStyle/>
          <a:p>
            <a:r>
              <a:rPr lang="en-US" sz="2800" dirty="0"/>
              <a:t>Advance </a:t>
            </a:r>
            <a:r>
              <a:rPr lang="en-US" sz="2800" dirty="0" err="1"/>
              <a:t>authorisation</a:t>
            </a:r>
            <a:r>
              <a:rPr lang="en-US" sz="2800" dirty="0"/>
              <a:t> (AAS) and Duty Free Import Authorisation (DFIA)</a:t>
            </a:r>
          </a:p>
        </p:txBody>
      </p:sp>
      <p:sp>
        <p:nvSpPr>
          <p:cNvPr id="3" name="Content Placeholder 2"/>
          <p:cNvSpPr>
            <a:spLocks noGrp="1"/>
          </p:cNvSpPr>
          <p:nvPr>
            <p:ph idx="1"/>
          </p:nvPr>
        </p:nvSpPr>
        <p:spPr>
          <a:xfrm>
            <a:off x="609600" y="1434517"/>
            <a:ext cx="10820399" cy="5176008"/>
          </a:xfrm>
        </p:spPr>
        <p:txBody>
          <a:bodyPr>
            <a:normAutofit fontScale="62500" lnSpcReduction="20000"/>
          </a:bodyPr>
          <a:lstStyle/>
          <a:p>
            <a:pPr algn="just">
              <a:lnSpc>
                <a:spcPct val="170000"/>
              </a:lnSpc>
            </a:pPr>
            <a:r>
              <a:rPr lang="en-US" dirty="0">
                <a:latin typeface="+mj-lt"/>
              </a:rPr>
              <a:t>The Duty Exemption Scheme consists of Advance Authorization (AA) and Duty Free Import Authorization ( DFIA). </a:t>
            </a:r>
          </a:p>
          <a:p>
            <a:pPr algn="just">
              <a:lnSpc>
                <a:spcPct val="170000"/>
              </a:lnSpc>
            </a:pPr>
            <a:r>
              <a:rPr lang="en-US" b="0" i="0" dirty="0">
                <a:solidFill>
                  <a:srgbClr val="000000"/>
                </a:solidFill>
                <a:effectLst/>
                <a:latin typeface="+mj-lt"/>
              </a:rPr>
              <a:t>One significant difference is that unlike the Advance License Scheme where the value addition requirement is only positive value addition, under the new scheme minimum value addition requirement is 20% (except for items in gem &amp; jewelry sector). </a:t>
            </a:r>
          </a:p>
          <a:p>
            <a:pPr algn="just">
              <a:lnSpc>
                <a:spcPct val="170000"/>
              </a:lnSpc>
            </a:pPr>
            <a:r>
              <a:rPr lang="en-US" b="0" i="0" dirty="0">
                <a:solidFill>
                  <a:srgbClr val="000000"/>
                </a:solidFill>
                <a:effectLst/>
                <a:latin typeface="+mj-lt"/>
              </a:rPr>
              <a:t>Another vital difference is that under the new scheme once the export obligation is fulfilled, the </a:t>
            </a:r>
            <a:r>
              <a:rPr lang="en-US" b="0" i="0" dirty="0" err="1">
                <a:solidFill>
                  <a:srgbClr val="000000"/>
                </a:solidFill>
                <a:effectLst/>
                <a:latin typeface="+mj-lt"/>
              </a:rPr>
              <a:t>licence</a:t>
            </a:r>
            <a:r>
              <a:rPr lang="en-US" b="0" i="0" dirty="0">
                <a:solidFill>
                  <a:srgbClr val="000000"/>
                </a:solidFill>
                <a:effectLst/>
                <a:latin typeface="+mj-lt"/>
              </a:rPr>
              <a:t> or the inputs imported (other than fuel) against it can be transferred / sold. </a:t>
            </a:r>
            <a:r>
              <a:rPr lang="en-US" dirty="0">
                <a:latin typeface="+mj-lt"/>
              </a:rPr>
              <a:t>AA is issued for import of inputs at Zero duty (para 4.03 and 4.14 of current FTP 2015-20. </a:t>
            </a:r>
          </a:p>
          <a:p>
            <a:pPr algn="just">
              <a:lnSpc>
                <a:spcPct val="170000"/>
              </a:lnSpc>
            </a:pPr>
            <a:r>
              <a:rPr lang="en-US" dirty="0">
                <a:latin typeface="+mj-lt"/>
              </a:rPr>
              <a:t>It is granted prior to the completion of export obligation. </a:t>
            </a:r>
          </a:p>
          <a:p>
            <a:pPr algn="just">
              <a:lnSpc>
                <a:spcPct val="170000"/>
              </a:lnSpc>
            </a:pPr>
            <a:r>
              <a:rPr lang="en-US" dirty="0">
                <a:latin typeface="+mj-lt"/>
              </a:rPr>
              <a:t>The initial export obligation period is 18 months </a:t>
            </a:r>
          </a:p>
          <a:p>
            <a:pPr algn="just">
              <a:lnSpc>
                <a:spcPct val="170000"/>
              </a:lnSpc>
            </a:pPr>
            <a:r>
              <a:rPr lang="en-US" dirty="0">
                <a:latin typeface="+mj-lt"/>
              </a:rPr>
              <a:t>The minimum value addition (VA) required to be achieved is 15%.</a:t>
            </a:r>
          </a:p>
          <a:p>
            <a:pPr algn="just">
              <a:lnSpc>
                <a:spcPct val="170000"/>
              </a:lnSpc>
            </a:pPr>
            <a:r>
              <a:rPr lang="en-US" dirty="0">
                <a:latin typeface="+mj-lt"/>
              </a:rPr>
              <a:t> It is subject to actual user condition even after discharge of export obligation. </a:t>
            </a:r>
          </a:p>
          <a:p>
            <a:pPr algn="just">
              <a:lnSpc>
                <a:spcPct val="170000"/>
              </a:lnSpc>
            </a:pPr>
            <a:r>
              <a:rPr lang="en-US" sz="2500" dirty="0">
                <a:latin typeface="+mj-lt"/>
              </a:rPr>
              <a:t>The purpose of this scheme is to make India’s products competitive in the global market. When duties paid on raw materials are saved, it automatically brings down the cost of the final export product.</a:t>
            </a:r>
          </a:p>
        </p:txBody>
      </p:sp>
    </p:spTree>
  </p:cSld>
  <p:clrMapOvr>
    <a:overrideClrMapping bg1="lt1" tx1="dk1" bg2="lt2" tx2="dk2" accent1="accent1" accent2="accent2" accent3="accent3" accent4="accent4" accent5="accent5" accent6="accent6" hlink="hlink" folHlink="folHlink"/>
  </p:clrMapOvr>
</p:sld>
</file>

<file path=ppt/slides/slide26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A740-D266-310F-CAED-4B7815D8AF8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2CA071B-9612-CCEE-958A-B78A27289484}"/>
              </a:ext>
            </a:extLst>
          </p:cNvPr>
          <p:cNvSpPr>
            <a:spLocks noGrp="1"/>
          </p:cNvSpPr>
          <p:nvPr>
            <p:ph idx="1"/>
          </p:nvPr>
        </p:nvSpPr>
        <p:spPr/>
        <p:txBody>
          <a:bodyPr/>
          <a:lstStyle/>
          <a:p>
            <a:pPr algn="just">
              <a:lnSpc>
                <a:spcPct val="150000"/>
              </a:lnSpc>
            </a:pPr>
            <a:r>
              <a:rPr lang="en-US" dirty="0">
                <a:latin typeface="+mj-lt"/>
              </a:rPr>
              <a:t>RoDTEP is a WTO compliant Scheme and follows the global principle that the taxes/duties should not be exported, they should be either exempted or remitted to exporters, to make the goods competitive in the global market. </a:t>
            </a:r>
          </a:p>
          <a:p>
            <a:pPr algn="just">
              <a:lnSpc>
                <a:spcPct val="150000"/>
              </a:lnSpc>
            </a:pPr>
            <a:r>
              <a:rPr lang="en-US" dirty="0">
                <a:latin typeface="+mj-lt"/>
              </a:rPr>
              <a:t>The RoDTEP Scheme will be administered by the Department of Revenue and its implementation will be done by the customs. </a:t>
            </a:r>
          </a:p>
          <a:p>
            <a:pPr algn="just">
              <a:lnSpc>
                <a:spcPct val="150000"/>
              </a:lnSpc>
            </a:pPr>
            <a:r>
              <a:rPr lang="en-US" dirty="0">
                <a:latin typeface="+mj-lt"/>
              </a:rPr>
              <a:t>RoDTEP has been made effective for exports from 1st January 2021</a:t>
            </a:r>
            <a:endParaRPr lang="en-IN" dirty="0">
              <a:latin typeface="+mj-lt"/>
            </a:endParaRPr>
          </a:p>
        </p:txBody>
      </p:sp>
    </p:spTree>
    <p:extLst>
      <p:ext uri="{BB962C8B-B14F-4D97-AF65-F5344CB8AC3E}">
        <p14:creationId xmlns:p14="http://schemas.microsoft.com/office/powerpoint/2010/main" val="2861595331"/>
      </p:ext>
    </p:extLst>
  </p:cSld>
  <p:clrMapOvr>
    <a:overrideClrMapping bg1="lt1" tx1="dk1" bg2="lt2" tx2="dk2" accent1="accent1" accent2="accent2" accent3="accent3" accent4="accent4" accent5="accent5" accent6="accent6" hlink="hlink" folHlink="folHlink"/>
  </p:clrMapOvr>
</p:sld>
</file>

<file path=ppt/slides/slide26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0735-8B05-BED0-C718-459C4B4293FF}"/>
              </a:ext>
            </a:extLst>
          </p:cNvPr>
          <p:cNvSpPr>
            <a:spLocks noGrp="1"/>
          </p:cNvSpPr>
          <p:nvPr>
            <p:ph type="title"/>
          </p:nvPr>
        </p:nvSpPr>
        <p:spPr/>
        <p:txBody>
          <a:bodyPr/>
          <a:lstStyle/>
          <a:p>
            <a:r>
              <a:rPr lang="en-US" dirty="0"/>
              <a:t>OBJECTIVE OF THE RoDTEP SCHEME:</a:t>
            </a:r>
            <a:endParaRPr lang="en-IN" dirty="0"/>
          </a:p>
        </p:txBody>
      </p:sp>
      <p:sp>
        <p:nvSpPr>
          <p:cNvPr id="3" name="Content Placeholder 2">
            <a:extLst>
              <a:ext uri="{FF2B5EF4-FFF2-40B4-BE49-F238E27FC236}">
                <a16:creationId xmlns:a16="http://schemas.microsoft.com/office/drawing/2014/main" id="{602E75EA-78ED-B2B9-7B6D-43188EA44546}"/>
              </a:ext>
            </a:extLst>
          </p:cNvPr>
          <p:cNvSpPr>
            <a:spLocks noGrp="1"/>
          </p:cNvSpPr>
          <p:nvPr>
            <p:ph idx="1"/>
          </p:nvPr>
        </p:nvSpPr>
        <p:spPr/>
        <p:txBody>
          <a:bodyPr>
            <a:normAutofit fontScale="77500" lnSpcReduction="20000"/>
          </a:bodyPr>
          <a:lstStyle/>
          <a:p>
            <a:pPr>
              <a:lnSpc>
                <a:spcPct val="160000"/>
              </a:lnSpc>
            </a:pPr>
            <a:r>
              <a:rPr lang="en-US" dirty="0">
                <a:latin typeface="+mj-lt"/>
              </a:rPr>
              <a:t>Para 4.54 of the Foreign Trade Policy (Inserted vide DGFT Notification No. 19/2015-20 dated 17.08.2021) deals with the objective of the scheme. </a:t>
            </a:r>
          </a:p>
          <a:p>
            <a:pPr>
              <a:lnSpc>
                <a:spcPct val="160000"/>
              </a:lnSpc>
            </a:pPr>
            <a:r>
              <a:rPr lang="en-US" dirty="0">
                <a:latin typeface="+mj-lt"/>
              </a:rPr>
              <a:t>As per Para 4.54 of the FTP, the RoDTEP Scheme’s objective is to refund, currently un-refunded: </a:t>
            </a:r>
          </a:p>
          <a:p>
            <a:pPr>
              <a:lnSpc>
                <a:spcPct val="160000"/>
              </a:lnSpc>
            </a:pPr>
            <a:r>
              <a:rPr lang="en-US" dirty="0">
                <a:latin typeface="+mj-lt"/>
              </a:rPr>
              <a:t>a. Duties/taxes/levies, at the Central, State and local level, borne on the exported product, including prior stage cumulative indirect taxes on goods and services used in the production of the exported product; and </a:t>
            </a:r>
          </a:p>
          <a:p>
            <a:pPr>
              <a:lnSpc>
                <a:spcPct val="160000"/>
              </a:lnSpc>
            </a:pPr>
            <a:r>
              <a:rPr lang="en-US" dirty="0">
                <a:latin typeface="+mj-lt"/>
              </a:rPr>
              <a:t>b. Such indirect Duties/ taxes/levies in respect of distribution of exported product.</a:t>
            </a:r>
          </a:p>
          <a:p>
            <a:pPr>
              <a:lnSpc>
                <a:spcPct val="160000"/>
              </a:lnSpc>
            </a:pPr>
            <a:r>
              <a:rPr lang="en-US" dirty="0">
                <a:latin typeface="+mj-lt"/>
              </a:rPr>
              <a:t> The rebate under the Scheme shall not be available in respect of duties and taxes already exempted or remitted or credited.</a:t>
            </a:r>
            <a:endParaRPr lang="en-IN" dirty="0">
              <a:latin typeface="+mj-lt"/>
            </a:endParaRPr>
          </a:p>
        </p:txBody>
      </p:sp>
    </p:spTree>
    <p:extLst>
      <p:ext uri="{BB962C8B-B14F-4D97-AF65-F5344CB8AC3E}">
        <p14:creationId xmlns:p14="http://schemas.microsoft.com/office/powerpoint/2010/main" val="3572859491"/>
      </p:ext>
    </p:extLst>
  </p:cSld>
  <p:clrMapOvr>
    <a:overrideClrMapping bg1="lt1" tx1="dk1" bg2="lt2" tx2="dk2" accent1="accent1" accent2="accent2" accent3="accent3" accent4="accent4" accent5="accent5" accent6="accent6" hlink="hlink" folHlink="folHlink"/>
  </p:clrMapOvr>
</p:sld>
</file>

<file path=ppt/slides/slide26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98A9-574F-DD9E-78A6-0EE98C55F3CE}"/>
              </a:ext>
            </a:extLst>
          </p:cNvPr>
          <p:cNvSpPr>
            <a:spLocks noGrp="1"/>
          </p:cNvSpPr>
          <p:nvPr>
            <p:ph type="title"/>
          </p:nvPr>
        </p:nvSpPr>
        <p:spPr>
          <a:xfrm>
            <a:off x="609600" y="704088"/>
            <a:ext cx="10972800" cy="581248"/>
          </a:xfrm>
        </p:spPr>
        <p:txBody>
          <a:bodyPr>
            <a:normAutofit fontScale="90000"/>
          </a:bodyPr>
          <a:lstStyle/>
          <a:p>
            <a:r>
              <a:rPr lang="en-US" dirty="0"/>
              <a:t>OPERATING PRINCIPLES OF RoDTEP SCHEME</a:t>
            </a:r>
            <a:endParaRPr lang="en-IN" dirty="0"/>
          </a:p>
        </p:txBody>
      </p:sp>
      <p:sp>
        <p:nvSpPr>
          <p:cNvPr id="3" name="Content Placeholder 2">
            <a:extLst>
              <a:ext uri="{FF2B5EF4-FFF2-40B4-BE49-F238E27FC236}">
                <a16:creationId xmlns:a16="http://schemas.microsoft.com/office/drawing/2014/main" id="{C7BB46F0-4177-AD92-C385-F823A05E3988}"/>
              </a:ext>
            </a:extLst>
          </p:cNvPr>
          <p:cNvSpPr>
            <a:spLocks noGrp="1"/>
          </p:cNvSpPr>
          <p:nvPr>
            <p:ph idx="1"/>
          </p:nvPr>
        </p:nvSpPr>
        <p:spPr>
          <a:xfrm>
            <a:off x="609600" y="1285336"/>
            <a:ext cx="10972800" cy="5039264"/>
          </a:xfrm>
        </p:spPr>
        <p:txBody>
          <a:bodyPr>
            <a:normAutofit fontScale="62500" lnSpcReduction="20000"/>
          </a:bodyPr>
          <a:lstStyle/>
          <a:p>
            <a:pPr algn="just">
              <a:lnSpc>
                <a:spcPct val="150000"/>
              </a:lnSpc>
            </a:pPr>
            <a:r>
              <a:rPr lang="en-US" dirty="0">
                <a:latin typeface="+mj-lt"/>
              </a:rPr>
              <a:t>The operating principles of the scheme has been envisaged under Para 4.54 of the Foreign Trade Policy (inserted vide DGFT Notification No. 19/2015-20 dated 17.08.2021) which are as follows:</a:t>
            </a:r>
          </a:p>
          <a:p>
            <a:pPr algn="just">
              <a:lnSpc>
                <a:spcPct val="150000"/>
              </a:lnSpc>
            </a:pPr>
            <a:r>
              <a:rPr lang="en-US" dirty="0">
                <a:latin typeface="+mj-lt"/>
              </a:rPr>
              <a:t>I. The determination of ceiling rates under the Scheme will be done by a Committee in the Department of Revenue/Drawback Division with suitable representation of the </a:t>
            </a:r>
            <a:r>
              <a:rPr lang="en-US" dirty="0" err="1">
                <a:latin typeface="+mj-lt"/>
              </a:rPr>
              <a:t>DoC</a:t>
            </a:r>
            <a:r>
              <a:rPr lang="en-US" dirty="0">
                <a:latin typeface="+mj-lt"/>
              </a:rPr>
              <a:t>/DGFT, line ministries and experts, on the sectors prioritized by Department of Commerce and Department of Revenue. </a:t>
            </a:r>
          </a:p>
          <a:p>
            <a:pPr algn="just">
              <a:lnSpc>
                <a:spcPct val="150000"/>
              </a:lnSpc>
            </a:pPr>
            <a:r>
              <a:rPr lang="en-US" dirty="0">
                <a:latin typeface="+mj-lt"/>
              </a:rPr>
              <a:t>II. The overall budget/outlay for the RoDTEP Scheme would be finalized by the Ministry of Finance in consultation with Department of Commerce (</a:t>
            </a:r>
            <a:r>
              <a:rPr lang="en-US" dirty="0" err="1">
                <a:latin typeface="+mj-lt"/>
              </a:rPr>
              <a:t>DoC</a:t>
            </a:r>
            <a:r>
              <a:rPr lang="en-US" dirty="0">
                <a:latin typeface="+mj-lt"/>
              </a:rPr>
              <a:t>), taking into account all relevant factors</a:t>
            </a:r>
          </a:p>
          <a:p>
            <a:pPr algn="just">
              <a:lnSpc>
                <a:spcPct val="150000"/>
              </a:lnSpc>
            </a:pPr>
            <a:r>
              <a:rPr lang="en-US" dirty="0">
                <a:latin typeface="+mj-lt"/>
              </a:rPr>
              <a:t>III. The Scheme will operate in a Budgetary framework for each financial year and necessary calibrations and revisions shall be made to the Scheme benefits, as and when required, so that the projected remissions for each financial year are managed within the approved Budget of the Scheme. No provision for remission of arrears or contingent liabilities is permissible under the Scheme to be carried over to the next financial year.</a:t>
            </a:r>
          </a:p>
          <a:p>
            <a:pPr algn="just">
              <a:lnSpc>
                <a:spcPct val="150000"/>
              </a:lnSpc>
            </a:pPr>
            <a:r>
              <a:rPr lang="en-US" dirty="0">
                <a:latin typeface="+mj-lt"/>
              </a:rPr>
              <a:t>IV. The sequence of introduction of the Scheme across sectors, prioritization of the sectors to be covered, degree of benefit to be given on various items within the rates set by the Committee and within a ceiling as may be prescribed, on the per item/total overall benefit amount permissible, within the overall budget/ outlay finalized, will be decided and notified by the Department of Commerce (</a:t>
            </a:r>
            <a:r>
              <a:rPr lang="en-US" dirty="0" err="1">
                <a:latin typeface="+mj-lt"/>
              </a:rPr>
              <a:t>DoC</a:t>
            </a:r>
            <a:r>
              <a:rPr lang="en-US" dirty="0">
                <a:latin typeface="+mj-lt"/>
              </a:rPr>
              <a:t>) in consultation with Department of Revenue.</a:t>
            </a:r>
            <a:endParaRPr lang="en-IN" dirty="0">
              <a:latin typeface="+mj-lt"/>
            </a:endParaRPr>
          </a:p>
        </p:txBody>
      </p:sp>
    </p:spTree>
    <p:extLst>
      <p:ext uri="{BB962C8B-B14F-4D97-AF65-F5344CB8AC3E}">
        <p14:creationId xmlns:p14="http://schemas.microsoft.com/office/powerpoint/2010/main" val="955503174"/>
      </p:ext>
    </p:extLst>
  </p:cSld>
  <p:clrMapOvr>
    <a:overrideClrMapping bg1="lt1" tx1="dk1" bg2="lt2" tx2="dk2" accent1="accent1" accent2="accent2" accent3="accent3" accent4="accent4" accent5="accent5" accent6="accent6" hlink="hlink" folHlink="folHlink"/>
  </p:clrMapOvr>
</p:sld>
</file>

<file path=ppt/slides/slide26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0638-464A-4941-6407-A55277F8A746}"/>
              </a:ext>
            </a:extLst>
          </p:cNvPr>
          <p:cNvSpPr>
            <a:spLocks noGrp="1"/>
          </p:cNvSpPr>
          <p:nvPr>
            <p:ph type="title"/>
          </p:nvPr>
        </p:nvSpPr>
        <p:spPr/>
        <p:txBody>
          <a:bodyPr>
            <a:normAutofit fontScale="90000"/>
          </a:bodyPr>
          <a:lstStyle/>
          <a:p>
            <a:br>
              <a:rPr lang="en-US" b="1" i="0" dirty="0">
                <a:solidFill>
                  <a:srgbClr val="314259"/>
                </a:solidFill>
                <a:effectLst/>
                <a:latin typeface="Gilroy"/>
              </a:rPr>
            </a:br>
            <a:r>
              <a:rPr lang="en-US" sz="3100" b="1" i="0" dirty="0">
                <a:solidFill>
                  <a:srgbClr val="314259"/>
                </a:solidFill>
                <a:effectLst/>
                <a:latin typeface="Gilroy"/>
              </a:rPr>
              <a:t>Eligibility  to obtain benefits of the RoDTEP scheme</a:t>
            </a:r>
            <a:endParaRPr lang="en-IN" sz="3100" dirty="0"/>
          </a:p>
        </p:txBody>
      </p:sp>
      <p:sp>
        <p:nvSpPr>
          <p:cNvPr id="3" name="Content Placeholder 2">
            <a:extLst>
              <a:ext uri="{FF2B5EF4-FFF2-40B4-BE49-F238E27FC236}">
                <a16:creationId xmlns:a16="http://schemas.microsoft.com/office/drawing/2014/main" id="{E7DCA162-1770-B165-0760-6A28C6C2081B}"/>
              </a:ext>
            </a:extLst>
          </p:cNvPr>
          <p:cNvSpPr>
            <a:spLocks noGrp="1"/>
          </p:cNvSpPr>
          <p:nvPr>
            <p:ph idx="1"/>
          </p:nvPr>
        </p:nvSpPr>
        <p:spPr/>
        <p:txBody>
          <a:bodyPr>
            <a:normAutofit fontScale="62500" lnSpcReduction="20000"/>
          </a:bodyPr>
          <a:lstStyle/>
          <a:p>
            <a:pPr algn="just">
              <a:lnSpc>
                <a:spcPct val="170000"/>
              </a:lnSpc>
              <a:buFont typeface="Arial" panose="020B0604020202020204" pitchFamily="34" charset="0"/>
              <a:buChar char="•"/>
            </a:pPr>
            <a:r>
              <a:rPr lang="en-US" b="0" i="0" dirty="0">
                <a:solidFill>
                  <a:srgbClr val="314259"/>
                </a:solidFill>
                <a:effectLst/>
                <a:latin typeface="Gilroy"/>
              </a:rPr>
              <a:t>All sectors, including the textiles sector, may enjoy the benefits of the RoDTEP Scheme. Labor-intensive sectors that enjoy benefits under the MEIS Scheme will be given a priority.</a:t>
            </a:r>
          </a:p>
          <a:p>
            <a:pPr algn="just">
              <a:lnSpc>
                <a:spcPct val="170000"/>
              </a:lnSpc>
              <a:buFont typeface="Arial" panose="020B0604020202020204" pitchFamily="34" charset="0"/>
              <a:buChar char="•"/>
            </a:pPr>
            <a:r>
              <a:rPr lang="en-US" b="0" i="0" dirty="0">
                <a:solidFill>
                  <a:srgbClr val="314259"/>
                </a:solidFill>
                <a:effectLst/>
                <a:latin typeface="Gilroy"/>
              </a:rPr>
              <a:t>Manufacturer exporters and merchant exporters (traders) are both eligible for the benefits of this scheme.</a:t>
            </a:r>
          </a:p>
          <a:p>
            <a:pPr algn="just">
              <a:lnSpc>
                <a:spcPct val="170000"/>
              </a:lnSpc>
              <a:buFont typeface="Arial" panose="020B0604020202020204" pitchFamily="34" charset="0"/>
              <a:buChar char="•"/>
            </a:pPr>
            <a:r>
              <a:rPr lang="en-US" b="0" i="0" dirty="0">
                <a:solidFill>
                  <a:srgbClr val="314259"/>
                </a:solidFill>
                <a:effectLst/>
                <a:latin typeface="Gilroy"/>
              </a:rPr>
              <a:t>There is no particular turnover threshold to claim the RoDTEP.</a:t>
            </a:r>
          </a:p>
          <a:p>
            <a:pPr algn="just">
              <a:lnSpc>
                <a:spcPct val="170000"/>
              </a:lnSpc>
              <a:buFont typeface="Arial" panose="020B0604020202020204" pitchFamily="34" charset="0"/>
              <a:buChar char="•"/>
            </a:pPr>
            <a:r>
              <a:rPr lang="en-US" b="0" i="0" dirty="0">
                <a:solidFill>
                  <a:srgbClr val="314259"/>
                </a:solidFill>
                <a:effectLst/>
                <a:latin typeface="Gilroy"/>
              </a:rPr>
              <a:t>Re-exported products are not eligible under this scheme.</a:t>
            </a:r>
          </a:p>
          <a:p>
            <a:pPr algn="just">
              <a:lnSpc>
                <a:spcPct val="170000"/>
              </a:lnSpc>
              <a:buFont typeface="Arial" panose="020B0604020202020204" pitchFamily="34" charset="0"/>
              <a:buChar char="•"/>
            </a:pPr>
            <a:r>
              <a:rPr lang="en-US" b="0" i="0" dirty="0">
                <a:solidFill>
                  <a:srgbClr val="314259"/>
                </a:solidFill>
                <a:effectLst/>
                <a:latin typeface="Gilroy"/>
              </a:rPr>
              <a:t>To be eligible to avail the benefits of this scheme, the exported products need to have the </a:t>
            </a:r>
            <a:r>
              <a:rPr lang="en-US" b="1" i="0" dirty="0">
                <a:solidFill>
                  <a:srgbClr val="314259"/>
                </a:solidFill>
                <a:effectLst/>
                <a:latin typeface="Gilroy"/>
              </a:rPr>
              <a:t>country of origin as India.</a:t>
            </a:r>
          </a:p>
          <a:p>
            <a:pPr algn="just">
              <a:lnSpc>
                <a:spcPct val="170000"/>
              </a:lnSpc>
              <a:buFont typeface="Arial" panose="020B0604020202020204" pitchFamily="34" charset="0"/>
              <a:buChar char="•"/>
            </a:pPr>
            <a:r>
              <a:rPr lang="en-US" b="0" i="0" dirty="0">
                <a:solidFill>
                  <a:srgbClr val="314259"/>
                </a:solidFill>
                <a:effectLst/>
                <a:latin typeface="Gilroy"/>
              </a:rPr>
              <a:t>Special Economic Zone Units and Export Oriented Units are also eligible to claim the benefits under this scheme.</a:t>
            </a:r>
          </a:p>
          <a:p>
            <a:pPr algn="just">
              <a:lnSpc>
                <a:spcPct val="170000"/>
              </a:lnSpc>
              <a:buFont typeface="Arial" panose="020B0604020202020204" pitchFamily="34" charset="0"/>
              <a:buChar char="•"/>
            </a:pPr>
            <a:r>
              <a:rPr lang="en-US" b="0" i="0" dirty="0">
                <a:solidFill>
                  <a:srgbClr val="314259"/>
                </a:solidFill>
                <a:effectLst/>
                <a:latin typeface="Gilroy"/>
              </a:rPr>
              <a:t>Where goods have been exported via courier through e-commerce platforms, RoDTEP scheme applies to them as well.</a:t>
            </a:r>
          </a:p>
          <a:p>
            <a:pPr algn="just">
              <a:lnSpc>
                <a:spcPct val="170000"/>
              </a:lnSpc>
            </a:pPr>
            <a:endParaRPr lang="en-IN" dirty="0"/>
          </a:p>
        </p:txBody>
      </p:sp>
    </p:spTree>
    <p:extLst>
      <p:ext uri="{BB962C8B-B14F-4D97-AF65-F5344CB8AC3E}">
        <p14:creationId xmlns:p14="http://schemas.microsoft.com/office/powerpoint/2010/main" val="2240491220"/>
      </p:ext>
    </p:extLst>
  </p:cSld>
  <p:clrMapOvr>
    <a:overrideClrMapping bg1="lt1" tx1="dk1" bg2="lt2" tx2="dk2" accent1="accent1" accent2="accent2" accent3="accent3" accent4="accent4" accent5="accent5" accent6="accent6" hlink="hlink" folHlink="folHlink"/>
  </p:clrMapOvr>
</p:sld>
</file>

<file path=ppt/slides/slide26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25DF-77C1-146C-0207-D1328F7105BF}"/>
              </a:ext>
            </a:extLst>
          </p:cNvPr>
          <p:cNvSpPr>
            <a:spLocks noGrp="1"/>
          </p:cNvSpPr>
          <p:nvPr>
            <p:ph type="title"/>
          </p:nvPr>
        </p:nvSpPr>
        <p:spPr>
          <a:xfrm>
            <a:off x="609600" y="704088"/>
            <a:ext cx="10972800" cy="572621"/>
          </a:xfrm>
        </p:spPr>
        <p:txBody>
          <a:bodyPr>
            <a:normAutofit fontScale="90000"/>
          </a:bodyPr>
          <a:lstStyle/>
          <a:p>
            <a:br>
              <a:rPr lang="en-US" b="1" i="0" dirty="0">
                <a:solidFill>
                  <a:srgbClr val="314259"/>
                </a:solidFill>
                <a:effectLst/>
                <a:latin typeface="Gilroy"/>
              </a:rPr>
            </a:br>
            <a:r>
              <a:rPr lang="en-US" b="1" i="0" dirty="0">
                <a:solidFill>
                  <a:srgbClr val="314259"/>
                </a:solidFill>
                <a:effectLst/>
                <a:latin typeface="Gilroy"/>
              </a:rPr>
              <a:t>Availing benefits under RoDTEP Scheme</a:t>
            </a:r>
            <a:endParaRPr lang="en-IN" dirty="0"/>
          </a:p>
        </p:txBody>
      </p:sp>
      <p:sp>
        <p:nvSpPr>
          <p:cNvPr id="3" name="Content Placeholder 2">
            <a:extLst>
              <a:ext uri="{FF2B5EF4-FFF2-40B4-BE49-F238E27FC236}">
                <a16:creationId xmlns:a16="http://schemas.microsoft.com/office/drawing/2014/main" id="{CBF2D91A-1DF9-BCB4-0078-6B297B00F0DE}"/>
              </a:ext>
            </a:extLst>
          </p:cNvPr>
          <p:cNvSpPr>
            <a:spLocks noGrp="1"/>
          </p:cNvSpPr>
          <p:nvPr>
            <p:ph idx="1"/>
          </p:nvPr>
        </p:nvSpPr>
        <p:spPr>
          <a:xfrm>
            <a:off x="609600" y="1380226"/>
            <a:ext cx="10972800" cy="5213614"/>
          </a:xfrm>
        </p:spPr>
        <p:txBody>
          <a:bodyPr>
            <a:normAutofit fontScale="40000" lnSpcReduction="20000"/>
          </a:bodyPr>
          <a:lstStyle/>
          <a:p>
            <a:pPr algn="just">
              <a:lnSpc>
                <a:spcPct val="170000"/>
              </a:lnSpc>
            </a:pPr>
            <a:r>
              <a:rPr lang="en-US" sz="5600" b="0" i="0" dirty="0">
                <a:solidFill>
                  <a:srgbClr val="314259"/>
                </a:solidFill>
                <a:effectLst/>
                <a:latin typeface="Calibri" panose="020F0502020204030204" pitchFamily="34" charset="0"/>
                <a:ea typeface="Calibri" panose="020F0502020204030204" pitchFamily="34" charset="0"/>
                <a:cs typeface="Calibri" panose="020F0502020204030204" pitchFamily="34" charset="0"/>
              </a:rPr>
              <a:t>The </a:t>
            </a:r>
            <a:r>
              <a:rPr lang="en-US" sz="5600" dirty="0">
                <a:solidFill>
                  <a:srgbClr val="314259"/>
                </a:solidFill>
                <a:latin typeface="Calibri" panose="020F0502020204030204" pitchFamily="34" charset="0"/>
                <a:ea typeface="Calibri" panose="020F0502020204030204" pitchFamily="34" charset="0"/>
                <a:cs typeface="Calibri" panose="020F0502020204030204" pitchFamily="34" charset="0"/>
              </a:rPr>
              <a:t>ICEGATE portal</a:t>
            </a:r>
            <a:r>
              <a:rPr lang="en-US" sz="5600" b="0" i="0" dirty="0">
                <a:solidFill>
                  <a:srgbClr val="314259"/>
                </a:solidFill>
                <a:effectLst/>
                <a:latin typeface="Calibri" panose="020F0502020204030204" pitchFamily="34" charset="0"/>
                <a:ea typeface="Calibri" panose="020F0502020204030204" pitchFamily="34" charset="0"/>
                <a:cs typeface="Calibri" panose="020F0502020204030204" pitchFamily="34" charset="0"/>
              </a:rPr>
              <a:t> (Indian Customs Electronic Gateway) will contain the details regarding the credits availed by the exporter. At the port, the exporter must indicate in the shipping bill the details regarding the claim of the RoDTEP benefit with regard to a particular item of export and generate a credit scrip for it. These credit scrips are then used to pay basic customs duties, claim rebates or can be transferred to other importers, as the case may be.</a:t>
            </a:r>
          </a:p>
          <a:p>
            <a:pPr algn="just">
              <a:lnSpc>
                <a:spcPct val="170000"/>
              </a:lnSpc>
            </a:pPr>
            <a:r>
              <a:rPr lang="en-US" sz="5600" b="0" i="0" dirty="0">
                <a:solidFill>
                  <a:srgbClr val="314259"/>
                </a:solidFill>
                <a:effectLst/>
                <a:latin typeface="Calibri" panose="020F0502020204030204" pitchFamily="34" charset="0"/>
                <a:ea typeface="Calibri" panose="020F0502020204030204" pitchFamily="34" charset="0"/>
                <a:cs typeface="Calibri" panose="020F0502020204030204" pitchFamily="34" charset="0"/>
              </a:rPr>
              <a:t>The process for the generation and claiming of scrips under the RoDTEP scheme are as follows-</a:t>
            </a:r>
          </a:p>
          <a:p>
            <a:pPr algn="just">
              <a:lnSpc>
                <a:spcPct val="170000"/>
              </a:lnSpc>
              <a:buFont typeface="Arial" panose="020B0604020202020204" pitchFamily="34" charset="0"/>
              <a:buChar char="•"/>
            </a:pPr>
            <a:r>
              <a:rPr lang="en-US" sz="5600" b="0" i="0" dirty="0">
                <a:solidFill>
                  <a:srgbClr val="314259"/>
                </a:solidFill>
                <a:effectLst/>
                <a:latin typeface="Calibri" panose="020F0502020204030204" pitchFamily="34" charset="0"/>
                <a:ea typeface="Calibri" panose="020F0502020204030204" pitchFamily="34" charset="0"/>
                <a:cs typeface="Calibri" panose="020F0502020204030204" pitchFamily="34" charset="0"/>
              </a:rPr>
              <a:t>The exporter should make a declaration of the claim for RoDTEP in the shipping bill.</a:t>
            </a:r>
          </a:p>
          <a:p>
            <a:pPr algn="just">
              <a:lnSpc>
                <a:spcPct val="170000"/>
              </a:lnSpc>
            </a:pPr>
            <a:endParaRPr lang="en-IN" dirty="0"/>
          </a:p>
        </p:txBody>
      </p:sp>
    </p:spTree>
    <p:extLst>
      <p:ext uri="{BB962C8B-B14F-4D97-AF65-F5344CB8AC3E}">
        <p14:creationId xmlns:p14="http://schemas.microsoft.com/office/powerpoint/2010/main" val="2857680041"/>
      </p:ext>
    </p:extLst>
  </p:cSld>
  <p:clrMapOvr>
    <a:overrideClrMapping bg1="lt1" tx1="dk1" bg2="lt2" tx2="dk2" accent1="accent1" accent2="accent2" accent3="accent3" accent4="accent4" accent5="accent5" accent6="accent6" hlink="hlink" folHlink="folHlink"/>
  </p:clrMapOvr>
</p:sld>
</file>

<file path=ppt/slides/slide26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0834-5F3D-9637-8BA6-4F5AEC23C32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03EE23F-23BA-3147-4D19-D06F33509FE2}"/>
              </a:ext>
            </a:extLst>
          </p:cNvPr>
          <p:cNvSpPr>
            <a:spLocks noGrp="1"/>
          </p:cNvSpPr>
          <p:nvPr>
            <p:ph idx="1"/>
          </p:nvPr>
        </p:nvSpPr>
        <p:spPr/>
        <p:txBody>
          <a:bodyPr>
            <a:normAutofit fontScale="55000" lnSpcReduction="20000"/>
          </a:bodyPr>
          <a:lstStyle/>
          <a:p>
            <a:pPr algn="just">
              <a:lnSpc>
                <a:spcPct val="170000"/>
              </a:lnSpc>
              <a:buFont typeface="Arial" panose="020B0604020202020204" pitchFamily="34" charset="0"/>
              <a:buChar char="•"/>
            </a:pPr>
            <a:r>
              <a:rPr lang="en-US" sz="2800" b="0" i="0" dirty="0">
                <a:solidFill>
                  <a:srgbClr val="314259"/>
                </a:solidFill>
                <a:effectLst/>
                <a:latin typeface="Calibri" panose="020F0502020204030204" pitchFamily="34" charset="0"/>
                <a:ea typeface="Calibri" panose="020F0502020204030204" pitchFamily="34" charset="0"/>
                <a:cs typeface="Calibri" panose="020F0502020204030204" pitchFamily="34" charset="0"/>
              </a:rPr>
              <a:t>Once the Export General Manifest (EGM) is filed, the claim will be processed by the Customs.</a:t>
            </a:r>
          </a:p>
          <a:p>
            <a:pPr algn="just">
              <a:lnSpc>
                <a:spcPct val="170000"/>
              </a:lnSpc>
              <a:buFont typeface="Arial" panose="020B0604020202020204" pitchFamily="34" charset="0"/>
              <a:buChar char="•"/>
            </a:pPr>
            <a:r>
              <a:rPr lang="en-US" sz="2800" b="0" i="0" dirty="0">
                <a:solidFill>
                  <a:srgbClr val="314259"/>
                </a:solidFill>
                <a:effectLst/>
                <a:latin typeface="Calibri" panose="020F0502020204030204" pitchFamily="34" charset="0"/>
                <a:ea typeface="Calibri" panose="020F0502020204030204" pitchFamily="34" charset="0"/>
                <a:cs typeface="Calibri" panose="020F0502020204030204" pitchFamily="34" charset="0"/>
              </a:rPr>
              <a:t>After processing the claim, a scroll with all individual Shipping Bills for the admissible amount will be generated and available in the users account at ICEGATE portal.</a:t>
            </a:r>
          </a:p>
          <a:p>
            <a:pPr algn="just">
              <a:lnSpc>
                <a:spcPct val="170000"/>
              </a:lnSpc>
              <a:buFont typeface="Arial" panose="020B0604020202020204" pitchFamily="34" charset="0"/>
              <a:buChar char="•"/>
            </a:pPr>
            <a:r>
              <a:rPr lang="en-US" sz="2800" b="0" i="0" dirty="0">
                <a:solidFill>
                  <a:srgbClr val="314259"/>
                </a:solidFill>
                <a:effectLst/>
                <a:latin typeface="Calibri" panose="020F0502020204030204" pitchFamily="34" charset="0"/>
                <a:ea typeface="Calibri" panose="020F0502020204030204" pitchFamily="34" charset="0"/>
                <a:cs typeface="Calibri" panose="020F0502020204030204" pitchFamily="34" charset="0"/>
              </a:rPr>
              <a:t>The exporter should log in to the ICEGATE portal and create a RoDTEP credit ledger account.</a:t>
            </a:r>
          </a:p>
          <a:p>
            <a:pPr algn="just">
              <a:lnSpc>
                <a:spcPct val="170000"/>
              </a:lnSpc>
              <a:buFont typeface="Arial" panose="020B0604020202020204" pitchFamily="34" charset="0"/>
              <a:buChar char="•"/>
            </a:pPr>
            <a:r>
              <a:rPr lang="en-US" sz="2800" b="0" i="0" dirty="0">
                <a:solidFill>
                  <a:srgbClr val="314259"/>
                </a:solidFill>
                <a:effectLst/>
                <a:latin typeface="Calibri" panose="020F0502020204030204" pitchFamily="34" charset="0"/>
                <a:ea typeface="Calibri" panose="020F0502020204030204" pitchFamily="34" charset="0"/>
                <a:cs typeface="Calibri" panose="020F0502020204030204" pitchFamily="34" charset="0"/>
              </a:rPr>
              <a:t>After the RoDTEP credit ledger account is created, the exporters can log in to their accounts and generate scrips by selecting the relevant shipping bills.</a:t>
            </a:r>
          </a:p>
          <a:p>
            <a:pPr algn="just">
              <a:lnSpc>
                <a:spcPct val="170000"/>
              </a:lnSpc>
              <a:buFont typeface="Arial" panose="020B0604020202020204" pitchFamily="34" charset="0"/>
              <a:buChar char="•"/>
            </a:pPr>
            <a:r>
              <a:rPr lang="en-US" sz="2800" b="0" i="0" dirty="0">
                <a:solidFill>
                  <a:srgbClr val="314259"/>
                </a:solidFill>
                <a:effectLst/>
                <a:latin typeface="Calibri" panose="020F0502020204030204" pitchFamily="34" charset="0"/>
                <a:ea typeface="Calibri" panose="020F0502020204030204" pitchFamily="34" charset="0"/>
                <a:cs typeface="Calibri" panose="020F0502020204030204" pitchFamily="34" charset="0"/>
              </a:rPr>
              <a:t>Once, the scrips are generated, the refund will be credited and reflected in the exporter’s ledger account and will be available for </a:t>
            </a:r>
            <a:r>
              <a:rPr lang="en-US" sz="2800" b="0" i="0" dirty="0" err="1">
                <a:solidFill>
                  <a:srgbClr val="314259"/>
                </a:solidFill>
                <a:effectLst/>
                <a:latin typeface="Calibri" panose="020F0502020204030204" pitchFamily="34" charset="0"/>
                <a:ea typeface="Calibri" panose="020F0502020204030204" pitchFamily="34" charset="0"/>
                <a:cs typeface="Calibri" panose="020F0502020204030204" pitchFamily="34" charset="0"/>
              </a:rPr>
              <a:t>utilisation</a:t>
            </a:r>
            <a:r>
              <a:rPr lang="en-US" sz="2800" b="0" i="0" dirty="0">
                <a:solidFill>
                  <a:srgbClr val="314259"/>
                </a:solidFill>
                <a:effectLst/>
                <a:latin typeface="Calibri" panose="020F0502020204030204" pitchFamily="34" charset="0"/>
                <a:ea typeface="Calibri" panose="020F0502020204030204" pitchFamily="34" charset="0"/>
                <a:cs typeface="Calibri" panose="020F0502020204030204" pitchFamily="34" charset="0"/>
              </a:rPr>
              <a:t> in payment of the eligible duties and during imports or for transfer to any other importers.</a:t>
            </a:r>
          </a:p>
          <a:p>
            <a:pPr algn="just">
              <a:lnSpc>
                <a:spcPct val="170000"/>
              </a:lnSpc>
              <a:buFont typeface="Arial" panose="020B0604020202020204" pitchFamily="34" charset="0"/>
              <a:buChar char="•"/>
            </a:pPr>
            <a:r>
              <a:rPr lang="en-US" sz="2800" b="0" i="0" dirty="0">
                <a:solidFill>
                  <a:srgbClr val="314259"/>
                </a:solidFill>
                <a:effectLst/>
                <a:latin typeface="Calibri" panose="020F0502020204030204" pitchFamily="34" charset="0"/>
                <a:ea typeface="Calibri" panose="020F0502020204030204" pitchFamily="34" charset="0"/>
                <a:cs typeface="Calibri" panose="020F0502020204030204" pitchFamily="34" charset="0"/>
              </a:rPr>
              <a:t>The Appendix 4 R of Handbook of Procedures can be accessed to check the rates</a:t>
            </a:r>
          </a:p>
          <a:p>
            <a:endParaRPr lang="en-IN" dirty="0"/>
          </a:p>
        </p:txBody>
      </p:sp>
    </p:spTree>
    <p:extLst>
      <p:ext uri="{BB962C8B-B14F-4D97-AF65-F5344CB8AC3E}">
        <p14:creationId xmlns:p14="http://schemas.microsoft.com/office/powerpoint/2010/main" val="3856237060"/>
      </p:ext>
    </p:extLst>
  </p:cSld>
  <p:clrMapOvr>
    <a:overrideClrMapping bg1="lt1" tx1="dk1" bg2="lt2" tx2="dk2" accent1="accent1" accent2="accent2" accent3="accent3" accent4="accent4" accent5="accent5" accent6="accent6" hlink="hlink" folHlink="folHlink"/>
  </p:clrMapOvr>
</p:sld>
</file>

<file path=ppt/slides/slide26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FBD6-243A-8E9A-489D-7E49DC6A50D1}"/>
              </a:ext>
            </a:extLst>
          </p:cNvPr>
          <p:cNvSpPr>
            <a:spLocks noGrp="1"/>
          </p:cNvSpPr>
          <p:nvPr>
            <p:ph type="title"/>
          </p:nvPr>
        </p:nvSpPr>
        <p:spPr/>
        <p:txBody>
          <a:bodyPr>
            <a:normAutofit/>
          </a:bodyPr>
          <a:lstStyle/>
          <a:p>
            <a:r>
              <a:rPr lang="en-US" sz="3200" dirty="0"/>
              <a:t>Ineligible categories under the Scheme for claiming benefit</a:t>
            </a:r>
            <a:endParaRPr lang="en-IN" sz="3200" dirty="0"/>
          </a:p>
        </p:txBody>
      </p:sp>
      <p:sp>
        <p:nvSpPr>
          <p:cNvPr id="3" name="Content Placeholder 2">
            <a:extLst>
              <a:ext uri="{FF2B5EF4-FFF2-40B4-BE49-F238E27FC236}">
                <a16:creationId xmlns:a16="http://schemas.microsoft.com/office/drawing/2014/main" id="{20BC1745-C8F0-C12C-CB09-A3618E072B0C}"/>
              </a:ext>
            </a:extLst>
          </p:cNvPr>
          <p:cNvSpPr>
            <a:spLocks noGrp="1"/>
          </p:cNvSpPr>
          <p:nvPr>
            <p:ph idx="1"/>
          </p:nvPr>
        </p:nvSpPr>
        <p:spPr/>
        <p:txBody>
          <a:bodyPr>
            <a:normAutofit fontScale="70000" lnSpcReduction="20000"/>
          </a:bodyPr>
          <a:lstStyle/>
          <a:p>
            <a:pPr algn="just">
              <a:lnSpc>
                <a:spcPct val="170000"/>
              </a:lnSpc>
            </a:pPr>
            <a:r>
              <a:rPr lang="en-US" dirty="0"/>
              <a:t>i. Exports of imported goods as per para 2.46 of FTP i.e. Import for Export; </a:t>
            </a:r>
          </a:p>
          <a:p>
            <a:pPr algn="just">
              <a:lnSpc>
                <a:spcPct val="170000"/>
              </a:lnSpc>
            </a:pPr>
            <a:r>
              <a:rPr lang="en-US" dirty="0"/>
              <a:t>ii. Exports through trans-shipments, meaning thereby exports originating in third country but trans-shipped through India; </a:t>
            </a:r>
          </a:p>
          <a:p>
            <a:pPr algn="just">
              <a:lnSpc>
                <a:spcPct val="170000"/>
              </a:lnSpc>
            </a:pPr>
            <a:r>
              <a:rPr lang="en-US" dirty="0"/>
              <a:t>iii. Export products which are subject to minimum export price or export duty; </a:t>
            </a:r>
          </a:p>
          <a:p>
            <a:pPr algn="just">
              <a:lnSpc>
                <a:spcPct val="170000"/>
              </a:lnSpc>
            </a:pPr>
            <a:r>
              <a:rPr lang="en-US" dirty="0"/>
              <a:t>iv. Products which are restricted for exports under Schedule-2 of Export Policy in ITC (HS); </a:t>
            </a:r>
          </a:p>
          <a:p>
            <a:pPr algn="just">
              <a:lnSpc>
                <a:spcPct val="170000"/>
              </a:lnSpc>
            </a:pPr>
            <a:r>
              <a:rPr lang="en-US" dirty="0"/>
              <a:t>v. Products which are prohibited for exports under Schedule-2 of Export Policy in ITC (HS); </a:t>
            </a:r>
          </a:p>
          <a:p>
            <a:pPr algn="just">
              <a:lnSpc>
                <a:spcPct val="170000"/>
              </a:lnSpc>
            </a:pPr>
            <a:r>
              <a:rPr lang="en-US" dirty="0"/>
              <a:t>vi. Deemed Exports;</a:t>
            </a:r>
          </a:p>
          <a:p>
            <a:pPr algn="just">
              <a:lnSpc>
                <a:spcPct val="170000"/>
              </a:lnSpc>
            </a:pPr>
            <a:r>
              <a:rPr lang="en-US" dirty="0"/>
              <a:t> vii. Supplies of products manufactured by DTA units to SEZ/FTWZ units; </a:t>
            </a:r>
          </a:p>
          <a:p>
            <a:pPr algn="just">
              <a:lnSpc>
                <a:spcPct val="170000"/>
              </a:lnSpc>
            </a:pPr>
            <a:r>
              <a:rPr lang="en-US" dirty="0"/>
              <a:t>viii. Products manufactured in EHTP and BTP;</a:t>
            </a:r>
          </a:p>
          <a:p>
            <a:pPr algn="just">
              <a:lnSpc>
                <a:spcPct val="170000"/>
              </a:lnSpc>
            </a:pPr>
            <a:endParaRPr lang="en-IN" dirty="0"/>
          </a:p>
        </p:txBody>
      </p:sp>
    </p:spTree>
    <p:extLst>
      <p:ext uri="{BB962C8B-B14F-4D97-AF65-F5344CB8AC3E}">
        <p14:creationId xmlns:p14="http://schemas.microsoft.com/office/powerpoint/2010/main" val="3523490802"/>
      </p:ext>
    </p:extLst>
  </p:cSld>
  <p:clrMapOvr>
    <a:overrideClrMapping bg1="lt1" tx1="dk1" bg2="lt2" tx2="dk2" accent1="accent1" accent2="accent2" accent3="accent3" accent4="accent4" accent5="accent5" accent6="accent6" hlink="hlink" folHlink="folHlink"/>
  </p:clrMapOvr>
</p:sld>
</file>

<file path=ppt/slides/slide26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648A-BA0C-A5AA-7741-27244746EAC5}"/>
              </a:ext>
            </a:extLst>
          </p:cNvPr>
          <p:cNvSpPr>
            <a:spLocks noGrp="1"/>
          </p:cNvSpPr>
          <p:nvPr>
            <p:ph type="title"/>
          </p:nvPr>
        </p:nvSpPr>
        <p:spPr/>
        <p:txBody>
          <a:bodyPr>
            <a:normAutofit/>
          </a:bodyPr>
          <a:lstStyle/>
          <a:p>
            <a:r>
              <a:rPr lang="en-US" sz="3600" dirty="0"/>
              <a:t>Ineligible categories under the Scheme for claiming benefit</a:t>
            </a:r>
            <a:endParaRPr lang="en-IN" sz="3600" dirty="0"/>
          </a:p>
        </p:txBody>
      </p:sp>
      <p:sp>
        <p:nvSpPr>
          <p:cNvPr id="3" name="Content Placeholder 2">
            <a:extLst>
              <a:ext uri="{FF2B5EF4-FFF2-40B4-BE49-F238E27FC236}">
                <a16:creationId xmlns:a16="http://schemas.microsoft.com/office/drawing/2014/main" id="{D6E42095-2D68-199A-6BE7-FCC8CB340359}"/>
              </a:ext>
            </a:extLst>
          </p:cNvPr>
          <p:cNvSpPr>
            <a:spLocks noGrp="1"/>
          </p:cNvSpPr>
          <p:nvPr>
            <p:ph idx="1"/>
          </p:nvPr>
        </p:nvSpPr>
        <p:spPr/>
        <p:txBody>
          <a:bodyPr>
            <a:normAutofit fontScale="62500" lnSpcReduction="20000"/>
          </a:bodyPr>
          <a:lstStyle/>
          <a:p>
            <a:pPr algn="just">
              <a:lnSpc>
                <a:spcPct val="160000"/>
              </a:lnSpc>
            </a:pPr>
            <a:r>
              <a:rPr lang="en-US" dirty="0"/>
              <a:t>ix. Products manufactured partly or wholly in a warehouse under section 65 of Customs Act, 1962 (i.e. MOOWR </a:t>
            </a:r>
            <a:r>
              <a:rPr lang="en-US" dirty="0" err="1"/>
              <a:t>etc</a:t>
            </a:r>
            <a:r>
              <a:rPr lang="en-US" dirty="0"/>
              <a:t>); </a:t>
            </a:r>
          </a:p>
          <a:p>
            <a:pPr algn="just">
              <a:lnSpc>
                <a:spcPct val="160000"/>
              </a:lnSpc>
            </a:pPr>
            <a:r>
              <a:rPr lang="en-US" dirty="0"/>
              <a:t>x. Products manufactured or exported in discharge of export obligation against advance </a:t>
            </a:r>
            <a:r>
              <a:rPr lang="en-US" dirty="0" err="1"/>
              <a:t>authorisation</a:t>
            </a:r>
            <a:r>
              <a:rPr lang="en-US" dirty="0"/>
              <a:t> or Duty Free Import Authorization (DFIA) or Special Advance Authorisation issued under a duty exemption scheme of relevant Foreign Trade Policy; </a:t>
            </a:r>
          </a:p>
          <a:p>
            <a:pPr algn="just">
              <a:lnSpc>
                <a:spcPct val="160000"/>
              </a:lnSpc>
            </a:pPr>
            <a:r>
              <a:rPr lang="en-US" dirty="0"/>
              <a:t>xi.  Products manufactured or exported by a unit licensed as 100% Export Oriented Unit (EOU) in terms of the provisions of the Foreign Trade Policy; </a:t>
            </a:r>
          </a:p>
          <a:p>
            <a:pPr algn="just">
              <a:lnSpc>
                <a:spcPct val="160000"/>
              </a:lnSpc>
            </a:pPr>
            <a:r>
              <a:rPr lang="en-US" dirty="0"/>
              <a:t>xii.  Products manufactured or exported by any of the units situated in Free Trade Zone (FTZ), Export Processing Zones (EPZ) or Special Economic Zone (SEZ);</a:t>
            </a:r>
          </a:p>
          <a:p>
            <a:pPr algn="just">
              <a:lnSpc>
                <a:spcPct val="160000"/>
              </a:lnSpc>
            </a:pPr>
            <a:r>
              <a:rPr lang="en-US" dirty="0"/>
              <a:t> xiii. Products manufactured or exported availing the benefit of Notification No 32/1997- Customs dated 01.04.2017 (i.e. jobbing transactions); </a:t>
            </a:r>
          </a:p>
          <a:p>
            <a:pPr algn="just">
              <a:lnSpc>
                <a:spcPct val="160000"/>
              </a:lnSpc>
            </a:pPr>
            <a:r>
              <a:rPr lang="en-US" dirty="0"/>
              <a:t>xiv. Exports for which electronic documentation in ICEGATE EDI has not been generated or Exports from Non-EDI port; and </a:t>
            </a:r>
          </a:p>
          <a:p>
            <a:pPr algn="just">
              <a:lnSpc>
                <a:spcPct val="160000"/>
              </a:lnSpc>
            </a:pPr>
            <a:r>
              <a:rPr lang="en-US" dirty="0"/>
              <a:t>xv. Goods which have been taken into use after manufacture (i.e. secondhand goods);</a:t>
            </a:r>
            <a:endParaRPr lang="en-IN" dirty="0"/>
          </a:p>
        </p:txBody>
      </p:sp>
    </p:spTree>
    <p:extLst>
      <p:ext uri="{BB962C8B-B14F-4D97-AF65-F5344CB8AC3E}">
        <p14:creationId xmlns:p14="http://schemas.microsoft.com/office/powerpoint/2010/main" val="3400223736"/>
      </p:ext>
    </p:extLst>
  </p:cSld>
  <p:clrMapOvr>
    <a:overrideClrMapping bg1="lt1" tx1="dk1" bg2="lt2" tx2="dk2" accent1="accent1" accent2="accent2" accent3="accent3" accent4="accent4" accent5="accent5" accent6="accent6" hlink="hlink" folHlink="folHlink"/>
  </p:clrMapOvr>
</p:sld>
</file>

<file path=ppt/slides/slide26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2E45-4A80-C6AC-2BCE-48CE8726C020}"/>
              </a:ext>
            </a:extLst>
          </p:cNvPr>
          <p:cNvSpPr>
            <a:spLocks noGrp="1"/>
          </p:cNvSpPr>
          <p:nvPr>
            <p:ph type="title"/>
          </p:nvPr>
        </p:nvSpPr>
        <p:spPr>
          <a:xfrm>
            <a:off x="609600" y="704088"/>
            <a:ext cx="10972800" cy="477731"/>
          </a:xfrm>
        </p:spPr>
        <p:txBody>
          <a:bodyPr>
            <a:normAutofit fontScale="90000"/>
          </a:bodyPr>
          <a:lstStyle/>
          <a:p>
            <a:br>
              <a:rPr lang="en-IN" b="1" i="0" dirty="0">
                <a:solidFill>
                  <a:srgbClr val="314259"/>
                </a:solidFill>
                <a:effectLst/>
                <a:latin typeface="Gilroy"/>
              </a:rPr>
            </a:br>
            <a:r>
              <a:rPr lang="en-IN" b="1" i="0" dirty="0">
                <a:solidFill>
                  <a:srgbClr val="314259"/>
                </a:solidFill>
                <a:effectLst/>
                <a:latin typeface="Gilroy"/>
              </a:rPr>
              <a:t>MEIS vs RoDTEP</a:t>
            </a:r>
            <a:endParaRPr lang="en-IN" dirty="0"/>
          </a:p>
        </p:txBody>
      </p:sp>
      <p:graphicFrame>
        <p:nvGraphicFramePr>
          <p:cNvPr id="4" name="Content Placeholder 3">
            <a:extLst>
              <a:ext uri="{FF2B5EF4-FFF2-40B4-BE49-F238E27FC236}">
                <a16:creationId xmlns:a16="http://schemas.microsoft.com/office/drawing/2014/main" id="{B3C8A9D6-F50F-CD10-01AA-EADC4FCB63D0}"/>
              </a:ext>
            </a:extLst>
          </p:cNvPr>
          <p:cNvGraphicFramePr>
            <a:graphicFrameLocks noGrp="1"/>
          </p:cNvGraphicFramePr>
          <p:nvPr>
            <p:ph idx="1"/>
          </p:nvPr>
        </p:nvGraphicFramePr>
        <p:xfrm>
          <a:off x="609600" y="1449238"/>
          <a:ext cx="10972797" cy="5077430"/>
        </p:xfrm>
        <a:graphic>
          <a:graphicData uri="http://schemas.openxmlformats.org/drawingml/2006/table">
            <a:tbl>
              <a:tblPr firstRow="1" bandRow="1">
                <a:tableStyleId>{5C22544A-7EE6-4342-B048-85BDC9FD1C3A}</a:tableStyleId>
              </a:tblPr>
              <a:tblGrid>
                <a:gridCol w="839638">
                  <a:extLst>
                    <a:ext uri="{9D8B030D-6E8A-4147-A177-3AD203B41FA5}">
                      <a16:colId xmlns:a16="http://schemas.microsoft.com/office/drawing/2014/main" val="1534856847"/>
                    </a:ext>
                  </a:extLst>
                </a:gridCol>
                <a:gridCol w="4528868">
                  <a:extLst>
                    <a:ext uri="{9D8B030D-6E8A-4147-A177-3AD203B41FA5}">
                      <a16:colId xmlns:a16="http://schemas.microsoft.com/office/drawing/2014/main" val="2797021548"/>
                    </a:ext>
                  </a:extLst>
                </a:gridCol>
                <a:gridCol w="5604291">
                  <a:extLst>
                    <a:ext uri="{9D8B030D-6E8A-4147-A177-3AD203B41FA5}">
                      <a16:colId xmlns:a16="http://schemas.microsoft.com/office/drawing/2014/main" val="789361889"/>
                    </a:ext>
                  </a:extLst>
                </a:gridCol>
              </a:tblGrid>
              <a:tr h="464365">
                <a:tc>
                  <a:txBody>
                    <a:bodyPr/>
                    <a:lstStyle/>
                    <a:p>
                      <a:r>
                        <a:rPr lang="en-IN" dirty="0"/>
                        <a:t>Sr No</a:t>
                      </a:r>
                    </a:p>
                  </a:txBody>
                  <a:tcPr/>
                </a:tc>
                <a:tc>
                  <a:txBody>
                    <a:bodyPr/>
                    <a:lstStyle/>
                    <a:p>
                      <a:r>
                        <a:rPr lang="en-IN" dirty="0"/>
                        <a:t>MEIS</a:t>
                      </a:r>
                    </a:p>
                  </a:txBody>
                  <a:tcPr/>
                </a:tc>
                <a:tc>
                  <a:txBody>
                    <a:bodyPr/>
                    <a:lstStyle/>
                    <a:p>
                      <a:r>
                        <a:rPr lang="en-IN" dirty="0"/>
                        <a:t>RoDTEP</a:t>
                      </a:r>
                    </a:p>
                  </a:txBody>
                  <a:tcPr/>
                </a:tc>
                <a:extLst>
                  <a:ext uri="{0D108BD9-81ED-4DB2-BD59-A6C34878D82A}">
                    <a16:rowId xmlns:a16="http://schemas.microsoft.com/office/drawing/2014/main" val="1440562283"/>
                  </a:ext>
                </a:extLst>
              </a:tr>
              <a:tr h="925548">
                <a:tc>
                  <a:txBody>
                    <a:bodyPr/>
                    <a:lstStyle/>
                    <a:p>
                      <a:r>
                        <a:rPr lang="en-IN" dirty="0"/>
                        <a:t>1</a:t>
                      </a:r>
                    </a:p>
                  </a:txBody>
                  <a:tcPr/>
                </a:tc>
                <a:tc>
                  <a:txBody>
                    <a:bodyPr/>
                    <a:lstStyle/>
                    <a:p>
                      <a:pPr algn="just"/>
                      <a:r>
                        <a:rPr lang="en-US" dirty="0">
                          <a:solidFill>
                            <a:srgbClr val="314259"/>
                          </a:solidFill>
                          <a:effectLst/>
                        </a:rPr>
                        <a:t> Incentives available on the export of goods</a:t>
                      </a:r>
                    </a:p>
                  </a:txBody>
                  <a:tcPr marL="95250" marR="95250" marT="95250" marB="95250" anchor="ctr"/>
                </a:tc>
                <a:tc>
                  <a:txBody>
                    <a:bodyPr/>
                    <a:lstStyle/>
                    <a:p>
                      <a:pPr algn="just"/>
                      <a:r>
                        <a:rPr lang="en-US" dirty="0">
                          <a:solidFill>
                            <a:srgbClr val="314259"/>
                          </a:solidFill>
                          <a:effectLst/>
                        </a:rPr>
                        <a:t> Refund of duties and taxes that are currently not being reimbursed by any other schemes.</a:t>
                      </a:r>
                    </a:p>
                  </a:txBody>
                  <a:tcPr marL="95250" marR="95250" marT="95250" marB="95250" anchor="ctr"/>
                </a:tc>
                <a:extLst>
                  <a:ext uri="{0D108BD9-81ED-4DB2-BD59-A6C34878D82A}">
                    <a16:rowId xmlns:a16="http://schemas.microsoft.com/office/drawing/2014/main" val="269867688"/>
                  </a:ext>
                </a:extLst>
              </a:tr>
              <a:tr h="582046">
                <a:tc>
                  <a:txBody>
                    <a:bodyPr/>
                    <a:lstStyle/>
                    <a:p>
                      <a:r>
                        <a:rPr lang="en-IN" dirty="0"/>
                        <a:t>2</a:t>
                      </a:r>
                    </a:p>
                  </a:txBody>
                  <a:tcPr/>
                </a:tc>
                <a:tc>
                  <a:txBody>
                    <a:bodyPr/>
                    <a:lstStyle/>
                    <a:p>
                      <a:pPr algn="just"/>
                      <a:r>
                        <a:rPr lang="en-US" dirty="0">
                          <a:solidFill>
                            <a:srgbClr val="314259"/>
                          </a:solidFill>
                          <a:effectLst/>
                        </a:rPr>
                        <a:t> Not compliant with the WTO norms.</a:t>
                      </a:r>
                    </a:p>
                  </a:txBody>
                  <a:tcPr marL="95250" marR="95250" marT="95250" marB="95250" anchor="ctr"/>
                </a:tc>
                <a:tc>
                  <a:txBody>
                    <a:bodyPr/>
                    <a:lstStyle/>
                    <a:p>
                      <a:pPr algn="just"/>
                      <a:r>
                        <a:rPr lang="en-US" dirty="0">
                          <a:solidFill>
                            <a:srgbClr val="314259"/>
                          </a:solidFill>
                          <a:effectLst/>
                        </a:rPr>
                        <a:t> Compliant with the WTO norms.</a:t>
                      </a:r>
                    </a:p>
                  </a:txBody>
                  <a:tcPr marL="95250" marR="95250" marT="95250" marB="95250" anchor="ctr"/>
                </a:tc>
                <a:extLst>
                  <a:ext uri="{0D108BD9-81ED-4DB2-BD59-A6C34878D82A}">
                    <a16:rowId xmlns:a16="http://schemas.microsoft.com/office/drawing/2014/main" val="175722589"/>
                  </a:ext>
                </a:extLst>
              </a:tr>
              <a:tr h="925548">
                <a:tc>
                  <a:txBody>
                    <a:bodyPr/>
                    <a:lstStyle/>
                    <a:p>
                      <a:r>
                        <a:rPr lang="en-IN" dirty="0"/>
                        <a:t>3</a:t>
                      </a:r>
                    </a:p>
                  </a:txBody>
                  <a:tcPr/>
                </a:tc>
                <a:tc>
                  <a:txBody>
                    <a:bodyPr/>
                    <a:lstStyle/>
                    <a:p>
                      <a:pPr algn="just"/>
                      <a:r>
                        <a:rPr lang="en-US" dirty="0">
                          <a:solidFill>
                            <a:srgbClr val="314259"/>
                          </a:solidFill>
                          <a:effectLst/>
                        </a:rPr>
                        <a:t> 2%-5% of the FOB (Free On Board) value of exports.</a:t>
                      </a:r>
                    </a:p>
                  </a:txBody>
                  <a:tcPr marL="95250" marR="95250" marT="95250" marB="95250" anchor="ctr"/>
                </a:tc>
                <a:tc>
                  <a:txBody>
                    <a:bodyPr/>
                    <a:lstStyle/>
                    <a:p>
                      <a:pPr marL="285750" indent="-285750" algn="just">
                        <a:buFont typeface="Arial" panose="020B0604020202020204" pitchFamily="34" charset="0"/>
                        <a:buChar char="•"/>
                      </a:pPr>
                      <a:r>
                        <a:rPr lang="en-US" dirty="0">
                          <a:solidFill>
                            <a:srgbClr val="314259"/>
                          </a:solidFill>
                          <a:effectLst/>
                        </a:rPr>
                        <a:t> Product based %. </a:t>
                      </a:r>
                    </a:p>
                    <a:p>
                      <a:pPr marL="285750" indent="-285750" algn="just">
                        <a:buFont typeface="Arial" panose="020B0604020202020204" pitchFamily="34" charset="0"/>
                        <a:buChar char="•"/>
                      </a:pPr>
                      <a:r>
                        <a:rPr kumimoji="0" lang="en-US" kern="1200" dirty="0">
                          <a:solidFill>
                            <a:srgbClr val="314259"/>
                          </a:solidFill>
                          <a:effectLst/>
                          <a:latin typeface="+mn-lt"/>
                          <a:ea typeface="+mn-ea"/>
                          <a:cs typeface="+mn-cs"/>
                        </a:rPr>
                        <a:t>The notified rates under the RoDTEP scheme for several sectors include the rates at 0.5%, 1.4%, 2.4% and 4%. </a:t>
                      </a:r>
                    </a:p>
                    <a:p>
                      <a:pPr marL="285750" indent="-285750" algn="just">
                        <a:buFont typeface="Arial" panose="020B0604020202020204" pitchFamily="34" charset="0"/>
                        <a:buChar char="•"/>
                      </a:pPr>
                      <a:r>
                        <a:rPr kumimoji="0" lang="en-US" b="0" i="0" kern="1200" dirty="0">
                          <a:solidFill>
                            <a:schemeClr val="dk1"/>
                          </a:solidFill>
                          <a:effectLst/>
                          <a:latin typeface="+mn-lt"/>
                          <a:ea typeface="+mn-ea"/>
                          <a:cs typeface="+mn-cs"/>
                        </a:rPr>
                        <a:t>However, the government is yet to notify a fixed quantum of rebate per unit for certain export items.</a:t>
                      </a:r>
                      <a:endParaRPr kumimoji="0" lang="en-US" kern="1200" dirty="0">
                        <a:solidFill>
                          <a:srgbClr val="314259"/>
                        </a:solidFill>
                        <a:effectLst/>
                        <a:latin typeface="+mn-lt"/>
                        <a:ea typeface="+mn-ea"/>
                        <a:cs typeface="+mn-cs"/>
                      </a:endParaRPr>
                    </a:p>
                  </a:txBody>
                  <a:tcPr marL="95250" marR="95250" marT="95250" marB="95250" anchor="ctr"/>
                </a:tc>
                <a:extLst>
                  <a:ext uri="{0D108BD9-81ED-4DB2-BD59-A6C34878D82A}">
                    <a16:rowId xmlns:a16="http://schemas.microsoft.com/office/drawing/2014/main" val="2760159622"/>
                  </a:ext>
                </a:extLst>
              </a:tr>
              <a:tr h="1269051">
                <a:tc>
                  <a:txBody>
                    <a:bodyPr/>
                    <a:lstStyle/>
                    <a:p>
                      <a:r>
                        <a:rPr lang="en-IN" dirty="0"/>
                        <a:t>4</a:t>
                      </a:r>
                    </a:p>
                  </a:txBody>
                  <a:tcPr/>
                </a:tc>
                <a:tc>
                  <a:txBody>
                    <a:bodyPr/>
                    <a:lstStyle/>
                    <a:p>
                      <a:pPr algn="just"/>
                      <a:r>
                        <a:rPr lang="en-US" dirty="0">
                          <a:solidFill>
                            <a:srgbClr val="314259"/>
                          </a:solidFill>
                          <a:effectLst/>
                        </a:rPr>
                        <a:t> Issued in the form of physical transferable scrips.</a:t>
                      </a:r>
                    </a:p>
                  </a:txBody>
                  <a:tcPr marL="95250" marR="95250" marT="95250" marB="95250" anchor="ctr"/>
                </a:tc>
                <a:tc>
                  <a:txBody>
                    <a:bodyPr/>
                    <a:lstStyle/>
                    <a:p>
                      <a:pPr algn="just"/>
                      <a:r>
                        <a:rPr lang="en-US" dirty="0">
                          <a:solidFill>
                            <a:srgbClr val="314259"/>
                          </a:solidFill>
                          <a:effectLst/>
                        </a:rPr>
                        <a:t>Issued in the form of transferable duty credit or electronic scrips which will be maintained via an electronic ledger.</a:t>
                      </a:r>
                    </a:p>
                  </a:txBody>
                  <a:tcPr marL="95250" marR="95250" marT="95250" marB="95250" anchor="ctr"/>
                </a:tc>
                <a:extLst>
                  <a:ext uri="{0D108BD9-81ED-4DB2-BD59-A6C34878D82A}">
                    <a16:rowId xmlns:a16="http://schemas.microsoft.com/office/drawing/2014/main" val="1442834137"/>
                  </a:ext>
                </a:extLst>
              </a:tr>
            </a:tbl>
          </a:graphicData>
        </a:graphic>
      </p:graphicFrame>
    </p:spTree>
    <p:extLst>
      <p:ext uri="{BB962C8B-B14F-4D97-AF65-F5344CB8AC3E}">
        <p14:creationId xmlns:p14="http://schemas.microsoft.com/office/powerpoint/2010/main" val="1270918885"/>
      </p:ext>
    </p:extLst>
  </p:cSld>
  <p:clrMapOvr>
    <a:overrideClrMapping bg1="lt1" tx1="dk1" bg2="lt2" tx2="dk2" accent1="accent1" accent2="accent2" accent3="accent3" accent4="accent4" accent5="accent5" accent6="accent6" hlink="hlink" folHlink="folHlink"/>
  </p:clrMapOvr>
</p:sld>
</file>

<file path=ppt/slides/slide26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82E6-83AC-3A82-B1F4-A2B713A146BF}"/>
              </a:ext>
            </a:extLst>
          </p:cNvPr>
          <p:cNvSpPr>
            <a:spLocks noGrp="1"/>
          </p:cNvSpPr>
          <p:nvPr>
            <p:ph type="title"/>
          </p:nvPr>
        </p:nvSpPr>
        <p:spPr>
          <a:xfrm>
            <a:off x="609600" y="704088"/>
            <a:ext cx="10972800" cy="633006"/>
          </a:xfrm>
        </p:spPr>
        <p:txBody>
          <a:bodyPr>
            <a:normAutofit/>
          </a:bodyPr>
          <a:lstStyle/>
          <a:p>
            <a:r>
              <a:rPr lang="en-US" sz="3600" b="1" dirty="0">
                <a:solidFill>
                  <a:srgbClr val="314259"/>
                </a:solidFill>
                <a:latin typeface="Gilroy"/>
              </a:rPr>
              <a:t>D</a:t>
            </a:r>
            <a:r>
              <a:rPr lang="en-US" sz="3600" b="1" i="0" dirty="0">
                <a:solidFill>
                  <a:srgbClr val="314259"/>
                </a:solidFill>
                <a:effectLst/>
                <a:latin typeface="Gilroy"/>
              </a:rPr>
              <a:t>ocuments required for applying to the RoDTEP Scheme</a:t>
            </a:r>
            <a:endParaRPr lang="en-IN" sz="3600" dirty="0"/>
          </a:p>
        </p:txBody>
      </p:sp>
      <p:sp>
        <p:nvSpPr>
          <p:cNvPr id="3" name="Content Placeholder 2">
            <a:extLst>
              <a:ext uri="{FF2B5EF4-FFF2-40B4-BE49-F238E27FC236}">
                <a16:creationId xmlns:a16="http://schemas.microsoft.com/office/drawing/2014/main" id="{17627F3B-DA04-8E12-E3F5-9CBD1D62D11A}"/>
              </a:ext>
            </a:extLst>
          </p:cNvPr>
          <p:cNvSpPr>
            <a:spLocks noGrp="1"/>
          </p:cNvSpPr>
          <p:nvPr>
            <p:ph idx="1"/>
          </p:nvPr>
        </p:nvSpPr>
        <p:spPr/>
        <p:txBody>
          <a:bodyPr/>
          <a:lstStyle/>
          <a:p>
            <a:pPr algn="l">
              <a:lnSpc>
                <a:spcPct val="150000"/>
              </a:lnSpc>
              <a:buFont typeface="Arial" panose="020B0604020202020204" pitchFamily="34" charset="0"/>
              <a:buChar char="•"/>
            </a:pPr>
            <a:r>
              <a:rPr lang="en-US" b="0" i="0" dirty="0">
                <a:solidFill>
                  <a:srgbClr val="314259"/>
                </a:solidFill>
                <a:effectLst/>
                <a:latin typeface="Gilroy"/>
              </a:rPr>
              <a:t>Shipping bills</a:t>
            </a:r>
          </a:p>
          <a:p>
            <a:pPr algn="l">
              <a:lnSpc>
                <a:spcPct val="150000"/>
              </a:lnSpc>
              <a:buFont typeface="Arial" panose="020B0604020202020204" pitchFamily="34" charset="0"/>
              <a:buChar char="•"/>
            </a:pPr>
            <a:r>
              <a:rPr lang="en-US" b="0" i="0" dirty="0">
                <a:solidFill>
                  <a:srgbClr val="314259"/>
                </a:solidFill>
                <a:effectLst/>
                <a:latin typeface="Gilroy"/>
              </a:rPr>
              <a:t>Electronic Bank </a:t>
            </a:r>
            <a:r>
              <a:rPr lang="en-US" b="0" i="0" dirty="0" err="1">
                <a:solidFill>
                  <a:srgbClr val="314259"/>
                </a:solidFill>
                <a:effectLst/>
                <a:latin typeface="Gilroy"/>
              </a:rPr>
              <a:t>Realisation</a:t>
            </a:r>
            <a:r>
              <a:rPr lang="en-US" b="0" i="0" dirty="0">
                <a:solidFill>
                  <a:srgbClr val="314259"/>
                </a:solidFill>
                <a:effectLst/>
                <a:latin typeface="Gilroy"/>
              </a:rPr>
              <a:t> Certificate (</a:t>
            </a:r>
            <a:r>
              <a:rPr lang="en-US" dirty="0" err="1">
                <a:solidFill>
                  <a:srgbClr val="314259"/>
                </a:solidFill>
                <a:latin typeface="Gilroy"/>
              </a:rPr>
              <a:t>eBRC</a:t>
            </a:r>
            <a:r>
              <a:rPr lang="en-US" b="0" i="0" dirty="0">
                <a:solidFill>
                  <a:srgbClr val="314259"/>
                </a:solidFill>
                <a:effectLst/>
                <a:latin typeface="Gilroy"/>
              </a:rPr>
              <a:t>)</a:t>
            </a:r>
          </a:p>
          <a:p>
            <a:pPr algn="l">
              <a:lnSpc>
                <a:spcPct val="150000"/>
              </a:lnSpc>
              <a:buFont typeface="Arial" panose="020B0604020202020204" pitchFamily="34" charset="0"/>
              <a:buChar char="•"/>
            </a:pPr>
            <a:r>
              <a:rPr lang="en-US" b="0" i="0" dirty="0">
                <a:solidFill>
                  <a:srgbClr val="314259"/>
                </a:solidFill>
                <a:effectLst/>
                <a:latin typeface="Gilroy"/>
              </a:rPr>
              <a:t>DSC – Class 3 (Digital Signature Certificate)</a:t>
            </a:r>
            <a:r>
              <a:rPr lang="en-US" b="0" i="0" dirty="0">
                <a:solidFill>
                  <a:srgbClr val="202124"/>
                </a:solidFill>
                <a:effectLst/>
                <a:latin typeface="Google Sans"/>
              </a:rPr>
              <a:t> The Class 3 digital signature certificate is </a:t>
            </a:r>
            <a:r>
              <a:rPr lang="en-US" b="0" i="0" dirty="0">
                <a:solidFill>
                  <a:srgbClr val="040C28"/>
                </a:solidFill>
                <a:effectLst/>
                <a:latin typeface="Google Sans"/>
              </a:rPr>
              <a:t>used in matters of high security and protection</a:t>
            </a:r>
            <a:r>
              <a:rPr lang="en-US" b="0" i="0" dirty="0">
                <a:solidFill>
                  <a:srgbClr val="202124"/>
                </a:solidFill>
                <a:effectLst/>
                <a:latin typeface="Google Sans"/>
              </a:rPr>
              <a:t>.</a:t>
            </a:r>
            <a:endParaRPr lang="en-US" b="0" i="0" dirty="0">
              <a:solidFill>
                <a:srgbClr val="314259"/>
              </a:solidFill>
              <a:effectLst/>
              <a:latin typeface="Gilroy"/>
            </a:endParaRPr>
          </a:p>
          <a:p>
            <a:pPr algn="l">
              <a:lnSpc>
                <a:spcPct val="150000"/>
              </a:lnSpc>
              <a:buFont typeface="Arial" panose="020B0604020202020204" pitchFamily="34" charset="0"/>
              <a:buChar char="•"/>
            </a:pPr>
            <a:r>
              <a:rPr lang="en-US" b="0" i="0" dirty="0">
                <a:solidFill>
                  <a:srgbClr val="314259"/>
                </a:solidFill>
                <a:effectLst/>
                <a:latin typeface="Gilroy"/>
              </a:rPr>
              <a:t>Registration Cum Membership Certificate (RCMC)</a:t>
            </a:r>
          </a:p>
          <a:p>
            <a:pPr>
              <a:lnSpc>
                <a:spcPct val="150000"/>
              </a:lnSpc>
            </a:pPr>
            <a:endParaRPr lang="en-IN" dirty="0"/>
          </a:p>
        </p:txBody>
      </p:sp>
    </p:spTree>
    <p:extLst>
      <p:ext uri="{BB962C8B-B14F-4D97-AF65-F5344CB8AC3E}">
        <p14:creationId xmlns:p14="http://schemas.microsoft.com/office/powerpoint/2010/main" val="200507998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4FC4D-5D3F-C343-E75C-AC455F43849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AC9CA79-99EE-14E1-6A66-8F74C069AA14}"/>
              </a:ext>
            </a:extLst>
          </p:cNvPr>
          <p:cNvSpPr>
            <a:spLocks noGrp="1"/>
          </p:cNvSpPr>
          <p:nvPr>
            <p:ph idx="1"/>
          </p:nvPr>
        </p:nvSpPr>
        <p:spPr/>
        <p:txBody>
          <a:bodyPr>
            <a:normAutofit fontScale="70000" lnSpcReduction="20000"/>
          </a:bodyPr>
          <a:lstStyle/>
          <a:p>
            <a:pPr algn="just"/>
            <a:r>
              <a:rPr lang="en-US" dirty="0">
                <a:solidFill>
                  <a:srgbClr val="040C28"/>
                </a:solidFill>
                <a:latin typeface="Google Sans"/>
              </a:rPr>
              <a:t>An Advance Authorization is issued to allow duty free import of inputs, which are physically incorporated in export product (making normal allowance for wastage). </a:t>
            </a:r>
          </a:p>
          <a:p>
            <a:pPr algn="just"/>
            <a:r>
              <a:rPr lang="en-US" dirty="0">
                <a:solidFill>
                  <a:srgbClr val="040C28"/>
                </a:solidFill>
                <a:latin typeface="Google Sans"/>
              </a:rPr>
              <a:t>In addition, fuel, oil, energy, catalysts which are consumed / utilized to obtain export product, may also be allowed. </a:t>
            </a:r>
          </a:p>
          <a:p>
            <a:pPr algn="just"/>
            <a:r>
              <a:rPr lang="en-US" dirty="0">
                <a:solidFill>
                  <a:srgbClr val="040C28"/>
                </a:solidFill>
                <a:latin typeface="Google Sans"/>
              </a:rPr>
              <a:t>DGFT, by means of Public Notice, may exclude any product(s) from purview of Advance Authorization. </a:t>
            </a:r>
          </a:p>
          <a:p>
            <a:pPr algn="just"/>
            <a:r>
              <a:rPr lang="en-US" dirty="0">
                <a:solidFill>
                  <a:srgbClr val="040C28"/>
                </a:solidFill>
                <a:latin typeface="Google Sans"/>
              </a:rPr>
              <a:t>Duty free import of mandatory spares up to 10% of CIF value of Authorization which are required to be exported / supplied with resultant product are allowed under Advance Authorization. </a:t>
            </a:r>
          </a:p>
          <a:p>
            <a:pPr algn="just"/>
            <a:r>
              <a:rPr lang="en-US" dirty="0">
                <a:solidFill>
                  <a:srgbClr val="040C28"/>
                </a:solidFill>
                <a:latin typeface="Google Sans"/>
              </a:rPr>
              <a:t>Advance Authorizations are issued for inputs and export items given under SION. </a:t>
            </a:r>
          </a:p>
          <a:p>
            <a:pPr algn="just"/>
            <a:r>
              <a:rPr lang="en-US" dirty="0">
                <a:solidFill>
                  <a:srgbClr val="040C28"/>
                </a:solidFill>
                <a:latin typeface="Google Sans"/>
              </a:rPr>
              <a:t>These can also be issued on the basis of </a:t>
            </a:r>
            <a:r>
              <a:rPr lang="en-US" dirty="0" err="1">
                <a:solidFill>
                  <a:srgbClr val="040C28"/>
                </a:solidFill>
                <a:latin typeface="Google Sans"/>
              </a:rPr>
              <a:t>Adhoc</a:t>
            </a:r>
            <a:r>
              <a:rPr lang="en-US" dirty="0">
                <a:solidFill>
                  <a:srgbClr val="040C28"/>
                </a:solidFill>
                <a:latin typeface="Google Sans"/>
              </a:rPr>
              <a:t> norms or self declared norms as per para 4.7 of HBP v1.</a:t>
            </a:r>
          </a:p>
          <a:p>
            <a:pPr algn="just"/>
            <a:r>
              <a:rPr lang="en-US" dirty="0">
                <a:solidFill>
                  <a:srgbClr val="040C28"/>
                </a:solidFill>
                <a:latin typeface="Google Sans"/>
              </a:rPr>
              <a:t>The quantity of inputs allowed for a given product is based on specific norms defined for that export product, which considers the wastage generated in the manufacturing process. DGFT provides a sector-wise list of Standard Input-Output Norms (SION) under which the exporters may apply. </a:t>
            </a:r>
          </a:p>
          <a:p>
            <a:pPr algn="just"/>
            <a:r>
              <a:rPr lang="en-US" b="0" i="0" dirty="0">
                <a:solidFill>
                  <a:srgbClr val="040C28"/>
                </a:solidFill>
                <a:effectLst/>
                <a:latin typeface="Google Sans"/>
              </a:rPr>
              <a:t>If the SION norms do not include the list of inputs or if quantities are less than what an exporter requires for manufacturing</a:t>
            </a:r>
            <a:r>
              <a:rPr lang="en-US" b="0" i="0" dirty="0">
                <a:solidFill>
                  <a:srgbClr val="1F1F1F"/>
                </a:solidFill>
                <a:effectLst/>
                <a:latin typeface="Google Sans"/>
              </a:rPr>
              <a:t>, then the exporter can apply for AA license through self-declaration, along with the input number needed.</a:t>
            </a:r>
            <a:endParaRPr lang="en-IN" dirty="0"/>
          </a:p>
        </p:txBody>
      </p:sp>
    </p:spTree>
    <p:extLst>
      <p:ext uri="{BB962C8B-B14F-4D97-AF65-F5344CB8AC3E}">
        <p14:creationId xmlns:p14="http://schemas.microsoft.com/office/powerpoint/2010/main" val="4130215506"/>
      </p:ext>
    </p:extLst>
  </p:cSld>
  <p:clrMapOvr>
    <a:overrideClrMapping bg1="lt1" tx1="dk1" bg2="lt2" tx2="dk2" accent1="accent1" accent2="accent2" accent3="accent3" accent4="accent4" accent5="accent5" accent6="accent6" hlink="hlink" folHlink="folHlink"/>
  </p:clrMapOvr>
</p:sld>
</file>

<file path=ppt/slides/slide27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CA83-F31F-1791-283B-5C7DFDEA1F84}"/>
              </a:ext>
            </a:extLst>
          </p:cNvPr>
          <p:cNvSpPr>
            <a:spLocks noGrp="1"/>
          </p:cNvSpPr>
          <p:nvPr>
            <p:ph type="title"/>
          </p:nvPr>
        </p:nvSpPr>
        <p:spPr/>
        <p:txBody>
          <a:bodyPr>
            <a:normAutofit/>
          </a:bodyPr>
          <a:lstStyle/>
          <a:p>
            <a:r>
              <a:rPr lang="en-US" sz="2400" dirty="0"/>
              <a:t>Procedure to claim the benefit of the scheme in the Shipping Bill</a:t>
            </a:r>
            <a:endParaRPr lang="en-IN" sz="2400" dirty="0"/>
          </a:p>
        </p:txBody>
      </p:sp>
      <p:sp>
        <p:nvSpPr>
          <p:cNvPr id="3" name="Content Placeholder 2">
            <a:extLst>
              <a:ext uri="{FF2B5EF4-FFF2-40B4-BE49-F238E27FC236}">
                <a16:creationId xmlns:a16="http://schemas.microsoft.com/office/drawing/2014/main" id="{1966009C-0B29-7418-49B5-5B0375413066}"/>
              </a:ext>
            </a:extLst>
          </p:cNvPr>
          <p:cNvSpPr>
            <a:spLocks noGrp="1"/>
          </p:cNvSpPr>
          <p:nvPr>
            <p:ph idx="1"/>
          </p:nvPr>
        </p:nvSpPr>
        <p:spPr/>
        <p:txBody>
          <a:bodyPr>
            <a:normAutofit/>
          </a:bodyPr>
          <a:lstStyle/>
          <a:p>
            <a:pPr algn="just">
              <a:lnSpc>
                <a:spcPct val="150000"/>
              </a:lnSpc>
            </a:pPr>
            <a:r>
              <a:rPr lang="en-US" sz="1600" dirty="0"/>
              <a:t>It is mandatory for the exporters to indicate in their Shipping Bill whether or not they intend to claim RoDTEP on the export items. </a:t>
            </a:r>
          </a:p>
          <a:p>
            <a:pPr algn="just">
              <a:lnSpc>
                <a:spcPct val="150000"/>
              </a:lnSpc>
            </a:pPr>
            <a:r>
              <a:rPr lang="en-US" sz="1600" dirty="0"/>
              <a:t>Unlike Drawback, there will be no need to declare any separate code or schedule serial number for RoDTEP. </a:t>
            </a:r>
          </a:p>
          <a:p>
            <a:pPr algn="just">
              <a:lnSpc>
                <a:spcPct val="150000"/>
              </a:lnSpc>
            </a:pPr>
            <a:r>
              <a:rPr lang="en-US" sz="1600" dirty="0"/>
              <a:t>A declaration should be filed as part of the shipping bill</a:t>
            </a:r>
          </a:p>
          <a:p>
            <a:pPr algn="just">
              <a:lnSpc>
                <a:spcPct val="150000"/>
              </a:lnSpc>
            </a:pPr>
            <a:r>
              <a:rPr lang="en-US" sz="1600" dirty="0"/>
              <a:t>The RoDTEP scheme would be implemented through digitization of the rebate amount in the form of transferable duty credit scrip. Such scrip would be maintained in an electronic ledger by the CBIC for its utilization.</a:t>
            </a:r>
          </a:p>
          <a:p>
            <a:pPr algn="just">
              <a:lnSpc>
                <a:spcPct val="150000"/>
              </a:lnSpc>
            </a:pPr>
            <a:r>
              <a:rPr lang="en-US" sz="1600" dirty="0"/>
              <a:t>It is provided in DGFT Notification No. 19/ 2015-20 dated 17.08.2021, that the exporter would be required to keep records substantiating the claim made under the scheme. A monitoring and audit mechanism with an IT-based Risk Management System (RMS) would be put in place by the CBIC, Department of Revenue to physically verify the records of the exporters on a sample basis. Sample cases for physical verification will be drawn objectively by RMS, based on risk and other relevant parameters</a:t>
            </a:r>
          </a:p>
          <a:p>
            <a:pPr marL="0" indent="0" algn="just">
              <a:lnSpc>
                <a:spcPct val="150000"/>
              </a:lnSpc>
              <a:buNone/>
            </a:pPr>
            <a:endParaRPr lang="en-IN" sz="1600" dirty="0"/>
          </a:p>
        </p:txBody>
      </p:sp>
    </p:spTree>
    <p:extLst>
      <p:ext uri="{BB962C8B-B14F-4D97-AF65-F5344CB8AC3E}">
        <p14:creationId xmlns:p14="http://schemas.microsoft.com/office/powerpoint/2010/main" val="1614882580"/>
      </p:ext>
    </p:extLst>
  </p:cSld>
  <p:clrMapOvr>
    <a:overrideClrMapping bg1="lt1" tx1="dk1" bg2="lt2" tx2="dk2" accent1="accent1" accent2="accent2" accent3="accent3" accent4="accent4" accent5="accent5" accent6="accent6" hlink="hlink" folHlink="folHlink"/>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541A-27D9-1085-BA7D-35048FC6339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DC6CC74-6EF6-942C-DFB1-4EC4143A3C34}"/>
              </a:ext>
            </a:extLst>
          </p:cNvPr>
          <p:cNvSpPr>
            <a:spLocks noGrp="1"/>
          </p:cNvSpPr>
          <p:nvPr>
            <p:ph idx="1"/>
          </p:nvPr>
        </p:nvSpPr>
        <p:spPr/>
        <p:txBody>
          <a:bodyPr/>
          <a:lstStyle/>
          <a:p>
            <a:r>
              <a:rPr lang="en-US" b="0" i="0" dirty="0" err="1">
                <a:solidFill>
                  <a:srgbClr val="202124"/>
                </a:solidFill>
                <a:effectLst/>
                <a:highlight>
                  <a:srgbClr val="FFFFFF"/>
                </a:highlight>
                <a:latin typeface="Google Sans"/>
              </a:rPr>
              <a:t>RoDTEP</a:t>
            </a:r>
            <a:r>
              <a:rPr lang="en-US" b="0" i="0" dirty="0">
                <a:solidFill>
                  <a:srgbClr val="202124"/>
                </a:solidFill>
                <a:effectLst/>
                <a:highlight>
                  <a:srgbClr val="FFFFFF"/>
                </a:highlight>
                <a:latin typeface="Google Sans"/>
              </a:rPr>
              <a:t> scheme was previously extended till 30th June 2024 vide </a:t>
            </a:r>
            <a:r>
              <a:rPr lang="en-US" b="0" i="0" dirty="0">
                <a:solidFill>
                  <a:srgbClr val="040C28"/>
                </a:solidFill>
                <a:effectLst/>
                <a:latin typeface="Google Sans"/>
              </a:rPr>
              <a:t>Notification no.</a:t>
            </a:r>
            <a:r>
              <a:rPr lang="en-US" b="0" i="0" dirty="0">
                <a:solidFill>
                  <a:srgbClr val="202124"/>
                </a:solidFill>
                <a:effectLst/>
                <a:highlight>
                  <a:srgbClr val="FFFFFF"/>
                </a:highlight>
                <a:latin typeface="Google Sans"/>
              </a:rPr>
              <a:t> </a:t>
            </a:r>
            <a:r>
              <a:rPr lang="en-US" b="0" i="0" dirty="0">
                <a:solidFill>
                  <a:srgbClr val="040C28"/>
                </a:solidFill>
                <a:effectLst/>
                <a:latin typeface="Google Sans"/>
              </a:rPr>
              <a:t>33/2023 dated 26 September 2023</a:t>
            </a:r>
            <a:r>
              <a:rPr lang="en-US" b="0" i="0" dirty="0">
                <a:solidFill>
                  <a:srgbClr val="202124"/>
                </a:solidFill>
                <a:effectLst/>
                <a:highlight>
                  <a:srgbClr val="FFFFFF"/>
                </a:highlight>
                <a:latin typeface="Google Sans"/>
              </a:rPr>
              <a:t>. The same is now further extended till 30 September 2024.</a:t>
            </a:r>
          </a:p>
          <a:p>
            <a:r>
              <a:rPr lang="en-US" b="0" i="0" dirty="0">
                <a:solidFill>
                  <a:srgbClr val="4D5156"/>
                </a:solidFill>
                <a:effectLst/>
                <a:highlight>
                  <a:srgbClr val="FFFFFF"/>
                </a:highlight>
                <a:latin typeface="Google Sans"/>
              </a:rPr>
              <a:t>Now the e-scrips shall be valid for a period of two years from the date of its creation in the ledger and any duty credit in the e-scrip remaining unutilized at the end of this period shall lapse.</a:t>
            </a:r>
          </a:p>
          <a:p>
            <a:pPr>
              <a:lnSpc>
                <a:spcPct val="107000"/>
              </a:lnSpc>
              <a:spcAft>
                <a:spcPts val="800"/>
              </a:spcAft>
            </a:pPr>
            <a:r>
              <a:rPr lang="en-IN" sz="1800" kern="0" dirty="0">
                <a:solidFill>
                  <a:srgbClr val="212529"/>
                </a:solidFill>
                <a:effectLst/>
                <a:highlight>
                  <a:srgbClr val="FFFFFF"/>
                </a:highlight>
                <a:latin typeface="Arial" panose="020B0604020202020204" pitchFamily="34" charset="0"/>
                <a:ea typeface="Times New Roman" panose="02020603050405020304" pitchFamily="18" charset="0"/>
                <a:cs typeface="Latha" panose="020B0604020202020204" pitchFamily="34" charset="0"/>
              </a:rPr>
              <a:t>16 Sep 2022 | NOTIFICATION NO. </a:t>
            </a:r>
            <a:r>
              <a:rPr lang="en-IN" sz="1800" b="1" kern="0" dirty="0">
                <a:solidFill>
                  <a:srgbClr val="FF0000"/>
                </a:solidFill>
                <a:effectLst/>
                <a:highlight>
                  <a:srgbClr val="FFFFFF"/>
                </a:highlight>
                <a:latin typeface="Arial" panose="020B0604020202020204" pitchFamily="34" charset="0"/>
                <a:ea typeface="Times New Roman" panose="02020603050405020304" pitchFamily="18" charset="0"/>
                <a:cs typeface="Latha" panose="020B0604020202020204" pitchFamily="34" charset="0"/>
              </a:rPr>
              <a:t>79/2022-</a:t>
            </a:r>
            <a:r>
              <a:rPr lang="en-IN" sz="1800" kern="0" dirty="0">
                <a:solidFill>
                  <a:srgbClr val="212529"/>
                </a:solidFill>
                <a:effectLst/>
                <a:highlight>
                  <a:srgbClr val="FFFFFF"/>
                </a:highlight>
                <a:latin typeface="Arial" panose="020B0604020202020204" pitchFamily="34" charset="0"/>
                <a:ea typeface="Times New Roman" panose="02020603050405020304" pitchFamily="18" charset="0"/>
                <a:cs typeface="Latha" panose="020B0604020202020204" pitchFamily="34" charset="0"/>
              </a:rPr>
              <a:t>CUSTOMS (N.T.) [F. NO. CBIC-140605/12/2021-O/o DIR (DRAWBACK)-CBEC</a:t>
            </a:r>
            <a:endParaRPr lang="en-IN" sz="1800" kern="100" dirty="0">
              <a:effectLst/>
              <a:highlight>
                <a:srgbClr val="FFFFFF"/>
              </a:highligh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IN" sz="1800" kern="0" dirty="0">
                <a:solidFill>
                  <a:srgbClr val="212529"/>
                </a:solidFill>
                <a:effectLst/>
                <a:highlight>
                  <a:srgbClr val="FFFFFF"/>
                </a:highlight>
                <a:latin typeface="Arial" panose="020B0604020202020204" pitchFamily="34" charset="0"/>
                <a:ea typeface="Times New Roman" panose="02020603050405020304" pitchFamily="18" charset="0"/>
                <a:cs typeface="Latha" panose="020B0604020202020204" pitchFamily="34" charset="0"/>
              </a:rPr>
              <a:t>The validity of e-scrip has been extended to 2 years and now the e-scrips shall be valid for a period of two years from the date of its creation in the ledger. In this regard, notification has been issued.</a:t>
            </a:r>
            <a:endParaRPr lang="en-IN" sz="1800" kern="100" dirty="0">
              <a:effectLst/>
              <a:highlight>
                <a:srgbClr val="FFFFFF"/>
              </a:highligh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199924526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3BF8-FDFE-C8F9-F025-F06CA6E87D8B}"/>
              </a:ext>
            </a:extLst>
          </p:cNvPr>
          <p:cNvSpPr>
            <a:spLocks noGrp="1"/>
          </p:cNvSpPr>
          <p:nvPr>
            <p:ph type="title"/>
          </p:nvPr>
        </p:nvSpPr>
        <p:spPr/>
        <p:txBody>
          <a:bodyPr/>
          <a:lstStyle/>
          <a:p>
            <a:r>
              <a:rPr lang="en-IN" dirty="0"/>
              <a:t>Useful link for RoDTEP</a:t>
            </a:r>
          </a:p>
        </p:txBody>
      </p:sp>
      <p:sp>
        <p:nvSpPr>
          <p:cNvPr id="3" name="Content Placeholder 2">
            <a:extLst>
              <a:ext uri="{FF2B5EF4-FFF2-40B4-BE49-F238E27FC236}">
                <a16:creationId xmlns:a16="http://schemas.microsoft.com/office/drawing/2014/main" id="{04B179EC-2E7E-A74C-9469-D0A659734B6E}"/>
              </a:ext>
            </a:extLst>
          </p:cNvPr>
          <p:cNvSpPr>
            <a:spLocks noGrp="1"/>
          </p:cNvSpPr>
          <p:nvPr>
            <p:ph idx="1"/>
          </p:nvPr>
        </p:nvSpPr>
        <p:spPr/>
        <p:txBody>
          <a:bodyPr/>
          <a:lstStyle/>
          <a:p>
            <a:r>
              <a:rPr lang="en-IN" dirty="0">
                <a:hlinkClick r:id="rId3">
                  <a:extLst>
                    <a:ext uri="{A12FA001-AC4F-418D-AE19-62706E023703}">
                      <ahyp:hlinkClr xmlns:ahyp="http://schemas.microsoft.com/office/drawing/2018/hyperlinkcolor" val="tx"/>
                    </a:ext>
                  </a:extLst>
                </a:hlinkClick>
              </a:rPr>
              <a:t>https://www.indiantradeportal.in/vs.jsp?lang=0&amp;id=0,55,23222</a:t>
            </a:r>
            <a:endParaRPr lang="en-IN" dirty="0"/>
          </a:p>
          <a:p>
            <a:endParaRPr lang="en-IN" dirty="0"/>
          </a:p>
          <a:p>
            <a:r>
              <a:rPr lang="en-IN" dirty="0">
                <a:hlinkClick r:id="rId4">
                  <a:extLst>
                    <a:ext uri="{A12FA001-AC4F-418D-AE19-62706E023703}">
                      <ahyp:hlinkClr xmlns:ahyp="http://schemas.microsoft.com/office/drawing/2018/hyperlinkcolor" val="tx"/>
                    </a:ext>
                  </a:extLst>
                </a:hlinkClick>
              </a:rPr>
              <a:t>https://cip.icegate.gov.in/CIP/static/images/doc/RoDTEP/FAQ2.pdf</a:t>
            </a:r>
            <a:endParaRPr lang="en-IN" dirty="0"/>
          </a:p>
          <a:p>
            <a:endParaRPr lang="en-IN" dirty="0"/>
          </a:p>
          <a:p>
            <a:endParaRPr lang="en-IN" dirty="0"/>
          </a:p>
          <a:p>
            <a:pPr marL="0" indent="0">
              <a:buNone/>
            </a:pPr>
            <a:endParaRPr lang="en-IN" dirty="0"/>
          </a:p>
        </p:txBody>
      </p:sp>
    </p:spTree>
    <p:extLst>
      <p:ext uri="{BB962C8B-B14F-4D97-AF65-F5344CB8AC3E}">
        <p14:creationId xmlns:p14="http://schemas.microsoft.com/office/powerpoint/2010/main" val="3964932168"/>
      </p:ext>
    </p:extLst>
  </p:cSld>
  <p:clrMapOvr>
    <a:overrideClrMapping bg1="lt1" tx1="dk1" bg2="lt2" tx2="dk2" accent1="accent1" accent2="accent2" accent3="accent3" accent4="accent4" accent5="accent5" accent6="accent6" hlink="hlink" folHlink="folHlink"/>
  </p:clrMapOvr>
</p:sld>
</file>

<file path=ppt/slides/slide27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AF377-523A-0520-6585-DB1D5536BF23}"/>
              </a:ext>
            </a:extLst>
          </p:cNvPr>
          <p:cNvSpPr>
            <a:spLocks noGrp="1"/>
          </p:cNvSpPr>
          <p:nvPr>
            <p:ph type="title"/>
          </p:nvPr>
        </p:nvSpPr>
        <p:spPr>
          <a:xfrm>
            <a:off x="609600" y="704087"/>
            <a:ext cx="11074400" cy="3095753"/>
          </a:xfrm>
        </p:spPr>
        <p:txBody>
          <a:bodyPr/>
          <a:lstStyle/>
          <a:p>
            <a:r>
              <a:rPr lang="en-US" b="1" dirty="0"/>
              <a:t>FOREIGN TRADE POLICY 2023</a:t>
            </a:r>
            <a:endParaRPr lang="en-IN" dirty="0"/>
          </a:p>
        </p:txBody>
      </p:sp>
    </p:spTree>
    <p:extLst>
      <p:ext uri="{BB962C8B-B14F-4D97-AF65-F5344CB8AC3E}">
        <p14:creationId xmlns:p14="http://schemas.microsoft.com/office/powerpoint/2010/main" val="3950880103"/>
      </p:ext>
    </p:extLst>
  </p:cSld>
  <p:clrMapOvr>
    <a:overrideClrMapping bg1="lt1" tx1="dk1" bg2="lt2" tx2="dk2" accent1="accent1" accent2="accent2" accent3="accent3" accent4="accent4" accent5="accent5" accent6="accent6" hlink="hlink" folHlink="folHlink"/>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5405-3B1A-5739-0E31-89F4E4FB8988}"/>
              </a:ext>
            </a:extLst>
          </p:cNvPr>
          <p:cNvSpPr>
            <a:spLocks noGrp="1"/>
          </p:cNvSpPr>
          <p:nvPr>
            <p:ph type="title"/>
          </p:nvPr>
        </p:nvSpPr>
        <p:spPr/>
        <p:txBody>
          <a:bodyPr>
            <a:normAutofit/>
          </a:bodyPr>
          <a:lstStyle/>
          <a:p>
            <a:r>
              <a:rPr lang="en-US" sz="4000" dirty="0"/>
              <a:t>Foreign Trade Policy - 2023 (w.e.f. 1st April 2023):</a:t>
            </a:r>
            <a:endParaRPr lang="en-IN" sz="4000" dirty="0"/>
          </a:p>
        </p:txBody>
      </p:sp>
      <p:sp>
        <p:nvSpPr>
          <p:cNvPr id="3" name="Content Placeholder 2">
            <a:extLst>
              <a:ext uri="{FF2B5EF4-FFF2-40B4-BE49-F238E27FC236}">
                <a16:creationId xmlns:a16="http://schemas.microsoft.com/office/drawing/2014/main" id="{2B4866E0-CCDA-E357-F92D-8DDF9CEEAA75}"/>
              </a:ext>
            </a:extLst>
          </p:cNvPr>
          <p:cNvSpPr>
            <a:spLocks noGrp="1"/>
          </p:cNvSpPr>
          <p:nvPr>
            <p:ph idx="1"/>
          </p:nvPr>
        </p:nvSpPr>
        <p:spPr/>
        <p:txBody>
          <a:bodyPr>
            <a:normAutofit fontScale="92500" lnSpcReduction="10000"/>
          </a:bodyPr>
          <a:lstStyle/>
          <a:p>
            <a:pPr algn="just">
              <a:lnSpc>
                <a:spcPct val="150000"/>
              </a:lnSpc>
            </a:pPr>
            <a:r>
              <a:rPr lang="en-US" b="1" dirty="0"/>
              <a:t>Section 3</a:t>
            </a:r>
            <a:r>
              <a:rPr lang="en-US" dirty="0"/>
              <a:t> of Foreign Trade (Development and Regulation) Act, 1992 [FT(D&amp;R) Act, 1992] Empowers Central Government to  make provisions for development and regulation of foreign trade. </a:t>
            </a:r>
          </a:p>
          <a:p>
            <a:pPr algn="just">
              <a:lnSpc>
                <a:spcPct val="150000"/>
              </a:lnSpc>
            </a:pPr>
            <a:r>
              <a:rPr lang="en-US" b="1" dirty="0"/>
              <a:t>Section 5 </a:t>
            </a:r>
            <a:r>
              <a:rPr lang="en-US" dirty="0"/>
              <a:t>of FT (D&amp;R) Act, 1992 Empowers Central Government to formulate and announce by notification in Official gazette, </a:t>
            </a:r>
            <a:r>
              <a:rPr lang="en-US" b="1" dirty="0"/>
              <a:t>the Foreign Trade Policy (FTP) </a:t>
            </a:r>
            <a:r>
              <a:rPr lang="en-US" dirty="0"/>
              <a:t>and also amend the same by issuing a notification</a:t>
            </a:r>
          </a:p>
          <a:p>
            <a:pPr algn="just">
              <a:lnSpc>
                <a:spcPct val="150000"/>
              </a:lnSpc>
            </a:pPr>
            <a:r>
              <a:rPr lang="en-US" dirty="0"/>
              <a:t>In India, the Union Ministry of Commerce and Industry governs the affairs relating to the promotion and regulation of foreign trade.</a:t>
            </a:r>
            <a:endParaRPr lang="en-IN" dirty="0"/>
          </a:p>
        </p:txBody>
      </p:sp>
    </p:spTree>
    <p:extLst>
      <p:ext uri="{BB962C8B-B14F-4D97-AF65-F5344CB8AC3E}">
        <p14:creationId xmlns:p14="http://schemas.microsoft.com/office/powerpoint/2010/main" val="106287912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E023-8C3E-D4A0-E1FE-3E7587C255C8}"/>
              </a:ext>
            </a:extLst>
          </p:cNvPr>
          <p:cNvSpPr>
            <a:spLocks noGrp="1"/>
          </p:cNvSpPr>
          <p:nvPr>
            <p:ph type="title"/>
          </p:nvPr>
        </p:nvSpPr>
        <p:spPr/>
        <p:txBody>
          <a:bodyPr/>
          <a:lstStyle/>
          <a:p>
            <a:r>
              <a:rPr lang="en-US" dirty="0"/>
              <a:t>Duration of FTP</a:t>
            </a:r>
            <a:endParaRPr lang="en-IN" dirty="0"/>
          </a:p>
        </p:txBody>
      </p:sp>
      <p:sp>
        <p:nvSpPr>
          <p:cNvPr id="3" name="Content Placeholder 2">
            <a:extLst>
              <a:ext uri="{FF2B5EF4-FFF2-40B4-BE49-F238E27FC236}">
                <a16:creationId xmlns:a16="http://schemas.microsoft.com/office/drawing/2014/main" id="{25D6CC05-E077-CF58-C792-720F4AADFA6C}"/>
              </a:ext>
            </a:extLst>
          </p:cNvPr>
          <p:cNvSpPr>
            <a:spLocks noGrp="1"/>
          </p:cNvSpPr>
          <p:nvPr>
            <p:ph idx="1"/>
          </p:nvPr>
        </p:nvSpPr>
        <p:spPr/>
        <p:txBody>
          <a:bodyPr/>
          <a:lstStyle/>
          <a:p>
            <a:pPr algn="just">
              <a:lnSpc>
                <a:spcPct val="150000"/>
              </a:lnSpc>
            </a:pPr>
            <a:r>
              <a:rPr lang="en-US" dirty="0"/>
              <a:t>The Foreign Trade Policy (FTP) 2023 incorporating provisions relating to export and import of goods and services, shall come into force with effect from 1st April, 2023 and shall continue to be in operation unless otherwise specified or amended. </a:t>
            </a:r>
          </a:p>
          <a:p>
            <a:pPr algn="just">
              <a:lnSpc>
                <a:spcPct val="150000"/>
              </a:lnSpc>
            </a:pPr>
            <a:r>
              <a:rPr lang="en-US" dirty="0"/>
              <a:t>All exports and imports made up to 31.03.2023 shall, accordingly, be governed by the relevant FTP, unless otherwise specified. </a:t>
            </a:r>
          </a:p>
          <a:p>
            <a:pPr algn="just">
              <a:lnSpc>
                <a:spcPct val="150000"/>
              </a:lnSpc>
            </a:pPr>
            <a:r>
              <a:rPr lang="en-US" b="1" dirty="0"/>
              <a:t>It means unlike of earlier FTP, there is no end date to the new policy. </a:t>
            </a:r>
            <a:endParaRPr lang="en-IN" b="1" dirty="0"/>
          </a:p>
        </p:txBody>
      </p:sp>
    </p:spTree>
    <p:extLst>
      <p:ext uri="{BB962C8B-B14F-4D97-AF65-F5344CB8AC3E}">
        <p14:creationId xmlns:p14="http://schemas.microsoft.com/office/powerpoint/2010/main" val="226966005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A0DB-F8B0-EB7B-C427-5A76C061C5E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29CC82B-6AC7-B5EB-80E8-603E5230D27A}"/>
              </a:ext>
            </a:extLst>
          </p:cNvPr>
          <p:cNvSpPr>
            <a:spLocks noGrp="1"/>
          </p:cNvSpPr>
          <p:nvPr>
            <p:ph idx="1"/>
          </p:nvPr>
        </p:nvSpPr>
        <p:spPr/>
        <p:txBody>
          <a:bodyPr>
            <a:normAutofit fontScale="85000" lnSpcReduction="10000"/>
          </a:bodyPr>
          <a:lstStyle/>
          <a:p>
            <a:pPr algn="just">
              <a:lnSpc>
                <a:spcPct val="160000"/>
              </a:lnSpc>
            </a:pPr>
            <a:r>
              <a:rPr lang="en-US" dirty="0"/>
              <a:t>Any License/ Authorisation/ Certificate/ Scrip/ instrument bestowing financial or fiscal benefit issued before commencement of FTP 2023 shall continue to be valid for the purpose and duration for which it was issued, unless otherwise stipulated. </a:t>
            </a:r>
          </a:p>
          <a:p>
            <a:pPr algn="just">
              <a:lnSpc>
                <a:spcPct val="160000"/>
              </a:lnSpc>
            </a:pPr>
            <a:r>
              <a:rPr lang="en-US" dirty="0"/>
              <a:t>The Foreign Trade Policy is closely knit with the Customs, GST Laws and Excise/ state laws of India. However, the policy provisions per-se do not override tax laws.</a:t>
            </a:r>
          </a:p>
          <a:p>
            <a:pPr algn="just">
              <a:lnSpc>
                <a:spcPct val="160000"/>
              </a:lnSpc>
            </a:pPr>
            <a:r>
              <a:rPr lang="en-US" dirty="0"/>
              <a:t>Authorisation: It means “permission for import or export of goods and services” in terms of FT (D&amp;R) Act, 1992. DGFT issues authorization for import or export. Decision of DGFT is final and binding in respect of any authorization issued under the FTP</a:t>
            </a:r>
            <a:endParaRPr lang="en-IN" dirty="0"/>
          </a:p>
        </p:txBody>
      </p:sp>
    </p:spTree>
    <p:extLst>
      <p:ext uri="{BB962C8B-B14F-4D97-AF65-F5344CB8AC3E}">
        <p14:creationId xmlns:p14="http://schemas.microsoft.com/office/powerpoint/2010/main" val="6960783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49C8-61A6-28F9-CBE8-F29353E94E01}"/>
              </a:ext>
            </a:extLst>
          </p:cNvPr>
          <p:cNvSpPr>
            <a:spLocks noGrp="1"/>
          </p:cNvSpPr>
          <p:nvPr>
            <p:ph type="title"/>
          </p:nvPr>
        </p:nvSpPr>
        <p:spPr/>
        <p:txBody>
          <a:bodyPr/>
          <a:lstStyle/>
          <a:p>
            <a:r>
              <a:rPr lang="en-IN" dirty="0"/>
              <a:t>FOREIGN TRADE POLICY OLD AND NEW</a:t>
            </a:r>
          </a:p>
        </p:txBody>
      </p:sp>
      <p:sp>
        <p:nvSpPr>
          <p:cNvPr id="3" name="Text Placeholder 2">
            <a:extLst>
              <a:ext uri="{FF2B5EF4-FFF2-40B4-BE49-F238E27FC236}">
                <a16:creationId xmlns:a16="http://schemas.microsoft.com/office/drawing/2014/main" id="{2ACBCD00-1382-DEA4-E0F4-D8A46EB64E1B}"/>
              </a:ext>
            </a:extLst>
          </p:cNvPr>
          <p:cNvSpPr>
            <a:spLocks noGrp="1"/>
          </p:cNvSpPr>
          <p:nvPr>
            <p:ph type="body" idx="1"/>
          </p:nvPr>
        </p:nvSpPr>
        <p:spPr/>
        <p:txBody>
          <a:bodyPr/>
          <a:lstStyle/>
          <a:p>
            <a:r>
              <a:rPr lang="en-IN" dirty="0"/>
              <a:t>2015-20				</a:t>
            </a:r>
          </a:p>
        </p:txBody>
      </p:sp>
      <p:sp>
        <p:nvSpPr>
          <p:cNvPr id="4" name="Text Placeholder 3">
            <a:extLst>
              <a:ext uri="{FF2B5EF4-FFF2-40B4-BE49-F238E27FC236}">
                <a16:creationId xmlns:a16="http://schemas.microsoft.com/office/drawing/2014/main" id="{A4F108F9-92F8-B0BD-9EFC-4A4061686068}"/>
              </a:ext>
            </a:extLst>
          </p:cNvPr>
          <p:cNvSpPr>
            <a:spLocks noGrp="1"/>
          </p:cNvSpPr>
          <p:nvPr>
            <p:ph type="body" sz="half" idx="3"/>
          </p:nvPr>
        </p:nvSpPr>
        <p:spPr/>
        <p:txBody>
          <a:bodyPr/>
          <a:lstStyle/>
          <a:p>
            <a:r>
              <a:rPr lang="en-IN" dirty="0"/>
              <a:t>2023</a:t>
            </a:r>
          </a:p>
        </p:txBody>
      </p:sp>
      <p:sp>
        <p:nvSpPr>
          <p:cNvPr id="5" name="Content Placeholder 4">
            <a:extLst>
              <a:ext uri="{FF2B5EF4-FFF2-40B4-BE49-F238E27FC236}">
                <a16:creationId xmlns:a16="http://schemas.microsoft.com/office/drawing/2014/main" id="{1D6239E5-57EE-1DA2-62E2-ED62B7804873}"/>
              </a:ext>
            </a:extLst>
          </p:cNvPr>
          <p:cNvSpPr>
            <a:spLocks noGrp="1"/>
          </p:cNvSpPr>
          <p:nvPr>
            <p:ph sz="quarter" idx="2"/>
          </p:nvPr>
        </p:nvSpPr>
        <p:spPr/>
        <p:txBody>
          <a:bodyPr>
            <a:normAutofit lnSpcReduction="10000"/>
          </a:bodyPr>
          <a:lstStyle/>
          <a:p>
            <a:r>
              <a:rPr lang="en-IN" dirty="0"/>
              <a:t>9 CHAPTERS	</a:t>
            </a:r>
          </a:p>
          <a:p>
            <a:pPr marL="457200" indent="-457200">
              <a:buFont typeface="+mj-lt"/>
              <a:buAutoNum type="arabicPeriod"/>
            </a:pPr>
            <a:r>
              <a:rPr lang="en-IN" dirty="0"/>
              <a:t>Legal Framework and Trade Facilitation</a:t>
            </a:r>
          </a:p>
          <a:p>
            <a:pPr marL="457200" indent="-457200">
              <a:buFont typeface="+mj-lt"/>
              <a:buAutoNum type="arabicPeriod"/>
            </a:pPr>
            <a:r>
              <a:rPr lang="en-IN" dirty="0"/>
              <a:t>General Provisions regarding Imports and Exports</a:t>
            </a:r>
          </a:p>
          <a:p>
            <a:pPr marL="457200" indent="-457200">
              <a:buFont typeface="+mj-lt"/>
              <a:buAutoNum type="arabicPeriod"/>
            </a:pPr>
            <a:r>
              <a:rPr lang="en-IN" dirty="0"/>
              <a:t>Export From India Schemes</a:t>
            </a:r>
          </a:p>
          <a:p>
            <a:pPr marL="457200" indent="-457200">
              <a:buFont typeface="+mj-lt"/>
              <a:buAutoNum type="arabicPeriod"/>
            </a:pPr>
            <a:r>
              <a:rPr lang="en-IN" dirty="0"/>
              <a:t>Duty Exemption/Remission Schemes</a:t>
            </a:r>
          </a:p>
          <a:p>
            <a:pPr marL="457200" indent="-457200">
              <a:buFont typeface="+mj-lt"/>
              <a:buAutoNum type="arabicPeriod"/>
            </a:pPr>
            <a:r>
              <a:rPr lang="en-IN" dirty="0"/>
              <a:t>Export Promotion Capital Goods</a:t>
            </a:r>
          </a:p>
          <a:p>
            <a:pPr marL="457200" indent="-457200">
              <a:buFont typeface="+mj-lt"/>
              <a:buAutoNum type="arabicPeriod"/>
            </a:pPr>
            <a:r>
              <a:rPr lang="en-IN" dirty="0"/>
              <a:t>Export Oriented Units(EOU) Electronic Hardware Technology Parks (EHTP), Software Technology Parks (STP), &amp; Bio Technology Parks (BTP)</a:t>
            </a:r>
          </a:p>
        </p:txBody>
      </p:sp>
      <p:sp>
        <p:nvSpPr>
          <p:cNvPr id="6" name="Content Placeholder 5">
            <a:extLst>
              <a:ext uri="{FF2B5EF4-FFF2-40B4-BE49-F238E27FC236}">
                <a16:creationId xmlns:a16="http://schemas.microsoft.com/office/drawing/2014/main" id="{60EDC58C-5D48-205D-09D4-C51D1E374725}"/>
              </a:ext>
            </a:extLst>
          </p:cNvPr>
          <p:cNvSpPr>
            <a:spLocks noGrp="1"/>
          </p:cNvSpPr>
          <p:nvPr>
            <p:ph sz="quarter" idx="4"/>
          </p:nvPr>
        </p:nvSpPr>
        <p:spPr/>
        <p:txBody>
          <a:bodyPr>
            <a:normAutofit lnSpcReduction="10000"/>
          </a:bodyPr>
          <a:lstStyle/>
          <a:p>
            <a:r>
              <a:rPr lang="en-IN" dirty="0"/>
              <a:t>11 CHAPTERS</a:t>
            </a:r>
          </a:p>
          <a:p>
            <a:pPr marL="457200" indent="-457200">
              <a:buFont typeface="+mj-lt"/>
              <a:buAutoNum type="arabicPeriod"/>
            </a:pPr>
            <a:r>
              <a:rPr lang="en-IN" dirty="0"/>
              <a:t>Legal Framework and Trade Facilitation</a:t>
            </a:r>
          </a:p>
          <a:p>
            <a:pPr marL="457200" indent="-457200">
              <a:buFont typeface="+mj-lt"/>
              <a:buAutoNum type="arabicPeriod"/>
            </a:pPr>
            <a:r>
              <a:rPr lang="en-IN" dirty="0"/>
              <a:t>General Provisions regarding Imports and Exports</a:t>
            </a:r>
          </a:p>
          <a:p>
            <a:pPr marL="457200" indent="-457200">
              <a:buFont typeface="+mj-lt"/>
              <a:buAutoNum type="arabicPeriod"/>
            </a:pPr>
            <a:r>
              <a:rPr lang="en-IN" b="1" dirty="0">
                <a:solidFill>
                  <a:srgbClr val="FF0000"/>
                </a:solidFill>
              </a:rPr>
              <a:t>Developing Districts as Export Hubs</a:t>
            </a:r>
          </a:p>
          <a:p>
            <a:pPr marL="457200" indent="-457200">
              <a:buFont typeface="+mj-lt"/>
              <a:buAutoNum type="arabicPeriod"/>
            </a:pPr>
            <a:r>
              <a:rPr lang="en-IN" dirty="0"/>
              <a:t>Duty Exemption/Remission Schemes</a:t>
            </a:r>
          </a:p>
          <a:p>
            <a:pPr marL="457200" indent="-457200">
              <a:buFont typeface="+mj-lt"/>
              <a:buAutoNum type="arabicPeriod"/>
            </a:pPr>
            <a:r>
              <a:rPr lang="en-IN" dirty="0"/>
              <a:t>Export Promotion Capital Goods</a:t>
            </a:r>
          </a:p>
          <a:p>
            <a:pPr marL="457200" indent="-457200">
              <a:buFont typeface="+mj-lt"/>
              <a:buAutoNum type="arabicPeriod"/>
            </a:pPr>
            <a:r>
              <a:rPr lang="en-IN" dirty="0"/>
              <a:t>Export Oriented Units(EOU) Electronic Hardware Technology Parks (EHTP), Software Technology Parks (STP), &amp; Bio Technology Parks (BTP)</a:t>
            </a:r>
          </a:p>
          <a:p>
            <a:endParaRPr lang="en-IN" dirty="0"/>
          </a:p>
        </p:txBody>
      </p:sp>
    </p:spTree>
    <p:extLst>
      <p:ext uri="{BB962C8B-B14F-4D97-AF65-F5344CB8AC3E}">
        <p14:creationId xmlns:p14="http://schemas.microsoft.com/office/powerpoint/2010/main" val="3916375112"/>
      </p:ext>
    </p:extLst>
  </p:cSld>
  <p:clrMapOvr>
    <a:overrideClrMapping bg1="lt1" tx1="dk1" bg2="lt2" tx2="dk2" accent1="accent1" accent2="accent2" accent3="accent3" accent4="accent4" accent5="accent5" accent6="accent6" hlink="hlink" folHlink="folHlink"/>
  </p:clrMapOvr>
</p:sld>
</file>

<file path=ppt/slides/slide27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70B8-15B7-BC86-AAF9-CC3EF20CEBD4}"/>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E61A768A-C2C6-0970-379D-4365F2BF6C17}"/>
              </a:ext>
            </a:extLst>
          </p:cNvPr>
          <p:cNvSpPr>
            <a:spLocks noGrp="1"/>
          </p:cNvSpPr>
          <p:nvPr>
            <p:ph type="body" idx="1"/>
          </p:nvPr>
        </p:nvSpPr>
        <p:spPr/>
        <p:txBody>
          <a:bodyPr/>
          <a:lstStyle/>
          <a:p>
            <a:r>
              <a:rPr lang="en-IN" dirty="0"/>
              <a:t>2015-20</a:t>
            </a:r>
          </a:p>
        </p:txBody>
      </p:sp>
      <p:sp>
        <p:nvSpPr>
          <p:cNvPr id="4" name="Text Placeholder 3">
            <a:extLst>
              <a:ext uri="{FF2B5EF4-FFF2-40B4-BE49-F238E27FC236}">
                <a16:creationId xmlns:a16="http://schemas.microsoft.com/office/drawing/2014/main" id="{947CD516-A40F-76FE-34A9-AEB0248D28CD}"/>
              </a:ext>
            </a:extLst>
          </p:cNvPr>
          <p:cNvSpPr>
            <a:spLocks noGrp="1"/>
          </p:cNvSpPr>
          <p:nvPr>
            <p:ph type="body" sz="half" idx="3"/>
          </p:nvPr>
        </p:nvSpPr>
        <p:spPr/>
        <p:txBody>
          <a:bodyPr>
            <a:normAutofit fontScale="92500" lnSpcReduction="20000"/>
          </a:bodyPr>
          <a:lstStyle/>
          <a:p>
            <a:endParaRPr lang="en-IN" dirty="0"/>
          </a:p>
          <a:p>
            <a:r>
              <a:rPr lang="en-IN" dirty="0"/>
              <a:t>2023</a:t>
            </a:r>
          </a:p>
          <a:p>
            <a:endParaRPr lang="en-IN" dirty="0"/>
          </a:p>
        </p:txBody>
      </p:sp>
      <p:sp>
        <p:nvSpPr>
          <p:cNvPr id="5" name="Content Placeholder 4">
            <a:extLst>
              <a:ext uri="{FF2B5EF4-FFF2-40B4-BE49-F238E27FC236}">
                <a16:creationId xmlns:a16="http://schemas.microsoft.com/office/drawing/2014/main" id="{340F78A1-77F8-6FE5-5561-40AC4DB715A3}"/>
              </a:ext>
            </a:extLst>
          </p:cNvPr>
          <p:cNvSpPr>
            <a:spLocks noGrp="1"/>
          </p:cNvSpPr>
          <p:nvPr>
            <p:ph sz="quarter" idx="2"/>
          </p:nvPr>
        </p:nvSpPr>
        <p:spPr/>
        <p:txBody>
          <a:bodyPr/>
          <a:lstStyle/>
          <a:p>
            <a:pPr marL="457200" indent="-457200">
              <a:buAutoNum type="arabicPeriod" startAt="7"/>
            </a:pPr>
            <a:r>
              <a:rPr lang="en-IN" dirty="0"/>
              <a:t>Deemed Exports</a:t>
            </a:r>
          </a:p>
          <a:p>
            <a:pPr marL="457200" indent="-457200">
              <a:buAutoNum type="arabicPeriod" startAt="7"/>
            </a:pPr>
            <a:r>
              <a:rPr lang="en-IN" dirty="0"/>
              <a:t>Quality Complaints and Trade Disputes</a:t>
            </a:r>
          </a:p>
          <a:p>
            <a:pPr marL="457200" indent="-457200">
              <a:buAutoNum type="arabicPeriod" startAt="7"/>
            </a:pPr>
            <a:r>
              <a:rPr lang="en-IN" dirty="0"/>
              <a:t>Definitions</a:t>
            </a:r>
          </a:p>
        </p:txBody>
      </p:sp>
      <p:sp>
        <p:nvSpPr>
          <p:cNvPr id="6" name="Content Placeholder 5">
            <a:extLst>
              <a:ext uri="{FF2B5EF4-FFF2-40B4-BE49-F238E27FC236}">
                <a16:creationId xmlns:a16="http://schemas.microsoft.com/office/drawing/2014/main" id="{59B712AD-160A-097E-2C6F-8B545B3192D9}"/>
              </a:ext>
            </a:extLst>
          </p:cNvPr>
          <p:cNvSpPr>
            <a:spLocks noGrp="1"/>
          </p:cNvSpPr>
          <p:nvPr>
            <p:ph sz="quarter" idx="4"/>
          </p:nvPr>
        </p:nvSpPr>
        <p:spPr/>
        <p:txBody>
          <a:bodyPr/>
          <a:lstStyle/>
          <a:p>
            <a:pPr marL="457200" indent="-457200">
              <a:buAutoNum type="arabicPeriod" startAt="7"/>
            </a:pPr>
            <a:r>
              <a:rPr lang="en-IN" dirty="0"/>
              <a:t>Deemed Exports</a:t>
            </a:r>
          </a:p>
          <a:p>
            <a:pPr marL="457200" indent="-457200">
              <a:buAutoNum type="arabicPeriod" startAt="7"/>
            </a:pPr>
            <a:r>
              <a:rPr lang="en-IN" dirty="0"/>
              <a:t>Quality Complaints and Trade Disputes</a:t>
            </a:r>
          </a:p>
          <a:p>
            <a:pPr marL="457200" indent="-457200">
              <a:buAutoNum type="arabicPeriod" startAt="7"/>
            </a:pPr>
            <a:r>
              <a:rPr lang="en-IN" b="1" dirty="0">
                <a:solidFill>
                  <a:srgbClr val="FF0000"/>
                </a:solidFill>
              </a:rPr>
              <a:t>Promoting Cross Border trade in Digital Economy</a:t>
            </a:r>
          </a:p>
          <a:p>
            <a:pPr marL="457200" indent="-457200">
              <a:buAutoNum type="arabicPeriod" startAt="7"/>
            </a:pPr>
            <a:r>
              <a:rPr lang="en-IN" b="1" dirty="0">
                <a:solidFill>
                  <a:srgbClr val="FF0000"/>
                </a:solidFill>
              </a:rPr>
              <a:t>SCOMET : Special Chemicals, organisms, Materials, Equipment and Technologies</a:t>
            </a:r>
          </a:p>
          <a:p>
            <a:pPr marL="457200" indent="-457200">
              <a:buAutoNum type="arabicPeriod" startAt="7"/>
            </a:pPr>
            <a:r>
              <a:rPr lang="en-IN" dirty="0"/>
              <a:t>Definitions</a:t>
            </a:r>
          </a:p>
          <a:p>
            <a:endParaRPr lang="en-IN" dirty="0"/>
          </a:p>
        </p:txBody>
      </p:sp>
    </p:spTree>
    <p:extLst>
      <p:ext uri="{BB962C8B-B14F-4D97-AF65-F5344CB8AC3E}">
        <p14:creationId xmlns:p14="http://schemas.microsoft.com/office/powerpoint/2010/main" val="817943214"/>
      </p:ext>
    </p:extLst>
  </p:cSld>
  <p:clrMapOvr>
    <a:overrideClrMapping bg1="lt1" tx1="dk1" bg2="lt2" tx2="dk2" accent1="accent1" accent2="accent2" accent3="accent3" accent4="accent4" accent5="accent5" accent6="accent6" hlink="hlink" folHlink="folHlink"/>
  </p:clrMapOvr>
</p:sld>
</file>

<file path=ppt/slides/slide27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4216-C666-9F36-BF44-CC9A1ED4F405}"/>
              </a:ext>
            </a:extLst>
          </p:cNvPr>
          <p:cNvSpPr>
            <a:spLocks noGrp="1"/>
          </p:cNvSpPr>
          <p:nvPr>
            <p:ph type="title"/>
          </p:nvPr>
        </p:nvSpPr>
        <p:spPr/>
        <p:txBody>
          <a:bodyPr/>
          <a:lstStyle/>
          <a:p>
            <a:r>
              <a:rPr lang="en-IN" dirty="0"/>
              <a:t>Introduction to the New FTP 2023</a:t>
            </a:r>
          </a:p>
        </p:txBody>
      </p:sp>
      <p:sp>
        <p:nvSpPr>
          <p:cNvPr id="3" name="Content Placeholder 2">
            <a:extLst>
              <a:ext uri="{FF2B5EF4-FFF2-40B4-BE49-F238E27FC236}">
                <a16:creationId xmlns:a16="http://schemas.microsoft.com/office/drawing/2014/main" id="{2DC59AF6-38DE-2139-053B-2F2EF42A0AF0}"/>
              </a:ext>
            </a:extLst>
          </p:cNvPr>
          <p:cNvSpPr>
            <a:spLocks noGrp="1"/>
          </p:cNvSpPr>
          <p:nvPr>
            <p:ph idx="1"/>
          </p:nvPr>
        </p:nvSpPr>
        <p:spPr/>
        <p:txBody>
          <a:bodyPr/>
          <a:lstStyle/>
          <a:p>
            <a:pPr algn="just"/>
            <a:r>
              <a:rPr lang="en-US" b="0" i="0" dirty="0">
                <a:solidFill>
                  <a:srgbClr val="6A6A6A"/>
                </a:solidFill>
                <a:effectLst/>
                <a:highlight>
                  <a:srgbClr val="FFFFFF"/>
                </a:highlight>
                <a:latin typeface="Faustina"/>
              </a:rPr>
              <a:t>Before the introduction of Foreign Trade Policy (FTP) 2023, FTP 2015-20 was functional. The tenure of FTP 2015-20 had been completed on 31</a:t>
            </a:r>
            <a:r>
              <a:rPr lang="en-US" b="0" i="0" baseline="30000" dirty="0">
                <a:solidFill>
                  <a:srgbClr val="6A6A6A"/>
                </a:solidFill>
                <a:effectLst/>
                <a:highlight>
                  <a:srgbClr val="FFFFFF"/>
                </a:highlight>
                <a:latin typeface="Faustina"/>
              </a:rPr>
              <a:t>st</a:t>
            </a:r>
            <a:r>
              <a:rPr lang="en-US" b="0" i="0" dirty="0">
                <a:solidFill>
                  <a:srgbClr val="6A6A6A"/>
                </a:solidFill>
                <a:effectLst/>
                <a:highlight>
                  <a:srgbClr val="FFFFFF"/>
                </a:highlight>
                <a:latin typeface="Faustina"/>
              </a:rPr>
              <a:t> March, 2020, but owing to the COVID-19 scenario, FTP 2015-20 had been extended up to 31</a:t>
            </a:r>
            <a:r>
              <a:rPr lang="en-US" b="0" i="0" baseline="30000" dirty="0">
                <a:solidFill>
                  <a:srgbClr val="6A6A6A"/>
                </a:solidFill>
                <a:effectLst/>
                <a:highlight>
                  <a:srgbClr val="FFFFFF"/>
                </a:highlight>
                <a:latin typeface="Faustina"/>
              </a:rPr>
              <a:t>st</a:t>
            </a:r>
            <a:r>
              <a:rPr lang="en-US" b="0" i="0" dirty="0">
                <a:solidFill>
                  <a:srgbClr val="6A6A6A"/>
                </a:solidFill>
                <a:effectLst/>
                <a:highlight>
                  <a:srgbClr val="FFFFFF"/>
                </a:highlight>
                <a:latin typeface="Faustina"/>
              </a:rPr>
              <a:t> March, 2023.</a:t>
            </a:r>
          </a:p>
          <a:p>
            <a:pPr algn="just"/>
            <a:r>
              <a:rPr lang="en-US" b="0" i="0" dirty="0">
                <a:solidFill>
                  <a:srgbClr val="6A6A6A"/>
                </a:solidFill>
                <a:effectLst/>
                <a:highlight>
                  <a:srgbClr val="FFFFFF"/>
                </a:highlight>
                <a:latin typeface="Faustina"/>
              </a:rPr>
              <a:t> Thus, new Foreign Trade Policy 2023 was announced on 31</a:t>
            </a:r>
            <a:r>
              <a:rPr lang="en-US" b="0" i="0" baseline="30000" dirty="0">
                <a:solidFill>
                  <a:srgbClr val="6A6A6A"/>
                </a:solidFill>
                <a:effectLst/>
                <a:highlight>
                  <a:srgbClr val="FFFFFF"/>
                </a:highlight>
                <a:latin typeface="Faustina"/>
              </a:rPr>
              <a:t>st</a:t>
            </a:r>
            <a:r>
              <a:rPr lang="en-US" b="0" i="0" dirty="0">
                <a:solidFill>
                  <a:srgbClr val="6A6A6A"/>
                </a:solidFill>
                <a:effectLst/>
                <a:highlight>
                  <a:srgbClr val="FFFFFF"/>
                </a:highlight>
                <a:latin typeface="Faustina"/>
              </a:rPr>
              <a:t> March, 2023 by the respected Union Minster of Commerce and Industry, Consumer Affairs, Food and Public Distribution and Textiles, Shri Piyush Goyal.</a:t>
            </a:r>
          </a:p>
          <a:p>
            <a:pPr algn="just"/>
            <a:endParaRPr lang="en-IN" dirty="0"/>
          </a:p>
        </p:txBody>
      </p:sp>
    </p:spTree>
    <p:extLst>
      <p:ext uri="{BB962C8B-B14F-4D97-AF65-F5344CB8AC3E}">
        <p14:creationId xmlns:p14="http://schemas.microsoft.com/office/powerpoint/2010/main" val="61828416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9543-50E0-0EEB-39FA-CDC2C44403B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D41E1C8-3018-574C-1CDF-D5170D7F4CB7}"/>
              </a:ext>
            </a:extLst>
          </p:cNvPr>
          <p:cNvSpPr>
            <a:spLocks noGrp="1"/>
          </p:cNvSpPr>
          <p:nvPr>
            <p:ph idx="1"/>
          </p:nvPr>
        </p:nvSpPr>
        <p:spPr/>
        <p:txBody>
          <a:bodyPr/>
          <a:lstStyle/>
          <a:p>
            <a:r>
              <a:rPr lang="en-US" b="0" i="0" dirty="0">
                <a:solidFill>
                  <a:srgbClr val="2C2C2C"/>
                </a:solidFill>
                <a:effectLst/>
                <a:highlight>
                  <a:srgbClr val="FFFFFF"/>
                </a:highlight>
                <a:latin typeface="Montserrat" panose="00000500000000000000" pitchFamily="2" charset="0"/>
              </a:rPr>
              <a:t>Please understand the main objective of the AA scheme is to allow duty free import of raw materials for production of export items only and at the same time the government has to ensure that no extra quantities of raw material are imported duty free and dumped into India. </a:t>
            </a:r>
          </a:p>
          <a:p>
            <a:r>
              <a:rPr lang="en-US" b="0" i="0" dirty="0">
                <a:solidFill>
                  <a:srgbClr val="2C2C2C"/>
                </a:solidFill>
                <a:effectLst/>
                <a:highlight>
                  <a:srgbClr val="FFFFFF"/>
                </a:highlight>
                <a:latin typeface="Montserrat" panose="00000500000000000000" pitchFamily="2" charset="0"/>
              </a:rPr>
              <a:t>Because if such things happen then the domestic industry will be at loss and the economy will be disrupted.</a:t>
            </a:r>
            <a:endParaRPr lang="en-IN" dirty="0"/>
          </a:p>
        </p:txBody>
      </p:sp>
    </p:spTree>
    <p:extLst>
      <p:ext uri="{BB962C8B-B14F-4D97-AF65-F5344CB8AC3E}">
        <p14:creationId xmlns:p14="http://schemas.microsoft.com/office/powerpoint/2010/main" val="2775609358"/>
      </p:ext>
    </p:extLst>
  </p:cSld>
  <p:clrMapOvr>
    <a:overrideClrMapping bg1="lt1" tx1="dk1" bg2="lt2" tx2="dk2" accent1="accent1" accent2="accent2" accent3="accent3" accent4="accent4" accent5="accent5" accent6="accent6" hlink="hlink" folHlink="folHlink"/>
  </p:clrMapOvr>
</p:sld>
</file>

<file path=ppt/slides/slide28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CCFF-72C9-D3F3-537B-C34087D251A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AE7FD9C-9B5B-C045-B121-AC2A6610AF64}"/>
              </a:ext>
            </a:extLst>
          </p:cNvPr>
          <p:cNvSpPr>
            <a:spLocks noGrp="1"/>
          </p:cNvSpPr>
          <p:nvPr>
            <p:ph idx="1"/>
          </p:nvPr>
        </p:nvSpPr>
        <p:spPr/>
        <p:txBody>
          <a:bodyPr/>
          <a:lstStyle/>
          <a:p>
            <a:pPr algn="l"/>
            <a:r>
              <a:rPr lang="en-US" b="1" i="0" dirty="0">
                <a:solidFill>
                  <a:srgbClr val="212529"/>
                </a:solidFill>
                <a:effectLst/>
                <a:highlight>
                  <a:srgbClr val="FFFFFF"/>
                </a:highlight>
                <a:latin typeface="Faustina"/>
              </a:rPr>
              <a:t>Major Features of FTP 2023</a:t>
            </a:r>
          </a:p>
          <a:p>
            <a:pPr marL="0" indent="0" algn="l">
              <a:buNone/>
            </a:pPr>
            <a:r>
              <a:rPr lang="en-US" b="1" i="0" dirty="0">
                <a:solidFill>
                  <a:srgbClr val="000000"/>
                </a:solidFill>
                <a:effectLst/>
                <a:highlight>
                  <a:srgbClr val="FFFFFF"/>
                </a:highlight>
                <a:latin typeface="Faustina"/>
              </a:rPr>
              <a:t>Process Re-Engineering and Automation</a:t>
            </a:r>
          </a:p>
          <a:p>
            <a:pPr algn="l">
              <a:buFont typeface="Arial" panose="020B0604020202020204" pitchFamily="34" charset="0"/>
              <a:buChar char="•"/>
            </a:pPr>
            <a:r>
              <a:rPr lang="en-US" b="0" i="0" dirty="0">
                <a:solidFill>
                  <a:srgbClr val="6A6A6A"/>
                </a:solidFill>
                <a:effectLst/>
                <a:highlight>
                  <a:srgbClr val="FFFFFF"/>
                </a:highlight>
                <a:latin typeface="Faustina"/>
              </a:rPr>
              <a:t>Greater faith through automated IT System.</a:t>
            </a:r>
          </a:p>
          <a:p>
            <a:pPr algn="l">
              <a:buFont typeface="Arial" panose="020B0604020202020204" pitchFamily="34" charset="0"/>
              <a:buChar char="•"/>
            </a:pPr>
            <a:r>
              <a:rPr lang="en-US" b="0" i="0" dirty="0">
                <a:solidFill>
                  <a:srgbClr val="6A6A6A"/>
                </a:solidFill>
                <a:effectLst/>
                <a:highlight>
                  <a:srgbClr val="FFFFFF"/>
                </a:highlight>
                <a:latin typeface="Faustina"/>
              </a:rPr>
              <a:t>Ongoing schemes like Advance Authorization, Export Promotion Capital Goods (EPCG), etc. to continue with substantial process re-engineering.</a:t>
            </a:r>
          </a:p>
          <a:p>
            <a:pPr algn="l">
              <a:buFont typeface="Arial" panose="020B0604020202020204" pitchFamily="34" charset="0"/>
              <a:buChar char="•"/>
            </a:pPr>
            <a:r>
              <a:rPr lang="en-US" b="0" i="0" dirty="0">
                <a:solidFill>
                  <a:srgbClr val="6A6A6A"/>
                </a:solidFill>
                <a:effectLst/>
                <a:highlight>
                  <a:srgbClr val="FFFFFF"/>
                </a:highlight>
                <a:latin typeface="Faustina"/>
              </a:rPr>
              <a:t>FTP 2023 – Mechanism in a paperless environment – ease of doing business.</a:t>
            </a:r>
          </a:p>
          <a:p>
            <a:pPr algn="l">
              <a:buFont typeface="Arial" panose="020B0604020202020204" pitchFamily="34" charset="0"/>
              <a:buChar char="•"/>
            </a:pPr>
            <a:r>
              <a:rPr lang="en-US" b="0" i="0" dirty="0">
                <a:solidFill>
                  <a:srgbClr val="6A6A6A"/>
                </a:solidFill>
                <a:effectLst/>
                <a:highlight>
                  <a:srgbClr val="FFFFFF"/>
                </a:highlight>
                <a:latin typeface="Faustina"/>
              </a:rPr>
              <a:t>Reduction in fees structure and IT based system will make it easier for MSME and others to access export benefits.</a:t>
            </a:r>
          </a:p>
          <a:p>
            <a:pPr algn="l">
              <a:buFont typeface="Arial" panose="020B0604020202020204" pitchFamily="34" charset="0"/>
              <a:buChar char="•"/>
            </a:pPr>
            <a:r>
              <a:rPr lang="en-US" b="0" i="0" dirty="0">
                <a:solidFill>
                  <a:srgbClr val="6A6A6A"/>
                </a:solidFill>
                <a:effectLst/>
                <a:highlight>
                  <a:srgbClr val="FFFFFF"/>
                </a:highlight>
                <a:latin typeface="Faustina"/>
              </a:rPr>
              <a:t>Duty exemption – through a rule-based IT system.</a:t>
            </a:r>
          </a:p>
          <a:p>
            <a:endParaRPr lang="en-IN" dirty="0"/>
          </a:p>
        </p:txBody>
      </p:sp>
    </p:spTree>
    <p:extLst>
      <p:ext uri="{BB962C8B-B14F-4D97-AF65-F5344CB8AC3E}">
        <p14:creationId xmlns:p14="http://schemas.microsoft.com/office/powerpoint/2010/main" val="4204505320"/>
      </p:ext>
    </p:extLst>
  </p:cSld>
  <p:clrMapOvr>
    <a:overrideClrMapping bg1="lt1" tx1="dk1" bg2="lt2" tx2="dk2" accent1="accent1" accent2="accent2" accent3="accent3" accent4="accent4" accent5="accent5" accent6="accent6" hlink="hlink" folHlink="folHlink"/>
  </p:clrMapOvr>
</p:sld>
</file>

<file path=ppt/slides/slide28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BCC7462-0511-CFBE-50B8-E16C1D239104}"/>
              </a:ext>
            </a:extLst>
          </p:cNvPr>
          <p:cNvGraphicFramePr>
            <a:graphicFrameLocks noGrp="1"/>
          </p:cNvGraphicFramePr>
          <p:nvPr>
            <p:extLst>
              <p:ext uri="{D42A27DB-BD31-4B8C-83A1-F6EECF244321}">
                <p14:modId xmlns:p14="http://schemas.microsoft.com/office/powerpoint/2010/main" val="4212260232"/>
              </p:ext>
            </p:extLst>
          </p:nvPr>
        </p:nvGraphicFramePr>
        <p:xfrm>
          <a:off x="992038" y="1673525"/>
          <a:ext cx="10144664" cy="4029887"/>
        </p:xfrm>
        <a:graphic>
          <a:graphicData uri="http://schemas.openxmlformats.org/drawingml/2006/table">
            <a:tbl>
              <a:tblPr/>
              <a:tblGrid>
                <a:gridCol w="3714167">
                  <a:extLst>
                    <a:ext uri="{9D8B030D-6E8A-4147-A177-3AD203B41FA5}">
                      <a16:colId xmlns:a16="http://schemas.microsoft.com/office/drawing/2014/main" val="579857525"/>
                    </a:ext>
                  </a:extLst>
                </a:gridCol>
                <a:gridCol w="3048942">
                  <a:extLst>
                    <a:ext uri="{9D8B030D-6E8A-4147-A177-3AD203B41FA5}">
                      <a16:colId xmlns:a16="http://schemas.microsoft.com/office/drawing/2014/main" val="3431881782"/>
                    </a:ext>
                  </a:extLst>
                </a:gridCol>
                <a:gridCol w="3381555">
                  <a:extLst>
                    <a:ext uri="{9D8B030D-6E8A-4147-A177-3AD203B41FA5}">
                      <a16:colId xmlns:a16="http://schemas.microsoft.com/office/drawing/2014/main" val="2453016290"/>
                    </a:ext>
                  </a:extLst>
                </a:gridCol>
              </a:tblGrid>
              <a:tr h="595213">
                <a:tc gridSpan="3">
                  <a:txBody>
                    <a:bodyPr/>
                    <a:lstStyle/>
                    <a:p>
                      <a:pPr algn="ctr" fontAlgn="t" latinLnBrk="1"/>
                      <a:r>
                        <a:rPr lang="en-IN" b="1">
                          <a:effectLst/>
                          <a:latin typeface="Faustina"/>
                        </a:rPr>
                        <a:t>Faster Online Processing under FTP 2023</a:t>
                      </a:r>
                      <a:endParaRPr lang="en-IN">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029666183"/>
                  </a:ext>
                </a:extLst>
              </a:tr>
              <a:tr h="946487">
                <a:tc>
                  <a:txBody>
                    <a:bodyPr/>
                    <a:lstStyle/>
                    <a:p>
                      <a:pPr algn="ctr" fontAlgn="t" latinLnBrk="1"/>
                      <a:r>
                        <a:rPr lang="en-IN" b="1">
                          <a:effectLst/>
                          <a:latin typeface="Faustina"/>
                        </a:rPr>
                        <a:t>Permission Type</a:t>
                      </a:r>
                      <a:endParaRPr lang="en-IN">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b="1">
                          <a:effectLst/>
                          <a:latin typeface="Faustina"/>
                        </a:rPr>
                        <a:t>Current Processing Time</a:t>
                      </a:r>
                      <a:endParaRPr lang="en-IN">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b="1">
                          <a:effectLst/>
                          <a:latin typeface="Faustina"/>
                        </a:rPr>
                        <a:t>Automatic Route Processing Time</a:t>
                      </a:r>
                      <a:endParaRPr lang="en-IN">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735087730"/>
                  </a:ext>
                </a:extLst>
              </a:tr>
              <a:tr h="946487">
                <a:tc>
                  <a:txBody>
                    <a:bodyPr/>
                    <a:lstStyle/>
                    <a:p>
                      <a:pPr algn="ctr" fontAlgn="t" latinLnBrk="1"/>
                      <a:r>
                        <a:rPr lang="en-IN">
                          <a:effectLst/>
                        </a:rPr>
                        <a:t>Advance authorization issuance</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3 to 7 days</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1 day</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645814740"/>
                  </a:ext>
                </a:extLst>
              </a:tr>
              <a:tr h="595213">
                <a:tc>
                  <a:txBody>
                    <a:bodyPr/>
                    <a:lstStyle/>
                    <a:p>
                      <a:pPr algn="ctr" fontAlgn="t" latinLnBrk="1"/>
                      <a:r>
                        <a:rPr lang="en-IN">
                          <a:effectLst/>
                        </a:rPr>
                        <a:t>EPCG issuance</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3 to 7 days</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1 day</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4459169"/>
                  </a:ext>
                </a:extLst>
              </a:tr>
              <a:tr h="946487">
                <a:tc>
                  <a:txBody>
                    <a:bodyPr/>
                    <a:lstStyle/>
                    <a:p>
                      <a:pPr algn="ctr" fontAlgn="t" latinLnBrk="1"/>
                      <a:r>
                        <a:rPr lang="en-IN">
                          <a:effectLst/>
                        </a:rPr>
                        <a:t>Revalidation of authorizations</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US">
                          <a:effectLst/>
                        </a:rPr>
                        <a:t>3 days to 1 month</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dirty="0">
                          <a:effectLst/>
                        </a:rPr>
                        <a:t>1 day</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3857190"/>
                  </a:ext>
                </a:extLst>
              </a:tr>
            </a:tbl>
          </a:graphicData>
        </a:graphic>
      </p:graphicFrame>
    </p:spTree>
    <p:extLst>
      <p:ext uri="{BB962C8B-B14F-4D97-AF65-F5344CB8AC3E}">
        <p14:creationId xmlns:p14="http://schemas.microsoft.com/office/powerpoint/2010/main" val="3198946738"/>
      </p:ext>
    </p:extLst>
  </p:cSld>
  <p:clrMapOvr>
    <a:overrideClrMapping bg1="lt1" tx1="dk1" bg2="lt2" tx2="dk2" accent1="accent1" accent2="accent2" accent3="accent3" accent4="accent4" accent5="accent5" accent6="accent6" hlink="hlink" folHlink="folHlink"/>
  </p:clrMapOvr>
</p:sld>
</file>

<file path=ppt/slides/slide28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90C5AA-FB9E-3757-9DAC-A1B4B3488008}"/>
              </a:ext>
            </a:extLst>
          </p:cNvPr>
          <p:cNvGraphicFramePr>
            <a:graphicFrameLocks noGrp="1"/>
          </p:cNvGraphicFramePr>
          <p:nvPr>
            <p:extLst>
              <p:ext uri="{D42A27DB-BD31-4B8C-83A1-F6EECF244321}">
                <p14:modId xmlns:p14="http://schemas.microsoft.com/office/powerpoint/2010/main" val="3810050393"/>
              </p:ext>
            </p:extLst>
          </p:nvPr>
        </p:nvGraphicFramePr>
        <p:xfrm>
          <a:off x="1319842" y="1423358"/>
          <a:ext cx="8967159" cy="4005733"/>
        </p:xfrm>
        <a:graphic>
          <a:graphicData uri="http://schemas.openxmlformats.org/drawingml/2006/table">
            <a:tbl>
              <a:tblPr/>
              <a:tblGrid>
                <a:gridCol w="2989053">
                  <a:extLst>
                    <a:ext uri="{9D8B030D-6E8A-4147-A177-3AD203B41FA5}">
                      <a16:colId xmlns:a16="http://schemas.microsoft.com/office/drawing/2014/main" val="542385448"/>
                    </a:ext>
                  </a:extLst>
                </a:gridCol>
                <a:gridCol w="2989053">
                  <a:extLst>
                    <a:ext uri="{9D8B030D-6E8A-4147-A177-3AD203B41FA5}">
                      <a16:colId xmlns:a16="http://schemas.microsoft.com/office/drawing/2014/main" val="834901504"/>
                    </a:ext>
                  </a:extLst>
                </a:gridCol>
                <a:gridCol w="2989053">
                  <a:extLst>
                    <a:ext uri="{9D8B030D-6E8A-4147-A177-3AD203B41FA5}">
                      <a16:colId xmlns:a16="http://schemas.microsoft.com/office/drawing/2014/main" val="2771740000"/>
                    </a:ext>
                  </a:extLst>
                </a:gridCol>
              </a:tblGrid>
              <a:tr h="716568">
                <a:tc gridSpan="3">
                  <a:txBody>
                    <a:bodyPr/>
                    <a:lstStyle/>
                    <a:p>
                      <a:pPr algn="ctr" fontAlgn="t" latinLnBrk="1"/>
                      <a:r>
                        <a:rPr lang="en-US" b="1">
                          <a:effectLst/>
                          <a:latin typeface="Faustina"/>
                        </a:rPr>
                        <a:t>Reduced User Charges for MSMEs under Advance Authorization and EPCG Schemes</a:t>
                      </a:r>
                      <a:endParaRPr lang="en-US">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794922264"/>
                  </a:ext>
                </a:extLst>
              </a:tr>
              <a:tr h="1139461">
                <a:tc>
                  <a:txBody>
                    <a:bodyPr/>
                    <a:lstStyle/>
                    <a:p>
                      <a:pPr algn="ctr" fontAlgn="t" latinLnBrk="1"/>
                      <a:r>
                        <a:rPr lang="en-IN" b="1">
                          <a:effectLst/>
                          <a:latin typeface="Faustina"/>
                        </a:rPr>
                        <a:t>License value (Rupees)</a:t>
                      </a:r>
                      <a:endParaRPr lang="en-IN">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fr-FR" b="1">
                          <a:effectLst/>
                          <a:latin typeface="Faustina"/>
                        </a:rPr>
                        <a:t>User charges for non-MSMEs (Rupees)</a:t>
                      </a:r>
                      <a:endParaRPr lang="fr-FR">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US" b="1">
                          <a:effectLst/>
                          <a:latin typeface="Faustina"/>
                        </a:rPr>
                        <a:t>Reduced user charges for MSMEs (Rupees)</a:t>
                      </a:r>
                      <a:endParaRPr lang="en-US">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330384687"/>
                  </a:ext>
                </a:extLst>
              </a:tr>
              <a:tr h="716568">
                <a:tc>
                  <a:txBody>
                    <a:bodyPr/>
                    <a:lstStyle/>
                    <a:p>
                      <a:pPr algn="ctr" fontAlgn="t" latinLnBrk="1"/>
                      <a:r>
                        <a:rPr lang="en-IN">
                          <a:effectLst/>
                        </a:rPr>
                        <a:t>Up to 10 million</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1 per 1000</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100</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058596079"/>
                  </a:ext>
                </a:extLst>
              </a:tr>
              <a:tr h="716568">
                <a:tc>
                  <a:txBody>
                    <a:bodyPr/>
                    <a:lstStyle/>
                    <a:p>
                      <a:pPr algn="ctr" fontAlgn="t" latinLnBrk="1"/>
                      <a:r>
                        <a:rPr lang="en-IN">
                          <a:effectLst/>
                        </a:rPr>
                        <a:t>10 million to 100 million</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1 per 1000</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5000</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704600048"/>
                  </a:ext>
                </a:extLst>
              </a:tr>
              <a:tr h="716568">
                <a:tc>
                  <a:txBody>
                    <a:bodyPr/>
                    <a:lstStyle/>
                    <a:p>
                      <a:pPr algn="ctr" fontAlgn="t" latinLnBrk="1"/>
                      <a:r>
                        <a:rPr lang="en-IN">
                          <a:effectLst/>
                        </a:rPr>
                        <a:t>Above 100 million</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Cap at 100000</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dirty="0">
                          <a:effectLst/>
                        </a:rPr>
                        <a:t>5000</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21125027"/>
                  </a:ext>
                </a:extLst>
              </a:tr>
            </a:tbl>
          </a:graphicData>
        </a:graphic>
      </p:graphicFrame>
    </p:spTree>
    <p:extLst>
      <p:ext uri="{BB962C8B-B14F-4D97-AF65-F5344CB8AC3E}">
        <p14:creationId xmlns:p14="http://schemas.microsoft.com/office/powerpoint/2010/main" val="786640333"/>
      </p:ext>
    </p:extLst>
  </p:cSld>
  <p:clrMapOvr>
    <a:overrideClrMapping bg1="lt1" tx1="dk1" bg2="lt2" tx2="dk2" accent1="accent1" accent2="accent2" accent3="accent3" accent4="accent4" accent5="accent5" accent6="accent6" hlink="hlink" folHlink="folHlink"/>
  </p:clrMapOvr>
</p:sld>
</file>

<file path=ppt/slides/slide28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2E48-E0DE-1685-A179-B90752928C6C}"/>
              </a:ext>
            </a:extLst>
          </p:cNvPr>
          <p:cNvSpPr>
            <a:spLocks noGrp="1"/>
          </p:cNvSpPr>
          <p:nvPr>
            <p:ph type="title"/>
          </p:nvPr>
        </p:nvSpPr>
        <p:spPr/>
        <p:txBody>
          <a:bodyPr>
            <a:normAutofit fontScale="90000"/>
          </a:bodyPr>
          <a:lstStyle/>
          <a:p>
            <a:r>
              <a:rPr lang="en-US" b="1" i="0" dirty="0">
                <a:solidFill>
                  <a:srgbClr val="000000"/>
                </a:solidFill>
                <a:effectLst/>
                <a:highlight>
                  <a:srgbClr val="FFFFFF"/>
                </a:highlight>
                <a:latin typeface="Faustina"/>
              </a:rPr>
              <a:t>Towns of Export Excellence</a:t>
            </a:r>
            <a:br>
              <a:rPr lang="en-US" b="1" i="0" dirty="0">
                <a:solidFill>
                  <a:srgbClr val="000000"/>
                </a:solidFill>
                <a:effectLst/>
                <a:highlight>
                  <a:srgbClr val="FFFFFF"/>
                </a:highlight>
                <a:latin typeface="Faustina"/>
              </a:rPr>
            </a:br>
            <a:endParaRPr lang="en-IN" dirty="0"/>
          </a:p>
        </p:txBody>
      </p:sp>
      <p:graphicFrame>
        <p:nvGraphicFramePr>
          <p:cNvPr id="4" name="Content Placeholder 3">
            <a:extLst>
              <a:ext uri="{FF2B5EF4-FFF2-40B4-BE49-F238E27FC236}">
                <a16:creationId xmlns:a16="http://schemas.microsoft.com/office/drawing/2014/main" id="{01EE2821-2BAF-4E04-6504-9CDD27A16FA5}"/>
              </a:ext>
            </a:extLst>
          </p:cNvPr>
          <p:cNvGraphicFramePr>
            <a:graphicFrameLocks noGrp="1"/>
          </p:cNvGraphicFramePr>
          <p:nvPr>
            <p:ph idx="1"/>
            <p:extLst>
              <p:ext uri="{D42A27DB-BD31-4B8C-83A1-F6EECF244321}">
                <p14:modId xmlns:p14="http://schemas.microsoft.com/office/powerpoint/2010/main" val="2275939847"/>
              </p:ext>
            </p:extLst>
          </p:nvPr>
        </p:nvGraphicFramePr>
        <p:xfrm>
          <a:off x="1026543" y="3252157"/>
          <a:ext cx="9816861" cy="2760455"/>
        </p:xfrm>
        <a:graphic>
          <a:graphicData uri="http://schemas.openxmlformats.org/drawingml/2006/table">
            <a:tbl>
              <a:tblPr/>
              <a:tblGrid>
                <a:gridCol w="4538350">
                  <a:extLst>
                    <a:ext uri="{9D8B030D-6E8A-4147-A177-3AD203B41FA5}">
                      <a16:colId xmlns:a16="http://schemas.microsoft.com/office/drawing/2014/main" val="3617729007"/>
                    </a:ext>
                  </a:extLst>
                </a:gridCol>
                <a:gridCol w="5278511">
                  <a:extLst>
                    <a:ext uri="{9D8B030D-6E8A-4147-A177-3AD203B41FA5}">
                      <a16:colId xmlns:a16="http://schemas.microsoft.com/office/drawing/2014/main" val="125250969"/>
                    </a:ext>
                  </a:extLst>
                </a:gridCol>
              </a:tblGrid>
              <a:tr h="552091">
                <a:tc>
                  <a:txBody>
                    <a:bodyPr/>
                    <a:lstStyle/>
                    <a:p>
                      <a:pPr algn="ctr" fontAlgn="t" latinLnBrk="1"/>
                      <a:r>
                        <a:rPr lang="en-IN" b="1">
                          <a:effectLst/>
                          <a:latin typeface="Faustina"/>
                        </a:rPr>
                        <a:t>Town of Export Excellence</a:t>
                      </a:r>
                      <a:endParaRPr lang="en-IN">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b="1">
                          <a:effectLst/>
                          <a:latin typeface="Faustina"/>
                        </a:rPr>
                        <a:t>Product Category</a:t>
                      </a:r>
                      <a:endParaRPr lang="en-IN">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955045496"/>
                  </a:ext>
                </a:extLst>
              </a:tr>
              <a:tr h="552091">
                <a:tc>
                  <a:txBody>
                    <a:bodyPr/>
                    <a:lstStyle/>
                    <a:p>
                      <a:pPr algn="ctr" fontAlgn="t" latinLnBrk="1"/>
                      <a:r>
                        <a:rPr lang="en-IN" dirty="0">
                          <a:effectLst/>
                        </a:rPr>
                        <a:t>Faridabad</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dirty="0">
                          <a:effectLst/>
                        </a:rPr>
                        <a:t>Apparel</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796068558"/>
                  </a:ext>
                </a:extLst>
              </a:tr>
              <a:tr h="552091">
                <a:tc>
                  <a:txBody>
                    <a:bodyPr/>
                    <a:lstStyle/>
                    <a:p>
                      <a:pPr algn="ctr" fontAlgn="t" latinLnBrk="1"/>
                      <a:r>
                        <a:rPr lang="en-IN">
                          <a:effectLst/>
                        </a:rPr>
                        <a:t>Mirzapur</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Handmade Carpet and Dari</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21933892"/>
                  </a:ext>
                </a:extLst>
              </a:tr>
              <a:tr h="552091">
                <a:tc>
                  <a:txBody>
                    <a:bodyPr/>
                    <a:lstStyle/>
                    <a:p>
                      <a:pPr algn="ctr" fontAlgn="t" latinLnBrk="1"/>
                      <a:r>
                        <a:rPr lang="en-IN">
                          <a:effectLst/>
                        </a:rPr>
                        <a:t>Moradabad</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Handicraft</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867469585"/>
                  </a:ext>
                </a:extLst>
              </a:tr>
              <a:tr h="552091">
                <a:tc>
                  <a:txBody>
                    <a:bodyPr/>
                    <a:lstStyle/>
                    <a:p>
                      <a:pPr algn="ctr" fontAlgn="t" latinLnBrk="1"/>
                      <a:r>
                        <a:rPr lang="en-IN">
                          <a:effectLst/>
                        </a:rPr>
                        <a:t>Varanasi</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dirty="0">
                          <a:effectLst/>
                        </a:rPr>
                        <a:t>Handloom and Handicraft</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920665071"/>
                  </a:ext>
                </a:extLst>
              </a:tr>
            </a:tbl>
          </a:graphicData>
        </a:graphic>
      </p:graphicFrame>
      <p:sp>
        <p:nvSpPr>
          <p:cNvPr id="6" name="TextBox 5">
            <a:extLst>
              <a:ext uri="{FF2B5EF4-FFF2-40B4-BE49-F238E27FC236}">
                <a16:creationId xmlns:a16="http://schemas.microsoft.com/office/drawing/2014/main" id="{0A3C9D06-7077-34B6-2FB1-DC706CFF7032}"/>
              </a:ext>
            </a:extLst>
          </p:cNvPr>
          <p:cNvSpPr txBox="1"/>
          <p:nvPr/>
        </p:nvSpPr>
        <p:spPr>
          <a:xfrm>
            <a:off x="1285336" y="1466491"/>
            <a:ext cx="9351033" cy="2308324"/>
          </a:xfrm>
          <a:prstGeom prst="rect">
            <a:avLst/>
          </a:prstGeom>
          <a:noFill/>
        </p:spPr>
        <p:txBody>
          <a:bodyPr wrap="square">
            <a:spAutoFit/>
          </a:bodyPr>
          <a:lstStyle/>
          <a:p>
            <a:pPr algn="l">
              <a:buFont typeface="Arial" panose="020B0604020202020204" pitchFamily="34" charset="0"/>
              <a:buChar char="•"/>
            </a:pPr>
            <a:r>
              <a:rPr lang="en-US" b="0" i="0" dirty="0">
                <a:solidFill>
                  <a:srgbClr val="6A6A6A"/>
                </a:solidFill>
                <a:effectLst/>
                <a:highlight>
                  <a:srgbClr val="FFFFFF"/>
                </a:highlight>
                <a:latin typeface="Faustina"/>
              </a:rPr>
              <a:t>Four new towns, namely Faridabad, Mirzapur, Moradabad and Varanasi have been designated as Towns of Export Excellence (TEE) in addition to the existing 39 towns.</a:t>
            </a:r>
          </a:p>
          <a:p>
            <a:pPr algn="l">
              <a:buFont typeface="Arial" panose="020B0604020202020204" pitchFamily="34" charset="0"/>
              <a:buChar char="•"/>
            </a:pPr>
            <a:endParaRPr lang="en-US" b="0" i="0" dirty="0">
              <a:solidFill>
                <a:srgbClr val="6A6A6A"/>
              </a:solidFill>
              <a:effectLst/>
              <a:highlight>
                <a:srgbClr val="FFFFFF"/>
              </a:highlight>
              <a:latin typeface="Faustina"/>
            </a:endParaRPr>
          </a:p>
          <a:p>
            <a:pPr algn="l">
              <a:buFont typeface="Arial" panose="020B0604020202020204" pitchFamily="34" charset="0"/>
              <a:buChar char="•"/>
            </a:pPr>
            <a:r>
              <a:rPr lang="en-US" b="0" i="0" dirty="0">
                <a:solidFill>
                  <a:srgbClr val="040C28"/>
                </a:solidFill>
                <a:effectLst/>
                <a:highlight>
                  <a:srgbClr val="D3E3FD"/>
                </a:highlight>
                <a:latin typeface="Google Sans"/>
              </a:rPr>
              <a:t>Towns producing goods of Rs.</a:t>
            </a:r>
            <a:r>
              <a:rPr lang="en-US" b="0" i="0" dirty="0">
                <a:solidFill>
                  <a:srgbClr val="202124"/>
                </a:solidFill>
                <a:effectLst/>
                <a:highlight>
                  <a:srgbClr val="FFFFFF"/>
                </a:highlight>
                <a:latin typeface="Google Sans"/>
              </a:rPr>
              <a:t> </a:t>
            </a:r>
            <a:r>
              <a:rPr lang="en-US" b="0" i="0" dirty="0">
                <a:solidFill>
                  <a:srgbClr val="040C28"/>
                </a:solidFill>
                <a:effectLst/>
                <a:highlight>
                  <a:srgbClr val="D3E3FD"/>
                </a:highlight>
                <a:latin typeface="Google Sans"/>
              </a:rPr>
              <a:t>750 Crore or more</a:t>
            </a:r>
            <a:r>
              <a:rPr lang="en-US" b="0" i="0" dirty="0">
                <a:solidFill>
                  <a:srgbClr val="202124"/>
                </a:solidFill>
                <a:effectLst/>
                <a:highlight>
                  <a:srgbClr val="FFFFFF"/>
                </a:highlight>
                <a:latin typeface="Google Sans"/>
              </a:rPr>
              <a:t> can be </a:t>
            </a:r>
            <a:r>
              <a:rPr lang="en-US" b="0" i="0" dirty="0" err="1">
                <a:solidFill>
                  <a:srgbClr val="202124"/>
                </a:solidFill>
                <a:effectLst/>
                <a:highlight>
                  <a:srgbClr val="FFFFFF"/>
                </a:highlight>
                <a:latin typeface="Google Sans"/>
              </a:rPr>
              <a:t>recognised</a:t>
            </a:r>
            <a:r>
              <a:rPr lang="en-US" b="0" i="0" dirty="0">
                <a:solidFill>
                  <a:srgbClr val="202124"/>
                </a:solidFill>
                <a:effectLst/>
                <a:highlight>
                  <a:srgbClr val="FFFFFF"/>
                </a:highlight>
                <a:latin typeface="Google Sans"/>
              </a:rPr>
              <a:t> as Towns of Export Excellence (TEE) based on potential for growth in exports. However, for Town of Export Excellence (TEE) in Handloom, Handicraft, Agriculture and Fisheries sector, the threshold limit is Rs. 150 Crore.</a:t>
            </a:r>
            <a:endParaRPr lang="en-US" b="0" i="0" dirty="0">
              <a:solidFill>
                <a:srgbClr val="6A6A6A"/>
              </a:solidFill>
              <a:effectLst/>
              <a:highlight>
                <a:srgbClr val="FFFFFF"/>
              </a:highlight>
              <a:latin typeface="Faustina"/>
            </a:endParaRPr>
          </a:p>
          <a:p>
            <a:br>
              <a:rPr lang="en-US" dirty="0"/>
            </a:br>
            <a:endParaRPr lang="en-IN" dirty="0"/>
          </a:p>
        </p:txBody>
      </p:sp>
    </p:spTree>
    <p:extLst>
      <p:ext uri="{BB962C8B-B14F-4D97-AF65-F5344CB8AC3E}">
        <p14:creationId xmlns:p14="http://schemas.microsoft.com/office/powerpoint/2010/main" val="1255638236"/>
      </p:ext>
    </p:extLst>
  </p:cSld>
  <p:clrMapOvr>
    <a:overrideClrMapping bg1="lt1" tx1="dk1" bg2="lt2" tx2="dk2" accent1="accent1" accent2="accent2" accent3="accent3" accent4="accent4" accent5="accent5" accent6="accent6" hlink="hlink" folHlink="folHlink"/>
  </p:clrMapOvr>
</p:sld>
</file>

<file path=ppt/slides/slide28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BCB8-614B-9CD0-2BF3-F29CEF9FDAFD}"/>
              </a:ext>
            </a:extLst>
          </p:cNvPr>
          <p:cNvSpPr>
            <a:spLocks noGrp="1"/>
          </p:cNvSpPr>
          <p:nvPr>
            <p:ph type="title"/>
          </p:nvPr>
        </p:nvSpPr>
        <p:spPr>
          <a:xfrm>
            <a:off x="609600" y="907902"/>
            <a:ext cx="10972800" cy="1027578"/>
          </a:xfrm>
        </p:spPr>
        <p:txBody>
          <a:bodyPr>
            <a:normAutofit fontScale="90000"/>
          </a:bodyPr>
          <a:lstStyle/>
          <a:p>
            <a:r>
              <a:rPr lang="en-US" sz="2700" b="1" dirty="0"/>
              <a:t>Special Chemicals, organisms, Materials, Equipment and Technologies (SCOMET) </a:t>
            </a:r>
            <a:br>
              <a:rPr lang="en-US" sz="2700" b="1" dirty="0"/>
            </a:br>
            <a:endParaRPr lang="en-IN" sz="2700" b="1" dirty="0"/>
          </a:p>
        </p:txBody>
      </p:sp>
      <p:sp>
        <p:nvSpPr>
          <p:cNvPr id="3" name="Content Placeholder 2">
            <a:extLst>
              <a:ext uri="{FF2B5EF4-FFF2-40B4-BE49-F238E27FC236}">
                <a16:creationId xmlns:a16="http://schemas.microsoft.com/office/drawing/2014/main" id="{F05CAE38-FD85-242A-D3C9-5427A6B292E2}"/>
              </a:ext>
            </a:extLst>
          </p:cNvPr>
          <p:cNvSpPr>
            <a:spLocks noGrp="1"/>
          </p:cNvSpPr>
          <p:nvPr>
            <p:ph idx="1"/>
          </p:nvPr>
        </p:nvSpPr>
        <p:spPr/>
        <p:txBody>
          <a:bodyPr>
            <a:normAutofit fontScale="70000" lnSpcReduction="20000"/>
          </a:bodyPr>
          <a:lstStyle/>
          <a:p>
            <a:pPr algn="just">
              <a:lnSpc>
                <a:spcPct val="170000"/>
              </a:lnSpc>
            </a:pPr>
            <a:r>
              <a:rPr lang="en-US" dirty="0"/>
              <a:t>SPECIAL CHEMICALS, ORGANISMS, MATERIALS, EQUIPMENT AND TECHNOLOGIES: </a:t>
            </a:r>
          </a:p>
          <a:p>
            <a:pPr algn="just">
              <a:lnSpc>
                <a:spcPct val="170000"/>
              </a:lnSpc>
            </a:pPr>
            <a:r>
              <a:rPr lang="en-US" dirty="0"/>
              <a:t>India is a signatory to international conventions on disarmament and nonproliferation and is a member of major multilateral export control regimes.</a:t>
            </a:r>
          </a:p>
          <a:p>
            <a:pPr algn="just">
              <a:lnSpc>
                <a:spcPct val="170000"/>
              </a:lnSpc>
            </a:pPr>
            <a:r>
              <a:rPr lang="en-US" dirty="0"/>
              <a:t> Resultantly, export of dual-use items, including software and technologies, having potential civilian/ industrial applications as well as use in weapons of mass destruction is regulated under FTP. </a:t>
            </a:r>
          </a:p>
          <a:p>
            <a:pPr algn="just">
              <a:lnSpc>
                <a:spcPct val="170000"/>
              </a:lnSpc>
            </a:pPr>
            <a:r>
              <a:rPr lang="en-US" dirty="0"/>
              <a:t>It is either prohibited or is permitted under an Authorization unless specifically exempted. </a:t>
            </a:r>
          </a:p>
          <a:p>
            <a:pPr algn="just">
              <a:lnSpc>
                <a:spcPct val="170000"/>
              </a:lnSpc>
            </a:pPr>
            <a:r>
              <a:rPr lang="en-US" dirty="0"/>
              <a:t>SCOMET list is our National Export Control List of dual use items ammunitions and nuclear related items, including software and technology and is aligned to the control lists of the all  multilateral export control regimes and conventions </a:t>
            </a:r>
            <a:endParaRPr lang="en-IN" dirty="0"/>
          </a:p>
        </p:txBody>
      </p:sp>
    </p:spTree>
    <p:extLst>
      <p:ext uri="{BB962C8B-B14F-4D97-AF65-F5344CB8AC3E}">
        <p14:creationId xmlns:p14="http://schemas.microsoft.com/office/powerpoint/2010/main" val="677249563"/>
      </p:ext>
    </p:extLst>
  </p:cSld>
  <p:clrMapOvr>
    <a:overrideClrMapping bg1="lt1" tx1="dk1" bg2="lt2" tx2="dk2" accent1="accent1" accent2="accent2" accent3="accent3" accent4="accent4" accent5="accent5" accent6="accent6" hlink="hlink" folHlink="folHlink"/>
  </p:clrMapOvr>
</p:sld>
</file>

<file path=ppt/slides/slide28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5A17EB3-8FC8-1306-D909-A436436AB809}"/>
              </a:ext>
            </a:extLst>
          </p:cNvPr>
          <p:cNvGraphicFramePr>
            <a:graphicFrameLocks noGrp="1"/>
          </p:cNvGraphicFramePr>
          <p:nvPr>
            <p:extLst>
              <p:ext uri="{D42A27DB-BD31-4B8C-83A1-F6EECF244321}">
                <p14:modId xmlns:p14="http://schemas.microsoft.com/office/powerpoint/2010/main" val="1372683800"/>
              </p:ext>
            </p:extLst>
          </p:nvPr>
        </p:nvGraphicFramePr>
        <p:xfrm>
          <a:off x="1362975" y="1527412"/>
          <a:ext cx="8859327" cy="5106895"/>
        </p:xfrm>
        <a:graphic>
          <a:graphicData uri="http://schemas.openxmlformats.org/drawingml/2006/table">
            <a:tbl>
              <a:tblPr/>
              <a:tblGrid>
                <a:gridCol w="1403613">
                  <a:extLst>
                    <a:ext uri="{9D8B030D-6E8A-4147-A177-3AD203B41FA5}">
                      <a16:colId xmlns:a16="http://schemas.microsoft.com/office/drawing/2014/main" val="1051580097"/>
                    </a:ext>
                  </a:extLst>
                </a:gridCol>
                <a:gridCol w="4332979">
                  <a:extLst>
                    <a:ext uri="{9D8B030D-6E8A-4147-A177-3AD203B41FA5}">
                      <a16:colId xmlns:a16="http://schemas.microsoft.com/office/drawing/2014/main" val="1558142978"/>
                    </a:ext>
                  </a:extLst>
                </a:gridCol>
                <a:gridCol w="3122735">
                  <a:extLst>
                    <a:ext uri="{9D8B030D-6E8A-4147-A177-3AD203B41FA5}">
                      <a16:colId xmlns:a16="http://schemas.microsoft.com/office/drawing/2014/main" val="3702574705"/>
                    </a:ext>
                  </a:extLst>
                </a:gridCol>
              </a:tblGrid>
              <a:tr h="314707">
                <a:tc>
                  <a:txBody>
                    <a:bodyPr/>
                    <a:lstStyle/>
                    <a:p>
                      <a:pPr algn="l" fontAlgn="ctr"/>
                      <a:r>
                        <a:rPr lang="en-IN" sz="1000" b="1" u="none" strike="noStrike">
                          <a:solidFill>
                            <a:srgbClr val="FFFFFF"/>
                          </a:solidFill>
                          <a:effectLst/>
                          <a:highlight>
                            <a:srgbClr val="002244"/>
                          </a:highlight>
                        </a:rPr>
                        <a:t>SCOMET Category</a:t>
                      </a:r>
                    </a:p>
                  </a:txBody>
                  <a:tcPr marL="76452" marR="76452" marT="61162" marB="61162" anchor="ctr">
                    <a:lnL>
                      <a:noFill/>
                    </a:lnL>
                    <a:lnR>
                      <a:noFill/>
                    </a:lnR>
                    <a:lnT>
                      <a:noFill/>
                    </a:lnT>
                    <a:lnB w="9525" cap="flat" cmpd="sng" algn="ctr">
                      <a:solidFill>
                        <a:srgbClr val="DDDDDD"/>
                      </a:solidFill>
                      <a:prstDash val="solid"/>
                      <a:round/>
                      <a:headEnd type="none" w="med" len="med"/>
                      <a:tailEnd type="none" w="med" len="med"/>
                    </a:lnB>
                    <a:solidFill>
                      <a:srgbClr val="002244"/>
                    </a:solidFill>
                  </a:tcPr>
                </a:tc>
                <a:tc>
                  <a:txBody>
                    <a:bodyPr/>
                    <a:lstStyle/>
                    <a:p>
                      <a:pPr algn="l" fontAlgn="ctr"/>
                      <a:r>
                        <a:rPr lang="en-IN" sz="1000" b="1" u="none" strike="noStrike">
                          <a:solidFill>
                            <a:srgbClr val="FFFFFF"/>
                          </a:solidFill>
                          <a:effectLst/>
                          <a:highlight>
                            <a:srgbClr val="002244"/>
                          </a:highlight>
                        </a:rPr>
                        <a:t>SCOMET ITEM</a:t>
                      </a:r>
                    </a:p>
                  </a:txBody>
                  <a:tcPr marL="76452" marR="76452" marT="61162" marB="61162" anchor="ctr">
                    <a:lnL>
                      <a:noFill/>
                    </a:lnL>
                    <a:lnR>
                      <a:noFill/>
                    </a:lnR>
                    <a:lnT>
                      <a:noFill/>
                    </a:lnT>
                    <a:lnB w="9525" cap="flat" cmpd="sng" algn="ctr">
                      <a:solidFill>
                        <a:srgbClr val="DDDDDD"/>
                      </a:solidFill>
                      <a:prstDash val="solid"/>
                      <a:round/>
                      <a:headEnd type="none" w="med" len="med"/>
                      <a:tailEnd type="none" w="med" len="med"/>
                    </a:lnB>
                    <a:solidFill>
                      <a:srgbClr val="002244"/>
                    </a:solidFill>
                  </a:tcPr>
                </a:tc>
                <a:tc>
                  <a:txBody>
                    <a:bodyPr/>
                    <a:lstStyle/>
                    <a:p>
                      <a:pPr algn="l" fontAlgn="ctr"/>
                      <a:r>
                        <a:rPr lang="en-IN" sz="1000" b="1" u="none" strike="noStrike">
                          <a:solidFill>
                            <a:srgbClr val="FFFFFF"/>
                          </a:solidFill>
                          <a:effectLst/>
                          <a:highlight>
                            <a:srgbClr val="002244"/>
                          </a:highlight>
                        </a:rPr>
                        <a:t>Licensing Jurisdiction</a:t>
                      </a:r>
                    </a:p>
                  </a:txBody>
                  <a:tcPr marL="76452" marR="76452" marT="61162" marB="61162" anchor="ctr">
                    <a:lnL>
                      <a:noFill/>
                    </a:lnL>
                    <a:lnR>
                      <a:noFill/>
                    </a:lnR>
                    <a:lnT>
                      <a:noFill/>
                    </a:lnT>
                    <a:lnB w="9525" cap="flat" cmpd="sng" algn="ctr">
                      <a:solidFill>
                        <a:srgbClr val="DDDDDD"/>
                      </a:solidFill>
                      <a:prstDash val="solid"/>
                      <a:round/>
                      <a:headEnd type="none" w="med" len="med"/>
                      <a:tailEnd type="none" w="med" len="med"/>
                    </a:lnB>
                    <a:solidFill>
                      <a:srgbClr val="002244"/>
                    </a:solidFill>
                  </a:tcPr>
                </a:tc>
                <a:extLst>
                  <a:ext uri="{0D108BD9-81ED-4DB2-BD59-A6C34878D82A}">
                    <a16:rowId xmlns:a16="http://schemas.microsoft.com/office/drawing/2014/main" val="2217825762"/>
                  </a:ext>
                </a:extLst>
              </a:tr>
              <a:tr h="442576">
                <a:tc>
                  <a:txBody>
                    <a:bodyPr/>
                    <a:lstStyle/>
                    <a:p>
                      <a:pPr algn="l" fontAlgn="ctr"/>
                      <a:r>
                        <a:rPr lang="en-IN" sz="1400" b="0" u="none" strike="noStrike" dirty="0">
                          <a:solidFill>
                            <a:srgbClr val="000000"/>
                          </a:solidFill>
                          <a:effectLst/>
                          <a:highlight>
                            <a:srgbClr val="FFFFFF"/>
                          </a:highlight>
                        </a:rPr>
                        <a:t>0</a:t>
                      </a:r>
                    </a:p>
                  </a:txBody>
                  <a:tcPr marL="50968" marR="50968" marT="40774" marB="40774"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400" b="0" u="none" strike="noStrike" dirty="0">
                          <a:solidFill>
                            <a:srgbClr val="000000"/>
                          </a:solidFill>
                          <a:effectLst/>
                          <a:highlight>
                            <a:srgbClr val="FFFFFF"/>
                          </a:highlight>
                        </a:rPr>
                        <a:t>Nuclear materials, nuclear related other materials, equipment, and technology</a:t>
                      </a:r>
                    </a:p>
                  </a:txBody>
                  <a:tcPr marL="50968" marR="50968" marT="40774" marB="407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400" b="0" u="none" strike="noStrike">
                          <a:solidFill>
                            <a:srgbClr val="000000"/>
                          </a:solidFill>
                          <a:effectLst/>
                          <a:highlight>
                            <a:srgbClr val="FFFFFF"/>
                          </a:highlight>
                        </a:rPr>
                        <a:t>Department of Atomic Energy (DAE)</a:t>
                      </a:r>
                    </a:p>
                  </a:txBody>
                  <a:tcPr marL="50968" marR="50968" marT="40774" marB="40774" anchor="ctr">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8641865"/>
                  </a:ext>
                </a:extLst>
              </a:tr>
              <a:tr h="267996">
                <a:tc>
                  <a:txBody>
                    <a:bodyPr/>
                    <a:lstStyle/>
                    <a:p>
                      <a:pPr algn="l" fontAlgn="ctr"/>
                      <a:r>
                        <a:rPr lang="en-IN" sz="1400" b="0" u="none" strike="noStrike">
                          <a:solidFill>
                            <a:srgbClr val="000000"/>
                          </a:solidFill>
                          <a:effectLst/>
                          <a:highlight>
                            <a:srgbClr val="F4F4F4"/>
                          </a:highlight>
                        </a:rPr>
                        <a:t>1</a:t>
                      </a:r>
                    </a:p>
                  </a:txBody>
                  <a:tcPr marL="50968" marR="50968" marT="40774" marB="40774"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F4F4"/>
                    </a:solidFill>
                  </a:tcPr>
                </a:tc>
                <a:tc>
                  <a:txBody>
                    <a:bodyPr/>
                    <a:lstStyle/>
                    <a:p>
                      <a:pPr algn="l" fontAlgn="ctr"/>
                      <a:r>
                        <a:rPr lang="en-US" sz="1400" b="0" u="none" strike="noStrike" dirty="0">
                          <a:solidFill>
                            <a:srgbClr val="000000"/>
                          </a:solidFill>
                          <a:effectLst/>
                          <a:highlight>
                            <a:srgbClr val="F4F4F4"/>
                          </a:highlight>
                        </a:rPr>
                        <a:t>Toxic chemical agents and other chemicals</a:t>
                      </a:r>
                    </a:p>
                  </a:txBody>
                  <a:tcPr marL="50968" marR="50968" marT="40774" marB="407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F4F4"/>
                    </a:solidFill>
                  </a:tcPr>
                </a:tc>
                <a:tc>
                  <a:txBody>
                    <a:bodyPr/>
                    <a:lstStyle/>
                    <a:p>
                      <a:pPr algn="l" fontAlgn="ctr"/>
                      <a:r>
                        <a:rPr lang="en-IN" sz="1400" b="0" u="none" strike="noStrike">
                          <a:solidFill>
                            <a:srgbClr val="000000"/>
                          </a:solidFill>
                          <a:effectLst/>
                          <a:highlight>
                            <a:srgbClr val="F4F4F4"/>
                          </a:highlight>
                        </a:rPr>
                        <a:t>DGFT</a:t>
                      </a:r>
                    </a:p>
                  </a:txBody>
                  <a:tcPr marL="50968" marR="50968" marT="40774" marB="40774" anchor="ctr">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F4F4"/>
                    </a:solidFill>
                  </a:tcPr>
                </a:tc>
                <a:extLst>
                  <a:ext uri="{0D108BD9-81ED-4DB2-BD59-A6C34878D82A}">
                    <a16:rowId xmlns:a16="http://schemas.microsoft.com/office/drawing/2014/main" val="2561131465"/>
                  </a:ext>
                </a:extLst>
              </a:tr>
              <a:tr h="267996">
                <a:tc>
                  <a:txBody>
                    <a:bodyPr/>
                    <a:lstStyle/>
                    <a:p>
                      <a:pPr algn="l" fontAlgn="ctr"/>
                      <a:r>
                        <a:rPr lang="en-IN" sz="1400" b="0" u="none" strike="noStrike" dirty="0">
                          <a:solidFill>
                            <a:srgbClr val="000000"/>
                          </a:solidFill>
                          <a:effectLst/>
                          <a:highlight>
                            <a:srgbClr val="FFFFFF"/>
                          </a:highlight>
                        </a:rPr>
                        <a:t>2</a:t>
                      </a:r>
                    </a:p>
                  </a:txBody>
                  <a:tcPr marL="50968" marR="50968" marT="40774" marB="40774"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IN" sz="1400" b="0" u="none" strike="noStrike" dirty="0">
                          <a:solidFill>
                            <a:srgbClr val="000000"/>
                          </a:solidFill>
                          <a:effectLst/>
                          <a:highlight>
                            <a:srgbClr val="FFFFFF"/>
                          </a:highlight>
                        </a:rPr>
                        <a:t>Micro-organisms, Toxins</a:t>
                      </a:r>
                    </a:p>
                  </a:txBody>
                  <a:tcPr marL="50968" marR="50968" marT="40774" marB="407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IN" sz="1400" b="0" u="none" strike="noStrike">
                          <a:solidFill>
                            <a:srgbClr val="000000"/>
                          </a:solidFill>
                          <a:effectLst/>
                          <a:highlight>
                            <a:srgbClr val="FFFFFF"/>
                          </a:highlight>
                        </a:rPr>
                        <a:t>DGFT</a:t>
                      </a:r>
                    </a:p>
                  </a:txBody>
                  <a:tcPr marL="50968" marR="50968" marT="40774" marB="40774" anchor="ctr">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65618486"/>
                  </a:ext>
                </a:extLst>
              </a:tr>
              <a:tr h="442576">
                <a:tc>
                  <a:txBody>
                    <a:bodyPr/>
                    <a:lstStyle/>
                    <a:p>
                      <a:pPr algn="l" fontAlgn="ctr"/>
                      <a:r>
                        <a:rPr lang="en-IN" sz="1400" b="0" u="none" strike="noStrike" dirty="0">
                          <a:solidFill>
                            <a:srgbClr val="000000"/>
                          </a:solidFill>
                          <a:effectLst/>
                          <a:highlight>
                            <a:srgbClr val="F4F4F4"/>
                          </a:highlight>
                        </a:rPr>
                        <a:t>3</a:t>
                      </a:r>
                    </a:p>
                  </a:txBody>
                  <a:tcPr marL="50968" marR="50968" marT="40774" marB="40774"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F4F4"/>
                    </a:solidFill>
                  </a:tcPr>
                </a:tc>
                <a:tc>
                  <a:txBody>
                    <a:bodyPr/>
                    <a:lstStyle/>
                    <a:p>
                      <a:pPr algn="l" fontAlgn="ctr"/>
                      <a:r>
                        <a:rPr lang="en-US" sz="1400" b="0" u="none" strike="noStrike" dirty="0">
                          <a:solidFill>
                            <a:srgbClr val="000000"/>
                          </a:solidFill>
                          <a:effectLst/>
                          <a:highlight>
                            <a:srgbClr val="F4F4F4"/>
                          </a:highlight>
                        </a:rPr>
                        <a:t>Materials, Materials Processing Equipment, and Related Technologies</a:t>
                      </a:r>
                    </a:p>
                  </a:txBody>
                  <a:tcPr marL="50968" marR="50968" marT="40774" marB="407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F4F4"/>
                    </a:solidFill>
                  </a:tcPr>
                </a:tc>
                <a:tc>
                  <a:txBody>
                    <a:bodyPr/>
                    <a:lstStyle/>
                    <a:p>
                      <a:pPr algn="l" fontAlgn="ctr"/>
                      <a:r>
                        <a:rPr lang="en-IN" sz="1400" b="0" u="none" strike="noStrike">
                          <a:solidFill>
                            <a:srgbClr val="000000"/>
                          </a:solidFill>
                          <a:effectLst/>
                          <a:highlight>
                            <a:srgbClr val="F4F4F4"/>
                          </a:highlight>
                        </a:rPr>
                        <a:t>DGFT</a:t>
                      </a:r>
                    </a:p>
                  </a:txBody>
                  <a:tcPr marL="50968" marR="50968" marT="40774" marB="40774" anchor="ctr">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F4F4"/>
                    </a:solidFill>
                  </a:tcPr>
                </a:tc>
                <a:extLst>
                  <a:ext uri="{0D108BD9-81ED-4DB2-BD59-A6C34878D82A}">
                    <a16:rowId xmlns:a16="http://schemas.microsoft.com/office/drawing/2014/main" val="4030619527"/>
                  </a:ext>
                </a:extLst>
              </a:tr>
              <a:tr h="617156">
                <a:tc>
                  <a:txBody>
                    <a:bodyPr/>
                    <a:lstStyle/>
                    <a:p>
                      <a:pPr algn="l" fontAlgn="ctr"/>
                      <a:r>
                        <a:rPr lang="en-IN" sz="1400" b="0" u="none" strike="noStrike">
                          <a:solidFill>
                            <a:srgbClr val="000000"/>
                          </a:solidFill>
                          <a:effectLst/>
                          <a:highlight>
                            <a:srgbClr val="FFFFFF"/>
                          </a:highlight>
                        </a:rPr>
                        <a:t>4</a:t>
                      </a:r>
                    </a:p>
                  </a:txBody>
                  <a:tcPr marL="50968" marR="50968" marT="40774" marB="40774"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400" b="0" u="none" strike="noStrike" dirty="0">
                          <a:solidFill>
                            <a:srgbClr val="000000"/>
                          </a:solidFill>
                          <a:effectLst/>
                          <a:highlight>
                            <a:srgbClr val="FFFFFF"/>
                          </a:highlight>
                        </a:rPr>
                        <a:t>Nuclear-related other equipment and technology, not controlled under Category ‘0’</a:t>
                      </a:r>
                    </a:p>
                  </a:txBody>
                  <a:tcPr marL="50968" marR="50968" marT="40774" marB="407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IN" sz="1400" b="0" u="none" strike="noStrike">
                          <a:solidFill>
                            <a:srgbClr val="000000"/>
                          </a:solidFill>
                          <a:effectLst/>
                          <a:highlight>
                            <a:srgbClr val="FFFFFF"/>
                          </a:highlight>
                        </a:rPr>
                        <a:t>DGFT</a:t>
                      </a:r>
                    </a:p>
                  </a:txBody>
                  <a:tcPr marL="50968" marR="50968" marT="40774" marB="40774" anchor="ctr">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08415941"/>
                  </a:ext>
                </a:extLst>
              </a:tr>
              <a:tr h="617156">
                <a:tc>
                  <a:txBody>
                    <a:bodyPr/>
                    <a:lstStyle/>
                    <a:p>
                      <a:pPr algn="l" fontAlgn="ctr"/>
                      <a:r>
                        <a:rPr lang="en-IN" sz="1400" b="0" u="none" strike="noStrike">
                          <a:solidFill>
                            <a:srgbClr val="000000"/>
                          </a:solidFill>
                          <a:effectLst/>
                          <a:highlight>
                            <a:srgbClr val="F4F4F4"/>
                          </a:highlight>
                        </a:rPr>
                        <a:t>5</a:t>
                      </a:r>
                    </a:p>
                  </a:txBody>
                  <a:tcPr marL="50968" marR="50968" marT="40774" marB="40774"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F4F4"/>
                    </a:solidFill>
                  </a:tcPr>
                </a:tc>
                <a:tc>
                  <a:txBody>
                    <a:bodyPr/>
                    <a:lstStyle/>
                    <a:p>
                      <a:pPr algn="l" fontAlgn="ctr"/>
                      <a:r>
                        <a:rPr lang="en-US" sz="1400" b="0" u="none" strike="noStrike" dirty="0">
                          <a:solidFill>
                            <a:srgbClr val="000000"/>
                          </a:solidFill>
                          <a:effectLst/>
                          <a:highlight>
                            <a:srgbClr val="F4F4F4"/>
                          </a:highlight>
                        </a:rPr>
                        <a:t>Aerospace </a:t>
                      </a:r>
                      <a:r>
                        <a:rPr lang="en-US" sz="1400" b="0" u="none" strike="noStrike" dirty="0" err="1">
                          <a:solidFill>
                            <a:srgbClr val="000000"/>
                          </a:solidFill>
                          <a:effectLst/>
                          <a:highlight>
                            <a:srgbClr val="F4F4F4"/>
                          </a:highlight>
                        </a:rPr>
                        <a:t>systems,equipment</a:t>
                      </a:r>
                      <a:r>
                        <a:rPr lang="en-US" sz="1400" b="0" u="none" strike="noStrike" dirty="0">
                          <a:solidFill>
                            <a:srgbClr val="000000"/>
                          </a:solidFill>
                          <a:effectLst/>
                          <a:highlight>
                            <a:srgbClr val="F4F4F4"/>
                          </a:highlight>
                        </a:rPr>
                        <a:t>, including production and test equipment, and related technology</a:t>
                      </a:r>
                    </a:p>
                  </a:txBody>
                  <a:tcPr marL="50968" marR="50968" marT="40774" marB="407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F4F4"/>
                    </a:solidFill>
                  </a:tcPr>
                </a:tc>
                <a:tc>
                  <a:txBody>
                    <a:bodyPr/>
                    <a:lstStyle/>
                    <a:p>
                      <a:pPr algn="l" fontAlgn="ctr"/>
                      <a:r>
                        <a:rPr lang="en-IN" sz="1400" b="0" u="none" strike="noStrike" dirty="0">
                          <a:solidFill>
                            <a:srgbClr val="000000"/>
                          </a:solidFill>
                          <a:effectLst/>
                          <a:highlight>
                            <a:srgbClr val="F4F4F4"/>
                          </a:highlight>
                        </a:rPr>
                        <a:t>DGFT</a:t>
                      </a:r>
                    </a:p>
                  </a:txBody>
                  <a:tcPr marL="50968" marR="50968" marT="40774" marB="40774" anchor="ctr">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F4F4"/>
                    </a:solidFill>
                  </a:tcPr>
                </a:tc>
                <a:extLst>
                  <a:ext uri="{0D108BD9-81ED-4DB2-BD59-A6C34878D82A}">
                    <a16:rowId xmlns:a16="http://schemas.microsoft.com/office/drawing/2014/main" val="2042300231"/>
                  </a:ext>
                </a:extLst>
              </a:tr>
              <a:tr h="442576">
                <a:tc>
                  <a:txBody>
                    <a:bodyPr/>
                    <a:lstStyle/>
                    <a:p>
                      <a:pPr algn="l" fontAlgn="ctr"/>
                      <a:r>
                        <a:rPr lang="en-IN" sz="1400" b="0" u="none" strike="noStrike">
                          <a:solidFill>
                            <a:srgbClr val="000000"/>
                          </a:solidFill>
                          <a:effectLst/>
                          <a:highlight>
                            <a:srgbClr val="FFFFFF"/>
                          </a:highlight>
                        </a:rPr>
                        <a:t>6</a:t>
                      </a:r>
                    </a:p>
                  </a:txBody>
                  <a:tcPr marL="50968" marR="50968" marT="40774" marB="40774"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IN" sz="1400" b="0" u="none" strike="noStrike">
                          <a:solidFill>
                            <a:srgbClr val="000000"/>
                          </a:solidFill>
                          <a:effectLst/>
                          <a:highlight>
                            <a:srgbClr val="FFFFFF"/>
                          </a:highlight>
                        </a:rPr>
                        <a:t>Munitions List</a:t>
                      </a:r>
                    </a:p>
                  </a:txBody>
                  <a:tcPr marL="50968" marR="50968" marT="40774" marB="407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ctr"/>
                      <a:r>
                        <a:rPr lang="en-US" sz="1400" b="0" u="none" strike="noStrike" dirty="0">
                          <a:solidFill>
                            <a:srgbClr val="000000"/>
                          </a:solidFill>
                          <a:effectLst/>
                          <a:highlight>
                            <a:srgbClr val="FFFFFF"/>
                          </a:highlight>
                        </a:rPr>
                        <a:t>Department of </a:t>
                      </a:r>
                      <a:r>
                        <a:rPr lang="en-US" sz="1400" b="0" u="none" strike="noStrike" dirty="0" err="1">
                          <a:solidFill>
                            <a:srgbClr val="000000"/>
                          </a:solidFill>
                          <a:effectLst/>
                          <a:highlight>
                            <a:srgbClr val="FFFFFF"/>
                          </a:highlight>
                        </a:rPr>
                        <a:t>Defence</a:t>
                      </a:r>
                      <a:r>
                        <a:rPr lang="en-US" sz="1400" b="0" u="none" strike="noStrike" dirty="0">
                          <a:solidFill>
                            <a:srgbClr val="000000"/>
                          </a:solidFill>
                          <a:effectLst/>
                          <a:highlight>
                            <a:srgbClr val="FFFFFF"/>
                          </a:highlight>
                        </a:rPr>
                        <a:t> Production (DDP)/Ministry of Defense</a:t>
                      </a:r>
                    </a:p>
                  </a:txBody>
                  <a:tcPr marL="50968" marR="50968" marT="40774" marB="40774" anchor="ctr">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29683529"/>
                  </a:ext>
                </a:extLst>
              </a:tr>
              <a:tr h="267996">
                <a:tc>
                  <a:txBody>
                    <a:bodyPr/>
                    <a:lstStyle/>
                    <a:p>
                      <a:pPr algn="l" fontAlgn="ctr"/>
                      <a:r>
                        <a:rPr lang="en-IN" sz="1400" b="0" u="none" strike="noStrike">
                          <a:solidFill>
                            <a:srgbClr val="000000"/>
                          </a:solidFill>
                          <a:effectLst/>
                          <a:highlight>
                            <a:srgbClr val="F4F4F4"/>
                          </a:highlight>
                        </a:rPr>
                        <a:t>7</a:t>
                      </a:r>
                    </a:p>
                  </a:txBody>
                  <a:tcPr marL="50968" marR="50968" marT="40774" marB="40774"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F4F4"/>
                    </a:solidFill>
                  </a:tcPr>
                </a:tc>
                <a:tc>
                  <a:txBody>
                    <a:bodyPr/>
                    <a:lstStyle/>
                    <a:p>
                      <a:pPr algn="l" fontAlgn="ctr"/>
                      <a:r>
                        <a:rPr lang="en-IN" sz="1400" b="0" u="none" strike="noStrike">
                          <a:solidFill>
                            <a:srgbClr val="000000"/>
                          </a:solidFill>
                          <a:effectLst/>
                          <a:highlight>
                            <a:srgbClr val="F4F4F4"/>
                          </a:highlight>
                        </a:rPr>
                        <a:t>Reserved</a:t>
                      </a:r>
                    </a:p>
                  </a:txBody>
                  <a:tcPr marL="50968" marR="50968" marT="40774" marB="407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F4F4"/>
                    </a:solidFill>
                  </a:tcPr>
                </a:tc>
                <a:tc>
                  <a:txBody>
                    <a:bodyPr/>
                    <a:lstStyle/>
                    <a:p>
                      <a:pPr algn="l" fontAlgn="ctr"/>
                      <a:r>
                        <a:rPr lang="en-IN" sz="1400" b="0" u="none" strike="noStrike" dirty="0">
                          <a:solidFill>
                            <a:srgbClr val="000000"/>
                          </a:solidFill>
                          <a:effectLst/>
                          <a:highlight>
                            <a:srgbClr val="F4F4F4"/>
                          </a:highlight>
                        </a:rPr>
                        <a:t> </a:t>
                      </a:r>
                    </a:p>
                  </a:txBody>
                  <a:tcPr marL="50968" marR="50968" marT="40774" marB="40774" anchor="ctr">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4F4F4"/>
                    </a:solidFill>
                  </a:tcPr>
                </a:tc>
                <a:extLst>
                  <a:ext uri="{0D108BD9-81ED-4DB2-BD59-A6C34878D82A}">
                    <a16:rowId xmlns:a16="http://schemas.microsoft.com/office/drawing/2014/main" val="3100569757"/>
                  </a:ext>
                </a:extLst>
              </a:tr>
              <a:tr h="1140895">
                <a:tc>
                  <a:txBody>
                    <a:bodyPr/>
                    <a:lstStyle/>
                    <a:p>
                      <a:pPr algn="l" fontAlgn="ctr"/>
                      <a:r>
                        <a:rPr lang="en-IN" sz="1400" b="0" u="none" strike="noStrike">
                          <a:solidFill>
                            <a:srgbClr val="000000"/>
                          </a:solidFill>
                          <a:effectLst/>
                          <a:highlight>
                            <a:srgbClr val="FFFFFF"/>
                          </a:highlight>
                        </a:rPr>
                        <a:t>8</a:t>
                      </a:r>
                    </a:p>
                  </a:txBody>
                  <a:tcPr marL="50968" marR="50968" marT="40774" marB="40774" anchor="ctr">
                    <a:lnL>
                      <a:noFill/>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ctr"/>
                      <a:r>
                        <a:rPr lang="en-US" sz="1400" b="0" u="none" strike="noStrike">
                          <a:solidFill>
                            <a:srgbClr val="000000"/>
                          </a:solidFill>
                          <a:effectLst/>
                          <a:highlight>
                            <a:srgbClr val="FFFFFF"/>
                          </a:highlight>
                        </a:rPr>
                        <a:t>Special Materials And Related Equipment, Material Processing, Electronics, Computers,Telecommunications,Information Security, Sensors And Lasers, Navigation And Avionics, Marine, Aerospace And Propulsion</a:t>
                      </a:r>
                    </a:p>
                  </a:txBody>
                  <a:tcPr marL="50968" marR="50968" marT="40774" marB="40774"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ctr"/>
                      <a:r>
                        <a:rPr lang="en-IN" sz="1400" b="0" u="none" strike="noStrike" dirty="0">
                          <a:solidFill>
                            <a:srgbClr val="000000"/>
                          </a:solidFill>
                          <a:effectLst/>
                          <a:highlight>
                            <a:srgbClr val="FFFFFF"/>
                          </a:highlight>
                        </a:rPr>
                        <a:t>DGFT</a:t>
                      </a:r>
                    </a:p>
                  </a:txBody>
                  <a:tcPr marL="50968" marR="50968" marT="40774" marB="40774" anchor="ctr">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85272911"/>
                  </a:ext>
                </a:extLst>
              </a:tr>
            </a:tbl>
          </a:graphicData>
        </a:graphic>
      </p:graphicFrame>
      <p:sp>
        <p:nvSpPr>
          <p:cNvPr id="3" name="Rectangle 1">
            <a:extLst>
              <a:ext uri="{FF2B5EF4-FFF2-40B4-BE49-F238E27FC236}">
                <a16:creationId xmlns:a16="http://schemas.microsoft.com/office/drawing/2014/main" id="{BE7F21FE-9594-3F99-2F42-AE9F580C569D}"/>
              </a:ext>
            </a:extLst>
          </p:cNvPr>
          <p:cNvSpPr>
            <a:spLocks noChangeArrowheads="1"/>
          </p:cNvSpPr>
          <p:nvPr/>
        </p:nvSpPr>
        <p:spPr bwMode="auto">
          <a:xfrm>
            <a:off x="1285336" y="362135"/>
            <a:ext cx="950991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Based on the control items, SCOMET is divided into 9 categories starting from “0” to “8” (with category 7 kept reserved). Each category contains an exhaustive listing of items covered under that category. Special conditions applicable to items under different categories are mentioned under each category. Control items listed under various categories are as follows</a:t>
            </a:r>
            <a:r>
              <a:rPr kumimoji="0" lang="en-US" altLang="en-US" sz="10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5183354"/>
      </p:ext>
    </p:extLst>
  </p:cSld>
  <p:clrMapOvr>
    <a:overrideClrMapping bg1="lt1" tx1="dk1" bg2="lt2" tx2="dk2" accent1="accent1" accent2="accent2" accent3="accent3" accent4="accent4" accent5="accent5" accent6="accent6" hlink="hlink" folHlink="folHlink"/>
  </p:clrMapOvr>
</p:sld>
</file>

<file path=ppt/slides/slide28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77DB-8218-CBAC-02DD-C3B97712A43A}"/>
              </a:ext>
            </a:extLst>
          </p:cNvPr>
          <p:cNvSpPr>
            <a:spLocks noGrp="1"/>
          </p:cNvSpPr>
          <p:nvPr>
            <p:ph type="title"/>
          </p:nvPr>
        </p:nvSpPr>
        <p:spPr/>
        <p:txBody>
          <a:bodyPr/>
          <a:lstStyle/>
          <a:p>
            <a:r>
              <a:rPr lang="en-IN" dirty="0"/>
              <a:t>Discontinued Schemes</a:t>
            </a:r>
          </a:p>
        </p:txBody>
      </p:sp>
      <p:sp>
        <p:nvSpPr>
          <p:cNvPr id="3" name="Content Placeholder 2">
            <a:extLst>
              <a:ext uri="{FF2B5EF4-FFF2-40B4-BE49-F238E27FC236}">
                <a16:creationId xmlns:a16="http://schemas.microsoft.com/office/drawing/2014/main" id="{9EBA497F-0C14-8A88-87AB-053D276B8AC6}"/>
              </a:ext>
            </a:extLst>
          </p:cNvPr>
          <p:cNvSpPr>
            <a:spLocks noGrp="1"/>
          </p:cNvSpPr>
          <p:nvPr>
            <p:ph idx="1"/>
          </p:nvPr>
        </p:nvSpPr>
        <p:spPr/>
        <p:txBody>
          <a:bodyPr/>
          <a:lstStyle/>
          <a:p>
            <a:pPr algn="just">
              <a:lnSpc>
                <a:spcPct val="150000"/>
              </a:lnSpc>
            </a:pPr>
            <a:r>
              <a:rPr lang="en-IN" dirty="0"/>
              <a:t>Merchandise Exports from India Scheme (MEIS)</a:t>
            </a:r>
          </a:p>
          <a:p>
            <a:pPr algn="just">
              <a:lnSpc>
                <a:spcPct val="150000"/>
              </a:lnSpc>
            </a:pPr>
            <a:r>
              <a:rPr lang="en-US" dirty="0"/>
              <a:t>Service Exports from India Scheme (SEIS) </a:t>
            </a:r>
          </a:p>
          <a:p>
            <a:pPr algn="just">
              <a:lnSpc>
                <a:spcPct val="150000"/>
              </a:lnSpc>
            </a:pPr>
            <a:r>
              <a:rPr lang="en-US" dirty="0"/>
              <a:t>The above two schemes have been discontinued as WTO objected the same</a:t>
            </a:r>
          </a:p>
          <a:p>
            <a:pPr algn="just">
              <a:lnSpc>
                <a:spcPct val="150000"/>
              </a:lnSpc>
            </a:pPr>
            <a:r>
              <a:rPr lang="en-US" dirty="0"/>
              <a:t>Government replaced MEIS with RoDTEP (Remission of Duties or Taxes on Export Products)</a:t>
            </a:r>
            <a:endParaRPr lang="en-IN" dirty="0"/>
          </a:p>
        </p:txBody>
      </p:sp>
    </p:spTree>
    <p:extLst>
      <p:ext uri="{BB962C8B-B14F-4D97-AF65-F5344CB8AC3E}">
        <p14:creationId xmlns:p14="http://schemas.microsoft.com/office/powerpoint/2010/main" val="2379005764"/>
      </p:ext>
    </p:extLst>
  </p:cSld>
  <p:clrMapOvr>
    <a:overrideClrMapping bg1="lt1" tx1="dk1" bg2="lt2" tx2="dk2" accent1="accent1" accent2="accent2" accent3="accent3" accent4="accent4" accent5="accent5" accent6="accent6" hlink="hlink" folHlink="folHlink"/>
  </p:clrMapOvr>
</p:sld>
</file>

<file path=ppt/slides/slide28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2B6D-8C6A-04CB-79DF-713433E86FA1}"/>
              </a:ext>
            </a:extLst>
          </p:cNvPr>
          <p:cNvSpPr>
            <a:spLocks noGrp="1"/>
          </p:cNvSpPr>
          <p:nvPr>
            <p:ph type="title"/>
          </p:nvPr>
        </p:nvSpPr>
        <p:spPr/>
        <p:txBody>
          <a:bodyPr/>
          <a:lstStyle/>
          <a:p>
            <a:r>
              <a:rPr lang="en-US" b="0" i="0" dirty="0">
                <a:solidFill>
                  <a:srgbClr val="333333"/>
                </a:solidFill>
                <a:effectLst/>
                <a:latin typeface="Arial" panose="020B0604020202020204" pitchFamily="34" charset="0"/>
              </a:rPr>
              <a:t>LEGISLATION</a:t>
            </a:r>
            <a:endParaRPr lang="en-IN" dirty="0"/>
          </a:p>
        </p:txBody>
      </p:sp>
      <p:sp>
        <p:nvSpPr>
          <p:cNvPr id="3" name="Content Placeholder 2">
            <a:extLst>
              <a:ext uri="{FF2B5EF4-FFF2-40B4-BE49-F238E27FC236}">
                <a16:creationId xmlns:a16="http://schemas.microsoft.com/office/drawing/2014/main" id="{F30C0BBE-09CE-87D5-FAB8-FFE522E87C00}"/>
              </a:ext>
            </a:extLst>
          </p:cNvPr>
          <p:cNvSpPr>
            <a:spLocks noGrp="1"/>
          </p:cNvSpPr>
          <p:nvPr>
            <p:ph idx="1"/>
          </p:nvPr>
        </p:nvSpPr>
        <p:spPr/>
        <p:txBody>
          <a:bodyPr>
            <a:normAutofit fontScale="70000" lnSpcReduction="20000"/>
          </a:bodyPr>
          <a:lstStyle/>
          <a:p>
            <a:pPr algn="just">
              <a:lnSpc>
                <a:spcPct val="170000"/>
              </a:lnSpc>
            </a:pPr>
            <a:r>
              <a:rPr lang="en-US" b="0" i="0" dirty="0">
                <a:solidFill>
                  <a:srgbClr val="333333"/>
                </a:solidFill>
                <a:effectLst/>
                <a:latin typeface="Arial" panose="020B0604020202020204" pitchFamily="34" charset="0"/>
              </a:rPr>
              <a:t>Foreign Trade is regulated by ministry of commerce and industry.</a:t>
            </a:r>
          </a:p>
          <a:p>
            <a:pPr algn="just">
              <a:lnSpc>
                <a:spcPct val="170000"/>
              </a:lnSpc>
            </a:pPr>
            <a:r>
              <a:rPr lang="en-US" b="0" i="0" dirty="0">
                <a:solidFill>
                  <a:srgbClr val="333333"/>
                </a:solidFill>
                <a:effectLst/>
                <a:latin typeface="Arial" panose="020B0604020202020204" pitchFamily="34" charset="0"/>
              </a:rPr>
              <a:t> Director General of Foreign Trade handles full administration (DGFT).</a:t>
            </a:r>
          </a:p>
          <a:p>
            <a:pPr algn="just">
              <a:lnSpc>
                <a:spcPct val="170000"/>
              </a:lnSpc>
            </a:pPr>
            <a:r>
              <a:rPr lang="en-US" b="0" i="0" dirty="0">
                <a:solidFill>
                  <a:srgbClr val="333333"/>
                </a:solidFill>
                <a:effectLst/>
                <a:latin typeface="Arial" panose="020B0604020202020204" pitchFamily="34" charset="0"/>
              </a:rPr>
              <a:t> FTP is 5 years policy prepared under Foreign Trade Development &amp; Regulation (D &amp;R) Act 1992.   </a:t>
            </a:r>
          </a:p>
          <a:p>
            <a:pPr algn="just">
              <a:lnSpc>
                <a:spcPct val="170000"/>
              </a:lnSpc>
            </a:pPr>
            <a:r>
              <a:rPr lang="en-US" b="0" i="0" dirty="0">
                <a:solidFill>
                  <a:srgbClr val="333333"/>
                </a:solidFill>
                <a:effectLst/>
                <a:latin typeface="Arial" panose="020B0604020202020204" pitchFamily="34" charset="0"/>
              </a:rPr>
              <a:t>Now this 5 year system has been removed.  Policy will be every year.</a:t>
            </a:r>
            <a:endParaRPr lang="en-US" dirty="0">
              <a:solidFill>
                <a:srgbClr val="333333"/>
              </a:solidFill>
              <a:latin typeface="Arial" panose="020B0604020202020204" pitchFamily="34" charset="0"/>
            </a:endParaRPr>
          </a:p>
          <a:p>
            <a:pPr algn="just">
              <a:lnSpc>
                <a:spcPct val="170000"/>
              </a:lnSpc>
            </a:pPr>
            <a:r>
              <a:rPr lang="en-US" b="0" i="0" dirty="0">
                <a:solidFill>
                  <a:srgbClr val="333333"/>
                </a:solidFill>
                <a:effectLst/>
                <a:latin typeface="Arial" panose="020B0604020202020204" pitchFamily="34" charset="0"/>
              </a:rPr>
              <a:t> Ministry and DGFT administered the FTP in formulation, control and supervisory. </a:t>
            </a:r>
          </a:p>
          <a:p>
            <a:pPr algn="just">
              <a:lnSpc>
                <a:spcPct val="170000"/>
              </a:lnSpc>
            </a:pPr>
            <a:r>
              <a:rPr lang="en-US" b="0" i="0" dirty="0">
                <a:solidFill>
                  <a:srgbClr val="333333"/>
                </a:solidFill>
                <a:effectLst/>
                <a:latin typeface="Arial" panose="020B0604020202020204" pitchFamily="34" charset="0"/>
              </a:rPr>
              <a:t>In administration of FTP DGFT takes help of Central Board of Indirect taxation and Customs (CBIC), RBI and State VAT Dept</a:t>
            </a:r>
          </a:p>
          <a:p>
            <a:pPr algn="just">
              <a:lnSpc>
                <a:spcPct val="150000"/>
              </a:lnSpc>
            </a:pPr>
            <a:r>
              <a:rPr lang="en-US" b="0" i="0" dirty="0">
                <a:solidFill>
                  <a:srgbClr val="333333"/>
                </a:solidFill>
                <a:effectLst/>
                <a:latin typeface="Arial" panose="020B0604020202020204" pitchFamily="34" charset="0"/>
              </a:rPr>
              <a:t>.</a:t>
            </a:r>
            <a:br>
              <a:rPr lang="en-US" dirty="0"/>
            </a:br>
            <a:br>
              <a:rPr lang="en-US" dirty="0"/>
            </a:br>
            <a:endParaRPr lang="en-IN" dirty="0"/>
          </a:p>
        </p:txBody>
      </p:sp>
    </p:spTree>
    <p:extLst>
      <p:ext uri="{BB962C8B-B14F-4D97-AF65-F5344CB8AC3E}">
        <p14:creationId xmlns:p14="http://schemas.microsoft.com/office/powerpoint/2010/main" val="2545560370"/>
      </p:ext>
    </p:extLst>
  </p:cSld>
  <p:clrMapOvr>
    <a:overrideClrMapping bg1="lt1" tx1="dk1" bg2="lt2" tx2="dk2" accent1="accent1" accent2="accent2" accent3="accent3" accent4="accent4" accent5="accent5" accent6="accent6" hlink="hlink" folHlink="folHlink"/>
  </p:clrMapOvr>
</p:sld>
</file>

<file path=ppt/slides/slide28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346C-FD7C-994C-26C0-5886EA2D3E5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071471D-B2D0-315E-AB3E-602E3C9DB4AE}"/>
              </a:ext>
            </a:extLst>
          </p:cNvPr>
          <p:cNvSpPr>
            <a:spLocks noGrp="1"/>
          </p:cNvSpPr>
          <p:nvPr>
            <p:ph idx="1"/>
          </p:nvPr>
        </p:nvSpPr>
        <p:spPr/>
        <p:txBody>
          <a:bodyPr>
            <a:noAutofit/>
          </a:bodyPr>
          <a:lstStyle/>
          <a:p>
            <a:pPr algn="just">
              <a:lnSpc>
                <a:spcPct val="150000"/>
              </a:lnSpc>
            </a:pPr>
            <a:r>
              <a:rPr lang="en-US" sz="1800" b="0" i="0" dirty="0">
                <a:solidFill>
                  <a:srgbClr val="333333"/>
                </a:solidFill>
                <a:effectLst/>
                <a:latin typeface="Arial" panose="020B0604020202020204" pitchFamily="34" charset="0"/>
              </a:rPr>
              <a:t>CBIC: </a:t>
            </a:r>
          </a:p>
          <a:p>
            <a:pPr>
              <a:lnSpc>
                <a:spcPct val="150000"/>
              </a:lnSpc>
            </a:pPr>
            <a:r>
              <a:rPr lang="en-US" sz="1800" b="0" i="0" dirty="0">
                <a:solidFill>
                  <a:srgbClr val="333333"/>
                </a:solidFill>
                <a:effectLst/>
                <a:latin typeface="Arial" panose="020B0604020202020204" pitchFamily="34" charset="0"/>
              </a:rPr>
              <a:t>(</a:t>
            </a:r>
            <a:r>
              <a:rPr lang="en-US" sz="1800" b="0" i="0" dirty="0" err="1">
                <a:solidFill>
                  <a:srgbClr val="333333"/>
                </a:solidFill>
                <a:effectLst/>
                <a:latin typeface="Arial" panose="020B0604020202020204" pitchFamily="34" charset="0"/>
              </a:rPr>
              <a:t>i</a:t>
            </a:r>
            <a:r>
              <a:rPr lang="en-US" sz="1800" b="0" i="0" dirty="0">
                <a:solidFill>
                  <a:srgbClr val="333333"/>
                </a:solidFill>
                <a:effectLst/>
                <a:latin typeface="Arial" panose="020B0604020202020204" pitchFamily="34" charset="0"/>
              </a:rPr>
              <a:t>) CBIC Comes under the Ministry of Finance </a:t>
            </a:r>
          </a:p>
          <a:p>
            <a:pPr>
              <a:lnSpc>
                <a:spcPct val="150000"/>
              </a:lnSpc>
            </a:pPr>
            <a:r>
              <a:rPr lang="en-US" sz="1800" b="0" i="0" dirty="0">
                <a:solidFill>
                  <a:srgbClr val="333333"/>
                </a:solidFill>
                <a:effectLst/>
                <a:latin typeface="Arial" panose="020B0604020202020204" pitchFamily="34" charset="0"/>
              </a:rPr>
              <a:t>(ii) It has two departments namely customs and Central &amp; GST facilitates in implementing the policy of GST. </a:t>
            </a:r>
          </a:p>
          <a:p>
            <a:pPr>
              <a:lnSpc>
                <a:spcPct val="150000"/>
              </a:lnSpc>
            </a:pPr>
            <a:r>
              <a:rPr lang="en-US" sz="1800" b="0" i="0" dirty="0">
                <a:solidFill>
                  <a:srgbClr val="333333"/>
                </a:solidFill>
                <a:effectLst/>
                <a:latin typeface="Arial" panose="020B0604020202020204" pitchFamily="34" charset="0"/>
              </a:rPr>
              <a:t>(iii) Custom authority follows the policy formed by DGFT while clearing the Goods. </a:t>
            </a:r>
          </a:p>
          <a:p>
            <a:pPr>
              <a:lnSpc>
                <a:spcPct val="150000"/>
              </a:lnSpc>
            </a:pPr>
            <a:r>
              <a:rPr lang="en-US" sz="1800" b="0" i="0" dirty="0">
                <a:solidFill>
                  <a:srgbClr val="333333"/>
                </a:solidFill>
                <a:effectLst/>
                <a:latin typeface="Arial" panose="020B0604020202020204" pitchFamily="34" charset="0"/>
              </a:rPr>
              <a:t>(iv) Central GST authorities needs to be involved for all matters of export where goods have to be cleared without payment.</a:t>
            </a:r>
          </a:p>
          <a:p>
            <a:pPr>
              <a:lnSpc>
                <a:spcPct val="150000"/>
              </a:lnSpc>
            </a:pPr>
            <a:r>
              <a:rPr lang="en-US" sz="1800" b="0" i="0" dirty="0">
                <a:solidFill>
                  <a:srgbClr val="333333"/>
                </a:solidFill>
                <a:effectLst/>
                <a:latin typeface="Arial" panose="020B0604020202020204" pitchFamily="34" charset="0"/>
              </a:rPr>
              <a:t>RBI: RBI is the nodal bank in the country which formulate the policies related to management of money, including payments and receipts of foreign exchange. It also monitors the receipt and payments of export and import. It also works under the Ministry of Finance.</a:t>
            </a:r>
            <a:br>
              <a:rPr lang="en-US" sz="1800" dirty="0"/>
            </a:br>
            <a:br>
              <a:rPr lang="en-US" sz="1800" dirty="0"/>
            </a:br>
            <a:endParaRPr lang="en-US" sz="1800" b="0" i="0" dirty="0">
              <a:solidFill>
                <a:srgbClr val="333333"/>
              </a:solidFill>
              <a:effectLst/>
              <a:latin typeface="Arial" panose="020B0604020202020204" pitchFamily="34" charset="0"/>
            </a:endParaRPr>
          </a:p>
          <a:p>
            <a:pPr marL="0" indent="0" algn="just">
              <a:lnSpc>
                <a:spcPct val="150000"/>
              </a:lnSpc>
              <a:buNone/>
            </a:pPr>
            <a:br>
              <a:rPr lang="en-US" sz="1800" dirty="0"/>
            </a:br>
            <a:br>
              <a:rPr lang="en-US" sz="1800" dirty="0"/>
            </a:br>
            <a:endParaRPr lang="en-IN" sz="1800" dirty="0"/>
          </a:p>
        </p:txBody>
      </p:sp>
    </p:spTree>
    <p:extLst>
      <p:ext uri="{BB962C8B-B14F-4D97-AF65-F5344CB8AC3E}">
        <p14:creationId xmlns:p14="http://schemas.microsoft.com/office/powerpoint/2010/main" val="3539635990"/>
      </p:ext>
    </p:extLst>
  </p:cSld>
  <p:clrMapOvr>
    <a:overrideClrMapping bg1="lt1" tx1="dk1" bg2="lt2" tx2="dk2" accent1="accent1" accent2="accent2" accent3="accent3" accent4="accent4" accent5="accent5" accent6="accent6" hlink="hlink" folHlink="folHlink"/>
  </p:clrMapOvr>
</p:sld>
</file>

<file path=ppt/slides/slide28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7ABC-9574-C065-125B-624801452793}"/>
              </a:ext>
            </a:extLst>
          </p:cNvPr>
          <p:cNvSpPr>
            <a:spLocks noGrp="1"/>
          </p:cNvSpPr>
          <p:nvPr>
            <p:ph type="title"/>
          </p:nvPr>
        </p:nvSpPr>
        <p:spPr>
          <a:xfrm>
            <a:off x="609600" y="1005840"/>
            <a:ext cx="10972800" cy="538480"/>
          </a:xfrm>
        </p:spPr>
        <p:txBody>
          <a:bodyPr>
            <a:normAutofit fontScale="90000"/>
          </a:bodyPr>
          <a:lstStyle/>
          <a:p>
            <a:br>
              <a:rPr lang="en-IN" dirty="0"/>
            </a:br>
            <a:br>
              <a:rPr lang="en-IN" dirty="0"/>
            </a:br>
            <a:br>
              <a:rPr lang="en-IN" dirty="0"/>
            </a:br>
            <a:br>
              <a:rPr lang="en-IN" dirty="0"/>
            </a:br>
            <a:br>
              <a:rPr lang="en-IN" dirty="0"/>
            </a:br>
            <a:r>
              <a:rPr lang="en-IN" dirty="0"/>
              <a:t>Authorities related to the  Foreign Trade</a:t>
            </a:r>
          </a:p>
        </p:txBody>
      </p:sp>
      <p:sp>
        <p:nvSpPr>
          <p:cNvPr id="3" name="Content Placeholder 2">
            <a:extLst>
              <a:ext uri="{FF2B5EF4-FFF2-40B4-BE49-F238E27FC236}">
                <a16:creationId xmlns:a16="http://schemas.microsoft.com/office/drawing/2014/main" id="{9545B325-7C33-FD69-ADC5-047B12CA841C}"/>
              </a:ext>
            </a:extLst>
          </p:cNvPr>
          <p:cNvSpPr>
            <a:spLocks noGrp="1"/>
          </p:cNvSpPr>
          <p:nvPr>
            <p:ph idx="1"/>
          </p:nvPr>
        </p:nvSpPr>
        <p:spPr>
          <a:xfrm>
            <a:off x="609600" y="1645920"/>
            <a:ext cx="10972800" cy="4678680"/>
          </a:xfrm>
        </p:spPr>
        <p:txBody>
          <a:bodyPr>
            <a:noAutofit/>
          </a:bodyPr>
          <a:lstStyle/>
          <a:p>
            <a:pPr algn="just">
              <a:lnSpc>
                <a:spcPct val="170000"/>
              </a:lnSpc>
            </a:pPr>
            <a:r>
              <a:rPr lang="en-US" sz="2400" b="0" i="0" dirty="0">
                <a:solidFill>
                  <a:srgbClr val="333333"/>
                </a:solidFill>
                <a:effectLst/>
                <a:latin typeface="+mj-lt"/>
              </a:rPr>
              <a:t>1. Director General of Foreign Trade (DGFT) Reginal Authority (RA)(Branches of DGFT): Authority competent to grant an </a:t>
            </a:r>
            <a:r>
              <a:rPr lang="en-US" sz="2400" b="0" i="0" dirty="0" err="1">
                <a:solidFill>
                  <a:srgbClr val="333333"/>
                </a:solidFill>
                <a:effectLst/>
                <a:latin typeface="+mj-lt"/>
              </a:rPr>
              <a:t>authorisation</a:t>
            </a:r>
            <a:r>
              <a:rPr lang="en-US" sz="2400" b="0" i="0" dirty="0">
                <a:solidFill>
                  <a:srgbClr val="333333"/>
                </a:solidFill>
                <a:effectLst/>
                <a:latin typeface="+mj-lt"/>
              </a:rPr>
              <a:t> under FT (D &amp; R) Act. It is working under the control of DGFT</a:t>
            </a:r>
          </a:p>
          <a:p>
            <a:pPr algn="just">
              <a:lnSpc>
                <a:spcPct val="170000"/>
              </a:lnSpc>
            </a:pPr>
            <a:r>
              <a:rPr lang="en-US" sz="2400" b="0" i="0" dirty="0">
                <a:solidFill>
                  <a:srgbClr val="333333"/>
                </a:solidFill>
                <a:effectLst/>
                <a:latin typeface="+mj-lt"/>
              </a:rPr>
              <a:t>2. Committee: Norms Committee: It fixes/modify SION under all scheme </a:t>
            </a:r>
          </a:p>
          <a:p>
            <a:pPr algn="just">
              <a:lnSpc>
                <a:spcPct val="170000"/>
              </a:lnSpc>
            </a:pPr>
            <a:r>
              <a:rPr lang="en-US" sz="2400" b="0" i="0" dirty="0">
                <a:solidFill>
                  <a:srgbClr val="333333"/>
                </a:solidFill>
                <a:effectLst/>
                <a:latin typeface="+mj-lt"/>
              </a:rPr>
              <a:t>EPCG Committee: It determines nexus of capital goods and benefit under EPCG.</a:t>
            </a:r>
          </a:p>
          <a:p>
            <a:pPr marL="0" indent="0" algn="just">
              <a:lnSpc>
                <a:spcPct val="170000"/>
              </a:lnSpc>
              <a:buNone/>
            </a:pPr>
            <a:br>
              <a:rPr lang="en-US" sz="2400" dirty="0">
                <a:latin typeface="+mj-lt"/>
              </a:rPr>
            </a:br>
            <a:br>
              <a:rPr lang="en-US" sz="2400" dirty="0">
                <a:latin typeface="+mj-lt"/>
              </a:rPr>
            </a:br>
            <a:br>
              <a:rPr lang="en-US" sz="1600" dirty="0">
                <a:latin typeface="+mj-lt"/>
              </a:rPr>
            </a:br>
            <a:br>
              <a:rPr lang="en-US" sz="1600" dirty="0">
                <a:latin typeface="+mj-lt"/>
              </a:rPr>
            </a:br>
            <a:endParaRPr lang="en-IN" sz="1600" dirty="0">
              <a:latin typeface="+mj-lt"/>
            </a:endParaRPr>
          </a:p>
        </p:txBody>
      </p:sp>
    </p:spTree>
    <p:extLst>
      <p:ext uri="{BB962C8B-B14F-4D97-AF65-F5344CB8AC3E}">
        <p14:creationId xmlns:p14="http://schemas.microsoft.com/office/powerpoint/2010/main" val="414804900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5B603-BD3B-1CF9-8473-CCA557D9F1E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552C1F8-CF92-BA62-FBF3-1568F6A65E6F}"/>
              </a:ext>
            </a:extLst>
          </p:cNvPr>
          <p:cNvSpPr>
            <a:spLocks noGrp="1"/>
          </p:cNvSpPr>
          <p:nvPr>
            <p:ph idx="1"/>
          </p:nvPr>
        </p:nvSpPr>
        <p:spPr/>
        <p:txBody>
          <a:bodyPr/>
          <a:lstStyle/>
          <a:p>
            <a:pPr algn="just"/>
            <a:r>
              <a:rPr lang="en-US" b="1" i="0" dirty="0">
                <a:solidFill>
                  <a:srgbClr val="000000"/>
                </a:solidFill>
                <a:effectLst/>
                <a:highlight>
                  <a:srgbClr val="FFFFFF"/>
                </a:highlight>
                <a:latin typeface="raleway" pitchFamily="2" charset="0"/>
              </a:rPr>
              <a:t>Eligibility for Advance Authorization Scheme</a:t>
            </a:r>
            <a:endParaRPr lang="en-US" b="1" i="0" dirty="0">
              <a:solidFill>
                <a:srgbClr val="111111"/>
              </a:solidFill>
              <a:effectLst/>
              <a:highlight>
                <a:srgbClr val="FFFFFF"/>
              </a:highlight>
              <a:latin typeface="raleway" pitchFamily="2" charset="0"/>
            </a:endParaRPr>
          </a:p>
          <a:p>
            <a:pPr algn="just"/>
            <a:r>
              <a:rPr lang="en-US" b="0" i="0" dirty="0">
                <a:solidFill>
                  <a:srgbClr val="000000"/>
                </a:solidFill>
                <a:effectLst/>
                <a:highlight>
                  <a:srgbClr val="FFFFFF"/>
                </a:highlight>
                <a:latin typeface="open sans" panose="020B0606030504020204" pitchFamily="34" charset="0"/>
              </a:rPr>
              <a:t>Advance Authorization can be availed by manufacturer exporters or merchant exporters who are linked with supporting manufacturers for physical exports (including exports to SEZ), intermediate supplies, and supply of ‘stores’ on board foreign going vessels/aircraft (conditions apply).</a:t>
            </a:r>
            <a:endParaRPr lang="en-US" b="0" i="0" dirty="0">
              <a:solidFill>
                <a:srgbClr val="696F6F"/>
              </a:solidFill>
              <a:effectLst/>
              <a:highlight>
                <a:srgbClr val="FFFFFF"/>
              </a:highlight>
              <a:latin typeface="open sans" panose="020B0606030504020204" pitchFamily="34" charset="0"/>
            </a:endParaRPr>
          </a:p>
          <a:p>
            <a:pPr algn="just"/>
            <a:endParaRPr lang="en-IN" dirty="0"/>
          </a:p>
        </p:txBody>
      </p:sp>
    </p:spTree>
    <p:extLst>
      <p:ext uri="{BB962C8B-B14F-4D97-AF65-F5344CB8AC3E}">
        <p14:creationId xmlns:p14="http://schemas.microsoft.com/office/powerpoint/2010/main" val="1586814743"/>
      </p:ext>
    </p:extLst>
  </p:cSld>
  <p:clrMapOvr>
    <a:overrideClrMapping bg1="lt1" tx1="dk1" bg2="lt2" tx2="dk2" accent1="accent1" accent2="accent2" accent3="accent3" accent4="accent4" accent5="accent5" accent6="accent6" hlink="hlink" folHlink="folHlink"/>
  </p:clrMapOvr>
</p:sld>
</file>

<file path=ppt/slides/slide29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F0EA-65D9-23A4-AFE4-EB21D9922F9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55A0AD2-616D-B903-BA8F-C87F0E208B3E}"/>
              </a:ext>
            </a:extLst>
          </p:cNvPr>
          <p:cNvSpPr>
            <a:spLocks noGrp="1"/>
          </p:cNvSpPr>
          <p:nvPr>
            <p:ph idx="1"/>
          </p:nvPr>
        </p:nvSpPr>
        <p:spPr/>
        <p:txBody>
          <a:bodyPr>
            <a:normAutofit fontScale="92500" lnSpcReduction="10000"/>
          </a:bodyPr>
          <a:lstStyle/>
          <a:p>
            <a:pPr algn="just">
              <a:lnSpc>
                <a:spcPct val="170000"/>
              </a:lnSpc>
            </a:pPr>
            <a:r>
              <a:rPr lang="en-US" sz="2000" b="0" i="0" dirty="0">
                <a:solidFill>
                  <a:srgbClr val="333333"/>
                </a:solidFill>
                <a:effectLst/>
                <a:latin typeface="+mj-lt"/>
              </a:rPr>
              <a:t>3. Board of Trade BOT has been constituted to advise government on policy measures for increasing: </a:t>
            </a:r>
          </a:p>
          <a:p>
            <a:pPr lvl="1" algn="just">
              <a:lnSpc>
                <a:spcPct val="170000"/>
              </a:lnSpc>
            </a:pPr>
            <a:r>
              <a:rPr lang="en-US" sz="2000" b="0" i="0" dirty="0">
                <a:solidFill>
                  <a:srgbClr val="333333"/>
                </a:solidFill>
                <a:effectLst/>
                <a:latin typeface="+mj-lt"/>
              </a:rPr>
              <a:t>Export </a:t>
            </a:r>
          </a:p>
          <a:p>
            <a:pPr lvl="1" algn="just">
              <a:lnSpc>
                <a:spcPct val="170000"/>
              </a:lnSpc>
            </a:pPr>
            <a:r>
              <a:rPr lang="en-US" sz="2000" b="0" i="0" dirty="0">
                <a:solidFill>
                  <a:srgbClr val="333333"/>
                </a:solidFill>
                <a:effectLst/>
                <a:latin typeface="+mj-lt"/>
              </a:rPr>
              <a:t>Review export Performance </a:t>
            </a:r>
          </a:p>
          <a:p>
            <a:pPr lvl="1" algn="just">
              <a:lnSpc>
                <a:spcPct val="170000"/>
              </a:lnSpc>
            </a:pPr>
            <a:r>
              <a:rPr lang="en-US" sz="2000" b="0" i="0" dirty="0">
                <a:solidFill>
                  <a:srgbClr val="333333"/>
                </a:solidFill>
                <a:effectLst/>
                <a:latin typeface="+mj-lt"/>
              </a:rPr>
              <a:t>Review Policy </a:t>
            </a:r>
          </a:p>
          <a:p>
            <a:pPr lvl="1" algn="just">
              <a:lnSpc>
                <a:spcPct val="170000"/>
              </a:lnSpc>
            </a:pPr>
            <a:r>
              <a:rPr lang="en-US" sz="2000" b="0" i="0" dirty="0">
                <a:solidFill>
                  <a:srgbClr val="333333"/>
                </a:solidFill>
                <a:effectLst/>
                <a:latin typeface="+mj-lt"/>
              </a:rPr>
              <a:t>Procedures for imports and exports</a:t>
            </a:r>
          </a:p>
          <a:p>
            <a:pPr lvl="1" algn="just">
              <a:lnSpc>
                <a:spcPct val="170000"/>
              </a:lnSpc>
            </a:pPr>
            <a:r>
              <a:rPr lang="en-US" sz="2000" b="0" i="0" dirty="0">
                <a:solidFill>
                  <a:srgbClr val="333333"/>
                </a:solidFill>
                <a:effectLst/>
                <a:latin typeface="+mj-lt"/>
              </a:rPr>
              <a:t> Examine issue relevant for Promotion of Indian Foreign Trade </a:t>
            </a:r>
          </a:p>
          <a:p>
            <a:pPr lvl="1" algn="just">
              <a:lnSpc>
                <a:spcPct val="170000"/>
              </a:lnSpc>
            </a:pPr>
            <a:r>
              <a:rPr lang="en-US" sz="2000" b="0" i="0" dirty="0">
                <a:solidFill>
                  <a:srgbClr val="333333"/>
                </a:solidFill>
                <a:effectLst/>
                <a:latin typeface="+mj-lt"/>
              </a:rPr>
              <a:t>Commerce and industry minister will be the chairman of BOT </a:t>
            </a:r>
          </a:p>
          <a:p>
            <a:pPr lvl="1" algn="just">
              <a:lnSpc>
                <a:spcPct val="170000"/>
              </a:lnSpc>
            </a:pPr>
            <a:r>
              <a:rPr lang="en-US" sz="2000" b="0" i="0" dirty="0">
                <a:solidFill>
                  <a:srgbClr val="333333"/>
                </a:solidFill>
                <a:effectLst/>
                <a:latin typeface="+mj-lt"/>
              </a:rPr>
              <a:t>Government shall also nominate 25 persons, of whom at least 10 will be expert in trade policy</a:t>
            </a:r>
          </a:p>
          <a:p>
            <a:endParaRPr lang="en-IN" dirty="0"/>
          </a:p>
        </p:txBody>
      </p:sp>
    </p:spTree>
    <p:extLst>
      <p:ext uri="{BB962C8B-B14F-4D97-AF65-F5344CB8AC3E}">
        <p14:creationId xmlns:p14="http://schemas.microsoft.com/office/powerpoint/2010/main" val="2138888287"/>
      </p:ext>
    </p:extLst>
  </p:cSld>
  <p:clrMapOvr>
    <a:overrideClrMapping bg1="lt1" tx1="dk1" bg2="lt2" tx2="dk2" accent1="accent1" accent2="accent2" accent3="accent3" accent4="accent4" accent5="accent5" accent6="accent6" hlink="hlink" folHlink="folHlink"/>
  </p:clrMapOvr>
</p:sld>
</file>

<file path=ppt/slides/slide29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2E2B-701A-35D6-FE2C-58D5CF59729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0C7A1EC-67FF-E2D2-FA34-196240909664}"/>
              </a:ext>
            </a:extLst>
          </p:cNvPr>
          <p:cNvSpPr>
            <a:spLocks noGrp="1"/>
          </p:cNvSpPr>
          <p:nvPr>
            <p:ph idx="1"/>
          </p:nvPr>
        </p:nvSpPr>
        <p:spPr>
          <a:xfrm>
            <a:off x="609600" y="2037080"/>
            <a:ext cx="10972800" cy="4389120"/>
          </a:xfrm>
        </p:spPr>
        <p:txBody>
          <a:bodyPr>
            <a:normAutofit fontScale="77500" lnSpcReduction="20000"/>
          </a:bodyPr>
          <a:lstStyle/>
          <a:p>
            <a:pPr algn="just">
              <a:lnSpc>
                <a:spcPct val="150000"/>
              </a:lnSpc>
            </a:pPr>
            <a:r>
              <a:rPr lang="en-US" b="0" i="0" dirty="0">
                <a:solidFill>
                  <a:srgbClr val="333333"/>
                </a:solidFill>
                <a:effectLst/>
                <a:latin typeface="Arial" panose="020B0604020202020204" pitchFamily="34" charset="0"/>
              </a:rPr>
              <a:t>4. Export Promotion Council (EPC)</a:t>
            </a:r>
          </a:p>
          <a:p>
            <a:pPr algn="just">
              <a:lnSpc>
                <a:spcPct val="150000"/>
              </a:lnSpc>
            </a:pPr>
            <a:r>
              <a:rPr lang="en-US" b="0" i="0" dirty="0">
                <a:solidFill>
                  <a:srgbClr val="333333"/>
                </a:solidFill>
                <a:effectLst/>
                <a:latin typeface="Arial" panose="020B0604020202020204" pitchFamily="34" charset="0"/>
              </a:rPr>
              <a:t> EPCs are non-profit autonomous </a:t>
            </a:r>
            <a:r>
              <a:rPr lang="en-US" b="0" i="0" dirty="0" err="1">
                <a:solidFill>
                  <a:srgbClr val="333333"/>
                </a:solidFill>
                <a:effectLst/>
                <a:latin typeface="Arial" panose="020B0604020202020204" pitchFamily="34" charset="0"/>
              </a:rPr>
              <a:t>organisation</a:t>
            </a:r>
            <a:r>
              <a:rPr lang="en-US" b="0" i="0" dirty="0">
                <a:solidFill>
                  <a:srgbClr val="333333"/>
                </a:solidFill>
                <a:effectLst/>
                <a:latin typeface="Arial" panose="020B0604020202020204" pitchFamily="34" charset="0"/>
              </a:rPr>
              <a:t> (No control of Government) under the Companies Act or the Societies Registration Act, as the case may be </a:t>
            </a:r>
          </a:p>
          <a:p>
            <a:pPr algn="just">
              <a:lnSpc>
                <a:spcPct val="150000"/>
              </a:lnSpc>
            </a:pPr>
            <a:r>
              <a:rPr lang="en-US" b="0" i="0" dirty="0">
                <a:solidFill>
                  <a:srgbClr val="333333"/>
                </a:solidFill>
                <a:effectLst/>
                <a:latin typeface="Arial" panose="020B0604020202020204" pitchFamily="34" charset="0"/>
              </a:rPr>
              <a:t>These have been set up to promote and develop export of the country.</a:t>
            </a:r>
          </a:p>
          <a:p>
            <a:pPr algn="just">
              <a:lnSpc>
                <a:spcPct val="150000"/>
              </a:lnSpc>
            </a:pPr>
            <a:r>
              <a:rPr lang="en-US" b="0" i="0" dirty="0">
                <a:solidFill>
                  <a:srgbClr val="333333"/>
                </a:solidFill>
                <a:effectLst/>
                <a:latin typeface="Arial" panose="020B0604020202020204" pitchFamily="34" charset="0"/>
              </a:rPr>
              <a:t> They assist and guide exporters. </a:t>
            </a:r>
          </a:p>
          <a:p>
            <a:pPr algn="just">
              <a:lnSpc>
                <a:spcPct val="150000"/>
              </a:lnSpc>
            </a:pPr>
            <a:r>
              <a:rPr lang="en-US" b="0" i="0" dirty="0">
                <a:solidFill>
                  <a:srgbClr val="333333"/>
                </a:solidFill>
                <a:effectLst/>
                <a:latin typeface="Arial" panose="020B0604020202020204" pitchFamily="34" charset="0"/>
              </a:rPr>
              <a:t>Their main is to project India’s image abroad as a reliable supplier of high quality of goods and services.</a:t>
            </a:r>
          </a:p>
          <a:p>
            <a:pPr marL="0" indent="0" algn="just">
              <a:lnSpc>
                <a:spcPct val="150000"/>
              </a:lnSpc>
              <a:buNone/>
            </a:pPr>
            <a:br>
              <a:rPr lang="en-US" dirty="0"/>
            </a:br>
            <a:br>
              <a:rPr lang="en-US" dirty="0"/>
            </a:br>
            <a:endParaRPr lang="en-US" b="0" i="0" dirty="0">
              <a:solidFill>
                <a:srgbClr val="333333"/>
              </a:solidFill>
              <a:effectLst/>
              <a:latin typeface="Arial" panose="020B0604020202020204" pitchFamily="34" charset="0"/>
            </a:endParaRPr>
          </a:p>
          <a:p>
            <a:pPr algn="just">
              <a:lnSpc>
                <a:spcPct val="150000"/>
              </a:lnSpc>
            </a:pPr>
            <a:endParaRPr lang="en-IN" dirty="0"/>
          </a:p>
        </p:txBody>
      </p:sp>
    </p:spTree>
    <p:extLst>
      <p:ext uri="{BB962C8B-B14F-4D97-AF65-F5344CB8AC3E}">
        <p14:creationId xmlns:p14="http://schemas.microsoft.com/office/powerpoint/2010/main" val="655003376"/>
      </p:ext>
    </p:extLst>
  </p:cSld>
  <p:clrMapOvr>
    <a:overrideClrMapping bg1="lt1" tx1="dk1" bg2="lt2" tx2="dk2" accent1="accent1" accent2="accent2" accent3="accent3" accent4="accent4" accent5="accent5" accent6="accent6" hlink="hlink" folHlink="folHlink"/>
  </p:clrMapOvr>
</p:sld>
</file>

<file path=ppt/slides/slide29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A74DA-5B24-BCF6-BAA7-3EE482124BB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20266C1-D489-7F8E-54EC-E63D77FE5813}"/>
              </a:ext>
            </a:extLst>
          </p:cNvPr>
          <p:cNvSpPr>
            <a:spLocks noGrp="1"/>
          </p:cNvSpPr>
          <p:nvPr>
            <p:ph idx="1"/>
          </p:nvPr>
        </p:nvSpPr>
        <p:spPr/>
        <p:txBody>
          <a:bodyPr>
            <a:normAutofit fontScale="92500" lnSpcReduction="10000"/>
          </a:bodyPr>
          <a:lstStyle/>
          <a:p>
            <a:pPr>
              <a:lnSpc>
                <a:spcPct val="150000"/>
              </a:lnSpc>
            </a:pPr>
            <a:r>
              <a:rPr lang="en-US" b="0" i="0" dirty="0">
                <a:solidFill>
                  <a:srgbClr val="333333"/>
                </a:solidFill>
                <a:effectLst/>
                <a:latin typeface="Arial" panose="020B0604020202020204" pitchFamily="34" charset="0"/>
              </a:rPr>
              <a:t>REGISTRATION CUM MEMBERSHIP CERTIFICATE (RCMC)</a:t>
            </a:r>
          </a:p>
          <a:p>
            <a:pPr>
              <a:lnSpc>
                <a:spcPct val="150000"/>
              </a:lnSpc>
            </a:pPr>
            <a:r>
              <a:rPr lang="en-US" b="0" i="0" dirty="0">
                <a:solidFill>
                  <a:srgbClr val="333333"/>
                </a:solidFill>
                <a:effectLst/>
                <a:latin typeface="Arial" panose="020B0604020202020204" pitchFamily="34" charset="0"/>
              </a:rPr>
              <a:t> Exporter has to obtain RCMC from EPC or Commodity Board. :</a:t>
            </a:r>
          </a:p>
          <a:p>
            <a:pPr>
              <a:lnSpc>
                <a:spcPct val="150000"/>
              </a:lnSpc>
            </a:pPr>
            <a:r>
              <a:rPr lang="en-US" b="0" i="0" dirty="0">
                <a:solidFill>
                  <a:srgbClr val="333333"/>
                </a:solidFill>
                <a:effectLst/>
                <a:latin typeface="Arial" panose="020B0604020202020204" pitchFamily="34" charset="0"/>
              </a:rPr>
              <a:t> Mandatory:  If Exporter intends to obtain export incentive scheme then RCMC is mandatory.</a:t>
            </a:r>
          </a:p>
          <a:p>
            <a:pPr>
              <a:lnSpc>
                <a:spcPct val="150000"/>
              </a:lnSpc>
            </a:pPr>
            <a:r>
              <a:rPr lang="en-US" b="0" i="0" dirty="0">
                <a:solidFill>
                  <a:srgbClr val="333333"/>
                </a:solidFill>
                <a:effectLst/>
                <a:latin typeface="Arial" panose="020B0604020202020204" pitchFamily="34" charset="0"/>
              </a:rPr>
              <a:t> Optional: If exporter does not intend to obtain Export Incentive scheme than RCMC is optional</a:t>
            </a:r>
            <a:br>
              <a:rPr lang="en-US" dirty="0"/>
            </a:br>
            <a:br>
              <a:rPr lang="en-US" dirty="0"/>
            </a:br>
            <a:endParaRPr lang="en-IN" dirty="0"/>
          </a:p>
        </p:txBody>
      </p:sp>
    </p:spTree>
    <p:extLst>
      <p:ext uri="{BB962C8B-B14F-4D97-AF65-F5344CB8AC3E}">
        <p14:creationId xmlns:p14="http://schemas.microsoft.com/office/powerpoint/2010/main" val="783266349"/>
      </p:ext>
    </p:extLst>
  </p:cSld>
  <p:clrMapOvr>
    <a:overrideClrMapping bg1="lt1" tx1="dk1" bg2="lt2" tx2="dk2" accent1="accent1" accent2="accent2" accent3="accent3" accent4="accent4" accent5="accent5" accent6="accent6" hlink="hlink" folHlink="folHlink"/>
  </p:clrMapOvr>
</p:sld>
</file>

<file path=ppt/slides/slide29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92FC-7F49-9CB3-2D77-2DFD5B08EDE6}"/>
              </a:ext>
            </a:extLst>
          </p:cNvPr>
          <p:cNvSpPr>
            <a:spLocks noGrp="1"/>
          </p:cNvSpPr>
          <p:nvPr>
            <p:ph type="title"/>
          </p:nvPr>
        </p:nvSpPr>
        <p:spPr/>
        <p:txBody>
          <a:bodyPr/>
          <a:lstStyle/>
          <a:p>
            <a:r>
              <a:rPr lang="en-IN" dirty="0"/>
              <a:t>Status Holder</a:t>
            </a:r>
          </a:p>
        </p:txBody>
      </p:sp>
      <p:sp>
        <p:nvSpPr>
          <p:cNvPr id="3" name="Content Placeholder 2">
            <a:extLst>
              <a:ext uri="{FF2B5EF4-FFF2-40B4-BE49-F238E27FC236}">
                <a16:creationId xmlns:a16="http://schemas.microsoft.com/office/drawing/2014/main" id="{23999C1E-A34D-5A21-89C9-3AB71BD77CCC}"/>
              </a:ext>
            </a:extLst>
          </p:cNvPr>
          <p:cNvSpPr>
            <a:spLocks noGrp="1"/>
          </p:cNvSpPr>
          <p:nvPr>
            <p:ph idx="1"/>
          </p:nvPr>
        </p:nvSpPr>
        <p:spPr/>
        <p:txBody>
          <a:bodyPr>
            <a:normAutofit fontScale="85000" lnSpcReduction="20000"/>
          </a:bodyPr>
          <a:lstStyle/>
          <a:p>
            <a:pPr algn="just">
              <a:lnSpc>
                <a:spcPct val="150000"/>
              </a:lnSpc>
            </a:pPr>
            <a:r>
              <a:rPr lang="en-US" b="0" i="0" dirty="0">
                <a:solidFill>
                  <a:srgbClr val="333333"/>
                </a:solidFill>
                <a:effectLst/>
                <a:latin typeface="Arial" panose="020B0604020202020204" pitchFamily="34" charset="0"/>
              </a:rPr>
              <a:t>Status holder are business leaders who have excelled in international trade and have successfully contributed to the country foreign trade</a:t>
            </a:r>
          </a:p>
          <a:p>
            <a:pPr algn="just">
              <a:lnSpc>
                <a:spcPct val="150000"/>
              </a:lnSpc>
            </a:pPr>
            <a:r>
              <a:rPr lang="en-US" b="0" i="0" dirty="0">
                <a:solidFill>
                  <a:srgbClr val="333333"/>
                </a:solidFill>
                <a:effectLst/>
                <a:latin typeface="Arial" panose="020B0604020202020204" pitchFamily="34" charset="0"/>
              </a:rPr>
              <a:t>All exporters of the country having an import-export code number shall be eligible for the recognition as a status holder. </a:t>
            </a:r>
          </a:p>
          <a:p>
            <a:pPr algn="just">
              <a:lnSpc>
                <a:spcPct val="150000"/>
              </a:lnSpc>
            </a:pPr>
            <a:r>
              <a:rPr lang="en-US" b="0" i="0" dirty="0">
                <a:solidFill>
                  <a:srgbClr val="333333"/>
                </a:solidFill>
                <a:effectLst/>
                <a:latin typeface="Arial" panose="020B0604020202020204" pitchFamily="34" charset="0"/>
              </a:rPr>
              <a:t>Status recognition depends upon the export performance. </a:t>
            </a:r>
          </a:p>
          <a:p>
            <a:pPr algn="just">
              <a:lnSpc>
                <a:spcPct val="150000"/>
              </a:lnSpc>
            </a:pPr>
            <a:r>
              <a:rPr lang="en-US" b="0" i="0" dirty="0">
                <a:solidFill>
                  <a:srgbClr val="333333"/>
                </a:solidFill>
                <a:effectLst/>
                <a:latin typeface="Arial" panose="020B0604020202020204" pitchFamily="34" charset="0"/>
              </a:rPr>
              <a:t>An application shall be </a:t>
            </a:r>
            <a:r>
              <a:rPr lang="en-US" b="0" i="0" dirty="0" err="1">
                <a:solidFill>
                  <a:srgbClr val="333333"/>
                </a:solidFill>
                <a:effectLst/>
                <a:latin typeface="Arial" panose="020B0604020202020204" pitchFamily="34" charset="0"/>
              </a:rPr>
              <a:t>categorised</a:t>
            </a:r>
            <a:r>
              <a:rPr lang="en-US" b="0" i="0" dirty="0">
                <a:solidFill>
                  <a:srgbClr val="333333"/>
                </a:solidFill>
                <a:effectLst/>
                <a:latin typeface="Arial" panose="020B0604020202020204" pitchFamily="34" charset="0"/>
              </a:rPr>
              <a:t> as status holder upon achieving export performance during current and previous two financial year, as indicated below:</a:t>
            </a:r>
            <a:br>
              <a:rPr lang="en-US" dirty="0"/>
            </a:br>
            <a:br>
              <a:rPr lang="en-US" dirty="0"/>
            </a:br>
            <a:endParaRPr lang="en-IN" dirty="0"/>
          </a:p>
        </p:txBody>
      </p:sp>
    </p:spTree>
    <p:extLst>
      <p:ext uri="{BB962C8B-B14F-4D97-AF65-F5344CB8AC3E}">
        <p14:creationId xmlns:p14="http://schemas.microsoft.com/office/powerpoint/2010/main" val="1935945492"/>
      </p:ext>
    </p:extLst>
  </p:cSld>
  <p:clrMapOvr>
    <a:overrideClrMapping bg1="lt1" tx1="dk1" bg2="lt2" tx2="dk2" accent1="accent1" accent2="accent2" accent3="accent3" accent4="accent4" accent5="accent5" accent6="accent6" hlink="hlink" folHlink="folHlink"/>
  </p:clrMapOvr>
</p:sld>
</file>

<file path=ppt/slides/slide29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B635-8C02-0D91-651E-EDAECB82F21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FDE843A-935A-AD0D-592E-C4447F542696}"/>
              </a:ext>
            </a:extLst>
          </p:cNvPr>
          <p:cNvSpPr>
            <a:spLocks noGrp="1"/>
          </p:cNvSpPr>
          <p:nvPr>
            <p:ph idx="1"/>
          </p:nvPr>
        </p:nvSpPr>
        <p:spPr/>
        <p:txBody>
          <a:bodyPr>
            <a:normAutofit lnSpcReduction="10000"/>
          </a:bodyPr>
          <a:lstStyle/>
          <a:p>
            <a:pPr algn="l"/>
            <a:r>
              <a:rPr lang="en-US" b="1" i="0" dirty="0">
                <a:solidFill>
                  <a:srgbClr val="000000"/>
                </a:solidFill>
                <a:effectLst/>
                <a:highlight>
                  <a:srgbClr val="FFFFFF"/>
                </a:highlight>
                <a:latin typeface="Faustina"/>
              </a:rPr>
              <a:t>Recognition of Exporters</a:t>
            </a:r>
          </a:p>
          <a:p>
            <a:pPr algn="l">
              <a:buFont typeface="Arial" panose="020B0604020202020204" pitchFamily="34" charset="0"/>
              <a:buChar char="•"/>
            </a:pPr>
            <a:r>
              <a:rPr lang="en-US" b="0" i="0" dirty="0">
                <a:solidFill>
                  <a:srgbClr val="6A6A6A"/>
                </a:solidFill>
                <a:effectLst/>
                <a:highlight>
                  <a:srgbClr val="FFFFFF"/>
                </a:highlight>
                <a:latin typeface="Faustina"/>
              </a:rPr>
              <a:t>Exporter firms recognized with ‘status’ based on export performance will now be partners in capacity-building initiatives on a best-</a:t>
            </a:r>
            <a:r>
              <a:rPr lang="en-US" b="0" i="0" dirty="0" err="1">
                <a:solidFill>
                  <a:srgbClr val="6A6A6A"/>
                </a:solidFill>
                <a:effectLst/>
                <a:highlight>
                  <a:srgbClr val="FFFFFF"/>
                </a:highlight>
                <a:latin typeface="Faustina"/>
              </a:rPr>
              <a:t>endeavour</a:t>
            </a:r>
            <a:r>
              <a:rPr lang="en-US" b="0" i="0" dirty="0">
                <a:solidFill>
                  <a:srgbClr val="6A6A6A"/>
                </a:solidFill>
                <a:effectLst/>
                <a:highlight>
                  <a:srgbClr val="FFFFFF"/>
                </a:highlight>
                <a:latin typeface="Faustina"/>
              </a:rPr>
              <a:t> basis.</a:t>
            </a:r>
          </a:p>
          <a:p>
            <a:pPr algn="l">
              <a:buFont typeface="Arial" panose="020B0604020202020204" pitchFamily="34" charset="0"/>
              <a:buChar char="•"/>
            </a:pPr>
            <a:r>
              <a:rPr lang="en-US" b="0" i="0" dirty="0">
                <a:solidFill>
                  <a:srgbClr val="6A6A6A"/>
                </a:solidFill>
                <a:effectLst/>
                <a:highlight>
                  <a:srgbClr val="FFFFFF"/>
                </a:highlight>
                <a:latin typeface="Faustina"/>
              </a:rPr>
              <a:t>Similar to the ‘each one teach one’ initiative, 2-star and above status holders would be encouraged to provide trade-related training based on a model curriculum to interested individuals.</a:t>
            </a:r>
          </a:p>
          <a:p>
            <a:pPr algn="l">
              <a:buFont typeface="Arial" panose="020B0604020202020204" pitchFamily="34" charset="0"/>
              <a:buChar char="•"/>
            </a:pPr>
            <a:r>
              <a:rPr lang="en-US" b="0" i="0" dirty="0">
                <a:solidFill>
                  <a:srgbClr val="6A6A6A"/>
                </a:solidFill>
                <a:effectLst/>
                <a:highlight>
                  <a:srgbClr val="FFFFFF"/>
                </a:highlight>
                <a:latin typeface="Faustina"/>
              </a:rPr>
              <a:t>This will help India build a skilled manpower pool capable of servicing a $5 Trillion economy before 2030.</a:t>
            </a:r>
          </a:p>
          <a:p>
            <a:pPr algn="l">
              <a:buFont typeface="Arial" panose="020B0604020202020204" pitchFamily="34" charset="0"/>
              <a:buChar char="•"/>
            </a:pPr>
            <a:r>
              <a:rPr lang="en-US" b="0" i="0" dirty="0">
                <a:solidFill>
                  <a:srgbClr val="6A6A6A"/>
                </a:solidFill>
                <a:effectLst/>
                <a:highlight>
                  <a:srgbClr val="FFFFFF"/>
                </a:highlight>
                <a:latin typeface="Faustina"/>
              </a:rPr>
              <a:t>Status recognition norms have been re-calibrated to enable more exporting firms to achieve 4 and 5-star ratings, leading to better branding opportunities in export markets.</a:t>
            </a:r>
          </a:p>
          <a:p>
            <a:endParaRPr lang="en-IN" dirty="0"/>
          </a:p>
        </p:txBody>
      </p:sp>
    </p:spTree>
    <p:extLst>
      <p:ext uri="{BB962C8B-B14F-4D97-AF65-F5344CB8AC3E}">
        <p14:creationId xmlns:p14="http://schemas.microsoft.com/office/powerpoint/2010/main" val="1982428556"/>
      </p:ext>
    </p:extLst>
  </p:cSld>
  <p:clrMapOvr>
    <a:overrideClrMapping bg1="lt1" tx1="dk1" bg2="lt2" tx2="dk2" accent1="accent1" accent2="accent2" accent3="accent3" accent4="accent4" accent5="accent5" accent6="accent6" hlink="hlink" folHlink="folHlink"/>
  </p:clrMapOvr>
</p:sld>
</file>

<file path=ppt/slides/slide29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9F3BACF-7D76-CB6C-4C9B-B98F3ECBD583}"/>
              </a:ext>
            </a:extLst>
          </p:cNvPr>
          <p:cNvGraphicFramePr>
            <a:graphicFrameLocks noGrp="1"/>
          </p:cNvGraphicFramePr>
          <p:nvPr>
            <p:extLst>
              <p:ext uri="{D42A27DB-BD31-4B8C-83A1-F6EECF244321}">
                <p14:modId xmlns:p14="http://schemas.microsoft.com/office/powerpoint/2010/main" val="1011521409"/>
              </p:ext>
            </p:extLst>
          </p:nvPr>
        </p:nvGraphicFramePr>
        <p:xfrm>
          <a:off x="819510" y="1492369"/>
          <a:ext cx="10032520" cy="4511616"/>
        </p:xfrm>
        <a:graphic>
          <a:graphicData uri="http://schemas.openxmlformats.org/drawingml/2006/table">
            <a:tbl>
              <a:tblPr/>
              <a:tblGrid>
                <a:gridCol w="3325924">
                  <a:extLst>
                    <a:ext uri="{9D8B030D-6E8A-4147-A177-3AD203B41FA5}">
                      <a16:colId xmlns:a16="http://schemas.microsoft.com/office/drawing/2014/main" val="1182131083"/>
                    </a:ext>
                  </a:extLst>
                </a:gridCol>
                <a:gridCol w="3353298">
                  <a:extLst>
                    <a:ext uri="{9D8B030D-6E8A-4147-A177-3AD203B41FA5}">
                      <a16:colId xmlns:a16="http://schemas.microsoft.com/office/drawing/2014/main" val="3451437737"/>
                    </a:ext>
                  </a:extLst>
                </a:gridCol>
                <a:gridCol w="3353298">
                  <a:extLst>
                    <a:ext uri="{9D8B030D-6E8A-4147-A177-3AD203B41FA5}">
                      <a16:colId xmlns:a16="http://schemas.microsoft.com/office/drawing/2014/main" val="1584927722"/>
                    </a:ext>
                  </a:extLst>
                </a:gridCol>
              </a:tblGrid>
              <a:tr h="594403">
                <a:tc gridSpan="3">
                  <a:txBody>
                    <a:bodyPr/>
                    <a:lstStyle/>
                    <a:p>
                      <a:pPr fontAlgn="t" latinLnBrk="1"/>
                      <a:r>
                        <a:rPr lang="en-IN" b="1" dirty="0">
                          <a:effectLst/>
                          <a:latin typeface="Faustina"/>
                        </a:rPr>
                        <a:t>Status Recognition Norms</a:t>
                      </a:r>
                      <a:endParaRPr lang="en-IN" dirty="0">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52809280"/>
                  </a:ext>
                </a:extLst>
              </a:tr>
              <a:tr h="945198">
                <a:tc>
                  <a:txBody>
                    <a:bodyPr/>
                    <a:lstStyle/>
                    <a:p>
                      <a:pPr algn="ctr" fontAlgn="t" latinLnBrk="1"/>
                      <a:r>
                        <a:rPr lang="en-IN" b="1">
                          <a:effectLst/>
                          <a:latin typeface="Faustina"/>
                        </a:rPr>
                        <a:t>Status House Category</a:t>
                      </a:r>
                      <a:endParaRPr lang="en-IN">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US" b="1" dirty="0">
                          <a:effectLst/>
                          <a:latin typeface="Faustina"/>
                        </a:rPr>
                        <a:t>Existing Export Performance </a:t>
                      </a:r>
                    </a:p>
                    <a:p>
                      <a:pPr algn="ctr" fontAlgn="t" latinLnBrk="1"/>
                      <a:r>
                        <a:rPr lang="en-US" b="1" dirty="0">
                          <a:effectLst/>
                          <a:latin typeface="Faustina"/>
                        </a:rPr>
                        <a:t>Threshold (in US$ million)</a:t>
                      </a:r>
                      <a:endParaRPr lang="en-US" dirty="0">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US" b="1" dirty="0">
                          <a:effectLst/>
                          <a:latin typeface="Faustina"/>
                        </a:rPr>
                        <a:t>Revised Export Performance </a:t>
                      </a:r>
                    </a:p>
                    <a:p>
                      <a:pPr algn="ctr" fontAlgn="t" latinLnBrk="1"/>
                      <a:r>
                        <a:rPr lang="en-US" b="1" dirty="0">
                          <a:effectLst/>
                          <a:latin typeface="Faustina"/>
                        </a:rPr>
                        <a:t>threshold (in US$ million)</a:t>
                      </a:r>
                      <a:endParaRPr lang="en-US" dirty="0">
                        <a:effectLst/>
                      </a:endParaRP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355231820"/>
                  </a:ext>
                </a:extLst>
              </a:tr>
              <a:tr h="594403">
                <a:tc>
                  <a:txBody>
                    <a:bodyPr/>
                    <a:lstStyle/>
                    <a:p>
                      <a:pPr algn="ctr" fontAlgn="t" latinLnBrk="1"/>
                      <a:r>
                        <a:rPr lang="en-IN" dirty="0">
                          <a:effectLst/>
                        </a:rPr>
                        <a:t>One star</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3</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3</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753672449"/>
                  </a:ext>
                </a:extLst>
              </a:tr>
              <a:tr h="594403">
                <a:tc>
                  <a:txBody>
                    <a:bodyPr/>
                    <a:lstStyle/>
                    <a:p>
                      <a:pPr algn="ctr" fontAlgn="t" latinLnBrk="1"/>
                      <a:r>
                        <a:rPr lang="en-IN">
                          <a:effectLst/>
                        </a:rPr>
                        <a:t>Two star</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25</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15</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202399439"/>
                  </a:ext>
                </a:extLst>
              </a:tr>
              <a:tr h="594403">
                <a:tc>
                  <a:txBody>
                    <a:bodyPr/>
                    <a:lstStyle/>
                    <a:p>
                      <a:pPr algn="ctr" fontAlgn="t" latinLnBrk="1"/>
                      <a:r>
                        <a:rPr lang="en-IN">
                          <a:effectLst/>
                        </a:rPr>
                        <a:t>Three star</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100</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50</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41272398"/>
                  </a:ext>
                </a:extLst>
              </a:tr>
              <a:tr h="594403">
                <a:tc>
                  <a:txBody>
                    <a:bodyPr/>
                    <a:lstStyle/>
                    <a:p>
                      <a:pPr algn="ctr" fontAlgn="t" latinLnBrk="1"/>
                      <a:r>
                        <a:rPr lang="en-IN">
                          <a:effectLst/>
                        </a:rPr>
                        <a:t>Four star</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500</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200</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676797697"/>
                  </a:ext>
                </a:extLst>
              </a:tr>
              <a:tr h="594403">
                <a:tc>
                  <a:txBody>
                    <a:bodyPr/>
                    <a:lstStyle/>
                    <a:p>
                      <a:pPr algn="ctr" fontAlgn="t" latinLnBrk="1"/>
                      <a:r>
                        <a:rPr lang="en-IN">
                          <a:effectLst/>
                        </a:rPr>
                        <a:t>Five star</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a:effectLst/>
                        </a:rPr>
                        <a:t>2000</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fontAlgn="t" latinLnBrk="1"/>
                      <a:r>
                        <a:rPr lang="en-IN" dirty="0">
                          <a:effectLst/>
                        </a:rPr>
                        <a:t>800</a:t>
                      </a:r>
                    </a:p>
                  </a:txBody>
                  <a:tcPr marL="95250" marR="95250" marT="95250" marB="952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841586201"/>
                  </a:ext>
                </a:extLst>
              </a:tr>
            </a:tbl>
          </a:graphicData>
        </a:graphic>
      </p:graphicFrame>
    </p:spTree>
    <p:extLst>
      <p:ext uri="{BB962C8B-B14F-4D97-AF65-F5344CB8AC3E}">
        <p14:creationId xmlns:p14="http://schemas.microsoft.com/office/powerpoint/2010/main" val="1175973470"/>
      </p:ext>
    </p:extLst>
  </p:cSld>
  <p:clrMapOvr>
    <a:overrideClrMapping bg1="lt1" tx1="dk1" bg2="lt2" tx2="dk2" accent1="accent1" accent2="accent2" accent3="accent3" accent4="accent4" accent5="accent5" accent6="accent6" hlink="hlink" folHlink="folHlink"/>
  </p:clrMapOvr>
</p:sld>
</file>

<file path=ppt/slides/slide29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2E04-72B9-4594-9F2C-BAC8D9B3B59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A402FD4-88C2-37E6-AB3F-21A9B0AA5A05}"/>
              </a:ext>
            </a:extLst>
          </p:cNvPr>
          <p:cNvSpPr>
            <a:spLocks noGrp="1"/>
          </p:cNvSpPr>
          <p:nvPr>
            <p:ph idx="1"/>
          </p:nvPr>
        </p:nvSpPr>
        <p:spPr/>
        <p:txBody>
          <a:bodyPr>
            <a:normAutofit fontScale="92500" lnSpcReduction="20000"/>
          </a:bodyPr>
          <a:lstStyle/>
          <a:p>
            <a:pPr algn="l"/>
            <a:r>
              <a:rPr lang="en-US" b="1" i="0" dirty="0">
                <a:solidFill>
                  <a:srgbClr val="000000"/>
                </a:solidFill>
                <a:effectLst/>
                <a:highlight>
                  <a:srgbClr val="FFFFFF"/>
                </a:highlight>
                <a:latin typeface="Faustina"/>
              </a:rPr>
              <a:t>Facilitation under the Export Promotion of Capital Goods (EPCG) Scheme</a:t>
            </a:r>
          </a:p>
          <a:p>
            <a:pPr algn="l">
              <a:buFont typeface="Arial" panose="020B0604020202020204" pitchFamily="34" charset="0"/>
              <a:buChar char="•"/>
            </a:pPr>
            <a:r>
              <a:rPr lang="en-US" b="0" i="0" dirty="0">
                <a:solidFill>
                  <a:srgbClr val="6A6A6A"/>
                </a:solidFill>
                <a:effectLst/>
                <a:highlight>
                  <a:srgbClr val="FFFFFF"/>
                </a:highlight>
                <a:latin typeface="Faustina"/>
              </a:rPr>
              <a:t>The EPCG Scheme, which allows import of capital goods at zero Customs duty for export production, is being further rationalized. Some </a:t>
            </a:r>
            <a:r>
              <a:rPr lang="en-US" b="0" i="1" dirty="0">
                <a:solidFill>
                  <a:srgbClr val="6A6A6A"/>
                </a:solidFill>
                <a:effectLst/>
                <a:highlight>
                  <a:srgbClr val="FFFFFF"/>
                </a:highlight>
                <a:latin typeface="Faustina"/>
              </a:rPr>
              <a:t>steps </a:t>
            </a:r>
            <a:r>
              <a:rPr lang="en-US" b="0" i="0" dirty="0">
                <a:solidFill>
                  <a:srgbClr val="6A6A6A"/>
                </a:solidFill>
                <a:effectLst/>
                <a:highlight>
                  <a:srgbClr val="FFFFFF"/>
                </a:highlight>
                <a:latin typeface="Faustina"/>
              </a:rPr>
              <a:t>to boost manufacturing are:</a:t>
            </a:r>
          </a:p>
          <a:p>
            <a:pPr marL="742950" lvl="1" indent="-285750" algn="l">
              <a:buFont typeface="+mj-lt"/>
              <a:buAutoNum type="arabicPeriod"/>
            </a:pPr>
            <a:r>
              <a:rPr lang="en-US" b="0" i="0" dirty="0">
                <a:solidFill>
                  <a:srgbClr val="6A6A6A"/>
                </a:solidFill>
                <a:effectLst/>
                <a:highlight>
                  <a:srgbClr val="FFFFFF"/>
                </a:highlight>
                <a:latin typeface="Faustina"/>
              </a:rPr>
              <a:t>Prime Minister Mega Integrated Textile Region and Apparel Parks (PM MITRA) scheme has been added as an additional scheme eligible to claim benefits under CSP (Common Service Provider) Scheme of Export Promotion Capital Goods (EPCG).</a:t>
            </a:r>
          </a:p>
          <a:p>
            <a:pPr marL="742950" lvl="1" indent="-285750" algn="l">
              <a:buFont typeface="+mj-lt"/>
              <a:buAutoNum type="arabicPeriod"/>
            </a:pPr>
            <a:r>
              <a:rPr lang="en-US" b="0" i="0" dirty="0">
                <a:solidFill>
                  <a:srgbClr val="6A6A6A"/>
                </a:solidFill>
                <a:effectLst/>
                <a:highlight>
                  <a:srgbClr val="FFFFFF"/>
                </a:highlight>
                <a:latin typeface="Faustina"/>
              </a:rPr>
              <a:t>Dairy sector to be exempted from maintaining Average Export Obligation – to support dairy sector to upgrade the technology.</a:t>
            </a:r>
          </a:p>
          <a:p>
            <a:pPr marL="742950" lvl="1" indent="-285750" algn="l">
              <a:buFont typeface="+mj-lt"/>
              <a:buAutoNum type="arabicPeriod"/>
            </a:pPr>
            <a:r>
              <a:rPr lang="en-US" b="0" i="0" dirty="0">
                <a:solidFill>
                  <a:srgbClr val="6A6A6A"/>
                </a:solidFill>
                <a:effectLst/>
                <a:highlight>
                  <a:srgbClr val="FFFFFF"/>
                </a:highlight>
                <a:latin typeface="Faustina"/>
              </a:rPr>
              <a:t>Battery Electric Vehicles (BEV) of all types, Vertical Farming equipment, Wastewater Treatment and Recycling, Rainwater harvesting system and Rainwater Filters and Green Hydrogen are added to Green Technology products – will now be eligible for reduced Export Obligation requirement under EPCG Scheme.</a:t>
            </a:r>
          </a:p>
          <a:p>
            <a:endParaRPr lang="en-IN" dirty="0"/>
          </a:p>
        </p:txBody>
      </p:sp>
    </p:spTree>
    <p:extLst>
      <p:ext uri="{BB962C8B-B14F-4D97-AF65-F5344CB8AC3E}">
        <p14:creationId xmlns:p14="http://schemas.microsoft.com/office/powerpoint/2010/main" val="595302708"/>
      </p:ext>
    </p:extLst>
  </p:cSld>
  <p:clrMapOvr>
    <a:overrideClrMapping bg1="lt1" tx1="dk1" bg2="lt2" tx2="dk2" accent1="accent1" accent2="accent2" accent3="accent3" accent4="accent4" accent5="accent5" accent6="accent6" hlink="hlink" folHlink="folHlink"/>
  </p:clrMapOvr>
</p:sld>
</file>

<file path=ppt/slides/slide29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61C8-CB3B-8233-2940-5A54510656D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4C057C0-2741-3F47-C752-3B4D6B8CF275}"/>
              </a:ext>
            </a:extLst>
          </p:cNvPr>
          <p:cNvSpPr>
            <a:spLocks noGrp="1"/>
          </p:cNvSpPr>
          <p:nvPr>
            <p:ph idx="1"/>
          </p:nvPr>
        </p:nvSpPr>
        <p:spPr/>
        <p:txBody>
          <a:bodyPr>
            <a:normAutofit fontScale="77500" lnSpcReduction="20000"/>
          </a:bodyPr>
          <a:lstStyle/>
          <a:p>
            <a:pPr algn="l"/>
            <a:r>
              <a:rPr lang="en-US" b="1" i="0" dirty="0">
                <a:solidFill>
                  <a:srgbClr val="000000"/>
                </a:solidFill>
                <a:effectLst/>
                <a:highlight>
                  <a:srgbClr val="FFFFFF"/>
                </a:highlight>
                <a:latin typeface="Faustina"/>
              </a:rPr>
              <a:t>Amnesty Scheme</a:t>
            </a:r>
          </a:p>
          <a:p>
            <a:pPr algn="l">
              <a:lnSpc>
                <a:spcPct val="170000"/>
              </a:lnSpc>
              <a:buFont typeface="Arial" panose="020B0604020202020204" pitchFamily="34" charset="0"/>
              <a:buChar char="•"/>
            </a:pPr>
            <a:r>
              <a:rPr lang="en-US" b="0" i="0" dirty="0">
                <a:solidFill>
                  <a:srgbClr val="6A6A6A"/>
                </a:solidFill>
                <a:effectLst/>
                <a:highlight>
                  <a:srgbClr val="FFFFFF"/>
                </a:highlight>
                <a:latin typeface="Faustina"/>
              </a:rPr>
              <a:t>Finally, the government is strongly committed to reducing litigation and fostering trust-based relationships to help alleviate the issues faced by exporters.</a:t>
            </a:r>
          </a:p>
          <a:p>
            <a:pPr algn="l">
              <a:lnSpc>
                <a:spcPct val="170000"/>
              </a:lnSpc>
              <a:buFont typeface="Arial" panose="020B0604020202020204" pitchFamily="34" charset="0"/>
              <a:buChar char="•"/>
            </a:pPr>
            <a:r>
              <a:rPr lang="en-US" b="0" i="0" dirty="0">
                <a:solidFill>
                  <a:srgbClr val="6A6A6A"/>
                </a:solidFill>
                <a:effectLst/>
                <a:highlight>
                  <a:srgbClr val="FFFFFF"/>
                </a:highlight>
                <a:latin typeface="Faustina"/>
              </a:rPr>
              <a:t>In line with </a:t>
            </a:r>
            <a:r>
              <a:rPr lang="en-US" b="0" i="1" dirty="0">
                <a:solidFill>
                  <a:srgbClr val="6A6A6A"/>
                </a:solidFill>
                <a:effectLst/>
                <a:highlight>
                  <a:srgbClr val="FFFFFF"/>
                </a:highlight>
                <a:latin typeface="Faustina"/>
              </a:rPr>
              <a:t>“</a:t>
            </a:r>
            <a:r>
              <a:rPr lang="en-US" b="0" i="1" dirty="0" err="1">
                <a:solidFill>
                  <a:srgbClr val="6A6A6A"/>
                </a:solidFill>
                <a:effectLst/>
                <a:highlight>
                  <a:srgbClr val="FFFFFF"/>
                </a:highlight>
                <a:latin typeface="Faustina"/>
              </a:rPr>
              <a:t>Vivaad</a:t>
            </a:r>
            <a:r>
              <a:rPr lang="en-US" b="0" i="1" dirty="0">
                <a:solidFill>
                  <a:srgbClr val="6A6A6A"/>
                </a:solidFill>
                <a:effectLst/>
                <a:highlight>
                  <a:srgbClr val="FFFFFF"/>
                </a:highlight>
                <a:latin typeface="Faustina"/>
              </a:rPr>
              <a:t> se </a:t>
            </a:r>
            <a:r>
              <a:rPr lang="en-US" b="0" i="1" dirty="0" err="1">
                <a:solidFill>
                  <a:srgbClr val="6A6A6A"/>
                </a:solidFill>
                <a:effectLst/>
                <a:highlight>
                  <a:srgbClr val="FFFFFF"/>
                </a:highlight>
                <a:latin typeface="Faustina"/>
              </a:rPr>
              <a:t>Vishwaas</a:t>
            </a:r>
            <a:r>
              <a:rPr lang="en-US" b="0" i="1" dirty="0">
                <a:solidFill>
                  <a:srgbClr val="6A6A6A"/>
                </a:solidFill>
                <a:effectLst/>
                <a:highlight>
                  <a:srgbClr val="FFFFFF"/>
                </a:highlight>
                <a:latin typeface="Faustina"/>
              </a:rPr>
              <a:t>” </a:t>
            </a:r>
            <a:r>
              <a:rPr lang="en-US" b="0" i="0" dirty="0">
                <a:solidFill>
                  <a:srgbClr val="6A6A6A"/>
                </a:solidFill>
                <a:effectLst/>
                <a:highlight>
                  <a:srgbClr val="FFFFFF"/>
                </a:highlight>
                <a:latin typeface="Faustina"/>
              </a:rPr>
              <a:t>initiative, which sought to settle tax disputes amicably, the government is introducing a special one-time Amnesty Scheme under the FTP 2023 to address default on Export Obligations.</a:t>
            </a:r>
          </a:p>
          <a:p>
            <a:pPr algn="l">
              <a:lnSpc>
                <a:spcPct val="170000"/>
              </a:lnSpc>
              <a:buFont typeface="Arial" panose="020B0604020202020204" pitchFamily="34" charset="0"/>
              <a:buChar char="•"/>
            </a:pPr>
            <a:r>
              <a:rPr lang="en-US" b="0" i="0" dirty="0">
                <a:solidFill>
                  <a:srgbClr val="6A6A6A"/>
                </a:solidFill>
                <a:effectLst/>
                <a:highlight>
                  <a:srgbClr val="FFFFFF"/>
                </a:highlight>
                <a:latin typeface="Faustina"/>
              </a:rPr>
              <a:t>This scheme is intended to provide relief to exporters who have been unable to meet their obligations under EPCG and Advance Authorizations, and who are burdened by high duty and interest costs associated with pending cases.</a:t>
            </a:r>
          </a:p>
          <a:p>
            <a:endParaRPr lang="en-IN" dirty="0"/>
          </a:p>
        </p:txBody>
      </p:sp>
    </p:spTree>
    <p:extLst>
      <p:ext uri="{BB962C8B-B14F-4D97-AF65-F5344CB8AC3E}">
        <p14:creationId xmlns:p14="http://schemas.microsoft.com/office/powerpoint/2010/main" val="1934630198"/>
      </p:ext>
    </p:extLst>
  </p:cSld>
  <p:clrMapOvr>
    <a:overrideClrMapping bg1="lt1" tx1="dk1" bg2="lt2" tx2="dk2" accent1="accent1" accent2="accent2" accent3="accent3" accent4="accent4" accent5="accent5" accent6="accent6" hlink="hlink" folHlink="folHlink"/>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7905-0254-7B18-F176-35EAC29F1E3F}"/>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60D0039D-AB44-2FDC-6355-AA3A11CE4C2D}"/>
              </a:ext>
            </a:extLst>
          </p:cNvPr>
          <p:cNvSpPr>
            <a:spLocks noGrp="1"/>
          </p:cNvSpPr>
          <p:nvPr>
            <p:ph idx="1"/>
          </p:nvPr>
        </p:nvSpPr>
        <p:spPr/>
        <p:txBody>
          <a:bodyPr>
            <a:normAutofit fontScale="77500" lnSpcReduction="20000"/>
          </a:bodyPr>
          <a:lstStyle/>
          <a:p>
            <a:pPr algn="l">
              <a:lnSpc>
                <a:spcPct val="170000"/>
              </a:lnSpc>
              <a:buFont typeface="Arial" panose="020B0604020202020204" pitchFamily="34" charset="0"/>
              <a:buChar char="•"/>
            </a:pPr>
            <a:r>
              <a:rPr lang="en-US" b="0" i="0" dirty="0">
                <a:solidFill>
                  <a:srgbClr val="6A6A6A"/>
                </a:solidFill>
                <a:effectLst/>
                <a:highlight>
                  <a:srgbClr val="FFFFFF"/>
                </a:highlight>
                <a:latin typeface="Faustina"/>
              </a:rPr>
              <a:t>All pending cases of the default in meeting Export Obligation (EO) of authorizations mentioned can be regularized on payment of all customs duties that were exempted in proportion to unfulfilled Export Obligation.</a:t>
            </a:r>
          </a:p>
          <a:p>
            <a:pPr algn="l">
              <a:lnSpc>
                <a:spcPct val="170000"/>
              </a:lnSpc>
              <a:buFont typeface="Arial" panose="020B0604020202020204" pitchFamily="34" charset="0"/>
              <a:buChar char="•"/>
            </a:pPr>
            <a:r>
              <a:rPr lang="en-US" b="0" i="0" dirty="0">
                <a:solidFill>
                  <a:srgbClr val="6A6A6A"/>
                </a:solidFill>
                <a:effectLst/>
                <a:highlight>
                  <a:srgbClr val="FFFFFF"/>
                </a:highlight>
                <a:latin typeface="Faustina"/>
              </a:rPr>
              <a:t>The interest payable is capped at 100% of these exempted duties under this scheme. However, no interest is payable on the portion of Additional Customs Duty and Special Additional Customs Duty and this is likely to provide relief to exporters as interest burden will come down substantially.</a:t>
            </a:r>
          </a:p>
          <a:p>
            <a:pPr algn="l">
              <a:lnSpc>
                <a:spcPct val="170000"/>
              </a:lnSpc>
              <a:buFont typeface="Arial" panose="020B0604020202020204" pitchFamily="34" charset="0"/>
              <a:buChar char="•"/>
            </a:pPr>
            <a:r>
              <a:rPr lang="en-US" b="0" i="0" dirty="0">
                <a:solidFill>
                  <a:srgbClr val="6A6A6A"/>
                </a:solidFill>
                <a:effectLst/>
                <a:highlight>
                  <a:srgbClr val="FFFFFF"/>
                </a:highlight>
                <a:latin typeface="Faustina"/>
              </a:rPr>
              <a:t>It is hoped that this amnesty will give these exporters a fresh start and an opportunity to come into compliance.</a:t>
            </a:r>
          </a:p>
          <a:p>
            <a:endParaRPr lang="en-IN" dirty="0"/>
          </a:p>
        </p:txBody>
      </p:sp>
    </p:spTree>
    <p:extLst>
      <p:ext uri="{BB962C8B-B14F-4D97-AF65-F5344CB8AC3E}">
        <p14:creationId xmlns:p14="http://schemas.microsoft.com/office/powerpoint/2010/main" val="255738301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2C5A-627C-F61E-2C73-580163F684D7}"/>
              </a:ext>
            </a:extLst>
          </p:cNvPr>
          <p:cNvSpPr>
            <a:spLocks noGrp="1"/>
          </p:cNvSpPr>
          <p:nvPr>
            <p:ph type="title"/>
          </p:nvPr>
        </p:nvSpPr>
        <p:spPr>
          <a:xfrm>
            <a:off x="609600" y="704088"/>
            <a:ext cx="10972800" cy="58623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6CD8858F-D18F-362A-7860-B4E8FA9D259C}"/>
              </a:ext>
            </a:extLst>
          </p:cNvPr>
          <p:cNvSpPr>
            <a:spLocks noGrp="1"/>
          </p:cNvSpPr>
          <p:nvPr>
            <p:ph idx="1"/>
          </p:nvPr>
        </p:nvSpPr>
        <p:spPr>
          <a:xfrm>
            <a:off x="609600" y="1463040"/>
            <a:ext cx="10972800" cy="5100320"/>
          </a:xfrm>
        </p:spPr>
        <p:txBody>
          <a:bodyPr>
            <a:noAutofit/>
          </a:bodyPr>
          <a:lstStyle/>
          <a:p>
            <a:pPr algn="just">
              <a:lnSpc>
                <a:spcPct val="170000"/>
              </a:lnSpc>
            </a:pPr>
            <a:r>
              <a:rPr lang="en-US" sz="1600" b="0" i="0" dirty="0">
                <a:solidFill>
                  <a:srgbClr val="333333"/>
                </a:solidFill>
                <a:effectLst/>
                <a:latin typeface="Arial" panose="020B0604020202020204" pitchFamily="34" charset="0"/>
              </a:rPr>
              <a:t>Clubbing Provision for determining status: </a:t>
            </a:r>
          </a:p>
          <a:p>
            <a:pPr algn="just">
              <a:lnSpc>
                <a:spcPct val="170000"/>
              </a:lnSpc>
            </a:pPr>
            <a:r>
              <a:rPr lang="en-US" sz="1600" b="0" i="0" dirty="0" err="1">
                <a:solidFill>
                  <a:srgbClr val="333333"/>
                </a:solidFill>
                <a:effectLst/>
                <a:latin typeface="Arial" panose="020B0604020202020204" pitchFamily="34" charset="0"/>
              </a:rPr>
              <a:t>i</a:t>
            </a:r>
            <a:r>
              <a:rPr lang="en-US" sz="1600" b="0" i="0" dirty="0">
                <a:solidFill>
                  <a:srgbClr val="333333"/>
                </a:solidFill>
                <a:effectLst/>
                <a:latin typeface="Arial" panose="020B0604020202020204" pitchFamily="34" charset="0"/>
              </a:rPr>
              <a:t>. Holding Company export and subsidiary export can be clubbed. </a:t>
            </a:r>
          </a:p>
          <a:p>
            <a:pPr algn="just">
              <a:lnSpc>
                <a:spcPct val="170000"/>
              </a:lnSpc>
            </a:pPr>
            <a:r>
              <a:rPr lang="en-US" sz="1600" b="0" i="0" dirty="0">
                <a:solidFill>
                  <a:srgbClr val="333333"/>
                </a:solidFill>
                <a:effectLst/>
                <a:latin typeface="Arial" panose="020B0604020202020204" pitchFamily="34" charset="0"/>
              </a:rPr>
              <a:t>ii. Export of EOU unit/SEZ units can be clubbed with its DTA units. </a:t>
            </a:r>
          </a:p>
          <a:p>
            <a:pPr marL="0" indent="0" algn="just">
              <a:lnSpc>
                <a:spcPct val="170000"/>
              </a:lnSpc>
              <a:buNone/>
            </a:pPr>
            <a:r>
              <a:rPr lang="en-US" sz="1600" b="0" i="0" dirty="0">
                <a:solidFill>
                  <a:srgbClr val="333333"/>
                </a:solidFill>
                <a:effectLst/>
                <a:latin typeface="Arial" panose="020B0604020202020204" pitchFamily="34" charset="0"/>
              </a:rPr>
              <a:t>Privilege of status holder: </a:t>
            </a:r>
          </a:p>
          <a:p>
            <a:pPr algn="just">
              <a:lnSpc>
                <a:spcPct val="170000"/>
              </a:lnSpc>
            </a:pPr>
            <a:r>
              <a:rPr lang="en-US" sz="1600" b="0" i="0" dirty="0">
                <a:solidFill>
                  <a:srgbClr val="333333"/>
                </a:solidFill>
                <a:effectLst/>
                <a:latin typeface="Arial" panose="020B0604020202020204" pitchFamily="34" charset="0"/>
              </a:rPr>
              <a:t>Status holder are granted certain benefits like: </a:t>
            </a:r>
          </a:p>
          <a:p>
            <a:pPr algn="just">
              <a:lnSpc>
                <a:spcPct val="170000"/>
              </a:lnSpc>
            </a:pPr>
            <a:r>
              <a:rPr lang="en-US" sz="1600" b="0" i="0" dirty="0" err="1">
                <a:solidFill>
                  <a:srgbClr val="333333"/>
                </a:solidFill>
                <a:effectLst/>
                <a:latin typeface="Arial" panose="020B0604020202020204" pitchFamily="34" charset="0"/>
              </a:rPr>
              <a:t>i</a:t>
            </a:r>
            <a:r>
              <a:rPr lang="en-US" sz="1600" b="0" i="0" dirty="0">
                <a:solidFill>
                  <a:srgbClr val="333333"/>
                </a:solidFill>
                <a:effectLst/>
                <a:latin typeface="Arial" panose="020B0604020202020204" pitchFamily="34" charset="0"/>
              </a:rPr>
              <a:t>. Authorisation and custom clearance for both export and import are on self-declaration basis.</a:t>
            </a:r>
          </a:p>
          <a:p>
            <a:pPr algn="just">
              <a:lnSpc>
                <a:spcPct val="170000"/>
              </a:lnSpc>
            </a:pPr>
            <a:r>
              <a:rPr lang="en-US" sz="1600" b="0" i="0" dirty="0">
                <a:solidFill>
                  <a:srgbClr val="333333"/>
                </a:solidFill>
                <a:effectLst/>
                <a:latin typeface="Arial" panose="020B0604020202020204" pitchFamily="34" charset="0"/>
              </a:rPr>
              <a:t> ii. Fixation of output norms (SION) are on priority i.e. within 60 days </a:t>
            </a:r>
          </a:p>
          <a:p>
            <a:pPr algn="just">
              <a:lnSpc>
                <a:spcPct val="170000"/>
              </a:lnSpc>
            </a:pPr>
            <a:r>
              <a:rPr lang="en-US" sz="1600" b="0" i="0" dirty="0">
                <a:solidFill>
                  <a:srgbClr val="333333"/>
                </a:solidFill>
                <a:effectLst/>
                <a:latin typeface="Arial" panose="020B0604020202020204" pitchFamily="34" charset="0"/>
              </a:rPr>
              <a:t>iii. Exemption from compulsory negotiation of documents through banks. </a:t>
            </a:r>
          </a:p>
          <a:p>
            <a:pPr algn="just">
              <a:lnSpc>
                <a:spcPct val="170000"/>
              </a:lnSpc>
            </a:pPr>
            <a:r>
              <a:rPr lang="en-US" sz="1600" b="0" i="0" dirty="0">
                <a:solidFill>
                  <a:srgbClr val="333333"/>
                </a:solidFill>
                <a:effectLst/>
                <a:latin typeface="Arial" panose="020B0604020202020204" pitchFamily="34" charset="0"/>
              </a:rPr>
              <a:t>The remittance receipts, however would be continued to be received through banking channels. </a:t>
            </a:r>
          </a:p>
          <a:p>
            <a:pPr algn="just">
              <a:lnSpc>
                <a:spcPct val="170000"/>
              </a:lnSpc>
            </a:pPr>
            <a:r>
              <a:rPr lang="en-US" sz="1600" b="0" i="0" dirty="0">
                <a:solidFill>
                  <a:srgbClr val="333333"/>
                </a:solidFill>
                <a:effectLst/>
                <a:latin typeface="Arial" panose="020B0604020202020204" pitchFamily="34" charset="0"/>
              </a:rPr>
              <a:t>iv. Exemption from furnishing bank guarantee scheme under FTP</a:t>
            </a:r>
          </a:p>
          <a:p>
            <a:pPr algn="just">
              <a:lnSpc>
                <a:spcPct val="170000"/>
              </a:lnSpc>
            </a:pPr>
            <a:r>
              <a:rPr lang="en-US" sz="1600" b="0" i="0" dirty="0">
                <a:solidFill>
                  <a:srgbClr val="333333"/>
                </a:solidFill>
                <a:effectLst/>
                <a:latin typeface="Arial" panose="020B0604020202020204" pitchFamily="34" charset="0"/>
              </a:rPr>
              <a:t> v. Two star and above export houses shall be permitted to establish export warehouses</a:t>
            </a:r>
          </a:p>
          <a:p>
            <a:pPr algn="just">
              <a:lnSpc>
                <a:spcPct val="170000"/>
              </a:lnSpc>
            </a:pPr>
            <a:r>
              <a:rPr lang="en-US" sz="1600" b="0" i="0" dirty="0">
                <a:solidFill>
                  <a:srgbClr val="333333"/>
                </a:solidFill>
                <a:effectLst/>
                <a:latin typeface="Arial" panose="020B0604020202020204" pitchFamily="34" charset="0"/>
              </a:rPr>
              <a:t>.</a:t>
            </a:r>
            <a:br>
              <a:rPr lang="en-US" sz="1600" dirty="0"/>
            </a:br>
            <a:br>
              <a:rPr lang="en-US" sz="1600" dirty="0"/>
            </a:br>
            <a:endParaRPr lang="en-US" sz="1600" b="0" i="0" dirty="0">
              <a:solidFill>
                <a:srgbClr val="333333"/>
              </a:solidFill>
              <a:effectLst/>
              <a:latin typeface="Arial" panose="020B0604020202020204" pitchFamily="34" charset="0"/>
            </a:endParaRPr>
          </a:p>
          <a:p>
            <a:pPr algn="just">
              <a:lnSpc>
                <a:spcPct val="170000"/>
              </a:lnSpc>
            </a:pPr>
            <a:endParaRPr lang="en-IN" sz="1600" dirty="0"/>
          </a:p>
        </p:txBody>
      </p:sp>
    </p:spTree>
    <p:extLst>
      <p:ext uri="{BB962C8B-B14F-4D97-AF65-F5344CB8AC3E}">
        <p14:creationId xmlns:p14="http://schemas.microsoft.com/office/powerpoint/2010/main" val="334873851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E1BC-426A-C4DF-9B41-43AEA6FCBB06}"/>
              </a:ext>
            </a:extLst>
          </p:cNvPr>
          <p:cNvSpPr>
            <a:spLocks noGrp="1"/>
          </p:cNvSpPr>
          <p:nvPr>
            <p:ph type="title"/>
          </p:nvPr>
        </p:nvSpPr>
        <p:spPr/>
        <p:txBody>
          <a:bodyPr/>
          <a:lstStyle/>
          <a:p>
            <a:r>
              <a:rPr lang="en-IN" dirty="0"/>
              <a:t>International Trade</a:t>
            </a:r>
          </a:p>
        </p:txBody>
      </p:sp>
      <p:sp>
        <p:nvSpPr>
          <p:cNvPr id="3" name="Content Placeholder 2">
            <a:extLst>
              <a:ext uri="{FF2B5EF4-FFF2-40B4-BE49-F238E27FC236}">
                <a16:creationId xmlns:a16="http://schemas.microsoft.com/office/drawing/2014/main" id="{8D50847B-9CCD-108C-FAFD-617E2EB66A4E}"/>
              </a:ext>
            </a:extLst>
          </p:cNvPr>
          <p:cNvSpPr>
            <a:spLocks noGrp="1"/>
          </p:cNvSpPr>
          <p:nvPr>
            <p:ph idx="1"/>
          </p:nvPr>
        </p:nvSpPr>
        <p:spPr/>
        <p:txBody>
          <a:bodyPr>
            <a:normAutofit fontScale="70000" lnSpcReduction="20000"/>
          </a:bodyPr>
          <a:lstStyle/>
          <a:p>
            <a:pPr algn="just">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There is not a single country in the world, which can claim itself self-sufficient and produce all the goods and services required by its residents. This is because each country is unique in terms of natural resources, technology, and level of development. </a:t>
            </a:r>
          </a:p>
          <a:p>
            <a:pPr algn="just">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International trade has made it all possible by providing the platform to the world to interact and exchange the resources for their own benefit. </a:t>
            </a:r>
          </a:p>
          <a:p>
            <a:pPr algn="just">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Strong global presence not only helps in the economic development of the country but it also contributes significantly in the prosperity of the whole world.</a:t>
            </a:r>
          </a:p>
          <a:p>
            <a:pPr algn="just">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In every country, the international trade is governed by a set of rules and regulations, which are known as foreign trade policies. These foreign trade policies laid down the guidelines for the export and import of goods and services</a:t>
            </a: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290735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14F1-93EF-392F-D669-9806ED06C8EE}"/>
              </a:ext>
            </a:extLst>
          </p:cNvPr>
          <p:cNvSpPr>
            <a:spLocks noGrp="1"/>
          </p:cNvSpPr>
          <p:nvPr>
            <p:ph type="title"/>
          </p:nvPr>
        </p:nvSpPr>
        <p:spPr/>
        <p:txBody>
          <a:bodyPr>
            <a:normAutofit/>
          </a:bodyPr>
          <a:lstStyle/>
          <a:p>
            <a:r>
              <a:rPr lang="en-IN" sz="2800" dirty="0"/>
              <a:t>Six types of Application types for Advance authorisation schemes</a:t>
            </a:r>
          </a:p>
        </p:txBody>
      </p:sp>
      <p:sp>
        <p:nvSpPr>
          <p:cNvPr id="3" name="Content Placeholder 2">
            <a:extLst>
              <a:ext uri="{FF2B5EF4-FFF2-40B4-BE49-F238E27FC236}">
                <a16:creationId xmlns:a16="http://schemas.microsoft.com/office/drawing/2014/main" id="{6BB89B90-6CEA-E9B6-07FF-C16BFDF3B38D}"/>
              </a:ext>
            </a:extLst>
          </p:cNvPr>
          <p:cNvSpPr>
            <a:spLocks noGrp="1"/>
          </p:cNvSpPr>
          <p:nvPr>
            <p:ph idx="1"/>
          </p:nvPr>
        </p:nvSpPr>
        <p:spPr/>
        <p:txBody>
          <a:bodyPr>
            <a:normAutofit fontScale="62500" lnSpcReduction="20000"/>
          </a:bodyPr>
          <a:lstStyle/>
          <a:p>
            <a:pPr algn="just" fontAlgn="base">
              <a:lnSpc>
                <a:spcPct val="170000"/>
              </a:lnSpc>
            </a:pPr>
            <a:r>
              <a:rPr lang="en-US" b="1" i="0" u="sng" dirty="0">
                <a:effectLst/>
                <a:highlight>
                  <a:srgbClr val="FFFFFF"/>
                </a:highlight>
                <a:latin typeface="inherit"/>
              </a:rPr>
              <a:t>First Type – SION Norms</a:t>
            </a:r>
            <a:endParaRPr lang="en-US" b="1" i="0" dirty="0">
              <a:effectLst/>
              <a:highlight>
                <a:srgbClr val="FFFFFF"/>
              </a:highlight>
              <a:latin typeface="Montserrat" panose="00000500000000000000" pitchFamily="2" charset="0"/>
            </a:endParaRPr>
          </a:p>
          <a:p>
            <a:pPr algn="just" fontAlgn="base">
              <a:lnSpc>
                <a:spcPct val="170000"/>
              </a:lnSpc>
            </a:pPr>
            <a:r>
              <a:rPr lang="en-US" b="0" i="0" dirty="0">
                <a:solidFill>
                  <a:srgbClr val="2C2C2C"/>
                </a:solidFill>
                <a:effectLst/>
                <a:highlight>
                  <a:srgbClr val="FFFFFF"/>
                </a:highlight>
                <a:latin typeface="Montserrat" panose="00000500000000000000" pitchFamily="2" charset="0"/>
              </a:rPr>
              <a:t>As mentioned earlier the Government has to ensure and keep a check on duty free allowed quantity of raw materials against one unit of export item.</a:t>
            </a:r>
          </a:p>
          <a:p>
            <a:pPr algn="just" fontAlgn="base">
              <a:lnSpc>
                <a:spcPct val="170000"/>
              </a:lnSpc>
            </a:pPr>
            <a:r>
              <a:rPr lang="en-US" b="0" i="0" dirty="0">
                <a:solidFill>
                  <a:srgbClr val="2C2C2C"/>
                </a:solidFill>
                <a:effectLst/>
                <a:highlight>
                  <a:srgbClr val="FFFFFF"/>
                </a:highlight>
                <a:latin typeface="Montserrat" panose="00000500000000000000" pitchFamily="2" charset="0"/>
              </a:rPr>
              <a:t>Therefore, for a few thousand common export items, the government has fixed the standard input output norms. In simple terms it means, Govt has fixed what all raw materials can be imported duty free against an export item and also fixed corresponding quantities for each raw material. Here input means raw materials or components and output means export item.</a:t>
            </a:r>
          </a:p>
          <a:p>
            <a:pPr algn="just" fontAlgn="base">
              <a:lnSpc>
                <a:spcPct val="170000"/>
              </a:lnSpc>
            </a:pPr>
            <a:r>
              <a:rPr lang="en-US" b="0" i="0" dirty="0">
                <a:solidFill>
                  <a:srgbClr val="2C2C2C"/>
                </a:solidFill>
                <a:effectLst/>
                <a:highlight>
                  <a:srgbClr val="FFFFFF"/>
                </a:highlight>
                <a:latin typeface="Montserrat" panose="00000500000000000000" pitchFamily="2" charset="0"/>
              </a:rPr>
              <a:t>under SION List , the inputs that can be imported duty free and their corresponding quantities against one unit of export item are pre-notified by the DGFT and are fixed.</a:t>
            </a:r>
          </a:p>
          <a:p>
            <a:pPr algn="just" fontAlgn="base">
              <a:lnSpc>
                <a:spcPct val="170000"/>
              </a:lnSpc>
            </a:pPr>
            <a:r>
              <a:rPr lang="en-US" b="0" i="0" dirty="0">
                <a:solidFill>
                  <a:srgbClr val="2C2C2C"/>
                </a:solidFill>
                <a:effectLst/>
                <a:highlight>
                  <a:srgbClr val="FFFFFF"/>
                </a:highlight>
                <a:latin typeface="Montserrat" panose="00000500000000000000" pitchFamily="2" charset="0"/>
              </a:rPr>
              <a:t>So before applying for new AA, Please always check whether the export item falls under the SION list or not.</a:t>
            </a:r>
          </a:p>
          <a:p>
            <a:pPr algn="just">
              <a:lnSpc>
                <a:spcPct val="170000"/>
              </a:lnSpc>
            </a:pPr>
            <a:endParaRPr lang="en-IN" dirty="0"/>
          </a:p>
        </p:txBody>
      </p:sp>
    </p:spTree>
    <p:extLst>
      <p:ext uri="{BB962C8B-B14F-4D97-AF65-F5344CB8AC3E}">
        <p14:creationId xmlns:p14="http://schemas.microsoft.com/office/powerpoint/2010/main" val="1735680366"/>
      </p:ext>
    </p:extLst>
  </p:cSld>
  <p:clrMapOvr>
    <a:overrideClrMapping bg1="lt1" tx1="dk1" bg2="lt2" tx2="dk2" accent1="accent1" accent2="accent2" accent3="accent3" accent4="accent4" accent5="accent5" accent6="accent6" hlink="hlink" folHlink="folHlink"/>
  </p:clrMapOvr>
</p:sld>
</file>

<file path=ppt/slides/slide30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D2A8-AF60-9421-6721-E55F91857BFA}"/>
              </a:ext>
            </a:extLst>
          </p:cNvPr>
          <p:cNvSpPr>
            <a:spLocks noGrp="1"/>
          </p:cNvSpPr>
          <p:nvPr>
            <p:ph type="title"/>
          </p:nvPr>
        </p:nvSpPr>
        <p:spPr/>
        <p:txBody>
          <a:bodyPr/>
          <a:lstStyle/>
          <a:p>
            <a:r>
              <a:rPr lang="en-IN" dirty="0"/>
              <a:t>Chapter 11 of Foreign Trade Policy</a:t>
            </a:r>
          </a:p>
        </p:txBody>
      </p:sp>
      <p:sp>
        <p:nvSpPr>
          <p:cNvPr id="3" name="Content Placeholder 2">
            <a:extLst>
              <a:ext uri="{FF2B5EF4-FFF2-40B4-BE49-F238E27FC236}">
                <a16:creationId xmlns:a16="http://schemas.microsoft.com/office/drawing/2014/main" id="{93AEAC82-826B-9009-63CF-1084D14EB33E}"/>
              </a:ext>
            </a:extLst>
          </p:cNvPr>
          <p:cNvSpPr>
            <a:spLocks noGrp="1"/>
          </p:cNvSpPr>
          <p:nvPr>
            <p:ph idx="1"/>
          </p:nvPr>
        </p:nvSpPr>
        <p:spPr/>
        <p:txBody>
          <a:bodyPr/>
          <a:lstStyle/>
          <a:p>
            <a:r>
              <a:rPr lang="en-US" dirty="0"/>
              <a:t>For purpose of FTP, unless context otherwise requires, the following words and expressions shall have the following meanings attached to them:- </a:t>
            </a:r>
          </a:p>
          <a:p>
            <a:r>
              <a:rPr lang="en-US" dirty="0"/>
              <a:t>In all 63 definitions are in FTP</a:t>
            </a:r>
          </a:p>
          <a:p>
            <a:r>
              <a:rPr lang="en-US" dirty="0"/>
              <a:t>11.01 “Accessory” or “Attachment” means apart, sub-assembly or assembly that contributes to efficiency or effectiveness of a piece of equipment without changing its basic functions. </a:t>
            </a:r>
          </a:p>
          <a:p>
            <a:r>
              <a:rPr lang="en-US" dirty="0"/>
              <a:t>11.02 “Act” means Foreign Trade (Development and Regulation) Act, 1992 (No.22 of 1992) [FT (D&amp;R) Act] as amended from time to time.</a:t>
            </a:r>
            <a:endParaRPr lang="en-IN" dirty="0"/>
          </a:p>
        </p:txBody>
      </p:sp>
    </p:spTree>
    <p:extLst>
      <p:ext uri="{BB962C8B-B14F-4D97-AF65-F5344CB8AC3E}">
        <p14:creationId xmlns:p14="http://schemas.microsoft.com/office/powerpoint/2010/main" val="4268405983"/>
      </p:ext>
    </p:extLst>
  </p:cSld>
  <p:clrMapOvr>
    <a:overrideClrMapping bg1="lt1" tx1="dk1" bg2="lt2" tx2="dk2" accent1="accent1" accent2="accent2" accent3="accent3" accent4="accent4" accent5="accent5" accent6="accent6" hlink="hlink" folHlink="folHlink"/>
  </p:clrMapOvr>
</p:sld>
</file>

<file path=ppt/slides/slide30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A1F3-0960-7CB6-C756-4893EDA1850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CCE0E2A-A686-82DC-3E95-97EE4259C835}"/>
              </a:ext>
            </a:extLst>
          </p:cNvPr>
          <p:cNvSpPr>
            <a:spLocks noGrp="1"/>
          </p:cNvSpPr>
          <p:nvPr>
            <p:ph idx="1"/>
          </p:nvPr>
        </p:nvSpPr>
        <p:spPr/>
        <p:txBody>
          <a:bodyPr>
            <a:normAutofit fontScale="62500" lnSpcReduction="20000"/>
          </a:bodyPr>
          <a:lstStyle/>
          <a:p>
            <a:pPr algn="just">
              <a:lnSpc>
                <a:spcPct val="160000"/>
              </a:lnSpc>
            </a:pPr>
            <a:r>
              <a:rPr lang="en-US" dirty="0"/>
              <a:t>11.03 “Actual User” is a person (either natural &amp; legal) who is authorized to use imported goods in his/ its own premise which has a definitive postal address. </a:t>
            </a:r>
          </a:p>
          <a:p>
            <a:pPr algn="just">
              <a:lnSpc>
                <a:spcPct val="160000"/>
              </a:lnSpc>
            </a:pPr>
            <a:r>
              <a:rPr lang="en-US" dirty="0"/>
              <a:t>(a) “Actual User (Industrial)” is a person (either natural &amp; legal) who utilizes imported goods for manufacturing in his own industrial unit or manufacturing for his own use in another unit including a jobbing unit which has a definitive postal address. </a:t>
            </a:r>
          </a:p>
          <a:p>
            <a:pPr algn="just">
              <a:lnSpc>
                <a:spcPct val="160000"/>
              </a:lnSpc>
            </a:pPr>
            <a:r>
              <a:rPr lang="en-US" dirty="0"/>
              <a:t>(b) “Actual User (Non-Industrial)” is a person (either natural &amp; legal) who utilizes the imported goods for his own use in. </a:t>
            </a:r>
          </a:p>
          <a:p>
            <a:pPr algn="just">
              <a:lnSpc>
                <a:spcPct val="160000"/>
              </a:lnSpc>
            </a:pPr>
            <a:r>
              <a:rPr lang="en-US" dirty="0"/>
              <a:t>(</a:t>
            </a:r>
            <a:r>
              <a:rPr lang="en-US" dirty="0" err="1"/>
              <a:t>i</a:t>
            </a:r>
            <a:r>
              <a:rPr lang="en-US" dirty="0"/>
              <a:t>) any commercial establishment, carrying on any business, trade or profession, which has a definitive postal address; or </a:t>
            </a:r>
          </a:p>
          <a:p>
            <a:pPr algn="just">
              <a:lnSpc>
                <a:spcPct val="160000"/>
              </a:lnSpc>
            </a:pPr>
            <a:r>
              <a:rPr lang="en-US" dirty="0"/>
              <a:t>(ii) any laboratory, Scientific or Research and Development(R&amp;D) institution, university or other educational institution or hospital which has a definitive postal address; or </a:t>
            </a:r>
          </a:p>
          <a:p>
            <a:pPr algn="just">
              <a:lnSpc>
                <a:spcPct val="160000"/>
              </a:lnSpc>
            </a:pPr>
            <a:r>
              <a:rPr lang="en-US" dirty="0"/>
              <a:t>(iii) Any service industry which has a definitive postal address.</a:t>
            </a:r>
            <a:endParaRPr lang="en-IN" dirty="0"/>
          </a:p>
        </p:txBody>
      </p:sp>
    </p:spTree>
    <p:extLst>
      <p:ext uri="{BB962C8B-B14F-4D97-AF65-F5344CB8AC3E}">
        <p14:creationId xmlns:p14="http://schemas.microsoft.com/office/powerpoint/2010/main" val="2575416562"/>
      </p:ext>
    </p:extLst>
  </p:cSld>
  <p:clrMapOvr>
    <a:overrideClrMapping bg1="lt1" tx1="dk1" bg2="lt2" tx2="dk2" accent1="accent1" accent2="accent2" accent3="accent3" accent4="accent4" accent5="accent5" accent6="accent6" hlink="hlink" folHlink="folHlink"/>
  </p:clrMapOvr>
</p:sld>
</file>

<file path=ppt/slides/slide30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BE78-D0A8-266C-3CE8-800F542BF89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0F2D08A-7DE0-52DF-5BAC-7BA174E8D98D}"/>
              </a:ext>
            </a:extLst>
          </p:cNvPr>
          <p:cNvSpPr>
            <a:spLocks noGrp="1"/>
          </p:cNvSpPr>
          <p:nvPr>
            <p:ph idx="1"/>
          </p:nvPr>
        </p:nvSpPr>
        <p:spPr/>
        <p:txBody>
          <a:bodyPr>
            <a:normAutofit fontScale="77500" lnSpcReduction="20000"/>
          </a:bodyPr>
          <a:lstStyle/>
          <a:p>
            <a:pPr algn="just">
              <a:lnSpc>
                <a:spcPct val="160000"/>
              </a:lnSpc>
            </a:pPr>
            <a:r>
              <a:rPr lang="en-US" dirty="0"/>
              <a:t>11.08 “Capital Goods” means any plant, machinery, equipment or accessories required for manufacture or production, either directly or indirectly, of goods or for rendering services, including those required for replacement, </a:t>
            </a:r>
            <a:r>
              <a:rPr lang="en-US" dirty="0" err="1"/>
              <a:t>modernisation</a:t>
            </a:r>
            <a:r>
              <a:rPr lang="en-US" dirty="0"/>
              <a:t>, technological up-gradation or expansion. </a:t>
            </a:r>
          </a:p>
          <a:p>
            <a:pPr algn="just">
              <a:lnSpc>
                <a:spcPct val="160000"/>
              </a:lnSpc>
            </a:pPr>
            <a:r>
              <a:rPr lang="en-US" dirty="0"/>
              <a:t>It includes packaging machinery and equipment, refrigeration equipment, power generating sets, machine tools, equipment and instruments for testing, research and development, quality and pollution control. </a:t>
            </a:r>
          </a:p>
          <a:p>
            <a:pPr algn="just">
              <a:lnSpc>
                <a:spcPct val="160000"/>
              </a:lnSpc>
            </a:pPr>
            <a:r>
              <a:rPr lang="en-US" dirty="0"/>
              <a:t>Capital goods may be for use in manufacturing, mining, agriculture, aquaculture, animal husbandry, floriculture, horticulture, pisciculture, poultry, sericulture and viticulture as well as for use in services sector. </a:t>
            </a:r>
            <a:endParaRPr lang="en-IN" dirty="0"/>
          </a:p>
        </p:txBody>
      </p:sp>
    </p:spTree>
    <p:extLst>
      <p:ext uri="{BB962C8B-B14F-4D97-AF65-F5344CB8AC3E}">
        <p14:creationId xmlns:p14="http://schemas.microsoft.com/office/powerpoint/2010/main" val="1114433428"/>
      </p:ext>
    </p:extLst>
  </p:cSld>
  <p:clrMapOvr>
    <a:overrideClrMapping bg1="lt1" tx1="dk1" bg2="lt2" tx2="dk2" accent1="accent1" accent2="accent2" accent3="accent3" accent4="accent4" accent5="accent5" accent6="accent6" hlink="hlink" folHlink="folHlink"/>
  </p:clrMapOvr>
</p:sld>
</file>

<file path=ppt/slides/slide30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E685-6247-724E-0860-1B65510D7B7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DD4B477-2EDC-B92D-CB98-3C3E5D958847}"/>
              </a:ext>
            </a:extLst>
          </p:cNvPr>
          <p:cNvSpPr>
            <a:spLocks noGrp="1"/>
          </p:cNvSpPr>
          <p:nvPr>
            <p:ph idx="1"/>
          </p:nvPr>
        </p:nvSpPr>
        <p:spPr/>
        <p:txBody>
          <a:bodyPr>
            <a:normAutofit fontScale="70000" lnSpcReduction="20000"/>
          </a:bodyPr>
          <a:lstStyle/>
          <a:p>
            <a:pPr algn="just">
              <a:lnSpc>
                <a:spcPct val="150000"/>
              </a:lnSpc>
            </a:pPr>
            <a:r>
              <a:rPr lang="en-US" dirty="0"/>
              <a:t>11.10 “Component” means one of the parts of a subassembly or assembly of which a manufactured product is made up and into which it may be resolved. A component includes an accessory or attachment to another component. </a:t>
            </a:r>
          </a:p>
          <a:p>
            <a:pPr algn="just">
              <a:lnSpc>
                <a:spcPct val="150000"/>
              </a:lnSpc>
            </a:pPr>
            <a:r>
              <a:rPr lang="en-US" dirty="0"/>
              <a:t>11.11 “Consumables” means any item, which participates in or is required for a manufacturing process, but does not necessarily form part of end-product. Items, which are substantially or totally consumed during a manufacturing process, will be deemed to be consumables</a:t>
            </a:r>
          </a:p>
          <a:p>
            <a:pPr algn="just">
              <a:lnSpc>
                <a:spcPct val="150000"/>
              </a:lnSpc>
            </a:pPr>
            <a:r>
              <a:rPr lang="en-US" dirty="0"/>
              <a:t>11.12 “Consumer Goods” means any consumption goods, which can directly satisfy human needs with</a:t>
            </a:r>
          </a:p>
          <a:p>
            <a:pPr algn="just">
              <a:lnSpc>
                <a:spcPct val="150000"/>
              </a:lnSpc>
            </a:pPr>
            <a:r>
              <a:rPr lang="en-US" dirty="0"/>
              <a:t>11.23 “Free” as appearing in context of import/export policy for items means goods which do not need any ‘Authorisation’/ License or permission for being imported into the country or exported out further processing and includes consumer durables and accessories thereof.</a:t>
            </a:r>
            <a:endParaRPr lang="en-IN" dirty="0"/>
          </a:p>
        </p:txBody>
      </p:sp>
    </p:spTree>
    <p:extLst>
      <p:ext uri="{BB962C8B-B14F-4D97-AF65-F5344CB8AC3E}">
        <p14:creationId xmlns:p14="http://schemas.microsoft.com/office/powerpoint/2010/main" val="4074819955"/>
      </p:ext>
    </p:extLst>
  </p:cSld>
  <p:clrMapOvr>
    <a:overrideClrMapping bg1="lt1" tx1="dk1" bg2="lt2" tx2="dk2" accent1="accent1" accent2="accent2" accent3="accent3" accent4="accent4" accent5="accent5" accent6="accent6" hlink="hlink" folHlink="folHlink"/>
  </p:clrMapOvr>
</p:sld>
</file>

<file path=ppt/slides/slide30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3F07-E3DD-2C5D-886B-B7F6B6E1E1B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E1A1A42-8714-B57A-A66F-452CBC1AE2B9}"/>
              </a:ext>
            </a:extLst>
          </p:cNvPr>
          <p:cNvSpPr>
            <a:spLocks noGrp="1"/>
          </p:cNvSpPr>
          <p:nvPr>
            <p:ph idx="1"/>
          </p:nvPr>
        </p:nvSpPr>
        <p:spPr/>
        <p:txBody>
          <a:bodyPr>
            <a:normAutofit fontScale="62500" lnSpcReduction="20000"/>
          </a:bodyPr>
          <a:lstStyle/>
          <a:p>
            <a:pPr algn="just">
              <a:lnSpc>
                <a:spcPct val="150000"/>
              </a:lnSpc>
            </a:pPr>
            <a:r>
              <a:rPr lang="en-US" dirty="0"/>
              <a:t>11.31 “Manufacture” means to make, produce, fabricate, assemble, process or bring into existence, by hand or by machine, a new product having a distinctive name, character or use and shall include processes such as refrigeration, re-packing, polishing, labeling, Re-conditioning repair, remaking, refurbishing, testing, calibration, re-engineering. Manufacture, for the purpose of FTP, shall also include agriculture, aquaculture, animal husbandry, floriculture, horticulture, pisciculture, poultry, sericulture, viticulture and mining</a:t>
            </a:r>
          </a:p>
          <a:p>
            <a:pPr algn="just">
              <a:lnSpc>
                <a:spcPct val="150000"/>
              </a:lnSpc>
            </a:pPr>
            <a:r>
              <a:rPr lang="en-US" dirty="0"/>
              <a:t>11.32 “Manufacturer Exporter” means a person who exports goods manufactured by him or intends to export such goods. </a:t>
            </a:r>
          </a:p>
          <a:p>
            <a:pPr algn="just">
              <a:lnSpc>
                <a:spcPct val="150000"/>
              </a:lnSpc>
            </a:pPr>
            <a:r>
              <a:rPr lang="en-US" dirty="0"/>
              <a:t>11.33 “Merchant Exporter” means a person engaged in trading activity and exporting or in tending to export goods.</a:t>
            </a:r>
          </a:p>
          <a:p>
            <a:pPr algn="just">
              <a:lnSpc>
                <a:spcPct val="150000"/>
              </a:lnSpc>
            </a:pPr>
            <a:r>
              <a:rPr lang="en-US" dirty="0"/>
              <a:t>11.37 </a:t>
            </a:r>
            <a:r>
              <a:rPr lang="en-US" b="1" dirty="0"/>
              <a:t>“Part” means an element of a sub-assembly or assembly not normally useful by itself, and not amenable to further disassembly for maintenance purposes. A part may be a component, spare or an accessory</a:t>
            </a:r>
          </a:p>
          <a:p>
            <a:pPr algn="just">
              <a:lnSpc>
                <a:spcPct val="150000"/>
              </a:lnSpc>
            </a:pPr>
            <a:r>
              <a:rPr lang="en-US" dirty="0"/>
              <a:t>11.55 “Spares” means a part or a sub-assembly or assembly for substitution that is ready to replace an identical or similar part or sub- assembly or assembly. Spares include a component or an accessory</a:t>
            </a:r>
            <a:endParaRPr lang="en-IN" b="1" dirty="0"/>
          </a:p>
        </p:txBody>
      </p:sp>
    </p:spTree>
    <p:extLst>
      <p:ext uri="{BB962C8B-B14F-4D97-AF65-F5344CB8AC3E}">
        <p14:creationId xmlns:p14="http://schemas.microsoft.com/office/powerpoint/2010/main" val="2083465801"/>
      </p:ext>
    </p:extLst>
  </p:cSld>
  <p:clrMapOvr>
    <a:overrideClrMapping bg1="lt1" tx1="dk1" bg2="lt2" tx2="dk2" accent1="accent1" accent2="accent2" accent3="accent3" accent4="accent4" accent5="accent5" accent6="accent6" hlink="hlink" folHlink="folHlink"/>
  </p:clrMapOvr>
</p:sld>
</file>

<file path=ppt/slides/slide30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DB5B-B1DA-69AA-44EC-46812E7944EC}"/>
              </a:ext>
            </a:extLst>
          </p:cNvPr>
          <p:cNvSpPr>
            <a:spLocks noGrp="1"/>
          </p:cNvSpPr>
          <p:nvPr>
            <p:ph type="title"/>
          </p:nvPr>
        </p:nvSpPr>
        <p:spPr/>
        <p:txBody>
          <a:bodyPr/>
          <a:lstStyle/>
          <a:p>
            <a:r>
              <a:rPr lang="en-IN" dirty="0"/>
              <a:t>Supply to SEZ from DTA is export</a:t>
            </a:r>
          </a:p>
        </p:txBody>
      </p:sp>
      <p:sp>
        <p:nvSpPr>
          <p:cNvPr id="3" name="Content Placeholder 2">
            <a:extLst>
              <a:ext uri="{FF2B5EF4-FFF2-40B4-BE49-F238E27FC236}">
                <a16:creationId xmlns:a16="http://schemas.microsoft.com/office/drawing/2014/main" id="{8D44DD1F-F84E-758F-119B-D62345323008}"/>
              </a:ext>
            </a:extLst>
          </p:cNvPr>
          <p:cNvSpPr>
            <a:spLocks noGrp="1"/>
          </p:cNvSpPr>
          <p:nvPr>
            <p:ph idx="1"/>
          </p:nvPr>
        </p:nvSpPr>
        <p:spPr/>
        <p:txBody>
          <a:bodyPr>
            <a:normAutofit fontScale="85000" lnSpcReduction="20000"/>
          </a:bodyPr>
          <a:lstStyle/>
          <a:p>
            <a:r>
              <a:rPr lang="en-US" b="0" i="0" dirty="0">
                <a:solidFill>
                  <a:srgbClr val="333333"/>
                </a:solidFill>
                <a:effectLst/>
                <a:latin typeface="Arial" panose="020B0604020202020204" pitchFamily="34" charset="0"/>
              </a:rPr>
              <a:t>Supply from DTA to SEZs : Treated as Export for DTA </a:t>
            </a:r>
            <a:r>
              <a:rPr lang="en-US" b="1" i="0" dirty="0">
                <a:solidFill>
                  <a:srgbClr val="FF0000"/>
                </a:solidFill>
                <a:effectLst/>
                <a:latin typeface="Arial" panose="020B0604020202020204" pitchFamily="34" charset="0"/>
              </a:rPr>
              <a:t>According to Section 2 (m)(ii) of the SEZs Act, 2005</a:t>
            </a:r>
            <a:r>
              <a:rPr lang="en-US" b="0" i="0" dirty="0">
                <a:solidFill>
                  <a:srgbClr val="333333"/>
                </a:solidFill>
                <a:effectLst/>
                <a:latin typeface="Arial" panose="020B0604020202020204" pitchFamily="34" charset="0"/>
              </a:rPr>
              <a:t> supplying goods, or providing services, from the Domestic Tariff Area (DTA) to a Unit or Developer shall be treated as export.</a:t>
            </a:r>
            <a:br>
              <a:rPr lang="en-US" dirty="0"/>
            </a:br>
            <a:br>
              <a:rPr lang="en-US" dirty="0"/>
            </a:br>
            <a:r>
              <a:rPr lang="en-US" b="0" i="0" dirty="0">
                <a:solidFill>
                  <a:srgbClr val="333333"/>
                </a:solidFill>
                <a:effectLst/>
                <a:latin typeface="Arial" panose="020B0604020202020204" pitchFamily="34" charset="0"/>
              </a:rPr>
              <a:t>Read more at: </a:t>
            </a:r>
            <a:r>
              <a:rPr lang="en-US" b="0"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https://taxguru.in/goods-and-service-tax/supplies-sez.html</a:t>
            </a:r>
            <a:br>
              <a:rPr lang="en-US" dirty="0"/>
            </a:br>
            <a:r>
              <a:rPr lang="en-US" b="0" i="0" dirty="0">
                <a:solidFill>
                  <a:srgbClr val="333333"/>
                </a:solidFill>
                <a:effectLst/>
                <a:latin typeface="Arial" panose="020B0604020202020204" pitchFamily="34" charset="0"/>
              </a:rPr>
              <a:t>Copyright © Taxguru.in</a:t>
            </a:r>
          </a:p>
          <a:p>
            <a:r>
              <a:rPr lang="en-US" dirty="0">
                <a:solidFill>
                  <a:srgbClr val="333333"/>
                </a:solidFill>
                <a:latin typeface="Arial" panose="020B0604020202020204" pitchFamily="34" charset="0"/>
              </a:rPr>
              <a:t>Note: Section 2 is in Chapter 1 –Preliminary</a:t>
            </a:r>
          </a:p>
          <a:p>
            <a:r>
              <a:rPr lang="en-IN" dirty="0">
                <a:hlinkClick r:id="rId4">
                  <a:extLst>
                    <a:ext uri="{A12FA001-AC4F-418D-AE19-62706E023703}">
                      <ahyp:hlinkClr xmlns:ahyp="http://schemas.microsoft.com/office/drawing/2018/hyperlinkcolor" val="tx"/>
                    </a:ext>
                  </a:extLst>
                </a:hlinkClick>
              </a:rPr>
              <a:t>https://nsez.gov.in/Resources/SEZ%20FAQs.pdf</a:t>
            </a:r>
            <a:r>
              <a:rPr lang="en-US" dirty="0">
                <a:latin typeface="Arial" panose="020B0604020202020204" pitchFamily="34" charset="0"/>
              </a:rPr>
              <a:t> for FAQ on SEZ</a:t>
            </a:r>
          </a:p>
          <a:p>
            <a:r>
              <a:rPr lang="en-IN" dirty="0">
                <a:hlinkClick r:id="rId5">
                  <a:extLst>
                    <a:ext uri="{A12FA001-AC4F-418D-AE19-62706E023703}">
                      <ahyp:hlinkClr xmlns:ahyp="http://schemas.microsoft.com/office/drawing/2018/hyperlinkcolor" val="tx"/>
                    </a:ext>
                  </a:extLst>
                </a:hlinkClick>
              </a:rPr>
              <a:t>https://nsez.gov.in/Resources/EOU%20FAQs.pdf</a:t>
            </a:r>
            <a:r>
              <a:rPr lang="en-IN" dirty="0"/>
              <a:t> for FAQ on EOU</a:t>
            </a:r>
          </a:p>
          <a:p>
            <a:r>
              <a:rPr lang="en-IN" dirty="0">
                <a:hlinkClick r:id="rId6">
                  <a:extLst>
                    <a:ext uri="{A12FA001-AC4F-418D-AE19-62706E023703}">
                      <ahyp:hlinkClr xmlns:ahyp="http://schemas.microsoft.com/office/drawing/2018/hyperlinkcolor" val="tx"/>
                    </a:ext>
                  </a:extLst>
                </a:hlinkClick>
              </a:rPr>
              <a:t>https://content.dgft.gov.in/Website/DGFT_FAQs-Export_Promotion_Capital_Goods(EPCG)v1.0.pdf</a:t>
            </a:r>
            <a:r>
              <a:rPr lang="en-IN" dirty="0"/>
              <a:t> for FAQ on EPCG</a:t>
            </a:r>
          </a:p>
          <a:p>
            <a:r>
              <a:rPr lang="en-IN" dirty="0">
                <a:hlinkClick r:id="rId7">
                  <a:extLst>
                    <a:ext uri="{A12FA001-AC4F-418D-AE19-62706E023703}">
                      <ahyp:hlinkClr xmlns:ahyp="http://schemas.microsoft.com/office/drawing/2018/hyperlinkcolor" val="tx"/>
                    </a:ext>
                  </a:extLst>
                </a:hlinkClick>
              </a:rPr>
              <a:t>https://content.dgft.gov.in/Website/dgftprod/218ff804-081d-425f-95a4-ff4b7c5e3575/DGFT%20FAQs%20-%20Advance%20Authorisation%20v1.0.pdf</a:t>
            </a:r>
            <a:r>
              <a:rPr lang="en-IN" dirty="0"/>
              <a:t> for FAQ on Advance authorisation</a:t>
            </a:r>
          </a:p>
        </p:txBody>
      </p:sp>
    </p:spTree>
    <p:extLst>
      <p:ext uri="{BB962C8B-B14F-4D97-AF65-F5344CB8AC3E}">
        <p14:creationId xmlns:p14="http://schemas.microsoft.com/office/powerpoint/2010/main" val="3005474934"/>
      </p:ext>
    </p:extLst>
  </p:cSld>
  <p:clrMapOvr>
    <a:overrideClrMapping bg1="lt1" tx1="dk1" bg2="lt2" tx2="dk2" accent1="accent1" accent2="accent2" accent3="accent3" accent4="accent4" accent5="accent5" accent6="accent6" hlink="hlink" folHlink="folHlink"/>
  </p:clrMapOvr>
</p:sld>
</file>

<file path=ppt/slides/slide30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5E851-0C03-8A2A-A697-64481D3DD146}"/>
              </a:ext>
            </a:extLst>
          </p:cNvPr>
          <p:cNvSpPr>
            <a:spLocks noGrp="1"/>
          </p:cNvSpPr>
          <p:nvPr>
            <p:ph type="title"/>
          </p:nvPr>
        </p:nvSpPr>
        <p:spPr>
          <a:xfrm>
            <a:off x="609600" y="704088"/>
            <a:ext cx="11074400" cy="4558792"/>
          </a:xfrm>
        </p:spPr>
        <p:txBody>
          <a:bodyPr>
            <a:normAutofit/>
          </a:bodyPr>
          <a:lstStyle/>
          <a:p>
            <a:r>
              <a:rPr lang="en-US" b="1" dirty="0"/>
              <a:t>Additional benefits for Imports and Exports to MSME (</a:t>
            </a:r>
            <a:r>
              <a:rPr lang="en-IN" b="1" dirty="0"/>
              <a:t>Micro, Small &amp; Medium Enterprises)</a:t>
            </a:r>
            <a:br>
              <a:rPr lang="en-IN" b="1" dirty="0"/>
            </a:br>
            <a:endParaRPr lang="en-IN" dirty="0"/>
          </a:p>
        </p:txBody>
      </p:sp>
    </p:spTree>
    <p:extLst>
      <p:ext uri="{BB962C8B-B14F-4D97-AF65-F5344CB8AC3E}">
        <p14:creationId xmlns:p14="http://schemas.microsoft.com/office/powerpoint/2010/main" val="2665860918"/>
      </p:ext>
    </p:extLst>
  </p:cSld>
  <p:clrMapOvr>
    <a:overrideClrMapping bg1="lt1" tx1="dk1" bg2="lt2" tx2="dk2" accent1="accent1" accent2="accent2" accent3="accent3" accent4="accent4" accent5="accent5" accent6="accent6" hlink="hlink" folHlink="folHlink"/>
  </p:clrMapOvr>
</p:sld>
</file>

<file path=ppt/slides/slide30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3EF7-CCC2-06FA-2939-56282D3E0F3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0A32D77-418D-E050-AB66-B90E1D3E4F38}"/>
              </a:ext>
            </a:extLst>
          </p:cNvPr>
          <p:cNvSpPr>
            <a:spLocks noGrp="1"/>
          </p:cNvSpPr>
          <p:nvPr>
            <p:ph idx="1"/>
          </p:nvPr>
        </p:nvSpPr>
        <p:spPr/>
        <p:txBody>
          <a:bodyPr/>
          <a:lstStyle/>
          <a:p>
            <a:pPr algn="just"/>
            <a:r>
              <a:rPr lang="en-US" b="0" i="0" dirty="0">
                <a:solidFill>
                  <a:srgbClr val="314259"/>
                </a:solidFill>
                <a:effectLst/>
                <a:latin typeface="Gilroy"/>
              </a:rPr>
              <a:t>MSME industries are the backbone of the economy. They are also known as Small Scale Industries (SSIs). </a:t>
            </a:r>
          </a:p>
          <a:p>
            <a:pPr algn="just"/>
            <a:r>
              <a:rPr lang="en-US" b="0" i="0" dirty="0">
                <a:solidFill>
                  <a:srgbClr val="314259"/>
                </a:solidFill>
                <a:effectLst/>
                <a:latin typeface="Gilroy"/>
              </a:rPr>
              <a:t>The government of India provides an MSME registration to the industries classified by the government as Micro, Small and Medium Enterprises (MSME) in India. </a:t>
            </a:r>
          </a:p>
          <a:p>
            <a:pPr algn="just"/>
            <a:r>
              <a:rPr lang="en-US" b="0" i="0" dirty="0">
                <a:solidFill>
                  <a:srgbClr val="314259"/>
                </a:solidFill>
                <a:effectLst/>
                <a:latin typeface="Gilroy"/>
              </a:rPr>
              <a:t>The MSME registration helps MSMEs to obtain various benefits provided by the government for their establishment and growth.</a:t>
            </a:r>
            <a:endParaRPr lang="en-IN" dirty="0"/>
          </a:p>
        </p:txBody>
      </p:sp>
    </p:spTree>
    <p:extLst>
      <p:ext uri="{BB962C8B-B14F-4D97-AF65-F5344CB8AC3E}">
        <p14:creationId xmlns:p14="http://schemas.microsoft.com/office/powerpoint/2010/main" val="1837451180"/>
      </p:ext>
    </p:extLst>
  </p:cSld>
  <p:clrMapOvr>
    <a:overrideClrMapping bg1="lt1" tx1="dk1" bg2="lt2" tx2="dk2" accent1="accent1" accent2="accent2" accent3="accent3" accent4="accent4" accent5="accent5" accent6="accent6" hlink="hlink" folHlink="folHlink"/>
  </p:clrMapOvr>
</p:sld>
</file>

<file path=ppt/slides/slide30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90F5-3247-7C40-BD1C-0359B6FF46CD}"/>
              </a:ext>
            </a:extLst>
          </p:cNvPr>
          <p:cNvSpPr>
            <a:spLocks noGrp="1"/>
          </p:cNvSpPr>
          <p:nvPr>
            <p:ph type="title"/>
          </p:nvPr>
        </p:nvSpPr>
        <p:spPr/>
        <p:txBody>
          <a:bodyPr>
            <a:normAutofit fontScale="90000"/>
          </a:bodyPr>
          <a:lstStyle/>
          <a:p>
            <a:r>
              <a:rPr lang="en-IN" b="1" i="0" dirty="0">
                <a:solidFill>
                  <a:srgbClr val="314259"/>
                </a:solidFill>
                <a:effectLst/>
                <a:latin typeface="Gilroy"/>
              </a:rPr>
              <a:t>MSME Classification</a:t>
            </a:r>
            <a:br>
              <a:rPr lang="en-IN" b="1" i="0" dirty="0">
                <a:solidFill>
                  <a:srgbClr val="314259"/>
                </a:solidFill>
                <a:effectLst/>
                <a:latin typeface="Gilroy"/>
              </a:rPr>
            </a:br>
            <a:endParaRPr lang="en-IN" dirty="0"/>
          </a:p>
        </p:txBody>
      </p:sp>
      <p:sp>
        <p:nvSpPr>
          <p:cNvPr id="3" name="Content Placeholder 2">
            <a:extLst>
              <a:ext uri="{FF2B5EF4-FFF2-40B4-BE49-F238E27FC236}">
                <a16:creationId xmlns:a16="http://schemas.microsoft.com/office/drawing/2014/main" id="{D20F6BD6-B21D-EA50-CD70-E67987968A16}"/>
              </a:ext>
            </a:extLst>
          </p:cNvPr>
          <p:cNvSpPr>
            <a:spLocks noGrp="1"/>
          </p:cNvSpPr>
          <p:nvPr>
            <p:ph idx="1"/>
          </p:nvPr>
        </p:nvSpPr>
        <p:spPr/>
        <p:txBody>
          <a:bodyPr/>
          <a:lstStyle/>
          <a:p>
            <a:pPr algn="just">
              <a:lnSpc>
                <a:spcPct val="150000"/>
              </a:lnSpc>
            </a:pPr>
            <a:r>
              <a:rPr lang="en-US" b="0" i="0" dirty="0">
                <a:solidFill>
                  <a:srgbClr val="314259"/>
                </a:solidFill>
                <a:effectLst/>
                <a:latin typeface="Gilroy"/>
              </a:rPr>
              <a:t>Initially, when the government introduced the MSME registration in 2006, the MSME classification was based on the investment criteria in plant and machinery or equipment. </a:t>
            </a:r>
            <a:endParaRPr lang="en-US" dirty="0">
              <a:solidFill>
                <a:srgbClr val="314259"/>
              </a:solidFill>
              <a:latin typeface="Gilroy"/>
            </a:endParaRPr>
          </a:p>
          <a:p>
            <a:pPr algn="just">
              <a:lnSpc>
                <a:spcPct val="150000"/>
              </a:lnSpc>
            </a:pPr>
            <a:r>
              <a:rPr lang="en-US" b="0" i="0" dirty="0">
                <a:solidFill>
                  <a:srgbClr val="314259"/>
                </a:solidFill>
                <a:effectLst/>
                <a:latin typeface="Gilroy"/>
              </a:rPr>
              <a:t>The government revised the MSME classification by inserting annual investment and annual criteria. </a:t>
            </a:r>
          </a:p>
          <a:p>
            <a:pPr algn="just">
              <a:lnSpc>
                <a:spcPct val="150000"/>
              </a:lnSpc>
            </a:pPr>
            <a:r>
              <a:rPr lang="en-US" b="0" i="0" dirty="0">
                <a:solidFill>
                  <a:srgbClr val="314259"/>
                </a:solidFill>
                <a:effectLst/>
                <a:latin typeface="Gilroy"/>
              </a:rPr>
              <a:t>Also, the distinction between the manufacturing and the services sectors under the MSME definition was removed.</a:t>
            </a:r>
            <a:endParaRPr lang="en-IN" dirty="0"/>
          </a:p>
        </p:txBody>
      </p:sp>
    </p:spTree>
    <p:extLst>
      <p:ext uri="{BB962C8B-B14F-4D97-AF65-F5344CB8AC3E}">
        <p14:creationId xmlns:p14="http://schemas.microsoft.com/office/powerpoint/2010/main" val="266223632"/>
      </p:ext>
    </p:extLst>
  </p:cSld>
  <p:clrMapOvr>
    <a:overrideClrMapping bg1="lt1" tx1="dk1" bg2="lt2" tx2="dk2" accent1="accent1" accent2="accent2" accent3="accent3" accent4="accent4" accent5="accent5" accent6="accent6" hlink="hlink" folHlink="folHlink"/>
  </p:clrMapOvr>
</p:sld>
</file>

<file path=ppt/slides/slide30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61FF-3008-2754-CEF6-89A3D53A1B6D}"/>
              </a:ext>
            </a:extLst>
          </p:cNvPr>
          <p:cNvSpPr>
            <a:spLocks noGrp="1"/>
          </p:cNvSpPr>
          <p:nvPr>
            <p:ph type="title"/>
          </p:nvPr>
        </p:nvSpPr>
        <p:spPr/>
        <p:txBody>
          <a:bodyPr/>
          <a:lstStyle/>
          <a:p>
            <a:endParaRPr lang="en-IN"/>
          </a:p>
        </p:txBody>
      </p:sp>
      <p:graphicFrame>
        <p:nvGraphicFramePr>
          <p:cNvPr id="4" name="Content Placeholder 3">
            <a:extLst>
              <a:ext uri="{FF2B5EF4-FFF2-40B4-BE49-F238E27FC236}">
                <a16:creationId xmlns:a16="http://schemas.microsoft.com/office/drawing/2014/main" id="{16EE7AEC-AD77-6A27-5331-2564D54F6D02}"/>
              </a:ext>
            </a:extLst>
          </p:cNvPr>
          <p:cNvGraphicFramePr>
            <a:graphicFrameLocks noGrp="1"/>
          </p:cNvGraphicFramePr>
          <p:nvPr>
            <p:ph idx="1"/>
          </p:nvPr>
        </p:nvGraphicFramePr>
        <p:xfrm>
          <a:off x="1016000" y="2306320"/>
          <a:ext cx="10068560" cy="3847591"/>
        </p:xfrm>
        <a:graphic>
          <a:graphicData uri="http://schemas.openxmlformats.org/drawingml/2006/table">
            <a:tbl>
              <a:tblPr/>
              <a:tblGrid>
                <a:gridCol w="2517140">
                  <a:extLst>
                    <a:ext uri="{9D8B030D-6E8A-4147-A177-3AD203B41FA5}">
                      <a16:colId xmlns:a16="http://schemas.microsoft.com/office/drawing/2014/main" val="1211203562"/>
                    </a:ext>
                  </a:extLst>
                </a:gridCol>
                <a:gridCol w="2517140">
                  <a:extLst>
                    <a:ext uri="{9D8B030D-6E8A-4147-A177-3AD203B41FA5}">
                      <a16:colId xmlns:a16="http://schemas.microsoft.com/office/drawing/2014/main" val="3979240375"/>
                    </a:ext>
                  </a:extLst>
                </a:gridCol>
                <a:gridCol w="2517140">
                  <a:extLst>
                    <a:ext uri="{9D8B030D-6E8A-4147-A177-3AD203B41FA5}">
                      <a16:colId xmlns:a16="http://schemas.microsoft.com/office/drawing/2014/main" val="2583720493"/>
                    </a:ext>
                  </a:extLst>
                </a:gridCol>
                <a:gridCol w="2517140">
                  <a:extLst>
                    <a:ext uri="{9D8B030D-6E8A-4147-A177-3AD203B41FA5}">
                      <a16:colId xmlns:a16="http://schemas.microsoft.com/office/drawing/2014/main" val="4021707591"/>
                    </a:ext>
                  </a:extLst>
                </a:gridCol>
              </a:tblGrid>
              <a:tr h="1044535">
                <a:tc gridSpan="4">
                  <a:txBody>
                    <a:bodyPr/>
                    <a:lstStyle/>
                    <a:p>
                      <a:r>
                        <a:rPr lang="en-IN">
                          <a:solidFill>
                            <a:srgbClr val="314259"/>
                          </a:solidFill>
                          <a:effectLst/>
                        </a:rPr>
                        <a:t>Revised MSME Classification</a:t>
                      </a:r>
                    </a:p>
                  </a:txBody>
                  <a:tcPr marL="63500" marR="63500" marT="63500" marB="635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989517306"/>
                  </a:ext>
                </a:extLst>
              </a:tr>
              <a:tr h="1044535">
                <a:tc>
                  <a:txBody>
                    <a:bodyPr/>
                    <a:lstStyle/>
                    <a:p>
                      <a:r>
                        <a:rPr lang="en-IN" b="1">
                          <a:solidFill>
                            <a:srgbClr val="314259"/>
                          </a:solidFill>
                          <a:effectLst/>
                        </a:rPr>
                        <a:t>Criteria</a:t>
                      </a:r>
                    </a:p>
                  </a:txBody>
                  <a:tcPr marL="63500" marR="63500" marT="63500" marB="635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IN" b="1">
                          <a:solidFill>
                            <a:srgbClr val="314259"/>
                          </a:solidFill>
                          <a:effectLst/>
                        </a:rPr>
                        <a:t>Micro</a:t>
                      </a:r>
                    </a:p>
                  </a:txBody>
                  <a:tcPr marL="63500" marR="63500" marT="63500" marB="635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IN" b="1">
                          <a:solidFill>
                            <a:srgbClr val="314259"/>
                          </a:solidFill>
                          <a:effectLst/>
                        </a:rPr>
                        <a:t>Small</a:t>
                      </a:r>
                    </a:p>
                  </a:txBody>
                  <a:tcPr marL="63500" marR="63500" marT="63500" marB="635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en-IN" b="1">
                          <a:solidFill>
                            <a:srgbClr val="314259"/>
                          </a:solidFill>
                          <a:effectLst/>
                        </a:rPr>
                        <a:t>Medium*</a:t>
                      </a:r>
                    </a:p>
                  </a:txBody>
                  <a:tcPr marL="63500" marR="63500" marT="63500" marB="635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88024019"/>
                  </a:ext>
                </a:extLst>
              </a:tr>
              <a:tr h="1758521">
                <a:tc>
                  <a:txBody>
                    <a:bodyPr/>
                    <a:lstStyle/>
                    <a:p>
                      <a:r>
                        <a:rPr lang="en-IN" sz="2800" dirty="0">
                          <a:solidFill>
                            <a:srgbClr val="314259"/>
                          </a:solidFill>
                          <a:effectLst/>
                        </a:rPr>
                        <a:t>Investment &amp; Annual Turnover</a:t>
                      </a:r>
                    </a:p>
                  </a:txBody>
                  <a:tcPr marL="63500" marR="63500" marT="63500" marB="635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fr-FR" sz="2800" dirty="0">
                          <a:solidFill>
                            <a:srgbClr val="314259"/>
                          </a:solidFill>
                          <a:effectLst/>
                        </a:rPr>
                        <a:t>&lt; Rs.1 </a:t>
                      </a:r>
                      <a:r>
                        <a:rPr lang="fr-FR" sz="2800" dirty="0" err="1">
                          <a:solidFill>
                            <a:srgbClr val="314259"/>
                          </a:solidFill>
                          <a:effectLst/>
                        </a:rPr>
                        <a:t>crore</a:t>
                      </a:r>
                      <a:r>
                        <a:rPr lang="fr-FR" sz="2800" dirty="0">
                          <a:solidFill>
                            <a:srgbClr val="314259"/>
                          </a:solidFill>
                          <a:effectLst/>
                        </a:rPr>
                        <a:t> &amp; &lt; Rs.5 </a:t>
                      </a:r>
                      <a:r>
                        <a:rPr lang="fr-FR" sz="2800" dirty="0" err="1">
                          <a:solidFill>
                            <a:srgbClr val="314259"/>
                          </a:solidFill>
                          <a:effectLst/>
                        </a:rPr>
                        <a:t>crore</a:t>
                      </a:r>
                      <a:endParaRPr lang="fr-FR" sz="2800" dirty="0">
                        <a:solidFill>
                          <a:srgbClr val="314259"/>
                        </a:solidFill>
                        <a:effectLst/>
                      </a:endParaRPr>
                    </a:p>
                  </a:txBody>
                  <a:tcPr marL="63500" marR="63500" marT="63500" marB="635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fr-FR" sz="2800" dirty="0">
                          <a:solidFill>
                            <a:srgbClr val="314259"/>
                          </a:solidFill>
                          <a:effectLst/>
                        </a:rPr>
                        <a:t>&lt; Rs.10 </a:t>
                      </a:r>
                      <a:r>
                        <a:rPr lang="fr-FR" sz="2800" dirty="0" err="1">
                          <a:solidFill>
                            <a:srgbClr val="314259"/>
                          </a:solidFill>
                          <a:effectLst/>
                        </a:rPr>
                        <a:t>crore</a:t>
                      </a:r>
                      <a:r>
                        <a:rPr lang="fr-FR" sz="2800" dirty="0">
                          <a:solidFill>
                            <a:srgbClr val="314259"/>
                          </a:solidFill>
                          <a:effectLst/>
                        </a:rPr>
                        <a:t> &amp; &lt; Rs.50 </a:t>
                      </a:r>
                      <a:r>
                        <a:rPr lang="fr-FR" sz="2800" dirty="0" err="1">
                          <a:solidFill>
                            <a:srgbClr val="314259"/>
                          </a:solidFill>
                          <a:effectLst/>
                        </a:rPr>
                        <a:t>crore</a:t>
                      </a:r>
                      <a:endParaRPr lang="fr-FR" sz="2800" dirty="0">
                        <a:solidFill>
                          <a:srgbClr val="314259"/>
                        </a:solidFill>
                        <a:effectLst/>
                      </a:endParaRPr>
                    </a:p>
                  </a:txBody>
                  <a:tcPr marL="63500" marR="63500" marT="63500" marB="635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tc>
                  <a:txBody>
                    <a:bodyPr/>
                    <a:lstStyle/>
                    <a:p>
                      <a:r>
                        <a:rPr lang="fr-FR" sz="2800" dirty="0">
                          <a:solidFill>
                            <a:srgbClr val="314259"/>
                          </a:solidFill>
                          <a:effectLst/>
                        </a:rPr>
                        <a:t>&lt; Rs.50 </a:t>
                      </a:r>
                      <a:r>
                        <a:rPr lang="fr-FR" sz="2800" dirty="0" err="1">
                          <a:solidFill>
                            <a:srgbClr val="314259"/>
                          </a:solidFill>
                          <a:effectLst/>
                        </a:rPr>
                        <a:t>crore</a:t>
                      </a:r>
                      <a:r>
                        <a:rPr lang="fr-FR" sz="2800" dirty="0">
                          <a:solidFill>
                            <a:srgbClr val="314259"/>
                          </a:solidFill>
                          <a:effectLst/>
                        </a:rPr>
                        <a:t> &amp; &lt; Rs.250 </a:t>
                      </a:r>
                      <a:r>
                        <a:rPr lang="fr-FR" sz="2800" dirty="0" err="1">
                          <a:solidFill>
                            <a:srgbClr val="314259"/>
                          </a:solidFill>
                          <a:effectLst/>
                        </a:rPr>
                        <a:t>crore</a:t>
                      </a:r>
                      <a:endParaRPr lang="fr-FR" sz="2800" dirty="0">
                        <a:solidFill>
                          <a:srgbClr val="314259"/>
                        </a:solidFill>
                        <a:effectLst/>
                      </a:endParaRPr>
                    </a:p>
                  </a:txBody>
                  <a:tcPr marL="63500" marR="63500" marT="63500" marB="63500"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895108557"/>
                  </a:ext>
                </a:extLst>
              </a:tr>
            </a:tbl>
          </a:graphicData>
        </a:graphic>
      </p:graphicFrame>
    </p:spTree>
    <p:extLst>
      <p:ext uri="{BB962C8B-B14F-4D97-AF65-F5344CB8AC3E}">
        <p14:creationId xmlns:p14="http://schemas.microsoft.com/office/powerpoint/2010/main" val="95139766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7FF2-370D-92D7-7CC2-3804196701E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E88FA10-127F-E638-D6EC-E4D04CE21AD4}"/>
              </a:ext>
            </a:extLst>
          </p:cNvPr>
          <p:cNvSpPr>
            <a:spLocks noGrp="1"/>
          </p:cNvSpPr>
          <p:nvPr>
            <p:ph idx="1"/>
          </p:nvPr>
        </p:nvSpPr>
        <p:spPr/>
        <p:txBody>
          <a:bodyPr/>
          <a:lstStyle/>
          <a:p>
            <a:r>
              <a:rPr lang="en-US" b="1" i="0" dirty="0">
                <a:solidFill>
                  <a:srgbClr val="2C2C2C"/>
                </a:solidFill>
                <a:effectLst/>
                <a:highlight>
                  <a:srgbClr val="FFFFFF"/>
                </a:highlight>
                <a:latin typeface="Montserrat" panose="00000500000000000000" pitchFamily="2" charset="0"/>
              </a:rPr>
              <a:t>Now what if your export item is not covered under SION list? Or even if it is covered in SION, you need more input or more input quantities? In all such cases also AA can be applied</a:t>
            </a:r>
            <a:endParaRPr lang="en-IN" b="1" dirty="0"/>
          </a:p>
        </p:txBody>
      </p:sp>
    </p:spTree>
    <p:extLst>
      <p:ext uri="{BB962C8B-B14F-4D97-AF65-F5344CB8AC3E}">
        <p14:creationId xmlns:p14="http://schemas.microsoft.com/office/powerpoint/2010/main" val="3024974676"/>
      </p:ext>
    </p:extLst>
  </p:cSld>
  <p:clrMapOvr>
    <a:overrideClrMapping bg1="lt1" tx1="dk1" bg2="lt2" tx2="dk2" accent1="accent1" accent2="accent2" accent3="accent3" accent4="accent4" accent5="accent5" accent6="accent6" hlink="hlink" folHlink="folHlink"/>
  </p:clrMapOvr>
</p:sld>
</file>

<file path=ppt/slides/slide3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FE825-CD1B-FFF3-D596-FB7D49EDF9F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A9BE5BA-773F-BFAC-754C-DE5467C0A070}"/>
              </a:ext>
            </a:extLst>
          </p:cNvPr>
          <p:cNvSpPr>
            <a:spLocks noGrp="1"/>
          </p:cNvSpPr>
          <p:nvPr>
            <p:ph idx="1"/>
          </p:nvPr>
        </p:nvSpPr>
        <p:spPr/>
        <p:txBody>
          <a:bodyPr>
            <a:normAutofit fontScale="77500" lnSpcReduction="20000"/>
          </a:bodyPr>
          <a:lstStyle/>
          <a:p>
            <a:pPr algn="just">
              <a:lnSpc>
                <a:spcPct val="160000"/>
              </a:lnSpc>
            </a:pPr>
            <a:r>
              <a:rPr lang="en-US" b="1" i="0" dirty="0">
                <a:solidFill>
                  <a:srgbClr val="000000"/>
                </a:solidFill>
                <a:effectLst/>
                <a:latin typeface="Source Sans Pro" panose="020B0503030403020204" pitchFamily="34" charset="0"/>
              </a:rPr>
              <a:t>An enterprise shall be classified as a micro, small or medium enterprise on the basis of the following criteria, namely: --</a:t>
            </a:r>
          </a:p>
          <a:p>
            <a:pPr algn="just">
              <a:lnSpc>
                <a:spcPct val="160000"/>
              </a:lnSpc>
              <a:buFont typeface="Arial" panose="020B0604020202020204" pitchFamily="34" charset="0"/>
              <a:buChar char="•"/>
            </a:pPr>
            <a:r>
              <a:rPr lang="en-US" b="0" i="0" dirty="0">
                <a:solidFill>
                  <a:srgbClr val="444444"/>
                </a:solidFill>
                <a:effectLst/>
                <a:latin typeface="Source Sans Pro" panose="020B0503030403020204" pitchFamily="34" charset="0"/>
              </a:rPr>
              <a:t>(</a:t>
            </a:r>
            <a:r>
              <a:rPr lang="en-US" b="0" i="0" dirty="0" err="1">
                <a:solidFill>
                  <a:srgbClr val="444444"/>
                </a:solidFill>
                <a:effectLst/>
                <a:latin typeface="Source Sans Pro" panose="020B0503030403020204" pitchFamily="34" charset="0"/>
              </a:rPr>
              <a:t>i</a:t>
            </a:r>
            <a:r>
              <a:rPr lang="en-US" b="0" i="0" dirty="0">
                <a:solidFill>
                  <a:srgbClr val="444444"/>
                </a:solidFill>
                <a:effectLst/>
                <a:latin typeface="Source Sans Pro" panose="020B0503030403020204" pitchFamily="34" charset="0"/>
              </a:rPr>
              <a:t>) a micro enterprise, where the investment in plant and machinery or equipment does not exceed one crore rupees and turnover does not exceed five crore rupees;</a:t>
            </a:r>
          </a:p>
          <a:p>
            <a:pPr algn="just">
              <a:lnSpc>
                <a:spcPct val="160000"/>
              </a:lnSpc>
              <a:buFont typeface="Arial" panose="020B0604020202020204" pitchFamily="34" charset="0"/>
              <a:buChar char="•"/>
            </a:pPr>
            <a:r>
              <a:rPr lang="en-US" b="0" i="0" dirty="0">
                <a:solidFill>
                  <a:srgbClr val="444444"/>
                </a:solidFill>
                <a:effectLst/>
                <a:latin typeface="Source Sans Pro" panose="020B0503030403020204" pitchFamily="34" charset="0"/>
              </a:rPr>
              <a:t>(ii) a small enterprise, where the investment in plant and machinery or equipment does not exceed ten crore rupees and turnover does not exceed fifty crore rupees; and</a:t>
            </a:r>
          </a:p>
          <a:p>
            <a:pPr algn="just">
              <a:lnSpc>
                <a:spcPct val="160000"/>
              </a:lnSpc>
              <a:buFont typeface="Arial" panose="020B0604020202020204" pitchFamily="34" charset="0"/>
              <a:buChar char="•"/>
            </a:pPr>
            <a:r>
              <a:rPr lang="en-US" b="0" i="0" dirty="0">
                <a:solidFill>
                  <a:srgbClr val="444444"/>
                </a:solidFill>
                <a:effectLst/>
                <a:latin typeface="Source Sans Pro" panose="020B0503030403020204" pitchFamily="34" charset="0"/>
              </a:rPr>
              <a:t>(iii) a medium enterprise, where the investment in plant and machinery or equipment does not exceed fifty crore rupees and turnover does not exceed two hundred and fifty crore rupees.</a:t>
            </a:r>
          </a:p>
          <a:p>
            <a:pPr algn="just">
              <a:lnSpc>
                <a:spcPct val="160000"/>
              </a:lnSpc>
            </a:pPr>
            <a:endParaRPr lang="en-IN" dirty="0"/>
          </a:p>
        </p:txBody>
      </p:sp>
    </p:spTree>
    <p:extLst>
      <p:ext uri="{BB962C8B-B14F-4D97-AF65-F5344CB8AC3E}">
        <p14:creationId xmlns:p14="http://schemas.microsoft.com/office/powerpoint/2010/main" val="3203907529"/>
      </p:ext>
    </p:extLst>
  </p:cSld>
  <p:clrMapOvr>
    <a:overrideClrMapping bg1="lt1" tx1="dk1" bg2="lt2" tx2="dk2" accent1="accent1" accent2="accent2" accent3="accent3" accent4="accent4" accent5="accent5" accent6="accent6" hlink="hlink" folHlink="folHlink"/>
  </p:clrMapOvr>
</p:sld>
</file>

<file path=ppt/slides/slide3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7526-6422-7C74-201E-FFCC37A9C2F8}"/>
              </a:ext>
            </a:extLst>
          </p:cNvPr>
          <p:cNvSpPr>
            <a:spLocks noGrp="1"/>
          </p:cNvSpPr>
          <p:nvPr>
            <p:ph type="title"/>
          </p:nvPr>
        </p:nvSpPr>
        <p:spPr>
          <a:xfrm>
            <a:off x="609600" y="704088"/>
            <a:ext cx="10972800" cy="992632"/>
          </a:xfrm>
        </p:spPr>
        <p:txBody>
          <a:bodyPr>
            <a:normAutofit/>
          </a:bodyPr>
          <a:lstStyle/>
          <a:p>
            <a:r>
              <a:rPr lang="en-US" sz="2400" b="1" i="0" dirty="0">
                <a:solidFill>
                  <a:srgbClr val="000000"/>
                </a:solidFill>
                <a:effectLst/>
                <a:latin typeface="Source Sans Pro" panose="020B0503030403020204" pitchFamily="34" charset="0"/>
              </a:rPr>
              <a:t>Government has </a:t>
            </a:r>
            <a:r>
              <a:rPr lang="en-US" sz="2400" b="1" i="0" dirty="0" err="1">
                <a:solidFill>
                  <a:srgbClr val="000000"/>
                </a:solidFill>
                <a:effectLst/>
                <a:latin typeface="Source Sans Pro" panose="020B0503030403020204" pitchFamily="34" charset="0"/>
              </a:rPr>
              <a:t>organised</a:t>
            </a:r>
            <a:r>
              <a:rPr lang="en-US" sz="2400" b="1" i="0" dirty="0">
                <a:solidFill>
                  <a:srgbClr val="000000"/>
                </a:solidFill>
                <a:effectLst/>
                <a:latin typeface="Source Sans Pro" panose="020B0503030403020204" pitchFamily="34" charset="0"/>
              </a:rPr>
              <a:t> a full system of Facilitation for Registration Process</a:t>
            </a:r>
            <a:br>
              <a:rPr lang="en-US" sz="2400" b="1" i="0" dirty="0">
                <a:solidFill>
                  <a:srgbClr val="000000"/>
                </a:solidFill>
                <a:effectLst/>
                <a:latin typeface="Source Sans Pro" panose="020B0503030403020204" pitchFamily="34" charset="0"/>
              </a:rPr>
            </a:br>
            <a:endParaRPr lang="en-IN" sz="2400" dirty="0"/>
          </a:p>
        </p:txBody>
      </p:sp>
      <p:sp>
        <p:nvSpPr>
          <p:cNvPr id="3" name="Content Placeholder 2">
            <a:extLst>
              <a:ext uri="{FF2B5EF4-FFF2-40B4-BE49-F238E27FC236}">
                <a16:creationId xmlns:a16="http://schemas.microsoft.com/office/drawing/2014/main" id="{508F9D47-7522-811D-BF3B-A1BE4832EC2C}"/>
              </a:ext>
            </a:extLst>
          </p:cNvPr>
          <p:cNvSpPr>
            <a:spLocks noGrp="1"/>
          </p:cNvSpPr>
          <p:nvPr>
            <p:ph idx="1"/>
          </p:nvPr>
        </p:nvSpPr>
        <p:spPr/>
        <p:txBody>
          <a:bodyPr>
            <a:normAutofit fontScale="77500" lnSpcReduction="20000"/>
          </a:bodyPr>
          <a:lstStyle/>
          <a:p>
            <a:pPr algn="just">
              <a:lnSpc>
                <a:spcPct val="150000"/>
              </a:lnSpc>
              <a:buFont typeface="Arial" panose="020B0604020202020204" pitchFamily="34" charset="0"/>
              <a:buChar char="•"/>
            </a:pPr>
            <a:r>
              <a:rPr lang="en-US" b="0" i="0" dirty="0">
                <a:solidFill>
                  <a:srgbClr val="444444"/>
                </a:solidFill>
                <a:effectLst/>
                <a:latin typeface="Source Sans Pro" panose="020B0503030403020204" pitchFamily="34" charset="0"/>
              </a:rPr>
              <a:t>An enterprise for the purpose of this process will be known as Udyam and its Registration Process will be known as 'Udyam Registration'</a:t>
            </a:r>
          </a:p>
          <a:p>
            <a:pPr algn="just">
              <a:lnSpc>
                <a:spcPct val="150000"/>
              </a:lnSpc>
              <a:buFont typeface="Arial" panose="020B0604020202020204" pitchFamily="34" charset="0"/>
              <a:buChar char="•"/>
            </a:pPr>
            <a:r>
              <a:rPr lang="en-US" b="0" i="0" dirty="0">
                <a:solidFill>
                  <a:srgbClr val="444444"/>
                </a:solidFill>
                <a:effectLst/>
                <a:latin typeface="Source Sans Pro" panose="020B0503030403020204" pitchFamily="34" charset="0"/>
              </a:rPr>
              <a:t>A permanent registration number will be given after registration.</a:t>
            </a:r>
          </a:p>
          <a:p>
            <a:pPr algn="just">
              <a:lnSpc>
                <a:spcPct val="150000"/>
              </a:lnSpc>
              <a:buFont typeface="Arial" panose="020B0604020202020204" pitchFamily="34" charset="0"/>
              <a:buChar char="•"/>
            </a:pPr>
            <a:r>
              <a:rPr lang="en-US" b="0" i="0" dirty="0">
                <a:solidFill>
                  <a:srgbClr val="444444"/>
                </a:solidFill>
                <a:effectLst/>
                <a:latin typeface="Source Sans Pro" panose="020B0503030403020204" pitchFamily="34" charset="0"/>
              </a:rPr>
              <a:t>After completion of the process of registration, a certificate will be issued online.</a:t>
            </a:r>
          </a:p>
          <a:p>
            <a:pPr algn="just">
              <a:lnSpc>
                <a:spcPct val="150000"/>
              </a:lnSpc>
              <a:buFont typeface="Arial" panose="020B0604020202020204" pitchFamily="34" charset="0"/>
              <a:buChar char="•"/>
            </a:pPr>
            <a:r>
              <a:rPr lang="en-US" b="0" i="0" dirty="0">
                <a:solidFill>
                  <a:srgbClr val="444444"/>
                </a:solidFill>
                <a:effectLst/>
                <a:latin typeface="Source Sans Pro" panose="020B0503030403020204" pitchFamily="34" charset="0"/>
              </a:rPr>
              <a:t>This certificate will have a dynamic QR Code from which the web page on our Portal and details about the enterprise can be accessed.</a:t>
            </a:r>
          </a:p>
          <a:p>
            <a:pPr algn="just">
              <a:lnSpc>
                <a:spcPct val="150000"/>
              </a:lnSpc>
              <a:buFont typeface="Arial" panose="020B0604020202020204" pitchFamily="34" charset="0"/>
              <a:buChar char="•"/>
            </a:pPr>
            <a:r>
              <a:rPr lang="en-US" b="0" i="0" dirty="0">
                <a:solidFill>
                  <a:srgbClr val="444444"/>
                </a:solidFill>
                <a:effectLst/>
                <a:latin typeface="Source Sans Pro" panose="020B0503030403020204" pitchFamily="34" charset="0"/>
              </a:rPr>
              <a:t>There will be no need for renewal of Registration.</a:t>
            </a:r>
          </a:p>
          <a:p>
            <a:pPr algn="just">
              <a:lnSpc>
                <a:spcPct val="150000"/>
              </a:lnSpc>
              <a:buFont typeface="Arial" panose="020B0604020202020204" pitchFamily="34" charset="0"/>
              <a:buChar char="•"/>
            </a:pPr>
            <a:r>
              <a:rPr lang="en-US" b="0" i="0" dirty="0">
                <a:solidFill>
                  <a:srgbClr val="444444"/>
                </a:solidFill>
                <a:effectLst/>
                <a:latin typeface="Source Sans Pro" panose="020B0503030403020204" pitchFamily="34" charset="0"/>
              </a:rPr>
              <a:t>Our single window systems at Champions Control Rooms and at DICs will help you in the process.</a:t>
            </a:r>
          </a:p>
          <a:p>
            <a:pPr algn="just">
              <a:lnSpc>
                <a:spcPct val="150000"/>
              </a:lnSpc>
              <a:buFont typeface="Arial" panose="020B0604020202020204" pitchFamily="34" charset="0"/>
              <a:buChar char="•"/>
            </a:pPr>
            <a:r>
              <a:rPr lang="en-US" b="0" i="0" dirty="0">
                <a:solidFill>
                  <a:srgbClr val="444444"/>
                </a:solidFill>
                <a:effectLst/>
                <a:latin typeface="Source Sans Pro" panose="020B0503030403020204" pitchFamily="34" charset="0"/>
              </a:rPr>
              <a:t>Registration Process is totally free. No Costs or Fees are to be paid to anyone.</a:t>
            </a:r>
          </a:p>
          <a:p>
            <a:pPr algn="just">
              <a:lnSpc>
                <a:spcPct val="150000"/>
              </a:lnSpc>
            </a:pPr>
            <a:endParaRPr lang="en-IN" dirty="0"/>
          </a:p>
        </p:txBody>
      </p:sp>
    </p:spTree>
    <p:extLst>
      <p:ext uri="{BB962C8B-B14F-4D97-AF65-F5344CB8AC3E}">
        <p14:creationId xmlns:p14="http://schemas.microsoft.com/office/powerpoint/2010/main" val="152021182"/>
      </p:ext>
    </p:extLst>
  </p:cSld>
  <p:clrMapOvr>
    <a:overrideClrMapping bg1="lt1" tx1="dk1" bg2="lt2" tx2="dk2" accent1="accent1" accent2="accent2" accent3="accent3" accent4="accent4" accent5="accent5" accent6="accent6" hlink="hlink" folHlink="folHlink"/>
  </p:clrMapOvr>
</p:sld>
</file>

<file path=ppt/slides/slide3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0731-86AF-9FED-6FAE-AFF6B75FE86D}"/>
              </a:ext>
            </a:extLst>
          </p:cNvPr>
          <p:cNvSpPr>
            <a:spLocks noGrp="1"/>
          </p:cNvSpPr>
          <p:nvPr>
            <p:ph type="title"/>
          </p:nvPr>
        </p:nvSpPr>
        <p:spPr/>
        <p:txBody>
          <a:bodyPr>
            <a:normAutofit fontScale="90000"/>
          </a:bodyPr>
          <a:lstStyle/>
          <a:p>
            <a:r>
              <a:rPr lang="en-IN" b="1" i="0" dirty="0">
                <a:solidFill>
                  <a:srgbClr val="314259"/>
                </a:solidFill>
                <a:effectLst/>
                <a:latin typeface="Gilroy"/>
              </a:rPr>
              <a:t>MSME Udyam Registration</a:t>
            </a:r>
            <a:br>
              <a:rPr lang="en-IN" b="1" i="0" dirty="0">
                <a:solidFill>
                  <a:srgbClr val="314259"/>
                </a:solidFill>
                <a:effectLst/>
                <a:latin typeface="Gilroy"/>
              </a:rPr>
            </a:br>
            <a:endParaRPr lang="en-IN" dirty="0"/>
          </a:p>
        </p:txBody>
      </p:sp>
      <p:sp>
        <p:nvSpPr>
          <p:cNvPr id="3" name="Content Placeholder 2">
            <a:extLst>
              <a:ext uri="{FF2B5EF4-FFF2-40B4-BE49-F238E27FC236}">
                <a16:creationId xmlns:a16="http://schemas.microsoft.com/office/drawing/2014/main" id="{CAC2278A-E063-0DD4-8098-B91CF4916F94}"/>
              </a:ext>
            </a:extLst>
          </p:cNvPr>
          <p:cNvSpPr>
            <a:spLocks noGrp="1"/>
          </p:cNvSpPr>
          <p:nvPr>
            <p:ph idx="1"/>
          </p:nvPr>
        </p:nvSpPr>
        <p:spPr/>
        <p:txBody>
          <a:bodyPr>
            <a:normAutofit fontScale="92500" lnSpcReduction="10000"/>
          </a:bodyPr>
          <a:lstStyle/>
          <a:p>
            <a:pPr algn="just"/>
            <a:r>
              <a:rPr lang="en-US" b="1" i="0" dirty="0">
                <a:solidFill>
                  <a:srgbClr val="314259"/>
                </a:solidFill>
                <a:effectLst/>
                <a:latin typeface="Gilroy"/>
              </a:rPr>
              <a:t>MSME registration is also called Udyam registration</a:t>
            </a:r>
            <a:r>
              <a:rPr lang="en-US" b="0" i="0" dirty="0">
                <a:solidFill>
                  <a:srgbClr val="314259"/>
                </a:solidFill>
                <a:effectLst/>
                <a:latin typeface="Gilroy"/>
              </a:rPr>
              <a:t>. </a:t>
            </a:r>
          </a:p>
          <a:p>
            <a:pPr algn="just">
              <a:lnSpc>
                <a:spcPct val="150000"/>
              </a:lnSpc>
            </a:pPr>
            <a:r>
              <a:rPr lang="en-US" b="0" i="0" dirty="0">
                <a:solidFill>
                  <a:srgbClr val="314259"/>
                </a:solidFill>
                <a:effectLst/>
                <a:latin typeface="Gilroy"/>
              </a:rPr>
              <a:t>The entities that fulfil the MSME classification can apply for MSME registration from the government portal, the Udyam portal. </a:t>
            </a:r>
          </a:p>
          <a:p>
            <a:pPr algn="just">
              <a:lnSpc>
                <a:spcPct val="150000"/>
              </a:lnSpc>
            </a:pPr>
            <a:r>
              <a:rPr lang="en-US" b="0" i="0" dirty="0">
                <a:solidFill>
                  <a:srgbClr val="314259"/>
                </a:solidFill>
                <a:effectLst/>
                <a:latin typeface="Gilroy"/>
              </a:rPr>
              <a:t>The MSME registration is </a:t>
            </a:r>
            <a:r>
              <a:rPr lang="en-US" b="1" i="0" dirty="0">
                <a:solidFill>
                  <a:srgbClr val="314259"/>
                </a:solidFill>
                <a:effectLst/>
                <a:latin typeface="Gilroy"/>
              </a:rPr>
              <a:t>entirely online</a:t>
            </a:r>
            <a:r>
              <a:rPr lang="en-US" b="0" i="0" dirty="0">
                <a:solidFill>
                  <a:srgbClr val="314259"/>
                </a:solidFill>
                <a:effectLst/>
                <a:latin typeface="Gilroy"/>
              </a:rPr>
              <a:t> and can be obtained from the </a:t>
            </a:r>
            <a:r>
              <a:rPr lang="en-US" dirty="0">
                <a:latin typeface="Gilroy"/>
              </a:rPr>
              <a:t>Udyam registration portal</a:t>
            </a:r>
            <a:r>
              <a:rPr lang="en-US" b="0" i="0" dirty="0">
                <a:solidFill>
                  <a:srgbClr val="314259"/>
                </a:solidFill>
                <a:effectLst/>
                <a:latin typeface="Gilroy"/>
              </a:rPr>
              <a:t>. </a:t>
            </a:r>
          </a:p>
          <a:p>
            <a:pPr algn="just">
              <a:lnSpc>
                <a:spcPct val="150000"/>
              </a:lnSpc>
            </a:pPr>
            <a:r>
              <a:rPr lang="en-US" b="0" i="0" dirty="0">
                <a:solidFill>
                  <a:srgbClr val="314259"/>
                </a:solidFill>
                <a:effectLst/>
                <a:latin typeface="Gilroy"/>
              </a:rPr>
              <a:t>It is not mandatory for MSMEs to obtain this registration, but it is beneficial to get one’s business registered under this because it provides a lot of benefits in terms of taxation, setting up the business, credit facilities, loans etc.</a:t>
            </a:r>
            <a:endParaRPr lang="en-IN" dirty="0"/>
          </a:p>
        </p:txBody>
      </p:sp>
    </p:spTree>
    <p:extLst>
      <p:ext uri="{BB962C8B-B14F-4D97-AF65-F5344CB8AC3E}">
        <p14:creationId xmlns:p14="http://schemas.microsoft.com/office/powerpoint/2010/main" val="4157474569"/>
      </p:ext>
    </p:extLst>
  </p:cSld>
  <p:clrMapOvr>
    <a:overrideClrMapping bg1="lt1" tx1="dk1" bg2="lt2" tx2="dk2" accent1="accent1" accent2="accent2" accent3="accent3" accent4="accent4" accent5="accent5" accent6="accent6" hlink="hlink" folHlink="folHlink"/>
  </p:clrMapOvr>
</p:sld>
</file>

<file path=ppt/slides/slide3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CA88-B5F7-F48E-FFA1-6D4E1679AC2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3454806-A693-6169-4287-4B6AAF190AED}"/>
              </a:ext>
            </a:extLst>
          </p:cNvPr>
          <p:cNvSpPr>
            <a:spLocks noGrp="1"/>
          </p:cNvSpPr>
          <p:nvPr>
            <p:ph idx="1"/>
          </p:nvPr>
        </p:nvSpPr>
        <p:spPr/>
        <p:txBody>
          <a:bodyPr>
            <a:normAutofit fontScale="92500" lnSpcReduction="20000"/>
          </a:bodyPr>
          <a:lstStyle/>
          <a:p>
            <a:pPr algn="just">
              <a:lnSpc>
                <a:spcPct val="170000"/>
              </a:lnSpc>
            </a:pPr>
            <a:r>
              <a:rPr lang="en-US" b="1" i="0" dirty="0">
                <a:solidFill>
                  <a:srgbClr val="000000"/>
                </a:solidFill>
                <a:effectLst/>
                <a:latin typeface="Source Sans Pro" panose="020B0503030403020204" pitchFamily="34" charset="0"/>
              </a:rPr>
              <a:t>MSME Registration is free, paperless and based on self- declaration</a:t>
            </a:r>
          </a:p>
          <a:p>
            <a:pPr algn="just">
              <a:lnSpc>
                <a:spcPct val="170000"/>
              </a:lnSpc>
              <a:buFont typeface="Arial" panose="020B0604020202020204" pitchFamily="34" charset="0"/>
              <a:buChar char="•"/>
            </a:pPr>
            <a:r>
              <a:rPr lang="en-US" b="0" i="0" dirty="0">
                <a:solidFill>
                  <a:srgbClr val="444444"/>
                </a:solidFill>
                <a:effectLst/>
                <a:latin typeface="Source Sans Pro" panose="020B0503030403020204" pitchFamily="34" charset="0"/>
              </a:rPr>
              <a:t>MSME registration process is fully online, paperless and based on self-declaration.</a:t>
            </a:r>
          </a:p>
          <a:p>
            <a:pPr algn="just">
              <a:lnSpc>
                <a:spcPct val="170000"/>
              </a:lnSpc>
              <a:buFont typeface="Arial" panose="020B0604020202020204" pitchFamily="34" charset="0"/>
              <a:buChar char="•"/>
            </a:pPr>
            <a:r>
              <a:rPr lang="en-US" b="0" i="0" dirty="0">
                <a:solidFill>
                  <a:srgbClr val="444444"/>
                </a:solidFill>
                <a:effectLst/>
                <a:latin typeface="Source Sans Pro" panose="020B0503030403020204" pitchFamily="34" charset="0"/>
              </a:rPr>
              <a:t>No documents or proof are required to be uploaded for registering an MSME.</a:t>
            </a:r>
          </a:p>
          <a:p>
            <a:pPr algn="just">
              <a:lnSpc>
                <a:spcPct val="170000"/>
              </a:lnSpc>
              <a:buFont typeface="Arial" panose="020B0604020202020204" pitchFamily="34" charset="0"/>
              <a:buChar char="•"/>
            </a:pPr>
            <a:r>
              <a:rPr lang="en-US" b="0" i="0" dirty="0">
                <a:solidFill>
                  <a:srgbClr val="444444"/>
                </a:solidFill>
                <a:effectLst/>
                <a:latin typeface="Source Sans Pro" panose="020B0503030403020204" pitchFamily="34" charset="0"/>
              </a:rPr>
              <a:t>Only Adhaar Number will be enough for registration.</a:t>
            </a:r>
          </a:p>
          <a:p>
            <a:pPr algn="just">
              <a:lnSpc>
                <a:spcPct val="170000"/>
              </a:lnSpc>
              <a:buFont typeface="Arial" panose="020B0604020202020204" pitchFamily="34" charset="0"/>
              <a:buChar char="•"/>
            </a:pPr>
            <a:r>
              <a:rPr lang="en-US" b="0" i="0" dirty="0">
                <a:solidFill>
                  <a:srgbClr val="444444"/>
                </a:solidFill>
                <a:effectLst/>
                <a:latin typeface="Source Sans Pro" panose="020B0503030403020204" pitchFamily="34" charset="0"/>
              </a:rPr>
              <a:t>PAN &amp; GST linked details on investment and turnover of enterprises will be taken automatically from Government data bases.</a:t>
            </a:r>
          </a:p>
          <a:p>
            <a:pPr algn="just">
              <a:lnSpc>
                <a:spcPct val="170000"/>
              </a:lnSpc>
              <a:buFont typeface="Arial" panose="020B0604020202020204" pitchFamily="34" charset="0"/>
              <a:buChar char="•"/>
            </a:pPr>
            <a:r>
              <a:rPr lang="en-US" b="0" i="0" dirty="0">
                <a:solidFill>
                  <a:srgbClr val="444444"/>
                </a:solidFill>
                <a:effectLst/>
                <a:latin typeface="Source Sans Pro" panose="020B0503030403020204" pitchFamily="34" charset="0"/>
              </a:rPr>
              <a:t>Our online system will be fully integrated with Income Tax and GSTIN systems.</a:t>
            </a:r>
          </a:p>
          <a:p>
            <a:pPr algn="just">
              <a:lnSpc>
                <a:spcPct val="170000"/>
              </a:lnSpc>
            </a:pPr>
            <a:endParaRPr lang="en-IN" dirty="0"/>
          </a:p>
        </p:txBody>
      </p:sp>
    </p:spTree>
    <p:extLst>
      <p:ext uri="{BB962C8B-B14F-4D97-AF65-F5344CB8AC3E}">
        <p14:creationId xmlns:p14="http://schemas.microsoft.com/office/powerpoint/2010/main" val="4085489186"/>
      </p:ext>
    </p:extLst>
  </p:cSld>
  <p:clrMapOvr>
    <a:overrideClrMapping bg1="lt1" tx1="dk1" bg2="lt2" tx2="dk2" accent1="accent1" accent2="accent2" accent3="accent3" accent4="accent4" accent5="accent5" accent6="accent6" hlink="hlink" folHlink="folHlink"/>
  </p:clrMapOvr>
</p:sld>
</file>

<file path=ppt/slides/slide3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0A9A-491C-3655-E322-819FACE0F2F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B1470EF-0EFF-8C51-DD9A-7F89E804E032}"/>
              </a:ext>
            </a:extLst>
          </p:cNvPr>
          <p:cNvSpPr>
            <a:spLocks noGrp="1"/>
          </p:cNvSpPr>
          <p:nvPr>
            <p:ph idx="1"/>
          </p:nvPr>
        </p:nvSpPr>
        <p:spPr/>
        <p:txBody>
          <a:bodyPr>
            <a:normAutofit fontScale="70000" lnSpcReduction="20000"/>
          </a:bodyPr>
          <a:lstStyle/>
          <a:p>
            <a:pPr algn="just">
              <a:lnSpc>
                <a:spcPct val="170000"/>
              </a:lnSpc>
              <a:buFont typeface="Arial" panose="020B0604020202020204" pitchFamily="34" charset="0"/>
              <a:buChar char="•"/>
            </a:pPr>
            <a:r>
              <a:rPr lang="en-US" b="0" i="0" dirty="0">
                <a:solidFill>
                  <a:srgbClr val="444444"/>
                </a:solidFill>
                <a:effectLst/>
                <a:latin typeface="Source Sans Pro" panose="020B0503030403020204" pitchFamily="34" charset="0"/>
              </a:rPr>
              <a:t>Having PAN and GSTIN (As per </a:t>
            </a:r>
            <a:r>
              <a:rPr lang="en-US" b="0" i="0" dirty="0" err="1">
                <a:solidFill>
                  <a:srgbClr val="444444"/>
                </a:solidFill>
                <a:effectLst/>
                <a:latin typeface="Source Sans Pro" panose="020B0503030403020204" pitchFamily="34" charset="0"/>
              </a:rPr>
              <a:t>applicablity</a:t>
            </a:r>
            <a:r>
              <a:rPr lang="en-US" b="0" i="0" dirty="0">
                <a:solidFill>
                  <a:srgbClr val="444444"/>
                </a:solidFill>
                <a:effectLst/>
                <a:latin typeface="Source Sans Pro" panose="020B0503030403020204" pitchFamily="34" charset="0"/>
              </a:rPr>
              <a:t> of CGST Act 2017 and as notified by the ministry of MSME </a:t>
            </a:r>
            <a:r>
              <a:rPr lang="en-US" dirty="0">
                <a:solidFill>
                  <a:srgbClr val="007BFF"/>
                </a:solidFill>
                <a:latin typeface="Source Sans Pro" panose="020B0503030403020204" pitchFamily="34" charset="0"/>
              </a:rPr>
              <a:t>vide S.O. 1055(E) dated 05th March 2021</a:t>
            </a:r>
            <a:r>
              <a:rPr lang="en-US" b="0" i="0" dirty="0">
                <a:solidFill>
                  <a:srgbClr val="444444"/>
                </a:solidFill>
                <a:effectLst/>
                <a:latin typeface="Source Sans Pro" panose="020B0503030403020204" pitchFamily="34" charset="0"/>
              </a:rPr>
              <a:t>) is required for Udyam Registration with effect from 01.04.2021.</a:t>
            </a:r>
          </a:p>
          <a:p>
            <a:pPr algn="just">
              <a:lnSpc>
                <a:spcPct val="170000"/>
              </a:lnSpc>
              <a:buFont typeface="Arial" panose="020B0604020202020204" pitchFamily="34" charset="0"/>
              <a:buChar char="•"/>
            </a:pPr>
            <a:r>
              <a:rPr lang="en-US" b="0" i="0" dirty="0">
                <a:solidFill>
                  <a:srgbClr val="444444"/>
                </a:solidFill>
                <a:effectLst/>
                <a:latin typeface="Source Sans Pro" panose="020B0503030403020204" pitchFamily="34" charset="0"/>
              </a:rPr>
              <a:t>Those who have EM-II or UAM registration or any other registration issued by any authority under the Ministry of MSME, will have to re-register themselves.</a:t>
            </a:r>
          </a:p>
          <a:p>
            <a:pPr algn="just">
              <a:lnSpc>
                <a:spcPct val="170000"/>
              </a:lnSpc>
              <a:buFont typeface="Arial" panose="020B0604020202020204" pitchFamily="34" charset="0"/>
              <a:buChar char="•"/>
            </a:pPr>
            <a:r>
              <a:rPr lang="en-US" b="0" i="0" dirty="0">
                <a:solidFill>
                  <a:srgbClr val="444444"/>
                </a:solidFill>
                <a:effectLst/>
                <a:latin typeface="Source Sans Pro" panose="020B0503030403020204" pitchFamily="34" charset="0"/>
              </a:rPr>
              <a:t>(</a:t>
            </a:r>
            <a:r>
              <a:rPr lang="en-US" b="0" i="1" dirty="0">
                <a:solidFill>
                  <a:srgbClr val="4D5156"/>
                </a:solidFill>
                <a:effectLst/>
                <a:latin typeface="Google Sans"/>
              </a:rPr>
              <a:t>The Ministry of MSME has notified a one page Udyog Aadhar Memorandum (UAM) through a Gazette of India on 18.09. 2015 as part of initiative to ease of Registration of MSMEs. ➢ </a:t>
            </a:r>
            <a:r>
              <a:rPr lang="en-US" b="0" i="1" dirty="0">
                <a:solidFill>
                  <a:srgbClr val="040C28"/>
                </a:solidFill>
                <a:effectLst/>
                <a:latin typeface="Google Sans"/>
              </a:rPr>
              <a:t>The UAM replaces Entrepreneur Memorandum Part EM I and EM II</a:t>
            </a:r>
            <a:r>
              <a:rPr lang="en-US" b="0" i="1" dirty="0">
                <a:solidFill>
                  <a:srgbClr val="4D5156"/>
                </a:solidFill>
                <a:effectLst/>
                <a:latin typeface="Google Sans"/>
              </a:rPr>
              <a:t> ➢ Filing of UAM is optional for MSMEs . It is compulsory for Medium Enterprises.)</a:t>
            </a:r>
            <a:endParaRPr lang="en-US" b="0" i="1" dirty="0">
              <a:solidFill>
                <a:srgbClr val="444444"/>
              </a:solidFill>
              <a:effectLst/>
              <a:latin typeface="Source Sans Pro" panose="020B0503030403020204" pitchFamily="34" charset="0"/>
            </a:endParaRPr>
          </a:p>
          <a:p>
            <a:pPr algn="just">
              <a:lnSpc>
                <a:spcPct val="170000"/>
              </a:lnSpc>
              <a:buFont typeface="Arial" panose="020B0604020202020204" pitchFamily="34" charset="0"/>
              <a:buChar char="•"/>
            </a:pPr>
            <a:r>
              <a:rPr lang="en-US" b="0" i="0" dirty="0">
                <a:solidFill>
                  <a:srgbClr val="444444"/>
                </a:solidFill>
                <a:effectLst/>
                <a:latin typeface="Source Sans Pro" panose="020B0503030403020204" pitchFamily="34" charset="0"/>
              </a:rPr>
              <a:t>No enterprise shall file more than one Udyam Registration. However, any number of activities including manufacturing or service or both may be specified or added in one Registration.</a:t>
            </a:r>
          </a:p>
          <a:p>
            <a:endParaRPr lang="en-IN" dirty="0"/>
          </a:p>
        </p:txBody>
      </p:sp>
    </p:spTree>
    <p:extLst>
      <p:ext uri="{BB962C8B-B14F-4D97-AF65-F5344CB8AC3E}">
        <p14:creationId xmlns:p14="http://schemas.microsoft.com/office/powerpoint/2010/main" val="2665280543"/>
      </p:ext>
    </p:extLst>
  </p:cSld>
  <p:clrMapOvr>
    <a:overrideClrMapping bg1="lt1" tx1="dk1" bg2="lt2" tx2="dk2" accent1="accent1" accent2="accent2" accent3="accent3" accent4="accent4" accent5="accent5" accent6="accent6" hlink="hlink" folHlink="folHlink"/>
  </p:clrMapOvr>
</p:sld>
</file>

<file path=ppt/slides/slide3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BDAF79-450A-D7A9-F41A-949023B9A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386080"/>
            <a:ext cx="10647680" cy="647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835834"/>
      </p:ext>
    </p:extLst>
  </p:cSld>
  <p:clrMapOvr>
    <a:overrideClrMapping bg1="lt1" tx1="dk1" bg2="lt2" tx2="dk2" accent1="accent1" accent2="accent2" accent3="accent3" accent4="accent4" accent5="accent5" accent6="accent6" hlink="hlink" folHlink="folHlink"/>
  </p:clrMapOvr>
</p:sld>
</file>

<file path=ppt/slides/slide3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BF16-26AD-7C34-1272-7CE9E3487AE4}"/>
              </a:ext>
            </a:extLst>
          </p:cNvPr>
          <p:cNvSpPr>
            <a:spLocks noGrp="1"/>
          </p:cNvSpPr>
          <p:nvPr>
            <p:ph type="title"/>
          </p:nvPr>
        </p:nvSpPr>
        <p:spPr/>
        <p:txBody>
          <a:bodyPr>
            <a:normAutofit fontScale="90000"/>
          </a:bodyPr>
          <a:lstStyle/>
          <a:p>
            <a:r>
              <a:rPr lang="en-US" sz="3600" b="1" i="0" dirty="0">
                <a:solidFill>
                  <a:srgbClr val="2C4964"/>
                </a:solidFill>
                <a:effectLst/>
                <a:latin typeface="Source Sans Pro" panose="020B0503030403020204" pitchFamily="34" charset="0"/>
              </a:rPr>
              <a:t>Register a Micro, Small and Medium Enterprise</a:t>
            </a:r>
            <a:br>
              <a:rPr lang="en-US" b="1" i="0" dirty="0">
                <a:solidFill>
                  <a:srgbClr val="2C4964"/>
                </a:solidFill>
                <a:effectLst/>
                <a:latin typeface="Source Sans Pro" panose="020B0503030403020204" pitchFamily="34" charset="0"/>
              </a:rPr>
            </a:br>
            <a:endParaRPr lang="en-IN" dirty="0"/>
          </a:p>
        </p:txBody>
      </p:sp>
      <p:sp>
        <p:nvSpPr>
          <p:cNvPr id="3" name="Content Placeholder 2">
            <a:extLst>
              <a:ext uri="{FF2B5EF4-FFF2-40B4-BE49-F238E27FC236}">
                <a16:creationId xmlns:a16="http://schemas.microsoft.com/office/drawing/2014/main" id="{CFB8F9CF-22B9-F0D4-2496-6771FE903EA9}"/>
              </a:ext>
            </a:extLst>
          </p:cNvPr>
          <p:cNvSpPr>
            <a:spLocks noGrp="1"/>
          </p:cNvSpPr>
          <p:nvPr>
            <p:ph idx="1"/>
          </p:nvPr>
        </p:nvSpPr>
        <p:spPr/>
        <p:txBody>
          <a:bodyPr>
            <a:normAutofit fontScale="85000" lnSpcReduction="10000"/>
          </a:bodyPr>
          <a:lstStyle/>
          <a:p>
            <a:pPr algn="just">
              <a:lnSpc>
                <a:spcPct val="150000"/>
              </a:lnSpc>
              <a:buFont typeface="Arial" panose="020B0604020202020204" pitchFamily="34" charset="0"/>
              <a:buChar char="•"/>
            </a:pPr>
            <a:r>
              <a:rPr lang="en-US" b="0" i="0" dirty="0">
                <a:solidFill>
                  <a:srgbClr val="212529"/>
                </a:solidFill>
                <a:effectLst/>
                <a:latin typeface="Source Sans Pro" panose="020B0503030403020204" pitchFamily="34" charset="0"/>
              </a:rPr>
              <a:t> Any person who intends to establish a micro, small or medium enterprise may file Udyam Registration online in the Udyam Registration portal, based on self-declaration with no requirement to upload documents, papers, certificates or proof.</a:t>
            </a:r>
          </a:p>
          <a:p>
            <a:pPr algn="just">
              <a:lnSpc>
                <a:spcPct val="150000"/>
              </a:lnSpc>
              <a:buFont typeface="Arial" panose="020B0604020202020204" pitchFamily="34" charset="0"/>
              <a:buChar char="•"/>
            </a:pPr>
            <a:r>
              <a:rPr lang="en-US" b="0" i="0" dirty="0">
                <a:solidFill>
                  <a:srgbClr val="212529"/>
                </a:solidFill>
                <a:effectLst/>
                <a:latin typeface="Source Sans Pro" panose="020B0503030403020204" pitchFamily="34" charset="0"/>
              </a:rPr>
              <a:t> On registration, an enterprise (referred to as “Udyam” in the Udyam Registration portal) will be assigned a permanent identity number to be known as “‘Udyam Registration Number”.</a:t>
            </a:r>
          </a:p>
          <a:p>
            <a:pPr algn="just">
              <a:lnSpc>
                <a:spcPct val="150000"/>
              </a:lnSpc>
              <a:buFont typeface="Arial" panose="020B0604020202020204" pitchFamily="34" charset="0"/>
              <a:buChar char="•"/>
            </a:pPr>
            <a:r>
              <a:rPr lang="en-US" b="0" i="0" dirty="0">
                <a:solidFill>
                  <a:srgbClr val="212529"/>
                </a:solidFill>
                <a:effectLst/>
                <a:latin typeface="Source Sans Pro" panose="020B0503030403020204" pitchFamily="34" charset="0"/>
              </a:rPr>
              <a:t> An e-certificate, namely, “Udyam Registration Certificate” shall be issued on completion of the registration process.</a:t>
            </a:r>
          </a:p>
          <a:p>
            <a:pPr algn="just">
              <a:lnSpc>
                <a:spcPct val="150000"/>
              </a:lnSpc>
            </a:pPr>
            <a:endParaRPr lang="en-IN" dirty="0"/>
          </a:p>
        </p:txBody>
      </p:sp>
    </p:spTree>
    <p:extLst>
      <p:ext uri="{BB962C8B-B14F-4D97-AF65-F5344CB8AC3E}">
        <p14:creationId xmlns:p14="http://schemas.microsoft.com/office/powerpoint/2010/main" val="1243137214"/>
      </p:ext>
    </p:extLst>
  </p:cSld>
  <p:clrMapOvr>
    <a:overrideClrMapping bg1="lt1" tx1="dk1" bg2="lt2" tx2="dk2" accent1="accent1" accent2="accent2" accent3="accent3" accent4="accent4" accent5="accent5" accent6="accent6" hlink="hlink" folHlink="folHlink"/>
  </p:clrMapOvr>
</p:sld>
</file>

<file path=ppt/slides/slide3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C4DE-1267-FE9A-7367-493D9543C87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E52BFF5-F056-E864-40F1-7CAD4C9A05D3}"/>
              </a:ext>
            </a:extLst>
          </p:cNvPr>
          <p:cNvSpPr>
            <a:spLocks noGrp="1"/>
          </p:cNvSpPr>
          <p:nvPr>
            <p:ph idx="1"/>
          </p:nvPr>
        </p:nvSpPr>
        <p:spPr/>
        <p:txBody>
          <a:bodyPr/>
          <a:lstStyle/>
          <a:p>
            <a:pPr algn="just">
              <a:lnSpc>
                <a:spcPct val="150000"/>
              </a:lnSpc>
            </a:pPr>
            <a:r>
              <a:rPr lang="en-US" b="0" i="0" dirty="0">
                <a:solidFill>
                  <a:srgbClr val="404040"/>
                </a:solidFill>
                <a:effectLst/>
                <a:latin typeface="roboto flex"/>
              </a:rPr>
              <a:t>While exporting is not a new concept, for a new business owner, starting an export business could be daunting. </a:t>
            </a:r>
          </a:p>
          <a:p>
            <a:pPr algn="just">
              <a:lnSpc>
                <a:spcPct val="150000"/>
              </a:lnSpc>
            </a:pPr>
            <a:r>
              <a:rPr lang="en-US" b="0" i="0" dirty="0">
                <a:solidFill>
                  <a:srgbClr val="404040"/>
                </a:solidFill>
                <a:effectLst/>
                <a:latin typeface="roboto flex"/>
              </a:rPr>
              <a:t>Even though several government initiatives support </a:t>
            </a:r>
            <a:r>
              <a:rPr lang="en-US" dirty="0">
                <a:latin typeface="roboto flex"/>
              </a:rPr>
              <a:t>MSME exports</a:t>
            </a:r>
            <a:r>
              <a:rPr lang="en-US" b="0" i="0" dirty="0">
                <a:solidFill>
                  <a:srgbClr val="404040"/>
                </a:solidFill>
                <a:effectLst/>
                <a:latin typeface="roboto flex"/>
              </a:rPr>
              <a:t>, the perceived complexity of the process keeps many businesses limited to the domestic market</a:t>
            </a:r>
          </a:p>
          <a:p>
            <a:pPr algn="just">
              <a:lnSpc>
                <a:spcPct val="150000"/>
              </a:lnSpc>
            </a:pPr>
            <a:endParaRPr lang="en-IN" dirty="0"/>
          </a:p>
        </p:txBody>
      </p:sp>
    </p:spTree>
    <p:extLst>
      <p:ext uri="{BB962C8B-B14F-4D97-AF65-F5344CB8AC3E}">
        <p14:creationId xmlns:p14="http://schemas.microsoft.com/office/powerpoint/2010/main" val="1117846705"/>
      </p:ext>
    </p:extLst>
  </p:cSld>
  <p:clrMapOvr>
    <a:overrideClrMapping bg1="lt1" tx1="dk1" bg2="lt2" tx2="dk2" accent1="accent1" accent2="accent2" accent3="accent3" accent4="accent4" accent5="accent5" accent6="accent6" hlink="hlink" folHlink="folHlink"/>
  </p:clrMapOvr>
</p:sld>
</file>

<file path=ppt/slides/slide31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A4A4-6984-3C53-374F-1FD6A69E16BD}"/>
              </a:ext>
            </a:extLst>
          </p:cNvPr>
          <p:cNvSpPr>
            <a:spLocks noGrp="1"/>
          </p:cNvSpPr>
          <p:nvPr>
            <p:ph type="title"/>
          </p:nvPr>
        </p:nvSpPr>
        <p:spPr>
          <a:xfrm>
            <a:off x="609600" y="704088"/>
            <a:ext cx="10972800" cy="880872"/>
          </a:xfrm>
        </p:spPr>
        <p:txBody>
          <a:bodyPr>
            <a:normAutofit fontScale="90000"/>
          </a:bodyPr>
          <a:lstStyle/>
          <a:p>
            <a:br>
              <a:rPr lang="en-IN" b="1" i="0" dirty="0">
                <a:solidFill>
                  <a:srgbClr val="314259"/>
                </a:solidFill>
                <a:effectLst/>
                <a:latin typeface="Gilroy"/>
              </a:rPr>
            </a:br>
            <a:r>
              <a:rPr lang="en-IN" b="1" i="0" dirty="0">
                <a:solidFill>
                  <a:srgbClr val="314259"/>
                </a:solidFill>
                <a:effectLst/>
                <a:latin typeface="Gilroy"/>
              </a:rPr>
              <a:t>MSME REGISTRATION ELIGIBILITY</a:t>
            </a:r>
            <a:endParaRPr lang="en-IN" dirty="0"/>
          </a:p>
        </p:txBody>
      </p:sp>
      <p:sp>
        <p:nvSpPr>
          <p:cNvPr id="3" name="Content Placeholder 2">
            <a:extLst>
              <a:ext uri="{FF2B5EF4-FFF2-40B4-BE49-F238E27FC236}">
                <a16:creationId xmlns:a16="http://schemas.microsoft.com/office/drawing/2014/main" id="{11D9B8B1-ACFD-246A-E5F4-D9FC0F0F58E4}"/>
              </a:ext>
            </a:extLst>
          </p:cNvPr>
          <p:cNvSpPr>
            <a:spLocks noGrp="1"/>
          </p:cNvSpPr>
          <p:nvPr>
            <p:ph idx="1"/>
          </p:nvPr>
        </p:nvSpPr>
        <p:spPr>
          <a:xfrm>
            <a:off x="609600" y="1727200"/>
            <a:ext cx="10972800" cy="4866640"/>
          </a:xfrm>
        </p:spPr>
        <p:txBody>
          <a:bodyPr>
            <a:normAutofit fontScale="62500" lnSpcReduction="20000"/>
          </a:bodyPr>
          <a:lstStyle/>
          <a:p>
            <a:pPr algn="just">
              <a:lnSpc>
                <a:spcPct val="160000"/>
              </a:lnSpc>
            </a:pPr>
            <a:r>
              <a:rPr lang="en-US" b="1" i="0" dirty="0">
                <a:solidFill>
                  <a:srgbClr val="314259"/>
                </a:solidFill>
                <a:effectLst/>
                <a:latin typeface="Gilroy"/>
              </a:rPr>
              <a:t>All manufacturing, service industries, wholesale, and retail trade that fulfil the revised MSME classification criteria of annual turnover and investment can apply for MSME registration.</a:t>
            </a:r>
            <a:r>
              <a:rPr lang="en-US" b="0" i="0" dirty="0">
                <a:solidFill>
                  <a:srgbClr val="314259"/>
                </a:solidFill>
                <a:effectLst/>
                <a:latin typeface="Gilroy"/>
              </a:rPr>
              <a:t> </a:t>
            </a:r>
          </a:p>
          <a:p>
            <a:pPr algn="just">
              <a:lnSpc>
                <a:spcPct val="160000"/>
              </a:lnSpc>
            </a:pPr>
            <a:r>
              <a:rPr lang="en-US" b="0" i="0" dirty="0">
                <a:solidFill>
                  <a:srgbClr val="314259"/>
                </a:solidFill>
                <a:effectLst/>
                <a:latin typeface="Gilroy"/>
              </a:rPr>
              <a:t>Thus, the MSME registration eligibility depends on an entity’s annual turnover and investment. The following entities are eligible for MSME registration:</a:t>
            </a:r>
          </a:p>
          <a:p>
            <a:pPr algn="just">
              <a:lnSpc>
                <a:spcPct val="160000"/>
              </a:lnSpc>
              <a:buFont typeface="Arial" panose="020B0604020202020204" pitchFamily="34" charset="0"/>
              <a:buChar char="•"/>
            </a:pPr>
            <a:r>
              <a:rPr lang="en-US" b="0" i="0" dirty="0">
                <a:solidFill>
                  <a:srgbClr val="314259"/>
                </a:solidFill>
                <a:effectLst/>
                <a:latin typeface="Gilroy"/>
              </a:rPr>
              <a:t>Individuals, startups, business owners, and entrepreneurs</a:t>
            </a:r>
          </a:p>
          <a:p>
            <a:pPr algn="just">
              <a:lnSpc>
                <a:spcPct val="160000"/>
              </a:lnSpc>
              <a:buFont typeface="Arial" panose="020B0604020202020204" pitchFamily="34" charset="0"/>
              <a:buChar char="•"/>
            </a:pPr>
            <a:r>
              <a:rPr lang="en-US" b="0" i="0" dirty="0">
                <a:solidFill>
                  <a:srgbClr val="314259"/>
                </a:solidFill>
                <a:effectLst/>
                <a:latin typeface="Gilroy"/>
              </a:rPr>
              <a:t>Private and public limited companies</a:t>
            </a:r>
          </a:p>
          <a:p>
            <a:pPr algn="just">
              <a:lnSpc>
                <a:spcPct val="160000"/>
              </a:lnSpc>
              <a:buFont typeface="Arial" panose="020B0604020202020204" pitchFamily="34" charset="0"/>
              <a:buChar char="•"/>
            </a:pPr>
            <a:r>
              <a:rPr lang="en-US" b="0" i="0" dirty="0">
                <a:solidFill>
                  <a:srgbClr val="314259"/>
                </a:solidFill>
                <a:effectLst/>
                <a:latin typeface="Gilroy"/>
              </a:rPr>
              <a:t>Sole proprietorship</a:t>
            </a:r>
          </a:p>
          <a:p>
            <a:pPr algn="just">
              <a:lnSpc>
                <a:spcPct val="160000"/>
              </a:lnSpc>
              <a:buFont typeface="Arial" panose="020B0604020202020204" pitchFamily="34" charset="0"/>
              <a:buChar char="•"/>
            </a:pPr>
            <a:r>
              <a:rPr lang="en-US" b="0" i="0" dirty="0">
                <a:solidFill>
                  <a:srgbClr val="314259"/>
                </a:solidFill>
                <a:effectLst/>
                <a:latin typeface="Gilroy"/>
              </a:rPr>
              <a:t>Partnership firm</a:t>
            </a:r>
          </a:p>
          <a:p>
            <a:pPr algn="just">
              <a:lnSpc>
                <a:spcPct val="160000"/>
              </a:lnSpc>
              <a:buFont typeface="Arial" panose="020B0604020202020204" pitchFamily="34" charset="0"/>
              <a:buChar char="•"/>
            </a:pPr>
            <a:r>
              <a:rPr lang="en-US" b="0" i="0" dirty="0">
                <a:solidFill>
                  <a:srgbClr val="314259"/>
                </a:solidFill>
                <a:effectLst/>
                <a:latin typeface="Gilroy"/>
              </a:rPr>
              <a:t>Limited Liability Partnerships (LLPs)</a:t>
            </a:r>
          </a:p>
          <a:p>
            <a:pPr algn="just">
              <a:lnSpc>
                <a:spcPct val="160000"/>
              </a:lnSpc>
              <a:buFont typeface="Arial" panose="020B0604020202020204" pitchFamily="34" charset="0"/>
              <a:buChar char="•"/>
            </a:pPr>
            <a:r>
              <a:rPr lang="en-US" b="0" i="0" dirty="0">
                <a:solidFill>
                  <a:srgbClr val="314259"/>
                </a:solidFill>
                <a:effectLst/>
                <a:latin typeface="Gilroy"/>
              </a:rPr>
              <a:t>Self Help Groups (SHGs)  (</a:t>
            </a:r>
            <a:r>
              <a:rPr lang="en-US" b="0" i="0" dirty="0">
                <a:effectLst/>
                <a:latin typeface="Gilroy"/>
                <a:hlinkClick r:id="rId3">
                  <a:extLst>
                    <a:ext uri="{A12FA001-AC4F-418D-AE19-62706E023703}">
                      <ahyp:hlinkClr xmlns:ahyp="http://schemas.microsoft.com/office/drawing/2018/hyperlinkcolor" val="tx"/>
                    </a:ext>
                  </a:extLst>
                </a:hlinkClick>
              </a:rPr>
              <a:t>https://www.jetir.org/papers/JETIRP006033.pdf</a:t>
            </a:r>
            <a:r>
              <a:rPr lang="en-US" b="0" i="0" dirty="0">
                <a:effectLst/>
                <a:latin typeface="Gilroy"/>
              </a:rPr>
              <a:t>)</a:t>
            </a:r>
          </a:p>
          <a:p>
            <a:pPr algn="just">
              <a:lnSpc>
                <a:spcPct val="160000"/>
              </a:lnSpc>
              <a:buFont typeface="Arial" panose="020B0604020202020204" pitchFamily="34" charset="0"/>
              <a:buChar char="•"/>
            </a:pPr>
            <a:r>
              <a:rPr lang="en-US" b="0" i="0" dirty="0">
                <a:solidFill>
                  <a:srgbClr val="314259"/>
                </a:solidFill>
                <a:effectLst/>
                <a:latin typeface="Gilroy"/>
              </a:rPr>
              <a:t>Co-operative societies</a:t>
            </a:r>
          </a:p>
          <a:p>
            <a:pPr algn="just">
              <a:lnSpc>
                <a:spcPct val="160000"/>
              </a:lnSpc>
              <a:buFont typeface="Arial" panose="020B0604020202020204" pitchFamily="34" charset="0"/>
              <a:buChar char="•"/>
            </a:pPr>
            <a:r>
              <a:rPr lang="en-US" b="0" i="0" dirty="0">
                <a:solidFill>
                  <a:srgbClr val="314259"/>
                </a:solidFill>
                <a:effectLst/>
                <a:latin typeface="Gilroy"/>
              </a:rPr>
              <a:t>Trusts</a:t>
            </a:r>
          </a:p>
          <a:p>
            <a:endParaRPr lang="en-IN" dirty="0"/>
          </a:p>
        </p:txBody>
      </p:sp>
    </p:spTree>
    <p:extLst>
      <p:ext uri="{BB962C8B-B14F-4D97-AF65-F5344CB8AC3E}">
        <p14:creationId xmlns:p14="http://schemas.microsoft.com/office/powerpoint/2010/main" val="2387206752"/>
      </p:ext>
    </p:extLst>
  </p:cSld>
  <p:clrMapOvr>
    <a:overrideClrMapping bg1="lt1" tx1="dk1" bg2="lt2" tx2="dk2" accent1="accent1" accent2="accent2" accent3="accent3" accent4="accent4" accent5="accent5" accent6="accent6" hlink="hlink" folHlink="folHlink"/>
  </p:clrMapOvr>
</p:sld>
</file>

<file path=ppt/slides/slide3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C112-822D-8A3D-32AD-09F5BB1ABA65}"/>
              </a:ext>
            </a:extLst>
          </p:cNvPr>
          <p:cNvSpPr>
            <a:spLocks noGrp="1"/>
          </p:cNvSpPr>
          <p:nvPr>
            <p:ph type="title"/>
          </p:nvPr>
        </p:nvSpPr>
        <p:spPr/>
        <p:txBody>
          <a:bodyPr>
            <a:normAutofit fontScale="90000"/>
          </a:bodyPr>
          <a:lstStyle/>
          <a:p>
            <a:r>
              <a:rPr lang="en-US" b="1" i="0" dirty="0">
                <a:solidFill>
                  <a:srgbClr val="404040"/>
                </a:solidFill>
                <a:effectLst/>
                <a:latin typeface="roboto flex"/>
              </a:rPr>
              <a:t>Who Can Become an Exporter?</a:t>
            </a:r>
            <a:br>
              <a:rPr lang="en-US" b="1" i="0" dirty="0">
                <a:solidFill>
                  <a:srgbClr val="404040"/>
                </a:solidFill>
                <a:effectLst/>
                <a:latin typeface="roboto flex"/>
              </a:rPr>
            </a:br>
            <a:endParaRPr lang="en-IN" dirty="0"/>
          </a:p>
        </p:txBody>
      </p:sp>
      <p:sp>
        <p:nvSpPr>
          <p:cNvPr id="3" name="Content Placeholder 2">
            <a:extLst>
              <a:ext uri="{FF2B5EF4-FFF2-40B4-BE49-F238E27FC236}">
                <a16:creationId xmlns:a16="http://schemas.microsoft.com/office/drawing/2014/main" id="{843CD590-7A71-A353-C80A-FFFF0B9E67BE}"/>
              </a:ext>
            </a:extLst>
          </p:cNvPr>
          <p:cNvSpPr>
            <a:spLocks noGrp="1"/>
          </p:cNvSpPr>
          <p:nvPr>
            <p:ph idx="1"/>
          </p:nvPr>
        </p:nvSpPr>
        <p:spPr/>
        <p:txBody>
          <a:bodyPr>
            <a:normAutofit/>
          </a:bodyPr>
          <a:lstStyle/>
          <a:p>
            <a:pPr algn="just">
              <a:lnSpc>
                <a:spcPct val="150000"/>
              </a:lnSpc>
            </a:pPr>
            <a:r>
              <a:rPr lang="en-US" b="0" i="0" dirty="0">
                <a:solidFill>
                  <a:srgbClr val="404040"/>
                </a:solidFill>
                <a:effectLst/>
                <a:latin typeface="roboto flex"/>
              </a:rPr>
              <a:t>Any MSMEs can start exporting its products, given there is demand and they meet certain criteria. Exporters can explore new markets, grow their net profitability, and improve product quality when they start exporting. </a:t>
            </a:r>
          </a:p>
          <a:p>
            <a:pPr algn="just">
              <a:lnSpc>
                <a:spcPct val="150000"/>
              </a:lnSpc>
            </a:pPr>
            <a:r>
              <a:rPr lang="en-US" b="0" i="0" dirty="0">
                <a:solidFill>
                  <a:srgbClr val="404040"/>
                </a:solidFill>
                <a:effectLst/>
                <a:latin typeface="roboto flex"/>
              </a:rPr>
              <a:t>Under the Foreign Trade Policy (FTP), any person or registered business entity can become an exporter, provided they satisfy the given prerequisites defined by the government. </a:t>
            </a:r>
          </a:p>
        </p:txBody>
      </p:sp>
    </p:spTree>
    <p:extLst>
      <p:ext uri="{BB962C8B-B14F-4D97-AF65-F5344CB8AC3E}">
        <p14:creationId xmlns:p14="http://schemas.microsoft.com/office/powerpoint/2010/main" val="159005399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1B65-13E9-41B6-AAD3-FD59DF0E97B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AE4FCBD-7ED4-3B2E-BAD2-431904BC114E}"/>
              </a:ext>
            </a:extLst>
          </p:cNvPr>
          <p:cNvSpPr>
            <a:spLocks noGrp="1"/>
          </p:cNvSpPr>
          <p:nvPr>
            <p:ph idx="1"/>
          </p:nvPr>
        </p:nvSpPr>
        <p:spPr/>
        <p:txBody>
          <a:bodyPr>
            <a:normAutofit fontScale="62500" lnSpcReduction="20000"/>
          </a:bodyPr>
          <a:lstStyle/>
          <a:p>
            <a:pPr algn="just" fontAlgn="base">
              <a:lnSpc>
                <a:spcPct val="170000"/>
              </a:lnSpc>
            </a:pPr>
            <a:r>
              <a:rPr lang="en-US" b="1" i="0" u="sng" dirty="0">
                <a:effectLst/>
                <a:highlight>
                  <a:srgbClr val="FFFFFF"/>
                </a:highlight>
                <a:latin typeface="inherit"/>
              </a:rPr>
              <a:t>Second Type – No Norms/Self-declaration basis</a:t>
            </a:r>
            <a:endParaRPr lang="en-US" b="1" i="0" dirty="0">
              <a:effectLst/>
              <a:highlight>
                <a:srgbClr val="FFFFFF"/>
              </a:highlight>
              <a:latin typeface="Montserrat" panose="00000500000000000000" pitchFamily="2" charset="0"/>
            </a:endParaRPr>
          </a:p>
          <a:p>
            <a:pPr algn="just" fontAlgn="base">
              <a:lnSpc>
                <a:spcPct val="170000"/>
              </a:lnSpc>
            </a:pPr>
            <a:r>
              <a:rPr lang="en-US" b="0" i="0" dirty="0">
                <a:solidFill>
                  <a:srgbClr val="2C2C2C"/>
                </a:solidFill>
                <a:effectLst/>
                <a:highlight>
                  <a:srgbClr val="FFFFFF"/>
                </a:highlight>
                <a:latin typeface="Montserrat" panose="00000500000000000000" pitchFamily="2" charset="0"/>
              </a:rPr>
              <a:t>For example, your export item is Solar Modules, for which the major raw material is solar cells.</a:t>
            </a:r>
          </a:p>
          <a:p>
            <a:pPr algn="just" fontAlgn="base">
              <a:lnSpc>
                <a:spcPct val="170000"/>
              </a:lnSpc>
            </a:pPr>
            <a:r>
              <a:rPr lang="en-US" b="0" i="0" dirty="0">
                <a:solidFill>
                  <a:srgbClr val="2C2C2C"/>
                </a:solidFill>
                <a:effectLst/>
                <a:highlight>
                  <a:srgbClr val="FFFFFF"/>
                </a:highlight>
                <a:latin typeface="Montserrat" panose="00000500000000000000" pitchFamily="2" charset="0"/>
              </a:rPr>
              <a:t>Solar Modules are currently not covered under SION, but you can still get an advance license for duty free import of solar cells under No norms/self-declaration basis.</a:t>
            </a:r>
          </a:p>
          <a:p>
            <a:pPr algn="just" fontAlgn="base">
              <a:lnSpc>
                <a:spcPct val="170000"/>
              </a:lnSpc>
            </a:pPr>
            <a:r>
              <a:rPr lang="en-US" b="0" i="0" dirty="0">
                <a:solidFill>
                  <a:srgbClr val="2C2C2C"/>
                </a:solidFill>
                <a:effectLst/>
                <a:highlight>
                  <a:srgbClr val="FFFFFF"/>
                </a:highlight>
                <a:latin typeface="Montserrat" panose="00000500000000000000" pitchFamily="2" charset="0"/>
              </a:rPr>
              <a:t>Here self-declaration means that you declare to the Govt. how many solar cells you would need for making 1 no. of solar module. The DGFT will issue an AA on self-declaration basis.</a:t>
            </a:r>
          </a:p>
          <a:p>
            <a:pPr algn="just" fontAlgn="base">
              <a:lnSpc>
                <a:spcPct val="170000"/>
              </a:lnSpc>
            </a:pPr>
            <a:r>
              <a:rPr lang="en-US" b="0" i="0" dirty="0">
                <a:solidFill>
                  <a:srgbClr val="2C2C2C"/>
                </a:solidFill>
                <a:effectLst/>
                <a:highlight>
                  <a:srgbClr val="FFFFFF"/>
                </a:highlight>
                <a:latin typeface="Montserrat" panose="00000500000000000000" pitchFamily="2" charset="0"/>
              </a:rPr>
              <a:t>However, the entire application will then go to the Norms Committee in DGFT Delhi for Ratification of </a:t>
            </a:r>
            <a:r>
              <a:rPr lang="en-US" b="1" dirty="0">
                <a:solidFill>
                  <a:srgbClr val="2C2C2C"/>
                </a:solidFill>
                <a:highlight>
                  <a:srgbClr val="FFFFFF"/>
                </a:highlight>
                <a:latin typeface="inherit"/>
              </a:rPr>
              <a:t>Norms/Fixation of Norms</a:t>
            </a:r>
            <a:r>
              <a:rPr lang="en-US" b="0" i="0" dirty="0">
                <a:solidFill>
                  <a:srgbClr val="2C2C2C"/>
                </a:solidFill>
                <a:effectLst/>
                <a:highlight>
                  <a:srgbClr val="FFFFFF"/>
                </a:highlight>
                <a:latin typeface="Montserrat" panose="00000500000000000000" pitchFamily="2" charset="0"/>
              </a:rPr>
              <a:t>. Here the Norms committee will decide whether the wastage proportion that you asked for is genuine or not? If not, they may reduce the duty free quantities and ratify the norms accordingly. For example, if, you have asked for 2% wastage in solar cells due to process loss, then the NC may allow entire 2% or can reduce it to 0.5 or 1% and fix the ad-hoc norms accordingly.</a:t>
            </a:r>
          </a:p>
          <a:p>
            <a:pPr algn="just">
              <a:lnSpc>
                <a:spcPct val="170000"/>
              </a:lnSpc>
            </a:pPr>
            <a:endParaRPr lang="en-IN" dirty="0"/>
          </a:p>
        </p:txBody>
      </p:sp>
    </p:spTree>
    <p:extLst>
      <p:ext uri="{BB962C8B-B14F-4D97-AF65-F5344CB8AC3E}">
        <p14:creationId xmlns:p14="http://schemas.microsoft.com/office/powerpoint/2010/main" val="4047542416"/>
      </p:ext>
    </p:extLst>
  </p:cSld>
  <p:clrMapOvr>
    <a:overrideClrMapping bg1="lt1" tx1="dk1" bg2="lt2" tx2="dk2" accent1="accent1" accent2="accent2" accent3="accent3" accent4="accent4" accent5="accent5" accent6="accent6" hlink="hlink" folHlink="folHlink"/>
  </p:clrMapOvr>
</p:sld>
</file>

<file path=ppt/slides/slide3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9DE6-7DF6-94D1-A2CD-684F68EE5651}"/>
              </a:ext>
            </a:extLst>
          </p:cNvPr>
          <p:cNvSpPr>
            <a:spLocks noGrp="1"/>
          </p:cNvSpPr>
          <p:nvPr>
            <p:ph type="title"/>
          </p:nvPr>
        </p:nvSpPr>
        <p:spPr>
          <a:xfrm>
            <a:off x="609600" y="704088"/>
            <a:ext cx="10972800" cy="79959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6729242F-46CF-CFF7-5044-30AEEC26F592}"/>
              </a:ext>
            </a:extLst>
          </p:cNvPr>
          <p:cNvSpPr>
            <a:spLocks noGrp="1"/>
          </p:cNvSpPr>
          <p:nvPr>
            <p:ph idx="1"/>
          </p:nvPr>
        </p:nvSpPr>
        <p:spPr>
          <a:xfrm>
            <a:off x="609600" y="1778000"/>
            <a:ext cx="10972800" cy="4546600"/>
          </a:xfrm>
        </p:spPr>
        <p:txBody>
          <a:bodyPr>
            <a:normAutofit fontScale="70000" lnSpcReduction="20000"/>
          </a:bodyPr>
          <a:lstStyle/>
          <a:p>
            <a:pPr algn="just">
              <a:lnSpc>
                <a:spcPct val="170000"/>
              </a:lnSpc>
            </a:pPr>
            <a:r>
              <a:rPr lang="en-US" b="0" i="0" dirty="0">
                <a:solidFill>
                  <a:srgbClr val="404040"/>
                </a:solidFill>
                <a:effectLst/>
                <a:latin typeface="roboto flex"/>
              </a:rPr>
              <a:t>For MSMEs, these requirements include:</a:t>
            </a:r>
            <a:endParaRPr lang="en-IN" dirty="0"/>
          </a:p>
          <a:p>
            <a:pPr algn="just">
              <a:lnSpc>
                <a:spcPct val="170000"/>
              </a:lnSpc>
              <a:buFont typeface="Arial" panose="020B0604020202020204" pitchFamily="34" charset="0"/>
              <a:buChar char="•"/>
            </a:pPr>
            <a:r>
              <a:rPr lang="en-US" b="1" i="0" dirty="0">
                <a:solidFill>
                  <a:srgbClr val="404040"/>
                </a:solidFill>
                <a:effectLst/>
                <a:latin typeface="roboto flex"/>
              </a:rPr>
              <a:t>Business registration:</a:t>
            </a:r>
            <a:r>
              <a:rPr lang="en-US" b="0" i="0" dirty="0">
                <a:solidFill>
                  <a:srgbClr val="404040"/>
                </a:solidFill>
                <a:effectLst/>
                <a:latin typeface="roboto flex"/>
              </a:rPr>
              <a:t> MSMEs registered as a sole proprietorship, partnership business, limited liability company, or company are eligible to export.</a:t>
            </a:r>
          </a:p>
          <a:p>
            <a:pPr algn="just">
              <a:lnSpc>
                <a:spcPct val="170000"/>
              </a:lnSpc>
              <a:buFont typeface="Arial" panose="020B0604020202020204" pitchFamily="34" charset="0"/>
              <a:buChar char="•"/>
            </a:pPr>
            <a:r>
              <a:rPr lang="en-US" b="1" i="0" dirty="0">
                <a:solidFill>
                  <a:srgbClr val="404040"/>
                </a:solidFill>
                <a:effectLst/>
                <a:latin typeface="roboto flex"/>
              </a:rPr>
              <a:t>Business bank account:</a:t>
            </a:r>
            <a:r>
              <a:rPr lang="en-US" b="0" i="0" dirty="0">
                <a:solidFill>
                  <a:srgbClr val="404040"/>
                </a:solidFill>
                <a:effectLst/>
                <a:latin typeface="roboto flex"/>
              </a:rPr>
              <a:t> Although every MSME already has a linked business account for export purposes, it is best to have a current account with a bank </a:t>
            </a:r>
            <a:r>
              <a:rPr lang="en-US" b="0" i="0" dirty="0" err="1">
                <a:solidFill>
                  <a:srgbClr val="404040"/>
                </a:solidFill>
                <a:effectLst/>
                <a:latin typeface="roboto flex"/>
              </a:rPr>
              <a:t>authorised</a:t>
            </a:r>
            <a:r>
              <a:rPr lang="en-US" b="0" i="0" dirty="0">
                <a:solidFill>
                  <a:srgbClr val="404040"/>
                </a:solidFill>
                <a:effectLst/>
                <a:latin typeface="roboto flex"/>
              </a:rPr>
              <a:t> to deal with foreign exchange.</a:t>
            </a:r>
          </a:p>
          <a:p>
            <a:pPr algn="just">
              <a:lnSpc>
                <a:spcPct val="170000"/>
              </a:lnSpc>
              <a:buFont typeface="Arial" panose="020B0604020202020204" pitchFamily="34" charset="0"/>
              <a:buChar char="•"/>
            </a:pPr>
            <a:r>
              <a:rPr lang="en-US" b="1" i="0" dirty="0">
                <a:solidFill>
                  <a:srgbClr val="404040"/>
                </a:solidFill>
                <a:effectLst/>
                <a:latin typeface="roboto flex"/>
              </a:rPr>
              <a:t>Linked PAN:</a:t>
            </a:r>
            <a:r>
              <a:rPr lang="en-US" b="0" i="0" dirty="0">
                <a:solidFill>
                  <a:srgbClr val="404040"/>
                </a:solidFill>
                <a:effectLst/>
                <a:latin typeface="roboto flex"/>
              </a:rPr>
              <a:t> The MSME owner's PAN (Permanent Account Number) must be linked to the business before starting an export business.</a:t>
            </a:r>
          </a:p>
          <a:p>
            <a:pPr algn="just">
              <a:lnSpc>
                <a:spcPct val="170000"/>
              </a:lnSpc>
              <a:buFont typeface="Arial" panose="020B0604020202020204" pitchFamily="34" charset="0"/>
              <a:buChar char="•"/>
            </a:pPr>
            <a:r>
              <a:rPr lang="en-US" b="1" i="0" dirty="0">
                <a:solidFill>
                  <a:srgbClr val="404040"/>
                </a:solidFill>
                <a:effectLst/>
                <a:latin typeface="roboto flex"/>
              </a:rPr>
              <a:t>Import Export Code (IEC) Number:</a:t>
            </a:r>
            <a:r>
              <a:rPr lang="en-US" b="0" i="0" dirty="0">
                <a:solidFill>
                  <a:srgbClr val="404040"/>
                </a:solidFill>
                <a:effectLst/>
                <a:latin typeface="roboto flex"/>
              </a:rPr>
              <a:t> An IEC is a unique, 10-digit, alpha-numeric code that is issued on the basis of the MSME’s PAN number. </a:t>
            </a:r>
          </a:p>
          <a:p>
            <a:pPr algn="just">
              <a:lnSpc>
                <a:spcPct val="170000"/>
              </a:lnSpc>
              <a:buFont typeface="Arial" panose="020B0604020202020204" pitchFamily="34" charset="0"/>
              <a:buChar char="•"/>
            </a:pPr>
            <a:r>
              <a:rPr lang="en-US" b="0" i="0" dirty="0">
                <a:solidFill>
                  <a:srgbClr val="404040"/>
                </a:solidFill>
                <a:effectLst/>
                <a:latin typeface="roboto flex"/>
              </a:rPr>
              <a:t>As per the FTP, it is mandatory to have an IEC number for conducting any import-export business.</a:t>
            </a:r>
          </a:p>
          <a:p>
            <a:pPr algn="just">
              <a:lnSpc>
                <a:spcPct val="170000"/>
              </a:lnSpc>
            </a:pPr>
            <a:endParaRPr lang="en-IN" dirty="0"/>
          </a:p>
        </p:txBody>
      </p:sp>
    </p:spTree>
    <p:extLst>
      <p:ext uri="{BB962C8B-B14F-4D97-AF65-F5344CB8AC3E}">
        <p14:creationId xmlns:p14="http://schemas.microsoft.com/office/powerpoint/2010/main" val="1013501533"/>
      </p:ext>
    </p:extLst>
  </p:cSld>
  <p:clrMapOvr>
    <a:overrideClrMapping bg1="lt1" tx1="dk1" bg2="lt2" tx2="dk2" accent1="accent1" accent2="accent2" accent3="accent3" accent4="accent4" accent5="accent5" accent6="accent6" hlink="hlink" folHlink="folHlink"/>
  </p:clrMapOvr>
</p:sld>
</file>

<file path=ppt/slides/slide32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C7BB-A0C9-255B-FB48-2FC63C3D8BA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A5772E8-C67B-1A26-B092-EA31AC813048}"/>
              </a:ext>
            </a:extLst>
          </p:cNvPr>
          <p:cNvSpPr>
            <a:spLocks noGrp="1"/>
          </p:cNvSpPr>
          <p:nvPr>
            <p:ph idx="1"/>
          </p:nvPr>
        </p:nvSpPr>
        <p:spPr/>
        <p:txBody>
          <a:bodyPr>
            <a:normAutofit fontScale="92500"/>
          </a:bodyPr>
          <a:lstStyle/>
          <a:p>
            <a:pPr algn="l">
              <a:buFont typeface="Arial" panose="020B0604020202020204" pitchFamily="34" charset="0"/>
              <a:buChar char="•"/>
            </a:pPr>
            <a:r>
              <a:rPr lang="en-US" b="1" i="0" dirty="0">
                <a:solidFill>
                  <a:srgbClr val="404040"/>
                </a:solidFill>
                <a:effectLst/>
                <a:latin typeface="roboto flex"/>
              </a:rPr>
              <a:t>Selecting Products for Exporting:</a:t>
            </a:r>
            <a:r>
              <a:rPr lang="en-US" b="0" i="0" dirty="0">
                <a:solidFill>
                  <a:srgbClr val="404040"/>
                </a:solidFill>
                <a:effectLst/>
                <a:latin typeface="roboto flex"/>
              </a:rPr>
              <a:t> While your IEC application is getting processed, you need to select the product(s) that you plan to start exporting. For MSMEs with multiple product lines, this means carefully analyzing each product and its export potential. You also need to ensure that your selected products are freely exportable and not covered in prohibited or restricted lists.</a:t>
            </a:r>
          </a:p>
          <a:p>
            <a:pPr algn="l">
              <a:buFont typeface="Arial" panose="020B0604020202020204" pitchFamily="34" charset="0"/>
              <a:buChar char="•"/>
            </a:pPr>
            <a:r>
              <a:rPr lang="en-US" b="1" i="0" dirty="0">
                <a:solidFill>
                  <a:srgbClr val="404040"/>
                </a:solidFill>
                <a:effectLst/>
                <a:latin typeface="roboto flex"/>
              </a:rPr>
              <a:t>Selecting Target Market(s):</a:t>
            </a:r>
            <a:r>
              <a:rPr lang="en-US" b="0" i="0" dirty="0">
                <a:solidFill>
                  <a:srgbClr val="404040"/>
                </a:solidFill>
                <a:effectLst/>
                <a:latin typeface="roboto flex"/>
              </a:rPr>
              <a:t> Next, you need to select your products' most viable target market. You can research multiple countries and compare them in terms of market size, competition, product quality requirements, payment terms, and special export benefits. Export promotion councils (EPCs) and Indian Missions abroad can help in gathering the required information.</a:t>
            </a:r>
          </a:p>
          <a:p>
            <a:endParaRPr lang="en-IN" dirty="0"/>
          </a:p>
        </p:txBody>
      </p:sp>
    </p:spTree>
    <p:extLst>
      <p:ext uri="{BB962C8B-B14F-4D97-AF65-F5344CB8AC3E}">
        <p14:creationId xmlns:p14="http://schemas.microsoft.com/office/powerpoint/2010/main" val="3955597778"/>
      </p:ext>
    </p:extLst>
  </p:cSld>
  <p:clrMapOvr>
    <a:overrideClrMapping bg1="lt1" tx1="dk1" bg2="lt2" tx2="dk2" accent1="accent1" accent2="accent2" accent3="accent3" accent4="accent4" accent5="accent5" accent6="accent6" hlink="hlink" folHlink="folHlink"/>
  </p:clrMapOvr>
</p:sld>
</file>

<file path=ppt/slides/slide32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683C-40A9-C0D5-22F3-2F34961A6CE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13867F6-EDE6-0F47-6D11-97EF80490112}"/>
              </a:ext>
            </a:extLst>
          </p:cNvPr>
          <p:cNvSpPr>
            <a:spLocks noGrp="1"/>
          </p:cNvSpPr>
          <p:nvPr>
            <p:ph idx="1"/>
          </p:nvPr>
        </p:nvSpPr>
        <p:spPr/>
        <p:txBody>
          <a:bodyPr>
            <a:normAutofit lnSpcReduction="10000"/>
          </a:bodyPr>
          <a:lstStyle/>
          <a:p>
            <a:pPr algn="l">
              <a:buFont typeface="Arial" panose="020B0604020202020204" pitchFamily="34" charset="0"/>
              <a:buChar char="•"/>
            </a:pPr>
            <a:r>
              <a:rPr lang="en-US" b="1" i="0" dirty="0">
                <a:solidFill>
                  <a:srgbClr val="404040"/>
                </a:solidFill>
                <a:effectLst/>
                <a:latin typeface="roboto flex"/>
              </a:rPr>
              <a:t>Finding Buyers:</a:t>
            </a:r>
            <a:r>
              <a:rPr lang="en-US" b="0" i="0" dirty="0">
                <a:solidFill>
                  <a:srgbClr val="404040"/>
                </a:solidFill>
                <a:effectLst/>
                <a:latin typeface="roboto flex"/>
              </a:rPr>
              <a:t> If you’re wondering how to start import-export business from home, the first step is to find buyers. Participate in trade fairs, buyer-seller meets, and exhibitions to find potential buyers. B2B portals, EPCs, Indian Missions abroad, and overseas Chambers of Commerce can also help you.</a:t>
            </a:r>
          </a:p>
          <a:p>
            <a:pPr algn="l">
              <a:buFont typeface="Arial" panose="020B0604020202020204" pitchFamily="34" charset="0"/>
              <a:buChar char="•"/>
            </a:pPr>
            <a:r>
              <a:rPr lang="en-US" b="1" i="0" dirty="0">
                <a:solidFill>
                  <a:srgbClr val="404040"/>
                </a:solidFill>
                <a:effectLst/>
                <a:latin typeface="roboto flex"/>
              </a:rPr>
              <a:t>Website and Sampling:</a:t>
            </a:r>
            <a:r>
              <a:rPr lang="en-US" b="0" i="0" dirty="0">
                <a:solidFill>
                  <a:srgbClr val="404040"/>
                </a:solidFill>
                <a:effectLst/>
                <a:latin typeface="roboto flex"/>
              </a:rPr>
              <a:t> To attract importers to your business, you can also start an import-export business from home and set up a multilingual website and geo-target it to countries where you wish to export. In addition, you can invest in providing customized samples to prospective customers for getting export orders. This is allowed without any limit for freely exportable items under the FTP 2015-2020.</a:t>
            </a:r>
          </a:p>
          <a:p>
            <a:endParaRPr lang="en-IN" dirty="0"/>
          </a:p>
        </p:txBody>
      </p:sp>
    </p:spTree>
    <p:extLst>
      <p:ext uri="{BB962C8B-B14F-4D97-AF65-F5344CB8AC3E}">
        <p14:creationId xmlns:p14="http://schemas.microsoft.com/office/powerpoint/2010/main" val="2445180343"/>
      </p:ext>
    </p:extLst>
  </p:cSld>
  <p:clrMapOvr>
    <a:overrideClrMapping bg1="lt1" tx1="dk1" bg2="lt2" tx2="dk2" accent1="accent1" accent2="accent2" accent3="accent3" accent4="accent4" accent5="accent5" accent6="accent6" hlink="hlink" folHlink="folHlink"/>
  </p:clrMapOvr>
</p:sld>
</file>

<file path=ppt/slides/slide32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01C3-D9D6-9837-9E8B-C449125D1C8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57C8232-9670-C5CD-F85D-0F664E3636D1}"/>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404040"/>
                </a:solidFill>
                <a:effectLst/>
                <a:latin typeface="roboto flex"/>
              </a:rPr>
              <a:t>Setting the Right Price:</a:t>
            </a:r>
            <a:r>
              <a:rPr lang="en-US" b="0" i="0" dirty="0">
                <a:solidFill>
                  <a:srgbClr val="404040"/>
                </a:solidFill>
                <a:effectLst/>
                <a:latin typeface="roboto flex"/>
              </a:rPr>
              <a:t> To export profitably and grow your customer base, your price should be competitive yet give you the best possible profit margin. Prepare an export costing sheet for all the products to be exported and then work out the pricing. Take into consideration necessary expenses like sampling, cost of production, insurance and freight (CIF), Cost and Freight (C&amp;F), and Free on Board (FOB) terms.</a:t>
            </a:r>
          </a:p>
          <a:p>
            <a:pPr algn="l">
              <a:buFont typeface="Arial" panose="020B0604020202020204" pitchFamily="34" charset="0"/>
              <a:buChar char="•"/>
            </a:pPr>
            <a:r>
              <a:rPr lang="en-US" b="1" i="0" dirty="0">
                <a:solidFill>
                  <a:srgbClr val="404040"/>
                </a:solidFill>
                <a:effectLst/>
                <a:latin typeface="roboto flex"/>
              </a:rPr>
              <a:t>Negotiating the Terms:</a:t>
            </a:r>
            <a:r>
              <a:rPr lang="en-US" b="0" i="0" dirty="0">
                <a:solidFill>
                  <a:srgbClr val="404040"/>
                </a:solidFill>
                <a:effectLst/>
                <a:latin typeface="roboto flex"/>
              </a:rPr>
              <a:t> Even if you are new to exporting, you are well within your rights to negotiate the terms of trade. Evaluate every buyer in terms of buying ability and prospects. You can also demand Letters of Credit (LOC) or advance payment while booking an order.</a:t>
            </a:r>
          </a:p>
          <a:p>
            <a:endParaRPr lang="en-IN" dirty="0"/>
          </a:p>
        </p:txBody>
      </p:sp>
    </p:spTree>
    <p:extLst>
      <p:ext uri="{BB962C8B-B14F-4D97-AF65-F5344CB8AC3E}">
        <p14:creationId xmlns:p14="http://schemas.microsoft.com/office/powerpoint/2010/main" val="140778416"/>
      </p:ext>
    </p:extLst>
  </p:cSld>
  <p:clrMapOvr>
    <a:overrideClrMapping bg1="lt1" tx1="dk1" bg2="lt2" tx2="dk2" accent1="accent1" accent2="accent2" accent3="accent3" accent4="accent4" accent5="accent5" accent6="accent6" hlink="hlink" folHlink="folHlink"/>
  </p:clrMapOvr>
</p:sld>
</file>

<file path=ppt/slides/slide32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8309-5D74-88D6-B397-A99F6D4A18A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A68E4C8-5F6A-9F41-F741-6D003159E688}"/>
              </a:ext>
            </a:extLst>
          </p:cNvPr>
          <p:cNvSpPr>
            <a:spLocks noGrp="1"/>
          </p:cNvSpPr>
          <p:nvPr>
            <p:ph idx="1"/>
          </p:nvPr>
        </p:nvSpPr>
        <p:spPr/>
        <p:txBody>
          <a:bodyPr/>
          <a:lstStyle/>
          <a:p>
            <a:r>
              <a:rPr lang="en-US" b="1" i="0" dirty="0">
                <a:solidFill>
                  <a:srgbClr val="404040"/>
                </a:solidFill>
                <a:effectLst/>
                <a:latin typeface="roboto flex"/>
              </a:rPr>
              <a:t>Covering Your Risk Through ECGC:</a:t>
            </a:r>
            <a:r>
              <a:rPr lang="en-US" b="0" i="0" dirty="0">
                <a:solidFill>
                  <a:srgbClr val="404040"/>
                </a:solidFill>
                <a:effectLst/>
                <a:latin typeface="roboto flex"/>
              </a:rPr>
              <a:t> If a buyer can provide neither LOC nor advance payment, you can protect your interest by covering the risk of payment default through ECGC (Export Credit Guarantee Corporation Limited). The ECGC provides a credit limit on the foreign buyer and protects your financial interests in case of contingencies.</a:t>
            </a:r>
          </a:p>
          <a:p>
            <a:r>
              <a:rPr lang="en-US" b="0" i="0" dirty="0">
                <a:solidFill>
                  <a:srgbClr val="404040"/>
                </a:solidFill>
                <a:effectLst/>
                <a:latin typeface="roboto flex"/>
              </a:rPr>
              <a:t> In addition to various export-promoting initiatives by the government, banking and financial institutions also provide financial assistance to aspiring exporters.</a:t>
            </a:r>
          </a:p>
          <a:p>
            <a:endParaRPr lang="en-IN" dirty="0"/>
          </a:p>
        </p:txBody>
      </p:sp>
    </p:spTree>
    <p:extLst>
      <p:ext uri="{BB962C8B-B14F-4D97-AF65-F5344CB8AC3E}">
        <p14:creationId xmlns:p14="http://schemas.microsoft.com/office/powerpoint/2010/main" val="2649462075"/>
      </p:ext>
    </p:extLst>
  </p:cSld>
  <p:clrMapOvr>
    <a:overrideClrMapping bg1="lt1" tx1="dk1" bg2="lt2" tx2="dk2" accent1="accent1" accent2="accent2" accent3="accent3" accent4="accent4" accent5="accent5" accent6="accent6" hlink="hlink" folHlink="folHlink"/>
  </p:clrMapOvr>
</p:sld>
</file>

<file path=ppt/slides/slide32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4993-DE7E-DB29-7D4B-E321E062126C}"/>
              </a:ext>
            </a:extLst>
          </p:cNvPr>
          <p:cNvSpPr>
            <a:spLocks noGrp="1"/>
          </p:cNvSpPr>
          <p:nvPr>
            <p:ph type="title"/>
          </p:nvPr>
        </p:nvSpPr>
        <p:spPr/>
        <p:txBody>
          <a:bodyPr>
            <a:normAutofit fontScale="90000"/>
          </a:bodyPr>
          <a:lstStyle/>
          <a:p>
            <a:r>
              <a:rPr lang="en-IN" sz="2700" b="1" kern="0" dirty="0">
                <a:solidFill>
                  <a:srgbClr val="333333"/>
                </a:solidFill>
                <a:effectLst/>
                <a:latin typeface="Times New Roman" panose="02020603050405020304" pitchFamily="18" charset="0"/>
                <a:ea typeface="Times New Roman" panose="02020603050405020304" pitchFamily="18" charset="0"/>
                <a:cs typeface="Latha" panose="020B0604020202020204" pitchFamily="34" charset="0"/>
              </a:rPr>
              <a:t>International Exposure to MSME Products</a:t>
            </a:r>
            <a:br>
              <a:rPr lang="en-IN" sz="5400" kern="100" dirty="0">
                <a:effectLst/>
                <a:latin typeface="Calibri" panose="020F0502020204030204" pitchFamily="34" charset="0"/>
                <a:ea typeface="Calibri" panose="020F0502020204030204" pitchFamily="34" charset="0"/>
                <a:cs typeface="Latha" panose="020B0604020202020204" pitchFamily="34" charset="0"/>
              </a:rPr>
            </a:br>
            <a:endParaRPr lang="en-IN" dirty="0"/>
          </a:p>
        </p:txBody>
      </p:sp>
      <p:sp>
        <p:nvSpPr>
          <p:cNvPr id="3" name="Content Placeholder 2">
            <a:extLst>
              <a:ext uri="{FF2B5EF4-FFF2-40B4-BE49-F238E27FC236}">
                <a16:creationId xmlns:a16="http://schemas.microsoft.com/office/drawing/2014/main" id="{024EA61F-E130-C09B-B16C-6016C0EC900C}"/>
              </a:ext>
            </a:extLst>
          </p:cNvPr>
          <p:cNvSpPr>
            <a:spLocks noGrp="1"/>
          </p:cNvSpPr>
          <p:nvPr>
            <p:ph idx="1"/>
          </p:nvPr>
        </p:nvSpPr>
        <p:spPr/>
        <p:txBody>
          <a:bodyPr/>
          <a:lstStyle/>
          <a:p>
            <a:pPr>
              <a:lnSpc>
                <a:spcPct val="107000"/>
              </a:lnSpc>
              <a:spcAft>
                <a:spcPts val="800"/>
              </a:spcAft>
            </a:pPr>
            <a:r>
              <a:rPr lang="en-IN" sz="1800" kern="0" dirty="0">
                <a:solidFill>
                  <a:srgbClr val="333333"/>
                </a:solidFill>
                <a:effectLst/>
                <a:latin typeface="Times New Roman" panose="02020603050405020304" pitchFamily="18" charset="0"/>
                <a:ea typeface="Times New Roman" panose="02020603050405020304" pitchFamily="18" charset="0"/>
                <a:cs typeface="Latha" panose="020B0604020202020204" pitchFamily="34" charset="0"/>
              </a:rPr>
              <a:t>With a view to rendering assistance to Micro &amp; Small </a:t>
            </a:r>
            <a:r>
              <a:rPr lang="en-IN" sz="1800" kern="0">
                <a:solidFill>
                  <a:srgbClr val="333333"/>
                </a:solidFill>
                <a:effectLst/>
                <a:latin typeface="Times New Roman" panose="02020603050405020304" pitchFamily="18" charset="0"/>
                <a:ea typeface="Times New Roman" panose="02020603050405020304" pitchFamily="18" charset="0"/>
                <a:cs typeface="Latha" panose="020B0604020202020204" pitchFamily="34" charset="0"/>
              </a:rPr>
              <a:t>and Medium </a:t>
            </a:r>
            <a:r>
              <a:rPr lang="en-IN" sz="1800" kern="0" dirty="0">
                <a:solidFill>
                  <a:srgbClr val="333333"/>
                </a:solidFill>
                <a:effectLst/>
                <a:latin typeface="Times New Roman" panose="02020603050405020304" pitchFamily="18" charset="0"/>
                <a:ea typeface="Times New Roman" panose="02020603050405020304" pitchFamily="18" charset="0"/>
                <a:cs typeface="Latha" panose="020B0604020202020204" pitchFamily="34" charset="0"/>
              </a:rPr>
              <a:t>Enterprises in the field of exploring market potential, export promotion, participation in international trade fair exhibition , the following schemes are being implemented:-</a:t>
            </a:r>
          </a:p>
          <a:p>
            <a:pPr>
              <a:lnSpc>
                <a:spcPct val="107000"/>
              </a:lnSpc>
              <a:spcAft>
                <a:spcPts val="800"/>
              </a:spcAft>
            </a:pPr>
            <a:r>
              <a:rPr lang="en-IN" sz="1800" kern="0" dirty="0">
                <a:effectLst/>
                <a:latin typeface="Times New Roman" panose="02020603050405020304" pitchFamily="18" charset="0"/>
                <a:ea typeface="Times New Roman" panose="02020603050405020304" pitchFamily="18" charset="0"/>
              </a:rPr>
              <a:t>MARKETING ASSISTANCE AND EXPORT PROMOTION SCHEME</a:t>
            </a:r>
          </a:p>
          <a:p>
            <a:pPr>
              <a:lnSpc>
                <a:spcPct val="107000"/>
              </a:lnSpc>
              <a:spcAft>
                <a:spcPts val="800"/>
              </a:spcAft>
            </a:pP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Plan Scheme ‘Training and Manpower Development' consists of the following Components :-</a:t>
            </a:r>
          </a:p>
          <a:p>
            <a:pPr>
              <a:lnSpc>
                <a:spcPct val="107000"/>
              </a:lnSpc>
              <a:spcAft>
                <a:spcPts val="800"/>
              </a:spcAft>
            </a:pP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Participation in the International Exhibitions/ Fairs.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  Training Programmes on Packaging for Exports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  Marketing Development Assistance Scheme for MSME exporters (MSME-MDA)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r>
              <a:rPr lang="en-IN" sz="1800" kern="0" dirty="0">
                <a:effectLst/>
                <a:latin typeface="Times New Roman" panose="02020603050405020304" pitchFamily="18" charset="0"/>
                <a:ea typeface="Times New Roman" panose="02020603050405020304" pitchFamily="18" charset="0"/>
              </a:rPr>
              <a:t>•  National Award for Quality Products.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0" indent="0">
              <a:lnSpc>
                <a:spcPct val="107000"/>
              </a:lnSpc>
              <a:spcAft>
                <a:spcPts val="800"/>
              </a:spcAft>
              <a:buNone/>
            </a:pPr>
            <a:endParaRPr lang="en-IN" sz="1800" kern="0" dirty="0">
              <a:solidFill>
                <a:srgbClr val="333333"/>
              </a:solidFill>
              <a:latin typeface="Times New Roman" panose="02020603050405020304" pitchFamily="18" charset="0"/>
              <a:ea typeface="Times New Roman" panose="02020603050405020304" pitchFamily="18" charset="0"/>
              <a:cs typeface="Latha" panose="020B0604020202020204" pitchFamily="34" charset="0"/>
            </a:endParaRPr>
          </a:p>
          <a:p>
            <a:pPr>
              <a:lnSpc>
                <a:spcPct val="107000"/>
              </a:lnSpc>
              <a:spcAft>
                <a:spcPts val="800"/>
              </a:spcAft>
            </a:pP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endParaRPr lang="en-IN" dirty="0"/>
          </a:p>
        </p:txBody>
      </p:sp>
    </p:spTree>
    <p:extLst>
      <p:ext uri="{BB962C8B-B14F-4D97-AF65-F5344CB8AC3E}">
        <p14:creationId xmlns:p14="http://schemas.microsoft.com/office/powerpoint/2010/main" val="2402066730"/>
      </p:ext>
    </p:extLst>
  </p:cSld>
  <p:clrMapOvr>
    <a:overrideClrMapping bg1="lt1" tx1="dk1" bg2="lt2" tx2="dk2" accent1="accent1" accent2="accent2" accent3="accent3" accent4="accent4" accent5="accent5" accent6="accent6" hlink="hlink" folHlink="folHlink"/>
  </p:clrMapOvr>
</p:sld>
</file>

<file path=ppt/slides/slide32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5B7D-61D1-1723-A53F-45BEDF362DFB}"/>
              </a:ext>
            </a:extLst>
          </p:cNvPr>
          <p:cNvSpPr>
            <a:spLocks noGrp="1"/>
          </p:cNvSpPr>
          <p:nvPr>
            <p:ph type="title"/>
          </p:nvPr>
        </p:nvSpPr>
        <p:spPr>
          <a:xfrm>
            <a:off x="609600" y="704088"/>
            <a:ext cx="10972800" cy="5659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FDCC5B62-5DF5-29DA-1BF1-F1FCFC4CC260}"/>
              </a:ext>
            </a:extLst>
          </p:cNvPr>
          <p:cNvSpPr>
            <a:spLocks noGrp="1"/>
          </p:cNvSpPr>
          <p:nvPr>
            <p:ph idx="1"/>
          </p:nvPr>
        </p:nvSpPr>
        <p:spPr>
          <a:xfrm>
            <a:off x="609600" y="1351280"/>
            <a:ext cx="10972800" cy="5506720"/>
          </a:xfrm>
        </p:spPr>
        <p:txBody>
          <a:bodyPr/>
          <a:lstStyle/>
          <a:p>
            <a:pPr algn="just">
              <a:lnSpc>
                <a:spcPct val="150000"/>
              </a:lnSpc>
            </a:pPr>
            <a:r>
              <a:rPr lang="en-IN" sz="1800" kern="0" dirty="0">
                <a:effectLst/>
                <a:latin typeface="Times New Roman" panose="02020603050405020304" pitchFamily="18" charset="0"/>
                <a:ea typeface="Times New Roman" panose="02020603050405020304" pitchFamily="18" charset="0"/>
              </a:rPr>
              <a:t>Export Promotion from the small-scale sector has been accorded a high priority in the India's export promotion strategy. Apart from the number of incentives and facilities to small-scale exporters, the following plan schemes are in operation for achieving growth in exports</a:t>
            </a:r>
          </a:p>
          <a:p>
            <a:pPr algn="just">
              <a:lnSpc>
                <a:spcPct val="150000"/>
              </a:lnSpc>
              <a:spcAft>
                <a:spcPts val="800"/>
              </a:spcAft>
            </a:pP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Participation in the International Exhibitions/ Fairs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pPr>
            <a:r>
              <a:rPr lang="en-IN" sz="1800" kern="0" dirty="0">
                <a:effectLst/>
                <a:latin typeface="Times New Roman" panose="02020603050405020304" pitchFamily="18" charset="0"/>
                <a:ea typeface="Times New Roman" panose="02020603050405020304" pitchFamily="18" charset="0"/>
              </a:rPr>
              <a:t>Office of the Development Commissioner (MSME) is participating in some of the selected International Exhibitions/ Fairs since 1985. It is purely promotional scheme to give exposure to the products of micro, small enterprises which otherwise are not in a position to participate in the exhibitions/ fairs at their own cost. Under the scheme, exhibits of the selected export-worthy units are displayed in the exhibition that provides an opportunity to MSEs in demonstrating their capabilities before the international community. </a:t>
            </a:r>
            <a:endParaRPr lang="en-IN" dirty="0"/>
          </a:p>
        </p:txBody>
      </p:sp>
    </p:spTree>
    <p:extLst>
      <p:ext uri="{BB962C8B-B14F-4D97-AF65-F5344CB8AC3E}">
        <p14:creationId xmlns:p14="http://schemas.microsoft.com/office/powerpoint/2010/main" val="3792457553"/>
      </p:ext>
    </p:extLst>
  </p:cSld>
  <p:clrMapOvr>
    <a:overrideClrMapping bg1="lt1" tx1="dk1" bg2="lt2" tx2="dk2" accent1="accent1" accent2="accent2" accent3="accent3" accent4="accent4" accent5="accent5" accent6="accent6" hlink="hlink" folHlink="folHlink"/>
  </p:clrMapOvr>
</p:sld>
</file>

<file path=ppt/slides/slide32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AAED-1B71-BDAA-8B99-0E24AD0C35D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E44C70E-49C4-6222-82FE-2D7B1994AD5F}"/>
              </a:ext>
            </a:extLst>
          </p:cNvPr>
          <p:cNvSpPr>
            <a:spLocks noGrp="1"/>
          </p:cNvSpPr>
          <p:nvPr>
            <p:ph idx="1"/>
          </p:nvPr>
        </p:nvSpPr>
        <p:spPr>
          <a:xfrm>
            <a:off x="609600" y="1935480"/>
            <a:ext cx="10972800" cy="4668520"/>
          </a:xfrm>
        </p:spPr>
        <p:txBody>
          <a:bodyPr/>
          <a:lstStyle/>
          <a:p>
            <a:pPr algn="just">
              <a:lnSpc>
                <a:spcPct val="150000"/>
              </a:lnSpc>
              <a:spcAft>
                <a:spcPts val="800"/>
              </a:spcAft>
            </a:pP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Training Programmes on Packaging for Exports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pPr>
            <a:r>
              <a:rPr lang="en-IN" sz="1800" kern="0" dirty="0">
                <a:effectLst/>
                <a:latin typeface="Times New Roman" panose="02020603050405020304" pitchFamily="18" charset="0"/>
                <a:ea typeface="Times New Roman" panose="02020603050405020304" pitchFamily="18" charset="0"/>
              </a:rPr>
              <a:t>India faces formidable hurdle in meeting and matching the packaging requirements of her exportable products in the markets abroad. The main objective of scheme is to generate much needed consciousness in the industry about the packaging problems of MSME exporters and to educate the entrepreneurs about the latest packaging techniques and designs of the packaging</a:t>
            </a:r>
          </a:p>
          <a:p>
            <a:pPr algn="just">
              <a:lnSpc>
                <a:spcPct val="150000"/>
              </a:lnSpc>
              <a:spcAft>
                <a:spcPts val="800"/>
              </a:spcAft>
            </a:pP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Market Development Assistance Scheme for MSME exporters (MSME-MDA)</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gn="just">
              <a:lnSpc>
                <a:spcPct val="150000"/>
              </a:lnSpc>
            </a:pPr>
            <a:r>
              <a:rPr lang="en-IN" sz="1800" kern="0" dirty="0">
                <a:effectLst/>
                <a:latin typeface="Times New Roman" panose="02020603050405020304" pitchFamily="18" charset="0"/>
                <a:ea typeface="Times New Roman" panose="02020603050405020304" pitchFamily="18" charset="0"/>
              </a:rPr>
              <a:t>As part of the comprehensive policy package for MSMEs, MSME-MDA scheme has been announced in August 2000 and came into operation w.e.f. 30 </a:t>
            </a:r>
            <a:r>
              <a:rPr lang="en-IN" sz="1800" kern="0" dirty="0" err="1">
                <a:effectLst/>
                <a:latin typeface="Times New Roman" panose="02020603050405020304" pitchFamily="18" charset="0"/>
                <a:ea typeface="Times New Roman" panose="02020603050405020304" pitchFamily="18" charset="0"/>
              </a:rPr>
              <a:t>th</a:t>
            </a:r>
            <a:r>
              <a:rPr lang="en-IN" sz="1800" kern="0" dirty="0">
                <a:effectLst/>
                <a:latin typeface="Times New Roman" panose="02020603050405020304" pitchFamily="18" charset="0"/>
                <a:ea typeface="Times New Roman" panose="02020603050405020304" pitchFamily="18" charset="0"/>
              </a:rPr>
              <a:t> August, 2001. With a view to increase participation of representatives of participating units, the provision of MSME-MDA Scheme has been modified recently</a:t>
            </a:r>
            <a:endParaRPr lang="en-IN" dirty="0"/>
          </a:p>
        </p:txBody>
      </p:sp>
    </p:spTree>
    <p:extLst>
      <p:ext uri="{BB962C8B-B14F-4D97-AF65-F5344CB8AC3E}">
        <p14:creationId xmlns:p14="http://schemas.microsoft.com/office/powerpoint/2010/main" val="1512992136"/>
      </p:ext>
    </p:extLst>
  </p:cSld>
  <p:clrMapOvr>
    <a:overrideClrMapping bg1="lt1" tx1="dk1" bg2="lt2" tx2="dk2" accent1="accent1" accent2="accent2" accent3="accent3" accent4="accent4" accent5="accent5" accent6="accent6" hlink="hlink" folHlink="folHlink"/>
  </p:clrMapOvr>
</p:sld>
</file>

<file path=ppt/slides/slide32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8B46-0B0B-4C50-6F0D-35A34BC5987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45AF97B-D80B-607B-6F03-4C42368D852A}"/>
              </a:ext>
            </a:extLst>
          </p:cNvPr>
          <p:cNvSpPr>
            <a:spLocks noGrp="1"/>
          </p:cNvSpPr>
          <p:nvPr>
            <p:ph idx="1"/>
          </p:nvPr>
        </p:nvSpPr>
        <p:spPr/>
        <p:txBody>
          <a:bodyPr>
            <a:normAutofit lnSpcReduction="10000"/>
          </a:bodyPr>
          <a:lstStyle/>
          <a:p>
            <a:pPr>
              <a:lnSpc>
                <a:spcPct val="150000"/>
              </a:lnSpc>
              <a:spcAft>
                <a:spcPts val="800"/>
              </a:spcAft>
            </a:pP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National Award for Quality Products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50000"/>
              </a:lnSpc>
              <a:spcAft>
                <a:spcPts val="800"/>
              </a:spcAft>
            </a:pP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The objectives of the scheme are as follows :-</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50000"/>
              </a:lnSpc>
              <a:spcAft>
                <a:spcPts val="800"/>
              </a:spcAft>
              <a:buFont typeface="+mj-lt"/>
              <a:buAutoNum type="alphaLcPeriod"/>
              <a:tabLst>
                <a:tab pos="457200" algn="l"/>
              </a:tabLst>
            </a:pP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To encourage small scale industries to produce quality products conforming to national and international standards.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50000"/>
              </a:lnSpc>
              <a:spcAft>
                <a:spcPts val="800"/>
              </a:spcAft>
              <a:buFont typeface="+mj-lt"/>
              <a:buAutoNum type="alphaLcPeriod"/>
              <a:tabLst>
                <a:tab pos="457200" algn="l"/>
              </a:tabLst>
            </a:pP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To propagate a culture of quality consciousness amongst a vast section of Small Scale manufacturing units.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342900" lvl="0" indent="-342900">
              <a:lnSpc>
                <a:spcPct val="150000"/>
              </a:lnSpc>
              <a:spcAft>
                <a:spcPts val="800"/>
              </a:spcAft>
              <a:buFont typeface="+mj-lt"/>
              <a:buAutoNum type="alphaLcPeriod"/>
              <a:tabLst>
                <a:tab pos="457200" algn="l"/>
              </a:tabLst>
            </a:pP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To </a:t>
            </a:r>
            <a:r>
              <a:rPr lang="en-IN" sz="1800" kern="0" dirty="0" err="1">
                <a:effectLst/>
                <a:latin typeface="Times New Roman" panose="02020603050405020304" pitchFamily="18" charset="0"/>
                <a:ea typeface="Times New Roman" panose="02020603050405020304" pitchFamily="18" charset="0"/>
                <a:cs typeface="Latha" panose="020B0604020202020204" pitchFamily="34" charset="0"/>
              </a:rPr>
              <a:t>instill</a:t>
            </a:r>
            <a:r>
              <a:rPr lang="en-IN" sz="1800" kern="0" dirty="0">
                <a:effectLst/>
                <a:latin typeface="Times New Roman" panose="02020603050405020304" pitchFamily="18" charset="0"/>
                <a:ea typeface="Times New Roman" panose="02020603050405020304" pitchFamily="18" charset="0"/>
                <a:cs typeface="Latha" panose="020B0604020202020204" pitchFamily="34" charset="0"/>
              </a:rPr>
              <a:t> a sense of confidence of small industry products in the minds of the domestic consumers and to enhance the image of Indian products in export market.</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50000"/>
              </a:lnSpc>
            </a:pPr>
            <a:r>
              <a:rPr lang="en-IN" sz="1800" kern="0" dirty="0">
                <a:effectLst/>
                <a:latin typeface="Times New Roman" panose="02020603050405020304" pitchFamily="18" charset="0"/>
                <a:ea typeface="Times New Roman" panose="02020603050405020304" pitchFamily="18" charset="0"/>
              </a:rPr>
              <a:t>These awards are given on the basis of recommendation by the State/ UT Level Selection Committee and the final selection by the National level Selection Committee for every calendar year.</a:t>
            </a:r>
            <a:endParaRPr lang="en-IN" dirty="0"/>
          </a:p>
        </p:txBody>
      </p:sp>
    </p:spTree>
    <p:extLst>
      <p:ext uri="{BB962C8B-B14F-4D97-AF65-F5344CB8AC3E}">
        <p14:creationId xmlns:p14="http://schemas.microsoft.com/office/powerpoint/2010/main" val="4176672950"/>
      </p:ext>
    </p:extLst>
  </p:cSld>
  <p:clrMapOvr>
    <a:overrideClrMapping bg1="lt1" tx1="dk1" bg2="lt2" tx2="dk2" accent1="accent1" accent2="accent2" accent3="accent3" accent4="accent4" accent5="accent5" accent6="accent6" hlink="hlink" folHlink="folHlink"/>
  </p:clrMapOvr>
</p:sld>
</file>

<file path=ppt/slides/slide32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2EA0-3A21-FF5C-4354-249AD2097FC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449870C-9F61-5D81-ABD7-3E107374FBFB}"/>
              </a:ext>
            </a:extLst>
          </p:cNvPr>
          <p:cNvSpPr>
            <a:spLocks noGrp="1"/>
          </p:cNvSpPr>
          <p:nvPr>
            <p:ph idx="1"/>
          </p:nvPr>
        </p:nvSpPr>
        <p:spPr/>
        <p:txBody>
          <a:bodyPr/>
          <a:lstStyle/>
          <a:p>
            <a:pPr>
              <a:lnSpc>
                <a:spcPct val="107000"/>
              </a:lnSpc>
              <a:spcAft>
                <a:spcPts val="800"/>
              </a:spcAft>
            </a:pPr>
            <a:r>
              <a:rPr lang="en-IN" sz="1800" b="1" kern="0" dirty="0">
                <a:solidFill>
                  <a:srgbClr val="333333"/>
                </a:solidFill>
                <a:effectLst/>
                <a:latin typeface="Times New Roman" panose="02020603050405020304" pitchFamily="18" charset="0"/>
                <a:ea typeface="Times New Roman" panose="02020603050405020304" pitchFamily="18" charset="0"/>
                <a:cs typeface="Latha" panose="020B0604020202020204" pitchFamily="34" charset="0"/>
              </a:rPr>
              <a:t>Technical &amp; Managerial Consultancy Services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a:lnSpc>
                <a:spcPct val="107000"/>
              </a:lnSpc>
              <a:spcAft>
                <a:spcPts val="800"/>
              </a:spcAft>
            </a:pPr>
            <a:r>
              <a:rPr lang="en-IN" sz="1800" kern="0" dirty="0">
                <a:solidFill>
                  <a:srgbClr val="333333"/>
                </a:solidFill>
                <a:effectLst/>
                <a:latin typeface="Times New Roman" panose="02020603050405020304" pitchFamily="18" charset="0"/>
                <a:ea typeface="Times New Roman" panose="02020603050405020304" pitchFamily="18" charset="0"/>
                <a:cs typeface="Latha" panose="020B0604020202020204" pitchFamily="34" charset="0"/>
              </a:rPr>
              <a:t>Technical &amp; Managerial Consultancy Services to the MSME manufacturers/exporters is provided through a network of field offices of this office so as to ensure higher level of production and generation of higher exports.</a:t>
            </a:r>
            <a:endParaRPr lang="en-IN" sz="1800" kern="100" dirty="0">
              <a:effectLst/>
              <a:latin typeface="Calibri" panose="020F0502020204030204" pitchFamily="34" charset="0"/>
              <a:ea typeface="Calibri" panose="020F0502020204030204" pitchFamily="34" charset="0"/>
              <a:cs typeface="Latha" panose="020B0604020202020204" pitchFamily="34" charset="0"/>
            </a:endParaRPr>
          </a:p>
          <a:p>
            <a:pPr marL="0" indent="0">
              <a:buNone/>
            </a:pPr>
            <a:endParaRPr lang="en-IN" dirty="0"/>
          </a:p>
        </p:txBody>
      </p:sp>
    </p:spTree>
    <p:extLst>
      <p:ext uri="{BB962C8B-B14F-4D97-AF65-F5344CB8AC3E}">
        <p14:creationId xmlns:p14="http://schemas.microsoft.com/office/powerpoint/2010/main" val="3878395220"/>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6F5B-7D12-BCCD-A864-B4D98B72734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308639F-39C8-A254-8001-967FA0572FDC}"/>
              </a:ext>
            </a:extLst>
          </p:cNvPr>
          <p:cNvSpPr>
            <a:spLocks noGrp="1"/>
          </p:cNvSpPr>
          <p:nvPr>
            <p:ph idx="1"/>
          </p:nvPr>
        </p:nvSpPr>
        <p:spPr/>
        <p:txBody>
          <a:bodyPr>
            <a:normAutofit fontScale="62500" lnSpcReduction="20000"/>
          </a:bodyPr>
          <a:lstStyle/>
          <a:p>
            <a:pPr algn="just" fontAlgn="base">
              <a:lnSpc>
                <a:spcPct val="160000"/>
              </a:lnSpc>
            </a:pPr>
            <a:r>
              <a:rPr lang="en-US" b="1" i="0" u="sng" dirty="0">
                <a:effectLst/>
                <a:highlight>
                  <a:srgbClr val="FFFFFF"/>
                </a:highlight>
                <a:latin typeface="inherit"/>
              </a:rPr>
              <a:t>Third Type – No Norms/Self Ratification basis</a:t>
            </a:r>
            <a:endParaRPr lang="en-US" b="1" i="0" dirty="0">
              <a:effectLst/>
              <a:highlight>
                <a:srgbClr val="FFFFFF"/>
              </a:highlight>
              <a:latin typeface="Montserrat" panose="00000500000000000000" pitchFamily="2" charset="0"/>
            </a:endParaRPr>
          </a:p>
          <a:p>
            <a:pPr algn="just" fontAlgn="base">
              <a:lnSpc>
                <a:spcPct val="160000"/>
              </a:lnSpc>
            </a:pPr>
            <a:r>
              <a:rPr lang="en-US" b="0" i="0" dirty="0">
                <a:solidFill>
                  <a:srgbClr val="2C2C2C"/>
                </a:solidFill>
                <a:effectLst/>
                <a:highlight>
                  <a:srgbClr val="FFFFFF"/>
                </a:highlight>
                <a:latin typeface="Montserrat" panose="00000500000000000000" pitchFamily="2" charset="0"/>
              </a:rPr>
              <a:t>If your export item is Solar modules, for which the SION norms are not fixed. But you are an Authorized Economic Operator (AEO) certification holder, then you can apply for AA on Self ratification basis.</a:t>
            </a:r>
          </a:p>
          <a:p>
            <a:pPr algn="just" fontAlgn="base">
              <a:lnSpc>
                <a:spcPct val="160000"/>
              </a:lnSpc>
            </a:pPr>
            <a:r>
              <a:rPr lang="en-US" b="0" i="0" dirty="0">
                <a:solidFill>
                  <a:srgbClr val="2C2C2C"/>
                </a:solidFill>
                <a:effectLst/>
                <a:highlight>
                  <a:srgbClr val="FFFFFF"/>
                </a:highlight>
                <a:latin typeface="Montserrat" panose="00000500000000000000" pitchFamily="2" charset="0"/>
              </a:rPr>
              <a:t>It means that the DGFT will issue the </a:t>
            </a:r>
            <a:r>
              <a:rPr lang="en-US" b="1" dirty="0">
                <a:solidFill>
                  <a:srgbClr val="2C2C2C"/>
                </a:solidFill>
                <a:highlight>
                  <a:srgbClr val="FFFFFF"/>
                </a:highlight>
                <a:latin typeface="inherit"/>
              </a:rPr>
              <a:t>Advance Authorization</a:t>
            </a:r>
            <a:r>
              <a:rPr lang="en-US" b="0" i="0" dirty="0">
                <a:solidFill>
                  <a:srgbClr val="2C2C2C"/>
                </a:solidFill>
                <a:effectLst/>
                <a:highlight>
                  <a:srgbClr val="FFFFFF"/>
                </a:highlight>
                <a:latin typeface="Montserrat" panose="00000500000000000000" pitchFamily="2" charset="0"/>
              </a:rPr>
              <a:t> on the basis of the wastage proportion that you have asked for, and the application will also not go to the norms committee for ratification.</a:t>
            </a:r>
          </a:p>
          <a:p>
            <a:pPr algn="just" fontAlgn="base">
              <a:lnSpc>
                <a:spcPct val="160000"/>
              </a:lnSpc>
            </a:pPr>
            <a:r>
              <a:rPr lang="en-US" b="0" i="0" dirty="0">
                <a:solidFill>
                  <a:srgbClr val="2C2C2C"/>
                </a:solidFill>
                <a:effectLst/>
                <a:highlight>
                  <a:srgbClr val="FFFFFF"/>
                </a:highlight>
                <a:latin typeface="Montserrat" panose="00000500000000000000" pitchFamily="2" charset="0"/>
              </a:rPr>
              <a:t>In a way it means that if you are an AEO holder the Govt. trusts you and issues license as per your requirement.</a:t>
            </a:r>
          </a:p>
          <a:p>
            <a:pPr algn="just" fontAlgn="base">
              <a:lnSpc>
                <a:spcPct val="160000"/>
              </a:lnSpc>
            </a:pPr>
            <a:r>
              <a:rPr lang="en-US" b="0" i="0" dirty="0">
                <a:solidFill>
                  <a:srgbClr val="2C2C2C"/>
                </a:solidFill>
                <a:effectLst/>
                <a:highlight>
                  <a:srgbClr val="FFFFFF"/>
                </a:highlight>
                <a:latin typeface="Montserrat" panose="00000500000000000000" pitchFamily="2" charset="0"/>
              </a:rPr>
              <a:t>However, license issued under self-ratification are subject to post audit at any given point of time by respective authorities.</a:t>
            </a:r>
          </a:p>
          <a:p>
            <a:pPr algn="just">
              <a:lnSpc>
                <a:spcPct val="160000"/>
              </a:lnSpc>
            </a:pPr>
            <a:endParaRPr lang="en-IN" dirty="0"/>
          </a:p>
        </p:txBody>
      </p:sp>
    </p:spTree>
    <p:extLst>
      <p:ext uri="{BB962C8B-B14F-4D97-AF65-F5344CB8AC3E}">
        <p14:creationId xmlns:p14="http://schemas.microsoft.com/office/powerpoint/2010/main" val="2387739006"/>
      </p:ext>
    </p:extLst>
  </p:cSld>
  <p:clrMapOvr>
    <a:overrideClrMapping bg1="lt1" tx1="dk1" bg2="lt2" tx2="dk2" accent1="accent1" accent2="accent2" accent3="accent3" accent4="accent4" accent5="accent5" accent6="accent6" hlink="hlink" folHlink="folHlink"/>
  </p:clrMapOvr>
</p:sld>
</file>

<file path=ppt/slides/slide33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FA70-658C-BDBD-EF53-594EA21136C2}"/>
              </a:ext>
            </a:extLst>
          </p:cNvPr>
          <p:cNvSpPr>
            <a:spLocks noGrp="1"/>
          </p:cNvSpPr>
          <p:nvPr>
            <p:ph type="title"/>
          </p:nvPr>
        </p:nvSpPr>
        <p:spPr>
          <a:xfrm>
            <a:off x="609600" y="704088"/>
            <a:ext cx="10972800" cy="850392"/>
          </a:xfrm>
        </p:spPr>
        <p:txBody>
          <a:bodyPr>
            <a:normAutofit/>
          </a:bodyPr>
          <a:lstStyle/>
          <a:p>
            <a:r>
              <a:rPr lang="en-US" sz="2400" b="1" i="0" dirty="0">
                <a:solidFill>
                  <a:srgbClr val="444444"/>
                </a:solidFill>
                <a:effectLst/>
                <a:latin typeface="Poppins" panose="00000500000000000000" pitchFamily="2" charset="0"/>
              </a:rPr>
              <a:t>Examples of Small Scale Industries</a:t>
            </a:r>
            <a:br>
              <a:rPr lang="en-US" sz="2400" b="1" i="0" dirty="0">
                <a:solidFill>
                  <a:srgbClr val="444444"/>
                </a:solidFill>
                <a:effectLst/>
                <a:latin typeface="Poppins" panose="00000500000000000000" pitchFamily="2" charset="0"/>
              </a:rPr>
            </a:br>
            <a:endParaRPr lang="en-IN" sz="2400" dirty="0"/>
          </a:p>
        </p:txBody>
      </p:sp>
      <p:sp>
        <p:nvSpPr>
          <p:cNvPr id="3" name="Content Placeholder 2">
            <a:extLst>
              <a:ext uri="{FF2B5EF4-FFF2-40B4-BE49-F238E27FC236}">
                <a16:creationId xmlns:a16="http://schemas.microsoft.com/office/drawing/2014/main" id="{5C02CAC8-A986-7376-C9D5-22F80BDFCD28}"/>
              </a:ext>
            </a:extLst>
          </p:cNvPr>
          <p:cNvSpPr>
            <a:spLocks noGrp="1"/>
          </p:cNvSpPr>
          <p:nvPr>
            <p:ph idx="1"/>
          </p:nvPr>
        </p:nvSpPr>
        <p:spPr>
          <a:xfrm>
            <a:off x="609600" y="1290320"/>
            <a:ext cx="10972800" cy="5034280"/>
          </a:xfrm>
        </p:spPr>
        <p:txBody>
          <a:bodyPr>
            <a:normAutofit/>
          </a:bodyPr>
          <a:lstStyle/>
          <a:p>
            <a:pPr algn="just">
              <a:lnSpc>
                <a:spcPct val="170000"/>
              </a:lnSpc>
            </a:pPr>
            <a:r>
              <a:rPr lang="en-US" b="0" i="0" dirty="0">
                <a:solidFill>
                  <a:srgbClr val="444444"/>
                </a:solidFill>
                <a:effectLst/>
                <a:latin typeface="Poppins" panose="00000500000000000000" pitchFamily="2" charset="0"/>
              </a:rPr>
              <a:t>Some examples of small scale industries are:</a:t>
            </a:r>
          </a:p>
          <a:p>
            <a:pPr algn="just">
              <a:lnSpc>
                <a:spcPct val="170000"/>
              </a:lnSpc>
            </a:pPr>
            <a:r>
              <a:rPr lang="en-US" b="0" i="0" dirty="0">
                <a:solidFill>
                  <a:srgbClr val="444444"/>
                </a:solidFill>
                <a:effectLst/>
                <a:latin typeface="Poppins" panose="00000500000000000000" pitchFamily="2" charset="0"/>
              </a:rPr>
              <a:t>Paper Bags industries</a:t>
            </a:r>
          </a:p>
          <a:p>
            <a:pPr algn="just">
              <a:lnSpc>
                <a:spcPct val="170000"/>
              </a:lnSpc>
            </a:pPr>
            <a:r>
              <a:rPr lang="en-US" b="0" i="0" dirty="0">
                <a:solidFill>
                  <a:srgbClr val="444444"/>
                </a:solidFill>
                <a:effectLst/>
                <a:latin typeface="Poppins" panose="00000500000000000000" pitchFamily="2" charset="0"/>
              </a:rPr>
              <a:t>Leather belt manufacturing industries</a:t>
            </a:r>
          </a:p>
          <a:p>
            <a:pPr algn="just">
              <a:lnSpc>
                <a:spcPct val="170000"/>
              </a:lnSpc>
            </a:pPr>
            <a:r>
              <a:rPr lang="en-US" b="0" i="0" dirty="0">
                <a:solidFill>
                  <a:srgbClr val="444444"/>
                </a:solidFill>
                <a:effectLst/>
                <a:latin typeface="Poppins" panose="00000500000000000000" pitchFamily="2" charset="0"/>
              </a:rPr>
              <a:t>Small toys manufacturing industries</a:t>
            </a:r>
          </a:p>
          <a:p>
            <a:pPr algn="just">
              <a:lnSpc>
                <a:spcPct val="170000"/>
              </a:lnSpc>
            </a:pPr>
            <a:r>
              <a:rPr lang="en-US" b="0" i="0" dirty="0">
                <a:solidFill>
                  <a:srgbClr val="444444"/>
                </a:solidFill>
                <a:effectLst/>
                <a:latin typeface="Poppins" panose="00000500000000000000" pitchFamily="2" charset="0"/>
              </a:rPr>
              <a:t>Bakeries</a:t>
            </a:r>
          </a:p>
          <a:p>
            <a:pPr algn="just">
              <a:lnSpc>
                <a:spcPct val="170000"/>
              </a:lnSpc>
            </a:pPr>
            <a:r>
              <a:rPr lang="en-US" b="0" i="0" dirty="0">
                <a:solidFill>
                  <a:srgbClr val="444444"/>
                </a:solidFill>
                <a:effectLst/>
                <a:latin typeface="Poppins" panose="00000500000000000000" pitchFamily="2" charset="0"/>
              </a:rPr>
              <a:t>School stationeries</a:t>
            </a:r>
          </a:p>
          <a:p>
            <a:pPr algn="just">
              <a:lnSpc>
                <a:spcPct val="170000"/>
              </a:lnSpc>
            </a:pPr>
            <a:endParaRPr lang="en-IN" dirty="0"/>
          </a:p>
        </p:txBody>
      </p:sp>
    </p:spTree>
    <p:extLst>
      <p:ext uri="{BB962C8B-B14F-4D97-AF65-F5344CB8AC3E}">
        <p14:creationId xmlns:p14="http://schemas.microsoft.com/office/powerpoint/2010/main" val="1037967000"/>
      </p:ext>
    </p:extLst>
  </p:cSld>
  <p:clrMapOvr>
    <a:overrideClrMapping bg1="lt1" tx1="dk1" bg2="lt2" tx2="dk2" accent1="accent1" accent2="accent2" accent3="accent3" accent4="accent4" accent5="accent5" accent6="accent6" hlink="hlink" folHlink="folHlink"/>
  </p:clrMapOvr>
</p:sld>
</file>

<file path=ppt/slides/slide33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D99D-E87C-86B2-A12B-6FF1F2273836}"/>
              </a:ext>
            </a:extLst>
          </p:cNvPr>
          <p:cNvSpPr>
            <a:spLocks noGrp="1"/>
          </p:cNvSpPr>
          <p:nvPr>
            <p:ph type="title"/>
          </p:nvPr>
        </p:nvSpPr>
        <p:spPr>
          <a:xfrm>
            <a:off x="609600" y="704088"/>
            <a:ext cx="10972800" cy="6167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285CAAF1-D785-88B6-68A7-1CE58D8962CC}"/>
              </a:ext>
            </a:extLst>
          </p:cNvPr>
          <p:cNvSpPr>
            <a:spLocks noGrp="1"/>
          </p:cNvSpPr>
          <p:nvPr>
            <p:ph idx="1"/>
          </p:nvPr>
        </p:nvSpPr>
        <p:spPr>
          <a:xfrm>
            <a:off x="609600" y="1564640"/>
            <a:ext cx="10972800" cy="4759960"/>
          </a:xfrm>
        </p:spPr>
        <p:txBody>
          <a:bodyPr>
            <a:normAutofit fontScale="77500" lnSpcReduction="20000"/>
          </a:bodyPr>
          <a:lstStyle/>
          <a:p>
            <a:pPr>
              <a:lnSpc>
                <a:spcPct val="170000"/>
              </a:lnSpc>
            </a:pPr>
            <a:r>
              <a:rPr lang="en-US" b="0" i="0" dirty="0">
                <a:solidFill>
                  <a:srgbClr val="525252"/>
                </a:solidFill>
                <a:effectLst/>
                <a:latin typeface="Poppins" panose="00000500000000000000" pitchFamily="2" charset="0"/>
              </a:rPr>
              <a:t>Tissue paper manufacturing</a:t>
            </a:r>
          </a:p>
          <a:p>
            <a:pPr>
              <a:lnSpc>
                <a:spcPct val="170000"/>
              </a:lnSpc>
            </a:pPr>
            <a:r>
              <a:rPr lang="en-US" b="0" i="0" dirty="0">
                <a:solidFill>
                  <a:srgbClr val="525252"/>
                </a:solidFill>
                <a:effectLst/>
                <a:latin typeface="Poppins" panose="00000500000000000000" pitchFamily="2" charset="0"/>
              </a:rPr>
              <a:t>Chocolate manufacturing</a:t>
            </a:r>
          </a:p>
          <a:p>
            <a:pPr>
              <a:lnSpc>
                <a:spcPct val="170000"/>
              </a:lnSpc>
            </a:pPr>
            <a:r>
              <a:rPr lang="en-US" b="0" i="0" dirty="0">
                <a:solidFill>
                  <a:srgbClr val="525252"/>
                </a:solidFill>
                <a:effectLst/>
                <a:latin typeface="Poppins" panose="00000500000000000000" pitchFamily="2" charset="0"/>
              </a:rPr>
              <a:t>Candle manufacturing</a:t>
            </a:r>
          </a:p>
          <a:p>
            <a:pPr>
              <a:lnSpc>
                <a:spcPct val="170000"/>
              </a:lnSpc>
            </a:pPr>
            <a:r>
              <a:rPr lang="en-US" b="0" i="0" dirty="0">
                <a:solidFill>
                  <a:srgbClr val="525252"/>
                </a:solidFill>
                <a:effectLst/>
                <a:latin typeface="Poppins" panose="00000500000000000000" pitchFamily="2" charset="0"/>
              </a:rPr>
              <a:t>Toothpick manufacturing</a:t>
            </a:r>
          </a:p>
          <a:p>
            <a:pPr algn="just">
              <a:lnSpc>
                <a:spcPct val="170000"/>
              </a:lnSpc>
            </a:pPr>
            <a:r>
              <a:rPr lang="en-US" b="0" i="0" dirty="0">
                <a:solidFill>
                  <a:srgbClr val="444444"/>
                </a:solidFill>
                <a:effectLst/>
                <a:latin typeface="Poppins" panose="00000500000000000000" pitchFamily="2" charset="0"/>
              </a:rPr>
              <a:t>Water bottles manufacturing industries</a:t>
            </a:r>
          </a:p>
          <a:p>
            <a:pPr algn="just">
              <a:lnSpc>
                <a:spcPct val="170000"/>
              </a:lnSpc>
            </a:pPr>
            <a:r>
              <a:rPr lang="en-US" b="0" i="0" dirty="0">
                <a:solidFill>
                  <a:srgbClr val="444444"/>
                </a:solidFill>
                <a:effectLst/>
                <a:latin typeface="Poppins" panose="00000500000000000000" pitchFamily="2" charset="0"/>
              </a:rPr>
              <a:t>Beauty </a:t>
            </a:r>
            <a:r>
              <a:rPr lang="en-US" b="0" i="0" dirty="0" err="1">
                <a:solidFill>
                  <a:srgbClr val="444444"/>
                </a:solidFill>
                <a:effectLst/>
                <a:latin typeface="Poppins" panose="00000500000000000000" pitchFamily="2" charset="0"/>
              </a:rPr>
              <a:t>parlours</a:t>
            </a:r>
            <a:endParaRPr lang="en-US" b="0" i="0" dirty="0">
              <a:solidFill>
                <a:srgbClr val="444444"/>
              </a:solidFill>
              <a:effectLst/>
              <a:latin typeface="Poppins" panose="00000500000000000000" pitchFamily="2" charset="0"/>
            </a:endParaRPr>
          </a:p>
          <a:p>
            <a:pPr algn="just">
              <a:lnSpc>
                <a:spcPct val="170000"/>
              </a:lnSpc>
            </a:pPr>
            <a:r>
              <a:rPr lang="en-US" b="0" i="0" dirty="0">
                <a:solidFill>
                  <a:srgbClr val="444444"/>
                </a:solidFill>
                <a:effectLst/>
                <a:latin typeface="Poppins" panose="00000500000000000000" pitchFamily="2" charset="0"/>
              </a:rPr>
              <a:t>Pickle manufacturing industries</a:t>
            </a:r>
          </a:p>
          <a:p>
            <a:pPr algn="just">
              <a:lnSpc>
                <a:spcPct val="170000"/>
              </a:lnSpc>
            </a:pPr>
            <a:r>
              <a:rPr lang="en-US" b="0" i="0" dirty="0">
                <a:solidFill>
                  <a:srgbClr val="444444"/>
                </a:solidFill>
                <a:effectLst/>
                <a:latin typeface="Poppins" panose="00000500000000000000" pitchFamily="2" charset="0"/>
              </a:rPr>
              <a:t> Incense stick manufacturing industries</a:t>
            </a:r>
          </a:p>
          <a:p>
            <a:pPr algn="just">
              <a:lnSpc>
                <a:spcPct val="170000"/>
              </a:lnSpc>
            </a:pPr>
            <a:r>
              <a:rPr lang="en-US" b="0" i="0" dirty="0">
                <a:solidFill>
                  <a:srgbClr val="444444"/>
                </a:solidFill>
                <a:effectLst/>
                <a:latin typeface="Poppins" panose="00000500000000000000" pitchFamily="2" charset="0"/>
              </a:rPr>
              <a:t> Paper plate manufacturing industries</a:t>
            </a:r>
          </a:p>
          <a:p>
            <a:endParaRPr lang="en-US" b="0" i="0" dirty="0">
              <a:solidFill>
                <a:srgbClr val="525252"/>
              </a:solidFill>
              <a:effectLst/>
              <a:latin typeface="Poppins" panose="00000500000000000000" pitchFamily="2" charset="0"/>
            </a:endParaRPr>
          </a:p>
          <a:p>
            <a:endParaRPr lang="en-IN" dirty="0"/>
          </a:p>
        </p:txBody>
      </p:sp>
    </p:spTree>
    <p:extLst>
      <p:ext uri="{BB962C8B-B14F-4D97-AF65-F5344CB8AC3E}">
        <p14:creationId xmlns:p14="http://schemas.microsoft.com/office/powerpoint/2010/main" val="1958676295"/>
      </p:ext>
    </p:extLst>
  </p:cSld>
  <p:clrMapOvr>
    <a:overrideClrMapping bg1="lt1" tx1="dk1" bg2="lt2" tx2="dk2" accent1="accent1" accent2="accent2" accent3="accent3" accent4="accent4" accent5="accent5" accent6="accent6" hlink="hlink" folHlink="folHlink"/>
  </p:clrMapOvr>
</p:sld>
</file>

<file path=ppt/slides/slide33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3479-C400-0D8C-0D03-1DD09D22A215}"/>
              </a:ext>
            </a:extLst>
          </p:cNvPr>
          <p:cNvSpPr>
            <a:spLocks noGrp="1"/>
          </p:cNvSpPr>
          <p:nvPr>
            <p:ph type="title"/>
          </p:nvPr>
        </p:nvSpPr>
        <p:spPr/>
        <p:txBody>
          <a:bodyPr>
            <a:normAutofit fontScale="90000"/>
          </a:bodyPr>
          <a:lstStyle/>
          <a:p>
            <a:r>
              <a:rPr lang="en-US" dirty="0"/>
              <a:t>Manufacturing and Other Operations in a Customs Bonded Warehouse (MOOWR)</a:t>
            </a:r>
            <a:endParaRPr lang="en-IN" dirty="0"/>
          </a:p>
        </p:txBody>
      </p:sp>
      <p:sp>
        <p:nvSpPr>
          <p:cNvPr id="3" name="Content Placeholder 2">
            <a:extLst>
              <a:ext uri="{FF2B5EF4-FFF2-40B4-BE49-F238E27FC236}">
                <a16:creationId xmlns:a16="http://schemas.microsoft.com/office/drawing/2014/main" id="{2417232B-FBE0-B1EA-48F9-2400AB036655}"/>
              </a:ext>
            </a:extLst>
          </p:cNvPr>
          <p:cNvSpPr>
            <a:spLocks noGrp="1"/>
          </p:cNvSpPr>
          <p:nvPr>
            <p:ph idx="1"/>
          </p:nvPr>
        </p:nvSpPr>
        <p:spPr/>
        <p:txBody>
          <a:bodyPr/>
          <a:lstStyle/>
          <a:p>
            <a:pPr algn="just"/>
            <a:r>
              <a:rPr lang="en-US" dirty="0"/>
              <a:t>CBIC launched the MOOWR scheme to defer the Customs duties on imported goods that are used for the intended purposes of manufacture or carrying out other activities. </a:t>
            </a:r>
          </a:p>
          <a:p>
            <a:pPr algn="just"/>
            <a:r>
              <a:rPr lang="en-US" dirty="0"/>
              <a:t>The scheme is aimed at transforming India into a competitive manufacturing location and an attractive investment destination. </a:t>
            </a:r>
          </a:p>
          <a:p>
            <a:pPr algn="just"/>
            <a:r>
              <a:rPr lang="en-US" dirty="0"/>
              <a:t>Based upon Section 65 of the Customs Act, 1962, the scheme has clear and transparent procedures, simplified compliance requirements and digital account keeping</a:t>
            </a:r>
            <a:endParaRPr lang="en-IN" dirty="0"/>
          </a:p>
        </p:txBody>
      </p:sp>
    </p:spTree>
    <p:extLst>
      <p:ext uri="{BB962C8B-B14F-4D97-AF65-F5344CB8AC3E}">
        <p14:creationId xmlns:p14="http://schemas.microsoft.com/office/powerpoint/2010/main" val="289936848"/>
      </p:ext>
    </p:extLst>
  </p:cSld>
  <p:clrMapOvr>
    <a:overrideClrMapping bg1="lt1" tx1="dk1" bg2="lt2" tx2="dk2" accent1="accent1" accent2="accent2" accent3="accent3" accent4="accent4" accent5="accent5" accent6="accent6" hlink="hlink" folHlink="folHlink"/>
  </p:clrMapOvr>
</p:sld>
</file>

<file path=ppt/slides/slide33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4050-23C4-F6CD-4D48-39FF62838C39}"/>
              </a:ext>
            </a:extLst>
          </p:cNvPr>
          <p:cNvSpPr>
            <a:spLocks noGrp="1"/>
          </p:cNvSpPr>
          <p:nvPr>
            <p:ph type="title"/>
          </p:nvPr>
        </p:nvSpPr>
        <p:spPr/>
        <p:txBody>
          <a:bodyPr/>
          <a:lstStyle/>
          <a:p>
            <a:r>
              <a:rPr lang="en-US" dirty="0"/>
              <a:t>The salient features of the scheme are:</a:t>
            </a:r>
            <a:endParaRPr lang="en-IN" dirty="0"/>
          </a:p>
        </p:txBody>
      </p:sp>
      <p:sp>
        <p:nvSpPr>
          <p:cNvPr id="3" name="Content Placeholder 2">
            <a:extLst>
              <a:ext uri="{FF2B5EF4-FFF2-40B4-BE49-F238E27FC236}">
                <a16:creationId xmlns:a16="http://schemas.microsoft.com/office/drawing/2014/main" id="{1A225A55-8E12-F550-AB17-BE43F94A84EF}"/>
              </a:ext>
            </a:extLst>
          </p:cNvPr>
          <p:cNvSpPr>
            <a:spLocks noGrp="1"/>
          </p:cNvSpPr>
          <p:nvPr>
            <p:ph idx="1"/>
          </p:nvPr>
        </p:nvSpPr>
        <p:spPr/>
        <p:txBody>
          <a:bodyPr/>
          <a:lstStyle/>
          <a:p>
            <a:pPr algn="just"/>
            <a:r>
              <a:rPr lang="en-US" dirty="0"/>
              <a:t>Simplified approvals: The jurisdictional Commissioner of Customs is the single point of approval under the scheme.</a:t>
            </a:r>
          </a:p>
          <a:p>
            <a:pPr algn="just"/>
            <a:r>
              <a:rPr lang="en-US" dirty="0"/>
              <a:t> A single application-cum-approval form has been prescribed for use by both the applicants and Customs. </a:t>
            </a:r>
          </a:p>
          <a:p>
            <a:pPr algn="just"/>
            <a:r>
              <a:rPr lang="en-US" dirty="0"/>
              <a:t>The license granted under the scheme remains valid without the need for renewal, till it is surrendered or cancelled. </a:t>
            </a:r>
          </a:p>
          <a:p>
            <a:pPr algn="just"/>
            <a:r>
              <a:rPr lang="en-US" dirty="0"/>
              <a:t>The approval is quickly given after antecedent verification, one-time verification of the site, and execution of bond with insurance policy</a:t>
            </a:r>
            <a:endParaRPr lang="en-IN" dirty="0"/>
          </a:p>
        </p:txBody>
      </p:sp>
    </p:spTree>
    <p:extLst>
      <p:ext uri="{BB962C8B-B14F-4D97-AF65-F5344CB8AC3E}">
        <p14:creationId xmlns:p14="http://schemas.microsoft.com/office/powerpoint/2010/main" val="414825572"/>
      </p:ext>
    </p:extLst>
  </p:cSld>
  <p:clrMapOvr>
    <a:overrideClrMapping bg1="lt1" tx1="dk1" bg2="lt2" tx2="dk2" accent1="accent1" accent2="accent2" accent3="accent3" accent4="accent4" accent5="accent5" accent6="accent6" hlink="hlink" folHlink="folHlink"/>
  </p:clrMapOvr>
</p:sld>
</file>

<file path=ppt/slides/slide33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2D75-84AE-DBE2-694A-88B32318D96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C9D5F4D-8E48-0C1C-B322-8B6B7029AEB8}"/>
              </a:ext>
            </a:extLst>
          </p:cNvPr>
          <p:cNvSpPr>
            <a:spLocks noGrp="1"/>
          </p:cNvSpPr>
          <p:nvPr>
            <p:ph idx="1"/>
          </p:nvPr>
        </p:nvSpPr>
        <p:spPr/>
        <p:txBody>
          <a:bodyPr/>
          <a:lstStyle/>
          <a:p>
            <a:r>
              <a:rPr lang="en-US" dirty="0"/>
              <a:t>Types of businesses covered: Any business desiring to conduct manufacture or any other operations can apply under the scheme. Existing businesses can also apply.</a:t>
            </a:r>
          </a:p>
          <a:p>
            <a:r>
              <a:rPr lang="en-US" dirty="0"/>
              <a:t>Sourcing of capital goods and inputs: The scheme gives flexibility in sourcing capital goods as well as inputs. The capital goods and inputs can be sourced through imports, domestic market or even from SEZ/ FTWZ</a:t>
            </a:r>
          </a:p>
          <a:p>
            <a:r>
              <a:rPr lang="en-US" dirty="0"/>
              <a:t>Full flexibility in clearance of finished goods: The goods produced under the scheme can be exported or cleared to domestic market as per demand. No export obligation is prescribed. </a:t>
            </a:r>
            <a:endParaRPr lang="en-IN" dirty="0"/>
          </a:p>
        </p:txBody>
      </p:sp>
    </p:spTree>
    <p:extLst>
      <p:ext uri="{BB962C8B-B14F-4D97-AF65-F5344CB8AC3E}">
        <p14:creationId xmlns:p14="http://schemas.microsoft.com/office/powerpoint/2010/main" val="912760217"/>
      </p:ext>
    </p:extLst>
  </p:cSld>
  <p:clrMapOvr>
    <a:overrideClrMapping bg1="lt1" tx1="dk1" bg2="lt2" tx2="dk2" accent1="accent1" accent2="accent2" accent3="accent3" accent4="accent4" accent5="accent5" accent6="accent6" hlink="hlink" folHlink="folHlink"/>
  </p:clrMapOvr>
</p:sld>
</file>

<file path=ppt/slides/slide33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849A-CD68-C947-F6DF-1AABA5ED27C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2CD48B3-EF7B-4C12-11C8-E2670305B0C4}"/>
              </a:ext>
            </a:extLst>
          </p:cNvPr>
          <p:cNvSpPr>
            <a:spLocks noGrp="1"/>
          </p:cNvSpPr>
          <p:nvPr>
            <p:ph idx="1"/>
          </p:nvPr>
        </p:nvSpPr>
        <p:spPr/>
        <p:txBody>
          <a:bodyPr>
            <a:normAutofit fontScale="92500"/>
          </a:bodyPr>
          <a:lstStyle/>
          <a:p>
            <a:pPr algn="just"/>
            <a:r>
              <a:rPr lang="en-US" dirty="0"/>
              <a:t>Duty benefits: </a:t>
            </a:r>
            <a:r>
              <a:rPr lang="en-US" b="1" dirty="0">
                <a:solidFill>
                  <a:srgbClr val="FF0000"/>
                </a:solidFill>
              </a:rPr>
              <a:t>MOOWR is a duty deferment scheme and not a duty exemption scheme. </a:t>
            </a:r>
          </a:p>
          <a:p>
            <a:pPr algn="just"/>
            <a:r>
              <a:rPr lang="en-US" dirty="0"/>
              <a:t>The duty on both imported capital goods and inputs stands deferred till their clearance from warehouse. </a:t>
            </a:r>
          </a:p>
          <a:p>
            <a:pPr algn="just"/>
            <a:r>
              <a:rPr lang="en-US" dirty="0"/>
              <a:t>In case of clearance of capital goods to DTA, deferred duties will become payable. </a:t>
            </a:r>
          </a:p>
          <a:p>
            <a:pPr algn="just"/>
            <a:r>
              <a:rPr lang="en-US" dirty="0"/>
              <a:t>In case of clearance of finished goods into DTA, GST on finished goods along with import duties on imported inputs are payable. </a:t>
            </a:r>
          </a:p>
          <a:p>
            <a:pPr algn="just"/>
            <a:r>
              <a:rPr lang="en-US" dirty="0"/>
              <a:t>The GST as well as the IGST paid as part of import duties will be available as credit. </a:t>
            </a:r>
          </a:p>
          <a:p>
            <a:pPr algn="just"/>
            <a:r>
              <a:rPr lang="en-US" dirty="0"/>
              <a:t>In case of export of capital goods or finished goods, the duty on imported inputs stands remitted. Also, zero rating of tax on domestic inputs is allowed.</a:t>
            </a:r>
            <a:endParaRPr lang="en-IN" dirty="0"/>
          </a:p>
        </p:txBody>
      </p:sp>
    </p:spTree>
    <p:extLst>
      <p:ext uri="{BB962C8B-B14F-4D97-AF65-F5344CB8AC3E}">
        <p14:creationId xmlns:p14="http://schemas.microsoft.com/office/powerpoint/2010/main" val="883738527"/>
      </p:ext>
    </p:extLst>
  </p:cSld>
  <p:clrMapOvr>
    <a:overrideClrMapping bg1="lt1" tx1="dk1" bg2="lt2" tx2="dk2" accent1="accent1" accent2="accent2" accent3="accent3" accent4="accent4" accent5="accent5" accent6="accent6" hlink="hlink" folHlink="folHlink"/>
  </p:clrMapOvr>
</p:sld>
</file>

<file path=ppt/slides/slide33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8EA5-7E4B-314B-1AAA-6D8FA298E76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D7BCDC2-99CB-EEEC-F55F-582188385553}"/>
              </a:ext>
            </a:extLst>
          </p:cNvPr>
          <p:cNvSpPr>
            <a:spLocks noGrp="1"/>
          </p:cNvSpPr>
          <p:nvPr>
            <p:ph idx="1"/>
          </p:nvPr>
        </p:nvSpPr>
        <p:spPr/>
        <p:txBody>
          <a:bodyPr>
            <a:normAutofit fontScale="92500"/>
          </a:bodyPr>
          <a:lstStyle/>
          <a:p>
            <a:pPr algn="just">
              <a:lnSpc>
                <a:spcPct val="150000"/>
              </a:lnSpc>
            </a:pPr>
            <a:r>
              <a:rPr lang="en-US" dirty="0"/>
              <a:t>MSME friendly: The scheme does not have minimum investment requirement or restriction on its location. </a:t>
            </a:r>
          </a:p>
          <a:p>
            <a:pPr algn="just">
              <a:lnSpc>
                <a:spcPct val="150000"/>
              </a:lnSpc>
            </a:pPr>
            <a:r>
              <a:rPr lang="en-US" dirty="0"/>
              <a:t>Coupled with the flexibility of sourcing capital goods and inputs, and flexibility for sale, the scheme is suitable for MSMEs. </a:t>
            </a:r>
          </a:p>
          <a:p>
            <a:pPr algn="just">
              <a:lnSpc>
                <a:spcPct val="150000"/>
              </a:lnSpc>
            </a:pPr>
            <a:r>
              <a:rPr lang="en-US" dirty="0"/>
              <a:t>They can find most optimal sourcing of inputs and capital goods and realize best sale prices by selling their products in the DTA or international market, as per choice</a:t>
            </a:r>
          </a:p>
          <a:p>
            <a:pPr algn="just">
              <a:lnSpc>
                <a:spcPct val="150000"/>
              </a:lnSpc>
            </a:pPr>
            <a:r>
              <a:rPr lang="en-IN" dirty="0">
                <a:solidFill>
                  <a:srgbClr val="FF0000"/>
                </a:solidFill>
                <a:hlinkClick r:id="rId3">
                  <a:extLst>
                    <a:ext uri="{A12FA001-AC4F-418D-AE19-62706E023703}">
                      <ahyp:hlinkClr xmlns:ahyp="http://schemas.microsoft.com/office/drawing/2018/hyperlinkcolor" val="tx"/>
                    </a:ext>
                  </a:extLst>
                </a:hlinkClick>
              </a:rPr>
              <a:t>https://www.youtube.com/watch?v=TobEI_jW7is&amp;ab_channel=SubsidySolutions</a:t>
            </a:r>
            <a:endParaRPr lang="en-IN" dirty="0">
              <a:solidFill>
                <a:srgbClr val="FF0000"/>
              </a:solidFill>
            </a:endParaRPr>
          </a:p>
          <a:p>
            <a:pPr algn="just">
              <a:lnSpc>
                <a:spcPct val="150000"/>
              </a:lnSpc>
            </a:pPr>
            <a:endParaRPr lang="en-IN" dirty="0"/>
          </a:p>
        </p:txBody>
      </p:sp>
    </p:spTree>
    <p:extLst>
      <p:ext uri="{BB962C8B-B14F-4D97-AF65-F5344CB8AC3E}">
        <p14:creationId xmlns:p14="http://schemas.microsoft.com/office/powerpoint/2010/main" val="3100328594"/>
      </p:ext>
    </p:extLst>
  </p:cSld>
  <p:clrMapOvr>
    <a:overrideClrMapping bg1="lt1" tx1="dk1" bg2="lt2" tx2="dk2" accent1="accent1" accent2="accent2" accent3="accent3" accent4="accent4" accent5="accent5" accent6="accent6" hlink="hlink" folHlink="folHlink"/>
  </p:clrMapOvr>
</p:sld>
</file>

<file path=ppt/slides/slide33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E030-7040-7105-16A9-9767ED03F6DC}"/>
              </a:ext>
            </a:extLst>
          </p:cNvPr>
          <p:cNvSpPr>
            <a:spLocks noGrp="1"/>
          </p:cNvSpPr>
          <p:nvPr>
            <p:ph type="title"/>
          </p:nvPr>
        </p:nvSpPr>
        <p:spPr/>
        <p:txBody>
          <a:bodyPr/>
          <a:lstStyle/>
          <a:p>
            <a:r>
              <a:rPr lang="en-IN" dirty="0"/>
              <a:t>Link for MSME</a:t>
            </a:r>
          </a:p>
        </p:txBody>
      </p:sp>
      <p:sp>
        <p:nvSpPr>
          <p:cNvPr id="3" name="Content Placeholder 2">
            <a:extLst>
              <a:ext uri="{FF2B5EF4-FFF2-40B4-BE49-F238E27FC236}">
                <a16:creationId xmlns:a16="http://schemas.microsoft.com/office/drawing/2014/main" id="{AC7A9C6B-B0A6-6D6F-2228-DFF43A30E7C7}"/>
              </a:ext>
            </a:extLst>
          </p:cNvPr>
          <p:cNvSpPr>
            <a:spLocks noGrp="1"/>
          </p:cNvSpPr>
          <p:nvPr>
            <p:ph idx="1"/>
          </p:nvPr>
        </p:nvSpPr>
        <p:spPr/>
        <p:txBody>
          <a:bodyPr/>
          <a:lstStyle/>
          <a:p>
            <a:r>
              <a:rPr lang="en-IN" dirty="0">
                <a:hlinkClick r:id="rId3">
                  <a:extLst>
                    <a:ext uri="{A12FA001-AC4F-418D-AE19-62706E023703}">
                      <ahyp:hlinkClr xmlns:ahyp="http://schemas.microsoft.com/office/drawing/2018/hyperlinkcolor" val="tx"/>
                    </a:ext>
                  </a:extLst>
                </a:hlinkClick>
              </a:rPr>
              <a:t>https://msme.gov.in/sites/default/files/MSME_Schemes_English_0.pdf</a:t>
            </a:r>
            <a:endParaRPr lang="en-IN" dirty="0"/>
          </a:p>
          <a:p>
            <a:endParaRPr lang="en-IN" dirty="0"/>
          </a:p>
        </p:txBody>
      </p:sp>
    </p:spTree>
    <p:extLst>
      <p:ext uri="{BB962C8B-B14F-4D97-AF65-F5344CB8AC3E}">
        <p14:creationId xmlns:p14="http://schemas.microsoft.com/office/powerpoint/2010/main" val="3794453380"/>
      </p:ext>
    </p:extLst>
  </p:cSld>
  <p:clrMapOvr>
    <a:overrideClrMapping bg1="lt1" tx1="dk1" bg2="lt2" tx2="dk2" accent1="accent1" accent2="accent2" accent3="accent3" accent4="accent4" accent5="accent5" accent6="accent6" hlink="hlink" folHlink="folHlink"/>
  </p:clrMapOvr>
</p:sld>
</file>

<file path=ppt/slides/slide33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4E1B-D8D4-EC5F-075D-4F6E9779DEF5}"/>
              </a:ext>
            </a:extLst>
          </p:cNvPr>
          <p:cNvSpPr>
            <a:spLocks noGrp="1"/>
          </p:cNvSpPr>
          <p:nvPr>
            <p:ph type="title"/>
          </p:nvPr>
        </p:nvSpPr>
        <p:spPr/>
        <p:txBody>
          <a:bodyPr/>
          <a:lstStyle/>
          <a:p>
            <a:r>
              <a:rPr lang="en-IN" dirty="0"/>
              <a:t>Links</a:t>
            </a:r>
          </a:p>
        </p:txBody>
      </p:sp>
      <p:sp>
        <p:nvSpPr>
          <p:cNvPr id="3" name="Content Placeholder 2">
            <a:extLst>
              <a:ext uri="{FF2B5EF4-FFF2-40B4-BE49-F238E27FC236}">
                <a16:creationId xmlns:a16="http://schemas.microsoft.com/office/drawing/2014/main" id="{BA978158-DB61-22C9-769A-7C10C6CB40D9}"/>
              </a:ext>
            </a:extLst>
          </p:cNvPr>
          <p:cNvSpPr>
            <a:spLocks noGrp="1"/>
          </p:cNvSpPr>
          <p:nvPr>
            <p:ph idx="1"/>
          </p:nvPr>
        </p:nvSpPr>
        <p:spPr/>
        <p:txBody>
          <a:bodyPr/>
          <a:lstStyle/>
          <a:p>
            <a:r>
              <a:rPr lang="en-US" b="1" i="0" dirty="0">
                <a:solidFill>
                  <a:srgbClr val="1F1F1F"/>
                </a:solidFill>
                <a:effectLst/>
                <a:latin typeface="Google Sans"/>
              </a:rPr>
              <a:t>TMI - Weekly Tax Updates</a:t>
            </a:r>
            <a:r>
              <a:rPr lang="en-US" b="1" i="0" dirty="0">
                <a:solidFill>
                  <a:srgbClr val="5F6368"/>
                </a:solidFill>
                <a:effectLst/>
                <a:latin typeface="Google Sans"/>
              </a:rPr>
              <a:t> </a:t>
            </a:r>
            <a:r>
              <a:rPr lang="en-US" b="1" i="0" dirty="0">
                <a:effectLst/>
                <a:latin typeface="Google Sans"/>
                <a:hlinkClick r:id="rId3">
                  <a:extLst>
                    <a:ext uri="{A12FA001-AC4F-418D-AE19-62706E023703}">
                      <ahyp:hlinkClr xmlns:ahyp="http://schemas.microsoft.com/office/drawing/2018/hyperlinkcolor" val="tx"/>
                    </a:ext>
                  </a:extLst>
                </a:hlinkClick>
              </a:rPr>
              <a:t>newsletters@taxmanagementindia.net</a:t>
            </a:r>
            <a:endParaRPr lang="en-US" b="1" i="0" dirty="0">
              <a:effectLst/>
              <a:latin typeface="Google Sans"/>
            </a:endParaRPr>
          </a:p>
          <a:p>
            <a:r>
              <a:rPr lang="en-US" b="1" i="0" dirty="0">
                <a:effectLst/>
                <a:latin typeface="Google Sans"/>
                <a:hlinkClick r:id="rId4">
                  <a:extLst>
                    <a:ext uri="{A12FA001-AC4F-418D-AE19-62706E023703}">
                      <ahyp:hlinkClr xmlns:ahyp="http://schemas.microsoft.com/office/drawing/2018/hyperlinkcolor" val="tx"/>
                    </a:ext>
                  </a:extLst>
                </a:hlinkClick>
              </a:rPr>
              <a:t>http://www.ieport.com/</a:t>
            </a:r>
            <a:endParaRPr lang="en-US" b="1" i="0" dirty="0">
              <a:effectLst/>
              <a:latin typeface="Google Sans"/>
            </a:endParaRPr>
          </a:p>
          <a:p>
            <a:r>
              <a:rPr lang="en-US" b="1" i="0" dirty="0">
                <a:effectLst/>
                <a:latin typeface="Google Sans"/>
                <a:hlinkClick r:id="rId5">
                  <a:extLst>
                    <a:ext uri="{A12FA001-AC4F-418D-AE19-62706E023703}">
                      <ahyp:hlinkClr xmlns:ahyp="http://schemas.microsoft.com/office/drawing/2018/hyperlinkcolor" val="tx"/>
                    </a:ext>
                  </a:extLst>
                </a:hlinkClick>
              </a:rPr>
              <a:t>https://cleartax.in/</a:t>
            </a:r>
            <a:endParaRPr lang="en-US" b="1" dirty="0">
              <a:latin typeface="Google Sans"/>
            </a:endParaRPr>
          </a:p>
          <a:p>
            <a:r>
              <a:rPr lang="en-US" b="1" i="0" dirty="0">
                <a:effectLst/>
                <a:latin typeface="Google Sans"/>
                <a:hlinkClick r:id="rId6">
                  <a:extLst>
                    <a:ext uri="{A12FA001-AC4F-418D-AE19-62706E023703}">
                      <ahyp:hlinkClr xmlns:ahyp="http://schemas.microsoft.com/office/drawing/2018/hyperlinkcolor" val="tx"/>
                    </a:ext>
                  </a:extLst>
                </a:hlinkClick>
              </a:rPr>
              <a:t>https://www.freightmango.com/</a:t>
            </a:r>
            <a:endParaRPr lang="en-US" b="1" i="0" dirty="0">
              <a:effectLst/>
              <a:latin typeface="Google Sans"/>
            </a:endParaRPr>
          </a:p>
          <a:p>
            <a:r>
              <a:rPr lang="en-US" b="1" i="0" dirty="0">
                <a:effectLst/>
                <a:latin typeface="Google Sans"/>
                <a:hlinkClick r:id="rId7">
                  <a:extLst>
                    <a:ext uri="{A12FA001-AC4F-418D-AE19-62706E023703}">
                      <ahyp:hlinkClr xmlns:ahyp="http://schemas.microsoft.com/office/drawing/2018/hyperlinkcolor" val="tx"/>
                    </a:ext>
                  </a:extLst>
                </a:hlinkClick>
              </a:rPr>
              <a:t>https://www.cogoport.com/</a:t>
            </a:r>
            <a:endParaRPr lang="en-US" b="1" dirty="0">
              <a:latin typeface="Google Sans"/>
            </a:endParaRPr>
          </a:p>
          <a:p>
            <a:endParaRPr lang="en-US" b="1" i="0" dirty="0">
              <a:solidFill>
                <a:srgbClr val="5F6368"/>
              </a:solidFill>
              <a:effectLst/>
              <a:latin typeface="Google Sans"/>
            </a:endParaRPr>
          </a:p>
          <a:p>
            <a:pPr marL="0" marR="0" indent="0" algn="l" rtl="0" eaLnBrk="1" fontAlgn="base" latinLnBrk="0" hangingPunct="1">
              <a:spcBef>
                <a:spcPts val="432"/>
              </a:spcBef>
              <a:spcAft>
                <a:spcPts val="0"/>
              </a:spcAft>
            </a:pPr>
            <a:endParaRPr lang="en-IN" dirty="0"/>
          </a:p>
        </p:txBody>
      </p:sp>
    </p:spTree>
    <p:extLst>
      <p:ext uri="{BB962C8B-B14F-4D97-AF65-F5344CB8AC3E}">
        <p14:creationId xmlns:p14="http://schemas.microsoft.com/office/powerpoint/2010/main" val="2640064757"/>
      </p:ext>
    </p:extLst>
  </p:cSld>
  <p:clrMapOvr>
    <a:overrideClrMapping bg1="lt1" tx1="dk1" bg2="lt2" tx2="dk2" accent1="accent1" accent2="accent2" accent3="accent3" accent4="accent4" accent5="accent5" accent6="accent6" hlink="hlink" folHlink="folHlink"/>
  </p:clrMapOvr>
</p:sld>
</file>

<file path=ppt/slides/slide33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 name="Title 3"/>
          <p:cNvSpPr>
            <a:spLocks noGrp="1"/>
          </p:cNvSpPr>
          <p:nvPr>
            <p:ph type="title"/>
          </p:nvPr>
        </p:nvSpPr>
        <p:spPr>
          <a:xfrm>
            <a:off x="2133600" y="-76200"/>
            <a:ext cx="7239000" cy="1143000"/>
          </a:xfrm>
        </p:spPr>
        <p:txBody>
          <a:bodyPr/>
          <a:lstStyle/>
          <a:p>
            <a:pPr>
              <a:defRPr/>
            </a:pPr>
            <a:r>
              <a:rPr lang="en-US" b="1" u="sng" dirty="0">
                <a:solidFill>
                  <a:srgbClr val="002060"/>
                </a:solidFill>
                <a:latin typeface="Book Antiqua" pitchFamily="18" charset="0"/>
              </a:rPr>
              <a:t>Useful websites</a:t>
            </a:r>
            <a:endParaRPr lang="en-IN" b="1" u="sng" dirty="0">
              <a:solidFill>
                <a:srgbClr val="002060"/>
              </a:solidFill>
              <a:latin typeface="Book Antiqua" pitchFamily="18" charset="0"/>
            </a:endParaRPr>
          </a:p>
        </p:txBody>
      </p:sp>
      <p:graphicFrame>
        <p:nvGraphicFramePr>
          <p:cNvPr id="5" name="Group 4"/>
          <p:cNvGraphicFramePr>
            <a:graphicFrameLocks noGrp="1"/>
          </p:cNvGraphicFramePr>
          <p:nvPr>
            <p:ph idx="1"/>
          </p:nvPr>
        </p:nvGraphicFramePr>
        <p:xfrm>
          <a:off x="1524000" y="1295400"/>
          <a:ext cx="9144000" cy="2938272"/>
        </p:xfrm>
        <a:graphic>
          <a:graphicData uri="http://schemas.openxmlformats.org/drawingml/2006/table">
            <a:tbl>
              <a:tblPr/>
              <a:tblGrid>
                <a:gridCol w="40386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18403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mn-lt"/>
                        </a:rPr>
                        <a:t>          </a:t>
                      </a:r>
                      <a:r>
                        <a:rPr kumimoji="0" lang="en-US" sz="2000" b="1" i="0" u="sng" strike="noStrike" cap="none" normalizeH="0" baseline="0" dirty="0">
                          <a:ln>
                            <a:noFill/>
                          </a:ln>
                          <a:solidFill>
                            <a:schemeClr val="tx1"/>
                          </a:solidFill>
                          <a:effectLst/>
                          <a:latin typeface="+mn-lt"/>
                        </a:rPr>
                        <a:t>ORGANISATIONS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a:ln>
                            <a:noFill/>
                          </a:ln>
                          <a:solidFill>
                            <a:schemeClr val="tx1"/>
                          </a:solidFill>
                          <a:effectLst/>
                          <a:latin typeface="+mn-lt"/>
                        </a:rPr>
                        <a:t>            </a:t>
                      </a:r>
                      <a:r>
                        <a:rPr kumimoji="0" lang="en-US" sz="2000" b="1" i="0" u="sng" strike="noStrike" cap="none" normalizeH="0" baseline="0">
                          <a:ln>
                            <a:noFill/>
                          </a:ln>
                          <a:solidFill>
                            <a:schemeClr val="tx1"/>
                          </a:solidFill>
                          <a:effectLst/>
                          <a:latin typeface="+mn-lt"/>
                        </a:rPr>
                        <a:t>WEBSITE</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000" b="1" i="0" u="sng" strike="noStrike" cap="none" normalizeH="0" baseline="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28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Foreign Exchange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Dealers Association of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India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www.fedai.org.in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4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25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Department of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Commerce &amp; Industry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www.commerce.nic.in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Foreign Trade Policy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www.dgft.gov.in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FC20-BA56-AC2A-44D6-4FCCC699697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F3EF04C-58A1-85C6-F4CC-8C7E2B78F6BE}"/>
              </a:ext>
            </a:extLst>
          </p:cNvPr>
          <p:cNvSpPr>
            <a:spLocks noGrp="1"/>
          </p:cNvSpPr>
          <p:nvPr>
            <p:ph idx="1"/>
          </p:nvPr>
        </p:nvSpPr>
        <p:spPr/>
        <p:txBody>
          <a:bodyPr>
            <a:normAutofit fontScale="70000" lnSpcReduction="20000"/>
          </a:bodyPr>
          <a:lstStyle/>
          <a:p>
            <a:pPr algn="just" fontAlgn="base">
              <a:lnSpc>
                <a:spcPct val="160000"/>
              </a:lnSpc>
            </a:pPr>
            <a:r>
              <a:rPr lang="en-US" b="1" i="0" u="sng" dirty="0">
                <a:effectLst/>
                <a:highlight>
                  <a:srgbClr val="FFFFFF"/>
                </a:highlight>
                <a:latin typeface="inherit"/>
              </a:rPr>
              <a:t>Fourth Type – No Norms/Repeat basis</a:t>
            </a:r>
            <a:endParaRPr lang="en-US" b="1" i="0" dirty="0">
              <a:effectLst/>
              <a:highlight>
                <a:srgbClr val="FFFFFF"/>
              </a:highlight>
              <a:latin typeface="Montserrat" panose="00000500000000000000" pitchFamily="2" charset="0"/>
            </a:endParaRPr>
          </a:p>
          <a:p>
            <a:pPr algn="just" fontAlgn="base">
              <a:lnSpc>
                <a:spcPct val="160000"/>
              </a:lnSpc>
            </a:pPr>
            <a:r>
              <a:rPr lang="en-US" b="0" i="0" dirty="0">
                <a:solidFill>
                  <a:srgbClr val="2C2C2C"/>
                </a:solidFill>
                <a:effectLst/>
                <a:highlight>
                  <a:srgbClr val="FFFFFF"/>
                </a:highlight>
                <a:latin typeface="Montserrat" panose="00000500000000000000" pitchFamily="2" charset="0"/>
              </a:rPr>
              <a:t>For ease of doing business, if the norms for a particular export product is fixed by the Norms Committee, then the exporter need not approach the NC again for fixation of Norms.</a:t>
            </a:r>
          </a:p>
          <a:p>
            <a:pPr algn="just" fontAlgn="base">
              <a:lnSpc>
                <a:spcPct val="160000"/>
              </a:lnSpc>
            </a:pPr>
            <a:r>
              <a:rPr lang="en-US" b="0" i="0" dirty="0">
                <a:solidFill>
                  <a:srgbClr val="2C2C2C"/>
                </a:solidFill>
                <a:effectLst/>
                <a:highlight>
                  <a:srgbClr val="FFFFFF"/>
                </a:highlight>
                <a:latin typeface="Montserrat" panose="00000500000000000000" pitchFamily="2" charset="0"/>
              </a:rPr>
              <a:t>The same norms can be used on a repeat basis for a period of 3 years from the meeting date or entire policy period, whichever is later.</a:t>
            </a:r>
          </a:p>
          <a:p>
            <a:pPr algn="just" fontAlgn="base">
              <a:lnSpc>
                <a:spcPct val="160000"/>
              </a:lnSpc>
            </a:pPr>
            <a:r>
              <a:rPr lang="en-US" b="0" i="0" dirty="0">
                <a:solidFill>
                  <a:srgbClr val="2C2C2C"/>
                </a:solidFill>
                <a:effectLst/>
                <a:highlight>
                  <a:srgbClr val="FFFFFF"/>
                </a:highlight>
                <a:latin typeface="Montserrat" panose="00000500000000000000" pitchFamily="2" charset="0"/>
              </a:rPr>
              <a:t>Here an important thing is that one exporter can use the norms of other exporter as well.</a:t>
            </a:r>
          </a:p>
          <a:p>
            <a:pPr algn="just" fontAlgn="base">
              <a:lnSpc>
                <a:spcPct val="160000"/>
              </a:lnSpc>
            </a:pPr>
            <a:r>
              <a:rPr lang="en-US" b="0" i="0" dirty="0">
                <a:solidFill>
                  <a:srgbClr val="2C2C2C"/>
                </a:solidFill>
                <a:effectLst/>
                <a:highlight>
                  <a:srgbClr val="FFFFFF"/>
                </a:highlight>
                <a:latin typeface="Montserrat" panose="00000500000000000000" pitchFamily="2" charset="0"/>
              </a:rPr>
              <a:t>For example, If the competitor has fixed norms for Solar module, then we can use the same norms and apply for AA under No Norms/repeat basis.</a:t>
            </a:r>
          </a:p>
          <a:p>
            <a:pPr algn="just">
              <a:lnSpc>
                <a:spcPct val="160000"/>
              </a:lnSpc>
            </a:pPr>
            <a:endParaRPr lang="en-IN" dirty="0"/>
          </a:p>
        </p:txBody>
      </p:sp>
    </p:spTree>
    <p:extLst>
      <p:ext uri="{BB962C8B-B14F-4D97-AF65-F5344CB8AC3E}">
        <p14:creationId xmlns:p14="http://schemas.microsoft.com/office/powerpoint/2010/main" val="1911860664"/>
      </p:ext>
    </p:extLst>
  </p:cSld>
  <p:clrMapOvr>
    <a:overrideClrMapping bg1="lt1" tx1="dk1" bg2="lt2" tx2="dk2" accent1="accent1" accent2="accent2" accent3="accent3" accent4="accent4" accent5="accent5" accent6="accent6" hlink="hlink" folHlink="folHlink"/>
  </p:clrMapOvr>
</p:sld>
</file>

<file path=ppt/slides/slide34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4" name="Group 4"/>
          <p:cNvGraphicFramePr>
            <a:graphicFrameLocks noGrp="1"/>
          </p:cNvGraphicFramePr>
          <p:nvPr>
            <p:ph idx="1"/>
          </p:nvPr>
        </p:nvGraphicFramePr>
        <p:xfrm>
          <a:off x="1524000" y="0"/>
          <a:ext cx="8991600" cy="6886322"/>
        </p:xfrm>
        <a:graphic>
          <a:graphicData uri="http://schemas.openxmlformats.org/drawingml/2006/table">
            <a:tbl>
              <a:tblPr/>
              <a:tblGrid>
                <a:gridCol w="3971290">
                  <a:extLst>
                    <a:ext uri="{9D8B030D-6E8A-4147-A177-3AD203B41FA5}">
                      <a16:colId xmlns:a16="http://schemas.microsoft.com/office/drawing/2014/main" val="20000"/>
                    </a:ext>
                  </a:extLst>
                </a:gridCol>
                <a:gridCol w="5020310">
                  <a:extLst>
                    <a:ext uri="{9D8B030D-6E8A-4147-A177-3AD203B41FA5}">
                      <a16:colId xmlns:a16="http://schemas.microsoft.com/office/drawing/2014/main" val="20001"/>
                    </a:ext>
                  </a:extLst>
                </a:gridCol>
              </a:tblGrid>
              <a:tr h="101468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World Trade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Organization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www.wto.org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468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Foreign Exchange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Management Act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www.femaonline.com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117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Reserve Bank Of India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www.rbi.org.in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468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Federation of Indian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Chamber of Commerce &amp;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Industry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www.ficci.com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957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Asian Clearing Union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ACU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www.asainclearingunion.org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874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Informative Site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www.ieport.com</a:t>
                      </a:r>
                      <a:endParaRPr kumimoji="0" lang="en-US" sz="28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8744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Country Profiles-Good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Informative Site</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2060"/>
                          </a:solidFill>
                          <a:effectLst/>
                          <a:latin typeface="+mn-lt"/>
                        </a:rPr>
                        <a:t>http://www.indianindustry.com/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2060"/>
                          </a:solidFill>
                          <a:effectLst/>
                          <a:latin typeface="+mn-lt"/>
                        </a:rPr>
                        <a:t>country-profiles/south-africa.html</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dirty="0">
                        <a:ln>
                          <a:noFill/>
                        </a:ln>
                        <a:solidFill>
                          <a:srgbClr val="002060"/>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a:ln>
                            <a:noFill/>
                          </a:ln>
                          <a:solidFill>
                            <a:srgbClr val="002060"/>
                          </a:solidFill>
                          <a:effectLst/>
                          <a:latin typeface="+mn-lt"/>
                        </a:rPr>
                        <a:t>www.legallyindia.com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9964" name="TextBox 7"/>
          <p:cNvSpPr txBox="1">
            <a:spLocks noChangeArrowheads="1"/>
          </p:cNvSpPr>
          <p:nvPr/>
        </p:nvSpPr>
        <p:spPr bwMode="auto">
          <a:xfrm>
            <a:off x="2362200" y="6248400"/>
            <a:ext cx="2667000" cy="36988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Verdana" pitchFamily="34" charset="0"/>
                <a:cs typeface="Verdana" pitchFamily="34" charset="0"/>
              </a:rPr>
              <a:t>  </a:t>
            </a:r>
            <a:r>
              <a:rPr kumimoji="0" lang="en-US" sz="1800" b="1" i="0" u="none" strike="noStrike" kern="1200" cap="none" spc="0" normalizeH="0" baseline="0" noProof="0" dirty="0">
                <a:ln>
                  <a:noFill/>
                </a:ln>
                <a:solidFill>
                  <a:prstClr val="black"/>
                </a:solidFill>
                <a:effectLst/>
                <a:uLnTx/>
                <a:uFillTx/>
                <a:latin typeface="Calibri"/>
                <a:ea typeface="Verdana" pitchFamily="34" charset="0"/>
                <a:cs typeface="Verdana" pitchFamily="34" charset="0"/>
              </a:rPr>
              <a:t>Legal Aspects</a:t>
            </a:r>
            <a:endParaRPr kumimoji="0" lang="en-IN" sz="1800" b="1" i="0" u="none" strike="noStrike" kern="1200" cap="none" spc="0" normalizeH="0" baseline="0" noProof="0" dirty="0">
              <a:ln>
                <a:noFill/>
              </a:ln>
              <a:solidFill>
                <a:prstClr val="black"/>
              </a:solidFill>
              <a:effectLst/>
              <a:uLnTx/>
              <a:uFillTx/>
              <a:latin typeface="Calibri"/>
              <a:ea typeface="Verdana" pitchFamily="34" charset="0"/>
              <a:cs typeface="Verdana" pitchFamily="34" charset="0"/>
            </a:endParaRPr>
          </a:p>
        </p:txBody>
      </p:sp>
      <p:cxnSp>
        <p:nvCxnSpPr>
          <p:cNvPr id="6" name="Straight Connector 5"/>
          <p:cNvCxnSpPr/>
          <p:nvPr/>
        </p:nvCxnSpPr>
        <p:spPr>
          <a:xfrm>
            <a:off x="1524000" y="60198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34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4" name="Group 28"/>
          <p:cNvGraphicFramePr>
            <a:graphicFrameLocks noGrp="1"/>
          </p:cNvGraphicFramePr>
          <p:nvPr>
            <p:ph idx="1"/>
          </p:nvPr>
        </p:nvGraphicFramePr>
        <p:xfrm>
          <a:off x="1524000" y="1"/>
          <a:ext cx="8991600" cy="6857999"/>
        </p:xfrm>
        <a:graphic>
          <a:graphicData uri="http://schemas.openxmlformats.org/drawingml/2006/table">
            <a:tbl>
              <a:tblPr/>
              <a:tblGrid>
                <a:gridCol w="4046220">
                  <a:extLst>
                    <a:ext uri="{9D8B030D-6E8A-4147-A177-3AD203B41FA5}">
                      <a16:colId xmlns:a16="http://schemas.microsoft.com/office/drawing/2014/main" val="20000"/>
                    </a:ext>
                  </a:extLst>
                </a:gridCol>
                <a:gridCol w="4945380">
                  <a:extLst>
                    <a:ext uri="{9D8B030D-6E8A-4147-A177-3AD203B41FA5}">
                      <a16:colId xmlns:a16="http://schemas.microsoft.com/office/drawing/2014/main" val="20001"/>
                    </a:ext>
                  </a:extLst>
                </a:gridCol>
              </a:tblGrid>
              <a:tr h="7707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SAARC</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www.sdc.gov.in</a:t>
                      </a:r>
                      <a:endParaRPr kumimoji="0" lang="en-US" sz="5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568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International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Chamber of Commerce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www.iccwbo.org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19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Central Board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of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Indirect Taxes and Customs</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http://www.cbic.gov.in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19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Zonal joint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Directorate General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of Foreign Trade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http://zjdgft.tn.nic.in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9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726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Indian Trade Promotion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Organization.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http://www.indiatradefair.</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com/index.html</a:t>
                      </a:r>
                      <a:endParaRPr kumimoji="0" lang="en-US" sz="5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400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   Market Development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Assistance– MDA- for</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a:ln>
                            <a:noFill/>
                          </a:ln>
                          <a:solidFill>
                            <a:schemeClr val="tx1"/>
                          </a:solidFill>
                          <a:effectLst/>
                          <a:latin typeface="+mn-lt"/>
                        </a:rPr>
                        <a:t>                     SSI 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0" i="0" u="none" strike="noStrike" cap="none" normalizeH="0" baseline="0" dirty="0">
                          <a:ln>
                            <a:noFill/>
                          </a:ln>
                          <a:solidFill>
                            <a:srgbClr val="002060"/>
                          </a:solidFill>
                          <a:effectLst/>
                          <a:latin typeface="+mn-lt"/>
                        </a:rPr>
                        <a:t>www.commerce.nic.in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34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4" name="Group 24"/>
          <p:cNvGraphicFramePr>
            <a:graphicFrameLocks noGrp="1"/>
          </p:cNvGraphicFramePr>
          <p:nvPr>
            <p:ph idx="1"/>
          </p:nvPr>
        </p:nvGraphicFramePr>
        <p:xfrm>
          <a:off x="1524000" y="-23813"/>
          <a:ext cx="9144000" cy="6881813"/>
        </p:xfrm>
        <a:graphic>
          <a:graphicData uri="http://schemas.openxmlformats.org/drawingml/2006/table">
            <a:tbl>
              <a:tblPr/>
              <a:tblGrid>
                <a:gridCol w="4427538">
                  <a:extLst>
                    <a:ext uri="{9D8B030D-6E8A-4147-A177-3AD203B41FA5}">
                      <a16:colId xmlns:a16="http://schemas.microsoft.com/office/drawing/2014/main" val="20000"/>
                    </a:ext>
                  </a:extLst>
                </a:gridCol>
                <a:gridCol w="4716462">
                  <a:extLst>
                    <a:ext uri="{9D8B030D-6E8A-4147-A177-3AD203B41FA5}">
                      <a16:colId xmlns:a16="http://schemas.microsoft.com/office/drawing/2014/main" val="20001"/>
                    </a:ext>
                  </a:extLst>
                </a:gridCol>
              </a:tblGrid>
              <a:tr h="12504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Department of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Commerce – Export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Import Data bank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http://www.commerce.nic.</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in/</a:t>
                      </a:r>
                      <a:r>
                        <a:rPr kumimoji="0" lang="en-US" sz="2400" b="0" i="0" u="none" strike="noStrike" cap="none" normalizeH="0" baseline="0" dirty="0" err="1">
                          <a:ln>
                            <a:noFill/>
                          </a:ln>
                          <a:solidFill>
                            <a:srgbClr val="002060"/>
                          </a:solidFill>
                          <a:effectLst/>
                          <a:latin typeface="+mn-lt"/>
                        </a:rPr>
                        <a:t>eidb</a:t>
                      </a:r>
                      <a:r>
                        <a:rPr kumimoji="0" lang="en-US" sz="2400" b="0" i="0" u="none" strike="noStrike" cap="none" normalizeH="0" baseline="0" dirty="0">
                          <a:ln>
                            <a:noFill/>
                          </a:ln>
                          <a:solidFill>
                            <a:srgbClr val="002060"/>
                          </a:solidFill>
                          <a:effectLst/>
                          <a:latin typeface="+mn-lt"/>
                        </a:rPr>
                        <a:t>/ecomg.asp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817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Federation of Indian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Export Organization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www.fieo.com</a:t>
                      </a:r>
                      <a:endParaRPr kumimoji="0" lang="en-US" sz="5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158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Indian Institute of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Packaging</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www.iip.in.com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38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World Trade Centre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www.wtcmumbai.org</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0771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a:ln>
                            <a:noFill/>
                          </a:ln>
                          <a:solidFill>
                            <a:schemeClr val="tx1"/>
                          </a:solidFill>
                          <a:effectLst/>
                          <a:latin typeface="+mn-lt"/>
                        </a:rPr>
                        <a:t>             </a:t>
                      </a:r>
                      <a:r>
                        <a:rPr kumimoji="0" lang="en-US" sz="1800" b="1" i="0" u="none" strike="noStrike" cap="none" normalizeH="0" baseline="0" dirty="0">
                          <a:ln>
                            <a:noFill/>
                          </a:ln>
                          <a:solidFill>
                            <a:schemeClr val="tx1"/>
                          </a:solidFill>
                          <a:effectLst/>
                          <a:latin typeface="+mn-lt"/>
                        </a:rPr>
                        <a:t>     Department of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Scientific &amp; Industrial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Research</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1"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mn-lt"/>
                        </a:rPr>
                        <a:t>              Informative Site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http://dsir.nic.in/advt/</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dsirad1.htm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002060"/>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mn-lt"/>
                        </a:rPr>
                        <a:t>www.eximkey.com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002060"/>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200" b="0" i="0" u="none" strike="noStrike" cap="none" normalizeH="0" baseline="0" dirty="0">
                        <a:ln>
                          <a:noFill/>
                        </a:ln>
                        <a:solidFill>
                          <a:srgbClr val="00206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3" name="Straight Connector 2"/>
          <p:cNvCxnSpPr/>
          <p:nvPr/>
        </p:nvCxnSpPr>
        <p:spPr>
          <a:xfrm>
            <a:off x="1524000" y="5638800"/>
            <a:ext cx="815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34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3" name="Group 24"/>
          <p:cNvGraphicFramePr>
            <a:graphicFrameLocks/>
          </p:cNvGraphicFramePr>
          <p:nvPr/>
        </p:nvGraphicFramePr>
        <p:xfrm>
          <a:off x="1524001" y="-1"/>
          <a:ext cx="9143999" cy="6629401"/>
        </p:xfrm>
        <a:graphic>
          <a:graphicData uri="http://schemas.openxmlformats.org/drawingml/2006/table">
            <a:tbl>
              <a:tblPr/>
              <a:tblGrid>
                <a:gridCol w="4046537">
                  <a:extLst>
                    <a:ext uri="{9D8B030D-6E8A-4147-A177-3AD203B41FA5}">
                      <a16:colId xmlns:a16="http://schemas.microsoft.com/office/drawing/2014/main" val="20000"/>
                    </a:ext>
                  </a:extLst>
                </a:gridCol>
                <a:gridCol w="5097462">
                  <a:extLst>
                    <a:ext uri="{9D8B030D-6E8A-4147-A177-3AD203B41FA5}">
                      <a16:colId xmlns:a16="http://schemas.microsoft.com/office/drawing/2014/main" val="20001"/>
                    </a:ext>
                  </a:extLst>
                </a:gridCol>
              </a:tblGrid>
              <a:tr h="128349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Ministry of Commerce &amp;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Industry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rPr>
                        <a:t>www.commerce.nic.in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2670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Informative Sites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rPr>
                        <a:t>www.eximguru.com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rPr>
                        <a:t>www.eximbankindia.com</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380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Ministry of External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Affairs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rPr>
                        <a:t>www.mea.gov.in</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953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National Centre for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a:ln>
                            <a:noFill/>
                          </a:ln>
                          <a:solidFill>
                            <a:schemeClr val="tx1"/>
                          </a:solidFill>
                          <a:effectLst/>
                          <a:latin typeface="Book Antiqua" pitchFamily="18" charset="0"/>
                          <a:ea typeface="Verdana" pitchFamily="34" charset="0"/>
                          <a:cs typeface="Verdana" pitchFamily="34" charset="0"/>
                        </a:rPr>
                        <a:t>         Trade Information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rgbClr val="002060"/>
                          </a:solidFill>
                          <a:effectLst/>
                          <a:latin typeface="Book Antiqua" pitchFamily="18" charset="0"/>
                          <a:ea typeface="Verdana" pitchFamily="34" charset="0"/>
                          <a:cs typeface="Verdana" pitchFamily="34" charset="0"/>
                        </a:rPr>
                        <a:t>www.ncti.gov.in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34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02" y="152401"/>
          <a:ext cx="9143999" cy="6324599"/>
        </p:xfrm>
        <a:graphic>
          <a:graphicData uri="http://schemas.openxmlformats.org/drawingml/2006/table">
            <a:tbl>
              <a:tblPr/>
              <a:tblGrid>
                <a:gridCol w="4046537">
                  <a:extLst>
                    <a:ext uri="{9D8B030D-6E8A-4147-A177-3AD203B41FA5}">
                      <a16:colId xmlns:a16="http://schemas.microsoft.com/office/drawing/2014/main" val="20000"/>
                    </a:ext>
                  </a:extLst>
                </a:gridCol>
                <a:gridCol w="5097462">
                  <a:extLst>
                    <a:ext uri="{9D8B030D-6E8A-4147-A177-3AD203B41FA5}">
                      <a16:colId xmlns:a16="http://schemas.microsoft.com/office/drawing/2014/main" val="20001"/>
                    </a:ext>
                  </a:extLst>
                </a:gridCol>
              </a:tblGrid>
              <a:tr h="1343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normalizeH="0" baseline="0" dirty="0">
                          <a:ln>
                            <a:noFill/>
                          </a:ln>
                          <a:solidFill>
                            <a:schemeClr val="tx1"/>
                          </a:solidFill>
                          <a:effectLst/>
                          <a:latin typeface="Times New Roman" pitchFamily="18" charset="0"/>
                          <a:ea typeface="+mn-ea"/>
                          <a:cs typeface="Times New Roman" pitchFamily="18" charset="0"/>
                        </a:rPr>
                        <a:t>World Customs Organizations</a:t>
                      </a:r>
                      <a:endParaRPr kumimoji="0" lang="en-US" sz="2400" b="1" i="0" u="none" strike="noStrike" cap="none" normalizeH="0" baseline="0" dirty="0">
                        <a:ln>
                          <a:noFill/>
                        </a:ln>
                        <a:solidFill>
                          <a:schemeClr val="tx1"/>
                        </a:solidFill>
                        <a:effectLst/>
                        <a:latin typeface="Times New Roman" pitchFamily="18" charset="0"/>
                        <a:ea typeface="Verdana" pitchFamily="34" charset="0"/>
                        <a:cs typeface="Times New Roman" pitchFamily="18" charset="0"/>
                      </a:endParaRPr>
                    </a:p>
                    <a:p>
                      <a:endParaRPr lang="en-IN"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br>
                        <a:rPr lang="en-IN" sz="2400" b="1" u="sng" dirty="0">
                          <a:solidFill>
                            <a:srgbClr val="002060"/>
                          </a:solidFill>
                          <a:latin typeface="Times New Roman" pitchFamily="18" charset="0"/>
                          <a:cs typeface="Times New Roman" pitchFamily="18" charset="0"/>
                          <a:hlinkClick r:id="rId3"/>
                        </a:rPr>
                      </a:br>
                      <a:r>
                        <a:rPr lang="en-IN" sz="2400" b="1" u="sng" dirty="0">
                          <a:solidFill>
                            <a:srgbClr val="002060"/>
                          </a:solidFill>
                          <a:latin typeface="Times New Roman" pitchFamily="18" charset="0"/>
                          <a:cs typeface="Times New Roman" pitchFamily="18" charset="0"/>
                          <a:hlinkClick r:id="rId3"/>
                        </a:rPr>
                        <a:t>www.wcoomd.org</a:t>
                      </a:r>
                      <a:endParaRPr lang="en-IN" sz="24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823">
                <a:tc>
                  <a:txBody>
                    <a:bodyPr/>
                    <a:lstStyle/>
                    <a:p>
                      <a:r>
                        <a:rPr lang="en-US" sz="2400" b="1" dirty="0">
                          <a:latin typeface="Times New Roman" pitchFamily="18" charset="0"/>
                          <a:cs typeface="Times New Roman" pitchFamily="18" charset="0"/>
                        </a:rPr>
                        <a:t>World Trade Organizations </a:t>
                      </a:r>
                      <a:endParaRPr lang="en-IN"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IN" sz="2400" b="1" u="sng" dirty="0">
                          <a:solidFill>
                            <a:srgbClr val="002060"/>
                          </a:solidFill>
                          <a:latin typeface="Times New Roman" pitchFamily="18" charset="0"/>
                          <a:cs typeface="Times New Roman" pitchFamily="18" charset="0"/>
                          <a:hlinkClick r:id="rId4"/>
                        </a:rPr>
                        <a:t>www.wto.org</a:t>
                      </a:r>
                      <a:endParaRPr lang="en-IN" sz="2400" b="1"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0576">
                <a:tc>
                  <a:txBody>
                    <a:bodyPr/>
                    <a:lstStyle/>
                    <a:p>
                      <a:r>
                        <a:rPr lang="en-IN" sz="2400" b="1" dirty="0">
                          <a:latin typeface="Times New Roman" pitchFamily="18" charset="0"/>
                          <a:cs typeface="Times New Roman" pitchFamily="18" charset="0"/>
                        </a:rPr>
                        <a:t>Informative</a:t>
                      </a:r>
                      <a:r>
                        <a:rPr lang="en-IN" sz="2400" b="1" baseline="0" dirty="0">
                          <a:latin typeface="Times New Roman" pitchFamily="18" charset="0"/>
                          <a:cs typeface="Times New Roman" pitchFamily="18" charset="0"/>
                        </a:rPr>
                        <a:t> Site</a:t>
                      </a:r>
                      <a:endParaRPr lang="en-IN" sz="2400" b="1" dirty="0">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IN" sz="2400" b="1" dirty="0">
                          <a:solidFill>
                            <a:srgbClr val="002060"/>
                          </a:solidFill>
                          <a:latin typeface="Times New Roman" pitchFamily="18" charset="0"/>
                          <a:cs typeface="Times New Roman" pitchFamily="18" charset="0"/>
                        </a:rPr>
                        <a:t>www.indiantradeportal.in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2410">
                <a:tc>
                  <a:txBody>
                    <a:bodyPr/>
                    <a:lstStyle/>
                    <a:p>
                      <a:r>
                        <a:rPr lang="en-IN" sz="2400" b="1" dirty="0">
                          <a:latin typeface="Times New Roman" pitchFamily="18" charset="0"/>
                          <a:cs typeface="Times New Roman" pitchFamily="18" charset="0"/>
                        </a:rPr>
                        <a:t>World Tariff Profile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IN" sz="2400" b="1" dirty="0">
                          <a:solidFill>
                            <a:srgbClr val="002060"/>
                          </a:solidFill>
                          <a:latin typeface="Times New Roman" pitchFamily="18" charset="0"/>
                          <a:cs typeface="Times New Roman" pitchFamily="18" charset="0"/>
                        </a:rPr>
                        <a:t>www.wto.org/statistics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2205">
                <a:tc>
                  <a:txBody>
                    <a:bodyPr/>
                    <a:lstStyle/>
                    <a:p>
                      <a:r>
                        <a:rPr lang="en-IN" sz="2400" b="1" dirty="0">
                          <a:latin typeface="Times New Roman" pitchFamily="18" charset="0"/>
                          <a:cs typeface="Times New Roman" pitchFamily="18" charset="0"/>
                        </a:rPr>
                        <a:t>Global Linker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IN" sz="2400" b="1" dirty="0">
                          <a:solidFill>
                            <a:srgbClr val="002060"/>
                          </a:solidFill>
                          <a:latin typeface="Times New Roman" pitchFamily="18" charset="0"/>
                          <a:cs typeface="Times New Roman" pitchFamily="18" charset="0"/>
                        </a:rPr>
                        <a:t>www.globallinker.com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28202">
                <a:tc>
                  <a:txBody>
                    <a:bodyPr/>
                    <a:lstStyle/>
                    <a:p>
                      <a:r>
                        <a:rPr lang="en-IN" sz="2400" b="1" dirty="0">
                          <a:latin typeface="Times New Roman" pitchFamily="18" charset="0"/>
                          <a:cs typeface="Times New Roman" pitchFamily="18" charset="0"/>
                        </a:rPr>
                        <a:t>Indian Trade Journal</a:t>
                      </a:r>
                      <a:r>
                        <a:rPr lang="en-IN" sz="2400" b="1" baseline="0" dirty="0">
                          <a:latin typeface="Times New Roman" pitchFamily="18" charset="0"/>
                          <a:cs typeface="Times New Roman" pitchFamily="18" charset="0"/>
                        </a:rPr>
                        <a:t> </a:t>
                      </a:r>
                      <a:endParaRPr lang="en-IN" sz="2400" b="1" dirty="0">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IN" sz="2400" b="1" dirty="0">
                          <a:solidFill>
                            <a:srgbClr val="002060"/>
                          </a:solidFill>
                        </a:rPr>
                        <a:t>http://itj.gov.in</a:t>
                      </a:r>
                      <a:endParaRPr lang="en-IN" sz="2400" b="1" dirty="0">
                        <a:solidFill>
                          <a:srgbClr val="002060"/>
                        </a:solidFill>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34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8B49-A3A6-B640-6D45-3ACDC3DA2DC7}"/>
              </a:ext>
            </a:extLst>
          </p:cNvPr>
          <p:cNvSpPr>
            <a:spLocks noGrp="1"/>
          </p:cNvSpPr>
          <p:nvPr>
            <p:ph type="title"/>
          </p:nvPr>
        </p:nvSpPr>
        <p:spPr/>
        <p:txBody>
          <a:bodyPr/>
          <a:lstStyle/>
          <a:p>
            <a:r>
              <a:rPr lang="en-IN" dirty="0"/>
              <a:t>Reference books</a:t>
            </a:r>
          </a:p>
        </p:txBody>
      </p:sp>
      <p:sp>
        <p:nvSpPr>
          <p:cNvPr id="3" name="Content Placeholder 2">
            <a:extLst>
              <a:ext uri="{FF2B5EF4-FFF2-40B4-BE49-F238E27FC236}">
                <a16:creationId xmlns:a16="http://schemas.microsoft.com/office/drawing/2014/main" id="{575F5F66-956C-C5AB-C20B-18E38EF7BB40}"/>
              </a:ext>
            </a:extLst>
          </p:cNvPr>
          <p:cNvSpPr>
            <a:spLocks noGrp="1"/>
          </p:cNvSpPr>
          <p:nvPr>
            <p:ph idx="1"/>
          </p:nvPr>
        </p:nvSpPr>
        <p:spPr/>
        <p:txBody>
          <a:bodyPr>
            <a:normAutofit fontScale="92500" lnSpcReduction="10000"/>
          </a:bodyPr>
          <a:lstStyle/>
          <a:p>
            <a:pPr marL="609600" indent="-609600" eaLnBrk="1" hangingPunct="1"/>
            <a:r>
              <a:rPr lang="en-US" sz="2800" b="1" dirty="0">
                <a:latin typeface="Book Antiqua" pitchFamily="18" charset="0"/>
              </a:rPr>
              <a:t>Customs Law Manual by </a:t>
            </a:r>
            <a:r>
              <a:rPr lang="en-US" sz="2800" b="1" dirty="0" err="1">
                <a:latin typeface="Book Antiqua" pitchFamily="18" charset="0"/>
              </a:rPr>
              <a:t>R.K.Jain</a:t>
            </a:r>
            <a:r>
              <a:rPr lang="en-US" sz="2800" b="1" dirty="0">
                <a:latin typeface="Book Antiqua" pitchFamily="18" charset="0"/>
              </a:rPr>
              <a:t>    (Current Edition)</a:t>
            </a:r>
          </a:p>
          <a:p>
            <a:pPr marL="609600" indent="-609600" eaLnBrk="1" hangingPunct="1"/>
            <a:r>
              <a:rPr lang="en-US" sz="2800" b="1" dirty="0">
                <a:latin typeface="Book Antiqua" pitchFamily="18" charset="0"/>
              </a:rPr>
              <a:t>GST Law Manual by </a:t>
            </a:r>
            <a:r>
              <a:rPr lang="en-US" sz="2800" b="1" dirty="0" err="1">
                <a:latin typeface="Book Antiqua" pitchFamily="18" charset="0"/>
              </a:rPr>
              <a:t>R.K.Jain</a:t>
            </a:r>
            <a:endParaRPr lang="en-US" sz="2800" b="1" dirty="0">
              <a:latin typeface="Book Antiqua" pitchFamily="18" charset="0"/>
            </a:endParaRPr>
          </a:p>
          <a:p>
            <a:pPr marL="609600" indent="-609600" eaLnBrk="1" hangingPunct="1"/>
            <a:r>
              <a:rPr lang="en-US" sz="2800" b="1" dirty="0">
                <a:latin typeface="Book Antiqua" pitchFamily="18" charset="0"/>
              </a:rPr>
              <a:t>Customs Tariff by </a:t>
            </a:r>
            <a:r>
              <a:rPr lang="en-US" sz="2800" b="1" dirty="0" err="1">
                <a:latin typeface="Book Antiqua" pitchFamily="18" charset="0"/>
              </a:rPr>
              <a:t>R.K.Jain</a:t>
            </a:r>
            <a:r>
              <a:rPr lang="en-US" sz="2800" b="1" dirty="0">
                <a:latin typeface="Book Antiqua" pitchFamily="18" charset="0"/>
              </a:rPr>
              <a:t> </a:t>
            </a:r>
          </a:p>
          <a:p>
            <a:pPr marL="609600" indent="-609600" eaLnBrk="1" hangingPunct="1"/>
            <a:r>
              <a:rPr lang="en-US" sz="2800" b="1" dirty="0">
                <a:latin typeface="Book Antiqua" pitchFamily="18" charset="0"/>
              </a:rPr>
              <a:t>GST Tariff by </a:t>
            </a:r>
            <a:r>
              <a:rPr lang="en-US" sz="2800" b="1" dirty="0" err="1">
                <a:latin typeface="Book Antiqua" pitchFamily="18" charset="0"/>
              </a:rPr>
              <a:t>R.K.Jain</a:t>
            </a:r>
            <a:endParaRPr lang="en-US" sz="2800" b="1" dirty="0">
              <a:latin typeface="Book Antiqua" pitchFamily="18" charset="0"/>
            </a:endParaRPr>
          </a:p>
          <a:p>
            <a:pPr marL="609600" indent="-609600" eaLnBrk="1" hangingPunct="1"/>
            <a:r>
              <a:rPr lang="en-US" sz="2800" b="1" dirty="0">
                <a:latin typeface="Book Antiqua" pitchFamily="18" charset="0"/>
              </a:rPr>
              <a:t>Export- What, Where &amp; How – By Parasram</a:t>
            </a:r>
          </a:p>
          <a:p>
            <a:pPr marL="609600" indent="-609600" eaLnBrk="1" hangingPunct="1"/>
            <a:r>
              <a:rPr lang="en-US" sz="2800" b="1" dirty="0">
                <a:latin typeface="Book Antiqua" pitchFamily="18" charset="0"/>
              </a:rPr>
              <a:t>Exports- Do It Yourself – By M. I Mahajan</a:t>
            </a:r>
          </a:p>
          <a:p>
            <a:pPr marL="609600" indent="-609600" eaLnBrk="1" hangingPunct="1"/>
            <a:r>
              <a:rPr lang="en-US" sz="2800" b="1" dirty="0">
                <a:latin typeface="Book Antiqua" pitchFamily="18" charset="0"/>
              </a:rPr>
              <a:t>Drawback Schedule – Current Publication</a:t>
            </a:r>
          </a:p>
          <a:p>
            <a:pPr marL="609600" indent="-609600" eaLnBrk="1" hangingPunct="1"/>
            <a:r>
              <a:rPr lang="en-US" sz="2800" b="1" dirty="0">
                <a:latin typeface="Book Antiqua" pitchFamily="18" charset="0"/>
              </a:rPr>
              <a:t>Master Direction on Imports of Goods and Services </a:t>
            </a:r>
          </a:p>
          <a:p>
            <a:pPr marL="609600" indent="-609600" eaLnBrk="1" hangingPunct="1"/>
            <a:r>
              <a:rPr lang="en-US" sz="2800" b="1" dirty="0">
                <a:latin typeface="Book Antiqua" pitchFamily="18" charset="0"/>
              </a:rPr>
              <a:t>Master Direction on Exports of Goods and Services</a:t>
            </a:r>
          </a:p>
          <a:p>
            <a:pPr marL="609600" indent="-609600" eaLnBrk="1" hangingPunct="1"/>
            <a:r>
              <a:rPr lang="en-US" sz="2800" b="1" dirty="0">
                <a:latin typeface="Book Antiqua" pitchFamily="18" charset="0"/>
              </a:rPr>
              <a:t>Customs Law Guide – By R. Gururaj</a:t>
            </a:r>
          </a:p>
          <a:p>
            <a:endParaRPr lang="en-IN" dirty="0"/>
          </a:p>
        </p:txBody>
      </p:sp>
    </p:spTree>
    <p:extLst>
      <p:ext uri="{BB962C8B-B14F-4D97-AF65-F5344CB8AC3E}">
        <p14:creationId xmlns:p14="http://schemas.microsoft.com/office/powerpoint/2010/main" val="339096482"/>
      </p:ext>
    </p:extLst>
  </p:cSld>
  <p:clrMapOvr>
    <a:overrideClrMapping bg1="lt1" tx1="dk1" bg2="lt2" tx2="dk2" accent1="accent1" accent2="accent2" accent3="accent3" accent4="accent4" accent5="accent5" accent6="accent6" hlink="hlink" folHlink="folHlink"/>
  </p:clrMapOvr>
</p:sld>
</file>

<file path=ppt/slides/slide34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 name="Picture 2" descr="thank you letter">
            <a:extLst>
              <a:ext uri="{FF2B5EF4-FFF2-40B4-BE49-F238E27FC236}">
                <a16:creationId xmlns:a16="http://schemas.microsoft.com/office/drawing/2014/main" id="{A8B32169-3C9E-674D-E05E-6D7AB5757318}"/>
              </a:ext>
            </a:extLst>
          </p:cNvPr>
          <p:cNvPicPr>
            <a:picLocks noChangeAspect="1" noChangeArrowheads="1"/>
          </p:cNvPicPr>
          <p:nvPr/>
        </p:nvPicPr>
        <p:blipFill>
          <a:blip r:embed="rId3"/>
          <a:srcRect/>
          <a:stretch>
            <a:fillRect/>
          </a:stretch>
        </p:blipFill>
        <p:spPr bwMode="auto">
          <a:xfrm>
            <a:off x="2209800" y="1219200"/>
            <a:ext cx="7467600" cy="4927244"/>
          </a:xfrm>
          <a:prstGeom prst="rect">
            <a:avLst/>
          </a:prstGeom>
          <a:noFill/>
        </p:spPr>
      </p:pic>
    </p:spTree>
    <p:extLst>
      <p:ext uri="{BB962C8B-B14F-4D97-AF65-F5344CB8AC3E}">
        <p14:creationId xmlns:p14="http://schemas.microsoft.com/office/powerpoint/2010/main" val="224764159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1B93-6EAD-6257-AED5-87D77379D4A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9938892-ADFA-868B-7B75-1DBA46F970C3}"/>
              </a:ext>
            </a:extLst>
          </p:cNvPr>
          <p:cNvSpPr>
            <a:spLocks noGrp="1"/>
          </p:cNvSpPr>
          <p:nvPr>
            <p:ph idx="1"/>
          </p:nvPr>
        </p:nvSpPr>
        <p:spPr/>
        <p:txBody>
          <a:bodyPr/>
          <a:lstStyle/>
          <a:p>
            <a:pPr algn="just" fontAlgn="base"/>
            <a:r>
              <a:rPr lang="en-US" b="1" i="0" u="sng" dirty="0">
                <a:effectLst/>
                <a:highlight>
                  <a:srgbClr val="FFFFFF"/>
                </a:highlight>
                <a:latin typeface="inherit"/>
              </a:rPr>
              <a:t>Fifth Type – Prior Fixation of norms</a:t>
            </a:r>
            <a:endParaRPr lang="en-US" b="1" i="0" dirty="0">
              <a:effectLst/>
              <a:highlight>
                <a:srgbClr val="FFFFFF"/>
              </a:highlight>
              <a:latin typeface="Montserrat" panose="00000500000000000000" pitchFamily="2" charset="0"/>
            </a:endParaRPr>
          </a:p>
          <a:p>
            <a:pPr algn="just" fontAlgn="base"/>
            <a:r>
              <a:rPr lang="en-US" b="0" i="0" dirty="0">
                <a:solidFill>
                  <a:srgbClr val="2C2C2C"/>
                </a:solidFill>
                <a:effectLst/>
                <a:highlight>
                  <a:srgbClr val="FFFFFF"/>
                </a:highlight>
                <a:latin typeface="Montserrat" panose="00000500000000000000" pitchFamily="2" charset="0"/>
              </a:rPr>
              <a:t>For some of the export items, Govt does not allow AA under any of the above categories. In such cases application for AA has to be made as per para 4.06 of HBP i.e. Prior fixation of Norms.</a:t>
            </a:r>
          </a:p>
          <a:p>
            <a:pPr algn="just" fontAlgn="base"/>
            <a:r>
              <a:rPr lang="en-US" b="0" i="0" dirty="0">
                <a:solidFill>
                  <a:srgbClr val="2C2C2C"/>
                </a:solidFill>
                <a:effectLst/>
                <a:highlight>
                  <a:srgbClr val="FFFFFF"/>
                </a:highlight>
                <a:latin typeface="Montserrat" panose="00000500000000000000" pitchFamily="2" charset="0"/>
              </a:rPr>
              <a:t>It means that AA will be issued only after the Norms are fixed for the product by the Norms Committee.</a:t>
            </a:r>
          </a:p>
          <a:p>
            <a:pPr algn="just"/>
            <a:endParaRPr lang="en-IN" dirty="0"/>
          </a:p>
        </p:txBody>
      </p:sp>
    </p:spTree>
    <p:extLst>
      <p:ext uri="{BB962C8B-B14F-4D97-AF65-F5344CB8AC3E}">
        <p14:creationId xmlns:p14="http://schemas.microsoft.com/office/powerpoint/2010/main" val="147162002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3252-2E4F-3AC8-FCDB-E0A7D79DD37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74EEDAF-1A8B-96B7-89CD-22215A308C54}"/>
              </a:ext>
            </a:extLst>
          </p:cNvPr>
          <p:cNvSpPr>
            <a:spLocks noGrp="1"/>
          </p:cNvSpPr>
          <p:nvPr>
            <p:ph idx="1"/>
          </p:nvPr>
        </p:nvSpPr>
        <p:spPr/>
        <p:txBody>
          <a:bodyPr>
            <a:normAutofit fontScale="92500"/>
          </a:bodyPr>
          <a:lstStyle/>
          <a:p>
            <a:pPr algn="just" fontAlgn="base"/>
            <a:r>
              <a:rPr lang="en-US" b="1" i="0" u="sng" dirty="0">
                <a:effectLst/>
                <a:highlight>
                  <a:srgbClr val="FFFFFF"/>
                </a:highlight>
                <a:latin typeface="inherit"/>
              </a:rPr>
              <a:t>Sixth Type – Component Net to net basis</a:t>
            </a:r>
            <a:endParaRPr lang="en-US" b="1" i="0" dirty="0">
              <a:effectLst/>
              <a:highlight>
                <a:srgbClr val="FFFFFF"/>
              </a:highlight>
              <a:latin typeface="Montserrat" panose="00000500000000000000" pitchFamily="2" charset="0"/>
            </a:endParaRPr>
          </a:p>
          <a:p>
            <a:pPr algn="just" fontAlgn="base"/>
            <a:r>
              <a:rPr lang="en-US" b="0" i="0" dirty="0">
                <a:solidFill>
                  <a:srgbClr val="2C2C2C"/>
                </a:solidFill>
                <a:effectLst/>
                <a:highlight>
                  <a:srgbClr val="FFFFFF"/>
                </a:highlight>
                <a:latin typeface="Montserrat" panose="00000500000000000000" pitchFamily="2" charset="0"/>
              </a:rPr>
              <a:t>If you are planning to import components for your export items, which will just be assembled and no wastage will take place, in such cases application has to be made under Net to net basis.</a:t>
            </a:r>
          </a:p>
          <a:p>
            <a:pPr algn="just" fontAlgn="base"/>
            <a:r>
              <a:rPr lang="en-US" b="0" i="0" dirty="0">
                <a:solidFill>
                  <a:srgbClr val="2C2C2C"/>
                </a:solidFill>
                <a:effectLst/>
                <a:highlight>
                  <a:srgbClr val="FFFFFF"/>
                </a:highlight>
                <a:latin typeface="Montserrat" panose="00000500000000000000" pitchFamily="2" charset="0"/>
              </a:rPr>
              <a:t>For Example, your export item is Computer, then it is fixed that for one computer you will need one mouse, one keyboard, one CPU, one Monitor. So in this case all the inputs are components and there is no scope of wastage.</a:t>
            </a:r>
          </a:p>
          <a:p>
            <a:pPr algn="just" fontAlgn="base"/>
            <a:r>
              <a:rPr lang="en-US" b="0" i="0" dirty="0">
                <a:solidFill>
                  <a:srgbClr val="2C2C2C"/>
                </a:solidFill>
                <a:effectLst/>
                <a:highlight>
                  <a:srgbClr val="FFFFFF"/>
                </a:highlight>
                <a:latin typeface="Montserrat" panose="00000500000000000000" pitchFamily="2" charset="0"/>
              </a:rPr>
              <a:t>For all such products where there is no wastage of inputs, exporter can apply under Net to net basis and no fixation of Norms required by NC in such cases.</a:t>
            </a:r>
          </a:p>
          <a:p>
            <a:pPr algn="just"/>
            <a:endParaRPr lang="en-IN" dirty="0"/>
          </a:p>
        </p:txBody>
      </p:sp>
    </p:spTree>
    <p:extLst>
      <p:ext uri="{BB962C8B-B14F-4D97-AF65-F5344CB8AC3E}">
        <p14:creationId xmlns:p14="http://schemas.microsoft.com/office/powerpoint/2010/main" val="262817498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9CC9-6E08-7D87-589D-1243473E052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BC1DD47-1A3B-A3EC-B09D-D9E0F2B9E5E5}"/>
              </a:ext>
            </a:extLst>
          </p:cNvPr>
          <p:cNvSpPr>
            <a:spLocks noGrp="1"/>
          </p:cNvSpPr>
          <p:nvPr>
            <p:ph idx="1"/>
          </p:nvPr>
        </p:nvSpPr>
        <p:spPr/>
        <p:txBody>
          <a:bodyPr/>
          <a:lstStyle/>
          <a:p>
            <a:r>
              <a:rPr lang="en-US" b="1" dirty="0"/>
              <a:t>Prohibited Items </a:t>
            </a:r>
          </a:p>
          <a:p>
            <a:r>
              <a:rPr lang="en-US" dirty="0"/>
              <a:t>Prohibited items of imports mentioned in ITC (HS) shall not be imported under Advance Authorization / DFIA</a:t>
            </a:r>
          </a:p>
          <a:p>
            <a:r>
              <a:rPr lang="en-US" dirty="0"/>
              <a:t>Similarly prohibited items of exports mentioned in ITC(HS) shall not be exported under Advance Authorization / DFIA scheme. </a:t>
            </a:r>
          </a:p>
          <a:p>
            <a:r>
              <a:rPr lang="en-US" dirty="0"/>
              <a:t>Export of </a:t>
            </a:r>
            <a:r>
              <a:rPr lang="en-US" b="1" dirty="0"/>
              <a:t>restricted items </a:t>
            </a:r>
            <a:r>
              <a:rPr lang="en-US" dirty="0"/>
              <a:t>shall be subject to all conditionalities or requirements of export Authorization or permission, as may be required, under Schedule II of ITC (HS).</a:t>
            </a:r>
            <a:endParaRPr lang="en-IN" dirty="0"/>
          </a:p>
        </p:txBody>
      </p:sp>
    </p:spTree>
    <p:extLst>
      <p:ext uri="{BB962C8B-B14F-4D97-AF65-F5344CB8AC3E}">
        <p14:creationId xmlns:p14="http://schemas.microsoft.com/office/powerpoint/2010/main" val="1262854481"/>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C8EA-470C-582B-9535-3484F72A0EC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E4F16DE-319C-61F9-D6FE-9A7407C48EEF}"/>
              </a:ext>
            </a:extLst>
          </p:cNvPr>
          <p:cNvSpPr>
            <a:spLocks noGrp="1"/>
          </p:cNvSpPr>
          <p:nvPr>
            <p:ph idx="1"/>
          </p:nvPr>
        </p:nvSpPr>
        <p:spPr/>
        <p:txBody>
          <a:bodyPr/>
          <a:lstStyle/>
          <a:p>
            <a:pPr algn="l"/>
            <a:r>
              <a:rPr lang="en-US" b="1" i="0" dirty="0">
                <a:solidFill>
                  <a:srgbClr val="000000"/>
                </a:solidFill>
                <a:effectLst/>
                <a:highlight>
                  <a:srgbClr val="FFFFFF"/>
                </a:highlight>
                <a:latin typeface="raleway" pitchFamily="2" charset="0"/>
              </a:rPr>
              <a:t>Exemptions of Duty</a:t>
            </a:r>
            <a:endParaRPr lang="en-US" b="1" i="0" dirty="0">
              <a:solidFill>
                <a:srgbClr val="111111"/>
              </a:solidFill>
              <a:effectLst/>
              <a:highlight>
                <a:srgbClr val="FFFFFF"/>
              </a:highlight>
              <a:latin typeface="raleway" pitchFamily="2" charset="0"/>
            </a:endParaRPr>
          </a:p>
          <a:p>
            <a:pPr algn="l"/>
            <a:r>
              <a:rPr lang="en-US" b="0" i="0" dirty="0">
                <a:solidFill>
                  <a:srgbClr val="000000"/>
                </a:solidFill>
                <a:effectLst/>
                <a:highlight>
                  <a:srgbClr val="FFFFFF"/>
                </a:highlight>
                <a:latin typeface="open sans" panose="020B0606030504020204" pitchFamily="34" charset="0"/>
              </a:rPr>
              <a:t>Imports of commodities under this scheme are exempted from paying essential customs duty, additional customs duty, education, anti-dumping duty, and safeguard duty. </a:t>
            </a:r>
            <a:endParaRPr lang="en-US" b="0" i="0" dirty="0">
              <a:solidFill>
                <a:srgbClr val="696F6F"/>
              </a:solidFill>
              <a:effectLst/>
              <a:highlight>
                <a:srgbClr val="FFFFFF"/>
              </a:highlight>
              <a:latin typeface="open sans" panose="020B0606030504020204" pitchFamily="34" charset="0"/>
            </a:endParaRPr>
          </a:p>
          <a:p>
            <a:endParaRPr lang="en-IN" dirty="0"/>
          </a:p>
        </p:txBody>
      </p:sp>
    </p:spTree>
    <p:extLst>
      <p:ext uri="{BB962C8B-B14F-4D97-AF65-F5344CB8AC3E}">
        <p14:creationId xmlns:p14="http://schemas.microsoft.com/office/powerpoint/2010/main" val="3214613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B444-7333-9347-07CB-22DF7E51086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E1C9BE6-71FE-4697-234C-935F90D1D0CC}"/>
              </a:ext>
            </a:extLst>
          </p:cNvPr>
          <p:cNvSpPr>
            <a:spLocks noGrp="1"/>
          </p:cNvSpPr>
          <p:nvPr>
            <p:ph idx="1"/>
          </p:nvPr>
        </p:nvSpPr>
        <p:spPr/>
        <p:txBody>
          <a:bodyPr>
            <a:normAutofit fontScale="85000" lnSpcReduction="10000"/>
          </a:bodyPr>
          <a:lstStyle/>
          <a:p>
            <a:pPr algn="l"/>
            <a:r>
              <a:rPr lang="en-US" b="1" i="0" dirty="0">
                <a:solidFill>
                  <a:srgbClr val="000000"/>
                </a:solidFill>
                <a:effectLst/>
                <a:highlight>
                  <a:srgbClr val="FFFFFF"/>
                </a:highlight>
                <a:latin typeface="raleway" pitchFamily="2" charset="0"/>
              </a:rPr>
              <a:t>Duty-free importable items under the scheme</a:t>
            </a:r>
            <a:endParaRPr lang="en-US" b="1" i="0" dirty="0">
              <a:solidFill>
                <a:srgbClr val="111111"/>
              </a:solidFill>
              <a:effectLst/>
              <a:highlight>
                <a:srgbClr val="FFFFFF"/>
              </a:highlight>
              <a:latin typeface="raleway" pitchFamily="2" charset="0"/>
            </a:endParaRPr>
          </a:p>
          <a:p>
            <a:pPr algn="l"/>
            <a:r>
              <a:rPr lang="en-US" b="0" i="0" dirty="0">
                <a:solidFill>
                  <a:srgbClr val="000000"/>
                </a:solidFill>
                <a:effectLst/>
                <a:highlight>
                  <a:srgbClr val="FFFFFF"/>
                </a:highlight>
                <a:latin typeface="open sans" panose="020B0606030504020204" pitchFamily="34" charset="0"/>
              </a:rPr>
              <a:t>The following items can be imported without payment of duty under this scheme:</a:t>
            </a:r>
            <a:endParaRPr lang="en-US" b="0" i="0" dirty="0">
              <a:solidFill>
                <a:srgbClr val="696F6F"/>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000000"/>
                </a:solidFill>
                <a:effectLst/>
                <a:highlight>
                  <a:srgbClr val="FFFFFF"/>
                </a:highlight>
                <a:latin typeface="open sans" panose="020B0606030504020204" pitchFamily="34" charset="0"/>
              </a:rPr>
              <a:t>Inputs that are physically incorporated in the product to be exported after making regular allowance for wastage</a:t>
            </a:r>
            <a:endParaRPr lang="en-US" b="0" i="0" dirty="0">
              <a:solidFill>
                <a:srgbClr val="333333"/>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000000"/>
                </a:solidFill>
                <a:effectLst/>
                <a:highlight>
                  <a:srgbClr val="FFFFFF"/>
                </a:highlight>
                <a:latin typeface="open sans" panose="020B0606030504020204" pitchFamily="34" charset="0"/>
              </a:rPr>
              <a:t>Fuel, oil, and catalysts are consumed or utilized to obtain the export product.</a:t>
            </a:r>
            <a:endParaRPr lang="en-US" b="0" i="0" dirty="0">
              <a:solidFill>
                <a:srgbClr val="333333"/>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000000"/>
                </a:solidFill>
                <a:effectLst/>
                <a:highlight>
                  <a:srgbClr val="FFFFFF"/>
                </a:highlight>
                <a:latin typeface="open sans" panose="020B0606030504020204" pitchFamily="34" charset="0"/>
              </a:rPr>
              <a:t>Mandatory spares that are required to be exported along with the resultant export product – up to 10% of the CIF value (Cost, Insurance, and Freight) of Authorization</a:t>
            </a:r>
            <a:endParaRPr lang="en-US" b="0" i="0" dirty="0">
              <a:solidFill>
                <a:srgbClr val="333333"/>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000000"/>
                </a:solidFill>
                <a:effectLst/>
                <a:highlight>
                  <a:srgbClr val="FFFFFF"/>
                </a:highlight>
                <a:latin typeface="open sans" panose="020B0606030504020204" pitchFamily="34" charset="0"/>
              </a:rPr>
              <a:t>Specified spices would be allowed to be imported duty-free only for activities like crushing, grinding, sterilization, and manufacture of oil or oleoresin and not for more specific activities like cleaning, grading, re-packing, etc.</a:t>
            </a:r>
            <a:endParaRPr lang="en-US" b="0" i="0" dirty="0">
              <a:solidFill>
                <a:srgbClr val="333333"/>
              </a:solidFill>
              <a:effectLst/>
              <a:highlight>
                <a:srgbClr val="FFFFFF"/>
              </a:highlight>
              <a:latin typeface="open sans" panose="020B0606030504020204" pitchFamily="34" charset="0"/>
            </a:endParaRPr>
          </a:p>
          <a:p>
            <a:endParaRPr lang="en-IN" dirty="0"/>
          </a:p>
        </p:txBody>
      </p:sp>
    </p:spTree>
    <p:extLst>
      <p:ext uri="{BB962C8B-B14F-4D97-AF65-F5344CB8AC3E}">
        <p14:creationId xmlns:p14="http://schemas.microsoft.com/office/powerpoint/2010/main" val="221243508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B8DA-C98C-AFED-B80F-569AC017BDD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3C05D81-43F8-31F0-50D6-5D0316095F03}"/>
              </a:ext>
            </a:extLst>
          </p:cNvPr>
          <p:cNvSpPr>
            <a:spLocks noGrp="1"/>
          </p:cNvSpPr>
          <p:nvPr>
            <p:ph idx="1"/>
          </p:nvPr>
        </p:nvSpPr>
        <p:spPr/>
        <p:txBody>
          <a:bodyPr>
            <a:normAutofit fontScale="85000" lnSpcReduction="20000"/>
          </a:bodyPr>
          <a:lstStyle/>
          <a:p>
            <a:pPr algn="just">
              <a:lnSpc>
                <a:spcPct val="150000"/>
              </a:lnSpc>
            </a:pPr>
            <a:r>
              <a:rPr lang="en-US" sz="2800" dirty="0">
                <a:latin typeface="Century" panose="02040604050505020304" pitchFamily="18" charset="0"/>
              </a:rPr>
              <a:t>International trade allows different countries to exchange products and services that are not accessible in their home country. </a:t>
            </a:r>
          </a:p>
          <a:p>
            <a:pPr algn="just">
              <a:lnSpc>
                <a:spcPct val="150000"/>
              </a:lnSpc>
            </a:pPr>
            <a:r>
              <a:rPr lang="en-US" sz="2800" dirty="0">
                <a:latin typeface="Century" panose="02040604050505020304" pitchFamily="18" charset="0"/>
              </a:rPr>
              <a:t>International trade includes commercial transactions that comprises of sales, investments, and shipment. </a:t>
            </a:r>
          </a:p>
          <a:p>
            <a:pPr algn="just">
              <a:lnSpc>
                <a:spcPct val="150000"/>
              </a:lnSpc>
            </a:pPr>
            <a:r>
              <a:rPr lang="en-US" sz="2800" dirty="0">
                <a:latin typeface="Century" panose="02040604050505020304" pitchFamily="18" charset="0"/>
              </a:rPr>
              <a:t>These transactions are carried out between two or more different countries for political and profit motives. </a:t>
            </a:r>
          </a:p>
          <a:p>
            <a:pPr algn="just">
              <a:lnSpc>
                <a:spcPct val="150000"/>
              </a:lnSpc>
            </a:pPr>
            <a:r>
              <a:rPr lang="en-US" sz="2800" dirty="0" err="1">
                <a:latin typeface="Century" panose="02040604050505020304" pitchFamily="18" charset="0"/>
              </a:rPr>
              <a:t>Liberalisation</a:t>
            </a:r>
            <a:r>
              <a:rPr lang="en-US" sz="2800" dirty="0">
                <a:latin typeface="Century" panose="02040604050505020304" pitchFamily="18" charset="0"/>
              </a:rPr>
              <a:t> and change in political environment has also played a major role in making global trade popular. </a:t>
            </a:r>
          </a:p>
          <a:p>
            <a:endParaRPr lang="en-IN" dirty="0"/>
          </a:p>
        </p:txBody>
      </p:sp>
    </p:spTree>
    <p:extLst>
      <p:ext uri="{BB962C8B-B14F-4D97-AF65-F5344CB8AC3E}">
        <p14:creationId xmlns:p14="http://schemas.microsoft.com/office/powerpoint/2010/main" val="1338343595"/>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F1C4E-FC02-20DD-35EA-FBA92DE807E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1ABD3FE-3C1E-D3E1-0D15-E67E25C31B5E}"/>
              </a:ext>
            </a:extLst>
          </p:cNvPr>
          <p:cNvSpPr>
            <a:spLocks noGrp="1"/>
          </p:cNvSpPr>
          <p:nvPr>
            <p:ph idx="1"/>
          </p:nvPr>
        </p:nvSpPr>
        <p:spPr/>
        <p:txBody>
          <a:bodyPr/>
          <a:lstStyle/>
          <a:p>
            <a:pPr algn="l"/>
            <a:r>
              <a:rPr lang="en-US" b="1" i="0" dirty="0">
                <a:solidFill>
                  <a:srgbClr val="000000"/>
                </a:solidFill>
                <a:effectLst/>
                <a:highlight>
                  <a:srgbClr val="FFFFFF"/>
                </a:highlight>
                <a:latin typeface="raleway" pitchFamily="2" charset="0"/>
              </a:rPr>
              <a:t>User Conditions</a:t>
            </a:r>
            <a:endParaRPr lang="en-US" b="1" i="0" dirty="0">
              <a:solidFill>
                <a:srgbClr val="111111"/>
              </a:solidFill>
              <a:effectLst/>
              <a:highlight>
                <a:srgbClr val="FFFFFF"/>
              </a:highlight>
              <a:latin typeface="raleway" pitchFamily="2" charset="0"/>
            </a:endParaRPr>
          </a:p>
          <a:p>
            <a:pPr algn="l"/>
            <a:r>
              <a:rPr lang="en-US" b="0" i="0" dirty="0">
                <a:solidFill>
                  <a:srgbClr val="000000"/>
                </a:solidFill>
                <a:effectLst/>
                <a:highlight>
                  <a:srgbClr val="FFFFFF"/>
                </a:highlight>
                <a:latin typeface="open sans" panose="020B0606030504020204" pitchFamily="34" charset="0"/>
              </a:rPr>
              <a:t>Materials imported under the ambit of Advance Tax are subject to conditions meted out to the user. </a:t>
            </a:r>
          </a:p>
          <a:p>
            <a:pPr algn="l"/>
            <a:r>
              <a:rPr lang="en-US" b="0" i="0" dirty="0">
                <a:solidFill>
                  <a:srgbClr val="000000"/>
                </a:solidFill>
                <a:effectLst/>
                <a:highlight>
                  <a:srgbClr val="FFFFFF"/>
                </a:highlight>
                <a:latin typeface="open sans" panose="020B0606030504020204" pitchFamily="34" charset="0"/>
              </a:rPr>
              <a:t>It will not be transferable despite completing the expert obligation.</a:t>
            </a:r>
          </a:p>
          <a:p>
            <a:pPr algn="l"/>
            <a:r>
              <a:rPr lang="en-US" b="0" i="0" dirty="0">
                <a:solidFill>
                  <a:srgbClr val="000000"/>
                </a:solidFill>
                <a:effectLst/>
                <a:highlight>
                  <a:srgbClr val="FFFFFF"/>
                </a:highlight>
                <a:latin typeface="open sans" panose="020B0606030504020204" pitchFamily="34" charset="0"/>
              </a:rPr>
              <a:t> However, the Authorization holder may dispose of the product manufactured out of duty-free imports upon completing the export obligation.</a:t>
            </a:r>
            <a:endParaRPr lang="en-US" b="0" i="0" dirty="0">
              <a:solidFill>
                <a:srgbClr val="696F6F"/>
              </a:solidFill>
              <a:effectLst/>
              <a:highlight>
                <a:srgbClr val="FFFFFF"/>
              </a:highlight>
              <a:latin typeface="open sans" panose="020B0606030504020204" pitchFamily="34" charset="0"/>
            </a:endParaRPr>
          </a:p>
          <a:p>
            <a:endParaRPr lang="en-IN" dirty="0"/>
          </a:p>
        </p:txBody>
      </p:sp>
    </p:spTree>
    <p:extLst>
      <p:ext uri="{BB962C8B-B14F-4D97-AF65-F5344CB8AC3E}">
        <p14:creationId xmlns:p14="http://schemas.microsoft.com/office/powerpoint/2010/main" val="172227350"/>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7D0E-3485-75D6-4B1C-9EB9021CBFB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E5AB2F6-9C1E-7F7D-BA13-637FFD3B821F}"/>
              </a:ext>
            </a:extLst>
          </p:cNvPr>
          <p:cNvSpPr>
            <a:spLocks noGrp="1"/>
          </p:cNvSpPr>
          <p:nvPr>
            <p:ph idx="1"/>
          </p:nvPr>
        </p:nvSpPr>
        <p:spPr/>
        <p:txBody>
          <a:bodyPr>
            <a:normAutofit lnSpcReduction="10000"/>
          </a:bodyPr>
          <a:lstStyle/>
          <a:p>
            <a:pPr algn="l"/>
            <a:r>
              <a:rPr lang="en-US" b="1" i="0" dirty="0">
                <a:solidFill>
                  <a:srgbClr val="000000"/>
                </a:solidFill>
                <a:effectLst/>
                <a:highlight>
                  <a:srgbClr val="FFFFFF"/>
                </a:highlight>
                <a:latin typeface="raleway" pitchFamily="2" charset="0"/>
              </a:rPr>
              <a:t>Minimum Value Addition</a:t>
            </a:r>
            <a:endParaRPr lang="en-US" b="1" i="0" dirty="0">
              <a:solidFill>
                <a:srgbClr val="111111"/>
              </a:solidFill>
              <a:effectLst/>
              <a:highlight>
                <a:srgbClr val="FFFFFF"/>
              </a:highlight>
              <a:latin typeface="raleway" pitchFamily="2" charset="0"/>
            </a:endParaRPr>
          </a:p>
          <a:p>
            <a:pPr algn="l"/>
            <a:r>
              <a:rPr lang="en-US" b="0" i="0" dirty="0">
                <a:solidFill>
                  <a:srgbClr val="000000"/>
                </a:solidFill>
                <a:effectLst/>
                <a:highlight>
                  <a:srgbClr val="FFFFFF"/>
                </a:highlight>
                <a:latin typeface="open sans" panose="020B0606030504020204" pitchFamily="34" charset="0"/>
              </a:rPr>
              <a:t>Inputs exported under Advance Authorization generally require a minimum value addition of 15%. The recommended value addition differs for the following goods:</a:t>
            </a:r>
            <a:endParaRPr lang="en-US" b="0" i="0" dirty="0">
              <a:solidFill>
                <a:srgbClr val="696F6F"/>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000000"/>
                </a:solidFill>
                <a:effectLst/>
                <a:highlight>
                  <a:srgbClr val="FFFFFF"/>
                </a:highlight>
                <a:latin typeface="open sans" panose="020B0606030504020204" pitchFamily="34" charset="0"/>
              </a:rPr>
              <a:t>Physical exports (for which payments aren’t received in freely convertible currency) – subject to value additions as specified in Appendix-11 of HBP v 1.</a:t>
            </a:r>
            <a:endParaRPr lang="en-US" b="0" i="0" dirty="0">
              <a:solidFill>
                <a:srgbClr val="333333"/>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000000"/>
                </a:solidFill>
                <a:effectLst/>
                <a:highlight>
                  <a:srgbClr val="FFFFFF"/>
                </a:highlight>
                <a:latin typeface="open sans" panose="020B0606030504020204" pitchFamily="34" charset="0"/>
              </a:rPr>
              <a:t>The import of Tea – a minimum value addition of 50%.</a:t>
            </a:r>
            <a:endParaRPr lang="en-US" b="0" i="0" dirty="0">
              <a:solidFill>
                <a:srgbClr val="333333"/>
              </a:solidFill>
              <a:effectLst/>
              <a:highlight>
                <a:srgbClr val="FFFFFF"/>
              </a:highlight>
              <a:latin typeface="open sans" panose="020B0606030504020204" pitchFamily="34" charset="0"/>
            </a:endParaRPr>
          </a:p>
          <a:p>
            <a:pPr algn="l">
              <a:buFont typeface="Arial" panose="020B0604020202020204" pitchFamily="34" charset="0"/>
              <a:buChar char="•"/>
            </a:pPr>
            <a:r>
              <a:rPr lang="en-US" b="0" i="0" dirty="0">
                <a:solidFill>
                  <a:srgbClr val="000000"/>
                </a:solidFill>
                <a:effectLst/>
                <a:highlight>
                  <a:srgbClr val="FFFFFF"/>
                </a:highlight>
                <a:latin typeface="open sans" panose="020B0606030504020204" pitchFamily="34" charset="0"/>
              </a:rPr>
              <a:t>Duty-free import of spices -permitted only for value addition purposes like crushing, grinding, sterilization, or manufacture of oils and oleoresins and not for simple cleaning, grading, re-packing, etc.</a:t>
            </a:r>
            <a:endParaRPr lang="en-US" b="0" i="0" dirty="0">
              <a:solidFill>
                <a:srgbClr val="333333"/>
              </a:solidFill>
              <a:effectLst/>
              <a:highlight>
                <a:srgbClr val="FFFFFF"/>
              </a:highlight>
              <a:latin typeface="open sans" panose="020B0606030504020204" pitchFamily="34" charset="0"/>
            </a:endParaRPr>
          </a:p>
          <a:p>
            <a:endParaRPr lang="en-IN" dirty="0"/>
          </a:p>
        </p:txBody>
      </p:sp>
    </p:spTree>
    <p:extLst>
      <p:ext uri="{BB962C8B-B14F-4D97-AF65-F5344CB8AC3E}">
        <p14:creationId xmlns:p14="http://schemas.microsoft.com/office/powerpoint/2010/main" val="2573180841"/>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FFCCF-9CE8-216D-0FB1-54FE08419AB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3888F92-B742-25CA-499A-C6EE12AC1E52}"/>
              </a:ext>
            </a:extLst>
          </p:cNvPr>
          <p:cNvSpPr>
            <a:spLocks noGrp="1"/>
          </p:cNvSpPr>
          <p:nvPr>
            <p:ph idx="1"/>
          </p:nvPr>
        </p:nvSpPr>
        <p:spPr/>
        <p:txBody>
          <a:bodyPr/>
          <a:lstStyle/>
          <a:p>
            <a:pPr algn="l"/>
            <a:r>
              <a:rPr lang="en-US" b="1" i="0" dirty="0">
                <a:solidFill>
                  <a:srgbClr val="000000"/>
                </a:solidFill>
                <a:effectLst/>
                <a:highlight>
                  <a:srgbClr val="FFFFFF"/>
                </a:highlight>
                <a:latin typeface="raleway" pitchFamily="2" charset="0"/>
              </a:rPr>
              <a:t>Free Provision of Inputs</a:t>
            </a:r>
            <a:endParaRPr lang="en-US" b="1" i="0" dirty="0">
              <a:solidFill>
                <a:srgbClr val="111111"/>
              </a:solidFill>
              <a:effectLst/>
              <a:highlight>
                <a:srgbClr val="FFFFFF"/>
              </a:highlight>
              <a:latin typeface="raleway" pitchFamily="2" charset="0"/>
            </a:endParaRPr>
          </a:p>
          <a:p>
            <a:pPr algn="l"/>
            <a:r>
              <a:rPr lang="en-US" b="0" i="0" dirty="0">
                <a:solidFill>
                  <a:srgbClr val="000000"/>
                </a:solidFill>
                <a:effectLst/>
                <a:highlight>
                  <a:srgbClr val="FFFFFF"/>
                </a:highlight>
                <a:latin typeface="open sans" panose="020B0606030504020204" pitchFamily="34" charset="0"/>
              </a:rPr>
              <a:t>The facility of Advance Authorization is applicable where the foreign buyer supplies a few or all of the inputs without imposing any charges on the exporter. </a:t>
            </a:r>
          </a:p>
          <a:p>
            <a:pPr algn="l"/>
            <a:r>
              <a:rPr lang="en-US" b="0" i="0" dirty="0">
                <a:solidFill>
                  <a:srgbClr val="000000"/>
                </a:solidFill>
                <a:effectLst/>
                <a:highlight>
                  <a:srgbClr val="FFFFFF"/>
                </a:highlight>
                <a:latin typeface="open sans" panose="020B0606030504020204" pitchFamily="34" charset="0"/>
              </a:rPr>
              <a:t>Given such a scenario, the notional value of free-of-cost inputs and the importance of other duty-free inputs are considered for calculating value addition. </a:t>
            </a:r>
          </a:p>
          <a:p>
            <a:pPr algn="l"/>
            <a:r>
              <a:rPr lang="en-US" b="0" i="0" dirty="0">
                <a:solidFill>
                  <a:srgbClr val="000000"/>
                </a:solidFill>
                <a:effectLst/>
                <a:highlight>
                  <a:srgbClr val="FFFFFF"/>
                </a:highlight>
                <a:latin typeface="open sans" panose="020B0606030504020204" pitchFamily="34" charset="0"/>
              </a:rPr>
              <a:t>If all the information is supplied without cost, the exporter will be facilitated with the option of complying with the provisions prescribed by the </a:t>
            </a:r>
            <a:r>
              <a:rPr lang="en-US" b="0" i="0" dirty="0" err="1">
                <a:solidFill>
                  <a:srgbClr val="000000"/>
                </a:solidFill>
                <a:effectLst/>
                <a:highlight>
                  <a:srgbClr val="FFFFFF"/>
                </a:highlight>
                <a:latin typeface="open sans" panose="020B0606030504020204" pitchFamily="34" charset="0"/>
              </a:rPr>
              <a:t>DoR</a:t>
            </a:r>
            <a:r>
              <a:rPr lang="en-US" b="0" i="0" dirty="0">
                <a:solidFill>
                  <a:srgbClr val="000000"/>
                </a:solidFill>
                <a:effectLst/>
                <a:highlight>
                  <a:srgbClr val="FFFFFF"/>
                </a:highlight>
                <a:latin typeface="open sans" panose="020B0606030504020204" pitchFamily="34" charset="0"/>
              </a:rPr>
              <a:t> (Directorate of Drawback).</a:t>
            </a:r>
            <a:endParaRPr lang="en-US" b="0" i="0" dirty="0">
              <a:solidFill>
                <a:srgbClr val="696F6F"/>
              </a:solidFill>
              <a:effectLst/>
              <a:highlight>
                <a:srgbClr val="FFFFFF"/>
              </a:highlight>
              <a:latin typeface="open sans" panose="020B0606030504020204" pitchFamily="34" charset="0"/>
            </a:endParaRPr>
          </a:p>
          <a:p>
            <a:endParaRPr lang="en-IN" dirty="0"/>
          </a:p>
        </p:txBody>
      </p:sp>
    </p:spTree>
    <p:extLst>
      <p:ext uri="{BB962C8B-B14F-4D97-AF65-F5344CB8AC3E}">
        <p14:creationId xmlns:p14="http://schemas.microsoft.com/office/powerpoint/2010/main" val="2895120693"/>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4A3F-1A47-0E41-0B00-C8587FF7A35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74C5EF8-DF7F-0840-5FD4-CE4640C95E03}"/>
              </a:ext>
            </a:extLst>
          </p:cNvPr>
          <p:cNvSpPr>
            <a:spLocks noGrp="1"/>
          </p:cNvSpPr>
          <p:nvPr>
            <p:ph idx="1"/>
          </p:nvPr>
        </p:nvSpPr>
        <p:spPr/>
        <p:txBody>
          <a:bodyPr>
            <a:normAutofit/>
          </a:bodyPr>
          <a:lstStyle/>
          <a:p>
            <a:r>
              <a:rPr lang="en-IN" sz="2000" dirty="0"/>
              <a:t>Export obligation period</a:t>
            </a:r>
          </a:p>
          <a:p>
            <a:r>
              <a:rPr lang="en-US" sz="2000" b="0" i="0" dirty="0">
                <a:solidFill>
                  <a:srgbClr val="1F1F1F"/>
                </a:solidFill>
                <a:effectLst/>
                <a:highlight>
                  <a:srgbClr val="FFFFFF"/>
                </a:highlight>
                <a:latin typeface="Google Sans"/>
              </a:rPr>
              <a:t>the initial Export obligation period under Advance Authorisation is </a:t>
            </a:r>
            <a:r>
              <a:rPr lang="en-US" sz="2000" b="0" i="0" dirty="0">
                <a:solidFill>
                  <a:srgbClr val="040C28"/>
                </a:solidFill>
                <a:effectLst/>
                <a:highlight>
                  <a:srgbClr val="D3E3FD"/>
                </a:highlight>
                <a:latin typeface="Google Sans"/>
              </a:rPr>
              <a:t>18 months</a:t>
            </a:r>
            <a:r>
              <a:rPr lang="en-US" sz="2000" b="0" i="0" dirty="0">
                <a:solidFill>
                  <a:srgbClr val="1F1F1F"/>
                </a:solidFill>
                <a:effectLst/>
                <a:highlight>
                  <a:srgbClr val="FFFFFF"/>
                </a:highlight>
                <a:latin typeface="Google Sans"/>
              </a:rPr>
              <a:t>, and the initial Import validity period is 12 months.</a:t>
            </a:r>
          </a:p>
          <a:p>
            <a:r>
              <a:rPr lang="en-US" sz="2000" dirty="0">
                <a:solidFill>
                  <a:srgbClr val="1F1F1F"/>
                </a:solidFill>
                <a:highlight>
                  <a:srgbClr val="FFFFFF"/>
                </a:highlight>
                <a:latin typeface="Google Sans"/>
              </a:rPr>
              <a:t>This means that from the license issue date, you have 12 months to complete the import and 18 months to complete the export.</a:t>
            </a:r>
            <a:endParaRPr lang="en-IN" sz="2000" dirty="0">
              <a:solidFill>
                <a:srgbClr val="1F1F1F"/>
              </a:solidFill>
              <a:highlight>
                <a:srgbClr val="FFFFFF"/>
              </a:highlight>
              <a:latin typeface="Google Sans"/>
            </a:endParaRPr>
          </a:p>
        </p:txBody>
      </p:sp>
    </p:spTree>
    <p:extLst>
      <p:ext uri="{BB962C8B-B14F-4D97-AF65-F5344CB8AC3E}">
        <p14:creationId xmlns:p14="http://schemas.microsoft.com/office/powerpoint/2010/main" val="1215818980"/>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FEB0-E813-94C5-C733-0F2FEAA57D4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1D1F767-B2D8-BB09-1068-482EC025884B}"/>
              </a:ext>
            </a:extLst>
          </p:cNvPr>
          <p:cNvSpPr>
            <a:spLocks noGrp="1"/>
          </p:cNvSpPr>
          <p:nvPr>
            <p:ph idx="1"/>
          </p:nvPr>
        </p:nvSpPr>
        <p:spPr/>
        <p:txBody>
          <a:bodyPr>
            <a:normAutofit/>
          </a:bodyPr>
          <a:lstStyle/>
          <a:p>
            <a:r>
              <a:rPr lang="en-US" sz="1800" b="1" dirty="0">
                <a:solidFill>
                  <a:srgbClr val="000000"/>
                </a:solidFill>
                <a:highlight>
                  <a:srgbClr val="FFFFFF"/>
                </a:highlight>
                <a:latin typeface="+mj-lt"/>
              </a:rPr>
              <a:t>Export Obligation Period [EOP Extension] of Advance Authorisation</a:t>
            </a:r>
          </a:p>
          <a:p>
            <a:r>
              <a:rPr lang="en-US" sz="1800" b="0" i="0" dirty="0">
                <a:solidFill>
                  <a:srgbClr val="2C2C2C"/>
                </a:solidFill>
                <a:effectLst/>
                <a:highlight>
                  <a:srgbClr val="FFFFFF"/>
                </a:highlight>
                <a:latin typeface="+mj-lt"/>
              </a:rPr>
              <a:t>If your Import or Export is not completed within the validity period, you can seek an extension according to the policy provisions.</a:t>
            </a:r>
            <a:endParaRPr lang="en-US" sz="1800" b="0" i="0" dirty="0">
              <a:solidFill>
                <a:srgbClr val="000000"/>
              </a:solidFill>
              <a:effectLst/>
              <a:highlight>
                <a:srgbClr val="FFFFFF"/>
              </a:highlight>
              <a:latin typeface="+mj-lt"/>
            </a:endParaRPr>
          </a:p>
          <a:p>
            <a:r>
              <a:rPr lang="en-US" sz="1800" dirty="0">
                <a:solidFill>
                  <a:srgbClr val="2C2C2C"/>
                </a:solidFill>
                <a:highlight>
                  <a:srgbClr val="FFFFFF"/>
                </a:highlight>
                <a:latin typeface="+mj-lt"/>
              </a:rPr>
              <a:t>E</a:t>
            </a:r>
            <a:r>
              <a:rPr lang="en-US" sz="1800" b="0" i="0" dirty="0">
                <a:solidFill>
                  <a:srgbClr val="2C2C2C"/>
                </a:solidFill>
                <a:effectLst/>
                <a:highlight>
                  <a:srgbClr val="FFFFFF"/>
                </a:highlight>
                <a:latin typeface="+mj-lt"/>
              </a:rPr>
              <a:t>xtending the time in imports , in official terms, is called "</a:t>
            </a:r>
            <a:r>
              <a:rPr lang="en-US" sz="1800" b="1" i="0" dirty="0">
                <a:solidFill>
                  <a:srgbClr val="2C2C2C"/>
                </a:solidFill>
                <a:effectLst/>
                <a:highlight>
                  <a:srgbClr val="FFFFFF"/>
                </a:highlight>
                <a:latin typeface="+mj-lt"/>
              </a:rPr>
              <a:t>Revalidation of Advance License</a:t>
            </a:r>
            <a:r>
              <a:rPr lang="en-US" sz="1800" b="0" i="0" dirty="0">
                <a:solidFill>
                  <a:srgbClr val="2C2C2C"/>
                </a:solidFill>
                <a:effectLst/>
                <a:highlight>
                  <a:srgbClr val="FFFFFF"/>
                </a:highlight>
                <a:latin typeface="+mj-lt"/>
              </a:rPr>
              <a:t>" as per the rules.</a:t>
            </a:r>
          </a:p>
          <a:p>
            <a:r>
              <a:rPr lang="en-US" sz="1800" b="0" i="0" dirty="0">
                <a:solidFill>
                  <a:srgbClr val="2C2C2C"/>
                </a:solidFill>
                <a:effectLst/>
                <a:highlight>
                  <a:srgbClr val="FFFFFF"/>
                </a:highlight>
                <a:latin typeface="+mj-lt"/>
              </a:rPr>
              <a:t>The initial validity is 12 months from the License issue date, and you can apply for a one-time extension for an additional 12 months. This means a total of 24 months.</a:t>
            </a:r>
            <a:endParaRPr lang="en-US" sz="1800" dirty="0">
              <a:solidFill>
                <a:srgbClr val="2C2C2C"/>
              </a:solidFill>
              <a:highlight>
                <a:srgbClr val="FFFFFF"/>
              </a:highlight>
              <a:latin typeface="+mj-lt"/>
            </a:endParaRPr>
          </a:p>
          <a:p>
            <a:r>
              <a:rPr lang="en-US" sz="1800" b="0" i="0" dirty="0">
                <a:solidFill>
                  <a:srgbClr val="2C2C2C"/>
                </a:solidFill>
                <a:effectLst/>
                <a:highlight>
                  <a:srgbClr val="FFFFFF"/>
                </a:highlight>
                <a:latin typeface="+mj-lt"/>
              </a:rPr>
              <a:t>To apply for revalidation, you need to submit an online application to the Regional Authority of DGFT. The application/government fees for revalidation are </a:t>
            </a:r>
            <a:r>
              <a:rPr lang="en-US" sz="1800" b="0" i="0" u="sng" dirty="0">
                <a:solidFill>
                  <a:srgbClr val="2C2C2C"/>
                </a:solidFill>
                <a:effectLst/>
                <a:highlight>
                  <a:srgbClr val="FFFFFF"/>
                </a:highlight>
                <a:latin typeface="+mj-lt"/>
              </a:rPr>
              <a:t>Rs.500</a:t>
            </a:r>
            <a:r>
              <a:rPr lang="en-US" sz="1800" b="0" i="0" dirty="0">
                <a:solidFill>
                  <a:srgbClr val="2C2C2C"/>
                </a:solidFill>
                <a:effectLst/>
                <a:highlight>
                  <a:srgbClr val="FFFFFF"/>
                </a:highlight>
                <a:latin typeface="+mj-lt"/>
              </a:rPr>
              <a:t>. The required documents include a Request Letter, a Justification Letter, and Application Form ANF 4D.</a:t>
            </a:r>
          </a:p>
          <a:p>
            <a:r>
              <a:rPr lang="en-US" sz="1800" b="0" i="0" dirty="0">
                <a:solidFill>
                  <a:srgbClr val="2C2C2C"/>
                </a:solidFill>
                <a:effectLst/>
                <a:highlight>
                  <a:srgbClr val="FFFFFF"/>
                </a:highlight>
                <a:latin typeface="+mj-lt"/>
              </a:rPr>
              <a:t>If even after 24 months have passed, you still have a remaining portion of imports to complete, you cannot obtain further extension from the RA DGFT. For this, you need to approach the PRC Committee (Policy Relaxation Committee)  in Delhi. The PRC Committee approves further extension of 6 months only in cases of genuine hardships.</a:t>
            </a:r>
          </a:p>
          <a:p>
            <a:endParaRPr lang="en-US" sz="1800" dirty="0">
              <a:solidFill>
                <a:srgbClr val="000000"/>
              </a:solidFill>
              <a:highlight>
                <a:srgbClr val="FFFFFF"/>
              </a:highlight>
              <a:latin typeface="+mj-lt"/>
            </a:endParaRPr>
          </a:p>
          <a:p>
            <a:endParaRPr lang="en-IN" sz="1800" dirty="0">
              <a:latin typeface="+mj-lt"/>
            </a:endParaRPr>
          </a:p>
        </p:txBody>
      </p:sp>
    </p:spTree>
    <p:extLst>
      <p:ext uri="{BB962C8B-B14F-4D97-AF65-F5344CB8AC3E}">
        <p14:creationId xmlns:p14="http://schemas.microsoft.com/office/powerpoint/2010/main" val="707160267"/>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2955-3DB9-957C-2A41-13B83C728FF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4A38C4B-E231-E23A-21A6-E5CAE3A7BE1C}"/>
              </a:ext>
            </a:extLst>
          </p:cNvPr>
          <p:cNvSpPr>
            <a:spLocks noGrp="1"/>
          </p:cNvSpPr>
          <p:nvPr>
            <p:ph idx="1"/>
          </p:nvPr>
        </p:nvSpPr>
        <p:spPr/>
        <p:txBody>
          <a:bodyPr>
            <a:normAutofit lnSpcReduction="10000"/>
          </a:bodyPr>
          <a:lstStyle/>
          <a:p>
            <a:r>
              <a:rPr lang="en-US" b="1" i="0" dirty="0">
                <a:effectLst/>
                <a:highlight>
                  <a:srgbClr val="FFFFFF"/>
                </a:highlight>
                <a:latin typeface="Montserrat" panose="00000500000000000000" pitchFamily="2" charset="0"/>
              </a:rPr>
              <a:t>Export Obligation [EO] Period Extension of Advance Authorisation Licenses - General Type</a:t>
            </a:r>
          </a:p>
          <a:p>
            <a:pPr algn="l" fontAlgn="base"/>
            <a:r>
              <a:rPr lang="en-US" b="1" i="0" dirty="0">
                <a:solidFill>
                  <a:srgbClr val="2C2C2C"/>
                </a:solidFill>
                <a:effectLst/>
                <a:highlight>
                  <a:srgbClr val="FFFFFF"/>
                </a:highlight>
                <a:latin typeface="inherit"/>
              </a:rPr>
              <a:t> </a:t>
            </a:r>
            <a:r>
              <a:rPr lang="en-US" b="0" i="0" dirty="0">
                <a:solidFill>
                  <a:srgbClr val="2C2C2C"/>
                </a:solidFill>
                <a:effectLst/>
                <a:highlight>
                  <a:srgbClr val="FFFFFF"/>
                </a:highlight>
                <a:latin typeface="Montserrat" panose="00000500000000000000" pitchFamily="2" charset="0"/>
              </a:rPr>
              <a:t>Advance Licenses that do not fall into the categories of Appendix 4J/Restricted/Deemed Project supplies will be referred to as General licenses.</a:t>
            </a:r>
          </a:p>
          <a:p>
            <a:pPr algn="l" fontAlgn="base"/>
            <a:r>
              <a:rPr lang="en-US" b="0" i="0" dirty="0">
                <a:solidFill>
                  <a:srgbClr val="2C2C2C"/>
                </a:solidFill>
                <a:effectLst/>
                <a:highlight>
                  <a:srgbClr val="FFFFFF"/>
                </a:highlight>
                <a:latin typeface="Montserrat" panose="00000500000000000000" pitchFamily="2" charset="0"/>
              </a:rPr>
              <a:t>For these licenses, the initial Export Obligation (EO) period is 18 months, and you have the option to apply for two further extensions of 6 months each through the Regional Office of DGFT.</a:t>
            </a:r>
          </a:p>
          <a:p>
            <a:pPr algn="l" fontAlgn="base"/>
            <a:r>
              <a:rPr lang="en-US" b="0" i="0" dirty="0">
                <a:solidFill>
                  <a:srgbClr val="2C2C2C"/>
                </a:solidFill>
                <a:effectLst/>
                <a:highlight>
                  <a:srgbClr val="FFFFFF"/>
                </a:highlight>
                <a:latin typeface="Montserrat" panose="00000500000000000000" pitchFamily="2" charset="0"/>
              </a:rPr>
              <a:t>The first EO extension will be for 6 months, and the second EO extension will also be for 6 months.</a:t>
            </a:r>
          </a:p>
          <a:p>
            <a:endParaRPr lang="en-IN" dirty="0"/>
          </a:p>
        </p:txBody>
      </p:sp>
    </p:spTree>
    <p:extLst>
      <p:ext uri="{BB962C8B-B14F-4D97-AF65-F5344CB8AC3E}">
        <p14:creationId xmlns:p14="http://schemas.microsoft.com/office/powerpoint/2010/main" val="1993475098"/>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0A5B3-6716-0FF4-3A28-CB2391785AA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568B247-5F16-C07A-D481-8EC46A0B23F4}"/>
              </a:ext>
            </a:extLst>
          </p:cNvPr>
          <p:cNvSpPr>
            <a:spLocks noGrp="1"/>
          </p:cNvSpPr>
          <p:nvPr>
            <p:ph idx="1"/>
          </p:nvPr>
        </p:nvSpPr>
        <p:spPr/>
        <p:txBody>
          <a:bodyPr>
            <a:normAutofit fontScale="77500" lnSpcReduction="20000"/>
          </a:bodyPr>
          <a:lstStyle/>
          <a:p>
            <a:r>
              <a:rPr lang="en-US" b="1" i="0" dirty="0">
                <a:effectLst/>
                <a:highlight>
                  <a:srgbClr val="FFFFFF"/>
                </a:highlight>
                <a:latin typeface="Montserrat" panose="00000500000000000000" pitchFamily="2" charset="0"/>
              </a:rPr>
              <a:t>Extension of Advance Authorisation Licenses - issued under Appendix 4J condition</a:t>
            </a:r>
          </a:p>
          <a:p>
            <a:r>
              <a:rPr lang="en-US" b="0" i="0" dirty="0">
                <a:solidFill>
                  <a:srgbClr val="2C2C2C"/>
                </a:solidFill>
                <a:effectLst/>
                <a:highlight>
                  <a:srgbClr val="FFFFFF"/>
                </a:highlight>
                <a:latin typeface="Montserrat" panose="00000500000000000000" pitchFamily="2" charset="0"/>
              </a:rPr>
              <a:t>Appendix 4J is a comprehensive list of import items for which, if you obtain an Advance License, the Export obligation period is significantly reduced.</a:t>
            </a:r>
          </a:p>
          <a:p>
            <a:pPr algn="l" fontAlgn="base"/>
            <a:r>
              <a:rPr lang="en-US" b="0" i="0" dirty="0">
                <a:solidFill>
                  <a:srgbClr val="2C2C2C"/>
                </a:solidFill>
                <a:effectLst/>
                <a:highlight>
                  <a:srgbClr val="FFFFFF"/>
                </a:highlight>
                <a:latin typeface="Montserrat" panose="00000500000000000000" pitchFamily="2" charset="0"/>
              </a:rPr>
              <a:t>Mainly this category covers items such as drugs imported from unregistered sources and precious metals like gold, silver, and platinum.</a:t>
            </a:r>
          </a:p>
          <a:p>
            <a:pPr algn="l" fontAlgn="base"/>
            <a:r>
              <a:rPr lang="en-US" b="0" i="0" dirty="0">
                <a:solidFill>
                  <a:srgbClr val="2C2C2C"/>
                </a:solidFill>
                <a:effectLst/>
                <a:highlight>
                  <a:srgbClr val="FFFFFF"/>
                </a:highlight>
                <a:latin typeface="Montserrat" panose="00000500000000000000" pitchFamily="2" charset="0"/>
              </a:rPr>
              <a:t>For drugs imported from unregistered sources, the Export Obligation (EO) period is 12 months from the date of clearance of each import consignment, while for gold, silver, and platinum, it is 120 days from the date of clearance of each import consignment</a:t>
            </a:r>
          </a:p>
          <a:p>
            <a:pPr algn="l" fontAlgn="base"/>
            <a:r>
              <a:rPr lang="en-US" b="0" i="0" dirty="0">
                <a:solidFill>
                  <a:srgbClr val="2C2C2C"/>
                </a:solidFill>
                <a:effectLst/>
                <a:highlight>
                  <a:srgbClr val="FFFFFF"/>
                </a:highlight>
                <a:latin typeface="Montserrat" panose="00000500000000000000" pitchFamily="2" charset="0"/>
              </a:rPr>
              <a:t>Advance Licenses issued under the conditions of Appendix 4J are eligible for only one EO extension, which is limited to half the duration of the initial EO period.</a:t>
            </a:r>
          </a:p>
          <a:p>
            <a:pPr algn="l" fontAlgn="base"/>
            <a:r>
              <a:rPr lang="en-US" b="0" i="0" dirty="0">
                <a:solidFill>
                  <a:srgbClr val="2C2C2C"/>
                </a:solidFill>
                <a:effectLst/>
                <a:highlight>
                  <a:srgbClr val="FFFFFF"/>
                </a:highlight>
                <a:latin typeface="Montserrat" panose="00000500000000000000" pitchFamily="2" charset="0"/>
              </a:rPr>
              <a:t>For drugs, you can receive an EO extension of 6 months, and in the case of gold, silver, and platinum, you can obtain a single EO extension of 60 days beyond the initial 120 days.</a:t>
            </a:r>
          </a:p>
          <a:p>
            <a:endParaRPr lang="en-IN" dirty="0"/>
          </a:p>
        </p:txBody>
      </p:sp>
    </p:spTree>
    <p:extLst>
      <p:ext uri="{BB962C8B-B14F-4D97-AF65-F5344CB8AC3E}">
        <p14:creationId xmlns:p14="http://schemas.microsoft.com/office/powerpoint/2010/main" val="2260786208"/>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5CAA-A1C7-C691-8DDB-D267ACDB16B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DBFFA61-F637-4FAE-9C76-7B1E20CA816F}"/>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2013846271"/>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0F009-0FF4-771A-9E29-CEF487B2A07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9FE1C55-EA17-66FA-2D6F-08C6611F1D8A}"/>
              </a:ext>
            </a:extLst>
          </p:cNvPr>
          <p:cNvSpPr>
            <a:spLocks noGrp="1"/>
          </p:cNvSpPr>
          <p:nvPr>
            <p:ph idx="1"/>
          </p:nvPr>
        </p:nvSpPr>
        <p:spPr/>
        <p:txBody>
          <a:bodyPr/>
          <a:lstStyle/>
          <a:p>
            <a:pPr algn="just"/>
            <a:r>
              <a:rPr lang="en-US" b="1" i="0" dirty="0">
                <a:solidFill>
                  <a:srgbClr val="000000"/>
                </a:solidFill>
                <a:effectLst/>
                <a:highlight>
                  <a:srgbClr val="FFFFFF"/>
                </a:highlight>
                <a:latin typeface="raleway" pitchFamily="2" charset="0"/>
              </a:rPr>
              <a:t>Annual Requirement</a:t>
            </a:r>
            <a:endParaRPr lang="en-US" b="1" i="0" dirty="0">
              <a:solidFill>
                <a:srgbClr val="111111"/>
              </a:solidFill>
              <a:effectLst/>
              <a:highlight>
                <a:srgbClr val="FFFFFF"/>
              </a:highlight>
              <a:latin typeface="raleway" pitchFamily="2" charset="0"/>
            </a:endParaRPr>
          </a:p>
          <a:p>
            <a:pPr algn="just"/>
            <a:r>
              <a:rPr lang="en-US" b="0" i="0" dirty="0">
                <a:solidFill>
                  <a:srgbClr val="000000"/>
                </a:solidFill>
                <a:effectLst/>
                <a:highlight>
                  <a:srgbClr val="FFFFFF"/>
                </a:highlight>
                <a:latin typeface="open sans" panose="020B0606030504020204" pitchFamily="34" charset="0"/>
              </a:rPr>
              <a:t>Status Certificate holders and other categories of exporters with a performance record of two years are entitled to Advance Authorization for Annual Requirements.</a:t>
            </a:r>
            <a:endParaRPr lang="en-US" b="0" i="0" dirty="0">
              <a:solidFill>
                <a:srgbClr val="696F6F"/>
              </a:solidFill>
              <a:effectLst/>
              <a:highlight>
                <a:srgbClr val="FFFFFF"/>
              </a:highlight>
              <a:latin typeface="open sans" panose="020B0606030504020204" pitchFamily="34" charset="0"/>
            </a:endParaRPr>
          </a:p>
          <a:p>
            <a:pPr algn="just"/>
            <a:endParaRPr lang="en-IN" dirty="0"/>
          </a:p>
        </p:txBody>
      </p:sp>
    </p:spTree>
    <p:extLst>
      <p:ext uri="{BB962C8B-B14F-4D97-AF65-F5344CB8AC3E}">
        <p14:creationId xmlns:p14="http://schemas.microsoft.com/office/powerpoint/2010/main" val="4064328307"/>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2" descr="Advance Authorisation Scheme">
            <a:extLst>
              <a:ext uri="{FF2B5EF4-FFF2-40B4-BE49-F238E27FC236}">
                <a16:creationId xmlns:a16="http://schemas.microsoft.com/office/drawing/2014/main" id="{D7AEFB38-8ECA-B68D-4805-A93DF4F6E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9" y="1179575"/>
            <a:ext cx="11137391" cy="555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22732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C3AF-08CA-7BA7-92B6-ADE1C802DE8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0AC0A84-9A0B-D09D-3EEC-763C899CE10D}"/>
              </a:ext>
            </a:extLst>
          </p:cNvPr>
          <p:cNvSpPr>
            <a:spLocks noGrp="1"/>
          </p:cNvSpPr>
          <p:nvPr>
            <p:ph idx="1"/>
          </p:nvPr>
        </p:nvSpPr>
        <p:spPr/>
        <p:txBody>
          <a:bodyPr/>
          <a:lstStyle/>
          <a:p>
            <a:pPr algn="just">
              <a:lnSpc>
                <a:spcPct val="150000"/>
              </a:lnSpc>
            </a:pPr>
            <a:r>
              <a:rPr lang="en-US" sz="1600" dirty="0">
                <a:latin typeface="Century" panose="02040604050505020304" pitchFamily="18" charset="0"/>
              </a:rPr>
              <a:t>There are various reasons that have given rise to international trade which are as follows:</a:t>
            </a:r>
          </a:p>
          <a:p>
            <a:pPr lvl="1" algn="just">
              <a:lnSpc>
                <a:spcPct val="150000"/>
              </a:lnSpc>
            </a:pPr>
            <a:r>
              <a:rPr lang="en-US" sz="1600" dirty="0">
                <a:latin typeface="Century" panose="02040604050505020304" pitchFamily="18" charset="0"/>
              </a:rPr>
              <a:t>Technological expansion</a:t>
            </a:r>
          </a:p>
          <a:p>
            <a:pPr lvl="1" algn="just">
              <a:lnSpc>
                <a:spcPct val="150000"/>
              </a:lnSpc>
            </a:pPr>
            <a:r>
              <a:rPr lang="en-US" sz="1600" dirty="0">
                <a:latin typeface="Century" panose="02040604050505020304" pitchFamily="18" charset="0"/>
              </a:rPr>
              <a:t>Free cross-border trade and movement of resources</a:t>
            </a:r>
          </a:p>
          <a:p>
            <a:pPr lvl="1" algn="just">
              <a:lnSpc>
                <a:spcPct val="150000"/>
              </a:lnSpc>
            </a:pPr>
            <a:r>
              <a:rPr lang="en-US" sz="1600" dirty="0">
                <a:latin typeface="Century" panose="02040604050505020304" pitchFamily="18" charset="0"/>
              </a:rPr>
              <a:t>Advancement of services that facilitates international business</a:t>
            </a:r>
          </a:p>
          <a:p>
            <a:pPr lvl="1" algn="just">
              <a:lnSpc>
                <a:spcPct val="150000"/>
              </a:lnSpc>
            </a:pPr>
            <a:r>
              <a:rPr lang="en-US" sz="1600" dirty="0">
                <a:latin typeface="Century" panose="02040604050505020304" pitchFamily="18" charset="0"/>
              </a:rPr>
              <a:t>Increased pressure from customers</a:t>
            </a:r>
          </a:p>
          <a:p>
            <a:pPr lvl="1" algn="just">
              <a:lnSpc>
                <a:spcPct val="150000"/>
              </a:lnSpc>
            </a:pPr>
            <a:r>
              <a:rPr lang="en-US" sz="1600" dirty="0">
                <a:latin typeface="Century" panose="02040604050505020304" pitchFamily="18" charset="0"/>
              </a:rPr>
              <a:t>Growing competition</a:t>
            </a:r>
          </a:p>
          <a:p>
            <a:pPr lvl="1" algn="just">
              <a:lnSpc>
                <a:spcPct val="150000"/>
              </a:lnSpc>
            </a:pPr>
            <a:r>
              <a:rPr lang="en-US" sz="1600" dirty="0">
                <a:latin typeface="Century" panose="02040604050505020304" pitchFamily="18" charset="0"/>
              </a:rPr>
              <a:t>Continuously changing political scenarios</a:t>
            </a:r>
            <a:endParaRPr lang="en-IN" dirty="0"/>
          </a:p>
        </p:txBody>
      </p:sp>
    </p:spTree>
    <p:extLst>
      <p:ext uri="{BB962C8B-B14F-4D97-AF65-F5344CB8AC3E}">
        <p14:creationId xmlns:p14="http://schemas.microsoft.com/office/powerpoint/2010/main" val="1397464958"/>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48905" y="274638"/>
            <a:ext cx="10343071" cy="715962"/>
          </a:xfrm>
        </p:spPr>
        <p:txBody>
          <a:bodyPr>
            <a:normAutofit fontScale="90000"/>
          </a:bodyPr>
          <a:lstStyle/>
          <a:p>
            <a:endParaRPr lang="en-US" dirty="0"/>
          </a:p>
        </p:txBody>
      </p:sp>
      <p:sp>
        <p:nvSpPr>
          <p:cNvPr id="3" name="Content Placeholder 2"/>
          <p:cNvSpPr>
            <a:spLocks noGrp="1"/>
          </p:cNvSpPr>
          <p:nvPr>
            <p:ph idx="1"/>
          </p:nvPr>
        </p:nvSpPr>
        <p:spPr>
          <a:xfrm>
            <a:off x="948905" y="1066800"/>
            <a:ext cx="10343071" cy="5410200"/>
          </a:xfrm>
        </p:spPr>
        <p:txBody>
          <a:bodyPr>
            <a:normAutofit fontScale="47500" lnSpcReduction="20000"/>
          </a:bodyPr>
          <a:lstStyle/>
          <a:p>
            <a:pPr marL="0" indent="0" algn="just" fontAlgn="base">
              <a:lnSpc>
                <a:spcPct val="170000"/>
              </a:lnSpc>
              <a:buNone/>
            </a:pPr>
            <a:r>
              <a:rPr lang="en-US" sz="6400" b="1" dirty="0"/>
              <a:t>Advance Authorisation : </a:t>
            </a:r>
          </a:p>
          <a:p>
            <a:pPr algn="just" fontAlgn="base">
              <a:lnSpc>
                <a:spcPct val="170000"/>
              </a:lnSpc>
            </a:pPr>
            <a:r>
              <a:rPr lang="en-US" sz="6400" dirty="0"/>
              <a:t>Application Form ANF- 4A </a:t>
            </a:r>
          </a:p>
          <a:p>
            <a:pPr algn="just" fontAlgn="base">
              <a:lnSpc>
                <a:spcPct val="170000"/>
              </a:lnSpc>
            </a:pPr>
            <a:r>
              <a:rPr lang="en-US" sz="6400" dirty="0"/>
              <a:t>Fuel also allowed </a:t>
            </a:r>
          </a:p>
          <a:p>
            <a:pPr algn="just" fontAlgn="base">
              <a:lnSpc>
                <a:spcPct val="170000"/>
              </a:lnSpc>
            </a:pPr>
            <a:r>
              <a:rPr lang="en-US" sz="6400" dirty="0"/>
              <a:t>Eligible for SION/ Non SION goods</a:t>
            </a:r>
          </a:p>
          <a:p>
            <a:pPr algn="just" fontAlgn="base">
              <a:lnSpc>
                <a:spcPct val="170000"/>
              </a:lnSpc>
            </a:pPr>
            <a:r>
              <a:rPr lang="en-US" sz="6400" dirty="0"/>
              <a:t> Min. Value addition –15% Scheme/ inputs </a:t>
            </a:r>
          </a:p>
          <a:p>
            <a:pPr algn="just" fontAlgn="base">
              <a:lnSpc>
                <a:spcPct val="170000"/>
              </a:lnSpc>
            </a:pPr>
            <a:r>
              <a:rPr lang="en-US" sz="6400" dirty="0"/>
              <a:t>never transferable </a:t>
            </a:r>
          </a:p>
          <a:p>
            <a:pPr marL="0" indent="0">
              <a:buNone/>
            </a:pPr>
            <a:br>
              <a:rPr lang="en-US" sz="4900" dirty="0"/>
            </a:br>
            <a:endParaRPr lang="en-US" sz="4900" dirty="0"/>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CD7027-B512-401A-92B1-DC5EBF80D556}"/>
              </a:ext>
            </a:extLst>
          </p:cNvPr>
          <p:cNvSpPr>
            <a:spLocks noGrp="1"/>
          </p:cNvSpPr>
          <p:nvPr>
            <p:ph type="title"/>
          </p:nvPr>
        </p:nvSpPr>
        <p:spPr>
          <a:xfrm>
            <a:off x="677334" y="539263"/>
            <a:ext cx="9208861" cy="1472418"/>
          </a:xfrm>
        </p:spPr>
        <p:txBody>
          <a:bodyPr>
            <a:noAutofit/>
          </a:bodyPr>
          <a:lstStyle/>
          <a:p>
            <a:pPr algn="ctr"/>
            <a:r>
              <a:rPr lang="en-IN" sz="4800" b="1" dirty="0">
                <a:solidFill>
                  <a:schemeClr val="accent3"/>
                </a:solidFill>
                <a:latin typeface="+mn-lt"/>
              </a:rPr>
              <a:t>FTP - 4.03 Advance Authorisation</a:t>
            </a:r>
          </a:p>
        </p:txBody>
      </p:sp>
      <p:sp>
        <p:nvSpPr>
          <p:cNvPr id="6" name="Content Placeholder 5">
            <a:extLst>
              <a:ext uri="{FF2B5EF4-FFF2-40B4-BE49-F238E27FC236}">
                <a16:creationId xmlns:a16="http://schemas.microsoft.com/office/drawing/2014/main" id="{A79726FC-C223-452E-B0A8-8A36FD792D44}"/>
              </a:ext>
            </a:extLst>
          </p:cNvPr>
          <p:cNvSpPr>
            <a:spLocks noGrp="1"/>
          </p:cNvSpPr>
          <p:nvPr>
            <p:ph idx="1"/>
          </p:nvPr>
        </p:nvSpPr>
        <p:spPr>
          <a:xfrm>
            <a:off x="508521" y="2437964"/>
            <a:ext cx="10323601" cy="3880773"/>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(a) Advance Authorisation is issued to allow duty free import of input,</a:t>
            </a:r>
          </a:p>
          <a:p>
            <a:pPr marL="0" indent="0">
              <a:buNone/>
            </a:pPr>
            <a:r>
              <a:rPr lang="en-US" sz="2400" dirty="0">
                <a:latin typeface="Times New Roman" panose="02020603050405020304" pitchFamily="18" charset="0"/>
                <a:cs typeface="Times New Roman" panose="02020603050405020304" pitchFamily="18" charset="0"/>
              </a:rPr>
              <a:t>which is physically incorporated in export product (making normal</a:t>
            </a:r>
          </a:p>
          <a:p>
            <a:pPr marL="0" indent="0">
              <a:buNone/>
            </a:pPr>
            <a:r>
              <a:rPr lang="en-US" sz="2400" dirty="0">
                <a:latin typeface="Times New Roman" panose="02020603050405020304" pitchFamily="18" charset="0"/>
                <a:cs typeface="Times New Roman" panose="02020603050405020304" pitchFamily="18" charset="0"/>
              </a:rPr>
              <a:t>allowance for wastage). In addition, fuel, oil, catalyst which is</a:t>
            </a:r>
          </a:p>
          <a:p>
            <a:pPr marL="0" indent="0">
              <a:buNone/>
            </a:pPr>
            <a:r>
              <a:rPr lang="en-US" sz="2400" dirty="0">
                <a:latin typeface="Times New Roman" panose="02020603050405020304" pitchFamily="18" charset="0"/>
                <a:cs typeface="Times New Roman" panose="02020603050405020304" pitchFamily="18" charset="0"/>
              </a:rPr>
              <a:t>consumed / utilized in the process of production of export product,</a:t>
            </a:r>
          </a:p>
          <a:p>
            <a:pPr marL="0" indent="0">
              <a:buNone/>
            </a:pPr>
            <a:r>
              <a:rPr lang="en-US" sz="2400" dirty="0">
                <a:latin typeface="Times New Roman" panose="02020603050405020304" pitchFamily="18" charset="0"/>
                <a:cs typeface="Times New Roman" panose="02020603050405020304" pitchFamily="18" charset="0"/>
              </a:rPr>
              <a:t>may also be allowed.</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(b) Advance Authorisation is issued for inputs in relation to resultant</a:t>
            </a:r>
          </a:p>
          <a:p>
            <a:pPr marL="0" indent="0">
              <a:buNone/>
            </a:pPr>
            <a:r>
              <a:rPr lang="en-US" sz="2400" dirty="0">
                <a:latin typeface="Times New Roman" panose="02020603050405020304" pitchFamily="18" charset="0"/>
                <a:cs typeface="Times New Roman" panose="02020603050405020304" pitchFamily="18" charset="0"/>
              </a:rPr>
              <a:t>product, on the following basis: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317576"/>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E0F6-F0DF-9A31-A95F-826D9816F19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D82DFCF-AF8E-0DFB-53A4-EFFB852B8FDF}"/>
              </a:ext>
            </a:extLst>
          </p:cNvPr>
          <p:cNvSpPr>
            <a:spLocks noGrp="1"/>
          </p:cNvSpPr>
          <p:nvPr>
            <p:ph idx="1"/>
          </p:nvPr>
        </p:nvSpPr>
        <p:spPr/>
        <p:txBody>
          <a:bodyPr>
            <a:normAutofit fontScale="92500" lnSpcReduction="10000"/>
          </a:bodyPr>
          <a:lstStyle/>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24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 As per Standard Input Output Norms (SION) notified (available in</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Hand Book of Procedures);</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OR</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(ii) On the basis of self declaration as per paragraph 4.07 of Handbook of</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Procedures.</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OR</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(iii) Applicant specific prior fixation of norm by the Norms Committee.</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OR</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(iv) On the basis of Self Ratification Scheme in terms of Para 4.07A of</a:t>
            </a:r>
          </a:p>
          <a:p>
            <a:pPr marL="0" marR="0" lvl="0" indent="0" algn="l" defTabSz="457200" rtl="0" eaLnBrk="1" fontAlgn="auto" latinLnBrk="0" hangingPunct="1">
              <a:lnSpc>
                <a:spcPct val="100000"/>
              </a:lnSpc>
              <a:spcBef>
                <a:spcPts val="1000"/>
              </a:spcBef>
              <a:spcAft>
                <a:spcPts val="0"/>
              </a:spcAft>
              <a:buClr>
                <a:srgbClr val="F496CB">
                  <a:lumMod val="75000"/>
                </a:srgbClr>
              </a:buClr>
              <a:buSzPct val="80000"/>
              <a:buFont typeface="Wingdings 3" charset="2"/>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rPr>
              <a:t>Foreign Trade Policy. </a:t>
            </a:r>
          </a:p>
          <a:p>
            <a:endParaRPr lang="en-IN" dirty="0"/>
          </a:p>
        </p:txBody>
      </p:sp>
    </p:spTree>
    <p:extLst>
      <p:ext uri="{BB962C8B-B14F-4D97-AF65-F5344CB8AC3E}">
        <p14:creationId xmlns:p14="http://schemas.microsoft.com/office/powerpoint/2010/main" val="3684612769"/>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668E-E22F-BFEE-80CF-D9C914B95DA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15A8081-3C37-78B9-08D5-EBD16BD7EAD5}"/>
              </a:ext>
            </a:extLst>
          </p:cNvPr>
          <p:cNvSpPr>
            <a:spLocks noGrp="1"/>
          </p:cNvSpPr>
          <p:nvPr>
            <p:ph idx="1"/>
          </p:nvPr>
        </p:nvSpPr>
        <p:spPr/>
        <p:txBody>
          <a:bodyPr>
            <a:normAutofit fontScale="62500" lnSpcReduction="20000"/>
          </a:bodyPr>
          <a:lstStyle/>
          <a:p>
            <a:pPr marL="0" indent="0">
              <a:buNone/>
            </a:pPr>
            <a:r>
              <a:rPr kumimoji="0" lang="en-US" sz="2900" b="1" i="0" u="sng" strike="noStrike" kern="1200" cap="none" spc="0" normalizeH="0" baseline="0" noProof="0" dirty="0">
                <a:ln>
                  <a:noFill/>
                </a:ln>
                <a:solidFill>
                  <a:prstClr val="black"/>
                </a:solidFill>
                <a:effectLst/>
                <a:uLnTx/>
                <a:uFillTx/>
                <a:latin typeface="Candara" panose="020E0502030303020204" pitchFamily="34" charset="0"/>
                <a:ea typeface="+mj-ea"/>
                <a:cs typeface="Times New Roman" panose="02020603050405020304" pitchFamily="18" charset="0"/>
              </a:rPr>
              <a:t>FTP - 4.04</a:t>
            </a:r>
            <a:br>
              <a:rPr kumimoji="0" lang="en-US" sz="2900" b="0" i="0" u="none" strike="noStrike" kern="1200" cap="none" spc="0" normalizeH="0" baseline="0" noProof="0" dirty="0">
                <a:ln>
                  <a:noFill/>
                </a:ln>
                <a:solidFill>
                  <a:prstClr val="black"/>
                </a:solidFill>
                <a:effectLst/>
                <a:uLnTx/>
                <a:uFillTx/>
                <a:latin typeface="Candara" panose="020E0502030303020204" pitchFamily="34" charset="0"/>
                <a:ea typeface="+mj-ea"/>
                <a:cs typeface="Times New Roman" panose="02020603050405020304" pitchFamily="18" charset="0"/>
              </a:rPr>
            </a:br>
            <a:r>
              <a:rPr kumimoji="0" lang="en-US" sz="2900" b="0" i="0" u="none" strike="noStrike" kern="1200" cap="none" spc="0" normalizeH="0" baseline="0" noProof="0" dirty="0">
                <a:ln>
                  <a:noFill/>
                </a:ln>
                <a:solidFill>
                  <a:prstClr val="black"/>
                </a:solidFill>
                <a:effectLst/>
                <a:uLnTx/>
                <a:uFillTx/>
                <a:latin typeface="Candara" panose="020E0502030303020204" pitchFamily="34" charset="0"/>
                <a:ea typeface="+mj-ea"/>
                <a:cs typeface="Times New Roman" panose="02020603050405020304" pitchFamily="18" charset="0"/>
              </a:rPr>
              <a:t> </a:t>
            </a:r>
            <a:br>
              <a:rPr kumimoji="0" lang="en-US" sz="2900" b="0" i="0" u="none" strike="noStrike" kern="1200" cap="none" spc="0" normalizeH="0" baseline="0" noProof="0" dirty="0">
                <a:ln>
                  <a:noFill/>
                </a:ln>
                <a:solidFill>
                  <a:prstClr val="black"/>
                </a:solidFill>
                <a:effectLst/>
                <a:uLnTx/>
                <a:uFillTx/>
                <a:latin typeface="Candara" panose="020E0502030303020204" pitchFamily="34" charset="0"/>
                <a:ea typeface="+mj-ea"/>
                <a:cs typeface="Times New Roman" panose="02020603050405020304" pitchFamily="18" charset="0"/>
              </a:rPr>
            </a:br>
            <a:r>
              <a:rPr kumimoji="0" lang="en-US" sz="2900" b="0" i="0" u="none" strike="noStrike" kern="1200" cap="none" spc="0" normalizeH="0" baseline="0" noProof="0" dirty="0">
                <a:ln>
                  <a:noFill/>
                </a:ln>
                <a:solidFill>
                  <a:prstClr val="black"/>
                </a:solidFill>
                <a:effectLst/>
                <a:uLnTx/>
                <a:uFillTx/>
                <a:latin typeface="Candara" panose="020E0502030303020204" pitchFamily="34" charset="0"/>
                <a:ea typeface="+mj-ea"/>
                <a:cs typeface="Times New Roman" panose="02020603050405020304" pitchFamily="18" charset="0"/>
              </a:rPr>
              <a:t> A Special Advance Authorisation Scheme for export of “Articles of Apparel and Clothing Accessories” is also available. </a:t>
            </a:r>
            <a:br>
              <a:rPr kumimoji="0" lang="en-US" sz="2900" b="0" i="0" u="none" strike="noStrike" kern="1200" cap="none" spc="0" normalizeH="0" baseline="0" noProof="0" dirty="0">
                <a:ln>
                  <a:noFill/>
                </a:ln>
                <a:solidFill>
                  <a:prstClr val="black"/>
                </a:solidFill>
                <a:effectLst/>
                <a:uLnTx/>
                <a:uFillTx/>
                <a:latin typeface="Candara" panose="020E0502030303020204" pitchFamily="34" charset="0"/>
                <a:ea typeface="+mj-ea"/>
                <a:cs typeface="Times New Roman" panose="02020603050405020304" pitchFamily="18" charset="0"/>
              </a:rPr>
            </a:br>
            <a:br>
              <a:rPr kumimoji="0" lang="en-US" sz="2900" b="0" i="0" u="none" strike="noStrike" kern="1200" cap="none" spc="0" normalizeH="0" baseline="0" noProof="0" dirty="0">
                <a:ln>
                  <a:noFill/>
                </a:ln>
                <a:solidFill>
                  <a:prstClr val="black"/>
                </a:solidFill>
                <a:effectLst/>
                <a:uLnTx/>
                <a:uFillTx/>
                <a:latin typeface="Candara" panose="020E0502030303020204" pitchFamily="34" charset="0"/>
                <a:ea typeface="+mj-ea"/>
                <a:cs typeface="Times New Roman" panose="02020603050405020304" pitchFamily="18" charset="0"/>
              </a:rPr>
            </a:br>
            <a:br>
              <a:rPr kumimoji="0" lang="en-US" sz="2900" b="0" i="0" u="none" strike="noStrike" kern="1200" cap="none" spc="0" normalizeH="0" baseline="0" noProof="0" dirty="0">
                <a:ln>
                  <a:noFill/>
                </a:ln>
                <a:solidFill>
                  <a:prstClr val="black"/>
                </a:solidFill>
                <a:effectLst/>
                <a:uLnTx/>
                <a:uFillTx/>
                <a:latin typeface="Candara" panose="020E0502030303020204" pitchFamily="34" charset="0"/>
                <a:ea typeface="+mj-ea"/>
                <a:cs typeface="Times New Roman" panose="02020603050405020304" pitchFamily="18" charset="0"/>
              </a:rPr>
            </a:br>
            <a:r>
              <a:rPr kumimoji="0" lang="en-US" sz="2900" b="1" i="0" u="sng" strike="noStrike" kern="1200" cap="none" spc="0" normalizeH="0" baseline="0" noProof="0" dirty="0">
                <a:ln>
                  <a:noFill/>
                </a:ln>
                <a:solidFill>
                  <a:prstClr val="black"/>
                </a:solidFill>
                <a:effectLst/>
                <a:uLnTx/>
                <a:uFillTx/>
                <a:latin typeface="Candara" panose="020E0502030303020204" pitchFamily="34" charset="0"/>
                <a:ea typeface="+mj-ea"/>
                <a:cs typeface="Times New Roman" panose="02020603050405020304" pitchFamily="18" charset="0"/>
              </a:rPr>
              <a:t>FTP - 4.06  </a:t>
            </a:r>
            <a:br>
              <a:rPr kumimoji="0" lang="en-US" sz="2900" b="1" i="0" u="sng" strike="noStrike" kern="1200" cap="none" spc="0" normalizeH="0" baseline="0" noProof="0" dirty="0">
                <a:ln>
                  <a:noFill/>
                </a:ln>
                <a:solidFill>
                  <a:prstClr val="black"/>
                </a:solidFill>
                <a:effectLst/>
                <a:uLnTx/>
                <a:uFillTx/>
                <a:latin typeface="Candara" panose="020E0502030303020204" pitchFamily="34" charset="0"/>
                <a:ea typeface="+mj-ea"/>
                <a:cs typeface="Times New Roman" panose="02020603050405020304" pitchFamily="18" charset="0"/>
              </a:rPr>
            </a:br>
            <a:br>
              <a:rPr kumimoji="0" lang="en-US" sz="2900" b="0" i="0" u="none" strike="noStrike" kern="1200" cap="none" spc="0" normalizeH="0" baseline="0" noProof="0" dirty="0">
                <a:ln>
                  <a:noFill/>
                </a:ln>
                <a:solidFill>
                  <a:prstClr val="black"/>
                </a:solidFill>
                <a:effectLst/>
                <a:uLnTx/>
                <a:uFillTx/>
                <a:latin typeface="Candara" panose="020E0502030303020204" pitchFamily="34" charset="0"/>
                <a:ea typeface="+mj-ea"/>
                <a:cs typeface="Times New Roman" panose="02020603050405020304" pitchFamily="18" charset="0"/>
              </a:rPr>
            </a:br>
            <a:r>
              <a:rPr kumimoji="0" lang="en-US" sz="2900" b="0" i="0" u="none" strike="noStrike" kern="1200" cap="none" spc="0" normalizeH="0" baseline="0" noProof="0" dirty="0">
                <a:ln>
                  <a:noFill/>
                </a:ln>
                <a:solidFill>
                  <a:prstClr val="black"/>
                </a:solidFill>
                <a:effectLst/>
                <a:uLnTx/>
                <a:uFillTx/>
                <a:latin typeface="Candara" panose="020E0502030303020204" pitchFamily="34" charset="0"/>
                <a:ea typeface="+mj-ea"/>
                <a:cs typeface="Times New Roman" panose="02020603050405020304" pitchFamily="18" charset="0"/>
              </a:rPr>
              <a:t>Facility of “Annual Advance Authorisation” available </a:t>
            </a:r>
          </a:p>
          <a:p>
            <a:endParaRPr lang="en-US" sz="2900" dirty="0">
              <a:solidFill>
                <a:prstClr val="black"/>
              </a:solidFill>
              <a:latin typeface="Candara" panose="020E0502030303020204" pitchFamily="34" charset="0"/>
              <a:ea typeface="+mj-ea"/>
              <a:cs typeface="Times New Roman" panose="02020603050405020304" pitchFamily="18" charset="0"/>
            </a:endParaRPr>
          </a:p>
          <a:p>
            <a:pPr marL="0" indent="0">
              <a:buNone/>
            </a:pPr>
            <a:r>
              <a:rPr lang="en-US" sz="2900" b="1" u="sng" dirty="0">
                <a:solidFill>
                  <a:schemeClr val="tx1"/>
                </a:solidFill>
                <a:latin typeface="Candara" panose="020E0502030303020204" pitchFamily="34" charset="0"/>
                <a:cs typeface="Times New Roman" panose="02020603050405020304" pitchFamily="18" charset="0"/>
              </a:rPr>
              <a:t>FTP - 4.10</a:t>
            </a:r>
          </a:p>
          <a:p>
            <a:pPr marL="0" indent="0">
              <a:buNone/>
            </a:pPr>
            <a:endParaRPr lang="en-US" sz="2900" b="1" dirty="0">
              <a:solidFill>
                <a:schemeClr val="tx1"/>
              </a:solidFill>
              <a:latin typeface="Candara" panose="020E0502030303020204" pitchFamily="34" charset="0"/>
              <a:cs typeface="Times New Roman" panose="02020603050405020304" pitchFamily="18" charset="0"/>
            </a:endParaRPr>
          </a:p>
          <a:p>
            <a:pPr marL="0" indent="0">
              <a:buNone/>
            </a:pPr>
            <a:r>
              <a:rPr lang="en-US" sz="2900" dirty="0">
                <a:solidFill>
                  <a:schemeClr val="tx1"/>
                </a:solidFill>
                <a:latin typeface="Candara" panose="020E0502030303020204" pitchFamily="34" charset="0"/>
                <a:cs typeface="Times New Roman" panose="02020603050405020304" pitchFamily="18" charset="0"/>
              </a:rPr>
              <a:t>Import of Mandatory Spares Permitted </a:t>
            </a:r>
            <a:r>
              <a:rPr lang="en-US" sz="2900" dirty="0" err="1">
                <a:solidFill>
                  <a:schemeClr val="tx1"/>
                </a:solidFill>
                <a:latin typeface="Candara" panose="020E0502030303020204" pitchFamily="34" charset="0"/>
                <a:cs typeface="Times New Roman" panose="02020603050405020304" pitchFamily="18" charset="0"/>
              </a:rPr>
              <a:t>upto</a:t>
            </a:r>
            <a:r>
              <a:rPr lang="en-US" sz="2900" dirty="0">
                <a:solidFill>
                  <a:schemeClr val="tx1"/>
                </a:solidFill>
                <a:latin typeface="Candara" panose="020E0502030303020204" pitchFamily="34" charset="0"/>
                <a:cs typeface="Times New Roman" panose="02020603050405020304" pitchFamily="18" charset="0"/>
              </a:rPr>
              <a:t> 10% of C.I.F. Value of Authorization. </a:t>
            </a:r>
          </a:p>
          <a:p>
            <a:pPr marL="0" indent="0">
              <a:buNone/>
            </a:pPr>
            <a:endParaRPr lang="en-US" sz="2900" dirty="0">
              <a:solidFill>
                <a:schemeClr val="tx1"/>
              </a:solidFill>
              <a:latin typeface="Candara" panose="020E0502030303020204" pitchFamily="34" charset="0"/>
              <a:cs typeface="Times New Roman" panose="02020603050405020304" pitchFamily="18" charset="0"/>
            </a:endParaRPr>
          </a:p>
          <a:p>
            <a:pPr marL="0" indent="0">
              <a:buNone/>
            </a:pPr>
            <a:r>
              <a:rPr lang="en-US" sz="2900" b="1" u="sng" dirty="0">
                <a:solidFill>
                  <a:schemeClr val="tx1"/>
                </a:solidFill>
                <a:latin typeface="Candara" panose="020E0502030303020204" pitchFamily="34" charset="0"/>
                <a:cs typeface="Times New Roman" panose="02020603050405020304" pitchFamily="18" charset="0"/>
              </a:rPr>
              <a:t>FTP - 4.14 </a:t>
            </a:r>
          </a:p>
          <a:p>
            <a:pPr marL="0" indent="0">
              <a:buNone/>
            </a:pPr>
            <a:endParaRPr lang="en-US" sz="2900" b="1" dirty="0">
              <a:solidFill>
                <a:schemeClr val="tx1"/>
              </a:solidFill>
              <a:latin typeface="Candara" panose="020E0502030303020204" pitchFamily="34" charset="0"/>
              <a:cs typeface="Times New Roman" panose="02020603050405020304" pitchFamily="18" charset="0"/>
            </a:endParaRPr>
          </a:p>
          <a:p>
            <a:pPr marL="0" indent="0">
              <a:buNone/>
            </a:pPr>
            <a:r>
              <a:rPr lang="en-US" sz="2900" dirty="0">
                <a:solidFill>
                  <a:schemeClr val="tx1"/>
                </a:solidFill>
                <a:latin typeface="Candara" panose="020E0502030303020204" pitchFamily="34" charset="0"/>
                <a:cs typeface="Times New Roman" panose="02020603050405020304" pitchFamily="18" charset="0"/>
              </a:rPr>
              <a:t>The details of “Duties” exempted are contained under this para</a:t>
            </a:r>
          </a:p>
          <a:p>
            <a:endParaRPr lang="en-IN" dirty="0">
              <a:latin typeface="Candara" panose="020E0502030303020204" pitchFamily="34" charset="0"/>
            </a:endParaRPr>
          </a:p>
        </p:txBody>
      </p:sp>
    </p:spTree>
    <p:extLst>
      <p:ext uri="{BB962C8B-B14F-4D97-AF65-F5344CB8AC3E}">
        <p14:creationId xmlns:p14="http://schemas.microsoft.com/office/powerpoint/2010/main" val="671033470"/>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81D5-6279-6D43-6881-76D78176C65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A7A93A7-E6CD-6C51-E6A7-F9FD5C392CC3}"/>
              </a:ext>
            </a:extLst>
          </p:cNvPr>
          <p:cNvSpPr>
            <a:spLocks noGrp="1"/>
          </p:cNvSpPr>
          <p:nvPr>
            <p:ph idx="1"/>
          </p:nvPr>
        </p:nvSpPr>
        <p:spPr/>
        <p:txBody>
          <a:bodyPr/>
          <a:lstStyle/>
          <a:p>
            <a:pPr marL="0" indent="0">
              <a:buNone/>
            </a:pPr>
            <a:r>
              <a:rPr lang="en-US" sz="3600" b="1" u="sng" dirty="0">
                <a:solidFill>
                  <a:schemeClr val="tx1"/>
                </a:solidFill>
                <a:latin typeface="Times New Roman" panose="02020603050405020304" pitchFamily="18" charset="0"/>
                <a:cs typeface="Times New Roman" panose="02020603050405020304" pitchFamily="18" charset="0"/>
              </a:rPr>
              <a:t>FTP - </a:t>
            </a:r>
            <a:r>
              <a:rPr lang="en-IN" sz="3600" b="1" u="sng" dirty="0">
                <a:solidFill>
                  <a:schemeClr val="tx1"/>
                </a:solidFill>
                <a:latin typeface="Times New Roman" panose="02020603050405020304" pitchFamily="18" charset="0"/>
                <a:cs typeface="Times New Roman" panose="02020603050405020304" pitchFamily="18" charset="0"/>
              </a:rPr>
              <a:t>4.15- </a:t>
            </a:r>
            <a:r>
              <a:rPr lang="en-US" sz="3600" b="1" u="sng" dirty="0">
                <a:solidFill>
                  <a:schemeClr val="tx1"/>
                </a:solidFill>
                <a:latin typeface="Times New Roman" panose="02020603050405020304" pitchFamily="18" charset="0"/>
                <a:cs typeface="Times New Roman" panose="02020603050405020304" pitchFamily="18" charset="0"/>
              </a:rPr>
              <a:t> Admissibility of Drawback</a:t>
            </a:r>
          </a:p>
          <a:p>
            <a:r>
              <a:rPr lang="en-IN" sz="2400" dirty="0">
                <a:solidFill>
                  <a:schemeClr val="tx1"/>
                </a:solidFill>
                <a:latin typeface="Times New Roman" panose="02020603050405020304" pitchFamily="18" charset="0"/>
                <a:cs typeface="Times New Roman" panose="02020603050405020304" pitchFamily="18" charset="0"/>
              </a:rPr>
              <a:t>Advance Authorization Facility can be combined with Duty Drawback. </a:t>
            </a:r>
          </a:p>
          <a:p>
            <a:r>
              <a:rPr lang="en-US" sz="2400" dirty="0">
                <a:solidFill>
                  <a:schemeClr val="tx1"/>
                </a:solidFill>
                <a:latin typeface="Times New Roman" panose="02020603050405020304" pitchFamily="18" charset="0"/>
                <a:cs typeface="Times New Roman" panose="02020603050405020304" pitchFamily="18" charset="0"/>
              </a:rPr>
              <a:t>Drawback as per rate determined and fixed by Customs authority in terms of </a:t>
            </a:r>
            <a:r>
              <a:rPr lang="en-US" sz="2400" dirty="0" err="1">
                <a:solidFill>
                  <a:schemeClr val="tx1"/>
                </a:solidFill>
                <a:latin typeface="Times New Roman" panose="02020603050405020304" pitchFamily="18" charset="0"/>
                <a:cs typeface="Times New Roman" panose="02020603050405020304" pitchFamily="18" charset="0"/>
              </a:rPr>
              <a:t>DoR</a:t>
            </a:r>
            <a:r>
              <a:rPr lang="en-US" sz="2400" dirty="0">
                <a:solidFill>
                  <a:schemeClr val="tx1"/>
                </a:solidFill>
                <a:latin typeface="Times New Roman" panose="02020603050405020304" pitchFamily="18" charset="0"/>
                <a:cs typeface="Times New Roman" panose="02020603050405020304" pitchFamily="18" charset="0"/>
              </a:rPr>
              <a:t> Rules shall be available for duty paid imported or indigenous inputs (not specified in the norms) used in the export product.</a:t>
            </a:r>
          </a:p>
          <a:p>
            <a:r>
              <a:rPr lang="en-US" sz="2400" dirty="0">
                <a:solidFill>
                  <a:schemeClr val="tx1"/>
                </a:solidFill>
                <a:latin typeface="Times New Roman" panose="02020603050405020304" pitchFamily="18" charset="0"/>
                <a:cs typeface="Times New Roman" panose="02020603050405020304" pitchFamily="18" charset="0"/>
              </a:rPr>
              <a:t>For this purpose, applicant shall indicate clearly details of duty paid input in the application for Advance Authorisation. </a:t>
            </a:r>
          </a:p>
          <a:p>
            <a:r>
              <a:rPr lang="en-US" sz="2400" dirty="0">
                <a:solidFill>
                  <a:schemeClr val="tx1"/>
                </a:solidFill>
                <a:latin typeface="Times New Roman" panose="02020603050405020304" pitchFamily="18" charset="0"/>
                <a:cs typeface="Times New Roman" panose="02020603050405020304" pitchFamily="18" charset="0"/>
              </a:rPr>
              <a:t>As per details mentioned in the application, </a:t>
            </a:r>
          </a:p>
          <a:p>
            <a:r>
              <a:rPr lang="en-US" sz="2400" dirty="0">
                <a:solidFill>
                  <a:schemeClr val="tx1"/>
                </a:solidFill>
                <a:latin typeface="Times New Roman" panose="02020603050405020304" pitchFamily="18" charset="0"/>
                <a:cs typeface="Times New Roman" panose="02020603050405020304" pitchFamily="18" charset="0"/>
              </a:rPr>
              <a:t>Regional Authority shall also clearly endorse details of such duty paid inputs in the condition sheet of the Advance Authorisation. </a:t>
            </a:r>
          </a:p>
          <a:p>
            <a:endParaRPr lang="en-IN" dirty="0"/>
          </a:p>
        </p:txBody>
      </p:sp>
    </p:spTree>
    <p:extLst>
      <p:ext uri="{BB962C8B-B14F-4D97-AF65-F5344CB8AC3E}">
        <p14:creationId xmlns:p14="http://schemas.microsoft.com/office/powerpoint/2010/main" val="1384883238"/>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4BF1-5297-E522-02C8-BA5EDEF1B67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7B6982C-5025-9FAE-C641-747A38CA68D5}"/>
              </a:ext>
            </a:extLst>
          </p:cNvPr>
          <p:cNvSpPr>
            <a:spLocks noGrp="1"/>
          </p:cNvSpPr>
          <p:nvPr>
            <p:ph idx="1"/>
          </p:nvPr>
        </p:nvSpPr>
        <p:spPr/>
        <p:txBody>
          <a:bodyPr/>
          <a:lstStyle/>
          <a:p>
            <a:pPr marL="0" indent="0">
              <a:buNone/>
            </a:pPr>
            <a:r>
              <a:rPr lang="en-US" sz="3600" b="1" u="sng" dirty="0">
                <a:solidFill>
                  <a:schemeClr val="tx1"/>
                </a:solidFill>
                <a:latin typeface="Times New Roman" panose="02020603050405020304" pitchFamily="18" charset="0"/>
                <a:cs typeface="Times New Roman" panose="02020603050405020304" pitchFamily="18" charset="0"/>
              </a:rPr>
              <a:t>FTP - 4.16 </a:t>
            </a:r>
          </a:p>
          <a:p>
            <a:pPr marL="0" indent="0">
              <a:buNone/>
            </a:pPr>
            <a:r>
              <a:rPr lang="en-US" sz="2400" dirty="0">
                <a:solidFill>
                  <a:schemeClr val="tx1"/>
                </a:solidFill>
                <a:latin typeface="Times New Roman" panose="02020603050405020304" pitchFamily="18" charset="0"/>
                <a:cs typeface="Times New Roman" panose="02020603050405020304" pitchFamily="18" charset="0"/>
              </a:rPr>
              <a:t>The Authorization is subject to “Actual User Condition</a:t>
            </a:r>
            <a:endParaRPr lang="en-IN" dirty="0"/>
          </a:p>
        </p:txBody>
      </p:sp>
    </p:spTree>
    <p:extLst>
      <p:ext uri="{BB962C8B-B14F-4D97-AF65-F5344CB8AC3E}">
        <p14:creationId xmlns:p14="http://schemas.microsoft.com/office/powerpoint/2010/main" val="2442465861"/>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110A-C0CF-4FBA-941C-E47DC64E6062}"/>
              </a:ext>
            </a:extLst>
          </p:cNvPr>
          <p:cNvSpPr>
            <a:spLocks noGrp="1"/>
          </p:cNvSpPr>
          <p:nvPr>
            <p:ph type="title"/>
          </p:nvPr>
        </p:nvSpPr>
        <p:spPr/>
        <p:txBody>
          <a:bodyPr/>
          <a:lstStyle/>
          <a:p>
            <a:r>
              <a:rPr lang="en-IN" dirty="0"/>
              <a:t>Details of duty exempted FTP 4.14</a:t>
            </a:r>
          </a:p>
        </p:txBody>
      </p:sp>
      <p:sp>
        <p:nvSpPr>
          <p:cNvPr id="3" name="Content Placeholder 2">
            <a:extLst>
              <a:ext uri="{FF2B5EF4-FFF2-40B4-BE49-F238E27FC236}">
                <a16:creationId xmlns:a16="http://schemas.microsoft.com/office/drawing/2014/main" id="{292002B2-A300-BEE4-CBD9-EE9939912C30}"/>
              </a:ext>
            </a:extLst>
          </p:cNvPr>
          <p:cNvSpPr>
            <a:spLocks noGrp="1"/>
          </p:cNvSpPr>
          <p:nvPr>
            <p:ph idx="1"/>
          </p:nvPr>
        </p:nvSpPr>
        <p:spPr/>
        <p:txBody>
          <a:bodyPr/>
          <a:lstStyle/>
          <a:p>
            <a:pPr algn="l"/>
            <a:r>
              <a:rPr lang="en-US" b="0" i="0" dirty="0">
                <a:solidFill>
                  <a:srgbClr val="242222"/>
                </a:solidFill>
                <a:effectLst/>
                <a:latin typeface="Open Sans" panose="020B0606030504020204" pitchFamily="34" charset="0"/>
              </a:rPr>
              <a:t>Imports are exempted from payment of:</a:t>
            </a:r>
          </a:p>
          <a:p>
            <a:pPr algn="l">
              <a:buFont typeface="Arial" panose="020B0604020202020204" pitchFamily="34" charset="0"/>
              <a:buChar char="•"/>
            </a:pPr>
            <a:r>
              <a:rPr lang="en-US" b="0" i="0" dirty="0">
                <a:solidFill>
                  <a:srgbClr val="242222"/>
                </a:solidFill>
                <a:effectLst/>
                <a:latin typeface="Open Sans" panose="020B0606030504020204" pitchFamily="34" charset="0"/>
              </a:rPr>
              <a:t>Basic Customs Duty (BCD)</a:t>
            </a:r>
          </a:p>
          <a:p>
            <a:pPr algn="l">
              <a:buFont typeface="Arial" panose="020B0604020202020204" pitchFamily="34" charset="0"/>
              <a:buChar char="•"/>
            </a:pPr>
            <a:r>
              <a:rPr lang="en-US" b="0" i="0" dirty="0">
                <a:solidFill>
                  <a:srgbClr val="242222"/>
                </a:solidFill>
                <a:effectLst/>
                <a:latin typeface="Open Sans" panose="020B0606030504020204" pitchFamily="34" charset="0"/>
              </a:rPr>
              <a:t>Additional Customs Duty</a:t>
            </a:r>
          </a:p>
          <a:p>
            <a:pPr algn="l">
              <a:buFont typeface="Arial" panose="020B0604020202020204" pitchFamily="34" charset="0"/>
              <a:buChar char="•"/>
            </a:pPr>
            <a:r>
              <a:rPr lang="en-US" b="0" i="0" dirty="0">
                <a:solidFill>
                  <a:srgbClr val="242222"/>
                </a:solidFill>
                <a:effectLst/>
                <a:latin typeface="Open Sans" panose="020B0606030504020204" pitchFamily="34" charset="0"/>
              </a:rPr>
              <a:t>Education </a:t>
            </a:r>
            <a:r>
              <a:rPr lang="en-US" b="0" i="0" dirty="0" err="1">
                <a:solidFill>
                  <a:srgbClr val="242222"/>
                </a:solidFill>
                <a:effectLst/>
                <a:latin typeface="Open Sans" panose="020B0606030504020204" pitchFamily="34" charset="0"/>
              </a:rPr>
              <a:t>Cess</a:t>
            </a:r>
            <a:endParaRPr lang="en-US" b="0" i="0" dirty="0">
              <a:solidFill>
                <a:srgbClr val="242222"/>
              </a:solidFill>
              <a:effectLst/>
              <a:latin typeface="Open Sans" panose="020B0606030504020204" pitchFamily="34" charset="0"/>
            </a:endParaRPr>
          </a:p>
          <a:p>
            <a:pPr algn="l">
              <a:buFont typeface="Arial" panose="020B0604020202020204" pitchFamily="34" charset="0"/>
              <a:buChar char="•"/>
            </a:pPr>
            <a:r>
              <a:rPr lang="en-US" b="0" i="0" dirty="0">
                <a:solidFill>
                  <a:srgbClr val="242222"/>
                </a:solidFill>
                <a:effectLst/>
                <a:latin typeface="Open Sans" panose="020B0606030504020204" pitchFamily="34" charset="0"/>
              </a:rPr>
              <a:t>Anti-dumping Duty</a:t>
            </a:r>
          </a:p>
          <a:p>
            <a:pPr algn="l">
              <a:buFont typeface="Arial" panose="020B0604020202020204" pitchFamily="34" charset="0"/>
              <a:buChar char="•"/>
            </a:pPr>
            <a:r>
              <a:rPr lang="en-US" b="0" i="0" dirty="0">
                <a:solidFill>
                  <a:srgbClr val="242222"/>
                </a:solidFill>
                <a:effectLst/>
                <a:latin typeface="Open Sans" panose="020B0606030504020204" pitchFamily="34" charset="0"/>
              </a:rPr>
              <a:t>Countervailing Duty</a:t>
            </a:r>
          </a:p>
          <a:p>
            <a:pPr algn="l">
              <a:buFont typeface="Arial" panose="020B0604020202020204" pitchFamily="34" charset="0"/>
              <a:buChar char="•"/>
            </a:pPr>
            <a:r>
              <a:rPr lang="en-US" b="0" i="0" dirty="0">
                <a:solidFill>
                  <a:srgbClr val="242222"/>
                </a:solidFill>
                <a:effectLst/>
                <a:latin typeface="Open Sans" panose="020B0606030504020204" pitchFamily="34" charset="0"/>
              </a:rPr>
              <a:t>Safeguard Duty</a:t>
            </a:r>
          </a:p>
        </p:txBody>
      </p:sp>
    </p:spTree>
    <p:extLst>
      <p:ext uri="{BB962C8B-B14F-4D97-AF65-F5344CB8AC3E}">
        <p14:creationId xmlns:p14="http://schemas.microsoft.com/office/powerpoint/2010/main" val="1075464913"/>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1090-FABB-D3A7-FE37-D397B5FE9C56}"/>
              </a:ext>
            </a:extLst>
          </p:cNvPr>
          <p:cNvSpPr>
            <a:spLocks noGrp="1"/>
          </p:cNvSpPr>
          <p:nvPr>
            <p:ph type="title"/>
          </p:nvPr>
        </p:nvSpPr>
        <p:spPr/>
        <p:txBody>
          <a:bodyPr/>
          <a:lstStyle/>
          <a:p>
            <a:r>
              <a:rPr lang="en-IN" dirty="0"/>
              <a:t>Standard Input-Output Norms</a:t>
            </a:r>
          </a:p>
        </p:txBody>
      </p:sp>
      <p:sp>
        <p:nvSpPr>
          <p:cNvPr id="3" name="Content Placeholder 2">
            <a:extLst>
              <a:ext uri="{FF2B5EF4-FFF2-40B4-BE49-F238E27FC236}">
                <a16:creationId xmlns:a16="http://schemas.microsoft.com/office/drawing/2014/main" id="{17480BC6-15CF-D82E-6F38-9BDCD01A2205}"/>
              </a:ext>
            </a:extLst>
          </p:cNvPr>
          <p:cNvSpPr>
            <a:spLocks noGrp="1"/>
          </p:cNvSpPr>
          <p:nvPr>
            <p:ph idx="1"/>
          </p:nvPr>
        </p:nvSpPr>
        <p:spPr/>
        <p:txBody>
          <a:bodyPr>
            <a:normAutofit fontScale="92500"/>
          </a:bodyPr>
          <a:lstStyle/>
          <a:p>
            <a:pPr algn="l"/>
            <a:r>
              <a:rPr lang="en-US" b="1" i="0" cap="all" dirty="0">
                <a:solidFill>
                  <a:srgbClr val="DE5021"/>
                </a:solidFill>
                <a:effectLst/>
                <a:latin typeface="Roboto" panose="02000000000000000000" pitchFamily="2" charset="0"/>
              </a:rPr>
              <a:t>WHAT ARE STANDARD INPUT-OUTPUT NORMS?</a:t>
            </a:r>
          </a:p>
          <a:p>
            <a:pPr algn="just">
              <a:lnSpc>
                <a:spcPct val="150000"/>
              </a:lnSpc>
            </a:pPr>
            <a:r>
              <a:rPr lang="en-US" b="0" i="0" dirty="0">
                <a:solidFill>
                  <a:srgbClr val="242222"/>
                </a:solidFill>
                <a:effectLst/>
                <a:latin typeface="Open Sans" panose="020B0606030504020204" pitchFamily="34" charset="0"/>
              </a:rPr>
              <a:t>The DGFT issued the Standard Input-Output Norms (SION) with an aim to determine the number of inputs required for the production of a unit of output to be exported.</a:t>
            </a:r>
          </a:p>
          <a:p>
            <a:pPr algn="just">
              <a:lnSpc>
                <a:spcPct val="150000"/>
              </a:lnSpc>
            </a:pPr>
            <a:r>
              <a:rPr lang="en-US" b="0" i="0" dirty="0">
                <a:solidFill>
                  <a:srgbClr val="242222"/>
                </a:solidFill>
                <a:effectLst/>
                <a:latin typeface="Open Sans" panose="020B0606030504020204" pitchFamily="34" charset="0"/>
              </a:rPr>
              <a:t>This method has pre-fixed norms for thousands of products of different segments such as Chemical and allied products, Electronics, Engineering, Food products, Handicrafts, Leather, Plastics, Sports, textile, etc.</a:t>
            </a:r>
          </a:p>
          <a:p>
            <a:endParaRPr lang="en-IN" dirty="0"/>
          </a:p>
        </p:txBody>
      </p:sp>
    </p:spTree>
    <p:extLst>
      <p:ext uri="{BB962C8B-B14F-4D97-AF65-F5344CB8AC3E}">
        <p14:creationId xmlns:p14="http://schemas.microsoft.com/office/powerpoint/2010/main" val="3924074976"/>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BE79F-9006-9D4E-BEEB-434939473F33}"/>
              </a:ext>
            </a:extLst>
          </p:cNvPr>
          <p:cNvSpPr>
            <a:spLocks noGrp="1"/>
          </p:cNvSpPr>
          <p:nvPr>
            <p:ph type="title"/>
          </p:nvPr>
        </p:nvSpPr>
        <p:spPr/>
        <p:txBody>
          <a:bodyPr/>
          <a:lstStyle/>
          <a:p>
            <a:r>
              <a:rPr lang="en-IN" dirty="0"/>
              <a:t>Self Declaration</a:t>
            </a:r>
          </a:p>
        </p:txBody>
      </p:sp>
      <p:sp>
        <p:nvSpPr>
          <p:cNvPr id="3" name="Content Placeholder 2">
            <a:extLst>
              <a:ext uri="{FF2B5EF4-FFF2-40B4-BE49-F238E27FC236}">
                <a16:creationId xmlns:a16="http://schemas.microsoft.com/office/drawing/2014/main" id="{FDE36B1A-1309-D6EE-B166-B2929EDC1A98}"/>
              </a:ext>
            </a:extLst>
          </p:cNvPr>
          <p:cNvSpPr>
            <a:spLocks noGrp="1"/>
          </p:cNvSpPr>
          <p:nvPr>
            <p:ph idx="1"/>
          </p:nvPr>
        </p:nvSpPr>
        <p:spPr>
          <a:xfrm>
            <a:off x="609600" y="1935479"/>
            <a:ext cx="10972800" cy="4607933"/>
          </a:xfrm>
        </p:spPr>
        <p:txBody>
          <a:bodyPr>
            <a:normAutofit fontScale="85000" lnSpcReduction="20000"/>
          </a:bodyPr>
          <a:lstStyle/>
          <a:p>
            <a:r>
              <a:rPr lang="en-US" b="1" i="0" cap="all" dirty="0">
                <a:solidFill>
                  <a:srgbClr val="DE5021"/>
                </a:solidFill>
                <a:effectLst/>
                <a:latin typeface="Roboto" panose="02000000000000000000" pitchFamily="2" charset="0"/>
              </a:rPr>
              <a:t>WHAT ARE SELF-DECLARED NORMS?</a:t>
            </a:r>
            <a:endParaRPr lang="en-US" b="0" i="0" dirty="0">
              <a:solidFill>
                <a:srgbClr val="242222"/>
              </a:solidFill>
              <a:effectLst/>
              <a:latin typeface="Open Sans" panose="020B0606030504020204" pitchFamily="34" charset="0"/>
            </a:endParaRPr>
          </a:p>
          <a:p>
            <a:pPr algn="just">
              <a:lnSpc>
                <a:spcPct val="150000"/>
              </a:lnSpc>
            </a:pPr>
            <a:r>
              <a:rPr lang="en-US" b="0" i="0" dirty="0">
                <a:solidFill>
                  <a:srgbClr val="242222"/>
                </a:solidFill>
                <a:effectLst/>
                <a:latin typeface="Open Sans" panose="020B0606030504020204" pitchFamily="34" charset="0"/>
              </a:rPr>
              <a:t>This method enables the exporter to apply for an Advanced Authorisation License on the basis of self-declaration. </a:t>
            </a:r>
          </a:p>
          <a:p>
            <a:pPr algn="just">
              <a:lnSpc>
                <a:spcPct val="150000"/>
              </a:lnSpc>
            </a:pPr>
            <a:r>
              <a:rPr lang="en-US" b="0" i="0" dirty="0">
                <a:solidFill>
                  <a:srgbClr val="242222"/>
                </a:solidFill>
                <a:effectLst/>
                <a:latin typeface="Open Sans" panose="020B0606030504020204" pitchFamily="34" charset="0"/>
              </a:rPr>
              <a:t>This can be claimed by the exporter if the product isn’t eligible under SION or they aren’t satisfied with the import quantity allowed.</a:t>
            </a:r>
          </a:p>
          <a:p>
            <a:pPr algn="just">
              <a:lnSpc>
                <a:spcPct val="150000"/>
              </a:lnSpc>
            </a:pPr>
            <a:r>
              <a:rPr lang="en-US" b="0" i="0" dirty="0">
                <a:solidFill>
                  <a:srgbClr val="242222"/>
                </a:solidFill>
                <a:effectLst/>
                <a:latin typeface="Open Sans" panose="020B0606030504020204" pitchFamily="34" charset="0"/>
              </a:rPr>
              <a:t>The Advance License would be close if the norms are accepted by the Norms Committee. </a:t>
            </a:r>
          </a:p>
          <a:p>
            <a:pPr algn="just">
              <a:lnSpc>
                <a:spcPct val="150000"/>
              </a:lnSpc>
            </a:pPr>
            <a:r>
              <a:rPr lang="en-US" b="0" i="0" dirty="0">
                <a:solidFill>
                  <a:srgbClr val="242222"/>
                </a:solidFill>
                <a:effectLst/>
                <a:latin typeface="Open Sans" panose="020B0606030504020204" pitchFamily="34" charset="0"/>
              </a:rPr>
              <a:t>However, if the applied norms are rejected, the applicant will be paying Customs Duty along with Interest on the excess import quantity and further close the Advance License.</a:t>
            </a:r>
          </a:p>
          <a:p>
            <a:endParaRPr lang="en-IN" dirty="0"/>
          </a:p>
        </p:txBody>
      </p:sp>
    </p:spTree>
    <p:extLst>
      <p:ext uri="{BB962C8B-B14F-4D97-AF65-F5344CB8AC3E}">
        <p14:creationId xmlns:p14="http://schemas.microsoft.com/office/powerpoint/2010/main" val="2661500827"/>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7907D2-1618-F3A0-B729-8A927B438CE3}"/>
              </a:ext>
            </a:extLst>
          </p:cNvPr>
          <p:cNvPicPr>
            <a:picLocks noChangeAspect="1"/>
          </p:cNvPicPr>
          <p:nvPr/>
        </p:nvPicPr>
        <p:blipFill>
          <a:blip r:embed="rId3"/>
          <a:stretch>
            <a:fillRect/>
          </a:stretch>
        </p:blipFill>
        <p:spPr>
          <a:xfrm>
            <a:off x="1224793" y="1047750"/>
            <a:ext cx="10008066" cy="5294327"/>
          </a:xfrm>
          <a:prstGeom prst="rect">
            <a:avLst/>
          </a:prstGeom>
        </p:spPr>
      </p:pic>
    </p:spTree>
    <p:extLst>
      <p:ext uri="{BB962C8B-B14F-4D97-AF65-F5344CB8AC3E}">
        <p14:creationId xmlns:p14="http://schemas.microsoft.com/office/powerpoint/2010/main" val="8515643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AE0E-460F-43FF-BFD1-8F172324423E}"/>
              </a:ext>
            </a:extLst>
          </p:cNvPr>
          <p:cNvSpPr>
            <a:spLocks noGrp="1"/>
          </p:cNvSpPr>
          <p:nvPr>
            <p:ph type="title"/>
          </p:nvPr>
        </p:nvSpPr>
        <p:spPr/>
        <p:txBody>
          <a:bodyPr/>
          <a:lstStyle/>
          <a:p>
            <a:r>
              <a:rPr lang="en-IN" dirty="0"/>
              <a:t>Reasons for International Trade</a:t>
            </a:r>
          </a:p>
        </p:txBody>
      </p:sp>
      <p:sp>
        <p:nvSpPr>
          <p:cNvPr id="3" name="Content Placeholder 2">
            <a:extLst>
              <a:ext uri="{FF2B5EF4-FFF2-40B4-BE49-F238E27FC236}">
                <a16:creationId xmlns:a16="http://schemas.microsoft.com/office/drawing/2014/main" id="{0C3DA522-FD36-FACA-0009-71103307DB21}"/>
              </a:ext>
            </a:extLst>
          </p:cNvPr>
          <p:cNvSpPr>
            <a:spLocks noGrp="1"/>
          </p:cNvSpPr>
          <p:nvPr>
            <p:ph idx="1"/>
          </p:nvPr>
        </p:nvSpPr>
        <p:spPr/>
        <p:txBody>
          <a:bodyPr/>
          <a:lstStyle/>
          <a:p>
            <a:r>
              <a:rPr lang="en-GB" sz="2800" b="0" dirty="0">
                <a:latin typeface="Century" panose="02040604050505020304" pitchFamily="18" charset="0"/>
              </a:rPr>
              <a:t>Cheap Resources</a:t>
            </a:r>
            <a:endParaRPr lang="en-US" sz="2800" b="0" dirty="0">
              <a:latin typeface="Century" panose="02040604050505020304" pitchFamily="18" charset="0"/>
            </a:endParaRPr>
          </a:p>
          <a:p>
            <a:r>
              <a:rPr lang="en-IN" dirty="0"/>
              <a:t>Access to New Technology</a:t>
            </a:r>
          </a:p>
          <a:p>
            <a:r>
              <a:rPr lang="en-IN" dirty="0"/>
              <a:t>Diversification of risks</a:t>
            </a:r>
          </a:p>
          <a:p>
            <a:r>
              <a:rPr lang="en-IN" dirty="0"/>
              <a:t>Favourably Government Regulations</a:t>
            </a:r>
          </a:p>
          <a:p>
            <a:r>
              <a:rPr lang="en-IN" dirty="0"/>
              <a:t>Scarcity/non availability in domestic market</a:t>
            </a:r>
          </a:p>
          <a:p>
            <a:r>
              <a:rPr lang="en-IN" dirty="0"/>
              <a:t>Make or buy decisions by companies</a:t>
            </a:r>
          </a:p>
          <a:p>
            <a:r>
              <a:rPr lang="en-IN" dirty="0"/>
              <a:t>Opportunities for trading</a:t>
            </a:r>
          </a:p>
          <a:p>
            <a:pPr marL="0" indent="0">
              <a:buNone/>
            </a:pPr>
            <a:endParaRPr lang="en-IN" dirty="0"/>
          </a:p>
        </p:txBody>
      </p:sp>
    </p:spTree>
    <p:extLst>
      <p:ext uri="{BB962C8B-B14F-4D97-AF65-F5344CB8AC3E}">
        <p14:creationId xmlns:p14="http://schemas.microsoft.com/office/powerpoint/2010/main" val="15928499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22EC-DB12-9B40-5D3E-8F9F3CFE28E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A2FAD66-CE96-AA8A-2AB2-B45051978C09}"/>
              </a:ext>
            </a:extLst>
          </p:cNvPr>
          <p:cNvSpPr>
            <a:spLocks noGrp="1"/>
          </p:cNvSpPr>
          <p:nvPr>
            <p:ph idx="1"/>
          </p:nvPr>
        </p:nvSpPr>
        <p:spPr/>
        <p:txBody>
          <a:bodyPr/>
          <a:lstStyle/>
          <a:p>
            <a:pPr algn="l"/>
            <a:r>
              <a:rPr lang="en-US" b="1" i="0" cap="all" dirty="0">
                <a:solidFill>
                  <a:srgbClr val="DE5021"/>
                </a:solidFill>
                <a:effectLst/>
                <a:latin typeface="Roboto" panose="02000000000000000000" pitchFamily="2" charset="0"/>
              </a:rPr>
              <a:t>WHAT IS THE APPLICANT SPECIFIC-PRIOR FIXATION NORMS?</a:t>
            </a:r>
          </a:p>
          <a:p>
            <a:pPr algn="l"/>
            <a:r>
              <a:rPr lang="en-US" b="0" i="0" dirty="0">
                <a:solidFill>
                  <a:srgbClr val="242222"/>
                </a:solidFill>
                <a:effectLst/>
                <a:latin typeface="Open Sans" panose="020B0606030504020204" pitchFamily="34" charset="0"/>
              </a:rPr>
              <a:t>After getting the norms rectified by the Norms Committee the DGFT will provide the applicant an Advance License on the basis of the fixed norms. Except for this, the entire process remains the same.</a:t>
            </a:r>
          </a:p>
          <a:p>
            <a:endParaRPr lang="en-IN" dirty="0"/>
          </a:p>
        </p:txBody>
      </p:sp>
    </p:spTree>
    <p:extLst>
      <p:ext uri="{BB962C8B-B14F-4D97-AF65-F5344CB8AC3E}">
        <p14:creationId xmlns:p14="http://schemas.microsoft.com/office/powerpoint/2010/main" val="1636355606"/>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C9ED-5652-CA4C-CD6F-2283AE961B81}"/>
              </a:ext>
            </a:extLst>
          </p:cNvPr>
          <p:cNvSpPr>
            <a:spLocks noGrp="1"/>
          </p:cNvSpPr>
          <p:nvPr>
            <p:ph type="title"/>
          </p:nvPr>
        </p:nvSpPr>
        <p:spPr>
          <a:xfrm>
            <a:off x="609600" y="704088"/>
            <a:ext cx="10972800" cy="73042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903E7BA5-E598-41CA-F1D6-C5F70C625A43}"/>
              </a:ext>
            </a:extLst>
          </p:cNvPr>
          <p:cNvSpPr>
            <a:spLocks noGrp="1"/>
          </p:cNvSpPr>
          <p:nvPr>
            <p:ph idx="1"/>
          </p:nvPr>
        </p:nvSpPr>
        <p:spPr>
          <a:xfrm>
            <a:off x="609600" y="1627464"/>
            <a:ext cx="10972800" cy="4823670"/>
          </a:xfrm>
        </p:spPr>
        <p:txBody>
          <a:bodyPr>
            <a:normAutofit fontScale="55000" lnSpcReduction="20000"/>
          </a:bodyPr>
          <a:lstStyle/>
          <a:p>
            <a:pPr algn="just">
              <a:lnSpc>
                <a:spcPct val="170000"/>
              </a:lnSpc>
            </a:pPr>
            <a:r>
              <a:rPr lang="en-US" b="1" i="0" cap="all" dirty="0">
                <a:solidFill>
                  <a:srgbClr val="DE5021"/>
                </a:solidFill>
                <a:effectLst/>
                <a:latin typeface="Roboto" panose="02000000000000000000" pitchFamily="2" charset="0"/>
              </a:rPr>
              <a:t>SELF- RATIFICATION ADVANCE AUTHORISATION SCHEME</a:t>
            </a:r>
          </a:p>
          <a:p>
            <a:pPr algn="just">
              <a:lnSpc>
                <a:spcPct val="170000"/>
              </a:lnSpc>
            </a:pPr>
            <a:r>
              <a:rPr lang="en-US" b="0" i="0" dirty="0">
                <a:solidFill>
                  <a:srgbClr val="242222"/>
                </a:solidFill>
                <a:effectLst/>
                <a:latin typeface="Open Sans" panose="020B0606030504020204" pitchFamily="34" charset="0"/>
              </a:rPr>
              <a:t>The DGFT instituted this scheme for the smooth functioning of business procedures. Under the Self -Ratification Advance Authorisation Scheme an Advance License is provided by the DGFT based on self-declaration without any direct involvement of the Norms Committee in Delhi for ratification of the norms. These are assumed to be self-ratified, thus, no further questioning is done. However, the eligibility of exporters under this method is limited, there are a few conditions to be adhered to by the exporters:</a:t>
            </a:r>
          </a:p>
          <a:p>
            <a:pPr algn="just">
              <a:lnSpc>
                <a:spcPct val="170000"/>
              </a:lnSpc>
              <a:buFont typeface="Arial" panose="020B0604020202020204" pitchFamily="34" charset="0"/>
              <a:buChar char="•"/>
            </a:pPr>
            <a:r>
              <a:rPr lang="en-US" b="0" i="0" dirty="0">
                <a:solidFill>
                  <a:srgbClr val="242222"/>
                </a:solidFill>
                <a:effectLst/>
                <a:latin typeface="Open Sans" panose="020B0606030504020204" pitchFamily="34" charset="0"/>
              </a:rPr>
              <a:t>Only the exporter having an AEO (</a:t>
            </a:r>
            <a:r>
              <a:rPr lang="en-US" b="0" i="0" dirty="0" err="1">
                <a:solidFill>
                  <a:srgbClr val="242222"/>
                </a:solidFill>
                <a:effectLst/>
                <a:latin typeface="Open Sans" panose="020B0606030504020204" pitchFamily="34" charset="0"/>
              </a:rPr>
              <a:t>Authorised</a:t>
            </a:r>
            <a:r>
              <a:rPr lang="en-US" b="0" i="0" dirty="0">
                <a:solidFill>
                  <a:srgbClr val="242222"/>
                </a:solidFill>
                <a:effectLst/>
                <a:latin typeface="Open Sans" panose="020B0606030504020204" pitchFamily="34" charset="0"/>
              </a:rPr>
              <a:t> Economic Operator) can apply under this scheme.</a:t>
            </a:r>
          </a:p>
          <a:p>
            <a:pPr algn="just">
              <a:lnSpc>
                <a:spcPct val="170000"/>
              </a:lnSpc>
              <a:buFont typeface="Arial" panose="020B0604020202020204" pitchFamily="34" charset="0"/>
              <a:buChar char="•"/>
            </a:pPr>
            <a:r>
              <a:rPr lang="en-US" b="0" i="0" dirty="0">
                <a:solidFill>
                  <a:srgbClr val="242222"/>
                </a:solidFill>
                <a:effectLst/>
                <a:latin typeface="Open Sans" panose="020B0606030504020204" pitchFamily="34" charset="0"/>
              </a:rPr>
              <a:t>The scheme isn’t available for all the export products mentioned in Chapters 1-24 and Chapter 71 of ITC HS, etc.</a:t>
            </a:r>
          </a:p>
          <a:p>
            <a:pPr algn="just">
              <a:lnSpc>
                <a:spcPct val="170000"/>
              </a:lnSpc>
              <a:buFont typeface="Arial" panose="020B0604020202020204" pitchFamily="34" charset="0"/>
              <a:buChar char="•"/>
            </a:pPr>
            <a:r>
              <a:rPr lang="en-US" b="0" i="0" dirty="0">
                <a:solidFill>
                  <a:srgbClr val="242222"/>
                </a:solidFill>
                <a:effectLst/>
                <a:latin typeface="Open Sans" panose="020B0606030504020204" pitchFamily="34" charset="0"/>
              </a:rPr>
              <a:t>Before exporting, inputs must be imported and incorporated physically in the export product.</a:t>
            </a:r>
          </a:p>
          <a:p>
            <a:pPr algn="just">
              <a:lnSpc>
                <a:spcPct val="170000"/>
              </a:lnSpc>
              <a:buFont typeface="Arial" panose="020B0604020202020204" pitchFamily="34" charset="0"/>
              <a:buChar char="•"/>
            </a:pPr>
            <a:r>
              <a:rPr lang="en-US" b="0" i="0" dirty="0">
                <a:solidFill>
                  <a:srgbClr val="242222"/>
                </a:solidFill>
                <a:effectLst/>
                <a:latin typeface="Open Sans" panose="020B0606030504020204" pitchFamily="34" charset="0"/>
              </a:rPr>
              <a:t>An audit may be held by the DGFT or the authority.</a:t>
            </a:r>
          </a:p>
          <a:p>
            <a:pPr algn="just">
              <a:lnSpc>
                <a:spcPct val="170000"/>
              </a:lnSpc>
              <a:buFont typeface="Arial" panose="020B0604020202020204" pitchFamily="34" charset="0"/>
              <a:buChar char="•"/>
            </a:pPr>
            <a:r>
              <a:rPr lang="en-US" b="0" i="0" dirty="0">
                <a:solidFill>
                  <a:srgbClr val="242222"/>
                </a:solidFill>
                <a:effectLst/>
                <a:latin typeface="Open Sans" panose="020B0606030504020204" pitchFamily="34" charset="0"/>
              </a:rPr>
              <a:t>If the audit finds any misdeclaration or it’s found that the claimed inputs aren’t involved/utilized in the manufacturing process or excess quantity consumed is falsely mentioned, demand and recovery actions will be initiated.</a:t>
            </a:r>
          </a:p>
          <a:p>
            <a:pPr algn="just">
              <a:lnSpc>
                <a:spcPct val="170000"/>
              </a:lnSpc>
            </a:pPr>
            <a:endParaRPr lang="en-IN" dirty="0"/>
          </a:p>
        </p:txBody>
      </p:sp>
    </p:spTree>
    <p:extLst>
      <p:ext uri="{BB962C8B-B14F-4D97-AF65-F5344CB8AC3E}">
        <p14:creationId xmlns:p14="http://schemas.microsoft.com/office/powerpoint/2010/main" val="3090866962"/>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149E-6F48-257A-C09A-9AD63869AFF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0765938-F41C-87BC-71C4-33ABB17FD15B}"/>
              </a:ext>
            </a:extLst>
          </p:cNvPr>
          <p:cNvSpPr>
            <a:spLocks noGrp="1"/>
          </p:cNvSpPr>
          <p:nvPr>
            <p:ph idx="1"/>
          </p:nvPr>
        </p:nvSpPr>
        <p:spPr/>
        <p:txBody>
          <a:bodyPr>
            <a:normAutofit fontScale="77500" lnSpcReduction="20000"/>
          </a:bodyPr>
          <a:lstStyle/>
          <a:p>
            <a:pPr marL="0" indent="0" algn="just">
              <a:lnSpc>
                <a:spcPct val="160000"/>
              </a:lnSpc>
              <a:buNone/>
            </a:pPr>
            <a:r>
              <a:rPr lang="en-US" b="1" i="0" dirty="0">
                <a:solidFill>
                  <a:srgbClr val="242222"/>
                </a:solidFill>
                <a:effectLst/>
                <a:latin typeface="Open Sans" panose="020B0606030504020204" pitchFamily="34" charset="0"/>
              </a:rPr>
              <a:t>List of items eligible to be imported without payment of duty under the scheme:</a:t>
            </a:r>
          </a:p>
          <a:p>
            <a:pPr algn="just">
              <a:lnSpc>
                <a:spcPct val="160000"/>
              </a:lnSpc>
              <a:buFont typeface="Arial" panose="020B0604020202020204" pitchFamily="34" charset="0"/>
              <a:buChar char="•"/>
            </a:pPr>
            <a:r>
              <a:rPr lang="en-US" b="0" i="0" dirty="0">
                <a:solidFill>
                  <a:srgbClr val="242222"/>
                </a:solidFill>
                <a:effectLst/>
                <a:latin typeface="Open Sans" panose="020B0606030504020204" pitchFamily="34" charset="0"/>
              </a:rPr>
              <a:t>Physically incorporated inputs that have to be exported after making a normal allowance for wastage.</a:t>
            </a:r>
          </a:p>
          <a:p>
            <a:pPr algn="just">
              <a:lnSpc>
                <a:spcPct val="160000"/>
              </a:lnSpc>
              <a:buFont typeface="Arial" panose="020B0604020202020204" pitchFamily="34" charset="0"/>
              <a:buChar char="•"/>
            </a:pPr>
            <a:r>
              <a:rPr lang="en-US" b="0" i="0" dirty="0">
                <a:solidFill>
                  <a:srgbClr val="242222"/>
                </a:solidFill>
                <a:effectLst/>
                <a:latin typeface="Open Sans" panose="020B0606030504020204" pitchFamily="34" charset="0"/>
              </a:rPr>
              <a:t>Fuel, oil, catalyst consumed/ utilized for acquiring the export product.</a:t>
            </a:r>
          </a:p>
          <a:p>
            <a:pPr algn="just">
              <a:lnSpc>
                <a:spcPct val="160000"/>
              </a:lnSpc>
              <a:buFont typeface="Arial" panose="020B0604020202020204" pitchFamily="34" charset="0"/>
              <a:buChar char="•"/>
            </a:pPr>
            <a:r>
              <a:rPr lang="en-US" b="0" i="0" dirty="0">
                <a:solidFill>
                  <a:srgbClr val="242222"/>
                </a:solidFill>
                <a:effectLst/>
                <a:latin typeface="Open Sans" panose="020B0606030504020204" pitchFamily="34" charset="0"/>
              </a:rPr>
              <a:t>Spare that are mandatory to be exported along with the export product- up to 10% of the CIF value (Cost, Insurance, and Freight) of Authorisation.</a:t>
            </a:r>
          </a:p>
          <a:p>
            <a:pPr algn="just">
              <a:lnSpc>
                <a:spcPct val="160000"/>
              </a:lnSpc>
              <a:buFont typeface="Arial" panose="020B0604020202020204" pitchFamily="34" charset="0"/>
              <a:buChar char="•"/>
            </a:pPr>
            <a:r>
              <a:rPr lang="en-US" b="0" i="0" dirty="0">
                <a:solidFill>
                  <a:srgbClr val="242222"/>
                </a:solidFill>
                <a:effectLst/>
                <a:latin typeface="Open Sans" panose="020B0606030504020204" pitchFamily="34" charset="0"/>
              </a:rPr>
              <a:t>Spices that are specified to be allowed for a duty-free import, only to be utilized in activities like crushing, grinding, sterilization, manufacture of oil or oleoresin and not for simpler activities like cleaning, grading, re-packing, etc.</a:t>
            </a:r>
          </a:p>
          <a:p>
            <a:pPr algn="just">
              <a:lnSpc>
                <a:spcPct val="160000"/>
              </a:lnSpc>
            </a:pPr>
            <a:endParaRPr lang="en-IN" dirty="0"/>
          </a:p>
        </p:txBody>
      </p:sp>
    </p:spTree>
    <p:extLst>
      <p:ext uri="{BB962C8B-B14F-4D97-AF65-F5344CB8AC3E}">
        <p14:creationId xmlns:p14="http://schemas.microsoft.com/office/powerpoint/2010/main" val="2006126947"/>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85F07-02B4-B49E-A586-3F3F5505C924}"/>
              </a:ext>
            </a:extLst>
          </p:cNvPr>
          <p:cNvSpPr>
            <a:spLocks noGrp="1"/>
          </p:cNvSpPr>
          <p:nvPr>
            <p:ph type="title"/>
          </p:nvPr>
        </p:nvSpPr>
        <p:spPr/>
        <p:txBody>
          <a:bodyPr>
            <a:normAutofit/>
          </a:bodyPr>
          <a:lstStyle/>
          <a:p>
            <a:r>
              <a:rPr lang="en-US" sz="3200" dirty="0"/>
              <a:t>Advance Authorization for Annual Requirement</a:t>
            </a:r>
            <a:endParaRPr lang="en-IN" sz="3200" dirty="0"/>
          </a:p>
        </p:txBody>
      </p:sp>
      <p:sp>
        <p:nvSpPr>
          <p:cNvPr id="3" name="Content Placeholder 2">
            <a:extLst>
              <a:ext uri="{FF2B5EF4-FFF2-40B4-BE49-F238E27FC236}">
                <a16:creationId xmlns:a16="http://schemas.microsoft.com/office/drawing/2014/main" id="{AAAFDD4A-5F2B-EE82-C1D1-E3E92C457715}"/>
              </a:ext>
            </a:extLst>
          </p:cNvPr>
          <p:cNvSpPr>
            <a:spLocks noGrp="1"/>
          </p:cNvSpPr>
          <p:nvPr>
            <p:ph idx="1"/>
          </p:nvPr>
        </p:nvSpPr>
        <p:spPr/>
        <p:txBody>
          <a:bodyPr>
            <a:normAutofit fontScale="92500" lnSpcReduction="10000"/>
          </a:bodyPr>
          <a:lstStyle/>
          <a:p>
            <a:pPr algn="just">
              <a:lnSpc>
                <a:spcPct val="150000"/>
              </a:lnSpc>
            </a:pPr>
            <a:r>
              <a:rPr lang="en-US" dirty="0"/>
              <a:t>Advance Authorization for Annual Requirement Advance Authorization can also be issued for annual requirement. </a:t>
            </a:r>
          </a:p>
          <a:p>
            <a:pPr algn="just">
              <a:lnSpc>
                <a:spcPct val="150000"/>
              </a:lnSpc>
            </a:pPr>
            <a:r>
              <a:rPr lang="en-US" dirty="0"/>
              <a:t>Status Certificate holder and all other categories of exporters having past export performance (in preceding two years) shall be entitled for Advance Authorization for annual requirement. </a:t>
            </a:r>
          </a:p>
          <a:p>
            <a:pPr algn="just">
              <a:lnSpc>
                <a:spcPct val="150000"/>
              </a:lnSpc>
            </a:pPr>
            <a:r>
              <a:rPr lang="en-US" dirty="0"/>
              <a:t>Entitlement in terms of CIF value of imports shall be up to 300% of the FOB value of physical export and / or FOR value of deemed export in preceding licensing year or Rs 1 crore, whichever is higher</a:t>
            </a:r>
            <a:endParaRPr lang="en-IN" dirty="0"/>
          </a:p>
        </p:txBody>
      </p:sp>
    </p:spTree>
    <p:extLst>
      <p:ext uri="{BB962C8B-B14F-4D97-AF65-F5344CB8AC3E}">
        <p14:creationId xmlns:p14="http://schemas.microsoft.com/office/powerpoint/2010/main" val="3746463969"/>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EF5A-3C61-9019-AC6B-6222C007CC49}"/>
              </a:ext>
            </a:extLst>
          </p:cNvPr>
          <p:cNvSpPr>
            <a:spLocks noGrp="1"/>
          </p:cNvSpPr>
          <p:nvPr>
            <p:ph type="title"/>
          </p:nvPr>
        </p:nvSpPr>
        <p:spPr/>
        <p:txBody>
          <a:bodyPr/>
          <a:lstStyle/>
          <a:p>
            <a:endParaRPr lang="en-IN"/>
          </a:p>
        </p:txBody>
      </p:sp>
      <p:pic>
        <p:nvPicPr>
          <p:cNvPr id="1030" name="Picture 6" descr="Value Addition in Advance Authorisation">
            <a:extLst>
              <a:ext uri="{FF2B5EF4-FFF2-40B4-BE49-F238E27FC236}">
                <a16:creationId xmlns:a16="http://schemas.microsoft.com/office/drawing/2014/main" id="{FADE2B89-2CC1-15EE-5522-1DDD07AF2A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 y="2817217"/>
            <a:ext cx="10972800" cy="262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45290"/>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DF04-2C72-AE21-1680-A726C939471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8CF404D-3290-2D22-34A5-4D9AD034474C}"/>
              </a:ext>
            </a:extLst>
          </p:cNvPr>
          <p:cNvSpPr>
            <a:spLocks noGrp="1"/>
          </p:cNvSpPr>
          <p:nvPr>
            <p:ph idx="1"/>
          </p:nvPr>
        </p:nvSpPr>
        <p:spPr/>
        <p:txBody>
          <a:bodyPr>
            <a:normAutofit/>
          </a:bodyPr>
          <a:lstStyle/>
          <a:p>
            <a:pPr algn="just" fontAlgn="base"/>
            <a:r>
              <a:rPr lang="en-US" b="0" i="0" dirty="0">
                <a:solidFill>
                  <a:srgbClr val="2C2C2C"/>
                </a:solidFill>
                <a:effectLst/>
                <a:latin typeface="Montserrat" panose="00000500000000000000" pitchFamily="2" charset="0"/>
              </a:rPr>
              <a:t>Example:-</a:t>
            </a:r>
          </a:p>
          <a:p>
            <a:pPr algn="just" fontAlgn="base"/>
            <a:r>
              <a:rPr lang="en-US" b="0" i="0" dirty="0">
                <a:solidFill>
                  <a:srgbClr val="2C2C2C"/>
                </a:solidFill>
                <a:effectLst/>
                <a:latin typeface="Montserrat" panose="00000500000000000000" pitchFamily="2" charset="0"/>
              </a:rPr>
              <a:t>Consider an exporter importing the inputs worth Rs. 500 </a:t>
            </a:r>
          </a:p>
          <a:p>
            <a:pPr algn="just" fontAlgn="base"/>
            <a:r>
              <a:rPr lang="en-US" b="0" i="0" dirty="0">
                <a:solidFill>
                  <a:srgbClr val="2C2C2C"/>
                </a:solidFill>
                <a:effectLst/>
                <a:latin typeface="Montserrat" panose="00000500000000000000" pitchFamily="2" charset="0"/>
              </a:rPr>
              <a:t>product made with the input for the export is worth Rs. 600,</a:t>
            </a:r>
          </a:p>
          <a:p>
            <a:pPr algn="just" fontAlgn="base"/>
            <a:r>
              <a:rPr lang="en-US" b="0" i="0" dirty="0">
                <a:solidFill>
                  <a:srgbClr val="2C2C2C"/>
                </a:solidFill>
                <a:effectLst/>
                <a:latin typeface="Montserrat" panose="00000500000000000000" pitchFamily="2" charset="0"/>
              </a:rPr>
              <a:t> Then the value addition would be calculated as follows -</a:t>
            </a:r>
          </a:p>
          <a:p>
            <a:pPr algn="just" fontAlgn="base"/>
            <a:r>
              <a:rPr lang="en-US" b="0" i="0" dirty="0">
                <a:solidFill>
                  <a:srgbClr val="2C2C2C"/>
                </a:solidFill>
                <a:effectLst/>
                <a:latin typeface="Montserrat" panose="00000500000000000000" pitchFamily="2" charset="0"/>
              </a:rPr>
              <a:t>VA ={(600-500)/500}*100</a:t>
            </a:r>
          </a:p>
          <a:p>
            <a:pPr algn="just" fontAlgn="base"/>
            <a:r>
              <a:rPr lang="en-US" b="0" i="0" dirty="0">
                <a:solidFill>
                  <a:srgbClr val="2C2C2C"/>
                </a:solidFill>
                <a:effectLst/>
                <a:latin typeface="Montserrat" panose="00000500000000000000" pitchFamily="2" charset="0"/>
              </a:rPr>
              <a:t>=  {100/500} * 100</a:t>
            </a:r>
          </a:p>
          <a:p>
            <a:pPr algn="just" fontAlgn="base"/>
            <a:r>
              <a:rPr lang="en-US" b="0" i="0" dirty="0">
                <a:solidFill>
                  <a:srgbClr val="2C2C2C"/>
                </a:solidFill>
                <a:effectLst/>
                <a:latin typeface="Montserrat" panose="00000500000000000000" pitchFamily="2" charset="0"/>
              </a:rPr>
              <a:t>=  0.2*100</a:t>
            </a:r>
          </a:p>
          <a:p>
            <a:pPr algn="just" fontAlgn="base"/>
            <a:r>
              <a:rPr lang="en-US" b="0" i="0" dirty="0">
                <a:solidFill>
                  <a:srgbClr val="2C2C2C"/>
                </a:solidFill>
                <a:effectLst/>
                <a:latin typeface="Montserrat" panose="00000500000000000000" pitchFamily="2" charset="0"/>
              </a:rPr>
              <a:t>=   20%</a:t>
            </a:r>
          </a:p>
          <a:p>
            <a:pPr algn="ctr" fontAlgn="base"/>
            <a:r>
              <a:rPr lang="en-US" b="0" i="0" dirty="0">
                <a:solidFill>
                  <a:srgbClr val="2C2C2C"/>
                </a:solidFill>
                <a:effectLst/>
                <a:latin typeface="Montserrat" panose="00000500000000000000" pitchFamily="2" charset="0"/>
              </a:rPr>
              <a:t>Value Addition would be 20%.</a:t>
            </a:r>
          </a:p>
          <a:p>
            <a:endParaRPr lang="en-IN" dirty="0"/>
          </a:p>
        </p:txBody>
      </p:sp>
    </p:spTree>
    <p:extLst>
      <p:ext uri="{BB962C8B-B14F-4D97-AF65-F5344CB8AC3E}">
        <p14:creationId xmlns:p14="http://schemas.microsoft.com/office/powerpoint/2010/main" val="3728735354"/>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F29C-27C5-36DF-A7D3-C7CC773E194C}"/>
              </a:ext>
            </a:extLst>
          </p:cNvPr>
          <p:cNvSpPr>
            <a:spLocks noGrp="1"/>
          </p:cNvSpPr>
          <p:nvPr>
            <p:ph type="title"/>
          </p:nvPr>
        </p:nvSpPr>
        <p:spPr>
          <a:xfrm>
            <a:off x="609600" y="704088"/>
            <a:ext cx="10972800" cy="864653"/>
          </a:xfrm>
        </p:spPr>
        <p:txBody>
          <a:bodyPr>
            <a:normAutofit fontScale="90000"/>
          </a:bodyPr>
          <a:lstStyle/>
          <a:p>
            <a:r>
              <a:rPr lang="en-US" sz="3200" b="1" i="0" dirty="0">
                <a:effectLst/>
                <a:latin typeface="inherit"/>
              </a:rPr>
              <a:t>Redemption/Closure of Advance License at DGFT</a:t>
            </a:r>
            <a:br>
              <a:rPr lang="en-US" sz="3200" b="1" i="0" dirty="0">
                <a:effectLst/>
                <a:latin typeface="Montserrat" panose="00000500000000000000" pitchFamily="2" charset="0"/>
              </a:rPr>
            </a:br>
            <a:endParaRPr lang="en-IN" sz="3200" dirty="0"/>
          </a:p>
        </p:txBody>
      </p:sp>
      <p:sp>
        <p:nvSpPr>
          <p:cNvPr id="3" name="Content Placeholder 2">
            <a:extLst>
              <a:ext uri="{FF2B5EF4-FFF2-40B4-BE49-F238E27FC236}">
                <a16:creationId xmlns:a16="http://schemas.microsoft.com/office/drawing/2014/main" id="{183E8AA5-F684-C238-6E22-6FD749991F14}"/>
              </a:ext>
            </a:extLst>
          </p:cNvPr>
          <p:cNvSpPr>
            <a:spLocks noGrp="1"/>
          </p:cNvSpPr>
          <p:nvPr>
            <p:ph idx="1"/>
          </p:nvPr>
        </p:nvSpPr>
        <p:spPr>
          <a:xfrm>
            <a:off x="609600" y="1568741"/>
            <a:ext cx="10972800" cy="4755859"/>
          </a:xfrm>
        </p:spPr>
        <p:txBody>
          <a:bodyPr>
            <a:normAutofit fontScale="62500" lnSpcReduction="20000"/>
          </a:bodyPr>
          <a:lstStyle/>
          <a:p>
            <a:pPr algn="just" fontAlgn="base">
              <a:lnSpc>
                <a:spcPct val="170000"/>
              </a:lnSpc>
            </a:pPr>
            <a:r>
              <a:rPr lang="en-US" b="0" i="0" dirty="0">
                <a:solidFill>
                  <a:srgbClr val="2C2C2C"/>
                </a:solidFill>
                <a:effectLst/>
                <a:latin typeface="Montserrat" panose="00000500000000000000" pitchFamily="2" charset="0"/>
              </a:rPr>
              <a:t>After Completion of the Export Obligation (EO), the exporter has to submit relevant proof of export to DGFT for the closure of the Advance License.</a:t>
            </a:r>
          </a:p>
          <a:p>
            <a:pPr algn="just" fontAlgn="base">
              <a:lnSpc>
                <a:spcPct val="170000"/>
              </a:lnSpc>
            </a:pPr>
            <a:r>
              <a:rPr lang="en-US" b="0" i="0" dirty="0">
                <a:solidFill>
                  <a:srgbClr val="2C2C2C"/>
                </a:solidFill>
                <a:effectLst/>
                <a:latin typeface="Montserrat" panose="00000500000000000000" pitchFamily="2" charset="0"/>
              </a:rPr>
              <a:t>For the redemption of the advance License, the exporter has to submit the Application form ANF 4F to the regional authority of DGFT with the signature on each page of the form.</a:t>
            </a:r>
          </a:p>
          <a:p>
            <a:pPr algn="just" fontAlgn="base">
              <a:lnSpc>
                <a:spcPct val="170000"/>
              </a:lnSpc>
            </a:pPr>
            <a:r>
              <a:rPr lang="en-US" b="0" i="0" dirty="0">
                <a:solidFill>
                  <a:srgbClr val="2C2C2C"/>
                </a:solidFill>
                <a:effectLst/>
                <a:latin typeface="Montserrat" panose="00000500000000000000" pitchFamily="2" charset="0"/>
              </a:rPr>
              <a:t>All the details about the authorization and the applicant need to be filled in the ANF such as Authorisation No, issuance date, CIF Value of the license, Export obligation, Norms Details.</a:t>
            </a:r>
          </a:p>
          <a:p>
            <a:pPr algn="just" fontAlgn="base">
              <a:lnSpc>
                <a:spcPct val="170000"/>
              </a:lnSpc>
            </a:pPr>
            <a:r>
              <a:rPr lang="en-US" b="0" i="0" dirty="0">
                <a:solidFill>
                  <a:srgbClr val="2C2C2C"/>
                </a:solidFill>
                <a:effectLst/>
                <a:latin typeface="Montserrat" panose="00000500000000000000" pitchFamily="2" charset="0"/>
              </a:rPr>
              <a:t>Export details including the Shipping bills no, export quantity, FOB Value shall be specified in the application form. The form will also include the information about the Import Items such as Quantity and CIF value of import, bill of entry details, etc.</a:t>
            </a:r>
          </a:p>
          <a:p>
            <a:pPr algn="just" fontAlgn="base">
              <a:lnSpc>
                <a:spcPct val="170000"/>
              </a:lnSpc>
            </a:pPr>
            <a:r>
              <a:rPr lang="en-US" b="0" i="0" dirty="0">
                <a:solidFill>
                  <a:srgbClr val="2C2C2C"/>
                </a:solidFill>
                <a:effectLst/>
                <a:latin typeface="Montserrat" panose="00000500000000000000" pitchFamily="2" charset="0"/>
              </a:rPr>
              <a:t>After checking the completeness of the application in every aspect the regional authority of DGFT will issue the Export Obligation Discharge Certificate/ Redemption Letter to the Authorisation holder.</a:t>
            </a:r>
          </a:p>
          <a:p>
            <a:pPr algn="just">
              <a:lnSpc>
                <a:spcPct val="170000"/>
              </a:lnSpc>
            </a:pPr>
            <a:endParaRPr lang="en-IN" dirty="0"/>
          </a:p>
        </p:txBody>
      </p:sp>
    </p:spTree>
    <p:extLst>
      <p:ext uri="{BB962C8B-B14F-4D97-AF65-F5344CB8AC3E}">
        <p14:creationId xmlns:p14="http://schemas.microsoft.com/office/powerpoint/2010/main" val="822599647"/>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59F8-4C9B-D394-D37A-82E3F87E84DB}"/>
              </a:ext>
            </a:extLst>
          </p:cNvPr>
          <p:cNvSpPr>
            <a:spLocks noGrp="1"/>
          </p:cNvSpPr>
          <p:nvPr>
            <p:ph type="title"/>
          </p:nvPr>
        </p:nvSpPr>
        <p:spPr>
          <a:xfrm>
            <a:off x="609600" y="704088"/>
            <a:ext cx="10972800" cy="1443494"/>
          </a:xfrm>
        </p:spPr>
        <p:txBody>
          <a:bodyPr>
            <a:noAutofit/>
          </a:bodyPr>
          <a:lstStyle/>
          <a:p>
            <a:r>
              <a:rPr lang="en-US" sz="4000" b="1" i="0" dirty="0">
                <a:effectLst/>
                <a:latin typeface="inherit"/>
              </a:rPr>
              <a:t>Bond/BG Cancellation at Customs</a:t>
            </a:r>
            <a:br>
              <a:rPr lang="en-US" sz="4000" b="1" i="0" dirty="0">
                <a:effectLst/>
                <a:latin typeface="Montserrat" panose="00000500000000000000" pitchFamily="2" charset="0"/>
              </a:rPr>
            </a:br>
            <a:endParaRPr lang="en-IN" sz="4000" dirty="0"/>
          </a:p>
        </p:txBody>
      </p:sp>
      <p:sp>
        <p:nvSpPr>
          <p:cNvPr id="3" name="Content Placeholder 2">
            <a:extLst>
              <a:ext uri="{FF2B5EF4-FFF2-40B4-BE49-F238E27FC236}">
                <a16:creationId xmlns:a16="http://schemas.microsoft.com/office/drawing/2014/main" id="{E0B06881-1420-7498-A267-D7FC38110F72}"/>
              </a:ext>
            </a:extLst>
          </p:cNvPr>
          <p:cNvSpPr>
            <a:spLocks noGrp="1"/>
          </p:cNvSpPr>
          <p:nvPr>
            <p:ph idx="1"/>
          </p:nvPr>
        </p:nvSpPr>
        <p:spPr>
          <a:xfrm>
            <a:off x="609600" y="1686187"/>
            <a:ext cx="10972800" cy="4874003"/>
          </a:xfrm>
        </p:spPr>
        <p:txBody>
          <a:bodyPr>
            <a:normAutofit fontScale="70000" lnSpcReduction="20000"/>
          </a:bodyPr>
          <a:lstStyle/>
          <a:p>
            <a:pPr algn="just" fontAlgn="base">
              <a:lnSpc>
                <a:spcPct val="170000"/>
              </a:lnSpc>
            </a:pPr>
            <a:r>
              <a:rPr lang="en-US" b="0" i="0" dirty="0">
                <a:solidFill>
                  <a:srgbClr val="2C2C2C"/>
                </a:solidFill>
                <a:effectLst/>
                <a:latin typeface="Montserrat" panose="00000500000000000000" pitchFamily="2" charset="0"/>
              </a:rPr>
              <a:t>After the redemption/closure of the Advance license from DGFT, the last and the important step in the Advance License procedure is the cancellation of the Bond/Bank Guarantee which has been executed at the time of Import. To complete the last step Redemption Letter/Original EODC has to be submitted to the customs with the following documents.</a:t>
            </a:r>
          </a:p>
          <a:p>
            <a:pPr algn="just" fontAlgn="base">
              <a:lnSpc>
                <a:spcPct val="170000"/>
              </a:lnSpc>
              <a:buFont typeface="Arial" panose="020B0604020202020204" pitchFamily="34" charset="0"/>
              <a:buChar char="•"/>
            </a:pPr>
            <a:r>
              <a:rPr lang="en-US" b="0" i="0" dirty="0">
                <a:solidFill>
                  <a:srgbClr val="2C2C2C"/>
                </a:solidFill>
                <a:effectLst/>
                <a:latin typeface="inherit"/>
              </a:rPr>
              <a:t>Original Advance License</a:t>
            </a:r>
          </a:p>
          <a:p>
            <a:pPr algn="just" fontAlgn="base">
              <a:lnSpc>
                <a:spcPct val="170000"/>
              </a:lnSpc>
              <a:buFont typeface="Arial" panose="020B0604020202020204" pitchFamily="34" charset="0"/>
              <a:buChar char="•"/>
            </a:pPr>
            <a:r>
              <a:rPr lang="en-US" b="0" i="0" dirty="0">
                <a:solidFill>
                  <a:srgbClr val="2C2C2C"/>
                </a:solidFill>
                <a:effectLst/>
                <a:latin typeface="inherit"/>
              </a:rPr>
              <a:t>ANF 4F duly Certified by Charted Accountant</a:t>
            </a:r>
          </a:p>
          <a:p>
            <a:pPr algn="just" fontAlgn="base">
              <a:lnSpc>
                <a:spcPct val="170000"/>
              </a:lnSpc>
              <a:buFont typeface="Arial" panose="020B0604020202020204" pitchFamily="34" charset="0"/>
              <a:buChar char="•"/>
            </a:pPr>
            <a:r>
              <a:rPr lang="en-US" b="0" i="0" dirty="0">
                <a:solidFill>
                  <a:srgbClr val="2C2C2C"/>
                </a:solidFill>
                <a:effectLst/>
                <a:latin typeface="inherit"/>
              </a:rPr>
              <a:t>Copy of Shipping bills</a:t>
            </a:r>
          </a:p>
          <a:p>
            <a:pPr algn="just" fontAlgn="base">
              <a:lnSpc>
                <a:spcPct val="170000"/>
              </a:lnSpc>
              <a:buFont typeface="Arial" panose="020B0604020202020204" pitchFamily="34" charset="0"/>
              <a:buChar char="•"/>
            </a:pPr>
            <a:r>
              <a:rPr lang="en-US" b="0" i="0" dirty="0">
                <a:solidFill>
                  <a:srgbClr val="2C2C2C"/>
                </a:solidFill>
                <a:effectLst/>
                <a:latin typeface="inherit"/>
              </a:rPr>
              <a:t>Copy of Bill of Entry</a:t>
            </a:r>
          </a:p>
          <a:p>
            <a:pPr algn="just" fontAlgn="base">
              <a:lnSpc>
                <a:spcPct val="170000"/>
              </a:lnSpc>
              <a:buFont typeface="Arial" panose="020B0604020202020204" pitchFamily="34" charset="0"/>
              <a:buChar char="•"/>
            </a:pPr>
            <a:r>
              <a:rPr lang="en-US" b="0" i="0" dirty="0">
                <a:solidFill>
                  <a:srgbClr val="2C2C2C"/>
                </a:solidFill>
                <a:effectLst/>
                <a:latin typeface="inherit"/>
              </a:rPr>
              <a:t>Other relevant documents submitted to DGFT</a:t>
            </a:r>
          </a:p>
          <a:p>
            <a:endParaRPr lang="en-IN" dirty="0"/>
          </a:p>
        </p:txBody>
      </p:sp>
    </p:spTree>
    <p:extLst>
      <p:ext uri="{BB962C8B-B14F-4D97-AF65-F5344CB8AC3E}">
        <p14:creationId xmlns:p14="http://schemas.microsoft.com/office/powerpoint/2010/main" val="871419828"/>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3074" name="Picture 2" descr="Advance License Procedure Flowchart">
            <a:extLst>
              <a:ext uri="{FF2B5EF4-FFF2-40B4-BE49-F238E27FC236}">
                <a16:creationId xmlns:a16="http://schemas.microsoft.com/office/drawing/2014/main" id="{2F4AEE93-BD46-FFB9-788F-1B80A6388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02" y="0"/>
            <a:ext cx="11383860" cy="614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36217"/>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2B76-A8A9-8F68-3FDC-C63F572F6A09}"/>
              </a:ext>
            </a:extLst>
          </p:cNvPr>
          <p:cNvSpPr>
            <a:spLocks noGrp="1"/>
          </p:cNvSpPr>
          <p:nvPr>
            <p:ph type="title"/>
          </p:nvPr>
        </p:nvSpPr>
        <p:spPr/>
        <p:txBody>
          <a:bodyPr/>
          <a:lstStyle/>
          <a:p>
            <a:r>
              <a:rPr lang="en-IN" dirty="0"/>
              <a:t>Export Obligation</a:t>
            </a:r>
          </a:p>
        </p:txBody>
      </p:sp>
      <p:sp>
        <p:nvSpPr>
          <p:cNvPr id="3" name="Content Placeholder 2">
            <a:extLst>
              <a:ext uri="{FF2B5EF4-FFF2-40B4-BE49-F238E27FC236}">
                <a16:creationId xmlns:a16="http://schemas.microsoft.com/office/drawing/2014/main" id="{4A88ED20-991F-17A7-CF23-E37A47A5F0D2}"/>
              </a:ext>
            </a:extLst>
          </p:cNvPr>
          <p:cNvSpPr>
            <a:spLocks noGrp="1"/>
          </p:cNvSpPr>
          <p:nvPr>
            <p:ph idx="1"/>
          </p:nvPr>
        </p:nvSpPr>
        <p:spPr/>
        <p:txBody>
          <a:bodyPr>
            <a:normAutofit fontScale="77500" lnSpcReduction="20000"/>
          </a:bodyPr>
          <a:lstStyle/>
          <a:p>
            <a:pPr algn="just">
              <a:lnSpc>
                <a:spcPct val="150000"/>
              </a:lnSpc>
            </a:pPr>
            <a:r>
              <a:rPr lang="en-US" b="0" i="0" dirty="0">
                <a:solidFill>
                  <a:srgbClr val="314259"/>
                </a:solidFill>
                <a:effectLst/>
                <a:latin typeface="Gilroy"/>
              </a:rPr>
              <a:t>The whole reason behind allowing duty-free inputs is to boost exports. </a:t>
            </a:r>
          </a:p>
          <a:p>
            <a:pPr algn="just">
              <a:lnSpc>
                <a:spcPct val="150000"/>
              </a:lnSpc>
            </a:pPr>
            <a:r>
              <a:rPr lang="en-US" b="0" i="0" dirty="0">
                <a:solidFill>
                  <a:srgbClr val="314259"/>
                </a:solidFill>
                <a:effectLst/>
                <a:latin typeface="Gilroy"/>
              </a:rPr>
              <a:t>The entity will incorporate these acquired inputs into a product so that it may be exported.</a:t>
            </a:r>
          </a:p>
          <a:p>
            <a:pPr algn="just">
              <a:lnSpc>
                <a:spcPct val="150000"/>
              </a:lnSpc>
            </a:pPr>
            <a:r>
              <a:rPr lang="en-US" b="0" i="0" dirty="0">
                <a:solidFill>
                  <a:srgbClr val="314259"/>
                </a:solidFill>
                <a:effectLst/>
                <a:latin typeface="Gilroy"/>
              </a:rPr>
              <a:t> Export Obligation (EO) in the case of Advance Authorisation is the value of export that needs to compulsorily be achieved within a prescribed time period. </a:t>
            </a:r>
          </a:p>
          <a:p>
            <a:pPr algn="just">
              <a:lnSpc>
                <a:spcPct val="150000"/>
              </a:lnSpc>
            </a:pPr>
            <a:r>
              <a:rPr lang="en-US" b="0" i="0" dirty="0">
                <a:solidFill>
                  <a:srgbClr val="314259"/>
                </a:solidFill>
                <a:effectLst/>
                <a:latin typeface="Gilroy"/>
              </a:rPr>
              <a:t>The EO is usually mentioned in the Authorisation issued. </a:t>
            </a:r>
          </a:p>
          <a:p>
            <a:pPr algn="just">
              <a:lnSpc>
                <a:spcPct val="150000"/>
              </a:lnSpc>
            </a:pPr>
            <a:r>
              <a:rPr lang="en-US" b="0" i="0" dirty="0">
                <a:solidFill>
                  <a:srgbClr val="314259"/>
                </a:solidFill>
                <a:effectLst/>
                <a:latin typeface="Gilroy"/>
              </a:rPr>
              <a:t>After achieving the EO, the entity has to provide evidence of the same. </a:t>
            </a:r>
          </a:p>
          <a:p>
            <a:pPr algn="just">
              <a:lnSpc>
                <a:spcPct val="150000"/>
              </a:lnSpc>
            </a:pPr>
            <a:r>
              <a:rPr lang="en-US" b="0" i="0" dirty="0">
                <a:solidFill>
                  <a:srgbClr val="314259"/>
                </a:solidFill>
                <a:effectLst/>
                <a:latin typeface="Gilroy"/>
              </a:rPr>
              <a:t>Not achieving the EO in the prescribed time period could result in penalties.</a:t>
            </a:r>
          </a:p>
          <a:p>
            <a:pPr algn="just">
              <a:lnSpc>
                <a:spcPct val="150000"/>
              </a:lnSpc>
            </a:pPr>
            <a:r>
              <a:rPr lang="en-US" b="0" i="0" dirty="0">
                <a:solidFill>
                  <a:srgbClr val="314259"/>
                </a:solidFill>
                <a:effectLst/>
                <a:latin typeface="Gilroy"/>
              </a:rPr>
              <a:t> Other export promotion schemes like the Export Promotion Capital Goods (EPCG) Scheme have different conditions when it comes to the export obligation.</a:t>
            </a:r>
          </a:p>
          <a:p>
            <a:pPr algn="just">
              <a:lnSpc>
                <a:spcPct val="150000"/>
              </a:lnSpc>
            </a:pPr>
            <a:endParaRPr lang="en-IN" dirty="0"/>
          </a:p>
        </p:txBody>
      </p:sp>
    </p:spTree>
    <p:extLst>
      <p:ext uri="{BB962C8B-B14F-4D97-AF65-F5344CB8AC3E}">
        <p14:creationId xmlns:p14="http://schemas.microsoft.com/office/powerpoint/2010/main" val="217271532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703" y="835914"/>
            <a:ext cx="8000112" cy="60220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0703" y="871268"/>
            <a:ext cx="9110594" cy="5986732"/>
          </a:xfrm>
          <a:prstGeom prst="rect">
            <a:avLst/>
          </a:prstGeom>
        </p:spPr>
      </p:pic>
    </p:spTree>
    <p:extLst>
      <p:ext uri="{BB962C8B-B14F-4D97-AF65-F5344CB8AC3E}">
        <p14:creationId xmlns:p14="http://schemas.microsoft.com/office/powerpoint/2010/main" val="3051931862"/>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075F-7EC3-E95E-8DDA-F4C8BF8B4C37}"/>
              </a:ext>
            </a:extLst>
          </p:cNvPr>
          <p:cNvSpPr>
            <a:spLocks noGrp="1"/>
          </p:cNvSpPr>
          <p:nvPr>
            <p:ph type="title"/>
          </p:nvPr>
        </p:nvSpPr>
        <p:spPr>
          <a:xfrm>
            <a:off x="609600" y="2357306"/>
            <a:ext cx="11074400" cy="2004968"/>
          </a:xfrm>
        </p:spPr>
        <p:txBody>
          <a:bodyPr/>
          <a:lstStyle/>
          <a:p>
            <a:pPr algn="ctr"/>
            <a:r>
              <a:rPr lang="en-IN" b="1" dirty="0"/>
              <a:t>DUTY FREE IMPORT AUTHORISATION</a:t>
            </a:r>
          </a:p>
        </p:txBody>
      </p:sp>
    </p:spTree>
    <p:extLst>
      <p:ext uri="{BB962C8B-B14F-4D97-AF65-F5344CB8AC3E}">
        <p14:creationId xmlns:p14="http://schemas.microsoft.com/office/powerpoint/2010/main" val="908572487"/>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a:t>Advance Authorization ( AA) is issued generally before export where as DFIA is issued after export. </a:t>
            </a:r>
          </a:p>
          <a:p>
            <a:pPr algn="just">
              <a:lnSpc>
                <a:spcPct val="150000"/>
              </a:lnSpc>
            </a:pPr>
            <a:r>
              <a:rPr lang="en-US" dirty="0"/>
              <a:t>AA is subject to actual user condition even after export obligation where as DFIA is transferable. </a:t>
            </a:r>
          </a:p>
          <a:p>
            <a:pPr algn="just">
              <a:lnSpc>
                <a:spcPct val="150000"/>
              </a:lnSpc>
            </a:pPr>
            <a:r>
              <a:rPr lang="en-US" dirty="0"/>
              <a:t>The minimum value addition for AA is 15% where as for DFIA is 20%.</a:t>
            </a:r>
          </a:p>
          <a:p>
            <a:pPr algn="just">
              <a:lnSpc>
                <a:spcPct val="150000"/>
              </a:lnSpc>
            </a:pPr>
            <a:br>
              <a:rPr lang="en-US" dirty="0"/>
            </a:br>
            <a:br>
              <a:rPr lang="en-US" dirty="0"/>
            </a:b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lnSpc>
                <a:spcPct val="170000"/>
              </a:lnSpc>
            </a:pPr>
            <a:r>
              <a:rPr lang="en-US" dirty="0"/>
              <a:t>On the other hand DFIA is issued for inputs from exemption of only basic customs duty after discharge of export obligation. </a:t>
            </a:r>
          </a:p>
          <a:p>
            <a:pPr algn="just">
              <a:lnSpc>
                <a:spcPct val="170000"/>
              </a:lnSpc>
            </a:pPr>
            <a:r>
              <a:rPr lang="en-US" dirty="0"/>
              <a:t>The DFIA shall be granted only where Standard Input-</a:t>
            </a:r>
            <a:r>
              <a:rPr lang="en-US" dirty="0" err="1"/>
              <a:t>Ouput</a:t>
            </a:r>
            <a:r>
              <a:rPr lang="en-US" dirty="0"/>
              <a:t> </a:t>
            </a:r>
            <a:r>
              <a:rPr lang="en-US" dirty="0" err="1"/>
              <a:t>Noms</a:t>
            </a:r>
            <a:r>
              <a:rPr lang="en-US" dirty="0"/>
              <a:t> (SION ) are available. </a:t>
            </a:r>
          </a:p>
          <a:p>
            <a:pPr algn="just">
              <a:lnSpc>
                <a:spcPct val="170000"/>
              </a:lnSpc>
            </a:pPr>
            <a:r>
              <a:rPr lang="en-US" dirty="0"/>
              <a:t>The minimum value addition (VA) of 20% shall be required to be achieved. </a:t>
            </a:r>
          </a:p>
          <a:p>
            <a:pPr algn="just">
              <a:lnSpc>
                <a:spcPct val="170000"/>
              </a:lnSpc>
            </a:pPr>
            <a:r>
              <a:rPr lang="en-US" dirty="0"/>
              <a:t>The DFIA is transferable- DFIA or Goods imported under it are transferable. </a:t>
            </a:r>
          </a:p>
          <a:p>
            <a:pPr algn="just">
              <a:lnSpc>
                <a:spcPct val="170000"/>
              </a:lnSpc>
            </a:pPr>
            <a:r>
              <a:rPr lang="en-US" dirty="0"/>
              <a:t>The validity of DFIA is 12 months from the date of issue.</a:t>
            </a:r>
          </a:p>
          <a:p>
            <a:pPr algn="just">
              <a:lnSpc>
                <a:spcPct val="170000"/>
              </a:lnSpc>
            </a:pPr>
            <a:br>
              <a:rPr lang="en-US" dirty="0"/>
            </a:br>
            <a:br>
              <a:rPr lang="en-US" dirty="0"/>
            </a:br>
            <a:endParaRPr lang="en-US" dirty="0"/>
          </a:p>
          <a:p>
            <a:pPr>
              <a:lnSpc>
                <a:spcPct val="170000"/>
              </a:lnSpc>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541D-2EBA-64BE-7E4E-E30F4048DAA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619E84B-F1E1-E93D-74F6-47512DCCA1AD}"/>
              </a:ext>
            </a:extLst>
          </p:cNvPr>
          <p:cNvSpPr>
            <a:spLocks noGrp="1"/>
          </p:cNvSpPr>
          <p:nvPr>
            <p:ph idx="1"/>
          </p:nvPr>
        </p:nvSpPr>
        <p:spPr/>
        <p:txBody>
          <a:bodyPr>
            <a:normAutofit fontScale="92500" lnSpcReduction="10000"/>
          </a:bodyPr>
          <a:lstStyle/>
          <a:p>
            <a:pPr marL="0" indent="0" algn="just" fontAlgn="base">
              <a:lnSpc>
                <a:spcPct val="170000"/>
              </a:lnSpc>
              <a:buNone/>
            </a:pPr>
            <a:r>
              <a:rPr lang="en-US" sz="2800" b="1" dirty="0"/>
              <a:t>Duty Free Import Authorisation </a:t>
            </a:r>
          </a:p>
          <a:p>
            <a:pPr algn="just" fontAlgn="base">
              <a:lnSpc>
                <a:spcPct val="170000"/>
              </a:lnSpc>
            </a:pPr>
            <a:r>
              <a:rPr lang="en-US" sz="2800" dirty="0"/>
              <a:t>Form ANF- 4G </a:t>
            </a:r>
          </a:p>
          <a:p>
            <a:pPr algn="just" fontAlgn="base">
              <a:lnSpc>
                <a:spcPct val="170000"/>
              </a:lnSpc>
            </a:pPr>
            <a:r>
              <a:rPr lang="en-US" sz="2800" dirty="0"/>
              <a:t>Fuel not eligible to be imported free Only for SION products </a:t>
            </a:r>
          </a:p>
          <a:p>
            <a:pPr algn="just" fontAlgn="base">
              <a:lnSpc>
                <a:spcPct val="170000"/>
              </a:lnSpc>
            </a:pPr>
            <a:r>
              <a:rPr lang="en-US" sz="2800" dirty="0"/>
              <a:t>Min. Value addition – 20% Scheme/ inputs </a:t>
            </a:r>
          </a:p>
          <a:p>
            <a:pPr algn="just" fontAlgn="base">
              <a:lnSpc>
                <a:spcPct val="170000"/>
              </a:lnSpc>
            </a:pPr>
            <a:r>
              <a:rPr lang="en-US" sz="2800" dirty="0"/>
              <a:t>Transferable after fulfilling export obligation </a:t>
            </a:r>
          </a:p>
          <a:p>
            <a:pPr algn="just" fontAlgn="base">
              <a:lnSpc>
                <a:spcPct val="170000"/>
              </a:lnSpc>
            </a:pPr>
            <a:r>
              <a:rPr lang="en-US" sz="2800" dirty="0"/>
              <a:t>SION = Standard input and Output Norms </a:t>
            </a:r>
          </a:p>
          <a:p>
            <a:endParaRPr lang="en-IN" dirty="0"/>
          </a:p>
        </p:txBody>
      </p:sp>
    </p:spTree>
    <p:extLst>
      <p:ext uri="{BB962C8B-B14F-4D97-AF65-F5344CB8AC3E}">
        <p14:creationId xmlns:p14="http://schemas.microsoft.com/office/powerpoint/2010/main" val="3563660742"/>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59F6-A3B1-110C-7CC3-21EB017ECFFA}"/>
              </a:ext>
            </a:extLst>
          </p:cNvPr>
          <p:cNvSpPr>
            <a:spLocks noGrp="1"/>
          </p:cNvSpPr>
          <p:nvPr>
            <p:ph type="title"/>
          </p:nvPr>
        </p:nvSpPr>
        <p:spPr>
          <a:xfrm>
            <a:off x="609600" y="704088"/>
            <a:ext cx="10972800" cy="797541"/>
          </a:xfrm>
        </p:spPr>
        <p:txBody>
          <a:bodyPr>
            <a:normAutofit/>
          </a:bodyPr>
          <a:lstStyle/>
          <a:p>
            <a:r>
              <a:rPr lang="en-US" sz="2700" b="0" i="0" dirty="0">
                <a:solidFill>
                  <a:srgbClr val="212529"/>
                </a:solidFill>
                <a:effectLst/>
                <a:latin typeface="Poppins" panose="00000500000000000000" pitchFamily="2" charset="0"/>
              </a:rPr>
              <a:t>The broad differences between the Authorizations</a:t>
            </a:r>
            <a:endParaRPr lang="en-IN" dirty="0"/>
          </a:p>
        </p:txBody>
      </p:sp>
      <p:sp>
        <p:nvSpPr>
          <p:cNvPr id="3" name="Text Placeholder 2">
            <a:extLst>
              <a:ext uri="{FF2B5EF4-FFF2-40B4-BE49-F238E27FC236}">
                <a16:creationId xmlns:a16="http://schemas.microsoft.com/office/drawing/2014/main" id="{CAAD3D44-F9B5-72A7-1DCC-15F393B4EBD2}"/>
              </a:ext>
            </a:extLst>
          </p:cNvPr>
          <p:cNvSpPr>
            <a:spLocks noGrp="1"/>
          </p:cNvSpPr>
          <p:nvPr>
            <p:ph type="body" idx="1"/>
          </p:nvPr>
        </p:nvSpPr>
        <p:spPr/>
        <p:txBody>
          <a:bodyPr/>
          <a:lstStyle/>
          <a:p>
            <a:r>
              <a:rPr lang="en-IN" dirty="0"/>
              <a:t>Advance authorisation			</a:t>
            </a:r>
          </a:p>
        </p:txBody>
      </p:sp>
      <p:sp>
        <p:nvSpPr>
          <p:cNvPr id="4" name="Text Placeholder 3">
            <a:extLst>
              <a:ext uri="{FF2B5EF4-FFF2-40B4-BE49-F238E27FC236}">
                <a16:creationId xmlns:a16="http://schemas.microsoft.com/office/drawing/2014/main" id="{D84D3380-C232-BF67-9013-C62EBC916E4F}"/>
              </a:ext>
            </a:extLst>
          </p:cNvPr>
          <p:cNvSpPr>
            <a:spLocks noGrp="1"/>
          </p:cNvSpPr>
          <p:nvPr>
            <p:ph type="body" sz="half" idx="3"/>
          </p:nvPr>
        </p:nvSpPr>
        <p:spPr/>
        <p:txBody>
          <a:bodyPr/>
          <a:lstStyle/>
          <a:p>
            <a:r>
              <a:rPr lang="en-IN" dirty="0"/>
              <a:t>Duty Free Import Authorisation</a:t>
            </a:r>
          </a:p>
          <a:p>
            <a:endParaRPr lang="en-IN" dirty="0"/>
          </a:p>
        </p:txBody>
      </p:sp>
      <p:sp>
        <p:nvSpPr>
          <p:cNvPr id="5" name="Content Placeholder 4">
            <a:extLst>
              <a:ext uri="{FF2B5EF4-FFF2-40B4-BE49-F238E27FC236}">
                <a16:creationId xmlns:a16="http://schemas.microsoft.com/office/drawing/2014/main" id="{F38B8FA2-A659-4320-EDA0-2BFCB438765B}"/>
              </a:ext>
            </a:extLst>
          </p:cNvPr>
          <p:cNvSpPr>
            <a:spLocks noGrp="1"/>
          </p:cNvSpPr>
          <p:nvPr>
            <p:ph sz="quarter" idx="2"/>
          </p:nvPr>
        </p:nvSpPr>
        <p:spPr/>
        <p:txBody>
          <a:bodyPr>
            <a:normAutofit fontScale="55000" lnSpcReduction="20000"/>
          </a:bodyPr>
          <a:lstStyle/>
          <a:p>
            <a:pPr>
              <a:lnSpc>
                <a:spcPct val="170000"/>
              </a:lnSpc>
            </a:pPr>
            <a:r>
              <a:rPr lang="en-US" b="0" i="0" dirty="0">
                <a:solidFill>
                  <a:srgbClr val="212529"/>
                </a:solidFill>
                <a:effectLst/>
                <a:latin typeface="Poppins" panose="00000500000000000000" pitchFamily="2" charset="0"/>
              </a:rPr>
              <a:t>AA is issued for import of inputs at Zero duty (para 4.03 and 4.14 of current </a:t>
            </a:r>
            <a:r>
              <a:rPr lang="en-US" dirty="0">
                <a:solidFill>
                  <a:srgbClr val="212529"/>
                </a:solidFill>
                <a:latin typeface="Poppins" panose="00000500000000000000" pitchFamily="2" charset="0"/>
              </a:rPr>
              <a:t>FTP 2015-20</a:t>
            </a:r>
            <a:endParaRPr lang="en-US" b="0" i="0" dirty="0">
              <a:solidFill>
                <a:srgbClr val="212529"/>
              </a:solidFill>
              <a:effectLst/>
              <a:latin typeface="Poppins" panose="00000500000000000000" pitchFamily="2" charset="0"/>
            </a:endParaRPr>
          </a:p>
          <a:p>
            <a:pPr>
              <a:lnSpc>
                <a:spcPct val="170000"/>
              </a:lnSpc>
            </a:pPr>
            <a:r>
              <a:rPr lang="en-US" b="0" i="0" dirty="0">
                <a:solidFill>
                  <a:srgbClr val="212529"/>
                </a:solidFill>
                <a:effectLst/>
                <a:latin typeface="Poppins" panose="00000500000000000000" pitchFamily="2" charset="0"/>
              </a:rPr>
              <a:t> It is granted prior to the completion of export obligation. </a:t>
            </a:r>
          </a:p>
          <a:p>
            <a:pPr>
              <a:lnSpc>
                <a:spcPct val="170000"/>
              </a:lnSpc>
            </a:pPr>
            <a:r>
              <a:rPr lang="en-US" b="0" i="0" dirty="0">
                <a:solidFill>
                  <a:srgbClr val="212529"/>
                </a:solidFill>
                <a:effectLst/>
                <a:latin typeface="Poppins" panose="00000500000000000000" pitchFamily="2" charset="0"/>
              </a:rPr>
              <a:t>The initial export obligation period is 18 months the minimum value addition (VA) required to be achieved is 15%. </a:t>
            </a:r>
          </a:p>
          <a:p>
            <a:pPr>
              <a:lnSpc>
                <a:spcPct val="170000"/>
              </a:lnSpc>
            </a:pPr>
            <a:r>
              <a:rPr lang="en-US" b="0" i="0" dirty="0">
                <a:solidFill>
                  <a:srgbClr val="212529"/>
                </a:solidFill>
                <a:effectLst/>
                <a:latin typeface="Poppins" panose="00000500000000000000" pitchFamily="2" charset="0"/>
              </a:rPr>
              <a:t>It is subject to actual user condition even after discharge of export obligation. </a:t>
            </a:r>
          </a:p>
          <a:p>
            <a:pPr>
              <a:lnSpc>
                <a:spcPct val="170000"/>
              </a:lnSpc>
            </a:pPr>
            <a:r>
              <a:rPr lang="en-US" b="0" i="0" dirty="0">
                <a:solidFill>
                  <a:srgbClr val="000000"/>
                </a:solidFill>
                <a:effectLst/>
                <a:latin typeface="raleway" pitchFamily="2" charset="0"/>
              </a:rPr>
              <a:t>Application Form ANF- 4A </a:t>
            </a:r>
          </a:p>
          <a:p>
            <a:pPr>
              <a:lnSpc>
                <a:spcPct val="170000"/>
              </a:lnSpc>
            </a:pPr>
            <a:r>
              <a:rPr lang="en-US" b="0" i="0" dirty="0">
                <a:solidFill>
                  <a:srgbClr val="000000"/>
                </a:solidFill>
                <a:effectLst/>
                <a:latin typeface="raleway" pitchFamily="2" charset="0"/>
              </a:rPr>
              <a:t>Fuel also allowed Eligible for SION/ Non SION goods</a:t>
            </a:r>
          </a:p>
          <a:p>
            <a:pPr>
              <a:lnSpc>
                <a:spcPct val="170000"/>
              </a:lnSpc>
            </a:pPr>
            <a:r>
              <a:rPr lang="en-IN" b="0" i="0" dirty="0">
                <a:solidFill>
                  <a:srgbClr val="000000"/>
                </a:solidFill>
                <a:effectLst/>
                <a:latin typeface="raleway" pitchFamily="2" charset="0"/>
              </a:rPr>
              <a:t>Scheme/ inputs never transferable</a:t>
            </a:r>
            <a:br>
              <a:rPr lang="en-US" dirty="0"/>
            </a:br>
            <a:endParaRPr lang="en-IN" dirty="0"/>
          </a:p>
        </p:txBody>
      </p:sp>
      <p:sp>
        <p:nvSpPr>
          <p:cNvPr id="6" name="Content Placeholder 5">
            <a:extLst>
              <a:ext uri="{FF2B5EF4-FFF2-40B4-BE49-F238E27FC236}">
                <a16:creationId xmlns:a16="http://schemas.microsoft.com/office/drawing/2014/main" id="{267EC91B-FF32-0953-C32D-FACA17E42593}"/>
              </a:ext>
            </a:extLst>
          </p:cNvPr>
          <p:cNvSpPr>
            <a:spLocks noGrp="1"/>
          </p:cNvSpPr>
          <p:nvPr>
            <p:ph sz="quarter" idx="4"/>
          </p:nvPr>
        </p:nvSpPr>
        <p:spPr/>
        <p:txBody>
          <a:bodyPr>
            <a:normAutofit fontScale="55000" lnSpcReduction="20000"/>
          </a:bodyPr>
          <a:lstStyle/>
          <a:p>
            <a:pPr>
              <a:lnSpc>
                <a:spcPct val="170000"/>
              </a:lnSpc>
            </a:pPr>
            <a:r>
              <a:rPr lang="en-US" b="0" i="0" dirty="0">
                <a:solidFill>
                  <a:srgbClr val="212529"/>
                </a:solidFill>
                <a:effectLst/>
                <a:latin typeface="Poppins" panose="00000500000000000000" pitchFamily="2" charset="0"/>
              </a:rPr>
              <a:t>On the other hand DFIA is issued for inputs from exemption of only basic customs duty after discharge of export obligation.</a:t>
            </a:r>
          </a:p>
          <a:p>
            <a:pPr>
              <a:lnSpc>
                <a:spcPct val="170000"/>
              </a:lnSpc>
            </a:pPr>
            <a:r>
              <a:rPr lang="en-US" b="0" i="0" dirty="0">
                <a:solidFill>
                  <a:srgbClr val="212529"/>
                </a:solidFill>
                <a:effectLst/>
                <a:latin typeface="Poppins" panose="00000500000000000000" pitchFamily="2" charset="0"/>
              </a:rPr>
              <a:t> The DFIA shall be granted only where Standard Input-</a:t>
            </a:r>
            <a:r>
              <a:rPr lang="en-US" b="0" i="0" dirty="0" err="1">
                <a:solidFill>
                  <a:srgbClr val="212529"/>
                </a:solidFill>
                <a:effectLst/>
                <a:latin typeface="Poppins" panose="00000500000000000000" pitchFamily="2" charset="0"/>
              </a:rPr>
              <a:t>Ouput</a:t>
            </a:r>
            <a:r>
              <a:rPr lang="en-US" b="0" i="0" dirty="0">
                <a:solidFill>
                  <a:srgbClr val="212529"/>
                </a:solidFill>
                <a:effectLst/>
                <a:latin typeface="Poppins" panose="00000500000000000000" pitchFamily="2" charset="0"/>
              </a:rPr>
              <a:t> </a:t>
            </a:r>
            <a:r>
              <a:rPr lang="en-US" b="0" i="0" dirty="0" err="1">
                <a:solidFill>
                  <a:srgbClr val="212529"/>
                </a:solidFill>
                <a:effectLst/>
                <a:latin typeface="Poppins" panose="00000500000000000000" pitchFamily="2" charset="0"/>
              </a:rPr>
              <a:t>Noms</a:t>
            </a:r>
            <a:r>
              <a:rPr lang="en-US" b="0" i="0" dirty="0">
                <a:solidFill>
                  <a:srgbClr val="212529"/>
                </a:solidFill>
                <a:effectLst/>
                <a:latin typeface="Poppins" panose="00000500000000000000" pitchFamily="2" charset="0"/>
              </a:rPr>
              <a:t> (SION ) are available. </a:t>
            </a:r>
          </a:p>
          <a:p>
            <a:pPr>
              <a:lnSpc>
                <a:spcPct val="170000"/>
              </a:lnSpc>
            </a:pPr>
            <a:r>
              <a:rPr lang="en-US" b="0" i="0" dirty="0">
                <a:solidFill>
                  <a:srgbClr val="212529"/>
                </a:solidFill>
                <a:effectLst/>
                <a:latin typeface="Poppins" panose="00000500000000000000" pitchFamily="2" charset="0"/>
              </a:rPr>
              <a:t>The minimum value addition (VA) of 20% shall be required to be achieved.</a:t>
            </a:r>
          </a:p>
          <a:p>
            <a:pPr>
              <a:lnSpc>
                <a:spcPct val="170000"/>
              </a:lnSpc>
            </a:pPr>
            <a:r>
              <a:rPr lang="en-US" b="0" i="0" dirty="0">
                <a:solidFill>
                  <a:srgbClr val="212529"/>
                </a:solidFill>
                <a:effectLst/>
                <a:latin typeface="Poppins" panose="00000500000000000000" pitchFamily="2" charset="0"/>
              </a:rPr>
              <a:t> The DFIA is transferable- DFIA or Goods imported under it are transferable. </a:t>
            </a:r>
          </a:p>
          <a:p>
            <a:pPr>
              <a:lnSpc>
                <a:spcPct val="170000"/>
              </a:lnSpc>
            </a:pPr>
            <a:r>
              <a:rPr lang="en-US" b="0" i="0" dirty="0">
                <a:solidFill>
                  <a:srgbClr val="212529"/>
                </a:solidFill>
                <a:effectLst/>
                <a:latin typeface="Poppins" panose="00000500000000000000" pitchFamily="2" charset="0"/>
              </a:rPr>
              <a:t>The validity of DFIA is 12 months from the date of issue.</a:t>
            </a:r>
          </a:p>
          <a:p>
            <a:pPr>
              <a:lnSpc>
                <a:spcPct val="170000"/>
              </a:lnSpc>
            </a:pPr>
            <a:r>
              <a:rPr lang="en-IN" b="0" i="0" dirty="0">
                <a:solidFill>
                  <a:srgbClr val="000000"/>
                </a:solidFill>
                <a:effectLst/>
                <a:latin typeface="raleway" pitchFamily="2" charset="0"/>
              </a:rPr>
              <a:t>Form ANF- 4G</a:t>
            </a:r>
            <a:endParaRPr lang="en-US" dirty="0">
              <a:solidFill>
                <a:srgbClr val="212529"/>
              </a:solidFill>
              <a:latin typeface="Poppins" panose="00000500000000000000" pitchFamily="2" charset="0"/>
            </a:endParaRPr>
          </a:p>
          <a:p>
            <a:pPr marL="0" indent="0">
              <a:lnSpc>
                <a:spcPct val="170000"/>
              </a:lnSpc>
              <a:buNone/>
            </a:pPr>
            <a:br>
              <a:rPr lang="en-US" dirty="0"/>
            </a:br>
            <a:endParaRPr lang="en-IN" dirty="0"/>
          </a:p>
        </p:txBody>
      </p:sp>
    </p:spTree>
    <p:extLst>
      <p:ext uri="{BB962C8B-B14F-4D97-AF65-F5344CB8AC3E}">
        <p14:creationId xmlns:p14="http://schemas.microsoft.com/office/powerpoint/2010/main" val="3097756012"/>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FEB9-7369-FB9F-8E14-7579A5C57AD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BBF63D6-866F-D1C5-D5D5-B28454B07108}"/>
              </a:ext>
            </a:extLst>
          </p:cNvPr>
          <p:cNvSpPr>
            <a:spLocks noGrp="1"/>
          </p:cNvSpPr>
          <p:nvPr>
            <p:ph idx="1"/>
          </p:nvPr>
        </p:nvSpPr>
        <p:spPr/>
        <p:txBody>
          <a:bodyPr>
            <a:normAutofit fontScale="77500" lnSpcReduction="20000"/>
          </a:bodyPr>
          <a:lstStyle/>
          <a:p>
            <a:pPr algn="ctr" eaLnBrk="1" hangingPunct="1">
              <a:lnSpc>
                <a:spcPct val="90000"/>
              </a:lnSpc>
              <a:spcBef>
                <a:spcPct val="0"/>
              </a:spcBef>
              <a:buFont typeface="Wingdings 2" panose="05020102010507070707" pitchFamily="18" charset="2"/>
              <a:buNone/>
            </a:pPr>
            <a:r>
              <a:rPr lang="en-US" altLang="en-US" sz="2800" b="1" dirty="0">
                <a:latin typeface="Times New Roman" panose="02020603050405020304" pitchFamily="18" charset="0"/>
                <a:cs typeface="Times New Roman" panose="02020603050405020304" pitchFamily="18" charset="0"/>
              </a:rPr>
              <a:t>Duty Free Import Authorization</a:t>
            </a:r>
          </a:p>
          <a:p>
            <a:pPr algn="ctr" eaLnBrk="1" hangingPunct="1">
              <a:lnSpc>
                <a:spcPct val="90000"/>
              </a:lnSpc>
              <a:spcBef>
                <a:spcPct val="0"/>
              </a:spcBef>
            </a:pPr>
            <a:endParaRPr lang="en-US" altLang="en-US" sz="2800" b="1" dirty="0">
              <a:latin typeface="Times New Roman" panose="02020603050405020304" pitchFamily="18" charset="0"/>
              <a:cs typeface="Times New Roman" panose="02020603050405020304" pitchFamily="18" charset="0"/>
              <a:sym typeface="Symbol" panose="05050102010706020507" pitchFamily="18" charset="2"/>
            </a:endParaRPr>
          </a:p>
          <a:p>
            <a:pPr algn="ctr" eaLnBrk="1" hangingPunct="1">
              <a:lnSpc>
                <a:spcPct val="90000"/>
              </a:lnSpc>
              <a:spcBef>
                <a:spcPct val="0"/>
              </a:spcBef>
              <a:buFont typeface="Wingdings 2" panose="05020102010507070707" pitchFamily="18" charset="2"/>
              <a:buNone/>
            </a:pP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a:t>
            </a:r>
          </a:p>
          <a:p>
            <a:pPr algn="ctr" eaLnBrk="1" hangingPunct="1">
              <a:lnSpc>
                <a:spcPct val="90000"/>
              </a:lnSpc>
              <a:spcBef>
                <a:spcPct val="0"/>
              </a:spcBef>
              <a:buFont typeface="Wingdings 2" panose="05020102010507070707" pitchFamily="18" charset="2"/>
              <a:buNone/>
            </a:pP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Is A Post Export Facility </a:t>
            </a:r>
          </a:p>
          <a:p>
            <a:pPr algn="ctr" eaLnBrk="1" hangingPunct="1">
              <a:lnSpc>
                <a:spcPct val="90000"/>
              </a:lnSpc>
              <a:spcBef>
                <a:spcPct val="0"/>
              </a:spcBef>
            </a:pPr>
            <a:endParaRPr lang="en-US" altLang="en-US" sz="2800" b="1" dirty="0">
              <a:latin typeface="Times New Roman" panose="02020603050405020304" pitchFamily="18" charset="0"/>
              <a:cs typeface="Times New Roman" panose="02020603050405020304" pitchFamily="18" charset="0"/>
              <a:sym typeface="Symbol" panose="05050102010706020507" pitchFamily="18" charset="2"/>
            </a:endParaRPr>
          </a:p>
          <a:p>
            <a:pPr algn="ctr" eaLnBrk="1" hangingPunct="1">
              <a:lnSpc>
                <a:spcPct val="90000"/>
              </a:lnSpc>
              <a:spcBef>
                <a:spcPct val="0"/>
              </a:spcBef>
              <a:buFont typeface="Wingdings 2" panose="05020102010507070707" pitchFamily="18" charset="2"/>
              <a:buNone/>
            </a:pP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a:t>
            </a:r>
            <a:endParaRPr lang="en-US" altLang="en-US" sz="2800" b="1" dirty="0">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Wingdings 2" panose="05020102010507070707" pitchFamily="18" charset="2"/>
              <a:buNone/>
            </a:pP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To Import Inputs</a:t>
            </a:r>
          </a:p>
          <a:p>
            <a:pPr algn="ctr" eaLnBrk="1" hangingPunct="1">
              <a:lnSpc>
                <a:spcPct val="90000"/>
              </a:lnSpc>
              <a:spcBef>
                <a:spcPct val="0"/>
              </a:spcBef>
            </a:pPr>
            <a:endParaRPr lang="en-US" altLang="en-US" sz="2800" b="1" dirty="0">
              <a:latin typeface="Times New Roman" panose="02020603050405020304" pitchFamily="18" charset="0"/>
              <a:cs typeface="Times New Roman" panose="02020603050405020304" pitchFamily="18" charset="0"/>
              <a:sym typeface="Symbol" panose="05050102010706020507" pitchFamily="18" charset="2"/>
            </a:endParaRPr>
          </a:p>
          <a:p>
            <a:pPr algn="ctr" eaLnBrk="1" hangingPunct="1">
              <a:lnSpc>
                <a:spcPct val="90000"/>
              </a:lnSpc>
              <a:spcBef>
                <a:spcPct val="0"/>
              </a:spcBef>
              <a:buFont typeface="Wingdings 2" panose="05020102010507070707" pitchFamily="18" charset="2"/>
              <a:buNone/>
            </a:pP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a:t>
            </a:r>
            <a:endParaRPr lang="en-US" altLang="en-US" sz="2800" b="1" dirty="0">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Wingdings 2" panose="05020102010507070707" pitchFamily="18" charset="2"/>
              <a:buNone/>
            </a:pP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Used In Manufacturer of Export product</a:t>
            </a:r>
          </a:p>
          <a:p>
            <a:pPr algn="ctr" eaLnBrk="1" hangingPunct="1">
              <a:lnSpc>
                <a:spcPct val="90000"/>
              </a:lnSpc>
              <a:spcBef>
                <a:spcPct val="0"/>
              </a:spcBef>
            </a:pPr>
            <a:endParaRPr lang="en-US" altLang="en-US" sz="2800" b="1" dirty="0">
              <a:latin typeface="Times New Roman" panose="02020603050405020304" pitchFamily="18" charset="0"/>
              <a:cs typeface="Times New Roman" panose="02020603050405020304" pitchFamily="18" charset="0"/>
              <a:sym typeface="Symbol" panose="05050102010706020507" pitchFamily="18" charset="2"/>
            </a:endParaRPr>
          </a:p>
          <a:p>
            <a:pPr algn="ctr" eaLnBrk="1" hangingPunct="1">
              <a:lnSpc>
                <a:spcPct val="90000"/>
              </a:lnSpc>
              <a:spcBef>
                <a:spcPct val="0"/>
              </a:spcBef>
              <a:buFont typeface="Wingdings 2" panose="05020102010507070707" pitchFamily="18" charset="2"/>
              <a:buNone/>
            </a:pP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a:t>
            </a:r>
            <a:endParaRPr lang="en-US" altLang="en-US" sz="2800" b="1" dirty="0">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Wingdings 2" panose="05020102010507070707" pitchFamily="18" charset="2"/>
              <a:buNone/>
            </a:pP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Without Payment Of Import Duty </a:t>
            </a:r>
          </a:p>
          <a:p>
            <a:pPr algn="ctr" eaLnBrk="1" hangingPunct="1">
              <a:lnSpc>
                <a:spcPct val="90000"/>
              </a:lnSpc>
              <a:spcBef>
                <a:spcPct val="0"/>
              </a:spcBef>
              <a:buFont typeface="Wingdings 2" panose="05020102010507070707" pitchFamily="18" charset="2"/>
              <a:buNone/>
            </a:pP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(Basic)</a:t>
            </a:r>
          </a:p>
          <a:p>
            <a:pPr algn="ctr" eaLnBrk="1" hangingPunct="1">
              <a:lnSpc>
                <a:spcPct val="90000"/>
              </a:lnSpc>
              <a:spcBef>
                <a:spcPct val="0"/>
              </a:spcBef>
            </a:pPr>
            <a:endParaRPr lang="en-US" altLang="en-US" sz="2800" b="1" dirty="0">
              <a:latin typeface="Times New Roman" panose="02020603050405020304" pitchFamily="18" charset="0"/>
              <a:cs typeface="Times New Roman" panose="02020603050405020304" pitchFamily="18" charset="0"/>
              <a:sym typeface="Symbol" panose="05050102010706020507" pitchFamily="18" charset="2"/>
            </a:endParaRPr>
          </a:p>
          <a:p>
            <a:pPr algn="ctr" eaLnBrk="1" hangingPunct="1">
              <a:lnSpc>
                <a:spcPct val="90000"/>
              </a:lnSpc>
              <a:spcBef>
                <a:spcPct val="0"/>
              </a:spcBef>
              <a:buFont typeface="Wingdings 2" panose="05020102010507070707" pitchFamily="18" charset="2"/>
              <a:buNone/>
            </a:pP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a:t>
            </a:r>
            <a:endParaRPr lang="en-US" altLang="en-US" sz="2800" b="1" dirty="0">
              <a:latin typeface="Times New Roman" panose="02020603050405020304" pitchFamily="18" charset="0"/>
              <a:cs typeface="Times New Roman" panose="02020603050405020304" pitchFamily="18" charset="0"/>
            </a:endParaRPr>
          </a:p>
          <a:p>
            <a:pPr algn="ctr" eaLnBrk="1" hangingPunct="1">
              <a:lnSpc>
                <a:spcPct val="90000"/>
              </a:lnSpc>
              <a:spcBef>
                <a:spcPct val="0"/>
              </a:spcBef>
              <a:buFont typeface="Wingdings 2" panose="05020102010507070707" pitchFamily="18" charset="2"/>
              <a:buNone/>
            </a:pPr>
            <a:r>
              <a:rPr lang="en-US" altLang="en-US" sz="2800" b="1" dirty="0">
                <a:latin typeface="Times New Roman" panose="02020603050405020304" pitchFamily="18" charset="0"/>
                <a:cs typeface="Times New Roman" panose="02020603050405020304" pitchFamily="18" charset="0"/>
                <a:sym typeface="Symbol" panose="05050102010706020507" pitchFamily="18" charset="2"/>
              </a:rPr>
              <a:t>Subject To 20% Value Addition</a:t>
            </a:r>
          </a:p>
          <a:p>
            <a:endParaRPr lang="en-IN" dirty="0"/>
          </a:p>
        </p:txBody>
      </p:sp>
    </p:spTree>
    <p:extLst>
      <p:ext uri="{BB962C8B-B14F-4D97-AF65-F5344CB8AC3E}">
        <p14:creationId xmlns:p14="http://schemas.microsoft.com/office/powerpoint/2010/main" val="3453357422"/>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96D4-0683-2C2C-3F4C-D4F3E0E7E308}"/>
              </a:ext>
            </a:extLst>
          </p:cNvPr>
          <p:cNvSpPr>
            <a:spLocks noGrp="1"/>
          </p:cNvSpPr>
          <p:nvPr>
            <p:ph type="title"/>
          </p:nvPr>
        </p:nvSpPr>
        <p:spPr/>
        <p:txBody>
          <a:bodyPr/>
          <a:lstStyle/>
          <a:p>
            <a:r>
              <a:rPr lang="en-IN" dirty="0"/>
              <a:t>FTA  - DFIA SCHEME</a:t>
            </a:r>
          </a:p>
        </p:txBody>
      </p:sp>
      <p:sp>
        <p:nvSpPr>
          <p:cNvPr id="3" name="Content Placeholder 2">
            <a:extLst>
              <a:ext uri="{FF2B5EF4-FFF2-40B4-BE49-F238E27FC236}">
                <a16:creationId xmlns:a16="http://schemas.microsoft.com/office/drawing/2014/main" id="{1913EE33-C337-9B64-8077-C4535F72A889}"/>
              </a:ext>
            </a:extLst>
          </p:cNvPr>
          <p:cNvSpPr>
            <a:spLocks noGrp="1"/>
          </p:cNvSpPr>
          <p:nvPr>
            <p:ph idx="1"/>
          </p:nvPr>
        </p:nvSpPr>
        <p:spPr>
          <a:xfrm>
            <a:off x="609600" y="1927091"/>
            <a:ext cx="10972800" cy="4389120"/>
          </a:xfrm>
        </p:spPr>
        <p:txBody>
          <a:bodyPr>
            <a:normAutofit/>
          </a:bodyPr>
          <a:lstStyle/>
          <a:p>
            <a:r>
              <a:rPr lang="en-IN" dirty="0"/>
              <a:t>This is covered under FTA from section 4.24 to 4.29</a:t>
            </a:r>
          </a:p>
          <a:p>
            <a:r>
              <a:rPr lang="en-US" sz="2800" dirty="0">
                <a:latin typeface="Times New Roman" panose="02020603050405020304" pitchFamily="18" charset="0"/>
                <a:cs typeface="Times New Roman" panose="02020603050405020304" pitchFamily="18" charset="0"/>
              </a:rPr>
              <a:t>a) Duty Free Import Authorisation is issued to allow duty free import of inputs. In addition, import of oil and catalyst which is consumed / </a:t>
            </a:r>
            <a:r>
              <a:rPr lang="en-US" sz="2800" dirty="0" err="1">
                <a:latin typeface="Times New Roman" panose="02020603050405020304" pitchFamily="18" charset="0"/>
                <a:cs typeface="Times New Roman" panose="02020603050405020304" pitchFamily="18" charset="0"/>
              </a:rPr>
              <a:t>utilised</a:t>
            </a:r>
            <a:r>
              <a:rPr lang="en-US" sz="2800" dirty="0">
                <a:latin typeface="Times New Roman" panose="02020603050405020304" pitchFamily="18" charset="0"/>
                <a:cs typeface="Times New Roman" panose="02020603050405020304" pitchFamily="18" charset="0"/>
              </a:rPr>
              <a:t> in the process of production of export product, may also be allowed.</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 Duty Free Import Authorisation Scheme shall not be available for</a:t>
            </a:r>
          </a:p>
          <a:p>
            <a:pPr marL="0" indent="0">
              <a:buNone/>
            </a:pPr>
            <a:r>
              <a:rPr lang="en-US" sz="2800" dirty="0">
                <a:latin typeface="Times New Roman" panose="02020603050405020304" pitchFamily="18" charset="0"/>
                <a:cs typeface="Times New Roman" panose="02020603050405020304" pitchFamily="18" charset="0"/>
              </a:rPr>
              <a:t>    import of raw sugar. </a:t>
            </a:r>
            <a:endParaRPr lang="en-IN"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764394527"/>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8881-03A0-655C-AAFD-2F9F32D92825}"/>
              </a:ext>
            </a:extLst>
          </p:cNvPr>
          <p:cNvSpPr>
            <a:spLocks noGrp="1"/>
          </p:cNvSpPr>
          <p:nvPr>
            <p:ph type="title"/>
          </p:nvPr>
        </p:nvSpPr>
        <p:spPr/>
        <p:txBody>
          <a:bodyPr/>
          <a:lstStyle/>
          <a:p>
            <a:r>
              <a:rPr lang="en-US" sz="5400" b="1" dirty="0"/>
              <a:t>FTP - </a:t>
            </a:r>
            <a:r>
              <a:rPr lang="en-IN" sz="5400" b="1" dirty="0"/>
              <a:t>4.27 - Eligibility </a:t>
            </a:r>
            <a:endParaRPr lang="en-IN" dirty="0"/>
          </a:p>
        </p:txBody>
      </p:sp>
      <p:sp>
        <p:nvSpPr>
          <p:cNvPr id="3" name="Content Placeholder 2">
            <a:extLst>
              <a:ext uri="{FF2B5EF4-FFF2-40B4-BE49-F238E27FC236}">
                <a16:creationId xmlns:a16="http://schemas.microsoft.com/office/drawing/2014/main" id="{14B59AB6-8AD7-CA9D-D03C-2DB353BF9F04}"/>
              </a:ext>
            </a:extLst>
          </p:cNvPr>
          <p:cNvSpPr>
            <a:spLocks noGrp="1"/>
          </p:cNvSpPr>
          <p:nvPr>
            <p:ph idx="1"/>
          </p:nvPr>
        </p:nvSpPr>
        <p:spPr/>
        <p:txBody>
          <a:bodyPr>
            <a:normAutofit fontScale="85000" lnSpcReduction="20000"/>
          </a:bodyPr>
          <a:lstStyle/>
          <a:p>
            <a:pPr marL="0" indent="0">
              <a:buNone/>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Duty Free Import Authorisation shall be issued on post export basis for products for which Standard Input Output Norms have been notified. </a:t>
            </a:r>
          </a:p>
          <a:p>
            <a:pPr marL="514350" indent="-514350">
              <a:buAutoNum type="romanLcParenBoth"/>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(ii) Merchant Exporter shall be required to mention name and address of supporting manufacturer of the export product on the export document viz. Shipping Bill/ Bill of Export / Tax Invoice for export prescribed under the GST rules.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(iii) Application is to be filed with concerned Regional Authority before effecting export under Duty Free Import Authorisation.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(iv) No Duty Free Import Authorisation shall be issued for an input which is subjected to pre-import condition or where SION prescribes ‘Actual User’ condition or Appendix-4J prescribes pre import</a:t>
            </a:r>
          </a:p>
          <a:p>
            <a:endParaRPr lang="en-IN" dirty="0"/>
          </a:p>
        </p:txBody>
      </p:sp>
    </p:spTree>
    <p:extLst>
      <p:ext uri="{BB962C8B-B14F-4D97-AF65-F5344CB8AC3E}">
        <p14:creationId xmlns:p14="http://schemas.microsoft.com/office/powerpoint/2010/main" val="3956440597"/>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5E7E-52F5-C0F4-C49D-AD462CCC57D7}"/>
              </a:ext>
            </a:extLst>
          </p:cNvPr>
          <p:cNvSpPr>
            <a:spLocks noGrp="1"/>
          </p:cNvSpPr>
          <p:nvPr>
            <p:ph type="title"/>
          </p:nvPr>
        </p:nvSpPr>
        <p:spPr/>
        <p:txBody>
          <a:bodyPr/>
          <a:lstStyle/>
          <a:p>
            <a:r>
              <a:rPr lang="en-US" sz="5400" b="1" dirty="0"/>
              <a:t>FTP - </a:t>
            </a:r>
            <a:r>
              <a:rPr lang="en-IN" sz="5400" b="1" dirty="0"/>
              <a:t>4.28 - Minimum Value Addition </a:t>
            </a:r>
            <a:endParaRPr lang="en-IN" dirty="0"/>
          </a:p>
        </p:txBody>
      </p:sp>
      <p:sp>
        <p:nvSpPr>
          <p:cNvPr id="3" name="Content Placeholder 2">
            <a:extLst>
              <a:ext uri="{FF2B5EF4-FFF2-40B4-BE49-F238E27FC236}">
                <a16:creationId xmlns:a16="http://schemas.microsoft.com/office/drawing/2014/main" id="{822AE786-AF41-CD22-23E7-15F980089870}"/>
              </a:ext>
            </a:extLst>
          </p:cNvPr>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Minimum value addition of 20% shall be required to be achieved.</a:t>
            </a:r>
            <a:endParaRPr lang="en-IN"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549692808"/>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5C4D-12E5-207E-71DD-5779543287D7}"/>
              </a:ext>
            </a:extLst>
          </p:cNvPr>
          <p:cNvSpPr>
            <a:spLocks noGrp="1"/>
          </p:cNvSpPr>
          <p:nvPr>
            <p:ph type="title"/>
          </p:nvPr>
        </p:nvSpPr>
        <p:spPr/>
        <p:txBody>
          <a:bodyPr>
            <a:normAutofit fontScale="90000"/>
          </a:bodyPr>
          <a:lstStyle/>
          <a:p>
            <a:r>
              <a:rPr lang="en-US" sz="5400" b="1" dirty="0"/>
              <a:t>FTP - 4.29 -  Validity &amp;Transferability of DFIA </a:t>
            </a:r>
            <a:endParaRPr lang="en-IN" dirty="0"/>
          </a:p>
        </p:txBody>
      </p:sp>
      <p:sp>
        <p:nvSpPr>
          <p:cNvPr id="3" name="Content Placeholder 2">
            <a:extLst>
              <a:ext uri="{FF2B5EF4-FFF2-40B4-BE49-F238E27FC236}">
                <a16:creationId xmlns:a16="http://schemas.microsoft.com/office/drawing/2014/main" id="{AC6414CE-3056-CE0E-1166-067D1CDADDA9}"/>
              </a:ext>
            </a:extLst>
          </p:cNvPr>
          <p:cNvSpPr>
            <a:spLocks noGrp="1"/>
          </p:cNvSpPr>
          <p:nvPr>
            <p:ph idx="1"/>
          </p:nvPr>
        </p:nvSpPr>
        <p:spPr/>
        <p:txBody>
          <a:bodyPr/>
          <a:lstStyle/>
          <a:p>
            <a:pPr marL="0" indent="0">
              <a:buNone/>
            </a:pP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Applicant shall file online application to Regional Authority concerned before starting export under DFIA.</a:t>
            </a:r>
          </a:p>
          <a:p>
            <a:pPr marL="514350" indent="-514350">
              <a:buAutoNum type="romanLcParenBoth"/>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(ii) Export shall be completed within 12 months from the date of online filing of application and generation of file number.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(iii) While doing export/supply, applicant shall indicate file number on the export /supply documents viz. Shipping Bill / / Bill of Export / Tax invoice for supply prescribed under GST rules. </a:t>
            </a:r>
            <a:endParaRPr lang="en-IN"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400048373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82ED-04D4-F0E7-77E7-5BE90BAA3B65}"/>
              </a:ext>
            </a:extLst>
          </p:cNvPr>
          <p:cNvSpPr>
            <a:spLocks noGrp="1"/>
          </p:cNvSpPr>
          <p:nvPr>
            <p:ph type="title"/>
          </p:nvPr>
        </p:nvSpPr>
        <p:spPr/>
        <p:txBody>
          <a:bodyPr/>
          <a:lstStyle/>
          <a:p>
            <a:r>
              <a:rPr lang="en-IN" dirty="0"/>
              <a:t>What is Customs??</a:t>
            </a:r>
          </a:p>
        </p:txBody>
      </p:sp>
      <p:sp>
        <p:nvSpPr>
          <p:cNvPr id="3" name="Content Placeholder 2">
            <a:extLst>
              <a:ext uri="{FF2B5EF4-FFF2-40B4-BE49-F238E27FC236}">
                <a16:creationId xmlns:a16="http://schemas.microsoft.com/office/drawing/2014/main" id="{22DBE0ED-3129-3925-1D46-23307B2C6C6C}"/>
              </a:ext>
            </a:extLst>
          </p:cNvPr>
          <p:cNvSpPr>
            <a:spLocks noGrp="1"/>
          </p:cNvSpPr>
          <p:nvPr>
            <p:ph idx="1"/>
          </p:nvPr>
        </p:nvSpPr>
        <p:spPr/>
        <p:txBody>
          <a:bodyPr>
            <a:normAutofit/>
          </a:bodyPr>
          <a:lstStyle/>
          <a:p>
            <a:pPr>
              <a:lnSpc>
                <a:spcPct val="150000"/>
              </a:lnSpc>
            </a:pPr>
            <a:r>
              <a:rPr lang="en-US" b="0" i="0" dirty="0">
                <a:solidFill>
                  <a:srgbClr val="FF0000"/>
                </a:solidFill>
                <a:effectLst/>
                <a:latin typeface="arial" panose="020B0604020202020204" pitchFamily="34" charset="0"/>
              </a:rPr>
              <a:t>Customs</a:t>
            </a:r>
            <a:r>
              <a:rPr lang="en-US" b="0" i="0" dirty="0">
                <a:solidFill>
                  <a:srgbClr val="4D5156"/>
                </a:solidFill>
                <a:effectLst/>
                <a:latin typeface="arial" panose="020B0604020202020204" pitchFamily="34" charset="0"/>
              </a:rPr>
              <a:t> is an authority or agency in a country responsible for collecting tariffs and for controlling the flow of goods, including animals, transports, personal effects, and hazardous items, into and out of a country.</a:t>
            </a:r>
          </a:p>
          <a:p>
            <a:endParaRPr lang="en-IN" dirty="0"/>
          </a:p>
        </p:txBody>
      </p:sp>
    </p:spTree>
    <p:extLst>
      <p:ext uri="{BB962C8B-B14F-4D97-AF65-F5344CB8AC3E}">
        <p14:creationId xmlns:p14="http://schemas.microsoft.com/office/powerpoint/2010/main" val="166430666"/>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6742-3E69-66B4-BB4C-639EFB2877A1}"/>
              </a:ext>
            </a:extLst>
          </p:cNvPr>
          <p:cNvSpPr>
            <a:spLocks noGrp="1"/>
          </p:cNvSpPr>
          <p:nvPr>
            <p:ph type="title"/>
          </p:nvPr>
        </p:nvSpPr>
        <p:spPr>
          <a:xfrm>
            <a:off x="609600" y="704088"/>
            <a:ext cx="10972800" cy="520705"/>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09F1922A-CECB-A314-EBC3-0F5BC4DD13C9}"/>
              </a:ext>
            </a:extLst>
          </p:cNvPr>
          <p:cNvSpPr>
            <a:spLocks noGrp="1"/>
          </p:cNvSpPr>
          <p:nvPr>
            <p:ph idx="1"/>
          </p:nvPr>
        </p:nvSpPr>
        <p:spPr>
          <a:xfrm>
            <a:off x="609600" y="1224793"/>
            <a:ext cx="10972800" cy="5310231"/>
          </a:xfrm>
        </p:spPr>
        <p:txBody>
          <a:bodyPr>
            <a:normAutofit fontScale="62500" lnSpcReduction="20000"/>
          </a:bodyPr>
          <a:lstStyle/>
          <a:p>
            <a:pPr marL="0" indent="0">
              <a:lnSpc>
                <a:spcPct val="170000"/>
              </a:lnSpc>
              <a:buNone/>
            </a:pPr>
            <a:r>
              <a:rPr lang="en-US" sz="2800" dirty="0">
                <a:latin typeface="Times New Roman" panose="02020603050405020304" pitchFamily="18" charset="0"/>
                <a:cs typeface="Times New Roman" panose="02020603050405020304" pitchFamily="18" charset="0"/>
              </a:rPr>
              <a:t>(iv) In terms of Para 4.12 of FTP, Wherever SION permits use of either (a) a generic input or (b) alternative input, the specific input together with quantity [which has been used in manufacturing the export product] should be indicated / endorsed in the relevant Shipping Bill / Bill of Export / Tax invoice for supply prescribed under GST rules . Only such inputs may be permitted for import in the </a:t>
            </a:r>
            <a:r>
              <a:rPr lang="en-US" sz="2800" dirty="0" err="1">
                <a:latin typeface="Times New Roman" panose="02020603050405020304" pitchFamily="18" charset="0"/>
                <a:cs typeface="Times New Roman" panose="02020603050405020304" pitchFamily="18" charset="0"/>
              </a:rPr>
              <a:t>authorisation</a:t>
            </a:r>
            <a:r>
              <a:rPr lang="en-US" sz="2800" dirty="0">
                <a:latin typeface="Times New Roman" panose="02020603050405020304" pitchFamily="18" charset="0"/>
                <a:cs typeface="Times New Roman" panose="02020603050405020304" pitchFamily="18" charset="0"/>
              </a:rPr>
              <a:t> in proportion to the quantity of these inputs actually used/consumed in production, within overall quantity against such generic input/alternative input. </a:t>
            </a:r>
          </a:p>
          <a:p>
            <a:pPr marL="0" indent="0">
              <a:lnSpc>
                <a:spcPct val="170000"/>
              </a:lnSpc>
              <a:buNone/>
            </a:pPr>
            <a:endParaRPr lang="en-US" sz="2800" dirty="0">
              <a:latin typeface="Times New Roman" panose="02020603050405020304" pitchFamily="18" charset="0"/>
              <a:cs typeface="Times New Roman" panose="02020603050405020304" pitchFamily="18" charset="0"/>
            </a:endParaRPr>
          </a:p>
          <a:p>
            <a:pPr marL="0" indent="0">
              <a:lnSpc>
                <a:spcPct val="170000"/>
              </a:lnSpc>
              <a:buNone/>
            </a:pPr>
            <a:r>
              <a:rPr lang="en-US" sz="2800" dirty="0">
                <a:latin typeface="Times New Roman" panose="02020603050405020304" pitchFamily="18" charset="0"/>
                <a:cs typeface="Times New Roman" panose="02020603050405020304" pitchFamily="18" charset="0"/>
              </a:rPr>
              <a:t>(v) In addition, if in any SION, a single quantity has been indicated against a number of inputs (more than one input), then quantities of such inputs to be permitted for import shall be in proportion to the quantity of these inputs actually used/consumed in production and declared in Shipping Bill / Bill of Export / Tax invoice for supply prescribed under GST rules within overall quantity against such group of inputs. Proportion of these inputs actually used/consumed in production of export product shall be clearly indicated in Shipping Bill / Bill of Export / Tax invoice for supply prescribed under GST rules. </a:t>
            </a:r>
            <a:endParaRPr lang="en-IN"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887519318"/>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1C72-9AA3-B01E-3DE5-982515FFEE3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05FB528-CF56-7263-850C-6B22302CF780}"/>
              </a:ext>
            </a:extLst>
          </p:cNvPr>
          <p:cNvSpPr>
            <a:spLocks noGrp="1"/>
          </p:cNvSpPr>
          <p:nvPr>
            <p:ph idx="1"/>
          </p:nvPr>
        </p:nvSpPr>
        <p:spPr/>
        <p:txBody>
          <a:bodyPr/>
          <a:lstStyle/>
          <a:p>
            <a:pPr marL="0" indent="0">
              <a:buNone/>
            </a:pPr>
            <a:r>
              <a:rPr lang="en-US" sz="2800" dirty="0">
                <a:latin typeface="Times New Roman" panose="02020603050405020304" pitchFamily="18" charset="0"/>
                <a:cs typeface="Times New Roman" panose="02020603050405020304" pitchFamily="18" charset="0"/>
              </a:rPr>
              <a:t>(vi) Separate DFIA shall be issued for each SION and each port.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(vii) Exports under DFIA shall be made from a single port as mentioned in paragraph 4.37 of Handbook of Procedures.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(viii) Regional Authority shall issue transferable DFIA with a validity of 12 months from the date of issue. No further revalidation shall be granted by Regional Authority. </a:t>
            </a:r>
            <a:endParaRPr lang="en-IN"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697533984"/>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A6B0-27CA-AF0F-43F3-5573AAF4D68B}"/>
              </a:ext>
            </a:extLst>
          </p:cNvPr>
          <p:cNvSpPr>
            <a:spLocks noGrp="1"/>
          </p:cNvSpPr>
          <p:nvPr>
            <p:ph type="title"/>
          </p:nvPr>
        </p:nvSpPr>
        <p:spPr/>
        <p:txBody>
          <a:bodyPr>
            <a:normAutofit/>
          </a:bodyPr>
          <a:lstStyle/>
          <a:p>
            <a:r>
              <a:rPr lang="en-US" sz="4000" b="1" dirty="0"/>
              <a:t>HBPV.1 – 4.51 – Maintenance of Proper Accounts</a:t>
            </a:r>
            <a:endParaRPr lang="en-IN" sz="4000" dirty="0"/>
          </a:p>
        </p:txBody>
      </p:sp>
      <p:sp>
        <p:nvSpPr>
          <p:cNvPr id="3" name="Content Placeholder 2">
            <a:extLst>
              <a:ext uri="{FF2B5EF4-FFF2-40B4-BE49-F238E27FC236}">
                <a16:creationId xmlns:a16="http://schemas.microsoft.com/office/drawing/2014/main" id="{618140F0-06FD-BA11-4503-A227E346A228}"/>
              </a:ext>
            </a:extLst>
          </p:cNvPr>
          <p:cNvSpPr>
            <a:spLocks noGrp="1"/>
          </p:cNvSpPr>
          <p:nvPr>
            <p:ph idx="1"/>
          </p:nvPr>
        </p:nvSpPr>
        <p:spPr>
          <a:xfrm>
            <a:off x="609600" y="1935479"/>
            <a:ext cx="10972800" cy="4591155"/>
          </a:xfrm>
        </p:spPr>
        <p:txBody>
          <a:bodyPr>
            <a:normAutofit fontScale="77500" lnSpcReduction="20000"/>
          </a:bodyPr>
          <a:lstStyle/>
          <a:p>
            <a:pPr>
              <a:lnSpc>
                <a:spcPct val="160000"/>
              </a:lnSpc>
            </a:pPr>
            <a:r>
              <a:rPr lang="en-US" sz="2800" dirty="0">
                <a:latin typeface="Times New Roman" panose="02020603050405020304" pitchFamily="18" charset="0"/>
                <a:cs typeface="Times New Roman" panose="02020603050405020304" pitchFamily="18" charset="0"/>
              </a:rPr>
              <a:t>Every Advance Authorization holder shall maintain a true and proper account of consumption and utilization of duty free imported / domestically procured goods against each authorization as prescribed in Appendix 4H or 4I, as applicable. </a:t>
            </a:r>
          </a:p>
          <a:p>
            <a:pPr>
              <a:lnSpc>
                <a:spcPct val="160000"/>
              </a:lnSpc>
            </a:pPr>
            <a:r>
              <a:rPr lang="en-US" sz="2800" dirty="0">
                <a:latin typeface="Times New Roman" panose="02020603050405020304" pitchFamily="18" charset="0"/>
                <a:cs typeface="Times New Roman" panose="02020603050405020304" pitchFamily="18" charset="0"/>
              </a:rPr>
              <a:t>These records are required to be sent to the concerned Regional Authority at the beginning of each licensing year for all those authorizations, which have been redeemed in previous licensing year.</a:t>
            </a:r>
          </a:p>
          <a:p>
            <a:pPr>
              <a:lnSpc>
                <a:spcPct val="160000"/>
              </a:lnSpc>
            </a:pPr>
            <a:r>
              <a:rPr lang="en-US" sz="2800" dirty="0">
                <a:latin typeface="Times New Roman" panose="02020603050405020304" pitchFamily="18" charset="0"/>
                <a:cs typeface="Times New Roman" panose="02020603050405020304" pitchFamily="18" charset="0"/>
              </a:rPr>
              <a:t>However, these records in said format are required to be submitted for authorizations issued on or after 13-5-2005. </a:t>
            </a:r>
          </a:p>
          <a:p>
            <a:pPr>
              <a:lnSpc>
                <a:spcPct val="160000"/>
              </a:lnSpc>
            </a:pPr>
            <a:r>
              <a:rPr lang="en-US" sz="2800" dirty="0">
                <a:latin typeface="Times New Roman" panose="02020603050405020304" pitchFamily="18" charset="0"/>
                <a:cs typeface="Times New Roman" panose="02020603050405020304" pitchFamily="18" charset="0"/>
              </a:rPr>
              <a:t>Such records should be preserved for a period of at least three years from date of redemption. </a:t>
            </a:r>
            <a:endParaRPr lang="en-IN" sz="2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256465162"/>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BC80-D405-3CBB-59EA-558455E7F47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162D017-642B-0804-5EF0-F2F2B3402778}"/>
              </a:ext>
            </a:extLst>
          </p:cNvPr>
          <p:cNvSpPr>
            <a:spLocks noGrp="1"/>
          </p:cNvSpPr>
          <p:nvPr>
            <p:ph idx="1"/>
          </p:nvPr>
        </p:nvSpPr>
        <p:spPr/>
        <p:txBody>
          <a:bodyPr>
            <a:normAutofit fontScale="92500" lnSpcReduction="20000"/>
          </a:bodyPr>
          <a:lstStyle/>
          <a:p>
            <a:pPr algn="just">
              <a:lnSpc>
                <a:spcPct val="150000"/>
              </a:lnSpc>
            </a:pPr>
            <a:r>
              <a:rPr lang="en-IN" sz="2800" dirty="0">
                <a:latin typeface="Times New Roman" panose="02020603050405020304" pitchFamily="18" charset="0"/>
                <a:cs typeface="Times New Roman" panose="02020603050405020304" pitchFamily="18" charset="0"/>
              </a:rPr>
              <a:t>Original DFIA holder shall maintain a true and proper account of consumption and utilization of duty free imported / domestically procured goods against each authorization as prescribed in Appendix 4H.</a:t>
            </a:r>
          </a:p>
          <a:p>
            <a:pPr algn="just">
              <a:lnSpc>
                <a:spcPct val="150000"/>
              </a:lnSpc>
            </a:pPr>
            <a:r>
              <a:rPr lang="en-IN" sz="2800" dirty="0">
                <a:latin typeface="Times New Roman" panose="02020603050405020304" pitchFamily="18" charset="0"/>
                <a:cs typeface="Times New Roman" panose="02020603050405020304" pitchFamily="18" charset="0"/>
              </a:rPr>
              <a:t> These records are required to be sent to Regional Authority concerned along with request for bond waiver / redemption / discharge of export obligation / transferability. </a:t>
            </a:r>
          </a:p>
          <a:p>
            <a:pPr algn="just">
              <a:lnSpc>
                <a:spcPct val="150000"/>
              </a:lnSpc>
            </a:pPr>
            <a:r>
              <a:rPr lang="en-IN" sz="2800" dirty="0">
                <a:latin typeface="Times New Roman" panose="02020603050405020304" pitchFamily="18" charset="0"/>
                <a:cs typeface="Times New Roman" panose="02020603050405020304" pitchFamily="18" charset="0"/>
              </a:rPr>
              <a:t>Such records be preserved for a period of at least three years from date of redemption. </a:t>
            </a:r>
          </a:p>
          <a:p>
            <a:pPr algn="just">
              <a:lnSpc>
                <a:spcPct val="150000"/>
              </a:lnSpc>
            </a:pPr>
            <a:endParaRPr lang="en-IN" dirty="0"/>
          </a:p>
        </p:txBody>
      </p:sp>
    </p:spTree>
    <p:extLst>
      <p:ext uri="{BB962C8B-B14F-4D97-AF65-F5344CB8AC3E}">
        <p14:creationId xmlns:p14="http://schemas.microsoft.com/office/powerpoint/2010/main" val="2774295701"/>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CF6A0-118E-802F-7321-2C0BD0934E3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468F471-E5A2-6B33-0677-1C98DDCB2776}"/>
              </a:ext>
            </a:extLst>
          </p:cNvPr>
          <p:cNvSpPr>
            <a:spLocks noGrp="1"/>
          </p:cNvSpPr>
          <p:nvPr>
            <p:ph idx="1"/>
          </p:nvPr>
        </p:nvSpPr>
        <p:spPr/>
        <p:txBody>
          <a:bodyPr>
            <a:normAutofit fontScale="92500" lnSpcReduction="20000"/>
          </a:bodyPr>
          <a:lstStyle/>
          <a:p>
            <a:r>
              <a:rPr lang="en-US" sz="2800" dirty="0">
                <a:latin typeface="Times New Roman" panose="02020603050405020304" pitchFamily="18" charset="0"/>
                <a:cs typeface="Times New Roman" panose="02020603050405020304" pitchFamily="18" charset="0"/>
              </a:rPr>
              <a:t>Advance Authorization is subject to Actual User Condition, where as DFIA is not subject to Actual User Condition.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Advance Authorization is “Pre-Export” Incentive. DFIA is “Post-Export” Incentive.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“Value Addition” applicable is 15% under Advance Authorization where as it is 20% under DFIA.</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Advance Authorization facility is available where “</a:t>
            </a:r>
            <a:r>
              <a:rPr lang="en-US" sz="2800" dirty="0" err="1">
                <a:latin typeface="Times New Roman" panose="02020603050405020304" pitchFamily="18" charset="0"/>
                <a:cs typeface="Times New Roman" panose="02020603050405020304" pitchFamily="18" charset="0"/>
              </a:rPr>
              <a:t>SION”are</a:t>
            </a:r>
            <a:r>
              <a:rPr lang="en-US" sz="2800" dirty="0">
                <a:latin typeface="Times New Roman" panose="02020603050405020304" pitchFamily="18" charset="0"/>
                <a:cs typeface="Times New Roman" panose="02020603050405020304" pitchFamily="18" charset="0"/>
              </a:rPr>
              <a:t> existing under ad-hoc norms and under Self – Ratification Scheme. DFIA is only applicable if “SION” exist. </a:t>
            </a:r>
          </a:p>
          <a:p>
            <a:endParaRPr lang="en-IN" dirty="0"/>
          </a:p>
        </p:txBody>
      </p:sp>
    </p:spTree>
    <p:extLst>
      <p:ext uri="{BB962C8B-B14F-4D97-AF65-F5344CB8AC3E}">
        <p14:creationId xmlns:p14="http://schemas.microsoft.com/office/powerpoint/2010/main" val="2068172061"/>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F7BBB-8E21-5DB8-FC79-4F8E2DD08E5D}"/>
              </a:ext>
            </a:extLst>
          </p:cNvPr>
          <p:cNvSpPr>
            <a:spLocks noGrp="1"/>
          </p:cNvSpPr>
          <p:nvPr>
            <p:ph type="title"/>
          </p:nvPr>
        </p:nvSpPr>
        <p:spPr>
          <a:xfrm>
            <a:off x="617989" y="2625753"/>
            <a:ext cx="11074400" cy="1325461"/>
          </a:xfrm>
        </p:spPr>
        <p:txBody>
          <a:bodyPr/>
          <a:lstStyle/>
          <a:p>
            <a:pPr algn="ctr"/>
            <a:r>
              <a:rPr lang="en-IN" b="1" dirty="0"/>
              <a:t>EPCG</a:t>
            </a:r>
          </a:p>
        </p:txBody>
      </p:sp>
    </p:spTree>
    <p:extLst>
      <p:ext uri="{BB962C8B-B14F-4D97-AF65-F5344CB8AC3E}">
        <p14:creationId xmlns:p14="http://schemas.microsoft.com/office/powerpoint/2010/main" val="851348227"/>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BF14A-5912-13DD-C132-EB6337135305}"/>
              </a:ext>
            </a:extLst>
          </p:cNvPr>
          <p:cNvSpPr>
            <a:spLocks noGrp="1"/>
          </p:cNvSpPr>
          <p:nvPr>
            <p:ph type="title"/>
          </p:nvPr>
        </p:nvSpPr>
        <p:spPr>
          <a:xfrm>
            <a:off x="609600" y="931178"/>
            <a:ext cx="10972800" cy="915910"/>
          </a:xfrm>
        </p:spPr>
        <p:txBody>
          <a:bodyPr>
            <a:normAutofit fontScale="90000"/>
          </a:bodyPr>
          <a:lstStyle/>
          <a:p>
            <a:br>
              <a:rPr lang="en-US" altLang="en-US" sz="2200" b="1" i="1" u="sng" dirty="0">
                <a:solidFill>
                  <a:srgbClr val="0070C0"/>
                </a:solidFill>
                <a:latin typeface="Algerian" panose="04020705040A02060702" pitchFamily="82" charset="0"/>
              </a:rPr>
            </a:br>
            <a:br>
              <a:rPr lang="en-US" altLang="en-US" sz="2200" b="1" i="1" u="sng" dirty="0">
                <a:solidFill>
                  <a:srgbClr val="0070C0"/>
                </a:solidFill>
                <a:latin typeface="Algerian" panose="04020705040A02060702" pitchFamily="82" charset="0"/>
              </a:rPr>
            </a:br>
            <a:br>
              <a:rPr lang="en-US" altLang="en-US" sz="2200" b="1" i="1" u="sng" dirty="0">
                <a:solidFill>
                  <a:srgbClr val="0070C0"/>
                </a:solidFill>
                <a:latin typeface="Algerian" panose="04020705040A02060702" pitchFamily="82" charset="0"/>
              </a:rPr>
            </a:br>
            <a:br>
              <a:rPr lang="en-US" altLang="en-US" sz="2200" b="1" i="1" u="sng" dirty="0">
                <a:solidFill>
                  <a:srgbClr val="0070C0"/>
                </a:solidFill>
                <a:latin typeface="Algerian" panose="04020705040A02060702" pitchFamily="82" charset="0"/>
              </a:rPr>
            </a:br>
            <a:br>
              <a:rPr lang="en-US" altLang="en-US" sz="2200" b="1" i="1" u="sng" dirty="0">
                <a:solidFill>
                  <a:srgbClr val="0070C0"/>
                </a:solidFill>
                <a:latin typeface="Algerian" panose="04020705040A02060702" pitchFamily="82" charset="0"/>
              </a:rPr>
            </a:br>
            <a:r>
              <a:rPr lang="en-US" altLang="en-US" sz="2200" b="1" i="1" u="sng" dirty="0">
                <a:solidFill>
                  <a:srgbClr val="0070C0"/>
                </a:solidFill>
                <a:latin typeface="Algerian" panose="04020705040A02060702" pitchFamily="82" charset="0"/>
              </a:rPr>
              <a:t>EXPORT PROMOTION CAPITAL GOODS SCHEME</a:t>
            </a:r>
            <a:br>
              <a:rPr lang="en-US" altLang="en-US" sz="5400" b="1" i="1" u="sng" dirty="0">
                <a:solidFill>
                  <a:srgbClr val="0070C0"/>
                </a:solidFill>
                <a:latin typeface="Algerian" panose="04020705040A02060702" pitchFamily="82" charset="0"/>
              </a:rPr>
            </a:br>
            <a:endParaRPr lang="en-IN" dirty="0"/>
          </a:p>
        </p:txBody>
      </p:sp>
      <p:sp>
        <p:nvSpPr>
          <p:cNvPr id="3" name="Content Placeholder 2">
            <a:extLst>
              <a:ext uri="{FF2B5EF4-FFF2-40B4-BE49-F238E27FC236}">
                <a16:creationId xmlns:a16="http://schemas.microsoft.com/office/drawing/2014/main" id="{F1F6A12A-6A41-70B9-787B-C9B4896C9F61}"/>
              </a:ext>
            </a:extLst>
          </p:cNvPr>
          <p:cNvSpPr>
            <a:spLocks noGrp="1"/>
          </p:cNvSpPr>
          <p:nvPr>
            <p:ph idx="1"/>
          </p:nvPr>
        </p:nvSpPr>
        <p:spPr/>
        <p:txBody>
          <a:bodyPr>
            <a:normAutofit fontScale="92500" lnSpcReduction="20000"/>
          </a:bodyPr>
          <a:lstStyle/>
          <a:p>
            <a:pPr marL="0" indent="0" algn="ctr" eaLnBrk="1" hangingPunct="1">
              <a:buNone/>
              <a:defRPr/>
            </a:pPr>
            <a:r>
              <a:rPr lang="en-US" sz="2800" b="1" dirty="0">
                <a:latin typeface="+mn-lt"/>
              </a:rPr>
              <a:t>E.P.C.G</a:t>
            </a:r>
            <a:endParaRPr lang="en-US" sz="2800" b="1" dirty="0">
              <a:latin typeface="+mn-lt"/>
              <a:sym typeface="Symbol" pitchFamily="18" charset="2"/>
            </a:endParaRPr>
          </a:p>
          <a:p>
            <a:pPr marL="0" indent="0" algn="ctr" eaLnBrk="1" hangingPunct="1">
              <a:buNone/>
              <a:defRPr/>
            </a:pPr>
            <a:r>
              <a:rPr lang="en-US" sz="2800" b="1" dirty="0">
                <a:latin typeface="+mn-lt"/>
                <a:sym typeface="Symbol" pitchFamily="18" charset="2"/>
              </a:rPr>
              <a:t></a:t>
            </a:r>
            <a:endParaRPr lang="en-US" sz="2800" b="1" dirty="0">
              <a:latin typeface="+mn-lt"/>
            </a:endParaRPr>
          </a:p>
          <a:p>
            <a:pPr marL="0" indent="0" algn="ctr" eaLnBrk="1" hangingPunct="1">
              <a:buNone/>
              <a:defRPr/>
            </a:pPr>
            <a:r>
              <a:rPr lang="en-US" sz="2800" b="1" dirty="0">
                <a:latin typeface="+mn-lt"/>
                <a:sym typeface="Symbol" pitchFamily="18" charset="2"/>
              </a:rPr>
              <a:t>Is A Facility To Import</a:t>
            </a:r>
          </a:p>
          <a:p>
            <a:pPr marL="0" indent="0" algn="ctr" eaLnBrk="1" hangingPunct="1">
              <a:buNone/>
              <a:defRPr/>
            </a:pPr>
            <a:r>
              <a:rPr lang="en-US" sz="2800" b="1" dirty="0">
                <a:latin typeface="+mn-lt"/>
                <a:sym typeface="Symbol" pitchFamily="18" charset="2"/>
              </a:rPr>
              <a:t></a:t>
            </a:r>
            <a:endParaRPr lang="en-US" sz="2800" b="1" dirty="0">
              <a:latin typeface="+mn-lt"/>
            </a:endParaRPr>
          </a:p>
          <a:p>
            <a:pPr marL="0" indent="0" algn="ctr" eaLnBrk="1" hangingPunct="1">
              <a:buNone/>
              <a:defRPr/>
            </a:pPr>
            <a:r>
              <a:rPr lang="en-US" sz="2800" b="1" dirty="0">
                <a:latin typeface="+mn-lt"/>
                <a:sym typeface="Symbol" pitchFamily="18" charset="2"/>
              </a:rPr>
              <a:t>Capital Goods (New)</a:t>
            </a:r>
          </a:p>
          <a:p>
            <a:pPr marL="0" indent="0" algn="ctr" eaLnBrk="1" hangingPunct="1">
              <a:buNone/>
              <a:defRPr/>
            </a:pPr>
            <a:r>
              <a:rPr lang="en-US" sz="2800" b="1" dirty="0">
                <a:latin typeface="+mn-lt"/>
                <a:sym typeface="Symbol" pitchFamily="18" charset="2"/>
              </a:rPr>
              <a:t></a:t>
            </a:r>
            <a:endParaRPr lang="en-US" sz="2800" b="1" dirty="0">
              <a:latin typeface="+mn-lt"/>
            </a:endParaRPr>
          </a:p>
          <a:p>
            <a:pPr marL="0" indent="0" algn="ctr" eaLnBrk="1" hangingPunct="1">
              <a:buNone/>
              <a:defRPr/>
            </a:pPr>
            <a:r>
              <a:rPr lang="en-US" sz="2800" b="1" dirty="0">
                <a:latin typeface="+mn-lt"/>
                <a:sym typeface="Symbol" pitchFamily="18" charset="2"/>
              </a:rPr>
              <a:t>At Concessional Rate Of Import Duty</a:t>
            </a:r>
          </a:p>
          <a:p>
            <a:pPr marL="0" indent="0" algn="ctr" eaLnBrk="1" hangingPunct="1">
              <a:buNone/>
              <a:defRPr/>
            </a:pPr>
            <a:r>
              <a:rPr lang="en-US" sz="2800" b="1" dirty="0">
                <a:latin typeface="+mn-lt"/>
                <a:sym typeface="Symbol" pitchFamily="18" charset="2"/>
              </a:rPr>
              <a:t></a:t>
            </a:r>
            <a:endParaRPr lang="en-US" sz="2800" b="1" dirty="0">
              <a:latin typeface="+mn-lt"/>
            </a:endParaRPr>
          </a:p>
          <a:p>
            <a:pPr marL="0" indent="0" algn="ctr" eaLnBrk="1" hangingPunct="1">
              <a:buNone/>
              <a:defRPr/>
            </a:pPr>
            <a:r>
              <a:rPr lang="en-US" sz="2800" b="1" dirty="0">
                <a:latin typeface="+mn-lt"/>
                <a:sym typeface="Symbol" pitchFamily="18" charset="2"/>
              </a:rPr>
              <a:t>Subject To Fulfillment Of</a:t>
            </a:r>
          </a:p>
          <a:p>
            <a:pPr marL="0" indent="0" algn="ctr" eaLnBrk="1" hangingPunct="1">
              <a:buNone/>
              <a:defRPr/>
            </a:pPr>
            <a:r>
              <a:rPr lang="en-US" sz="2800" b="1" dirty="0">
                <a:latin typeface="+mn-lt"/>
                <a:sym typeface="Symbol" pitchFamily="18" charset="2"/>
              </a:rPr>
              <a:t></a:t>
            </a:r>
            <a:endParaRPr lang="en-US" sz="2800" b="1" dirty="0">
              <a:latin typeface="+mn-lt"/>
            </a:endParaRPr>
          </a:p>
          <a:p>
            <a:pPr marL="0" indent="0" algn="ctr" eaLnBrk="1" hangingPunct="1">
              <a:buNone/>
              <a:defRPr/>
            </a:pPr>
            <a:r>
              <a:rPr lang="en-US" sz="2800" b="1" dirty="0">
                <a:latin typeface="+mn-lt"/>
                <a:sym typeface="Symbol" pitchFamily="18" charset="2"/>
              </a:rPr>
              <a:t>Prescribed Export Obligation</a:t>
            </a:r>
          </a:p>
          <a:p>
            <a:pPr marL="0" indent="0">
              <a:buNone/>
            </a:pPr>
            <a:endParaRPr lang="en-IN" dirty="0"/>
          </a:p>
        </p:txBody>
      </p:sp>
    </p:spTree>
    <p:extLst>
      <p:ext uri="{BB962C8B-B14F-4D97-AF65-F5344CB8AC3E}">
        <p14:creationId xmlns:p14="http://schemas.microsoft.com/office/powerpoint/2010/main" val="2547812478"/>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4CD0-E8A3-806C-D92F-5BD8CD7341E4}"/>
              </a:ext>
            </a:extLst>
          </p:cNvPr>
          <p:cNvSpPr>
            <a:spLocks noGrp="1"/>
          </p:cNvSpPr>
          <p:nvPr>
            <p:ph type="title"/>
          </p:nvPr>
        </p:nvSpPr>
        <p:spPr/>
        <p:txBody>
          <a:bodyPr>
            <a:noAutofit/>
          </a:bodyPr>
          <a:lstStyle/>
          <a:p>
            <a:r>
              <a:rPr lang="en-US" altLang="en-US" sz="4400" dirty="0">
                <a:solidFill>
                  <a:srgbClr val="0070C0"/>
                </a:solidFill>
                <a:latin typeface="Algerian" panose="04020705040A02060702" pitchFamily="82" charset="0"/>
                <a:cs typeface="Times New Roman" panose="02020603050405020304" pitchFamily="18" charset="0"/>
              </a:rPr>
              <a:t>FTP – Para 5.01</a:t>
            </a:r>
            <a:br>
              <a:rPr lang="en-US" altLang="en-US" sz="4400" dirty="0">
                <a:solidFill>
                  <a:srgbClr val="0070C0"/>
                </a:solidFill>
                <a:latin typeface="Algerian" panose="04020705040A02060702" pitchFamily="82" charset="0"/>
                <a:cs typeface="Times New Roman" panose="02020603050405020304" pitchFamily="18" charset="0"/>
              </a:rPr>
            </a:br>
            <a:r>
              <a:rPr lang="en-IN" altLang="en-US" sz="4400" dirty="0">
                <a:solidFill>
                  <a:srgbClr val="0070C0"/>
                </a:solidFill>
                <a:latin typeface="Algerian" panose="04020705040A02060702" pitchFamily="82" charset="0"/>
                <a:cs typeface="Times New Roman" panose="02020603050405020304" pitchFamily="18" charset="0"/>
              </a:rPr>
              <a:t> EPCG Scheme</a:t>
            </a:r>
            <a:endParaRPr lang="en-IN" sz="4400" dirty="0"/>
          </a:p>
        </p:txBody>
      </p:sp>
      <p:sp>
        <p:nvSpPr>
          <p:cNvPr id="3" name="Content Placeholder 2">
            <a:extLst>
              <a:ext uri="{FF2B5EF4-FFF2-40B4-BE49-F238E27FC236}">
                <a16:creationId xmlns:a16="http://schemas.microsoft.com/office/drawing/2014/main" id="{3284AF29-4114-A28F-680F-563CD9D9AE79}"/>
              </a:ext>
            </a:extLst>
          </p:cNvPr>
          <p:cNvSpPr>
            <a:spLocks noGrp="1"/>
          </p:cNvSpPr>
          <p:nvPr>
            <p:ph idx="1"/>
          </p:nvPr>
        </p:nvSpPr>
        <p:spPr>
          <a:xfrm>
            <a:off x="609600" y="1935480"/>
            <a:ext cx="10972800" cy="4565988"/>
          </a:xfrm>
        </p:spPr>
        <p:txBody>
          <a:bodyPr>
            <a:normAutofit fontScale="77500" lnSpcReduction="20000"/>
          </a:bodyPr>
          <a:lstStyle/>
          <a:p>
            <a:pPr algn="just">
              <a:lnSpc>
                <a:spcPct val="160000"/>
              </a:lnSpc>
            </a:pPr>
            <a:r>
              <a:rPr lang="en-US" altLang="en-US" sz="2800" dirty="0">
                <a:latin typeface="Times New Roman" panose="02020603050405020304" pitchFamily="18" charset="0"/>
                <a:cs typeface="Times New Roman" panose="02020603050405020304" pitchFamily="18" charset="0"/>
              </a:rPr>
              <a:t>a) EPCG Scheme allows import of capital goods (except those specified in negative list in Appendix 5 F) for preproduction, production and post-production at zero customs duty. </a:t>
            </a:r>
          </a:p>
          <a:p>
            <a:pPr algn="just">
              <a:lnSpc>
                <a:spcPct val="160000"/>
              </a:lnSpc>
            </a:pPr>
            <a:r>
              <a:rPr lang="en-US" altLang="en-US" sz="2800" dirty="0">
                <a:latin typeface="Times New Roman" panose="02020603050405020304" pitchFamily="18" charset="0"/>
                <a:cs typeface="Times New Roman" panose="02020603050405020304" pitchFamily="18" charset="0"/>
              </a:rPr>
              <a:t>Capital goods imported under EPCG Authorisation for physical exports are also exempt from IGST and Compensation </a:t>
            </a:r>
            <a:r>
              <a:rPr lang="en-US" altLang="en-US" sz="2800" dirty="0" err="1">
                <a:latin typeface="Times New Roman" panose="02020603050405020304" pitchFamily="18" charset="0"/>
                <a:cs typeface="Times New Roman" panose="02020603050405020304" pitchFamily="18" charset="0"/>
              </a:rPr>
              <a:t>Cess</a:t>
            </a:r>
            <a:r>
              <a:rPr lang="en-US" altLang="en-US" sz="2800" dirty="0">
                <a:latin typeface="Times New Roman" panose="02020603050405020304" pitchFamily="18" charset="0"/>
                <a:cs typeface="Times New Roman" panose="02020603050405020304" pitchFamily="18" charset="0"/>
              </a:rPr>
              <a:t>, leviable thereon under the subsection (7) and subsection (9) respectively, of section 3 of the Customs Tariff Act, 1975 (51 of 1975), as provided in the notification issued by Department of Revenue. </a:t>
            </a:r>
          </a:p>
          <a:p>
            <a:pPr algn="just">
              <a:lnSpc>
                <a:spcPct val="160000"/>
              </a:lnSpc>
            </a:pPr>
            <a:r>
              <a:rPr lang="en-US" altLang="en-US" sz="2800" dirty="0">
                <a:latin typeface="Times New Roman" panose="02020603050405020304" pitchFamily="18" charset="0"/>
                <a:cs typeface="Times New Roman" panose="02020603050405020304" pitchFamily="18" charset="0"/>
              </a:rPr>
              <a:t>Alternatively, the Authorisation holder may also procure Capital Goods from indigenous sources in accordance with provisions of paragraph 5.07 of FTP.</a:t>
            </a:r>
          </a:p>
          <a:p>
            <a:pPr algn="just">
              <a:lnSpc>
                <a:spcPct val="160000"/>
              </a:lnSpc>
            </a:pPr>
            <a:r>
              <a:rPr lang="en-US" altLang="en-US" sz="2800" dirty="0">
                <a:latin typeface="Times New Roman" panose="02020603050405020304" pitchFamily="18" charset="0"/>
                <a:cs typeface="Times New Roman" panose="02020603050405020304" pitchFamily="18" charset="0"/>
              </a:rPr>
              <a:t> Capital goods for the purpose of the EPCG scheme shall include:</a:t>
            </a:r>
            <a:endParaRPr lang="en-IN" altLang="en-US" sz="2800" dirty="0">
              <a:latin typeface="Times New Roman" panose="02020603050405020304" pitchFamily="18" charset="0"/>
              <a:cs typeface="Times New Roman" panose="02020603050405020304" pitchFamily="18" charset="0"/>
            </a:endParaRPr>
          </a:p>
          <a:p>
            <a:pPr algn="just">
              <a:lnSpc>
                <a:spcPct val="160000"/>
              </a:lnSpc>
            </a:pPr>
            <a:endParaRPr lang="en-IN" dirty="0"/>
          </a:p>
        </p:txBody>
      </p:sp>
    </p:spTree>
    <p:extLst>
      <p:ext uri="{BB962C8B-B14F-4D97-AF65-F5344CB8AC3E}">
        <p14:creationId xmlns:p14="http://schemas.microsoft.com/office/powerpoint/2010/main" val="262074431"/>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D51B6DA-2965-B5BD-18AE-C926145F283E}"/>
              </a:ext>
            </a:extLst>
          </p:cNvPr>
          <p:cNvSpPr>
            <a:spLocks noGrp="1"/>
          </p:cNvSpPr>
          <p:nvPr>
            <p:ph idx="1"/>
          </p:nvPr>
        </p:nvSpPr>
        <p:spPr>
          <a:xfrm>
            <a:off x="1676400" y="381000"/>
            <a:ext cx="8839200" cy="6248400"/>
          </a:xfrm>
        </p:spPr>
        <p:txBody>
          <a:bodyPr/>
          <a:lstStyle/>
          <a:p>
            <a:pPr marL="0" indent="0" algn="just">
              <a:buNone/>
              <a:defRPr/>
            </a:pP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Capital Goods as defined in Chapter 11 including</a:t>
            </a:r>
          </a:p>
          <a:p>
            <a:pPr marL="0" indent="0" algn="just">
              <a:buNone/>
              <a:defRPr/>
            </a:pPr>
            <a:r>
              <a:rPr lang="en-US" sz="2400" dirty="0">
                <a:latin typeface="Times New Roman" panose="02020603050405020304" pitchFamily="18" charset="0"/>
                <a:cs typeface="Times New Roman" panose="02020603050405020304" pitchFamily="18" charset="0"/>
              </a:rPr>
              <a:t>in CKD/SKD condition thereof;</a:t>
            </a:r>
          </a:p>
          <a:p>
            <a:pPr marL="0" indent="0" algn="just">
              <a:buNone/>
              <a:defRPr/>
            </a:pPr>
            <a:endParaRPr lang="en-US" sz="2400" dirty="0">
              <a:latin typeface="Times New Roman" panose="02020603050405020304" pitchFamily="18" charset="0"/>
              <a:cs typeface="Times New Roman" panose="02020603050405020304" pitchFamily="18" charset="0"/>
            </a:endParaRPr>
          </a:p>
          <a:p>
            <a:pPr marL="0" indent="0" algn="just">
              <a:buNone/>
              <a:defRPr/>
            </a:pPr>
            <a:r>
              <a:rPr lang="en-US" sz="2400" dirty="0">
                <a:latin typeface="Times New Roman" panose="02020603050405020304" pitchFamily="18" charset="0"/>
                <a:cs typeface="Times New Roman" panose="02020603050405020304" pitchFamily="18" charset="0"/>
              </a:rPr>
              <a:t>(ii) Computer systems and software which are a part of the Capital Goods being imported; </a:t>
            </a:r>
          </a:p>
          <a:p>
            <a:pPr algn="just">
              <a:defRPr/>
            </a:pPr>
            <a:endParaRPr lang="en-US" sz="2400" dirty="0">
              <a:latin typeface="Times New Roman" panose="02020603050405020304" pitchFamily="18" charset="0"/>
              <a:cs typeface="Times New Roman" panose="02020603050405020304" pitchFamily="18" charset="0"/>
            </a:endParaRPr>
          </a:p>
          <a:p>
            <a:pPr marL="0" indent="0" algn="just">
              <a:buNone/>
              <a:defRPr/>
            </a:pPr>
            <a:r>
              <a:rPr lang="en-US" sz="2400" dirty="0">
                <a:latin typeface="Times New Roman" panose="02020603050405020304" pitchFamily="18" charset="0"/>
                <a:cs typeface="Times New Roman" panose="02020603050405020304" pitchFamily="18" charset="0"/>
              </a:rPr>
              <a:t>(iii) Spares, </a:t>
            </a:r>
            <a:r>
              <a:rPr lang="en-US" sz="2400" dirty="0" err="1">
                <a:latin typeface="Times New Roman" panose="02020603050405020304" pitchFamily="18" charset="0"/>
                <a:cs typeface="Times New Roman" panose="02020603050405020304" pitchFamily="18" charset="0"/>
              </a:rPr>
              <a:t>moulds</a:t>
            </a:r>
            <a:r>
              <a:rPr lang="en-US" sz="2400" dirty="0">
                <a:latin typeface="Times New Roman" panose="02020603050405020304" pitchFamily="18" charset="0"/>
                <a:cs typeface="Times New Roman" panose="02020603050405020304" pitchFamily="18" charset="0"/>
              </a:rPr>
              <a:t>, dies, jigs, fixtures, tools &amp; refractories; and </a:t>
            </a:r>
          </a:p>
          <a:p>
            <a:pPr algn="just">
              <a:defRPr/>
            </a:pPr>
            <a:endParaRPr lang="en-US" sz="2400" dirty="0">
              <a:latin typeface="Times New Roman" panose="02020603050405020304" pitchFamily="18" charset="0"/>
              <a:cs typeface="Times New Roman" panose="02020603050405020304" pitchFamily="18" charset="0"/>
            </a:endParaRPr>
          </a:p>
          <a:p>
            <a:pPr marL="0" indent="0" algn="just">
              <a:buNone/>
              <a:defRPr/>
            </a:pPr>
            <a:r>
              <a:rPr lang="en-US" sz="2400" dirty="0">
                <a:latin typeface="Times New Roman" panose="02020603050405020304" pitchFamily="18" charset="0"/>
                <a:cs typeface="Times New Roman" panose="02020603050405020304" pitchFamily="18" charset="0"/>
              </a:rPr>
              <a:t>(iv) Catalysts for initial charge plus one subsequent charge. </a:t>
            </a:r>
          </a:p>
          <a:p>
            <a:pPr algn="just">
              <a:defRPr/>
            </a:pPr>
            <a:endParaRPr lang="en-US" sz="2400" dirty="0">
              <a:latin typeface="Times New Roman" panose="02020603050405020304" pitchFamily="18" charset="0"/>
              <a:cs typeface="Times New Roman" panose="02020603050405020304" pitchFamily="18" charset="0"/>
            </a:endParaRPr>
          </a:p>
          <a:p>
            <a:pPr marL="0" indent="0" algn="just">
              <a:buNone/>
              <a:defRPr/>
            </a:pPr>
            <a:r>
              <a:rPr lang="en-US" sz="2400" dirty="0">
                <a:latin typeface="Times New Roman" panose="02020603050405020304" pitchFamily="18" charset="0"/>
                <a:cs typeface="Times New Roman" panose="02020603050405020304" pitchFamily="18" charset="0"/>
              </a:rPr>
              <a:t>(b) Import under EPCG Scheme shall be subject to an Export Obligation (EO) equivalent to 6 times of duties, taxes and </a:t>
            </a:r>
            <a:r>
              <a:rPr lang="en-US" sz="2400" dirty="0" err="1">
                <a:latin typeface="Times New Roman" panose="02020603050405020304" pitchFamily="18" charset="0"/>
                <a:cs typeface="Times New Roman" panose="02020603050405020304" pitchFamily="18" charset="0"/>
              </a:rPr>
              <a:t>cess</a:t>
            </a:r>
            <a:r>
              <a:rPr lang="en-US" sz="2400" dirty="0">
                <a:latin typeface="Times New Roman" panose="02020603050405020304" pitchFamily="18" charset="0"/>
                <a:cs typeface="Times New Roman" panose="02020603050405020304" pitchFamily="18" charset="0"/>
              </a:rPr>
              <a:t> saved on capital goods, to be fulfilled in 6 years reckoned from date of issue of Authorisation. </a:t>
            </a:r>
          </a:p>
          <a:p>
            <a:pPr marL="0" indent="0" algn="just">
              <a:buNone/>
              <a:defRPr/>
            </a:pPr>
            <a:endParaRPr lang="en-US" sz="24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CA10E482-EDEA-9B1F-2031-E298838810DD}"/>
              </a:ext>
            </a:extLst>
          </p:cNvPr>
          <p:cNvSpPr>
            <a:spLocks noGrp="1"/>
          </p:cNvSpPr>
          <p:nvPr>
            <p:ph idx="1"/>
          </p:nvPr>
        </p:nvSpPr>
        <p:spPr>
          <a:xfrm>
            <a:off x="1676400" y="687896"/>
            <a:ext cx="8763000" cy="4697836"/>
          </a:xfrm>
        </p:spPr>
        <p:txBody>
          <a:bodyPr>
            <a:normAutofit fontScale="92500" lnSpcReduction="20000"/>
          </a:bodyPr>
          <a:lstStyle/>
          <a:p>
            <a:pPr marL="0" indent="0" algn="just">
              <a:buNone/>
            </a:pPr>
            <a:r>
              <a:rPr lang="en-US" altLang="en-US" sz="2400" dirty="0">
                <a:latin typeface="Times New Roman" panose="02020603050405020304" pitchFamily="18" charset="0"/>
                <a:cs typeface="Times New Roman" panose="02020603050405020304" pitchFamily="18" charset="0"/>
              </a:rPr>
              <a:t>(c) Import/procurement under EPCG scheme shall also be subjected to Average Export Obligation (AEO) as given in para 5.04(c) of FTP.</a:t>
            </a:r>
          </a:p>
          <a:p>
            <a:pPr marL="0" indent="0" algn="just">
              <a:buNone/>
            </a:pPr>
            <a:endParaRPr lang="en-US" altLang="en-US" sz="2400" dirty="0">
              <a:latin typeface="Times New Roman" panose="02020603050405020304" pitchFamily="18" charset="0"/>
              <a:cs typeface="Times New Roman" panose="02020603050405020304" pitchFamily="18" charset="0"/>
            </a:endParaRPr>
          </a:p>
          <a:p>
            <a:pPr marL="0" indent="0" algn="just">
              <a:buNone/>
            </a:pPr>
            <a:r>
              <a:rPr lang="en-US" altLang="en-US" sz="2400" dirty="0">
                <a:latin typeface="Times New Roman" panose="02020603050405020304" pitchFamily="18" charset="0"/>
                <a:cs typeface="Times New Roman" panose="02020603050405020304" pitchFamily="18" charset="0"/>
              </a:rPr>
              <a:t> (d) Authorisation shall be valid for import for 24 months from the date of issue of Authorisation. Revalidation of EPCG Authorisation shall not be permitted. </a:t>
            </a:r>
          </a:p>
          <a:p>
            <a:pPr marL="0" indent="0" algn="just">
              <a:buNone/>
            </a:pPr>
            <a:endParaRPr lang="en-US" altLang="en-US" sz="2400" dirty="0">
              <a:latin typeface="Times New Roman" panose="02020603050405020304" pitchFamily="18" charset="0"/>
              <a:cs typeface="Times New Roman" panose="02020603050405020304" pitchFamily="18" charset="0"/>
            </a:endParaRPr>
          </a:p>
          <a:p>
            <a:pPr marL="0" indent="0" algn="just">
              <a:buNone/>
            </a:pPr>
            <a:r>
              <a:rPr lang="en-US" altLang="en-US" sz="2400" dirty="0">
                <a:latin typeface="Times New Roman" panose="02020603050405020304" pitchFamily="18" charset="0"/>
                <a:cs typeface="Times New Roman" panose="02020603050405020304" pitchFamily="18" charset="0"/>
              </a:rPr>
              <a:t>(e) In case Integrated Tax and Compensation </a:t>
            </a:r>
            <a:r>
              <a:rPr lang="en-US" altLang="en-US" sz="2400" dirty="0" err="1">
                <a:latin typeface="Times New Roman" panose="02020603050405020304" pitchFamily="18" charset="0"/>
                <a:cs typeface="Times New Roman" panose="02020603050405020304" pitchFamily="18" charset="0"/>
              </a:rPr>
              <a:t>Cess</a:t>
            </a:r>
            <a:r>
              <a:rPr lang="en-US" altLang="en-US" sz="2400" dirty="0">
                <a:latin typeface="Times New Roman" panose="02020603050405020304" pitchFamily="18" charset="0"/>
                <a:cs typeface="Times New Roman" panose="02020603050405020304" pitchFamily="18" charset="0"/>
              </a:rPr>
              <a:t> are paid in cash on imports under EPCG, incidence of the said Integrated Tax and Compensation </a:t>
            </a:r>
            <a:r>
              <a:rPr lang="en-US" altLang="en-US" sz="2400" dirty="0" err="1">
                <a:latin typeface="Times New Roman" panose="02020603050405020304" pitchFamily="18" charset="0"/>
                <a:cs typeface="Times New Roman" panose="02020603050405020304" pitchFamily="18" charset="0"/>
              </a:rPr>
              <a:t>Cess</a:t>
            </a:r>
            <a:r>
              <a:rPr lang="en-US" altLang="en-US" sz="2400" dirty="0">
                <a:latin typeface="Times New Roman" panose="02020603050405020304" pitchFamily="18" charset="0"/>
                <a:cs typeface="Times New Roman" panose="02020603050405020304" pitchFamily="18" charset="0"/>
              </a:rPr>
              <a:t> would not be taken for computation of net duty saved provided Input Tax Credit is not availed. </a:t>
            </a:r>
          </a:p>
          <a:p>
            <a:pPr marL="0" indent="0" algn="just">
              <a:buNone/>
            </a:pPr>
            <a:endParaRPr lang="en-US" altLang="en-US" sz="2400" dirty="0">
              <a:latin typeface="Times New Roman" panose="02020603050405020304" pitchFamily="18" charset="0"/>
              <a:cs typeface="Times New Roman" panose="02020603050405020304" pitchFamily="18" charset="0"/>
            </a:endParaRPr>
          </a:p>
          <a:p>
            <a:pPr marL="0" indent="0" algn="just">
              <a:buNone/>
            </a:pPr>
            <a:r>
              <a:rPr lang="en-US" altLang="en-US" sz="2400" dirty="0">
                <a:latin typeface="Times New Roman" panose="02020603050405020304" pitchFamily="18" charset="0"/>
                <a:cs typeface="Times New Roman" panose="02020603050405020304" pitchFamily="18" charset="0"/>
              </a:rPr>
              <a:t>(f) Import of items which are restricted for import shall be permitted under EPCG Scheme only after approval from Exim Facilitation Committee (EFC) at DGFT Headquarters.</a:t>
            </a:r>
          </a:p>
          <a:p>
            <a:pPr marL="0" indent="0" algn="just">
              <a:buNone/>
            </a:pPr>
            <a:endParaRPr lang="en-US" altLang="en-US" sz="24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39D0-81B0-C2DD-3D15-EC47F161ACF1}"/>
              </a:ext>
            </a:extLst>
          </p:cNvPr>
          <p:cNvSpPr>
            <a:spLocks noGrp="1"/>
          </p:cNvSpPr>
          <p:nvPr>
            <p:ph type="title"/>
          </p:nvPr>
        </p:nvSpPr>
        <p:spPr/>
        <p:txBody>
          <a:bodyPr/>
          <a:lstStyle/>
          <a:p>
            <a:r>
              <a:rPr lang="en-IN" dirty="0"/>
              <a:t>Evolution of Customs</a:t>
            </a:r>
          </a:p>
        </p:txBody>
      </p:sp>
      <p:sp>
        <p:nvSpPr>
          <p:cNvPr id="3" name="Content Placeholder 2">
            <a:extLst>
              <a:ext uri="{FF2B5EF4-FFF2-40B4-BE49-F238E27FC236}">
                <a16:creationId xmlns:a16="http://schemas.microsoft.com/office/drawing/2014/main" id="{A4FD1635-6AC8-F0B6-D315-A91D1C017B2F}"/>
              </a:ext>
            </a:extLst>
          </p:cNvPr>
          <p:cNvSpPr>
            <a:spLocks noGrp="1"/>
          </p:cNvSpPr>
          <p:nvPr>
            <p:ph idx="1"/>
          </p:nvPr>
        </p:nvSpPr>
        <p:spPr/>
        <p:txBody>
          <a:bodyPr/>
          <a:lstStyle/>
          <a:p>
            <a:r>
              <a:rPr lang="en-US" b="0" i="0" dirty="0">
                <a:solidFill>
                  <a:srgbClr val="4D5156"/>
                </a:solidFill>
                <a:effectLst/>
                <a:latin typeface="Google Sans"/>
              </a:rPr>
              <a:t>Some common synonyms of </a:t>
            </a:r>
            <a:r>
              <a:rPr lang="en-US" b="1" i="0" dirty="0">
                <a:solidFill>
                  <a:srgbClr val="FF0000"/>
                </a:solidFill>
                <a:effectLst/>
                <a:latin typeface="Google Sans"/>
              </a:rPr>
              <a:t>custom</a:t>
            </a:r>
            <a:r>
              <a:rPr lang="en-US" b="0" i="0" dirty="0">
                <a:solidFill>
                  <a:srgbClr val="4D5156"/>
                </a:solidFill>
                <a:effectLst/>
                <a:latin typeface="Google Sans"/>
              </a:rPr>
              <a:t> are </a:t>
            </a:r>
            <a:r>
              <a:rPr lang="en-US" b="0" i="0" dirty="0">
                <a:solidFill>
                  <a:srgbClr val="040C28"/>
                </a:solidFill>
                <a:effectLst/>
                <a:latin typeface="Google Sans"/>
              </a:rPr>
              <a:t>habit, practice, usage</a:t>
            </a:r>
          </a:p>
          <a:p>
            <a:r>
              <a:rPr lang="en-US" b="0" i="0" dirty="0">
                <a:solidFill>
                  <a:srgbClr val="4D5156"/>
                </a:solidFill>
                <a:effectLst/>
                <a:latin typeface="Google Sans"/>
              </a:rPr>
              <a:t>A custom (also called a tradition) is </a:t>
            </a:r>
            <a:r>
              <a:rPr lang="en-US" b="0" i="0" dirty="0">
                <a:solidFill>
                  <a:srgbClr val="040C28"/>
                </a:solidFill>
                <a:effectLst/>
                <a:latin typeface="Google Sans"/>
              </a:rPr>
              <a:t>a common way of doing things</a:t>
            </a:r>
            <a:r>
              <a:rPr lang="en-US" b="0" i="0" dirty="0">
                <a:solidFill>
                  <a:srgbClr val="4D5156"/>
                </a:solidFill>
                <a:effectLst/>
                <a:latin typeface="Google Sans"/>
              </a:rPr>
              <a:t>. It is something that many people do, and have done for a long time.</a:t>
            </a:r>
            <a:endParaRPr lang="en-US" dirty="0">
              <a:solidFill>
                <a:srgbClr val="040C28"/>
              </a:solidFill>
              <a:latin typeface="Google Sans"/>
            </a:endParaRPr>
          </a:p>
          <a:p>
            <a:r>
              <a:rPr lang="en-US" b="0" i="0" dirty="0">
                <a:solidFill>
                  <a:srgbClr val="040C28"/>
                </a:solidFill>
                <a:effectLst/>
                <a:latin typeface="Google Sans"/>
              </a:rPr>
              <a:t>The collection of tax was in practice since the time of Indus Valley Civilisation.</a:t>
            </a:r>
          </a:p>
          <a:p>
            <a:r>
              <a:rPr lang="en-US" dirty="0">
                <a:solidFill>
                  <a:srgbClr val="040C28"/>
                </a:solidFill>
                <a:latin typeface="Google Sans"/>
              </a:rPr>
              <a:t>During British rule in India, the customs duty was an important source of revenue for states.</a:t>
            </a:r>
          </a:p>
          <a:p>
            <a:r>
              <a:rPr lang="en-US" b="0" i="0" dirty="0">
                <a:solidFill>
                  <a:srgbClr val="040C28"/>
                </a:solidFill>
                <a:effectLst/>
                <a:latin typeface="Google Sans"/>
              </a:rPr>
              <a:t>Lord Cornwallis demolished the customs duty in 1788</a:t>
            </a:r>
          </a:p>
          <a:p>
            <a:r>
              <a:rPr lang="en-US" b="0" i="0" dirty="0">
                <a:solidFill>
                  <a:srgbClr val="040C28"/>
                </a:solidFill>
                <a:effectLst/>
                <a:latin typeface="Google Sans"/>
              </a:rPr>
              <a:t>However, it was reintroduced in 1801</a:t>
            </a:r>
          </a:p>
          <a:p>
            <a:pPr marL="0" indent="0">
              <a:buNone/>
            </a:pPr>
            <a:endParaRPr lang="en-US" b="0" i="0" dirty="0">
              <a:solidFill>
                <a:srgbClr val="040C28"/>
              </a:solidFill>
              <a:effectLst/>
              <a:latin typeface="Google Sans"/>
            </a:endParaRPr>
          </a:p>
          <a:p>
            <a:endParaRPr lang="en-IN" dirty="0"/>
          </a:p>
        </p:txBody>
      </p:sp>
    </p:spTree>
    <p:extLst>
      <p:ext uri="{BB962C8B-B14F-4D97-AF65-F5344CB8AC3E}">
        <p14:creationId xmlns:p14="http://schemas.microsoft.com/office/powerpoint/2010/main" val="1657470846"/>
      </p:ext>
    </p:extLst>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65707017-4571-F5A2-24DD-5550DFA7EA80}"/>
              </a:ext>
            </a:extLst>
          </p:cNvPr>
          <p:cNvSpPr>
            <a:spLocks noGrp="1"/>
          </p:cNvSpPr>
          <p:nvPr>
            <p:ph idx="1"/>
          </p:nvPr>
        </p:nvSpPr>
        <p:spPr>
          <a:xfrm>
            <a:off x="1905000" y="1143000"/>
            <a:ext cx="8382000" cy="4572000"/>
          </a:xfrm>
        </p:spPr>
        <p:txBody>
          <a:bodyPr/>
          <a:lstStyle/>
          <a:p>
            <a:pPr marL="0" indent="0">
              <a:buNone/>
            </a:pPr>
            <a:r>
              <a:rPr lang="en-US" altLang="en-US" sz="2400" dirty="0">
                <a:latin typeface="Times New Roman" panose="02020603050405020304" pitchFamily="18" charset="0"/>
                <a:cs typeface="Times New Roman" panose="02020603050405020304" pitchFamily="18" charset="0"/>
              </a:rPr>
              <a:t>(g) If the goods proposed to be exported under EPCG Authorisation are restricted for export, the EPCG Authorisation shall be issued only after approval for issuance of Export Authorisation from Exim Facilitation Committee (EFC) at DGFT Headquarters.</a:t>
            </a:r>
            <a:endParaRPr lang="en-IN" altLang="en-US" sz="2400" dirty="0">
              <a:latin typeface="Times New Roman" panose="02020603050405020304" pitchFamily="18" charset="0"/>
              <a:cs typeface="Times New Roman" panose="02020603050405020304" pitchFamily="18" charset="0"/>
            </a:endParaRPr>
          </a:p>
          <a:p>
            <a:pPr marL="0" indent="0">
              <a:buNone/>
            </a:pPr>
            <a:endParaRPr lang="en-IN" altLang="en-US" sz="2400" dirty="0"/>
          </a:p>
        </p:txBody>
      </p:sp>
    </p:spTree>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6B1C72B-D313-1366-F115-72DBDD757C59}"/>
              </a:ext>
            </a:extLst>
          </p:cNvPr>
          <p:cNvSpPr>
            <a:spLocks noGrp="1"/>
          </p:cNvSpPr>
          <p:nvPr>
            <p:ph type="title"/>
          </p:nvPr>
        </p:nvSpPr>
        <p:spPr>
          <a:xfrm>
            <a:off x="2438400" y="533400"/>
            <a:ext cx="7772400" cy="1447800"/>
          </a:xfrm>
        </p:spPr>
        <p:txBody>
          <a:bodyPr/>
          <a:lstStyle/>
          <a:p>
            <a:pPr algn="ctr"/>
            <a:r>
              <a:rPr lang="en-US" altLang="en-US" sz="4400">
                <a:solidFill>
                  <a:srgbClr val="0070C0"/>
                </a:solidFill>
                <a:latin typeface="Algerian" panose="04020705040A02060702" pitchFamily="82" charset="0"/>
              </a:rPr>
              <a:t>FTP – Para </a:t>
            </a:r>
            <a:r>
              <a:rPr lang="en-IN" altLang="en-US" sz="4400">
                <a:solidFill>
                  <a:srgbClr val="0070C0"/>
                </a:solidFill>
                <a:latin typeface="Algerian" panose="04020705040A02060702" pitchFamily="82" charset="0"/>
              </a:rPr>
              <a:t>5.02 </a:t>
            </a:r>
            <a:br>
              <a:rPr lang="en-IN" altLang="en-US" sz="4400">
                <a:solidFill>
                  <a:srgbClr val="0070C0"/>
                </a:solidFill>
                <a:latin typeface="Algerian" panose="04020705040A02060702" pitchFamily="82" charset="0"/>
              </a:rPr>
            </a:br>
            <a:r>
              <a:rPr lang="en-IN" altLang="en-US" sz="4400">
                <a:solidFill>
                  <a:srgbClr val="0070C0"/>
                </a:solidFill>
                <a:latin typeface="Algerian" panose="04020705040A02060702" pitchFamily="82" charset="0"/>
              </a:rPr>
              <a:t>Coverage</a:t>
            </a:r>
          </a:p>
        </p:txBody>
      </p:sp>
      <p:sp>
        <p:nvSpPr>
          <p:cNvPr id="35843" name="Content Placeholder 2">
            <a:extLst>
              <a:ext uri="{FF2B5EF4-FFF2-40B4-BE49-F238E27FC236}">
                <a16:creationId xmlns:a16="http://schemas.microsoft.com/office/drawing/2014/main" id="{7723924F-F412-5B0D-A417-76F79E59360F}"/>
              </a:ext>
            </a:extLst>
          </p:cNvPr>
          <p:cNvSpPr>
            <a:spLocks noGrp="1"/>
          </p:cNvSpPr>
          <p:nvPr>
            <p:ph idx="1"/>
          </p:nvPr>
        </p:nvSpPr>
        <p:spPr>
          <a:xfrm>
            <a:off x="1752600" y="2514600"/>
            <a:ext cx="8686800" cy="3810000"/>
          </a:xfrm>
        </p:spPr>
        <p:txBody>
          <a:bodyPr/>
          <a:lstStyle/>
          <a:p>
            <a:pPr marL="0" indent="0">
              <a:buNone/>
            </a:pPr>
            <a:r>
              <a:rPr lang="en-US" altLang="en-US" sz="2400" dirty="0">
                <a:latin typeface="Times New Roman" panose="02020603050405020304" pitchFamily="18" charset="0"/>
                <a:cs typeface="Times New Roman" panose="02020603050405020304" pitchFamily="18" charset="0"/>
              </a:rPr>
              <a:t>(a) EPCG scheme covers manufacturer exporters with or without supporting manufacturer(s), merchant exporters tied to supporting manufacturer(s) and service providers. Name of supporting manufacturer(s) shall be endorsed on the EPCG Authorisation before installation of the capital goods in the factory / premises of the supporting manufacturer(s). In case of any change in supporting manufacturer(s), the RA shall intimate such change to jurisdictional Customs Authority of existing as well as changed supporting manufacturer(s) and the Customs at port of registration of Authorisation.</a:t>
            </a:r>
            <a:endParaRPr lang="en-IN" altLang="en-US" sz="24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2EAE2AEA-73E3-35C0-6743-37ECF3517304}"/>
              </a:ext>
            </a:extLst>
          </p:cNvPr>
          <p:cNvSpPr>
            <a:spLocks noGrp="1"/>
          </p:cNvSpPr>
          <p:nvPr>
            <p:ph idx="1"/>
          </p:nvPr>
        </p:nvSpPr>
        <p:spPr>
          <a:xfrm>
            <a:off x="1752600" y="304800"/>
            <a:ext cx="8686800" cy="4572000"/>
          </a:xfrm>
        </p:spPr>
        <p:txBody>
          <a:bodyPr>
            <a:normAutofit fontScale="92500" lnSpcReduction="20000"/>
          </a:bodyPr>
          <a:lstStyle/>
          <a:p>
            <a:pPr marL="0" indent="0">
              <a:buNone/>
            </a:pPr>
            <a:r>
              <a:rPr lang="en-US" altLang="en-US" sz="2400" dirty="0">
                <a:latin typeface="Times New Roman" panose="02020603050405020304" pitchFamily="18" charset="0"/>
                <a:cs typeface="Times New Roman" panose="02020603050405020304" pitchFamily="18" charset="0"/>
              </a:rPr>
              <a:t>(b) Export Promotion Capital Goods (EPCG) Scheme also covers a service provider who is certified as a Common Service Provider (CSP) by the DGFT - HQs, Department of Commerce in a Town of Export Excellence or Prime Minister Mega Integrated Textile Region and Apparel Parks (PM MITRA) subject to provisions of Foreign Trade Policy/Handbook of Procedures with the following conditions:</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Common utility services like providing Electricity, Water, Gas, Sanitation, Sewerage, Telecommunication, Transportation etc. shall not considered for benefit of CSP;</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 (ii) Export by users of the common service shall be counted towards fulfillment of EO of the CSP provided the EPCG Authorisation details of the CSP is mentioned in the respective Shipping bills and concerned RA must be informed about the details of the users prior to such export;</a:t>
            </a:r>
            <a:endParaRPr lang="en-IN" altLang="en-US" sz="24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2763DB2C-4A33-6223-49FB-AE4286E2AEC2}"/>
              </a:ext>
            </a:extLst>
          </p:cNvPr>
          <p:cNvSpPr>
            <a:spLocks noGrp="1"/>
          </p:cNvSpPr>
          <p:nvPr>
            <p:ph idx="1"/>
          </p:nvPr>
        </p:nvSpPr>
        <p:spPr>
          <a:xfrm>
            <a:off x="1828800" y="457200"/>
            <a:ext cx="8610600" cy="4572000"/>
          </a:xfrm>
        </p:spPr>
        <p:txBody>
          <a:bodyPr/>
          <a:lstStyle/>
          <a:p>
            <a:pPr marL="0" indent="0">
              <a:buNone/>
            </a:pPr>
            <a:r>
              <a:rPr lang="en-US" altLang="en-US" sz="2400" dirty="0">
                <a:latin typeface="Times New Roman" panose="02020603050405020304" pitchFamily="18" charset="0"/>
                <a:cs typeface="Times New Roman" panose="02020603050405020304" pitchFamily="18" charset="0"/>
              </a:rPr>
              <a:t>(iii) Such export will not count towards fulfillment of specific export obligation in respect of other EPCG </a:t>
            </a:r>
            <a:r>
              <a:rPr lang="en-US" altLang="en-US" sz="2400" dirty="0" err="1">
                <a:latin typeface="Times New Roman" panose="02020603050405020304" pitchFamily="18" charset="0"/>
                <a:cs typeface="Times New Roman" panose="02020603050405020304" pitchFamily="18" charset="0"/>
              </a:rPr>
              <a:t>Authorisations</a:t>
            </a:r>
            <a:r>
              <a:rPr lang="en-US" altLang="en-US" sz="2400" dirty="0">
                <a:latin typeface="Times New Roman" panose="02020603050405020304" pitchFamily="18" charset="0"/>
                <a:cs typeface="Times New Roman" panose="02020603050405020304" pitchFamily="18" charset="0"/>
              </a:rPr>
              <a:t> of the user; </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(iv) Authorisation holder shall be required to submit Bank Guarantee (BG) which shall be equivalent to the duty saved. BG can be given by CSP or by any one of the users or a combination thereof, at the option of the CSP; and </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(v) Capital goods shall be installed within a Town of Export Excellence or PM MITRA.</a:t>
            </a:r>
            <a:endParaRPr lang="en-IN" altLang="en-US" sz="24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5C0FAF1-69E3-5880-A004-2EF212B51E56}"/>
              </a:ext>
            </a:extLst>
          </p:cNvPr>
          <p:cNvSpPr>
            <a:spLocks noGrp="1"/>
          </p:cNvSpPr>
          <p:nvPr>
            <p:ph type="title"/>
          </p:nvPr>
        </p:nvSpPr>
        <p:spPr>
          <a:xfrm>
            <a:off x="2438400" y="457200"/>
            <a:ext cx="7772400" cy="1143000"/>
          </a:xfrm>
        </p:spPr>
        <p:txBody>
          <a:bodyPr>
            <a:normAutofit fontScale="90000"/>
          </a:bodyPr>
          <a:lstStyle/>
          <a:p>
            <a:pPr algn="ctr"/>
            <a:r>
              <a:rPr lang="en-US" altLang="en-US" sz="4400">
                <a:solidFill>
                  <a:srgbClr val="0070C0"/>
                </a:solidFill>
                <a:latin typeface="Algerian" panose="04020705040A02060702" pitchFamily="82" charset="0"/>
                <a:cs typeface="Times New Roman" panose="02020603050405020304" pitchFamily="18" charset="0"/>
              </a:rPr>
              <a:t>FTP Para - </a:t>
            </a:r>
            <a:r>
              <a:rPr lang="en-IN" altLang="en-US" sz="4400">
                <a:solidFill>
                  <a:srgbClr val="0070C0"/>
                </a:solidFill>
                <a:latin typeface="Algerian" panose="04020705040A02060702" pitchFamily="82" charset="0"/>
                <a:cs typeface="Times New Roman" panose="02020603050405020304" pitchFamily="18" charset="0"/>
              </a:rPr>
              <a:t>5.04 </a:t>
            </a:r>
            <a:br>
              <a:rPr lang="en-IN" altLang="en-US" sz="4400">
                <a:solidFill>
                  <a:srgbClr val="0070C0"/>
                </a:solidFill>
                <a:latin typeface="Algerian" panose="04020705040A02060702" pitchFamily="82" charset="0"/>
                <a:cs typeface="Times New Roman" panose="02020603050405020304" pitchFamily="18" charset="0"/>
              </a:rPr>
            </a:br>
            <a:r>
              <a:rPr lang="en-IN" altLang="en-US" sz="4400">
                <a:solidFill>
                  <a:srgbClr val="0070C0"/>
                </a:solidFill>
                <a:latin typeface="Algerian" panose="04020705040A02060702" pitchFamily="82" charset="0"/>
                <a:cs typeface="Times New Roman" panose="02020603050405020304" pitchFamily="18" charset="0"/>
              </a:rPr>
              <a:t>Export obligation</a:t>
            </a:r>
          </a:p>
        </p:txBody>
      </p:sp>
      <p:sp>
        <p:nvSpPr>
          <p:cNvPr id="3" name="Content Placeholder 2">
            <a:extLst>
              <a:ext uri="{FF2B5EF4-FFF2-40B4-BE49-F238E27FC236}">
                <a16:creationId xmlns:a16="http://schemas.microsoft.com/office/drawing/2014/main" id="{765D9431-5764-8625-35F4-98D106807E80}"/>
              </a:ext>
            </a:extLst>
          </p:cNvPr>
          <p:cNvSpPr>
            <a:spLocks noGrp="1"/>
          </p:cNvSpPr>
          <p:nvPr>
            <p:ph idx="1"/>
          </p:nvPr>
        </p:nvSpPr>
        <p:spPr>
          <a:xfrm>
            <a:off x="1752600" y="1981200"/>
            <a:ext cx="8458200" cy="4038600"/>
          </a:xfrm>
        </p:spPr>
        <p:txBody>
          <a:bodyPr>
            <a:normAutofit lnSpcReduction="10000"/>
          </a:bodyPr>
          <a:lstStyle/>
          <a:p>
            <a:pPr marL="0" indent="0">
              <a:buNone/>
              <a:defRPr/>
            </a:pPr>
            <a:r>
              <a:rPr lang="en-US" sz="2400" dirty="0">
                <a:latin typeface="Times New Roman" panose="02020603050405020304" pitchFamily="18" charset="0"/>
                <a:cs typeface="Times New Roman" panose="02020603050405020304" pitchFamily="18" charset="0"/>
              </a:rPr>
              <a:t>Following conditions shall apply to the fulfillment of Export obligation:-</a:t>
            </a:r>
          </a:p>
          <a:p>
            <a:pPr marL="0" indent="0">
              <a:buNone/>
              <a:defRPr/>
            </a:pPr>
            <a:endParaRPr lang="en-US" sz="2400" dirty="0">
              <a:latin typeface="Times New Roman" panose="02020603050405020304" pitchFamily="18" charset="0"/>
              <a:cs typeface="Times New Roman" panose="02020603050405020304" pitchFamily="18" charset="0"/>
            </a:endParaRPr>
          </a:p>
          <a:p>
            <a:pPr marL="0" indent="0">
              <a:buNone/>
              <a:defRPr/>
            </a:pPr>
            <a:r>
              <a:rPr lang="en-US" sz="2400" dirty="0">
                <a:latin typeface="Times New Roman" panose="02020603050405020304" pitchFamily="18" charset="0"/>
                <a:cs typeface="Times New Roman" panose="02020603050405020304" pitchFamily="18" charset="0"/>
              </a:rPr>
              <a:t>(a) Export obligation shall be fulfilled by the Authorisation holder through export of goods which are manufactured by him or his supporting manufacturer / services rendered by him, for which the EPCG </a:t>
            </a:r>
            <a:r>
              <a:rPr lang="en-US" sz="2400" dirty="0" err="1">
                <a:latin typeface="Times New Roman" panose="02020603050405020304" pitchFamily="18" charset="0"/>
                <a:cs typeface="Times New Roman" panose="02020603050405020304" pitchFamily="18" charset="0"/>
              </a:rPr>
              <a:t>authorisation</a:t>
            </a:r>
            <a:r>
              <a:rPr lang="en-US" sz="2400" dirty="0">
                <a:latin typeface="Times New Roman" panose="02020603050405020304" pitchFamily="18" charset="0"/>
                <a:cs typeface="Times New Roman" panose="02020603050405020304" pitchFamily="18" charset="0"/>
              </a:rPr>
              <a:t> has been granted. </a:t>
            </a:r>
          </a:p>
          <a:p>
            <a:pPr marL="514350" indent="-514350">
              <a:buFont typeface="Wingdings 2" panose="05020102010507070707" pitchFamily="18" charset="2"/>
              <a:buAutoNum type="alphaLcParenBoth"/>
              <a:defRPr/>
            </a:pPr>
            <a:endParaRPr lang="en-US" sz="2400" dirty="0">
              <a:latin typeface="Times New Roman" panose="02020603050405020304" pitchFamily="18" charset="0"/>
              <a:cs typeface="Times New Roman" panose="02020603050405020304" pitchFamily="18" charset="0"/>
            </a:endParaRPr>
          </a:p>
          <a:p>
            <a:pPr marL="0" indent="0">
              <a:buNone/>
              <a:defRPr/>
            </a:pPr>
            <a:r>
              <a:rPr lang="en-US" sz="2400" dirty="0">
                <a:latin typeface="Times New Roman" panose="02020603050405020304" pitchFamily="18" charset="0"/>
                <a:cs typeface="Times New Roman" panose="02020603050405020304" pitchFamily="18" charset="0"/>
              </a:rPr>
              <a:t>(b) For export of goods, EPCG Authorisation holder may export either directly or through third party(</a:t>
            </a:r>
            <a:r>
              <a:rPr lang="en-US" sz="2400" dirty="0" err="1">
                <a:latin typeface="Times New Roman" panose="02020603050405020304" pitchFamily="18" charset="0"/>
                <a:cs typeface="Times New Roman" panose="02020603050405020304" pitchFamily="18" charset="0"/>
              </a:rPr>
              <a:t>ies</a:t>
            </a:r>
            <a:r>
              <a:rPr lang="en-US" sz="240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6D812AA0-03A7-7C87-EF5F-FA28C89AFD22}"/>
              </a:ext>
            </a:extLst>
          </p:cNvPr>
          <p:cNvSpPr>
            <a:spLocks noGrp="1"/>
          </p:cNvSpPr>
          <p:nvPr>
            <p:ph idx="1"/>
          </p:nvPr>
        </p:nvSpPr>
        <p:spPr>
          <a:xfrm>
            <a:off x="1752600" y="304800"/>
            <a:ext cx="8534400" cy="6172200"/>
          </a:xfrm>
        </p:spPr>
        <p:txBody>
          <a:bodyPr/>
          <a:lstStyle/>
          <a:p>
            <a:pPr marL="0" indent="0">
              <a:buNone/>
            </a:pPr>
            <a:r>
              <a:rPr lang="en-US" altLang="en-US" sz="2400">
                <a:latin typeface="Times New Roman" panose="02020603050405020304" pitchFamily="18" charset="0"/>
                <a:cs typeface="Times New Roman" panose="02020603050405020304" pitchFamily="18" charset="0"/>
              </a:rPr>
              <a:t>c) EO under the scheme shall be, over and above, the average level of exports achieved by the applicant in the preceding three licensing years for the same and similar products within the overall EO period including extended period, if any; except for categories mentioned in paragraph 5.12(a). Such average would be the arithmetic mean of export performance in the preceding three licensing years for same and similar products. The Average Export Obligation (AEO) shall be fulfilled every financial year, till export obligation is completed. Exports/supplies made over and above AEO shall only be considered for fulfillment of Export Obligation.</a:t>
            </a:r>
          </a:p>
          <a:p>
            <a:pPr marL="0" indent="0">
              <a:buNone/>
            </a:pPr>
            <a:endParaRPr lang="en-US" altLang="en-US" sz="2400">
              <a:latin typeface="Times New Roman" panose="02020603050405020304" pitchFamily="18" charset="0"/>
              <a:cs typeface="Times New Roman" panose="02020603050405020304" pitchFamily="18" charset="0"/>
            </a:endParaRPr>
          </a:p>
          <a:p>
            <a:pPr marL="0" indent="0">
              <a:buNone/>
            </a:pPr>
            <a:r>
              <a:rPr lang="en-US" altLang="en-US" sz="2400">
                <a:latin typeface="Times New Roman" panose="02020603050405020304" pitchFamily="18" charset="0"/>
                <a:cs typeface="Times New Roman" panose="02020603050405020304" pitchFamily="18" charset="0"/>
              </a:rPr>
              <a:t> (d) In case of indigenous sourcing of Capital Goods, specific EO shall be 25% less than the EO stipulated in Para 5.01. There shall be no change in average EO imposed, if any, as stipulated in Para 5.04(c).</a:t>
            </a:r>
            <a:endParaRPr lang="en-IN" altLang="en-US" sz="240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F3B47324-3D69-0214-2946-977841155345}"/>
              </a:ext>
            </a:extLst>
          </p:cNvPr>
          <p:cNvSpPr>
            <a:spLocks noGrp="1"/>
          </p:cNvSpPr>
          <p:nvPr>
            <p:ph idx="1"/>
          </p:nvPr>
        </p:nvSpPr>
        <p:spPr>
          <a:xfrm>
            <a:off x="1752600" y="381000"/>
            <a:ext cx="8763000" cy="5334000"/>
          </a:xfrm>
        </p:spPr>
        <p:txBody>
          <a:bodyPr/>
          <a:lstStyle/>
          <a:p>
            <a:pPr marL="0" indent="0">
              <a:buNone/>
            </a:pPr>
            <a:r>
              <a:rPr lang="en-US" altLang="en-US" sz="2400" dirty="0">
                <a:latin typeface="Times New Roman" panose="02020603050405020304" pitchFamily="18" charset="0"/>
                <a:cs typeface="Times New Roman" panose="02020603050405020304" pitchFamily="18" charset="0"/>
              </a:rPr>
              <a:t>(e) Exports under Advance Authorisation, DFIA, Duty Drawback, </a:t>
            </a:r>
            <a:r>
              <a:rPr lang="en-US" altLang="en-US" sz="2400" dirty="0" err="1">
                <a:latin typeface="Times New Roman" panose="02020603050405020304" pitchFamily="18" charset="0"/>
                <a:cs typeface="Times New Roman" panose="02020603050405020304" pitchFamily="18" charset="0"/>
              </a:rPr>
              <a:t>RoSCTL</a:t>
            </a:r>
            <a:r>
              <a:rPr lang="en-US" altLang="en-US" sz="2400" dirty="0">
                <a:latin typeface="Times New Roman" panose="02020603050405020304" pitchFamily="18" charset="0"/>
                <a:cs typeface="Times New Roman" panose="02020603050405020304" pitchFamily="18" charset="0"/>
              </a:rPr>
              <a:t> and </a:t>
            </a:r>
            <a:r>
              <a:rPr lang="en-US" altLang="en-US" sz="2400" dirty="0" err="1">
                <a:latin typeface="Times New Roman" panose="02020603050405020304" pitchFamily="18" charset="0"/>
                <a:cs typeface="Times New Roman" panose="02020603050405020304" pitchFamily="18" charset="0"/>
              </a:rPr>
              <a:t>RoDTEP</a:t>
            </a:r>
            <a:r>
              <a:rPr lang="en-US" altLang="en-US" sz="2400" dirty="0">
                <a:latin typeface="Times New Roman" panose="02020603050405020304" pitchFamily="18" charset="0"/>
                <a:cs typeface="Times New Roman" panose="02020603050405020304" pitchFamily="18" charset="0"/>
              </a:rPr>
              <a:t> Schemes would also be eligible for fulfilment of EO under EPCG Scheme.</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 (f) Export obligation may be fulfilled both by physical exports as well as deemed exports. Deemed export supplies shall also be eligible for benefits available under paragraph 7.03 of FTP.</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 (g) Exports made from DTA units shall only be counted for calculation and/or fulfillment of AEO and/or EO.</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 (h) EO can also be fulfilled by the supply of ITA-I items to DTA, provided realization is in free foreign exchange.</a:t>
            </a:r>
            <a:endParaRPr lang="en-IN" altLang="en-US" sz="24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F65BD03B-C8F1-090D-183F-29A5221DC9D2}"/>
              </a:ext>
            </a:extLst>
          </p:cNvPr>
          <p:cNvSpPr>
            <a:spLocks noGrp="1"/>
          </p:cNvSpPr>
          <p:nvPr>
            <p:ph idx="1"/>
          </p:nvPr>
        </p:nvSpPr>
        <p:spPr>
          <a:xfrm>
            <a:off x="1752600" y="746619"/>
            <a:ext cx="8763000" cy="4832059"/>
          </a:xfrm>
        </p:spPr>
        <p:txBody>
          <a:bodyPr>
            <a:normAutofit fontScale="85000" lnSpcReduction="20000"/>
          </a:bodyPr>
          <a:lstStyle/>
          <a:p>
            <a:pPr marL="0" indent="0">
              <a:buNone/>
            </a:pP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)Royalty payments received by the Authorisation holder in freely convertible currency and foreign exchange received for R&amp;D services shall also be counted for discharge under EPCG.</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 (j) Payment received in rupee terms for such Services as notified in Appendix 5D shall also be counted towards discharge of export obligation under the EPCG scheme. </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(k) Export proceeds realized in Indian Rupees as per para 2.52(d)(ii) are also counted towards fulfillment of export obligation. </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(l) Only one benefit specified in paras 5.04(d), 5.09, 5.10 and 5.11 shall be admissible.</a:t>
            </a:r>
          </a:p>
          <a:p>
            <a:pPr marL="0" indent="0">
              <a:buNone/>
            </a:pPr>
            <a:endParaRPr lang="en-US" altLang="en-US" sz="24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 m) Extension of EO period shall be permitted as prescribed in Handbook of Procedures</a:t>
            </a:r>
            <a:endParaRPr lang="en-IN" altLang="en-US" sz="24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3010" name="Title 3">
            <a:extLst>
              <a:ext uri="{FF2B5EF4-FFF2-40B4-BE49-F238E27FC236}">
                <a16:creationId xmlns:a16="http://schemas.microsoft.com/office/drawing/2014/main" id="{C3745352-3334-0B33-06F6-412BB218B180}"/>
              </a:ext>
            </a:extLst>
          </p:cNvPr>
          <p:cNvSpPr>
            <a:spLocks noGrp="1"/>
          </p:cNvSpPr>
          <p:nvPr>
            <p:ph type="title"/>
          </p:nvPr>
        </p:nvSpPr>
        <p:spPr>
          <a:xfrm>
            <a:off x="2209800" y="762000"/>
            <a:ext cx="7772400" cy="1371600"/>
          </a:xfrm>
        </p:spPr>
        <p:txBody>
          <a:bodyPr>
            <a:normAutofit fontScale="90000"/>
          </a:bodyPr>
          <a:lstStyle/>
          <a:p>
            <a:pPr algn="ctr"/>
            <a:r>
              <a:rPr lang="en-US" altLang="en-US">
                <a:solidFill>
                  <a:srgbClr val="0070C0"/>
                </a:solidFill>
                <a:latin typeface="Algerian" panose="04020705040A02060702" pitchFamily="82" charset="0"/>
              </a:rPr>
              <a:t>FTP – Para - 5.09 </a:t>
            </a:r>
            <a:br>
              <a:rPr lang="en-US" altLang="en-US">
                <a:solidFill>
                  <a:srgbClr val="0070C0"/>
                </a:solidFill>
                <a:latin typeface="Algerian" panose="04020705040A02060702" pitchFamily="82" charset="0"/>
              </a:rPr>
            </a:br>
            <a:r>
              <a:rPr lang="en-US" altLang="en-US">
                <a:solidFill>
                  <a:srgbClr val="0070C0"/>
                </a:solidFill>
                <a:latin typeface="Algerian" panose="04020705040A02060702" pitchFamily="82" charset="0"/>
              </a:rPr>
              <a:t>Incentive for early EO fulfillment</a:t>
            </a:r>
            <a:endParaRPr lang="en-IN" altLang="en-US">
              <a:solidFill>
                <a:srgbClr val="0070C0"/>
              </a:solidFill>
              <a:latin typeface="Algerian" panose="04020705040A02060702" pitchFamily="82" charset="0"/>
            </a:endParaRPr>
          </a:p>
        </p:txBody>
      </p:sp>
      <p:sp>
        <p:nvSpPr>
          <p:cNvPr id="43011" name="Content Placeholder 4">
            <a:extLst>
              <a:ext uri="{FF2B5EF4-FFF2-40B4-BE49-F238E27FC236}">
                <a16:creationId xmlns:a16="http://schemas.microsoft.com/office/drawing/2014/main" id="{4079974A-354F-5EC6-9C60-5BB9D75C1580}"/>
              </a:ext>
            </a:extLst>
          </p:cNvPr>
          <p:cNvSpPr>
            <a:spLocks noGrp="1"/>
          </p:cNvSpPr>
          <p:nvPr>
            <p:ph idx="1"/>
          </p:nvPr>
        </p:nvSpPr>
        <p:spPr>
          <a:xfrm>
            <a:off x="2057401" y="2667000"/>
            <a:ext cx="8239125" cy="2895600"/>
          </a:xfrm>
        </p:spPr>
        <p:txBody>
          <a:bodyPr/>
          <a:lstStyle/>
          <a:p>
            <a:pPr marL="0" indent="0">
              <a:buNone/>
            </a:pPr>
            <a:r>
              <a:rPr lang="en-US" altLang="en-US" sz="2400" dirty="0">
                <a:latin typeface="Times New Roman" panose="02020603050405020304" pitchFamily="18" charset="0"/>
                <a:cs typeface="Times New Roman" panose="02020603050405020304" pitchFamily="18" charset="0"/>
              </a:rPr>
              <a:t>With a view to accelerating exports, in cases where Authorisation holder has fulfilled 75% or more of specific export obligation and 100% of Average Export Obligation till date, if any, in half or less than half the original export obligation period specified, remaining export obligation shall be condoned and the Authorisation redeemed by RA concerned. </a:t>
            </a:r>
            <a:endParaRPr lang="en-IN" altLang="en-US" sz="24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84023D2-EAD4-A78B-AEE6-70DFA9DC6B4E}"/>
              </a:ext>
            </a:extLst>
          </p:cNvPr>
          <p:cNvSpPr>
            <a:spLocks noGrp="1"/>
          </p:cNvSpPr>
          <p:nvPr>
            <p:ph type="title"/>
          </p:nvPr>
        </p:nvSpPr>
        <p:spPr>
          <a:xfrm>
            <a:off x="2362200" y="1066800"/>
            <a:ext cx="7772400" cy="1143000"/>
          </a:xfrm>
        </p:spPr>
        <p:txBody>
          <a:bodyPr>
            <a:noAutofit/>
          </a:bodyPr>
          <a:lstStyle/>
          <a:p>
            <a:pPr algn="ctr"/>
            <a:r>
              <a:rPr lang="en-US" altLang="en-US" sz="2800" dirty="0">
                <a:solidFill>
                  <a:srgbClr val="0070C0"/>
                </a:solidFill>
                <a:latin typeface="Algerian" panose="04020705040A02060702" pitchFamily="82" charset="0"/>
              </a:rPr>
              <a:t>FTP – Para - 5.12 Exemption from maintenance of average export obligation</a:t>
            </a:r>
            <a:endParaRPr lang="en-IN" altLang="en-US" sz="2800" dirty="0">
              <a:solidFill>
                <a:srgbClr val="0070C0"/>
              </a:solidFill>
              <a:latin typeface="Algerian" panose="04020705040A02060702" pitchFamily="82" charset="0"/>
            </a:endParaRPr>
          </a:p>
        </p:txBody>
      </p:sp>
      <p:sp>
        <p:nvSpPr>
          <p:cNvPr id="44035" name="Content Placeholder 2">
            <a:extLst>
              <a:ext uri="{FF2B5EF4-FFF2-40B4-BE49-F238E27FC236}">
                <a16:creationId xmlns:a16="http://schemas.microsoft.com/office/drawing/2014/main" id="{A1395610-7423-5FE8-4364-F5799342F079}"/>
              </a:ext>
            </a:extLst>
          </p:cNvPr>
          <p:cNvSpPr>
            <a:spLocks noGrp="1"/>
          </p:cNvSpPr>
          <p:nvPr>
            <p:ph idx="1"/>
          </p:nvPr>
        </p:nvSpPr>
        <p:spPr>
          <a:xfrm>
            <a:off x="1943100" y="2786063"/>
            <a:ext cx="8610600" cy="2971800"/>
          </a:xfrm>
        </p:spPr>
        <p:txBody>
          <a:bodyPr>
            <a:normAutofit lnSpcReduction="10000"/>
          </a:bodyPr>
          <a:lstStyle/>
          <a:p>
            <a:pPr marL="0" indent="0">
              <a:buNone/>
            </a:pPr>
            <a:r>
              <a:rPr lang="en-US" altLang="en-US" sz="2400" dirty="0">
                <a:latin typeface="Times New Roman" panose="02020603050405020304" pitchFamily="18" charset="0"/>
                <a:cs typeface="Times New Roman" panose="02020603050405020304" pitchFamily="18" charset="0"/>
              </a:rPr>
              <a:t>(a) In case of export of goods relating to the following, </a:t>
            </a:r>
            <a:r>
              <a:rPr lang="en-IN" altLang="en-US" sz="2400" dirty="0">
                <a:latin typeface="Times New Roman" panose="02020603050405020304" pitchFamily="18" charset="0"/>
                <a:cs typeface="Times New Roman" panose="02020603050405020304" pitchFamily="18" charset="0"/>
              </a:rPr>
              <a:t>the EPCG Authorisation holder shall not be required to maintain average export obligation. (</a:t>
            </a:r>
            <a:r>
              <a:rPr lang="en-IN" altLang="en-US" sz="2400" dirty="0" err="1">
                <a:latin typeface="Times New Roman" panose="02020603050405020304" pitchFamily="18" charset="0"/>
                <a:cs typeface="Times New Roman" panose="02020603050405020304" pitchFamily="18" charset="0"/>
              </a:rPr>
              <a:t>i</a:t>
            </a:r>
            <a:r>
              <a:rPr lang="en-IN" altLang="en-US" sz="2400" dirty="0">
                <a:latin typeface="Times New Roman" panose="02020603050405020304" pitchFamily="18" charset="0"/>
                <a:cs typeface="Times New Roman" panose="02020603050405020304" pitchFamily="18" charset="0"/>
              </a:rPr>
              <a:t>) Handicrafts, (ii) Handlooms, (iii) Industries covered under Khadi and Village Industries Commission (KVIC) (iv) Agriculture (v) Aquaculture (including Fisheries),Pisciculture, (vi) Animal husbandry and Dairying, (vii) Floriculture &amp; Horticulture, (viii) Poultry, (ix) Viticulture, (x) Sericulture, (xi) Carpets, (xii) Coir, and (xiii) Jute</a:t>
            </a:r>
          </a:p>
        </p:txBody>
      </p:sp>
    </p:spTree>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2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5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6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7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8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9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6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7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8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0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0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0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0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0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0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0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0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0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0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2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2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2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2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2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2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2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2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2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3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3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3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3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3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3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3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2453</TotalTime>
  <Words>32784</Words>
  <Application>Microsoft Office PowerPoint</Application>
  <PresentationFormat>Widescreen</PresentationFormat>
  <Paragraphs>2044</Paragraphs>
  <Slides>346</Slides>
  <Notes>3</Notes>
  <HiddenSlides>0</HiddenSlides>
  <MMClips>0</MMClips>
  <ScaleCrop>false</ScaleCrop>
  <HeadingPairs>
    <vt:vector size="6" baseType="variant">
      <vt:variant>
        <vt:lpstr>Fonts Used</vt:lpstr>
      </vt:variant>
      <vt:variant>
        <vt:i4>34</vt:i4>
      </vt:variant>
      <vt:variant>
        <vt:lpstr>Theme</vt:lpstr>
      </vt:variant>
      <vt:variant>
        <vt:i4>1</vt:i4>
      </vt:variant>
      <vt:variant>
        <vt:lpstr>Slide Titles</vt:lpstr>
      </vt:variant>
      <vt:variant>
        <vt:i4>346</vt:i4>
      </vt:variant>
    </vt:vector>
  </HeadingPairs>
  <TitlesOfParts>
    <vt:vector size="381" baseType="lpstr">
      <vt:lpstr>Algerian</vt:lpstr>
      <vt:lpstr>Arial</vt:lpstr>
      <vt:lpstr>Arial</vt:lpstr>
      <vt:lpstr>Arial Narrow</vt:lpstr>
      <vt:lpstr>Arimo</vt:lpstr>
      <vt:lpstr>Book Antiqua</vt:lpstr>
      <vt:lpstr>Bookman Old Style</vt:lpstr>
      <vt:lpstr>Calibri</vt:lpstr>
      <vt:lpstr>Candara</vt:lpstr>
      <vt:lpstr>Century</vt:lpstr>
      <vt:lpstr>Constantia</vt:lpstr>
      <vt:lpstr>DM Sans</vt:lpstr>
      <vt:lpstr>Faustina</vt:lpstr>
      <vt:lpstr>Georgia</vt:lpstr>
      <vt:lpstr>Georgia</vt:lpstr>
      <vt:lpstr>Gilroy</vt:lpstr>
      <vt:lpstr>Google Sans</vt:lpstr>
      <vt:lpstr>inherit</vt:lpstr>
      <vt:lpstr>Karla</vt:lpstr>
      <vt:lpstr>Lato Regular</vt:lpstr>
      <vt:lpstr>Montserrat</vt:lpstr>
      <vt:lpstr>open sans</vt:lpstr>
      <vt:lpstr>open sans</vt:lpstr>
      <vt:lpstr>Poppins</vt:lpstr>
      <vt:lpstr>PT Sans</vt:lpstr>
      <vt:lpstr>raleway</vt:lpstr>
      <vt:lpstr>Roboto</vt:lpstr>
      <vt:lpstr>roboto flex</vt:lpstr>
      <vt:lpstr>Source Sans Pro</vt:lpstr>
      <vt:lpstr>Times New Roman</vt:lpstr>
      <vt:lpstr>var(--font-family-heading)</vt:lpstr>
      <vt:lpstr>Wingdings</vt:lpstr>
      <vt:lpstr>Wingdings 2</vt:lpstr>
      <vt:lpstr>Wingdings 3</vt:lpstr>
      <vt:lpstr>Flow</vt:lpstr>
      <vt:lpstr>CCIT</vt:lpstr>
      <vt:lpstr>Topics to be covered</vt:lpstr>
      <vt:lpstr>International Trade</vt:lpstr>
      <vt:lpstr>PowerPoint Presentation</vt:lpstr>
      <vt:lpstr>PowerPoint Presentation</vt:lpstr>
      <vt:lpstr>Reasons for International Trade</vt:lpstr>
      <vt:lpstr>PowerPoint Presentation</vt:lpstr>
      <vt:lpstr>What is Customs??</vt:lpstr>
      <vt:lpstr>Evolution of Customs</vt:lpstr>
      <vt:lpstr>PowerPoint Presentation</vt:lpstr>
      <vt:lpstr>PowerPoint Presentation</vt:lpstr>
      <vt:lpstr>Evolution of Customs</vt:lpstr>
      <vt:lpstr>Territorial waters</vt:lpstr>
      <vt:lpstr>Concepts of Customs in general</vt:lpstr>
      <vt:lpstr>Registration</vt:lpstr>
      <vt:lpstr>Regulatory Framework of customs</vt:lpstr>
      <vt:lpstr>Website links</vt:lpstr>
      <vt:lpstr>PowerPoint Presentation</vt:lpstr>
      <vt:lpstr>PowerPoint Presentation</vt:lpstr>
      <vt:lpstr> 4.01 Schemes</vt:lpstr>
      <vt:lpstr>PowerPoint Presentation</vt:lpstr>
      <vt:lpstr>ADVANCE AUTHORISATION ( DUTY ENTITLEMENT EXEMPTION CERTIFICATE)</vt:lpstr>
      <vt:lpstr>Introduction to AAS</vt:lpstr>
      <vt:lpstr>PowerPoint Presentation</vt:lpstr>
      <vt:lpstr>PowerPoint Presentation</vt:lpstr>
      <vt:lpstr>Advance authorisation (AAS) and Duty Free Import Authorisation (DFIA)</vt:lpstr>
      <vt:lpstr>PowerPoint Presentation</vt:lpstr>
      <vt:lpstr>PowerPoint Presentation</vt:lpstr>
      <vt:lpstr>PowerPoint Presentation</vt:lpstr>
      <vt:lpstr>Six types of Application types for Advance authorisation schemes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FTP - 4.03 Advance Authorisation</vt:lpstr>
      <vt:lpstr>PowerPoint Presentation</vt:lpstr>
      <vt:lpstr>PowerPoint Presentation</vt:lpstr>
      <vt:lpstr>PowerPoint Presentation</vt:lpstr>
      <vt:lpstr>PowerPoint Presentation</vt:lpstr>
      <vt:lpstr>Details of duty exempted FTP 4.14</vt:lpstr>
      <vt:lpstr>Standard Input-Output Norms</vt:lpstr>
      <vt:lpstr>Self Declaration</vt:lpstr>
      <vt:lpstr>PowerPoint Presentation</vt:lpstr>
      <vt:lpstr>PowerPoint Presentation</vt:lpstr>
      <vt:lpstr>PowerPoint Presentation</vt:lpstr>
      <vt:lpstr>PowerPoint Presentation</vt:lpstr>
      <vt:lpstr>Advance Authorization for Annual Requirement</vt:lpstr>
      <vt:lpstr>PowerPoint Presentation</vt:lpstr>
      <vt:lpstr>PowerPoint Presentation</vt:lpstr>
      <vt:lpstr>Redemption/Closure of Advance License at DGFT </vt:lpstr>
      <vt:lpstr>Bond/BG Cancellation at Customs </vt:lpstr>
      <vt:lpstr>PowerPoint Presentation</vt:lpstr>
      <vt:lpstr>Export Obligation</vt:lpstr>
      <vt:lpstr>DUTY FREE IMPORT AUTHORISATION</vt:lpstr>
      <vt:lpstr>PowerPoint Presentation</vt:lpstr>
      <vt:lpstr>PowerPoint Presentation</vt:lpstr>
      <vt:lpstr>PowerPoint Presentation</vt:lpstr>
      <vt:lpstr>The broad differences between the Authorizations</vt:lpstr>
      <vt:lpstr>PowerPoint Presentation</vt:lpstr>
      <vt:lpstr>FTA  - DFIA SCHEME</vt:lpstr>
      <vt:lpstr>FTP - 4.27 - Eligibility </vt:lpstr>
      <vt:lpstr>FTP - 4.28 - Minimum Value Addition </vt:lpstr>
      <vt:lpstr>FTP - 4.29 -  Validity &amp;Transferability of DFIA </vt:lpstr>
      <vt:lpstr>PowerPoint Presentation</vt:lpstr>
      <vt:lpstr>PowerPoint Presentation</vt:lpstr>
      <vt:lpstr>HBPV.1 – 4.51 – Maintenance of Proper Accounts</vt:lpstr>
      <vt:lpstr>PowerPoint Presentation</vt:lpstr>
      <vt:lpstr>PowerPoint Presentation</vt:lpstr>
      <vt:lpstr>EPCG</vt:lpstr>
      <vt:lpstr>     EXPORT PROMOTION CAPITAL GOODS SCHEME </vt:lpstr>
      <vt:lpstr>FTP – Para 5.01  EPCG Scheme</vt:lpstr>
      <vt:lpstr>PowerPoint Presentation</vt:lpstr>
      <vt:lpstr>PowerPoint Presentation</vt:lpstr>
      <vt:lpstr>PowerPoint Presentation</vt:lpstr>
      <vt:lpstr>FTP – Para 5.02  Coverage</vt:lpstr>
      <vt:lpstr>PowerPoint Presentation</vt:lpstr>
      <vt:lpstr>PowerPoint Presentation</vt:lpstr>
      <vt:lpstr>FTP Para - 5.04  Export obligation</vt:lpstr>
      <vt:lpstr>PowerPoint Presentation</vt:lpstr>
      <vt:lpstr>PowerPoint Presentation</vt:lpstr>
      <vt:lpstr>PowerPoint Presentation</vt:lpstr>
      <vt:lpstr>FTP – Para - 5.09  Incentive for early EO fulfillment</vt:lpstr>
      <vt:lpstr>FTP – Para - 5.12 Exemption from maintenance of average export obligation</vt:lpstr>
      <vt:lpstr>PowerPoint Presentation</vt:lpstr>
      <vt:lpstr>PowerPoint Presentation</vt:lpstr>
      <vt:lpstr>PowerPoint Presentation</vt:lpstr>
      <vt:lpstr>Export Obligation imposed in the EPCG Scheme is of two types-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Nexus certificate</vt:lpstr>
      <vt:lpstr>EOU/EHTP/STP/BTP</vt:lpstr>
      <vt:lpstr>EOU/EHTP/STP/BTP</vt:lpstr>
      <vt:lpstr>6.00 Introduction and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6.05 Applications &amp; Approvals/Letter of Permission / Letter of Intent and Legal Undertaking</vt:lpstr>
      <vt:lpstr>PowerPoint Presentation</vt:lpstr>
      <vt:lpstr>PowerPoint Presentation</vt:lpstr>
      <vt:lpstr>6.06 Investment Criteria</vt:lpstr>
      <vt:lpstr>6.08 DTA Sale of Finished Products / Rejects / Waste/ Scrap / Remnants and By-products</vt:lpstr>
      <vt:lpstr>PowerPoint Presentation</vt:lpstr>
      <vt:lpstr>PowerPoint Presentation</vt:lpstr>
      <vt:lpstr>6.09 Other Supplies </vt:lpstr>
      <vt:lpstr>PowerPoint Presentation</vt:lpstr>
      <vt:lpstr>PowerPoint Presentation</vt:lpstr>
      <vt:lpstr>PowerPoint Presentation</vt:lpstr>
      <vt:lpstr>6.18 Exit from Scheme</vt:lpstr>
      <vt:lpstr>PowerPoint Presentation</vt:lpstr>
      <vt:lpstr>PowerPoint Presentation</vt:lpstr>
      <vt:lpstr>: What are the conditions including export criteria to be met for EOUs?</vt:lpstr>
      <vt:lpstr>PowerPoint Presentation</vt:lpstr>
      <vt:lpstr>PowerPoint Presentation</vt:lpstr>
      <vt:lpstr>MANUFACTURING UNDER BONDED WAREHOUSE </vt:lpstr>
      <vt:lpstr>Customs bonded warehouse -General</vt:lpstr>
      <vt:lpstr>PowerPoint Presentation</vt:lpstr>
      <vt:lpstr>PowerPoint Presentation</vt:lpstr>
      <vt:lpstr> Process</vt:lpstr>
      <vt:lpstr>PowerPoint Presentation</vt:lpstr>
      <vt:lpstr>PowerPoint Presentation</vt:lpstr>
      <vt:lpstr>Manufacturing in Bonded warehouse</vt:lpstr>
      <vt:lpstr>PowerPoint Presentation</vt:lpstr>
      <vt:lpstr>The salient features of the program are</vt:lpstr>
      <vt:lpstr>PowerPoint Presentation</vt:lpstr>
      <vt:lpstr>PowerPoint Presentation</vt:lpstr>
      <vt:lpstr>PowerPoint Presentation</vt:lpstr>
      <vt:lpstr>MOOWR: Highlights</vt:lpstr>
      <vt:lpstr> Types of Beneficiaries</vt:lpstr>
      <vt:lpstr>Steps to Start Manufacturing </vt:lpstr>
      <vt:lpstr>PowerPoint Presentation</vt:lpstr>
      <vt:lpstr>PowerPoint Presentation</vt:lpstr>
      <vt:lpstr>Steps for Clearance of Warehoused Goods </vt:lpstr>
      <vt:lpstr>Follow Simple Steps to Transport Warehoused Goods </vt:lpstr>
      <vt:lpstr> Requirements for Record keeping</vt:lpstr>
      <vt:lpstr>PowerPoint Presentation</vt:lpstr>
      <vt:lpstr>Conclusion</vt:lpstr>
      <vt:lpstr>PowerPoint Presentation</vt:lpstr>
      <vt:lpstr>SPECIAL ECONOMIC ZONES INCLUDING FTWZ </vt:lpstr>
      <vt:lpstr>PowerPoint Presentation</vt:lpstr>
      <vt:lpstr>PowerPoint Presentation</vt:lpstr>
      <vt:lpstr>PowerPoint Presentation</vt:lpstr>
      <vt:lpstr>SEZ Laws</vt:lpstr>
      <vt:lpstr>PowerPoint Presentation</vt:lpstr>
      <vt:lpstr>PowerPoint Presentation</vt:lpstr>
      <vt:lpstr>PowerPoint Presentation</vt:lpstr>
      <vt:lpstr>PowerPoint Presentation</vt:lpstr>
      <vt:lpstr>PowerPoint Presentation</vt:lpstr>
      <vt:lpstr>What are the salient features of SEZ scheme</vt:lpstr>
      <vt:lpstr>PowerPoint Presentation</vt:lpstr>
      <vt:lpstr>What are the guidelines for setting up of SEZs</vt:lpstr>
      <vt:lpstr>The chief objectives of the SEZ Act are:</vt:lpstr>
      <vt:lpstr>SEZs Facilities &amp; Incentives </vt:lpstr>
      <vt:lpstr>GST Laws on SEZ </vt:lpstr>
      <vt:lpstr>Complete procedure of SEZ</vt:lpstr>
      <vt:lpstr>Procedure for Establishment of a Unit </vt:lpstr>
      <vt:lpstr>PowerPoint Presentation</vt:lpstr>
      <vt:lpstr>PowerPoint Presentation</vt:lpstr>
      <vt:lpstr>PowerPoint Presentation</vt:lpstr>
      <vt:lpstr>PowerPoint Presentation</vt:lpstr>
      <vt:lpstr>PowerPoint Presentation</vt:lpstr>
      <vt:lpstr>Import &amp; Procurement  </vt:lpstr>
      <vt:lpstr>PowerPoint Presentation</vt:lpstr>
      <vt:lpstr>Rule 28</vt:lpstr>
      <vt:lpstr>PowerPoint Presentation</vt:lpstr>
      <vt:lpstr>PowerPoint Presentation</vt:lpstr>
      <vt:lpstr>PowerPoint Presentation</vt:lpstr>
      <vt:lpstr>PowerPoint Presentation</vt:lpstr>
      <vt:lpstr>Procedure for Procurements from the Domestic Tariff Area</vt:lpstr>
      <vt:lpstr>PowerPoint Presentation</vt:lpstr>
      <vt:lpstr>PowerPoint Presentation</vt:lpstr>
      <vt:lpstr>PowerPoint Presentation</vt:lpstr>
      <vt:lpstr>PowerPoint Presentation</vt:lpstr>
      <vt:lpstr>PowerPoint Presentation</vt:lpstr>
      <vt:lpstr>Important Provisions under SEZ Act </vt:lpstr>
      <vt:lpstr> </vt:lpstr>
      <vt:lpstr>SEZ Rules Important Rules </vt:lpstr>
      <vt:lpstr> </vt:lpstr>
      <vt:lpstr>PowerPoint Presentation</vt:lpstr>
      <vt:lpstr>Difference between Export Oriented Unit and Special Economic Zone </vt:lpstr>
      <vt:lpstr>PowerPoint Presentation</vt:lpstr>
      <vt:lpstr>FREE TRADE WAREHOUSING ZONE</vt:lpstr>
      <vt:lpstr>PowerPoint Presentation</vt:lpstr>
      <vt:lpstr>Section 18(5) in The Special Economic Zones Rules, 2006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differences between free trade warehousing zones and custom bonded warehouses?</vt:lpstr>
      <vt:lpstr>Important link for customs manual 2023</vt:lpstr>
      <vt:lpstr>DUTY DRAWBACK</vt:lpstr>
      <vt:lpstr>PowerPoint Presentation</vt:lpstr>
      <vt:lpstr> Duty Drawback</vt:lpstr>
      <vt:lpstr>(a) All Industry Rate (AIR) of Duty Drawback</vt:lpstr>
      <vt:lpstr>PowerPoint Presentation</vt:lpstr>
      <vt:lpstr>(b) Brand Rate of Duty Drawback:</vt:lpstr>
      <vt:lpstr>The salient features of Brand Rates</vt:lpstr>
      <vt:lpstr>(c) Duty Drawback on re-export of imported goods</vt:lpstr>
      <vt:lpstr>Key initiatives to ensure time-bound and expedited disbursal of Duty Drawback</vt:lpstr>
      <vt:lpstr>Customs Act, 1962 </vt:lpstr>
      <vt:lpstr>Section 74 Re-export of Duty Paid Goods </vt:lpstr>
      <vt:lpstr>DRAWBACK RATES IN RESPECT OF GOODS TAKEN INTO USE AFTER IMPORTATION (Cus.Nt.no.23/2008  dt.1st March, 2008)    Section 74</vt:lpstr>
      <vt:lpstr>Goods Eligible for Drawback </vt:lpstr>
      <vt:lpstr>Eligibility Criteria </vt:lpstr>
      <vt:lpstr>Inputs for Export Goods – Section 75 </vt:lpstr>
      <vt:lpstr>Duty Drawback and Supplies to SEZ</vt:lpstr>
      <vt:lpstr>PowerPoint Presentation</vt:lpstr>
      <vt:lpstr>PROCEDURE TO CLAIM DRAWBACK UNDER SECTION 74</vt:lpstr>
      <vt:lpstr>SUPPORTING DOCUMENTS REQUIRED FOR PROCESSING DRAWBACK CLAIM UNDER SECTION 74</vt:lpstr>
      <vt:lpstr>TIME – LIMIT UNDER SECTION 74</vt:lpstr>
      <vt:lpstr>PROCEDURE FOR CLAIMING DRAWBACK UNDER SECTION 75 OF THE CUSTOMS ACT UNDER THE MANUAL SYSTEM:</vt:lpstr>
      <vt:lpstr>SUPPORTING DOCUMENTS REQUIRED FOR PROCESSING THE CLAIM. Section 75 Manual system</vt:lpstr>
      <vt:lpstr>PROCESSING OF DRAWBACK CLAIMS UNDER SECTION 75 OF THE CUSTOMS ACT UNDER THE EDI SYSTEM</vt:lpstr>
      <vt:lpstr>PowerPoint Presentation</vt:lpstr>
      <vt:lpstr>RODTEP  (Remission of Duties or Taxes on Export Products Scheme.)</vt:lpstr>
      <vt:lpstr>   Need for the RoDTEP scheme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OF THE RoDTEP SCHEME:</vt:lpstr>
      <vt:lpstr>OPERATING PRINCIPLES OF RoDTEP SCHEME</vt:lpstr>
      <vt:lpstr> Eligibility  to obtain benefits of the RoDTEP scheme</vt:lpstr>
      <vt:lpstr> Availing benefits under RoDTEP Scheme</vt:lpstr>
      <vt:lpstr>PowerPoint Presentation</vt:lpstr>
      <vt:lpstr>Ineligible categories under the Scheme for claiming benefit</vt:lpstr>
      <vt:lpstr>Ineligible categories under the Scheme for claiming benefit</vt:lpstr>
      <vt:lpstr> MEIS vs RoDTEP</vt:lpstr>
      <vt:lpstr>Documents required for applying to the RoDTEP Scheme</vt:lpstr>
      <vt:lpstr>Procedure to claim the benefit of the scheme in the Shipping Bill</vt:lpstr>
      <vt:lpstr>PowerPoint Presentation</vt:lpstr>
      <vt:lpstr>Useful link for RoDTEP</vt:lpstr>
      <vt:lpstr>FOREIGN TRADE POLICY 2023</vt:lpstr>
      <vt:lpstr>Foreign Trade Policy - 2023 (w.e.f. 1st April 2023):</vt:lpstr>
      <vt:lpstr>Duration of FTP</vt:lpstr>
      <vt:lpstr>PowerPoint Presentation</vt:lpstr>
      <vt:lpstr>FOREIGN TRADE POLICY OLD AND NEW</vt:lpstr>
      <vt:lpstr>PowerPoint Presentation</vt:lpstr>
      <vt:lpstr>Introduction to the New FTP 2023</vt:lpstr>
      <vt:lpstr>PowerPoint Presentation</vt:lpstr>
      <vt:lpstr>PowerPoint Presentation</vt:lpstr>
      <vt:lpstr>PowerPoint Presentation</vt:lpstr>
      <vt:lpstr>Towns of Export Excellence </vt:lpstr>
      <vt:lpstr>Special Chemicals, organisms, Materials, Equipment and Technologies (SCOMET)  </vt:lpstr>
      <vt:lpstr>PowerPoint Presentation</vt:lpstr>
      <vt:lpstr>Discontinued Schemes</vt:lpstr>
      <vt:lpstr>LEGISLATION</vt:lpstr>
      <vt:lpstr>PowerPoint Presentation</vt:lpstr>
      <vt:lpstr>     Authorities related to the  Foreign Trade</vt:lpstr>
      <vt:lpstr>PowerPoint Presentation</vt:lpstr>
      <vt:lpstr>PowerPoint Presentation</vt:lpstr>
      <vt:lpstr>PowerPoint Presentation</vt:lpstr>
      <vt:lpstr>Status Holder</vt:lpstr>
      <vt:lpstr>PowerPoint Presentation</vt:lpstr>
      <vt:lpstr>PowerPoint Presentation</vt:lpstr>
      <vt:lpstr>PowerPoint Presentation</vt:lpstr>
      <vt:lpstr>PowerPoint Presentation</vt:lpstr>
      <vt:lpstr>PowerPoint Presentation</vt:lpstr>
      <vt:lpstr>PowerPoint Presentation</vt:lpstr>
      <vt:lpstr>Chapter 11 of Foreign Trade Policy</vt:lpstr>
      <vt:lpstr>PowerPoint Presentation</vt:lpstr>
      <vt:lpstr>PowerPoint Presentation</vt:lpstr>
      <vt:lpstr>PowerPoint Presentation</vt:lpstr>
      <vt:lpstr>PowerPoint Presentation</vt:lpstr>
      <vt:lpstr>Supply to SEZ from DTA is export</vt:lpstr>
      <vt:lpstr>Additional benefits for Imports and Exports to MSME (Micro, Small &amp; Medium Enterprises) </vt:lpstr>
      <vt:lpstr>PowerPoint Presentation</vt:lpstr>
      <vt:lpstr>MSME Classification </vt:lpstr>
      <vt:lpstr>PowerPoint Presentation</vt:lpstr>
      <vt:lpstr>PowerPoint Presentation</vt:lpstr>
      <vt:lpstr>Government has organised a full system of Facilitation for Registration Process </vt:lpstr>
      <vt:lpstr>MSME Udyam Registration </vt:lpstr>
      <vt:lpstr>PowerPoint Presentation</vt:lpstr>
      <vt:lpstr>PowerPoint Presentation</vt:lpstr>
      <vt:lpstr>PowerPoint Presentation</vt:lpstr>
      <vt:lpstr>Register a Micro, Small and Medium Enterprise </vt:lpstr>
      <vt:lpstr>PowerPoint Presentation</vt:lpstr>
      <vt:lpstr> MSME REGISTRATION ELIGIBILITY</vt:lpstr>
      <vt:lpstr>Who Can Become an Exporter? </vt:lpstr>
      <vt:lpstr>PowerPoint Presentation</vt:lpstr>
      <vt:lpstr>PowerPoint Presentation</vt:lpstr>
      <vt:lpstr>PowerPoint Presentation</vt:lpstr>
      <vt:lpstr>PowerPoint Presentation</vt:lpstr>
      <vt:lpstr>PowerPoint Presentation</vt:lpstr>
      <vt:lpstr>International Exposure to MSME Products </vt:lpstr>
      <vt:lpstr>PowerPoint Presentation</vt:lpstr>
      <vt:lpstr>PowerPoint Presentation</vt:lpstr>
      <vt:lpstr>PowerPoint Presentation</vt:lpstr>
      <vt:lpstr>PowerPoint Presentation</vt:lpstr>
      <vt:lpstr>Examples of Small Scale Industries </vt:lpstr>
      <vt:lpstr>PowerPoint Presentation</vt:lpstr>
      <vt:lpstr>Manufacturing and Other Operations in a Customs Bonded Warehouse (MOOWR)</vt:lpstr>
      <vt:lpstr>The salient features of the scheme are:</vt:lpstr>
      <vt:lpstr>PowerPoint Presentation</vt:lpstr>
      <vt:lpstr>PowerPoint Presentation</vt:lpstr>
      <vt:lpstr>PowerPoint Presentation</vt:lpstr>
      <vt:lpstr>Link for MSME</vt:lpstr>
      <vt:lpstr>Links</vt:lpstr>
      <vt:lpstr>Useful websites</vt:lpstr>
      <vt:lpstr>PowerPoint Presentation</vt:lpstr>
      <vt:lpstr>PowerPoint Presentation</vt:lpstr>
      <vt:lpstr>PowerPoint Presentation</vt:lpstr>
      <vt:lpstr>PowerPoint Presentation</vt:lpstr>
      <vt:lpstr>PowerPoint Presentation</vt:lpstr>
      <vt:lpstr>Reference books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CCIT</dc:title>
  <dc:creator>VIjayan R</dc:creator>
  <cp:lastModifiedBy>VIjayan R</cp:lastModifiedBy>
  <cp:revision>49</cp:revision>
  <dcterms:created xsi:type="dcterms:W3CDTF">2023-11-29T09:44:40Z</dcterms:created>
  <dcterms:modified xsi:type="dcterms:W3CDTF">2024-05-19T05:41:22Z</dcterms:modified>
</cp:coreProperties>
</file>